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8"/>
  </p:notesMasterIdLst>
  <p:sldIdLst>
    <p:sldId id="321" r:id="rId2"/>
    <p:sldId id="322" r:id="rId3"/>
    <p:sldId id="332" r:id="rId4"/>
    <p:sldId id="333" r:id="rId5"/>
    <p:sldId id="328" r:id="rId6"/>
    <p:sldId id="334" r:id="rId7"/>
    <p:sldId id="335" r:id="rId8"/>
    <p:sldId id="329" r:id="rId9"/>
    <p:sldId id="330" r:id="rId10"/>
    <p:sldId id="323" r:id="rId11"/>
    <p:sldId id="324" r:id="rId12"/>
    <p:sldId id="325" r:id="rId13"/>
    <p:sldId id="326" r:id="rId14"/>
    <p:sldId id="331" r:id="rId15"/>
    <p:sldId id="337" r:id="rId16"/>
    <p:sldId id="336" r:id="rId17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A6A6A6"/>
    <a:srgbClr val="005000"/>
    <a:srgbClr val="FFFF99"/>
    <a:srgbClr val="FFFF00"/>
    <a:srgbClr val="003C00"/>
    <a:srgbClr val="0000AA"/>
    <a:srgbClr val="DDFFF8"/>
    <a:srgbClr val="D3FEF5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8"/>
    <p:restoredTop sz="95361" autoAdjust="0"/>
  </p:normalViewPr>
  <p:slideViewPr>
    <p:cSldViewPr>
      <p:cViewPr varScale="1">
        <p:scale>
          <a:sx n="95" d="100"/>
          <a:sy n="95" d="100"/>
        </p:scale>
        <p:origin x="17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0"/>
    </p:cViewPr>
  </p:sorterViewPr>
  <p:notesViewPr>
    <p:cSldViewPr>
      <p:cViewPr varScale="1">
        <p:scale>
          <a:sx n="45" d="100"/>
          <a:sy n="45" d="100"/>
        </p:scale>
        <p:origin x="-1980" y="-10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 alt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 alt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 alt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fld id="{2FFBD29B-B08A-EF45-8646-D4D5CD91F4CC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25520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A254B-6062-EB45-A17B-DB6B9760C10A}" type="slidenum">
              <a:rPr lang="en-US" altLang="de-DE"/>
              <a:pPr/>
              <a:t>1</a:t>
            </a:fld>
            <a:endParaRPr lang="en-US" altLang="de-DE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79329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BCE8C-7464-9F4B-B828-C68394B8C0B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015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55809-D877-2B42-A7BC-6831A6A559E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889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8E1A8-C33A-B641-96E9-87E3AAFE983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770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E11259-DDEC-4944-9188-D601C8536F2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883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D9500-B63A-304F-8C0D-06185DAC4E4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970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B7AB4-BB6A-9140-B8B4-5393D5E4759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96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7DF85-1F0C-C643-BD79-3AEAD906F62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2442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062CA-829C-394B-9085-E92757BEBEEF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531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B853C-5888-4542-AD12-3F28052F4FA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014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C45CE-0F40-B647-92D2-83CD695B287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429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52316-B675-0D40-89B0-07A4C621388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035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CE3FF-FF3C-E143-8989-685BA31BF4C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682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 altLang="de-DE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 altLang="de-DE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60F70FD7-213D-5946-958A-7DB6A83030F8}" type="slidenum">
              <a:rPr lang="en-US" altLang="de-DE"/>
              <a:pPr/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9" Type="http://schemas.openxmlformats.org/officeDocument/2006/relationships/image" Target="../media/image53.emf"/><Relationship Id="rId10" Type="http://schemas.openxmlformats.org/officeDocument/2006/relationships/image" Target="../media/image54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png"/><Relationship Id="rId3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emf"/><Relationship Id="rId12" Type="http://schemas.openxmlformats.org/officeDocument/2006/relationships/image" Target="../media/image67.emf"/><Relationship Id="rId13" Type="http://schemas.openxmlformats.org/officeDocument/2006/relationships/image" Target="../media/image68.emf"/><Relationship Id="rId14" Type="http://schemas.openxmlformats.org/officeDocument/2006/relationships/image" Target="../media/image69.emf"/><Relationship Id="rId15" Type="http://schemas.openxmlformats.org/officeDocument/2006/relationships/image" Target="../media/image7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emf"/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.emf"/><Relationship Id="rId3" Type="http://schemas.openxmlformats.org/officeDocument/2006/relationships/image" Target="../media/image7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8" Type="http://schemas.openxmlformats.org/officeDocument/2006/relationships/image" Target="../media/image78.emf"/><Relationship Id="rId9" Type="http://schemas.openxmlformats.org/officeDocument/2006/relationships/image" Target="../media/image7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even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22300"/>
            <a:ext cx="9144000" cy="81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2"/>
          <p:cNvSpPr>
            <a:spLocks noChangeArrowheads="1"/>
          </p:cNvSpPr>
          <p:nvPr/>
        </p:nvSpPr>
        <p:spPr bwMode="auto">
          <a:xfrm>
            <a:off x="-170359" y="-243408"/>
            <a:ext cx="9972675" cy="7345363"/>
          </a:xfrm>
          <a:prstGeom prst="rect">
            <a:avLst/>
          </a:prstGeom>
          <a:solidFill>
            <a:srgbClr val="FFFFFF">
              <a:alpha val="79999"/>
            </a:srgbClr>
          </a:solidFill>
          <a:ln w="38100">
            <a:solidFill>
              <a:srgbClr val="FFFFFF">
                <a:alpha val="89803"/>
              </a:srgbClr>
            </a:solidFill>
            <a:round/>
            <a:headEnd/>
            <a:tailEnd type="arrow" w="med" len="med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charset="2"/>
              <a:buChar char="u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«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dirty="0"/>
              <a:t>Thomas Lohse</a:t>
            </a:r>
          </a:p>
          <a:p>
            <a:pPr>
              <a:spcBef>
                <a:spcPct val="0"/>
              </a:spcBef>
            </a:pPr>
            <a:r>
              <a:rPr lang="de-DE" altLang="de-DE" dirty="0"/>
              <a:t>Schule für Astroteilchenphysik </a:t>
            </a:r>
            <a:r>
              <a:rPr lang="de-DE" altLang="de-DE" dirty="0" smtClean="0"/>
              <a:t>2016</a:t>
            </a:r>
            <a:endParaRPr lang="de-DE" altLang="de-DE" dirty="0"/>
          </a:p>
          <a:p>
            <a:pPr>
              <a:spcBef>
                <a:spcPct val="0"/>
              </a:spcBef>
            </a:pPr>
            <a:r>
              <a:rPr lang="de-DE" altLang="de-DE" dirty="0"/>
              <a:t>Universität Erlangen-Nürnberg</a:t>
            </a:r>
            <a:endParaRPr lang="en-US" altLang="de-DE" dirty="0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381000" y="1117937"/>
            <a:ext cx="85344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6000" dirty="0" smtClean="0"/>
              <a:t> </a:t>
            </a:r>
            <a:r>
              <a:rPr lang="de-DE" altLang="de-DE" sz="6000" dirty="0" err="1" smtClean="0"/>
              <a:t>Particle</a:t>
            </a:r>
            <a:r>
              <a:rPr lang="de-DE" altLang="de-DE" sz="6000" dirty="0" smtClean="0"/>
              <a:t> </a:t>
            </a:r>
            <a:r>
              <a:rPr lang="de-DE" altLang="de-DE" sz="6000" dirty="0" err="1" smtClean="0"/>
              <a:t>Physics</a:t>
            </a:r>
            <a:endParaRPr lang="de-DE" altLang="de-DE" sz="6000" dirty="0" smtClean="0"/>
          </a:p>
          <a:p>
            <a:r>
              <a:rPr lang="de-DE" altLang="de-DE" sz="6000" dirty="0" smtClean="0"/>
              <a:t>Tutorial (Solutions)</a:t>
            </a:r>
            <a:endParaRPr lang="en-US" altLang="de-DE" sz="6000" dirty="0"/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888" y="5162729"/>
            <a:ext cx="143351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go_graduate_school_erlan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94931"/>
            <a:ext cx="1419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700" y="203047"/>
            <a:ext cx="1790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182562"/>
            <a:ext cx="19208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tps://cds.cern.ch/record/2139792/files/diphoton1_v2.png?subformat=icon-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0956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tps://cds.cern.ch/record/2139792/files/diphoton2_v1.png?subformat=icon-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015" y="3095625"/>
            <a:ext cx="7408985" cy="37623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uppierung 71"/>
          <p:cNvGrpSpPr/>
          <p:nvPr/>
        </p:nvGrpSpPr>
        <p:grpSpPr>
          <a:xfrm>
            <a:off x="3452812" y="76200"/>
            <a:ext cx="5462588" cy="2028825"/>
            <a:chOff x="3452812" y="76200"/>
            <a:chExt cx="5462588" cy="2028825"/>
          </a:xfrm>
        </p:grpSpPr>
        <p:grpSp>
          <p:nvGrpSpPr>
            <p:cNvPr id="3" name="Gruppierung 2"/>
            <p:cNvGrpSpPr/>
            <p:nvPr/>
          </p:nvGrpSpPr>
          <p:grpSpPr>
            <a:xfrm>
              <a:off x="3452812" y="76200"/>
              <a:ext cx="5462588" cy="2028825"/>
              <a:chOff x="381000" y="1066800"/>
              <a:chExt cx="5462588" cy="2028825"/>
            </a:xfrm>
          </p:grpSpPr>
          <p:grpSp>
            <p:nvGrpSpPr>
              <p:cNvPr id="5" name="Group 268"/>
              <p:cNvGrpSpPr>
                <a:grpSpLocks/>
              </p:cNvGrpSpPr>
              <p:nvPr/>
            </p:nvGrpSpPr>
            <p:grpSpPr bwMode="auto">
              <a:xfrm>
                <a:off x="381000" y="1066800"/>
                <a:ext cx="5462588" cy="2028825"/>
                <a:chOff x="240" y="720"/>
                <a:chExt cx="3441" cy="1278"/>
              </a:xfrm>
            </p:grpSpPr>
            <p:sp>
              <p:nvSpPr>
                <p:cNvPr id="13" name="Rectangle 262"/>
                <p:cNvSpPr>
                  <a:spLocks noChangeArrowheads="1"/>
                </p:cNvSpPr>
                <p:nvPr/>
              </p:nvSpPr>
              <p:spPr bwMode="auto">
                <a:xfrm>
                  <a:off x="240" y="720"/>
                  <a:ext cx="3441" cy="1278"/>
                </a:xfrm>
                <a:prstGeom prst="rect">
                  <a:avLst/>
                </a:prstGeom>
                <a:solidFill>
                  <a:srgbClr val="F2F2F2">
                    <a:alpha val="89804"/>
                  </a:srgbClr>
                </a:solidFill>
                <a:ln w="28575">
                  <a:noFill/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1" name="Group 6"/>
                <p:cNvGrpSpPr>
                  <a:grpSpLocks/>
                </p:cNvGrpSpPr>
                <p:nvPr/>
              </p:nvGrpSpPr>
              <p:grpSpPr bwMode="auto">
                <a:xfrm>
                  <a:off x="675" y="960"/>
                  <a:ext cx="1590" cy="768"/>
                  <a:chOff x="618" y="720"/>
                  <a:chExt cx="1590" cy="768"/>
                </a:xfrm>
              </p:grpSpPr>
              <p:grpSp>
                <p:nvGrpSpPr>
                  <p:cNvPr id="14" name="Group 7"/>
                  <p:cNvGrpSpPr>
                    <a:grpSpLocks/>
                  </p:cNvGrpSpPr>
                  <p:nvPr/>
                </p:nvGrpSpPr>
                <p:grpSpPr bwMode="auto">
                  <a:xfrm rot="21600000">
                    <a:off x="618" y="1391"/>
                    <a:ext cx="534" cy="97"/>
                    <a:chOff x="2434" y="2449"/>
                    <a:chExt cx="534" cy="97"/>
                  </a:xfrm>
                </p:grpSpPr>
                <p:sp>
                  <p:nvSpPr>
                    <p:cNvPr id="48" name="Bogen 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434" y="2449"/>
                      <a:ext cx="95" cy="51"/>
                    </a:xfrm>
                    <a:custGeom>
                      <a:avLst/>
                      <a:gdLst>
                        <a:gd name="G0" fmla="+- 21600 0 0"/>
                        <a:gd name="G1" fmla="+- 1324 0 0"/>
                        <a:gd name="G2" fmla="+- 21600 0 0"/>
                        <a:gd name="T0" fmla="*/ 35745 w 35745"/>
                        <a:gd name="T1" fmla="*/ 17648 h 22924"/>
                        <a:gd name="T2" fmla="*/ 41 w 35745"/>
                        <a:gd name="T3" fmla="*/ 0 h 22924"/>
                        <a:gd name="T4" fmla="*/ 21600 w 35745"/>
                        <a:gd name="T5" fmla="*/ 1324 h 229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5745" h="22924" fill="none" extrusionOk="0">
                          <a:moveTo>
                            <a:pt x="35745" y="17648"/>
                          </a:moveTo>
                          <a:cubicBezTo>
                            <a:pt x="31818" y="21050"/>
                            <a:pt x="26796" y="22923"/>
                            <a:pt x="21600" y="22923"/>
                          </a:cubicBezTo>
                          <a:cubicBezTo>
                            <a:pt x="9670" y="22924"/>
                            <a:pt x="0" y="13253"/>
                            <a:pt x="0" y="1324"/>
                          </a:cubicBezTo>
                          <a:cubicBezTo>
                            <a:pt x="0" y="882"/>
                            <a:pt x="13" y="440"/>
                            <a:pt x="40" y="-1"/>
                          </a:cubicBezTo>
                        </a:path>
                        <a:path w="35745" h="22924" stroke="0" extrusionOk="0">
                          <a:moveTo>
                            <a:pt x="35745" y="17648"/>
                          </a:moveTo>
                          <a:cubicBezTo>
                            <a:pt x="31818" y="21050"/>
                            <a:pt x="26796" y="22923"/>
                            <a:pt x="21600" y="22923"/>
                          </a:cubicBezTo>
                          <a:cubicBezTo>
                            <a:pt x="9670" y="22924"/>
                            <a:pt x="0" y="13253"/>
                            <a:pt x="0" y="1324"/>
                          </a:cubicBezTo>
                          <a:cubicBezTo>
                            <a:pt x="0" y="882"/>
                            <a:pt x="13" y="440"/>
                            <a:pt x="40" y="-1"/>
                          </a:cubicBezTo>
                          <a:lnTo>
                            <a:pt x="21600" y="1324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49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0" y="2450"/>
                      <a:ext cx="116" cy="96"/>
                      <a:chOff x="960" y="528"/>
                      <a:chExt cx="287" cy="672"/>
                    </a:xfrm>
                  </p:grpSpPr>
                  <p:sp>
                    <p:nvSpPr>
                      <p:cNvPr id="69" name="Bogen 1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" name="Bogen 11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1" name="Bogen 12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8" y="2450"/>
                      <a:ext cx="115" cy="96"/>
                      <a:chOff x="960" y="528"/>
                      <a:chExt cx="287" cy="672"/>
                    </a:xfrm>
                  </p:grpSpPr>
                  <p:sp>
                    <p:nvSpPr>
                      <p:cNvPr id="66" name="Bogen 1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7" name="Bogen 15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8" name="Bogen 16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5" y="2450"/>
                      <a:ext cx="114" cy="96"/>
                      <a:chOff x="960" y="528"/>
                      <a:chExt cx="287" cy="672"/>
                    </a:xfrm>
                  </p:grpSpPr>
                  <p:sp>
                    <p:nvSpPr>
                      <p:cNvPr id="63" name="Bogen 1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4" name="Bogen 19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5" name="Bogen 20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21" y="2450"/>
                      <a:ext cx="115" cy="96"/>
                      <a:chOff x="960" y="528"/>
                      <a:chExt cx="287" cy="672"/>
                    </a:xfrm>
                  </p:grpSpPr>
                  <p:sp>
                    <p:nvSpPr>
                      <p:cNvPr id="60" name="Bogen 2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1" name="Bogen 2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2" name="Bogen 24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98" y="2450"/>
                      <a:ext cx="116" cy="96"/>
                      <a:chOff x="960" y="528"/>
                      <a:chExt cx="287" cy="672"/>
                    </a:xfrm>
                  </p:grpSpPr>
                  <p:sp>
                    <p:nvSpPr>
                      <p:cNvPr id="57" name="Bogen 2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8" name="Bogen 27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9" name="Bogen 28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4" name="Bogen 29"/>
                    <p:cNvSpPr>
                      <a:spLocks/>
                    </p:cNvSpPr>
                    <p:nvPr/>
                  </p:nvSpPr>
                  <p:spPr bwMode="auto">
                    <a:xfrm flipH="1">
                      <a:off x="2876" y="2498"/>
                      <a:ext cx="38" cy="48"/>
                    </a:xfrm>
                    <a:custGeom>
                      <a:avLst/>
                      <a:gdLst>
                        <a:gd name="G0" fmla="+- 21600 0 0"/>
                        <a:gd name="G1" fmla="+- 163 0 0"/>
                        <a:gd name="G2" fmla="+- 21600 0 0"/>
                        <a:gd name="T0" fmla="*/ 43199 w 43200"/>
                        <a:gd name="T1" fmla="*/ 0 h 21763"/>
                        <a:gd name="T2" fmla="*/ 0 w 43200"/>
                        <a:gd name="T3" fmla="*/ 163 h 21763"/>
                        <a:gd name="T4" fmla="*/ 21600 w 43200"/>
                        <a:gd name="T5" fmla="*/ 163 h 217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1763" fill="none" extrusionOk="0">
                          <a:moveTo>
                            <a:pt x="43199" y="-1"/>
                          </a:moveTo>
                          <a:cubicBezTo>
                            <a:pt x="43199" y="54"/>
                            <a:pt x="43200" y="108"/>
                            <a:pt x="43200" y="163"/>
                          </a:cubicBezTo>
                          <a:cubicBezTo>
                            <a:pt x="43200" y="12092"/>
                            <a:pt x="33529" y="21763"/>
                            <a:pt x="21600" y="21763"/>
                          </a:cubicBezTo>
                          <a:cubicBezTo>
                            <a:pt x="9670" y="21762"/>
                            <a:pt x="-1" y="12092"/>
                            <a:pt x="-1" y="162"/>
                          </a:cubicBezTo>
                        </a:path>
                        <a:path w="43200" h="21763" stroke="0" extrusionOk="0">
                          <a:moveTo>
                            <a:pt x="43199" y="-1"/>
                          </a:moveTo>
                          <a:cubicBezTo>
                            <a:pt x="43199" y="54"/>
                            <a:pt x="43200" y="108"/>
                            <a:pt x="43200" y="163"/>
                          </a:cubicBezTo>
                          <a:cubicBezTo>
                            <a:pt x="43200" y="12092"/>
                            <a:pt x="33529" y="21763"/>
                            <a:pt x="21600" y="21763"/>
                          </a:cubicBezTo>
                          <a:cubicBezTo>
                            <a:pt x="9670" y="21762"/>
                            <a:pt x="-1" y="12092"/>
                            <a:pt x="-1" y="162"/>
                          </a:cubicBezTo>
                          <a:lnTo>
                            <a:pt x="21600" y="163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5" name="Bogen 3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876" y="2465"/>
                      <a:ext cx="57" cy="33"/>
                    </a:xfrm>
                    <a:custGeom>
                      <a:avLst/>
                      <a:gdLst>
                        <a:gd name="G0" fmla="+- 0 0 0"/>
                        <a:gd name="G1" fmla="+- 65 0 0"/>
                        <a:gd name="G2" fmla="+- 21600 0 0"/>
                        <a:gd name="T0" fmla="*/ 21600 w 21600"/>
                        <a:gd name="T1" fmla="*/ 0 h 14968"/>
                        <a:gd name="T2" fmla="*/ 15635 w 21600"/>
                        <a:gd name="T3" fmla="*/ 14968 h 14968"/>
                        <a:gd name="T4" fmla="*/ 0 w 21600"/>
                        <a:gd name="T5" fmla="*/ 65 h 149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4968" fill="none" extrusionOk="0">
                          <a:moveTo>
                            <a:pt x="21599" y="0"/>
                          </a:moveTo>
                          <a:cubicBezTo>
                            <a:pt x="21599" y="21"/>
                            <a:pt x="21600" y="43"/>
                            <a:pt x="21600" y="65"/>
                          </a:cubicBezTo>
                          <a:cubicBezTo>
                            <a:pt x="21600" y="5614"/>
                            <a:pt x="19464" y="10951"/>
                            <a:pt x="15635" y="14968"/>
                          </a:cubicBezTo>
                        </a:path>
                        <a:path w="21600" h="14968" stroke="0" extrusionOk="0">
                          <a:moveTo>
                            <a:pt x="21599" y="0"/>
                          </a:moveTo>
                          <a:cubicBezTo>
                            <a:pt x="21599" y="21"/>
                            <a:pt x="21600" y="43"/>
                            <a:pt x="21600" y="65"/>
                          </a:cubicBezTo>
                          <a:cubicBezTo>
                            <a:pt x="21600" y="5614"/>
                            <a:pt x="19464" y="10951"/>
                            <a:pt x="15635" y="14968"/>
                          </a:cubicBezTo>
                          <a:lnTo>
                            <a:pt x="0" y="65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6" name="Bogen 3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898" y="2450"/>
                      <a:ext cx="70" cy="48"/>
                    </a:xfrm>
                    <a:custGeom>
                      <a:avLst/>
                      <a:gdLst>
                        <a:gd name="G0" fmla="+- 13128 0 0"/>
                        <a:gd name="G1" fmla="+- 0 0 0"/>
                        <a:gd name="G2" fmla="+- 21600 0 0"/>
                        <a:gd name="T0" fmla="*/ 26233 w 26233"/>
                        <a:gd name="T1" fmla="*/ 17170 h 21600"/>
                        <a:gd name="T2" fmla="*/ 0 w 26233"/>
                        <a:gd name="T3" fmla="*/ 17153 h 21600"/>
                        <a:gd name="T4" fmla="*/ 13128 w 26233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6233" h="21600" fill="none" extrusionOk="0">
                          <a:moveTo>
                            <a:pt x="26233" y="17170"/>
                          </a:moveTo>
                          <a:cubicBezTo>
                            <a:pt x="22468" y="20043"/>
                            <a:pt x="17863" y="21599"/>
                            <a:pt x="13128" y="21599"/>
                          </a:cubicBezTo>
                          <a:cubicBezTo>
                            <a:pt x="8382" y="21599"/>
                            <a:pt x="3768" y="20037"/>
                            <a:pt x="0" y="17152"/>
                          </a:cubicBezTo>
                        </a:path>
                        <a:path w="26233" h="21600" stroke="0" extrusionOk="0">
                          <a:moveTo>
                            <a:pt x="26233" y="17170"/>
                          </a:moveTo>
                          <a:cubicBezTo>
                            <a:pt x="22468" y="20043"/>
                            <a:pt x="17863" y="21599"/>
                            <a:pt x="13128" y="21599"/>
                          </a:cubicBezTo>
                          <a:cubicBezTo>
                            <a:pt x="8382" y="21599"/>
                            <a:pt x="3768" y="20037"/>
                            <a:pt x="0" y="17152"/>
                          </a:cubicBezTo>
                          <a:lnTo>
                            <a:pt x="13128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 flipV="1">
                    <a:off x="618" y="720"/>
                    <a:ext cx="534" cy="97"/>
                    <a:chOff x="2434" y="2449"/>
                    <a:chExt cx="534" cy="97"/>
                  </a:xfrm>
                </p:grpSpPr>
                <p:sp>
                  <p:nvSpPr>
                    <p:cNvPr id="24" name="Bogen 3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434" y="2449"/>
                      <a:ext cx="95" cy="51"/>
                    </a:xfrm>
                    <a:custGeom>
                      <a:avLst/>
                      <a:gdLst>
                        <a:gd name="G0" fmla="+- 21600 0 0"/>
                        <a:gd name="G1" fmla="+- 1324 0 0"/>
                        <a:gd name="G2" fmla="+- 21600 0 0"/>
                        <a:gd name="T0" fmla="*/ 35745 w 35745"/>
                        <a:gd name="T1" fmla="*/ 17648 h 22924"/>
                        <a:gd name="T2" fmla="*/ 41 w 35745"/>
                        <a:gd name="T3" fmla="*/ 0 h 22924"/>
                        <a:gd name="T4" fmla="*/ 21600 w 35745"/>
                        <a:gd name="T5" fmla="*/ 1324 h 229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5745" h="22924" fill="none" extrusionOk="0">
                          <a:moveTo>
                            <a:pt x="35745" y="17648"/>
                          </a:moveTo>
                          <a:cubicBezTo>
                            <a:pt x="31818" y="21050"/>
                            <a:pt x="26796" y="22923"/>
                            <a:pt x="21600" y="22923"/>
                          </a:cubicBezTo>
                          <a:cubicBezTo>
                            <a:pt x="9670" y="22924"/>
                            <a:pt x="0" y="13253"/>
                            <a:pt x="0" y="1324"/>
                          </a:cubicBezTo>
                          <a:cubicBezTo>
                            <a:pt x="0" y="882"/>
                            <a:pt x="13" y="440"/>
                            <a:pt x="40" y="-1"/>
                          </a:cubicBezTo>
                        </a:path>
                        <a:path w="35745" h="22924" stroke="0" extrusionOk="0">
                          <a:moveTo>
                            <a:pt x="35745" y="17648"/>
                          </a:moveTo>
                          <a:cubicBezTo>
                            <a:pt x="31818" y="21050"/>
                            <a:pt x="26796" y="22923"/>
                            <a:pt x="21600" y="22923"/>
                          </a:cubicBezTo>
                          <a:cubicBezTo>
                            <a:pt x="9670" y="22924"/>
                            <a:pt x="0" y="13253"/>
                            <a:pt x="0" y="1324"/>
                          </a:cubicBezTo>
                          <a:cubicBezTo>
                            <a:pt x="0" y="882"/>
                            <a:pt x="13" y="440"/>
                            <a:pt x="40" y="-1"/>
                          </a:cubicBezTo>
                          <a:lnTo>
                            <a:pt x="21600" y="1324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25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0" y="2450"/>
                      <a:ext cx="116" cy="96"/>
                      <a:chOff x="960" y="528"/>
                      <a:chExt cx="287" cy="672"/>
                    </a:xfrm>
                  </p:grpSpPr>
                  <p:sp>
                    <p:nvSpPr>
                      <p:cNvPr id="45" name="Bogen 3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" name="Bogen 37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7" name="Bogen 38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6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8" y="2450"/>
                      <a:ext cx="115" cy="96"/>
                      <a:chOff x="960" y="528"/>
                      <a:chExt cx="287" cy="672"/>
                    </a:xfrm>
                  </p:grpSpPr>
                  <p:sp>
                    <p:nvSpPr>
                      <p:cNvPr id="42" name="Bogen 4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3" name="Bogen 41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4" name="Bogen 42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7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5" y="2450"/>
                      <a:ext cx="114" cy="96"/>
                      <a:chOff x="960" y="528"/>
                      <a:chExt cx="287" cy="672"/>
                    </a:xfrm>
                  </p:grpSpPr>
                  <p:sp>
                    <p:nvSpPr>
                      <p:cNvPr id="39" name="Bogen 4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0" name="Bogen 45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1" name="Bogen 46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8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21" y="2450"/>
                      <a:ext cx="115" cy="96"/>
                      <a:chOff x="960" y="528"/>
                      <a:chExt cx="287" cy="672"/>
                    </a:xfrm>
                  </p:grpSpPr>
                  <p:sp>
                    <p:nvSpPr>
                      <p:cNvPr id="36" name="Bogen 4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7" name="Bogen 49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" name="Bogen 50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9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98" y="2450"/>
                      <a:ext cx="116" cy="96"/>
                      <a:chOff x="960" y="528"/>
                      <a:chExt cx="287" cy="672"/>
                    </a:xfrm>
                  </p:grpSpPr>
                  <p:sp>
                    <p:nvSpPr>
                      <p:cNvPr id="33" name="Bogen 5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4" name="Bogen 5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5" name="Bogen 54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0" name="Bogen 55"/>
                    <p:cNvSpPr>
                      <a:spLocks/>
                    </p:cNvSpPr>
                    <p:nvPr/>
                  </p:nvSpPr>
                  <p:spPr bwMode="auto">
                    <a:xfrm flipH="1">
                      <a:off x="2876" y="2498"/>
                      <a:ext cx="38" cy="48"/>
                    </a:xfrm>
                    <a:custGeom>
                      <a:avLst/>
                      <a:gdLst>
                        <a:gd name="G0" fmla="+- 21600 0 0"/>
                        <a:gd name="G1" fmla="+- 163 0 0"/>
                        <a:gd name="G2" fmla="+- 21600 0 0"/>
                        <a:gd name="T0" fmla="*/ 43199 w 43200"/>
                        <a:gd name="T1" fmla="*/ 0 h 21763"/>
                        <a:gd name="T2" fmla="*/ 0 w 43200"/>
                        <a:gd name="T3" fmla="*/ 163 h 21763"/>
                        <a:gd name="T4" fmla="*/ 21600 w 43200"/>
                        <a:gd name="T5" fmla="*/ 163 h 217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1763" fill="none" extrusionOk="0">
                          <a:moveTo>
                            <a:pt x="43199" y="-1"/>
                          </a:moveTo>
                          <a:cubicBezTo>
                            <a:pt x="43199" y="54"/>
                            <a:pt x="43200" y="108"/>
                            <a:pt x="43200" y="163"/>
                          </a:cubicBezTo>
                          <a:cubicBezTo>
                            <a:pt x="43200" y="12092"/>
                            <a:pt x="33529" y="21763"/>
                            <a:pt x="21600" y="21763"/>
                          </a:cubicBezTo>
                          <a:cubicBezTo>
                            <a:pt x="9670" y="21762"/>
                            <a:pt x="-1" y="12092"/>
                            <a:pt x="-1" y="162"/>
                          </a:cubicBezTo>
                        </a:path>
                        <a:path w="43200" h="21763" stroke="0" extrusionOk="0">
                          <a:moveTo>
                            <a:pt x="43199" y="-1"/>
                          </a:moveTo>
                          <a:cubicBezTo>
                            <a:pt x="43199" y="54"/>
                            <a:pt x="43200" y="108"/>
                            <a:pt x="43200" y="163"/>
                          </a:cubicBezTo>
                          <a:cubicBezTo>
                            <a:pt x="43200" y="12092"/>
                            <a:pt x="33529" y="21763"/>
                            <a:pt x="21600" y="21763"/>
                          </a:cubicBezTo>
                          <a:cubicBezTo>
                            <a:pt x="9670" y="21762"/>
                            <a:pt x="-1" y="12092"/>
                            <a:pt x="-1" y="162"/>
                          </a:cubicBezTo>
                          <a:lnTo>
                            <a:pt x="21600" y="163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1" name="Bogen 5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876" y="2465"/>
                      <a:ext cx="57" cy="33"/>
                    </a:xfrm>
                    <a:custGeom>
                      <a:avLst/>
                      <a:gdLst>
                        <a:gd name="G0" fmla="+- 0 0 0"/>
                        <a:gd name="G1" fmla="+- 65 0 0"/>
                        <a:gd name="G2" fmla="+- 21600 0 0"/>
                        <a:gd name="T0" fmla="*/ 21600 w 21600"/>
                        <a:gd name="T1" fmla="*/ 0 h 14968"/>
                        <a:gd name="T2" fmla="*/ 15635 w 21600"/>
                        <a:gd name="T3" fmla="*/ 14968 h 14968"/>
                        <a:gd name="T4" fmla="*/ 0 w 21600"/>
                        <a:gd name="T5" fmla="*/ 65 h 149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4968" fill="none" extrusionOk="0">
                          <a:moveTo>
                            <a:pt x="21599" y="0"/>
                          </a:moveTo>
                          <a:cubicBezTo>
                            <a:pt x="21599" y="21"/>
                            <a:pt x="21600" y="43"/>
                            <a:pt x="21600" y="65"/>
                          </a:cubicBezTo>
                          <a:cubicBezTo>
                            <a:pt x="21600" y="5614"/>
                            <a:pt x="19464" y="10951"/>
                            <a:pt x="15635" y="14968"/>
                          </a:cubicBezTo>
                        </a:path>
                        <a:path w="21600" h="14968" stroke="0" extrusionOk="0">
                          <a:moveTo>
                            <a:pt x="21599" y="0"/>
                          </a:moveTo>
                          <a:cubicBezTo>
                            <a:pt x="21599" y="21"/>
                            <a:pt x="21600" y="43"/>
                            <a:pt x="21600" y="65"/>
                          </a:cubicBezTo>
                          <a:cubicBezTo>
                            <a:pt x="21600" y="5614"/>
                            <a:pt x="19464" y="10951"/>
                            <a:pt x="15635" y="14968"/>
                          </a:cubicBezTo>
                          <a:lnTo>
                            <a:pt x="0" y="65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2" name="Bogen 5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898" y="2450"/>
                      <a:ext cx="70" cy="48"/>
                    </a:xfrm>
                    <a:custGeom>
                      <a:avLst/>
                      <a:gdLst>
                        <a:gd name="G0" fmla="+- 13128 0 0"/>
                        <a:gd name="G1" fmla="+- 0 0 0"/>
                        <a:gd name="G2" fmla="+- 21600 0 0"/>
                        <a:gd name="T0" fmla="*/ 26233 w 26233"/>
                        <a:gd name="T1" fmla="*/ 17170 h 21600"/>
                        <a:gd name="T2" fmla="*/ 0 w 26233"/>
                        <a:gd name="T3" fmla="*/ 17153 h 21600"/>
                        <a:gd name="T4" fmla="*/ 13128 w 26233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6233" h="21600" fill="none" extrusionOk="0">
                          <a:moveTo>
                            <a:pt x="26233" y="17170"/>
                          </a:moveTo>
                          <a:cubicBezTo>
                            <a:pt x="22468" y="20043"/>
                            <a:pt x="17863" y="21599"/>
                            <a:pt x="13128" y="21599"/>
                          </a:cubicBezTo>
                          <a:cubicBezTo>
                            <a:pt x="8382" y="21599"/>
                            <a:pt x="3768" y="20037"/>
                            <a:pt x="0" y="17152"/>
                          </a:cubicBezTo>
                        </a:path>
                        <a:path w="26233" h="21600" stroke="0" extrusionOk="0">
                          <a:moveTo>
                            <a:pt x="26233" y="17170"/>
                          </a:moveTo>
                          <a:cubicBezTo>
                            <a:pt x="22468" y="20043"/>
                            <a:pt x="17863" y="21599"/>
                            <a:pt x="13128" y="21599"/>
                          </a:cubicBezTo>
                          <a:cubicBezTo>
                            <a:pt x="8382" y="21599"/>
                            <a:pt x="3768" y="20037"/>
                            <a:pt x="0" y="17152"/>
                          </a:cubicBezTo>
                          <a:lnTo>
                            <a:pt x="13128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6" name="AutoShape 5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104" y="864"/>
                    <a:ext cx="576" cy="480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104"/>
                    <a:ext cx="57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prstDash val="dash"/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375" y="951"/>
                    <a:ext cx="28" cy="1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75" y="1226"/>
                    <a:ext cx="57" cy="3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1062"/>
                    <a:ext cx="1" cy="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" name="Oval 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84" y="1056"/>
                    <a:ext cx="96" cy="96"/>
                  </a:xfrm>
                  <a:prstGeom prst="ellipse">
                    <a:avLst/>
                  </a:pr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" name="Oval 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104" y="768"/>
                    <a:ext cx="96" cy="96"/>
                  </a:xfrm>
                  <a:prstGeom prst="ellipse">
                    <a:avLst/>
                  </a:pr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" name="Oval 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104" y="1344"/>
                    <a:ext cx="96" cy="96"/>
                  </a:xfrm>
                  <a:prstGeom prst="ellipse">
                    <a:avLst/>
                  </a:pr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" name="Gruppierung 1"/>
              <p:cNvGrpSpPr/>
              <p:nvPr/>
            </p:nvGrpSpPr>
            <p:grpSpPr>
              <a:xfrm>
                <a:off x="3505200" y="1219200"/>
                <a:ext cx="2338388" cy="1484313"/>
                <a:chOff x="5662613" y="1219200"/>
                <a:chExt cx="2338388" cy="1484313"/>
              </a:xfrm>
            </p:grpSpPr>
            <p:grpSp>
              <p:nvGrpSpPr>
                <p:cNvPr id="83" name="Group 306"/>
                <p:cNvGrpSpPr>
                  <a:grpSpLocks noChangeAspect="1"/>
                </p:cNvGrpSpPr>
                <p:nvPr/>
              </p:nvGrpSpPr>
              <p:grpSpPr bwMode="auto">
                <a:xfrm rot="12671228" flipH="1" flipV="1">
                  <a:off x="5667375" y="2187575"/>
                  <a:ext cx="960438" cy="174625"/>
                  <a:chOff x="1172" y="3318"/>
                  <a:chExt cx="762" cy="138"/>
                </a:xfrm>
              </p:grpSpPr>
              <p:sp>
                <p:nvSpPr>
                  <p:cNvPr id="119" name="Freeform 307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554" y="3318"/>
                    <a:ext cx="380" cy="131"/>
                  </a:xfrm>
                  <a:custGeom>
                    <a:avLst/>
                    <a:gdLst>
                      <a:gd name="T0" fmla="*/ 0 w 576"/>
                      <a:gd name="T1" fmla="*/ 56 h 112"/>
                      <a:gd name="T2" fmla="*/ 50 w 576"/>
                      <a:gd name="T3" fmla="*/ 8 h 112"/>
                      <a:gd name="T4" fmla="*/ 144 w 576"/>
                      <a:gd name="T5" fmla="*/ 104 h 112"/>
                      <a:gd name="T6" fmla="*/ 240 w 576"/>
                      <a:gd name="T7" fmla="*/ 8 h 112"/>
                      <a:gd name="T8" fmla="*/ 336 w 576"/>
                      <a:gd name="T9" fmla="*/ 104 h 112"/>
                      <a:gd name="T10" fmla="*/ 432 w 576"/>
                      <a:gd name="T11" fmla="*/ 8 h 112"/>
                      <a:gd name="T12" fmla="*/ 528 w 576"/>
                      <a:gd name="T13" fmla="*/ 104 h 112"/>
                      <a:gd name="T14" fmla="*/ 576 w 576"/>
                      <a:gd name="T15" fmla="*/ 56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6" h="112">
                        <a:moveTo>
                          <a:pt x="0" y="56"/>
                        </a:moveTo>
                        <a:cubicBezTo>
                          <a:pt x="8" y="48"/>
                          <a:pt x="26" y="0"/>
                          <a:pt x="50" y="8"/>
                        </a:cubicBezTo>
                        <a:cubicBezTo>
                          <a:pt x="74" y="16"/>
                          <a:pt x="112" y="104"/>
                          <a:pt x="144" y="104"/>
                        </a:cubicBezTo>
                        <a:cubicBezTo>
                          <a:pt x="176" y="104"/>
                          <a:pt x="208" y="8"/>
                          <a:pt x="240" y="8"/>
                        </a:cubicBezTo>
                        <a:cubicBezTo>
                          <a:pt x="272" y="8"/>
                          <a:pt x="304" y="104"/>
                          <a:pt x="336" y="104"/>
                        </a:cubicBezTo>
                        <a:cubicBezTo>
                          <a:pt x="368" y="104"/>
                          <a:pt x="400" y="8"/>
                          <a:pt x="432" y="8"/>
                        </a:cubicBezTo>
                        <a:cubicBezTo>
                          <a:pt x="464" y="8"/>
                          <a:pt x="504" y="96"/>
                          <a:pt x="528" y="104"/>
                        </a:cubicBezTo>
                        <a:cubicBezTo>
                          <a:pt x="552" y="112"/>
                          <a:pt x="568" y="64"/>
                          <a:pt x="576" y="5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0" name="Freeform 308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172" y="3326"/>
                    <a:ext cx="384" cy="130"/>
                  </a:xfrm>
                  <a:custGeom>
                    <a:avLst/>
                    <a:gdLst>
                      <a:gd name="T0" fmla="*/ 0 w 581"/>
                      <a:gd name="T1" fmla="*/ 61 h 111"/>
                      <a:gd name="T2" fmla="*/ 55 w 581"/>
                      <a:gd name="T3" fmla="*/ 7 h 111"/>
                      <a:gd name="T4" fmla="*/ 149 w 581"/>
                      <a:gd name="T5" fmla="*/ 103 h 111"/>
                      <a:gd name="T6" fmla="*/ 245 w 581"/>
                      <a:gd name="T7" fmla="*/ 7 h 111"/>
                      <a:gd name="T8" fmla="*/ 341 w 581"/>
                      <a:gd name="T9" fmla="*/ 103 h 111"/>
                      <a:gd name="T10" fmla="*/ 437 w 581"/>
                      <a:gd name="T11" fmla="*/ 7 h 111"/>
                      <a:gd name="T12" fmla="*/ 533 w 581"/>
                      <a:gd name="T13" fmla="*/ 103 h 111"/>
                      <a:gd name="T14" fmla="*/ 581 w 581"/>
                      <a:gd name="T15" fmla="*/ 55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1" h="111">
                        <a:moveTo>
                          <a:pt x="0" y="61"/>
                        </a:moveTo>
                        <a:cubicBezTo>
                          <a:pt x="9" y="52"/>
                          <a:pt x="30" y="0"/>
                          <a:pt x="55" y="7"/>
                        </a:cubicBezTo>
                        <a:cubicBezTo>
                          <a:pt x="80" y="14"/>
                          <a:pt x="117" y="103"/>
                          <a:pt x="149" y="103"/>
                        </a:cubicBezTo>
                        <a:cubicBezTo>
                          <a:pt x="181" y="103"/>
                          <a:pt x="213" y="7"/>
                          <a:pt x="245" y="7"/>
                        </a:cubicBezTo>
                        <a:cubicBezTo>
                          <a:pt x="277" y="7"/>
                          <a:pt x="309" y="103"/>
                          <a:pt x="341" y="103"/>
                        </a:cubicBezTo>
                        <a:cubicBezTo>
                          <a:pt x="373" y="103"/>
                          <a:pt x="405" y="7"/>
                          <a:pt x="437" y="7"/>
                        </a:cubicBezTo>
                        <a:cubicBezTo>
                          <a:pt x="469" y="7"/>
                          <a:pt x="509" y="95"/>
                          <a:pt x="533" y="103"/>
                        </a:cubicBezTo>
                        <a:cubicBezTo>
                          <a:pt x="557" y="111"/>
                          <a:pt x="573" y="63"/>
                          <a:pt x="581" y="55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4" name="Group 303"/>
                <p:cNvGrpSpPr>
                  <a:grpSpLocks noChangeAspect="1"/>
                </p:cNvGrpSpPr>
                <p:nvPr/>
              </p:nvGrpSpPr>
              <p:grpSpPr bwMode="auto">
                <a:xfrm rot="8928772" flipH="1">
                  <a:off x="5662613" y="1730375"/>
                  <a:ext cx="960438" cy="174625"/>
                  <a:chOff x="1172" y="3318"/>
                  <a:chExt cx="762" cy="138"/>
                </a:xfrm>
              </p:grpSpPr>
              <p:sp>
                <p:nvSpPr>
                  <p:cNvPr id="117" name="Freeform 304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554" y="3318"/>
                    <a:ext cx="380" cy="131"/>
                  </a:xfrm>
                  <a:custGeom>
                    <a:avLst/>
                    <a:gdLst>
                      <a:gd name="T0" fmla="*/ 0 w 576"/>
                      <a:gd name="T1" fmla="*/ 56 h 112"/>
                      <a:gd name="T2" fmla="*/ 50 w 576"/>
                      <a:gd name="T3" fmla="*/ 8 h 112"/>
                      <a:gd name="T4" fmla="*/ 144 w 576"/>
                      <a:gd name="T5" fmla="*/ 104 h 112"/>
                      <a:gd name="T6" fmla="*/ 240 w 576"/>
                      <a:gd name="T7" fmla="*/ 8 h 112"/>
                      <a:gd name="T8" fmla="*/ 336 w 576"/>
                      <a:gd name="T9" fmla="*/ 104 h 112"/>
                      <a:gd name="T10" fmla="*/ 432 w 576"/>
                      <a:gd name="T11" fmla="*/ 8 h 112"/>
                      <a:gd name="T12" fmla="*/ 528 w 576"/>
                      <a:gd name="T13" fmla="*/ 104 h 112"/>
                      <a:gd name="T14" fmla="*/ 576 w 576"/>
                      <a:gd name="T15" fmla="*/ 56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6" h="112">
                        <a:moveTo>
                          <a:pt x="0" y="56"/>
                        </a:moveTo>
                        <a:cubicBezTo>
                          <a:pt x="8" y="48"/>
                          <a:pt x="26" y="0"/>
                          <a:pt x="50" y="8"/>
                        </a:cubicBezTo>
                        <a:cubicBezTo>
                          <a:pt x="74" y="16"/>
                          <a:pt x="112" y="104"/>
                          <a:pt x="144" y="104"/>
                        </a:cubicBezTo>
                        <a:cubicBezTo>
                          <a:pt x="176" y="104"/>
                          <a:pt x="208" y="8"/>
                          <a:pt x="240" y="8"/>
                        </a:cubicBezTo>
                        <a:cubicBezTo>
                          <a:pt x="272" y="8"/>
                          <a:pt x="304" y="104"/>
                          <a:pt x="336" y="104"/>
                        </a:cubicBezTo>
                        <a:cubicBezTo>
                          <a:pt x="368" y="104"/>
                          <a:pt x="400" y="8"/>
                          <a:pt x="432" y="8"/>
                        </a:cubicBezTo>
                        <a:cubicBezTo>
                          <a:pt x="464" y="8"/>
                          <a:pt x="504" y="96"/>
                          <a:pt x="528" y="104"/>
                        </a:cubicBezTo>
                        <a:cubicBezTo>
                          <a:pt x="552" y="112"/>
                          <a:pt x="568" y="64"/>
                          <a:pt x="576" y="5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" name="Freeform 305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172" y="3326"/>
                    <a:ext cx="384" cy="130"/>
                  </a:xfrm>
                  <a:custGeom>
                    <a:avLst/>
                    <a:gdLst>
                      <a:gd name="T0" fmla="*/ 0 w 581"/>
                      <a:gd name="T1" fmla="*/ 61 h 111"/>
                      <a:gd name="T2" fmla="*/ 55 w 581"/>
                      <a:gd name="T3" fmla="*/ 7 h 111"/>
                      <a:gd name="T4" fmla="*/ 149 w 581"/>
                      <a:gd name="T5" fmla="*/ 103 h 111"/>
                      <a:gd name="T6" fmla="*/ 245 w 581"/>
                      <a:gd name="T7" fmla="*/ 7 h 111"/>
                      <a:gd name="T8" fmla="*/ 341 w 581"/>
                      <a:gd name="T9" fmla="*/ 103 h 111"/>
                      <a:gd name="T10" fmla="*/ 437 w 581"/>
                      <a:gd name="T11" fmla="*/ 7 h 111"/>
                      <a:gd name="T12" fmla="*/ 533 w 581"/>
                      <a:gd name="T13" fmla="*/ 103 h 111"/>
                      <a:gd name="T14" fmla="*/ 581 w 581"/>
                      <a:gd name="T15" fmla="*/ 55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1" h="111">
                        <a:moveTo>
                          <a:pt x="0" y="61"/>
                        </a:moveTo>
                        <a:cubicBezTo>
                          <a:pt x="9" y="52"/>
                          <a:pt x="30" y="0"/>
                          <a:pt x="55" y="7"/>
                        </a:cubicBezTo>
                        <a:cubicBezTo>
                          <a:pt x="80" y="14"/>
                          <a:pt x="117" y="103"/>
                          <a:pt x="149" y="103"/>
                        </a:cubicBezTo>
                        <a:cubicBezTo>
                          <a:pt x="181" y="103"/>
                          <a:pt x="213" y="7"/>
                          <a:pt x="245" y="7"/>
                        </a:cubicBezTo>
                        <a:cubicBezTo>
                          <a:pt x="277" y="7"/>
                          <a:pt x="309" y="103"/>
                          <a:pt x="341" y="103"/>
                        </a:cubicBezTo>
                        <a:cubicBezTo>
                          <a:pt x="373" y="103"/>
                          <a:pt x="405" y="7"/>
                          <a:pt x="437" y="7"/>
                        </a:cubicBezTo>
                        <a:cubicBezTo>
                          <a:pt x="469" y="7"/>
                          <a:pt x="509" y="95"/>
                          <a:pt x="533" y="103"/>
                        </a:cubicBezTo>
                        <a:cubicBezTo>
                          <a:pt x="557" y="111"/>
                          <a:pt x="573" y="63"/>
                          <a:pt x="581" y="55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5" name="Group 300"/>
                <p:cNvGrpSpPr>
                  <a:grpSpLocks noChangeAspect="1"/>
                </p:cNvGrpSpPr>
                <p:nvPr/>
              </p:nvGrpSpPr>
              <p:grpSpPr bwMode="auto">
                <a:xfrm rot="5400000" flipH="1">
                  <a:off x="6061075" y="1947863"/>
                  <a:ext cx="960438" cy="174625"/>
                  <a:chOff x="1172" y="3318"/>
                  <a:chExt cx="762" cy="138"/>
                </a:xfrm>
              </p:grpSpPr>
              <p:sp>
                <p:nvSpPr>
                  <p:cNvPr id="115" name="Freeform 301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554" y="3318"/>
                    <a:ext cx="380" cy="131"/>
                  </a:xfrm>
                  <a:custGeom>
                    <a:avLst/>
                    <a:gdLst>
                      <a:gd name="T0" fmla="*/ 0 w 576"/>
                      <a:gd name="T1" fmla="*/ 56 h 112"/>
                      <a:gd name="T2" fmla="*/ 50 w 576"/>
                      <a:gd name="T3" fmla="*/ 8 h 112"/>
                      <a:gd name="T4" fmla="*/ 144 w 576"/>
                      <a:gd name="T5" fmla="*/ 104 h 112"/>
                      <a:gd name="T6" fmla="*/ 240 w 576"/>
                      <a:gd name="T7" fmla="*/ 8 h 112"/>
                      <a:gd name="T8" fmla="*/ 336 w 576"/>
                      <a:gd name="T9" fmla="*/ 104 h 112"/>
                      <a:gd name="T10" fmla="*/ 432 w 576"/>
                      <a:gd name="T11" fmla="*/ 8 h 112"/>
                      <a:gd name="T12" fmla="*/ 528 w 576"/>
                      <a:gd name="T13" fmla="*/ 104 h 112"/>
                      <a:gd name="T14" fmla="*/ 576 w 576"/>
                      <a:gd name="T15" fmla="*/ 56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6" h="112">
                        <a:moveTo>
                          <a:pt x="0" y="56"/>
                        </a:moveTo>
                        <a:cubicBezTo>
                          <a:pt x="8" y="48"/>
                          <a:pt x="26" y="0"/>
                          <a:pt x="50" y="8"/>
                        </a:cubicBezTo>
                        <a:cubicBezTo>
                          <a:pt x="74" y="16"/>
                          <a:pt x="112" y="104"/>
                          <a:pt x="144" y="104"/>
                        </a:cubicBezTo>
                        <a:cubicBezTo>
                          <a:pt x="176" y="104"/>
                          <a:pt x="208" y="8"/>
                          <a:pt x="240" y="8"/>
                        </a:cubicBezTo>
                        <a:cubicBezTo>
                          <a:pt x="272" y="8"/>
                          <a:pt x="304" y="104"/>
                          <a:pt x="336" y="104"/>
                        </a:cubicBezTo>
                        <a:cubicBezTo>
                          <a:pt x="368" y="104"/>
                          <a:pt x="400" y="8"/>
                          <a:pt x="432" y="8"/>
                        </a:cubicBezTo>
                        <a:cubicBezTo>
                          <a:pt x="464" y="8"/>
                          <a:pt x="504" y="96"/>
                          <a:pt x="528" y="104"/>
                        </a:cubicBezTo>
                        <a:cubicBezTo>
                          <a:pt x="552" y="112"/>
                          <a:pt x="568" y="64"/>
                          <a:pt x="576" y="5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" name="Freeform 302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172" y="3326"/>
                    <a:ext cx="384" cy="130"/>
                  </a:xfrm>
                  <a:custGeom>
                    <a:avLst/>
                    <a:gdLst>
                      <a:gd name="T0" fmla="*/ 0 w 581"/>
                      <a:gd name="T1" fmla="*/ 61 h 111"/>
                      <a:gd name="T2" fmla="*/ 55 w 581"/>
                      <a:gd name="T3" fmla="*/ 7 h 111"/>
                      <a:gd name="T4" fmla="*/ 149 w 581"/>
                      <a:gd name="T5" fmla="*/ 103 h 111"/>
                      <a:gd name="T6" fmla="*/ 245 w 581"/>
                      <a:gd name="T7" fmla="*/ 7 h 111"/>
                      <a:gd name="T8" fmla="*/ 341 w 581"/>
                      <a:gd name="T9" fmla="*/ 103 h 111"/>
                      <a:gd name="T10" fmla="*/ 437 w 581"/>
                      <a:gd name="T11" fmla="*/ 7 h 111"/>
                      <a:gd name="T12" fmla="*/ 533 w 581"/>
                      <a:gd name="T13" fmla="*/ 103 h 111"/>
                      <a:gd name="T14" fmla="*/ 581 w 581"/>
                      <a:gd name="T15" fmla="*/ 55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1" h="111">
                        <a:moveTo>
                          <a:pt x="0" y="61"/>
                        </a:moveTo>
                        <a:cubicBezTo>
                          <a:pt x="9" y="52"/>
                          <a:pt x="30" y="0"/>
                          <a:pt x="55" y="7"/>
                        </a:cubicBezTo>
                        <a:cubicBezTo>
                          <a:pt x="80" y="14"/>
                          <a:pt x="117" y="103"/>
                          <a:pt x="149" y="103"/>
                        </a:cubicBezTo>
                        <a:cubicBezTo>
                          <a:pt x="181" y="103"/>
                          <a:pt x="213" y="7"/>
                          <a:pt x="245" y="7"/>
                        </a:cubicBezTo>
                        <a:cubicBezTo>
                          <a:pt x="277" y="7"/>
                          <a:pt x="309" y="103"/>
                          <a:pt x="341" y="103"/>
                        </a:cubicBezTo>
                        <a:cubicBezTo>
                          <a:pt x="373" y="103"/>
                          <a:pt x="405" y="7"/>
                          <a:pt x="437" y="7"/>
                        </a:cubicBezTo>
                        <a:cubicBezTo>
                          <a:pt x="469" y="7"/>
                          <a:pt x="509" y="95"/>
                          <a:pt x="533" y="103"/>
                        </a:cubicBezTo>
                        <a:cubicBezTo>
                          <a:pt x="557" y="111"/>
                          <a:pt x="573" y="63"/>
                          <a:pt x="581" y="55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6" name="Group 194"/>
                <p:cNvGrpSpPr>
                  <a:grpSpLocks noChangeAspect="1"/>
                </p:cNvGrpSpPr>
                <p:nvPr/>
              </p:nvGrpSpPr>
              <p:grpSpPr bwMode="auto">
                <a:xfrm flipH="1">
                  <a:off x="6569075" y="2401888"/>
                  <a:ext cx="960438" cy="174625"/>
                  <a:chOff x="1172" y="3318"/>
                  <a:chExt cx="762" cy="138"/>
                </a:xfrm>
              </p:grpSpPr>
              <p:sp>
                <p:nvSpPr>
                  <p:cNvPr id="113" name="Freeform 195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554" y="3318"/>
                    <a:ext cx="380" cy="131"/>
                  </a:xfrm>
                  <a:custGeom>
                    <a:avLst/>
                    <a:gdLst>
                      <a:gd name="T0" fmla="*/ 0 w 576"/>
                      <a:gd name="T1" fmla="*/ 56 h 112"/>
                      <a:gd name="T2" fmla="*/ 50 w 576"/>
                      <a:gd name="T3" fmla="*/ 8 h 112"/>
                      <a:gd name="T4" fmla="*/ 144 w 576"/>
                      <a:gd name="T5" fmla="*/ 104 h 112"/>
                      <a:gd name="T6" fmla="*/ 240 w 576"/>
                      <a:gd name="T7" fmla="*/ 8 h 112"/>
                      <a:gd name="T8" fmla="*/ 336 w 576"/>
                      <a:gd name="T9" fmla="*/ 104 h 112"/>
                      <a:gd name="T10" fmla="*/ 432 w 576"/>
                      <a:gd name="T11" fmla="*/ 8 h 112"/>
                      <a:gd name="T12" fmla="*/ 528 w 576"/>
                      <a:gd name="T13" fmla="*/ 104 h 112"/>
                      <a:gd name="T14" fmla="*/ 576 w 576"/>
                      <a:gd name="T15" fmla="*/ 56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6" h="112">
                        <a:moveTo>
                          <a:pt x="0" y="56"/>
                        </a:moveTo>
                        <a:cubicBezTo>
                          <a:pt x="8" y="48"/>
                          <a:pt x="26" y="0"/>
                          <a:pt x="50" y="8"/>
                        </a:cubicBezTo>
                        <a:cubicBezTo>
                          <a:pt x="74" y="16"/>
                          <a:pt x="112" y="104"/>
                          <a:pt x="144" y="104"/>
                        </a:cubicBezTo>
                        <a:cubicBezTo>
                          <a:pt x="176" y="104"/>
                          <a:pt x="208" y="8"/>
                          <a:pt x="240" y="8"/>
                        </a:cubicBezTo>
                        <a:cubicBezTo>
                          <a:pt x="272" y="8"/>
                          <a:pt x="304" y="104"/>
                          <a:pt x="336" y="104"/>
                        </a:cubicBezTo>
                        <a:cubicBezTo>
                          <a:pt x="368" y="104"/>
                          <a:pt x="400" y="8"/>
                          <a:pt x="432" y="8"/>
                        </a:cubicBezTo>
                        <a:cubicBezTo>
                          <a:pt x="464" y="8"/>
                          <a:pt x="504" y="96"/>
                          <a:pt x="528" y="104"/>
                        </a:cubicBezTo>
                        <a:cubicBezTo>
                          <a:pt x="552" y="112"/>
                          <a:pt x="568" y="64"/>
                          <a:pt x="576" y="56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00CC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" name="Freeform 196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172" y="3326"/>
                    <a:ext cx="384" cy="130"/>
                  </a:xfrm>
                  <a:custGeom>
                    <a:avLst/>
                    <a:gdLst>
                      <a:gd name="T0" fmla="*/ 0 w 581"/>
                      <a:gd name="T1" fmla="*/ 61 h 111"/>
                      <a:gd name="T2" fmla="*/ 55 w 581"/>
                      <a:gd name="T3" fmla="*/ 7 h 111"/>
                      <a:gd name="T4" fmla="*/ 149 w 581"/>
                      <a:gd name="T5" fmla="*/ 103 h 111"/>
                      <a:gd name="T6" fmla="*/ 245 w 581"/>
                      <a:gd name="T7" fmla="*/ 7 h 111"/>
                      <a:gd name="T8" fmla="*/ 341 w 581"/>
                      <a:gd name="T9" fmla="*/ 103 h 111"/>
                      <a:gd name="T10" fmla="*/ 437 w 581"/>
                      <a:gd name="T11" fmla="*/ 7 h 111"/>
                      <a:gd name="T12" fmla="*/ 533 w 581"/>
                      <a:gd name="T13" fmla="*/ 103 h 111"/>
                      <a:gd name="T14" fmla="*/ 581 w 581"/>
                      <a:gd name="T15" fmla="*/ 55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1" h="111">
                        <a:moveTo>
                          <a:pt x="0" y="61"/>
                        </a:moveTo>
                        <a:cubicBezTo>
                          <a:pt x="9" y="52"/>
                          <a:pt x="30" y="0"/>
                          <a:pt x="55" y="7"/>
                        </a:cubicBezTo>
                        <a:cubicBezTo>
                          <a:pt x="80" y="14"/>
                          <a:pt x="117" y="103"/>
                          <a:pt x="149" y="103"/>
                        </a:cubicBezTo>
                        <a:cubicBezTo>
                          <a:pt x="181" y="103"/>
                          <a:pt x="213" y="7"/>
                          <a:pt x="245" y="7"/>
                        </a:cubicBezTo>
                        <a:cubicBezTo>
                          <a:pt x="277" y="7"/>
                          <a:pt x="309" y="103"/>
                          <a:pt x="341" y="103"/>
                        </a:cubicBezTo>
                        <a:cubicBezTo>
                          <a:pt x="373" y="103"/>
                          <a:pt x="405" y="7"/>
                          <a:pt x="437" y="7"/>
                        </a:cubicBezTo>
                        <a:cubicBezTo>
                          <a:pt x="469" y="7"/>
                          <a:pt x="509" y="95"/>
                          <a:pt x="533" y="103"/>
                        </a:cubicBezTo>
                        <a:cubicBezTo>
                          <a:pt x="557" y="111"/>
                          <a:pt x="573" y="63"/>
                          <a:pt x="581" y="55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00CC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87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7529513" y="1219200"/>
                  <a:ext cx="471488" cy="584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altLang="de-DE" sz="3200" dirty="0" smtClean="0">
                      <a:solidFill>
                        <a:srgbClr val="000099"/>
                      </a:solidFill>
                      <a:sym typeface="Symbol" charset="2"/>
                    </a:rPr>
                    <a:t></a:t>
                  </a:r>
                </a:p>
              </p:txBody>
            </p:sp>
            <p:grpSp>
              <p:nvGrpSpPr>
                <p:cNvPr id="88" name="Group 128"/>
                <p:cNvGrpSpPr>
                  <a:grpSpLocks noChangeAspect="1"/>
                </p:cNvGrpSpPr>
                <p:nvPr/>
              </p:nvGrpSpPr>
              <p:grpSpPr bwMode="auto">
                <a:xfrm flipH="1">
                  <a:off x="6569075" y="1509713"/>
                  <a:ext cx="960438" cy="174625"/>
                  <a:chOff x="1172" y="3318"/>
                  <a:chExt cx="762" cy="138"/>
                </a:xfrm>
              </p:grpSpPr>
              <p:sp>
                <p:nvSpPr>
                  <p:cNvPr id="111" name="Freeform 99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554" y="3318"/>
                    <a:ext cx="380" cy="131"/>
                  </a:xfrm>
                  <a:custGeom>
                    <a:avLst/>
                    <a:gdLst>
                      <a:gd name="T0" fmla="*/ 0 w 576"/>
                      <a:gd name="T1" fmla="*/ 56 h 112"/>
                      <a:gd name="T2" fmla="*/ 50 w 576"/>
                      <a:gd name="T3" fmla="*/ 8 h 112"/>
                      <a:gd name="T4" fmla="*/ 144 w 576"/>
                      <a:gd name="T5" fmla="*/ 104 h 112"/>
                      <a:gd name="T6" fmla="*/ 240 w 576"/>
                      <a:gd name="T7" fmla="*/ 8 h 112"/>
                      <a:gd name="T8" fmla="*/ 336 w 576"/>
                      <a:gd name="T9" fmla="*/ 104 h 112"/>
                      <a:gd name="T10" fmla="*/ 432 w 576"/>
                      <a:gd name="T11" fmla="*/ 8 h 112"/>
                      <a:gd name="T12" fmla="*/ 528 w 576"/>
                      <a:gd name="T13" fmla="*/ 104 h 112"/>
                      <a:gd name="T14" fmla="*/ 576 w 576"/>
                      <a:gd name="T15" fmla="*/ 56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6" h="112">
                        <a:moveTo>
                          <a:pt x="0" y="56"/>
                        </a:moveTo>
                        <a:cubicBezTo>
                          <a:pt x="8" y="48"/>
                          <a:pt x="26" y="0"/>
                          <a:pt x="50" y="8"/>
                        </a:cubicBezTo>
                        <a:cubicBezTo>
                          <a:pt x="74" y="16"/>
                          <a:pt x="112" y="104"/>
                          <a:pt x="144" y="104"/>
                        </a:cubicBezTo>
                        <a:cubicBezTo>
                          <a:pt x="176" y="104"/>
                          <a:pt x="208" y="8"/>
                          <a:pt x="240" y="8"/>
                        </a:cubicBezTo>
                        <a:cubicBezTo>
                          <a:pt x="272" y="8"/>
                          <a:pt x="304" y="104"/>
                          <a:pt x="336" y="104"/>
                        </a:cubicBezTo>
                        <a:cubicBezTo>
                          <a:pt x="368" y="104"/>
                          <a:pt x="400" y="8"/>
                          <a:pt x="432" y="8"/>
                        </a:cubicBezTo>
                        <a:cubicBezTo>
                          <a:pt x="464" y="8"/>
                          <a:pt x="504" y="96"/>
                          <a:pt x="528" y="104"/>
                        </a:cubicBezTo>
                        <a:cubicBezTo>
                          <a:pt x="552" y="112"/>
                          <a:pt x="568" y="64"/>
                          <a:pt x="576" y="56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00CC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" name="Freeform 100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172" y="3326"/>
                    <a:ext cx="384" cy="130"/>
                  </a:xfrm>
                  <a:custGeom>
                    <a:avLst/>
                    <a:gdLst>
                      <a:gd name="T0" fmla="*/ 0 w 581"/>
                      <a:gd name="T1" fmla="*/ 61 h 111"/>
                      <a:gd name="T2" fmla="*/ 55 w 581"/>
                      <a:gd name="T3" fmla="*/ 7 h 111"/>
                      <a:gd name="T4" fmla="*/ 149 w 581"/>
                      <a:gd name="T5" fmla="*/ 103 h 111"/>
                      <a:gd name="T6" fmla="*/ 245 w 581"/>
                      <a:gd name="T7" fmla="*/ 7 h 111"/>
                      <a:gd name="T8" fmla="*/ 341 w 581"/>
                      <a:gd name="T9" fmla="*/ 103 h 111"/>
                      <a:gd name="T10" fmla="*/ 437 w 581"/>
                      <a:gd name="T11" fmla="*/ 7 h 111"/>
                      <a:gd name="T12" fmla="*/ 533 w 581"/>
                      <a:gd name="T13" fmla="*/ 103 h 111"/>
                      <a:gd name="T14" fmla="*/ 581 w 581"/>
                      <a:gd name="T15" fmla="*/ 55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1" h="111">
                        <a:moveTo>
                          <a:pt x="0" y="61"/>
                        </a:moveTo>
                        <a:cubicBezTo>
                          <a:pt x="9" y="52"/>
                          <a:pt x="30" y="0"/>
                          <a:pt x="55" y="7"/>
                        </a:cubicBezTo>
                        <a:cubicBezTo>
                          <a:pt x="80" y="14"/>
                          <a:pt x="117" y="103"/>
                          <a:pt x="149" y="103"/>
                        </a:cubicBezTo>
                        <a:cubicBezTo>
                          <a:pt x="181" y="103"/>
                          <a:pt x="213" y="7"/>
                          <a:pt x="245" y="7"/>
                        </a:cubicBezTo>
                        <a:cubicBezTo>
                          <a:pt x="277" y="7"/>
                          <a:pt x="309" y="103"/>
                          <a:pt x="341" y="103"/>
                        </a:cubicBezTo>
                        <a:cubicBezTo>
                          <a:pt x="373" y="103"/>
                          <a:pt x="405" y="7"/>
                          <a:pt x="437" y="7"/>
                        </a:cubicBezTo>
                        <a:cubicBezTo>
                          <a:pt x="469" y="7"/>
                          <a:pt x="509" y="95"/>
                          <a:pt x="533" y="103"/>
                        </a:cubicBezTo>
                        <a:cubicBezTo>
                          <a:pt x="557" y="111"/>
                          <a:pt x="573" y="63"/>
                          <a:pt x="581" y="55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00CC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0" name="Oval 188"/>
                <p:cNvSpPr>
                  <a:spLocks noChangeArrowheads="1"/>
                </p:cNvSpPr>
                <p:nvPr/>
              </p:nvSpPr>
              <p:spPr bwMode="auto">
                <a:xfrm flipV="1">
                  <a:off x="5691188" y="1966913"/>
                  <a:ext cx="152400" cy="152400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Oval 189"/>
                <p:cNvSpPr>
                  <a:spLocks noChangeArrowheads="1"/>
                </p:cNvSpPr>
                <p:nvPr/>
              </p:nvSpPr>
              <p:spPr bwMode="auto">
                <a:xfrm flipV="1">
                  <a:off x="6453188" y="1509713"/>
                  <a:ext cx="152400" cy="152400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Oval 190"/>
                <p:cNvSpPr>
                  <a:spLocks noChangeArrowheads="1"/>
                </p:cNvSpPr>
                <p:nvPr/>
              </p:nvSpPr>
              <p:spPr bwMode="auto">
                <a:xfrm flipV="1">
                  <a:off x="6453188" y="2424113"/>
                  <a:ext cx="152400" cy="152400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7529513" y="2119313"/>
                  <a:ext cx="471488" cy="584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altLang="de-DE" sz="3200" smtClean="0">
                      <a:solidFill>
                        <a:srgbClr val="000099"/>
                      </a:solidFill>
                      <a:sym typeface="Symbol" charset="2"/>
                    </a:rPr>
                    <a:t></a:t>
                  </a:r>
                </a:p>
              </p:txBody>
            </p:sp>
          </p:grpSp>
        </p:grpSp>
        <p:pic>
          <p:nvPicPr>
            <p:cNvPr id="96" name="Bild 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0" y="381000"/>
              <a:ext cx="215900" cy="304800"/>
            </a:xfrm>
            <a:prstGeom prst="rect">
              <a:avLst/>
            </a:prstGeom>
          </p:spPr>
        </p:pic>
        <p:pic>
          <p:nvPicPr>
            <p:cNvPr id="97" name="Bild 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3494" y="1447800"/>
              <a:ext cx="215900" cy="304800"/>
            </a:xfrm>
            <a:prstGeom prst="rect">
              <a:avLst/>
            </a:prstGeom>
          </p:spPr>
        </p:pic>
        <p:pic>
          <p:nvPicPr>
            <p:cNvPr id="98" name="Bild 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00" y="838200"/>
              <a:ext cx="152400" cy="304800"/>
            </a:xfrm>
            <a:prstGeom prst="rect">
              <a:avLst/>
            </a:prstGeom>
          </p:spPr>
        </p:pic>
        <p:pic>
          <p:nvPicPr>
            <p:cNvPr id="99" name="Bild 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7800" y="381000"/>
              <a:ext cx="152400" cy="304800"/>
            </a:xfrm>
            <a:prstGeom prst="rect">
              <a:avLst/>
            </a:prstGeom>
          </p:spPr>
        </p:pic>
        <p:pic>
          <p:nvPicPr>
            <p:cNvPr id="100" name="Bild 9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7800" y="1384300"/>
              <a:ext cx="177800" cy="368300"/>
            </a:xfrm>
            <a:prstGeom prst="rect">
              <a:avLst/>
            </a:prstGeom>
          </p:spPr>
        </p:pic>
        <p:pic>
          <p:nvPicPr>
            <p:cNvPr id="101" name="Bild 10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94400" y="673100"/>
              <a:ext cx="330200" cy="317500"/>
            </a:xfrm>
            <a:prstGeom prst="rect">
              <a:avLst/>
            </a:prstGeom>
          </p:spPr>
        </p:pic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27471" y="914400"/>
              <a:ext cx="373529" cy="280147"/>
            </a:xfrm>
            <a:prstGeom prst="rect">
              <a:avLst/>
            </a:prstGeom>
          </p:spPr>
        </p:pic>
        <p:pic>
          <p:nvPicPr>
            <p:cNvPr id="103" name="Bild 10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05600" y="1371600"/>
              <a:ext cx="373529" cy="280147"/>
            </a:xfrm>
            <a:prstGeom prst="rect">
              <a:avLst/>
            </a:prstGeom>
          </p:spPr>
        </p:pic>
        <p:pic>
          <p:nvPicPr>
            <p:cNvPr id="104" name="Bild 10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3071" y="457200"/>
              <a:ext cx="373529" cy="280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49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tps://cds.cern.ch/record/2114775/files/dimuon_v1.png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03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pierung 31"/>
          <p:cNvGrpSpPr/>
          <p:nvPr/>
        </p:nvGrpSpPr>
        <p:grpSpPr>
          <a:xfrm>
            <a:off x="4724400" y="4357601"/>
            <a:ext cx="4536914" cy="2347999"/>
            <a:chOff x="4724400" y="4357601"/>
            <a:chExt cx="4536914" cy="2347999"/>
          </a:xfrm>
        </p:grpSpPr>
        <p:grpSp>
          <p:nvGrpSpPr>
            <p:cNvPr id="3" name="Gruppierung 2"/>
            <p:cNvGrpSpPr/>
            <p:nvPr/>
          </p:nvGrpSpPr>
          <p:grpSpPr>
            <a:xfrm>
              <a:off x="4724400" y="4357601"/>
              <a:ext cx="4536914" cy="2347999"/>
              <a:chOff x="2092486" y="4129001"/>
              <a:chExt cx="4536914" cy="2347999"/>
            </a:xfrm>
          </p:grpSpPr>
          <p:sp>
            <p:nvSpPr>
              <p:cNvPr id="4" name="Rechteck 3"/>
              <p:cNvSpPr/>
              <p:nvPr/>
            </p:nvSpPr>
            <p:spPr bwMode="auto">
              <a:xfrm>
                <a:off x="2092486" y="4129001"/>
                <a:ext cx="4536914" cy="2347999"/>
              </a:xfrm>
              <a:prstGeom prst="rect">
                <a:avLst/>
              </a:prstGeom>
              <a:solidFill>
                <a:srgbClr val="F2F2F2">
                  <a:alpha val="89804"/>
                </a:srgb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arrow" w="lg" len="lg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pierung 4"/>
              <p:cNvGrpSpPr/>
              <p:nvPr/>
            </p:nvGrpSpPr>
            <p:grpSpPr>
              <a:xfrm>
                <a:off x="2558383" y="4267200"/>
                <a:ext cx="3918617" cy="2070100"/>
                <a:chOff x="2558383" y="4267200"/>
                <a:chExt cx="3918617" cy="2070100"/>
              </a:xfrm>
            </p:grpSpPr>
            <p:grpSp>
              <p:nvGrpSpPr>
                <p:cNvPr id="6" name="Gruppierung 5"/>
                <p:cNvGrpSpPr>
                  <a:grpSpLocks noChangeAspect="1"/>
                </p:cNvGrpSpPr>
                <p:nvPr/>
              </p:nvGrpSpPr>
              <p:grpSpPr>
                <a:xfrm>
                  <a:off x="2558383" y="4640151"/>
                  <a:ext cx="3277619" cy="1539484"/>
                  <a:chOff x="1905000" y="1774317"/>
                  <a:chExt cx="5029200" cy="2362200"/>
                </a:xfrm>
              </p:grpSpPr>
              <p:grpSp>
                <p:nvGrpSpPr>
                  <p:cNvPr id="12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3276600" y="2688717"/>
                    <a:ext cx="2332038" cy="457200"/>
                    <a:chOff x="1110" y="2406"/>
                    <a:chExt cx="1154" cy="118"/>
                  </a:xfrm>
                </p:grpSpPr>
                <p:sp>
                  <p:nvSpPr>
                    <p:cNvPr id="28" name="Freeform 4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688" y="2406"/>
                      <a:ext cx="576" cy="112"/>
                    </a:xfrm>
                    <a:custGeom>
                      <a:avLst/>
                      <a:gdLst>
                        <a:gd name="T0" fmla="*/ 0 w 576"/>
                        <a:gd name="T1" fmla="*/ 56 h 112"/>
                        <a:gd name="T2" fmla="*/ 50 w 576"/>
                        <a:gd name="T3" fmla="*/ 8 h 112"/>
                        <a:gd name="T4" fmla="*/ 144 w 576"/>
                        <a:gd name="T5" fmla="*/ 104 h 112"/>
                        <a:gd name="T6" fmla="*/ 240 w 576"/>
                        <a:gd name="T7" fmla="*/ 8 h 112"/>
                        <a:gd name="T8" fmla="*/ 336 w 576"/>
                        <a:gd name="T9" fmla="*/ 104 h 112"/>
                        <a:gd name="T10" fmla="*/ 432 w 576"/>
                        <a:gd name="T11" fmla="*/ 8 h 112"/>
                        <a:gd name="T12" fmla="*/ 528 w 576"/>
                        <a:gd name="T13" fmla="*/ 104 h 112"/>
                        <a:gd name="T14" fmla="*/ 576 w 576"/>
                        <a:gd name="T15" fmla="*/ 56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76" h="112">
                          <a:moveTo>
                            <a:pt x="0" y="56"/>
                          </a:moveTo>
                          <a:cubicBezTo>
                            <a:pt x="8" y="48"/>
                            <a:pt x="26" y="0"/>
                            <a:pt x="50" y="8"/>
                          </a:cubicBezTo>
                          <a:cubicBezTo>
                            <a:pt x="74" y="16"/>
                            <a:pt x="112" y="104"/>
                            <a:pt x="144" y="104"/>
                          </a:cubicBezTo>
                          <a:cubicBezTo>
                            <a:pt x="176" y="104"/>
                            <a:pt x="208" y="8"/>
                            <a:pt x="240" y="8"/>
                          </a:cubicBezTo>
                          <a:cubicBezTo>
                            <a:pt x="272" y="8"/>
                            <a:pt x="304" y="104"/>
                            <a:pt x="336" y="104"/>
                          </a:cubicBezTo>
                          <a:cubicBezTo>
                            <a:pt x="368" y="104"/>
                            <a:pt x="400" y="8"/>
                            <a:pt x="432" y="8"/>
                          </a:cubicBezTo>
                          <a:cubicBezTo>
                            <a:pt x="464" y="8"/>
                            <a:pt x="504" y="96"/>
                            <a:pt x="528" y="104"/>
                          </a:cubicBezTo>
                          <a:cubicBezTo>
                            <a:pt x="552" y="112"/>
                            <a:pt x="568" y="64"/>
                            <a:pt x="576" y="5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" name="Freeform 5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110" y="2413"/>
                      <a:ext cx="581" cy="111"/>
                    </a:xfrm>
                    <a:custGeom>
                      <a:avLst/>
                      <a:gdLst>
                        <a:gd name="T0" fmla="*/ 0 w 581"/>
                        <a:gd name="T1" fmla="*/ 61 h 111"/>
                        <a:gd name="T2" fmla="*/ 55 w 581"/>
                        <a:gd name="T3" fmla="*/ 7 h 111"/>
                        <a:gd name="T4" fmla="*/ 149 w 581"/>
                        <a:gd name="T5" fmla="*/ 103 h 111"/>
                        <a:gd name="T6" fmla="*/ 245 w 581"/>
                        <a:gd name="T7" fmla="*/ 7 h 111"/>
                        <a:gd name="T8" fmla="*/ 341 w 581"/>
                        <a:gd name="T9" fmla="*/ 103 h 111"/>
                        <a:gd name="T10" fmla="*/ 437 w 581"/>
                        <a:gd name="T11" fmla="*/ 7 h 111"/>
                        <a:gd name="T12" fmla="*/ 533 w 581"/>
                        <a:gd name="T13" fmla="*/ 103 h 111"/>
                        <a:gd name="T14" fmla="*/ 581 w 581"/>
                        <a:gd name="T15" fmla="*/ 55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81" h="111">
                          <a:moveTo>
                            <a:pt x="0" y="61"/>
                          </a:moveTo>
                          <a:cubicBezTo>
                            <a:pt x="9" y="52"/>
                            <a:pt x="30" y="0"/>
                            <a:pt x="55" y="7"/>
                          </a:cubicBezTo>
                          <a:cubicBezTo>
                            <a:pt x="80" y="14"/>
                            <a:pt x="117" y="103"/>
                            <a:pt x="149" y="103"/>
                          </a:cubicBezTo>
                          <a:cubicBezTo>
                            <a:pt x="181" y="103"/>
                            <a:pt x="213" y="7"/>
                            <a:pt x="245" y="7"/>
                          </a:cubicBezTo>
                          <a:cubicBezTo>
                            <a:pt x="277" y="7"/>
                            <a:pt x="309" y="103"/>
                            <a:pt x="341" y="103"/>
                          </a:cubicBezTo>
                          <a:cubicBezTo>
                            <a:pt x="373" y="103"/>
                            <a:pt x="405" y="7"/>
                            <a:pt x="437" y="7"/>
                          </a:cubicBezTo>
                          <a:cubicBezTo>
                            <a:pt x="469" y="7"/>
                            <a:pt x="509" y="95"/>
                            <a:pt x="533" y="103"/>
                          </a:cubicBezTo>
                          <a:cubicBezTo>
                            <a:pt x="557" y="111"/>
                            <a:pt x="573" y="63"/>
                            <a:pt x="581" y="5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905000" y="1774317"/>
                    <a:ext cx="5029200" cy="2362200"/>
                    <a:chOff x="1886" y="1776"/>
                    <a:chExt cx="1776" cy="960"/>
                  </a:xfrm>
                </p:grpSpPr>
                <p:grpSp>
                  <p:nvGrpSpPr>
                    <p:cNvPr id="16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6" y="2256"/>
                      <a:ext cx="480" cy="480"/>
                      <a:chOff x="624" y="2448"/>
                      <a:chExt cx="480" cy="480"/>
                    </a:xfrm>
                  </p:grpSpPr>
                  <p:sp>
                    <p:nvSpPr>
                      <p:cNvPr id="26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24" y="2448"/>
                        <a:ext cx="480" cy="48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7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24" y="2688"/>
                        <a:ext cx="240" cy="24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 type="arrow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7" name="Group 1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886" y="1776"/>
                      <a:ext cx="480" cy="480"/>
                      <a:chOff x="720" y="2544"/>
                      <a:chExt cx="480" cy="480"/>
                    </a:xfrm>
                  </p:grpSpPr>
                  <p:sp>
                    <p:nvSpPr>
                      <p:cNvPr id="24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20" y="2544"/>
                        <a:ext cx="480" cy="48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5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20" y="2784"/>
                        <a:ext cx="240" cy="24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 type="arrow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8" name="Group 15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3182" y="1776"/>
                      <a:ext cx="480" cy="480"/>
                      <a:chOff x="624" y="2448"/>
                      <a:chExt cx="480" cy="480"/>
                    </a:xfrm>
                  </p:grpSpPr>
                  <p:sp>
                    <p:nvSpPr>
                      <p:cNvPr id="22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24" y="2448"/>
                        <a:ext cx="480" cy="48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24" y="2688"/>
                        <a:ext cx="240" cy="24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 type="arrow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9" name="Group 18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182" y="2256"/>
                      <a:ext cx="480" cy="480"/>
                      <a:chOff x="720" y="2544"/>
                      <a:chExt cx="480" cy="480"/>
                    </a:xfrm>
                  </p:grpSpPr>
                  <p:sp>
                    <p:nvSpPr>
                      <p:cNvPr id="20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20" y="2544"/>
                        <a:ext cx="480" cy="48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20" y="2784"/>
                        <a:ext cx="240" cy="24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 type="arrow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4" name="Oval 18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5448000" y="2852512"/>
                    <a:ext cx="276193" cy="276194"/>
                  </a:xfrm>
                  <a:prstGeom prst="ellipse">
                    <a:avLst/>
                  </a:prstGeom>
                  <a:solidFill>
                    <a:srgbClr val="66CCFF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5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89144" y="2826241"/>
                    <a:ext cx="276193" cy="276194"/>
                  </a:xfrm>
                  <a:prstGeom prst="ellipse">
                    <a:avLst/>
                  </a:prstGeom>
                  <a:solidFill>
                    <a:srgbClr val="66CCFF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pic>
              <p:nvPicPr>
                <p:cNvPr id="10" name="Bild 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43600" y="5943600"/>
                  <a:ext cx="533400" cy="393700"/>
                </a:xfrm>
                <a:prstGeom prst="rect">
                  <a:avLst/>
                </a:prstGeom>
              </p:spPr>
            </p:pic>
            <p:pic>
              <p:nvPicPr>
                <p:cNvPr id="11" name="Bild 1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56300" y="4267200"/>
                  <a:ext cx="520700" cy="4953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2900" y="5092700"/>
              <a:ext cx="241300" cy="317500"/>
            </a:xfrm>
            <a:prstGeom prst="rect">
              <a:avLst/>
            </a:prstGeom>
          </p:spPr>
        </p:pic>
        <p:pic>
          <p:nvPicPr>
            <p:cNvPr id="30" name="Bild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4100" y="6337300"/>
              <a:ext cx="241300" cy="215900"/>
            </a:xfrm>
            <a:prstGeom prst="rect">
              <a:avLst/>
            </a:prstGeom>
          </p:spPr>
        </p:pic>
        <p:pic>
          <p:nvPicPr>
            <p:cNvPr id="31" name="Bild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6800" y="4660900"/>
              <a:ext cx="241300" cy="292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57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tps://cds.cern.ch/record/1378102/files/CMS-4e-evt-876658967-rphi.jpg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36297"/>
            <a:ext cx="9149443" cy="64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pierung 18"/>
          <p:cNvGrpSpPr/>
          <p:nvPr/>
        </p:nvGrpSpPr>
        <p:grpSpPr>
          <a:xfrm>
            <a:off x="4144962" y="4024312"/>
            <a:ext cx="4922838" cy="2757488"/>
            <a:chOff x="4144962" y="4024312"/>
            <a:chExt cx="4922838" cy="2757488"/>
          </a:xfrm>
        </p:grpSpPr>
        <p:grpSp>
          <p:nvGrpSpPr>
            <p:cNvPr id="3" name="Gruppierung 2"/>
            <p:cNvGrpSpPr/>
            <p:nvPr/>
          </p:nvGrpSpPr>
          <p:grpSpPr>
            <a:xfrm>
              <a:off x="4144962" y="4024312"/>
              <a:ext cx="4922838" cy="2757488"/>
              <a:chOff x="598487" y="681037"/>
              <a:chExt cx="4922838" cy="2757488"/>
            </a:xfrm>
          </p:grpSpPr>
          <p:grpSp>
            <p:nvGrpSpPr>
              <p:cNvPr id="29" name="Group 268"/>
              <p:cNvGrpSpPr>
                <a:grpSpLocks/>
              </p:cNvGrpSpPr>
              <p:nvPr/>
            </p:nvGrpSpPr>
            <p:grpSpPr bwMode="auto">
              <a:xfrm>
                <a:off x="598487" y="681037"/>
                <a:ext cx="4922838" cy="2757488"/>
                <a:chOff x="377" y="477"/>
                <a:chExt cx="3101" cy="1737"/>
              </a:xfrm>
            </p:grpSpPr>
            <p:sp>
              <p:nvSpPr>
                <p:cNvPr id="35" name="Rectangle 262"/>
                <p:cNvSpPr>
                  <a:spLocks noChangeArrowheads="1"/>
                </p:cNvSpPr>
                <p:nvPr/>
              </p:nvSpPr>
              <p:spPr bwMode="auto">
                <a:xfrm>
                  <a:off x="377" y="477"/>
                  <a:ext cx="3101" cy="1737"/>
                </a:xfrm>
                <a:prstGeom prst="rect">
                  <a:avLst/>
                </a:prstGeom>
                <a:solidFill>
                  <a:srgbClr val="F2F2F2">
                    <a:alpha val="89804"/>
                  </a:srgbClr>
                </a:solidFill>
                <a:ln w="28575">
                  <a:noFill/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6" name="Group 6"/>
                <p:cNvGrpSpPr>
                  <a:grpSpLocks/>
                </p:cNvGrpSpPr>
                <p:nvPr/>
              </p:nvGrpSpPr>
              <p:grpSpPr bwMode="auto">
                <a:xfrm>
                  <a:off x="675" y="511"/>
                  <a:ext cx="2670" cy="1666"/>
                  <a:chOff x="618" y="271"/>
                  <a:chExt cx="2670" cy="1666"/>
                </a:xfrm>
              </p:grpSpPr>
              <p:grpSp>
                <p:nvGrpSpPr>
                  <p:cNvPr id="37" name="Group 7"/>
                  <p:cNvGrpSpPr>
                    <a:grpSpLocks/>
                  </p:cNvGrpSpPr>
                  <p:nvPr/>
                </p:nvGrpSpPr>
                <p:grpSpPr bwMode="auto">
                  <a:xfrm rot="21600000">
                    <a:off x="618" y="1391"/>
                    <a:ext cx="534" cy="97"/>
                    <a:chOff x="2434" y="2449"/>
                    <a:chExt cx="534" cy="97"/>
                  </a:xfrm>
                </p:grpSpPr>
                <p:sp>
                  <p:nvSpPr>
                    <p:cNvPr id="71" name="Bogen 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434" y="2449"/>
                      <a:ext cx="95" cy="51"/>
                    </a:xfrm>
                    <a:custGeom>
                      <a:avLst/>
                      <a:gdLst>
                        <a:gd name="G0" fmla="+- 21600 0 0"/>
                        <a:gd name="G1" fmla="+- 1324 0 0"/>
                        <a:gd name="G2" fmla="+- 21600 0 0"/>
                        <a:gd name="T0" fmla="*/ 35745 w 35745"/>
                        <a:gd name="T1" fmla="*/ 17648 h 22924"/>
                        <a:gd name="T2" fmla="*/ 41 w 35745"/>
                        <a:gd name="T3" fmla="*/ 0 h 22924"/>
                        <a:gd name="T4" fmla="*/ 21600 w 35745"/>
                        <a:gd name="T5" fmla="*/ 1324 h 229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5745" h="22924" fill="none" extrusionOk="0">
                          <a:moveTo>
                            <a:pt x="35745" y="17648"/>
                          </a:moveTo>
                          <a:cubicBezTo>
                            <a:pt x="31818" y="21050"/>
                            <a:pt x="26796" y="22923"/>
                            <a:pt x="21600" y="22923"/>
                          </a:cubicBezTo>
                          <a:cubicBezTo>
                            <a:pt x="9670" y="22924"/>
                            <a:pt x="0" y="13253"/>
                            <a:pt x="0" y="1324"/>
                          </a:cubicBezTo>
                          <a:cubicBezTo>
                            <a:pt x="0" y="882"/>
                            <a:pt x="13" y="440"/>
                            <a:pt x="40" y="-1"/>
                          </a:cubicBezTo>
                        </a:path>
                        <a:path w="35745" h="22924" stroke="0" extrusionOk="0">
                          <a:moveTo>
                            <a:pt x="35745" y="17648"/>
                          </a:moveTo>
                          <a:cubicBezTo>
                            <a:pt x="31818" y="21050"/>
                            <a:pt x="26796" y="22923"/>
                            <a:pt x="21600" y="22923"/>
                          </a:cubicBezTo>
                          <a:cubicBezTo>
                            <a:pt x="9670" y="22924"/>
                            <a:pt x="0" y="13253"/>
                            <a:pt x="0" y="1324"/>
                          </a:cubicBezTo>
                          <a:cubicBezTo>
                            <a:pt x="0" y="882"/>
                            <a:pt x="13" y="440"/>
                            <a:pt x="40" y="-1"/>
                          </a:cubicBezTo>
                          <a:lnTo>
                            <a:pt x="21600" y="1324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72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0" y="2450"/>
                      <a:ext cx="116" cy="96"/>
                      <a:chOff x="960" y="528"/>
                      <a:chExt cx="287" cy="672"/>
                    </a:xfrm>
                  </p:grpSpPr>
                  <p:sp>
                    <p:nvSpPr>
                      <p:cNvPr id="92" name="Bogen 1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3" name="Bogen 11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4" name="Bogen 12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3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8" y="2450"/>
                      <a:ext cx="115" cy="96"/>
                      <a:chOff x="960" y="528"/>
                      <a:chExt cx="287" cy="672"/>
                    </a:xfrm>
                  </p:grpSpPr>
                  <p:sp>
                    <p:nvSpPr>
                      <p:cNvPr id="89" name="Bogen 1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0" name="Bogen 15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1" name="Bogen 16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4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5" y="2450"/>
                      <a:ext cx="114" cy="96"/>
                      <a:chOff x="960" y="528"/>
                      <a:chExt cx="287" cy="672"/>
                    </a:xfrm>
                  </p:grpSpPr>
                  <p:sp>
                    <p:nvSpPr>
                      <p:cNvPr id="86" name="Bogen 1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7" name="Bogen 19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8" name="Bogen 20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5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21" y="2450"/>
                      <a:ext cx="115" cy="96"/>
                      <a:chOff x="960" y="528"/>
                      <a:chExt cx="287" cy="672"/>
                    </a:xfrm>
                  </p:grpSpPr>
                  <p:sp>
                    <p:nvSpPr>
                      <p:cNvPr id="83" name="Bogen 2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" name="Bogen 2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5" name="Bogen 24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6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98" y="2450"/>
                      <a:ext cx="116" cy="96"/>
                      <a:chOff x="960" y="528"/>
                      <a:chExt cx="287" cy="672"/>
                    </a:xfrm>
                  </p:grpSpPr>
                  <p:sp>
                    <p:nvSpPr>
                      <p:cNvPr id="80" name="Bogen 2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1" name="Bogen 27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2" name="Bogen 28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7" name="Bogen 29"/>
                    <p:cNvSpPr>
                      <a:spLocks/>
                    </p:cNvSpPr>
                    <p:nvPr/>
                  </p:nvSpPr>
                  <p:spPr bwMode="auto">
                    <a:xfrm flipH="1">
                      <a:off x="2876" y="2498"/>
                      <a:ext cx="38" cy="48"/>
                    </a:xfrm>
                    <a:custGeom>
                      <a:avLst/>
                      <a:gdLst>
                        <a:gd name="G0" fmla="+- 21600 0 0"/>
                        <a:gd name="G1" fmla="+- 163 0 0"/>
                        <a:gd name="G2" fmla="+- 21600 0 0"/>
                        <a:gd name="T0" fmla="*/ 43199 w 43200"/>
                        <a:gd name="T1" fmla="*/ 0 h 21763"/>
                        <a:gd name="T2" fmla="*/ 0 w 43200"/>
                        <a:gd name="T3" fmla="*/ 163 h 21763"/>
                        <a:gd name="T4" fmla="*/ 21600 w 43200"/>
                        <a:gd name="T5" fmla="*/ 163 h 217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1763" fill="none" extrusionOk="0">
                          <a:moveTo>
                            <a:pt x="43199" y="-1"/>
                          </a:moveTo>
                          <a:cubicBezTo>
                            <a:pt x="43199" y="54"/>
                            <a:pt x="43200" y="108"/>
                            <a:pt x="43200" y="163"/>
                          </a:cubicBezTo>
                          <a:cubicBezTo>
                            <a:pt x="43200" y="12092"/>
                            <a:pt x="33529" y="21763"/>
                            <a:pt x="21600" y="21763"/>
                          </a:cubicBezTo>
                          <a:cubicBezTo>
                            <a:pt x="9670" y="21762"/>
                            <a:pt x="-1" y="12092"/>
                            <a:pt x="-1" y="162"/>
                          </a:cubicBezTo>
                        </a:path>
                        <a:path w="43200" h="21763" stroke="0" extrusionOk="0">
                          <a:moveTo>
                            <a:pt x="43199" y="-1"/>
                          </a:moveTo>
                          <a:cubicBezTo>
                            <a:pt x="43199" y="54"/>
                            <a:pt x="43200" y="108"/>
                            <a:pt x="43200" y="163"/>
                          </a:cubicBezTo>
                          <a:cubicBezTo>
                            <a:pt x="43200" y="12092"/>
                            <a:pt x="33529" y="21763"/>
                            <a:pt x="21600" y="21763"/>
                          </a:cubicBezTo>
                          <a:cubicBezTo>
                            <a:pt x="9670" y="21762"/>
                            <a:pt x="-1" y="12092"/>
                            <a:pt x="-1" y="162"/>
                          </a:cubicBezTo>
                          <a:lnTo>
                            <a:pt x="21600" y="163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8" name="Bogen 3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876" y="2465"/>
                      <a:ext cx="57" cy="33"/>
                    </a:xfrm>
                    <a:custGeom>
                      <a:avLst/>
                      <a:gdLst>
                        <a:gd name="G0" fmla="+- 0 0 0"/>
                        <a:gd name="G1" fmla="+- 65 0 0"/>
                        <a:gd name="G2" fmla="+- 21600 0 0"/>
                        <a:gd name="T0" fmla="*/ 21600 w 21600"/>
                        <a:gd name="T1" fmla="*/ 0 h 14968"/>
                        <a:gd name="T2" fmla="*/ 15635 w 21600"/>
                        <a:gd name="T3" fmla="*/ 14968 h 14968"/>
                        <a:gd name="T4" fmla="*/ 0 w 21600"/>
                        <a:gd name="T5" fmla="*/ 65 h 149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4968" fill="none" extrusionOk="0">
                          <a:moveTo>
                            <a:pt x="21599" y="0"/>
                          </a:moveTo>
                          <a:cubicBezTo>
                            <a:pt x="21599" y="21"/>
                            <a:pt x="21600" y="43"/>
                            <a:pt x="21600" y="65"/>
                          </a:cubicBezTo>
                          <a:cubicBezTo>
                            <a:pt x="21600" y="5614"/>
                            <a:pt x="19464" y="10951"/>
                            <a:pt x="15635" y="14968"/>
                          </a:cubicBezTo>
                        </a:path>
                        <a:path w="21600" h="14968" stroke="0" extrusionOk="0">
                          <a:moveTo>
                            <a:pt x="21599" y="0"/>
                          </a:moveTo>
                          <a:cubicBezTo>
                            <a:pt x="21599" y="21"/>
                            <a:pt x="21600" y="43"/>
                            <a:pt x="21600" y="65"/>
                          </a:cubicBezTo>
                          <a:cubicBezTo>
                            <a:pt x="21600" y="5614"/>
                            <a:pt x="19464" y="10951"/>
                            <a:pt x="15635" y="14968"/>
                          </a:cubicBezTo>
                          <a:lnTo>
                            <a:pt x="0" y="65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9" name="Bogen 3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898" y="2450"/>
                      <a:ext cx="70" cy="48"/>
                    </a:xfrm>
                    <a:custGeom>
                      <a:avLst/>
                      <a:gdLst>
                        <a:gd name="G0" fmla="+- 13128 0 0"/>
                        <a:gd name="G1" fmla="+- 0 0 0"/>
                        <a:gd name="G2" fmla="+- 21600 0 0"/>
                        <a:gd name="T0" fmla="*/ 26233 w 26233"/>
                        <a:gd name="T1" fmla="*/ 17170 h 21600"/>
                        <a:gd name="T2" fmla="*/ 0 w 26233"/>
                        <a:gd name="T3" fmla="*/ 17153 h 21600"/>
                        <a:gd name="T4" fmla="*/ 13128 w 26233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6233" h="21600" fill="none" extrusionOk="0">
                          <a:moveTo>
                            <a:pt x="26233" y="17170"/>
                          </a:moveTo>
                          <a:cubicBezTo>
                            <a:pt x="22468" y="20043"/>
                            <a:pt x="17863" y="21599"/>
                            <a:pt x="13128" y="21599"/>
                          </a:cubicBezTo>
                          <a:cubicBezTo>
                            <a:pt x="8382" y="21599"/>
                            <a:pt x="3768" y="20037"/>
                            <a:pt x="0" y="17152"/>
                          </a:cubicBezTo>
                        </a:path>
                        <a:path w="26233" h="21600" stroke="0" extrusionOk="0">
                          <a:moveTo>
                            <a:pt x="26233" y="17170"/>
                          </a:moveTo>
                          <a:cubicBezTo>
                            <a:pt x="22468" y="20043"/>
                            <a:pt x="17863" y="21599"/>
                            <a:pt x="13128" y="21599"/>
                          </a:cubicBezTo>
                          <a:cubicBezTo>
                            <a:pt x="8382" y="21599"/>
                            <a:pt x="3768" y="20037"/>
                            <a:pt x="0" y="17152"/>
                          </a:cubicBezTo>
                          <a:lnTo>
                            <a:pt x="13128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33"/>
                  <p:cNvGrpSpPr>
                    <a:grpSpLocks/>
                  </p:cNvGrpSpPr>
                  <p:nvPr/>
                </p:nvGrpSpPr>
                <p:grpSpPr bwMode="auto">
                  <a:xfrm flipV="1">
                    <a:off x="618" y="720"/>
                    <a:ext cx="534" cy="97"/>
                    <a:chOff x="2434" y="2449"/>
                    <a:chExt cx="534" cy="97"/>
                  </a:xfrm>
                </p:grpSpPr>
                <p:sp>
                  <p:nvSpPr>
                    <p:cNvPr id="47" name="Bogen 3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434" y="2449"/>
                      <a:ext cx="95" cy="51"/>
                    </a:xfrm>
                    <a:custGeom>
                      <a:avLst/>
                      <a:gdLst>
                        <a:gd name="G0" fmla="+- 21600 0 0"/>
                        <a:gd name="G1" fmla="+- 1324 0 0"/>
                        <a:gd name="G2" fmla="+- 21600 0 0"/>
                        <a:gd name="T0" fmla="*/ 35745 w 35745"/>
                        <a:gd name="T1" fmla="*/ 17648 h 22924"/>
                        <a:gd name="T2" fmla="*/ 41 w 35745"/>
                        <a:gd name="T3" fmla="*/ 0 h 22924"/>
                        <a:gd name="T4" fmla="*/ 21600 w 35745"/>
                        <a:gd name="T5" fmla="*/ 1324 h 229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5745" h="22924" fill="none" extrusionOk="0">
                          <a:moveTo>
                            <a:pt x="35745" y="17648"/>
                          </a:moveTo>
                          <a:cubicBezTo>
                            <a:pt x="31818" y="21050"/>
                            <a:pt x="26796" y="22923"/>
                            <a:pt x="21600" y="22923"/>
                          </a:cubicBezTo>
                          <a:cubicBezTo>
                            <a:pt x="9670" y="22924"/>
                            <a:pt x="0" y="13253"/>
                            <a:pt x="0" y="1324"/>
                          </a:cubicBezTo>
                          <a:cubicBezTo>
                            <a:pt x="0" y="882"/>
                            <a:pt x="13" y="440"/>
                            <a:pt x="40" y="-1"/>
                          </a:cubicBezTo>
                        </a:path>
                        <a:path w="35745" h="22924" stroke="0" extrusionOk="0">
                          <a:moveTo>
                            <a:pt x="35745" y="17648"/>
                          </a:moveTo>
                          <a:cubicBezTo>
                            <a:pt x="31818" y="21050"/>
                            <a:pt x="26796" y="22923"/>
                            <a:pt x="21600" y="22923"/>
                          </a:cubicBezTo>
                          <a:cubicBezTo>
                            <a:pt x="9670" y="22924"/>
                            <a:pt x="0" y="13253"/>
                            <a:pt x="0" y="1324"/>
                          </a:cubicBezTo>
                          <a:cubicBezTo>
                            <a:pt x="0" y="882"/>
                            <a:pt x="13" y="440"/>
                            <a:pt x="40" y="-1"/>
                          </a:cubicBezTo>
                          <a:lnTo>
                            <a:pt x="21600" y="1324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48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0" y="2450"/>
                      <a:ext cx="116" cy="96"/>
                      <a:chOff x="960" y="528"/>
                      <a:chExt cx="287" cy="672"/>
                    </a:xfrm>
                  </p:grpSpPr>
                  <p:sp>
                    <p:nvSpPr>
                      <p:cNvPr id="68" name="Bogen 3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9" name="Bogen 37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" name="Bogen 38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9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8" y="2450"/>
                      <a:ext cx="115" cy="96"/>
                      <a:chOff x="960" y="528"/>
                      <a:chExt cx="287" cy="672"/>
                    </a:xfrm>
                  </p:grpSpPr>
                  <p:sp>
                    <p:nvSpPr>
                      <p:cNvPr id="65" name="Bogen 4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6" name="Bogen 41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7" name="Bogen 42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5" y="2450"/>
                      <a:ext cx="114" cy="96"/>
                      <a:chOff x="960" y="528"/>
                      <a:chExt cx="287" cy="672"/>
                    </a:xfrm>
                  </p:grpSpPr>
                  <p:sp>
                    <p:nvSpPr>
                      <p:cNvPr id="62" name="Bogen 4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3" name="Bogen 45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4" name="Bogen 46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21" y="2450"/>
                      <a:ext cx="115" cy="96"/>
                      <a:chOff x="960" y="528"/>
                      <a:chExt cx="287" cy="672"/>
                    </a:xfrm>
                  </p:grpSpPr>
                  <p:sp>
                    <p:nvSpPr>
                      <p:cNvPr id="59" name="Bogen 4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0" name="Bogen 49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1" name="Bogen 50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98" y="2450"/>
                      <a:ext cx="116" cy="96"/>
                      <a:chOff x="960" y="528"/>
                      <a:chExt cx="287" cy="672"/>
                    </a:xfrm>
                  </p:grpSpPr>
                  <p:sp>
                    <p:nvSpPr>
                      <p:cNvPr id="56" name="Bogen 5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60" y="862"/>
                        <a:ext cx="95" cy="338"/>
                      </a:xfrm>
                      <a:custGeom>
                        <a:avLst/>
                        <a:gdLst>
                          <a:gd name="G0" fmla="+- 21600 0 0"/>
                          <a:gd name="G1" fmla="+- 163 0 0"/>
                          <a:gd name="G2" fmla="+- 21600 0 0"/>
                          <a:gd name="T0" fmla="*/ 43199 w 43200"/>
                          <a:gd name="T1" fmla="*/ 0 h 21763"/>
                          <a:gd name="T2" fmla="*/ 0 w 43200"/>
                          <a:gd name="T3" fmla="*/ 163 h 21763"/>
                          <a:gd name="T4" fmla="*/ 21600 w 43200"/>
                          <a:gd name="T5" fmla="*/ 163 h 217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1763" fill="none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</a:path>
                          <a:path w="43200" h="21763" stroke="0" extrusionOk="0">
                            <a:moveTo>
                              <a:pt x="43199" y="-1"/>
                            </a:moveTo>
                            <a:cubicBezTo>
                              <a:pt x="43199" y="54"/>
                              <a:pt x="43200" y="108"/>
                              <a:pt x="43200" y="163"/>
                            </a:cubicBezTo>
                            <a:cubicBezTo>
                              <a:pt x="43200" y="12092"/>
                              <a:pt x="33529" y="21763"/>
                              <a:pt x="21600" y="21763"/>
                            </a:cubicBezTo>
                            <a:cubicBezTo>
                              <a:pt x="9670" y="21762"/>
                              <a:pt x="-1" y="12092"/>
                              <a:pt x="-1" y="162"/>
                            </a:cubicBezTo>
                            <a:lnTo>
                              <a:pt x="21600" y="163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7" name="Bogen 5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960" y="633"/>
                        <a:ext cx="144" cy="233"/>
                      </a:xfrm>
                      <a:custGeom>
                        <a:avLst/>
                        <a:gdLst>
                          <a:gd name="G0" fmla="+- 0 0 0"/>
                          <a:gd name="G1" fmla="+- 65 0 0"/>
                          <a:gd name="G2" fmla="+- 21600 0 0"/>
                          <a:gd name="T0" fmla="*/ 21600 w 21600"/>
                          <a:gd name="T1" fmla="*/ 0 h 14968"/>
                          <a:gd name="T2" fmla="*/ 15635 w 21600"/>
                          <a:gd name="T3" fmla="*/ 14968 h 14968"/>
                          <a:gd name="T4" fmla="*/ 0 w 21600"/>
                          <a:gd name="T5" fmla="*/ 65 h 14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4968" fill="none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</a:path>
                          <a:path w="21600" h="14968" stroke="0" extrusionOk="0">
                            <a:moveTo>
                              <a:pt x="21599" y="0"/>
                            </a:moveTo>
                            <a:cubicBezTo>
                              <a:pt x="21599" y="21"/>
                              <a:pt x="21600" y="43"/>
                              <a:pt x="21600" y="65"/>
                            </a:cubicBezTo>
                            <a:cubicBezTo>
                              <a:pt x="21600" y="5614"/>
                              <a:pt x="19464" y="10951"/>
                              <a:pt x="15635" y="14968"/>
                            </a:cubicBezTo>
                            <a:lnTo>
                              <a:pt x="0" y="65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8" name="Bogen 54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16" y="528"/>
                        <a:ext cx="231" cy="336"/>
                      </a:xfrm>
                      <a:custGeom>
                        <a:avLst/>
                        <a:gdLst>
                          <a:gd name="G0" fmla="+- 21600 0 0"/>
                          <a:gd name="G1" fmla="+- 0 0 0"/>
                          <a:gd name="G2" fmla="+- 21600 0 0"/>
                          <a:gd name="T0" fmla="*/ 34705 w 34705"/>
                          <a:gd name="T1" fmla="*/ 17170 h 21600"/>
                          <a:gd name="T2" fmla="*/ 0 w 34705"/>
                          <a:gd name="T3" fmla="*/ 0 h 21600"/>
                          <a:gd name="T4" fmla="*/ 21600 w 3470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705" h="21600" fill="none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</a:path>
                          <a:path w="34705" h="21600" stroke="0" extrusionOk="0">
                            <a:moveTo>
                              <a:pt x="34705" y="17170"/>
                            </a:moveTo>
                            <a:cubicBezTo>
                              <a:pt x="30940" y="20043"/>
                              <a:pt x="26335" y="21599"/>
                              <a:pt x="21600" y="21599"/>
                            </a:cubicBezTo>
                            <a:cubicBezTo>
                              <a:pt x="9670" y="21599"/>
                              <a:pt x="-1" y="11929"/>
                              <a:pt x="-1" y="-1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de-DE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3" name="Bogen 55"/>
                    <p:cNvSpPr>
                      <a:spLocks/>
                    </p:cNvSpPr>
                    <p:nvPr/>
                  </p:nvSpPr>
                  <p:spPr bwMode="auto">
                    <a:xfrm flipH="1">
                      <a:off x="2876" y="2498"/>
                      <a:ext cx="38" cy="48"/>
                    </a:xfrm>
                    <a:custGeom>
                      <a:avLst/>
                      <a:gdLst>
                        <a:gd name="G0" fmla="+- 21600 0 0"/>
                        <a:gd name="G1" fmla="+- 163 0 0"/>
                        <a:gd name="G2" fmla="+- 21600 0 0"/>
                        <a:gd name="T0" fmla="*/ 43199 w 43200"/>
                        <a:gd name="T1" fmla="*/ 0 h 21763"/>
                        <a:gd name="T2" fmla="*/ 0 w 43200"/>
                        <a:gd name="T3" fmla="*/ 163 h 21763"/>
                        <a:gd name="T4" fmla="*/ 21600 w 43200"/>
                        <a:gd name="T5" fmla="*/ 163 h 217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1763" fill="none" extrusionOk="0">
                          <a:moveTo>
                            <a:pt x="43199" y="-1"/>
                          </a:moveTo>
                          <a:cubicBezTo>
                            <a:pt x="43199" y="54"/>
                            <a:pt x="43200" y="108"/>
                            <a:pt x="43200" y="163"/>
                          </a:cubicBezTo>
                          <a:cubicBezTo>
                            <a:pt x="43200" y="12092"/>
                            <a:pt x="33529" y="21763"/>
                            <a:pt x="21600" y="21763"/>
                          </a:cubicBezTo>
                          <a:cubicBezTo>
                            <a:pt x="9670" y="21762"/>
                            <a:pt x="-1" y="12092"/>
                            <a:pt x="-1" y="162"/>
                          </a:cubicBezTo>
                        </a:path>
                        <a:path w="43200" h="21763" stroke="0" extrusionOk="0">
                          <a:moveTo>
                            <a:pt x="43199" y="-1"/>
                          </a:moveTo>
                          <a:cubicBezTo>
                            <a:pt x="43199" y="54"/>
                            <a:pt x="43200" y="108"/>
                            <a:pt x="43200" y="163"/>
                          </a:cubicBezTo>
                          <a:cubicBezTo>
                            <a:pt x="43200" y="12092"/>
                            <a:pt x="33529" y="21763"/>
                            <a:pt x="21600" y="21763"/>
                          </a:cubicBezTo>
                          <a:cubicBezTo>
                            <a:pt x="9670" y="21762"/>
                            <a:pt x="-1" y="12092"/>
                            <a:pt x="-1" y="162"/>
                          </a:cubicBezTo>
                          <a:lnTo>
                            <a:pt x="21600" y="163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4" name="Bogen 5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876" y="2465"/>
                      <a:ext cx="57" cy="33"/>
                    </a:xfrm>
                    <a:custGeom>
                      <a:avLst/>
                      <a:gdLst>
                        <a:gd name="G0" fmla="+- 0 0 0"/>
                        <a:gd name="G1" fmla="+- 65 0 0"/>
                        <a:gd name="G2" fmla="+- 21600 0 0"/>
                        <a:gd name="T0" fmla="*/ 21600 w 21600"/>
                        <a:gd name="T1" fmla="*/ 0 h 14968"/>
                        <a:gd name="T2" fmla="*/ 15635 w 21600"/>
                        <a:gd name="T3" fmla="*/ 14968 h 14968"/>
                        <a:gd name="T4" fmla="*/ 0 w 21600"/>
                        <a:gd name="T5" fmla="*/ 65 h 149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4968" fill="none" extrusionOk="0">
                          <a:moveTo>
                            <a:pt x="21599" y="0"/>
                          </a:moveTo>
                          <a:cubicBezTo>
                            <a:pt x="21599" y="21"/>
                            <a:pt x="21600" y="43"/>
                            <a:pt x="21600" y="65"/>
                          </a:cubicBezTo>
                          <a:cubicBezTo>
                            <a:pt x="21600" y="5614"/>
                            <a:pt x="19464" y="10951"/>
                            <a:pt x="15635" y="14968"/>
                          </a:cubicBezTo>
                        </a:path>
                        <a:path w="21600" h="14968" stroke="0" extrusionOk="0">
                          <a:moveTo>
                            <a:pt x="21599" y="0"/>
                          </a:moveTo>
                          <a:cubicBezTo>
                            <a:pt x="21599" y="21"/>
                            <a:pt x="21600" y="43"/>
                            <a:pt x="21600" y="65"/>
                          </a:cubicBezTo>
                          <a:cubicBezTo>
                            <a:pt x="21600" y="5614"/>
                            <a:pt x="19464" y="10951"/>
                            <a:pt x="15635" y="14968"/>
                          </a:cubicBezTo>
                          <a:lnTo>
                            <a:pt x="0" y="65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5" name="Bogen 5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898" y="2450"/>
                      <a:ext cx="70" cy="48"/>
                    </a:xfrm>
                    <a:custGeom>
                      <a:avLst/>
                      <a:gdLst>
                        <a:gd name="G0" fmla="+- 13128 0 0"/>
                        <a:gd name="G1" fmla="+- 0 0 0"/>
                        <a:gd name="G2" fmla="+- 21600 0 0"/>
                        <a:gd name="T0" fmla="*/ 26233 w 26233"/>
                        <a:gd name="T1" fmla="*/ 17170 h 21600"/>
                        <a:gd name="T2" fmla="*/ 0 w 26233"/>
                        <a:gd name="T3" fmla="*/ 17153 h 21600"/>
                        <a:gd name="T4" fmla="*/ 13128 w 26233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6233" h="21600" fill="none" extrusionOk="0">
                          <a:moveTo>
                            <a:pt x="26233" y="17170"/>
                          </a:moveTo>
                          <a:cubicBezTo>
                            <a:pt x="22468" y="20043"/>
                            <a:pt x="17863" y="21599"/>
                            <a:pt x="13128" y="21599"/>
                          </a:cubicBezTo>
                          <a:cubicBezTo>
                            <a:pt x="8382" y="21599"/>
                            <a:pt x="3768" y="20037"/>
                            <a:pt x="0" y="17152"/>
                          </a:cubicBezTo>
                        </a:path>
                        <a:path w="26233" h="21600" stroke="0" extrusionOk="0">
                          <a:moveTo>
                            <a:pt x="26233" y="17170"/>
                          </a:moveTo>
                          <a:cubicBezTo>
                            <a:pt x="22468" y="20043"/>
                            <a:pt x="17863" y="21599"/>
                            <a:pt x="13128" y="21599"/>
                          </a:cubicBezTo>
                          <a:cubicBezTo>
                            <a:pt x="8382" y="21599"/>
                            <a:pt x="3768" y="20037"/>
                            <a:pt x="0" y="17152"/>
                          </a:cubicBezTo>
                          <a:lnTo>
                            <a:pt x="13128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39" name="AutoShape 5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104" y="864"/>
                    <a:ext cx="576" cy="480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104"/>
                    <a:ext cx="57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prstDash val="dash"/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375" y="951"/>
                    <a:ext cx="28" cy="1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2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75" y="1226"/>
                    <a:ext cx="57" cy="3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1062"/>
                    <a:ext cx="1" cy="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4" name="Oval 6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84" y="1056"/>
                    <a:ext cx="96" cy="96"/>
                  </a:xfrm>
                  <a:prstGeom prst="ellipse">
                    <a:avLst/>
                  </a:pr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" name="Oval 6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104" y="768"/>
                    <a:ext cx="96" cy="96"/>
                  </a:xfrm>
                  <a:prstGeom prst="ellipse">
                    <a:avLst/>
                  </a:pr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" name="Oval 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104" y="1344"/>
                    <a:ext cx="96" cy="96"/>
                  </a:xfrm>
                  <a:prstGeom prst="ellipse">
                    <a:avLst/>
                  </a:pr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709" y="805"/>
                    <a:ext cx="57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prstDash val="solid"/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8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712" y="1392"/>
                    <a:ext cx="57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prstDash val="solid"/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9" name="Line 5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622" y="1649"/>
                    <a:ext cx="57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prstDash val="solid"/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0" name="Line 59"/>
                  <p:cNvSpPr>
                    <a:spLocks noChangeShapeType="1"/>
                  </p:cNvSpPr>
                  <p:nvPr/>
                </p:nvSpPr>
                <p:spPr bwMode="auto">
                  <a:xfrm rot="18600000">
                    <a:off x="2625" y="559"/>
                    <a:ext cx="57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prstDash val="solid"/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752" y="806"/>
                    <a:ext cx="24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prstDash val="solid"/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6" name="Line 5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738" y="1595"/>
                    <a:ext cx="24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prstDash val="solid"/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7" name="Line 59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943" y="1392"/>
                    <a:ext cx="24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prstDash val="solid"/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" name="Line 59"/>
                  <p:cNvSpPr>
                    <a:spLocks noChangeShapeType="1"/>
                  </p:cNvSpPr>
                  <p:nvPr/>
                </p:nvSpPr>
                <p:spPr bwMode="auto">
                  <a:xfrm rot="7800000">
                    <a:off x="2812" y="527"/>
                    <a:ext cx="24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prstDash val="solid"/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5" name="Gruppierung 4"/>
              <p:cNvGrpSpPr/>
              <p:nvPr/>
            </p:nvGrpSpPr>
            <p:grpSpPr>
              <a:xfrm>
                <a:off x="3505200" y="1509713"/>
                <a:ext cx="965200" cy="1066800"/>
                <a:chOff x="5662613" y="1509713"/>
                <a:chExt cx="965200" cy="1066800"/>
              </a:xfrm>
            </p:grpSpPr>
            <p:grpSp>
              <p:nvGrpSpPr>
                <p:cNvPr id="6" name="Group 306"/>
                <p:cNvGrpSpPr>
                  <a:grpSpLocks noChangeAspect="1"/>
                </p:cNvGrpSpPr>
                <p:nvPr/>
              </p:nvGrpSpPr>
              <p:grpSpPr bwMode="auto">
                <a:xfrm rot="12671228" flipH="1" flipV="1">
                  <a:off x="5667375" y="2187575"/>
                  <a:ext cx="960438" cy="174625"/>
                  <a:chOff x="1172" y="3318"/>
                  <a:chExt cx="762" cy="138"/>
                </a:xfrm>
              </p:grpSpPr>
              <p:sp>
                <p:nvSpPr>
                  <p:cNvPr id="27" name="Freeform 307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554" y="3318"/>
                    <a:ext cx="380" cy="131"/>
                  </a:xfrm>
                  <a:custGeom>
                    <a:avLst/>
                    <a:gdLst>
                      <a:gd name="T0" fmla="*/ 0 w 576"/>
                      <a:gd name="T1" fmla="*/ 56 h 112"/>
                      <a:gd name="T2" fmla="*/ 50 w 576"/>
                      <a:gd name="T3" fmla="*/ 8 h 112"/>
                      <a:gd name="T4" fmla="*/ 144 w 576"/>
                      <a:gd name="T5" fmla="*/ 104 h 112"/>
                      <a:gd name="T6" fmla="*/ 240 w 576"/>
                      <a:gd name="T7" fmla="*/ 8 h 112"/>
                      <a:gd name="T8" fmla="*/ 336 w 576"/>
                      <a:gd name="T9" fmla="*/ 104 h 112"/>
                      <a:gd name="T10" fmla="*/ 432 w 576"/>
                      <a:gd name="T11" fmla="*/ 8 h 112"/>
                      <a:gd name="T12" fmla="*/ 528 w 576"/>
                      <a:gd name="T13" fmla="*/ 104 h 112"/>
                      <a:gd name="T14" fmla="*/ 576 w 576"/>
                      <a:gd name="T15" fmla="*/ 56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6" h="112">
                        <a:moveTo>
                          <a:pt x="0" y="56"/>
                        </a:moveTo>
                        <a:cubicBezTo>
                          <a:pt x="8" y="48"/>
                          <a:pt x="26" y="0"/>
                          <a:pt x="50" y="8"/>
                        </a:cubicBezTo>
                        <a:cubicBezTo>
                          <a:pt x="74" y="16"/>
                          <a:pt x="112" y="104"/>
                          <a:pt x="144" y="104"/>
                        </a:cubicBezTo>
                        <a:cubicBezTo>
                          <a:pt x="176" y="104"/>
                          <a:pt x="208" y="8"/>
                          <a:pt x="240" y="8"/>
                        </a:cubicBezTo>
                        <a:cubicBezTo>
                          <a:pt x="272" y="8"/>
                          <a:pt x="304" y="104"/>
                          <a:pt x="336" y="104"/>
                        </a:cubicBezTo>
                        <a:cubicBezTo>
                          <a:pt x="368" y="104"/>
                          <a:pt x="400" y="8"/>
                          <a:pt x="432" y="8"/>
                        </a:cubicBezTo>
                        <a:cubicBezTo>
                          <a:pt x="464" y="8"/>
                          <a:pt x="504" y="96"/>
                          <a:pt x="528" y="104"/>
                        </a:cubicBezTo>
                        <a:cubicBezTo>
                          <a:pt x="552" y="112"/>
                          <a:pt x="568" y="64"/>
                          <a:pt x="576" y="5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" name="Freeform 308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172" y="3326"/>
                    <a:ext cx="384" cy="130"/>
                  </a:xfrm>
                  <a:custGeom>
                    <a:avLst/>
                    <a:gdLst>
                      <a:gd name="T0" fmla="*/ 0 w 581"/>
                      <a:gd name="T1" fmla="*/ 61 h 111"/>
                      <a:gd name="T2" fmla="*/ 55 w 581"/>
                      <a:gd name="T3" fmla="*/ 7 h 111"/>
                      <a:gd name="T4" fmla="*/ 149 w 581"/>
                      <a:gd name="T5" fmla="*/ 103 h 111"/>
                      <a:gd name="T6" fmla="*/ 245 w 581"/>
                      <a:gd name="T7" fmla="*/ 7 h 111"/>
                      <a:gd name="T8" fmla="*/ 341 w 581"/>
                      <a:gd name="T9" fmla="*/ 103 h 111"/>
                      <a:gd name="T10" fmla="*/ 437 w 581"/>
                      <a:gd name="T11" fmla="*/ 7 h 111"/>
                      <a:gd name="T12" fmla="*/ 533 w 581"/>
                      <a:gd name="T13" fmla="*/ 103 h 111"/>
                      <a:gd name="T14" fmla="*/ 581 w 581"/>
                      <a:gd name="T15" fmla="*/ 55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1" h="111">
                        <a:moveTo>
                          <a:pt x="0" y="61"/>
                        </a:moveTo>
                        <a:cubicBezTo>
                          <a:pt x="9" y="52"/>
                          <a:pt x="30" y="0"/>
                          <a:pt x="55" y="7"/>
                        </a:cubicBezTo>
                        <a:cubicBezTo>
                          <a:pt x="80" y="14"/>
                          <a:pt x="117" y="103"/>
                          <a:pt x="149" y="103"/>
                        </a:cubicBezTo>
                        <a:cubicBezTo>
                          <a:pt x="181" y="103"/>
                          <a:pt x="213" y="7"/>
                          <a:pt x="245" y="7"/>
                        </a:cubicBezTo>
                        <a:cubicBezTo>
                          <a:pt x="277" y="7"/>
                          <a:pt x="309" y="103"/>
                          <a:pt x="341" y="103"/>
                        </a:cubicBezTo>
                        <a:cubicBezTo>
                          <a:pt x="373" y="103"/>
                          <a:pt x="405" y="7"/>
                          <a:pt x="437" y="7"/>
                        </a:cubicBezTo>
                        <a:cubicBezTo>
                          <a:pt x="469" y="7"/>
                          <a:pt x="509" y="95"/>
                          <a:pt x="533" y="103"/>
                        </a:cubicBezTo>
                        <a:cubicBezTo>
                          <a:pt x="557" y="111"/>
                          <a:pt x="573" y="63"/>
                          <a:pt x="581" y="55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7" name="Group 303"/>
                <p:cNvGrpSpPr>
                  <a:grpSpLocks noChangeAspect="1"/>
                </p:cNvGrpSpPr>
                <p:nvPr/>
              </p:nvGrpSpPr>
              <p:grpSpPr bwMode="auto">
                <a:xfrm rot="8928772" flipH="1">
                  <a:off x="5662613" y="1730375"/>
                  <a:ext cx="960438" cy="174625"/>
                  <a:chOff x="1172" y="3318"/>
                  <a:chExt cx="762" cy="138"/>
                </a:xfrm>
              </p:grpSpPr>
              <p:sp>
                <p:nvSpPr>
                  <p:cNvPr id="25" name="Freeform 304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554" y="3318"/>
                    <a:ext cx="380" cy="131"/>
                  </a:xfrm>
                  <a:custGeom>
                    <a:avLst/>
                    <a:gdLst>
                      <a:gd name="T0" fmla="*/ 0 w 576"/>
                      <a:gd name="T1" fmla="*/ 56 h 112"/>
                      <a:gd name="T2" fmla="*/ 50 w 576"/>
                      <a:gd name="T3" fmla="*/ 8 h 112"/>
                      <a:gd name="T4" fmla="*/ 144 w 576"/>
                      <a:gd name="T5" fmla="*/ 104 h 112"/>
                      <a:gd name="T6" fmla="*/ 240 w 576"/>
                      <a:gd name="T7" fmla="*/ 8 h 112"/>
                      <a:gd name="T8" fmla="*/ 336 w 576"/>
                      <a:gd name="T9" fmla="*/ 104 h 112"/>
                      <a:gd name="T10" fmla="*/ 432 w 576"/>
                      <a:gd name="T11" fmla="*/ 8 h 112"/>
                      <a:gd name="T12" fmla="*/ 528 w 576"/>
                      <a:gd name="T13" fmla="*/ 104 h 112"/>
                      <a:gd name="T14" fmla="*/ 576 w 576"/>
                      <a:gd name="T15" fmla="*/ 56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6" h="112">
                        <a:moveTo>
                          <a:pt x="0" y="56"/>
                        </a:moveTo>
                        <a:cubicBezTo>
                          <a:pt x="8" y="48"/>
                          <a:pt x="26" y="0"/>
                          <a:pt x="50" y="8"/>
                        </a:cubicBezTo>
                        <a:cubicBezTo>
                          <a:pt x="74" y="16"/>
                          <a:pt x="112" y="104"/>
                          <a:pt x="144" y="104"/>
                        </a:cubicBezTo>
                        <a:cubicBezTo>
                          <a:pt x="176" y="104"/>
                          <a:pt x="208" y="8"/>
                          <a:pt x="240" y="8"/>
                        </a:cubicBezTo>
                        <a:cubicBezTo>
                          <a:pt x="272" y="8"/>
                          <a:pt x="304" y="104"/>
                          <a:pt x="336" y="104"/>
                        </a:cubicBezTo>
                        <a:cubicBezTo>
                          <a:pt x="368" y="104"/>
                          <a:pt x="400" y="8"/>
                          <a:pt x="432" y="8"/>
                        </a:cubicBezTo>
                        <a:cubicBezTo>
                          <a:pt x="464" y="8"/>
                          <a:pt x="504" y="96"/>
                          <a:pt x="528" y="104"/>
                        </a:cubicBezTo>
                        <a:cubicBezTo>
                          <a:pt x="552" y="112"/>
                          <a:pt x="568" y="64"/>
                          <a:pt x="576" y="5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" name="Freeform 305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172" y="3326"/>
                    <a:ext cx="384" cy="130"/>
                  </a:xfrm>
                  <a:custGeom>
                    <a:avLst/>
                    <a:gdLst>
                      <a:gd name="T0" fmla="*/ 0 w 581"/>
                      <a:gd name="T1" fmla="*/ 61 h 111"/>
                      <a:gd name="T2" fmla="*/ 55 w 581"/>
                      <a:gd name="T3" fmla="*/ 7 h 111"/>
                      <a:gd name="T4" fmla="*/ 149 w 581"/>
                      <a:gd name="T5" fmla="*/ 103 h 111"/>
                      <a:gd name="T6" fmla="*/ 245 w 581"/>
                      <a:gd name="T7" fmla="*/ 7 h 111"/>
                      <a:gd name="T8" fmla="*/ 341 w 581"/>
                      <a:gd name="T9" fmla="*/ 103 h 111"/>
                      <a:gd name="T10" fmla="*/ 437 w 581"/>
                      <a:gd name="T11" fmla="*/ 7 h 111"/>
                      <a:gd name="T12" fmla="*/ 533 w 581"/>
                      <a:gd name="T13" fmla="*/ 103 h 111"/>
                      <a:gd name="T14" fmla="*/ 581 w 581"/>
                      <a:gd name="T15" fmla="*/ 55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1" h="111">
                        <a:moveTo>
                          <a:pt x="0" y="61"/>
                        </a:moveTo>
                        <a:cubicBezTo>
                          <a:pt x="9" y="52"/>
                          <a:pt x="30" y="0"/>
                          <a:pt x="55" y="7"/>
                        </a:cubicBezTo>
                        <a:cubicBezTo>
                          <a:pt x="80" y="14"/>
                          <a:pt x="117" y="103"/>
                          <a:pt x="149" y="103"/>
                        </a:cubicBezTo>
                        <a:cubicBezTo>
                          <a:pt x="181" y="103"/>
                          <a:pt x="213" y="7"/>
                          <a:pt x="245" y="7"/>
                        </a:cubicBezTo>
                        <a:cubicBezTo>
                          <a:pt x="277" y="7"/>
                          <a:pt x="309" y="103"/>
                          <a:pt x="341" y="103"/>
                        </a:cubicBezTo>
                        <a:cubicBezTo>
                          <a:pt x="373" y="103"/>
                          <a:pt x="405" y="7"/>
                          <a:pt x="437" y="7"/>
                        </a:cubicBezTo>
                        <a:cubicBezTo>
                          <a:pt x="469" y="7"/>
                          <a:pt x="509" y="95"/>
                          <a:pt x="533" y="103"/>
                        </a:cubicBezTo>
                        <a:cubicBezTo>
                          <a:pt x="557" y="111"/>
                          <a:pt x="573" y="63"/>
                          <a:pt x="581" y="55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2" name="Oval 188"/>
                <p:cNvSpPr>
                  <a:spLocks noChangeArrowheads="1"/>
                </p:cNvSpPr>
                <p:nvPr/>
              </p:nvSpPr>
              <p:spPr bwMode="auto">
                <a:xfrm flipV="1">
                  <a:off x="5691188" y="1966913"/>
                  <a:ext cx="152400" cy="152400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Oval 189"/>
                <p:cNvSpPr>
                  <a:spLocks noChangeArrowheads="1"/>
                </p:cNvSpPr>
                <p:nvPr/>
              </p:nvSpPr>
              <p:spPr bwMode="auto">
                <a:xfrm flipV="1">
                  <a:off x="6453188" y="1509713"/>
                  <a:ext cx="152400" cy="152400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Oval 190"/>
                <p:cNvSpPr>
                  <a:spLocks noChangeArrowheads="1"/>
                </p:cNvSpPr>
                <p:nvPr/>
              </p:nvSpPr>
              <p:spPr bwMode="auto">
                <a:xfrm flipV="1">
                  <a:off x="6453188" y="2424113"/>
                  <a:ext cx="152400" cy="152400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2606" y="4786032"/>
              <a:ext cx="215900" cy="304800"/>
            </a:xfrm>
            <a:prstGeom prst="rect">
              <a:avLst/>
            </a:prstGeom>
          </p:spPr>
        </p:pic>
        <p:pic>
          <p:nvPicPr>
            <p:cNvPr id="109" name="Bild 1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6100" y="5791200"/>
              <a:ext cx="215900" cy="304800"/>
            </a:xfrm>
            <a:prstGeom prst="rect">
              <a:avLst/>
            </a:prstGeom>
          </p:spPr>
        </p:pic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5181600"/>
              <a:ext cx="152400" cy="304800"/>
            </a:xfrm>
            <a:prstGeom prst="rect">
              <a:avLst/>
            </a:prstGeom>
          </p:spPr>
        </p:pic>
        <p:pic>
          <p:nvPicPr>
            <p:cNvPr id="110" name="Bild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200" y="4724400"/>
              <a:ext cx="152400" cy="304800"/>
            </a:xfrm>
            <a:prstGeom prst="rect">
              <a:avLst/>
            </a:prstGeom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1200" y="5727700"/>
              <a:ext cx="177800" cy="368300"/>
            </a:xfrm>
            <a:prstGeom prst="rect">
              <a:avLst/>
            </a:prstGeom>
          </p:spPr>
        </p:pic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7800" y="5016500"/>
              <a:ext cx="330200" cy="317500"/>
            </a:xfrm>
            <a:prstGeom prst="rect">
              <a:avLst/>
            </a:prstGeom>
          </p:spPr>
        </p:pic>
        <p:pic>
          <p:nvPicPr>
            <p:cNvPr id="15" name="Bild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02500" y="4711700"/>
              <a:ext cx="241300" cy="317500"/>
            </a:xfrm>
            <a:prstGeom prst="rect">
              <a:avLst/>
            </a:prstGeom>
          </p:spPr>
        </p:pic>
        <p:pic>
          <p:nvPicPr>
            <p:cNvPr id="16" name="Bild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75500" y="5740400"/>
              <a:ext cx="444500" cy="355600"/>
            </a:xfrm>
            <a:prstGeom prst="rect">
              <a:avLst/>
            </a:prstGeom>
          </p:spPr>
        </p:pic>
        <p:pic>
          <p:nvPicPr>
            <p:cNvPr id="17" name="Bild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42779" y="6356049"/>
              <a:ext cx="444500" cy="304800"/>
            </a:xfrm>
            <a:prstGeom prst="rect">
              <a:avLst/>
            </a:prstGeom>
          </p:spPr>
        </p:pic>
        <p:pic>
          <p:nvPicPr>
            <p:cNvPr id="111" name="Bild 1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11110" y="4991099"/>
              <a:ext cx="444500" cy="304800"/>
            </a:xfrm>
            <a:prstGeom prst="rect">
              <a:avLst/>
            </a:prstGeom>
          </p:spPr>
        </p:pic>
        <p:pic>
          <p:nvPicPr>
            <p:cNvPr id="18" name="Bild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64379" y="5360985"/>
              <a:ext cx="457200" cy="406400"/>
            </a:xfrm>
            <a:prstGeom prst="rect">
              <a:avLst/>
            </a:prstGeom>
          </p:spPr>
        </p:pic>
        <p:pic>
          <p:nvPicPr>
            <p:cNvPr id="112" name="Bild 1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66063" y="4126940"/>
              <a:ext cx="4572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4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nspirehep.net/record/1333185/files/Paper2_Fig-1-EventDispla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06" y="914401"/>
            <a:ext cx="4562394" cy="52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tp://www.ekp.kit.edu/img/event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7181" y="914400"/>
            <a:ext cx="3946819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14400" y="757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entrance</a:t>
            </a:r>
            <a:r>
              <a:rPr lang="de-DE" b="1" dirty="0" smtClean="0"/>
              <a:t> </a:t>
            </a:r>
            <a:r>
              <a:rPr lang="de-DE" b="1" dirty="0" err="1" smtClean="0"/>
              <a:t>window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48200" y="76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incoming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electron</a:t>
            </a:r>
            <a:r>
              <a:rPr lang="de-DE" dirty="0" smtClean="0">
                <a:solidFill>
                  <a:srgbClr val="FF0000"/>
                </a:solidFill>
              </a:rPr>
              <a:t> (</a:t>
            </a:r>
            <a:r>
              <a:rPr lang="de-DE" dirty="0" err="1" smtClean="0">
                <a:solidFill>
                  <a:srgbClr val="FF0000"/>
                </a:solidFill>
              </a:rPr>
              <a:t>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positron</a:t>
            </a:r>
            <a:r>
              <a:rPr lang="de-DE" dirty="0" smtClean="0">
                <a:solidFill>
                  <a:srgbClr val="FF0000"/>
                </a:solidFill>
              </a:rPr>
              <a:t>), </a:t>
            </a:r>
            <a:r>
              <a:rPr lang="de-DE" dirty="0" err="1" smtClean="0">
                <a:solidFill>
                  <a:srgbClr val="FF0000"/>
                </a:solidFill>
              </a:rPr>
              <a:t>absorbed</a:t>
            </a:r>
            <a:r>
              <a:rPr lang="de-DE" dirty="0" smtClean="0">
                <a:solidFill>
                  <a:srgbClr val="FF0000"/>
                </a:solidFill>
              </a:rPr>
              <a:t> in ECAL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2400" y="76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AMS-02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8600" y="0"/>
            <a:ext cx="8915400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"/>
              </a:spcBef>
            </a:pPr>
            <a:r>
              <a:rPr lang="de-DE" sz="2800" b="1" dirty="0" smtClean="0"/>
              <a:t>Problem 6: </a:t>
            </a:r>
            <a:r>
              <a:rPr lang="de-DE" sz="2800" dirty="0" err="1" smtClean="0"/>
              <a:t>Fill</a:t>
            </a:r>
            <a:r>
              <a:rPr lang="de-DE" sz="2800" dirty="0" smtClean="0"/>
              <a:t> all </a:t>
            </a:r>
            <a:r>
              <a:rPr lang="de-DE" sz="2800" dirty="0" err="1" smtClean="0"/>
              <a:t>charge</a:t>
            </a:r>
            <a:r>
              <a:rPr lang="de-DE" sz="2800" dirty="0" smtClean="0"/>
              <a:t> </a:t>
            </a:r>
            <a:r>
              <a:rPr lang="de-DE" sz="2800" dirty="0" err="1" smtClean="0"/>
              <a:t>numbers</a:t>
            </a:r>
            <a:r>
              <a:rPr lang="de-DE" sz="2800" dirty="0" smtClean="0"/>
              <a:t> (</a:t>
            </a:r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err="1" smtClean="0"/>
              <a:t>applicable</a:t>
            </a:r>
            <a:r>
              <a:rPr lang="de-DE" sz="2800" dirty="0" smtClean="0"/>
              <a:t>) </a:t>
            </a:r>
            <a:r>
              <a:rPr lang="de-DE" sz="2800" dirty="0" err="1" smtClean="0"/>
              <a:t>into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following</a:t>
            </a:r>
            <a:r>
              <a:rPr lang="de-DE" sz="2800" dirty="0" smtClean="0"/>
              <a:t> </a:t>
            </a:r>
            <a:r>
              <a:rPr lang="de-DE" sz="2800" dirty="0" err="1" smtClean="0"/>
              <a:t>table</a:t>
            </a:r>
            <a:r>
              <a:rPr lang="de-DE" sz="2800" dirty="0" smtClean="0"/>
              <a:t>.</a:t>
            </a:r>
          </a:p>
        </p:txBody>
      </p:sp>
      <p:grpSp>
        <p:nvGrpSpPr>
          <p:cNvPr id="3" name="Gruppierung 2"/>
          <p:cNvGrpSpPr/>
          <p:nvPr/>
        </p:nvGrpSpPr>
        <p:grpSpPr>
          <a:xfrm>
            <a:off x="0" y="990600"/>
            <a:ext cx="9144000" cy="5868000"/>
            <a:chOff x="0" y="990600"/>
            <a:chExt cx="9144000" cy="5868000"/>
          </a:xfrm>
        </p:grpSpPr>
        <p:grpSp>
          <p:nvGrpSpPr>
            <p:cNvPr id="1033" name="Gruppierung 1032"/>
            <p:cNvGrpSpPr/>
            <p:nvPr/>
          </p:nvGrpSpPr>
          <p:grpSpPr>
            <a:xfrm>
              <a:off x="0" y="990600"/>
              <a:ext cx="9144000" cy="5868000"/>
              <a:chOff x="0" y="990600"/>
              <a:chExt cx="9144000" cy="5868000"/>
            </a:xfrm>
          </p:grpSpPr>
          <p:grpSp>
            <p:nvGrpSpPr>
              <p:cNvPr id="1032" name="Gruppierung 1031"/>
              <p:cNvGrpSpPr/>
              <p:nvPr/>
            </p:nvGrpSpPr>
            <p:grpSpPr>
              <a:xfrm>
                <a:off x="1752600" y="990600"/>
                <a:ext cx="5181600" cy="5868000"/>
                <a:chOff x="1752600" y="990600"/>
                <a:chExt cx="5181600" cy="5715000"/>
              </a:xfrm>
            </p:grpSpPr>
            <p:cxnSp>
              <p:nvCxnSpPr>
                <p:cNvPr id="6" name="Gerade Verbindung 5"/>
                <p:cNvCxnSpPr/>
                <p:nvPr/>
              </p:nvCxnSpPr>
              <p:spPr bwMode="auto">
                <a:xfrm>
                  <a:off x="1752600" y="990600"/>
                  <a:ext cx="0" cy="5715000"/>
                </a:xfrm>
                <a:prstGeom prst="line">
                  <a:avLst/>
                </a:prstGeom>
                <a:solidFill>
                  <a:schemeClr val="accent1"/>
                </a:solidFill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" name="Gerade Verbindung 8"/>
                <p:cNvCxnSpPr/>
                <p:nvPr/>
              </p:nvCxnSpPr>
              <p:spPr bwMode="auto">
                <a:xfrm>
                  <a:off x="3048000" y="990600"/>
                  <a:ext cx="0" cy="57150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" name="Gerade Verbindung 9"/>
                <p:cNvCxnSpPr/>
                <p:nvPr/>
              </p:nvCxnSpPr>
              <p:spPr bwMode="auto">
                <a:xfrm>
                  <a:off x="4343400" y="990600"/>
                  <a:ext cx="0" cy="57150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" name="Gerade Verbindung 10"/>
                <p:cNvCxnSpPr/>
                <p:nvPr/>
              </p:nvCxnSpPr>
              <p:spPr bwMode="auto">
                <a:xfrm>
                  <a:off x="5638800" y="990600"/>
                  <a:ext cx="0" cy="57150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" name="Gerade Verbindung 11"/>
                <p:cNvCxnSpPr/>
                <p:nvPr/>
              </p:nvCxnSpPr>
              <p:spPr bwMode="auto">
                <a:xfrm>
                  <a:off x="6934200" y="990600"/>
                  <a:ext cx="0" cy="57150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3" name="Gerade Verbindung 12"/>
              <p:cNvCxnSpPr/>
              <p:nvPr/>
            </p:nvCxnSpPr>
            <p:spPr bwMode="auto">
              <a:xfrm flipH="1">
                <a:off x="0" y="1524000"/>
                <a:ext cx="9144000" cy="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Gerade Verbindung 14"/>
              <p:cNvCxnSpPr/>
              <p:nvPr/>
            </p:nvCxnSpPr>
            <p:spPr bwMode="auto">
              <a:xfrm flipH="1">
                <a:off x="0" y="2057400"/>
                <a:ext cx="91440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Gerade Verbindung 15"/>
              <p:cNvCxnSpPr/>
              <p:nvPr/>
            </p:nvCxnSpPr>
            <p:spPr bwMode="auto">
              <a:xfrm flipH="1">
                <a:off x="0" y="2590800"/>
                <a:ext cx="91440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Gerade Verbindung 16"/>
              <p:cNvCxnSpPr/>
              <p:nvPr/>
            </p:nvCxnSpPr>
            <p:spPr bwMode="auto">
              <a:xfrm flipH="1">
                <a:off x="0" y="3124200"/>
                <a:ext cx="91440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Gerade Verbindung 17"/>
              <p:cNvCxnSpPr/>
              <p:nvPr/>
            </p:nvCxnSpPr>
            <p:spPr bwMode="auto">
              <a:xfrm flipH="1">
                <a:off x="0" y="3657600"/>
                <a:ext cx="91440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Gerade Verbindung 18"/>
              <p:cNvCxnSpPr/>
              <p:nvPr/>
            </p:nvCxnSpPr>
            <p:spPr bwMode="auto">
              <a:xfrm flipH="1">
                <a:off x="0" y="4191000"/>
                <a:ext cx="91440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Gerade Verbindung 19"/>
              <p:cNvCxnSpPr/>
              <p:nvPr/>
            </p:nvCxnSpPr>
            <p:spPr bwMode="auto">
              <a:xfrm flipH="1">
                <a:off x="0" y="4724400"/>
                <a:ext cx="91440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Gerade Verbindung 20"/>
              <p:cNvCxnSpPr/>
              <p:nvPr/>
            </p:nvCxnSpPr>
            <p:spPr bwMode="auto">
              <a:xfrm flipH="1">
                <a:off x="0" y="5257800"/>
                <a:ext cx="91440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Gerade Verbindung 21"/>
              <p:cNvCxnSpPr/>
              <p:nvPr/>
            </p:nvCxnSpPr>
            <p:spPr bwMode="auto">
              <a:xfrm flipH="1">
                <a:off x="0" y="5791200"/>
                <a:ext cx="91440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Gerade Verbindung 22"/>
              <p:cNvCxnSpPr/>
              <p:nvPr/>
            </p:nvCxnSpPr>
            <p:spPr bwMode="auto">
              <a:xfrm flipH="1">
                <a:off x="0" y="6324600"/>
                <a:ext cx="91440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feld 13"/>
              <p:cNvSpPr txBox="1"/>
              <p:nvPr/>
            </p:nvSpPr>
            <p:spPr>
              <a:xfrm>
                <a:off x="228600" y="990600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smtClean="0">
                    <a:solidFill>
                      <a:schemeClr val="accent2">
                        <a:lumMod val="75000"/>
                      </a:schemeClr>
                    </a:solidFill>
                  </a:rPr>
                  <a:t>particle</a:t>
                </a:r>
                <a:endParaRPr lang="de-DE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24" name="Bild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35200" y="1012688"/>
                <a:ext cx="330200" cy="419100"/>
              </a:xfrm>
              <a:prstGeom prst="rect">
                <a:avLst/>
              </a:prstGeom>
            </p:spPr>
          </p:pic>
          <p:pic>
            <p:nvPicPr>
              <p:cNvPr id="25" name="Bild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8225" y="1054101"/>
                <a:ext cx="215900" cy="317500"/>
              </a:xfrm>
              <a:prstGeom prst="rect">
                <a:avLst/>
              </a:prstGeom>
            </p:spPr>
          </p:pic>
          <p:pic>
            <p:nvPicPr>
              <p:cNvPr id="26" name="Bild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9711" y="1054101"/>
                <a:ext cx="368300" cy="393700"/>
              </a:xfrm>
              <a:prstGeom prst="rect">
                <a:avLst/>
              </a:prstGeom>
            </p:spPr>
          </p:pic>
          <p:pic>
            <p:nvPicPr>
              <p:cNvPr id="27" name="Bild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1460" y="1063488"/>
                <a:ext cx="342900" cy="317500"/>
              </a:xfrm>
              <a:prstGeom prst="rect">
                <a:avLst/>
              </a:prstGeom>
            </p:spPr>
          </p:pic>
          <p:pic>
            <p:nvPicPr>
              <p:cNvPr id="29" name="Bild 2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100" y="2181087"/>
                <a:ext cx="660400" cy="355600"/>
              </a:xfrm>
              <a:prstGeom prst="rect">
                <a:avLst/>
              </a:prstGeom>
            </p:spPr>
          </p:pic>
          <p:pic>
            <p:nvPicPr>
              <p:cNvPr id="30" name="Bild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4201" y="2660373"/>
                <a:ext cx="508000" cy="431800"/>
              </a:xfrm>
              <a:prstGeom prst="rect">
                <a:avLst/>
              </a:prstGeom>
            </p:spPr>
          </p:pic>
          <p:sp>
            <p:nvSpPr>
              <p:cNvPr id="1024" name="Textfeld 1023"/>
              <p:cNvSpPr txBox="1"/>
              <p:nvPr/>
            </p:nvSpPr>
            <p:spPr>
              <a:xfrm>
                <a:off x="7010400" y="990600"/>
                <a:ext cx="2057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>
                    <a:solidFill>
                      <a:srgbClr val="005000"/>
                    </a:solidFill>
                  </a:rPr>
                  <a:t>colored</a:t>
                </a:r>
                <a:r>
                  <a:rPr lang="de-DE" dirty="0" smtClean="0">
                    <a:solidFill>
                      <a:srgbClr val="005000"/>
                    </a:solidFill>
                  </a:rPr>
                  <a:t>? </a:t>
                </a:r>
                <a:r>
                  <a:rPr lang="de-DE" dirty="0" err="1" smtClean="0">
                    <a:solidFill>
                      <a:srgbClr val="005000"/>
                    </a:solidFill>
                  </a:rPr>
                  <a:t>y</a:t>
                </a:r>
                <a:r>
                  <a:rPr lang="de-DE" dirty="0" smtClean="0">
                    <a:solidFill>
                      <a:srgbClr val="005000"/>
                    </a:solidFill>
                  </a:rPr>
                  <a:t>/</a:t>
                </a:r>
                <a:r>
                  <a:rPr lang="de-DE" dirty="0" err="1" smtClean="0">
                    <a:solidFill>
                      <a:srgbClr val="005000"/>
                    </a:solidFill>
                  </a:rPr>
                  <a:t>n</a:t>
                </a:r>
                <a:endParaRPr lang="de-DE" dirty="0">
                  <a:solidFill>
                    <a:srgbClr val="005000"/>
                  </a:solidFill>
                </a:endParaRPr>
              </a:p>
            </p:txBody>
          </p:sp>
          <p:pic>
            <p:nvPicPr>
              <p:cNvPr id="1027" name="Bild 10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414" y="4297294"/>
                <a:ext cx="698500" cy="317500"/>
              </a:xfrm>
              <a:prstGeom prst="rect">
                <a:avLst/>
              </a:prstGeom>
            </p:spPr>
          </p:pic>
          <p:pic>
            <p:nvPicPr>
              <p:cNvPr id="1028" name="Bild 102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2796" y="4832350"/>
                <a:ext cx="254000" cy="317500"/>
              </a:xfrm>
              <a:prstGeom prst="rect">
                <a:avLst/>
              </a:prstGeom>
            </p:spPr>
          </p:pic>
        </p:grpSp>
        <p:sp>
          <p:nvSpPr>
            <p:cNvPr id="2" name="Textfeld 1"/>
            <p:cNvSpPr txBox="1"/>
            <p:nvPr/>
          </p:nvSpPr>
          <p:spPr>
            <a:xfrm>
              <a:off x="1752600" y="1524000"/>
              <a:ext cx="7391400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800"/>
                </a:spcAft>
                <a:tabLst>
                  <a:tab pos="387350" algn="l"/>
                  <a:tab pos="1724025" algn="l"/>
                  <a:tab pos="2927350" algn="l"/>
                  <a:tab pos="4210050" algn="l"/>
                  <a:tab pos="5334000" algn="l"/>
                </a:tabLst>
              </a:pPr>
              <a:r>
                <a:rPr lang="de-DE" dirty="0" smtClean="0">
                  <a:solidFill>
                    <a:srgbClr val="7030A0"/>
                  </a:solidFill>
                </a:rPr>
                <a:t>	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−1	½	−½	−1	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 (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singlet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)</a:t>
              </a:r>
              <a:endParaRPr lang="de-DE" dirty="0" smtClean="0">
                <a:solidFill>
                  <a:srgbClr val="7030A0"/>
                </a:solidFill>
              </a:endParaRPr>
            </a:p>
            <a:p>
              <a:pPr algn="l">
                <a:spcBef>
                  <a:spcPts val="0"/>
                </a:spcBef>
                <a:spcAft>
                  <a:spcPts val="800"/>
                </a:spcAft>
                <a:tabLst>
                  <a:tab pos="387350" algn="l"/>
                  <a:tab pos="1724025" algn="l"/>
                  <a:tab pos="2927350" algn="l"/>
                  <a:tab pos="4210050" algn="l"/>
                  <a:tab pos="5334000" algn="l"/>
                </a:tabLst>
              </a:pP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	 0	½	+½	−1	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 (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singlet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)</a:t>
              </a:r>
            </a:p>
            <a:p>
              <a:pPr algn="l">
                <a:spcBef>
                  <a:spcPts val="0"/>
                </a:spcBef>
                <a:spcAft>
                  <a:spcPts val="800"/>
                </a:spcAft>
                <a:tabLst>
                  <a:tab pos="387350" algn="l"/>
                  <a:tab pos="1724025" algn="l"/>
                  <a:tab pos="2927350" algn="l"/>
                  <a:tab pos="4210050" algn="l"/>
                  <a:tab pos="5334000" algn="l"/>
                </a:tabLst>
              </a:pPr>
              <a:r>
                <a:rPr lang="de-DE" sz="2800" dirty="0">
                  <a:solidFill>
                    <a:srgbClr val="7030A0"/>
                  </a:solidFill>
                  <a:latin typeface="+mn-lt"/>
                </a:rPr>
                <a:t>	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−1	0	  0	−2	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 (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singlet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)</a:t>
              </a:r>
            </a:p>
            <a:p>
              <a:pPr algn="l">
                <a:spcBef>
                  <a:spcPts val="0"/>
                </a:spcBef>
                <a:spcAft>
                  <a:spcPts val="800"/>
                </a:spcAft>
                <a:tabLst>
                  <a:tab pos="387350" algn="l"/>
                  <a:tab pos="1724025" algn="l"/>
                  <a:tab pos="2927350" algn="l"/>
                  <a:tab pos="4210050" algn="l"/>
                  <a:tab pos="5334000" algn="l"/>
                </a:tabLst>
              </a:pPr>
              <a:r>
                <a:rPr lang="de-DE" sz="2800" dirty="0">
                  <a:solidFill>
                    <a:srgbClr val="7030A0"/>
                  </a:solidFill>
                  <a:latin typeface="+mn-lt"/>
                </a:rPr>
                <a:t>	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+⅔	½	+½	+⅓	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y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 (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triplet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)</a:t>
              </a:r>
            </a:p>
            <a:p>
              <a:pPr algn="l">
                <a:spcBef>
                  <a:spcPts val="0"/>
                </a:spcBef>
                <a:spcAft>
                  <a:spcPts val="800"/>
                </a:spcAft>
                <a:tabLst>
                  <a:tab pos="387350" algn="l"/>
                  <a:tab pos="1724025" algn="l"/>
                  <a:tab pos="2927350" algn="l"/>
                  <a:tab pos="4210050" algn="l"/>
                  <a:tab pos="5334000" algn="l"/>
                </a:tabLst>
              </a:pPr>
              <a:r>
                <a:rPr lang="de-DE" sz="2800" dirty="0">
                  <a:solidFill>
                    <a:srgbClr val="7030A0"/>
                  </a:solidFill>
                  <a:latin typeface="+mn-lt"/>
                </a:rPr>
                <a:t>	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−⅓	0	  0	−⅔	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y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 (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triplet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)</a:t>
              </a:r>
            </a:p>
            <a:p>
              <a:pPr algn="l">
                <a:spcBef>
                  <a:spcPts val="0"/>
                </a:spcBef>
                <a:spcAft>
                  <a:spcPts val="800"/>
                </a:spcAft>
                <a:tabLst>
                  <a:tab pos="387350" algn="l"/>
                  <a:tab pos="1724025" algn="l"/>
                  <a:tab pos="2927350" algn="l"/>
                  <a:tab pos="4210050" algn="l"/>
                  <a:tab pos="5334000" algn="l"/>
                </a:tabLst>
              </a:pPr>
              <a:r>
                <a:rPr lang="de-DE" sz="2800" dirty="0">
                  <a:solidFill>
                    <a:srgbClr val="7030A0"/>
                  </a:solidFill>
                  <a:latin typeface="+mn-lt"/>
                </a:rPr>
                <a:t>	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 0	0	  0	  0	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 (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singlet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)</a:t>
              </a:r>
            </a:p>
            <a:p>
              <a:pPr algn="l">
                <a:spcBef>
                  <a:spcPts val="0"/>
                </a:spcBef>
                <a:spcAft>
                  <a:spcPts val="800"/>
                </a:spcAft>
                <a:tabLst>
                  <a:tab pos="387350" algn="l"/>
                  <a:tab pos="1509713" algn="l"/>
                  <a:tab pos="2927350" algn="l"/>
                  <a:tab pos="4210050" algn="l"/>
                  <a:tab pos="5334000" algn="l"/>
                </a:tabLst>
              </a:pPr>
              <a:r>
                <a:rPr lang="de-DE" sz="2800" dirty="0">
                  <a:solidFill>
                    <a:srgbClr val="7030A0"/>
                  </a:solidFill>
                  <a:latin typeface="+mn-lt"/>
                </a:rPr>
                <a:t>	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 0	0&amp;1	  0	  0	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 (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singlet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)</a:t>
              </a:r>
            </a:p>
            <a:p>
              <a:pPr algn="l">
                <a:spcBef>
                  <a:spcPts val="0"/>
                </a:spcBef>
                <a:spcAft>
                  <a:spcPts val="800"/>
                </a:spcAft>
                <a:tabLst>
                  <a:tab pos="387350" algn="l"/>
                  <a:tab pos="1509713" algn="l"/>
                  <a:tab pos="2927350" algn="l"/>
                  <a:tab pos="4210050" algn="l"/>
                  <a:tab pos="5334000" algn="l"/>
                </a:tabLst>
              </a:pPr>
              <a:r>
                <a:rPr lang="de-DE" sz="2800" dirty="0">
                  <a:solidFill>
                    <a:srgbClr val="7030A0"/>
                  </a:solidFill>
                  <a:latin typeface="+mn-lt"/>
                </a:rPr>
                <a:t>	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 0	0&amp;1	  0	  0	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 (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singlet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)</a:t>
              </a:r>
            </a:p>
            <a:p>
              <a:pPr algn="l">
                <a:spcBef>
                  <a:spcPts val="0"/>
                </a:spcBef>
                <a:spcAft>
                  <a:spcPts val="800"/>
                </a:spcAft>
                <a:tabLst>
                  <a:tab pos="387350" algn="l"/>
                  <a:tab pos="1724025" algn="l"/>
                  <a:tab pos="2927350" algn="l"/>
                  <a:tab pos="4210050" algn="l"/>
                  <a:tab pos="5334000" algn="l"/>
                </a:tabLst>
              </a:pPr>
              <a:r>
                <a:rPr lang="de-DE" sz="2800" dirty="0">
                  <a:solidFill>
                    <a:srgbClr val="7030A0"/>
                  </a:solidFill>
                  <a:latin typeface="+mn-lt"/>
                </a:rPr>
                <a:t>	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−1	1	−1	  0	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 (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singlet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)</a:t>
              </a:r>
            </a:p>
            <a:p>
              <a:pPr algn="l">
                <a:spcBef>
                  <a:spcPts val="0"/>
                </a:spcBef>
                <a:spcAft>
                  <a:spcPts val="800"/>
                </a:spcAft>
                <a:tabLst>
                  <a:tab pos="387350" algn="l"/>
                  <a:tab pos="1724025" algn="l"/>
                  <a:tab pos="2927350" algn="l"/>
                  <a:tab pos="4210050" algn="l"/>
                  <a:tab pos="5334000" algn="l"/>
                </a:tabLst>
              </a:pPr>
              <a:r>
                <a:rPr lang="de-DE" sz="2800" dirty="0">
                  <a:solidFill>
                    <a:srgbClr val="7030A0"/>
                  </a:solidFill>
                  <a:latin typeface="+mn-lt"/>
                </a:rPr>
                <a:t>	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 0	0	  0	  0	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y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 (</a:t>
              </a:r>
              <a:r>
                <a:rPr lang="de-DE" sz="2800" dirty="0" err="1" smtClean="0">
                  <a:solidFill>
                    <a:srgbClr val="7030A0"/>
                  </a:solidFill>
                  <a:latin typeface="+mn-lt"/>
                </a:rPr>
                <a:t>octet</a:t>
              </a:r>
              <a:r>
                <a:rPr lang="de-DE" sz="2800" dirty="0" smtClean="0">
                  <a:solidFill>
                    <a:srgbClr val="7030A0"/>
                  </a:solidFill>
                  <a:latin typeface="+mn-lt"/>
                </a:rPr>
                <a:t>)</a:t>
              </a:r>
            </a:p>
          </p:txBody>
        </p:sp>
        <p:pic>
          <p:nvPicPr>
            <p:cNvPr id="37" name="Bild 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7600" y="6465600"/>
              <a:ext cx="215900" cy="304800"/>
            </a:xfrm>
            <a:prstGeom prst="rect">
              <a:avLst/>
            </a:prstGeom>
          </p:spPr>
        </p:pic>
        <p:pic>
          <p:nvPicPr>
            <p:cNvPr id="38" name="Bild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0400" y="5907600"/>
              <a:ext cx="736600" cy="342900"/>
            </a:xfrm>
            <a:prstGeom prst="rect">
              <a:avLst/>
            </a:prstGeom>
          </p:spPr>
        </p:pic>
        <p:pic>
          <p:nvPicPr>
            <p:cNvPr id="39" name="Bild 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5600" y="5364000"/>
              <a:ext cx="241300" cy="317500"/>
            </a:xfrm>
            <a:prstGeom prst="rect">
              <a:avLst/>
            </a:prstGeom>
          </p:spPr>
        </p:pic>
        <p:pic>
          <p:nvPicPr>
            <p:cNvPr id="40" name="Bild 3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8800" y="3740400"/>
              <a:ext cx="508000" cy="406400"/>
            </a:xfrm>
            <a:prstGeom prst="rect">
              <a:avLst/>
            </a:prstGeom>
          </p:spPr>
        </p:pic>
        <p:pic>
          <p:nvPicPr>
            <p:cNvPr id="41" name="Bild 4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1200" y="3207600"/>
              <a:ext cx="393700" cy="355600"/>
            </a:xfrm>
            <a:prstGeom prst="rect">
              <a:avLst/>
            </a:prstGeom>
          </p:spPr>
        </p:pic>
        <p:pic>
          <p:nvPicPr>
            <p:cNvPr id="42" name="Bild 4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8400" y="1573200"/>
              <a:ext cx="444500" cy="43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6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3225800"/>
            <a:ext cx="3771900" cy="4064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1524000"/>
            <a:ext cx="3771900" cy="4064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28600" y="0"/>
            <a:ext cx="8915400" cy="492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"/>
              </a:spcBef>
            </a:pPr>
            <a:r>
              <a:rPr lang="de-DE" sz="2800" b="1" dirty="0" smtClean="0"/>
              <a:t>Problem </a:t>
            </a:r>
            <a:r>
              <a:rPr lang="de-DE" sz="2800" b="1" dirty="0"/>
              <a:t>7</a:t>
            </a:r>
            <a:r>
              <a:rPr lang="de-DE" sz="2800" b="1" dirty="0" smtClean="0"/>
              <a:t>: </a:t>
            </a:r>
            <a:r>
              <a:rPr lang="de-DE" sz="2800" dirty="0" smtClean="0">
                <a:solidFill>
                  <a:srgbClr val="FF0000"/>
                </a:solidFill>
              </a:rPr>
              <a:t>WW </a:t>
            </a:r>
            <a:r>
              <a:rPr lang="de-DE" sz="2800" dirty="0" err="1" smtClean="0">
                <a:solidFill>
                  <a:srgbClr val="FF0000"/>
                </a:solidFill>
              </a:rPr>
              <a:t>scattering</a:t>
            </a:r>
            <a:endParaRPr lang="de-DE" sz="2800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</a:pPr>
            <a:r>
              <a:rPr lang="de-DE" sz="2800" dirty="0" smtClean="0"/>
              <a:t>In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lecture</a:t>
            </a:r>
            <a:r>
              <a:rPr lang="de-DE" sz="2800" dirty="0" smtClean="0"/>
              <a:t>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discussed</a:t>
            </a:r>
            <a:r>
              <a:rPr lang="de-DE" sz="2800" dirty="0" smtClean="0"/>
              <a:t> all </a:t>
            </a:r>
            <a:r>
              <a:rPr lang="de-DE" sz="2800" dirty="0" err="1" smtClean="0"/>
              <a:t>diagrams</a:t>
            </a:r>
            <a:r>
              <a:rPr lang="de-DE" sz="2800" dirty="0" smtClean="0"/>
              <a:t> (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leading</a:t>
            </a:r>
            <a:r>
              <a:rPr lang="de-DE" sz="2800" dirty="0" smtClean="0"/>
              <a:t> </a:t>
            </a:r>
            <a:r>
              <a:rPr lang="de-DE" sz="2800" dirty="0" err="1" smtClean="0"/>
              <a:t>order</a:t>
            </a:r>
            <a:r>
              <a:rPr lang="de-DE" sz="2800" dirty="0" smtClean="0"/>
              <a:t>) </a:t>
            </a:r>
            <a:r>
              <a:rPr lang="de-DE" sz="2800" dirty="0" err="1" smtClean="0"/>
              <a:t>contributing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</a:t>
            </a:r>
            <a:r>
              <a:rPr lang="de-DE" sz="2800" dirty="0" smtClean="0"/>
              <a:t>:</a:t>
            </a:r>
          </a:p>
          <a:p>
            <a:pPr algn="l">
              <a:spcBef>
                <a:spcPts val="100"/>
              </a:spcBef>
            </a:pPr>
            <a:endParaRPr lang="de-DE" sz="2800" dirty="0"/>
          </a:p>
          <a:p>
            <a:pPr algn="l">
              <a:spcBef>
                <a:spcPts val="100"/>
              </a:spcBef>
            </a:pPr>
            <a:endParaRPr lang="de-DE" sz="2800" dirty="0" smtClean="0"/>
          </a:p>
          <a:p>
            <a:pPr algn="l">
              <a:spcBef>
                <a:spcPts val="100"/>
              </a:spcBef>
            </a:pPr>
            <a:r>
              <a:rPr lang="de-DE" sz="2800" dirty="0" smtClean="0"/>
              <a:t>Draw all </a:t>
            </a:r>
            <a:r>
              <a:rPr lang="de-DE" sz="2800" dirty="0" err="1" smtClean="0"/>
              <a:t>leading</a:t>
            </a:r>
            <a:r>
              <a:rPr lang="de-DE" sz="2800" dirty="0" smtClean="0"/>
              <a:t> </a:t>
            </a:r>
            <a:r>
              <a:rPr lang="de-DE" sz="2800" dirty="0" err="1" smtClean="0"/>
              <a:t>order</a:t>
            </a:r>
            <a:r>
              <a:rPr lang="de-DE" sz="2800" dirty="0" smtClean="0"/>
              <a:t> </a:t>
            </a:r>
            <a:r>
              <a:rPr lang="de-DE" sz="2800" dirty="0" err="1" smtClean="0"/>
              <a:t>diagrams</a:t>
            </a:r>
            <a:r>
              <a:rPr lang="de-DE" sz="2800" dirty="0" smtClean="0"/>
              <a:t> </a:t>
            </a:r>
            <a:r>
              <a:rPr lang="de-DE" sz="2800" dirty="0" err="1" smtClean="0"/>
              <a:t>contributing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related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</a:t>
            </a:r>
            <a:r>
              <a:rPr lang="de-DE" sz="2800" dirty="0" smtClean="0"/>
              <a:t>:</a:t>
            </a:r>
          </a:p>
          <a:p>
            <a:pPr algn="l">
              <a:spcBef>
                <a:spcPts val="100"/>
              </a:spcBef>
            </a:pPr>
            <a:endParaRPr lang="de-DE" sz="2800" dirty="0"/>
          </a:p>
          <a:p>
            <a:pPr algn="l">
              <a:spcBef>
                <a:spcPts val="100"/>
              </a:spcBef>
            </a:pPr>
            <a:endParaRPr lang="de-DE" sz="2800" dirty="0" smtClean="0"/>
          </a:p>
          <a:p>
            <a:pPr algn="l">
              <a:spcBef>
                <a:spcPts val="100"/>
              </a:spcBef>
            </a:pPr>
            <a:r>
              <a:rPr lang="de-DE" sz="2800" dirty="0" smtClean="0"/>
              <a:t>Draw a </a:t>
            </a:r>
            <a:r>
              <a:rPr lang="de-DE" sz="2800" dirty="0" err="1" smtClean="0"/>
              <a:t>diagram</a:t>
            </a:r>
            <a:r>
              <a:rPr lang="de-DE" sz="2800" dirty="0" smtClean="0"/>
              <a:t> </a:t>
            </a:r>
            <a:r>
              <a:rPr lang="de-DE" sz="2800" dirty="0" err="1" smtClean="0"/>
              <a:t>which</a:t>
            </a:r>
            <a:r>
              <a:rPr lang="de-DE" sz="2800" dirty="0" smtClean="0"/>
              <a:t> </a:t>
            </a:r>
            <a:r>
              <a:rPr lang="de-DE" sz="2800" dirty="0" err="1" smtClean="0"/>
              <a:t>shows</a:t>
            </a:r>
            <a:r>
              <a:rPr lang="de-DE" sz="2800" dirty="0" smtClean="0"/>
              <a:t>, </a:t>
            </a:r>
            <a:r>
              <a:rPr lang="de-DE" sz="2800" dirty="0" err="1" smtClean="0"/>
              <a:t>how</a:t>
            </a:r>
            <a:r>
              <a:rPr lang="de-DE" sz="2800" dirty="0" smtClean="0"/>
              <a:t> </a:t>
            </a:r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scattering</a:t>
            </a:r>
            <a:r>
              <a:rPr lang="de-DE" sz="2800" dirty="0" smtClean="0"/>
              <a:t> </a:t>
            </a:r>
            <a:r>
              <a:rPr lang="de-DE" sz="2800" dirty="0" err="1" smtClean="0"/>
              <a:t>could</a:t>
            </a:r>
            <a:r>
              <a:rPr lang="de-DE" sz="2800" dirty="0" smtClean="0"/>
              <a:t> happen at </a:t>
            </a:r>
            <a:r>
              <a:rPr lang="de-DE" sz="2800" dirty="0" err="1" smtClean="0"/>
              <a:t>the</a:t>
            </a:r>
            <a:r>
              <a:rPr lang="de-DE" sz="2800" dirty="0" smtClean="0"/>
              <a:t> LHC in proton-proton </a:t>
            </a:r>
            <a:r>
              <a:rPr lang="de-DE" sz="2800" dirty="0" err="1" smtClean="0"/>
              <a:t>collisions</a:t>
            </a:r>
            <a:r>
              <a:rPr lang="de-DE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2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Bild 2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310087"/>
            <a:ext cx="3771900" cy="406400"/>
          </a:xfrm>
          <a:prstGeom prst="rect">
            <a:avLst/>
          </a:prstGeom>
        </p:spPr>
      </p:pic>
      <p:grpSp>
        <p:nvGrpSpPr>
          <p:cNvPr id="53" name="Gruppierung 52"/>
          <p:cNvGrpSpPr/>
          <p:nvPr/>
        </p:nvGrpSpPr>
        <p:grpSpPr>
          <a:xfrm>
            <a:off x="381000" y="3200400"/>
            <a:ext cx="8677874" cy="3429000"/>
            <a:chOff x="381000" y="3200400"/>
            <a:chExt cx="8677874" cy="3429000"/>
          </a:xfrm>
        </p:grpSpPr>
        <p:pic>
          <p:nvPicPr>
            <p:cNvPr id="33" name="Bild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955" y="5625319"/>
              <a:ext cx="330200" cy="469900"/>
            </a:xfrm>
            <a:prstGeom prst="rect">
              <a:avLst/>
            </a:prstGeom>
          </p:spPr>
        </p:pic>
        <p:pic>
          <p:nvPicPr>
            <p:cNvPr id="31" name="Bild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4343400"/>
              <a:ext cx="228600" cy="304800"/>
            </a:xfrm>
            <a:prstGeom prst="rect">
              <a:avLst/>
            </a:prstGeom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4114800"/>
              <a:ext cx="228600" cy="304800"/>
            </a:xfrm>
            <a:prstGeom prst="rect">
              <a:avLst/>
            </a:prstGeom>
          </p:spPr>
        </p:pic>
        <p:pic>
          <p:nvPicPr>
            <p:cNvPr id="239" name="Bild 2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6096000"/>
              <a:ext cx="228600" cy="304800"/>
            </a:xfrm>
            <a:prstGeom prst="rect">
              <a:avLst/>
            </a:prstGeom>
          </p:spPr>
        </p:pic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77105" y="5645656"/>
              <a:ext cx="579120" cy="325120"/>
            </a:xfrm>
            <a:prstGeom prst="rect">
              <a:avLst/>
            </a:prstGeom>
          </p:spPr>
        </p:pic>
        <p:pic>
          <p:nvPicPr>
            <p:cNvPr id="236" name="Bild 2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69921" y="4386090"/>
              <a:ext cx="579120" cy="325120"/>
            </a:xfrm>
            <a:prstGeom prst="rect">
              <a:avLst/>
            </a:prstGeom>
          </p:spPr>
        </p:pic>
        <p:pic>
          <p:nvPicPr>
            <p:cNvPr id="237" name="Bild 2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38151" y="5762457"/>
              <a:ext cx="579120" cy="325120"/>
            </a:xfrm>
            <a:prstGeom prst="rect">
              <a:avLst/>
            </a:prstGeom>
          </p:spPr>
        </p:pic>
        <p:pic>
          <p:nvPicPr>
            <p:cNvPr id="238" name="Bild 2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15841" y="4343364"/>
              <a:ext cx="579120" cy="325120"/>
            </a:xfrm>
            <a:prstGeom prst="rect">
              <a:avLst/>
            </a:prstGeom>
          </p:spPr>
        </p:pic>
        <p:grpSp>
          <p:nvGrpSpPr>
            <p:cNvPr id="172" name="Gruppierung 171"/>
            <p:cNvGrpSpPr/>
            <p:nvPr/>
          </p:nvGrpSpPr>
          <p:grpSpPr>
            <a:xfrm>
              <a:off x="457200" y="3200400"/>
              <a:ext cx="8601674" cy="3429000"/>
              <a:chOff x="457200" y="3200400"/>
              <a:chExt cx="8601674" cy="3429000"/>
            </a:xfrm>
          </p:grpSpPr>
          <p:sp>
            <p:nvSpPr>
              <p:cNvPr id="109" name="Textfeld 108"/>
              <p:cNvSpPr txBox="1"/>
              <p:nvPr/>
            </p:nvSpPr>
            <p:spPr>
              <a:xfrm>
                <a:off x="457200" y="3200400"/>
                <a:ext cx="487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2800" dirty="0"/>
                  <a:t>A</a:t>
                </a:r>
                <a:r>
                  <a:rPr lang="de-DE" sz="2800" dirty="0" smtClean="0"/>
                  <a:t>t </a:t>
                </a:r>
                <a:r>
                  <a:rPr lang="de-DE" sz="2800" dirty="0" err="1" smtClean="0"/>
                  <a:t>the</a:t>
                </a:r>
                <a:r>
                  <a:rPr lang="de-DE" sz="2800" dirty="0" smtClean="0"/>
                  <a:t> LHC:</a:t>
                </a:r>
                <a:endParaRPr lang="de-DE" sz="2800" dirty="0"/>
              </a:p>
            </p:txBody>
          </p:sp>
          <p:grpSp>
            <p:nvGrpSpPr>
              <p:cNvPr id="165" name="Gruppierung 164"/>
              <p:cNvGrpSpPr/>
              <p:nvPr/>
            </p:nvGrpSpPr>
            <p:grpSpPr>
              <a:xfrm>
                <a:off x="1344850" y="3886200"/>
                <a:ext cx="3933423" cy="2667000"/>
                <a:chOff x="3522663" y="3429000"/>
                <a:chExt cx="3933423" cy="2667000"/>
              </a:xfrm>
            </p:grpSpPr>
            <p:grpSp>
              <p:nvGrpSpPr>
                <p:cNvPr id="141" name="Group 121"/>
                <p:cNvGrpSpPr>
                  <a:grpSpLocks noChangeAspect="1"/>
                </p:cNvGrpSpPr>
                <p:nvPr/>
              </p:nvGrpSpPr>
              <p:grpSpPr bwMode="auto">
                <a:xfrm rot="1805841" flipH="1" flipV="1">
                  <a:off x="5689923" y="5158931"/>
                  <a:ext cx="960438" cy="174625"/>
                  <a:chOff x="1172" y="3318"/>
                  <a:chExt cx="762" cy="138"/>
                </a:xfrm>
              </p:grpSpPr>
              <p:sp>
                <p:nvSpPr>
                  <p:cNvPr id="142" name="Freeform 122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554" y="3318"/>
                    <a:ext cx="380" cy="131"/>
                  </a:xfrm>
                  <a:custGeom>
                    <a:avLst/>
                    <a:gdLst>
                      <a:gd name="T0" fmla="*/ 0 w 576"/>
                      <a:gd name="T1" fmla="*/ 56 h 112"/>
                      <a:gd name="T2" fmla="*/ 50 w 576"/>
                      <a:gd name="T3" fmla="*/ 8 h 112"/>
                      <a:gd name="T4" fmla="*/ 144 w 576"/>
                      <a:gd name="T5" fmla="*/ 104 h 112"/>
                      <a:gd name="T6" fmla="*/ 240 w 576"/>
                      <a:gd name="T7" fmla="*/ 8 h 112"/>
                      <a:gd name="T8" fmla="*/ 336 w 576"/>
                      <a:gd name="T9" fmla="*/ 104 h 112"/>
                      <a:gd name="T10" fmla="*/ 432 w 576"/>
                      <a:gd name="T11" fmla="*/ 8 h 112"/>
                      <a:gd name="T12" fmla="*/ 528 w 576"/>
                      <a:gd name="T13" fmla="*/ 104 h 112"/>
                      <a:gd name="T14" fmla="*/ 576 w 576"/>
                      <a:gd name="T15" fmla="*/ 56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6" h="112">
                        <a:moveTo>
                          <a:pt x="0" y="56"/>
                        </a:moveTo>
                        <a:cubicBezTo>
                          <a:pt x="8" y="48"/>
                          <a:pt x="26" y="0"/>
                          <a:pt x="50" y="8"/>
                        </a:cubicBezTo>
                        <a:cubicBezTo>
                          <a:pt x="74" y="16"/>
                          <a:pt x="112" y="104"/>
                          <a:pt x="144" y="104"/>
                        </a:cubicBezTo>
                        <a:cubicBezTo>
                          <a:pt x="176" y="104"/>
                          <a:pt x="208" y="8"/>
                          <a:pt x="240" y="8"/>
                        </a:cubicBezTo>
                        <a:cubicBezTo>
                          <a:pt x="272" y="8"/>
                          <a:pt x="304" y="104"/>
                          <a:pt x="336" y="104"/>
                        </a:cubicBezTo>
                        <a:cubicBezTo>
                          <a:pt x="368" y="104"/>
                          <a:pt x="400" y="8"/>
                          <a:pt x="432" y="8"/>
                        </a:cubicBezTo>
                        <a:cubicBezTo>
                          <a:pt x="464" y="8"/>
                          <a:pt x="504" y="96"/>
                          <a:pt x="528" y="104"/>
                        </a:cubicBezTo>
                        <a:cubicBezTo>
                          <a:pt x="552" y="112"/>
                          <a:pt x="568" y="64"/>
                          <a:pt x="576" y="5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" name="Freeform 123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172" y="3326"/>
                    <a:ext cx="384" cy="130"/>
                  </a:xfrm>
                  <a:custGeom>
                    <a:avLst/>
                    <a:gdLst>
                      <a:gd name="T0" fmla="*/ 0 w 581"/>
                      <a:gd name="T1" fmla="*/ 61 h 111"/>
                      <a:gd name="T2" fmla="*/ 55 w 581"/>
                      <a:gd name="T3" fmla="*/ 7 h 111"/>
                      <a:gd name="T4" fmla="*/ 149 w 581"/>
                      <a:gd name="T5" fmla="*/ 103 h 111"/>
                      <a:gd name="T6" fmla="*/ 245 w 581"/>
                      <a:gd name="T7" fmla="*/ 7 h 111"/>
                      <a:gd name="T8" fmla="*/ 341 w 581"/>
                      <a:gd name="T9" fmla="*/ 103 h 111"/>
                      <a:gd name="T10" fmla="*/ 437 w 581"/>
                      <a:gd name="T11" fmla="*/ 7 h 111"/>
                      <a:gd name="T12" fmla="*/ 533 w 581"/>
                      <a:gd name="T13" fmla="*/ 103 h 111"/>
                      <a:gd name="T14" fmla="*/ 581 w 581"/>
                      <a:gd name="T15" fmla="*/ 55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1" h="111">
                        <a:moveTo>
                          <a:pt x="0" y="61"/>
                        </a:moveTo>
                        <a:cubicBezTo>
                          <a:pt x="9" y="52"/>
                          <a:pt x="30" y="0"/>
                          <a:pt x="55" y="7"/>
                        </a:cubicBezTo>
                        <a:cubicBezTo>
                          <a:pt x="80" y="14"/>
                          <a:pt x="117" y="103"/>
                          <a:pt x="149" y="103"/>
                        </a:cubicBezTo>
                        <a:cubicBezTo>
                          <a:pt x="181" y="103"/>
                          <a:pt x="213" y="7"/>
                          <a:pt x="245" y="7"/>
                        </a:cubicBezTo>
                        <a:cubicBezTo>
                          <a:pt x="277" y="7"/>
                          <a:pt x="309" y="103"/>
                          <a:pt x="341" y="103"/>
                        </a:cubicBezTo>
                        <a:cubicBezTo>
                          <a:pt x="373" y="103"/>
                          <a:pt x="405" y="7"/>
                          <a:pt x="437" y="7"/>
                        </a:cubicBezTo>
                        <a:cubicBezTo>
                          <a:pt x="469" y="7"/>
                          <a:pt x="509" y="95"/>
                          <a:pt x="533" y="103"/>
                        </a:cubicBezTo>
                        <a:cubicBezTo>
                          <a:pt x="557" y="111"/>
                          <a:pt x="573" y="63"/>
                          <a:pt x="581" y="55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44" name="Group 125"/>
                <p:cNvGrpSpPr>
                  <a:grpSpLocks noChangeAspect="1"/>
                </p:cNvGrpSpPr>
                <p:nvPr/>
              </p:nvGrpSpPr>
              <p:grpSpPr bwMode="auto">
                <a:xfrm rot="19794159" flipH="1">
                  <a:off x="5678810" y="4249293"/>
                  <a:ext cx="960438" cy="174625"/>
                  <a:chOff x="1172" y="3318"/>
                  <a:chExt cx="762" cy="138"/>
                </a:xfrm>
              </p:grpSpPr>
              <p:sp>
                <p:nvSpPr>
                  <p:cNvPr id="145" name="Freeform 126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554" y="3318"/>
                    <a:ext cx="380" cy="131"/>
                  </a:xfrm>
                  <a:custGeom>
                    <a:avLst/>
                    <a:gdLst>
                      <a:gd name="T0" fmla="*/ 0 w 576"/>
                      <a:gd name="T1" fmla="*/ 56 h 112"/>
                      <a:gd name="T2" fmla="*/ 50 w 576"/>
                      <a:gd name="T3" fmla="*/ 8 h 112"/>
                      <a:gd name="T4" fmla="*/ 144 w 576"/>
                      <a:gd name="T5" fmla="*/ 104 h 112"/>
                      <a:gd name="T6" fmla="*/ 240 w 576"/>
                      <a:gd name="T7" fmla="*/ 8 h 112"/>
                      <a:gd name="T8" fmla="*/ 336 w 576"/>
                      <a:gd name="T9" fmla="*/ 104 h 112"/>
                      <a:gd name="T10" fmla="*/ 432 w 576"/>
                      <a:gd name="T11" fmla="*/ 8 h 112"/>
                      <a:gd name="T12" fmla="*/ 528 w 576"/>
                      <a:gd name="T13" fmla="*/ 104 h 112"/>
                      <a:gd name="T14" fmla="*/ 576 w 576"/>
                      <a:gd name="T15" fmla="*/ 56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6" h="112">
                        <a:moveTo>
                          <a:pt x="0" y="56"/>
                        </a:moveTo>
                        <a:cubicBezTo>
                          <a:pt x="8" y="48"/>
                          <a:pt x="26" y="0"/>
                          <a:pt x="50" y="8"/>
                        </a:cubicBezTo>
                        <a:cubicBezTo>
                          <a:pt x="74" y="16"/>
                          <a:pt x="112" y="104"/>
                          <a:pt x="144" y="104"/>
                        </a:cubicBezTo>
                        <a:cubicBezTo>
                          <a:pt x="176" y="104"/>
                          <a:pt x="208" y="8"/>
                          <a:pt x="240" y="8"/>
                        </a:cubicBezTo>
                        <a:cubicBezTo>
                          <a:pt x="272" y="8"/>
                          <a:pt x="304" y="104"/>
                          <a:pt x="336" y="104"/>
                        </a:cubicBezTo>
                        <a:cubicBezTo>
                          <a:pt x="368" y="104"/>
                          <a:pt x="400" y="8"/>
                          <a:pt x="432" y="8"/>
                        </a:cubicBezTo>
                        <a:cubicBezTo>
                          <a:pt x="464" y="8"/>
                          <a:pt x="504" y="96"/>
                          <a:pt x="528" y="104"/>
                        </a:cubicBezTo>
                        <a:cubicBezTo>
                          <a:pt x="552" y="112"/>
                          <a:pt x="568" y="64"/>
                          <a:pt x="576" y="5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6" name="Freeform 127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172" y="3326"/>
                    <a:ext cx="384" cy="130"/>
                  </a:xfrm>
                  <a:custGeom>
                    <a:avLst/>
                    <a:gdLst>
                      <a:gd name="T0" fmla="*/ 0 w 581"/>
                      <a:gd name="T1" fmla="*/ 61 h 111"/>
                      <a:gd name="T2" fmla="*/ 55 w 581"/>
                      <a:gd name="T3" fmla="*/ 7 h 111"/>
                      <a:gd name="T4" fmla="*/ 149 w 581"/>
                      <a:gd name="T5" fmla="*/ 103 h 111"/>
                      <a:gd name="T6" fmla="*/ 245 w 581"/>
                      <a:gd name="T7" fmla="*/ 7 h 111"/>
                      <a:gd name="T8" fmla="*/ 341 w 581"/>
                      <a:gd name="T9" fmla="*/ 103 h 111"/>
                      <a:gd name="T10" fmla="*/ 437 w 581"/>
                      <a:gd name="T11" fmla="*/ 7 h 111"/>
                      <a:gd name="T12" fmla="*/ 533 w 581"/>
                      <a:gd name="T13" fmla="*/ 103 h 111"/>
                      <a:gd name="T14" fmla="*/ 581 w 581"/>
                      <a:gd name="T15" fmla="*/ 55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1" h="111">
                        <a:moveTo>
                          <a:pt x="0" y="61"/>
                        </a:moveTo>
                        <a:cubicBezTo>
                          <a:pt x="9" y="52"/>
                          <a:pt x="30" y="0"/>
                          <a:pt x="55" y="7"/>
                        </a:cubicBezTo>
                        <a:cubicBezTo>
                          <a:pt x="80" y="14"/>
                          <a:pt x="117" y="103"/>
                          <a:pt x="149" y="103"/>
                        </a:cubicBezTo>
                        <a:cubicBezTo>
                          <a:pt x="181" y="103"/>
                          <a:pt x="213" y="7"/>
                          <a:pt x="245" y="7"/>
                        </a:cubicBezTo>
                        <a:cubicBezTo>
                          <a:pt x="277" y="7"/>
                          <a:pt x="309" y="103"/>
                          <a:pt x="341" y="103"/>
                        </a:cubicBezTo>
                        <a:cubicBezTo>
                          <a:pt x="373" y="103"/>
                          <a:pt x="405" y="7"/>
                          <a:pt x="437" y="7"/>
                        </a:cubicBezTo>
                        <a:cubicBezTo>
                          <a:pt x="469" y="7"/>
                          <a:pt x="509" y="95"/>
                          <a:pt x="533" y="103"/>
                        </a:cubicBezTo>
                        <a:cubicBezTo>
                          <a:pt x="557" y="111"/>
                          <a:pt x="573" y="63"/>
                          <a:pt x="581" y="55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8" name="Group 121"/>
                <p:cNvGrpSpPr>
                  <a:grpSpLocks noChangeAspect="1"/>
                </p:cNvGrpSpPr>
                <p:nvPr/>
              </p:nvGrpSpPr>
              <p:grpSpPr bwMode="auto">
                <a:xfrm rot="19794159" flipV="1">
                  <a:off x="4481513" y="5129213"/>
                  <a:ext cx="960438" cy="174625"/>
                  <a:chOff x="1172" y="3318"/>
                  <a:chExt cx="762" cy="138"/>
                </a:xfrm>
              </p:grpSpPr>
              <p:sp>
                <p:nvSpPr>
                  <p:cNvPr id="139" name="Freeform 122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554" y="3318"/>
                    <a:ext cx="380" cy="131"/>
                  </a:xfrm>
                  <a:custGeom>
                    <a:avLst/>
                    <a:gdLst>
                      <a:gd name="T0" fmla="*/ 0 w 576"/>
                      <a:gd name="T1" fmla="*/ 56 h 112"/>
                      <a:gd name="T2" fmla="*/ 50 w 576"/>
                      <a:gd name="T3" fmla="*/ 8 h 112"/>
                      <a:gd name="T4" fmla="*/ 144 w 576"/>
                      <a:gd name="T5" fmla="*/ 104 h 112"/>
                      <a:gd name="T6" fmla="*/ 240 w 576"/>
                      <a:gd name="T7" fmla="*/ 8 h 112"/>
                      <a:gd name="T8" fmla="*/ 336 w 576"/>
                      <a:gd name="T9" fmla="*/ 104 h 112"/>
                      <a:gd name="T10" fmla="*/ 432 w 576"/>
                      <a:gd name="T11" fmla="*/ 8 h 112"/>
                      <a:gd name="T12" fmla="*/ 528 w 576"/>
                      <a:gd name="T13" fmla="*/ 104 h 112"/>
                      <a:gd name="T14" fmla="*/ 576 w 576"/>
                      <a:gd name="T15" fmla="*/ 56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6" h="112">
                        <a:moveTo>
                          <a:pt x="0" y="56"/>
                        </a:moveTo>
                        <a:cubicBezTo>
                          <a:pt x="8" y="48"/>
                          <a:pt x="26" y="0"/>
                          <a:pt x="50" y="8"/>
                        </a:cubicBezTo>
                        <a:cubicBezTo>
                          <a:pt x="74" y="16"/>
                          <a:pt x="112" y="104"/>
                          <a:pt x="144" y="104"/>
                        </a:cubicBezTo>
                        <a:cubicBezTo>
                          <a:pt x="176" y="104"/>
                          <a:pt x="208" y="8"/>
                          <a:pt x="240" y="8"/>
                        </a:cubicBezTo>
                        <a:cubicBezTo>
                          <a:pt x="272" y="8"/>
                          <a:pt x="304" y="104"/>
                          <a:pt x="336" y="104"/>
                        </a:cubicBezTo>
                        <a:cubicBezTo>
                          <a:pt x="368" y="104"/>
                          <a:pt x="400" y="8"/>
                          <a:pt x="432" y="8"/>
                        </a:cubicBezTo>
                        <a:cubicBezTo>
                          <a:pt x="464" y="8"/>
                          <a:pt x="504" y="96"/>
                          <a:pt x="528" y="104"/>
                        </a:cubicBezTo>
                        <a:cubicBezTo>
                          <a:pt x="552" y="112"/>
                          <a:pt x="568" y="64"/>
                          <a:pt x="576" y="5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0" name="Freeform 123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172" y="3326"/>
                    <a:ext cx="384" cy="130"/>
                  </a:xfrm>
                  <a:custGeom>
                    <a:avLst/>
                    <a:gdLst>
                      <a:gd name="T0" fmla="*/ 0 w 581"/>
                      <a:gd name="T1" fmla="*/ 61 h 111"/>
                      <a:gd name="T2" fmla="*/ 55 w 581"/>
                      <a:gd name="T3" fmla="*/ 7 h 111"/>
                      <a:gd name="T4" fmla="*/ 149 w 581"/>
                      <a:gd name="T5" fmla="*/ 103 h 111"/>
                      <a:gd name="T6" fmla="*/ 245 w 581"/>
                      <a:gd name="T7" fmla="*/ 7 h 111"/>
                      <a:gd name="T8" fmla="*/ 341 w 581"/>
                      <a:gd name="T9" fmla="*/ 103 h 111"/>
                      <a:gd name="T10" fmla="*/ 437 w 581"/>
                      <a:gd name="T11" fmla="*/ 7 h 111"/>
                      <a:gd name="T12" fmla="*/ 533 w 581"/>
                      <a:gd name="T13" fmla="*/ 103 h 111"/>
                      <a:gd name="T14" fmla="*/ 581 w 581"/>
                      <a:gd name="T15" fmla="*/ 55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1" h="111">
                        <a:moveTo>
                          <a:pt x="0" y="61"/>
                        </a:moveTo>
                        <a:cubicBezTo>
                          <a:pt x="9" y="52"/>
                          <a:pt x="30" y="0"/>
                          <a:pt x="55" y="7"/>
                        </a:cubicBezTo>
                        <a:cubicBezTo>
                          <a:pt x="80" y="14"/>
                          <a:pt x="117" y="103"/>
                          <a:pt x="149" y="103"/>
                        </a:cubicBezTo>
                        <a:cubicBezTo>
                          <a:pt x="181" y="103"/>
                          <a:pt x="213" y="7"/>
                          <a:pt x="245" y="7"/>
                        </a:cubicBezTo>
                        <a:cubicBezTo>
                          <a:pt x="277" y="7"/>
                          <a:pt x="309" y="103"/>
                          <a:pt x="341" y="103"/>
                        </a:cubicBezTo>
                        <a:cubicBezTo>
                          <a:pt x="373" y="103"/>
                          <a:pt x="405" y="7"/>
                          <a:pt x="437" y="7"/>
                        </a:cubicBezTo>
                        <a:cubicBezTo>
                          <a:pt x="469" y="7"/>
                          <a:pt x="509" y="95"/>
                          <a:pt x="533" y="103"/>
                        </a:cubicBezTo>
                        <a:cubicBezTo>
                          <a:pt x="557" y="111"/>
                          <a:pt x="573" y="63"/>
                          <a:pt x="581" y="55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9" name="Group 125"/>
                <p:cNvGrpSpPr>
                  <a:grpSpLocks noChangeAspect="1"/>
                </p:cNvGrpSpPr>
                <p:nvPr/>
              </p:nvGrpSpPr>
              <p:grpSpPr bwMode="auto">
                <a:xfrm rot="1805841">
                  <a:off x="4470400" y="4219575"/>
                  <a:ext cx="960438" cy="174625"/>
                  <a:chOff x="1172" y="3318"/>
                  <a:chExt cx="762" cy="138"/>
                </a:xfrm>
              </p:grpSpPr>
              <p:sp>
                <p:nvSpPr>
                  <p:cNvPr id="137" name="Freeform 126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554" y="3318"/>
                    <a:ext cx="380" cy="131"/>
                  </a:xfrm>
                  <a:custGeom>
                    <a:avLst/>
                    <a:gdLst>
                      <a:gd name="T0" fmla="*/ 0 w 576"/>
                      <a:gd name="T1" fmla="*/ 56 h 112"/>
                      <a:gd name="T2" fmla="*/ 50 w 576"/>
                      <a:gd name="T3" fmla="*/ 8 h 112"/>
                      <a:gd name="T4" fmla="*/ 144 w 576"/>
                      <a:gd name="T5" fmla="*/ 104 h 112"/>
                      <a:gd name="T6" fmla="*/ 240 w 576"/>
                      <a:gd name="T7" fmla="*/ 8 h 112"/>
                      <a:gd name="T8" fmla="*/ 336 w 576"/>
                      <a:gd name="T9" fmla="*/ 104 h 112"/>
                      <a:gd name="T10" fmla="*/ 432 w 576"/>
                      <a:gd name="T11" fmla="*/ 8 h 112"/>
                      <a:gd name="T12" fmla="*/ 528 w 576"/>
                      <a:gd name="T13" fmla="*/ 104 h 112"/>
                      <a:gd name="T14" fmla="*/ 576 w 576"/>
                      <a:gd name="T15" fmla="*/ 56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6" h="112">
                        <a:moveTo>
                          <a:pt x="0" y="56"/>
                        </a:moveTo>
                        <a:cubicBezTo>
                          <a:pt x="8" y="48"/>
                          <a:pt x="26" y="0"/>
                          <a:pt x="50" y="8"/>
                        </a:cubicBezTo>
                        <a:cubicBezTo>
                          <a:pt x="74" y="16"/>
                          <a:pt x="112" y="104"/>
                          <a:pt x="144" y="104"/>
                        </a:cubicBezTo>
                        <a:cubicBezTo>
                          <a:pt x="176" y="104"/>
                          <a:pt x="208" y="8"/>
                          <a:pt x="240" y="8"/>
                        </a:cubicBezTo>
                        <a:cubicBezTo>
                          <a:pt x="272" y="8"/>
                          <a:pt x="304" y="104"/>
                          <a:pt x="336" y="104"/>
                        </a:cubicBezTo>
                        <a:cubicBezTo>
                          <a:pt x="368" y="104"/>
                          <a:pt x="400" y="8"/>
                          <a:pt x="432" y="8"/>
                        </a:cubicBezTo>
                        <a:cubicBezTo>
                          <a:pt x="464" y="8"/>
                          <a:pt x="504" y="96"/>
                          <a:pt x="528" y="104"/>
                        </a:cubicBezTo>
                        <a:cubicBezTo>
                          <a:pt x="552" y="112"/>
                          <a:pt x="568" y="64"/>
                          <a:pt x="576" y="5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8" name="Freeform 127"/>
                  <p:cNvSpPr>
                    <a:spLocks noChangeAspect="1"/>
                  </p:cNvSpPr>
                  <p:nvPr/>
                </p:nvSpPr>
                <p:spPr bwMode="auto">
                  <a:xfrm rot="-10832358">
                    <a:off x="1172" y="3326"/>
                    <a:ext cx="384" cy="130"/>
                  </a:xfrm>
                  <a:custGeom>
                    <a:avLst/>
                    <a:gdLst>
                      <a:gd name="T0" fmla="*/ 0 w 581"/>
                      <a:gd name="T1" fmla="*/ 61 h 111"/>
                      <a:gd name="T2" fmla="*/ 55 w 581"/>
                      <a:gd name="T3" fmla="*/ 7 h 111"/>
                      <a:gd name="T4" fmla="*/ 149 w 581"/>
                      <a:gd name="T5" fmla="*/ 103 h 111"/>
                      <a:gd name="T6" fmla="*/ 245 w 581"/>
                      <a:gd name="T7" fmla="*/ 7 h 111"/>
                      <a:gd name="T8" fmla="*/ 341 w 581"/>
                      <a:gd name="T9" fmla="*/ 103 h 111"/>
                      <a:gd name="T10" fmla="*/ 437 w 581"/>
                      <a:gd name="T11" fmla="*/ 7 h 111"/>
                      <a:gd name="T12" fmla="*/ 533 w 581"/>
                      <a:gd name="T13" fmla="*/ 103 h 111"/>
                      <a:gd name="T14" fmla="*/ 581 w 581"/>
                      <a:gd name="T15" fmla="*/ 55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1" h="111">
                        <a:moveTo>
                          <a:pt x="0" y="61"/>
                        </a:moveTo>
                        <a:cubicBezTo>
                          <a:pt x="9" y="52"/>
                          <a:pt x="30" y="0"/>
                          <a:pt x="55" y="7"/>
                        </a:cubicBezTo>
                        <a:cubicBezTo>
                          <a:pt x="80" y="14"/>
                          <a:pt x="117" y="103"/>
                          <a:pt x="149" y="103"/>
                        </a:cubicBezTo>
                        <a:cubicBezTo>
                          <a:pt x="181" y="103"/>
                          <a:pt x="213" y="7"/>
                          <a:pt x="245" y="7"/>
                        </a:cubicBezTo>
                        <a:cubicBezTo>
                          <a:pt x="277" y="7"/>
                          <a:pt x="309" y="103"/>
                          <a:pt x="341" y="103"/>
                        </a:cubicBezTo>
                        <a:cubicBezTo>
                          <a:pt x="373" y="103"/>
                          <a:pt x="405" y="7"/>
                          <a:pt x="437" y="7"/>
                        </a:cubicBezTo>
                        <a:cubicBezTo>
                          <a:pt x="469" y="7"/>
                          <a:pt x="509" y="95"/>
                          <a:pt x="533" y="103"/>
                        </a:cubicBezTo>
                        <a:cubicBezTo>
                          <a:pt x="557" y="111"/>
                          <a:pt x="573" y="63"/>
                          <a:pt x="581" y="55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>
                        <a:lumMod val="75000"/>
                      </a:schemeClr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21" name="Oval 129"/>
                <p:cNvSpPr>
                  <a:spLocks noChangeArrowheads="1"/>
                </p:cNvSpPr>
                <p:nvPr/>
              </p:nvSpPr>
              <p:spPr bwMode="auto">
                <a:xfrm flipH="1" flipV="1">
                  <a:off x="5257800" y="4419600"/>
                  <a:ext cx="660013" cy="660013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2" name="Group 138"/>
                <p:cNvGrpSpPr>
                  <a:grpSpLocks/>
                </p:cNvGrpSpPr>
                <p:nvPr/>
              </p:nvGrpSpPr>
              <p:grpSpPr bwMode="auto">
                <a:xfrm>
                  <a:off x="3525838" y="3654425"/>
                  <a:ext cx="2057400" cy="381000"/>
                  <a:chOff x="550" y="2467"/>
                  <a:chExt cx="1296" cy="240"/>
                </a:xfrm>
              </p:grpSpPr>
              <p:grpSp>
                <p:nvGrpSpPr>
                  <p:cNvPr id="132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550" y="2467"/>
                    <a:ext cx="1296" cy="240"/>
                    <a:chOff x="576" y="2448"/>
                    <a:chExt cx="1296" cy="240"/>
                  </a:xfrm>
                </p:grpSpPr>
                <p:sp>
                  <p:nvSpPr>
                    <p:cNvPr id="135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2688"/>
                      <a:ext cx="62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6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00" y="2448"/>
                      <a:ext cx="672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de-DE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33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788" y="2706"/>
                    <a:ext cx="8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4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9" y="2585"/>
                    <a:ext cx="63" cy="2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31" name="Line 142"/>
                <p:cNvSpPr>
                  <a:spLocks noChangeShapeType="1"/>
                </p:cNvSpPr>
                <p:nvPr/>
              </p:nvSpPr>
              <p:spPr bwMode="auto">
                <a:xfrm>
                  <a:off x="4513263" y="5478463"/>
                  <a:ext cx="1066800" cy="381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2" name="Gruppierung 151"/>
                <p:cNvGrpSpPr/>
                <p:nvPr/>
              </p:nvGrpSpPr>
              <p:grpSpPr>
                <a:xfrm>
                  <a:off x="3522663" y="5478463"/>
                  <a:ext cx="990600" cy="1588"/>
                  <a:chOff x="3522663" y="5478463"/>
                  <a:chExt cx="990600" cy="1588"/>
                </a:xfrm>
              </p:grpSpPr>
              <p:sp>
                <p:nvSpPr>
                  <p:cNvPr id="130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2663" y="5478463"/>
                    <a:ext cx="9906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8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00488" y="5480051"/>
                    <a:ext cx="13493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29" name="Line 144"/>
                <p:cNvSpPr>
                  <a:spLocks noChangeShapeType="1"/>
                </p:cNvSpPr>
                <p:nvPr/>
              </p:nvSpPr>
              <p:spPr bwMode="auto">
                <a:xfrm>
                  <a:off x="4949826" y="5634038"/>
                  <a:ext cx="100013" cy="381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Oval 145"/>
                <p:cNvSpPr>
                  <a:spLocks noChangeArrowheads="1"/>
                </p:cNvSpPr>
                <p:nvPr/>
              </p:nvSpPr>
              <p:spPr bwMode="auto">
                <a:xfrm flipH="1" flipV="1">
                  <a:off x="4481513" y="3960813"/>
                  <a:ext cx="152400" cy="152400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" name="Oval 146"/>
                <p:cNvSpPr>
                  <a:spLocks noChangeArrowheads="1"/>
                </p:cNvSpPr>
                <p:nvPr/>
              </p:nvSpPr>
              <p:spPr bwMode="auto">
                <a:xfrm flipH="1" flipV="1">
                  <a:off x="4459288" y="5411788"/>
                  <a:ext cx="152400" cy="152400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3" name="Gruppierung 152"/>
                <p:cNvGrpSpPr/>
                <p:nvPr/>
              </p:nvGrpSpPr>
              <p:grpSpPr>
                <a:xfrm>
                  <a:off x="3532086" y="5942012"/>
                  <a:ext cx="3924000" cy="1588"/>
                  <a:chOff x="3522655" y="5478463"/>
                  <a:chExt cx="3924000" cy="1588"/>
                </a:xfrm>
              </p:grpSpPr>
              <p:sp>
                <p:nvSpPr>
                  <p:cNvPr id="154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2655" y="5478463"/>
                    <a:ext cx="39240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5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00488" y="5480051"/>
                    <a:ext cx="13493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56" name="Gruppierung 155"/>
                <p:cNvGrpSpPr/>
                <p:nvPr/>
              </p:nvGrpSpPr>
              <p:grpSpPr>
                <a:xfrm>
                  <a:off x="3531600" y="6094412"/>
                  <a:ext cx="3924000" cy="1588"/>
                  <a:chOff x="3522655" y="5478463"/>
                  <a:chExt cx="3924000" cy="1588"/>
                </a:xfrm>
              </p:grpSpPr>
              <p:sp>
                <p:nvSpPr>
                  <p:cNvPr id="157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2655" y="5478463"/>
                    <a:ext cx="39240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8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00488" y="5480051"/>
                    <a:ext cx="13493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59" name="Gruppierung 158"/>
                <p:cNvGrpSpPr/>
                <p:nvPr/>
              </p:nvGrpSpPr>
              <p:grpSpPr>
                <a:xfrm>
                  <a:off x="3531600" y="3429000"/>
                  <a:ext cx="3924000" cy="1588"/>
                  <a:chOff x="3522655" y="5478463"/>
                  <a:chExt cx="3924000" cy="1588"/>
                </a:xfrm>
              </p:grpSpPr>
              <p:sp>
                <p:nvSpPr>
                  <p:cNvPr id="160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2655" y="5478463"/>
                    <a:ext cx="39240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1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00488" y="5480051"/>
                    <a:ext cx="13493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2" name="Gruppierung 161"/>
                <p:cNvGrpSpPr/>
                <p:nvPr/>
              </p:nvGrpSpPr>
              <p:grpSpPr>
                <a:xfrm>
                  <a:off x="3531600" y="3581400"/>
                  <a:ext cx="3924000" cy="1588"/>
                  <a:chOff x="3522655" y="5478463"/>
                  <a:chExt cx="3924000" cy="1588"/>
                </a:xfrm>
              </p:grpSpPr>
              <p:sp>
                <p:nvSpPr>
                  <p:cNvPr id="163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2655" y="5478463"/>
                    <a:ext cx="392400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4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00488" y="5480051"/>
                    <a:ext cx="13493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de-DE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66" name="Textfeld 165"/>
              <p:cNvSpPr txBox="1"/>
              <p:nvPr/>
            </p:nvSpPr>
            <p:spPr>
              <a:xfrm>
                <a:off x="5486400" y="4623137"/>
                <a:ext cx="357247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7013" indent="-227013" algn="l">
                  <a:buFont typeface="Arial" charset="0"/>
                  <a:buChar char="•"/>
                </a:pPr>
                <a:r>
                  <a:rPr lang="de-DE" dirty="0" smtClean="0"/>
                  <a:t>2 (</a:t>
                </a:r>
                <a:r>
                  <a:rPr lang="de-DE" dirty="0" err="1" smtClean="0"/>
                  <a:t>leptonic</a:t>
                </a:r>
                <a:r>
                  <a:rPr lang="de-DE" dirty="0" smtClean="0"/>
                  <a:t>) </a:t>
                </a:r>
                <a:r>
                  <a:rPr lang="de-DE" sz="2800" dirty="0" smtClean="0">
                    <a:latin typeface="+mn-lt"/>
                  </a:rPr>
                  <a:t>W</a:t>
                </a:r>
                <a:r>
                  <a:rPr lang="de-DE" sz="2800" i="1" baseline="30000" dirty="0" smtClean="0">
                    <a:latin typeface="+mn-lt"/>
                  </a:rPr>
                  <a:t>+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decays</a:t>
                </a:r>
                <a:endParaRPr lang="de-DE" dirty="0" smtClean="0"/>
              </a:p>
              <a:p>
                <a:pPr marL="227013" indent="-227013" algn="l">
                  <a:buFont typeface="Arial" charset="0"/>
                  <a:buChar char="•"/>
                </a:pPr>
                <a:r>
                  <a:rPr lang="de-DE" dirty="0" smtClean="0"/>
                  <a:t>2 high </a:t>
                </a:r>
                <a:r>
                  <a:rPr lang="de-DE" sz="2800" i="1" dirty="0" err="1" smtClean="0">
                    <a:latin typeface="+mn-lt"/>
                  </a:rPr>
                  <a:t>p</a:t>
                </a:r>
                <a:r>
                  <a:rPr lang="de-DE" sz="2800" baseline="-25000" dirty="0" err="1" smtClean="0">
                    <a:latin typeface="+mn-lt"/>
                  </a:rPr>
                  <a:t>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forward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jets</a:t>
                </a:r>
                <a:endParaRPr lang="de-DE" dirty="0"/>
              </a:p>
            </p:txBody>
          </p:sp>
          <p:sp>
            <p:nvSpPr>
              <p:cNvPr id="167" name="Geschweifte Klammer links 166"/>
              <p:cNvSpPr/>
              <p:nvPr/>
            </p:nvSpPr>
            <p:spPr bwMode="auto">
              <a:xfrm>
                <a:off x="761999" y="3798662"/>
                <a:ext cx="168763" cy="850696"/>
              </a:xfrm>
              <a:prstGeom prst="leftBrace">
                <a:avLst>
                  <a:gd name="adj1" fmla="val 48021"/>
                  <a:gd name="adj2" fmla="val 50000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Geschweifte Klammer links 167"/>
              <p:cNvSpPr/>
              <p:nvPr/>
            </p:nvSpPr>
            <p:spPr bwMode="auto">
              <a:xfrm>
                <a:off x="762000" y="5778704"/>
                <a:ext cx="168763" cy="850696"/>
              </a:xfrm>
              <a:prstGeom prst="leftBrace">
                <a:avLst>
                  <a:gd name="adj1" fmla="val 48021"/>
                  <a:gd name="adj2" fmla="val 50000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" name="Gruppierung 2"/>
          <p:cNvGrpSpPr/>
          <p:nvPr/>
        </p:nvGrpSpPr>
        <p:grpSpPr>
          <a:xfrm>
            <a:off x="533400" y="1219200"/>
            <a:ext cx="8153400" cy="1752600"/>
            <a:chOff x="533400" y="1219200"/>
            <a:chExt cx="8153400" cy="1752600"/>
          </a:xfrm>
        </p:grpSpPr>
        <p:pic>
          <p:nvPicPr>
            <p:cNvPr id="231" name="Bild 2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6114" y="1219200"/>
              <a:ext cx="535686" cy="300736"/>
            </a:xfrm>
            <a:prstGeom prst="rect">
              <a:avLst/>
            </a:prstGeom>
          </p:spPr>
        </p:pic>
        <p:pic>
          <p:nvPicPr>
            <p:cNvPr id="232" name="Bild 2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51114" y="1219200"/>
              <a:ext cx="535686" cy="300736"/>
            </a:xfrm>
            <a:prstGeom prst="rect">
              <a:avLst/>
            </a:prstGeom>
          </p:spPr>
        </p:pic>
        <p:pic>
          <p:nvPicPr>
            <p:cNvPr id="233" name="Bild 2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6114" y="2594864"/>
              <a:ext cx="535686" cy="300736"/>
            </a:xfrm>
            <a:prstGeom prst="rect">
              <a:avLst/>
            </a:prstGeom>
          </p:spPr>
        </p:pic>
        <p:pic>
          <p:nvPicPr>
            <p:cNvPr id="234" name="Bild 2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51114" y="2594864"/>
              <a:ext cx="535686" cy="300736"/>
            </a:xfrm>
            <a:prstGeom prst="rect">
              <a:avLst/>
            </a:prstGeom>
          </p:spPr>
        </p:pic>
        <p:pic>
          <p:nvPicPr>
            <p:cNvPr id="223" name="Bild 2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5314" y="1219200"/>
              <a:ext cx="535686" cy="300736"/>
            </a:xfrm>
            <a:prstGeom prst="rect">
              <a:avLst/>
            </a:prstGeom>
          </p:spPr>
        </p:pic>
        <p:pic>
          <p:nvPicPr>
            <p:cNvPr id="224" name="Bild 2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05400" y="1219200"/>
              <a:ext cx="535686" cy="300736"/>
            </a:xfrm>
            <a:prstGeom prst="rect">
              <a:avLst/>
            </a:prstGeom>
          </p:spPr>
        </p:pic>
        <p:pic>
          <p:nvPicPr>
            <p:cNvPr id="225" name="Bild 2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5314" y="2671064"/>
              <a:ext cx="535686" cy="300736"/>
            </a:xfrm>
            <a:prstGeom prst="rect">
              <a:avLst/>
            </a:prstGeom>
          </p:spPr>
        </p:pic>
        <p:pic>
          <p:nvPicPr>
            <p:cNvPr id="226" name="Bild 2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05400" y="2671064"/>
              <a:ext cx="535686" cy="300736"/>
            </a:xfrm>
            <a:prstGeom prst="rect">
              <a:avLst/>
            </a:prstGeom>
          </p:spPr>
        </p:pic>
        <p:pic>
          <p:nvPicPr>
            <p:cNvPr id="218" name="Bild 2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1219200"/>
              <a:ext cx="535686" cy="300736"/>
            </a:xfrm>
            <a:prstGeom prst="rect">
              <a:avLst/>
            </a:prstGeom>
          </p:spPr>
        </p:pic>
        <p:pic>
          <p:nvPicPr>
            <p:cNvPr id="219" name="Bild 2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8400" y="1219200"/>
              <a:ext cx="535686" cy="300736"/>
            </a:xfrm>
            <a:prstGeom prst="rect">
              <a:avLst/>
            </a:prstGeom>
          </p:spPr>
        </p:pic>
        <p:pic>
          <p:nvPicPr>
            <p:cNvPr id="221" name="Bild 2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2594864"/>
              <a:ext cx="535686" cy="300736"/>
            </a:xfrm>
            <a:prstGeom prst="rect">
              <a:avLst/>
            </a:prstGeom>
          </p:spPr>
        </p:pic>
        <p:pic>
          <p:nvPicPr>
            <p:cNvPr id="222" name="Bild 2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8400" y="2594864"/>
              <a:ext cx="535686" cy="300736"/>
            </a:xfrm>
            <a:prstGeom prst="rect">
              <a:avLst/>
            </a:prstGeom>
          </p:spPr>
        </p:pic>
        <p:pic>
          <p:nvPicPr>
            <p:cNvPr id="220" name="Bild 2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28800" y="1905000"/>
              <a:ext cx="535686" cy="310134"/>
            </a:xfrm>
            <a:prstGeom prst="rect">
              <a:avLst/>
            </a:prstGeom>
          </p:spPr>
        </p:pic>
        <p:grpSp>
          <p:nvGrpSpPr>
            <p:cNvPr id="108" name="Gruppierung 107"/>
            <p:cNvGrpSpPr/>
            <p:nvPr/>
          </p:nvGrpSpPr>
          <p:grpSpPr>
            <a:xfrm>
              <a:off x="914400" y="1354686"/>
              <a:ext cx="7212361" cy="1494293"/>
              <a:chOff x="914400" y="1583286"/>
              <a:chExt cx="7212361" cy="1494293"/>
            </a:xfrm>
          </p:grpSpPr>
          <p:grpSp>
            <p:nvGrpSpPr>
              <p:cNvPr id="6" name="Group 60"/>
              <p:cNvGrpSpPr>
                <a:grpSpLocks/>
              </p:cNvGrpSpPr>
              <p:nvPr/>
            </p:nvGrpSpPr>
            <p:grpSpPr bwMode="auto">
              <a:xfrm rot="18892275">
                <a:off x="3790101" y="1583286"/>
                <a:ext cx="1494293" cy="1494293"/>
                <a:chOff x="2528" y="1200"/>
                <a:chExt cx="1258" cy="1258"/>
              </a:xfrm>
            </p:grpSpPr>
            <p:grpSp>
              <p:nvGrpSpPr>
                <p:cNvPr id="11" name="Group 61"/>
                <p:cNvGrpSpPr>
                  <a:grpSpLocks/>
                </p:cNvGrpSpPr>
                <p:nvPr/>
              </p:nvGrpSpPr>
              <p:grpSpPr bwMode="auto">
                <a:xfrm rot="-5400000">
                  <a:off x="3077" y="1200"/>
                  <a:ext cx="159" cy="1258"/>
                  <a:chOff x="3086" y="1200"/>
                  <a:chExt cx="159" cy="1258"/>
                </a:xfrm>
              </p:grpSpPr>
              <p:grpSp>
                <p:nvGrpSpPr>
                  <p:cNvPr id="20" name="Group 62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2864" y="2077"/>
                    <a:ext cx="627" cy="135"/>
                    <a:chOff x="1110" y="2406"/>
                    <a:chExt cx="1154" cy="118"/>
                  </a:xfrm>
                </p:grpSpPr>
                <p:sp>
                  <p:nvSpPr>
                    <p:cNvPr id="24" name="Freeform 63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688" y="2406"/>
                      <a:ext cx="576" cy="112"/>
                    </a:xfrm>
                    <a:custGeom>
                      <a:avLst/>
                      <a:gdLst>
                        <a:gd name="T0" fmla="*/ 0 w 576"/>
                        <a:gd name="T1" fmla="*/ 56 h 112"/>
                        <a:gd name="T2" fmla="*/ 50 w 576"/>
                        <a:gd name="T3" fmla="*/ 8 h 112"/>
                        <a:gd name="T4" fmla="*/ 144 w 576"/>
                        <a:gd name="T5" fmla="*/ 104 h 112"/>
                        <a:gd name="T6" fmla="*/ 240 w 576"/>
                        <a:gd name="T7" fmla="*/ 8 h 112"/>
                        <a:gd name="T8" fmla="*/ 336 w 576"/>
                        <a:gd name="T9" fmla="*/ 104 h 112"/>
                        <a:gd name="T10" fmla="*/ 432 w 576"/>
                        <a:gd name="T11" fmla="*/ 8 h 112"/>
                        <a:gd name="T12" fmla="*/ 528 w 576"/>
                        <a:gd name="T13" fmla="*/ 104 h 112"/>
                        <a:gd name="T14" fmla="*/ 576 w 576"/>
                        <a:gd name="T15" fmla="*/ 56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76" h="112">
                          <a:moveTo>
                            <a:pt x="0" y="56"/>
                          </a:moveTo>
                          <a:cubicBezTo>
                            <a:pt x="8" y="48"/>
                            <a:pt x="26" y="0"/>
                            <a:pt x="50" y="8"/>
                          </a:cubicBezTo>
                          <a:cubicBezTo>
                            <a:pt x="74" y="16"/>
                            <a:pt x="112" y="104"/>
                            <a:pt x="144" y="104"/>
                          </a:cubicBezTo>
                          <a:cubicBezTo>
                            <a:pt x="176" y="104"/>
                            <a:pt x="208" y="8"/>
                            <a:pt x="240" y="8"/>
                          </a:cubicBezTo>
                          <a:cubicBezTo>
                            <a:pt x="272" y="8"/>
                            <a:pt x="304" y="104"/>
                            <a:pt x="336" y="104"/>
                          </a:cubicBezTo>
                          <a:cubicBezTo>
                            <a:pt x="368" y="104"/>
                            <a:pt x="400" y="8"/>
                            <a:pt x="432" y="8"/>
                          </a:cubicBezTo>
                          <a:cubicBezTo>
                            <a:pt x="464" y="8"/>
                            <a:pt x="504" y="96"/>
                            <a:pt x="528" y="104"/>
                          </a:cubicBezTo>
                          <a:cubicBezTo>
                            <a:pt x="552" y="112"/>
                            <a:pt x="568" y="64"/>
                            <a:pt x="576" y="5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" name="Freeform 64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110" y="2413"/>
                      <a:ext cx="581" cy="111"/>
                    </a:xfrm>
                    <a:custGeom>
                      <a:avLst/>
                      <a:gdLst>
                        <a:gd name="T0" fmla="*/ 0 w 581"/>
                        <a:gd name="T1" fmla="*/ 61 h 111"/>
                        <a:gd name="T2" fmla="*/ 55 w 581"/>
                        <a:gd name="T3" fmla="*/ 7 h 111"/>
                        <a:gd name="T4" fmla="*/ 149 w 581"/>
                        <a:gd name="T5" fmla="*/ 103 h 111"/>
                        <a:gd name="T6" fmla="*/ 245 w 581"/>
                        <a:gd name="T7" fmla="*/ 7 h 111"/>
                        <a:gd name="T8" fmla="*/ 341 w 581"/>
                        <a:gd name="T9" fmla="*/ 103 h 111"/>
                        <a:gd name="T10" fmla="*/ 437 w 581"/>
                        <a:gd name="T11" fmla="*/ 7 h 111"/>
                        <a:gd name="T12" fmla="*/ 533 w 581"/>
                        <a:gd name="T13" fmla="*/ 103 h 111"/>
                        <a:gd name="T14" fmla="*/ 581 w 581"/>
                        <a:gd name="T15" fmla="*/ 55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81" h="111">
                          <a:moveTo>
                            <a:pt x="0" y="61"/>
                          </a:moveTo>
                          <a:cubicBezTo>
                            <a:pt x="9" y="52"/>
                            <a:pt x="30" y="0"/>
                            <a:pt x="55" y="7"/>
                          </a:cubicBezTo>
                          <a:cubicBezTo>
                            <a:pt x="80" y="14"/>
                            <a:pt x="117" y="103"/>
                            <a:pt x="149" y="103"/>
                          </a:cubicBezTo>
                          <a:cubicBezTo>
                            <a:pt x="181" y="103"/>
                            <a:pt x="213" y="7"/>
                            <a:pt x="245" y="7"/>
                          </a:cubicBezTo>
                          <a:cubicBezTo>
                            <a:pt x="277" y="7"/>
                            <a:pt x="309" y="103"/>
                            <a:pt x="341" y="103"/>
                          </a:cubicBezTo>
                          <a:cubicBezTo>
                            <a:pt x="373" y="103"/>
                            <a:pt x="405" y="7"/>
                            <a:pt x="437" y="7"/>
                          </a:cubicBezTo>
                          <a:cubicBezTo>
                            <a:pt x="469" y="7"/>
                            <a:pt x="509" y="95"/>
                            <a:pt x="533" y="103"/>
                          </a:cubicBezTo>
                          <a:cubicBezTo>
                            <a:pt x="557" y="111"/>
                            <a:pt x="573" y="63"/>
                            <a:pt x="581" y="5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" name="Group 65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2840" y="1446"/>
                    <a:ext cx="627" cy="135"/>
                    <a:chOff x="1110" y="2406"/>
                    <a:chExt cx="1154" cy="118"/>
                  </a:xfrm>
                </p:grpSpPr>
                <p:sp>
                  <p:nvSpPr>
                    <p:cNvPr id="22" name="Freeform 66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688" y="2406"/>
                      <a:ext cx="576" cy="112"/>
                    </a:xfrm>
                    <a:custGeom>
                      <a:avLst/>
                      <a:gdLst>
                        <a:gd name="T0" fmla="*/ 0 w 576"/>
                        <a:gd name="T1" fmla="*/ 56 h 112"/>
                        <a:gd name="T2" fmla="*/ 50 w 576"/>
                        <a:gd name="T3" fmla="*/ 8 h 112"/>
                        <a:gd name="T4" fmla="*/ 144 w 576"/>
                        <a:gd name="T5" fmla="*/ 104 h 112"/>
                        <a:gd name="T6" fmla="*/ 240 w 576"/>
                        <a:gd name="T7" fmla="*/ 8 h 112"/>
                        <a:gd name="T8" fmla="*/ 336 w 576"/>
                        <a:gd name="T9" fmla="*/ 104 h 112"/>
                        <a:gd name="T10" fmla="*/ 432 w 576"/>
                        <a:gd name="T11" fmla="*/ 8 h 112"/>
                        <a:gd name="T12" fmla="*/ 528 w 576"/>
                        <a:gd name="T13" fmla="*/ 104 h 112"/>
                        <a:gd name="T14" fmla="*/ 576 w 576"/>
                        <a:gd name="T15" fmla="*/ 56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76" h="112">
                          <a:moveTo>
                            <a:pt x="0" y="56"/>
                          </a:moveTo>
                          <a:cubicBezTo>
                            <a:pt x="8" y="48"/>
                            <a:pt x="26" y="0"/>
                            <a:pt x="50" y="8"/>
                          </a:cubicBezTo>
                          <a:cubicBezTo>
                            <a:pt x="74" y="16"/>
                            <a:pt x="112" y="104"/>
                            <a:pt x="144" y="104"/>
                          </a:cubicBezTo>
                          <a:cubicBezTo>
                            <a:pt x="176" y="104"/>
                            <a:pt x="208" y="8"/>
                            <a:pt x="240" y="8"/>
                          </a:cubicBezTo>
                          <a:cubicBezTo>
                            <a:pt x="272" y="8"/>
                            <a:pt x="304" y="104"/>
                            <a:pt x="336" y="104"/>
                          </a:cubicBezTo>
                          <a:cubicBezTo>
                            <a:pt x="368" y="104"/>
                            <a:pt x="400" y="8"/>
                            <a:pt x="432" y="8"/>
                          </a:cubicBezTo>
                          <a:cubicBezTo>
                            <a:pt x="464" y="8"/>
                            <a:pt x="504" y="96"/>
                            <a:pt x="528" y="104"/>
                          </a:cubicBezTo>
                          <a:cubicBezTo>
                            <a:pt x="552" y="112"/>
                            <a:pt x="568" y="64"/>
                            <a:pt x="576" y="5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" name="Freeform 67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110" y="2413"/>
                      <a:ext cx="581" cy="111"/>
                    </a:xfrm>
                    <a:custGeom>
                      <a:avLst/>
                      <a:gdLst>
                        <a:gd name="T0" fmla="*/ 0 w 581"/>
                        <a:gd name="T1" fmla="*/ 61 h 111"/>
                        <a:gd name="T2" fmla="*/ 55 w 581"/>
                        <a:gd name="T3" fmla="*/ 7 h 111"/>
                        <a:gd name="T4" fmla="*/ 149 w 581"/>
                        <a:gd name="T5" fmla="*/ 103 h 111"/>
                        <a:gd name="T6" fmla="*/ 245 w 581"/>
                        <a:gd name="T7" fmla="*/ 7 h 111"/>
                        <a:gd name="T8" fmla="*/ 341 w 581"/>
                        <a:gd name="T9" fmla="*/ 103 h 111"/>
                        <a:gd name="T10" fmla="*/ 437 w 581"/>
                        <a:gd name="T11" fmla="*/ 7 h 111"/>
                        <a:gd name="T12" fmla="*/ 533 w 581"/>
                        <a:gd name="T13" fmla="*/ 103 h 111"/>
                        <a:gd name="T14" fmla="*/ 581 w 581"/>
                        <a:gd name="T15" fmla="*/ 55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81" h="111">
                          <a:moveTo>
                            <a:pt x="0" y="61"/>
                          </a:moveTo>
                          <a:cubicBezTo>
                            <a:pt x="9" y="52"/>
                            <a:pt x="30" y="0"/>
                            <a:pt x="55" y="7"/>
                          </a:cubicBezTo>
                          <a:cubicBezTo>
                            <a:pt x="80" y="14"/>
                            <a:pt x="117" y="103"/>
                            <a:pt x="149" y="103"/>
                          </a:cubicBezTo>
                          <a:cubicBezTo>
                            <a:pt x="181" y="103"/>
                            <a:pt x="213" y="7"/>
                            <a:pt x="245" y="7"/>
                          </a:cubicBezTo>
                          <a:cubicBezTo>
                            <a:pt x="277" y="7"/>
                            <a:pt x="309" y="103"/>
                            <a:pt x="341" y="103"/>
                          </a:cubicBezTo>
                          <a:cubicBezTo>
                            <a:pt x="373" y="103"/>
                            <a:pt x="405" y="7"/>
                            <a:pt x="437" y="7"/>
                          </a:cubicBezTo>
                          <a:cubicBezTo>
                            <a:pt x="469" y="7"/>
                            <a:pt x="509" y="95"/>
                            <a:pt x="533" y="103"/>
                          </a:cubicBezTo>
                          <a:cubicBezTo>
                            <a:pt x="557" y="111"/>
                            <a:pt x="573" y="63"/>
                            <a:pt x="581" y="5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" name="Group 68"/>
                <p:cNvGrpSpPr>
                  <a:grpSpLocks/>
                </p:cNvGrpSpPr>
                <p:nvPr/>
              </p:nvGrpSpPr>
              <p:grpSpPr bwMode="auto">
                <a:xfrm>
                  <a:off x="3086" y="1200"/>
                  <a:ext cx="159" cy="1258"/>
                  <a:chOff x="3086" y="1200"/>
                  <a:chExt cx="159" cy="1258"/>
                </a:xfrm>
              </p:grpSpPr>
              <p:grpSp>
                <p:nvGrpSpPr>
                  <p:cNvPr id="14" name="Group 69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2864" y="2077"/>
                    <a:ext cx="627" cy="135"/>
                    <a:chOff x="1110" y="2406"/>
                    <a:chExt cx="1154" cy="118"/>
                  </a:xfrm>
                </p:grpSpPr>
                <p:sp>
                  <p:nvSpPr>
                    <p:cNvPr id="18" name="Freeform 70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688" y="2406"/>
                      <a:ext cx="576" cy="112"/>
                    </a:xfrm>
                    <a:custGeom>
                      <a:avLst/>
                      <a:gdLst>
                        <a:gd name="T0" fmla="*/ 0 w 576"/>
                        <a:gd name="T1" fmla="*/ 56 h 112"/>
                        <a:gd name="T2" fmla="*/ 50 w 576"/>
                        <a:gd name="T3" fmla="*/ 8 h 112"/>
                        <a:gd name="T4" fmla="*/ 144 w 576"/>
                        <a:gd name="T5" fmla="*/ 104 h 112"/>
                        <a:gd name="T6" fmla="*/ 240 w 576"/>
                        <a:gd name="T7" fmla="*/ 8 h 112"/>
                        <a:gd name="T8" fmla="*/ 336 w 576"/>
                        <a:gd name="T9" fmla="*/ 104 h 112"/>
                        <a:gd name="T10" fmla="*/ 432 w 576"/>
                        <a:gd name="T11" fmla="*/ 8 h 112"/>
                        <a:gd name="T12" fmla="*/ 528 w 576"/>
                        <a:gd name="T13" fmla="*/ 104 h 112"/>
                        <a:gd name="T14" fmla="*/ 576 w 576"/>
                        <a:gd name="T15" fmla="*/ 56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76" h="112">
                          <a:moveTo>
                            <a:pt x="0" y="56"/>
                          </a:moveTo>
                          <a:cubicBezTo>
                            <a:pt x="8" y="48"/>
                            <a:pt x="26" y="0"/>
                            <a:pt x="50" y="8"/>
                          </a:cubicBezTo>
                          <a:cubicBezTo>
                            <a:pt x="74" y="16"/>
                            <a:pt x="112" y="104"/>
                            <a:pt x="144" y="104"/>
                          </a:cubicBezTo>
                          <a:cubicBezTo>
                            <a:pt x="176" y="104"/>
                            <a:pt x="208" y="8"/>
                            <a:pt x="240" y="8"/>
                          </a:cubicBezTo>
                          <a:cubicBezTo>
                            <a:pt x="272" y="8"/>
                            <a:pt x="304" y="104"/>
                            <a:pt x="336" y="104"/>
                          </a:cubicBezTo>
                          <a:cubicBezTo>
                            <a:pt x="368" y="104"/>
                            <a:pt x="400" y="8"/>
                            <a:pt x="432" y="8"/>
                          </a:cubicBezTo>
                          <a:cubicBezTo>
                            <a:pt x="464" y="8"/>
                            <a:pt x="504" y="96"/>
                            <a:pt x="528" y="104"/>
                          </a:cubicBezTo>
                          <a:cubicBezTo>
                            <a:pt x="552" y="112"/>
                            <a:pt x="568" y="64"/>
                            <a:pt x="576" y="5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" name="Freeform 71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110" y="2413"/>
                      <a:ext cx="581" cy="111"/>
                    </a:xfrm>
                    <a:custGeom>
                      <a:avLst/>
                      <a:gdLst>
                        <a:gd name="T0" fmla="*/ 0 w 581"/>
                        <a:gd name="T1" fmla="*/ 61 h 111"/>
                        <a:gd name="T2" fmla="*/ 55 w 581"/>
                        <a:gd name="T3" fmla="*/ 7 h 111"/>
                        <a:gd name="T4" fmla="*/ 149 w 581"/>
                        <a:gd name="T5" fmla="*/ 103 h 111"/>
                        <a:gd name="T6" fmla="*/ 245 w 581"/>
                        <a:gd name="T7" fmla="*/ 7 h 111"/>
                        <a:gd name="T8" fmla="*/ 341 w 581"/>
                        <a:gd name="T9" fmla="*/ 103 h 111"/>
                        <a:gd name="T10" fmla="*/ 437 w 581"/>
                        <a:gd name="T11" fmla="*/ 7 h 111"/>
                        <a:gd name="T12" fmla="*/ 533 w 581"/>
                        <a:gd name="T13" fmla="*/ 103 h 111"/>
                        <a:gd name="T14" fmla="*/ 581 w 581"/>
                        <a:gd name="T15" fmla="*/ 55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81" h="111">
                          <a:moveTo>
                            <a:pt x="0" y="61"/>
                          </a:moveTo>
                          <a:cubicBezTo>
                            <a:pt x="9" y="52"/>
                            <a:pt x="30" y="0"/>
                            <a:pt x="55" y="7"/>
                          </a:cubicBezTo>
                          <a:cubicBezTo>
                            <a:pt x="80" y="14"/>
                            <a:pt x="117" y="103"/>
                            <a:pt x="149" y="103"/>
                          </a:cubicBezTo>
                          <a:cubicBezTo>
                            <a:pt x="181" y="103"/>
                            <a:pt x="213" y="7"/>
                            <a:pt x="245" y="7"/>
                          </a:cubicBezTo>
                          <a:cubicBezTo>
                            <a:pt x="277" y="7"/>
                            <a:pt x="309" y="103"/>
                            <a:pt x="341" y="103"/>
                          </a:cubicBezTo>
                          <a:cubicBezTo>
                            <a:pt x="373" y="103"/>
                            <a:pt x="405" y="7"/>
                            <a:pt x="437" y="7"/>
                          </a:cubicBezTo>
                          <a:cubicBezTo>
                            <a:pt x="469" y="7"/>
                            <a:pt x="509" y="95"/>
                            <a:pt x="533" y="103"/>
                          </a:cubicBezTo>
                          <a:cubicBezTo>
                            <a:pt x="557" y="111"/>
                            <a:pt x="573" y="63"/>
                            <a:pt x="581" y="5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5" name="Group 72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2840" y="1446"/>
                    <a:ext cx="627" cy="135"/>
                    <a:chOff x="1110" y="2406"/>
                    <a:chExt cx="1154" cy="118"/>
                  </a:xfrm>
                </p:grpSpPr>
                <p:sp>
                  <p:nvSpPr>
                    <p:cNvPr id="16" name="Freeform 73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688" y="2406"/>
                      <a:ext cx="576" cy="112"/>
                    </a:xfrm>
                    <a:custGeom>
                      <a:avLst/>
                      <a:gdLst>
                        <a:gd name="T0" fmla="*/ 0 w 576"/>
                        <a:gd name="T1" fmla="*/ 56 h 112"/>
                        <a:gd name="T2" fmla="*/ 50 w 576"/>
                        <a:gd name="T3" fmla="*/ 8 h 112"/>
                        <a:gd name="T4" fmla="*/ 144 w 576"/>
                        <a:gd name="T5" fmla="*/ 104 h 112"/>
                        <a:gd name="T6" fmla="*/ 240 w 576"/>
                        <a:gd name="T7" fmla="*/ 8 h 112"/>
                        <a:gd name="T8" fmla="*/ 336 w 576"/>
                        <a:gd name="T9" fmla="*/ 104 h 112"/>
                        <a:gd name="T10" fmla="*/ 432 w 576"/>
                        <a:gd name="T11" fmla="*/ 8 h 112"/>
                        <a:gd name="T12" fmla="*/ 528 w 576"/>
                        <a:gd name="T13" fmla="*/ 104 h 112"/>
                        <a:gd name="T14" fmla="*/ 576 w 576"/>
                        <a:gd name="T15" fmla="*/ 56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76" h="112">
                          <a:moveTo>
                            <a:pt x="0" y="56"/>
                          </a:moveTo>
                          <a:cubicBezTo>
                            <a:pt x="8" y="48"/>
                            <a:pt x="26" y="0"/>
                            <a:pt x="50" y="8"/>
                          </a:cubicBezTo>
                          <a:cubicBezTo>
                            <a:pt x="74" y="16"/>
                            <a:pt x="112" y="104"/>
                            <a:pt x="144" y="104"/>
                          </a:cubicBezTo>
                          <a:cubicBezTo>
                            <a:pt x="176" y="104"/>
                            <a:pt x="208" y="8"/>
                            <a:pt x="240" y="8"/>
                          </a:cubicBezTo>
                          <a:cubicBezTo>
                            <a:pt x="272" y="8"/>
                            <a:pt x="304" y="104"/>
                            <a:pt x="336" y="104"/>
                          </a:cubicBezTo>
                          <a:cubicBezTo>
                            <a:pt x="368" y="104"/>
                            <a:pt x="400" y="8"/>
                            <a:pt x="432" y="8"/>
                          </a:cubicBezTo>
                          <a:cubicBezTo>
                            <a:pt x="464" y="8"/>
                            <a:pt x="504" y="96"/>
                            <a:pt x="528" y="104"/>
                          </a:cubicBezTo>
                          <a:cubicBezTo>
                            <a:pt x="552" y="112"/>
                            <a:pt x="568" y="64"/>
                            <a:pt x="576" y="5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" name="Freeform 74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110" y="2413"/>
                      <a:ext cx="581" cy="111"/>
                    </a:xfrm>
                    <a:custGeom>
                      <a:avLst/>
                      <a:gdLst>
                        <a:gd name="T0" fmla="*/ 0 w 581"/>
                        <a:gd name="T1" fmla="*/ 61 h 111"/>
                        <a:gd name="T2" fmla="*/ 55 w 581"/>
                        <a:gd name="T3" fmla="*/ 7 h 111"/>
                        <a:gd name="T4" fmla="*/ 149 w 581"/>
                        <a:gd name="T5" fmla="*/ 103 h 111"/>
                        <a:gd name="T6" fmla="*/ 245 w 581"/>
                        <a:gd name="T7" fmla="*/ 7 h 111"/>
                        <a:gd name="T8" fmla="*/ 341 w 581"/>
                        <a:gd name="T9" fmla="*/ 103 h 111"/>
                        <a:gd name="T10" fmla="*/ 437 w 581"/>
                        <a:gd name="T11" fmla="*/ 7 h 111"/>
                        <a:gd name="T12" fmla="*/ 533 w 581"/>
                        <a:gd name="T13" fmla="*/ 103 h 111"/>
                        <a:gd name="T14" fmla="*/ 581 w 581"/>
                        <a:gd name="T15" fmla="*/ 55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81" h="111">
                          <a:moveTo>
                            <a:pt x="0" y="61"/>
                          </a:moveTo>
                          <a:cubicBezTo>
                            <a:pt x="9" y="52"/>
                            <a:pt x="30" y="0"/>
                            <a:pt x="55" y="7"/>
                          </a:cubicBezTo>
                          <a:cubicBezTo>
                            <a:pt x="80" y="14"/>
                            <a:pt x="117" y="103"/>
                            <a:pt x="149" y="103"/>
                          </a:cubicBezTo>
                          <a:cubicBezTo>
                            <a:pt x="181" y="103"/>
                            <a:pt x="213" y="7"/>
                            <a:pt x="245" y="7"/>
                          </a:cubicBezTo>
                          <a:cubicBezTo>
                            <a:pt x="277" y="7"/>
                            <a:pt x="309" y="103"/>
                            <a:pt x="341" y="103"/>
                          </a:cubicBezTo>
                          <a:cubicBezTo>
                            <a:pt x="373" y="103"/>
                            <a:pt x="405" y="7"/>
                            <a:pt x="437" y="7"/>
                          </a:cubicBezTo>
                          <a:cubicBezTo>
                            <a:pt x="469" y="7"/>
                            <a:pt x="509" y="95"/>
                            <a:pt x="533" y="103"/>
                          </a:cubicBezTo>
                          <a:cubicBezTo>
                            <a:pt x="557" y="111"/>
                            <a:pt x="573" y="63"/>
                            <a:pt x="581" y="5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3" name="Oval 7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123" y="177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8" name="Gruppierung 27"/>
              <p:cNvGrpSpPr/>
              <p:nvPr/>
            </p:nvGrpSpPr>
            <p:grpSpPr>
              <a:xfrm>
                <a:off x="914400" y="1844407"/>
                <a:ext cx="1497361" cy="923886"/>
                <a:chOff x="1066800" y="2514600"/>
                <a:chExt cx="1497361" cy="923886"/>
              </a:xfrm>
            </p:grpSpPr>
            <p:grpSp>
              <p:nvGrpSpPr>
                <p:cNvPr id="29" name="Gruppierung 28"/>
                <p:cNvGrpSpPr/>
                <p:nvPr/>
              </p:nvGrpSpPr>
              <p:grpSpPr>
                <a:xfrm rot="5400000">
                  <a:off x="1470459" y="2900438"/>
                  <a:ext cx="744771" cy="160357"/>
                  <a:chOff x="4724400" y="4028896"/>
                  <a:chExt cx="744771" cy="160357"/>
                </a:xfrm>
              </p:grpSpPr>
              <p:sp>
                <p:nvSpPr>
                  <p:cNvPr id="50" name="Freeform 54"/>
                  <p:cNvSpPr>
                    <a:spLocks/>
                  </p:cNvSpPr>
                  <p:nvPr/>
                </p:nvSpPr>
                <p:spPr bwMode="auto">
                  <a:xfrm rot="10832358" flipV="1">
                    <a:off x="5097431" y="4037050"/>
                    <a:ext cx="371740" cy="152203"/>
                  </a:xfrm>
                  <a:custGeom>
                    <a:avLst/>
                    <a:gdLst>
                      <a:gd name="T0" fmla="*/ 0 w 576"/>
                      <a:gd name="T1" fmla="*/ 56 h 112"/>
                      <a:gd name="T2" fmla="*/ 50 w 576"/>
                      <a:gd name="T3" fmla="*/ 8 h 112"/>
                      <a:gd name="T4" fmla="*/ 144 w 576"/>
                      <a:gd name="T5" fmla="*/ 104 h 112"/>
                      <a:gd name="T6" fmla="*/ 240 w 576"/>
                      <a:gd name="T7" fmla="*/ 8 h 112"/>
                      <a:gd name="T8" fmla="*/ 336 w 576"/>
                      <a:gd name="T9" fmla="*/ 104 h 112"/>
                      <a:gd name="T10" fmla="*/ 432 w 576"/>
                      <a:gd name="T11" fmla="*/ 8 h 112"/>
                      <a:gd name="T12" fmla="*/ 528 w 576"/>
                      <a:gd name="T13" fmla="*/ 104 h 112"/>
                      <a:gd name="T14" fmla="*/ 576 w 576"/>
                      <a:gd name="T15" fmla="*/ 56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76" h="112">
                        <a:moveTo>
                          <a:pt x="0" y="56"/>
                        </a:moveTo>
                        <a:cubicBezTo>
                          <a:pt x="8" y="48"/>
                          <a:pt x="26" y="0"/>
                          <a:pt x="50" y="8"/>
                        </a:cubicBezTo>
                        <a:cubicBezTo>
                          <a:pt x="74" y="16"/>
                          <a:pt x="112" y="104"/>
                          <a:pt x="144" y="104"/>
                        </a:cubicBezTo>
                        <a:cubicBezTo>
                          <a:pt x="176" y="104"/>
                          <a:pt x="208" y="8"/>
                          <a:pt x="240" y="8"/>
                        </a:cubicBezTo>
                        <a:cubicBezTo>
                          <a:pt x="272" y="8"/>
                          <a:pt x="304" y="104"/>
                          <a:pt x="336" y="104"/>
                        </a:cubicBezTo>
                        <a:cubicBezTo>
                          <a:pt x="368" y="104"/>
                          <a:pt x="400" y="8"/>
                          <a:pt x="432" y="8"/>
                        </a:cubicBezTo>
                        <a:cubicBezTo>
                          <a:pt x="464" y="8"/>
                          <a:pt x="504" y="96"/>
                          <a:pt x="528" y="104"/>
                        </a:cubicBezTo>
                        <a:cubicBezTo>
                          <a:pt x="552" y="112"/>
                          <a:pt x="568" y="64"/>
                          <a:pt x="576" y="5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1" name="Freeform 55"/>
                  <p:cNvSpPr>
                    <a:spLocks/>
                  </p:cNvSpPr>
                  <p:nvPr/>
                </p:nvSpPr>
                <p:spPr bwMode="auto">
                  <a:xfrm rot="10832358" flipV="1">
                    <a:off x="4724400" y="4028896"/>
                    <a:ext cx="374967" cy="150844"/>
                  </a:xfrm>
                  <a:custGeom>
                    <a:avLst/>
                    <a:gdLst>
                      <a:gd name="T0" fmla="*/ 0 w 581"/>
                      <a:gd name="T1" fmla="*/ 61 h 111"/>
                      <a:gd name="T2" fmla="*/ 55 w 581"/>
                      <a:gd name="T3" fmla="*/ 7 h 111"/>
                      <a:gd name="T4" fmla="*/ 149 w 581"/>
                      <a:gd name="T5" fmla="*/ 103 h 111"/>
                      <a:gd name="T6" fmla="*/ 245 w 581"/>
                      <a:gd name="T7" fmla="*/ 7 h 111"/>
                      <a:gd name="T8" fmla="*/ 341 w 581"/>
                      <a:gd name="T9" fmla="*/ 103 h 111"/>
                      <a:gd name="T10" fmla="*/ 437 w 581"/>
                      <a:gd name="T11" fmla="*/ 7 h 111"/>
                      <a:gd name="T12" fmla="*/ 533 w 581"/>
                      <a:gd name="T13" fmla="*/ 103 h 111"/>
                      <a:gd name="T14" fmla="*/ 581 w 581"/>
                      <a:gd name="T15" fmla="*/ 55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81" h="111">
                        <a:moveTo>
                          <a:pt x="0" y="61"/>
                        </a:moveTo>
                        <a:cubicBezTo>
                          <a:pt x="9" y="52"/>
                          <a:pt x="30" y="0"/>
                          <a:pt x="55" y="7"/>
                        </a:cubicBezTo>
                        <a:cubicBezTo>
                          <a:pt x="80" y="14"/>
                          <a:pt x="117" y="103"/>
                          <a:pt x="149" y="103"/>
                        </a:cubicBezTo>
                        <a:cubicBezTo>
                          <a:pt x="181" y="103"/>
                          <a:pt x="213" y="7"/>
                          <a:pt x="245" y="7"/>
                        </a:cubicBezTo>
                        <a:cubicBezTo>
                          <a:pt x="277" y="7"/>
                          <a:pt x="309" y="103"/>
                          <a:pt x="341" y="103"/>
                        </a:cubicBezTo>
                        <a:cubicBezTo>
                          <a:pt x="373" y="103"/>
                          <a:pt x="405" y="7"/>
                          <a:pt x="437" y="7"/>
                        </a:cubicBezTo>
                        <a:cubicBezTo>
                          <a:pt x="469" y="7"/>
                          <a:pt x="509" y="95"/>
                          <a:pt x="533" y="103"/>
                        </a:cubicBezTo>
                        <a:cubicBezTo>
                          <a:pt x="557" y="111"/>
                          <a:pt x="573" y="63"/>
                          <a:pt x="581" y="55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" name="Gruppierung 33"/>
                <p:cNvGrpSpPr/>
                <p:nvPr/>
              </p:nvGrpSpPr>
              <p:grpSpPr>
                <a:xfrm>
                  <a:off x="1066800" y="3276600"/>
                  <a:ext cx="1490606" cy="161886"/>
                  <a:chOff x="1517245" y="3549813"/>
                  <a:chExt cx="1490606" cy="161886"/>
                </a:xfrm>
              </p:grpSpPr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 rot="-60000" flipV="1">
                    <a:off x="2263080" y="3551342"/>
                    <a:ext cx="744771" cy="160357"/>
                    <a:chOff x="1110" y="2406"/>
                    <a:chExt cx="1154" cy="118"/>
                  </a:xfrm>
                </p:grpSpPr>
                <p:sp>
                  <p:nvSpPr>
                    <p:cNvPr id="48" name="Freeform 37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688" y="2406"/>
                      <a:ext cx="576" cy="112"/>
                    </a:xfrm>
                    <a:custGeom>
                      <a:avLst/>
                      <a:gdLst>
                        <a:gd name="T0" fmla="*/ 0 w 576"/>
                        <a:gd name="T1" fmla="*/ 56 h 112"/>
                        <a:gd name="T2" fmla="*/ 50 w 576"/>
                        <a:gd name="T3" fmla="*/ 8 h 112"/>
                        <a:gd name="T4" fmla="*/ 144 w 576"/>
                        <a:gd name="T5" fmla="*/ 104 h 112"/>
                        <a:gd name="T6" fmla="*/ 240 w 576"/>
                        <a:gd name="T7" fmla="*/ 8 h 112"/>
                        <a:gd name="T8" fmla="*/ 336 w 576"/>
                        <a:gd name="T9" fmla="*/ 104 h 112"/>
                        <a:gd name="T10" fmla="*/ 432 w 576"/>
                        <a:gd name="T11" fmla="*/ 8 h 112"/>
                        <a:gd name="T12" fmla="*/ 528 w 576"/>
                        <a:gd name="T13" fmla="*/ 104 h 112"/>
                        <a:gd name="T14" fmla="*/ 576 w 576"/>
                        <a:gd name="T15" fmla="*/ 56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76" h="112">
                          <a:moveTo>
                            <a:pt x="0" y="56"/>
                          </a:moveTo>
                          <a:cubicBezTo>
                            <a:pt x="8" y="48"/>
                            <a:pt x="26" y="0"/>
                            <a:pt x="50" y="8"/>
                          </a:cubicBezTo>
                          <a:cubicBezTo>
                            <a:pt x="74" y="16"/>
                            <a:pt x="112" y="104"/>
                            <a:pt x="144" y="104"/>
                          </a:cubicBezTo>
                          <a:cubicBezTo>
                            <a:pt x="176" y="104"/>
                            <a:pt x="208" y="8"/>
                            <a:pt x="240" y="8"/>
                          </a:cubicBezTo>
                          <a:cubicBezTo>
                            <a:pt x="272" y="8"/>
                            <a:pt x="304" y="104"/>
                            <a:pt x="336" y="104"/>
                          </a:cubicBezTo>
                          <a:cubicBezTo>
                            <a:pt x="368" y="104"/>
                            <a:pt x="400" y="8"/>
                            <a:pt x="432" y="8"/>
                          </a:cubicBezTo>
                          <a:cubicBezTo>
                            <a:pt x="464" y="8"/>
                            <a:pt x="504" y="96"/>
                            <a:pt x="528" y="104"/>
                          </a:cubicBezTo>
                          <a:cubicBezTo>
                            <a:pt x="552" y="112"/>
                            <a:pt x="568" y="64"/>
                            <a:pt x="576" y="5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" name="Freeform 38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110" y="2413"/>
                      <a:ext cx="581" cy="111"/>
                    </a:xfrm>
                    <a:custGeom>
                      <a:avLst/>
                      <a:gdLst>
                        <a:gd name="T0" fmla="*/ 0 w 581"/>
                        <a:gd name="T1" fmla="*/ 61 h 111"/>
                        <a:gd name="T2" fmla="*/ 55 w 581"/>
                        <a:gd name="T3" fmla="*/ 7 h 111"/>
                        <a:gd name="T4" fmla="*/ 149 w 581"/>
                        <a:gd name="T5" fmla="*/ 103 h 111"/>
                        <a:gd name="T6" fmla="*/ 245 w 581"/>
                        <a:gd name="T7" fmla="*/ 7 h 111"/>
                        <a:gd name="T8" fmla="*/ 341 w 581"/>
                        <a:gd name="T9" fmla="*/ 103 h 111"/>
                        <a:gd name="T10" fmla="*/ 437 w 581"/>
                        <a:gd name="T11" fmla="*/ 7 h 111"/>
                        <a:gd name="T12" fmla="*/ 533 w 581"/>
                        <a:gd name="T13" fmla="*/ 103 h 111"/>
                        <a:gd name="T14" fmla="*/ 581 w 581"/>
                        <a:gd name="T15" fmla="*/ 55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81" h="111">
                          <a:moveTo>
                            <a:pt x="0" y="61"/>
                          </a:moveTo>
                          <a:cubicBezTo>
                            <a:pt x="9" y="52"/>
                            <a:pt x="30" y="0"/>
                            <a:pt x="55" y="7"/>
                          </a:cubicBezTo>
                          <a:cubicBezTo>
                            <a:pt x="80" y="14"/>
                            <a:pt x="117" y="103"/>
                            <a:pt x="149" y="103"/>
                          </a:cubicBezTo>
                          <a:cubicBezTo>
                            <a:pt x="181" y="103"/>
                            <a:pt x="213" y="7"/>
                            <a:pt x="245" y="7"/>
                          </a:cubicBezTo>
                          <a:cubicBezTo>
                            <a:pt x="277" y="7"/>
                            <a:pt x="309" y="103"/>
                            <a:pt x="341" y="103"/>
                          </a:cubicBezTo>
                          <a:cubicBezTo>
                            <a:pt x="373" y="103"/>
                            <a:pt x="405" y="7"/>
                            <a:pt x="437" y="7"/>
                          </a:cubicBezTo>
                          <a:cubicBezTo>
                            <a:pt x="469" y="7"/>
                            <a:pt x="509" y="95"/>
                            <a:pt x="533" y="103"/>
                          </a:cubicBezTo>
                          <a:cubicBezTo>
                            <a:pt x="557" y="111"/>
                            <a:pt x="573" y="63"/>
                            <a:pt x="581" y="5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4" name="Group 36"/>
                  <p:cNvGrpSpPr>
                    <a:grpSpLocks/>
                  </p:cNvGrpSpPr>
                  <p:nvPr/>
                </p:nvGrpSpPr>
                <p:grpSpPr bwMode="auto">
                  <a:xfrm rot="-60000" flipV="1">
                    <a:off x="1517245" y="3549813"/>
                    <a:ext cx="744771" cy="160357"/>
                    <a:chOff x="1110" y="2406"/>
                    <a:chExt cx="1154" cy="118"/>
                  </a:xfrm>
                </p:grpSpPr>
                <p:sp>
                  <p:nvSpPr>
                    <p:cNvPr id="46" name="Freeform 37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688" y="2406"/>
                      <a:ext cx="576" cy="112"/>
                    </a:xfrm>
                    <a:custGeom>
                      <a:avLst/>
                      <a:gdLst>
                        <a:gd name="T0" fmla="*/ 0 w 576"/>
                        <a:gd name="T1" fmla="*/ 56 h 112"/>
                        <a:gd name="T2" fmla="*/ 50 w 576"/>
                        <a:gd name="T3" fmla="*/ 8 h 112"/>
                        <a:gd name="T4" fmla="*/ 144 w 576"/>
                        <a:gd name="T5" fmla="*/ 104 h 112"/>
                        <a:gd name="T6" fmla="*/ 240 w 576"/>
                        <a:gd name="T7" fmla="*/ 8 h 112"/>
                        <a:gd name="T8" fmla="*/ 336 w 576"/>
                        <a:gd name="T9" fmla="*/ 104 h 112"/>
                        <a:gd name="T10" fmla="*/ 432 w 576"/>
                        <a:gd name="T11" fmla="*/ 8 h 112"/>
                        <a:gd name="T12" fmla="*/ 528 w 576"/>
                        <a:gd name="T13" fmla="*/ 104 h 112"/>
                        <a:gd name="T14" fmla="*/ 576 w 576"/>
                        <a:gd name="T15" fmla="*/ 56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76" h="112">
                          <a:moveTo>
                            <a:pt x="0" y="56"/>
                          </a:moveTo>
                          <a:cubicBezTo>
                            <a:pt x="8" y="48"/>
                            <a:pt x="26" y="0"/>
                            <a:pt x="50" y="8"/>
                          </a:cubicBezTo>
                          <a:cubicBezTo>
                            <a:pt x="74" y="16"/>
                            <a:pt x="112" y="104"/>
                            <a:pt x="144" y="104"/>
                          </a:cubicBezTo>
                          <a:cubicBezTo>
                            <a:pt x="176" y="104"/>
                            <a:pt x="208" y="8"/>
                            <a:pt x="240" y="8"/>
                          </a:cubicBezTo>
                          <a:cubicBezTo>
                            <a:pt x="272" y="8"/>
                            <a:pt x="304" y="104"/>
                            <a:pt x="336" y="104"/>
                          </a:cubicBezTo>
                          <a:cubicBezTo>
                            <a:pt x="368" y="104"/>
                            <a:pt x="400" y="8"/>
                            <a:pt x="432" y="8"/>
                          </a:cubicBezTo>
                          <a:cubicBezTo>
                            <a:pt x="464" y="8"/>
                            <a:pt x="504" y="96"/>
                            <a:pt x="528" y="104"/>
                          </a:cubicBezTo>
                          <a:cubicBezTo>
                            <a:pt x="552" y="112"/>
                            <a:pt x="568" y="64"/>
                            <a:pt x="576" y="5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7" name="Freeform 38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110" y="2413"/>
                      <a:ext cx="581" cy="111"/>
                    </a:xfrm>
                    <a:custGeom>
                      <a:avLst/>
                      <a:gdLst>
                        <a:gd name="T0" fmla="*/ 0 w 581"/>
                        <a:gd name="T1" fmla="*/ 61 h 111"/>
                        <a:gd name="T2" fmla="*/ 55 w 581"/>
                        <a:gd name="T3" fmla="*/ 7 h 111"/>
                        <a:gd name="T4" fmla="*/ 149 w 581"/>
                        <a:gd name="T5" fmla="*/ 103 h 111"/>
                        <a:gd name="T6" fmla="*/ 245 w 581"/>
                        <a:gd name="T7" fmla="*/ 7 h 111"/>
                        <a:gd name="T8" fmla="*/ 341 w 581"/>
                        <a:gd name="T9" fmla="*/ 103 h 111"/>
                        <a:gd name="T10" fmla="*/ 437 w 581"/>
                        <a:gd name="T11" fmla="*/ 7 h 111"/>
                        <a:gd name="T12" fmla="*/ 533 w 581"/>
                        <a:gd name="T13" fmla="*/ 103 h 111"/>
                        <a:gd name="T14" fmla="*/ 581 w 581"/>
                        <a:gd name="T15" fmla="*/ 55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81" h="111">
                          <a:moveTo>
                            <a:pt x="0" y="61"/>
                          </a:moveTo>
                          <a:cubicBezTo>
                            <a:pt x="9" y="52"/>
                            <a:pt x="30" y="0"/>
                            <a:pt x="55" y="7"/>
                          </a:cubicBezTo>
                          <a:cubicBezTo>
                            <a:pt x="80" y="14"/>
                            <a:pt x="117" y="103"/>
                            <a:pt x="149" y="103"/>
                          </a:cubicBezTo>
                          <a:cubicBezTo>
                            <a:pt x="181" y="103"/>
                            <a:pt x="213" y="7"/>
                            <a:pt x="245" y="7"/>
                          </a:cubicBezTo>
                          <a:cubicBezTo>
                            <a:pt x="277" y="7"/>
                            <a:pt x="309" y="103"/>
                            <a:pt x="341" y="103"/>
                          </a:cubicBezTo>
                          <a:cubicBezTo>
                            <a:pt x="373" y="103"/>
                            <a:pt x="405" y="7"/>
                            <a:pt x="437" y="7"/>
                          </a:cubicBezTo>
                          <a:cubicBezTo>
                            <a:pt x="469" y="7"/>
                            <a:pt x="509" y="95"/>
                            <a:pt x="533" y="103"/>
                          </a:cubicBezTo>
                          <a:cubicBezTo>
                            <a:pt x="557" y="111"/>
                            <a:pt x="573" y="63"/>
                            <a:pt x="581" y="5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5" name="Oval 42"/>
                  <p:cNvSpPr>
                    <a:spLocks noChangeArrowheads="1"/>
                  </p:cNvSpPr>
                  <p:nvPr/>
                </p:nvSpPr>
                <p:spPr bwMode="auto">
                  <a:xfrm rot="2692275" flipV="1">
                    <a:off x="2209793" y="3581946"/>
                    <a:ext cx="114032" cy="11403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" name="Gruppierung 34"/>
                <p:cNvGrpSpPr/>
                <p:nvPr/>
              </p:nvGrpSpPr>
              <p:grpSpPr>
                <a:xfrm>
                  <a:off x="1073555" y="2514600"/>
                  <a:ext cx="1490606" cy="161886"/>
                  <a:chOff x="1517245" y="3549813"/>
                  <a:chExt cx="1490606" cy="161886"/>
                </a:xfrm>
              </p:grpSpPr>
              <p:grpSp>
                <p:nvGrpSpPr>
                  <p:cNvPr id="36" name="Group 36"/>
                  <p:cNvGrpSpPr>
                    <a:grpSpLocks/>
                  </p:cNvGrpSpPr>
                  <p:nvPr/>
                </p:nvGrpSpPr>
                <p:grpSpPr bwMode="auto">
                  <a:xfrm rot="-60000" flipV="1">
                    <a:off x="2263080" y="3551342"/>
                    <a:ext cx="744771" cy="160357"/>
                    <a:chOff x="1110" y="2406"/>
                    <a:chExt cx="1154" cy="118"/>
                  </a:xfrm>
                </p:grpSpPr>
                <p:sp>
                  <p:nvSpPr>
                    <p:cNvPr id="41" name="Freeform 37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688" y="2406"/>
                      <a:ext cx="576" cy="112"/>
                    </a:xfrm>
                    <a:custGeom>
                      <a:avLst/>
                      <a:gdLst>
                        <a:gd name="T0" fmla="*/ 0 w 576"/>
                        <a:gd name="T1" fmla="*/ 56 h 112"/>
                        <a:gd name="T2" fmla="*/ 50 w 576"/>
                        <a:gd name="T3" fmla="*/ 8 h 112"/>
                        <a:gd name="T4" fmla="*/ 144 w 576"/>
                        <a:gd name="T5" fmla="*/ 104 h 112"/>
                        <a:gd name="T6" fmla="*/ 240 w 576"/>
                        <a:gd name="T7" fmla="*/ 8 h 112"/>
                        <a:gd name="T8" fmla="*/ 336 w 576"/>
                        <a:gd name="T9" fmla="*/ 104 h 112"/>
                        <a:gd name="T10" fmla="*/ 432 w 576"/>
                        <a:gd name="T11" fmla="*/ 8 h 112"/>
                        <a:gd name="T12" fmla="*/ 528 w 576"/>
                        <a:gd name="T13" fmla="*/ 104 h 112"/>
                        <a:gd name="T14" fmla="*/ 576 w 576"/>
                        <a:gd name="T15" fmla="*/ 56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76" h="112">
                          <a:moveTo>
                            <a:pt x="0" y="56"/>
                          </a:moveTo>
                          <a:cubicBezTo>
                            <a:pt x="8" y="48"/>
                            <a:pt x="26" y="0"/>
                            <a:pt x="50" y="8"/>
                          </a:cubicBezTo>
                          <a:cubicBezTo>
                            <a:pt x="74" y="16"/>
                            <a:pt x="112" y="104"/>
                            <a:pt x="144" y="104"/>
                          </a:cubicBezTo>
                          <a:cubicBezTo>
                            <a:pt x="176" y="104"/>
                            <a:pt x="208" y="8"/>
                            <a:pt x="240" y="8"/>
                          </a:cubicBezTo>
                          <a:cubicBezTo>
                            <a:pt x="272" y="8"/>
                            <a:pt x="304" y="104"/>
                            <a:pt x="336" y="104"/>
                          </a:cubicBezTo>
                          <a:cubicBezTo>
                            <a:pt x="368" y="104"/>
                            <a:pt x="400" y="8"/>
                            <a:pt x="432" y="8"/>
                          </a:cubicBezTo>
                          <a:cubicBezTo>
                            <a:pt x="464" y="8"/>
                            <a:pt x="504" y="96"/>
                            <a:pt x="528" y="104"/>
                          </a:cubicBezTo>
                          <a:cubicBezTo>
                            <a:pt x="552" y="112"/>
                            <a:pt x="568" y="64"/>
                            <a:pt x="576" y="5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" name="Freeform 38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110" y="2413"/>
                      <a:ext cx="581" cy="111"/>
                    </a:xfrm>
                    <a:custGeom>
                      <a:avLst/>
                      <a:gdLst>
                        <a:gd name="T0" fmla="*/ 0 w 581"/>
                        <a:gd name="T1" fmla="*/ 61 h 111"/>
                        <a:gd name="T2" fmla="*/ 55 w 581"/>
                        <a:gd name="T3" fmla="*/ 7 h 111"/>
                        <a:gd name="T4" fmla="*/ 149 w 581"/>
                        <a:gd name="T5" fmla="*/ 103 h 111"/>
                        <a:gd name="T6" fmla="*/ 245 w 581"/>
                        <a:gd name="T7" fmla="*/ 7 h 111"/>
                        <a:gd name="T8" fmla="*/ 341 w 581"/>
                        <a:gd name="T9" fmla="*/ 103 h 111"/>
                        <a:gd name="T10" fmla="*/ 437 w 581"/>
                        <a:gd name="T11" fmla="*/ 7 h 111"/>
                        <a:gd name="T12" fmla="*/ 533 w 581"/>
                        <a:gd name="T13" fmla="*/ 103 h 111"/>
                        <a:gd name="T14" fmla="*/ 581 w 581"/>
                        <a:gd name="T15" fmla="*/ 55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81" h="111">
                          <a:moveTo>
                            <a:pt x="0" y="61"/>
                          </a:moveTo>
                          <a:cubicBezTo>
                            <a:pt x="9" y="52"/>
                            <a:pt x="30" y="0"/>
                            <a:pt x="55" y="7"/>
                          </a:cubicBezTo>
                          <a:cubicBezTo>
                            <a:pt x="80" y="14"/>
                            <a:pt x="117" y="103"/>
                            <a:pt x="149" y="103"/>
                          </a:cubicBezTo>
                          <a:cubicBezTo>
                            <a:pt x="181" y="103"/>
                            <a:pt x="213" y="7"/>
                            <a:pt x="245" y="7"/>
                          </a:cubicBezTo>
                          <a:cubicBezTo>
                            <a:pt x="277" y="7"/>
                            <a:pt x="309" y="103"/>
                            <a:pt x="341" y="103"/>
                          </a:cubicBezTo>
                          <a:cubicBezTo>
                            <a:pt x="373" y="103"/>
                            <a:pt x="405" y="7"/>
                            <a:pt x="437" y="7"/>
                          </a:cubicBezTo>
                          <a:cubicBezTo>
                            <a:pt x="469" y="7"/>
                            <a:pt x="509" y="95"/>
                            <a:pt x="533" y="103"/>
                          </a:cubicBezTo>
                          <a:cubicBezTo>
                            <a:pt x="557" y="111"/>
                            <a:pt x="573" y="63"/>
                            <a:pt x="581" y="5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" name="Group 36"/>
                  <p:cNvGrpSpPr>
                    <a:grpSpLocks/>
                  </p:cNvGrpSpPr>
                  <p:nvPr/>
                </p:nvGrpSpPr>
                <p:grpSpPr bwMode="auto">
                  <a:xfrm rot="-60000" flipV="1">
                    <a:off x="1517245" y="3549813"/>
                    <a:ext cx="744771" cy="160357"/>
                    <a:chOff x="1110" y="2406"/>
                    <a:chExt cx="1154" cy="118"/>
                  </a:xfrm>
                </p:grpSpPr>
                <p:sp>
                  <p:nvSpPr>
                    <p:cNvPr id="39" name="Freeform 37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688" y="2406"/>
                      <a:ext cx="576" cy="112"/>
                    </a:xfrm>
                    <a:custGeom>
                      <a:avLst/>
                      <a:gdLst>
                        <a:gd name="T0" fmla="*/ 0 w 576"/>
                        <a:gd name="T1" fmla="*/ 56 h 112"/>
                        <a:gd name="T2" fmla="*/ 50 w 576"/>
                        <a:gd name="T3" fmla="*/ 8 h 112"/>
                        <a:gd name="T4" fmla="*/ 144 w 576"/>
                        <a:gd name="T5" fmla="*/ 104 h 112"/>
                        <a:gd name="T6" fmla="*/ 240 w 576"/>
                        <a:gd name="T7" fmla="*/ 8 h 112"/>
                        <a:gd name="T8" fmla="*/ 336 w 576"/>
                        <a:gd name="T9" fmla="*/ 104 h 112"/>
                        <a:gd name="T10" fmla="*/ 432 w 576"/>
                        <a:gd name="T11" fmla="*/ 8 h 112"/>
                        <a:gd name="T12" fmla="*/ 528 w 576"/>
                        <a:gd name="T13" fmla="*/ 104 h 112"/>
                        <a:gd name="T14" fmla="*/ 576 w 576"/>
                        <a:gd name="T15" fmla="*/ 56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76" h="112">
                          <a:moveTo>
                            <a:pt x="0" y="56"/>
                          </a:moveTo>
                          <a:cubicBezTo>
                            <a:pt x="8" y="48"/>
                            <a:pt x="26" y="0"/>
                            <a:pt x="50" y="8"/>
                          </a:cubicBezTo>
                          <a:cubicBezTo>
                            <a:pt x="74" y="16"/>
                            <a:pt x="112" y="104"/>
                            <a:pt x="144" y="104"/>
                          </a:cubicBezTo>
                          <a:cubicBezTo>
                            <a:pt x="176" y="104"/>
                            <a:pt x="208" y="8"/>
                            <a:pt x="240" y="8"/>
                          </a:cubicBezTo>
                          <a:cubicBezTo>
                            <a:pt x="272" y="8"/>
                            <a:pt x="304" y="104"/>
                            <a:pt x="336" y="104"/>
                          </a:cubicBezTo>
                          <a:cubicBezTo>
                            <a:pt x="368" y="104"/>
                            <a:pt x="400" y="8"/>
                            <a:pt x="432" y="8"/>
                          </a:cubicBezTo>
                          <a:cubicBezTo>
                            <a:pt x="464" y="8"/>
                            <a:pt x="504" y="96"/>
                            <a:pt x="528" y="104"/>
                          </a:cubicBezTo>
                          <a:cubicBezTo>
                            <a:pt x="552" y="112"/>
                            <a:pt x="568" y="64"/>
                            <a:pt x="576" y="5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" name="Freeform 38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110" y="2413"/>
                      <a:ext cx="581" cy="111"/>
                    </a:xfrm>
                    <a:custGeom>
                      <a:avLst/>
                      <a:gdLst>
                        <a:gd name="T0" fmla="*/ 0 w 581"/>
                        <a:gd name="T1" fmla="*/ 61 h 111"/>
                        <a:gd name="T2" fmla="*/ 55 w 581"/>
                        <a:gd name="T3" fmla="*/ 7 h 111"/>
                        <a:gd name="T4" fmla="*/ 149 w 581"/>
                        <a:gd name="T5" fmla="*/ 103 h 111"/>
                        <a:gd name="T6" fmla="*/ 245 w 581"/>
                        <a:gd name="T7" fmla="*/ 7 h 111"/>
                        <a:gd name="T8" fmla="*/ 341 w 581"/>
                        <a:gd name="T9" fmla="*/ 103 h 111"/>
                        <a:gd name="T10" fmla="*/ 437 w 581"/>
                        <a:gd name="T11" fmla="*/ 7 h 111"/>
                        <a:gd name="T12" fmla="*/ 533 w 581"/>
                        <a:gd name="T13" fmla="*/ 103 h 111"/>
                        <a:gd name="T14" fmla="*/ 581 w 581"/>
                        <a:gd name="T15" fmla="*/ 55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81" h="111">
                          <a:moveTo>
                            <a:pt x="0" y="61"/>
                          </a:moveTo>
                          <a:cubicBezTo>
                            <a:pt x="9" y="52"/>
                            <a:pt x="30" y="0"/>
                            <a:pt x="55" y="7"/>
                          </a:cubicBezTo>
                          <a:cubicBezTo>
                            <a:pt x="80" y="14"/>
                            <a:pt x="117" y="103"/>
                            <a:pt x="149" y="103"/>
                          </a:cubicBezTo>
                          <a:cubicBezTo>
                            <a:pt x="181" y="103"/>
                            <a:pt x="213" y="7"/>
                            <a:pt x="245" y="7"/>
                          </a:cubicBezTo>
                          <a:cubicBezTo>
                            <a:pt x="277" y="7"/>
                            <a:pt x="309" y="103"/>
                            <a:pt x="341" y="103"/>
                          </a:cubicBezTo>
                          <a:cubicBezTo>
                            <a:pt x="373" y="103"/>
                            <a:pt x="405" y="7"/>
                            <a:pt x="437" y="7"/>
                          </a:cubicBezTo>
                          <a:cubicBezTo>
                            <a:pt x="469" y="7"/>
                            <a:pt x="509" y="95"/>
                            <a:pt x="533" y="103"/>
                          </a:cubicBezTo>
                          <a:cubicBezTo>
                            <a:pt x="557" y="111"/>
                            <a:pt x="573" y="63"/>
                            <a:pt x="581" y="5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" name="Oval 42"/>
                  <p:cNvSpPr>
                    <a:spLocks noChangeArrowheads="1"/>
                  </p:cNvSpPr>
                  <p:nvPr/>
                </p:nvSpPr>
                <p:spPr bwMode="auto">
                  <a:xfrm rot="2692275" flipV="1">
                    <a:off x="2209793" y="3581946"/>
                    <a:ext cx="114032" cy="11403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52" name="Textfeld 51"/>
              <p:cNvSpPr txBox="1"/>
              <p:nvPr/>
            </p:nvSpPr>
            <p:spPr>
              <a:xfrm>
                <a:off x="2895600" y="1768207"/>
                <a:ext cx="6274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de-DE" sz="6000" b="1" smtClean="0"/>
                  <a:t>+</a:t>
                </a:r>
                <a:endParaRPr lang="de-DE" sz="6000" b="1" dirty="0" err="1" smtClean="0"/>
              </a:p>
            </p:txBody>
          </p:sp>
          <p:sp>
            <p:nvSpPr>
              <p:cNvPr id="72" name="Textfeld 71"/>
              <p:cNvSpPr txBox="1"/>
              <p:nvPr/>
            </p:nvSpPr>
            <p:spPr>
              <a:xfrm>
                <a:off x="5638800" y="1768207"/>
                <a:ext cx="6274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de-DE" sz="6000" b="1" smtClean="0"/>
                  <a:t>+</a:t>
                </a:r>
                <a:endParaRPr lang="de-DE" sz="6000" b="1" dirty="0" err="1" smtClean="0"/>
              </a:p>
            </p:txBody>
          </p:sp>
          <p:grpSp>
            <p:nvGrpSpPr>
              <p:cNvPr id="98" name="Gruppierung 97"/>
              <p:cNvGrpSpPr/>
              <p:nvPr/>
            </p:nvGrpSpPr>
            <p:grpSpPr>
              <a:xfrm>
                <a:off x="6629400" y="1860014"/>
                <a:ext cx="1497361" cy="923886"/>
                <a:chOff x="3048000" y="4708793"/>
                <a:chExt cx="1497361" cy="923886"/>
              </a:xfrm>
            </p:grpSpPr>
            <p:cxnSp>
              <p:nvCxnSpPr>
                <p:cNvPr id="55" name="Gerade Verbindung 54"/>
                <p:cNvCxnSpPr/>
                <p:nvPr/>
              </p:nvCxnSpPr>
              <p:spPr bwMode="auto">
                <a:xfrm flipH="1">
                  <a:off x="3801367" y="4796850"/>
                  <a:ext cx="0" cy="762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70" name="Gruppierung 69"/>
                <p:cNvGrpSpPr/>
                <p:nvPr/>
              </p:nvGrpSpPr>
              <p:grpSpPr>
                <a:xfrm>
                  <a:off x="3048000" y="5470793"/>
                  <a:ext cx="1490606" cy="161886"/>
                  <a:chOff x="1517245" y="3549813"/>
                  <a:chExt cx="1490606" cy="161886"/>
                </a:xfrm>
              </p:grpSpPr>
              <p:grpSp>
                <p:nvGrpSpPr>
                  <p:cNvPr id="83" name="Group 36"/>
                  <p:cNvGrpSpPr>
                    <a:grpSpLocks/>
                  </p:cNvGrpSpPr>
                  <p:nvPr/>
                </p:nvGrpSpPr>
                <p:grpSpPr bwMode="auto">
                  <a:xfrm rot="-60000" flipV="1">
                    <a:off x="2263080" y="3551342"/>
                    <a:ext cx="744771" cy="160357"/>
                    <a:chOff x="1110" y="2406"/>
                    <a:chExt cx="1154" cy="118"/>
                  </a:xfrm>
                </p:grpSpPr>
                <p:sp>
                  <p:nvSpPr>
                    <p:cNvPr id="88" name="Freeform 37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688" y="2406"/>
                      <a:ext cx="576" cy="112"/>
                    </a:xfrm>
                    <a:custGeom>
                      <a:avLst/>
                      <a:gdLst>
                        <a:gd name="T0" fmla="*/ 0 w 576"/>
                        <a:gd name="T1" fmla="*/ 56 h 112"/>
                        <a:gd name="T2" fmla="*/ 50 w 576"/>
                        <a:gd name="T3" fmla="*/ 8 h 112"/>
                        <a:gd name="T4" fmla="*/ 144 w 576"/>
                        <a:gd name="T5" fmla="*/ 104 h 112"/>
                        <a:gd name="T6" fmla="*/ 240 w 576"/>
                        <a:gd name="T7" fmla="*/ 8 h 112"/>
                        <a:gd name="T8" fmla="*/ 336 w 576"/>
                        <a:gd name="T9" fmla="*/ 104 h 112"/>
                        <a:gd name="T10" fmla="*/ 432 w 576"/>
                        <a:gd name="T11" fmla="*/ 8 h 112"/>
                        <a:gd name="T12" fmla="*/ 528 w 576"/>
                        <a:gd name="T13" fmla="*/ 104 h 112"/>
                        <a:gd name="T14" fmla="*/ 576 w 576"/>
                        <a:gd name="T15" fmla="*/ 56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76" h="112">
                          <a:moveTo>
                            <a:pt x="0" y="56"/>
                          </a:moveTo>
                          <a:cubicBezTo>
                            <a:pt x="8" y="48"/>
                            <a:pt x="26" y="0"/>
                            <a:pt x="50" y="8"/>
                          </a:cubicBezTo>
                          <a:cubicBezTo>
                            <a:pt x="74" y="16"/>
                            <a:pt x="112" y="104"/>
                            <a:pt x="144" y="104"/>
                          </a:cubicBezTo>
                          <a:cubicBezTo>
                            <a:pt x="176" y="104"/>
                            <a:pt x="208" y="8"/>
                            <a:pt x="240" y="8"/>
                          </a:cubicBezTo>
                          <a:cubicBezTo>
                            <a:pt x="272" y="8"/>
                            <a:pt x="304" y="104"/>
                            <a:pt x="336" y="104"/>
                          </a:cubicBezTo>
                          <a:cubicBezTo>
                            <a:pt x="368" y="104"/>
                            <a:pt x="400" y="8"/>
                            <a:pt x="432" y="8"/>
                          </a:cubicBezTo>
                          <a:cubicBezTo>
                            <a:pt x="464" y="8"/>
                            <a:pt x="504" y="96"/>
                            <a:pt x="528" y="104"/>
                          </a:cubicBezTo>
                          <a:cubicBezTo>
                            <a:pt x="552" y="112"/>
                            <a:pt x="568" y="64"/>
                            <a:pt x="576" y="5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9" name="Freeform 38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110" y="2413"/>
                      <a:ext cx="581" cy="111"/>
                    </a:xfrm>
                    <a:custGeom>
                      <a:avLst/>
                      <a:gdLst>
                        <a:gd name="T0" fmla="*/ 0 w 581"/>
                        <a:gd name="T1" fmla="*/ 61 h 111"/>
                        <a:gd name="T2" fmla="*/ 55 w 581"/>
                        <a:gd name="T3" fmla="*/ 7 h 111"/>
                        <a:gd name="T4" fmla="*/ 149 w 581"/>
                        <a:gd name="T5" fmla="*/ 103 h 111"/>
                        <a:gd name="T6" fmla="*/ 245 w 581"/>
                        <a:gd name="T7" fmla="*/ 7 h 111"/>
                        <a:gd name="T8" fmla="*/ 341 w 581"/>
                        <a:gd name="T9" fmla="*/ 103 h 111"/>
                        <a:gd name="T10" fmla="*/ 437 w 581"/>
                        <a:gd name="T11" fmla="*/ 7 h 111"/>
                        <a:gd name="T12" fmla="*/ 533 w 581"/>
                        <a:gd name="T13" fmla="*/ 103 h 111"/>
                        <a:gd name="T14" fmla="*/ 581 w 581"/>
                        <a:gd name="T15" fmla="*/ 55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81" h="111">
                          <a:moveTo>
                            <a:pt x="0" y="61"/>
                          </a:moveTo>
                          <a:cubicBezTo>
                            <a:pt x="9" y="52"/>
                            <a:pt x="30" y="0"/>
                            <a:pt x="55" y="7"/>
                          </a:cubicBezTo>
                          <a:cubicBezTo>
                            <a:pt x="80" y="14"/>
                            <a:pt x="117" y="103"/>
                            <a:pt x="149" y="103"/>
                          </a:cubicBezTo>
                          <a:cubicBezTo>
                            <a:pt x="181" y="103"/>
                            <a:pt x="213" y="7"/>
                            <a:pt x="245" y="7"/>
                          </a:cubicBezTo>
                          <a:cubicBezTo>
                            <a:pt x="277" y="7"/>
                            <a:pt x="309" y="103"/>
                            <a:pt x="341" y="103"/>
                          </a:cubicBezTo>
                          <a:cubicBezTo>
                            <a:pt x="373" y="103"/>
                            <a:pt x="405" y="7"/>
                            <a:pt x="437" y="7"/>
                          </a:cubicBezTo>
                          <a:cubicBezTo>
                            <a:pt x="469" y="7"/>
                            <a:pt x="509" y="95"/>
                            <a:pt x="533" y="103"/>
                          </a:cubicBezTo>
                          <a:cubicBezTo>
                            <a:pt x="557" y="111"/>
                            <a:pt x="573" y="63"/>
                            <a:pt x="581" y="5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84" name="Group 36"/>
                  <p:cNvGrpSpPr>
                    <a:grpSpLocks/>
                  </p:cNvGrpSpPr>
                  <p:nvPr/>
                </p:nvGrpSpPr>
                <p:grpSpPr bwMode="auto">
                  <a:xfrm rot="-60000" flipV="1">
                    <a:off x="1517245" y="3549813"/>
                    <a:ext cx="744771" cy="160357"/>
                    <a:chOff x="1110" y="2406"/>
                    <a:chExt cx="1154" cy="118"/>
                  </a:xfrm>
                </p:grpSpPr>
                <p:sp>
                  <p:nvSpPr>
                    <p:cNvPr id="86" name="Freeform 37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688" y="2406"/>
                      <a:ext cx="576" cy="112"/>
                    </a:xfrm>
                    <a:custGeom>
                      <a:avLst/>
                      <a:gdLst>
                        <a:gd name="T0" fmla="*/ 0 w 576"/>
                        <a:gd name="T1" fmla="*/ 56 h 112"/>
                        <a:gd name="T2" fmla="*/ 50 w 576"/>
                        <a:gd name="T3" fmla="*/ 8 h 112"/>
                        <a:gd name="T4" fmla="*/ 144 w 576"/>
                        <a:gd name="T5" fmla="*/ 104 h 112"/>
                        <a:gd name="T6" fmla="*/ 240 w 576"/>
                        <a:gd name="T7" fmla="*/ 8 h 112"/>
                        <a:gd name="T8" fmla="*/ 336 w 576"/>
                        <a:gd name="T9" fmla="*/ 104 h 112"/>
                        <a:gd name="T10" fmla="*/ 432 w 576"/>
                        <a:gd name="T11" fmla="*/ 8 h 112"/>
                        <a:gd name="T12" fmla="*/ 528 w 576"/>
                        <a:gd name="T13" fmla="*/ 104 h 112"/>
                        <a:gd name="T14" fmla="*/ 576 w 576"/>
                        <a:gd name="T15" fmla="*/ 56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76" h="112">
                          <a:moveTo>
                            <a:pt x="0" y="56"/>
                          </a:moveTo>
                          <a:cubicBezTo>
                            <a:pt x="8" y="48"/>
                            <a:pt x="26" y="0"/>
                            <a:pt x="50" y="8"/>
                          </a:cubicBezTo>
                          <a:cubicBezTo>
                            <a:pt x="74" y="16"/>
                            <a:pt x="112" y="104"/>
                            <a:pt x="144" y="104"/>
                          </a:cubicBezTo>
                          <a:cubicBezTo>
                            <a:pt x="176" y="104"/>
                            <a:pt x="208" y="8"/>
                            <a:pt x="240" y="8"/>
                          </a:cubicBezTo>
                          <a:cubicBezTo>
                            <a:pt x="272" y="8"/>
                            <a:pt x="304" y="104"/>
                            <a:pt x="336" y="104"/>
                          </a:cubicBezTo>
                          <a:cubicBezTo>
                            <a:pt x="368" y="104"/>
                            <a:pt x="400" y="8"/>
                            <a:pt x="432" y="8"/>
                          </a:cubicBezTo>
                          <a:cubicBezTo>
                            <a:pt x="464" y="8"/>
                            <a:pt x="504" y="96"/>
                            <a:pt x="528" y="104"/>
                          </a:cubicBezTo>
                          <a:cubicBezTo>
                            <a:pt x="552" y="112"/>
                            <a:pt x="568" y="64"/>
                            <a:pt x="576" y="5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7" name="Freeform 38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110" y="2413"/>
                      <a:ext cx="581" cy="111"/>
                    </a:xfrm>
                    <a:custGeom>
                      <a:avLst/>
                      <a:gdLst>
                        <a:gd name="T0" fmla="*/ 0 w 581"/>
                        <a:gd name="T1" fmla="*/ 61 h 111"/>
                        <a:gd name="T2" fmla="*/ 55 w 581"/>
                        <a:gd name="T3" fmla="*/ 7 h 111"/>
                        <a:gd name="T4" fmla="*/ 149 w 581"/>
                        <a:gd name="T5" fmla="*/ 103 h 111"/>
                        <a:gd name="T6" fmla="*/ 245 w 581"/>
                        <a:gd name="T7" fmla="*/ 7 h 111"/>
                        <a:gd name="T8" fmla="*/ 341 w 581"/>
                        <a:gd name="T9" fmla="*/ 103 h 111"/>
                        <a:gd name="T10" fmla="*/ 437 w 581"/>
                        <a:gd name="T11" fmla="*/ 7 h 111"/>
                        <a:gd name="T12" fmla="*/ 533 w 581"/>
                        <a:gd name="T13" fmla="*/ 103 h 111"/>
                        <a:gd name="T14" fmla="*/ 581 w 581"/>
                        <a:gd name="T15" fmla="*/ 55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81" h="111">
                          <a:moveTo>
                            <a:pt x="0" y="61"/>
                          </a:moveTo>
                          <a:cubicBezTo>
                            <a:pt x="9" y="52"/>
                            <a:pt x="30" y="0"/>
                            <a:pt x="55" y="7"/>
                          </a:cubicBezTo>
                          <a:cubicBezTo>
                            <a:pt x="80" y="14"/>
                            <a:pt x="117" y="103"/>
                            <a:pt x="149" y="103"/>
                          </a:cubicBezTo>
                          <a:cubicBezTo>
                            <a:pt x="181" y="103"/>
                            <a:pt x="213" y="7"/>
                            <a:pt x="245" y="7"/>
                          </a:cubicBezTo>
                          <a:cubicBezTo>
                            <a:pt x="277" y="7"/>
                            <a:pt x="309" y="103"/>
                            <a:pt x="341" y="103"/>
                          </a:cubicBezTo>
                          <a:cubicBezTo>
                            <a:pt x="373" y="103"/>
                            <a:pt x="405" y="7"/>
                            <a:pt x="437" y="7"/>
                          </a:cubicBezTo>
                          <a:cubicBezTo>
                            <a:pt x="469" y="7"/>
                            <a:pt x="509" y="95"/>
                            <a:pt x="533" y="103"/>
                          </a:cubicBezTo>
                          <a:cubicBezTo>
                            <a:pt x="557" y="111"/>
                            <a:pt x="573" y="63"/>
                            <a:pt x="581" y="5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5" name="Oval 42"/>
                  <p:cNvSpPr>
                    <a:spLocks noChangeArrowheads="1"/>
                  </p:cNvSpPr>
                  <p:nvPr/>
                </p:nvSpPr>
                <p:spPr bwMode="auto">
                  <a:xfrm rot="2692275" flipV="1">
                    <a:off x="2209793" y="3581946"/>
                    <a:ext cx="114032" cy="11403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1" name="Gruppierung 70"/>
                <p:cNvGrpSpPr/>
                <p:nvPr/>
              </p:nvGrpSpPr>
              <p:grpSpPr>
                <a:xfrm>
                  <a:off x="3054755" y="4708793"/>
                  <a:ext cx="1490606" cy="161886"/>
                  <a:chOff x="1517245" y="3549813"/>
                  <a:chExt cx="1490606" cy="161886"/>
                </a:xfrm>
              </p:grpSpPr>
              <p:grpSp>
                <p:nvGrpSpPr>
                  <p:cNvPr id="76" name="Group 36"/>
                  <p:cNvGrpSpPr>
                    <a:grpSpLocks/>
                  </p:cNvGrpSpPr>
                  <p:nvPr/>
                </p:nvGrpSpPr>
                <p:grpSpPr bwMode="auto">
                  <a:xfrm rot="-60000" flipV="1">
                    <a:off x="2263080" y="3551342"/>
                    <a:ext cx="744771" cy="160357"/>
                    <a:chOff x="1110" y="2406"/>
                    <a:chExt cx="1154" cy="118"/>
                  </a:xfrm>
                </p:grpSpPr>
                <p:sp>
                  <p:nvSpPr>
                    <p:cNvPr id="81" name="Freeform 37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688" y="2406"/>
                      <a:ext cx="576" cy="112"/>
                    </a:xfrm>
                    <a:custGeom>
                      <a:avLst/>
                      <a:gdLst>
                        <a:gd name="T0" fmla="*/ 0 w 576"/>
                        <a:gd name="T1" fmla="*/ 56 h 112"/>
                        <a:gd name="T2" fmla="*/ 50 w 576"/>
                        <a:gd name="T3" fmla="*/ 8 h 112"/>
                        <a:gd name="T4" fmla="*/ 144 w 576"/>
                        <a:gd name="T5" fmla="*/ 104 h 112"/>
                        <a:gd name="T6" fmla="*/ 240 w 576"/>
                        <a:gd name="T7" fmla="*/ 8 h 112"/>
                        <a:gd name="T8" fmla="*/ 336 w 576"/>
                        <a:gd name="T9" fmla="*/ 104 h 112"/>
                        <a:gd name="T10" fmla="*/ 432 w 576"/>
                        <a:gd name="T11" fmla="*/ 8 h 112"/>
                        <a:gd name="T12" fmla="*/ 528 w 576"/>
                        <a:gd name="T13" fmla="*/ 104 h 112"/>
                        <a:gd name="T14" fmla="*/ 576 w 576"/>
                        <a:gd name="T15" fmla="*/ 56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76" h="112">
                          <a:moveTo>
                            <a:pt x="0" y="56"/>
                          </a:moveTo>
                          <a:cubicBezTo>
                            <a:pt x="8" y="48"/>
                            <a:pt x="26" y="0"/>
                            <a:pt x="50" y="8"/>
                          </a:cubicBezTo>
                          <a:cubicBezTo>
                            <a:pt x="74" y="16"/>
                            <a:pt x="112" y="104"/>
                            <a:pt x="144" y="104"/>
                          </a:cubicBezTo>
                          <a:cubicBezTo>
                            <a:pt x="176" y="104"/>
                            <a:pt x="208" y="8"/>
                            <a:pt x="240" y="8"/>
                          </a:cubicBezTo>
                          <a:cubicBezTo>
                            <a:pt x="272" y="8"/>
                            <a:pt x="304" y="104"/>
                            <a:pt x="336" y="104"/>
                          </a:cubicBezTo>
                          <a:cubicBezTo>
                            <a:pt x="368" y="104"/>
                            <a:pt x="400" y="8"/>
                            <a:pt x="432" y="8"/>
                          </a:cubicBezTo>
                          <a:cubicBezTo>
                            <a:pt x="464" y="8"/>
                            <a:pt x="504" y="96"/>
                            <a:pt x="528" y="104"/>
                          </a:cubicBezTo>
                          <a:cubicBezTo>
                            <a:pt x="552" y="112"/>
                            <a:pt x="568" y="64"/>
                            <a:pt x="576" y="5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" name="Freeform 38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110" y="2413"/>
                      <a:ext cx="581" cy="111"/>
                    </a:xfrm>
                    <a:custGeom>
                      <a:avLst/>
                      <a:gdLst>
                        <a:gd name="T0" fmla="*/ 0 w 581"/>
                        <a:gd name="T1" fmla="*/ 61 h 111"/>
                        <a:gd name="T2" fmla="*/ 55 w 581"/>
                        <a:gd name="T3" fmla="*/ 7 h 111"/>
                        <a:gd name="T4" fmla="*/ 149 w 581"/>
                        <a:gd name="T5" fmla="*/ 103 h 111"/>
                        <a:gd name="T6" fmla="*/ 245 w 581"/>
                        <a:gd name="T7" fmla="*/ 7 h 111"/>
                        <a:gd name="T8" fmla="*/ 341 w 581"/>
                        <a:gd name="T9" fmla="*/ 103 h 111"/>
                        <a:gd name="T10" fmla="*/ 437 w 581"/>
                        <a:gd name="T11" fmla="*/ 7 h 111"/>
                        <a:gd name="T12" fmla="*/ 533 w 581"/>
                        <a:gd name="T13" fmla="*/ 103 h 111"/>
                        <a:gd name="T14" fmla="*/ 581 w 581"/>
                        <a:gd name="T15" fmla="*/ 55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81" h="111">
                          <a:moveTo>
                            <a:pt x="0" y="61"/>
                          </a:moveTo>
                          <a:cubicBezTo>
                            <a:pt x="9" y="52"/>
                            <a:pt x="30" y="0"/>
                            <a:pt x="55" y="7"/>
                          </a:cubicBezTo>
                          <a:cubicBezTo>
                            <a:pt x="80" y="14"/>
                            <a:pt x="117" y="103"/>
                            <a:pt x="149" y="103"/>
                          </a:cubicBezTo>
                          <a:cubicBezTo>
                            <a:pt x="181" y="103"/>
                            <a:pt x="213" y="7"/>
                            <a:pt x="245" y="7"/>
                          </a:cubicBezTo>
                          <a:cubicBezTo>
                            <a:pt x="277" y="7"/>
                            <a:pt x="309" y="103"/>
                            <a:pt x="341" y="103"/>
                          </a:cubicBezTo>
                          <a:cubicBezTo>
                            <a:pt x="373" y="103"/>
                            <a:pt x="405" y="7"/>
                            <a:pt x="437" y="7"/>
                          </a:cubicBezTo>
                          <a:cubicBezTo>
                            <a:pt x="469" y="7"/>
                            <a:pt x="509" y="95"/>
                            <a:pt x="533" y="103"/>
                          </a:cubicBezTo>
                          <a:cubicBezTo>
                            <a:pt x="557" y="111"/>
                            <a:pt x="573" y="63"/>
                            <a:pt x="581" y="5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7" name="Group 36"/>
                  <p:cNvGrpSpPr>
                    <a:grpSpLocks/>
                  </p:cNvGrpSpPr>
                  <p:nvPr/>
                </p:nvGrpSpPr>
                <p:grpSpPr bwMode="auto">
                  <a:xfrm rot="-60000" flipV="1">
                    <a:off x="1517245" y="3549813"/>
                    <a:ext cx="744771" cy="160357"/>
                    <a:chOff x="1110" y="2406"/>
                    <a:chExt cx="1154" cy="118"/>
                  </a:xfrm>
                </p:grpSpPr>
                <p:sp>
                  <p:nvSpPr>
                    <p:cNvPr id="79" name="Freeform 37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688" y="2406"/>
                      <a:ext cx="576" cy="112"/>
                    </a:xfrm>
                    <a:custGeom>
                      <a:avLst/>
                      <a:gdLst>
                        <a:gd name="T0" fmla="*/ 0 w 576"/>
                        <a:gd name="T1" fmla="*/ 56 h 112"/>
                        <a:gd name="T2" fmla="*/ 50 w 576"/>
                        <a:gd name="T3" fmla="*/ 8 h 112"/>
                        <a:gd name="T4" fmla="*/ 144 w 576"/>
                        <a:gd name="T5" fmla="*/ 104 h 112"/>
                        <a:gd name="T6" fmla="*/ 240 w 576"/>
                        <a:gd name="T7" fmla="*/ 8 h 112"/>
                        <a:gd name="T8" fmla="*/ 336 w 576"/>
                        <a:gd name="T9" fmla="*/ 104 h 112"/>
                        <a:gd name="T10" fmla="*/ 432 w 576"/>
                        <a:gd name="T11" fmla="*/ 8 h 112"/>
                        <a:gd name="T12" fmla="*/ 528 w 576"/>
                        <a:gd name="T13" fmla="*/ 104 h 112"/>
                        <a:gd name="T14" fmla="*/ 576 w 576"/>
                        <a:gd name="T15" fmla="*/ 56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76" h="112">
                          <a:moveTo>
                            <a:pt x="0" y="56"/>
                          </a:moveTo>
                          <a:cubicBezTo>
                            <a:pt x="8" y="48"/>
                            <a:pt x="26" y="0"/>
                            <a:pt x="50" y="8"/>
                          </a:cubicBezTo>
                          <a:cubicBezTo>
                            <a:pt x="74" y="16"/>
                            <a:pt x="112" y="104"/>
                            <a:pt x="144" y="104"/>
                          </a:cubicBezTo>
                          <a:cubicBezTo>
                            <a:pt x="176" y="104"/>
                            <a:pt x="208" y="8"/>
                            <a:pt x="240" y="8"/>
                          </a:cubicBezTo>
                          <a:cubicBezTo>
                            <a:pt x="272" y="8"/>
                            <a:pt x="304" y="104"/>
                            <a:pt x="336" y="104"/>
                          </a:cubicBezTo>
                          <a:cubicBezTo>
                            <a:pt x="368" y="104"/>
                            <a:pt x="400" y="8"/>
                            <a:pt x="432" y="8"/>
                          </a:cubicBezTo>
                          <a:cubicBezTo>
                            <a:pt x="464" y="8"/>
                            <a:pt x="504" y="96"/>
                            <a:pt x="528" y="104"/>
                          </a:cubicBezTo>
                          <a:cubicBezTo>
                            <a:pt x="552" y="112"/>
                            <a:pt x="568" y="64"/>
                            <a:pt x="576" y="5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0" name="Freeform 38"/>
                    <p:cNvSpPr>
                      <a:spLocks/>
                    </p:cNvSpPr>
                    <p:nvPr/>
                  </p:nvSpPr>
                  <p:spPr bwMode="auto">
                    <a:xfrm rot="-10832358">
                      <a:off x="1110" y="2413"/>
                      <a:ext cx="581" cy="111"/>
                    </a:xfrm>
                    <a:custGeom>
                      <a:avLst/>
                      <a:gdLst>
                        <a:gd name="T0" fmla="*/ 0 w 581"/>
                        <a:gd name="T1" fmla="*/ 61 h 111"/>
                        <a:gd name="T2" fmla="*/ 55 w 581"/>
                        <a:gd name="T3" fmla="*/ 7 h 111"/>
                        <a:gd name="T4" fmla="*/ 149 w 581"/>
                        <a:gd name="T5" fmla="*/ 103 h 111"/>
                        <a:gd name="T6" fmla="*/ 245 w 581"/>
                        <a:gd name="T7" fmla="*/ 7 h 111"/>
                        <a:gd name="T8" fmla="*/ 341 w 581"/>
                        <a:gd name="T9" fmla="*/ 103 h 111"/>
                        <a:gd name="T10" fmla="*/ 437 w 581"/>
                        <a:gd name="T11" fmla="*/ 7 h 111"/>
                        <a:gd name="T12" fmla="*/ 533 w 581"/>
                        <a:gd name="T13" fmla="*/ 103 h 111"/>
                        <a:gd name="T14" fmla="*/ 581 w 581"/>
                        <a:gd name="T15" fmla="*/ 55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81" h="111">
                          <a:moveTo>
                            <a:pt x="0" y="61"/>
                          </a:moveTo>
                          <a:cubicBezTo>
                            <a:pt x="9" y="52"/>
                            <a:pt x="30" y="0"/>
                            <a:pt x="55" y="7"/>
                          </a:cubicBezTo>
                          <a:cubicBezTo>
                            <a:pt x="80" y="14"/>
                            <a:pt x="117" y="103"/>
                            <a:pt x="149" y="103"/>
                          </a:cubicBezTo>
                          <a:cubicBezTo>
                            <a:pt x="181" y="103"/>
                            <a:pt x="213" y="7"/>
                            <a:pt x="245" y="7"/>
                          </a:cubicBezTo>
                          <a:cubicBezTo>
                            <a:pt x="277" y="7"/>
                            <a:pt x="309" y="103"/>
                            <a:pt x="341" y="103"/>
                          </a:cubicBezTo>
                          <a:cubicBezTo>
                            <a:pt x="373" y="103"/>
                            <a:pt x="405" y="7"/>
                            <a:pt x="437" y="7"/>
                          </a:cubicBezTo>
                          <a:cubicBezTo>
                            <a:pt x="469" y="7"/>
                            <a:pt x="509" y="95"/>
                            <a:pt x="533" y="103"/>
                          </a:cubicBezTo>
                          <a:cubicBezTo>
                            <a:pt x="557" y="111"/>
                            <a:pt x="573" y="63"/>
                            <a:pt x="581" y="5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8" name="Oval 42"/>
                  <p:cNvSpPr>
                    <a:spLocks noChangeArrowheads="1"/>
                  </p:cNvSpPr>
                  <p:nvPr/>
                </p:nvSpPr>
                <p:spPr bwMode="auto">
                  <a:xfrm rot="2692275" flipV="1">
                    <a:off x="2209793" y="3581946"/>
                    <a:ext cx="114032" cy="11403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</p:grpSp>
        </p:grpSp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66400" y="1972800"/>
              <a:ext cx="280670" cy="269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30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ung 9"/>
          <p:cNvGrpSpPr/>
          <p:nvPr/>
        </p:nvGrpSpPr>
        <p:grpSpPr>
          <a:xfrm>
            <a:off x="228600" y="152400"/>
            <a:ext cx="8763000" cy="1877437"/>
            <a:chOff x="228600" y="152400"/>
            <a:chExt cx="8763000" cy="1877437"/>
          </a:xfrm>
        </p:grpSpPr>
        <p:sp>
          <p:nvSpPr>
            <p:cNvPr id="5" name="Textfeld 4"/>
            <p:cNvSpPr txBox="1"/>
            <p:nvPr/>
          </p:nvSpPr>
          <p:spPr>
            <a:xfrm>
              <a:off x="228600" y="152400"/>
              <a:ext cx="8763000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2800" b="1" dirty="0" smtClean="0"/>
                <a:t>Problem 1: </a:t>
              </a:r>
              <a:r>
                <a:rPr lang="de-DE" sz="2800" dirty="0" smtClean="0">
                  <a:solidFill>
                    <a:srgbClr val="FF0000"/>
                  </a:solidFill>
                </a:rPr>
                <a:t>LHC at</a:t>
              </a:r>
            </a:p>
            <a:p>
              <a:pPr marL="361950" indent="-361950" algn="l">
                <a:buFont typeface="+mj-lt"/>
                <a:buAutoNum type="alphaLcParenR"/>
              </a:pPr>
              <a:r>
                <a:rPr lang="de-DE" dirty="0" err="1" smtClean="0"/>
                <a:t>Two</a:t>
              </a:r>
              <a:r>
                <a:rPr lang="de-DE" dirty="0" smtClean="0"/>
                <a:t> </a:t>
              </a:r>
              <a:r>
                <a:rPr lang="de-DE" dirty="0" err="1" smtClean="0"/>
                <a:t>gluons</a:t>
              </a:r>
              <a:r>
                <a:rPr lang="de-DE" dirty="0" smtClean="0"/>
                <a:t> (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incoming</a:t>
              </a:r>
              <a:r>
                <a:rPr lang="de-DE" dirty="0" smtClean="0"/>
                <a:t> </a:t>
              </a:r>
              <a:r>
                <a:rPr lang="de-DE" dirty="0" err="1" smtClean="0"/>
                <a:t>protons</a:t>
              </a:r>
              <a:r>
                <a:rPr lang="de-DE" dirty="0" smtClean="0"/>
                <a:t>) </a:t>
              </a:r>
              <a:r>
                <a:rPr lang="de-DE" dirty="0" err="1" smtClean="0"/>
                <a:t>collide</a:t>
              </a:r>
              <a:r>
                <a:rPr lang="de-DE" dirty="0" smtClean="0"/>
                <a:t> </a:t>
              </a:r>
              <a:r>
                <a:rPr lang="de-DE" dirty="0" err="1" smtClean="0"/>
                <a:t>head</a:t>
              </a:r>
              <a:r>
                <a:rPr lang="de-DE" dirty="0" smtClean="0"/>
                <a:t>-on. </a:t>
              </a:r>
              <a:r>
                <a:rPr lang="de-DE" dirty="0" err="1" smtClean="0"/>
                <a:t>Each</a:t>
              </a:r>
              <a:r>
                <a:rPr lang="de-DE" dirty="0" smtClean="0"/>
                <a:t> </a:t>
              </a:r>
              <a:r>
                <a:rPr lang="de-DE" dirty="0" err="1" smtClean="0"/>
                <a:t>carries</a:t>
              </a:r>
              <a:r>
                <a:rPr lang="de-DE" dirty="0" smtClean="0"/>
                <a:t> </a:t>
              </a:r>
              <a:r>
                <a:rPr lang="de-DE" sz="2800" dirty="0" smtClean="0">
                  <a:solidFill>
                    <a:srgbClr val="FF0000"/>
                  </a:solidFill>
                  <a:latin typeface="+mn-lt"/>
                </a:rPr>
                <a:t>10%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momentum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its</a:t>
              </a:r>
              <a:r>
                <a:rPr lang="de-DE" dirty="0" smtClean="0"/>
                <a:t> </a:t>
              </a:r>
              <a:r>
                <a:rPr lang="de-DE" dirty="0" err="1" smtClean="0"/>
                <a:t>proton</a:t>
              </a:r>
              <a:r>
                <a:rPr lang="de-DE" dirty="0" smtClean="0"/>
                <a:t>. </a:t>
              </a:r>
              <a:r>
                <a:rPr lang="de-DE" dirty="0" err="1" smtClean="0"/>
                <a:t>Compute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 cm </a:t>
              </a:r>
              <a:r>
                <a:rPr lang="de-DE" dirty="0" err="1" smtClean="0"/>
                <a:t>energy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two</a:t>
              </a:r>
              <a:r>
                <a:rPr lang="de-DE" dirty="0" smtClean="0"/>
                <a:t> </a:t>
              </a:r>
              <a:r>
                <a:rPr lang="de-DE" dirty="0" err="1" smtClean="0"/>
                <a:t>gluons</a:t>
              </a:r>
              <a:r>
                <a:rPr lang="de-DE" dirty="0" smtClean="0"/>
                <a:t>.</a:t>
              </a:r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6000" y="200465"/>
              <a:ext cx="2311400" cy="427609"/>
            </a:xfrm>
            <a:prstGeom prst="rect">
              <a:avLst/>
            </a:prstGeom>
          </p:spPr>
        </p:pic>
      </p:grp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09800"/>
            <a:ext cx="8839200" cy="762907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276600"/>
            <a:ext cx="6223000" cy="942284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618567"/>
            <a:ext cx="8763000" cy="4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3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ung 9"/>
          <p:cNvGrpSpPr/>
          <p:nvPr/>
        </p:nvGrpSpPr>
        <p:grpSpPr>
          <a:xfrm>
            <a:off x="228600" y="152400"/>
            <a:ext cx="8763000" cy="1508105"/>
            <a:chOff x="228600" y="152400"/>
            <a:chExt cx="8763000" cy="1508105"/>
          </a:xfrm>
        </p:grpSpPr>
        <p:sp>
          <p:nvSpPr>
            <p:cNvPr id="5" name="Textfeld 4"/>
            <p:cNvSpPr txBox="1"/>
            <p:nvPr/>
          </p:nvSpPr>
          <p:spPr>
            <a:xfrm>
              <a:off x="228600" y="152400"/>
              <a:ext cx="87630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2800" b="1" dirty="0" smtClean="0"/>
                <a:t>Problem 1: </a:t>
              </a:r>
              <a:r>
                <a:rPr lang="de-DE" sz="2800" dirty="0" smtClean="0">
                  <a:solidFill>
                    <a:srgbClr val="FF0000"/>
                  </a:solidFill>
                </a:rPr>
                <a:t>LHC at</a:t>
              </a:r>
            </a:p>
            <a:p>
              <a:pPr marL="457200" indent="-457200" algn="l">
                <a:buFont typeface="+mj-lt"/>
                <a:buAutoNum type="alphaLcParenR" startAt="2"/>
              </a:pPr>
              <a:r>
                <a:rPr lang="de-DE" dirty="0" smtClean="0"/>
                <a:t>The </a:t>
              </a:r>
              <a:r>
                <a:rPr lang="de-DE" dirty="0" err="1" smtClean="0"/>
                <a:t>gluons</a:t>
              </a:r>
              <a:r>
                <a:rPr lang="de-DE" dirty="0" smtClean="0"/>
                <a:t> </a:t>
              </a:r>
              <a:r>
                <a:rPr lang="de-DE" dirty="0" err="1" smtClean="0"/>
                <a:t>are</a:t>
              </a:r>
              <a:r>
                <a:rPr lang="de-DE" dirty="0" smtClean="0"/>
                <a:t> </a:t>
              </a:r>
              <a:r>
                <a:rPr lang="de-DE" dirty="0" err="1" smtClean="0"/>
                <a:t>scattered</a:t>
              </a:r>
              <a:r>
                <a:rPr lang="de-DE" dirty="0" smtClean="0"/>
                <a:t> </a:t>
              </a:r>
              <a:r>
                <a:rPr lang="de-DE" dirty="0" err="1" smtClean="0"/>
                <a:t>by</a:t>
              </a:r>
              <a:r>
                <a:rPr lang="de-DE" dirty="0" smtClean="0"/>
                <a:t> an angle                . </a:t>
              </a:r>
              <a:r>
                <a:rPr lang="de-DE" dirty="0" err="1" smtClean="0"/>
                <a:t>Compute</a:t>
              </a:r>
              <a:r>
                <a:rPr lang="de-DE" dirty="0" smtClean="0"/>
                <a:t> </a:t>
              </a:r>
              <a:r>
                <a:rPr lang="de-DE" sz="2800" i="1" dirty="0" smtClean="0">
                  <a:solidFill>
                    <a:srgbClr val="FF0000"/>
                  </a:solidFill>
                  <a:latin typeface="+mn-lt"/>
                </a:rPr>
                <a:t>q</a:t>
              </a:r>
              <a:r>
                <a:rPr lang="de-DE" sz="2800" baseline="30000" dirty="0" smtClean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de-DE" dirty="0" smtClean="0">
                  <a:ea typeface="Arial" charset="0"/>
                  <a:cs typeface="Arial" charset="0"/>
                </a:rPr>
                <a:t>, </a:t>
              </a:r>
              <a:r>
                <a:rPr lang="de-DE" dirty="0" err="1" smtClean="0">
                  <a:ea typeface="Arial" charset="0"/>
                  <a:cs typeface="Arial" charset="0"/>
                </a:rPr>
                <a:t>the</a:t>
              </a:r>
              <a:r>
                <a:rPr lang="de-DE" dirty="0" smtClean="0">
                  <a:ea typeface="Arial" charset="0"/>
                  <a:cs typeface="Arial" charset="0"/>
                </a:rPr>
                <a:t> </a:t>
              </a:r>
              <a:r>
                <a:rPr lang="de-DE" dirty="0" err="1" smtClean="0">
                  <a:ea typeface="Arial" charset="0"/>
                  <a:cs typeface="Arial" charset="0"/>
                </a:rPr>
                <a:t>square</a:t>
              </a:r>
              <a:r>
                <a:rPr lang="de-DE" dirty="0" smtClean="0">
                  <a:ea typeface="Arial" charset="0"/>
                  <a:cs typeface="Arial" charset="0"/>
                </a:rPr>
                <a:t> </a:t>
              </a:r>
              <a:r>
                <a:rPr lang="de-DE" dirty="0" err="1" smtClean="0">
                  <a:ea typeface="Arial" charset="0"/>
                  <a:cs typeface="Arial" charset="0"/>
                </a:rPr>
                <a:t>of</a:t>
              </a:r>
              <a:r>
                <a:rPr lang="de-DE" dirty="0" smtClean="0">
                  <a:ea typeface="Arial" charset="0"/>
                  <a:cs typeface="Arial" charset="0"/>
                </a:rPr>
                <a:t> </a:t>
              </a:r>
              <a:r>
                <a:rPr lang="de-DE" dirty="0" err="1" smtClean="0">
                  <a:ea typeface="Arial" charset="0"/>
                  <a:cs typeface="Arial" charset="0"/>
                </a:rPr>
                <a:t>the</a:t>
              </a:r>
              <a:r>
                <a:rPr lang="de-DE" dirty="0">
                  <a:ea typeface="Arial" charset="0"/>
                  <a:cs typeface="Arial" charset="0"/>
                </a:rPr>
                <a:t> </a:t>
              </a:r>
              <a:r>
                <a:rPr lang="de-DE" dirty="0" err="1" smtClean="0">
                  <a:ea typeface="Arial" charset="0"/>
                  <a:cs typeface="Arial" charset="0"/>
                </a:rPr>
                <a:t>four-momentum</a:t>
              </a:r>
              <a:r>
                <a:rPr lang="de-DE" dirty="0" smtClean="0">
                  <a:ea typeface="Arial" charset="0"/>
                  <a:cs typeface="Arial" charset="0"/>
                </a:rPr>
                <a:t> </a:t>
              </a:r>
              <a:r>
                <a:rPr lang="de-DE" dirty="0" err="1" smtClean="0">
                  <a:ea typeface="Arial" charset="0"/>
                  <a:cs typeface="Arial" charset="0"/>
                </a:rPr>
                <a:t>transfer</a:t>
              </a:r>
              <a:r>
                <a:rPr lang="de-DE" dirty="0" smtClean="0">
                  <a:ea typeface="Arial" charset="0"/>
                  <a:cs typeface="Arial" charset="0"/>
                </a:rPr>
                <a:t>.</a:t>
              </a:r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6000" y="200465"/>
              <a:ext cx="2311400" cy="427609"/>
            </a:xfrm>
            <a:prstGeom prst="rect">
              <a:avLst/>
            </a:prstGeom>
          </p:spPr>
        </p:pic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9117" y="816059"/>
              <a:ext cx="1219200" cy="310147"/>
            </a:xfrm>
            <a:prstGeom prst="rect">
              <a:avLst/>
            </a:prstGeom>
          </p:spPr>
        </p:pic>
      </p:grpSp>
      <p:grpSp>
        <p:nvGrpSpPr>
          <p:cNvPr id="8" name="Gruppierung 7"/>
          <p:cNvGrpSpPr/>
          <p:nvPr/>
        </p:nvGrpSpPr>
        <p:grpSpPr>
          <a:xfrm>
            <a:off x="5809689" y="1447800"/>
            <a:ext cx="3120185" cy="2247900"/>
            <a:chOff x="5809689" y="1447800"/>
            <a:chExt cx="3120185" cy="2247900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9689" y="2514600"/>
              <a:ext cx="215900" cy="304800"/>
            </a:xfrm>
            <a:prstGeom prst="rect">
              <a:avLst/>
            </a:prstGeom>
          </p:spPr>
        </p:pic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3974" y="2514600"/>
              <a:ext cx="215900" cy="304800"/>
            </a:xfrm>
            <a:prstGeom prst="rect">
              <a:avLst/>
            </a:prstGeom>
          </p:spPr>
        </p:pic>
        <p:grpSp>
          <p:nvGrpSpPr>
            <p:cNvPr id="21" name="Gruppierung 20"/>
            <p:cNvGrpSpPr/>
            <p:nvPr/>
          </p:nvGrpSpPr>
          <p:grpSpPr>
            <a:xfrm>
              <a:off x="6096000" y="1447800"/>
              <a:ext cx="2438400" cy="2247900"/>
              <a:chOff x="6096000" y="1447800"/>
              <a:chExt cx="2438400" cy="2247900"/>
            </a:xfrm>
          </p:grpSpPr>
          <p:cxnSp>
            <p:nvCxnSpPr>
              <p:cNvPr id="3" name="Gerade Verbindung mit Pfeil 2"/>
              <p:cNvCxnSpPr/>
              <p:nvPr/>
            </p:nvCxnSpPr>
            <p:spPr bwMode="auto">
              <a:xfrm>
                <a:off x="6096000" y="2667000"/>
                <a:ext cx="11430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Gerade Verbindung mit Pfeil 10"/>
              <p:cNvCxnSpPr/>
              <p:nvPr/>
            </p:nvCxnSpPr>
            <p:spPr bwMode="auto">
              <a:xfrm flipH="1">
                <a:off x="7391400" y="2667000"/>
                <a:ext cx="11430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Gerade Verbindung mit Pfeil 11"/>
              <p:cNvCxnSpPr/>
              <p:nvPr/>
            </p:nvCxnSpPr>
            <p:spPr bwMode="auto">
              <a:xfrm rot="-2700000" flipH="1">
                <a:off x="6233412" y="3177288"/>
                <a:ext cx="11430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Gerade Verbindung mit Pfeil 12"/>
              <p:cNvCxnSpPr/>
              <p:nvPr/>
            </p:nvCxnSpPr>
            <p:spPr bwMode="auto">
              <a:xfrm rot="18900000" flipV="1">
                <a:off x="7253988" y="2156712"/>
                <a:ext cx="11430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4" name="Bild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4100" y="2743200"/>
                <a:ext cx="419100" cy="304800"/>
              </a:xfrm>
              <a:prstGeom prst="rect">
                <a:avLst/>
              </a:prstGeom>
            </p:spPr>
          </p:pic>
          <p:pic>
            <p:nvPicPr>
              <p:cNvPr id="14" name="Bild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5300" y="2743200"/>
                <a:ext cx="419100" cy="304800"/>
              </a:xfrm>
              <a:prstGeom prst="rect">
                <a:avLst/>
              </a:prstGeom>
            </p:spPr>
          </p:pic>
          <p:pic>
            <p:nvPicPr>
              <p:cNvPr id="15" name="Bild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81900" y="1447800"/>
                <a:ext cx="419100" cy="495300"/>
              </a:xfrm>
              <a:prstGeom prst="rect">
                <a:avLst/>
              </a:prstGeom>
            </p:spPr>
          </p:pic>
          <p:pic>
            <p:nvPicPr>
              <p:cNvPr id="16" name="Bild 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43700" y="3200400"/>
                <a:ext cx="419100" cy="495300"/>
              </a:xfrm>
              <a:prstGeom prst="rect">
                <a:avLst/>
              </a:prstGeom>
            </p:spPr>
          </p:pic>
          <p:pic>
            <p:nvPicPr>
              <p:cNvPr id="17" name="Bild 1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53400" y="2057400"/>
                <a:ext cx="203200" cy="342900"/>
              </a:xfrm>
              <a:prstGeom prst="rect">
                <a:avLst/>
              </a:prstGeom>
            </p:spPr>
          </p:pic>
          <p:sp>
            <p:nvSpPr>
              <p:cNvPr id="20" name="Bogen 19"/>
              <p:cNvSpPr/>
              <p:nvPr/>
            </p:nvSpPr>
            <p:spPr bwMode="auto">
              <a:xfrm>
                <a:off x="6477000" y="1868327"/>
                <a:ext cx="1676400" cy="1560673"/>
              </a:xfrm>
              <a:prstGeom prst="arc">
                <a:avLst>
                  <a:gd name="adj1" fmla="val 18937444"/>
                  <a:gd name="adj2" fmla="val 165327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lg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24" name="Bild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5717458"/>
            <a:ext cx="8229600" cy="530942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600" y="1828800"/>
            <a:ext cx="5037582" cy="1450086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000" y="3866400"/>
            <a:ext cx="7309231" cy="14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ung 9"/>
          <p:cNvGrpSpPr/>
          <p:nvPr/>
        </p:nvGrpSpPr>
        <p:grpSpPr>
          <a:xfrm>
            <a:off x="228600" y="152400"/>
            <a:ext cx="8763000" cy="4401205"/>
            <a:chOff x="228600" y="152400"/>
            <a:chExt cx="8763000" cy="4401205"/>
          </a:xfrm>
        </p:grpSpPr>
        <p:sp>
          <p:nvSpPr>
            <p:cNvPr id="5" name="Textfeld 4"/>
            <p:cNvSpPr txBox="1"/>
            <p:nvPr/>
          </p:nvSpPr>
          <p:spPr>
            <a:xfrm>
              <a:off x="228600" y="152400"/>
              <a:ext cx="876300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2800" b="1" dirty="0" smtClean="0"/>
                <a:t>Problem 1: </a:t>
              </a:r>
              <a:r>
                <a:rPr lang="de-DE" sz="2800" dirty="0" smtClean="0">
                  <a:solidFill>
                    <a:srgbClr val="FF0000"/>
                  </a:solidFill>
                </a:rPr>
                <a:t>LHC at</a:t>
              </a:r>
            </a:p>
            <a:p>
              <a:pPr marL="457200" indent="-457200" algn="l">
                <a:buFont typeface="+mj-lt"/>
                <a:buAutoNum type="alphaLcParenR" startAt="3"/>
              </a:pPr>
              <a:r>
                <a:rPr lang="de-DE" dirty="0" err="1" smtClean="0"/>
                <a:t>Compute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spatial</a:t>
              </a:r>
              <a:r>
                <a:rPr lang="de-DE" dirty="0" smtClean="0"/>
                <a:t> </a:t>
              </a:r>
              <a:r>
                <a:rPr lang="de-DE" dirty="0" err="1" smtClean="0"/>
                <a:t>resolution</a:t>
              </a:r>
              <a:r>
                <a:rPr lang="de-DE" dirty="0" smtClean="0"/>
                <a:t>                   </a:t>
              </a:r>
              <a:r>
                <a:rPr lang="de-DE" dirty="0" err="1" smtClean="0"/>
                <a:t>reached</a:t>
              </a:r>
              <a:r>
                <a:rPr lang="de-DE" dirty="0" smtClean="0"/>
                <a:t> in </a:t>
              </a:r>
              <a:r>
                <a:rPr lang="de-DE" dirty="0" err="1" smtClean="0"/>
                <a:t>this</a:t>
              </a:r>
              <a:r>
                <a:rPr lang="de-DE" dirty="0" smtClean="0"/>
                <a:t> </a:t>
              </a:r>
              <a:r>
                <a:rPr lang="de-DE" dirty="0" err="1" smtClean="0"/>
                <a:t>scattering</a:t>
              </a:r>
              <a:r>
                <a:rPr lang="de-DE" dirty="0" smtClean="0"/>
                <a:t> </a:t>
              </a:r>
              <a:r>
                <a:rPr lang="de-DE" dirty="0" err="1" smtClean="0"/>
                <a:t>process</a:t>
              </a:r>
              <a:r>
                <a:rPr lang="de-DE" dirty="0" smtClean="0"/>
                <a:t>. Note:</a:t>
              </a:r>
            </a:p>
            <a:p>
              <a:pPr marL="361950" indent="-361950" algn="l">
                <a:buFont typeface="+mj-lt"/>
                <a:buAutoNum type="alphaLcParenR" startAt="3"/>
              </a:pPr>
              <a:endParaRPr lang="de-DE" b="1" dirty="0" smtClean="0"/>
            </a:p>
            <a:p>
              <a:pPr marL="361950" indent="-361950" algn="l">
                <a:buFont typeface="+mj-lt"/>
                <a:buAutoNum type="alphaLcParenR" startAt="3"/>
              </a:pPr>
              <a:endParaRPr lang="de-DE" b="1" dirty="0"/>
            </a:p>
            <a:p>
              <a:pPr marL="361950" indent="-361950" algn="l">
                <a:buFont typeface="+mj-lt"/>
                <a:buAutoNum type="alphaLcParenR" startAt="3"/>
              </a:pPr>
              <a:endParaRPr lang="de-DE" b="1" dirty="0" smtClean="0"/>
            </a:p>
            <a:p>
              <a:pPr marL="361950" indent="-361950" algn="l">
                <a:buFont typeface="+mj-lt"/>
                <a:buAutoNum type="alphaLcParenR" startAt="3"/>
              </a:pPr>
              <a:r>
                <a:rPr lang="de-DE" dirty="0" smtClean="0"/>
                <a:t>A </a:t>
              </a:r>
              <a:r>
                <a:rPr lang="de-DE" dirty="0" err="1" smtClean="0"/>
                <a:t>proton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one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LHC </a:t>
              </a:r>
              <a:r>
                <a:rPr lang="de-DE" dirty="0" err="1" smtClean="0"/>
                <a:t>beams</a:t>
              </a:r>
              <a:r>
                <a:rPr lang="de-DE" dirty="0" smtClean="0"/>
                <a:t> </a:t>
              </a:r>
              <a:r>
                <a:rPr lang="de-DE" dirty="0" err="1" smtClean="0"/>
                <a:t>hits</a:t>
              </a:r>
              <a:r>
                <a:rPr lang="de-DE" dirty="0" smtClean="0"/>
                <a:t> a </a:t>
              </a:r>
              <a:r>
                <a:rPr lang="de-DE" dirty="0" err="1" smtClean="0"/>
                <a:t>proton</a:t>
              </a:r>
              <a:r>
                <a:rPr lang="de-DE" dirty="0" smtClean="0"/>
                <a:t> </a:t>
              </a:r>
              <a:r>
                <a:rPr lang="de-DE" dirty="0" err="1" smtClean="0"/>
                <a:t>inside</a:t>
              </a:r>
              <a:r>
                <a:rPr lang="de-DE" dirty="0" smtClean="0"/>
                <a:t> a gas </a:t>
              </a:r>
              <a:r>
                <a:rPr lang="de-DE" dirty="0" err="1" smtClean="0"/>
                <a:t>molecule</a:t>
              </a:r>
              <a:r>
                <a:rPr lang="de-DE" dirty="0" smtClean="0"/>
                <a:t> </a:t>
              </a:r>
              <a:r>
                <a:rPr lang="de-DE" dirty="0" err="1" smtClean="0"/>
                <a:t>left</a:t>
              </a:r>
              <a:r>
                <a:rPr lang="de-DE" dirty="0" smtClean="0"/>
                <a:t> in </a:t>
              </a:r>
              <a:r>
                <a:rPr lang="de-DE" dirty="0" err="1" smtClean="0"/>
                <a:t>the</a:t>
              </a:r>
              <a:r>
                <a:rPr lang="de-DE" dirty="0" smtClean="0"/>
                <a:t> (</a:t>
              </a:r>
              <a:r>
                <a:rPr lang="de-DE" dirty="0" err="1" smtClean="0"/>
                <a:t>highly</a:t>
              </a:r>
              <a:r>
                <a:rPr lang="de-DE" dirty="0" smtClean="0"/>
                <a:t> </a:t>
              </a:r>
              <a:r>
                <a:rPr lang="de-DE" dirty="0" err="1" smtClean="0"/>
                <a:t>evacuated</a:t>
              </a:r>
              <a:r>
                <a:rPr lang="de-DE" dirty="0" smtClean="0"/>
                <a:t>) beam </a:t>
              </a:r>
              <a:r>
                <a:rPr lang="de-DE" dirty="0" err="1" smtClean="0"/>
                <a:t>pipe</a:t>
              </a:r>
              <a:r>
                <a:rPr lang="de-DE" dirty="0" smtClean="0"/>
                <a:t>. </a:t>
              </a:r>
              <a:r>
                <a:rPr lang="de-DE" dirty="0" err="1" smtClean="0"/>
                <a:t>Compute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cm </a:t>
              </a:r>
              <a:r>
                <a:rPr lang="de-DE" dirty="0" err="1" smtClean="0"/>
                <a:t>energy</a:t>
              </a:r>
              <a:r>
                <a:rPr lang="de-DE" dirty="0" smtClean="0"/>
                <a:t> </a:t>
              </a:r>
              <a:r>
                <a:rPr lang="de-DE" dirty="0" err="1" smtClean="0"/>
                <a:t>for</a:t>
              </a:r>
              <a:r>
                <a:rPr lang="de-DE" dirty="0" smtClean="0"/>
                <a:t> </a:t>
              </a:r>
              <a:r>
                <a:rPr lang="de-DE" dirty="0" err="1" smtClean="0"/>
                <a:t>this</a:t>
              </a:r>
              <a:r>
                <a:rPr lang="de-DE" dirty="0" smtClean="0"/>
                <a:t> </a:t>
              </a:r>
              <a:r>
                <a:rPr lang="de-DE" dirty="0" err="1" smtClean="0"/>
                <a:t>collision</a:t>
              </a:r>
              <a:r>
                <a:rPr lang="de-DE" dirty="0" smtClean="0"/>
                <a:t>.</a:t>
              </a:r>
              <a:endParaRPr lang="de-DE" dirty="0"/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6000" y="200465"/>
              <a:ext cx="2311400" cy="427609"/>
            </a:xfrm>
            <a:prstGeom prst="rect">
              <a:avLst/>
            </a:prstGeom>
          </p:spPr>
        </p:pic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3650" y="741426"/>
              <a:ext cx="1327150" cy="477774"/>
            </a:xfrm>
            <a:prstGeom prst="rect">
              <a:avLst/>
            </a:prstGeom>
          </p:spPr>
        </p:pic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1295400"/>
              <a:ext cx="4013200" cy="355600"/>
            </a:xfrm>
            <a:prstGeom prst="rect">
              <a:avLst/>
            </a:prstGeom>
          </p:spPr>
        </p:pic>
      </p:grpSp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981200"/>
            <a:ext cx="8305800" cy="966532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00" y="5054400"/>
            <a:ext cx="8585962" cy="4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8600" y="0"/>
            <a:ext cx="8915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 smtClean="0"/>
              <a:t>Problem 2: </a:t>
            </a:r>
            <a:r>
              <a:rPr lang="de-DE" sz="2800" dirty="0" smtClean="0">
                <a:solidFill>
                  <a:srgbClr val="FF0000"/>
                </a:solidFill>
              </a:rPr>
              <a:t>Future </a:t>
            </a:r>
            <a:r>
              <a:rPr lang="de-DE" sz="2800" dirty="0" err="1" smtClean="0">
                <a:solidFill>
                  <a:srgbClr val="FF0000"/>
                </a:solidFill>
              </a:rPr>
              <a:t>circular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collider</a:t>
            </a:r>
            <a:r>
              <a:rPr lang="de-DE" sz="2800" dirty="0" smtClean="0">
                <a:solidFill>
                  <a:srgbClr val="FF0000"/>
                </a:solidFill>
              </a:rPr>
              <a:t>?</a:t>
            </a:r>
          </a:p>
          <a:p>
            <a:pPr algn="l"/>
            <a:r>
              <a:rPr lang="de-DE" dirty="0" smtClean="0"/>
              <a:t>The LHC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circumference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sz="2800" dirty="0" smtClean="0">
                <a:solidFill>
                  <a:srgbClr val="FF0000"/>
                </a:solidFill>
                <a:latin typeface="+mn-lt"/>
              </a:rPr>
              <a:t>27 </a:t>
            </a:r>
            <a:r>
              <a:rPr lang="de-DE" sz="2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km</a:t>
            </a:r>
            <a:r>
              <a:rPr lang="de-DE" dirty="0" smtClean="0">
                <a:ea typeface="Arial" charset="0"/>
                <a:cs typeface="Arial" charset="0"/>
              </a:rPr>
              <a:t>.</a:t>
            </a:r>
            <a:r>
              <a:rPr lang="de-DE" sz="2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de-DE" dirty="0" smtClean="0">
                <a:ea typeface="Arial" charset="0"/>
                <a:cs typeface="Arial" charset="0"/>
              </a:rPr>
              <a:t>With </a:t>
            </a:r>
            <a:r>
              <a:rPr lang="de-DE" dirty="0" err="1" smtClean="0">
                <a:ea typeface="Arial" charset="0"/>
                <a:cs typeface="Arial" charset="0"/>
              </a:rPr>
              <a:t>the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current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superconducting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magnets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it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can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reach</a:t>
            </a:r>
            <a:r>
              <a:rPr lang="de-DE" dirty="0" smtClean="0">
                <a:ea typeface="Arial" charset="0"/>
                <a:cs typeface="Arial" charset="0"/>
              </a:rPr>
              <a:t> a </a:t>
            </a:r>
            <a:r>
              <a:rPr lang="de-DE" dirty="0" err="1" smtClean="0">
                <a:ea typeface="Arial" charset="0"/>
                <a:cs typeface="Arial" charset="0"/>
              </a:rPr>
              <a:t>maximum</a:t>
            </a:r>
            <a:r>
              <a:rPr lang="de-DE" dirty="0" smtClean="0">
                <a:ea typeface="Arial" charset="0"/>
                <a:cs typeface="Arial" charset="0"/>
              </a:rPr>
              <a:t> cm </a:t>
            </a:r>
            <a:r>
              <a:rPr lang="de-DE" dirty="0" err="1" smtClean="0">
                <a:ea typeface="Arial" charset="0"/>
                <a:cs typeface="Arial" charset="0"/>
              </a:rPr>
              <a:t>energy</a:t>
            </a:r>
            <a:r>
              <a:rPr lang="de-DE" dirty="0" smtClean="0">
                <a:ea typeface="Arial" charset="0"/>
                <a:cs typeface="Arial" charset="0"/>
              </a:rPr>
              <a:t> (proton-proton) </a:t>
            </a:r>
            <a:r>
              <a:rPr lang="de-DE" dirty="0" err="1" smtClean="0">
                <a:ea typeface="Arial" charset="0"/>
                <a:cs typeface="Arial" charset="0"/>
              </a:rPr>
              <a:t>of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sz="2800" dirty="0" smtClean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14 </a:t>
            </a:r>
            <a:r>
              <a:rPr lang="de-DE" sz="2800" dirty="0" err="1" smtClean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TeV</a:t>
            </a:r>
            <a:r>
              <a:rPr lang="de-DE" dirty="0" smtClean="0">
                <a:ea typeface="Arial" charset="0"/>
                <a:cs typeface="Arial" charset="0"/>
              </a:rPr>
              <a:t> with </a:t>
            </a:r>
            <a:r>
              <a:rPr lang="de-DE" sz="28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3×10</a:t>
            </a:r>
            <a:r>
              <a:rPr lang="de-DE" sz="2800" baseline="300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14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protons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per beam.</a:t>
            </a:r>
            <a:endParaRPr lang="de-DE" dirty="0" smtClean="0">
              <a:ea typeface="Arial" charset="0"/>
              <a:cs typeface="Arial" charset="0"/>
            </a:endParaRPr>
          </a:p>
          <a:p>
            <a:pPr marL="361950" indent="-361950" algn="l">
              <a:buFont typeface="+mj-lt"/>
              <a:buAutoNum type="alphaLcParenR"/>
            </a:pPr>
            <a:r>
              <a:rPr lang="de-DE" dirty="0" err="1" smtClean="0"/>
              <a:t>Consider</a:t>
            </a:r>
            <a:r>
              <a:rPr lang="de-DE" dirty="0" smtClean="0"/>
              <a:t> a </a:t>
            </a:r>
            <a:r>
              <a:rPr lang="de-DE" dirty="0" err="1" smtClean="0"/>
              <a:t>future</a:t>
            </a:r>
            <a:r>
              <a:rPr lang="de-DE" dirty="0" smtClean="0"/>
              <a:t> LHC-like </a:t>
            </a:r>
            <a:r>
              <a:rPr lang="de-DE" dirty="0" err="1" smtClean="0"/>
              <a:t>machine</a:t>
            </a:r>
            <a:r>
              <a:rPr lang="de-DE" dirty="0" smtClean="0"/>
              <a:t> with a cm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  </a:t>
            </a:r>
            <a:r>
              <a:rPr lang="de-DE" sz="28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100 </a:t>
            </a:r>
            <a:r>
              <a:rPr lang="de-DE" sz="2800" dirty="0" err="1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TeV</a:t>
            </a:r>
            <a:r>
              <a:rPr lang="de-DE" dirty="0" smtClean="0"/>
              <a:t>.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aggressive R&amp;D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double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field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magnets</a:t>
            </a:r>
            <a:r>
              <a:rPr lang="de-DE" dirty="0" smtClean="0"/>
              <a:t>. Find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circumference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ring.</a:t>
            </a:r>
            <a:endParaRPr lang="de-DE" b="1" dirty="0" smtClean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05200"/>
            <a:ext cx="3568700" cy="70118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495800"/>
            <a:ext cx="6705600" cy="894816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765800"/>
            <a:ext cx="59563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8600" y="0"/>
            <a:ext cx="899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 smtClean="0"/>
              <a:t>Problem 2: </a:t>
            </a:r>
            <a:r>
              <a:rPr lang="de-DE" sz="2800" dirty="0" smtClean="0">
                <a:solidFill>
                  <a:srgbClr val="FF0000"/>
                </a:solidFill>
              </a:rPr>
              <a:t>Future </a:t>
            </a:r>
            <a:r>
              <a:rPr lang="de-DE" sz="2800" dirty="0" err="1" smtClean="0">
                <a:solidFill>
                  <a:srgbClr val="FF0000"/>
                </a:solidFill>
              </a:rPr>
              <a:t>circular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collider</a:t>
            </a:r>
            <a:r>
              <a:rPr lang="de-DE" sz="2800" dirty="0" smtClean="0">
                <a:solidFill>
                  <a:srgbClr val="FF0000"/>
                </a:solidFill>
              </a:rPr>
              <a:t>?</a:t>
            </a:r>
          </a:p>
          <a:p>
            <a:pPr algn="l"/>
            <a:r>
              <a:rPr lang="de-DE" dirty="0" smtClean="0"/>
              <a:t>The LHC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circumference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sz="2800" dirty="0" smtClean="0">
                <a:solidFill>
                  <a:srgbClr val="FF0000"/>
                </a:solidFill>
                <a:latin typeface="+mn-lt"/>
              </a:rPr>
              <a:t>27 </a:t>
            </a:r>
            <a:r>
              <a:rPr lang="de-DE" sz="2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km</a:t>
            </a:r>
            <a:r>
              <a:rPr lang="de-DE" dirty="0" smtClean="0">
                <a:ea typeface="Arial" charset="0"/>
                <a:cs typeface="Arial" charset="0"/>
              </a:rPr>
              <a:t>.</a:t>
            </a:r>
            <a:r>
              <a:rPr lang="de-DE" sz="2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de-DE" dirty="0" smtClean="0">
                <a:ea typeface="Arial" charset="0"/>
                <a:cs typeface="Arial" charset="0"/>
              </a:rPr>
              <a:t>With </a:t>
            </a:r>
            <a:r>
              <a:rPr lang="de-DE" dirty="0" err="1" smtClean="0">
                <a:ea typeface="Arial" charset="0"/>
                <a:cs typeface="Arial" charset="0"/>
              </a:rPr>
              <a:t>the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current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superconducting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magnets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it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can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reach</a:t>
            </a:r>
            <a:r>
              <a:rPr lang="de-DE" dirty="0" smtClean="0">
                <a:ea typeface="Arial" charset="0"/>
                <a:cs typeface="Arial" charset="0"/>
              </a:rPr>
              <a:t> a </a:t>
            </a:r>
            <a:r>
              <a:rPr lang="de-DE" dirty="0" err="1" smtClean="0">
                <a:ea typeface="Arial" charset="0"/>
                <a:cs typeface="Arial" charset="0"/>
              </a:rPr>
              <a:t>maximum</a:t>
            </a:r>
            <a:r>
              <a:rPr lang="de-DE" dirty="0" smtClean="0">
                <a:ea typeface="Arial" charset="0"/>
                <a:cs typeface="Arial" charset="0"/>
              </a:rPr>
              <a:t> cm </a:t>
            </a:r>
            <a:r>
              <a:rPr lang="de-DE" dirty="0" err="1" smtClean="0">
                <a:ea typeface="Arial" charset="0"/>
                <a:cs typeface="Arial" charset="0"/>
              </a:rPr>
              <a:t>energy</a:t>
            </a:r>
            <a:r>
              <a:rPr lang="de-DE" dirty="0" smtClean="0">
                <a:ea typeface="Arial" charset="0"/>
                <a:cs typeface="Arial" charset="0"/>
              </a:rPr>
              <a:t> (proton-proton) </a:t>
            </a:r>
            <a:r>
              <a:rPr lang="de-DE" dirty="0" err="1" smtClean="0">
                <a:ea typeface="Arial" charset="0"/>
                <a:cs typeface="Arial" charset="0"/>
              </a:rPr>
              <a:t>of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sz="2800" dirty="0" smtClean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14 </a:t>
            </a:r>
            <a:r>
              <a:rPr lang="de-DE" sz="2800" dirty="0" err="1" smtClean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TeV</a:t>
            </a:r>
            <a:r>
              <a:rPr lang="de-DE" dirty="0" smtClean="0">
                <a:ea typeface="Arial" charset="0"/>
                <a:cs typeface="Arial" charset="0"/>
              </a:rPr>
              <a:t> with </a:t>
            </a:r>
            <a:r>
              <a:rPr lang="de-DE" sz="28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3×10</a:t>
            </a:r>
            <a:r>
              <a:rPr lang="de-DE" sz="2800" baseline="300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14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protons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per beam.</a:t>
            </a:r>
            <a:endParaRPr lang="de-DE" dirty="0" smtClean="0">
              <a:ea typeface="Arial" charset="0"/>
              <a:cs typeface="Arial" charset="0"/>
            </a:endParaRPr>
          </a:p>
          <a:p>
            <a:pPr marL="400050" indent="-400050" algn="l">
              <a:buFont typeface="+mj-lt"/>
              <a:buAutoNum type="alphaLcParenR" startAt="2"/>
            </a:pPr>
            <a:r>
              <a:rPr lang="de-DE" dirty="0" smtClean="0"/>
              <a:t>The </a:t>
            </a:r>
            <a:r>
              <a:rPr lang="de-DE" dirty="0" err="1" smtClean="0"/>
              <a:t>synchrotron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power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LHC beam (at design)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sz="28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6 kW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.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What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would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be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the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corresponding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power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for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the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new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machine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assuming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the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same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number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of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particles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per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length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? </a:t>
            </a:r>
            <a:endParaRPr lang="de-DE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505200"/>
            <a:ext cx="4476115" cy="448733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5" y="4193988"/>
            <a:ext cx="4431242" cy="38142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874433"/>
            <a:ext cx="8077200" cy="916767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6118013"/>
            <a:ext cx="5362363" cy="3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8600" y="0"/>
            <a:ext cx="8915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 smtClean="0"/>
              <a:t>Problem 2: </a:t>
            </a:r>
            <a:r>
              <a:rPr lang="de-DE" sz="2800" dirty="0" smtClean="0">
                <a:solidFill>
                  <a:srgbClr val="FF0000"/>
                </a:solidFill>
              </a:rPr>
              <a:t>Future </a:t>
            </a:r>
            <a:r>
              <a:rPr lang="de-DE" sz="2800" dirty="0" err="1" smtClean="0">
                <a:solidFill>
                  <a:srgbClr val="FF0000"/>
                </a:solidFill>
              </a:rPr>
              <a:t>circular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collider</a:t>
            </a:r>
            <a:r>
              <a:rPr lang="de-DE" sz="2800" dirty="0" smtClean="0">
                <a:solidFill>
                  <a:srgbClr val="FF0000"/>
                </a:solidFill>
              </a:rPr>
              <a:t>?</a:t>
            </a:r>
          </a:p>
          <a:p>
            <a:pPr algn="l"/>
            <a:r>
              <a:rPr lang="de-DE" dirty="0" smtClean="0"/>
              <a:t>The LHC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circumference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sz="2800" dirty="0" smtClean="0">
                <a:solidFill>
                  <a:srgbClr val="FF0000"/>
                </a:solidFill>
                <a:latin typeface="+mn-lt"/>
              </a:rPr>
              <a:t>27 </a:t>
            </a:r>
            <a:r>
              <a:rPr lang="de-DE" sz="2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km</a:t>
            </a:r>
            <a:r>
              <a:rPr lang="de-DE" dirty="0" smtClean="0">
                <a:ea typeface="Arial" charset="0"/>
                <a:cs typeface="Arial" charset="0"/>
              </a:rPr>
              <a:t>.</a:t>
            </a:r>
            <a:r>
              <a:rPr lang="de-DE" sz="2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de-DE" dirty="0" smtClean="0">
                <a:ea typeface="Arial" charset="0"/>
                <a:cs typeface="Arial" charset="0"/>
              </a:rPr>
              <a:t>With </a:t>
            </a:r>
            <a:r>
              <a:rPr lang="de-DE" dirty="0" err="1" smtClean="0">
                <a:ea typeface="Arial" charset="0"/>
                <a:cs typeface="Arial" charset="0"/>
              </a:rPr>
              <a:t>the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current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superconducting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magnets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it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can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reach</a:t>
            </a:r>
            <a:r>
              <a:rPr lang="de-DE" dirty="0" smtClean="0">
                <a:ea typeface="Arial" charset="0"/>
                <a:cs typeface="Arial" charset="0"/>
              </a:rPr>
              <a:t> a </a:t>
            </a:r>
            <a:r>
              <a:rPr lang="de-DE" dirty="0" err="1" smtClean="0">
                <a:ea typeface="Arial" charset="0"/>
                <a:cs typeface="Arial" charset="0"/>
              </a:rPr>
              <a:t>maximum</a:t>
            </a:r>
            <a:r>
              <a:rPr lang="de-DE" dirty="0" smtClean="0">
                <a:ea typeface="Arial" charset="0"/>
                <a:cs typeface="Arial" charset="0"/>
              </a:rPr>
              <a:t> cm </a:t>
            </a:r>
            <a:r>
              <a:rPr lang="de-DE" dirty="0" err="1" smtClean="0">
                <a:ea typeface="Arial" charset="0"/>
                <a:cs typeface="Arial" charset="0"/>
              </a:rPr>
              <a:t>energy</a:t>
            </a:r>
            <a:r>
              <a:rPr lang="de-DE" dirty="0" smtClean="0">
                <a:ea typeface="Arial" charset="0"/>
                <a:cs typeface="Arial" charset="0"/>
              </a:rPr>
              <a:t> (proton-proton) </a:t>
            </a:r>
            <a:r>
              <a:rPr lang="de-DE" dirty="0" err="1" smtClean="0">
                <a:ea typeface="Arial" charset="0"/>
                <a:cs typeface="Arial" charset="0"/>
              </a:rPr>
              <a:t>of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sz="2800" dirty="0" smtClean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14 </a:t>
            </a:r>
            <a:r>
              <a:rPr lang="de-DE" sz="2800" dirty="0" err="1" smtClean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TeV</a:t>
            </a:r>
            <a:r>
              <a:rPr lang="de-DE" dirty="0" smtClean="0">
                <a:ea typeface="Arial" charset="0"/>
                <a:cs typeface="Arial" charset="0"/>
              </a:rPr>
              <a:t> with </a:t>
            </a:r>
            <a:r>
              <a:rPr lang="de-DE" sz="28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3×10</a:t>
            </a:r>
            <a:r>
              <a:rPr lang="de-DE" sz="2800" baseline="300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14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protons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per beam.</a:t>
            </a:r>
            <a:endParaRPr lang="de-DE" dirty="0" smtClean="0">
              <a:ea typeface="Arial" charset="0"/>
              <a:cs typeface="Arial" charset="0"/>
            </a:endParaRPr>
          </a:p>
          <a:p>
            <a:pPr marL="360363" indent="-360363" algn="l">
              <a:buFont typeface="+mj-lt"/>
              <a:buAutoNum type="alphaLcParenR" startAt="3"/>
            </a:pPr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an </a:t>
            </a:r>
            <a:r>
              <a:rPr lang="de-DE" dirty="0" err="1" smtClean="0"/>
              <a:t>electron</a:t>
            </a:r>
            <a:r>
              <a:rPr lang="de-DE" dirty="0" smtClean="0"/>
              <a:t>-positron </a:t>
            </a:r>
            <a:r>
              <a:rPr lang="de-DE" dirty="0" err="1" smtClean="0"/>
              <a:t>collider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tunnel</a:t>
            </a:r>
            <a:r>
              <a:rPr lang="de-DE" dirty="0" smtClean="0"/>
              <a:t>,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produce</a:t>
            </a:r>
            <a:r>
              <a:rPr lang="de-DE" dirty="0" smtClean="0"/>
              <a:t> top-quark </a:t>
            </a:r>
            <a:r>
              <a:rPr lang="de-DE" dirty="0" err="1" smtClean="0"/>
              <a:t>pairs</a:t>
            </a:r>
            <a:r>
              <a:rPr lang="de-DE" dirty="0" smtClean="0"/>
              <a:t> (cm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sz="28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350 </a:t>
            </a:r>
            <a:r>
              <a:rPr lang="de-DE" sz="2800" dirty="0" err="1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GeV</a:t>
            </a:r>
            <a:r>
              <a:rPr lang="de-DE" dirty="0" smtClean="0"/>
              <a:t>). </a:t>
            </a: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synchrotron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power if </a:t>
            </a:r>
            <a:r>
              <a:rPr lang="de-DE" sz="28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100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bunches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err="1" smtClean="0">
                <a:solidFill>
                  <a:srgbClr val="000000"/>
                </a:solidFill>
              </a:rPr>
              <a:t>each</a:t>
            </a:r>
            <a:r>
              <a:rPr lang="de-DE" dirty="0" smtClean="0">
                <a:solidFill>
                  <a:srgbClr val="000000"/>
                </a:solidFill>
              </a:rPr>
              <a:t> with </a:t>
            </a:r>
            <a:r>
              <a:rPr lang="de-DE" sz="28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10</a:t>
            </a:r>
            <a:r>
              <a:rPr lang="de-DE" sz="2800" baseline="300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11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particles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are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stored</a:t>
            </a:r>
            <a:r>
              <a:rPr lang="de-DE" dirty="0" smtClean="0">
                <a:solidFill>
                  <a:srgbClr val="000000"/>
                </a:solidFill>
              </a:rPr>
              <a:t> per beam.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6" y="3774142"/>
            <a:ext cx="4461769" cy="82145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00" y="4600800"/>
            <a:ext cx="5210302" cy="750951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00" y="6400800"/>
            <a:ext cx="4480560" cy="40005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65" y="5462374"/>
            <a:ext cx="8679035" cy="7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8600" y="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"/>
              </a:spcBef>
            </a:pPr>
            <a:r>
              <a:rPr lang="de-DE" sz="2800" b="1" dirty="0" smtClean="0"/>
              <a:t>Problem </a:t>
            </a:r>
            <a:r>
              <a:rPr lang="de-DE" sz="2800" b="1" dirty="0"/>
              <a:t>3</a:t>
            </a:r>
            <a:r>
              <a:rPr lang="de-DE" sz="2800" b="1" dirty="0" smtClean="0"/>
              <a:t>: </a:t>
            </a:r>
            <a:r>
              <a:rPr lang="de-DE" sz="2800" dirty="0" err="1" smtClean="0"/>
              <a:t>What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correct</a:t>
            </a:r>
            <a:r>
              <a:rPr lang="de-DE" sz="2800" dirty="0" smtClean="0"/>
              <a:t> </a:t>
            </a:r>
            <a:r>
              <a:rPr lang="de-DE" sz="2800" dirty="0" err="1" smtClean="0"/>
              <a:t>pronunciation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:</a:t>
            </a:r>
          </a:p>
          <a:p>
            <a:pPr>
              <a:spcBef>
                <a:spcPts val="0"/>
              </a:spcBef>
              <a:spcAft>
                <a:spcPts val="30"/>
              </a:spcAft>
            </a:pPr>
            <a:r>
              <a:rPr lang="de-DE" sz="6000" dirty="0" smtClean="0">
                <a:solidFill>
                  <a:srgbClr val="FF0000"/>
                </a:solidFill>
              </a:rPr>
              <a:t> </a:t>
            </a:r>
            <a:r>
              <a:rPr lang="de-DE" sz="4000" dirty="0" smtClean="0">
                <a:solidFill>
                  <a:srgbClr val="FF0000"/>
                </a:solidFill>
              </a:rPr>
              <a:t>Richard P. Feynman</a:t>
            </a:r>
            <a:r>
              <a:rPr lang="de-DE" sz="60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/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38200" y="24384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chemeClr val="accent2">
                    <a:lumMod val="75000"/>
                  </a:schemeClr>
                </a:solidFill>
              </a:rPr>
              <a:t>Richard P. “</a:t>
            </a:r>
            <a:r>
              <a:rPr lang="de-DE" sz="6000" dirty="0" err="1" smtClean="0">
                <a:solidFill>
                  <a:schemeClr val="accent2">
                    <a:lumMod val="75000"/>
                  </a:schemeClr>
                </a:solidFill>
              </a:rPr>
              <a:t>FineMan</a:t>
            </a:r>
            <a:r>
              <a:rPr lang="de-DE" sz="6000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endParaRPr lang="de-DE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447860" y="4491335"/>
            <a:ext cx="4248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 b="1" dirty="0" err="1"/>
              <a:t>faɪnmən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15064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200" y="0"/>
            <a:ext cx="9144000" cy="182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"/>
              </a:spcBef>
            </a:pPr>
            <a:r>
              <a:rPr lang="de-DE" sz="2800" b="1" dirty="0" smtClean="0"/>
              <a:t>Problem 4: </a:t>
            </a:r>
            <a:r>
              <a:rPr lang="de-DE" sz="2800" dirty="0" smtClean="0">
                <a:solidFill>
                  <a:srgbClr val="FF0000"/>
                </a:solidFill>
              </a:rPr>
              <a:t>Event quizz</a:t>
            </a:r>
          </a:p>
          <a:p>
            <a:pPr algn="l">
              <a:spcBef>
                <a:spcPts val="100"/>
              </a:spcBef>
            </a:pPr>
            <a:r>
              <a:rPr lang="de-DE" sz="2800" dirty="0" smtClean="0"/>
              <a:t>Look at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following</a:t>
            </a:r>
            <a:r>
              <a:rPr lang="de-DE" sz="2800" dirty="0" smtClean="0"/>
              <a:t> </a:t>
            </a:r>
            <a:r>
              <a:rPr lang="de-DE" sz="2800" dirty="0" err="1" smtClean="0"/>
              <a:t>event</a:t>
            </a:r>
            <a:r>
              <a:rPr lang="de-DE" sz="2800" dirty="0" smtClean="0"/>
              <a:t> </a:t>
            </a:r>
            <a:r>
              <a:rPr lang="de-DE" sz="2800" dirty="0" err="1" smtClean="0"/>
              <a:t>displays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identify</a:t>
            </a:r>
            <a:r>
              <a:rPr lang="de-DE" sz="2800" dirty="0" smtClean="0"/>
              <a:t> final </a:t>
            </a:r>
            <a:r>
              <a:rPr lang="de-DE" sz="2800" dirty="0" err="1" smtClean="0"/>
              <a:t>state</a:t>
            </a:r>
            <a:r>
              <a:rPr lang="de-DE" sz="2800" dirty="0" smtClean="0"/>
              <a:t> </a:t>
            </a:r>
            <a:r>
              <a:rPr lang="de-DE" sz="2800" dirty="0" err="1" smtClean="0"/>
              <a:t>objects</a:t>
            </a:r>
            <a:r>
              <a:rPr lang="de-DE" sz="2800" dirty="0" smtClean="0"/>
              <a:t>. Can </a:t>
            </a:r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imagine</a:t>
            </a:r>
            <a:r>
              <a:rPr lang="de-DE" sz="2800" dirty="0" smtClean="0"/>
              <a:t> </a:t>
            </a:r>
            <a:r>
              <a:rPr lang="de-DE" sz="2800" dirty="0" err="1" smtClean="0"/>
              <a:t>which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</a:t>
            </a:r>
            <a:r>
              <a:rPr lang="de-DE" sz="2800" dirty="0" smtClean="0"/>
              <a:t> </a:t>
            </a:r>
            <a:r>
              <a:rPr lang="de-DE" sz="2800" dirty="0" err="1" smtClean="0"/>
              <a:t>could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taken</a:t>
            </a:r>
            <a:r>
              <a:rPr lang="de-DE" sz="2800" dirty="0" smtClean="0"/>
              <a:t> </a:t>
            </a:r>
            <a:r>
              <a:rPr lang="de-DE" sz="2800" dirty="0" err="1" smtClean="0"/>
              <a:t>place</a:t>
            </a:r>
            <a:r>
              <a:rPr lang="de-DE" sz="2800" dirty="0" smtClean="0"/>
              <a:t>? </a:t>
            </a:r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err="1" smtClean="0"/>
              <a:t>possible</a:t>
            </a:r>
            <a:r>
              <a:rPr lang="de-DE" sz="2800" dirty="0" smtClean="0"/>
              <a:t>, </a:t>
            </a:r>
            <a:r>
              <a:rPr lang="de-DE" sz="2800" dirty="0" err="1" smtClean="0"/>
              <a:t>draw</a:t>
            </a:r>
            <a:r>
              <a:rPr lang="de-DE" sz="2800" dirty="0" smtClean="0"/>
              <a:t> a Feynman </a:t>
            </a:r>
            <a:r>
              <a:rPr lang="de-DE" sz="2800" dirty="0" err="1" smtClean="0"/>
              <a:t>diagram</a:t>
            </a:r>
            <a:r>
              <a:rPr lang="de-DE" sz="2800" dirty="0" smtClean="0"/>
              <a:t>.</a:t>
            </a:r>
          </a:p>
        </p:txBody>
      </p:sp>
      <p:pic>
        <p:nvPicPr>
          <p:cNvPr id="2052" name="Picture 4" descr="https://cds.cern.ch/record/2203615/files/Mjjgt6_v1.png?subformat=icon-144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7162800" cy="363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tps://cds.cern.ch/record/2203615/files/Mjjgt6_v2.png?subformat=icon-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62137"/>
            <a:ext cx="5486400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ung 3"/>
          <p:cNvGrpSpPr/>
          <p:nvPr/>
        </p:nvGrpSpPr>
        <p:grpSpPr>
          <a:xfrm>
            <a:off x="152400" y="2271799"/>
            <a:ext cx="4724400" cy="4317259"/>
            <a:chOff x="762000" y="1966999"/>
            <a:chExt cx="4724400" cy="4317259"/>
          </a:xfrm>
        </p:grpSpPr>
        <p:sp>
          <p:nvSpPr>
            <p:cNvPr id="3" name="Rechteck 2"/>
            <p:cNvSpPr/>
            <p:nvPr/>
          </p:nvSpPr>
          <p:spPr bwMode="auto">
            <a:xfrm>
              <a:off x="909918" y="1972235"/>
              <a:ext cx="4397187" cy="4312023"/>
            </a:xfrm>
            <a:prstGeom prst="rect">
              <a:avLst/>
            </a:prstGeom>
            <a:solidFill>
              <a:srgbClr val="F2F2F2">
                <a:alpha val="89804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arrow" w="lg" len="lg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" name="Gruppierung 6"/>
            <p:cNvGrpSpPr/>
            <p:nvPr/>
          </p:nvGrpSpPr>
          <p:grpSpPr>
            <a:xfrm>
              <a:off x="762000" y="1966999"/>
              <a:ext cx="4724400" cy="4205201"/>
              <a:chOff x="762000" y="1966999"/>
              <a:chExt cx="4724400" cy="4205201"/>
            </a:xfrm>
          </p:grpSpPr>
          <p:sp>
            <p:nvSpPr>
              <p:cNvPr id="8" name="Oval 571"/>
              <p:cNvSpPr>
                <a:spLocks noChangeArrowheads="1"/>
              </p:cNvSpPr>
              <p:nvPr/>
            </p:nvSpPr>
            <p:spPr bwMode="auto">
              <a:xfrm>
                <a:off x="1951037" y="3252674"/>
                <a:ext cx="838200" cy="83820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" name="Line 574"/>
              <p:cNvSpPr>
                <a:spLocks noChangeShapeType="1"/>
              </p:cNvSpPr>
              <p:nvPr/>
            </p:nvSpPr>
            <p:spPr bwMode="auto">
              <a:xfrm>
                <a:off x="2530475" y="3738449"/>
                <a:ext cx="1143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" name="Line 575"/>
              <p:cNvSpPr>
                <a:spLocks noChangeShapeType="1"/>
              </p:cNvSpPr>
              <p:nvPr/>
            </p:nvSpPr>
            <p:spPr bwMode="auto">
              <a:xfrm>
                <a:off x="2530475" y="3890849"/>
                <a:ext cx="1143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1" name="Group 519"/>
              <p:cNvGrpSpPr>
                <a:grpSpLocks/>
              </p:cNvGrpSpPr>
              <p:nvPr/>
            </p:nvGrpSpPr>
            <p:grpSpPr bwMode="auto">
              <a:xfrm rot="19573417" flipV="1">
                <a:off x="3679737" y="2432660"/>
                <a:ext cx="752475" cy="457200"/>
                <a:chOff x="2078" y="3411"/>
                <a:chExt cx="474" cy="288"/>
              </a:xfrm>
            </p:grpSpPr>
            <p:sp>
              <p:nvSpPr>
                <p:cNvPr id="59" name="Freeform 520"/>
                <p:cNvSpPr>
                  <a:spLocks/>
                </p:cNvSpPr>
                <p:nvPr/>
              </p:nvSpPr>
              <p:spPr bwMode="auto">
                <a:xfrm>
                  <a:off x="2078" y="3483"/>
                  <a:ext cx="474" cy="144"/>
                </a:xfrm>
                <a:custGeom>
                  <a:avLst/>
                  <a:gdLst>
                    <a:gd name="T0" fmla="*/ 0 w 474"/>
                    <a:gd name="T1" fmla="*/ 75 h 144"/>
                    <a:gd name="T2" fmla="*/ 373 w 474"/>
                    <a:gd name="T3" fmla="*/ 0 h 144"/>
                    <a:gd name="T4" fmla="*/ 474 w 474"/>
                    <a:gd name="T5" fmla="*/ 72 h 144"/>
                    <a:gd name="T6" fmla="*/ 367 w 474"/>
                    <a:gd name="T7" fmla="*/ 144 h 144"/>
                    <a:gd name="T8" fmla="*/ 0 w 474"/>
                    <a:gd name="T9" fmla="*/ 75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4" h="144">
                      <a:moveTo>
                        <a:pt x="0" y="75"/>
                      </a:moveTo>
                      <a:lnTo>
                        <a:pt x="373" y="0"/>
                      </a:lnTo>
                      <a:lnTo>
                        <a:pt x="474" y="72"/>
                      </a:lnTo>
                      <a:lnTo>
                        <a:pt x="367" y="144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" name="Line 521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238" y="3341"/>
                  <a:ext cx="66" cy="3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61" name="Line 52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241" y="3418"/>
                  <a:ext cx="66" cy="3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grpSp>
              <p:nvGrpSpPr>
                <p:cNvPr id="62" name="Group 523"/>
                <p:cNvGrpSpPr>
                  <a:grpSpLocks/>
                </p:cNvGrpSpPr>
                <p:nvPr/>
              </p:nvGrpSpPr>
              <p:grpSpPr bwMode="auto">
                <a:xfrm>
                  <a:off x="2344" y="3411"/>
                  <a:ext cx="208" cy="288"/>
                  <a:chOff x="2352" y="3408"/>
                  <a:chExt cx="208" cy="288"/>
                </a:xfrm>
              </p:grpSpPr>
              <p:sp>
                <p:nvSpPr>
                  <p:cNvPr id="63" name="Line 524"/>
                  <p:cNvSpPr>
                    <a:spLocks noChangeShapeType="1"/>
                  </p:cNvSpPr>
                  <p:nvPr/>
                </p:nvSpPr>
                <p:spPr bwMode="auto">
                  <a:xfrm rot="-5400000" flipH="1" flipV="1">
                    <a:off x="2384" y="3520"/>
                    <a:ext cx="144" cy="20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4" name="Line 525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384" y="3376"/>
                    <a:ext cx="144" cy="20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2" name="Line 572"/>
              <p:cNvSpPr>
                <a:spLocks noChangeShapeType="1"/>
              </p:cNvSpPr>
              <p:nvPr/>
            </p:nvSpPr>
            <p:spPr bwMode="auto">
              <a:xfrm rot="5400000" flipH="1" flipV="1">
                <a:off x="2747963" y="3100273"/>
                <a:ext cx="104775" cy="5635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" name="AutoShape 576"/>
              <p:cNvSpPr>
                <a:spLocks noChangeArrowheads="1"/>
              </p:cNvSpPr>
              <p:nvPr/>
            </p:nvSpPr>
            <p:spPr bwMode="auto">
              <a:xfrm>
                <a:off x="1143000" y="3463811"/>
                <a:ext cx="762000" cy="3810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Oval 573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2974975" y="3187586"/>
                <a:ext cx="292100" cy="2921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5" name="Oval 571"/>
              <p:cNvSpPr>
                <a:spLocks noChangeArrowheads="1"/>
              </p:cNvSpPr>
              <p:nvPr/>
            </p:nvSpPr>
            <p:spPr bwMode="auto">
              <a:xfrm flipH="1" flipV="1">
                <a:off x="3475038" y="4039521"/>
                <a:ext cx="838200" cy="83820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Line 574"/>
              <p:cNvSpPr>
                <a:spLocks noChangeShapeType="1"/>
              </p:cNvSpPr>
              <p:nvPr/>
            </p:nvSpPr>
            <p:spPr bwMode="auto">
              <a:xfrm flipH="1" flipV="1">
                <a:off x="2590800" y="4391946"/>
                <a:ext cx="1143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" name="Line 575"/>
              <p:cNvSpPr>
                <a:spLocks noChangeShapeType="1"/>
              </p:cNvSpPr>
              <p:nvPr/>
            </p:nvSpPr>
            <p:spPr bwMode="auto">
              <a:xfrm flipH="1" flipV="1">
                <a:off x="2590800" y="4239546"/>
                <a:ext cx="1143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8" name="Group 90"/>
              <p:cNvGrpSpPr>
                <a:grpSpLocks/>
              </p:cNvGrpSpPr>
              <p:nvPr/>
            </p:nvGrpSpPr>
            <p:grpSpPr bwMode="auto">
              <a:xfrm flipV="1">
                <a:off x="2971800" y="3430474"/>
                <a:ext cx="381000" cy="1270000"/>
                <a:chOff x="4849" y="3360"/>
                <a:chExt cx="96" cy="500"/>
              </a:xfrm>
            </p:grpSpPr>
            <p:sp>
              <p:nvSpPr>
                <p:cNvPr id="38" name="Bogen 91"/>
                <p:cNvSpPr>
                  <a:spLocks/>
                </p:cNvSpPr>
                <p:nvPr/>
              </p:nvSpPr>
              <p:spPr bwMode="auto">
                <a:xfrm rot="5400000" flipH="1" flipV="1">
                  <a:off x="4862" y="3392"/>
                  <a:ext cx="115" cy="51"/>
                </a:xfrm>
                <a:custGeom>
                  <a:avLst/>
                  <a:gdLst>
                    <a:gd name="G0" fmla="+- 21600 0 0"/>
                    <a:gd name="G1" fmla="+- 1324 0 0"/>
                    <a:gd name="G2" fmla="+- 21600 0 0"/>
                    <a:gd name="T0" fmla="*/ 43196 w 43196"/>
                    <a:gd name="T1" fmla="*/ 1713 h 22924"/>
                    <a:gd name="T2" fmla="*/ 41 w 43196"/>
                    <a:gd name="T3" fmla="*/ 0 h 22924"/>
                    <a:gd name="T4" fmla="*/ 21600 w 43196"/>
                    <a:gd name="T5" fmla="*/ 1324 h 22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96" h="22924" fill="none" extrusionOk="0">
                      <a:moveTo>
                        <a:pt x="43196" y="1713"/>
                      </a:moveTo>
                      <a:cubicBezTo>
                        <a:pt x="42984" y="13488"/>
                        <a:pt x="33377" y="22923"/>
                        <a:pt x="21600" y="22923"/>
                      </a:cubicBezTo>
                      <a:cubicBezTo>
                        <a:pt x="9670" y="22924"/>
                        <a:pt x="0" y="13253"/>
                        <a:pt x="0" y="1324"/>
                      </a:cubicBezTo>
                      <a:cubicBezTo>
                        <a:pt x="0" y="882"/>
                        <a:pt x="13" y="440"/>
                        <a:pt x="40" y="-1"/>
                      </a:cubicBezTo>
                    </a:path>
                    <a:path w="43196" h="22924" stroke="0" extrusionOk="0">
                      <a:moveTo>
                        <a:pt x="43196" y="1713"/>
                      </a:moveTo>
                      <a:cubicBezTo>
                        <a:pt x="42984" y="13488"/>
                        <a:pt x="33377" y="22923"/>
                        <a:pt x="21600" y="22923"/>
                      </a:cubicBezTo>
                      <a:cubicBezTo>
                        <a:pt x="9670" y="22924"/>
                        <a:pt x="0" y="13253"/>
                        <a:pt x="0" y="1324"/>
                      </a:cubicBezTo>
                      <a:cubicBezTo>
                        <a:pt x="0" y="882"/>
                        <a:pt x="13" y="440"/>
                        <a:pt x="40" y="-1"/>
                      </a:cubicBezTo>
                      <a:lnTo>
                        <a:pt x="21600" y="1324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grpSp>
              <p:nvGrpSpPr>
                <p:cNvPr id="39" name="Group 92"/>
                <p:cNvGrpSpPr>
                  <a:grpSpLocks/>
                </p:cNvGrpSpPr>
                <p:nvPr/>
              </p:nvGrpSpPr>
              <p:grpSpPr bwMode="auto">
                <a:xfrm rot="5400000">
                  <a:off x="4839" y="3446"/>
                  <a:ext cx="116" cy="96"/>
                  <a:chOff x="960" y="528"/>
                  <a:chExt cx="287" cy="672"/>
                </a:xfrm>
              </p:grpSpPr>
              <p:sp>
                <p:nvSpPr>
                  <p:cNvPr id="56" name="Bogen 93"/>
                  <p:cNvSpPr>
                    <a:spLocks/>
                  </p:cNvSpPr>
                  <p:nvPr/>
                </p:nvSpPr>
                <p:spPr bwMode="auto">
                  <a:xfrm flipH="1">
                    <a:off x="960" y="862"/>
                    <a:ext cx="95" cy="338"/>
                  </a:xfrm>
                  <a:custGeom>
                    <a:avLst/>
                    <a:gdLst>
                      <a:gd name="G0" fmla="+- 21600 0 0"/>
                      <a:gd name="G1" fmla="+- 163 0 0"/>
                      <a:gd name="G2" fmla="+- 21600 0 0"/>
                      <a:gd name="T0" fmla="*/ 43199 w 43200"/>
                      <a:gd name="T1" fmla="*/ 0 h 21763"/>
                      <a:gd name="T2" fmla="*/ 0 w 43200"/>
                      <a:gd name="T3" fmla="*/ 163 h 21763"/>
                      <a:gd name="T4" fmla="*/ 21600 w 43200"/>
                      <a:gd name="T5" fmla="*/ 163 h 217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763" fill="none" extrusionOk="0">
                        <a:moveTo>
                          <a:pt x="43199" y="-1"/>
                        </a:moveTo>
                        <a:cubicBezTo>
                          <a:pt x="43199" y="54"/>
                          <a:pt x="43200" y="108"/>
                          <a:pt x="43200" y="163"/>
                        </a:cubicBezTo>
                        <a:cubicBezTo>
                          <a:pt x="43200" y="12092"/>
                          <a:pt x="33529" y="21763"/>
                          <a:pt x="21600" y="21763"/>
                        </a:cubicBezTo>
                        <a:cubicBezTo>
                          <a:pt x="9670" y="21762"/>
                          <a:pt x="-1" y="12092"/>
                          <a:pt x="-1" y="162"/>
                        </a:cubicBezTo>
                      </a:path>
                      <a:path w="43200" h="21763" stroke="0" extrusionOk="0">
                        <a:moveTo>
                          <a:pt x="43199" y="-1"/>
                        </a:moveTo>
                        <a:cubicBezTo>
                          <a:pt x="43199" y="54"/>
                          <a:pt x="43200" y="108"/>
                          <a:pt x="43200" y="163"/>
                        </a:cubicBezTo>
                        <a:cubicBezTo>
                          <a:pt x="43200" y="12092"/>
                          <a:pt x="33529" y="21763"/>
                          <a:pt x="21600" y="21763"/>
                        </a:cubicBezTo>
                        <a:cubicBezTo>
                          <a:pt x="9670" y="21762"/>
                          <a:pt x="-1" y="12092"/>
                          <a:pt x="-1" y="162"/>
                        </a:cubicBezTo>
                        <a:lnTo>
                          <a:pt x="21600" y="163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7" name="Bogen 94"/>
                  <p:cNvSpPr>
                    <a:spLocks/>
                  </p:cNvSpPr>
                  <p:nvPr/>
                </p:nvSpPr>
                <p:spPr bwMode="auto">
                  <a:xfrm flipH="1" flipV="1">
                    <a:off x="960" y="633"/>
                    <a:ext cx="144" cy="233"/>
                  </a:xfrm>
                  <a:custGeom>
                    <a:avLst/>
                    <a:gdLst>
                      <a:gd name="G0" fmla="+- 0 0 0"/>
                      <a:gd name="G1" fmla="+- 65 0 0"/>
                      <a:gd name="G2" fmla="+- 21600 0 0"/>
                      <a:gd name="T0" fmla="*/ 21600 w 21600"/>
                      <a:gd name="T1" fmla="*/ 0 h 14968"/>
                      <a:gd name="T2" fmla="*/ 15635 w 21600"/>
                      <a:gd name="T3" fmla="*/ 14968 h 14968"/>
                      <a:gd name="T4" fmla="*/ 0 w 21600"/>
                      <a:gd name="T5" fmla="*/ 65 h 149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4968" fill="none" extrusionOk="0">
                        <a:moveTo>
                          <a:pt x="21599" y="0"/>
                        </a:moveTo>
                        <a:cubicBezTo>
                          <a:pt x="21599" y="21"/>
                          <a:pt x="21600" y="43"/>
                          <a:pt x="21600" y="65"/>
                        </a:cubicBezTo>
                        <a:cubicBezTo>
                          <a:pt x="21600" y="5614"/>
                          <a:pt x="19464" y="10951"/>
                          <a:pt x="15635" y="14968"/>
                        </a:cubicBezTo>
                      </a:path>
                      <a:path w="21600" h="14968" stroke="0" extrusionOk="0">
                        <a:moveTo>
                          <a:pt x="21599" y="0"/>
                        </a:moveTo>
                        <a:cubicBezTo>
                          <a:pt x="21599" y="21"/>
                          <a:pt x="21600" y="43"/>
                          <a:pt x="21600" y="65"/>
                        </a:cubicBezTo>
                        <a:cubicBezTo>
                          <a:pt x="21600" y="5614"/>
                          <a:pt x="19464" y="10951"/>
                          <a:pt x="15635" y="14968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8" name="Bogen 95"/>
                  <p:cNvSpPr>
                    <a:spLocks/>
                  </p:cNvSpPr>
                  <p:nvPr/>
                </p:nvSpPr>
                <p:spPr bwMode="auto">
                  <a:xfrm flipH="1" flipV="1">
                    <a:off x="1016" y="528"/>
                    <a:ext cx="231" cy="336"/>
                  </a:xfrm>
                  <a:custGeom>
                    <a:avLst/>
                    <a:gdLst>
                      <a:gd name="G0" fmla="+- 21600 0 0"/>
                      <a:gd name="G1" fmla="+- 0 0 0"/>
                      <a:gd name="G2" fmla="+- 21600 0 0"/>
                      <a:gd name="T0" fmla="*/ 34705 w 34705"/>
                      <a:gd name="T1" fmla="*/ 17170 h 21600"/>
                      <a:gd name="T2" fmla="*/ 0 w 34705"/>
                      <a:gd name="T3" fmla="*/ 0 h 21600"/>
                      <a:gd name="T4" fmla="*/ 21600 w 34705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705" h="21600" fill="none" extrusionOk="0">
                        <a:moveTo>
                          <a:pt x="34705" y="17170"/>
                        </a:moveTo>
                        <a:cubicBezTo>
                          <a:pt x="30940" y="20043"/>
                          <a:pt x="26335" y="21599"/>
                          <a:pt x="21600" y="21599"/>
                        </a:cubicBezTo>
                        <a:cubicBezTo>
                          <a:pt x="9670" y="21599"/>
                          <a:pt x="-1" y="11929"/>
                          <a:pt x="-1" y="-1"/>
                        </a:cubicBezTo>
                      </a:path>
                      <a:path w="34705" h="21600" stroke="0" extrusionOk="0">
                        <a:moveTo>
                          <a:pt x="34705" y="17170"/>
                        </a:moveTo>
                        <a:cubicBezTo>
                          <a:pt x="30940" y="20043"/>
                          <a:pt x="26335" y="21599"/>
                          <a:pt x="21600" y="21599"/>
                        </a:cubicBezTo>
                        <a:cubicBezTo>
                          <a:pt x="9670" y="21599"/>
                          <a:pt x="-1" y="11929"/>
                          <a:pt x="-1" y="-1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0" name="Group 96"/>
                <p:cNvGrpSpPr>
                  <a:grpSpLocks/>
                </p:cNvGrpSpPr>
                <p:nvPr/>
              </p:nvGrpSpPr>
              <p:grpSpPr bwMode="auto">
                <a:xfrm rot="5400000">
                  <a:off x="4839" y="3524"/>
                  <a:ext cx="115" cy="96"/>
                  <a:chOff x="960" y="528"/>
                  <a:chExt cx="287" cy="672"/>
                </a:xfrm>
              </p:grpSpPr>
              <p:sp>
                <p:nvSpPr>
                  <p:cNvPr id="53" name="Bogen 97"/>
                  <p:cNvSpPr>
                    <a:spLocks/>
                  </p:cNvSpPr>
                  <p:nvPr/>
                </p:nvSpPr>
                <p:spPr bwMode="auto">
                  <a:xfrm flipH="1">
                    <a:off x="960" y="862"/>
                    <a:ext cx="95" cy="338"/>
                  </a:xfrm>
                  <a:custGeom>
                    <a:avLst/>
                    <a:gdLst>
                      <a:gd name="G0" fmla="+- 21600 0 0"/>
                      <a:gd name="G1" fmla="+- 163 0 0"/>
                      <a:gd name="G2" fmla="+- 21600 0 0"/>
                      <a:gd name="T0" fmla="*/ 43199 w 43200"/>
                      <a:gd name="T1" fmla="*/ 0 h 21763"/>
                      <a:gd name="T2" fmla="*/ 0 w 43200"/>
                      <a:gd name="T3" fmla="*/ 163 h 21763"/>
                      <a:gd name="T4" fmla="*/ 21600 w 43200"/>
                      <a:gd name="T5" fmla="*/ 163 h 217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763" fill="none" extrusionOk="0">
                        <a:moveTo>
                          <a:pt x="43199" y="-1"/>
                        </a:moveTo>
                        <a:cubicBezTo>
                          <a:pt x="43199" y="54"/>
                          <a:pt x="43200" y="108"/>
                          <a:pt x="43200" y="163"/>
                        </a:cubicBezTo>
                        <a:cubicBezTo>
                          <a:pt x="43200" y="12092"/>
                          <a:pt x="33529" y="21763"/>
                          <a:pt x="21600" y="21763"/>
                        </a:cubicBezTo>
                        <a:cubicBezTo>
                          <a:pt x="9670" y="21762"/>
                          <a:pt x="-1" y="12092"/>
                          <a:pt x="-1" y="162"/>
                        </a:cubicBezTo>
                      </a:path>
                      <a:path w="43200" h="21763" stroke="0" extrusionOk="0">
                        <a:moveTo>
                          <a:pt x="43199" y="-1"/>
                        </a:moveTo>
                        <a:cubicBezTo>
                          <a:pt x="43199" y="54"/>
                          <a:pt x="43200" y="108"/>
                          <a:pt x="43200" y="163"/>
                        </a:cubicBezTo>
                        <a:cubicBezTo>
                          <a:pt x="43200" y="12092"/>
                          <a:pt x="33529" y="21763"/>
                          <a:pt x="21600" y="21763"/>
                        </a:cubicBezTo>
                        <a:cubicBezTo>
                          <a:pt x="9670" y="21762"/>
                          <a:pt x="-1" y="12092"/>
                          <a:pt x="-1" y="162"/>
                        </a:cubicBezTo>
                        <a:lnTo>
                          <a:pt x="21600" y="163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4" name="Bogen 98"/>
                  <p:cNvSpPr>
                    <a:spLocks/>
                  </p:cNvSpPr>
                  <p:nvPr/>
                </p:nvSpPr>
                <p:spPr bwMode="auto">
                  <a:xfrm flipH="1" flipV="1">
                    <a:off x="960" y="633"/>
                    <a:ext cx="144" cy="233"/>
                  </a:xfrm>
                  <a:custGeom>
                    <a:avLst/>
                    <a:gdLst>
                      <a:gd name="G0" fmla="+- 0 0 0"/>
                      <a:gd name="G1" fmla="+- 65 0 0"/>
                      <a:gd name="G2" fmla="+- 21600 0 0"/>
                      <a:gd name="T0" fmla="*/ 21600 w 21600"/>
                      <a:gd name="T1" fmla="*/ 0 h 14968"/>
                      <a:gd name="T2" fmla="*/ 15635 w 21600"/>
                      <a:gd name="T3" fmla="*/ 14968 h 14968"/>
                      <a:gd name="T4" fmla="*/ 0 w 21600"/>
                      <a:gd name="T5" fmla="*/ 65 h 149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4968" fill="none" extrusionOk="0">
                        <a:moveTo>
                          <a:pt x="21599" y="0"/>
                        </a:moveTo>
                        <a:cubicBezTo>
                          <a:pt x="21599" y="21"/>
                          <a:pt x="21600" y="43"/>
                          <a:pt x="21600" y="65"/>
                        </a:cubicBezTo>
                        <a:cubicBezTo>
                          <a:pt x="21600" y="5614"/>
                          <a:pt x="19464" y="10951"/>
                          <a:pt x="15635" y="14968"/>
                        </a:cubicBezTo>
                      </a:path>
                      <a:path w="21600" h="14968" stroke="0" extrusionOk="0">
                        <a:moveTo>
                          <a:pt x="21599" y="0"/>
                        </a:moveTo>
                        <a:cubicBezTo>
                          <a:pt x="21599" y="21"/>
                          <a:pt x="21600" y="43"/>
                          <a:pt x="21600" y="65"/>
                        </a:cubicBezTo>
                        <a:cubicBezTo>
                          <a:pt x="21600" y="5614"/>
                          <a:pt x="19464" y="10951"/>
                          <a:pt x="15635" y="14968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5" name="Bogen 99"/>
                  <p:cNvSpPr>
                    <a:spLocks/>
                  </p:cNvSpPr>
                  <p:nvPr/>
                </p:nvSpPr>
                <p:spPr bwMode="auto">
                  <a:xfrm flipH="1" flipV="1">
                    <a:off x="1016" y="528"/>
                    <a:ext cx="231" cy="336"/>
                  </a:xfrm>
                  <a:custGeom>
                    <a:avLst/>
                    <a:gdLst>
                      <a:gd name="G0" fmla="+- 21600 0 0"/>
                      <a:gd name="G1" fmla="+- 0 0 0"/>
                      <a:gd name="G2" fmla="+- 21600 0 0"/>
                      <a:gd name="T0" fmla="*/ 34705 w 34705"/>
                      <a:gd name="T1" fmla="*/ 17170 h 21600"/>
                      <a:gd name="T2" fmla="*/ 0 w 34705"/>
                      <a:gd name="T3" fmla="*/ 0 h 21600"/>
                      <a:gd name="T4" fmla="*/ 21600 w 34705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705" h="21600" fill="none" extrusionOk="0">
                        <a:moveTo>
                          <a:pt x="34705" y="17170"/>
                        </a:moveTo>
                        <a:cubicBezTo>
                          <a:pt x="30940" y="20043"/>
                          <a:pt x="26335" y="21599"/>
                          <a:pt x="21600" y="21599"/>
                        </a:cubicBezTo>
                        <a:cubicBezTo>
                          <a:pt x="9670" y="21599"/>
                          <a:pt x="-1" y="11929"/>
                          <a:pt x="-1" y="-1"/>
                        </a:cubicBezTo>
                      </a:path>
                      <a:path w="34705" h="21600" stroke="0" extrusionOk="0">
                        <a:moveTo>
                          <a:pt x="34705" y="17170"/>
                        </a:moveTo>
                        <a:cubicBezTo>
                          <a:pt x="30940" y="20043"/>
                          <a:pt x="26335" y="21599"/>
                          <a:pt x="21600" y="21599"/>
                        </a:cubicBezTo>
                        <a:cubicBezTo>
                          <a:pt x="9670" y="21599"/>
                          <a:pt x="-1" y="11929"/>
                          <a:pt x="-1" y="-1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" name="Group 100"/>
                <p:cNvGrpSpPr>
                  <a:grpSpLocks/>
                </p:cNvGrpSpPr>
                <p:nvPr/>
              </p:nvGrpSpPr>
              <p:grpSpPr bwMode="auto">
                <a:xfrm rot="5400000">
                  <a:off x="4840" y="3600"/>
                  <a:ext cx="114" cy="96"/>
                  <a:chOff x="960" y="528"/>
                  <a:chExt cx="287" cy="672"/>
                </a:xfrm>
              </p:grpSpPr>
              <p:sp>
                <p:nvSpPr>
                  <p:cNvPr id="50" name="Bogen 101"/>
                  <p:cNvSpPr>
                    <a:spLocks/>
                  </p:cNvSpPr>
                  <p:nvPr/>
                </p:nvSpPr>
                <p:spPr bwMode="auto">
                  <a:xfrm flipH="1">
                    <a:off x="960" y="862"/>
                    <a:ext cx="95" cy="338"/>
                  </a:xfrm>
                  <a:custGeom>
                    <a:avLst/>
                    <a:gdLst>
                      <a:gd name="G0" fmla="+- 21600 0 0"/>
                      <a:gd name="G1" fmla="+- 163 0 0"/>
                      <a:gd name="G2" fmla="+- 21600 0 0"/>
                      <a:gd name="T0" fmla="*/ 43199 w 43200"/>
                      <a:gd name="T1" fmla="*/ 0 h 21763"/>
                      <a:gd name="T2" fmla="*/ 0 w 43200"/>
                      <a:gd name="T3" fmla="*/ 163 h 21763"/>
                      <a:gd name="T4" fmla="*/ 21600 w 43200"/>
                      <a:gd name="T5" fmla="*/ 163 h 217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763" fill="none" extrusionOk="0">
                        <a:moveTo>
                          <a:pt x="43199" y="-1"/>
                        </a:moveTo>
                        <a:cubicBezTo>
                          <a:pt x="43199" y="54"/>
                          <a:pt x="43200" y="108"/>
                          <a:pt x="43200" y="163"/>
                        </a:cubicBezTo>
                        <a:cubicBezTo>
                          <a:pt x="43200" y="12092"/>
                          <a:pt x="33529" y="21763"/>
                          <a:pt x="21600" y="21763"/>
                        </a:cubicBezTo>
                        <a:cubicBezTo>
                          <a:pt x="9670" y="21762"/>
                          <a:pt x="-1" y="12092"/>
                          <a:pt x="-1" y="162"/>
                        </a:cubicBezTo>
                      </a:path>
                      <a:path w="43200" h="21763" stroke="0" extrusionOk="0">
                        <a:moveTo>
                          <a:pt x="43199" y="-1"/>
                        </a:moveTo>
                        <a:cubicBezTo>
                          <a:pt x="43199" y="54"/>
                          <a:pt x="43200" y="108"/>
                          <a:pt x="43200" y="163"/>
                        </a:cubicBezTo>
                        <a:cubicBezTo>
                          <a:pt x="43200" y="12092"/>
                          <a:pt x="33529" y="21763"/>
                          <a:pt x="21600" y="21763"/>
                        </a:cubicBezTo>
                        <a:cubicBezTo>
                          <a:pt x="9670" y="21762"/>
                          <a:pt x="-1" y="12092"/>
                          <a:pt x="-1" y="162"/>
                        </a:cubicBezTo>
                        <a:lnTo>
                          <a:pt x="21600" y="163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1" name="Bogen 102"/>
                  <p:cNvSpPr>
                    <a:spLocks/>
                  </p:cNvSpPr>
                  <p:nvPr/>
                </p:nvSpPr>
                <p:spPr bwMode="auto">
                  <a:xfrm flipH="1" flipV="1">
                    <a:off x="960" y="633"/>
                    <a:ext cx="144" cy="233"/>
                  </a:xfrm>
                  <a:custGeom>
                    <a:avLst/>
                    <a:gdLst>
                      <a:gd name="G0" fmla="+- 0 0 0"/>
                      <a:gd name="G1" fmla="+- 65 0 0"/>
                      <a:gd name="G2" fmla="+- 21600 0 0"/>
                      <a:gd name="T0" fmla="*/ 21600 w 21600"/>
                      <a:gd name="T1" fmla="*/ 0 h 14968"/>
                      <a:gd name="T2" fmla="*/ 15635 w 21600"/>
                      <a:gd name="T3" fmla="*/ 14968 h 14968"/>
                      <a:gd name="T4" fmla="*/ 0 w 21600"/>
                      <a:gd name="T5" fmla="*/ 65 h 149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4968" fill="none" extrusionOk="0">
                        <a:moveTo>
                          <a:pt x="21599" y="0"/>
                        </a:moveTo>
                        <a:cubicBezTo>
                          <a:pt x="21599" y="21"/>
                          <a:pt x="21600" y="43"/>
                          <a:pt x="21600" y="65"/>
                        </a:cubicBezTo>
                        <a:cubicBezTo>
                          <a:pt x="21600" y="5614"/>
                          <a:pt x="19464" y="10951"/>
                          <a:pt x="15635" y="14968"/>
                        </a:cubicBezTo>
                      </a:path>
                      <a:path w="21600" h="14968" stroke="0" extrusionOk="0">
                        <a:moveTo>
                          <a:pt x="21599" y="0"/>
                        </a:moveTo>
                        <a:cubicBezTo>
                          <a:pt x="21599" y="21"/>
                          <a:pt x="21600" y="43"/>
                          <a:pt x="21600" y="65"/>
                        </a:cubicBezTo>
                        <a:cubicBezTo>
                          <a:pt x="21600" y="5614"/>
                          <a:pt x="19464" y="10951"/>
                          <a:pt x="15635" y="14968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2" name="Bogen 103"/>
                  <p:cNvSpPr>
                    <a:spLocks/>
                  </p:cNvSpPr>
                  <p:nvPr/>
                </p:nvSpPr>
                <p:spPr bwMode="auto">
                  <a:xfrm flipH="1" flipV="1">
                    <a:off x="1016" y="528"/>
                    <a:ext cx="231" cy="336"/>
                  </a:xfrm>
                  <a:custGeom>
                    <a:avLst/>
                    <a:gdLst>
                      <a:gd name="G0" fmla="+- 21600 0 0"/>
                      <a:gd name="G1" fmla="+- 0 0 0"/>
                      <a:gd name="G2" fmla="+- 21600 0 0"/>
                      <a:gd name="T0" fmla="*/ 34705 w 34705"/>
                      <a:gd name="T1" fmla="*/ 17170 h 21600"/>
                      <a:gd name="T2" fmla="*/ 0 w 34705"/>
                      <a:gd name="T3" fmla="*/ 0 h 21600"/>
                      <a:gd name="T4" fmla="*/ 21600 w 34705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705" h="21600" fill="none" extrusionOk="0">
                        <a:moveTo>
                          <a:pt x="34705" y="17170"/>
                        </a:moveTo>
                        <a:cubicBezTo>
                          <a:pt x="30940" y="20043"/>
                          <a:pt x="26335" y="21599"/>
                          <a:pt x="21600" y="21599"/>
                        </a:cubicBezTo>
                        <a:cubicBezTo>
                          <a:pt x="9670" y="21599"/>
                          <a:pt x="-1" y="11929"/>
                          <a:pt x="-1" y="-1"/>
                        </a:cubicBezTo>
                      </a:path>
                      <a:path w="34705" h="21600" stroke="0" extrusionOk="0">
                        <a:moveTo>
                          <a:pt x="34705" y="17170"/>
                        </a:moveTo>
                        <a:cubicBezTo>
                          <a:pt x="30940" y="20043"/>
                          <a:pt x="26335" y="21599"/>
                          <a:pt x="21600" y="21599"/>
                        </a:cubicBezTo>
                        <a:cubicBezTo>
                          <a:pt x="9670" y="21599"/>
                          <a:pt x="-1" y="11929"/>
                          <a:pt x="-1" y="-1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2" name="Group 104"/>
                <p:cNvGrpSpPr>
                  <a:grpSpLocks/>
                </p:cNvGrpSpPr>
                <p:nvPr/>
              </p:nvGrpSpPr>
              <p:grpSpPr bwMode="auto">
                <a:xfrm rot="5400000">
                  <a:off x="4839" y="3677"/>
                  <a:ext cx="115" cy="96"/>
                  <a:chOff x="960" y="528"/>
                  <a:chExt cx="287" cy="672"/>
                </a:xfrm>
              </p:grpSpPr>
              <p:sp>
                <p:nvSpPr>
                  <p:cNvPr id="47" name="Bogen 105"/>
                  <p:cNvSpPr>
                    <a:spLocks/>
                  </p:cNvSpPr>
                  <p:nvPr/>
                </p:nvSpPr>
                <p:spPr bwMode="auto">
                  <a:xfrm flipH="1">
                    <a:off x="960" y="862"/>
                    <a:ext cx="95" cy="338"/>
                  </a:xfrm>
                  <a:custGeom>
                    <a:avLst/>
                    <a:gdLst>
                      <a:gd name="G0" fmla="+- 21600 0 0"/>
                      <a:gd name="G1" fmla="+- 163 0 0"/>
                      <a:gd name="G2" fmla="+- 21600 0 0"/>
                      <a:gd name="T0" fmla="*/ 43199 w 43200"/>
                      <a:gd name="T1" fmla="*/ 0 h 21763"/>
                      <a:gd name="T2" fmla="*/ 0 w 43200"/>
                      <a:gd name="T3" fmla="*/ 163 h 21763"/>
                      <a:gd name="T4" fmla="*/ 21600 w 43200"/>
                      <a:gd name="T5" fmla="*/ 163 h 217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763" fill="none" extrusionOk="0">
                        <a:moveTo>
                          <a:pt x="43199" y="-1"/>
                        </a:moveTo>
                        <a:cubicBezTo>
                          <a:pt x="43199" y="54"/>
                          <a:pt x="43200" y="108"/>
                          <a:pt x="43200" y="163"/>
                        </a:cubicBezTo>
                        <a:cubicBezTo>
                          <a:pt x="43200" y="12092"/>
                          <a:pt x="33529" y="21763"/>
                          <a:pt x="21600" y="21763"/>
                        </a:cubicBezTo>
                        <a:cubicBezTo>
                          <a:pt x="9670" y="21762"/>
                          <a:pt x="-1" y="12092"/>
                          <a:pt x="-1" y="162"/>
                        </a:cubicBezTo>
                      </a:path>
                      <a:path w="43200" h="21763" stroke="0" extrusionOk="0">
                        <a:moveTo>
                          <a:pt x="43199" y="-1"/>
                        </a:moveTo>
                        <a:cubicBezTo>
                          <a:pt x="43199" y="54"/>
                          <a:pt x="43200" y="108"/>
                          <a:pt x="43200" y="163"/>
                        </a:cubicBezTo>
                        <a:cubicBezTo>
                          <a:pt x="43200" y="12092"/>
                          <a:pt x="33529" y="21763"/>
                          <a:pt x="21600" y="21763"/>
                        </a:cubicBezTo>
                        <a:cubicBezTo>
                          <a:pt x="9670" y="21762"/>
                          <a:pt x="-1" y="12092"/>
                          <a:pt x="-1" y="162"/>
                        </a:cubicBezTo>
                        <a:lnTo>
                          <a:pt x="21600" y="163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8" name="Bogen 106"/>
                  <p:cNvSpPr>
                    <a:spLocks/>
                  </p:cNvSpPr>
                  <p:nvPr/>
                </p:nvSpPr>
                <p:spPr bwMode="auto">
                  <a:xfrm flipH="1" flipV="1">
                    <a:off x="960" y="633"/>
                    <a:ext cx="144" cy="233"/>
                  </a:xfrm>
                  <a:custGeom>
                    <a:avLst/>
                    <a:gdLst>
                      <a:gd name="G0" fmla="+- 0 0 0"/>
                      <a:gd name="G1" fmla="+- 65 0 0"/>
                      <a:gd name="G2" fmla="+- 21600 0 0"/>
                      <a:gd name="T0" fmla="*/ 21600 w 21600"/>
                      <a:gd name="T1" fmla="*/ 0 h 14968"/>
                      <a:gd name="T2" fmla="*/ 15635 w 21600"/>
                      <a:gd name="T3" fmla="*/ 14968 h 14968"/>
                      <a:gd name="T4" fmla="*/ 0 w 21600"/>
                      <a:gd name="T5" fmla="*/ 65 h 149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4968" fill="none" extrusionOk="0">
                        <a:moveTo>
                          <a:pt x="21599" y="0"/>
                        </a:moveTo>
                        <a:cubicBezTo>
                          <a:pt x="21599" y="21"/>
                          <a:pt x="21600" y="43"/>
                          <a:pt x="21600" y="65"/>
                        </a:cubicBezTo>
                        <a:cubicBezTo>
                          <a:pt x="21600" y="5614"/>
                          <a:pt x="19464" y="10951"/>
                          <a:pt x="15635" y="14968"/>
                        </a:cubicBezTo>
                      </a:path>
                      <a:path w="21600" h="14968" stroke="0" extrusionOk="0">
                        <a:moveTo>
                          <a:pt x="21599" y="0"/>
                        </a:moveTo>
                        <a:cubicBezTo>
                          <a:pt x="21599" y="21"/>
                          <a:pt x="21600" y="43"/>
                          <a:pt x="21600" y="65"/>
                        </a:cubicBezTo>
                        <a:cubicBezTo>
                          <a:pt x="21600" y="5614"/>
                          <a:pt x="19464" y="10951"/>
                          <a:pt x="15635" y="14968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9" name="Bogen 107"/>
                  <p:cNvSpPr>
                    <a:spLocks/>
                  </p:cNvSpPr>
                  <p:nvPr/>
                </p:nvSpPr>
                <p:spPr bwMode="auto">
                  <a:xfrm flipH="1" flipV="1">
                    <a:off x="1016" y="528"/>
                    <a:ext cx="231" cy="336"/>
                  </a:xfrm>
                  <a:custGeom>
                    <a:avLst/>
                    <a:gdLst>
                      <a:gd name="G0" fmla="+- 21600 0 0"/>
                      <a:gd name="G1" fmla="+- 0 0 0"/>
                      <a:gd name="G2" fmla="+- 21600 0 0"/>
                      <a:gd name="T0" fmla="*/ 34705 w 34705"/>
                      <a:gd name="T1" fmla="*/ 17170 h 21600"/>
                      <a:gd name="T2" fmla="*/ 0 w 34705"/>
                      <a:gd name="T3" fmla="*/ 0 h 21600"/>
                      <a:gd name="T4" fmla="*/ 21600 w 34705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705" h="21600" fill="none" extrusionOk="0">
                        <a:moveTo>
                          <a:pt x="34705" y="17170"/>
                        </a:moveTo>
                        <a:cubicBezTo>
                          <a:pt x="30940" y="20043"/>
                          <a:pt x="26335" y="21599"/>
                          <a:pt x="21600" y="21599"/>
                        </a:cubicBezTo>
                        <a:cubicBezTo>
                          <a:pt x="9670" y="21599"/>
                          <a:pt x="-1" y="11929"/>
                          <a:pt x="-1" y="-1"/>
                        </a:cubicBezTo>
                      </a:path>
                      <a:path w="34705" h="21600" stroke="0" extrusionOk="0">
                        <a:moveTo>
                          <a:pt x="34705" y="17170"/>
                        </a:moveTo>
                        <a:cubicBezTo>
                          <a:pt x="30940" y="20043"/>
                          <a:pt x="26335" y="21599"/>
                          <a:pt x="21600" y="21599"/>
                        </a:cubicBezTo>
                        <a:cubicBezTo>
                          <a:pt x="9670" y="21599"/>
                          <a:pt x="-1" y="11929"/>
                          <a:pt x="-1" y="-1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3" name="Group 108"/>
                <p:cNvGrpSpPr>
                  <a:grpSpLocks/>
                </p:cNvGrpSpPr>
                <p:nvPr/>
              </p:nvGrpSpPr>
              <p:grpSpPr bwMode="auto">
                <a:xfrm rot="5400000">
                  <a:off x="4839" y="3754"/>
                  <a:ext cx="116" cy="96"/>
                  <a:chOff x="960" y="528"/>
                  <a:chExt cx="287" cy="672"/>
                </a:xfrm>
              </p:grpSpPr>
              <p:sp>
                <p:nvSpPr>
                  <p:cNvPr id="44" name="Bogen 109"/>
                  <p:cNvSpPr>
                    <a:spLocks/>
                  </p:cNvSpPr>
                  <p:nvPr/>
                </p:nvSpPr>
                <p:spPr bwMode="auto">
                  <a:xfrm flipH="1">
                    <a:off x="960" y="862"/>
                    <a:ext cx="95" cy="338"/>
                  </a:xfrm>
                  <a:custGeom>
                    <a:avLst/>
                    <a:gdLst>
                      <a:gd name="G0" fmla="+- 21600 0 0"/>
                      <a:gd name="G1" fmla="+- 163 0 0"/>
                      <a:gd name="G2" fmla="+- 21600 0 0"/>
                      <a:gd name="T0" fmla="*/ 43199 w 43200"/>
                      <a:gd name="T1" fmla="*/ 0 h 21763"/>
                      <a:gd name="T2" fmla="*/ 0 w 43200"/>
                      <a:gd name="T3" fmla="*/ 163 h 21763"/>
                      <a:gd name="T4" fmla="*/ 21600 w 43200"/>
                      <a:gd name="T5" fmla="*/ 163 h 217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763" fill="none" extrusionOk="0">
                        <a:moveTo>
                          <a:pt x="43199" y="-1"/>
                        </a:moveTo>
                        <a:cubicBezTo>
                          <a:pt x="43199" y="54"/>
                          <a:pt x="43200" y="108"/>
                          <a:pt x="43200" y="163"/>
                        </a:cubicBezTo>
                        <a:cubicBezTo>
                          <a:pt x="43200" y="12092"/>
                          <a:pt x="33529" y="21763"/>
                          <a:pt x="21600" y="21763"/>
                        </a:cubicBezTo>
                        <a:cubicBezTo>
                          <a:pt x="9670" y="21762"/>
                          <a:pt x="-1" y="12092"/>
                          <a:pt x="-1" y="162"/>
                        </a:cubicBezTo>
                      </a:path>
                      <a:path w="43200" h="21763" stroke="0" extrusionOk="0">
                        <a:moveTo>
                          <a:pt x="43199" y="-1"/>
                        </a:moveTo>
                        <a:cubicBezTo>
                          <a:pt x="43199" y="54"/>
                          <a:pt x="43200" y="108"/>
                          <a:pt x="43200" y="163"/>
                        </a:cubicBezTo>
                        <a:cubicBezTo>
                          <a:pt x="43200" y="12092"/>
                          <a:pt x="33529" y="21763"/>
                          <a:pt x="21600" y="21763"/>
                        </a:cubicBezTo>
                        <a:cubicBezTo>
                          <a:pt x="9670" y="21762"/>
                          <a:pt x="-1" y="12092"/>
                          <a:pt x="-1" y="162"/>
                        </a:cubicBezTo>
                        <a:lnTo>
                          <a:pt x="21600" y="163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5" name="Bogen 110"/>
                  <p:cNvSpPr>
                    <a:spLocks/>
                  </p:cNvSpPr>
                  <p:nvPr/>
                </p:nvSpPr>
                <p:spPr bwMode="auto">
                  <a:xfrm flipH="1" flipV="1">
                    <a:off x="960" y="633"/>
                    <a:ext cx="144" cy="233"/>
                  </a:xfrm>
                  <a:custGeom>
                    <a:avLst/>
                    <a:gdLst>
                      <a:gd name="G0" fmla="+- 0 0 0"/>
                      <a:gd name="G1" fmla="+- 65 0 0"/>
                      <a:gd name="G2" fmla="+- 21600 0 0"/>
                      <a:gd name="T0" fmla="*/ 21600 w 21600"/>
                      <a:gd name="T1" fmla="*/ 0 h 14968"/>
                      <a:gd name="T2" fmla="*/ 15635 w 21600"/>
                      <a:gd name="T3" fmla="*/ 14968 h 14968"/>
                      <a:gd name="T4" fmla="*/ 0 w 21600"/>
                      <a:gd name="T5" fmla="*/ 65 h 149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4968" fill="none" extrusionOk="0">
                        <a:moveTo>
                          <a:pt x="21599" y="0"/>
                        </a:moveTo>
                        <a:cubicBezTo>
                          <a:pt x="21599" y="21"/>
                          <a:pt x="21600" y="43"/>
                          <a:pt x="21600" y="65"/>
                        </a:cubicBezTo>
                        <a:cubicBezTo>
                          <a:pt x="21600" y="5614"/>
                          <a:pt x="19464" y="10951"/>
                          <a:pt x="15635" y="14968"/>
                        </a:cubicBezTo>
                      </a:path>
                      <a:path w="21600" h="14968" stroke="0" extrusionOk="0">
                        <a:moveTo>
                          <a:pt x="21599" y="0"/>
                        </a:moveTo>
                        <a:cubicBezTo>
                          <a:pt x="21599" y="21"/>
                          <a:pt x="21600" y="43"/>
                          <a:pt x="21600" y="65"/>
                        </a:cubicBezTo>
                        <a:cubicBezTo>
                          <a:pt x="21600" y="5614"/>
                          <a:pt x="19464" y="10951"/>
                          <a:pt x="15635" y="14968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6" name="Bogen 111"/>
                  <p:cNvSpPr>
                    <a:spLocks/>
                  </p:cNvSpPr>
                  <p:nvPr/>
                </p:nvSpPr>
                <p:spPr bwMode="auto">
                  <a:xfrm flipH="1" flipV="1">
                    <a:off x="1016" y="528"/>
                    <a:ext cx="231" cy="336"/>
                  </a:xfrm>
                  <a:custGeom>
                    <a:avLst/>
                    <a:gdLst>
                      <a:gd name="G0" fmla="+- 21600 0 0"/>
                      <a:gd name="G1" fmla="+- 0 0 0"/>
                      <a:gd name="G2" fmla="+- 21600 0 0"/>
                      <a:gd name="T0" fmla="*/ 34705 w 34705"/>
                      <a:gd name="T1" fmla="*/ 17170 h 21600"/>
                      <a:gd name="T2" fmla="*/ 0 w 34705"/>
                      <a:gd name="T3" fmla="*/ 0 h 21600"/>
                      <a:gd name="T4" fmla="*/ 21600 w 34705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705" h="21600" fill="none" extrusionOk="0">
                        <a:moveTo>
                          <a:pt x="34705" y="17170"/>
                        </a:moveTo>
                        <a:cubicBezTo>
                          <a:pt x="30940" y="20043"/>
                          <a:pt x="26335" y="21599"/>
                          <a:pt x="21600" y="21599"/>
                        </a:cubicBezTo>
                        <a:cubicBezTo>
                          <a:pt x="9670" y="21599"/>
                          <a:pt x="-1" y="11929"/>
                          <a:pt x="-1" y="-1"/>
                        </a:cubicBezTo>
                      </a:path>
                      <a:path w="34705" h="21600" stroke="0" extrusionOk="0">
                        <a:moveTo>
                          <a:pt x="34705" y="17170"/>
                        </a:moveTo>
                        <a:cubicBezTo>
                          <a:pt x="30940" y="20043"/>
                          <a:pt x="26335" y="21599"/>
                          <a:pt x="21600" y="21599"/>
                        </a:cubicBezTo>
                        <a:cubicBezTo>
                          <a:pt x="9670" y="21599"/>
                          <a:pt x="-1" y="11929"/>
                          <a:pt x="-1" y="-1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9" name="Group 519"/>
              <p:cNvGrpSpPr>
                <a:grpSpLocks/>
              </p:cNvGrpSpPr>
              <p:nvPr/>
            </p:nvGrpSpPr>
            <p:grpSpPr bwMode="auto">
              <a:xfrm rot="19573417" flipH="1">
                <a:off x="1896456" y="5211210"/>
                <a:ext cx="752475" cy="457200"/>
                <a:chOff x="2078" y="3411"/>
                <a:chExt cx="474" cy="288"/>
              </a:xfrm>
            </p:grpSpPr>
            <p:sp>
              <p:nvSpPr>
                <p:cNvPr id="32" name="Freeform 520"/>
                <p:cNvSpPr>
                  <a:spLocks/>
                </p:cNvSpPr>
                <p:nvPr/>
              </p:nvSpPr>
              <p:spPr bwMode="auto">
                <a:xfrm>
                  <a:off x="2078" y="3483"/>
                  <a:ext cx="474" cy="144"/>
                </a:xfrm>
                <a:custGeom>
                  <a:avLst/>
                  <a:gdLst>
                    <a:gd name="T0" fmla="*/ 0 w 474"/>
                    <a:gd name="T1" fmla="*/ 75 h 144"/>
                    <a:gd name="T2" fmla="*/ 373 w 474"/>
                    <a:gd name="T3" fmla="*/ 0 h 144"/>
                    <a:gd name="T4" fmla="*/ 474 w 474"/>
                    <a:gd name="T5" fmla="*/ 72 h 144"/>
                    <a:gd name="T6" fmla="*/ 367 w 474"/>
                    <a:gd name="T7" fmla="*/ 144 h 144"/>
                    <a:gd name="T8" fmla="*/ 0 w 474"/>
                    <a:gd name="T9" fmla="*/ 75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4" h="144">
                      <a:moveTo>
                        <a:pt x="0" y="75"/>
                      </a:moveTo>
                      <a:lnTo>
                        <a:pt x="373" y="0"/>
                      </a:lnTo>
                      <a:lnTo>
                        <a:pt x="474" y="72"/>
                      </a:lnTo>
                      <a:lnTo>
                        <a:pt x="367" y="144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" name="Line 521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238" y="3341"/>
                  <a:ext cx="66" cy="3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4" name="Line 52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241" y="3418"/>
                  <a:ext cx="66" cy="3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grpSp>
              <p:nvGrpSpPr>
                <p:cNvPr id="35" name="Group 523"/>
                <p:cNvGrpSpPr>
                  <a:grpSpLocks/>
                </p:cNvGrpSpPr>
                <p:nvPr/>
              </p:nvGrpSpPr>
              <p:grpSpPr bwMode="auto">
                <a:xfrm>
                  <a:off x="2344" y="3411"/>
                  <a:ext cx="208" cy="288"/>
                  <a:chOff x="2352" y="3408"/>
                  <a:chExt cx="208" cy="288"/>
                </a:xfrm>
              </p:grpSpPr>
              <p:sp>
                <p:nvSpPr>
                  <p:cNvPr id="36" name="Line 524"/>
                  <p:cNvSpPr>
                    <a:spLocks noChangeShapeType="1"/>
                  </p:cNvSpPr>
                  <p:nvPr/>
                </p:nvSpPr>
                <p:spPr bwMode="auto">
                  <a:xfrm rot="-5400000" flipH="1" flipV="1">
                    <a:off x="2384" y="3520"/>
                    <a:ext cx="144" cy="20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7" name="Line 525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384" y="3376"/>
                    <a:ext cx="144" cy="20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0" name="Text Box 526"/>
              <p:cNvSpPr txBox="1">
                <a:spLocks noChangeArrowheads="1"/>
              </p:cNvSpPr>
              <p:nvPr/>
            </p:nvSpPr>
            <p:spPr bwMode="auto">
              <a:xfrm>
                <a:off x="4191000" y="4624274"/>
                <a:ext cx="12954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dirty="0"/>
                  <a:t>p</a:t>
                </a:r>
                <a:r>
                  <a:rPr lang="en-US" altLang="de-DE" dirty="0" smtClean="0">
                    <a:latin typeface="Arial" charset="0"/>
                  </a:rPr>
                  <a:t>roton</a:t>
                </a:r>
                <a:endParaRPr lang="en-US" altLang="de-DE" dirty="0">
                  <a:latin typeface="Arial" charset="0"/>
                </a:endParaRPr>
              </a:p>
            </p:txBody>
          </p:sp>
          <p:sp>
            <p:nvSpPr>
              <p:cNvPr id="21" name="Line 572"/>
              <p:cNvSpPr>
                <a:spLocks noChangeShapeType="1"/>
              </p:cNvSpPr>
              <p:nvPr/>
            </p:nvSpPr>
            <p:spPr bwMode="auto">
              <a:xfrm rot="5400000">
                <a:off x="3411537" y="4466559"/>
                <a:ext cx="104775" cy="5635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2" name="AutoShape 576"/>
              <p:cNvSpPr>
                <a:spLocks noChangeArrowheads="1"/>
              </p:cNvSpPr>
              <p:nvPr/>
            </p:nvSpPr>
            <p:spPr bwMode="auto">
              <a:xfrm flipH="1" flipV="1">
                <a:off x="4359275" y="4285584"/>
                <a:ext cx="762000" cy="3810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Text Box 568"/>
              <p:cNvSpPr txBox="1">
                <a:spLocks noChangeArrowheads="1"/>
              </p:cNvSpPr>
              <p:nvPr/>
            </p:nvSpPr>
            <p:spPr bwMode="auto">
              <a:xfrm>
                <a:off x="1295400" y="5648980"/>
                <a:ext cx="145256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2800" dirty="0"/>
                  <a:t>j</a:t>
                </a:r>
                <a:r>
                  <a:rPr lang="en-US" altLang="de-DE" sz="2800" dirty="0" smtClean="0"/>
                  <a:t>et</a:t>
                </a:r>
                <a:endParaRPr lang="en-US" altLang="de-DE" sz="2800" dirty="0"/>
              </a:p>
            </p:txBody>
          </p:sp>
          <p:sp>
            <p:nvSpPr>
              <p:cNvPr id="24" name="Text Box 526"/>
              <p:cNvSpPr txBox="1">
                <a:spLocks noChangeArrowheads="1"/>
              </p:cNvSpPr>
              <p:nvPr/>
            </p:nvSpPr>
            <p:spPr bwMode="auto">
              <a:xfrm>
                <a:off x="762000" y="3024074"/>
                <a:ext cx="12954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dirty="0"/>
                  <a:t>p</a:t>
                </a:r>
                <a:r>
                  <a:rPr lang="en-US" altLang="de-DE" dirty="0" smtClean="0">
                    <a:latin typeface="Arial" charset="0"/>
                  </a:rPr>
                  <a:t>roton</a:t>
                </a:r>
                <a:endParaRPr lang="en-US" altLang="de-DE" dirty="0">
                  <a:latin typeface="Arial" charset="0"/>
                </a:endParaRPr>
              </a:p>
            </p:txBody>
          </p:sp>
          <p:sp>
            <p:nvSpPr>
              <p:cNvPr id="25" name="Text Box 568"/>
              <p:cNvSpPr txBox="1">
                <a:spLocks noChangeArrowheads="1"/>
              </p:cNvSpPr>
              <p:nvPr/>
            </p:nvSpPr>
            <p:spPr bwMode="auto">
              <a:xfrm>
                <a:off x="3239846" y="1966999"/>
                <a:ext cx="145256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2800" dirty="0"/>
                  <a:t>j</a:t>
                </a:r>
                <a:r>
                  <a:rPr lang="en-US" altLang="de-DE" sz="2800" dirty="0" smtClean="0"/>
                  <a:t>et</a:t>
                </a:r>
                <a:endParaRPr lang="en-US" altLang="de-DE" sz="2800" dirty="0"/>
              </a:p>
            </p:txBody>
          </p:sp>
          <p:sp>
            <p:nvSpPr>
              <p:cNvPr id="26" name="Line 572"/>
              <p:cNvSpPr>
                <a:spLocks noChangeShapeType="1"/>
              </p:cNvSpPr>
              <p:nvPr/>
            </p:nvSpPr>
            <p:spPr bwMode="auto">
              <a:xfrm rot="5400000" flipH="1" flipV="1">
                <a:off x="3204648" y="2774509"/>
                <a:ext cx="458881" cy="635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7" name="Oval 562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2974975" y="3189174"/>
                <a:ext cx="292100" cy="2921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8" name="Oval 562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3571127" y="2723009"/>
                <a:ext cx="292100" cy="2921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" name="Line 572"/>
              <p:cNvSpPr>
                <a:spLocks noChangeShapeType="1"/>
              </p:cNvSpPr>
              <p:nvPr/>
            </p:nvSpPr>
            <p:spPr bwMode="auto">
              <a:xfrm rot="5400000" flipH="1" flipV="1">
                <a:off x="2598319" y="4728649"/>
                <a:ext cx="458881" cy="635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" name="Oval 573"/>
              <p:cNvSpPr>
                <a:spLocks noChangeAspect="1" noChangeArrowheads="1"/>
              </p:cNvSpPr>
              <p:nvPr/>
            </p:nvSpPr>
            <p:spPr bwMode="auto">
              <a:xfrm rot="5400000" flipV="1">
                <a:off x="2997200" y="4650709"/>
                <a:ext cx="292100" cy="2921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1" name="Oval 573"/>
              <p:cNvSpPr>
                <a:spLocks noChangeAspect="1" noChangeArrowheads="1"/>
              </p:cNvSpPr>
              <p:nvPr/>
            </p:nvSpPr>
            <p:spPr bwMode="auto">
              <a:xfrm rot="5400000" flipV="1">
                <a:off x="2425471" y="5100004"/>
                <a:ext cx="292100" cy="2921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6" name="Textfeld 5"/>
          <p:cNvSpPr txBox="1"/>
          <p:nvPr/>
        </p:nvSpPr>
        <p:spPr>
          <a:xfrm>
            <a:off x="1685326" y="5816025"/>
            <a:ext cx="357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2 high </a:t>
            </a:r>
            <a:r>
              <a:rPr lang="de-DE" sz="3200" b="1" i="1" dirty="0" err="1" smtClean="0">
                <a:latin typeface="+mn-lt"/>
              </a:rPr>
              <a:t>p</a:t>
            </a:r>
            <a:r>
              <a:rPr lang="de-DE" sz="3200" b="1" baseline="-25000" dirty="0" err="1" smtClean="0">
                <a:latin typeface="+mn-lt"/>
              </a:rPr>
              <a:t>T</a:t>
            </a:r>
            <a:r>
              <a:rPr lang="de-DE" sz="2800" dirty="0" smtClean="0"/>
              <a:t> </a:t>
            </a:r>
            <a:r>
              <a:rPr lang="de-DE" sz="2800" dirty="0" err="1" smtClean="0"/>
              <a:t>jets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121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arrow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arrow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Macintosh PowerPoint</Application>
  <PresentationFormat>Bildschirmpräsentation (4:3)</PresentationFormat>
  <Paragraphs>67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Symbol</vt:lpstr>
      <vt:lpstr>Times New Roman</vt:lpstr>
      <vt:lpstr>1_Default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Humboldt University Berlin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Standardmodell</dc:title>
  <dc:creator>lohse</dc:creator>
  <cp:lastModifiedBy>Microsoft Office-Anwender</cp:lastModifiedBy>
  <cp:revision>1951</cp:revision>
  <cp:lastPrinted>2016-08-21T17:19:10Z</cp:lastPrinted>
  <dcterms:created xsi:type="dcterms:W3CDTF">2002-07-11T08:50:00Z</dcterms:created>
  <dcterms:modified xsi:type="dcterms:W3CDTF">2016-09-14T12:39:01Z</dcterms:modified>
</cp:coreProperties>
</file>