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png" ContentType="image/png"/>
  <Default Extension="gif" ContentType="image/gif"/>
  <Default Extension="emf" ContentType="image/x-emf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7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49" r:id="rId2"/>
    <p:sldMasterId id="2147483735" r:id="rId3"/>
    <p:sldMasterId id="2147483748" r:id="rId4"/>
    <p:sldMasterId id="2147483761" r:id="rId5"/>
    <p:sldMasterId id="2147483787" r:id="rId6"/>
    <p:sldMasterId id="2147483799" r:id="rId7"/>
    <p:sldMasterId id="2147483823" r:id="rId8"/>
  </p:sldMasterIdLst>
  <p:notesMasterIdLst>
    <p:notesMasterId r:id="rId182"/>
  </p:notesMasterIdLst>
  <p:sldIdLst>
    <p:sldId id="321" r:id="rId9"/>
    <p:sldId id="302" r:id="rId10"/>
    <p:sldId id="453" r:id="rId11"/>
    <p:sldId id="567" r:id="rId12"/>
    <p:sldId id="586" r:id="rId13"/>
    <p:sldId id="587" r:id="rId14"/>
    <p:sldId id="505" r:id="rId15"/>
    <p:sldId id="506" r:id="rId16"/>
    <p:sldId id="507" r:id="rId17"/>
    <p:sldId id="508" r:id="rId18"/>
    <p:sldId id="509" r:id="rId19"/>
    <p:sldId id="510" r:id="rId20"/>
    <p:sldId id="511" r:id="rId21"/>
    <p:sldId id="512" r:id="rId22"/>
    <p:sldId id="513" r:id="rId23"/>
    <p:sldId id="514" r:id="rId24"/>
    <p:sldId id="515" r:id="rId25"/>
    <p:sldId id="516" r:id="rId26"/>
    <p:sldId id="517" r:id="rId27"/>
    <p:sldId id="519" r:id="rId28"/>
    <p:sldId id="518" r:id="rId29"/>
    <p:sldId id="521" r:id="rId30"/>
    <p:sldId id="520" r:id="rId31"/>
    <p:sldId id="523" r:id="rId32"/>
    <p:sldId id="524" r:id="rId33"/>
    <p:sldId id="525" r:id="rId34"/>
    <p:sldId id="528" r:id="rId35"/>
    <p:sldId id="531" r:id="rId36"/>
    <p:sldId id="529" r:id="rId37"/>
    <p:sldId id="532" r:id="rId38"/>
    <p:sldId id="533" r:id="rId39"/>
    <p:sldId id="527" r:id="rId40"/>
    <p:sldId id="534" r:id="rId41"/>
    <p:sldId id="535" r:id="rId42"/>
    <p:sldId id="454" r:id="rId43"/>
    <p:sldId id="536" r:id="rId44"/>
    <p:sldId id="537" r:id="rId45"/>
    <p:sldId id="538" r:id="rId46"/>
    <p:sldId id="540" r:id="rId47"/>
    <p:sldId id="541" r:id="rId48"/>
    <p:sldId id="539" r:id="rId49"/>
    <p:sldId id="543" r:id="rId50"/>
    <p:sldId id="546" r:id="rId51"/>
    <p:sldId id="542" r:id="rId52"/>
    <p:sldId id="544" r:id="rId53"/>
    <p:sldId id="545" r:id="rId54"/>
    <p:sldId id="555" r:id="rId55"/>
    <p:sldId id="547" r:id="rId56"/>
    <p:sldId id="548" r:id="rId57"/>
    <p:sldId id="549" r:id="rId58"/>
    <p:sldId id="550" r:id="rId59"/>
    <p:sldId id="551" r:id="rId60"/>
    <p:sldId id="552" r:id="rId61"/>
    <p:sldId id="557" r:id="rId62"/>
    <p:sldId id="553" r:id="rId63"/>
    <p:sldId id="558" r:id="rId64"/>
    <p:sldId id="559" r:id="rId65"/>
    <p:sldId id="560" r:id="rId66"/>
    <p:sldId id="561" r:id="rId67"/>
    <p:sldId id="562" r:id="rId68"/>
    <p:sldId id="563" r:id="rId69"/>
    <p:sldId id="564" r:id="rId70"/>
    <p:sldId id="565" r:id="rId71"/>
    <p:sldId id="526" r:id="rId72"/>
    <p:sldId id="568" r:id="rId73"/>
    <p:sldId id="569" r:id="rId74"/>
    <p:sldId id="570" r:id="rId75"/>
    <p:sldId id="571" r:id="rId76"/>
    <p:sldId id="572" r:id="rId77"/>
    <p:sldId id="573" r:id="rId78"/>
    <p:sldId id="575" r:id="rId79"/>
    <p:sldId id="576" r:id="rId80"/>
    <p:sldId id="577" r:id="rId81"/>
    <p:sldId id="578" r:id="rId82"/>
    <p:sldId id="579" r:id="rId83"/>
    <p:sldId id="580" r:id="rId84"/>
    <p:sldId id="574" r:id="rId85"/>
    <p:sldId id="581" r:id="rId86"/>
    <p:sldId id="582" r:id="rId87"/>
    <p:sldId id="583" r:id="rId88"/>
    <p:sldId id="588" r:id="rId89"/>
    <p:sldId id="589" r:id="rId90"/>
    <p:sldId id="592" r:id="rId91"/>
    <p:sldId id="584" r:id="rId92"/>
    <p:sldId id="593" r:id="rId93"/>
    <p:sldId id="594" r:id="rId94"/>
    <p:sldId id="585" r:id="rId95"/>
    <p:sldId id="597" r:id="rId96"/>
    <p:sldId id="598" r:id="rId97"/>
    <p:sldId id="599" r:id="rId98"/>
    <p:sldId id="600" r:id="rId99"/>
    <p:sldId id="601" r:id="rId100"/>
    <p:sldId id="595" r:id="rId101"/>
    <p:sldId id="602" r:id="rId102"/>
    <p:sldId id="596" r:id="rId103"/>
    <p:sldId id="603" r:id="rId104"/>
    <p:sldId id="604" r:id="rId105"/>
    <p:sldId id="609" r:id="rId106"/>
    <p:sldId id="605" r:id="rId107"/>
    <p:sldId id="606" r:id="rId108"/>
    <p:sldId id="611" r:id="rId109"/>
    <p:sldId id="610" r:id="rId110"/>
    <p:sldId id="607" r:id="rId111"/>
    <p:sldId id="612" r:id="rId112"/>
    <p:sldId id="613" r:id="rId113"/>
    <p:sldId id="618" r:id="rId114"/>
    <p:sldId id="619" r:id="rId115"/>
    <p:sldId id="620" r:id="rId116"/>
    <p:sldId id="614" r:id="rId117"/>
    <p:sldId id="608" r:id="rId118"/>
    <p:sldId id="626" r:id="rId119"/>
    <p:sldId id="627" r:id="rId120"/>
    <p:sldId id="621" r:id="rId121"/>
    <p:sldId id="622" r:id="rId122"/>
    <p:sldId id="624" r:id="rId123"/>
    <p:sldId id="625" r:id="rId124"/>
    <p:sldId id="615" r:id="rId125"/>
    <p:sldId id="623" r:id="rId126"/>
    <p:sldId id="616" r:id="rId127"/>
    <p:sldId id="631" r:id="rId128"/>
    <p:sldId id="632" r:id="rId129"/>
    <p:sldId id="633" r:id="rId130"/>
    <p:sldId id="629" r:id="rId131"/>
    <p:sldId id="630" r:id="rId132"/>
    <p:sldId id="634" r:id="rId133"/>
    <p:sldId id="641" r:id="rId134"/>
    <p:sldId id="642" r:id="rId135"/>
    <p:sldId id="636" r:id="rId136"/>
    <p:sldId id="646" r:id="rId137"/>
    <p:sldId id="638" r:id="rId138"/>
    <p:sldId id="637" r:id="rId139"/>
    <p:sldId id="639" r:id="rId140"/>
    <p:sldId id="648" r:id="rId141"/>
    <p:sldId id="640" r:id="rId142"/>
    <p:sldId id="647" r:id="rId143"/>
    <p:sldId id="649" r:id="rId144"/>
    <p:sldId id="651" r:id="rId145"/>
    <p:sldId id="652" r:id="rId146"/>
    <p:sldId id="635" r:id="rId147"/>
    <p:sldId id="650" r:id="rId148"/>
    <p:sldId id="617" r:id="rId149"/>
    <p:sldId id="657" r:id="rId150"/>
    <p:sldId id="658" r:id="rId151"/>
    <p:sldId id="653" r:id="rId152"/>
    <p:sldId id="659" r:id="rId153"/>
    <p:sldId id="660" r:id="rId154"/>
    <p:sldId id="661" r:id="rId155"/>
    <p:sldId id="662" r:id="rId156"/>
    <p:sldId id="663" r:id="rId157"/>
    <p:sldId id="686" r:id="rId158"/>
    <p:sldId id="656" r:id="rId159"/>
    <p:sldId id="654" r:id="rId160"/>
    <p:sldId id="655" r:id="rId161"/>
    <p:sldId id="673" r:id="rId162"/>
    <p:sldId id="680" r:id="rId163"/>
    <p:sldId id="681" r:id="rId164"/>
    <p:sldId id="674" r:id="rId165"/>
    <p:sldId id="682" r:id="rId166"/>
    <p:sldId id="691" r:id="rId167"/>
    <p:sldId id="683" r:id="rId168"/>
    <p:sldId id="690" r:id="rId169"/>
    <p:sldId id="687" r:id="rId170"/>
    <p:sldId id="685" r:id="rId171"/>
    <p:sldId id="675" r:id="rId172"/>
    <p:sldId id="676" r:id="rId173"/>
    <p:sldId id="692" r:id="rId174"/>
    <p:sldId id="693" r:id="rId175"/>
    <p:sldId id="694" r:id="rId176"/>
    <p:sldId id="695" r:id="rId177"/>
    <p:sldId id="696" r:id="rId178"/>
    <p:sldId id="684" r:id="rId179"/>
    <p:sldId id="677" r:id="rId180"/>
    <p:sldId id="678" r:id="rId181"/>
  </p:sldIdLst>
  <p:sldSz cx="9144000" cy="6858000" type="screen4x3"/>
  <p:notesSz cx="6797675" cy="9926638"/>
  <p:defaultTextStyle>
    <a:defPPr>
      <a:defRPr lang="en-US"/>
    </a:defPPr>
    <a:lvl1pPr algn="ctr" rtl="0" fontAlgn="base">
      <a:spcBef>
        <a:spcPct val="5000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5000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5000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5000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5000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6">
          <p15:clr>
            <a:srgbClr val="A4A3A4"/>
          </p15:clr>
        </p15:guide>
        <p15:guide id="2" pos="214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F7F7F"/>
    <a:srgbClr val="0000AA"/>
    <a:srgbClr val="0000B3"/>
    <a:srgbClr val="FFFF99"/>
    <a:srgbClr val="FFFF00"/>
    <a:srgbClr val="003C00"/>
    <a:srgbClr val="DDFFF8"/>
    <a:srgbClr val="D3FEF5"/>
    <a:srgbClr val="942093"/>
    <a:srgbClr val="69A8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061"/>
    <p:restoredTop sz="95361" autoAdjust="0"/>
  </p:normalViewPr>
  <p:slideViewPr>
    <p:cSldViewPr>
      <p:cViewPr varScale="1">
        <p:scale>
          <a:sx n="95" d="100"/>
          <a:sy n="95" d="100"/>
        </p:scale>
        <p:origin x="408" y="18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  <p:sld r:id="rId21" collapse="1"/>
      <p:sld r:id="rId22" collapse="1"/>
      <p:sld r:id="rId23" collapse="1"/>
      <p:sld r:id="rId24" collapse="1"/>
      <p:sld r:id="rId25" collapse="1"/>
      <p:sld r:id="rId26" collapse="1"/>
      <p:sld r:id="rId27" collapse="1"/>
      <p:sld r:id="rId28" collapse="1"/>
      <p:sld r:id="rId29" collapse="1"/>
      <p:sld r:id="rId30" collapse="1"/>
      <p:sld r:id="rId31" collapse="1"/>
      <p:sld r:id="rId32" collapse="1"/>
      <p:sld r:id="rId33" collapse="1"/>
      <p:sld r:id="rId34" collapse="1"/>
      <p:sld r:id="rId35" collapse="1"/>
      <p:sld r:id="rId36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2140"/>
    </p:cViewPr>
  </p:sorterViewPr>
  <p:notesViewPr>
    <p:cSldViewPr>
      <p:cViewPr varScale="1">
        <p:scale>
          <a:sx n="45" d="100"/>
          <a:sy n="45" d="100"/>
        </p:scale>
        <p:origin x="-1980" y="-108"/>
      </p:cViewPr>
      <p:guideLst>
        <p:guide orient="horz" pos="3126"/>
        <p:guide pos="2141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42" Type="http://schemas.openxmlformats.org/officeDocument/2006/relationships/slide" Target="slides/slide134.xml"/><Relationship Id="rId143" Type="http://schemas.openxmlformats.org/officeDocument/2006/relationships/slide" Target="slides/slide135.xml"/><Relationship Id="rId144" Type="http://schemas.openxmlformats.org/officeDocument/2006/relationships/slide" Target="slides/slide136.xml"/><Relationship Id="rId145" Type="http://schemas.openxmlformats.org/officeDocument/2006/relationships/slide" Target="slides/slide137.xml"/><Relationship Id="rId146" Type="http://schemas.openxmlformats.org/officeDocument/2006/relationships/slide" Target="slides/slide138.xml"/><Relationship Id="rId147" Type="http://schemas.openxmlformats.org/officeDocument/2006/relationships/slide" Target="slides/slide139.xml"/><Relationship Id="rId148" Type="http://schemas.openxmlformats.org/officeDocument/2006/relationships/slide" Target="slides/slide140.xml"/><Relationship Id="rId149" Type="http://schemas.openxmlformats.org/officeDocument/2006/relationships/slide" Target="slides/slide141.xml"/><Relationship Id="rId180" Type="http://schemas.openxmlformats.org/officeDocument/2006/relationships/slide" Target="slides/slide172.xml"/><Relationship Id="rId181" Type="http://schemas.openxmlformats.org/officeDocument/2006/relationships/slide" Target="slides/slide173.xml"/><Relationship Id="rId182" Type="http://schemas.openxmlformats.org/officeDocument/2006/relationships/notesMaster" Target="notesMasters/notesMaster1.xml"/><Relationship Id="rId40" Type="http://schemas.openxmlformats.org/officeDocument/2006/relationships/slide" Target="slides/slide32.xml"/><Relationship Id="rId41" Type="http://schemas.openxmlformats.org/officeDocument/2006/relationships/slide" Target="slides/slide33.xml"/><Relationship Id="rId42" Type="http://schemas.openxmlformats.org/officeDocument/2006/relationships/slide" Target="slides/slide34.xml"/><Relationship Id="rId43" Type="http://schemas.openxmlformats.org/officeDocument/2006/relationships/slide" Target="slides/slide35.xml"/><Relationship Id="rId44" Type="http://schemas.openxmlformats.org/officeDocument/2006/relationships/slide" Target="slides/slide36.xml"/><Relationship Id="rId45" Type="http://schemas.openxmlformats.org/officeDocument/2006/relationships/slide" Target="slides/slide37.xml"/><Relationship Id="rId46" Type="http://schemas.openxmlformats.org/officeDocument/2006/relationships/slide" Target="slides/slide38.xml"/><Relationship Id="rId47" Type="http://schemas.openxmlformats.org/officeDocument/2006/relationships/slide" Target="slides/slide39.xml"/><Relationship Id="rId48" Type="http://schemas.openxmlformats.org/officeDocument/2006/relationships/slide" Target="slides/slide40.xml"/><Relationship Id="rId49" Type="http://schemas.openxmlformats.org/officeDocument/2006/relationships/slide" Target="slides/slide41.xml"/><Relationship Id="rId183" Type="http://schemas.openxmlformats.org/officeDocument/2006/relationships/presProps" Target="presProps.xml"/><Relationship Id="rId184" Type="http://schemas.openxmlformats.org/officeDocument/2006/relationships/viewProps" Target="viewProps.xml"/><Relationship Id="rId185" Type="http://schemas.openxmlformats.org/officeDocument/2006/relationships/theme" Target="theme/theme1.xml"/><Relationship Id="rId186" Type="http://schemas.openxmlformats.org/officeDocument/2006/relationships/tableStyles" Target="tableStyles.xml"/><Relationship Id="rId80" Type="http://schemas.openxmlformats.org/officeDocument/2006/relationships/slide" Target="slides/slide72.xml"/><Relationship Id="rId81" Type="http://schemas.openxmlformats.org/officeDocument/2006/relationships/slide" Target="slides/slide73.xml"/><Relationship Id="rId82" Type="http://schemas.openxmlformats.org/officeDocument/2006/relationships/slide" Target="slides/slide74.xml"/><Relationship Id="rId83" Type="http://schemas.openxmlformats.org/officeDocument/2006/relationships/slide" Target="slides/slide75.xml"/><Relationship Id="rId84" Type="http://schemas.openxmlformats.org/officeDocument/2006/relationships/slide" Target="slides/slide76.xml"/><Relationship Id="rId85" Type="http://schemas.openxmlformats.org/officeDocument/2006/relationships/slide" Target="slides/slide77.xml"/><Relationship Id="rId86" Type="http://schemas.openxmlformats.org/officeDocument/2006/relationships/slide" Target="slides/slide78.xml"/><Relationship Id="rId87" Type="http://schemas.openxmlformats.org/officeDocument/2006/relationships/slide" Target="slides/slide79.xml"/><Relationship Id="rId88" Type="http://schemas.openxmlformats.org/officeDocument/2006/relationships/slide" Target="slides/slide80.xml"/><Relationship Id="rId89" Type="http://schemas.openxmlformats.org/officeDocument/2006/relationships/slide" Target="slides/slide81.xml"/><Relationship Id="rId110" Type="http://schemas.openxmlformats.org/officeDocument/2006/relationships/slide" Target="slides/slide102.xml"/><Relationship Id="rId111" Type="http://schemas.openxmlformats.org/officeDocument/2006/relationships/slide" Target="slides/slide103.xml"/><Relationship Id="rId112" Type="http://schemas.openxmlformats.org/officeDocument/2006/relationships/slide" Target="slides/slide104.xml"/><Relationship Id="rId113" Type="http://schemas.openxmlformats.org/officeDocument/2006/relationships/slide" Target="slides/slide105.xml"/><Relationship Id="rId114" Type="http://schemas.openxmlformats.org/officeDocument/2006/relationships/slide" Target="slides/slide106.xml"/><Relationship Id="rId115" Type="http://schemas.openxmlformats.org/officeDocument/2006/relationships/slide" Target="slides/slide107.xml"/><Relationship Id="rId116" Type="http://schemas.openxmlformats.org/officeDocument/2006/relationships/slide" Target="slides/slide108.xml"/><Relationship Id="rId117" Type="http://schemas.openxmlformats.org/officeDocument/2006/relationships/slide" Target="slides/slide109.xml"/><Relationship Id="rId118" Type="http://schemas.openxmlformats.org/officeDocument/2006/relationships/slide" Target="slides/slide110.xml"/><Relationship Id="rId119" Type="http://schemas.openxmlformats.org/officeDocument/2006/relationships/slide" Target="slides/slide111.xml"/><Relationship Id="rId150" Type="http://schemas.openxmlformats.org/officeDocument/2006/relationships/slide" Target="slides/slide142.xml"/><Relationship Id="rId151" Type="http://schemas.openxmlformats.org/officeDocument/2006/relationships/slide" Target="slides/slide143.xml"/><Relationship Id="rId152" Type="http://schemas.openxmlformats.org/officeDocument/2006/relationships/slide" Target="slides/slide144.xml"/><Relationship Id="rId10" Type="http://schemas.openxmlformats.org/officeDocument/2006/relationships/slide" Target="slides/slide2.xml"/><Relationship Id="rId11" Type="http://schemas.openxmlformats.org/officeDocument/2006/relationships/slide" Target="slides/slide3.xml"/><Relationship Id="rId12" Type="http://schemas.openxmlformats.org/officeDocument/2006/relationships/slide" Target="slides/slide4.xml"/><Relationship Id="rId13" Type="http://schemas.openxmlformats.org/officeDocument/2006/relationships/slide" Target="slides/slide5.xml"/><Relationship Id="rId14" Type="http://schemas.openxmlformats.org/officeDocument/2006/relationships/slide" Target="slides/slide6.xml"/><Relationship Id="rId15" Type="http://schemas.openxmlformats.org/officeDocument/2006/relationships/slide" Target="slides/slide7.xml"/><Relationship Id="rId16" Type="http://schemas.openxmlformats.org/officeDocument/2006/relationships/slide" Target="slides/slide8.xml"/><Relationship Id="rId17" Type="http://schemas.openxmlformats.org/officeDocument/2006/relationships/slide" Target="slides/slide9.xml"/><Relationship Id="rId18" Type="http://schemas.openxmlformats.org/officeDocument/2006/relationships/slide" Target="slides/slide10.xml"/><Relationship Id="rId19" Type="http://schemas.openxmlformats.org/officeDocument/2006/relationships/slide" Target="slides/slide11.xml"/><Relationship Id="rId153" Type="http://schemas.openxmlformats.org/officeDocument/2006/relationships/slide" Target="slides/slide145.xml"/><Relationship Id="rId154" Type="http://schemas.openxmlformats.org/officeDocument/2006/relationships/slide" Target="slides/slide146.xml"/><Relationship Id="rId155" Type="http://schemas.openxmlformats.org/officeDocument/2006/relationships/slide" Target="slides/slide147.xml"/><Relationship Id="rId156" Type="http://schemas.openxmlformats.org/officeDocument/2006/relationships/slide" Target="slides/slide148.xml"/><Relationship Id="rId157" Type="http://schemas.openxmlformats.org/officeDocument/2006/relationships/slide" Target="slides/slide149.xml"/><Relationship Id="rId158" Type="http://schemas.openxmlformats.org/officeDocument/2006/relationships/slide" Target="slides/slide150.xml"/><Relationship Id="rId159" Type="http://schemas.openxmlformats.org/officeDocument/2006/relationships/slide" Target="slides/slide151.xml"/><Relationship Id="rId50" Type="http://schemas.openxmlformats.org/officeDocument/2006/relationships/slide" Target="slides/slide42.xml"/><Relationship Id="rId51" Type="http://schemas.openxmlformats.org/officeDocument/2006/relationships/slide" Target="slides/slide43.xml"/><Relationship Id="rId52" Type="http://schemas.openxmlformats.org/officeDocument/2006/relationships/slide" Target="slides/slide44.xml"/><Relationship Id="rId53" Type="http://schemas.openxmlformats.org/officeDocument/2006/relationships/slide" Target="slides/slide45.xml"/><Relationship Id="rId54" Type="http://schemas.openxmlformats.org/officeDocument/2006/relationships/slide" Target="slides/slide46.xml"/><Relationship Id="rId55" Type="http://schemas.openxmlformats.org/officeDocument/2006/relationships/slide" Target="slides/slide47.xml"/><Relationship Id="rId56" Type="http://schemas.openxmlformats.org/officeDocument/2006/relationships/slide" Target="slides/slide48.xml"/><Relationship Id="rId57" Type="http://schemas.openxmlformats.org/officeDocument/2006/relationships/slide" Target="slides/slide49.xml"/><Relationship Id="rId58" Type="http://schemas.openxmlformats.org/officeDocument/2006/relationships/slide" Target="slides/slide50.xml"/><Relationship Id="rId59" Type="http://schemas.openxmlformats.org/officeDocument/2006/relationships/slide" Target="slides/slide51.xml"/><Relationship Id="rId90" Type="http://schemas.openxmlformats.org/officeDocument/2006/relationships/slide" Target="slides/slide82.xml"/><Relationship Id="rId91" Type="http://schemas.openxmlformats.org/officeDocument/2006/relationships/slide" Target="slides/slide83.xml"/><Relationship Id="rId92" Type="http://schemas.openxmlformats.org/officeDocument/2006/relationships/slide" Target="slides/slide84.xml"/><Relationship Id="rId93" Type="http://schemas.openxmlformats.org/officeDocument/2006/relationships/slide" Target="slides/slide85.xml"/><Relationship Id="rId94" Type="http://schemas.openxmlformats.org/officeDocument/2006/relationships/slide" Target="slides/slide86.xml"/><Relationship Id="rId95" Type="http://schemas.openxmlformats.org/officeDocument/2006/relationships/slide" Target="slides/slide87.xml"/><Relationship Id="rId96" Type="http://schemas.openxmlformats.org/officeDocument/2006/relationships/slide" Target="slides/slide88.xml"/><Relationship Id="rId97" Type="http://schemas.openxmlformats.org/officeDocument/2006/relationships/slide" Target="slides/slide89.xml"/><Relationship Id="rId98" Type="http://schemas.openxmlformats.org/officeDocument/2006/relationships/slide" Target="slides/slide90.xml"/><Relationship Id="rId99" Type="http://schemas.openxmlformats.org/officeDocument/2006/relationships/slide" Target="slides/slide91.xml"/><Relationship Id="rId120" Type="http://schemas.openxmlformats.org/officeDocument/2006/relationships/slide" Target="slides/slide112.xml"/><Relationship Id="rId121" Type="http://schemas.openxmlformats.org/officeDocument/2006/relationships/slide" Target="slides/slide113.xml"/><Relationship Id="rId122" Type="http://schemas.openxmlformats.org/officeDocument/2006/relationships/slide" Target="slides/slide114.xml"/><Relationship Id="rId123" Type="http://schemas.openxmlformats.org/officeDocument/2006/relationships/slide" Target="slides/slide115.xml"/><Relationship Id="rId124" Type="http://schemas.openxmlformats.org/officeDocument/2006/relationships/slide" Target="slides/slide116.xml"/><Relationship Id="rId125" Type="http://schemas.openxmlformats.org/officeDocument/2006/relationships/slide" Target="slides/slide117.xml"/><Relationship Id="rId126" Type="http://schemas.openxmlformats.org/officeDocument/2006/relationships/slide" Target="slides/slide118.xml"/><Relationship Id="rId127" Type="http://schemas.openxmlformats.org/officeDocument/2006/relationships/slide" Target="slides/slide119.xml"/><Relationship Id="rId128" Type="http://schemas.openxmlformats.org/officeDocument/2006/relationships/slide" Target="slides/slide120.xml"/><Relationship Id="rId129" Type="http://schemas.openxmlformats.org/officeDocument/2006/relationships/slide" Target="slides/slide121.xml"/><Relationship Id="rId160" Type="http://schemas.openxmlformats.org/officeDocument/2006/relationships/slide" Target="slides/slide152.xml"/><Relationship Id="rId161" Type="http://schemas.openxmlformats.org/officeDocument/2006/relationships/slide" Target="slides/slide153.xml"/><Relationship Id="rId162" Type="http://schemas.openxmlformats.org/officeDocument/2006/relationships/slide" Target="slides/slide154.xml"/><Relationship Id="rId20" Type="http://schemas.openxmlformats.org/officeDocument/2006/relationships/slide" Target="slides/slide12.xml"/><Relationship Id="rId21" Type="http://schemas.openxmlformats.org/officeDocument/2006/relationships/slide" Target="slides/slide13.xml"/><Relationship Id="rId22" Type="http://schemas.openxmlformats.org/officeDocument/2006/relationships/slide" Target="slides/slide14.xml"/><Relationship Id="rId23" Type="http://schemas.openxmlformats.org/officeDocument/2006/relationships/slide" Target="slides/slide15.xml"/><Relationship Id="rId24" Type="http://schemas.openxmlformats.org/officeDocument/2006/relationships/slide" Target="slides/slide16.xml"/><Relationship Id="rId25" Type="http://schemas.openxmlformats.org/officeDocument/2006/relationships/slide" Target="slides/slide17.xml"/><Relationship Id="rId26" Type="http://schemas.openxmlformats.org/officeDocument/2006/relationships/slide" Target="slides/slide18.xml"/><Relationship Id="rId27" Type="http://schemas.openxmlformats.org/officeDocument/2006/relationships/slide" Target="slides/slide19.xml"/><Relationship Id="rId28" Type="http://schemas.openxmlformats.org/officeDocument/2006/relationships/slide" Target="slides/slide20.xml"/><Relationship Id="rId29" Type="http://schemas.openxmlformats.org/officeDocument/2006/relationships/slide" Target="slides/slide21.xml"/><Relationship Id="rId163" Type="http://schemas.openxmlformats.org/officeDocument/2006/relationships/slide" Target="slides/slide155.xml"/><Relationship Id="rId164" Type="http://schemas.openxmlformats.org/officeDocument/2006/relationships/slide" Target="slides/slide156.xml"/><Relationship Id="rId165" Type="http://schemas.openxmlformats.org/officeDocument/2006/relationships/slide" Target="slides/slide157.xml"/><Relationship Id="rId166" Type="http://schemas.openxmlformats.org/officeDocument/2006/relationships/slide" Target="slides/slide158.xml"/><Relationship Id="rId167" Type="http://schemas.openxmlformats.org/officeDocument/2006/relationships/slide" Target="slides/slide159.xml"/><Relationship Id="rId168" Type="http://schemas.openxmlformats.org/officeDocument/2006/relationships/slide" Target="slides/slide160.xml"/><Relationship Id="rId169" Type="http://schemas.openxmlformats.org/officeDocument/2006/relationships/slide" Target="slides/slide161.xml"/><Relationship Id="rId60" Type="http://schemas.openxmlformats.org/officeDocument/2006/relationships/slide" Target="slides/slide52.xml"/><Relationship Id="rId61" Type="http://schemas.openxmlformats.org/officeDocument/2006/relationships/slide" Target="slides/slide53.xml"/><Relationship Id="rId62" Type="http://schemas.openxmlformats.org/officeDocument/2006/relationships/slide" Target="slides/slide54.xml"/><Relationship Id="rId63" Type="http://schemas.openxmlformats.org/officeDocument/2006/relationships/slide" Target="slides/slide55.xml"/><Relationship Id="rId64" Type="http://schemas.openxmlformats.org/officeDocument/2006/relationships/slide" Target="slides/slide56.xml"/><Relationship Id="rId65" Type="http://schemas.openxmlformats.org/officeDocument/2006/relationships/slide" Target="slides/slide57.xml"/><Relationship Id="rId66" Type="http://schemas.openxmlformats.org/officeDocument/2006/relationships/slide" Target="slides/slide58.xml"/><Relationship Id="rId67" Type="http://schemas.openxmlformats.org/officeDocument/2006/relationships/slide" Target="slides/slide59.xml"/><Relationship Id="rId68" Type="http://schemas.openxmlformats.org/officeDocument/2006/relationships/slide" Target="slides/slide60.xml"/><Relationship Id="rId69" Type="http://schemas.openxmlformats.org/officeDocument/2006/relationships/slide" Target="slides/slide61.xml"/><Relationship Id="rId130" Type="http://schemas.openxmlformats.org/officeDocument/2006/relationships/slide" Target="slides/slide122.xml"/><Relationship Id="rId131" Type="http://schemas.openxmlformats.org/officeDocument/2006/relationships/slide" Target="slides/slide123.xml"/><Relationship Id="rId132" Type="http://schemas.openxmlformats.org/officeDocument/2006/relationships/slide" Target="slides/slide124.xml"/><Relationship Id="rId133" Type="http://schemas.openxmlformats.org/officeDocument/2006/relationships/slide" Target="slides/slide125.xml"/><Relationship Id="rId134" Type="http://schemas.openxmlformats.org/officeDocument/2006/relationships/slide" Target="slides/slide126.xml"/><Relationship Id="rId135" Type="http://schemas.openxmlformats.org/officeDocument/2006/relationships/slide" Target="slides/slide127.xml"/><Relationship Id="rId136" Type="http://schemas.openxmlformats.org/officeDocument/2006/relationships/slide" Target="slides/slide128.xml"/><Relationship Id="rId137" Type="http://schemas.openxmlformats.org/officeDocument/2006/relationships/slide" Target="slides/slide129.xml"/><Relationship Id="rId138" Type="http://schemas.openxmlformats.org/officeDocument/2006/relationships/slide" Target="slides/slide130.xml"/><Relationship Id="rId139" Type="http://schemas.openxmlformats.org/officeDocument/2006/relationships/slide" Target="slides/slide131.xml"/><Relationship Id="rId170" Type="http://schemas.openxmlformats.org/officeDocument/2006/relationships/slide" Target="slides/slide162.xml"/><Relationship Id="rId171" Type="http://schemas.openxmlformats.org/officeDocument/2006/relationships/slide" Target="slides/slide163.xml"/><Relationship Id="rId172" Type="http://schemas.openxmlformats.org/officeDocument/2006/relationships/slide" Target="slides/slide164.xml"/><Relationship Id="rId30" Type="http://schemas.openxmlformats.org/officeDocument/2006/relationships/slide" Target="slides/slide22.xml"/><Relationship Id="rId31" Type="http://schemas.openxmlformats.org/officeDocument/2006/relationships/slide" Target="slides/slide23.xml"/><Relationship Id="rId32" Type="http://schemas.openxmlformats.org/officeDocument/2006/relationships/slide" Target="slides/slide24.xml"/><Relationship Id="rId33" Type="http://schemas.openxmlformats.org/officeDocument/2006/relationships/slide" Target="slides/slide25.xml"/><Relationship Id="rId34" Type="http://schemas.openxmlformats.org/officeDocument/2006/relationships/slide" Target="slides/slide26.xml"/><Relationship Id="rId35" Type="http://schemas.openxmlformats.org/officeDocument/2006/relationships/slide" Target="slides/slide27.xml"/><Relationship Id="rId36" Type="http://schemas.openxmlformats.org/officeDocument/2006/relationships/slide" Target="slides/slide28.xml"/><Relationship Id="rId37" Type="http://schemas.openxmlformats.org/officeDocument/2006/relationships/slide" Target="slides/slide29.xml"/><Relationship Id="rId38" Type="http://schemas.openxmlformats.org/officeDocument/2006/relationships/slide" Target="slides/slide30.xml"/><Relationship Id="rId39" Type="http://schemas.openxmlformats.org/officeDocument/2006/relationships/slide" Target="slides/slide31.xml"/><Relationship Id="rId173" Type="http://schemas.openxmlformats.org/officeDocument/2006/relationships/slide" Target="slides/slide165.xml"/><Relationship Id="rId174" Type="http://schemas.openxmlformats.org/officeDocument/2006/relationships/slide" Target="slides/slide166.xml"/><Relationship Id="rId175" Type="http://schemas.openxmlformats.org/officeDocument/2006/relationships/slide" Target="slides/slide167.xml"/><Relationship Id="rId176" Type="http://schemas.openxmlformats.org/officeDocument/2006/relationships/slide" Target="slides/slide168.xml"/><Relationship Id="rId177" Type="http://schemas.openxmlformats.org/officeDocument/2006/relationships/slide" Target="slides/slide169.xml"/><Relationship Id="rId178" Type="http://schemas.openxmlformats.org/officeDocument/2006/relationships/slide" Target="slides/slide170.xml"/><Relationship Id="rId179" Type="http://schemas.openxmlformats.org/officeDocument/2006/relationships/slide" Target="slides/slide171.xml"/><Relationship Id="rId70" Type="http://schemas.openxmlformats.org/officeDocument/2006/relationships/slide" Target="slides/slide62.xml"/><Relationship Id="rId71" Type="http://schemas.openxmlformats.org/officeDocument/2006/relationships/slide" Target="slides/slide63.xml"/><Relationship Id="rId72" Type="http://schemas.openxmlformats.org/officeDocument/2006/relationships/slide" Target="slides/slide64.xml"/><Relationship Id="rId73" Type="http://schemas.openxmlformats.org/officeDocument/2006/relationships/slide" Target="slides/slide65.xml"/><Relationship Id="rId74" Type="http://schemas.openxmlformats.org/officeDocument/2006/relationships/slide" Target="slides/slide66.xml"/><Relationship Id="rId75" Type="http://schemas.openxmlformats.org/officeDocument/2006/relationships/slide" Target="slides/slide67.xml"/><Relationship Id="rId76" Type="http://schemas.openxmlformats.org/officeDocument/2006/relationships/slide" Target="slides/slide68.xml"/><Relationship Id="rId77" Type="http://schemas.openxmlformats.org/officeDocument/2006/relationships/slide" Target="slides/slide69.xml"/><Relationship Id="rId78" Type="http://schemas.openxmlformats.org/officeDocument/2006/relationships/slide" Target="slides/slide70.xml"/><Relationship Id="rId79" Type="http://schemas.openxmlformats.org/officeDocument/2006/relationships/slide" Target="slides/slide71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100" Type="http://schemas.openxmlformats.org/officeDocument/2006/relationships/slide" Target="slides/slide92.xml"/><Relationship Id="rId101" Type="http://schemas.openxmlformats.org/officeDocument/2006/relationships/slide" Target="slides/slide93.xml"/><Relationship Id="rId102" Type="http://schemas.openxmlformats.org/officeDocument/2006/relationships/slide" Target="slides/slide94.xml"/><Relationship Id="rId103" Type="http://schemas.openxmlformats.org/officeDocument/2006/relationships/slide" Target="slides/slide95.xml"/><Relationship Id="rId104" Type="http://schemas.openxmlformats.org/officeDocument/2006/relationships/slide" Target="slides/slide96.xml"/><Relationship Id="rId105" Type="http://schemas.openxmlformats.org/officeDocument/2006/relationships/slide" Target="slides/slide97.xml"/><Relationship Id="rId106" Type="http://schemas.openxmlformats.org/officeDocument/2006/relationships/slide" Target="slides/slide98.xml"/><Relationship Id="rId107" Type="http://schemas.openxmlformats.org/officeDocument/2006/relationships/slide" Target="slides/slide99.xml"/><Relationship Id="rId108" Type="http://schemas.openxmlformats.org/officeDocument/2006/relationships/slide" Target="slides/slide100.xml"/><Relationship Id="rId109" Type="http://schemas.openxmlformats.org/officeDocument/2006/relationships/slide" Target="slides/slide101.xml"/><Relationship Id="rId5" Type="http://schemas.openxmlformats.org/officeDocument/2006/relationships/slideMaster" Target="slideMasters/slideMaster5.xml"/><Relationship Id="rId6" Type="http://schemas.openxmlformats.org/officeDocument/2006/relationships/slideMaster" Target="slideMasters/slideMaster6.xml"/><Relationship Id="rId7" Type="http://schemas.openxmlformats.org/officeDocument/2006/relationships/slideMaster" Target="slideMasters/slideMaster7.xml"/><Relationship Id="rId8" Type="http://schemas.openxmlformats.org/officeDocument/2006/relationships/slideMaster" Target="slideMasters/slideMaster8.xml"/><Relationship Id="rId9" Type="http://schemas.openxmlformats.org/officeDocument/2006/relationships/slide" Target="slides/slide1.xml"/><Relationship Id="rId140" Type="http://schemas.openxmlformats.org/officeDocument/2006/relationships/slide" Target="slides/slide132.xml"/><Relationship Id="rId141" Type="http://schemas.openxmlformats.org/officeDocument/2006/relationships/slide" Target="slides/slide133.xml"/></Relationships>
</file>

<file path=ppt/_rels/viewProps.xml.rels><?xml version="1.0" encoding="UTF-8" standalone="yes"?>
<Relationships xmlns="http://schemas.openxmlformats.org/package/2006/relationships"><Relationship Id="rId20" Type="http://schemas.openxmlformats.org/officeDocument/2006/relationships/slide" Target="slides/slide88.xml"/><Relationship Id="rId21" Type="http://schemas.openxmlformats.org/officeDocument/2006/relationships/slide" Target="slides/slide89.xml"/><Relationship Id="rId22" Type="http://schemas.openxmlformats.org/officeDocument/2006/relationships/slide" Target="slides/slide90.xml"/><Relationship Id="rId23" Type="http://schemas.openxmlformats.org/officeDocument/2006/relationships/slide" Target="slides/slide91.xml"/><Relationship Id="rId24" Type="http://schemas.openxmlformats.org/officeDocument/2006/relationships/slide" Target="slides/slide92.xml"/><Relationship Id="rId25" Type="http://schemas.openxmlformats.org/officeDocument/2006/relationships/slide" Target="slides/slide94.xml"/><Relationship Id="rId26" Type="http://schemas.openxmlformats.org/officeDocument/2006/relationships/slide" Target="slides/slide102.xml"/><Relationship Id="rId27" Type="http://schemas.openxmlformats.org/officeDocument/2006/relationships/slide" Target="slides/slide106.xml"/><Relationship Id="rId28" Type="http://schemas.openxmlformats.org/officeDocument/2006/relationships/slide" Target="slides/slide107.xml"/><Relationship Id="rId29" Type="http://schemas.openxmlformats.org/officeDocument/2006/relationships/slide" Target="slides/slide112.xml"/><Relationship Id="rId1" Type="http://schemas.openxmlformats.org/officeDocument/2006/relationships/slide" Target="slides/slide2.xml"/><Relationship Id="rId2" Type="http://schemas.openxmlformats.org/officeDocument/2006/relationships/slide" Target="slides/slide3.xml"/><Relationship Id="rId3" Type="http://schemas.openxmlformats.org/officeDocument/2006/relationships/slide" Target="slides/slide4.xml"/><Relationship Id="rId4" Type="http://schemas.openxmlformats.org/officeDocument/2006/relationships/slide" Target="slides/slide14.xml"/><Relationship Id="rId5" Type="http://schemas.openxmlformats.org/officeDocument/2006/relationships/slide" Target="slides/slide35.xml"/><Relationship Id="rId30" Type="http://schemas.openxmlformats.org/officeDocument/2006/relationships/slide" Target="slides/slide140.xml"/><Relationship Id="rId31" Type="http://schemas.openxmlformats.org/officeDocument/2006/relationships/slide" Target="slides/slide145.xml"/><Relationship Id="rId32" Type="http://schemas.openxmlformats.org/officeDocument/2006/relationships/slide" Target="slides/slide146.xml"/><Relationship Id="rId9" Type="http://schemas.openxmlformats.org/officeDocument/2006/relationships/slide" Target="slides/slide70.xml"/><Relationship Id="rId6" Type="http://schemas.openxmlformats.org/officeDocument/2006/relationships/slide" Target="slides/slide54.xml"/><Relationship Id="rId7" Type="http://schemas.openxmlformats.org/officeDocument/2006/relationships/slide" Target="slides/slide55.xml"/><Relationship Id="rId8" Type="http://schemas.openxmlformats.org/officeDocument/2006/relationships/slide" Target="slides/slide64.xml"/><Relationship Id="rId33" Type="http://schemas.openxmlformats.org/officeDocument/2006/relationships/slide" Target="slides/slide147.xml"/><Relationship Id="rId34" Type="http://schemas.openxmlformats.org/officeDocument/2006/relationships/slide" Target="slides/slide148.xml"/><Relationship Id="rId35" Type="http://schemas.openxmlformats.org/officeDocument/2006/relationships/slide" Target="slides/slide149.xml"/><Relationship Id="rId36" Type="http://schemas.openxmlformats.org/officeDocument/2006/relationships/slide" Target="slides/slide150.xml"/><Relationship Id="rId10" Type="http://schemas.openxmlformats.org/officeDocument/2006/relationships/slide" Target="slides/slide71.xml"/><Relationship Id="rId11" Type="http://schemas.openxmlformats.org/officeDocument/2006/relationships/slide" Target="slides/slide72.xml"/><Relationship Id="rId12" Type="http://schemas.openxmlformats.org/officeDocument/2006/relationships/slide" Target="slides/slide73.xml"/><Relationship Id="rId13" Type="http://schemas.openxmlformats.org/officeDocument/2006/relationships/slide" Target="slides/slide74.xml"/><Relationship Id="rId14" Type="http://schemas.openxmlformats.org/officeDocument/2006/relationships/slide" Target="slides/slide75.xml"/><Relationship Id="rId15" Type="http://schemas.openxmlformats.org/officeDocument/2006/relationships/slide" Target="slides/slide76.xml"/><Relationship Id="rId16" Type="http://schemas.openxmlformats.org/officeDocument/2006/relationships/slide" Target="slides/slide82.xml"/><Relationship Id="rId17" Type="http://schemas.openxmlformats.org/officeDocument/2006/relationships/slide" Target="slides/slide83.xml"/><Relationship Id="rId18" Type="http://schemas.openxmlformats.org/officeDocument/2006/relationships/slide" Target="slides/slide85.xml"/><Relationship Id="rId19" Type="http://schemas.openxmlformats.org/officeDocument/2006/relationships/slide" Target="slides/slide8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200">
                <a:latin typeface="Times New Roman" charset="0"/>
              </a:defRPr>
            </a:lvl1pPr>
          </a:lstStyle>
          <a:p>
            <a:endParaRPr lang="en-US" altLang="de-DE"/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51275" y="0"/>
            <a:ext cx="2946400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200">
                <a:latin typeface="Times New Roman" charset="0"/>
              </a:defRPr>
            </a:lvl1pPr>
          </a:lstStyle>
          <a:p>
            <a:endParaRPr lang="en-US" altLang="de-DE"/>
          </a:p>
        </p:txBody>
      </p:sp>
      <p:sp>
        <p:nvSpPr>
          <p:cNvPr id="1434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5988" y="744538"/>
            <a:ext cx="4965700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434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06463" y="4714875"/>
            <a:ext cx="4984750" cy="446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Click to edit Master text styles</a:t>
            </a:r>
          </a:p>
          <a:p>
            <a:pPr lvl="1"/>
            <a:r>
              <a:rPr lang="en-US" altLang="de-DE"/>
              <a:t>Second level</a:t>
            </a:r>
          </a:p>
          <a:p>
            <a:pPr lvl="2"/>
            <a:r>
              <a:rPr lang="en-US" altLang="de-DE"/>
              <a:t>Third level</a:t>
            </a:r>
          </a:p>
          <a:p>
            <a:pPr lvl="3"/>
            <a:r>
              <a:rPr lang="en-US" altLang="de-DE"/>
              <a:t>Fourth level</a:t>
            </a:r>
          </a:p>
          <a:p>
            <a:pPr lvl="4"/>
            <a:r>
              <a:rPr lang="en-US" altLang="de-DE"/>
              <a:t>Fifth level</a:t>
            </a:r>
          </a:p>
        </p:txBody>
      </p:sp>
      <p:sp>
        <p:nvSpPr>
          <p:cNvPr id="1434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9750"/>
            <a:ext cx="2946400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200">
                <a:latin typeface="Times New Roman" charset="0"/>
              </a:defRPr>
            </a:lvl1pPr>
          </a:lstStyle>
          <a:p>
            <a:endParaRPr lang="en-US" altLang="de-DE"/>
          </a:p>
        </p:txBody>
      </p:sp>
      <p:sp>
        <p:nvSpPr>
          <p:cNvPr id="1434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51275" y="9429750"/>
            <a:ext cx="2946400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200">
                <a:latin typeface="Times New Roman" charset="0"/>
              </a:defRPr>
            </a:lvl1pPr>
          </a:lstStyle>
          <a:p>
            <a:fld id="{2FFBD29B-B08A-EF45-8646-D4D5CD91F4CC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92552057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1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50A254B-6062-EB45-A17B-DB6B9760C10A}" type="slidenum">
              <a:rPr lang="en-US" altLang="de-DE"/>
              <a:pPr/>
              <a:t>1</a:t>
            </a:fld>
            <a:endParaRPr lang="en-US" altLang="de-DE"/>
          </a:p>
        </p:txBody>
      </p:sp>
      <p:sp>
        <p:nvSpPr>
          <p:cNvPr id="1925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1925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de-DE" dirty="0"/>
          </a:p>
        </p:txBody>
      </p:sp>
    </p:spTree>
    <p:extLst>
      <p:ext uri="{BB962C8B-B14F-4D97-AF65-F5344CB8AC3E}">
        <p14:creationId xmlns:p14="http://schemas.microsoft.com/office/powerpoint/2010/main" val="17932946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E0FD261-D115-471F-8F0E-79D363EF2D5D}" type="slidenum">
              <a:rPr lang="en-US"/>
              <a:pPr/>
              <a:t>9</a:t>
            </a:fld>
            <a:endParaRPr lang="en-US"/>
          </a:p>
        </p:txBody>
      </p:sp>
      <p:sp>
        <p:nvSpPr>
          <p:cNvPr id="186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57276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E0FD261-D115-471F-8F0E-79D363EF2D5D}" type="slidenum">
              <a:rPr lang="en-US"/>
              <a:pPr/>
              <a:t>10</a:t>
            </a:fld>
            <a:endParaRPr lang="en-US"/>
          </a:p>
        </p:txBody>
      </p:sp>
      <p:sp>
        <p:nvSpPr>
          <p:cNvPr id="186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426052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E0FD261-D115-471F-8F0E-79D363EF2D5D}" type="slidenum">
              <a:rPr lang="en-US"/>
              <a:pPr/>
              <a:t>11</a:t>
            </a:fld>
            <a:endParaRPr lang="en-US"/>
          </a:p>
        </p:txBody>
      </p:sp>
      <p:sp>
        <p:nvSpPr>
          <p:cNvPr id="186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075852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E0FD261-D115-471F-8F0E-79D363EF2D5D}" type="slidenum">
              <a:rPr lang="en-US"/>
              <a:pPr/>
              <a:t>12</a:t>
            </a:fld>
            <a:endParaRPr lang="en-US"/>
          </a:p>
        </p:txBody>
      </p:sp>
      <p:sp>
        <p:nvSpPr>
          <p:cNvPr id="186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852794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E0FD261-D115-471F-8F0E-79D363EF2D5D}" type="slidenum">
              <a:rPr lang="en-US"/>
              <a:pPr/>
              <a:t>13</a:t>
            </a:fld>
            <a:endParaRPr lang="en-US"/>
          </a:p>
        </p:txBody>
      </p:sp>
      <p:sp>
        <p:nvSpPr>
          <p:cNvPr id="186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7934004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fld id="{72B43016-F456-8E49-92E5-D9C33745A281}" type="slidenum">
              <a:rPr lang="de-DE" altLang="de-DE" sz="1200">
                <a:solidFill>
                  <a:srgbClr val="000000"/>
                </a:solidFill>
              </a:rPr>
              <a:pPr/>
              <a:t>54</a:t>
            </a:fld>
            <a:endParaRPr lang="de-DE" altLang="de-DE" sz="1200">
              <a:solidFill>
                <a:srgbClr val="000000"/>
              </a:solidFill>
            </a:endParaRPr>
          </a:p>
        </p:txBody>
      </p:sp>
      <p:sp>
        <p:nvSpPr>
          <p:cNvPr id="94210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94211" name="Rectangle 1027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de-DE" altLang="de-DE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42121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CD93758-1EE4-8D4F-BAB8-406231435EC0}" type="slidenum">
              <a:rPr lang="en-US" altLang="de-DE"/>
              <a:pPr/>
              <a:t>111</a:t>
            </a:fld>
            <a:endParaRPr lang="en-US" altLang="de-DE"/>
          </a:p>
        </p:txBody>
      </p:sp>
      <p:sp>
        <p:nvSpPr>
          <p:cNvPr id="3532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  <p:sp>
        <p:nvSpPr>
          <p:cNvPr id="3532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80441456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E1C2BEE-93A5-4710-9AF2-30C3EE3D932D}" type="slidenum">
              <a:rPr lang="en-US">
                <a:solidFill>
                  <a:srgbClr val="000000"/>
                </a:solidFill>
              </a:rPr>
              <a:pPr/>
              <a:t>161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24781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de-DE"/>
          </a:p>
        </p:txBody>
      </p:sp>
      <p:sp>
        <p:nvSpPr>
          <p:cNvPr id="247811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2525" cy="3722687"/>
          </a:xfrm>
          <a:ln/>
        </p:spPr>
      </p:sp>
    </p:spTree>
    <p:extLst>
      <p:ext uri="{BB962C8B-B14F-4D97-AF65-F5344CB8AC3E}">
        <p14:creationId xmlns:p14="http://schemas.microsoft.com/office/powerpoint/2010/main" val="18031876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jpe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smtClean="0"/>
              <a:t>Master-Untertitelformat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4D20FA-15C7-D040-A301-0420E6DF81BC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635605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Platzhalter für vertikalen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667F39-9342-824E-A9EB-AB84DD5ADA5B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907814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Platzhalter für vertikalen Text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7AFAAE-C09B-674F-9F99-9D08FD7E9429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563447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1_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6" descr="back2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91440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1"/>
          <p:cNvSpPr>
            <a:spLocks noChangeArrowheads="1"/>
          </p:cNvSpPr>
          <p:nvPr userDrawn="1"/>
        </p:nvSpPr>
        <p:spPr bwMode="auto">
          <a:xfrm>
            <a:off x="0" y="549275"/>
            <a:ext cx="9144000" cy="3495675"/>
          </a:xfrm>
          <a:prstGeom prst="rect">
            <a:avLst/>
          </a:prstGeom>
          <a:gradFill rotWithShape="0">
            <a:gsLst>
              <a:gs pos="0">
                <a:schemeClr val="bg1"/>
              </a:gs>
              <a:gs pos="100000">
                <a:srgbClr val="292254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spcBef>
                <a:spcPct val="50000"/>
              </a:spcBef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ctr">
              <a:spcBef>
                <a:spcPct val="50000"/>
              </a:spcBef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ctr">
              <a:spcBef>
                <a:spcPct val="50000"/>
              </a:spcBef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ctr">
              <a:spcBef>
                <a:spcPct val="50000"/>
              </a:spcBef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ctr">
              <a:spcBef>
                <a:spcPct val="50000"/>
              </a:spcBef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defRPr/>
            </a:pPr>
            <a:endParaRPr lang="de-DE" smtClean="0"/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ctrTitle" sz="quarter"/>
          </p:nvPr>
        </p:nvSpPr>
        <p:spPr>
          <a:xfrm>
            <a:off x="179388" y="457200"/>
            <a:ext cx="8810625" cy="1747838"/>
          </a:xfrm>
        </p:spPr>
        <p:txBody>
          <a:bodyPr anchor="b"/>
          <a:lstStyle>
            <a:lvl1pPr>
              <a:lnSpc>
                <a:spcPct val="80000"/>
              </a:lnSpc>
              <a:defRPr sz="6000"/>
            </a:lvl1pPr>
          </a:lstStyle>
          <a:p>
            <a:pPr lvl="0"/>
            <a:r>
              <a:rPr lang="de-DE" noProof="0" smtClean="0"/>
              <a:t>Hier klicken, um Master-</a:t>
            </a:r>
            <a:br>
              <a:rPr lang="de-DE" noProof="0" smtClean="0"/>
            </a:br>
            <a:r>
              <a:rPr lang="de-DE" noProof="0" smtClean="0"/>
              <a:t>Titelformat zu bearbeiten</a:t>
            </a:r>
          </a:p>
        </p:txBody>
      </p:sp>
    </p:spTree>
    <p:extLst>
      <p:ext uri="{BB962C8B-B14F-4D97-AF65-F5344CB8AC3E}">
        <p14:creationId xmlns:p14="http://schemas.microsoft.com/office/powerpoint/2010/main" val="759468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smtClean="0"/>
              <a:t>Master-Untertitelformat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89BCE8C-7464-9F4B-B828-C68394B8C0BB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601556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2D9500-B63A-304F-8C0D-06185DAC4E4E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797055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23B7AB4-BB6A-9140-B8B4-5393D5E4759B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09622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47DF85-1F0C-C643-BD79-3AEAD906F623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2024426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B062CA-829C-394B-9085-E92757BEBEEF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953102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74B853C-5888-4542-AD12-3F28052F4FAD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501450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7C45CE-0F40-B647-92D2-83CD695B2878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942978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E50319D-5214-8948-9A69-F90C6823D56A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044465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052316-B675-0D40-89B0-07A4C6213881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003582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BCE3FF-FF3C-E143-8989-685BA31BF4C8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868295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Platzhalter für vertikalen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155809-D877-2B42-A7BC-6831A6A559ED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288935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Platzhalter für vertikalen Text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38E1A8-C33A-B641-96E9-87E3AAFE9836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477098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Titel, Text und Clip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Bildplatzhalter 3"/>
          <p:cNvSpPr>
            <a:spLocks noGrp="1"/>
          </p:cNvSpPr>
          <p:nvPr>
            <p:ph type="clipArt"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3CE11259-DDEC-4944-9188-D601C8536F2E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688303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354" y="2130848"/>
            <a:ext cx="7773293" cy="147004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824" y="3886652"/>
            <a:ext cx="6400354" cy="1752451"/>
          </a:xfrm>
        </p:spPr>
        <p:txBody>
          <a:bodyPr/>
          <a:lstStyle>
            <a:lvl1pPr marL="0" indent="0" algn="ctr">
              <a:buNone/>
              <a:defRPr/>
            </a:lvl1pPr>
            <a:lvl2pPr marL="321374" indent="0" algn="ctr">
              <a:buNone/>
              <a:defRPr/>
            </a:lvl2pPr>
            <a:lvl3pPr marL="642750" indent="0" algn="ctr">
              <a:buNone/>
              <a:defRPr/>
            </a:lvl3pPr>
            <a:lvl4pPr marL="964124" indent="0" algn="ctr">
              <a:buNone/>
              <a:defRPr/>
            </a:lvl4pPr>
            <a:lvl5pPr marL="1285500" indent="0" algn="ctr">
              <a:buNone/>
              <a:defRPr/>
            </a:lvl5pPr>
            <a:lvl6pPr marL="1606877" indent="0" algn="ctr">
              <a:buNone/>
              <a:defRPr/>
            </a:lvl6pPr>
            <a:lvl7pPr marL="1928250" indent="0" algn="ctr">
              <a:buNone/>
              <a:defRPr/>
            </a:lvl7pPr>
            <a:lvl8pPr marL="2249626" indent="0" algn="ctr">
              <a:buNone/>
              <a:defRPr/>
            </a:lvl8pPr>
            <a:lvl9pPr marL="257100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882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318093" indent="-318093">
              <a:spcBef>
                <a:spcPts val="600"/>
              </a:spcBef>
              <a:buFont typeface="Wingdings" charset="2"/>
              <a:buChar char="§"/>
              <a:tabLst>
                <a:tab pos="256706" algn="l"/>
              </a:tabLst>
              <a:defRPr sz="2400">
                <a:solidFill>
                  <a:schemeClr val="tx1"/>
                </a:solidFill>
              </a:defRPr>
            </a:lvl1pPr>
            <a:lvl2pPr marL="539750" indent="-263525">
              <a:buFont typeface="Wingdings" charset="2"/>
              <a:buChar char="§"/>
              <a:defRPr sz="2000">
                <a:solidFill>
                  <a:srgbClr val="4F81BD"/>
                </a:solidFill>
              </a:defRPr>
            </a:lvl2pPr>
            <a:lvl3pPr marL="776656" indent="-187470">
              <a:buFont typeface="Wingdings" charset="2"/>
              <a:buChar char="§"/>
              <a:defRPr sz="2500">
                <a:solidFill>
                  <a:schemeClr val="tx1"/>
                </a:solidFill>
              </a:defRPr>
            </a:lvl3pPr>
            <a:lvl4pPr marL="1089105" indent="-187470">
              <a:buFont typeface="Wingdings" charset="2"/>
              <a:buChar char="§"/>
              <a:defRPr sz="2500">
                <a:solidFill>
                  <a:schemeClr val="tx1"/>
                </a:solidFill>
              </a:defRPr>
            </a:lvl4pPr>
            <a:lvl5pPr marL="1401553" indent="-187470">
              <a:buFont typeface="Wingdings" charset="2"/>
              <a:buChar char="§"/>
              <a:defRPr sz="25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397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ChangeArrowheads="1"/>
          </p:cNvSpPr>
          <p:nvPr userDrawn="1"/>
        </p:nvSpPr>
        <p:spPr bwMode="auto">
          <a:xfrm flipH="1">
            <a:off x="0" y="1201738"/>
            <a:ext cx="9144000" cy="5656262"/>
          </a:xfrm>
          <a:prstGeom prst="rect">
            <a:avLst/>
          </a:prstGeom>
          <a:gradFill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defRPr/>
            </a:pPr>
            <a:endParaRPr lang="de-DE" sz="4200" smtClean="0">
              <a:solidFill>
                <a:srgbClr val="FFFFFF"/>
              </a:solidFill>
              <a:latin typeface="Helvetica Neue Light"/>
              <a:sym typeface="Helvetica Neue Light"/>
            </a:endParaRPr>
          </a:p>
        </p:txBody>
      </p:sp>
      <p:sp>
        <p:nvSpPr>
          <p:cNvPr id="5" name="Rectangle 5"/>
          <p:cNvSpPr>
            <a:spLocks noChangeArrowheads="1"/>
          </p:cNvSpPr>
          <p:nvPr userDrawn="1"/>
        </p:nvSpPr>
        <p:spPr bwMode="auto">
          <a:xfrm>
            <a:off x="0" y="0"/>
            <a:ext cx="9144000" cy="12017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defRPr/>
            </a:pPr>
            <a:endParaRPr lang="de-DE" sz="4200" smtClean="0">
              <a:solidFill>
                <a:srgbClr val="000000"/>
              </a:solidFill>
              <a:latin typeface="Helvetica Neue Light"/>
              <a:sym typeface="Helvetica Neue Light"/>
            </a:endParaRPr>
          </a:p>
        </p:txBody>
      </p:sp>
      <p:sp>
        <p:nvSpPr>
          <p:cNvPr id="6" name="Line 2"/>
          <p:cNvSpPr>
            <a:spLocks noChangeShapeType="1"/>
          </p:cNvSpPr>
          <p:nvPr userDrawn="1"/>
        </p:nvSpPr>
        <p:spPr bwMode="auto">
          <a:xfrm flipH="1">
            <a:off x="0" y="1006475"/>
            <a:ext cx="9144000" cy="0"/>
          </a:xfrm>
          <a:prstGeom prst="line">
            <a:avLst/>
          </a:prstGeom>
          <a:noFill/>
          <a:ln w="28575" cmpd="sng">
            <a:gradFill flip="none" rotWithShape="1">
              <a:gsLst>
                <a:gs pos="0">
                  <a:schemeClr val="accent1"/>
                </a:gs>
                <a:gs pos="100000">
                  <a:schemeClr val="tx1"/>
                </a:gs>
              </a:gsLst>
              <a:lin ang="0" scaled="1"/>
              <a:tileRect/>
            </a:gradFill>
            <a:miter lim="800000"/>
            <a:headEnd/>
            <a:tailEnd/>
          </a:ln>
          <a:extLst>
            <a:ext uri="{909E8E84-426E-40dd-AFC4-6F175D3DCCD1}"/>
          </a:extLst>
        </p:spPr>
        <p:txBody>
          <a:bodyPr lIns="0" tIns="0" rIns="0" bIns="0"/>
          <a:lstStyle/>
          <a:p>
            <a:pPr defTabSz="914353">
              <a:spcBef>
                <a:spcPct val="0"/>
              </a:spcBef>
              <a:defRPr/>
            </a:pPr>
            <a:endParaRPr lang="en-US" sz="3000">
              <a:solidFill>
                <a:srgbClr val="000000"/>
              </a:solidFill>
              <a:latin typeface="Helvetica Neue Light" charset="0"/>
              <a:sym typeface="Helvetica Neue Light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189" y="4406802"/>
            <a:ext cx="7772176" cy="1361777"/>
          </a:xfrm>
        </p:spPr>
        <p:txBody>
          <a:bodyPr anchor="t"/>
          <a:lstStyle>
            <a:lvl1pPr algn="l">
              <a:defRPr sz="44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189" y="2906613"/>
            <a:ext cx="7772176" cy="1500188"/>
          </a:xfrm>
        </p:spPr>
        <p:txBody>
          <a:bodyPr anchor="b"/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321374" indent="0">
              <a:buNone/>
              <a:defRPr sz="1300"/>
            </a:lvl2pPr>
            <a:lvl3pPr marL="642750" indent="0">
              <a:buNone/>
              <a:defRPr sz="1100"/>
            </a:lvl3pPr>
            <a:lvl4pPr marL="964124" indent="0">
              <a:buNone/>
              <a:defRPr sz="1000"/>
            </a:lvl4pPr>
            <a:lvl5pPr marL="1285500" indent="0">
              <a:buNone/>
              <a:defRPr sz="1000"/>
            </a:lvl5pPr>
            <a:lvl6pPr marL="1606877" indent="0">
              <a:buNone/>
              <a:defRPr sz="1000"/>
            </a:lvl6pPr>
            <a:lvl7pPr marL="1928250" indent="0">
              <a:buNone/>
              <a:defRPr sz="1000"/>
            </a:lvl7pPr>
            <a:lvl8pPr marL="2249626" indent="0">
              <a:buNone/>
              <a:defRPr sz="1000"/>
            </a:lvl8pPr>
            <a:lvl9pPr marL="2571001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6677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01836" y="1634133"/>
            <a:ext cx="4116586" cy="4616648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5578" y="1634133"/>
            <a:ext cx="4116586" cy="4616648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5897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647" y="274588"/>
            <a:ext cx="8228707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647" y="1534791"/>
            <a:ext cx="4039568" cy="639589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1374" indent="0">
              <a:buNone/>
              <a:defRPr sz="1400" b="1"/>
            </a:lvl2pPr>
            <a:lvl3pPr marL="642750" indent="0">
              <a:buNone/>
              <a:defRPr sz="1300" b="1"/>
            </a:lvl3pPr>
            <a:lvl4pPr marL="964124" indent="0">
              <a:buNone/>
              <a:defRPr sz="1100" b="1"/>
            </a:lvl4pPr>
            <a:lvl5pPr marL="1285500" indent="0">
              <a:buNone/>
              <a:defRPr sz="1100" b="1"/>
            </a:lvl5pPr>
            <a:lvl6pPr marL="1606877" indent="0">
              <a:buNone/>
              <a:defRPr sz="1100" b="1"/>
            </a:lvl6pPr>
            <a:lvl7pPr marL="1928250" indent="0">
              <a:buNone/>
              <a:defRPr sz="1100" b="1"/>
            </a:lvl7pPr>
            <a:lvl8pPr marL="2249626" indent="0">
              <a:buNone/>
              <a:defRPr sz="1100" b="1"/>
            </a:lvl8pPr>
            <a:lvl9pPr marL="2571001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647" y="2174379"/>
            <a:ext cx="4039568" cy="3951387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4555" y="1534791"/>
            <a:ext cx="4041799" cy="639589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1374" indent="0">
              <a:buNone/>
              <a:defRPr sz="1400" b="1"/>
            </a:lvl2pPr>
            <a:lvl3pPr marL="642750" indent="0">
              <a:buNone/>
              <a:defRPr sz="1300" b="1"/>
            </a:lvl3pPr>
            <a:lvl4pPr marL="964124" indent="0">
              <a:buNone/>
              <a:defRPr sz="1100" b="1"/>
            </a:lvl4pPr>
            <a:lvl5pPr marL="1285500" indent="0">
              <a:buNone/>
              <a:defRPr sz="1100" b="1"/>
            </a:lvl5pPr>
            <a:lvl6pPr marL="1606877" indent="0">
              <a:buNone/>
              <a:defRPr sz="1100" b="1"/>
            </a:lvl6pPr>
            <a:lvl7pPr marL="1928250" indent="0">
              <a:buNone/>
              <a:defRPr sz="1100" b="1"/>
            </a:lvl7pPr>
            <a:lvl8pPr marL="2249626" indent="0">
              <a:buNone/>
              <a:defRPr sz="1100" b="1"/>
            </a:lvl8pPr>
            <a:lvl9pPr marL="2571001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4555" y="2174379"/>
            <a:ext cx="4041799" cy="3951387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6605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4E2BE-E351-C240-AA53-1005293E7D47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805773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950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442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652" y="273478"/>
            <a:ext cx="3008189" cy="1161975"/>
          </a:xfrm>
        </p:spPr>
        <p:txBody>
          <a:bodyPr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224" y="273473"/>
            <a:ext cx="5111130" cy="5852294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7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652" y="1435448"/>
            <a:ext cx="3008189" cy="4690318"/>
          </a:xfrm>
        </p:spPr>
        <p:txBody>
          <a:bodyPr/>
          <a:lstStyle>
            <a:lvl1pPr marL="0" indent="0">
              <a:buNone/>
              <a:defRPr sz="1000"/>
            </a:lvl1pPr>
            <a:lvl2pPr marL="321374" indent="0">
              <a:buNone/>
              <a:defRPr sz="800"/>
            </a:lvl2pPr>
            <a:lvl3pPr marL="642750" indent="0">
              <a:buNone/>
              <a:defRPr sz="700"/>
            </a:lvl3pPr>
            <a:lvl4pPr marL="964124" indent="0">
              <a:buNone/>
              <a:defRPr sz="600"/>
            </a:lvl4pPr>
            <a:lvl5pPr marL="1285500" indent="0">
              <a:buNone/>
              <a:defRPr sz="600"/>
            </a:lvl5pPr>
            <a:lvl6pPr marL="1606877" indent="0">
              <a:buNone/>
              <a:defRPr sz="600"/>
            </a:lvl6pPr>
            <a:lvl7pPr marL="1928250" indent="0">
              <a:buNone/>
              <a:defRPr sz="600"/>
            </a:lvl7pPr>
            <a:lvl8pPr marL="2249626" indent="0">
              <a:buNone/>
              <a:defRPr sz="600"/>
            </a:lvl8pPr>
            <a:lvl9pPr marL="2571001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44943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640" y="4800824"/>
            <a:ext cx="5486177" cy="567035"/>
          </a:xfrm>
        </p:spPr>
        <p:txBody>
          <a:bodyPr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640" y="612800"/>
            <a:ext cx="5486177" cy="4114354"/>
          </a:xfrm>
        </p:spPr>
        <p:txBody>
          <a:bodyPr/>
          <a:lstStyle>
            <a:lvl1pPr marL="0" indent="0">
              <a:buNone/>
              <a:defRPr sz="2200"/>
            </a:lvl1pPr>
            <a:lvl2pPr marL="321374" indent="0">
              <a:buNone/>
              <a:defRPr sz="2000"/>
            </a:lvl2pPr>
            <a:lvl3pPr marL="642750" indent="0">
              <a:buNone/>
              <a:defRPr sz="1700"/>
            </a:lvl3pPr>
            <a:lvl4pPr marL="964124" indent="0">
              <a:buNone/>
              <a:defRPr sz="1400"/>
            </a:lvl4pPr>
            <a:lvl5pPr marL="1285500" indent="0">
              <a:buNone/>
              <a:defRPr sz="1400"/>
            </a:lvl5pPr>
            <a:lvl6pPr marL="1606877" indent="0">
              <a:buNone/>
              <a:defRPr sz="1400"/>
            </a:lvl6pPr>
            <a:lvl7pPr marL="1928250" indent="0">
              <a:buNone/>
              <a:defRPr sz="1400"/>
            </a:lvl7pPr>
            <a:lvl8pPr marL="2249626" indent="0">
              <a:buNone/>
              <a:defRPr sz="1400"/>
            </a:lvl8pPr>
            <a:lvl9pPr marL="2571001" indent="0">
              <a:buNone/>
              <a:defRPr sz="1400"/>
            </a:lvl9pPr>
          </a:lstStyle>
          <a:p>
            <a:pPr lvl="0"/>
            <a:endParaRPr lang="en-US" noProof="0" smtClean="0">
              <a:sym typeface="Helvetica Neue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640" y="5367860"/>
            <a:ext cx="5486177" cy="804788"/>
          </a:xfrm>
        </p:spPr>
        <p:txBody>
          <a:bodyPr/>
          <a:lstStyle>
            <a:lvl1pPr marL="0" indent="0">
              <a:buNone/>
              <a:defRPr sz="1000"/>
            </a:lvl1pPr>
            <a:lvl2pPr marL="321374" indent="0">
              <a:buNone/>
              <a:defRPr sz="800"/>
            </a:lvl2pPr>
            <a:lvl3pPr marL="642750" indent="0">
              <a:buNone/>
              <a:defRPr sz="700"/>
            </a:lvl3pPr>
            <a:lvl4pPr marL="964124" indent="0">
              <a:buNone/>
              <a:defRPr sz="600"/>
            </a:lvl4pPr>
            <a:lvl5pPr marL="1285500" indent="0">
              <a:buNone/>
              <a:defRPr sz="600"/>
            </a:lvl5pPr>
            <a:lvl6pPr marL="1606877" indent="0">
              <a:buNone/>
              <a:defRPr sz="600"/>
            </a:lvl6pPr>
            <a:lvl7pPr marL="1928250" indent="0">
              <a:buNone/>
              <a:defRPr sz="600"/>
            </a:lvl7pPr>
            <a:lvl8pPr marL="2249626" indent="0">
              <a:buNone/>
              <a:defRPr sz="600"/>
            </a:lvl8pPr>
            <a:lvl9pPr marL="2571001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2580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402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57082" y="232177"/>
            <a:ext cx="2085082" cy="6018609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01836" y="232177"/>
            <a:ext cx="6148090" cy="6018609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9635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el 5"/>
          <p:cNvSpPr>
            <a:spLocks noGrp="1"/>
          </p:cNvSpPr>
          <p:nvPr>
            <p:ph type="title"/>
          </p:nvPr>
        </p:nvSpPr>
        <p:spPr>
          <a:xfrm>
            <a:off x="182880" y="34290"/>
            <a:ext cx="8808720" cy="563562"/>
          </a:xfrm>
        </p:spPr>
        <p:txBody>
          <a:bodyPr/>
          <a:lstStyle>
            <a:lvl1pPr algn="ctr">
              <a:defRPr sz="2800" baseline="0">
                <a:solidFill>
                  <a:schemeClr val="accent2"/>
                </a:solidFill>
              </a:defRPr>
            </a:lvl1pPr>
          </a:lstStyle>
          <a:p>
            <a:r>
              <a:rPr lang="de-DE" smtClean="0"/>
              <a:t>Titelmasterformat durch Klicken bearbeiten</a:t>
            </a:r>
            <a:endParaRPr lang="de-DE" dirty="0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228600" y="6381750"/>
            <a:ext cx="2133600" cy="476250"/>
          </a:xfrm>
          <a:prstGeom prst="rect">
            <a:avLst/>
          </a:prstGeom>
        </p:spPr>
        <p:txBody>
          <a:bodyPr/>
          <a:lstStyle>
            <a:lvl1pPr defTabSz="457154" eaLnBrk="1" fontAlgn="auto" hangingPunct="1">
              <a:spcBef>
                <a:spcPts val="0"/>
              </a:spcBef>
              <a:spcAft>
                <a:spcPts val="0"/>
              </a:spcAft>
              <a:defRPr sz="1800">
                <a:solidFill>
                  <a:prstClr val="black"/>
                </a:solidFill>
                <a:latin typeface="Helvetica Neue"/>
              </a:defRPr>
            </a:lvl1pPr>
          </a:lstStyle>
          <a:p>
            <a:pPr algn="l">
              <a:defRPr/>
            </a:pPr>
            <a:endParaRPr lang="de-DE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81750"/>
            <a:ext cx="2895600" cy="476250"/>
          </a:xfrm>
        </p:spPr>
        <p:txBody>
          <a:bodyPr/>
          <a:lstStyle>
            <a:lvl1pPr defTabSz="914400" eaLnBrk="0" hangingPunct="0">
              <a:defRPr>
                <a:solidFill>
                  <a:prstClr val="black">
                    <a:tint val="75000"/>
                  </a:prstClr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de-DE"/>
              <a:t>'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781800" y="6381750"/>
            <a:ext cx="2133600" cy="476250"/>
          </a:xfrm>
          <a:prstGeom prst="rect">
            <a:avLst/>
          </a:prstGeom>
        </p:spPr>
        <p:txBody>
          <a:bodyPr/>
          <a:lstStyle>
            <a:lvl1pPr defTabSz="457154" eaLnBrk="1" fontAlgn="auto" hangingPunct="1">
              <a:spcBef>
                <a:spcPts val="0"/>
              </a:spcBef>
              <a:spcAft>
                <a:spcPts val="0"/>
              </a:spcAft>
              <a:defRPr sz="1800">
                <a:solidFill>
                  <a:prstClr val="black"/>
                </a:solidFill>
                <a:latin typeface="Helvetica Neue"/>
              </a:defRPr>
            </a:lvl1pPr>
          </a:lstStyle>
          <a:p>
            <a:pPr algn="l">
              <a:defRPr/>
            </a:pPr>
            <a:fld id="{2625DDBA-6170-824C-85D2-5A4417401718}" type="slidenum">
              <a:rPr lang="de-DE"/>
              <a:pPr algn="l">
                <a:defRPr/>
              </a:pPr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58061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smtClean="0"/>
              <a:t>Master-Untertitelformat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40B5F4D-3CBA-044A-8D76-5FB85F589FBD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2999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3533594-170E-0640-A6D2-B6878CAEE1B8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1684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22794D5-6980-8349-935D-8536109A2A98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2744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E5FAD0-28BD-6743-B01C-86F21EDFDB48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601487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EB110B-37EB-E14F-8B95-FB5BE43F13F4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348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366C702-A8B1-0F41-B160-8100AFE63004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254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00C626-579D-6643-996B-C9331B276552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0992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4D1A81-96BF-AD4D-8FC7-F85EDB5E6506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0502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F63A42-3D9C-C04E-9899-E24980FF7F8D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0570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1A3C0C-635A-814F-93E3-6692A8781970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3006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Platzhalter für vertikalen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EBD430-1B93-CE4C-920A-D8254363FB5F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984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Platzhalter für vertikalen Text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F45137B-6B9C-D246-BA99-5CBD9704E4CF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582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/>
          <p:cNvSpPr>
            <a:spLocks noGrp="1"/>
          </p:cNvSpPr>
          <p:nvPr>
            <p:ph/>
          </p:nvPr>
        </p:nvSpPr>
        <p:spPr>
          <a:xfrm>
            <a:off x="685800" y="609600"/>
            <a:ext cx="7772400" cy="5486400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de-DE" altLang="de-DE">
              <a:solidFill>
                <a:srgbClr val="000000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EF732101-1F70-5C41-BB1E-2A53897FAE4B}" type="slidenum">
              <a:rPr lang="de-DE" altLang="de-DE">
                <a:solidFill>
                  <a:srgbClr val="000000"/>
                </a:solidFill>
              </a:rPr>
              <a:pPr/>
              <a:t>‹Nr.›</a:t>
            </a:fld>
            <a:endParaRPr lang="de-DE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9459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smtClean="0"/>
              <a:t>Master-Untertitelformat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1B854D-2F23-6C4A-B82C-7DB45F864EBD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59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0092C5-A959-8E41-A3F5-A5A9E2B8579D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999054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9D3B1F2-79D4-5044-8299-A7C65C21E187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849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A6106CA-853B-9F4D-83AE-5257B0D9A824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313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61B751C-29D8-B445-AB22-D06456BBC3F0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178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3960A3D-4F60-D043-8529-D02709BB4607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1793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CA80817-E471-434C-A9FE-D542759ACA5E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1610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66BC008-6ED6-C446-9A30-9FD6E8F68A9F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71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8FCF0E-8AF6-C547-BD95-6DA1C3CCF894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443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5C784BD-7335-BB48-93C4-05F3E90921A0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0567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Platzhalter für vertikalen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348780A-4D5F-0641-8171-C4D9BE6C63B9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8889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Platzhalter für vertikalen Text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AC75F1-B54E-8E47-BEFE-02015E487307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212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26F0A16-FA52-114F-8615-446788296A78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2076904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Titel, Text und Clip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Bildplatzhalter 3"/>
          <p:cNvSpPr>
            <a:spLocks noGrp="1"/>
          </p:cNvSpPr>
          <p:nvPr>
            <p:ph type="clipArt"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 altLang="de-DE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5903A50E-6F0F-544C-9899-67FDC75D38D4}" type="slidenum">
              <a:rPr lang="en-US" altLang="de-DE">
                <a:solidFill>
                  <a:srgbClr val="000000"/>
                </a:solidFill>
              </a:rPr>
              <a:pPr/>
              <a:t>‹Nr.›</a:t>
            </a:fld>
            <a:endParaRPr lang="en-US" altLang="de-DE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546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smtClean="0"/>
              <a:t>Formatvorlage des Untertitelmasters durch Klicken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460BA3-602E-4C69-B39A-9B8B4AF33BEE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722028"/>
      </p:ext>
    </p:extLst>
  </p:cSld>
  <p:clrMapOvr>
    <a:masterClrMapping/>
  </p:clrMapOvr>
  <p:transition spd="med"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6E0EFC9-D9B2-46F9-8464-54D7063C0A11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4081333"/>
      </p:ext>
    </p:extLst>
  </p:cSld>
  <p:clrMapOvr>
    <a:masterClrMapping/>
  </p:clrMapOvr>
  <p:transition spd="med"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F7F427-62C2-4F51-85F2-09A80E604F3C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2317807"/>
      </p:ext>
    </p:extLst>
  </p:cSld>
  <p:clrMapOvr>
    <a:masterClrMapping/>
  </p:clrMapOvr>
  <p:transition spd="med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92B7607-2741-47B8-B438-B0550E41582F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9172031"/>
      </p:ext>
    </p:extLst>
  </p:cSld>
  <p:clrMapOvr>
    <a:masterClrMapping/>
  </p:clrMapOvr>
  <p:transition spd="med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F870357-E6CD-4907-85A1-8A8ABEA0C041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966170"/>
      </p:ext>
    </p:extLst>
  </p:cSld>
  <p:clrMapOvr>
    <a:masterClrMapping/>
  </p:clrMapOvr>
  <p:transition spd="med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65C032E-6424-4016-ACFE-D0912C7F93FE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3111193"/>
      </p:ext>
    </p:extLst>
  </p:cSld>
  <p:clrMapOvr>
    <a:masterClrMapping/>
  </p:clrMapOvr>
  <p:transition spd="med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58A465-FFC1-4425-8210-684CBD6B34F4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0319025"/>
      </p:ext>
    </p:extLst>
  </p:cSld>
  <p:clrMapOvr>
    <a:masterClrMapping/>
  </p:clrMapOvr>
  <p:transition spd="med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84F6AA-DF11-4F34-8535-63594C32DF2F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9133180"/>
      </p:ext>
    </p:extLst>
  </p:cSld>
  <p:clrMapOvr>
    <a:masterClrMapping/>
  </p:clrMapOvr>
  <p:transition spd="med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AD5735A-8834-46BA-B1A9-1E5EAF53E2B1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135914"/>
      </p:ext>
    </p:extLst>
  </p:cSld>
  <p:clrMapOvr>
    <a:masterClrMapping/>
  </p:clrMapOvr>
  <p:transition spd="med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C00C4C7-265B-0C47-B20F-1F9E7E4FA1ED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339825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35CF22-6E6F-44EE-833B-4B15D54EB527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538214"/>
      </p:ext>
    </p:extLst>
  </p:cSld>
  <p:clrMapOvr>
    <a:masterClrMapping/>
  </p:clrMapOvr>
  <p:transition spd="med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50B3CD-1392-41EE-80D9-87690AAF4572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0099690"/>
      </p:ext>
    </p:extLst>
  </p:cSld>
  <p:clrMapOvr>
    <a:masterClrMapping/>
  </p:clrMapOvr>
  <p:transition spd="med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smtClean="0"/>
              <a:t>Formatvorlage des Untertitelmasters durch Klicken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460BA3-602E-4C69-B39A-9B8B4AF33BEE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3406322"/>
      </p:ext>
    </p:extLst>
  </p:cSld>
  <p:clrMapOvr>
    <a:masterClrMapping/>
  </p:clrMapOvr>
  <p:transition spd="med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6E0EFC9-D9B2-46F9-8464-54D7063C0A11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190786"/>
      </p:ext>
    </p:extLst>
  </p:cSld>
  <p:clrMapOvr>
    <a:masterClrMapping/>
  </p:clrMapOvr>
  <p:transition spd="med"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F7F427-62C2-4F51-85F2-09A80E604F3C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833784"/>
      </p:ext>
    </p:extLst>
  </p:cSld>
  <p:clrMapOvr>
    <a:masterClrMapping/>
  </p:clrMapOvr>
  <p:transition spd="med"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92B7607-2741-47B8-B438-B0550E41582F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1257976"/>
      </p:ext>
    </p:extLst>
  </p:cSld>
  <p:clrMapOvr>
    <a:masterClrMapping/>
  </p:clrMapOvr>
  <p:transition spd="med"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F870357-E6CD-4907-85A1-8A8ABEA0C041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4396"/>
      </p:ext>
    </p:extLst>
  </p:cSld>
  <p:clrMapOvr>
    <a:masterClrMapping/>
  </p:clrMapOvr>
  <p:transition spd="med"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65C032E-6424-4016-ACFE-D0912C7F93FE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49183"/>
      </p:ext>
    </p:extLst>
  </p:cSld>
  <p:clrMapOvr>
    <a:masterClrMapping/>
  </p:clrMapOvr>
  <p:transition spd="med"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58A465-FFC1-4425-8210-684CBD6B34F4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717778"/>
      </p:ext>
    </p:extLst>
  </p:cSld>
  <p:clrMapOvr>
    <a:masterClrMapping/>
  </p:clrMapOvr>
  <p:transition spd="med"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84F6AA-DF11-4F34-8535-63594C32DF2F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002641"/>
      </p:ext>
    </p:extLst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0DFDA9-7C59-4C4F-9BB5-40633DE9FEFF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208421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AD5735A-8834-46BA-B1A9-1E5EAF53E2B1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33761"/>
      </p:ext>
    </p:extLst>
  </p:cSld>
  <p:clrMapOvr>
    <a:masterClrMapping/>
  </p:clrMapOvr>
  <p:transition spd="med"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35CF22-6E6F-44EE-833B-4B15D54EB527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6404531"/>
      </p:ext>
    </p:extLst>
  </p:cSld>
  <p:clrMapOvr>
    <a:masterClrMapping/>
  </p:clrMapOvr>
  <p:transition spd="med"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50B3CD-1392-41EE-80D9-87690AAF4572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3807666"/>
      </p:ext>
    </p:extLst>
  </p:cSld>
  <p:clrMapOvr>
    <a:masterClrMapping/>
  </p:clrMapOvr>
  <p:transition spd="med"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smtClean="0"/>
              <a:t>Formatvorlage des Untertitelmasters durch Klicken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1D0383B-2EB6-4E61-93EC-140E415A59B3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427329"/>
      </p:ext>
    </p:extLst>
  </p:cSld>
  <p:clrMapOvr>
    <a:masterClrMapping/>
  </p:clrMapOvr>
  <p:transition spd="med"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3C26B4-42B6-4E7F-B0AD-2D7445E788E2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7942645"/>
      </p:ext>
    </p:extLst>
  </p:cSld>
  <p:clrMapOvr>
    <a:masterClrMapping/>
  </p:clrMapOvr>
  <p:transition spd="med"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04431B-A9F8-48FE-B4A3-C782BF41D7AC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7082147"/>
      </p:ext>
    </p:extLst>
  </p:cSld>
  <p:clrMapOvr>
    <a:masterClrMapping/>
  </p:clrMapOvr>
  <p:transition spd="med"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D7499D-6B7F-4B5D-8627-DC18D4B3D9E3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194148"/>
      </p:ext>
    </p:extLst>
  </p:cSld>
  <p:clrMapOvr>
    <a:masterClrMapping/>
  </p:clrMapOvr>
  <p:transition spd="med"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497D25-0351-4384-A4C6-867A69FDA722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247627"/>
      </p:ext>
    </p:extLst>
  </p:cSld>
  <p:clrMapOvr>
    <a:masterClrMapping/>
  </p:clrMapOvr>
  <p:transition spd="med"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B62F3E-2501-448B-9CEE-1B9C4EC23DF1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373275"/>
      </p:ext>
    </p:extLst>
  </p:cSld>
  <p:clrMapOvr>
    <a:masterClrMapping/>
  </p:clrMapOvr>
  <p:transition spd="med"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E06B2E-6F07-4398-B86E-640A84CF8411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653997"/>
      </p:ext>
    </p:extLst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Mastertitelformat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Mastertextformat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241344-FEAB-154B-883B-F27E1C9D9ED2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802226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DCA76FF-20F0-40FD-8492-7D138A34B836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809976"/>
      </p:ext>
    </p:extLst>
  </p:cSld>
  <p:clrMapOvr>
    <a:masterClrMapping/>
  </p:clrMapOvr>
  <p:transition spd="med"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8D063E5-2C83-465D-8819-5DF4FBBCDB74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642003"/>
      </p:ext>
    </p:extLst>
  </p:cSld>
  <p:clrMapOvr>
    <a:masterClrMapping/>
  </p:clrMapOvr>
  <p:transition spd="med"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745C0E4-440D-4A69-8D11-E87F631B2D53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1854461"/>
      </p:ext>
    </p:extLst>
  </p:cSld>
  <p:clrMapOvr>
    <a:masterClrMapping/>
  </p:clrMapOvr>
  <p:transition spd="med">
    <p:fad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883695-7FCA-447C-B1DC-AAED23AF8115}" type="slidenum">
              <a:rPr lang="en-US">
                <a:solidFill>
                  <a:srgbClr val="000000"/>
                </a:solidFill>
              </a:rPr>
              <a:pPr/>
              <a:t>‹Nr.›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73679"/>
      </p:ext>
    </p:extLst>
  </p:cSld>
  <p:clrMapOvr>
    <a:masterClrMapping/>
  </p:clrMapOvr>
  <p:transition spd="med">
    <p:fade/>
  </p:transition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3.xml"/><Relationship Id="rId12" Type="http://schemas.openxmlformats.org/officeDocument/2006/relationships/slideLayout" Target="../slideLayouts/slideLayout24.xml"/><Relationship Id="rId13" Type="http://schemas.openxmlformats.org/officeDocument/2006/relationships/theme" Target="../theme/theme2.xml"/><Relationship Id="rId1" Type="http://schemas.openxmlformats.org/officeDocument/2006/relationships/slideLayout" Target="../slideLayouts/slideLayout13.xml"/><Relationship Id="rId2" Type="http://schemas.openxmlformats.org/officeDocument/2006/relationships/slideLayout" Target="../slideLayouts/slideLayout14.xml"/><Relationship Id="rId3" Type="http://schemas.openxmlformats.org/officeDocument/2006/relationships/slideLayout" Target="../slideLayouts/slideLayout15.xml"/><Relationship Id="rId4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7.xml"/><Relationship Id="rId6" Type="http://schemas.openxmlformats.org/officeDocument/2006/relationships/slideLayout" Target="../slideLayouts/slideLayout18.xml"/><Relationship Id="rId7" Type="http://schemas.openxmlformats.org/officeDocument/2006/relationships/slideLayout" Target="../slideLayouts/slideLayout19.xml"/><Relationship Id="rId8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36.xml"/><Relationship Id="rId13" Type="http://schemas.openxmlformats.org/officeDocument/2006/relationships/theme" Target="../theme/theme3.xml"/><Relationship Id="rId1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1.xml"/><Relationship Id="rId8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4.xml"/></Relationships>
</file>

<file path=ppt/slideMasters/_rels/slideMaster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48.xml"/><Relationship Id="rId13" Type="http://schemas.openxmlformats.org/officeDocument/2006/relationships/theme" Target="../theme/theme4.xml"/><Relationship Id="rId1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9.xml"/><Relationship Id="rId4" Type="http://schemas.openxmlformats.org/officeDocument/2006/relationships/slideLayout" Target="../slideLayouts/slideLayout40.xml"/><Relationship Id="rId5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3.xml"/><Relationship Id="rId8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46.xml"/></Relationships>
</file>

<file path=ppt/slideMasters/_rels/slideMaster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0.xml"/><Relationship Id="rId13" Type="http://schemas.openxmlformats.org/officeDocument/2006/relationships/theme" Target="../theme/theme5.xml"/><Relationship Id="rId1" Type="http://schemas.openxmlformats.org/officeDocument/2006/relationships/slideLayout" Target="../slideLayouts/slideLayout49.xml"/><Relationship Id="rId2" Type="http://schemas.openxmlformats.org/officeDocument/2006/relationships/slideLayout" Target="../slideLayouts/slideLayout50.xml"/><Relationship Id="rId3" Type="http://schemas.openxmlformats.org/officeDocument/2006/relationships/slideLayout" Target="../slideLayouts/slideLayout51.xml"/><Relationship Id="rId4" Type="http://schemas.openxmlformats.org/officeDocument/2006/relationships/slideLayout" Target="../slideLayouts/slideLayout52.xml"/><Relationship Id="rId5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5.xml"/><Relationship Id="rId8" Type="http://schemas.openxmlformats.org/officeDocument/2006/relationships/slideLayout" Target="../slideLayouts/slideLayout56.xml"/><Relationship Id="rId9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58.xml"/></Relationships>
</file>

<file path=ppt/slideMasters/_rels/slideMaster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1.xml"/><Relationship Id="rId12" Type="http://schemas.openxmlformats.org/officeDocument/2006/relationships/theme" Target="../theme/theme6.xml"/><Relationship Id="rId1" Type="http://schemas.openxmlformats.org/officeDocument/2006/relationships/slideLayout" Target="../slideLayouts/slideLayout61.xml"/><Relationship Id="rId2" Type="http://schemas.openxmlformats.org/officeDocument/2006/relationships/slideLayout" Target="../slideLayouts/slideLayout62.xml"/><Relationship Id="rId3" Type="http://schemas.openxmlformats.org/officeDocument/2006/relationships/slideLayout" Target="../slideLayouts/slideLayout63.xml"/><Relationship Id="rId4" Type="http://schemas.openxmlformats.org/officeDocument/2006/relationships/slideLayout" Target="../slideLayouts/slideLayout64.xml"/><Relationship Id="rId5" Type="http://schemas.openxmlformats.org/officeDocument/2006/relationships/slideLayout" Target="../slideLayouts/slideLayout65.xml"/><Relationship Id="rId6" Type="http://schemas.openxmlformats.org/officeDocument/2006/relationships/slideLayout" Target="../slideLayouts/slideLayout66.xml"/><Relationship Id="rId7" Type="http://schemas.openxmlformats.org/officeDocument/2006/relationships/slideLayout" Target="../slideLayouts/slideLayout67.xml"/><Relationship Id="rId8" Type="http://schemas.openxmlformats.org/officeDocument/2006/relationships/slideLayout" Target="../slideLayouts/slideLayout68.xml"/><Relationship Id="rId9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70.xml"/></Relationships>
</file>

<file path=ppt/slideMasters/_rels/slideMaster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2.xml"/><Relationship Id="rId12" Type="http://schemas.openxmlformats.org/officeDocument/2006/relationships/theme" Target="../theme/theme7.xml"/><Relationship Id="rId1" Type="http://schemas.openxmlformats.org/officeDocument/2006/relationships/slideLayout" Target="../slideLayouts/slideLayout72.xml"/><Relationship Id="rId2" Type="http://schemas.openxmlformats.org/officeDocument/2006/relationships/slideLayout" Target="../slideLayouts/slideLayout73.xml"/><Relationship Id="rId3" Type="http://schemas.openxmlformats.org/officeDocument/2006/relationships/slideLayout" Target="../slideLayouts/slideLayout74.xml"/><Relationship Id="rId4" Type="http://schemas.openxmlformats.org/officeDocument/2006/relationships/slideLayout" Target="../slideLayouts/slideLayout75.xml"/><Relationship Id="rId5" Type="http://schemas.openxmlformats.org/officeDocument/2006/relationships/slideLayout" Target="../slideLayouts/slideLayout76.xml"/><Relationship Id="rId6" Type="http://schemas.openxmlformats.org/officeDocument/2006/relationships/slideLayout" Target="../slideLayouts/slideLayout77.xml"/><Relationship Id="rId7" Type="http://schemas.openxmlformats.org/officeDocument/2006/relationships/slideLayout" Target="../slideLayouts/slideLayout78.xml"/><Relationship Id="rId8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81.xml"/></Relationships>
</file>

<file path=ppt/slideMasters/_rels/slideMaster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3.xml"/><Relationship Id="rId12" Type="http://schemas.openxmlformats.org/officeDocument/2006/relationships/theme" Target="../theme/theme8.xml"/><Relationship Id="rId1" Type="http://schemas.openxmlformats.org/officeDocument/2006/relationships/slideLayout" Target="../slideLayouts/slideLayout83.xml"/><Relationship Id="rId2" Type="http://schemas.openxmlformats.org/officeDocument/2006/relationships/slideLayout" Target="../slideLayouts/slideLayout84.xml"/><Relationship Id="rId3" Type="http://schemas.openxmlformats.org/officeDocument/2006/relationships/slideLayout" Target="../slideLayouts/slideLayout85.xml"/><Relationship Id="rId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87.xml"/><Relationship Id="rId6" Type="http://schemas.openxmlformats.org/officeDocument/2006/relationships/slideLayout" Target="../slideLayouts/slideLayout88.xml"/><Relationship Id="rId7" Type="http://schemas.openxmlformats.org/officeDocument/2006/relationships/slideLayout" Target="../slideLayouts/slideLayout89.xml"/><Relationship Id="rId8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1.xml"/><Relationship Id="rId10" Type="http://schemas.openxmlformats.org/officeDocument/2006/relationships/slideLayout" Target="../slideLayouts/slideLayout9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Click to edit Master text styles</a:t>
            </a:r>
          </a:p>
          <a:p>
            <a:pPr lvl="1"/>
            <a:r>
              <a:rPr lang="en-US" altLang="de-DE"/>
              <a:t>Second level</a:t>
            </a:r>
          </a:p>
          <a:p>
            <a:pPr lvl="2"/>
            <a:r>
              <a:rPr lang="en-US" altLang="de-DE"/>
              <a:t>Third level</a:t>
            </a:r>
          </a:p>
          <a:p>
            <a:pPr lvl="3"/>
            <a:r>
              <a:rPr lang="en-US" altLang="de-DE"/>
              <a:t>Fourth level</a:t>
            </a:r>
          </a:p>
          <a:p>
            <a:pPr lvl="4"/>
            <a:r>
              <a:rPr lang="en-US" altLang="de-DE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>
                <a:latin typeface="+mn-lt"/>
              </a:defRPr>
            </a:lvl1pPr>
          </a:lstStyle>
          <a:p>
            <a:endParaRPr lang="en-US" altLang="de-DE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latin typeface="+mn-lt"/>
              </a:defRPr>
            </a:lvl1pPr>
          </a:lstStyle>
          <a:p>
            <a:endParaRPr lang="en-US" altLang="de-DE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latin typeface="+mn-lt"/>
              </a:defRPr>
            </a:lvl1pPr>
          </a:lstStyle>
          <a:p>
            <a:fld id="{9E022D4E-5BAE-AD4A-9BCF-255250817213}" type="slidenum">
              <a:rPr lang="en-US" altLang="de-DE"/>
              <a:pPr/>
              <a:t>‹Nr.›</a:t>
            </a:fld>
            <a:endParaRPr lang="en-US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774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Click to edit Master title style</a:t>
            </a:r>
          </a:p>
        </p:txBody>
      </p:sp>
      <p:sp>
        <p:nvSpPr>
          <p:cNvPr id="1904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Click to edit Master text styles</a:t>
            </a:r>
          </a:p>
          <a:p>
            <a:pPr lvl="1"/>
            <a:r>
              <a:rPr lang="en-US" altLang="de-DE"/>
              <a:t>Second level</a:t>
            </a:r>
          </a:p>
          <a:p>
            <a:pPr lvl="2"/>
            <a:r>
              <a:rPr lang="en-US" altLang="de-DE"/>
              <a:t>Third level</a:t>
            </a:r>
          </a:p>
          <a:p>
            <a:pPr lvl="3"/>
            <a:r>
              <a:rPr lang="en-US" altLang="de-DE"/>
              <a:t>Fourth level</a:t>
            </a:r>
          </a:p>
          <a:p>
            <a:pPr lvl="4"/>
            <a:r>
              <a:rPr lang="en-US" altLang="de-DE"/>
              <a:t>Fifth level</a:t>
            </a:r>
          </a:p>
        </p:txBody>
      </p:sp>
      <p:sp>
        <p:nvSpPr>
          <p:cNvPr id="19046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>
                <a:latin typeface="+mn-lt"/>
              </a:defRPr>
            </a:lvl1pPr>
          </a:lstStyle>
          <a:p>
            <a:endParaRPr lang="en-US" altLang="de-DE"/>
          </a:p>
        </p:txBody>
      </p:sp>
      <p:sp>
        <p:nvSpPr>
          <p:cNvPr id="19046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latin typeface="+mn-lt"/>
              </a:defRPr>
            </a:lvl1pPr>
          </a:lstStyle>
          <a:p>
            <a:endParaRPr lang="en-US" altLang="de-DE"/>
          </a:p>
        </p:txBody>
      </p:sp>
      <p:sp>
        <p:nvSpPr>
          <p:cNvPr id="19047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latin typeface="+mn-lt"/>
              </a:defRPr>
            </a:lvl1pPr>
          </a:lstStyle>
          <a:p>
            <a:fld id="{60F70FD7-213D-5946-958A-7DB6A83030F8}" type="slidenum">
              <a:rPr lang="en-US" altLang="de-DE"/>
              <a:pPr/>
              <a:t>‹Nr.›</a:t>
            </a:fld>
            <a:endParaRPr lang="en-US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ChangeArrowheads="1"/>
          </p:cNvSpPr>
          <p:nvPr userDrawn="1"/>
        </p:nvSpPr>
        <p:spPr bwMode="auto">
          <a:xfrm flipH="1">
            <a:off x="0" y="0"/>
            <a:ext cx="9144000" cy="1201738"/>
          </a:xfrm>
          <a:prstGeom prst="rect">
            <a:avLst/>
          </a:prstGeom>
          <a:gradFill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defRPr/>
            </a:pPr>
            <a:endParaRPr lang="de-DE" sz="4200" smtClean="0">
              <a:solidFill>
                <a:srgbClr val="FFFFFF"/>
              </a:solidFill>
              <a:latin typeface="Helvetica Neue Light"/>
              <a:sym typeface="Helvetica Neue Light"/>
            </a:endParaRPr>
          </a:p>
        </p:txBody>
      </p:sp>
      <p:sp>
        <p:nvSpPr>
          <p:cNvPr id="1025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01638" y="231775"/>
            <a:ext cx="8340725" cy="766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35707" tIns="35707" rIns="35707" bIns="35707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>
                <a:sym typeface="Helvetica Neue Light" charset="0"/>
              </a:rPr>
              <a:t>Click to edit Master title style</a:t>
            </a:r>
          </a:p>
        </p:txBody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1638" y="1504950"/>
            <a:ext cx="8340725" cy="474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35707" tIns="35707" rIns="35707" bIns="3570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>
                <a:sym typeface="Helvetica Neue" charset="0"/>
              </a:rPr>
              <a:t>Click to edit Master text styles</a:t>
            </a:r>
          </a:p>
          <a:p>
            <a:pPr lvl="1"/>
            <a:r>
              <a:rPr lang="en-US" altLang="de-DE">
                <a:sym typeface="Helvetica Neue" charset="0"/>
              </a:rPr>
              <a:t>Second level</a:t>
            </a:r>
          </a:p>
          <a:p>
            <a:pPr lvl="2"/>
            <a:r>
              <a:rPr lang="en-US" altLang="de-DE">
                <a:sym typeface="Helvetica Neue" charset="0"/>
              </a:rPr>
              <a:t>Third level</a:t>
            </a:r>
          </a:p>
          <a:p>
            <a:pPr lvl="3"/>
            <a:r>
              <a:rPr lang="en-US" altLang="de-DE">
                <a:sym typeface="Helvetica Neue" charset="0"/>
              </a:rPr>
              <a:t>Fourth level</a:t>
            </a:r>
          </a:p>
          <a:p>
            <a:pPr lvl="4"/>
            <a:r>
              <a:rPr lang="en-US" altLang="de-DE">
                <a:sym typeface="Helvetica Neue" charset="0"/>
              </a:rPr>
              <a:t>Fifth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64288" tIns="32144" rIns="64288" bIns="32144" rtlCol="0" anchor="ctr"/>
          <a:lstStyle>
            <a:lvl1pPr algn="ctr" defTabSz="914353" eaLnBrk="1" hangingPunct="1">
              <a:defRPr sz="800">
                <a:solidFill>
                  <a:srgbClr val="000000">
                    <a:tint val="75000"/>
                  </a:srgbClr>
                </a:solidFill>
                <a:latin typeface="Helvetica Neue Light" charset="0"/>
                <a:sym typeface="Helvetica Neue Light" charset="0"/>
              </a:defRPr>
            </a:lvl1pPr>
          </a:lstStyle>
          <a:p>
            <a:pPr>
              <a:spcBef>
                <a:spcPct val="0"/>
              </a:spcBef>
              <a:defRPr/>
            </a:pPr>
            <a:endParaRPr lang="en-US"/>
          </a:p>
        </p:txBody>
      </p:sp>
      <p:sp>
        <p:nvSpPr>
          <p:cNvPr id="1027" name="Line 2"/>
          <p:cNvSpPr>
            <a:spLocks noChangeShapeType="1"/>
          </p:cNvSpPr>
          <p:nvPr/>
        </p:nvSpPr>
        <p:spPr bwMode="auto">
          <a:xfrm flipH="1">
            <a:off x="0" y="1006475"/>
            <a:ext cx="9144000" cy="0"/>
          </a:xfrm>
          <a:prstGeom prst="line">
            <a:avLst/>
          </a:prstGeom>
          <a:noFill/>
          <a:ln w="28575" cmpd="sng">
            <a:gradFill flip="none" rotWithShape="1">
              <a:gsLst>
                <a:gs pos="0">
                  <a:schemeClr val="accent1"/>
                </a:gs>
                <a:gs pos="100000">
                  <a:schemeClr val="tx1"/>
                </a:gs>
              </a:gsLst>
              <a:lin ang="0" scaled="1"/>
              <a:tileRect/>
            </a:gradFill>
            <a:miter lim="800000"/>
            <a:headEnd/>
            <a:tailEnd/>
          </a:ln>
          <a:extLst>
            <a:ext uri="{909E8E84-426E-40dd-AFC4-6F175D3DCCD1}"/>
          </a:extLst>
        </p:spPr>
        <p:txBody>
          <a:bodyPr lIns="0" tIns="0" rIns="0" bIns="0"/>
          <a:lstStyle/>
          <a:p>
            <a:pPr defTabSz="914353">
              <a:spcBef>
                <a:spcPct val="0"/>
              </a:spcBef>
              <a:defRPr/>
            </a:pPr>
            <a:endParaRPr lang="en-US" sz="3000">
              <a:solidFill>
                <a:srgbClr val="000000"/>
              </a:solidFill>
              <a:latin typeface="Helvetica Neue Light" charset="0"/>
              <a:sym typeface="Helvetica Neue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2849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  <p:sldLayoutId id="2147483747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3000" cap="all">
          <a:solidFill>
            <a:srgbClr val="FFFFFF"/>
          </a:solidFill>
          <a:latin typeface="+mn-lt"/>
          <a:ea typeface="+mj-ea"/>
          <a:cs typeface="+mj-cs"/>
          <a:sym typeface="Helvetica Neue Light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000">
          <a:solidFill>
            <a:srgbClr val="FFFFFF"/>
          </a:solidFill>
          <a:latin typeface="Helvetica Neue"/>
          <a:ea typeface="ヒラギノ角ゴ ProN W3" charset="0"/>
          <a:cs typeface="ヒラギノ角ゴ ProN W3" charset="0"/>
          <a:sym typeface="Helvetica Neue Light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000">
          <a:solidFill>
            <a:srgbClr val="FFFFFF"/>
          </a:solidFill>
          <a:latin typeface="Helvetica Neue"/>
          <a:ea typeface="ヒラギノ角ゴ ProN W3" charset="0"/>
          <a:cs typeface="ヒラギノ角ゴ ProN W3" charset="0"/>
          <a:sym typeface="Helvetica Neue Light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000">
          <a:solidFill>
            <a:srgbClr val="FFFFFF"/>
          </a:solidFill>
          <a:latin typeface="Helvetica Neue"/>
          <a:ea typeface="ヒラギノ角ゴ ProN W3" charset="0"/>
          <a:cs typeface="ヒラギノ角ゴ ProN W3" charset="0"/>
          <a:sym typeface="Helvetica Neue Light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000">
          <a:solidFill>
            <a:srgbClr val="FFFFFF"/>
          </a:solidFill>
          <a:latin typeface="Helvetica Neue"/>
          <a:ea typeface="ヒラギノ角ゴ ProN W3" charset="0"/>
          <a:cs typeface="ヒラギノ角ゴ ProN W3" charset="0"/>
          <a:sym typeface="Helvetica Neue Light" charset="0"/>
        </a:defRPr>
      </a:lvl5pPr>
      <a:lvl6pPr marL="321374" algn="l" rtl="0" fontAlgn="base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Helvetica Neue Light" charset="0"/>
          <a:ea typeface="ヒラギノ角ゴ ProN W3" charset="0"/>
          <a:cs typeface="ヒラギノ角ゴ ProN W3" charset="0"/>
          <a:sym typeface="Helvetica Neue Light" charset="0"/>
        </a:defRPr>
      </a:lvl6pPr>
      <a:lvl7pPr marL="642750" algn="l" rtl="0" fontAlgn="base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Helvetica Neue Light" charset="0"/>
          <a:ea typeface="ヒラギノ角ゴ ProN W3" charset="0"/>
          <a:cs typeface="ヒラギノ角ゴ ProN W3" charset="0"/>
          <a:sym typeface="Helvetica Neue Light" charset="0"/>
        </a:defRPr>
      </a:lvl7pPr>
      <a:lvl8pPr marL="964124" algn="l" rtl="0" fontAlgn="base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Helvetica Neue Light" charset="0"/>
          <a:ea typeface="ヒラギノ角ゴ ProN W3" charset="0"/>
          <a:cs typeface="ヒラギノ角ゴ ProN W3" charset="0"/>
          <a:sym typeface="Helvetica Neue Light" charset="0"/>
        </a:defRPr>
      </a:lvl8pPr>
      <a:lvl9pPr marL="1285500" algn="l" rtl="0" fontAlgn="base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Helvetica Neue Light" charset="0"/>
          <a:ea typeface="ヒラギノ角ゴ ProN W3" charset="0"/>
          <a:cs typeface="ヒラギノ角ゴ ProN W3" charset="0"/>
          <a:sym typeface="Helvetica Neue Light" charset="0"/>
        </a:defRPr>
      </a:lvl9pPr>
    </p:titleStyle>
    <p:bodyStyle>
      <a:lvl1pPr marL="187325" indent="-187325" algn="l" rtl="0" eaLnBrk="0" fontAlgn="base" hangingPunct="0">
        <a:spcBef>
          <a:spcPct val="0"/>
        </a:spcBef>
        <a:spcAft>
          <a:spcPct val="0"/>
        </a:spcAft>
        <a:buClr>
          <a:srgbClr val="606060"/>
        </a:buClr>
        <a:buSzPct val="100000"/>
        <a:buFont typeface="Helvetica Neue" charset="0"/>
        <a:buChar char="•"/>
        <a:defRPr sz="2000">
          <a:solidFill>
            <a:schemeClr val="tx1"/>
          </a:solidFill>
          <a:latin typeface="+mn-lt"/>
          <a:ea typeface="+mn-ea"/>
          <a:cs typeface="+mn-cs"/>
          <a:sym typeface="Helvetica Neue" charset="0"/>
        </a:defRPr>
      </a:lvl1pPr>
      <a:lvl2pPr marL="463550" indent="-187325" algn="l" rtl="0" eaLnBrk="0" fontAlgn="base" hangingPunct="0">
        <a:spcBef>
          <a:spcPct val="0"/>
        </a:spcBef>
        <a:spcAft>
          <a:spcPct val="0"/>
        </a:spcAft>
        <a:buClr>
          <a:srgbClr val="606060"/>
        </a:buClr>
        <a:buSzPct val="100000"/>
        <a:buFont typeface="Helvetica Neue" charset="0"/>
        <a:buChar char="•"/>
        <a:defRPr>
          <a:solidFill>
            <a:schemeClr val="accent1"/>
          </a:solidFill>
          <a:latin typeface="+mn-lt"/>
          <a:ea typeface="+mn-ea"/>
          <a:cs typeface="+mn-cs"/>
          <a:sym typeface="Helvetica Neue" charset="0"/>
        </a:defRPr>
      </a:lvl2pPr>
      <a:lvl3pPr marL="776288" indent="-187325" algn="l" rtl="0" eaLnBrk="0" fontAlgn="base" hangingPunct="0">
        <a:spcBef>
          <a:spcPct val="0"/>
        </a:spcBef>
        <a:spcAft>
          <a:spcPct val="0"/>
        </a:spcAft>
        <a:buClr>
          <a:srgbClr val="606060"/>
        </a:buClr>
        <a:buSzPct val="100000"/>
        <a:buFont typeface="Helvetica Neue" charset="0"/>
        <a:buChar char="•"/>
        <a:defRPr>
          <a:solidFill>
            <a:srgbClr val="606060"/>
          </a:solidFill>
          <a:latin typeface="+mn-lt"/>
          <a:ea typeface="+mn-ea"/>
          <a:cs typeface="+mn-cs"/>
          <a:sym typeface="Helvetica Neue" charset="0"/>
        </a:defRPr>
      </a:lvl3pPr>
      <a:lvl4pPr marL="1089025" indent="-187325" algn="l" rtl="0" eaLnBrk="0" fontAlgn="base" hangingPunct="0">
        <a:spcBef>
          <a:spcPct val="0"/>
        </a:spcBef>
        <a:spcAft>
          <a:spcPct val="0"/>
        </a:spcAft>
        <a:buClr>
          <a:srgbClr val="606060"/>
        </a:buClr>
        <a:buSzPct val="100000"/>
        <a:buFont typeface="Helvetica Neue" charset="0"/>
        <a:buChar char="•"/>
        <a:defRPr>
          <a:solidFill>
            <a:srgbClr val="606060"/>
          </a:solidFill>
          <a:latin typeface="+mn-lt"/>
          <a:ea typeface="+mn-ea"/>
          <a:cs typeface="+mn-cs"/>
          <a:sym typeface="Helvetica Neue" charset="0"/>
        </a:defRPr>
      </a:lvl4pPr>
      <a:lvl5pPr marL="1400175" indent="-187325" algn="l" rtl="0" eaLnBrk="0" fontAlgn="base" hangingPunct="0">
        <a:spcBef>
          <a:spcPct val="0"/>
        </a:spcBef>
        <a:spcAft>
          <a:spcPct val="0"/>
        </a:spcAft>
        <a:buClr>
          <a:srgbClr val="606060"/>
        </a:buClr>
        <a:buSzPct val="100000"/>
        <a:buFont typeface="Helvetica Neue" charset="0"/>
        <a:buChar char="•"/>
        <a:defRPr>
          <a:solidFill>
            <a:srgbClr val="606060"/>
          </a:solidFill>
          <a:latin typeface="+mn-lt"/>
          <a:ea typeface="+mn-ea"/>
          <a:cs typeface="+mn-cs"/>
          <a:sym typeface="Helvetica Neue" charset="0"/>
        </a:defRPr>
      </a:lvl5pPr>
      <a:lvl6pPr marL="1722928" indent="-187470" algn="l" rtl="0" fontAlgn="base">
        <a:spcBef>
          <a:spcPts val="3375"/>
        </a:spcBef>
        <a:spcAft>
          <a:spcPct val="0"/>
        </a:spcAft>
        <a:buClr>
          <a:srgbClr val="606060"/>
        </a:buClr>
        <a:buSzPct val="100000"/>
        <a:buFont typeface="Helvetica Neue" charset="0"/>
        <a:buChar char="•"/>
        <a:defRPr sz="1800">
          <a:solidFill>
            <a:srgbClr val="606060"/>
          </a:solidFill>
          <a:latin typeface="+mn-lt"/>
          <a:ea typeface="+mn-ea"/>
          <a:cs typeface="+mn-cs"/>
          <a:sym typeface="Helvetica Neue" charset="0"/>
        </a:defRPr>
      </a:lvl6pPr>
      <a:lvl7pPr marL="2044304" indent="-187470" algn="l" rtl="0" fontAlgn="base">
        <a:spcBef>
          <a:spcPts val="3375"/>
        </a:spcBef>
        <a:spcAft>
          <a:spcPct val="0"/>
        </a:spcAft>
        <a:buClr>
          <a:srgbClr val="606060"/>
        </a:buClr>
        <a:buSzPct val="100000"/>
        <a:buFont typeface="Helvetica Neue" charset="0"/>
        <a:buChar char="•"/>
        <a:defRPr sz="1800">
          <a:solidFill>
            <a:srgbClr val="606060"/>
          </a:solidFill>
          <a:latin typeface="+mn-lt"/>
          <a:ea typeface="+mn-ea"/>
          <a:cs typeface="+mn-cs"/>
          <a:sym typeface="Helvetica Neue" charset="0"/>
        </a:defRPr>
      </a:lvl7pPr>
      <a:lvl8pPr marL="2365678" indent="-187470" algn="l" rtl="0" fontAlgn="base">
        <a:spcBef>
          <a:spcPts val="3375"/>
        </a:spcBef>
        <a:spcAft>
          <a:spcPct val="0"/>
        </a:spcAft>
        <a:buClr>
          <a:srgbClr val="606060"/>
        </a:buClr>
        <a:buSzPct val="100000"/>
        <a:buFont typeface="Helvetica Neue" charset="0"/>
        <a:buChar char="•"/>
        <a:defRPr sz="1800">
          <a:solidFill>
            <a:srgbClr val="606060"/>
          </a:solidFill>
          <a:latin typeface="+mn-lt"/>
          <a:ea typeface="+mn-ea"/>
          <a:cs typeface="+mn-cs"/>
          <a:sym typeface="Helvetica Neue" charset="0"/>
        </a:defRPr>
      </a:lvl8pPr>
      <a:lvl9pPr marL="2687053" indent="-187470" algn="l" rtl="0" fontAlgn="base">
        <a:spcBef>
          <a:spcPts val="3375"/>
        </a:spcBef>
        <a:spcAft>
          <a:spcPct val="0"/>
        </a:spcAft>
        <a:buClr>
          <a:srgbClr val="606060"/>
        </a:buClr>
        <a:buSzPct val="100000"/>
        <a:buFont typeface="Helvetica Neue" charset="0"/>
        <a:buChar char="•"/>
        <a:defRPr sz="1800">
          <a:solidFill>
            <a:srgbClr val="606060"/>
          </a:solidFill>
          <a:latin typeface="+mn-lt"/>
          <a:ea typeface="+mn-ea"/>
          <a:cs typeface="+mn-cs"/>
          <a:sym typeface="Helvetica Neue" charset="0"/>
        </a:defRPr>
      </a:lvl9pPr>
    </p:bodyStyle>
    <p:otherStyle>
      <a:defPPr>
        <a:defRPr lang="en-US"/>
      </a:defPPr>
      <a:lvl1pPr marL="0" algn="l" defTabSz="321374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1pPr>
      <a:lvl2pPr marL="321374" algn="l" defTabSz="321374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642750" algn="l" defTabSz="321374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3pPr>
      <a:lvl4pPr marL="964124" algn="l" defTabSz="321374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285500" algn="l" defTabSz="321374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606877" algn="l" defTabSz="321374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6pPr>
      <a:lvl7pPr marL="1928250" algn="l" defTabSz="321374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7pPr>
      <a:lvl8pPr marL="2249626" algn="l" defTabSz="321374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8pPr>
      <a:lvl9pPr marL="2571001" algn="l" defTabSz="321374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A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Click to edit Master text styles</a:t>
            </a:r>
          </a:p>
          <a:p>
            <a:pPr lvl="1"/>
            <a:r>
              <a:rPr lang="en-US" altLang="de-DE"/>
              <a:t>Second level</a:t>
            </a:r>
          </a:p>
          <a:p>
            <a:pPr lvl="2"/>
            <a:r>
              <a:rPr lang="en-US" altLang="de-DE"/>
              <a:t>Third level</a:t>
            </a:r>
          </a:p>
          <a:p>
            <a:pPr lvl="3"/>
            <a:r>
              <a:rPr lang="en-US" altLang="de-DE"/>
              <a:t>Fourth level</a:t>
            </a:r>
          </a:p>
          <a:p>
            <a:pPr lvl="4"/>
            <a:r>
              <a:rPr lang="en-US" altLang="de-DE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endParaRPr lang="de-DE" altLang="de-DE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endParaRPr lang="de-DE" altLang="de-DE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fld id="{D578177F-FBBC-1244-A1AB-F6412A9A28FA}" type="slidenum">
              <a:rPr lang="de-DE" altLang="de-DE">
                <a:solidFill>
                  <a:srgbClr val="000000"/>
                </a:solidFill>
                <a:latin typeface="Times New Roman" charset="0"/>
              </a:rPr>
              <a:pPr/>
              <a:t>‹Nr.›</a:t>
            </a:fld>
            <a:endParaRPr lang="de-DE" altLang="de-DE">
              <a:solidFill>
                <a:srgbClr val="000000"/>
              </a:solidFill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93325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8F8F8"/>
            </a:gs>
            <a:gs pos="100000">
              <a:srgbClr val="F8F8F8">
                <a:gamma/>
                <a:shade val="90980"/>
                <a:invGamma/>
              </a:srgbClr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Click to edit Master text styles</a:t>
            </a:r>
          </a:p>
          <a:p>
            <a:pPr lvl="1"/>
            <a:r>
              <a:rPr lang="en-US" altLang="de-DE"/>
              <a:t>Second level</a:t>
            </a:r>
          </a:p>
          <a:p>
            <a:pPr lvl="2"/>
            <a:r>
              <a:rPr lang="en-US" altLang="de-DE"/>
              <a:t>Third level</a:t>
            </a:r>
          </a:p>
          <a:p>
            <a:pPr lvl="3"/>
            <a:r>
              <a:rPr lang="en-US" altLang="de-DE"/>
              <a:t>Fourth level</a:t>
            </a:r>
          </a:p>
          <a:p>
            <a:pPr lvl="4"/>
            <a:r>
              <a:rPr lang="en-US" altLang="de-DE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>
              <a:spcBef>
                <a:spcPct val="0"/>
              </a:spcBef>
            </a:pPr>
            <a:endParaRPr lang="en-US" altLang="de-DE" smtClean="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spcBef>
                <a:spcPct val="0"/>
              </a:spcBef>
            </a:pPr>
            <a:endParaRPr lang="en-US" altLang="de-DE" smtClean="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spcBef>
                <a:spcPct val="0"/>
              </a:spcBef>
            </a:pPr>
            <a:fld id="{6FF53933-B68E-4247-BD31-8D7018C829F1}" type="slidenum">
              <a:rPr lang="en-US" altLang="de-DE" smtClean="0">
                <a:solidFill>
                  <a:srgbClr val="000000"/>
                </a:solidFill>
                <a:latin typeface="Times New Roman" charset="0"/>
              </a:rPr>
              <a:pPr>
                <a:spcBef>
                  <a:spcPct val="0"/>
                </a:spcBef>
              </a:pPr>
              <a:t>‹Nr.›</a:t>
            </a:fld>
            <a:endParaRPr lang="en-US" altLang="de-DE" smtClean="0">
              <a:solidFill>
                <a:srgbClr val="000000"/>
              </a:solidFill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4523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  <p:sldLayoutId id="2147483773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8F8F8"/>
            </a:gs>
            <a:gs pos="100000">
              <a:srgbClr val="F8F8F8">
                <a:gamma/>
                <a:shade val="90980"/>
                <a:invGamma/>
              </a:srgbClr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>
              <a:spcBef>
                <a:spcPct val="0"/>
              </a:spcBef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spcBef>
                <a:spcPct val="0"/>
              </a:spcBef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spcBef>
                <a:spcPct val="0"/>
              </a:spcBef>
            </a:pPr>
            <a:fld id="{8974F756-765E-44D0-B4EB-9A387A8EC61E}" type="slidenum">
              <a:rPr lang="en-US">
                <a:solidFill>
                  <a:srgbClr val="000000"/>
                </a:solidFill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‹Nr.›</a:t>
            </a:fld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56123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8" r:id="rId1"/>
    <p:sldLayoutId id="2147483789" r:id="rId2"/>
    <p:sldLayoutId id="2147483790" r:id="rId3"/>
    <p:sldLayoutId id="2147483791" r:id="rId4"/>
    <p:sldLayoutId id="2147483792" r:id="rId5"/>
    <p:sldLayoutId id="2147483793" r:id="rId6"/>
    <p:sldLayoutId id="2147483794" r:id="rId7"/>
    <p:sldLayoutId id="2147483795" r:id="rId8"/>
    <p:sldLayoutId id="2147483796" r:id="rId9"/>
    <p:sldLayoutId id="2147483797" r:id="rId10"/>
    <p:sldLayoutId id="2147483798" r:id="rId11"/>
  </p:sldLayoutIdLst>
  <p:transition spd="med">
    <p:fade/>
  </p:transition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F8F8F8"/>
            </a:gs>
            <a:gs pos="100000">
              <a:srgbClr val="F8F8F8">
                <a:gamma/>
                <a:shade val="90980"/>
                <a:invGamma/>
              </a:srgbClr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>
              <a:spcBef>
                <a:spcPct val="0"/>
              </a:spcBef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spcBef>
                <a:spcPct val="0"/>
              </a:spcBef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spcBef>
                <a:spcPct val="0"/>
              </a:spcBef>
            </a:pPr>
            <a:fld id="{8974F756-765E-44D0-B4EB-9A387A8EC61E}" type="slidenum">
              <a:rPr lang="en-US">
                <a:solidFill>
                  <a:srgbClr val="000000"/>
                </a:solidFill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‹Nr.›</a:t>
            </a:fld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76665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</p:sldLayoutIdLst>
  <p:transition spd="med">
    <p:fade/>
  </p:transition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62">
                <a:gamma/>
                <a:shade val="0"/>
                <a:invGamma/>
              </a:srgbClr>
            </a:gs>
            <a:gs pos="100000">
              <a:srgbClr val="000062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445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algn="l">
              <a:spcBef>
                <a:spcPct val="0"/>
              </a:spcBef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445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spcBef>
                <a:spcPct val="0"/>
              </a:spcBef>
            </a:pPr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445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spcBef>
                <a:spcPct val="0"/>
              </a:spcBef>
            </a:pPr>
            <a:fld id="{89C5B296-AA32-4D26-A059-644A50C2BF8A}" type="slidenum">
              <a:rPr lang="en-US">
                <a:solidFill>
                  <a:srgbClr val="000000"/>
                </a:solidFill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‹Nr.›</a:t>
            </a:fld>
            <a:endParaRPr 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95443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4" r:id="rId1"/>
    <p:sldLayoutId id="2147483825" r:id="rId2"/>
    <p:sldLayoutId id="2147483826" r:id="rId3"/>
    <p:sldLayoutId id="2147483827" r:id="rId4"/>
    <p:sldLayoutId id="2147483828" r:id="rId5"/>
    <p:sldLayoutId id="2147483829" r:id="rId6"/>
    <p:sldLayoutId id="2147483830" r:id="rId7"/>
    <p:sldLayoutId id="2147483831" r:id="rId8"/>
    <p:sldLayoutId id="2147483832" r:id="rId9"/>
    <p:sldLayoutId id="2147483833" r:id="rId10"/>
    <p:sldLayoutId id="2147483834" r:id="rId11"/>
  </p:sldLayoutIdLst>
  <p:transition spd="med">
    <p:fade/>
  </p:transition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image" Target="../media/image5.png"/><Relationship Id="rId7" Type="http://schemas.openxmlformats.org/officeDocument/2006/relationships/image" Target="../media/image6.png"/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4" Type="http://schemas.openxmlformats.org/officeDocument/2006/relationships/image" Target="../media/image27.jpeg"/><Relationship Id="rId5" Type="http://schemas.openxmlformats.org/officeDocument/2006/relationships/image" Target="../media/image28.jpeg"/><Relationship Id="rId6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emf"/><Relationship Id="rId4" Type="http://schemas.openxmlformats.org/officeDocument/2006/relationships/image" Target="../media/image327.emf"/><Relationship Id="rId5" Type="http://schemas.openxmlformats.org/officeDocument/2006/relationships/image" Target="../media/image328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25.emf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7.emf"/><Relationship Id="rId4" Type="http://schemas.openxmlformats.org/officeDocument/2006/relationships/image" Target="../media/image330.emf"/><Relationship Id="rId5" Type="http://schemas.openxmlformats.org/officeDocument/2006/relationships/image" Target="../media/image328.emf"/><Relationship Id="rId6" Type="http://schemas.openxmlformats.org/officeDocument/2006/relationships/image" Target="../media/image33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29.emf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3.emf"/><Relationship Id="rId4" Type="http://schemas.openxmlformats.org/officeDocument/2006/relationships/image" Target="../media/image334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2.jpe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6.emf"/><Relationship Id="rId4" Type="http://schemas.openxmlformats.org/officeDocument/2006/relationships/image" Target="../media/image337.emf"/><Relationship Id="rId5" Type="http://schemas.openxmlformats.org/officeDocument/2006/relationships/image" Target="../media/image338.emf"/><Relationship Id="rId6" Type="http://schemas.openxmlformats.org/officeDocument/2006/relationships/image" Target="../media/image339.emf"/><Relationship Id="rId7" Type="http://schemas.openxmlformats.org/officeDocument/2006/relationships/image" Target="../media/image340.emf"/><Relationship Id="rId8" Type="http://schemas.openxmlformats.org/officeDocument/2006/relationships/image" Target="../media/image341.emf"/><Relationship Id="rId9" Type="http://schemas.openxmlformats.org/officeDocument/2006/relationships/image" Target="../media/image342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5.emf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emf"/><Relationship Id="rId4" Type="http://schemas.openxmlformats.org/officeDocument/2006/relationships/image" Target="../media/image341.emf"/><Relationship Id="rId5" Type="http://schemas.openxmlformats.org/officeDocument/2006/relationships/image" Target="../media/image337.emf"/><Relationship Id="rId6" Type="http://schemas.openxmlformats.org/officeDocument/2006/relationships/image" Target="../media/image345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3.emf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7.emf"/><Relationship Id="rId4" Type="http://schemas.openxmlformats.org/officeDocument/2006/relationships/image" Target="../media/image341.emf"/><Relationship Id="rId5" Type="http://schemas.openxmlformats.org/officeDocument/2006/relationships/image" Target="../media/image337.emf"/><Relationship Id="rId6" Type="http://schemas.openxmlformats.org/officeDocument/2006/relationships/image" Target="../media/image348.emf"/><Relationship Id="rId7" Type="http://schemas.openxmlformats.org/officeDocument/2006/relationships/image" Target="../media/image349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6.emf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emf"/><Relationship Id="rId4" Type="http://schemas.openxmlformats.org/officeDocument/2006/relationships/image" Target="../media/image352.emf"/><Relationship Id="rId5" Type="http://schemas.openxmlformats.org/officeDocument/2006/relationships/image" Target="../media/image193.emf"/><Relationship Id="rId6" Type="http://schemas.openxmlformats.org/officeDocument/2006/relationships/image" Target="../media/image194.emf"/><Relationship Id="rId7" Type="http://schemas.openxmlformats.org/officeDocument/2006/relationships/image" Target="../media/image353.emf"/><Relationship Id="rId8" Type="http://schemas.openxmlformats.org/officeDocument/2006/relationships/image" Target="../media/image354.emf"/><Relationship Id="rId9" Type="http://schemas.openxmlformats.org/officeDocument/2006/relationships/image" Target="../media/image355.emf"/><Relationship Id="rId10" Type="http://schemas.openxmlformats.org/officeDocument/2006/relationships/image" Target="../media/image356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50.emf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png"/><Relationship Id="rId4" Type="http://schemas.openxmlformats.org/officeDocument/2006/relationships/image" Target="../media/image359.emf"/><Relationship Id="rId5" Type="http://schemas.openxmlformats.org/officeDocument/2006/relationships/image" Target="../media/image360.emf"/><Relationship Id="rId6" Type="http://schemas.openxmlformats.org/officeDocument/2006/relationships/image" Target="../media/image350.emf"/><Relationship Id="rId7" Type="http://schemas.openxmlformats.org/officeDocument/2006/relationships/image" Target="../media/image193.emf"/><Relationship Id="rId8" Type="http://schemas.openxmlformats.org/officeDocument/2006/relationships/image" Target="../media/image194.emf"/><Relationship Id="rId9" Type="http://schemas.openxmlformats.org/officeDocument/2006/relationships/image" Target="../media/image36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57.jpe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emf"/><Relationship Id="rId4" Type="http://schemas.openxmlformats.org/officeDocument/2006/relationships/image" Target="../media/image364.gif"/><Relationship Id="rId5" Type="http://schemas.openxmlformats.org/officeDocument/2006/relationships/image" Target="../media/image365.emf"/><Relationship Id="rId6" Type="http://schemas.openxmlformats.org/officeDocument/2006/relationships/image" Target="../media/image366.gif"/><Relationship Id="rId7" Type="http://schemas.openxmlformats.org/officeDocument/2006/relationships/image" Target="../media/image367.emf"/><Relationship Id="rId8" Type="http://schemas.openxmlformats.org/officeDocument/2006/relationships/image" Target="../media/image358.png"/><Relationship Id="rId9" Type="http://schemas.openxmlformats.org/officeDocument/2006/relationships/image" Target="../media/image368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62.png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69.emf"/><Relationship Id="rId3" Type="http://schemas.openxmlformats.org/officeDocument/2006/relationships/image" Target="../media/image370.emf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26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emf"/><Relationship Id="rId4" Type="http://schemas.openxmlformats.org/officeDocument/2006/relationships/image" Target="../media/image373.emf"/><Relationship Id="rId5" Type="http://schemas.openxmlformats.org/officeDocument/2006/relationships/image" Target="../media/image374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71.emf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5.emf"/><Relationship Id="rId4" Type="http://schemas.openxmlformats.org/officeDocument/2006/relationships/image" Target="../media/image376.png"/><Relationship Id="rId5" Type="http://schemas.openxmlformats.org/officeDocument/2006/relationships/image" Target="../media/image377.png"/><Relationship Id="rId6" Type="http://schemas.openxmlformats.org/officeDocument/2006/relationships/image" Target="../media/image378.emf"/><Relationship Id="rId7" Type="http://schemas.openxmlformats.org/officeDocument/2006/relationships/image" Target="../media/image379.emf"/><Relationship Id="rId8" Type="http://schemas.openxmlformats.org/officeDocument/2006/relationships/image" Target="../media/image380.emf"/><Relationship Id="rId9" Type="http://schemas.openxmlformats.org/officeDocument/2006/relationships/image" Target="../media/image381.emf"/><Relationship Id="rId10" Type="http://schemas.openxmlformats.org/officeDocument/2006/relationships/image" Target="../media/image382.emf"/><Relationship Id="rId11" Type="http://schemas.openxmlformats.org/officeDocument/2006/relationships/image" Target="../media/image383.emf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emf"/><Relationship Id="rId4" Type="http://schemas.openxmlformats.org/officeDocument/2006/relationships/image" Target="../media/image385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6.jpe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7.emf"/><Relationship Id="rId4" Type="http://schemas.openxmlformats.org/officeDocument/2006/relationships/image" Target="../media/image388.emf"/><Relationship Id="rId5" Type="http://schemas.openxmlformats.org/officeDocument/2006/relationships/image" Target="../media/image389.emf"/><Relationship Id="rId6" Type="http://schemas.openxmlformats.org/officeDocument/2006/relationships/image" Target="../media/image390.emf"/><Relationship Id="rId7" Type="http://schemas.openxmlformats.org/officeDocument/2006/relationships/image" Target="../media/image391.emf"/><Relationship Id="rId8" Type="http://schemas.openxmlformats.org/officeDocument/2006/relationships/image" Target="../media/image392.emf"/><Relationship Id="rId9" Type="http://schemas.openxmlformats.org/officeDocument/2006/relationships/image" Target="../media/image393.emf"/><Relationship Id="rId10" Type="http://schemas.openxmlformats.org/officeDocument/2006/relationships/image" Target="../media/image394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86.emf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95.emf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emf"/><Relationship Id="rId4" Type="http://schemas.openxmlformats.org/officeDocument/2006/relationships/image" Target="../media/image37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96.emf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emf"/><Relationship Id="rId4" Type="http://schemas.openxmlformats.org/officeDocument/2006/relationships/image" Target="../media/image373.emf"/><Relationship Id="rId5" Type="http://schemas.openxmlformats.org/officeDocument/2006/relationships/image" Target="../media/image374.emf"/><Relationship Id="rId6" Type="http://schemas.openxmlformats.org/officeDocument/2006/relationships/image" Target="../media/image37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97.emf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8.emf"/><Relationship Id="rId4" Type="http://schemas.openxmlformats.org/officeDocument/2006/relationships/image" Target="../media/image399.emf"/><Relationship Id="rId5" Type="http://schemas.openxmlformats.org/officeDocument/2006/relationships/image" Target="../media/image400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93.emf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emf"/><Relationship Id="rId4" Type="http://schemas.openxmlformats.org/officeDocument/2006/relationships/image" Target="../media/image403.emf"/><Relationship Id="rId5" Type="http://schemas.openxmlformats.org/officeDocument/2006/relationships/image" Target="../media/image404.emf"/><Relationship Id="rId6" Type="http://schemas.openxmlformats.org/officeDocument/2006/relationships/image" Target="../media/image405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01.e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emf"/><Relationship Id="rId4" Type="http://schemas.openxmlformats.org/officeDocument/2006/relationships/image" Target="../media/image406.emf"/><Relationship Id="rId5" Type="http://schemas.openxmlformats.org/officeDocument/2006/relationships/image" Target="../media/image407.emf"/><Relationship Id="rId6" Type="http://schemas.openxmlformats.org/officeDocument/2006/relationships/image" Target="../media/image408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03.emf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emf"/><Relationship Id="rId4" Type="http://schemas.openxmlformats.org/officeDocument/2006/relationships/image" Target="../media/image410.emf"/><Relationship Id="rId5" Type="http://schemas.openxmlformats.org/officeDocument/2006/relationships/image" Target="../media/image41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09.emf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3.emf"/><Relationship Id="rId4" Type="http://schemas.openxmlformats.org/officeDocument/2006/relationships/image" Target="../media/image410.emf"/><Relationship Id="rId5" Type="http://schemas.openxmlformats.org/officeDocument/2006/relationships/image" Target="../media/image413.emf"/><Relationship Id="rId6" Type="http://schemas.openxmlformats.org/officeDocument/2006/relationships/image" Target="../media/image414.emf"/><Relationship Id="rId7" Type="http://schemas.openxmlformats.org/officeDocument/2006/relationships/image" Target="../media/image415.emf"/><Relationship Id="rId8" Type="http://schemas.openxmlformats.org/officeDocument/2006/relationships/image" Target="../media/image409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12.emf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7.emf"/><Relationship Id="rId4" Type="http://schemas.openxmlformats.org/officeDocument/2006/relationships/image" Target="../media/image418.emf"/><Relationship Id="rId5" Type="http://schemas.openxmlformats.org/officeDocument/2006/relationships/image" Target="../media/image419.emf"/><Relationship Id="rId6" Type="http://schemas.openxmlformats.org/officeDocument/2006/relationships/image" Target="../media/image420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16.emf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21.png"/><Relationship Id="rId3" Type="http://schemas.openxmlformats.org/officeDocument/2006/relationships/image" Target="../media/image422.emf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4.emf"/><Relationship Id="rId4" Type="http://schemas.openxmlformats.org/officeDocument/2006/relationships/image" Target="../media/image425.emf"/><Relationship Id="rId5" Type="http://schemas.openxmlformats.org/officeDocument/2006/relationships/image" Target="../media/image426.emf"/><Relationship Id="rId6" Type="http://schemas.openxmlformats.org/officeDocument/2006/relationships/image" Target="../media/image427.emf"/><Relationship Id="rId7" Type="http://schemas.openxmlformats.org/officeDocument/2006/relationships/image" Target="../media/image428.emf"/><Relationship Id="rId8" Type="http://schemas.openxmlformats.org/officeDocument/2006/relationships/image" Target="../media/image429.emf"/><Relationship Id="rId9" Type="http://schemas.openxmlformats.org/officeDocument/2006/relationships/image" Target="../media/image430.emf"/><Relationship Id="rId10" Type="http://schemas.openxmlformats.org/officeDocument/2006/relationships/image" Target="../media/image431.emf"/><Relationship Id="rId11" Type="http://schemas.openxmlformats.org/officeDocument/2006/relationships/image" Target="../media/image432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23.emf"/></Relationships>
</file>

<file path=ppt/slides/_rels/slide126.xml.rels><?xml version="1.0" encoding="UTF-8" standalone="yes"?>
<Relationships xmlns="http://schemas.openxmlformats.org/package/2006/relationships"><Relationship Id="rId11" Type="http://schemas.openxmlformats.org/officeDocument/2006/relationships/image" Target="../media/image427.emf"/><Relationship Id="rId12" Type="http://schemas.openxmlformats.org/officeDocument/2006/relationships/image" Target="../media/image432.emf"/><Relationship Id="rId13" Type="http://schemas.openxmlformats.org/officeDocument/2006/relationships/image" Target="../media/image428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33.emf"/><Relationship Id="rId3" Type="http://schemas.openxmlformats.org/officeDocument/2006/relationships/image" Target="../media/image434.emf"/><Relationship Id="rId4" Type="http://schemas.openxmlformats.org/officeDocument/2006/relationships/image" Target="../media/image435.emf"/><Relationship Id="rId5" Type="http://schemas.openxmlformats.org/officeDocument/2006/relationships/image" Target="../media/image436.emf"/><Relationship Id="rId6" Type="http://schemas.openxmlformats.org/officeDocument/2006/relationships/image" Target="../media/image437.emf"/><Relationship Id="rId7" Type="http://schemas.openxmlformats.org/officeDocument/2006/relationships/image" Target="../media/image423.emf"/><Relationship Id="rId8" Type="http://schemas.openxmlformats.org/officeDocument/2006/relationships/image" Target="../media/image424.emf"/><Relationship Id="rId9" Type="http://schemas.openxmlformats.org/officeDocument/2006/relationships/image" Target="../media/image425.emf"/><Relationship Id="rId10" Type="http://schemas.openxmlformats.org/officeDocument/2006/relationships/image" Target="../media/image426.emf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4.emf"/><Relationship Id="rId4" Type="http://schemas.openxmlformats.org/officeDocument/2006/relationships/image" Target="../media/image425.emf"/><Relationship Id="rId5" Type="http://schemas.openxmlformats.org/officeDocument/2006/relationships/image" Target="../media/image426.emf"/><Relationship Id="rId6" Type="http://schemas.openxmlformats.org/officeDocument/2006/relationships/image" Target="../media/image427.emf"/><Relationship Id="rId7" Type="http://schemas.openxmlformats.org/officeDocument/2006/relationships/image" Target="../media/image432.emf"/><Relationship Id="rId8" Type="http://schemas.openxmlformats.org/officeDocument/2006/relationships/image" Target="../media/image428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23.emf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9.emf"/><Relationship Id="rId4" Type="http://schemas.openxmlformats.org/officeDocument/2006/relationships/image" Target="../media/image440.emf"/><Relationship Id="rId5" Type="http://schemas.openxmlformats.org/officeDocument/2006/relationships/image" Target="../media/image441.emf"/><Relationship Id="rId6" Type="http://schemas.openxmlformats.org/officeDocument/2006/relationships/image" Target="../media/image442.emf"/><Relationship Id="rId7" Type="http://schemas.openxmlformats.org/officeDocument/2006/relationships/image" Target="../media/image443.emf"/><Relationship Id="rId8" Type="http://schemas.openxmlformats.org/officeDocument/2006/relationships/image" Target="../media/image444.emf"/><Relationship Id="rId9" Type="http://schemas.openxmlformats.org/officeDocument/2006/relationships/image" Target="../media/image445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38.emf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7.emf"/><Relationship Id="rId4" Type="http://schemas.openxmlformats.org/officeDocument/2006/relationships/image" Target="../media/image448.emf"/><Relationship Id="rId5" Type="http://schemas.openxmlformats.org/officeDocument/2006/relationships/image" Target="../media/image325.emf"/><Relationship Id="rId6" Type="http://schemas.openxmlformats.org/officeDocument/2006/relationships/image" Target="../media/image326.emf"/><Relationship Id="rId7" Type="http://schemas.openxmlformats.org/officeDocument/2006/relationships/image" Target="../media/image449.emf"/><Relationship Id="rId8" Type="http://schemas.openxmlformats.org/officeDocument/2006/relationships/image" Target="../media/image450.emf"/><Relationship Id="rId9" Type="http://schemas.openxmlformats.org/officeDocument/2006/relationships/image" Target="../media/image45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46.em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30.pn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1.emf"/><Relationship Id="rId3" Type="http://schemas.openxmlformats.org/officeDocument/2006/relationships/image" Target="../media/image452.emf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emf"/><Relationship Id="rId4" Type="http://schemas.openxmlformats.org/officeDocument/2006/relationships/image" Target="../media/image455.emf"/><Relationship Id="rId5" Type="http://schemas.openxmlformats.org/officeDocument/2006/relationships/image" Target="../media/image456.emf"/><Relationship Id="rId6" Type="http://schemas.openxmlformats.org/officeDocument/2006/relationships/image" Target="../media/image457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53.emf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0.emf"/><Relationship Id="rId4" Type="http://schemas.openxmlformats.org/officeDocument/2006/relationships/image" Target="../media/image441.emf"/><Relationship Id="rId5" Type="http://schemas.openxmlformats.org/officeDocument/2006/relationships/image" Target="../media/image442.emf"/><Relationship Id="rId6" Type="http://schemas.openxmlformats.org/officeDocument/2006/relationships/image" Target="../media/image443.emf"/><Relationship Id="rId7" Type="http://schemas.openxmlformats.org/officeDocument/2006/relationships/image" Target="../media/image444.emf"/><Relationship Id="rId8" Type="http://schemas.openxmlformats.org/officeDocument/2006/relationships/image" Target="../media/image458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39.emf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0.emf"/><Relationship Id="rId4" Type="http://schemas.openxmlformats.org/officeDocument/2006/relationships/image" Target="../media/image441.emf"/><Relationship Id="rId5" Type="http://schemas.openxmlformats.org/officeDocument/2006/relationships/image" Target="../media/image442.emf"/><Relationship Id="rId6" Type="http://schemas.openxmlformats.org/officeDocument/2006/relationships/image" Target="../media/image443.emf"/><Relationship Id="rId7" Type="http://schemas.openxmlformats.org/officeDocument/2006/relationships/image" Target="../media/image444.emf"/><Relationship Id="rId8" Type="http://schemas.openxmlformats.org/officeDocument/2006/relationships/image" Target="../media/image45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39.emf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60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2.emf"/><Relationship Id="rId4" Type="http://schemas.openxmlformats.org/officeDocument/2006/relationships/image" Target="../media/image46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61.emf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5.emf"/><Relationship Id="rId4" Type="http://schemas.openxmlformats.org/officeDocument/2006/relationships/image" Target="../media/image466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64.emf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emf"/><Relationship Id="rId4" Type="http://schemas.openxmlformats.org/officeDocument/2006/relationships/image" Target="../media/image469.emf"/><Relationship Id="rId5" Type="http://schemas.openxmlformats.org/officeDocument/2006/relationships/image" Target="../media/image470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67.emf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emf"/><Relationship Id="rId4" Type="http://schemas.openxmlformats.org/officeDocument/2006/relationships/image" Target="../media/image471.emf"/><Relationship Id="rId5" Type="http://schemas.openxmlformats.org/officeDocument/2006/relationships/image" Target="../media/image472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68.emf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73.emf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5.emf"/><Relationship Id="rId4" Type="http://schemas.openxmlformats.org/officeDocument/2006/relationships/image" Target="../media/image476.emf"/><Relationship Id="rId5" Type="http://schemas.openxmlformats.org/officeDocument/2006/relationships/image" Target="../media/image477.emf"/><Relationship Id="rId6" Type="http://schemas.openxmlformats.org/officeDocument/2006/relationships/image" Target="../media/image478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74.emf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77.emf"/><Relationship Id="rId3" Type="http://schemas.openxmlformats.org/officeDocument/2006/relationships/image" Target="../media/image478.emf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0.emf"/><Relationship Id="rId4" Type="http://schemas.openxmlformats.org/officeDocument/2006/relationships/image" Target="../media/image481.emf"/><Relationship Id="rId5" Type="http://schemas.openxmlformats.org/officeDocument/2006/relationships/image" Target="../media/image482.emf"/><Relationship Id="rId6" Type="http://schemas.openxmlformats.org/officeDocument/2006/relationships/image" Target="../media/image483.emf"/><Relationship Id="rId7" Type="http://schemas.openxmlformats.org/officeDocument/2006/relationships/image" Target="../media/image484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79.emf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77.emf"/><Relationship Id="rId3" Type="http://schemas.openxmlformats.org/officeDocument/2006/relationships/image" Target="../media/image478.emf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emf"/><Relationship Id="rId4" Type="http://schemas.openxmlformats.org/officeDocument/2006/relationships/image" Target="../media/image475.emf"/><Relationship Id="rId5" Type="http://schemas.openxmlformats.org/officeDocument/2006/relationships/image" Target="../media/image474.emf"/><Relationship Id="rId6" Type="http://schemas.openxmlformats.org/officeDocument/2006/relationships/image" Target="../media/image477.emf"/><Relationship Id="rId7" Type="http://schemas.openxmlformats.org/officeDocument/2006/relationships/image" Target="../media/image478.emf"/><Relationship Id="rId8" Type="http://schemas.openxmlformats.org/officeDocument/2006/relationships/image" Target="../media/image487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85.png"/></Relationships>
</file>

<file path=ppt/slides/_rels/slide145.xml.rels><?xml version="1.0" encoding="UTF-8" standalone="yes"?>
<Relationships xmlns="http://schemas.openxmlformats.org/package/2006/relationships"><Relationship Id="rId11" Type="http://schemas.openxmlformats.org/officeDocument/2006/relationships/image" Target="../media/image497.emf"/><Relationship Id="rId12" Type="http://schemas.openxmlformats.org/officeDocument/2006/relationships/image" Target="../media/image482.emf"/><Relationship Id="rId13" Type="http://schemas.openxmlformats.org/officeDocument/2006/relationships/image" Target="../media/image498.emf"/><Relationship Id="rId14" Type="http://schemas.openxmlformats.org/officeDocument/2006/relationships/image" Target="../media/image499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88.emf"/><Relationship Id="rId3" Type="http://schemas.openxmlformats.org/officeDocument/2006/relationships/image" Target="../media/image489.emf"/><Relationship Id="rId4" Type="http://schemas.openxmlformats.org/officeDocument/2006/relationships/image" Target="../media/image490.emf"/><Relationship Id="rId5" Type="http://schemas.openxmlformats.org/officeDocument/2006/relationships/image" Target="../media/image491.emf"/><Relationship Id="rId6" Type="http://schemas.openxmlformats.org/officeDocument/2006/relationships/image" Target="../media/image492.emf"/><Relationship Id="rId7" Type="http://schemas.openxmlformats.org/officeDocument/2006/relationships/image" Target="../media/image493.emf"/><Relationship Id="rId8" Type="http://schemas.openxmlformats.org/officeDocument/2006/relationships/image" Target="../media/image494.emf"/><Relationship Id="rId9" Type="http://schemas.openxmlformats.org/officeDocument/2006/relationships/image" Target="../media/image495.emf"/><Relationship Id="rId10" Type="http://schemas.openxmlformats.org/officeDocument/2006/relationships/image" Target="../media/image496.emf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7.png"/><Relationship Id="rId4" Type="http://schemas.openxmlformats.org/officeDocument/2006/relationships/image" Target="../media/image501.emf"/><Relationship Id="rId5" Type="http://schemas.openxmlformats.org/officeDocument/2006/relationships/image" Target="../media/image499.emf"/><Relationship Id="rId6" Type="http://schemas.openxmlformats.org/officeDocument/2006/relationships/image" Target="../media/image502.emf"/><Relationship Id="rId7" Type="http://schemas.openxmlformats.org/officeDocument/2006/relationships/image" Target="../media/image503.emf"/><Relationship Id="rId8" Type="http://schemas.openxmlformats.org/officeDocument/2006/relationships/image" Target="../media/image504.emf"/><Relationship Id="rId9" Type="http://schemas.openxmlformats.org/officeDocument/2006/relationships/image" Target="../media/image505.emf"/><Relationship Id="rId10" Type="http://schemas.openxmlformats.org/officeDocument/2006/relationships/image" Target="../media/image506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00.emf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8.emf"/><Relationship Id="rId4" Type="http://schemas.openxmlformats.org/officeDocument/2006/relationships/image" Target="../media/image509.emf"/><Relationship Id="rId5" Type="http://schemas.openxmlformats.org/officeDocument/2006/relationships/image" Target="../media/image510.emf"/><Relationship Id="rId6" Type="http://schemas.openxmlformats.org/officeDocument/2006/relationships/image" Target="../media/image511.emf"/><Relationship Id="rId7" Type="http://schemas.openxmlformats.org/officeDocument/2006/relationships/image" Target="../media/image512.emf"/><Relationship Id="rId8" Type="http://schemas.openxmlformats.org/officeDocument/2006/relationships/image" Target="../media/image51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07.emf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emf"/><Relationship Id="rId4" Type="http://schemas.openxmlformats.org/officeDocument/2006/relationships/image" Target="../media/image516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14.emf"/></Relationships>
</file>

<file path=ppt/slides/_rels/slide149.xml.rels><?xml version="1.0" encoding="UTF-8" standalone="yes"?>
<Relationships xmlns="http://schemas.openxmlformats.org/package/2006/relationships"><Relationship Id="rId11" Type="http://schemas.openxmlformats.org/officeDocument/2006/relationships/image" Target="../media/image526.emf"/><Relationship Id="rId12" Type="http://schemas.openxmlformats.org/officeDocument/2006/relationships/image" Target="../media/image527.emf"/><Relationship Id="rId13" Type="http://schemas.openxmlformats.org/officeDocument/2006/relationships/image" Target="../media/image528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17.emf"/><Relationship Id="rId3" Type="http://schemas.openxmlformats.org/officeDocument/2006/relationships/image" Target="../media/image518.emf"/><Relationship Id="rId4" Type="http://schemas.openxmlformats.org/officeDocument/2006/relationships/image" Target="../media/image519.emf"/><Relationship Id="rId5" Type="http://schemas.openxmlformats.org/officeDocument/2006/relationships/image" Target="../media/image520.emf"/><Relationship Id="rId6" Type="http://schemas.openxmlformats.org/officeDocument/2006/relationships/image" Target="../media/image521.emf"/><Relationship Id="rId7" Type="http://schemas.openxmlformats.org/officeDocument/2006/relationships/image" Target="../media/image522.emf"/><Relationship Id="rId8" Type="http://schemas.openxmlformats.org/officeDocument/2006/relationships/image" Target="../media/image523.emf"/><Relationship Id="rId9" Type="http://schemas.openxmlformats.org/officeDocument/2006/relationships/image" Target="../media/image524.emf"/><Relationship Id="rId10" Type="http://schemas.openxmlformats.org/officeDocument/2006/relationships/image" Target="../media/image525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4" Type="http://schemas.openxmlformats.org/officeDocument/2006/relationships/image" Target="../media/image3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1.png"/></Relationships>
</file>

<file path=ppt/slides/_rels/slide150.xml.rels><?xml version="1.0" encoding="UTF-8" standalone="yes"?>
<Relationships xmlns="http://schemas.openxmlformats.org/package/2006/relationships"><Relationship Id="rId11" Type="http://schemas.openxmlformats.org/officeDocument/2006/relationships/image" Target="../media/image524.emf"/><Relationship Id="rId12" Type="http://schemas.openxmlformats.org/officeDocument/2006/relationships/image" Target="../media/image525.emf"/><Relationship Id="rId13" Type="http://schemas.openxmlformats.org/officeDocument/2006/relationships/image" Target="../media/image526.emf"/><Relationship Id="rId14" Type="http://schemas.openxmlformats.org/officeDocument/2006/relationships/image" Target="../media/image527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29.emf"/><Relationship Id="rId3" Type="http://schemas.openxmlformats.org/officeDocument/2006/relationships/image" Target="../media/image530.emf"/><Relationship Id="rId4" Type="http://schemas.openxmlformats.org/officeDocument/2006/relationships/image" Target="../media/image517.emf"/><Relationship Id="rId5" Type="http://schemas.openxmlformats.org/officeDocument/2006/relationships/image" Target="../media/image518.emf"/><Relationship Id="rId6" Type="http://schemas.openxmlformats.org/officeDocument/2006/relationships/image" Target="../media/image519.emf"/><Relationship Id="rId7" Type="http://schemas.openxmlformats.org/officeDocument/2006/relationships/image" Target="../media/image520.emf"/><Relationship Id="rId8" Type="http://schemas.openxmlformats.org/officeDocument/2006/relationships/image" Target="../media/image521.emf"/><Relationship Id="rId9" Type="http://schemas.openxmlformats.org/officeDocument/2006/relationships/image" Target="../media/image522.emf"/><Relationship Id="rId10" Type="http://schemas.openxmlformats.org/officeDocument/2006/relationships/image" Target="../media/image523.emf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2.emf"/><Relationship Id="rId4" Type="http://schemas.openxmlformats.org/officeDocument/2006/relationships/image" Target="../media/image533.emf"/><Relationship Id="rId5" Type="http://schemas.openxmlformats.org/officeDocument/2006/relationships/image" Target="../media/image534.emf"/><Relationship Id="rId6" Type="http://schemas.openxmlformats.org/officeDocument/2006/relationships/image" Target="../media/image535.emf"/><Relationship Id="rId7" Type="http://schemas.openxmlformats.org/officeDocument/2006/relationships/image" Target="../media/image536.emf"/><Relationship Id="rId8" Type="http://schemas.openxmlformats.org/officeDocument/2006/relationships/image" Target="../media/image537.emf"/><Relationship Id="rId9" Type="http://schemas.openxmlformats.org/officeDocument/2006/relationships/image" Target="../media/image538.emf"/><Relationship Id="rId10" Type="http://schemas.openxmlformats.org/officeDocument/2006/relationships/image" Target="../media/image539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31.emf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emf"/><Relationship Id="rId4" Type="http://schemas.openxmlformats.org/officeDocument/2006/relationships/image" Target="../media/image537.emf"/><Relationship Id="rId5" Type="http://schemas.openxmlformats.org/officeDocument/2006/relationships/image" Target="../media/image534.emf"/><Relationship Id="rId6" Type="http://schemas.openxmlformats.org/officeDocument/2006/relationships/image" Target="../media/image535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40.emf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41.emf"/><Relationship Id="rId3" Type="http://schemas.openxmlformats.org/officeDocument/2006/relationships/image" Target="../media/image542.emf"/></Relationships>
</file>

<file path=ppt/slides/_rels/slide154.xml.rels><?xml version="1.0" encoding="UTF-8" standalone="yes"?>
<Relationships xmlns="http://schemas.openxmlformats.org/package/2006/relationships"><Relationship Id="rId11" Type="http://schemas.openxmlformats.org/officeDocument/2006/relationships/image" Target="../media/image548.emf"/><Relationship Id="rId12" Type="http://schemas.openxmlformats.org/officeDocument/2006/relationships/image" Target="../media/image549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41.emf"/><Relationship Id="rId3" Type="http://schemas.openxmlformats.org/officeDocument/2006/relationships/image" Target="../media/image543.emf"/><Relationship Id="rId4" Type="http://schemas.openxmlformats.org/officeDocument/2006/relationships/image" Target="../media/image534.emf"/><Relationship Id="rId5" Type="http://schemas.openxmlformats.org/officeDocument/2006/relationships/image" Target="../media/image535.emf"/><Relationship Id="rId6" Type="http://schemas.openxmlformats.org/officeDocument/2006/relationships/image" Target="../media/image536.emf"/><Relationship Id="rId7" Type="http://schemas.openxmlformats.org/officeDocument/2006/relationships/image" Target="../media/image544.emf"/><Relationship Id="rId8" Type="http://schemas.openxmlformats.org/officeDocument/2006/relationships/image" Target="../media/image545.emf"/><Relationship Id="rId9" Type="http://schemas.openxmlformats.org/officeDocument/2006/relationships/image" Target="../media/image546.emf"/><Relationship Id="rId10" Type="http://schemas.openxmlformats.org/officeDocument/2006/relationships/image" Target="../media/image547.emf"/></Relationships>
</file>

<file path=ppt/slides/_rels/slide155.xml.rels><?xml version="1.0" encoding="UTF-8" standalone="yes"?>
<Relationships xmlns="http://schemas.openxmlformats.org/package/2006/relationships"><Relationship Id="rId11" Type="http://schemas.openxmlformats.org/officeDocument/2006/relationships/image" Target="../media/image534.emf"/><Relationship Id="rId12" Type="http://schemas.openxmlformats.org/officeDocument/2006/relationships/image" Target="../media/image535.emf"/><Relationship Id="rId13" Type="http://schemas.openxmlformats.org/officeDocument/2006/relationships/image" Target="../media/image537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41.emf"/><Relationship Id="rId3" Type="http://schemas.openxmlformats.org/officeDocument/2006/relationships/image" Target="../media/image550.emf"/><Relationship Id="rId4" Type="http://schemas.openxmlformats.org/officeDocument/2006/relationships/image" Target="../media/image551.emf"/><Relationship Id="rId5" Type="http://schemas.openxmlformats.org/officeDocument/2006/relationships/image" Target="../media/image536.emf"/><Relationship Id="rId6" Type="http://schemas.openxmlformats.org/officeDocument/2006/relationships/image" Target="../media/image552.emf"/><Relationship Id="rId7" Type="http://schemas.openxmlformats.org/officeDocument/2006/relationships/image" Target="../media/image531.emf"/><Relationship Id="rId8" Type="http://schemas.openxmlformats.org/officeDocument/2006/relationships/image" Target="../media/image532.emf"/><Relationship Id="rId9" Type="http://schemas.openxmlformats.org/officeDocument/2006/relationships/image" Target="../media/image553.emf"/><Relationship Id="rId10" Type="http://schemas.openxmlformats.org/officeDocument/2006/relationships/image" Target="../media/image554.emf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6.emf"/><Relationship Id="rId4" Type="http://schemas.openxmlformats.org/officeDocument/2006/relationships/image" Target="../media/image557.emf"/><Relationship Id="rId5" Type="http://schemas.openxmlformats.org/officeDocument/2006/relationships/image" Target="../media/image558.emf"/><Relationship Id="rId6" Type="http://schemas.openxmlformats.org/officeDocument/2006/relationships/image" Target="../media/image559.emf"/><Relationship Id="rId7" Type="http://schemas.openxmlformats.org/officeDocument/2006/relationships/image" Target="../media/image560.emf"/><Relationship Id="rId1" Type="http://schemas.openxmlformats.org/officeDocument/2006/relationships/slideLayout" Target="../slideLayouts/slideLayout62.xml"/><Relationship Id="rId2" Type="http://schemas.openxmlformats.org/officeDocument/2006/relationships/image" Target="../media/image555.emf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2.emf"/><Relationship Id="rId4" Type="http://schemas.openxmlformats.org/officeDocument/2006/relationships/image" Target="../media/image56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61.emf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emf"/><Relationship Id="rId4" Type="http://schemas.openxmlformats.org/officeDocument/2006/relationships/image" Target="../media/image566.emf"/><Relationship Id="rId5" Type="http://schemas.openxmlformats.org/officeDocument/2006/relationships/image" Target="../media/image567.emf"/><Relationship Id="rId1" Type="http://schemas.openxmlformats.org/officeDocument/2006/relationships/slideLayout" Target="../slideLayouts/slideLayout62.xml"/><Relationship Id="rId2" Type="http://schemas.openxmlformats.org/officeDocument/2006/relationships/image" Target="../media/image564.emf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emf"/><Relationship Id="rId4" Type="http://schemas.openxmlformats.org/officeDocument/2006/relationships/image" Target="../media/image569.emf"/><Relationship Id="rId5" Type="http://schemas.openxmlformats.org/officeDocument/2006/relationships/image" Target="../media/image570.emf"/><Relationship Id="rId1" Type="http://schemas.openxmlformats.org/officeDocument/2006/relationships/slideLayout" Target="../slideLayouts/slideLayout62.xml"/><Relationship Id="rId2" Type="http://schemas.openxmlformats.org/officeDocument/2006/relationships/image" Target="../media/image568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4" Type="http://schemas.openxmlformats.org/officeDocument/2006/relationships/image" Target="../media/image36.emf"/><Relationship Id="rId5" Type="http://schemas.openxmlformats.org/officeDocument/2006/relationships/image" Target="../media/image37.emf"/><Relationship Id="rId6" Type="http://schemas.openxmlformats.org/officeDocument/2006/relationships/image" Target="../media/image38.emf"/><Relationship Id="rId7" Type="http://schemas.openxmlformats.org/officeDocument/2006/relationships/image" Target="../media/image39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.jpe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2.emf"/><Relationship Id="rId4" Type="http://schemas.openxmlformats.org/officeDocument/2006/relationships/image" Target="../media/image573.emf"/><Relationship Id="rId5" Type="http://schemas.openxmlformats.org/officeDocument/2006/relationships/image" Target="../media/image574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71.pn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5.jpeg"/><Relationship Id="rId4" Type="http://schemas.openxmlformats.org/officeDocument/2006/relationships/image" Target="../media/image576.png"/><Relationship Id="rId5" Type="http://schemas.openxmlformats.org/officeDocument/2006/relationships/image" Target="../media/image577.png"/><Relationship Id="rId1" Type="http://schemas.openxmlformats.org/officeDocument/2006/relationships/slideLayout" Target="../slideLayouts/slideLayout83.xml"/><Relationship Id="rId2" Type="http://schemas.openxmlformats.org/officeDocument/2006/relationships/notesSlide" Target="../notesSlides/notesSlide9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emf"/><Relationship Id="rId4" Type="http://schemas.openxmlformats.org/officeDocument/2006/relationships/image" Target="../media/image580.png"/><Relationship Id="rId5" Type="http://schemas.openxmlformats.org/officeDocument/2006/relationships/image" Target="../media/image581.emf"/><Relationship Id="rId6" Type="http://schemas.openxmlformats.org/officeDocument/2006/relationships/image" Target="../media/image582.emf"/><Relationship Id="rId7" Type="http://schemas.openxmlformats.org/officeDocument/2006/relationships/image" Target="../media/image583.emf"/><Relationship Id="rId8" Type="http://schemas.openxmlformats.org/officeDocument/2006/relationships/image" Target="../media/image584.emf"/><Relationship Id="rId9" Type="http://schemas.openxmlformats.org/officeDocument/2006/relationships/image" Target="../media/image585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78.emf"/></Relationships>
</file>

<file path=ppt/slides/_rels/slide164.xml.rels><?xml version="1.0" encoding="UTF-8" standalone="yes"?>
<Relationships xmlns="http://schemas.openxmlformats.org/package/2006/relationships"><Relationship Id="rId11" Type="http://schemas.openxmlformats.org/officeDocument/2006/relationships/image" Target="../media/image595.emf"/><Relationship Id="rId12" Type="http://schemas.openxmlformats.org/officeDocument/2006/relationships/image" Target="../media/image596.emf"/><Relationship Id="rId13" Type="http://schemas.openxmlformats.org/officeDocument/2006/relationships/image" Target="../media/image597.emf"/><Relationship Id="rId14" Type="http://schemas.openxmlformats.org/officeDocument/2006/relationships/image" Target="../media/image598.emf"/><Relationship Id="rId15" Type="http://schemas.openxmlformats.org/officeDocument/2006/relationships/image" Target="../media/image599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86.emf"/><Relationship Id="rId3" Type="http://schemas.openxmlformats.org/officeDocument/2006/relationships/image" Target="../media/image587.emf"/><Relationship Id="rId4" Type="http://schemas.openxmlformats.org/officeDocument/2006/relationships/image" Target="../media/image588.emf"/><Relationship Id="rId5" Type="http://schemas.openxmlformats.org/officeDocument/2006/relationships/image" Target="../media/image589.emf"/><Relationship Id="rId6" Type="http://schemas.openxmlformats.org/officeDocument/2006/relationships/image" Target="../media/image590.emf"/><Relationship Id="rId7" Type="http://schemas.openxmlformats.org/officeDocument/2006/relationships/image" Target="../media/image591.emf"/><Relationship Id="rId8" Type="http://schemas.openxmlformats.org/officeDocument/2006/relationships/image" Target="../media/image592.emf"/><Relationship Id="rId9" Type="http://schemas.openxmlformats.org/officeDocument/2006/relationships/image" Target="../media/image593.emf"/><Relationship Id="rId10" Type="http://schemas.openxmlformats.org/officeDocument/2006/relationships/image" Target="../media/image594.emf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emf"/><Relationship Id="rId4" Type="http://schemas.openxmlformats.org/officeDocument/2006/relationships/image" Target="../media/image602.emf"/><Relationship Id="rId5" Type="http://schemas.openxmlformats.org/officeDocument/2006/relationships/image" Target="../media/image603.emf"/><Relationship Id="rId6" Type="http://schemas.openxmlformats.org/officeDocument/2006/relationships/image" Target="../media/image604.emf"/><Relationship Id="rId7" Type="http://schemas.openxmlformats.org/officeDocument/2006/relationships/image" Target="../media/image536.emf"/><Relationship Id="rId8" Type="http://schemas.openxmlformats.org/officeDocument/2006/relationships/image" Target="../media/image586.emf"/><Relationship Id="rId9" Type="http://schemas.openxmlformats.org/officeDocument/2006/relationships/image" Target="../media/image605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00.emf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7.emf"/><Relationship Id="rId4" Type="http://schemas.openxmlformats.org/officeDocument/2006/relationships/image" Target="../media/image608.emf"/><Relationship Id="rId5" Type="http://schemas.openxmlformats.org/officeDocument/2006/relationships/image" Target="../media/image609.emf"/><Relationship Id="rId6" Type="http://schemas.openxmlformats.org/officeDocument/2006/relationships/image" Target="../media/image610.emf"/><Relationship Id="rId7" Type="http://schemas.openxmlformats.org/officeDocument/2006/relationships/image" Target="../media/image611.emf"/><Relationship Id="rId8" Type="http://schemas.openxmlformats.org/officeDocument/2006/relationships/image" Target="../media/image536.emf"/><Relationship Id="rId9" Type="http://schemas.openxmlformats.org/officeDocument/2006/relationships/image" Target="../media/image612.emf"/><Relationship Id="rId10" Type="http://schemas.openxmlformats.org/officeDocument/2006/relationships/image" Target="../media/image586.emf"/><Relationship Id="rId11" Type="http://schemas.openxmlformats.org/officeDocument/2006/relationships/image" Target="../media/image61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06.emf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14.emf"/><Relationship Id="rId3" Type="http://schemas.openxmlformats.org/officeDocument/2006/relationships/image" Target="../media/image615.emf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emf"/><Relationship Id="rId4" Type="http://schemas.openxmlformats.org/officeDocument/2006/relationships/image" Target="../media/image618.emf"/><Relationship Id="rId5" Type="http://schemas.openxmlformats.org/officeDocument/2006/relationships/image" Target="../media/image619.emf"/><Relationship Id="rId6" Type="http://schemas.openxmlformats.org/officeDocument/2006/relationships/image" Target="../media/image620.emf"/><Relationship Id="rId7" Type="http://schemas.openxmlformats.org/officeDocument/2006/relationships/image" Target="../media/image621.emf"/><Relationship Id="rId8" Type="http://schemas.openxmlformats.org/officeDocument/2006/relationships/image" Target="../media/image622.emf"/><Relationship Id="rId9" Type="http://schemas.openxmlformats.org/officeDocument/2006/relationships/image" Target="../media/image62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16.emf"/></Relationships>
</file>

<file path=ppt/slides/_rels/slide169.xml.rels><?xml version="1.0" encoding="UTF-8" standalone="yes"?>
<Relationships xmlns="http://schemas.openxmlformats.org/package/2006/relationships"><Relationship Id="rId11" Type="http://schemas.openxmlformats.org/officeDocument/2006/relationships/image" Target="../media/image633.emf"/><Relationship Id="rId12" Type="http://schemas.openxmlformats.org/officeDocument/2006/relationships/image" Target="../media/image634.emf"/><Relationship Id="rId13" Type="http://schemas.openxmlformats.org/officeDocument/2006/relationships/image" Target="../media/image635.emf"/><Relationship Id="rId14" Type="http://schemas.openxmlformats.org/officeDocument/2006/relationships/image" Target="../media/image636.emf"/><Relationship Id="rId15" Type="http://schemas.openxmlformats.org/officeDocument/2006/relationships/image" Target="../media/image637.emf"/><Relationship Id="rId16" Type="http://schemas.openxmlformats.org/officeDocument/2006/relationships/image" Target="../media/image638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24.emf"/><Relationship Id="rId3" Type="http://schemas.openxmlformats.org/officeDocument/2006/relationships/image" Target="../media/image625.emf"/><Relationship Id="rId4" Type="http://schemas.openxmlformats.org/officeDocument/2006/relationships/image" Target="../media/image626.emf"/><Relationship Id="rId5" Type="http://schemas.openxmlformats.org/officeDocument/2006/relationships/image" Target="../media/image627.emf"/><Relationship Id="rId6" Type="http://schemas.openxmlformats.org/officeDocument/2006/relationships/image" Target="../media/image628.emf"/><Relationship Id="rId7" Type="http://schemas.openxmlformats.org/officeDocument/2006/relationships/image" Target="../media/image629.emf"/><Relationship Id="rId8" Type="http://schemas.openxmlformats.org/officeDocument/2006/relationships/image" Target="../media/image630.emf"/><Relationship Id="rId9" Type="http://schemas.openxmlformats.org/officeDocument/2006/relationships/image" Target="../media/image631.emf"/><Relationship Id="rId10" Type="http://schemas.openxmlformats.org/officeDocument/2006/relationships/image" Target="../media/image6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4" Type="http://schemas.openxmlformats.org/officeDocument/2006/relationships/image" Target="../media/image37.emf"/><Relationship Id="rId5" Type="http://schemas.openxmlformats.org/officeDocument/2006/relationships/image" Target="../media/image36.emf"/><Relationship Id="rId6" Type="http://schemas.openxmlformats.org/officeDocument/2006/relationships/image" Target="../media/image40.emf"/><Relationship Id="rId7" Type="http://schemas.openxmlformats.org/officeDocument/2006/relationships/image" Target="../media/image4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.jpeg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39.emf"/><Relationship Id="rId3" Type="http://schemas.openxmlformats.org/officeDocument/2006/relationships/image" Target="../media/image640.emf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1.emf"/><Relationship Id="rId4" Type="http://schemas.openxmlformats.org/officeDocument/2006/relationships/image" Target="../media/image582.emf"/><Relationship Id="rId5" Type="http://schemas.openxmlformats.org/officeDocument/2006/relationships/image" Target="../media/image58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41.png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42.emf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4" Type="http://schemas.openxmlformats.org/officeDocument/2006/relationships/image" Target="../media/image37.emf"/><Relationship Id="rId5" Type="http://schemas.openxmlformats.org/officeDocument/2006/relationships/image" Target="../media/image36.emf"/><Relationship Id="rId6" Type="http://schemas.openxmlformats.org/officeDocument/2006/relationships/image" Target="../media/image42.emf"/><Relationship Id="rId7" Type="http://schemas.openxmlformats.org/officeDocument/2006/relationships/image" Target="../media/image4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4" Type="http://schemas.openxmlformats.org/officeDocument/2006/relationships/image" Target="../media/image37.emf"/><Relationship Id="rId5" Type="http://schemas.openxmlformats.org/officeDocument/2006/relationships/image" Target="../media/image36.emf"/><Relationship Id="rId6" Type="http://schemas.openxmlformats.org/officeDocument/2006/relationships/image" Target="../media/image44.emf"/><Relationship Id="rId7" Type="http://schemas.openxmlformats.org/officeDocument/2006/relationships/image" Target="../media/image45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4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6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emf"/><Relationship Id="rId4" Type="http://schemas.openxmlformats.org/officeDocument/2006/relationships/image" Target="../media/image49.emf"/><Relationship Id="rId5" Type="http://schemas.openxmlformats.org/officeDocument/2006/relationships/image" Target="../media/image50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7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emf"/><Relationship Id="rId4" Type="http://schemas.openxmlformats.org/officeDocument/2006/relationships/image" Target="../media/image5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1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emf"/><Relationship Id="rId4" Type="http://schemas.openxmlformats.org/officeDocument/2006/relationships/image" Target="../media/image56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4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emf"/><Relationship Id="rId4" Type="http://schemas.openxmlformats.org/officeDocument/2006/relationships/image" Target="../media/image58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4.e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4" Type="http://schemas.openxmlformats.org/officeDocument/2006/relationships/image" Target="../media/image61.emf"/><Relationship Id="rId5" Type="http://schemas.openxmlformats.org/officeDocument/2006/relationships/image" Target="../media/image62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9.emf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image" Target="../media/image63.emf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Relationship Id="rId2" Type="http://schemas.openxmlformats.org/officeDocument/2006/relationships/image" Target="../media/image64.png"/><Relationship Id="rId3" Type="http://schemas.openxmlformats.org/officeDocument/2006/relationships/image" Target="../media/image6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4" Type="http://schemas.openxmlformats.org/officeDocument/2006/relationships/image" Target="../media/image68.jpeg"/><Relationship Id="rId1" Type="http://schemas.openxmlformats.org/officeDocument/2006/relationships/slideLayout" Target="../slideLayouts/slideLayout55.xml"/><Relationship Id="rId2" Type="http://schemas.openxmlformats.org/officeDocument/2006/relationships/image" Target="../media/image66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emf"/><Relationship Id="rId4" Type="http://schemas.openxmlformats.org/officeDocument/2006/relationships/image" Target="../media/image71.emf"/><Relationship Id="rId5" Type="http://schemas.openxmlformats.org/officeDocument/2006/relationships/image" Target="../media/image72.emf"/><Relationship Id="rId6" Type="http://schemas.openxmlformats.org/officeDocument/2006/relationships/image" Target="../media/image73.emf"/><Relationship Id="rId7" Type="http://schemas.openxmlformats.org/officeDocument/2006/relationships/image" Target="../media/image74.emf"/><Relationship Id="rId8" Type="http://schemas.openxmlformats.org/officeDocument/2006/relationships/image" Target="../media/image75.emf"/><Relationship Id="rId1" Type="http://schemas.openxmlformats.org/officeDocument/2006/relationships/slideLayout" Target="../slideLayouts/slideLayout38.xml"/><Relationship Id="rId2" Type="http://schemas.openxmlformats.org/officeDocument/2006/relationships/image" Target="../media/image69.emf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emf"/><Relationship Id="rId4" Type="http://schemas.openxmlformats.org/officeDocument/2006/relationships/image" Target="../media/image69.emf"/><Relationship Id="rId5" Type="http://schemas.openxmlformats.org/officeDocument/2006/relationships/image" Target="../media/image72.emf"/><Relationship Id="rId6" Type="http://schemas.openxmlformats.org/officeDocument/2006/relationships/image" Target="../media/image73.emf"/><Relationship Id="rId7" Type="http://schemas.openxmlformats.org/officeDocument/2006/relationships/image" Target="../media/image77.emf"/><Relationship Id="rId1" Type="http://schemas.openxmlformats.org/officeDocument/2006/relationships/slideLayout" Target="../slideLayouts/slideLayout38.xml"/><Relationship Id="rId2" Type="http://schemas.openxmlformats.org/officeDocument/2006/relationships/image" Target="../media/image76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emf"/><Relationship Id="rId4" Type="http://schemas.openxmlformats.org/officeDocument/2006/relationships/image" Target="../media/image69.emf"/><Relationship Id="rId5" Type="http://schemas.openxmlformats.org/officeDocument/2006/relationships/image" Target="../media/image72.emf"/><Relationship Id="rId6" Type="http://schemas.openxmlformats.org/officeDocument/2006/relationships/image" Target="../media/image73.emf"/><Relationship Id="rId7" Type="http://schemas.openxmlformats.org/officeDocument/2006/relationships/image" Target="../media/image77.emf"/><Relationship Id="rId1" Type="http://schemas.openxmlformats.org/officeDocument/2006/relationships/slideLayout" Target="../slideLayouts/slideLayout38.xml"/><Relationship Id="rId2" Type="http://schemas.openxmlformats.org/officeDocument/2006/relationships/image" Target="../media/image78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emf"/><Relationship Id="rId4" Type="http://schemas.openxmlformats.org/officeDocument/2006/relationships/image" Target="../media/image81.emf"/><Relationship Id="rId5" Type="http://schemas.openxmlformats.org/officeDocument/2006/relationships/image" Target="../media/image82.emf"/><Relationship Id="rId1" Type="http://schemas.openxmlformats.org/officeDocument/2006/relationships/slideLayout" Target="../slideLayouts/slideLayout38.xml"/><Relationship Id="rId2" Type="http://schemas.openxmlformats.org/officeDocument/2006/relationships/image" Target="../media/image79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emf"/><Relationship Id="rId4" Type="http://schemas.openxmlformats.org/officeDocument/2006/relationships/image" Target="../media/image70.emf"/><Relationship Id="rId5" Type="http://schemas.openxmlformats.org/officeDocument/2006/relationships/image" Target="../media/image72.emf"/><Relationship Id="rId6" Type="http://schemas.openxmlformats.org/officeDocument/2006/relationships/image" Target="../media/image84.emf"/><Relationship Id="rId7" Type="http://schemas.openxmlformats.org/officeDocument/2006/relationships/image" Target="../media/image85.jpeg"/><Relationship Id="rId1" Type="http://schemas.openxmlformats.org/officeDocument/2006/relationships/slideLayout" Target="../slideLayouts/slideLayout38.xml"/><Relationship Id="rId2" Type="http://schemas.openxmlformats.org/officeDocument/2006/relationships/image" Target="../media/image83.e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emf"/><Relationship Id="rId4" Type="http://schemas.openxmlformats.org/officeDocument/2006/relationships/image" Target="../media/image69.emf"/><Relationship Id="rId5" Type="http://schemas.openxmlformats.org/officeDocument/2006/relationships/image" Target="../media/image70.emf"/><Relationship Id="rId6" Type="http://schemas.openxmlformats.org/officeDocument/2006/relationships/image" Target="../media/image72.emf"/><Relationship Id="rId7" Type="http://schemas.openxmlformats.org/officeDocument/2006/relationships/image" Target="../media/image84.emf"/><Relationship Id="rId1" Type="http://schemas.openxmlformats.org/officeDocument/2006/relationships/slideLayout" Target="../slideLayouts/slideLayout38.xml"/><Relationship Id="rId2" Type="http://schemas.openxmlformats.org/officeDocument/2006/relationships/image" Target="../media/image86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eg"/><Relationship Id="rId4" Type="http://schemas.openxmlformats.org/officeDocument/2006/relationships/image" Target="../media/image89.emf"/><Relationship Id="rId5" Type="http://schemas.openxmlformats.org/officeDocument/2006/relationships/image" Target="../media/image90.emf"/><Relationship Id="rId6" Type="http://schemas.openxmlformats.org/officeDocument/2006/relationships/image" Target="../media/image91.emf"/><Relationship Id="rId7" Type="http://schemas.openxmlformats.org/officeDocument/2006/relationships/image" Target="../media/image92.jpeg"/><Relationship Id="rId8" Type="http://schemas.openxmlformats.org/officeDocument/2006/relationships/image" Target="../media/image93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7.emf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4.jpe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5.emf"/><Relationship Id="rId3" Type="http://schemas.openxmlformats.org/officeDocument/2006/relationships/image" Target="../media/image96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emf"/><Relationship Id="rId4" Type="http://schemas.openxmlformats.org/officeDocument/2006/relationships/image" Target="../media/image99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7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emf"/><Relationship Id="rId4" Type="http://schemas.openxmlformats.org/officeDocument/2006/relationships/image" Target="../media/image101.emf"/><Relationship Id="rId5" Type="http://schemas.openxmlformats.org/officeDocument/2006/relationships/image" Target="../media/image102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4" Type="http://schemas.openxmlformats.org/officeDocument/2006/relationships/image" Target="../media/image9.emf"/><Relationship Id="rId5" Type="http://schemas.openxmlformats.org/officeDocument/2006/relationships/image" Target="../media/image10.emf"/><Relationship Id="rId6" Type="http://schemas.openxmlformats.org/officeDocument/2006/relationships/image" Target="../media/image1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emf"/><Relationship Id="rId4" Type="http://schemas.openxmlformats.org/officeDocument/2006/relationships/image" Target="../media/image104.emf"/><Relationship Id="rId5" Type="http://schemas.openxmlformats.org/officeDocument/2006/relationships/image" Target="../media/image105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8.e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emf"/><Relationship Id="rId4" Type="http://schemas.openxmlformats.org/officeDocument/2006/relationships/image" Target="../media/image108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6.emf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9.jpe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0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emf"/><Relationship Id="rId4" Type="http://schemas.openxmlformats.org/officeDocument/2006/relationships/image" Target="../media/image113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1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4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emf"/><Relationship Id="rId4" Type="http://schemas.openxmlformats.org/officeDocument/2006/relationships/image" Target="../media/image117.emf"/><Relationship Id="rId5" Type="http://schemas.openxmlformats.org/officeDocument/2006/relationships/image" Target="../media/image118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5.gif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19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emf"/><Relationship Id="rId4" Type="http://schemas.openxmlformats.org/officeDocument/2006/relationships/image" Target="../media/image122.emf"/><Relationship Id="rId5" Type="http://schemas.openxmlformats.org/officeDocument/2006/relationships/image" Target="../media/image123.emf"/><Relationship Id="rId6" Type="http://schemas.openxmlformats.org/officeDocument/2006/relationships/image" Target="../media/image124.emf"/><Relationship Id="rId7" Type="http://schemas.openxmlformats.org/officeDocument/2006/relationships/image" Target="../media/image125.emf"/><Relationship Id="rId8" Type="http://schemas.openxmlformats.org/officeDocument/2006/relationships/image" Target="../media/image126.emf"/><Relationship Id="rId9" Type="http://schemas.openxmlformats.org/officeDocument/2006/relationships/image" Target="../media/image127.emf"/><Relationship Id="rId10" Type="http://schemas.openxmlformats.org/officeDocument/2006/relationships/image" Target="../media/image128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0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emf"/><Relationship Id="rId4" Type="http://schemas.openxmlformats.org/officeDocument/2006/relationships/image" Target="../media/image130.emf"/><Relationship Id="rId5" Type="http://schemas.openxmlformats.org/officeDocument/2006/relationships/image" Target="../media/image131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1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4" Type="http://schemas.openxmlformats.org/officeDocument/2006/relationships/image" Target="../media/image14.emf"/><Relationship Id="rId5" Type="http://schemas.openxmlformats.org/officeDocument/2006/relationships/image" Target="../media/image15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.emf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2.jpe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3.jpeg"/><Relationship Id="rId3" Type="http://schemas.openxmlformats.org/officeDocument/2006/relationships/image" Target="../media/image134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emf"/><Relationship Id="rId4" Type="http://schemas.openxmlformats.org/officeDocument/2006/relationships/image" Target="../media/image137.emf"/><Relationship Id="rId5" Type="http://schemas.openxmlformats.org/officeDocument/2006/relationships/image" Target="../media/image138.emf"/><Relationship Id="rId6" Type="http://schemas.openxmlformats.org/officeDocument/2006/relationships/image" Target="../media/image139.emf"/><Relationship Id="rId7" Type="http://schemas.openxmlformats.org/officeDocument/2006/relationships/image" Target="../media/image140.emf"/><Relationship Id="rId8" Type="http://schemas.openxmlformats.org/officeDocument/2006/relationships/image" Target="../media/image141.emf"/><Relationship Id="rId9" Type="http://schemas.openxmlformats.org/officeDocument/2006/relationships/image" Target="../media/image142.emf"/><Relationship Id="rId10" Type="http://schemas.openxmlformats.org/officeDocument/2006/relationships/image" Target="../media/image143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5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emf"/><Relationship Id="rId4" Type="http://schemas.openxmlformats.org/officeDocument/2006/relationships/image" Target="../media/image146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44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4" Type="http://schemas.openxmlformats.org/officeDocument/2006/relationships/image" Target="../media/image148.emf"/><Relationship Id="rId5" Type="http://schemas.openxmlformats.org/officeDocument/2006/relationships/image" Target="../media/image149.emf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6.png"/><Relationship Id="rId3" Type="http://schemas.openxmlformats.org/officeDocument/2006/relationships/image" Target="../media/image95.emf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6.png"/><Relationship Id="rId3" Type="http://schemas.openxmlformats.org/officeDocument/2006/relationships/image" Target="../media/image95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emf"/><Relationship Id="rId4" Type="http://schemas.openxmlformats.org/officeDocument/2006/relationships/image" Target="../media/image95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6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emf"/><Relationship Id="rId4" Type="http://schemas.openxmlformats.org/officeDocument/2006/relationships/image" Target="../media/image95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4" Type="http://schemas.openxmlformats.org/officeDocument/2006/relationships/image" Target="../media/image18.emf"/><Relationship Id="rId5" Type="http://schemas.openxmlformats.org/officeDocument/2006/relationships/image" Target="../media/image19.emf"/><Relationship Id="rId6" Type="http://schemas.openxmlformats.org/officeDocument/2006/relationships/image" Target="../media/image20.emf"/><Relationship Id="rId7" Type="http://schemas.openxmlformats.org/officeDocument/2006/relationships/image" Target="../media/image21.emf"/><Relationship Id="rId8" Type="http://schemas.openxmlformats.org/officeDocument/2006/relationships/image" Target="../media/image22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.e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4" Type="http://schemas.openxmlformats.org/officeDocument/2006/relationships/image" Target="../media/image152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6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4" Type="http://schemas.openxmlformats.org/officeDocument/2006/relationships/image" Target="../media/image153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6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4" Type="http://schemas.openxmlformats.org/officeDocument/2006/relationships/image" Target="../media/image154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6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emf"/><Relationship Id="rId4" Type="http://schemas.openxmlformats.org/officeDocument/2006/relationships/image" Target="../media/image157.emf"/><Relationship Id="rId5" Type="http://schemas.openxmlformats.org/officeDocument/2006/relationships/image" Target="../media/image158.emf"/><Relationship Id="rId6" Type="http://schemas.openxmlformats.org/officeDocument/2006/relationships/image" Target="../media/image159.emf"/><Relationship Id="rId7" Type="http://schemas.openxmlformats.org/officeDocument/2006/relationships/image" Target="../media/image160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55.jpe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4" Type="http://schemas.openxmlformats.org/officeDocument/2006/relationships/image" Target="../media/image18.emf"/><Relationship Id="rId5" Type="http://schemas.openxmlformats.org/officeDocument/2006/relationships/image" Target="../media/image19.emf"/><Relationship Id="rId6" Type="http://schemas.openxmlformats.org/officeDocument/2006/relationships/image" Target="../media/image20.emf"/><Relationship Id="rId7" Type="http://schemas.openxmlformats.org/officeDocument/2006/relationships/image" Target="../media/image161.emf"/><Relationship Id="rId8" Type="http://schemas.openxmlformats.org/officeDocument/2006/relationships/image" Target="../media/image22.emf"/><Relationship Id="rId9" Type="http://schemas.openxmlformats.org/officeDocument/2006/relationships/image" Target="../media/image21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emf"/><Relationship Id="rId4" Type="http://schemas.openxmlformats.org/officeDocument/2006/relationships/image" Target="../media/image164.emf"/><Relationship Id="rId5" Type="http://schemas.openxmlformats.org/officeDocument/2006/relationships/image" Target="../media/image165.emf"/><Relationship Id="rId6" Type="http://schemas.openxmlformats.org/officeDocument/2006/relationships/image" Target="../media/image166.emf"/><Relationship Id="rId7" Type="http://schemas.openxmlformats.org/officeDocument/2006/relationships/image" Target="../media/image167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2.e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emf"/><Relationship Id="rId4" Type="http://schemas.openxmlformats.org/officeDocument/2006/relationships/image" Target="../media/image170.emf"/><Relationship Id="rId5" Type="http://schemas.openxmlformats.org/officeDocument/2006/relationships/image" Target="../media/image171.emf"/><Relationship Id="rId6" Type="http://schemas.openxmlformats.org/officeDocument/2006/relationships/image" Target="../media/image172.emf"/><Relationship Id="rId7" Type="http://schemas.openxmlformats.org/officeDocument/2006/relationships/image" Target="../media/image173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8.e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emf"/><Relationship Id="rId4" Type="http://schemas.openxmlformats.org/officeDocument/2006/relationships/image" Target="../media/image176.emf"/><Relationship Id="rId5" Type="http://schemas.openxmlformats.org/officeDocument/2006/relationships/image" Target="../media/image177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4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emf"/><Relationship Id="rId4" Type="http://schemas.openxmlformats.org/officeDocument/2006/relationships/image" Target="../media/image180.emf"/><Relationship Id="rId5" Type="http://schemas.openxmlformats.org/officeDocument/2006/relationships/image" Target="../media/image181.emf"/><Relationship Id="rId6" Type="http://schemas.openxmlformats.org/officeDocument/2006/relationships/image" Target="../media/image182.emf"/><Relationship Id="rId7" Type="http://schemas.openxmlformats.org/officeDocument/2006/relationships/image" Target="../media/image183.emf"/><Relationship Id="rId8" Type="http://schemas.openxmlformats.org/officeDocument/2006/relationships/image" Target="../media/image184.emf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8.emf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3.png"/><Relationship Id="rId3" Type="http://schemas.openxmlformats.org/officeDocument/2006/relationships/image" Target="../media/image24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emf"/><Relationship Id="rId4" Type="http://schemas.openxmlformats.org/officeDocument/2006/relationships/image" Target="../media/image187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85.e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emf"/><Relationship Id="rId4" Type="http://schemas.openxmlformats.org/officeDocument/2006/relationships/image" Target="../media/image189.emf"/><Relationship Id="rId5" Type="http://schemas.openxmlformats.org/officeDocument/2006/relationships/image" Target="../media/image190.emf"/><Relationship Id="rId6" Type="http://schemas.openxmlformats.org/officeDocument/2006/relationships/image" Target="../media/image191.emf"/><Relationship Id="rId7" Type="http://schemas.openxmlformats.org/officeDocument/2006/relationships/image" Target="../media/image192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84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emf"/><Relationship Id="rId4" Type="http://schemas.openxmlformats.org/officeDocument/2006/relationships/image" Target="../media/image189.emf"/><Relationship Id="rId5" Type="http://schemas.openxmlformats.org/officeDocument/2006/relationships/image" Target="../media/image19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88.emf"/></Relationships>
</file>

<file path=ppt/slides/_rels/slide73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02.emf"/><Relationship Id="rId12" Type="http://schemas.openxmlformats.org/officeDocument/2006/relationships/image" Target="../media/image203.emf"/><Relationship Id="rId13" Type="http://schemas.openxmlformats.org/officeDocument/2006/relationships/image" Target="../media/image204.emf"/><Relationship Id="rId14" Type="http://schemas.openxmlformats.org/officeDocument/2006/relationships/image" Target="../media/image19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3.emf"/><Relationship Id="rId3" Type="http://schemas.openxmlformats.org/officeDocument/2006/relationships/image" Target="../media/image194.emf"/><Relationship Id="rId4" Type="http://schemas.openxmlformats.org/officeDocument/2006/relationships/image" Target="../media/image195.emf"/><Relationship Id="rId5" Type="http://schemas.openxmlformats.org/officeDocument/2006/relationships/image" Target="../media/image196.emf"/><Relationship Id="rId6" Type="http://schemas.openxmlformats.org/officeDocument/2006/relationships/image" Target="../media/image197.emf"/><Relationship Id="rId7" Type="http://schemas.openxmlformats.org/officeDocument/2006/relationships/image" Target="../media/image198.emf"/><Relationship Id="rId8" Type="http://schemas.openxmlformats.org/officeDocument/2006/relationships/image" Target="../media/image199.emf"/><Relationship Id="rId9" Type="http://schemas.openxmlformats.org/officeDocument/2006/relationships/image" Target="../media/image200.emf"/><Relationship Id="rId10" Type="http://schemas.openxmlformats.org/officeDocument/2006/relationships/image" Target="../media/image201.e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emf"/><Relationship Id="rId4" Type="http://schemas.openxmlformats.org/officeDocument/2006/relationships/image" Target="../media/image200.emf"/><Relationship Id="rId5" Type="http://schemas.openxmlformats.org/officeDocument/2006/relationships/image" Target="../media/image201.emf"/><Relationship Id="rId6" Type="http://schemas.openxmlformats.org/officeDocument/2006/relationships/image" Target="../media/image197.emf"/><Relationship Id="rId7" Type="http://schemas.openxmlformats.org/officeDocument/2006/relationships/image" Target="../media/image202.emf"/><Relationship Id="rId8" Type="http://schemas.openxmlformats.org/officeDocument/2006/relationships/image" Target="../media/image199.emf"/><Relationship Id="rId9" Type="http://schemas.openxmlformats.org/officeDocument/2006/relationships/image" Target="../media/image205.emf"/><Relationship Id="rId10" Type="http://schemas.openxmlformats.org/officeDocument/2006/relationships/image" Target="../media/image19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4.emf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1.e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emf"/><Relationship Id="rId4" Type="http://schemas.openxmlformats.org/officeDocument/2006/relationships/image" Target="../media/image195.emf"/><Relationship Id="rId5" Type="http://schemas.openxmlformats.org/officeDocument/2006/relationships/image" Target="../media/image196.emf"/><Relationship Id="rId6" Type="http://schemas.openxmlformats.org/officeDocument/2006/relationships/image" Target="../media/image197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93.e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emf"/><Relationship Id="rId4" Type="http://schemas.openxmlformats.org/officeDocument/2006/relationships/image" Target="../media/image208.emf"/><Relationship Id="rId5" Type="http://schemas.openxmlformats.org/officeDocument/2006/relationships/image" Target="../media/image209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06.e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emf"/><Relationship Id="rId4" Type="http://schemas.openxmlformats.org/officeDocument/2006/relationships/image" Target="../media/image212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10.emf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emf"/><Relationship Id="rId4" Type="http://schemas.openxmlformats.org/officeDocument/2006/relationships/image" Target="../media/image214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79.emf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5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15.emf"/><Relationship Id="rId3" Type="http://schemas.openxmlformats.org/officeDocument/2006/relationships/image" Target="../media/image216.emf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17.emf"/><Relationship Id="rId3" Type="http://schemas.openxmlformats.org/officeDocument/2006/relationships/image" Target="../media/image218.emf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emf"/><Relationship Id="rId4" Type="http://schemas.openxmlformats.org/officeDocument/2006/relationships/image" Target="../media/image221.emf"/><Relationship Id="rId5" Type="http://schemas.openxmlformats.org/officeDocument/2006/relationships/image" Target="../media/image222.emf"/><Relationship Id="rId6" Type="http://schemas.openxmlformats.org/officeDocument/2006/relationships/image" Target="../media/image223.emf"/><Relationship Id="rId7" Type="http://schemas.openxmlformats.org/officeDocument/2006/relationships/image" Target="../media/image224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19.emf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emf"/><Relationship Id="rId4" Type="http://schemas.openxmlformats.org/officeDocument/2006/relationships/image" Target="../media/image225.emf"/><Relationship Id="rId5" Type="http://schemas.openxmlformats.org/officeDocument/2006/relationships/image" Target="../media/image226.emf"/><Relationship Id="rId6" Type="http://schemas.openxmlformats.org/officeDocument/2006/relationships/image" Target="../media/image227.emf"/><Relationship Id="rId7" Type="http://schemas.openxmlformats.org/officeDocument/2006/relationships/image" Target="../media/image228.emf"/><Relationship Id="rId8" Type="http://schemas.openxmlformats.org/officeDocument/2006/relationships/image" Target="../media/image229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20.emf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emf"/><Relationship Id="rId4" Type="http://schemas.openxmlformats.org/officeDocument/2006/relationships/image" Target="../media/image232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30.emf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emf"/><Relationship Id="rId4" Type="http://schemas.openxmlformats.org/officeDocument/2006/relationships/image" Target="../media/image235.emf"/><Relationship Id="rId5" Type="http://schemas.openxmlformats.org/officeDocument/2006/relationships/image" Target="../media/image236.emf"/><Relationship Id="rId6" Type="http://schemas.openxmlformats.org/officeDocument/2006/relationships/image" Target="../media/image237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33.em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emf"/><Relationship Id="rId4" Type="http://schemas.openxmlformats.org/officeDocument/2006/relationships/image" Target="../media/image239.emf"/><Relationship Id="rId5" Type="http://schemas.openxmlformats.org/officeDocument/2006/relationships/image" Target="../media/image240.emf"/><Relationship Id="rId6" Type="http://schemas.openxmlformats.org/officeDocument/2006/relationships/image" Target="../media/image241.emf"/><Relationship Id="rId7" Type="http://schemas.openxmlformats.org/officeDocument/2006/relationships/image" Target="../media/image242.emf"/><Relationship Id="rId8" Type="http://schemas.openxmlformats.org/officeDocument/2006/relationships/image" Target="../media/image231.emf"/><Relationship Id="rId9" Type="http://schemas.openxmlformats.org/officeDocument/2006/relationships/image" Target="../media/image243.emf"/><Relationship Id="rId10" Type="http://schemas.openxmlformats.org/officeDocument/2006/relationships/image" Target="../media/image244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30.emf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54.emf"/><Relationship Id="rId12" Type="http://schemas.openxmlformats.org/officeDocument/2006/relationships/image" Target="../media/image255.emf"/><Relationship Id="rId13" Type="http://schemas.openxmlformats.org/officeDocument/2006/relationships/image" Target="../media/image256.emf"/><Relationship Id="rId14" Type="http://schemas.openxmlformats.org/officeDocument/2006/relationships/image" Target="../media/image257.emf"/><Relationship Id="rId15" Type="http://schemas.openxmlformats.org/officeDocument/2006/relationships/image" Target="../media/image258.emf"/><Relationship Id="rId16" Type="http://schemas.openxmlformats.org/officeDocument/2006/relationships/image" Target="../media/image259.emf"/><Relationship Id="rId17" Type="http://schemas.openxmlformats.org/officeDocument/2006/relationships/image" Target="../media/image260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45.emf"/><Relationship Id="rId3" Type="http://schemas.openxmlformats.org/officeDocument/2006/relationships/image" Target="../media/image246.emf"/><Relationship Id="rId4" Type="http://schemas.openxmlformats.org/officeDocument/2006/relationships/image" Target="../media/image247.emf"/><Relationship Id="rId5" Type="http://schemas.openxmlformats.org/officeDocument/2006/relationships/image" Target="../media/image248.emf"/><Relationship Id="rId6" Type="http://schemas.openxmlformats.org/officeDocument/2006/relationships/image" Target="../media/image249.emf"/><Relationship Id="rId7" Type="http://schemas.openxmlformats.org/officeDocument/2006/relationships/image" Target="../media/image250.emf"/><Relationship Id="rId8" Type="http://schemas.openxmlformats.org/officeDocument/2006/relationships/image" Target="../media/image251.emf"/><Relationship Id="rId9" Type="http://schemas.openxmlformats.org/officeDocument/2006/relationships/image" Target="../media/image252.emf"/><Relationship Id="rId10" Type="http://schemas.openxmlformats.org/officeDocument/2006/relationships/image" Target="../media/image253.emf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emf"/><Relationship Id="rId4" Type="http://schemas.openxmlformats.org/officeDocument/2006/relationships/image" Target="../media/image263.emf"/><Relationship Id="rId5" Type="http://schemas.openxmlformats.org/officeDocument/2006/relationships/image" Target="../media/image264.emf"/><Relationship Id="rId6" Type="http://schemas.openxmlformats.org/officeDocument/2006/relationships/image" Target="../media/image265.emf"/><Relationship Id="rId7" Type="http://schemas.openxmlformats.org/officeDocument/2006/relationships/image" Target="../media/image266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61.emf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67.emf"/><Relationship Id="rId3" Type="http://schemas.openxmlformats.org/officeDocument/2006/relationships/image" Target="../media/image268.emf"/></Relationships>
</file>

<file path=ppt/slides/_rels/slide91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78.emf"/><Relationship Id="rId12" Type="http://schemas.openxmlformats.org/officeDocument/2006/relationships/image" Target="../media/image279.emf"/><Relationship Id="rId13" Type="http://schemas.openxmlformats.org/officeDocument/2006/relationships/image" Target="../media/image280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69.emf"/><Relationship Id="rId3" Type="http://schemas.openxmlformats.org/officeDocument/2006/relationships/image" Target="../media/image270.emf"/><Relationship Id="rId4" Type="http://schemas.openxmlformats.org/officeDocument/2006/relationships/image" Target="../media/image271.emf"/><Relationship Id="rId5" Type="http://schemas.openxmlformats.org/officeDocument/2006/relationships/image" Target="../media/image272.emf"/><Relationship Id="rId6" Type="http://schemas.openxmlformats.org/officeDocument/2006/relationships/image" Target="../media/image273.emf"/><Relationship Id="rId7" Type="http://schemas.openxmlformats.org/officeDocument/2006/relationships/image" Target="../media/image274.emf"/><Relationship Id="rId8" Type="http://schemas.openxmlformats.org/officeDocument/2006/relationships/image" Target="../media/image275.emf"/><Relationship Id="rId9" Type="http://schemas.openxmlformats.org/officeDocument/2006/relationships/image" Target="../media/image276.emf"/><Relationship Id="rId10" Type="http://schemas.openxmlformats.org/officeDocument/2006/relationships/image" Target="../media/image277.emf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emf"/><Relationship Id="rId4" Type="http://schemas.openxmlformats.org/officeDocument/2006/relationships/image" Target="../media/image271.emf"/><Relationship Id="rId5" Type="http://schemas.openxmlformats.org/officeDocument/2006/relationships/image" Target="../media/image272.emf"/><Relationship Id="rId6" Type="http://schemas.openxmlformats.org/officeDocument/2006/relationships/image" Target="../media/image273.emf"/><Relationship Id="rId7" Type="http://schemas.openxmlformats.org/officeDocument/2006/relationships/image" Target="../media/image274.emf"/><Relationship Id="rId8" Type="http://schemas.openxmlformats.org/officeDocument/2006/relationships/image" Target="../media/image275.emf"/><Relationship Id="rId9" Type="http://schemas.openxmlformats.org/officeDocument/2006/relationships/image" Target="../media/image276.emf"/><Relationship Id="rId10" Type="http://schemas.openxmlformats.org/officeDocument/2006/relationships/image" Target="../media/image281.emf"/><Relationship Id="rId11" Type="http://schemas.openxmlformats.org/officeDocument/2006/relationships/image" Target="../media/image282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69.emf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4.emf"/><Relationship Id="rId4" Type="http://schemas.openxmlformats.org/officeDocument/2006/relationships/image" Target="../media/image285.emf"/><Relationship Id="rId5" Type="http://schemas.openxmlformats.org/officeDocument/2006/relationships/image" Target="../media/image286.emf"/><Relationship Id="rId6" Type="http://schemas.openxmlformats.org/officeDocument/2006/relationships/image" Target="../media/image287.emf"/><Relationship Id="rId7" Type="http://schemas.openxmlformats.org/officeDocument/2006/relationships/image" Target="../media/image288.emf"/><Relationship Id="rId8" Type="http://schemas.openxmlformats.org/officeDocument/2006/relationships/image" Target="../media/image289.emf"/><Relationship Id="rId9" Type="http://schemas.openxmlformats.org/officeDocument/2006/relationships/image" Target="../media/image290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83.emf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emf"/><Relationship Id="rId4" Type="http://schemas.openxmlformats.org/officeDocument/2006/relationships/image" Target="../media/image293.emf"/><Relationship Id="rId5" Type="http://schemas.openxmlformats.org/officeDocument/2006/relationships/image" Target="../media/image294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91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emf"/><Relationship Id="rId4" Type="http://schemas.openxmlformats.org/officeDocument/2006/relationships/image" Target="../media/image292.emf"/><Relationship Id="rId5" Type="http://schemas.openxmlformats.org/officeDocument/2006/relationships/image" Target="../media/image295.emf"/><Relationship Id="rId6" Type="http://schemas.openxmlformats.org/officeDocument/2006/relationships/image" Target="../media/image296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93.emf"/></Relationships>
</file>

<file path=ppt/slides/_rels/slide96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70.emf"/><Relationship Id="rId12" Type="http://schemas.openxmlformats.org/officeDocument/2006/relationships/image" Target="../media/image269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97.emf"/><Relationship Id="rId3" Type="http://schemas.openxmlformats.org/officeDocument/2006/relationships/image" Target="../media/image298.emf"/><Relationship Id="rId4" Type="http://schemas.openxmlformats.org/officeDocument/2006/relationships/image" Target="../media/image286.emf"/><Relationship Id="rId5" Type="http://schemas.openxmlformats.org/officeDocument/2006/relationships/image" Target="../media/image287.emf"/><Relationship Id="rId6" Type="http://schemas.openxmlformats.org/officeDocument/2006/relationships/image" Target="../media/image288.emf"/><Relationship Id="rId7" Type="http://schemas.openxmlformats.org/officeDocument/2006/relationships/image" Target="../media/image289.emf"/><Relationship Id="rId8" Type="http://schemas.openxmlformats.org/officeDocument/2006/relationships/image" Target="../media/image299.emf"/><Relationship Id="rId9" Type="http://schemas.openxmlformats.org/officeDocument/2006/relationships/image" Target="../media/image272.emf"/><Relationship Id="rId10" Type="http://schemas.openxmlformats.org/officeDocument/2006/relationships/image" Target="../media/image271.emf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1.emf"/><Relationship Id="rId4" Type="http://schemas.openxmlformats.org/officeDocument/2006/relationships/image" Target="../media/image302.emf"/><Relationship Id="rId5" Type="http://schemas.openxmlformats.org/officeDocument/2006/relationships/image" Target="../media/image303.emf"/><Relationship Id="rId6" Type="http://schemas.openxmlformats.org/officeDocument/2006/relationships/image" Target="../media/image304.emf"/><Relationship Id="rId7" Type="http://schemas.openxmlformats.org/officeDocument/2006/relationships/image" Target="../media/image305.emf"/><Relationship Id="rId8" Type="http://schemas.openxmlformats.org/officeDocument/2006/relationships/image" Target="../media/image306.emf"/><Relationship Id="rId9" Type="http://schemas.openxmlformats.org/officeDocument/2006/relationships/image" Target="../media/image307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00.emf"/></Relationships>
</file>

<file path=ppt/slides/_rels/slide9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309.emf"/><Relationship Id="rId12" Type="http://schemas.openxmlformats.org/officeDocument/2006/relationships/image" Target="../media/image310.emf"/><Relationship Id="rId13" Type="http://schemas.openxmlformats.org/officeDocument/2006/relationships/image" Target="../media/image311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02.emf"/><Relationship Id="rId3" Type="http://schemas.openxmlformats.org/officeDocument/2006/relationships/image" Target="../media/image303.emf"/><Relationship Id="rId4" Type="http://schemas.openxmlformats.org/officeDocument/2006/relationships/image" Target="../media/image306.emf"/><Relationship Id="rId5" Type="http://schemas.openxmlformats.org/officeDocument/2006/relationships/image" Target="../media/image307.emf"/><Relationship Id="rId6" Type="http://schemas.openxmlformats.org/officeDocument/2006/relationships/image" Target="../media/image300.emf"/><Relationship Id="rId7" Type="http://schemas.openxmlformats.org/officeDocument/2006/relationships/image" Target="../media/image301.emf"/><Relationship Id="rId8" Type="http://schemas.openxmlformats.org/officeDocument/2006/relationships/image" Target="../media/image304.emf"/><Relationship Id="rId9" Type="http://schemas.openxmlformats.org/officeDocument/2006/relationships/image" Target="../media/image305.emf"/><Relationship Id="rId10" Type="http://schemas.openxmlformats.org/officeDocument/2006/relationships/image" Target="../media/image308.emf"/></Relationships>
</file>

<file path=ppt/slides/_rels/slide99.xml.rels><?xml version="1.0" encoding="UTF-8" standalone="yes"?>
<Relationships xmlns="http://schemas.openxmlformats.org/package/2006/relationships"><Relationship Id="rId11" Type="http://schemas.openxmlformats.org/officeDocument/2006/relationships/image" Target="../media/image320.emf"/><Relationship Id="rId12" Type="http://schemas.openxmlformats.org/officeDocument/2006/relationships/image" Target="../media/image321.emf"/><Relationship Id="rId13" Type="http://schemas.openxmlformats.org/officeDocument/2006/relationships/image" Target="../media/image322.emf"/><Relationship Id="rId14" Type="http://schemas.openxmlformats.org/officeDocument/2006/relationships/image" Target="../media/image323.emf"/><Relationship Id="rId15" Type="http://schemas.openxmlformats.org/officeDocument/2006/relationships/image" Target="../media/image324.e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09.emf"/><Relationship Id="rId3" Type="http://schemas.openxmlformats.org/officeDocument/2006/relationships/image" Target="../media/image312.emf"/><Relationship Id="rId4" Type="http://schemas.openxmlformats.org/officeDocument/2006/relationships/image" Target="../media/image313.emf"/><Relationship Id="rId5" Type="http://schemas.openxmlformats.org/officeDocument/2006/relationships/image" Target="../media/image314.emf"/><Relationship Id="rId6" Type="http://schemas.openxmlformats.org/officeDocument/2006/relationships/image" Target="../media/image315.emf"/><Relationship Id="rId7" Type="http://schemas.openxmlformats.org/officeDocument/2006/relationships/image" Target="../media/image316.emf"/><Relationship Id="rId8" Type="http://schemas.openxmlformats.org/officeDocument/2006/relationships/image" Target="../media/image317.emf"/><Relationship Id="rId9" Type="http://schemas.openxmlformats.org/officeDocument/2006/relationships/image" Target="../media/image318.emf"/><Relationship Id="rId10" Type="http://schemas.openxmlformats.org/officeDocument/2006/relationships/image" Target="../media/image319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90" name="Picture 2" descr="event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622300"/>
            <a:ext cx="9144000" cy="8102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hteck 2"/>
          <p:cNvSpPr>
            <a:spLocks noChangeArrowheads="1"/>
          </p:cNvSpPr>
          <p:nvPr/>
        </p:nvSpPr>
        <p:spPr bwMode="auto">
          <a:xfrm>
            <a:off x="-170359" y="-243408"/>
            <a:ext cx="9972675" cy="7345363"/>
          </a:xfrm>
          <a:prstGeom prst="rect">
            <a:avLst/>
          </a:prstGeom>
          <a:solidFill>
            <a:srgbClr val="FFFFFF">
              <a:alpha val="79999"/>
            </a:srgbClr>
          </a:solidFill>
          <a:ln w="38100">
            <a:solidFill>
              <a:srgbClr val="FFFFFF">
                <a:alpha val="89803"/>
              </a:srgbClr>
            </a:solidFill>
            <a:round/>
            <a:headEnd/>
            <a:tailEnd type="arrow" w="med" len="med"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60000"/>
              <a:buFont typeface="Wingdings" charset="2"/>
              <a:buChar char="n"/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65000"/>
              <a:buFont typeface="Wingdings" charset="2"/>
              <a:buChar char="u"/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65000"/>
              <a:buFont typeface="Wingdings" charset="2"/>
              <a:buChar char="«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100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10000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10000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10000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10000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10000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buClrTx/>
              <a:buSzTx/>
              <a:buFontTx/>
              <a:buNone/>
            </a:pPr>
            <a:endParaRPr lang="de-DE" altLang="de-DE">
              <a:solidFill>
                <a:srgbClr val="FFFFFF"/>
              </a:solidFill>
              <a:latin typeface="Times New Roman" charset="0"/>
            </a:endParaRPr>
          </a:p>
        </p:txBody>
      </p:sp>
      <p:sp>
        <p:nvSpPr>
          <p:cNvPr id="191492" name="Text Box 4"/>
          <p:cNvSpPr txBox="1">
            <a:spLocks noChangeArrowheads="1"/>
          </p:cNvSpPr>
          <p:nvPr/>
        </p:nvSpPr>
        <p:spPr bwMode="auto">
          <a:xfrm>
            <a:off x="457200" y="5410200"/>
            <a:ext cx="830580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0"/>
              </a:spcBef>
            </a:pPr>
            <a:r>
              <a:rPr lang="de-DE" altLang="de-DE" dirty="0"/>
              <a:t>Thomas Lohse</a:t>
            </a:r>
          </a:p>
          <a:p>
            <a:pPr>
              <a:spcBef>
                <a:spcPct val="0"/>
              </a:spcBef>
            </a:pPr>
            <a:r>
              <a:rPr lang="de-DE" altLang="de-DE" dirty="0"/>
              <a:t>Schule für Astroteilchenphysik </a:t>
            </a:r>
            <a:r>
              <a:rPr lang="de-DE" altLang="de-DE" dirty="0" smtClean="0"/>
              <a:t>2016</a:t>
            </a:r>
            <a:endParaRPr lang="de-DE" altLang="de-DE" dirty="0"/>
          </a:p>
          <a:p>
            <a:pPr>
              <a:spcBef>
                <a:spcPct val="0"/>
              </a:spcBef>
            </a:pPr>
            <a:r>
              <a:rPr lang="de-DE" altLang="de-DE" dirty="0"/>
              <a:t>Universität Erlangen-Nürnberg</a:t>
            </a:r>
            <a:endParaRPr lang="en-US" altLang="de-DE" dirty="0"/>
          </a:p>
        </p:txBody>
      </p:sp>
      <p:sp>
        <p:nvSpPr>
          <p:cNvPr id="191493" name="Text Box 5"/>
          <p:cNvSpPr txBox="1">
            <a:spLocks noChangeArrowheads="1"/>
          </p:cNvSpPr>
          <p:nvPr/>
        </p:nvSpPr>
        <p:spPr bwMode="auto">
          <a:xfrm>
            <a:off x="381000" y="1117937"/>
            <a:ext cx="8534400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6000" dirty="0" smtClean="0"/>
              <a:t> </a:t>
            </a:r>
            <a:r>
              <a:rPr lang="de-DE" altLang="de-DE" sz="6000" dirty="0" err="1" smtClean="0"/>
              <a:t>Particle</a:t>
            </a:r>
            <a:r>
              <a:rPr lang="de-DE" altLang="de-DE" sz="6000" dirty="0" smtClean="0"/>
              <a:t> </a:t>
            </a:r>
            <a:r>
              <a:rPr lang="de-DE" altLang="de-DE" sz="6000" dirty="0" err="1" smtClean="0"/>
              <a:t>Physics</a:t>
            </a:r>
            <a:endParaRPr lang="en-US" altLang="de-DE" sz="6000" dirty="0"/>
          </a:p>
        </p:txBody>
      </p:sp>
      <p:pic>
        <p:nvPicPr>
          <p:cNvPr id="6" name="Grafik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81888" y="5162729"/>
            <a:ext cx="1433512" cy="143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4" descr="ogo_graduate_school_erlange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28600" y="5394931"/>
            <a:ext cx="1419225" cy="1143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Grafik 1"/>
          <p:cNvPicPr>
            <a:picLocks noChangeAspect="1"/>
          </p:cNvPicPr>
          <p:nvPr/>
        </p:nvPicPr>
        <p:blipFill>
          <a:blip r:embed="rId6">
            <a:duotone>
              <a:prstClr val="black"/>
              <a:srgbClr val="000000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124700" y="203047"/>
            <a:ext cx="1790700" cy="87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rafik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9075" y="182562"/>
            <a:ext cx="1920875" cy="1341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uppierung 24"/>
          <p:cNvGrpSpPr/>
          <p:nvPr/>
        </p:nvGrpSpPr>
        <p:grpSpPr>
          <a:xfrm>
            <a:off x="3733800" y="2006740"/>
            <a:ext cx="2238376" cy="1498460"/>
            <a:chOff x="2514600" y="1778139"/>
            <a:chExt cx="2238376" cy="1498460"/>
          </a:xfrm>
        </p:grpSpPr>
        <p:sp>
          <p:nvSpPr>
            <p:cNvPr id="30" name="Rechteck 29"/>
            <p:cNvSpPr/>
            <p:nvPr/>
          </p:nvSpPr>
          <p:spPr>
            <a:xfrm>
              <a:off x="2514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" name="Rechteck 30"/>
            <p:cNvSpPr/>
            <p:nvPr/>
          </p:nvSpPr>
          <p:spPr>
            <a:xfrm>
              <a:off x="3276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" name="Rechteck 31"/>
            <p:cNvSpPr/>
            <p:nvPr/>
          </p:nvSpPr>
          <p:spPr>
            <a:xfrm>
              <a:off x="4038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" name="Rechteck 32"/>
            <p:cNvSpPr/>
            <p:nvPr/>
          </p:nvSpPr>
          <p:spPr>
            <a:xfrm>
              <a:off x="2514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" name="Rechteck 33"/>
            <p:cNvSpPr/>
            <p:nvPr/>
          </p:nvSpPr>
          <p:spPr>
            <a:xfrm>
              <a:off x="3276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" name="Rechteck 34"/>
            <p:cNvSpPr/>
            <p:nvPr/>
          </p:nvSpPr>
          <p:spPr>
            <a:xfrm>
              <a:off x="4038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" name="Textfeld 35"/>
            <p:cNvSpPr txBox="1"/>
            <p:nvPr/>
          </p:nvSpPr>
          <p:spPr>
            <a:xfrm>
              <a:off x="2533651" y="1778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u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Textfeld 36"/>
            <p:cNvSpPr txBox="1"/>
            <p:nvPr/>
          </p:nvSpPr>
          <p:spPr>
            <a:xfrm>
              <a:off x="2547938" y="2540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Textfeld 37"/>
            <p:cNvSpPr txBox="1"/>
            <p:nvPr/>
          </p:nvSpPr>
          <p:spPr>
            <a:xfrm>
              <a:off x="3295651" y="1778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Textfeld 38"/>
            <p:cNvSpPr txBox="1"/>
            <p:nvPr/>
          </p:nvSpPr>
          <p:spPr>
            <a:xfrm>
              <a:off x="4038600" y="18067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t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Textfeld 39"/>
            <p:cNvSpPr txBox="1"/>
            <p:nvPr/>
          </p:nvSpPr>
          <p:spPr>
            <a:xfrm>
              <a:off x="3328988" y="252108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Textfeld 40"/>
            <p:cNvSpPr txBox="1"/>
            <p:nvPr/>
          </p:nvSpPr>
          <p:spPr>
            <a:xfrm>
              <a:off x="4067176" y="25306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b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3" name="Gruppierung 42"/>
          <p:cNvGrpSpPr/>
          <p:nvPr/>
        </p:nvGrpSpPr>
        <p:grpSpPr>
          <a:xfrm>
            <a:off x="3733800" y="3630753"/>
            <a:ext cx="2252665" cy="1550847"/>
            <a:chOff x="2514600" y="3402152"/>
            <a:chExt cx="2252665" cy="1550847"/>
          </a:xfrm>
        </p:grpSpPr>
        <p:sp>
          <p:nvSpPr>
            <p:cNvPr id="44" name="Rechteck 43"/>
            <p:cNvSpPr/>
            <p:nvPr/>
          </p:nvSpPr>
          <p:spPr>
            <a:xfrm>
              <a:off x="2514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5" name="Rechteck 44"/>
            <p:cNvSpPr/>
            <p:nvPr/>
          </p:nvSpPr>
          <p:spPr>
            <a:xfrm>
              <a:off x="3276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6" name="Rechteck 45"/>
            <p:cNvSpPr/>
            <p:nvPr/>
          </p:nvSpPr>
          <p:spPr>
            <a:xfrm>
              <a:off x="4038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7" name="Rechteck 46"/>
            <p:cNvSpPr/>
            <p:nvPr/>
          </p:nvSpPr>
          <p:spPr>
            <a:xfrm>
              <a:off x="2514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9" name="Rechteck 48"/>
            <p:cNvSpPr/>
            <p:nvPr/>
          </p:nvSpPr>
          <p:spPr>
            <a:xfrm>
              <a:off x="3276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0" name="Rechteck 49"/>
            <p:cNvSpPr/>
            <p:nvPr/>
          </p:nvSpPr>
          <p:spPr>
            <a:xfrm>
              <a:off x="4038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1" name="Textfeld 50"/>
            <p:cNvSpPr txBox="1"/>
            <p:nvPr/>
          </p:nvSpPr>
          <p:spPr>
            <a:xfrm>
              <a:off x="2576513" y="3402152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Textfeld 51"/>
            <p:cNvSpPr txBox="1"/>
            <p:nvPr/>
          </p:nvSpPr>
          <p:spPr>
            <a:xfrm>
              <a:off x="3328989" y="3406915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𝜇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Textfeld 52"/>
            <p:cNvSpPr txBox="1"/>
            <p:nvPr/>
          </p:nvSpPr>
          <p:spPr>
            <a:xfrm>
              <a:off x="4081465" y="3411678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𝜏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Textfeld 53"/>
            <p:cNvSpPr txBox="1"/>
            <p:nvPr/>
          </p:nvSpPr>
          <p:spPr>
            <a:xfrm>
              <a:off x="2514600" y="42070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Textfeld 54"/>
            <p:cNvSpPr txBox="1"/>
            <p:nvPr/>
          </p:nvSpPr>
          <p:spPr>
            <a:xfrm>
              <a:off x="3252788" y="4159390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𝜇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Textfeld 55"/>
            <p:cNvSpPr txBox="1"/>
            <p:nvPr/>
          </p:nvSpPr>
          <p:spPr>
            <a:xfrm>
              <a:off x="4043365" y="4164153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𝜏</a:t>
              </a:r>
            </a:p>
          </p:txBody>
        </p:sp>
      </p:grpSp>
      <p:sp>
        <p:nvSpPr>
          <p:cNvPr id="185346" name="Text Box 2"/>
          <p:cNvSpPr txBox="1">
            <a:spLocks noChangeArrowheads="1"/>
          </p:cNvSpPr>
          <p:nvPr/>
        </p:nvSpPr>
        <p:spPr bwMode="auto">
          <a:xfrm>
            <a:off x="1066800" y="-152400"/>
            <a:ext cx="65532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de-DE" sz="5400">
              <a:solidFill>
                <a:srgbClr val="777777"/>
              </a:solidFill>
            </a:endParaRPr>
          </a:p>
        </p:txBody>
      </p:sp>
      <p:pic>
        <p:nvPicPr>
          <p:cNvPr id="1028" name="Picture 4" descr="ig. 1:"/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0202"/>
          <a:stretch/>
        </p:blipFill>
        <p:spPr bwMode="auto">
          <a:xfrm>
            <a:off x="94217" y="2285999"/>
            <a:ext cx="3066143" cy="31733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304800" y="1676400"/>
            <a:ext cx="1219200" cy="533400"/>
          </a:xfrm>
          <a:prstGeom prst="rect">
            <a:avLst/>
          </a:prstGeom>
          <a:solidFill>
            <a:srgbClr val="FFFD78">
              <a:alpha val="77647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sz="2800" smtClean="0">
                <a:latin typeface="Arial" panose="020B0604020202020204" pitchFamily="34" charset="0"/>
                <a:cs typeface="Arial" panose="020B0604020202020204" pitchFamily="34" charset="0"/>
              </a:rPr>
              <a:t>Atom</a:t>
            </a:r>
            <a:endParaRPr lang="de-DE" sz="2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" name="Gruppierung 9"/>
          <p:cNvGrpSpPr/>
          <p:nvPr/>
        </p:nvGrpSpPr>
        <p:grpSpPr>
          <a:xfrm>
            <a:off x="2514600" y="4401309"/>
            <a:ext cx="2056641" cy="1751841"/>
            <a:chOff x="2514600" y="4401309"/>
            <a:chExt cx="2056641" cy="1751841"/>
          </a:xfrm>
        </p:grpSpPr>
        <p:sp>
          <p:nvSpPr>
            <p:cNvPr id="26" name="Textfeld 25"/>
            <p:cNvSpPr txBox="1"/>
            <p:nvPr/>
          </p:nvSpPr>
          <p:spPr>
            <a:xfrm>
              <a:off x="2657475" y="5629930"/>
              <a:ext cx="1076325" cy="523220"/>
            </a:xfrm>
            <a:prstGeom prst="rect">
              <a:avLst/>
            </a:prstGeom>
            <a:solidFill>
              <a:srgbClr val="FFFD78">
                <a:alpha val="77647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800" smtClean="0">
                  <a:latin typeface="Arial" panose="020B0604020202020204" pitchFamily="34" charset="0"/>
                  <a:cs typeface="Arial" panose="020B0604020202020204" pitchFamily="34" charset="0"/>
                </a:rPr>
                <a:t>Shell</a:t>
              </a:r>
              <a:endParaRPr lang="de-DE" sz="28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3605213" y="4401309"/>
              <a:ext cx="966028" cy="966028"/>
            </a:xfrm>
            <a:prstGeom prst="ellipse">
              <a:avLst/>
            </a:prstGeom>
            <a:noFill/>
            <a:ln w="571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" name="Freihandform 5"/>
            <p:cNvSpPr/>
            <p:nvPr/>
          </p:nvSpPr>
          <p:spPr>
            <a:xfrm>
              <a:off x="2514600" y="5181600"/>
              <a:ext cx="1371599" cy="457200"/>
            </a:xfrm>
            <a:custGeom>
              <a:avLst/>
              <a:gdLst>
                <a:gd name="connsiteX0" fmla="*/ 0 w 1928812"/>
                <a:gd name="connsiteY0" fmla="*/ 200025 h 674489"/>
                <a:gd name="connsiteX1" fmla="*/ 1057275 w 1928812"/>
                <a:gd name="connsiteY1" fmla="*/ 671513 h 674489"/>
                <a:gd name="connsiteX2" fmla="*/ 1928812 w 1928812"/>
                <a:gd name="connsiteY2" fmla="*/ 0 h 674489"/>
                <a:gd name="connsiteX0" fmla="*/ 0 w 1685924"/>
                <a:gd name="connsiteY0" fmla="*/ 0 h 474464"/>
                <a:gd name="connsiteX1" fmla="*/ 1057275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4464"/>
                <a:gd name="connsiteX1" fmla="*/ 900112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1488"/>
                <a:gd name="connsiteX1" fmla="*/ 900112 w 1685924"/>
                <a:gd name="connsiteY1" fmla="*/ 471488 h 471488"/>
                <a:gd name="connsiteX2" fmla="*/ 1685924 w 1685924"/>
                <a:gd name="connsiteY2" fmla="*/ 114300 h 471488"/>
                <a:gd name="connsiteX0" fmla="*/ 0 w 1714499"/>
                <a:gd name="connsiteY0" fmla="*/ 0 h 471488"/>
                <a:gd name="connsiteX1" fmla="*/ 900112 w 1714499"/>
                <a:gd name="connsiteY1" fmla="*/ 471488 h 471488"/>
                <a:gd name="connsiteX2" fmla="*/ 1714499 w 1714499"/>
                <a:gd name="connsiteY2" fmla="*/ 42863 h 471488"/>
                <a:gd name="connsiteX0" fmla="*/ 0 w 1371599"/>
                <a:gd name="connsiteY0" fmla="*/ 0 h 471488"/>
                <a:gd name="connsiteX1" fmla="*/ 900112 w 1371599"/>
                <a:gd name="connsiteY1" fmla="*/ 471488 h 471488"/>
                <a:gd name="connsiteX2" fmla="*/ 1371599 w 1371599"/>
                <a:gd name="connsiteY2" fmla="*/ 171451 h 471488"/>
                <a:gd name="connsiteX0" fmla="*/ 0 w 1371599"/>
                <a:gd name="connsiteY0" fmla="*/ 0 h 457200"/>
                <a:gd name="connsiteX1" fmla="*/ 714375 w 1371599"/>
                <a:gd name="connsiteY1" fmla="*/ 457200 h 457200"/>
                <a:gd name="connsiteX2" fmla="*/ 1371599 w 1371599"/>
                <a:gd name="connsiteY2" fmla="*/ 17145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1599" h="457200">
                  <a:moveTo>
                    <a:pt x="0" y="0"/>
                  </a:moveTo>
                  <a:cubicBezTo>
                    <a:pt x="367903" y="252412"/>
                    <a:pt x="392906" y="447675"/>
                    <a:pt x="714375" y="457200"/>
                  </a:cubicBezTo>
                  <a:cubicBezTo>
                    <a:pt x="1035844" y="423863"/>
                    <a:pt x="1371599" y="171451"/>
                    <a:pt x="1371599" y="171451"/>
                  </a:cubicBezTo>
                </a:path>
              </a:pathLst>
            </a:custGeom>
            <a:noFill/>
            <a:ln w="38100">
              <a:solidFill>
                <a:srgbClr val="1D1D1D"/>
              </a:solidFill>
              <a:headEnd type="arrow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" name="Gruppierung 8"/>
          <p:cNvGrpSpPr/>
          <p:nvPr/>
        </p:nvGrpSpPr>
        <p:grpSpPr>
          <a:xfrm>
            <a:off x="2064544" y="1477962"/>
            <a:ext cx="2507456" cy="2154291"/>
            <a:chOff x="2064544" y="1477962"/>
            <a:chExt cx="2507456" cy="2154291"/>
          </a:xfrm>
        </p:grpSpPr>
        <p:sp>
          <p:nvSpPr>
            <p:cNvPr id="28" name="Freihandform 27"/>
            <p:cNvSpPr/>
            <p:nvPr/>
          </p:nvSpPr>
          <p:spPr>
            <a:xfrm flipV="1">
              <a:off x="2064544" y="2500517"/>
              <a:ext cx="1557338" cy="885846"/>
            </a:xfrm>
            <a:custGeom>
              <a:avLst/>
              <a:gdLst>
                <a:gd name="connsiteX0" fmla="*/ 0 w 1928812"/>
                <a:gd name="connsiteY0" fmla="*/ 200025 h 674489"/>
                <a:gd name="connsiteX1" fmla="*/ 1057275 w 1928812"/>
                <a:gd name="connsiteY1" fmla="*/ 671513 h 674489"/>
                <a:gd name="connsiteX2" fmla="*/ 1928812 w 1928812"/>
                <a:gd name="connsiteY2" fmla="*/ 0 h 674489"/>
                <a:gd name="connsiteX0" fmla="*/ 0 w 2443162"/>
                <a:gd name="connsiteY0" fmla="*/ 0 h 1157287"/>
                <a:gd name="connsiteX1" fmla="*/ 1057275 w 2443162"/>
                <a:gd name="connsiteY1" fmla="*/ 471488 h 1157287"/>
                <a:gd name="connsiteX2" fmla="*/ 2443162 w 2443162"/>
                <a:gd name="connsiteY2" fmla="*/ 1157287 h 1157287"/>
                <a:gd name="connsiteX0" fmla="*/ 0 w 2443162"/>
                <a:gd name="connsiteY0" fmla="*/ 0 h 1359920"/>
                <a:gd name="connsiteX1" fmla="*/ 1128712 w 2443162"/>
                <a:gd name="connsiteY1" fmla="*/ 1300163 h 1359920"/>
                <a:gd name="connsiteX2" fmla="*/ 2443162 w 2443162"/>
                <a:gd name="connsiteY2" fmla="*/ 1157287 h 1359920"/>
                <a:gd name="connsiteX0" fmla="*/ 0 w 2243137"/>
                <a:gd name="connsiteY0" fmla="*/ 0 h 1317705"/>
                <a:gd name="connsiteX1" fmla="*/ 1128712 w 2243137"/>
                <a:gd name="connsiteY1" fmla="*/ 1300163 h 1317705"/>
                <a:gd name="connsiteX2" fmla="*/ 2243137 w 2243137"/>
                <a:gd name="connsiteY2" fmla="*/ 785812 h 1317705"/>
                <a:gd name="connsiteX0" fmla="*/ 0 w 2243137"/>
                <a:gd name="connsiteY0" fmla="*/ 0 h 889324"/>
                <a:gd name="connsiteX1" fmla="*/ 1042987 w 2243137"/>
                <a:gd name="connsiteY1" fmla="*/ 842963 h 889324"/>
                <a:gd name="connsiteX2" fmla="*/ 2243137 w 2243137"/>
                <a:gd name="connsiteY2" fmla="*/ 785812 h 889324"/>
                <a:gd name="connsiteX0" fmla="*/ 0 w 2243137"/>
                <a:gd name="connsiteY0" fmla="*/ 0 h 871331"/>
                <a:gd name="connsiteX1" fmla="*/ 1042987 w 2243137"/>
                <a:gd name="connsiteY1" fmla="*/ 842963 h 871331"/>
                <a:gd name="connsiteX2" fmla="*/ 2243137 w 2243137"/>
                <a:gd name="connsiteY2" fmla="*/ 785812 h 871331"/>
                <a:gd name="connsiteX0" fmla="*/ 0 w 2157412"/>
                <a:gd name="connsiteY0" fmla="*/ 0 h 904626"/>
                <a:gd name="connsiteX1" fmla="*/ 957262 w 2157412"/>
                <a:gd name="connsiteY1" fmla="*/ 857250 h 904626"/>
                <a:gd name="connsiteX2" fmla="*/ 2157412 w 2157412"/>
                <a:gd name="connsiteY2" fmla="*/ 800099 h 904626"/>
                <a:gd name="connsiteX0" fmla="*/ 0 w 2157412"/>
                <a:gd name="connsiteY0" fmla="*/ 0 h 904626"/>
                <a:gd name="connsiteX1" fmla="*/ 957262 w 2157412"/>
                <a:gd name="connsiteY1" fmla="*/ 857250 h 904626"/>
                <a:gd name="connsiteX2" fmla="*/ 2157412 w 2157412"/>
                <a:gd name="connsiteY2" fmla="*/ 800099 h 904626"/>
                <a:gd name="connsiteX0" fmla="*/ 0 w 1543050"/>
                <a:gd name="connsiteY0" fmla="*/ 0 h 930108"/>
                <a:gd name="connsiteX1" fmla="*/ 957262 w 1543050"/>
                <a:gd name="connsiteY1" fmla="*/ 857250 h 930108"/>
                <a:gd name="connsiteX2" fmla="*/ 1543050 w 1543050"/>
                <a:gd name="connsiteY2" fmla="*/ 900112 h 930108"/>
                <a:gd name="connsiteX0" fmla="*/ 0 w 1543050"/>
                <a:gd name="connsiteY0" fmla="*/ 0 h 900112"/>
                <a:gd name="connsiteX1" fmla="*/ 757237 w 1543050"/>
                <a:gd name="connsiteY1" fmla="*/ 757237 h 900112"/>
                <a:gd name="connsiteX2" fmla="*/ 1543050 w 1543050"/>
                <a:gd name="connsiteY2" fmla="*/ 900112 h 900112"/>
                <a:gd name="connsiteX0" fmla="*/ 0 w 1543050"/>
                <a:gd name="connsiteY0" fmla="*/ 0 h 900112"/>
                <a:gd name="connsiteX1" fmla="*/ 757237 w 1543050"/>
                <a:gd name="connsiteY1" fmla="*/ 757237 h 900112"/>
                <a:gd name="connsiteX2" fmla="*/ 1543050 w 1543050"/>
                <a:gd name="connsiteY2" fmla="*/ 900112 h 900112"/>
                <a:gd name="connsiteX0" fmla="*/ 0 w 1557338"/>
                <a:gd name="connsiteY0" fmla="*/ 0 h 885846"/>
                <a:gd name="connsiteX1" fmla="*/ 757237 w 1557338"/>
                <a:gd name="connsiteY1" fmla="*/ 757237 h 885846"/>
                <a:gd name="connsiteX2" fmla="*/ 1557338 w 1557338"/>
                <a:gd name="connsiteY2" fmla="*/ 885825 h 88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7338" h="885846">
                  <a:moveTo>
                    <a:pt x="0" y="0"/>
                  </a:moveTo>
                  <a:cubicBezTo>
                    <a:pt x="296466" y="352424"/>
                    <a:pt x="411956" y="566737"/>
                    <a:pt x="757237" y="757237"/>
                  </a:cubicBezTo>
                  <a:cubicBezTo>
                    <a:pt x="1116806" y="890587"/>
                    <a:pt x="1557338" y="885825"/>
                    <a:pt x="1557338" y="885825"/>
                  </a:cubicBezTo>
                </a:path>
              </a:pathLst>
            </a:custGeom>
            <a:noFill/>
            <a:ln w="38100">
              <a:solidFill>
                <a:srgbClr val="1D1D1D"/>
              </a:solidFill>
              <a:headEnd type="arrow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" name="Textfeld 28"/>
            <p:cNvSpPr txBox="1"/>
            <p:nvPr/>
          </p:nvSpPr>
          <p:spPr>
            <a:xfrm>
              <a:off x="2391966" y="1477962"/>
              <a:ext cx="1707356" cy="523220"/>
            </a:xfrm>
            <a:prstGeom prst="rect">
              <a:avLst/>
            </a:prstGeom>
            <a:solidFill>
              <a:srgbClr val="FFFD78">
                <a:alpha val="77647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Nucleus</a:t>
              </a:r>
            </a:p>
          </p:txBody>
        </p:sp>
        <p:sp>
          <p:nvSpPr>
            <p:cNvPr id="27" name="Oval 26"/>
            <p:cNvSpPr/>
            <p:nvPr/>
          </p:nvSpPr>
          <p:spPr>
            <a:xfrm>
              <a:off x="3605972" y="1981200"/>
              <a:ext cx="966028" cy="1651053"/>
            </a:xfrm>
            <a:prstGeom prst="ellipse">
              <a:avLst/>
            </a:prstGeom>
            <a:noFill/>
            <a:ln w="571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1" name="Gruppierung 10"/>
          <p:cNvGrpSpPr/>
          <p:nvPr/>
        </p:nvGrpSpPr>
        <p:grpSpPr>
          <a:xfrm>
            <a:off x="3581400" y="1176337"/>
            <a:ext cx="5444799" cy="5608230"/>
            <a:chOff x="3581400" y="1176337"/>
            <a:chExt cx="5444799" cy="5608230"/>
          </a:xfrm>
        </p:grpSpPr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953250" y="2872417"/>
              <a:ext cx="2072949" cy="1900204"/>
            </a:xfrm>
            <a:prstGeom prst="rect">
              <a:avLst/>
            </a:prstGeom>
          </p:spPr>
        </p:pic>
        <p:pic>
          <p:nvPicPr>
            <p:cNvPr id="58" name="Picture 15" descr="Picture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91265" y="1715725"/>
              <a:ext cx="1980214" cy="1544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9" name="Textfeld 58"/>
            <p:cNvSpPr txBox="1"/>
            <p:nvPr/>
          </p:nvSpPr>
          <p:spPr>
            <a:xfrm>
              <a:off x="6291265" y="1176337"/>
              <a:ext cx="871535" cy="533400"/>
            </a:xfrm>
            <a:prstGeom prst="rect">
              <a:avLst/>
            </a:prstGeom>
            <a:solidFill>
              <a:srgbClr val="FFFD78">
                <a:alpha val="77647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800" smtClean="0">
                  <a:latin typeface="Arial" panose="020B0604020202020204" pitchFamily="34" charset="0"/>
                  <a:cs typeface="Arial" panose="020B0604020202020204" pitchFamily="34" charset="0"/>
                </a:rPr>
                <a:t>Sun</a:t>
              </a:r>
              <a:endParaRPr lang="de-DE" sz="28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Textfeld 59"/>
            <p:cNvSpPr txBox="1"/>
            <p:nvPr/>
          </p:nvSpPr>
          <p:spPr>
            <a:xfrm>
              <a:off x="6962775" y="4244639"/>
              <a:ext cx="2057400" cy="523220"/>
            </a:xfrm>
            <a:prstGeom prst="rect">
              <a:avLst/>
            </a:prstGeom>
            <a:solidFill>
              <a:srgbClr val="FFFD78">
                <a:alpha val="77647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Supernova</a:t>
              </a:r>
            </a:p>
          </p:txBody>
        </p:sp>
        <p:pic>
          <p:nvPicPr>
            <p:cNvPr id="3" name="Picture 4" descr="https://upload.wikimedia.org/wikipedia/commons/thumb/a/aa/Beta-minus_Decay.svg/250px-Beta-minus_Decay.svg.pn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4130" y="4667578"/>
              <a:ext cx="2381250" cy="16192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" name="Textfeld 60"/>
            <p:cNvSpPr txBox="1"/>
            <p:nvPr/>
          </p:nvSpPr>
          <p:spPr>
            <a:xfrm>
              <a:off x="5381625" y="6261347"/>
              <a:ext cx="2357438" cy="523220"/>
            </a:xfrm>
            <a:prstGeom prst="rect">
              <a:avLst/>
            </a:prstGeom>
            <a:solidFill>
              <a:srgbClr val="FFFD78">
                <a:alpha val="77647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Radioactivity</a:t>
              </a:r>
              <a:endParaRPr lang="de-DE" sz="28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Oval 61"/>
            <p:cNvSpPr/>
            <p:nvPr/>
          </p:nvSpPr>
          <p:spPr>
            <a:xfrm>
              <a:off x="3581400" y="3605972"/>
              <a:ext cx="2543174" cy="966028"/>
            </a:xfrm>
            <a:prstGeom prst="ellipse">
              <a:avLst/>
            </a:prstGeom>
            <a:noFill/>
            <a:ln w="571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3" name="Freihandform 62"/>
            <p:cNvSpPr/>
            <p:nvPr/>
          </p:nvSpPr>
          <p:spPr>
            <a:xfrm>
              <a:off x="6038850" y="3276603"/>
              <a:ext cx="628649" cy="614361"/>
            </a:xfrm>
            <a:custGeom>
              <a:avLst/>
              <a:gdLst>
                <a:gd name="connsiteX0" fmla="*/ 0 w 1928812"/>
                <a:gd name="connsiteY0" fmla="*/ 200025 h 674489"/>
                <a:gd name="connsiteX1" fmla="*/ 1057275 w 1928812"/>
                <a:gd name="connsiteY1" fmla="*/ 671513 h 674489"/>
                <a:gd name="connsiteX2" fmla="*/ 1928812 w 1928812"/>
                <a:gd name="connsiteY2" fmla="*/ 0 h 674489"/>
                <a:gd name="connsiteX0" fmla="*/ 0 w 1685924"/>
                <a:gd name="connsiteY0" fmla="*/ 0 h 474464"/>
                <a:gd name="connsiteX1" fmla="*/ 1057275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4464"/>
                <a:gd name="connsiteX1" fmla="*/ 900112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1488"/>
                <a:gd name="connsiteX1" fmla="*/ 900112 w 1685924"/>
                <a:gd name="connsiteY1" fmla="*/ 471488 h 471488"/>
                <a:gd name="connsiteX2" fmla="*/ 1685924 w 1685924"/>
                <a:gd name="connsiteY2" fmla="*/ 114300 h 471488"/>
                <a:gd name="connsiteX0" fmla="*/ 0 w 1714499"/>
                <a:gd name="connsiteY0" fmla="*/ 0 h 471488"/>
                <a:gd name="connsiteX1" fmla="*/ 900112 w 1714499"/>
                <a:gd name="connsiteY1" fmla="*/ 471488 h 471488"/>
                <a:gd name="connsiteX2" fmla="*/ 1714499 w 1714499"/>
                <a:gd name="connsiteY2" fmla="*/ 42863 h 471488"/>
                <a:gd name="connsiteX0" fmla="*/ 0 w 1371599"/>
                <a:gd name="connsiteY0" fmla="*/ 0 h 471488"/>
                <a:gd name="connsiteX1" fmla="*/ 900112 w 1371599"/>
                <a:gd name="connsiteY1" fmla="*/ 471488 h 471488"/>
                <a:gd name="connsiteX2" fmla="*/ 1371599 w 1371599"/>
                <a:gd name="connsiteY2" fmla="*/ 171451 h 471488"/>
                <a:gd name="connsiteX0" fmla="*/ 0 w 1371599"/>
                <a:gd name="connsiteY0" fmla="*/ 0 h 457200"/>
                <a:gd name="connsiteX1" fmla="*/ 714375 w 1371599"/>
                <a:gd name="connsiteY1" fmla="*/ 457200 h 457200"/>
                <a:gd name="connsiteX2" fmla="*/ 1371599 w 1371599"/>
                <a:gd name="connsiteY2" fmla="*/ 171451 h 457200"/>
                <a:gd name="connsiteX0" fmla="*/ 0 w 1257299"/>
                <a:gd name="connsiteY0" fmla="*/ 200024 h 336754"/>
                <a:gd name="connsiteX1" fmla="*/ 600075 w 1257299"/>
                <a:gd name="connsiteY1" fmla="*/ 285749 h 336754"/>
                <a:gd name="connsiteX2" fmla="*/ 1257299 w 1257299"/>
                <a:gd name="connsiteY2" fmla="*/ 0 h 336754"/>
                <a:gd name="connsiteX0" fmla="*/ 0 w 1257299"/>
                <a:gd name="connsiteY0" fmla="*/ 347096 h 408747"/>
                <a:gd name="connsiteX1" fmla="*/ 414338 w 1257299"/>
                <a:gd name="connsiteY1" fmla="*/ 4196 h 408747"/>
                <a:gd name="connsiteX2" fmla="*/ 1257299 w 1257299"/>
                <a:gd name="connsiteY2" fmla="*/ 147072 h 408747"/>
                <a:gd name="connsiteX0" fmla="*/ 0 w 665696"/>
                <a:gd name="connsiteY0" fmla="*/ 642936 h 704587"/>
                <a:gd name="connsiteX1" fmla="*/ 414338 w 665696"/>
                <a:gd name="connsiteY1" fmla="*/ 300036 h 704587"/>
                <a:gd name="connsiteX2" fmla="*/ 657224 w 665696"/>
                <a:gd name="connsiteY2" fmla="*/ 0 h 704587"/>
                <a:gd name="connsiteX0" fmla="*/ 0 w 685675"/>
                <a:gd name="connsiteY0" fmla="*/ 642936 h 723921"/>
                <a:gd name="connsiteX1" fmla="*/ 471488 w 685675"/>
                <a:gd name="connsiteY1" fmla="*/ 485773 h 723921"/>
                <a:gd name="connsiteX2" fmla="*/ 657224 w 685675"/>
                <a:gd name="connsiteY2" fmla="*/ 0 h 723921"/>
                <a:gd name="connsiteX0" fmla="*/ 0 w 657224"/>
                <a:gd name="connsiteY0" fmla="*/ 642936 h 723921"/>
                <a:gd name="connsiteX1" fmla="*/ 471488 w 657224"/>
                <a:gd name="connsiteY1" fmla="*/ 485773 h 723921"/>
                <a:gd name="connsiteX2" fmla="*/ 657224 w 657224"/>
                <a:gd name="connsiteY2" fmla="*/ 0 h 723921"/>
                <a:gd name="connsiteX0" fmla="*/ 0 w 657224"/>
                <a:gd name="connsiteY0" fmla="*/ 642936 h 753832"/>
                <a:gd name="connsiteX1" fmla="*/ 471488 w 657224"/>
                <a:gd name="connsiteY1" fmla="*/ 485773 h 753832"/>
                <a:gd name="connsiteX2" fmla="*/ 657224 w 657224"/>
                <a:gd name="connsiteY2" fmla="*/ 0 h 753832"/>
                <a:gd name="connsiteX0" fmla="*/ 0 w 657224"/>
                <a:gd name="connsiteY0" fmla="*/ 642936 h 642936"/>
                <a:gd name="connsiteX1" fmla="*/ 471488 w 657224"/>
                <a:gd name="connsiteY1" fmla="*/ 485773 h 642936"/>
                <a:gd name="connsiteX2" fmla="*/ 657224 w 657224"/>
                <a:gd name="connsiteY2" fmla="*/ 0 h 642936"/>
                <a:gd name="connsiteX0" fmla="*/ 0 w 657224"/>
                <a:gd name="connsiteY0" fmla="*/ 642936 h 642936"/>
                <a:gd name="connsiteX1" fmla="*/ 471488 w 657224"/>
                <a:gd name="connsiteY1" fmla="*/ 342898 h 642936"/>
                <a:gd name="connsiteX2" fmla="*/ 657224 w 657224"/>
                <a:gd name="connsiteY2" fmla="*/ 0 h 642936"/>
                <a:gd name="connsiteX0" fmla="*/ 0 w 657224"/>
                <a:gd name="connsiteY0" fmla="*/ 642936 h 642936"/>
                <a:gd name="connsiteX1" fmla="*/ 471488 w 657224"/>
                <a:gd name="connsiteY1" fmla="*/ 342898 h 642936"/>
                <a:gd name="connsiteX2" fmla="*/ 657224 w 657224"/>
                <a:gd name="connsiteY2" fmla="*/ 0 h 642936"/>
                <a:gd name="connsiteX0" fmla="*/ 0 w 728661"/>
                <a:gd name="connsiteY0" fmla="*/ 585791 h 585791"/>
                <a:gd name="connsiteX1" fmla="*/ 471488 w 728661"/>
                <a:gd name="connsiteY1" fmla="*/ 285753 h 585791"/>
                <a:gd name="connsiteX2" fmla="*/ 728661 w 728661"/>
                <a:gd name="connsiteY2" fmla="*/ 5 h 585791"/>
                <a:gd name="connsiteX0" fmla="*/ 0 w 629452"/>
                <a:gd name="connsiteY0" fmla="*/ 614361 h 614361"/>
                <a:gd name="connsiteX1" fmla="*/ 471488 w 629452"/>
                <a:gd name="connsiteY1" fmla="*/ 314323 h 614361"/>
                <a:gd name="connsiteX2" fmla="*/ 628649 w 629452"/>
                <a:gd name="connsiteY2" fmla="*/ 0 h 614361"/>
                <a:gd name="connsiteX0" fmla="*/ 0 w 629452"/>
                <a:gd name="connsiteY0" fmla="*/ 614361 h 614361"/>
                <a:gd name="connsiteX1" fmla="*/ 471488 w 629452"/>
                <a:gd name="connsiteY1" fmla="*/ 371473 h 614361"/>
                <a:gd name="connsiteX2" fmla="*/ 628649 w 629452"/>
                <a:gd name="connsiteY2" fmla="*/ 0 h 614361"/>
                <a:gd name="connsiteX0" fmla="*/ 0 w 650133"/>
                <a:gd name="connsiteY0" fmla="*/ 614361 h 614361"/>
                <a:gd name="connsiteX1" fmla="*/ 471488 w 650133"/>
                <a:gd name="connsiteY1" fmla="*/ 371473 h 614361"/>
                <a:gd name="connsiteX2" fmla="*/ 628649 w 650133"/>
                <a:gd name="connsiteY2" fmla="*/ 0 h 614361"/>
                <a:gd name="connsiteX0" fmla="*/ 0 w 633950"/>
                <a:gd name="connsiteY0" fmla="*/ 614361 h 614361"/>
                <a:gd name="connsiteX1" fmla="*/ 471488 w 633950"/>
                <a:gd name="connsiteY1" fmla="*/ 371473 h 614361"/>
                <a:gd name="connsiteX2" fmla="*/ 628649 w 633950"/>
                <a:gd name="connsiteY2" fmla="*/ 0 h 614361"/>
                <a:gd name="connsiteX0" fmla="*/ 0 w 633950"/>
                <a:gd name="connsiteY0" fmla="*/ 614361 h 614361"/>
                <a:gd name="connsiteX1" fmla="*/ 471488 w 633950"/>
                <a:gd name="connsiteY1" fmla="*/ 371473 h 614361"/>
                <a:gd name="connsiteX2" fmla="*/ 628649 w 633950"/>
                <a:gd name="connsiteY2" fmla="*/ 0 h 614361"/>
                <a:gd name="connsiteX0" fmla="*/ 0 w 633950"/>
                <a:gd name="connsiteY0" fmla="*/ 614361 h 614361"/>
                <a:gd name="connsiteX1" fmla="*/ 471488 w 633950"/>
                <a:gd name="connsiteY1" fmla="*/ 371473 h 614361"/>
                <a:gd name="connsiteX2" fmla="*/ 628649 w 633950"/>
                <a:gd name="connsiteY2" fmla="*/ 0 h 614361"/>
                <a:gd name="connsiteX0" fmla="*/ 0 w 628678"/>
                <a:gd name="connsiteY0" fmla="*/ 614361 h 614361"/>
                <a:gd name="connsiteX1" fmla="*/ 428625 w 628678"/>
                <a:gd name="connsiteY1" fmla="*/ 357185 h 614361"/>
                <a:gd name="connsiteX2" fmla="*/ 628649 w 628678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649" h="614361">
                  <a:moveTo>
                    <a:pt x="0" y="614361"/>
                  </a:moveTo>
                  <a:cubicBezTo>
                    <a:pt x="181228" y="527153"/>
                    <a:pt x="297345" y="534101"/>
                    <a:pt x="428625" y="357185"/>
                  </a:cubicBezTo>
                  <a:cubicBezTo>
                    <a:pt x="535782" y="152398"/>
                    <a:pt x="628649" y="0"/>
                    <a:pt x="628649" y="0"/>
                  </a:cubicBezTo>
                </a:path>
              </a:pathLst>
            </a:custGeom>
            <a:noFill/>
            <a:ln w="38100">
              <a:solidFill>
                <a:srgbClr val="1D1D1D"/>
              </a:solidFill>
              <a:headEnd type="arrow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4" name="Freihandform 63"/>
            <p:cNvSpPr/>
            <p:nvPr/>
          </p:nvSpPr>
          <p:spPr>
            <a:xfrm>
              <a:off x="6131290" y="4043366"/>
              <a:ext cx="812278" cy="78935"/>
            </a:xfrm>
            <a:custGeom>
              <a:avLst/>
              <a:gdLst>
                <a:gd name="connsiteX0" fmla="*/ 0 w 1928812"/>
                <a:gd name="connsiteY0" fmla="*/ 200025 h 674489"/>
                <a:gd name="connsiteX1" fmla="*/ 1057275 w 1928812"/>
                <a:gd name="connsiteY1" fmla="*/ 671513 h 674489"/>
                <a:gd name="connsiteX2" fmla="*/ 1928812 w 1928812"/>
                <a:gd name="connsiteY2" fmla="*/ 0 h 674489"/>
                <a:gd name="connsiteX0" fmla="*/ 0 w 1685924"/>
                <a:gd name="connsiteY0" fmla="*/ 0 h 474464"/>
                <a:gd name="connsiteX1" fmla="*/ 1057275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4464"/>
                <a:gd name="connsiteX1" fmla="*/ 900112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1488"/>
                <a:gd name="connsiteX1" fmla="*/ 900112 w 1685924"/>
                <a:gd name="connsiteY1" fmla="*/ 471488 h 471488"/>
                <a:gd name="connsiteX2" fmla="*/ 1685924 w 1685924"/>
                <a:gd name="connsiteY2" fmla="*/ 114300 h 471488"/>
                <a:gd name="connsiteX0" fmla="*/ 0 w 1714499"/>
                <a:gd name="connsiteY0" fmla="*/ 0 h 471488"/>
                <a:gd name="connsiteX1" fmla="*/ 900112 w 1714499"/>
                <a:gd name="connsiteY1" fmla="*/ 471488 h 471488"/>
                <a:gd name="connsiteX2" fmla="*/ 1714499 w 1714499"/>
                <a:gd name="connsiteY2" fmla="*/ 42863 h 471488"/>
                <a:gd name="connsiteX0" fmla="*/ 0 w 1371599"/>
                <a:gd name="connsiteY0" fmla="*/ 0 h 471488"/>
                <a:gd name="connsiteX1" fmla="*/ 900112 w 1371599"/>
                <a:gd name="connsiteY1" fmla="*/ 471488 h 471488"/>
                <a:gd name="connsiteX2" fmla="*/ 1371599 w 1371599"/>
                <a:gd name="connsiteY2" fmla="*/ 171451 h 471488"/>
                <a:gd name="connsiteX0" fmla="*/ 0 w 1371599"/>
                <a:gd name="connsiteY0" fmla="*/ 0 h 457200"/>
                <a:gd name="connsiteX1" fmla="*/ 714375 w 1371599"/>
                <a:gd name="connsiteY1" fmla="*/ 457200 h 457200"/>
                <a:gd name="connsiteX2" fmla="*/ 1371599 w 1371599"/>
                <a:gd name="connsiteY2" fmla="*/ 171451 h 457200"/>
                <a:gd name="connsiteX0" fmla="*/ 0 w 1257299"/>
                <a:gd name="connsiteY0" fmla="*/ 200024 h 336754"/>
                <a:gd name="connsiteX1" fmla="*/ 600075 w 1257299"/>
                <a:gd name="connsiteY1" fmla="*/ 285749 h 336754"/>
                <a:gd name="connsiteX2" fmla="*/ 1257299 w 1257299"/>
                <a:gd name="connsiteY2" fmla="*/ 0 h 336754"/>
                <a:gd name="connsiteX0" fmla="*/ 0 w 1257299"/>
                <a:gd name="connsiteY0" fmla="*/ 347096 h 408747"/>
                <a:gd name="connsiteX1" fmla="*/ 414338 w 1257299"/>
                <a:gd name="connsiteY1" fmla="*/ 4196 h 408747"/>
                <a:gd name="connsiteX2" fmla="*/ 1257299 w 1257299"/>
                <a:gd name="connsiteY2" fmla="*/ 147072 h 408747"/>
                <a:gd name="connsiteX0" fmla="*/ 0 w 665696"/>
                <a:gd name="connsiteY0" fmla="*/ 642936 h 704587"/>
                <a:gd name="connsiteX1" fmla="*/ 414338 w 665696"/>
                <a:gd name="connsiteY1" fmla="*/ 300036 h 704587"/>
                <a:gd name="connsiteX2" fmla="*/ 657224 w 665696"/>
                <a:gd name="connsiteY2" fmla="*/ 0 h 704587"/>
                <a:gd name="connsiteX0" fmla="*/ 0 w 685675"/>
                <a:gd name="connsiteY0" fmla="*/ 642936 h 723921"/>
                <a:gd name="connsiteX1" fmla="*/ 471488 w 685675"/>
                <a:gd name="connsiteY1" fmla="*/ 485773 h 723921"/>
                <a:gd name="connsiteX2" fmla="*/ 657224 w 685675"/>
                <a:gd name="connsiteY2" fmla="*/ 0 h 723921"/>
                <a:gd name="connsiteX0" fmla="*/ 0 w 657224"/>
                <a:gd name="connsiteY0" fmla="*/ 642936 h 723921"/>
                <a:gd name="connsiteX1" fmla="*/ 471488 w 657224"/>
                <a:gd name="connsiteY1" fmla="*/ 485773 h 723921"/>
                <a:gd name="connsiteX2" fmla="*/ 657224 w 657224"/>
                <a:gd name="connsiteY2" fmla="*/ 0 h 723921"/>
                <a:gd name="connsiteX0" fmla="*/ 0 w 657224"/>
                <a:gd name="connsiteY0" fmla="*/ 642936 h 753832"/>
                <a:gd name="connsiteX1" fmla="*/ 471488 w 657224"/>
                <a:gd name="connsiteY1" fmla="*/ 485773 h 753832"/>
                <a:gd name="connsiteX2" fmla="*/ 657224 w 657224"/>
                <a:gd name="connsiteY2" fmla="*/ 0 h 753832"/>
                <a:gd name="connsiteX0" fmla="*/ 0 w 657224"/>
                <a:gd name="connsiteY0" fmla="*/ 642936 h 642936"/>
                <a:gd name="connsiteX1" fmla="*/ 471488 w 657224"/>
                <a:gd name="connsiteY1" fmla="*/ 485773 h 642936"/>
                <a:gd name="connsiteX2" fmla="*/ 657224 w 657224"/>
                <a:gd name="connsiteY2" fmla="*/ 0 h 642936"/>
                <a:gd name="connsiteX0" fmla="*/ 0 w 657224"/>
                <a:gd name="connsiteY0" fmla="*/ 642936 h 642936"/>
                <a:gd name="connsiteX1" fmla="*/ 471488 w 657224"/>
                <a:gd name="connsiteY1" fmla="*/ 342898 h 642936"/>
                <a:gd name="connsiteX2" fmla="*/ 657224 w 657224"/>
                <a:gd name="connsiteY2" fmla="*/ 0 h 642936"/>
                <a:gd name="connsiteX0" fmla="*/ 0 w 657224"/>
                <a:gd name="connsiteY0" fmla="*/ 642936 h 642936"/>
                <a:gd name="connsiteX1" fmla="*/ 471488 w 657224"/>
                <a:gd name="connsiteY1" fmla="*/ 342898 h 642936"/>
                <a:gd name="connsiteX2" fmla="*/ 657224 w 657224"/>
                <a:gd name="connsiteY2" fmla="*/ 0 h 642936"/>
                <a:gd name="connsiteX0" fmla="*/ 0 w 728661"/>
                <a:gd name="connsiteY0" fmla="*/ 585791 h 585791"/>
                <a:gd name="connsiteX1" fmla="*/ 471488 w 728661"/>
                <a:gd name="connsiteY1" fmla="*/ 285753 h 585791"/>
                <a:gd name="connsiteX2" fmla="*/ 728661 w 728661"/>
                <a:gd name="connsiteY2" fmla="*/ 5 h 585791"/>
                <a:gd name="connsiteX0" fmla="*/ 0 w 629452"/>
                <a:gd name="connsiteY0" fmla="*/ 614361 h 614361"/>
                <a:gd name="connsiteX1" fmla="*/ 471488 w 629452"/>
                <a:gd name="connsiteY1" fmla="*/ 314323 h 614361"/>
                <a:gd name="connsiteX2" fmla="*/ 628649 w 629452"/>
                <a:gd name="connsiteY2" fmla="*/ 0 h 614361"/>
                <a:gd name="connsiteX0" fmla="*/ 0 w 629452"/>
                <a:gd name="connsiteY0" fmla="*/ 614361 h 614361"/>
                <a:gd name="connsiteX1" fmla="*/ 471488 w 629452"/>
                <a:gd name="connsiteY1" fmla="*/ 371473 h 614361"/>
                <a:gd name="connsiteX2" fmla="*/ 628649 w 629452"/>
                <a:gd name="connsiteY2" fmla="*/ 0 h 614361"/>
                <a:gd name="connsiteX0" fmla="*/ 0 w 650133"/>
                <a:gd name="connsiteY0" fmla="*/ 614361 h 614361"/>
                <a:gd name="connsiteX1" fmla="*/ 471488 w 650133"/>
                <a:gd name="connsiteY1" fmla="*/ 371473 h 614361"/>
                <a:gd name="connsiteX2" fmla="*/ 628649 w 650133"/>
                <a:gd name="connsiteY2" fmla="*/ 0 h 614361"/>
                <a:gd name="connsiteX0" fmla="*/ 0 w 633950"/>
                <a:gd name="connsiteY0" fmla="*/ 614361 h 614361"/>
                <a:gd name="connsiteX1" fmla="*/ 471488 w 633950"/>
                <a:gd name="connsiteY1" fmla="*/ 371473 h 614361"/>
                <a:gd name="connsiteX2" fmla="*/ 628649 w 633950"/>
                <a:gd name="connsiteY2" fmla="*/ 0 h 614361"/>
                <a:gd name="connsiteX0" fmla="*/ 0 w 633950"/>
                <a:gd name="connsiteY0" fmla="*/ 614361 h 614361"/>
                <a:gd name="connsiteX1" fmla="*/ 471488 w 633950"/>
                <a:gd name="connsiteY1" fmla="*/ 371473 h 614361"/>
                <a:gd name="connsiteX2" fmla="*/ 628649 w 633950"/>
                <a:gd name="connsiteY2" fmla="*/ 0 h 614361"/>
                <a:gd name="connsiteX0" fmla="*/ 0 w 633950"/>
                <a:gd name="connsiteY0" fmla="*/ 614361 h 614361"/>
                <a:gd name="connsiteX1" fmla="*/ 471488 w 633950"/>
                <a:gd name="connsiteY1" fmla="*/ 371473 h 614361"/>
                <a:gd name="connsiteX2" fmla="*/ 628649 w 633950"/>
                <a:gd name="connsiteY2" fmla="*/ 0 h 614361"/>
                <a:gd name="connsiteX0" fmla="*/ 0 w 628678"/>
                <a:gd name="connsiteY0" fmla="*/ 614361 h 614361"/>
                <a:gd name="connsiteX1" fmla="*/ 428625 w 628678"/>
                <a:gd name="connsiteY1" fmla="*/ 357185 h 614361"/>
                <a:gd name="connsiteX2" fmla="*/ 628649 w 628678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  <a:gd name="connsiteX0" fmla="*/ 0 w 812278"/>
                <a:gd name="connsiteY0" fmla="*/ 322481 h 322481"/>
                <a:gd name="connsiteX1" fmla="*/ 428625 w 812278"/>
                <a:gd name="connsiteY1" fmla="*/ 65305 h 322481"/>
                <a:gd name="connsiteX2" fmla="*/ 812278 w 812278"/>
                <a:gd name="connsiteY2" fmla="*/ 202796 h 322481"/>
                <a:gd name="connsiteX0" fmla="*/ 0 w 812278"/>
                <a:gd name="connsiteY0" fmla="*/ 185826 h 185826"/>
                <a:gd name="connsiteX1" fmla="*/ 443615 w 812278"/>
                <a:gd name="connsiteY1" fmla="*/ 101037 h 185826"/>
                <a:gd name="connsiteX2" fmla="*/ 812278 w 812278"/>
                <a:gd name="connsiteY2" fmla="*/ 66141 h 185826"/>
                <a:gd name="connsiteX0" fmla="*/ 0 w 812278"/>
                <a:gd name="connsiteY0" fmla="*/ 119685 h 119685"/>
                <a:gd name="connsiteX1" fmla="*/ 443615 w 812278"/>
                <a:gd name="connsiteY1" fmla="*/ 34896 h 119685"/>
                <a:gd name="connsiteX2" fmla="*/ 812278 w 812278"/>
                <a:gd name="connsiteY2" fmla="*/ 0 h 119685"/>
                <a:gd name="connsiteX0" fmla="*/ 0 w 812278"/>
                <a:gd name="connsiteY0" fmla="*/ 119685 h 119685"/>
                <a:gd name="connsiteX1" fmla="*/ 443615 w 812278"/>
                <a:gd name="connsiteY1" fmla="*/ 34896 h 119685"/>
                <a:gd name="connsiteX2" fmla="*/ 812278 w 812278"/>
                <a:gd name="connsiteY2" fmla="*/ 0 h 119685"/>
                <a:gd name="connsiteX0" fmla="*/ 0 w 812278"/>
                <a:gd name="connsiteY0" fmla="*/ 119685 h 119685"/>
                <a:gd name="connsiteX1" fmla="*/ 443615 w 812278"/>
                <a:gd name="connsiteY1" fmla="*/ 34896 h 119685"/>
                <a:gd name="connsiteX2" fmla="*/ 812278 w 812278"/>
                <a:gd name="connsiteY2" fmla="*/ 0 h 119685"/>
                <a:gd name="connsiteX0" fmla="*/ 0 w 812278"/>
                <a:gd name="connsiteY0" fmla="*/ 119685 h 158473"/>
                <a:gd name="connsiteX1" fmla="*/ 447363 w 812278"/>
                <a:gd name="connsiteY1" fmla="*/ 154817 h 158473"/>
                <a:gd name="connsiteX2" fmla="*/ 812278 w 812278"/>
                <a:gd name="connsiteY2" fmla="*/ 0 h 158473"/>
                <a:gd name="connsiteX0" fmla="*/ 0 w 812278"/>
                <a:gd name="connsiteY0" fmla="*/ 9149 h 88084"/>
                <a:gd name="connsiteX1" fmla="*/ 447363 w 812278"/>
                <a:gd name="connsiteY1" fmla="*/ 44281 h 88084"/>
                <a:gd name="connsiteX2" fmla="*/ 812278 w 812278"/>
                <a:gd name="connsiteY2" fmla="*/ 88084 h 88084"/>
                <a:gd name="connsiteX0" fmla="*/ 0 w 812278"/>
                <a:gd name="connsiteY0" fmla="*/ 0 h 78935"/>
                <a:gd name="connsiteX1" fmla="*/ 447363 w 812278"/>
                <a:gd name="connsiteY1" fmla="*/ 35132 h 78935"/>
                <a:gd name="connsiteX2" fmla="*/ 812278 w 812278"/>
                <a:gd name="connsiteY2" fmla="*/ 78935 h 78935"/>
                <a:gd name="connsiteX0" fmla="*/ 0 w 812278"/>
                <a:gd name="connsiteY0" fmla="*/ 0 h 78935"/>
                <a:gd name="connsiteX1" fmla="*/ 447363 w 812278"/>
                <a:gd name="connsiteY1" fmla="*/ 46374 h 78935"/>
                <a:gd name="connsiteX2" fmla="*/ 812278 w 812278"/>
                <a:gd name="connsiteY2" fmla="*/ 78935 h 78935"/>
                <a:gd name="connsiteX0" fmla="*/ 0 w 812278"/>
                <a:gd name="connsiteY0" fmla="*/ 0 h 78935"/>
                <a:gd name="connsiteX1" fmla="*/ 447363 w 812278"/>
                <a:gd name="connsiteY1" fmla="*/ 46374 h 78935"/>
                <a:gd name="connsiteX2" fmla="*/ 812278 w 812278"/>
                <a:gd name="connsiteY2" fmla="*/ 78935 h 78935"/>
                <a:gd name="connsiteX0" fmla="*/ 0 w 812278"/>
                <a:gd name="connsiteY0" fmla="*/ 0 h 78935"/>
                <a:gd name="connsiteX1" fmla="*/ 447363 w 812278"/>
                <a:gd name="connsiteY1" fmla="*/ 46374 h 78935"/>
                <a:gd name="connsiteX2" fmla="*/ 812278 w 812278"/>
                <a:gd name="connsiteY2" fmla="*/ 78935 h 7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2278" h="78935">
                  <a:moveTo>
                    <a:pt x="0" y="0"/>
                  </a:moveTo>
                  <a:cubicBezTo>
                    <a:pt x="181228" y="25219"/>
                    <a:pt x="319832" y="43409"/>
                    <a:pt x="447363" y="46374"/>
                  </a:cubicBezTo>
                  <a:cubicBezTo>
                    <a:pt x="565763" y="55196"/>
                    <a:pt x="812278" y="78935"/>
                    <a:pt x="812278" y="78935"/>
                  </a:cubicBezTo>
                </a:path>
              </a:pathLst>
            </a:custGeom>
            <a:noFill/>
            <a:ln w="38100">
              <a:solidFill>
                <a:srgbClr val="1D1D1D"/>
              </a:solidFill>
              <a:headEnd type="arrow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5" name="Freihandform 64"/>
            <p:cNvSpPr/>
            <p:nvPr/>
          </p:nvSpPr>
          <p:spPr>
            <a:xfrm>
              <a:off x="6062584" y="4240504"/>
              <a:ext cx="748569" cy="952112"/>
            </a:xfrm>
            <a:custGeom>
              <a:avLst/>
              <a:gdLst>
                <a:gd name="connsiteX0" fmla="*/ 0 w 1928812"/>
                <a:gd name="connsiteY0" fmla="*/ 200025 h 674489"/>
                <a:gd name="connsiteX1" fmla="*/ 1057275 w 1928812"/>
                <a:gd name="connsiteY1" fmla="*/ 671513 h 674489"/>
                <a:gd name="connsiteX2" fmla="*/ 1928812 w 1928812"/>
                <a:gd name="connsiteY2" fmla="*/ 0 h 674489"/>
                <a:gd name="connsiteX0" fmla="*/ 0 w 1685924"/>
                <a:gd name="connsiteY0" fmla="*/ 0 h 474464"/>
                <a:gd name="connsiteX1" fmla="*/ 1057275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4464"/>
                <a:gd name="connsiteX1" fmla="*/ 900112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1488"/>
                <a:gd name="connsiteX1" fmla="*/ 900112 w 1685924"/>
                <a:gd name="connsiteY1" fmla="*/ 471488 h 471488"/>
                <a:gd name="connsiteX2" fmla="*/ 1685924 w 1685924"/>
                <a:gd name="connsiteY2" fmla="*/ 114300 h 471488"/>
                <a:gd name="connsiteX0" fmla="*/ 0 w 1714499"/>
                <a:gd name="connsiteY0" fmla="*/ 0 h 471488"/>
                <a:gd name="connsiteX1" fmla="*/ 900112 w 1714499"/>
                <a:gd name="connsiteY1" fmla="*/ 471488 h 471488"/>
                <a:gd name="connsiteX2" fmla="*/ 1714499 w 1714499"/>
                <a:gd name="connsiteY2" fmla="*/ 42863 h 471488"/>
                <a:gd name="connsiteX0" fmla="*/ 0 w 1371599"/>
                <a:gd name="connsiteY0" fmla="*/ 0 h 471488"/>
                <a:gd name="connsiteX1" fmla="*/ 900112 w 1371599"/>
                <a:gd name="connsiteY1" fmla="*/ 471488 h 471488"/>
                <a:gd name="connsiteX2" fmla="*/ 1371599 w 1371599"/>
                <a:gd name="connsiteY2" fmla="*/ 171451 h 471488"/>
                <a:gd name="connsiteX0" fmla="*/ 0 w 1371599"/>
                <a:gd name="connsiteY0" fmla="*/ 0 h 457200"/>
                <a:gd name="connsiteX1" fmla="*/ 714375 w 1371599"/>
                <a:gd name="connsiteY1" fmla="*/ 457200 h 457200"/>
                <a:gd name="connsiteX2" fmla="*/ 1371599 w 1371599"/>
                <a:gd name="connsiteY2" fmla="*/ 171451 h 457200"/>
                <a:gd name="connsiteX0" fmla="*/ 0 w 1257299"/>
                <a:gd name="connsiteY0" fmla="*/ 200024 h 336754"/>
                <a:gd name="connsiteX1" fmla="*/ 600075 w 1257299"/>
                <a:gd name="connsiteY1" fmla="*/ 285749 h 336754"/>
                <a:gd name="connsiteX2" fmla="*/ 1257299 w 1257299"/>
                <a:gd name="connsiteY2" fmla="*/ 0 h 336754"/>
                <a:gd name="connsiteX0" fmla="*/ 0 w 1257299"/>
                <a:gd name="connsiteY0" fmla="*/ 347096 h 408747"/>
                <a:gd name="connsiteX1" fmla="*/ 414338 w 1257299"/>
                <a:gd name="connsiteY1" fmla="*/ 4196 h 408747"/>
                <a:gd name="connsiteX2" fmla="*/ 1257299 w 1257299"/>
                <a:gd name="connsiteY2" fmla="*/ 147072 h 408747"/>
                <a:gd name="connsiteX0" fmla="*/ 0 w 665696"/>
                <a:gd name="connsiteY0" fmla="*/ 642936 h 704587"/>
                <a:gd name="connsiteX1" fmla="*/ 414338 w 665696"/>
                <a:gd name="connsiteY1" fmla="*/ 300036 h 704587"/>
                <a:gd name="connsiteX2" fmla="*/ 657224 w 665696"/>
                <a:gd name="connsiteY2" fmla="*/ 0 h 704587"/>
                <a:gd name="connsiteX0" fmla="*/ 0 w 685675"/>
                <a:gd name="connsiteY0" fmla="*/ 642936 h 723921"/>
                <a:gd name="connsiteX1" fmla="*/ 471488 w 685675"/>
                <a:gd name="connsiteY1" fmla="*/ 485773 h 723921"/>
                <a:gd name="connsiteX2" fmla="*/ 657224 w 685675"/>
                <a:gd name="connsiteY2" fmla="*/ 0 h 723921"/>
                <a:gd name="connsiteX0" fmla="*/ 0 w 657224"/>
                <a:gd name="connsiteY0" fmla="*/ 642936 h 723921"/>
                <a:gd name="connsiteX1" fmla="*/ 471488 w 657224"/>
                <a:gd name="connsiteY1" fmla="*/ 485773 h 723921"/>
                <a:gd name="connsiteX2" fmla="*/ 657224 w 657224"/>
                <a:gd name="connsiteY2" fmla="*/ 0 h 723921"/>
                <a:gd name="connsiteX0" fmla="*/ 0 w 657224"/>
                <a:gd name="connsiteY0" fmla="*/ 642936 h 753832"/>
                <a:gd name="connsiteX1" fmla="*/ 471488 w 657224"/>
                <a:gd name="connsiteY1" fmla="*/ 485773 h 753832"/>
                <a:gd name="connsiteX2" fmla="*/ 657224 w 657224"/>
                <a:gd name="connsiteY2" fmla="*/ 0 h 753832"/>
                <a:gd name="connsiteX0" fmla="*/ 0 w 657224"/>
                <a:gd name="connsiteY0" fmla="*/ 642936 h 642936"/>
                <a:gd name="connsiteX1" fmla="*/ 471488 w 657224"/>
                <a:gd name="connsiteY1" fmla="*/ 485773 h 642936"/>
                <a:gd name="connsiteX2" fmla="*/ 657224 w 657224"/>
                <a:gd name="connsiteY2" fmla="*/ 0 h 642936"/>
                <a:gd name="connsiteX0" fmla="*/ 0 w 657224"/>
                <a:gd name="connsiteY0" fmla="*/ 642936 h 642936"/>
                <a:gd name="connsiteX1" fmla="*/ 471488 w 657224"/>
                <a:gd name="connsiteY1" fmla="*/ 342898 h 642936"/>
                <a:gd name="connsiteX2" fmla="*/ 657224 w 657224"/>
                <a:gd name="connsiteY2" fmla="*/ 0 h 642936"/>
                <a:gd name="connsiteX0" fmla="*/ 0 w 657224"/>
                <a:gd name="connsiteY0" fmla="*/ 642936 h 642936"/>
                <a:gd name="connsiteX1" fmla="*/ 471488 w 657224"/>
                <a:gd name="connsiteY1" fmla="*/ 342898 h 642936"/>
                <a:gd name="connsiteX2" fmla="*/ 657224 w 657224"/>
                <a:gd name="connsiteY2" fmla="*/ 0 h 642936"/>
                <a:gd name="connsiteX0" fmla="*/ 0 w 728661"/>
                <a:gd name="connsiteY0" fmla="*/ 585791 h 585791"/>
                <a:gd name="connsiteX1" fmla="*/ 471488 w 728661"/>
                <a:gd name="connsiteY1" fmla="*/ 285753 h 585791"/>
                <a:gd name="connsiteX2" fmla="*/ 728661 w 728661"/>
                <a:gd name="connsiteY2" fmla="*/ 5 h 585791"/>
                <a:gd name="connsiteX0" fmla="*/ 0 w 629452"/>
                <a:gd name="connsiteY0" fmla="*/ 614361 h 614361"/>
                <a:gd name="connsiteX1" fmla="*/ 471488 w 629452"/>
                <a:gd name="connsiteY1" fmla="*/ 314323 h 614361"/>
                <a:gd name="connsiteX2" fmla="*/ 628649 w 629452"/>
                <a:gd name="connsiteY2" fmla="*/ 0 h 614361"/>
                <a:gd name="connsiteX0" fmla="*/ 0 w 629452"/>
                <a:gd name="connsiteY0" fmla="*/ 614361 h 614361"/>
                <a:gd name="connsiteX1" fmla="*/ 471488 w 629452"/>
                <a:gd name="connsiteY1" fmla="*/ 371473 h 614361"/>
                <a:gd name="connsiteX2" fmla="*/ 628649 w 629452"/>
                <a:gd name="connsiteY2" fmla="*/ 0 h 614361"/>
                <a:gd name="connsiteX0" fmla="*/ 0 w 650133"/>
                <a:gd name="connsiteY0" fmla="*/ 614361 h 614361"/>
                <a:gd name="connsiteX1" fmla="*/ 471488 w 650133"/>
                <a:gd name="connsiteY1" fmla="*/ 371473 h 614361"/>
                <a:gd name="connsiteX2" fmla="*/ 628649 w 650133"/>
                <a:gd name="connsiteY2" fmla="*/ 0 h 614361"/>
                <a:gd name="connsiteX0" fmla="*/ 0 w 633950"/>
                <a:gd name="connsiteY0" fmla="*/ 614361 h 614361"/>
                <a:gd name="connsiteX1" fmla="*/ 471488 w 633950"/>
                <a:gd name="connsiteY1" fmla="*/ 371473 h 614361"/>
                <a:gd name="connsiteX2" fmla="*/ 628649 w 633950"/>
                <a:gd name="connsiteY2" fmla="*/ 0 h 614361"/>
                <a:gd name="connsiteX0" fmla="*/ 0 w 633950"/>
                <a:gd name="connsiteY0" fmla="*/ 614361 h 614361"/>
                <a:gd name="connsiteX1" fmla="*/ 471488 w 633950"/>
                <a:gd name="connsiteY1" fmla="*/ 371473 h 614361"/>
                <a:gd name="connsiteX2" fmla="*/ 628649 w 633950"/>
                <a:gd name="connsiteY2" fmla="*/ 0 h 614361"/>
                <a:gd name="connsiteX0" fmla="*/ 0 w 633950"/>
                <a:gd name="connsiteY0" fmla="*/ 614361 h 614361"/>
                <a:gd name="connsiteX1" fmla="*/ 471488 w 633950"/>
                <a:gd name="connsiteY1" fmla="*/ 371473 h 614361"/>
                <a:gd name="connsiteX2" fmla="*/ 628649 w 633950"/>
                <a:gd name="connsiteY2" fmla="*/ 0 h 614361"/>
                <a:gd name="connsiteX0" fmla="*/ 0 w 628678"/>
                <a:gd name="connsiteY0" fmla="*/ 614361 h 614361"/>
                <a:gd name="connsiteX1" fmla="*/ 428625 w 628678"/>
                <a:gd name="connsiteY1" fmla="*/ 357185 h 614361"/>
                <a:gd name="connsiteX2" fmla="*/ 628649 w 628678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  <a:gd name="connsiteX0" fmla="*/ 0 w 628649"/>
                <a:gd name="connsiteY0" fmla="*/ 614361 h 614361"/>
                <a:gd name="connsiteX1" fmla="*/ 428625 w 628649"/>
                <a:gd name="connsiteY1" fmla="*/ 357185 h 614361"/>
                <a:gd name="connsiteX2" fmla="*/ 628649 w 628649"/>
                <a:gd name="connsiteY2" fmla="*/ 0 h 614361"/>
                <a:gd name="connsiteX0" fmla="*/ 0 w 812278"/>
                <a:gd name="connsiteY0" fmla="*/ 322481 h 322481"/>
                <a:gd name="connsiteX1" fmla="*/ 428625 w 812278"/>
                <a:gd name="connsiteY1" fmla="*/ 65305 h 322481"/>
                <a:gd name="connsiteX2" fmla="*/ 812278 w 812278"/>
                <a:gd name="connsiteY2" fmla="*/ 202796 h 322481"/>
                <a:gd name="connsiteX0" fmla="*/ 0 w 812278"/>
                <a:gd name="connsiteY0" fmla="*/ 185826 h 185826"/>
                <a:gd name="connsiteX1" fmla="*/ 443615 w 812278"/>
                <a:gd name="connsiteY1" fmla="*/ 101037 h 185826"/>
                <a:gd name="connsiteX2" fmla="*/ 812278 w 812278"/>
                <a:gd name="connsiteY2" fmla="*/ 66141 h 185826"/>
                <a:gd name="connsiteX0" fmla="*/ 0 w 812278"/>
                <a:gd name="connsiteY0" fmla="*/ 119685 h 119685"/>
                <a:gd name="connsiteX1" fmla="*/ 443615 w 812278"/>
                <a:gd name="connsiteY1" fmla="*/ 34896 h 119685"/>
                <a:gd name="connsiteX2" fmla="*/ 812278 w 812278"/>
                <a:gd name="connsiteY2" fmla="*/ 0 h 119685"/>
                <a:gd name="connsiteX0" fmla="*/ 0 w 812278"/>
                <a:gd name="connsiteY0" fmla="*/ 119685 h 119685"/>
                <a:gd name="connsiteX1" fmla="*/ 443615 w 812278"/>
                <a:gd name="connsiteY1" fmla="*/ 34896 h 119685"/>
                <a:gd name="connsiteX2" fmla="*/ 812278 w 812278"/>
                <a:gd name="connsiteY2" fmla="*/ 0 h 119685"/>
                <a:gd name="connsiteX0" fmla="*/ 0 w 812278"/>
                <a:gd name="connsiteY0" fmla="*/ 119685 h 119685"/>
                <a:gd name="connsiteX1" fmla="*/ 443615 w 812278"/>
                <a:gd name="connsiteY1" fmla="*/ 34896 h 119685"/>
                <a:gd name="connsiteX2" fmla="*/ 812278 w 812278"/>
                <a:gd name="connsiteY2" fmla="*/ 0 h 119685"/>
                <a:gd name="connsiteX0" fmla="*/ 0 w 812278"/>
                <a:gd name="connsiteY0" fmla="*/ 119685 h 158473"/>
                <a:gd name="connsiteX1" fmla="*/ 447363 w 812278"/>
                <a:gd name="connsiteY1" fmla="*/ 154817 h 158473"/>
                <a:gd name="connsiteX2" fmla="*/ 812278 w 812278"/>
                <a:gd name="connsiteY2" fmla="*/ 0 h 158473"/>
                <a:gd name="connsiteX0" fmla="*/ 0 w 812278"/>
                <a:gd name="connsiteY0" fmla="*/ 9149 h 88084"/>
                <a:gd name="connsiteX1" fmla="*/ 447363 w 812278"/>
                <a:gd name="connsiteY1" fmla="*/ 44281 h 88084"/>
                <a:gd name="connsiteX2" fmla="*/ 812278 w 812278"/>
                <a:gd name="connsiteY2" fmla="*/ 88084 h 88084"/>
                <a:gd name="connsiteX0" fmla="*/ 0 w 812278"/>
                <a:gd name="connsiteY0" fmla="*/ 0 h 78935"/>
                <a:gd name="connsiteX1" fmla="*/ 447363 w 812278"/>
                <a:gd name="connsiteY1" fmla="*/ 35132 h 78935"/>
                <a:gd name="connsiteX2" fmla="*/ 812278 w 812278"/>
                <a:gd name="connsiteY2" fmla="*/ 78935 h 78935"/>
                <a:gd name="connsiteX0" fmla="*/ 0 w 812278"/>
                <a:gd name="connsiteY0" fmla="*/ 0 h 78935"/>
                <a:gd name="connsiteX1" fmla="*/ 447363 w 812278"/>
                <a:gd name="connsiteY1" fmla="*/ 46374 h 78935"/>
                <a:gd name="connsiteX2" fmla="*/ 812278 w 812278"/>
                <a:gd name="connsiteY2" fmla="*/ 78935 h 78935"/>
                <a:gd name="connsiteX0" fmla="*/ 0 w 812278"/>
                <a:gd name="connsiteY0" fmla="*/ 0 h 78935"/>
                <a:gd name="connsiteX1" fmla="*/ 447363 w 812278"/>
                <a:gd name="connsiteY1" fmla="*/ 46374 h 78935"/>
                <a:gd name="connsiteX2" fmla="*/ 812278 w 812278"/>
                <a:gd name="connsiteY2" fmla="*/ 78935 h 78935"/>
                <a:gd name="connsiteX0" fmla="*/ 0 w 812278"/>
                <a:gd name="connsiteY0" fmla="*/ 0 h 78935"/>
                <a:gd name="connsiteX1" fmla="*/ 447363 w 812278"/>
                <a:gd name="connsiteY1" fmla="*/ 46374 h 78935"/>
                <a:gd name="connsiteX2" fmla="*/ 812278 w 812278"/>
                <a:gd name="connsiteY2" fmla="*/ 78935 h 78935"/>
                <a:gd name="connsiteX0" fmla="*/ 0 w 748569"/>
                <a:gd name="connsiteY0" fmla="*/ 0 h 952112"/>
                <a:gd name="connsiteX1" fmla="*/ 447363 w 748569"/>
                <a:gd name="connsiteY1" fmla="*/ 46374 h 952112"/>
                <a:gd name="connsiteX2" fmla="*/ 748569 w 748569"/>
                <a:gd name="connsiteY2" fmla="*/ 952112 h 952112"/>
                <a:gd name="connsiteX0" fmla="*/ 0 w 748569"/>
                <a:gd name="connsiteY0" fmla="*/ 0 h 952112"/>
                <a:gd name="connsiteX1" fmla="*/ 443616 w 748569"/>
                <a:gd name="connsiteY1" fmla="*/ 256237 h 952112"/>
                <a:gd name="connsiteX2" fmla="*/ 748569 w 748569"/>
                <a:gd name="connsiteY2" fmla="*/ 952112 h 952112"/>
                <a:gd name="connsiteX0" fmla="*/ 0 w 748569"/>
                <a:gd name="connsiteY0" fmla="*/ 0 h 952112"/>
                <a:gd name="connsiteX1" fmla="*/ 443616 w 748569"/>
                <a:gd name="connsiteY1" fmla="*/ 256237 h 952112"/>
                <a:gd name="connsiteX2" fmla="*/ 748569 w 748569"/>
                <a:gd name="connsiteY2" fmla="*/ 952112 h 952112"/>
                <a:gd name="connsiteX0" fmla="*/ 0 w 748569"/>
                <a:gd name="connsiteY0" fmla="*/ 0 h 952112"/>
                <a:gd name="connsiteX1" fmla="*/ 443616 w 748569"/>
                <a:gd name="connsiteY1" fmla="*/ 256237 h 952112"/>
                <a:gd name="connsiteX2" fmla="*/ 748569 w 748569"/>
                <a:gd name="connsiteY2" fmla="*/ 952112 h 952112"/>
                <a:gd name="connsiteX0" fmla="*/ 0 w 748569"/>
                <a:gd name="connsiteY0" fmla="*/ 0 h 952112"/>
                <a:gd name="connsiteX1" fmla="*/ 443616 w 748569"/>
                <a:gd name="connsiteY1" fmla="*/ 256237 h 952112"/>
                <a:gd name="connsiteX2" fmla="*/ 748569 w 748569"/>
                <a:gd name="connsiteY2" fmla="*/ 952112 h 952112"/>
                <a:gd name="connsiteX0" fmla="*/ 0 w 748569"/>
                <a:gd name="connsiteY0" fmla="*/ 0 h 952112"/>
                <a:gd name="connsiteX1" fmla="*/ 443616 w 748569"/>
                <a:gd name="connsiteY1" fmla="*/ 256237 h 952112"/>
                <a:gd name="connsiteX2" fmla="*/ 748569 w 748569"/>
                <a:gd name="connsiteY2" fmla="*/ 952112 h 952112"/>
                <a:gd name="connsiteX0" fmla="*/ 0 w 748569"/>
                <a:gd name="connsiteY0" fmla="*/ 0 h 952112"/>
                <a:gd name="connsiteX1" fmla="*/ 443616 w 748569"/>
                <a:gd name="connsiteY1" fmla="*/ 256237 h 952112"/>
                <a:gd name="connsiteX2" fmla="*/ 748569 w 748569"/>
                <a:gd name="connsiteY2" fmla="*/ 952112 h 952112"/>
                <a:gd name="connsiteX0" fmla="*/ 0 w 748569"/>
                <a:gd name="connsiteY0" fmla="*/ 0 h 952112"/>
                <a:gd name="connsiteX1" fmla="*/ 516283 w 748569"/>
                <a:gd name="connsiteY1" fmla="*/ 334960 h 952112"/>
                <a:gd name="connsiteX2" fmla="*/ 748569 w 748569"/>
                <a:gd name="connsiteY2" fmla="*/ 952112 h 952112"/>
                <a:gd name="connsiteX0" fmla="*/ 0 w 748569"/>
                <a:gd name="connsiteY0" fmla="*/ 0 h 952112"/>
                <a:gd name="connsiteX1" fmla="*/ 516283 w 748569"/>
                <a:gd name="connsiteY1" fmla="*/ 334960 h 952112"/>
                <a:gd name="connsiteX2" fmla="*/ 748569 w 748569"/>
                <a:gd name="connsiteY2" fmla="*/ 952112 h 952112"/>
                <a:gd name="connsiteX0" fmla="*/ 0 w 748569"/>
                <a:gd name="connsiteY0" fmla="*/ 0 h 952112"/>
                <a:gd name="connsiteX1" fmla="*/ 516283 w 748569"/>
                <a:gd name="connsiteY1" fmla="*/ 334960 h 952112"/>
                <a:gd name="connsiteX2" fmla="*/ 748569 w 748569"/>
                <a:gd name="connsiteY2" fmla="*/ 952112 h 952112"/>
                <a:gd name="connsiteX0" fmla="*/ 0 w 748569"/>
                <a:gd name="connsiteY0" fmla="*/ 0 h 952112"/>
                <a:gd name="connsiteX1" fmla="*/ 516283 w 748569"/>
                <a:gd name="connsiteY1" fmla="*/ 334960 h 952112"/>
                <a:gd name="connsiteX2" fmla="*/ 748569 w 748569"/>
                <a:gd name="connsiteY2" fmla="*/ 952112 h 9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8569" h="952112">
                  <a:moveTo>
                    <a:pt x="0" y="0"/>
                  </a:moveTo>
                  <a:cubicBezTo>
                    <a:pt x="181228" y="25219"/>
                    <a:pt x="449581" y="250120"/>
                    <a:pt x="516283" y="334960"/>
                  </a:cubicBezTo>
                  <a:cubicBezTo>
                    <a:pt x="607010" y="449581"/>
                    <a:pt x="748569" y="952112"/>
                    <a:pt x="748569" y="952112"/>
                  </a:cubicBezTo>
                </a:path>
              </a:pathLst>
            </a:custGeom>
            <a:noFill/>
            <a:ln w="38100">
              <a:solidFill>
                <a:srgbClr val="1D1D1D"/>
              </a:solidFill>
              <a:headEnd type="arrow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67" name="Content Placeholder 2"/>
          <p:cNvSpPr txBox="1">
            <a:spLocks/>
          </p:cNvSpPr>
          <p:nvPr/>
        </p:nvSpPr>
        <p:spPr bwMode="auto">
          <a:xfrm>
            <a:off x="609604" y="174614"/>
            <a:ext cx="8115300" cy="69839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65113" indent="-265113" algn="l" rtl="0" fontAlgn="base">
              <a:spcBef>
                <a:spcPct val="0"/>
              </a:spcBef>
              <a:spcAft>
                <a:spcPct val="50000"/>
              </a:spcAft>
              <a:buClr>
                <a:srgbClr val="F28E00"/>
              </a:buClr>
              <a:buFont typeface="Wingdings" panose="05000000000000000000" pitchFamily="2" charset="2"/>
              <a:buChar char="§"/>
              <a:defRPr sz="2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28650" indent="-184150" algn="l" rtl="0" fontAlgn="base">
              <a:spcBef>
                <a:spcPct val="0"/>
              </a:spcBef>
              <a:spcAft>
                <a:spcPct val="5000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36663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44650" indent="-228600" algn="l" rtl="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§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Wingdings" panose="05000000000000000000" pitchFamily="2" charset="2"/>
              <a:buNone/>
            </a:pP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Matter </a:t>
            </a: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Particles</a:t>
            </a:r>
            <a:endParaRPr lang="de-DE" sz="4000" dirty="0"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2047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Gruppierung 72"/>
          <p:cNvGrpSpPr/>
          <p:nvPr/>
        </p:nvGrpSpPr>
        <p:grpSpPr>
          <a:xfrm>
            <a:off x="2379029" y="9525"/>
            <a:ext cx="6650935" cy="5562600"/>
            <a:chOff x="2379029" y="9525"/>
            <a:chExt cx="6650935" cy="5562600"/>
          </a:xfrm>
        </p:grpSpPr>
        <p:pic>
          <p:nvPicPr>
            <p:cNvPr id="3" name="Bild 2"/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8388" t="24444" r="12527" b="24445"/>
            <a:stretch/>
          </p:blipFill>
          <p:spPr>
            <a:xfrm>
              <a:off x="2379029" y="9525"/>
              <a:ext cx="6650935" cy="5562600"/>
            </a:xfrm>
            <a:prstGeom prst="rect">
              <a:avLst/>
            </a:prstGeom>
          </p:spPr>
        </p:pic>
        <p:sp>
          <p:nvSpPr>
            <p:cNvPr id="72" name="Rechteck 71"/>
            <p:cNvSpPr/>
            <p:nvPr/>
          </p:nvSpPr>
          <p:spPr bwMode="auto">
            <a:xfrm>
              <a:off x="2700337" y="4773301"/>
              <a:ext cx="1171576" cy="59879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4" name="Text Box 18"/>
          <p:cNvSpPr txBox="1">
            <a:spLocks noChangeArrowheads="1"/>
          </p:cNvSpPr>
          <p:nvPr/>
        </p:nvSpPr>
        <p:spPr bwMode="auto">
          <a:xfrm>
            <a:off x="0" y="0"/>
            <a:ext cx="8839200" cy="5847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  <a:extLst/>
        </p:spPr>
        <p:txBody>
          <a:bodyPr>
            <a:spAutoFit/>
          </a:bodyPr>
          <a:lstStyle/>
          <a:p>
            <a:r>
              <a:rPr lang="de-DE" altLang="de-DE" sz="2800" dirty="0" smtClean="0"/>
              <a:t>Photon in </a:t>
            </a:r>
            <a:r>
              <a:rPr lang="de-DE" altLang="de-DE" sz="2800" dirty="0" err="1" smtClean="0"/>
              <a:t>action</a:t>
            </a:r>
            <a:r>
              <a:rPr lang="de-DE" altLang="de-DE" sz="2800" dirty="0" smtClean="0"/>
              <a:t> at </a:t>
            </a:r>
            <a:r>
              <a:rPr lang="de-DE" altLang="de-DE" sz="3200" dirty="0" err="1" smtClean="0">
                <a:latin typeface="+mn-lt"/>
              </a:rPr>
              <a:t>ep</a:t>
            </a:r>
            <a:r>
              <a:rPr lang="de-DE" altLang="de-DE" sz="2800" dirty="0" err="1" smtClean="0"/>
              <a:t>-collider</a:t>
            </a:r>
            <a:r>
              <a:rPr lang="de-DE" altLang="de-DE" sz="2800" dirty="0" smtClean="0"/>
              <a:t> HERA </a:t>
            </a:r>
            <a:r>
              <a:rPr lang="de-DE" altLang="de-DE" sz="2800" dirty="0"/>
              <a:t>(</a:t>
            </a:r>
            <a:r>
              <a:rPr lang="de-DE" altLang="de-DE" sz="2800" dirty="0" smtClean="0"/>
              <a:t>DESY)</a:t>
            </a:r>
            <a:endParaRPr lang="en-US" altLang="de-DE" sz="2800" dirty="0"/>
          </a:p>
        </p:txBody>
      </p:sp>
      <p:pic>
        <p:nvPicPr>
          <p:cNvPr id="74" name="Bild 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1311" y="4489381"/>
            <a:ext cx="355600" cy="444500"/>
          </a:xfrm>
          <a:prstGeom prst="rect">
            <a:avLst/>
          </a:prstGeom>
        </p:spPr>
      </p:pic>
      <p:pic>
        <p:nvPicPr>
          <p:cNvPr id="75" name="Bild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38800" y="5829300"/>
            <a:ext cx="1905000" cy="495300"/>
          </a:xfrm>
          <a:prstGeom prst="rect">
            <a:avLst/>
          </a:prstGeom>
        </p:spPr>
      </p:pic>
      <p:grpSp>
        <p:nvGrpSpPr>
          <p:cNvPr id="81" name="Gruppierung 80"/>
          <p:cNvGrpSpPr/>
          <p:nvPr/>
        </p:nvGrpSpPr>
        <p:grpSpPr>
          <a:xfrm>
            <a:off x="0" y="2472274"/>
            <a:ext cx="4267200" cy="4395251"/>
            <a:chOff x="0" y="2472274"/>
            <a:chExt cx="4267200" cy="4395251"/>
          </a:xfrm>
        </p:grpSpPr>
        <p:grpSp>
          <p:nvGrpSpPr>
            <p:cNvPr id="79" name="Gruppierung 78"/>
            <p:cNvGrpSpPr/>
            <p:nvPr/>
          </p:nvGrpSpPr>
          <p:grpSpPr>
            <a:xfrm>
              <a:off x="0" y="2915683"/>
              <a:ext cx="4267200" cy="3951842"/>
              <a:chOff x="0" y="2915683"/>
              <a:chExt cx="4267200" cy="3951842"/>
            </a:xfrm>
          </p:grpSpPr>
          <p:grpSp>
            <p:nvGrpSpPr>
              <p:cNvPr id="71" name="Gruppierung 70"/>
              <p:cNvGrpSpPr/>
              <p:nvPr/>
            </p:nvGrpSpPr>
            <p:grpSpPr>
              <a:xfrm>
                <a:off x="0" y="2915683"/>
                <a:ext cx="4267200" cy="3951842"/>
                <a:chOff x="166687" y="1885949"/>
                <a:chExt cx="4267200" cy="3951842"/>
              </a:xfrm>
            </p:grpSpPr>
            <p:sp>
              <p:nvSpPr>
                <p:cNvPr id="15" name="Text Box 568"/>
                <p:cNvSpPr txBox="1">
                  <a:spLocks noChangeArrowheads="1"/>
                </p:cNvSpPr>
                <p:nvPr/>
              </p:nvSpPr>
              <p:spPr bwMode="auto">
                <a:xfrm>
                  <a:off x="166687" y="2819400"/>
                  <a:ext cx="1452563" cy="46196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de-DE" dirty="0"/>
                    <a:t>p</a:t>
                  </a:r>
                  <a:r>
                    <a:rPr lang="en-US" altLang="de-DE" dirty="0" smtClean="0">
                      <a:latin typeface="Arial" charset="0"/>
                    </a:rPr>
                    <a:t>ositron</a:t>
                  </a:r>
                  <a:endParaRPr lang="en-US" altLang="de-DE" dirty="0">
                    <a:latin typeface="Arial" charset="0"/>
                  </a:endParaRPr>
                </a:p>
              </p:txBody>
            </p:sp>
            <p:grpSp>
              <p:nvGrpSpPr>
                <p:cNvPr id="6" name="Group 519"/>
                <p:cNvGrpSpPr>
                  <a:grpSpLocks/>
                </p:cNvGrpSpPr>
                <p:nvPr/>
              </p:nvGrpSpPr>
              <p:grpSpPr bwMode="auto">
                <a:xfrm rot="19573417" flipH="1">
                  <a:off x="1352550" y="4876800"/>
                  <a:ext cx="752475" cy="457200"/>
                  <a:chOff x="2078" y="3411"/>
                  <a:chExt cx="474" cy="288"/>
                </a:xfrm>
              </p:grpSpPr>
              <p:sp>
                <p:nvSpPr>
                  <p:cNvPr id="53" name="Freeform 520"/>
                  <p:cNvSpPr>
                    <a:spLocks/>
                  </p:cNvSpPr>
                  <p:nvPr/>
                </p:nvSpPr>
                <p:spPr bwMode="auto">
                  <a:xfrm>
                    <a:off x="2078" y="3483"/>
                    <a:ext cx="474" cy="144"/>
                  </a:xfrm>
                  <a:custGeom>
                    <a:avLst/>
                    <a:gdLst>
                      <a:gd name="T0" fmla="*/ 0 w 474"/>
                      <a:gd name="T1" fmla="*/ 75 h 144"/>
                      <a:gd name="T2" fmla="*/ 373 w 474"/>
                      <a:gd name="T3" fmla="*/ 0 h 144"/>
                      <a:gd name="T4" fmla="*/ 474 w 474"/>
                      <a:gd name="T5" fmla="*/ 72 h 144"/>
                      <a:gd name="T6" fmla="*/ 367 w 474"/>
                      <a:gd name="T7" fmla="*/ 144 h 144"/>
                      <a:gd name="T8" fmla="*/ 0 w 474"/>
                      <a:gd name="T9" fmla="*/ 75 h 1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74" h="144">
                        <a:moveTo>
                          <a:pt x="0" y="75"/>
                        </a:moveTo>
                        <a:lnTo>
                          <a:pt x="373" y="0"/>
                        </a:lnTo>
                        <a:lnTo>
                          <a:pt x="474" y="72"/>
                        </a:lnTo>
                        <a:lnTo>
                          <a:pt x="367" y="144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rgbClr val="EAEAEA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54" name="Line 521"/>
                  <p:cNvSpPr>
                    <a:spLocks noChangeShapeType="1"/>
                  </p:cNvSpPr>
                  <p:nvPr/>
                </p:nvSpPr>
                <p:spPr bwMode="auto">
                  <a:xfrm rot="-5400000" flipH="1" flipV="1">
                    <a:off x="2238" y="3341"/>
                    <a:ext cx="66" cy="3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55" name="Line 522"/>
                  <p:cNvSpPr>
                    <a:spLocks noChangeShapeType="1"/>
                  </p:cNvSpPr>
                  <p:nvPr/>
                </p:nvSpPr>
                <p:spPr bwMode="auto">
                  <a:xfrm rot="5400000" flipH="1">
                    <a:off x="2241" y="3418"/>
                    <a:ext cx="66" cy="3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56" name="Group 523"/>
                  <p:cNvGrpSpPr>
                    <a:grpSpLocks/>
                  </p:cNvGrpSpPr>
                  <p:nvPr/>
                </p:nvGrpSpPr>
                <p:grpSpPr bwMode="auto">
                  <a:xfrm>
                    <a:off x="2344" y="3411"/>
                    <a:ext cx="208" cy="288"/>
                    <a:chOff x="2352" y="3408"/>
                    <a:chExt cx="208" cy="288"/>
                  </a:xfrm>
                </p:grpSpPr>
                <p:sp>
                  <p:nvSpPr>
                    <p:cNvPr id="57" name="Line 524"/>
                    <p:cNvSpPr>
                      <a:spLocks noChangeShapeType="1"/>
                    </p:cNvSpPr>
                    <p:nvPr/>
                  </p:nvSpPr>
                  <p:spPr bwMode="auto">
                    <a:xfrm rot="-5400000" flipH="1" flipV="1">
                      <a:off x="2384" y="3520"/>
                      <a:ext cx="144" cy="208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8" name="Line 525"/>
                    <p:cNvSpPr>
                      <a:spLocks noChangeShapeType="1"/>
                    </p:cNvSpPr>
                    <p:nvPr/>
                  </p:nvSpPr>
                  <p:spPr bwMode="auto">
                    <a:xfrm rot="5400000" flipH="1">
                      <a:off x="2384" y="3376"/>
                      <a:ext cx="144" cy="208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7" name="Text Box 526"/>
                <p:cNvSpPr txBox="1">
                  <a:spLocks noChangeArrowheads="1"/>
                </p:cNvSpPr>
                <p:nvPr/>
              </p:nvSpPr>
              <p:spPr bwMode="auto">
                <a:xfrm>
                  <a:off x="3138487" y="3948113"/>
                  <a:ext cx="1295400" cy="4572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de-DE" dirty="0"/>
                    <a:t>p</a:t>
                  </a:r>
                  <a:r>
                    <a:rPr lang="en-US" altLang="de-DE" dirty="0" smtClean="0">
                      <a:latin typeface="Arial" charset="0"/>
                    </a:rPr>
                    <a:t>roton</a:t>
                  </a:r>
                  <a:endParaRPr lang="en-US" altLang="de-DE" dirty="0">
                    <a:latin typeface="Arial" charset="0"/>
                  </a:endParaRPr>
                </a:p>
              </p:txBody>
            </p:sp>
            <p:sp>
              <p:nvSpPr>
                <p:cNvPr id="17" name="Oval 571"/>
                <p:cNvSpPr>
                  <a:spLocks noChangeArrowheads="1"/>
                </p:cNvSpPr>
                <p:nvPr/>
              </p:nvSpPr>
              <p:spPr bwMode="auto">
                <a:xfrm flipH="1" flipV="1">
                  <a:off x="2422525" y="4100513"/>
                  <a:ext cx="838200" cy="838200"/>
                </a:xfrm>
                <a:prstGeom prst="ellipse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18" name="Line 572"/>
                <p:cNvSpPr>
                  <a:spLocks noChangeShapeType="1"/>
                </p:cNvSpPr>
                <p:nvPr/>
              </p:nvSpPr>
              <p:spPr bwMode="auto">
                <a:xfrm rot="5400000">
                  <a:off x="2359024" y="4527551"/>
                  <a:ext cx="104775" cy="563563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0" name="Line 574"/>
                <p:cNvSpPr>
                  <a:spLocks noChangeShapeType="1"/>
                </p:cNvSpPr>
                <p:nvPr/>
              </p:nvSpPr>
              <p:spPr bwMode="auto">
                <a:xfrm flipH="1" flipV="1">
                  <a:off x="1538287" y="4452938"/>
                  <a:ext cx="1143000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1" name="Line 575"/>
                <p:cNvSpPr>
                  <a:spLocks noChangeShapeType="1"/>
                </p:cNvSpPr>
                <p:nvPr/>
              </p:nvSpPr>
              <p:spPr bwMode="auto">
                <a:xfrm flipH="1" flipV="1">
                  <a:off x="1538287" y="4300538"/>
                  <a:ext cx="1143000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2" name="AutoShape 576"/>
                <p:cNvSpPr>
                  <a:spLocks noChangeArrowheads="1"/>
                </p:cNvSpPr>
                <p:nvPr/>
              </p:nvSpPr>
              <p:spPr bwMode="auto">
                <a:xfrm flipH="1" flipV="1">
                  <a:off x="3306762" y="4346576"/>
                  <a:ext cx="762000" cy="381000"/>
                </a:xfrm>
                <a:prstGeom prst="rightArrow">
                  <a:avLst>
                    <a:gd name="adj1" fmla="val 50000"/>
                    <a:gd name="adj2" fmla="val 50000"/>
                  </a:avLst>
                </a:prstGeom>
                <a:solidFill>
                  <a:srgbClr val="FFCC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60" name="Line 575"/>
                <p:cNvSpPr>
                  <a:spLocks noChangeShapeType="1"/>
                </p:cNvSpPr>
                <p:nvPr/>
              </p:nvSpPr>
              <p:spPr bwMode="auto">
                <a:xfrm flipH="1" flipV="1">
                  <a:off x="280988" y="2757486"/>
                  <a:ext cx="1795462" cy="9527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1" name="Line 575"/>
                <p:cNvSpPr>
                  <a:spLocks noChangeShapeType="1"/>
                </p:cNvSpPr>
                <p:nvPr/>
              </p:nvSpPr>
              <p:spPr bwMode="auto">
                <a:xfrm flipH="1" flipV="1">
                  <a:off x="1228725" y="1885949"/>
                  <a:ext cx="857250" cy="871537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 type="none" w="med" len="med"/>
                  <a:tailEnd type="arrow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2" name="Line 575"/>
                <p:cNvSpPr>
                  <a:spLocks noChangeShapeType="1"/>
                </p:cNvSpPr>
                <p:nvPr/>
              </p:nvSpPr>
              <p:spPr bwMode="auto">
                <a:xfrm flipV="1">
                  <a:off x="1256933" y="2763959"/>
                  <a:ext cx="174870" cy="676"/>
                </a:xfrm>
                <a:prstGeom prst="line">
                  <a:avLst/>
                </a:prstGeom>
                <a:noFill/>
                <a:ln w="34925">
                  <a:solidFill>
                    <a:schemeClr val="tx1"/>
                  </a:solidFill>
                  <a:round/>
                  <a:headEnd type="none" w="med" len="med"/>
                  <a:tailEnd type="arrow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3" name="Text Box 568"/>
                <p:cNvSpPr txBox="1">
                  <a:spLocks noChangeArrowheads="1"/>
                </p:cNvSpPr>
                <p:nvPr/>
              </p:nvSpPr>
              <p:spPr bwMode="auto">
                <a:xfrm>
                  <a:off x="697706" y="5314571"/>
                  <a:ext cx="1452563" cy="52322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de-DE" sz="2800" dirty="0"/>
                    <a:t>j</a:t>
                  </a:r>
                  <a:r>
                    <a:rPr lang="en-US" altLang="de-DE" sz="2800" dirty="0" smtClean="0"/>
                    <a:t>et</a:t>
                  </a:r>
                  <a:endParaRPr lang="en-US" altLang="de-DE" sz="2800" dirty="0"/>
                </a:p>
              </p:txBody>
            </p:sp>
            <p:grpSp>
              <p:nvGrpSpPr>
                <p:cNvPr id="70" name="Gruppierung 69"/>
                <p:cNvGrpSpPr/>
                <p:nvPr/>
              </p:nvGrpSpPr>
              <p:grpSpPr>
                <a:xfrm>
                  <a:off x="1862975" y="2857312"/>
                  <a:ext cx="412747" cy="1929002"/>
                  <a:chOff x="2647158" y="1152812"/>
                  <a:chExt cx="412747" cy="2084389"/>
                </a:xfrm>
              </p:grpSpPr>
              <p:grpSp>
                <p:nvGrpSpPr>
                  <p:cNvPr id="66" name="Gruppierung 65"/>
                  <p:cNvGrpSpPr/>
                  <p:nvPr/>
                </p:nvGrpSpPr>
                <p:grpSpPr>
                  <a:xfrm>
                    <a:off x="2647158" y="1152812"/>
                    <a:ext cx="388934" cy="1046164"/>
                    <a:chOff x="2304259" y="1087436"/>
                    <a:chExt cx="219074" cy="717551"/>
                  </a:xfrm>
                </p:grpSpPr>
                <p:sp>
                  <p:nvSpPr>
                    <p:cNvPr id="64" name="Freeform 18"/>
                    <p:cNvSpPr>
                      <a:spLocks/>
                    </p:cNvSpPr>
                    <p:nvPr/>
                  </p:nvSpPr>
                  <p:spPr bwMode="auto">
                    <a:xfrm rot="5367642">
                      <a:off x="2229150" y="1162545"/>
                      <a:ext cx="358153" cy="207936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5" name="Freeform 19"/>
                    <p:cNvSpPr>
                      <a:spLocks/>
                    </p:cNvSpPr>
                    <p:nvPr/>
                  </p:nvSpPr>
                  <p:spPr bwMode="auto">
                    <a:xfrm rot="5367642">
                      <a:off x="2239663" y="1521316"/>
                      <a:ext cx="361262" cy="206079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67" name="Gruppierung 66"/>
                  <p:cNvGrpSpPr/>
                  <p:nvPr/>
                </p:nvGrpSpPr>
                <p:grpSpPr>
                  <a:xfrm>
                    <a:off x="2670971" y="2191037"/>
                    <a:ext cx="388934" cy="1046164"/>
                    <a:chOff x="2304259" y="1087436"/>
                    <a:chExt cx="219074" cy="717551"/>
                  </a:xfrm>
                </p:grpSpPr>
                <p:sp>
                  <p:nvSpPr>
                    <p:cNvPr id="68" name="Freeform 18"/>
                    <p:cNvSpPr>
                      <a:spLocks/>
                    </p:cNvSpPr>
                    <p:nvPr/>
                  </p:nvSpPr>
                  <p:spPr bwMode="auto">
                    <a:xfrm rot="5367642">
                      <a:off x="2229150" y="1162545"/>
                      <a:ext cx="358153" cy="207936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9" name="Freeform 19"/>
                    <p:cNvSpPr>
                      <a:spLocks/>
                    </p:cNvSpPr>
                    <p:nvPr/>
                  </p:nvSpPr>
                  <p:spPr bwMode="auto">
                    <a:xfrm rot="5367642">
                      <a:off x="2239663" y="1521316"/>
                      <a:ext cx="361262" cy="206079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12" name="Oval 562"/>
                <p:cNvSpPr>
                  <a:spLocks noChangeAspect="1" noChangeArrowheads="1"/>
                </p:cNvSpPr>
                <p:nvPr/>
              </p:nvSpPr>
              <p:spPr bwMode="auto">
                <a:xfrm rot="5400000" flipH="1">
                  <a:off x="1922462" y="2619376"/>
                  <a:ext cx="292100" cy="292100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9" name="Oval 573"/>
                <p:cNvSpPr>
                  <a:spLocks noChangeAspect="1" noChangeArrowheads="1"/>
                </p:cNvSpPr>
                <p:nvPr/>
              </p:nvSpPr>
              <p:spPr bwMode="auto">
                <a:xfrm rot="5400000" flipV="1">
                  <a:off x="1944687" y="4711701"/>
                  <a:ext cx="292100" cy="292100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cxnSp>
            <p:nvCxnSpPr>
              <p:cNvPr id="77" name="Gerade Verbindung mit Pfeil 76"/>
              <p:cNvCxnSpPr/>
              <p:nvPr/>
            </p:nvCxnSpPr>
            <p:spPr bwMode="auto">
              <a:xfrm>
                <a:off x="2242181" y="4128670"/>
                <a:ext cx="12862" cy="728261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pic>
            <p:nvPicPr>
              <p:cNvPr id="78" name="Bild 7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52045" y="4346322"/>
                <a:ext cx="190500" cy="304800"/>
              </a:xfrm>
              <a:prstGeom prst="rect">
                <a:avLst/>
              </a:prstGeom>
            </p:spPr>
          </p:pic>
        </p:grpSp>
        <p:sp>
          <p:nvSpPr>
            <p:cNvPr id="80" name="Text Box 568"/>
            <p:cNvSpPr txBox="1">
              <a:spLocks noChangeArrowheads="1"/>
            </p:cNvSpPr>
            <p:nvPr/>
          </p:nvSpPr>
          <p:spPr bwMode="auto">
            <a:xfrm>
              <a:off x="358774" y="2472274"/>
              <a:ext cx="1452563" cy="4619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de-DE" dirty="0"/>
                <a:t>p</a:t>
              </a:r>
              <a:r>
                <a:rPr lang="en-US" altLang="de-DE" dirty="0" smtClean="0">
                  <a:latin typeface="Arial" charset="0"/>
                </a:rPr>
                <a:t>ositron</a:t>
              </a:r>
              <a:endParaRPr lang="en-US" altLang="de-DE" dirty="0"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7550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Bild 7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891" t="5814" r="9581" b="18295"/>
          <a:stretch/>
        </p:blipFill>
        <p:spPr>
          <a:xfrm rot="16200000">
            <a:off x="2899920" y="-358824"/>
            <a:ext cx="5706359" cy="6476999"/>
          </a:xfrm>
          <a:prstGeom prst="rect">
            <a:avLst/>
          </a:prstGeom>
        </p:spPr>
      </p:pic>
      <p:sp>
        <p:nvSpPr>
          <p:cNvPr id="4" name="Text Box 18"/>
          <p:cNvSpPr txBox="1">
            <a:spLocks noChangeArrowheads="1"/>
          </p:cNvSpPr>
          <p:nvPr/>
        </p:nvSpPr>
        <p:spPr bwMode="auto">
          <a:xfrm>
            <a:off x="0" y="0"/>
            <a:ext cx="8839200" cy="5847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  <a:extLst/>
        </p:spPr>
        <p:txBody>
          <a:bodyPr>
            <a:spAutoFit/>
          </a:bodyPr>
          <a:lstStyle/>
          <a:p>
            <a:r>
              <a:rPr lang="de-DE" altLang="de-DE" sz="2800" dirty="0" err="1" smtClean="0"/>
              <a:t>Weak</a:t>
            </a:r>
            <a:r>
              <a:rPr lang="de-DE" altLang="de-DE" sz="2800" dirty="0" smtClean="0"/>
              <a:t> </a:t>
            </a:r>
            <a:r>
              <a:rPr lang="de-DE" altLang="de-DE" sz="2800" dirty="0" err="1" smtClean="0"/>
              <a:t>interaction</a:t>
            </a:r>
            <a:r>
              <a:rPr lang="de-DE" altLang="de-DE" sz="2800" dirty="0" smtClean="0"/>
              <a:t> at </a:t>
            </a:r>
            <a:r>
              <a:rPr lang="de-DE" altLang="de-DE" sz="3200" dirty="0" err="1" smtClean="0">
                <a:latin typeface="+mn-lt"/>
              </a:rPr>
              <a:t>ep</a:t>
            </a:r>
            <a:r>
              <a:rPr lang="de-DE" altLang="de-DE" sz="2800" dirty="0" err="1" smtClean="0"/>
              <a:t>-collider</a:t>
            </a:r>
            <a:r>
              <a:rPr lang="de-DE" altLang="de-DE" sz="2800" dirty="0" smtClean="0"/>
              <a:t> HERA </a:t>
            </a:r>
            <a:r>
              <a:rPr lang="de-DE" altLang="de-DE" sz="2800" dirty="0"/>
              <a:t>(</a:t>
            </a:r>
            <a:r>
              <a:rPr lang="de-DE" altLang="de-DE" sz="2800" dirty="0" smtClean="0"/>
              <a:t>DESY)</a:t>
            </a:r>
            <a:endParaRPr lang="en-US" altLang="de-DE" sz="2800" dirty="0"/>
          </a:p>
        </p:txBody>
      </p:sp>
      <p:pic>
        <p:nvPicPr>
          <p:cNvPr id="75" name="Bild 7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38800" y="5829300"/>
            <a:ext cx="1905000" cy="495300"/>
          </a:xfrm>
          <a:prstGeom prst="rect">
            <a:avLst/>
          </a:prstGeom>
        </p:spPr>
      </p:pic>
      <p:grpSp>
        <p:nvGrpSpPr>
          <p:cNvPr id="9" name="Gruppierung 8"/>
          <p:cNvGrpSpPr/>
          <p:nvPr/>
        </p:nvGrpSpPr>
        <p:grpSpPr>
          <a:xfrm>
            <a:off x="0" y="2510917"/>
            <a:ext cx="4267200" cy="4356608"/>
            <a:chOff x="0" y="2510917"/>
            <a:chExt cx="4267200" cy="4356608"/>
          </a:xfrm>
        </p:grpSpPr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59526" y="2510917"/>
              <a:ext cx="412496" cy="412496"/>
            </a:xfrm>
            <a:prstGeom prst="rect">
              <a:avLst/>
            </a:prstGeom>
          </p:spPr>
        </p:pic>
        <p:grpSp>
          <p:nvGrpSpPr>
            <p:cNvPr id="79" name="Gruppierung 78"/>
            <p:cNvGrpSpPr/>
            <p:nvPr/>
          </p:nvGrpSpPr>
          <p:grpSpPr>
            <a:xfrm>
              <a:off x="0" y="2915683"/>
              <a:ext cx="4267200" cy="3951842"/>
              <a:chOff x="0" y="2915683"/>
              <a:chExt cx="4267200" cy="3951842"/>
            </a:xfrm>
          </p:grpSpPr>
          <p:grpSp>
            <p:nvGrpSpPr>
              <p:cNvPr id="71" name="Gruppierung 70"/>
              <p:cNvGrpSpPr/>
              <p:nvPr/>
            </p:nvGrpSpPr>
            <p:grpSpPr>
              <a:xfrm>
                <a:off x="0" y="2915683"/>
                <a:ext cx="4267200" cy="3951842"/>
                <a:chOff x="166687" y="1885949"/>
                <a:chExt cx="4267200" cy="3951842"/>
              </a:xfrm>
            </p:grpSpPr>
            <p:sp>
              <p:nvSpPr>
                <p:cNvPr id="15" name="Text Box 568"/>
                <p:cNvSpPr txBox="1">
                  <a:spLocks noChangeArrowheads="1"/>
                </p:cNvSpPr>
                <p:nvPr/>
              </p:nvSpPr>
              <p:spPr bwMode="auto">
                <a:xfrm>
                  <a:off x="166687" y="2819400"/>
                  <a:ext cx="1452563" cy="46196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de-DE" dirty="0"/>
                    <a:t>p</a:t>
                  </a:r>
                  <a:r>
                    <a:rPr lang="en-US" altLang="de-DE" dirty="0" smtClean="0">
                      <a:latin typeface="Arial" charset="0"/>
                    </a:rPr>
                    <a:t>ositron</a:t>
                  </a:r>
                  <a:endParaRPr lang="en-US" altLang="de-DE" dirty="0">
                    <a:latin typeface="Arial" charset="0"/>
                  </a:endParaRPr>
                </a:p>
              </p:txBody>
            </p:sp>
            <p:grpSp>
              <p:nvGrpSpPr>
                <p:cNvPr id="6" name="Group 519"/>
                <p:cNvGrpSpPr>
                  <a:grpSpLocks/>
                </p:cNvGrpSpPr>
                <p:nvPr/>
              </p:nvGrpSpPr>
              <p:grpSpPr bwMode="auto">
                <a:xfrm rot="19573417" flipH="1">
                  <a:off x="1352550" y="4876800"/>
                  <a:ext cx="752475" cy="457200"/>
                  <a:chOff x="2078" y="3411"/>
                  <a:chExt cx="474" cy="288"/>
                </a:xfrm>
              </p:grpSpPr>
              <p:sp>
                <p:nvSpPr>
                  <p:cNvPr id="53" name="Freeform 520"/>
                  <p:cNvSpPr>
                    <a:spLocks/>
                  </p:cNvSpPr>
                  <p:nvPr/>
                </p:nvSpPr>
                <p:spPr bwMode="auto">
                  <a:xfrm>
                    <a:off x="2078" y="3483"/>
                    <a:ext cx="474" cy="144"/>
                  </a:xfrm>
                  <a:custGeom>
                    <a:avLst/>
                    <a:gdLst>
                      <a:gd name="T0" fmla="*/ 0 w 474"/>
                      <a:gd name="T1" fmla="*/ 75 h 144"/>
                      <a:gd name="T2" fmla="*/ 373 w 474"/>
                      <a:gd name="T3" fmla="*/ 0 h 144"/>
                      <a:gd name="T4" fmla="*/ 474 w 474"/>
                      <a:gd name="T5" fmla="*/ 72 h 144"/>
                      <a:gd name="T6" fmla="*/ 367 w 474"/>
                      <a:gd name="T7" fmla="*/ 144 h 144"/>
                      <a:gd name="T8" fmla="*/ 0 w 474"/>
                      <a:gd name="T9" fmla="*/ 75 h 1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74" h="144">
                        <a:moveTo>
                          <a:pt x="0" y="75"/>
                        </a:moveTo>
                        <a:lnTo>
                          <a:pt x="373" y="0"/>
                        </a:lnTo>
                        <a:lnTo>
                          <a:pt x="474" y="72"/>
                        </a:lnTo>
                        <a:lnTo>
                          <a:pt x="367" y="144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rgbClr val="EAEAEA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54" name="Line 521"/>
                  <p:cNvSpPr>
                    <a:spLocks noChangeShapeType="1"/>
                  </p:cNvSpPr>
                  <p:nvPr/>
                </p:nvSpPr>
                <p:spPr bwMode="auto">
                  <a:xfrm rot="-5400000" flipH="1" flipV="1">
                    <a:off x="2238" y="3341"/>
                    <a:ext cx="66" cy="3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55" name="Line 522"/>
                  <p:cNvSpPr>
                    <a:spLocks noChangeShapeType="1"/>
                  </p:cNvSpPr>
                  <p:nvPr/>
                </p:nvSpPr>
                <p:spPr bwMode="auto">
                  <a:xfrm rot="5400000" flipH="1">
                    <a:off x="2241" y="3418"/>
                    <a:ext cx="66" cy="3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56" name="Group 523"/>
                  <p:cNvGrpSpPr>
                    <a:grpSpLocks/>
                  </p:cNvGrpSpPr>
                  <p:nvPr/>
                </p:nvGrpSpPr>
                <p:grpSpPr bwMode="auto">
                  <a:xfrm>
                    <a:off x="2344" y="3411"/>
                    <a:ext cx="208" cy="288"/>
                    <a:chOff x="2352" y="3408"/>
                    <a:chExt cx="208" cy="288"/>
                  </a:xfrm>
                </p:grpSpPr>
                <p:sp>
                  <p:nvSpPr>
                    <p:cNvPr id="57" name="Line 524"/>
                    <p:cNvSpPr>
                      <a:spLocks noChangeShapeType="1"/>
                    </p:cNvSpPr>
                    <p:nvPr/>
                  </p:nvSpPr>
                  <p:spPr bwMode="auto">
                    <a:xfrm rot="-5400000" flipH="1" flipV="1">
                      <a:off x="2384" y="3520"/>
                      <a:ext cx="144" cy="208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8" name="Line 525"/>
                    <p:cNvSpPr>
                      <a:spLocks noChangeShapeType="1"/>
                    </p:cNvSpPr>
                    <p:nvPr/>
                  </p:nvSpPr>
                  <p:spPr bwMode="auto">
                    <a:xfrm rot="5400000" flipH="1">
                      <a:off x="2384" y="3376"/>
                      <a:ext cx="144" cy="208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7" name="Text Box 526"/>
                <p:cNvSpPr txBox="1">
                  <a:spLocks noChangeArrowheads="1"/>
                </p:cNvSpPr>
                <p:nvPr/>
              </p:nvSpPr>
              <p:spPr bwMode="auto">
                <a:xfrm>
                  <a:off x="3138487" y="3948113"/>
                  <a:ext cx="1295400" cy="4572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de-DE" dirty="0"/>
                    <a:t>p</a:t>
                  </a:r>
                  <a:r>
                    <a:rPr lang="en-US" altLang="de-DE" dirty="0" smtClean="0">
                      <a:latin typeface="Arial" charset="0"/>
                    </a:rPr>
                    <a:t>roton</a:t>
                  </a:r>
                  <a:endParaRPr lang="en-US" altLang="de-DE" dirty="0">
                    <a:latin typeface="Arial" charset="0"/>
                  </a:endParaRPr>
                </a:p>
              </p:txBody>
            </p:sp>
            <p:sp>
              <p:nvSpPr>
                <p:cNvPr id="17" name="Oval 571"/>
                <p:cNvSpPr>
                  <a:spLocks noChangeArrowheads="1"/>
                </p:cNvSpPr>
                <p:nvPr/>
              </p:nvSpPr>
              <p:spPr bwMode="auto">
                <a:xfrm flipH="1" flipV="1">
                  <a:off x="2422525" y="4100513"/>
                  <a:ext cx="838200" cy="838200"/>
                </a:xfrm>
                <a:prstGeom prst="ellipse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18" name="Line 572"/>
                <p:cNvSpPr>
                  <a:spLocks noChangeShapeType="1"/>
                </p:cNvSpPr>
                <p:nvPr/>
              </p:nvSpPr>
              <p:spPr bwMode="auto">
                <a:xfrm rot="5400000">
                  <a:off x="2359024" y="4527551"/>
                  <a:ext cx="104775" cy="563563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0" name="Line 574"/>
                <p:cNvSpPr>
                  <a:spLocks noChangeShapeType="1"/>
                </p:cNvSpPr>
                <p:nvPr/>
              </p:nvSpPr>
              <p:spPr bwMode="auto">
                <a:xfrm flipH="1" flipV="1">
                  <a:off x="1538287" y="4452938"/>
                  <a:ext cx="1143000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1" name="Line 575"/>
                <p:cNvSpPr>
                  <a:spLocks noChangeShapeType="1"/>
                </p:cNvSpPr>
                <p:nvPr/>
              </p:nvSpPr>
              <p:spPr bwMode="auto">
                <a:xfrm flipH="1" flipV="1">
                  <a:off x="1538287" y="4300538"/>
                  <a:ext cx="1143000" cy="0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2" name="AutoShape 576"/>
                <p:cNvSpPr>
                  <a:spLocks noChangeArrowheads="1"/>
                </p:cNvSpPr>
                <p:nvPr/>
              </p:nvSpPr>
              <p:spPr bwMode="auto">
                <a:xfrm flipH="1" flipV="1">
                  <a:off x="3306762" y="4346576"/>
                  <a:ext cx="762000" cy="381000"/>
                </a:xfrm>
                <a:prstGeom prst="rightArrow">
                  <a:avLst>
                    <a:gd name="adj1" fmla="val 50000"/>
                    <a:gd name="adj2" fmla="val 50000"/>
                  </a:avLst>
                </a:prstGeom>
                <a:solidFill>
                  <a:srgbClr val="FFCC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de-DE"/>
                </a:p>
              </p:txBody>
            </p:sp>
            <p:sp>
              <p:nvSpPr>
                <p:cNvPr id="60" name="Line 575"/>
                <p:cNvSpPr>
                  <a:spLocks noChangeShapeType="1"/>
                </p:cNvSpPr>
                <p:nvPr/>
              </p:nvSpPr>
              <p:spPr bwMode="auto">
                <a:xfrm flipH="1">
                  <a:off x="280988" y="2767013"/>
                  <a:ext cx="1795462" cy="1232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1" name="Line 575"/>
                <p:cNvSpPr>
                  <a:spLocks noChangeShapeType="1"/>
                </p:cNvSpPr>
                <p:nvPr/>
              </p:nvSpPr>
              <p:spPr bwMode="auto">
                <a:xfrm flipH="1" flipV="1">
                  <a:off x="1228725" y="1885949"/>
                  <a:ext cx="857250" cy="871537"/>
                </a:xfrm>
                <a:prstGeom prst="lin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 type="none" w="med" len="med"/>
                  <a:tailEnd type="arrow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2" name="Line 575"/>
                <p:cNvSpPr>
                  <a:spLocks noChangeShapeType="1"/>
                </p:cNvSpPr>
                <p:nvPr/>
              </p:nvSpPr>
              <p:spPr bwMode="auto">
                <a:xfrm flipV="1">
                  <a:off x="1264749" y="2767866"/>
                  <a:ext cx="190501" cy="0"/>
                </a:xfrm>
                <a:prstGeom prst="line">
                  <a:avLst/>
                </a:prstGeom>
                <a:noFill/>
                <a:ln w="34925">
                  <a:solidFill>
                    <a:schemeClr val="tx1"/>
                  </a:solidFill>
                  <a:round/>
                  <a:headEnd type="none" w="med" len="med"/>
                  <a:tailEnd type="arrow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3" name="Text Box 568"/>
                <p:cNvSpPr txBox="1">
                  <a:spLocks noChangeArrowheads="1"/>
                </p:cNvSpPr>
                <p:nvPr/>
              </p:nvSpPr>
              <p:spPr bwMode="auto">
                <a:xfrm>
                  <a:off x="697706" y="5314571"/>
                  <a:ext cx="1452563" cy="52322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de-DE" sz="2800" dirty="0"/>
                    <a:t>j</a:t>
                  </a:r>
                  <a:r>
                    <a:rPr lang="en-US" altLang="de-DE" sz="2800" dirty="0" smtClean="0"/>
                    <a:t>et</a:t>
                  </a:r>
                  <a:endParaRPr lang="en-US" altLang="de-DE" sz="2800" dirty="0"/>
                </a:p>
              </p:txBody>
            </p:sp>
            <p:grpSp>
              <p:nvGrpSpPr>
                <p:cNvPr id="70" name="Gruppierung 69"/>
                <p:cNvGrpSpPr/>
                <p:nvPr/>
              </p:nvGrpSpPr>
              <p:grpSpPr>
                <a:xfrm>
                  <a:off x="1862975" y="2857312"/>
                  <a:ext cx="412747" cy="1929002"/>
                  <a:chOff x="2647158" y="1152812"/>
                  <a:chExt cx="412747" cy="2084389"/>
                </a:xfrm>
              </p:grpSpPr>
              <p:grpSp>
                <p:nvGrpSpPr>
                  <p:cNvPr id="66" name="Gruppierung 65"/>
                  <p:cNvGrpSpPr/>
                  <p:nvPr/>
                </p:nvGrpSpPr>
                <p:grpSpPr>
                  <a:xfrm>
                    <a:off x="2647158" y="1152812"/>
                    <a:ext cx="388934" cy="1046164"/>
                    <a:chOff x="2304259" y="1087436"/>
                    <a:chExt cx="219074" cy="717551"/>
                  </a:xfrm>
                </p:grpSpPr>
                <p:sp>
                  <p:nvSpPr>
                    <p:cNvPr id="64" name="Freeform 18"/>
                    <p:cNvSpPr>
                      <a:spLocks/>
                    </p:cNvSpPr>
                    <p:nvPr/>
                  </p:nvSpPr>
                  <p:spPr bwMode="auto">
                    <a:xfrm rot="5367642">
                      <a:off x="2229150" y="1162545"/>
                      <a:ext cx="358153" cy="207936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5" name="Freeform 19"/>
                    <p:cNvSpPr>
                      <a:spLocks/>
                    </p:cNvSpPr>
                    <p:nvPr/>
                  </p:nvSpPr>
                  <p:spPr bwMode="auto">
                    <a:xfrm rot="5367642">
                      <a:off x="2239663" y="1521316"/>
                      <a:ext cx="361262" cy="206079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67" name="Gruppierung 66"/>
                  <p:cNvGrpSpPr/>
                  <p:nvPr/>
                </p:nvGrpSpPr>
                <p:grpSpPr>
                  <a:xfrm>
                    <a:off x="2670971" y="2191037"/>
                    <a:ext cx="388934" cy="1046164"/>
                    <a:chOff x="2304259" y="1087436"/>
                    <a:chExt cx="219074" cy="717551"/>
                  </a:xfrm>
                </p:grpSpPr>
                <p:sp>
                  <p:nvSpPr>
                    <p:cNvPr id="68" name="Freeform 18"/>
                    <p:cNvSpPr>
                      <a:spLocks/>
                    </p:cNvSpPr>
                    <p:nvPr/>
                  </p:nvSpPr>
                  <p:spPr bwMode="auto">
                    <a:xfrm rot="5367642">
                      <a:off x="2229150" y="1162545"/>
                      <a:ext cx="358153" cy="207936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9" name="Freeform 19"/>
                    <p:cNvSpPr>
                      <a:spLocks/>
                    </p:cNvSpPr>
                    <p:nvPr/>
                  </p:nvSpPr>
                  <p:spPr bwMode="auto">
                    <a:xfrm rot="5367642">
                      <a:off x="2239663" y="1521316"/>
                      <a:ext cx="361262" cy="206079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12" name="Oval 562"/>
                <p:cNvSpPr>
                  <a:spLocks noChangeAspect="1" noChangeArrowheads="1"/>
                </p:cNvSpPr>
                <p:nvPr/>
              </p:nvSpPr>
              <p:spPr bwMode="auto">
                <a:xfrm rot="5400000" flipH="1">
                  <a:off x="1922462" y="2619376"/>
                  <a:ext cx="292100" cy="292100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9" name="Oval 573"/>
                <p:cNvSpPr>
                  <a:spLocks noChangeAspect="1" noChangeArrowheads="1"/>
                </p:cNvSpPr>
                <p:nvPr/>
              </p:nvSpPr>
              <p:spPr bwMode="auto">
                <a:xfrm rot="5400000" flipV="1">
                  <a:off x="1944687" y="4711701"/>
                  <a:ext cx="292100" cy="292100"/>
                </a:xfrm>
                <a:prstGeom prst="ellipse">
                  <a:avLst/>
                </a:prstGeom>
                <a:solidFill>
                  <a:srgbClr val="FFFF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cxnSp>
            <p:nvCxnSpPr>
              <p:cNvPr id="77" name="Gerade Verbindung mit Pfeil 76"/>
              <p:cNvCxnSpPr/>
              <p:nvPr/>
            </p:nvCxnSpPr>
            <p:spPr bwMode="auto">
              <a:xfrm>
                <a:off x="2242181" y="4128670"/>
                <a:ext cx="12862" cy="728261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pic>
            <p:nvPicPr>
              <p:cNvPr id="78" name="Bild 7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52045" y="4346322"/>
                <a:ext cx="190500" cy="304800"/>
              </a:xfrm>
              <a:prstGeom prst="rect">
                <a:avLst/>
              </a:prstGeom>
            </p:spPr>
          </p:pic>
        </p:grpSp>
      </p:grpSp>
      <p:pic>
        <p:nvPicPr>
          <p:cNvPr id="2" name="Bild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81024" y="4658247"/>
            <a:ext cx="469900" cy="342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7193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5092" name="Picture 4" descr="ZeusWirkungsquerschnitt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8762" y="584775"/>
            <a:ext cx="6076954" cy="60910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5094" name="Rectangle 6"/>
          <p:cNvSpPr>
            <a:spLocks noChangeArrowheads="1"/>
          </p:cNvSpPr>
          <p:nvPr/>
        </p:nvSpPr>
        <p:spPr bwMode="auto">
          <a:xfrm>
            <a:off x="4217194" y="1447800"/>
            <a:ext cx="2526506" cy="533400"/>
          </a:xfrm>
          <a:prstGeom prst="rect">
            <a:avLst/>
          </a:prstGeom>
          <a:solidFill>
            <a:srgbClr val="D9FFE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de-DE" altLang="de-DE" sz="2800" dirty="0" err="1" smtClean="0">
                <a:latin typeface="Times New Roman" charset="0"/>
              </a:rPr>
              <a:t>electromagnetic</a:t>
            </a:r>
            <a:endParaRPr lang="en-US" altLang="de-DE" sz="2800" dirty="0">
              <a:latin typeface="Times New Roman" charset="0"/>
            </a:endParaRPr>
          </a:p>
        </p:txBody>
      </p:sp>
      <p:sp>
        <p:nvSpPr>
          <p:cNvPr id="345095" name="Rectangle 7"/>
          <p:cNvSpPr>
            <a:spLocks noChangeArrowheads="1"/>
          </p:cNvSpPr>
          <p:nvPr/>
        </p:nvSpPr>
        <p:spPr bwMode="auto">
          <a:xfrm>
            <a:off x="3352800" y="3140155"/>
            <a:ext cx="1524000" cy="517445"/>
          </a:xfrm>
          <a:prstGeom prst="rect">
            <a:avLst/>
          </a:prstGeom>
          <a:solidFill>
            <a:srgbClr val="D9FFE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>
              <a:spcBef>
                <a:spcPct val="0"/>
              </a:spcBef>
            </a:pPr>
            <a:r>
              <a:rPr lang="de-DE" altLang="de-DE" sz="2800" dirty="0" err="1" smtClean="0">
                <a:latin typeface="Times New Roman" charset="0"/>
              </a:rPr>
              <a:t>weak</a:t>
            </a:r>
            <a:endParaRPr lang="en-US" altLang="de-DE" sz="2800" dirty="0">
              <a:latin typeface="Times New Roman" charset="0"/>
            </a:endParaRPr>
          </a:p>
        </p:txBody>
      </p:sp>
      <p:sp>
        <p:nvSpPr>
          <p:cNvPr id="345098" name="Line 10"/>
          <p:cNvSpPr>
            <a:spLocks noChangeShapeType="1"/>
          </p:cNvSpPr>
          <p:nvPr/>
        </p:nvSpPr>
        <p:spPr bwMode="auto">
          <a:xfrm flipV="1">
            <a:off x="4968875" y="3276600"/>
            <a:ext cx="53340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5106" name="Text Box 18"/>
          <p:cNvSpPr txBox="1">
            <a:spLocks noChangeArrowheads="1"/>
          </p:cNvSpPr>
          <p:nvPr/>
        </p:nvSpPr>
        <p:spPr bwMode="auto">
          <a:xfrm>
            <a:off x="0" y="0"/>
            <a:ext cx="88392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2800" dirty="0" err="1" smtClean="0"/>
              <a:t>Compare</a:t>
            </a:r>
            <a:r>
              <a:rPr lang="de-DE" altLang="de-DE" sz="2800" dirty="0" smtClean="0"/>
              <a:t> </a:t>
            </a:r>
            <a:r>
              <a:rPr lang="de-DE" altLang="de-DE" sz="2800" dirty="0" err="1" smtClean="0"/>
              <a:t>forces</a:t>
            </a:r>
            <a:r>
              <a:rPr lang="de-DE" altLang="de-DE" sz="2800" dirty="0" smtClean="0"/>
              <a:t> at </a:t>
            </a:r>
            <a:r>
              <a:rPr lang="de-DE" altLang="de-DE" sz="3200" dirty="0" err="1" smtClean="0">
                <a:latin typeface="+mn-lt"/>
              </a:rPr>
              <a:t>ep</a:t>
            </a:r>
            <a:r>
              <a:rPr lang="de-DE" altLang="de-DE" sz="2800" dirty="0" err="1" smtClean="0"/>
              <a:t>-collider</a:t>
            </a:r>
            <a:r>
              <a:rPr lang="de-DE" altLang="de-DE" sz="2800" dirty="0" smtClean="0"/>
              <a:t> HERA </a:t>
            </a:r>
            <a:r>
              <a:rPr lang="de-DE" altLang="de-DE" sz="2800" dirty="0"/>
              <a:t>(</a:t>
            </a:r>
            <a:r>
              <a:rPr lang="de-DE" altLang="de-DE" sz="2800" dirty="0" smtClean="0"/>
              <a:t>DESY)</a:t>
            </a:r>
            <a:endParaRPr lang="en-US" altLang="de-DE" sz="2800" dirty="0"/>
          </a:p>
        </p:txBody>
      </p:sp>
      <p:pic>
        <p:nvPicPr>
          <p:cNvPr id="7" name="Bild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-153265" y="1495027"/>
            <a:ext cx="2374900" cy="734875"/>
          </a:xfrm>
          <a:prstGeom prst="rect">
            <a:avLst/>
          </a:prstGeom>
        </p:spPr>
      </p:pic>
      <p:grpSp>
        <p:nvGrpSpPr>
          <p:cNvPr id="8" name="Gruppierung 7"/>
          <p:cNvGrpSpPr/>
          <p:nvPr/>
        </p:nvGrpSpPr>
        <p:grpSpPr>
          <a:xfrm>
            <a:off x="3505200" y="4419600"/>
            <a:ext cx="2514600" cy="1223963"/>
            <a:chOff x="3505200" y="4419600"/>
            <a:chExt cx="2514600" cy="1223963"/>
          </a:xfrm>
        </p:grpSpPr>
        <p:grpSp>
          <p:nvGrpSpPr>
            <p:cNvPr id="5" name="Gruppierung 4"/>
            <p:cNvGrpSpPr/>
            <p:nvPr/>
          </p:nvGrpSpPr>
          <p:grpSpPr>
            <a:xfrm>
              <a:off x="3505200" y="4419600"/>
              <a:ext cx="2514600" cy="1223963"/>
              <a:chOff x="3505200" y="4419600"/>
              <a:chExt cx="2514600" cy="1223963"/>
            </a:xfrm>
          </p:grpSpPr>
          <p:sp>
            <p:nvSpPr>
              <p:cNvPr id="4" name="Rechteck 3"/>
              <p:cNvSpPr/>
              <p:nvPr/>
            </p:nvSpPr>
            <p:spPr bwMode="auto">
              <a:xfrm>
                <a:off x="3505200" y="4419600"/>
                <a:ext cx="2338388" cy="1223963"/>
              </a:xfrm>
              <a:prstGeom prst="rect">
                <a:avLst/>
              </a:prstGeom>
              <a:solidFill>
                <a:srgbClr val="D9FFEC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3" name="Textfeld 2"/>
              <p:cNvSpPr txBox="1"/>
              <p:nvPr/>
            </p:nvSpPr>
            <p:spPr>
              <a:xfrm>
                <a:off x="3581400" y="4419600"/>
                <a:ext cx="24384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err="1" smtClean="0"/>
                  <a:t>unification</a:t>
                </a:r>
                <a:r>
                  <a:rPr lang="de-DE" sz="2800" dirty="0" smtClean="0"/>
                  <a:t> at</a:t>
                </a:r>
              </a:p>
            </p:txBody>
          </p:sp>
        </p:grpSp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71108" y="4981575"/>
              <a:ext cx="1917700" cy="5334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37701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Bild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80402" y="93585"/>
            <a:ext cx="1208024" cy="728980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228600" y="152400"/>
            <a:ext cx="853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dirty="0" err="1" smtClean="0"/>
              <a:t>Electroweak</a:t>
            </a:r>
            <a:r>
              <a:rPr lang="de-DE" sz="3200" dirty="0" smtClean="0"/>
              <a:t> </a:t>
            </a:r>
            <a:r>
              <a:rPr lang="de-DE" sz="3200" dirty="0" err="1" smtClean="0"/>
              <a:t>couplings</a:t>
            </a:r>
            <a:r>
              <a:rPr lang="de-DE" sz="3200" dirty="0" smtClean="0"/>
              <a:t> </a:t>
            </a:r>
            <a:r>
              <a:rPr lang="de-DE" sz="3200" dirty="0" err="1" smtClean="0"/>
              <a:t>to</a:t>
            </a:r>
            <a:r>
              <a:rPr lang="de-DE" sz="3200" dirty="0" smtClean="0"/>
              <a:t> </a:t>
            </a:r>
            <a:r>
              <a:rPr lang="de-DE" sz="3200" dirty="0" err="1" smtClean="0"/>
              <a:t>fermions</a:t>
            </a:r>
            <a:r>
              <a:rPr lang="de-DE" sz="3200" dirty="0" smtClean="0"/>
              <a:t>: </a:t>
            </a:r>
          </a:p>
        </p:txBody>
      </p:sp>
      <p:grpSp>
        <p:nvGrpSpPr>
          <p:cNvPr id="23" name="Gruppierung 22"/>
          <p:cNvGrpSpPr/>
          <p:nvPr/>
        </p:nvGrpSpPr>
        <p:grpSpPr>
          <a:xfrm>
            <a:off x="228600" y="1855788"/>
            <a:ext cx="4189412" cy="3001168"/>
            <a:chOff x="228600" y="1855788"/>
            <a:chExt cx="4189412" cy="3001168"/>
          </a:xfrm>
        </p:grpSpPr>
        <p:pic>
          <p:nvPicPr>
            <p:cNvPr id="22" name="Bild 2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608861" y="3790950"/>
              <a:ext cx="457200" cy="342900"/>
            </a:xfrm>
            <a:prstGeom prst="rect">
              <a:avLst/>
            </a:prstGeom>
          </p:spPr>
        </p:pic>
        <p:grpSp>
          <p:nvGrpSpPr>
            <p:cNvPr id="21" name="Gruppierung 20"/>
            <p:cNvGrpSpPr/>
            <p:nvPr/>
          </p:nvGrpSpPr>
          <p:grpSpPr>
            <a:xfrm>
              <a:off x="228600" y="1855788"/>
              <a:ext cx="4189412" cy="3001168"/>
              <a:chOff x="228600" y="1855788"/>
              <a:chExt cx="4189412" cy="3001168"/>
            </a:xfrm>
          </p:grpSpPr>
          <p:pic>
            <p:nvPicPr>
              <p:cNvPr id="16" name="Bild 15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03808" y="1938485"/>
                <a:ext cx="342900" cy="406400"/>
              </a:xfrm>
              <a:prstGeom prst="rect">
                <a:avLst/>
              </a:prstGeom>
            </p:spPr>
          </p:pic>
          <p:pic>
            <p:nvPicPr>
              <p:cNvPr id="17" name="Bild 16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10544" y="1983068"/>
                <a:ext cx="342900" cy="495300"/>
              </a:xfrm>
              <a:prstGeom prst="rect">
                <a:avLst/>
              </a:prstGeom>
            </p:spPr>
          </p:pic>
          <p:grpSp>
            <p:nvGrpSpPr>
              <p:cNvPr id="46" name="Gruppierung 45"/>
              <p:cNvGrpSpPr/>
              <p:nvPr/>
            </p:nvGrpSpPr>
            <p:grpSpPr>
              <a:xfrm>
                <a:off x="228600" y="1855788"/>
                <a:ext cx="4189412" cy="3001168"/>
                <a:chOff x="382588" y="1855788"/>
                <a:chExt cx="4189412" cy="3001168"/>
              </a:xfrm>
            </p:grpSpPr>
            <p:sp>
              <p:nvSpPr>
                <p:cNvPr id="3" name="Rectangle 48"/>
                <p:cNvSpPr>
                  <a:spLocks noChangeArrowheads="1"/>
                </p:cNvSpPr>
                <p:nvPr/>
              </p:nvSpPr>
              <p:spPr bwMode="auto">
                <a:xfrm>
                  <a:off x="382588" y="3962400"/>
                  <a:ext cx="3276600" cy="838200"/>
                </a:xfrm>
                <a:prstGeom prst="rect">
                  <a:avLst/>
                </a:prstGeom>
                <a:noFill/>
                <a:ln w="28575">
                  <a:noFill/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66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4" name="Group 12"/>
                <p:cNvGrpSpPr>
                  <a:grpSpLocks/>
                </p:cNvGrpSpPr>
                <p:nvPr/>
              </p:nvGrpSpPr>
              <p:grpSpPr bwMode="auto">
                <a:xfrm rot="5400000">
                  <a:off x="1666082" y="3790156"/>
                  <a:ext cx="1757362" cy="376238"/>
                  <a:chOff x="1110" y="2406"/>
                  <a:chExt cx="1154" cy="118"/>
                </a:xfrm>
              </p:grpSpPr>
              <p:sp>
                <p:nvSpPr>
                  <p:cNvPr id="5" name="Freeform 13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" name="Freeform 14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7" name="Group 39"/>
                <p:cNvGrpSpPr>
                  <a:grpSpLocks/>
                </p:cNvGrpSpPr>
                <p:nvPr/>
              </p:nvGrpSpPr>
              <p:grpSpPr bwMode="auto">
                <a:xfrm>
                  <a:off x="457200" y="2286000"/>
                  <a:ext cx="4114800" cy="762000"/>
                  <a:chOff x="1574" y="2179"/>
                  <a:chExt cx="960" cy="480"/>
                </a:xfrm>
              </p:grpSpPr>
              <p:grpSp>
                <p:nvGrpSpPr>
                  <p:cNvPr id="8" name="Group 1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1574" y="2179"/>
                    <a:ext cx="480" cy="480"/>
                    <a:chOff x="624" y="2448"/>
                    <a:chExt cx="480" cy="480"/>
                  </a:xfrm>
                </p:grpSpPr>
                <p:sp>
                  <p:nvSpPr>
                    <p:cNvPr id="12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9" name="Group 19"/>
                  <p:cNvGrpSpPr>
                    <a:grpSpLocks/>
                  </p:cNvGrpSpPr>
                  <p:nvPr/>
                </p:nvGrpSpPr>
                <p:grpSpPr bwMode="auto">
                  <a:xfrm rot="5400000" flipH="1">
                    <a:off x="2054" y="2179"/>
                    <a:ext cx="480" cy="480"/>
                    <a:chOff x="720" y="2544"/>
                    <a:chExt cx="480" cy="480"/>
                  </a:xfrm>
                </p:grpSpPr>
                <p:sp>
                  <p:nvSpPr>
                    <p:cNvPr id="10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14" name="Oval 22"/>
                <p:cNvSpPr>
                  <a:spLocks noChangeArrowheads="1"/>
                </p:cNvSpPr>
                <p:nvPr/>
              </p:nvSpPr>
              <p:spPr bwMode="auto">
                <a:xfrm rot="5400000">
                  <a:off x="2405062" y="2924175"/>
                  <a:ext cx="228600" cy="228600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pic>
              <p:nvPicPr>
                <p:cNvPr id="45" name="Bild 44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2203450" y="1855788"/>
                  <a:ext cx="622300" cy="93980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4" name="Gruppierung 23"/>
          <p:cNvGrpSpPr/>
          <p:nvPr/>
        </p:nvGrpSpPr>
        <p:grpSpPr>
          <a:xfrm>
            <a:off x="4725988" y="1955478"/>
            <a:ext cx="4189412" cy="2907035"/>
            <a:chOff x="4725988" y="1955478"/>
            <a:chExt cx="4189412" cy="2907035"/>
          </a:xfrm>
        </p:grpSpPr>
        <p:pic>
          <p:nvPicPr>
            <p:cNvPr id="53" name="Bild 5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182792" y="3796553"/>
              <a:ext cx="457200" cy="342900"/>
            </a:xfrm>
            <a:prstGeom prst="rect">
              <a:avLst/>
            </a:prstGeom>
          </p:spPr>
        </p:pic>
        <p:grpSp>
          <p:nvGrpSpPr>
            <p:cNvPr id="20" name="Gruppierung 19"/>
            <p:cNvGrpSpPr/>
            <p:nvPr/>
          </p:nvGrpSpPr>
          <p:grpSpPr>
            <a:xfrm>
              <a:off x="4725988" y="1955478"/>
              <a:ext cx="4189412" cy="2907035"/>
              <a:chOff x="4725988" y="1955478"/>
              <a:chExt cx="4189412" cy="2907035"/>
            </a:xfrm>
          </p:grpSpPr>
          <p:pic>
            <p:nvPicPr>
              <p:cNvPr id="18" name="Bild 17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797800" y="1967707"/>
                <a:ext cx="406400" cy="495300"/>
              </a:xfrm>
              <a:prstGeom prst="rect">
                <a:avLst/>
              </a:prstGeom>
            </p:spPr>
          </p:pic>
          <p:pic>
            <p:nvPicPr>
              <p:cNvPr id="19" name="Bild 1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443633" y="1955478"/>
                <a:ext cx="345981" cy="406400"/>
              </a:xfrm>
              <a:prstGeom prst="rect">
                <a:avLst/>
              </a:prstGeom>
            </p:spPr>
          </p:pic>
          <p:grpSp>
            <p:nvGrpSpPr>
              <p:cNvPr id="67" name="Gruppierung 66"/>
              <p:cNvGrpSpPr/>
              <p:nvPr/>
            </p:nvGrpSpPr>
            <p:grpSpPr>
              <a:xfrm>
                <a:off x="4725988" y="2291557"/>
                <a:ext cx="4189412" cy="2570956"/>
                <a:chOff x="4725988" y="2291557"/>
                <a:chExt cx="4189412" cy="2570956"/>
              </a:xfrm>
            </p:grpSpPr>
            <p:sp>
              <p:nvSpPr>
                <p:cNvPr id="48" name="Rectangle 48"/>
                <p:cNvSpPr>
                  <a:spLocks noChangeArrowheads="1"/>
                </p:cNvSpPr>
                <p:nvPr/>
              </p:nvSpPr>
              <p:spPr bwMode="auto">
                <a:xfrm>
                  <a:off x="4725988" y="3967957"/>
                  <a:ext cx="3276600" cy="838200"/>
                </a:xfrm>
                <a:prstGeom prst="rect">
                  <a:avLst/>
                </a:prstGeom>
                <a:noFill/>
                <a:ln w="28575">
                  <a:noFill/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66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49" name="Group 12"/>
                <p:cNvGrpSpPr>
                  <a:grpSpLocks/>
                </p:cNvGrpSpPr>
                <p:nvPr/>
              </p:nvGrpSpPr>
              <p:grpSpPr bwMode="auto">
                <a:xfrm rot="5400000">
                  <a:off x="6009482" y="3795713"/>
                  <a:ext cx="1757362" cy="376238"/>
                  <a:chOff x="1110" y="2406"/>
                  <a:chExt cx="1154" cy="118"/>
                </a:xfrm>
              </p:grpSpPr>
              <p:sp>
                <p:nvSpPr>
                  <p:cNvPr id="62" name="Freeform 13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3" name="Freeform 14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50" name="Group 39"/>
                <p:cNvGrpSpPr>
                  <a:grpSpLocks/>
                </p:cNvGrpSpPr>
                <p:nvPr/>
              </p:nvGrpSpPr>
              <p:grpSpPr bwMode="auto">
                <a:xfrm>
                  <a:off x="4800600" y="2291557"/>
                  <a:ext cx="4114800" cy="762000"/>
                  <a:chOff x="1574" y="2179"/>
                  <a:chExt cx="960" cy="480"/>
                </a:xfrm>
              </p:grpSpPr>
              <p:grpSp>
                <p:nvGrpSpPr>
                  <p:cNvPr id="56" name="Group 1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1574" y="2179"/>
                    <a:ext cx="480" cy="480"/>
                    <a:chOff x="624" y="2448"/>
                    <a:chExt cx="480" cy="480"/>
                  </a:xfrm>
                </p:grpSpPr>
                <p:sp>
                  <p:nvSpPr>
                    <p:cNvPr id="60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1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57" name="Group 19"/>
                  <p:cNvGrpSpPr>
                    <a:grpSpLocks/>
                  </p:cNvGrpSpPr>
                  <p:nvPr/>
                </p:nvGrpSpPr>
                <p:grpSpPr bwMode="auto">
                  <a:xfrm rot="5400000" flipH="1">
                    <a:off x="2054" y="2179"/>
                    <a:ext cx="480" cy="480"/>
                    <a:chOff x="720" y="2544"/>
                    <a:chExt cx="480" cy="480"/>
                  </a:xfrm>
                </p:grpSpPr>
                <p:sp>
                  <p:nvSpPr>
                    <p:cNvPr id="58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9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51" name="Oval 22"/>
                <p:cNvSpPr>
                  <a:spLocks noChangeArrowheads="1"/>
                </p:cNvSpPr>
                <p:nvPr/>
              </p:nvSpPr>
              <p:spPr bwMode="auto">
                <a:xfrm rot="5400000">
                  <a:off x="6748462" y="2929732"/>
                  <a:ext cx="228600" cy="228600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pic>
              <p:nvPicPr>
                <p:cNvPr id="64" name="Bild 63"/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748462" y="2477871"/>
                  <a:ext cx="203200" cy="330200"/>
                </a:xfrm>
                <a:prstGeom prst="rect">
                  <a:avLst/>
                </a:prstGeom>
              </p:spPr>
            </p:pic>
          </p:grpSp>
        </p:grpSp>
      </p:grpSp>
      <p:sp>
        <p:nvSpPr>
          <p:cNvPr id="68" name="Freeform 1207"/>
          <p:cNvSpPr>
            <a:spLocks noChangeAspect="1"/>
          </p:cNvSpPr>
          <p:nvPr/>
        </p:nvSpPr>
        <p:spPr bwMode="auto">
          <a:xfrm>
            <a:off x="5486398" y="1496830"/>
            <a:ext cx="2364741" cy="3456170"/>
          </a:xfrm>
          <a:custGeom>
            <a:avLst/>
            <a:gdLst>
              <a:gd name="T0" fmla="*/ 0 w 839"/>
              <a:gd name="T1" fmla="*/ 0 h 791"/>
              <a:gd name="T2" fmla="*/ 47 w 839"/>
              <a:gd name="T3" fmla="*/ 31 h 791"/>
              <a:gd name="T4" fmla="*/ 71 w 839"/>
              <a:gd name="T5" fmla="*/ 55 h 791"/>
              <a:gd name="T6" fmla="*/ 118 w 839"/>
              <a:gd name="T7" fmla="*/ 87 h 791"/>
              <a:gd name="T8" fmla="*/ 158 w 839"/>
              <a:gd name="T9" fmla="*/ 126 h 791"/>
              <a:gd name="T10" fmla="*/ 323 w 839"/>
              <a:gd name="T11" fmla="*/ 268 h 791"/>
              <a:gd name="T12" fmla="*/ 339 w 839"/>
              <a:gd name="T13" fmla="*/ 292 h 791"/>
              <a:gd name="T14" fmla="*/ 387 w 839"/>
              <a:gd name="T15" fmla="*/ 323 h 791"/>
              <a:gd name="T16" fmla="*/ 592 w 839"/>
              <a:gd name="T17" fmla="*/ 544 h 791"/>
              <a:gd name="T18" fmla="*/ 655 w 839"/>
              <a:gd name="T19" fmla="*/ 607 h 791"/>
              <a:gd name="T20" fmla="*/ 750 w 839"/>
              <a:gd name="T21" fmla="*/ 702 h 791"/>
              <a:gd name="T22" fmla="*/ 797 w 839"/>
              <a:gd name="T23" fmla="*/ 749 h 791"/>
              <a:gd name="T24" fmla="*/ 813 w 839"/>
              <a:gd name="T25" fmla="*/ 773 h 791"/>
              <a:gd name="T26" fmla="*/ 836 w 839"/>
              <a:gd name="T27" fmla="*/ 789 h 791"/>
              <a:gd name="T28" fmla="*/ 828 w 839"/>
              <a:gd name="T29" fmla="*/ 781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39" h="791">
                <a:moveTo>
                  <a:pt x="0" y="0"/>
                </a:moveTo>
                <a:cubicBezTo>
                  <a:pt x="16" y="10"/>
                  <a:pt x="34" y="18"/>
                  <a:pt x="47" y="31"/>
                </a:cubicBezTo>
                <a:cubicBezTo>
                  <a:pt x="55" y="39"/>
                  <a:pt x="62" y="48"/>
                  <a:pt x="71" y="55"/>
                </a:cubicBezTo>
                <a:cubicBezTo>
                  <a:pt x="86" y="67"/>
                  <a:pt x="118" y="87"/>
                  <a:pt x="118" y="87"/>
                </a:cubicBezTo>
                <a:cubicBezTo>
                  <a:pt x="152" y="136"/>
                  <a:pt x="113" y="87"/>
                  <a:pt x="158" y="126"/>
                </a:cubicBezTo>
                <a:cubicBezTo>
                  <a:pt x="215" y="176"/>
                  <a:pt x="261" y="225"/>
                  <a:pt x="323" y="268"/>
                </a:cubicBezTo>
                <a:cubicBezTo>
                  <a:pt x="328" y="276"/>
                  <a:pt x="332" y="286"/>
                  <a:pt x="339" y="292"/>
                </a:cubicBezTo>
                <a:cubicBezTo>
                  <a:pt x="353" y="304"/>
                  <a:pt x="387" y="323"/>
                  <a:pt x="387" y="323"/>
                </a:cubicBezTo>
                <a:cubicBezTo>
                  <a:pt x="440" y="404"/>
                  <a:pt x="511" y="492"/>
                  <a:pt x="592" y="544"/>
                </a:cubicBezTo>
                <a:cubicBezTo>
                  <a:pt x="619" y="561"/>
                  <a:pt x="627" y="589"/>
                  <a:pt x="655" y="607"/>
                </a:cubicBezTo>
                <a:cubicBezTo>
                  <a:pt x="682" y="647"/>
                  <a:pt x="718" y="669"/>
                  <a:pt x="750" y="702"/>
                </a:cubicBezTo>
                <a:cubicBezTo>
                  <a:pt x="806" y="759"/>
                  <a:pt x="742" y="715"/>
                  <a:pt x="797" y="749"/>
                </a:cubicBezTo>
                <a:cubicBezTo>
                  <a:pt x="802" y="757"/>
                  <a:pt x="806" y="766"/>
                  <a:pt x="813" y="773"/>
                </a:cubicBezTo>
                <a:cubicBezTo>
                  <a:pt x="820" y="780"/>
                  <a:pt x="828" y="785"/>
                  <a:pt x="836" y="789"/>
                </a:cubicBezTo>
                <a:cubicBezTo>
                  <a:pt x="839" y="791"/>
                  <a:pt x="831" y="784"/>
                  <a:pt x="828" y="781"/>
                </a:cubicBezTo>
              </a:path>
            </a:pathLst>
          </a:custGeom>
          <a:noFill/>
          <a:ln w="76200" cmpd="sng">
            <a:solidFill>
              <a:srgbClr val="00B050">
                <a:alpha val="58431"/>
              </a:srgb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" name="Freeform 1208"/>
          <p:cNvSpPr>
            <a:spLocks noChangeAspect="1"/>
          </p:cNvSpPr>
          <p:nvPr/>
        </p:nvSpPr>
        <p:spPr bwMode="auto">
          <a:xfrm>
            <a:off x="5257800" y="2277880"/>
            <a:ext cx="3118891" cy="2137365"/>
          </a:xfrm>
          <a:custGeom>
            <a:avLst/>
            <a:gdLst>
              <a:gd name="T0" fmla="*/ 836 w 836"/>
              <a:gd name="T1" fmla="*/ 0 h 721"/>
              <a:gd name="T2" fmla="*/ 734 w 836"/>
              <a:gd name="T3" fmla="*/ 103 h 721"/>
              <a:gd name="T4" fmla="*/ 639 w 836"/>
              <a:gd name="T5" fmla="*/ 182 h 721"/>
              <a:gd name="T6" fmla="*/ 552 w 836"/>
              <a:gd name="T7" fmla="*/ 261 h 721"/>
              <a:gd name="T8" fmla="*/ 418 w 836"/>
              <a:gd name="T9" fmla="*/ 379 h 721"/>
              <a:gd name="T10" fmla="*/ 229 w 836"/>
              <a:gd name="T11" fmla="*/ 545 h 721"/>
              <a:gd name="T12" fmla="*/ 134 w 836"/>
              <a:gd name="T13" fmla="*/ 616 h 721"/>
              <a:gd name="T14" fmla="*/ 39 w 836"/>
              <a:gd name="T15" fmla="*/ 695 h 721"/>
              <a:gd name="T16" fmla="*/ 16 w 836"/>
              <a:gd name="T17" fmla="*/ 719 h 721"/>
              <a:gd name="T18" fmla="*/ 0 w 836"/>
              <a:gd name="T19" fmla="*/ 711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6" h="721">
                <a:moveTo>
                  <a:pt x="836" y="0"/>
                </a:moveTo>
                <a:cubicBezTo>
                  <a:pt x="817" y="56"/>
                  <a:pt x="774" y="69"/>
                  <a:pt x="734" y="103"/>
                </a:cubicBezTo>
                <a:cubicBezTo>
                  <a:pt x="703" y="130"/>
                  <a:pt x="674" y="159"/>
                  <a:pt x="639" y="182"/>
                </a:cubicBezTo>
                <a:cubicBezTo>
                  <a:pt x="618" y="214"/>
                  <a:pt x="584" y="240"/>
                  <a:pt x="552" y="261"/>
                </a:cubicBezTo>
                <a:cubicBezTo>
                  <a:pt x="520" y="309"/>
                  <a:pt x="462" y="342"/>
                  <a:pt x="418" y="379"/>
                </a:cubicBezTo>
                <a:cubicBezTo>
                  <a:pt x="354" y="433"/>
                  <a:pt x="288" y="486"/>
                  <a:pt x="229" y="545"/>
                </a:cubicBezTo>
                <a:cubicBezTo>
                  <a:pt x="204" y="570"/>
                  <a:pt x="161" y="592"/>
                  <a:pt x="134" y="616"/>
                </a:cubicBezTo>
                <a:cubicBezTo>
                  <a:pt x="42" y="697"/>
                  <a:pt x="132" y="633"/>
                  <a:pt x="39" y="695"/>
                </a:cubicBezTo>
                <a:cubicBezTo>
                  <a:pt x="30" y="701"/>
                  <a:pt x="26" y="715"/>
                  <a:pt x="16" y="719"/>
                </a:cubicBezTo>
                <a:cubicBezTo>
                  <a:pt x="10" y="721"/>
                  <a:pt x="5" y="714"/>
                  <a:pt x="0" y="711"/>
                </a:cubicBezTo>
              </a:path>
            </a:pathLst>
          </a:custGeom>
          <a:noFill/>
          <a:ln w="76200" cmpd="sng">
            <a:solidFill>
              <a:srgbClr val="00B050">
                <a:alpha val="58431"/>
              </a:srgb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" name="Textfeld 69"/>
          <p:cNvSpPr txBox="1"/>
          <p:nvPr/>
        </p:nvSpPr>
        <p:spPr>
          <a:xfrm>
            <a:off x="836612" y="5562600"/>
            <a:ext cx="67071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purely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left-handed</a:t>
            </a:r>
            <a:endParaRPr lang="de-DE" sz="3200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0450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 animBg="1"/>
      <p:bldP spid="70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228600" y="152400"/>
            <a:ext cx="853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dirty="0" err="1" smtClean="0"/>
              <a:t>Electroweak</a:t>
            </a:r>
            <a:r>
              <a:rPr lang="de-DE" sz="3200" dirty="0" smtClean="0"/>
              <a:t> </a:t>
            </a:r>
            <a:r>
              <a:rPr lang="de-DE" sz="3200" dirty="0" err="1" smtClean="0"/>
              <a:t>couplings</a:t>
            </a:r>
            <a:r>
              <a:rPr lang="de-DE" sz="3200" dirty="0" smtClean="0"/>
              <a:t> </a:t>
            </a:r>
            <a:r>
              <a:rPr lang="de-DE" sz="3200" dirty="0" err="1" smtClean="0"/>
              <a:t>to</a:t>
            </a:r>
            <a:r>
              <a:rPr lang="de-DE" sz="3200" dirty="0" smtClean="0"/>
              <a:t> </a:t>
            </a:r>
            <a:r>
              <a:rPr lang="de-DE" sz="3200" dirty="0" err="1" smtClean="0"/>
              <a:t>fermions</a:t>
            </a:r>
            <a:r>
              <a:rPr lang="de-DE" sz="3200" dirty="0" smtClean="0"/>
              <a:t>: </a:t>
            </a:r>
          </a:p>
        </p:txBody>
      </p:sp>
      <p:sp>
        <p:nvSpPr>
          <p:cNvPr id="70" name="Textfeld 69"/>
          <p:cNvSpPr txBox="1"/>
          <p:nvPr/>
        </p:nvSpPr>
        <p:spPr>
          <a:xfrm>
            <a:off x="836612" y="5562600"/>
            <a:ext cx="67071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left-right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symmetric</a:t>
            </a:r>
            <a:endParaRPr lang="de-DE" sz="3200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15" name="Bild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98843" y="221429"/>
            <a:ext cx="549757" cy="687196"/>
          </a:xfrm>
          <a:prstGeom prst="rect">
            <a:avLst/>
          </a:prstGeom>
        </p:spPr>
      </p:pic>
      <p:grpSp>
        <p:nvGrpSpPr>
          <p:cNvPr id="21" name="Gruppierung 20"/>
          <p:cNvGrpSpPr/>
          <p:nvPr/>
        </p:nvGrpSpPr>
        <p:grpSpPr>
          <a:xfrm>
            <a:off x="228600" y="1938485"/>
            <a:ext cx="8686800" cy="2924028"/>
            <a:chOff x="228600" y="1938485"/>
            <a:chExt cx="8686800" cy="2924028"/>
          </a:xfrm>
        </p:grpSpPr>
        <p:pic>
          <p:nvPicPr>
            <p:cNvPr id="20" name="Bild 1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548478" y="2361878"/>
              <a:ext cx="698500" cy="419100"/>
            </a:xfrm>
            <a:prstGeom prst="rect">
              <a:avLst/>
            </a:prstGeom>
          </p:spPr>
        </p:pic>
        <p:pic>
          <p:nvPicPr>
            <p:cNvPr id="45" name="Bild 4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82207" y="2333625"/>
              <a:ext cx="698500" cy="419100"/>
            </a:xfrm>
            <a:prstGeom prst="rect">
              <a:avLst/>
            </a:prstGeom>
          </p:spPr>
        </p:pic>
        <p:grpSp>
          <p:nvGrpSpPr>
            <p:cNvPr id="19" name="Gruppierung 18"/>
            <p:cNvGrpSpPr/>
            <p:nvPr/>
          </p:nvGrpSpPr>
          <p:grpSpPr>
            <a:xfrm>
              <a:off x="228600" y="1938485"/>
              <a:ext cx="8686800" cy="2924028"/>
              <a:chOff x="228600" y="1938485"/>
              <a:chExt cx="8686800" cy="2924028"/>
            </a:xfrm>
          </p:grpSpPr>
          <p:pic>
            <p:nvPicPr>
              <p:cNvPr id="42" name="Bild 41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443633" y="1955478"/>
                <a:ext cx="345981" cy="406400"/>
              </a:xfrm>
              <a:prstGeom prst="rect">
                <a:avLst/>
              </a:prstGeom>
            </p:spPr>
          </p:pic>
          <p:pic>
            <p:nvPicPr>
              <p:cNvPr id="43" name="Bild 42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790750" y="1981200"/>
                <a:ext cx="345981" cy="406400"/>
              </a:xfrm>
              <a:prstGeom prst="rect">
                <a:avLst/>
              </a:prstGeom>
            </p:spPr>
          </p:pic>
          <p:pic>
            <p:nvPicPr>
              <p:cNvPr id="38" name="Bild 3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03808" y="1938485"/>
                <a:ext cx="342900" cy="406400"/>
              </a:xfrm>
              <a:prstGeom prst="rect">
                <a:avLst/>
              </a:prstGeom>
            </p:spPr>
          </p:pic>
          <p:pic>
            <p:nvPicPr>
              <p:cNvPr id="40" name="Bild 39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04108" y="1994647"/>
                <a:ext cx="342900" cy="406400"/>
              </a:xfrm>
              <a:prstGeom prst="rect">
                <a:avLst/>
              </a:prstGeom>
            </p:spPr>
          </p:pic>
          <p:grpSp>
            <p:nvGrpSpPr>
              <p:cNvPr id="18" name="Gruppierung 17"/>
              <p:cNvGrpSpPr/>
              <p:nvPr/>
            </p:nvGrpSpPr>
            <p:grpSpPr>
              <a:xfrm>
                <a:off x="228600" y="2286000"/>
                <a:ext cx="8686800" cy="2576513"/>
                <a:chOff x="228600" y="2286000"/>
                <a:chExt cx="8686800" cy="2576513"/>
              </a:xfrm>
            </p:grpSpPr>
            <p:pic>
              <p:nvPicPr>
                <p:cNvPr id="44" name="Bild 43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223000" y="3810000"/>
                  <a:ext cx="254000" cy="317500"/>
                </a:xfrm>
                <a:prstGeom prst="rect">
                  <a:avLst/>
                </a:prstGeom>
              </p:spPr>
            </p:pic>
            <p:sp>
              <p:nvSpPr>
                <p:cNvPr id="3" name="Rectangle 48"/>
                <p:cNvSpPr>
                  <a:spLocks noChangeArrowheads="1"/>
                </p:cNvSpPr>
                <p:nvPr/>
              </p:nvSpPr>
              <p:spPr bwMode="auto">
                <a:xfrm>
                  <a:off x="228600" y="3962400"/>
                  <a:ext cx="3276600" cy="838200"/>
                </a:xfrm>
                <a:prstGeom prst="rect">
                  <a:avLst/>
                </a:prstGeom>
                <a:noFill/>
                <a:ln w="28575">
                  <a:noFill/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66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4" name="Group 12"/>
                <p:cNvGrpSpPr>
                  <a:grpSpLocks/>
                </p:cNvGrpSpPr>
                <p:nvPr/>
              </p:nvGrpSpPr>
              <p:grpSpPr bwMode="auto">
                <a:xfrm rot="5400000">
                  <a:off x="1512094" y="3790156"/>
                  <a:ext cx="1757362" cy="376238"/>
                  <a:chOff x="1110" y="2406"/>
                  <a:chExt cx="1154" cy="118"/>
                </a:xfrm>
              </p:grpSpPr>
              <p:sp>
                <p:nvSpPr>
                  <p:cNvPr id="5" name="Freeform 13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" name="Freeform 14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7" name="Group 39"/>
                <p:cNvGrpSpPr>
                  <a:grpSpLocks/>
                </p:cNvGrpSpPr>
                <p:nvPr/>
              </p:nvGrpSpPr>
              <p:grpSpPr bwMode="auto">
                <a:xfrm>
                  <a:off x="303212" y="2286000"/>
                  <a:ext cx="4114800" cy="762000"/>
                  <a:chOff x="1574" y="2179"/>
                  <a:chExt cx="960" cy="480"/>
                </a:xfrm>
              </p:grpSpPr>
              <p:grpSp>
                <p:nvGrpSpPr>
                  <p:cNvPr id="8" name="Group 1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1574" y="2179"/>
                    <a:ext cx="480" cy="480"/>
                    <a:chOff x="624" y="2448"/>
                    <a:chExt cx="480" cy="480"/>
                  </a:xfrm>
                </p:grpSpPr>
                <p:sp>
                  <p:nvSpPr>
                    <p:cNvPr id="12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9" name="Group 19"/>
                  <p:cNvGrpSpPr>
                    <a:grpSpLocks/>
                  </p:cNvGrpSpPr>
                  <p:nvPr/>
                </p:nvGrpSpPr>
                <p:grpSpPr bwMode="auto">
                  <a:xfrm rot="5400000" flipH="1">
                    <a:off x="2054" y="2179"/>
                    <a:ext cx="480" cy="480"/>
                    <a:chOff x="720" y="2544"/>
                    <a:chExt cx="480" cy="480"/>
                  </a:xfrm>
                </p:grpSpPr>
                <p:sp>
                  <p:nvSpPr>
                    <p:cNvPr id="10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14" name="Oval 22"/>
                <p:cNvSpPr>
                  <a:spLocks noChangeArrowheads="1"/>
                </p:cNvSpPr>
                <p:nvPr/>
              </p:nvSpPr>
              <p:spPr bwMode="auto">
                <a:xfrm rot="5400000">
                  <a:off x="2251074" y="2924175"/>
                  <a:ext cx="228600" cy="228600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" name="Rectangle 48"/>
                <p:cNvSpPr>
                  <a:spLocks noChangeArrowheads="1"/>
                </p:cNvSpPr>
                <p:nvPr/>
              </p:nvSpPr>
              <p:spPr bwMode="auto">
                <a:xfrm>
                  <a:off x="4725988" y="3967957"/>
                  <a:ext cx="3276600" cy="838200"/>
                </a:xfrm>
                <a:prstGeom prst="rect">
                  <a:avLst/>
                </a:prstGeom>
                <a:noFill/>
                <a:ln w="28575">
                  <a:noFill/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66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49" name="Group 12"/>
                <p:cNvGrpSpPr>
                  <a:grpSpLocks/>
                </p:cNvGrpSpPr>
                <p:nvPr/>
              </p:nvGrpSpPr>
              <p:grpSpPr bwMode="auto">
                <a:xfrm rot="5400000">
                  <a:off x="6009482" y="3795713"/>
                  <a:ext cx="1757362" cy="376238"/>
                  <a:chOff x="1110" y="2406"/>
                  <a:chExt cx="1154" cy="118"/>
                </a:xfrm>
              </p:grpSpPr>
              <p:sp>
                <p:nvSpPr>
                  <p:cNvPr id="62" name="Freeform 13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3" name="Freeform 14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50" name="Group 39"/>
                <p:cNvGrpSpPr>
                  <a:grpSpLocks/>
                </p:cNvGrpSpPr>
                <p:nvPr/>
              </p:nvGrpSpPr>
              <p:grpSpPr bwMode="auto">
                <a:xfrm>
                  <a:off x="4800600" y="2291557"/>
                  <a:ext cx="4114800" cy="762000"/>
                  <a:chOff x="1574" y="2179"/>
                  <a:chExt cx="960" cy="480"/>
                </a:xfrm>
              </p:grpSpPr>
              <p:grpSp>
                <p:nvGrpSpPr>
                  <p:cNvPr id="56" name="Group 1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1574" y="2179"/>
                    <a:ext cx="480" cy="480"/>
                    <a:chOff x="624" y="2448"/>
                    <a:chExt cx="480" cy="480"/>
                  </a:xfrm>
                </p:grpSpPr>
                <p:sp>
                  <p:nvSpPr>
                    <p:cNvPr id="60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1" name="Line 1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57" name="Group 19"/>
                  <p:cNvGrpSpPr>
                    <a:grpSpLocks/>
                  </p:cNvGrpSpPr>
                  <p:nvPr/>
                </p:nvGrpSpPr>
                <p:grpSpPr bwMode="auto">
                  <a:xfrm rot="5400000" flipH="1">
                    <a:off x="2054" y="2179"/>
                    <a:ext cx="480" cy="480"/>
                    <a:chOff x="720" y="2544"/>
                    <a:chExt cx="480" cy="480"/>
                  </a:xfrm>
                </p:grpSpPr>
                <p:sp>
                  <p:nvSpPr>
                    <p:cNvPr id="58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9" name="Line 2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51" name="Oval 22"/>
                <p:cNvSpPr>
                  <a:spLocks noChangeArrowheads="1"/>
                </p:cNvSpPr>
                <p:nvPr/>
              </p:nvSpPr>
              <p:spPr bwMode="auto">
                <a:xfrm rot="5400000">
                  <a:off x="6748462" y="2929732"/>
                  <a:ext cx="228600" cy="228600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pic>
              <p:nvPicPr>
                <p:cNvPr id="16" name="Bild 15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828800" y="3810000"/>
                  <a:ext cx="254000" cy="317500"/>
                </a:xfrm>
                <a:prstGeom prst="rect">
                  <a:avLst/>
                </a:prstGeom>
              </p:spPr>
            </p:pic>
          </p:grpSp>
        </p:grpSp>
      </p:grpSp>
    </p:spTree>
    <p:extLst>
      <p:ext uri="{BB962C8B-B14F-4D97-AF65-F5344CB8AC3E}">
        <p14:creationId xmlns:p14="http://schemas.microsoft.com/office/powerpoint/2010/main" val="446338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Bild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93238" y="164250"/>
            <a:ext cx="443992" cy="584200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228600" y="152400"/>
            <a:ext cx="853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dirty="0" err="1" smtClean="0"/>
              <a:t>Electroweak</a:t>
            </a:r>
            <a:r>
              <a:rPr lang="de-DE" sz="3200" dirty="0" smtClean="0"/>
              <a:t> </a:t>
            </a:r>
            <a:r>
              <a:rPr lang="de-DE" sz="3200" dirty="0" err="1" smtClean="0"/>
              <a:t>couplings</a:t>
            </a:r>
            <a:r>
              <a:rPr lang="de-DE" sz="3200" dirty="0" smtClean="0"/>
              <a:t> </a:t>
            </a:r>
            <a:r>
              <a:rPr lang="de-DE" sz="3200" dirty="0" err="1" smtClean="0"/>
              <a:t>to</a:t>
            </a:r>
            <a:r>
              <a:rPr lang="de-DE" sz="3200" dirty="0" smtClean="0"/>
              <a:t> </a:t>
            </a:r>
            <a:r>
              <a:rPr lang="de-DE" sz="3200" dirty="0" err="1" smtClean="0"/>
              <a:t>fermions</a:t>
            </a:r>
            <a:r>
              <a:rPr lang="de-DE" sz="3200" dirty="0" smtClean="0"/>
              <a:t>: </a:t>
            </a:r>
          </a:p>
        </p:txBody>
      </p:sp>
      <p:sp>
        <p:nvSpPr>
          <p:cNvPr id="70" name="Textfeld 69"/>
          <p:cNvSpPr txBox="1"/>
          <p:nvPr/>
        </p:nvSpPr>
        <p:spPr>
          <a:xfrm>
            <a:off x="1293812" y="5663625"/>
            <a:ext cx="67071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left</a:t>
            </a:r>
            <a:r>
              <a:rPr lang="de-DE" sz="3200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and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right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, but not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symmetric</a:t>
            </a:r>
            <a:endParaRPr lang="de-DE" sz="3200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9" name="Gruppierung 28"/>
          <p:cNvGrpSpPr/>
          <p:nvPr/>
        </p:nvGrpSpPr>
        <p:grpSpPr>
          <a:xfrm>
            <a:off x="228600" y="1228976"/>
            <a:ext cx="8686800" cy="3895390"/>
            <a:chOff x="228600" y="1228976"/>
            <a:chExt cx="8686800" cy="3895390"/>
          </a:xfrm>
        </p:grpSpPr>
        <p:pic>
          <p:nvPicPr>
            <p:cNvPr id="28" name="Bild 2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367369" y="4058228"/>
              <a:ext cx="241300" cy="317500"/>
            </a:xfrm>
            <a:prstGeom prst="rect">
              <a:avLst/>
            </a:prstGeom>
          </p:spPr>
        </p:pic>
        <p:pic>
          <p:nvPicPr>
            <p:cNvPr id="64" name="Bild 6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873027" y="4059153"/>
              <a:ext cx="241300" cy="317500"/>
            </a:xfrm>
            <a:prstGeom prst="rect">
              <a:avLst/>
            </a:prstGeom>
          </p:spPr>
        </p:pic>
        <p:grpSp>
          <p:nvGrpSpPr>
            <p:cNvPr id="27" name="Gruppierung 26"/>
            <p:cNvGrpSpPr/>
            <p:nvPr/>
          </p:nvGrpSpPr>
          <p:grpSpPr>
            <a:xfrm>
              <a:off x="228600" y="1228976"/>
              <a:ext cx="8686800" cy="3895390"/>
              <a:chOff x="228600" y="1228976"/>
              <a:chExt cx="8686800" cy="3895390"/>
            </a:xfrm>
          </p:grpSpPr>
          <p:pic>
            <p:nvPicPr>
              <p:cNvPr id="46" name="Bild 45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454225" y="2207803"/>
                <a:ext cx="345981" cy="406400"/>
              </a:xfrm>
              <a:prstGeom prst="rect">
                <a:avLst/>
              </a:prstGeom>
            </p:spPr>
          </p:pic>
          <p:pic>
            <p:nvPicPr>
              <p:cNvPr id="52" name="Bild 51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801342" y="2233525"/>
                <a:ext cx="345981" cy="406400"/>
              </a:xfrm>
              <a:prstGeom prst="rect">
                <a:avLst/>
              </a:prstGeom>
            </p:spPr>
          </p:pic>
          <p:pic>
            <p:nvPicPr>
              <p:cNvPr id="54" name="Bild 5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14400" y="2190810"/>
                <a:ext cx="342900" cy="406400"/>
              </a:xfrm>
              <a:prstGeom prst="rect">
                <a:avLst/>
              </a:prstGeom>
            </p:spPr>
          </p:pic>
          <p:pic>
            <p:nvPicPr>
              <p:cNvPr id="55" name="Bild 54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314700" y="2246972"/>
                <a:ext cx="342900" cy="406400"/>
              </a:xfrm>
              <a:prstGeom prst="rect">
                <a:avLst/>
              </a:prstGeom>
            </p:spPr>
          </p:pic>
          <p:grpSp>
            <p:nvGrpSpPr>
              <p:cNvPr id="25" name="Gruppierung 24"/>
              <p:cNvGrpSpPr/>
              <p:nvPr/>
            </p:nvGrpSpPr>
            <p:grpSpPr>
              <a:xfrm>
                <a:off x="228600" y="1228976"/>
                <a:ext cx="8686800" cy="3895390"/>
                <a:chOff x="228600" y="1228976"/>
                <a:chExt cx="8686800" cy="3895390"/>
              </a:xfrm>
            </p:grpSpPr>
            <p:pic>
              <p:nvPicPr>
                <p:cNvPr id="23" name="Bild 22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332412" y="1291605"/>
                  <a:ext cx="3071622" cy="795528"/>
                </a:xfrm>
                <a:prstGeom prst="rect">
                  <a:avLst/>
                </a:prstGeom>
              </p:spPr>
            </p:pic>
            <p:pic>
              <p:nvPicPr>
                <p:cNvPr id="16" name="Bild 15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33997" y="1228976"/>
                  <a:ext cx="3878199" cy="795528"/>
                </a:xfrm>
                <a:prstGeom prst="rect">
                  <a:avLst/>
                </a:prstGeom>
              </p:spPr>
            </p:pic>
            <p:grpSp>
              <p:nvGrpSpPr>
                <p:cNvPr id="26" name="Gruppierung 25"/>
                <p:cNvGrpSpPr/>
                <p:nvPr/>
              </p:nvGrpSpPr>
              <p:grpSpPr>
                <a:xfrm>
                  <a:off x="228600" y="1867610"/>
                  <a:ext cx="8686800" cy="3256756"/>
                  <a:chOff x="228600" y="1867610"/>
                  <a:chExt cx="8686800" cy="3256756"/>
                </a:xfrm>
              </p:grpSpPr>
              <p:sp>
                <p:nvSpPr>
                  <p:cNvPr id="3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228600" y="4224253"/>
                    <a:ext cx="3276600" cy="838200"/>
                  </a:xfrm>
                  <a:prstGeom prst="rect">
                    <a:avLst/>
                  </a:prstGeom>
                  <a:noFill/>
                  <a:ln w="28575">
                    <a:noFill/>
                    <a:miter lim="800000"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66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4" name="Group 1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1512094" y="4052009"/>
                    <a:ext cx="1757362" cy="376238"/>
                    <a:chOff x="1110" y="2406"/>
                    <a:chExt cx="1154" cy="118"/>
                  </a:xfrm>
                </p:grpSpPr>
                <p:sp>
                  <p:nvSpPr>
                    <p:cNvPr id="5" name="Freeform 13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" name="Freeform 14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7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303212" y="2547853"/>
                    <a:ext cx="4114800" cy="762000"/>
                    <a:chOff x="1574" y="2179"/>
                    <a:chExt cx="960" cy="480"/>
                  </a:xfrm>
                </p:grpSpPr>
                <p:grpSp>
                  <p:nvGrpSpPr>
                    <p:cNvPr id="8" name="Group 1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1574" y="2179"/>
                      <a:ext cx="480" cy="480"/>
                      <a:chOff x="624" y="2448"/>
                      <a:chExt cx="480" cy="480"/>
                    </a:xfrm>
                  </p:grpSpPr>
                  <p:sp>
                    <p:nvSpPr>
                      <p:cNvPr id="12" name="Line 17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624" y="2448"/>
                        <a:ext cx="480" cy="480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" name="Line 18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624" y="2688"/>
                        <a:ext cx="240" cy="240"/>
                      </a:xfrm>
                      <a:prstGeom prst="line">
                        <a:avLst/>
                      </a:prstGeom>
                      <a:noFill/>
                      <a:ln w="38100">
                        <a:solidFill>
                          <a:schemeClr val="tx1"/>
                        </a:solidFill>
                        <a:round/>
                        <a:headEnd/>
                        <a:tailEnd type="arrow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" name="Group 19"/>
                    <p:cNvGrpSpPr>
                      <a:grpSpLocks/>
                    </p:cNvGrpSpPr>
                    <p:nvPr/>
                  </p:nvGrpSpPr>
                  <p:grpSpPr bwMode="auto">
                    <a:xfrm rot="5400000" flipH="1">
                      <a:off x="2054" y="2179"/>
                      <a:ext cx="480" cy="480"/>
                      <a:chOff x="720" y="2544"/>
                      <a:chExt cx="480" cy="480"/>
                    </a:xfrm>
                  </p:grpSpPr>
                  <p:sp>
                    <p:nvSpPr>
                      <p:cNvPr id="10" name="Line 20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720" y="2544"/>
                        <a:ext cx="480" cy="480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" name="Line 21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720" y="2784"/>
                        <a:ext cx="240" cy="240"/>
                      </a:xfrm>
                      <a:prstGeom prst="line">
                        <a:avLst/>
                      </a:prstGeom>
                      <a:noFill/>
                      <a:ln w="38100">
                        <a:solidFill>
                          <a:schemeClr val="tx1"/>
                        </a:solidFill>
                        <a:round/>
                        <a:headEnd/>
                        <a:tailEnd type="arrow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sp>
                <p:nvSpPr>
                  <p:cNvPr id="14" name="Oval 22"/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2251074" y="3186028"/>
                    <a:ext cx="228600" cy="228600"/>
                  </a:xfrm>
                  <a:prstGeom prst="ellipse">
                    <a:avLst/>
                  </a:prstGeom>
                  <a:solidFill>
                    <a:srgbClr val="66CCFF"/>
                  </a:solidFill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8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4725988" y="4229810"/>
                    <a:ext cx="3276600" cy="838200"/>
                  </a:xfrm>
                  <a:prstGeom prst="rect">
                    <a:avLst/>
                  </a:prstGeom>
                  <a:noFill/>
                  <a:ln w="28575">
                    <a:noFill/>
                    <a:miter lim="800000"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66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49" name="Group 1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6009482" y="4057566"/>
                    <a:ext cx="1757362" cy="376238"/>
                    <a:chOff x="1110" y="2406"/>
                    <a:chExt cx="1154" cy="118"/>
                  </a:xfrm>
                </p:grpSpPr>
                <p:sp>
                  <p:nvSpPr>
                    <p:cNvPr id="62" name="Freeform 13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3" name="Freeform 14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50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4800600" y="2553410"/>
                    <a:ext cx="4114800" cy="762000"/>
                    <a:chOff x="1574" y="2179"/>
                    <a:chExt cx="960" cy="480"/>
                  </a:xfrm>
                </p:grpSpPr>
                <p:grpSp>
                  <p:nvGrpSpPr>
                    <p:cNvPr id="56" name="Group 1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1574" y="2179"/>
                      <a:ext cx="480" cy="480"/>
                      <a:chOff x="624" y="2448"/>
                      <a:chExt cx="480" cy="480"/>
                    </a:xfrm>
                  </p:grpSpPr>
                  <p:sp>
                    <p:nvSpPr>
                      <p:cNvPr id="60" name="Line 17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624" y="2448"/>
                        <a:ext cx="480" cy="480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1" name="Line 18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624" y="2688"/>
                        <a:ext cx="240" cy="240"/>
                      </a:xfrm>
                      <a:prstGeom prst="line">
                        <a:avLst/>
                      </a:prstGeom>
                      <a:noFill/>
                      <a:ln w="38100">
                        <a:solidFill>
                          <a:schemeClr val="tx1"/>
                        </a:solidFill>
                        <a:round/>
                        <a:headEnd/>
                        <a:tailEnd type="arrow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57" name="Group 19"/>
                    <p:cNvGrpSpPr>
                      <a:grpSpLocks/>
                    </p:cNvGrpSpPr>
                    <p:nvPr/>
                  </p:nvGrpSpPr>
                  <p:grpSpPr bwMode="auto">
                    <a:xfrm rot="5400000" flipH="1">
                      <a:off x="2054" y="2179"/>
                      <a:ext cx="480" cy="480"/>
                      <a:chOff x="720" y="2544"/>
                      <a:chExt cx="480" cy="480"/>
                    </a:xfrm>
                  </p:grpSpPr>
                  <p:sp>
                    <p:nvSpPr>
                      <p:cNvPr id="58" name="Line 20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720" y="2544"/>
                        <a:ext cx="480" cy="480"/>
                      </a:xfrm>
                      <a:prstGeom prst="line">
                        <a:avLst/>
                      </a:prstGeom>
                      <a:noFill/>
                      <a:ln w="57150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59" name="Line 21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720" y="2784"/>
                        <a:ext cx="240" cy="240"/>
                      </a:xfrm>
                      <a:prstGeom prst="line">
                        <a:avLst/>
                      </a:prstGeom>
                      <a:noFill/>
                      <a:ln w="38100">
                        <a:solidFill>
                          <a:schemeClr val="tx1"/>
                        </a:solidFill>
                        <a:round/>
                        <a:headEnd/>
                        <a:tailEnd type="arrow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sp>
                <p:nvSpPr>
                  <p:cNvPr id="51" name="Oval 22"/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6748462" y="3191585"/>
                    <a:ext cx="228600" cy="228600"/>
                  </a:xfrm>
                  <a:prstGeom prst="ellipse">
                    <a:avLst/>
                  </a:prstGeom>
                  <a:solidFill>
                    <a:srgbClr val="66CCFF"/>
                  </a:solidFill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cxnSp>
                <p:nvCxnSpPr>
                  <p:cNvPr id="24" name="Gerade Verbindung mit Pfeil 23"/>
                  <p:cNvCxnSpPr/>
                  <p:nvPr/>
                </p:nvCxnSpPr>
                <p:spPr bwMode="auto">
                  <a:xfrm>
                    <a:off x="2057400" y="1867610"/>
                    <a:ext cx="271463" cy="1204203"/>
                  </a:xfrm>
                  <a:prstGeom prst="straightConnector1">
                    <a:avLst/>
                  </a:prstGeom>
                  <a:solidFill>
                    <a:schemeClr val="accent1"/>
                  </a:solidFill>
                  <a:ln w="31750" cap="flat" cmpd="sng" algn="ctr">
                    <a:solidFill>
                      <a:schemeClr val="tx1"/>
                    </a:solidFill>
                    <a:prstDash val="solid"/>
                    <a:round/>
                    <a:headEnd type="none" w="lg" len="lg"/>
                    <a:tailEnd type="arrow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  <p:cxnSp>
                <p:nvCxnSpPr>
                  <p:cNvPr id="45" name="Gerade Verbindung mit Pfeil 44"/>
                  <p:cNvCxnSpPr/>
                  <p:nvPr/>
                </p:nvCxnSpPr>
                <p:spPr bwMode="auto">
                  <a:xfrm flipH="1">
                    <a:off x="6839742" y="1943507"/>
                    <a:ext cx="98426" cy="1169470"/>
                  </a:xfrm>
                  <a:prstGeom prst="straightConnector1">
                    <a:avLst/>
                  </a:prstGeom>
                  <a:solidFill>
                    <a:schemeClr val="accent1"/>
                  </a:solidFill>
                  <a:ln w="31750" cap="flat" cmpd="sng" algn="ctr">
                    <a:solidFill>
                      <a:schemeClr val="tx1"/>
                    </a:solidFill>
                    <a:prstDash val="solid"/>
                    <a:round/>
                    <a:headEnd type="none" w="lg" len="lg"/>
                    <a:tailEnd type="arrow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</p:grpSp>
        </p:grpSp>
      </p:grpSp>
    </p:spTree>
    <p:extLst>
      <p:ext uri="{BB962C8B-B14F-4D97-AF65-F5344CB8AC3E}">
        <p14:creationId xmlns:p14="http://schemas.microsoft.com/office/powerpoint/2010/main" val="294086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21" name="Text Box 5"/>
          <p:cNvSpPr txBox="1">
            <a:spLocks noChangeArrowheads="1"/>
          </p:cNvSpPr>
          <p:nvPr/>
        </p:nvSpPr>
        <p:spPr bwMode="auto">
          <a:xfrm>
            <a:off x="152400" y="-36731"/>
            <a:ext cx="90678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de-DE" altLang="de-DE" sz="3200" u="sng" dirty="0" smtClean="0"/>
              <a:t>Precision </a:t>
            </a:r>
            <a:r>
              <a:rPr lang="de-DE" altLang="de-DE" sz="3200" u="sng" dirty="0" err="1" smtClean="0"/>
              <a:t>measurements</a:t>
            </a:r>
            <a:r>
              <a:rPr lang="de-DE" altLang="de-DE" sz="3200" u="sng" dirty="0" smtClean="0"/>
              <a:t> at </a:t>
            </a:r>
            <a:r>
              <a:rPr lang="de-DE" altLang="de-DE" sz="3600" u="sng" dirty="0" err="1" smtClean="0">
                <a:latin typeface="+mn-lt"/>
              </a:rPr>
              <a:t>e</a:t>
            </a:r>
            <a:r>
              <a:rPr lang="de-DE" altLang="de-DE" sz="3600" u="sng" baseline="30000" dirty="0" err="1" smtClean="0">
                <a:latin typeface="+mn-lt"/>
              </a:rPr>
              <a:t>+</a:t>
            </a:r>
            <a:r>
              <a:rPr lang="de-DE" altLang="de-DE" sz="3600" u="sng" dirty="0" err="1" smtClean="0">
                <a:latin typeface="+mn-lt"/>
              </a:rPr>
              <a:t>e</a:t>
            </a:r>
            <a:r>
              <a:rPr lang="de-DE" altLang="de-DE" sz="3600" u="sng" baseline="30000" dirty="0" smtClean="0">
                <a:latin typeface="+mn-lt"/>
              </a:rPr>
              <a:t>−</a:t>
            </a:r>
            <a:r>
              <a:rPr lang="de-DE" altLang="de-DE" sz="3200" u="sng" dirty="0" smtClean="0">
                <a:latin typeface="+mn-lt"/>
              </a:rPr>
              <a:t>-</a:t>
            </a:r>
            <a:r>
              <a:rPr lang="de-DE" altLang="de-DE" sz="3200" u="sng" dirty="0" err="1" smtClean="0"/>
              <a:t>colliders</a:t>
            </a:r>
            <a:r>
              <a:rPr lang="de-DE" altLang="de-DE" sz="3200" u="sng" dirty="0" smtClean="0"/>
              <a:t>:</a:t>
            </a:r>
            <a:endParaRPr lang="en-US" altLang="de-DE" sz="3200" u="sng" dirty="0"/>
          </a:p>
        </p:txBody>
      </p:sp>
      <p:grpSp>
        <p:nvGrpSpPr>
          <p:cNvPr id="23" name="Gruppierung 22"/>
          <p:cNvGrpSpPr/>
          <p:nvPr/>
        </p:nvGrpSpPr>
        <p:grpSpPr>
          <a:xfrm>
            <a:off x="457200" y="762000"/>
            <a:ext cx="8153400" cy="1905000"/>
            <a:chOff x="457200" y="762000"/>
            <a:chExt cx="8153400" cy="1905000"/>
          </a:xfrm>
        </p:grpSpPr>
        <p:pic>
          <p:nvPicPr>
            <p:cNvPr id="110" name="Bild 10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286000" y="1105941"/>
              <a:ext cx="723900" cy="419100"/>
            </a:xfrm>
            <a:prstGeom prst="rect">
              <a:avLst/>
            </a:prstGeom>
          </p:spPr>
        </p:pic>
        <p:grpSp>
          <p:nvGrpSpPr>
            <p:cNvPr id="16" name="Gruppierung 15"/>
            <p:cNvGrpSpPr/>
            <p:nvPr/>
          </p:nvGrpSpPr>
          <p:grpSpPr>
            <a:xfrm>
              <a:off x="457200" y="762000"/>
              <a:ext cx="8153400" cy="1905000"/>
              <a:chOff x="457200" y="762000"/>
              <a:chExt cx="8153400" cy="1905000"/>
            </a:xfrm>
          </p:grpSpPr>
          <p:pic>
            <p:nvPicPr>
              <p:cNvPr id="5" name="Bild 4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97394" y="2262752"/>
                <a:ext cx="1993900" cy="393700"/>
              </a:xfrm>
              <a:prstGeom prst="rect">
                <a:avLst/>
              </a:prstGeom>
            </p:spPr>
          </p:pic>
          <p:pic>
            <p:nvPicPr>
              <p:cNvPr id="2" name="Bild 1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404584" y="891242"/>
                <a:ext cx="1993900" cy="495300"/>
              </a:xfrm>
              <a:prstGeom prst="rect">
                <a:avLst/>
              </a:prstGeom>
            </p:spPr>
          </p:pic>
          <p:pic>
            <p:nvPicPr>
              <p:cNvPr id="101" name="Bild 10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7200" y="762000"/>
                <a:ext cx="457200" cy="406400"/>
              </a:xfrm>
              <a:prstGeom prst="rect">
                <a:avLst/>
              </a:prstGeom>
            </p:spPr>
          </p:pic>
          <p:pic>
            <p:nvPicPr>
              <p:cNvPr id="102" name="Bild 101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9900" y="2362200"/>
                <a:ext cx="444500" cy="304800"/>
              </a:xfrm>
              <a:prstGeom prst="rect">
                <a:avLst/>
              </a:prstGeom>
            </p:spPr>
          </p:pic>
          <p:grpSp>
            <p:nvGrpSpPr>
              <p:cNvPr id="3" name="Gruppierung 2"/>
              <p:cNvGrpSpPr>
                <a:grpSpLocks noChangeAspect="1"/>
              </p:cNvGrpSpPr>
              <p:nvPr/>
            </p:nvGrpSpPr>
            <p:grpSpPr>
              <a:xfrm>
                <a:off x="969315" y="995561"/>
                <a:ext cx="3277619" cy="1539484"/>
                <a:chOff x="1905000" y="1774317"/>
                <a:chExt cx="5029200" cy="2362200"/>
              </a:xfrm>
            </p:grpSpPr>
            <p:grpSp>
              <p:nvGrpSpPr>
                <p:cNvPr id="26" name="Group 3"/>
                <p:cNvGrpSpPr>
                  <a:grpSpLocks/>
                </p:cNvGrpSpPr>
                <p:nvPr/>
              </p:nvGrpSpPr>
              <p:grpSpPr bwMode="auto">
                <a:xfrm>
                  <a:off x="3276600" y="2688717"/>
                  <a:ext cx="2332038" cy="457200"/>
                  <a:chOff x="1110" y="2406"/>
                  <a:chExt cx="1154" cy="118"/>
                </a:xfrm>
              </p:grpSpPr>
              <p:sp>
                <p:nvSpPr>
                  <p:cNvPr id="27" name="Freeform 4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8" name="Freeform 5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29" name="Group 31"/>
                <p:cNvGrpSpPr>
                  <a:grpSpLocks/>
                </p:cNvGrpSpPr>
                <p:nvPr/>
              </p:nvGrpSpPr>
              <p:grpSpPr bwMode="auto">
                <a:xfrm>
                  <a:off x="1905000" y="1774317"/>
                  <a:ext cx="5029200" cy="2362200"/>
                  <a:chOff x="1886" y="1776"/>
                  <a:chExt cx="1776" cy="960"/>
                </a:xfrm>
              </p:grpSpPr>
              <p:grpSp>
                <p:nvGrpSpPr>
                  <p:cNvPr id="30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1886" y="2256"/>
                    <a:ext cx="480" cy="480"/>
                    <a:chOff x="624" y="2448"/>
                    <a:chExt cx="480" cy="480"/>
                  </a:xfrm>
                </p:grpSpPr>
                <p:sp>
                  <p:nvSpPr>
                    <p:cNvPr id="40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1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1" name="Group 10"/>
                  <p:cNvGrpSpPr>
                    <a:grpSpLocks/>
                  </p:cNvGrpSpPr>
                  <p:nvPr/>
                </p:nvGrpSpPr>
                <p:grpSpPr bwMode="auto">
                  <a:xfrm flipH="1">
                    <a:off x="1886" y="1776"/>
                    <a:ext cx="480" cy="480"/>
                    <a:chOff x="720" y="2544"/>
                    <a:chExt cx="480" cy="480"/>
                  </a:xfrm>
                </p:grpSpPr>
                <p:sp>
                  <p:nvSpPr>
                    <p:cNvPr id="38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9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" name="Group 15"/>
                  <p:cNvGrpSpPr>
                    <a:grpSpLocks/>
                  </p:cNvGrpSpPr>
                  <p:nvPr/>
                </p:nvGrpSpPr>
                <p:grpSpPr bwMode="auto">
                  <a:xfrm flipH="1" flipV="1">
                    <a:off x="3182" y="1776"/>
                    <a:ext cx="480" cy="480"/>
                    <a:chOff x="624" y="2448"/>
                    <a:chExt cx="480" cy="480"/>
                  </a:xfrm>
                </p:grpSpPr>
                <p:sp>
                  <p:nvSpPr>
                    <p:cNvPr id="36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7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3" name="Group 18"/>
                  <p:cNvGrpSpPr>
                    <a:grpSpLocks/>
                  </p:cNvGrpSpPr>
                  <p:nvPr/>
                </p:nvGrpSpPr>
                <p:grpSpPr bwMode="auto">
                  <a:xfrm flipV="1">
                    <a:off x="3182" y="2256"/>
                    <a:ext cx="480" cy="480"/>
                    <a:chOff x="720" y="2544"/>
                    <a:chExt cx="480" cy="480"/>
                  </a:xfrm>
                </p:grpSpPr>
                <p:sp>
                  <p:nvSpPr>
                    <p:cNvPr id="34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5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47" name="Oval 18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5448000" y="2852512"/>
                  <a:ext cx="276193" cy="276194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" name="Oval 25"/>
                <p:cNvSpPr>
                  <a:spLocks noChangeAspect="1" noChangeArrowheads="1"/>
                </p:cNvSpPr>
                <p:nvPr/>
              </p:nvSpPr>
              <p:spPr bwMode="auto">
                <a:xfrm>
                  <a:off x="3089144" y="2826241"/>
                  <a:ext cx="276193" cy="276194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10" name="Textfeld 9"/>
              <p:cNvSpPr txBox="1"/>
              <p:nvPr/>
            </p:nvSpPr>
            <p:spPr>
              <a:xfrm>
                <a:off x="6705600" y="1443147"/>
                <a:ext cx="19050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spcBef>
                    <a:spcPts val="600"/>
                  </a:spcBef>
                </a:pPr>
                <a:r>
                  <a:rPr lang="de-DE" sz="3200" dirty="0" err="1" smtClean="0"/>
                  <a:t>leptonic</a:t>
                </a:r>
                <a:endParaRPr lang="de-DE" sz="3200" dirty="0" smtClean="0"/>
              </a:p>
            </p:txBody>
          </p:sp>
        </p:grpSp>
      </p:grpSp>
      <p:grpSp>
        <p:nvGrpSpPr>
          <p:cNvPr id="25" name="Gruppierung 24"/>
          <p:cNvGrpSpPr/>
          <p:nvPr/>
        </p:nvGrpSpPr>
        <p:grpSpPr>
          <a:xfrm>
            <a:off x="457200" y="4851063"/>
            <a:ext cx="8153400" cy="1956137"/>
            <a:chOff x="457200" y="4851063"/>
            <a:chExt cx="8153400" cy="1956137"/>
          </a:xfrm>
        </p:grpSpPr>
        <p:pic>
          <p:nvPicPr>
            <p:cNvPr id="22" name="Bild 2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286000" y="5143338"/>
              <a:ext cx="723900" cy="419100"/>
            </a:xfrm>
            <a:prstGeom prst="rect">
              <a:avLst/>
            </a:prstGeom>
          </p:spPr>
        </p:pic>
        <p:pic>
          <p:nvPicPr>
            <p:cNvPr id="21" name="Bild 2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343400" y="4876800"/>
              <a:ext cx="2908300" cy="482600"/>
            </a:xfrm>
            <a:prstGeom prst="rect">
              <a:avLst/>
            </a:prstGeom>
          </p:spPr>
        </p:pic>
        <p:pic>
          <p:nvPicPr>
            <p:cNvPr id="20" name="Bild 1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68800" y="6324600"/>
              <a:ext cx="2908300" cy="482600"/>
            </a:xfrm>
            <a:prstGeom prst="rect">
              <a:avLst/>
            </a:prstGeom>
          </p:spPr>
        </p:pic>
        <p:pic>
          <p:nvPicPr>
            <p:cNvPr id="107" name="Bild 10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57200" y="4851063"/>
              <a:ext cx="457200" cy="406400"/>
            </a:xfrm>
            <a:prstGeom prst="rect">
              <a:avLst/>
            </a:prstGeom>
          </p:spPr>
        </p:pic>
        <p:pic>
          <p:nvPicPr>
            <p:cNvPr id="108" name="Bild 10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69900" y="6477000"/>
              <a:ext cx="444500" cy="304800"/>
            </a:xfrm>
            <a:prstGeom prst="rect">
              <a:avLst/>
            </a:prstGeom>
          </p:spPr>
        </p:pic>
        <p:grpSp>
          <p:nvGrpSpPr>
            <p:cNvPr id="17" name="Gruppierung 16"/>
            <p:cNvGrpSpPr/>
            <p:nvPr/>
          </p:nvGrpSpPr>
          <p:grpSpPr>
            <a:xfrm>
              <a:off x="980447" y="5097605"/>
              <a:ext cx="7630153" cy="1539484"/>
              <a:chOff x="980447" y="5097605"/>
              <a:chExt cx="7630153" cy="1539484"/>
            </a:xfrm>
          </p:grpSpPr>
          <p:grpSp>
            <p:nvGrpSpPr>
              <p:cNvPr id="78" name="Gruppierung 77"/>
              <p:cNvGrpSpPr>
                <a:grpSpLocks noChangeAspect="1"/>
              </p:cNvGrpSpPr>
              <p:nvPr/>
            </p:nvGrpSpPr>
            <p:grpSpPr>
              <a:xfrm>
                <a:off x="980447" y="5097605"/>
                <a:ext cx="3277619" cy="1539484"/>
                <a:chOff x="1905000" y="1774317"/>
                <a:chExt cx="5029200" cy="2362200"/>
              </a:xfrm>
            </p:grpSpPr>
            <p:grpSp>
              <p:nvGrpSpPr>
                <p:cNvPr id="79" name="Group 3"/>
                <p:cNvGrpSpPr>
                  <a:grpSpLocks/>
                </p:cNvGrpSpPr>
                <p:nvPr/>
              </p:nvGrpSpPr>
              <p:grpSpPr bwMode="auto">
                <a:xfrm>
                  <a:off x="3276600" y="2688717"/>
                  <a:ext cx="2332038" cy="457200"/>
                  <a:chOff x="1110" y="2406"/>
                  <a:chExt cx="1154" cy="118"/>
                </a:xfrm>
              </p:grpSpPr>
              <p:sp>
                <p:nvSpPr>
                  <p:cNvPr id="97" name="Freeform 4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8" name="Freeform 5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80" name="Group 31"/>
                <p:cNvGrpSpPr>
                  <a:grpSpLocks/>
                </p:cNvGrpSpPr>
                <p:nvPr/>
              </p:nvGrpSpPr>
              <p:grpSpPr bwMode="auto">
                <a:xfrm>
                  <a:off x="1905000" y="1774317"/>
                  <a:ext cx="5029200" cy="2362200"/>
                  <a:chOff x="1886" y="1776"/>
                  <a:chExt cx="1776" cy="960"/>
                </a:xfrm>
              </p:grpSpPr>
              <p:grpSp>
                <p:nvGrpSpPr>
                  <p:cNvPr id="85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1886" y="2256"/>
                    <a:ext cx="480" cy="480"/>
                    <a:chOff x="624" y="2448"/>
                    <a:chExt cx="480" cy="480"/>
                  </a:xfrm>
                </p:grpSpPr>
                <p:sp>
                  <p:nvSpPr>
                    <p:cNvPr id="95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6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6" name="Group 10"/>
                  <p:cNvGrpSpPr>
                    <a:grpSpLocks/>
                  </p:cNvGrpSpPr>
                  <p:nvPr/>
                </p:nvGrpSpPr>
                <p:grpSpPr bwMode="auto">
                  <a:xfrm flipH="1">
                    <a:off x="1886" y="1776"/>
                    <a:ext cx="480" cy="480"/>
                    <a:chOff x="720" y="2544"/>
                    <a:chExt cx="480" cy="480"/>
                  </a:xfrm>
                </p:grpSpPr>
                <p:sp>
                  <p:nvSpPr>
                    <p:cNvPr id="93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4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7" name="Group 15"/>
                  <p:cNvGrpSpPr>
                    <a:grpSpLocks/>
                  </p:cNvGrpSpPr>
                  <p:nvPr/>
                </p:nvGrpSpPr>
                <p:grpSpPr bwMode="auto">
                  <a:xfrm flipH="1" flipV="1">
                    <a:off x="3182" y="1776"/>
                    <a:ext cx="480" cy="480"/>
                    <a:chOff x="624" y="2448"/>
                    <a:chExt cx="480" cy="480"/>
                  </a:xfrm>
                </p:grpSpPr>
                <p:sp>
                  <p:nvSpPr>
                    <p:cNvPr id="91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2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8" name="Group 18"/>
                  <p:cNvGrpSpPr>
                    <a:grpSpLocks/>
                  </p:cNvGrpSpPr>
                  <p:nvPr/>
                </p:nvGrpSpPr>
                <p:grpSpPr bwMode="auto">
                  <a:xfrm flipV="1">
                    <a:off x="3182" y="2256"/>
                    <a:ext cx="480" cy="480"/>
                    <a:chOff x="720" y="2544"/>
                    <a:chExt cx="480" cy="480"/>
                  </a:xfrm>
                </p:grpSpPr>
                <p:sp>
                  <p:nvSpPr>
                    <p:cNvPr id="89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0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83" name="Oval 18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5448000" y="2835190"/>
                  <a:ext cx="276193" cy="276194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4" name="Oval 25"/>
                <p:cNvSpPr>
                  <a:spLocks noChangeAspect="1" noChangeArrowheads="1"/>
                </p:cNvSpPr>
                <p:nvPr/>
              </p:nvSpPr>
              <p:spPr bwMode="auto">
                <a:xfrm>
                  <a:off x="3108024" y="2841539"/>
                  <a:ext cx="276193" cy="276194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105" name="Textfeld 104"/>
              <p:cNvSpPr txBox="1"/>
              <p:nvPr/>
            </p:nvSpPr>
            <p:spPr>
              <a:xfrm>
                <a:off x="6705600" y="5587613"/>
                <a:ext cx="19050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spcBef>
                    <a:spcPts val="600"/>
                  </a:spcBef>
                </a:pPr>
                <a:r>
                  <a:rPr lang="de-DE" sz="3200" dirty="0" smtClean="0">
                    <a:solidFill>
                      <a:srgbClr val="FF0000"/>
                    </a:solidFill>
                  </a:rPr>
                  <a:t>invisible</a:t>
                </a:r>
              </a:p>
            </p:txBody>
          </p:sp>
        </p:grpSp>
      </p:grpSp>
      <p:grpSp>
        <p:nvGrpSpPr>
          <p:cNvPr id="24" name="Gruppierung 23"/>
          <p:cNvGrpSpPr/>
          <p:nvPr/>
        </p:nvGrpSpPr>
        <p:grpSpPr>
          <a:xfrm>
            <a:off x="457200" y="2743200"/>
            <a:ext cx="8305800" cy="2057400"/>
            <a:chOff x="457200" y="2743200"/>
            <a:chExt cx="8305800" cy="2057400"/>
          </a:xfrm>
        </p:grpSpPr>
        <p:pic>
          <p:nvPicPr>
            <p:cNvPr id="109" name="Bild 10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286000" y="3157961"/>
              <a:ext cx="723900" cy="419100"/>
            </a:xfrm>
            <a:prstGeom prst="rect">
              <a:avLst/>
            </a:prstGeom>
          </p:spPr>
        </p:pic>
        <p:pic>
          <p:nvPicPr>
            <p:cNvPr id="18" name="Bild 1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394200" y="2743200"/>
              <a:ext cx="1930400" cy="482600"/>
            </a:xfrm>
            <a:prstGeom prst="rect">
              <a:avLst/>
            </a:prstGeom>
          </p:spPr>
        </p:pic>
        <p:pic>
          <p:nvPicPr>
            <p:cNvPr id="19" name="Bild 1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394200" y="4381500"/>
              <a:ext cx="1930400" cy="419100"/>
            </a:xfrm>
            <a:prstGeom prst="rect">
              <a:avLst/>
            </a:prstGeom>
          </p:spPr>
        </p:pic>
        <p:pic>
          <p:nvPicPr>
            <p:cNvPr id="103" name="Bild 10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57200" y="2819400"/>
              <a:ext cx="457200" cy="406400"/>
            </a:xfrm>
            <a:prstGeom prst="rect">
              <a:avLst/>
            </a:prstGeom>
          </p:spPr>
        </p:pic>
        <p:pic>
          <p:nvPicPr>
            <p:cNvPr id="106" name="Bild 10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69521" y="4451845"/>
              <a:ext cx="444500" cy="304800"/>
            </a:xfrm>
            <a:prstGeom prst="rect">
              <a:avLst/>
            </a:prstGeom>
          </p:spPr>
        </p:pic>
        <p:grpSp>
          <p:nvGrpSpPr>
            <p:cNvPr id="15" name="Gruppierung 14"/>
            <p:cNvGrpSpPr/>
            <p:nvPr/>
          </p:nvGrpSpPr>
          <p:grpSpPr>
            <a:xfrm>
              <a:off x="969315" y="3064759"/>
              <a:ext cx="7793685" cy="1539484"/>
              <a:chOff x="969315" y="3064759"/>
              <a:chExt cx="7793685" cy="1539484"/>
            </a:xfrm>
          </p:grpSpPr>
          <p:sp>
            <p:nvSpPr>
              <p:cNvPr id="104" name="Textfeld 103"/>
              <p:cNvSpPr txBox="1"/>
              <p:nvPr/>
            </p:nvSpPr>
            <p:spPr>
              <a:xfrm>
                <a:off x="6858000" y="3515380"/>
                <a:ext cx="19050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spcBef>
                    <a:spcPts val="600"/>
                  </a:spcBef>
                </a:pPr>
                <a:r>
                  <a:rPr lang="de-DE" sz="3200" smtClean="0">
                    <a:solidFill>
                      <a:srgbClr val="0000AA"/>
                    </a:solidFill>
                  </a:rPr>
                  <a:t>hadronic</a:t>
                </a:r>
                <a:endParaRPr lang="de-DE" sz="3200" dirty="0" smtClean="0">
                  <a:solidFill>
                    <a:srgbClr val="0000AA"/>
                  </a:solidFill>
                </a:endParaRPr>
              </a:p>
            </p:txBody>
          </p:sp>
          <p:grpSp>
            <p:nvGrpSpPr>
              <p:cNvPr id="57" name="Gruppierung 56"/>
              <p:cNvGrpSpPr>
                <a:grpSpLocks noChangeAspect="1"/>
              </p:cNvGrpSpPr>
              <p:nvPr/>
            </p:nvGrpSpPr>
            <p:grpSpPr>
              <a:xfrm>
                <a:off x="969315" y="3064759"/>
                <a:ext cx="3277619" cy="1539484"/>
                <a:chOff x="1905000" y="1774317"/>
                <a:chExt cx="5029200" cy="2362200"/>
              </a:xfrm>
            </p:grpSpPr>
            <p:grpSp>
              <p:nvGrpSpPr>
                <p:cNvPr id="58" name="Group 3"/>
                <p:cNvGrpSpPr>
                  <a:grpSpLocks/>
                </p:cNvGrpSpPr>
                <p:nvPr/>
              </p:nvGrpSpPr>
              <p:grpSpPr bwMode="auto">
                <a:xfrm>
                  <a:off x="3276600" y="2688717"/>
                  <a:ext cx="2332038" cy="457200"/>
                  <a:chOff x="1110" y="2406"/>
                  <a:chExt cx="1154" cy="118"/>
                </a:xfrm>
              </p:grpSpPr>
              <p:sp>
                <p:nvSpPr>
                  <p:cNvPr id="76" name="Freeform 4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7" name="Freeform 5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59" name="Group 31"/>
                <p:cNvGrpSpPr>
                  <a:grpSpLocks/>
                </p:cNvGrpSpPr>
                <p:nvPr/>
              </p:nvGrpSpPr>
              <p:grpSpPr bwMode="auto">
                <a:xfrm>
                  <a:off x="1905000" y="1774317"/>
                  <a:ext cx="5029200" cy="2362200"/>
                  <a:chOff x="1886" y="1776"/>
                  <a:chExt cx="1776" cy="960"/>
                </a:xfrm>
              </p:grpSpPr>
              <p:grpSp>
                <p:nvGrpSpPr>
                  <p:cNvPr id="64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1886" y="2256"/>
                    <a:ext cx="480" cy="480"/>
                    <a:chOff x="624" y="2448"/>
                    <a:chExt cx="480" cy="480"/>
                  </a:xfrm>
                </p:grpSpPr>
                <p:sp>
                  <p:nvSpPr>
                    <p:cNvPr id="74" name="Line 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5" name="Line 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65" name="Group 10"/>
                  <p:cNvGrpSpPr>
                    <a:grpSpLocks/>
                  </p:cNvGrpSpPr>
                  <p:nvPr/>
                </p:nvGrpSpPr>
                <p:grpSpPr bwMode="auto">
                  <a:xfrm flipH="1">
                    <a:off x="1886" y="1776"/>
                    <a:ext cx="480" cy="480"/>
                    <a:chOff x="720" y="2544"/>
                    <a:chExt cx="480" cy="480"/>
                  </a:xfrm>
                </p:grpSpPr>
                <p:sp>
                  <p:nvSpPr>
                    <p:cNvPr id="72" name="Line 1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3" name="Line 1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66" name="Group 15"/>
                  <p:cNvGrpSpPr>
                    <a:grpSpLocks/>
                  </p:cNvGrpSpPr>
                  <p:nvPr/>
                </p:nvGrpSpPr>
                <p:grpSpPr bwMode="auto">
                  <a:xfrm flipH="1" flipV="1">
                    <a:off x="3182" y="1776"/>
                    <a:ext cx="480" cy="480"/>
                    <a:chOff x="624" y="2448"/>
                    <a:chExt cx="480" cy="480"/>
                  </a:xfrm>
                </p:grpSpPr>
                <p:sp>
                  <p:nvSpPr>
                    <p:cNvPr id="70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1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67" name="Group 18"/>
                  <p:cNvGrpSpPr>
                    <a:grpSpLocks/>
                  </p:cNvGrpSpPr>
                  <p:nvPr/>
                </p:nvGrpSpPr>
                <p:grpSpPr bwMode="auto">
                  <a:xfrm flipV="1">
                    <a:off x="3182" y="2256"/>
                    <a:ext cx="480" cy="480"/>
                    <a:chOff x="720" y="2544"/>
                    <a:chExt cx="480" cy="480"/>
                  </a:xfrm>
                </p:grpSpPr>
                <p:sp>
                  <p:nvSpPr>
                    <p:cNvPr id="68" name="Line 19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571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9" name="Line 2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62" name="Oval 18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5456662" y="2843851"/>
                  <a:ext cx="276193" cy="276194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3" name="Oval 25"/>
                <p:cNvSpPr>
                  <a:spLocks noChangeAspect="1" noChangeArrowheads="1"/>
                </p:cNvSpPr>
                <p:nvPr/>
              </p:nvSpPr>
              <p:spPr bwMode="auto">
                <a:xfrm>
                  <a:off x="3116685" y="2850201"/>
                  <a:ext cx="276193" cy="276194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80366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026" name="Picture 10" descr="zline_aleph4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84243" y="2502379"/>
            <a:ext cx="4359757" cy="4346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" name="Picture 3" descr="Zqqbar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992589" cy="3503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uppierung 8"/>
          <p:cNvGrpSpPr/>
          <p:nvPr/>
        </p:nvGrpSpPr>
        <p:grpSpPr>
          <a:xfrm>
            <a:off x="5145454" y="292856"/>
            <a:ext cx="3922346" cy="2069344"/>
            <a:chOff x="5145454" y="292856"/>
            <a:chExt cx="3922346" cy="2069344"/>
          </a:xfrm>
        </p:grpSpPr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839200" y="2057400"/>
              <a:ext cx="228600" cy="304800"/>
            </a:xfrm>
            <a:prstGeom prst="rect">
              <a:avLst/>
            </a:prstGeom>
          </p:spPr>
        </p:pic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839200" y="292856"/>
              <a:ext cx="228600" cy="381000"/>
            </a:xfrm>
            <a:prstGeom prst="rect">
              <a:avLst/>
            </a:prstGeom>
          </p:spPr>
        </p:pic>
        <p:pic>
          <p:nvPicPr>
            <p:cNvPr id="34" name="Bild 3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858000" y="723900"/>
              <a:ext cx="723900" cy="419100"/>
            </a:xfrm>
            <a:prstGeom prst="rect">
              <a:avLst/>
            </a:prstGeom>
          </p:spPr>
        </p:pic>
        <p:pic>
          <p:nvPicPr>
            <p:cNvPr id="32" name="Bild 3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145454" y="364574"/>
              <a:ext cx="457200" cy="406400"/>
            </a:xfrm>
            <a:prstGeom prst="rect">
              <a:avLst/>
            </a:prstGeom>
          </p:spPr>
        </p:pic>
        <p:pic>
          <p:nvPicPr>
            <p:cNvPr id="33" name="Bild 3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145454" y="1925385"/>
              <a:ext cx="444500" cy="304800"/>
            </a:xfrm>
            <a:prstGeom prst="rect">
              <a:avLst/>
            </a:prstGeom>
          </p:spPr>
        </p:pic>
        <p:grpSp>
          <p:nvGrpSpPr>
            <p:cNvPr id="78" name="Gruppierung 77"/>
            <p:cNvGrpSpPr>
              <a:grpSpLocks noChangeAspect="1"/>
            </p:cNvGrpSpPr>
            <p:nvPr/>
          </p:nvGrpSpPr>
          <p:grpSpPr>
            <a:xfrm>
              <a:off x="5634301" y="608180"/>
              <a:ext cx="3128699" cy="1469537"/>
              <a:chOff x="1905000" y="1774317"/>
              <a:chExt cx="5029200" cy="2362200"/>
            </a:xfrm>
          </p:grpSpPr>
          <p:grpSp>
            <p:nvGrpSpPr>
              <p:cNvPr id="80" name="Group 3"/>
              <p:cNvGrpSpPr>
                <a:grpSpLocks/>
              </p:cNvGrpSpPr>
              <p:nvPr/>
            </p:nvGrpSpPr>
            <p:grpSpPr bwMode="auto">
              <a:xfrm>
                <a:off x="3276600" y="2688717"/>
                <a:ext cx="2332038" cy="457200"/>
                <a:chOff x="1110" y="2406"/>
                <a:chExt cx="1154" cy="118"/>
              </a:xfrm>
            </p:grpSpPr>
            <p:sp>
              <p:nvSpPr>
                <p:cNvPr id="98" name="Freeform 4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99" name="Freeform 5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81" name="Group 31"/>
              <p:cNvGrpSpPr>
                <a:grpSpLocks/>
              </p:cNvGrpSpPr>
              <p:nvPr/>
            </p:nvGrpSpPr>
            <p:grpSpPr bwMode="auto">
              <a:xfrm>
                <a:off x="1905000" y="1774317"/>
                <a:ext cx="5029200" cy="2362200"/>
                <a:chOff x="1886" y="1776"/>
                <a:chExt cx="1776" cy="960"/>
              </a:xfrm>
            </p:grpSpPr>
            <p:grpSp>
              <p:nvGrpSpPr>
                <p:cNvPr id="86" name="Group 7"/>
                <p:cNvGrpSpPr>
                  <a:grpSpLocks/>
                </p:cNvGrpSpPr>
                <p:nvPr/>
              </p:nvGrpSpPr>
              <p:grpSpPr bwMode="auto">
                <a:xfrm>
                  <a:off x="1886" y="2256"/>
                  <a:ext cx="480" cy="480"/>
                  <a:chOff x="624" y="2448"/>
                  <a:chExt cx="480" cy="480"/>
                </a:xfrm>
              </p:grpSpPr>
              <p:sp>
                <p:nvSpPr>
                  <p:cNvPr id="96" name="Line 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448"/>
                    <a:ext cx="480" cy="480"/>
                  </a:xfrm>
                  <a:prstGeom prst="line">
                    <a:avLst/>
                  </a:prstGeom>
                  <a:noFill/>
                  <a:ln w="571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7" name="Line 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688"/>
                    <a:ext cx="240" cy="24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87" name="Group 10"/>
                <p:cNvGrpSpPr>
                  <a:grpSpLocks/>
                </p:cNvGrpSpPr>
                <p:nvPr/>
              </p:nvGrpSpPr>
              <p:grpSpPr bwMode="auto">
                <a:xfrm flipH="1">
                  <a:off x="1886" y="1776"/>
                  <a:ext cx="480" cy="480"/>
                  <a:chOff x="720" y="2544"/>
                  <a:chExt cx="480" cy="480"/>
                </a:xfrm>
              </p:grpSpPr>
              <p:sp>
                <p:nvSpPr>
                  <p:cNvPr id="94" name="Line 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544"/>
                    <a:ext cx="480" cy="480"/>
                  </a:xfrm>
                  <a:prstGeom prst="line">
                    <a:avLst/>
                  </a:prstGeom>
                  <a:noFill/>
                  <a:ln w="571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5" name="Line 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784"/>
                    <a:ext cx="240" cy="24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88" name="Group 15"/>
                <p:cNvGrpSpPr>
                  <a:grpSpLocks/>
                </p:cNvGrpSpPr>
                <p:nvPr/>
              </p:nvGrpSpPr>
              <p:grpSpPr bwMode="auto">
                <a:xfrm flipH="1" flipV="1">
                  <a:off x="3182" y="1776"/>
                  <a:ext cx="480" cy="480"/>
                  <a:chOff x="624" y="2448"/>
                  <a:chExt cx="480" cy="480"/>
                </a:xfrm>
              </p:grpSpPr>
              <p:sp>
                <p:nvSpPr>
                  <p:cNvPr id="92" name="Line 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448"/>
                    <a:ext cx="480" cy="480"/>
                  </a:xfrm>
                  <a:prstGeom prst="line">
                    <a:avLst/>
                  </a:prstGeom>
                  <a:noFill/>
                  <a:ln w="571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3" name="Line 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688"/>
                    <a:ext cx="240" cy="24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89" name="Group 18"/>
                <p:cNvGrpSpPr>
                  <a:grpSpLocks/>
                </p:cNvGrpSpPr>
                <p:nvPr/>
              </p:nvGrpSpPr>
              <p:grpSpPr bwMode="auto">
                <a:xfrm flipV="1">
                  <a:off x="3182" y="2256"/>
                  <a:ext cx="480" cy="480"/>
                  <a:chOff x="720" y="2544"/>
                  <a:chExt cx="480" cy="480"/>
                </a:xfrm>
              </p:grpSpPr>
              <p:sp>
                <p:nvSpPr>
                  <p:cNvPr id="90" name="Line 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544"/>
                    <a:ext cx="480" cy="480"/>
                  </a:xfrm>
                  <a:prstGeom prst="line">
                    <a:avLst/>
                  </a:prstGeom>
                  <a:noFill/>
                  <a:ln w="571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1" name="Line 2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784"/>
                    <a:ext cx="240" cy="24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flipH="1" flipV="1">
                <a:off x="5508625" y="2887155"/>
                <a:ext cx="152400" cy="152400"/>
              </a:xfrm>
              <a:prstGeom prst="ellipse">
                <a:avLst/>
              </a:prstGeom>
              <a:solidFill>
                <a:srgbClr val="66CCFF"/>
              </a:solidFill>
              <a:ln w="28575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85" name="Oval 25"/>
              <p:cNvSpPr>
                <a:spLocks noChangeArrowheads="1"/>
              </p:cNvSpPr>
              <p:nvPr/>
            </p:nvSpPr>
            <p:spPr bwMode="auto">
              <a:xfrm>
                <a:off x="3168650" y="2893505"/>
                <a:ext cx="152400" cy="152400"/>
              </a:xfrm>
              <a:prstGeom prst="ellipse">
                <a:avLst/>
              </a:prstGeom>
              <a:solidFill>
                <a:srgbClr val="66CCFF"/>
              </a:solidFill>
              <a:ln w="28575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</p:grpSp>
      <p:pic>
        <p:nvPicPr>
          <p:cNvPr id="7" name="Bild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97231" y="2675705"/>
            <a:ext cx="1422400" cy="246400"/>
          </a:xfrm>
          <a:prstGeom prst="rect">
            <a:avLst/>
          </a:prstGeom>
        </p:spPr>
      </p:pic>
      <p:sp>
        <p:nvSpPr>
          <p:cNvPr id="8" name="Textfeld 7"/>
          <p:cNvSpPr txBox="1"/>
          <p:nvPr/>
        </p:nvSpPr>
        <p:spPr>
          <a:xfrm>
            <a:off x="152399" y="3835331"/>
            <a:ext cx="4631843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dirty="0" smtClean="0">
                <a:latin typeface="+mn-lt"/>
              </a:rPr>
              <a:t>Z</a:t>
            </a:r>
            <a:r>
              <a:rPr lang="de-DE" sz="2800" dirty="0" smtClean="0">
                <a:ea typeface="Arial" charset="0"/>
                <a:cs typeface="Arial" charset="0"/>
              </a:rPr>
              <a:t>-</a:t>
            </a:r>
            <a:r>
              <a:rPr lang="de-DE" sz="2800" dirty="0" err="1" smtClean="0">
                <a:ea typeface="Arial" charset="0"/>
                <a:cs typeface="Arial" charset="0"/>
              </a:rPr>
              <a:t>resonance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curve</a:t>
            </a:r>
            <a:r>
              <a:rPr lang="de-DE" sz="2800" dirty="0" smtClean="0">
                <a:ea typeface="Arial" charset="0"/>
                <a:cs typeface="Arial" charset="0"/>
              </a:rPr>
              <a:t> ⇒</a:t>
            </a:r>
          </a:p>
          <a:p>
            <a:pPr marL="266700" indent="-266700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err="1" smtClean="0">
                <a:ea typeface="Arial" charset="0"/>
                <a:cs typeface="Arial" charset="0"/>
              </a:rPr>
              <a:t>mass</a:t>
            </a:r>
            <a:endParaRPr lang="de-DE" sz="2800" dirty="0" smtClean="0">
              <a:ea typeface="Arial" charset="0"/>
              <a:cs typeface="Arial" charset="0"/>
            </a:endParaRPr>
          </a:p>
          <a:p>
            <a:pPr marL="266700" indent="-266700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err="1" smtClean="0">
                <a:ea typeface="Arial" charset="0"/>
                <a:cs typeface="Arial" charset="0"/>
              </a:rPr>
              <a:t>width</a:t>
            </a:r>
            <a:endParaRPr lang="de-DE" sz="2800" dirty="0" smtClean="0">
              <a:ea typeface="Arial" charset="0"/>
              <a:cs typeface="Arial" charset="0"/>
            </a:endParaRPr>
          </a:p>
          <a:p>
            <a:pPr marL="266700" indent="-266700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err="1" smtClean="0">
                <a:ea typeface="Arial" charset="0"/>
                <a:cs typeface="Arial" charset="0"/>
              </a:rPr>
              <a:t>exactly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three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families</a:t>
            </a:r>
            <a:endParaRPr lang="de-DE" sz="2800" dirty="0" smtClean="0">
              <a:ea typeface="Arial" charset="0"/>
              <a:cs typeface="Arial" charset="0"/>
            </a:endParaRPr>
          </a:p>
          <a:p>
            <a:pPr marL="266700" indent="-266700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err="1" smtClean="0">
                <a:ea typeface="Arial" charset="0"/>
                <a:cs typeface="Arial" charset="0"/>
              </a:rPr>
              <a:t>overall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coupling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strengths</a:t>
            </a:r>
            <a:endParaRPr lang="de-DE" sz="3200" dirty="0" smtClean="0"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5439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uppierung 9"/>
          <p:cNvGrpSpPr/>
          <p:nvPr/>
        </p:nvGrpSpPr>
        <p:grpSpPr>
          <a:xfrm>
            <a:off x="0" y="515610"/>
            <a:ext cx="4659845" cy="3288555"/>
            <a:chOff x="0" y="515610"/>
            <a:chExt cx="4659845" cy="3288555"/>
          </a:xfrm>
        </p:grpSpPr>
        <p:grpSp>
          <p:nvGrpSpPr>
            <p:cNvPr id="34" name="Gruppierung 33"/>
            <p:cNvGrpSpPr/>
            <p:nvPr/>
          </p:nvGrpSpPr>
          <p:grpSpPr>
            <a:xfrm>
              <a:off x="0" y="515610"/>
              <a:ext cx="4659845" cy="3288555"/>
              <a:chOff x="0" y="515610"/>
              <a:chExt cx="4659845" cy="3288555"/>
            </a:xfrm>
          </p:grpSpPr>
          <p:pic>
            <p:nvPicPr>
              <p:cNvPr id="3" name="Picture 6" descr="Zepem"/>
              <p:cNvPicPr>
                <a:picLocks noChangeAspect="1" noChangeArrowheads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534871"/>
                <a:ext cx="4659845" cy="326929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4" name="Rechteck 23"/>
              <p:cNvSpPr/>
              <p:nvPr/>
            </p:nvSpPr>
            <p:spPr bwMode="auto">
              <a:xfrm>
                <a:off x="0" y="515610"/>
                <a:ext cx="2209800" cy="487549"/>
              </a:xfrm>
              <a:prstGeom prst="rect">
                <a:avLst/>
              </a:prstGeom>
              <a:solidFill>
                <a:srgbClr val="FFFF00">
                  <a:alpha val="80000"/>
                </a:srgb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4451" y="533400"/>
              <a:ext cx="1943100" cy="406400"/>
            </a:xfrm>
            <a:prstGeom prst="rect">
              <a:avLst/>
            </a:prstGeom>
          </p:spPr>
        </p:pic>
      </p:grpSp>
      <p:sp>
        <p:nvSpPr>
          <p:cNvPr id="18" name="Textfeld 17"/>
          <p:cNvSpPr txBox="1"/>
          <p:nvPr/>
        </p:nvSpPr>
        <p:spPr>
          <a:xfrm>
            <a:off x="0" y="0"/>
            <a:ext cx="9372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/>
              <a:t>Couplings</a:t>
            </a:r>
            <a:r>
              <a:rPr lang="de-DE" sz="2800" dirty="0" smtClean="0"/>
              <a:t>: </a:t>
            </a:r>
            <a:r>
              <a:rPr lang="de-DE" sz="2800" dirty="0" err="1" smtClean="0"/>
              <a:t>branching</a:t>
            </a:r>
            <a:r>
              <a:rPr lang="de-DE" sz="2800" dirty="0" smtClean="0"/>
              <a:t> </a:t>
            </a:r>
            <a:r>
              <a:rPr lang="de-DE" sz="2800" dirty="0" err="1" smtClean="0"/>
              <a:t>fractions</a:t>
            </a:r>
            <a:r>
              <a:rPr lang="de-DE" sz="2800" dirty="0" smtClean="0"/>
              <a:t> / angular </a:t>
            </a:r>
            <a:r>
              <a:rPr lang="de-DE" sz="2800" dirty="0" err="1" smtClean="0"/>
              <a:t>distributions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dirty="0" smtClean="0"/>
              <a:t>...</a:t>
            </a:r>
          </a:p>
        </p:txBody>
      </p:sp>
      <p:grpSp>
        <p:nvGrpSpPr>
          <p:cNvPr id="9" name="Gruppierung 8"/>
          <p:cNvGrpSpPr/>
          <p:nvPr/>
        </p:nvGrpSpPr>
        <p:grpSpPr>
          <a:xfrm>
            <a:off x="4486164" y="540707"/>
            <a:ext cx="4657836" cy="3269293"/>
            <a:chOff x="4486164" y="540707"/>
            <a:chExt cx="4657836" cy="3269293"/>
          </a:xfrm>
        </p:grpSpPr>
        <p:grpSp>
          <p:nvGrpSpPr>
            <p:cNvPr id="29" name="Gruppierung 28"/>
            <p:cNvGrpSpPr/>
            <p:nvPr/>
          </p:nvGrpSpPr>
          <p:grpSpPr>
            <a:xfrm>
              <a:off x="4486164" y="540707"/>
              <a:ext cx="4657836" cy="3269293"/>
              <a:chOff x="4486164" y="485775"/>
              <a:chExt cx="4657836" cy="3269293"/>
            </a:xfrm>
          </p:grpSpPr>
          <p:pic>
            <p:nvPicPr>
              <p:cNvPr id="1374210" name="Picture 2" descr="ttp://aleph.web.cern.ch/aleph/aleph/daligif/dc015995_000835_cal_red_2_w.gif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86164" y="485775"/>
                <a:ext cx="4657836" cy="326929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" name="Rechteck 27"/>
              <p:cNvSpPr/>
              <p:nvPr/>
            </p:nvSpPr>
            <p:spPr bwMode="auto">
              <a:xfrm>
                <a:off x="4495800" y="496524"/>
                <a:ext cx="2326110" cy="520525"/>
              </a:xfrm>
              <a:prstGeom prst="rect">
                <a:avLst/>
              </a:prstGeom>
              <a:solidFill>
                <a:srgbClr val="FFFF00">
                  <a:alpha val="80000"/>
                </a:srgb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622053" y="571500"/>
              <a:ext cx="2070100" cy="495300"/>
            </a:xfrm>
            <a:prstGeom prst="rect">
              <a:avLst/>
            </a:prstGeom>
          </p:spPr>
        </p:pic>
      </p:grpSp>
      <p:grpSp>
        <p:nvGrpSpPr>
          <p:cNvPr id="8" name="Gruppierung 7"/>
          <p:cNvGrpSpPr/>
          <p:nvPr/>
        </p:nvGrpSpPr>
        <p:grpSpPr>
          <a:xfrm>
            <a:off x="0" y="3699668"/>
            <a:ext cx="4562331" cy="3206942"/>
            <a:chOff x="0" y="3699668"/>
            <a:chExt cx="4562331" cy="3206942"/>
          </a:xfrm>
        </p:grpSpPr>
        <p:grpSp>
          <p:nvGrpSpPr>
            <p:cNvPr id="31" name="Gruppierung 30"/>
            <p:cNvGrpSpPr/>
            <p:nvPr/>
          </p:nvGrpSpPr>
          <p:grpSpPr>
            <a:xfrm>
              <a:off x="0" y="3699668"/>
              <a:ext cx="4562331" cy="3206942"/>
              <a:chOff x="0" y="3699668"/>
              <a:chExt cx="4562331" cy="3206942"/>
            </a:xfrm>
          </p:grpSpPr>
          <p:pic>
            <p:nvPicPr>
              <p:cNvPr id="1374212" name="Picture 4" descr="ttp://aleph.web.cern.ch/aleph/aleph/daligif/dc020190_004812_ta-el_ta-3p.gif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3699668"/>
                <a:ext cx="4562331" cy="320694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2" name="Rechteck 31"/>
              <p:cNvSpPr/>
              <p:nvPr/>
            </p:nvSpPr>
            <p:spPr bwMode="auto">
              <a:xfrm>
                <a:off x="3812" y="3830271"/>
                <a:ext cx="2205988" cy="570192"/>
              </a:xfrm>
              <a:prstGeom prst="rect">
                <a:avLst/>
              </a:prstGeom>
              <a:solidFill>
                <a:srgbClr val="FFFF00">
                  <a:alpha val="80000"/>
                </a:srgb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01600" y="3886200"/>
              <a:ext cx="2032000" cy="406400"/>
            </a:xfrm>
            <a:prstGeom prst="rect">
              <a:avLst/>
            </a:prstGeom>
          </p:spPr>
        </p:pic>
      </p:grpSp>
      <p:grpSp>
        <p:nvGrpSpPr>
          <p:cNvPr id="7" name="Gruppierung 6"/>
          <p:cNvGrpSpPr/>
          <p:nvPr/>
        </p:nvGrpSpPr>
        <p:grpSpPr>
          <a:xfrm>
            <a:off x="4486164" y="3673563"/>
            <a:ext cx="4657836" cy="3268695"/>
            <a:chOff x="4486164" y="3673563"/>
            <a:chExt cx="4657836" cy="3268695"/>
          </a:xfrm>
        </p:grpSpPr>
        <p:pic>
          <p:nvPicPr>
            <p:cNvPr id="17" name="Picture 3" descr="Zqqbar"/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86165" y="3673563"/>
              <a:ext cx="4657835" cy="326869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3" name="Rechteck 32"/>
            <p:cNvSpPr/>
            <p:nvPr/>
          </p:nvSpPr>
          <p:spPr bwMode="auto">
            <a:xfrm>
              <a:off x="4486164" y="3829050"/>
              <a:ext cx="1728899" cy="596246"/>
            </a:xfrm>
            <a:prstGeom prst="rect">
              <a:avLst/>
            </a:prstGeom>
            <a:solidFill>
              <a:srgbClr val="FFFF00">
                <a:alpha val="80000"/>
              </a:srgbClr>
            </a:solidFill>
            <a:ln w="28575" cap="flat" cmpd="sng" algn="ctr">
              <a:noFill/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648200" y="3956050"/>
              <a:ext cx="1524000" cy="4064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11078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Bild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1767" y="954106"/>
            <a:ext cx="3332455" cy="5903893"/>
          </a:xfrm>
          <a:prstGeom prst="rect">
            <a:avLst/>
          </a:prstGeom>
        </p:spPr>
      </p:pic>
      <p:pic>
        <p:nvPicPr>
          <p:cNvPr id="4" name="Bild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87966" y="954106"/>
            <a:ext cx="3236327" cy="5903893"/>
          </a:xfrm>
          <a:prstGeom prst="rect">
            <a:avLst/>
          </a:prstGeom>
        </p:spPr>
      </p:pic>
      <p:sp>
        <p:nvSpPr>
          <p:cNvPr id="5" name="Textfeld 4"/>
          <p:cNvSpPr txBox="1"/>
          <p:nvPr/>
        </p:nvSpPr>
        <p:spPr>
          <a:xfrm>
            <a:off x="0" y="0"/>
            <a:ext cx="8991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 smtClean="0"/>
              <a:t>Electroweak</a:t>
            </a:r>
            <a:r>
              <a:rPr lang="de-DE" sz="2800" dirty="0" smtClean="0"/>
              <a:t> </a:t>
            </a:r>
            <a:r>
              <a:rPr lang="de-DE" sz="2800" dirty="0" err="1" smtClean="0"/>
              <a:t>fits</a:t>
            </a:r>
            <a:r>
              <a:rPr lang="de-DE" sz="2800" dirty="0" smtClean="0"/>
              <a:t> </a:t>
            </a:r>
            <a:r>
              <a:rPr lang="de-DE" sz="2800" dirty="0" err="1" smtClean="0"/>
              <a:t>prove</a:t>
            </a:r>
            <a:r>
              <a:rPr lang="de-DE" sz="2800" dirty="0" smtClean="0"/>
              <a:t> </a:t>
            </a:r>
            <a:r>
              <a:rPr lang="de-DE" sz="2800" dirty="0" err="1" smtClean="0"/>
              <a:t>highest</a:t>
            </a:r>
            <a:r>
              <a:rPr lang="de-DE" sz="2800" dirty="0" smtClean="0"/>
              <a:t> </a:t>
            </a:r>
            <a:r>
              <a:rPr lang="de-DE" sz="2800" dirty="0" err="1" smtClean="0"/>
              <a:t>level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dirty="0" smtClean="0"/>
              <a:t> internal </a:t>
            </a:r>
            <a:r>
              <a:rPr lang="de-DE" sz="2800" dirty="0" err="1" smtClean="0"/>
              <a:t>consistency</a:t>
            </a:r>
            <a:r>
              <a:rPr lang="de-DE" sz="2800" dirty="0" smtClean="0"/>
              <a:t> at </a:t>
            </a:r>
            <a:r>
              <a:rPr lang="de-DE" sz="2800" dirty="0" err="1" smtClean="0"/>
              <a:t>quantum</a:t>
            </a:r>
            <a:r>
              <a:rPr lang="de-DE" sz="2800" dirty="0" smtClean="0"/>
              <a:t> </a:t>
            </a:r>
            <a:r>
              <a:rPr lang="de-DE" sz="2800" dirty="0" err="1" smtClean="0"/>
              <a:t>loop</a:t>
            </a:r>
            <a:r>
              <a:rPr lang="de-DE" sz="2800" dirty="0" smtClean="0"/>
              <a:t> </a:t>
            </a:r>
            <a:r>
              <a:rPr lang="de-DE" sz="2800" dirty="0" err="1" smtClean="0"/>
              <a:t>level</a:t>
            </a:r>
            <a:endParaRPr lang="de-DE" sz="2800" dirty="0" smtClean="0"/>
          </a:p>
        </p:txBody>
      </p:sp>
      <p:sp>
        <p:nvSpPr>
          <p:cNvPr id="7" name="Textfeld 6"/>
          <p:cNvSpPr txBox="1"/>
          <p:nvPr/>
        </p:nvSpPr>
        <p:spPr>
          <a:xfrm>
            <a:off x="76200" y="6553200"/>
            <a:ext cx="1981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1200" dirty="0" smtClean="0"/>
              <a:t>EPJ C (2014) 74: 3046</a:t>
            </a:r>
          </a:p>
        </p:txBody>
      </p:sp>
    </p:spTree>
    <p:extLst>
      <p:ext uri="{BB962C8B-B14F-4D97-AF65-F5344CB8AC3E}">
        <p14:creationId xmlns:p14="http://schemas.microsoft.com/office/powerpoint/2010/main" val="1043076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Text Box 2"/>
          <p:cNvSpPr txBox="1">
            <a:spLocks noChangeArrowheads="1"/>
          </p:cNvSpPr>
          <p:nvPr/>
        </p:nvSpPr>
        <p:spPr bwMode="auto">
          <a:xfrm>
            <a:off x="1066800" y="-152400"/>
            <a:ext cx="65532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de-DE" sz="5400">
              <a:solidFill>
                <a:srgbClr val="777777"/>
              </a:solidFill>
            </a:endParaRPr>
          </a:p>
        </p:txBody>
      </p:sp>
      <p:sp>
        <p:nvSpPr>
          <p:cNvPr id="40" name="Rechteck 39"/>
          <p:cNvSpPr/>
          <p:nvPr/>
        </p:nvSpPr>
        <p:spPr>
          <a:xfrm>
            <a:off x="5157029" y="1828800"/>
            <a:ext cx="685799" cy="685799"/>
          </a:xfrm>
          <a:prstGeom prst="rect">
            <a:avLst/>
          </a:prstGeom>
          <a:solidFill>
            <a:srgbClr val="00FF00">
              <a:alpha val="60000"/>
            </a:srgbClr>
          </a:solidFill>
          <a:ln w="19050">
            <a:solidFill>
              <a:srgbClr val="1D1D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1" name="Rechteck 40"/>
          <p:cNvSpPr/>
          <p:nvPr/>
        </p:nvSpPr>
        <p:spPr>
          <a:xfrm>
            <a:off x="5157029" y="2667000"/>
            <a:ext cx="685799" cy="685799"/>
          </a:xfrm>
          <a:prstGeom prst="rect">
            <a:avLst/>
          </a:prstGeom>
          <a:solidFill>
            <a:srgbClr val="00FF00">
              <a:alpha val="60000"/>
            </a:srgbClr>
          </a:solidFill>
          <a:ln w="19050">
            <a:solidFill>
              <a:srgbClr val="1D1D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5" name="Textfeld 44"/>
          <p:cNvSpPr txBox="1"/>
          <p:nvPr/>
        </p:nvSpPr>
        <p:spPr>
          <a:xfrm>
            <a:off x="5224463" y="1749564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𝛾</a:t>
            </a:r>
          </a:p>
        </p:txBody>
      </p:sp>
      <p:sp>
        <p:nvSpPr>
          <p:cNvPr id="62" name="Textfeld 61"/>
          <p:cNvSpPr txBox="1"/>
          <p:nvPr/>
        </p:nvSpPr>
        <p:spPr>
          <a:xfrm>
            <a:off x="5195888" y="2549663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endParaRPr lang="de-DE" sz="4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Content Placeholder 2"/>
          <p:cNvSpPr txBox="1">
            <a:spLocks/>
          </p:cNvSpPr>
          <p:nvPr/>
        </p:nvSpPr>
        <p:spPr bwMode="auto">
          <a:xfrm>
            <a:off x="609604" y="76200"/>
            <a:ext cx="8115300" cy="69839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65113" indent="-265113" algn="l" rtl="0" fontAlgn="base">
              <a:spcBef>
                <a:spcPct val="0"/>
              </a:spcBef>
              <a:spcAft>
                <a:spcPct val="50000"/>
              </a:spcAft>
              <a:buClr>
                <a:srgbClr val="F28E00"/>
              </a:buClr>
              <a:buFont typeface="Wingdings" panose="05000000000000000000" pitchFamily="2" charset="2"/>
              <a:buChar char="§"/>
              <a:defRPr sz="2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28650" indent="-184150" algn="l" rtl="0" fontAlgn="base">
              <a:spcBef>
                <a:spcPct val="0"/>
              </a:spcBef>
              <a:spcAft>
                <a:spcPct val="5000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36663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44650" indent="-228600" algn="l" rtl="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§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Wingdings" panose="05000000000000000000" pitchFamily="2" charset="2"/>
              <a:buNone/>
            </a:pP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Force </a:t>
            </a: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Particles</a:t>
            </a:r>
            <a:endParaRPr lang="de-DE" sz="4000" dirty="0"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73" name="Picture 4" descr="ig. 1:"/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0202"/>
          <a:stretch/>
        </p:blipFill>
        <p:spPr bwMode="auto">
          <a:xfrm>
            <a:off x="577623" y="1708138"/>
            <a:ext cx="3066143" cy="31733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" name="Textfeld 73"/>
          <p:cNvSpPr txBox="1"/>
          <p:nvPr/>
        </p:nvSpPr>
        <p:spPr>
          <a:xfrm>
            <a:off x="788206" y="1098539"/>
            <a:ext cx="1219200" cy="533400"/>
          </a:xfrm>
          <a:prstGeom prst="rect">
            <a:avLst/>
          </a:prstGeom>
          <a:solidFill>
            <a:srgbClr val="FFFD78">
              <a:alpha val="77647"/>
            </a:s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sz="2800" smtClean="0">
                <a:latin typeface="Arial" panose="020B0604020202020204" pitchFamily="34" charset="0"/>
                <a:cs typeface="Arial" panose="020B0604020202020204" pitchFamily="34" charset="0"/>
              </a:rPr>
              <a:t>Atom</a:t>
            </a:r>
            <a:endParaRPr lang="de-DE" sz="2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Rechteck 41"/>
          <p:cNvSpPr/>
          <p:nvPr/>
        </p:nvSpPr>
        <p:spPr>
          <a:xfrm>
            <a:off x="5157028" y="3548063"/>
            <a:ext cx="685799" cy="685799"/>
          </a:xfrm>
          <a:prstGeom prst="rect">
            <a:avLst/>
          </a:prstGeom>
          <a:solidFill>
            <a:srgbClr val="00FF00">
              <a:alpha val="60000"/>
            </a:srgbClr>
          </a:solidFill>
          <a:ln w="19050">
            <a:solidFill>
              <a:srgbClr val="1D1D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3" name="Rechteck 42"/>
          <p:cNvSpPr/>
          <p:nvPr/>
        </p:nvSpPr>
        <p:spPr>
          <a:xfrm>
            <a:off x="5157029" y="4267200"/>
            <a:ext cx="685799" cy="685799"/>
          </a:xfrm>
          <a:prstGeom prst="rect">
            <a:avLst/>
          </a:prstGeom>
          <a:solidFill>
            <a:srgbClr val="00FF00">
              <a:alpha val="60000"/>
            </a:srgbClr>
          </a:solidFill>
          <a:ln w="19050">
            <a:solidFill>
              <a:srgbClr val="1D1D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3" name="Textfeld 62"/>
          <p:cNvSpPr txBox="1"/>
          <p:nvPr/>
        </p:nvSpPr>
        <p:spPr>
          <a:xfrm>
            <a:off x="5181600" y="3521211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64" name="Textfeld 63"/>
          <p:cNvSpPr txBox="1"/>
          <p:nvPr/>
        </p:nvSpPr>
        <p:spPr>
          <a:xfrm>
            <a:off x="5181600" y="4249872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00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endParaRPr lang="de-DE" sz="4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6" name="Gruppierung 15"/>
          <p:cNvGrpSpPr/>
          <p:nvPr/>
        </p:nvGrpSpPr>
        <p:grpSpPr>
          <a:xfrm>
            <a:off x="2552702" y="838200"/>
            <a:ext cx="6061906" cy="1828800"/>
            <a:chOff x="2552702" y="838200"/>
            <a:chExt cx="6061906" cy="1828800"/>
          </a:xfrm>
        </p:grpSpPr>
        <p:sp>
          <p:nvSpPr>
            <p:cNvPr id="14" name="Textfeld 13"/>
            <p:cNvSpPr txBox="1"/>
            <p:nvPr/>
          </p:nvSpPr>
          <p:spPr>
            <a:xfrm>
              <a:off x="5985704" y="1900891"/>
              <a:ext cx="26289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Photon (</a:t>
              </a:r>
              <a:r>
                <a:rPr lang="de-DE" sz="2800" dirty="0">
                  <a:latin typeface="Arial" panose="020B0604020202020204" pitchFamily="34" charset="0"/>
                  <a:cs typeface="Arial" panose="020B0604020202020204" pitchFamily="34" charset="0"/>
                </a:rPr>
                <a:t>l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ight)</a:t>
              </a:r>
            </a:p>
          </p:txBody>
        </p:sp>
        <p:sp>
          <p:nvSpPr>
            <p:cNvPr id="79" name="Oval 78"/>
            <p:cNvSpPr/>
            <p:nvPr/>
          </p:nvSpPr>
          <p:spPr>
            <a:xfrm>
              <a:off x="5029200" y="1700972"/>
              <a:ext cx="966028" cy="966028"/>
            </a:xfrm>
            <a:prstGeom prst="ellipse">
              <a:avLst/>
            </a:prstGeom>
            <a:noFill/>
            <a:ln w="571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0" name="Freihandform 79"/>
            <p:cNvSpPr/>
            <p:nvPr/>
          </p:nvSpPr>
          <p:spPr>
            <a:xfrm>
              <a:off x="2552702" y="1846722"/>
              <a:ext cx="2509838" cy="577389"/>
            </a:xfrm>
            <a:custGeom>
              <a:avLst/>
              <a:gdLst>
                <a:gd name="connsiteX0" fmla="*/ 0 w 1928812"/>
                <a:gd name="connsiteY0" fmla="*/ 200025 h 674489"/>
                <a:gd name="connsiteX1" fmla="*/ 1057275 w 1928812"/>
                <a:gd name="connsiteY1" fmla="*/ 671513 h 674489"/>
                <a:gd name="connsiteX2" fmla="*/ 1928812 w 1928812"/>
                <a:gd name="connsiteY2" fmla="*/ 0 h 674489"/>
                <a:gd name="connsiteX0" fmla="*/ 0 w 1685924"/>
                <a:gd name="connsiteY0" fmla="*/ 0 h 474464"/>
                <a:gd name="connsiteX1" fmla="*/ 1057275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4464"/>
                <a:gd name="connsiteX1" fmla="*/ 900112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1488"/>
                <a:gd name="connsiteX1" fmla="*/ 900112 w 1685924"/>
                <a:gd name="connsiteY1" fmla="*/ 471488 h 471488"/>
                <a:gd name="connsiteX2" fmla="*/ 1685924 w 1685924"/>
                <a:gd name="connsiteY2" fmla="*/ 114300 h 471488"/>
                <a:gd name="connsiteX0" fmla="*/ 0 w 1714499"/>
                <a:gd name="connsiteY0" fmla="*/ 0 h 471488"/>
                <a:gd name="connsiteX1" fmla="*/ 900112 w 1714499"/>
                <a:gd name="connsiteY1" fmla="*/ 471488 h 471488"/>
                <a:gd name="connsiteX2" fmla="*/ 1714499 w 1714499"/>
                <a:gd name="connsiteY2" fmla="*/ 42863 h 471488"/>
                <a:gd name="connsiteX0" fmla="*/ 0 w 1371599"/>
                <a:gd name="connsiteY0" fmla="*/ 0 h 471488"/>
                <a:gd name="connsiteX1" fmla="*/ 900112 w 1371599"/>
                <a:gd name="connsiteY1" fmla="*/ 471488 h 471488"/>
                <a:gd name="connsiteX2" fmla="*/ 1371599 w 1371599"/>
                <a:gd name="connsiteY2" fmla="*/ 171451 h 471488"/>
                <a:gd name="connsiteX0" fmla="*/ 0 w 1371599"/>
                <a:gd name="connsiteY0" fmla="*/ 0 h 457200"/>
                <a:gd name="connsiteX1" fmla="*/ 714375 w 1371599"/>
                <a:gd name="connsiteY1" fmla="*/ 457200 h 457200"/>
                <a:gd name="connsiteX2" fmla="*/ 1371599 w 1371599"/>
                <a:gd name="connsiteY2" fmla="*/ 171451 h 457200"/>
                <a:gd name="connsiteX0" fmla="*/ 0 w 1455110"/>
                <a:gd name="connsiteY0" fmla="*/ 142874 h 600074"/>
                <a:gd name="connsiteX1" fmla="*/ 714375 w 1455110"/>
                <a:gd name="connsiteY1" fmla="*/ 600074 h 600074"/>
                <a:gd name="connsiteX2" fmla="*/ 1455110 w 1455110"/>
                <a:gd name="connsiteY2" fmla="*/ 0 h 600074"/>
                <a:gd name="connsiteX0" fmla="*/ 0 w 1455110"/>
                <a:gd name="connsiteY0" fmla="*/ 530526 h 580280"/>
                <a:gd name="connsiteX1" fmla="*/ 873805 w 1455110"/>
                <a:gd name="connsiteY1" fmla="*/ 1888 h 580280"/>
                <a:gd name="connsiteX2" fmla="*/ 1455110 w 1455110"/>
                <a:gd name="connsiteY2" fmla="*/ 387652 h 580280"/>
                <a:gd name="connsiteX0" fmla="*/ 0 w 1455110"/>
                <a:gd name="connsiteY0" fmla="*/ 530526 h 530526"/>
                <a:gd name="connsiteX1" fmla="*/ 873805 w 1455110"/>
                <a:gd name="connsiteY1" fmla="*/ 1888 h 530526"/>
                <a:gd name="connsiteX2" fmla="*/ 1455110 w 1455110"/>
                <a:gd name="connsiteY2" fmla="*/ 387652 h 530526"/>
                <a:gd name="connsiteX0" fmla="*/ 0 w 1318456"/>
                <a:gd name="connsiteY0" fmla="*/ 573388 h 573388"/>
                <a:gd name="connsiteX1" fmla="*/ 737151 w 1318456"/>
                <a:gd name="connsiteY1" fmla="*/ 1888 h 573388"/>
                <a:gd name="connsiteX2" fmla="*/ 1318456 w 1318456"/>
                <a:gd name="connsiteY2" fmla="*/ 387652 h 573388"/>
                <a:gd name="connsiteX0" fmla="*/ 0 w 1318456"/>
                <a:gd name="connsiteY0" fmla="*/ 573388 h 573388"/>
                <a:gd name="connsiteX1" fmla="*/ 737151 w 1318456"/>
                <a:gd name="connsiteY1" fmla="*/ 1888 h 573388"/>
                <a:gd name="connsiteX2" fmla="*/ 1318456 w 1318456"/>
                <a:gd name="connsiteY2" fmla="*/ 387652 h 573388"/>
                <a:gd name="connsiteX0" fmla="*/ 0 w 1333640"/>
                <a:gd name="connsiteY0" fmla="*/ 577389 h 577389"/>
                <a:gd name="connsiteX1" fmla="*/ 737151 w 1333640"/>
                <a:gd name="connsiteY1" fmla="*/ 5889 h 577389"/>
                <a:gd name="connsiteX2" fmla="*/ 1333640 w 1333640"/>
                <a:gd name="connsiteY2" fmla="*/ 91616 h 577389"/>
                <a:gd name="connsiteX0" fmla="*/ 0 w 1333640"/>
                <a:gd name="connsiteY0" fmla="*/ 577389 h 577389"/>
                <a:gd name="connsiteX1" fmla="*/ 737151 w 1333640"/>
                <a:gd name="connsiteY1" fmla="*/ 5889 h 577389"/>
                <a:gd name="connsiteX2" fmla="*/ 1333640 w 1333640"/>
                <a:gd name="connsiteY2" fmla="*/ 91616 h 577389"/>
                <a:gd name="connsiteX0" fmla="*/ 0 w 1333640"/>
                <a:gd name="connsiteY0" fmla="*/ 571500 h 571500"/>
                <a:gd name="connsiteX1" fmla="*/ 737151 w 1333640"/>
                <a:gd name="connsiteY1" fmla="*/ 0 h 571500"/>
                <a:gd name="connsiteX2" fmla="*/ 1333640 w 1333640"/>
                <a:gd name="connsiteY2" fmla="*/ 85727 h 571500"/>
                <a:gd name="connsiteX0" fmla="*/ 0 w 1333640"/>
                <a:gd name="connsiteY0" fmla="*/ 577389 h 577389"/>
                <a:gd name="connsiteX1" fmla="*/ 737151 w 1333640"/>
                <a:gd name="connsiteY1" fmla="*/ 5889 h 577389"/>
                <a:gd name="connsiteX2" fmla="*/ 1333640 w 1333640"/>
                <a:gd name="connsiteY2" fmla="*/ 91616 h 57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640" h="577389">
                  <a:moveTo>
                    <a:pt x="0" y="577389"/>
                  </a:moveTo>
                  <a:cubicBezTo>
                    <a:pt x="223656" y="401177"/>
                    <a:pt x="567520" y="39226"/>
                    <a:pt x="737151" y="5889"/>
                  </a:cubicBezTo>
                  <a:cubicBezTo>
                    <a:pt x="921966" y="-27448"/>
                    <a:pt x="1333640" y="91616"/>
                    <a:pt x="1333640" y="91616"/>
                  </a:cubicBezTo>
                </a:path>
              </a:pathLst>
            </a:custGeom>
            <a:noFill/>
            <a:ln w="38100">
              <a:solidFill>
                <a:srgbClr val="1D1D1D"/>
              </a:solidFill>
              <a:headEnd type="arrow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1" name="Textfeld 80"/>
            <p:cNvSpPr txBox="1"/>
            <p:nvPr/>
          </p:nvSpPr>
          <p:spPr>
            <a:xfrm>
              <a:off x="3200400" y="838200"/>
              <a:ext cx="1447800" cy="954107"/>
            </a:xfrm>
            <a:prstGeom prst="rect">
              <a:avLst/>
            </a:prstGeom>
            <a:solidFill>
              <a:srgbClr val="FFFD78">
                <a:alpha val="77647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800" smtClean="0">
                  <a:latin typeface="Arial" panose="020B0604020202020204" pitchFamily="34" charset="0"/>
                  <a:cs typeface="Arial" panose="020B0604020202020204" pitchFamily="34" charset="0"/>
                </a:rPr>
                <a:t>binding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of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shell</a:t>
              </a:r>
              <a:endParaRPr lang="de-DE" sz="28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7" name="Gruppierung 16"/>
          <p:cNvGrpSpPr/>
          <p:nvPr/>
        </p:nvGrpSpPr>
        <p:grpSpPr>
          <a:xfrm>
            <a:off x="2462974" y="2514600"/>
            <a:ext cx="6185730" cy="1219200"/>
            <a:chOff x="2462974" y="2514600"/>
            <a:chExt cx="6185730" cy="1219200"/>
          </a:xfrm>
        </p:grpSpPr>
        <p:sp>
          <p:nvSpPr>
            <p:cNvPr id="75" name="Textfeld 74"/>
            <p:cNvSpPr txBox="1"/>
            <p:nvPr/>
          </p:nvSpPr>
          <p:spPr>
            <a:xfrm>
              <a:off x="6019800" y="2753380"/>
              <a:ext cx="26289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smtClean="0">
                  <a:latin typeface="Arial" panose="020B0604020202020204" pitchFamily="34" charset="0"/>
                  <a:cs typeface="Arial" panose="020B0604020202020204" pitchFamily="34" charset="0"/>
                </a:rPr>
                <a:t>Gluon</a:t>
              </a:r>
              <a:endParaRPr lang="de-DE" sz="28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5053772" y="2514600"/>
              <a:ext cx="966028" cy="966028"/>
            </a:xfrm>
            <a:prstGeom prst="ellipse">
              <a:avLst/>
            </a:prstGeom>
            <a:noFill/>
            <a:ln w="571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3" name="Freihandform 82"/>
            <p:cNvSpPr/>
            <p:nvPr/>
          </p:nvSpPr>
          <p:spPr>
            <a:xfrm>
              <a:off x="2462974" y="2594699"/>
              <a:ext cx="2624138" cy="371578"/>
            </a:xfrm>
            <a:custGeom>
              <a:avLst/>
              <a:gdLst>
                <a:gd name="connsiteX0" fmla="*/ 0 w 1928812"/>
                <a:gd name="connsiteY0" fmla="*/ 200025 h 674489"/>
                <a:gd name="connsiteX1" fmla="*/ 1057275 w 1928812"/>
                <a:gd name="connsiteY1" fmla="*/ 671513 h 674489"/>
                <a:gd name="connsiteX2" fmla="*/ 1928812 w 1928812"/>
                <a:gd name="connsiteY2" fmla="*/ 0 h 674489"/>
                <a:gd name="connsiteX0" fmla="*/ 0 w 1685924"/>
                <a:gd name="connsiteY0" fmla="*/ 0 h 474464"/>
                <a:gd name="connsiteX1" fmla="*/ 1057275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4464"/>
                <a:gd name="connsiteX1" fmla="*/ 900112 w 1685924"/>
                <a:gd name="connsiteY1" fmla="*/ 471488 h 474464"/>
                <a:gd name="connsiteX2" fmla="*/ 1685924 w 1685924"/>
                <a:gd name="connsiteY2" fmla="*/ 114300 h 474464"/>
                <a:gd name="connsiteX0" fmla="*/ 0 w 1685924"/>
                <a:gd name="connsiteY0" fmla="*/ 0 h 471488"/>
                <a:gd name="connsiteX1" fmla="*/ 900112 w 1685924"/>
                <a:gd name="connsiteY1" fmla="*/ 471488 h 471488"/>
                <a:gd name="connsiteX2" fmla="*/ 1685924 w 1685924"/>
                <a:gd name="connsiteY2" fmla="*/ 114300 h 471488"/>
                <a:gd name="connsiteX0" fmla="*/ 0 w 1714499"/>
                <a:gd name="connsiteY0" fmla="*/ 0 h 471488"/>
                <a:gd name="connsiteX1" fmla="*/ 900112 w 1714499"/>
                <a:gd name="connsiteY1" fmla="*/ 471488 h 471488"/>
                <a:gd name="connsiteX2" fmla="*/ 1714499 w 1714499"/>
                <a:gd name="connsiteY2" fmla="*/ 42863 h 471488"/>
                <a:gd name="connsiteX0" fmla="*/ 0 w 1371599"/>
                <a:gd name="connsiteY0" fmla="*/ 0 h 471488"/>
                <a:gd name="connsiteX1" fmla="*/ 900112 w 1371599"/>
                <a:gd name="connsiteY1" fmla="*/ 471488 h 471488"/>
                <a:gd name="connsiteX2" fmla="*/ 1371599 w 1371599"/>
                <a:gd name="connsiteY2" fmla="*/ 171451 h 471488"/>
                <a:gd name="connsiteX0" fmla="*/ 0 w 1371599"/>
                <a:gd name="connsiteY0" fmla="*/ 0 h 457200"/>
                <a:gd name="connsiteX1" fmla="*/ 714375 w 1371599"/>
                <a:gd name="connsiteY1" fmla="*/ 457200 h 457200"/>
                <a:gd name="connsiteX2" fmla="*/ 1371599 w 1371599"/>
                <a:gd name="connsiteY2" fmla="*/ 171451 h 457200"/>
                <a:gd name="connsiteX0" fmla="*/ 0 w 1455110"/>
                <a:gd name="connsiteY0" fmla="*/ 142874 h 600074"/>
                <a:gd name="connsiteX1" fmla="*/ 714375 w 1455110"/>
                <a:gd name="connsiteY1" fmla="*/ 600074 h 600074"/>
                <a:gd name="connsiteX2" fmla="*/ 1455110 w 1455110"/>
                <a:gd name="connsiteY2" fmla="*/ 0 h 600074"/>
                <a:gd name="connsiteX0" fmla="*/ 0 w 1455110"/>
                <a:gd name="connsiteY0" fmla="*/ 530526 h 580280"/>
                <a:gd name="connsiteX1" fmla="*/ 873805 w 1455110"/>
                <a:gd name="connsiteY1" fmla="*/ 1888 h 580280"/>
                <a:gd name="connsiteX2" fmla="*/ 1455110 w 1455110"/>
                <a:gd name="connsiteY2" fmla="*/ 387652 h 580280"/>
                <a:gd name="connsiteX0" fmla="*/ 0 w 1455110"/>
                <a:gd name="connsiteY0" fmla="*/ 530526 h 530526"/>
                <a:gd name="connsiteX1" fmla="*/ 873805 w 1455110"/>
                <a:gd name="connsiteY1" fmla="*/ 1888 h 530526"/>
                <a:gd name="connsiteX2" fmla="*/ 1455110 w 1455110"/>
                <a:gd name="connsiteY2" fmla="*/ 387652 h 530526"/>
                <a:gd name="connsiteX0" fmla="*/ 0 w 1318456"/>
                <a:gd name="connsiteY0" fmla="*/ 573388 h 573388"/>
                <a:gd name="connsiteX1" fmla="*/ 737151 w 1318456"/>
                <a:gd name="connsiteY1" fmla="*/ 1888 h 573388"/>
                <a:gd name="connsiteX2" fmla="*/ 1318456 w 1318456"/>
                <a:gd name="connsiteY2" fmla="*/ 387652 h 573388"/>
                <a:gd name="connsiteX0" fmla="*/ 0 w 1318456"/>
                <a:gd name="connsiteY0" fmla="*/ 573388 h 573388"/>
                <a:gd name="connsiteX1" fmla="*/ 737151 w 1318456"/>
                <a:gd name="connsiteY1" fmla="*/ 1888 h 573388"/>
                <a:gd name="connsiteX2" fmla="*/ 1318456 w 1318456"/>
                <a:gd name="connsiteY2" fmla="*/ 387652 h 573388"/>
                <a:gd name="connsiteX0" fmla="*/ 0 w 1333640"/>
                <a:gd name="connsiteY0" fmla="*/ 577389 h 577389"/>
                <a:gd name="connsiteX1" fmla="*/ 737151 w 1333640"/>
                <a:gd name="connsiteY1" fmla="*/ 5889 h 577389"/>
                <a:gd name="connsiteX2" fmla="*/ 1333640 w 1333640"/>
                <a:gd name="connsiteY2" fmla="*/ 91616 h 577389"/>
                <a:gd name="connsiteX0" fmla="*/ 0 w 1333640"/>
                <a:gd name="connsiteY0" fmla="*/ 577389 h 577389"/>
                <a:gd name="connsiteX1" fmla="*/ 737151 w 1333640"/>
                <a:gd name="connsiteY1" fmla="*/ 5889 h 577389"/>
                <a:gd name="connsiteX2" fmla="*/ 1333640 w 1333640"/>
                <a:gd name="connsiteY2" fmla="*/ 91616 h 577389"/>
                <a:gd name="connsiteX0" fmla="*/ 0 w 1333640"/>
                <a:gd name="connsiteY0" fmla="*/ 571500 h 571500"/>
                <a:gd name="connsiteX1" fmla="*/ 737151 w 1333640"/>
                <a:gd name="connsiteY1" fmla="*/ 0 h 571500"/>
                <a:gd name="connsiteX2" fmla="*/ 1333640 w 1333640"/>
                <a:gd name="connsiteY2" fmla="*/ 85727 h 571500"/>
                <a:gd name="connsiteX0" fmla="*/ 0 w 1333640"/>
                <a:gd name="connsiteY0" fmla="*/ 577389 h 577389"/>
                <a:gd name="connsiteX1" fmla="*/ 737151 w 1333640"/>
                <a:gd name="connsiteY1" fmla="*/ 5889 h 577389"/>
                <a:gd name="connsiteX2" fmla="*/ 1333640 w 1333640"/>
                <a:gd name="connsiteY2" fmla="*/ 91616 h 577389"/>
                <a:gd name="connsiteX0" fmla="*/ 0 w 1394375"/>
                <a:gd name="connsiteY0" fmla="*/ 305927 h 305927"/>
                <a:gd name="connsiteX1" fmla="*/ 797886 w 1394375"/>
                <a:gd name="connsiteY1" fmla="*/ 5889 h 305927"/>
                <a:gd name="connsiteX2" fmla="*/ 1394375 w 1394375"/>
                <a:gd name="connsiteY2" fmla="*/ 91616 h 305927"/>
                <a:gd name="connsiteX0" fmla="*/ 0 w 1394375"/>
                <a:gd name="connsiteY0" fmla="*/ 375390 h 375390"/>
                <a:gd name="connsiteX1" fmla="*/ 691600 w 1394375"/>
                <a:gd name="connsiteY1" fmla="*/ 3915 h 375390"/>
                <a:gd name="connsiteX2" fmla="*/ 1394375 w 1394375"/>
                <a:gd name="connsiteY2" fmla="*/ 161079 h 375390"/>
                <a:gd name="connsiteX0" fmla="*/ 0 w 1394375"/>
                <a:gd name="connsiteY0" fmla="*/ 371475 h 371475"/>
                <a:gd name="connsiteX1" fmla="*/ 691600 w 1394375"/>
                <a:gd name="connsiteY1" fmla="*/ 0 h 371475"/>
                <a:gd name="connsiteX2" fmla="*/ 1394375 w 1394375"/>
                <a:gd name="connsiteY2" fmla="*/ 157164 h 371475"/>
                <a:gd name="connsiteX0" fmla="*/ 0 w 1394375"/>
                <a:gd name="connsiteY0" fmla="*/ 371578 h 371578"/>
                <a:gd name="connsiteX1" fmla="*/ 691600 w 1394375"/>
                <a:gd name="connsiteY1" fmla="*/ 103 h 371578"/>
                <a:gd name="connsiteX2" fmla="*/ 1394375 w 1394375"/>
                <a:gd name="connsiteY2" fmla="*/ 157267 h 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4375" h="371578">
                  <a:moveTo>
                    <a:pt x="0" y="371578"/>
                  </a:moveTo>
                  <a:cubicBezTo>
                    <a:pt x="223656" y="195366"/>
                    <a:pt x="521969" y="33440"/>
                    <a:pt x="691600" y="103"/>
                  </a:cubicBezTo>
                  <a:cubicBezTo>
                    <a:pt x="884007" y="-4659"/>
                    <a:pt x="1394375" y="157267"/>
                    <a:pt x="1394375" y="157267"/>
                  </a:cubicBezTo>
                </a:path>
              </a:pathLst>
            </a:custGeom>
            <a:noFill/>
            <a:ln w="38100">
              <a:solidFill>
                <a:srgbClr val="1D1D1D"/>
              </a:solidFill>
              <a:headEnd type="arrow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4" name="Textfeld 83"/>
            <p:cNvSpPr txBox="1"/>
            <p:nvPr/>
          </p:nvSpPr>
          <p:spPr>
            <a:xfrm>
              <a:off x="2791207" y="2779693"/>
              <a:ext cx="2032828" cy="954107"/>
            </a:xfrm>
            <a:prstGeom prst="rect">
              <a:avLst/>
            </a:prstGeom>
            <a:solidFill>
              <a:srgbClr val="FFFD78">
                <a:alpha val="77647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800" dirty="0" err="1">
                  <a:latin typeface="Arial" panose="020B0604020202020204" pitchFamily="34" charset="0"/>
                  <a:cs typeface="Arial" panose="020B0604020202020204" pitchFamily="34" charset="0"/>
                </a:rPr>
                <a:t>b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inding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of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nucleus</a:t>
              </a:r>
              <a:endParaRPr lang="de-DE" sz="28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8" name="Gruppierung 17"/>
          <p:cNvGrpSpPr/>
          <p:nvPr/>
        </p:nvGrpSpPr>
        <p:grpSpPr>
          <a:xfrm>
            <a:off x="577623" y="5092807"/>
            <a:ext cx="8115300" cy="1536593"/>
            <a:chOff x="577623" y="5092807"/>
            <a:chExt cx="8115300" cy="1536593"/>
          </a:xfrm>
        </p:grpSpPr>
        <p:sp>
          <p:nvSpPr>
            <p:cNvPr id="88" name="Rechteck 87"/>
            <p:cNvSpPr/>
            <p:nvPr/>
          </p:nvSpPr>
          <p:spPr>
            <a:xfrm>
              <a:off x="5181600" y="5943601"/>
              <a:ext cx="685799" cy="685799"/>
            </a:xfrm>
            <a:prstGeom prst="rect">
              <a:avLst/>
            </a:prstGeom>
            <a:solidFill>
              <a:srgbClr val="0000FF">
                <a:alpha val="29804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9" name="Textfeld 88"/>
            <p:cNvSpPr txBox="1"/>
            <p:nvPr/>
          </p:nvSpPr>
          <p:spPr>
            <a:xfrm>
              <a:off x="5181600" y="590245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Content Placeholder 2"/>
            <p:cNvSpPr txBox="1">
              <a:spLocks/>
            </p:cNvSpPr>
            <p:nvPr/>
          </p:nvSpPr>
          <p:spPr bwMode="auto">
            <a:xfrm>
              <a:off x="577623" y="5092807"/>
              <a:ext cx="8115300" cy="698393"/>
            </a:xfrm>
            <a:prstGeom prst="rect">
              <a:avLst/>
            </a:prstGeom>
            <a:noFill/>
            <a:ln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265113" indent="-265113" algn="l" rtl="0" fontAlgn="base">
                <a:spcBef>
                  <a:spcPct val="0"/>
                </a:spcBef>
                <a:spcAft>
                  <a:spcPct val="50000"/>
                </a:spcAft>
                <a:buClr>
                  <a:srgbClr val="F28E00"/>
                </a:buClr>
                <a:buFont typeface="Wingdings" panose="05000000000000000000" pitchFamily="2" charset="2"/>
                <a:buChar char="§"/>
                <a:defRPr sz="24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28650" indent="-184150" algn="l" rtl="0" fontAlgn="base">
                <a:spcBef>
                  <a:spcPct val="0"/>
                </a:spcBef>
                <a:spcAft>
                  <a:spcPct val="5000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defRPr sz="20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236663" indent="-228600" algn="l" rtl="0" fontAlgn="base">
                <a:spcBef>
                  <a:spcPct val="0"/>
                </a:spcBef>
                <a:spcAft>
                  <a:spcPct val="0"/>
                </a:spcAft>
                <a:buClr>
                  <a:srgbClr val="FF9900"/>
                </a:buClr>
                <a:buFont typeface="Wingdings" panose="05000000000000000000" pitchFamily="2" charset="2"/>
                <a:buChar char="§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44650" indent="-228600" algn="l" rtl="0" fontAlgn="base">
                <a:spcBef>
                  <a:spcPct val="0"/>
                </a:spcBef>
                <a:spcAft>
                  <a:spcPct val="0"/>
                </a:spcAft>
                <a:buFont typeface="Wingdings" panose="05000000000000000000" pitchFamily="2" charset="2"/>
                <a:buChar char="§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Wingdings" panose="05000000000000000000" pitchFamily="2" charset="2"/>
                <a:buNone/>
              </a:pPr>
              <a:r>
                <a:rPr lang="de-DE" sz="4000" dirty="0" err="1" smtClean="0"/>
                <a:t>Mass</a:t>
              </a:r>
              <a:r>
                <a:rPr lang="de-DE" sz="4000" dirty="0" smtClean="0"/>
                <a:t> </a:t>
              </a:r>
              <a:r>
                <a:rPr lang="de-DE" sz="4000" dirty="0" err="1" smtClean="0"/>
                <a:t>Creation</a:t>
              </a:r>
              <a:r>
                <a:rPr lang="de-DE" sz="4000" dirty="0" smtClean="0"/>
                <a:t> </a:t>
              </a:r>
              <a:r>
                <a:rPr lang="de-DE" sz="4000" dirty="0" err="1" smtClean="0"/>
                <a:t>Particles</a:t>
              </a:r>
              <a:endParaRPr lang="de-DE" sz="4000" dirty="0"/>
            </a:p>
          </p:txBody>
        </p:sp>
        <p:sp>
          <p:nvSpPr>
            <p:cNvPr id="96" name="Textfeld 95"/>
            <p:cNvSpPr txBox="1"/>
            <p:nvPr/>
          </p:nvSpPr>
          <p:spPr>
            <a:xfrm>
              <a:off x="5999990" y="6018582"/>
              <a:ext cx="26289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Higgs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Boson</a:t>
              </a:r>
            </a:p>
          </p:txBody>
        </p:sp>
      </p:grpSp>
      <p:grpSp>
        <p:nvGrpSpPr>
          <p:cNvPr id="3" name="Gruppierung 2"/>
          <p:cNvGrpSpPr/>
          <p:nvPr/>
        </p:nvGrpSpPr>
        <p:grpSpPr>
          <a:xfrm>
            <a:off x="5053772" y="3453572"/>
            <a:ext cx="4128332" cy="1620180"/>
            <a:chOff x="5053772" y="3453572"/>
            <a:chExt cx="4128332" cy="1620180"/>
          </a:xfrm>
        </p:grpSpPr>
        <p:sp>
          <p:nvSpPr>
            <p:cNvPr id="76" name="Textfeld 75"/>
            <p:cNvSpPr txBox="1"/>
            <p:nvPr/>
          </p:nvSpPr>
          <p:spPr>
            <a:xfrm>
              <a:off x="6019800" y="3591580"/>
              <a:ext cx="3162304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Field 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quanta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of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weak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force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(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radioactivity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)</a:t>
              </a:r>
            </a:p>
          </p:txBody>
        </p:sp>
        <p:sp>
          <p:nvSpPr>
            <p:cNvPr id="32" name="Oval 31"/>
            <p:cNvSpPr/>
            <p:nvPr/>
          </p:nvSpPr>
          <p:spPr>
            <a:xfrm>
              <a:off x="5053772" y="3453572"/>
              <a:ext cx="966028" cy="1620180"/>
            </a:xfrm>
            <a:prstGeom prst="ellipse">
              <a:avLst/>
            </a:prstGeom>
            <a:noFill/>
            <a:ln w="571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665648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Textfeld 77"/>
          <p:cNvSpPr txBox="1"/>
          <p:nvPr/>
        </p:nvSpPr>
        <p:spPr>
          <a:xfrm>
            <a:off x="609599" y="152400"/>
            <a:ext cx="8534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4000" i="1" dirty="0" smtClean="0">
                <a:latin typeface="+mn-lt"/>
              </a:rPr>
              <a:t>SU</a:t>
            </a:r>
            <a:r>
              <a:rPr lang="de-DE" sz="4000" dirty="0" smtClean="0">
                <a:latin typeface="+mn-lt"/>
              </a:rPr>
              <a:t>(2)</a:t>
            </a:r>
            <a:r>
              <a:rPr lang="de-DE" sz="4000" baseline="-25000" dirty="0" smtClean="0">
                <a:latin typeface="+mn-lt"/>
              </a:rPr>
              <a:t>L</a:t>
            </a:r>
            <a:r>
              <a:rPr lang="de-DE" sz="3600" dirty="0" smtClean="0">
                <a:latin typeface="+mn-lt"/>
              </a:rPr>
              <a:t> </a:t>
            </a:r>
            <a:r>
              <a:rPr lang="de-DE" sz="3600" dirty="0" err="1" smtClean="0">
                <a:ea typeface="Arial" charset="0"/>
                <a:cs typeface="Arial" charset="0"/>
              </a:rPr>
              <a:t>is</a:t>
            </a:r>
            <a:r>
              <a:rPr lang="de-DE" sz="3600" dirty="0" smtClean="0">
                <a:ea typeface="Arial" charset="0"/>
                <a:cs typeface="Arial" charset="0"/>
              </a:rPr>
              <a:t> non-</a:t>
            </a:r>
            <a:r>
              <a:rPr lang="de-DE" sz="3600" dirty="0" err="1" smtClean="0">
                <a:ea typeface="Arial" charset="0"/>
                <a:cs typeface="Arial" charset="0"/>
              </a:rPr>
              <a:t>abelian</a:t>
            </a:r>
            <a:r>
              <a:rPr lang="de-DE" sz="3600" dirty="0" smtClean="0">
                <a:ea typeface="Arial" charset="0"/>
                <a:cs typeface="Arial" charset="0"/>
              </a:rPr>
              <a:t> ⇒ </a:t>
            </a:r>
            <a:r>
              <a:rPr lang="de-DE" sz="3600" dirty="0" err="1" smtClean="0">
                <a:ea typeface="Arial" charset="0"/>
                <a:cs typeface="Arial" charset="0"/>
              </a:rPr>
              <a:t>self-couplings</a:t>
            </a:r>
            <a:endParaRPr lang="de-DE" sz="3600" i="1" dirty="0" smtClean="0">
              <a:latin typeface="+mn-lt"/>
            </a:endParaRPr>
          </a:p>
        </p:txBody>
      </p:sp>
      <p:grpSp>
        <p:nvGrpSpPr>
          <p:cNvPr id="11" name="Gruppierung 10"/>
          <p:cNvGrpSpPr/>
          <p:nvPr/>
        </p:nvGrpSpPr>
        <p:grpSpPr>
          <a:xfrm>
            <a:off x="3352800" y="1187619"/>
            <a:ext cx="2590800" cy="2393781"/>
            <a:chOff x="3352800" y="1187619"/>
            <a:chExt cx="2590800" cy="2393781"/>
          </a:xfrm>
        </p:grpSpPr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229100" y="1187619"/>
              <a:ext cx="723900" cy="419100"/>
            </a:xfrm>
            <a:prstGeom prst="rect">
              <a:avLst/>
            </a:prstGeom>
          </p:spPr>
        </p:pic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352800" y="3238500"/>
              <a:ext cx="457200" cy="342900"/>
            </a:xfrm>
            <a:prstGeom prst="rect">
              <a:avLst/>
            </a:prstGeom>
          </p:spPr>
        </p:pic>
        <p:pic>
          <p:nvPicPr>
            <p:cNvPr id="83" name="Bild 8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486400" y="3238500"/>
              <a:ext cx="457200" cy="342900"/>
            </a:xfrm>
            <a:prstGeom prst="rect">
              <a:avLst/>
            </a:prstGeom>
          </p:spPr>
        </p:pic>
        <p:grpSp>
          <p:nvGrpSpPr>
            <p:cNvPr id="4" name="Group 13"/>
            <p:cNvGrpSpPr>
              <a:grpSpLocks/>
            </p:cNvGrpSpPr>
            <p:nvPr/>
          </p:nvGrpSpPr>
          <p:grpSpPr bwMode="auto">
            <a:xfrm>
              <a:off x="3719625" y="1663994"/>
              <a:ext cx="1860550" cy="1352550"/>
              <a:chOff x="472" y="1488"/>
              <a:chExt cx="1172" cy="852"/>
            </a:xfrm>
          </p:grpSpPr>
          <p:grpSp>
            <p:nvGrpSpPr>
              <p:cNvPr id="68" name="Group 14"/>
              <p:cNvGrpSpPr>
                <a:grpSpLocks/>
              </p:cNvGrpSpPr>
              <p:nvPr/>
            </p:nvGrpSpPr>
            <p:grpSpPr bwMode="auto">
              <a:xfrm rot="16200000" flipV="1">
                <a:off x="720" y="1734"/>
                <a:ext cx="627" cy="135"/>
                <a:chOff x="1110" y="2406"/>
                <a:chExt cx="1154" cy="118"/>
              </a:xfrm>
            </p:grpSpPr>
            <p:sp>
              <p:nvSpPr>
                <p:cNvPr id="76" name="Freeform 15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" name="Freeform 16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9" name="Group 17"/>
              <p:cNvGrpSpPr>
                <a:grpSpLocks/>
              </p:cNvGrpSpPr>
              <p:nvPr/>
            </p:nvGrpSpPr>
            <p:grpSpPr bwMode="auto">
              <a:xfrm rot="9045937" flipV="1">
                <a:off x="472" y="2195"/>
                <a:ext cx="627" cy="135"/>
                <a:chOff x="1110" y="2406"/>
                <a:chExt cx="1154" cy="118"/>
              </a:xfrm>
            </p:grpSpPr>
            <p:sp>
              <p:nvSpPr>
                <p:cNvPr id="74" name="Freeform 18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5" name="Freeform 19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70" name="Group 20"/>
              <p:cNvGrpSpPr>
                <a:grpSpLocks/>
              </p:cNvGrpSpPr>
              <p:nvPr/>
            </p:nvGrpSpPr>
            <p:grpSpPr bwMode="auto">
              <a:xfrm rot="1905996" flipV="1">
                <a:off x="1017" y="2205"/>
                <a:ext cx="627" cy="135"/>
                <a:chOff x="1110" y="2406"/>
                <a:chExt cx="1154" cy="118"/>
              </a:xfrm>
            </p:grpSpPr>
            <p:sp>
              <p:nvSpPr>
                <p:cNvPr id="72" name="Freeform 21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3" name="Freeform 22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1" name="Oval 23"/>
              <p:cNvSpPr>
                <a:spLocks noChangeArrowheads="1"/>
              </p:cNvSpPr>
              <p:nvPr/>
            </p:nvSpPr>
            <p:spPr bwMode="auto">
              <a:xfrm rot="5400000" flipV="1">
                <a:off x="1003" y="2067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7" name="Gruppierung 6"/>
          <p:cNvGrpSpPr/>
          <p:nvPr/>
        </p:nvGrpSpPr>
        <p:grpSpPr>
          <a:xfrm>
            <a:off x="495300" y="4065149"/>
            <a:ext cx="8267700" cy="2411851"/>
            <a:chOff x="495300" y="4065149"/>
            <a:chExt cx="8267700" cy="2411851"/>
          </a:xfrm>
        </p:grpSpPr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334000" y="4178300"/>
              <a:ext cx="241300" cy="317500"/>
            </a:xfrm>
            <a:prstGeom prst="rect">
              <a:avLst/>
            </a:prstGeom>
          </p:spPr>
        </p:pic>
        <p:pic>
          <p:nvPicPr>
            <p:cNvPr id="105" name="Bild 10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136185" y="4065149"/>
              <a:ext cx="723900" cy="419100"/>
            </a:xfrm>
            <a:prstGeom prst="rect">
              <a:avLst/>
            </a:prstGeom>
          </p:spPr>
        </p:pic>
        <p:pic>
          <p:nvPicPr>
            <p:cNvPr id="106" name="Bild 10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95300" y="4114800"/>
              <a:ext cx="723900" cy="419100"/>
            </a:xfrm>
            <a:prstGeom prst="rect">
              <a:avLst/>
            </a:prstGeom>
          </p:spPr>
        </p:pic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581400" y="4254500"/>
              <a:ext cx="254000" cy="317500"/>
            </a:xfrm>
            <a:prstGeom prst="rect">
              <a:avLst/>
            </a:prstGeom>
          </p:spPr>
        </p:pic>
        <p:pic>
          <p:nvPicPr>
            <p:cNvPr id="97" name="Bild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09600" y="6096000"/>
              <a:ext cx="457200" cy="342900"/>
            </a:xfrm>
            <a:prstGeom prst="rect">
              <a:avLst/>
            </a:prstGeom>
          </p:spPr>
        </p:pic>
        <p:pic>
          <p:nvPicPr>
            <p:cNvPr id="98" name="Bild 9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286000" y="6057900"/>
              <a:ext cx="457200" cy="342900"/>
            </a:xfrm>
            <a:prstGeom prst="rect">
              <a:avLst/>
            </a:prstGeom>
          </p:spPr>
        </p:pic>
        <p:pic>
          <p:nvPicPr>
            <p:cNvPr id="99" name="Bild 9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581400" y="6096000"/>
              <a:ext cx="457200" cy="342900"/>
            </a:xfrm>
            <a:prstGeom prst="rect">
              <a:avLst/>
            </a:prstGeom>
          </p:spPr>
        </p:pic>
        <p:pic>
          <p:nvPicPr>
            <p:cNvPr id="100" name="Bild 9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34000" y="6057900"/>
              <a:ext cx="457200" cy="342900"/>
            </a:xfrm>
            <a:prstGeom prst="rect">
              <a:avLst/>
            </a:prstGeom>
          </p:spPr>
        </p:pic>
        <p:pic>
          <p:nvPicPr>
            <p:cNvPr id="101" name="Bild 10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477000" y="6134100"/>
              <a:ext cx="457200" cy="342900"/>
            </a:xfrm>
            <a:prstGeom prst="rect">
              <a:avLst/>
            </a:prstGeom>
          </p:spPr>
        </p:pic>
        <p:pic>
          <p:nvPicPr>
            <p:cNvPr id="102" name="Bild 10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305800" y="6096000"/>
              <a:ext cx="457200" cy="342900"/>
            </a:xfrm>
            <a:prstGeom prst="rect">
              <a:avLst/>
            </a:prstGeom>
          </p:spPr>
        </p:pic>
        <p:pic>
          <p:nvPicPr>
            <p:cNvPr id="103" name="Bild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229600" y="4191000"/>
              <a:ext cx="457200" cy="342900"/>
            </a:xfrm>
            <a:prstGeom prst="rect">
              <a:avLst/>
            </a:prstGeom>
          </p:spPr>
        </p:pic>
        <p:pic>
          <p:nvPicPr>
            <p:cNvPr id="104" name="Bild 10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477000" y="4229100"/>
              <a:ext cx="457200" cy="342900"/>
            </a:xfrm>
            <a:prstGeom prst="rect">
              <a:avLst/>
            </a:prstGeom>
          </p:spPr>
        </p:pic>
        <p:grpSp>
          <p:nvGrpSpPr>
            <p:cNvPr id="96" name="Gruppierung 95"/>
            <p:cNvGrpSpPr/>
            <p:nvPr/>
          </p:nvGrpSpPr>
          <p:grpSpPr>
            <a:xfrm>
              <a:off x="718405" y="4263170"/>
              <a:ext cx="7859590" cy="2028825"/>
              <a:chOff x="718405" y="4263170"/>
              <a:chExt cx="7859590" cy="2028825"/>
            </a:xfrm>
          </p:grpSpPr>
          <p:grpSp>
            <p:nvGrpSpPr>
              <p:cNvPr id="8" name="Group 27"/>
              <p:cNvGrpSpPr>
                <a:grpSpLocks/>
              </p:cNvGrpSpPr>
              <p:nvPr/>
            </p:nvGrpSpPr>
            <p:grpSpPr bwMode="auto">
              <a:xfrm rot="18892275">
                <a:off x="718405" y="4263170"/>
                <a:ext cx="1997075" cy="1997075"/>
                <a:chOff x="2528" y="1200"/>
                <a:chExt cx="1258" cy="1258"/>
              </a:xfrm>
            </p:grpSpPr>
            <p:grpSp>
              <p:nvGrpSpPr>
                <p:cNvPr id="53" name="Group 28"/>
                <p:cNvGrpSpPr>
                  <a:grpSpLocks/>
                </p:cNvGrpSpPr>
                <p:nvPr/>
              </p:nvGrpSpPr>
              <p:grpSpPr bwMode="auto">
                <a:xfrm rot="-5400000">
                  <a:off x="3077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62" name="Group 29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66" name="Freeform 30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7" name="Freeform 31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63" name="Group 32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64" name="Freeform 33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5" name="Freeform 34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54" name="Group 35"/>
                <p:cNvGrpSpPr>
                  <a:grpSpLocks/>
                </p:cNvGrpSpPr>
                <p:nvPr/>
              </p:nvGrpSpPr>
              <p:grpSpPr bwMode="auto">
                <a:xfrm>
                  <a:off x="3086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56" name="Group 36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60" name="Freeform 37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1" name="Freeform 38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57" name="Group 39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58" name="Freeform 40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9" name="Freeform 41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55" name="Oval 42"/>
                <p:cNvSpPr>
                  <a:spLocks noChangeArrowheads="1"/>
                </p:cNvSpPr>
                <p:nvPr/>
              </p:nvSpPr>
              <p:spPr bwMode="auto">
                <a:xfrm rot="5400000" flipV="1">
                  <a:off x="3123" y="1779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9" name="Group 44"/>
              <p:cNvGrpSpPr>
                <a:grpSpLocks/>
              </p:cNvGrpSpPr>
              <p:nvPr/>
            </p:nvGrpSpPr>
            <p:grpSpPr bwMode="auto">
              <a:xfrm rot="18892275">
                <a:off x="3609120" y="4279045"/>
                <a:ext cx="1997075" cy="1997075"/>
                <a:chOff x="2528" y="1200"/>
                <a:chExt cx="1258" cy="1258"/>
              </a:xfrm>
            </p:grpSpPr>
            <p:grpSp>
              <p:nvGrpSpPr>
                <p:cNvPr id="38" name="Group 45"/>
                <p:cNvGrpSpPr>
                  <a:grpSpLocks/>
                </p:cNvGrpSpPr>
                <p:nvPr/>
              </p:nvGrpSpPr>
              <p:grpSpPr bwMode="auto">
                <a:xfrm rot="-5400000">
                  <a:off x="3077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47" name="Group 46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51" name="Freeform 47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2" name="Freeform 48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48" name="Group 49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49" name="Freeform 50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0" name="Freeform 51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39" name="Group 52"/>
                <p:cNvGrpSpPr>
                  <a:grpSpLocks/>
                </p:cNvGrpSpPr>
                <p:nvPr/>
              </p:nvGrpSpPr>
              <p:grpSpPr bwMode="auto">
                <a:xfrm>
                  <a:off x="3086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41" name="Group 53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45" name="Freeform 54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6" name="Freeform 55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42" name="Group 56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43" name="Freeform 57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4" name="Freeform 58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40" name="Oval 59"/>
                <p:cNvSpPr>
                  <a:spLocks noChangeArrowheads="1"/>
                </p:cNvSpPr>
                <p:nvPr/>
              </p:nvSpPr>
              <p:spPr bwMode="auto">
                <a:xfrm rot="5400000" flipV="1">
                  <a:off x="3123" y="1779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0" name="Group 60"/>
              <p:cNvGrpSpPr>
                <a:grpSpLocks/>
              </p:cNvGrpSpPr>
              <p:nvPr/>
            </p:nvGrpSpPr>
            <p:grpSpPr bwMode="auto">
              <a:xfrm rot="18892275">
                <a:off x="6580920" y="4294920"/>
                <a:ext cx="1997075" cy="1997075"/>
                <a:chOff x="2528" y="1200"/>
                <a:chExt cx="1258" cy="1258"/>
              </a:xfrm>
            </p:grpSpPr>
            <p:grpSp>
              <p:nvGrpSpPr>
                <p:cNvPr id="23" name="Group 61"/>
                <p:cNvGrpSpPr>
                  <a:grpSpLocks/>
                </p:cNvGrpSpPr>
                <p:nvPr/>
              </p:nvGrpSpPr>
              <p:grpSpPr bwMode="auto">
                <a:xfrm rot="-5400000">
                  <a:off x="3077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32" name="Group 62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36" name="Freeform 63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7" name="Freeform 64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3" name="Group 65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34" name="Freeform 66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5" name="Freeform 67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24" name="Group 68"/>
                <p:cNvGrpSpPr>
                  <a:grpSpLocks/>
                </p:cNvGrpSpPr>
                <p:nvPr/>
              </p:nvGrpSpPr>
              <p:grpSpPr bwMode="auto">
                <a:xfrm>
                  <a:off x="3086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26" name="Group 69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30" name="Freeform 70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" name="Freeform 71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27" name="Group 72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28" name="Freeform 73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" name="Freeform 74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25" name="Oval 75"/>
                <p:cNvSpPr>
                  <a:spLocks noChangeArrowheads="1"/>
                </p:cNvSpPr>
                <p:nvPr/>
              </p:nvSpPr>
              <p:spPr bwMode="auto">
                <a:xfrm rot="5400000" flipV="1">
                  <a:off x="3123" y="1779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94827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4400" y="647700"/>
            <a:ext cx="7543800" cy="495300"/>
          </a:xfrm>
          <a:prstGeom prst="rect">
            <a:avLst/>
          </a:prstGeom>
        </p:spPr>
      </p:pic>
      <p:pic>
        <p:nvPicPr>
          <p:cNvPr id="352259" name="Picture 3" descr="ww4jet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609600" y="1600200"/>
            <a:ext cx="7543800" cy="525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2261" name="Text Box 5"/>
          <p:cNvSpPr txBox="1">
            <a:spLocks noChangeArrowheads="1"/>
          </p:cNvSpPr>
          <p:nvPr/>
        </p:nvSpPr>
        <p:spPr bwMode="auto">
          <a:xfrm>
            <a:off x="0" y="-76200"/>
            <a:ext cx="21336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de-DE" sz="3600" dirty="0" smtClean="0"/>
              <a:t>Example:</a:t>
            </a:r>
            <a:endParaRPr lang="en-US" altLang="de-DE" sz="3600" dirty="0"/>
          </a:p>
        </p:txBody>
      </p:sp>
      <p:grpSp>
        <p:nvGrpSpPr>
          <p:cNvPr id="17" name="Gruppierung 16"/>
          <p:cNvGrpSpPr/>
          <p:nvPr/>
        </p:nvGrpSpPr>
        <p:grpSpPr>
          <a:xfrm>
            <a:off x="5638800" y="1352550"/>
            <a:ext cx="3352800" cy="4057650"/>
            <a:chOff x="5638800" y="1352550"/>
            <a:chExt cx="3352800" cy="4057650"/>
          </a:xfrm>
        </p:grpSpPr>
        <p:grpSp>
          <p:nvGrpSpPr>
            <p:cNvPr id="352310" name="Group 54"/>
            <p:cNvGrpSpPr>
              <a:grpSpLocks/>
            </p:cNvGrpSpPr>
            <p:nvPr/>
          </p:nvGrpSpPr>
          <p:grpSpPr bwMode="auto">
            <a:xfrm>
              <a:off x="5638800" y="1352550"/>
              <a:ext cx="3352800" cy="4057650"/>
              <a:chOff x="3552" y="660"/>
              <a:chExt cx="2112" cy="2556"/>
            </a:xfrm>
          </p:grpSpPr>
          <p:grpSp>
            <p:nvGrpSpPr>
              <p:cNvPr id="352287" name="Group 31"/>
              <p:cNvGrpSpPr>
                <a:grpSpLocks/>
              </p:cNvGrpSpPr>
              <p:nvPr/>
            </p:nvGrpSpPr>
            <p:grpSpPr bwMode="auto">
              <a:xfrm>
                <a:off x="3552" y="1968"/>
                <a:ext cx="2112" cy="1248"/>
                <a:chOff x="1440" y="2400"/>
                <a:chExt cx="2112" cy="1248"/>
              </a:xfrm>
            </p:grpSpPr>
            <p:sp>
              <p:nvSpPr>
                <p:cNvPr id="352288" name="Rectangle 32"/>
                <p:cNvSpPr>
                  <a:spLocks noChangeArrowheads="1"/>
                </p:cNvSpPr>
                <p:nvPr/>
              </p:nvSpPr>
              <p:spPr bwMode="auto">
                <a:xfrm>
                  <a:off x="1440" y="2400"/>
                  <a:ext cx="2112" cy="1248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352289" name="Group 33"/>
                <p:cNvGrpSpPr>
                  <a:grpSpLocks/>
                </p:cNvGrpSpPr>
                <p:nvPr/>
              </p:nvGrpSpPr>
              <p:grpSpPr bwMode="auto">
                <a:xfrm>
                  <a:off x="2032" y="2636"/>
                  <a:ext cx="807" cy="831"/>
                  <a:chOff x="1872" y="2636"/>
                  <a:chExt cx="807" cy="831"/>
                </a:xfrm>
              </p:grpSpPr>
              <p:grpSp>
                <p:nvGrpSpPr>
                  <p:cNvPr id="352290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2224" y="2636"/>
                    <a:ext cx="452" cy="138"/>
                    <a:chOff x="1110" y="2406"/>
                    <a:chExt cx="1154" cy="118"/>
                  </a:xfrm>
                </p:grpSpPr>
                <p:sp>
                  <p:nvSpPr>
                    <p:cNvPr id="352291" name="Freeform 35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52292" name="Freeform 36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52297" name="Freeform 41"/>
                  <p:cNvSpPr>
                    <a:spLocks/>
                  </p:cNvSpPr>
                  <p:nvPr/>
                </p:nvSpPr>
                <p:spPr bwMode="auto">
                  <a:xfrm>
                    <a:off x="1872" y="2688"/>
                    <a:ext cx="336" cy="720"/>
                  </a:xfrm>
                  <a:custGeom>
                    <a:avLst/>
                    <a:gdLst>
                      <a:gd name="T0" fmla="*/ 0 w 336"/>
                      <a:gd name="T1" fmla="*/ 0 h 720"/>
                      <a:gd name="T2" fmla="*/ 336 w 336"/>
                      <a:gd name="T3" fmla="*/ 0 h 720"/>
                      <a:gd name="T4" fmla="*/ 336 w 336"/>
                      <a:gd name="T5" fmla="*/ 720 h 720"/>
                      <a:gd name="T6" fmla="*/ 0 w 336"/>
                      <a:gd name="T7" fmla="*/ 720 h 7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6" h="720">
                        <a:moveTo>
                          <a:pt x="0" y="0"/>
                        </a:moveTo>
                        <a:lnTo>
                          <a:pt x="336" y="0"/>
                        </a:lnTo>
                        <a:lnTo>
                          <a:pt x="336" y="720"/>
                        </a:lnTo>
                        <a:lnTo>
                          <a:pt x="0" y="720"/>
                        </a:lnTo>
                      </a:path>
                    </a:pathLst>
                  </a:custGeom>
                  <a:noFill/>
                  <a:ln w="285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52298" name="Oval 42"/>
                  <p:cNvSpPr>
                    <a:spLocks noChangeArrowheads="1"/>
                  </p:cNvSpPr>
                  <p:nvPr/>
                </p:nvSpPr>
                <p:spPr bwMode="auto">
                  <a:xfrm>
                    <a:off x="2154" y="2643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52299" name="Line 4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1956" y="2685"/>
                    <a:ext cx="111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52300" name="Line 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68" y="3405"/>
                    <a:ext cx="111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52301" name="Line 45"/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2154" y="3003"/>
                    <a:ext cx="111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352302" name="Group 46"/>
                  <p:cNvGrpSpPr>
                    <a:grpSpLocks/>
                  </p:cNvGrpSpPr>
                  <p:nvPr/>
                </p:nvGrpSpPr>
                <p:grpSpPr bwMode="auto">
                  <a:xfrm>
                    <a:off x="2227" y="3329"/>
                    <a:ext cx="452" cy="138"/>
                    <a:chOff x="1110" y="2406"/>
                    <a:chExt cx="1154" cy="118"/>
                  </a:xfrm>
                </p:grpSpPr>
                <p:sp>
                  <p:nvSpPr>
                    <p:cNvPr id="352303" name="Freeform 47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52304" name="Freeform 48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52305" name="Oval 49"/>
                  <p:cNvSpPr>
                    <a:spLocks noChangeArrowheads="1"/>
                  </p:cNvSpPr>
                  <p:nvPr/>
                </p:nvSpPr>
                <p:spPr bwMode="auto">
                  <a:xfrm>
                    <a:off x="2160" y="3354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grpSp>
            <p:nvGrpSpPr>
              <p:cNvPr id="352309" name="Group 53"/>
              <p:cNvGrpSpPr>
                <a:grpSpLocks/>
              </p:cNvGrpSpPr>
              <p:nvPr/>
            </p:nvGrpSpPr>
            <p:grpSpPr bwMode="auto">
              <a:xfrm>
                <a:off x="3552" y="660"/>
                <a:ext cx="2112" cy="1260"/>
                <a:chOff x="3552" y="660"/>
                <a:chExt cx="2112" cy="1260"/>
              </a:xfrm>
            </p:grpSpPr>
            <p:sp>
              <p:nvSpPr>
                <p:cNvPr id="352263" name="Rectangle 7"/>
                <p:cNvSpPr>
                  <a:spLocks noChangeArrowheads="1"/>
                </p:cNvSpPr>
                <p:nvPr/>
              </p:nvSpPr>
              <p:spPr bwMode="auto">
                <a:xfrm>
                  <a:off x="3552" y="672"/>
                  <a:ext cx="2112" cy="1248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352265" name="Group 9"/>
                <p:cNvGrpSpPr>
                  <a:grpSpLocks/>
                </p:cNvGrpSpPr>
                <p:nvPr/>
              </p:nvGrpSpPr>
              <p:grpSpPr bwMode="auto">
                <a:xfrm>
                  <a:off x="4333" y="1247"/>
                  <a:ext cx="452" cy="138"/>
                  <a:chOff x="1110" y="2406"/>
                  <a:chExt cx="1154" cy="118"/>
                </a:xfrm>
              </p:grpSpPr>
              <p:sp>
                <p:nvSpPr>
                  <p:cNvPr id="352266" name="Freeform 10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52267" name="Freeform 11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52270" name="Group 14"/>
                <p:cNvGrpSpPr>
                  <a:grpSpLocks/>
                </p:cNvGrpSpPr>
                <p:nvPr/>
              </p:nvGrpSpPr>
              <p:grpSpPr bwMode="auto">
                <a:xfrm>
                  <a:off x="3987" y="1325"/>
                  <a:ext cx="343" cy="344"/>
                  <a:chOff x="624" y="2448"/>
                  <a:chExt cx="480" cy="480"/>
                </a:xfrm>
              </p:grpSpPr>
              <p:sp>
                <p:nvSpPr>
                  <p:cNvPr id="352271" name="Line 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448"/>
                    <a:ext cx="480" cy="48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52272" name="Line 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688"/>
                    <a:ext cx="240" cy="24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52273" name="Group 17"/>
                <p:cNvGrpSpPr>
                  <a:grpSpLocks/>
                </p:cNvGrpSpPr>
                <p:nvPr/>
              </p:nvGrpSpPr>
              <p:grpSpPr bwMode="auto">
                <a:xfrm flipH="1">
                  <a:off x="3987" y="981"/>
                  <a:ext cx="343" cy="344"/>
                  <a:chOff x="720" y="2544"/>
                  <a:chExt cx="480" cy="480"/>
                </a:xfrm>
              </p:grpSpPr>
              <p:sp>
                <p:nvSpPr>
                  <p:cNvPr id="352274" name="Line 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544"/>
                    <a:ext cx="480" cy="48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52275" name="Line 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784"/>
                    <a:ext cx="240" cy="24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352276" name="Oval 20"/>
                <p:cNvSpPr>
                  <a:spLocks noChangeArrowheads="1"/>
                </p:cNvSpPr>
                <p:nvPr/>
              </p:nvSpPr>
              <p:spPr bwMode="auto">
                <a:xfrm>
                  <a:off x="4266" y="1269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352277" name="Group 21"/>
                <p:cNvGrpSpPr>
                  <a:grpSpLocks/>
                </p:cNvGrpSpPr>
                <p:nvPr/>
              </p:nvGrpSpPr>
              <p:grpSpPr bwMode="auto">
                <a:xfrm rot="-2668666">
                  <a:off x="4747" y="1067"/>
                  <a:ext cx="452" cy="138"/>
                  <a:chOff x="1110" y="2406"/>
                  <a:chExt cx="1154" cy="118"/>
                </a:xfrm>
              </p:grpSpPr>
              <p:sp>
                <p:nvSpPr>
                  <p:cNvPr id="352278" name="Freeform 22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52279" name="Freeform 23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52280" name="Group 24"/>
                <p:cNvGrpSpPr>
                  <a:grpSpLocks/>
                </p:cNvGrpSpPr>
                <p:nvPr/>
              </p:nvGrpSpPr>
              <p:grpSpPr bwMode="auto">
                <a:xfrm rot="2668666" flipV="1">
                  <a:off x="4756" y="1421"/>
                  <a:ext cx="452" cy="138"/>
                  <a:chOff x="1110" y="2406"/>
                  <a:chExt cx="1154" cy="118"/>
                </a:xfrm>
              </p:grpSpPr>
              <p:sp>
                <p:nvSpPr>
                  <p:cNvPr id="352281" name="Freeform 25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52282" name="Freeform 26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52283" name="Oval 27"/>
                <p:cNvSpPr>
                  <a:spLocks noChangeArrowheads="1"/>
                </p:cNvSpPr>
                <p:nvPr/>
              </p:nvSpPr>
              <p:spPr bwMode="auto">
                <a:xfrm>
                  <a:off x="4746" y="1269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pic>
              <p:nvPicPr>
                <p:cNvPr id="352308" name="Picture 52" descr="exclam"/>
                <p:cNvPicPr>
                  <a:picLocks noChangeAspect="1"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560" y="660"/>
                  <a:ext cx="439" cy="73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  <p:pic>
          <p:nvPicPr>
            <p:cNvPr id="10" name="Bild 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867400" y="1524000"/>
              <a:ext cx="457200" cy="406400"/>
            </a:xfrm>
            <a:prstGeom prst="rect">
              <a:avLst/>
            </a:prstGeom>
          </p:spPr>
        </p:pic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880100" y="2819400"/>
              <a:ext cx="444500" cy="304800"/>
            </a:xfrm>
            <a:prstGeom prst="rect">
              <a:avLst/>
            </a:prstGeom>
          </p:spPr>
        </p:pic>
        <p:pic>
          <p:nvPicPr>
            <p:cNvPr id="57" name="Bild 5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869673" y="2590800"/>
              <a:ext cx="723900" cy="419100"/>
            </a:xfrm>
            <a:prstGeom prst="rect">
              <a:avLst/>
            </a:prstGeom>
          </p:spPr>
        </p:pic>
        <p:pic>
          <p:nvPicPr>
            <p:cNvPr id="58" name="Bild 5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867400" y="3581400"/>
              <a:ext cx="457200" cy="406400"/>
            </a:xfrm>
            <a:prstGeom prst="rect">
              <a:avLst/>
            </a:prstGeom>
          </p:spPr>
        </p:pic>
        <p:pic>
          <p:nvPicPr>
            <p:cNvPr id="60" name="Bild 5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880100" y="4800600"/>
              <a:ext cx="444500" cy="304800"/>
            </a:xfrm>
            <a:prstGeom prst="rect">
              <a:avLst/>
            </a:prstGeom>
          </p:spPr>
        </p:pic>
        <p:pic>
          <p:nvPicPr>
            <p:cNvPr id="14" name="Bild 13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629400" y="4343400"/>
              <a:ext cx="355600" cy="279400"/>
            </a:xfrm>
            <a:prstGeom prst="rect">
              <a:avLst/>
            </a:prstGeom>
          </p:spPr>
        </p:pic>
        <p:pic>
          <p:nvPicPr>
            <p:cNvPr id="16" name="Bild 1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8198971" y="2971800"/>
              <a:ext cx="736600" cy="342900"/>
            </a:xfrm>
            <a:prstGeom prst="rect">
              <a:avLst/>
            </a:prstGeom>
          </p:spPr>
        </p:pic>
        <p:pic>
          <p:nvPicPr>
            <p:cNvPr id="63" name="Bild 6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8001000" y="4836306"/>
              <a:ext cx="736600" cy="342900"/>
            </a:xfrm>
            <a:prstGeom prst="rect">
              <a:avLst/>
            </a:prstGeom>
          </p:spPr>
        </p:pic>
        <p:pic>
          <p:nvPicPr>
            <p:cNvPr id="15" name="Bild 14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8013700" y="3649397"/>
              <a:ext cx="723900" cy="406400"/>
            </a:xfrm>
            <a:prstGeom prst="rect">
              <a:avLst/>
            </a:prstGeom>
          </p:spPr>
        </p:pic>
        <p:pic>
          <p:nvPicPr>
            <p:cNvPr id="62" name="Bild 6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8153790" y="1455305"/>
              <a:ext cx="723900" cy="4064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845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47" name="Text Box 19"/>
          <p:cNvSpPr txBox="1">
            <a:spLocks noChangeArrowheads="1"/>
          </p:cNvSpPr>
          <p:nvPr/>
        </p:nvSpPr>
        <p:spPr bwMode="auto">
          <a:xfrm>
            <a:off x="304800" y="273050"/>
            <a:ext cx="86868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579438" indent="-579438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13493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20732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27971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35210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39782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44354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48926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53498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4800" u="sng" dirty="0" smtClean="0">
                <a:latin typeface="Arial" charset="0"/>
              </a:rPr>
              <a:t>Part III</a:t>
            </a:r>
            <a:endParaRPr lang="de-DE" altLang="de-DE" sz="4800" u="sng" dirty="0">
              <a:latin typeface="Arial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457200" y="2133600"/>
            <a:ext cx="8382000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l">
              <a:buFont typeface="Wingdings" charset="2"/>
              <a:buChar char="Ø"/>
              <a:tabLst>
                <a:tab pos="1819275" algn="l"/>
              </a:tabLst>
            </a:pPr>
            <a:r>
              <a:rPr lang="de-DE" sz="3200" dirty="0">
                <a:solidFill>
                  <a:schemeClr val="accent2">
                    <a:lumMod val="75000"/>
                  </a:schemeClr>
                </a:solidFill>
              </a:rPr>
              <a:t>Testing </a:t>
            </a:r>
            <a:r>
              <a:rPr lang="de-DE" sz="3200" dirty="0" err="1">
                <a:solidFill>
                  <a:schemeClr val="accent2">
                    <a:lumMod val="75000"/>
                  </a:schemeClr>
                </a:solidFill>
              </a:rPr>
              <a:t>the</a:t>
            </a:r>
            <a:r>
              <a:rPr lang="de-DE" sz="3200" dirty="0">
                <a:solidFill>
                  <a:schemeClr val="accent2">
                    <a:lumMod val="75000"/>
                  </a:schemeClr>
                </a:solidFill>
              </a:rPr>
              <a:t> Standard 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Model at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the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LHC</a:t>
            </a:r>
            <a:endParaRPr lang="de-DE" sz="3200" dirty="0">
              <a:solidFill>
                <a:schemeClr val="accent2">
                  <a:lumMod val="75000"/>
                </a:schemeClr>
              </a:solidFill>
            </a:endParaRPr>
          </a:p>
          <a:p>
            <a:pPr marL="457200" indent="-457200" algn="l">
              <a:buFont typeface="Wingdings" charset="2"/>
              <a:buChar char="Ø"/>
              <a:tabLst>
                <a:tab pos="1819275" algn="l"/>
              </a:tabLst>
            </a:pP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Computing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cross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sections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for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600" dirty="0" smtClean="0">
                <a:solidFill>
                  <a:schemeClr val="accent2">
                    <a:lumMod val="75000"/>
                  </a:schemeClr>
                </a:solidFill>
                <a:latin typeface="+mn-lt"/>
              </a:rPr>
              <a:t>pp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  <a:ea typeface="Arial" charset="0"/>
                <a:cs typeface="Arial" charset="0"/>
              </a:rPr>
              <a:t>-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  <a:ea typeface="Arial" charset="0"/>
                <a:cs typeface="Arial" charset="0"/>
              </a:rPr>
              <a:t>collisions</a:t>
            </a:r>
            <a:endParaRPr lang="de-DE" sz="3200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marL="457200" indent="-457200" algn="l">
              <a:buFont typeface="Wingdings" charset="2"/>
              <a:buChar char="Ø"/>
              <a:tabLst>
                <a:tab pos="1819275" algn="l"/>
              </a:tabLst>
            </a:pP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The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Higgs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boson</a:t>
            </a:r>
            <a:endParaRPr lang="de-DE" sz="3200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marL="457200" indent="-457200" algn="l">
              <a:buFont typeface="Wingdings" charset="2"/>
              <a:buChar char="Ø"/>
              <a:tabLst>
                <a:tab pos="1819275" algn="l"/>
              </a:tabLst>
            </a:pP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A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glimpse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beyond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the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Standard Model</a:t>
            </a:r>
            <a:endParaRPr lang="de-DE" sz="3200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503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feld 2"/>
          <p:cNvSpPr txBox="1"/>
          <p:nvPr/>
        </p:nvSpPr>
        <p:spPr>
          <a:xfrm>
            <a:off x="1066800" y="273050"/>
            <a:ext cx="7315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4000" dirty="0" smtClean="0">
                <a:solidFill>
                  <a:schemeClr val="bg1"/>
                </a:solidFill>
              </a:rPr>
              <a:t>Large </a:t>
            </a:r>
            <a:r>
              <a:rPr lang="de-DE" sz="4000" dirty="0" err="1" smtClean="0">
                <a:solidFill>
                  <a:schemeClr val="bg1"/>
                </a:solidFill>
              </a:rPr>
              <a:t>Hadron</a:t>
            </a:r>
            <a:r>
              <a:rPr lang="de-DE" sz="4000" dirty="0" smtClean="0">
                <a:solidFill>
                  <a:schemeClr val="bg1"/>
                </a:solidFill>
              </a:rPr>
              <a:t> </a:t>
            </a:r>
            <a:r>
              <a:rPr lang="de-DE" sz="4000" dirty="0" err="1" smtClean="0">
                <a:solidFill>
                  <a:schemeClr val="bg1"/>
                </a:solidFill>
              </a:rPr>
              <a:t>Collider</a:t>
            </a:r>
            <a:r>
              <a:rPr lang="de-DE" sz="4000" dirty="0" smtClean="0">
                <a:solidFill>
                  <a:schemeClr val="bg1"/>
                </a:solidFill>
              </a:rPr>
              <a:t> (LHC)</a:t>
            </a:r>
          </a:p>
        </p:txBody>
      </p:sp>
      <p:grpSp>
        <p:nvGrpSpPr>
          <p:cNvPr id="11" name="Gruppierung 10"/>
          <p:cNvGrpSpPr/>
          <p:nvPr/>
        </p:nvGrpSpPr>
        <p:grpSpPr>
          <a:xfrm>
            <a:off x="457200" y="1253985"/>
            <a:ext cx="8458200" cy="5509885"/>
            <a:chOff x="457200" y="1253985"/>
            <a:chExt cx="8458200" cy="5509885"/>
          </a:xfrm>
        </p:grpSpPr>
        <p:grpSp>
          <p:nvGrpSpPr>
            <p:cNvPr id="10" name="Gruppierung 9"/>
            <p:cNvGrpSpPr/>
            <p:nvPr/>
          </p:nvGrpSpPr>
          <p:grpSpPr>
            <a:xfrm>
              <a:off x="457200" y="1253985"/>
              <a:ext cx="8458200" cy="5509885"/>
              <a:chOff x="457200" y="1253985"/>
              <a:chExt cx="8458200" cy="5509885"/>
            </a:xfrm>
          </p:grpSpPr>
          <p:sp>
            <p:nvSpPr>
              <p:cNvPr id="9" name="Rechteck 8"/>
              <p:cNvSpPr/>
              <p:nvPr/>
            </p:nvSpPr>
            <p:spPr bwMode="auto">
              <a:xfrm>
                <a:off x="457200" y="1253985"/>
                <a:ext cx="8337176" cy="5509885"/>
              </a:xfrm>
              <a:prstGeom prst="rect">
                <a:avLst/>
              </a:prstGeom>
              <a:solidFill>
                <a:srgbClr val="262626">
                  <a:alpha val="50196"/>
                </a:srgb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" name="Textfeld 4"/>
              <p:cNvSpPr txBox="1"/>
              <p:nvPr/>
            </p:nvSpPr>
            <p:spPr>
              <a:xfrm>
                <a:off x="685800" y="1524000"/>
                <a:ext cx="2667000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4000" dirty="0" smtClean="0">
                    <a:solidFill>
                      <a:schemeClr val="bg1"/>
                    </a:solidFill>
                  </a:rPr>
                  <a:t> </a:t>
                </a:r>
                <a:r>
                  <a:rPr lang="de-DE" sz="4000" dirty="0" err="1" smtClean="0">
                    <a:solidFill>
                      <a:schemeClr val="bg1"/>
                    </a:solidFill>
                  </a:rPr>
                  <a:t>period</a:t>
                </a:r>
                <a:endParaRPr lang="de-DE" sz="4000" dirty="0" smtClean="0">
                  <a:solidFill>
                    <a:schemeClr val="bg1"/>
                  </a:solidFill>
                </a:endParaRPr>
              </a:p>
            </p:txBody>
          </p:sp>
          <p:sp>
            <p:nvSpPr>
              <p:cNvPr id="6" name="Textfeld 5"/>
              <p:cNvSpPr txBox="1"/>
              <p:nvPr/>
            </p:nvSpPr>
            <p:spPr>
              <a:xfrm>
                <a:off x="4800600" y="1254949"/>
                <a:ext cx="411480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de-DE" sz="2800" dirty="0" err="1" smtClean="0">
                    <a:solidFill>
                      <a:schemeClr val="bg1"/>
                    </a:solidFill>
                  </a:rPr>
                  <a:t>integrated</a:t>
                </a:r>
                <a:r>
                  <a:rPr lang="de-DE" sz="2800" dirty="0" smtClean="0">
                    <a:solidFill>
                      <a:schemeClr val="bg1"/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bg1"/>
                    </a:solidFill>
                  </a:rPr>
                  <a:t>luminosity</a:t>
                </a:r>
                <a:endParaRPr lang="de-DE" sz="2800" dirty="0" smtClean="0">
                  <a:solidFill>
                    <a:schemeClr val="bg1"/>
                  </a:solidFill>
                </a:endParaRPr>
              </a:p>
              <a:p>
                <a:pPr>
                  <a:spcBef>
                    <a:spcPts val="0"/>
                  </a:spcBef>
                </a:pPr>
                <a:r>
                  <a:rPr lang="de-DE" sz="2800" dirty="0" smtClean="0">
                    <a:solidFill>
                      <a:schemeClr val="bg1"/>
                    </a:solidFill>
                  </a:rPr>
                  <a:t>[</a:t>
                </a:r>
                <a:r>
                  <a:rPr lang="de-DE" sz="2800" dirty="0" err="1" smtClean="0">
                    <a:solidFill>
                      <a:schemeClr val="bg1"/>
                    </a:solidFill>
                  </a:rPr>
                  <a:t>events</a:t>
                </a:r>
                <a:r>
                  <a:rPr lang="de-DE" sz="2800" dirty="0" smtClean="0">
                    <a:solidFill>
                      <a:schemeClr val="bg1"/>
                    </a:solidFill>
                  </a:rPr>
                  <a:t> per </a:t>
                </a:r>
                <a:r>
                  <a:rPr lang="de-DE" sz="3200" dirty="0" smtClean="0">
                    <a:solidFill>
                      <a:schemeClr val="bg1"/>
                    </a:solidFill>
                    <a:latin typeface="+mn-lt"/>
                  </a:rPr>
                  <a:t>f</a:t>
                </a:r>
                <a:r>
                  <a:rPr lang="de-DE" sz="1200" dirty="0" smtClean="0">
                    <a:solidFill>
                      <a:schemeClr val="bg1"/>
                    </a:solidFill>
                    <a:latin typeface="+mn-lt"/>
                  </a:rPr>
                  <a:t> </a:t>
                </a:r>
                <a:r>
                  <a:rPr lang="de-DE" sz="3200" dirty="0" smtClean="0">
                    <a:solidFill>
                      <a:schemeClr val="bg1"/>
                    </a:solidFill>
                    <a:latin typeface="+mn-lt"/>
                  </a:rPr>
                  <a:t>b</a:t>
                </a:r>
                <a:r>
                  <a:rPr lang="de-DE" sz="2800" dirty="0" smtClean="0">
                    <a:solidFill>
                      <a:schemeClr val="bg1"/>
                    </a:solidFill>
                  </a:rPr>
                  <a:t>]</a:t>
                </a:r>
              </a:p>
            </p:txBody>
          </p:sp>
          <p:pic>
            <p:nvPicPr>
              <p:cNvPr id="7" name="Bild 6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43200" y="1549676"/>
                <a:ext cx="2133600" cy="602974"/>
              </a:xfrm>
              <a:prstGeom prst="rect">
                <a:avLst/>
              </a:prstGeom>
            </p:spPr>
          </p:pic>
          <p:sp>
            <p:nvSpPr>
              <p:cNvPr id="8" name="Textfeld 7"/>
              <p:cNvSpPr txBox="1"/>
              <p:nvPr/>
            </p:nvSpPr>
            <p:spPr>
              <a:xfrm>
                <a:off x="685800" y="2590800"/>
                <a:ext cx="8077200" cy="34778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  <a:tabLst>
                    <a:tab pos="2921000" algn="l"/>
                    <a:tab pos="5770563" algn="l"/>
                  </a:tabLst>
                </a:pPr>
                <a:r>
                  <a:rPr lang="de-DE" sz="4000" dirty="0" smtClean="0">
                    <a:solidFill>
                      <a:schemeClr val="bg1"/>
                    </a:solidFill>
                    <a:latin typeface="+mn-lt"/>
                  </a:rPr>
                  <a:t>  2011	 7	 5.6</a:t>
                </a:r>
              </a:p>
              <a:p>
                <a:pPr algn="l">
                  <a:spcBef>
                    <a:spcPts val="600"/>
                  </a:spcBef>
                  <a:tabLst>
                    <a:tab pos="2921000" algn="l"/>
                    <a:tab pos="5770563" algn="l"/>
                  </a:tabLst>
                </a:pPr>
                <a:r>
                  <a:rPr lang="de-DE" sz="4000" dirty="0" smtClean="0">
                    <a:solidFill>
                      <a:schemeClr val="bg1"/>
                    </a:solidFill>
                    <a:latin typeface="+mn-lt"/>
                  </a:rPr>
                  <a:t>  2012	 8	  23</a:t>
                </a:r>
              </a:p>
              <a:p>
                <a:pPr algn="l">
                  <a:spcBef>
                    <a:spcPts val="600"/>
                  </a:spcBef>
                  <a:tabLst>
                    <a:tab pos="2921000" algn="l"/>
                    <a:tab pos="5770563" algn="l"/>
                  </a:tabLst>
                </a:pPr>
                <a:r>
                  <a:rPr lang="de-DE" sz="4000" dirty="0" smtClean="0">
                    <a:solidFill>
                      <a:schemeClr val="bg1"/>
                    </a:solidFill>
                    <a:latin typeface="+mn-lt"/>
                  </a:rPr>
                  <a:t>2015-18	13	 100</a:t>
                </a:r>
              </a:p>
              <a:p>
                <a:pPr algn="l">
                  <a:spcBef>
                    <a:spcPts val="600"/>
                  </a:spcBef>
                  <a:tabLst>
                    <a:tab pos="2921000" algn="l"/>
                    <a:tab pos="5770563" algn="l"/>
                  </a:tabLst>
                </a:pPr>
                <a:r>
                  <a:rPr lang="de-DE" sz="4000" dirty="0" smtClean="0">
                    <a:solidFill>
                      <a:schemeClr val="bg1"/>
                    </a:solidFill>
                    <a:latin typeface="+mn-lt"/>
                  </a:rPr>
                  <a:t>2020-22	14	 300</a:t>
                </a:r>
              </a:p>
              <a:p>
                <a:pPr algn="l">
                  <a:spcBef>
                    <a:spcPts val="600"/>
                  </a:spcBef>
                  <a:tabLst>
                    <a:tab pos="2921000" algn="l"/>
                    <a:tab pos="5770563" algn="l"/>
                  </a:tabLst>
                </a:pPr>
                <a:r>
                  <a:rPr lang="de-DE" sz="4000" dirty="0" smtClean="0">
                    <a:solidFill>
                      <a:schemeClr val="bg1"/>
                    </a:solidFill>
                    <a:latin typeface="+mn-lt"/>
                  </a:rPr>
                  <a:t>2025-?	14	3000</a:t>
                </a:r>
              </a:p>
            </p:txBody>
          </p:sp>
        </p:grpSp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57400" y="6151636"/>
              <a:ext cx="5105988" cy="53491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77086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Bild 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800" y="5388600"/>
            <a:ext cx="330200" cy="317500"/>
          </a:xfrm>
          <a:prstGeom prst="rect">
            <a:avLst/>
          </a:prstGeom>
        </p:spPr>
      </p:pic>
      <p:pic>
        <p:nvPicPr>
          <p:cNvPr id="24" name="Bild 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8650" y="4867900"/>
            <a:ext cx="520700" cy="317500"/>
          </a:xfrm>
          <a:prstGeom prst="rect">
            <a:avLst/>
          </a:prstGeom>
        </p:spPr>
      </p:pic>
      <p:pic>
        <p:nvPicPr>
          <p:cNvPr id="23" name="Bild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1800" y="4319868"/>
            <a:ext cx="939800" cy="342900"/>
          </a:xfrm>
          <a:prstGeom prst="rect">
            <a:avLst/>
          </a:prstGeom>
        </p:spPr>
      </p:pic>
      <p:pic>
        <p:nvPicPr>
          <p:cNvPr id="22" name="Bild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5800" y="3670300"/>
            <a:ext cx="342900" cy="368300"/>
          </a:xfrm>
          <a:prstGeom prst="rect">
            <a:avLst/>
          </a:prstGeom>
        </p:spPr>
      </p:pic>
      <p:pic>
        <p:nvPicPr>
          <p:cNvPr id="21" name="Bild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9942" y="3127900"/>
            <a:ext cx="241300" cy="317500"/>
          </a:xfrm>
          <a:prstGeom prst="rect">
            <a:avLst/>
          </a:prstGeom>
        </p:spPr>
      </p:pic>
      <p:pic>
        <p:nvPicPr>
          <p:cNvPr id="14" name="Bild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9600" y="2489825"/>
            <a:ext cx="736600" cy="444500"/>
          </a:xfrm>
          <a:prstGeom prst="rect">
            <a:avLst/>
          </a:prstGeom>
        </p:spPr>
      </p:pic>
      <p:pic>
        <p:nvPicPr>
          <p:cNvPr id="6" name="Bild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60400" y="1981200"/>
            <a:ext cx="482600" cy="406400"/>
          </a:xfrm>
          <a:prstGeom prst="rect">
            <a:avLst/>
          </a:prstGeom>
        </p:spPr>
      </p:pic>
      <p:pic>
        <p:nvPicPr>
          <p:cNvPr id="3" name="Bild 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58601" y="-152400"/>
            <a:ext cx="5061599" cy="716280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Rechteck 1"/>
          <p:cNvSpPr/>
          <p:nvPr/>
        </p:nvSpPr>
        <p:spPr>
          <a:xfrm>
            <a:off x="7842260" y="6553200"/>
            <a:ext cx="99694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1200" dirty="0"/>
              <a:t>W.J. </a:t>
            </a:r>
            <a:r>
              <a:rPr lang="de-DE" sz="1200" dirty="0" err="1"/>
              <a:t>Stirling</a:t>
            </a:r>
            <a:endParaRPr lang="de-DE" sz="1200" dirty="0"/>
          </a:p>
        </p:txBody>
      </p:sp>
      <p:grpSp>
        <p:nvGrpSpPr>
          <p:cNvPr id="10" name="Gruppierung 9"/>
          <p:cNvGrpSpPr/>
          <p:nvPr/>
        </p:nvGrpSpPr>
        <p:grpSpPr>
          <a:xfrm>
            <a:off x="2743200" y="5872163"/>
            <a:ext cx="1857375" cy="693399"/>
            <a:chOff x="2695575" y="5578814"/>
            <a:chExt cx="1857375" cy="693399"/>
          </a:xfrm>
        </p:grpSpPr>
        <p:grpSp>
          <p:nvGrpSpPr>
            <p:cNvPr id="9" name="Gruppierung 8"/>
            <p:cNvGrpSpPr/>
            <p:nvPr/>
          </p:nvGrpSpPr>
          <p:grpSpPr>
            <a:xfrm>
              <a:off x="2695575" y="5578814"/>
              <a:ext cx="1857375" cy="693399"/>
              <a:chOff x="2667000" y="5478801"/>
              <a:chExt cx="1857375" cy="693399"/>
            </a:xfrm>
          </p:grpSpPr>
          <p:sp>
            <p:nvSpPr>
              <p:cNvPr id="8" name="Rechteck 7"/>
              <p:cNvSpPr/>
              <p:nvPr/>
            </p:nvSpPr>
            <p:spPr bwMode="auto">
              <a:xfrm>
                <a:off x="2667000" y="5486400"/>
                <a:ext cx="914400" cy="685800"/>
              </a:xfrm>
              <a:prstGeom prst="rect">
                <a:avLst/>
              </a:prstGeom>
              <a:solidFill>
                <a:srgbClr val="FFFF0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" name="Gerade Verbindung mit Pfeil 4"/>
              <p:cNvCxnSpPr/>
              <p:nvPr/>
            </p:nvCxnSpPr>
            <p:spPr bwMode="auto">
              <a:xfrm flipV="1">
                <a:off x="3581400" y="5478801"/>
                <a:ext cx="942975" cy="312399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857500" y="5715000"/>
              <a:ext cx="647700" cy="342900"/>
            </a:xfrm>
            <a:prstGeom prst="rect">
              <a:avLst/>
            </a:prstGeom>
          </p:spPr>
        </p:pic>
      </p:grpSp>
      <p:sp>
        <p:nvSpPr>
          <p:cNvPr id="11" name="Textfeld 10"/>
          <p:cNvSpPr txBox="1"/>
          <p:nvPr/>
        </p:nvSpPr>
        <p:spPr>
          <a:xfrm>
            <a:off x="304800" y="-22086"/>
            <a:ext cx="3733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4000" u="sng" dirty="0" smtClean="0"/>
              <a:t>Cross </a:t>
            </a:r>
            <a:r>
              <a:rPr lang="de-DE" sz="4000" u="sng" dirty="0" err="1" smtClean="0"/>
              <a:t>sections</a:t>
            </a:r>
            <a:endParaRPr lang="de-DE" sz="4000" u="sng" dirty="0" smtClean="0"/>
          </a:p>
        </p:txBody>
      </p:sp>
      <p:sp>
        <p:nvSpPr>
          <p:cNvPr id="12" name="Textfeld 11"/>
          <p:cNvSpPr txBox="1"/>
          <p:nvPr/>
        </p:nvSpPr>
        <p:spPr>
          <a:xfrm>
            <a:off x="228600" y="829300"/>
            <a:ext cx="3733800" cy="56477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 type		#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events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/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fb</a:t>
            </a:r>
            <a:endParaRPr lang="de-DE" sz="2800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algn="l">
              <a:spcBef>
                <a:spcPts val="600"/>
              </a:spcBef>
            </a:pPr>
            <a:r>
              <a:rPr lang="de-DE" sz="2800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  </a:t>
            </a:r>
            <a:r>
              <a:rPr lang="de-DE" sz="2800" dirty="0" smtClean="0"/>
              <a:t>all		     </a:t>
            </a:r>
            <a:r>
              <a:rPr lang="de-DE" sz="3200" dirty="0" smtClean="0">
                <a:solidFill>
                  <a:srgbClr val="FF0000"/>
                </a:solidFill>
                <a:latin typeface="+mn-lt"/>
              </a:rPr>
              <a:t>10</a:t>
            </a:r>
            <a:r>
              <a:rPr lang="de-DE" sz="3200" baseline="30000" dirty="0" smtClean="0">
                <a:solidFill>
                  <a:srgbClr val="FF0000"/>
                </a:solidFill>
                <a:latin typeface="+mn-lt"/>
              </a:rPr>
              <a:t>14</a:t>
            </a:r>
            <a:endParaRPr lang="de-DE" sz="3200" dirty="0" smtClean="0">
              <a:solidFill>
                <a:srgbClr val="FF0000"/>
              </a:solidFill>
              <a:latin typeface="+mn-lt"/>
            </a:endParaRPr>
          </a:p>
          <a:p>
            <a:pPr lvl="0" algn="l">
              <a:spcBef>
                <a:spcPts val="600"/>
              </a:spcBef>
            </a:pPr>
            <a:r>
              <a:rPr lang="de-DE" sz="2800" dirty="0" smtClean="0"/>
              <a:t>		   </a:t>
            </a:r>
            <a:r>
              <a:rPr lang="de-DE" sz="3200" dirty="0">
                <a:solidFill>
                  <a:srgbClr val="FF0000"/>
                </a:solidFill>
                <a:latin typeface="Times New Roman"/>
              </a:rPr>
              <a:t>7</a:t>
            </a:r>
            <a:r>
              <a:rPr lang="de-DE" sz="3200" dirty="0" smtClean="0">
                <a:solidFill>
                  <a:srgbClr val="FF0000"/>
                </a:solidFill>
                <a:latin typeface="Times New Roman"/>
              </a:rPr>
              <a:t>×10</a:t>
            </a:r>
            <a:r>
              <a:rPr lang="de-DE" sz="3200" baseline="30000" dirty="0" smtClean="0">
                <a:solidFill>
                  <a:srgbClr val="FF0000"/>
                </a:solidFill>
                <a:latin typeface="Times New Roman"/>
              </a:rPr>
              <a:t>11</a:t>
            </a:r>
            <a:endParaRPr lang="de-DE" sz="3200" dirty="0" smtClean="0">
              <a:solidFill>
                <a:srgbClr val="FF0000"/>
              </a:solidFill>
              <a:latin typeface="Times New Roman"/>
            </a:endParaRPr>
          </a:p>
          <a:p>
            <a:pPr algn="l">
              <a:spcBef>
                <a:spcPts val="600"/>
              </a:spcBef>
            </a:pPr>
            <a:r>
              <a:rPr lang="de-DE" sz="3200" dirty="0">
                <a:solidFill>
                  <a:srgbClr val="FF0000"/>
                </a:solidFill>
                <a:latin typeface="Times New Roman"/>
              </a:rPr>
              <a:t>	</a:t>
            </a:r>
            <a:r>
              <a:rPr lang="de-DE" sz="3200" dirty="0" smtClean="0">
                <a:solidFill>
                  <a:srgbClr val="FF0000"/>
                </a:solidFill>
                <a:latin typeface="Times New Roman"/>
              </a:rPr>
              <a:t>	   2×10</a:t>
            </a:r>
            <a:r>
              <a:rPr lang="de-DE" sz="3200" baseline="30000" dirty="0" smtClean="0">
                <a:solidFill>
                  <a:srgbClr val="FF0000"/>
                </a:solidFill>
                <a:latin typeface="Times New Roman"/>
              </a:rPr>
              <a:t>8</a:t>
            </a:r>
            <a:endParaRPr lang="de-DE" sz="3200" dirty="0">
              <a:solidFill>
                <a:srgbClr val="FF0000"/>
              </a:solidFill>
              <a:latin typeface="Times New Roman"/>
            </a:endParaRPr>
          </a:p>
          <a:p>
            <a:pPr lvl="0" algn="l">
              <a:spcBef>
                <a:spcPts val="600"/>
              </a:spcBef>
            </a:pPr>
            <a:r>
              <a:rPr lang="de-DE" sz="3200" dirty="0" smtClean="0">
                <a:solidFill>
                  <a:srgbClr val="FF0000"/>
                </a:solidFill>
                <a:latin typeface="Times New Roman"/>
              </a:rPr>
              <a:t>		   6×10</a:t>
            </a:r>
            <a:r>
              <a:rPr lang="de-DE" sz="3200" baseline="30000" dirty="0">
                <a:solidFill>
                  <a:srgbClr val="FF0000"/>
                </a:solidFill>
                <a:latin typeface="Times New Roman"/>
              </a:rPr>
              <a:t>7</a:t>
            </a:r>
            <a:endParaRPr lang="de-DE" sz="3200" dirty="0">
              <a:solidFill>
                <a:srgbClr val="FF0000"/>
              </a:solidFill>
              <a:latin typeface="Times New Roman"/>
            </a:endParaRPr>
          </a:p>
          <a:p>
            <a:pPr lvl="0" algn="l">
              <a:spcBef>
                <a:spcPts val="600"/>
              </a:spcBef>
            </a:pPr>
            <a:r>
              <a:rPr lang="de-DE" sz="3200" dirty="0" smtClean="0">
                <a:solidFill>
                  <a:srgbClr val="FF0000"/>
                </a:solidFill>
                <a:latin typeface="Times New Roman"/>
              </a:rPr>
              <a:t>		     10</a:t>
            </a:r>
            <a:r>
              <a:rPr lang="de-DE" sz="3200" baseline="30000" dirty="0">
                <a:solidFill>
                  <a:srgbClr val="FF0000"/>
                </a:solidFill>
                <a:latin typeface="Times New Roman"/>
              </a:rPr>
              <a:t>6</a:t>
            </a:r>
            <a:endParaRPr lang="de-DE" sz="3200" dirty="0">
              <a:solidFill>
                <a:srgbClr val="FF0000"/>
              </a:solidFill>
              <a:latin typeface="Times New Roman"/>
            </a:endParaRPr>
          </a:p>
          <a:p>
            <a:pPr lvl="0" algn="l">
              <a:spcBef>
                <a:spcPts val="600"/>
              </a:spcBef>
            </a:pPr>
            <a:r>
              <a:rPr lang="de-DE" sz="3200" dirty="0" smtClean="0">
                <a:solidFill>
                  <a:srgbClr val="FF0000"/>
                </a:solidFill>
                <a:latin typeface="Times New Roman"/>
              </a:rPr>
              <a:t>		     10</a:t>
            </a:r>
            <a:r>
              <a:rPr lang="de-DE" sz="3200" baseline="30000" dirty="0">
                <a:solidFill>
                  <a:srgbClr val="FF0000"/>
                </a:solidFill>
                <a:latin typeface="Times New Roman"/>
              </a:rPr>
              <a:t>5</a:t>
            </a:r>
            <a:endParaRPr lang="de-DE" sz="3200" dirty="0">
              <a:solidFill>
                <a:srgbClr val="FF0000"/>
              </a:solidFill>
              <a:latin typeface="Times New Roman"/>
            </a:endParaRPr>
          </a:p>
          <a:p>
            <a:pPr lvl="0" algn="l">
              <a:spcBef>
                <a:spcPts val="600"/>
              </a:spcBef>
            </a:pPr>
            <a:r>
              <a:rPr lang="de-DE" sz="3200" dirty="0" smtClean="0">
                <a:solidFill>
                  <a:srgbClr val="FF0000"/>
                </a:solidFill>
                <a:latin typeface="Times New Roman"/>
              </a:rPr>
              <a:t>		   2×10</a:t>
            </a:r>
            <a:r>
              <a:rPr lang="de-DE" sz="3200" baseline="30000" dirty="0" smtClean="0">
                <a:solidFill>
                  <a:srgbClr val="FF0000"/>
                </a:solidFill>
                <a:latin typeface="Times New Roman"/>
              </a:rPr>
              <a:t>4</a:t>
            </a:r>
            <a:endParaRPr lang="de-DE" sz="3200" dirty="0">
              <a:solidFill>
                <a:srgbClr val="FF0000"/>
              </a:solidFill>
              <a:latin typeface="Times New Roman"/>
            </a:endParaRPr>
          </a:p>
          <a:p>
            <a:pPr algn="l">
              <a:spcBef>
                <a:spcPts val="600"/>
              </a:spcBef>
            </a:pPr>
            <a:r>
              <a:rPr lang="de-DE" sz="3200" dirty="0" smtClean="0">
                <a:solidFill>
                  <a:srgbClr val="FF0000"/>
                </a:solidFill>
                <a:latin typeface="Times New Roman"/>
              </a:rPr>
              <a:t>		   6×10</a:t>
            </a:r>
            <a:r>
              <a:rPr lang="de-DE" sz="3200" baseline="30000" dirty="0" smtClean="0">
                <a:solidFill>
                  <a:srgbClr val="FF0000"/>
                </a:solidFill>
                <a:latin typeface="Times New Roman"/>
              </a:rPr>
              <a:t>4</a:t>
            </a:r>
            <a:endParaRPr lang="de-DE" sz="3200" dirty="0">
              <a:solidFill>
                <a:srgbClr val="FF0000"/>
              </a:solidFill>
              <a:latin typeface="Times New Roman"/>
            </a:endParaRPr>
          </a:p>
          <a:p>
            <a:pPr lvl="0" algn="l">
              <a:spcBef>
                <a:spcPts val="600"/>
              </a:spcBef>
            </a:pPr>
            <a:endParaRPr lang="de-DE" sz="3200" dirty="0">
              <a:solidFill>
                <a:srgbClr val="FF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065863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8600" y="743077"/>
            <a:ext cx="8305800" cy="6100635"/>
          </a:xfrm>
          <a:prstGeom prst="rect">
            <a:avLst/>
          </a:prstGeom>
        </p:spPr>
      </p:pic>
      <p:sp>
        <p:nvSpPr>
          <p:cNvPr id="4" name="Textfeld 3"/>
          <p:cNvSpPr txBox="1"/>
          <p:nvPr/>
        </p:nvSpPr>
        <p:spPr>
          <a:xfrm>
            <a:off x="228600" y="152400"/>
            <a:ext cx="868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Wonderful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agreement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with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measurements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098306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3000" y="792666"/>
            <a:ext cx="7871411" cy="6065333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feld 2"/>
          <p:cNvSpPr txBox="1"/>
          <p:nvPr/>
        </p:nvSpPr>
        <p:spPr>
          <a:xfrm>
            <a:off x="228600" y="152400"/>
            <a:ext cx="868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A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closer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look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at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Diboson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production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:</a:t>
            </a:r>
          </a:p>
        </p:txBody>
      </p:sp>
      <p:grpSp>
        <p:nvGrpSpPr>
          <p:cNvPr id="22" name="Gruppierung 21"/>
          <p:cNvGrpSpPr/>
          <p:nvPr/>
        </p:nvGrpSpPr>
        <p:grpSpPr>
          <a:xfrm>
            <a:off x="118872" y="1518666"/>
            <a:ext cx="1938528" cy="1757934"/>
            <a:chOff x="118872" y="1518666"/>
            <a:chExt cx="1938528" cy="1757934"/>
          </a:xfrm>
        </p:grpSpPr>
        <p:pic>
          <p:nvPicPr>
            <p:cNvPr id="20" name="Bild 1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8872" y="3022854"/>
              <a:ext cx="338328" cy="253746"/>
            </a:xfrm>
            <a:prstGeom prst="rect">
              <a:avLst/>
            </a:prstGeom>
          </p:spPr>
        </p:pic>
        <p:grpSp>
          <p:nvGrpSpPr>
            <p:cNvPr id="5" name="Group 13"/>
            <p:cNvGrpSpPr>
              <a:grpSpLocks/>
            </p:cNvGrpSpPr>
            <p:nvPr/>
          </p:nvGrpSpPr>
          <p:grpSpPr bwMode="auto">
            <a:xfrm>
              <a:off x="433611" y="1844176"/>
              <a:ext cx="1376807" cy="1000887"/>
              <a:chOff x="472" y="1488"/>
              <a:chExt cx="1172" cy="852"/>
            </a:xfrm>
          </p:grpSpPr>
          <p:grpSp>
            <p:nvGrpSpPr>
              <p:cNvPr id="9" name="Group 14"/>
              <p:cNvGrpSpPr>
                <a:grpSpLocks/>
              </p:cNvGrpSpPr>
              <p:nvPr/>
            </p:nvGrpSpPr>
            <p:grpSpPr bwMode="auto">
              <a:xfrm rot="16200000" flipV="1">
                <a:off x="720" y="1734"/>
                <a:ext cx="627" cy="135"/>
                <a:chOff x="1110" y="2406"/>
                <a:chExt cx="1154" cy="118"/>
              </a:xfrm>
            </p:grpSpPr>
            <p:sp>
              <p:nvSpPr>
                <p:cNvPr id="17" name="Freeform 15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8" name="Freeform 16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0" name="Group 17"/>
              <p:cNvGrpSpPr>
                <a:grpSpLocks/>
              </p:cNvGrpSpPr>
              <p:nvPr/>
            </p:nvGrpSpPr>
            <p:grpSpPr bwMode="auto">
              <a:xfrm rot="9045937" flipV="1">
                <a:off x="472" y="2195"/>
                <a:ext cx="627" cy="135"/>
                <a:chOff x="1110" y="2406"/>
                <a:chExt cx="1154" cy="118"/>
              </a:xfrm>
            </p:grpSpPr>
            <p:sp>
              <p:nvSpPr>
                <p:cNvPr id="15" name="Freeform 18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" name="Freeform 19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1" name="Group 20"/>
              <p:cNvGrpSpPr>
                <a:grpSpLocks/>
              </p:cNvGrpSpPr>
              <p:nvPr/>
            </p:nvGrpSpPr>
            <p:grpSpPr bwMode="auto">
              <a:xfrm rot="1905996" flipV="1">
                <a:off x="1017" y="2205"/>
                <a:ext cx="627" cy="135"/>
                <a:chOff x="1110" y="2406"/>
                <a:chExt cx="1154" cy="118"/>
              </a:xfrm>
            </p:grpSpPr>
            <p:sp>
              <p:nvSpPr>
                <p:cNvPr id="13" name="Freeform 21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" name="Freeform 22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" name="Oval 23"/>
              <p:cNvSpPr>
                <a:spLocks noChangeArrowheads="1"/>
              </p:cNvSpPr>
              <p:nvPr/>
            </p:nvSpPr>
            <p:spPr bwMode="auto">
              <a:xfrm rot="5400000" flipV="1">
                <a:off x="1003" y="2067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pic>
          <p:nvPicPr>
            <p:cNvPr id="19" name="Bild 1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38200" y="1518666"/>
              <a:ext cx="535686" cy="310134"/>
            </a:xfrm>
            <a:prstGeom prst="rect">
              <a:avLst/>
            </a:prstGeom>
          </p:spPr>
        </p:pic>
        <p:pic>
          <p:nvPicPr>
            <p:cNvPr id="21" name="Bild 2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719072" y="3022854"/>
              <a:ext cx="338328" cy="25374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21702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200" y="2524329"/>
            <a:ext cx="6407315" cy="4271543"/>
          </a:xfrm>
          <a:prstGeom prst="rect">
            <a:avLst/>
          </a:prstGeom>
        </p:spPr>
      </p:pic>
      <p:sp>
        <p:nvSpPr>
          <p:cNvPr id="3" name="Textfeld 2"/>
          <p:cNvSpPr txBox="1"/>
          <p:nvPr/>
        </p:nvSpPr>
        <p:spPr>
          <a:xfrm>
            <a:off x="228600" y="152400"/>
            <a:ext cx="868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First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look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at </a:t>
            </a:r>
            <a:r>
              <a:rPr lang="de-DE" sz="2800" dirty="0" err="1">
                <a:solidFill>
                  <a:schemeClr val="accent2">
                    <a:lumMod val="75000"/>
                  </a:schemeClr>
                </a:solidFill>
              </a:rPr>
              <a:t>p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rocesses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sensitive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to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quartic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couplings</a:t>
            </a:r>
            <a:endParaRPr lang="de-DE" sz="2800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78" name="Gruppierung 77"/>
          <p:cNvGrpSpPr/>
          <p:nvPr/>
        </p:nvGrpSpPr>
        <p:grpSpPr>
          <a:xfrm>
            <a:off x="1662513" y="671356"/>
            <a:ext cx="6143415" cy="1834683"/>
            <a:chOff x="1662513" y="671356"/>
            <a:chExt cx="6143415" cy="1834683"/>
          </a:xfrm>
        </p:grpSpPr>
        <p:pic>
          <p:nvPicPr>
            <p:cNvPr id="70" name="Bild 6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719072" y="2209800"/>
              <a:ext cx="338328" cy="253746"/>
            </a:xfrm>
            <a:prstGeom prst="rect">
              <a:avLst/>
            </a:prstGeom>
          </p:spPr>
        </p:pic>
        <p:pic>
          <p:nvPicPr>
            <p:cNvPr id="71" name="Bild 7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014472" y="2184654"/>
              <a:ext cx="338328" cy="253746"/>
            </a:xfrm>
            <a:prstGeom prst="rect">
              <a:avLst/>
            </a:prstGeom>
          </p:spPr>
        </p:pic>
        <p:pic>
          <p:nvPicPr>
            <p:cNvPr id="72" name="Bild 7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962400" y="2209800"/>
              <a:ext cx="338328" cy="253746"/>
            </a:xfrm>
            <a:prstGeom prst="rect">
              <a:avLst/>
            </a:prstGeom>
          </p:spPr>
        </p:pic>
        <p:pic>
          <p:nvPicPr>
            <p:cNvPr id="73" name="Bild 7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257800" y="2184654"/>
              <a:ext cx="338328" cy="253746"/>
            </a:xfrm>
            <a:prstGeom prst="rect">
              <a:avLst/>
            </a:prstGeom>
          </p:spPr>
        </p:pic>
        <p:pic>
          <p:nvPicPr>
            <p:cNvPr id="74" name="Bild 7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096000" y="2252293"/>
              <a:ext cx="338328" cy="253746"/>
            </a:xfrm>
            <a:prstGeom prst="rect">
              <a:avLst/>
            </a:prstGeom>
          </p:spPr>
        </p:pic>
        <p:pic>
          <p:nvPicPr>
            <p:cNvPr id="75" name="Bild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467600" y="2209800"/>
              <a:ext cx="338328" cy="253746"/>
            </a:xfrm>
            <a:prstGeom prst="rect">
              <a:avLst/>
            </a:prstGeom>
          </p:spPr>
        </p:pic>
        <p:pic>
          <p:nvPicPr>
            <p:cNvPr id="76" name="Bild 7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467600" y="774700"/>
              <a:ext cx="338328" cy="253746"/>
            </a:xfrm>
            <a:prstGeom prst="rect">
              <a:avLst/>
            </a:prstGeom>
          </p:spPr>
        </p:pic>
        <p:pic>
          <p:nvPicPr>
            <p:cNvPr id="77" name="Bild 7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096000" y="812800"/>
              <a:ext cx="338328" cy="253746"/>
            </a:xfrm>
            <a:prstGeom prst="rect">
              <a:avLst/>
            </a:prstGeom>
          </p:spPr>
        </p:pic>
        <p:pic>
          <p:nvPicPr>
            <p:cNvPr id="66" name="Bild 6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334000" y="762000"/>
              <a:ext cx="178562" cy="234950"/>
            </a:xfrm>
            <a:prstGeom prst="rect">
              <a:avLst/>
            </a:prstGeom>
          </p:spPr>
        </p:pic>
        <p:pic>
          <p:nvPicPr>
            <p:cNvPr id="69" name="Bild 6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962400" y="838200"/>
              <a:ext cx="187960" cy="234950"/>
            </a:xfrm>
            <a:prstGeom prst="rect">
              <a:avLst/>
            </a:prstGeom>
          </p:spPr>
        </p:pic>
        <p:pic>
          <p:nvPicPr>
            <p:cNvPr id="67" name="Bild 6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890124" y="671356"/>
              <a:ext cx="535686" cy="310134"/>
            </a:xfrm>
            <a:prstGeom prst="rect">
              <a:avLst/>
            </a:prstGeom>
          </p:spPr>
        </p:pic>
        <p:pic>
          <p:nvPicPr>
            <p:cNvPr id="68" name="Bild 6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662513" y="730246"/>
              <a:ext cx="535686" cy="310134"/>
            </a:xfrm>
            <a:prstGeom prst="rect">
              <a:avLst/>
            </a:prstGeom>
          </p:spPr>
        </p:pic>
        <p:grpSp>
          <p:nvGrpSpPr>
            <p:cNvPr id="4" name="Gruppierung 3"/>
            <p:cNvGrpSpPr>
              <a:grpSpLocks noChangeAspect="1"/>
            </p:cNvGrpSpPr>
            <p:nvPr/>
          </p:nvGrpSpPr>
          <p:grpSpPr>
            <a:xfrm>
              <a:off x="1829273" y="830553"/>
              <a:ext cx="5880866" cy="1518049"/>
              <a:chOff x="718405" y="4263170"/>
              <a:chExt cx="7859590" cy="2028825"/>
            </a:xfrm>
          </p:grpSpPr>
          <p:grpSp>
            <p:nvGrpSpPr>
              <p:cNvPr id="5" name="Group 27"/>
              <p:cNvGrpSpPr>
                <a:grpSpLocks/>
              </p:cNvGrpSpPr>
              <p:nvPr/>
            </p:nvGrpSpPr>
            <p:grpSpPr bwMode="auto">
              <a:xfrm rot="18892275">
                <a:off x="718405" y="4263170"/>
                <a:ext cx="1997075" cy="1997075"/>
                <a:chOff x="2528" y="1200"/>
                <a:chExt cx="1258" cy="1258"/>
              </a:xfrm>
            </p:grpSpPr>
            <p:grpSp>
              <p:nvGrpSpPr>
                <p:cNvPr id="50" name="Group 28"/>
                <p:cNvGrpSpPr>
                  <a:grpSpLocks/>
                </p:cNvGrpSpPr>
                <p:nvPr/>
              </p:nvGrpSpPr>
              <p:grpSpPr bwMode="auto">
                <a:xfrm rot="-5400000">
                  <a:off x="3077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59" name="Group 29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63" name="Freeform 30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4" name="Freeform 31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60" name="Group 32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61" name="Freeform 33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2" name="Freeform 34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51" name="Group 35"/>
                <p:cNvGrpSpPr>
                  <a:grpSpLocks/>
                </p:cNvGrpSpPr>
                <p:nvPr/>
              </p:nvGrpSpPr>
              <p:grpSpPr bwMode="auto">
                <a:xfrm>
                  <a:off x="3086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53" name="Group 36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57" name="Freeform 37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8" name="Freeform 38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54" name="Group 39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55" name="Freeform 40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6" name="Freeform 41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52" name="Oval 42"/>
                <p:cNvSpPr>
                  <a:spLocks noChangeArrowheads="1"/>
                </p:cNvSpPr>
                <p:nvPr/>
              </p:nvSpPr>
              <p:spPr bwMode="auto">
                <a:xfrm rot="5400000" flipV="1">
                  <a:off x="3123" y="1779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6" name="Group 44"/>
              <p:cNvGrpSpPr>
                <a:grpSpLocks/>
              </p:cNvGrpSpPr>
              <p:nvPr/>
            </p:nvGrpSpPr>
            <p:grpSpPr bwMode="auto">
              <a:xfrm rot="18892275">
                <a:off x="3609120" y="4279045"/>
                <a:ext cx="1997075" cy="1997075"/>
                <a:chOff x="2528" y="1200"/>
                <a:chExt cx="1258" cy="1258"/>
              </a:xfrm>
            </p:grpSpPr>
            <p:grpSp>
              <p:nvGrpSpPr>
                <p:cNvPr id="35" name="Group 45"/>
                <p:cNvGrpSpPr>
                  <a:grpSpLocks/>
                </p:cNvGrpSpPr>
                <p:nvPr/>
              </p:nvGrpSpPr>
              <p:grpSpPr bwMode="auto">
                <a:xfrm rot="-5400000">
                  <a:off x="3077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44" name="Group 46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48" name="Freeform 47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9" name="Freeform 48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45" name="Group 49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46" name="Freeform 50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7" name="Freeform 51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36" name="Group 52"/>
                <p:cNvGrpSpPr>
                  <a:grpSpLocks/>
                </p:cNvGrpSpPr>
                <p:nvPr/>
              </p:nvGrpSpPr>
              <p:grpSpPr bwMode="auto">
                <a:xfrm>
                  <a:off x="3086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38" name="Group 53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42" name="Freeform 54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3" name="Freeform 55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9" name="Group 56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40" name="Freeform 57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1" name="Freeform 58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37" name="Oval 59"/>
                <p:cNvSpPr>
                  <a:spLocks noChangeArrowheads="1"/>
                </p:cNvSpPr>
                <p:nvPr/>
              </p:nvSpPr>
              <p:spPr bwMode="auto">
                <a:xfrm rot="5400000" flipV="1">
                  <a:off x="3123" y="1779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" name="Group 60"/>
              <p:cNvGrpSpPr>
                <a:grpSpLocks/>
              </p:cNvGrpSpPr>
              <p:nvPr/>
            </p:nvGrpSpPr>
            <p:grpSpPr bwMode="auto">
              <a:xfrm rot="18892275">
                <a:off x="6580920" y="4294920"/>
                <a:ext cx="1997075" cy="1997075"/>
                <a:chOff x="2528" y="1200"/>
                <a:chExt cx="1258" cy="1258"/>
              </a:xfrm>
            </p:grpSpPr>
            <p:grpSp>
              <p:nvGrpSpPr>
                <p:cNvPr id="20" name="Group 61"/>
                <p:cNvGrpSpPr>
                  <a:grpSpLocks/>
                </p:cNvGrpSpPr>
                <p:nvPr/>
              </p:nvGrpSpPr>
              <p:grpSpPr bwMode="auto">
                <a:xfrm rot="-5400000">
                  <a:off x="3077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29" name="Group 62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33" name="Freeform 63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4" name="Freeform 64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0" name="Group 65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31" name="Freeform 66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" name="Freeform 67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21" name="Group 68"/>
                <p:cNvGrpSpPr>
                  <a:grpSpLocks/>
                </p:cNvGrpSpPr>
                <p:nvPr/>
              </p:nvGrpSpPr>
              <p:grpSpPr bwMode="auto">
                <a:xfrm>
                  <a:off x="3086" y="1200"/>
                  <a:ext cx="159" cy="1258"/>
                  <a:chOff x="3086" y="1200"/>
                  <a:chExt cx="159" cy="1258"/>
                </a:xfrm>
              </p:grpSpPr>
              <p:grpSp>
                <p:nvGrpSpPr>
                  <p:cNvPr id="23" name="Group 69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64" y="2077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27" name="Freeform 70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8" name="Freeform 71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24" name="Group 72"/>
                  <p:cNvGrpSpPr>
                    <a:grpSpLocks/>
                  </p:cNvGrpSpPr>
                  <p:nvPr/>
                </p:nvGrpSpPr>
                <p:grpSpPr bwMode="auto">
                  <a:xfrm rot="16200000" flipV="1">
                    <a:off x="2840" y="1446"/>
                    <a:ext cx="627" cy="135"/>
                    <a:chOff x="1110" y="2406"/>
                    <a:chExt cx="1154" cy="118"/>
                  </a:xfrm>
                </p:grpSpPr>
                <p:sp>
                  <p:nvSpPr>
                    <p:cNvPr id="25" name="Freeform 73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" name="Freeform 74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22" name="Oval 75"/>
                <p:cNvSpPr>
                  <a:spLocks noChangeArrowheads="1"/>
                </p:cNvSpPr>
                <p:nvPr/>
              </p:nvSpPr>
              <p:spPr bwMode="auto">
                <a:xfrm rot="5400000" flipV="1">
                  <a:off x="3123" y="1779"/>
                  <a:ext cx="96" cy="96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65" name="Textfeld 64"/>
          <p:cNvSpPr txBox="1"/>
          <p:nvPr/>
        </p:nvSpPr>
        <p:spPr>
          <a:xfrm>
            <a:off x="5510913" y="3200400"/>
            <a:ext cx="3404487" cy="1200329"/>
          </a:xfrm>
          <a:prstGeom prst="rect">
            <a:avLst/>
          </a:prstGeom>
          <a:solidFill>
            <a:srgbClr val="FFFF00">
              <a:alpha val="69804"/>
            </a:srgbClr>
          </a:solidFill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dirty="0" err="1"/>
              <a:t>B</a:t>
            </a:r>
            <a:r>
              <a:rPr lang="de-DE" dirty="0" err="1" smtClean="0"/>
              <a:t>eware</a:t>
            </a:r>
            <a:r>
              <a:rPr lang="de-DE" dirty="0" smtClean="0"/>
              <a:t>! </a:t>
            </a:r>
            <a:r>
              <a:rPr lang="de-DE" dirty="0"/>
              <a:t>L</a:t>
            </a:r>
            <a:r>
              <a:rPr lang="de-DE" dirty="0" smtClean="0"/>
              <a:t>ow </a:t>
            </a:r>
            <a:r>
              <a:rPr lang="de-DE" dirty="0" err="1" smtClean="0"/>
              <a:t>statistics</a:t>
            </a:r>
            <a:r>
              <a:rPr lang="de-DE" dirty="0" smtClean="0"/>
              <a:t>! </a:t>
            </a:r>
            <a:r>
              <a:rPr lang="de-DE" dirty="0" err="1"/>
              <a:t>S</a:t>
            </a:r>
            <a:r>
              <a:rPr lang="de-DE" dirty="0" err="1" smtClean="0"/>
              <a:t>ome</a:t>
            </a:r>
            <a:r>
              <a:rPr lang="de-DE" dirty="0" smtClean="0"/>
              <a:t> </a:t>
            </a:r>
            <a:r>
              <a:rPr lang="de-DE" dirty="0" err="1" smtClean="0"/>
              <a:t>processes</a:t>
            </a:r>
            <a:r>
              <a:rPr lang="de-DE" dirty="0" smtClean="0"/>
              <a:t> not </a:t>
            </a:r>
            <a:r>
              <a:rPr lang="de-DE" dirty="0" err="1" smtClean="0"/>
              <a:t>significantly</a:t>
            </a:r>
            <a:r>
              <a:rPr lang="de-DE" dirty="0" smtClean="0"/>
              <a:t> </a:t>
            </a:r>
            <a:r>
              <a:rPr lang="de-DE" dirty="0" err="1" smtClean="0"/>
              <a:t>detected</a:t>
            </a:r>
            <a:r>
              <a:rPr lang="de-DE" dirty="0" smtClean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379736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82299" y="838200"/>
            <a:ext cx="3200400" cy="4528969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feld 2"/>
          <p:cNvSpPr txBox="1"/>
          <p:nvPr/>
        </p:nvSpPr>
        <p:spPr>
          <a:xfrm>
            <a:off x="457200" y="152400"/>
            <a:ext cx="838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600" dirty="0" err="1" smtClean="0"/>
              <a:t>How</a:t>
            </a:r>
            <a:r>
              <a:rPr lang="de-DE" sz="3600" dirty="0" smtClean="0"/>
              <a:t> </a:t>
            </a:r>
            <a:r>
              <a:rPr lang="de-DE" sz="3600" dirty="0" err="1" smtClean="0"/>
              <a:t>to</a:t>
            </a:r>
            <a:r>
              <a:rPr lang="de-DE" sz="3600" dirty="0" smtClean="0"/>
              <a:t> </a:t>
            </a:r>
            <a:r>
              <a:rPr lang="de-DE" sz="3600" dirty="0" err="1" smtClean="0"/>
              <a:t>compute</a:t>
            </a:r>
            <a:r>
              <a:rPr lang="de-DE" sz="3600" dirty="0" smtClean="0"/>
              <a:t> </a:t>
            </a:r>
            <a:r>
              <a:rPr lang="de-DE" sz="3600" dirty="0" err="1" smtClean="0"/>
              <a:t>these</a:t>
            </a:r>
            <a:r>
              <a:rPr lang="de-DE" sz="3600" dirty="0" smtClean="0"/>
              <a:t> </a:t>
            </a:r>
            <a:r>
              <a:rPr lang="de-DE" sz="3600" dirty="0" err="1" smtClean="0"/>
              <a:t>cross-sections</a:t>
            </a:r>
            <a:r>
              <a:rPr lang="de-DE" sz="3600" dirty="0" smtClean="0"/>
              <a:t>?</a:t>
            </a:r>
          </a:p>
        </p:txBody>
      </p:sp>
      <p:sp>
        <p:nvSpPr>
          <p:cNvPr id="227" name="Textfeld 226"/>
          <p:cNvSpPr txBox="1"/>
          <p:nvPr/>
        </p:nvSpPr>
        <p:spPr>
          <a:xfrm>
            <a:off x="161301" y="838200"/>
            <a:ext cx="57822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Quantum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Chromodynamics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⇒</a:t>
            </a:r>
          </a:p>
        </p:txBody>
      </p:sp>
      <p:sp>
        <p:nvSpPr>
          <p:cNvPr id="228" name="Textfeld 227"/>
          <p:cNvSpPr txBox="1"/>
          <p:nvPr/>
        </p:nvSpPr>
        <p:spPr>
          <a:xfrm>
            <a:off x="161300" y="3495020"/>
            <a:ext cx="57822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>
                <a:solidFill>
                  <a:schemeClr val="accent2">
                    <a:lumMod val="75000"/>
                  </a:schemeClr>
                </a:solidFill>
              </a:rPr>
              <a:t>b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ut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free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quarks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and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gluons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are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not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observed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;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they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show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up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as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jets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!</a:t>
            </a:r>
          </a:p>
        </p:txBody>
      </p:sp>
      <p:grpSp>
        <p:nvGrpSpPr>
          <p:cNvPr id="12" name="Gruppierung 11"/>
          <p:cNvGrpSpPr/>
          <p:nvPr/>
        </p:nvGrpSpPr>
        <p:grpSpPr>
          <a:xfrm>
            <a:off x="152400" y="4380782"/>
            <a:ext cx="6248400" cy="2465119"/>
            <a:chOff x="152400" y="4380782"/>
            <a:chExt cx="6248400" cy="2465119"/>
          </a:xfrm>
        </p:grpSpPr>
        <p:pic>
          <p:nvPicPr>
            <p:cNvPr id="250" name="Bild 24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046470" y="5547360"/>
              <a:ext cx="354330" cy="472440"/>
            </a:xfrm>
            <a:prstGeom prst="rect">
              <a:avLst/>
            </a:prstGeom>
          </p:spPr>
        </p:pic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1953" y="5535390"/>
              <a:ext cx="354330" cy="472440"/>
            </a:xfrm>
            <a:prstGeom prst="rect">
              <a:avLst/>
            </a:prstGeom>
          </p:spPr>
        </p:pic>
        <p:grpSp>
          <p:nvGrpSpPr>
            <p:cNvPr id="248" name="Gruppierung 247"/>
            <p:cNvGrpSpPr/>
            <p:nvPr/>
          </p:nvGrpSpPr>
          <p:grpSpPr>
            <a:xfrm>
              <a:off x="152400" y="4380782"/>
              <a:ext cx="5876925" cy="2465119"/>
              <a:chOff x="152400" y="4380782"/>
              <a:chExt cx="5876925" cy="2465119"/>
            </a:xfrm>
          </p:grpSpPr>
          <p:sp>
            <p:nvSpPr>
              <p:cNvPr id="229" name="Textfeld 228"/>
              <p:cNvSpPr txBox="1"/>
              <p:nvPr/>
            </p:nvSpPr>
            <p:spPr>
              <a:xfrm>
                <a:off x="152400" y="4734580"/>
                <a:ext cx="5782299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b="1" dirty="0" err="1" smtClean="0">
                    <a:solidFill>
                      <a:srgbClr val="FF0000"/>
                    </a:solidFill>
                  </a:rPr>
                  <a:t>We</a:t>
                </a:r>
                <a:r>
                  <a:rPr lang="de-DE" sz="2800" b="1" dirty="0" smtClean="0">
                    <a:solidFill>
                      <a:srgbClr val="FF0000"/>
                    </a:solidFill>
                  </a:rPr>
                  <a:t> </a:t>
                </a:r>
                <a:r>
                  <a:rPr lang="de-DE" sz="2800" b="1" dirty="0" err="1" smtClean="0">
                    <a:solidFill>
                      <a:srgbClr val="FF0000"/>
                    </a:solidFill>
                  </a:rPr>
                  <a:t>need</a:t>
                </a:r>
                <a:r>
                  <a:rPr lang="de-DE" sz="2800" b="1" dirty="0" smtClean="0">
                    <a:solidFill>
                      <a:srgbClr val="FF0000"/>
                    </a:solidFill>
                  </a:rPr>
                  <a:t>:</a:t>
                </a:r>
              </a:p>
            </p:txBody>
          </p:sp>
          <p:sp>
            <p:nvSpPr>
              <p:cNvPr id="230" name="Pfeil nach rechts 229"/>
              <p:cNvSpPr/>
              <p:nvPr/>
            </p:nvSpPr>
            <p:spPr bwMode="auto">
              <a:xfrm>
                <a:off x="766191" y="5465221"/>
                <a:ext cx="1548049" cy="619072"/>
              </a:xfrm>
              <a:prstGeom prst="rightArrow">
                <a:avLst/>
              </a:prstGeom>
              <a:solidFill>
                <a:srgbClr val="B9B8FA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31" name="Pfeil nach rechts 230"/>
              <p:cNvSpPr/>
              <p:nvPr/>
            </p:nvSpPr>
            <p:spPr bwMode="auto">
              <a:xfrm flipH="1">
                <a:off x="4319351" y="5467216"/>
                <a:ext cx="1548049" cy="619072"/>
              </a:xfrm>
              <a:prstGeom prst="rightArrow">
                <a:avLst/>
              </a:prstGeom>
              <a:solidFill>
                <a:srgbClr val="B9B8FA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32" name="Oval 231"/>
              <p:cNvSpPr/>
              <p:nvPr/>
            </p:nvSpPr>
            <p:spPr bwMode="auto">
              <a:xfrm>
                <a:off x="2650186" y="5105400"/>
                <a:ext cx="1360152" cy="1360152"/>
              </a:xfrm>
              <a:prstGeom prst="ellipse">
                <a:avLst/>
              </a:prstGeom>
              <a:gradFill flip="none" rotWithShape="1">
                <a:gsLst>
                  <a:gs pos="79000">
                    <a:schemeClr val="bg1"/>
                  </a:gs>
                  <a:gs pos="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35" name="Textfeld 234"/>
              <p:cNvSpPr txBox="1"/>
              <p:nvPr/>
            </p:nvSpPr>
            <p:spPr>
              <a:xfrm>
                <a:off x="3048000" y="5289753"/>
                <a:ext cx="129540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6000" smtClean="0">
                    <a:solidFill>
                      <a:schemeClr val="bg1"/>
                    </a:solidFill>
                  </a:rPr>
                  <a:t>?</a:t>
                </a:r>
                <a:endParaRPr lang="de-DE" sz="6000" dirty="0" err="1" smtClean="0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Textfeld 235"/>
              <p:cNvSpPr txBox="1"/>
              <p:nvPr/>
            </p:nvSpPr>
            <p:spPr>
              <a:xfrm>
                <a:off x="228600" y="6014904"/>
                <a:ext cx="2591505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de-DE" dirty="0" err="1" smtClean="0"/>
                  <a:t>quarks</a:t>
                </a:r>
                <a:r>
                  <a:rPr lang="de-DE" dirty="0"/>
                  <a:t> </a:t>
                </a:r>
                <a:r>
                  <a:rPr lang="de-DE" dirty="0" smtClean="0"/>
                  <a:t>&amp; </a:t>
                </a:r>
                <a:r>
                  <a:rPr lang="de-DE" dirty="0" err="1" smtClean="0"/>
                  <a:t>gluons</a:t>
                </a:r>
                <a:r>
                  <a:rPr lang="de-DE" dirty="0" smtClean="0"/>
                  <a:t> in </a:t>
                </a:r>
                <a:r>
                  <a:rPr lang="de-DE" dirty="0" err="1" smtClean="0"/>
                  <a:t>here</a:t>
                </a:r>
                <a:endParaRPr lang="de-DE" dirty="0" smtClean="0"/>
              </a:p>
            </p:txBody>
          </p:sp>
          <p:cxnSp>
            <p:nvCxnSpPr>
              <p:cNvPr id="238" name="Gerade Verbindung mit Pfeil 237"/>
              <p:cNvCxnSpPr/>
              <p:nvPr/>
            </p:nvCxnSpPr>
            <p:spPr bwMode="auto">
              <a:xfrm>
                <a:off x="3935721" y="6007830"/>
                <a:ext cx="2093604" cy="464408"/>
              </a:xfrm>
              <a:prstGeom prst="straightConnector1">
                <a:avLst/>
              </a:prstGeom>
              <a:solidFill>
                <a:schemeClr val="accent1"/>
              </a:solidFill>
              <a:ln w="762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Gerade Verbindung mit Pfeil 239"/>
              <p:cNvCxnSpPr/>
              <p:nvPr/>
            </p:nvCxnSpPr>
            <p:spPr bwMode="auto">
              <a:xfrm flipV="1">
                <a:off x="3530777" y="4380782"/>
                <a:ext cx="259637" cy="748835"/>
              </a:xfrm>
              <a:prstGeom prst="straightConnector1">
                <a:avLst/>
              </a:prstGeom>
              <a:solidFill>
                <a:schemeClr val="accent1"/>
              </a:solidFill>
              <a:ln w="762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Gerade Verbindung mit Pfeil 241"/>
              <p:cNvCxnSpPr/>
              <p:nvPr/>
            </p:nvCxnSpPr>
            <p:spPr bwMode="auto">
              <a:xfrm flipH="1" flipV="1">
                <a:off x="1856473" y="4719616"/>
                <a:ext cx="971938" cy="612289"/>
              </a:xfrm>
              <a:prstGeom prst="straightConnector1">
                <a:avLst/>
              </a:prstGeom>
              <a:solidFill>
                <a:schemeClr val="accent1"/>
              </a:solidFill>
              <a:ln w="762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Gerade Verbindung mit Pfeil 243"/>
              <p:cNvCxnSpPr/>
              <p:nvPr/>
            </p:nvCxnSpPr>
            <p:spPr bwMode="auto">
              <a:xfrm flipH="1">
                <a:off x="3031359" y="6439705"/>
                <a:ext cx="168016" cy="396667"/>
              </a:xfrm>
              <a:prstGeom prst="straightConnector1">
                <a:avLst/>
              </a:prstGeom>
              <a:solidFill>
                <a:schemeClr val="accent1"/>
              </a:solidFill>
              <a:ln w="762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10" name="Gruppierung 9"/>
          <p:cNvGrpSpPr/>
          <p:nvPr/>
        </p:nvGrpSpPr>
        <p:grpSpPr>
          <a:xfrm>
            <a:off x="381000" y="1424884"/>
            <a:ext cx="5131360" cy="2071520"/>
            <a:chOff x="381000" y="1424884"/>
            <a:chExt cx="5131360" cy="2071520"/>
          </a:xfrm>
        </p:grpSpPr>
        <p:pic>
          <p:nvPicPr>
            <p:cNvPr id="249" name="Bild 24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80758" y="3184947"/>
              <a:ext cx="215900" cy="304800"/>
            </a:xfrm>
            <a:prstGeom prst="rect">
              <a:avLst/>
            </a:prstGeom>
          </p:spPr>
        </p:pic>
        <p:pic>
          <p:nvPicPr>
            <p:cNvPr id="9" name="Bild 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03091" y="1448752"/>
              <a:ext cx="215900" cy="304800"/>
            </a:xfrm>
            <a:prstGeom prst="rect">
              <a:avLst/>
            </a:prstGeom>
          </p:spPr>
        </p:pic>
        <p:pic>
          <p:nvPicPr>
            <p:cNvPr id="239" name="Bild 23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208022" y="1424884"/>
              <a:ext cx="215900" cy="304800"/>
            </a:xfrm>
            <a:prstGeom prst="rect">
              <a:avLst/>
            </a:prstGeom>
          </p:spPr>
        </p:pic>
        <p:pic>
          <p:nvPicPr>
            <p:cNvPr id="241" name="Bild 24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129507" y="3191604"/>
              <a:ext cx="215900" cy="304800"/>
            </a:xfrm>
            <a:prstGeom prst="rect">
              <a:avLst/>
            </a:prstGeom>
          </p:spPr>
        </p:pic>
        <p:pic>
          <p:nvPicPr>
            <p:cNvPr id="243" name="Bild 24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20117" y="3182484"/>
              <a:ext cx="215900" cy="304800"/>
            </a:xfrm>
            <a:prstGeom prst="rect">
              <a:avLst/>
            </a:prstGeom>
          </p:spPr>
        </p:pic>
        <p:pic>
          <p:nvPicPr>
            <p:cNvPr id="245" name="Bild 24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06538" y="1438366"/>
              <a:ext cx="215900" cy="304800"/>
            </a:xfrm>
            <a:prstGeom prst="rect">
              <a:avLst/>
            </a:prstGeom>
          </p:spPr>
        </p:pic>
        <p:pic>
          <p:nvPicPr>
            <p:cNvPr id="246" name="Bild 24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479800" y="3191604"/>
              <a:ext cx="215900" cy="304800"/>
            </a:xfrm>
            <a:prstGeom prst="rect">
              <a:avLst/>
            </a:prstGeom>
          </p:spPr>
        </p:pic>
        <p:pic>
          <p:nvPicPr>
            <p:cNvPr id="247" name="Bild 24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43395" y="2577545"/>
              <a:ext cx="215900" cy="304800"/>
            </a:xfrm>
            <a:prstGeom prst="rect">
              <a:avLst/>
            </a:prstGeom>
          </p:spPr>
        </p:pic>
        <p:pic>
          <p:nvPicPr>
            <p:cNvPr id="8" name="Bild 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647896" y="1434121"/>
              <a:ext cx="228600" cy="304800"/>
            </a:xfrm>
            <a:prstGeom prst="rect">
              <a:avLst/>
            </a:prstGeom>
          </p:spPr>
        </p:pic>
        <p:pic>
          <p:nvPicPr>
            <p:cNvPr id="237" name="Bild 23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00872" y="1426260"/>
              <a:ext cx="228600" cy="304800"/>
            </a:xfrm>
            <a:prstGeom prst="rect">
              <a:avLst/>
            </a:prstGeom>
          </p:spPr>
        </p:pic>
        <p:grpSp>
          <p:nvGrpSpPr>
            <p:cNvPr id="226" name="Gruppierung 225"/>
            <p:cNvGrpSpPr/>
            <p:nvPr/>
          </p:nvGrpSpPr>
          <p:grpSpPr>
            <a:xfrm>
              <a:off x="381000" y="1613469"/>
              <a:ext cx="5131360" cy="1617345"/>
              <a:chOff x="424192" y="1547449"/>
              <a:chExt cx="5131360" cy="1617345"/>
            </a:xfrm>
          </p:grpSpPr>
          <p:grpSp>
            <p:nvGrpSpPr>
              <p:cNvPr id="4" name="Gruppierung 3"/>
              <p:cNvGrpSpPr>
                <a:grpSpLocks noChangeAspect="1"/>
              </p:cNvGrpSpPr>
              <p:nvPr/>
            </p:nvGrpSpPr>
            <p:grpSpPr>
              <a:xfrm>
                <a:off x="424192" y="1735917"/>
                <a:ext cx="1612775" cy="1328165"/>
                <a:chOff x="3322638" y="3759200"/>
                <a:chExt cx="2239963" cy="1844675"/>
              </a:xfrm>
            </p:grpSpPr>
            <p:grpSp>
              <p:nvGrpSpPr>
                <p:cNvPr id="5" name="Group 355"/>
                <p:cNvGrpSpPr>
                  <a:grpSpLocks/>
                </p:cNvGrpSpPr>
                <p:nvPr/>
              </p:nvGrpSpPr>
              <p:grpSpPr bwMode="auto">
                <a:xfrm>
                  <a:off x="3322638" y="3759200"/>
                  <a:ext cx="2239963" cy="1844675"/>
                  <a:chOff x="336" y="3062"/>
                  <a:chExt cx="1411" cy="1162"/>
                </a:xfrm>
              </p:grpSpPr>
              <p:grpSp>
                <p:nvGrpSpPr>
                  <p:cNvPr id="13" name="Group 90"/>
                  <p:cNvGrpSpPr>
                    <a:grpSpLocks/>
                  </p:cNvGrpSpPr>
                  <p:nvPr/>
                </p:nvGrpSpPr>
                <p:grpSpPr bwMode="auto">
                  <a:xfrm flipV="1">
                    <a:off x="912" y="3424"/>
                    <a:ext cx="240" cy="800"/>
                    <a:chOff x="4849" y="3360"/>
                    <a:chExt cx="96" cy="500"/>
                  </a:xfrm>
                </p:grpSpPr>
                <p:sp>
                  <p:nvSpPr>
                    <p:cNvPr id="17" name="Bogen 91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18" name="Group 92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35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36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37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9" name="Group 9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32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33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34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20" name="Group 100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29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30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31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21" name="Group 104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26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7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8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22" name="Group 108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23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4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5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sp>
                <p:nvSpPr>
                  <p:cNvPr id="14" name="Line 258"/>
                  <p:cNvSpPr>
                    <a:spLocks noChangeShapeType="1"/>
                  </p:cNvSpPr>
                  <p:nvPr/>
                </p:nvSpPr>
                <p:spPr bwMode="auto">
                  <a:xfrm>
                    <a:off x="336" y="3072"/>
                    <a:ext cx="710" cy="346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5" name="Line 25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037" y="3062"/>
                    <a:ext cx="710" cy="346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6" name="Oval 260"/>
                  <p:cNvSpPr>
                    <a:spLocks noChangeArrowheads="1"/>
                  </p:cNvSpPr>
                  <p:nvPr/>
                </p:nvSpPr>
                <p:spPr bwMode="auto">
                  <a:xfrm>
                    <a:off x="989" y="3369"/>
                    <a:ext cx="96" cy="96"/>
                  </a:xfrm>
                  <a:prstGeom prst="ellipse">
                    <a:avLst/>
                  </a:prstGeom>
                  <a:solidFill>
                    <a:srgbClr val="FFFF66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6" name="Line 380"/>
                <p:cNvSpPr>
                  <a:spLocks noChangeShapeType="1"/>
                </p:cNvSpPr>
                <p:nvPr/>
              </p:nvSpPr>
              <p:spPr bwMode="auto">
                <a:xfrm>
                  <a:off x="3671888" y="3940175"/>
                  <a:ext cx="185738" cy="9525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" name="Line 381"/>
                <p:cNvSpPr>
                  <a:spLocks noChangeShapeType="1"/>
                </p:cNvSpPr>
                <p:nvPr/>
              </p:nvSpPr>
              <p:spPr bwMode="auto">
                <a:xfrm flipV="1">
                  <a:off x="4967288" y="3973513"/>
                  <a:ext cx="142875" cy="7620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45" name="Group 35"/>
              <p:cNvGrpSpPr>
                <a:grpSpLocks noChangeAspect="1"/>
              </p:cNvGrpSpPr>
              <p:nvPr/>
            </p:nvGrpSpPr>
            <p:grpSpPr bwMode="auto">
              <a:xfrm rot="5583253">
                <a:off x="1960457" y="1666321"/>
                <a:ext cx="1617345" cy="1379602"/>
                <a:chOff x="2315" y="3001"/>
                <a:chExt cx="1415" cy="1207"/>
              </a:xfrm>
            </p:grpSpPr>
            <p:grpSp>
              <p:nvGrpSpPr>
                <p:cNvPr id="47" name="Group 36"/>
                <p:cNvGrpSpPr>
                  <a:grpSpLocks/>
                </p:cNvGrpSpPr>
                <p:nvPr/>
              </p:nvGrpSpPr>
              <p:grpSpPr bwMode="auto">
                <a:xfrm>
                  <a:off x="2880" y="3408"/>
                  <a:ext cx="240" cy="800"/>
                  <a:chOff x="4849" y="3360"/>
                  <a:chExt cx="96" cy="500"/>
                </a:xfrm>
              </p:grpSpPr>
              <p:sp>
                <p:nvSpPr>
                  <p:cNvPr id="93" name="Bogen 37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94" name="Group 3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11" name="Bogen 3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2" name="Bogen 4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3" name="Bogen 4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95" name="Group 4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08" name="Bogen 4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9" name="Bogen 4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0" name="Bogen 4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96" name="Group 4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105" name="Bogen 4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6" name="Bogen 4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7" name="Bogen 4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97" name="Group 5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02" name="Bogen 5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3" name="Bogen 5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4" name="Bogen 5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98" name="Group 5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99" name="Bogen 5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0" name="Bogen 5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" name="Bogen 5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48" name="Group 58"/>
                <p:cNvGrpSpPr>
                  <a:grpSpLocks/>
                </p:cNvGrpSpPr>
                <p:nvPr/>
              </p:nvGrpSpPr>
              <p:grpSpPr bwMode="auto">
                <a:xfrm rot="8016965">
                  <a:off x="2595" y="2721"/>
                  <a:ext cx="240" cy="800"/>
                  <a:chOff x="4849" y="3360"/>
                  <a:chExt cx="96" cy="500"/>
                </a:xfrm>
              </p:grpSpPr>
              <p:sp>
                <p:nvSpPr>
                  <p:cNvPr id="72" name="Bogen 59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73" name="Group 6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90" name="Bogen 6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1" name="Bogen 6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2" name="Bogen 6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74" name="Group 6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87" name="Bogen 6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8" name="Bogen 6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9" name="Bogen 6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75" name="Group 6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84" name="Bogen 6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" name="Bogen 7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6" name="Bogen 7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76" name="Group 7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81" name="Bogen 7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2" name="Bogen 7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" name="Bogen 7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77" name="Group 7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78" name="Bogen 7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9" name="Bogen 7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0" name="Bogen 7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49" name="Group 80"/>
                <p:cNvGrpSpPr>
                  <a:grpSpLocks/>
                </p:cNvGrpSpPr>
                <p:nvPr/>
              </p:nvGrpSpPr>
              <p:grpSpPr bwMode="auto">
                <a:xfrm rot="2731075" flipH="1">
                  <a:off x="3210" y="2750"/>
                  <a:ext cx="240" cy="800"/>
                  <a:chOff x="4849" y="3360"/>
                  <a:chExt cx="96" cy="500"/>
                </a:xfrm>
              </p:grpSpPr>
              <p:sp>
                <p:nvSpPr>
                  <p:cNvPr id="51" name="Bogen 81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52" name="Group 8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69" name="Bogen 8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0" name="Bogen 8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1" name="Bogen 8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53" name="Group 8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66" name="Bogen 8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7" name="Bogen 8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8" name="Bogen 8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54" name="Group 9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63" name="Bogen 9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4" name="Bogen 9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5" name="Bogen 9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55" name="Group 9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60" name="Bogen 9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1" name="Bogen 9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2" name="Bogen 9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56" name="Group 9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57" name="Bogen 9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8" name="Bogen 10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9" name="Bogen 10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50" name="Oval 102"/>
                <p:cNvSpPr>
                  <a:spLocks noChangeArrowheads="1"/>
                </p:cNvSpPr>
                <p:nvPr/>
              </p:nvSpPr>
              <p:spPr bwMode="auto">
                <a:xfrm>
                  <a:off x="2967" y="3359"/>
                  <a:ext cx="96" cy="96"/>
                </a:xfrm>
                <a:prstGeom prst="ellipse">
                  <a:avLst/>
                </a:prstGeom>
                <a:solidFill>
                  <a:srgbClr val="FFFF66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22" name="Group 103"/>
              <p:cNvGrpSpPr>
                <a:grpSpLocks noChangeAspect="1"/>
              </p:cNvGrpSpPr>
              <p:nvPr/>
            </p:nvGrpSpPr>
            <p:grpSpPr bwMode="auto">
              <a:xfrm>
                <a:off x="3871913" y="1930334"/>
                <a:ext cx="1683639" cy="922403"/>
                <a:chOff x="3695" y="2976"/>
                <a:chExt cx="1473" cy="807"/>
              </a:xfrm>
            </p:grpSpPr>
            <p:grpSp>
              <p:nvGrpSpPr>
                <p:cNvPr id="124" name="Group 104"/>
                <p:cNvGrpSpPr>
                  <a:grpSpLocks/>
                </p:cNvGrpSpPr>
                <p:nvPr/>
              </p:nvGrpSpPr>
              <p:grpSpPr bwMode="auto">
                <a:xfrm>
                  <a:off x="3744" y="2976"/>
                  <a:ext cx="1424" cy="269"/>
                  <a:chOff x="3744" y="2976"/>
                  <a:chExt cx="1424" cy="269"/>
                </a:xfrm>
              </p:grpSpPr>
              <p:grpSp>
                <p:nvGrpSpPr>
                  <p:cNvPr id="171" name="Group 105"/>
                  <p:cNvGrpSpPr>
                    <a:grpSpLocks/>
                  </p:cNvGrpSpPr>
                  <p:nvPr/>
                </p:nvGrpSpPr>
                <p:grpSpPr bwMode="auto">
                  <a:xfrm rot="13889830">
                    <a:off x="4648" y="2725"/>
                    <a:ext cx="240" cy="800"/>
                    <a:chOff x="4849" y="3360"/>
                    <a:chExt cx="96" cy="500"/>
                  </a:xfrm>
                </p:grpSpPr>
                <p:sp>
                  <p:nvSpPr>
                    <p:cNvPr id="194" name="Bogen 106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195" name="Group 107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212" name="Bogen 10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13" name="Bogen 10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14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96" name="Group 111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209" name="Bogen 11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10" name="Bogen 11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11" name="Bogen 11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97" name="Group 115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206" name="Bogen 11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07" name="Bogen 11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08" name="Bogen 11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98" name="Group 119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203" name="Bogen 12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04" name="Bogen 12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05" name="Bogen 12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99" name="Group 123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200" name="Bogen 124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01" name="Bogen 12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02" name="Bogen 12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grpSp>
                <p:nvGrpSpPr>
                  <p:cNvPr id="172" name="Group 127"/>
                  <p:cNvGrpSpPr>
                    <a:grpSpLocks/>
                  </p:cNvGrpSpPr>
                  <p:nvPr/>
                </p:nvGrpSpPr>
                <p:grpSpPr bwMode="auto">
                  <a:xfrm rot="18690487" flipH="1">
                    <a:off x="4024" y="2696"/>
                    <a:ext cx="240" cy="800"/>
                    <a:chOff x="4849" y="3360"/>
                    <a:chExt cx="96" cy="500"/>
                  </a:xfrm>
                </p:grpSpPr>
                <p:sp>
                  <p:nvSpPr>
                    <p:cNvPr id="173" name="Bogen 128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174" name="Group 129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91" name="Bogen 13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92" name="Bogen 13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93" name="Bogen 13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75" name="Group 133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88" name="Bogen 134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9" name="Bogen 13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90" name="Bogen 13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76" name="Group 137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185" name="Bogen 13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6" name="Bogen 13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7" name="Bogen 14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77" name="Group 141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82" name="Bogen 14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3" name="Bogen 14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4" name="Bogen 14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78" name="Group 145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79" name="Bogen 14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0" name="Bogen 14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1" name="Bogen 14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</p:grpSp>
            <p:grpSp>
              <p:nvGrpSpPr>
                <p:cNvPr id="125" name="Group 149"/>
                <p:cNvGrpSpPr>
                  <a:grpSpLocks/>
                </p:cNvGrpSpPr>
                <p:nvPr/>
              </p:nvGrpSpPr>
              <p:grpSpPr bwMode="auto">
                <a:xfrm flipH="1" flipV="1">
                  <a:off x="3695" y="3514"/>
                  <a:ext cx="1424" cy="269"/>
                  <a:chOff x="3744" y="2976"/>
                  <a:chExt cx="1424" cy="269"/>
                </a:xfrm>
              </p:grpSpPr>
              <p:grpSp>
                <p:nvGrpSpPr>
                  <p:cNvPr id="127" name="Group 150"/>
                  <p:cNvGrpSpPr>
                    <a:grpSpLocks/>
                  </p:cNvGrpSpPr>
                  <p:nvPr/>
                </p:nvGrpSpPr>
                <p:grpSpPr bwMode="auto">
                  <a:xfrm rot="13889830">
                    <a:off x="4648" y="2725"/>
                    <a:ext cx="240" cy="800"/>
                    <a:chOff x="4849" y="3360"/>
                    <a:chExt cx="96" cy="500"/>
                  </a:xfrm>
                </p:grpSpPr>
                <p:sp>
                  <p:nvSpPr>
                    <p:cNvPr id="150" name="Bogen 151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151" name="Group 152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68" name="Bogen 15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69" name="Bogen 15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70" name="Bogen 15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52" name="Group 15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65" name="Bogen 15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66" name="Bogen 15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67" name="Bogen 15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53" name="Group 160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162" name="Bogen 16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63" name="Bogen 16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64" name="Bogen 16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54" name="Group 164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59" name="Bogen 16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60" name="Bogen 16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61" name="Bogen 16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55" name="Group 168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56" name="Bogen 16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57" name="Bogen 17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58" name="Bogen 17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grpSp>
                <p:nvGrpSpPr>
                  <p:cNvPr id="128" name="Group 172"/>
                  <p:cNvGrpSpPr>
                    <a:grpSpLocks/>
                  </p:cNvGrpSpPr>
                  <p:nvPr/>
                </p:nvGrpSpPr>
                <p:grpSpPr bwMode="auto">
                  <a:xfrm rot="18690487" flipH="1">
                    <a:off x="4024" y="2696"/>
                    <a:ext cx="240" cy="800"/>
                    <a:chOff x="4849" y="3360"/>
                    <a:chExt cx="96" cy="500"/>
                  </a:xfrm>
                </p:grpSpPr>
                <p:sp>
                  <p:nvSpPr>
                    <p:cNvPr id="129" name="Bogen 173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130" name="Group 174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47" name="Bogen 17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48" name="Bogen 17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49" name="Bogen 17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31" name="Group 178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44" name="Bogen 17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45" name="Bogen 18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46" name="Bogen 18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32" name="Group 182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141" name="Bogen 18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42" name="Bogen 18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43" name="Bogen 18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33" name="Group 18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38" name="Bogen 18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9" name="Bogen 18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40" name="Bogen 18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34" name="Group 190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35" name="Bogen 19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6" name="Bogen 19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7" name="Bogen 19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</p:grpSp>
            <p:sp>
              <p:nvSpPr>
                <p:cNvPr id="126" name="Oval 194"/>
                <p:cNvSpPr>
                  <a:spLocks noChangeArrowheads="1"/>
                </p:cNvSpPr>
                <p:nvPr/>
              </p:nvSpPr>
              <p:spPr bwMode="auto">
                <a:xfrm>
                  <a:off x="4388" y="3330"/>
                  <a:ext cx="96" cy="96"/>
                </a:xfrm>
                <a:prstGeom prst="ellipse">
                  <a:avLst/>
                </a:prstGeom>
                <a:solidFill>
                  <a:srgbClr val="FFFF66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42369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Bild 5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18758" y="3655744"/>
            <a:ext cx="401955" cy="455549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0" y="152400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600" dirty="0" smtClean="0"/>
              <a:t>(1) </a:t>
            </a:r>
            <a:r>
              <a:rPr lang="de-DE" sz="3600" dirty="0" err="1" smtClean="0"/>
              <a:t>Why</a:t>
            </a:r>
            <a:r>
              <a:rPr lang="de-DE" sz="3600" dirty="0" smtClean="0"/>
              <a:t> </a:t>
            </a:r>
            <a:r>
              <a:rPr lang="de-DE" sz="3600" dirty="0" err="1" smtClean="0"/>
              <a:t>are</a:t>
            </a:r>
            <a:r>
              <a:rPr lang="de-DE" sz="3600" dirty="0" smtClean="0"/>
              <a:t> </a:t>
            </a:r>
            <a:r>
              <a:rPr lang="de-DE" sz="3600" dirty="0" err="1" smtClean="0"/>
              <a:t>quarks</a:t>
            </a:r>
            <a:r>
              <a:rPr lang="de-DE" sz="3600" dirty="0" smtClean="0"/>
              <a:t> </a:t>
            </a:r>
            <a:r>
              <a:rPr lang="de-DE" sz="3600" dirty="0" err="1" smtClean="0"/>
              <a:t>and</a:t>
            </a:r>
            <a:r>
              <a:rPr lang="de-DE" sz="3600" dirty="0" smtClean="0"/>
              <a:t> </a:t>
            </a:r>
            <a:r>
              <a:rPr lang="de-DE" sz="3600" dirty="0" err="1" smtClean="0"/>
              <a:t>gluons</a:t>
            </a:r>
            <a:r>
              <a:rPr lang="de-DE" sz="3600" dirty="0" smtClean="0"/>
              <a:t> </a:t>
            </a:r>
            <a:r>
              <a:rPr lang="de-DE" sz="3600" dirty="0" err="1" smtClean="0"/>
              <a:t>never</a:t>
            </a:r>
            <a:r>
              <a:rPr lang="de-DE" sz="3600" dirty="0" smtClean="0"/>
              <a:t> </a:t>
            </a:r>
            <a:r>
              <a:rPr lang="de-DE" sz="3600" dirty="0" err="1" smtClean="0"/>
              <a:t>free</a:t>
            </a:r>
            <a:r>
              <a:rPr lang="de-DE" sz="3600" dirty="0" smtClean="0"/>
              <a:t>?</a:t>
            </a:r>
          </a:p>
        </p:txBody>
      </p:sp>
      <p:sp>
        <p:nvSpPr>
          <p:cNvPr id="3" name="Textfeld 2"/>
          <p:cNvSpPr txBox="1"/>
          <p:nvPr/>
        </p:nvSpPr>
        <p:spPr>
          <a:xfrm>
            <a:off x="304800" y="914400"/>
            <a:ext cx="8534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First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look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at a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positron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–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this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can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be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free</a:t>
            </a:r>
            <a:endParaRPr lang="de-DE" sz="2800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" name="Freeform 24"/>
          <p:cNvSpPr>
            <a:spLocks/>
          </p:cNvSpPr>
          <p:nvPr/>
        </p:nvSpPr>
        <p:spPr bwMode="auto">
          <a:xfrm rot="21567642">
            <a:off x="1600172" y="2938976"/>
            <a:ext cx="4176000" cy="530567"/>
          </a:xfrm>
          <a:custGeom>
            <a:avLst/>
            <a:gdLst>
              <a:gd name="T0" fmla="*/ 0 w 576"/>
              <a:gd name="T1" fmla="*/ 56 h 112"/>
              <a:gd name="T2" fmla="*/ 50 w 576"/>
              <a:gd name="T3" fmla="*/ 8 h 112"/>
              <a:gd name="T4" fmla="*/ 144 w 576"/>
              <a:gd name="T5" fmla="*/ 104 h 112"/>
              <a:gd name="T6" fmla="*/ 240 w 576"/>
              <a:gd name="T7" fmla="*/ 8 h 112"/>
              <a:gd name="T8" fmla="*/ 336 w 576"/>
              <a:gd name="T9" fmla="*/ 104 h 112"/>
              <a:gd name="T10" fmla="*/ 432 w 576"/>
              <a:gd name="T11" fmla="*/ 8 h 112"/>
              <a:gd name="T12" fmla="*/ 528 w 576"/>
              <a:gd name="T13" fmla="*/ 104 h 112"/>
              <a:gd name="T14" fmla="*/ 576 w 576"/>
              <a:gd name="T15" fmla="*/ 5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6" h="112">
                <a:moveTo>
                  <a:pt x="0" y="56"/>
                </a:moveTo>
                <a:cubicBezTo>
                  <a:pt x="8" y="48"/>
                  <a:pt x="26" y="0"/>
                  <a:pt x="50" y="8"/>
                </a:cubicBezTo>
                <a:cubicBezTo>
                  <a:pt x="74" y="16"/>
                  <a:pt x="112" y="104"/>
                  <a:pt x="144" y="104"/>
                </a:cubicBezTo>
                <a:cubicBezTo>
                  <a:pt x="176" y="104"/>
                  <a:pt x="208" y="8"/>
                  <a:pt x="240" y="8"/>
                </a:cubicBezTo>
                <a:cubicBezTo>
                  <a:pt x="272" y="8"/>
                  <a:pt x="304" y="104"/>
                  <a:pt x="336" y="104"/>
                </a:cubicBezTo>
                <a:cubicBezTo>
                  <a:pt x="368" y="104"/>
                  <a:pt x="400" y="8"/>
                  <a:pt x="432" y="8"/>
                </a:cubicBezTo>
                <a:cubicBezTo>
                  <a:pt x="464" y="8"/>
                  <a:pt x="504" y="96"/>
                  <a:pt x="528" y="104"/>
                </a:cubicBezTo>
                <a:cubicBezTo>
                  <a:pt x="552" y="112"/>
                  <a:pt x="568" y="64"/>
                  <a:pt x="576" y="56"/>
                </a:cubicBezTo>
              </a:path>
            </a:pathLst>
          </a:custGeom>
          <a:noFill/>
          <a:ln w="57150" cmpd="sng">
            <a:solidFill>
              <a:srgbClr val="FF0000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" name="Text Box 38"/>
          <p:cNvSpPr txBox="1">
            <a:spLocks noChangeArrowheads="1"/>
          </p:cNvSpPr>
          <p:nvPr/>
        </p:nvSpPr>
        <p:spPr bwMode="auto">
          <a:xfrm>
            <a:off x="457200" y="2727173"/>
            <a:ext cx="13716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4400" dirty="0" smtClean="0">
                <a:solidFill>
                  <a:srgbClr val="FF0000"/>
                </a:solidFill>
                <a:sym typeface="Symbol" charset="2"/>
              </a:rPr>
              <a:t>𝛾</a:t>
            </a:r>
            <a:endParaRPr lang="en-US" altLang="de-DE" sz="4400" dirty="0">
              <a:solidFill>
                <a:srgbClr val="FF0000"/>
              </a:solidFill>
              <a:sym typeface="Symbol" charset="2"/>
            </a:endParaRPr>
          </a:p>
        </p:txBody>
      </p:sp>
      <p:sp>
        <p:nvSpPr>
          <p:cNvPr id="9" name="Textfeld 8"/>
          <p:cNvSpPr txBox="1"/>
          <p:nvPr/>
        </p:nvSpPr>
        <p:spPr>
          <a:xfrm>
            <a:off x="1524000" y="3505200"/>
            <a:ext cx="2133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rgbClr val="FF0000"/>
                </a:solidFill>
              </a:rPr>
              <a:t>hard</a:t>
            </a:r>
            <a:r>
              <a:rPr lang="de-DE" sz="2800" dirty="0" smtClean="0">
                <a:solidFill>
                  <a:srgbClr val="FF0000"/>
                </a:solidFill>
              </a:rPr>
              <a:t> probe</a:t>
            </a:r>
          </a:p>
        </p:txBody>
      </p:sp>
      <p:cxnSp>
        <p:nvCxnSpPr>
          <p:cNvPr id="11" name="Gerade Verbindung mit Pfeil 10"/>
          <p:cNvCxnSpPr/>
          <p:nvPr/>
        </p:nvCxnSpPr>
        <p:spPr bwMode="auto">
          <a:xfrm>
            <a:off x="1828799" y="2741460"/>
            <a:ext cx="1512000" cy="0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14" name="Bild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33900" y="3200400"/>
            <a:ext cx="266700" cy="426720"/>
          </a:xfrm>
          <a:prstGeom prst="rect">
            <a:avLst/>
          </a:prstGeom>
        </p:spPr>
      </p:pic>
      <p:pic>
        <p:nvPicPr>
          <p:cNvPr id="16" name="Bild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26550" y="1756636"/>
            <a:ext cx="241300" cy="330200"/>
          </a:xfrm>
          <a:prstGeom prst="rect">
            <a:avLst/>
          </a:prstGeom>
        </p:spPr>
      </p:pic>
      <p:cxnSp>
        <p:nvCxnSpPr>
          <p:cNvPr id="17" name="Gerade Verbindung mit Pfeil 16"/>
          <p:cNvCxnSpPr/>
          <p:nvPr/>
        </p:nvCxnSpPr>
        <p:spPr bwMode="auto">
          <a:xfrm>
            <a:off x="5791200" y="2209800"/>
            <a:ext cx="1512000" cy="0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" name="Oval 22"/>
          <p:cNvSpPr/>
          <p:nvPr/>
        </p:nvSpPr>
        <p:spPr bwMode="auto">
          <a:xfrm>
            <a:off x="5715000" y="2298000"/>
            <a:ext cx="1740600" cy="1740600"/>
          </a:xfrm>
          <a:prstGeom prst="ellipse">
            <a:avLst/>
          </a:prstGeom>
          <a:gradFill flip="none" rotWithShape="1">
            <a:gsLst>
              <a:gs pos="79000">
                <a:schemeClr val="bg1"/>
              </a:gs>
              <a:gs pos="0">
                <a:schemeClr val="accent2">
                  <a:lumMod val="5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2" name="Textfeld 31"/>
          <p:cNvSpPr txBox="1"/>
          <p:nvPr/>
        </p:nvSpPr>
        <p:spPr>
          <a:xfrm>
            <a:off x="6936880" y="4126799"/>
            <a:ext cx="220712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 smtClean="0">
                <a:solidFill>
                  <a:srgbClr val="0000CC"/>
                </a:solidFill>
              </a:rPr>
              <a:t>point</a:t>
            </a:r>
            <a:r>
              <a:rPr lang="de-DE" sz="2800" dirty="0" smtClean="0">
                <a:solidFill>
                  <a:srgbClr val="0000CC"/>
                </a:solidFill>
              </a:rPr>
              <a:t>-charge at </a:t>
            </a:r>
            <a:r>
              <a:rPr lang="de-DE" sz="2800" dirty="0" err="1" smtClean="0">
                <a:solidFill>
                  <a:srgbClr val="0000CC"/>
                </a:solidFill>
              </a:rPr>
              <a:t>origin</a:t>
            </a:r>
            <a:endParaRPr lang="de-DE" sz="2800" dirty="0" smtClean="0">
              <a:solidFill>
                <a:srgbClr val="0000CC"/>
              </a:solidFill>
            </a:endParaRPr>
          </a:p>
        </p:txBody>
      </p:sp>
      <p:cxnSp>
        <p:nvCxnSpPr>
          <p:cNvPr id="34" name="Gerade Verbindung mit Pfeil 33"/>
          <p:cNvCxnSpPr/>
          <p:nvPr/>
        </p:nvCxnSpPr>
        <p:spPr bwMode="auto">
          <a:xfrm flipH="1" flipV="1">
            <a:off x="6672265" y="3171826"/>
            <a:ext cx="900110" cy="614362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7" name="Textfeld 36"/>
          <p:cNvSpPr txBox="1"/>
          <p:nvPr/>
        </p:nvSpPr>
        <p:spPr>
          <a:xfrm>
            <a:off x="2514600" y="4002835"/>
            <a:ext cx="33859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 smtClean="0"/>
              <a:t>quantum</a:t>
            </a:r>
            <a:r>
              <a:rPr lang="de-DE" sz="2800" dirty="0" smtClean="0"/>
              <a:t> </a:t>
            </a:r>
            <a:r>
              <a:rPr lang="de-DE" sz="2800" dirty="0" err="1" smtClean="0"/>
              <a:t>effects</a:t>
            </a:r>
            <a:r>
              <a:rPr lang="de-DE" sz="2800" dirty="0" smtClean="0"/>
              <a:t>  not </a:t>
            </a:r>
            <a:r>
              <a:rPr lang="de-DE" sz="2800" dirty="0" err="1" smtClean="0"/>
              <a:t>resolved</a:t>
            </a:r>
            <a:r>
              <a:rPr lang="de-DE" sz="2800" dirty="0" smtClean="0"/>
              <a:t> in </a:t>
            </a:r>
            <a:r>
              <a:rPr lang="de-DE" sz="2800" dirty="0" err="1" smtClean="0"/>
              <a:t>here</a:t>
            </a:r>
            <a:r>
              <a:rPr lang="de-DE" sz="2800" dirty="0" smtClean="0"/>
              <a:t> </a:t>
            </a:r>
          </a:p>
        </p:txBody>
      </p:sp>
      <p:cxnSp>
        <p:nvCxnSpPr>
          <p:cNvPr id="39" name="Gerade Verbindung mit Pfeil 38"/>
          <p:cNvCxnSpPr/>
          <p:nvPr/>
        </p:nvCxnSpPr>
        <p:spPr bwMode="auto">
          <a:xfrm flipV="1">
            <a:off x="5105400" y="3600450"/>
            <a:ext cx="738188" cy="42797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102" name="Bild 10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37074" y="1607790"/>
            <a:ext cx="1695450" cy="997324"/>
          </a:xfrm>
          <a:prstGeom prst="rect">
            <a:avLst/>
          </a:prstGeom>
        </p:spPr>
      </p:pic>
      <p:pic>
        <p:nvPicPr>
          <p:cNvPr id="104" name="Bild 10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83000" y="2374900"/>
            <a:ext cx="1778000" cy="520700"/>
          </a:xfrm>
          <a:prstGeom prst="rect">
            <a:avLst/>
          </a:prstGeom>
        </p:spPr>
      </p:pic>
      <p:grpSp>
        <p:nvGrpSpPr>
          <p:cNvPr id="7" name="Gruppierung 6"/>
          <p:cNvGrpSpPr/>
          <p:nvPr/>
        </p:nvGrpSpPr>
        <p:grpSpPr>
          <a:xfrm>
            <a:off x="458391" y="3866495"/>
            <a:ext cx="8742257" cy="2905125"/>
            <a:chOff x="458391" y="3866495"/>
            <a:chExt cx="8742257" cy="2905125"/>
          </a:xfrm>
        </p:grpSpPr>
        <p:grpSp>
          <p:nvGrpSpPr>
            <p:cNvPr id="101" name="Gruppierung 100"/>
            <p:cNvGrpSpPr/>
            <p:nvPr/>
          </p:nvGrpSpPr>
          <p:grpSpPr>
            <a:xfrm>
              <a:off x="458391" y="3866495"/>
              <a:ext cx="8742257" cy="2905125"/>
              <a:chOff x="458391" y="3866495"/>
              <a:chExt cx="8742257" cy="2905125"/>
            </a:xfrm>
          </p:grpSpPr>
          <p:sp>
            <p:nvSpPr>
              <p:cNvPr id="65" name="Textfeld 64"/>
              <p:cNvSpPr txBox="1"/>
              <p:nvPr/>
            </p:nvSpPr>
            <p:spPr>
              <a:xfrm>
                <a:off x="1371600" y="5565692"/>
                <a:ext cx="37512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3200" dirty="0" smtClean="0"/>
                  <a:t>+</a:t>
                </a:r>
              </a:p>
            </p:txBody>
          </p:sp>
          <p:grpSp>
            <p:nvGrpSpPr>
              <p:cNvPr id="94" name="Gruppierung 93"/>
              <p:cNvGrpSpPr/>
              <p:nvPr/>
            </p:nvGrpSpPr>
            <p:grpSpPr>
              <a:xfrm>
                <a:off x="458391" y="5712396"/>
                <a:ext cx="873713" cy="307404"/>
                <a:chOff x="458391" y="5712396"/>
                <a:chExt cx="873713" cy="307404"/>
              </a:xfrm>
            </p:grpSpPr>
            <p:sp>
              <p:nvSpPr>
                <p:cNvPr id="55" name="Freeform 4"/>
                <p:cNvSpPr>
                  <a:spLocks/>
                </p:cNvSpPr>
                <p:nvPr/>
              </p:nvSpPr>
              <p:spPr bwMode="auto">
                <a:xfrm rot="10767642">
                  <a:off x="458391" y="5736761"/>
                  <a:ext cx="576865" cy="254468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3" name="Oval 62"/>
                <p:cNvSpPr/>
                <p:nvPr/>
              </p:nvSpPr>
              <p:spPr bwMode="auto">
                <a:xfrm>
                  <a:off x="1025082" y="5712396"/>
                  <a:ext cx="307022" cy="307404"/>
                </a:xfrm>
                <a:prstGeom prst="ellipse">
                  <a:avLst/>
                </a:prstGeom>
                <a:solidFill>
                  <a:schemeClr val="accent2"/>
                </a:solidFill>
                <a:ln w="28575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  <p:sp>
            <p:nvSpPr>
              <p:cNvPr id="77" name="Textfeld 76"/>
              <p:cNvSpPr txBox="1"/>
              <p:nvPr/>
            </p:nvSpPr>
            <p:spPr>
              <a:xfrm>
                <a:off x="4114800" y="5565689"/>
                <a:ext cx="37512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3200" dirty="0" smtClean="0"/>
                  <a:t>+</a:t>
                </a:r>
              </a:p>
            </p:txBody>
          </p:sp>
          <p:grpSp>
            <p:nvGrpSpPr>
              <p:cNvPr id="95" name="Gruppierung 94"/>
              <p:cNvGrpSpPr/>
              <p:nvPr/>
            </p:nvGrpSpPr>
            <p:grpSpPr>
              <a:xfrm>
                <a:off x="1874237" y="5588699"/>
                <a:ext cx="2164363" cy="583504"/>
                <a:chOff x="1874237" y="5588699"/>
                <a:chExt cx="2164363" cy="583504"/>
              </a:xfrm>
            </p:grpSpPr>
            <p:grpSp>
              <p:nvGrpSpPr>
                <p:cNvPr id="53" name="Gruppierung 52"/>
                <p:cNvGrpSpPr>
                  <a:grpSpLocks noChangeAspect="1"/>
                </p:cNvGrpSpPr>
                <p:nvPr/>
              </p:nvGrpSpPr>
              <p:grpSpPr>
                <a:xfrm>
                  <a:off x="1874237" y="5588699"/>
                  <a:ext cx="1875564" cy="583504"/>
                  <a:chOff x="3176588" y="5483225"/>
                  <a:chExt cx="3963987" cy="993775"/>
                </a:xfrm>
              </p:grpSpPr>
              <p:sp>
                <p:nvSpPr>
                  <p:cNvPr id="43" name="Freeform 4"/>
                  <p:cNvSpPr>
                    <a:spLocks/>
                  </p:cNvSpPr>
                  <p:nvPr/>
                </p:nvSpPr>
                <p:spPr bwMode="auto">
                  <a:xfrm rot="-10832358">
                    <a:off x="5921375" y="5729287"/>
                    <a:ext cx="1219200" cy="433388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4" name="Freeform 5"/>
                  <p:cNvSpPr>
                    <a:spLocks/>
                  </p:cNvSpPr>
                  <p:nvPr/>
                </p:nvSpPr>
                <p:spPr bwMode="auto">
                  <a:xfrm rot="-10832358">
                    <a:off x="3176588" y="5753100"/>
                    <a:ext cx="1295400" cy="430212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6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4473575" y="5484812"/>
                    <a:ext cx="1447800" cy="990600"/>
                  </a:xfrm>
                  <a:prstGeom prst="ellipse">
                    <a:avLst/>
                  </a:prstGeom>
                  <a:noFill/>
                  <a:ln w="38100">
                    <a:solidFill>
                      <a:srgbClr val="000099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7" name="Oval 41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5792369" y="5912451"/>
                    <a:ext cx="273908" cy="220724"/>
                  </a:xfrm>
                  <a:prstGeom prst="ellipse">
                    <a:avLst/>
                  </a:prstGeom>
                  <a:solidFill>
                    <a:srgbClr val="66CCFF"/>
                  </a:solidFill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8" name="Oval 42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4347973" y="5951185"/>
                    <a:ext cx="273908" cy="220724"/>
                  </a:xfrm>
                  <a:prstGeom prst="ellipse">
                    <a:avLst/>
                  </a:prstGeom>
                  <a:solidFill>
                    <a:srgbClr val="66CCFF"/>
                  </a:solidFill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9" name="Line 4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38738" y="5483225"/>
                    <a:ext cx="127000" cy="0"/>
                  </a:xfrm>
                  <a:prstGeom prst="line">
                    <a:avLst/>
                  </a:pr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50" name="Line 4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5099050" y="6472237"/>
                    <a:ext cx="119063" cy="4763"/>
                  </a:xfrm>
                  <a:prstGeom prst="line">
                    <a:avLst/>
                  </a:pr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89" name="Oval 88"/>
                <p:cNvSpPr/>
                <p:nvPr/>
              </p:nvSpPr>
              <p:spPr bwMode="auto">
                <a:xfrm>
                  <a:off x="3731578" y="5712396"/>
                  <a:ext cx="307022" cy="307404"/>
                </a:xfrm>
                <a:prstGeom prst="ellipse">
                  <a:avLst/>
                </a:prstGeom>
                <a:solidFill>
                  <a:schemeClr val="accent2"/>
                </a:solidFill>
                <a:ln w="28575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  <p:grpSp>
            <p:nvGrpSpPr>
              <p:cNvPr id="96" name="Gruppierung 95"/>
              <p:cNvGrpSpPr/>
              <p:nvPr/>
            </p:nvGrpSpPr>
            <p:grpSpPr>
              <a:xfrm>
                <a:off x="4572000" y="5588696"/>
                <a:ext cx="3505195" cy="583504"/>
                <a:chOff x="4800605" y="5588696"/>
                <a:chExt cx="3505195" cy="583504"/>
              </a:xfrm>
            </p:grpSpPr>
            <p:sp>
              <p:nvSpPr>
                <p:cNvPr id="93" name="Freeform 5"/>
                <p:cNvSpPr>
                  <a:spLocks/>
                </p:cNvSpPr>
                <p:nvPr/>
              </p:nvSpPr>
              <p:spPr bwMode="auto">
                <a:xfrm rot="10767642">
                  <a:off x="7463104" y="5764318"/>
                  <a:ext cx="612920" cy="252603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0" name="Freeform 5"/>
                <p:cNvSpPr>
                  <a:spLocks/>
                </p:cNvSpPr>
                <p:nvPr/>
              </p:nvSpPr>
              <p:spPr bwMode="auto">
                <a:xfrm rot="10767642">
                  <a:off x="6135357" y="5747156"/>
                  <a:ext cx="612920" cy="252603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1" name="Oval 40"/>
                <p:cNvSpPr>
                  <a:spLocks noChangeArrowheads="1"/>
                </p:cNvSpPr>
                <p:nvPr/>
              </p:nvSpPr>
              <p:spPr bwMode="auto">
                <a:xfrm>
                  <a:off x="6749028" y="5589628"/>
                  <a:ext cx="685028" cy="581640"/>
                </a:xfrm>
                <a:prstGeom prst="ellipse">
                  <a:avLst/>
                </a:prstGeom>
                <a:noFill/>
                <a:ln w="38100">
                  <a:solidFill>
                    <a:srgbClr val="000099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2" name="Oval 41"/>
                <p:cNvSpPr>
                  <a:spLocks noChangeArrowheads="1"/>
                </p:cNvSpPr>
                <p:nvPr/>
              </p:nvSpPr>
              <p:spPr bwMode="auto">
                <a:xfrm flipH="1" flipV="1">
                  <a:off x="7372381" y="5852353"/>
                  <a:ext cx="129600" cy="129600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3" name="Oval 42"/>
                <p:cNvSpPr>
                  <a:spLocks noChangeArrowheads="1"/>
                </p:cNvSpPr>
                <p:nvPr/>
              </p:nvSpPr>
              <p:spPr bwMode="auto">
                <a:xfrm flipH="1" flipV="1">
                  <a:off x="6697322" y="5854987"/>
                  <a:ext cx="129600" cy="129600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4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7063750" y="5588696"/>
                  <a:ext cx="60090" cy="0"/>
                </a:xfrm>
                <a:prstGeom prst="line">
                  <a:avLst/>
                </a:prstGeom>
                <a:noFill/>
                <a:ln w="28575">
                  <a:solidFill>
                    <a:srgbClr val="000099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5" name="Line 44"/>
                <p:cNvSpPr>
                  <a:spLocks noChangeShapeType="1"/>
                </p:cNvSpPr>
                <p:nvPr/>
              </p:nvSpPr>
              <p:spPr bwMode="auto">
                <a:xfrm flipH="1" flipV="1">
                  <a:off x="7044972" y="6169403"/>
                  <a:ext cx="56335" cy="2797"/>
                </a:xfrm>
                <a:prstGeom prst="line">
                  <a:avLst/>
                </a:prstGeom>
                <a:noFill/>
                <a:ln w="28575">
                  <a:solidFill>
                    <a:srgbClr val="000099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" name="Freeform 5"/>
                <p:cNvSpPr>
                  <a:spLocks/>
                </p:cNvSpPr>
                <p:nvPr/>
              </p:nvSpPr>
              <p:spPr bwMode="auto">
                <a:xfrm rot="10767642">
                  <a:off x="4800605" y="5747156"/>
                  <a:ext cx="612920" cy="252603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0" name="Oval 40"/>
                <p:cNvSpPr>
                  <a:spLocks noChangeArrowheads="1"/>
                </p:cNvSpPr>
                <p:nvPr/>
              </p:nvSpPr>
              <p:spPr bwMode="auto">
                <a:xfrm>
                  <a:off x="5414276" y="5589628"/>
                  <a:ext cx="685028" cy="581640"/>
                </a:xfrm>
                <a:prstGeom prst="ellipse">
                  <a:avLst/>
                </a:prstGeom>
                <a:noFill/>
                <a:ln w="38100">
                  <a:solidFill>
                    <a:srgbClr val="000099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1" name="Oval 41"/>
                <p:cNvSpPr>
                  <a:spLocks noChangeArrowheads="1"/>
                </p:cNvSpPr>
                <p:nvPr/>
              </p:nvSpPr>
              <p:spPr bwMode="auto">
                <a:xfrm flipH="1" flipV="1">
                  <a:off x="6030872" y="5854987"/>
                  <a:ext cx="129600" cy="129600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2" name="Oval 42"/>
                <p:cNvSpPr>
                  <a:spLocks noChangeArrowheads="1"/>
                </p:cNvSpPr>
                <p:nvPr/>
              </p:nvSpPr>
              <p:spPr bwMode="auto">
                <a:xfrm flipH="1" flipV="1">
                  <a:off x="5348725" y="5873038"/>
                  <a:ext cx="129600" cy="129600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3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5728998" y="5588696"/>
                  <a:ext cx="60090" cy="0"/>
                </a:xfrm>
                <a:prstGeom prst="line">
                  <a:avLst/>
                </a:prstGeom>
                <a:noFill/>
                <a:ln w="28575">
                  <a:solidFill>
                    <a:srgbClr val="000099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4" name="Line 44"/>
                <p:cNvSpPr>
                  <a:spLocks noChangeShapeType="1"/>
                </p:cNvSpPr>
                <p:nvPr/>
              </p:nvSpPr>
              <p:spPr bwMode="auto">
                <a:xfrm flipH="1" flipV="1">
                  <a:off x="5710219" y="6169403"/>
                  <a:ext cx="56335" cy="2797"/>
                </a:xfrm>
                <a:prstGeom prst="line">
                  <a:avLst/>
                </a:prstGeom>
                <a:noFill/>
                <a:ln w="28575">
                  <a:solidFill>
                    <a:srgbClr val="000099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91" name="Oval 90"/>
                <p:cNvSpPr/>
                <p:nvPr/>
              </p:nvSpPr>
              <p:spPr bwMode="auto">
                <a:xfrm>
                  <a:off x="7998778" y="5712396"/>
                  <a:ext cx="307022" cy="307404"/>
                </a:xfrm>
                <a:prstGeom prst="ellipse">
                  <a:avLst/>
                </a:prstGeom>
                <a:solidFill>
                  <a:schemeClr val="accent2"/>
                </a:solidFill>
                <a:ln w="28575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  <p:sp>
            <p:nvSpPr>
              <p:cNvPr id="97" name="Textfeld 96"/>
              <p:cNvSpPr txBox="1"/>
              <p:nvPr/>
            </p:nvSpPr>
            <p:spPr>
              <a:xfrm>
                <a:off x="8159271" y="5562600"/>
                <a:ext cx="104137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3200" smtClean="0"/>
                  <a:t>+...</a:t>
                </a:r>
                <a:endParaRPr lang="de-DE" sz="3200" dirty="0" smtClean="0"/>
              </a:p>
            </p:txBody>
          </p:sp>
          <p:sp>
            <p:nvSpPr>
              <p:cNvPr id="98" name="Textfeld 97"/>
              <p:cNvSpPr txBox="1"/>
              <p:nvPr/>
            </p:nvSpPr>
            <p:spPr>
              <a:xfrm>
                <a:off x="1038225" y="6248400"/>
                <a:ext cx="7115175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smtClean="0"/>
                  <a:t>⇒ </a:t>
                </a:r>
                <a:r>
                  <a:rPr lang="de-DE" sz="2800" dirty="0" err="1" smtClean="0"/>
                  <a:t>screening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of</a:t>
                </a:r>
                <a:r>
                  <a:rPr lang="de-DE" sz="2800" dirty="0" smtClean="0"/>
                  <a:t> (</a:t>
                </a:r>
                <a:r>
                  <a:rPr lang="de-DE" sz="2800" dirty="0" err="1" smtClean="0"/>
                  <a:t>unphysical</a:t>
                </a:r>
                <a:r>
                  <a:rPr lang="de-DE" sz="2800" dirty="0" smtClean="0"/>
                  <a:t>) </a:t>
                </a:r>
                <a:r>
                  <a:rPr lang="de-DE" sz="2800" dirty="0" err="1" smtClean="0"/>
                  <a:t>naked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charge</a:t>
                </a:r>
                <a:endParaRPr lang="de-DE" sz="2800" dirty="0" smtClean="0"/>
              </a:p>
            </p:txBody>
          </p:sp>
          <p:cxnSp>
            <p:nvCxnSpPr>
              <p:cNvPr id="99" name="Gerade Verbindung mit Pfeil 98"/>
              <p:cNvCxnSpPr/>
              <p:nvPr/>
            </p:nvCxnSpPr>
            <p:spPr bwMode="auto">
              <a:xfrm flipH="1">
                <a:off x="5843588" y="3866495"/>
                <a:ext cx="500062" cy="1562755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pic>
          <p:nvPicPr>
            <p:cNvPr id="59" name="Bild 5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061384" y="5360733"/>
              <a:ext cx="217170" cy="246126"/>
            </a:xfrm>
            <a:prstGeom prst="rect">
              <a:avLst/>
            </a:prstGeom>
          </p:spPr>
        </p:pic>
        <p:pic>
          <p:nvPicPr>
            <p:cNvPr id="61" name="Bild 6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745230" y="5360733"/>
              <a:ext cx="217170" cy="246126"/>
            </a:xfrm>
            <a:prstGeom prst="rect">
              <a:avLst/>
            </a:prstGeom>
          </p:spPr>
        </p:pic>
        <p:pic>
          <p:nvPicPr>
            <p:cNvPr id="62" name="Bild 6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83830" y="5360733"/>
              <a:ext cx="217170" cy="24612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67550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Text Box 2"/>
          <p:cNvSpPr txBox="1">
            <a:spLocks noChangeArrowheads="1"/>
          </p:cNvSpPr>
          <p:nvPr/>
        </p:nvSpPr>
        <p:spPr bwMode="auto">
          <a:xfrm>
            <a:off x="1066800" y="-152400"/>
            <a:ext cx="65532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de-DE" sz="5400">
              <a:solidFill>
                <a:srgbClr val="777777"/>
              </a:solidFill>
            </a:endParaRPr>
          </a:p>
        </p:txBody>
      </p:sp>
      <p:sp>
        <p:nvSpPr>
          <p:cNvPr id="48" name="Content Placeholder 2"/>
          <p:cNvSpPr txBox="1">
            <a:spLocks/>
          </p:cNvSpPr>
          <p:nvPr/>
        </p:nvSpPr>
        <p:spPr bwMode="auto">
          <a:xfrm>
            <a:off x="0" y="0"/>
            <a:ext cx="9372600" cy="78950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65113" indent="-265113" algn="l" rtl="0" fontAlgn="base">
              <a:spcBef>
                <a:spcPct val="0"/>
              </a:spcBef>
              <a:spcAft>
                <a:spcPct val="50000"/>
              </a:spcAft>
              <a:buClr>
                <a:srgbClr val="F28E00"/>
              </a:buClr>
              <a:buFont typeface="Wingdings" panose="05000000000000000000" pitchFamily="2" charset="2"/>
              <a:buChar char="§"/>
              <a:defRPr sz="2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28650" indent="-184150" algn="l" rtl="0" fontAlgn="base">
              <a:spcBef>
                <a:spcPct val="0"/>
              </a:spcBef>
              <a:spcAft>
                <a:spcPct val="5000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36663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44650" indent="-228600" algn="l" rtl="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§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panose="05000000000000000000" pitchFamily="2" charset="2"/>
              <a:buNone/>
            </a:pP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Heavy </a:t>
            </a: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particles</a:t>
            </a: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are</a:t>
            </a: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very</a:t>
            </a: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4000" dirty="0" err="1">
                <a:latin typeface="Arial" charset="0"/>
                <a:ea typeface="Arial" charset="0"/>
                <a:cs typeface="Arial" charset="0"/>
              </a:rPr>
              <a:t>u</a:t>
            </a: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nstabe</a:t>
            </a: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 ...</a:t>
            </a:r>
          </a:p>
          <a:p>
            <a:pPr marL="0" indent="0">
              <a:buFont typeface="Wingdings" panose="05000000000000000000" pitchFamily="2" charset="2"/>
              <a:buNone/>
            </a:pPr>
            <a:r>
              <a:rPr lang="de-DE" sz="3200" dirty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3200" dirty="0" smtClean="0">
                <a:latin typeface="Arial" charset="0"/>
                <a:ea typeface="Arial" charset="0"/>
                <a:cs typeface="Arial" charset="0"/>
              </a:rPr>
              <a:t>    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but </a:t>
            </a: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can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be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made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 at </a:t>
            </a: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accelerators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for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short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times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 </a:t>
            </a:r>
            <a:endParaRPr lang="de-DE" sz="2800" dirty="0"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13" name="Gruppierung 12"/>
          <p:cNvGrpSpPr/>
          <p:nvPr/>
        </p:nvGrpSpPr>
        <p:grpSpPr>
          <a:xfrm>
            <a:off x="5257800" y="2054365"/>
            <a:ext cx="728663" cy="3208194"/>
            <a:chOff x="5257800" y="1749564"/>
            <a:chExt cx="728663" cy="3208194"/>
          </a:xfrm>
        </p:grpSpPr>
        <p:sp>
          <p:nvSpPr>
            <p:cNvPr id="40" name="Rechteck 39"/>
            <p:cNvSpPr/>
            <p:nvPr/>
          </p:nvSpPr>
          <p:spPr>
            <a:xfrm>
              <a:off x="5257801" y="1828800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1" name="Rechteck 40"/>
            <p:cNvSpPr/>
            <p:nvPr/>
          </p:nvSpPr>
          <p:spPr>
            <a:xfrm>
              <a:off x="5257801" y="2667000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2" name="Rechteck 41"/>
            <p:cNvSpPr/>
            <p:nvPr/>
          </p:nvSpPr>
          <p:spPr>
            <a:xfrm>
              <a:off x="5257800" y="3548063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3" name="Rechteck 42"/>
            <p:cNvSpPr/>
            <p:nvPr/>
          </p:nvSpPr>
          <p:spPr>
            <a:xfrm>
              <a:off x="5257801" y="4267200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5" name="Textfeld 44"/>
            <p:cNvSpPr txBox="1"/>
            <p:nvPr/>
          </p:nvSpPr>
          <p:spPr>
            <a:xfrm>
              <a:off x="5300663" y="174956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𝛾</a:t>
              </a:r>
            </a:p>
          </p:txBody>
        </p:sp>
        <p:sp>
          <p:nvSpPr>
            <p:cNvPr id="62" name="Textfeld 61"/>
            <p:cNvSpPr txBox="1"/>
            <p:nvPr/>
          </p:nvSpPr>
          <p:spPr>
            <a:xfrm>
              <a:off x="5272088" y="2549663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g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Textfeld 62"/>
            <p:cNvSpPr txBox="1"/>
            <p:nvPr/>
          </p:nvSpPr>
          <p:spPr>
            <a:xfrm>
              <a:off x="5257800" y="3521211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Z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Textfeld 63"/>
            <p:cNvSpPr txBox="1"/>
            <p:nvPr/>
          </p:nvSpPr>
          <p:spPr>
            <a:xfrm>
              <a:off x="5257800" y="4249872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W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4" name="Gruppierung 13"/>
          <p:cNvGrpSpPr/>
          <p:nvPr/>
        </p:nvGrpSpPr>
        <p:grpSpPr>
          <a:xfrm>
            <a:off x="5257800" y="5597659"/>
            <a:ext cx="685800" cy="726941"/>
            <a:chOff x="5257800" y="5597659"/>
            <a:chExt cx="685800" cy="726941"/>
          </a:xfrm>
        </p:grpSpPr>
        <p:sp>
          <p:nvSpPr>
            <p:cNvPr id="44" name="Rechteck 43"/>
            <p:cNvSpPr/>
            <p:nvPr/>
          </p:nvSpPr>
          <p:spPr>
            <a:xfrm>
              <a:off x="5257800" y="5638801"/>
              <a:ext cx="685799" cy="685799"/>
            </a:xfrm>
            <a:prstGeom prst="rect">
              <a:avLst/>
            </a:prstGeom>
            <a:solidFill>
              <a:srgbClr val="0000FF">
                <a:alpha val="29804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5" name="Textfeld 64"/>
            <p:cNvSpPr txBox="1"/>
            <p:nvPr/>
          </p:nvSpPr>
          <p:spPr>
            <a:xfrm>
              <a:off x="5257800" y="559765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2" name="Gruppierung 11"/>
          <p:cNvGrpSpPr/>
          <p:nvPr/>
        </p:nvGrpSpPr>
        <p:grpSpPr>
          <a:xfrm>
            <a:off x="1219200" y="5334001"/>
            <a:ext cx="3443025" cy="533400"/>
            <a:chOff x="1219200" y="5029200"/>
            <a:chExt cx="3443025" cy="533400"/>
          </a:xfrm>
        </p:grpSpPr>
        <p:sp>
          <p:nvSpPr>
            <p:cNvPr id="9" name="Textfeld 8"/>
            <p:cNvSpPr txBox="1"/>
            <p:nvPr/>
          </p:nvSpPr>
          <p:spPr>
            <a:xfrm>
              <a:off x="1219200" y="5039380"/>
              <a:ext cx="1447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dirty="0" smtClean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Family:</a:t>
              </a:r>
            </a:p>
          </p:txBody>
        </p:sp>
        <p:sp>
          <p:nvSpPr>
            <p:cNvPr id="66" name="Textfeld 65"/>
            <p:cNvSpPr txBox="1"/>
            <p:nvPr/>
          </p:nvSpPr>
          <p:spPr>
            <a:xfrm>
              <a:off x="2729175" y="5039380"/>
              <a:ext cx="47122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de-DE" sz="2800" dirty="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Textfeld 66"/>
            <p:cNvSpPr txBox="1"/>
            <p:nvPr/>
          </p:nvSpPr>
          <p:spPr>
            <a:xfrm>
              <a:off x="3414975" y="5029200"/>
              <a:ext cx="47122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dirty="0" smtClean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68" name="Textfeld 67"/>
            <p:cNvSpPr txBox="1"/>
            <p:nvPr/>
          </p:nvSpPr>
          <p:spPr>
            <a:xfrm>
              <a:off x="4191000" y="5029200"/>
              <a:ext cx="47122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lang="de-DE" sz="2800" dirty="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" name="Gruppierung 9"/>
          <p:cNvGrpSpPr/>
          <p:nvPr/>
        </p:nvGrpSpPr>
        <p:grpSpPr>
          <a:xfrm>
            <a:off x="1066800" y="2082940"/>
            <a:ext cx="3686176" cy="1498460"/>
            <a:chOff x="1066800" y="1778139"/>
            <a:chExt cx="3686176" cy="1498460"/>
          </a:xfrm>
        </p:grpSpPr>
        <p:sp>
          <p:nvSpPr>
            <p:cNvPr id="7" name="Rechteck 6"/>
            <p:cNvSpPr/>
            <p:nvPr/>
          </p:nvSpPr>
          <p:spPr>
            <a:xfrm>
              <a:off x="2514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" name="Rechteck 24"/>
            <p:cNvSpPr/>
            <p:nvPr/>
          </p:nvSpPr>
          <p:spPr>
            <a:xfrm>
              <a:off x="3276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" name="Rechteck 25"/>
            <p:cNvSpPr/>
            <p:nvPr/>
          </p:nvSpPr>
          <p:spPr>
            <a:xfrm>
              <a:off x="4038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" name="Rechteck 26"/>
            <p:cNvSpPr/>
            <p:nvPr/>
          </p:nvSpPr>
          <p:spPr>
            <a:xfrm>
              <a:off x="2514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" name="Rechteck 27"/>
            <p:cNvSpPr/>
            <p:nvPr/>
          </p:nvSpPr>
          <p:spPr>
            <a:xfrm>
              <a:off x="3276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" name="Rechteck 28"/>
            <p:cNvSpPr/>
            <p:nvPr/>
          </p:nvSpPr>
          <p:spPr>
            <a:xfrm>
              <a:off x="4038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" name="Textfeld 7"/>
            <p:cNvSpPr txBox="1"/>
            <p:nvPr/>
          </p:nvSpPr>
          <p:spPr>
            <a:xfrm>
              <a:off x="2533651" y="1778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u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Textfeld 45"/>
            <p:cNvSpPr txBox="1"/>
            <p:nvPr/>
          </p:nvSpPr>
          <p:spPr>
            <a:xfrm>
              <a:off x="2547938" y="2540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Textfeld 54"/>
            <p:cNvSpPr txBox="1"/>
            <p:nvPr/>
          </p:nvSpPr>
          <p:spPr>
            <a:xfrm>
              <a:off x="3295651" y="1778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Textfeld 55"/>
            <p:cNvSpPr txBox="1"/>
            <p:nvPr/>
          </p:nvSpPr>
          <p:spPr>
            <a:xfrm>
              <a:off x="4038600" y="18067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t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Textfeld 56"/>
            <p:cNvSpPr txBox="1"/>
            <p:nvPr/>
          </p:nvSpPr>
          <p:spPr>
            <a:xfrm>
              <a:off x="3328988" y="252108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Textfeld 57"/>
            <p:cNvSpPr txBox="1"/>
            <p:nvPr/>
          </p:nvSpPr>
          <p:spPr>
            <a:xfrm>
              <a:off x="4067176" y="25306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b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Textfeld 68"/>
            <p:cNvSpPr txBox="1"/>
            <p:nvPr/>
          </p:nvSpPr>
          <p:spPr>
            <a:xfrm>
              <a:off x="1066800" y="2296180"/>
              <a:ext cx="1447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b="1" dirty="0" smtClean="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Quarks</a:t>
              </a:r>
            </a:p>
          </p:txBody>
        </p:sp>
      </p:grpSp>
      <p:grpSp>
        <p:nvGrpSpPr>
          <p:cNvPr id="11" name="Gruppierung 10"/>
          <p:cNvGrpSpPr/>
          <p:nvPr/>
        </p:nvGrpSpPr>
        <p:grpSpPr>
          <a:xfrm>
            <a:off x="685800" y="3706953"/>
            <a:ext cx="4081465" cy="1550847"/>
            <a:chOff x="685800" y="3402152"/>
            <a:chExt cx="4081465" cy="1550847"/>
          </a:xfrm>
        </p:grpSpPr>
        <p:sp>
          <p:nvSpPr>
            <p:cNvPr id="30" name="Rechteck 29"/>
            <p:cNvSpPr/>
            <p:nvPr/>
          </p:nvSpPr>
          <p:spPr>
            <a:xfrm>
              <a:off x="2514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" name="Rechteck 30"/>
            <p:cNvSpPr/>
            <p:nvPr/>
          </p:nvSpPr>
          <p:spPr>
            <a:xfrm>
              <a:off x="3276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" name="Rechteck 31"/>
            <p:cNvSpPr/>
            <p:nvPr/>
          </p:nvSpPr>
          <p:spPr>
            <a:xfrm>
              <a:off x="4038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" name="Rechteck 32"/>
            <p:cNvSpPr/>
            <p:nvPr/>
          </p:nvSpPr>
          <p:spPr>
            <a:xfrm>
              <a:off x="2514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" name="Rechteck 33"/>
            <p:cNvSpPr/>
            <p:nvPr/>
          </p:nvSpPr>
          <p:spPr>
            <a:xfrm>
              <a:off x="3276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" name="Rechteck 34"/>
            <p:cNvSpPr/>
            <p:nvPr/>
          </p:nvSpPr>
          <p:spPr>
            <a:xfrm>
              <a:off x="4038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7" name="Textfeld 46"/>
            <p:cNvSpPr txBox="1"/>
            <p:nvPr/>
          </p:nvSpPr>
          <p:spPr>
            <a:xfrm>
              <a:off x="2576513" y="3402152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Textfeld 48"/>
            <p:cNvSpPr txBox="1"/>
            <p:nvPr/>
          </p:nvSpPr>
          <p:spPr>
            <a:xfrm>
              <a:off x="3328989" y="3406915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𝜇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Textfeld 51"/>
            <p:cNvSpPr txBox="1"/>
            <p:nvPr/>
          </p:nvSpPr>
          <p:spPr>
            <a:xfrm>
              <a:off x="4081465" y="3411678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𝜏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Textfeld 58"/>
            <p:cNvSpPr txBox="1"/>
            <p:nvPr/>
          </p:nvSpPr>
          <p:spPr>
            <a:xfrm>
              <a:off x="2514600" y="42070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Textfeld 59"/>
            <p:cNvSpPr txBox="1"/>
            <p:nvPr/>
          </p:nvSpPr>
          <p:spPr>
            <a:xfrm>
              <a:off x="3252788" y="4159390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𝜇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Textfeld 60"/>
            <p:cNvSpPr txBox="1"/>
            <p:nvPr/>
          </p:nvSpPr>
          <p:spPr>
            <a:xfrm>
              <a:off x="4043365" y="4164153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𝜏</a:t>
              </a:r>
            </a:p>
          </p:txBody>
        </p:sp>
        <p:sp>
          <p:nvSpPr>
            <p:cNvPr id="70" name="Textfeld 69"/>
            <p:cNvSpPr txBox="1"/>
            <p:nvPr/>
          </p:nvSpPr>
          <p:spPr>
            <a:xfrm>
              <a:off x="685800" y="3886200"/>
              <a:ext cx="180975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b="1" dirty="0" err="1" smtClean="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Leptons</a:t>
              </a:r>
              <a:endParaRPr lang="de-DE" sz="28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71" name="Oval 70"/>
          <p:cNvSpPr/>
          <p:nvPr/>
        </p:nvSpPr>
        <p:spPr>
          <a:xfrm>
            <a:off x="3048000" y="1912422"/>
            <a:ext cx="1897578" cy="1897578"/>
          </a:xfrm>
          <a:prstGeom prst="ellipse">
            <a:avLst/>
          </a:prstGeom>
          <a:noFill/>
          <a:ln w="57150">
            <a:solidFill>
              <a:srgbClr val="1D1D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2" name="Oval 71"/>
          <p:cNvSpPr/>
          <p:nvPr/>
        </p:nvSpPr>
        <p:spPr>
          <a:xfrm>
            <a:off x="3089811" y="4464191"/>
            <a:ext cx="1897578" cy="879990"/>
          </a:xfrm>
          <a:prstGeom prst="ellipse">
            <a:avLst/>
          </a:prstGeom>
          <a:noFill/>
          <a:ln w="57150">
            <a:solidFill>
              <a:srgbClr val="1D1D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3" name="Oval 72"/>
          <p:cNvSpPr/>
          <p:nvPr/>
        </p:nvSpPr>
        <p:spPr>
          <a:xfrm>
            <a:off x="5029199" y="3745793"/>
            <a:ext cx="1143001" cy="1598387"/>
          </a:xfrm>
          <a:prstGeom prst="ellipse">
            <a:avLst/>
          </a:prstGeom>
          <a:noFill/>
          <a:ln w="57150">
            <a:solidFill>
              <a:srgbClr val="1D1D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4" name="Oval 73"/>
          <p:cNvSpPr/>
          <p:nvPr/>
        </p:nvSpPr>
        <p:spPr>
          <a:xfrm>
            <a:off x="5039777" y="5410200"/>
            <a:ext cx="1143001" cy="1123634"/>
          </a:xfrm>
          <a:prstGeom prst="ellipse">
            <a:avLst/>
          </a:prstGeom>
          <a:noFill/>
          <a:ln w="57150">
            <a:solidFill>
              <a:srgbClr val="1D1D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84784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ung 4"/>
          <p:cNvGrpSpPr/>
          <p:nvPr/>
        </p:nvGrpSpPr>
        <p:grpSpPr>
          <a:xfrm>
            <a:off x="457200" y="378478"/>
            <a:ext cx="6998400" cy="2281964"/>
            <a:chOff x="457200" y="1756636"/>
            <a:chExt cx="6998400" cy="2281964"/>
          </a:xfrm>
        </p:grpSpPr>
        <p:sp>
          <p:nvSpPr>
            <p:cNvPr id="4" name="Freeform 24"/>
            <p:cNvSpPr>
              <a:spLocks/>
            </p:cNvSpPr>
            <p:nvPr/>
          </p:nvSpPr>
          <p:spPr bwMode="auto">
            <a:xfrm rot="21567642">
              <a:off x="1600172" y="2938976"/>
              <a:ext cx="4176000" cy="530567"/>
            </a:xfrm>
            <a:custGeom>
              <a:avLst/>
              <a:gdLst>
                <a:gd name="T0" fmla="*/ 0 w 576"/>
                <a:gd name="T1" fmla="*/ 56 h 112"/>
                <a:gd name="T2" fmla="*/ 50 w 576"/>
                <a:gd name="T3" fmla="*/ 8 h 112"/>
                <a:gd name="T4" fmla="*/ 144 w 576"/>
                <a:gd name="T5" fmla="*/ 104 h 112"/>
                <a:gd name="T6" fmla="*/ 240 w 576"/>
                <a:gd name="T7" fmla="*/ 8 h 112"/>
                <a:gd name="T8" fmla="*/ 336 w 576"/>
                <a:gd name="T9" fmla="*/ 104 h 112"/>
                <a:gd name="T10" fmla="*/ 432 w 576"/>
                <a:gd name="T11" fmla="*/ 8 h 112"/>
                <a:gd name="T12" fmla="*/ 528 w 576"/>
                <a:gd name="T13" fmla="*/ 104 h 112"/>
                <a:gd name="T14" fmla="*/ 576 w 576"/>
                <a:gd name="T1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6" h="112">
                  <a:moveTo>
                    <a:pt x="0" y="56"/>
                  </a:moveTo>
                  <a:cubicBezTo>
                    <a:pt x="8" y="48"/>
                    <a:pt x="26" y="0"/>
                    <a:pt x="50" y="8"/>
                  </a:cubicBezTo>
                  <a:cubicBezTo>
                    <a:pt x="74" y="16"/>
                    <a:pt x="112" y="104"/>
                    <a:pt x="144" y="104"/>
                  </a:cubicBezTo>
                  <a:cubicBezTo>
                    <a:pt x="176" y="104"/>
                    <a:pt x="208" y="8"/>
                    <a:pt x="240" y="8"/>
                  </a:cubicBezTo>
                  <a:cubicBezTo>
                    <a:pt x="272" y="8"/>
                    <a:pt x="304" y="104"/>
                    <a:pt x="336" y="104"/>
                  </a:cubicBezTo>
                  <a:cubicBezTo>
                    <a:pt x="368" y="104"/>
                    <a:pt x="400" y="8"/>
                    <a:pt x="432" y="8"/>
                  </a:cubicBezTo>
                  <a:cubicBezTo>
                    <a:pt x="464" y="8"/>
                    <a:pt x="504" y="96"/>
                    <a:pt x="528" y="104"/>
                  </a:cubicBezTo>
                  <a:cubicBezTo>
                    <a:pt x="552" y="112"/>
                    <a:pt x="568" y="64"/>
                    <a:pt x="576" y="56"/>
                  </a:cubicBezTo>
                </a:path>
              </a:pathLst>
            </a:custGeom>
            <a:noFill/>
            <a:ln w="57150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" name="Text Box 38"/>
            <p:cNvSpPr txBox="1">
              <a:spLocks noChangeArrowheads="1"/>
            </p:cNvSpPr>
            <p:nvPr/>
          </p:nvSpPr>
          <p:spPr bwMode="auto">
            <a:xfrm>
              <a:off x="457200" y="2727173"/>
              <a:ext cx="1371600" cy="762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z="4400" dirty="0" smtClean="0">
                  <a:solidFill>
                    <a:srgbClr val="FF0000"/>
                  </a:solidFill>
                  <a:sym typeface="Symbol" charset="2"/>
                </a:rPr>
                <a:t>𝛾</a:t>
              </a:r>
              <a:endParaRPr lang="en-US" altLang="de-DE" sz="4400" dirty="0">
                <a:solidFill>
                  <a:srgbClr val="FF0000"/>
                </a:solidFill>
                <a:sym typeface="Symbol" charset="2"/>
              </a:endParaRPr>
            </a:p>
          </p:txBody>
        </p:sp>
        <p:cxnSp>
          <p:nvCxnSpPr>
            <p:cNvPr id="11" name="Gerade Verbindung mit Pfeil 10"/>
            <p:cNvCxnSpPr/>
            <p:nvPr/>
          </p:nvCxnSpPr>
          <p:spPr bwMode="auto">
            <a:xfrm>
              <a:off x="1828799" y="2741460"/>
              <a:ext cx="1512000" cy="0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6" name="Bild 1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426550" y="1756636"/>
              <a:ext cx="241300" cy="330200"/>
            </a:xfrm>
            <a:prstGeom prst="rect">
              <a:avLst/>
            </a:prstGeom>
          </p:spPr>
        </p:pic>
        <p:cxnSp>
          <p:nvCxnSpPr>
            <p:cNvPr id="17" name="Gerade Verbindung mit Pfeil 16"/>
            <p:cNvCxnSpPr/>
            <p:nvPr/>
          </p:nvCxnSpPr>
          <p:spPr bwMode="auto">
            <a:xfrm>
              <a:off x="5791200" y="2209800"/>
              <a:ext cx="1512000" cy="0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Oval 22"/>
            <p:cNvSpPr/>
            <p:nvPr/>
          </p:nvSpPr>
          <p:spPr bwMode="auto">
            <a:xfrm>
              <a:off x="5715000" y="2298000"/>
              <a:ext cx="1740600" cy="1740600"/>
            </a:xfrm>
            <a:prstGeom prst="ellipse">
              <a:avLst/>
            </a:prstGeom>
            <a:gradFill flip="none" rotWithShape="1">
              <a:gsLst>
                <a:gs pos="79000">
                  <a:schemeClr val="bg1"/>
                </a:gs>
                <a:gs pos="0">
                  <a:schemeClr val="accent2">
                    <a:lumMod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28575" cap="flat" cmpd="sng" algn="ctr">
              <a:noFill/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7" name="Geschweifte Klammer rechts 6"/>
          <p:cNvSpPr/>
          <p:nvPr/>
        </p:nvSpPr>
        <p:spPr bwMode="auto">
          <a:xfrm rot="5400000">
            <a:off x="6439200" y="1942800"/>
            <a:ext cx="324000" cy="1620000"/>
          </a:xfrm>
          <a:prstGeom prst="rightBrace">
            <a:avLst>
              <a:gd name="adj1" fmla="val 23588"/>
              <a:gd name="adj2" fmla="val 50000"/>
            </a:avLst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61" name="Bild 6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37074" y="228600"/>
            <a:ext cx="1695450" cy="997324"/>
          </a:xfrm>
          <a:prstGeom prst="rect">
            <a:avLst/>
          </a:prstGeom>
        </p:spPr>
      </p:pic>
      <p:grpSp>
        <p:nvGrpSpPr>
          <p:cNvPr id="15" name="Gruppierung 14"/>
          <p:cNvGrpSpPr/>
          <p:nvPr/>
        </p:nvGrpSpPr>
        <p:grpSpPr>
          <a:xfrm>
            <a:off x="381000" y="3896380"/>
            <a:ext cx="8153400" cy="2885420"/>
            <a:chOff x="381000" y="3896380"/>
            <a:chExt cx="8153400" cy="2885420"/>
          </a:xfrm>
        </p:grpSpPr>
        <p:grpSp>
          <p:nvGrpSpPr>
            <p:cNvPr id="8" name="Gruppierung 7"/>
            <p:cNvGrpSpPr/>
            <p:nvPr/>
          </p:nvGrpSpPr>
          <p:grpSpPr>
            <a:xfrm>
              <a:off x="381000" y="3896380"/>
              <a:ext cx="8153400" cy="2275820"/>
              <a:chOff x="381000" y="4124980"/>
              <a:chExt cx="8153400" cy="2275820"/>
            </a:xfrm>
          </p:grpSpPr>
          <p:sp>
            <p:nvSpPr>
              <p:cNvPr id="3" name="Rechteck 2"/>
              <p:cNvSpPr/>
              <p:nvPr/>
            </p:nvSpPr>
            <p:spPr bwMode="auto">
              <a:xfrm>
                <a:off x="381000" y="4724400"/>
                <a:ext cx="5562600" cy="1676400"/>
              </a:xfrm>
              <a:prstGeom prst="rect">
                <a:avLst/>
              </a:prstGeom>
              <a:solidFill>
                <a:srgbClr val="FFFF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pic>
            <p:nvPicPr>
              <p:cNvPr id="19" name="Bild 18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33400" y="4884820"/>
                <a:ext cx="5181600" cy="1363579"/>
              </a:xfrm>
              <a:prstGeom prst="rect">
                <a:avLst/>
              </a:prstGeom>
            </p:spPr>
          </p:pic>
          <p:sp>
            <p:nvSpPr>
              <p:cNvPr id="2" name="Textfeld 1"/>
              <p:cNvSpPr txBox="1"/>
              <p:nvPr/>
            </p:nvSpPr>
            <p:spPr>
              <a:xfrm>
                <a:off x="381000" y="4124980"/>
                <a:ext cx="81534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summing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up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the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leading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loops</a:t>
                </a:r>
                <a:r>
                  <a:rPr lang="de-DE" sz="2800" dirty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⇒</a:t>
                </a:r>
              </a:p>
            </p:txBody>
          </p:sp>
        </p:grpSp>
        <p:pic>
          <p:nvPicPr>
            <p:cNvPr id="10" name="Bild 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598350" y="4700825"/>
              <a:ext cx="1714500" cy="1054100"/>
            </a:xfrm>
            <a:prstGeom prst="rect">
              <a:avLst/>
            </a:prstGeom>
          </p:spPr>
        </p:pic>
        <p:sp>
          <p:nvSpPr>
            <p:cNvPr id="20" name="Textfeld 19"/>
            <p:cNvSpPr txBox="1"/>
            <p:nvPr/>
          </p:nvSpPr>
          <p:spPr>
            <a:xfrm>
              <a:off x="2374201" y="6258580"/>
              <a:ext cx="295979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reference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scale</a:t>
              </a:r>
              <a:endParaRPr lang="de-DE" sz="2800" dirty="0" smtClean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cxnSp>
          <p:nvCxnSpPr>
            <p:cNvPr id="14" name="Gerade Verbindung mit Pfeil 13"/>
            <p:cNvCxnSpPr/>
            <p:nvPr/>
          </p:nvCxnSpPr>
          <p:spPr bwMode="auto">
            <a:xfrm flipV="1">
              <a:off x="4612341" y="6019800"/>
              <a:ext cx="416859" cy="354106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chemeClr val="accent2">
                  <a:lumMod val="75000"/>
                </a:schemeClr>
              </a:solidFill>
              <a:prstDash val="solid"/>
              <a:round/>
              <a:headEnd type="none" w="med" len="med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pic>
        <p:nvPicPr>
          <p:cNvPr id="24" name="Bild 2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53100" y="2895600"/>
            <a:ext cx="2324100" cy="520700"/>
          </a:xfrm>
          <a:prstGeom prst="rect">
            <a:avLst/>
          </a:prstGeom>
        </p:spPr>
      </p:pic>
      <p:sp>
        <p:nvSpPr>
          <p:cNvPr id="25" name="Textfeld 24"/>
          <p:cNvSpPr txBox="1"/>
          <p:nvPr/>
        </p:nvSpPr>
        <p:spPr>
          <a:xfrm>
            <a:off x="914400" y="2286000"/>
            <a:ext cx="4267200" cy="1384995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/>
              <a:t>u</a:t>
            </a:r>
            <a:r>
              <a:rPr lang="de-DE" sz="2800" dirty="0" err="1" smtClean="0"/>
              <a:t>nresolved</a:t>
            </a:r>
            <a:r>
              <a:rPr lang="de-DE" sz="2800" dirty="0" smtClean="0"/>
              <a:t> </a:t>
            </a:r>
            <a:r>
              <a:rPr lang="de-DE" sz="2800" dirty="0" err="1" smtClean="0"/>
              <a:t>quantum</a:t>
            </a:r>
            <a:r>
              <a:rPr lang="de-DE" sz="2800" dirty="0" smtClean="0"/>
              <a:t> </a:t>
            </a:r>
            <a:r>
              <a:rPr lang="de-DE" sz="2800" dirty="0" err="1" smtClean="0"/>
              <a:t>effects</a:t>
            </a:r>
            <a:r>
              <a:rPr lang="de-DE" sz="2800" dirty="0" smtClean="0"/>
              <a:t> </a:t>
            </a:r>
            <a:r>
              <a:rPr lang="de-DE" sz="2800" dirty="0" err="1" smtClean="0"/>
              <a:t>can</a:t>
            </a:r>
            <a:r>
              <a:rPr lang="de-DE" sz="2800" dirty="0" smtClean="0"/>
              <a:t> </a:t>
            </a:r>
            <a:r>
              <a:rPr lang="de-DE" sz="2800" dirty="0" err="1" smtClean="0"/>
              <a:t>be</a:t>
            </a:r>
            <a:r>
              <a:rPr lang="de-DE" sz="2800" dirty="0" smtClean="0"/>
              <a:t> </a:t>
            </a:r>
            <a:r>
              <a:rPr lang="de-DE" sz="2800" dirty="0" err="1" smtClean="0"/>
              <a:t>absorbed</a:t>
            </a:r>
            <a:r>
              <a:rPr lang="de-DE" sz="2800" dirty="0" smtClean="0"/>
              <a:t> in an </a:t>
            </a:r>
            <a:r>
              <a:rPr lang="de-DE" sz="2800" dirty="0" err="1" smtClean="0"/>
              <a:t>effective</a:t>
            </a:r>
            <a:r>
              <a:rPr lang="de-DE" sz="2800" dirty="0" smtClean="0"/>
              <a:t> </a:t>
            </a:r>
            <a:r>
              <a:rPr lang="de-DE" sz="2800" dirty="0" err="1" smtClean="0"/>
              <a:t>charge</a:t>
            </a:r>
            <a:endParaRPr lang="de-DE" sz="2800" dirty="0" smtClean="0"/>
          </a:p>
        </p:txBody>
      </p:sp>
    </p:spTree>
    <p:extLst>
      <p:ext uri="{BB962C8B-B14F-4D97-AF65-F5344CB8AC3E}">
        <p14:creationId xmlns:p14="http://schemas.microsoft.com/office/powerpoint/2010/main" val="1565702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Bild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000" y="2209800"/>
            <a:ext cx="317373" cy="448056"/>
          </a:xfrm>
          <a:prstGeom prst="rect">
            <a:avLst/>
          </a:prstGeom>
        </p:spPr>
      </p:pic>
      <p:grpSp>
        <p:nvGrpSpPr>
          <p:cNvPr id="5" name="Gruppierung 4"/>
          <p:cNvGrpSpPr/>
          <p:nvPr/>
        </p:nvGrpSpPr>
        <p:grpSpPr>
          <a:xfrm>
            <a:off x="1258764" y="2242145"/>
            <a:ext cx="4532436" cy="472763"/>
            <a:chOff x="1154964" y="2242145"/>
            <a:chExt cx="4532436" cy="472763"/>
          </a:xfrm>
        </p:grpSpPr>
        <p:grpSp>
          <p:nvGrpSpPr>
            <p:cNvPr id="56" name="Group 36"/>
            <p:cNvGrpSpPr>
              <a:grpSpLocks/>
            </p:cNvGrpSpPr>
            <p:nvPr/>
          </p:nvGrpSpPr>
          <p:grpSpPr bwMode="auto">
            <a:xfrm rot="5400000">
              <a:off x="4175400" y="1202908"/>
              <a:ext cx="468000" cy="2556000"/>
              <a:chOff x="4849" y="3360"/>
              <a:chExt cx="96" cy="500"/>
            </a:xfrm>
          </p:grpSpPr>
          <p:sp>
            <p:nvSpPr>
              <p:cNvPr id="57" name="Bogen 37"/>
              <p:cNvSpPr>
                <a:spLocks/>
              </p:cNvSpPr>
              <p:nvPr/>
            </p:nvSpPr>
            <p:spPr bwMode="auto">
              <a:xfrm rot="5400000" flipH="1" flipV="1">
                <a:off x="4862" y="3392"/>
                <a:ext cx="115" cy="51"/>
              </a:xfrm>
              <a:custGeom>
                <a:avLst/>
                <a:gdLst>
                  <a:gd name="G0" fmla="+- 21600 0 0"/>
                  <a:gd name="G1" fmla="+- 1324 0 0"/>
                  <a:gd name="G2" fmla="+- 21600 0 0"/>
                  <a:gd name="T0" fmla="*/ 43196 w 43196"/>
                  <a:gd name="T1" fmla="*/ 1713 h 22924"/>
                  <a:gd name="T2" fmla="*/ 41 w 43196"/>
                  <a:gd name="T3" fmla="*/ 0 h 22924"/>
                  <a:gd name="T4" fmla="*/ 21600 w 43196"/>
                  <a:gd name="T5" fmla="*/ 1324 h 2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196" h="22924" fill="none" extrusionOk="0">
                    <a:moveTo>
                      <a:pt x="43196" y="1713"/>
                    </a:moveTo>
                    <a:cubicBezTo>
                      <a:pt x="42984" y="13488"/>
                      <a:pt x="33377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</a:path>
                  <a:path w="43196" h="22924" stroke="0" extrusionOk="0">
                    <a:moveTo>
                      <a:pt x="43196" y="1713"/>
                    </a:moveTo>
                    <a:cubicBezTo>
                      <a:pt x="42984" y="13488"/>
                      <a:pt x="33377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  <a:lnTo>
                      <a:pt x="21600" y="1324"/>
                    </a:lnTo>
                    <a:close/>
                  </a:path>
                </a:pathLst>
              </a:custGeom>
              <a:noFill/>
              <a:ln w="571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58" name="Group 38"/>
              <p:cNvGrpSpPr>
                <a:grpSpLocks/>
              </p:cNvGrpSpPr>
              <p:nvPr/>
            </p:nvGrpSpPr>
            <p:grpSpPr bwMode="auto">
              <a:xfrm rot="5400000">
                <a:off x="4839" y="3446"/>
                <a:ext cx="116" cy="96"/>
                <a:chOff x="960" y="528"/>
                <a:chExt cx="287" cy="672"/>
              </a:xfrm>
            </p:grpSpPr>
            <p:sp>
              <p:nvSpPr>
                <p:cNvPr id="105" name="Bogen 3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6" name="Bogen 4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7" name="Bogen 4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59" name="Group 42"/>
              <p:cNvGrpSpPr>
                <a:grpSpLocks/>
              </p:cNvGrpSpPr>
              <p:nvPr/>
            </p:nvGrpSpPr>
            <p:grpSpPr bwMode="auto">
              <a:xfrm rot="5400000">
                <a:off x="4839" y="3524"/>
                <a:ext cx="115" cy="96"/>
                <a:chOff x="960" y="528"/>
                <a:chExt cx="287" cy="672"/>
              </a:xfrm>
            </p:grpSpPr>
            <p:sp>
              <p:nvSpPr>
                <p:cNvPr id="88" name="Bogen 4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0" name="Bogen 4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3" name="Bogen 4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60" name="Group 46"/>
              <p:cNvGrpSpPr>
                <a:grpSpLocks/>
              </p:cNvGrpSpPr>
              <p:nvPr/>
            </p:nvGrpSpPr>
            <p:grpSpPr bwMode="auto">
              <a:xfrm rot="5400000">
                <a:off x="4840" y="3600"/>
                <a:ext cx="114" cy="96"/>
                <a:chOff x="960" y="528"/>
                <a:chExt cx="287" cy="672"/>
              </a:xfrm>
            </p:grpSpPr>
            <p:sp>
              <p:nvSpPr>
                <p:cNvPr id="85" name="Bogen 4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6" name="Bogen 4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7" name="Bogen 4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61" name="Group 50"/>
              <p:cNvGrpSpPr>
                <a:grpSpLocks/>
              </p:cNvGrpSpPr>
              <p:nvPr/>
            </p:nvGrpSpPr>
            <p:grpSpPr bwMode="auto">
              <a:xfrm rot="5400000">
                <a:off x="4839" y="3677"/>
                <a:ext cx="115" cy="96"/>
                <a:chOff x="960" y="528"/>
                <a:chExt cx="287" cy="672"/>
              </a:xfrm>
            </p:grpSpPr>
            <p:sp>
              <p:nvSpPr>
                <p:cNvPr id="69" name="Bogen 5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" name="Bogen 5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" name="Bogen 5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62" name="Group 54"/>
              <p:cNvGrpSpPr>
                <a:grpSpLocks/>
              </p:cNvGrpSpPr>
              <p:nvPr/>
            </p:nvGrpSpPr>
            <p:grpSpPr bwMode="auto">
              <a:xfrm rot="5400000">
                <a:off x="4839" y="3754"/>
                <a:ext cx="116" cy="96"/>
                <a:chOff x="960" y="528"/>
                <a:chExt cx="287" cy="672"/>
              </a:xfrm>
            </p:grpSpPr>
            <p:sp>
              <p:nvSpPr>
                <p:cNvPr id="64" name="Bogen 5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7" name="Bogen 5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8" name="Bogen 5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grpSp>
          <p:nvGrpSpPr>
            <p:cNvPr id="108" name="Group 36"/>
            <p:cNvGrpSpPr>
              <a:grpSpLocks/>
            </p:cNvGrpSpPr>
            <p:nvPr/>
          </p:nvGrpSpPr>
          <p:grpSpPr bwMode="auto">
            <a:xfrm rot="5400000">
              <a:off x="2198964" y="1198145"/>
              <a:ext cx="468000" cy="2556000"/>
              <a:chOff x="4849" y="3360"/>
              <a:chExt cx="96" cy="500"/>
            </a:xfrm>
          </p:grpSpPr>
          <p:sp>
            <p:nvSpPr>
              <p:cNvPr id="109" name="Bogen 37"/>
              <p:cNvSpPr>
                <a:spLocks/>
              </p:cNvSpPr>
              <p:nvPr/>
            </p:nvSpPr>
            <p:spPr bwMode="auto">
              <a:xfrm rot="5400000" flipH="1" flipV="1">
                <a:off x="4862" y="3392"/>
                <a:ext cx="115" cy="51"/>
              </a:xfrm>
              <a:custGeom>
                <a:avLst/>
                <a:gdLst>
                  <a:gd name="G0" fmla="+- 21600 0 0"/>
                  <a:gd name="G1" fmla="+- 1324 0 0"/>
                  <a:gd name="G2" fmla="+- 21600 0 0"/>
                  <a:gd name="T0" fmla="*/ 43196 w 43196"/>
                  <a:gd name="T1" fmla="*/ 1713 h 22924"/>
                  <a:gd name="T2" fmla="*/ 41 w 43196"/>
                  <a:gd name="T3" fmla="*/ 0 h 22924"/>
                  <a:gd name="T4" fmla="*/ 21600 w 43196"/>
                  <a:gd name="T5" fmla="*/ 1324 h 2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196" h="22924" fill="none" extrusionOk="0">
                    <a:moveTo>
                      <a:pt x="43196" y="1713"/>
                    </a:moveTo>
                    <a:cubicBezTo>
                      <a:pt x="42984" y="13488"/>
                      <a:pt x="33377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</a:path>
                  <a:path w="43196" h="22924" stroke="0" extrusionOk="0">
                    <a:moveTo>
                      <a:pt x="43196" y="1713"/>
                    </a:moveTo>
                    <a:cubicBezTo>
                      <a:pt x="42984" y="13488"/>
                      <a:pt x="33377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  <a:lnTo>
                      <a:pt x="21600" y="1324"/>
                    </a:lnTo>
                    <a:close/>
                  </a:path>
                </a:pathLst>
              </a:custGeom>
              <a:noFill/>
              <a:ln w="571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10" name="Group 38"/>
              <p:cNvGrpSpPr>
                <a:grpSpLocks/>
              </p:cNvGrpSpPr>
              <p:nvPr/>
            </p:nvGrpSpPr>
            <p:grpSpPr bwMode="auto">
              <a:xfrm rot="5400000">
                <a:off x="4839" y="3446"/>
                <a:ext cx="116" cy="96"/>
                <a:chOff x="960" y="528"/>
                <a:chExt cx="287" cy="672"/>
              </a:xfrm>
            </p:grpSpPr>
            <p:sp>
              <p:nvSpPr>
                <p:cNvPr id="127" name="Bogen 3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28" name="Bogen 4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29" name="Bogen 4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11" name="Group 42"/>
              <p:cNvGrpSpPr>
                <a:grpSpLocks/>
              </p:cNvGrpSpPr>
              <p:nvPr/>
            </p:nvGrpSpPr>
            <p:grpSpPr bwMode="auto">
              <a:xfrm rot="5400000">
                <a:off x="4839" y="3524"/>
                <a:ext cx="115" cy="96"/>
                <a:chOff x="960" y="528"/>
                <a:chExt cx="287" cy="672"/>
              </a:xfrm>
            </p:grpSpPr>
            <p:sp>
              <p:nvSpPr>
                <p:cNvPr id="124" name="Bogen 4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25" name="Bogen 4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26" name="Bogen 4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12" name="Group 46"/>
              <p:cNvGrpSpPr>
                <a:grpSpLocks/>
              </p:cNvGrpSpPr>
              <p:nvPr/>
            </p:nvGrpSpPr>
            <p:grpSpPr bwMode="auto">
              <a:xfrm rot="5400000">
                <a:off x="4840" y="3600"/>
                <a:ext cx="114" cy="96"/>
                <a:chOff x="960" y="528"/>
                <a:chExt cx="287" cy="672"/>
              </a:xfrm>
            </p:grpSpPr>
            <p:sp>
              <p:nvSpPr>
                <p:cNvPr id="121" name="Bogen 4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22" name="Bogen 4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23" name="Bogen 4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13" name="Group 50"/>
              <p:cNvGrpSpPr>
                <a:grpSpLocks/>
              </p:cNvGrpSpPr>
              <p:nvPr/>
            </p:nvGrpSpPr>
            <p:grpSpPr bwMode="auto">
              <a:xfrm rot="5400000">
                <a:off x="4839" y="3677"/>
                <a:ext cx="115" cy="96"/>
                <a:chOff x="960" y="528"/>
                <a:chExt cx="287" cy="672"/>
              </a:xfrm>
            </p:grpSpPr>
            <p:sp>
              <p:nvSpPr>
                <p:cNvPr id="118" name="Bogen 5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19" name="Bogen 5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20" name="Bogen 5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14" name="Group 54"/>
              <p:cNvGrpSpPr>
                <a:grpSpLocks/>
              </p:cNvGrpSpPr>
              <p:nvPr/>
            </p:nvGrpSpPr>
            <p:grpSpPr bwMode="auto">
              <a:xfrm rot="5400000">
                <a:off x="4839" y="3754"/>
                <a:ext cx="116" cy="96"/>
                <a:chOff x="960" y="528"/>
                <a:chExt cx="287" cy="672"/>
              </a:xfrm>
            </p:grpSpPr>
            <p:sp>
              <p:nvSpPr>
                <p:cNvPr id="115" name="Bogen 5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16" name="Bogen 5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17" name="Bogen 5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3" name="Textfeld 2"/>
          <p:cNvSpPr txBox="1"/>
          <p:nvPr/>
        </p:nvSpPr>
        <p:spPr>
          <a:xfrm>
            <a:off x="152400" y="0"/>
            <a:ext cx="853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Now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look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at a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quark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with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a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unit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color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charge</a:t>
            </a:r>
            <a:endParaRPr lang="de-DE" sz="3200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9" name="Textfeld 8"/>
          <p:cNvSpPr txBox="1"/>
          <p:nvPr/>
        </p:nvSpPr>
        <p:spPr>
          <a:xfrm>
            <a:off x="1524000" y="2735610"/>
            <a:ext cx="2133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rgbClr val="FF0000"/>
                </a:solidFill>
              </a:rPr>
              <a:t>hard</a:t>
            </a:r>
            <a:r>
              <a:rPr lang="de-DE" sz="2800" dirty="0" smtClean="0">
                <a:solidFill>
                  <a:srgbClr val="FF0000"/>
                </a:solidFill>
              </a:rPr>
              <a:t> probe</a:t>
            </a:r>
          </a:p>
        </p:txBody>
      </p:sp>
      <p:cxnSp>
        <p:nvCxnSpPr>
          <p:cNvPr id="17" name="Gerade Verbindung mit Pfeil 16"/>
          <p:cNvCxnSpPr/>
          <p:nvPr/>
        </p:nvCxnSpPr>
        <p:spPr bwMode="auto">
          <a:xfrm>
            <a:off x="5791200" y="1440210"/>
            <a:ext cx="1512000" cy="0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" name="Oval 22"/>
          <p:cNvSpPr/>
          <p:nvPr/>
        </p:nvSpPr>
        <p:spPr bwMode="auto">
          <a:xfrm>
            <a:off x="5715000" y="1528410"/>
            <a:ext cx="1740600" cy="1740600"/>
          </a:xfrm>
          <a:prstGeom prst="ellipse">
            <a:avLst/>
          </a:prstGeom>
          <a:gradFill flip="none" rotWithShape="1">
            <a:gsLst>
              <a:gs pos="79000">
                <a:schemeClr val="bg1"/>
              </a:gs>
              <a:gs pos="0">
                <a:schemeClr val="accent2">
                  <a:lumMod val="5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2" name="Textfeld 31"/>
          <p:cNvSpPr txBox="1"/>
          <p:nvPr/>
        </p:nvSpPr>
        <p:spPr>
          <a:xfrm>
            <a:off x="6357750" y="3357209"/>
            <a:ext cx="25576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 smtClean="0">
                <a:solidFill>
                  <a:srgbClr val="0000CC"/>
                </a:solidFill>
              </a:rPr>
              <a:t>colored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quark</a:t>
            </a:r>
            <a:r>
              <a:rPr lang="de-DE" sz="2800" dirty="0" smtClean="0">
                <a:solidFill>
                  <a:srgbClr val="0000CC"/>
                </a:solidFill>
              </a:rPr>
              <a:t> at </a:t>
            </a:r>
            <a:r>
              <a:rPr lang="de-DE" sz="2800" dirty="0" err="1" smtClean="0">
                <a:solidFill>
                  <a:srgbClr val="0000CC"/>
                </a:solidFill>
              </a:rPr>
              <a:t>origin</a:t>
            </a:r>
            <a:endParaRPr lang="de-DE" sz="2800" dirty="0" smtClean="0">
              <a:solidFill>
                <a:srgbClr val="0000CC"/>
              </a:solidFill>
            </a:endParaRPr>
          </a:p>
        </p:txBody>
      </p:sp>
      <p:cxnSp>
        <p:nvCxnSpPr>
          <p:cNvPr id="34" name="Gerade Verbindung mit Pfeil 33"/>
          <p:cNvCxnSpPr/>
          <p:nvPr/>
        </p:nvCxnSpPr>
        <p:spPr bwMode="auto">
          <a:xfrm flipH="1" flipV="1">
            <a:off x="6629400" y="2461520"/>
            <a:ext cx="709929" cy="96748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accent1">
                <a:lumMod val="60000"/>
                <a:lumOff val="40000"/>
              </a:schemeClr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7" name="Textfeld 36"/>
          <p:cNvSpPr txBox="1"/>
          <p:nvPr/>
        </p:nvSpPr>
        <p:spPr>
          <a:xfrm>
            <a:off x="2514600" y="3124200"/>
            <a:ext cx="33859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 smtClean="0"/>
              <a:t>quantum</a:t>
            </a:r>
            <a:r>
              <a:rPr lang="de-DE" sz="2800" dirty="0" smtClean="0"/>
              <a:t> </a:t>
            </a:r>
            <a:r>
              <a:rPr lang="de-DE" sz="2800" dirty="0" err="1" smtClean="0"/>
              <a:t>effects</a:t>
            </a:r>
            <a:r>
              <a:rPr lang="de-DE" sz="2800" dirty="0" smtClean="0"/>
              <a:t>  not </a:t>
            </a:r>
            <a:r>
              <a:rPr lang="de-DE" sz="2800" dirty="0" err="1" smtClean="0"/>
              <a:t>resolved</a:t>
            </a:r>
            <a:r>
              <a:rPr lang="de-DE" sz="2800" dirty="0" smtClean="0"/>
              <a:t> in </a:t>
            </a:r>
            <a:r>
              <a:rPr lang="de-DE" sz="2800" dirty="0" err="1" smtClean="0"/>
              <a:t>here</a:t>
            </a:r>
            <a:r>
              <a:rPr lang="de-DE" sz="2800" dirty="0" smtClean="0"/>
              <a:t> </a:t>
            </a:r>
          </a:p>
        </p:txBody>
      </p:sp>
      <p:cxnSp>
        <p:nvCxnSpPr>
          <p:cNvPr id="39" name="Gerade Verbindung mit Pfeil 38"/>
          <p:cNvCxnSpPr/>
          <p:nvPr/>
        </p:nvCxnSpPr>
        <p:spPr bwMode="auto">
          <a:xfrm flipV="1">
            <a:off x="5082988" y="2830860"/>
            <a:ext cx="760600" cy="382987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130" name="Bild 12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83501" y="626773"/>
            <a:ext cx="1300182" cy="764813"/>
          </a:xfrm>
          <a:prstGeom prst="rect">
            <a:avLst/>
          </a:prstGeom>
        </p:spPr>
      </p:pic>
      <p:pic>
        <p:nvPicPr>
          <p:cNvPr id="8" name="Bild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52799" y="1528410"/>
            <a:ext cx="581631" cy="567090"/>
          </a:xfrm>
          <a:prstGeom prst="rect">
            <a:avLst/>
          </a:prstGeom>
        </p:spPr>
      </p:pic>
      <p:grpSp>
        <p:nvGrpSpPr>
          <p:cNvPr id="16" name="Gruppierung 15"/>
          <p:cNvGrpSpPr/>
          <p:nvPr/>
        </p:nvGrpSpPr>
        <p:grpSpPr>
          <a:xfrm>
            <a:off x="1828800" y="5715000"/>
            <a:ext cx="7162800" cy="990600"/>
            <a:chOff x="1828800" y="5715000"/>
            <a:chExt cx="7162800" cy="990600"/>
          </a:xfrm>
        </p:grpSpPr>
        <p:pic>
          <p:nvPicPr>
            <p:cNvPr id="347" name="Bild 34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105400" y="5715000"/>
              <a:ext cx="228600" cy="304800"/>
            </a:xfrm>
            <a:prstGeom prst="rect">
              <a:avLst/>
            </a:prstGeom>
          </p:spPr>
        </p:pic>
        <p:grpSp>
          <p:nvGrpSpPr>
            <p:cNvPr id="14" name="Gruppierung 13"/>
            <p:cNvGrpSpPr/>
            <p:nvPr/>
          </p:nvGrpSpPr>
          <p:grpSpPr>
            <a:xfrm>
              <a:off x="1828800" y="5846762"/>
              <a:ext cx="7162800" cy="858838"/>
              <a:chOff x="1828800" y="5846762"/>
              <a:chExt cx="7162800" cy="858838"/>
            </a:xfrm>
          </p:grpSpPr>
          <p:grpSp>
            <p:nvGrpSpPr>
              <p:cNvPr id="18" name="Gruppierung 17"/>
              <p:cNvGrpSpPr/>
              <p:nvPr/>
            </p:nvGrpSpPr>
            <p:grpSpPr>
              <a:xfrm>
                <a:off x="2286000" y="5846762"/>
                <a:ext cx="3124200" cy="858838"/>
                <a:chOff x="2514600" y="5694362"/>
                <a:chExt cx="3124200" cy="858838"/>
              </a:xfrm>
            </p:grpSpPr>
            <p:grpSp>
              <p:nvGrpSpPr>
                <p:cNvPr id="198" name="Gruppierung 197"/>
                <p:cNvGrpSpPr/>
                <p:nvPr/>
              </p:nvGrpSpPr>
              <p:grpSpPr>
                <a:xfrm>
                  <a:off x="3423520" y="5694362"/>
                  <a:ext cx="1072280" cy="858838"/>
                  <a:chOff x="3118720" y="4485336"/>
                  <a:chExt cx="1072280" cy="858838"/>
                </a:xfrm>
              </p:grpSpPr>
              <p:grpSp>
                <p:nvGrpSpPr>
                  <p:cNvPr id="199" name="Gruppierung 198"/>
                  <p:cNvGrpSpPr/>
                  <p:nvPr/>
                </p:nvGrpSpPr>
                <p:grpSpPr>
                  <a:xfrm>
                    <a:off x="3118720" y="4876510"/>
                    <a:ext cx="1069929" cy="467664"/>
                    <a:chOff x="3118720" y="4876510"/>
                    <a:chExt cx="1069929" cy="467664"/>
                  </a:xfrm>
                </p:grpSpPr>
                <p:grpSp>
                  <p:nvGrpSpPr>
                    <p:cNvPr id="247" name="Gruppierung 246"/>
                    <p:cNvGrpSpPr/>
                    <p:nvPr/>
                  </p:nvGrpSpPr>
                  <p:grpSpPr>
                    <a:xfrm>
                      <a:off x="3118720" y="4906598"/>
                      <a:ext cx="279725" cy="278438"/>
                      <a:chOff x="3118720" y="4906598"/>
                      <a:chExt cx="279725" cy="278438"/>
                    </a:xfrm>
                  </p:grpSpPr>
                  <p:sp>
                    <p:nvSpPr>
                      <p:cNvPr id="288" name="Bogen 53"/>
                      <p:cNvSpPr>
                        <a:spLocks/>
                      </p:cNvSpPr>
                      <p:nvPr/>
                    </p:nvSpPr>
                    <p:spPr bwMode="auto">
                      <a:xfrm rot="13672316" flipH="1" flipV="1">
                        <a:off x="3181435" y="5035071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89" name="Gruppierung 288"/>
                      <p:cNvGrpSpPr/>
                      <p:nvPr/>
                    </p:nvGrpSpPr>
                    <p:grpSpPr>
                      <a:xfrm>
                        <a:off x="3179188" y="4947882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91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92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sp>
                    <p:nvSpPr>
                      <p:cNvPr id="290" name="Bogen 57"/>
                      <p:cNvSpPr>
                        <a:spLocks/>
                      </p:cNvSpPr>
                      <p:nvPr/>
                    </p:nvSpPr>
                    <p:spPr bwMode="auto">
                      <a:xfrm rot="13982504" flipH="1" flipV="1">
                        <a:off x="3101926" y="4923392"/>
                        <a:ext cx="170748" cy="137160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248" name="Gruppierung 247"/>
                    <p:cNvGrpSpPr/>
                    <p:nvPr/>
                  </p:nvGrpSpPr>
                  <p:grpSpPr>
                    <a:xfrm rot="162944">
                      <a:off x="3251079" y="5028155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84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85" name="Gruppierung 284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86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87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49" name="Gruppierung 248"/>
                    <p:cNvGrpSpPr/>
                    <p:nvPr/>
                  </p:nvGrpSpPr>
                  <p:grpSpPr>
                    <a:xfrm rot="20646593">
                      <a:off x="3355855" y="5088479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80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81" name="Gruppierung 280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82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83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50" name="Gruppierung 249"/>
                    <p:cNvGrpSpPr/>
                    <p:nvPr/>
                  </p:nvGrpSpPr>
                  <p:grpSpPr>
                    <a:xfrm rot="19988522">
                      <a:off x="3463806" y="5117053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76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77" name="Gruppierung 276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78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79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51" name="Gruppierung 250"/>
                    <p:cNvGrpSpPr/>
                    <p:nvPr/>
                  </p:nvGrpSpPr>
                  <p:grpSpPr>
                    <a:xfrm rot="19251733">
                      <a:off x="3578106" y="5123403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72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73" name="Gruppierung 272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74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75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52" name="Gruppierung 251"/>
                    <p:cNvGrpSpPr/>
                    <p:nvPr/>
                  </p:nvGrpSpPr>
                  <p:grpSpPr>
                    <a:xfrm rot="18448648">
                      <a:off x="3695583" y="5107528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68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69" name="Gruppierung 268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70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71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53" name="Gruppierung 252"/>
                    <p:cNvGrpSpPr/>
                    <p:nvPr/>
                  </p:nvGrpSpPr>
                  <p:grpSpPr>
                    <a:xfrm rot="17581995">
                      <a:off x="3803535" y="5056728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64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65" name="Gruppierung 264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66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67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54" name="Gruppierung 253"/>
                    <p:cNvGrpSpPr/>
                    <p:nvPr/>
                  </p:nvGrpSpPr>
                  <p:grpSpPr>
                    <a:xfrm rot="16466333">
                      <a:off x="3898785" y="4977353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60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61" name="Gruppierung 260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62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63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55" name="Gruppierung 254"/>
                    <p:cNvGrpSpPr/>
                    <p:nvPr/>
                  </p:nvGrpSpPr>
                  <p:grpSpPr>
                    <a:xfrm rot="15590182">
                      <a:off x="3968635" y="4875753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56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57" name="Gruppierung 256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58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59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grpSp>
                <p:nvGrpSpPr>
                  <p:cNvPr id="200" name="Gruppierung 199"/>
                  <p:cNvGrpSpPr/>
                  <p:nvPr/>
                </p:nvGrpSpPr>
                <p:grpSpPr>
                  <a:xfrm flipV="1">
                    <a:off x="3121071" y="4485336"/>
                    <a:ext cx="1069929" cy="467664"/>
                    <a:chOff x="3118720" y="4876510"/>
                    <a:chExt cx="1069929" cy="467664"/>
                  </a:xfrm>
                </p:grpSpPr>
                <p:grpSp>
                  <p:nvGrpSpPr>
                    <p:cNvPr id="201" name="Gruppierung 200"/>
                    <p:cNvGrpSpPr/>
                    <p:nvPr/>
                  </p:nvGrpSpPr>
                  <p:grpSpPr>
                    <a:xfrm>
                      <a:off x="3118720" y="4906598"/>
                      <a:ext cx="279725" cy="278438"/>
                      <a:chOff x="3118720" y="4906598"/>
                      <a:chExt cx="279725" cy="278438"/>
                    </a:xfrm>
                  </p:grpSpPr>
                  <p:sp>
                    <p:nvSpPr>
                      <p:cNvPr id="242" name="Bogen 53"/>
                      <p:cNvSpPr>
                        <a:spLocks/>
                      </p:cNvSpPr>
                      <p:nvPr/>
                    </p:nvSpPr>
                    <p:spPr bwMode="auto">
                      <a:xfrm rot="13672316" flipH="1" flipV="1">
                        <a:off x="3181435" y="5035071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43" name="Gruppierung 242"/>
                      <p:cNvGrpSpPr/>
                      <p:nvPr/>
                    </p:nvGrpSpPr>
                    <p:grpSpPr>
                      <a:xfrm>
                        <a:off x="3179188" y="4947882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45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46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sp>
                    <p:nvSpPr>
                      <p:cNvPr id="244" name="Bogen 57"/>
                      <p:cNvSpPr>
                        <a:spLocks/>
                      </p:cNvSpPr>
                      <p:nvPr/>
                    </p:nvSpPr>
                    <p:spPr bwMode="auto">
                      <a:xfrm rot="13982504" flipH="1" flipV="1">
                        <a:off x="3101926" y="4923392"/>
                        <a:ext cx="170748" cy="137160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202" name="Gruppierung 201"/>
                    <p:cNvGrpSpPr/>
                    <p:nvPr/>
                  </p:nvGrpSpPr>
                  <p:grpSpPr>
                    <a:xfrm rot="162944">
                      <a:off x="3251079" y="5028155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38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39" name="Gruppierung 238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40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41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03" name="Gruppierung 202"/>
                    <p:cNvGrpSpPr/>
                    <p:nvPr/>
                  </p:nvGrpSpPr>
                  <p:grpSpPr>
                    <a:xfrm rot="20646593">
                      <a:off x="3355855" y="5088479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34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35" name="Gruppierung 234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36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37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04" name="Gruppierung 203"/>
                    <p:cNvGrpSpPr/>
                    <p:nvPr/>
                  </p:nvGrpSpPr>
                  <p:grpSpPr>
                    <a:xfrm rot="19988522">
                      <a:off x="3463806" y="5117053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30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31" name="Gruppierung 230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32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33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05" name="Gruppierung 204"/>
                    <p:cNvGrpSpPr/>
                    <p:nvPr/>
                  </p:nvGrpSpPr>
                  <p:grpSpPr>
                    <a:xfrm rot="19251733">
                      <a:off x="3578106" y="5123403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26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27" name="Gruppierung 226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28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29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06" name="Gruppierung 205"/>
                    <p:cNvGrpSpPr/>
                    <p:nvPr/>
                  </p:nvGrpSpPr>
                  <p:grpSpPr>
                    <a:xfrm rot="18448648">
                      <a:off x="3695583" y="5107528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22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23" name="Gruppierung 222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24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25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07" name="Gruppierung 206"/>
                    <p:cNvGrpSpPr/>
                    <p:nvPr/>
                  </p:nvGrpSpPr>
                  <p:grpSpPr>
                    <a:xfrm rot="17581995">
                      <a:off x="3803535" y="5056728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18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19" name="Gruppierung 218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20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21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08" name="Gruppierung 207"/>
                    <p:cNvGrpSpPr/>
                    <p:nvPr/>
                  </p:nvGrpSpPr>
                  <p:grpSpPr>
                    <a:xfrm rot="16466333">
                      <a:off x="3898785" y="4977353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14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15" name="Gruppierung 214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16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17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09" name="Gruppierung 208"/>
                    <p:cNvGrpSpPr/>
                    <p:nvPr/>
                  </p:nvGrpSpPr>
                  <p:grpSpPr>
                    <a:xfrm rot="15590182">
                      <a:off x="3968635" y="4875753"/>
                      <a:ext cx="219257" cy="220771"/>
                      <a:chOff x="3273304" y="5028155"/>
                      <a:chExt cx="219257" cy="220771"/>
                    </a:xfrm>
                  </p:grpSpPr>
                  <p:sp>
                    <p:nvSpPr>
                      <p:cNvPr id="210" name="Bogen 53"/>
                      <p:cNvSpPr>
                        <a:spLocks/>
                      </p:cNvSpPr>
                      <p:nvPr/>
                    </p:nvSpPr>
                    <p:spPr bwMode="auto">
                      <a:xfrm rot="12493256" flipH="1" flipV="1">
                        <a:off x="3304129" y="5118272"/>
                        <a:ext cx="169276" cy="130654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squar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11" name="Gruppierung 210"/>
                      <p:cNvGrpSpPr/>
                      <p:nvPr/>
                    </p:nvGrpSpPr>
                    <p:grpSpPr>
                      <a:xfrm rot="20420940">
                        <a:off x="3273304" y="5028155"/>
                        <a:ext cx="219257" cy="142949"/>
                        <a:chOff x="3201413" y="4947882"/>
                        <a:chExt cx="219257" cy="142949"/>
                      </a:xfrm>
                    </p:grpSpPr>
                    <p:sp>
                      <p:nvSpPr>
                        <p:cNvPr id="212" name="Bogen 55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>
                          <a:off x="3316571" y="4914005"/>
                          <a:ext cx="70221" cy="137976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13" name="Bogen 56"/>
                        <p:cNvSpPr>
                          <a:spLocks/>
                        </p:cNvSpPr>
                        <p:nvPr/>
                      </p:nvSpPr>
                      <p:spPr bwMode="auto">
                        <a:xfrm rot="13982504" flipH="1" flipV="1">
                          <a:off x="3195750" y="4990054"/>
                          <a:ext cx="106440" cy="95114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accent2">
                              <a:lumMod val="75000"/>
                            </a:schemeClr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293" name="Group 36"/>
                <p:cNvGrpSpPr>
                  <a:grpSpLocks/>
                </p:cNvGrpSpPr>
                <p:nvPr/>
              </p:nvGrpSpPr>
              <p:grpSpPr bwMode="auto">
                <a:xfrm rot="5400000">
                  <a:off x="2834641" y="5654039"/>
                  <a:ext cx="274320" cy="914401"/>
                  <a:chOff x="4849" y="3360"/>
                  <a:chExt cx="96" cy="500"/>
                </a:xfrm>
              </p:grpSpPr>
              <p:sp>
                <p:nvSpPr>
                  <p:cNvPr id="294" name="Bogen 37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295" name="Group 3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12" name="Bogen 3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3" name="Bogen 4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4" name="Bogen 4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296" name="Group 4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09" name="Bogen 4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0" name="Bogen 4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1" name="Bogen 4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297" name="Group 4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306" name="Bogen 4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7" name="Bogen 4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8" name="Bogen 4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298" name="Group 5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03" name="Bogen 5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4" name="Bogen 5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5" name="Bogen 5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299" name="Group 5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00" name="Bogen 5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1" name="Bogen 5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02" name="Bogen 5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315" name="Group 36"/>
                <p:cNvGrpSpPr>
                  <a:grpSpLocks/>
                </p:cNvGrpSpPr>
                <p:nvPr/>
              </p:nvGrpSpPr>
              <p:grpSpPr bwMode="auto">
                <a:xfrm rot="5400000">
                  <a:off x="4815841" y="5654039"/>
                  <a:ext cx="274320" cy="914401"/>
                  <a:chOff x="4849" y="3360"/>
                  <a:chExt cx="96" cy="500"/>
                </a:xfrm>
              </p:grpSpPr>
              <p:sp>
                <p:nvSpPr>
                  <p:cNvPr id="316" name="Bogen 37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317" name="Group 3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34" name="Bogen 3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5" name="Bogen 4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6" name="Bogen 4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18" name="Group 4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31" name="Bogen 4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2" name="Bogen 4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3" name="Bogen 4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19" name="Group 4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328" name="Bogen 4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9" name="Bogen 4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0" name="Bogen 4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0" name="Group 5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25" name="Bogen 5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6" name="Bogen 5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7" name="Bogen 5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1" name="Group 5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22" name="Bogen 5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3" name="Bogen 5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4" name="Bogen 5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337" name="Oval 336"/>
                <p:cNvSpPr/>
                <p:nvPr/>
              </p:nvSpPr>
              <p:spPr bwMode="auto">
                <a:xfrm>
                  <a:off x="5331778" y="5940996"/>
                  <a:ext cx="307022" cy="307404"/>
                </a:xfrm>
                <a:prstGeom prst="ellipse">
                  <a:avLst/>
                </a:prstGeom>
                <a:solidFill>
                  <a:schemeClr val="accent2"/>
                </a:solidFill>
                <a:ln w="28575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  <p:sp>
            <p:nvSpPr>
              <p:cNvPr id="339" name="Textfeld 338"/>
              <p:cNvSpPr txBox="1"/>
              <p:nvPr/>
            </p:nvSpPr>
            <p:spPr>
              <a:xfrm>
                <a:off x="5486400" y="5943600"/>
                <a:ext cx="81806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3200" smtClean="0"/>
                  <a:t>+...</a:t>
                </a:r>
                <a:endParaRPr lang="de-DE" sz="3200" dirty="0" smtClean="0"/>
              </a:p>
            </p:txBody>
          </p:sp>
          <p:sp>
            <p:nvSpPr>
              <p:cNvPr id="340" name="Textfeld 339"/>
              <p:cNvSpPr txBox="1"/>
              <p:nvPr/>
            </p:nvSpPr>
            <p:spPr>
              <a:xfrm>
                <a:off x="1828800" y="5943600"/>
                <a:ext cx="37512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3200" dirty="0" smtClean="0"/>
                  <a:t>+</a:t>
                </a:r>
              </a:p>
            </p:txBody>
          </p:sp>
          <p:sp>
            <p:nvSpPr>
              <p:cNvPr id="341" name="Textfeld 340"/>
              <p:cNvSpPr txBox="1"/>
              <p:nvPr/>
            </p:nvSpPr>
            <p:spPr>
              <a:xfrm>
                <a:off x="6400800" y="5953780"/>
                <a:ext cx="2590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smtClean="0"/>
                  <a:t>anti-screening</a:t>
                </a:r>
                <a:endParaRPr lang="de-DE" sz="2800" dirty="0" smtClean="0"/>
              </a:p>
            </p:txBody>
          </p:sp>
          <p:sp>
            <p:nvSpPr>
              <p:cNvPr id="342" name="Oval 41"/>
              <p:cNvSpPr>
                <a:spLocks noChangeArrowheads="1"/>
              </p:cNvSpPr>
              <p:nvPr/>
            </p:nvSpPr>
            <p:spPr bwMode="auto">
              <a:xfrm flipH="1" flipV="1">
                <a:off x="4199913" y="6214819"/>
                <a:ext cx="129600" cy="129600"/>
              </a:xfrm>
              <a:prstGeom prst="ellipse">
                <a:avLst/>
              </a:prstGeom>
              <a:solidFill>
                <a:srgbClr val="66CCFF"/>
              </a:solidFill>
              <a:ln w="28575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43" name="Oval 41"/>
              <p:cNvSpPr>
                <a:spLocks noChangeArrowheads="1"/>
              </p:cNvSpPr>
              <p:nvPr/>
            </p:nvSpPr>
            <p:spPr bwMode="auto">
              <a:xfrm flipH="1" flipV="1">
                <a:off x="3146451" y="6212175"/>
                <a:ext cx="129600" cy="129600"/>
              </a:xfrm>
              <a:prstGeom prst="ellipse">
                <a:avLst/>
              </a:prstGeom>
              <a:solidFill>
                <a:srgbClr val="66CCFF"/>
              </a:solidFill>
              <a:ln w="28575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10" name="Gruppierung 9"/>
          <p:cNvGrpSpPr/>
          <p:nvPr/>
        </p:nvGrpSpPr>
        <p:grpSpPr>
          <a:xfrm>
            <a:off x="1066800" y="3039755"/>
            <a:ext cx="7586280" cy="2522845"/>
            <a:chOff x="1066800" y="3039755"/>
            <a:chExt cx="7586280" cy="2522845"/>
          </a:xfrm>
        </p:grpSpPr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905000" y="4724400"/>
              <a:ext cx="228600" cy="304800"/>
            </a:xfrm>
            <a:prstGeom prst="rect">
              <a:avLst/>
            </a:prstGeom>
          </p:spPr>
        </p:pic>
        <p:pic>
          <p:nvPicPr>
            <p:cNvPr id="345" name="Bild 34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105400" y="4724400"/>
              <a:ext cx="228600" cy="304800"/>
            </a:xfrm>
            <a:prstGeom prst="rect">
              <a:avLst/>
            </a:prstGeom>
          </p:spPr>
        </p:pic>
        <p:grpSp>
          <p:nvGrpSpPr>
            <p:cNvPr id="11" name="Gruppierung 10"/>
            <p:cNvGrpSpPr/>
            <p:nvPr/>
          </p:nvGrpSpPr>
          <p:grpSpPr>
            <a:xfrm>
              <a:off x="1066800" y="3039755"/>
              <a:ext cx="7586280" cy="2522845"/>
              <a:chOff x="1066800" y="3039755"/>
              <a:chExt cx="7586280" cy="2522845"/>
            </a:xfrm>
          </p:grpSpPr>
          <p:cxnSp>
            <p:nvCxnSpPr>
              <p:cNvPr id="99" name="Gerade Verbindung mit Pfeil 98"/>
              <p:cNvCxnSpPr>
                <a:endCxn id="77" idx="0"/>
              </p:cNvCxnSpPr>
              <p:nvPr/>
            </p:nvCxnSpPr>
            <p:spPr bwMode="auto">
              <a:xfrm flipH="1">
                <a:off x="5839368" y="3039755"/>
                <a:ext cx="404269" cy="1916331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15" name="Gruppierung 14"/>
              <p:cNvGrpSpPr/>
              <p:nvPr/>
            </p:nvGrpSpPr>
            <p:grpSpPr>
              <a:xfrm>
                <a:off x="1066800" y="4950525"/>
                <a:ext cx="7586280" cy="612075"/>
                <a:chOff x="1066800" y="4950525"/>
                <a:chExt cx="7586280" cy="612075"/>
              </a:xfrm>
            </p:grpSpPr>
            <p:grpSp>
              <p:nvGrpSpPr>
                <p:cNvPr id="175" name="Group 36"/>
                <p:cNvGrpSpPr>
                  <a:grpSpLocks/>
                </p:cNvGrpSpPr>
                <p:nvPr/>
              </p:nvGrpSpPr>
              <p:grpSpPr bwMode="auto">
                <a:xfrm rot="5400000">
                  <a:off x="4587239" y="4815839"/>
                  <a:ext cx="274320" cy="914401"/>
                  <a:chOff x="4849" y="3360"/>
                  <a:chExt cx="96" cy="500"/>
                </a:xfrm>
              </p:grpSpPr>
              <p:sp>
                <p:nvSpPr>
                  <p:cNvPr id="176" name="Bogen 37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177" name="Group 3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94" name="Bogen 3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5" name="Bogen 4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6" name="Bogen 4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78" name="Group 4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91" name="Bogen 4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Bogen 4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3" name="Bogen 4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79" name="Group 4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188" name="Bogen 4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Bogen 4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0" name="Bogen 4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80" name="Group 5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85" name="Bogen 5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6" name="Bogen 5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7" name="Bogen 5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81" name="Group 5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82" name="Bogen 5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3" name="Bogen 5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4" name="Bogen 5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153" name="Group 36"/>
                <p:cNvGrpSpPr>
                  <a:grpSpLocks/>
                </p:cNvGrpSpPr>
                <p:nvPr/>
              </p:nvGrpSpPr>
              <p:grpSpPr bwMode="auto">
                <a:xfrm rot="5400000">
                  <a:off x="2987039" y="4815839"/>
                  <a:ext cx="274320" cy="914401"/>
                  <a:chOff x="4849" y="3360"/>
                  <a:chExt cx="96" cy="500"/>
                </a:xfrm>
              </p:grpSpPr>
              <p:sp>
                <p:nvSpPr>
                  <p:cNvPr id="154" name="Bogen 37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155" name="Group 3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72" name="Bogen 3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3" name="Bogen 4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4" name="Bogen 4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56" name="Group 4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69" name="Bogen 4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0" name="Bogen 4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1" name="Bogen 4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57" name="Group 4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166" name="Bogen 4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7" name="Bogen 4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8" name="Bogen 4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58" name="Group 5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63" name="Bogen 5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4" name="Bogen 5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5" name="Bogen 5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59" name="Group 5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60" name="Bogen 5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1" name="Bogen 5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2" name="Bogen 5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131" name="Group 36"/>
                <p:cNvGrpSpPr>
                  <a:grpSpLocks/>
                </p:cNvGrpSpPr>
                <p:nvPr/>
              </p:nvGrpSpPr>
              <p:grpSpPr bwMode="auto">
                <a:xfrm rot="5400000">
                  <a:off x="1386841" y="4815839"/>
                  <a:ext cx="274320" cy="914401"/>
                  <a:chOff x="4849" y="3360"/>
                  <a:chExt cx="96" cy="500"/>
                </a:xfrm>
              </p:grpSpPr>
              <p:sp>
                <p:nvSpPr>
                  <p:cNvPr id="132" name="Bogen 37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133" name="Group 3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50" name="Bogen 3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1" name="Bogen 4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2" name="Bogen 4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34" name="Group 4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47" name="Bogen 4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8" name="Bogen 4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9" name="Bogen 4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35" name="Group 4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144" name="Bogen 4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5" name="Bogen 4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6" name="Bogen 4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36" name="Group 5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41" name="Bogen 5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2" name="Bogen 5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3" name="Bogen 5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37" name="Group 5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38" name="Bogen 5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9" name="Bogen 5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0" name="Bogen 5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65" name="Textfeld 64"/>
                <p:cNvSpPr txBox="1"/>
                <p:nvPr/>
              </p:nvSpPr>
              <p:spPr>
                <a:xfrm>
                  <a:off x="2229938" y="4956089"/>
                  <a:ext cx="375129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3200" dirty="0" smtClean="0"/>
                    <a:t>+</a:t>
                  </a:r>
                </a:p>
              </p:txBody>
            </p:sp>
            <p:sp>
              <p:nvSpPr>
                <p:cNvPr id="63" name="Oval 62"/>
                <p:cNvSpPr/>
                <p:nvPr/>
              </p:nvSpPr>
              <p:spPr bwMode="auto">
                <a:xfrm>
                  <a:off x="1883420" y="5102793"/>
                  <a:ext cx="307022" cy="307404"/>
                </a:xfrm>
                <a:prstGeom prst="ellipse">
                  <a:avLst/>
                </a:prstGeom>
                <a:solidFill>
                  <a:schemeClr val="accent2"/>
                </a:solidFill>
                <a:ln w="28575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77" name="Textfeld 76"/>
                <p:cNvSpPr txBox="1"/>
                <p:nvPr/>
              </p:nvSpPr>
              <p:spPr>
                <a:xfrm>
                  <a:off x="5430336" y="4956086"/>
                  <a:ext cx="818064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3200" smtClean="0"/>
                    <a:t>+...</a:t>
                  </a:r>
                  <a:endParaRPr lang="de-DE" sz="3200" dirty="0" smtClean="0"/>
                </a:p>
              </p:txBody>
            </p:sp>
            <p:grpSp>
              <p:nvGrpSpPr>
                <p:cNvPr id="95" name="Gruppierung 94"/>
                <p:cNvGrpSpPr/>
                <p:nvPr/>
              </p:nvGrpSpPr>
              <p:grpSpPr>
                <a:xfrm>
                  <a:off x="3519829" y="4979096"/>
                  <a:ext cx="1890371" cy="583504"/>
                  <a:chOff x="2432893" y="5588699"/>
                  <a:chExt cx="1890371" cy="583504"/>
                </a:xfrm>
              </p:grpSpPr>
              <p:grpSp>
                <p:nvGrpSpPr>
                  <p:cNvPr id="53" name="Gruppierung 52"/>
                  <p:cNvGrpSpPr>
                    <a:grpSpLocks noChangeAspect="1"/>
                  </p:cNvGrpSpPr>
                  <p:nvPr/>
                </p:nvGrpSpPr>
                <p:grpSpPr>
                  <a:xfrm>
                    <a:off x="2432893" y="5588699"/>
                    <a:ext cx="804598" cy="583504"/>
                    <a:chOff x="4357299" y="5483225"/>
                    <a:chExt cx="1700509" cy="993775"/>
                  </a:xfrm>
                </p:grpSpPr>
                <p:sp>
                  <p:nvSpPr>
                    <p:cNvPr id="46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73575" y="5484812"/>
                      <a:ext cx="1447800" cy="990600"/>
                    </a:xfrm>
                    <a:prstGeom prst="ellipse">
                      <a:avLst/>
                    </a:prstGeom>
                    <a:noFill/>
                    <a:ln w="38100">
                      <a:solidFill>
                        <a:srgbClr val="000099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7" name="Oval 41"/>
                    <p:cNvSpPr>
                      <a:spLocks noChangeArrowheads="1"/>
                    </p:cNvSpPr>
                    <p:nvPr/>
                  </p:nvSpPr>
                  <p:spPr bwMode="auto">
                    <a:xfrm flipH="1" flipV="1">
                      <a:off x="5783900" y="5941298"/>
                      <a:ext cx="273908" cy="220724"/>
                    </a:xfrm>
                    <a:prstGeom prst="ellipse">
                      <a:avLst/>
                    </a:prstGeom>
                    <a:solidFill>
                      <a:srgbClr val="66CCFF"/>
                    </a:solidFill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8" name="Oval 42"/>
                    <p:cNvSpPr>
                      <a:spLocks noChangeArrowheads="1"/>
                    </p:cNvSpPr>
                    <p:nvPr/>
                  </p:nvSpPr>
                  <p:spPr bwMode="auto">
                    <a:xfrm flipH="1" flipV="1">
                      <a:off x="4357299" y="5955668"/>
                      <a:ext cx="273908" cy="220724"/>
                    </a:xfrm>
                    <a:prstGeom prst="ellipse">
                      <a:avLst/>
                    </a:prstGeom>
                    <a:solidFill>
                      <a:srgbClr val="66CCFF"/>
                    </a:solidFill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9" name="Line 4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5138738" y="5483225"/>
                      <a:ext cx="127000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0" name="Line 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5099050" y="6472237"/>
                      <a:ext cx="119063" cy="4763"/>
                    </a:xfrm>
                    <a:prstGeom prst="line">
                      <a:avLst/>
                    </a:pr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9" name="Oval 88"/>
                  <p:cNvSpPr/>
                  <p:nvPr/>
                </p:nvSpPr>
                <p:spPr bwMode="auto">
                  <a:xfrm>
                    <a:off x="4016242" y="5712396"/>
                    <a:ext cx="307022" cy="307404"/>
                  </a:xfrm>
                  <a:prstGeom prst="ellipse">
                    <a:avLst/>
                  </a:prstGeom>
                  <a:solidFill>
                    <a:schemeClr val="accent2"/>
                  </a:solidFill>
                  <a:ln w="28575" cap="flat" cmpd="sng" algn="ctr">
                    <a:solidFill>
                      <a:schemeClr val="accent2"/>
                    </a:solidFill>
                    <a:prstDash val="solid"/>
                    <a:round/>
                    <a:headEnd type="none" w="med" len="med"/>
                    <a:tailEnd type="arrow" w="lg" len="lg"/>
                  </a:ln>
                  <a:effectLst/>
                  <a:ex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de-DE" sz="24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charset="0"/>
                    </a:endParaRPr>
                  </a:p>
                </p:txBody>
              </p:sp>
            </p:grpSp>
            <p:sp>
              <p:nvSpPr>
                <p:cNvPr id="12" name="Textfeld 11"/>
                <p:cNvSpPr txBox="1"/>
                <p:nvPr/>
              </p:nvSpPr>
              <p:spPr>
                <a:xfrm>
                  <a:off x="6400800" y="4950525"/>
                  <a:ext cx="2252280" cy="5358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800" smtClean="0"/>
                    <a:t>screening</a:t>
                  </a:r>
                  <a:endParaRPr lang="de-DE" sz="2800" dirty="0" smtClean="0"/>
                </a:p>
              </p:txBody>
            </p:sp>
          </p:grpSp>
          <p:sp>
            <p:nvSpPr>
              <p:cNvPr id="2" name="Textfeld 1"/>
              <p:cNvSpPr txBox="1"/>
              <p:nvPr/>
            </p:nvSpPr>
            <p:spPr>
              <a:xfrm>
                <a:off x="2456749" y="4114800"/>
                <a:ext cx="2696063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3200" i="1" dirty="0" err="1" smtClean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N</a:t>
                </a:r>
                <a:r>
                  <a:rPr lang="de-DE" sz="3200" baseline="-25000" dirty="0" err="1" smtClean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f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quark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flavors</a:t>
                </a:r>
                <a:endParaRPr lang="de-DE" sz="2800" dirty="0" smtClean="0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  <p:cxnSp>
            <p:nvCxnSpPr>
              <p:cNvPr id="344" name="Gerade Verbindung mit Pfeil 343"/>
              <p:cNvCxnSpPr/>
              <p:nvPr/>
            </p:nvCxnSpPr>
            <p:spPr bwMode="auto">
              <a:xfrm flipH="1">
                <a:off x="4015332" y="4612341"/>
                <a:ext cx="112915" cy="351990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>
                    <a:lumMod val="75000"/>
                  </a:schemeClr>
                </a:solidFill>
                <a:prstDash val="solid"/>
                <a:round/>
                <a:headEnd type="none" w="lg" len="lg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</p:spTree>
    <p:extLst>
      <p:ext uri="{BB962C8B-B14F-4D97-AF65-F5344CB8AC3E}">
        <p14:creationId xmlns:p14="http://schemas.microsoft.com/office/powerpoint/2010/main" val="818138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ung 4"/>
          <p:cNvGrpSpPr/>
          <p:nvPr/>
        </p:nvGrpSpPr>
        <p:grpSpPr>
          <a:xfrm>
            <a:off x="762000" y="4190999"/>
            <a:ext cx="7736541" cy="1685365"/>
            <a:chOff x="762000" y="4190999"/>
            <a:chExt cx="7736541" cy="1685365"/>
          </a:xfrm>
        </p:grpSpPr>
        <p:sp>
          <p:nvSpPr>
            <p:cNvPr id="3" name="Rechteck 2"/>
            <p:cNvSpPr/>
            <p:nvPr/>
          </p:nvSpPr>
          <p:spPr bwMode="auto">
            <a:xfrm>
              <a:off x="762000" y="4190999"/>
              <a:ext cx="7736541" cy="1685365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900993" y="4298950"/>
              <a:ext cx="7404100" cy="1460500"/>
            </a:xfrm>
            <a:prstGeom prst="rect">
              <a:avLst/>
            </a:prstGeom>
          </p:spPr>
        </p:pic>
      </p:grpSp>
      <p:pic>
        <p:nvPicPr>
          <p:cNvPr id="16" name="Bild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24434" y="378478"/>
            <a:ext cx="241300" cy="330200"/>
          </a:xfrm>
          <a:prstGeom prst="rect">
            <a:avLst/>
          </a:prstGeom>
        </p:spPr>
      </p:pic>
      <p:cxnSp>
        <p:nvCxnSpPr>
          <p:cNvPr id="17" name="Gerade Verbindung mit Pfeil 16"/>
          <p:cNvCxnSpPr/>
          <p:nvPr/>
        </p:nvCxnSpPr>
        <p:spPr bwMode="auto">
          <a:xfrm>
            <a:off x="5289084" y="831642"/>
            <a:ext cx="1512000" cy="0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" name="Geschweifte Klammer rechts 6"/>
          <p:cNvSpPr/>
          <p:nvPr/>
        </p:nvSpPr>
        <p:spPr bwMode="auto">
          <a:xfrm rot="5400000">
            <a:off x="5937084" y="1942800"/>
            <a:ext cx="324000" cy="1620000"/>
          </a:xfrm>
          <a:prstGeom prst="rightBrace">
            <a:avLst>
              <a:gd name="adj1" fmla="val 22270"/>
              <a:gd name="adj2" fmla="val 50000"/>
            </a:avLst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9" name="Gruppierung 8"/>
          <p:cNvGrpSpPr/>
          <p:nvPr/>
        </p:nvGrpSpPr>
        <p:grpSpPr>
          <a:xfrm>
            <a:off x="756648" y="794702"/>
            <a:ext cx="4532436" cy="1186498"/>
            <a:chOff x="1258764" y="794702"/>
            <a:chExt cx="4532436" cy="1186498"/>
          </a:xfrm>
        </p:grpSpPr>
        <p:grpSp>
          <p:nvGrpSpPr>
            <p:cNvPr id="22" name="Gruppierung 21"/>
            <p:cNvGrpSpPr/>
            <p:nvPr/>
          </p:nvGrpSpPr>
          <p:grpSpPr>
            <a:xfrm>
              <a:off x="1258764" y="1508437"/>
              <a:ext cx="4532436" cy="472763"/>
              <a:chOff x="1154964" y="2242145"/>
              <a:chExt cx="4532436" cy="472763"/>
            </a:xfrm>
          </p:grpSpPr>
          <p:grpSp>
            <p:nvGrpSpPr>
              <p:cNvPr id="24" name="Group 36"/>
              <p:cNvGrpSpPr>
                <a:grpSpLocks/>
              </p:cNvGrpSpPr>
              <p:nvPr/>
            </p:nvGrpSpPr>
            <p:grpSpPr bwMode="auto">
              <a:xfrm rot="5400000">
                <a:off x="4175400" y="1202908"/>
                <a:ext cx="468000" cy="2556000"/>
                <a:chOff x="4849" y="3360"/>
                <a:chExt cx="96" cy="500"/>
              </a:xfrm>
            </p:grpSpPr>
            <p:sp>
              <p:nvSpPr>
                <p:cNvPr id="47" name="Bogen 37"/>
                <p:cNvSpPr>
                  <a:spLocks/>
                </p:cNvSpPr>
                <p:nvPr/>
              </p:nvSpPr>
              <p:spPr bwMode="auto">
                <a:xfrm rot="5400000" flipH="1" flipV="1">
                  <a:off x="4862" y="3392"/>
                  <a:ext cx="115" cy="51"/>
                </a:xfrm>
                <a:custGeom>
                  <a:avLst/>
                  <a:gdLst>
                    <a:gd name="G0" fmla="+- 21600 0 0"/>
                    <a:gd name="G1" fmla="+- 1324 0 0"/>
                    <a:gd name="G2" fmla="+- 21600 0 0"/>
                    <a:gd name="T0" fmla="*/ 43196 w 43196"/>
                    <a:gd name="T1" fmla="*/ 1713 h 22924"/>
                    <a:gd name="T2" fmla="*/ 41 w 43196"/>
                    <a:gd name="T3" fmla="*/ 0 h 22924"/>
                    <a:gd name="T4" fmla="*/ 21600 w 43196"/>
                    <a:gd name="T5" fmla="*/ 1324 h 2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196" h="22924" fill="none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</a:path>
                    <a:path w="43196" h="22924" stroke="0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  <a:lnTo>
                        <a:pt x="21600" y="1324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48" name="Group 38"/>
                <p:cNvGrpSpPr>
                  <a:grpSpLocks/>
                </p:cNvGrpSpPr>
                <p:nvPr/>
              </p:nvGrpSpPr>
              <p:grpSpPr bwMode="auto">
                <a:xfrm rot="5400000">
                  <a:off x="4839" y="3446"/>
                  <a:ext cx="116" cy="96"/>
                  <a:chOff x="960" y="528"/>
                  <a:chExt cx="287" cy="672"/>
                </a:xfrm>
              </p:grpSpPr>
              <p:sp>
                <p:nvSpPr>
                  <p:cNvPr id="66" name="Bogen 39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67" name="Bogen 40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68" name="Bogen 41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49" name="Group 42"/>
                <p:cNvGrpSpPr>
                  <a:grpSpLocks/>
                </p:cNvGrpSpPr>
                <p:nvPr/>
              </p:nvGrpSpPr>
              <p:grpSpPr bwMode="auto">
                <a:xfrm rot="5400000">
                  <a:off x="4839" y="3524"/>
                  <a:ext cx="115" cy="96"/>
                  <a:chOff x="960" y="528"/>
                  <a:chExt cx="287" cy="672"/>
                </a:xfrm>
              </p:grpSpPr>
              <p:sp>
                <p:nvSpPr>
                  <p:cNvPr id="63" name="Bogen 43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64" name="Bogen 44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65" name="Bogen 45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50" name="Group 46"/>
                <p:cNvGrpSpPr>
                  <a:grpSpLocks/>
                </p:cNvGrpSpPr>
                <p:nvPr/>
              </p:nvGrpSpPr>
              <p:grpSpPr bwMode="auto">
                <a:xfrm rot="5400000">
                  <a:off x="4840" y="3600"/>
                  <a:ext cx="114" cy="96"/>
                  <a:chOff x="960" y="528"/>
                  <a:chExt cx="287" cy="672"/>
                </a:xfrm>
              </p:grpSpPr>
              <p:sp>
                <p:nvSpPr>
                  <p:cNvPr id="59" name="Bogen 47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60" name="Bogen 48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62" name="Bogen 49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51" name="Group 50"/>
                <p:cNvGrpSpPr>
                  <a:grpSpLocks/>
                </p:cNvGrpSpPr>
                <p:nvPr/>
              </p:nvGrpSpPr>
              <p:grpSpPr bwMode="auto">
                <a:xfrm rot="5400000">
                  <a:off x="4839" y="3677"/>
                  <a:ext cx="115" cy="96"/>
                  <a:chOff x="960" y="528"/>
                  <a:chExt cx="287" cy="672"/>
                </a:xfrm>
              </p:grpSpPr>
              <p:sp>
                <p:nvSpPr>
                  <p:cNvPr id="56" name="Bogen 51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57" name="Bogen 52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58" name="Bogen 53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52" name="Group 54"/>
                <p:cNvGrpSpPr>
                  <a:grpSpLocks/>
                </p:cNvGrpSpPr>
                <p:nvPr/>
              </p:nvGrpSpPr>
              <p:grpSpPr bwMode="auto">
                <a:xfrm rot="5400000">
                  <a:off x="4839" y="3754"/>
                  <a:ext cx="116" cy="96"/>
                  <a:chOff x="960" y="528"/>
                  <a:chExt cx="287" cy="672"/>
                </a:xfrm>
              </p:grpSpPr>
              <p:sp>
                <p:nvSpPr>
                  <p:cNvPr id="53" name="Bogen 55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54" name="Bogen 56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55" name="Bogen 57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grpSp>
            <p:nvGrpSpPr>
              <p:cNvPr id="25" name="Group 36"/>
              <p:cNvGrpSpPr>
                <a:grpSpLocks/>
              </p:cNvGrpSpPr>
              <p:nvPr/>
            </p:nvGrpSpPr>
            <p:grpSpPr bwMode="auto">
              <a:xfrm rot="5400000">
                <a:off x="2198964" y="1198145"/>
                <a:ext cx="468000" cy="2556000"/>
                <a:chOff x="4849" y="3360"/>
                <a:chExt cx="96" cy="500"/>
              </a:xfrm>
            </p:grpSpPr>
            <p:sp>
              <p:nvSpPr>
                <p:cNvPr id="26" name="Bogen 37"/>
                <p:cNvSpPr>
                  <a:spLocks/>
                </p:cNvSpPr>
                <p:nvPr/>
              </p:nvSpPr>
              <p:spPr bwMode="auto">
                <a:xfrm rot="5400000" flipH="1" flipV="1">
                  <a:off x="4862" y="3392"/>
                  <a:ext cx="115" cy="51"/>
                </a:xfrm>
                <a:custGeom>
                  <a:avLst/>
                  <a:gdLst>
                    <a:gd name="G0" fmla="+- 21600 0 0"/>
                    <a:gd name="G1" fmla="+- 1324 0 0"/>
                    <a:gd name="G2" fmla="+- 21600 0 0"/>
                    <a:gd name="T0" fmla="*/ 43196 w 43196"/>
                    <a:gd name="T1" fmla="*/ 1713 h 22924"/>
                    <a:gd name="T2" fmla="*/ 41 w 43196"/>
                    <a:gd name="T3" fmla="*/ 0 h 22924"/>
                    <a:gd name="T4" fmla="*/ 21600 w 43196"/>
                    <a:gd name="T5" fmla="*/ 1324 h 2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196" h="22924" fill="none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</a:path>
                    <a:path w="43196" h="22924" stroke="0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  <a:lnTo>
                        <a:pt x="21600" y="1324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27" name="Group 38"/>
                <p:cNvGrpSpPr>
                  <a:grpSpLocks/>
                </p:cNvGrpSpPr>
                <p:nvPr/>
              </p:nvGrpSpPr>
              <p:grpSpPr bwMode="auto">
                <a:xfrm rot="5400000">
                  <a:off x="4839" y="3446"/>
                  <a:ext cx="116" cy="96"/>
                  <a:chOff x="960" y="528"/>
                  <a:chExt cx="287" cy="672"/>
                </a:xfrm>
              </p:grpSpPr>
              <p:sp>
                <p:nvSpPr>
                  <p:cNvPr id="44" name="Bogen 39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5" name="Bogen 40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6" name="Bogen 41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28" name="Group 42"/>
                <p:cNvGrpSpPr>
                  <a:grpSpLocks/>
                </p:cNvGrpSpPr>
                <p:nvPr/>
              </p:nvGrpSpPr>
              <p:grpSpPr bwMode="auto">
                <a:xfrm rot="5400000">
                  <a:off x="4839" y="3524"/>
                  <a:ext cx="115" cy="96"/>
                  <a:chOff x="960" y="528"/>
                  <a:chExt cx="287" cy="672"/>
                </a:xfrm>
              </p:grpSpPr>
              <p:sp>
                <p:nvSpPr>
                  <p:cNvPr id="41" name="Bogen 43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2" name="Bogen 44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3" name="Bogen 45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29" name="Group 46"/>
                <p:cNvGrpSpPr>
                  <a:grpSpLocks/>
                </p:cNvGrpSpPr>
                <p:nvPr/>
              </p:nvGrpSpPr>
              <p:grpSpPr bwMode="auto">
                <a:xfrm rot="5400000">
                  <a:off x="4840" y="3600"/>
                  <a:ext cx="114" cy="96"/>
                  <a:chOff x="960" y="528"/>
                  <a:chExt cx="287" cy="672"/>
                </a:xfrm>
              </p:grpSpPr>
              <p:sp>
                <p:nvSpPr>
                  <p:cNvPr id="38" name="Bogen 47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9" name="Bogen 48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0" name="Bogen 49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0" name="Group 50"/>
                <p:cNvGrpSpPr>
                  <a:grpSpLocks/>
                </p:cNvGrpSpPr>
                <p:nvPr/>
              </p:nvGrpSpPr>
              <p:grpSpPr bwMode="auto">
                <a:xfrm rot="5400000">
                  <a:off x="4839" y="3677"/>
                  <a:ext cx="115" cy="96"/>
                  <a:chOff x="960" y="528"/>
                  <a:chExt cx="287" cy="672"/>
                </a:xfrm>
              </p:grpSpPr>
              <p:sp>
                <p:nvSpPr>
                  <p:cNvPr id="35" name="Bogen 51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6" name="Bogen 52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7" name="Bogen 53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1" name="Group 54"/>
                <p:cNvGrpSpPr>
                  <a:grpSpLocks/>
                </p:cNvGrpSpPr>
                <p:nvPr/>
              </p:nvGrpSpPr>
              <p:grpSpPr bwMode="auto">
                <a:xfrm rot="5400000">
                  <a:off x="4839" y="3754"/>
                  <a:ext cx="116" cy="96"/>
                  <a:chOff x="960" y="528"/>
                  <a:chExt cx="287" cy="672"/>
                </a:xfrm>
              </p:grpSpPr>
              <p:sp>
                <p:nvSpPr>
                  <p:cNvPr id="32" name="Bogen 55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3" name="Bogen 56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4" name="Bogen 57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571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</p:grpSp>
        <p:pic>
          <p:nvPicPr>
            <p:cNvPr id="70" name="Bild 6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352799" y="794702"/>
              <a:ext cx="581631" cy="567090"/>
            </a:xfrm>
            <a:prstGeom prst="rect">
              <a:avLst/>
            </a:prstGeom>
          </p:spPr>
        </p:pic>
      </p:grpSp>
      <p:sp>
        <p:nvSpPr>
          <p:cNvPr id="23" name="Oval 22"/>
          <p:cNvSpPr/>
          <p:nvPr/>
        </p:nvSpPr>
        <p:spPr bwMode="auto">
          <a:xfrm>
            <a:off x="5212884" y="919842"/>
            <a:ext cx="1740600" cy="1740600"/>
          </a:xfrm>
          <a:prstGeom prst="ellipse">
            <a:avLst/>
          </a:prstGeom>
          <a:gradFill flip="none" rotWithShape="1">
            <a:gsLst>
              <a:gs pos="79000">
                <a:schemeClr val="bg1"/>
              </a:gs>
              <a:gs pos="0">
                <a:schemeClr val="accent2">
                  <a:lumMod val="5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15" name="Gruppierung 14"/>
          <p:cNvGrpSpPr/>
          <p:nvPr/>
        </p:nvGrpSpPr>
        <p:grpSpPr>
          <a:xfrm>
            <a:off x="7086599" y="76200"/>
            <a:ext cx="1896035" cy="1255059"/>
            <a:chOff x="7086599" y="76200"/>
            <a:chExt cx="1896035" cy="1255059"/>
          </a:xfrm>
        </p:grpSpPr>
        <p:sp>
          <p:nvSpPr>
            <p:cNvPr id="13" name="Rechteck 12"/>
            <p:cNvSpPr/>
            <p:nvPr/>
          </p:nvSpPr>
          <p:spPr bwMode="auto">
            <a:xfrm>
              <a:off x="7086599" y="76200"/>
              <a:ext cx="1896035" cy="1255059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71" name="Bild 7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226300" y="200678"/>
              <a:ext cx="1612900" cy="1016000"/>
            </a:xfrm>
            <a:prstGeom prst="rect">
              <a:avLst/>
            </a:prstGeom>
          </p:spPr>
        </p:pic>
      </p:grpSp>
      <p:pic>
        <p:nvPicPr>
          <p:cNvPr id="72" name="Bild 7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04984" y="2838315"/>
            <a:ext cx="2679700" cy="520700"/>
          </a:xfrm>
          <a:prstGeom prst="rect">
            <a:avLst/>
          </a:prstGeom>
        </p:spPr>
      </p:pic>
      <p:sp>
        <p:nvSpPr>
          <p:cNvPr id="73" name="Textfeld 72"/>
          <p:cNvSpPr txBox="1"/>
          <p:nvPr/>
        </p:nvSpPr>
        <p:spPr>
          <a:xfrm>
            <a:off x="381000" y="2209800"/>
            <a:ext cx="4572000" cy="1384995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/>
              <a:t>u</a:t>
            </a:r>
            <a:r>
              <a:rPr lang="de-DE" sz="2800" dirty="0" err="1" smtClean="0"/>
              <a:t>nresolved</a:t>
            </a:r>
            <a:r>
              <a:rPr lang="de-DE" sz="2800" dirty="0" smtClean="0"/>
              <a:t> </a:t>
            </a:r>
            <a:r>
              <a:rPr lang="de-DE" sz="2800" dirty="0" err="1" smtClean="0"/>
              <a:t>quantum</a:t>
            </a:r>
            <a:r>
              <a:rPr lang="de-DE" sz="2800" dirty="0" smtClean="0"/>
              <a:t> </a:t>
            </a:r>
            <a:r>
              <a:rPr lang="de-DE" sz="2800" dirty="0" err="1" smtClean="0"/>
              <a:t>effects</a:t>
            </a:r>
            <a:r>
              <a:rPr lang="de-DE" sz="2800" dirty="0" smtClean="0"/>
              <a:t> </a:t>
            </a:r>
            <a:r>
              <a:rPr lang="de-DE" sz="2800" dirty="0" err="1" smtClean="0"/>
              <a:t>can</a:t>
            </a:r>
            <a:r>
              <a:rPr lang="de-DE" sz="2800" dirty="0" smtClean="0"/>
              <a:t> </a:t>
            </a:r>
            <a:r>
              <a:rPr lang="de-DE" sz="2800" dirty="0" err="1" smtClean="0"/>
              <a:t>be</a:t>
            </a:r>
            <a:r>
              <a:rPr lang="de-DE" sz="2800" dirty="0" smtClean="0"/>
              <a:t> </a:t>
            </a:r>
            <a:r>
              <a:rPr lang="de-DE" sz="2800" dirty="0" err="1" smtClean="0"/>
              <a:t>absorbed</a:t>
            </a:r>
            <a:r>
              <a:rPr lang="de-DE" sz="2800" dirty="0" smtClean="0"/>
              <a:t> in an </a:t>
            </a:r>
            <a:r>
              <a:rPr lang="de-DE" sz="2800" dirty="0" err="1" smtClean="0"/>
              <a:t>effective</a:t>
            </a:r>
            <a:r>
              <a:rPr lang="de-DE" sz="2800" dirty="0" smtClean="0"/>
              <a:t> </a:t>
            </a:r>
            <a:r>
              <a:rPr lang="de-DE" sz="2800" dirty="0" err="1" smtClean="0"/>
              <a:t>color</a:t>
            </a:r>
            <a:r>
              <a:rPr lang="de-DE" sz="2800" dirty="0" smtClean="0"/>
              <a:t> </a:t>
            </a:r>
            <a:r>
              <a:rPr lang="de-DE" sz="2800" dirty="0" err="1" smtClean="0"/>
              <a:t>charge</a:t>
            </a:r>
            <a:endParaRPr lang="de-DE" sz="2800" dirty="0" smtClean="0"/>
          </a:p>
        </p:txBody>
      </p:sp>
      <p:grpSp>
        <p:nvGrpSpPr>
          <p:cNvPr id="77" name="Gruppierung 76"/>
          <p:cNvGrpSpPr/>
          <p:nvPr/>
        </p:nvGrpSpPr>
        <p:grpSpPr>
          <a:xfrm>
            <a:off x="457200" y="6182380"/>
            <a:ext cx="8153400" cy="523220"/>
            <a:chOff x="457200" y="6182380"/>
            <a:chExt cx="8153400" cy="523220"/>
          </a:xfrm>
        </p:grpSpPr>
        <p:sp>
          <p:nvSpPr>
            <p:cNvPr id="2" name="Textfeld 1"/>
            <p:cNvSpPr txBox="1"/>
            <p:nvPr/>
          </p:nvSpPr>
          <p:spPr>
            <a:xfrm>
              <a:off x="457200" y="6182380"/>
              <a:ext cx="81534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spcBef>
                  <a:spcPts val="600"/>
                </a:spcBef>
              </a:pP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⇒ anti-screening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of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gluons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wins</a:t>
              </a:r>
              <a:endParaRPr lang="de-DE" sz="2800" dirty="0" smtClean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76" name="Bild 7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990600" y="6279266"/>
              <a:ext cx="2281518" cy="350134"/>
            </a:xfrm>
            <a:prstGeom prst="rect">
              <a:avLst/>
            </a:prstGeom>
          </p:spPr>
        </p:pic>
      </p:grpSp>
      <p:pic>
        <p:nvPicPr>
          <p:cNvPr id="74" name="Bild 7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8427" y="1524000"/>
            <a:ext cx="317373" cy="4480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301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3680" name="Gruppierung 1393679"/>
          <p:cNvGrpSpPr/>
          <p:nvPr/>
        </p:nvGrpSpPr>
        <p:grpSpPr>
          <a:xfrm>
            <a:off x="0" y="349738"/>
            <a:ext cx="4724400" cy="6286012"/>
            <a:chOff x="0" y="349738"/>
            <a:chExt cx="4724400" cy="6286012"/>
          </a:xfrm>
        </p:grpSpPr>
        <p:grpSp>
          <p:nvGrpSpPr>
            <p:cNvPr id="1393670" name="Gruppierung 1393669"/>
            <p:cNvGrpSpPr/>
            <p:nvPr/>
          </p:nvGrpSpPr>
          <p:grpSpPr>
            <a:xfrm>
              <a:off x="0" y="1012728"/>
              <a:ext cx="4724400" cy="5623022"/>
              <a:chOff x="0" y="1012728"/>
              <a:chExt cx="4724400" cy="5623022"/>
            </a:xfrm>
          </p:grpSpPr>
          <p:sp>
            <p:nvSpPr>
              <p:cNvPr id="1393667" name="Freihandform 1393666"/>
              <p:cNvSpPr/>
              <p:nvPr/>
            </p:nvSpPr>
            <p:spPr bwMode="auto">
              <a:xfrm>
                <a:off x="857250" y="1974850"/>
                <a:ext cx="3467100" cy="2489200"/>
              </a:xfrm>
              <a:custGeom>
                <a:avLst/>
                <a:gdLst>
                  <a:gd name="connsiteX0" fmla="*/ 0 w 3511550"/>
                  <a:gd name="connsiteY0" fmla="*/ 2546350 h 2546350"/>
                  <a:gd name="connsiteX1" fmla="*/ 527050 w 3511550"/>
                  <a:gd name="connsiteY1" fmla="*/ 2489200 h 2546350"/>
                  <a:gd name="connsiteX2" fmla="*/ 1181100 w 3511550"/>
                  <a:gd name="connsiteY2" fmla="*/ 2317750 h 2546350"/>
                  <a:gd name="connsiteX3" fmla="*/ 1841500 w 3511550"/>
                  <a:gd name="connsiteY3" fmla="*/ 1930400 h 2546350"/>
                  <a:gd name="connsiteX4" fmla="*/ 2387600 w 3511550"/>
                  <a:gd name="connsiteY4" fmla="*/ 1454150 h 2546350"/>
                  <a:gd name="connsiteX5" fmla="*/ 2908300 w 3511550"/>
                  <a:gd name="connsiteY5" fmla="*/ 774700 h 2546350"/>
                  <a:gd name="connsiteX6" fmla="*/ 3511550 w 3511550"/>
                  <a:gd name="connsiteY6" fmla="*/ 0 h 2546350"/>
                  <a:gd name="connsiteX0" fmla="*/ 0 w 3511550"/>
                  <a:gd name="connsiteY0" fmla="*/ 2546350 h 2546350"/>
                  <a:gd name="connsiteX1" fmla="*/ 527050 w 3511550"/>
                  <a:gd name="connsiteY1" fmla="*/ 2489200 h 2546350"/>
                  <a:gd name="connsiteX2" fmla="*/ 1181100 w 3511550"/>
                  <a:gd name="connsiteY2" fmla="*/ 2317750 h 2546350"/>
                  <a:gd name="connsiteX3" fmla="*/ 1841500 w 3511550"/>
                  <a:gd name="connsiteY3" fmla="*/ 1930400 h 2546350"/>
                  <a:gd name="connsiteX4" fmla="*/ 2387600 w 3511550"/>
                  <a:gd name="connsiteY4" fmla="*/ 1454150 h 2546350"/>
                  <a:gd name="connsiteX5" fmla="*/ 2914650 w 3511550"/>
                  <a:gd name="connsiteY5" fmla="*/ 800100 h 2546350"/>
                  <a:gd name="connsiteX6" fmla="*/ 3511550 w 3511550"/>
                  <a:gd name="connsiteY6" fmla="*/ 0 h 2546350"/>
                  <a:gd name="connsiteX0" fmla="*/ 0 w 3511550"/>
                  <a:gd name="connsiteY0" fmla="*/ 2546350 h 2546350"/>
                  <a:gd name="connsiteX1" fmla="*/ 527050 w 3511550"/>
                  <a:gd name="connsiteY1" fmla="*/ 2489200 h 2546350"/>
                  <a:gd name="connsiteX2" fmla="*/ 1181100 w 3511550"/>
                  <a:gd name="connsiteY2" fmla="*/ 2317750 h 2546350"/>
                  <a:gd name="connsiteX3" fmla="*/ 1841500 w 3511550"/>
                  <a:gd name="connsiteY3" fmla="*/ 1930400 h 2546350"/>
                  <a:gd name="connsiteX4" fmla="*/ 2387600 w 3511550"/>
                  <a:gd name="connsiteY4" fmla="*/ 1441450 h 2546350"/>
                  <a:gd name="connsiteX5" fmla="*/ 2914650 w 3511550"/>
                  <a:gd name="connsiteY5" fmla="*/ 800100 h 2546350"/>
                  <a:gd name="connsiteX6" fmla="*/ 3511550 w 3511550"/>
                  <a:gd name="connsiteY6" fmla="*/ 0 h 2546350"/>
                  <a:gd name="connsiteX0" fmla="*/ 0 w 3467100"/>
                  <a:gd name="connsiteY0" fmla="*/ 2489200 h 2489200"/>
                  <a:gd name="connsiteX1" fmla="*/ 527050 w 3467100"/>
                  <a:gd name="connsiteY1" fmla="*/ 2432050 h 2489200"/>
                  <a:gd name="connsiteX2" fmla="*/ 1181100 w 3467100"/>
                  <a:gd name="connsiteY2" fmla="*/ 2260600 h 2489200"/>
                  <a:gd name="connsiteX3" fmla="*/ 1841500 w 3467100"/>
                  <a:gd name="connsiteY3" fmla="*/ 1873250 h 2489200"/>
                  <a:gd name="connsiteX4" fmla="*/ 2387600 w 3467100"/>
                  <a:gd name="connsiteY4" fmla="*/ 1384300 h 2489200"/>
                  <a:gd name="connsiteX5" fmla="*/ 2914650 w 3467100"/>
                  <a:gd name="connsiteY5" fmla="*/ 742950 h 2489200"/>
                  <a:gd name="connsiteX6" fmla="*/ 3467100 w 3467100"/>
                  <a:gd name="connsiteY6" fmla="*/ 0 h 2489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67100" h="2489200">
                    <a:moveTo>
                      <a:pt x="0" y="2489200"/>
                    </a:moveTo>
                    <a:cubicBezTo>
                      <a:pt x="165100" y="2479675"/>
                      <a:pt x="330200" y="2470150"/>
                      <a:pt x="527050" y="2432050"/>
                    </a:cubicBezTo>
                    <a:cubicBezTo>
                      <a:pt x="723900" y="2393950"/>
                      <a:pt x="962025" y="2353733"/>
                      <a:pt x="1181100" y="2260600"/>
                    </a:cubicBezTo>
                    <a:cubicBezTo>
                      <a:pt x="1400175" y="2167467"/>
                      <a:pt x="1640417" y="2019300"/>
                      <a:pt x="1841500" y="1873250"/>
                    </a:cubicBezTo>
                    <a:cubicBezTo>
                      <a:pt x="2042583" y="1727200"/>
                      <a:pt x="2208742" y="1572683"/>
                      <a:pt x="2387600" y="1384300"/>
                    </a:cubicBezTo>
                    <a:cubicBezTo>
                      <a:pt x="2566458" y="1195917"/>
                      <a:pt x="2734733" y="973667"/>
                      <a:pt x="2914650" y="742950"/>
                    </a:cubicBezTo>
                    <a:cubicBezTo>
                      <a:pt x="3094567" y="512233"/>
                      <a:pt x="3268133" y="266700"/>
                      <a:pt x="3467100" y="0"/>
                    </a:cubicBezTo>
                  </a:path>
                </a:pathLst>
              </a:custGeom>
              <a:noFill/>
              <a:ln w="571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grpSp>
            <p:nvGrpSpPr>
              <p:cNvPr id="17" name="Gruppierung 16"/>
              <p:cNvGrpSpPr/>
              <p:nvPr/>
            </p:nvGrpSpPr>
            <p:grpSpPr>
              <a:xfrm>
                <a:off x="0" y="1012728"/>
                <a:ext cx="4724400" cy="5623022"/>
                <a:chOff x="0" y="1012728"/>
                <a:chExt cx="4724400" cy="5623022"/>
              </a:xfrm>
            </p:grpSpPr>
            <p:sp>
              <p:nvSpPr>
                <p:cNvPr id="2" name="Rechteck 1"/>
                <p:cNvSpPr/>
                <p:nvPr/>
              </p:nvSpPr>
              <p:spPr bwMode="auto">
                <a:xfrm>
                  <a:off x="856800" y="1196788"/>
                  <a:ext cx="3492000" cy="4518212"/>
                </a:xfrm>
                <a:prstGeom prst="rect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4" name="Gerade Verbindung 3"/>
                <p:cNvCxnSpPr/>
                <p:nvPr/>
              </p:nvCxnSpPr>
              <p:spPr bwMode="auto">
                <a:xfrm>
                  <a:off x="838200" y="1762125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7" name="Gerade Verbindung 6"/>
                <p:cNvCxnSpPr/>
                <p:nvPr/>
              </p:nvCxnSpPr>
              <p:spPr bwMode="auto">
                <a:xfrm>
                  <a:off x="838800" y="23368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8" name="Gerade Verbindung 7"/>
                <p:cNvCxnSpPr/>
                <p:nvPr/>
              </p:nvCxnSpPr>
              <p:spPr bwMode="auto">
                <a:xfrm>
                  <a:off x="838800" y="2898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" name="Gerade Verbindung 8"/>
                <p:cNvCxnSpPr/>
                <p:nvPr/>
              </p:nvCxnSpPr>
              <p:spPr bwMode="auto">
                <a:xfrm>
                  <a:off x="838800" y="34668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" name="Gerade Verbindung 9"/>
                <p:cNvCxnSpPr/>
                <p:nvPr/>
              </p:nvCxnSpPr>
              <p:spPr bwMode="auto">
                <a:xfrm>
                  <a:off x="838800" y="40284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" name="Gerade Verbindung 10"/>
                <p:cNvCxnSpPr/>
                <p:nvPr/>
              </p:nvCxnSpPr>
              <p:spPr bwMode="auto">
                <a:xfrm>
                  <a:off x="838800" y="45972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" name="Gerade Verbindung 11"/>
                <p:cNvCxnSpPr/>
                <p:nvPr/>
              </p:nvCxnSpPr>
              <p:spPr bwMode="auto">
                <a:xfrm>
                  <a:off x="838800" y="5166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3" name="Gerade Verbindung 12"/>
                <p:cNvCxnSpPr/>
                <p:nvPr/>
              </p:nvCxnSpPr>
              <p:spPr bwMode="auto">
                <a:xfrm rot="5400000">
                  <a:off x="1701000" y="5661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4" name="Gerade Verbindung 13"/>
                <p:cNvCxnSpPr/>
                <p:nvPr/>
              </p:nvCxnSpPr>
              <p:spPr bwMode="auto">
                <a:xfrm rot="5400000">
                  <a:off x="2556000" y="5661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5" name="Gerade Verbindung 14"/>
                <p:cNvCxnSpPr/>
                <p:nvPr/>
              </p:nvCxnSpPr>
              <p:spPr bwMode="auto">
                <a:xfrm rot="5400000">
                  <a:off x="3427200" y="5661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6" name="Textfeld 5"/>
                <p:cNvSpPr txBox="1"/>
                <p:nvPr/>
              </p:nvSpPr>
              <p:spPr>
                <a:xfrm>
                  <a:off x="609600" y="5791200"/>
                  <a:ext cx="68580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 smtClean="0">
                      <a:latin typeface="+mj-lt"/>
                    </a:rPr>
                    <a:t>0.01</a:t>
                  </a:r>
                  <a:endParaRPr lang="de-DE" sz="2800" dirty="0" smtClean="0"/>
                </a:p>
              </p:txBody>
            </p:sp>
            <p:sp>
              <p:nvSpPr>
                <p:cNvPr id="18" name="Textfeld 17"/>
                <p:cNvSpPr txBox="1"/>
                <p:nvPr/>
              </p:nvSpPr>
              <p:spPr>
                <a:xfrm>
                  <a:off x="1524000" y="5791200"/>
                  <a:ext cx="68580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0.1</a:t>
                  </a:r>
                  <a:endParaRPr lang="de-DE" sz="2800" dirty="0" err="1" smtClean="0"/>
                </a:p>
              </p:txBody>
            </p:sp>
            <p:sp>
              <p:nvSpPr>
                <p:cNvPr id="19" name="Textfeld 18"/>
                <p:cNvSpPr txBox="1"/>
                <p:nvPr/>
              </p:nvSpPr>
              <p:spPr>
                <a:xfrm>
                  <a:off x="2438400" y="5791200"/>
                  <a:ext cx="32400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1</a:t>
                  </a:r>
                  <a:endParaRPr lang="de-DE" sz="2800" dirty="0" err="1" smtClean="0"/>
                </a:p>
              </p:txBody>
            </p:sp>
            <p:sp>
              <p:nvSpPr>
                <p:cNvPr id="20" name="Textfeld 19"/>
                <p:cNvSpPr txBox="1"/>
                <p:nvPr/>
              </p:nvSpPr>
              <p:spPr>
                <a:xfrm>
                  <a:off x="3244645" y="5791200"/>
                  <a:ext cx="48915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10</a:t>
                  </a:r>
                  <a:endParaRPr lang="de-DE" sz="2800" dirty="0" err="1" smtClean="0"/>
                </a:p>
              </p:txBody>
            </p:sp>
            <p:sp>
              <p:nvSpPr>
                <p:cNvPr id="21" name="Textfeld 20"/>
                <p:cNvSpPr txBox="1"/>
                <p:nvPr/>
              </p:nvSpPr>
              <p:spPr>
                <a:xfrm>
                  <a:off x="4038600" y="5791200"/>
                  <a:ext cx="68580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100</a:t>
                  </a:r>
                  <a:endParaRPr lang="de-DE" sz="2800" dirty="0" err="1" smtClean="0"/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0" y="5515896"/>
                  <a:ext cx="96555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0.0071</a:t>
                  </a:r>
                  <a:endParaRPr lang="de-DE" sz="2800" dirty="0" err="1" smtClean="0"/>
                </a:p>
              </p:txBody>
            </p:sp>
            <p:sp>
              <p:nvSpPr>
                <p:cNvPr id="24" name="Textfeld 23"/>
                <p:cNvSpPr txBox="1"/>
                <p:nvPr/>
              </p:nvSpPr>
              <p:spPr>
                <a:xfrm>
                  <a:off x="0" y="4953000"/>
                  <a:ext cx="96555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 smtClean="0">
                      <a:latin typeface="+mj-lt"/>
                    </a:rPr>
                    <a:t>0.0072</a:t>
                  </a:r>
                  <a:endParaRPr lang="de-DE" sz="2800" dirty="0" smtClean="0"/>
                </a:p>
              </p:txBody>
            </p:sp>
            <p:sp>
              <p:nvSpPr>
                <p:cNvPr id="25" name="Textfeld 24"/>
                <p:cNvSpPr txBox="1"/>
                <p:nvPr/>
              </p:nvSpPr>
              <p:spPr>
                <a:xfrm>
                  <a:off x="0" y="4390104"/>
                  <a:ext cx="96555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 smtClean="0">
                      <a:latin typeface="+mj-lt"/>
                    </a:rPr>
                    <a:t>0.0073</a:t>
                  </a:r>
                  <a:endParaRPr lang="de-DE" sz="2800" dirty="0" smtClean="0"/>
                </a:p>
              </p:txBody>
            </p:sp>
            <p:sp>
              <p:nvSpPr>
                <p:cNvPr id="26" name="Textfeld 25"/>
                <p:cNvSpPr txBox="1"/>
                <p:nvPr/>
              </p:nvSpPr>
              <p:spPr>
                <a:xfrm>
                  <a:off x="0" y="3827208"/>
                  <a:ext cx="96555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 smtClean="0">
                      <a:latin typeface="+mj-lt"/>
                    </a:rPr>
                    <a:t>0.0074</a:t>
                  </a:r>
                  <a:endParaRPr lang="de-DE" sz="2800" dirty="0" smtClean="0"/>
                </a:p>
              </p:txBody>
            </p:sp>
            <p:sp>
              <p:nvSpPr>
                <p:cNvPr id="27" name="Textfeld 26"/>
                <p:cNvSpPr txBox="1"/>
                <p:nvPr/>
              </p:nvSpPr>
              <p:spPr>
                <a:xfrm>
                  <a:off x="0" y="3264312"/>
                  <a:ext cx="96555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 smtClean="0">
                      <a:latin typeface="+mj-lt"/>
                    </a:rPr>
                    <a:t>0.0075</a:t>
                  </a:r>
                  <a:endParaRPr lang="de-DE" sz="2800" dirty="0" smtClean="0"/>
                </a:p>
              </p:txBody>
            </p:sp>
            <p:sp>
              <p:nvSpPr>
                <p:cNvPr id="28" name="Textfeld 27"/>
                <p:cNvSpPr txBox="1"/>
                <p:nvPr/>
              </p:nvSpPr>
              <p:spPr>
                <a:xfrm>
                  <a:off x="0" y="2700000"/>
                  <a:ext cx="96555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 smtClean="0">
                      <a:latin typeface="+mj-lt"/>
                    </a:rPr>
                    <a:t>0.0076</a:t>
                  </a:r>
                  <a:endParaRPr lang="de-DE" sz="2800" dirty="0" smtClean="0"/>
                </a:p>
              </p:txBody>
            </p:sp>
            <p:sp>
              <p:nvSpPr>
                <p:cNvPr id="29" name="Textfeld 28"/>
                <p:cNvSpPr txBox="1"/>
                <p:nvPr/>
              </p:nvSpPr>
              <p:spPr>
                <a:xfrm>
                  <a:off x="0" y="2086896"/>
                  <a:ext cx="96555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 smtClean="0">
                      <a:latin typeface="+mj-lt"/>
                    </a:rPr>
                    <a:t>0.0077</a:t>
                  </a:r>
                  <a:endParaRPr lang="de-DE" sz="2800" dirty="0" smtClean="0"/>
                </a:p>
              </p:txBody>
            </p:sp>
            <p:sp>
              <p:nvSpPr>
                <p:cNvPr id="30" name="Textfeld 29"/>
                <p:cNvSpPr txBox="1"/>
                <p:nvPr/>
              </p:nvSpPr>
              <p:spPr>
                <a:xfrm>
                  <a:off x="0" y="1524000"/>
                  <a:ext cx="96555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 smtClean="0">
                      <a:latin typeface="+mj-lt"/>
                    </a:rPr>
                    <a:t>0.0078</a:t>
                  </a:r>
                  <a:endParaRPr lang="de-DE" sz="2800" dirty="0" smtClean="0"/>
                </a:p>
              </p:txBody>
            </p:sp>
            <p:sp>
              <p:nvSpPr>
                <p:cNvPr id="31" name="Textfeld 30"/>
                <p:cNvSpPr txBox="1"/>
                <p:nvPr/>
              </p:nvSpPr>
              <p:spPr>
                <a:xfrm>
                  <a:off x="0" y="1012728"/>
                  <a:ext cx="96555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 smtClean="0">
                      <a:latin typeface="+mj-lt"/>
                    </a:rPr>
                    <a:t>0.0079</a:t>
                  </a:r>
                  <a:endParaRPr lang="de-DE" sz="2800" dirty="0" smtClean="0"/>
                </a:p>
              </p:txBody>
            </p:sp>
            <p:pic>
              <p:nvPicPr>
                <p:cNvPr id="16" name="Bild 15"/>
                <p:cNvPicPr>
                  <a:picLocks noChangeAspect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1752600" y="6165850"/>
                  <a:ext cx="1612900" cy="469900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1393675" name="Gruppierung 1393674"/>
            <p:cNvGrpSpPr/>
            <p:nvPr/>
          </p:nvGrpSpPr>
          <p:grpSpPr>
            <a:xfrm>
              <a:off x="1600200" y="4183852"/>
              <a:ext cx="1295400" cy="769148"/>
              <a:chOff x="1600200" y="4183852"/>
              <a:chExt cx="1295400" cy="769148"/>
            </a:xfrm>
          </p:grpSpPr>
          <p:cxnSp>
            <p:nvCxnSpPr>
              <p:cNvPr id="1393673" name="Gerade Verbindung mit Pfeil 1393672"/>
              <p:cNvCxnSpPr/>
              <p:nvPr/>
            </p:nvCxnSpPr>
            <p:spPr bwMode="auto">
              <a:xfrm flipH="1">
                <a:off x="1600200" y="4597200"/>
                <a:ext cx="609600" cy="0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pic>
            <p:nvPicPr>
              <p:cNvPr id="1393674" name="Bild 1393673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23936" y="4183852"/>
                <a:ext cx="571664" cy="769148"/>
              </a:xfrm>
              <a:prstGeom prst="rect">
                <a:avLst/>
              </a:prstGeom>
            </p:spPr>
          </p:pic>
        </p:grpSp>
        <p:grpSp>
          <p:nvGrpSpPr>
            <p:cNvPr id="1393677" name="Gruppierung 1393676"/>
            <p:cNvGrpSpPr/>
            <p:nvPr/>
          </p:nvGrpSpPr>
          <p:grpSpPr>
            <a:xfrm>
              <a:off x="2713549" y="1648686"/>
              <a:ext cx="1401251" cy="756654"/>
              <a:chOff x="2713549" y="1648686"/>
              <a:chExt cx="1401251" cy="756654"/>
            </a:xfrm>
          </p:grpSpPr>
          <p:cxnSp>
            <p:nvCxnSpPr>
              <p:cNvPr id="77" name="Gerade Verbindung mit Pfeil 76"/>
              <p:cNvCxnSpPr/>
              <p:nvPr/>
            </p:nvCxnSpPr>
            <p:spPr bwMode="auto">
              <a:xfrm>
                <a:off x="3505200" y="2057399"/>
                <a:ext cx="609600" cy="0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pic>
            <p:nvPicPr>
              <p:cNvPr id="1393676" name="Bild 1393675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713549" y="1648686"/>
                <a:ext cx="562378" cy="756654"/>
              </a:xfrm>
              <a:prstGeom prst="rect">
                <a:avLst/>
              </a:prstGeom>
            </p:spPr>
          </p:pic>
        </p:grpSp>
        <p:pic>
          <p:nvPicPr>
            <p:cNvPr id="1393678" name="Bild 139367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905000" y="349738"/>
              <a:ext cx="1438031" cy="640862"/>
            </a:xfrm>
            <a:prstGeom prst="rect">
              <a:avLst/>
            </a:prstGeom>
          </p:spPr>
        </p:pic>
      </p:grpSp>
      <p:grpSp>
        <p:nvGrpSpPr>
          <p:cNvPr id="1393681" name="Gruppierung 1393680"/>
          <p:cNvGrpSpPr/>
          <p:nvPr/>
        </p:nvGrpSpPr>
        <p:grpSpPr>
          <a:xfrm>
            <a:off x="4851754" y="349738"/>
            <a:ext cx="4323109" cy="6292362"/>
            <a:chOff x="4851754" y="349738"/>
            <a:chExt cx="4323109" cy="6292362"/>
          </a:xfrm>
        </p:grpSpPr>
        <p:grpSp>
          <p:nvGrpSpPr>
            <p:cNvPr id="1393671" name="Gruppierung 1393670"/>
            <p:cNvGrpSpPr/>
            <p:nvPr/>
          </p:nvGrpSpPr>
          <p:grpSpPr>
            <a:xfrm>
              <a:off x="4851754" y="971490"/>
              <a:ext cx="4323109" cy="5670610"/>
              <a:chOff x="4851754" y="971490"/>
              <a:chExt cx="4323109" cy="5670610"/>
            </a:xfrm>
          </p:grpSpPr>
          <p:grpSp>
            <p:nvGrpSpPr>
              <p:cNvPr id="1393665" name="Gruppierung 1393664"/>
              <p:cNvGrpSpPr/>
              <p:nvPr/>
            </p:nvGrpSpPr>
            <p:grpSpPr>
              <a:xfrm>
                <a:off x="4851754" y="971490"/>
                <a:ext cx="4323109" cy="5670610"/>
                <a:chOff x="4851754" y="971490"/>
                <a:chExt cx="4323109" cy="5670610"/>
              </a:xfrm>
            </p:grpSpPr>
            <p:sp>
              <p:nvSpPr>
                <p:cNvPr id="22" name="Rechteck 21"/>
                <p:cNvSpPr/>
                <p:nvPr/>
              </p:nvSpPr>
              <p:spPr bwMode="auto">
                <a:xfrm>
                  <a:off x="5367600" y="1196788"/>
                  <a:ext cx="3510000" cy="4518212"/>
                </a:xfrm>
                <a:prstGeom prst="rect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pic>
              <p:nvPicPr>
                <p:cNvPr id="33" name="Bild 32"/>
                <p:cNvPicPr>
                  <a:picLocks noChangeAspect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6235700" y="6172200"/>
                  <a:ext cx="1612900" cy="469900"/>
                </a:xfrm>
                <a:prstGeom prst="rect">
                  <a:avLst/>
                </a:prstGeom>
              </p:spPr>
            </p:pic>
            <p:cxnSp>
              <p:nvCxnSpPr>
                <p:cNvPr id="34" name="Gerade Verbindung 33"/>
                <p:cNvCxnSpPr/>
                <p:nvPr/>
              </p:nvCxnSpPr>
              <p:spPr bwMode="auto">
                <a:xfrm rot="5400000">
                  <a:off x="5792400" y="5661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5" name="Gerade Verbindung 34"/>
                <p:cNvCxnSpPr/>
                <p:nvPr/>
              </p:nvCxnSpPr>
              <p:spPr bwMode="auto">
                <a:xfrm rot="5400000">
                  <a:off x="6382800" y="5661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6" name="Gerade Verbindung 35"/>
                <p:cNvCxnSpPr/>
                <p:nvPr/>
              </p:nvCxnSpPr>
              <p:spPr bwMode="auto">
                <a:xfrm rot="5400000">
                  <a:off x="6840000" y="5661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7" name="Gerade Verbindung 36"/>
                <p:cNvCxnSpPr/>
                <p:nvPr/>
              </p:nvCxnSpPr>
              <p:spPr bwMode="auto">
                <a:xfrm rot="5400000">
                  <a:off x="7898400" y="5661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8" name="Gerade Verbindung 37"/>
                <p:cNvCxnSpPr/>
                <p:nvPr/>
              </p:nvCxnSpPr>
              <p:spPr bwMode="auto">
                <a:xfrm rot="5400000">
                  <a:off x="8359200" y="5661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9" name="Gerade Verbindung 38"/>
                <p:cNvCxnSpPr/>
                <p:nvPr/>
              </p:nvCxnSpPr>
              <p:spPr bwMode="auto">
                <a:xfrm>
                  <a:off x="5371200" y="4572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0" name="Gerade Verbindung 39"/>
                <p:cNvCxnSpPr/>
                <p:nvPr/>
              </p:nvCxnSpPr>
              <p:spPr bwMode="auto">
                <a:xfrm>
                  <a:off x="5371200" y="235548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41" name="Gerade Verbindung 40"/>
                <p:cNvCxnSpPr/>
                <p:nvPr/>
              </p:nvCxnSpPr>
              <p:spPr bwMode="auto">
                <a:xfrm>
                  <a:off x="5371200" y="34488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42" name="Textfeld 41"/>
                <p:cNvSpPr txBox="1"/>
                <p:nvPr/>
              </p:nvSpPr>
              <p:spPr>
                <a:xfrm>
                  <a:off x="5054246" y="5543490"/>
                  <a:ext cx="432154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0</a:t>
                  </a:r>
                  <a:endParaRPr lang="de-DE" sz="2800" dirty="0" err="1" smtClean="0"/>
                </a:p>
              </p:txBody>
            </p:sp>
            <p:sp>
              <p:nvSpPr>
                <p:cNvPr id="43" name="Textfeld 42"/>
                <p:cNvSpPr txBox="1"/>
                <p:nvPr/>
              </p:nvSpPr>
              <p:spPr>
                <a:xfrm>
                  <a:off x="4876800" y="4343400"/>
                  <a:ext cx="53340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0.1</a:t>
                  </a:r>
                  <a:endParaRPr lang="de-DE" sz="2800" dirty="0" err="1" smtClean="0"/>
                </a:p>
              </p:txBody>
            </p:sp>
            <p:sp>
              <p:nvSpPr>
                <p:cNvPr id="44" name="Textfeld 43"/>
                <p:cNvSpPr txBox="1"/>
                <p:nvPr/>
              </p:nvSpPr>
              <p:spPr>
                <a:xfrm>
                  <a:off x="4851754" y="3257490"/>
                  <a:ext cx="634646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0.2</a:t>
                  </a:r>
                  <a:endParaRPr lang="de-DE" sz="2800" dirty="0" err="1" smtClean="0"/>
                </a:p>
              </p:txBody>
            </p:sp>
            <p:sp>
              <p:nvSpPr>
                <p:cNvPr id="45" name="Textfeld 44"/>
                <p:cNvSpPr txBox="1"/>
                <p:nvPr/>
              </p:nvSpPr>
              <p:spPr>
                <a:xfrm>
                  <a:off x="4869308" y="2133600"/>
                  <a:ext cx="61709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0.3</a:t>
                  </a:r>
                  <a:endParaRPr lang="de-DE" sz="2800" dirty="0" err="1" smtClean="0"/>
                </a:p>
              </p:txBody>
            </p:sp>
            <p:sp>
              <p:nvSpPr>
                <p:cNvPr id="46" name="Textfeld 45"/>
                <p:cNvSpPr txBox="1"/>
                <p:nvPr/>
              </p:nvSpPr>
              <p:spPr>
                <a:xfrm>
                  <a:off x="4859262" y="971490"/>
                  <a:ext cx="550938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0.4</a:t>
                  </a:r>
                  <a:endParaRPr lang="de-DE" sz="2800" dirty="0" err="1" smtClean="0"/>
                </a:p>
              </p:txBody>
            </p:sp>
            <p:sp>
              <p:nvSpPr>
                <p:cNvPr id="47" name="Textfeld 46"/>
                <p:cNvSpPr txBox="1"/>
                <p:nvPr/>
              </p:nvSpPr>
              <p:spPr>
                <a:xfrm>
                  <a:off x="5206646" y="5715000"/>
                  <a:ext cx="432154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>
                      <a:latin typeface="+mj-lt"/>
                    </a:rPr>
                    <a:t>1</a:t>
                  </a:r>
                  <a:endParaRPr lang="de-DE" sz="2800" dirty="0" smtClean="0"/>
                </a:p>
              </p:txBody>
            </p:sp>
            <p:cxnSp>
              <p:nvCxnSpPr>
                <p:cNvPr id="48" name="Gerade Verbindung 47"/>
                <p:cNvCxnSpPr/>
                <p:nvPr/>
              </p:nvCxnSpPr>
              <p:spPr bwMode="auto">
                <a:xfrm rot="5400000">
                  <a:off x="7308974" y="5661000"/>
                  <a:ext cx="108000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50" name="Textfeld 49"/>
                <p:cNvSpPr txBox="1"/>
                <p:nvPr/>
              </p:nvSpPr>
              <p:spPr>
                <a:xfrm>
                  <a:off x="5695950" y="5711825"/>
                  <a:ext cx="432154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 smtClean="0">
                      <a:latin typeface="+mj-lt"/>
                    </a:rPr>
                    <a:t>2</a:t>
                  </a:r>
                  <a:endParaRPr lang="de-DE" sz="2800" dirty="0" smtClean="0"/>
                </a:p>
              </p:txBody>
            </p:sp>
            <p:sp>
              <p:nvSpPr>
                <p:cNvPr id="51" name="Textfeld 50"/>
                <p:cNvSpPr txBox="1"/>
                <p:nvPr/>
              </p:nvSpPr>
              <p:spPr>
                <a:xfrm>
                  <a:off x="6273446" y="5715000"/>
                  <a:ext cx="432154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dirty="0" smtClean="0">
                      <a:latin typeface="+mj-lt"/>
                    </a:rPr>
                    <a:t>5</a:t>
                  </a:r>
                  <a:endParaRPr lang="de-DE" sz="2800" dirty="0" smtClean="0"/>
                </a:p>
              </p:txBody>
            </p:sp>
            <p:sp>
              <p:nvSpPr>
                <p:cNvPr id="52" name="Textfeld 51"/>
                <p:cNvSpPr txBox="1"/>
                <p:nvPr/>
              </p:nvSpPr>
              <p:spPr>
                <a:xfrm>
                  <a:off x="6680600" y="5711825"/>
                  <a:ext cx="45997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10</a:t>
                  </a:r>
                  <a:endParaRPr lang="de-DE" sz="2800" dirty="0" smtClean="0"/>
                </a:p>
              </p:txBody>
            </p:sp>
            <p:sp>
              <p:nvSpPr>
                <p:cNvPr id="53" name="Textfeld 52"/>
                <p:cNvSpPr txBox="1"/>
                <p:nvPr/>
              </p:nvSpPr>
              <p:spPr>
                <a:xfrm>
                  <a:off x="7738645" y="5715000"/>
                  <a:ext cx="49095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50</a:t>
                  </a:r>
                  <a:endParaRPr lang="de-DE" sz="2800" dirty="0" smtClean="0"/>
                </a:p>
              </p:txBody>
            </p:sp>
            <p:sp>
              <p:nvSpPr>
                <p:cNvPr id="54" name="Textfeld 53"/>
                <p:cNvSpPr txBox="1"/>
                <p:nvPr/>
              </p:nvSpPr>
              <p:spPr>
                <a:xfrm>
                  <a:off x="8107905" y="5715000"/>
                  <a:ext cx="57889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100</a:t>
                  </a:r>
                  <a:endParaRPr lang="de-DE" sz="2800" dirty="0" smtClean="0"/>
                </a:p>
              </p:txBody>
            </p:sp>
            <p:sp>
              <p:nvSpPr>
                <p:cNvPr id="55" name="Textfeld 54"/>
                <p:cNvSpPr txBox="1"/>
                <p:nvPr/>
              </p:nvSpPr>
              <p:spPr>
                <a:xfrm>
                  <a:off x="8610600" y="5715000"/>
                  <a:ext cx="564263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200</a:t>
                  </a:r>
                  <a:endParaRPr lang="de-DE" sz="2800" dirty="0" smtClean="0"/>
                </a:p>
              </p:txBody>
            </p:sp>
            <p:sp>
              <p:nvSpPr>
                <p:cNvPr id="56" name="Textfeld 55"/>
                <p:cNvSpPr txBox="1"/>
                <p:nvPr/>
              </p:nvSpPr>
              <p:spPr>
                <a:xfrm>
                  <a:off x="7131821" y="5715000"/>
                  <a:ext cx="488179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smtClean="0">
                      <a:latin typeface="+mj-lt"/>
                    </a:rPr>
                    <a:t>20</a:t>
                  </a:r>
                  <a:endParaRPr lang="de-DE" sz="2800" dirty="0" smtClean="0"/>
                </a:p>
              </p:txBody>
            </p:sp>
          </p:grpSp>
          <p:sp>
            <p:nvSpPr>
              <p:cNvPr id="1393669" name="Freihandform 1393668"/>
              <p:cNvSpPr/>
              <p:nvPr/>
            </p:nvSpPr>
            <p:spPr bwMode="auto">
              <a:xfrm>
                <a:off x="5692878" y="1946788"/>
                <a:ext cx="3170904" cy="2580968"/>
              </a:xfrm>
              <a:custGeom>
                <a:avLst/>
                <a:gdLst>
                  <a:gd name="connsiteX0" fmla="*/ 3260103 w 3260103"/>
                  <a:gd name="connsiteY0" fmla="*/ 3087875 h 3087875"/>
                  <a:gd name="connsiteX1" fmla="*/ 2227716 w 3260103"/>
                  <a:gd name="connsiteY1" fmla="*/ 2763410 h 3087875"/>
                  <a:gd name="connsiteX2" fmla="*/ 1239574 w 3260103"/>
                  <a:gd name="connsiteY2" fmla="*/ 2217720 h 3087875"/>
                  <a:gd name="connsiteX3" fmla="*/ 620141 w 3260103"/>
                  <a:gd name="connsiteY3" fmla="*/ 1598288 h 3087875"/>
                  <a:gd name="connsiteX4" fmla="*/ 89199 w 3260103"/>
                  <a:gd name="connsiteY4" fmla="*/ 506907 h 3087875"/>
                  <a:gd name="connsiteX5" fmla="*/ 44954 w 3260103"/>
                  <a:gd name="connsiteY5" fmla="*/ 34959 h 3087875"/>
                  <a:gd name="connsiteX6" fmla="*/ 546399 w 3260103"/>
                  <a:gd name="connsiteY6" fmla="*/ 34959 h 3087875"/>
                  <a:gd name="connsiteX0" fmla="*/ 3260103 w 3260103"/>
                  <a:gd name="connsiteY0" fmla="*/ 3052916 h 3052916"/>
                  <a:gd name="connsiteX1" fmla="*/ 2227716 w 3260103"/>
                  <a:gd name="connsiteY1" fmla="*/ 2728451 h 3052916"/>
                  <a:gd name="connsiteX2" fmla="*/ 1239574 w 3260103"/>
                  <a:gd name="connsiteY2" fmla="*/ 2182761 h 3052916"/>
                  <a:gd name="connsiteX3" fmla="*/ 620141 w 3260103"/>
                  <a:gd name="connsiteY3" fmla="*/ 1563329 h 3052916"/>
                  <a:gd name="connsiteX4" fmla="*/ 89199 w 3260103"/>
                  <a:gd name="connsiteY4" fmla="*/ 471948 h 3052916"/>
                  <a:gd name="connsiteX5" fmla="*/ 44954 w 3260103"/>
                  <a:gd name="connsiteY5" fmla="*/ 0 h 3052916"/>
                  <a:gd name="connsiteX0" fmla="*/ 3170904 w 3170904"/>
                  <a:gd name="connsiteY0" fmla="*/ 2580968 h 2580968"/>
                  <a:gd name="connsiteX1" fmla="*/ 2138517 w 3170904"/>
                  <a:gd name="connsiteY1" fmla="*/ 2256503 h 2580968"/>
                  <a:gd name="connsiteX2" fmla="*/ 1150375 w 3170904"/>
                  <a:gd name="connsiteY2" fmla="*/ 1710813 h 2580968"/>
                  <a:gd name="connsiteX3" fmla="*/ 530942 w 3170904"/>
                  <a:gd name="connsiteY3" fmla="*/ 1091381 h 2580968"/>
                  <a:gd name="connsiteX4" fmla="*/ 0 w 3170904"/>
                  <a:gd name="connsiteY4" fmla="*/ 0 h 2580968"/>
                  <a:gd name="connsiteX0" fmla="*/ 3170904 w 3170904"/>
                  <a:gd name="connsiteY0" fmla="*/ 2580968 h 2580968"/>
                  <a:gd name="connsiteX1" fmla="*/ 2138517 w 3170904"/>
                  <a:gd name="connsiteY1" fmla="*/ 2256503 h 2580968"/>
                  <a:gd name="connsiteX2" fmla="*/ 1179872 w 3170904"/>
                  <a:gd name="connsiteY2" fmla="*/ 1725561 h 2580968"/>
                  <a:gd name="connsiteX3" fmla="*/ 530942 w 3170904"/>
                  <a:gd name="connsiteY3" fmla="*/ 1091381 h 2580968"/>
                  <a:gd name="connsiteX4" fmla="*/ 0 w 3170904"/>
                  <a:gd name="connsiteY4" fmla="*/ 0 h 2580968"/>
                  <a:gd name="connsiteX0" fmla="*/ 3170904 w 3170904"/>
                  <a:gd name="connsiteY0" fmla="*/ 2580968 h 2580968"/>
                  <a:gd name="connsiteX1" fmla="*/ 2138517 w 3170904"/>
                  <a:gd name="connsiteY1" fmla="*/ 2256503 h 2580968"/>
                  <a:gd name="connsiteX2" fmla="*/ 1179872 w 3170904"/>
                  <a:gd name="connsiteY2" fmla="*/ 1725561 h 2580968"/>
                  <a:gd name="connsiteX3" fmla="*/ 530942 w 3170904"/>
                  <a:gd name="connsiteY3" fmla="*/ 1091381 h 2580968"/>
                  <a:gd name="connsiteX4" fmla="*/ 0 w 3170904"/>
                  <a:gd name="connsiteY4" fmla="*/ 0 h 2580968"/>
                  <a:gd name="connsiteX0" fmla="*/ 3170904 w 3170904"/>
                  <a:gd name="connsiteY0" fmla="*/ 2580968 h 2580968"/>
                  <a:gd name="connsiteX1" fmla="*/ 2143928 w 3170904"/>
                  <a:gd name="connsiteY1" fmla="*/ 2245682 h 2580968"/>
                  <a:gd name="connsiteX2" fmla="*/ 1179872 w 3170904"/>
                  <a:gd name="connsiteY2" fmla="*/ 1725561 h 2580968"/>
                  <a:gd name="connsiteX3" fmla="*/ 530942 w 3170904"/>
                  <a:gd name="connsiteY3" fmla="*/ 1091381 h 2580968"/>
                  <a:gd name="connsiteX4" fmla="*/ 0 w 3170904"/>
                  <a:gd name="connsiteY4" fmla="*/ 0 h 2580968"/>
                  <a:gd name="connsiteX0" fmla="*/ 3170904 w 3170904"/>
                  <a:gd name="connsiteY0" fmla="*/ 2580968 h 2580968"/>
                  <a:gd name="connsiteX1" fmla="*/ 2143928 w 3170904"/>
                  <a:gd name="connsiteY1" fmla="*/ 2245682 h 2580968"/>
                  <a:gd name="connsiteX2" fmla="*/ 1179872 w 3170904"/>
                  <a:gd name="connsiteY2" fmla="*/ 1725561 h 2580968"/>
                  <a:gd name="connsiteX3" fmla="*/ 536353 w 3170904"/>
                  <a:gd name="connsiteY3" fmla="*/ 1080560 h 2580968"/>
                  <a:gd name="connsiteX4" fmla="*/ 0 w 3170904"/>
                  <a:gd name="connsiteY4" fmla="*/ 0 h 2580968"/>
                  <a:gd name="connsiteX0" fmla="*/ 3170904 w 3170904"/>
                  <a:gd name="connsiteY0" fmla="*/ 2580968 h 2580968"/>
                  <a:gd name="connsiteX1" fmla="*/ 2143928 w 3170904"/>
                  <a:gd name="connsiteY1" fmla="*/ 2245682 h 2580968"/>
                  <a:gd name="connsiteX2" fmla="*/ 1179872 w 3170904"/>
                  <a:gd name="connsiteY2" fmla="*/ 1725561 h 2580968"/>
                  <a:gd name="connsiteX3" fmla="*/ 536353 w 3170904"/>
                  <a:gd name="connsiteY3" fmla="*/ 1080560 h 2580968"/>
                  <a:gd name="connsiteX4" fmla="*/ 0 w 3170904"/>
                  <a:gd name="connsiteY4" fmla="*/ 0 h 2580968"/>
                  <a:gd name="connsiteX0" fmla="*/ 3170904 w 3170904"/>
                  <a:gd name="connsiteY0" fmla="*/ 2580968 h 2580968"/>
                  <a:gd name="connsiteX1" fmla="*/ 2143928 w 3170904"/>
                  <a:gd name="connsiteY1" fmla="*/ 2245682 h 2580968"/>
                  <a:gd name="connsiteX2" fmla="*/ 1179872 w 3170904"/>
                  <a:gd name="connsiteY2" fmla="*/ 1725561 h 2580968"/>
                  <a:gd name="connsiteX3" fmla="*/ 536353 w 3170904"/>
                  <a:gd name="connsiteY3" fmla="*/ 1080560 h 2580968"/>
                  <a:gd name="connsiteX4" fmla="*/ 0 w 3170904"/>
                  <a:gd name="connsiteY4" fmla="*/ 0 h 258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0904" h="2580968">
                    <a:moveTo>
                      <a:pt x="3170904" y="2580968"/>
                    </a:moveTo>
                    <a:cubicBezTo>
                      <a:pt x="2823088" y="2491248"/>
                      <a:pt x="2475767" y="2377429"/>
                      <a:pt x="2143928" y="2245682"/>
                    </a:cubicBezTo>
                    <a:cubicBezTo>
                      <a:pt x="1812089" y="2113935"/>
                      <a:pt x="1447801" y="1919748"/>
                      <a:pt x="1179872" y="1725561"/>
                    </a:cubicBezTo>
                    <a:cubicBezTo>
                      <a:pt x="911943" y="1531374"/>
                      <a:pt x="757085" y="1358815"/>
                      <a:pt x="536353" y="1080560"/>
                    </a:cubicBezTo>
                    <a:cubicBezTo>
                      <a:pt x="315621" y="802305"/>
                      <a:pt x="95865" y="260555"/>
                      <a:pt x="0" y="0"/>
                    </a:cubicBezTo>
                  </a:path>
                </a:pathLst>
              </a:custGeom>
              <a:noFill/>
              <a:ln w="571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pic>
          <p:nvPicPr>
            <p:cNvPr id="1393679" name="Bild 139367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299200" y="349738"/>
              <a:ext cx="1625600" cy="640862"/>
            </a:xfrm>
            <a:prstGeom prst="rect">
              <a:avLst/>
            </a:prstGeom>
          </p:spPr>
        </p:pic>
      </p:grpSp>
      <p:grpSp>
        <p:nvGrpSpPr>
          <p:cNvPr id="1393686" name="Gruppierung 1393685"/>
          <p:cNvGrpSpPr/>
          <p:nvPr/>
        </p:nvGrpSpPr>
        <p:grpSpPr>
          <a:xfrm>
            <a:off x="5545310" y="4381380"/>
            <a:ext cx="3215232" cy="1257420"/>
            <a:chOff x="5545310" y="4381380"/>
            <a:chExt cx="3215232" cy="1257420"/>
          </a:xfrm>
        </p:grpSpPr>
        <p:sp>
          <p:nvSpPr>
            <p:cNvPr id="1393682" name="Textfeld 1393681"/>
            <p:cNvSpPr txBox="1"/>
            <p:nvPr/>
          </p:nvSpPr>
          <p:spPr>
            <a:xfrm>
              <a:off x="5545310" y="4530804"/>
              <a:ext cx="3065290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200" b="1" dirty="0" err="1">
                  <a:solidFill>
                    <a:srgbClr val="7030A0"/>
                  </a:solidFill>
                </a:rPr>
                <a:t>A</a:t>
              </a:r>
              <a:r>
                <a:rPr lang="de-DE" sz="2200" b="1" dirty="0" err="1" smtClean="0">
                  <a:solidFill>
                    <a:srgbClr val="7030A0"/>
                  </a:solidFill>
                </a:rPr>
                <a:t>symptotic</a:t>
              </a:r>
              <a:r>
                <a:rPr lang="de-DE" sz="2200" b="1" dirty="0" smtClean="0">
                  <a:solidFill>
                    <a:srgbClr val="7030A0"/>
                  </a:solidFill>
                </a:rPr>
                <a:t> </a:t>
              </a:r>
              <a:r>
                <a:rPr lang="de-DE" sz="2200" b="1" dirty="0">
                  <a:solidFill>
                    <a:srgbClr val="7030A0"/>
                  </a:solidFill>
                </a:rPr>
                <a:t>F</a:t>
              </a:r>
              <a:r>
                <a:rPr lang="de-DE" sz="2200" b="1" dirty="0" smtClean="0">
                  <a:solidFill>
                    <a:srgbClr val="7030A0"/>
                  </a:solidFill>
                </a:rPr>
                <a:t>reedom </a:t>
              </a:r>
              <a:r>
                <a:rPr lang="de-DE" sz="2200" dirty="0" err="1" smtClean="0">
                  <a:solidFill>
                    <a:schemeClr val="accent2">
                      <a:lumMod val="75000"/>
                    </a:schemeClr>
                  </a:solidFill>
                </a:rPr>
                <a:t>quarks</a:t>
              </a:r>
              <a:r>
                <a:rPr lang="de-DE" sz="2200" dirty="0" smtClean="0">
                  <a:solidFill>
                    <a:schemeClr val="accent2">
                      <a:lumMod val="75000"/>
                    </a:schemeClr>
                  </a:solidFill>
                </a:rPr>
                <a:t>/</a:t>
              </a:r>
              <a:r>
                <a:rPr lang="de-DE" sz="2200" dirty="0" err="1" smtClean="0">
                  <a:solidFill>
                    <a:schemeClr val="accent2">
                      <a:lumMod val="75000"/>
                    </a:schemeClr>
                  </a:solidFill>
                </a:rPr>
                <a:t>gluons</a:t>
              </a:r>
              <a:r>
                <a:rPr lang="de-DE" sz="22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200" dirty="0" err="1" smtClean="0">
                  <a:solidFill>
                    <a:schemeClr val="accent2">
                      <a:lumMod val="75000"/>
                    </a:schemeClr>
                  </a:solidFill>
                </a:rPr>
                <a:t>interact</a:t>
              </a:r>
              <a:r>
                <a:rPr lang="de-DE" sz="2200" dirty="0" smtClean="0">
                  <a:solidFill>
                    <a:schemeClr val="accent2">
                      <a:lumMod val="75000"/>
                    </a:schemeClr>
                  </a:solidFill>
                </a:rPr>
                <a:t> like </a:t>
              </a:r>
              <a:r>
                <a:rPr lang="de-DE" sz="2200" dirty="0" err="1" smtClean="0">
                  <a:solidFill>
                    <a:schemeClr val="accent2">
                      <a:lumMod val="75000"/>
                    </a:schemeClr>
                  </a:solidFill>
                </a:rPr>
                <a:t>free</a:t>
              </a:r>
              <a:r>
                <a:rPr lang="de-DE" sz="22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200" dirty="0" err="1" smtClean="0">
                  <a:solidFill>
                    <a:schemeClr val="accent2">
                      <a:lumMod val="75000"/>
                    </a:schemeClr>
                  </a:solidFill>
                </a:rPr>
                <a:t>particles</a:t>
              </a:r>
              <a:endParaRPr lang="de-DE" sz="2200" dirty="0" smtClean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cxnSp>
          <p:nvCxnSpPr>
            <p:cNvPr id="1393684" name="Gerade Verbindung mit Pfeil 1393683"/>
            <p:cNvCxnSpPr/>
            <p:nvPr/>
          </p:nvCxnSpPr>
          <p:spPr bwMode="auto">
            <a:xfrm>
              <a:off x="7620000" y="4381380"/>
              <a:ext cx="1140542" cy="338104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90" name="Gruppierung 89"/>
          <p:cNvGrpSpPr/>
          <p:nvPr/>
        </p:nvGrpSpPr>
        <p:grpSpPr>
          <a:xfrm>
            <a:off x="5545310" y="1258813"/>
            <a:ext cx="3141490" cy="1223959"/>
            <a:chOff x="4791420" y="4073604"/>
            <a:chExt cx="3141490" cy="1223959"/>
          </a:xfrm>
        </p:grpSpPr>
        <p:sp>
          <p:nvSpPr>
            <p:cNvPr id="91" name="Textfeld 90"/>
            <p:cNvSpPr txBox="1"/>
            <p:nvPr/>
          </p:nvSpPr>
          <p:spPr>
            <a:xfrm>
              <a:off x="4867620" y="4186391"/>
              <a:ext cx="3065290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200" b="1" dirty="0" err="1">
                  <a:solidFill>
                    <a:srgbClr val="7030A0"/>
                  </a:solidFill>
                </a:rPr>
                <a:t>C</a:t>
              </a:r>
              <a:r>
                <a:rPr lang="de-DE" sz="2200" b="1" dirty="0" err="1" smtClean="0">
                  <a:solidFill>
                    <a:srgbClr val="7030A0"/>
                  </a:solidFill>
                </a:rPr>
                <a:t>onfinement</a:t>
              </a:r>
              <a:r>
                <a:rPr lang="de-DE" sz="2200" b="1" dirty="0" smtClean="0">
                  <a:solidFill>
                    <a:srgbClr val="7030A0"/>
                  </a:solidFill>
                </a:rPr>
                <a:t> </a:t>
              </a:r>
              <a:r>
                <a:rPr lang="de-DE" sz="2200" dirty="0" err="1" smtClean="0">
                  <a:solidFill>
                    <a:schemeClr val="accent2">
                      <a:lumMod val="75000"/>
                    </a:schemeClr>
                  </a:solidFill>
                </a:rPr>
                <a:t>perturbation</a:t>
              </a:r>
              <a:r>
                <a:rPr lang="de-DE" sz="22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200" dirty="0" err="1" smtClean="0">
                  <a:solidFill>
                    <a:schemeClr val="accent2">
                      <a:lumMod val="75000"/>
                    </a:schemeClr>
                  </a:solidFill>
                </a:rPr>
                <a:t>theory</a:t>
              </a:r>
              <a:r>
                <a:rPr lang="de-DE" sz="22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200" dirty="0" err="1" smtClean="0">
                  <a:solidFill>
                    <a:schemeClr val="accent2">
                      <a:lumMod val="75000"/>
                    </a:schemeClr>
                  </a:solidFill>
                </a:rPr>
                <a:t>breaks</a:t>
              </a:r>
              <a:r>
                <a:rPr lang="de-DE" sz="2200" dirty="0" smtClean="0">
                  <a:solidFill>
                    <a:schemeClr val="accent2">
                      <a:lumMod val="75000"/>
                    </a:schemeClr>
                  </a:solidFill>
                </a:rPr>
                <a:t> down</a:t>
              </a:r>
            </a:p>
          </p:txBody>
        </p:sp>
        <p:cxnSp>
          <p:nvCxnSpPr>
            <p:cNvPr id="92" name="Gerade Verbindung mit Pfeil 91"/>
            <p:cNvCxnSpPr/>
            <p:nvPr/>
          </p:nvCxnSpPr>
          <p:spPr bwMode="auto">
            <a:xfrm flipH="1" flipV="1">
              <a:off x="4791420" y="4073604"/>
              <a:ext cx="484220" cy="1223959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139888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93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93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8786" name="Picture 2" descr="https://twiki.cern.ch/twiki/pub/CMSPublic/PhysicsResultsCombined/As_running_ALL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5800" y="1364284"/>
            <a:ext cx="7924800" cy="53413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uppierung 5"/>
          <p:cNvGrpSpPr/>
          <p:nvPr/>
        </p:nvGrpSpPr>
        <p:grpSpPr>
          <a:xfrm>
            <a:off x="0" y="118860"/>
            <a:ext cx="9059582" cy="1092200"/>
            <a:chOff x="0" y="118860"/>
            <a:chExt cx="9059582" cy="1092200"/>
          </a:xfrm>
        </p:grpSpPr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795682" y="118860"/>
              <a:ext cx="3263900" cy="1092200"/>
            </a:xfrm>
            <a:prstGeom prst="rect">
              <a:avLst/>
            </a:prstGeom>
          </p:spPr>
        </p:pic>
        <p:sp>
          <p:nvSpPr>
            <p:cNvPr id="2" name="Textfeld 1"/>
            <p:cNvSpPr txBox="1"/>
            <p:nvPr/>
          </p:nvSpPr>
          <p:spPr>
            <a:xfrm>
              <a:off x="0" y="359121"/>
              <a:ext cx="87630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3200" dirty="0" err="1" smtClean="0"/>
                <a:t>Experimentally</a:t>
              </a:r>
              <a:r>
                <a:rPr lang="de-DE" sz="3200" dirty="0" smtClean="0"/>
                <a:t> </a:t>
              </a:r>
              <a:r>
                <a:rPr lang="de-DE" sz="3200" dirty="0" err="1" smtClean="0"/>
                <a:t>accessible</a:t>
              </a:r>
              <a:r>
                <a:rPr lang="de-DE" sz="3200" dirty="0" smtClean="0"/>
                <a:t>, e.g.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332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Bild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53000" y="2438400"/>
            <a:ext cx="215900" cy="304800"/>
          </a:xfrm>
          <a:prstGeom prst="rect">
            <a:avLst/>
          </a:prstGeom>
        </p:spPr>
      </p:pic>
      <p:pic>
        <p:nvPicPr>
          <p:cNvPr id="13" name="Bild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53400" y="1676400"/>
            <a:ext cx="177800" cy="368300"/>
          </a:xfrm>
          <a:prstGeom prst="rect">
            <a:avLst/>
          </a:prstGeom>
        </p:spPr>
      </p:pic>
      <p:pic>
        <p:nvPicPr>
          <p:cNvPr id="11" name="Bild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24600" y="3175000"/>
            <a:ext cx="228600" cy="330200"/>
          </a:xfrm>
          <a:prstGeom prst="rect">
            <a:avLst/>
          </a:prstGeom>
        </p:spPr>
      </p:pic>
      <p:pic>
        <p:nvPicPr>
          <p:cNvPr id="10" name="Bild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32500" y="3505200"/>
            <a:ext cx="215900" cy="304800"/>
          </a:xfrm>
          <a:prstGeom prst="rect">
            <a:avLst/>
          </a:prstGeom>
        </p:spPr>
      </p:pic>
      <p:pic>
        <p:nvPicPr>
          <p:cNvPr id="1339" name="Bild 133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58200" y="3327400"/>
            <a:ext cx="228600" cy="330200"/>
          </a:xfrm>
          <a:prstGeom prst="rect">
            <a:avLst/>
          </a:prstGeom>
        </p:spPr>
      </p:pic>
      <p:pic>
        <p:nvPicPr>
          <p:cNvPr id="1335" name="Bild 133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0900" y="2743200"/>
            <a:ext cx="215900" cy="304800"/>
          </a:xfrm>
          <a:prstGeom prst="rect">
            <a:avLst/>
          </a:prstGeom>
        </p:spPr>
      </p:pic>
      <p:pic>
        <p:nvPicPr>
          <p:cNvPr id="9" name="Bild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91200" y="1104900"/>
            <a:ext cx="457200" cy="342900"/>
          </a:xfrm>
          <a:prstGeom prst="rect">
            <a:avLst/>
          </a:prstGeom>
        </p:spPr>
      </p:pic>
      <p:pic>
        <p:nvPicPr>
          <p:cNvPr id="8" name="Bild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49619" y="1066800"/>
            <a:ext cx="1473200" cy="419100"/>
          </a:xfrm>
          <a:prstGeom prst="rect">
            <a:avLst/>
          </a:prstGeom>
        </p:spPr>
      </p:pic>
      <p:grpSp>
        <p:nvGrpSpPr>
          <p:cNvPr id="1435" name="Group 20"/>
          <p:cNvGrpSpPr>
            <a:grpSpLocks/>
          </p:cNvGrpSpPr>
          <p:nvPr/>
        </p:nvGrpSpPr>
        <p:grpSpPr bwMode="auto">
          <a:xfrm rot="5400000" flipV="1">
            <a:off x="5725029" y="1173402"/>
            <a:ext cx="1548679" cy="402203"/>
            <a:chOff x="1110" y="2406"/>
            <a:chExt cx="1154" cy="118"/>
          </a:xfrm>
        </p:grpSpPr>
        <p:sp>
          <p:nvSpPr>
            <p:cNvPr id="1436" name="Freeform 21"/>
            <p:cNvSpPr>
              <a:spLocks/>
            </p:cNvSpPr>
            <p:nvPr/>
          </p:nvSpPr>
          <p:spPr bwMode="auto">
            <a:xfrm rot="-10832358">
              <a:off x="1688" y="2406"/>
              <a:ext cx="576" cy="112"/>
            </a:xfrm>
            <a:custGeom>
              <a:avLst/>
              <a:gdLst>
                <a:gd name="T0" fmla="*/ 0 w 576"/>
                <a:gd name="T1" fmla="*/ 56 h 112"/>
                <a:gd name="T2" fmla="*/ 50 w 576"/>
                <a:gd name="T3" fmla="*/ 8 h 112"/>
                <a:gd name="T4" fmla="*/ 144 w 576"/>
                <a:gd name="T5" fmla="*/ 104 h 112"/>
                <a:gd name="T6" fmla="*/ 240 w 576"/>
                <a:gd name="T7" fmla="*/ 8 h 112"/>
                <a:gd name="T8" fmla="*/ 336 w 576"/>
                <a:gd name="T9" fmla="*/ 104 h 112"/>
                <a:gd name="T10" fmla="*/ 432 w 576"/>
                <a:gd name="T11" fmla="*/ 8 h 112"/>
                <a:gd name="T12" fmla="*/ 528 w 576"/>
                <a:gd name="T13" fmla="*/ 104 h 112"/>
                <a:gd name="T14" fmla="*/ 576 w 576"/>
                <a:gd name="T1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6" h="112">
                  <a:moveTo>
                    <a:pt x="0" y="56"/>
                  </a:moveTo>
                  <a:cubicBezTo>
                    <a:pt x="8" y="48"/>
                    <a:pt x="26" y="0"/>
                    <a:pt x="50" y="8"/>
                  </a:cubicBezTo>
                  <a:cubicBezTo>
                    <a:pt x="74" y="16"/>
                    <a:pt x="112" y="104"/>
                    <a:pt x="144" y="104"/>
                  </a:cubicBezTo>
                  <a:cubicBezTo>
                    <a:pt x="176" y="104"/>
                    <a:pt x="208" y="8"/>
                    <a:pt x="240" y="8"/>
                  </a:cubicBezTo>
                  <a:cubicBezTo>
                    <a:pt x="272" y="8"/>
                    <a:pt x="304" y="104"/>
                    <a:pt x="336" y="104"/>
                  </a:cubicBezTo>
                  <a:cubicBezTo>
                    <a:pt x="368" y="104"/>
                    <a:pt x="400" y="8"/>
                    <a:pt x="432" y="8"/>
                  </a:cubicBezTo>
                  <a:cubicBezTo>
                    <a:pt x="464" y="8"/>
                    <a:pt x="504" y="96"/>
                    <a:pt x="528" y="104"/>
                  </a:cubicBezTo>
                  <a:cubicBezTo>
                    <a:pt x="552" y="112"/>
                    <a:pt x="568" y="64"/>
                    <a:pt x="576" y="56"/>
                  </a:cubicBezTo>
                </a:path>
              </a:pathLst>
            </a:custGeom>
            <a:noFill/>
            <a:ln w="38100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7" name="Freeform 22"/>
            <p:cNvSpPr>
              <a:spLocks/>
            </p:cNvSpPr>
            <p:nvPr/>
          </p:nvSpPr>
          <p:spPr bwMode="auto">
            <a:xfrm rot="-10832358">
              <a:off x="1110" y="2413"/>
              <a:ext cx="581" cy="111"/>
            </a:xfrm>
            <a:custGeom>
              <a:avLst/>
              <a:gdLst>
                <a:gd name="T0" fmla="*/ 0 w 581"/>
                <a:gd name="T1" fmla="*/ 61 h 111"/>
                <a:gd name="T2" fmla="*/ 55 w 581"/>
                <a:gd name="T3" fmla="*/ 7 h 111"/>
                <a:gd name="T4" fmla="*/ 149 w 581"/>
                <a:gd name="T5" fmla="*/ 103 h 111"/>
                <a:gd name="T6" fmla="*/ 245 w 581"/>
                <a:gd name="T7" fmla="*/ 7 h 111"/>
                <a:gd name="T8" fmla="*/ 341 w 581"/>
                <a:gd name="T9" fmla="*/ 103 h 111"/>
                <a:gd name="T10" fmla="*/ 437 w 581"/>
                <a:gd name="T11" fmla="*/ 7 h 111"/>
                <a:gd name="T12" fmla="*/ 533 w 581"/>
                <a:gd name="T13" fmla="*/ 103 h 111"/>
                <a:gd name="T14" fmla="*/ 581 w 581"/>
                <a:gd name="T1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1" h="111">
                  <a:moveTo>
                    <a:pt x="0" y="61"/>
                  </a:moveTo>
                  <a:cubicBezTo>
                    <a:pt x="9" y="52"/>
                    <a:pt x="30" y="0"/>
                    <a:pt x="55" y="7"/>
                  </a:cubicBezTo>
                  <a:cubicBezTo>
                    <a:pt x="80" y="14"/>
                    <a:pt x="117" y="103"/>
                    <a:pt x="149" y="103"/>
                  </a:cubicBezTo>
                  <a:cubicBezTo>
                    <a:pt x="181" y="103"/>
                    <a:pt x="213" y="7"/>
                    <a:pt x="245" y="7"/>
                  </a:cubicBezTo>
                  <a:cubicBezTo>
                    <a:pt x="277" y="7"/>
                    <a:pt x="309" y="103"/>
                    <a:pt x="341" y="103"/>
                  </a:cubicBezTo>
                  <a:cubicBezTo>
                    <a:pt x="373" y="103"/>
                    <a:pt x="405" y="7"/>
                    <a:pt x="437" y="7"/>
                  </a:cubicBezTo>
                  <a:cubicBezTo>
                    <a:pt x="469" y="7"/>
                    <a:pt x="509" y="95"/>
                    <a:pt x="533" y="103"/>
                  </a:cubicBezTo>
                  <a:cubicBezTo>
                    <a:pt x="557" y="111"/>
                    <a:pt x="573" y="63"/>
                    <a:pt x="581" y="55"/>
                  </a:cubicBezTo>
                </a:path>
              </a:pathLst>
            </a:custGeom>
            <a:noFill/>
            <a:ln w="38100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57" name="Textfeld 56"/>
          <p:cNvSpPr txBox="1"/>
          <p:nvPr/>
        </p:nvSpPr>
        <p:spPr>
          <a:xfrm>
            <a:off x="-76200" y="0"/>
            <a:ext cx="92202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300" dirty="0" smtClean="0"/>
              <a:t>(2) </a:t>
            </a:r>
            <a:r>
              <a:rPr lang="de-DE" sz="3300" dirty="0" err="1" smtClean="0"/>
              <a:t>How</a:t>
            </a:r>
            <a:r>
              <a:rPr lang="de-DE" sz="3300" dirty="0" smtClean="0"/>
              <a:t> </a:t>
            </a:r>
            <a:r>
              <a:rPr lang="de-DE" sz="3300" dirty="0" err="1" smtClean="0"/>
              <a:t>to</a:t>
            </a:r>
            <a:r>
              <a:rPr lang="de-DE" sz="3300" dirty="0" smtClean="0"/>
              <a:t> </a:t>
            </a:r>
            <a:r>
              <a:rPr lang="de-DE" sz="3300" dirty="0" err="1" smtClean="0"/>
              <a:t>treat</a:t>
            </a:r>
            <a:r>
              <a:rPr lang="de-DE" sz="3300" dirty="0" smtClean="0"/>
              <a:t> </a:t>
            </a:r>
            <a:r>
              <a:rPr lang="de-DE" sz="3300" dirty="0" err="1" smtClean="0"/>
              <a:t>the</a:t>
            </a:r>
            <a:r>
              <a:rPr lang="de-DE" sz="3300" dirty="0" smtClean="0"/>
              <a:t> </a:t>
            </a:r>
            <a:r>
              <a:rPr lang="de-DE" sz="3300" dirty="0" err="1" smtClean="0"/>
              <a:t>quarks</a:t>
            </a:r>
            <a:r>
              <a:rPr lang="de-DE" sz="3300" dirty="0" smtClean="0"/>
              <a:t>/</a:t>
            </a:r>
            <a:r>
              <a:rPr lang="de-DE" sz="3300" dirty="0" err="1" smtClean="0"/>
              <a:t>gluons</a:t>
            </a:r>
            <a:r>
              <a:rPr lang="de-DE" sz="3300" dirty="0" smtClean="0"/>
              <a:t> in </a:t>
            </a:r>
            <a:r>
              <a:rPr lang="de-DE" sz="3300" dirty="0" err="1" smtClean="0"/>
              <a:t>the</a:t>
            </a:r>
            <a:r>
              <a:rPr lang="de-DE" sz="3300" dirty="0" smtClean="0"/>
              <a:t> </a:t>
            </a:r>
            <a:r>
              <a:rPr lang="de-DE" sz="3300" dirty="0" err="1" smtClean="0"/>
              <a:t>protons</a:t>
            </a:r>
            <a:endParaRPr lang="de-DE" sz="3300" dirty="0" smtClean="0"/>
          </a:p>
        </p:txBody>
      </p:sp>
      <p:grpSp>
        <p:nvGrpSpPr>
          <p:cNvPr id="753" name="Gruppierung 752"/>
          <p:cNvGrpSpPr/>
          <p:nvPr/>
        </p:nvGrpSpPr>
        <p:grpSpPr>
          <a:xfrm rot="21348905">
            <a:off x="4094998" y="2843981"/>
            <a:ext cx="1620002" cy="277854"/>
            <a:chOff x="6629400" y="2057401"/>
            <a:chExt cx="1620002" cy="277854"/>
          </a:xfrm>
        </p:grpSpPr>
        <p:grpSp>
          <p:nvGrpSpPr>
            <p:cNvPr id="755" name="Group 90"/>
            <p:cNvGrpSpPr>
              <a:grpSpLocks/>
            </p:cNvGrpSpPr>
            <p:nvPr/>
          </p:nvGrpSpPr>
          <p:grpSpPr bwMode="auto">
            <a:xfrm rot="5400000" flipV="1">
              <a:off x="6949440" y="1737361"/>
              <a:ext cx="274320" cy="914399"/>
              <a:chOff x="4849" y="3360"/>
              <a:chExt cx="96" cy="500"/>
            </a:xfrm>
          </p:grpSpPr>
          <p:sp>
            <p:nvSpPr>
              <p:cNvPr id="777" name="Bogen 91"/>
              <p:cNvSpPr>
                <a:spLocks/>
              </p:cNvSpPr>
              <p:nvPr/>
            </p:nvSpPr>
            <p:spPr bwMode="auto">
              <a:xfrm rot="5400000" flipH="1" flipV="1">
                <a:off x="4862" y="3392"/>
                <a:ext cx="115" cy="51"/>
              </a:xfrm>
              <a:custGeom>
                <a:avLst/>
                <a:gdLst>
                  <a:gd name="G0" fmla="+- 21600 0 0"/>
                  <a:gd name="G1" fmla="+- 1324 0 0"/>
                  <a:gd name="G2" fmla="+- 21600 0 0"/>
                  <a:gd name="T0" fmla="*/ 43196 w 43196"/>
                  <a:gd name="T1" fmla="*/ 1713 h 22924"/>
                  <a:gd name="T2" fmla="*/ 41 w 43196"/>
                  <a:gd name="T3" fmla="*/ 0 h 22924"/>
                  <a:gd name="T4" fmla="*/ 21600 w 43196"/>
                  <a:gd name="T5" fmla="*/ 1324 h 2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196" h="22924" fill="none" extrusionOk="0">
                    <a:moveTo>
                      <a:pt x="43196" y="1713"/>
                    </a:moveTo>
                    <a:cubicBezTo>
                      <a:pt x="42984" y="13488"/>
                      <a:pt x="33377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</a:path>
                  <a:path w="43196" h="22924" stroke="0" extrusionOk="0">
                    <a:moveTo>
                      <a:pt x="43196" y="1713"/>
                    </a:moveTo>
                    <a:cubicBezTo>
                      <a:pt x="42984" y="13488"/>
                      <a:pt x="33377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  <a:lnTo>
                      <a:pt x="21600" y="1324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778" name="Group 92"/>
              <p:cNvGrpSpPr>
                <a:grpSpLocks/>
              </p:cNvGrpSpPr>
              <p:nvPr/>
            </p:nvGrpSpPr>
            <p:grpSpPr bwMode="auto">
              <a:xfrm rot="5400000">
                <a:off x="4839" y="3446"/>
                <a:ext cx="116" cy="96"/>
                <a:chOff x="960" y="528"/>
                <a:chExt cx="287" cy="672"/>
              </a:xfrm>
            </p:grpSpPr>
            <p:sp>
              <p:nvSpPr>
                <p:cNvPr id="795" name="Bogen 9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6" name="Bogen 9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7" name="Bogen 9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79" name="Group 96"/>
              <p:cNvGrpSpPr>
                <a:grpSpLocks/>
              </p:cNvGrpSpPr>
              <p:nvPr/>
            </p:nvGrpSpPr>
            <p:grpSpPr bwMode="auto">
              <a:xfrm rot="5400000">
                <a:off x="4839" y="3524"/>
                <a:ext cx="115" cy="96"/>
                <a:chOff x="960" y="528"/>
                <a:chExt cx="287" cy="672"/>
              </a:xfrm>
            </p:grpSpPr>
            <p:sp>
              <p:nvSpPr>
                <p:cNvPr id="792" name="Bogen 9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3" name="Bogen 9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4" name="Bogen 9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80" name="Group 100"/>
              <p:cNvGrpSpPr>
                <a:grpSpLocks/>
              </p:cNvGrpSpPr>
              <p:nvPr/>
            </p:nvGrpSpPr>
            <p:grpSpPr bwMode="auto">
              <a:xfrm rot="5400000">
                <a:off x="4840" y="3600"/>
                <a:ext cx="114" cy="96"/>
                <a:chOff x="960" y="528"/>
                <a:chExt cx="287" cy="672"/>
              </a:xfrm>
            </p:grpSpPr>
            <p:sp>
              <p:nvSpPr>
                <p:cNvPr id="789" name="Bogen 10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0" name="Bogen 10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1" name="Bogen 10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81" name="Group 104"/>
              <p:cNvGrpSpPr>
                <a:grpSpLocks/>
              </p:cNvGrpSpPr>
              <p:nvPr/>
            </p:nvGrpSpPr>
            <p:grpSpPr bwMode="auto">
              <a:xfrm rot="5400000">
                <a:off x="4839" y="3677"/>
                <a:ext cx="115" cy="96"/>
                <a:chOff x="960" y="528"/>
                <a:chExt cx="287" cy="672"/>
              </a:xfrm>
            </p:grpSpPr>
            <p:sp>
              <p:nvSpPr>
                <p:cNvPr id="786" name="Bogen 10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7" name="Bogen 10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8" name="Bogen 10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82" name="Group 108"/>
              <p:cNvGrpSpPr>
                <a:grpSpLocks/>
              </p:cNvGrpSpPr>
              <p:nvPr/>
            </p:nvGrpSpPr>
            <p:grpSpPr bwMode="auto">
              <a:xfrm rot="5400000">
                <a:off x="4839" y="3754"/>
                <a:ext cx="116" cy="96"/>
                <a:chOff x="960" y="528"/>
                <a:chExt cx="287" cy="672"/>
              </a:xfrm>
            </p:grpSpPr>
            <p:sp>
              <p:nvSpPr>
                <p:cNvPr id="783" name="Bogen 10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4" name="Bogen 11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5" name="Bogen 11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grpSp>
          <p:nvGrpSpPr>
            <p:cNvPr id="756" name="Gruppierung 755"/>
            <p:cNvGrpSpPr/>
            <p:nvPr/>
          </p:nvGrpSpPr>
          <p:grpSpPr>
            <a:xfrm>
              <a:off x="7473991" y="2059506"/>
              <a:ext cx="775411" cy="275749"/>
              <a:chOff x="7623216" y="2170631"/>
              <a:chExt cx="775411" cy="275749"/>
            </a:xfrm>
          </p:grpSpPr>
          <p:grpSp>
            <p:nvGrpSpPr>
              <p:cNvPr id="757" name="Group 92"/>
              <p:cNvGrpSpPr>
                <a:grpSpLocks/>
              </p:cNvGrpSpPr>
              <p:nvPr/>
            </p:nvGrpSpPr>
            <p:grpSpPr bwMode="auto">
              <a:xfrm flipV="1">
                <a:off x="7623216" y="2172060"/>
                <a:ext cx="212141" cy="274320"/>
                <a:chOff x="960" y="528"/>
                <a:chExt cx="287" cy="672"/>
              </a:xfrm>
            </p:grpSpPr>
            <p:sp>
              <p:nvSpPr>
                <p:cNvPr id="774" name="Bogen 9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5" name="Bogen 9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6" name="Bogen 9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58" name="Group 96"/>
              <p:cNvGrpSpPr>
                <a:grpSpLocks/>
              </p:cNvGrpSpPr>
              <p:nvPr/>
            </p:nvGrpSpPr>
            <p:grpSpPr bwMode="auto">
              <a:xfrm flipV="1">
                <a:off x="7766777" y="2170631"/>
                <a:ext cx="210312" cy="274320"/>
                <a:chOff x="960" y="528"/>
                <a:chExt cx="287" cy="672"/>
              </a:xfrm>
            </p:grpSpPr>
            <p:sp>
              <p:nvSpPr>
                <p:cNvPr id="771" name="Bogen 9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2" name="Bogen 9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3" name="Bogen 9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59" name="Group 100"/>
              <p:cNvGrpSpPr>
                <a:grpSpLocks/>
              </p:cNvGrpSpPr>
              <p:nvPr/>
            </p:nvGrpSpPr>
            <p:grpSpPr bwMode="auto">
              <a:xfrm flipV="1">
                <a:off x="7906680" y="2172060"/>
                <a:ext cx="208483" cy="274320"/>
                <a:chOff x="960" y="528"/>
                <a:chExt cx="287" cy="672"/>
              </a:xfrm>
            </p:grpSpPr>
            <p:sp>
              <p:nvSpPr>
                <p:cNvPr id="768" name="Bogen 10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9" name="Bogen 10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0" name="Bogen 10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60" name="Group 104"/>
              <p:cNvGrpSpPr>
                <a:grpSpLocks/>
              </p:cNvGrpSpPr>
              <p:nvPr/>
            </p:nvGrpSpPr>
            <p:grpSpPr bwMode="auto">
              <a:xfrm flipV="1">
                <a:off x="8046583" y="2170631"/>
                <a:ext cx="210312" cy="274320"/>
                <a:chOff x="960" y="528"/>
                <a:chExt cx="287" cy="672"/>
              </a:xfrm>
            </p:grpSpPr>
            <p:sp>
              <p:nvSpPr>
                <p:cNvPr id="765" name="Bogen 10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6" name="Bogen 10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7" name="Bogen 10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61" name="Group 108"/>
              <p:cNvGrpSpPr>
                <a:grpSpLocks/>
              </p:cNvGrpSpPr>
              <p:nvPr/>
            </p:nvGrpSpPr>
            <p:grpSpPr bwMode="auto">
              <a:xfrm flipV="1">
                <a:off x="8186486" y="2172060"/>
                <a:ext cx="212141" cy="274320"/>
                <a:chOff x="960" y="528"/>
                <a:chExt cx="287" cy="672"/>
              </a:xfrm>
            </p:grpSpPr>
            <p:sp>
              <p:nvSpPr>
                <p:cNvPr id="762" name="Bogen 10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3" name="Bogen 11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4" name="Bogen 11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1393670" name="Textfeld 1393669"/>
          <p:cNvSpPr txBox="1"/>
          <p:nvPr/>
        </p:nvSpPr>
        <p:spPr>
          <a:xfrm>
            <a:off x="6680937" y="537369"/>
            <a:ext cx="19636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 smtClean="0">
                <a:solidFill>
                  <a:srgbClr val="FF0000"/>
                </a:solidFill>
              </a:rPr>
              <a:t>hard</a:t>
            </a:r>
            <a:r>
              <a:rPr lang="de-DE" sz="2800" dirty="0" smtClean="0">
                <a:solidFill>
                  <a:srgbClr val="FF0000"/>
                </a:solidFill>
              </a:rPr>
              <a:t> probe</a:t>
            </a:r>
          </a:p>
        </p:txBody>
      </p:sp>
      <p:cxnSp>
        <p:nvCxnSpPr>
          <p:cNvPr id="1393672" name="Gerade Verbindung 1393671"/>
          <p:cNvCxnSpPr>
            <a:endCxn id="1346" idx="0"/>
          </p:cNvCxnSpPr>
          <p:nvPr/>
        </p:nvCxnSpPr>
        <p:spPr bwMode="auto">
          <a:xfrm flipH="1">
            <a:off x="6535643" y="1920252"/>
            <a:ext cx="1528219" cy="213349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0" name="Gerade Verbindung 1369"/>
          <p:cNvCxnSpPr/>
          <p:nvPr/>
        </p:nvCxnSpPr>
        <p:spPr bwMode="auto">
          <a:xfrm flipH="1">
            <a:off x="5715000" y="2124075"/>
            <a:ext cx="803811" cy="793937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3" name="Gerade Verbindung 1372"/>
          <p:cNvCxnSpPr/>
          <p:nvPr/>
        </p:nvCxnSpPr>
        <p:spPr bwMode="auto">
          <a:xfrm flipH="1" flipV="1">
            <a:off x="5718013" y="2908315"/>
            <a:ext cx="2619163" cy="534132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93676" name="Oval 1393675"/>
          <p:cNvSpPr/>
          <p:nvPr/>
        </p:nvSpPr>
        <p:spPr bwMode="auto">
          <a:xfrm>
            <a:off x="5697655" y="2819400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98" name="Oval 1397"/>
          <p:cNvSpPr/>
          <p:nvPr/>
        </p:nvSpPr>
        <p:spPr bwMode="auto">
          <a:xfrm>
            <a:off x="6400800" y="2057400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1399" name="Group 58"/>
          <p:cNvGrpSpPr>
            <a:grpSpLocks/>
          </p:cNvGrpSpPr>
          <p:nvPr/>
        </p:nvGrpSpPr>
        <p:grpSpPr bwMode="auto">
          <a:xfrm rot="15000000">
            <a:off x="7768301" y="2647460"/>
            <a:ext cx="274320" cy="914400"/>
            <a:chOff x="4849" y="3360"/>
            <a:chExt cx="96" cy="500"/>
          </a:xfrm>
        </p:grpSpPr>
        <p:sp>
          <p:nvSpPr>
            <p:cNvPr id="1400" name="Bogen 59"/>
            <p:cNvSpPr>
              <a:spLocks/>
            </p:cNvSpPr>
            <p:nvPr/>
          </p:nvSpPr>
          <p:spPr bwMode="auto">
            <a:xfrm rot="5400000" flipH="1" flipV="1">
              <a:off x="4862" y="3392"/>
              <a:ext cx="115" cy="51"/>
            </a:xfrm>
            <a:custGeom>
              <a:avLst/>
              <a:gdLst>
                <a:gd name="G0" fmla="+- 21600 0 0"/>
                <a:gd name="G1" fmla="+- 1324 0 0"/>
                <a:gd name="G2" fmla="+- 21600 0 0"/>
                <a:gd name="T0" fmla="*/ 43196 w 43196"/>
                <a:gd name="T1" fmla="*/ 1713 h 22924"/>
                <a:gd name="T2" fmla="*/ 41 w 43196"/>
                <a:gd name="T3" fmla="*/ 0 h 22924"/>
                <a:gd name="T4" fmla="*/ 21600 w 43196"/>
                <a:gd name="T5" fmla="*/ 1324 h 22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6" h="22924" fill="none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</a:path>
                <a:path w="43196" h="22924" stroke="0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  <a:lnTo>
                    <a:pt x="21600" y="1324"/>
                  </a:lnTo>
                  <a:close/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grpSp>
          <p:nvGrpSpPr>
            <p:cNvPr id="1401" name="Group 60"/>
            <p:cNvGrpSpPr>
              <a:grpSpLocks/>
            </p:cNvGrpSpPr>
            <p:nvPr/>
          </p:nvGrpSpPr>
          <p:grpSpPr bwMode="auto">
            <a:xfrm rot="5400000">
              <a:off x="4839" y="3446"/>
              <a:ext cx="116" cy="96"/>
              <a:chOff x="960" y="528"/>
              <a:chExt cx="287" cy="672"/>
            </a:xfrm>
          </p:grpSpPr>
          <p:sp>
            <p:nvSpPr>
              <p:cNvPr id="1418" name="Bogen 61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9" name="Bogen 62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20" name="Bogen 63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2" name="Group 64"/>
            <p:cNvGrpSpPr>
              <a:grpSpLocks/>
            </p:cNvGrpSpPr>
            <p:nvPr/>
          </p:nvGrpSpPr>
          <p:grpSpPr bwMode="auto">
            <a:xfrm rot="5400000">
              <a:off x="4839" y="3524"/>
              <a:ext cx="115" cy="96"/>
              <a:chOff x="960" y="528"/>
              <a:chExt cx="287" cy="672"/>
            </a:xfrm>
          </p:grpSpPr>
          <p:sp>
            <p:nvSpPr>
              <p:cNvPr id="1415" name="Bogen 65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6" name="Bogen 66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7" name="Bogen 67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3" name="Group 68"/>
            <p:cNvGrpSpPr>
              <a:grpSpLocks/>
            </p:cNvGrpSpPr>
            <p:nvPr/>
          </p:nvGrpSpPr>
          <p:grpSpPr bwMode="auto">
            <a:xfrm rot="5400000">
              <a:off x="4840" y="3600"/>
              <a:ext cx="114" cy="96"/>
              <a:chOff x="960" y="528"/>
              <a:chExt cx="287" cy="672"/>
            </a:xfrm>
          </p:grpSpPr>
          <p:sp>
            <p:nvSpPr>
              <p:cNvPr id="1412" name="Bogen 69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3" name="Bogen 70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4" name="Bogen 71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4" name="Group 72"/>
            <p:cNvGrpSpPr>
              <a:grpSpLocks/>
            </p:cNvGrpSpPr>
            <p:nvPr/>
          </p:nvGrpSpPr>
          <p:grpSpPr bwMode="auto">
            <a:xfrm rot="5400000">
              <a:off x="4839" y="3677"/>
              <a:ext cx="115" cy="96"/>
              <a:chOff x="960" y="528"/>
              <a:chExt cx="287" cy="672"/>
            </a:xfrm>
          </p:grpSpPr>
          <p:sp>
            <p:nvSpPr>
              <p:cNvPr id="1409" name="Bogen 73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0" name="Bogen 74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1" name="Bogen 75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5" name="Group 76"/>
            <p:cNvGrpSpPr>
              <a:grpSpLocks/>
            </p:cNvGrpSpPr>
            <p:nvPr/>
          </p:nvGrpSpPr>
          <p:grpSpPr bwMode="auto">
            <a:xfrm rot="5400000">
              <a:off x="4839" y="3754"/>
              <a:ext cx="116" cy="96"/>
              <a:chOff x="960" y="528"/>
              <a:chExt cx="287" cy="672"/>
            </a:xfrm>
          </p:grpSpPr>
          <p:sp>
            <p:nvSpPr>
              <p:cNvPr id="1406" name="Bogen 77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07" name="Bogen 78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08" name="Bogen 79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sp>
        <p:nvSpPr>
          <p:cNvPr id="1421" name="Oval 1420"/>
          <p:cNvSpPr/>
          <p:nvPr/>
        </p:nvSpPr>
        <p:spPr bwMode="auto">
          <a:xfrm>
            <a:off x="7374055" y="3183055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422" name="Gerade Verbindung 1421"/>
          <p:cNvCxnSpPr/>
          <p:nvPr/>
        </p:nvCxnSpPr>
        <p:spPr bwMode="auto">
          <a:xfrm flipH="1">
            <a:off x="7271866" y="2011680"/>
            <a:ext cx="176012" cy="22486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25" name="Gerade Verbindung 1424"/>
          <p:cNvCxnSpPr/>
          <p:nvPr/>
        </p:nvCxnSpPr>
        <p:spPr bwMode="auto">
          <a:xfrm>
            <a:off x="8008427" y="3377008"/>
            <a:ext cx="118839" cy="2310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29" name="Gerade Verbindung 1428"/>
          <p:cNvCxnSpPr/>
          <p:nvPr/>
        </p:nvCxnSpPr>
        <p:spPr bwMode="auto">
          <a:xfrm>
            <a:off x="6635663" y="3096394"/>
            <a:ext cx="118839" cy="2310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30" name="Gerade Verbindung 1429"/>
          <p:cNvCxnSpPr/>
          <p:nvPr/>
        </p:nvCxnSpPr>
        <p:spPr bwMode="auto">
          <a:xfrm flipH="1">
            <a:off x="6175375" y="2397125"/>
            <a:ext cx="63501" cy="6350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397" name="Gruppierung 1396"/>
          <p:cNvGrpSpPr/>
          <p:nvPr/>
        </p:nvGrpSpPr>
        <p:grpSpPr>
          <a:xfrm>
            <a:off x="-762000" y="1143000"/>
            <a:ext cx="6629400" cy="4728228"/>
            <a:chOff x="-762000" y="1143000"/>
            <a:chExt cx="6629400" cy="4728228"/>
          </a:xfrm>
        </p:grpSpPr>
        <p:sp>
          <p:nvSpPr>
            <p:cNvPr id="738" name="Textfeld 737"/>
            <p:cNvSpPr txBox="1"/>
            <p:nvPr/>
          </p:nvSpPr>
          <p:spPr>
            <a:xfrm>
              <a:off x="-76200" y="1143000"/>
              <a:ext cx="217828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err="1" smtClean="0"/>
                <a:t>proton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bound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state</a:t>
              </a:r>
              <a:endParaRPr lang="de-DE" sz="2800" dirty="0" smtClean="0"/>
            </a:p>
          </p:txBody>
        </p:sp>
        <p:sp>
          <p:nvSpPr>
            <p:cNvPr id="1344" name="Textfeld 1343"/>
            <p:cNvSpPr txBox="1"/>
            <p:nvPr/>
          </p:nvSpPr>
          <p:spPr>
            <a:xfrm>
              <a:off x="3384320" y="1534180"/>
              <a:ext cx="21782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err="1" smtClean="0"/>
                <a:t>free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partons</a:t>
              </a:r>
              <a:endParaRPr lang="de-DE" sz="2800" dirty="0" smtClean="0"/>
            </a:p>
          </p:txBody>
        </p:sp>
        <p:grpSp>
          <p:nvGrpSpPr>
            <p:cNvPr id="1393694" name="Gruppierung 1393693"/>
            <p:cNvGrpSpPr/>
            <p:nvPr/>
          </p:nvGrpSpPr>
          <p:grpSpPr>
            <a:xfrm>
              <a:off x="-762000" y="2061228"/>
              <a:ext cx="6629400" cy="3810000"/>
              <a:chOff x="-762000" y="2061228"/>
              <a:chExt cx="6629400" cy="3810000"/>
            </a:xfrm>
          </p:grpSpPr>
          <p:grpSp>
            <p:nvGrpSpPr>
              <p:cNvPr id="338" name="Gruppierung 337"/>
              <p:cNvGrpSpPr/>
              <p:nvPr/>
            </p:nvGrpSpPr>
            <p:grpSpPr>
              <a:xfrm>
                <a:off x="76200" y="3462592"/>
                <a:ext cx="4923640" cy="1109408"/>
                <a:chOff x="2133600" y="1371600"/>
                <a:chExt cx="4923640" cy="1109408"/>
              </a:xfrm>
            </p:grpSpPr>
            <p:grpSp>
              <p:nvGrpSpPr>
                <p:cNvPr id="32" name="Gruppierung 31"/>
                <p:cNvGrpSpPr/>
                <p:nvPr/>
              </p:nvGrpSpPr>
              <p:grpSpPr>
                <a:xfrm>
                  <a:off x="2133600" y="1828800"/>
                  <a:ext cx="1620002" cy="277854"/>
                  <a:chOff x="6629400" y="2057401"/>
                  <a:chExt cx="1620002" cy="277854"/>
                </a:xfrm>
              </p:grpSpPr>
              <p:grpSp>
                <p:nvGrpSpPr>
                  <p:cNvPr id="59" name="Group 90"/>
                  <p:cNvGrpSpPr>
                    <a:grpSpLocks/>
                  </p:cNvGrpSpPr>
                  <p:nvPr/>
                </p:nvGrpSpPr>
                <p:grpSpPr bwMode="auto">
                  <a:xfrm rot="5400000" flipV="1">
                    <a:off x="6949440" y="1737361"/>
                    <a:ext cx="274320" cy="914399"/>
                    <a:chOff x="4849" y="3360"/>
                    <a:chExt cx="96" cy="500"/>
                  </a:xfrm>
                </p:grpSpPr>
                <p:sp>
                  <p:nvSpPr>
                    <p:cNvPr id="60" name="Bogen 91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61" name="Group 92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78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79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80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2" name="Group 9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75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76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77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3" name="Group 100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72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73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74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4" name="Group 104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69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70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71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5" name="Group 108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66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7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8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grpSp>
                <p:nvGrpSpPr>
                  <p:cNvPr id="5" name="Gruppierung 4"/>
                  <p:cNvGrpSpPr/>
                  <p:nvPr/>
                </p:nvGrpSpPr>
                <p:grpSpPr>
                  <a:xfrm>
                    <a:off x="7473991" y="2059506"/>
                    <a:ext cx="775411" cy="275749"/>
                    <a:chOff x="7623216" y="2170631"/>
                    <a:chExt cx="775411" cy="275749"/>
                  </a:xfrm>
                </p:grpSpPr>
                <p:grpSp>
                  <p:nvGrpSpPr>
                    <p:cNvPr id="83" name="Group 92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62321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100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01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02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84" name="Group 96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766777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97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8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9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85" name="Group 100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906680" y="2172060"/>
                      <a:ext cx="208483" cy="274320"/>
                      <a:chOff x="960" y="528"/>
                      <a:chExt cx="287" cy="672"/>
                    </a:xfrm>
                  </p:grpSpPr>
                  <p:sp>
                    <p:nvSpPr>
                      <p:cNvPr id="94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5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6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86" name="Group 104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046583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91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2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3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87" name="Group 108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18648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88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89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0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</p:grpSp>
            <p:grpSp>
              <p:nvGrpSpPr>
                <p:cNvPr id="104" name="Gruppierung 103"/>
                <p:cNvGrpSpPr/>
                <p:nvPr/>
              </p:nvGrpSpPr>
              <p:grpSpPr>
                <a:xfrm>
                  <a:off x="3657600" y="1697797"/>
                  <a:ext cx="1723240" cy="576008"/>
                  <a:chOff x="3657600" y="1697797"/>
                  <a:chExt cx="1723240" cy="576008"/>
                </a:xfrm>
              </p:grpSpPr>
              <p:grpSp>
                <p:nvGrpSpPr>
                  <p:cNvPr id="105" name="Gruppierung 104"/>
                  <p:cNvGrpSpPr/>
                  <p:nvPr/>
                </p:nvGrpSpPr>
                <p:grpSpPr>
                  <a:xfrm rot="21249378">
                    <a:off x="3716593" y="1697797"/>
                    <a:ext cx="1620002" cy="277854"/>
                    <a:chOff x="6629400" y="2057401"/>
                    <a:chExt cx="1620002" cy="277854"/>
                  </a:xfrm>
                </p:grpSpPr>
                <p:grpSp>
                  <p:nvGrpSpPr>
                    <p:cNvPr id="106" name="Group 90"/>
                    <p:cNvGrpSpPr>
                      <a:grpSpLocks/>
                    </p:cNvGrpSpPr>
                    <p:nvPr/>
                  </p:nvGrpSpPr>
                  <p:grpSpPr bwMode="auto">
                    <a:xfrm rot="5400000" flipV="1">
                      <a:off x="6949440" y="1737361"/>
                      <a:ext cx="274320" cy="914399"/>
                      <a:chOff x="4849" y="3360"/>
                      <a:chExt cx="96" cy="500"/>
                    </a:xfrm>
                  </p:grpSpPr>
                  <p:sp>
                    <p:nvSpPr>
                      <p:cNvPr id="128" name="Bogen 91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129" name="Group 9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146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47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48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30" name="Group 9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143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44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45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31" name="Group 10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140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41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42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32" name="Group 10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137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38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39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33" name="Group 10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134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35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36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107" name="Gruppierung 106"/>
                    <p:cNvGrpSpPr/>
                    <p:nvPr/>
                  </p:nvGrpSpPr>
                  <p:grpSpPr>
                    <a:xfrm>
                      <a:off x="7473991" y="2059506"/>
                      <a:ext cx="775411" cy="275749"/>
                      <a:chOff x="7623216" y="2170631"/>
                      <a:chExt cx="775411" cy="275749"/>
                    </a:xfrm>
                  </p:grpSpPr>
                  <p:grpSp>
                    <p:nvGrpSpPr>
                      <p:cNvPr id="108" name="Group 92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62321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5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6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7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09" name="Group 96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766777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2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3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4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10" name="Group 100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906680" y="2172060"/>
                        <a:ext cx="208483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19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0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1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11" name="Group 104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046583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16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17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18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12" name="Group 108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18648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13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14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15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grpSp>
                <p:nvGrpSpPr>
                  <p:cNvPr id="149" name="Gruppierung 148"/>
                  <p:cNvGrpSpPr/>
                  <p:nvPr/>
                </p:nvGrpSpPr>
                <p:grpSpPr>
                  <a:xfrm rot="251095" flipV="1">
                    <a:off x="3760838" y="1995951"/>
                    <a:ext cx="1620002" cy="277854"/>
                    <a:chOff x="6629400" y="2057401"/>
                    <a:chExt cx="1620002" cy="277854"/>
                  </a:xfrm>
                </p:grpSpPr>
                <p:grpSp>
                  <p:nvGrpSpPr>
                    <p:cNvPr id="150" name="Group 90"/>
                    <p:cNvGrpSpPr>
                      <a:grpSpLocks/>
                    </p:cNvGrpSpPr>
                    <p:nvPr/>
                  </p:nvGrpSpPr>
                  <p:grpSpPr bwMode="auto">
                    <a:xfrm rot="5400000" flipV="1">
                      <a:off x="6949440" y="1737361"/>
                      <a:ext cx="274320" cy="914399"/>
                      <a:chOff x="4849" y="3360"/>
                      <a:chExt cx="96" cy="500"/>
                    </a:xfrm>
                  </p:grpSpPr>
                  <p:sp>
                    <p:nvSpPr>
                      <p:cNvPr id="172" name="Bogen 91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173" name="Group 9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190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91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92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74" name="Group 9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187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88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89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75" name="Group 10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184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85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86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76" name="Group 10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181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82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83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77" name="Group 10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178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79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80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151" name="Gruppierung 150"/>
                    <p:cNvGrpSpPr/>
                    <p:nvPr/>
                  </p:nvGrpSpPr>
                  <p:grpSpPr>
                    <a:xfrm>
                      <a:off x="7473991" y="2059506"/>
                      <a:ext cx="775411" cy="275749"/>
                      <a:chOff x="7623216" y="2170631"/>
                      <a:chExt cx="775411" cy="275749"/>
                    </a:xfrm>
                  </p:grpSpPr>
                  <p:grpSp>
                    <p:nvGrpSpPr>
                      <p:cNvPr id="152" name="Group 92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62321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69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70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71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53" name="Group 96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766777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66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67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68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54" name="Group 100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906680" y="2172060"/>
                        <a:ext cx="208483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63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64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65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55" name="Group 104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046583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60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61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62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56" name="Group 108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18648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57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58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59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sp>
                <p:nvSpPr>
                  <p:cNvPr id="49" name="Oval 48"/>
                  <p:cNvSpPr/>
                  <p:nvPr/>
                </p:nvSpPr>
                <p:spPr bwMode="auto">
                  <a:xfrm>
                    <a:off x="3657600" y="1905000"/>
                    <a:ext cx="177673" cy="177673"/>
                  </a:xfrm>
                  <a:prstGeom prst="ellipse">
                    <a:avLst/>
                  </a:prstGeom>
                  <a:solidFill>
                    <a:schemeClr val="tx1">
                      <a:lumMod val="95000"/>
                      <a:lumOff val="5000"/>
                    </a:schemeClr>
                  </a:solidFill>
                  <a:ln w="2857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 w="lg" len="lg"/>
                  </a:ln>
                  <a:effectLst/>
                  <a:ex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de-DE" sz="24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charset="0"/>
                    </a:endParaRPr>
                  </a:p>
                </p:txBody>
              </p:sp>
            </p:grpSp>
            <p:cxnSp>
              <p:nvCxnSpPr>
                <p:cNvPr id="103" name="Gerade Verbindung 102"/>
                <p:cNvCxnSpPr/>
                <p:nvPr/>
              </p:nvCxnSpPr>
              <p:spPr bwMode="auto">
                <a:xfrm flipV="1">
                  <a:off x="5321709" y="1637071"/>
                  <a:ext cx="784123" cy="135924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96" name="Gerade Verbindung 195"/>
                <p:cNvCxnSpPr/>
                <p:nvPr/>
              </p:nvCxnSpPr>
              <p:spPr bwMode="auto">
                <a:xfrm>
                  <a:off x="5341373" y="1774932"/>
                  <a:ext cx="1600200" cy="120965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198" name="Gruppierung 197"/>
                <p:cNvGrpSpPr/>
                <p:nvPr/>
              </p:nvGrpSpPr>
              <p:grpSpPr>
                <a:xfrm>
                  <a:off x="5334000" y="1905000"/>
                  <a:ext cx="1723240" cy="576008"/>
                  <a:chOff x="3657600" y="1697797"/>
                  <a:chExt cx="1723240" cy="576008"/>
                </a:xfrm>
              </p:grpSpPr>
              <p:grpSp>
                <p:nvGrpSpPr>
                  <p:cNvPr id="199" name="Gruppierung 198"/>
                  <p:cNvGrpSpPr/>
                  <p:nvPr/>
                </p:nvGrpSpPr>
                <p:grpSpPr>
                  <a:xfrm rot="21249378">
                    <a:off x="3716593" y="1697797"/>
                    <a:ext cx="1620002" cy="277854"/>
                    <a:chOff x="6629400" y="2057401"/>
                    <a:chExt cx="1620002" cy="277854"/>
                  </a:xfrm>
                </p:grpSpPr>
                <p:grpSp>
                  <p:nvGrpSpPr>
                    <p:cNvPr id="245" name="Group 90"/>
                    <p:cNvGrpSpPr>
                      <a:grpSpLocks/>
                    </p:cNvGrpSpPr>
                    <p:nvPr/>
                  </p:nvGrpSpPr>
                  <p:grpSpPr bwMode="auto">
                    <a:xfrm rot="5400000" flipV="1">
                      <a:off x="6949440" y="1737361"/>
                      <a:ext cx="274320" cy="914399"/>
                      <a:chOff x="4849" y="3360"/>
                      <a:chExt cx="96" cy="500"/>
                    </a:xfrm>
                  </p:grpSpPr>
                  <p:sp>
                    <p:nvSpPr>
                      <p:cNvPr id="267" name="Bogen 91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68" name="Group 9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285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86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87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69" name="Group 9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282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83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84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70" name="Group 10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279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80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81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71" name="Group 10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276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77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78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72" name="Group 10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273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74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75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46" name="Gruppierung 245"/>
                    <p:cNvGrpSpPr/>
                    <p:nvPr/>
                  </p:nvGrpSpPr>
                  <p:grpSpPr>
                    <a:xfrm>
                      <a:off x="7473991" y="2059506"/>
                      <a:ext cx="775411" cy="275749"/>
                      <a:chOff x="7623216" y="2170631"/>
                      <a:chExt cx="775411" cy="275749"/>
                    </a:xfrm>
                  </p:grpSpPr>
                  <p:grpSp>
                    <p:nvGrpSpPr>
                      <p:cNvPr id="247" name="Group 92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62321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264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65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66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48" name="Group 96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766777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261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62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63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49" name="Group 100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906680" y="2172060"/>
                        <a:ext cx="208483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258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59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60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50" name="Group 104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046583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255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56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57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51" name="Group 108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18648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252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53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54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grpSp>
                <p:nvGrpSpPr>
                  <p:cNvPr id="200" name="Gruppierung 199"/>
                  <p:cNvGrpSpPr/>
                  <p:nvPr/>
                </p:nvGrpSpPr>
                <p:grpSpPr>
                  <a:xfrm rot="251095" flipV="1">
                    <a:off x="3760838" y="1995951"/>
                    <a:ext cx="1620002" cy="277854"/>
                    <a:chOff x="6629400" y="2057401"/>
                    <a:chExt cx="1620002" cy="277854"/>
                  </a:xfrm>
                </p:grpSpPr>
                <p:grpSp>
                  <p:nvGrpSpPr>
                    <p:cNvPr id="202" name="Group 90"/>
                    <p:cNvGrpSpPr>
                      <a:grpSpLocks/>
                    </p:cNvGrpSpPr>
                    <p:nvPr/>
                  </p:nvGrpSpPr>
                  <p:grpSpPr bwMode="auto">
                    <a:xfrm rot="5400000" flipV="1">
                      <a:off x="6949440" y="1737361"/>
                      <a:ext cx="274320" cy="914399"/>
                      <a:chOff x="4849" y="3360"/>
                      <a:chExt cx="96" cy="500"/>
                    </a:xfrm>
                  </p:grpSpPr>
                  <p:sp>
                    <p:nvSpPr>
                      <p:cNvPr id="224" name="Bogen 91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225" name="Group 9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242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43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44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26" name="Group 9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239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40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41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27" name="Group 10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236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37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38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28" name="Group 10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233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34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35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29" name="Group 10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230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31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32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203" name="Gruppierung 202"/>
                    <p:cNvGrpSpPr/>
                    <p:nvPr/>
                  </p:nvGrpSpPr>
                  <p:grpSpPr>
                    <a:xfrm>
                      <a:off x="7473991" y="2059506"/>
                      <a:ext cx="775411" cy="275749"/>
                      <a:chOff x="7623216" y="2170631"/>
                      <a:chExt cx="775411" cy="275749"/>
                    </a:xfrm>
                  </p:grpSpPr>
                  <p:grpSp>
                    <p:nvGrpSpPr>
                      <p:cNvPr id="204" name="Group 92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62321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221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22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23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05" name="Group 96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766777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218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19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20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06" name="Group 100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906680" y="2172060"/>
                        <a:ext cx="208483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215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16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17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07" name="Group 104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046583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212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13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14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208" name="Group 108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18648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209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10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211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sp>
                <p:nvSpPr>
                  <p:cNvPr id="201" name="Oval 200"/>
                  <p:cNvSpPr/>
                  <p:nvPr/>
                </p:nvSpPr>
                <p:spPr bwMode="auto">
                  <a:xfrm>
                    <a:off x="3657600" y="1905000"/>
                    <a:ext cx="177673" cy="177673"/>
                  </a:xfrm>
                  <a:prstGeom prst="ellipse">
                    <a:avLst/>
                  </a:prstGeom>
                  <a:solidFill>
                    <a:schemeClr val="tx1">
                      <a:lumMod val="95000"/>
                      <a:lumOff val="5000"/>
                    </a:schemeClr>
                  </a:solidFill>
                  <a:ln w="2857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 w="lg" len="lg"/>
                  </a:ln>
                  <a:effectLst/>
                  <a:ex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de-DE" sz="24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charset="0"/>
                    </a:endParaRPr>
                  </a:p>
                </p:txBody>
              </p:sp>
            </p:grpSp>
            <p:sp>
              <p:nvSpPr>
                <p:cNvPr id="288" name="Oval 287"/>
                <p:cNvSpPr/>
                <p:nvPr/>
              </p:nvSpPr>
              <p:spPr bwMode="auto">
                <a:xfrm>
                  <a:off x="5257800" y="1676400"/>
                  <a:ext cx="177673" cy="177673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290" name="Gerade Verbindung 289"/>
                <p:cNvCxnSpPr/>
                <p:nvPr/>
              </p:nvCxnSpPr>
              <p:spPr bwMode="auto">
                <a:xfrm flipV="1">
                  <a:off x="6064045" y="1371600"/>
                  <a:ext cx="734961" cy="273575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294" name="Group 90"/>
                <p:cNvGrpSpPr>
                  <a:grpSpLocks/>
                </p:cNvGrpSpPr>
                <p:nvPr/>
              </p:nvGrpSpPr>
              <p:grpSpPr bwMode="auto">
                <a:xfrm rot="5400000" flipV="1">
                  <a:off x="6424664" y="1169332"/>
                  <a:ext cx="274320" cy="914399"/>
                  <a:chOff x="4849" y="3360"/>
                  <a:chExt cx="96" cy="500"/>
                </a:xfrm>
              </p:grpSpPr>
              <p:sp>
                <p:nvSpPr>
                  <p:cNvPr id="316" name="Bogen 91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317" name="Group 9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34" name="Bogen 9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5" name="Bogen 9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6" name="Bogen 9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18" name="Group 9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31" name="Bogen 9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2" name="Bogen 9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3" name="Bogen 9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19" name="Group 10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328" name="Bogen 10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9" name="Bogen 10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0" name="Bogen 10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0" name="Group 10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25" name="Bogen 10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6" name="Bogen 10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7" name="Bogen 10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1" name="Group 10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22" name="Bogen 10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3" name="Bogen 11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4" name="Bogen 1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337" name="Oval 336"/>
                <p:cNvSpPr/>
                <p:nvPr/>
              </p:nvSpPr>
              <p:spPr bwMode="auto">
                <a:xfrm>
                  <a:off x="5994527" y="1524000"/>
                  <a:ext cx="177673" cy="177673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  <p:grpSp>
            <p:nvGrpSpPr>
              <p:cNvPr id="594" name="Gruppierung 593"/>
              <p:cNvGrpSpPr/>
              <p:nvPr/>
            </p:nvGrpSpPr>
            <p:grpSpPr>
              <a:xfrm>
                <a:off x="-762000" y="4267200"/>
                <a:ext cx="5946273" cy="1409360"/>
                <a:chOff x="2544962" y="4627145"/>
                <a:chExt cx="5946273" cy="1409360"/>
              </a:xfrm>
            </p:grpSpPr>
            <p:grpSp>
              <p:nvGrpSpPr>
                <p:cNvPr id="460" name="Gruppierung 459"/>
                <p:cNvGrpSpPr/>
                <p:nvPr/>
              </p:nvGrpSpPr>
              <p:grpSpPr>
                <a:xfrm rot="251095" flipV="1">
                  <a:off x="4290265" y="5551448"/>
                  <a:ext cx="1620002" cy="277854"/>
                  <a:chOff x="6629400" y="2057401"/>
                  <a:chExt cx="1620002" cy="277854"/>
                </a:xfrm>
              </p:grpSpPr>
              <p:grpSp>
                <p:nvGrpSpPr>
                  <p:cNvPr id="462" name="Group 90"/>
                  <p:cNvGrpSpPr>
                    <a:grpSpLocks/>
                  </p:cNvGrpSpPr>
                  <p:nvPr/>
                </p:nvGrpSpPr>
                <p:grpSpPr bwMode="auto">
                  <a:xfrm rot="5400000" flipV="1">
                    <a:off x="6949440" y="1737361"/>
                    <a:ext cx="274320" cy="914399"/>
                    <a:chOff x="4849" y="3360"/>
                    <a:chExt cx="96" cy="500"/>
                  </a:xfrm>
                </p:grpSpPr>
                <p:sp>
                  <p:nvSpPr>
                    <p:cNvPr id="484" name="Bogen 91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485" name="Group 92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502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503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504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486" name="Group 9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499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500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501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487" name="Group 100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496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97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98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488" name="Group 104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493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94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95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489" name="Group 108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490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91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92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grpSp>
                <p:nvGrpSpPr>
                  <p:cNvPr id="463" name="Gruppierung 462"/>
                  <p:cNvGrpSpPr/>
                  <p:nvPr/>
                </p:nvGrpSpPr>
                <p:grpSpPr>
                  <a:xfrm>
                    <a:off x="7473991" y="2059506"/>
                    <a:ext cx="775411" cy="275749"/>
                    <a:chOff x="7623216" y="2170631"/>
                    <a:chExt cx="775411" cy="275749"/>
                  </a:xfrm>
                </p:grpSpPr>
                <p:grpSp>
                  <p:nvGrpSpPr>
                    <p:cNvPr id="464" name="Group 92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62321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481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82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83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465" name="Group 96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766777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478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79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80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466" name="Group 100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906680" y="2172060"/>
                      <a:ext cx="208483" cy="274320"/>
                      <a:chOff x="960" y="528"/>
                      <a:chExt cx="287" cy="672"/>
                    </a:xfrm>
                  </p:grpSpPr>
                  <p:sp>
                    <p:nvSpPr>
                      <p:cNvPr id="475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76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77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467" name="Group 104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046583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472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73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74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468" name="Group 108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18648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469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70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471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</p:grpSp>
            <p:sp>
              <p:nvSpPr>
                <p:cNvPr id="461" name="Oval 460"/>
                <p:cNvSpPr/>
                <p:nvPr/>
              </p:nvSpPr>
              <p:spPr bwMode="auto">
                <a:xfrm>
                  <a:off x="4187027" y="5460497"/>
                  <a:ext cx="177673" cy="177673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342" name="Gerade Verbindung 341"/>
                <p:cNvCxnSpPr>
                  <a:endCxn id="345" idx="6"/>
                </p:cNvCxnSpPr>
                <p:nvPr/>
              </p:nvCxnSpPr>
              <p:spPr bwMode="auto">
                <a:xfrm flipV="1">
                  <a:off x="4303748" y="5320734"/>
                  <a:ext cx="1661152" cy="197795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43" name="Gerade Verbindung 342"/>
                <p:cNvCxnSpPr/>
                <p:nvPr/>
              </p:nvCxnSpPr>
              <p:spPr bwMode="auto">
                <a:xfrm flipV="1">
                  <a:off x="2544962" y="5554132"/>
                  <a:ext cx="1651586" cy="6893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344" name="Gruppierung 343"/>
                <p:cNvGrpSpPr/>
                <p:nvPr/>
              </p:nvGrpSpPr>
              <p:grpSpPr>
                <a:xfrm>
                  <a:off x="5863427" y="5460497"/>
                  <a:ext cx="1723240" cy="576008"/>
                  <a:chOff x="3657600" y="1697797"/>
                  <a:chExt cx="1723240" cy="576008"/>
                </a:xfrm>
              </p:grpSpPr>
              <p:grpSp>
                <p:nvGrpSpPr>
                  <p:cNvPr id="370" name="Gruppierung 369"/>
                  <p:cNvGrpSpPr/>
                  <p:nvPr/>
                </p:nvGrpSpPr>
                <p:grpSpPr>
                  <a:xfrm rot="21249378">
                    <a:off x="3716593" y="1697797"/>
                    <a:ext cx="1620002" cy="277854"/>
                    <a:chOff x="6629400" y="2057401"/>
                    <a:chExt cx="1620002" cy="277854"/>
                  </a:xfrm>
                </p:grpSpPr>
                <p:grpSp>
                  <p:nvGrpSpPr>
                    <p:cNvPr id="416" name="Group 90"/>
                    <p:cNvGrpSpPr>
                      <a:grpSpLocks/>
                    </p:cNvGrpSpPr>
                    <p:nvPr/>
                  </p:nvGrpSpPr>
                  <p:grpSpPr bwMode="auto">
                    <a:xfrm rot="5400000" flipV="1">
                      <a:off x="6949440" y="1737361"/>
                      <a:ext cx="274320" cy="914399"/>
                      <a:chOff x="4849" y="3360"/>
                      <a:chExt cx="96" cy="500"/>
                    </a:xfrm>
                  </p:grpSpPr>
                  <p:sp>
                    <p:nvSpPr>
                      <p:cNvPr id="438" name="Bogen 91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439" name="Group 9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456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57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58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440" name="Group 9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453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54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55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441" name="Group 10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450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51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52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442" name="Group 10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447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48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49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443" name="Group 10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444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45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46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417" name="Gruppierung 416"/>
                    <p:cNvGrpSpPr/>
                    <p:nvPr/>
                  </p:nvGrpSpPr>
                  <p:grpSpPr>
                    <a:xfrm>
                      <a:off x="7473991" y="2059506"/>
                      <a:ext cx="775411" cy="275749"/>
                      <a:chOff x="7623216" y="2170631"/>
                      <a:chExt cx="775411" cy="275749"/>
                    </a:xfrm>
                  </p:grpSpPr>
                  <p:grpSp>
                    <p:nvGrpSpPr>
                      <p:cNvPr id="418" name="Group 92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62321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435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36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37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419" name="Group 96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766777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432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33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34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420" name="Group 100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906680" y="2172060"/>
                        <a:ext cx="208483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429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30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31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421" name="Group 104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046583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426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27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28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422" name="Group 108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18648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423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24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25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grpSp>
                <p:nvGrpSpPr>
                  <p:cNvPr id="371" name="Gruppierung 370"/>
                  <p:cNvGrpSpPr/>
                  <p:nvPr/>
                </p:nvGrpSpPr>
                <p:grpSpPr>
                  <a:xfrm rot="251095" flipV="1">
                    <a:off x="3760838" y="1995951"/>
                    <a:ext cx="1620002" cy="277854"/>
                    <a:chOff x="6629400" y="2057401"/>
                    <a:chExt cx="1620002" cy="277854"/>
                  </a:xfrm>
                </p:grpSpPr>
                <p:grpSp>
                  <p:nvGrpSpPr>
                    <p:cNvPr id="373" name="Group 90"/>
                    <p:cNvGrpSpPr>
                      <a:grpSpLocks/>
                    </p:cNvGrpSpPr>
                    <p:nvPr/>
                  </p:nvGrpSpPr>
                  <p:grpSpPr bwMode="auto">
                    <a:xfrm rot="5400000" flipV="1">
                      <a:off x="6949440" y="1737361"/>
                      <a:ext cx="274320" cy="914399"/>
                      <a:chOff x="4849" y="3360"/>
                      <a:chExt cx="96" cy="500"/>
                    </a:xfrm>
                  </p:grpSpPr>
                  <p:sp>
                    <p:nvSpPr>
                      <p:cNvPr id="395" name="Bogen 91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396" name="Group 9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413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14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15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97" name="Group 9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410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11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12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98" name="Group 10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407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08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09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99" name="Group 10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404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05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06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400" name="Group 10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401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02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403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374" name="Gruppierung 373"/>
                    <p:cNvGrpSpPr/>
                    <p:nvPr/>
                  </p:nvGrpSpPr>
                  <p:grpSpPr>
                    <a:xfrm>
                      <a:off x="7473991" y="2059506"/>
                      <a:ext cx="775411" cy="275749"/>
                      <a:chOff x="7623216" y="2170631"/>
                      <a:chExt cx="775411" cy="275749"/>
                    </a:xfrm>
                  </p:grpSpPr>
                  <p:grpSp>
                    <p:nvGrpSpPr>
                      <p:cNvPr id="375" name="Group 92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62321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392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93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94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76" name="Group 96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766777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389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90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91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77" name="Group 100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906680" y="2172060"/>
                        <a:ext cx="208483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386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87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88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78" name="Group 104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046583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383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84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85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79" name="Group 108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18648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380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81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82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sp>
                <p:nvSpPr>
                  <p:cNvPr id="372" name="Oval 371"/>
                  <p:cNvSpPr/>
                  <p:nvPr/>
                </p:nvSpPr>
                <p:spPr bwMode="auto">
                  <a:xfrm>
                    <a:off x="3657600" y="1905000"/>
                    <a:ext cx="177673" cy="177673"/>
                  </a:xfrm>
                  <a:prstGeom prst="ellipse">
                    <a:avLst/>
                  </a:prstGeom>
                  <a:solidFill>
                    <a:schemeClr val="tx1">
                      <a:lumMod val="95000"/>
                      <a:lumOff val="5000"/>
                    </a:schemeClr>
                  </a:solidFill>
                  <a:ln w="2857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 w="lg" len="lg"/>
                  </a:ln>
                  <a:effectLst/>
                  <a:ex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de-DE" sz="24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charset="0"/>
                    </a:endParaRPr>
                  </a:p>
                </p:txBody>
              </p:sp>
            </p:grpSp>
            <p:sp>
              <p:nvSpPr>
                <p:cNvPr id="345" name="Oval 344"/>
                <p:cNvSpPr/>
                <p:nvPr/>
              </p:nvSpPr>
              <p:spPr bwMode="auto">
                <a:xfrm>
                  <a:off x="5787227" y="5231897"/>
                  <a:ext cx="177673" cy="177673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346" name="Gerade Verbindung 345"/>
                <p:cNvCxnSpPr/>
                <p:nvPr/>
              </p:nvCxnSpPr>
              <p:spPr bwMode="auto">
                <a:xfrm flipV="1">
                  <a:off x="5870800" y="5030335"/>
                  <a:ext cx="734961" cy="273575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347" name="Group 90"/>
                <p:cNvGrpSpPr>
                  <a:grpSpLocks/>
                </p:cNvGrpSpPr>
                <p:nvPr/>
              </p:nvGrpSpPr>
              <p:grpSpPr bwMode="auto">
                <a:xfrm rot="5400000" flipV="1">
                  <a:off x="6231421" y="4813321"/>
                  <a:ext cx="274320" cy="914399"/>
                  <a:chOff x="4849" y="3360"/>
                  <a:chExt cx="96" cy="500"/>
                </a:xfrm>
              </p:grpSpPr>
              <p:sp>
                <p:nvSpPr>
                  <p:cNvPr id="349" name="Bogen 91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350" name="Group 9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67" name="Bogen 9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8" name="Bogen 9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" name="Bogen 9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51" name="Group 9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64" name="Bogen 9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5" name="Bogen 9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6" name="Bogen 9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52" name="Group 10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361" name="Bogen 10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2" name="Bogen 10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3" name="Bogen 10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53" name="Group 10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58" name="Bogen 10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59" name="Bogen 10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0" name="Bogen 10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54" name="Group 10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55" name="Bogen 10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56" name="Bogen 11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57" name="Bogen 1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348" name="Oval 347"/>
                <p:cNvSpPr/>
                <p:nvPr/>
              </p:nvSpPr>
              <p:spPr bwMode="auto">
                <a:xfrm>
                  <a:off x="6582280" y="4893233"/>
                  <a:ext cx="177673" cy="177673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595" name="Gerade Verbindung 594"/>
                <p:cNvCxnSpPr/>
                <p:nvPr/>
              </p:nvCxnSpPr>
              <p:spPr bwMode="auto">
                <a:xfrm>
                  <a:off x="6627884" y="4969614"/>
                  <a:ext cx="1380490" cy="339805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602" name="Gruppierung 601"/>
                <p:cNvGrpSpPr/>
                <p:nvPr/>
              </p:nvGrpSpPr>
              <p:grpSpPr>
                <a:xfrm rot="20821763" flipV="1">
                  <a:off x="6699181" y="4627145"/>
                  <a:ext cx="1620002" cy="277854"/>
                  <a:chOff x="6629400" y="2057401"/>
                  <a:chExt cx="1620002" cy="277854"/>
                </a:xfrm>
              </p:grpSpPr>
              <p:grpSp>
                <p:nvGrpSpPr>
                  <p:cNvPr id="603" name="Group 90"/>
                  <p:cNvGrpSpPr>
                    <a:grpSpLocks/>
                  </p:cNvGrpSpPr>
                  <p:nvPr/>
                </p:nvGrpSpPr>
                <p:grpSpPr bwMode="auto">
                  <a:xfrm rot="5400000" flipV="1">
                    <a:off x="6949440" y="1737361"/>
                    <a:ext cx="274320" cy="914399"/>
                    <a:chOff x="4849" y="3360"/>
                    <a:chExt cx="96" cy="500"/>
                  </a:xfrm>
                </p:grpSpPr>
                <p:sp>
                  <p:nvSpPr>
                    <p:cNvPr id="625" name="Bogen 91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626" name="Group 92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643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44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45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27" name="Group 9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640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41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42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28" name="Group 100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637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38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39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29" name="Group 104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634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35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36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30" name="Group 108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631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32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33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grpSp>
                <p:nvGrpSpPr>
                  <p:cNvPr id="604" name="Gruppierung 603"/>
                  <p:cNvGrpSpPr/>
                  <p:nvPr/>
                </p:nvGrpSpPr>
                <p:grpSpPr>
                  <a:xfrm>
                    <a:off x="7473991" y="2059506"/>
                    <a:ext cx="775411" cy="275749"/>
                    <a:chOff x="7623216" y="2170631"/>
                    <a:chExt cx="775411" cy="275749"/>
                  </a:xfrm>
                </p:grpSpPr>
                <p:grpSp>
                  <p:nvGrpSpPr>
                    <p:cNvPr id="605" name="Group 92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62321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622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23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24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06" name="Group 96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766777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619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20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21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07" name="Group 100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906680" y="2172060"/>
                      <a:ext cx="208483" cy="274320"/>
                      <a:chOff x="960" y="528"/>
                      <a:chExt cx="287" cy="672"/>
                    </a:xfrm>
                  </p:grpSpPr>
                  <p:sp>
                    <p:nvSpPr>
                      <p:cNvPr id="616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17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18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08" name="Group 104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046583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613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14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15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609" name="Group 108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18648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610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11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12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</p:grpSp>
            <p:grpSp>
              <p:nvGrpSpPr>
                <p:cNvPr id="648" name="Gruppierung 647"/>
                <p:cNvGrpSpPr/>
                <p:nvPr/>
              </p:nvGrpSpPr>
              <p:grpSpPr>
                <a:xfrm>
                  <a:off x="6767995" y="4978716"/>
                  <a:ext cx="1723240" cy="576008"/>
                  <a:chOff x="3657600" y="1697797"/>
                  <a:chExt cx="1723240" cy="576008"/>
                </a:xfrm>
              </p:grpSpPr>
              <p:grpSp>
                <p:nvGrpSpPr>
                  <p:cNvPr id="649" name="Gruppierung 648"/>
                  <p:cNvGrpSpPr/>
                  <p:nvPr/>
                </p:nvGrpSpPr>
                <p:grpSpPr>
                  <a:xfrm rot="21249378">
                    <a:off x="3716593" y="1697797"/>
                    <a:ext cx="1620002" cy="277854"/>
                    <a:chOff x="6629400" y="2057401"/>
                    <a:chExt cx="1620002" cy="277854"/>
                  </a:xfrm>
                </p:grpSpPr>
                <p:grpSp>
                  <p:nvGrpSpPr>
                    <p:cNvPr id="695" name="Group 90"/>
                    <p:cNvGrpSpPr>
                      <a:grpSpLocks/>
                    </p:cNvGrpSpPr>
                    <p:nvPr/>
                  </p:nvGrpSpPr>
                  <p:grpSpPr bwMode="auto">
                    <a:xfrm rot="5400000" flipV="1">
                      <a:off x="6949440" y="1737361"/>
                      <a:ext cx="274320" cy="914399"/>
                      <a:chOff x="4849" y="3360"/>
                      <a:chExt cx="96" cy="500"/>
                    </a:xfrm>
                  </p:grpSpPr>
                  <p:sp>
                    <p:nvSpPr>
                      <p:cNvPr id="717" name="Bogen 91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718" name="Group 9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735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36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37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719" name="Group 9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732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33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34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720" name="Group 10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729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30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31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721" name="Group 10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726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27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28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722" name="Group 10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723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24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25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696" name="Gruppierung 695"/>
                    <p:cNvGrpSpPr/>
                    <p:nvPr/>
                  </p:nvGrpSpPr>
                  <p:grpSpPr>
                    <a:xfrm>
                      <a:off x="7473991" y="2059506"/>
                      <a:ext cx="775411" cy="275749"/>
                      <a:chOff x="7623216" y="2170631"/>
                      <a:chExt cx="775411" cy="275749"/>
                    </a:xfrm>
                  </p:grpSpPr>
                  <p:grpSp>
                    <p:nvGrpSpPr>
                      <p:cNvPr id="697" name="Group 92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62321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714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15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16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698" name="Group 96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766777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711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12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13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699" name="Group 100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906680" y="2172060"/>
                        <a:ext cx="208483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708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09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10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700" name="Group 104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046583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705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06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07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701" name="Group 108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18648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702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03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704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grpSp>
                <p:nvGrpSpPr>
                  <p:cNvPr id="650" name="Gruppierung 649"/>
                  <p:cNvGrpSpPr/>
                  <p:nvPr/>
                </p:nvGrpSpPr>
                <p:grpSpPr>
                  <a:xfrm rot="251095" flipV="1">
                    <a:off x="3760838" y="1995951"/>
                    <a:ext cx="1620002" cy="277854"/>
                    <a:chOff x="6629400" y="2057401"/>
                    <a:chExt cx="1620002" cy="277854"/>
                  </a:xfrm>
                </p:grpSpPr>
                <p:grpSp>
                  <p:nvGrpSpPr>
                    <p:cNvPr id="652" name="Group 90"/>
                    <p:cNvGrpSpPr>
                      <a:grpSpLocks/>
                    </p:cNvGrpSpPr>
                    <p:nvPr/>
                  </p:nvGrpSpPr>
                  <p:grpSpPr bwMode="auto">
                    <a:xfrm rot="5400000" flipV="1">
                      <a:off x="6949440" y="1737361"/>
                      <a:ext cx="274320" cy="914399"/>
                      <a:chOff x="4849" y="3360"/>
                      <a:chExt cx="96" cy="500"/>
                    </a:xfrm>
                  </p:grpSpPr>
                  <p:sp>
                    <p:nvSpPr>
                      <p:cNvPr id="674" name="Bogen 91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675" name="Group 9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692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93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94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676" name="Group 9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689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90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91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677" name="Group 10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686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87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88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678" name="Group 10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683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84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85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679" name="Group 10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680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81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82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653" name="Gruppierung 652"/>
                    <p:cNvGrpSpPr/>
                    <p:nvPr/>
                  </p:nvGrpSpPr>
                  <p:grpSpPr>
                    <a:xfrm>
                      <a:off x="7473991" y="2059506"/>
                      <a:ext cx="775411" cy="275749"/>
                      <a:chOff x="7623216" y="2170631"/>
                      <a:chExt cx="775411" cy="275749"/>
                    </a:xfrm>
                  </p:grpSpPr>
                  <p:grpSp>
                    <p:nvGrpSpPr>
                      <p:cNvPr id="654" name="Group 92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62321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671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72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73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655" name="Group 96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766777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668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69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70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656" name="Group 100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906680" y="2172060"/>
                        <a:ext cx="208483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665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66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67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657" name="Group 104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046583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662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63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64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658" name="Group 108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18648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659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60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661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sp>
                <p:nvSpPr>
                  <p:cNvPr id="651" name="Oval 650"/>
                  <p:cNvSpPr/>
                  <p:nvPr/>
                </p:nvSpPr>
                <p:spPr bwMode="auto">
                  <a:xfrm>
                    <a:off x="3657600" y="1905000"/>
                    <a:ext cx="177673" cy="177673"/>
                  </a:xfrm>
                  <a:prstGeom prst="ellipse">
                    <a:avLst/>
                  </a:prstGeom>
                  <a:solidFill>
                    <a:schemeClr val="tx1">
                      <a:lumMod val="95000"/>
                      <a:lumOff val="5000"/>
                    </a:schemeClr>
                  </a:solidFill>
                  <a:ln w="2857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 w="lg" len="lg"/>
                  </a:ln>
                  <a:effectLst/>
                  <a:ex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de-DE" sz="24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740" name="Gruppierung 739"/>
              <p:cNvGrpSpPr/>
              <p:nvPr/>
            </p:nvGrpSpPr>
            <p:grpSpPr>
              <a:xfrm rot="21348905">
                <a:off x="1514030" y="2569403"/>
                <a:ext cx="1620002" cy="277854"/>
                <a:chOff x="6629400" y="2057401"/>
                <a:chExt cx="1620002" cy="277854"/>
              </a:xfrm>
            </p:grpSpPr>
            <p:grpSp>
              <p:nvGrpSpPr>
                <p:cNvPr id="994" name="Group 90"/>
                <p:cNvGrpSpPr>
                  <a:grpSpLocks/>
                </p:cNvGrpSpPr>
                <p:nvPr/>
              </p:nvGrpSpPr>
              <p:grpSpPr bwMode="auto">
                <a:xfrm rot="5400000" flipV="1">
                  <a:off x="6949440" y="1737361"/>
                  <a:ext cx="274320" cy="914399"/>
                  <a:chOff x="4849" y="3360"/>
                  <a:chExt cx="96" cy="500"/>
                </a:xfrm>
              </p:grpSpPr>
              <p:sp>
                <p:nvSpPr>
                  <p:cNvPr id="1016" name="Bogen 91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1017" name="Group 9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034" name="Bogen 9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35" name="Bogen 9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36" name="Bogen 9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018" name="Group 9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031" name="Bogen 9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32" name="Bogen 9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33" name="Bogen 9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019" name="Group 10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1028" name="Bogen 10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29" name="Bogen 10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30" name="Bogen 10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020" name="Group 10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025" name="Bogen 10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26" name="Bogen 10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27" name="Bogen 10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021" name="Group 10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022" name="Bogen 10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23" name="Bogen 11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24" name="Bogen 1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995" name="Gruppierung 994"/>
                <p:cNvGrpSpPr/>
                <p:nvPr/>
              </p:nvGrpSpPr>
              <p:grpSpPr>
                <a:xfrm>
                  <a:off x="7473991" y="2059506"/>
                  <a:ext cx="775411" cy="275749"/>
                  <a:chOff x="7623216" y="2170631"/>
                  <a:chExt cx="775411" cy="275749"/>
                </a:xfrm>
              </p:grpSpPr>
              <p:grpSp>
                <p:nvGrpSpPr>
                  <p:cNvPr id="996" name="Group 92"/>
                  <p:cNvGrpSpPr>
                    <a:grpSpLocks/>
                  </p:cNvGrpSpPr>
                  <p:nvPr/>
                </p:nvGrpSpPr>
                <p:grpSpPr bwMode="auto">
                  <a:xfrm flipV="1">
                    <a:off x="7623216" y="2172060"/>
                    <a:ext cx="212141" cy="274320"/>
                    <a:chOff x="960" y="528"/>
                    <a:chExt cx="287" cy="672"/>
                  </a:xfrm>
                </p:grpSpPr>
                <p:sp>
                  <p:nvSpPr>
                    <p:cNvPr id="1013" name="Bogen 9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4" name="Bogen 9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5" name="Bogen 9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997" name="Group 96"/>
                  <p:cNvGrpSpPr>
                    <a:grpSpLocks/>
                  </p:cNvGrpSpPr>
                  <p:nvPr/>
                </p:nvGrpSpPr>
                <p:grpSpPr bwMode="auto">
                  <a:xfrm flipV="1">
                    <a:off x="7766777" y="2170631"/>
                    <a:ext cx="210312" cy="274320"/>
                    <a:chOff x="960" y="528"/>
                    <a:chExt cx="287" cy="672"/>
                  </a:xfrm>
                </p:grpSpPr>
                <p:sp>
                  <p:nvSpPr>
                    <p:cNvPr id="1010" name="Bogen 9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1" name="Bogen 9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2" name="Bogen 9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998" name="Group 100"/>
                  <p:cNvGrpSpPr>
                    <a:grpSpLocks/>
                  </p:cNvGrpSpPr>
                  <p:nvPr/>
                </p:nvGrpSpPr>
                <p:grpSpPr bwMode="auto">
                  <a:xfrm flipV="1">
                    <a:off x="7906680" y="2172060"/>
                    <a:ext cx="208483" cy="274320"/>
                    <a:chOff x="960" y="528"/>
                    <a:chExt cx="287" cy="672"/>
                  </a:xfrm>
                </p:grpSpPr>
                <p:sp>
                  <p:nvSpPr>
                    <p:cNvPr id="1007" name="Bogen 10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08" name="Bogen 10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09" name="Bogen 10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999" name="Group 104"/>
                  <p:cNvGrpSpPr>
                    <a:grpSpLocks/>
                  </p:cNvGrpSpPr>
                  <p:nvPr/>
                </p:nvGrpSpPr>
                <p:grpSpPr bwMode="auto">
                  <a:xfrm flipV="1">
                    <a:off x="8046583" y="2170631"/>
                    <a:ext cx="210312" cy="274320"/>
                    <a:chOff x="960" y="528"/>
                    <a:chExt cx="287" cy="672"/>
                  </a:xfrm>
                </p:grpSpPr>
                <p:sp>
                  <p:nvSpPr>
                    <p:cNvPr id="1004" name="Bogen 10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05" name="Bogen 10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06" name="Bogen 10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000" name="Group 108"/>
                  <p:cNvGrpSpPr>
                    <a:grpSpLocks/>
                  </p:cNvGrpSpPr>
                  <p:nvPr/>
                </p:nvGrpSpPr>
                <p:grpSpPr bwMode="auto">
                  <a:xfrm flipV="1">
                    <a:off x="8186486" y="2172060"/>
                    <a:ext cx="212141" cy="274320"/>
                    <a:chOff x="960" y="528"/>
                    <a:chExt cx="287" cy="672"/>
                  </a:xfrm>
                </p:grpSpPr>
                <p:sp>
                  <p:nvSpPr>
                    <p:cNvPr id="1001" name="Bogen 10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02" name="Bogen 11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03" name="Bogen 1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</p:grpSp>
          <p:sp>
            <p:nvSpPr>
              <p:cNvPr id="741" name="Oval 740"/>
              <p:cNvSpPr/>
              <p:nvPr/>
            </p:nvSpPr>
            <p:spPr bwMode="auto">
              <a:xfrm flipV="1">
                <a:off x="1410792" y="2760535"/>
                <a:ext cx="177673" cy="177673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2" name="Gerade Verbindung 741"/>
              <p:cNvCxnSpPr>
                <a:endCxn id="745" idx="6"/>
              </p:cNvCxnSpPr>
              <p:nvPr/>
            </p:nvCxnSpPr>
            <p:spPr bwMode="auto">
              <a:xfrm>
                <a:off x="1527513" y="2880176"/>
                <a:ext cx="1661152" cy="197795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3" name="Gerade Verbindung 742"/>
              <p:cNvCxnSpPr/>
              <p:nvPr/>
            </p:nvCxnSpPr>
            <p:spPr bwMode="auto">
              <a:xfrm>
                <a:off x="-231273" y="2837680"/>
                <a:ext cx="1651586" cy="6893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744" name="Gruppierung 743"/>
              <p:cNvGrpSpPr/>
              <p:nvPr/>
            </p:nvGrpSpPr>
            <p:grpSpPr>
              <a:xfrm flipV="1">
                <a:off x="3087192" y="2362200"/>
                <a:ext cx="1723240" cy="576008"/>
                <a:chOff x="3657600" y="1697797"/>
                <a:chExt cx="1723240" cy="576008"/>
              </a:xfrm>
            </p:grpSpPr>
            <p:grpSp>
              <p:nvGrpSpPr>
                <p:cNvPr id="905" name="Gruppierung 904"/>
                <p:cNvGrpSpPr/>
                <p:nvPr/>
              </p:nvGrpSpPr>
              <p:grpSpPr>
                <a:xfrm rot="21249378">
                  <a:off x="3716593" y="1697797"/>
                  <a:ext cx="1620002" cy="277854"/>
                  <a:chOff x="6629400" y="2057401"/>
                  <a:chExt cx="1620002" cy="277854"/>
                </a:xfrm>
              </p:grpSpPr>
              <p:grpSp>
                <p:nvGrpSpPr>
                  <p:cNvPr id="951" name="Group 90"/>
                  <p:cNvGrpSpPr>
                    <a:grpSpLocks/>
                  </p:cNvGrpSpPr>
                  <p:nvPr/>
                </p:nvGrpSpPr>
                <p:grpSpPr bwMode="auto">
                  <a:xfrm rot="5400000" flipV="1">
                    <a:off x="6949440" y="1737361"/>
                    <a:ext cx="274320" cy="914399"/>
                    <a:chOff x="4849" y="3360"/>
                    <a:chExt cx="96" cy="500"/>
                  </a:xfrm>
                </p:grpSpPr>
                <p:sp>
                  <p:nvSpPr>
                    <p:cNvPr id="973" name="Bogen 91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974" name="Group 92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991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92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93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75" name="Group 9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988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89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90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76" name="Group 100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985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86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87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77" name="Group 104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982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83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84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78" name="Group 108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979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80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81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grpSp>
                <p:nvGrpSpPr>
                  <p:cNvPr id="952" name="Gruppierung 951"/>
                  <p:cNvGrpSpPr/>
                  <p:nvPr/>
                </p:nvGrpSpPr>
                <p:grpSpPr>
                  <a:xfrm>
                    <a:off x="7473991" y="2059506"/>
                    <a:ext cx="775411" cy="275749"/>
                    <a:chOff x="7623216" y="2170631"/>
                    <a:chExt cx="775411" cy="275749"/>
                  </a:xfrm>
                </p:grpSpPr>
                <p:grpSp>
                  <p:nvGrpSpPr>
                    <p:cNvPr id="953" name="Group 92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62321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970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71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72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54" name="Group 96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766777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967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68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69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55" name="Group 100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906680" y="2172060"/>
                      <a:ext cx="208483" cy="274320"/>
                      <a:chOff x="960" y="528"/>
                      <a:chExt cx="287" cy="672"/>
                    </a:xfrm>
                  </p:grpSpPr>
                  <p:sp>
                    <p:nvSpPr>
                      <p:cNvPr id="964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65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66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56" name="Group 104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046583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961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62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63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57" name="Group 108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18648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958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59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60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</p:grpSp>
            <p:grpSp>
              <p:nvGrpSpPr>
                <p:cNvPr id="906" name="Gruppierung 905"/>
                <p:cNvGrpSpPr/>
                <p:nvPr/>
              </p:nvGrpSpPr>
              <p:grpSpPr>
                <a:xfrm rot="251095" flipV="1">
                  <a:off x="3760838" y="1995951"/>
                  <a:ext cx="1620002" cy="277854"/>
                  <a:chOff x="6629400" y="2057401"/>
                  <a:chExt cx="1620002" cy="277854"/>
                </a:xfrm>
              </p:grpSpPr>
              <p:grpSp>
                <p:nvGrpSpPr>
                  <p:cNvPr id="908" name="Group 90"/>
                  <p:cNvGrpSpPr>
                    <a:grpSpLocks/>
                  </p:cNvGrpSpPr>
                  <p:nvPr/>
                </p:nvGrpSpPr>
                <p:grpSpPr bwMode="auto">
                  <a:xfrm rot="5400000" flipV="1">
                    <a:off x="6949440" y="1737361"/>
                    <a:ext cx="274320" cy="914399"/>
                    <a:chOff x="4849" y="3360"/>
                    <a:chExt cx="96" cy="500"/>
                  </a:xfrm>
                </p:grpSpPr>
                <p:sp>
                  <p:nvSpPr>
                    <p:cNvPr id="930" name="Bogen 91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931" name="Group 92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948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49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50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32" name="Group 9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945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46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47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33" name="Group 100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942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43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44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34" name="Group 104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939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40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41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35" name="Group 108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936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37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38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grpSp>
                <p:nvGrpSpPr>
                  <p:cNvPr id="909" name="Gruppierung 908"/>
                  <p:cNvGrpSpPr/>
                  <p:nvPr/>
                </p:nvGrpSpPr>
                <p:grpSpPr>
                  <a:xfrm>
                    <a:off x="7473991" y="2059506"/>
                    <a:ext cx="775411" cy="275749"/>
                    <a:chOff x="7623216" y="2170631"/>
                    <a:chExt cx="775411" cy="275749"/>
                  </a:xfrm>
                </p:grpSpPr>
                <p:grpSp>
                  <p:nvGrpSpPr>
                    <p:cNvPr id="910" name="Group 92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62321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927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28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29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11" name="Group 96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766777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924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25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26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12" name="Group 100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906680" y="2172060"/>
                      <a:ext cx="208483" cy="274320"/>
                      <a:chOff x="960" y="528"/>
                      <a:chExt cx="287" cy="672"/>
                    </a:xfrm>
                  </p:grpSpPr>
                  <p:sp>
                    <p:nvSpPr>
                      <p:cNvPr id="921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22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23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13" name="Group 104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046583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918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19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20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914" name="Group 108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18648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915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16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17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</p:grpSp>
            <p:sp>
              <p:nvSpPr>
                <p:cNvPr id="907" name="Oval 906"/>
                <p:cNvSpPr/>
                <p:nvPr/>
              </p:nvSpPr>
              <p:spPr bwMode="auto">
                <a:xfrm>
                  <a:off x="3657600" y="1905000"/>
                  <a:ext cx="177673" cy="177673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  <p:sp>
            <p:nvSpPr>
              <p:cNvPr id="745" name="Oval 744"/>
              <p:cNvSpPr/>
              <p:nvPr/>
            </p:nvSpPr>
            <p:spPr bwMode="auto">
              <a:xfrm flipV="1">
                <a:off x="3010992" y="2989135"/>
                <a:ext cx="177673" cy="177673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6" name="Gerade Verbindung 745"/>
              <p:cNvCxnSpPr/>
              <p:nvPr/>
            </p:nvCxnSpPr>
            <p:spPr bwMode="auto">
              <a:xfrm>
                <a:off x="3094565" y="3094795"/>
                <a:ext cx="734961" cy="273575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747" name="Group 90"/>
              <p:cNvGrpSpPr>
                <a:grpSpLocks/>
              </p:cNvGrpSpPr>
              <p:nvPr/>
            </p:nvGrpSpPr>
            <p:grpSpPr bwMode="auto">
              <a:xfrm rot="16200000">
                <a:off x="3455186" y="2670985"/>
                <a:ext cx="274320" cy="914399"/>
                <a:chOff x="4849" y="3360"/>
                <a:chExt cx="96" cy="500"/>
              </a:xfrm>
            </p:grpSpPr>
            <p:sp>
              <p:nvSpPr>
                <p:cNvPr id="884" name="Bogen 91"/>
                <p:cNvSpPr>
                  <a:spLocks/>
                </p:cNvSpPr>
                <p:nvPr/>
              </p:nvSpPr>
              <p:spPr bwMode="auto">
                <a:xfrm rot="5400000" flipH="1" flipV="1">
                  <a:off x="4862" y="3392"/>
                  <a:ext cx="115" cy="51"/>
                </a:xfrm>
                <a:custGeom>
                  <a:avLst/>
                  <a:gdLst>
                    <a:gd name="G0" fmla="+- 21600 0 0"/>
                    <a:gd name="G1" fmla="+- 1324 0 0"/>
                    <a:gd name="G2" fmla="+- 21600 0 0"/>
                    <a:gd name="T0" fmla="*/ 43196 w 43196"/>
                    <a:gd name="T1" fmla="*/ 1713 h 22924"/>
                    <a:gd name="T2" fmla="*/ 41 w 43196"/>
                    <a:gd name="T3" fmla="*/ 0 h 22924"/>
                    <a:gd name="T4" fmla="*/ 21600 w 43196"/>
                    <a:gd name="T5" fmla="*/ 1324 h 2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196" h="22924" fill="none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</a:path>
                    <a:path w="43196" h="22924" stroke="0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  <a:lnTo>
                        <a:pt x="21600" y="1324"/>
                      </a:lnTo>
                      <a:close/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885" name="Group 92"/>
                <p:cNvGrpSpPr>
                  <a:grpSpLocks/>
                </p:cNvGrpSpPr>
                <p:nvPr/>
              </p:nvGrpSpPr>
              <p:grpSpPr bwMode="auto">
                <a:xfrm rot="5400000">
                  <a:off x="4839" y="3446"/>
                  <a:ext cx="116" cy="96"/>
                  <a:chOff x="960" y="528"/>
                  <a:chExt cx="287" cy="672"/>
                </a:xfrm>
              </p:grpSpPr>
              <p:sp>
                <p:nvSpPr>
                  <p:cNvPr id="902" name="Bogen 93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03" name="Bogen 94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04" name="Bogen 95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886" name="Group 96"/>
                <p:cNvGrpSpPr>
                  <a:grpSpLocks/>
                </p:cNvGrpSpPr>
                <p:nvPr/>
              </p:nvGrpSpPr>
              <p:grpSpPr bwMode="auto">
                <a:xfrm rot="5400000">
                  <a:off x="4839" y="3524"/>
                  <a:ext cx="115" cy="96"/>
                  <a:chOff x="960" y="528"/>
                  <a:chExt cx="287" cy="672"/>
                </a:xfrm>
              </p:grpSpPr>
              <p:sp>
                <p:nvSpPr>
                  <p:cNvPr id="899" name="Bogen 97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00" name="Bogen 98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01" name="Bogen 99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887" name="Group 100"/>
                <p:cNvGrpSpPr>
                  <a:grpSpLocks/>
                </p:cNvGrpSpPr>
                <p:nvPr/>
              </p:nvGrpSpPr>
              <p:grpSpPr bwMode="auto">
                <a:xfrm rot="5400000">
                  <a:off x="4840" y="3600"/>
                  <a:ext cx="114" cy="96"/>
                  <a:chOff x="960" y="528"/>
                  <a:chExt cx="287" cy="672"/>
                </a:xfrm>
              </p:grpSpPr>
              <p:sp>
                <p:nvSpPr>
                  <p:cNvPr id="896" name="Bogen 101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97" name="Bogen 102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98" name="Bogen 103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888" name="Group 104"/>
                <p:cNvGrpSpPr>
                  <a:grpSpLocks/>
                </p:cNvGrpSpPr>
                <p:nvPr/>
              </p:nvGrpSpPr>
              <p:grpSpPr bwMode="auto">
                <a:xfrm rot="5400000">
                  <a:off x="4839" y="3677"/>
                  <a:ext cx="115" cy="96"/>
                  <a:chOff x="960" y="528"/>
                  <a:chExt cx="287" cy="672"/>
                </a:xfrm>
              </p:grpSpPr>
              <p:sp>
                <p:nvSpPr>
                  <p:cNvPr id="893" name="Bogen 105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94" name="Bogen 106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95" name="Bogen 107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889" name="Group 108"/>
                <p:cNvGrpSpPr>
                  <a:grpSpLocks/>
                </p:cNvGrpSpPr>
                <p:nvPr/>
              </p:nvGrpSpPr>
              <p:grpSpPr bwMode="auto">
                <a:xfrm rot="5400000">
                  <a:off x="4839" y="3754"/>
                  <a:ext cx="116" cy="96"/>
                  <a:chOff x="960" y="528"/>
                  <a:chExt cx="287" cy="672"/>
                </a:xfrm>
              </p:grpSpPr>
              <p:sp>
                <p:nvSpPr>
                  <p:cNvPr id="890" name="Bogen 109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91" name="Bogen 110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92" name="Bogen 111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sp>
            <p:nvSpPr>
              <p:cNvPr id="748" name="Oval 747"/>
              <p:cNvSpPr/>
              <p:nvPr/>
            </p:nvSpPr>
            <p:spPr bwMode="auto">
              <a:xfrm flipV="1">
                <a:off x="3806045" y="3327799"/>
                <a:ext cx="177673" cy="177673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49" name="Gerade Verbindung 748"/>
              <p:cNvCxnSpPr/>
              <p:nvPr/>
            </p:nvCxnSpPr>
            <p:spPr bwMode="auto">
              <a:xfrm flipV="1">
                <a:off x="3851649" y="3089286"/>
                <a:ext cx="1380490" cy="339805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750" name="Gruppierung 749"/>
              <p:cNvGrpSpPr/>
              <p:nvPr/>
            </p:nvGrpSpPr>
            <p:grpSpPr>
              <a:xfrm rot="778237">
                <a:off x="3922946" y="3493706"/>
                <a:ext cx="1620002" cy="277854"/>
                <a:chOff x="6629400" y="2057401"/>
                <a:chExt cx="1620002" cy="277854"/>
              </a:xfrm>
            </p:grpSpPr>
            <p:grpSp>
              <p:nvGrpSpPr>
                <p:cNvPr id="841" name="Group 90"/>
                <p:cNvGrpSpPr>
                  <a:grpSpLocks/>
                </p:cNvGrpSpPr>
                <p:nvPr/>
              </p:nvGrpSpPr>
              <p:grpSpPr bwMode="auto">
                <a:xfrm rot="5400000" flipV="1">
                  <a:off x="6949440" y="1737361"/>
                  <a:ext cx="274320" cy="914399"/>
                  <a:chOff x="4849" y="3360"/>
                  <a:chExt cx="96" cy="500"/>
                </a:xfrm>
              </p:grpSpPr>
              <p:sp>
                <p:nvSpPr>
                  <p:cNvPr id="863" name="Bogen 91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864" name="Group 9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881" name="Bogen 9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82" name="Bogen 9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83" name="Bogen 9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65" name="Group 9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878" name="Bogen 9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79" name="Bogen 9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80" name="Bogen 9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66" name="Group 10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875" name="Bogen 10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76" name="Bogen 10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77" name="Bogen 10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67" name="Group 10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872" name="Bogen 10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73" name="Bogen 10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74" name="Bogen 10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68" name="Group 10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869" name="Bogen 10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70" name="Bogen 11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71" name="Bogen 1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842" name="Gruppierung 841"/>
                <p:cNvGrpSpPr/>
                <p:nvPr/>
              </p:nvGrpSpPr>
              <p:grpSpPr>
                <a:xfrm>
                  <a:off x="7473991" y="2059506"/>
                  <a:ext cx="775411" cy="275749"/>
                  <a:chOff x="7623216" y="2170631"/>
                  <a:chExt cx="775411" cy="275749"/>
                </a:xfrm>
              </p:grpSpPr>
              <p:grpSp>
                <p:nvGrpSpPr>
                  <p:cNvPr id="843" name="Group 92"/>
                  <p:cNvGrpSpPr>
                    <a:grpSpLocks/>
                  </p:cNvGrpSpPr>
                  <p:nvPr/>
                </p:nvGrpSpPr>
                <p:grpSpPr bwMode="auto">
                  <a:xfrm flipV="1">
                    <a:off x="7623216" y="2172060"/>
                    <a:ext cx="212141" cy="274320"/>
                    <a:chOff x="960" y="528"/>
                    <a:chExt cx="287" cy="672"/>
                  </a:xfrm>
                </p:grpSpPr>
                <p:sp>
                  <p:nvSpPr>
                    <p:cNvPr id="860" name="Bogen 9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61" name="Bogen 9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62" name="Bogen 9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44" name="Group 96"/>
                  <p:cNvGrpSpPr>
                    <a:grpSpLocks/>
                  </p:cNvGrpSpPr>
                  <p:nvPr/>
                </p:nvGrpSpPr>
                <p:grpSpPr bwMode="auto">
                  <a:xfrm flipV="1">
                    <a:off x="7766777" y="2170631"/>
                    <a:ext cx="210312" cy="274320"/>
                    <a:chOff x="960" y="528"/>
                    <a:chExt cx="287" cy="672"/>
                  </a:xfrm>
                </p:grpSpPr>
                <p:sp>
                  <p:nvSpPr>
                    <p:cNvPr id="857" name="Bogen 9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8" name="Bogen 9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9" name="Bogen 9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45" name="Group 100"/>
                  <p:cNvGrpSpPr>
                    <a:grpSpLocks/>
                  </p:cNvGrpSpPr>
                  <p:nvPr/>
                </p:nvGrpSpPr>
                <p:grpSpPr bwMode="auto">
                  <a:xfrm flipV="1">
                    <a:off x="7906680" y="2172060"/>
                    <a:ext cx="208483" cy="274320"/>
                    <a:chOff x="960" y="528"/>
                    <a:chExt cx="287" cy="672"/>
                  </a:xfrm>
                </p:grpSpPr>
                <p:sp>
                  <p:nvSpPr>
                    <p:cNvPr id="854" name="Bogen 10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5" name="Bogen 10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6" name="Bogen 10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46" name="Group 104"/>
                  <p:cNvGrpSpPr>
                    <a:grpSpLocks/>
                  </p:cNvGrpSpPr>
                  <p:nvPr/>
                </p:nvGrpSpPr>
                <p:grpSpPr bwMode="auto">
                  <a:xfrm flipV="1">
                    <a:off x="8046583" y="2170631"/>
                    <a:ext cx="210312" cy="274320"/>
                    <a:chOff x="960" y="528"/>
                    <a:chExt cx="287" cy="672"/>
                  </a:xfrm>
                </p:grpSpPr>
                <p:sp>
                  <p:nvSpPr>
                    <p:cNvPr id="851" name="Bogen 10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2" name="Bogen 10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3" name="Bogen 10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47" name="Group 108"/>
                  <p:cNvGrpSpPr>
                    <a:grpSpLocks/>
                  </p:cNvGrpSpPr>
                  <p:nvPr/>
                </p:nvGrpSpPr>
                <p:grpSpPr bwMode="auto">
                  <a:xfrm flipV="1">
                    <a:off x="8186486" y="2172060"/>
                    <a:ext cx="212141" cy="274320"/>
                    <a:chOff x="960" y="528"/>
                    <a:chExt cx="287" cy="672"/>
                  </a:xfrm>
                </p:grpSpPr>
                <p:sp>
                  <p:nvSpPr>
                    <p:cNvPr id="848" name="Bogen 10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49" name="Bogen 11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0" name="Bogen 1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</p:grpSp>
          <p:grpSp>
            <p:nvGrpSpPr>
              <p:cNvPr id="752" name="Gruppierung 751"/>
              <p:cNvGrpSpPr/>
              <p:nvPr/>
            </p:nvGrpSpPr>
            <p:grpSpPr>
              <a:xfrm rot="350622" flipV="1">
                <a:off x="4050753" y="3142135"/>
                <a:ext cx="1620002" cy="277854"/>
                <a:chOff x="6629400" y="2057401"/>
                <a:chExt cx="1620002" cy="277854"/>
              </a:xfrm>
            </p:grpSpPr>
            <p:grpSp>
              <p:nvGrpSpPr>
                <p:cNvPr id="798" name="Group 90"/>
                <p:cNvGrpSpPr>
                  <a:grpSpLocks/>
                </p:cNvGrpSpPr>
                <p:nvPr/>
              </p:nvGrpSpPr>
              <p:grpSpPr bwMode="auto">
                <a:xfrm rot="5400000" flipV="1">
                  <a:off x="6949440" y="1737361"/>
                  <a:ext cx="274320" cy="914399"/>
                  <a:chOff x="4849" y="3360"/>
                  <a:chExt cx="96" cy="500"/>
                </a:xfrm>
              </p:grpSpPr>
              <p:sp>
                <p:nvSpPr>
                  <p:cNvPr id="820" name="Bogen 91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821" name="Group 9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838" name="Bogen 9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9" name="Bogen 9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40" name="Bogen 9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22" name="Group 9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835" name="Bogen 9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6" name="Bogen 9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7" name="Bogen 9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23" name="Group 10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832" name="Bogen 10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3" name="Bogen 10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4" name="Bogen 10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24" name="Group 10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829" name="Bogen 10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0" name="Bogen 10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1" name="Bogen 10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25" name="Group 10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826" name="Bogen 10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27" name="Bogen 11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28" name="Bogen 1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799" name="Gruppierung 798"/>
                <p:cNvGrpSpPr/>
                <p:nvPr/>
              </p:nvGrpSpPr>
              <p:grpSpPr>
                <a:xfrm>
                  <a:off x="7473991" y="2059506"/>
                  <a:ext cx="775411" cy="275749"/>
                  <a:chOff x="7623216" y="2170631"/>
                  <a:chExt cx="775411" cy="275749"/>
                </a:xfrm>
              </p:grpSpPr>
              <p:grpSp>
                <p:nvGrpSpPr>
                  <p:cNvPr id="800" name="Group 92"/>
                  <p:cNvGrpSpPr>
                    <a:grpSpLocks/>
                  </p:cNvGrpSpPr>
                  <p:nvPr/>
                </p:nvGrpSpPr>
                <p:grpSpPr bwMode="auto">
                  <a:xfrm flipV="1">
                    <a:off x="7623216" y="2172060"/>
                    <a:ext cx="212141" cy="274320"/>
                    <a:chOff x="960" y="528"/>
                    <a:chExt cx="287" cy="672"/>
                  </a:xfrm>
                </p:grpSpPr>
                <p:sp>
                  <p:nvSpPr>
                    <p:cNvPr id="817" name="Bogen 9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18" name="Bogen 9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19" name="Bogen 9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01" name="Group 96"/>
                  <p:cNvGrpSpPr>
                    <a:grpSpLocks/>
                  </p:cNvGrpSpPr>
                  <p:nvPr/>
                </p:nvGrpSpPr>
                <p:grpSpPr bwMode="auto">
                  <a:xfrm flipV="1">
                    <a:off x="7766777" y="2170631"/>
                    <a:ext cx="210312" cy="274320"/>
                    <a:chOff x="960" y="528"/>
                    <a:chExt cx="287" cy="672"/>
                  </a:xfrm>
                </p:grpSpPr>
                <p:sp>
                  <p:nvSpPr>
                    <p:cNvPr id="814" name="Bogen 9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15" name="Bogen 9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16" name="Bogen 9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02" name="Group 100"/>
                  <p:cNvGrpSpPr>
                    <a:grpSpLocks/>
                  </p:cNvGrpSpPr>
                  <p:nvPr/>
                </p:nvGrpSpPr>
                <p:grpSpPr bwMode="auto">
                  <a:xfrm flipV="1">
                    <a:off x="7906680" y="2172060"/>
                    <a:ext cx="208483" cy="274320"/>
                    <a:chOff x="960" y="528"/>
                    <a:chExt cx="287" cy="672"/>
                  </a:xfrm>
                </p:grpSpPr>
                <p:sp>
                  <p:nvSpPr>
                    <p:cNvPr id="811" name="Bogen 10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12" name="Bogen 10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13" name="Bogen 10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03" name="Group 104"/>
                  <p:cNvGrpSpPr>
                    <a:grpSpLocks/>
                  </p:cNvGrpSpPr>
                  <p:nvPr/>
                </p:nvGrpSpPr>
                <p:grpSpPr bwMode="auto">
                  <a:xfrm flipV="1">
                    <a:off x="8046583" y="2170631"/>
                    <a:ext cx="210312" cy="274320"/>
                    <a:chOff x="960" y="528"/>
                    <a:chExt cx="287" cy="672"/>
                  </a:xfrm>
                </p:grpSpPr>
                <p:sp>
                  <p:nvSpPr>
                    <p:cNvPr id="808" name="Bogen 10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09" name="Bogen 10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10" name="Bogen 10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804" name="Group 108"/>
                  <p:cNvGrpSpPr>
                    <a:grpSpLocks/>
                  </p:cNvGrpSpPr>
                  <p:nvPr/>
                </p:nvGrpSpPr>
                <p:grpSpPr bwMode="auto">
                  <a:xfrm flipV="1">
                    <a:off x="8186486" y="2172060"/>
                    <a:ext cx="212141" cy="274320"/>
                    <a:chOff x="960" y="528"/>
                    <a:chExt cx="287" cy="672"/>
                  </a:xfrm>
                </p:grpSpPr>
                <p:sp>
                  <p:nvSpPr>
                    <p:cNvPr id="805" name="Bogen 10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06" name="Bogen 11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07" name="Bogen 1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</p:grpSp>
          <p:grpSp>
            <p:nvGrpSpPr>
              <p:cNvPr id="646" name="Gruppierung 645"/>
              <p:cNvGrpSpPr/>
              <p:nvPr/>
            </p:nvGrpSpPr>
            <p:grpSpPr>
              <a:xfrm>
                <a:off x="-152400" y="2934040"/>
                <a:ext cx="5774221" cy="1409360"/>
                <a:chOff x="1608362" y="800440"/>
                <a:chExt cx="5774221" cy="1409360"/>
              </a:xfrm>
            </p:grpSpPr>
            <p:grpSp>
              <p:nvGrpSpPr>
                <p:cNvPr id="1038" name="Gruppierung 1037"/>
                <p:cNvGrpSpPr/>
                <p:nvPr/>
              </p:nvGrpSpPr>
              <p:grpSpPr>
                <a:xfrm rot="21348905">
                  <a:off x="3353665" y="1007643"/>
                  <a:ext cx="1620002" cy="277854"/>
                  <a:chOff x="6629400" y="2057401"/>
                  <a:chExt cx="1620002" cy="277854"/>
                </a:xfrm>
              </p:grpSpPr>
              <p:grpSp>
                <p:nvGrpSpPr>
                  <p:cNvPr id="1292" name="Group 90"/>
                  <p:cNvGrpSpPr>
                    <a:grpSpLocks/>
                  </p:cNvGrpSpPr>
                  <p:nvPr/>
                </p:nvGrpSpPr>
                <p:grpSpPr bwMode="auto">
                  <a:xfrm rot="5400000" flipV="1">
                    <a:off x="6949440" y="1737361"/>
                    <a:ext cx="274320" cy="914399"/>
                    <a:chOff x="4849" y="3360"/>
                    <a:chExt cx="96" cy="500"/>
                  </a:xfrm>
                </p:grpSpPr>
                <p:sp>
                  <p:nvSpPr>
                    <p:cNvPr id="1314" name="Bogen 91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1315" name="Group 92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332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33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34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316" name="Group 9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329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30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31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317" name="Group 100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1326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27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28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318" name="Group 104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323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24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25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319" name="Group 108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320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21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22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grpSp>
                <p:nvGrpSpPr>
                  <p:cNvPr id="1293" name="Gruppierung 1292"/>
                  <p:cNvGrpSpPr/>
                  <p:nvPr/>
                </p:nvGrpSpPr>
                <p:grpSpPr>
                  <a:xfrm>
                    <a:off x="7473991" y="2059506"/>
                    <a:ext cx="775411" cy="275749"/>
                    <a:chOff x="7623216" y="2170631"/>
                    <a:chExt cx="775411" cy="275749"/>
                  </a:xfrm>
                </p:grpSpPr>
                <p:grpSp>
                  <p:nvGrpSpPr>
                    <p:cNvPr id="1294" name="Group 92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62321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1311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12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13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295" name="Group 96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766777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1308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09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10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296" name="Group 100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906680" y="2172060"/>
                      <a:ext cx="208483" cy="274320"/>
                      <a:chOff x="960" y="528"/>
                      <a:chExt cx="287" cy="672"/>
                    </a:xfrm>
                  </p:grpSpPr>
                  <p:sp>
                    <p:nvSpPr>
                      <p:cNvPr id="1305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06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07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297" name="Group 104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046583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1302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03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04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298" name="Group 108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18648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1299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00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301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</p:grpSp>
            <p:sp>
              <p:nvSpPr>
                <p:cNvPr id="1039" name="Oval 1038"/>
                <p:cNvSpPr/>
                <p:nvPr/>
              </p:nvSpPr>
              <p:spPr bwMode="auto">
                <a:xfrm flipV="1">
                  <a:off x="3250427" y="1198775"/>
                  <a:ext cx="177673" cy="177673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1040" name="Gerade Verbindung 1039"/>
                <p:cNvCxnSpPr>
                  <a:endCxn id="1043" idx="6"/>
                </p:cNvCxnSpPr>
                <p:nvPr/>
              </p:nvCxnSpPr>
              <p:spPr bwMode="auto">
                <a:xfrm>
                  <a:off x="3367148" y="1318416"/>
                  <a:ext cx="1661152" cy="197795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41" name="Gerade Verbindung 1040"/>
                <p:cNvCxnSpPr/>
                <p:nvPr/>
              </p:nvCxnSpPr>
              <p:spPr bwMode="auto">
                <a:xfrm>
                  <a:off x="1608362" y="1275920"/>
                  <a:ext cx="1651586" cy="6893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1042" name="Gruppierung 1041"/>
                <p:cNvGrpSpPr/>
                <p:nvPr/>
              </p:nvGrpSpPr>
              <p:grpSpPr>
                <a:xfrm flipV="1">
                  <a:off x="4926827" y="800440"/>
                  <a:ext cx="1723240" cy="576008"/>
                  <a:chOff x="3657600" y="1697797"/>
                  <a:chExt cx="1723240" cy="576008"/>
                </a:xfrm>
              </p:grpSpPr>
              <p:grpSp>
                <p:nvGrpSpPr>
                  <p:cNvPr id="1203" name="Gruppierung 1202"/>
                  <p:cNvGrpSpPr/>
                  <p:nvPr/>
                </p:nvGrpSpPr>
                <p:grpSpPr>
                  <a:xfrm rot="21249378">
                    <a:off x="3716593" y="1697797"/>
                    <a:ext cx="1620002" cy="277854"/>
                    <a:chOff x="6629400" y="2057401"/>
                    <a:chExt cx="1620002" cy="277854"/>
                  </a:xfrm>
                </p:grpSpPr>
                <p:grpSp>
                  <p:nvGrpSpPr>
                    <p:cNvPr id="1249" name="Group 90"/>
                    <p:cNvGrpSpPr>
                      <a:grpSpLocks/>
                    </p:cNvGrpSpPr>
                    <p:nvPr/>
                  </p:nvGrpSpPr>
                  <p:grpSpPr bwMode="auto">
                    <a:xfrm rot="5400000" flipV="1">
                      <a:off x="6949440" y="1737361"/>
                      <a:ext cx="274320" cy="914399"/>
                      <a:chOff x="4849" y="3360"/>
                      <a:chExt cx="96" cy="500"/>
                    </a:xfrm>
                  </p:grpSpPr>
                  <p:sp>
                    <p:nvSpPr>
                      <p:cNvPr id="1271" name="Bogen 91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1272" name="Group 9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1289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90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91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73" name="Group 9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1286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87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88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74" name="Group 10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1283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84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85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75" name="Group 10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1280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81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82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76" name="Group 10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1277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78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79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1250" name="Gruppierung 1249"/>
                    <p:cNvGrpSpPr/>
                    <p:nvPr/>
                  </p:nvGrpSpPr>
                  <p:grpSpPr>
                    <a:xfrm>
                      <a:off x="7473991" y="2059506"/>
                      <a:ext cx="775411" cy="275749"/>
                      <a:chOff x="7623216" y="2170631"/>
                      <a:chExt cx="775411" cy="275749"/>
                    </a:xfrm>
                  </p:grpSpPr>
                  <p:grpSp>
                    <p:nvGrpSpPr>
                      <p:cNvPr id="1251" name="Group 92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62321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68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69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70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52" name="Group 96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766777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65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66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67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53" name="Group 100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906680" y="2172060"/>
                        <a:ext cx="208483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62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63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64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54" name="Group 104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046583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59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60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61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55" name="Group 108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18648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56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57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58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grpSp>
                <p:nvGrpSpPr>
                  <p:cNvPr id="1204" name="Gruppierung 1203"/>
                  <p:cNvGrpSpPr/>
                  <p:nvPr/>
                </p:nvGrpSpPr>
                <p:grpSpPr>
                  <a:xfrm rot="251095" flipV="1">
                    <a:off x="3760838" y="1995951"/>
                    <a:ext cx="1620002" cy="277854"/>
                    <a:chOff x="6629400" y="2057401"/>
                    <a:chExt cx="1620002" cy="277854"/>
                  </a:xfrm>
                </p:grpSpPr>
                <p:grpSp>
                  <p:nvGrpSpPr>
                    <p:cNvPr id="1206" name="Group 90"/>
                    <p:cNvGrpSpPr>
                      <a:grpSpLocks/>
                    </p:cNvGrpSpPr>
                    <p:nvPr/>
                  </p:nvGrpSpPr>
                  <p:grpSpPr bwMode="auto">
                    <a:xfrm rot="5400000" flipV="1">
                      <a:off x="6949440" y="1737361"/>
                      <a:ext cx="274320" cy="914399"/>
                      <a:chOff x="4849" y="3360"/>
                      <a:chExt cx="96" cy="500"/>
                    </a:xfrm>
                  </p:grpSpPr>
                  <p:sp>
                    <p:nvSpPr>
                      <p:cNvPr id="1228" name="Bogen 91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1229" name="Group 9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1246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47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48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30" name="Group 9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1243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44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45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31" name="Group 10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1240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41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42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32" name="Group 10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1237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38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39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33" name="Group 10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1234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35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36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1207" name="Gruppierung 1206"/>
                    <p:cNvGrpSpPr/>
                    <p:nvPr/>
                  </p:nvGrpSpPr>
                  <p:grpSpPr>
                    <a:xfrm>
                      <a:off x="7473991" y="2059506"/>
                      <a:ext cx="775411" cy="275749"/>
                      <a:chOff x="7623216" y="2170631"/>
                      <a:chExt cx="775411" cy="275749"/>
                    </a:xfrm>
                  </p:grpSpPr>
                  <p:grpSp>
                    <p:nvGrpSpPr>
                      <p:cNvPr id="1208" name="Group 92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62321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25" name="Bogen 9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26" name="Bogen 9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27" name="Bogen 9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09" name="Group 96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766777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22" name="Bogen 9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23" name="Bogen 9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24" name="Bogen 9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10" name="Group 100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7906680" y="2172060"/>
                        <a:ext cx="208483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19" name="Bogen 10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20" name="Bogen 10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21" name="Bogen 10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11" name="Group 104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046583" y="2170631"/>
                        <a:ext cx="210312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16" name="Bogen 10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17" name="Bogen 10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18" name="Bogen 10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1212" name="Group 108"/>
                      <p:cNvGrpSpPr>
                        <a:grpSpLocks/>
                      </p:cNvGrpSpPr>
                      <p:nvPr/>
                    </p:nvGrpSpPr>
                    <p:grpSpPr bwMode="auto">
                      <a:xfrm flipV="1">
                        <a:off x="8186486" y="2172060"/>
                        <a:ext cx="212141" cy="274320"/>
                        <a:chOff x="960" y="528"/>
                        <a:chExt cx="287" cy="672"/>
                      </a:xfrm>
                    </p:grpSpPr>
                    <p:sp>
                      <p:nvSpPr>
                        <p:cNvPr id="1213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14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1215" name="Bogen 11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sp>
                <p:nvSpPr>
                  <p:cNvPr id="1205" name="Oval 1204"/>
                  <p:cNvSpPr/>
                  <p:nvPr/>
                </p:nvSpPr>
                <p:spPr bwMode="auto">
                  <a:xfrm>
                    <a:off x="3657600" y="1905000"/>
                    <a:ext cx="177673" cy="177673"/>
                  </a:xfrm>
                  <a:prstGeom prst="ellipse">
                    <a:avLst/>
                  </a:prstGeom>
                  <a:solidFill>
                    <a:schemeClr val="tx1">
                      <a:lumMod val="95000"/>
                      <a:lumOff val="5000"/>
                    </a:schemeClr>
                  </a:solidFill>
                  <a:ln w="2857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 w="lg" len="lg"/>
                  </a:ln>
                  <a:effectLst/>
                  <a:extLst/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de-DE" sz="24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charset="0"/>
                    </a:endParaRPr>
                  </a:p>
                </p:txBody>
              </p:sp>
            </p:grpSp>
            <p:sp>
              <p:nvSpPr>
                <p:cNvPr id="1043" name="Oval 1042"/>
                <p:cNvSpPr/>
                <p:nvPr/>
              </p:nvSpPr>
              <p:spPr bwMode="auto">
                <a:xfrm flipV="1">
                  <a:off x="4850627" y="1427375"/>
                  <a:ext cx="177673" cy="177673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1044" name="Gerade Verbindung 1043"/>
                <p:cNvCxnSpPr/>
                <p:nvPr/>
              </p:nvCxnSpPr>
              <p:spPr bwMode="auto">
                <a:xfrm>
                  <a:off x="4934200" y="1533035"/>
                  <a:ext cx="734961" cy="273575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1045" name="Group 90"/>
                <p:cNvGrpSpPr>
                  <a:grpSpLocks/>
                </p:cNvGrpSpPr>
                <p:nvPr/>
              </p:nvGrpSpPr>
              <p:grpSpPr bwMode="auto">
                <a:xfrm rot="16200000">
                  <a:off x="5294821" y="1109225"/>
                  <a:ext cx="274320" cy="914399"/>
                  <a:chOff x="4849" y="3360"/>
                  <a:chExt cx="96" cy="500"/>
                </a:xfrm>
              </p:grpSpPr>
              <p:sp>
                <p:nvSpPr>
                  <p:cNvPr id="1182" name="Bogen 91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1183" name="Group 9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200" name="Bogen 9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01" name="Bogen 9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02" name="Bogen 9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184" name="Group 9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197" name="Bogen 9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8" name="Bogen 9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9" name="Bogen 9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185" name="Group 10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1194" name="Bogen 10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5" name="Bogen 10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6" name="Bogen 10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186" name="Group 10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191" name="Bogen 10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2" name="Bogen 10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3" name="Bogen 10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187" name="Group 10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188" name="Bogen 10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89" name="Bogen 11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0" name="Bogen 1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1046" name="Oval 1045"/>
                <p:cNvSpPr/>
                <p:nvPr/>
              </p:nvSpPr>
              <p:spPr bwMode="auto">
                <a:xfrm flipV="1">
                  <a:off x="5645680" y="1766039"/>
                  <a:ext cx="177673" cy="177673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1047" name="Gerade Verbindung 1046"/>
                <p:cNvCxnSpPr/>
                <p:nvPr/>
              </p:nvCxnSpPr>
              <p:spPr bwMode="auto">
                <a:xfrm flipV="1">
                  <a:off x="5691284" y="1527526"/>
                  <a:ext cx="1380490" cy="339805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1048" name="Gruppierung 1047"/>
                <p:cNvGrpSpPr/>
                <p:nvPr/>
              </p:nvGrpSpPr>
              <p:grpSpPr>
                <a:xfrm rot="778237">
                  <a:off x="5762581" y="1931946"/>
                  <a:ext cx="1620002" cy="277854"/>
                  <a:chOff x="6629400" y="2057401"/>
                  <a:chExt cx="1620002" cy="277854"/>
                </a:xfrm>
              </p:grpSpPr>
              <p:grpSp>
                <p:nvGrpSpPr>
                  <p:cNvPr id="1139" name="Group 90"/>
                  <p:cNvGrpSpPr>
                    <a:grpSpLocks/>
                  </p:cNvGrpSpPr>
                  <p:nvPr/>
                </p:nvGrpSpPr>
                <p:grpSpPr bwMode="auto">
                  <a:xfrm rot="5400000" flipV="1">
                    <a:off x="6949440" y="1737361"/>
                    <a:ext cx="274320" cy="914399"/>
                    <a:chOff x="4849" y="3360"/>
                    <a:chExt cx="96" cy="500"/>
                  </a:xfrm>
                </p:grpSpPr>
                <p:sp>
                  <p:nvSpPr>
                    <p:cNvPr id="1161" name="Bogen 91"/>
                    <p:cNvSpPr>
                      <a:spLocks/>
                    </p:cNvSpPr>
                    <p:nvPr/>
                  </p:nvSpPr>
                  <p:spPr bwMode="auto">
                    <a:xfrm rot="5400000" flipH="1" flipV="1">
                      <a:off x="4862" y="3392"/>
                      <a:ext cx="11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43196 w 43196"/>
                        <a:gd name="T1" fmla="*/ 1713 h 22924"/>
                        <a:gd name="T2" fmla="*/ 41 w 43196"/>
                        <a:gd name="T3" fmla="*/ 0 h 22924"/>
                        <a:gd name="T4" fmla="*/ 21600 w 43196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196" h="22924" fill="none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43196" h="22924" stroke="0" extrusionOk="0">
                          <a:moveTo>
                            <a:pt x="43196" y="1713"/>
                          </a:moveTo>
                          <a:cubicBezTo>
                            <a:pt x="42984" y="13488"/>
                            <a:pt x="33377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grpSp>
                  <p:nvGrpSpPr>
                    <p:cNvPr id="1162" name="Group 92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446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179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80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81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163" name="Group 96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524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176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77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78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164" name="Group 100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40" y="360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1173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74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75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165" name="Group 104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677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170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71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72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166" name="Group 108"/>
                    <p:cNvGrpSpPr>
                      <a:grpSpLocks/>
                    </p:cNvGrpSpPr>
                    <p:nvPr/>
                  </p:nvGrpSpPr>
                  <p:grpSpPr bwMode="auto">
                    <a:xfrm rot="5400000">
                      <a:off x="4839" y="3754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167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68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69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grpSp>
                <p:nvGrpSpPr>
                  <p:cNvPr id="1140" name="Gruppierung 1139"/>
                  <p:cNvGrpSpPr/>
                  <p:nvPr/>
                </p:nvGrpSpPr>
                <p:grpSpPr>
                  <a:xfrm>
                    <a:off x="7473991" y="2059506"/>
                    <a:ext cx="775411" cy="275749"/>
                    <a:chOff x="7623216" y="2170631"/>
                    <a:chExt cx="775411" cy="275749"/>
                  </a:xfrm>
                </p:grpSpPr>
                <p:grpSp>
                  <p:nvGrpSpPr>
                    <p:cNvPr id="1141" name="Group 92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62321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1158" name="Bogen 93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59" name="Bogen 9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60" name="Bogen 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142" name="Group 96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766777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1155" name="Bogen 97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56" name="Bogen 9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57" name="Bogen 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143" name="Group 100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7906680" y="2172060"/>
                      <a:ext cx="208483" cy="274320"/>
                      <a:chOff x="960" y="528"/>
                      <a:chExt cx="287" cy="672"/>
                    </a:xfrm>
                  </p:grpSpPr>
                  <p:sp>
                    <p:nvSpPr>
                      <p:cNvPr id="1152" name="Bogen 101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53" name="Bogen 10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54" name="Bogen 1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144" name="Group 104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046583" y="2170631"/>
                      <a:ext cx="210312" cy="274320"/>
                      <a:chOff x="960" y="528"/>
                      <a:chExt cx="287" cy="672"/>
                    </a:xfrm>
                  </p:grpSpPr>
                  <p:sp>
                    <p:nvSpPr>
                      <p:cNvPr id="1149" name="Bogen 105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50" name="Bogen 10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51" name="Bogen 1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1145" name="Group 108"/>
                    <p:cNvGrpSpPr>
                      <a:grpSpLocks/>
                    </p:cNvGrpSpPr>
                    <p:nvPr/>
                  </p:nvGrpSpPr>
                  <p:grpSpPr bwMode="auto">
                    <a:xfrm flipV="1">
                      <a:off x="8186486" y="2172060"/>
                      <a:ext cx="212141" cy="274320"/>
                      <a:chOff x="960" y="528"/>
                      <a:chExt cx="287" cy="672"/>
                    </a:xfrm>
                  </p:grpSpPr>
                  <p:sp>
                    <p:nvSpPr>
                      <p:cNvPr id="1146" name="Bogen 109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47" name="Bogen 11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148" name="Bogen 11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</p:grpSp>
            <p:cxnSp>
              <p:nvCxnSpPr>
                <p:cNvPr id="1336" name="Gerade Verbindung 1335"/>
                <p:cNvCxnSpPr/>
                <p:nvPr/>
              </p:nvCxnSpPr>
              <p:spPr bwMode="auto">
                <a:xfrm flipV="1">
                  <a:off x="5943600" y="1193229"/>
                  <a:ext cx="1380490" cy="339805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337" name="Gerade Verbindung 1336"/>
                <p:cNvCxnSpPr/>
                <p:nvPr/>
              </p:nvCxnSpPr>
              <p:spPr bwMode="auto">
                <a:xfrm>
                  <a:off x="5943600" y="1565195"/>
                  <a:ext cx="1380490" cy="339805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1338" name="Oval 1337"/>
                <p:cNvSpPr/>
                <p:nvPr/>
              </p:nvSpPr>
              <p:spPr bwMode="auto">
                <a:xfrm flipV="1">
                  <a:off x="5842127" y="1422527"/>
                  <a:ext cx="177673" cy="177673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  <p:sp>
            <p:nvSpPr>
              <p:cNvPr id="754" name="Oval 753"/>
              <p:cNvSpPr/>
              <p:nvPr/>
            </p:nvSpPr>
            <p:spPr bwMode="auto">
              <a:xfrm flipV="1">
                <a:off x="3991760" y="3035113"/>
                <a:ext cx="177673" cy="177673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3" name="Rechteck 2"/>
              <p:cNvSpPr/>
              <p:nvPr/>
            </p:nvSpPr>
            <p:spPr bwMode="auto">
              <a:xfrm>
                <a:off x="0" y="2061228"/>
                <a:ext cx="5867400" cy="3810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1"/>
                  </a:gs>
                  <a:gs pos="50000">
                    <a:schemeClr val="tx1">
                      <a:lumMod val="75000"/>
                      <a:lumOff val="25000"/>
                      <a:alpha val="50000"/>
                    </a:schemeClr>
                  </a:gs>
                  <a:gs pos="100000">
                    <a:schemeClr val="tx1">
                      <a:lumMod val="95000"/>
                      <a:lumOff val="5000"/>
                      <a:tint val="23500"/>
                      <a:satMod val="160000"/>
                      <a:alpha val="0"/>
                    </a:schemeClr>
                  </a:gs>
                </a:gsLst>
                <a:lin ang="0" scaled="1"/>
                <a:tileRect/>
              </a:gra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</p:grpSp>
      <p:grpSp>
        <p:nvGrpSpPr>
          <p:cNvPr id="7" name="Gruppierung 6"/>
          <p:cNvGrpSpPr/>
          <p:nvPr/>
        </p:nvGrpSpPr>
        <p:grpSpPr>
          <a:xfrm>
            <a:off x="0" y="5871228"/>
            <a:ext cx="8994226" cy="915796"/>
            <a:chOff x="0" y="5871228"/>
            <a:chExt cx="8994226" cy="915796"/>
          </a:xfrm>
        </p:grpSpPr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739511" y="6248400"/>
              <a:ext cx="661289" cy="354838"/>
            </a:xfrm>
            <a:prstGeom prst="rect">
              <a:avLst/>
            </a:prstGeom>
          </p:spPr>
        </p:pic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04890" y="6313812"/>
              <a:ext cx="741934" cy="435483"/>
            </a:xfrm>
            <a:prstGeom prst="rect">
              <a:avLst/>
            </a:prstGeom>
          </p:spPr>
        </p:pic>
        <p:grpSp>
          <p:nvGrpSpPr>
            <p:cNvPr id="1434" name="Gruppierung 1433"/>
            <p:cNvGrpSpPr/>
            <p:nvPr/>
          </p:nvGrpSpPr>
          <p:grpSpPr>
            <a:xfrm>
              <a:off x="0" y="5871228"/>
              <a:ext cx="8994226" cy="915796"/>
              <a:chOff x="0" y="5871228"/>
              <a:chExt cx="8994226" cy="915796"/>
            </a:xfrm>
          </p:grpSpPr>
          <p:cxnSp>
            <p:nvCxnSpPr>
              <p:cNvPr id="1426" name="Gerade Verbindung mit Pfeil 1425"/>
              <p:cNvCxnSpPr/>
              <p:nvPr/>
            </p:nvCxnSpPr>
            <p:spPr bwMode="auto">
              <a:xfrm flipV="1">
                <a:off x="0" y="6096000"/>
                <a:ext cx="8686800" cy="76200"/>
              </a:xfrm>
              <a:prstGeom prst="straightConnector1">
                <a:avLst/>
              </a:prstGeom>
              <a:solidFill>
                <a:schemeClr val="accent1"/>
              </a:solidFill>
              <a:ln w="7620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pic>
            <p:nvPicPr>
              <p:cNvPr id="1427" name="Bild 1426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509819" y="6172200"/>
                <a:ext cx="484407" cy="614824"/>
              </a:xfrm>
              <a:prstGeom prst="rect">
                <a:avLst/>
              </a:prstGeom>
            </p:spPr>
          </p:pic>
          <p:cxnSp>
            <p:nvCxnSpPr>
              <p:cNvPr id="1431" name="Gerade Verbindung 1430"/>
              <p:cNvCxnSpPr/>
              <p:nvPr/>
            </p:nvCxnSpPr>
            <p:spPr bwMode="auto">
              <a:xfrm>
                <a:off x="5962650" y="5871228"/>
                <a:ext cx="0" cy="262872"/>
              </a:xfrm>
              <a:prstGeom prst="line">
                <a:avLst/>
              </a:prstGeom>
              <a:solidFill>
                <a:schemeClr val="accent1"/>
              </a:solidFill>
              <a:ln w="571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6" name="Gerade Verbindung 1455"/>
              <p:cNvCxnSpPr/>
              <p:nvPr/>
            </p:nvCxnSpPr>
            <p:spPr bwMode="auto">
              <a:xfrm>
                <a:off x="990600" y="5909328"/>
                <a:ext cx="0" cy="262872"/>
              </a:xfrm>
              <a:prstGeom prst="line">
                <a:avLst/>
              </a:prstGeom>
              <a:solidFill>
                <a:schemeClr val="accent1"/>
              </a:solidFill>
              <a:ln w="571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438" name="Textfeld 1437"/>
          <p:cNvSpPr txBox="1"/>
          <p:nvPr/>
        </p:nvSpPr>
        <p:spPr>
          <a:xfrm>
            <a:off x="6238876" y="4055523"/>
            <a:ext cx="2524124" cy="1446550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 smtClean="0"/>
              <a:t>needs</a:t>
            </a:r>
            <a:r>
              <a:rPr lang="de-DE" sz="2800" dirty="0" smtClean="0"/>
              <a:t> </a:t>
            </a:r>
            <a:r>
              <a:rPr lang="de-DE" sz="2800" dirty="0" err="1" smtClean="0"/>
              <a:t>parton</a:t>
            </a:r>
            <a:r>
              <a:rPr lang="de-DE" sz="2800" dirty="0" smtClean="0"/>
              <a:t> </a:t>
            </a:r>
            <a:r>
              <a:rPr lang="de-DE" sz="2800" dirty="0" err="1" smtClean="0"/>
              <a:t>densities</a:t>
            </a:r>
            <a:r>
              <a:rPr lang="de-DE" sz="2800" dirty="0" smtClean="0"/>
              <a:t> </a:t>
            </a:r>
            <a:r>
              <a:rPr lang="de-DE" sz="2800" dirty="0" err="1" smtClean="0"/>
              <a:t>for</a:t>
            </a:r>
            <a:r>
              <a:rPr lang="de-DE" sz="2800" dirty="0" smtClean="0"/>
              <a:t> </a:t>
            </a:r>
            <a:r>
              <a:rPr lang="de-DE" sz="2800" dirty="0" err="1" smtClean="0"/>
              <a:t>resolution</a:t>
            </a:r>
            <a:r>
              <a:rPr lang="de-DE" sz="2800" dirty="0" smtClean="0"/>
              <a:t> </a:t>
            </a:r>
            <a:r>
              <a:rPr lang="de-DE" sz="3200" i="1" dirty="0" smtClean="0">
                <a:latin typeface="+mn-lt"/>
              </a:rPr>
              <a:t>Q</a:t>
            </a:r>
          </a:p>
        </p:txBody>
      </p:sp>
      <p:grpSp>
        <p:nvGrpSpPr>
          <p:cNvPr id="1485" name="Group 58"/>
          <p:cNvGrpSpPr>
            <a:grpSpLocks/>
          </p:cNvGrpSpPr>
          <p:nvPr/>
        </p:nvGrpSpPr>
        <p:grpSpPr bwMode="auto">
          <a:xfrm rot="7200000">
            <a:off x="5535505" y="2781931"/>
            <a:ext cx="274320" cy="914400"/>
            <a:chOff x="4849" y="3360"/>
            <a:chExt cx="96" cy="500"/>
          </a:xfrm>
        </p:grpSpPr>
        <p:sp>
          <p:nvSpPr>
            <p:cNvPr id="1486" name="Bogen 59"/>
            <p:cNvSpPr>
              <a:spLocks/>
            </p:cNvSpPr>
            <p:nvPr/>
          </p:nvSpPr>
          <p:spPr bwMode="auto">
            <a:xfrm rot="5400000" flipH="1" flipV="1">
              <a:off x="4862" y="3392"/>
              <a:ext cx="115" cy="51"/>
            </a:xfrm>
            <a:custGeom>
              <a:avLst/>
              <a:gdLst>
                <a:gd name="G0" fmla="+- 21600 0 0"/>
                <a:gd name="G1" fmla="+- 1324 0 0"/>
                <a:gd name="G2" fmla="+- 21600 0 0"/>
                <a:gd name="T0" fmla="*/ 43196 w 43196"/>
                <a:gd name="T1" fmla="*/ 1713 h 22924"/>
                <a:gd name="T2" fmla="*/ 41 w 43196"/>
                <a:gd name="T3" fmla="*/ 0 h 22924"/>
                <a:gd name="T4" fmla="*/ 21600 w 43196"/>
                <a:gd name="T5" fmla="*/ 1324 h 22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6" h="22924" fill="none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</a:path>
                <a:path w="43196" h="22924" stroke="0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  <a:lnTo>
                    <a:pt x="21600" y="1324"/>
                  </a:lnTo>
                  <a:close/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grpSp>
          <p:nvGrpSpPr>
            <p:cNvPr id="1487" name="Group 60"/>
            <p:cNvGrpSpPr>
              <a:grpSpLocks/>
            </p:cNvGrpSpPr>
            <p:nvPr/>
          </p:nvGrpSpPr>
          <p:grpSpPr bwMode="auto">
            <a:xfrm rot="5400000">
              <a:off x="4839" y="3446"/>
              <a:ext cx="116" cy="96"/>
              <a:chOff x="960" y="528"/>
              <a:chExt cx="287" cy="672"/>
            </a:xfrm>
          </p:grpSpPr>
          <p:sp>
            <p:nvSpPr>
              <p:cNvPr id="1504" name="Bogen 61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505" name="Bogen 62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506" name="Bogen 63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88" name="Group 64"/>
            <p:cNvGrpSpPr>
              <a:grpSpLocks/>
            </p:cNvGrpSpPr>
            <p:nvPr/>
          </p:nvGrpSpPr>
          <p:grpSpPr bwMode="auto">
            <a:xfrm rot="5400000">
              <a:off x="4839" y="3524"/>
              <a:ext cx="115" cy="96"/>
              <a:chOff x="960" y="528"/>
              <a:chExt cx="287" cy="672"/>
            </a:xfrm>
          </p:grpSpPr>
          <p:sp>
            <p:nvSpPr>
              <p:cNvPr id="1501" name="Bogen 65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502" name="Bogen 66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503" name="Bogen 67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89" name="Group 68"/>
            <p:cNvGrpSpPr>
              <a:grpSpLocks/>
            </p:cNvGrpSpPr>
            <p:nvPr/>
          </p:nvGrpSpPr>
          <p:grpSpPr bwMode="auto">
            <a:xfrm rot="5400000">
              <a:off x="4840" y="3600"/>
              <a:ext cx="114" cy="96"/>
              <a:chOff x="960" y="528"/>
              <a:chExt cx="287" cy="672"/>
            </a:xfrm>
          </p:grpSpPr>
          <p:sp>
            <p:nvSpPr>
              <p:cNvPr id="1498" name="Bogen 69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99" name="Bogen 70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500" name="Bogen 71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90" name="Group 72"/>
            <p:cNvGrpSpPr>
              <a:grpSpLocks/>
            </p:cNvGrpSpPr>
            <p:nvPr/>
          </p:nvGrpSpPr>
          <p:grpSpPr bwMode="auto">
            <a:xfrm rot="5400000">
              <a:off x="4839" y="3677"/>
              <a:ext cx="115" cy="96"/>
              <a:chOff x="960" y="528"/>
              <a:chExt cx="287" cy="672"/>
            </a:xfrm>
          </p:grpSpPr>
          <p:sp>
            <p:nvSpPr>
              <p:cNvPr id="1495" name="Bogen 73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96" name="Bogen 74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97" name="Bogen 75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91" name="Group 76"/>
            <p:cNvGrpSpPr>
              <a:grpSpLocks/>
            </p:cNvGrpSpPr>
            <p:nvPr/>
          </p:nvGrpSpPr>
          <p:grpSpPr bwMode="auto">
            <a:xfrm rot="5400000">
              <a:off x="4839" y="3754"/>
              <a:ext cx="116" cy="96"/>
              <a:chOff x="960" y="528"/>
              <a:chExt cx="287" cy="672"/>
            </a:xfrm>
          </p:grpSpPr>
          <p:sp>
            <p:nvSpPr>
              <p:cNvPr id="1492" name="Bogen 77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93" name="Bogen 78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94" name="Bogen 79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sp>
        <p:nvSpPr>
          <p:cNvPr id="1507" name="Oval 1506"/>
          <p:cNvSpPr/>
          <p:nvPr/>
        </p:nvSpPr>
        <p:spPr bwMode="auto">
          <a:xfrm>
            <a:off x="5181600" y="2954455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12" name="Bild 1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791200" y="2133600"/>
            <a:ext cx="2286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8311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8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5" name="Group 20"/>
          <p:cNvGrpSpPr>
            <a:grpSpLocks/>
          </p:cNvGrpSpPr>
          <p:nvPr/>
        </p:nvGrpSpPr>
        <p:grpSpPr bwMode="auto">
          <a:xfrm rot="5400000" flipV="1">
            <a:off x="5725029" y="1173402"/>
            <a:ext cx="1548679" cy="402203"/>
            <a:chOff x="1110" y="2406"/>
            <a:chExt cx="1154" cy="118"/>
          </a:xfrm>
        </p:grpSpPr>
        <p:sp>
          <p:nvSpPr>
            <p:cNvPr id="1436" name="Freeform 21"/>
            <p:cNvSpPr>
              <a:spLocks/>
            </p:cNvSpPr>
            <p:nvPr/>
          </p:nvSpPr>
          <p:spPr bwMode="auto">
            <a:xfrm rot="-10832358">
              <a:off x="1688" y="2406"/>
              <a:ext cx="576" cy="112"/>
            </a:xfrm>
            <a:custGeom>
              <a:avLst/>
              <a:gdLst>
                <a:gd name="T0" fmla="*/ 0 w 576"/>
                <a:gd name="T1" fmla="*/ 56 h 112"/>
                <a:gd name="T2" fmla="*/ 50 w 576"/>
                <a:gd name="T3" fmla="*/ 8 h 112"/>
                <a:gd name="T4" fmla="*/ 144 w 576"/>
                <a:gd name="T5" fmla="*/ 104 h 112"/>
                <a:gd name="T6" fmla="*/ 240 w 576"/>
                <a:gd name="T7" fmla="*/ 8 h 112"/>
                <a:gd name="T8" fmla="*/ 336 w 576"/>
                <a:gd name="T9" fmla="*/ 104 h 112"/>
                <a:gd name="T10" fmla="*/ 432 w 576"/>
                <a:gd name="T11" fmla="*/ 8 h 112"/>
                <a:gd name="T12" fmla="*/ 528 w 576"/>
                <a:gd name="T13" fmla="*/ 104 h 112"/>
                <a:gd name="T14" fmla="*/ 576 w 576"/>
                <a:gd name="T1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6" h="112">
                  <a:moveTo>
                    <a:pt x="0" y="56"/>
                  </a:moveTo>
                  <a:cubicBezTo>
                    <a:pt x="8" y="48"/>
                    <a:pt x="26" y="0"/>
                    <a:pt x="50" y="8"/>
                  </a:cubicBezTo>
                  <a:cubicBezTo>
                    <a:pt x="74" y="16"/>
                    <a:pt x="112" y="104"/>
                    <a:pt x="144" y="104"/>
                  </a:cubicBezTo>
                  <a:cubicBezTo>
                    <a:pt x="176" y="104"/>
                    <a:pt x="208" y="8"/>
                    <a:pt x="240" y="8"/>
                  </a:cubicBezTo>
                  <a:cubicBezTo>
                    <a:pt x="272" y="8"/>
                    <a:pt x="304" y="104"/>
                    <a:pt x="336" y="104"/>
                  </a:cubicBezTo>
                  <a:cubicBezTo>
                    <a:pt x="368" y="104"/>
                    <a:pt x="400" y="8"/>
                    <a:pt x="432" y="8"/>
                  </a:cubicBezTo>
                  <a:cubicBezTo>
                    <a:pt x="464" y="8"/>
                    <a:pt x="504" y="96"/>
                    <a:pt x="528" y="104"/>
                  </a:cubicBezTo>
                  <a:cubicBezTo>
                    <a:pt x="552" y="112"/>
                    <a:pt x="568" y="64"/>
                    <a:pt x="576" y="56"/>
                  </a:cubicBezTo>
                </a:path>
              </a:pathLst>
            </a:custGeom>
            <a:noFill/>
            <a:ln w="38100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7" name="Freeform 22"/>
            <p:cNvSpPr>
              <a:spLocks/>
            </p:cNvSpPr>
            <p:nvPr/>
          </p:nvSpPr>
          <p:spPr bwMode="auto">
            <a:xfrm rot="-10832358">
              <a:off x="1110" y="2413"/>
              <a:ext cx="581" cy="111"/>
            </a:xfrm>
            <a:custGeom>
              <a:avLst/>
              <a:gdLst>
                <a:gd name="T0" fmla="*/ 0 w 581"/>
                <a:gd name="T1" fmla="*/ 61 h 111"/>
                <a:gd name="T2" fmla="*/ 55 w 581"/>
                <a:gd name="T3" fmla="*/ 7 h 111"/>
                <a:gd name="T4" fmla="*/ 149 w 581"/>
                <a:gd name="T5" fmla="*/ 103 h 111"/>
                <a:gd name="T6" fmla="*/ 245 w 581"/>
                <a:gd name="T7" fmla="*/ 7 h 111"/>
                <a:gd name="T8" fmla="*/ 341 w 581"/>
                <a:gd name="T9" fmla="*/ 103 h 111"/>
                <a:gd name="T10" fmla="*/ 437 w 581"/>
                <a:gd name="T11" fmla="*/ 7 h 111"/>
                <a:gd name="T12" fmla="*/ 533 w 581"/>
                <a:gd name="T13" fmla="*/ 103 h 111"/>
                <a:gd name="T14" fmla="*/ 581 w 581"/>
                <a:gd name="T1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1" h="111">
                  <a:moveTo>
                    <a:pt x="0" y="61"/>
                  </a:moveTo>
                  <a:cubicBezTo>
                    <a:pt x="9" y="52"/>
                    <a:pt x="30" y="0"/>
                    <a:pt x="55" y="7"/>
                  </a:cubicBezTo>
                  <a:cubicBezTo>
                    <a:pt x="80" y="14"/>
                    <a:pt x="117" y="103"/>
                    <a:pt x="149" y="103"/>
                  </a:cubicBezTo>
                  <a:cubicBezTo>
                    <a:pt x="181" y="103"/>
                    <a:pt x="213" y="7"/>
                    <a:pt x="245" y="7"/>
                  </a:cubicBezTo>
                  <a:cubicBezTo>
                    <a:pt x="277" y="7"/>
                    <a:pt x="309" y="103"/>
                    <a:pt x="341" y="103"/>
                  </a:cubicBezTo>
                  <a:cubicBezTo>
                    <a:pt x="373" y="103"/>
                    <a:pt x="405" y="7"/>
                    <a:pt x="437" y="7"/>
                  </a:cubicBezTo>
                  <a:cubicBezTo>
                    <a:pt x="469" y="7"/>
                    <a:pt x="509" y="95"/>
                    <a:pt x="533" y="103"/>
                  </a:cubicBezTo>
                  <a:cubicBezTo>
                    <a:pt x="557" y="111"/>
                    <a:pt x="573" y="63"/>
                    <a:pt x="581" y="55"/>
                  </a:cubicBezTo>
                </a:path>
              </a:pathLst>
            </a:custGeom>
            <a:noFill/>
            <a:ln w="38100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57" name="Textfeld 56"/>
          <p:cNvSpPr txBox="1"/>
          <p:nvPr/>
        </p:nvSpPr>
        <p:spPr>
          <a:xfrm>
            <a:off x="-76200" y="0"/>
            <a:ext cx="92202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300" dirty="0" smtClean="0"/>
              <a:t>(2) </a:t>
            </a:r>
            <a:r>
              <a:rPr lang="de-DE" sz="3300" dirty="0" err="1" smtClean="0"/>
              <a:t>How</a:t>
            </a:r>
            <a:r>
              <a:rPr lang="de-DE" sz="3300" dirty="0" smtClean="0"/>
              <a:t> </a:t>
            </a:r>
            <a:r>
              <a:rPr lang="de-DE" sz="3300" dirty="0" err="1" smtClean="0"/>
              <a:t>to</a:t>
            </a:r>
            <a:r>
              <a:rPr lang="de-DE" sz="3300" dirty="0" smtClean="0"/>
              <a:t> </a:t>
            </a:r>
            <a:r>
              <a:rPr lang="de-DE" sz="3300" dirty="0" err="1" smtClean="0"/>
              <a:t>treat</a:t>
            </a:r>
            <a:r>
              <a:rPr lang="de-DE" sz="3300" dirty="0" smtClean="0"/>
              <a:t> </a:t>
            </a:r>
            <a:r>
              <a:rPr lang="de-DE" sz="3300" dirty="0" err="1" smtClean="0"/>
              <a:t>the</a:t>
            </a:r>
            <a:r>
              <a:rPr lang="de-DE" sz="3300" dirty="0" smtClean="0"/>
              <a:t> </a:t>
            </a:r>
            <a:r>
              <a:rPr lang="de-DE" sz="3300" dirty="0" err="1" smtClean="0"/>
              <a:t>quarks</a:t>
            </a:r>
            <a:r>
              <a:rPr lang="de-DE" sz="3300" dirty="0" smtClean="0"/>
              <a:t>/</a:t>
            </a:r>
            <a:r>
              <a:rPr lang="de-DE" sz="3300" dirty="0" err="1" smtClean="0"/>
              <a:t>gluons</a:t>
            </a:r>
            <a:r>
              <a:rPr lang="de-DE" sz="3300" dirty="0" smtClean="0"/>
              <a:t> in </a:t>
            </a:r>
            <a:r>
              <a:rPr lang="de-DE" sz="3300" dirty="0" err="1" smtClean="0"/>
              <a:t>the</a:t>
            </a:r>
            <a:r>
              <a:rPr lang="de-DE" sz="3300" dirty="0" smtClean="0"/>
              <a:t> </a:t>
            </a:r>
            <a:r>
              <a:rPr lang="de-DE" sz="3300" dirty="0" err="1" smtClean="0"/>
              <a:t>protons</a:t>
            </a:r>
            <a:endParaRPr lang="de-DE" sz="3300" dirty="0" smtClean="0"/>
          </a:p>
        </p:txBody>
      </p:sp>
      <p:grpSp>
        <p:nvGrpSpPr>
          <p:cNvPr id="753" name="Gruppierung 752"/>
          <p:cNvGrpSpPr/>
          <p:nvPr/>
        </p:nvGrpSpPr>
        <p:grpSpPr>
          <a:xfrm rot="21348905">
            <a:off x="4094998" y="2843981"/>
            <a:ext cx="1620002" cy="277854"/>
            <a:chOff x="6629400" y="2057401"/>
            <a:chExt cx="1620002" cy="277854"/>
          </a:xfrm>
        </p:grpSpPr>
        <p:grpSp>
          <p:nvGrpSpPr>
            <p:cNvPr id="755" name="Group 90"/>
            <p:cNvGrpSpPr>
              <a:grpSpLocks/>
            </p:cNvGrpSpPr>
            <p:nvPr/>
          </p:nvGrpSpPr>
          <p:grpSpPr bwMode="auto">
            <a:xfrm rot="5400000" flipV="1">
              <a:off x="6949440" y="1737361"/>
              <a:ext cx="274320" cy="914399"/>
              <a:chOff x="4849" y="3360"/>
              <a:chExt cx="96" cy="500"/>
            </a:xfrm>
          </p:grpSpPr>
          <p:sp>
            <p:nvSpPr>
              <p:cNvPr id="777" name="Bogen 91"/>
              <p:cNvSpPr>
                <a:spLocks/>
              </p:cNvSpPr>
              <p:nvPr/>
            </p:nvSpPr>
            <p:spPr bwMode="auto">
              <a:xfrm rot="5400000" flipH="1" flipV="1">
                <a:off x="4862" y="3392"/>
                <a:ext cx="115" cy="51"/>
              </a:xfrm>
              <a:custGeom>
                <a:avLst/>
                <a:gdLst>
                  <a:gd name="G0" fmla="+- 21600 0 0"/>
                  <a:gd name="G1" fmla="+- 1324 0 0"/>
                  <a:gd name="G2" fmla="+- 21600 0 0"/>
                  <a:gd name="T0" fmla="*/ 43196 w 43196"/>
                  <a:gd name="T1" fmla="*/ 1713 h 22924"/>
                  <a:gd name="T2" fmla="*/ 41 w 43196"/>
                  <a:gd name="T3" fmla="*/ 0 h 22924"/>
                  <a:gd name="T4" fmla="*/ 21600 w 43196"/>
                  <a:gd name="T5" fmla="*/ 1324 h 2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196" h="22924" fill="none" extrusionOk="0">
                    <a:moveTo>
                      <a:pt x="43196" y="1713"/>
                    </a:moveTo>
                    <a:cubicBezTo>
                      <a:pt x="42984" y="13488"/>
                      <a:pt x="33377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</a:path>
                  <a:path w="43196" h="22924" stroke="0" extrusionOk="0">
                    <a:moveTo>
                      <a:pt x="43196" y="1713"/>
                    </a:moveTo>
                    <a:cubicBezTo>
                      <a:pt x="42984" y="13488"/>
                      <a:pt x="33377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  <a:lnTo>
                      <a:pt x="21600" y="1324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778" name="Group 92"/>
              <p:cNvGrpSpPr>
                <a:grpSpLocks/>
              </p:cNvGrpSpPr>
              <p:nvPr/>
            </p:nvGrpSpPr>
            <p:grpSpPr bwMode="auto">
              <a:xfrm rot="5400000">
                <a:off x="4839" y="3446"/>
                <a:ext cx="116" cy="96"/>
                <a:chOff x="960" y="528"/>
                <a:chExt cx="287" cy="672"/>
              </a:xfrm>
            </p:grpSpPr>
            <p:sp>
              <p:nvSpPr>
                <p:cNvPr id="795" name="Bogen 9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6" name="Bogen 9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7" name="Bogen 9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79" name="Group 96"/>
              <p:cNvGrpSpPr>
                <a:grpSpLocks/>
              </p:cNvGrpSpPr>
              <p:nvPr/>
            </p:nvGrpSpPr>
            <p:grpSpPr bwMode="auto">
              <a:xfrm rot="5400000">
                <a:off x="4839" y="3524"/>
                <a:ext cx="115" cy="96"/>
                <a:chOff x="960" y="528"/>
                <a:chExt cx="287" cy="672"/>
              </a:xfrm>
            </p:grpSpPr>
            <p:sp>
              <p:nvSpPr>
                <p:cNvPr id="792" name="Bogen 9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3" name="Bogen 9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4" name="Bogen 9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80" name="Group 100"/>
              <p:cNvGrpSpPr>
                <a:grpSpLocks/>
              </p:cNvGrpSpPr>
              <p:nvPr/>
            </p:nvGrpSpPr>
            <p:grpSpPr bwMode="auto">
              <a:xfrm rot="5400000">
                <a:off x="4840" y="3600"/>
                <a:ext cx="114" cy="96"/>
                <a:chOff x="960" y="528"/>
                <a:chExt cx="287" cy="672"/>
              </a:xfrm>
            </p:grpSpPr>
            <p:sp>
              <p:nvSpPr>
                <p:cNvPr id="789" name="Bogen 10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0" name="Bogen 10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1" name="Bogen 10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81" name="Group 104"/>
              <p:cNvGrpSpPr>
                <a:grpSpLocks/>
              </p:cNvGrpSpPr>
              <p:nvPr/>
            </p:nvGrpSpPr>
            <p:grpSpPr bwMode="auto">
              <a:xfrm rot="5400000">
                <a:off x="4839" y="3677"/>
                <a:ext cx="115" cy="96"/>
                <a:chOff x="960" y="528"/>
                <a:chExt cx="287" cy="672"/>
              </a:xfrm>
            </p:grpSpPr>
            <p:sp>
              <p:nvSpPr>
                <p:cNvPr id="786" name="Bogen 10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7" name="Bogen 10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8" name="Bogen 10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82" name="Group 108"/>
              <p:cNvGrpSpPr>
                <a:grpSpLocks/>
              </p:cNvGrpSpPr>
              <p:nvPr/>
            </p:nvGrpSpPr>
            <p:grpSpPr bwMode="auto">
              <a:xfrm rot="5400000">
                <a:off x="4839" y="3754"/>
                <a:ext cx="116" cy="96"/>
                <a:chOff x="960" y="528"/>
                <a:chExt cx="287" cy="672"/>
              </a:xfrm>
            </p:grpSpPr>
            <p:sp>
              <p:nvSpPr>
                <p:cNvPr id="783" name="Bogen 10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4" name="Bogen 11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5" name="Bogen 11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grpSp>
          <p:nvGrpSpPr>
            <p:cNvPr id="756" name="Gruppierung 755"/>
            <p:cNvGrpSpPr/>
            <p:nvPr/>
          </p:nvGrpSpPr>
          <p:grpSpPr>
            <a:xfrm>
              <a:off x="7473991" y="2059506"/>
              <a:ext cx="775411" cy="275749"/>
              <a:chOff x="7623216" y="2170631"/>
              <a:chExt cx="775411" cy="275749"/>
            </a:xfrm>
          </p:grpSpPr>
          <p:grpSp>
            <p:nvGrpSpPr>
              <p:cNvPr id="757" name="Group 92"/>
              <p:cNvGrpSpPr>
                <a:grpSpLocks/>
              </p:cNvGrpSpPr>
              <p:nvPr/>
            </p:nvGrpSpPr>
            <p:grpSpPr bwMode="auto">
              <a:xfrm flipV="1">
                <a:off x="7623216" y="2172060"/>
                <a:ext cx="212141" cy="274320"/>
                <a:chOff x="960" y="528"/>
                <a:chExt cx="287" cy="672"/>
              </a:xfrm>
            </p:grpSpPr>
            <p:sp>
              <p:nvSpPr>
                <p:cNvPr id="774" name="Bogen 9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5" name="Bogen 9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6" name="Bogen 9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58" name="Group 96"/>
              <p:cNvGrpSpPr>
                <a:grpSpLocks/>
              </p:cNvGrpSpPr>
              <p:nvPr/>
            </p:nvGrpSpPr>
            <p:grpSpPr bwMode="auto">
              <a:xfrm flipV="1">
                <a:off x="7766777" y="2170631"/>
                <a:ext cx="210312" cy="274320"/>
                <a:chOff x="960" y="528"/>
                <a:chExt cx="287" cy="672"/>
              </a:xfrm>
            </p:grpSpPr>
            <p:sp>
              <p:nvSpPr>
                <p:cNvPr id="771" name="Bogen 9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2" name="Bogen 9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3" name="Bogen 9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59" name="Group 100"/>
              <p:cNvGrpSpPr>
                <a:grpSpLocks/>
              </p:cNvGrpSpPr>
              <p:nvPr/>
            </p:nvGrpSpPr>
            <p:grpSpPr bwMode="auto">
              <a:xfrm flipV="1">
                <a:off x="7906680" y="2172060"/>
                <a:ext cx="208483" cy="274320"/>
                <a:chOff x="960" y="528"/>
                <a:chExt cx="287" cy="672"/>
              </a:xfrm>
            </p:grpSpPr>
            <p:sp>
              <p:nvSpPr>
                <p:cNvPr id="768" name="Bogen 10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9" name="Bogen 10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0" name="Bogen 10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60" name="Group 104"/>
              <p:cNvGrpSpPr>
                <a:grpSpLocks/>
              </p:cNvGrpSpPr>
              <p:nvPr/>
            </p:nvGrpSpPr>
            <p:grpSpPr bwMode="auto">
              <a:xfrm flipV="1">
                <a:off x="8046583" y="2170631"/>
                <a:ext cx="210312" cy="274320"/>
                <a:chOff x="960" y="528"/>
                <a:chExt cx="287" cy="672"/>
              </a:xfrm>
            </p:grpSpPr>
            <p:sp>
              <p:nvSpPr>
                <p:cNvPr id="765" name="Bogen 10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6" name="Bogen 10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7" name="Bogen 10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61" name="Group 108"/>
              <p:cNvGrpSpPr>
                <a:grpSpLocks/>
              </p:cNvGrpSpPr>
              <p:nvPr/>
            </p:nvGrpSpPr>
            <p:grpSpPr bwMode="auto">
              <a:xfrm flipV="1">
                <a:off x="8186486" y="2172060"/>
                <a:ext cx="212141" cy="274320"/>
                <a:chOff x="960" y="528"/>
                <a:chExt cx="287" cy="672"/>
              </a:xfrm>
            </p:grpSpPr>
            <p:sp>
              <p:nvSpPr>
                <p:cNvPr id="762" name="Bogen 10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3" name="Bogen 11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4" name="Bogen 11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  <p:cxnSp>
        <p:nvCxnSpPr>
          <p:cNvPr id="1393672" name="Gerade Verbindung 1393671"/>
          <p:cNvCxnSpPr/>
          <p:nvPr/>
        </p:nvCxnSpPr>
        <p:spPr bwMode="auto">
          <a:xfrm flipH="1">
            <a:off x="6535643" y="1920252"/>
            <a:ext cx="1528219" cy="213349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0" name="Gerade Verbindung 1369"/>
          <p:cNvCxnSpPr/>
          <p:nvPr/>
        </p:nvCxnSpPr>
        <p:spPr bwMode="auto">
          <a:xfrm flipH="1">
            <a:off x="5715000" y="2124075"/>
            <a:ext cx="803811" cy="793937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3" name="Gerade Verbindung 1372"/>
          <p:cNvCxnSpPr/>
          <p:nvPr/>
        </p:nvCxnSpPr>
        <p:spPr bwMode="auto">
          <a:xfrm flipH="1" flipV="1">
            <a:off x="5718013" y="2908315"/>
            <a:ext cx="2619163" cy="534132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93676" name="Oval 1393675"/>
          <p:cNvSpPr/>
          <p:nvPr/>
        </p:nvSpPr>
        <p:spPr bwMode="auto">
          <a:xfrm>
            <a:off x="5697655" y="2819400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98" name="Oval 1397"/>
          <p:cNvSpPr/>
          <p:nvPr/>
        </p:nvSpPr>
        <p:spPr bwMode="auto">
          <a:xfrm>
            <a:off x="6400800" y="2057400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1399" name="Group 58"/>
          <p:cNvGrpSpPr>
            <a:grpSpLocks/>
          </p:cNvGrpSpPr>
          <p:nvPr/>
        </p:nvGrpSpPr>
        <p:grpSpPr bwMode="auto">
          <a:xfrm rot="15000000">
            <a:off x="7768301" y="2647460"/>
            <a:ext cx="274320" cy="914400"/>
            <a:chOff x="4849" y="3360"/>
            <a:chExt cx="96" cy="500"/>
          </a:xfrm>
        </p:grpSpPr>
        <p:sp>
          <p:nvSpPr>
            <p:cNvPr id="1400" name="Bogen 59"/>
            <p:cNvSpPr>
              <a:spLocks/>
            </p:cNvSpPr>
            <p:nvPr/>
          </p:nvSpPr>
          <p:spPr bwMode="auto">
            <a:xfrm rot="5400000" flipH="1" flipV="1">
              <a:off x="4862" y="3392"/>
              <a:ext cx="115" cy="51"/>
            </a:xfrm>
            <a:custGeom>
              <a:avLst/>
              <a:gdLst>
                <a:gd name="G0" fmla="+- 21600 0 0"/>
                <a:gd name="G1" fmla="+- 1324 0 0"/>
                <a:gd name="G2" fmla="+- 21600 0 0"/>
                <a:gd name="T0" fmla="*/ 43196 w 43196"/>
                <a:gd name="T1" fmla="*/ 1713 h 22924"/>
                <a:gd name="T2" fmla="*/ 41 w 43196"/>
                <a:gd name="T3" fmla="*/ 0 h 22924"/>
                <a:gd name="T4" fmla="*/ 21600 w 43196"/>
                <a:gd name="T5" fmla="*/ 1324 h 22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6" h="22924" fill="none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</a:path>
                <a:path w="43196" h="22924" stroke="0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  <a:lnTo>
                    <a:pt x="21600" y="1324"/>
                  </a:lnTo>
                  <a:close/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grpSp>
          <p:nvGrpSpPr>
            <p:cNvPr id="1401" name="Group 60"/>
            <p:cNvGrpSpPr>
              <a:grpSpLocks/>
            </p:cNvGrpSpPr>
            <p:nvPr/>
          </p:nvGrpSpPr>
          <p:grpSpPr bwMode="auto">
            <a:xfrm rot="5400000">
              <a:off x="4839" y="3446"/>
              <a:ext cx="116" cy="96"/>
              <a:chOff x="960" y="528"/>
              <a:chExt cx="287" cy="672"/>
            </a:xfrm>
          </p:grpSpPr>
          <p:sp>
            <p:nvSpPr>
              <p:cNvPr id="1418" name="Bogen 61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9" name="Bogen 62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20" name="Bogen 63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2" name="Group 64"/>
            <p:cNvGrpSpPr>
              <a:grpSpLocks/>
            </p:cNvGrpSpPr>
            <p:nvPr/>
          </p:nvGrpSpPr>
          <p:grpSpPr bwMode="auto">
            <a:xfrm rot="5400000">
              <a:off x="4839" y="3524"/>
              <a:ext cx="115" cy="96"/>
              <a:chOff x="960" y="528"/>
              <a:chExt cx="287" cy="672"/>
            </a:xfrm>
          </p:grpSpPr>
          <p:sp>
            <p:nvSpPr>
              <p:cNvPr id="1415" name="Bogen 65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6" name="Bogen 66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7" name="Bogen 67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3" name="Group 68"/>
            <p:cNvGrpSpPr>
              <a:grpSpLocks/>
            </p:cNvGrpSpPr>
            <p:nvPr/>
          </p:nvGrpSpPr>
          <p:grpSpPr bwMode="auto">
            <a:xfrm rot="5400000">
              <a:off x="4840" y="3600"/>
              <a:ext cx="114" cy="96"/>
              <a:chOff x="960" y="528"/>
              <a:chExt cx="287" cy="672"/>
            </a:xfrm>
          </p:grpSpPr>
          <p:sp>
            <p:nvSpPr>
              <p:cNvPr id="1412" name="Bogen 69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3" name="Bogen 70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4" name="Bogen 71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4" name="Group 72"/>
            <p:cNvGrpSpPr>
              <a:grpSpLocks/>
            </p:cNvGrpSpPr>
            <p:nvPr/>
          </p:nvGrpSpPr>
          <p:grpSpPr bwMode="auto">
            <a:xfrm rot="5400000">
              <a:off x="4839" y="3677"/>
              <a:ext cx="115" cy="96"/>
              <a:chOff x="960" y="528"/>
              <a:chExt cx="287" cy="672"/>
            </a:xfrm>
          </p:grpSpPr>
          <p:sp>
            <p:nvSpPr>
              <p:cNvPr id="1409" name="Bogen 73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0" name="Bogen 74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1" name="Bogen 75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5" name="Group 76"/>
            <p:cNvGrpSpPr>
              <a:grpSpLocks/>
            </p:cNvGrpSpPr>
            <p:nvPr/>
          </p:nvGrpSpPr>
          <p:grpSpPr bwMode="auto">
            <a:xfrm rot="5400000">
              <a:off x="4839" y="3754"/>
              <a:ext cx="116" cy="96"/>
              <a:chOff x="960" y="528"/>
              <a:chExt cx="287" cy="672"/>
            </a:xfrm>
          </p:grpSpPr>
          <p:sp>
            <p:nvSpPr>
              <p:cNvPr id="1406" name="Bogen 77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07" name="Bogen 78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08" name="Bogen 79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sp>
        <p:nvSpPr>
          <p:cNvPr id="1421" name="Oval 1420"/>
          <p:cNvSpPr/>
          <p:nvPr/>
        </p:nvSpPr>
        <p:spPr bwMode="auto">
          <a:xfrm>
            <a:off x="7374055" y="3183055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422" name="Gerade Verbindung 1421"/>
          <p:cNvCxnSpPr/>
          <p:nvPr/>
        </p:nvCxnSpPr>
        <p:spPr bwMode="auto">
          <a:xfrm flipH="1">
            <a:off x="7271866" y="2011680"/>
            <a:ext cx="176012" cy="22486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25" name="Gerade Verbindung 1424"/>
          <p:cNvCxnSpPr/>
          <p:nvPr/>
        </p:nvCxnSpPr>
        <p:spPr bwMode="auto">
          <a:xfrm>
            <a:off x="8008427" y="3377008"/>
            <a:ext cx="118839" cy="2310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29" name="Gerade Verbindung 1428"/>
          <p:cNvCxnSpPr/>
          <p:nvPr/>
        </p:nvCxnSpPr>
        <p:spPr bwMode="auto">
          <a:xfrm>
            <a:off x="6635663" y="3096394"/>
            <a:ext cx="118839" cy="2310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30" name="Gerade Verbindung 1429"/>
          <p:cNvCxnSpPr/>
          <p:nvPr/>
        </p:nvCxnSpPr>
        <p:spPr bwMode="auto">
          <a:xfrm flipH="1">
            <a:off x="6175375" y="2397125"/>
            <a:ext cx="63501" cy="6350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24" name="Oval 1123"/>
          <p:cNvSpPr/>
          <p:nvPr/>
        </p:nvSpPr>
        <p:spPr bwMode="auto">
          <a:xfrm>
            <a:off x="5697655" y="2819400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1125" name="Group 58"/>
          <p:cNvGrpSpPr>
            <a:grpSpLocks/>
          </p:cNvGrpSpPr>
          <p:nvPr/>
        </p:nvGrpSpPr>
        <p:grpSpPr bwMode="auto">
          <a:xfrm rot="7200000">
            <a:off x="5535505" y="2781931"/>
            <a:ext cx="274320" cy="914400"/>
            <a:chOff x="4849" y="3360"/>
            <a:chExt cx="96" cy="500"/>
          </a:xfrm>
        </p:grpSpPr>
        <p:sp>
          <p:nvSpPr>
            <p:cNvPr id="1126" name="Bogen 59"/>
            <p:cNvSpPr>
              <a:spLocks/>
            </p:cNvSpPr>
            <p:nvPr/>
          </p:nvSpPr>
          <p:spPr bwMode="auto">
            <a:xfrm rot="5400000" flipH="1" flipV="1">
              <a:off x="4862" y="3392"/>
              <a:ext cx="115" cy="51"/>
            </a:xfrm>
            <a:custGeom>
              <a:avLst/>
              <a:gdLst>
                <a:gd name="G0" fmla="+- 21600 0 0"/>
                <a:gd name="G1" fmla="+- 1324 0 0"/>
                <a:gd name="G2" fmla="+- 21600 0 0"/>
                <a:gd name="T0" fmla="*/ 43196 w 43196"/>
                <a:gd name="T1" fmla="*/ 1713 h 22924"/>
                <a:gd name="T2" fmla="*/ 41 w 43196"/>
                <a:gd name="T3" fmla="*/ 0 h 22924"/>
                <a:gd name="T4" fmla="*/ 21600 w 43196"/>
                <a:gd name="T5" fmla="*/ 1324 h 22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6" h="22924" fill="none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</a:path>
                <a:path w="43196" h="22924" stroke="0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  <a:lnTo>
                    <a:pt x="21600" y="1324"/>
                  </a:lnTo>
                  <a:close/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grpSp>
          <p:nvGrpSpPr>
            <p:cNvPr id="1127" name="Group 60"/>
            <p:cNvGrpSpPr>
              <a:grpSpLocks/>
            </p:cNvGrpSpPr>
            <p:nvPr/>
          </p:nvGrpSpPr>
          <p:grpSpPr bwMode="auto">
            <a:xfrm rot="5400000">
              <a:off x="4839" y="3446"/>
              <a:ext cx="116" cy="96"/>
              <a:chOff x="960" y="528"/>
              <a:chExt cx="287" cy="672"/>
            </a:xfrm>
          </p:grpSpPr>
          <p:sp>
            <p:nvSpPr>
              <p:cNvPr id="1343" name="Bogen 61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45" name="Bogen 62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46" name="Bogen 63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128" name="Group 64"/>
            <p:cNvGrpSpPr>
              <a:grpSpLocks/>
            </p:cNvGrpSpPr>
            <p:nvPr/>
          </p:nvGrpSpPr>
          <p:grpSpPr bwMode="auto">
            <a:xfrm rot="5400000">
              <a:off x="4839" y="3524"/>
              <a:ext cx="115" cy="96"/>
              <a:chOff x="960" y="528"/>
              <a:chExt cx="287" cy="672"/>
            </a:xfrm>
          </p:grpSpPr>
          <p:sp>
            <p:nvSpPr>
              <p:cNvPr id="1340" name="Bogen 65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41" name="Bogen 66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42" name="Bogen 67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129" name="Group 68"/>
            <p:cNvGrpSpPr>
              <a:grpSpLocks/>
            </p:cNvGrpSpPr>
            <p:nvPr/>
          </p:nvGrpSpPr>
          <p:grpSpPr bwMode="auto">
            <a:xfrm rot="5400000">
              <a:off x="4840" y="3600"/>
              <a:ext cx="114" cy="96"/>
              <a:chOff x="960" y="528"/>
              <a:chExt cx="287" cy="672"/>
            </a:xfrm>
          </p:grpSpPr>
          <p:sp>
            <p:nvSpPr>
              <p:cNvPr id="1138" name="Bogen 69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35" name="Bogen 70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39" name="Bogen 71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130" name="Group 72"/>
            <p:cNvGrpSpPr>
              <a:grpSpLocks/>
            </p:cNvGrpSpPr>
            <p:nvPr/>
          </p:nvGrpSpPr>
          <p:grpSpPr bwMode="auto">
            <a:xfrm rot="5400000">
              <a:off x="4839" y="3677"/>
              <a:ext cx="115" cy="96"/>
              <a:chOff x="960" y="528"/>
              <a:chExt cx="287" cy="672"/>
            </a:xfrm>
          </p:grpSpPr>
          <p:sp>
            <p:nvSpPr>
              <p:cNvPr id="1135" name="Bogen 73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136" name="Bogen 74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137" name="Bogen 75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131" name="Group 76"/>
            <p:cNvGrpSpPr>
              <a:grpSpLocks/>
            </p:cNvGrpSpPr>
            <p:nvPr/>
          </p:nvGrpSpPr>
          <p:grpSpPr bwMode="auto">
            <a:xfrm rot="5400000">
              <a:off x="4839" y="3754"/>
              <a:ext cx="116" cy="96"/>
              <a:chOff x="960" y="528"/>
              <a:chExt cx="287" cy="672"/>
            </a:xfrm>
          </p:grpSpPr>
          <p:sp>
            <p:nvSpPr>
              <p:cNvPr id="1132" name="Bogen 77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133" name="Bogen 78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134" name="Bogen 79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sp>
        <p:nvSpPr>
          <p:cNvPr id="1347" name="Oval 1346"/>
          <p:cNvSpPr/>
          <p:nvPr/>
        </p:nvSpPr>
        <p:spPr bwMode="auto">
          <a:xfrm>
            <a:off x="5181600" y="2954455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1" name="Geschweifte Klammer rechts 10"/>
          <p:cNvSpPr/>
          <p:nvPr/>
        </p:nvSpPr>
        <p:spPr bwMode="auto">
          <a:xfrm rot="5400000">
            <a:off x="6330060" y="1921067"/>
            <a:ext cx="378650" cy="4341398"/>
          </a:xfrm>
          <a:prstGeom prst="rightBrac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Textfeld 11"/>
          <p:cNvSpPr txBox="1"/>
          <p:nvPr/>
        </p:nvSpPr>
        <p:spPr>
          <a:xfrm>
            <a:off x="5595039" y="4191000"/>
            <a:ext cx="3244161" cy="5195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smtClean="0">
                <a:solidFill>
                  <a:srgbClr val="FF0000"/>
                </a:solidFill>
              </a:rPr>
              <a:t>perturbative</a:t>
            </a:r>
            <a:endParaRPr lang="de-DE" sz="2800" dirty="0" smtClean="0">
              <a:solidFill>
                <a:srgbClr val="FF0000"/>
              </a:solidFill>
            </a:endParaRPr>
          </a:p>
        </p:txBody>
      </p:sp>
      <p:grpSp>
        <p:nvGrpSpPr>
          <p:cNvPr id="3" name="Gruppierung 2"/>
          <p:cNvGrpSpPr/>
          <p:nvPr/>
        </p:nvGrpSpPr>
        <p:grpSpPr>
          <a:xfrm>
            <a:off x="609600" y="2234013"/>
            <a:ext cx="3935718" cy="2171696"/>
            <a:chOff x="609600" y="2234013"/>
            <a:chExt cx="3935718" cy="2171696"/>
          </a:xfrm>
        </p:grpSpPr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983218" y="2234013"/>
              <a:ext cx="1562100" cy="482600"/>
            </a:xfrm>
            <a:prstGeom prst="rect">
              <a:avLst/>
            </a:prstGeom>
          </p:spPr>
        </p:pic>
        <p:grpSp>
          <p:nvGrpSpPr>
            <p:cNvPr id="28" name="Gruppierung 27"/>
            <p:cNvGrpSpPr/>
            <p:nvPr/>
          </p:nvGrpSpPr>
          <p:grpSpPr>
            <a:xfrm>
              <a:off x="609600" y="2397125"/>
              <a:ext cx="3733800" cy="2008584"/>
              <a:chOff x="609600" y="2397125"/>
              <a:chExt cx="3733800" cy="2008584"/>
            </a:xfrm>
          </p:grpSpPr>
          <p:grpSp>
            <p:nvGrpSpPr>
              <p:cNvPr id="10" name="Gruppierung 9"/>
              <p:cNvGrpSpPr/>
              <p:nvPr/>
            </p:nvGrpSpPr>
            <p:grpSpPr>
              <a:xfrm>
                <a:off x="609600" y="2397125"/>
                <a:ext cx="3541636" cy="1110754"/>
                <a:chOff x="609600" y="2397125"/>
                <a:chExt cx="3541636" cy="1110754"/>
              </a:xfrm>
            </p:grpSpPr>
            <p:sp>
              <p:nvSpPr>
                <p:cNvPr id="6" name="Oval 5"/>
                <p:cNvSpPr/>
                <p:nvPr/>
              </p:nvSpPr>
              <p:spPr bwMode="auto">
                <a:xfrm>
                  <a:off x="3434946" y="2791589"/>
                  <a:ext cx="716290" cy="716290"/>
                </a:xfrm>
                <a:prstGeom prst="ellipse">
                  <a:avLst/>
                </a:prstGeom>
                <a:solidFill>
                  <a:srgbClr val="FFFF99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8" name="Pfeil nach rechts 7"/>
                <p:cNvSpPr/>
                <p:nvPr/>
              </p:nvSpPr>
              <p:spPr bwMode="auto">
                <a:xfrm>
                  <a:off x="609600" y="2795391"/>
                  <a:ext cx="2797913" cy="708686"/>
                </a:xfrm>
                <a:prstGeom prst="rightArrow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" name="Textfeld 8"/>
                <p:cNvSpPr txBox="1"/>
                <p:nvPr/>
              </p:nvSpPr>
              <p:spPr>
                <a:xfrm>
                  <a:off x="609600" y="2397125"/>
                  <a:ext cx="182880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800" dirty="0" err="1" smtClean="0"/>
                    <a:t>proton</a:t>
                  </a:r>
                  <a:endParaRPr lang="de-DE" sz="2800" dirty="0" smtClean="0"/>
                </a:p>
              </p:txBody>
            </p:sp>
          </p:grpSp>
          <p:sp>
            <p:nvSpPr>
              <p:cNvPr id="1349" name="Textfeld 1348"/>
              <p:cNvSpPr txBox="1"/>
              <p:nvPr/>
            </p:nvSpPr>
            <p:spPr>
              <a:xfrm>
                <a:off x="1473493" y="3886200"/>
                <a:ext cx="2869907" cy="5195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smtClean="0">
                    <a:solidFill>
                      <a:srgbClr val="521B93"/>
                    </a:solidFill>
                  </a:rPr>
                  <a:t>non-</a:t>
                </a:r>
                <a:r>
                  <a:rPr lang="de-DE" sz="2800" dirty="0" err="1" smtClean="0">
                    <a:solidFill>
                      <a:srgbClr val="521B93"/>
                    </a:solidFill>
                  </a:rPr>
                  <a:t>perturbative</a:t>
                </a:r>
                <a:endParaRPr lang="de-DE" sz="2800" dirty="0" smtClean="0">
                  <a:solidFill>
                    <a:srgbClr val="521B93"/>
                  </a:solidFill>
                </a:endParaRPr>
              </a:p>
            </p:txBody>
          </p:sp>
          <p:cxnSp>
            <p:nvCxnSpPr>
              <p:cNvPr id="14" name="Gerade Verbindung mit Pfeil 13"/>
              <p:cNvCxnSpPr>
                <a:endCxn id="6" idx="3"/>
              </p:cNvCxnSpPr>
              <p:nvPr/>
            </p:nvCxnSpPr>
            <p:spPr bwMode="auto">
              <a:xfrm flipV="1">
                <a:off x="3133165" y="3402981"/>
                <a:ext cx="406679" cy="537007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1" name="Gruppierung 30"/>
          <p:cNvGrpSpPr/>
          <p:nvPr/>
        </p:nvGrpSpPr>
        <p:grpSpPr>
          <a:xfrm>
            <a:off x="304800" y="838200"/>
            <a:ext cx="4569893" cy="1480711"/>
            <a:chOff x="304800" y="838200"/>
            <a:chExt cx="4569893" cy="1480711"/>
          </a:xfrm>
        </p:grpSpPr>
        <p:sp>
          <p:nvSpPr>
            <p:cNvPr id="29" name="Textfeld 28"/>
            <p:cNvSpPr txBox="1"/>
            <p:nvPr/>
          </p:nvSpPr>
          <p:spPr>
            <a:xfrm>
              <a:off x="304800" y="838200"/>
              <a:ext cx="4569893" cy="115416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err="1" smtClean="0"/>
                <a:t>parton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distribution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functions</a:t>
              </a:r>
              <a:endParaRPr lang="de-DE" sz="2800" dirty="0" smtClean="0"/>
            </a:p>
            <a:p>
              <a:pPr>
                <a:spcBef>
                  <a:spcPts val="600"/>
                </a:spcBef>
              </a:pPr>
              <a:r>
                <a:rPr lang="de-DE" sz="3600" b="1" dirty="0" smtClean="0">
                  <a:solidFill>
                    <a:srgbClr val="FF0000"/>
                  </a:solidFill>
                </a:rPr>
                <a:t>PDF</a:t>
              </a:r>
              <a:r>
                <a:rPr lang="de-DE" sz="2800" dirty="0" smtClean="0"/>
                <a:t>s</a:t>
              </a:r>
              <a:endParaRPr lang="de-DE" sz="3600" dirty="0" smtClean="0"/>
            </a:p>
          </p:txBody>
        </p:sp>
        <p:cxnSp>
          <p:nvCxnSpPr>
            <p:cNvPr id="1351" name="Gerade Verbindung mit Pfeil 1350"/>
            <p:cNvCxnSpPr>
              <a:stCxn id="29" idx="2"/>
            </p:cNvCxnSpPr>
            <p:nvPr/>
          </p:nvCxnSpPr>
          <p:spPr bwMode="auto">
            <a:xfrm>
              <a:off x="2589747" y="1992362"/>
              <a:ext cx="376126" cy="326549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376" name="Gruppierung 1375"/>
          <p:cNvGrpSpPr/>
          <p:nvPr/>
        </p:nvGrpSpPr>
        <p:grpSpPr>
          <a:xfrm>
            <a:off x="80682" y="4814047"/>
            <a:ext cx="9139517" cy="1667435"/>
            <a:chOff x="80682" y="4814047"/>
            <a:chExt cx="9139517" cy="1667435"/>
          </a:xfrm>
        </p:grpSpPr>
        <p:grpSp>
          <p:nvGrpSpPr>
            <p:cNvPr id="24" name="Gruppierung 23"/>
            <p:cNvGrpSpPr/>
            <p:nvPr/>
          </p:nvGrpSpPr>
          <p:grpSpPr>
            <a:xfrm>
              <a:off x="205190" y="4872335"/>
              <a:ext cx="8786410" cy="461665"/>
              <a:chOff x="205190" y="4724400"/>
              <a:chExt cx="8786410" cy="461665"/>
            </a:xfrm>
          </p:grpSpPr>
          <p:sp>
            <p:nvSpPr>
              <p:cNvPr id="20" name="Textfeld 19"/>
              <p:cNvSpPr txBox="1"/>
              <p:nvPr/>
            </p:nvSpPr>
            <p:spPr>
              <a:xfrm>
                <a:off x="922219" y="4724400"/>
                <a:ext cx="806938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dirty="0" err="1" smtClean="0"/>
                  <a:t>fraction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of</a:t>
                </a:r>
                <a:r>
                  <a:rPr lang="de-DE" dirty="0" smtClean="0"/>
                  <a:t> (               ) </a:t>
                </a:r>
                <a:r>
                  <a:rPr lang="de-DE" dirty="0" err="1" smtClean="0"/>
                  <a:t>proton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momentum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carried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by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parton</a:t>
                </a:r>
                <a:endParaRPr lang="de-DE" dirty="0" smtClean="0"/>
              </a:p>
            </p:txBody>
          </p:sp>
          <p:pic>
            <p:nvPicPr>
              <p:cNvPr id="21" name="Bild 20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5190" y="4894158"/>
                <a:ext cx="723900" cy="215900"/>
              </a:xfrm>
              <a:prstGeom prst="rect">
                <a:avLst/>
              </a:prstGeom>
            </p:spPr>
          </p:pic>
          <p:pic>
            <p:nvPicPr>
              <p:cNvPr id="22" name="Bild 21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544859" y="4849017"/>
                <a:ext cx="1188941" cy="264209"/>
              </a:xfrm>
              <a:prstGeom prst="rect">
                <a:avLst/>
              </a:prstGeom>
            </p:spPr>
          </p:pic>
        </p:grpSp>
        <p:pic>
          <p:nvPicPr>
            <p:cNvPr id="23" name="Bild 2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65393" y="5600766"/>
              <a:ext cx="2616200" cy="482600"/>
            </a:xfrm>
            <a:prstGeom prst="rect">
              <a:avLst/>
            </a:prstGeom>
          </p:spPr>
        </p:pic>
        <p:sp>
          <p:nvSpPr>
            <p:cNvPr id="1350" name="Textfeld 1349"/>
            <p:cNvSpPr txBox="1"/>
            <p:nvPr/>
          </p:nvSpPr>
          <p:spPr>
            <a:xfrm>
              <a:off x="1066800" y="5508248"/>
              <a:ext cx="8153399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dirty="0" smtClean="0"/>
                <a:t>                      </a:t>
              </a:r>
              <a:r>
                <a:rPr lang="de-DE" dirty="0" err="1" smtClean="0"/>
                <a:t>number</a:t>
              </a:r>
              <a:r>
                <a:rPr lang="de-DE" dirty="0" smtClean="0"/>
                <a:t> </a:t>
              </a:r>
              <a:r>
                <a:rPr lang="de-DE" dirty="0" err="1" smtClean="0"/>
                <a:t>of</a:t>
              </a:r>
              <a:r>
                <a:rPr lang="de-DE" dirty="0" smtClean="0"/>
                <a:t> </a:t>
              </a:r>
              <a:r>
                <a:rPr lang="de-DE" dirty="0" err="1" smtClean="0"/>
                <a:t>partons</a:t>
              </a:r>
              <a:r>
                <a:rPr lang="de-DE" dirty="0" smtClean="0"/>
                <a:t> </a:t>
              </a:r>
              <a:r>
                <a:rPr lang="de-DE" dirty="0" err="1" smtClean="0"/>
                <a:t>of</a:t>
              </a:r>
              <a:r>
                <a:rPr lang="de-DE" dirty="0" smtClean="0"/>
                <a:t> type </a:t>
              </a:r>
              <a:r>
                <a:rPr lang="de-DE" sz="2800" i="1" dirty="0" err="1" smtClean="0">
                  <a:latin typeface="+mn-lt"/>
                </a:rPr>
                <a:t>j</a:t>
              </a:r>
              <a:r>
                <a:rPr lang="de-DE" dirty="0" smtClean="0"/>
                <a:t> (</a:t>
              </a:r>
              <a:r>
                <a:rPr lang="de-DE" dirty="0" err="1" smtClean="0"/>
                <a:t>probed</a:t>
              </a:r>
              <a:r>
                <a:rPr lang="de-DE" dirty="0" smtClean="0"/>
                <a:t> </a:t>
              </a:r>
              <a:r>
                <a:rPr lang="de-DE" dirty="0" err="1" smtClean="0"/>
                <a:t>with</a:t>
              </a:r>
              <a:r>
                <a:rPr lang="de-DE" dirty="0" smtClean="0"/>
                <a:t> </a:t>
              </a:r>
              <a:r>
                <a:rPr lang="de-DE" dirty="0" err="1" smtClean="0"/>
                <a:t>resolution</a:t>
              </a:r>
              <a:r>
                <a:rPr lang="de-DE" dirty="0" smtClean="0"/>
                <a:t> </a:t>
              </a:r>
              <a:r>
                <a:rPr lang="de-DE" sz="2800" i="1" dirty="0" smtClean="0">
                  <a:latin typeface="+mn-lt"/>
                </a:rPr>
                <a:t>Q</a:t>
              </a:r>
              <a:r>
                <a:rPr lang="de-DE" dirty="0" smtClean="0"/>
                <a:t>) </a:t>
              </a:r>
              <a:r>
                <a:rPr lang="de-DE" dirty="0" err="1" smtClean="0"/>
                <a:t>with</a:t>
              </a:r>
              <a:r>
                <a:rPr lang="de-DE" dirty="0" smtClean="0"/>
                <a:t> </a:t>
              </a:r>
              <a:r>
                <a:rPr lang="de-DE" dirty="0" err="1" smtClean="0"/>
                <a:t>momentum</a:t>
              </a:r>
              <a:r>
                <a:rPr lang="de-DE" dirty="0" smtClean="0"/>
                <a:t> </a:t>
              </a:r>
              <a:r>
                <a:rPr lang="de-DE" dirty="0" err="1" smtClean="0"/>
                <a:t>fraction</a:t>
              </a:r>
              <a:r>
                <a:rPr lang="de-DE" dirty="0" smtClean="0"/>
                <a:t> in </a:t>
              </a:r>
            </a:p>
          </p:txBody>
        </p:sp>
        <p:sp>
          <p:nvSpPr>
            <p:cNvPr id="26" name="Rechteck 25"/>
            <p:cNvSpPr/>
            <p:nvPr/>
          </p:nvSpPr>
          <p:spPr bwMode="auto">
            <a:xfrm>
              <a:off x="80682" y="4814047"/>
              <a:ext cx="8996083" cy="1667435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19" name="Bild 1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704106" y="5992906"/>
              <a:ext cx="1727200" cy="420437"/>
            </a:xfrm>
            <a:prstGeom prst="rect">
              <a:avLst/>
            </a:prstGeom>
          </p:spPr>
        </p:pic>
      </p:grpSp>
      <p:pic>
        <p:nvPicPr>
          <p:cNvPr id="138" name="Bild 13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53000" y="2438400"/>
            <a:ext cx="215900" cy="304800"/>
          </a:xfrm>
          <a:prstGeom prst="rect">
            <a:avLst/>
          </a:prstGeom>
        </p:spPr>
      </p:pic>
      <p:pic>
        <p:nvPicPr>
          <p:cNvPr id="139" name="Bild 13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153400" y="1676400"/>
            <a:ext cx="177800" cy="368300"/>
          </a:xfrm>
          <a:prstGeom prst="rect">
            <a:avLst/>
          </a:prstGeom>
        </p:spPr>
      </p:pic>
      <p:pic>
        <p:nvPicPr>
          <p:cNvPr id="140" name="Bild 13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324600" y="3175000"/>
            <a:ext cx="228600" cy="330200"/>
          </a:xfrm>
          <a:prstGeom prst="rect">
            <a:avLst/>
          </a:prstGeom>
        </p:spPr>
      </p:pic>
      <p:pic>
        <p:nvPicPr>
          <p:cNvPr id="141" name="Bild 14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032500" y="3505200"/>
            <a:ext cx="215900" cy="304800"/>
          </a:xfrm>
          <a:prstGeom prst="rect">
            <a:avLst/>
          </a:prstGeom>
        </p:spPr>
      </p:pic>
      <p:pic>
        <p:nvPicPr>
          <p:cNvPr id="142" name="Bild 14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458200" y="3327400"/>
            <a:ext cx="228600" cy="330200"/>
          </a:xfrm>
          <a:prstGeom prst="rect">
            <a:avLst/>
          </a:prstGeom>
        </p:spPr>
      </p:pic>
      <p:pic>
        <p:nvPicPr>
          <p:cNvPr id="143" name="Bild 14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470900" y="2743200"/>
            <a:ext cx="215900" cy="304800"/>
          </a:xfrm>
          <a:prstGeom prst="rect">
            <a:avLst/>
          </a:prstGeom>
        </p:spPr>
      </p:pic>
      <p:pic>
        <p:nvPicPr>
          <p:cNvPr id="144" name="Bild 14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791200" y="1104900"/>
            <a:ext cx="457200" cy="342900"/>
          </a:xfrm>
          <a:prstGeom prst="rect">
            <a:avLst/>
          </a:prstGeom>
        </p:spPr>
      </p:pic>
      <p:pic>
        <p:nvPicPr>
          <p:cNvPr id="145" name="Bild 14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791200" y="2133600"/>
            <a:ext cx="228600" cy="406400"/>
          </a:xfrm>
          <a:prstGeom prst="rect">
            <a:avLst/>
          </a:prstGeom>
        </p:spPr>
      </p:pic>
      <p:pic>
        <p:nvPicPr>
          <p:cNvPr id="146" name="Bild 145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849619" y="1066800"/>
            <a:ext cx="1473200" cy="419100"/>
          </a:xfrm>
          <a:prstGeom prst="rect">
            <a:avLst/>
          </a:prstGeom>
        </p:spPr>
      </p:pic>
      <p:sp>
        <p:nvSpPr>
          <p:cNvPr id="147" name="Textfeld 146"/>
          <p:cNvSpPr txBox="1"/>
          <p:nvPr/>
        </p:nvSpPr>
        <p:spPr>
          <a:xfrm>
            <a:off x="6680937" y="537369"/>
            <a:ext cx="19636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 smtClean="0">
                <a:solidFill>
                  <a:srgbClr val="FF0000"/>
                </a:solidFill>
              </a:rPr>
              <a:t>hard</a:t>
            </a:r>
            <a:r>
              <a:rPr lang="de-DE" sz="2800" dirty="0" smtClean="0">
                <a:solidFill>
                  <a:srgbClr val="FF0000"/>
                </a:solidFill>
              </a:rPr>
              <a:t> probe</a:t>
            </a:r>
          </a:p>
        </p:txBody>
      </p:sp>
    </p:spTree>
    <p:extLst>
      <p:ext uri="{BB962C8B-B14F-4D97-AF65-F5344CB8AC3E}">
        <p14:creationId xmlns:p14="http://schemas.microsoft.com/office/powerpoint/2010/main" val="2614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" name="Group 90"/>
          <p:cNvGrpSpPr>
            <a:grpSpLocks/>
          </p:cNvGrpSpPr>
          <p:nvPr/>
        </p:nvGrpSpPr>
        <p:grpSpPr bwMode="auto">
          <a:xfrm rot="10800000" flipH="1" flipV="1">
            <a:off x="3660955" y="978485"/>
            <a:ext cx="334776" cy="1995042"/>
            <a:chOff x="4849" y="3360"/>
            <a:chExt cx="96" cy="500"/>
          </a:xfrm>
        </p:grpSpPr>
        <p:sp>
          <p:nvSpPr>
            <p:cNvPr id="162" name="Bogen 91"/>
            <p:cNvSpPr>
              <a:spLocks/>
            </p:cNvSpPr>
            <p:nvPr/>
          </p:nvSpPr>
          <p:spPr bwMode="auto">
            <a:xfrm rot="5400000" flipH="1" flipV="1">
              <a:off x="4862" y="3392"/>
              <a:ext cx="115" cy="51"/>
            </a:xfrm>
            <a:custGeom>
              <a:avLst/>
              <a:gdLst>
                <a:gd name="G0" fmla="+- 21600 0 0"/>
                <a:gd name="G1" fmla="+- 1324 0 0"/>
                <a:gd name="G2" fmla="+- 21600 0 0"/>
                <a:gd name="T0" fmla="*/ 43196 w 43196"/>
                <a:gd name="T1" fmla="*/ 1713 h 22924"/>
                <a:gd name="T2" fmla="*/ 41 w 43196"/>
                <a:gd name="T3" fmla="*/ 0 h 22924"/>
                <a:gd name="T4" fmla="*/ 21600 w 43196"/>
                <a:gd name="T5" fmla="*/ 1324 h 22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6" h="22924" fill="none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</a:path>
                <a:path w="43196" h="22924" stroke="0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  <a:lnTo>
                    <a:pt x="21600" y="1324"/>
                  </a:lnTo>
                  <a:close/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grpSp>
          <p:nvGrpSpPr>
            <p:cNvPr id="163" name="Group 92"/>
            <p:cNvGrpSpPr>
              <a:grpSpLocks/>
            </p:cNvGrpSpPr>
            <p:nvPr/>
          </p:nvGrpSpPr>
          <p:grpSpPr bwMode="auto">
            <a:xfrm rot="5400000">
              <a:off x="4839" y="3446"/>
              <a:ext cx="116" cy="96"/>
              <a:chOff x="960" y="528"/>
              <a:chExt cx="287" cy="672"/>
            </a:xfrm>
          </p:grpSpPr>
          <p:sp>
            <p:nvSpPr>
              <p:cNvPr id="180" name="Bogen 93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81" name="Bogen 94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82" name="Bogen 95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64" name="Group 96"/>
            <p:cNvGrpSpPr>
              <a:grpSpLocks/>
            </p:cNvGrpSpPr>
            <p:nvPr/>
          </p:nvGrpSpPr>
          <p:grpSpPr bwMode="auto">
            <a:xfrm rot="5400000">
              <a:off x="4839" y="3524"/>
              <a:ext cx="115" cy="96"/>
              <a:chOff x="960" y="528"/>
              <a:chExt cx="287" cy="672"/>
            </a:xfrm>
          </p:grpSpPr>
          <p:sp>
            <p:nvSpPr>
              <p:cNvPr id="177" name="Bogen 97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8" name="Bogen 98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9" name="Bogen 99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65" name="Group 100"/>
            <p:cNvGrpSpPr>
              <a:grpSpLocks/>
            </p:cNvGrpSpPr>
            <p:nvPr/>
          </p:nvGrpSpPr>
          <p:grpSpPr bwMode="auto">
            <a:xfrm rot="5400000">
              <a:off x="4840" y="3600"/>
              <a:ext cx="114" cy="96"/>
              <a:chOff x="960" y="528"/>
              <a:chExt cx="287" cy="672"/>
            </a:xfrm>
          </p:grpSpPr>
          <p:sp>
            <p:nvSpPr>
              <p:cNvPr id="174" name="Bogen 101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5" name="Bogen 102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6" name="Bogen 103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66" name="Group 104"/>
            <p:cNvGrpSpPr>
              <a:grpSpLocks/>
            </p:cNvGrpSpPr>
            <p:nvPr/>
          </p:nvGrpSpPr>
          <p:grpSpPr bwMode="auto">
            <a:xfrm rot="5400000">
              <a:off x="4839" y="3677"/>
              <a:ext cx="115" cy="96"/>
              <a:chOff x="960" y="528"/>
              <a:chExt cx="287" cy="672"/>
            </a:xfrm>
          </p:grpSpPr>
          <p:sp>
            <p:nvSpPr>
              <p:cNvPr id="171" name="Bogen 105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2" name="Bogen 106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3" name="Bogen 107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67" name="Group 108"/>
            <p:cNvGrpSpPr>
              <a:grpSpLocks/>
            </p:cNvGrpSpPr>
            <p:nvPr/>
          </p:nvGrpSpPr>
          <p:grpSpPr bwMode="auto">
            <a:xfrm rot="5400000">
              <a:off x="4839" y="3754"/>
              <a:ext cx="116" cy="96"/>
              <a:chOff x="960" y="528"/>
              <a:chExt cx="287" cy="672"/>
            </a:xfrm>
          </p:grpSpPr>
          <p:sp>
            <p:nvSpPr>
              <p:cNvPr id="168" name="Bogen 109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69" name="Bogen 110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0" name="Bogen 111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1435" name="Group 20"/>
          <p:cNvGrpSpPr>
            <a:grpSpLocks/>
          </p:cNvGrpSpPr>
          <p:nvPr/>
        </p:nvGrpSpPr>
        <p:grpSpPr bwMode="auto">
          <a:xfrm rot="5400000" flipV="1">
            <a:off x="5725029" y="1173402"/>
            <a:ext cx="1548679" cy="402203"/>
            <a:chOff x="1110" y="2406"/>
            <a:chExt cx="1154" cy="118"/>
          </a:xfrm>
        </p:grpSpPr>
        <p:sp>
          <p:nvSpPr>
            <p:cNvPr id="1436" name="Freeform 21"/>
            <p:cNvSpPr>
              <a:spLocks/>
            </p:cNvSpPr>
            <p:nvPr/>
          </p:nvSpPr>
          <p:spPr bwMode="auto">
            <a:xfrm rot="-10832358">
              <a:off x="1688" y="2406"/>
              <a:ext cx="576" cy="112"/>
            </a:xfrm>
            <a:custGeom>
              <a:avLst/>
              <a:gdLst>
                <a:gd name="T0" fmla="*/ 0 w 576"/>
                <a:gd name="T1" fmla="*/ 56 h 112"/>
                <a:gd name="T2" fmla="*/ 50 w 576"/>
                <a:gd name="T3" fmla="*/ 8 h 112"/>
                <a:gd name="T4" fmla="*/ 144 w 576"/>
                <a:gd name="T5" fmla="*/ 104 h 112"/>
                <a:gd name="T6" fmla="*/ 240 w 576"/>
                <a:gd name="T7" fmla="*/ 8 h 112"/>
                <a:gd name="T8" fmla="*/ 336 w 576"/>
                <a:gd name="T9" fmla="*/ 104 h 112"/>
                <a:gd name="T10" fmla="*/ 432 w 576"/>
                <a:gd name="T11" fmla="*/ 8 h 112"/>
                <a:gd name="T12" fmla="*/ 528 w 576"/>
                <a:gd name="T13" fmla="*/ 104 h 112"/>
                <a:gd name="T14" fmla="*/ 576 w 576"/>
                <a:gd name="T1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6" h="112">
                  <a:moveTo>
                    <a:pt x="0" y="56"/>
                  </a:moveTo>
                  <a:cubicBezTo>
                    <a:pt x="8" y="48"/>
                    <a:pt x="26" y="0"/>
                    <a:pt x="50" y="8"/>
                  </a:cubicBezTo>
                  <a:cubicBezTo>
                    <a:pt x="74" y="16"/>
                    <a:pt x="112" y="104"/>
                    <a:pt x="144" y="104"/>
                  </a:cubicBezTo>
                  <a:cubicBezTo>
                    <a:pt x="176" y="104"/>
                    <a:pt x="208" y="8"/>
                    <a:pt x="240" y="8"/>
                  </a:cubicBezTo>
                  <a:cubicBezTo>
                    <a:pt x="272" y="8"/>
                    <a:pt x="304" y="104"/>
                    <a:pt x="336" y="104"/>
                  </a:cubicBezTo>
                  <a:cubicBezTo>
                    <a:pt x="368" y="104"/>
                    <a:pt x="400" y="8"/>
                    <a:pt x="432" y="8"/>
                  </a:cubicBezTo>
                  <a:cubicBezTo>
                    <a:pt x="464" y="8"/>
                    <a:pt x="504" y="96"/>
                    <a:pt x="528" y="104"/>
                  </a:cubicBezTo>
                  <a:cubicBezTo>
                    <a:pt x="552" y="112"/>
                    <a:pt x="568" y="64"/>
                    <a:pt x="576" y="56"/>
                  </a:cubicBezTo>
                </a:path>
              </a:pathLst>
            </a:custGeom>
            <a:noFill/>
            <a:ln w="38100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7" name="Freeform 22"/>
            <p:cNvSpPr>
              <a:spLocks/>
            </p:cNvSpPr>
            <p:nvPr/>
          </p:nvSpPr>
          <p:spPr bwMode="auto">
            <a:xfrm rot="-10832358">
              <a:off x="1110" y="2413"/>
              <a:ext cx="581" cy="111"/>
            </a:xfrm>
            <a:custGeom>
              <a:avLst/>
              <a:gdLst>
                <a:gd name="T0" fmla="*/ 0 w 581"/>
                <a:gd name="T1" fmla="*/ 61 h 111"/>
                <a:gd name="T2" fmla="*/ 55 w 581"/>
                <a:gd name="T3" fmla="*/ 7 h 111"/>
                <a:gd name="T4" fmla="*/ 149 w 581"/>
                <a:gd name="T5" fmla="*/ 103 h 111"/>
                <a:gd name="T6" fmla="*/ 245 w 581"/>
                <a:gd name="T7" fmla="*/ 7 h 111"/>
                <a:gd name="T8" fmla="*/ 341 w 581"/>
                <a:gd name="T9" fmla="*/ 103 h 111"/>
                <a:gd name="T10" fmla="*/ 437 w 581"/>
                <a:gd name="T11" fmla="*/ 7 h 111"/>
                <a:gd name="T12" fmla="*/ 533 w 581"/>
                <a:gd name="T13" fmla="*/ 103 h 111"/>
                <a:gd name="T14" fmla="*/ 581 w 581"/>
                <a:gd name="T1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1" h="111">
                  <a:moveTo>
                    <a:pt x="0" y="61"/>
                  </a:moveTo>
                  <a:cubicBezTo>
                    <a:pt x="9" y="52"/>
                    <a:pt x="30" y="0"/>
                    <a:pt x="55" y="7"/>
                  </a:cubicBezTo>
                  <a:cubicBezTo>
                    <a:pt x="80" y="14"/>
                    <a:pt x="117" y="103"/>
                    <a:pt x="149" y="103"/>
                  </a:cubicBezTo>
                  <a:cubicBezTo>
                    <a:pt x="181" y="103"/>
                    <a:pt x="213" y="7"/>
                    <a:pt x="245" y="7"/>
                  </a:cubicBezTo>
                  <a:cubicBezTo>
                    <a:pt x="277" y="7"/>
                    <a:pt x="309" y="103"/>
                    <a:pt x="341" y="103"/>
                  </a:cubicBezTo>
                  <a:cubicBezTo>
                    <a:pt x="373" y="103"/>
                    <a:pt x="405" y="7"/>
                    <a:pt x="437" y="7"/>
                  </a:cubicBezTo>
                  <a:cubicBezTo>
                    <a:pt x="469" y="7"/>
                    <a:pt x="509" y="95"/>
                    <a:pt x="533" y="103"/>
                  </a:cubicBezTo>
                  <a:cubicBezTo>
                    <a:pt x="557" y="111"/>
                    <a:pt x="573" y="63"/>
                    <a:pt x="581" y="55"/>
                  </a:cubicBezTo>
                </a:path>
              </a:pathLst>
            </a:custGeom>
            <a:noFill/>
            <a:ln w="38100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57" name="Textfeld 56"/>
          <p:cNvSpPr txBox="1"/>
          <p:nvPr/>
        </p:nvSpPr>
        <p:spPr>
          <a:xfrm>
            <a:off x="-76200" y="0"/>
            <a:ext cx="92202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300" dirty="0" smtClean="0"/>
              <a:t>Can </a:t>
            </a:r>
            <a:r>
              <a:rPr lang="de-DE" sz="3300" dirty="0" err="1" smtClean="0"/>
              <a:t>this</a:t>
            </a:r>
            <a:r>
              <a:rPr lang="de-DE" sz="3300" dirty="0" smtClean="0"/>
              <a:t> </a:t>
            </a:r>
            <a:r>
              <a:rPr lang="de-DE" sz="3300" dirty="0" err="1" smtClean="0"/>
              <a:t>be</a:t>
            </a:r>
            <a:r>
              <a:rPr lang="de-DE" sz="3300" dirty="0" smtClean="0"/>
              <a:t> </a:t>
            </a:r>
            <a:r>
              <a:rPr lang="de-DE" sz="3300" dirty="0" err="1" smtClean="0"/>
              <a:t>spoiled</a:t>
            </a:r>
            <a:r>
              <a:rPr lang="de-DE" sz="3300" dirty="0" smtClean="0"/>
              <a:t> </a:t>
            </a:r>
            <a:r>
              <a:rPr lang="de-DE" sz="3300" dirty="0" err="1" smtClean="0"/>
              <a:t>by</a:t>
            </a:r>
            <a:r>
              <a:rPr lang="de-DE" sz="3300" dirty="0" smtClean="0"/>
              <a:t> soft </a:t>
            </a:r>
            <a:r>
              <a:rPr lang="de-DE" sz="3300" dirty="0" err="1" smtClean="0"/>
              <a:t>gluon</a:t>
            </a:r>
            <a:r>
              <a:rPr lang="de-DE" sz="3300" dirty="0" smtClean="0"/>
              <a:t>-exchange?</a:t>
            </a:r>
          </a:p>
        </p:txBody>
      </p:sp>
      <p:grpSp>
        <p:nvGrpSpPr>
          <p:cNvPr id="753" name="Gruppierung 752"/>
          <p:cNvGrpSpPr/>
          <p:nvPr/>
        </p:nvGrpSpPr>
        <p:grpSpPr>
          <a:xfrm rot="21348905">
            <a:off x="4094998" y="2843981"/>
            <a:ext cx="1620002" cy="277854"/>
            <a:chOff x="6629400" y="2057401"/>
            <a:chExt cx="1620002" cy="277854"/>
          </a:xfrm>
        </p:grpSpPr>
        <p:grpSp>
          <p:nvGrpSpPr>
            <p:cNvPr id="755" name="Group 90"/>
            <p:cNvGrpSpPr>
              <a:grpSpLocks/>
            </p:cNvGrpSpPr>
            <p:nvPr/>
          </p:nvGrpSpPr>
          <p:grpSpPr bwMode="auto">
            <a:xfrm rot="5400000" flipV="1">
              <a:off x="6949440" y="1737361"/>
              <a:ext cx="274320" cy="914399"/>
              <a:chOff x="4849" y="3360"/>
              <a:chExt cx="96" cy="500"/>
            </a:xfrm>
          </p:grpSpPr>
          <p:sp>
            <p:nvSpPr>
              <p:cNvPr id="777" name="Bogen 91"/>
              <p:cNvSpPr>
                <a:spLocks/>
              </p:cNvSpPr>
              <p:nvPr/>
            </p:nvSpPr>
            <p:spPr bwMode="auto">
              <a:xfrm rot="5400000" flipH="1" flipV="1">
                <a:off x="4862" y="3392"/>
                <a:ext cx="115" cy="51"/>
              </a:xfrm>
              <a:custGeom>
                <a:avLst/>
                <a:gdLst>
                  <a:gd name="G0" fmla="+- 21600 0 0"/>
                  <a:gd name="G1" fmla="+- 1324 0 0"/>
                  <a:gd name="G2" fmla="+- 21600 0 0"/>
                  <a:gd name="T0" fmla="*/ 43196 w 43196"/>
                  <a:gd name="T1" fmla="*/ 1713 h 22924"/>
                  <a:gd name="T2" fmla="*/ 41 w 43196"/>
                  <a:gd name="T3" fmla="*/ 0 h 22924"/>
                  <a:gd name="T4" fmla="*/ 21600 w 43196"/>
                  <a:gd name="T5" fmla="*/ 1324 h 2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196" h="22924" fill="none" extrusionOk="0">
                    <a:moveTo>
                      <a:pt x="43196" y="1713"/>
                    </a:moveTo>
                    <a:cubicBezTo>
                      <a:pt x="42984" y="13488"/>
                      <a:pt x="33377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</a:path>
                  <a:path w="43196" h="22924" stroke="0" extrusionOk="0">
                    <a:moveTo>
                      <a:pt x="43196" y="1713"/>
                    </a:moveTo>
                    <a:cubicBezTo>
                      <a:pt x="42984" y="13488"/>
                      <a:pt x="33377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  <a:lnTo>
                      <a:pt x="21600" y="1324"/>
                    </a:lnTo>
                    <a:close/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778" name="Group 92"/>
              <p:cNvGrpSpPr>
                <a:grpSpLocks/>
              </p:cNvGrpSpPr>
              <p:nvPr/>
            </p:nvGrpSpPr>
            <p:grpSpPr bwMode="auto">
              <a:xfrm rot="5400000">
                <a:off x="4839" y="3446"/>
                <a:ext cx="116" cy="96"/>
                <a:chOff x="960" y="528"/>
                <a:chExt cx="287" cy="672"/>
              </a:xfrm>
            </p:grpSpPr>
            <p:sp>
              <p:nvSpPr>
                <p:cNvPr id="795" name="Bogen 9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6" name="Bogen 9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7" name="Bogen 9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79" name="Group 96"/>
              <p:cNvGrpSpPr>
                <a:grpSpLocks/>
              </p:cNvGrpSpPr>
              <p:nvPr/>
            </p:nvGrpSpPr>
            <p:grpSpPr bwMode="auto">
              <a:xfrm rot="5400000">
                <a:off x="4839" y="3524"/>
                <a:ext cx="115" cy="96"/>
                <a:chOff x="960" y="528"/>
                <a:chExt cx="287" cy="672"/>
              </a:xfrm>
            </p:grpSpPr>
            <p:sp>
              <p:nvSpPr>
                <p:cNvPr id="792" name="Bogen 9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3" name="Bogen 9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4" name="Bogen 9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80" name="Group 100"/>
              <p:cNvGrpSpPr>
                <a:grpSpLocks/>
              </p:cNvGrpSpPr>
              <p:nvPr/>
            </p:nvGrpSpPr>
            <p:grpSpPr bwMode="auto">
              <a:xfrm rot="5400000">
                <a:off x="4840" y="3600"/>
                <a:ext cx="114" cy="96"/>
                <a:chOff x="960" y="528"/>
                <a:chExt cx="287" cy="672"/>
              </a:xfrm>
            </p:grpSpPr>
            <p:sp>
              <p:nvSpPr>
                <p:cNvPr id="789" name="Bogen 10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0" name="Bogen 10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1" name="Bogen 10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81" name="Group 104"/>
              <p:cNvGrpSpPr>
                <a:grpSpLocks/>
              </p:cNvGrpSpPr>
              <p:nvPr/>
            </p:nvGrpSpPr>
            <p:grpSpPr bwMode="auto">
              <a:xfrm rot="5400000">
                <a:off x="4839" y="3677"/>
                <a:ext cx="115" cy="96"/>
                <a:chOff x="960" y="528"/>
                <a:chExt cx="287" cy="672"/>
              </a:xfrm>
            </p:grpSpPr>
            <p:sp>
              <p:nvSpPr>
                <p:cNvPr id="786" name="Bogen 10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7" name="Bogen 10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8" name="Bogen 10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82" name="Group 108"/>
              <p:cNvGrpSpPr>
                <a:grpSpLocks/>
              </p:cNvGrpSpPr>
              <p:nvPr/>
            </p:nvGrpSpPr>
            <p:grpSpPr bwMode="auto">
              <a:xfrm rot="5400000">
                <a:off x="4839" y="3754"/>
                <a:ext cx="116" cy="96"/>
                <a:chOff x="960" y="528"/>
                <a:chExt cx="287" cy="672"/>
              </a:xfrm>
            </p:grpSpPr>
            <p:sp>
              <p:nvSpPr>
                <p:cNvPr id="783" name="Bogen 10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4" name="Bogen 11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5" name="Bogen 11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grpSp>
          <p:nvGrpSpPr>
            <p:cNvPr id="756" name="Gruppierung 755"/>
            <p:cNvGrpSpPr/>
            <p:nvPr/>
          </p:nvGrpSpPr>
          <p:grpSpPr>
            <a:xfrm>
              <a:off x="7473991" y="2059506"/>
              <a:ext cx="775411" cy="275749"/>
              <a:chOff x="7623216" y="2170631"/>
              <a:chExt cx="775411" cy="275749"/>
            </a:xfrm>
          </p:grpSpPr>
          <p:grpSp>
            <p:nvGrpSpPr>
              <p:cNvPr id="757" name="Group 92"/>
              <p:cNvGrpSpPr>
                <a:grpSpLocks/>
              </p:cNvGrpSpPr>
              <p:nvPr/>
            </p:nvGrpSpPr>
            <p:grpSpPr bwMode="auto">
              <a:xfrm flipV="1">
                <a:off x="7623216" y="2172060"/>
                <a:ext cx="212141" cy="274320"/>
                <a:chOff x="960" y="528"/>
                <a:chExt cx="287" cy="672"/>
              </a:xfrm>
            </p:grpSpPr>
            <p:sp>
              <p:nvSpPr>
                <p:cNvPr id="774" name="Bogen 9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5" name="Bogen 9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6" name="Bogen 9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58" name="Group 96"/>
              <p:cNvGrpSpPr>
                <a:grpSpLocks/>
              </p:cNvGrpSpPr>
              <p:nvPr/>
            </p:nvGrpSpPr>
            <p:grpSpPr bwMode="auto">
              <a:xfrm flipV="1">
                <a:off x="7766777" y="2170631"/>
                <a:ext cx="210312" cy="274320"/>
                <a:chOff x="960" y="528"/>
                <a:chExt cx="287" cy="672"/>
              </a:xfrm>
            </p:grpSpPr>
            <p:sp>
              <p:nvSpPr>
                <p:cNvPr id="771" name="Bogen 9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2" name="Bogen 9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3" name="Bogen 9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59" name="Group 100"/>
              <p:cNvGrpSpPr>
                <a:grpSpLocks/>
              </p:cNvGrpSpPr>
              <p:nvPr/>
            </p:nvGrpSpPr>
            <p:grpSpPr bwMode="auto">
              <a:xfrm flipV="1">
                <a:off x="7906680" y="2172060"/>
                <a:ext cx="208483" cy="274320"/>
                <a:chOff x="960" y="528"/>
                <a:chExt cx="287" cy="672"/>
              </a:xfrm>
            </p:grpSpPr>
            <p:sp>
              <p:nvSpPr>
                <p:cNvPr id="768" name="Bogen 10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9" name="Bogen 10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0" name="Bogen 10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60" name="Group 104"/>
              <p:cNvGrpSpPr>
                <a:grpSpLocks/>
              </p:cNvGrpSpPr>
              <p:nvPr/>
            </p:nvGrpSpPr>
            <p:grpSpPr bwMode="auto">
              <a:xfrm flipV="1">
                <a:off x="8046583" y="2170631"/>
                <a:ext cx="210312" cy="274320"/>
                <a:chOff x="960" y="528"/>
                <a:chExt cx="287" cy="672"/>
              </a:xfrm>
            </p:grpSpPr>
            <p:sp>
              <p:nvSpPr>
                <p:cNvPr id="765" name="Bogen 10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6" name="Bogen 10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7" name="Bogen 10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61" name="Group 108"/>
              <p:cNvGrpSpPr>
                <a:grpSpLocks/>
              </p:cNvGrpSpPr>
              <p:nvPr/>
            </p:nvGrpSpPr>
            <p:grpSpPr bwMode="auto">
              <a:xfrm flipV="1">
                <a:off x="8186486" y="2172060"/>
                <a:ext cx="212141" cy="274320"/>
                <a:chOff x="960" y="528"/>
                <a:chExt cx="287" cy="672"/>
              </a:xfrm>
            </p:grpSpPr>
            <p:sp>
              <p:nvSpPr>
                <p:cNvPr id="762" name="Bogen 10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3" name="Bogen 11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64" name="Bogen 11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  <p:cxnSp>
        <p:nvCxnSpPr>
          <p:cNvPr id="1393672" name="Gerade Verbindung 1393671"/>
          <p:cNvCxnSpPr/>
          <p:nvPr/>
        </p:nvCxnSpPr>
        <p:spPr bwMode="auto">
          <a:xfrm flipH="1">
            <a:off x="6535643" y="1920252"/>
            <a:ext cx="1528219" cy="213349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0" name="Gerade Verbindung 1369"/>
          <p:cNvCxnSpPr/>
          <p:nvPr/>
        </p:nvCxnSpPr>
        <p:spPr bwMode="auto">
          <a:xfrm flipH="1">
            <a:off x="5715000" y="2124075"/>
            <a:ext cx="803811" cy="793937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3" name="Gerade Verbindung 1372"/>
          <p:cNvCxnSpPr/>
          <p:nvPr/>
        </p:nvCxnSpPr>
        <p:spPr bwMode="auto">
          <a:xfrm flipH="1" flipV="1">
            <a:off x="5718013" y="2908315"/>
            <a:ext cx="2619163" cy="534132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93676" name="Oval 1393675"/>
          <p:cNvSpPr/>
          <p:nvPr/>
        </p:nvSpPr>
        <p:spPr bwMode="auto">
          <a:xfrm>
            <a:off x="5697655" y="2819400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98" name="Oval 1397"/>
          <p:cNvSpPr/>
          <p:nvPr/>
        </p:nvSpPr>
        <p:spPr bwMode="auto">
          <a:xfrm>
            <a:off x="6400800" y="2057400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1399" name="Group 58"/>
          <p:cNvGrpSpPr>
            <a:grpSpLocks/>
          </p:cNvGrpSpPr>
          <p:nvPr/>
        </p:nvGrpSpPr>
        <p:grpSpPr bwMode="auto">
          <a:xfrm rot="15000000">
            <a:off x="7768301" y="2647460"/>
            <a:ext cx="274320" cy="914400"/>
            <a:chOff x="4849" y="3360"/>
            <a:chExt cx="96" cy="500"/>
          </a:xfrm>
        </p:grpSpPr>
        <p:sp>
          <p:nvSpPr>
            <p:cNvPr id="1400" name="Bogen 59"/>
            <p:cNvSpPr>
              <a:spLocks/>
            </p:cNvSpPr>
            <p:nvPr/>
          </p:nvSpPr>
          <p:spPr bwMode="auto">
            <a:xfrm rot="5400000" flipH="1" flipV="1">
              <a:off x="4862" y="3392"/>
              <a:ext cx="115" cy="51"/>
            </a:xfrm>
            <a:custGeom>
              <a:avLst/>
              <a:gdLst>
                <a:gd name="G0" fmla="+- 21600 0 0"/>
                <a:gd name="G1" fmla="+- 1324 0 0"/>
                <a:gd name="G2" fmla="+- 21600 0 0"/>
                <a:gd name="T0" fmla="*/ 43196 w 43196"/>
                <a:gd name="T1" fmla="*/ 1713 h 22924"/>
                <a:gd name="T2" fmla="*/ 41 w 43196"/>
                <a:gd name="T3" fmla="*/ 0 h 22924"/>
                <a:gd name="T4" fmla="*/ 21600 w 43196"/>
                <a:gd name="T5" fmla="*/ 1324 h 22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6" h="22924" fill="none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</a:path>
                <a:path w="43196" h="22924" stroke="0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  <a:lnTo>
                    <a:pt x="21600" y="1324"/>
                  </a:lnTo>
                  <a:close/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grpSp>
          <p:nvGrpSpPr>
            <p:cNvPr id="1401" name="Group 60"/>
            <p:cNvGrpSpPr>
              <a:grpSpLocks/>
            </p:cNvGrpSpPr>
            <p:nvPr/>
          </p:nvGrpSpPr>
          <p:grpSpPr bwMode="auto">
            <a:xfrm rot="5400000">
              <a:off x="4839" y="3446"/>
              <a:ext cx="116" cy="96"/>
              <a:chOff x="960" y="528"/>
              <a:chExt cx="287" cy="672"/>
            </a:xfrm>
          </p:grpSpPr>
          <p:sp>
            <p:nvSpPr>
              <p:cNvPr id="1418" name="Bogen 61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9" name="Bogen 62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20" name="Bogen 63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2" name="Group 64"/>
            <p:cNvGrpSpPr>
              <a:grpSpLocks/>
            </p:cNvGrpSpPr>
            <p:nvPr/>
          </p:nvGrpSpPr>
          <p:grpSpPr bwMode="auto">
            <a:xfrm rot="5400000">
              <a:off x="4839" y="3524"/>
              <a:ext cx="115" cy="96"/>
              <a:chOff x="960" y="528"/>
              <a:chExt cx="287" cy="672"/>
            </a:xfrm>
          </p:grpSpPr>
          <p:sp>
            <p:nvSpPr>
              <p:cNvPr id="1415" name="Bogen 65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6" name="Bogen 66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7" name="Bogen 67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3" name="Group 68"/>
            <p:cNvGrpSpPr>
              <a:grpSpLocks/>
            </p:cNvGrpSpPr>
            <p:nvPr/>
          </p:nvGrpSpPr>
          <p:grpSpPr bwMode="auto">
            <a:xfrm rot="5400000">
              <a:off x="4840" y="3600"/>
              <a:ext cx="114" cy="96"/>
              <a:chOff x="960" y="528"/>
              <a:chExt cx="287" cy="672"/>
            </a:xfrm>
          </p:grpSpPr>
          <p:sp>
            <p:nvSpPr>
              <p:cNvPr id="1412" name="Bogen 69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3" name="Bogen 70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4" name="Bogen 71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4" name="Group 72"/>
            <p:cNvGrpSpPr>
              <a:grpSpLocks/>
            </p:cNvGrpSpPr>
            <p:nvPr/>
          </p:nvGrpSpPr>
          <p:grpSpPr bwMode="auto">
            <a:xfrm rot="5400000">
              <a:off x="4839" y="3677"/>
              <a:ext cx="115" cy="96"/>
              <a:chOff x="960" y="528"/>
              <a:chExt cx="287" cy="672"/>
            </a:xfrm>
          </p:grpSpPr>
          <p:sp>
            <p:nvSpPr>
              <p:cNvPr id="1409" name="Bogen 73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0" name="Bogen 74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11" name="Bogen 75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405" name="Group 76"/>
            <p:cNvGrpSpPr>
              <a:grpSpLocks/>
            </p:cNvGrpSpPr>
            <p:nvPr/>
          </p:nvGrpSpPr>
          <p:grpSpPr bwMode="auto">
            <a:xfrm rot="5400000">
              <a:off x="4839" y="3754"/>
              <a:ext cx="116" cy="96"/>
              <a:chOff x="960" y="528"/>
              <a:chExt cx="287" cy="672"/>
            </a:xfrm>
          </p:grpSpPr>
          <p:sp>
            <p:nvSpPr>
              <p:cNvPr id="1406" name="Bogen 77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07" name="Bogen 78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408" name="Bogen 79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sp>
        <p:nvSpPr>
          <p:cNvPr id="1421" name="Oval 1420"/>
          <p:cNvSpPr/>
          <p:nvPr/>
        </p:nvSpPr>
        <p:spPr bwMode="auto">
          <a:xfrm>
            <a:off x="7374055" y="3183055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422" name="Gerade Verbindung 1421"/>
          <p:cNvCxnSpPr/>
          <p:nvPr/>
        </p:nvCxnSpPr>
        <p:spPr bwMode="auto">
          <a:xfrm flipH="1">
            <a:off x="7271866" y="2011680"/>
            <a:ext cx="176012" cy="22486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25" name="Gerade Verbindung 1424"/>
          <p:cNvCxnSpPr/>
          <p:nvPr/>
        </p:nvCxnSpPr>
        <p:spPr bwMode="auto">
          <a:xfrm>
            <a:off x="8008427" y="3377008"/>
            <a:ext cx="118839" cy="2310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29" name="Gerade Verbindung 1428"/>
          <p:cNvCxnSpPr/>
          <p:nvPr/>
        </p:nvCxnSpPr>
        <p:spPr bwMode="auto">
          <a:xfrm>
            <a:off x="6635663" y="3096394"/>
            <a:ext cx="118839" cy="2310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430" name="Gerade Verbindung 1429"/>
          <p:cNvCxnSpPr/>
          <p:nvPr/>
        </p:nvCxnSpPr>
        <p:spPr bwMode="auto">
          <a:xfrm flipH="1">
            <a:off x="6175375" y="2397125"/>
            <a:ext cx="63501" cy="6350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24" name="Oval 1123"/>
          <p:cNvSpPr/>
          <p:nvPr/>
        </p:nvSpPr>
        <p:spPr bwMode="auto">
          <a:xfrm>
            <a:off x="5697655" y="2819400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1125" name="Group 58"/>
          <p:cNvGrpSpPr>
            <a:grpSpLocks/>
          </p:cNvGrpSpPr>
          <p:nvPr/>
        </p:nvGrpSpPr>
        <p:grpSpPr bwMode="auto">
          <a:xfrm rot="7200000">
            <a:off x="5535505" y="2781931"/>
            <a:ext cx="274320" cy="914400"/>
            <a:chOff x="4849" y="3360"/>
            <a:chExt cx="96" cy="500"/>
          </a:xfrm>
        </p:grpSpPr>
        <p:sp>
          <p:nvSpPr>
            <p:cNvPr id="1126" name="Bogen 59"/>
            <p:cNvSpPr>
              <a:spLocks/>
            </p:cNvSpPr>
            <p:nvPr/>
          </p:nvSpPr>
          <p:spPr bwMode="auto">
            <a:xfrm rot="5400000" flipH="1" flipV="1">
              <a:off x="4862" y="3392"/>
              <a:ext cx="115" cy="51"/>
            </a:xfrm>
            <a:custGeom>
              <a:avLst/>
              <a:gdLst>
                <a:gd name="G0" fmla="+- 21600 0 0"/>
                <a:gd name="G1" fmla="+- 1324 0 0"/>
                <a:gd name="G2" fmla="+- 21600 0 0"/>
                <a:gd name="T0" fmla="*/ 43196 w 43196"/>
                <a:gd name="T1" fmla="*/ 1713 h 22924"/>
                <a:gd name="T2" fmla="*/ 41 w 43196"/>
                <a:gd name="T3" fmla="*/ 0 h 22924"/>
                <a:gd name="T4" fmla="*/ 21600 w 43196"/>
                <a:gd name="T5" fmla="*/ 1324 h 22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196" h="22924" fill="none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</a:path>
                <a:path w="43196" h="22924" stroke="0" extrusionOk="0">
                  <a:moveTo>
                    <a:pt x="43196" y="1713"/>
                  </a:moveTo>
                  <a:cubicBezTo>
                    <a:pt x="42984" y="13488"/>
                    <a:pt x="33377" y="22923"/>
                    <a:pt x="21600" y="22923"/>
                  </a:cubicBezTo>
                  <a:cubicBezTo>
                    <a:pt x="9670" y="22924"/>
                    <a:pt x="0" y="13253"/>
                    <a:pt x="0" y="1324"/>
                  </a:cubicBezTo>
                  <a:cubicBezTo>
                    <a:pt x="0" y="882"/>
                    <a:pt x="13" y="440"/>
                    <a:pt x="40" y="-1"/>
                  </a:cubicBezTo>
                  <a:lnTo>
                    <a:pt x="21600" y="1324"/>
                  </a:lnTo>
                  <a:close/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grpSp>
          <p:nvGrpSpPr>
            <p:cNvPr id="1127" name="Group 60"/>
            <p:cNvGrpSpPr>
              <a:grpSpLocks/>
            </p:cNvGrpSpPr>
            <p:nvPr/>
          </p:nvGrpSpPr>
          <p:grpSpPr bwMode="auto">
            <a:xfrm rot="5400000">
              <a:off x="4839" y="3446"/>
              <a:ext cx="116" cy="96"/>
              <a:chOff x="960" y="528"/>
              <a:chExt cx="287" cy="672"/>
            </a:xfrm>
          </p:grpSpPr>
          <p:sp>
            <p:nvSpPr>
              <p:cNvPr id="1343" name="Bogen 61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45" name="Bogen 62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46" name="Bogen 63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128" name="Group 64"/>
            <p:cNvGrpSpPr>
              <a:grpSpLocks/>
            </p:cNvGrpSpPr>
            <p:nvPr/>
          </p:nvGrpSpPr>
          <p:grpSpPr bwMode="auto">
            <a:xfrm rot="5400000">
              <a:off x="4839" y="3524"/>
              <a:ext cx="115" cy="96"/>
              <a:chOff x="960" y="528"/>
              <a:chExt cx="287" cy="672"/>
            </a:xfrm>
          </p:grpSpPr>
          <p:sp>
            <p:nvSpPr>
              <p:cNvPr id="1340" name="Bogen 65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41" name="Bogen 66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42" name="Bogen 67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129" name="Group 68"/>
            <p:cNvGrpSpPr>
              <a:grpSpLocks/>
            </p:cNvGrpSpPr>
            <p:nvPr/>
          </p:nvGrpSpPr>
          <p:grpSpPr bwMode="auto">
            <a:xfrm rot="5400000">
              <a:off x="4840" y="3600"/>
              <a:ext cx="114" cy="96"/>
              <a:chOff x="960" y="528"/>
              <a:chExt cx="287" cy="672"/>
            </a:xfrm>
          </p:grpSpPr>
          <p:sp>
            <p:nvSpPr>
              <p:cNvPr id="1138" name="Bogen 69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35" name="Bogen 70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39" name="Bogen 71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130" name="Group 72"/>
            <p:cNvGrpSpPr>
              <a:grpSpLocks/>
            </p:cNvGrpSpPr>
            <p:nvPr/>
          </p:nvGrpSpPr>
          <p:grpSpPr bwMode="auto">
            <a:xfrm rot="5400000">
              <a:off x="4839" y="3677"/>
              <a:ext cx="115" cy="96"/>
              <a:chOff x="960" y="528"/>
              <a:chExt cx="287" cy="672"/>
            </a:xfrm>
          </p:grpSpPr>
          <p:sp>
            <p:nvSpPr>
              <p:cNvPr id="1135" name="Bogen 73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136" name="Bogen 74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137" name="Bogen 75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131" name="Group 76"/>
            <p:cNvGrpSpPr>
              <a:grpSpLocks/>
            </p:cNvGrpSpPr>
            <p:nvPr/>
          </p:nvGrpSpPr>
          <p:grpSpPr bwMode="auto">
            <a:xfrm rot="5400000">
              <a:off x="4839" y="3754"/>
              <a:ext cx="116" cy="96"/>
              <a:chOff x="960" y="528"/>
              <a:chExt cx="287" cy="672"/>
            </a:xfrm>
          </p:grpSpPr>
          <p:sp>
            <p:nvSpPr>
              <p:cNvPr id="1132" name="Bogen 77"/>
              <p:cNvSpPr>
                <a:spLocks/>
              </p:cNvSpPr>
              <p:nvPr/>
            </p:nvSpPr>
            <p:spPr bwMode="auto">
              <a:xfrm flipH="1">
                <a:off x="960" y="862"/>
                <a:ext cx="95" cy="33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133" name="Bogen 78"/>
              <p:cNvSpPr>
                <a:spLocks/>
              </p:cNvSpPr>
              <p:nvPr/>
            </p:nvSpPr>
            <p:spPr bwMode="auto">
              <a:xfrm flipH="1" flipV="1">
                <a:off x="960" y="633"/>
                <a:ext cx="144" cy="2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134" name="Bogen 79"/>
              <p:cNvSpPr>
                <a:spLocks/>
              </p:cNvSpPr>
              <p:nvPr/>
            </p:nvSpPr>
            <p:spPr bwMode="auto">
              <a:xfrm flipH="1" flipV="1">
                <a:off x="1016" y="528"/>
                <a:ext cx="231" cy="336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sp>
        <p:nvSpPr>
          <p:cNvPr id="1347" name="Oval 1346"/>
          <p:cNvSpPr/>
          <p:nvPr/>
        </p:nvSpPr>
        <p:spPr bwMode="auto">
          <a:xfrm>
            <a:off x="5181600" y="2954455"/>
            <a:ext cx="169745" cy="169745"/>
          </a:xfrm>
          <a:prstGeom prst="ellipse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1" name="Geschweifte Klammer rechts 10"/>
          <p:cNvSpPr/>
          <p:nvPr/>
        </p:nvSpPr>
        <p:spPr bwMode="auto">
          <a:xfrm rot="5400000">
            <a:off x="6330060" y="1921067"/>
            <a:ext cx="378650" cy="4341398"/>
          </a:xfrm>
          <a:prstGeom prst="rightBrac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" name="Textfeld 11"/>
          <p:cNvSpPr txBox="1"/>
          <p:nvPr/>
        </p:nvSpPr>
        <p:spPr>
          <a:xfrm>
            <a:off x="5595039" y="4191000"/>
            <a:ext cx="3244161" cy="5195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smtClean="0">
                <a:solidFill>
                  <a:srgbClr val="FF0000"/>
                </a:solidFill>
              </a:rPr>
              <a:t>perturbative</a:t>
            </a:r>
            <a:endParaRPr lang="de-DE" sz="2800" dirty="0" smtClean="0">
              <a:solidFill>
                <a:srgbClr val="FF0000"/>
              </a:solidFill>
            </a:endParaRPr>
          </a:p>
        </p:txBody>
      </p:sp>
      <p:grpSp>
        <p:nvGrpSpPr>
          <p:cNvPr id="10" name="Gruppierung 9"/>
          <p:cNvGrpSpPr/>
          <p:nvPr/>
        </p:nvGrpSpPr>
        <p:grpSpPr>
          <a:xfrm>
            <a:off x="609600" y="2397125"/>
            <a:ext cx="3541636" cy="1110754"/>
            <a:chOff x="609600" y="2397125"/>
            <a:chExt cx="3541636" cy="1110754"/>
          </a:xfrm>
        </p:grpSpPr>
        <p:sp>
          <p:nvSpPr>
            <p:cNvPr id="6" name="Oval 5"/>
            <p:cNvSpPr/>
            <p:nvPr/>
          </p:nvSpPr>
          <p:spPr bwMode="auto">
            <a:xfrm>
              <a:off x="3434946" y="2791589"/>
              <a:ext cx="716290" cy="716290"/>
            </a:xfrm>
            <a:prstGeom prst="ellipse">
              <a:avLst/>
            </a:prstGeom>
            <a:solidFill>
              <a:srgbClr val="FFFF99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" name="Pfeil nach rechts 7"/>
            <p:cNvSpPr/>
            <p:nvPr/>
          </p:nvSpPr>
          <p:spPr bwMode="auto">
            <a:xfrm>
              <a:off x="609600" y="2795391"/>
              <a:ext cx="2797913" cy="708686"/>
            </a:xfrm>
            <a:prstGeom prst="rightArrow">
              <a:avLst/>
            </a:prstGeom>
            <a:solidFill>
              <a:schemeClr val="accent1">
                <a:lumMod val="20000"/>
                <a:lumOff val="80000"/>
              </a:schemeClr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9" name="Textfeld 8"/>
            <p:cNvSpPr txBox="1"/>
            <p:nvPr/>
          </p:nvSpPr>
          <p:spPr>
            <a:xfrm>
              <a:off x="609600" y="2397125"/>
              <a:ext cx="1828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/>
                <a:t>proton</a:t>
              </a:r>
              <a:endParaRPr lang="de-DE" sz="2800" dirty="0" smtClean="0"/>
            </a:p>
          </p:txBody>
        </p:sp>
      </p:grpSp>
      <p:sp>
        <p:nvSpPr>
          <p:cNvPr id="1349" name="Textfeld 1348"/>
          <p:cNvSpPr txBox="1"/>
          <p:nvPr/>
        </p:nvSpPr>
        <p:spPr>
          <a:xfrm>
            <a:off x="1473493" y="3886200"/>
            <a:ext cx="2869907" cy="5195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>
                <a:solidFill>
                  <a:srgbClr val="521B93"/>
                </a:solidFill>
              </a:rPr>
              <a:t>non-</a:t>
            </a:r>
            <a:r>
              <a:rPr lang="de-DE" sz="2800" dirty="0" err="1" smtClean="0">
                <a:solidFill>
                  <a:srgbClr val="521B93"/>
                </a:solidFill>
              </a:rPr>
              <a:t>perturbative</a:t>
            </a:r>
            <a:endParaRPr lang="de-DE" sz="2800" dirty="0" smtClean="0">
              <a:solidFill>
                <a:srgbClr val="521B93"/>
              </a:solidFill>
            </a:endParaRPr>
          </a:p>
        </p:txBody>
      </p:sp>
      <p:cxnSp>
        <p:nvCxnSpPr>
          <p:cNvPr id="14" name="Gerade Verbindung mit Pfeil 13"/>
          <p:cNvCxnSpPr>
            <a:endCxn id="6" idx="3"/>
          </p:cNvCxnSpPr>
          <p:nvPr/>
        </p:nvCxnSpPr>
        <p:spPr bwMode="auto">
          <a:xfrm flipV="1">
            <a:off x="3133165" y="3402981"/>
            <a:ext cx="406679" cy="537007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" name="Gruppierung 2"/>
          <p:cNvGrpSpPr/>
          <p:nvPr/>
        </p:nvGrpSpPr>
        <p:grpSpPr>
          <a:xfrm>
            <a:off x="80682" y="4814047"/>
            <a:ext cx="9063318" cy="1667435"/>
            <a:chOff x="80682" y="4814047"/>
            <a:chExt cx="9063318" cy="1667435"/>
          </a:xfrm>
        </p:grpSpPr>
        <p:sp>
          <p:nvSpPr>
            <p:cNvPr id="20" name="Textfeld 19"/>
            <p:cNvSpPr txBox="1"/>
            <p:nvPr/>
          </p:nvSpPr>
          <p:spPr>
            <a:xfrm>
              <a:off x="80682" y="4872335"/>
              <a:ext cx="906331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b="1" dirty="0" err="1" smtClean="0">
                  <a:solidFill>
                    <a:srgbClr val="FF0000"/>
                  </a:solidFill>
                </a:rPr>
                <a:t>Factorization</a:t>
              </a:r>
              <a:r>
                <a:rPr lang="de-DE" b="1" dirty="0" smtClean="0">
                  <a:solidFill>
                    <a:srgbClr val="FF0000"/>
                  </a:solidFill>
                </a:rPr>
                <a:t> </a:t>
              </a:r>
              <a:r>
                <a:rPr lang="de-DE" b="1" dirty="0" err="1" smtClean="0">
                  <a:solidFill>
                    <a:srgbClr val="FF0000"/>
                  </a:solidFill>
                </a:rPr>
                <a:t>theorem</a:t>
              </a:r>
              <a:r>
                <a:rPr lang="de-DE" b="1" dirty="0" smtClean="0">
                  <a:solidFill>
                    <a:srgbClr val="FF0000"/>
                  </a:solidFill>
                </a:rPr>
                <a:t>: </a:t>
              </a:r>
              <a:r>
                <a:rPr lang="de-DE" dirty="0" err="1" smtClean="0"/>
                <a:t>cross-sections</a:t>
              </a:r>
              <a:r>
                <a:rPr lang="de-DE" dirty="0" smtClean="0"/>
                <a:t> </a:t>
              </a:r>
              <a:r>
                <a:rPr lang="de-DE" dirty="0" err="1" smtClean="0"/>
                <a:t>can</a:t>
              </a:r>
              <a:r>
                <a:rPr lang="de-DE" dirty="0" smtClean="0"/>
                <a:t> </a:t>
              </a:r>
              <a:r>
                <a:rPr lang="de-DE" b="1" dirty="0" err="1" smtClean="0">
                  <a:solidFill>
                    <a:srgbClr val="FF0000"/>
                  </a:solidFill>
                </a:rPr>
                <a:t>always</a:t>
              </a:r>
              <a:r>
                <a:rPr lang="de-DE" dirty="0" smtClean="0"/>
                <a:t> </a:t>
              </a:r>
              <a:r>
                <a:rPr lang="de-DE" dirty="0" err="1" smtClean="0"/>
                <a:t>be</a:t>
              </a:r>
              <a:r>
                <a:rPr lang="de-DE" dirty="0" smtClean="0"/>
                <a:t> </a:t>
              </a:r>
              <a:r>
                <a:rPr lang="de-DE" dirty="0" err="1" smtClean="0"/>
                <a:t>factorized</a:t>
              </a:r>
              <a:r>
                <a:rPr lang="de-DE" dirty="0" smtClean="0"/>
                <a:t> </a:t>
              </a:r>
              <a:r>
                <a:rPr lang="de-DE" dirty="0" err="1" smtClean="0"/>
                <a:t>into</a:t>
              </a:r>
              <a:r>
                <a:rPr lang="de-DE" dirty="0" smtClean="0"/>
                <a:t> a </a:t>
              </a:r>
              <a:r>
                <a:rPr lang="de-DE" dirty="0" err="1" smtClean="0"/>
                <a:t>partonic</a:t>
              </a:r>
              <a:r>
                <a:rPr lang="de-DE" dirty="0" smtClean="0"/>
                <a:t> </a:t>
              </a:r>
              <a:r>
                <a:rPr lang="de-DE" dirty="0" err="1" smtClean="0"/>
                <a:t>cross</a:t>
              </a:r>
              <a:r>
                <a:rPr lang="de-DE" dirty="0" smtClean="0"/>
                <a:t> </a:t>
              </a:r>
              <a:r>
                <a:rPr lang="de-DE" dirty="0" err="1" smtClean="0"/>
                <a:t>section</a:t>
              </a:r>
              <a:r>
                <a:rPr lang="de-DE" dirty="0" smtClean="0"/>
                <a:t> </a:t>
              </a:r>
              <a:r>
                <a:rPr lang="de-DE" dirty="0" err="1" smtClean="0"/>
                <a:t>and</a:t>
              </a:r>
              <a:r>
                <a:rPr lang="de-DE" dirty="0" smtClean="0"/>
                <a:t> </a:t>
              </a:r>
              <a:r>
                <a:rPr lang="de-DE" dirty="0" err="1" smtClean="0"/>
                <a:t>the</a:t>
              </a:r>
              <a:r>
                <a:rPr lang="de-DE" dirty="0" smtClean="0"/>
                <a:t> </a:t>
              </a:r>
              <a:r>
                <a:rPr lang="de-DE" dirty="0" err="1" smtClean="0"/>
                <a:t>parton</a:t>
              </a:r>
              <a:r>
                <a:rPr lang="de-DE" dirty="0" smtClean="0"/>
                <a:t> </a:t>
              </a:r>
              <a:r>
                <a:rPr lang="de-DE" dirty="0" err="1" smtClean="0"/>
                <a:t>distribution</a:t>
              </a:r>
              <a:r>
                <a:rPr lang="de-DE" dirty="0" smtClean="0"/>
                <a:t> </a:t>
              </a:r>
              <a:r>
                <a:rPr lang="de-DE" dirty="0" err="1" smtClean="0"/>
                <a:t>functions</a:t>
              </a:r>
              <a:r>
                <a:rPr lang="de-DE" dirty="0" smtClean="0"/>
                <a:t>. The </a:t>
              </a:r>
              <a:r>
                <a:rPr lang="de-DE" dirty="0" err="1" smtClean="0"/>
                <a:t>answer</a:t>
              </a:r>
              <a:r>
                <a:rPr lang="de-DE" dirty="0" smtClean="0"/>
                <a:t> </a:t>
              </a:r>
              <a:r>
                <a:rPr lang="de-DE" dirty="0" err="1" smtClean="0"/>
                <a:t>is</a:t>
              </a:r>
              <a:r>
                <a:rPr lang="de-DE" dirty="0" smtClean="0"/>
                <a:t> </a:t>
              </a:r>
              <a:r>
                <a:rPr lang="de-DE" dirty="0" err="1" smtClean="0"/>
                <a:t>independent</a:t>
              </a:r>
              <a:r>
                <a:rPr lang="de-DE" dirty="0" smtClean="0"/>
                <a:t> </a:t>
              </a:r>
              <a:r>
                <a:rPr lang="de-DE" dirty="0" err="1" smtClean="0"/>
                <a:t>of</a:t>
              </a:r>
              <a:r>
                <a:rPr lang="de-DE" dirty="0" smtClean="0"/>
                <a:t> </a:t>
              </a:r>
              <a:r>
                <a:rPr lang="de-DE" dirty="0" err="1" smtClean="0"/>
                <a:t>the</a:t>
              </a:r>
              <a:r>
                <a:rPr lang="de-DE" dirty="0" smtClean="0"/>
                <a:t> </a:t>
              </a:r>
              <a:r>
                <a:rPr lang="de-DE" dirty="0" err="1" smtClean="0"/>
                <a:t>resolution</a:t>
              </a:r>
              <a:r>
                <a:rPr lang="de-DE" dirty="0" smtClean="0"/>
                <a:t> </a:t>
              </a:r>
              <a:r>
                <a:rPr lang="de-DE" dirty="0" smtClean="0">
                  <a:solidFill>
                    <a:srgbClr val="FF0000"/>
                  </a:solidFill>
                </a:rPr>
                <a:t>(</a:t>
              </a:r>
              <a:r>
                <a:rPr lang="de-DE" dirty="0" err="1" smtClean="0">
                  <a:solidFill>
                    <a:srgbClr val="FF0000"/>
                  </a:solidFill>
                </a:rPr>
                <a:t>factorization</a:t>
              </a:r>
              <a:r>
                <a:rPr lang="de-DE" dirty="0" smtClean="0">
                  <a:solidFill>
                    <a:srgbClr val="FF0000"/>
                  </a:solidFill>
                </a:rPr>
                <a:t> </a:t>
              </a:r>
              <a:r>
                <a:rPr lang="de-DE" dirty="0" err="1" smtClean="0">
                  <a:solidFill>
                    <a:srgbClr val="FF0000"/>
                  </a:solidFill>
                </a:rPr>
                <a:t>scale</a:t>
              </a:r>
              <a:r>
                <a:rPr lang="de-DE" dirty="0" smtClean="0">
                  <a:solidFill>
                    <a:srgbClr val="FF0000"/>
                  </a:solidFill>
                </a:rPr>
                <a:t>)</a:t>
              </a:r>
              <a:r>
                <a:rPr lang="de-DE" dirty="0" smtClean="0"/>
                <a:t>,</a:t>
              </a:r>
              <a:r>
                <a:rPr lang="de-DE" dirty="0"/>
                <a:t> </a:t>
              </a:r>
              <a:r>
                <a:rPr lang="de-DE" dirty="0" smtClean="0"/>
                <a:t>at </a:t>
              </a:r>
              <a:r>
                <a:rPr lang="de-DE" dirty="0" err="1" smtClean="0"/>
                <a:t>which</a:t>
              </a:r>
              <a:r>
                <a:rPr lang="de-DE" dirty="0" smtClean="0"/>
                <a:t> </a:t>
              </a:r>
              <a:r>
                <a:rPr lang="de-DE" dirty="0" err="1" smtClean="0"/>
                <a:t>the</a:t>
              </a:r>
              <a:r>
                <a:rPr lang="de-DE" dirty="0" smtClean="0"/>
                <a:t> </a:t>
              </a:r>
              <a:r>
                <a:rPr lang="de-DE" dirty="0" err="1" smtClean="0"/>
                <a:t>two</a:t>
              </a:r>
              <a:r>
                <a:rPr lang="de-DE" dirty="0" smtClean="0"/>
                <a:t> </a:t>
              </a:r>
              <a:r>
                <a:rPr lang="de-DE" dirty="0" err="1" smtClean="0"/>
                <a:t>parts</a:t>
              </a:r>
              <a:r>
                <a:rPr lang="de-DE" dirty="0" smtClean="0"/>
                <a:t> </a:t>
              </a:r>
              <a:r>
                <a:rPr lang="de-DE" dirty="0" err="1" smtClean="0"/>
                <a:t>are</a:t>
              </a:r>
              <a:r>
                <a:rPr lang="de-DE" dirty="0" smtClean="0"/>
                <a:t> </a:t>
              </a:r>
              <a:r>
                <a:rPr lang="de-DE" dirty="0" err="1" smtClean="0"/>
                <a:t>split</a:t>
              </a:r>
              <a:r>
                <a:rPr lang="de-DE" dirty="0" smtClean="0"/>
                <a:t> apart.</a:t>
              </a:r>
              <a:endParaRPr lang="de-DE" b="1" dirty="0" smtClean="0">
                <a:solidFill>
                  <a:srgbClr val="FF0000"/>
                </a:solidFill>
              </a:endParaRPr>
            </a:p>
          </p:txBody>
        </p:sp>
        <p:sp>
          <p:nvSpPr>
            <p:cNvPr id="26" name="Rechteck 25"/>
            <p:cNvSpPr/>
            <p:nvPr/>
          </p:nvSpPr>
          <p:spPr bwMode="auto">
            <a:xfrm>
              <a:off x="80682" y="4814047"/>
              <a:ext cx="8996083" cy="1667435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184" name="Textfeld 183"/>
          <p:cNvSpPr txBox="1"/>
          <p:nvPr/>
        </p:nvSpPr>
        <p:spPr>
          <a:xfrm>
            <a:off x="1752600" y="722293"/>
            <a:ext cx="196362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smtClean="0">
                <a:solidFill>
                  <a:srgbClr val="FF0000"/>
                </a:solidFill>
              </a:rPr>
              <a:t>additional soft probe</a:t>
            </a:r>
            <a:endParaRPr lang="de-DE" sz="2800" dirty="0" smtClean="0">
              <a:solidFill>
                <a:srgbClr val="FF0000"/>
              </a:solidFill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3589007" y="2778434"/>
            <a:ext cx="4718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4000" smtClean="0"/>
              <a:t>?</a:t>
            </a:r>
            <a:endParaRPr lang="de-DE" sz="4000" dirty="0" err="1" smtClean="0"/>
          </a:p>
        </p:txBody>
      </p:sp>
      <p:pic>
        <p:nvPicPr>
          <p:cNvPr id="185" name="Bild 18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53000" y="2438400"/>
            <a:ext cx="215900" cy="304800"/>
          </a:xfrm>
          <a:prstGeom prst="rect">
            <a:avLst/>
          </a:prstGeom>
        </p:spPr>
      </p:pic>
      <p:pic>
        <p:nvPicPr>
          <p:cNvPr id="186" name="Bild 18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53400" y="1676400"/>
            <a:ext cx="177800" cy="368300"/>
          </a:xfrm>
          <a:prstGeom prst="rect">
            <a:avLst/>
          </a:prstGeom>
        </p:spPr>
      </p:pic>
      <p:pic>
        <p:nvPicPr>
          <p:cNvPr id="187" name="Bild 1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24600" y="3175000"/>
            <a:ext cx="228600" cy="330200"/>
          </a:xfrm>
          <a:prstGeom prst="rect">
            <a:avLst/>
          </a:prstGeom>
        </p:spPr>
      </p:pic>
      <p:pic>
        <p:nvPicPr>
          <p:cNvPr id="188" name="Bild 18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32500" y="3505200"/>
            <a:ext cx="215900" cy="304800"/>
          </a:xfrm>
          <a:prstGeom prst="rect">
            <a:avLst/>
          </a:prstGeom>
        </p:spPr>
      </p:pic>
      <p:pic>
        <p:nvPicPr>
          <p:cNvPr id="189" name="Bild 18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58200" y="3327400"/>
            <a:ext cx="228600" cy="330200"/>
          </a:xfrm>
          <a:prstGeom prst="rect">
            <a:avLst/>
          </a:prstGeom>
        </p:spPr>
      </p:pic>
      <p:pic>
        <p:nvPicPr>
          <p:cNvPr id="190" name="Bild 18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0900" y="2743200"/>
            <a:ext cx="215900" cy="304800"/>
          </a:xfrm>
          <a:prstGeom prst="rect">
            <a:avLst/>
          </a:prstGeom>
        </p:spPr>
      </p:pic>
      <p:pic>
        <p:nvPicPr>
          <p:cNvPr id="191" name="Bild 19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91200" y="1104900"/>
            <a:ext cx="457200" cy="342900"/>
          </a:xfrm>
          <a:prstGeom prst="rect">
            <a:avLst/>
          </a:prstGeom>
        </p:spPr>
      </p:pic>
      <p:pic>
        <p:nvPicPr>
          <p:cNvPr id="192" name="Bild 19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791200" y="2133600"/>
            <a:ext cx="228600" cy="406400"/>
          </a:xfrm>
          <a:prstGeom prst="rect">
            <a:avLst/>
          </a:prstGeom>
        </p:spPr>
      </p:pic>
      <p:pic>
        <p:nvPicPr>
          <p:cNvPr id="193" name="Bild 19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849619" y="1066800"/>
            <a:ext cx="1473200" cy="419100"/>
          </a:xfrm>
          <a:prstGeom prst="rect">
            <a:avLst/>
          </a:prstGeom>
        </p:spPr>
      </p:pic>
      <p:sp>
        <p:nvSpPr>
          <p:cNvPr id="194" name="Textfeld 193"/>
          <p:cNvSpPr txBox="1"/>
          <p:nvPr/>
        </p:nvSpPr>
        <p:spPr>
          <a:xfrm>
            <a:off x="6680937" y="537369"/>
            <a:ext cx="19636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 smtClean="0">
                <a:solidFill>
                  <a:srgbClr val="FF0000"/>
                </a:solidFill>
              </a:rPr>
              <a:t>hard</a:t>
            </a:r>
            <a:r>
              <a:rPr lang="de-DE" sz="2800" dirty="0" smtClean="0">
                <a:solidFill>
                  <a:srgbClr val="FF0000"/>
                </a:solidFill>
              </a:rPr>
              <a:t> probe</a:t>
            </a:r>
          </a:p>
        </p:txBody>
      </p:sp>
      <p:pic>
        <p:nvPicPr>
          <p:cNvPr id="195" name="Bild 19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4800" y="1752600"/>
            <a:ext cx="2159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0666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uppierung 55"/>
          <p:cNvGrpSpPr/>
          <p:nvPr/>
        </p:nvGrpSpPr>
        <p:grpSpPr>
          <a:xfrm>
            <a:off x="2891119" y="609600"/>
            <a:ext cx="3952389" cy="3048000"/>
            <a:chOff x="2891119" y="609600"/>
            <a:chExt cx="3952389" cy="3048000"/>
          </a:xfrm>
        </p:grpSpPr>
        <p:grpSp>
          <p:nvGrpSpPr>
            <p:cNvPr id="54" name="Gruppierung 53"/>
            <p:cNvGrpSpPr/>
            <p:nvPr/>
          </p:nvGrpSpPr>
          <p:grpSpPr>
            <a:xfrm>
              <a:off x="2891119" y="658906"/>
              <a:ext cx="2998693" cy="2998694"/>
              <a:chOff x="2891119" y="658906"/>
              <a:chExt cx="2998693" cy="2998694"/>
            </a:xfrm>
          </p:grpSpPr>
          <p:cxnSp>
            <p:nvCxnSpPr>
              <p:cNvPr id="30" name="Gerade Verbindung mit Pfeil 29"/>
              <p:cNvCxnSpPr/>
              <p:nvPr/>
            </p:nvCxnSpPr>
            <p:spPr bwMode="auto">
              <a:xfrm flipV="1">
                <a:off x="4639235" y="658906"/>
                <a:ext cx="591671" cy="1882589"/>
              </a:xfrm>
              <a:prstGeom prst="straightConnector1">
                <a:avLst/>
              </a:prstGeom>
              <a:solidFill>
                <a:schemeClr val="accent1"/>
              </a:solidFill>
              <a:ln w="571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" name="Gerade Verbindung mit Pfeil 31"/>
              <p:cNvCxnSpPr/>
              <p:nvPr/>
            </p:nvCxnSpPr>
            <p:spPr bwMode="auto">
              <a:xfrm>
                <a:off x="4598894" y="2554942"/>
                <a:ext cx="1290918" cy="968188"/>
              </a:xfrm>
              <a:prstGeom prst="straightConnector1">
                <a:avLst/>
              </a:prstGeom>
              <a:solidFill>
                <a:schemeClr val="accent1"/>
              </a:solidFill>
              <a:ln w="571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" name="Gerade Verbindung mit Pfeil 33"/>
              <p:cNvCxnSpPr/>
              <p:nvPr/>
            </p:nvCxnSpPr>
            <p:spPr bwMode="auto">
              <a:xfrm flipH="1">
                <a:off x="2891119" y="2581836"/>
                <a:ext cx="1721222" cy="1075764"/>
              </a:xfrm>
              <a:prstGeom prst="straightConnector1">
                <a:avLst/>
              </a:prstGeom>
              <a:solidFill>
                <a:schemeClr val="accent1"/>
              </a:solidFill>
              <a:ln w="571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55" name="Textfeld 54"/>
            <p:cNvSpPr txBox="1"/>
            <p:nvPr/>
          </p:nvSpPr>
          <p:spPr>
            <a:xfrm>
              <a:off x="4953000" y="609600"/>
              <a:ext cx="18905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dirty="0" err="1" smtClean="0">
                  <a:solidFill>
                    <a:srgbClr val="FF0000"/>
                  </a:solidFill>
                </a:rPr>
                <a:t>partonic</a:t>
              </a:r>
              <a:r>
                <a:rPr lang="de-DE" dirty="0" smtClean="0">
                  <a:solidFill>
                    <a:srgbClr val="FF0000"/>
                  </a:solidFill>
                </a:rPr>
                <a:t> final </a:t>
              </a:r>
              <a:r>
                <a:rPr lang="de-DE" dirty="0" err="1" smtClean="0">
                  <a:solidFill>
                    <a:srgbClr val="FF0000"/>
                  </a:solidFill>
                </a:rPr>
                <a:t>state</a:t>
              </a:r>
              <a:endParaRPr lang="de-DE" dirty="0" smtClean="0">
                <a:solidFill>
                  <a:srgbClr val="FF0000"/>
                </a:solidFill>
              </a:endParaRPr>
            </a:p>
          </p:txBody>
        </p:sp>
      </p:grpSp>
      <p:sp>
        <p:nvSpPr>
          <p:cNvPr id="2" name="Textfeld 1"/>
          <p:cNvSpPr txBox="1"/>
          <p:nvPr/>
        </p:nvSpPr>
        <p:spPr>
          <a:xfrm>
            <a:off x="-76200" y="0"/>
            <a:ext cx="92202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300" dirty="0" smtClean="0"/>
              <a:t>The </a:t>
            </a:r>
            <a:r>
              <a:rPr lang="de-DE" sz="3300" dirty="0" err="1" smtClean="0"/>
              <a:t>master</a:t>
            </a:r>
            <a:r>
              <a:rPr lang="de-DE" sz="3300" dirty="0" smtClean="0"/>
              <a:t> </a:t>
            </a:r>
            <a:r>
              <a:rPr lang="de-DE" sz="3300" dirty="0" err="1" smtClean="0"/>
              <a:t>formula</a:t>
            </a:r>
            <a:endParaRPr lang="de-DE" sz="3300" dirty="0" smtClean="0"/>
          </a:p>
        </p:txBody>
      </p:sp>
      <p:grpSp>
        <p:nvGrpSpPr>
          <p:cNvPr id="58" name="Gruppierung 57"/>
          <p:cNvGrpSpPr/>
          <p:nvPr/>
        </p:nvGrpSpPr>
        <p:grpSpPr>
          <a:xfrm>
            <a:off x="152399" y="4087906"/>
            <a:ext cx="8924365" cy="1317812"/>
            <a:chOff x="152399" y="4087906"/>
            <a:chExt cx="8924365" cy="1317812"/>
          </a:xfrm>
        </p:grpSpPr>
        <p:sp>
          <p:nvSpPr>
            <p:cNvPr id="57" name="Rechteck 56"/>
            <p:cNvSpPr/>
            <p:nvPr/>
          </p:nvSpPr>
          <p:spPr bwMode="auto">
            <a:xfrm>
              <a:off x="152399" y="4087906"/>
              <a:ext cx="8924365" cy="1317812"/>
            </a:xfrm>
            <a:prstGeom prst="rect">
              <a:avLst/>
            </a:prstGeom>
            <a:solidFill>
              <a:srgbClr val="FFFF99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59976" y="4213440"/>
              <a:ext cx="8736106" cy="1093409"/>
            </a:xfrm>
            <a:prstGeom prst="rect">
              <a:avLst/>
            </a:prstGeom>
          </p:spPr>
        </p:pic>
      </p:grpSp>
      <p:grpSp>
        <p:nvGrpSpPr>
          <p:cNvPr id="44" name="Gruppierung 43"/>
          <p:cNvGrpSpPr/>
          <p:nvPr/>
        </p:nvGrpSpPr>
        <p:grpSpPr>
          <a:xfrm>
            <a:off x="609600" y="1749301"/>
            <a:ext cx="1828800" cy="1356223"/>
            <a:chOff x="609600" y="1749301"/>
            <a:chExt cx="1828800" cy="1356223"/>
          </a:xfrm>
        </p:grpSpPr>
        <p:sp>
          <p:nvSpPr>
            <p:cNvPr id="11" name="Pfeil nach rechts 10"/>
            <p:cNvSpPr/>
            <p:nvPr/>
          </p:nvSpPr>
          <p:spPr bwMode="auto">
            <a:xfrm>
              <a:off x="730719" y="2143765"/>
              <a:ext cx="1479081" cy="708686"/>
            </a:xfrm>
            <a:prstGeom prst="rightArrow">
              <a:avLst/>
            </a:prstGeom>
            <a:solidFill>
              <a:schemeClr val="accent1">
                <a:lumMod val="20000"/>
                <a:lumOff val="80000"/>
              </a:schemeClr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2" name="Textfeld 11"/>
            <p:cNvSpPr txBox="1"/>
            <p:nvPr/>
          </p:nvSpPr>
          <p:spPr>
            <a:xfrm>
              <a:off x="609600" y="1749301"/>
              <a:ext cx="1828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/>
                <a:t>proton</a:t>
              </a:r>
              <a:endParaRPr lang="de-DE" sz="2800" dirty="0" smtClean="0"/>
            </a:p>
          </p:txBody>
        </p:sp>
        <p:pic>
          <p:nvPicPr>
            <p:cNvPr id="20" name="Bild 1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90600" y="2788024"/>
              <a:ext cx="342900" cy="317500"/>
            </a:xfrm>
            <a:prstGeom prst="rect">
              <a:avLst/>
            </a:prstGeom>
          </p:spPr>
        </p:pic>
      </p:grpSp>
      <p:grpSp>
        <p:nvGrpSpPr>
          <p:cNvPr id="43" name="Gruppierung 42"/>
          <p:cNvGrpSpPr/>
          <p:nvPr/>
        </p:nvGrpSpPr>
        <p:grpSpPr>
          <a:xfrm>
            <a:off x="6888490" y="1748118"/>
            <a:ext cx="2179310" cy="1357406"/>
            <a:chOff x="6888490" y="1748118"/>
            <a:chExt cx="2179310" cy="1357406"/>
          </a:xfrm>
        </p:grpSpPr>
        <p:sp>
          <p:nvSpPr>
            <p:cNvPr id="18" name="Pfeil nach rechts 17"/>
            <p:cNvSpPr/>
            <p:nvPr/>
          </p:nvSpPr>
          <p:spPr bwMode="auto">
            <a:xfrm flipH="1">
              <a:off x="6888490" y="2147934"/>
              <a:ext cx="1479081" cy="708686"/>
            </a:xfrm>
            <a:prstGeom prst="rightArrow">
              <a:avLst/>
            </a:prstGeom>
            <a:solidFill>
              <a:schemeClr val="accent1">
                <a:lumMod val="20000"/>
                <a:lumOff val="80000"/>
              </a:schemeClr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9" name="Textfeld 18"/>
            <p:cNvSpPr txBox="1"/>
            <p:nvPr/>
          </p:nvSpPr>
          <p:spPr>
            <a:xfrm>
              <a:off x="7239000" y="1748118"/>
              <a:ext cx="1828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/>
                <a:t>proton</a:t>
              </a:r>
              <a:endParaRPr lang="de-DE" sz="2800" dirty="0" smtClean="0"/>
            </a:p>
          </p:txBody>
        </p:sp>
        <p:pic>
          <p:nvPicPr>
            <p:cNvPr id="21" name="Bild 2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581900" y="2788024"/>
              <a:ext cx="342900" cy="317500"/>
            </a:xfrm>
            <a:prstGeom prst="rect">
              <a:avLst/>
            </a:prstGeom>
          </p:spPr>
        </p:pic>
      </p:grpSp>
      <p:grpSp>
        <p:nvGrpSpPr>
          <p:cNvPr id="49" name="Gruppierung 48"/>
          <p:cNvGrpSpPr/>
          <p:nvPr/>
        </p:nvGrpSpPr>
        <p:grpSpPr>
          <a:xfrm>
            <a:off x="1664807" y="1921959"/>
            <a:ext cx="2297593" cy="1400845"/>
            <a:chOff x="1664807" y="1921959"/>
            <a:chExt cx="2297593" cy="1400845"/>
          </a:xfrm>
        </p:grpSpPr>
        <p:sp>
          <p:nvSpPr>
            <p:cNvPr id="27" name="Pfeil nach rechts 26"/>
            <p:cNvSpPr/>
            <p:nvPr/>
          </p:nvSpPr>
          <p:spPr bwMode="auto">
            <a:xfrm rot="1548468">
              <a:off x="2821547" y="2623776"/>
              <a:ext cx="849770" cy="414095"/>
            </a:xfrm>
            <a:prstGeom prst="rightArrow">
              <a:avLst/>
            </a:prstGeom>
            <a:solidFill>
              <a:schemeClr val="accent1">
                <a:lumMod val="20000"/>
                <a:lumOff val="80000"/>
              </a:schemeClr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9" name="Oval 8"/>
            <p:cNvSpPr/>
            <p:nvPr/>
          </p:nvSpPr>
          <p:spPr bwMode="auto">
            <a:xfrm>
              <a:off x="2209800" y="2143765"/>
              <a:ext cx="716290" cy="716290"/>
            </a:xfrm>
            <a:prstGeom prst="ellipse">
              <a:avLst/>
            </a:prstGeom>
            <a:solidFill>
              <a:srgbClr val="FFFF99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3" name="Gerade Verbindung mit Pfeil 22"/>
            <p:cNvCxnSpPr>
              <a:stCxn id="9" idx="6"/>
            </p:cNvCxnSpPr>
            <p:nvPr/>
          </p:nvCxnSpPr>
          <p:spPr bwMode="auto">
            <a:xfrm flipV="1">
              <a:off x="2926090" y="2498108"/>
              <a:ext cx="1036310" cy="3802"/>
            </a:xfrm>
            <a:prstGeom prst="straightConnector1">
              <a:avLst/>
            </a:prstGeom>
            <a:solidFill>
              <a:schemeClr val="accent1"/>
            </a:solidFill>
            <a:ln w="57150" cap="flat" cmpd="sng" algn="ctr">
              <a:solidFill>
                <a:schemeClr val="accent2">
                  <a:lumMod val="75000"/>
                </a:schemeClr>
              </a:solidFill>
              <a:prstDash val="solid"/>
              <a:round/>
              <a:headEnd type="none" w="med" len="med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45" name="Bild 4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4807" y="2939981"/>
              <a:ext cx="1380176" cy="382823"/>
            </a:xfrm>
            <a:prstGeom prst="rect">
              <a:avLst/>
            </a:prstGeom>
          </p:spPr>
        </p:pic>
        <p:pic>
          <p:nvPicPr>
            <p:cNvPr id="46" name="Bild 4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023790" y="1921959"/>
              <a:ext cx="838200" cy="406400"/>
            </a:xfrm>
            <a:prstGeom prst="rect">
              <a:avLst/>
            </a:prstGeom>
          </p:spPr>
        </p:pic>
      </p:grpSp>
      <p:grpSp>
        <p:nvGrpSpPr>
          <p:cNvPr id="50" name="Gruppierung 49"/>
          <p:cNvGrpSpPr/>
          <p:nvPr/>
        </p:nvGrpSpPr>
        <p:grpSpPr>
          <a:xfrm>
            <a:off x="5135890" y="1983700"/>
            <a:ext cx="2255510" cy="1330586"/>
            <a:chOff x="5135890" y="1983700"/>
            <a:chExt cx="2255510" cy="1330586"/>
          </a:xfrm>
        </p:grpSpPr>
        <p:sp>
          <p:nvSpPr>
            <p:cNvPr id="28" name="Pfeil nach rechts 27"/>
            <p:cNvSpPr/>
            <p:nvPr/>
          </p:nvSpPr>
          <p:spPr bwMode="auto">
            <a:xfrm rot="20051532" flipH="1">
              <a:off x="5434759" y="2641707"/>
              <a:ext cx="849770" cy="414095"/>
            </a:xfrm>
            <a:prstGeom prst="rightArrow">
              <a:avLst/>
            </a:prstGeom>
            <a:solidFill>
              <a:schemeClr val="accent1">
                <a:lumMod val="20000"/>
                <a:lumOff val="80000"/>
              </a:schemeClr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7" name="Oval 16"/>
            <p:cNvSpPr/>
            <p:nvPr/>
          </p:nvSpPr>
          <p:spPr bwMode="auto">
            <a:xfrm flipH="1">
              <a:off x="6172200" y="2147934"/>
              <a:ext cx="716290" cy="716290"/>
            </a:xfrm>
            <a:prstGeom prst="ellipse">
              <a:avLst/>
            </a:prstGeom>
            <a:solidFill>
              <a:srgbClr val="FFFF99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5" name="Gerade Verbindung mit Pfeil 24"/>
            <p:cNvCxnSpPr/>
            <p:nvPr/>
          </p:nvCxnSpPr>
          <p:spPr bwMode="auto">
            <a:xfrm flipH="1" flipV="1">
              <a:off x="5135890" y="2522642"/>
              <a:ext cx="1036310" cy="3802"/>
            </a:xfrm>
            <a:prstGeom prst="straightConnector1">
              <a:avLst/>
            </a:prstGeom>
            <a:solidFill>
              <a:schemeClr val="accent1"/>
            </a:solidFill>
            <a:ln w="57150" cap="flat" cmpd="sng" algn="ctr">
              <a:solidFill>
                <a:srgbClr val="942093"/>
              </a:solidFill>
              <a:prstDash val="solid"/>
              <a:round/>
              <a:headEnd type="none" w="med" len="med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47" name="Bild 4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43757" y="1983700"/>
              <a:ext cx="863600" cy="419100"/>
            </a:xfrm>
            <a:prstGeom prst="rect">
              <a:avLst/>
            </a:prstGeom>
          </p:spPr>
        </p:pic>
        <p:pic>
          <p:nvPicPr>
            <p:cNvPr id="48" name="Bild 4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987233" y="2926568"/>
              <a:ext cx="1404167" cy="387718"/>
            </a:xfrm>
            <a:prstGeom prst="rect">
              <a:avLst/>
            </a:prstGeom>
          </p:spPr>
        </p:pic>
      </p:grpSp>
      <p:grpSp>
        <p:nvGrpSpPr>
          <p:cNvPr id="53" name="Gruppierung 52"/>
          <p:cNvGrpSpPr/>
          <p:nvPr/>
        </p:nvGrpSpPr>
        <p:grpSpPr>
          <a:xfrm>
            <a:off x="3505200" y="1909482"/>
            <a:ext cx="2144957" cy="2045715"/>
            <a:chOff x="3505200" y="1909482"/>
            <a:chExt cx="2144957" cy="2045715"/>
          </a:xfrm>
        </p:grpSpPr>
        <p:sp>
          <p:nvSpPr>
            <p:cNvPr id="29" name="Oval 28"/>
            <p:cNvSpPr/>
            <p:nvPr/>
          </p:nvSpPr>
          <p:spPr bwMode="auto">
            <a:xfrm>
              <a:off x="3944859" y="1909482"/>
              <a:ext cx="1226987" cy="1226987"/>
            </a:xfrm>
            <a:prstGeom prst="ellipse">
              <a:avLst/>
            </a:prstGeom>
            <a:solidFill>
              <a:srgbClr val="FFC5B8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51" name="Bild 5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150801" y="2143917"/>
              <a:ext cx="847181" cy="666929"/>
            </a:xfrm>
            <a:prstGeom prst="rect">
              <a:avLst/>
            </a:prstGeom>
          </p:spPr>
        </p:pic>
        <p:sp>
          <p:nvSpPr>
            <p:cNvPr id="52" name="Textfeld 51"/>
            <p:cNvSpPr txBox="1"/>
            <p:nvPr/>
          </p:nvSpPr>
          <p:spPr>
            <a:xfrm>
              <a:off x="3505200" y="3124200"/>
              <a:ext cx="21449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dirty="0" err="1" smtClean="0"/>
                <a:t>partonic</a:t>
              </a:r>
              <a:r>
                <a:rPr lang="de-DE" dirty="0" smtClean="0"/>
                <a:t> </a:t>
              </a:r>
              <a:r>
                <a:rPr lang="de-DE" dirty="0" err="1" smtClean="0"/>
                <a:t>cross-section</a:t>
              </a:r>
              <a:endParaRPr lang="de-DE" dirty="0" smtClean="0"/>
            </a:p>
          </p:txBody>
        </p:sp>
      </p:grpSp>
      <p:grpSp>
        <p:nvGrpSpPr>
          <p:cNvPr id="61" name="Gruppierung 60"/>
          <p:cNvGrpSpPr/>
          <p:nvPr/>
        </p:nvGrpSpPr>
        <p:grpSpPr>
          <a:xfrm>
            <a:off x="152400" y="5562600"/>
            <a:ext cx="5127023" cy="1104900"/>
            <a:chOff x="152400" y="5562600"/>
            <a:chExt cx="5127023" cy="1104900"/>
          </a:xfrm>
        </p:grpSpPr>
        <p:sp>
          <p:nvSpPr>
            <p:cNvPr id="59" name="Textfeld 58"/>
            <p:cNvSpPr txBox="1"/>
            <p:nvPr/>
          </p:nvSpPr>
          <p:spPr>
            <a:xfrm>
              <a:off x="152400" y="5562600"/>
              <a:ext cx="512702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/>
                <a:t>partonic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center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of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mass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energy</a:t>
              </a:r>
              <a:endParaRPr lang="de-DE" sz="2800" dirty="0" smtClean="0"/>
            </a:p>
          </p:txBody>
        </p:sp>
        <p:pic>
          <p:nvPicPr>
            <p:cNvPr id="60" name="Bild 5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28600" y="6108700"/>
              <a:ext cx="4940300" cy="558800"/>
            </a:xfrm>
            <a:prstGeom prst="rect">
              <a:avLst/>
            </a:prstGeom>
          </p:spPr>
        </p:pic>
      </p:grpSp>
      <p:grpSp>
        <p:nvGrpSpPr>
          <p:cNvPr id="66" name="Gruppierung 65"/>
          <p:cNvGrpSpPr/>
          <p:nvPr/>
        </p:nvGrpSpPr>
        <p:grpSpPr>
          <a:xfrm>
            <a:off x="6332290" y="4921624"/>
            <a:ext cx="2663792" cy="1609728"/>
            <a:chOff x="6332290" y="4921624"/>
            <a:chExt cx="2663792" cy="1609728"/>
          </a:xfrm>
        </p:grpSpPr>
        <p:cxnSp>
          <p:nvCxnSpPr>
            <p:cNvPr id="63" name="Gerade Verbindung mit Pfeil 62"/>
            <p:cNvCxnSpPr/>
            <p:nvPr/>
          </p:nvCxnSpPr>
          <p:spPr bwMode="auto">
            <a:xfrm flipH="1">
              <a:off x="8153400" y="4921624"/>
              <a:ext cx="479612" cy="793376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5" name="Textfeld 64"/>
            <p:cNvSpPr txBox="1"/>
            <p:nvPr/>
          </p:nvSpPr>
          <p:spPr>
            <a:xfrm>
              <a:off x="6332290" y="5638800"/>
              <a:ext cx="2663792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dirty="0" err="1" smtClean="0"/>
                <a:t>coupling</a:t>
              </a:r>
              <a:r>
                <a:rPr lang="de-DE" dirty="0" smtClean="0"/>
                <a:t> </a:t>
              </a:r>
              <a:r>
                <a:rPr lang="de-DE" dirty="0" err="1" smtClean="0"/>
                <a:t>strengths</a:t>
              </a:r>
              <a:r>
                <a:rPr lang="de-DE" dirty="0" smtClean="0"/>
                <a:t> </a:t>
              </a:r>
              <a:r>
                <a:rPr lang="de-DE" dirty="0" err="1" smtClean="0"/>
                <a:t>depend</a:t>
              </a:r>
              <a:r>
                <a:rPr lang="de-DE" dirty="0" smtClean="0"/>
                <a:t> on </a:t>
              </a:r>
              <a:r>
                <a:rPr lang="de-DE" sz="2800" i="1" dirty="0" smtClean="0">
                  <a:latin typeface="+mj-lt"/>
                </a:rPr>
                <a:t>Q</a:t>
              </a:r>
              <a:endParaRPr lang="de-DE" sz="2800" dirty="0" smtClean="0"/>
            </a:p>
          </p:txBody>
        </p:sp>
      </p:grpSp>
    </p:spTree>
    <p:extLst>
      <p:ext uri="{BB962C8B-B14F-4D97-AF65-F5344CB8AC3E}">
        <p14:creationId xmlns:p14="http://schemas.microsoft.com/office/powerpoint/2010/main" val="2001204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Bild 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5000" y="2743200"/>
            <a:ext cx="571500" cy="419100"/>
          </a:xfrm>
          <a:prstGeom prst="rect">
            <a:avLst/>
          </a:prstGeom>
        </p:spPr>
      </p:pic>
      <p:pic>
        <p:nvPicPr>
          <p:cNvPr id="26" name="Bild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2000" y="3200400"/>
            <a:ext cx="711200" cy="406400"/>
          </a:xfrm>
          <a:prstGeom prst="rect">
            <a:avLst/>
          </a:prstGeom>
        </p:spPr>
      </p:pic>
      <p:pic>
        <p:nvPicPr>
          <p:cNvPr id="9" name="Bild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3200" y="5994400"/>
            <a:ext cx="1562100" cy="482600"/>
          </a:xfrm>
          <a:prstGeom prst="rect">
            <a:avLst/>
          </a:prstGeom>
        </p:spPr>
      </p:pic>
      <p:cxnSp>
        <p:nvCxnSpPr>
          <p:cNvPr id="10" name="Gerade Verbindung 9"/>
          <p:cNvCxnSpPr/>
          <p:nvPr/>
        </p:nvCxnSpPr>
        <p:spPr bwMode="auto">
          <a:xfrm flipV="1">
            <a:off x="1450145" y="3810000"/>
            <a:ext cx="1643893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dash"/>
            <a:round/>
            <a:headEnd type="none" w="lg" len="lg"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73" name="Gruppierung 72"/>
          <p:cNvGrpSpPr/>
          <p:nvPr/>
        </p:nvGrpSpPr>
        <p:grpSpPr>
          <a:xfrm>
            <a:off x="2379029" y="9525"/>
            <a:ext cx="6650935" cy="5562600"/>
            <a:chOff x="2379029" y="9525"/>
            <a:chExt cx="6650935" cy="5562600"/>
          </a:xfrm>
        </p:grpSpPr>
        <p:pic>
          <p:nvPicPr>
            <p:cNvPr id="3" name="Bild 2"/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8388" t="24444" r="12527" b="24445"/>
            <a:stretch/>
          </p:blipFill>
          <p:spPr>
            <a:xfrm>
              <a:off x="2379029" y="9525"/>
              <a:ext cx="6650935" cy="5562600"/>
            </a:xfrm>
            <a:prstGeom prst="rect">
              <a:avLst/>
            </a:prstGeom>
          </p:spPr>
        </p:pic>
        <p:sp>
          <p:nvSpPr>
            <p:cNvPr id="72" name="Rechteck 71"/>
            <p:cNvSpPr/>
            <p:nvPr/>
          </p:nvSpPr>
          <p:spPr bwMode="auto">
            <a:xfrm>
              <a:off x="2700337" y="4773301"/>
              <a:ext cx="1171576" cy="59879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4" name="Text Box 18"/>
          <p:cNvSpPr txBox="1">
            <a:spLocks noChangeArrowheads="1"/>
          </p:cNvSpPr>
          <p:nvPr/>
        </p:nvSpPr>
        <p:spPr bwMode="auto">
          <a:xfrm>
            <a:off x="0" y="0"/>
            <a:ext cx="8839200" cy="5847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  <a:extLst/>
        </p:spPr>
        <p:txBody>
          <a:bodyPr>
            <a:spAutoFit/>
          </a:bodyPr>
          <a:lstStyle/>
          <a:p>
            <a:r>
              <a:rPr lang="de-DE" altLang="de-DE" sz="2800" dirty="0" smtClean="0"/>
              <a:t>Measurement </a:t>
            </a:r>
            <a:r>
              <a:rPr lang="de-DE" altLang="de-DE" sz="2800" dirty="0" err="1" smtClean="0"/>
              <a:t>of</a:t>
            </a:r>
            <a:r>
              <a:rPr lang="de-DE" altLang="de-DE" sz="2800" dirty="0" smtClean="0"/>
              <a:t> PDFs at </a:t>
            </a:r>
            <a:r>
              <a:rPr lang="de-DE" altLang="de-DE" sz="3200" i="1" dirty="0" err="1" smtClean="0">
                <a:latin typeface="+mn-lt"/>
              </a:rPr>
              <a:t>ep</a:t>
            </a:r>
            <a:r>
              <a:rPr lang="de-DE" altLang="de-DE" sz="2800" dirty="0" err="1" smtClean="0"/>
              <a:t>-collider</a:t>
            </a:r>
            <a:r>
              <a:rPr lang="de-DE" altLang="de-DE" sz="2800" dirty="0" smtClean="0"/>
              <a:t> HERA </a:t>
            </a:r>
            <a:r>
              <a:rPr lang="de-DE" altLang="de-DE" sz="2800" dirty="0"/>
              <a:t>(</a:t>
            </a:r>
            <a:r>
              <a:rPr lang="de-DE" altLang="de-DE" sz="2800" dirty="0" smtClean="0"/>
              <a:t>DESY)</a:t>
            </a:r>
            <a:endParaRPr lang="en-US" altLang="de-DE" sz="2800" dirty="0"/>
          </a:p>
        </p:txBody>
      </p:sp>
      <p:pic>
        <p:nvPicPr>
          <p:cNvPr id="74" name="Bild 7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14889" y="4593853"/>
            <a:ext cx="272022" cy="340028"/>
          </a:xfrm>
          <a:prstGeom prst="rect">
            <a:avLst/>
          </a:prstGeom>
        </p:spPr>
      </p:pic>
      <p:grpSp>
        <p:nvGrpSpPr>
          <p:cNvPr id="81" name="Gruppierung 80"/>
          <p:cNvGrpSpPr/>
          <p:nvPr/>
        </p:nvGrpSpPr>
        <p:grpSpPr>
          <a:xfrm>
            <a:off x="0" y="2472274"/>
            <a:ext cx="4267200" cy="4395251"/>
            <a:chOff x="0" y="2472274"/>
            <a:chExt cx="4267200" cy="4395251"/>
          </a:xfrm>
        </p:grpSpPr>
        <p:grpSp>
          <p:nvGrpSpPr>
            <p:cNvPr id="71" name="Gruppierung 70"/>
            <p:cNvGrpSpPr/>
            <p:nvPr/>
          </p:nvGrpSpPr>
          <p:grpSpPr>
            <a:xfrm>
              <a:off x="0" y="2915683"/>
              <a:ext cx="4267200" cy="3951842"/>
              <a:chOff x="166687" y="1885949"/>
              <a:chExt cx="4267200" cy="3951842"/>
            </a:xfrm>
          </p:grpSpPr>
          <p:sp>
            <p:nvSpPr>
              <p:cNvPr id="15" name="Text Box 568"/>
              <p:cNvSpPr txBox="1">
                <a:spLocks noChangeArrowheads="1"/>
              </p:cNvSpPr>
              <p:nvPr/>
            </p:nvSpPr>
            <p:spPr bwMode="auto">
              <a:xfrm>
                <a:off x="166687" y="2819400"/>
                <a:ext cx="1452563" cy="46196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altLang="de-DE" dirty="0"/>
                  <a:t>p</a:t>
                </a:r>
                <a:r>
                  <a:rPr lang="en-US" altLang="de-DE" dirty="0" smtClean="0">
                    <a:latin typeface="Arial" charset="0"/>
                  </a:rPr>
                  <a:t>ositron</a:t>
                </a:r>
                <a:endParaRPr lang="en-US" altLang="de-DE" dirty="0">
                  <a:latin typeface="Arial" charset="0"/>
                </a:endParaRPr>
              </a:p>
            </p:txBody>
          </p:sp>
          <p:grpSp>
            <p:nvGrpSpPr>
              <p:cNvPr id="6" name="Group 519"/>
              <p:cNvGrpSpPr>
                <a:grpSpLocks/>
              </p:cNvGrpSpPr>
              <p:nvPr/>
            </p:nvGrpSpPr>
            <p:grpSpPr bwMode="auto">
              <a:xfrm rot="19573417" flipH="1">
                <a:off x="1352550" y="4876800"/>
                <a:ext cx="752475" cy="457200"/>
                <a:chOff x="2078" y="3411"/>
                <a:chExt cx="474" cy="288"/>
              </a:xfrm>
            </p:grpSpPr>
            <p:sp>
              <p:nvSpPr>
                <p:cNvPr id="53" name="Freeform 520"/>
                <p:cNvSpPr>
                  <a:spLocks/>
                </p:cNvSpPr>
                <p:nvPr/>
              </p:nvSpPr>
              <p:spPr bwMode="auto">
                <a:xfrm>
                  <a:off x="2078" y="3483"/>
                  <a:ext cx="474" cy="144"/>
                </a:xfrm>
                <a:custGeom>
                  <a:avLst/>
                  <a:gdLst>
                    <a:gd name="T0" fmla="*/ 0 w 474"/>
                    <a:gd name="T1" fmla="*/ 75 h 144"/>
                    <a:gd name="T2" fmla="*/ 373 w 474"/>
                    <a:gd name="T3" fmla="*/ 0 h 144"/>
                    <a:gd name="T4" fmla="*/ 474 w 474"/>
                    <a:gd name="T5" fmla="*/ 72 h 144"/>
                    <a:gd name="T6" fmla="*/ 367 w 474"/>
                    <a:gd name="T7" fmla="*/ 144 h 144"/>
                    <a:gd name="T8" fmla="*/ 0 w 474"/>
                    <a:gd name="T9" fmla="*/ 75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4" h="144">
                      <a:moveTo>
                        <a:pt x="0" y="75"/>
                      </a:moveTo>
                      <a:lnTo>
                        <a:pt x="373" y="0"/>
                      </a:lnTo>
                      <a:lnTo>
                        <a:pt x="474" y="72"/>
                      </a:lnTo>
                      <a:lnTo>
                        <a:pt x="367" y="144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rgbClr val="EAEAEA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" name="Line 521"/>
                <p:cNvSpPr>
                  <a:spLocks noChangeShapeType="1"/>
                </p:cNvSpPr>
                <p:nvPr/>
              </p:nvSpPr>
              <p:spPr bwMode="auto">
                <a:xfrm rot="-5400000" flipH="1" flipV="1">
                  <a:off x="2238" y="3341"/>
                  <a:ext cx="66" cy="3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55" name="Line 522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2241" y="3418"/>
                  <a:ext cx="66" cy="3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56" name="Group 523"/>
                <p:cNvGrpSpPr>
                  <a:grpSpLocks/>
                </p:cNvGrpSpPr>
                <p:nvPr/>
              </p:nvGrpSpPr>
              <p:grpSpPr bwMode="auto">
                <a:xfrm>
                  <a:off x="2344" y="3411"/>
                  <a:ext cx="208" cy="288"/>
                  <a:chOff x="2352" y="3408"/>
                  <a:chExt cx="208" cy="288"/>
                </a:xfrm>
              </p:grpSpPr>
              <p:sp>
                <p:nvSpPr>
                  <p:cNvPr id="57" name="Line 524"/>
                  <p:cNvSpPr>
                    <a:spLocks noChangeShapeType="1"/>
                  </p:cNvSpPr>
                  <p:nvPr/>
                </p:nvSpPr>
                <p:spPr bwMode="auto">
                  <a:xfrm rot="-5400000" flipH="1" flipV="1">
                    <a:off x="2384" y="3520"/>
                    <a:ext cx="144" cy="208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58" name="Line 525"/>
                  <p:cNvSpPr>
                    <a:spLocks noChangeShapeType="1"/>
                  </p:cNvSpPr>
                  <p:nvPr/>
                </p:nvSpPr>
                <p:spPr bwMode="auto">
                  <a:xfrm rot="5400000" flipH="1">
                    <a:off x="2384" y="3376"/>
                    <a:ext cx="144" cy="208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sp>
            <p:nvSpPr>
              <p:cNvPr id="7" name="Text Box 526"/>
              <p:cNvSpPr txBox="1">
                <a:spLocks noChangeArrowheads="1"/>
              </p:cNvSpPr>
              <p:nvPr/>
            </p:nvSpPr>
            <p:spPr bwMode="auto">
              <a:xfrm>
                <a:off x="3138487" y="3948113"/>
                <a:ext cx="129540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altLang="de-DE" dirty="0"/>
                  <a:t>p</a:t>
                </a:r>
                <a:r>
                  <a:rPr lang="en-US" altLang="de-DE" dirty="0" smtClean="0">
                    <a:latin typeface="Arial" charset="0"/>
                  </a:rPr>
                  <a:t>roton</a:t>
                </a:r>
                <a:endParaRPr lang="en-US" altLang="de-DE" dirty="0">
                  <a:latin typeface="Arial" charset="0"/>
                </a:endParaRPr>
              </a:p>
            </p:txBody>
          </p:sp>
          <p:sp>
            <p:nvSpPr>
              <p:cNvPr id="17" name="Oval 571"/>
              <p:cNvSpPr>
                <a:spLocks noChangeArrowheads="1"/>
              </p:cNvSpPr>
              <p:nvPr/>
            </p:nvSpPr>
            <p:spPr bwMode="auto">
              <a:xfrm flipH="1" flipV="1">
                <a:off x="2422525" y="4100513"/>
                <a:ext cx="838200" cy="838200"/>
              </a:xfrm>
              <a:prstGeom prst="ellipse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8" name="Line 572"/>
              <p:cNvSpPr>
                <a:spLocks noChangeShapeType="1"/>
              </p:cNvSpPr>
              <p:nvPr/>
            </p:nvSpPr>
            <p:spPr bwMode="auto">
              <a:xfrm rot="5400000">
                <a:off x="2359024" y="4527551"/>
                <a:ext cx="104775" cy="563563"/>
              </a:xfrm>
              <a:prstGeom prst="line">
                <a:avLst/>
              </a:prstGeom>
              <a:noFill/>
              <a:ln w="571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0" name="Line 574"/>
              <p:cNvSpPr>
                <a:spLocks noChangeShapeType="1"/>
              </p:cNvSpPr>
              <p:nvPr/>
            </p:nvSpPr>
            <p:spPr bwMode="auto">
              <a:xfrm flipH="1" flipV="1">
                <a:off x="1538287" y="4452938"/>
                <a:ext cx="114300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1" name="Line 575"/>
              <p:cNvSpPr>
                <a:spLocks noChangeShapeType="1"/>
              </p:cNvSpPr>
              <p:nvPr/>
            </p:nvSpPr>
            <p:spPr bwMode="auto">
              <a:xfrm flipH="1" flipV="1">
                <a:off x="1538287" y="4300538"/>
                <a:ext cx="114300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2" name="AutoShape 576"/>
              <p:cNvSpPr>
                <a:spLocks noChangeArrowheads="1"/>
              </p:cNvSpPr>
              <p:nvPr/>
            </p:nvSpPr>
            <p:spPr bwMode="auto">
              <a:xfrm flipH="1" flipV="1">
                <a:off x="3306762" y="4346576"/>
                <a:ext cx="762000" cy="381000"/>
              </a:xfrm>
              <a:prstGeom prst="rightArrow">
                <a:avLst>
                  <a:gd name="adj1" fmla="val 50000"/>
                  <a:gd name="adj2" fmla="val 50000"/>
                </a:avLst>
              </a:prstGeom>
              <a:solidFill>
                <a:srgbClr val="FFCC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60" name="Line 575"/>
              <p:cNvSpPr>
                <a:spLocks noChangeShapeType="1"/>
              </p:cNvSpPr>
              <p:nvPr/>
            </p:nvSpPr>
            <p:spPr bwMode="auto">
              <a:xfrm flipH="1" flipV="1">
                <a:off x="280988" y="2757486"/>
                <a:ext cx="1795462" cy="9527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61" name="Line 575"/>
              <p:cNvSpPr>
                <a:spLocks noChangeShapeType="1"/>
              </p:cNvSpPr>
              <p:nvPr/>
            </p:nvSpPr>
            <p:spPr bwMode="auto">
              <a:xfrm flipH="1" flipV="1">
                <a:off x="1228725" y="1885949"/>
                <a:ext cx="857250" cy="871537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62" name="Line 575"/>
              <p:cNvSpPr>
                <a:spLocks noChangeShapeType="1"/>
              </p:cNvSpPr>
              <p:nvPr/>
            </p:nvSpPr>
            <p:spPr bwMode="auto">
              <a:xfrm flipV="1">
                <a:off x="1256933" y="2763959"/>
                <a:ext cx="174870" cy="676"/>
              </a:xfrm>
              <a:prstGeom prst="line">
                <a:avLst/>
              </a:prstGeom>
              <a:noFill/>
              <a:ln w="34925">
                <a:solidFill>
                  <a:schemeClr val="tx1"/>
                </a:solidFill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63" name="Text Box 568"/>
              <p:cNvSpPr txBox="1">
                <a:spLocks noChangeArrowheads="1"/>
              </p:cNvSpPr>
              <p:nvPr/>
            </p:nvSpPr>
            <p:spPr bwMode="auto">
              <a:xfrm>
                <a:off x="697706" y="5314571"/>
                <a:ext cx="1452563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altLang="de-DE" sz="2800" dirty="0"/>
                  <a:t>j</a:t>
                </a:r>
                <a:r>
                  <a:rPr lang="en-US" altLang="de-DE" sz="2800" dirty="0" smtClean="0"/>
                  <a:t>et</a:t>
                </a:r>
                <a:endParaRPr lang="en-US" altLang="de-DE" sz="2800" dirty="0"/>
              </a:p>
            </p:txBody>
          </p:sp>
          <p:grpSp>
            <p:nvGrpSpPr>
              <p:cNvPr id="70" name="Gruppierung 69"/>
              <p:cNvGrpSpPr/>
              <p:nvPr/>
            </p:nvGrpSpPr>
            <p:grpSpPr>
              <a:xfrm>
                <a:off x="1862975" y="2857312"/>
                <a:ext cx="412747" cy="1929002"/>
                <a:chOff x="2647158" y="1152812"/>
                <a:chExt cx="412747" cy="2084389"/>
              </a:xfrm>
            </p:grpSpPr>
            <p:grpSp>
              <p:nvGrpSpPr>
                <p:cNvPr id="66" name="Gruppierung 65"/>
                <p:cNvGrpSpPr/>
                <p:nvPr/>
              </p:nvGrpSpPr>
              <p:grpSpPr>
                <a:xfrm>
                  <a:off x="2647158" y="1152812"/>
                  <a:ext cx="388934" cy="1046164"/>
                  <a:chOff x="2304259" y="1087436"/>
                  <a:chExt cx="219074" cy="717551"/>
                </a:xfrm>
              </p:grpSpPr>
              <p:sp>
                <p:nvSpPr>
                  <p:cNvPr id="64" name="Freeform 18"/>
                  <p:cNvSpPr>
                    <a:spLocks/>
                  </p:cNvSpPr>
                  <p:nvPr/>
                </p:nvSpPr>
                <p:spPr bwMode="auto">
                  <a:xfrm rot="5367642">
                    <a:off x="2229150" y="1162545"/>
                    <a:ext cx="358153" cy="207936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5" name="Freeform 19"/>
                  <p:cNvSpPr>
                    <a:spLocks/>
                  </p:cNvSpPr>
                  <p:nvPr/>
                </p:nvSpPr>
                <p:spPr bwMode="auto">
                  <a:xfrm rot="5367642">
                    <a:off x="2239663" y="1521316"/>
                    <a:ext cx="361262" cy="206079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67" name="Gruppierung 66"/>
                <p:cNvGrpSpPr/>
                <p:nvPr/>
              </p:nvGrpSpPr>
              <p:grpSpPr>
                <a:xfrm>
                  <a:off x="2670971" y="2191037"/>
                  <a:ext cx="388934" cy="1046164"/>
                  <a:chOff x="2304259" y="1087436"/>
                  <a:chExt cx="219074" cy="717551"/>
                </a:xfrm>
              </p:grpSpPr>
              <p:sp>
                <p:nvSpPr>
                  <p:cNvPr id="68" name="Freeform 18"/>
                  <p:cNvSpPr>
                    <a:spLocks/>
                  </p:cNvSpPr>
                  <p:nvPr/>
                </p:nvSpPr>
                <p:spPr bwMode="auto">
                  <a:xfrm rot="5367642">
                    <a:off x="2229150" y="1162545"/>
                    <a:ext cx="358153" cy="207936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9" name="Freeform 19"/>
                  <p:cNvSpPr>
                    <a:spLocks/>
                  </p:cNvSpPr>
                  <p:nvPr/>
                </p:nvSpPr>
                <p:spPr bwMode="auto">
                  <a:xfrm rot="5367642">
                    <a:off x="2239663" y="1521316"/>
                    <a:ext cx="361262" cy="206079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</p:grpSp>
          <p:sp>
            <p:nvSpPr>
              <p:cNvPr id="12" name="Oval 562"/>
              <p:cNvSpPr>
                <a:spLocks noChangeAspect="1" noChangeArrowheads="1"/>
              </p:cNvSpPr>
              <p:nvPr/>
            </p:nvSpPr>
            <p:spPr bwMode="auto">
              <a:xfrm rot="5400000" flipH="1">
                <a:off x="1922462" y="2619376"/>
                <a:ext cx="292100" cy="292100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9" name="Oval 573"/>
              <p:cNvSpPr>
                <a:spLocks noChangeAspect="1" noChangeArrowheads="1"/>
              </p:cNvSpPr>
              <p:nvPr/>
            </p:nvSpPr>
            <p:spPr bwMode="auto">
              <a:xfrm rot="5400000" flipV="1">
                <a:off x="1944687" y="4711701"/>
                <a:ext cx="292100" cy="292100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80" name="Text Box 568"/>
            <p:cNvSpPr txBox="1">
              <a:spLocks noChangeArrowheads="1"/>
            </p:cNvSpPr>
            <p:nvPr/>
          </p:nvSpPr>
          <p:spPr bwMode="auto">
            <a:xfrm>
              <a:off x="358774" y="2472274"/>
              <a:ext cx="1452563" cy="4619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de-DE" dirty="0">
                  <a:solidFill>
                    <a:srgbClr val="FF0000"/>
                  </a:solidFill>
                </a:rPr>
                <a:t>p</a:t>
              </a:r>
              <a:r>
                <a:rPr lang="en-US" altLang="de-DE" dirty="0" smtClean="0">
                  <a:solidFill>
                    <a:srgbClr val="FF0000"/>
                  </a:solidFill>
                  <a:latin typeface="Arial" charset="0"/>
                </a:rPr>
                <a:t>ositron</a:t>
              </a:r>
              <a:endParaRPr lang="en-US" altLang="de-DE" dirty="0">
                <a:solidFill>
                  <a:srgbClr val="FF0000"/>
                </a:solidFill>
                <a:latin typeface="Arial" charset="0"/>
              </a:endParaRPr>
            </a:p>
          </p:txBody>
        </p:sp>
      </p:grpSp>
      <p:pic>
        <p:nvPicPr>
          <p:cNvPr id="2" name="Bild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46652" y="4180627"/>
            <a:ext cx="504288" cy="640058"/>
          </a:xfrm>
          <a:prstGeom prst="rect">
            <a:avLst/>
          </a:prstGeom>
        </p:spPr>
      </p:pic>
      <p:pic>
        <p:nvPicPr>
          <p:cNvPr id="5" name="Bild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57400" y="5913883"/>
            <a:ext cx="373872" cy="334517"/>
          </a:xfrm>
          <a:prstGeom prst="rect">
            <a:avLst/>
          </a:prstGeom>
        </p:spPr>
      </p:pic>
      <p:sp>
        <p:nvSpPr>
          <p:cNvPr id="13" name="Bogen 12"/>
          <p:cNvSpPr/>
          <p:nvPr/>
        </p:nvSpPr>
        <p:spPr bwMode="auto">
          <a:xfrm>
            <a:off x="1278137" y="3162873"/>
            <a:ext cx="1295934" cy="1295934"/>
          </a:xfrm>
          <a:prstGeom prst="arc">
            <a:avLst>
              <a:gd name="adj1" fmla="val 13705720"/>
              <a:gd name="adj2" fmla="val 0"/>
            </a:avLst>
          </a:prstGeom>
          <a:noFill/>
          <a:ln w="38100" cap="flat" cmpd="sng" algn="ctr">
            <a:solidFill>
              <a:schemeClr val="accent2">
                <a:lumMod val="75000"/>
              </a:schemeClr>
            </a:solidFill>
            <a:prstDash val="solid"/>
            <a:round/>
            <a:headEnd type="arrow" w="lg" len="lg"/>
            <a:tailEnd type="none" w="lg" len="lg"/>
          </a:ln>
          <a:effectLst/>
          <a:extLst/>
        </p:spPr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9" name="Gruppierung 28"/>
          <p:cNvGrpSpPr/>
          <p:nvPr/>
        </p:nvGrpSpPr>
        <p:grpSpPr>
          <a:xfrm>
            <a:off x="4854388" y="5715000"/>
            <a:ext cx="3697941" cy="1035424"/>
            <a:chOff x="4854388" y="5715000"/>
            <a:chExt cx="3697941" cy="1035424"/>
          </a:xfrm>
        </p:grpSpPr>
        <p:pic>
          <p:nvPicPr>
            <p:cNvPr id="28" name="Bild 2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953000" y="5867400"/>
              <a:ext cx="3441700" cy="419100"/>
            </a:xfrm>
            <a:prstGeom prst="rect">
              <a:avLst/>
            </a:prstGeom>
          </p:spPr>
        </p:pic>
        <p:grpSp>
          <p:nvGrpSpPr>
            <p:cNvPr id="25" name="Gruppierung 24"/>
            <p:cNvGrpSpPr/>
            <p:nvPr/>
          </p:nvGrpSpPr>
          <p:grpSpPr>
            <a:xfrm>
              <a:off x="4854388" y="5715000"/>
              <a:ext cx="3697941" cy="1035424"/>
              <a:chOff x="4854388" y="5715000"/>
              <a:chExt cx="3697941" cy="1035424"/>
            </a:xfrm>
          </p:grpSpPr>
          <p:sp>
            <p:nvSpPr>
              <p:cNvPr id="23" name="Textfeld 22"/>
              <p:cNvSpPr txBox="1"/>
              <p:nvPr/>
            </p:nvSpPr>
            <p:spPr>
              <a:xfrm>
                <a:off x="4975412" y="6288222"/>
                <a:ext cx="157045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mtClean="0"/>
                  <a:t>measured</a:t>
                </a:r>
                <a:endParaRPr lang="de-DE" dirty="0" smtClean="0"/>
              </a:p>
            </p:txBody>
          </p:sp>
          <p:sp>
            <p:nvSpPr>
              <p:cNvPr id="24" name="Rechteck 23"/>
              <p:cNvSpPr/>
              <p:nvPr/>
            </p:nvSpPr>
            <p:spPr bwMode="auto">
              <a:xfrm>
                <a:off x="4854388" y="5715000"/>
                <a:ext cx="3697941" cy="1035424"/>
              </a:xfrm>
              <a:prstGeom prst="rect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61027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ung 4"/>
          <p:cNvGrpSpPr/>
          <p:nvPr/>
        </p:nvGrpSpPr>
        <p:grpSpPr>
          <a:xfrm>
            <a:off x="228600" y="1981200"/>
            <a:ext cx="7581900" cy="4798260"/>
            <a:chOff x="228600" y="1981200"/>
            <a:chExt cx="7581900" cy="4798260"/>
          </a:xfrm>
        </p:grpSpPr>
        <p:pic>
          <p:nvPicPr>
            <p:cNvPr id="358402" name="Picture 2" descr="chema: Die Massen der Elementarteilchen auf einer logarithmischen Skala von 1 eV/c^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00" y="1981200"/>
              <a:ext cx="7581900" cy="479826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Rechteck 2"/>
            <p:cNvSpPr/>
            <p:nvPr/>
          </p:nvSpPr>
          <p:spPr bwMode="auto">
            <a:xfrm>
              <a:off x="1490770" y="3112169"/>
              <a:ext cx="287869" cy="152400"/>
            </a:xfrm>
            <a:prstGeom prst="rect">
              <a:avLst/>
            </a:prstGeom>
            <a:solidFill>
              <a:schemeClr val="bg1"/>
            </a:solidFill>
            <a:ln w="317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3" name="Textfeld 12"/>
            <p:cNvSpPr txBox="1"/>
            <p:nvPr/>
          </p:nvSpPr>
          <p:spPr>
            <a:xfrm>
              <a:off x="1463287" y="2983086"/>
              <a:ext cx="20579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600" b="1" smtClean="0">
                  <a:latin typeface="Arial" panose="020B0604020202020204" pitchFamily="34" charset="0"/>
                  <a:cs typeface="Arial" panose="020B0604020202020204" pitchFamily="34" charset="0"/>
                </a:rPr>
                <a:t>9</a:t>
              </a:r>
              <a:endParaRPr lang="de-DE" sz="1600" b="1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85346" name="Text Box 2"/>
          <p:cNvSpPr txBox="1">
            <a:spLocks noChangeArrowheads="1"/>
          </p:cNvSpPr>
          <p:nvPr/>
        </p:nvSpPr>
        <p:spPr bwMode="auto">
          <a:xfrm>
            <a:off x="1066800" y="-152400"/>
            <a:ext cx="65532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de-DE" sz="5400">
              <a:solidFill>
                <a:srgbClr val="777777"/>
              </a:solidFill>
            </a:endParaRPr>
          </a:p>
        </p:txBody>
      </p:sp>
      <p:sp>
        <p:nvSpPr>
          <p:cNvPr id="48" name="Content Placeholder 2"/>
          <p:cNvSpPr txBox="1">
            <a:spLocks/>
          </p:cNvSpPr>
          <p:nvPr/>
        </p:nvSpPr>
        <p:spPr bwMode="auto">
          <a:xfrm>
            <a:off x="0" y="0"/>
            <a:ext cx="9144000" cy="78950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65113" indent="-265113" algn="l" rtl="0" fontAlgn="base">
              <a:spcBef>
                <a:spcPct val="0"/>
              </a:spcBef>
              <a:spcAft>
                <a:spcPct val="50000"/>
              </a:spcAft>
              <a:buClr>
                <a:srgbClr val="F28E00"/>
              </a:buClr>
              <a:buFont typeface="Wingdings" panose="05000000000000000000" pitchFamily="2" charset="2"/>
              <a:buChar char="§"/>
              <a:defRPr sz="2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28650" indent="-184150" algn="l" rtl="0" fontAlgn="base">
              <a:spcBef>
                <a:spcPct val="0"/>
              </a:spcBef>
              <a:spcAft>
                <a:spcPct val="5000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36663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44650" indent="-228600" algn="l" rtl="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§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panose="05000000000000000000" pitchFamily="2" charset="2"/>
              <a:buNone/>
            </a:pP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Mass</a:t>
            </a: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spectrum</a:t>
            </a: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extremely</a:t>
            </a: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weird</a:t>
            </a: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 ...       	</a:t>
            </a: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and</a:t>
            </a: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4000" dirty="0" err="1" smtClean="0">
                <a:latin typeface="Arial" charset="0"/>
                <a:ea typeface="Arial" charset="0"/>
                <a:cs typeface="Arial" charset="0"/>
              </a:rPr>
              <a:t>unexplained</a:t>
            </a:r>
            <a:r>
              <a:rPr lang="de-DE" sz="4000" dirty="0" smtClean="0">
                <a:latin typeface="Arial" charset="0"/>
                <a:ea typeface="Arial" charset="0"/>
                <a:cs typeface="Arial" charset="0"/>
              </a:rPr>
              <a:t>!!!</a:t>
            </a:r>
          </a:p>
        </p:txBody>
      </p:sp>
      <p:sp>
        <p:nvSpPr>
          <p:cNvPr id="2" name="Textfeld 1"/>
          <p:cNvSpPr txBox="1"/>
          <p:nvPr/>
        </p:nvSpPr>
        <p:spPr>
          <a:xfrm>
            <a:off x="5410200" y="6504801"/>
            <a:ext cx="3124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Kevin </a:t>
            </a:r>
            <a:r>
              <a:rPr lang="de-DE" sz="1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Kröninger</a:t>
            </a:r>
            <a:r>
              <a:rPr lang="de-DE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, Welt der Physik</a:t>
            </a:r>
          </a:p>
        </p:txBody>
      </p:sp>
      <p:cxnSp>
        <p:nvCxnSpPr>
          <p:cNvPr id="4" name="Gerade Verbindung mit Pfeil 3"/>
          <p:cNvCxnSpPr/>
          <p:nvPr/>
        </p:nvCxnSpPr>
        <p:spPr>
          <a:xfrm flipH="1">
            <a:off x="4733925" y="1785938"/>
            <a:ext cx="381000" cy="533400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/>
          <p:cNvSpPr txBox="1"/>
          <p:nvPr/>
        </p:nvSpPr>
        <p:spPr>
          <a:xfrm>
            <a:off x="3733800" y="1281649"/>
            <a:ext cx="4953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m(t-Quark) ≈ 180∙m(Proton)</a:t>
            </a:r>
          </a:p>
        </p:txBody>
      </p:sp>
      <p:cxnSp>
        <p:nvCxnSpPr>
          <p:cNvPr id="16" name="Gerade Verbindung mit Pfeil 15"/>
          <p:cNvCxnSpPr/>
          <p:nvPr/>
        </p:nvCxnSpPr>
        <p:spPr>
          <a:xfrm flipV="1">
            <a:off x="1900238" y="3000376"/>
            <a:ext cx="671512" cy="1471612"/>
          </a:xfrm>
          <a:prstGeom prst="straightConnector1">
            <a:avLst/>
          </a:prstGeom>
          <a:ln w="381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feld 18"/>
          <p:cNvSpPr txBox="1"/>
          <p:nvPr/>
        </p:nvSpPr>
        <p:spPr>
          <a:xfrm rot="17668836">
            <a:off x="1209675" y="3105151"/>
            <a:ext cx="182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3500</a:t>
            </a:r>
            <a:endParaRPr lang="de-DE" sz="2800" dirty="0" smtClean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6" name="Gerade Verbindung mit Pfeil 75"/>
          <p:cNvCxnSpPr/>
          <p:nvPr/>
        </p:nvCxnSpPr>
        <p:spPr>
          <a:xfrm flipV="1">
            <a:off x="4650319" y="2495669"/>
            <a:ext cx="296859" cy="1884661"/>
          </a:xfrm>
          <a:prstGeom prst="straightConnector1">
            <a:avLst/>
          </a:prstGeom>
          <a:ln w="381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/>
          <p:cNvSpPr txBox="1"/>
          <p:nvPr/>
        </p:nvSpPr>
        <p:spPr>
          <a:xfrm rot="16738710">
            <a:off x="4226457" y="3198357"/>
            <a:ext cx="182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75</a:t>
            </a:r>
            <a:r>
              <a:rPr lang="de-DE" sz="1200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2800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000</a:t>
            </a:r>
          </a:p>
        </p:txBody>
      </p:sp>
    </p:spTree>
    <p:extLst>
      <p:ext uri="{BB962C8B-B14F-4D97-AF65-F5344CB8AC3E}">
        <p14:creationId xmlns:p14="http://schemas.microsoft.com/office/powerpoint/2010/main" val="549780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16"/>
          <p:cNvGrpSpPr>
            <a:grpSpLocks/>
          </p:cNvGrpSpPr>
          <p:nvPr/>
        </p:nvGrpSpPr>
        <p:grpSpPr bwMode="auto">
          <a:xfrm>
            <a:off x="2667000" y="1600200"/>
            <a:ext cx="3717925" cy="2057400"/>
            <a:chOff x="1728" y="1008"/>
            <a:chExt cx="2342" cy="1296"/>
          </a:xfrm>
        </p:grpSpPr>
        <p:sp>
          <p:nvSpPr>
            <p:cNvPr id="3" name="Line 213"/>
            <p:cNvSpPr>
              <a:spLocks noChangeShapeType="1"/>
            </p:cNvSpPr>
            <p:nvPr/>
          </p:nvSpPr>
          <p:spPr bwMode="auto">
            <a:xfrm flipV="1">
              <a:off x="1728" y="1101"/>
              <a:ext cx="1364" cy="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" name="Line 214"/>
            <p:cNvSpPr>
              <a:spLocks noChangeShapeType="1"/>
            </p:cNvSpPr>
            <p:nvPr/>
          </p:nvSpPr>
          <p:spPr bwMode="auto">
            <a:xfrm>
              <a:off x="1728" y="2016"/>
              <a:ext cx="1553" cy="2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" name="Oval 215"/>
            <p:cNvSpPr>
              <a:spLocks noChangeArrowheads="1"/>
            </p:cNvSpPr>
            <p:nvPr/>
          </p:nvSpPr>
          <p:spPr bwMode="auto">
            <a:xfrm>
              <a:off x="2774" y="1008"/>
              <a:ext cx="1296" cy="1296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" name="Freeform 266"/>
            <p:cNvSpPr>
              <a:spLocks/>
            </p:cNvSpPr>
            <p:nvPr/>
          </p:nvSpPr>
          <p:spPr bwMode="auto">
            <a:xfrm>
              <a:off x="2885" y="1868"/>
              <a:ext cx="1146" cy="151"/>
            </a:xfrm>
            <a:custGeom>
              <a:avLst/>
              <a:gdLst>
                <a:gd name="T0" fmla="*/ 0 w 1146"/>
                <a:gd name="T1" fmla="*/ 151 h 151"/>
                <a:gd name="T2" fmla="*/ 188 w 1146"/>
                <a:gd name="T3" fmla="*/ 3 h 151"/>
                <a:gd name="T4" fmla="*/ 1146 w 1146"/>
                <a:gd name="T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6" h="151">
                  <a:moveTo>
                    <a:pt x="0" y="151"/>
                  </a:moveTo>
                  <a:lnTo>
                    <a:pt x="188" y="3"/>
                  </a:lnTo>
                  <a:lnTo>
                    <a:pt x="1146" y="0"/>
                  </a:lnTo>
                </a:path>
              </a:pathLst>
            </a:custGeom>
            <a:noFill/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" name="Group 443"/>
            <p:cNvGrpSpPr>
              <a:grpSpLocks/>
            </p:cNvGrpSpPr>
            <p:nvPr/>
          </p:nvGrpSpPr>
          <p:grpSpPr bwMode="auto">
            <a:xfrm>
              <a:off x="3031" y="1489"/>
              <a:ext cx="310" cy="414"/>
              <a:chOff x="3037" y="1507"/>
              <a:chExt cx="310" cy="414"/>
            </a:xfrm>
          </p:grpSpPr>
          <p:sp>
            <p:nvSpPr>
              <p:cNvPr id="40" name="Bogen 217"/>
              <p:cNvSpPr>
                <a:spLocks/>
              </p:cNvSpPr>
              <p:nvPr/>
            </p:nvSpPr>
            <p:spPr bwMode="auto">
              <a:xfrm rot="7552663" flipH="1" flipV="1">
                <a:off x="3274" y="1529"/>
                <a:ext cx="95" cy="51"/>
              </a:xfrm>
              <a:custGeom>
                <a:avLst/>
                <a:gdLst>
                  <a:gd name="G0" fmla="+- 21600 0 0"/>
                  <a:gd name="G1" fmla="+- 1324 0 0"/>
                  <a:gd name="G2" fmla="+- 21600 0 0"/>
                  <a:gd name="T0" fmla="*/ 35745 w 35745"/>
                  <a:gd name="T1" fmla="*/ 17648 h 22924"/>
                  <a:gd name="T2" fmla="*/ 41 w 35745"/>
                  <a:gd name="T3" fmla="*/ 0 h 22924"/>
                  <a:gd name="T4" fmla="*/ 21600 w 35745"/>
                  <a:gd name="T5" fmla="*/ 1324 h 2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745" h="22924" fill="none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</a:path>
                  <a:path w="35745" h="22924" stroke="0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  <a:lnTo>
                      <a:pt x="21600" y="1324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41" name="Group 218"/>
              <p:cNvGrpSpPr>
                <a:grpSpLocks/>
              </p:cNvGrpSpPr>
              <p:nvPr/>
            </p:nvGrpSpPr>
            <p:grpSpPr bwMode="auto">
              <a:xfrm rot="7552663">
                <a:off x="3207" y="1547"/>
                <a:ext cx="116" cy="96"/>
                <a:chOff x="960" y="528"/>
                <a:chExt cx="287" cy="672"/>
              </a:xfrm>
            </p:grpSpPr>
            <p:sp>
              <p:nvSpPr>
                <p:cNvPr id="59" name="Bogen 21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0" name="Bogen 22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1" name="Bogen 22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42" name="Group 222"/>
              <p:cNvGrpSpPr>
                <a:grpSpLocks/>
              </p:cNvGrpSpPr>
              <p:nvPr/>
            </p:nvGrpSpPr>
            <p:grpSpPr bwMode="auto">
              <a:xfrm rot="7552663">
                <a:off x="3161" y="1610"/>
                <a:ext cx="115" cy="96"/>
                <a:chOff x="960" y="528"/>
                <a:chExt cx="287" cy="672"/>
              </a:xfrm>
            </p:grpSpPr>
            <p:sp>
              <p:nvSpPr>
                <p:cNvPr id="56" name="Bogen 22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57" name="Bogen 22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58" name="Bogen 22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43" name="Group 226"/>
              <p:cNvGrpSpPr>
                <a:grpSpLocks/>
              </p:cNvGrpSpPr>
              <p:nvPr/>
            </p:nvGrpSpPr>
            <p:grpSpPr bwMode="auto">
              <a:xfrm rot="7552663">
                <a:off x="3118" y="1671"/>
                <a:ext cx="114" cy="96"/>
                <a:chOff x="960" y="528"/>
                <a:chExt cx="287" cy="672"/>
              </a:xfrm>
            </p:grpSpPr>
            <p:sp>
              <p:nvSpPr>
                <p:cNvPr id="53" name="Bogen 22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54" name="Bogen 22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55" name="Bogen 22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44" name="Group 230"/>
              <p:cNvGrpSpPr>
                <a:grpSpLocks/>
              </p:cNvGrpSpPr>
              <p:nvPr/>
            </p:nvGrpSpPr>
            <p:grpSpPr bwMode="auto">
              <a:xfrm rot="7552663">
                <a:off x="3072" y="1734"/>
                <a:ext cx="115" cy="96"/>
                <a:chOff x="960" y="528"/>
                <a:chExt cx="287" cy="672"/>
              </a:xfrm>
            </p:grpSpPr>
            <p:sp>
              <p:nvSpPr>
                <p:cNvPr id="50" name="Bogen 23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51" name="Bogen 23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52" name="Bogen 23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45" name="Group 234"/>
              <p:cNvGrpSpPr>
                <a:grpSpLocks/>
              </p:cNvGrpSpPr>
              <p:nvPr/>
            </p:nvGrpSpPr>
            <p:grpSpPr bwMode="auto">
              <a:xfrm rot="7552663">
                <a:off x="3027" y="1796"/>
                <a:ext cx="116" cy="96"/>
                <a:chOff x="960" y="528"/>
                <a:chExt cx="287" cy="672"/>
              </a:xfrm>
            </p:grpSpPr>
            <p:sp>
              <p:nvSpPr>
                <p:cNvPr id="47" name="Bogen 23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8" name="Bogen 23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9" name="Bogen 23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46" name="Bogen 239"/>
              <p:cNvSpPr>
                <a:spLocks/>
              </p:cNvSpPr>
              <p:nvPr/>
            </p:nvSpPr>
            <p:spPr bwMode="auto">
              <a:xfrm rot="7552663" flipH="1" flipV="1">
                <a:off x="3040" y="1876"/>
                <a:ext cx="57" cy="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8" name="Oval 269"/>
            <p:cNvSpPr>
              <a:spLocks noChangeAspect="1" noChangeArrowheads="1"/>
            </p:cNvSpPr>
            <p:nvPr/>
          </p:nvSpPr>
          <p:spPr bwMode="auto">
            <a:xfrm rot="5400000" flipV="1">
              <a:off x="3026" y="1833"/>
              <a:ext cx="88" cy="8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9" name="AutoShape 416"/>
            <p:cNvSpPr>
              <a:spLocks noChangeAspect="1" noChangeArrowheads="1" noTextEdit="1"/>
            </p:cNvSpPr>
            <p:nvPr/>
          </p:nvSpPr>
          <p:spPr bwMode="auto">
            <a:xfrm>
              <a:off x="3312" y="1872"/>
              <a:ext cx="168" cy="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" name="Group 436"/>
            <p:cNvGrpSpPr>
              <a:grpSpLocks/>
            </p:cNvGrpSpPr>
            <p:nvPr/>
          </p:nvGrpSpPr>
          <p:grpSpPr bwMode="auto">
            <a:xfrm>
              <a:off x="3344" y="1010"/>
              <a:ext cx="96" cy="520"/>
              <a:chOff x="3331" y="1010"/>
              <a:chExt cx="96" cy="481"/>
            </a:xfrm>
          </p:grpSpPr>
          <p:grpSp>
            <p:nvGrpSpPr>
              <p:cNvPr id="18" name="Group 270"/>
              <p:cNvGrpSpPr>
                <a:grpSpLocks/>
              </p:cNvGrpSpPr>
              <p:nvPr/>
            </p:nvGrpSpPr>
            <p:grpSpPr bwMode="auto">
              <a:xfrm>
                <a:off x="3331" y="1010"/>
                <a:ext cx="96" cy="301"/>
                <a:chOff x="3331" y="1021"/>
                <a:chExt cx="96" cy="301"/>
              </a:xfrm>
            </p:grpSpPr>
            <p:sp>
              <p:nvSpPr>
                <p:cNvPr id="28" name="Bogen 131"/>
                <p:cNvSpPr>
                  <a:spLocks/>
                </p:cNvSpPr>
                <p:nvPr/>
              </p:nvSpPr>
              <p:spPr bwMode="auto">
                <a:xfrm rot="5400000" flipH="1" flipV="1">
                  <a:off x="3357" y="1043"/>
                  <a:ext cx="92" cy="48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29" name="Group 132"/>
                <p:cNvGrpSpPr>
                  <a:grpSpLocks/>
                </p:cNvGrpSpPr>
                <p:nvPr/>
              </p:nvGrpSpPr>
              <p:grpSpPr bwMode="auto">
                <a:xfrm rot="5400000">
                  <a:off x="3321" y="1085"/>
                  <a:ext cx="115" cy="96"/>
                  <a:chOff x="960" y="528"/>
                  <a:chExt cx="287" cy="672"/>
                </a:xfrm>
              </p:grpSpPr>
              <p:sp>
                <p:nvSpPr>
                  <p:cNvPr id="37" name="Bogen 133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8" name="Bogen 134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9" name="Bogen 135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0" name="Group 136"/>
                <p:cNvGrpSpPr>
                  <a:grpSpLocks/>
                </p:cNvGrpSpPr>
                <p:nvPr/>
              </p:nvGrpSpPr>
              <p:grpSpPr bwMode="auto">
                <a:xfrm rot="5400000">
                  <a:off x="3321" y="1162"/>
                  <a:ext cx="116" cy="96"/>
                  <a:chOff x="960" y="528"/>
                  <a:chExt cx="287" cy="672"/>
                </a:xfrm>
              </p:grpSpPr>
              <p:sp>
                <p:nvSpPr>
                  <p:cNvPr id="34" name="Bogen 137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5" name="Bogen 138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6" name="Bogen 139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31" name="Bogen 140"/>
                <p:cNvSpPr>
                  <a:spLocks/>
                </p:cNvSpPr>
                <p:nvPr/>
              </p:nvSpPr>
              <p:spPr bwMode="auto">
                <a:xfrm rot="5400000" flipH="1">
                  <a:off x="3336" y="1225"/>
                  <a:ext cx="38" cy="4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2" name="Bogen 141"/>
                <p:cNvSpPr>
                  <a:spLocks/>
                </p:cNvSpPr>
                <p:nvPr/>
              </p:nvSpPr>
              <p:spPr bwMode="auto">
                <a:xfrm rot="5400000" flipH="1" flipV="1">
                  <a:off x="3366" y="1242"/>
                  <a:ext cx="57" cy="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3" name="Bogen 142"/>
                <p:cNvSpPr>
                  <a:spLocks/>
                </p:cNvSpPr>
                <p:nvPr/>
              </p:nvSpPr>
              <p:spPr bwMode="auto">
                <a:xfrm rot="5400000" flipH="1" flipV="1">
                  <a:off x="3368" y="1263"/>
                  <a:ext cx="70" cy="48"/>
                </a:xfrm>
                <a:custGeom>
                  <a:avLst/>
                  <a:gdLst>
                    <a:gd name="G0" fmla="+- 13128 0 0"/>
                    <a:gd name="G1" fmla="+- 0 0 0"/>
                    <a:gd name="G2" fmla="+- 21600 0 0"/>
                    <a:gd name="T0" fmla="*/ 26233 w 26233"/>
                    <a:gd name="T1" fmla="*/ 17170 h 21600"/>
                    <a:gd name="T2" fmla="*/ 0 w 26233"/>
                    <a:gd name="T3" fmla="*/ 17153 h 21600"/>
                    <a:gd name="T4" fmla="*/ 13128 w 26233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233" h="21600" fill="none" extrusionOk="0">
                      <a:moveTo>
                        <a:pt x="26233" y="17170"/>
                      </a:moveTo>
                      <a:cubicBezTo>
                        <a:pt x="22468" y="20043"/>
                        <a:pt x="17863" y="21599"/>
                        <a:pt x="13128" y="21599"/>
                      </a:cubicBezTo>
                      <a:cubicBezTo>
                        <a:pt x="8382" y="21599"/>
                        <a:pt x="3768" y="20037"/>
                        <a:pt x="0" y="17152"/>
                      </a:cubicBezTo>
                    </a:path>
                    <a:path w="26233" h="21600" stroke="0" extrusionOk="0">
                      <a:moveTo>
                        <a:pt x="26233" y="17170"/>
                      </a:moveTo>
                      <a:cubicBezTo>
                        <a:pt x="22468" y="20043"/>
                        <a:pt x="17863" y="21599"/>
                        <a:pt x="13128" y="21599"/>
                      </a:cubicBezTo>
                      <a:cubicBezTo>
                        <a:pt x="8382" y="21599"/>
                        <a:pt x="3768" y="20037"/>
                        <a:pt x="0" y="17152"/>
                      </a:cubicBezTo>
                      <a:lnTo>
                        <a:pt x="13128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19" name="Bogen 424"/>
              <p:cNvSpPr>
                <a:spLocks/>
              </p:cNvSpPr>
              <p:nvPr/>
            </p:nvSpPr>
            <p:spPr bwMode="auto">
              <a:xfrm rot="5400000" flipH="1" flipV="1">
                <a:off x="3357" y="1266"/>
                <a:ext cx="92" cy="48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20" name="Group 425"/>
              <p:cNvGrpSpPr>
                <a:grpSpLocks/>
              </p:cNvGrpSpPr>
              <p:nvPr/>
            </p:nvGrpSpPr>
            <p:grpSpPr bwMode="auto">
              <a:xfrm rot="5400000">
                <a:off x="3321" y="1308"/>
                <a:ext cx="115" cy="96"/>
                <a:chOff x="960" y="528"/>
                <a:chExt cx="287" cy="672"/>
              </a:xfrm>
            </p:grpSpPr>
            <p:sp>
              <p:nvSpPr>
                <p:cNvPr id="25" name="Bogen 426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6" name="Bogen 427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7" name="Bogen 428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21" name="Group 429"/>
              <p:cNvGrpSpPr>
                <a:grpSpLocks/>
              </p:cNvGrpSpPr>
              <p:nvPr/>
            </p:nvGrpSpPr>
            <p:grpSpPr bwMode="auto">
              <a:xfrm rot="5400000">
                <a:off x="3321" y="1385"/>
                <a:ext cx="116" cy="96"/>
                <a:chOff x="960" y="528"/>
                <a:chExt cx="287" cy="672"/>
              </a:xfrm>
            </p:grpSpPr>
            <p:sp>
              <p:nvSpPr>
                <p:cNvPr id="22" name="Bogen 430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3" name="Bogen 431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4" name="Bogen 432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grpSp>
          <p:nvGrpSpPr>
            <p:cNvPr id="11" name="Group 509"/>
            <p:cNvGrpSpPr>
              <a:grpSpLocks/>
            </p:cNvGrpSpPr>
            <p:nvPr/>
          </p:nvGrpSpPr>
          <p:grpSpPr bwMode="auto">
            <a:xfrm>
              <a:off x="3349" y="1351"/>
              <a:ext cx="698" cy="243"/>
              <a:chOff x="3349" y="1351"/>
              <a:chExt cx="698" cy="243"/>
            </a:xfrm>
          </p:grpSpPr>
          <p:sp>
            <p:nvSpPr>
              <p:cNvPr id="13" name="Freeform 503"/>
              <p:cNvSpPr>
                <a:spLocks/>
              </p:cNvSpPr>
              <p:nvPr/>
            </p:nvSpPr>
            <p:spPr bwMode="auto">
              <a:xfrm>
                <a:off x="3349" y="1388"/>
                <a:ext cx="698" cy="169"/>
              </a:xfrm>
              <a:custGeom>
                <a:avLst/>
                <a:gdLst>
                  <a:gd name="T0" fmla="*/ 0 w 474"/>
                  <a:gd name="T1" fmla="*/ 75 h 144"/>
                  <a:gd name="T2" fmla="*/ 373 w 474"/>
                  <a:gd name="T3" fmla="*/ 0 h 144"/>
                  <a:gd name="T4" fmla="*/ 474 w 474"/>
                  <a:gd name="T5" fmla="*/ 72 h 144"/>
                  <a:gd name="T6" fmla="*/ 367 w 474"/>
                  <a:gd name="T7" fmla="*/ 144 h 144"/>
                  <a:gd name="T8" fmla="*/ 0 w 474"/>
                  <a:gd name="T9" fmla="*/ 7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144">
                    <a:moveTo>
                      <a:pt x="0" y="75"/>
                    </a:moveTo>
                    <a:lnTo>
                      <a:pt x="373" y="0"/>
                    </a:lnTo>
                    <a:lnTo>
                      <a:pt x="474" y="72"/>
                    </a:lnTo>
                    <a:lnTo>
                      <a:pt x="367" y="144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EAEAE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" name="Line 504"/>
              <p:cNvSpPr>
                <a:spLocks noChangeShapeType="1"/>
              </p:cNvSpPr>
              <p:nvPr/>
            </p:nvSpPr>
            <p:spPr bwMode="auto">
              <a:xfrm rot="-5400000" flipH="1" flipV="1">
                <a:off x="3594" y="1169"/>
                <a:ext cx="77" cy="52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5" name="Line 505"/>
              <p:cNvSpPr>
                <a:spLocks noChangeShapeType="1"/>
              </p:cNvSpPr>
              <p:nvPr/>
            </p:nvSpPr>
            <p:spPr bwMode="auto">
              <a:xfrm rot="5400000" flipH="1">
                <a:off x="3598" y="1260"/>
                <a:ext cx="77" cy="5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6" name="Line 507"/>
              <p:cNvSpPr>
                <a:spLocks noChangeShapeType="1"/>
              </p:cNvSpPr>
              <p:nvPr/>
            </p:nvSpPr>
            <p:spPr bwMode="auto">
              <a:xfrm rot="-5400000" flipH="1" flipV="1">
                <a:off x="3875" y="1423"/>
                <a:ext cx="121" cy="2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" name="Line 508"/>
              <p:cNvSpPr>
                <a:spLocks noChangeShapeType="1"/>
              </p:cNvSpPr>
              <p:nvPr/>
            </p:nvSpPr>
            <p:spPr bwMode="auto">
              <a:xfrm rot="5400000" flipH="1">
                <a:off x="3875" y="1301"/>
                <a:ext cx="122" cy="2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12" name="Oval 267"/>
            <p:cNvSpPr>
              <a:spLocks noChangeAspect="1" noChangeArrowheads="1"/>
            </p:cNvSpPr>
            <p:nvPr/>
          </p:nvSpPr>
          <p:spPr bwMode="auto">
            <a:xfrm rot="5400000" flipV="1">
              <a:off x="3308" y="1384"/>
              <a:ext cx="184" cy="18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62" name="Group 517"/>
          <p:cNvGrpSpPr>
            <a:grpSpLocks/>
          </p:cNvGrpSpPr>
          <p:nvPr/>
        </p:nvGrpSpPr>
        <p:grpSpPr bwMode="auto">
          <a:xfrm>
            <a:off x="5238750" y="838200"/>
            <a:ext cx="3448050" cy="2057400"/>
            <a:chOff x="3348" y="528"/>
            <a:chExt cx="2172" cy="1296"/>
          </a:xfrm>
        </p:grpSpPr>
        <p:sp>
          <p:nvSpPr>
            <p:cNvPr id="63" name="Line 277"/>
            <p:cNvSpPr>
              <a:spLocks noChangeShapeType="1"/>
            </p:cNvSpPr>
            <p:nvPr/>
          </p:nvSpPr>
          <p:spPr bwMode="auto">
            <a:xfrm flipV="1">
              <a:off x="3348" y="621"/>
              <a:ext cx="1194" cy="7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" name="Line 278"/>
            <p:cNvSpPr>
              <a:spLocks noChangeShapeType="1"/>
            </p:cNvSpPr>
            <p:nvPr/>
          </p:nvSpPr>
          <p:spPr bwMode="auto">
            <a:xfrm>
              <a:off x="3389" y="1567"/>
              <a:ext cx="1342" cy="2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5" name="Oval 279"/>
            <p:cNvSpPr>
              <a:spLocks noChangeArrowheads="1"/>
            </p:cNvSpPr>
            <p:nvPr/>
          </p:nvSpPr>
          <p:spPr bwMode="auto">
            <a:xfrm>
              <a:off x="4224" y="528"/>
              <a:ext cx="1296" cy="1296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66" name="Group 281"/>
            <p:cNvGrpSpPr>
              <a:grpSpLocks/>
            </p:cNvGrpSpPr>
            <p:nvPr/>
          </p:nvGrpSpPr>
          <p:grpSpPr bwMode="auto">
            <a:xfrm>
              <a:off x="4816" y="528"/>
              <a:ext cx="96" cy="301"/>
              <a:chOff x="3331" y="1021"/>
              <a:chExt cx="96" cy="301"/>
            </a:xfrm>
          </p:grpSpPr>
          <p:sp>
            <p:nvSpPr>
              <p:cNvPr id="94" name="Bogen 282"/>
              <p:cNvSpPr>
                <a:spLocks/>
              </p:cNvSpPr>
              <p:nvPr/>
            </p:nvSpPr>
            <p:spPr bwMode="auto">
              <a:xfrm rot="5400000" flipH="1" flipV="1">
                <a:off x="3357" y="1043"/>
                <a:ext cx="92" cy="48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95" name="Group 283"/>
              <p:cNvGrpSpPr>
                <a:grpSpLocks/>
              </p:cNvGrpSpPr>
              <p:nvPr/>
            </p:nvGrpSpPr>
            <p:grpSpPr bwMode="auto">
              <a:xfrm rot="5400000">
                <a:off x="3321" y="1085"/>
                <a:ext cx="115" cy="96"/>
                <a:chOff x="960" y="528"/>
                <a:chExt cx="287" cy="672"/>
              </a:xfrm>
            </p:grpSpPr>
            <p:sp>
              <p:nvSpPr>
                <p:cNvPr id="103" name="Bogen 284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4" name="Bogen 285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5" name="Bogen 286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96" name="Group 287"/>
              <p:cNvGrpSpPr>
                <a:grpSpLocks/>
              </p:cNvGrpSpPr>
              <p:nvPr/>
            </p:nvGrpSpPr>
            <p:grpSpPr bwMode="auto">
              <a:xfrm rot="5400000">
                <a:off x="3321" y="1162"/>
                <a:ext cx="116" cy="96"/>
                <a:chOff x="960" y="528"/>
                <a:chExt cx="287" cy="672"/>
              </a:xfrm>
            </p:grpSpPr>
            <p:sp>
              <p:nvSpPr>
                <p:cNvPr id="100" name="Bogen 288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1" name="Bogen 289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2" name="Bogen 290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97" name="Bogen 291"/>
              <p:cNvSpPr>
                <a:spLocks/>
              </p:cNvSpPr>
              <p:nvPr/>
            </p:nvSpPr>
            <p:spPr bwMode="auto">
              <a:xfrm rot="5400000" flipH="1">
                <a:off x="3336" y="1225"/>
                <a:ext cx="38" cy="4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98" name="Bogen 292"/>
              <p:cNvSpPr>
                <a:spLocks/>
              </p:cNvSpPr>
              <p:nvPr/>
            </p:nvSpPr>
            <p:spPr bwMode="auto">
              <a:xfrm rot="5400000" flipH="1" flipV="1">
                <a:off x="3366" y="1242"/>
                <a:ext cx="57" cy="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99" name="Bogen 293"/>
              <p:cNvSpPr>
                <a:spLocks/>
              </p:cNvSpPr>
              <p:nvPr/>
            </p:nvSpPr>
            <p:spPr bwMode="auto">
              <a:xfrm rot="5400000" flipH="1" flipV="1">
                <a:off x="3368" y="1263"/>
                <a:ext cx="70" cy="48"/>
              </a:xfrm>
              <a:custGeom>
                <a:avLst/>
                <a:gdLst>
                  <a:gd name="G0" fmla="+- 13128 0 0"/>
                  <a:gd name="G1" fmla="+- 0 0 0"/>
                  <a:gd name="G2" fmla="+- 21600 0 0"/>
                  <a:gd name="T0" fmla="*/ 26233 w 26233"/>
                  <a:gd name="T1" fmla="*/ 17170 h 21600"/>
                  <a:gd name="T2" fmla="*/ 0 w 26233"/>
                  <a:gd name="T3" fmla="*/ 17153 h 21600"/>
                  <a:gd name="T4" fmla="*/ 13128 w 26233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233" h="21600" fill="none" extrusionOk="0">
                    <a:moveTo>
                      <a:pt x="26233" y="17170"/>
                    </a:moveTo>
                    <a:cubicBezTo>
                      <a:pt x="22468" y="20043"/>
                      <a:pt x="17863" y="21599"/>
                      <a:pt x="13128" y="21599"/>
                    </a:cubicBezTo>
                    <a:cubicBezTo>
                      <a:pt x="8382" y="21599"/>
                      <a:pt x="3768" y="20037"/>
                      <a:pt x="0" y="17152"/>
                    </a:cubicBezTo>
                  </a:path>
                  <a:path w="26233" h="21600" stroke="0" extrusionOk="0">
                    <a:moveTo>
                      <a:pt x="26233" y="17170"/>
                    </a:moveTo>
                    <a:cubicBezTo>
                      <a:pt x="22468" y="20043"/>
                      <a:pt x="17863" y="21599"/>
                      <a:pt x="13128" y="21599"/>
                    </a:cubicBezTo>
                    <a:cubicBezTo>
                      <a:pt x="8382" y="21599"/>
                      <a:pt x="3768" y="20037"/>
                      <a:pt x="0" y="17152"/>
                    </a:cubicBezTo>
                    <a:lnTo>
                      <a:pt x="13128" y="0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67" name="Group 348"/>
            <p:cNvGrpSpPr>
              <a:grpSpLocks/>
            </p:cNvGrpSpPr>
            <p:nvPr/>
          </p:nvGrpSpPr>
          <p:grpSpPr bwMode="auto">
            <a:xfrm>
              <a:off x="4287" y="1157"/>
              <a:ext cx="265" cy="332"/>
              <a:chOff x="4323" y="1187"/>
              <a:chExt cx="265" cy="332"/>
            </a:xfrm>
          </p:grpSpPr>
          <p:sp>
            <p:nvSpPr>
              <p:cNvPr id="77" name="Bogen 295"/>
              <p:cNvSpPr>
                <a:spLocks/>
              </p:cNvSpPr>
              <p:nvPr/>
            </p:nvSpPr>
            <p:spPr bwMode="auto">
              <a:xfrm rot="7552663" flipH="1" flipV="1">
                <a:off x="4515" y="1209"/>
                <a:ext cx="95" cy="51"/>
              </a:xfrm>
              <a:custGeom>
                <a:avLst/>
                <a:gdLst>
                  <a:gd name="G0" fmla="+- 21600 0 0"/>
                  <a:gd name="G1" fmla="+- 1324 0 0"/>
                  <a:gd name="G2" fmla="+- 21600 0 0"/>
                  <a:gd name="T0" fmla="*/ 35745 w 35745"/>
                  <a:gd name="T1" fmla="*/ 17648 h 22924"/>
                  <a:gd name="T2" fmla="*/ 41 w 35745"/>
                  <a:gd name="T3" fmla="*/ 0 h 22924"/>
                  <a:gd name="T4" fmla="*/ 21600 w 35745"/>
                  <a:gd name="T5" fmla="*/ 1324 h 2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745" h="22924" fill="none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</a:path>
                  <a:path w="35745" h="22924" stroke="0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  <a:lnTo>
                      <a:pt x="21600" y="1324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78" name="Group 296"/>
              <p:cNvGrpSpPr>
                <a:grpSpLocks/>
              </p:cNvGrpSpPr>
              <p:nvPr/>
            </p:nvGrpSpPr>
            <p:grpSpPr bwMode="auto">
              <a:xfrm rot="7552663">
                <a:off x="4448" y="1227"/>
                <a:ext cx="116" cy="96"/>
                <a:chOff x="960" y="528"/>
                <a:chExt cx="287" cy="672"/>
              </a:xfrm>
            </p:grpSpPr>
            <p:sp>
              <p:nvSpPr>
                <p:cNvPr id="91" name="Bogen 29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92" name="Bogen 29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93" name="Bogen 29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9" name="Group 300"/>
              <p:cNvGrpSpPr>
                <a:grpSpLocks/>
              </p:cNvGrpSpPr>
              <p:nvPr/>
            </p:nvGrpSpPr>
            <p:grpSpPr bwMode="auto">
              <a:xfrm rot="7552663">
                <a:off x="4402" y="1290"/>
                <a:ext cx="115" cy="96"/>
                <a:chOff x="960" y="528"/>
                <a:chExt cx="287" cy="672"/>
              </a:xfrm>
            </p:grpSpPr>
            <p:sp>
              <p:nvSpPr>
                <p:cNvPr id="88" name="Bogen 30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9" name="Bogen 30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90" name="Bogen 30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80" name="Group 304"/>
              <p:cNvGrpSpPr>
                <a:grpSpLocks/>
              </p:cNvGrpSpPr>
              <p:nvPr/>
            </p:nvGrpSpPr>
            <p:grpSpPr bwMode="auto">
              <a:xfrm rot="7552663">
                <a:off x="4359" y="1351"/>
                <a:ext cx="114" cy="96"/>
                <a:chOff x="960" y="528"/>
                <a:chExt cx="287" cy="672"/>
              </a:xfrm>
            </p:grpSpPr>
            <p:sp>
              <p:nvSpPr>
                <p:cNvPr id="85" name="Bogen 30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6" name="Bogen 30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7" name="Bogen 30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81" name="Group 308"/>
              <p:cNvGrpSpPr>
                <a:grpSpLocks/>
              </p:cNvGrpSpPr>
              <p:nvPr/>
            </p:nvGrpSpPr>
            <p:grpSpPr bwMode="auto">
              <a:xfrm rot="7552663">
                <a:off x="4313" y="1414"/>
                <a:ext cx="115" cy="96"/>
                <a:chOff x="960" y="528"/>
                <a:chExt cx="287" cy="672"/>
              </a:xfrm>
            </p:grpSpPr>
            <p:sp>
              <p:nvSpPr>
                <p:cNvPr id="82" name="Bogen 30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3" name="Bogen 31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4" name="Bogen 31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sp>
          <p:nvSpPr>
            <p:cNvPr id="68" name="Freeform 344"/>
            <p:cNvSpPr>
              <a:spLocks/>
            </p:cNvSpPr>
            <p:nvPr/>
          </p:nvSpPr>
          <p:spPr bwMode="auto">
            <a:xfrm>
              <a:off x="4547" y="896"/>
              <a:ext cx="970" cy="268"/>
            </a:xfrm>
            <a:custGeom>
              <a:avLst/>
              <a:gdLst>
                <a:gd name="T0" fmla="*/ 334 w 970"/>
                <a:gd name="T1" fmla="*/ 0 h 268"/>
                <a:gd name="T2" fmla="*/ 0 w 970"/>
                <a:gd name="T3" fmla="*/ 267 h 268"/>
                <a:gd name="T4" fmla="*/ 970 w 970"/>
                <a:gd name="T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0" h="268">
                  <a:moveTo>
                    <a:pt x="334" y="0"/>
                  </a:moveTo>
                  <a:lnTo>
                    <a:pt x="0" y="267"/>
                  </a:lnTo>
                  <a:lnTo>
                    <a:pt x="970" y="268"/>
                  </a:lnTo>
                </a:path>
              </a:pathLst>
            </a:custGeom>
            <a:noFill/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9" name="Oval 347"/>
            <p:cNvSpPr>
              <a:spLocks noChangeAspect="1" noChangeArrowheads="1"/>
            </p:cNvSpPr>
            <p:nvPr/>
          </p:nvSpPr>
          <p:spPr bwMode="auto">
            <a:xfrm rot="5400000" flipV="1">
              <a:off x="4511" y="1115"/>
              <a:ext cx="91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grpSp>
          <p:nvGrpSpPr>
            <p:cNvPr id="70" name="Group 510"/>
            <p:cNvGrpSpPr>
              <a:grpSpLocks/>
            </p:cNvGrpSpPr>
            <p:nvPr/>
          </p:nvGrpSpPr>
          <p:grpSpPr bwMode="auto">
            <a:xfrm>
              <a:off x="4869" y="777"/>
              <a:ext cx="581" cy="243"/>
              <a:chOff x="3349" y="1351"/>
              <a:chExt cx="698" cy="243"/>
            </a:xfrm>
          </p:grpSpPr>
          <p:sp>
            <p:nvSpPr>
              <p:cNvPr id="72" name="Freeform 511"/>
              <p:cNvSpPr>
                <a:spLocks/>
              </p:cNvSpPr>
              <p:nvPr/>
            </p:nvSpPr>
            <p:spPr bwMode="auto">
              <a:xfrm>
                <a:off x="3349" y="1388"/>
                <a:ext cx="698" cy="169"/>
              </a:xfrm>
              <a:custGeom>
                <a:avLst/>
                <a:gdLst>
                  <a:gd name="T0" fmla="*/ 0 w 474"/>
                  <a:gd name="T1" fmla="*/ 75 h 144"/>
                  <a:gd name="T2" fmla="*/ 373 w 474"/>
                  <a:gd name="T3" fmla="*/ 0 h 144"/>
                  <a:gd name="T4" fmla="*/ 474 w 474"/>
                  <a:gd name="T5" fmla="*/ 72 h 144"/>
                  <a:gd name="T6" fmla="*/ 367 w 474"/>
                  <a:gd name="T7" fmla="*/ 144 h 144"/>
                  <a:gd name="T8" fmla="*/ 0 w 474"/>
                  <a:gd name="T9" fmla="*/ 7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144">
                    <a:moveTo>
                      <a:pt x="0" y="75"/>
                    </a:moveTo>
                    <a:lnTo>
                      <a:pt x="373" y="0"/>
                    </a:lnTo>
                    <a:lnTo>
                      <a:pt x="474" y="72"/>
                    </a:lnTo>
                    <a:lnTo>
                      <a:pt x="367" y="144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EAEAE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" name="Line 512"/>
              <p:cNvSpPr>
                <a:spLocks noChangeShapeType="1"/>
              </p:cNvSpPr>
              <p:nvPr/>
            </p:nvSpPr>
            <p:spPr bwMode="auto">
              <a:xfrm rot="-5400000" flipH="1" flipV="1">
                <a:off x="3594" y="1169"/>
                <a:ext cx="77" cy="52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74" name="Line 513"/>
              <p:cNvSpPr>
                <a:spLocks noChangeShapeType="1"/>
              </p:cNvSpPr>
              <p:nvPr/>
            </p:nvSpPr>
            <p:spPr bwMode="auto">
              <a:xfrm rot="5400000" flipH="1">
                <a:off x="3598" y="1260"/>
                <a:ext cx="77" cy="5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75" name="Line 514"/>
              <p:cNvSpPr>
                <a:spLocks noChangeShapeType="1"/>
              </p:cNvSpPr>
              <p:nvPr/>
            </p:nvSpPr>
            <p:spPr bwMode="auto">
              <a:xfrm rot="-5400000" flipH="1" flipV="1">
                <a:off x="3875" y="1423"/>
                <a:ext cx="121" cy="2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76" name="Line 515"/>
              <p:cNvSpPr>
                <a:spLocks noChangeShapeType="1"/>
              </p:cNvSpPr>
              <p:nvPr/>
            </p:nvSpPr>
            <p:spPr bwMode="auto">
              <a:xfrm rot="5400000" flipH="1">
                <a:off x="3875" y="1301"/>
                <a:ext cx="122" cy="2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71" name="Oval 345"/>
            <p:cNvSpPr>
              <a:spLocks noChangeAspect="1" noChangeArrowheads="1"/>
            </p:cNvSpPr>
            <p:nvPr/>
          </p:nvSpPr>
          <p:spPr bwMode="auto">
            <a:xfrm rot="5400000" flipV="1">
              <a:off x="4793" y="808"/>
              <a:ext cx="184" cy="18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106" name="Group 518"/>
          <p:cNvGrpSpPr>
            <a:grpSpLocks/>
          </p:cNvGrpSpPr>
          <p:nvPr/>
        </p:nvGrpSpPr>
        <p:grpSpPr bwMode="auto">
          <a:xfrm>
            <a:off x="609600" y="1066800"/>
            <a:ext cx="4419600" cy="3048000"/>
            <a:chOff x="816" y="2304"/>
            <a:chExt cx="2784" cy="1920"/>
          </a:xfrm>
        </p:grpSpPr>
        <p:grpSp>
          <p:nvGrpSpPr>
            <p:cNvPr id="107" name="Group 519"/>
            <p:cNvGrpSpPr>
              <a:grpSpLocks/>
            </p:cNvGrpSpPr>
            <p:nvPr/>
          </p:nvGrpSpPr>
          <p:grpSpPr bwMode="auto">
            <a:xfrm flipH="1">
              <a:off x="1686" y="2736"/>
              <a:ext cx="474" cy="288"/>
              <a:chOff x="2078" y="3411"/>
              <a:chExt cx="474" cy="288"/>
            </a:xfrm>
          </p:grpSpPr>
          <p:sp>
            <p:nvSpPr>
              <p:cNvPr id="154" name="Freeform 520"/>
              <p:cNvSpPr>
                <a:spLocks/>
              </p:cNvSpPr>
              <p:nvPr/>
            </p:nvSpPr>
            <p:spPr bwMode="auto">
              <a:xfrm>
                <a:off x="2078" y="3483"/>
                <a:ext cx="474" cy="144"/>
              </a:xfrm>
              <a:custGeom>
                <a:avLst/>
                <a:gdLst>
                  <a:gd name="T0" fmla="*/ 0 w 474"/>
                  <a:gd name="T1" fmla="*/ 75 h 144"/>
                  <a:gd name="T2" fmla="*/ 373 w 474"/>
                  <a:gd name="T3" fmla="*/ 0 h 144"/>
                  <a:gd name="T4" fmla="*/ 474 w 474"/>
                  <a:gd name="T5" fmla="*/ 72 h 144"/>
                  <a:gd name="T6" fmla="*/ 367 w 474"/>
                  <a:gd name="T7" fmla="*/ 144 h 144"/>
                  <a:gd name="T8" fmla="*/ 0 w 474"/>
                  <a:gd name="T9" fmla="*/ 7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144">
                    <a:moveTo>
                      <a:pt x="0" y="75"/>
                    </a:moveTo>
                    <a:lnTo>
                      <a:pt x="373" y="0"/>
                    </a:lnTo>
                    <a:lnTo>
                      <a:pt x="474" y="72"/>
                    </a:lnTo>
                    <a:lnTo>
                      <a:pt x="367" y="144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EAEAE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5" name="Line 521"/>
              <p:cNvSpPr>
                <a:spLocks noChangeShapeType="1"/>
              </p:cNvSpPr>
              <p:nvPr/>
            </p:nvSpPr>
            <p:spPr bwMode="auto">
              <a:xfrm rot="-5400000" flipH="1" flipV="1">
                <a:off x="2238" y="3341"/>
                <a:ext cx="66" cy="3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56" name="Line 522"/>
              <p:cNvSpPr>
                <a:spLocks noChangeShapeType="1"/>
              </p:cNvSpPr>
              <p:nvPr/>
            </p:nvSpPr>
            <p:spPr bwMode="auto">
              <a:xfrm rot="5400000" flipH="1">
                <a:off x="2241" y="3418"/>
                <a:ext cx="66" cy="3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57" name="Group 523"/>
              <p:cNvGrpSpPr>
                <a:grpSpLocks/>
              </p:cNvGrpSpPr>
              <p:nvPr/>
            </p:nvGrpSpPr>
            <p:grpSpPr bwMode="auto">
              <a:xfrm>
                <a:off x="2344" y="3411"/>
                <a:ext cx="208" cy="288"/>
                <a:chOff x="2352" y="3408"/>
                <a:chExt cx="208" cy="288"/>
              </a:xfrm>
            </p:grpSpPr>
            <p:sp>
              <p:nvSpPr>
                <p:cNvPr id="158" name="Line 524"/>
                <p:cNvSpPr>
                  <a:spLocks noChangeShapeType="1"/>
                </p:cNvSpPr>
                <p:nvPr/>
              </p:nvSpPr>
              <p:spPr bwMode="auto">
                <a:xfrm rot="-5400000" flipH="1" flipV="1">
                  <a:off x="2384" y="3520"/>
                  <a:ext cx="144" cy="20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59" name="Line 525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2384" y="3376"/>
                  <a:ext cx="144" cy="20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sp>
          <p:nvSpPr>
            <p:cNvPr id="108" name="Text Box 526"/>
            <p:cNvSpPr txBox="1">
              <a:spLocks noChangeArrowheads="1"/>
            </p:cNvSpPr>
            <p:nvPr/>
          </p:nvSpPr>
          <p:spPr bwMode="auto">
            <a:xfrm>
              <a:off x="2784" y="2304"/>
              <a:ext cx="81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de-DE">
                  <a:latin typeface="Arial" charset="0"/>
                </a:rPr>
                <a:t>Proton</a:t>
              </a:r>
            </a:p>
          </p:txBody>
        </p:sp>
        <p:grpSp>
          <p:nvGrpSpPr>
            <p:cNvPr id="109" name="Group 527"/>
            <p:cNvGrpSpPr>
              <a:grpSpLocks/>
            </p:cNvGrpSpPr>
            <p:nvPr/>
          </p:nvGrpSpPr>
          <p:grpSpPr bwMode="auto">
            <a:xfrm>
              <a:off x="2078" y="3411"/>
              <a:ext cx="474" cy="288"/>
              <a:chOff x="2078" y="3411"/>
              <a:chExt cx="474" cy="288"/>
            </a:xfrm>
          </p:grpSpPr>
          <p:sp>
            <p:nvSpPr>
              <p:cNvPr id="148" name="Freeform 528"/>
              <p:cNvSpPr>
                <a:spLocks/>
              </p:cNvSpPr>
              <p:nvPr/>
            </p:nvSpPr>
            <p:spPr bwMode="auto">
              <a:xfrm>
                <a:off x="2078" y="3483"/>
                <a:ext cx="474" cy="144"/>
              </a:xfrm>
              <a:custGeom>
                <a:avLst/>
                <a:gdLst>
                  <a:gd name="T0" fmla="*/ 0 w 474"/>
                  <a:gd name="T1" fmla="*/ 75 h 144"/>
                  <a:gd name="T2" fmla="*/ 373 w 474"/>
                  <a:gd name="T3" fmla="*/ 0 h 144"/>
                  <a:gd name="T4" fmla="*/ 474 w 474"/>
                  <a:gd name="T5" fmla="*/ 72 h 144"/>
                  <a:gd name="T6" fmla="*/ 367 w 474"/>
                  <a:gd name="T7" fmla="*/ 144 h 144"/>
                  <a:gd name="T8" fmla="*/ 0 w 474"/>
                  <a:gd name="T9" fmla="*/ 7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144">
                    <a:moveTo>
                      <a:pt x="0" y="75"/>
                    </a:moveTo>
                    <a:lnTo>
                      <a:pt x="373" y="0"/>
                    </a:lnTo>
                    <a:lnTo>
                      <a:pt x="474" y="72"/>
                    </a:lnTo>
                    <a:lnTo>
                      <a:pt x="367" y="144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EAEAE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9" name="Line 529"/>
              <p:cNvSpPr>
                <a:spLocks noChangeShapeType="1"/>
              </p:cNvSpPr>
              <p:nvPr/>
            </p:nvSpPr>
            <p:spPr bwMode="auto">
              <a:xfrm rot="-5400000" flipH="1" flipV="1">
                <a:off x="2238" y="3341"/>
                <a:ext cx="66" cy="3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50" name="Line 530"/>
              <p:cNvSpPr>
                <a:spLocks noChangeShapeType="1"/>
              </p:cNvSpPr>
              <p:nvPr/>
            </p:nvSpPr>
            <p:spPr bwMode="auto">
              <a:xfrm rot="5400000" flipH="1">
                <a:off x="2241" y="3418"/>
                <a:ext cx="66" cy="3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51" name="Group 531"/>
              <p:cNvGrpSpPr>
                <a:grpSpLocks/>
              </p:cNvGrpSpPr>
              <p:nvPr/>
            </p:nvGrpSpPr>
            <p:grpSpPr bwMode="auto">
              <a:xfrm>
                <a:off x="2344" y="3411"/>
                <a:ext cx="208" cy="288"/>
                <a:chOff x="2352" y="3408"/>
                <a:chExt cx="208" cy="288"/>
              </a:xfrm>
            </p:grpSpPr>
            <p:sp>
              <p:nvSpPr>
                <p:cNvPr id="152" name="Line 532"/>
                <p:cNvSpPr>
                  <a:spLocks noChangeShapeType="1"/>
                </p:cNvSpPr>
                <p:nvPr/>
              </p:nvSpPr>
              <p:spPr bwMode="auto">
                <a:xfrm rot="-5400000" flipH="1" flipV="1">
                  <a:off x="2384" y="3520"/>
                  <a:ext cx="144" cy="20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53" name="Line 533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2384" y="3376"/>
                  <a:ext cx="144" cy="20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grpSp>
          <p:nvGrpSpPr>
            <p:cNvPr id="110" name="Group 534"/>
            <p:cNvGrpSpPr>
              <a:grpSpLocks/>
            </p:cNvGrpSpPr>
            <p:nvPr/>
          </p:nvGrpSpPr>
          <p:grpSpPr bwMode="auto">
            <a:xfrm rot="16200000">
              <a:off x="1886" y="3182"/>
              <a:ext cx="534" cy="97"/>
              <a:chOff x="2434" y="2449"/>
              <a:chExt cx="534" cy="97"/>
            </a:xfrm>
          </p:grpSpPr>
          <p:sp>
            <p:nvSpPr>
              <p:cNvPr id="124" name="Bogen 535"/>
              <p:cNvSpPr>
                <a:spLocks/>
              </p:cNvSpPr>
              <p:nvPr/>
            </p:nvSpPr>
            <p:spPr bwMode="auto">
              <a:xfrm flipH="1" flipV="1">
                <a:off x="2434" y="2449"/>
                <a:ext cx="95" cy="51"/>
              </a:xfrm>
              <a:custGeom>
                <a:avLst/>
                <a:gdLst>
                  <a:gd name="G0" fmla="+- 21600 0 0"/>
                  <a:gd name="G1" fmla="+- 1324 0 0"/>
                  <a:gd name="G2" fmla="+- 21600 0 0"/>
                  <a:gd name="T0" fmla="*/ 35745 w 35745"/>
                  <a:gd name="T1" fmla="*/ 17648 h 22924"/>
                  <a:gd name="T2" fmla="*/ 41 w 35745"/>
                  <a:gd name="T3" fmla="*/ 0 h 22924"/>
                  <a:gd name="T4" fmla="*/ 21600 w 35745"/>
                  <a:gd name="T5" fmla="*/ 1324 h 2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745" h="22924" fill="none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</a:path>
                  <a:path w="35745" h="22924" stroke="0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  <a:lnTo>
                      <a:pt x="21600" y="1324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25" name="Group 536"/>
              <p:cNvGrpSpPr>
                <a:grpSpLocks/>
              </p:cNvGrpSpPr>
              <p:nvPr/>
            </p:nvGrpSpPr>
            <p:grpSpPr bwMode="auto">
              <a:xfrm>
                <a:off x="2490" y="2450"/>
                <a:ext cx="116" cy="96"/>
                <a:chOff x="960" y="528"/>
                <a:chExt cx="287" cy="672"/>
              </a:xfrm>
            </p:grpSpPr>
            <p:sp>
              <p:nvSpPr>
                <p:cNvPr id="145" name="Bogen 53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6" name="Bogen 53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7" name="Bogen 53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26" name="Group 540"/>
              <p:cNvGrpSpPr>
                <a:grpSpLocks/>
              </p:cNvGrpSpPr>
              <p:nvPr/>
            </p:nvGrpSpPr>
            <p:grpSpPr bwMode="auto">
              <a:xfrm>
                <a:off x="2568" y="2450"/>
                <a:ext cx="115" cy="96"/>
                <a:chOff x="960" y="528"/>
                <a:chExt cx="287" cy="672"/>
              </a:xfrm>
            </p:grpSpPr>
            <p:sp>
              <p:nvSpPr>
                <p:cNvPr id="142" name="Bogen 54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3" name="Bogen 54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4" name="Bogen 54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27" name="Group 544"/>
              <p:cNvGrpSpPr>
                <a:grpSpLocks/>
              </p:cNvGrpSpPr>
              <p:nvPr/>
            </p:nvGrpSpPr>
            <p:grpSpPr bwMode="auto">
              <a:xfrm>
                <a:off x="2645" y="2450"/>
                <a:ext cx="114" cy="96"/>
                <a:chOff x="960" y="528"/>
                <a:chExt cx="287" cy="672"/>
              </a:xfrm>
            </p:grpSpPr>
            <p:sp>
              <p:nvSpPr>
                <p:cNvPr id="139" name="Bogen 54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0" name="Bogen 54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1" name="Bogen 54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28" name="Group 548"/>
              <p:cNvGrpSpPr>
                <a:grpSpLocks/>
              </p:cNvGrpSpPr>
              <p:nvPr/>
            </p:nvGrpSpPr>
            <p:grpSpPr bwMode="auto">
              <a:xfrm>
                <a:off x="2721" y="2450"/>
                <a:ext cx="115" cy="96"/>
                <a:chOff x="960" y="528"/>
                <a:chExt cx="287" cy="672"/>
              </a:xfrm>
            </p:grpSpPr>
            <p:sp>
              <p:nvSpPr>
                <p:cNvPr id="136" name="Bogen 54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37" name="Bogen 55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38" name="Bogen 55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29" name="Group 552"/>
              <p:cNvGrpSpPr>
                <a:grpSpLocks/>
              </p:cNvGrpSpPr>
              <p:nvPr/>
            </p:nvGrpSpPr>
            <p:grpSpPr bwMode="auto">
              <a:xfrm>
                <a:off x="2798" y="2450"/>
                <a:ext cx="116" cy="96"/>
                <a:chOff x="960" y="528"/>
                <a:chExt cx="287" cy="672"/>
              </a:xfrm>
            </p:grpSpPr>
            <p:sp>
              <p:nvSpPr>
                <p:cNvPr id="133" name="Bogen 55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34" name="Bogen 55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35" name="Bogen 55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130" name="Bogen 556"/>
              <p:cNvSpPr>
                <a:spLocks/>
              </p:cNvSpPr>
              <p:nvPr/>
            </p:nvSpPr>
            <p:spPr bwMode="auto">
              <a:xfrm flipH="1">
                <a:off x="2876" y="2498"/>
                <a:ext cx="38" cy="4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1" name="Bogen 557"/>
              <p:cNvSpPr>
                <a:spLocks/>
              </p:cNvSpPr>
              <p:nvPr/>
            </p:nvSpPr>
            <p:spPr bwMode="auto">
              <a:xfrm flipH="1" flipV="1">
                <a:off x="2876" y="2465"/>
                <a:ext cx="57" cy="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2" name="Bogen 558"/>
              <p:cNvSpPr>
                <a:spLocks/>
              </p:cNvSpPr>
              <p:nvPr/>
            </p:nvSpPr>
            <p:spPr bwMode="auto">
              <a:xfrm flipH="1" flipV="1">
                <a:off x="2898" y="2450"/>
                <a:ext cx="70" cy="48"/>
              </a:xfrm>
              <a:custGeom>
                <a:avLst/>
                <a:gdLst>
                  <a:gd name="G0" fmla="+- 13128 0 0"/>
                  <a:gd name="G1" fmla="+- 0 0 0"/>
                  <a:gd name="G2" fmla="+- 21600 0 0"/>
                  <a:gd name="T0" fmla="*/ 26233 w 26233"/>
                  <a:gd name="T1" fmla="*/ 17170 h 21600"/>
                  <a:gd name="T2" fmla="*/ 0 w 26233"/>
                  <a:gd name="T3" fmla="*/ 17153 h 21600"/>
                  <a:gd name="T4" fmla="*/ 13128 w 26233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233" h="21600" fill="none" extrusionOk="0">
                    <a:moveTo>
                      <a:pt x="26233" y="17170"/>
                    </a:moveTo>
                    <a:cubicBezTo>
                      <a:pt x="22468" y="20043"/>
                      <a:pt x="17863" y="21599"/>
                      <a:pt x="13128" y="21599"/>
                    </a:cubicBezTo>
                    <a:cubicBezTo>
                      <a:pt x="8382" y="21599"/>
                      <a:pt x="3768" y="20037"/>
                      <a:pt x="0" y="17152"/>
                    </a:cubicBezTo>
                  </a:path>
                  <a:path w="26233" h="21600" stroke="0" extrusionOk="0">
                    <a:moveTo>
                      <a:pt x="26233" y="17170"/>
                    </a:moveTo>
                    <a:cubicBezTo>
                      <a:pt x="22468" y="20043"/>
                      <a:pt x="17863" y="21599"/>
                      <a:pt x="13128" y="21599"/>
                    </a:cubicBezTo>
                    <a:cubicBezTo>
                      <a:pt x="8382" y="21599"/>
                      <a:pt x="3768" y="20037"/>
                      <a:pt x="0" y="17152"/>
                    </a:cubicBezTo>
                    <a:lnTo>
                      <a:pt x="13128" y="0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111" name="Oval 560"/>
            <p:cNvSpPr>
              <a:spLocks noChangeArrowheads="1"/>
            </p:cNvSpPr>
            <p:nvPr/>
          </p:nvSpPr>
          <p:spPr bwMode="auto">
            <a:xfrm>
              <a:off x="1373" y="3515"/>
              <a:ext cx="528" cy="528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2" name="Line 561"/>
            <p:cNvSpPr>
              <a:spLocks noChangeShapeType="1"/>
            </p:cNvSpPr>
            <p:nvPr/>
          </p:nvSpPr>
          <p:spPr bwMode="auto">
            <a:xfrm rot="5400000" flipH="1" flipV="1">
              <a:off x="1876" y="3418"/>
              <a:ext cx="66" cy="35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13" name="Oval 562"/>
            <p:cNvSpPr>
              <a:spLocks noChangeAspect="1" noChangeArrowheads="1"/>
            </p:cNvSpPr>
            <p:nvPr/>
          </p:nvSpPr>
          <p:spPr bwMode="auto">
            <a:xfrm rot="5400000" flipH="1">
              <a:off x="2018" y="3474"/>
              <a:ext cx="184" cy="18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14" name="Line 564"/>
            <p:cNvSpPr>
              <a:spLocks noChangeShapeType="1"/>
            </p:cNvSpPr>
            <p:nvPr/>
          </p:nvSpPr>
          <p:spPr bwMode="auto">
            <a:xfrm>
              <a:off x="1738" y="3821"/>
              <a:ext cx="7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15" name="Line 565"/>
            <p:cNvSpPr>
              <a:spLocks noChangeShapeType="1"/>
            </p:cNvSpPr>
            <p:nvPr/>
          </p:nvSpPr>
          <p:spPr bwMode="auto">
            <a:xfrm>
              <a:off x="1738" y="3917"/>
              <a:ext cx="7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16" name="Text Box 568"/>
            <p:cNvSpPr txBox="1">
              <a:spLocks noChangeArrowheads="1"/>
            </p:cNvSpPr>
            <p:nvPr/>
          </p:nvSpPr>
          <p:spPr bwMode="auto">
            <a:xfrm>
              <a:off x="816" y="3936"/>
              <a:ext cx="81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de-DE">
                  <a:latin typeface="Arial" charset="0"/>
                </a:rPr>
                <a:t>Proton</a:t>
              </a:r>
            </a:p>
          </p:txBody>
        </p:sp>
        <p:sp>
          <p:nvSpPr>
            <p:cNvPr id="117" name="AutoShape 569"/>
            <p:cNvSpPr>
              <a:spLocks noChangeArrowheads="1"/>
            </p:cNvSpPr>
            <p:nvPr/>
          </p:nvSpPr>
          <p:spPr bwMode="auto">
            <a:xfrm>
              <a:off x="864" y="3648"/>
              <a:ext cx="480" cy="240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rgbClr val="FF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8" name="Oval 571"/>
            <p:cNvSpPr>
              <a:spLocks noChangeArrowheads="1"/>
            </p:cNvSpPr>
            <p:nvPr/>
          </p:nvSpPr>
          <p:spPr bwMode="auto">
            <a:xfrm flipH="1" flipV="1">
              <a:off x="2333" y="2400"/>
              <a:ext cx="528" cy="528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19" name="Line 572"/>
            <p:cNvSpPr>
              <a:spLocks noChangeShapeType="1"/>
            </p:cNvSpPr>
            <p:nvPr/>
          </p:nvSpPr>
          <p:spPr bwMode="auto">
            <a:xfrm rot="5400000">
              <a:off x="2293" y="2669"/>
              <a:ext cx="66" cy="35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20" name="Oval 573"/>
            <p:cNvSpPr>
              <a:spLocks noChangeAspect="1" noChangeArrowheads="1"/>
            </p:cNvSpPr>
            <p:nvPr/>
          </p:nvSpPr>
          <p:spPr bwMode="auto">
            <a:xfrm rot="5400000" flipV="1">
              <a:off x="2032" y="2785"/>
              <a:ext cx="184" cy="18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21" name="Line 574"/>
            <p:cNvSpPr>
              <a:spLocks noChangeShapeType="1"/>
            </p:cNvSpPr>
            <p:nvPr/>
          </p:nvSpPr>
          <p:spPr bwMode="auto">
            <a:xfrm flipH="1" flipV="1">
              <a:off x="1776" y="2622"/>
              <a:ext cx="7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22" name="Line 575"/>
            <p:cNvSpPr>
              <a:spLocks noChangeShapeType="1"/>
            </p:cNvSpPr>
            <p:nvPr/>
          </p:nvSpPr>
          <p:spPr bwMode="auto">
            <a:xfrm flipH="1" flipV="1">
              <a:off x="1776" y="2526"/>
              <a:ext cx="7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23" name="AutoShape 576"/>
            <p:cNvSpPr>
              <a:spLocks noChangeArrowheads="1"/>
            </p:cNvSpPr>
            <p:nvPr/>
          </p:nvSpPr>
          <p:spPr bwMode="auto">
            <a:xfrm flipH="1" flipV="1">
              <a:off x="2890" y="2555"/>
              <a:ext cx="480" cy="240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rgbClr val="FF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pic>
        <p:nvPicPr>
          <p:cNvPr id="160" name="Bild 15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00300" y="2362200"/>
            <a:ext cx="190500" cy="304800"/>
          </a:xfrm>
          <a:prstGeom prst="rect">
            <a:avLst/>
          </a:prstGeom>
        </p:spPr>
      </p:pic>
      <p:sp>
        <p:nvSpPr>
          <p:cNvPr id="171" name="Textfeld 170"/>
          <p:cNvSpPr txBox="1"/>
          <p:nvPr/>
        </p:nvSpPr>
        <p:spPr>
          <a:xfrm>
            <a:off x="152400" y="24825"/>
            <a:ext cx="8458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/>
              <a:t>How</a:t>
            </a:r>
            <a:r>
              <a:rPr lang="de-DE" sz="2800" dirty="0" smtClean="0"/>
              <a:t> </a:t>
            </a:r>
            <a:r>
              <a:rPr lang="de-DE" sz="2800" dirty="0" err="1" smtClean="0"/>
              <a:t>to</a:t>
            </a:r>
            <a:r>
              <a:rPr lang="de-DE" sz="2800" dirty="0" smtClean="0"/>
              <a:t> </a:t>
            </a:r>
            <a:r>
              <a:rPr lang="de-DE" sz="2800" dirty="0" err="1" smtClean="0"/>
              <a:t>extrapolate</a:t>
            </a:r>
            <a:r>
              <a:rPr lang="de-DE" sz="2800" dirty="0" smtClean="0"/>
              <a:t> </a:t>
            </a:r>
            <a:r>
              <a:rPr lang="de-DE" sz="2800" dirty="0" err="1" smtClean="0"/>
              <a:t>from</a:t>
            </a:r>
            <a:r>
              <a:rPr lang="de-DE" sz="2800" dirty="0" smtClean="0"/>
              <a:t> </a:t>
            </a:r>
            <a:r>
              <a:rPr lang="de-DE" sz="3200" i="1" dirty="0" smtClean="0">
                <a:latin typeface="+mn-lt"/>
              </a:rPr>
              <a:t>Q</a:t>
            </a:r>
            <a:r>
              <a:rPr lang="de-DE" sz="3200" baseline="-25000" dirty="0" smtClean="0">
                <a:latin typeface="+mn-lt"/>
              </a:rPr>
              <a:t>HERA</a:t>
            </a:r>
            <a:r>
              <a:rPr lang="de-DE" sz="2800" dirty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to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3200" i="1" dirty="0" smtClean="0">
                <a:latin typeface="+mn-lt"/>
                <a:ea typeface="Arial" charset="0"/>
                <a:cs typeface="Arial" charset="0"/>
              </a:rPr>
              <a:t>Q</a:t>
            </a:r>
            <a:r>
              <a:rPr lang="de-DE" sz="3200" baseline="-25000" dirty="0" smtClean="0">
                <a:latin typeface="+mn-lt"/>
                <a:ea typeface="Arial" charset="0"/>
                <a:cs typeface="Arial" charset="0"/>
              </a:rPr>
              <a:t>LHC</a:t>
            </a:r>
            <a:r>
              <a:rPr lang="de-DE" sz="2800" dirty="0" smtClean="0">
                <a:ea typeface="Arial" charset="0"/>
                <a:cs typeface="Arial" charset="0"/>
              </a:rPr>
              <a:t>?</a:t>
            </a:r>
            <a:endParaRPr lang="de-DE" sz="2800" dirty="0" smtClean="0"/>
          </a:p>
        </p:txBody>
      </p:sp>
      <p:grpSp>
        <p:nvGrpSpPr>
          <p:cNvPr id="178" name="Gruppierung 177"/>
          <p:cNvGrpSpPr/>
          <p:nvPr/>
        </p:nvGrpSpPr>
        <p:grpSpPr>
          <a:xfrm>
            <a:off x="4854388" y="3146613"/>
            <a:ext cx="3697584" cy="2474258"/>
            <a:chOff x="4854388" y="3146613"/>
            <a:chExt cx="3697584" cy="2474258"/>
          </a:xfrm>
        </p:grpSpPr>
        <p:cxnSp>
          <p:nvCxnSpPr>
            <p:cNvPr id="175" name="Gerade Verbindung mit Pfeil 174"/>
            <p:cNvCxnSpPr/>
            <p:nvPr/>
          </p:nvCxnSpPr>
          <p:spPr bwMode="auto">
            <a:xfrm flipH="1" flipV="1">
              <a:off x="4854388" y="3146613"/>
              <a:ext cx="1196788" cy="2474258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77" name="Textfeld 176"/>
            <p:cNvSpPr txBox="1"/>
            <p:nvPr/>
          </p:nvSpPr>
          <p:spPr>
            <a:xfrm>
              <a:off x="5406559" y="3867619"/>
              <a:ext cx="314541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splitting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probability</a:t>
              </a:r>
              <a:endParaRPr lang="de-DE" sz="2800" dirty="0" smtClean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  <p:grpSp>
        <p:nvGrpSpPr>
          <p:cNvPr id="173" name="Gruppierung 172"/>
          <p:cNvGrpSpPr/>
          <p:nvPr/>
        </p:nvGrpSpPr>
        <p:grpSpPr>
          <a:xfrm>
            <a:off x="146876" y="4586288"/>
            <a:ext cx="8997124" cy="1887110"/>
            <a:chOff x="146876" y="4586288"/>
            <a:chExt cx="8997124" cy="1887110"/>
          </a:xfrm>
        </p:grpSpPr>
        <p:sp>
          <p:nvSpPr>
            <p:cNvPr id="167" name="Rectangle 408"/>
            <p:cNvSpPr>
              <a:spLocks noChangeArrowheads="1"/>
            </p:cNvSpPr>
            <p:nvPr/>
          </p:nvSpPr>
          <p:spPr bwMode="auto">
            <a:xfrm>
              <a:off x="7380254" y="5497297"/>
              <a:ext cx="1535145" cy="809373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de-DE" smtClean="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168" name="Rectangle 409"/>
            <p:cNvSpPr>
              <a:spLocks noChangeArrowheads="1"/>
            </p:cNvSpPr>
            <p:nvPr/>
          </p:nvSpPr>
          <p:spPr bwMode="auto">
            <a:xfrm>
              <a:off x="685800" y="5272088"/>
              <a:ext cx="1714500" cy="1201310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de-DE" smtClean="0">
                <a:solidFill>
                  <a:srgbClr val="000000"/>
                </a:solidFill>
                <a:latin typeface="Times New Roman" charset="0"/>
              </a:endParaRPr>
            </a:p>
          </p:txBody>
        </p:sp>
        <p:pic>
          <p:nvPicPr>
            <p:cNvPr id="172" name="Bild 17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6876" y="5304998"/>
              <a:ext cx="8699500" cy="1168400"/>
            </a:xfrm>
            <a:prstGeom prst="rect">
              <a:avLst/>
            </a:prstGeom>
          </p:spPr>
        </p:pic>
        <p:sp>
          <p:nvSpPr>
            <p:cNvPr id="164" name="Text Box 412"/>
            <p:cNvSpPr txBox="1">
              <a:spLocks noChangeArrowheads="1"/>
            </p:cNvSpPr>
            <p:nvPr/>
          </p:nvSpPr>
          <p:spPr bwMode="auto">
            <a:xfrm>
              <a:off x="152400" y="4586288"/>
              <a:ext cx="8991600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de-DE" altLang="de-DE" sz="2800" dirty="0" err="1" smtClean="0">
                  <a:solidFill>
                    <a:srgbClr val="000000"/>
                  </a:solidFill>
                </a:rPr>
                <a:t>Self-similarity</a:t>
              </a:r>
              <a:r>
                <a:rPr lang="de-DE" altLang="de-DE" sz="2800" dirty="0" smtClean="0">
                  <a:solidFill>
                    <a:srgbClr val="000000"/>
                  </a:solidFill>
                </a:rPr>
                <a:t> </a:t>
              </a:r>
              <a:r>
                <a:rPr lang="de-DE" altLang="de-DE" sz="2800" dirty="0" err="1" smtClean="0">
                  <a:solidFill>
                    <a:srgbClr val="000000"/>
                  </a:solidFill>
                </a:rPr>
                <a:t>of</a:t>
              </a:r>
              <a:r>
                <a:rPr lang="de-DE" altLang="de-DE" sz="2800" dirty="0" smtClean="0">
                  <a:solidFill>
                    <a:srgbClr val="000000"/>
                  </a:solidFill>
                </a:rPr>
                <a:t> </a:t>
              </a:r>
              <a:r>
                <a:rPr lang="de-DE" altLang="de-DE" sz="2800" dirty="0" err="1" smtClean="0">
                  <a:solidFill>
                    <a:srgbClr val="000000"/>
                  </a:solidFill>
                </a:rPr>
                <a:t>the</a:t>
              </a:r>
              <a:r>
                <a:rPr lang="de-DE" altLang="de-DE" sz="2800" dirty="0" smtClean="0">
                  <a:solidFill>
                    <a:srgbClr val="000000"/>
                  </a:solidFill>
                </a:rPr>
                <a:t> </a:t>
              </a:r>
              <a:r>
                <a:rPr lang="de-DE" altLang="de-DE" sz="2800" dirty="0" err="1" smtClean="0">
                  <a:solidFill>
                    <a:srgbClr val="000000"/>
                  </a:solidFill>
                </a:rPr>
                <a:t>quark</a:t>
              </a:r>
              <a:r>
                <a:rPr lang="en-US" altLang="de-DE" sz="2800" dirty="0" smtClean="0">
                  <a:solidFill>
                    <a:srgbClr val="000000"/>
                  </a:solidFill>
                </a:rPr>
                <a:t>/gluon structure of the proton: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1983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ierung 3"/>
          <p:cNvGrpSpPr/>
          <p:nvPr/>
        </p:nvGrpSpPr>
        <p:grpSpPr>
          <a:xfrm>
            <a:off x="304800" y="1778000"/>
            <a:ext cx="8610600" cy="4318000"/>
            <a:chOff x="228600" y="1371600"/>
            <a:chExt cx="8610600" cy="4318000"/>
          </a:xfrm>
        </p:grpSpPr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8600" y="1371600"/>
              <a:ext cx="4318000" cy="4318000"/>
            </a:xfrm>
            <a:prstGeom prst="rect">
              <a:avLst/>
            </a:prstGeom>
          </p:spPr>
        </p:pic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21200" y="1371600"/>
              <a:ext cx="4318000" cy="4318000"/>
            </a:xfrm>
            <a:prstGeom prst="rect">
              <a:avLst/>
            </a:prstGeom>
          </p:spPr>
        </p:pic>
      </p:grpSp>
      <p:sp>
        <p:nvSpPr>
          <p:cNvPr id="6" name="Textfeld 5"/>
          <p:cNvSpPr txBox="1"/>
          <p:nvPr/>
        </p:nvSpPr>
        <p:spPr>
          <a:xfrm>
            <a:off x="5579806" y="6172200"/>
            <a:ext cx="3411794" cy="277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1200" dirty="0" smtClean="0"/>
              <a:t>CT14: S. </a:t>
            </a:r>
            <a:r>
              <a:rPr lang="de-DE" sz="1200" dirty="0" err="1" smtClean="0"/>
              <a:t>Dulat</a:t>
            </a:r>
            <a:r>
              <a:rPr lang="de-DE" sz="1200" dirty="0" smtClean="0"/>
              <a:t> et al., </a:t>
            </a:r>
            <a:r>
              <a:rPr lang="is-IS" sz="1200" dirty="0" smtClean="0"/>
              <a:t>PRD</a:t>
            </a:r>
            <a:r>
              <a:rPr lang="is-IS" sz="1200" dirty="0"/>
              <a:t> </a:t>
            </a:r>
            <a:r>
              <a:rPr lang="is-IS" sz="1200" dirty="0" smtClean="0"/>
              <a:t>93 (2016) 3, 033006</a:t>
            </a:r>
            <a:endParaRPr lang="de-DE" sz="1200" dirty="0" err="1" smtClean="0"/>
          </a:p>
        </p:txBody>
      </p:sp>
      <p:sp>
        <p:nvSpPr>
          <p:cNvPr id="7" name="Textfeld 6"/>
          <p:cNvSpPr txBox="1"/>
          <p:nvPr/>
        </p:nvSpPr>
        <p:spPr>
          <a:xfrm>
            <a:off x="3952568" y="5538780"/>
            <a:ext cx="533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600" i="1" smtClean="0">
                <a:latin typeface="+mn-lt"/>
              </a:rPr>
              <a:t>x</a:t>
            </a:r>
            <a:endParaRPr lang="de-DE" sz="3600" i="1" dirty="0" err="1" smtClean="0">
              <a:latin typeface="+mn-lt"/>
            </a:endParaRPr>
          </a:p>
        </p:txBody>
      </p:sp>
      <p:sp>
        <p:nvSpPr>
          <p:cNvPr id="8" name="Textfeld 7"/>
          <p:cNvSpPr txBox="1"/>
          <p:nvPr/>
        </p:nvSpPr>
        <p:spPr>
          <a:xfrm>
            <a:off x="8308258" y="5558444"/>
            <a:ext cx="533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600" i="1" smtClean="0">
                <a:latin typeface="+mn-lt"/>
              </a:rPr>
              <a:t>x</a:t>
            </a:r>
            <a:endParaRPr lang="de-DE" sz="3600" i="1" dirty="0" err="1" smtClean="0">
              <a:latin typeface="+mn-lt"/>
            </a:endParaRPr>
          </a:p>
        </p:txBody>
      </p:sp>
      <p:sp>
        <p:nvSpPr>
          <p:cNvPr id="9" name="Rechteck 8"/>
          <p:cNvSpPr/>
          <p:nvPr/>
        </p:nvSpPr>
        <p:spPr bwMode="auto">
          <a:xfrm>
            <a:off x="2463800" y="5861945"/>
            <a:ext cx="203200" cy="234055"/>
          </a:xfrm>
          <a:prstGeom prst="rect">
            <a:avLst/>
          </a:prstGeom>
          <a:solidFill>
            <a:schemeClr val="bg1"/>
          </a:soli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hteck 9"/>
          <p:cNvSpPr/>
          <p:nvPr/>
        </p:nvSpPr>
        <p:spPr bwMode="auto">
          <a:xfrm>
            <a:off x="6756400" y="5861945"/>
            <a:ext cx="203200" cy="234055"/>
          </a:xfrm>
          <a:prstGeom prst="rect">
            <a:avLst/>
          </a:prstGeom>
          <a:solidFill>
            <a:schemeClr val="bg1"/>
          </a:soli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11" name="Bild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0950" y="1218989"/>
            <a:ext cx="1663700" cy="469900"/>
          </a:xfrm>
          <a:prstGeom prst="rect">
            <a:avLst/>
          </a:prstGeom>
        </p:spPr>
      </p:pic>
      <p:pic>
        <p:nvPicPr>
          <p:cNvPr id="12" name="Bild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5823" y="1371600"/>
            <a:ext cx="1870177" cy="363034"/>
          </a:xfrm>
          <a:prstGeom prst="rect">
            <a:avLst/>
          </a:prstGeom>
        </p:spPr>
      </p:pic>
      <p:pic>
        <p:nvPicPr>
          <p:cNvPr id="13" name="Bild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53200" y="1384841"/>
            <a:ext cx="2284566" cy="367759"/>
          </a:xfrm>
          <a:prstGeom prst="rect">
            <a:avLst/>
          </a:prstGeom>
        </p:spPr>
      </p:pic>
      <p:sp>
        <p:nvSpPr>
          <p:cNvPr id="14" name="Textfeld 13"/>
          <p:cNvSpPr txBox="1"/>
          <p:nvPr/>
        </p:nvSpPr>
        <p:spPr>
          <a:xfrm>
            <a:off x="530942" y="253425"/>
            <a:ext cx="8155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dirty="0" smtClean="0"/>
              <a:t>Analytical </a:t>
            </a:r>
            <a:r>
              <a:rPr lang="de-DE" sz="3200" dirty="0" err="1" smtClean="0"/>
              <a:t>fits</a:t>
            </a:r>
            <a:r>
              <a:rPr lang="de-DE" sz="3200" dirty="0" smtClean="0"/>
              <a:t> </a:t>
            </a:r>
            <a:r>
              <a:rPr lang="de-DE" sz="3200" dirty="0" err="1" smtClean="0"/>
              <a:t>of</a:t>
            </a:r>
            <a:r>
              <a:rPr lang="de-DE" sz="3200" dirty="0" smtClean="0"/>
              <a:t> </a:t>
            </a:r>
            <a:r>
              <a:rPr lang="de-DE" sz="3200" dirty="0" err="1" smtClean="0"/>
              <a:t>parton</a:t>
            </a:r>
            <a:r>
              <a:rPr lang="de-DE" sz="3200" dirty="0" smtClean="0"/>
              <a:t> </a:t>
            </a:r>
            <a:r>
              <a:rPr lang="de-DE" sz="3200" dirty="0" err="1" smtClean="0"/>
              <a:t>distribution</a:t>
            </a:r>
            <a:r>
              <a:rPr lang="de-DE" sz="3200" dirty="0" smtClean="0"/>
              <a:t> </a:t>
            </a:r>
            <a:r>
              <a:rPr lang="de-DE" sz="3200" dirty="0" err="1" smtClean="0"/>
              <a:t>functions</a:t>
            </a:r>
            <a:endParaRPr lang="de-DE" sz="3200" dirty="0" smtClean="0"/>
          </a:p>
        </p:txBody>
      </p:sp>
    </p:spTree>
    <p:extLst>
      <p:ext uri="{BB962C8B-B14F-4D97-AF65-F5344CB8AC3E}">
        <p14:creationId xmlns:p14="http://schemas.microsoft.com/office/powerpoint/2010/main" val="1039089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-76200" y="0"/>
            <a:ext cx="9220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dirty="0" smtClean="0"/>
              <a:t>(3) </a:t>
            </a:r>
            <a:r>
              <a:rPr lang="de-DE" sz="3200" dirty="0" err="1" smtClean="0"/>
              <a:t>How</a:t>
            </a:r>
            <a:r>
              <a:rPr lang="de-DE" sz="3200" dirty="0" smtClean="0"/>
              <a:t> </a:t>
            </a:r>
            <a:r>
              <a:rPr lang="de-DE" sz="3200" dirty="0" err="1" smtClean="0"/>
              <a:t>to</a:t>
            </a:r>
            <a:r>
              <a:rPr lang="de-DE" sz="3200" dirty="0" smtClean="0"/>
              <a:t> </a:t>
            </a:r>
            <a:r>
              <a:rPr lang="de-DE" sz="3200" dirty="0" err="1" smtClean="0"/>
              <a:t>connect</a:t>
            </a:r>
            <a:r>
              <a:rPr lang="de-DE" sz="3200" dirty="0" smtClean="0"/>
              <a:t> </a:t>
            </a:r>
            <a:r>
              <a:rPr lang="de-DE" sz="3200" dirty="0" err="1" smtClean="0"/>
              <a:t>to</a:t>
            </a:r>
            <a:r>
              <a:rPr lang="de-DE" sz="3200" dirty="0" smtClean="0"/>
              <a:t> final </a:t>
            </a:r>
            <a:r>
              <a:rPr lang="de-DE" sz="3200" dirty="0" err="1" smtClean="0"/>
              <a:t>states</a:t>
            </a:r>
            <a:r>
              <a:rPr lang="de-DE" sz="3200" dirty="0" smtClean="0"/>
              <a:t> on </a:t>
            </a:r>
            <a:r>
              <a:rPr lang="de-DE" sz="3200" dirty="0" err="1" smtClean="0"/>
              <a:t>hadron</a:t>
            </a:r>
            <a:r>
              <a:rPr lang="de-DE" sz="3200" dirty="0" smtClean="0"/>
              <a:t> </a:t>
            </a:r>
            <a:r>
              <a:rPr lang="de-DE" sz="3200" dirty="0" err="1" smtClean="0"/>
              <a:t>level</a:t>
            </a:r>
            <a:r>
              <a:rPr lang="de-DE" sz="3200" dirty="0" smtClean="0"/>
              <a:t>?</a:t>
            </a:r>
          </a:p>
        </p:txBody>
      </p:sp>
      <p:grpSp>
        <p:nvGrpSpPr>
          <p:cNvPr id="36" name="Gruppierung 35"/>
          <p:cNvGrpSpPr/>
          <p:nvPr/>
        </p:nvGrpSpPr>
        <p:grpSpPr>
          <a:xfrm>
            <a:off x="228600" y="609600"/>
            <a:ext cx="8458200" cy="3345597"/>
            <a:chOff x="609600" y="609600"/>
            <a:chExt cx="8458200" cy="3345597"/>
          </a:xfrm>
        </p:grpSpPr>
        <p:grpSp>
          <p:nvGrpSpPr>
            <p:cNvPr id="3" name="Gruppierung 2"/>
            <p:cNvGrpSpPr/>
            <p:nvPr/>
          </p:nvGrpSpPr>
          <p:grpSpPr>
            <a:xfrm>
              <a:off x="2891119" y="609600"/>
              <a:ext cx="3952389" cy="3048000"/>
              <a:chOff x="2891119" y="609600"/>
              <a:chExt cx="3952389" cy="3048000"/>
            </a:xfrm>
          </p:grpSpPr>
          <p:grpSp>
            <p:nvGrpSpPr>
              <p:cNvPr id="4" name="Gruppierung 3"/>
              <p:cNvGrpSpPr/>
              <p:nvPr/>
            </p:nvGrpSpPr>
            <p:grpSpPr>
              <a:xfrm>
                <a:off x="2891119" y="658906"/>
                <a:ext cx="2998693" cy="2998694"/>
                <a:chOff x="2891119" y="658906"/>
                <a:chExt cx="2998693" cy="2998694"/>
              </a:xfrm>
            </p:grpSpPr>
            <p:cxnSp>
              <p:nvCxnSpPr>
                <p:cNvPr id="6" name="Gerade Verbindung mit Pfeil 5"/>
                <p:cNvCxnSpPr/>
                <p:nvPr/>
              </p:nvCxnSpPr>
              <p:spPr bwMode="auto">
                <a:xfrm flipV="1">
                  <a:off x="4639235" y="658906"/>
                  <a:ext cx="591671" cy="1882589"/>
                </a:xfrm>
                <a:prstGeom prst="straightConnector1">
                  <a:avLst/>
                </a:prstGeom>
                <a:solidFill>
                  <a:schemeClr val="accent1"/>
                </a:solidFill>
                <a:ln w="57150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7" name="Gerade Verbindung mit Pfeil 6"/>
                <p:cNvCxnSpPr/>
                <p:nvPr/>
              </p:nvCxnSpPr>
              <p:spPr bwMode="auto">
                <a:xfrm>
                  <a:off x="4598894" y="2554942"/>
                  <a:ext cx="1290918" cy="968188"/>
                </a:xfrm>
                <a:prstGeom prst="straightConnector1">
                  <a:avLst/>
                </a:prstGeom>
                <a:solidFill>
                  <a:schemeClr val="accent1"/>
                </a:solidFill>
                <a:ln w="57150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8" name="Gerade Verbindung mit Pfeil 7"/>
                <p:cNvCxnSpPr/>
                <p:nvPr/>
              </p:nvCxnSpPr>
              <p:spPr bwMode="auto">
                <a:xfrm flipH="1">
                  <a:off x="2891119" y="2581836"/>
                  <a:ext cx="1721222" cy="1075764"/>
                </a:xfrm>
                <a:prstGeom prst="straightConnector1">
                  <a:avLst/>
                </a:prstGeom>
                <a:solidFill>
                  <a:schemeClr val="accent1"/>
                </a:solidFill>
                <a:ln w="57150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5" name="Textfeld 4"/>
              <p:cNvSpPr txBox="1"/>
              <p:nvPr/>
            </p:nvSpPr>
            <p:spPr>
              <a:xfrm>
                <a:off x="4953000" y="609600"/>
                <a:ext cx="189050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de-DE" dirty="0" err="1" smtClean="0">
                    <a:solidFill>
                      <a:srgbClr val="FF0000"/>
                    </a:solidFill>
                  </a:rPr>
                  <a:t>partonic</a:t>
                </a:r>
                <a:r>
                  <a:rPr lang="de-DE" dirty="0" smtClean="0">
                    <a:solidFill>
                      <a:srgbClr val="FF0000"/>
                    </a:solidFill>
                  </a:rPr>
                  <a:t> final </a:t>
                </a:r>
                <a:r>
                  <a:rPr lang="de-DE" dirty="0" err="1" smtClean="0">
                    <a:solidFill>
                      <a:srgbClr val="FF0000"/>
                    </a:solidFill>
                  </a:rPr>
                  <a:t>state</a:t>
                </a:r>
                <a:endParaRPr lang="de-DE" dirty="0" smtClean="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12" name="Gruppierung 11"/>
            <p:cNvGrpSpPr/>
            <p:nvPr/>
          </p:nvGrpSpPr>
          <p:grpSpPr>
            <a:xfrm>
              <a:off x="609600" y="1749301"/>
              <a:ext cx="1828800" cy="1356223"/>
              <a:chOff x="609600" y="1749301"/>
              <a:chExt cx="1828800" cy="1356223"/>
            </a:xfrm>
          </p:grpSpPr>
          <p:sp>
            <p:nvSpPr>
              <p:cNvPr id="13" name="Pfeil nach rechts 12"/>
              <p:cNvSpPr/>
              <p:nvPr/>
            </p:nvSpPr>
            <p:spPr bwMode="auto">
              <a:xfrm>
                <a:off x="730719" y="2143765"/>
                <a:ext cx="1479081" cy="708686"/>
              </a:xfrm>
              <a:prstGeom prst="rightArrow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4" name="Textfeld 13"/>
              <p:cNvSpPr txBox="1"/>
              <p:nvPr/>
            </p:nvSpPr>
            <p:spPr>
              <a:xfrm>
                <a:off x="609600" y="1749301"/>
                <a:ext cx="1828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err="1" smtClean="0"/>
                  <a:t>proton</a:t>
                </a:r>
                <a:endParaRPr lang="de-DE" sz="2800" dirty="0" smtClean="0"/>
              </a:p>
            </p:txBody>
          </p:sp>
          <p:pic>
            <p:nvPicPr>
              <p:cNvPr id="15" name="Bild 14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990600" y="2788024"/>
                <a:ext cx="342900" cy="317500"/>
              </a:xfrm>
              <a:prstGeom prst="rect">
                <a:avLst/>
              </a:prstGeom>
            </p:spPr>
          </p:pic>
        </p:grpSp>
        <p:grpSp>
          <p:nvGrpSpPr>
            <p:cNvPr id="16" name="Gruppierung 15"/>
            <p:cNvGrpSpPr/>
            <p:nvPr/>
          </p:nvGrpSpPr>
          <p:grpSpPr>
            <a:xfrm>
              <a:off x="6888490" y="1748118"/>
              <a:ext cx="2179310" cy="1357406"/>
              <a:chOff x="6888490" y="1748118"/>
              <a:chExt cx="2179310" cy="1357406"/>
            </a:xfrm>
          </p:grpSpPr>
          <p:sp>
            <p:nvSpPr>
              <p:cNvPr id="17" name="Pfeil nach rechts 16"/>
              <p:cNvSpPr/>
              <p:nvPr/>
            </p:nvSpPr>
            <p:spPr bwMode="auto">
              <a:xfrm flipH="1">
                <a:off x="6888490" y="2147934"/>
                <a:ext cx="1479081" cy="708686"/>
              </a:xfrm>
              <a:prstGeom prst="rightArrow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8" name="Textfeld 17"/>
              <p:cNvSpPr txBox="1"/>
              <p:nvPr/>
            </p:nvSpPr>
            <p:spPr>
              <a:xfrm>
                <a:off x="7239000" y="1748118"/>
                <a:ext cx="1828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err="1" smtClean="0"/>
                  <a:t>proton</a:t>
                </a:r>
                <a:endParaRPr lang="de-DE" sz="2800" dirty="0" smtClean="0"/>
              </a:p>
            </p:txBody>
          </p:sp>
          <p:pic>
            <p:nvPicPr>
              <p:cNvPr id="19" name="Bild 18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7581900" y="2788024"/>
                <a:ext cx="342900" cy="317500"/>
              </a:xfrm>
              <a:prstGeom prst="rect">
                <a:avLst/>
              </a:prstGeom>
            </p:spPr>
          </p:pic>
        </p:grpSp>
        <p:grpSp>
          <p:nvGrpSpPr>
            <p:cNvPr id="20" name="Gruppierung 19"/>
            <p:cNvGrpSpPr/>
            <p:nvPr/>
          </p:nvGrpSpPr>
          <p:grpSpPr>
            <a:xfrm>
              <a:off x="1664807" y="1921959"/>
              <a:ext cx="2297593" cy="1400845"/>
              <a:chOff x="1664807" y="1921959"/>
              <a:chExt cx="2297593" cy="1400845"/>
            </a:xfrm>
          </p:grpSpPr>
          <p:sp>
            <p:nvSpPr>
              <p:cNvPr id="21" name="Pfeil nach rechts 20"/>
              <p:cNvSpPr/>
              <p:nvPr/>
            </p:nvSpPr>
            <p:spPr bwMode="auto">
              <a:xfrm rot="1548468">
                <a:off x="2821547" y="2623776"/>
                <a:ext cx="849770" cy="414095"/>
              </a:xfrm>
              <a:prstGeom prst="rightArrow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2" name="Oval 21"/>
              <p:cNvSpPr/>
              <p:nvPr/>
            </p:nvSpPr>
            <p:spPr bwMode="auto">
              <a:xfrm>
                <a:off x="2209800" y="2143765"/>
                <a:ext cx="716290" cy="716290"/>
              </a:xfrm>
              <a:prstGeom prst="ellipse">
                <a:avLst/>
              </a:prstGeom>
              <a:solidFill>
                <a:srgbClr val="FFFF99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23" name="Gerade Verbindung mit Pfeil 22"/>
              <p:cNvCxnSpPr/>
              <p:nvPr/>
            </p:nvCxnSpPr>
            <p:spPr bwMode="auto">
              <a:xfrm flipV="1">
                <a:off x="2926090" y="2498108"/>
                <a:ext cx="1036310" cy="3802"/>
              </a:xfrm>
              <a:prstGeom prst="straightConnector1">
                <a:avLst/>
              </a:prstGeom>
              <a:solidFill>
                <a:schemeClr val="accent1"/>
              </a:solidFill>
              <a:ln w="57150" cap="flat" cmpd="sng" algn="ctr">
                <a:solidFill>
                  <a:schemeClr val="accent2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pic>
            <p:nvPicPr>
              <p:cNvPr id="24" name="Bild 23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64807" y="2939981"/>
                <a:ext cx="1380176" cy="382823"/>
              </a:xfrm>
              <a:prstGeom prst="rect">
                <a:avLst/>
              </a:prstGeom>
            </p:spPr>
          </p:pic>
          <p:pic>
            <p:nvPicPr>
              <p:cNvPr id="25" name="Bild 24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23790" y="1921959"/>
                <a:ext cx="838200" cy="406400"/>
              </a:xfrm>
              <a:prstGeom prst="rect">
                <a:avLst/>
              </a:prstGeom>
            </p:spPr>
          </p:pic>
        </p:grpSp>
        <p:grpSp>
          <p:nvGrpSpPr>
            <p:cNvPr id="26" name="Gruppierung 25"/>
            <p:cNvGrpSpPr/>
            <p:nvPr/>
          </p:nvGrpSpPr>
          <p:grpSpPr>
            <a:xfrm>
              <a:off x="5135890" y="1983700"/>
              <a:ext cx="2255510" cy="1330586"/>
              <a:chOff x="5135890" y="1983700"/>
              <a:chExt cx="2255510" cy="1330586"/>
            </a:xfrm>
          </p:grpSpPr>
          <p:sp>
            <p:nvSpPr>
              <p:cNvPr id="27" name="Pfeil nach rechts 26"/>
              <p:cNvSpPr/>
              <p:nvPr/>
            </p:nvSpPr>
            <p:spPr bwMode="auto">
              <a:xfrm rot="20051532" flipH="1">
                <a:off x="5434759" y="2641707"/>
                <a:ext cx="849770" cy="414095"/>
              </a:xfrm>
              <a:prstGeom prst="rightArrow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8" name="Oval 27"/>
              <p:cNvSpPr/>
              <p:nvPr/>
            </p:nvSpPr>
            <p:spPr bwMode="auto">
              <a:xfrm flipH="1">
                <a:off x="6172200" y="2147934"/>
                <a:ext cx="716290" cy="716290"/>
              </a:xfrm>
              <a:prstGeom prst="ellipse">
                <a:avLst/>
              </a:prstGeom>
              <a:solidFill>
                <a:srgbClr val="FFFF99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29" name="Gerade Verbindung mit Pfeil 28"/>
              <p:cNvCxnSpPr/>
              <p:nvPr/>
            </p:nvCxnSpPr>
            <p:spPr bwMode="auto">
              <a:xfrm flipH="1" flipV="1">
                <a:off x="5135890" y="2522642"/>
                <a:ext cx="1036310" cy="3802"/>
              </a:xfrm>
              <a:prstGeom prst="straightConnector1">
                <a:avLst/>
              </a:prstGeom>
              <a:solidFill>
                <a:schemeClr val="accent1"/>
              </a:solidFill>
              <a:ln w="57150" cap="flat" cmpd="sng" algn="ctr">
                <a:solidFill>
                  <a:srgbClr val="942093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pic>
            <p:nvPicPr>
              <p:cNvPr id="30" name="Bild 29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3757" y="1983700"/>
                <a:ext cx="863600" cy="419100"/>
              </a:xfrm>
              <a:prstGeom prst="rect">
                <a:avLst/>
              </a:prstGeom>
            </p:spPr>
          </p:pic>
          <p:pic>
            <p:nvPicPr>
              <p:cNvPr id="31" name="Bild 3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987233" y="2926568"/>
                <a:ext cx="1404167" cy="387718"/>
              </a:xfrm>
              <a:prstGeom prst="rect">
                <a:avLst/>
              </a:prstGeom>
            </p:spPr>
          </p:pic>
        </p:grpSp>
        <p:grpSp>
          <p:nvGrpSpPr>
            <p:cNvPr id="32" name="Gruppierung 31"/>
            <p:cNvGrpSpPr/>
            <p:nvPr/>
          </p:nvGrpSpPr>
          <p:grpSpPr>
            <a:xfrm>
              <a:off x="3505200" y="1909482"/>
              <a:ext cx="2144957" cy="2045715"/>
              <a:chOff x="3505200" y="1909482"/>
              <a:chExt cx="2144957" cy="2045715"/>
            </a:xfrm>
          </p:grpSpPr>
          <p:sp>
            <p:nvSpPr>
              <p:cNvPr id="33" name="Oval 32"/>
              <p:cNvSpPr/>
              <p:nvPr/>
            </p:nvSpPr>
            <p:spPr bwMode="auto">
              <a:xfrm>
                <a:off x="3944859" y="1909482"/>
                <a:ext cx="1226987" cy="1226987"/>
              </a:xfrm>
              <a:prstGeom prst="ellipse">
                <a:avLst/>
              </a:prstGeom>
              <a:solidFill>
                <a:srgbClr val="FFC5B8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pic>
            <p:nvPicPr>
              <p:cNvPr id="34" name="Bild 3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0801" y="2143917"/>
                <a:ext cx="847181" cy="666929"/>
              </a:xfrm>
              <a:prstGeom prst="rect">
                <a:avLst/>
              </a:prstGeom>
            </p:spPr>
          </p:pic>
          <p:sp>
            <p:nvSpPr>
              <p:cNvPr id="35" name="Textfeld 34"/>
              <p:cNvSpPr txBox="1"/>
              <p:nvPr/>
            </p:nvSpPr>
            <p:spPr>
              <a:xfrm>
                <a:off x="3505200" y="3124200"/>
                <a:ext cx="2144957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de-DE" dirty="0" err="1" smtClean="0"/>
                  <a:t>partonic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cross-section</a:t>
                </a:r>
                <a:endParaRPr lang="de-DE" dirty="0" smtClean="0"/>
              </a:p>
            </p:txBody>
          </p:sp>
        </p:grpSp>
      </p:grpSp>
      <p:pic>
        <p:nvPicPr>
          <p:cNvPr id="37" name="Picture 2" descr="ttps://cds.cern.ch/record/1606502/files/eemm_run195099_evt137440354_ispy_3d-annotated-2.png?subformat=ic"/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800600" y="4038206"/>
            <a:ext cx="4280877" cy="27435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extfeld 40"/>
          <p:cNvSpPr txBox="1"/>
          <p:nvPr/>
        </p:nvSpPr>
        <p:spPr>
          <a:xfrm>
            <a:off x="3200400" y="3886200"/>
            <a:ext cx="110897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9600" smtClean="0"/>
              <a:t>?</a:t>
            </a:r>
            <a:endParaRPr lang="de-DE" sz="9600" dirty="0" err="1" smtClean="0"/>
          </a:p>
        </p:txBody>
      </p:sp>
      <p:sp>
        <p:nvSpPr>
          <p:cNvPr id="42" name="Pfeil nach links und oben 41"/>
          <p:cNvSpPr/>
          <p:nvPr/>
        </p:nvSpPr>
        <p:spPr bwMode="auto">
          <a:xfrm flipH="1">
            <a:off x="2286000" y="3733800"/>
            <a:ext cx="2274944" cy="2209800"/>
          </a:xfrm>
          <a:prstGeom prst="leftUpArrow">
            <a:avLst>
              <a:gd name="adj1" fmla="val 15062"/>
              <a:gd name="adj2" fmla="val 20238"/>
              <a:gd name="adj3" fmla="val 32075"/>
            </a:avLst>
          </a:prstGeom>
          <a:solidFill>
            <a:srgbClr val="FF93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7946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uppierung 42"/>
          <p:cNvGrpSpPr>
            <a:grpSpLocks noChangeAspect="1"/>
          </p:cNvGrpSpPr>
          <p:nvPr/>
        </p:nvGrpSpPr>
        <p:grpSpPr>
          <a:xfrm>
            <a:off x="76200" y="228600"/>
            <a:ext cx="3958598" cy="1627094"/>
            <a:chOff x="270916" y="658906"/>
            <a:chExt cx="8796884" cy="3615759"/>
          </a:xfrm>
        </p:grpSpPr>
        <p:grpSp>
          <p:nvGrpSpPr>
            <p:cNvPr id="69" name="Gruppierung 68"/>
            <p:cNvGrpSpPr/>
            <p:nvPr/>
          </p:nvGrpSpPr>
          <p:grpSpPr>
            <a:xfrm>
              <a:off x="2891119" y="658906"/>
              <a:ext cx="3366228" cy="3615759"/>
              <a:chOff x="2891119" y="658906"/>
              <a:chExt cx="3366228" cy="3615759"/>
            </a:xfrm>
          </p:grpSpPr>
          <p:cxnSp>
            <p:nvCxnSpPr>
              <p:cNvPr id="71" name="Gerade Verbindung mit Pfeil 70"/>
              <p:cNvCxnSpPr/>
              <p:nvPr/>
            </p:nvCxnSpPr>
            <p:spPr bwMode="auto">
              <a:xfrm flipV="1">
                <a:off x="4639235" y="658906"/>
                <a:ext cx="591671" cy="1882589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2" name="Gerade Verbindung mit Pfeil 71"/>
              <p:cNvCxnSpPr/>
              <p:nvPr/>
            </p:nvCxnSpPr>
            <p:spPr bwMode="auto">
              <a:xfrm>
                <a:off x="4598894" y="2554941"/>
                <a:ext cx="1658453" cy="1719724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Gerade Verbindung mit Pfeil 72"/>
              <p:cNvCxnSpPr/>
              <p:nvPr/>
            </p:nvCxnSpPr>
            <p:spPr bwMode="auto">
              <a:xfrm flipH="1">
                <a:off x="2891119" y="2581836"/>
                <a:ext cx="1721222" cy="1075764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45" name="Gruppierung 44"/>
            <p:cNvGrpSpPr/>
            <p:nvPr/>
          </p:nvGrpSpPr>
          <p:grpSpPr>
            <a:xfrm>
              <a:off x="270916" y="1565310"/>
              <a:ext cx="1938884" cy="1540214"/>
              <a:chOff x="270916" y="1565310"/>
              <a:chExt cx="1938884" cy="1540214"/>
            </a:xfrm>
          </p:grpSpPr>
          <p:sp>
            <p:nvSpPr>
              <p:cNvPr id="66" name="Pfeil nach rechts 65"/>
              <p:cNvSpPr/>
              <p:nvPr/>
            </p:nvSpPr>
            <p:spPr bwMode="auto">
              <a:xfrm>
                <a:off x="730719" y="2143765"/>
                <a:ext cx="1479081" cy="708686"/>
              </a:xfrm>
              <a:prstGeom prst="rightArrow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7" name="Textfeld 66"/>
              <p:cNvSpPr txBox="1"/>
              <p:nvPr/>
            </p:nvSpPr>
            <p:spPr>
              <a:xfrm>
                <a:off x="270916" y="1565310"/>
                <a:ext cx="1828800" cy="7523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1600" dirty="0" err="1" smtClean="0"/>
                  <a:t>proton</a:t>
                </a:r>
                <a:endParaRPr lang="de-DE" sz="1600" dirty="0" smtClean="0"/>
              </a:p>
            </p:txBody>
          </p:sp>
          <p:pic>
            <p:nvPicPr>
              <p:cNvPr id="68" name="Bild 67"/>
              <p:cNvPicPr>
                <a:picLocks noChangeAspect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990600" y="2788024"/>
                <a:ext cx="342900" cy="317500"/>
              </a:xfrm>
              <a:prstGeom prst="rect">
                <a:avLst/>
              </a:prstGeom>
            </p:spPr>
          </p:pic>
        </p:grpSp>
        <p:grpSp>
          <p:nvGrpSpPr>
            <p:cNvPr id="46" name="Gruppierung 45"/>
            <p:cNvGrpSpPr/>
            <p:nvPr/>
          </p:nvGrpSpPr>
          <p:grpSpPr>
            <a:xfrm>
              <a:off x="6888490" y="1565309"/>
              <a:ext cx="2179310" cy="1540215"/>
              <a:chOff x="6888490" y="1565309"/>
              <a:chExt cx="2179310" cy="1540215"/>
            </a:xfrm>
          </p:grpSpPr>
          <p:sp>
            <p:nvSpPr>
              <p:cNvPr id="63" name="Pfeil nach rechts 62"/>
              <p:cNvSpPr/>
              <p:nvPr/>
            </p:nvSpPr>
            <p:spPr bwMode="auto">
              <a:xfrm flipH="1">
                <a:off x="6888490" y="2147934"/>
                <a:ext cx="1479081" cy="708686"/>
              </a:xfrm>
              <a:prstGeom prst="rightArrow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4" name="Textfeld 63"/>
              <p:cNvSpPr txBox="1"/>
              <p:nvPr/>
            </p:nvSpPr>
            <p:spPr>
              <a:xfrm>
                <a:off x="7239001" y="1565309"/>
                <a:ext cx="1828799" cy="752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1600" dirty="0" err="1" smtClean="0"/>
                  <a:t>proton</a:t>
                </a:r>
                <a:endParaRPr lang="de-DE" sz="1600" dirty="0" smtClean="0"/>
              </a:p>
            </p:txBody>
          </p:sp>
          <p:pic>
            <p:nvPicPr>
              <p:cNvPr id="65" name="Bild 64"/>
              <p:cNvPicPr>
                <a:picLocks noChangeAspect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581900" y="2788024"/>
                <a:ext cx="342900" cy="317500"/>
              </a:xfrm>
              <a:prstGeom prst="rect">
                <a:avLst/>
              </a:prstGeom>
            </p:spPr>
          </p:pic>
        </p:grpSp>
        <p:grpSp>
          <p:nvGrpSpPr>
            <p:cNvPr id="47" name="Gruppierung 46"/>
            <p:cNvGrpSpPr/>
            <p:nvPr/>
          </p:nvGrpSpPr>
          <p:grpSpPr>
            <a:xfrm>
              <a:off x="1664807" y="1921959"/>
              <a:ext cx="2297593" cy="1400845"/>
              <a:chOff x="1664807" y="1921959"/>
              <a:chExt cx="2297593" cy="1400845"/>
            </a:xfrm>
          </p:grpSpPr>
          <p:sp>
            <p:nvSpPr>
              <p:cNvPr id="58" name="Pfeil nach rechts 57"/>
              <p:cNvSpPr/>
              <p:nvPr/>
            </p:nvSpPr>
            <p:spPr bwMode="auto">
              <a:xfrm rot="1548468">
                <a:off x="2821547" y="2623776"/>
                <a:ext cx="849770" cy="414095"/>
              </a:xfrm>
              <a:prstGeom prst="rightArrow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9" name="Oval 58"/>
              <p:cNvSpPr/>
              <p:nvPr/>
            </p:nvSpPr>
            <p:spPr bwMode="auto">
              <a:xfrm>
                <a:off x="2209800" y="2143765"/>
                <a:ext cx="716290" cy="716290"/>
              </a:xfrm>
              <a:prstGeom prst="ellipse">
                <a:avLst/>
              </a:prstGeom>
              <a:solidFill>
                <a:srgbClr val="FFFF99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" name="Gerade Verbindung mit Pfeil 59"/>
              <p:cNvCxnSpPr/>
              <p:nvPr/>
            </p:nvCxnSpPr>
            <p:spPr bwMode="auto">
              <a:xfrm flipV="1">
                <a:off x="2926090" y="2498108"/>
                <a:ext cx="1036310" cy="3802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chemeClr val="accent2">
                    <a:lumMod val="75000"/>
                  </a:schemeClr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pic>
            <p:nvPicPr>
              <p:cNvPr id="61" name="Bild 60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664807" y="2939981"/>
                <a:ext cx="1380176" cy="382823"/>
              </a:xfrm>
              <a:prstGeom prst="rect">
                <a:avLst/>
              </a:prstGeom>
            </p:spPr>
          </p:pic>
          <p:pic>
            <p:nvPicPr>
              <p:cNvPr id="62" name="Bild 61"/>
              <p:cNvPicPr>
                <a:picLocks noChangeAspect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023790" y="1921959"/>
                <a:ext cx="838200" cy="406400"/>
              </a:xfrm>
              <a:prstGeom prst="rect">
                <a:avLst/>
              </a:prstGeom>
            </p:spPr>
          </p:pic>
        </p:grpSp>
        <p:grpSp>
          <p:nvGrpSpPr>
            <p:cNvPr id="48" name="Gruppierung 47"/>
            <p:cNvGrpSpPr/>
            <p:nvPr/>
          </p:nvGrpSpPr>
          <p:grpSpPr>
            <a:xfrm>
              <a:off x="5135890" y="1983700"/>
              <a:ext cx="2255510" cy="1330586"/>
              <a:chOff x="5135890" y="1983700"/>
              <a:chExt cx="2255510" cy="1330586"/>
            </a:xfrm>
          </p:grpSpPr>
          <p:sp>
            <p:nvSpPr>
              <p:cNvPr id="53" name="Pfeil nach rechts 52"/>
              <p:cNvSpPr/>
              <p:nvPr/>
            </p:nvSpPr>
            <p:spPr bwMode="auto">
              <a:xfrm rot="20051532" flipH="1">
                <a:off x="5434759" y="2641707"/>
                <a:ext cx="849770" cy="414095"/>
              </a:xfrm>
              <a:prstGeom prst="rightArrow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4" name="Oval 53"/>
              <p:cNvSpPr/>
              <p:nvPr/>
            </p:nvSpPr>
            <p:spPr bwMode="auto">
              <a:xfrm flipH="1">
                <a:off x="6172200" y="2147934"/>
                <a:ext cx="716290" cy="716290"/>
              </a:xfrm>
              <a:prstGeom prst="ellipse">
                <a:avLst/>
              </a:prstGeom>
              <a:solidFill>
                <a:srgbClr val="FFFF99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5" name="Gerade Verbindung mit Pfeil 54"/>
              <p:cNvCxnSpPr/>
              <p:nvPr/>
            </p:nvCxnSpPr>
            <p:spPr bwMode="auto">
              <a:xfrm flipH="1" flipV="1">
                <a:off x="5135890" y="2522642"/>
                <a:ext cx="1036310" cy="3802"/>
              </a:xfrm>
              <a:prstGeom prst="straightConnector1">
                <a:avLst/>
              </a:prstGeom>
              <a:solidFill>
                <a:schemeClr val="accent1"/>
              </a:solidFill>
              <a:ln w="28575" cap="flat" cmpd="sng" algn="ctr">
                <a:solidFill>
                  <a:srgbClr val="942093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pic>
            <p:nvPicPr>
              <p:cNvPr id="56" name="Bild 55"/>
              <p:cNvPicPr>
                <a:picLocks noChangeAspect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243757" y="1983700"/>
                <a:ext cx="863600" cy="419100"/>
              </a:xfrm>
              <a:prstGeom prst="rect">
                <a:avLst/>
              </a:prstGeom>
            </p:spPr>
          </p:pic>
          <p:pic>
            <p:nvPicPr>
              <p:cNvPr id="57" name="Bild 56"/>
              <p:cNvPicPr>
                <a:picLocks noChangeAspect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987233" y="2926568"/>
                <a:ext cx="1404167" cy="387718"/>
              </a:xfrm>
              <a:prstGeom prst="rect">
                <a:avLst/>
              </a:prstGeom>
            </p:spPr>
          </p:pic>
        </p:grpSp>
        <p:grpSp>
          <p:nvGrpSpPr>
            <p:cNvPr id="49" name="Gruppierung 48"/>
            <p:cNvGrpSpPr/>
            <p:nvPr/>
          </p:nvGrpSpPr>
          <p:grpSpPr>
            <a:xfrm>
              <a:off x="3944859" y="1909482"/>
              <a:ext cx="1226987" cy="1226987"/>
              <a:chOff x="3944859" y="1909482"/>
              <a:chExt cx="1226987" cy="1226987"/>
            </a:xfrm>
          </p:grpSpPr>
          <p:sp>
            <p:nvSpPr>
              <p:cNvPr id="50" name="Oval 49"/>
              <p:cNvSpPr/>
              <p:nvPr/>
            </p:nvSpPr>
            <p:spPr bwMode="auto">
              <a:xfrm>
                <a:off x="3944859" y="1909482"/>
                <a:ext cx="1226987" cy="1226987"/>
              </a:xfrm>
              <a:prstGeom prst="ellipse">
                <a:avLst/>
              </a:prstGeom>
              <a:solidFill>
                <a:srgbClr val="FFC5B8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pic>
            <p:nvPicPr>
              <p:cNvPr id="51" name="Bild 50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50801" y="2143917"/>
                <a:ext cx="847181" cy="666929"/>
              </a:xfrm>
              <a:prstGeom prst="rect">
                <a:avLst/>
              </a:prstGeom>
            </p:spPr>
          </p:pic>
        </p:grpSp>
      </p:grpSp>
      <p:sp>
        <p:nvSpPr>
          <p:cNvPr id="177" name="Textfeld 176"/>
          <p:cNvSpPr txBox="1"/>
          <p:nvPr/>
        </p:nvSpPr>
        <p:spPr>
          <a:xfrm>
            <a:off x="85698" y="-68997"/>
            <a:ext cx="19717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300" dirty="0" err="1" smtClean="0"/>
              <a:t>partonic</a:t>
            </a:r>
            <a:r>
              <a:rPr lang="de-DE" sz="2300" dirty="0" smtClean="0"/>
              <a:t> </a:t>
            </a:r>
            <a:r>
              <a:rPr lang="de-DE" sz="2300" dirty="0" err="1" smtClean="0"/>
              <a:t>cross-section</a:t>
            </a:r>
            <a:endParaRPr lang="de-DE" sz="2300" dirty="0" smtClean="0"/>
          </a:p>
        </p:txBody>
      </p:sp>
      <p:sp>
        <p:nvSpPr>
          <p:cNvPr id="178" name="Textfeld 177"/>
          <p:cNvSpPr txBox="1"/>
          <p:nvPr/>
        </p:nvSpPr>
        <p:spPr>
          <a:xfrm>
            <a:off x="2278805" y="-76200"/>
            <a:ext cx="2216995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300" dirty="0" err="1" smtClean="0">
                <a:solidFill>
                  <a:schemeClr val="accent2">
                    <a:lumMod val="75000"/>
                  </a:schemeClr>
                </a:solidFill>
              </a:rPr>
              <a:t>perturbative</a:t>
            </a:r>
            <a:r>
              <a:rPr lang="de-DE" sz="2300" dirty="0" smtClean="0">
                <a:solidFill>
                  <a:schemeClr val="accent2">
                    <a:lumMod val="75000"/>
                  </a:schemeClr>
                </a:solidFill>
              </a:rPr>
              <a:t> QCD</a:t>
            </a:r>
          </a:p>
        </p:txBody>
      </p:sp>
      <p:grpSp>
        <p:nvGrpSpPr>
          <p:cNvPr id="181" name="Gruppierung 180"/>
          <p:cNvGrpSpPr/>
          <p:nvPr/>
        </p:nvGrpSpPr>
        <p:grpSpPr>
          <a:xfrm>
            <a:off x="-4577743" y="-2655010"/>
            <a:ext cx="10141301" cy="6160210"/>
            <a:chOff x="-4577743" y="-2655010"/>
            <a:chExt cx="10141301" cy="6160210"/>
          </a:xfrm>
        </p:grpSpPr>
        <p:sp>
          <p:nvSpPr>
            <p:cNvPr id="76" name="Bogen 75"/>
            <p:cNvSpPr/>
            <p:nvPr/>
          </p:nvSpPr>
          <p:spPr bwMode="auto">
            <a:xfrm>
              <a:off x="-4577743" y="-2655010"/>
              <a:ext cx="9364896" cy="5214434"/>
            </a:xfrm>
            <a:prstGeom prst="arc">
              <a:avLst>
                <a:gd name="adj1" fmla="val 17633"/>
                <a:gd name="adj2" fmla="val 5580962"/>
              </a:avLst>
            </a:prstGeom>
            <a:noFill/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176" name="Gruppierung 175"/>
            <p:cNvGrpSpPr/>
            <p:nvPr/>
          </p:nvGrpSpPr>
          <p:grpSpPr>
            <a:xfrm>
              <a:off x="2743200" y="1818167"/>
              <a:ext cx="1384632" cy="1255058"/>
              <a:chOff x="2743200" y="1818167"/>
              <a:chExt cx="1384632" cy="1255058"/>
            </a:xfrm>
          </p:grpSpPr>
          <p:cxnSp>
            <p:nvCxnSpPr>
              <p:cNvPr id="80" name="Gerade Verbindung 79"/>
              <p:cNvCxnSpPr/>
              <p:nvPr/>
            </p:nvCxnSpPr>
            <p:spPr bwMode="auto">
              <a:xfrm>
                <a:off x="2743200" y="1818167"/>
                <a:ext cx="349624" cy="373704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Gerade Verbindung 85"/>
              <p:cNvCxnSpPr/>
              <p:nvPr/>
            </p:nvCxnSpPr>
            <p:spPr bwMode="auto">
              <a:xfrm>
                <a:off x="3075950" y="2173576"/>
                <a:ext cx="257357" cy="186852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88" name="Group 90"/>
              <p:cNvGrpSpPr>
                <a:grpSpLocks noChangeAspect="1"/>
              </p:cNvGrpSpPr>
              <p:nvPr/>
            </p:nvGrpSpPr>
            <p:grpSpPr bwMode="auto">
              <a:xfrm rot="9191617" flipV="1">
                <a:off x="3134133" y="2163080"/>
                <a:ext cx="171648" cy="572160"/>
                <a:chOff x="4849" y="3360"/>
                <a:chExt cx="96" cy="500"/>
              </a:xfrm>
            </p:grpSpPr>
            <p:sp>
              <p:nvSpPr>
                <p:cNvPr id="89" name="Bogen 91"/>
                <p:cNvSpPr>
                  <a:spLocks/>
                </p:cNvSpPr>
                <p:nvPr/>
              </p:nvSpPr>
              <p:spPr bwMode="auto">
                <a:xfrm rot="5400000" flipH="1" flipV="1">
                  <a:off x="4862" y="3392"/>
                  <a:ext cx="115" cy="51"/>
                </a:xfrm>
                <a:custGeom>
                  <a:avLst/>
                  <a:gdLst>
                    <a:gd name="G0" fmla="+- 21600 0 0"/>
                    <a:gd name="G1" fmla="+- 1324 0 0"/>
                    <a:gd name="G2" fmla="+- 21600 0 0"/>
                    <a:gd name="T0" fmla="*/ 43196 w 43196"/>
                    <a:gd name="T1" fmla="*/ 1713 h 22924"/>
                    <a:gd name="T2" fmla="*/ 41 w 43196"/>
                    <a:gd name="T3" fmla="*/ 0 h 22924"/>
                    <a:gd name="T4" fmla="*/ 21600 w 43196"/>
                    <a:gd name="T5" fmla="*/ 1324 h 2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196" h="22924" fill="none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</a:path>
                    <a:path w="43196" h="22924" stroke="0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  <a:lnTo>
                        <a:pt x="21600" y="1324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90" name="Group 92"/>
                <p:cNvGrpSpPr>
                  <a:grpSpLocks/>
                </p:cNvGrpSpPr>
                <p:nvPr/>
              </p:nvGrpSpPr>
              <p:grpSpPr bwMode="auto">
                <a:xfrm rot="5400000">
                  <a:off x="4839" y="3446"/>
                  <a:ext cx="116" cy="96"/>
                  <a:chOff x="960" y="528"/>
                  <a:chExt cx="287" cy="672"/>
                </a:xfrm>
              </p:grpSpPr>
              <p:sp>
                <p:nvSpPr>
                  <p:cNvPr id="107" name="Bogen 93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08" name="Bogen 94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09" name="Bogen 95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91" name="Group 96"/>
                <p:cNvGrpSpPr>
                  <a:grpSpLocks/>
                </p:cNvGrpSpPr>
                <p:nvPr/>
              </p:nvGrpSpPr>
              <p:grpSpPr bwMode="auto">
                <a:xfrm rot="5400000">
                  <a:off x="4839" y="3524"/>
                  <a:ext cx="115" cy="96"/>
                  <a:chOff x="960" y="528"/>
                  <a:chExt cx="287" cy="672"/>
                </a:xfrm>
              </p:grpSpPr>
              <p:sp>
                <p:nvSpPr>
                  <p:cNvPr id="104" name="Bogen 97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05" name="Bogen 98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06" name="Bogen 99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92" name="Group 100"/>
                <p:cNvGrpSpPr>
                  <a:grpSpLocks/>
                </p:cNvGrpSpPr>
                <p:nvPr/>
              </p:nvGrpSpPr>
              <p:grpSpPr bwMode="auto">
                <a:xfrm rot="5400000">
                  <a:off x="4840" y="3600"/>
                  <a:ext cx="114" cy="96"/>
                  <a:chOff x="960" y="528"/>
                  <a:chExt cx="287" cy="672"/>
                </a:xfrm>
              </p:grpSpPr>
              <p:sp>
                <p:nvSpPr>
                  <p:cNvPr id="101" name="Bogen 101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02" name="Bogen 102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03" name="Bogen 103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93" name="Group 104"/>
                <p:cNvGrpSpPr>
                  <a:grpSpLocks/>
                </p:cNvGrpSpPr>
                <p:nvPr/>
              </p:nvGrpSpPr>
              <p:grpSpPr bwMode="auto">
                <a:xfrm rot="5400000">
                  <a:off x="4839" y="3677"/>
                  <a:ext cx="115" cy="96"/>
                  <a:chOff x="960" y="528"/>
                  <a:chExt cx="287" cy="672"/>
                </a:xfrm>
              </p:grpSpPr>
              <p:sp>
                <p:nvSpPr>
                  <p:cNvPr id="98" name="Bogen 105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9" name="Bogen 106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00" name="Bogen 107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94" name="Group 108"/>
                <p:cNvGrpSpPr>
                  <a:grpSpLocks/>
                </p:cNvGrpSpPr>
                <p:nvPr/>
              </p:nvGrpSpPr>
              <p:grpSpPr bwMode="auto">
                <a:xfrm rot="5400000">
                  <a:off x="4839" y="3754"/>
                  <a:ext cx="116" cy="96"/>
                  <a:chOff x="960" y="528"/>
                  <a:chExt cx="287" cy="672"/>
                </a:xfrm>
              </p:grpSpPr>
              <p:sp>
                <p:nvSpPr>
                  <p:cNvPr id="95" name="Bogen 109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6" name="Bogen 110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7" name="Bogen 111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cxnSp>
            <p:nvCxnSpPr>
              <p:cNvPr id="111" name="Gerade Verbindung 110"/>
              <p:cNvCxnSpPr/>
              <p:nvPr/>
            </p:nvCxnSpPr>
            <p:spPr bwMode="auto">
              <a:xfrm>
                <a:off x="3318726" y="2347241"/>
                <a:ext cx="474855" cy="514556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113" name="Group 90"/>
              <p:cNvGrpSpPr>
                <a:grpSpLocks/>
              </p:cNvGrpSpPr>
              <p:nvPr/>
            </p:nvGrpSpPr>
            <p:grpSpPr bwMode="auto">
              <a:xfrm rot="17900464" flipV="1">
                <a:off x="3612324" y="2128938"/>
                <a:ext cx="197510" cy="833507"/>
                <a:chOff x="4849" y="3360"/>
                <a:chExt cx="96" cy="500"/>
              </a:xfrm>
            </p:grpSpPr>
            <p:sp>
              <p:nvSpPr>
                <p:cNvPr id="114" name="Bogen 91"/>
                <p:cNvSpPr>
                  <a:spLocks/>
                </p:cNvSpPr>
                <p:nvPr/>
              </p:nvSpPr>
              <p:spPr bwMode="auto">
                <a:xfrm rot="5400000" flipH="1" flipV="1">
                  <a:off x="4862" y="3392"/>
                  <a:ext cx="115" cy="51"/>
                </a:xfrm>
                <a:custGeom>
                  <a:avLst/>
                  <a:gdLst>
                    <a:gd name="G0" fmla="+- 21600 0 0"/>
                    <a:gd name="G1" fmla="+- 1324 0 0"/>
                    <a:gd name="G2" fmla="+- 21600 0 0"/>
                    <a:gd name="T0" fmla="*/ 43196 w 43196"/>
                    <a:gd name="T1" fmla="*/ 1713 h 22924"/>
                    <a:gd name="T2" fmla="*/ 41 w 43196"/>
                    <a:gd name="T3" fmla="*/ 0 h 22924"/>
                    <a:gd name="T4" fmla="*/ 21600 w 43196"/>
                    <a:gd name="T5" fmla="*/ 1324 h 2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196" h="22924" fill="none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</a:path>
                    <a:path w="43196" h="22924" stroke="0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  <a:lnTo>
                        <a:pt x="21600" y="1324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115" name="Group 92"/>
                <p:cNvGrpSpPr>
                  <a:grpSpLocks/>
                </p:cNvGrpSpPr>
                <p:nvPr/>
              </p:nvGrpSpPr>
              <p:grpSpPr bwMode="auto">
                <a:xfrm rot="5400000">
                  <a:off x="4839" y="3446"/>
                  <a:ext cx="116" cy="96"/>
                  <a:chOff x="960" y="528"/>
                  <a:chExt cx="287" cy="672"/>
                </a:xfrm>
              </p:grpSpPr>
              <p:sp>
                <p:nvSpPr>
                  <p:cNvPr id="132" name="Bogen 93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33" name="Bogen 94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34" name="Bogen 95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116" name="Group 96"/>
                <p:cNvGrpSpPr>
                  <a:grpSpLocks/>
                </p:cNvGrpSpPr>
                <p:nvPr/>
              </p:nvGrpSpPr>
              <p:grpSpPr bwMode="auto">
                <a:xfrm rot="5400000">
                  <a:off x="4839" y="3524"/>
                  <a:ext cx="115" cy="96"/>
                  <a:chOff x="960" y="528"/>
                  <a:chExt cx="287" cy="672"/>
                </a:xfrm>
              </p:grpSpPr>
              <p:sp>
                <p:nvSpPr>
                  <p:cNvPr id="129" name="Bogen 97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30" name="Bogen 98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31" name="Bogen 99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117" name="Group 100"/>
                <p:cNvGrpSpPr>
                  <a:grpSpLocks/>
                </p:cNvGrpSpPr>
                <p:nvPr/>
              </p:nvGrpSpPr>
              <p:grpSpPr bwMode="auto">
                <a:xfrm rot="5400000">
                  <a:off x="4840" y="3600"/>
                  <a:ext cx="114" cy="96"/>
                  <a:chOff x="960" y="528"/>
                  <a:chExt cx="287" cy="672"/>
                </a:xfrm>
              </p:grpSpPr>
              <p:sp>
                <p:nvSpPr>
                  <p:cNvPr id="126" name="Bogen 101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27" name="Bogen 102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28" name="Bogen 103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118" name="Group 104"/>
                <p:cNvGrpSpPr>
                  <a:grpSpLocks/>
                </p:cNvGrpSpPr>
                <p:nvPr/>
              </p:nvGrpSpPr>
              <p:grpSpPr bwMode="auto">
                <a:xfrm rot="5400000">
                  <a:off x="4839" y="3677"/>
                  <a:ext cx="115" cy="96"/>
                  <a:chOff x="960" y="528"/>
                  <a:chExt cx="287" cy="672"/>
                </a:xfrm>
              </p:grpSpPr>
              <p:sp>
                <p:nvSpPr>
                  <p:cNvPr id="123" name="Bogen 105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24" name="Bogen 106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25" name="Bogen 107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119" name="Group 108"/>
                <p:cNvGrpSpPr>
                  <a:grpSpLocks/>
                </p:cNvGrpSpPr>
                <p:nvPr/>
              </p:nvGrpSpPr>
              <p:grpSpPr bwMode="auto">
                <a:xfrm rot="5400000">
                  <a:off x="4839" y="3754"/>
                  <a:ext cx="116" cy="96"/>
                  <a:chOff x="960" y="528"/>
                  <a:chExt cx="287" cy="672"/>
                </a:xfrm>
              </p:grpSpPr>
              <p:sp>
                <p:nvSpPr>
                  <p:cNvPr id="120" name="Bogen 109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21" name="Bogen 110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22" name="Bogen 111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grpSp>
            <p:nvGrpSpPr>
              <p:cNvPr id="158" name="Gruppierung 157"/>
              <p:cNvGrpSpPr/>
              <p:nvPr/>
            </p:nvGrpSpPr>
            <p:grpSpPr>
              <a:xfrm>
                <a:off x="3318964" y="2673068"/>
                <a:ext cx="336015" cy="287089"/>
                <a:chOff x="3313648" y="2673068"/>
                <a:chExt cx="336015" cy="287089"/>
              </a:xfrm>
            </p:grpSpPr>
            <p:sp>
              <p:nvSpPr>
                <p:cNvPr id="154" name="Bogen 99"/>
                <p:cNvSpPr>
                  <a:spLocks/>
                </p:cNvSpPr>
                <p:nvPr/>
              </p:nvSpPr>
              <p:spPr bwMode="auto">
                <a:xfrm rot="13255519" flipH="1">
                  <a:off x="3543743" y="2848234"/>
                  <a:ext cx="105920" cy="85824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140" name="Group 100"/>
                <p:cNvGrpSpPr>
                  <a:grpSpLocks/>
                </p:cNvGrpSpPr>
                <p:nvPr/>
              </p:nvGrpSpPr>
              <p:grpSpPr bwMode="auto">
                <a:xfrm rot="13255519" flipV="1">
                  <a:off x="3447942" y="2788509"/>
                  <a:ext cx="130452" cy="171648"/>
                  <a:chOff x="960" y="528"/>
                  <a:chExt cx="287" cy="672"/>
                </a:xfrm>
              </p:grpSpPr>
              <p:sp>
                <p:nvSpPr>
                  <p:cNvPr id="149" name="Bogen 101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50" name="Bogen 102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51" name="Bogen 103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141" name="Group 104"/>
                <p:cNvGrpSpPr>
                  <a:grpSpLocks/>
                </p:cNvGrpSpPr>
                <p:nvPr/>
              </p:nvGrpSpPr>
              <p:grpSpPr bwMode="auto">
                <a:xfrm rot="13255519" flipV="1">
                  <a:off x="3380209" y="2731464"/>
                  <a:ext cx="131597" cy="171648"/>
                  <a:chOff x="960" y="528"/>
                  <a:chExt cx="287" cy="672"/>
                </a:xfrm>
              </p:grpSpPr>
              <p:sp>
                <p:nvSpPr>
                  <p:cNvPr id="146" name="Bogen 105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47" name="Bogen 106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48" name="Bogen 107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142" name="Group 108"/>
                <p:cNvGrpSpPr>
                  <a:grpSpLocks/>
                </p:cNvGrpSpPr>
                <p:nvPr/>
              </p:nvGrpSpPr>
              <p:grpSpPr bwMode="auto">
                <a:xfrm rot="13255519" flipV="1">
                  <a:off x="3313648" y="2673068"/>
                  <a:ext cx="132741" cy="171648"/>
                  <a:chOff x="960" y="528"/>
                  <a:chExt cx="287" cy="672"/>
                </a:xfrm>
              </p:grpSpPr>
              <p:sp>
                <p:nvSpPr>
                  <p:cNvPr id="143" name="Bogen 109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44" name="Bogen 110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45" name="Bogen 111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grpSp>
            <p:nvGrpSpPr>
              <p:cNvPr id="159" name="Gruppierung 158"/>
              <p:cNvGrpSpPr/>
              <p:nvPr/>
            </p:nvGrpSpPr>
            <p:grpSpPr>
              <a:xfrm rot="3187702">
                <a:off x="3131122" y="2761673"/>
                <a:ext cx="336015" cy="287089"/>
                <a:chOff x="3313648" y="2673068"/>
                <a:chExt cx="336015" cy="287089"/>
              </a:xfrm>
            </p:grpSpPr>
            <p:sp>
              <p:nvSpPr>
                <p:cNvPr id="160" name="Bogen 99"/>
                <p:cNvSpPr>
                  <a:spLocks/>
                </p:cNvSpPr>
                <p:nvPr/>
              </p:nvSpPr>
              <p:spPr bwMode="auto">
                <a:xfrm rot="13255519" flipH="1">
                  <a:off x="3543743" y="2848234"/>
                  <a:ext cx="105920" cy="85824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161" name="Group 100"/>
                <p:cNvGrpSpPr>
                  <a:grpSpLocks/>
                </p:cNvGrpSpPr>
                <p:nvPr/>
              </p:nvGrpSpPr>
              <p:grpSpPr bwMode="auto">
                <a:xfrm rot="13255519" flipV="1">
                  <a:off x="3447942" y="2788509"/>
                  <a:ext cx="130452" cy="171648"/>
                  <a:chOff x="960" y="528"/>
                  <a:chExt cx="287" cy="672"/>
                </a:xfrm>
              </p:grpSpPr>
              <p:sp>
                <p:nvSpPr>
                  <p:cNvPr id="170" name="Bogen 101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71" name="Bogen 102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72" name="Bogen 103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162" name="Group 104"/>
                <p:cNvGrpSpPr>
                  <a:grpSpLocks/>
                </p:cNvGrpSpPr>
                <p:nvPr/>
              </p:nvGrpSpPr>
              <p:grpSpPr bwMode="auto">
                <a:xfrm rot="13255519" flipV="1">
                  <a:off x="3380209" y="2731464"/>
                  <a:ext cx="131597" cy="171648"/>
                  <a:chOff x="960" y="528"/>
                  <a:chExt cx="287" cy="672"/>
                </a:xfrm>
              </p:grpSpPr>
              <p:sp>
                <p:nvSpPr>
                  <p:cNvPr id="167" name="Bogen 105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68" name="Bogen 106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69" name="Bogen 107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163" name="Group 108"/>
                <p:cNvGrpSpPr>
                  <a:grpSpLocks/>
                </p:cNvGrpSpPr>
                <p:nvPr/>
              </p:nvGrpSpPr>
              <p:grpSpPr bwMode="auto">
                <a:xfrm rot="13255519" flipV="1">
                  <a:off x="3313648" y="2673068"/>
                  <a:ext cx="132741" cy="171648"/>
                  <a:chOff x="960" y="528"/>
                  <a:chExt cx="287" cy="672"/>
                </a:xfrm>
              </p:grpSpPr>
              <p:sp>
                <p:nvSpPr>
                  <p:cNvPr id="164" name="Bogen 109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65" name="Bogen 110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66" name="Bogen 111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</p:grpSp>
        <p:sp>
          <p:nvSpPr>
            <p:cNvPr id="179" name="Textfeld 178"/>
            <p:cNvSpPr txBox="1"/>
            <p:nvPr/>
          </p:nvSpPr>
          <p:spPr>
            <a:xfrm>
              <a:off x="3276600" y="1521733"/>
              <a:ext cx="2286958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300" dirty="0" err="1" smtClean="0">
                  <a:solidFill>
                    <a:schemeClr val="accent2">
                      <a:lumMod val="75000"/>
                    </a:schemeClr>
                  </a:solidFill>
                </a:rPr>
                <a:t>perturbative</a:t>
              </a:r>
              <a:r>
                <a:rPr lang="de-DE" sz="2300" dirty="0" smtClean="0">
                  <a:solidFill>
                    <a:schemeClr val="accent2">
                      <a:lumMod val="75000"/>
                    </a:schemeClr>
                  </a:solidFill>
                </a:rPr>
                <a:t> QCD</a:t>
              </a:r>
            </a:p>
          </p:txBody>
        </p:sp>
        <p:sp>
          <p:nvSpPr>
            <p:cNvPr id="180" name="Textfeld 179"/>
            <p:cNvSpPr txBox="1"/>
            <p:nvPr/>
          </p:nvSpPr>
          <p:spPr>
            <a:xfrm>
              <a:off x="31061" y="2704981"/>
              <a:ext cx="2102539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300" dirty="0" err="1" smtClean="0"/>
                <a:t>parton</a:t>
              </a:r>
              <a:r>
                <a:rPr lang="de-DE" sz="2300" dirty="0" smtClean="0"/>
                <a:t> </a:t>
              </a:r>
              <a:r>
                <a:rPr lang="de-DE" sz="2300" dirty="0" err="1" smtClean="0"/>
                <a:t>shower</a:t>
              </a:r>
              <a:r>
                <a:rPr lang="de-DE" sz="2300" dirty="0" smtClean="0"/>
                <a:t> </a:t>
              </a:r>
              <a:r>
                <a:rPr lang="de-DE" sz="2300" dirty="0" err="1" smtClean="0"/>
                <a:t>generators</a:t>
              </a:r>
              <a:endParaRPr lang="de-DE" sz="2300" dirty="0" smtClean="0"/>
            </a:p>
          </p:txBody>
        </p:sp>
      </p:grpSp>
      <p:grpSp>
        <p:nvGrpSpPr>
          <p:cNvPr id="215" name="Gruppierung 214"/>
          <p:cNvGrpSpPr/>
          <p:nvPr/>
        </p:nvGrpSpPr>
        <p:grpSpPr>
          <a:xfrm>
            <a:off x="-147919" y="-134471"/>
            <a:ext cx="9114169" cy="4746812"/>
            <a:chOff x="-147919" y="-134471"/>
            <a:chExt cx="9114169" cy="4746812"/>
          </a:xfrm>
        </p:grpSpPr>
        <p:grpSp>
          <p:nvGrpSpPr>
            <p:cNvPr id="213" name="Gruppierung 212"/>
            <p:cNvGrpSpPr/>
            <p:nvPr/>
          </p:nvGrpSpPr>
          <p:grpSpPr>
            <a:xfrm>
              <a:off x="-147919" y="-134471"/>
              <a:ext cx="9114169" cy="4746812"/>
              <a:chOff x="-147919" y="-134471"/>
              <a:chExt cx="9114169" cy="4746812"/>
            </a:xfrm>
          </p:grpSpPr>
          <p:sp>
            <p:nvSpPr>
              <p:cNvPr id="182" name="Freihandform 181"/>
              <p:cNvSpPr/>
              <p:nvPr/>
            </p:nvSpPr>
            <p:spPr bwMode="auto">
              <a:xfrm>
                <a:off x="-147919" y="-134471"/>
                <a:ext cx="6750693" cy="4452374"/>
              </a:xfrm>
              <a:custGeom>
                <a:avLst/>
                <a:gdLst>
                  <a:gd name="connsiteX0" fmla="*/ 121024 w 6750424"/>
                  <a:gd name="connsiteY0" fmla="*/ 3859306 h 4450977"/>
                  <a:gd name="connsiteX1" fmla="*/ 3160059 w 6750424"/>
                  <a:gd name="connsiteY1" fmla="*/ 3375212 h 4450977"/>
                  <a:gd name="connsiteX2" fmla="*/ 5405718 w 6750424"/>
                  <a:gd name="connsiteY2" fmla="*/ 1990165 h 4450977"/>
                  <a:gd name="connsiteX3" fmla="*/ 6145306 w 6750424"/>
                  <a:gd name="connsiteY3" fmla="*/ 699247 h 4450977"/>
                  <a:gd name="connsiteX4" fmla="*/ 6185647 w 6750424"/>
                  <a:gd name="connsiteY4" fmla="*/ 0 h 4450977"/>
                  <a:gd name="connsiteX5" fmla="*/ 6750424 w 6750424"/>
                  <a:gd name="connsiteY5" fmla="*/ 0 h 4450977"/>
                  <a:gd name="connsiteX6" fmla="*/ 6710083 w 6750424"/>
                  <a:gd name="connsiteY6" fmla="*/ 833718 h 4450977"/>
                  <a:gd name="connsiteX7" fmla="*/ 5688106 w 6750424"/>
                  <a:gd name="connsiteY7" fmla="*/ 2460812 h 4450977"/>
                  <a:gd name="connsiteX8" fmla="*/ 3227294 w 6750424"/>
                  <a:gd name="connsiteY8" fmla="*/ 3966883 h 4450977"/>
                  <a:gd name="connsiteX9" fmla="*/ 0 w 6750424"/>
                  <a:gd name="connsiteY9" fmla="*/ 4450977 h 4450977"/>
                  <a:gd name="connsiteX10" fmla="*/ 94130 w 6750424"/>
                  <a:gd name="connsiteY10" fmla="*/ 3805518 h 4450977"/>
                  <a:gd name="connsiteX0" fmla="*/ 121024 w 6750424"/>
                  <a:gd name="connsiteY0" fmla="*/ 3859306 h 4450977"/>
                  <a:gd name="connsiteX1" fmla="*/ 3160059 w 6750424"/>
                  <a:gd name="connsiteY1" fmla="*/ 3375212 h 4450977"/>
                  <a:gd name="connsiteX2" fmla="*/ 5405718 w 6750424"/>
                  <a:gd name="connsiteY2" fmla="*/ 1990165 h 4450977"/>
                  <a:gd name="connsiteX3" fmla="*/ 6145306 w 6750424"/>
                  <a:gd name="connsiteY3" fmla="*/ 699247 h 4450977"/>
                  <a:gd name="connsiteX4" fmla="*/ 6185647 w 6750424"/>
                  <a:gd name="connsiteY4" fmla="*/ 0 h 4450977"/>
                  <a:gd name="connsiteX5" fmla="*/ 6750424 w 6750424"/>
                  <a:gd name="connsiteY5" fmla="*/ 0 h 4450977"/>
                  <a:gd name="connsiteX6" fmla="*/ 6710083 w 6750424"/>
                  <a:gd name="connsiteY6" fmla="*/ 833718 h 4450977"/>
                  <a:gd name="connsiteX7" fmla="*/ 5688106 w 6750424"/>
                  <a:gd name="connsiteY7" fmla="*/ 2460812 h 4450977"/>
                  <a:gd name="connsiteX8" fmla="*/ 3227294 w 6750424"/>
                  <a:gd name="connsiteY8" fmla="*/ 3966883 h 4450977"/>
                  <a:gd name="connsiteX9" fmla="*/ 0 w 6750424"/>
                  <a:gd name="connsiteY9" fmla="*/ 4450977 h 4450977"/>
                  <a:gd name="connsiteX10" fmla="*/ 0 w 6750424"/>
                  <a:gd name="connsiteY10" fmla="*/ 3845859 h 4450977"/>
                  <a:gd name="connsiteX0" fmla="*/ 121024 w 6750424"/>
                  <a:gd name="connsiteY0" fmla="*/ 3859306 h 4450977"/>
                  <a:gd name="connsiteX1" fmla="*/ 3160059 w 6750424"/>
                  <a:gd name="connsiteY1" fmla="*/ 3375212 h 4450977"/>
                  <a:gd name="connsiteX2" fmla="*/ 5405718 w 6750424"/>
                  <a:gd name="connsiteY2" fmla="*/ 1990165 h 4450977"/>
                  <a:gd name="connsiteX3" fmla="*/ 6145306 w 6750424"/>
                  <a:gd name="connsiteY3" fmla="*/ 699247 h 4450977"/>
                  <a:gd name="connsiteX4" fmla="*/ 6185647 w 6750424"/>
                  <a:gd name="connsiteY4" fmla="*/ 0 h 4450977"/>
                  <a:gd name="connsiteX5" fmla="*/ 6750424 w 6750424"/>
                  <a:gd name="connsiteY5" fmla="*/ 0 h 4450977"/>
                  <a:gd name="connsiteX6" fmla="*/ 6710083 w 6750424"/>
                  <a:gd name="connsiteY6" fmla="*/ 833718 h 4450977"/>
                  <a:gd name="connsiteX7" fmla="*/ 5688106 w 6750424"/>
                  <a:gd name="connsiteY7" fmla="*/ 2460812 h 4450977"/>
                  <a:gd name="connsiteX8" fmla="*/ 3227294 w 6750424"/>
                  <a:gd name="connsiteY8" fmla="*/ 3966883 h 4450977"/>
                  <a:gd name="connsiteX9" fmla="*/ 0 w 6750424"/>
                  <a:gd name="connsiteY9" fmla="*/ 4450977 h 4450977"/>
                  <a:gd name="connsiteX10" fmla="*/ 0 w 6750424"/>
                  <a:gd name="connsiteY10" fmla="*/ 3845859 h 4450977"/>
                  <a:gd name="connsiteX11" fmla="*/ 121024 w 6750424"/>
                  <a:gd name="connsiteY11" fmla="*/ 3859306 h 4450977"/>
                  <a:gd name="connsiteX0" fmla="*/ 0 w 6750424"/>
                  <a:gd name="connsiteY0" fmla="*/ 3845859 h 4450977"/>
                  <a:gd name="connsiteX1" fmla="*/ 3160059 w 6750424"/>
                  <a:gd name="connsiteY1" fmla="*/ 3375212 h 4450977"/>
                  <a:gd name="connsiteX2" fmla="*/ 5405718 w 6750424"/>
                  <a:gd name="connsiteY2" fmla="*/ 1990165 h 4450977"/>
                  <a:gd name="connsiteX3" fmla="*/ 6145306 w 6750424"/>
                  <a:gd name="connsiteY3" fmla="*/ 699247 h 4450977"/>
                  <a:gd name="connsiteX4" fmla="*/ 6185647 w 6750424"/>
                  <a:gd name="connsiteY4" fmla="*/ 0 h 4450977"/>
                  <a:gd name="connsiteX5" fmla="*/ 6750424 w 6750424"/>
                  <a:gd name="connsiteY5" fmla="*/ 0 h 4450977"/>
                  <a:gd name="connsiteX6" fmla="*/ 6710083 w 6750424"/>
                  <a:gd name="connsiteY6" fmla="*/ 833718 h 4450977"/>
                  <a:gd name="connsiteX7" fmla="*/ 5688106 w 6750424"/>
                  <a:gd name="connsiteY7" fmla="*/ 2460812 h 4450977"/>
                  <a:gd name="connsiteX8" fmla="*/ 3227294 w 6750424"/>
                  <a:gd name="connsiteY8" fmla="*/ 3966883 h 4450977"/>
                  <a:gd name="connsiteX9" fmla="*/ 0 w 6750424"/>
                  <a:gd name="connsiteY9" fmla="*/ 4450977 h 4450977"/>
                  <a:gd name="connsiteX10" fmla="*/ 0 w 6750424"/>
                  <a:gd name="connsiteY10" fmla="*/ 3845859 h 4450977"/>
                  <a:gd name="connsiteX0" fmla="*/ 0 w 6750424"/>
                  <a:gd name="connsiteY0" fmla="*/ 3845859 h 4450977"/>
                  <a:gd name="connsiteX1" fmla="*/ 3160059 w 6750424"/>
                  <a:gd name="connsiteY1" fmla="*/ 3375212 h 4450977"/>
                  <a:gd name="connsiteX2" fmla="*/ 5405718 w 6750424"/>
                  <a:gd name="connsiteY2" fmla="*/ 1990165 h 4450977"/>
                  <a:gd name="connsiteX3" fmla="*/ 6145306 w 6750424"/>
                  <a:gd name="connsiteY3" fmla="*/ 699247 h 4450977"/>
                  <a:gd name="connsiteX4" fmla="*/ 6185647 w 6750424"/>
                  <a:gd name="connsiteY4" fmla="*/ 0 h 4450977"/>
                  <a:gd name="connsiteX5" fmla="*/ 6750424 w 6750424"/>
                  <a:gd name="connsiteY5" fmla="*/ 0 h 4450977"/>
                  <a:gd name="connsiteX6" fmla="*/ 6710083 w 6750424"/>
                  <a:gd name="connsiteY6" fmla="*/ 833718 h 4450977"/>
                  <a:gd name="connsiteX7" fmla="*/ 5688106 w 6750424"/>
                  <a:gd name="connsiteY7" fmla="*/ 2460812 h 4450977"/>
                  <a:gd name="connsiteX8" fmla="*/ 3227294 w 6750424"/>
                  <a:gd name="connsiteY8" fmla="*/ 3966883 h 4450977"/>
                  <a:gd name="connsiteX9" fmla="*/ 0 w 6750424"/>
                  <a:gd name="connsiteY9" fmla="*/ 4450977 h 4450977"/>
                  <a:gd name="connsiteX10" fmla="*/ 0 w 6750424"/>
                  <a:gd name="connsiteY10" fmla="*/ 3845859 h 4450977"/>
                  <a:gd name="connsiteX0" fmla="*/ 0 w 6750424"/>
                  <a:gd name="connsiteY0" fmla="*/ 3845859 h 4450977"/>
                  <a:gd name="connsiteX1" fmla="*/ 3160059 w 6750424"/>
                  <a:gd name="connsiteY1" fmla="*/ 3375212 h 4450977"/>
                  <a:gd name="connsiteX2" fmla="*/ 5405718 w 6750424"/>
                  <a:gd name="connsiteY2" fmla="*/ 1990165 h 4450977"/>
                  <a:gd name="connsiteX3" fmla="*/ 6145306 w 6750424"/>
                  <a:gd name="connsiteY3" fmla="*/ 699247 h 4450977"/>
                  <a:gd name="connsiteX4" fmla="*/ 6185647 w 6750424"/>
                  <a:gd name="connsiteY4" fmla="*/ 0 h 4450977"/>
                  <a:gd name="connsiteX5" fmla="*/ 6750424 w 6750424"/>
                  <a:gd name="connsiteY5" fmla="*/ 0 h 4450977"/>
                  <a:gd name="connsiteX6" fmla="*/ 6710083 w 6750424"/>
                  <a:gd name="connsiteY6" fmla="*/ 833718 h 4450977"/>
                  <a:gd name="connsiteX7" fmla="*/ 5688106 w 6750424"/>
                  <a:gd name="connsiteY7" fmla="*/ 2460812 h 4450977"/>
                  <a:gd name="connsiteX8" fmla="*/ 3227294 w 6750424"/>
                  <a:gd name="connsiteY8" fmla="*/ 3966883 h 4450977"/>
                  <a:gd name="connsiteX9" fmla="*/ 0 w 6750424"/>
                  <a:gd name="connsiteY9" fmla="*/ 4450977 h 4450977"/>
                  <a:gd name="connsiteX10" fmla="*/ 0 w 6750424"/>
                  <a:gd name="connsiteY10" fmla="*/ 3845859 h 4450977"/>
                  <a:gd name="connsiteX0" fmla="*/ 0 w 6750424"/>
                  <a:gd name="connsiteY0" fmla="*/ 3845859 h 4450977"/>
                  <a:gd name="connsiteX1" fmla="*/ 3160059 w 6750424"/>
                  <a:gd name="connsiteY1" fmla="*/ 3375212 h 4450977"/>
                  <a:gd name="connsiteX2" fmla="*/ 5405718 w 6750424"/>
                  <a:gd name="connsiteY2" fmla="*/ 1990165 h 4450977"/>
                  <a:gd name="connsiteX3" fmla="*/ 6145306 w 6750424"/>
                  <a:gd name="connsiteY3" fmla="*/ 699247 h 4450977"/>
                  <a:gd name="connsiteX4" fmla="*/ 6185647 w 6750424"/>
                  <a:gd name="connsiteY4" fmla="*/ 0 h 4450977"/>
                  <a:gd name="connsiteX5" fmla="*/ 6750424 w 6750424"/>
                  <a:gd name="connsiteY5" fmla="*/ 0 h 4450977"/>
                  <a:gd name="connsiteX6" fmla="*/ 6710083 w 6750424"/>
                  <a:gd name="connsiteY6" fmla="*/ 833718 h 4450977"/>
                  <a:gd name="connsiteX7" fmla="*/ 5688106 w 6750424"/>
                  <a:gd name="connsiteY7" fmla="*/ 2460812 h 4450977"/>
                  <a:gd name="connsiteX8" fmla="*/ 3227294 w 6750424"/>
                  <a:gd name="connsiteY8" fmla="*/ 3966883 h 4450977"/>
                  <a:gd name="connsiteX9" fmla="*/ 0 w 6750424"/>
                  <a:gd name="connsiteY9" fmla="*/ 4450977 h 4450977"/>
                  <a:gd name="connsiteX10" fmla="*/ 0 w 6750424"/>
                  <a:gd name="connsiteY10" fmla="*/ 3845859 h 4450977"/>
                  <a:gd name="connsiteX0" fmla="*/ 0 w 6750424"/>
                  <a:gd name="connsiteY0" fmla="*/ 3845859 h 4450977"/>
                  <a:gd name="connsiteX1" fmla="*/ 3160059 w 6750424"/>
                  <a:gd name="connsiteY1" fmla="*/ 3375212 h 4450977"/>
                  <a:gd name="connsiteX2" fmla="*/ 5405718 w 6750424"/>
                  <a:gd name="connsiteY2" fmla="*/ 1990165 h 4450977"/>
                  <a:gd name="connsiteX3" fmla="*/ 6145306 w 6750424"/>
                  <a:gd name="connsiteY3" fmla="*/ 699247 h 4450977"/>
                  <a:gd name="connsiteX4" fmla="*/ 6185647 w 6750424"/>
                  <a:gd name="connsiteY4" fmla="*/ 0 h 4450977"/>
                  <a:gd name="connsiteX5" fmla="*/ 6750424 w 6750424"/>
                  <a:gd name="connsiteY5" fmla="*/ 0 h 4450977"/>
                  <a:gd name="connsiteX6" fmla="*/ 6710083 w 6750424"/>
                  <a:gd name="connsiteY6" fmla="*/ 833718 h 4450977"/>
                  <a:gd name="connsiteX7" fmla="*/ 5688106 w 6750424"/>
                  <a:gd name="connsiteY7" fmla="*/ 2460812 h 4450977"/>
                  <a:gd name="connsiteX8" fmla="*/ 3227294 w 6750424"/>
                  <a:gd name="connsiteY8" fmla="*/ 3966883 h 4450977"/>
                  <a:gd name="connsiteX9" fmla="*/ 0 w 6750424"/>
                  <a:gd name="connsiteY9" fmla="*/ 4450977 h 4450977"/>
                  <a:gd name="connsiteX10" fmla="*/ 0 w 6750424"/>
                  <a:gd name="connsiteY10" fmla="*/ 3845859 h 4450977"/>
                  <a:gd name="connsiteX0" fmla="*/ 0 w 6829454"/>
                  <a:gd name="connsiteY0" fmla="*/ 3845859 h 4450977"/>
                  <a:gd name="connsiteX1" fmla="*/ 3160059 w 6829454"/>
                  <a:gd name="connsiteY1" fmla="*/ 3375212 h 4450977"/>
                  <a:gd name="connsiteX2" fmla="*/ 5405718 w 6829454"/>
                  <a:gd name="connsiteY2" fmla="*/ 1990165 h 4450977"/>
                  <a:gd name="connsiteX3" fmla="*/ 6145306 w 6829454"/>
                  <a:gd name="connsiteY3" fmla="*/ 699247 h 4450977"/>
                  <a:gd name="connsiteX4" fmla="*/ 6185647 w 6829454"/>
                  <a:gd name="connsiteY4" fmla="*/ 0 h 4450977"/>
                  <a:gd name="connsiteX5" fmla="*/ 6750424 w 6829454"/>
                  <a:gd name="connsiteY5" fmla="*/ 0 h 4450977"/>
                  <a:gd name="connsiteX6" fmla="*/ 6710083 w 6829454"/>
                  <a:gd name="connsiteY6" fmla="*/ 833718 h 4450977"/>
                  <a:gd name="connsiteX7" fmla="*/ 5688106 w 6829454"/>
                  <a:gd name="connsiteY7" fmla="*/ 2460812 h 4450977"/>
                  <a:gd name="connsiteX8" fmla="*/ 3227294 w 6829454"/>
                  <a:gd name="connsiteY8" fmla="*/ 3966883 h 4450977"/>
                  <a:gd name="connsiteX9" fmla="*/ 0 w 6829454"/>
                  <a:gd name="connsiteY9" fmla="*/ 4450977 h 4450977"/>
                  <a:gd name="connsiteX10" fmla="*/ 0 w 6829454"/>
                  <a:gd name="connsiteY10" fmla="*/ 3845859 h 4450977"/>
                  <a:gd name="connsiteX0" fmla="*/ 0 w 6829454"/>
                  <a:gd name="connsiteY0" fmla="*/ 3845859 h 4450977"/>
                  <a:gd name="connsiteX1" fmla="*/ 3160059 w 6829454"/>
                  <a:gd name="connsiteY1" fmla="*/ 3375212 h 4450977"/>
                  <a:gd name="connsiteX2" fmla="*/ 5405718 w 6829454"/>
                  <a:gd name="connsiteY2" fmla="*/ 1990165 h 4450977"/>
                  <a:gd name="connsiteX3" fmla="*/ 6145306 w 6829454"/>
                  <a:gd name="connsiteY3" fmla="*/ 699247 h 4450977"/>
                  <a:gd name="connsiteX4" fmla="*/ 6185647 w 6829454"/>
                  <a:gd name="connsiteY4" fmla="*/ 0 h 4450977"/>
                  <a:gd name="connsiteX5" fmla="*/ 6750424 w 6829454"/>
                  <a:gd name="connsiteY5" fmla="*/ 0 h 4450977"/>
                  <a:gd name="connsiteX6" fmla="*/ 6710083 w 6829454"/>
                  <a:gd name="connsiteY6" fmla="*/ 833718 h 4450977"/>
                  <a:gd name="connsiteX7" fmla="*/ 5688106 w 6829454"/>
                  <a:gd name="connsiteY7" fmla="*/ 2460812 h 4450977"/>
                  <a:gd name="connsiteX8" fmla="*/ 3227294 w 6829454"/>
                  <a:gd name="connsiteY8" fmla="*/ 3966883 h 4450977"/>
                  <a:gd name="connsiteX9" fmla="*/ 0 w 6829454"/>
                  <a:gd name="connsiteY9" fmla="*/ 4450977 h 4450977"/>
                  <a:gd name="connsiteX10" fmla="*/ 0 w 6829454"/>
                  <a:gd name="connsiteY10" fmla="*/ 3845859 h 4450977"/>
                  <a:gd name="connsiteX0" fmla="*/ 0 w 6829454"/>
                  <a:gd name="connsiteY0" fmla="*/ 3845859 h 4450977"/>
                  <a:gd name="connsiteX1" fmla="*/ 3160059 w 6829454"/>
                  <a:gd name="connsiteY1" fmla="*/ 3375212 h 4450977"/>
                  <a:gd name="connsiteX2" fmla="*/ 5405718 w 6829454"/>
                  <a:gd name="connsiteY2" fmla="*/ 1990165 h 4450977"/>
                  <a:gd name="connsiteX3" fmla="*/ 6145306 w 6829454"/>
                  <a:gd name="connsiteY3" fmla="*/ 699247 h 4450977"/>
                  <a:gd name="connsiteX4" fmla="*/ 6185647 w 6829454"/>
                  <a:gd name="connsiteY4" fmla="*/ 0 h 4450977"/>
                  <a:gd name="connsiteX5" fmla="*/ 6750424 w 6829454"/>
                  <a:gd name="connsiteY5" fmla="*/ 0 h 4450977"/>
                  <a:gd name="connsiteX6" fmla="*/ 6710083 w 6829454"/>
                  <a:gd name="connsiteY6" fmla="*/ 833718 h 4450977"/>
                  <a:gd name="connsiteX7" fmla="*/ 5688106 w 6829454"/>
                  <a:gd name="connsiteY7" fmla="*/ 2460812 h 4450977"/>
                  <a:gd name="connsiteX8" fmla="*/ 3227294 w 6829454"/>
                  <a:gd name="connsiteY8" fmla="*/ 3966883 h 4450977"/>
                  <a:gd name="connsiteX9" fmla="*/ 0 w 6829454"/>
                  <a:gd name="connsiteY9" fmla="*/ 4450977 h 4450977"/>
                  <a:gd name="connsiteX10" fmla="*/ 0 w 6829454"/>
                  <a:gd name="connsiteY10" fmla="*/ 3845859 h 4450977"/>
                  <a:gd name="connsiteX0" fmla="*/ 0 w 6829454"/>
                  <a:gd name="connsiteY0" fmla="*/ 3845859 h 4452565"/>
                  <a:gd name="connsiteX1" fmla="*/ 3160059 w 6829454"/>
                  <a:gd name="connsiteY1" fmla="*/ 3375212 h 4452565"/>
                  <a:gd name="connsiteX2" fmla="*/ 5405718 w 6829454"/>
                  <a:gd name="connsiteY2" fmla="*/ 1990165 h 4452565"/>
                  <a:gd name="connsiteX3" fmla="*/ 6145306 w 6829454"/>
                  <a:gd name="connsiteY3" fmla="*/ 699247 h 4452565"/>
                  <a:gd name="connsiteX4" fmla="*/ 6185647 w 6829454"/>
                  <a:gd name="connsiteY4" fmla="*/ 0 h 4452565"/>
                  <a:gd name="connsiteX5" fmla="*/ 6750424 w 6829454"/>
                  <a:gd name="connsiteY5" fmla="*/ 0 h 4452565"/>
                  <a:gd name="connsiteX6" fmla="*/ 6710083 w 6829454"/>
                  <a:gd name="connsiteY6" fmla="*/ 833718 h 4452565"/>
                  <a:gd name="connsiteX7" fmla="*/ 5688106 w 6829454"/>
                  <a:gd name="connsiteY7" fmla="*/ 2460812 h 4452565"/>
                  <a:gd name="connsiteX8" fmla="*/ 3227294 w 6829454"/>
                  <a:gd name="connsiteY8" fmla="*/ 3966883 h 4452565"/>
                  <a:gd name="connsiteX9" fmla="*/ 0 w 6829454"/>
                  <a:gd name="connsiteY9" fmla="*/ 4450977 h 4452565"/>
                  <a:gd name="connsiteX10" fmla="*/ 0 w 6829454"/>
                  <a:gd name="connsiteY10" fmla="*/ 3845859 h 4452565"/>
                  <a:gd name="connsiteX0" fmla="*/ 0 w 6829454"/>
                  <a:gd name="connsiteY0" fmla="*/ 3941852 h 4548558"/>
                  <a:gd name="connsiteX1" fmla="*/ 3160059 w 6829454"/>
                  <a:gd name="connsiteY1" fmla="*/ 3471205 h 4548558"/>
                  <a:gd name="connsiteX2" fmla="*/ 5405718 w 6829454"/>
                  <a:gd name="connsiteY2" fmla="*/ 2086158 h 4548558"/>
                  <a:gd name="connsiteX3" fmla="*/ 6145306 w 6829454"/>
                  <a:gd name="connsiteY3" fmla="*/ 795240 h 4548558"/>
                  <a:gd name="connsiteX4" fmla="*/ 6185647 w 6829454"/>
                  <a:gd name="connsiteY4" fmla="*/ 95993 h 4548558"/>
                  <a:gd name="connsiteX5" fmla="*/ 6750424 w 6829454"/>
                  <a:gd name="connsiteY5" fmla="*/ 95993 h 4548558"/>
                  <a:gd name="connsiteX6" fmla="*/ 6710083 w 6829454"/>
                  <a:gd name="connsiteY6" fmla="*/ 929711 h 4548558"/>
                  <a:gd name="connsiteX7" fmla="*/ 5688106 w 6829454"/>
                  <a:gd name="connsiteY7" fmla="*/ 2556805 h 4548558"/>
                  <a:gd name="connsiteX8" fmla="*/ 3227294 w 6829454"/>
                  <a:gd name="connsiteY8" fmla="*/ 4062876 h 4548558"/>
                  <a:gd name="connsiteX9" fmla="*/ 0 w 6829454"/>
                  <a:gd name="connsiteY9" fmla="*/ 4546970 h 4548558"/>
                  <a:gd name="connsiteX10" fmla="*/ 0 w 6829454"/>
                  <a:gd name="connsiteY10" fmla="*/ 3941852 h 4548558"/>
                  <a:gd name="connsiteX0" fmla="*/ 0 w 6829454"/>
                  <a:gd name="connsiteY0" fmla="*/ 3845859 h 4452565"/>
                  <a:gd name="connsiteX1" fmla="*/ 3160059 w 6829454"/>
                  <a:gd name="connsiteY1" fmla="*/ 3375212 h 4452565"/>
                  <a:gd name="connsiteX2" fmla="*/ 5405718 w 6829454"/>
                  <a:gd name="connsiteY2" fmla="*/ 1990165 h 4452565"/>
                  <a:gd name="connsiteX3" fmla="*/ 6145306 w 6829454"/>
                  <a:gd name="connsiteY3" fmla="*/ 699247 h 4452565"/>
                  <a:gd name="connsiteX4" fmla="*/ 6185647 w 6829454"/>
                  <a:gd name="connsiteY4" fmla="*/ 0 h 4452565"/>
                  <a:gd name="connsiteX5" fmla="*/ 6750424 w 6829454"/>
                  <a:gd name="connsiteY5" fmla="*/ 0 h 4452565"/>
                  <a:gd name="connsiteX6" fmla="*/ 6710083 w 6829454"/>
                  <a:gd name="connsiteY6" fmla="*/ 833718 h 4452565"/>
                  <a:gd name="connsiteX7" fmla="*/ 5688106 w 6829454"/>
                  <a:gd name="connsiteY7" fmla="*/ 2460812 h 4452565"/>
                  <a:gd name="connsiteX8" fmla="*/ 3227294 w 6829454"/>
                  <a:gd name="connsiteY8" fmla="*/ 3966883 h 4452565"/>
                  <a:gd name="connsiteX9" fmla="*/ 0 w 6829454"/>
                  <a:gd name="connsiteY9" fmla="*/ 4450977 h 4452565"/>
                  <a:gd name="connsiteX10" fmla="*/ 0 w 6829454"/>
                  <a:gd name="connsiteY10" fmla="*/ 3845859 h 4452565"/>
                  <a:gd name="connsiteX0" fmla="*/ 0 w 6810884"/>
                  <a:gd name="connsiteY0" fmla="*/ 3845859 h 4452565"/>
                  <a:gd name="connsiteX1" fmla="*/ 3160059 w 6810884"/>
                  <a:gd name="connsiteY1" fmla="*/ 3375212 h 4452565"/>
                  <a:gd name="connsiteX2" fmla="*/ 5405718 w 6810884"/>
                  <a:gd name="connsiteY2" fmla="*/ 1990165 h 4452565"/>
                  <a:gd name="connsiteX3" fmla="*/ 6145306 w 6810884"/>
                  <a:gd name="connsiteY3" fmla="*/ 699247 h 4452565"/>
                  <a:gd name="connsiteX4" fmla="*/ 6185647 w 6810884"/>
                  <a:gd name="connsiteY4" fmla="*/ 0 h 4452565"/>
                  <a:gd name="connsiteX5" fmla="*/ 6750424 w 6810884"/>
                  <a:gd name="connsiteY5" fmla="*/ 0 h 4452565"/>
                  <a:gd name="connsiteX6" fmla="*/ 6710083 w 6810884"/>
                  <a:gd name="connsiteY6" fmla="*/ 833718 h 4452565"/>
                  <a:gd name="connsiteX7" fmla="*/ 5688106 w 6810884"/>
                  <a:gd name="connsiteY7" fmla="*/ 2460812 h 4452565"/>
                  <a:gd name="connsiteX8" fmla="*/ 3227294 w 6810884"/>
                  <a:gd name="connsiteY8" fmla="*/ 3966883 h 4452565"/>
                  <a:gd name="connsiteX9" fmla="*/ 0 w 6810884"/>
                  <a:gd name="connsiteY9" fmla="*/ 4450977 h 4452565"/>
                  <a:gd name="connsiteX10" fmla="*/ 0 w 6810884"/>
                  <a:gd name="connsiteY10" fmla="*/ 3845859 h 4452565"/>
                  <a:gd name="connsiteX0" fmla="*/ 0 w 6798924"/>
                  <a:gd name="connsiteY0" fmla="*/ 3845859 h 4452565"/>
                  <a:gd name="connsiteX1" fmla="*/ 3160059 w 6798924"/>
                  <a:gd name="connsiteY1" fmla="*/ 3375212 h 4452565"/>
                  <a:gd name="connsiteX2" fmla="*/ 5405718 w 6798924"/>
                  <a:gd name="connsiteY2" fmla="*/ 1990165 h 4452565"/>
                  <a:gd name="connsiteX3" fmla="*/ 6145306 w 6798924"/>
                  <a:gd name="connsiteY3" fmla="*/ 699247 h 4452565"/>
                  <a:gd name="connsiteX4" fmla="*/ 6185647 w 6798924"/>
                  <a:gd name="connsiteY4" fmla="*/ 0 h 4452565"/>
                  <a:gd name="connsiteX5" fmla="*/ 6750424 w 6798924"/>
                  <a:gd name="connsiteY5" fmla="*/ 0 h 4452565"/>
                  <a:gd name="connsiteX6" fmla="*/ 6710083 w 6798924"/>
                  <a:gd name="connsiteY6" fmla="*/ 833718 h 4452565"/>
                  <a:gd name="connsiteX7" fmla="*/ 5688106 w 6798924"/>
                  <a:gd name="connsiteY7" fmla="*/ 2460812 h 4452565"/>
                  <a:gd name="connsiteX8" fmla="*/ 3227294 w 6798924"/>
                  <a:gd name="connsiteY8" fmla="*/ 3966883 h 4452565"/>
                  <a:gd name="connsiteX9" fmla="*/ 0 w 6798924"/>
                  <a:gd name="connsiteY9" fmla="*/ 4450977 h 4452565"/>
                  <a:gd name="connsiteX10" fmla="*/ 0 w 6798924"/>
                  <a:gd name="connsiteY10" fmla="*/ 3845859 h 4452565"/>
                  <a:gd name="connsiteX0" fmla="*/ 0 w 6751929"/>
                  <a:gd name="connsiteY0" fmla="*/ 3845859 h 4452565"/>
                  <a:gd name="connsiteX1" fmla="*/ 3160059 w 6751929"/>
                  <a:gd name="connsiteY1" fmla="*/ 3375212 h 4452565"/>
                  <a:gd name="connsiteX2" fmla="*/ 5405718 w 6751929"/>
                  <a:gd name="connsiteY2" fmla="*/ 1990165 h 4452565"/>
                  <a:gd name="connsiteX3" fmla="*/ 6145306 w 6751929"/>
                  <a:gd name="connsiteY3" fmla="*/ 699247 h 4452565"/>
                  <a:gd name="connsiteX4" fmla="*/ 6185647 w 6751929"/>
                  <a:gd name="connsiteY4" fmla="*/ 0 h 4452565"/>
                  <a:gd name="connsiteX5" fmla="*/ 6750424 w 6751929"/>
                  <a:gd name="connsiteY5" fmla="*/ 0 h 4452565"/>
                  <a:gd name="connsiteX6" fmla="*/ 6615953 w 6751929"/>
                  <a:gd name="connsiteY6" fmla="*/ 1075765 h 4452565"/>
                  <a:gd name="connsiteX7" fmla="*/ 5688106 w 6751929"/>
                  <a:gd name="connsiteY7" fmla="*/ 2460812 h 4452565"/>
                  <a:gd name="connsiteX8" fmla="*/ 3227294 w 6751929"/>
                  <a:gd name="connsiteY8" fmla="*/ 3966883 h 4452565"/>
                  <a:gd name="connsiteX9" fmla="*/ 0 w 6751929"/>
                  <a:gd name="connsiteY9" fmla="*/ 4450977 h 4452565"/>
                  <a:gd name="connsiteX10" fmla="*/ 0 w 6751929"/>
                  <a:gd name="connsiteY10" fmla="*/ 3845859 h 4452565"/>
                  <a:gd name="connsiteX0" fmla="*/ 0 w 6751929"/>
                  <a:gd name="connsiteY0" fmla="*/ 3845859 h 4452565"/>
                  <a:gd name="connsiteX1" fmla="*/ 3160059 w 6751929"/>
                  <a:gd name="connsiteY1" fmla="*/ 3375212 h 4452565"/>
                  <a:gd name="connsiteX2" fmla="*/ 5405718 w 6751929"/>
                  <a:gd name="connsiteY2" fmla="*/ 1990165 h 4452565"/>
                  <a:gd name="connsiteX3" fmla="*/ 6145306 w 6751929"/>
                  <a:gd name="connsiteY3" fmla="*/ 699247 h 4452565"/>
                  <a:gd name="connsiteX4" fmla="*/ 6185647 w 6751929"/>
                  <a:gd name="connsiteY4" fmla="*/ 0 h 4452565"/>
                  <a:gd name="connsiteX5" fmla="*/ 6750424 w 6751929"/>
                  <a:gd name="connsiteY5" fmla="*/ 0 h 4452565"/>
                  <a:gd name="connsiteX6" fmla="*/ 6615953 w 6751929"/>
                  <a:gd name="connsiteY6" fmla="*/ 1075765 h 4452565"/>
                  <a:gd name="connsiteX7" fmla="*/ 5688106 w 6751929"/>
                  <a:gd name="connsiteY7" fmla="*/ 2460812 h 4452565"/>
                  <a:gd name="connsiteX8" fmla="*/ 3227294 w 6751929"/>
                  <a:gd name="connsiteY8" fmla="*/ 3966883 h 4452565"/>
                  <a:gd name="connsiteX9" fmla="*/ 0 w 6751929"/>
                  <a:gd name="connsiteY9" fmla="*/ 4450977 h 4452565"/>
                  <a:gd name="connsiteX10" fmla="*/ 0 w 6751929"/>
                  <a:gd name="connsiteY10" fmla="*/ 3845859 h 4452565"/>
                  <a:gd name="connsiteX0" fmla="*/ 0 w 6751929"/>
                  <a:gd name="connsiteY0" fmla="*/ 3845859 h 4452565"/>
                  <a:gd name="connsiteX1" fmla="*/ 3160059 w 6751929"/>
                  <a:gd name="connsiteY1" fmla="*/ 3375212 h 4452565"/>
                  <a:gd name="connsiteX2" fmla="*/ 5405718 w 6751929"/>
                  <a:gd name="connsiteY2" fmla="*/ 1990165 h 4452565"/>
                  <a:gd name="connsiteX3" fmla="*/ 6145306 w 6751929"/>
                  <a:gd name="connsiteY3" fmla="*/ 699247 h 4452565"/>
                  <a:gd name="connsiteX4" fmla="*/ 6185647 w 6751929"/>
                  <a:gd name="connsiteY4" fmla="*/ 0 h 4452565"/>
                  <a:gd name="connsiteX5" fmla="*/ 6750424 w 6751929"/>
                  <a:gd name="connsiteY5" fmla="*/ 0 h 4452565"/>
                  <a:gd name="connsiteX6" fmla="*/ 6615953 w 6751929"/>
                  <a:gd name="connsiteY6" fmla="*/ 1075765 h 4452565"/>
                  <a:gd name="connsiteX7" fmla="*/ 5688106 w 6751929"/>
                  <a:gd name="connsiteY7" fmla="*/ 2460812 h 4452565"/>
                  <a:gd name="connsiteX8" fmla="*/ 3227294 w 6751929"/>
                  <a:gd name="connsiteY8" fmla="*/ 3966883 h 4452565"/>
                  <a:gd name="connsiteX9" fmla="*/ 0 w 6751929"/>
                  <a:gd name="connsiteY9" fmla="*/ 4450977 h 4452565"/>
                  <a:gd name="connsiteX10" fmla="*/ 0 w 6751929"/>
                  <a:gd name="connsiteY10" fmla="*/ 3845859 h 4452565"/>
                  <a:gd name="connsiteX0" fmla="*/ 0 w 6751929"/>
                  <a:gd name="connsiteY0" fmla="*/ 3872753 h 4452565"/>
                  <a:gd name="connsiteX1" fmla="*/ 3160059 w 6751929"/>
                  <a:gd name="connsiteY1" fmla="*/ 3375212 h 4452565"/>
                  <a:gd name="connsiteX2" fmla="*/ 5405718 w 6751929"/>
                  <a:gd name="connsiteY2" fmla="*/ 1990165 h 4452565"/>
                  <a:gd name="connsiteX3" fmla="*/ 6145306 w 6751929"/>
                  <a:gd name="connsiteY3" fmla="*/ 699247 h 4452565"/>
                  <a:gd name="connsiteX4" fmla="*/ 6185647 w 6751929"/>
                  <a:gd name="connsiteY4" fmla="*/ 0 h 4452565"/>
                  <a:gd name="connsiteX5" fmla="*/ 6750424 w 6751929"/>
                  <a:gd name="connsiteY5" fmla="*/ 0 h 4452565"/>
                  <a:gd name="connsiteX6" fmla="*/ 6615953 w 6751929"/>
                  <a:gd name="connsiteY6" fmla="*/ 1075765 h 4452565"/>
                  <a:gd name="connsiteX7" fmla="*/ 5688106 w 6751929"/>
                  <a:gd name="connsiteY7" fmla="*/ 2460812 h 4452565"/>
                  <a:gd name="connsiteX8" fmla="*/ 3227294 w 6751929"/>
                  <a:gd name="connsiteY8" fmla="*/ 3966883 h 4452565"/>
                  <a:gd name="connsiteX9" fmla="*/ 0 w 6751929"/>
                  <a:gd name="connsiteY9" fmla="*/ 4450977 h 4452565"/>
                  <a:gd name="connsiteX10" fmla="*/ 0 w 6751929"/>
                  <a:gd name="connsiteY10" fmla="*/ 3872753 h 4452565"/>
                  <a:gd name="connsiteX0" fmla="*/ 0 w 6751929"/>
                  <a:gd name="connsiteY0" fmla="*/ 3872753 h 4452565"/>
                  <a:gd name="connsiteX1" fmla="*/ 3160059 w 6751929"/>
                  <a:gd name="connsiteY1" fmla="*/ 3375212 h 4452565"/>
                  <a:gd name="connsiteX2" fmla="*/ 5405718 w 6751929"/>
                  <a:gd name="connsiteY2" fmla="*/ 1990165 h 4452565"/>
                  <a:gd name="connsiteX3" fmla="*/ 6145306 w 6751929"/>
                  <a:gd name="connsiteY3" fmla="*/ 699247 h 4452565"/>
                  <a:gd name="connsiteX4" fmla="*/ 6185647 w 6751929"/>
                  <a:gd name="connsiteY4" fmla="*/ 0 h 4452565"/>
                  <a:gd name="connsiteX5" fmla="*/ 6750424 w 6751929"/>
                  <a:gd name="connsiteY5" fmla="*/ 0 h 4452565"/>
                  <a:gd name="connsiteX6" fmla="*/ 6615953 w 6751929"/>
                  <a:gd name="connsiteY6" fmla="*/ 1075765 h 4452565"/>
                  <a:gd name="connsiteX7" fmla="*/ 5688106 w 6751929"/>
                  <a:gd name="connsiteY7" fmla="*/ 2460812 h 4452565"/>
                  <a:gd name="connsiteX8" fmla="*/ 3227294 w 6751929"/>
                  <a:gd name="connsiteY8" fmla="*/ 3966883 h 4452565"/>
                  <a:gd name="connsiteX9" fmla="*/ 0 w 6751929"/>
                  <a:gd name="connsiteY9" fmla="*/ 4450977 h 4452565"/>
                  <a:gd name="connsiteX10" fmla="*/ 0 w 6751929"/>
                  <a:gd name="connsiteY10" fmla="*/ 3872753 h 4452565"/>
                  <a:gd name="connsiteX0" fmla="*/ 0 w 6751929"/>
                  <a:gd name="connsiteY0" fmla="*/ 3872753 h 4452565"/>
                  <a:gd name="connsiteX1" fmla="*/ 3160059 w 6751929"/>
                  <a:gd name="connsiteY1" fmla="*/ 3375212 h 4452565"/>
                  <a:gd name="connsiteX2" fmla="*/ 5405718 w 6751929"/>
                  <a:gd name="connsiteY2" fmla="*/ 1990165 h 4452565"/>
                  <a:gd name="connsiteX3" fmla="*/ 6145306 w 6751929"/>
                  <a:gd name="connsiteY3" fmla="*/ 699247 h 4452565"/>
                  <a:gd name="connsiteX4" fmla="*/ 6185647 w 6751929"/>
                  <a:gd name="connsiteY4" fmla="*/ 0 h 4452565"/>
                  <a:gd name="connsiteX5" fmla="*/ 6750424 w 6751929"/>
                  <a:gd name="connsiteY5" fmla="*/ 0 h 4452565"/>
                  <a:gd name="connsiteX6" fmla="*/ 6615953 w 6751929"/>
                  <a:gd name="connsiteY6" fmla="*/ 1075765 h 4452565"/>
                  <a:gd name="connsiteX7" fmla="*/ 5688106 w 6751929"/>
                  <a:gd name="connsiteY7" fmla="*/ 2460812 h 4452565"/>
                  <a:gd name="connsiteX8" fmla="*/ 3227294 w 6751929"/>
                  <a:gd name="connsiteY8" fmla="*/ 3966883 h 4452565"/>
                  <a:gd name="connsiteX9" fmla="*/ 0 w 6751929"/>
                  <a:gd name="connsiteY9" fmla="*/ 4450977 h 4452565"/>
                  <a:gd name="connsiteX10" fmla="*/ 0 w 6751929"/>
                  <a:gd name="connsiteY10" fmla="*/ 3872753 h 4452565"/>
                  <a:gd name="connsiteX0" fmla="*/ 0 w 6751929"/>
                  <a:gd name="connsiteY0" fmla="*/ 3872753 h 4452565"/>
                  <a:gd name="connsiteX1" fmla="*/ 3160059 w 6751929"/>
                  <a:gd name="connsiteY1" fmla="*/ 3375212 h 4452565"/>
                  <a:gd name="connsiteX2" fmla="*/ 5405718 w 6751929"/>
                  <a:gd name="connsiteY2" fmla="*/ 1990165 h 4452565"/>
                  <a:gd name="connsiteX3" fmla="*/ 6185647 w 6751929"/>
                  <a:gd name="connsiteY3" fmla="*/ 0 h 4452565"/>
                  <a:gd name="connsiteX4" fmla="*/ 6750424 w 6751929"/>
                  <a:gd name="connsiteY4" fmla="*/ 0 h 4452565"/>
                  <a:gd name="connsiteX5" fmla="*/ 6615953 w 6751929"/>
                  <a:gd name="connsiteY5" fmla="*/ 1075765 h 4452565"/>
                  <a:gd name="connsiteX6" fmla="*/ 5688106 w 6751929"/>
                  <a:gd name="connsiteY6" fmla="*/ 2460812 h 4452565"/>
                  <a:gd name="connsiteX7" fmla="*/ 3227294 w 6751929"/>
                  <a:gd name="connsiteY7" fmla="*/ 3966883 h 4452565"/>
                  <a:gd name="connsiteX8" fmla="*/ 0 w 6751929"/>
                  <a:gd name="connsiteY8" fmla="*/ 4450977 h 4452565"/>
                  <a:gd name="connsiteX9" fmla="*/ 0 w 6751929"/>
                  <a:gd name="connsiteY9" fmla="*/ 3872753 h 4452565"/>
                  <a:gd name="connsiteX0" fmla="*/ 0 w 6751929"/>
                  <a:gd name="connsiteY0" fmla="*/ 3872753 h 4452565"/>
                  <a:gd name="connsiteX1" fmla="*/ 3160059 w 6751929"/>
                  <a:gd name="connsiteY1" fmla="*/ 3375212 h 4452565"/>
                  <a:gd name="connsiteX2" fmla="*/ 5405718 w 6751929"/>
                  <a:gd name="connsiteY2" fmla="*/ 1990165 h 4452565"/>
                  <a:gd name="connsiteX3" fmla="*/ 6185647 w 6751929"/>
                  <a:gd name="connsiteY3" fmla="*/ 0 h 4452565"/>
                  <a:gd name="connsiteX4" fmla="*/ 6750424 w 6751929"/>
                  <a:gd name="connsiteY4" fmla="*/ 0 h 4452565"/>
                  <a:gd name="connsiteX5" fmla="*/ 6615953 w 6751929"/>
                  <a:gd name="connsiteY5" fmla="*/ 1075765 h 4452565"/>
                  <a:gd name="connsiteX6" fmla="*/ 5688106 w 6751929"/>
                  <a:gd name="connsiteY6" fmla="*/ 2460812 h 4452565"/>
                  <a:gd name="connsiteX7" fmla="*/ 3227294 w 6751929"/>
                  <a:gd name="connsiteY7" fmla="*/ 3966883 h 4452565"/>
                  <a:gd name="connsiteX8" fmla="*/ 0 w 6751929"/>
                  <a:gd name="connsiteY8" fmla="*/ 4450977 h 4452565"/>
                  <a:gd name="connsiteX9" fmla="*/ 0 w 6751929"/>
                  <a:gd name="connsiteY9" fmla="*/ 3872753 h 4452565"/>
                  <a:gd name="connsiteX0" fmla="*/ 0 w 6750424"/>
                  <a:gd name="connsiteY0" fmla="*/ 3872753 h 4452565"/>
                  <a:gd name="connsiteX1" fmla="*/ 3160059 w 6750424"/>
                  <a:gd name="connsiteY1" fmla="*/ 3375212 h 4452565"/>
                  <a:gd name="connsiteX2" fmla="*/ 5405718 w 6750424"/>
                  <a:gd name="connsiteY2" fmla="*/ 1990165 h 4452565"/>
                  <a:gd name="connsiteX3" fmla="*/ 6185647 w 6750424"/>
                  <a:gd name="connsiteY3" fmla="*/ 0 h 4452565"/>
                  <a:gd name="connsiteX4" fmla="*/ 6750424 w 6750424"/>
                  <a:gd name="connsiteY4" fmla="*/ 0 h 4452565"/>
                  <a:gd name="connsiteX5" fmla="*/ 5688106 w 6750424"/>
                  <a:gd name="connsiteY5" fmla="*/ 2460812 h 4452565"/>
                  <a:gd name="connsiteX6" fmla="*/ 3227294 w 6750424"/>
                  <a:gd name="connsiteY6" fmla="*/ 3966883 h 4452565"/>
                  <a:gd name="connsiteX7" fmla="*/ 0 w 6750424"/>
                  <a:gd name="connsiteY7" fmla="*/ 4450977 h 4452565"/>
                  <a:gd name="connsiteX8" fmla="*/ 0 w 6750424"/>
                  <a:gd name="connsiteY8" fmla="*/ 3872753 h 4452565"/>
                  <a:gd name="connsiteX0" fmla="*/ 0 w 6750613"/>
                  <a:gd name="connsiteY0" fmla="*/ 3872753 h 4452565"/>
                  <a:gd name="connsiteX1" fmla="*/ 3160059 w 6750613"/>
                  <a:gd name="connsiteY1" fmla="*/ 3375212 h 4452565"/>
                  <a:gd name="connsiteX2" fmla="*/ 5405718 w 6750613"/>
                  <a:gd name="connsiteY2" fmla="*/ 1990165 h 4452565"/>
                  <a:gd name="connsiteX3" fmla="*/ 6185647 w 6750613"/>
                  <a:gd name="connsiteY3" fmla="*/ 0 h 4452565"/>
                  <a:gd name="connsiteX4" fmla="*/ 6750424 w 6750613"/>
                  <a:gd name="connsiteY4" fmla="*/ 0 h 4452565"/>
                  <a:gd name="connsiteX5" fmla="*/ 5688106 w 6750613"/>
                  <a:gd name="connsiteY5" fmla="*/ 2460812 h 4452565"/>
                  <a:gd name="connsiteX6" fmla="*/ 3227294 w 6750613"/>
                  <a:gd name="connsiteY6" fmla="*/ 3966883 h 4452565"/>
                  <a:gd name="connsiteX7" fmla="*/ 0 w 6750613"/>
                  <a:gd name="connsiteY7" fmla="*/ 4450977 h 4452565"/>
                  <a:gd name="connsiteX8" fmla="*/ 0 w 6750613"/>
                  <a:gd name="connsiteY8" fmla="*/ 3872753 h 4452565"/>
                  <a:gd name="connsiteX0" fmla="*/ 0 w 6750728"/>
                  <a:gd name="connsiteY0" fmla="*/ 3872753 h 4452565"/>
                  <a:gd name="connsiteX1" fmla="*/ 3160059 w 6750728"/>
                  <a:gd name="connsiteY1" fmla="*/ 3375212 h 4452565"/>
                  <a:gd name="connsiteX2" fmla="*/ 5405718 w 6750728"/>
                  <a:gd name="connsiteY2" fmla="*/ 1990165 h 4452565"/>
                  <a:gd name="connsiteX3" fmla="*/ 6185647 w 6750728"/>
                  <a:gd name="connsiteY3" fmla="*/ 0 h 4452565"/>
                  <a:gd name="connsiteX4" fmla="*/ 6750424 w 6750728"/>
                  <a:gd name="connsiteY4" fmla="*/ 0 h 4452565"/>
                  <a:gd name="connsiteX5" fmla="*/ 5876365 w 6750728"/>
                  <a:gd name="connsiteY5" fmla="*/ 2245659 h 4452565"/>
                  <a:gd name="connsiteX6" fmla="*/ 3227294 w 6750728"/>
                  <a:gd name="connsiteY6" fmla="*/ 3966883 h 4452565"/>
                  <a:gd name="connsiteX7" fmla="*/ 0 w 6750728"/>
                  <a:gd name="connsiteY7" fmla="*/ 4450977 h 4452565"/>
                  <a:gd name="connsiteX8" fmla="*/ 0 w 6750728"/>
                  <a:gd name="connsiteY8" fmla="*/ 3872753 h 4452565"/>
                  <a:gd name="connsiteX0" fmla="*/ 0 w 6750683"/>
                  <a:gd name="connsiteY0" fmla="*/ 3872753 h 4452565"/>
                  <a:gd name="connsiteX1" fmla="*/ 3160059 w 6750683"/>
                  <a:gd name="connsiteY1" fmla="*/ 3375212 h 4452565"/>
                  <a:gd name="connsiteX2" fmla="*/ 5405718 w 6750683"/>
                  <a:gd name="connsiteY2" fmla="*/ 1990165 h 4452565"/>
                  <a:gd name="connsiteX3" fmla="*/ 6185647 w 6750683"/>
                  <a:gd name="connsiteY3" fmla="*/ 0 h 4452565"/>
                  <a:gd name="connsiteX4" fmla="*/ 6750424 w 6750683"/>
                  <a:gd name="connsiteY4" fmla="*/ 0 h 4452565"/>
                  <a:gd name="connsiteX5" fmla="*/ 5822577 w 6750683"/>
                  <a:gd name="connsiteY5" fmla="*/ 2339789 h 4452565"/>
                  <a:gd name="connsiteX6" fmla="*/ 3227294 w 6750683"/>
                  <a:gd name="connsiteY6" fmla="*/ 3966883 h 4452565"/>
                  <a:gd name="connsiteX7" fmla="*/ 0 w 6750683"/>
                  <a:gd name="connsiteY7" fmla="*/ 4450977 h 4452565"/>
                  <a:gd name="connsiteX8" fmla="*/ 0 w 6750683"/>
                  <a:gd name="connsiteY8" fmla="*/ 3872753 h 4452565"/>
                  <a:gd name="connsiteX0" fmla="*/ 0 w 6750683"/>
                  <a:gd name="connsiteY0" fmla="*/ 3872753 h 4452565"/>
                  <a:gd name="connsiteX1" fmla="*/ 3160059 w 6750683"/>
                  <a:gd name="connsiteY1" fmla="*/ 3375212 h 4452565"/>
                  <a:gd name="connsiteX2" fmla="*/ 5405718 w 6750683"/>
                  <a:gd name="connsiteY2" fmla="*/ 1990165 h 4452565"/>
                  <a:gd name="connsiteX3" fmla="*/ 6185647 w 6750683"/>
                  <a:gd name="connsiteY3" fmla="*/ 0 h 4452565"/>
                  <a:gd name="connsiteX4" fmla="*/ 6750424 w 6750683"/>
                  <a:gd name="connsiteY4" fmla="*/ 0 h 4452565"/>
                  <a:gd name="connsiteX5" fmla="*/ 5822577 w 6750683"/>
                  <a:gd name="connsiteY5" fmla="*/ 2339789 h 4452565"/>
                  <a:gd name="connsiteX6" fmla="*/ 3227294 w 6750683"/>
                  <a:gd name="connsiteY6" fmla="*/ 3966883 h 4452565"/>
                  <a:gd name="connsiteX7" fmla="*/ 0 w 6750683"/>
                  <a:gd name="connsiteY7" fmla="*/ 4450977 h 4452565"/>
                  <a:gd name="connsiteX8" fmla="*/ 0 w 6750683"/>
                  <a:gd name="connsiteY8" fmla="*/ 3872753 h 4452565"/>
                  <a:gd name="connsiteX0" fmla="*/ 0 w 6750683"/>
                  <a:gd name="connsiteY0" fmla="*/ 3872753 h 4452374"/>
                  <a:gd name="connsiteX1" fmla="*/ 3160059 w 6750683"/>
                  <a:gd name="connsiteY1" fmla="*/ 3375212 h 4452374"/>
                  <a:gd name="connsiteX2" fmla="*/ 5405718 w 6750683"/>
                  <a:gd name="connsiteY2" fmla="*/ 1990165 h 4452374"/>
                  <a:gd name="connsiteX3" fmla="*/ 6185647 w 6750683"/>
                  <a:gd name="connsiteY3" fmla="*/ 0 h 4452374"/>
                  <a:gd name="connsiteX4" fmla="*/ 6750424 w 6750683"/>
                  <a:gd name="connsiteY4" fmla="*/ 0 h 4452374"/>
                  <a:gd name="connsiteX5" fmla="*/ 5822577 w 6750683"/>
                  <a:gd name="connsiteY5" fmla="*/ 2339789 h 4452374"/>
                  <a:gd name="connsiteX6" fmla="*/ 3227294 w 6750683"/>
                  <a:gd name="connsiteY6" fmla="*/ 3939989 h 4452374"/>
                  <a:gd name="connsiteX7" fmla="*/ 0 w 6750683"/>
                  <a:gd name="connsiteY7" fmla="*/ 4450977 h 4452374"/>
                  <a:gd name="connsiteX8" fmla="*/ 0 w 6750683"/>
                  <a:gd name="connsiteY8" fmla="*/ 3872753 h 4452374"/>
                  <a:gd name="connsiteX0" fmla="*/ 0 w 6750693"/>
                  <a:gd name="connsiteY0" fmla="*/ 3872753 h 4452374"/>
                  <a:gd name="connsiteX1" fmla="*/ 3160059 w 6750693"/>
                  <a:gd name="connsiteY1" fmla="*/ 3375212 h 4452374"/>
                  <a:gd name="connsiteX2" fmla="*/ 5405718 w 6750693"/>
                  <a:gd name="connsiteY2" fmla="*/ 1990165 h 4452374"/>
                  <a:gd name="connsiteX3" fmla="*/ 6185647 w 6750693"/>
                  <a:gd name="connsiteY3" fmla="*/ 0 h 4452374"/>
                  <a:gd name="connsiteX4" fmla="*/ 6750424 w 6750693"/>
                  <a:gd name="connsiteY4" fmla="*/ 0 h 4452374"/>
                  <a:gd name="connsiteX5" fmla="*/ 5836024 w 6750693"/>
                  <a:gd name="connsiteY5" fmla="*/ 2380130 h 4452374"/>
                  <a:gd name="connsiteX6" fmla="*/ 3227294 w 6750693"/>
                  <a:gd name="connsiteY6" fmla="*/ 3939989 h 4452374"/>
                  <a:gd name="connsiteX7" fmla="*/ 0 w 6750693"/>
                  <a:gd name="connsiteY7" fmla="*/ 4450977 h 4452374"/>
                  <a:gd name="connsiteX8" fmla="*/ 0 w 6750693"/>
                  <a:gd name="connsiteY8" fmla="*/ 3872753 h 445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50693" h="4452374">
                    <a:moveTo>
                      <a:pt x="0" y="3872753"/>
                    </a:moveTo>
                    <a:cubicBezTo>
                      <a:pt x="553570" y="3881718"/>
                      <a:pt x="2259106" y="3684494"/>
                      <a:pt x="3160059" y="3375212"/>
                    </a:cubicBezTo>
                    <a:cubicBezTo>
                      <a:pt x="4061012" y="3065930"/>
                      <a:pt x="4901453" y="2552700"/>
                      <a:pt x="5405718" y="1990165"/>
                    </a:cubicBezTo>
                    <a:cubicBezTo>
                      <a:pt x="5909983" y="1427630"/>
                      <a:pt x="6190129" y="439270"/>
                      <a:pt x="6185647" y="0"/>
                    </a:cubicBezTo>
                    <a:lnTo>
                      <a:pt x="6750424" y="0"/>
                    </a:lnTo>
                    <a:cubicBezTo>
                      <a:pt x="6761631" y="477370"/>
                      <a:pt x="6423212" y="1718983"/>
                      <a:pt x="5836024" y="2380130"/>
                    </a:cubicBezTo>
                    <a:cubicBezTo>
                      <a:pt x="5269006" y="2983006"/>
                      <a:pt x="4175312" y="3608295"/>
                      <a:pt x="3227294" y="3939989"/>
                    </a:cubicBezTo>
                    <a:cubicBezTo>
                      <a:pt x="2279276" y="4271683"/>
                      <a:pt x="537882" y="4471148"/>
                      <a:pt x="0" y="4450977"/>
                    </a:cubicBezTo>
                    <a:lnTo>
                      <a:pt x="0" y="3872753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83" name="Textfeld 182"/>
              <p:cNvSpPr txBox="1"/>
              <p:nvPr/>
            </p:nvSpPr>
            <p:spPr>
              <a:xfrm>
                <a:off x="6248400" y="228600"/>
                <a:ext cx="2717850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de-DE" sz="23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QCD </a:t>
                </a:r>
                <a:r>
                  <a:rPr lang="de-DE" sz="23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inspired</a:t>
                </a:r>
                <a:endParaRPr lang="de-DE" sz="2300" dirty="0" smtClean="0">
                  <a:solidFill>
                    <a:schemeClr val="accent2">
                      <a:lumMod val="75000"/>
                    </a:schemeClr>
                  </a:solidFill>
                </a:endParaRPr>
              </a:p>
              <a:p>
                <a:pPr>
                  <a:spcBef>
                    <a:spcPts val="600"/>
                  </a:spcBef>
                </a:pPr>
                <a:r>
                  <a:rPr lang="de-DE" sz="2300" dirty="0" err="1" smtClean="0"/>
                  <a:t>hadronization</a:t>
                </a:r>
                <a:endParaRPr lang="de-DE" sz="2300" dirty="0" smtClean="0"/>
              </a:p>
              <a:p>
                <a:pPr>
                  <a:spcBef>
                    <a:spcPts val="0"/>
                  </a:spcBef>
                </a:pPr>
                <a:r>
                  <a:rPr lang="de-DE" sz="2300" dirty="0" smtClean="0"/>
                  <a:t>(</a:t>
                </a:r>
                <a:r>
                  <a:rPr lang="de-DE" sz="2300" dirty="0" err="1" smtClean="0"/>
                  <a:t>color</a:t>
                </a:r>
                <a:r>
                  <a:rPr lang="de-DE" sz="2300" dirty="0" smtClean="0"/>
                  <a:t> </a:t>
                </a:r>
                <a:r>
                  <a:rPr lang="de-DE" sz="2300" dirty="0" err="1" smtClean="0"/>
                  <a:t>strings</a:t>
                </a:r>
                <a:r>
                  <a:rPr lang="de-DE" sz="2300" dirty="0" smtClean="0"/>
                  <a:t>,</a:t>
                </a:r>
              </a:p>
              <a:p>
                <a:pPr>
                  <a:spcBef>
                    <a:spcPts val="0"/>
                  </a:spcBef>
                </a:pPr>
                <a:r>
                  <a:rPr lang="de-DE" sz="2300" dirty="0" err="1" smtClean="0"/>
                  <a:t>clustering</a:t>
                </a:r>
                <a:r>
                  <a:rPr lang="de-DE" sz="2300" dirty="0" smtClean="0"/>
                  <a:t>, ...)</a:t>
                </a:r>
              </a:p>
              <a:p>
                <a:pPr>
                  <a:spcBef>
                    <a:spcPts val="0"/>
                  </a:spcBef>
                </a:pPr>
                <a:r>
                  <a:rPr lang="de-DE" sz="2300" b="1" dirty="0" err="1" smtClean="0">
                    <a:solidFill>
                      <a:srgbClr val="FF0000"/>
                    </a:solidFill>
                  </a:rPr>
                  <a:t>tuned</a:t>
                </a:r>
                <a:r>
                  <a:rPr lang="de-DE" sz="2300" b="1" dirty="0" smtClean="0">
                    <a:solidFill>
                      <a:srgbClr val="FF0000"/>
                    </a:solidFill>
                  </a:rPr>
                  <a:t> </a:t>
                </a:r>
                <a:r>
                  <a:rPr lang="de-DE" sz="2300" b="1" dirty="0" err="1" smtClean="0">
                    <a:solidFill>
                      <a:srgbClr val="FF0000"/>
                    </a:solidFill>
                  </a:rPr>
                  <a:t>to</a:t>
                </a:r>
                <a:r>
                  <a:rPr lang="de-DE" sz="2300" b="1" dirty="0" smtClean="0">
                    <a:solidFill>
                      <a:srgbClr val="FF0000"/>
                    </a:solidFill>
                  </a:rPr>
                  <a:t> </a:t>
                </a:r>
                <a:r>
                  <a:rPr lang="de-DE" sz="2300" b="1" dirty="0" err="1" smtClean="0">
                    <a:solidFill>
                      <a:srgbClr val="FF0000"/>
                    </a:solidFill>
                  </a:rPr>
                  <a:t>data</a:t>
                </a:r>
                <a:r>
                  <a:rPr lang="de-DE" sz="2300" b="1" dirty="0" smtClean="0">
                    <a:solidFill>
                      <a:srgbClr val="FF0000"/>
                    </a:solidFill>
                  </a:rPr>
                  <a:t> </a:t>
                </a:r>
              </a:p>
            </p:txBody>
          </p:sp>
          <p:cxnSp>
            <p:nvCxnSpPr>
              <p:cNvPr id="185" name="Gerade Verbindung mit Pfeil 184"/>
              <p:cNvCxnSpPr/>
              <p:nvPr/>
            </p:nvCxnSpPr>
            <p:spPr bwMode="auto">
              <a:xfrm flipH="1">
                <a:off x="5957047" y="975036"/>
                <a:ext cx="645727" cy="181411"/>
              </a:xfrm>
              <a:prstGeom prst="straightConnector1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212" name="Gruppierung 211"/>
              <p:cNvGrpSpPr/>
              <p:nvPr/>
            </p:nvGrpSpPr>
            <p:grpSpPr>
              <a:xfrm>
                <a:off x="3657600" y="3127603"/>
                <a:ext cx="1788459" cy="1484738"/>
                <a:chOff x="3657600" y="3127603"/>
                <a:chExt cx="1788459" cy="1484738"/>
              </a:xfrm>
            </p:grpSpPr>
            <p:cxnSp>
              <p:nvCxnSpPr>
                <p:cNvPr id="194" name="Gerade Verbindung mit Pfeil 193"/>
                <p:cNvCxnSpPr/>
                <p:nvPr/>
              </p:nvCxnSpPr>
              <p:spPr bwMode="auto">
                <a:xfrm>
                  <a:off x="3792072" y="4047565"/>
                  <a:ext cx="309281" cy="564776"/>
                </a:xfrm>
                <a:prstGeom prst="straightConnector1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97" name="Gerade Verbindung mit Pfeil 196"/>
                <p:cNvCxnSpPr/>
                <p:nvPr/>
              </p:nvCxnSpPr>
              <p:spPr bwMode="auto">
                <a:xfrm>
                  <a:off x="4105837" y="3742765"/>
                  <a:ext cx="210669" cy="640976"/>
                </a:xfrm>
                <a:prstGeom prst="straightConnector1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99" name="Gerade Verbindung mit Pfeil 198"/>
                <p:cNvCxnSpPr/>
                <p:nvPr/>
              </p:nvCxnSpPr>
              <p:spPr bwMode="auto">
                <a:xfrm>
                  <a:off x="4137212" y="3720893"/>
                  <a:ext cx="421341" cy="541825"/>
                </a:xfrm>
                <a:prstGeom prst="straightConnector1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02" name="Gerade Verbindung mit Pfeil 201"/>
                <p:cNvCxnSpPr/>
                <p:nvPr/>
              </p:nvCxnSpPr>
              <p:spPr bwMode="auto">
                <a:xfrm>
                  <a:off x="4410634" y="3739362"/>
                  <a:ext cx="421341" cy="541825"/>
                </a:xfrm>
                <a:prstGeom prst="straightConnector1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03" name="Gerade Verbindung mit Pfeil 202"/>
                <p:cNvCxnSpPr/>
                <p:nvPr/>
              </p:nvCxnSpPr>
              <p:spPr bwMode="auto">
                <a:xfrm>
                  <a:off x="4657162" y="3461996"/>
                  <a:ext cx="304803" cy="464545"/>
                </a:xfrm>
                <a:prstGeom prst="straightConnector1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04" name="Gerade Verbindung mit Pfeil 203"/>
                <p:cNvCxnSpPr/>
                <p:nvPr/>
              </p:nvCxnSpPr>
              <p:spPr bwMode="auto">
                <a:xfrm>
                  <a:off x="5024713" y="3574595"/>
                  <a:ext cx="421341" cy="541825"/>
                </a:xfrm>
                <a:prstGeom prst="straightConnector1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05" name="Gerade Verbindung mit Pfeil 204"/>
                <p:cNvCxnSpPr/>
                <p:nvPr/>
              </p:nvCxnSpPr>
              <p:spPr bwMode="auto">
                <a:xfrm>
                  <a:off x="5042641" y="3310677"/>
                  <a:ext cx="228606" cy="360370"/>
                </a:xfrm>
                <a:prstGeom prst="straightConnector1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07" name="Gerade Verbindung mit Pfeil 206"/>
                <p:cNvCxnSpPr/>
                <p:nvPr/>
              </p:nvCxnSpPr>
              <p:spPr bwMode="auto">
                <a:xfrm>
                  <a:off x="5060569" y="3261912"/>
                  <a:ext cx="385490" cy="476370"/>
                </a:xfrm>
                <a:prstGeom prst="straightConnector1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09" name="Gerade Verbindung mit Pfeil 208"/>
                <p:cNvCxnSpPr/>
                <p:nvPr/>
              </p:nvCxnSpPr>
              <p:spPr bwMode="auto">
                <a:xfrm>
                  <a:off x="5038156" y="3240041"/>
                  <a:ext cx="327220" cy="242747"/>
                </a:xfrm>
                <a:prstGeom prst="straightConnector1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188" name="Oval 187"/>
                <p:cNvSpPr/>
                <p:nvPr/>
              </p:nvSpPr>
              <p:spPr bwMode="auto">
                <a:xfrm>
                  <a:off x="3657600" y="3889603"/>
                  <a:ext cx="225197" cy="2251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/>
                    </a:gs>
                    <a:gs pos="50000">
                      <a:srgbClr val="69A8FF"/>
                    </a:gs>
                    <a:gs pos="100000">
                      <a:schemeClr val="bg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8575" cap="flat" cmpd="sng" algn="ctr">
                  <a:noFill/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89" name="Oval 188"/>
                <p:cNvSpPr/>
                <p:nvPr/>
              </p:nvSpPr>
              <p:spPr bwMode="auto">
                <a:xfrm>
                  <a:off x="3965803" y="3581400"/>
                  <a:ext cx="225197" cy="2251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/>
                    </a:gs>
                    <a:gs pos="50000">
                      <a:srgbClr val="69A8FF"/>
                    </a:gs>
                    <a:gs pos="100000">
                      <a:schemeClr val="bg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8575" cap="flat" cmpd="sng" algn="ctr">
                  <a:noFill/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90" name="Oval 189"/>
                <p:cNvSpPr/>
                <p:nvPr/>
              </p:nvSpPr>
              <p:spPr bwMode="auto">
                <a:xfrm>
                  <a:off x="4270603" y="3581400"/>
                  <a:ext cx="225197" cy="2251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/>
                    </a:gs>
                    <a:gs pos="50000">
                      <a:srgbClr val="69A8FF"/>
                    </a:gs>
                    <a:gs pos="100000">
                      <a:schemeClr val="bg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8575" cap="flat" cmpd="sng" algn="ctr">
                  <a:noFill/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91" name="Oval 190"/>
                <p:cNvSpPr/>
                <p:nvPr/>
              </p:nvSpPr>
              <p:spPr bwMode="auto">
                <a:xfrm>
                  <a:off x="4495800" y="3273197"/>
                  <a:ext cx="225197" cy="2251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/>
                    </a:gs>
                    <a:gs pos="50000">
                      <a:srgbClr val="69A8FF"/>
                    </a:gs>
                    <a:gs pos="100000">
                      <a:schemeClr val="bg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8575" cap="flat" cmpd="sng" algn="ctr">
                  <a:noFill/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92" name="Oval 191"/>
                <p:cNvSpPr/>
                <p:nvPr/>
              </p:nvSpPr>
              <p:spPr bwMode="auto">
                <a:xfrm>
                  <a:off x="4880203" y="3127603"/>
                  <a:ext cx="225197" cy="2251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/>
                    </a:gs>
                    <a:gs pos="50000">
                      <a:srgbClr val="69A8FF"/>
                    </a:gs>
                    <a:gs pos="100000">
                      <a:schemeClr val="bg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8575" cap="flat" cmpd="sng" algn="ctr">
                  <a:noFill/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93" name="Oval 192"/>
                <p:cNvSpPr/>
                <p:nvPr/>
              </p:nvSpPr>
              <p:spPr bwMode="auto">
                <a:xfrm>
                  <a:off x="4876800" y="3432403"/>
                  <a:ext cx="225197" cy="2251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/>
                    </a:gs>
                    <a:gs pos="50000">
                      <a:srgbClr val="69A8FF"/>
                    </a:gs>
                    <a:gs pos="100000">
                      <a:schemeClr val="bg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8575" cap="flat" cmpd="sng" algn="ctr">
                  <a:noFill/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</p:grpSp>
        <p:sp>
          <p:nvSpPr>
            <p:cNvPr id="214" name="Textfeld 213"/>
            <p:cNvSpPr txBox="1"/>
            <p:nvPr/>
          </p:nvSpPr>
          <p:spPr>
            <a:xfrm>
              <a:off x="4572000" y="2704981"/>
              <a:ext cx="2417921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300" dirty="0" err="1" smtClean="0">
                  <a:solidFill>
                    <a:schemeClr val="accent2">
                      <a:lumMod val="75000"/>
                    </a:schemeClr>
                  </a:solidFill>
                </a:rPr>
                <a:t>hadrons</a:t>
              </a:r>
              <a:r>
                <a:rPr lang="de-DE" sz="2300" dirty="0" smtClean="0">
                  <a:solidFill>
                    <a:schemeClr val="accent2">
                      <a:lumMod val="75000"/>
                    </a:schemeClr>
                  </a:solidFill>
                </a:rPr>
                <a:t> &amp; </a:t>
              </a:r>
              <a:r>
                <a:rPr lang="de-DE" sz="2300" dirty="0" err="1" smtClean="0">
                  <a:solidFill>
                    <a:schemeClr val="accent2">
                      <a:lumMod val="75000"/>
                    </a:schemeClr>
                  </a:solidFill>
                </a:rPr>
                <a:t>decays</a:t>
              </a:r>
              <a:endParaRPr lang="de-DE" sz="2300" dirty="0" smtClean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  <p:grpSp>
        <p:nvGrpSpPr>
          <p:cNvPr id="220" name="Gruppierung 219"/>
          <p:cNvGrpSpPr/>
          <p:nvPr/>
        </p:nvGrpSpPr>
        <p:grpSpPr>
          <a:xfrm>
            <a:off x="-134470" y="2191872"/>
            <a:ext cx="8186320" cy="4569636"/>
            <a:chOff x="-134470" y="2191872"/>
            <a:chExt cx="8186320" cy="4569636"/>
          </a:xfrm>
        </p:grpSpPr>
        <p:pic>
          <p:nvPicPr>
            <p:cNvPr id="37" name="Picture 2" descr="ttps://cds.cern.ch/record/1606502/files/eemm_run195099_evt137440354_ispy_3d-annotated-2.png?subformat=ic"/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7894" y="4931759"/>
              <a:ext cx="2854988" cy="182974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7" name="Freihandform 216"/>
            <p:cNvSpPr/>
            <p:nvPr/>
          </p:nvSpPr>
          <p:spPr bwMode="auto">
            <a:xfrm>
              <a:off x="-134470" y="2191872"/>
              <a:ext cx="7516906" cy="3307976"/>
            </a:xfrm>
            <a:custGeom>
              <a:avLst/>
              <a:gdLst>
                <a:gd name="connsiteX0" fmla="*/ 0 w 7530353"/>
                <a:gd name="connsiteY0" fmla="*/ 3065929 h 3065929"/>
                <a:gd name="connsiteX1" fmla="*/ 4975412 w 7530353"/>
                <a:gd name="connsiteY1" fmla="*/ 2312894 h 3065929"/>
                <a:gd name="connsiteX2" fmla="*/ 7530353 w 7530353"/>
                <a:gd name="connsiteY2" fmla="*/ 0 h 3065929"/>
                <a:gd name="connsiteX0" fmla="*/ 0 w 7516906"/>
                <a:gd name="connsiteY0" fmla="*/ 3200399 h 3200399"/>
                <a:gd name="connsiteX1" fmla="*/ 4961965 w 7516906"/>
                <a:gd name="connsiteY1" fmla="*/ 2312894 h 3200399"/>
                <a:gd name="connsiteX2" fmla="*/ 7516906 w 7516906"/>
                <a:gd name="connsiteY2" fmla="*/ 0 h 3200399"/>
                <a:gd name="connsiteX0" fmla="*/ 0 w 7516906"/>
                <a:gd name="connsiteY0" fmla="*/ 3200399 h 3200399"/>
                <a:gd name="connsiteX1" fmla="*/ 4975412 w 7516906"/>
                <a:gd name="connsiteY1" fmla="*/ 2232211 h 3200399"/>
                <a:gd name="connsiteX2" fmla="*/ 7516906 w 7516906"/>
                <a:gd name="connsiteY2" fmla="*/ 0 h 3200399"/>
                <a:gd name="connsiteX0" fmla="*/ 0 w 7516906"/>
                <a:gd name="connsiteY0" fmla="*/ 3200399 h 3200399"/>
                <a:gd name="connsiteX1" fmla="*/ 4975412 w 7516906"/>
                <a:gd name="connsiteY1" fmla="*/ 2232211 h 3200399"/>
                <a:gd name="connsiteX2" fmla="*/ 7516906 w 7516906"/>
                <a:gd name="connsiteY2" fmla="*/ 0 h 3200399"/>
                <a:gd name="connsiteX0" fmla="*/ 0 w 7516906"/>
                <a:gd name="connsiteY0" fmla="*/ 3200399 h 3200399"/>
                <a:gd name="connsiteX1" fmla="*/ 4975412 w 7516906"/>
                <a:gd name="connsiteY1" fmla="*/ 2232211 h 3200399"/>
                <a:gd name="connsiteX2" fmla="*/ 7516906 w 7516906"/>
                <a:gd name="connsiteY2" fmla="*/ 0 h 3200399"/>
                <a:gd name="connsiteX0" fmla="*/ 0 w 7516906"/>
                <a:gd name="connsiteY0" fmla="*/ 3200399 h 3200399"/>
                <a:gd name="connsiteX1" fmla="*/ 4975412 w 7516906"/>
                <a:gd name="connsiteY1" fmla="*/ 2232211 h 3200399"/>
                <a:gd name="connsiteX2" fmla="*/ 7516906 w 7516906"/>
                <a:gd name="connsiteY2" fmla="*/ 0 h 3200399"/>
                <a:gd name="connsiteX0" fmla="*/ 0 w 7516906"/>
                <a:gd name="connsiteY0" fmla="*/ 3200399 h 3200399"/>
                <a:gd name="connsiteX1" fmla="*/ 4988859 w 7516906"/>
                <a:gd name="connsiteY1" fmla="*/ 2299447 h 3200399"/>
                <a:gd name="connsiteX2" fmla="*/ 7516906 w 7516906"/>
                <a:gd name="connsiteY2" fmla="*/ 0 h 3200399"/>
                <a:gd name="connsiteX0" fmla="*/ 0 w 7516906"/>
                <a:gd name="connsiteY0" fmla="*/ 3307976 h 3307976"/>
                <a:gd name="connsiteX1" fmla="*/ 4988859 w 7516906"/>
                <a:gd name="connsiteY1" fmla="*/ 2299447 h 3307976"/>
                <a:gd name="connsiteX2" fmla="*/ 7516906 w 7516906"/>
                <a:gd name="connsiteY2" fmla="*/ 0 h 3307976"/>
                <a:gd name="connsiteX0" fmla="*/ 0 w 7516906"/>
                <a:gd name="connsiteY0" fmla="*/ 3307976 h 3307976"/>
                <a:gd name="connsiteX1" fmla="*/ 4988859 w 7516906"/>
                <a:gd name="connsiteY1" fmla="*/ 2299447 h 3307976"/>
                <a:gd name="connsiteX2" fmla="*/ 7516906 w 7516906"/>
                <a:gd name="connsiteY2" fmla="*/ 0 h 330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16906" h="3307976">
                  <a:moveTo>
                    <a:pt x="0" y="3307976"/>
                  </a:moveTo>
                  <a:cubicBezTo>
                    <a:pt x="1860176" y="3186952"/>
                    <a:pt x="3736041" y="2891117"/>
                    <a:pt x="4988859" y="2299447"/>
                  </a:cubicBezTo>
                  <a:cubicBezTo>
                    <a:pt x="6241677" y="1707777"/>
                    <a:pt x="7516906" y="0"/>
                    <a:pt x="7516906" y="0"/>
                  </a:cubicBezTo>
                </a:path>
              </a:pathLst>
            </a:custGeom>
            <a:noFill/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9" name="Textfeld 218"/>
            <p:cNvSpPr txBox="1"/>
            <p:nvPr/>
          </p:nvSpPr>
          <p:spPr>
            <a:xfrm>
              <a:off x="5334000" y="4152781"/>
              <a:ext cx="2717850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300" dirty="0" err="1" smtClean="0"/>
                <a:t>simulation</a:t>
              </a:r>
              <a:r>
                <a:rPr lang="de-DE" sz="2300" dirty="0" smtClean="0"/>
                <a:t> </a:t>
              </a:r>
              <a:r>
                <a:rPr lang="de-DE" sz="2300" dirty="0" err="1" smtClean="0"/>
                <a:t>of</a:t>
              </a:r>
              <a:r>
                <a:rPr lang="de-DE" sz="2300" dirty="0" smtClean="0"/>
                <a:t> </a:t>
              </a:r>
              <a:r>
                <a:rPr lang="de-DE" sz="2300" dirty="0" err="1" smtClean="0"/>
                <a:t>detector</a:t>
              </a:r>
              <a:r>
                <a:rPr lang="de-DE" sz="2300" dirty="0" smtClean="0"/>
                <a:t> </a:t>
              </a:r>
              <a:r>
                <a:rPr lang="de-DE" sz="2300" dirty="0" err="1" smtClean="0"/>
                <a:t>response</a:t>
              </a:r>
              <a:endParaRPr lang="de-DE" sz="2300" dirty="0" smtClean="0"/>
            </a:p>
          </p:txBody>
        </p:sp>
      </p:grpSp>
      <p:grpSp>
        <p:nvGrpSpPr>
          <p:cNvPr id="228" name="Gruppierung 227"/>
          <p:cNvGrpSpPr/>
          <p:nvPr/>
        </p:nvGrpSpPr>
        <p:grpSpPr>
          <a:xfrm>
            <a:off x="466166" y="1345373"/>
            <a:ext cx="3801034" cy="5447589"/>
            <a:chOff x="466166" y="1345373"/>
            <a:chExt cx="3801034" cy="5447589"/>
          </a:xfrm>
        </p:grpSpPr>
        <p:cxnSp>
          <p:nvCxnSpPr>
            <p:cNvPr id="222" name="Gerade Verbindung mit Pfeil 221"/>
            <p:cNvCxnSpPr/>
            <p:nvPr/>
          </p:nvCxnSpPr>
          <p:spPr bwMode="auto">
            <a:xfrm>
              <a:off x="2085238" y="1345373"/>
              <a:ext cx="2097650" cy="3988627"/>
            </a:xfrm>
            <a:prstGeom prst="straightConnector1">
              <a:avLst/>
            </a:prstGeom>
            <a:solidFill>
              <a:schemeClr val="accent1"/>
            </a:solidFill>
            <a:ln w="5715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24" name="Textfeld 223"/>
            <p:cNvSpPr txBox="1"/>
            <p:nvPr/>
          </p:nvSpPr>
          <p:spPr>
            <a:xfrm rot="3749995">
              <a:off x="2782627" y="4085373"/>
              <a:ext cx="128202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b="1" smtClean="0">
                  <a:solidFill>
                    <a:srgbClr val="7030A0"/>
                  </a:solidFill>
                </a:rPr>
                <a:t>lepton</a:t>
              </a:r>
              <a:endParaRPr lang="de-DE" sz="2800" b="1" dirty="0" smtClean="0">
                <a:solidFill>
                  <a:srgbClr val="7030A0"/>
                </a:solidFill>
              </a:endParaRPr>
            </a:p>
          </p:txBody>
        </p:sp>
        <p:sp>
          <p:nvSpPr>
            <p:cNvPr id="227" name="Textfeld 226"/>
            <p:cNvSpPr txBox="1"/>
            <p:nvPr/>
          </p:nvSpPr>
          <p:spPr>
            <a:xfrm>
              <a:off x="466166" y="5638800"/>
              <a:ext cx="3801034" cy="11541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300" b="1" dirty="0" err="1" smtClean="0">
                  <a:solidFill>
                    <a:schemeClr val="accent2">
                      <a:lumMod val="75000"/>
                    </a:schemeClr>
                  </a:solidFill>
                </a:rPr>
                <a:t>leptons</a:t>
              </a:r>
              <a:r>
                <a:rPr lang="de-DE" sz="2300" b="1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300" b="1" dirty="0" err="1" smtClean="0">
                  <a:solidFill>
                    <a:schemeClr val="accent2">
                      <a:lumMod val="75000"/>
                    </a:schemeClr>
                  </a:solidFill>
                </a:rPr>
                <a:t>and</a:t>
              </a:r>
              <a:r>
                <a:rPr lang="de-DE" sz="2300" b="1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300" b="1" dirty="0" err="1" smtClean="0">
                  <a:solidFill>
                    <a:schemeClr val="accent2">
                      <a:lumMod val="75000"/>
                    </a:schemeClr>
                  </a:solidFill>
                </a:rPr>
                <a:t>photons</a:t>
              </a:r>
              <a:r>
                <a:rPr lang="de-DE" sz="2300" b="1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300" b="1" dirty="0" err="1" smtClean="0">
                  <a:solidFill>
                    <a:schemeClr val="accent2">
                      <a:lumMod val="75000"/>
                    </a:schemeClr>
                  </a:solidFill>
                </a:rPr>
                <a:t>need</a:t>
              </a:r>
              <a:r>
                <a:rPr lang="de-DE" sz="2300" b="1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300" b="1" dirty="0" err="1" smtClean="0">
                  <a:solidFill>
                    <a:schemeClr val="accent2">
                      <a:lumMod val="75000"/>
                    </a:schemeClr>
                  </a:solidFill>
                </a:rPr>
                <a:t>only</a:t>
              </a:r>
              <a:r>
                <a:rPr lang="de-DE" sz="2300" b="1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300" b="1" dirty="0" err="1" smtClean="0">
                  <a:solidFill>
                    <a:schemeClr val="accent2">
                      <a:lumMod val="75000"/>
                    </a:schemeClr>
                  </a:solidFill>
                </a:rPr>
                <a:t>this</a:t>
              </a:r>
              <a:r>
                <a:rPr lang="de-DE" sz="2300" b="1" dirty="0" smtClean="0">
                  <a:solidFill>
                    <a:schemeClr val="accent2">
                      <a:lumMod val="75000"/>
                    </a:schemeClr>
                  </a:solidFill>
                </a:rPr>
                <a:t> last </a:t>
              </a:r>
              <a:r>
                <a:rPr lang="de-DE" sz="2300" b="1" dirty="0" err="1" smtClean="0">
                  <a:solidFill>
                    <a:schemeClr val="accent2">
                      <a:lumMod val="75000"/>
                    </a:schemeClr>
                  </a:solidFill>
                </a:rPr>
                <a:t>step</a:t>
              </a:r>
              <a:r>
                <a:rPr lang="de-DE" sz="2300" b="1" dirty="0" smtClean="0">
                  <a:solidFill>
                    <a:schemeClr val="accent2">
                      <a:lumMod val="75000"/>
                    </a:schemeClr>
                  </a:solidFill>
                </a:rPr>
                <a:t>  ⇒ </a:t>
              </a:r>
              <a:r>
                <a:rPr lang="de-DE" sz="2300" b="1" dirty="0" err="1" smtClean="0">
                  <a:solidFill>
                    <a:schemeClr val="accent2">
                      <a:lumMod val="75000"/>
                    </a:schemeClr>
                  </a:solidFill>
                </a:rPr>
                <a:t>much</a:t>
              </a:r>
              <a:r>
                <a:rPr lang="de-DE" sz="2300" b="1" dirty="0" smtClean="0">
                  <a:solidFill>
                    <a:schemeClr val="accent2">
                      <a:lumMod val="75000"/>
                    </a:schemeClr>
                  </a:solidFill>
                </a:rPr>
                <a:t> simpler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90600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457200" y="-76200"/>
            <a:ext cx="8534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6000" dirty="0" smtClean="0"/>
              <a:t>The </a:t>
            </a:r>
            <a:r>
              <a:rPr lang="de-DE" sz="6000" dirty="0" err="1" smtClean="0"/>
              <a:t>problem</a:t>
            </a:r>
            <a:r>
              <a:rPr lang="de-DE" sz="6000" dirty="0" smtClean="0"/>
              <a:t> </a:t>
            </a:r>
            <a:r>
              <a:rPr lang="de-DE" sz="6000" dirty="0" err="1" smtClean="0"/>
              <a:t>of</a:t>
            </a:r>
            <a:r>
              <a:rPr lang="de-DE" sz="6000" dirty="0" smtClean="0"/>
              <a:t> </a:t>
            </a:r>
            <a:r>
              <a:rPr lang="de-DE" sz="6000" dirty="0" err="1" smtClean="0"/>
              <a:t>masses</a:t>
            </a:r>
            <a:endParaRPr lang="de-DE" sz="6000" dirty="0" smtClean="0"/>
          </a:p>
        </p:txBody>
      </p:sp>
      <p:pic>
        <p:nvPicPr>
          <p:cNvPr id="1026" name="Picture 2" descr="https://cms-docdb.cern.ch/cgi-bin/PublicDocDB/RetrieveFile?docid=12087&amp;filename=2013NPP_small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857250"/>
            <a:ext cx="7620000" cy="6000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07061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304800" y="0"/>
            <a:ext cx="8534400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b="1" u="sng" dirty="0" smtClean="0">
                <a:solidFill>
                  <a:schemeClr val="accent2">
                    <a:lumMod val="75000"/>
                  </a:schemeClr>
                </a:solidFill>
              </a:rPr>
              <a:t>Fundamental </a:t>
            </a:r>
            <a:r>
              <a:rPr lang="de-DE" sz="3200" b="1" u="sng" dirty="0" err="1" smtClean="0">
                <a:solidFill>
                  <a:schemeClr val="accent2">
                    <a:lumMod val="75000"/>
                  </a:schemeClr>
                </a:solidFill>
              </a:rPr>
              <a:t>problem</a:t>
            </a:r>
            <a:r>
              <a:rPr lang="de-DE" sz="3200" b="1" u="sng" dirty="0" smtClean="0">
                <a:solidFill>
                  <a:schemeClr val="accent2">
                    <a:lumMod val="75000"/>
                  </a:schemeClr>
                </a:solidFill>
              </a:rPr>
              <a:t> 1</a:t>
            </a:r>
          </a:p>
          <a:p>
            <a:pPr algn="l">
              <a:spcBef>
                <a:spcPts val="600"/>
              </a:spcBef>
            </a:pPr>
            <a:r>
              <a:rPr lang="de-DE" sz="2800" dirty="0">
                <a:solidFill>
                  <a:schemeClr val="accent2">
                    <a:lumMod val="75000"/>
                  </a:schemeClr>
                </a:solidFill>
              </a:rPr>
              <a:t>G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auge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theory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construction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⇒ </a:t>
            </a:r>
            <a:r>
              <a:rPr lang="de-DE" sz="2800" dirty="0" err="1" smtClean="0">
                <a:solidFill>
                  <a:srgbClr val="FF0000"/>
                </a:solidFill>
              </a:rPr>
              <a:t>massless</a:t>
            </a:r>
            <a:r>
              <a:rPr lang="de-DE" sz="2800" dirty="0" smtClean="0">
                <a:solidFill>
                  <a:srgbClr val="FF0000"/>
                </a:solidFill>
              </a:rPr>
              <a:t> </a:t>
            </a:r>
            <a:r>
              <a:rPr lang="de-DE" sz="2800" dirty="0" err="1" smtClean="0">
                <a:solidFill>
                  <a:srgbClr val="FF0000"/>
                </a:solidFill>
              </a:rPr>
              <a:t>particles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endParaRPr lang="de-DE" sz="2800" dirty="0" smtClean="0"/>
          </a:p>
        </p:txBody>
      </p:sp>
      <p:sp>
        <p:nvSpPr>
          <p:cNvPr id="3" name="Textfeld 2"/>
          <p:cNvSpPr txBox="1"/>
          <p:nvPr/>
        </p:nvSpPr>
        <p:spPr>
          <a:xfrm>
            <a:off x="304800" y="1153180"/>
            <a:ext cx="1981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/>
              <a:t>E</a:t>
            </a:r>
            <a:r>
              <a:rPr lang="de-DE" sz="2800" dirty="0" err="1" smtClean="0"/>
              <a:t>xamples</a:t>
            </a:r>
            <a:r>
              <a:rPr lang="de-DE" sz="2800" dirty="0" smtClean="0"/>
              <a:t>:</a:t>
            </a:r>
          </a:p>
        </p:txBody>
      </p:sp>
      <p:sp>
        <p:nvSpPr>
          <p:cNvPr id="4" name="Textfeld 3"/>
          <p:cNvSpPr txBox="1"/>
          <p:nvPr/>
        </p:nvSpPr>
        <p:spPr>
          <a:xfrm>
            <a:off x="304800" y="1686580"/>
            <a:ext cx="883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indent="-514350" algn="l">
              <a:spcBef>
                <a:spcPts val="600"/>
              </a:spcBef>
              <a:buFont typeface="+mj-lt"/>
              <a:buAutoNum type="alphaLcParenR"/>
            </a:pPr>
            <a:r>
              <a:rPr lang="de-DE" sz="2800" dirty="0" smtClean="0"/>
              <a:t>Massive </a:t>
            </a:r>
            <a:r>
              <a:rPr lang="de-DE" sz="2800" dirty="0" err="1" smtClean="0"/>
              <a:t>vector</a:t>
            </a:r>
            <a:r>
              <a:rPr lang="de-DE" sz="2800" dirty="0" smtClean="0"/>
              <a:t> </a:t>
            </a:r>
            <a:r>
              <a:rPr lang="de-DE" sz="2800" dirty="0" err="1" smtClean="0"/>
              <a:t>boson</a:t>
            </a:r>
            <a:r>
              <a:rPr lang="de-DE" sz="2800" dirty="0" smtClean="0"/>
              <a:t>:</a:t>
            </a:r>
            <a:endParaRPr lang="de-DE" sz="2800" i="1" dirty="0" smtClean="0"/>
          </a:p>
        </p:txBody>
      </p:sp>
      <p:pic>
        <p:nvPicPr>
          <p:cNvPr id="8" name="Bild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6400" y="2362200"/>
            <a:ext cx="5791200" cy="939800"/>
          </a:xfrm>
          <a:prstGeom prst="rect">
            <a:avLst/>
          </a:prstGeom>
        </p:spPr>
      </p:pic>
      <p:grpSp>
        <p:nvGrpSpPr>
          <p:cNvPr id="19" name="Gruppierung 18"/>
          <p:cNvGrpSpPr/>
          <p:nvPr/>
        </p:nvGrpSpPr>
        <p:grpSpPr>
          <a:xfrm>
            <a:off x="838200" y="3302001"/>
            <a:ext cx="8305800" cy="1717019"/>
            <a:chOff x="838200" y="3302001"/>
            <a:chExt cx="8305800" cy="1717019"/>
          </a:xfrm>
        </p:grpSpPr>
        <p:sp>
          <p:nvSpPr>
            <p:cNvPr id="9" name="Geschweifte Klammer rechts 8"/>
            <p:cNvSpPr/>
            <p:nvPr/>
          </p:nvSpPr>
          <p:spPr bwMode="auto">
            <a:xfrm rot="5400000">
              <a:off x="6222999" y="2489202"/>
              <a:ext cx="431801" cy="2057400"/>
            </a:xfrm>
            <a:prstGeom prst="rightBrace">
              <a:avLst>
                <a:gd name="adj1" fmla="val 24019"/>
                <a:gd name="adj2" fmla="val 50000"/>
              </a:avLst>
            </a:prstGeom>
            <a:noFill/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" name="Geschweifte Klammer rechts 9"/>
            <p:cNvSpPr/>
            <p:nvPr/>
          </p:nvSpPr>
          <p:spPr bwMode="auto">
            <a:xfrm rot="5400000">
              <a:off x="3479800" y="2489480"/>
              <a:ext cx="431800" cy="2057400"/>
            </a:xfrm>
            <a:prstGeom prst="rightBrace">
              <a:avLst>
                <a:gd name="adj1" fmla="val 25980"/>
                <a:gd name="adj2" fmla="val 50000"/>
              </a:avLst>
            </a:prstGeom>
            <a:noFill/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" name="Textfeld 11"/>
            <p:cNvSpPr txBox="1"/>
            <p:nvPr/>
          </p:nvSpPr>
          <p:spPr>
            <a:xfrm>
              <a:off x="2438400" y="3810000"/>
              <a:ext cx="2743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gauge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invariant</a:t>
              </a:r>
            </a:p>
          </p:txBody>
        </p:sp>
        <p:sp>
          <p:nvSpPr>
            <p:cNvPr id="13" name="Textfeld 12"/>
            <p:cNvSpPr txBox="1"/>
            <p:nvPr/>
          </p:nvSpPr>
          <p:spPr>
            <a:xfrm>
              <a:off x="5334000" y="3810000"/>
              <a:ext cx="3505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b="1" smtClean="0">
                  <a:solidFill>
                    <a:srgbClr val="FF0000"/>
                  </a:solidFill>
                </a:rPr>
                <a:t>not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gauge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invariant</a:t>
              </a:r>
            </a:p>
          </p:txBody>
        </p:sp>
        <p:sp>
          <p:nvSpPr>
            <p:cNvPr id="14" name="Textfeld 13"/>
            <p:cNvSpPr txBox="1"/>
            <p:nvPr/>
          </p:nvSpPr>
          <p:spPr>
            <a:xfrm>
              <a:off x="838200" y="4495800"/>
              <a:ext cx="830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/>
                <a:t>with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gauge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transformation</a:t>
              </a:r>
              <a:r>
                <a:rPr lang="de-DE" sz="2800" dirty="0" smtClean="0"/>
                <a:t>:</a:t>
              </a:r>
              <a:endParaRPr lang="de-DE" sz="2800" i="1" dirty="0" smtClean="0"/>
            </a:p>
          </p:txBody>
        </p:sp>
        <p:pic>
          <p:nvPicPr>
            <p:cNvPr id="16" name="Bild 1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207000" y="4536420"/>
              <a:ext cx="3759200" cy="482600"/>
            </a:xfrm>
            <a:prstGeom prst="rect">
              <a:avLst/>
            </a:prstGeom>
          </p:spPr>
        </p:pic>
      </p:grpSp>
      <p:grpSp>
        <p:nvGrpSpPr>
          <p:cNvPr id="6" name="Gruppierung 5"/>
          <p:cNvGrpSpPr/>
          <p:nvPr/>
        </p:nvGrpSpPr>
        <p:grpSpPr>
          <a:xfrm>
            <a:off x="2381250" y="5029200"/>
            <a:ext cx="5314950" cy="1569660"/>
            <a:chOff x="2381250" y="5029200"/>
            <a:chExt cx="5314950" cy="1569660"/>
          </a:xfrm>
        </p:grpSpPr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81250" y="5410200"/>
              <a:ext cx="2857500" cy="1092200"/>
            </a:xfrm>
            <a:prstGeom prst="rect">
              <a:avLst/>
            </a:prstGeom>
          </p:spPr>
        </p:pic>
        <p:sp>
          <p:nvSpPr>
            <p:cNvPr id="18" name="Textfeld 17"/>
            <p:cNvSpPr txBox="1"/>
            <p:nvPr/>
          </p:nvSpPr>
          <p:spPr>
            <a:xfrm>
              <a:off x="5943600" y="5029200"/>
              <a:ext cx="17526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9600" smtClean="0">
                  <a:solidFill>
                    <a:srgbClr val="942093"/>
                  </a:solidFill>
                </a:rPr>
                <a:t>?</a:t>
              </a:r>
              <a:endParaRPr lang="de-DE" sz="9600" dirty="0" err="1" smtClean="0">
                <a:solidFill>
                  <a:srgbClr val="942093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6270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304800" y="228600"/>
            <a:ext cx="883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indent="-514350" algn="l">
              <a:spcBef>
                <a:spcPts val="600"/>
              </a:spcBef>
              <a:buFont typeface="+mj-lt"/>
              <a:buAutoNum type="alphaLcParenR" startAt="2"/>
            </a:pPr>
            <a:r>
              <a:rPr lang="de-DE" sz="2800" dirty="0" smtClean="0"/>
              <a:t>Massive </a:t>
            </a:r>
            <a:r>
              <a:rPr lang="de-DE" sz="2800" dirty="0" err="1" smtClean="0"/>
              <a:t>fermion</a:t>
            </a:r>
            <a:r>
              <a:rPr lang="de-DE" sz="2800" dirty="0" smtClean="0"/>
              <a:t>:</a:t>
            </a:r>
            <a:endParaRPr lang="de-DE" sz="2800" i="1" dirty="0" smtClean="0"/>
          </a:p>
        </p:txBody>
      </p:sp>
      <p:pic>
        <p:nvPicPr>
          <p:cNvPr id="5" name="Bild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0750" y="863879"/>
            <a:ext cx="8140700" cy="1295400"/>
          </a:xfrm>
          <a:prstGeom prst="rect">
            <a:avLst/>
          </a:prstGeom>
        </p:spPr>
      </p:pic>
      <p:grpSp>
        <p:nvGrpSpPr>
          <p:cNvPr id="15" name="Gruppierung 14"/>
          <p:cNvGrpSpPr/>
          <p:nvPr/>
        </p:nvGrpSpPr>
        <p:grpSpPr>
          <a:xfrm>
            <a:off x="838200" y="2286001"/>
            <a:ext cx="8382000" cy="2959099"/>
            <a:chOff x="838200" y="2286001"/>
            <a:chExt cx="8382000" cy="2959099"/>
          </a:xfrm>
        </p:grpSpPr>
        <p:grpSp>
          <p:nvGrpSpPr>
            <p:cNvPr id="19" name="Gruppierung 18"/>
            <p:cNvGrpSpPr/>
            <p:nvPr/>
          </p:nvGrpSpPr>
          <p:grpSpPr>
            <a:xfrm>
              <a:off x="838200" y="2286001"/>
              <a:ext cx="8382000" cy="1590019"/>
              <a:chOff x="838200" y="3302002"/>
              <a:chExt cx="8382000" cy="1590019"/>
            </a:xfrm>
          </p:grpSpPr>
          <p:sp>
            <p:nvSpPr>
              <p:cNvPr id="9" name="Geschweifte Klammer rechts 8"/>
              <p:cNvSpPr/>
              <p:nvPr/>
            </p:nvSpPr>
            <p:spPr bwMode="auto">
              <a:xfrm rot="5400000">
                <a:off x="7058025" y="1730377"/>
                <a:ext cx="431801" cy="3575052"/>
              </a:xfrm>
              <a:prstGeom prst="rightBrace">
                <a:avLst>
                  <a:gd name="adj1" fmla="val 33247"/>
                  <a:gd name="adj2" fmla="val 50000"/>
                </a:avLst>
              </a:prstGeom>
              <a:noFill/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0" name="Geschweifte Klammer rechts 9"/>
              <p:cNvSpPr/>
              <p:nvPr/>
            </p:nvSpPr>
            <p:spPr bwMode="auto">
              <a:xfrm rot="5400000">
                <a:off x="3136900" y="1994180"/>
                <a:ext cx="431800" cy="3048000"/>
              </a:xfrm>
              <a:prstGeom prst="rightBrace">
                <a:avLst>
                  <a:gd name="adj1" fmla="val 27018"/>
                  <a:gd name="adj2" fmla="val 50000"/>
                </a:avLst>
              </a:prstGeom>
              <a:noFill/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2" name="Textfeld 11"/>
              <p:cNvSpPr txBox="1"/>
              <p:nvPr/>
            </p:nvSpPr>
            <p:spPr>
              <a:xfrm>
                <a:off x="2133600" y="3810000"/>
                <a:ext cx="27432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gauge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invariant</a:t>
                </a:r>
              </a:p>
            </p:txBody>
          </p:sp>
          <p:sp>
            <p:nvSpPr>
              <p:cNvPr id="13" name="Textfeld 12"/>
              <p:cNvSpPr txBox="1"/>
              <p:nvPr/>
            </p:nvSpPr>
            <p:spPr>
              <a:xfrm>
                <a:off x="5715000" y="3810000"/>
                <a:ext cx="35052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b="1" dirty="0" smtClean="0">
                    <a:solidFill>
                      <a:srgbClr val="FF0000"/>
                    </a:solidFill>
                  </a:rPr>
                  <a:t>not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gauge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invariant</a:t>
                </a:r>
              </a:p>
            </p:txBody>
          </p:sp>
          <p:sp>
            <p:nvSpPr>
              <p:cNvPr id="14" name="Textfeld 13"/>
              <p:cNvSpPr txBox="1"/>
              <p:nvPr/>
            </p:nvSpPr>
            <p:spPr>
              <a:xfrm>
                <a:off x="838200" y="4368801"/>
                <a:ext cx="8305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err="1" smtClean="0"/>
                  <a:t>with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gauge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transformation</a:t>
                </a:r>
                <a:r>
                  <a:rPr lang="de-DE" sz="2800" dirty="0" smtClean="0"/>
                  <a:t>:</a:t>
                </a:r>
                <a:endParaRPr lang="de-DE" sz="2800" i="1" dirty="0" smtClean="0"/>
              </a:p>
            </p:txBody>
          </p:sp>
        </p:grpSp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771900" y="3886200"/>
              <a:ext cx="4914900" cy="1358900"/>
            </a:xfrm>
            <a:prstGeom prst="rect">
              <a:avLst/>
            </a:prstGeom>
          </p:spPr>
        </p:pic>
      </p:grpSp>
      <p:grpSp>
        <p:nvGrpSpPr>
          <p:cNvPr id="16" name="Gruppierung 15"/>
          <p:cNvGrpSpPr/>
          <p:nvPr/>
        </p:nvGrpSpPr>
        <p:grpSpPr>
          <a:xfrm>
            <a:off x="1447800" y="5334000"/>
            <a:ext cx="4876800" cy="1569660"/>
            <a:chOff x="1447800" y="5334000"/>
            <a:chExt cx="4876800" cy="1569660"/>
          </a:xfrm>
        </p:grpSpPr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447800" y="5613400"/>
              <a:ext cx="2895600" cy="1092200"/>
            </a:xfrm>
            <a:prstGeom prst="rect">
              <a:avLst/>
            </a:prstGeom>
          </p:spPr>
        </p:pic>
        <p:sp>
          <p:nvSpPr>
            <p:cNvPr id="18" name="Textfeld 17"/>
            <p:cNvSpPr txBox="1"/>
            <p:nvPr/>
          </p:nvSpPr>
          <p:spPr>
            <a:xfrm>
              <a:off x="4572000" y="5334000"/>
              <a:ext cx="17526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9600" smtClean="0">
                  <a:solidFill>
                    <a:srgbClr val="942093"/>
                  </a:solidFill>
                </a:rPr>
                <a:t>?</a:t>
              </a:r>
              <a:endParaRPr lang="de-DE" sz="9600" dirty="0" err="1" smtClean="0">
                <a:solidFill>
                  <a:srgbClr val="942093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3434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Bild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18691" y="4324731"/>
            <a:ext cx="5596509" cy="1085469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304800" y="111949"/>
            <a:ext cx="8534400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b="1" u="sng" dirty="0" smtClean="0">
                <a:solidFill>
                  <a:schemeClr val="accent2">
                    <a:lumMod val="75000"/>
                  </a:schemeClr>
                </a:solidFill>
              </a:rPr>
              <a:t>Fundamental </a:t>
            </a:r>
            <a:r>
              <a:rPr lang="de-DE" sz="3200" b="1" u="sng" dirty="0" err="1" smtClean="0">
                <a:solidFill>
                  <a:schemeClr val="accent2">
                    <a:lumMod val="75000"/>
                  </a:schemeClr>
                </a:solidFill>
              </a:rPr>
              <a:t>problem</a:t>
            </a:r>
            <a:r>
              <a:rPr lang="de-DE" sz="3200" b="1" u="sng" dirty="0" smtClean="0">
                <a:solidFill>
                  <a:schemeClr val="accent2">
                    <a:lumMod val="75000"/>
                  </a:schemeClr>
                </a:solidFill>
              </a:rPr>
              <a:t> 2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(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ignoring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problem</a:t>
            </a:r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 1)</a:t>
            </a:r>
            <a:endParaRPr lang="de-DE" sz="3200" b="1" u="sng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algn="l">
              <a:spcBef>
                <a:spcPts val="600"/>
              </a:spcBef>
            </a:pPr>
            <a:r>
              <a:rPr lang="de-DE" sz="2800" dirty="0" err="1">
                <a:solidFill>
                  <a:schemeClr val="accent2">
                    <a:lumMod val="75000"/>
                  </a:schemeClr>
                </a:solidFill>
              </a:rPr>
              <a:t>T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heory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is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misbehaved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at (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very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) large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energies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! </a:t>
            </a:r>
            <a:endParaRPr lang="de-DE" sz="2800" dirty="0" smtClean="0"/>
          </a:p>
        </p:txBody>
      </p:sp>
      <p:sp>
        <p:nvSpPr>
          <p:cNvPr id="4" name="Textfeld 3"/>
          <p:cNvSpPr txBox="1"/>
          <p:nvPr/>
        </p:nvSpPr>
        <p:spPr>
          <a:xfrm>
            <a:off x="304800" y="1244025"/>
            <a:ext cx="8839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/>
              <a:t>Scattering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dirty="0" smtClean="0"/>
              <a:t> </a:t>
            </a:r>
            <a:r>
              <a:rPr lang="de-DE" sz="2800" dirty="0" err="1" smtClean="0"/>
              <a:t>two</a:t>
            </a:r>
            <a:r>
              <a:rPr lang="de-DE" sz="2800" dirty="0" smtClean="0"/>
              <a:t> </a:t>
            </a:r>
            <a:r>
              <a:rPr lang="de-DE" sz="3200" dirty="0" smtClean="0">
                <a:latin typeface="+mn-lt"/>
              </a:rPr>
              <a:t>W</a:t>
            </a:r>
            <a:r>
              <a:rPr lang="de-DE" sz="2800" dirty="0" smtClean="0">
                <a:ea typeface="Arial" charset="0"/>
                <a:cs typeface="Arial" charset="0"/>
              </a:rPr>
              <a:t>-</a:t>
            </a:r>
            <a:r>
              <a:rPr lang="de-DE" sz="2800" dirty="0" err="1" smtClean="0">
                <a:ea typeface="Arial" charset="0"/>
                <a:cs typeface="Arial" charset="0"/>
              </a:rPr>
              <a:t>bosons</a:t>
            </a:r>
            <a:r>
              <a:rPr lang="de-DE" sz="2800" dirty="0" smtClean="0"/>
              <a:t>:</a:t>
            </a:r>
            <a:endParaRPr lang="de-DE" sz="2800" i="1" dirty="0" smtClean="0"/>
          </a:p>
        </p:txBody>
      </p:sp>
      <p:grpSp>
        <p:nvGrpSpPr>
          <p:cNvPr id="17" name="Gruppierung 16"/>
          <p:cNvGrpSpPr/>
          <p:nvPr/>
        </p:nvGrpSpPr>
        <p:grpSpPr>
          <a:xfrm>
            <a:off x="6998716" y="2133600"/>
            <a:ext cx="1992884" cy="1752600"/>
            <a:chOff x="6998716" y="2133600"/>
            <a:chExt cx="1992884" cy="1752600"/>
          </a:xfrm>
        </p:grpSpPr>
        <p:pic>
          <p:nvPicPr>
            <p:cNvPr id="123" name="Bild 12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005066" y="2133600"/>
              <a:ext cx="535686" cy="300736"/>
            </a:xfrm>
            <a:prstGeom prst="rect">
              <a:avLst/>
            </a:prstGeom>
          </p:spPr>
        </p:pic>
        <p:pic>
          <p:nvPicPr>
            <p:cNvPr id="124" name="Bild 12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998716" y="3632454"/>
              <a:ext cx="545084" cy="253746"/>
            </a:xfrm>
            <a:prstGeom prst="rect">
              <a:avLst/>
            </a:prstGeom>
          </p:spPr>
        </p:pic>
        <p:pic>
          <p:nvPicPr>
            <p:cNvPr id="125" name="Bild 12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452866" y="2133600"/>
              <a:ext cx="535686" cy="300736"/>
            </a:xfrm>
            <a:prstGeom prst="rect">
              <a:avLst/>
            </a:prstGeom>
          </p:spPr>
        </p:pic>
        <p:pic>
          <p:nvPicPr>
            <p:cNvPr id="126" name="Bild 12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446516" y="3594100"/>
              <a:ext cx="545084" cy="253746"/>
            </a:xfrm>
            <a:prstGeom prst="rect">
              <a:avLst/>
            </a:prstGeom>
          </p:spPr>
        </p:pic>
        <p:grpSp>
          <p:nvGrpSpPr>
            <p:cNvPr id="24" name="Group 60"/>
            <p:cNvGrpSpPr>
              <a:grpSpLocks/>
            </p:cNvGrpSpPr>
            <p:nvPr/>
          </p:nvGrpSpPr>
          <p:grpSpPr bwMode="auto">
            <a:xfrm rot="18892275">
              <a:off x="7130246" y="2253479"/>
              <a:ext cx="1494293" cy="1494293"/>
              <a:chOff x="2528" y="1200"/>
              <a:chExt cx="1258" cy="1258"/>
            </a:xfrm>
          </p:grpSpPr>
          <p:grpSp>
            <p:nvGrpSpPr>
              <p:cNvPr id="37" name="Group 61"/>
              <p:cNvGrpSpPr>
                <a:grpSpLocks/>
              </p:cNvGrpSpPr>
              <p:nvPr/>
            </p:nvGrpSpPr>
            <p:grpSpPr bwMode="auto">
              <a:xfrm rot="-5400000">
                <a:off x="3077" y="1200"/>
                <a:ext cx="159" cy="1258"/>
                <a:chOff x="3086" y="1200"/>
                <a:chExt cx="159" cy="1258"/>
              </a:xfrm>
            </p:grpSpPr>
            <p:grpSp>
              <p:nvGrpSpPr>
                <p:cNvPr id="46" name="Group 62"/>
                <p:cNvGrpSpPr>
                  <a:grpSpLocks/>
                </p:cNvGrpSpPr>
                <p:nvPr/>
              </p:nvGrpSpPr>
              <p:grpSpPr bwMode="auto">
                <a:xfrm rot="16200000" flipV="1">
                  <a:off x="2864" y="2077"/>
                  <a:ext cx="627" cy="135"/>
                  <a:chOff x="1110" y="2406"/>
                  <a:chExt cx="1154" cy="118"/>
                </a:xfrm>
              </p:grpSpPr>
              <p:sp>
                <p:nvSpPr>
                  <p:cNvPr id="50" name="Freeform 63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51" name="Freeform 64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47" name="Group 65"/>
                <p:cNvGrpSpPr>
                  <a:grpSpLocks/>
                </p:cNvGrpSpPr>
                <p:nvPr/>
              </p:nvGrpSpPr>
              <p:grpSpPr bwMode="auto">
                <a:xfrm rot="16200000" flipV="1">
                  <a:off x="2840" y="1446"/>
                  <a:ext cx="627" cy="135"/>
                  <a:chOff x="1110" y="2406"/>
                  <a:chExt cx="1154" cy="118"/>
                </a:xfrm>
              </p:grpSpPr>
              <p:sp>
                <p:nvSpPr>
                  <p:cNvPr id="48" name="Freeform 66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9" name="Freeform 67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</p:grpSp>
          <p:grpSp>
            <p:nvGrpSpPr>
              <p:cNvPr id="38" name="Group 68"/>
              <p:cNvGrpSpPr>
                <a:grpSpLocks/>
              </p:cNvGrpSpPr>
              <p:nvPr/>
            </p:nvGrpSpPr>
            <p:grpSpPr bwMode="auto">
              <a:xfrm>
                <a:off x="3086" y="1200"/>
                <a:ext cx="159" cy="1258"/>
                <a:chOff x="3086" y="1200"/>
                <a:chExt cx="159" cy="1258"/>
              </a:xfrm>
            </p:grpSpPr>
            <p:grpSp>
              <p:nvGrpSpPr>
                <p:cNvPr id="40" name="Group 69"/>
                <p:cNvGrpSpPr>
                  <a:grpSpLocks/>
                </p:cNvGrpSpPr>
                <p:nvPr/>
              </p:nvGrpSpPr>
              <p:grpSpPr bwMode="auto">
                <a:xfrm rot="16200000" flipV="1">
                  <a:off x="2864" y="2077"/>
                  <a:ext cx="627" cy="135"/>
                  <a:chOff x="1110" y="2406"/>
                  <a:chExt cx="1154" cy="118"/>
                </a:xfrm>
              </p:grpSpPr>
              <p:sp>
                <p:nvSpPr>
                  <p:cNvPr id="44" name="Freeform 70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" name="Freeform 71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41" name="Group 72"/>
                <p:cNvGrpSpPr>
                  <a:grpSpLocks/>
                </p:cNvGrpSpPr>
                <p:nvPr/>
              </p:nvGrpSpPr>
              <p:grpSpPr bwMode="auto">
                <a:xfrm rot="16200000" flipV="1">
                  <a:off x="2840" y="1446"/>
                  <a:ext cx="627" cy="135"/>
                  <a:chOff x="1110" y="2406"/>
                  <a:chExt cx="1154" cy="118"/>
                </a:xfrm>
              </p:grpSpPr>
              <p:sp>
                <p:nvSpPr>
                  <p:cNvPr id="42" name="Freeform 73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3" name="Freeform 74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</p:grpSp>
          <p:sp>
            <p:nvSpPr>
              <p:cNvPr id="39" name="Oval 75"/>
              <p:cNvSpPr>
                <a:spLocks noChangeArrowheads="1"/>
              </p:cNvSpPr>
              <p:nvPr/>
            </p:nvSpPr>
            <p:spPr bwMode="auto">
              <a:xfrm rot="5400000" flipV="1">
                <a:off x="3123" y="1779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15" name="Gruppierung 14"/>
          <p:cNvGrpSpPr/>
          <p:nvPr/>
        </p:nvGrpSpPr>
        <p:grpSpPr>
          <a:xfrm>
            <a:off x="685800" y="2133600"/>
            <a:ext cx="2450084" cy="1676400"/>
            <a:chOff x="685800" y="2133600"/>
            <a:chExt cx="2450084" cy="1676400"/>
          </a:xfrm>
        </p:grpSpPr>
        <p:pic>
          <p:nvPicPr>
            <p:cNvPr id="13" name="Bild 1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92150" y="2133600"/>
              <a:ext cx="535686" cy="300736"/>
            </a:xfrm>
            <a:prstGeom prst="rect">
              <a:avLst/>
            </a:prstGeom>
          </p:spPr>
        </p:pic>
        <p:pic>
          <p:nvPicPr>
            <p:cNvPr id="14" name="Bild 1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85800" y="3556254"/>
              <a:ext cx="545084" cy="253746"/>
            </a:xfrm>
            <a:prstGeom prst="rect">
              <a:avLst/>
            </a:prstGeom>
          </p:spPr>
        </p:pic>
        <p:pic>
          <p:nvPicPr>
            <p:cNvPr id="96" name="Bild 9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597150" y="2133600"/>
              <a:ext cx="535686" cy="300736"/>
            </a:xfrm>
            <a:prstGeom prst="rect">
              <a:avLst/>
            </a:prstGeom>
          </p:spPr>
        </p:pic>
        <p:pic>
          <p:nvPicPr>
            <p:cNvPr id="112" name="Bild 11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590800" y="3556254"/>
              <a:ext cx="545084" cy="253746"/>
            </a:xfrm>
            <a:prstGeom prst="rect">
              <a:avLst/>
            </a:prstGeom>
          </p:spPr>
        </p:pic>
        <p:pic>
          <p:nvPicPr>
            <p:cNvPr id="10" name="Bild 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978914" y="2819400"/>
              <a:ext cx="535686" cy="310134"/>
            </a:xfrm>
            <a:prstGeom prst="rect">
              <a:avLst/>
            </a:prstGeom>
          </p:spPr>
        </p:pic>
        <p:grpSp>
          <p:nvGrpSpPr>
            <p:cNvPr id="113" name="Gruppierung 112"/>
            <p:cNvGrpSpPr/>
            <p:nvPr/>
          </p:nvGrpSpPr>
          <p:grpSpPr>
            <a:xfrm>
              <a:off x="1066800" y="2514600"/>
              <a:ext cx="1497361" cy="923886"/>
              <a:chOff x="1066800" y="2514600"/>
              <a:chExt cx="1497361" cy="923886"/>
            </a:xfrm>
          </p:grpSpPr>
          <p:grpSp>
            <p:nvGrpSpPr>
              <p:cNvPr id="111" name="Gruppierung 110"/>
              <p:cNvGrpSpPr/>
              <p:nvPr/>
            </p:nvGrpSpPr>
            <p:grpSpPr>
              <a:xfrm rot="5400000">
                <a:off x="1470459" y="2900438"/>
                <a:ext cx="744771" cy="160357"/>
                <a:chOff x="4724400" y="4028896"/>
                <a:chExt cx="744771" cy="160357"/>
              </a:xfrm>
            </p:grpSpPr>
            <p:sp>
              <p:nvSpPr>
                <p:cNvPr id="109" name="Freeform 54"/>
                <p:cNvSpPr>
                  <a:spLocks/>
                </p:cNvSpPr>
                <p:nvPr/>
              </p:nvSpPr>
              <p:spPr bwMode="auto">
                <a:xfrm rot="10832358" flipV="1">
                  <a:off x="5097431" y="4037050"/>
                  <a:ext cx="371740" cy="152203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chemeClr val="accent2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0" name="Freeform 55"/>
                <p:cNvSpPr>
                  <a:spLocks/>
                </p:cNvSpPr>
                <p:nvPr/>
              </p:nvSpPr>
              <p:spPr bwMode="auto">
                <a:xfrm rot="10832358" flipV="1">
                  <a:off x="4724400" y="4028896"/>
                  <a:ext cx="374967" cy="150844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chemeClr val="accent2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00" name="Gruppierung 99"/>
              <p:cNvGrpSpPr/>
              <p:nvPr/>
            </p:nvGrpSpPr>
            <p:grpSpPr>
              <a:xfrm>
                <a:off x="1066800" y="3276600"/>
                <a:ext cx="1490606" cy="161886"/>
                <a:chOff x="1517245" y="3549813"/>
                <a:chExt cx="1490606" cy="161886"/>
              </a:xfrm>
            </p:grpSpPr>
            <p:grpSp>
              <p:nvGrpSpPr>
                <p:cNvPr id="70" name="Group 36"/>
                <p:cNvGrpSpPr>
                  <a:grpSpLocks/>
                </p:cNvGrpSpPr>
                <p:nvPr/>
              </p:nvGrpSpPr>
              <p:grpSpPr bwMode="auto">
                <a:xfrm rot="-60000" flipV="1">
                  <a:off x="2263080" y="3551342"/>
                  <a:ext cx="744771" cy="160357"/>
                  <a:chOff x="1110" y="2406"/>
                  <a:chExt cx="1154" cy="118"/>
                </a:xfrm>
              </p:grpSpPr>
              <p:sp>
                <p:nvSpPr>
                  <p:cNvPr id="74" name="Freeform 37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5" name="Freeform 38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97" name="Group 36"/>
                <p:cNvGrpSpPr>
                  <a:grpSpLocks/>
                </p:cNvGrpSpPr>
                <p:nvPr/>
              </p:nvGrpSpPr>
              <p:grpSpPr bwMode="auto">
                <a:xfrm rot="-60000" flipV="1">
                  <a:off x="1517245" y="3549813"/>
                  <a:ext cx="744771" cy="160357"/>
                  <a:chOff x="1110" y="2406"/>
                  <a:chExt cx="1154" cy="118"/>
                </a:xfrm>
              </p:grpSpPr>
              <p:sp>
                <p:nvSpPr>
                  <p:cNvPr id="98" name="Freeform 37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9" name="Freeform 38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69" name="Oval 42"/>
                <p:cNvSpPr>
                  <a:spLocks noChangeArrowheads="1"/>
                </p:cNvSpPr>
                <p:nvPr/>
              </p:nvSpPr>
              <p:spPr bwMode="auto">
                <a:xfrm rot="2692275" flipV="1">
                  <a:off x="2209793" y="3581946"/>
                  <a:ext cx="114032" cy="11403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01" name="Gruppierung 100"/>
              <p:cNvGrpSpPr/>
              <p:nvPr/>
            </p:nvGrpSpPr>
            <p:grpSpPr>
              <a:xfrm>
                <a:off x="1073555" y="2514600"/>
                <a:ext cx="1490606" cy="161886"/>
                <a:chOff x="1517245" y="3549813"/>
                <a:chExt cx="1490606" cy="161886"/>
              </a:xfrm>
            </p:grpSpPr>
            <p:grpSp>
              <p:nvGrpSpPr>
                <p:cNvPr id="102" name="Group 36"/>
                <p:cNvGrpSpPr>
                  <a:grpSpLocks/>
                </p:cNvGrpSpPr>
                <p:nvPr/>
              </p:nvGrpSpPr>
              <p:grpSpPr bwMode="auto">
                <a:xfrm rot="-60000" flipV="1">
                  <a:off x="2263080" y="3551342"/>
                  <a:ext cx="744771" cy="160357"/>
                  <a:chOff x="1110" y="2406"/>
                  <a:chExt cx="1154" cy="118"/>
                </a:xfrm>
              </p:grpSpPr>
              <p:sp>
                <p:nvSpPr>
                  <p:cNvPr id="107" name="Freeform 37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8" name="Freeform 38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103" name="Group 36"/>
                <p:cNvGrpSpPr>
                  <a:grpSpLocks/>
                </p:cNvGrpSpPr>
                <p:nvPr/>
              </p:nvGrpSpPr>
              <p:grpSpPr bwMode="auto">
                <a:xfrm rot="-60000" flipV="1">
                  <a:off x="1517245" y="3549813"/>
                  <a:ext cx="744771" cy="160357"/>
                  <a:chOff x="1110" y="2406"/>
                  <a:chExt cx="1154" cy="118"/>
                </a:xfrm>
              </p:grpSpPr>
              <p:sp>
                <p:nvSpPr>
                  <p:cNvPr id="105" name="Freeform 37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6" name="Freeform 38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4" name="Oval 42"/>
                <p:cNvSpPr>
                  <a:spLocks noChangeArrowheads="1"/>
                </p:cNvSpPr>
                <p:nvPr/>
              </p:nvSpPr>
              <p:spPr bwMode="auto">
                <a:xfrm rot="2692275" flipV="1">
                  <a:off x="2209793" y="3581946"/>
                  <a:ext cx="114032" cy="11403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116" name="Textfeld 115"/>
          <p:cNvSpPr txBox="1"/>
          <p:nvPr/>
        </p:nvSpPr>
        <p:spPr>
          <a:xfrm>
            <a:off x="3048000" y="2438400"/>
            <a:ext cx="6274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6000" b="1" smtClean="0"/>
              <a:t>+</a:t>
            </a:r>
            <a:endParaRPr lang="de-DE" sz="6000" b="1" dirty="0" err="1" smtClean="0"/>
          </a:p>
        </p:txBody>
      </p:sp>
      <p:sp>
        <p:nvSpPr>
          <p:cNvPr id="117" name="Textfeld 116"/>
          <p:cNvSpPr txBox="1"/>
          <p:nvPr/>
        </p:nvSpPr>
        <p:spPr>
          <a:xfrm>
            <a:off x="6400800" y="2438400"/>
            <a:ext cx="6274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6000" b="1" smtClean="0"/>
              <a:t>+</a:t>
            </a:r>
            <a:endParaRPr lang="de-DE" sz="6000" b="1" dirty="0" err="1" smtClean="0"/>
          </a:p>
        </p:txBody>
      </p:sp>
      <p:sp>
        <p:nvSpPr>
          <p:cNvPr id="119" name="Textfeld 118"/>
          <p:cNvSpPr txBox="1"/>
          <p:nvPr/>
        </p:nvSpPr>
        <p:spPr>
          <a:xfrm>
            <a:off x="4785579" y="4495800"/>
            <a:ext cx="12342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smtClean="0"/>
              <a:t>for</a:t>
            </a:r>
            <a:endParaRPr lang="de-DE" sz="2800" dirty="0" smtClean="0"/>
          </a:p>
        </p:txBody>
      </p:sp>
      <p:sp>
        <p:nvSpPr>
          <p:cNvPr id="120" name="Textfeld 119"/>
          <p:cNvSpPr txBox="1"/>
          <p:nvPr/>
        </p:nvSpPr>
        <p:spPr>
          <a:xfrm>
            <a:off x="381000" y="5562600"/>
            <a:ext cx="8763000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/>
              <a:t>⇒ </a:t>
            </a:r>
            <a:r>
              <a:rPr lang="de-DE" sz="2800" dirty="0" err="1" smtClean="0"/>
              <a:t>scattering</a:t>
            </a:r>
            <a:r>
              <a:rPr lang="de-DE" sz="2800" dirty="0" smtClean="0"/>
              <a:t> </a:t>
            </a:r>
            <a:r>
              <a:rPr lang="de-DE" sz="2800" dirty="0" err="1" smtClean="0"/>
              <a:t>probability</a:t>
            </a:r>
            <a:r>
              <a:rPr lang="de-DE" sz="2800" dirty="0" smtClean="0"/>
              <a:t> &gt; 1 at high </a:t>
            </a:r>
            <a:r>
              <a:rPr lang="de-DE" sz="2800" dirty="0" err="1" smtClean="0"/>
              <a:t>enough</a:t>
            </a:r>
            <a:r>
              <a:rPr lang="de-DE" sz="2800" dirty="0" smtClean="0"/>
              <a:t> </a:t>
            </a:r>
            <a:r>
              <a:rPr lang="de-DE" sz="2800" dirty="0" err="1" smtClean="0"/>
              <a:t>energies</a:t>
            </a:r>
            <a:endParaRPr lang="de-DE" sz="2800" dirty="0" smtClean="0"/>
          </a:p>
          <a:p>
            <a:pPr algn="l">
              <a:spcBef>
                <a:spcPts val="600"/>
              </a:spcBef>
            </a:pPr>
            <a:r>
              <a:rPr lang="de-DE" sz="2800" dirty="0" smtClean="0"/>
              <a:t>⇒ </a:t>
            </a:r>
            <a:r>
              <a:rPr lang="de-DE" sz="2800" dirty="0" err="1" smtClean="0"/>
              <a:t>violation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dirty="0" smtClean="0"/>
              <a:t> </a:t>
            </a:r>
            <a:r>
              <a:rPr lang="de-DE" sz="2800" b="1" dirty="0" err="1" smtClean="0">
                <a:solidFill>
                  <a:srgbClr val="FF0000"/>
                </a:solidFill>
              </a:rPr>
              <a:t>unitarity</a:t>
            </a:r>
            <a:r>
              <a:rPr lang="de-DE" sz="2800" dirty="0" smtClean="0">
                <a:solidFill>
                  <a:srgbClr val="FF0000"/>
                </a:solidFill>
              </a:rPr>
              <a:t> </a:t>
            </a:r>
            <a:r>
              <a:rPr lang="de-DE" sz="2800" dirty="0" err="1" smtClean="0"/>
              <a:t>bound</a:t>
            </a:r>
            <a:endParaRPr lang="de-DE" sz="2800" dirty="0" smtClean="0"/>
          </a:p>
        </p:txBody>
      </p:sp>
      <p:grpSp>
        <p:nvGrpSpPr>
          <p:cNvPr id="16" name="Gruppierung 15"/>
          <p:cNvGrpSpPr/>
          <p:nvPr/>
        </p:nvGrpSpPr>
        <p:grpSpPr>
          <a:xfrm>
            <a:off x="3645916" y="2133600"/>
            <a:ext cx="2831084" cy="1714246"/>
            <a:chOff x="3645916" y="2133600"/>
            <a:chExt cx="2831084" cy="1714246"/>
          </a:xfrm>
        </p:grpSpPr>
        <p:pic>
          <p:nvPicPr>
            <p:cNvPr id="114" name="Bild 11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52266" y="2133600"/>
              <a:ext cx="535686" cy="300736"/>
            </a:xfrm>
            <a:prstGeom prst="rect">
              <a:avLst/>
            </a:prstGeom>
          </p:spPr>
        </p:pic>
        <p:pic>
          <p:nvPicPr>
            <p:cNvPr id="115" name="Bild 11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45916" y="3594100"/>
              <a:ext cx="545084" cy="253746"/>
            </a:xfrm>
            <a:prstGeom prst="rect">
              <a:avLst/>
            </a:prstGeom>
          </p:spPr>
        </p:pic>
        <p:pic>
          <p:nvPicPr>
            <p:cNvPr id="121" name="Bild 12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938266" y="2133600"/>
              <a:ext cx="535686" cy="300736"/>
            </a:xfrm>
            <a:prstGeom prst="rect">
              <a:avLst/>
            </a:prstGeom>
          </p:spPr>
        </p:pic>
        <p:pic>
          <p:nvPicPr>
            <p:cNvPr id="122" name="Bild 12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931916" y="3594100"/>
              <a:ext cx="545084" cy="253746"/>
            </a:xfrm>
            <a:prstGeom prst="rect">
              <a:avLst/>
            </a:prstGeom>
          </p:spPr>
        </p:pic>
        <p:pic>
          <p:nvPicPr>
            <p:cNvPr id="81" name="Bild 8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648200" y="2514600"/>
              <a:ext cx="535686" cy="310134"/>
            </a:xfrm>
            <a:prstGeom prst="rect">
              <a:avLst/>
            </a:prstGeom>
          </p:spPr>
        </p:pic>
        <p:grpSp>
          <p:nvGrpSpPr>
            <p:cNvPr id="11" name="Gruppierung 10"/>
            <p:cNvGrpSpPr/>
            <p:nvPr/>
          </p:nvGrpSpPr>
          <p:grpSpPr>
            <a:xfrm>
              <a:off x="3869861" y="2341135"/>
              <a:ext cx="2125649" cy="1296065"/>
              <a:chOff x="3031661" y="2341135"/>
              <a:chExt cx="2125649" cy="1296065"/>
            </a:xfrm>
          </p:grpSpPr>
          <p:grpSp>
            <p:nvGrpSpPr>
              <p:cNvPr id="85" name="Group 53"/>
              <p:cNvGrpSpPr>
                <a:grpSpLocks/>
              </p:cNvGrpSpPr>
              <p:nvPr/>
            </p:nvGrpSpPr>
            <p:grpSpPr bwMode="auto">
              <a:xfrm flipV="1">
                <a:off x="3733800" y="2887643"/>
                <a:ext cx="744771" cy="160357"/>
                <a:chOff x="1110" y="2406"/>
                <a:chExt cx="1154" cy="118"/>
              </a:xfrm>
            </p:grpSpPr>
            <p:sp>
              <p:nvSpPr>
                <p:cNvPr id="86" name="Freeform 54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chemeClr val="accent2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7" name="Freeform 55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chemeClr val="accent2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1" name="Group 46"/>
              <p:cNvGrpSpPr>
                <a:grpSpLocks/>
              </p:cNvGrpSpPr>
              <p:nvPr/>
            </p:nvGrpSpPr>
            <p:grpSpPr bwMode="auto">
              <a:xfrm rot="8092275" flipV="1">
                <a:off x="4383648" y="2633342"/>
                <a:ext cx="744771" cy="160357"/>
                <a:chOff x="1110" y="2406"/>
                <a:chExt cx="1154" cy="118"/>
              </a:xfrm>
            </p:grpSpPr>
            <p:sp>
              <p:nvSpPr>
                <p:cNvPr id="65" name="Freeform 47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6" name="Freeform 48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2" name="Group 49"/>
              <p:cNvGrpSpPr>
                <a:grpSpLocks/>
              </p:cNvGrpSpPr>
              <p:nvPr/>
            </p:nvGrpSpPr>
            <p:grpSpPr bwMode="auto">
              <a:xfrm rot="8092275" flipV="1">
                <a:off x="3045468" y="3184636"/>
                <a:ext cx="744771" cy="160357"/>
                <a:chOff x="1110" y="2406"/>
                <a:chExt cx="1154" cy="118"/>
              </a:xfrm>
            </p:grpSpPr>
            <p:sp>
              <p:nvSpPr>
                <p:cNvPr id="63" name="Freeform 50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4" name="Freeform 51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55" name="Group 53"/>
              <p:cNvGrpSpPr>
                <a:grpSpLocks/>
              </p:cNvGrpSpPr>
              <p:nvPr/>
            </p:nvGrpSpPr>
            <p:grpSpPr bwMode="auto">
              <a:xfrm rot="13492275" flipV="1">
                <a:off x="4412539" y="3155711"/>
                <a:ext cx="744771" cy="160357"/>
                <a:chOff x="1110" y="2406"/>
                <a:chExt cx="1154" cy="118"/>
              </a:xfrm>
            </p:grpSpPr>
            <p:sp>
              <p:nvSpPr>
                <p:cNvPr id="59" name="Freeform 54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0" name="Freeform 55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56" name="Group 56"/>
              <p:cNvGrpSpPr>
                <a:grpSpLocks/>
              </p:cNvGrpSpPr>
              <p:nvPr/>
            </p:nvGrpSpPr>
            <p:grpSpPr bwMode="auto">
              <a:xfrm rot="13492275" flipV="1">
                <a:off x="3031661" y="2647115"/>
                <a:ext cx="744771" cy="160357"/>
                <a:chOff x="1110" y="2406"/>
                <a:chExt cx="1154" cy="118"/>
              </a:xfrm>
            </p:grpSpPr>
            <p:sp>
              <p:nvSpPr>
                <p:cNvPr id="57" name="Freeform 57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8" name="Freeform 58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4" name="Oval 59"/>
              <p:cNvSpPr>
                <a:spLocks noChangeArrowheads="1"/>
              </p:cNvSpPr>
              <p:nvPr/>
            </p:nvSpPr>
            <p:spPr bwMode="auto">
              <a:xfrm rot="2692275" flipV="1">
                <a:off x="3625603" y="2918269"/>
                <a:ext cx="114032" cy="11403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84" name="Oval 59"/>
              <p:cNvSpPr>
                <a:spLocks noChangeArrowheads="1"/>
              </p:cNvSpPr>
              <p:nvPr/>
            </p:nvSpPr>
            <p:spPr bwMode="auto">
              <a:xfrm rot="2692275" flipV="1">
                <a:off x="4443217" y="2919217"/>
                <a:ext cx="114032" cy="11403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12857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304800" y="111949"/>
            <a:ext cx="8534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...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this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can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be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fixed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by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additional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amplitudes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endParaRPr lang="de-DE" sz="2800" dirty="0" smtClean="0"/>
          </a:p>
        </p:txBody>
      </p:sp>
      <p:sp>
        <p:nvSpPr>
          <p:cNvPr id="4" name="Textfeld 3"/>
          <p:cNvSpPr txBox="1"/>
          <p:nvPr/>
        </p:nvSpPr>
        <p:spPr>
          <a:xfrm>
            <a:off x="304800" y="685800"/>
            <a:ext cx="883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/>
              <a:t>... </a:t>
            </a:r>
            <a:r>
              <a:rPr lang="de-DE" sz="2800" dirty="0" err="1" smtClean="0"/>
              <a:t>if</a:t>
            </a:r>
            <a:r>
              <a:rPr lang="de-DE" sz="2800" dirty="0" smtClean="0"/>
              <a:t> </a:t>
            </a:r>
            <a:r>
              <a:rPr lang="de-DE" sz="2800" dirty="0" err="1" smtClean="0"/>
              <a:t>these</a:t>
            </a:r>
            <a:r>
              <a:rPr lang="de-DE" sz="2800" dirty="0" smtClean="0"/>
              <a:t> </a:t>
            </a:r>
            <a:r>
              <a:rPr lang="de-DE" sz="2800" dirty="0" err="1" smtClean="0"/>
              <a:t>involve</a:t>
            </a:r>
            <a:r>
              <a:rPr lang="de-DE" sz="2800" dirty="0" smtClean="0"/>
              <a:t> a neutral </a:t>
            </a:r>
            <a:r>
              <a:rPr lang="de-DE" sz="2800" b="1" dirty="0" err="1" smtClean="0">
                <a:solidFill>
                  <a:srgbClr val="FF0000"/>
                </a:solidFill>
              </a:rPr>
              <a:t>scalar</a:t>
            </a:r>
            <a:r>
              <a:rPr lang="de-DE" sz="2800" dirty="0" smtClean="0"/>
              <a:t> (</a:t>
            </a:r>
            <a:r>
              <a:rPr lang="de-DE" sz="2800" dirty="0" err="1" smtClean="0"/>
              <a:t>spin</a:t>
            </a:r>
            <a:r>
              <a:rPr lang="de-DE" sz="2800" dirty="0" smtClean="0"/>
              <a:t> 0) </a:t>
            </a:r>
            <a:r>
              <a:rPr lang="de-DE" sz="2800" dirty="0" err="1" smtClean="0"/>
              <a:t>particle</a:t>
            </a:r>
            <a:r>
              <a:rPr lang="de-DE" sz="2800" dirty="0" smtClean="0"/>
              <a:t> </a:t>
            </a:r>
            <a:r>
              <a:rPr lang="de-DE" sz="3600" b="1" dirty="0" smtClean="0">
                <a:solidFill>
                  <a:srgbClr val="FF0000"/>
                </a:solidFill>
                <a:latin typeface="+mn-lt"/>
              </a:rPr>
              <a:t>𝜙</a:t>
            </a:r>
            <a:endParaRPr lang="de-DE" sz="3600" b="1" i="1" dirty="0" smtClean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20" name="Textfeld 119"/>
          <p:cNvSpPr txBox="1"/>
          <p:nvPr/>
        </p:nvSpPr>
        <p:spPr>
          <a:xfrm>
            <a:off x="304800" y="4800600"/>
            <a:ext cx="8763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/>
              <a:t>⇒ </a:t>
            </a:r>
            <a:r>
              <a:rPr lang="de-DE" sz="2800" dirty="0" err="1" smtClean="0"/>
              <a:t>theory</a:t>
            </a:r>
            <a:r>
              <a:rPr lang="de-DE" sz="2800" dirty="0" smtClean="0"/>
              <a:t> </a:t>
            </a:r>
            <a:r>
              <a:rPr lang="de-DE" sz="2800" dirty="0" err="1" smtClean="0"/>
              <a:t>becomes</a:t>
            </a:r>
            <a:r>
              <a:rPr lang="de-DE" sz="2800" dirty="0" smtClean="0"/>
              <a:t> </a:t>
            </a:r>
            <a:r>
              <a:rPr lang="de-DE" sz="2800" b="1" dirty="0" smtClean="0">
                <a:solidFill>
                  <a:srgbClr val="FF0000"/>
                </a:solidFill>
              </a:rPr>
              <a:t>ultra-</a:t>
            </a:r>
            <a:r>
              <a:rPr lang="de-DE" sz="2800" b="1" dirty="0" err="1" smtClean="0">
                <a:solidFill>
                  <a:srgbClr val="FF0000"/>
                </a:solidFill>
              </a:rPr>
              <a:t>violet</a:t>
            </a:r>
            <a:r>
              <a:rPr lang="de-DE" sz="2800" b="1" dirty="0" smtClean="0">
                <a:solidFill>
                  <a:srgbClr val="FF0000"/>
                </a:solidFill>
              </a:rPr>
              <a:t> </a:t>
            </a:r>
            <a:r>
              <a:rPr lang="de-DE" sz="2800" b="1" dirty="0" err="1" smtClean="0">
                <a:solidFill>
                  <a:srgbClr val="FF0000"/>
                </a:solidFill>
              </a:rPr>
              <a:t>complete</a:t>
            </a:r>
            <a:endParaRPr lang="de-DE" sz="2800" dirty="0" smtClean="0"/>
          </a:p>
        </p:txBody>
      </p:sp>
      <p:grpSp>
        <p:nvGrpSpPr>
          <p:cNvPr id="6" name="Gruppierung 5"/>
          <p:cNvGrpSpPr/>
          <p:nvPr/>
        </p:nvGrpSpPr>
        <p:grpSpPr>
          <a:xfrm>
            <a:off x="990600" y="1828800"/>
            <a:ext cx="7467600" cy="1701546"/>
            <a:chOff x="990600" y="1828800"/>
            <a:chExt cx="7467600" cy="1701546"/>
          </a:xfrm>
        </p:grpSpPr>
        <p:pic>
          <p:nvPicPr>
            <p:cNvPr id="73" name="Bild 7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633466" y="1828800"/>
              <a:ext cx="535686" cy="300736"/>
            </a:xfrm>
            <a:prstGeom prst="rect">
              <a:avLst/>
            </a:prstGeom>
          </p:spPr>
        </p:pic>
        <p:pic>
          <p:nvPicPr>
            <p:cNvPr id="76" name="Bild 7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27116" y="3276600"/>
              <a:ext cx="545084" cy="253746"/>
            </a:xfrm>
            <a:prstGeom prst="rect">
              <a:avLst/>
            </a:prstGeom>
          </p:spPr>
        </p:pic>
        <p:pic>
          <p:nvPicPr>
            <p:cNvPr id="77" name="Bild 7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919466" y="1828800"/>
              <a:ext cx="535686" cy="300736"/>
            </a:xfrm>
            <a:prstGeom prst="rect">
              <a:avLst/>
            </a:prstGeom>
          </p:spPr>
        </p:pic>
        <p:pic>
          <p:nvPicPr>
            <p:cNvPr id="78" name="Bild 7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913116" y="3251454"/>
              <a:ext cx="545084" cy="253746"/>
            </a:xfrm>
            <a:prstGeom prst="rect">
              <a:avLst/>
            </a:prstGeom>
          </p:spPr>
        </p:pic>
        <p:pic>
          <p:nvPicPr>
            <p:cNvPr id="67" name="Bild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661666" y="1828800"/>
              <a:ext cx="535686" cy="300736"/>
            </a:xfrm>
            <a:prstGeom prst="rect">
              <a:avLst/>
            </a:prstGeom>
          </p:spPr>
        </p:pic>
        <p:pic>
          <p:nvPicPr>
            <p:cNvPr id="68" name="Bild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655316" y="3251454"/>
              <a:ext cx="545084" cy="253746"/>
            </a:xfrm>
            <a:prstGeom prst="rect">
              <a:avLst/>
            </a:prstGeom>
          </p:spPr>
        </p:pic>
        <p:pic>
          <p:nvPicPr>
            <p:cNvPr id="71" name="Bild 7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566666" y="1828800"/>
              <a:ext cx="535686" cy="300736"/>
            </a:xfrm>
            <a:prstGeom prst="rect">
              <a:avLst/>
            </a:prstGeom>
          </p:spPr>
        </p:pic>
        <p:pic>
          <p:nvPicPr>
            <p:cNvPr id="72" name="Bild 7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560316" y="3251454"/>
              <a:ext cx="545084" cy="253746"/>
            </a:xfrm>
            <a:prstGeom prst="rect">
              <a:avLst/>
            </a:prstGeom>
          </p:spPr>
        </p:pic>
        <p:grpSp>
          <p:nvGrpSpPr>
            <p:cNvPr id="10" name="Gruppierung 9"/>
            <p:cNvGrpSpPr/>
            <p:nvPr/>
          </p:nvGrpSpPr>
          <p:grpSpPr>
            <a:xfrm>
              <a:off x="990600" y="2051942"/>
              <a:ext cx="6986110" cy="1296065"/>
              <a:chOff x="990600" y="2051942"/>
              <a:chExt cx="6986110" cy="1296065"/>
            </a:xfrm>
          </p:grpSpPr>
          <p:cxnSp>
            <p:nvCxnSpPr>
              <p:cNvPr id="80" name="Gerade Verbindung 79"/>
              <p:cNvCxnSpPr/>
              <p:nvPr/>
            </p:nvCxnSpPr>
            <p:spPr bwMode="auto">
              <a:xfrm rot="5400000" flipH="1">
                <a:off x="6915463" y="2304720"/>
                <a:ext cx="0" cy="762000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" name="Gerade Verbindung 7"/>
              <p:cNvCxnSpPr/>
              <p:nvPr/>
            </p:nvCxnSpPr>
            <p:spPr bwMode="auto">
              <a:xfrm flipH="1">
                <a:off x="3801367" y="2313464"/>
                <a:ext cx="0" cy="762000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61" name="Group 46"/>
              <p:cNvGrpSpPr>
                <a:grpSpLocks/>
              </p:cNvGrpSpPr>
              <p:nvPr/>
            </p:nvGrpSpPr>
            <p:grpSpPr bwMode="auto">
              <a:xfrm rot="8092275" flipV="1">
                <a:off x="7203048" y="2344149"/>
                <a:ext cx="744771" cy="160357"/>
                <a:chOff x="1110" y="2406"/>
                <a:chExt cx="1154" cy="118"/>
              </a:xfrm>
            </p:grpSpPr>
            <p:sp>
              <p:nvSpPr>
                <p:cNvPr id="65" name="Freeform 47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6" name="Freeform 48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2" name="Group 49"/>
              <p:cNvGrpSpPr>
                <a:grpSpLocks/>
              </p:cNvGrpSpPr>
              <p:nvPr/>
            </p:nvGrpSpPr>
            <p:grpSpPr bwMode="auto">
              <a:xfrm rot="8092275" flipV="1">
                <a:off x="5864868" y="2895443"/>
                <a:ext cx="744771" cy="160357"/>
                <a:chOff x="1110" y="2406"/>
                <a:chExt cx="1154" cy="118"/>
              </a:xfrm>
            </p:grpSpPr>
            <p:sp>
              <p:nvSpPr>
                <p:cNvPr id="63" name="Freeform 50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4" name="Freeform 51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55" name="Group 53"/>
              <p:cNvGrpSpPr>
                <a:grpSpLocks/>
              </p:cNvGrpSpPr>
              <p:nvPr/>
            </p:nvGrpSpPr>
            <p:grpSpPr bwMode="auto">
              <a:xfrm rot="13492275" flipV="1">
                <a:off x="7231939" y="2866518"/>
                <a:ext cx="744771" cy="160357"/>
                <a:chOff x="1110" y="2406"/>
                <a:chExt cx="1154" cy="118"/>
              </a:xfrm>
            </p:grpSpPr>
            <p:sp>
              <p:nvSpPr>
                <p:cNvPr id="59" name="Freeform 54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0" name="Freeform 55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56" name="Group 56"/>
              <p:cNvGrpSpPr>
                <a:grpSpLocks/>
              </p:cNvGrpSpPr>
              <p:nvPr/>
            </p:nvGrpSpPr>
            <p:grpSpPr bwMode="auto">
              <a:xfrm rot="13492275" flipV="1">
                <a:off x="5851061" y="2357922"/>
                <a:ext cx="744771" cy="160357"/>
                <a:chOff x="1110" y="2406"/>
                <a:chExt cx="1154" cy="118"/>
              </a:xfrm>
            </p:grpSpPr>
            <p:sp>
              <p:nvSpPr>
                <p:cNvPr id="57" name="Freeform 57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8" name="Freeform 58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4" name="Oval 59"/>
              <p:cNvSpPr>
                <a:spLocks noChangeArrowheads="1"/>
              </p:cNvSpPr>
              <p:nvPr/>
            </p:nvSpPr>
            <p:spPr bwMode="auto">
              <a:xfrm rot="2692275" flipV="1">
                <a:off x="6445003" y="2629076"/>
                <a:ext cx="114032" cy="11403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84" name="Oval 59"/>
              <p:cNvSpPr>
                <a:spLocks noChangeArrowheads="1"/>
              </p:cNvSpPr>
              <p:nvPr/>
            </p:nvSpPr>
            <p:spPr bwMode="auto">
              <a:xfrm rot="2692275" flipV="1">
                <a:off x="7262617" y="2630024"/>
                <a:ext cx="114032" cy="11403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00" name="Gruppierung 99"/>
              <p:cNvGrpSpPr/>
              <p:nvPr/>
            </p:nvGrpSpPr>
            <p:grpSpPr>
              <a:xfrm>
                <a:off x="3048000" y="2987407"/>
                <a:ext cx="1490606" cy="161886"/>
                <a:chOff x="1517245" y="3549813"/>
                <a:chExt cx="1490606" cy="161886"/>
              </a:xfrm>
            </p:grpSpPr>
            <p:grpSp>
              <p:nvGrpSpPr>
                <p:cNvPr id="70" name="Group 36"/>
                <p:cNvGrpSpPr>
                  <a:grpSpLocks/>
                </p:cNvGrpSpPr>
                <p:nvPr/>
              </p:nvGrpSpPr>
              <p:grpSpPr bwMode="auto">
                <a:xfrm rot="-60000" flipV="1">
                  <a:off x="2263080" y="3551342"/>
                  <a:ext cx="744771" cy="160357"/>
                  <a:chOff x="1110" y="2406"/>
                  <a:chExt cx="1154" cy="118"/>
                </a:xfrm>
              </p:grpSpPr>
              <p:sp>
                <p:nvSpPr>
                  <p:cNvPr id="74" name="Freeform 37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5" name="Freeform 38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97" name="Group 36"/>
                <p:cNvGrpSpPr>
                  <a:grpSpLocks/>
                </p:cNvGrpSpPr>
                <p:nvPr/>
              </p:nvGrpSpPr>
              <p:grpSpPr bwMode="auto">
                <a:xfrm rot="-60000" flipV="1">
                  <a:off x="1517245" y="3549813"/>
                  <a:ext cx="744771" cy="160357"/>
                  <a:chOff x="1110" y="2406"/>
                  <a:chExt cx="1154" cy="118"/>
                </a:xfrm>
              </p:grpSpPr>
              <p:sp>
                <p:nvSpPr>
                  <p:cNvPr id="98" name="Freeform 37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9" name="Freeform 38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69" name="Oval 42"/>
                <p:cNvSpPr>
                  <a:spLocks noChangeArrowheads="1"/>
                </p:cNvSpPr>
                <p:nvPr/>
              </p:nvSpPr>
              <p:spPr bwMode="auto">
                <a:xfrm rot="2692275" flipV="1">
                  <a:off x="2209793" y="3581946"/>
                  <a:ext cx="114032" cy="11403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01" name="Gruppierung 100"/>
              <p:cNvGrpSpPr/>
              <p:nvPr/>
            </p:nvGrpSpPr>
            <p:grpSpPr>
              <a:xfrm>
                <a:off x="3054755" y="2225407"/>
                <a:ext cx="1490606" cy="161886"/>
                <a:chOff x="1517245" y="3549813"/>
                <a:chExt cx="1490606" cy="161886"/>
              </a:xfrm>
            </p:grpSpPr>
            <p:grpSp>
              <p:nvGrpSpPr>
                <p:cNvPr id="102" name="Group 36"/>
                <p:cNvGrpSpPr>
                  <a:grpSpLocks/>
                </p:cNvGrpSpPr>
                <p:nvPr/>
              </p:nvGrpSpPr>
              <p:grpSpPr bwMode="auto">
                <a:xfrm rot="-60000" flipV="1">
                  <a:off x="2263080" y="3551342"/>
                  <a:ext cx="744771" cy="160357"/>
                  <a:chOff x="1110" y="2406"/>
                  <a:chExt cx="1154" cy="118"/>
                </a:xfrm>
              </p:grpSpPr>
              <p:sp>
                <p:nvSpPr>
                  <p:cNvPr id="107" name="Freeform 37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8" name="Freeform 38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103" name="Group 36"/>
                <p:cNvGrpSpPr>
                  <a:grpSpLocks/>
                </p:cNvGrpSpPr>
                <p:nvPr/>
              </p:nvGrpSpPr>
              <p:grpSpPr bwMode="auto">
                <a:xfrm rot="-60000" flipV="1">
                  <a:off x="1517245" y="3549813"/>
                  <a:ext cx="744771" cy="160357"/>
                  <a:chOff x="1110" y="2406"/>
                  <a:chExt cx="1154" cy="118"/>
                </a:xfrm>
              </p:grpSpPr>
              <p:sp>
                <p:nvSpPr>
                  <p:cNvPr id="105" name="Freeform 37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6" name="Freeform 38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4" name="Oval 42"/>
                <p:cNvSpPr>
                  <a:spLocks noChangeArrowheads="1"/>
                </p:cNvSpPr>
                <p:nvPr/>
              </p:nvSpPr>
              <p:spPr bwMode="auto">
                <a:xfrm rot="2692275" flipV="1">
                  <a:off x="2209793" y="3581946"/>
                  <a:ext cx="114032" cy="114032"/>
                </a:xfrm>
                <a:prstGeom prst="ellipse">
                  <a:avLst/>
                </a:prstGeom>
                <a:solidFill>
                  <a:schemeClr val="accent1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116" name="Textfeld 115"/>
              <p:cNvSpPr txBox="1"/>
              <p:nvPr/>
            </p:nvSpPr>
            <p:spPr>
              <a:xfrm>
                <a:off x="5029200" y="2149207"/>
                <a:ext cx="62745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6000" b="1" smtClean="0"/>
                  <a:t>+</a:t>
                </a:r>
                <a:endParaRPr lang="de-DE" sz="6000" b="1" dirty="0" err="1" smtClean="0"/>
              </a:p>
            </p:txBody>
          </p:sp>
          <p:sp>
            <p:nvSpPr>
              <p:cNvPr id="117" name="Textfeld 116"/>
              <p:cNvSpPr txBox="1"/>
              <p:nvPr/>
            </p:nvSpPr>
            <p:spPr>
              <a:xfrm>
                <a:off x="990600" y="2149207"/>
                <a:ext cx="148350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6000" b="1" smtClean="0"/>
                  <a:t>... </a:t>
                </a:r>
                <a:r>
                  <a:rPr lang="de-DE" sz="6000" b="1" dirty="0" smtClean="0"/>
                  <a:t>+</a:t>
                </a:r>
              </a:p>
            </p:txBody>
          </p:sp>
          <p:pic>
            <p:nvPicPr>
              <p:cNvPr id="9" name="Bild 8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832600" y="2171700"/>
                <a:ext cx="254000" cy="419100"/>
              </a:xfrm>
              <a:prstGeom prst="rect">
                <a:avLst/>
              </a:prstGeom>
            </p:spPr>
          </p:pic>
          <p:pic>
            <p:nvPicPr>
              <p:cNvPr id="96" name="Bild 95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937000" y="2476500"/>
                <a:ext cx="254000" cy="419100"/>
              </a:xfrm>
              <a:prstGeom prst="rect">
                <a:avLst/>
              </a:prstGeom>
            </p:spPr>
          </p:pic>
        </p:grpSp>
      </p:grpSp>
      <p:grpSp>
        <p:nvGrpSpPr>
          <p:cNvPr id="3" name="Gruppierung 2"/>
          <p:cNvGrpSpPr/>
          <p:nvPr/>
        </p:nvGrpSpPr>
        <p:grpSpPr>
          <a:xfrm>
            <a:off x="2133600" y="3886200"/>
            <a:ext cx="5264365" cy="691888"/>
            <a:chOff x="2133600" y="4413512"/>
            <a:chExt cx="5264365" cy="691888"/>
          </a:xfrm>
        </p:grpSpPr>
        <p:sp>
          <p:nvSpPr>
            <p:cNvPr id="119" name="Textfeld 118"/>
            <p:cNvSpPr txBox="1"/>
            <p:nvPr/>
          </p:nvSpPr>
          <p:spPr>
            <a:xfrm>
              <a:off x="4785579" y="4495800"/>
              <a:ext cx="123422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smtClean="0"/>
                <a:t>for</a:t>
              </a:r>
              <a:endParaRPr lang="de-DE" sz="2800" dirty="0" smtClean="0"/>
            </a:p>
          </p:txBody>
        </p:sp>
        <p:pic>
          <p:nvPicPr>
            <p:cNvPr id="13" name="Bild 1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133600" y="4413512"/>
              <a:ext cx="5264365" cy="691888"/>
            </a:xfrm>
            <a:prstGeom prst="rect">
              <a:avLst/>
            </a:prstGeom>
          </p:spPr>
        </p:pic>
      </p:grpSp>
      <p:sp>
        <p:nvSpPr>
          <p:cNvPr id="5" name="Textfeld 4"/>
          <p:cNvSpPr txBox="1"/>
          <p:nvPr/>
        </p:nvSpPr>
        <p:spPr>
          <a:xfrm>
            <a:off x="228600" y="5562600"/>
            <a:ext cx="8763000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b="1" dirty="0" smtClean="0">
                <a:solidFill>
                  <a:srgbClr val="FF0000"/>
                </a:solidFill>
              </a:rPr>
              <a:t>Note:</a:t>
            </a:r>
            <a:r>
              <a:rPr lang="de-DE" sz="2800" dirty="0" smtClean="0">
                <a:solidFill>
                  <a:srgbClr val="FF0000"/>
                </a:solidFill>
              </a:rPr>
              <a:t> </a:t>
            </a:r>
          </a:p>
          <a:p>
            <a:pPr algn="l">
              <a:spcBef>
                <a:spcPts val="600"/>
              </a:spcBef>
            </a:pPr>
            <a:r>
              <a:rPr lang="de-DE" sz="2800" dirty="0" smtClean="0"/>
              <a:t>Such </a:t>
            </a:r>
            <a:r>
              <a:rPr lang="de-DE" sz="2800" dirty="0" err="1" smtClean="0"/>
              <a:t>cancellations</a:t>
            </a:r>
            <a:r>
              <a:rPr lang="de-DE" sz="2800" dirty="0" smtClean="0"/>
              <a:t> </a:t>
            </a:r>
            <a:r>
              <a:rPr lang="de-DE" sz="2800" dirty="0" err="1" smtClean="0"/>
              <a:t>work</a:t>
            </a:r>
            <a:r>
              <a:rPr lang="de-DE" sz="2800" dirty="0" smtClean="0"/>
              <a:t> </a:t>
            </a:r>
            <a:r>
              <a:rPr lang="de-DE" sz="2800" dirty="0" err="1" smtClean="0"/>
              <a:t>because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dirty="0" smtClean="0"/>
              <a:t> </a:t>
            </a:r>
            <a:r>
              <a:rPr lang="de-DE" sz="2800" dirty="0" err="1" smtClean="0"/>
              <a:t>gauge</a:t>
            </a:r>
            <a:r>
              <a:rPr lang="de-DE" sz="2800" dirty="0" smtClean="0"/>
              <a:t> </a:t>
            </a:r>
            <a:r>
              <a:rPr lang="de-DE" sz="2800" b="1" dirty="0" err="1" smtClean="0">
                <a:solidFill>
                  <a:srgbClr val="FF0000"/>
                </a:solidFill>
              </a:rPr>
              <a:t>symmetry</a:t>
            </a:r>
            <a:r>
              <a:rPr lang="de-DE" sz="2800" dirty="0" smtClean="0"/>
              <a:t> </a:t>
            </a:r>
            <a:endParaRPr lang="de-DE" sz="2800" b="1" dirty="0" smtClean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104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533400" y="381000"/>
            <a:ext cx="7924800" cy="5416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6000" dirty="0" smtClean="0"/>
              <a:t>Solution:</a:t>
            </a:r>
          </a:p>
          <a:p>
            <a:pPr>
              <a:spcBef>
                <a:spcPts val="600"/>
              </a:spcBef>
            </a:pPr>
            <a:endParaRPr lang="de-DE" sz="4000" dirty="0"/>
          </a:p>
          <a:p>
            <a:pPr>
              <a:spcBef>
                <a:spcPts val="600"/>
              </a:spcBef>
            </a:pPr>
            <a:r>
              <a:rPr lang="de-DE" sz="4000" dirty="0" err="1" smtClean="0">
                <a:solidFill>
                  <a:srgbClr val="FF0000"/>
                </a:solidFill>
              </a:rPr>
              <a:t>Spontaneous</a:t>
            </a:r>
            <a:r>
              <a:rPr lang="de-DE" sz="4000" dirty="0" smtClean="0">
                <a:solidFill>
                  <a:srgbClr val="FF0000"/>
                </a:solidFill>
              </a:rPr>
              <a:t> </a:t>
            </a:r>
            <a:r>
              <a:rPr lang="de-DE" sz="4000" dirty="0" err="1" smtClean="0">
                <a:solidFill>
                  <a:srgbClr val="FF0000"/>
                </a:solidFill>
              </a:rPr>
              <a:t>breaking</a:t>
            </a:r>
            <a:r>
              <a:rPr lang="de-DE" sz="4000" dirty="0" smtClean="0">
                <a:solidFill>
                  <a:srgbClr val="FF0000"/>
                </a:solidFill>
              </a:rPr>
              <a:t> </a:t>
            </a:r>
            <a:r>
              <a:rPr lang="de-DE" sz="4000" dirty="0" err="1" smtClean="0"/>
              <a:t>of</a:t>
            </a:r>
            <a:r>
              <a:rPr lang="de-DE" sz="4000" dirty="0" smtClean="0"/>
              <a:t> </a:t>
            </a:r>
            <a:r>
              <a:rPr lang="de-DE" sz="4000" dirty="0" err="1" smtClean="0"/>
              <a:t>the</a:t>
            </a:r>
            <a:endParaRPr lang="de-DE" sz="4000" dirty="0" smtClean="0"/>
          </a:p>
          <a:p>
            <a:pPr>
              <a:spcBef>
                <a:spcPts val="600"/>
              </a:spcBef>
            </a:pPr>
            <a:endParaRPr lang="de-DE" sz="4000" dirty="0">
              <a:solidFill>
                <a:srgbClr val="FF0000"/>
              </a:solidFill>
            </a:endParaRPr>
          </a:p>
          <a:p>
            <a:pPr>
              <a:spcBef>
                <a:spcPts val="600"/>
              </a:spcBef>
            </a:pPr>
            <a:endParaRPr lang="de-DE" sz="4000" dirty="0" smtClean="0">
              <a:solidFill>
                <a:srgbClr val="FF0000"/>
              </a:solidFill>
            </a:endParaRPr>
          </a:p>
          <a:p>
            <a:pPr>
              <a:spcBef>
                <a:spcPts val="600"/>
              </a:spcBef>
            </a:pPr>
            <a:r>
              <a:rPr lang="de-DE" sz="4000" dirty="0" err="1" smtClean="0"/>
              <a:t>gauge</a:t>
            </a:r>
            <a:r>
              <a:rPr lang="de-DE" sz="4000" dirty="0" smtClean="0">
                <a:solidFill>
                  <a:srgbClr val="FF0000"/>
                </a:solidFill>
              </a:rPr>
              <a:t> </a:t>
            </a:r>
            <a:r>
              <a:rPr lang="de-DE" sz="4000" dirty="0" err="1" smtClean="0">
                <a:solidFill>
                  <a:srgbClr val="FF0000"/>
                </a:solidFill>
              </a:rPr>
              <a:t>symmetry</a:t>
            </a:r>
            <a:endParaRPr lang="de-DE" sz="4000" smtClean="0">
              <a:solidFill>
                <a:srgbClr val="FF0000"/>
              </a:solidFill>
            </a:endParaRPr>
          </a:p>
          <a:p>
            <a:pPr>
              <a:spcBef>
                <a:spcPts val="600"/>
              </a:spcBef>
            </a:pPr>
            <a:endParaRPr lang="de-DE" sz="1100" dirty="0" smtClean="0">
              <a:solidFill>
                <a:srgbClr val="FF0000"/>
              </a:solidFill>
            </a:endParaRPr>
          </a:p>
          <a:p>
            <a:pPr>
              <a:spcBef>
                <a:spcPts val="600"/>
              </a:spcBef>
            </a:pPr>
            <a:r>
              <a:rPr lang="de-DE" sz="4000" dirty="0" err="1" smtClean="0"/>
              <a:t>involving</a:t>
            </a:r>
            <a:r>
              <a:rPr lang="de-DE" sz="4000" dirty="0" smtClean="0"/>
              <a:t> an additional </a:t>
            </a:r>
            <a:r>
              <a:rPr lang="de-DE" sz="4000" dirty="0" err="1" smtClean="0">
                <a:solidFill>
                  <a:srgbClr val="FF0000"/>
                </a:solidFill>
              </a:rPr>
              <a:t>scalar</a:t>
            </a:r>
            <a:r>
              <a:rPr lang="de-DE" sz="4000" dirty="0" smtClean="0">
                <a:solidFill>
                  <a:srgbClr val="FF0000"/>
                </a:solidFill>
              </a:rPr>
              <a:t> </a:t>
            </a:r>
            <a:r>
              <a:rPr lang="de-DE" sz="4000" dirty="0" err="1" smtClean="0">
                <a:solidFill>
                  <a:srgbClr val="FF0000"/>
                </a:solidFill>
              </a:rPr>
              <a:t>field</a:t>
            </a:r>
            <a:endParaRPr lang="de-DE" sz="4000" dirty="0" smtClean="0"/>
          </a:p>
        </p:txBody>
      </p:sp>
      <p:pic>
        <p:nvPicPr>
          <p:cNvPr id="3" name="Bild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5000" y="3117850"/>
            <a:ext cx="5316151" cy="768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7247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631" name="Group 31"/>
          <p:cNvGrpSpPr>
            <a:grpSpLocks/>
          </p:cNvGrpSpPr>
          <p:nvPr/>
        </p:nvGrpSpPr>
        <p:grpSpPr bwMode="auto">
          <a:xfrm>
            <a:off x="4953000" y="922336"/>
            <a:ext cx="4038600" cy="2976563"/>
            <a:chOff x="3120" y="240"/>
            <a:chExt cx="2544" cy="1875"/>
          </a:xfrm>
        </p:grpSpPr>
        <p:sp>
          <p:nvSpPr>
            <p:cNvPr id="281615" name="Oval 15"/>
            <p:cNvSpPr>
              <a:spLocks noChangeArrowheads="1"/>
            </p:cNvSpPr>
            <p:nvPr/>
          </p:nvSpPr>
          <p:spPr bwMode="auto">
            <a:xfrm>
              <a:off x="3888" y="432"/>
              <a:ext cx="384" cy="384"/>
            </a:xfrm>
            <a:prstGeom prst="ellipse">
              <a:avLst/>
            </a:prstGeom>
            <a:gradFill rotWithShape="1">
              <a:gsLst>
                <a:gs pos="0">
                  <a:srgbClr val="0066FF"/>
                </a:gs>
                <a:gs pos="100000">
                  <a:srgbClr val="0066FF">
                    <a:gamma/>
                    <a:shade val="48627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round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281616" name="Oval 16"/>
            <p:cNvSpPr>
              <a:spLocks noChangeArrowheads="1"/>
            </p:cNvSpPr>
            <p:nvPr/>
          </p:nvSpPr>
          <p:spPr bwMode="auto">
            <a:xfrm>
              <a:off x="3840" y="1152"/>
              <a:ext cx="480" cy="480"/>
            </a:xfrm>
            <a:prstGeom prst="ellipse">
              <a:avLst/>
            </a:prstGeom>
            <a:gradFill rotWithShape="1">
              <a:gsLst>
                <a:gs pos="0">
                  <a:srgbClr val="66FF33"/>
                </a:gs>
                <a:gs pos="100000">
                  <a:srgbClr val="66FF33">
                    <a:gamma/>
                    <a:shade val="48627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round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281617" name="Oval 17"/>
            <p:cNvSpPr>
              <a:spLocks noChangeArrowheads="1"/>
            </p:cNvSpPr>
            <p:nvPr/>
          </p:nvSpPr>
          <p:spPr bwMode="auto">
            <a:xfrm>
              <a:off x="4416" y="672"/>
              <a:ext cx="576" cy="576"/>
            </a:xfrm>
            <a:prstGeom prst="ellipse">
              <a:avLst/>
            </a:pr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shade val="48627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round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grpSp>
          <p:nvGrpSpPr>
            <p:cNvPr id="281630" name="Group 30"/>
            <p:cNvGrpSpPr>
              <a:grpSpLocks/>
            </p:cNvGrpSpPr>
            <p:nvPr/>
          </p:nvGrpSpPr>
          <p:grpSpPr bwMode="auto">
            <a:xfrm>
              <a:off x="3120" y="240"/>
              <a:ext cx="2544" cy="1875"/>
              <a:chOff x="3120" y="240"/>
              <a:chExt cx="2544" cy="1875"/>
            </a:xfrm>
          </p:grpSpPr>
          <p:sp>
            <p:nvSpPr>
              <p:cNvPr id="281614" name="Oval 14"/>
              <p:cNvSpPr>
                <a:spLocks noChangeArrowheads="1"/>
              </p:cNvSpPr>
              <p:nvPr/>
            </p:nvSpPr>
            <p:spPr bwMode="auto">
              <a:xfrm>
                <a:off x="3504" y="240"/>
                <a:ext cx="1536" cy="1536"/>
              </a:xfrm>
              <a:prstGeom prst="ellipse">
                <a:avLst/>
              </a:prstGeom>
              <a:gradFill rotWithShape="1">
                <a:gsLst>
                  <a:gs pos="0">
                    <a:schemeClr val="folHlink">
                      <a:alpha val="30000"/>
                    </a:schemeClr>
                  </a:gs>
                  <a:gs pos="100000">
                    <a:schemeClr val="folHlink">
                      <a:gamma/>
                      <a:shade val="39216"/>
                      <a:invGamma/>
                      <a:alpha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round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81619" name="Text Box 19"/>
              <p:cNvSpPr txBox="1">
                <a:spLocks noChangeArrowheads="1"/>
              </p:cNvSpPr>
              <p:nvPr/>
            </p:nvSpPr>
            <p:spPr bwMode="auto">
              <a:xfrm>
                <a:off x="3120" y="1824"/>
                <a:ext cx="2544" cy="29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de-DE" altLang="de-DE" b="1" dirty="0">
                    <a:solidFill>
                      <a:srgbClr val="FF0000"/>
                    </a:solidFill>
                  </a:rPr>
                  <a:t>Baryon: </a:t>
                </a:r>
                <a:r>
                  <a:rPr lang="de-DE" altLang="de-DE" dirty="0"/>
                  <a:t>3 </a:t>
                </a:r>
                <a:r>
                  <a:rPr lang="de-DE" altLang="de-DE" dirty="0" smtClean="0"/>
                  <a:t>(</a:t>
                </a:r>
                <a:r>
                  <a:rPr lang="de-DE" altLang="de-DE" dirty="0" err="1"/>
                  <a:t>v</a:t>
                </a:r>
                <a:r>
                  <a:rPr lang="de-DE" altLang="de-DE" dirty="0" err="1" smtClean="0"/>
                  <a:t>alence</a:t>
                </a:r>
                <a:r>
                  <a:rPr lang="de-DE" altLang="de-DE" dirty="0" smtClean="0"/>
                  <a:t>) </a:t>
                </a:r>
                <a:r>
                  <a:rPr lang="de-DE" altLang="de-DE" dirty="0" err="1"/>
                  <a:t>q</a:t>
                </a:r>
                <a:r>
                  <a:rPr lang="de-DE" altLang="de-DE" dirty="0" err="1" smtClean="0"/>
                  <a:t>uarks</a:t>
                </a:r>
                <a:endParaRPr lang="en-US" altLang="de-DE" dirty="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281629" name="Group 29"/>
          <p:cNvGrpSpPr>
            <a:grpSpLocks/>
          </p:cNvGrpSpPr>
          <p:nvPr/>
        </p:nvGrpSpPr>
        <p:grpSpPr bwMode="auto">
          <a:xfrm>
            <a:off x="4953001" y="4351337"/>
            <a:ext cx="4156076" cy="2430463"/>
            <a:chOff x="3120" y="2400"/>
            <a:chExt cx="2618" cy="1531"/>
          </a:xfrm>
        </p:grpSpPr>
        <p:grpSp>
          <p:nvGrpSpPr>
            <p:cNvPr id="281627" name="Group 27"/>
            <p:cNvGrpSpPr>
              <a:grpSpLocks/>
            </p:cNvGrpSpPr>
            <p:nvPr/>
          </p:nvGrpSpPr>
          <p:grpSpPr bwMode="auto">
            <a:xfrm>
              <a:off x="3792" y="2400"/>
              <a:ext cx="1008" cy="1008"/>
              <a:chOff x="3792" y="2736"/>
              <a:chExt cx="1008" cy="1008"/>
            </a:xfrm>
          </p:grpSpPr>
          <p:sp>
            <p:nvSpPr>
              <p:cNvPr id="281621" name="Oval 21"/>
              <p:cNvSpPr>
                <a:spLocks noChangeArrowheads="1"/>
              </p:cNvSpPr>
              <p:nvPr/>
            </p:nvSpPr>
            <p:spPr bwMode="auto">
              <a:xfrm>
                <a:off x="3888" y="2880"/>
                <a:ext cx="384" cy="384"/>
              </a:xfrm>
              <a:prstGeom prst="ellipse">
                <a:avLst/>
              </a:prstGeom>
              <a:gradFill rotWithShape="1">
                <a:gsLst>
                  <a:gs pos="0">
                    <a:srgbClr val="0066FF"/>
                  </a:gs>
                  <a:gs pos="100000">
                    <a:srgbClr val="0066FF">
                      <a:gamma/>
                      <a:shade val="48627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round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81623" name="Oval 23"/>
              <p:cNvSpPr>
                <a:spLocks noChangeArrowheads="1"/>
              </p:cNvSpPr>
              <p:nvPr/>
            </p:nvSpPr>
            <p:spPr bwMode="auto">
              <a:xfrm>
                <a:off x="4176" y="3072"/>
                <a:ext cx="576" cy="576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00">
                      <a:gamma/>
                      <a:shade val="48627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round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81624" name="Oval 24"/>
              <p:cNvSpPr>
                <a:spLocks noChangeArrowheads="1"/>
              </p:cNvSpPr>
              <p:nvPr/>
            </p:nvSpPr>
            <p:spPr bwMode="auto">
              <a:xfrm>
                <a:off x="3792" y="2736"/>
                <a:ext cx="1008" cy="1008"/>
              </a:xfrm>
              <a:prstGeom prst="ellipse">
                <a:avLst/>
              </a:prstGeom>
              <a:gradFill rotWithShape="1">
                <a:gsLst>
                  <a:gs pos="0">
                    <a:schemeClr val="folHlink">
                      <a:alpha val="30000"/>
                    </a:schemeClr>
                  </a:gs>
                  <a:gs pos="100000">
                    <a:schemeClr val="folHlink">
                      <a:gamma/>
                      <a:shade val="39216"/>
                      <a:invGamma/>
                      <a:alpha val="70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round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281628" name="Rectangle 28"/>
            <p:cNvSpPr>
              <a:spLocks noChangeArrowheads="1"/>
            </p:cNvSpPr>
            <p:nvPr/>
          </p:nvSpPr>
          <p:spPr bwMode="auto">
            <a:xfrm>
              <a:off x="3120" y="3408"/>
              <a:ext cx="2618" cy="5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algn="l">
                <a:spcBef>
                  <a:spcPct val="0"/>
                </a:spcBef>
                <a:tabLst>
                  <a:tab pos="1082675" algn="l"/>
                </a:tabLst>
                <a:defRPr sz="24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spcBef>
                  <a:spcPct val="0"/>
                </a:spcBef>
                <a:tabLst>
                  <a:tab pos="1082675" algn="l"/>
                </a:tabLst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0"/>
                </a:spcBef>
                <a:tabLst>
                  <a:tab pos="1082675" algn="l"/>
                </a:tabLst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0"/>
                </a:spcBef>
                <a:tabLst>
                  <a:tab pos="1082675" algn="l"/>
                </a:tabLst>
                <a:defRPr sz="2400"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0"/>
                </a:spcBef>
                <a:tabLst>
                  <a:tab pos="1082675" algn="l"/>
                </a:tabLst>
                <a:defRPr sz="2400"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tabLst>
                  <a:tab pos="1082675" algn="l"/>
                </a:tabLst>
                <a:defRPr sz="2400"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tabLst>
                  <a:tab pos="1082675" algn="l"/>
                </a:tabLst>
                <a:defRPr sz="2400"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tabLst>
                  <a:tab pos="1082675" algn="l"/>
                </a:tabLst>
                <a:defRPr sz="2400"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tabLst>
                  <a:tab pos="1082675" algn="l"/>
                </a:tabLst>
                <a:defRPr sz="24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de-DE" altLang="de-DE" b="1" dirty="0">
                  <a:solidFill>
                    <a:srgbClr val="FF0000"/>
                  </a:solidFill>
                  <a:latin typeface="Arial" charset="0"/>
                </a:rPr>
                <a:t>Meson:</a:t>
              </a:r>
              <a:r>
                <a:rPr lang="de-DE" altLang="de-DE" dirty="0">
                  <a:solidFill>
                    <a:srgbClr val="FF0000"/>
                  </a:solidFill>
                  <a:latin typeface="Arial" charset="0"/>
                </a:rPr>
                <a:t>	</a:t>
              </a:r>
              <a:r>
                <a:rPr lang="de-DE" altLang="de-DE" dirty="0">
                  <a:latin typeface="Arial" charset="0"/>
                </a:rPr>
                <a:t>1 </a:t>
              </a:r>
              <a:r>
                <a:rPr lang="de-DE" altLang="de-DE" dirty="0" smtClean="0">
                  <a:latin typeface="Arial" charset="0"/>
                </a:rPr>
                <a:t>(</a:t>
              </a:r>
              <a:r>
                <a:rPr lang="de-DE" altLang="de-DE" dirty="0" err="1" smtClean="0">
                  <a:latin typeface="Arial" charset="0"/>
                </a:rPr>
                <a:t>valence</a:t>
              </a:r>
              <a:r>
                <a:rPr lang="de-DE" altLang="de-DE" dirty="0" smtClean="0">
                  <a:latin typeface="Arial" charset="0"/>
                </a:rPr>
                <a:t>) </a:t>
              </a:r>
              <a:r>
                <a:rPr lang="de-DE" altLang="de-DE" dirty="0" err="1">
                  <a:latin typeface="Arial" charset="0"/>
                </a:rPr>
                <a:t>q</a:t>
              </a:r>
              <a:r>
                <a:rPr lang="de-DE" altLang="de-DE" dirty="0" err="1" smtClean="0">
                  <a:latin typeface="Arial" charset="0"/>
                </a:rPr>
                <a:t>uark</a:t>
              </a:r>
              <a:endParaRPr lang="de-DE" altLang="de-DE" dirty="0">
                <a:latin typeface="Arial" charset="0"/>
              </a:endParaRPr>
            </a:p>
            <a:p>
              <a:r>
                <a:rPr lang="de-DE" altLang="de-DE" dirty="0">
                  <a:latin typeface="Arial" charset="0"/>
                </a:rPr>
                <a:t>	1 </a:t>
              </a:r>
              <a:r>
                <a:rPr lang="de-DE" altLang="de-DE" dirty="0" smtClean="0">
                  <a:latin typeface="Arial" charset="0"/>
                </a:rPr>
                <a:t>(</a:t>
              </a:r>
              <a:r>
                <a:rPr lang="de-DE" altLang="de-DE" dirty="0" err="1" smtClean="0">
                  <a:latin typeface="Arial" charset="0"/>
                </a:rPr>
                <a:t>valence</a:t>
              </a:r>
              <a:r>
                <a:rPr lang="de-DE" altLang="de-DE" dirty="0" smtClean="0">
                  <a:latin typeface="Arial" charset="0"/>
                </a:rPr>
                <a:t>) </a:t>
              </a:r>
              <a:r>
                <a:rPr lang="de-DE" altLang="de-DE" dirty="0" err="1">
                  <a:latin typeface="Arial" charset="0"/>
                </a:rPr>
                <a:t>a</a:t>
              </a:r>
              <a:r>
                <a:rPr lang="de-DE" altLang="de-DE" dirty="0" err="1" smtClean="0">
                  <a:latin typeface="Arial" charset="0"/>
                </a:rPr>
                <a:t>ntiquark</a:t>
              </a:r>
              <a:endParaRPr lang="en-US" altLang="de-DE" dirty="0">
                <a:latin typeface="Arial" charset="0"/>
              </a:endParaRPr>
            </a:p>
          </p:txBody>
        </p:sp>
      </p:grpSp>
      <p:grpSp>
        <p:nvGrpSpPr>
          <p:cNvPr id="28" name="Gruppierung 27"/>
          <p:cNvGrpSpPr/>
          <p:nvPr/>
        </p:nvGrpSpPr>
        <p:grpSpPr>
          <a:xfrm>
            <a:off x="228600" y="2235340"/>
            <a:ext cx="3686176" cy="1498460"/>
            <a:chOff x="1066800" y="1778139"/>
            <a:chExt cx="3686176" cy="1498460"/>
          </a:xfrm>
        </p:grpSpPr>
        <p:sp>
          <p:nvSpPr>
            <p:cNvPr id="29" name="Rechteck 28"/>
            <p:cNvSpPr/>
            <p:nvPr/>
          </p:nvSpPr>
          <p:spPr>
            <a:xfrm>
              <a:off x="2514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" name="Rechteck 29"/>
            <p:cNvSpPr/>
            <p:nvPr/>
          </p:nvSpPr>
          <p:spPr>
            <a:xfrm>
              <a:off x="3276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" name="Rechteck 30"/>
            <p:cNvSpPr/>
            <p:nvPr/>
          </p:nvSpPr>
          <p:spPr>
            <a:xfrm>
              <a:off x="4038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" name="Rechteck 31"/>
            <p:cNvSpPr/>
            <p:nvPr/>
          </p:nvSpPr>
          <p:spPr>
            <a:xfrm>
              <a:off x="2514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" name="Rechteck 32"/>
            <p:cNvSpPr/>
            <p:nvPr/>
          </p:nvSpPr>
          <p:spPr>
            <a:xfrm>
              <a:off x="3276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" name="Rechteck 33"/>
            <p:cNvSpPr/>
            <p:nvPr/>
          </p:nvSpPr>
          <p:spPr>
            <a:xfrm>
              <a:off x="4038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" name="Textfeld 34"/>
            <p:cNvSpPr txBox="1"/>
            <p:nvPr/>
          </p:nvSpPr>
          <p:spPr>
            <a:xfrm>
              <a:off x="2533651" y="1778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u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Textfeld 35"/>
            <p:cNvSpPr txBox="1"/>
            <p:nvPr/>
          </p:nvSpPr>
          <p:spPr>
            <a:xfrm>
              <a:off x="2547938" y="2540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Textfeld 36"/>
            <p:cNvSpPr txBox="1"/>
            <p:nvPr/>
          </p:nvSpPr>
          <p:spPr>
            <a:xfrm>
              <a:off x="3295651" y="1778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Textfeld 38"/>
            <p:cNvSpPr txBox="1"/>
            <p:nvPr/>
          </p:nvSpPr>
          <p:spPr>
            <a:xfrm>
              <a:off x="3328988" y="252108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</a:p>
          </p:txBody>
        </p:sp>
        <p:sp>
          <p:nvSpPr>
            <p:cNvPr id="40" name="Textfeld 39"/>
            <p:cNvSpPr txBox="1"/>
            <p:nvPr/>
          </p:nvSpPr>
          <p:spPr>
            <a:xfrm>
              <a:off x="4067176" y="25306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b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Textfeld 40"/>
            <p:cNvSpPr txBox="1"/>
            <p:nvPr/>
          </p:nvSpPr>
          <p:spPr>
            <a:xfrm>
              <a:off x="1066800" y="2296180"/>
              <a:ext cx="1447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b="1" dirty="0" smtClean="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Quarks</a:t>
              </a:r>
            </a:p>
          </p:txBody>
        </p:sp>
        <p:sp>
          <p:nvSpPr>
            <p:cNvPr id="54" name="Textfeld 53"/>
            <p:cNvSpPr txBox="1"/>
            <p:nvPr/>
          </p:nvSpPr>
          <p:spPr>
            <a:xfrm>
              <a:off x="4038600" y="1806713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t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" name="Gruppierung 4"/>
          <p:cNvGrpSpPr/>
          <p:nvPr/>
        </p:nvGrpSpPr>
        <p:grpSpPr>
          <a:xfrm>
            <a:off x="228600" y="4902340"/>
            <a:ext cx="3686176" cy="1498460"/>
            <a:chOff x="533400" y="4140340"/>
            <a:chExt cx="3686176" cy="1498460"/>
          </a:xfrm>
        </p:grpSpPr>
        <p:sp>
          <p:nvSpPr>
            <p:cNvPr id="59" name="Rechteck 58"/>
            <p:cNvSpPr/>
            <p:nvPr/>
          </p:nvSpPr>
          <p:spPr>
            <a:xfrm>
              <a:off x="1981200" y="4191001"/>
              <a:ext cx="685799" cy="685799"/>
            </a:xfrm>
            <a:prstGeom prst="rect">
              <a:avLst/>
            </a:prstGeom>
            <a:solidFill>
              <a:srgbClr val="92D05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0" name="Rechteck 59"/>
            <p:cNvSpPr/>
            <p:nvPr/>
          </p:nvSpPr>
          <p:spPr>
            <a:xfrm>
              <a:off x="2743200" y="4191001"/>
              <a:ext cx="685799" cy="685799"/>
            </a:xfrm>
            <a:prstGeom prst="rect">
              <a:avLst/>
            </a:prstGeom>
            <a:solidFill>
              <a:srgbClr val="92D05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1" name="Rechteck 60"/>
            <p:cNvSpPr/>
            <p:nvPr/>
          </p:nvSpPr>
          <p:spPr>
            <a:xfrm>
              <a:off x="3505200" y="4191001"/>
              <a:ext cx="685799" cy="685799"/>
            </a:xfrm>
            <a:prstGeom prst="rect">
              <a:avLst/>
            </a:prstGeom>
            <a:solidFill>
              <a:srgbClr val="92D05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2" name="Rechteck 61"/>
            <p:cNvSpPr/>
            <p:nvPr/>
          </p:nvSpPr>
          <p:spPr>
            <a:xfrm>
              <a:off x="1981200" y="4953001"/>
              <a:ext cx="685799" cy="685799"/>
            </a:xfrm>
            <a:prstGeom prst="rect">
              <a:avLst/>
            </a:prstGeom>
            <a:solidFill>
              <a:srgbClr val="92D05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3" name="Rechteck 62"/>
            <p:cNvSpPr/>
            <p:nvPr/>
          </p:nvSpPr>
          <p:spPr>
            <a:xfrm>
              <a:off x="2743200" y="4953001"/>
              <a:ext cx="685799" cy="685799"/>
            </a:xfrm>
            <a:prstGeom prst="rect">
              <a:avLst/>
            </a:prstGeom>
            <a:solidFill>
              <a:srgbClr val="92D05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4" name="Rechteck 63"/>
            <p:cNvSpPr/>
            <p:nvPr/>
          </p:nvSpPr>
          <p:spPr>
            <a:xfrm>
              <a:off x="3505200" y="4953001"/>
              <a:ext cx="685799" cy="685799"/>
            </a:xfrm>
            <a:prstGeom prst="rect">
              <a:avLst/>
            </a:prstGeom>
            <a:solidFill>
              <a:srgbClr val="92D05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5" name="Textfeld 64"/>
            <p:cNvSpPr txBox="1"/>
            <p:nvPr/>
          </p:nvSpPr>
          <p:spPr>
            <a:xfrm>
              <a:off x="2000251" y="4140340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u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Textfeld 65"/>
            <p:cNvSpPr txBox="1"/>
            <p:nvPr/>
          </p:nvSpPr>
          <p:spPr>
            <a:xfrm>
              <a:off x="2014538" y="4902340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Textfeld 66"/>
            <p:cNvSpPr txBox="1"/>
            <p:nvPr/>
          </p:nvSpPr>
          <p:spPr>
            <a:xfrm>
              <a:off x="2762251" y="4140340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Textfeld 67"/>
            <p:cNvSpPr txBox="1"/>
            <p:nvPr/>
          </p:nvSpPr>
          <p:spPr>
            <a:xfrm>
              <a:off x="3505200" y="4168915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t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Textfeld 68"/>
            <p:cNvSpPr txBox="1"/>
            <p:nvPr/>
          </p:nvSpPr>
          <p:spPr>
            <a:xfrm>
              <a:off x="2795588" y="4883290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Textfeld 69"/>
            <p:cNvSpPr txBox="1"/>
            <p:nvPr/>
          </p:nvSpPr>
          <p:spPr>
            <a:xfrm>
              <a:off x="3533776" y="4892815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b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Textfeld 70"/>
            <p:cNvSpPr txBox="1"/>
            <p:nvPr/>
          </p:nvSpPr>
          <p:spPr>
            <a:xfrm>
              <a:off x="533400" y="4419600"/>
              <a:ext cx="144780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b="1" smtClean="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Anti-quarks</a:t>
              </a:r>
              <a:endParaRPr lang="de-DE" sz="28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3" name="Gerade Verbindung 2"/>
            <p:cNvCxnSpPr/>
            <p:nvPr/>
          </p:nvCxnSpPr>
          <p:spPr bwMode="auto">
            <a:xfrm>
              <a:off x="2181225" y="4329113"/>
              <a:ext cx="304800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5" name="Gerade Verbindung 74"/>
            <p:cNvCxnSpPr/>
            <p:nvPr/>
          </p:nvCxnSpPr>
          <p:spPr bwMode="auto">
            <a:xfrm>
              <a:off x="2947987" y="4338638"/>
              <a:ext cx="304800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6" name="Gerade Verbindung 75"/>
            <p:cNvCxnSpPr/>
            <p:nvPr/>
          </p:nvCxnSpPr>
          <p:spPr bwMode="auto">
            <a:xfrm>
              <a:off x="3688080" y="4306253"/>
              <a:ext cx="304800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7" name="Gerade Verbindung 76"/>
            <p:cNvCxnSpPr/>
            <p:nvPr/>
          </p:nvCxnSpPr>
          <p:spPr bwMode="auto">
            <a:xfrm>
              <a:off x="2209799" y="5014914"/>
              <a:ext cx="304800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8" name="Gerade Verbindung 77"/>
            <p:cNvCxnSpPr/>
            <p:nvPr/>
          </p:nvCxnSpPr>
          <p:spPr bwMode="auto">
            <a:xfrm>
              <a:off x="2976561" y="5053015"/>
              <a:ext cx="304800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9" name="Gerade Verbindung 78"/>
            <p:cNvCxnSpPr/>
            <p:nvPr/>
          </p:nvCxnSpPr>
          <p:spPr bwMode="auto">
            <a:xfrm>
              <a:off x="3714748" y="5019678"/>
              <a:ext cx="304800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6" name="Gruppierung 5"/>
          <p:cNvGrpSpPr/>
          <p:nvPr/>
        </p:nvGrpSpPr>
        <p:grpSpPr>
          <a:xfrm>
            <a:off x="4329113" y="3810000"/>
            <a:ext cx="700087" cy="803136"/>
            <a:chOff x="4002881" y="3619499"/>
            <a:chExt cx="700087" cy="803136"/>
          </a:xfrm>
        </p:grpSpPr>
        <p:sp>
          <p:nvSpPr>
            <p:cNvPr id="83" name="Rechteck 82"/>
            <p:cNvSpPr/>
            <p:nvPr/>
          </p:nvSpPr>
          <p:spPr>
            <a:xfrm>
              <a:off x="4002881" y="3736836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7" name="Textfeld 86"/>
            <p:cNvSpPr txBox="1"/>
            <p:nvPr/>
          </p:nvSpPr>
          <p:spPr>
            <a:xfrm>
              <a:off x="4017168" y="361949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g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91" name="Textfeld 90"/>
          <p:cNvSpPr txBox="1"/>
          <p:nvPr/>
        </p:nvSpPr>
        <p:spPr>
          <a:xfrm>
            <a:off x="2895600" y="4020206"/>
            <a:ext cx="1447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err="1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Gluons</a:t>
            </a:r>
            <a:endParaRPr lang="de-DE" sz="2800" b="1" dirty="0" smtClean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feld 6"/>
          <p:cNvSpPr txBox="1"/>
          <p:nvPr/>
        </p:nvSpPr>
        <p:spPr>
          <a:xfrm>
            <a:off x="76199" y="35243"/>
            <a:ext cx="8915401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dirty="0" smtClean="0"/>
              <a:t>Quarks / </a:t>
            </a:r>
            <a:r>
              <a:rPr lang="de-DE" sz="3200" dirty="0" err="1" smtClean="0"/>
              <a:t>Gluons</a:t>
            </a:r>
            <a:r>
              <a:rPr lang="de-DE" sz="3200" dirty="0" smtClean="0"/>
              <a:t> </a:t>
            </a:r>
            <a:r>
              <a:rPr lang="de-DE" sz="3200" dirty="0" smtClean="0">
                <a:solidFill>
                  <a:srgbClr val="0000CC"/>
                </a:solidFill>
              </a:rPr>
              <a:t>(</a:t>
            </a:r>
            <a:r>
              <a:rPr lang="de-DE" sz="3200" b="1" dirty="0" err="1" smtClean="0">
                <a:solidFill>
                  <a:srgbClr val="0000CC"/>
                </a:solidFill>
              </a:rPr>
              <a:t>partons</a:t>
            </a:r>
            <a:r>
              <a:rPr lang="de-DE" sz="3200" dirty="0" smtClean="0">
                <a:solidFill>
                  <a:srgbClr val="0000CC"/>
                </a:solidFill>
              </a:rPr>
              <a:t>):</a:t>
            </a:r>
            <a:r>
              <a:rPr lang="de-DE" sz="3200" dirty="0" smtClean="0"/>
              <a:t> </a:t>
            </a:r>
            <a:r>
              <a:rPr lang="de-DE" sz="3200" dirty="0" err="1" smtClean="0">
                <a:solidFill>
                  <a:srgbClr val="FF0000"/>
                </a:solidFill>
              </a:rPr>
              <a:t>confined</a:t>
            </a:r>
            <a:r>
              <a:rPr lang="de-DE" sz="3200" dirty="0" smtClean="0"/>
              <a:t> in </a:t>
            </a:r>
            <a:r>
              <a:rPr lang="de-DE" sz="3200" b="1" dirty="0" err="1" smtClean="0"/>
              <a:t>hadrons</a:t>
            </a:r>
            <a:endParaRPr lang="de-DE" sz="3200" b="1" dirty="0" smtClean="0"/>
          </a:p>
          <a:p>
            <a:pPr algn="l">
              <a:spcBef>
                <a:spcPts val="600"/>
              </a:spcBef>
            </a:pPr>
            <a:r>
              <a:rPr lang="de-DE" b="1" dirty="0" smtClean="0">
                <a:solidFill>
                  <a:srgbClr val="0000CC"/>
                </a:solidFill>
              </a:rPr>
              <a:t>	</a:t>
            </a:r>
            <a:r>
              <a:rPr lang="de-DE" b="1" dirty="0" err="1" smtClean="0">
                <a:solidFill>
                  <a:srgbClr val="0000CC"/>
                </a:solidFill>
              </a:rPr>
              <a:t>you‘ll</a:t>
            </a:r>
            <a:r>
              <a:rPr lang="de-DE" b="1" dirty="0" smtClean="0">
                <a:solidFill>
                  <a:srgbClr val="0000CC"/>
                </a:solidFill>
              </a:rPr>
              <a:t> </a:t>
            </a:r>
            <a:r>
              <a:rPr lang="de-DE" b="1" dirty="0" err="1" smtClean="0">
                <a:solidFill>
                  <a:srgbClr val="0000CC"/>
                </a:solidFill>
              </a:rPr>
              <a:t>never</a:t>
            </a:r>
            <a:r>
              <a:rPr lang="de-DE" b="1" dirty="0" smtClean="0">
                <a:solidFill>
                  <a:srgbClr val="0000CC"/>
                </a:solidFill>
              </a:rPr>
              <a:t> </a:t>
            </a:r>
            <a:r>
              <a:rPr lang="de-DE" b="1" dirty="0" err="1" smtClean="0">
                <a:solidFill>
                  <a:srgbClr val="0000CC"/>
                </a:solidFill>
              </a:rPr>
              <a:t>walk</a:t>
            </a:r>
            <a:r>
              <a:rPr lang="de-DE" b="1" dirty="0" smtClean="0">
                <a:solidFill>
                  <a:srgbClr val="0000CC"/>
                </a:solidFill>
              </a:rPr>
              <a:t> </a:t>
            </a:r>
            <a:r>
              <a:rPr lang="de-DE" b="1" dirty="0" err="1" smtClean="0">
                <a:solidFill>
                  <a:srgbClr val="0000CC"/>
                </a:solidFill>
              </a:rPr>
              <a:t>alone</a:t>
            </a:r>
            <a:endParaRPr lang="de-DE" b="1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821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1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81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Bild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95400" y="762000"/>
            <a:ext cx="1409700" cy="393700"/>
          </a:xfrm>
          <a:prstGeom prst="rect">
            <a:avLst/>
          </a:prstGeom>
        </p:spPr>
      </p:pic>
      <p:sp>
        <p:nvSpPr>
          <p:cNvPr id="354306" name="Text Box 2"/>
          <p:cNvSpPr txBox="1">
            <a:spLocks noChangeArrowheads="1"/>
          </p:cNvSpPr>
          <p:nvPr/>
        </p:nvSpPr>
        <p:spPr bwMode="auto">
          <a:xfrm>
            <a:off x="-76200" y="0"/>
            <a:ext cx="9296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2800" u="sng" dirty="0" err="1" smtClean="0">
                <a:solidFill>
                  <a:srgbClr val="000099"/>
                </a:solidFill>
              </a:rPr>
              <a:t>Classical</a:t>
            </a:r>
            <a:r>
              <a:rPr lang="de-DE" altLang="de-DE" sz="2800" u="sng" dirty="0" smtClean="0">
                <a:solidFill>
                  <a:srgbClr val="000099"/>
                </a:solidFill>
              </a:rPr>
              <a:t> </a:t>
            </a:r>
            <a:r>
              <a:rPr lang="de-DE" altLang="de-DE" sz="2800" u="sng" dirty="0" err="1" smtClean="0">
                <a:solidFill>
                  <a:srgbClr val="000099"/>
                </a:solidFill>
              </a:rPr>
              <a:t>example</a:t>
            </a:r>
            <a:r>
              <a:rPr lang="de-DE" altLang="de-DE" sz="2800" u="sng" dirty="0" smtClean="0">
                <a:solidFill>
                  <a:srgbClr val="000099"/>
                </a:solidFill>
              </a:rPr>
              <a:t>: </a:t>
            </a:r>
            <a:r>
              <a:rPr lang="de-DE" altLang="de-DE" sz="2800" u="sng" dirty="0" err="1" smtClean="0">
                <a:solidFill>
                  <a:srgbClr val="000099"/>
                </a:solidFill>
              </a:rPr>
              <a:t>buckling</a:t>
            </a:r>
            <a:r>
              <a:rPr lang="de-DE" altLang="de-DE" sz="2800" u="sng" dirty="0" smtClean="0">
                <a:solidFill>
                  <a:srgbClr val="000099"/>
                </a:solidFill>
              </a:rPr>
              <a:t> </a:t>
            </a:r>
            <a:r>
              <a:rPr lang="de-DE" altLang="de-DE" sz="2800" u="sng" dirty="0" err="1" smtClean="0">
                <a:solidFill>
                  <a:srgbClr val="000099"/>
                </a:solidFill>
              </a:rPr>
              <a:t>of</a:t>
            </a:r>
            <a:r>
              <a:rPr lang="de-DE" altLang="de-DE" sz="2800" u="sng" dirty="0" smtClean="0">
                <a:solidFill>
                  <a:srgbClr val="000099"/>
                </a:solidFill>
              </a:rPr>
              <a:t> an </a:t>
            </a:r>
            <a:r>
              <a:rPr lang="de-DE" altLang="de-DE" sz="2800" u="sng" dirty="0" err="1" smtClean="0">
                <a:solidFill>
                  <a:srgbClr val="000099"/>
                </a:solidFill>
              </a:rPr>
              <a:t>elastic</a:t>
            </a:r>
            <a:r>
              <a:rPr lang="de-DE" altLang="de-DE" sz="2800" u="sng" dirty="0" smtClean="0">
                <a:solidFill>
                  <a:srgbClr val="000099"/>
                </a:solidFill>
              </a:rPr>
              <a:t> </a:t>
            </a:r>
            <a:r>
              <a:rPr lang="de-DE" altLang="de-DE" sz="2800" u="sng" dirty="0" err="1" smtClean="0">
                <a:solidFill>
                  <a:srgbClr val="000099"/>
                </a:solidFill>
              </a:rPr>
              <a:t>rod</a:t>
            </a:r>
            <a:endParaRPr lang="en-US" altLang="de-DE" sz="2800" u="sng" dirty="0"/>
          </a:p>
        </p:txBody>
      </p:sp>
      <p:grpSp>
        <p:nvGrpSpPr>
          <p:cNvPr id="8" name="Gruppierung 7"/>
          <p:cNvGrpSpPr/>
          <p:nvPr/>
        </p:nvGrpSpPr>
        <p:grpSpPr>
          <a:xfrm>
            <a:off x="838200" y="1106488"/>
            <a:ext cx="3019424" cy="3249612"/>
            <a:chOff x="838200" y="1106488"/>
            <a:chExt cx="3019424" cy="3249612"/>
          </a:xfrm>
        </p:grpSpPr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235200" y="3119686"/>
              <a:ext cx="1622424" cy="301657"/>
            </a:xfrm>
            <a:prstGeom prst="rect">
              <a:avLst/>
            </a:prstGeom>
          </p:spPr>
        </p:pic>
        <p:grpSp>
          <p:nvGrpSpPr>
            <p:cNvPr id="354307" name="Group 3"/>
            <p:cNvGrpSpPr>
              <a:grpSpLocks/>
            </p:cNvGrpSpPr>
            <p:nvPr/>
          </p:nvGrpSpPr>
          <p:grpSpPr bwMode="auto">
            <a:xfrm>
              <a:off x="838200" y="1106488"/>
              <a:ext cx="2667000" cy="3249612"/>
              <a:chOff x="528" y="768"/>
              <a:chExt cx="1680" cy="2047"/>
            </a:xfrm>
          </p:grpSpPr>
          <p:sp>
            <p:nvSpPr>
              <p:cNvPr id="354308" name="Line 4"/>
              <p:cNvSpPr>
                <a:spLocks noChangeShapeType="1"/>
              </p:cNvSpPr>
              <p:nvPr/>
            </p:nvSpPr>
            <p:spPr bwMode="auto">
              <a:xfrm flipV="1">
                <a:off x="1040" y="1594"/>
                <a:ext cx="399" cy="265"/>
              </a:xfrm>
              <a:prstGeom prst="line">
                <a:avLst/>
              </a:prstGeom>
              <a:noFill/>
              <a:ln w="28575">
                <a:solidFill>
                  <a:srgbClr val="006600"/>
                </a:solidFill>
                <a:round/>
                <a:headEnd type="arrow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54309" name="Line 5"/>
              <p:cNvSpPr>
                <a:spLocks noChangeShapeType="1"/>
              </p:cNvSpPr>
              <p:nvPr/>
            </p:nvSpPr>
            <p:spPr bwMode="auto">
              <a:xfrm>
                <a:off x="960" y="1728"/>
                <a:ext cx="576" cy="0"/>
              </a:xfrm>
              <a:prstGeom prst="line">
                <a:avLst/>
              </a:prstGeom>
              <a:noFill/>
              <a:ln w="28575">
                <a:solidFill>
                  <a:srgbClr val="800080"/>
                </a:solidFill>
                <a:round/>
                <a:headEnd type="arrow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354311" name="Group 7"/>
              <p:cNvGrpSpPr>
                <a:grpSpLocks/>
              </p:cNvGrpSpPr>
              <p:nvPr/>
            </p:nvGrpSpPr>
            <p:grpSpPr bwMode="auto">
              <a:xfrm>
                <a:off x="528" y="768"/>
                <a:ext cx="1392" cy="2047"/>
                <a:chOff x="528" y="768"/>
                <a:chExt cx="1392" cy="2047"/>
              </a:xfrm>
            </p:grpSpPr>
            <p:sp>
              <p:nvSpPr>
                <p:cNvPr id="354312" name="AutoShape 8"/>
                <p:cNvSpPr>
                  <a:spLocks noChangeArrowheads="1"/>
                </p:cNvSpPr>
                <p:nvPr/>
              </p:nvSpPr>
              <p:spPr bwMode="auto">
                <a:xfrm>
                  <a:off x="528" y="2575"/>
                  <a:ext cx="1392" cy="240"/>
                </a:xfrm>
                <a:prstGeom prst="parallelogram">
                  <a:avLst>
                    <a:gd name="adj" fmla="val 165005"/>
                  </a:avLst>
                </a:prstGeom>
                <a:solidFill>
                  <a:srgbClr val="FFFF66"/>
                </a:solidFill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354313" name="Group 9"/>
                <p:cNvGrpSpPr>
                  <a:grpSpLocks/>
                </p:cNvGrpSpPr>
                <p:nvPr/>
              </p:nvGrpSpPr>
              <p:grpSpPr bwMode="auto">
                <a:xfrm>
                  <a:off x="1200" y="1039"/>
                  <a:ext cx="96" cy="1665"/>
                  <a:chOff x="1200" y="1056"/>
                  <a:chExt cx="96" cy="1665"/>
                </a:xfrm>
              </p:grpSpPr>
              <p:sp>
                <p:nvSpPr>
                  <p:cNvPr id="354314" name="AutoShape 1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056"/>
                    <a:ext cx="96" cy="1584"/>
                  </a:xfrm>
                  <a:prstGeom prst="can">
                    <a:avLst>
                      <a:gd name="adj" fmla="val 39188"/>
                    </a:avLst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54315" name="AutoShape 1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1200" y="2625"/>
                    <a:ext cx="96" cy="96"/>
                  </a:xfrm>
                  <a:prstGeom prst="triangle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54316" name="Line 12"/>
                  <p:cNvSpPr>
                    <a:spLocks noChangeShapeType="1"/>
                  </p:cNvSpPr>
                  <p:nvPr/>
                </p:nvSpPr>
                <p:spPr bwMode="auto">
                  <a:xfrm>
                    <a:off x="1201" y="2622"/>
                    <a:ext cx="47" cy="96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54317" name="Line 1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251" y="2624"/>
                    <a:ext cx="45" cy="94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354318" name="Line 14"/>
                <p:cNvSpPr>
                  <a:spLocks noChangeShapeType="1"/>
                </p:cNvSpPr>
                <p:nvPr/>
              </p:nvSpPr>
              <p:spPr bwMode="auto">
                <a:xfrm>
                  <a:off x="1248" y="768"/>
                  <a:ext cx="0" cy="288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354319" name="Line 15"/>
              <p:cNvSpPr>
                <a:spLocks noChangeShapeType="1"/>
              </p:cNvSpPr>
              <p:nvPr/>
            </p:nvSpPr>
            <p:spPr bwMode="auto">
              <a:xfrm flipV="1">
                <a:off x="1058" y="1734"/>
                <a:ext cx="168" cy="114"/>
              </a:xfrm>
              <a:prstGeom prst="line">
                <a:avLst/>
              </a:prstGeom>
              <a:noFill/>
              <a:ln w="28575">
                <a:solidFill>
                  <a:srgbClr val="006600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54320" name="Text Box 16"/>
              <p:cNvSpPr txBox="1">
                <a:spLocks noChangeArrowheads="1"/>
              </p:cNvSpPr>
              <p:nvPr/>
            </p:nvSpPr>
            <p:spPr bwMode="auto">
              <a:xfrm>
                <a:off x="1440" y="1559"/>
                <a:ext cx="768" cy="29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de-DE" altLang="de-DE" i="1" dirty="0" smtClean="0">
                    <a:solidFill>
                      <a:srgbClr val="800080"/>
                    </a:solidFill>
                    <a:latin typeface="+mj-lt"/>
                  </a:rPr>
                  <a:t>x</a:t>
                </a:r>
                <a:r>
                  <a:rPr lang="de-DE" altLang="de-DE" sz="2000" dirty="0">
                    <a:solidFill>
                      <a:srgbClr val="800080"/>
                    </a:solidFill>
                  </a:rPr>
                  <a:t> </a:t>
                </a:r>
                <a:r>
                  <a:rPr lang="de-DE" altLang="de-DE" sz="2000" dirty="0" err="1" smtClean="0">
                    <a:solidFill>
                      <a:srgbClr val="800080"/>
                    </a:solidFill>
                  </a:rPr>
                  <a:t>mode</a:t>
                </a:r>
                <a:endParaRPr lang="en-US" altLang="de-DE" sz="2000" dirty="0">
                  <a:solidFill>
                    <a:srgbClr val="800080"/>
                  </a:solidFill>
                </a:endParaRPr>
              </a:p>
            </p:txBody>
          </p:sp>
          <p:sp>
            <p:nvSpPr>
              <p:cNvPr id="354321" name="Text Box 17"/>
              <p:cNvSpPr txBox="1">
                <a:spLocks noChangeArrowheads="1"/>
              </p:cNvSpPr>
              <p:nvPr/>
            </p:nvSpPr>
            <p:spPr bwMode="auto">
              <a:xfrm>
                <a:off x="1344" y="1367"/>
                <a:ext cx="768" cy="29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de-DE" altLang="de-DE" i="1" dirty="0" err="1" smtClean="0">
                    <a:solidFill>
                      <a:srgbClr val="006600"/>
                    </a:solidFill>
                    <a:latin typeface="+mj-lt"/>
                  </a:rPr>
                  <a:t>y</a:t>
                </a:r>
                <a:r>
                  <a:rPr lang="de-DE" altLang="de-DE" sz="2000" dirty="0">
                    <a:solidFill>
                      <a:srgbClr val="006600"/>
                    </a:solidFill>
                  </a:rPr>
                  <a:t> </a:t>
                </a:r>
                <a:r>
                  <a:rPr lang="de-DE" altLang="de-DE" sz="2000" dirty="0" err="1">
                    <a:solidFill>
                      <a:srgbClr val="006600"/>
                    </a:solidFill>
                  </a:rPr>
                  <a:t>m</a:t>
                </a:r>
                <a:r>
                  <a:rPr lang="de-DE" altLang="de-DE" sz="2000" dirty="0" err="1" smtClean="0">
                    <a:solidFill>
                      <a:srgbClr val="006600"/>
                    </a:solidFill>
                  </a:rPr>
                  <a:t>ode</a:t>
                </a:r>
                <a:endParaRPr lang="en-US" altLang="de-DE" sz="2000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354322" name="Line 18"/>
              <p:cNvSpPr>
                <a:spLocks noChangeShapeType="1"/>
              </p:cNvSpPr>
              <p:nvPr/>
            </p:nvSpPr>
            <p:spPr bwMode="auto">
              <a:xfrm flipH="1" flipV="1">
                <a:off x="1247" y="1756"/>
                <a:ext cx="260" cy="24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354324" name="Group 20"/>
          <p:cNvGrpSpPr>
            <a:grpSpLocks/>
          </p:cNvGrpSpPr>
          <p:nvPr/>
        </p:nvGrpSpPr>
        <p:grpSpPr bwMode="auto">
          <a:xfrm>
            <a:off x="990600" y="4419600"/>
            <a:ext cx="2667000" cy="2362200"/>
            <a:chOff x="624" y="2726"/>
            <a:chExt cx="1680" cy="1488"/>
          </a:xfrm>
        </p:grpSpPr>
        <p:sp>
          <p:nvSpPr>
            <p:cNvPr id="354325" name="Line 21"/>
            <p:cNvSpPr>
              <a:spLocks noChangeShapeType="1"/>
            </p:cNvSpPr>
            <p:nvPr/>
          </p:nvSpPr>
          <p:spPr bwMode="auto">
            <a:xfrm>
              <a:off x="624" y="3984"/>
              <a:ext cx="1296" cy="0"/>
            </a:xfrm>
            <a:prstGeom prst="line">
              <a:avLst/>
            </a:prstGeom>
            <a:noFill/>
            <a:ln w="28575">
              <a:solidFill>
                <a:srgbClr val="80008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54326" name="Text Box 22"/>
            <p:cNvSpPr txBox="1">
              <a:spLocks noChangeArrowheads="1"/>
            </p:cNvSpPr>
            <p:nvPr/>
          </p:nvSpPr>
          <p:spPr bwMode="auto">
            <a:xfrm>
              <a:off x="1776" y="3792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>
                  <a:solidFill>
                    <a:srgbClr val="800080"/>
                  </a:solidFill>
                  <a:latin typeface="+mn-lt"/>
                </a:rPr>
                <a:t>x</a:t>
              </a:r>
              <a:endParaRPr lang="en-US" altLang="de-DE" sz="3200" i="1">
                <a:solidFill>
                  <a:srgbClr val="800080"/>
                </a:solidFill>
                <a:latin typeface="+mn-lt"/>
              </a:endParaRPr>
            </a:p>
          </p:txBody>
        </p:sp>
        <p:sp>
          <p:nvSpPr>
            <p:cNvPr id="354327" name="Line 23"/>
            <p:cNvSpPr>
              <a:spLocks noChangeShapeType="1"/>
            </p:cNvSpPr>
            <p:nvPr/>
          </p:nvSpPr>
          <p:spPr bwMode="auto">
            <a:xfrm flipV="1">
              <a:off x="873" y="3542"/>
              <a:ext cx="1104" cy="672"/>
            </a:xfrm>
            <a:prstGeom prst="line">
              <a:avLst/>
            </a:prstGeom>
            <a:noFill/>
            <a:ln w="28575">
              <a:solidFill>
                <a:srgbClr val="0066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54328" name="Text Box 24"/>
            <p:cNvSpPr txBox="1">
              <a:spLocks noChangeArrowheads="1"/>
            </p:cNvSpPr>
            <p:nvPr/>
          </p:nvSpPr>
          <p:spPr bwMode="auto">
            <a:xfrm>
              <a:off x="1824" y="3312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>
                  <a:solidFill>
                    <a:srgbClr val="006600"/>
                  </a:solidFill>
                  <a:latin typeface="+mn-lt"/>
                </a:rPr>
                <a:t>y</a:t>
              </a:r>
              <a:endParaRPr lang="en-US" altLang="de-DE" sz="3200" i="1" dirty="0">
                <a:solidFill>
                  <a:srgbClr val="006600"/>
                </a:solidFill>
                <a:latin typeface="+mn-lt"/>
              </a:endParaRPr>
            </a:p>
          </p:txBody>
        </p:sp>
        <p:sp>
          <p:nvSpPr>
            <p:cNvPr id="354329" name="Freeform 25"/>
            <p:cNvSpPr>
              <a:spLocks/>
            </p:cNvSpPr>
            <p:nvPr/>
          </p:nvSpPr>
          <p:spPr bwMode="auto">
            <a:xfrm>
              <a:off x="644" y="3342"/>
              <a:ext cx="1180" cy="638"/>
            </a:xfrm>
            <a:custGeom>
              <a:avLst/>
              <a:gdLst>
                <a:gd name="T0" fmla="*/ 0 w 1180"/>
                <a:gd name="T1" fmla="*/ 0 h 638"/>
                <a:gd name="T2" fmla="*/ 46 w 1180"/>
                <a:gd name="T3" fmla="*/ 22 h 638"/>
                <a:gd name="T4" fmla="*/ 272 w 1180"/>
                <a:gd name="T5" fmla="*/ 56 h 638"/>
                <a:gd name="T6" fmla="*/ 766 w 1180"/>
                <a:gd name="T7" fmla="*/ 64 h 638"/>
                <a:gd name="T8" fmla="*/ 1016 w 1180"/>
                <a:gd name="T9" fmla="*/ 46 h 638"/>
                <a:gd name="T10" fmla="*/ 1102 w 1180"/>
                <a:gd name="T11" fmla="*/ 30 h 638"/>
                <a:gd name="T12" fmla="*/ 1180 w 1180"/>
                <a:gd name="T13" fmla="*/ 0 h 638"/>
                <a:gd name="T14" fmla="*/ 1108 w 1180"/>
                <a:gd name="T15" fmla="*/ 214 h 638"/>
                <a:gd name="T16" fmla="*/ 1026 w 1180"/>
                <a:gd name="T17" fmla="*/ 362 h 638"/>
                <a:gd name="T18" fmla="*/ 922 w 1180"/>
                <a:gd name="T19" fmla="*/ 492 h 638"/>
                <a:gd name="T20" fmla="*/ 810 w 1180"/>
                <a:gd name="T21" fmla="*/ 576 h 638"/>
                <a:gd name="T22" fmla="*/ 706 w 1180"/>
                <a:gd name="T23" fmla="*/ 624 h 638"/>
                <a:gd name="T24" fmla="*/ 610 w 1180"/>
                <a:gd name="T25" fmla="*/ 638 h 638"/>
                <a:gd name="T26" fmla="*/ 514 w 1180"/>
                <a:gd name="T27" fmla="*/ 636 h 638"/>
                <a:gd name="T28" fmla="*/ 390 w 1180"/>
                <a:gd name="T29" fmla="*/ 594 h 638"/>
                <a:gd name="T30" fmla="*/ 248 w 1180"/>
                <a:gd name="T31" fmla="*/ 496 h 638"/>
                <a:gd name="T32" fmla="*/ 144 w 1180"/>
                <a:gd name="T33" fmla="*/ 360 h 638"/>
                <a:gd name="T34" fmla="*/ 60 w 1180"/>
                <a:gd name="T35" fmla="*/ 204 h 638"/>
                <a:gd name="T36" fmla="*/ 0 w 1180"/>
                <a:gd name="T3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0" h="638">
                  <a:moveTo>
                    <a:pt x="0" y="0"/>
                  </a:moveTo>
                  <a:lnTo>
                    <a:pt x="46" y="22"/>
                  </a:lnTo>
                  <a:lnTo>
                    <a:pt x="272" y="56"/>
                  </a:lnTo>
                  <a:lnTo>
                    <a:pt x="766" y="64"/>
                  </a:lnTo>
                  <a:lnTo>
                    <a:pt x="1016" y="46"/>
                  </a:lnTo>
                  <a:lnTo>
                    <a:pt x="1102" y="30"/>
                  </a:lnTo>
                  <a:lnTo>
                    <a:pt x="1180" y="0"/>
                  </a:lnTo>
                  <a:lnTo>
                    <a:pt x="1108" y="214"/>
                  </a:lnTo>
                  <a:lnTo>
                    <a:pt x="1026" y="362"/>
                  </a:lnTo>
                  <a:lnTo>
                    <a:pt x="922" y="492"/>
                  </a:lnTo>
                  <a:lnTo>
                    <a:pt x="810" y="576"/>
                  </a:lnTo>
                  <a:lnTo>
                    <a:pt x="706" y="624"/>
                  </a:lnTo>
                  <a:lnTo>
                    <a:pt x="610" y="638"/>
                  </a:lnTo>
                  <a:lnTo>
                    <a:pt x="514" y="636"/>
                  </a:lnTo>
                  <a:lnTo>
                    <a:pt x="390" y="594"/>
                  </a:lnTo>
                  <a:lnTo>
                    <a:pt x="248" y="496"/>
                  </a:lnTo>
                  <a:lnTo>
                    <a:pt x="144" y="360"/>
                  </a:lnTo>
                  <a:lnTo>
                    <a:pt x="60" y="204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66">
                    <a:gamma/>
                    <a:shade val="46275"/>
                    <a:invGamma/>
                  </a:srgbClr>
                </a:gs>
                <a:gs pos="50000">
                  <a:srgbClr val="FFFF66"/>
                </a:gs>
                <a:gs pos="100000">
                  <a:srgbClr val="FFFF66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54330" name="Oval 26"/>
            <p:cNvSpPr>
              <a:spLocks noChangeArrowheads="1"/>
            </p:cNvSpPr>
            <p:nvPr/>
          </p:nvSpPr>
          <p:spPr bwMode="auto">
            <a:xfrm>
              <a:off x="640" y="3120"/>
              <a:ext cx="1180" cy="432"/>
            </a:xfrm>
            <a:prstGeom prst="ellipse">
              <a:avLst/>
            </a:prstGeom>
            <a:gradFill rotWithShape="1">
              <a:gsLst>
                <a:gs pos="0">
                  <a:srgbClr val="66CCFF">
                    <a:gamma/>
                    <a:shade val="46275"/>
                    <a:invGamma/>
                  </a:srgbClr>
                </a:gs>
                <a:gs pos="50000">
                  <a:srgbClr val="66CCFF"/>
                </a:gs>
                <a:gs pos="100000">
                  <a:srgbClr val="66CCFF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54331" name="Bogen 27"/>
            <p:cNvSpPr>
              <a:spLocks/>
            </p:cNvSpPr>
            <p:nvPr/>
          </p:nvSpPr>
          <p:spPr bwMode="auto">
            <a:xfrm flipH="1" flipV="1">
              <a:off x="640" y="3024"/>
              <a:ext cx="1180" cy="960"/>
            </a:xfrm>
            <a:custGeom>
              <a:avLst/>
              <a:gdLst>
                <a:gd name="G0" fmla="+- 20415 0 0"/>
                <a:gd name="G1" fmla="+- 21600 0 0"/>
                <a:gd name="G2" fmla="+- 21600 0 0"/>
                <a:gd name="T0" fmla="*/ 0 w 40852"/>
                <a:gd name="T1" fmla="*/ 14544 h 21600"/>
                <a:gd name="T2" fmla="*/ 40852 w 40852"/>
                <a:gd name="T3" fmla="*/ 14607 h 21600"/>
                <a:gd name="T4" fmla="*/ 20415 w 40852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852" h="21600" fill="none" extrusionOk="0">
                  <a:moveTo>
                    <a:pt x="-1" y="14543"/>
                  </a:moveTo>
                  <a:cubicBezTo>
                    <a:pt x="3008" y="5839"/>
                    <a:pt x="11205" y="-1"/>
                    <a:pt x="20415" y="-1"/>
                  </a:cubicBezTo>
                  <a:cubicBezTo>
                    <a:pt x="29649" y="-1"/>
                    <a:pt x="37862" y="5870"/>
                    <a:pt x="40851" y="14607"/>
                  </a:cubicBezTo>
                </a:path>
                <a:path w="40852" h="21600" stroke="0" extrusionOk="0">
                  <a:moveTo>
                    <a:pt x="-1" y="14543"/>
                  </a:moveTo>
                  <a:cubicBezTo>
                    <a:pt x="3008" y="5839"/>
                    <a:pt x="11205" y="-1"/>
                    <a:pt x="20415" y="-1"/>
                  </a:cubicBezTo>
                  <a:cubicBezTo>
                    <a:pt x="29649" y="-1"/>
                    <a:pt x="37862" y="5870"/>
                    <a:pt x="40851" y="14607"/>
                  </a:cubicBezTo>
                  <a:lnTo>
                    <a:pt x="20415" y="21600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54332" name="Line 28"/>
            <p:cNvSpPr>
              <a:spLocks noChangeShapeType="1"/>
            </p:cNvSpPr>
            <p:nvPr/>
          </p:nvSpPr>
          <p:spPr bwMode="auto">
            <a:xfrm flipV="1">
              <a:off x="1248" y="2880"/>
              <a:ext cx="0" cy="64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54333" name="Text Box 29"/>
            <p:cNvSpPr txBox="1">
              <a:spLocks noChangeArrowheads="1"/>
            </p:cNvSpPr>
            <p:nvPr/>
          </p:nvSpPr>
          <p:spPr bwMode="auto">
            <a:xfrm>
              <a:off x="1248" y="2726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 dirty="0" err="1">
                  <a:solidFill>
                    <a:srgbClr val="FF0000"/>
                  </a:solidFill>
                  <a:latin typeface="+mn-lt"/>
                </a:rPr>
                <a:t>V</a:t>
              </a:r>
              <a:r>
                <a:rPr lang="de-DE" altLang="de-DE" sz="3200" baseline="-25000" dirty="0" err="1">
                  <a:solidFill>
                    <a:srgbClr val="FF0000"/>
                  </a:solidFill>
                  <a:latin typeface="+mn-lt"/>
                </a:rPr>
                <a:t>el</a:t>
              </a:r>
              <a:endParaRPr lang="en-US" altLang="de-DE" sz="3200" dirty="0">
                <a:solidFill>
                  <a:srgbClr val="FF0000"/>
                </a:solidFill>
                <a:latin typeface="+mn-lt"/>
              </a:endParaRPr>
            </a:p>
          </p:txBody>
        </p:sp>
      </p:grpSp>
      <p:grpSp>
        <p:nvGrpSpPr>
          <p:cNvPr id="354337" name="Group 33"/>
          <p:cNvGrpSpPr>
            <a:grpSpLocks/>
          </p:cNvGrpSpPr>
          <p:nvPr/>
        </p:nvGrpSpPr>
        <p:grpSpPr bwMode="auto">
          <a:xfrm>
            <a:off x="5562600" y="4419600"/>
            <a:ext cx="2667000" cy="2362200"/>
            <a:chOff x="3504" y="2726"/>
            <a:chExt cx="1680" cy="1488"/>
          </a:xfrm>
        </p:grpSpPr>
        <p:sp>
          <p:nvSpPr>
            <p:cNvPr id="354338" name="Line 34"/>
            <p:cNvSpPr>
              <a:spLocks noChangeShapeType="1"/>
            </p:cNvSpPr>
            <p:nvPr/>
          </p:nvSpPr>
          <p:spPr bwMode="auto">
            <a:xfrm>
              <a:off x="3504" y="3984"/>
              <a:ext cx="1296" cy="0"/>
            </a:xfrm>
            <a:prstGeom prst="line">
              <a:avLst/>
            </a:prstGeom>
            <a:noFill/>
            <a:ln w="28575">
              <a:solidFill>
                <a:srgbClr val="80008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54339" name="Text Box 35"/>
            <p:cNvSpPr txBox="1">
              <a:spLocks noChangeArrowheads="1"/>
            </p:cNvSpPr>
            <p:nvPr/>
          </p:nvSpPr>
          <p:spPr bwMode="auto">
            <a:xfrm>
              <a:off x="4656" y="3792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>
                  <a:solidFill>
                    <a:srgbClr val="800080"/>
                  </a:solidFill>
                  <a:latin typeface="+mn-lt"/>
                </a:rPr>
                <a:t>x</a:t>
              </a:r>
              <a:endParaRPr lang="en-US" altLang="de-DE" sz="3200" i="1">
                <a:solidFill>
                  <a:srgbClr val="800080"/>
                </a:solidFill>
                <a:latin typeface="+mn-lt"/>
              </a:endParaRPr>
            </a:p>
          </p:txBody>
        </p:sp>
        <p:sp>
          <p:nvSpPr>
            <p:cNvPr id="354340" name="Line 36"/>
            <p:cNvSpPr>
              <a:spLocks noChangeShapeType="1"/>
            </p:cNvSpPr>
            <p:nvPr/>
          </p:nvSpPr>
          <p:spPr bwMode="auto">
            <a:xfrm flipV="1">
              <a:off x="3753" y="3542"/>
              <a:ext cx="1104" cy="672"/>
            </a:xfrm>
            <a:prstGeom prst="line">
              <a:avLst/>
            </a:prstGeom>
            <a:noFill/>
            <a:ln w="28575">
              <a:solidFill>
                <a:srgbClr val="0066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54341" name="Text Box 37"/>
            <p:cNvSpPr txBox="1">
              <a:spLocks noChangeArrowheads="1"/>
            </p:cNvSpPr>
            <p:nvPr/>
          </p:nvSpPr>
          <p:spPr bwMode="auto">
            <a:xfrm>
              <a:off x="4704" y="3312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 dirty="0" err="1">
                  <a:solidFill>
                    <a:srgbClr val="006600"/>
                  </a:solidFill>
                  <a:latin typeface="+mn-lt"/>
                </a:rPr>
                <a:t>y</a:t>
              </a:r>
              <a:endParaRPr lang="en-US" altLang="de-DE" sz="3200" i="1" dirty="0">
                <a:solidFill>
                  <a:srgbClr val="006600"/>
                </a:solidFill>
                <a:latin typeface="+mn-lt"/>
              </a:endParaRPr>
            </a:p>
          </p:txBody>
        </p:sp>
        <p:sp>
          <p:nvSpPr>
            <p:cNvPr id="354342" name="Freeform 38"/>
            <p:cNvSpPr>
              <a:spLocks/>
            </p:cNvSpPr>
            <p:nvPr/>
          </p:nvSpPr>
          <p:spPr bwMode="auto">
            <a:xfrm>
              <a:off x="3524" y="3342"/>
              <a:ext cx="1180" cy="638"/>
            </a:xfrm>
            <a:custGeom>
              <a:avLst/>
              <a:gdLst>
                <a:gd name="T0" fmla="*/ 0 w 1180"/>
                <a:gd name="T1" fmla="*/ 0 h 638"/>
                <a:gd name="T2" fmla="*/ 46 w 1180"/>
                <a:gd name="T3" fmla="*/ 22 h 638"/>
                <a:gd name="T4" fmla="*/ 272 w 1180"/>
                <a:gd name="T5" fmla="*/ 56 h 638"/>
                <a:gd name="T6" fmla="*/ 766 w 1180"/>
                <a:gd name="T7" fmla="*/ 64 h 638"/>
                <a:gd name="T8" fmla="*/ 1016 w 1180"/>
                <a:gd name="T9" fmla="*/ 46 h 638"/>
                <a:gd name="T10" fmla="*/ 1102 w 1180"/>
                <a:gd name="T11" fmla="*/ 30 h 638"/>
                <a:gd name="T12" fmla="*/ 1180 w 1180"/>
                <a:gd name="T13" fmla="*/ 0 h 638"/>
                <a:gd name="T14" fmla="*/ 1108 w 1180"/>
                <a:gd name="T15" fmla="*/ 214 h 638"/>
                <a:gd name="T16" fmla="*/ 1026 w 1180"/>
                <a:gd name="T17" fmla="*/ 362 h 638"/>
                <a:gd name="T18" fmla="*/ 922 w 1180"/>
                <a:gd name="T19" fmla="*/ 492 h 638"/>
                <a:gd name="T20" fmla="*/ 810 w 1180"/>
                <a:gd name="T21" fmla="*/ 576 h 638"/>
                <a:gd name="T22" fmla="*/ 706 w 1180"/>
                <a:gd name="T23" fmla="*/ 624 h 638"/>
                <a:gd name="T24" fmla="*/ 610 w 1180"/>
                <a:gd name="T25" fmla="*/ 638 h 638"/>
                <a:gd name="T26" fmla="*/ 514 w 1180"/>
                <a:gd name="T27" fmla="*/ 636 h 638"/>
                <a:gd name="T28" fmla="*/ 390 w 1180"/>
                <a:gd name="T29" fmla="*/ 594 h 638"/>
                <a:gd name="T30" fmla="*/ 248 w 1180"/>
                <a:gd name="T31" fmla="*/ 496 h 638"/>
                <a:gd name="T32" fmla="*/ 144 w 1180"/>
                <a:gd name="T33" fmla="*/ 360 h 638"/>
                <a:gd name="T34" fmla="*/ 60 w 1180"/>
                <a:gd name="T35" fmla="*/ 204 h 638"/>
                <a:gd name="T36" fmla="*/ 0 w 1180"/>
                <a:gd name="T3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0" h="638">
                  <a:moveTo>
                    <a:pt x="0" y="0"/>
                  </a:moveTo>
                  <a:lnTo>
                    <a:pt x="46" y="22"/>
                  </a:lnTo>
                  <a:lnTo>
                    <a:pt x="272" y="56"/>
                  </a:lnTo>
                  <a:lnTo>
                    <a:pt x="766" y="64"/>
                  </a:lnTo>
                  <a:lnTo>
                    <a:pt x="1016" y="46"/>
                  </a:lnTo>
                  <a:lnTo>
                    <a:pt x="1102" y="30"/>
                  </a:lnTo>
                  <a:lnTo>
                    <a:pt x="1180" y="0"/>
                  </a:lnTo>
                  <a:lnTo>
                    <a:pt x="1108" y="214"/>
                  </a:lnTo>
                  <a:lnTo>
                    <a:pt x="1026" y="362"/>
                  </a:lnTo>
                  <a:lnTo>
                    <a:pt x="922" y="492"/>
                  </a:lnTo>
                  <a:lnTo>
                    <a:pt x="810" y="576"/>
                  </a:lnTo>
                  <a:lnTo>
                    <a:pt x="706" y="624"/>
                  </a:lnTo>
                  <a:lnTo>
                    <a:pt x="610" y="638"/>
                  </a:lnTo>
                  <a:lnTo>
                    <a:pt x="514" y="636"/>
                  </a:lnTo>
                  <a:lnTo>
                    <a:pt x="390" y="594"/>
                  </a:lnTo>
                  <a:lnTo>
                    <a:pt x="248" y="496"/>
                  </a:lnTo>
                  <a:lnTo>
                    <a:pt x="144" y="360"/>
                  </a:lnTo>
                  <a:lnTo>
                    <a:pt x="60" y="204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66">
                    <a:gamma/>
                    <a:shade val="46275"/>
                    <a:invGamma/>
                  </a:srgbClr>
                </a:gs>
                <a:gs pos="50000">
                  <a:srgbClr val="FFFF66"/>
                </a:gs>
                <a:gs pos="100000">
                  <a:srgbClr val="FFFF66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54343" name="Oval 39"/>
            <p:cNvSpPr>
              <a:spLocks noChangeArrowheads="1"/>
            </p:cNvSpPr>
            <p:nvPr/>
          </p:nvSpPr>
          <p:spPr bwMode="auto">
            <a:xfrm>
              <a:off x="3520" y="3120"/>
              <a:ext cx="1180" cy="432"/>
            </a:xfrm>
            <a:prstGeom prst="ellipse">
              <a:avLst/>
            </a:prstGeom>
            <a:gradFill rotWithShape="1">
              <a:gsLst>
                <a:gs pos="0">
                  <a:srgbClr val="66CCFF">
                    <a:gamma/>
                    <a:shade val="46275"/>
                    <a:invGamma/>
                  </a:srgbClr>
                </a:gs>
                <a:gs pos="50000">
                  <a:srgbClr val="66CCFF"/>
                </a:gs>
                <a:gs pos="100000">
                  <a:srgbClr val="66CCFF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54344" name="Line 40"/>
            <p:cNvSpPr>
              <a:spLocks noChangeShapeType="1"/>
            </p:cNvSpPr>
            <p:nvPr/>
          </p:nvSpPr>
          <p:spPr bwMode="auto">
            <a:xfrm flipV="1">
              <a:off x="4128" y="2880"/>
              <a:ext cx="0" cy="64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54345" name="Text Box 41"/>
            <p:cNvSpPr txBox="1">
              <a:spLocks noChangeArrowheads="1"/>
            </p:cNvSpPr>
            <p:nvPr/>
          </p:nvSpPr>
          <p:spPr bwMode="auto">
            <a:xfrm>
              <a:off x="4128" y="2726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 dirty="0" err="1">
                  <a:solidFill>
                    <a:srgbClr val="FF0000"/>
                  </a:solidFill>
                  <a:latin typeface="+mn-lt"/>
                </a:rPr>
                <a:t>V</a:t>
              </a:r>
              <a:r>
                <a:rPr lang="de-DE" altLang="de-DE" sz="3200" baseline="-25000" dirty="0" err="1">
                  <a:solidFill>
                    <a:srgbClr val="FF0000"/>
                  </a:solidFill>
                  <a:latin typeface="+mn-lt"/>
                </a:rPr>
                <a:t>el</a:t>
              </a:r>
              <a:endParaRPr lang="en-US" altLang="de-DE" sz="3200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354346" name="Freeform 42"/>
            <p:cNvSpPr>
              <a:spLocks/>
            </p:cNvSpPr>
            <p:nvPr/>
          </p:nvSpPr>
          <p:spPr bwMode="auto">
            <a:xfrm>
              <a:off x="3963" y="3198"/>
              <a:ext cx="327" cy="354"/>
            </a:xfrm>
            <a:custGeom>
              <a:avLst/>
              <a:gdLst>
                <a:gd name="T0" fmla="*/ 0 w 327"/>
                <a:gd name="T1" fmla="*/ 342 h 354"/>
                <a:gd name="T2" fmla="*/ 45 w 327"/>
                <a:gd name="T3" fmla="*/ 156 h 354"/>
                <a:gd name="T4" fmla="*/ 102 w 327"/>
                <a:gd name="T5" fmla="*/ 27 h 354"/>
                <a:gd name="T6" fmla="*/ 147 w 327"/>
                <a:gd name="T7" fmla="*/ 0 h 354"/>
                <a:gd name="T8" fmla="*/ 186 w 327"/>
                <a:gd name="T9" fmla="*/ 3 h 354"/>
                <a:gd name="T10" fmla="*/ 249 w 327"/>
                <a:gd name="T11" fmla="*/ 60 h 354"/>
                <a:gd name="T12" fmla="*/ 285 w 327"/>
                <a:gd name="T13" fmla="*/ 165 h 354"/>
                <a:gd name="T14" fmla="*/ 318 w 327"/>
                <a:gd name="T15" fmla="*/ 285 h 354"/>
                <a:gd name="T16" fmla="*/ 327 w 327"/>
                <a:gd name="T17" fmla="*/ 348 h 354"/>
                <a:gd name="T18" fmla="*/ 204 w 327"/>
                <a:gd name="T19" fmla="*/ 351 h 354"/>
                <a:gd name="T20" fmla="*/ 108 w 327"/>
                <a:gd name="T21" fmla="*/ 354 h 354"/>
                <a:gd name="T22" fmla="*/ 36 w 327"/>
                <a:gd name="T23" fmla="*/ 351 h 354"/>
                <a:gd name="T24" fmla="*/ 0 w 327"/>
                <a:gd name="T25" fmla="*/ 34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7" h="354">
                  <a:moveTo>
                    <a:pt x="0" y="342"/>
                  </a:moveTo>
                  <a:lnTo>
                    <a:pt x="45" y="156"/>
                  </a:lnTo>
                  <a:lnTo>
                    <a:pt x="102" y="27"/>
                  </a:lnTo>
                  <a:lnTo>
                    <a:pt x="147" y="0"/>
                  </a:lnTo>
                  <a:lnTo>
                    <a:pt x="186" y="3"/>
                  </a:lnTo>
                  <a:lnTo>
                    <a:pt x="249" y="60"/>
                  </a:lnTo>
                  <a:lnTo>
                    <a:pt x="285" y="165"/>
                  </a:lnTo>
                  <a:lnTo>
                    <a:pt x="318" y="285"/>
                  </a:lnTo>
                  <a:lnTo>
                    <a:pt x="327" y="348"/>
                  </a:lnTo>
                  <a:lnTo>
                    <a:pt x="204" y="351"/>
                  </a:lnTo>
                  <a:lnTo>
                    <a:pt x="108" y="354"/>
                  </a:lnTo>
                  <a:lnTo>
                    <a:pt x="36" y="351"/>
                  </a:lnTo>
                  <a:lnTo>
                    <a:pt x="0" y="342"/>
                  </a:lnTo>
                  <a:close/>
                </a:path>
              </a:pathLst>
            </a:custGeom>
            <a:gradFill rotWithShape="1">
              <a:gsLst>
                <a:gs pos="0">
                  <a:srgbClr val="99FF66">
                    <a:gamma/>
                    <a:shade val="46275"/>
                    <a:invGamma/>
                  </a:srgbClr>
                </a:gs>
                <a:gs pos="50000">
                  <a:srgbClr val="99FF66"/>
                </a:gs>
                <a:gs pos="100000">
                  <a:srgbClr val="99FF66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54347" name="Bogen 43"/>
            <p:cNvSpPr>
              <a:spLocks/>
            </p:cNvSpPr>
            <p:nvPr/>
          </p:nvSpPr>
          <p:spPr bwMode="auto">
            <a:xfrm>
              <a:off x="3960" y="3198"/>
              <a:ext cx="330" cy="729"/>
            </a:xfrm>
            <a:custGeom>
              <a:avLst/>
              <a:gdLst>
                <a:gd name="G0" fmla="+- 18898 0 0"/>
                <a:gd name="G1" fmla="+- 21600 0 0"/>
                <a:gd name="G2" fmla="+- 21600 0 0"/>
                <a:gd name="T0" fmla="*/ 0 w 37081"/>
                <a:gd name="T1" fmla="*/ 11140 h 21600"/>
                <a:gd name="T2" fmla="*/ 37081 w 37081"/>
                <a:gd name="T3" fmla="*/ 9941 h 21600"/>
                <a:gd name="T4" fmla="*/ 18898 w 37081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081" h="21600" fill="none" extrusionOk="0">
                  <a:moveTo>
                    <a:pt x="-1" y="11139"/>
                  </a:moveTo>
                  <a:cubicBezTo>
                    <a:pt x="3804" y="4265"/>
                    <a:pt x="11041" y="-1"/>
                    <a:pt x="18898" y="-1"/>
                  </a:cubicBezTo>
                  <a:cubicBezTo>
                    <a:pt x="26256" y="-1"/>
                    <a:pt x="33109" y="3746"/>
                    <a:pt x="37081" y="9940"/>
                  </a:cubicBezTo>
                </a:path>
                <a:path w="37081" h="21600" stroke="0" extrusionOk="0">
                  <a:moveTo>
                    <a:pt x="-1" y="11139"/>
                  </a:moveTo>
                  <a:cubicBezTo>
                    <a:pt x="3804" y="4265"/>
                    <a:pt x="11041" y="-1"/>
                    <a:pt x="18898" y="-1"/>
                  </a:cubicBezTo>
                  <a:cubicBezTo>
                    <a:pt x="26256" y="-1"/>
                    <a:pt x="33109" y="3746"/>
                    <a:pt x="37081" y="9940"/>
                  </a:cubicBezTo>
                  <a:lnTo>
                    <a:pt x="18898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54348" name="Freeform 44"/>
            <p:cNvSpPr>
              <a:spLocks/>
            </p:cNvSpPr>
            <p:nvPr/>
          </p:nvSpPr>
          <p:spPr bwMode="auto">
            <a:xfrm>
              <a:off x="3516" y="3333"/>
              <a:ext cx="1185" cy="795"/>
            </a:xfrm>
            <a:custGeom>
              <a:avLst/>
              <a:gdLst>
                <a:gd name="T0" fmla="*/ 0 w 1185"/>
                <a:gd name="T1" fmla="*/ 0 h 795"/>
                <a:gd name="T2" fmla="*/ 3 w 1185"/>
                <a:gd name="T3" fmla="*/ 81 h 795"/>
                <a:gd name="T4" fmla="*/ 48 w 1185"/>
                <a:gd name="T5" fmla="*/ 324 h 795"/>
                <a:gd name="T6" fmla="*/ 144 w 1185"/>
                <a:gd name="T7" fmla="*/ 582 h 795"/>
                <a:gd name="T8" fmla="*/ 357 w 1185"/>
                <a:gd name="T9" fmla="*/ 747 h 795"/>
                <a:gd name="T10" fmla="*/ 606 w 1185"/>
                <a:gd name="T11" fmla="*/ 795 h 795"/>
                <a:gd name="T12" fmla="*/ 870 w 1185"/>
                <a:gd name="T13" fmla="*/ 744 h 795"/>
                <a:gd name="T14" fmla="*/ 1056 w 1185"/>
                <a:gd name="T15" fmla="*/ 558 h 795"/>
                <a:gd name="T16" fmla="*/ 1128 w 1185"/>
                <a:gd name="T17" fmla="*/ 357 h 795"/>
                <a:gd name="T18" fmla="*/ 1173 w 1185"/>
                <a:gd name="T19" fmla="*/ 135 h 795"/>
                <a:gd name="T20" fmla="*/ 1185 w 1185"/>
                <a:gd name="T21" fmla="*/ 18 h 795"/>
                <a:gd name="T22" fmla="*/ 1161 w 1185"/>
                <a:gd name="T23" fmla="*/ 69 h 795"/>
                <a:gd name="T24" fmla="*/ 1062 w 1185"/>
                <a:gd name="T25" fmla="*/ 132 h 795"/>
                <a:gd name="T26" fmla="*/ 882 w 1185"/>
                <a:gd name="T27" fmla="*/ 192 h 795"/>
                <a:gd name="T28" fmla="*/ 612 w 1185"/>
                <a:gd name="T29" fmla="*/ 219 h 795"/>
                <a:gd name="T30" fmla="*/ 267 w 1185"/>
                <a:gd name="T31" fmla="*/ 183 h 795"/>
                <a:gd name="T32" fmla="*/ 84 w 1185"/>
                <a:gd name="T33" fmla="*/ 111 h 795"/>
                <a:gd name="T34" fmla="*/ 12 w 1185"/>
                <a:gd name="T35" fmla="*/ 33 h 795"/>
                <a:gd name="T36" fmla="*/ 0 w 1185"/>
                <a:gd name="T37" fmla="*/ 0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5" h="795">
                  <a:moveTo>
                    <a:pt x="0" y="0"/>
                  </a:moveTo>
                  <a:lnTo>
                    <a:pt x="3" y="81"/>
                  </a:lnTo>
                  <a:cubicBezTo>
                    <a:pt x="11" y="135"/>
                    <a:pt x="24" y="241"/>
                    <a:pt x="48" y="324"/>
                  </a:cubicBezTo>
                  <a:cubicBezTo>
                    <a:pt x="72" y="407"/>
                    <a:pt x="93" y="512"/>
                    <a:pt x="144" y="582"/>
                  </a:cubicBezTo>
                  <a:cubicBezTo>
                    <a:pt x="195" y="652"/>
                    <a:pt x="280" y="712"/>
                    <a:pt x="357" y="747"/>
                  </a:cubicBezTo>
                  <a:cubicBezTo>
                    <a:pt x="434" y="782"/>
                    <a:pt x="521" y="795"/>
                    <a:pt x="606" y="795"/>
                  </a:cubicBezTo>
                  <a:cubicBezTo>
                    <a:pt x="691" y="795"/>
                    <a:pt x="795" y="784"/>
                    <a:pt x="870" y="744"/>
                  </a:cubicBezTo>
                  <a:cubicBezTo>
                    <a:pt x="945" y="704"/>
                    <a:pt x="1013" y="622"/>
                    <a:pt x="1056" y="558"/>
                  </a:cubicBezTo>
                  <a:cubicBezTo>
                    <a:pt x="1099" y="494"/>
                    <a:pt x="1109" y="427"/>
                    <a:pt x="1128" y="357"/>
                  </a:cubicBezTo>
                  <a:cubicBezTo>
                    <a:pt x="1147" y="287"/>
                    <a:pt x="1164" y="191"/>
                    <a:pt x="1173" y="135"/>
                  </a:cubicBezTo>
                  <a:lnTo>
                    <a:pt x="1185" y="18"/>
                  </a:lnTo>
                  <a:lnTo>
                    <a:pt x="1161" y="69"/>
                  </a:lnTo>
                  <a:cubicBezTo>
                    <a:pt x="1141" y="88"/>
                    <a:pt x="1108" y="112"/>
                    <a:pt x="1062" y="132"/>
                  </a:cubicBezTo>
                  <a:cubicBezTo>
                    <a:pt x="1016" y="152"/>
                    <a:pt x="957" y="177"/>
                    <a:pt x="882" y="192"/>
                  </a:cubicBezTo>
                  <a:cubicBezTo>
                    <a:pt x="807" y="207"/>
                    <a:pt x="714" y="220"/>
                    <a:pt x="612" y="219"/>
                  </a:cubicBezTo>
                  <a:cubicBezTo>
                    <a:pt x="510" y="218"/>
                    <a:pt x="355" y="201"/>
                    <a:pt x="267" y="183"/>
                  </a:cubicBezTo>
                  <a:cubicBezTo>
                    <a:pt x="179" y="165"/>
                    <a:pt x="127" y="136"/>
                    <a:pt x="84" y="111"/>
                  </a:cubicBezTo>
                  <a:cubicBezTo>
                    <a:pt x="41" y="86"/>
                    <a:pt x="26" y="52"/>
                    <a:pt x="12" y="33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66">
                    <a:gamma/>
                    <a:shade val="46275"/>
                    <a:invGamma/>
                  </a:srgbClr>
                </a:gs>
                <a:gs pos="50000">
                  <a:srgbClr val="FFFF66"/>
                </a:gs>
                <a:gs pos="100000">
                  <a:srgbClr val="FFFF66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54349" name="Bogen 45"/>
            <p:cNvSpPr>
              <a:spLocks/>
            </p:cNvSpPr>
            <p:nvPr/>
          </p:nvSpPr>
          <p:spPr bwMode="auto">
            <a:xfrm>
              <a:off x="4045" y="3258"/>
              <a:ext cx="164" cy="41"/>
            </a:xfrm>
            <a:custGeom>
              <a:avLst/>
              <a:gdLst>
                <a:gd name="G0" fmla="+- 21600 0 0"/>
                <a:gd name="G1" fmla="+- 9724 0 0"/>
                <a:gd name="G2" fmla="+- 21600 0 0"/>
                <a:gd name="T0" fmla="*/ 42197 w 43200"/>
                <a:gd name="T1" fmla="*/ 3220 h 31324"/>
                <a:gd name="T2" fmla="*/ 2312 w 43200"/>
                <a:gd name="T3" fmla="*/ 0 h 31324"/>
                <a:gd name="T4" fmla="*/ 21600 w 43200"/>
                <a:gd name="T5" fmla="*/ 9724 h 3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31324" fill="none" extrusionOk="0">
                  <a:moveTo>
                    <a:pt x="42197" y="3219"/>
                  </a:moveTo>
                  <a:cubicBezTo>
                    <a:pt x="42861" y="5323"/>
                    <a:pt x="43200" y="7517"/>
                    <a:pt x="43200" y="9724"/>
                  </a:cubicBezTo>
                  <a:cubicBezTo>
                    <a:pt x="43200" y="21653"/>
                    <a:pt x="33529" y="31324"/>
                    <a:pt x="21600" y="31324"/>
                  </a:cubicBezTo>
                  <a:cubicBezTo>
                    <a:pt x="9670" y="31324"/>
                    <a:pt x="0" y="21653"/>
                    <a:pt x="0" y="9724"/>
                  </a:cubicBezTo>
                  <a:cubicBezTo>
                    <a:pt x="0" y="6346"/>
                    <a:pt x="792" y="3016"/>
                    <a:pt x="2312" y="0"/>
                  </a:cubicBezTo>
                </a:path>
                <a:path w="43200" h="31324" stroke="0" extrusionOk="0">
                  <a:moveTo>
                    <a:pt x="42197" y="3219"/>
                  </a:moveTo>
                  <a:cubicBezTo>
                    <a:pt x="42861" y="5323"/>
                    <a:pt x="43200" y="7517"/>
                    <a:pt x="43200" y="9724"/>
                  </a:cubicBezTo>
                  <a:cubicBezTo>
                    <a:pt x="43200" y="21653"/>
                    <a:pt x="33529" y="31324"/>
                    <a:pt x="21600" y="31324"/>
                  </a:cubicBezTo>
                  <a:cubicBezTo>
                    <a:pt x="9670" y="31324"/>
                    <a:pt x="0" y="21653"/>
                    <a:pt x="0" y="9724"/>
                  </a:cubicBezTo>
                  <a:cubicBezTo>
                    <a:pt x="0" y="6346"/>
                    <a:pt x="792" y="3016"/>
                    <a:pt x="2312" y="0"/>
                  </a:cubicBezTo>
                  <a:lnTo>
                    <a:pt x="21600" y="972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54350" name="Bogen 46"/>
            <p:cNvSpPr>
              <a:spLocks/>
            </p:cNvSpPr>
            <p:nvPr/>
          </p:nvSpPr>
          <p:spPr bwMode="auto">
            <a:xfrm>
              <a:off x="4014" y="3322"/>
              <a:ext cx="226" cy="56"/>
            </a:xfrm>
            <a:custGeom>
              <a:avLst/>
              <a:gdLst>
                <a:gd name="G0" fmla="+- 21600 0 0"/>
                <a:gd name="G1" fmla="+- 8418 0 0"/>
                <a:gd name="G2" fmla="+- 21600 0 0"/>
                <a:gd name="T0" fmla="*/ 42197 w 43200"/>
                <a:gd name="T1" fmla="*/ 1914 h 30018"/>
                <a:gd name="T2" fmla="*/ 1708 w 43200"/>
                <a:gd name="T3" fmla="*/ 0 h 30018"/>
                <a:gd name="T4" fmla="*/ 21600 w 43200"/>
                <a:gd name="T5" fmla="*/ 8418 h 30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30018" fill="none" extrusionOk="0">
                  <a:moveTo>
                    <a:pt x="42197" y="1913"/>
                  </a:moveTo>
                  <a:cubicBezTo>
                    <a:pt x="42861" y="4017"/>
                    <a:pt x="43200" y="6211"/>
                    <a:pt x="43200" y="8418"/>
                  </a:cubicBezTo>
                  <a:cubicBezTo>
                    <a:pt x="43200" y="20347"/>
                    <a:pt x="33529" y="30018"/>
                    <a:pt x="21600" y="30018"/>
                  </a:cubicBezTo>
                  <a:cubicBezTo>
                    <a:pt x="9670" y="30018"/>
                    <a:pt x="0" y="20347"/>
                    <a:pt x="0" y="8418"/>
                  </a:cubicBezTo>
                  <a:cubicBezTo>
                    <a:pt x="0" y="5525"/>
                    <a:pt x="580" y="2663"/>
                    <a:pt x="1707" y="-1"/>
                  </a:cubicBezTo>
                </a:path>
                <a:path w="43200" h="30018" stroke="0" extrusionOk="0">
                  <a:moveTo>
                    <a:pt x="42197" y="1913"/>
                  </a:moveTo>
                  <a:cubicBezTo>
                    <a:pt x="42861" y="4017"/>
                    <a:pt x="43200" y="6211"/>
                    <a:pt x="43200" y="8418"/>
                  </a:cubicBezTo>
                  <a:cubicBezTo>
                    <a:pt x="43200" y="20347"/>
                    <a:pt x="33529" y="30018"/>
                    <a:pt x="21600" y="30018"/>
                  </a:cubicBezTo>
                  <a:cubicBezTo>
                    <a:pt x="9670" y="30018"/>
                    <a:pt x="0" y="20347"/>
                    <a:pt x="0" y="8418"/>
                  </a:cubicBezTo>
                  <a:cubicBezTo>
                    <a:pt x="0" y="5525"/>
                    <a:pt x="580" y="2663"/>
                    <a:pt x="1707" y="-1"/>
                  </a:cubicBezTo>
                  <a:lnTo>
                    <a:pt x="21600" y="8418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54351" name="Bogen 47"/>
            <p:cNvSpPr>
              <a:spLocks/>
            </p:cNvSpPr>
            <p:nvPr/>
          </p:nvSpPr>
          <p:spPr bwMode="auto">
            <a:xfrm>
              <a:off x="3989" y="3406"/>
              <a:ext cx="277" cy="52"/>
            </a:xfrm>
            <a:custGeom>
              <a:avLst/>
              <a:gdLst>
                <a:gd name="G0" fmla="+- 21600 0 0"/>
                <a:gd name="G1" fmla="+- 6504 0 0"/>
                <a:gd name="G2" fmla="+- 21600 0 0"/>
                <a:gd name="T0" fmla="*/ 42197 w 43200"/>
                <a:gd name="T1" fmla="*/ 0 h 28104"/>
                <a:gd name="T2" fmla="*/ 959 w 43200"/>
                <a:gd name="T3" fmla="*/ 141 h 28104"/>
                <a:gd name="T4" fmla="*/ 21600 w 43200"/>
                <a:gd name="T5" fmla="*/ 6504 h 28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8104" fill="none" extrusionOk="0">
                  <a:moveTo>
                    <a:pt x="42197" y="-1"/>
                  </a:moveTo>
                  <a:cubicBezTo>
                    <a:pt x="42861" y="2103"/>
                    <a:pt x="43200" y="4297"/>
                    <a:pt x="43200" y="6504"/>
                  </a:cubicBezTo>
                  <a:cubicBezTo>
                    <a:pt x="43200" y="18433"/>
                    <a:pt x="33529" y="28104"/>
                    <a:pt x="21600" y="28104"/>
                  </a:cubicBezTo>
                  <a:cubicBezTo>
                    <a:pt x="9670" y="28104"/>
                    <a:pt x="0" y="18433"/>
                    <a:pt x="0" y="6504"/>
                  </a:cubicBezTo>
                  <a:cubicBezTo>
                    <a:pt x="0" y="4346"/>
                    <a:pt x="323" y="2202"/>
                    <a:pt x="958" y="140"/>
                  </a:cubicBezTo>
                </a:path>
                <a:path w="43200" h="28104" stroke="0" extrusionOk="0">
                  <a:moveTo>
                    <a:pt x="42197" y="-1"/>
                  </a:moveTo>
                  <a:cubicBezTo>
                    <a:pt x="42861" y="2103"/>
                    <a:pt x="43200" y="4297"/>
                    <a:pt x="43200" y="6504"/>
                  </a:cubicBezTo>
                  <a:cubicBezTo>
                    <a:pt x="43200" y="18433"/>
                    <a:pt x="33529" y="28104"/>
                    <a:pt x="21600" y="28104"/>
                  </a:cubicBezTo>
                  <a:cubicBezTo>
                    <a:pt x="9670" y="28104"/>
                    <a:pt x="0" y="18433"/>
                    <a:pt x="0" y="6504"/>
                  </a:cubicBezTo>
                  <a:cubicBezTo>
                    <a:pt x="0" y="4346"/>
                    <a:pt x="323" y="2202"/>
                    <a:pt x="958" y="140"/>
                  </a:cubicBezTo>
                  <a:lnTo>
                    <a:pt x="21600" y="650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54352" name="Bogen 48"/>
            <p:cNvSpPr>
              <a:spLocks/>
            </p:cNvSpPr>
            <p:nvPr/>
          </p:nvSpPr>
          <p:spPr bwMode="auto">
            <a:xfrm>
              <a:off x="3975" y="3491"/>
              <a:ext cx="307" cy="43"/>
            </a:xfrm>
            <a:custGeom>
              <a:avLst/>
              <a:gdLst>
                <a:gd name="G0" fmla="+- 21600 0 0"/>
                <a:gd name="G1" fmla="+- 1559 0 0"/>
                <a:gd name="G2" fmla="+- 21600 0 0"/>
                <a:gd name="T0" fmla="*/ 43193 w 43200"/>
                <a:gd name="T1" fmla="*/ 1007 h 23159"/>
                <a:gd name="T2" fmla="*/ 56 w 43200"/>
                <a:gd name="T3" fmla="*/ 0 h 23159"/>
                <a:gd name="T4" fmla="*/ 21600 w 43200"/>
                <a:gd name="T5" fmla="*/ 1559 h 23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3159" fill="none" extrusionOk="0">
                  <a:moveTo>
                    <a:pt x="43192" y="1007"/>
                  </a:moveTo>
                  <a:cubicBezTo>
                    <a:pt x="43197" y="1190"/>
                    <a:pt x="43200" y="1374"/>
                    <a:pt x="43200" y="1559"/>
                  </a:cubicBezTo>
                  <a:cubicBezTo>
                    <a:pt x="43200" y="13488"/>
                    <a:pt x="33529" y="23159"/>
                    <a:pt x="21600" y="23159"/>
                  </a:cubicBezTo>
                  <a:cubicBezTo>
                    <a:pt x="9670" y="23159"/>
                    <a:pt x="0" y="13488"/>
                    <a:pt x="0" y="1559"/>
                  </a:cubicBezTo>
                  <a:cubicBezTo>
                    <a:pt x="0" y="1038"/>
                    <a:pt x="18" y="518"/>
                    <a:pt x="56" y="0"/>
                  </a:cubicBezTo>
                </a:path>
                <a:path w="43200" h="23159" stroke="0" extrusionOk="0">
                  <a:moveTo>
                    <a:pt x="43192" y="1007"/>
                  </a:moveTo>
                  <a:cubicBezTo>
                    <a:pt x="43197" y="1190"/>
                    <a:pt x="43200" y="1374"/>
                    <a:pt x="43200" y="1559"/>
                  </a:cubicBezTo>
                  <a:cubicBezTo>
                    <a:pt x="43200" y="13488"/>
                    <a:pt x="33529" y="23159"/>
                    <a:pt x="21600" y="23159"/>
                  </a:cubicBezTo>
                  <a:cubicBezTo>
                    <a:pt x="9670" y="23159"/>
                    <a:pt x="0" y="13488"/>
                    <a:pt x="0" y="1559"/>
                  </a:cubicBezTo>
                  <a:cubicBezTo>
                    <a:pt x="0" y="1038"/>
                    <a:pt x="18" y="518"/>
                    <a:pt x="56" y="0"/>
                  </a:cubicBezTo>
                  <a:lnTo>
                    <a:pt x="21600" y="1559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354377" name="Text Box 73"/>
          <p:cNvSpPr txBox="1">
            <a:spLocks noChangeArrowheads="1"/>
          </p:cNvSpPr>
          <p:nvPr/>
        </p:nvSpPr>
        <p:spPr bwMode="auto">
          <a:xfrm>
            <a:off x="-76200" y="2843213"/>
            <a:ext cx="1981200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2000" dirty="0" err="1" smtClean="0">
                <a:solidFill>
                  <a:srgbClr val="0000CC"/>
                </a:solidFill>
              </a:rPr>
              <a:t>both</a:t>
            </a:r>
            <a:r>
              <a:rPr lang="de-DE" altLang="de-DE" sz="2000" dirty="0" smtClean="0">
                <a:solidFill>
                  <a:srgbClr val="0000CC"/>
                </a:solidFill>
              </a:rPr>
              <a:t> </a:t>
            </a:r>
            <a:r>
              <a:rPr lang="de-DE" altLang="de-DE" sz="2000" dirty="0" err="1" smtClean="0">
                <a:solidFill>
                  <a:srgbClr val="0000CC"/>
                </a:solidFill>
              </a:rPr>
              <a:t>modes</a:t>
            </a:r>
            <a:r>
              <a:rPr lang="de-DE" altLang="de-DE" sz="2000" dirty="0" smtClean="0">
                <a:solidFill>
                  <a:srgbClr val="0000CC"/>
                </a:solidFill>
              </a:rPr>
              <a:t> </a:t>
            </a:r>
            <a:r>
              <a:rPr lang="de-DE" altLang="de-DE" sz="2000" dirty="0" err="1" smtClean="0">
                <a:solidFill>
                  <a:srgbClr val="0000CC"/>
                </a:solidFill>
              </a:rPr>
              <a:t>have</a:t>
            </a:r>
            <a:r>
              <a:rPr lang="de-DE" altLang="de-DE" sz="2000" dirty="0" smtClean="0">
                <a:solidFill>
                  <a:srgbClr val="0000CC"/>
                </a:solidFill>
              </a:rPr>
              <a:t> </a:t>
            </a:r>
            <a:r>
              <a:rPr lang="de-DE" altLang="de-DE" sz="2000" dirty="0" err="1" smtClean="0">
                <a:solidFill>
                  <a:srgbClr val="0000CC"/>
                </a:solidFill>
              </a:rPr>
              <a:t>elastic</a:t>
            </a:r>
            <a:r>
              <a:rPr lang="de-DE" altLang="de-DE" sz="2000" dirty="0" smtClean="0">
                <a:solidFill>
                  <a:srgbClr val="0000CC"/>
                </a:solidFill>
              </a:rPr>
              <a:t> </a:t>
            </a:r>
            <a:r>
              <a:rPr lang="de-DE" altLang="de-DE" sz="2000" dirty="0" err="1" smtClean="0">
                <a:solidFill>
                  <a:srgbClr val="0000CC"/>
                </a:solidFill>
              </a:rPr>
              <a:t>energy</a:t>
            </a:r>
            <a:r>
              <a:rPr lang="de-DE" altLang="de-DE" sz="2000" dirty="0" smtClean="0"/>
              <a:t> </a:t>
            </a:r>
            <a:endParaRPr lang="en-US" altLang="de-DE" sz="2000" dirty="0"/>
          </a:p>
        </p:txBody>
      </p:sp>
      <p:grpSp>
        <p:nvGrpSpPr>
          <p:cNvPr id="3" name="Gruppierung 2"/>
          <p:cNvGrpSpPr/>
          <p:nvPr/>
        </p:nvGrpSpPr>
        <p:grpSpPr>
          <a:xfrm>
            <a:off x="3276600" y="1030288"/>
            <a:ext cx="2514600" cy="1458912"/>
            <a:chOff x="3276600" y="1169988"/>
            <a:chExt cx="2514600" cy="1458912"/>
          </a:xfrm>
        </p:grpSpPr>
        <p:grpSp>
          <p:nvGrpSpPr>
            <p:cNvPr id="354334" name="Group 30"/>
            <p:cNvGrpSpPr>
              <a:grpSpLocks/>
            </p:cNvGrpSpPr>
            <p:nvPr/>
          </p:nvGrpSpPr>
          <p:grpSpPr bwMode="auto">
            <a:xfrm>
              <a:off x="3276600" y="1169988"/>
              <a:ext cx="2514600" cy="1458912"/>
              <a:chOff x="2112" y="624"/>
              <a:chExt cx="1584" cy="919"/>
            </a:xfrm>
          </p:grpSpPr>
          <p:sp>
            <p:nvSpPr>
              <p:cNvPr id="354335" name="AutoShape 31"/>
              <p:cNvSpPr>
                <a:spLocks noChangeArrowheads="1"/>
              </p:cNvSpPr>
              <p:nvPr/>
            </p:nvSpPr>
            <p:spPr bwMode="auto">
              <a:xfrm>
                <a:off x="2400" y="960"/>
                <a:ext cx="1056" cy="288"/>
              </a:xfrm>
              <a:prstGeom prst="rightArrow">
                <a:avLst>
                  <a:gd name="adj1" fmla="val 50000"/>
                  <a:gd name="adj2" fmla="val 91667"/>
                </a:avLst>
              </a:prstGeom>
              <a:solidFill>
                <a:srgbClr val="FFCCCC"/>
              </a:solidFill>
              <a:ln w="2857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54336" name="Text Box 32"/>
              <p:cNvSpPr txBox="1">
                <a:spLocks noChangeArrowheads="1"/>
              </p:cNvSpPr>
              <p:nvPr/>
            </p:nvSpPr>
            <p:spPr bwMode="auto">
              <a:xfrm>
                <a:off x="2112" y="624"/>
                <a:ext cx="1584" cy="91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de-DE" altLang="de-DE" dirty="0" err="1" smtClean="0">
                    <a:solidFill>
                      <a:srgbClr val="000099"/>
                    </a:solidFill>
                  </a:rPr>
                  <a:t>phase</a:t>
                </a:r>
                <a:r>
                  <a:rPr lang="de-DE" altLang="de-DE" dirty="0" smtClean="0">
                    <a:solidFill>
                      <a:srgbClr val="000099"/>
                    </a:solidFill>
                  </a:rPr>
                  <a:t> </a:t>
                </a:r>
                <a:r>
                  <a:rPr lang="de-DE" altLang="de-DE" dirty="0" err="1" smtClean="0">
                    <a:solidFill>
                      <a:srgbClr val="000099"/>
                    </a:solidFill>
                  </a:rPr>
                  <a:t>transition</a:t>
                </a:r>
                <a:endParaRPr lang="de-DE" altLang="de-DE" dirty="0">
                  <a:solidFill>
                    <a:srgbClr val="000099"/>
                  </a:solidFill>
                </a:endParaRPr>
              </a:p>
              <a:p>
                <a:endParaRPr lang="de-DE" altLang="de-DE" dirty="0">
                  <a:solidFill>
                    <a:srgbClr val="000099"/>
                  </a:solidFill>
                </a:endParaRPr>
              </a:p>
              <a:p>
                <a:pPr algn="l">
                  <a:spcBef>
                    <a:spcPct val="20000"/>
                  </a:spcBef>
                </a:pPr>
                <a:r>
                  <a:rPr lang="de-DE" altLang="de-DE" dirty="0">
                    <a:solidFill>
                      <a:srgbClr val="000099"/>
                    </a:solidFill>
                  </a:rPr>
                  <a:t> </a:t>
                </a:r>
                <a:r>
                  <a:rPr lang="de-DE" altLang="de-DE" dirty="0" smtClean="0">
                    <a:solidFill>
                      <a:srgbClr val="000099"/>
                    </a:solidFill>
                  </a:rPr>
                  <a:t>   at</a:t>
                </a:r>
                <a:endParaRPr lang="de-DE" altLang="de-DE" dirty="0">
                  <a:solidFill>
                    <a:srgbClr val="FF0000"/>
                  </a:solidFill>
                  <a:sym typeface="Symbol" charset="2"/>
                </a:endParaRPr>
              </a:p>
            </p:txBody>
          </p:sp>
        </p:grpSp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76700" y="2198688"/>
              <a:ext cx="1409700" cy="393700"/>
            </a:xfrm>
            <a:prstGeom prst="rect">
              <a:avLst/>
            </a:prstGeom>
          </p:spPr>
        </p:pic>
      </p:grpSp>
      <p:grpSp>
        <p:nvGrpSpPr>
          <p:cNvPr id="11" name="Gruppierung 10"/>
          <p:cNvGrpSpPr/>
          <p:nvPr/>
        </p:nvGrpSpPr>
        <p:grpSpPr>
          <a:xfrm>
            <a:off x="0" y="1231900"/>
            <a:ext cx="2853561" cy="850769"/>
            <a:chOff x="0" y="1231900"/>
            <a:chExt cx="2853561" cy="850769"/>
          </a:xfrm>
        </p:grpSpPr>
        <p:sp>
          <p:nvSpPr>
            <p:cNvPr id="354375" name="Text Box 71"/>
            <p:cNvSpPr txBox="1">
              <a:spLocks noChangeArrowheads="1"/>
            </p:cNvSpPr>
            <p:nvPr/>
          </p:nvSpPr>
          <p:spPr bwMode="auto">
            <a:xfrm>
              <a:off x="0" y="1231900"/>
              <a:ext cx="1905000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dirty="0" err="1" smtClean="0"/>
                <a:t>symmetric</a:t>
              </a:r>
              <a:endParaRPr lang="en-US" altLang="de-DE" dirty="0"/>
            </a:p>
          </p:txBody>
        </p:sp>
        <p:sp>
          <p:nvSpPr>
            <p:cNvPr id="6" name="Bogen 5"/>
            <p:cNvSpPr/>
            <p:nvPr/>
          </p:nvSpPr>
          <p:spPr bwMode="auto">
            <a:xfrm flipV="1">
              <a:off x="1126361" y="1681031"/>
              <a:ext cx="1727200" cy="401638"/>
            </a:xfrm>
            <a:prstGeom prst="arc">
              <a:avLst>
                <a:gd name="adj1" fmla="val 7573791"/>
                <a:gd name="adj2" fmla="val 3532879"/>
              </a:avLst>
            </a:prstGeom>
            <a:noFill/>
            <a:ln w="57150" cap="flat" cmpd="sng" algn="ctr">
              <a:solidFill>
                <a:schemeClr val="tx1"/>
              </a:solidFill>
              <a:prstDash val="solid"/>
              <a:round/>
              <a:headEnd type="none" w="lg" len="lg"/>
              <a:tailEnd type="arrow" w="lg" len="lg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5" name="Gruppierung 24"/>
          <p:cNvGrpSpPr/>
          <p:nvPr/>
        </p:nvGrpSpPr>
        <p:grpSpPr>
          <a:xfrm>
            <a:off x="6324600" y="2286000"/>
            <a:ext cx="2560637" cy="769441"/>
            <a:chOff x="6324600" y="2286000"/>
            <a:chExt cx="2560637" cy="769441"/>
          </a:xfrm>
        </p:grpSpPr>
        <p:sp>
          <p:nvSpPr>
            <p:cNvPr id="354356" name="Line 52"/>
            <p:cNvSpPr>
              <a:spLocks noChangeShapeType="1"/>
            </p:cNvSpPr>
            <p:nvPr/>
          </p:nvSpPr>
          <p:spPr bwMode="auto">
            <a:xfrm>
              <a:off x="6324600" y="2727325"/>
              <a:ext cx="914400" cy="0"/>
            </a:xfrm>
            <a:prstGeom prst="line">
              <a:avLst/>
            </a:prstGeom>
            <a:noFill/>
            <a:ln w="28575">
              <a:solidFill>
                <a:srgbClr val="800080"/>
              </a:solidFill>
              <a:round/>
              <a:headEnd type="arrow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54360" name="Text Box 56"/>
            <p:cNvSpPr txBox="1">
              <a:spLocks noChangeArrowheads="1"/>
            </p:cNvSpPr>
            <p:nvPr/>
          </p:nvSpPr>
          <p:spPr bwMode="auto">
            <a:xfrm>
              <a:off x="7086600" y="2286000"/>
              <a:ext cx="1798637" cy="7694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de-DE" altLang="de-DE" i="1" dirty="0" err="1" smtClean="0">
                  <a:solidFill>
                    <a:srgbClr val="800080"/>
                  </a:solidFill>
                  <a:latin typeface="+mn-lt"/>
                </a:rPr>
                <a:t>r</a:t>
              </a:r>
              <a:r>
                <a:rPr lang="de-DE" altLang="de-DE" sz="2000" dirty="0">
                  <a:solidFill>
                    <a:srgbClr val="80008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800080"/>
                  </a:solidFill>
                </a:rPr>
                <a:t>mode</a:t>
              </a:r>
              <a:r>
                <a:rPr lang="de-DE" altLang="de-DE" sz="2000" dirty="0" smtClean="0">
                  <a:solidFill>
                    <a:srgbClr val="800080"/>
                  </a:solidFill>
                </a:rPr>
                <a:t>; </a:t>
              </a:r>
              <a:r>
                <a:rPr lang="de-DE" altLang="de-DE" sz="2000" dirty="0" err="1" smtClean="0">
                  <a:solidFill>
                    <a:srgbClr val="800080"/>
                  </a:solidFill>
                </a:rPr>
                <a:t>has</a:t>
              </a:r>
              <a:r>
                <a:rPr lang="de-DE" altLang="de-DE" sz="2000" dirty="0" smtClean="0">
                  <a:solidFill>
                    <a:srgbClr val="80008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800080"/>
                  </a:solidFill>
                </a:rPr>
                <a:t>elastic</a:t>
              </a:r>
              <a:r>
                <a:rPr lang="de-DE" altLang="de-DE" sz="2000" dirty="0" smtClean="0">
                  <a:solidFill>
                    <a:srgbClr val="80008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800080"/>
                  </a:solidFill>
                </a:rPr>
                <a:t>energy</a:t>
              </a:r>
              <a:endParaRPr lang="en-US" altLang="de-DE" sz="2000" dirty="0">
                <a:solidFill>
                  <a:srgbClr val="800080"/>
                </a:solidFill>
              </a:endParaRPr>
            </a:p>
          </p:txBody>
        </p:sp>
      </p:grpSp>
      <p:grpSp>
        <p:nvGrpSpPr>
          <p:cNvPr id="26" name="Gruppierung 25"/>
          <p:cNvGrpSpPr/>
          <p:nvPr/>
        </p:nvGrpSpPr>
        <p:grpSpPr>
          <a:xfrm>
            <a:off x="4371976" y="2624137"/>
            <a:ext cx="2311400" cy="811074"/>
            <a:chOff x="4371976" y="2624137"/>
            <a:chExt cx="2311400" cy="811074"/>
          </a:xfrm>
        </p:grpSpPr>
        <p:sp>
          <p:nvSpPr>
            <p:cNvPr id="354354" name="Text Box 50"/>
            <p:cNvSpPr txBox="1">
              <a:spLocks noChangeArrowheads="1"/>
            </p:cNvSpPr>
            <p:nvPr/>
          </p:nvSpPr>
          <p:spPr bwMode="auto">
            <a:xfrm>
              <a:off x="4371976" y="2727325"/>
              <a:ext cx="2028824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de-DE" altLang="de-DE" sz="2000" dirty="0" smtClean="0">
                  <a:solidFill>
                    <a:srgbClr val="006600"/>
                  </a:solidFill>
                  <a:sym typeface="Symbol" charset="2"/>
                </a:rPr>
                <a:t>𝜑</a:t>
              </a:r>
              <a:r>
                <a:rPr lang="de-DE" altLang="de-DE" sz="2000" dirty="0">
                  <a:solidFill>
                    <a:srgbClr val="006600"/>
                  </a:solidFill>
                  <a:sym typeface="Symbol" charset="2"/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  <a:sym typeface="Symbol" charset="2"/>
                </a:rPr>
                <a:t>m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ode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;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has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no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elastic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energy</a:t>
              </a:r>
              <a:endParaRPr lang="en-US" altLang="de-DE" sz="2000" dirty="0">
                <a:solidFill>
                  <a:srgbClr val="006600"/>
                </a:solidFill>
              </a:endParaRPr>
            </a:p>
          </p:txBody>
        </p:sp>
        <p:sp>
          <p:nvSpPr>
            <p:cNvPr id="354374" name="Bogen 70"/>
            <p:cNvSpPr>
              <a:spLocks/>
            </p:cNvSpPr>
            <p:nvPr/>
          </p:nvSpPr>
          <p:spPr bwMode="auto">
            <a:xfrm flipV="1">
              <a:off x="6037263" y="2624137"/>
              <a:ext cx="646113" cy="195262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7239 w 37450"/>
                <a:gd name="T1" fmla="*/ 36499 h 43200"/>
                <a:gd name="T2" fmla="*/ 37450 w 37450"/>
                <a:gd name="T3" fmla="*/ 6925 h 43200"/>
                <a:gd name="T4" fmla="*/ 21600 w 3745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450" h="43200" fill="none" extrusionOk="0">
                  <a:moveTo>
                    <a:pt x="37239" y="36499"/>
                  </a:moveTo>
                  <a:cubicBezTo>
                    <a:pt x="33162" y="40778"/>
                    <a:pt x="27510" y="43199"/>
                    <a:pt x="21600" y="43199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7617" y="0"/>
                    <a:pt x="33361" y="2509"/>
                    <a:pt x="37449" y="6925"/>
                  </a:cubicBezTo>
                </a:path>
                <a:path w="37450" h="43200" stroke="0" extrusionOk="0">
                  <a:moveTo>
                    <a:pt x="37239" y="36499"/>
                  </a:moveTo>
                  <a:cubicBezTo>
                    <a:pt x="33162" y="40778"/>
                    <a:pt x="27510" y="43199"/>
                    <a:pt x="21600" y="43199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7617" y="0"/>
                    <a:pt x="33361" y="2509"/>
                    <a:pt x="37449" y="6925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8575">
              <a:solidFill>
                <a:srgbClr val="0066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24" name="Gruppierung 23"/>
          <p:cNvGrpSpPr/>
          <p:nvPr/>
        </p:nvGrpSpPr>
        <p:grpSpPr>
          <a:xfrm>
            <a:off x="6553200" y="1155700"/>
            <a:ext cx="2514600" cy="3025775"/>
            <a:chOff x="6553200" y="1155700"/>
            <a:chExt cx="2514600" cy="3025775"/>
          </a:xfrm>
        </p:grpSpPr>
        <p:sp>
          <p:nvSpPr>
            <p:cNvPr id="354376" name="Text Box 72"/>
            <p:cNvSpPr txBox="1">
              <a:spLocks noChangeArrowheads="1"/>
            </p:cNvSpPr>
            <p:nvPr/>
          </p:nvSpPr>
          <p:spPr bwMode="auto">
            <a:xfrm>
              <a:off x="6781800" y="1155700"/>
              <a:ext cx="2286000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dirty="0" smtClean="0"/>
                <a:t>not </a:t>
              </a:r>
              <a:r>
                <a:rPr lang="de-DE" altLang="de-DE" dirty="0" err="1" smtClean="0"/>
                <a:t>symmetric</a:t>
              </a:r>
              <a:endParaRPr lang="en-US" altLang="de-DE" dirty="0"/>
            </a:p>
          </p:txBody>
        </p:sp>
        <p:cxnSp>
          <p:nvCxnSpPr>
            <p:cNvPr id="13" name="Gerade Verbindung 12"/>
            <p:cNvCxnSpPr>
              <a:stCxn id="354359" idx="1"/>
            </p:cNvCxnSpPr>
            <p:nvPr/>
          </p:nvCxnSpPr>
          <p:spPr bwMode="auto">
            <a:xfrm flipH="1">
              <a:off x="6553200" y="1563688"/>
              <a:ext cx="1" cy="261778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3" name="Gruppierung 22"/>
          <p:cNvGrpSpPr/>
          <p:nvPr/>
        </p:nvGrpSpPr>
        <p:grpSpPr>
          <a:xfrm>
            <a:off x="5410200" y="762000"/>
            <a:ext cx="3485073" cy="3594100"/>
            <a:chOff x="5410200" y="762000"/>
            <a:chExt cx="3485073" cy="3594100"/>
          </a:xfrm>
        </p:grpSpPr>
        <p:grpSp>
          <p:nvGrpSpPr>
            <p:cNvPr id="22" name="Gruppierung 21"/>
            <p:cNvGrpSpPr/>
            <p:nvPr/>
          </p:nvGrpSpPr>
          <p:grpSpPr>
            <a:xfrm>
              <a:off x="5410200" y="762000"/>
              <a:ext cx="2209800" cy="3594100"/>
              <a:chOff x="5410200" y="762000"/>
              <a:chExt cx="2209800" cy="3594100"/>
            </a:xfrm>
          </p:grpSpPr>
          <p:pic>
            <p:nvPicPr>
              <p:cNvPr id="5" name="Bild 4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3600" y="762000"/>
                <a:ext cx="1409700" cy="393700"/>
              </a:xfrm>
              <a:prstGeom prst="rect">
                <a:avLst/>
              </a:prstGeom>
            </p:spPr>
          </p:pic>
          <p:sp>
            <p:nvSpPr>
              <p:cNvPr id="354358" name="AutoShape 54"/>
              <p:cNvSpPr>
                <a:spLocks noChangeArrowheads="1"/>
              </p:cNvSpPr>
              <p:nvPr/>
            </p:nvSpPr>
            <p:spPr bwMode="auto">
              <a:xfrm>
                <a:off x="5410200" y="3975100"/>
                <a:ext cx="2209800" cy="381000"/>
              </a:xfrm>
              <a:prstGeom prst="parallelogram">
                <a:avLst>
                  <a:gd name="adj" fmla="val 165005"/>
                </a:avLst>
              </a:prstGeom>
              <a:solidFill>
                <a:srgbClr val="FFFF66"/>
              </a:solidFill>
              <a:ln w="2857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54359" name="Line 55"/>
              <p:cNvSpPr>
                <a:spLocks noChangeShapeType="1"/>
              </p:cNvSpPr>
              <p:nvPr/>
            </p:nvSpPr>
            <p:spPr bwMode="auto">
              <a:xfrm>
                <a:off x="6553200" y="1106488"/>
                <a:ext cx="0" cy="45720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32" name="Gruppierung 131"/>
              <p:cNvGrpSpPr/>
              <p:nvPr/>
            </p:nvGrpSpPr>
            <p:grpSpPr>
              <a:xfrm>
                <a:off x="6172200" y="1582738"/>
                <a:ext cx="685800" cy="2592387"/>
                <a:chOff x="6172200" y="1582738"/>
                <a:chExt cx="685800" cy="2592387"/>
              </a:xfrm>
            </p:grpSpPr>
            <p:sp>
              <p:nvSpPr>
                <p:cNvPr id="133" name="Bogen 68"/>
                <p:cNvSpPr>
                  <a:spLocks/>
                </p:cNvSpPr>
                <p:nvPr/>
              </p:nvSpPr>
              <p:spPr bwMode="auto">
                <a:xfrm>
                  <a:off x="6172200" y="2281238"/>
                  <a:ext cx="533400" cy="1144587"/>
                </a:xfrm>
                <a:custGeom>
                  <a:avLst/>
                  <a:gdLst>
                    <a:gd name="G0" fmla="+- 0 0 0"/>
                    <a:gd name="G1" fmla="+- 9832 0 0"/>
                    <a:gd name="G2" fmla="+- 21600 0 0"/>
                    <a:gd name="T0" fmla="*/ 19232 w 21600"/>
                    <a:gd name="T1" fmla="*/ 0 h 18035"/>
                    <a:gd name="T2" fmla="*/ 19982 w 21600"/>
                    <a:gd name="T3" fmla="*/ 18035 h 18035"/>
                    <a:gd name="T4" fmla="*/ 0 w 21600"/>
                    <a:gd name="T5" fmla="*/ 9832 h 180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8035" fill="none" extrusionOk="0">
                      <a:moveTo>
                        <a:pt x="19232" y="-1"/>
                      </a:moveTo>
                      <a:cubicBezTo>
                        <a:pt x="20788" y="3043"/>
                        <a:pt x="21600" y="6413"/>
                        <a:pt x="21600" y="9832"/>
                      </a:cubicBezTo>
                      <a:cubicBezTo>
                        <a:pt x="21600" y="12645"/>
                        <a:pt x="21050" y="15432"/>
                        <a:pt x="19981" y="18034"/>
                      </a:cubicBezTo>
                    </a:path>
                    <a:path w="21600" h="18035" stroke="0" extrusionOk="0">
                      <a:moveTo>
                        <a:pt x="19232" y="-1"/>
                      </a:moveTo>
                      <a:cubicBezTo>
                        <a:pt x="20788" y="3043"/>
                        <a:pt x="21600" y="6413"/>
                        <a:pt x="21600" y="9832"/>
                      </a:cubicBezTo>
                      <a:cubicBezTo>
                        <a:pt x="21600" y="12645"/>
                        <a:pt x="21050" y="15432"/>
                        <a:pt x="19981" y="18034"/>
                      </a:cubicBezTo>
                      <a:lnTo>
                        <a:pt x="0" y="9832"/>
                      </a:lnTo>
                      <a:close/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134" name="Gruppierung 133"/>
                <p:cNvGrpSpPr/>
                <p:nvPr/>
              </p:nvGrpSpPr>
              <p:grpSpPr>
                <a:xfrm>
                  <a:off x="6324600" y="1582738"/>
                  <a:ext cx="533400" cy="2592387"/>
                  <a:chOff x="6324600" y="1582738"/>
                  <a:chExt cx="533400" cy="2592387"/>
                </a:xfrm>
              </p:grpSpPr>
              <p:sp>
                <p:nvSpPr>
                  <p:cNvPr id="135" name="Bogen 67"/>
                  <p:cNvSpPr>
                    <a:spLocks/>
                  </p:cNvSpPr>
                  <p:nvPr/>
                </p:nvSpPr>
                <p:spPr bwMode="auto">
                  <a:xfrm>
                    <a:off x="6324600" y="2255838"/>
                    <a:ext cx="533400" cy="1209675"/>
                  </a:xfrm>
                  <a:custGeom>
                    <a:avLst/>
                    <a:gdLst>
                      <a:gd name="G0" fmla="+- 0 0 0"/>
                      <a:gd name="G1" fmla="+- 10073 0 0"/>
                      <a:gd name="G2" fmla="+- 21600 0 0"/>
                      <a:gd name="T0" fmla="*/ 19108 w 21600"/>
                      <a:gd name="T1" fmla="*/ 0 h 19094"/>
                      <a:gd name="T2" fmla="*/ 19626 w 21600"/>
                      <a:gd name="T3" fmla="*/ 19094 h 19094"/>
                      <a:gd name="T4" fmla="*/ 0 w 21600"/>
                      <a:gd name="T5" fmla="*/ 10073 h 190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9094" fill="none" extrusionOk="0">
                        <a:moveTo>
                          <a:pt x="19107" y="0"/>
                        </a:moveTo>
                        <a:cubicBezTo>
                          <a:pt x="20744" y="3105"/>
                          <a:pt x="21600" y="6562"/>
                          <a:pt x="21600" y="10073"/>
                        </a:cubicBezTo>
                        <a:cubicBezTo>
                          <a:pt x="21600" y="13187"/>
                          <a:pt x="20926" y="16264"/>
                          <a:pt x="19626" y="19094"/>
                        </a:cubicBezTo>
                      </a:path>
                      <a:path w="21600" h="19094" stroke="0" extrusionOk="0">
                        <a:moveTo>
                          <a:pt x="19107" y="0"/>
                        </a:moveTo>
                        <a:cubicBezTo>
                          <a:pt x="20744" y="3105"/>
                          <a:pt x="21600" y="6562"/>
                          <a:pt x="21600" y="10073"/>
                        </a:cubicBezTo>
                        <a:cubicBezTo>
                          <a:pt x="21600" y="13187"/>
                          <a:pt x="20926" y="16264"/>
                          <a:pt x="19626" y="19094"/>
                        </a:cubicBezTo>
                        <a:lnTo>
                          <a:pt x="0" y="10073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136" name="Gruppierung 135"/>
                  <p:cNvGrpSpPr/>
                  <p:nvPr/>
                </p:nvGrpSpPr>
                <p:grpSpPr>
                  <a:xfrm>
                    <a:off x="6526213" y="1582738"/>
                    <a:ext cx="328612" cy="2592387"/>
                    <a:chOff x="6526213" y="1582738"/>
                    <a:chExt cx="328612" cy="2592387"/>
                  </a:xfrm>
                </p:grpSpPr>
                <p:grpSp>
                  <p:nvGrpSpPr>
                    <p:cNvPr id="137" name="Group 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526213" y="3405188"/>
                      <a:ext cx="228600" cy="769937"/>
                      <a:chOff x="1761" y="2238"/>
                      <a:chExt cx="144" cy="485"/>
                    </a:xfrm>
                  </p:grpSpPr>
                  <p:sp>
                    <p:nvSpPr>
                      <p:cNvPr id="142" name="AutoShape 59"/>
                      <p:cNvSpPr>
                        <a:spLocks noChangeArrowheads="1"/>
                      </p:cNvSpPr>
                      <p:nvPr/>
                    </p:nvSpPr>
                    <p:spPr bwMode="auto">
                      <a:xfrm rot="702256">
                        <a:off x="1809" y="2238"/>
                        <a:ext cx="96" cy="397"/>
                      </a:xfrm>
                      <a:prstGeom prst="can">
                        <a:avLst>
                          <a:gd name="adj" fmla="val 9822"/>
                        </a:avLst>
                      </a:prstGeom>
                      <a:gradFill rotWithShape="1">
                        <a:gsLst>
                          <a:gs pos="0">
                            <a:srgbClr val="66CCFF">
                              <a:gamma/>
                              <a:shade val="46275"/>
                              <a:invGamma/>
                            </a:srgbClr>
                          </a:gs>
                          <a:gs pos="50000">
                            <a:srgbClr val="66CCFF"/>
                          </a:gs>
                          <a:gs pos="100000">
                            <a:srgbClr val="66CCFF">
                              <a:gamma/>
                              <a:shade val="46275"/>
                              <a:invGamma/>
                            </a:srgbClr>
                          </a:gs>
                        </a:gsLst>
                        <a:lin ang="0" scaled="1"/>
                      </a:gradFill>
                      <a:ln w="12700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43" name="AutoShape 60"/>
                      <p:cNvSpPr>
                        <a:spLocks noChangeArrowheads="1"/>
                      </p:cNvSpPr>
                      <p:nvPr/>
                    </p:nvSpPr>
                    <p:spPr bwMode="auto">
                      <a:xfrm rot="11502256">
                        <a:off x="1761" y="2619"/>
                        <a:ext cx="96" cy="96"/>
                      </a:xfrm>
                      <a:prstGeom prst="triangle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66CCFF">
                              <a:gamma/>
                              <a:shade val="46275"/>
                              <a:invGamma/>
                            </a:srgbClr>
                          </a:gs>
                          <a:gs pos="50000">
                            <a:srgbClr val="66CCFF"/>
                          </a:gs>
                          <a:gs pos="100000">
                            <a:srgbClr val="66CCFF">
                              <a:gamma/>
                              <a:shade val="46275"/>
                              <a:invGamma/>
                            </a:srgbClr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 type="none" w="lg" len="lg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44" name="Line 61"/>
                      <p:cNvSpPr>
                        <a:spLocks noChangeShapeType="1"/>
                      </p:cNvSpPr>
                      <p:nvPr/>
                    </p:nvSpPr>
                    <p:spPr bwMode="auto">
                      <a:xfrm rot="702256">
                        <a:off x="1761" y="2617"/>
                        <a:ext cx="47" cy="96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45" name="Line 62"/>
                      <p:cNvSpPr>
                        <a:spLocks noChangeShapeType="1"/>
                      </p:cNvSpPr>
                      <p:nvPr/>
                    </p:nvSpPr>
                    <p:spPr bwMode="auto">
                      <a:xfrm rot="702256" flipH="1">
                        <a:off x="1809" y="2629"/>
                        <a:ext cx="45" cy="9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138" name="AutoShape 63"/>
                    <p:cNvSpPr>
                      <a:spLocks noChangeArrowheads="1"/>
                    </p:cNvSpPr>
                    <p:nvPr/>
                  </p:nvSpPr>
                  <p:spPr bwMode="auto">
                    <a:xfrm rot="20897744" flipH="1">
                      <a:off x="6577013" y="1582738"/>
                      <a:ext cx="152400" cy="704850"/>
                    </a:xfrm>
                    <a:prstGeom prst="can">
                      <a:avLst>
                        <a:gd name="adj" fmla="val 10984"/>
                      </a:avLst>
                    </a:prstGeom>
                    <a:gradFill rotWithShape="1">
                      <a:gsLst>
                        <a:gs pos="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  <a:gs pos="50000">
                          <a:srgbClr val="66CCFF"/>
                        </a:gs>
                        <a:gs pos="10000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</a:gsLst>
                      <a:lin ang="0" scaled="1"/>
                    </a:gradFill>
                    <a:ln w="127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9" name="Rectangle 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705600" y="2674938"/>
                      <a:ext cx="149225" cy="457200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  <a:gs pos="50000">
                          <a:srgbClr val="66CCFF"/>
                        </a:gs>
                        <a:gs pos="10000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28575">
                          <a:solidFill>
                            <a:schemeClr val="tx1"/>
                          </a:solidFill>
                          <a:miter lim="800000"/>
                          <a:headEnd/>
                          <a:tailEnd type="none" w="lg" len="lg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0" name="Rectangle 65"/>
                    <p:cNvSpPr>
                      <a:spLocks noChangeArrowheads="1"/>
                    </p:cNvSpPr>
                    <p:nvPr/>
                  </p:nvSpPr>
                  <p:spPr bwMode="auto">
                    <a:xfrm rot="21147206">
                      <a:off x="6678613" y="2259013"/>
                      <a:ext cx="149225" cy="436562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  <a:gs pos="50000">
                          <a:srgbClr val="66CCFF"/>
                        </a:gs>
                        <a:gs pos="10000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28575">
                          <a:solidFill>
                            <a:schemeClr val="tx1"/>
                          </a:solidFill>
                          <a:miter lim="800000"/>
                          <a:headEnd/>
                          <a:tailEnd type="none" w="lg" len="lg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1" name="Rectangle 66"/>
                    <p:cNvSpPr>
                      <a:spLocks noChangeArrowheads="1"/>
                    </p:cNvSpPr>
                    <p:nvPr/>
                  </p:nvSpPr>
                  <p:spPr bwMode="auto">
                    <a:xfrm rot="392198">
                      <a:off x="6684963" y="3114675"/>
                      <a:ext cx="149225" cy="331787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  <a:gs pos="50000">
                          <a:srgbClr val="66CCFF"/>
                        </a:gs>
                        <a:gs pos="10000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28575">
                          <a:solidFill>
                            <a:schemeClr val="tx1"/>
                          </a:solidFill>
                          <a:miter lim="800000"/>
                          <a:headEnd/>
                          <a:tailEnd type="none" w="lg" len="lg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</p:grpSp>
        </p:grpSp>
        <p:grpSp>
          <p:nvGrpSpPr>
            <p:cNvPr id="16" name="Gruppierung 15"/>
            <p:cNvGrpSpPr/>
            <p:nvPr/>
          </p:nvGrpSpPr>
          <p:grpSpPr>
            <a:xfrm>
              <a:off x="6799263" y="2797175"/>
              <a:ext cx="2096010" cy="784225"/>
              <a:chOff x="6799263" y="2644775"/>
              <a:chExt cx="2096010" cy="784225"/>
            </a:xfrm>
          </p:grpSpPr>
          <p:pic>
            <p:nvPicPr>
              <p:cNvPr id="9" name="Bild 8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086600" y="3094395"/>
                <a:ext cx="1808673" cy="334605"/>
              </a:xfrm>
              <a:prstGeom prst="rect">
                <a:avLst/>
              </a:prstGeom>
            </p:spPr>
          </p:pic>
          <p:sp>
            <p:nvSpPr>
              <p:cNvPr id="354373" name="Line 69"/>
              <p:cNvSpPr>
                <a:spLocks noChangeShapeType="1"/>
              </p:cNvSpPr>
              <p:nvPr/>
            </p:nvSpPr>
            <p:spPr bwMode="auto">
              <a:xfrm flipH="1" flipV="1">
                <a:off x="6799263" y="2644775"/>
                <a:ext cx="469900" cy="4127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sp>
        <p:nvSpPr>
          <p:cNvPr id="27" name="Textfeld 26"/>
          <p:cNvSpPr txBox="1"/>
          <p:nvPr/>
        </p:nvSpPr>
        <p:spPr>
          <a:xfrm>
            <a:off x="3124200" y="3886200"/>
            <a:ext cx="2211573" cy="1569660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>
              <a:spcBef>
                <a:spcPts val="0"/>
              </a:spcBef>
            </a:pPr>
            <a:r>
              <a:rPr lang="de-DE" dirty="0" smtClean="0"/>
              <a:t>QFT:</a:t>
            </a:r>
          </a:p>
          <a:p>
            <a:pPr>
              <a:spcBef>
                <a:spcPts val="0"/>
              </a:spcBef>
            </a:pPr>
            <a:r>
              <a:rPr lang="de-DE" dirty="0" err="1" smtClean="0"/>
              <a:t>elastic</a:t>
            </a:r>
            <a:r>
              <a:rPr lang="de-DE" dirty="0" smtClean="0"/>
              <a:t> </a:t>
            </a:r>
            <a:r>
              <a:rPr lang="de-DE" dirty="0" err="1" smtClean="0"/>
              <a:t>energy</a:t>
            </a:r>
            <a:endParaRPr lang="de-DE" dirty="0"/>
          </a:p>
          <a:p>
            <a:pPr>
              <a:spcBef>
                <a:spcPts val="0"/>
              </a:spcBef>
            </a:pPr>
            <a:r>
              <a:rPr lang="de-DE" dirty="0" smtClean="0"/>
              <a:t>↓</a:t>
            </a:r>
          </a:p>
          <a:p>
            <a:pPr>
              <a:spcBef>
                <a:spcPts val="0"/>
              </a:spcBef>
            </a:pPr>
            <a:r>
              <a:rPr lang="de-DE" dirty="0" err="1" smtClean="0"/>
              <a:t>mass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468894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54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54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3"/>
          <p:cNvGrpSpPr>
            <a:grpSpLocks/>
          </p:cNvGrpSpPr>
          <p:nvPr/>
        </p:nvGrpSpPr>
        <p:grpSpPr bwMode="auto">
          <a:xfrm>
            <a:off x="3296727" y="4343400"/>
            <a:ext cx="2667000" cy="2362200"/>
            <a:chOff x="3504" y="2726"/>
            <a:chExt cx="1680" cy="1488"/>
          </a:xfrm>
        </p:grpSpPr>
        <p:sp>
          <p:nvSpPr>
            <p:cNvPr id="41" name="Line 34"/>
            <p:cNvSpPr>
              <a:spLocks noChangeShapeType="1"/>
            </p:cNvSpPr>
            <p:nvPr/>
          </p:nvSpPr>
          <p:spPr bwMode="auto">
            <a:xfrm>
              <a:off x="3504" y="3984"/>
              <a:ext cx="1296" cy="0"/>
            </a:xfrm>
            <a:prstGeom prst="line">
              <a:avLst/>
            </a:prstGeom>
            <a:noFill/>
            <a:ln w="28575">
              <a:solidFill>
                <a:srgbClr val="80008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42" name="Text Box 35"/>
            <p:cNvSpPr txBox="1">
              <a:spLocks noChangeArrowheads="1"/>
            </p:cNvSpPr>
            <p:nvPr/>
          </p:nvSpPr>
          <p:spPr bwMode="auto">
            <a:xfrm>
              <a:off x="4656" y="3792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>
                  <a:solidFill>
                    <a:srgbClr val="800080"/>
                  </a:solidFill>
                  <a:latin typeface="+mn-lt"/>
                </a:rPr>
                <a:t>x</a:t>
              </a:r>
              <a:endParaRPr lang="en-US" altLang="de-DE" sz="3200" i="1">
                <a:solidFill>
                  <a:srgbClr val="800080"/>
                </a:solidFill>
                <a:latin typeface="+mn-lt"/>
              </a:endParaRPr>
            </a:p>
          </p:txBody>
        </p:sp>
        <p:sp>
          <p:nvSpPr>
            <p:cNvPr id="43" name="Line 36"/>
            <p:cNvSpPr>
              <a:spLocks noChangeShapeType="1"/>
            </p:cNvSpPr>
            <p:nvPr/>
          </p:nvSpPr>
          <p:spPr bwMode="auto">
            <a:xfrm flipV="1">
              <a:off x="3753" y="3542"/>
              <a:ext cx="1104" cy="672"/>
            </a:xfrm>
            <a:prstGeom prst="line">
              <a:avLst/>
            </a:prstGeom>
            <a:noFill/>
            <a:ln w="28575">
              <a:solidFill>
                <a:srgbClr val="0066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44" name="Text Box 37"/>
            <p:cNvSpPr txBox="1">
              <a:spLocks noChangeArrowheads="1"/>
            </p:cNvSpPr>
            <p:nvPr/>
          </p:nvSpPr>
          <p:spPr bwMode="auto">
            <a:xfrm>
              <a:off x="4704" y="3312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 dirty="0" err="1">
                  <a:solidFill>
                    <a:srgbClr val="006600"/>
                  </a:solidFill>
                  <a:latin typeface="+mn-lt"/>
                </a:rPr>
                <a:t>y</a:t>
              </a:r>
              <a:endParaRPr lang="en-US" altLang="de-DE" sz="3200" i="1" dirty="0">
                <a:solidFill>
                  <a:srgbClr val="006600"/>
                </a:solidFill>
                <a:latin typeface="+mn-lt"/>
              </a:endParaRPr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3524" y="3342"/>
              <a:ext cx="1180" cy="638"/>
            </a:xfrm>
            <a:custGeom>
              <a:avLst/>
              <a:gdLst>
                <a:gd name="T0" fmla="*/ 0 w 1180"/>
                <a:gd name="T1" fmla="*/ 0 h 638"/>
                <a:gd name="T2" fmla="*/ 46 w 1180"/>
                <a:gd name="T3" fmla="*/ 22 h 638"/>
                <a:gd name="T4" fmla="*/ 272 w 1180"/>
                <a:gd name="T5" fmla="*/ 56 h 638"/>
                <a:gd name="T6" fmla="*/ 766 w 1180"/>
                <a:gd name="T7" fmla="*/ 64 h 638"/>
                <a:gd name="T8" fmla="*/ 1016 w 1180"/>
                <a:gd name="T9" fmla="*/ 46 h 638"/>
                <a:gd name="T10" fmla="*/ 1102 w 1180"/>
                <a:gd name="T11" fmla="*/ 30 h 638"/>
                <a:gd name="T12" fmla="*/ 1180 w 1180"/>
                <a:gd name="T13" fmla="*/ 0 h 638"/>
                <a:gd name="T14" fmla="*/ 1108 w 1180"/>
                <a:gd name="T15" fmla="*/ 214 h 638"/>
                <a:gd name="T16" fmla="*/ 1026 w 1180"/>
                <a:gd name="T17" fmla="*/ 362 h 638"/>
                <a:gd name="T18" fmla="*/ 922 w 1180"/>
                <a:gd name="T19" fmla="*/ 492 h 638"/>
                <a:gd name="T20" fmla="*/ 810 w 1180"/>
                <a:gd name="T21" fmla="*/ 576 h 638"/>
                <a:gd name="T22" fmla="*/ 706 w 1180"/>
                <a:gd name="T23" fmla="*/ 624 h 638"/>
                <a:gd name="T24" fmla="*/ 610 w 1180"/>
                <a:gd name="T25" fmla="*/ 638 h 638"/>
                <a:gd name="T26" fmla="*/ 514 w 1180"/>
                <a:gd name="T27" fmla="*/ 636 h 638"/>
                <a:gd name="T28" fmla="*/ 390 w 1180"/>
                <a:gd name="T29" fmla="*/ 594 h 638"/>
                <a:gd name="T30" fmla="*/ 248 w 1180"/>
                <a:gd name="T31" fmla="*/ 496 h 638"/>
                <a:gd name="T32" fmla="*/ 144 w 1180"/>
                <a:gd name="T33" fmla="*/ 360 h 638"/>
                <a:gd name="T34" fmla="*/ 60 w 1180"/>
                <a:gd name="T35" fmla="*/ 204 h 638"/>
                <a:gd name="T36" fmla="*/ 0 w 1180"/>
                <a:gd name="T3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0" h="638">
                  <a:moveTo>
                    <a:pt x="0" y="0"/>
                  </a:moveTo>
                  <a:lnTo>
                    <a:pt x="46" y="22"/>
                  </a:lnTo>
                  <a:lnTo>
                    <a:pt x="272" y="56"/>
                  </a:lnTo>
                  <a:lnTo>
                    <a:pt x="766" y="64"/>
                  </a:lnTo>
                  <a:lnTo>
                    <a:pt x="1016" y="46"/>
                  </a:lnTo>
                  <a:lnTo>
                    <a:pt x="1102" y="30"/>
                  </a:lnTo>
                  <a:lnTo>
                    <a:pt x="1180" y="0"/>
                  </a:lnTo>
                  <a:lnTo>
                    <a:pt x="1108" y="214"/>
                  </a:lnTo>
                  <a:lnTo>
                    <a:pt x="1026" y="362"/>
                  </a:lnTo>
                  <a:lnTo>
                    <a:pt x="922" y="492"/>
                  </a:lnTo>
                  <a:lnTo>
                    <a:pt x="810" y="576"/>
                  </a:lnTo>
                  <a:lnTo>
                    <a:pt x="706" y="624"/>
                  </a:lnTo>
                  <a:lnTo>
                    <a:pt x="610" y="638"/>
                  </a:lnTo>
                  <a:lnTo>
                    <a:pt x="514" y="636"/>
                  </a:lnTo>
                  <a:lnTo>
                    <a:pt x="390" y="594"/>
                  </a:lnTo>
                  <a:lnTo>
                    <a:pt x="248" y="496"/>
                  </a:lnTo>
                  <a:lnTo>
                    <a:pt x="144" y="360"/>
                  </a:lnTo>
                  <a:lnTo>
                    <a:pt x="60" y="204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66">
                    <a:gamma/>
                    <a:shade val="46275"/>
                    <a:invGamma/>
                  </a:srgbClr>
                </a:gs>
                <a:gs pos="50000">
                  <a:srgbClr val="FFFF66"/>
                </a:gs>
                <a:gs pos="100000">
                  <a:srgbClr val="FFFF66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46" name="Oval 39"/>
            <p:cNvSpPr>
              <a:spLocks noChangeArrowheads="1"/>
            </p:cNvSpPr>
            <p:nvPr/>
          </p:nvSpPr>
          <p:spPr bwMode="auto">
            <a:xfrm>
              <a:off x="3520" y="3120"/>
              <a:ext cx="1180" cy="432"/>
            </a:xfrm>
            <a:prstGeom prst="ellipse">
              <a:avLst/>
            </a:prstGeom>
            <a:gradFill rotWithShape="1">
              <a:gsLst>
                <a:gs pos="0">
                  <a:srgbClr val="66CCFF">
                    <a:gamma/>
                    <a:shade val="46275"/>
                    <a:invGamma/>
                  </a:srgbClr>
                </a:gs>
                <a:gs pos="50000">
                  <a:srgbClr val="66CCFF"/>
                </a:gs>
                <a:gs pos="100000">
                  <a:srgbClr val="66CCFF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7" name="Line 40"/>
            <p:cNvSpPr>
              <a:spLocks noChangeShapeType="1"/>
            </p:cNvSpPr>
            <p:nvPr/>
          </p:nvSpPr>
          <p:spPr bwMode="auto">
            <a:xfrm flipV="1">
              <a:off x="4128" y="2880"/>
              <a:ext cx="0" cy="64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8" name="Text Box 41"/>
            <p:cNvSpPr txBox="1">
              <a:spLocks noChangeArrowheads="1"/>
            </p:cNvSpPr>
            <p:nvPr/>
          </p:nvSpPr>
          <p:spPr bwMode="auto">
            <a:xfrm>
              <a:off x="4128" y="2726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 dirty="0" err="1">
                  <a:solidFill>
                    <a:srgbClr val="FF0000"/>
                  </a:solidFill>
                  <a:latin typeface="+mn-lt"/>
                </a:rPr>
                <a:t>V</a:t>
              </a:r>
              <a:r>
                <a:rPr lang="de-DE" altLang="de-DE" sz="3200" baseline="-25000" dirty="0" err="1">
                  <a:solidFill>
                    <a:srgbClr val="FF0000"/>
                  </a:solidFill>
                  <a:latin typeface="+mn-lt"/>
                </a:rPr>
                <a:t>el</a:t>
              </a:r>
              <a:endParaRPr lang="en-US" altLang="de-DE" sz="3200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3963" y="3198"/>
              <a:ext cx="327" cy="354"/>
            </a:xfrm>
            <a:custGeom>
              <a:avLst/>
              <a:gdLst>
                <a:gd name="T0" fmla="*/ 0 w 327"/>
                <a:gd name="T1" fmla="*/ 342 h 354"/>
                <a:gd name="T2" fmla="*/ 45 w 327"/>
                <a:gd name="T3" fmla="*/ 156 h 354"/>
                <a:gd name="T4" fmla="*/ 102 w 327"/>
                <a:gd name="T5" fmla="*/ 27 h 354"/>
                <a:gd name="T6" fmla="*/ 147 w 327"/>
                <a:gd name="T7" fmla="*/ 0 h 354"/>
                <a:gd name="T8" fmla="*/ 186 w 327"/>
                <a:gd name="T9" fmla="*/ 3 h 354"/>
                <a:gd name="T10" fmla="*/ 249 w 327"/>
                <a:gd name="T11" fmla="*/ 60 h 354"/>
                <a:gd name="T12" fmla="*/ 285 w 327"/>
                <a:gd name="T13" fmla="*/ 165 h 354"/>
                <a:gd name="T14" fmla="*/ 318 w 327"/>
                <a:gd name="T15" fmla="*/ 285 h 354"/>
                <a:gd name="T16" fmla="*/ 327 w 327"/>
                <a:gd name="T17" fmla="*/ 348 h 354"/>
                <a:gd name="T18" fmla="*/ 204 w 327"/>
                <a:gd name="T19" fmla="*/ 351 h 354"/>
                <a:gd name="T20" fmla="*/ 108 w 327"/>
                <a:gd name="T21" fmla="*/ 354 h 354"/>
                <a:gd name="T22" fmla="*/ 36 w 327"/>
                <a:gd name="T23" fmla="*/ 351 h 354"/>
                <a:gd name="T24" fmla="*/ 0 w 327"/>
                <a:gd name="T25" fmla="*/ 34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7" h="354">
                  <a:moveTo>
                    <a:pt x="0" y="342"/>
                  </a:moveTo>
                  <a:lnTo>
                    <a:pt x="45" y="156"/>
                  </a:lnTo>
                  <a:lnTo>
                    <a:pt x="102" y="27"/>
                  </a:lnTo>
                  <a:lnTo>
                    <a:pt x="147" y="0"/>
                  </a:lnTo>
                  <a:lnTo>
                    <a:pt x="186" y="3"/>
                  </a:lnTo>
                  <a:lnTo>
                    <a:pt x="249" y="60"/>
                  </a:lnTo>
                  <a:lnTo>
                    <a:pt x="285" y="165"/>
                  </a:lnTo>
                  <a:lnTo>
                    <a:pt x="318" y="285"/>
                  </a:lnTo>
                  <a:lnTo>
                    <a:pt x="327" y="348"/>
                  </a:lnTo>
                  <a:lnTo>
                    <a:pt x="204" y="351"/>
                  </a:lnTo>
                  <a:lnTo>
                    <a:pt x="108" y="354"/>
                  </a:lnTo>
                  <a:lnTo>
                    <a:pt x="36" y="351"/>
                  </a:lnTo>
                  <a:lnTo>
                    <a:pt x="0" y="342"/>
                  </a:lnTo>
                  <a:close/>
                </a:path>
              </a:pathLst>
            </a:custGeom>
            <a:gradFill rotWithShape="1">
              <a:gsLst>
                <a:gs pos="0">
                  <a:srgbClr val="99FF66">
                    <a:gamma/>
                    <a:shade val="46275"/>
                    <a:invGamma/>
                  </a:srgbClr>
                </a:gs>
                <a:gs pos="50000">
                  <a:srgbClr val="99FF66"/>
                </a:gs>
                <a:gs pos="100000">
                  <a:srgbClr val="99FF66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50" name="Bogen 43"/>
            <p:cNvSpPr>
              <a:spLocks/>
            </p:cNvSpPr>
            <p:nvPr/>
          </p:nvSpPr>
          <p:spPr bwMode="auto">
            <a:xfrm>
              <a:off x="3960" y="3198"/>
              <a:ext cx="330" cy="729"/>
            </a:xfrm>
            <a:custGeom>
              <a:avLst/>
              <a:gdLst>
                <a:gd name="G0" fmla="+- 18898 0 0"/>
                <a:gd name="G1" fmla="+- 21600 0 0"/>
                <a:gd name="G2" fmla="+- 21600 0 0"/>
                <a:gd name="T0" fmla="*/ 0 w 37081"/>
                <a:gd name="T1" fmla="*/ 11140 h 21600"/>
                <a:gd name="T2" fmla="*/ 37081 w 37081"/>
                <a:gd name="T3" fmla="*/ 9941 h 21600"/>
                <a:gd name="T4" fmla="*/ 18898 w 37081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081" h="21600" fill="none" extrusionOk="0">
                  <a:moveTo>
                    <a:pt x="-1" y="11139"/>
                  </a:moveTo>
                  <a:cubicBezTo>
                    <a:pt x="3804" y="4265"/>
                    <a:pt x="11041" y="-1"/>
                    <a:pt x="18898" y="-1"/>
                  </a:cubicBezTo>
                  <a:cubicBezTo>
                    <a:pt x="26256" y="-1"/>
                    <a:pt x="33109" y="3746"/>
                    <a:pt x="37081" y="9940"/>
                  </a:cubicBezTo>
                </a:path>
                <a:path w="37081" h="21600" stroke="0" extrusionOk="0">
                  <a:moveTo>
                    <a:pt x="-1" y="11139"/>
                  </a:moveTo>
                  <a:cubicBezTo>
                    <a:pt x="3804" y="4265"/>
                    <a:pt x="11041" y="-1"/>
                    <a:pt x="18898" y="-1"/>
                  </a:cubicBezTo>
                  <a:cubicBezTo>
                    <a:pt x="26256" y="-1"/>
                    <a:pt x="33109" y="3746"/>
                    <a:pt x="37081" y="9940"/>
                  </a:cubicBezTo>
                  <a:lnTo>
                    <a:pt x="18898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3516" y="3333"/>
              <a:ext cx="1185" cy="795"/>
            </a:xfrm>
            <a:custGeom>
              <a:avLst/>
              <a:gdLst>
                <a:gd name="T0" fmla="*/ 0 w 1185"/>
                <a:gd name="T1" fmla="*/ 0 h 795"/>
                <a:gd name="T2" fmla="*/ 3 w 1185"/>
                <a:gd name="T3" fmla="*/ 81 h 795"/>
                <a:gd name="T4" fmla="*/ 48 w 1185"/>
                <a:gd name="T5" fmla="*/ 324 h 795"/>
                <a:gd name="T6" fmla="*/ 144 w 1185"/>
                <a:gd name="T7" fmla="*/ 582 h 795"/>
                <a:gd name="T8" fmla="*/ 357 w 1185"/>
                <a:gd name="T9" fmla="*/ 747 h 795"/>
                <a:gd name="T10" fmla="*/ 606 w 1185"/>
                <a:gd name="T11" fmla="*/ 795 h 795"/>
                <a:gd name="T12" fmla="*/ 870 w 1185"/>
                <a:gd name="T13" fmla="*/ 744 h 795"/>
                <a:gd name="T14" fmla="*/ 1056 w 1185"/>
                <a:gd name="T15" fmla="*/ 558 h 795"/>
                <a:gd name="T16" fmla="*/ 1128 w 1185"/>
                <a:gd name="T17" fmla="*/ 357 h 795"/>
                <a:gd name="T18" fmla="*/ 1173 w 1185"/>
                <a:gd name="T19" fmla="*/ 135 h 795"/>
                <a:gd name="T20" fmla="*/ 1185 w 1185"/>
                <a:gd name="T21" fmla="*/ 18 h 795"/>
                <a:gd name="T22" fmla="*/ 1161 w 1185"/>
                <a:gd name="T23" fmla="*/ 69 h 795"/>
                <a:gd name="T24" fmla="*/ 1062 w 1185"/>
                <a:gd name="T25" fmla="*/ 132 h 795"/>
                <a:gd name="T26" fmla="*/ 882 w 1185"/>
                <a:gd name="T27" fmla="*/ 192 h 795"/>
                <a:gd name="T28" fmla="*/ 612 w 1185"/>
                <a:gd name="T29" fmla="*/ 219 h 795"/>
                <a:gd name="T30" fmla="*/ 267 w 1185"/>
                <a:gd name="T31" fmla="*/ 183 h 795"/>
                <a:gd name="T32" fmla="*/ 84 w 1185"/>
                <a:gd name="T33" fmla="*/ 111 h 795"/>
                <a:gd name="T34" fmla="*/ 12 w 1185"/>
                <a:gd name="T35" fmla="*/ 33 h 795"/>
                <a:gd name="T36" fmla="*/ 0 w 1185"/>
                <a:gd name="T37" fmla="*/ 0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5" h="795">
                  <a:moveTo>
                    <a:pt x="0" y="0"/>
                  </a:moveTo>
                  <a:lnTo>
                    <a:pt x="3" y="81"/>
                  </a:lnTo>
                  <a:cubicBezTo>
                    <a:pt x="11" y="135"/>
                    <a:pt x="24" y="241"/>
                    <a:pt x="48" y="324"/>
                  </a:cubicBezTo>
                  <a:cubicBezTo>
                    <a:pt x="72" y="407"/>
                    <a:pt x="93" y="512"/>
                    <a:pt x="144" y="582"/>
                  </a:cubicBezTo>
                  <a:cubicBezTo>
                    <a:pt x="195" y="652"/>
                    <a:pt x="280" y="712"/>
                    <a:pt x="357" y="747"/>
                  </a:cubicBezTo>
                  <a:cubicBezTo>
                    <a:pt x="434" y="782"/>
                    <a:pt x="521" y="795"/>
                    <a:pt x="606" y="795"/>
                  </a:cubicBezTo>
                  <a:cubicBezTo>
                    <a:pt x="691" y="795"/>
                    <a:pt x="795" y="784"/>
                    <a:pt x="870" y="744"/>
                  </a:cubicBezTo>
                  <a:cubicBezTo>
                    <a:pt x="945" y="704"/>
                    <a:pt x="1013" y="622"/>
                    <a:pt x="1056" y="558"/>
                  </a:cubicBezTo>
                  <a:cubicBezTo>
                    <a:pt x="1099" y="494"/>
                    <a:pt x="1109" y="427"/>
                    <a:pt x="1128" y="357"/>
                  </a:cubicBezTo>
                  <a:cubicBezTo>
                    <a:pt x="1147" y="287"/>
                    <a:pt x="1164" y="191"/>
                    <a:pt x="1173" y="135"/>
                  </a:cubicBezTo>
                  <a:lnTo>
                    <a:pt x="1185" y="18"/>
                  </a:lnTo>
                  <a:lnTo>
                    <a:pt x="1161" y="69"/>
                  </a:lnTo>
                  <a:cubicBezTo>
                    <a:pt x="1141" y="88"/>
                    <a:pt x="1108" y="112"/>
                    <a:pt x="1062" y="132"/>
                  </a:cubicBezTo>
                  <a:cubicBezTo>
                    <a:pt x="1016" y="152"/>
                    <a:pt x="957" y="177"/>
                    <a:pt x="882" y="192"/>
                  </a:cubicBezTo>
                  <a:cubicBezTo>
                    <a:pt x="807" y="207"/>
                    <a:pt x="714" y="220"/>
                    <a:pt x="612" y="219"/>
                  </a:cubicBezTo>
                  <a:cubicBezTo>
                    <a:pt x="510" y="218"/>
                    <a:pt x="355" y="201"/>
                    <a:pt x="267" y="183"/>
                  </a:cubicBezTo>
                  <a:cubicBezTo>
                    <a:pt x="179" y="165"/>
                    <a:pt x="127" y="136"/>
                    <a:pt x="84" y="111"/>
                  </a:cubicBezTo>
                  <a:cubicBezTo>
                    <a:pt x="41" y="86"/>
                    <a:pt x="26" y="52"/>
                    <a:pt x="12" y="33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66">
                    <a:gamma/>
                    <a:shade val="46275"/>
                    <a:invGamma/>
                  </a:srgbClr>
                </a:gs>
                <a:gs pos="50000">
                  <a:srgbClr val="FFFF66"/>
                </a:gs>
                <a:gs pos="100000">
                  <a:srgbClr val="FFFF66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52" name="Bogen 45"/>
            <p:cNvSpPr>
              <a:spLocks/>
            </p:cNvSpPr>
            <p:nvPr/>
          </p:nvSpPr>
          <p:spPr bwMode="auto">
            <a:xfrm>
              <a:off x="4045" y="3258"/>
              <a:ext cx="164" cy="41"/>
            </a:xfrm>
            <a:custGeom>
              <a:avLst/>
              <a:gdLst>
                <a:gd name="G0" fmla="+- 21600 0 0"/>
                <a:gd name="G1" fmla="+- 9724 0 0"/>
                <a:gd name="G2" fmla="+- 21600 0 0"/>
                <a:gd name="T0" fmla="*/ 42197 w 43200"/>
                <a:gd name="T1" fmla="*/ 3220 h 31324"/>
                <a:gd name="T2" fmla="*/ 2312 w 43200"/>
                <a:gd name="T3" fmla="*/ 0 h 31324"/>
                <a:gd name="T4" fmla="*/ 21600 w 43200"/>
                <a:gd name="T5" fmla="*/ 9724 h 3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31324" fill="none" extrusionOk="0">
                  <a:moveTo>
                    <a:pt x="42197" y="3219"/>
                  </a:moveTo>
                  <a:cubicBezTo>
                    <a:pt x="42861" y="5323"/>
                    <a:pt x="43200" y="7517"/>
                    <a:pt x="43200" y="9724"/>
                  </a:cubicBezTo>
                  <a:cubicBezTo>
                    <a:pt x="43200" y="21653"/>
                    <a:pt x="33529" y="31324"/>
                    <a:pt x="21600" y="31324"/>
                  </a:cubicBezTo>
                  <a:cubicBezTo>
                    <a:pt x="9670" y="31324"/>
                    <a:pt x="0" y="21653"/>
                    <a:pt x="0" y="9724"/>
                  </a:cubicBezTo>
                  <a:cubicBezTo>
                    <a:pt x="0" y="6346"/>
                    <a:pt x="792" y="3016"/>
                    <a:pt x="2312" y="0"/>
                  </a:cubicBezTo>
                </a:path>
                <a:path w="43200" h="31324" stroke="0" extrusionOk="0">
                  <a:moveTo>
                    <a:pt x="42197" y="3219"/>
                  </a:moveTo>
                  <a:cubicBezTo>
                    <a:pt x="42861" y="5323"/>
                    <a:pt x="43200" y="7517"/>
                    <a:pt x="43200" y="9724"/>
                  </a:cubicBezTo>
                  <a:cubicBezTo>
                    <a:pt x="43200" y="21653"/>
                    <a:pt x="33529" y="31324"/>
                    <a:pt x="21600" y="31324"/>
                  </a:cubicBezTo>
                  <a:cubicBezTo>
                    <a:pt x="9670" y="31324"/>
                    <a:pt x="0" y="21653"/>
                    <a:pt x="0" y="9724"/>
                  </a:cubicBezTo>
                  <a:cubicBezTo>
                    <a:pt x="0" y="6346"/>
                    <a:pt x="792" y="3016"/>
                    <a:pt x="2312" y="0"/>
                  </a:cubicBezTo>
                  <a:lnTo>
                    <a:pt x="21600" y="972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3" name="Bogen 46"/>
            <p:cNvSpPr>
              <a:spLocks/>
            </p:cNvSpPr>
            <p:nvPr/>
          </p:nvSpPr>
          <p:spPr bwMode="auto">
            <a:xfrm>
              <a:off x="4014" y="3322"/>
              <a:ext cx="226" cy="56"/>
            </a:xfrm>
            <a:custGeom>
              <a:avLst/>
              <a:gdLst>
                <a:gd name="G0" fmla="+- 21600 0 0"/>
                <a:gd name="G1" fmla="+- 8418 0 0"/>
                <a:gd name="G2" fmla="+- 21600 0 0"/>
                <a:gd name="T0" fmla="*/ 42197 w 43200"/>
                <a:gd name="T1" fmla="*/ 1914 h 30018"/>
                <a:gd name="T2" fmla="*/ 1708 w 43200"/>
                <a:gd name="T3" fmla="*/ 0 h 30018"/>
                <a:gd name="T4" fmla="*/ 21600 w 43200"/>
                <a:gd name="T5" fmla="*/ 8418 h 30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30018" fill="none" extrusionOk="0">
                  <a:moveTo>
                    <a:pt x="42197" y="1913"/>
                  </a:moveTo>
                  <a:cubicBezTo>
                    <a:pt x="42861" y="4017"/>
                    <a:pt x="43200" y="6211"/>
                    <a:pt x="43200" y="8418"/>
                  </a:cubicBezTo>
                  <a:cubicBezTo>
                    <a:pt x="43200" y="20347"/>
                    <a:pt x="33529" y="30018"/>
                    <a:pt x="21600" y="30018"/>
                  </a:cubicBezTo>
                  <a:cubicBezTo>
                    <a:pt x="9670" y="30018"/>
                    <a:pt x="0" y="20347"/>
                    <a:pt x="0" y="8418"/>
                  </a:cubicBezTo>
                  <a:cubicBezTo>
                    <a:pt x="0" y="5525"/>
                    <a:pt x="580" y="2663"/>
                    <a:pt x="1707" y="-1"/>
                  </a:cubicBezTo>
                </a:path>
                <a:path w="43200" h="30018" stroke="0" extrusionOk="0">
                  <a:moveTo>
                    <a:pt x="42197" y="1913"/>
                  </a:moveTo>
                  <a:cubicBezTo>
                    <a:pt x="42861" y="4017"/>
                    <a:pt x="43200" y="6211"/>
                    <a:pt x="43200" y="8418"/>
                  </a:cubicBezTo>
                  <a:cubicBezTo>
                    <a:pt x="43200" y="20347"/>
                    <a:pt x="33529" y="30018"/>
                    <a:pt x="21600" y="30018"/>
                  </a:cubicBezTo>
                  <a:cubicBezTo>
                    <a:pt x="9670" y="30018"/>
                    <a:pt x="0" y="20347"/>
                    <a:pt x="0" y="8418"/>
                  </a:cubicBezTo>
                  <a:cubicBezTo>
                    <a:pt x="0" y="5525"/>
                    <a:pt x="580" y="2663"/>
                    <a:pt x="1707" y="-1"/>
                  </a:cubicBezTo>
                  <a:lnTo>
                    <a:pt x="21600" y="8418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4" name="Bogen 47"/>
            <p:cNvSpPr>
              <a:spLocks/>
            </p:cNvSpPr>
            <p:nvPr/>
          </p:nvSpPr>
          <p:spPr bwMode="auto">
            <a:xfrm>
              <a:off x="3989" y="3406"/>
              <a:ext cx="277" cy="52"/>
            </a:xfrm>
            <a:custGeom>
              <a:avLst/>
              <a:gdLst>
                <a:gd name="G0" fmla="+- 21600 0 0"/>
                <a:gd name="G1" fmla="+- 6504 0 0"/>
                <a:gd name="G2" fmla="+- 21600 0 0"/>
                <a:gd name="T0" fmla="*/ 42197 w 43200"/>
                <a:gd name="T1" fmla="*/ 0 h 28104"/>
                <a:gd name="T2" fmla="*/ 959 w 43200"/>
                <a:gd name="T3" fmla="*/ 141 h 28104"/>
                <a:gd name="T4" fmla="*/ 21600 w 43200"/>
                <a:gd name="T5" fmla="*/ 6504 h 28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8104" fill="none" extrusionOk="0">
                  <a:moveTo>
                    <a:pt x="42197" y="-1"/>
                  </a:moveTo>
                  <a:cubicBezTo>
                    <a:pt x="42861" y="2103"/>
                    <a:pt x="43200" y="4297"/>
                    <a:pt x="43200" y="6504"/>
                  </a:cubicBezTo>
                  <a:cubicBezTo>
                    <a:pt x="43200" y="18433"/>
                    <a:pt x="33529" y="28104"/>
                    <a:pt x="21600" y="28104"/>
                  </a:cubicBezTo>
                  <a:cubicBezTo>
                    <a:pt x="9670" y="28104"/>
                    <a:pt x="0" y="18433"/>
                    <a:pt x="0" y="6504"/>
                  </a:cubicBezTo>
                  <a:cubicBezTo>
                    <a:pt x="0" y="4346"/>
                    <a:pt x="323" y="2202"/>
                    <a:pt x="958" y="140"/>
                  </a:cubicBezTo>
                </a:path>
                <a:path w="43200" h="28104" stroke="0" extrusionOk="0">
                  <a:moveTo>
                    <a:pt x="42197" y="-1"/>
                  </a:moveTo>
                  <a:cubicBezTo>
                    <a:pt x="42861" y="2103"/>
                    <a:pt x="43200" y="4297"/>
                    <a:pt x="43200" y="6504"/>
                  </a:cubicBezTo>
                  <a:cubicBezTo>
                    <a:pt x="43200" y="18433"/>
                    <a:pt x="33529" y="28104"/>
                    <a:pt x="21600" y="28104"/>
                  </a:cubicBezTo>
                  <a:cubicBezTo>
                    <a:pt x="9670" y="28104"/>
                    <a:pt x="0" y="18433"/>
                    <a:pt x="0" y="6504"/>
                  </a:cubicBezTo>
                  <a:cubicBezTo>
                    <a:pt x="0" y="4346"/>
                    <a:pt x="323" y="2202"/>
                    <a:pt x="958" y="140"/>
                  </a:cubicBezTo>
                  <a:lnTo>
                    <a:pt x="21600" y="650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5" name="Bogen 48"/>
            <p:cNvSpPr>
              <a:spLocks/>
            </p:cNvSpPr>
            <p:nvPr/>
          </p:nvSpPr>
          <p:spPr bwMode="auto">
            <a:xfrm>
              <a:off x="3975" y="3491"/>
              <a:ext cx="307" cy="43"/>
            </a:xfrm>
            <a:custGeom>
              <a:avLst/>
              <a:gdLst>
                <a:gd name="G0" fmla="+- 21600 0 0"/>
                <a:gd name="G1" fmla="+- 1559 0 0"/>
                <a:gd name="G2" fmla="+- 21600 0 0"/>
                <a:gd name="T0" fmla="*/ 43193 w 43200"/>
                <a:gd name="T1" fmla="*/ 1007 h 23159"/>
                <a:gd name="T2" fmla="*/ 56 w 43200"/>
                <a:gd name="T3" fmla="*/ 0 h 23159"/>
                <a:gd name="T4" fmla="*/ 21600 w 43200"/>
                <a:gd name="T5" fmla="*/ 1559 h 23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3159" fill="none" extrusionOk="0">
                  <a:moveTo>
                    <a:pt x="43192" y="1007"/>
                  </a:moveTo>
                  <a:cubicBezTo>
                    <a:pt x="43197" y="1190"/>
                    <a:pt x="43200" y="1374"/>
                    <a:pt x="43200" y="1559"/>
                  </a:cubicBezTo>
                  <a:cubicBezTo>
                    <a:pt x="43200" y="13488"/>
                    <a:pt x="33529" y="23159"/>
                    <a:pt x="21600" y="23159"/>
                  </a:cubicBezTo>
                  <a:cubicBezTo>
                    <a:pt x="9670" y="23159"/>
                    <a:pt x="0" y="13488"/>
                    <a:pt x="0" y="1559"/>
                  </a:cubicBezTo>
                  <a:cubicBezTo>
                    <a:pt x="0" y="1038"/>
                    <a:pt x="18" y="518"/>
                    <a:pt x="56" y="0"/>
                  </a:cubicBezTo>
                </a:path>
                <a:path w="43200" h="23159" stroke="0" extrusionOk="0">
                  <a:moveTo>
                    <a:pt x="43192" y="1007"/>
                  </a:moveTo>
                  <a:cubicBezTo>
                    <a:pt x="43197" y="1190"/>
                    <a:pt x="43200" y="1374"/>
                    <a:pt x="43200" y="1559"/>
                  </a:cubicBezTo>
                  <a:cubicBezTo>
                    <a:pt x="43200" y="13488"/>
                    <a:pt x="33529" y="23159"/>
                    <a:pt x="21600" y="23159"/>
                  </a:cubicBezTo>
                  <a:cubicBezTo>
                    <a:pt x="9670" y="23159"/>
                    <a:pt x="0" y="13488"/>
                    <a:pt x="0" y="1559"/>
                  </a:cubicBezTo>
                  <a:cubicBezTo>
                    <a:pt x="0" y="1038"/>
                    <a:pt x="18" y="518"/>
                    <a:pt x="56" y="0"/>
                  </a:cubicBezTo>
                  <a:lnTo>
                    <a:pt x="21600" y="1559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56" name="Gruppierung 55"/>
          <p:cNvGrpSpPr/>
          <p:nvPr/>
        </p:nvGrpSpPr>
        <p:grpSpPr>
          <a:xfrm>
            <a:off x="4058727" y="2349500"/>
            <a:ext cx="2560637" cy="769441"/>
            <a:chOff x="6324600" y="2286000"/>
            <a:chExt cx="2560637" cy="769441"/>
          </a:xfrm>
        </p:grpSpPr>
        <p:sp>
          <p:nvSpPr>
            <p:cNvPr id="57" name="Line 52"/>
            <p:cNvSpPr>
              <a:spLocks noChangeShapeType="1"/>
            </p:cNvSpPr>
            <p:nvPr/>
          </p:nvSpPr>
          <p:spPr bwMode="auto">
            <a:xfrm>
              <a:off x="6324600" y="2727325"/>
              <a:ext cx="914400" cy="0"/>
            </a:xfrm>
            <a:prstGeom prst="line">
              <a:avLst/>
            </a:prstGeom>
            <a:noFill/>
            <a:ln w="28575">
              <a:solidFill>
                <a:srgbClr val="800080"/>
              </a:solidFill>
              <a:round/>
              <a:headEnd type="arrow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8" name="Text Box 56"/>
            <p:cNvSpPr txBox="1">
              <a:spLocks noChangeArrowheads="1"/>
            </p:cNvSpPr>
            <p:nvPr/>
          </p:nvSpPr>
          <p:spPr bwMode="auto">
            <a:xfrm>
              <a:off x="7086600" y="2286000"/>
              <a:ext cx="1798637" cy="7694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de-DE" altLang="de-DE" i="1" dirty="0" err="1" smtClean="0">
                  <a:solidFill>
                    <a:srgbClr val="800080"/>
                  </a:solidFill>
                  <a:latin typeface="+mn-lt"/>
                </a:rPr>
                <a:t>r</a:t>
              </a:r>
              <a:r>
                <a:rPr lang="de-DE" altLang="de-DE" sz="2000" dirty="0">
                  <a:solidFill>
                    <a:srgbClr val="80008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800080"/>
                  </a:solidFill>
                </a:rPr>
                <a:t>mode</a:t>
              </a:r>
              <a:r>
                <a:rPr lang="de-DE" altLang="de-DE" sz="2000" dirty="0" smtClean="0">
                  <a:solidFill>
                    <a:srgbClr val="800080"/>
                  </a:solidFill>
                </a:rPr>
                <a:t>; </a:t>
              </a:r>
              <a:r>
                <a:rPr lang="de-DE" altLang="de-DE" sz="2000" dirty="0" err="1" smtClean="0">
                  <a:solidFill>
                    <a:srgbClr val="800080"/>
                  </a:solidFill>
                </a:rPr>
                <a:t>has</a:t>
              </a:r>
              <a:r>
                <a:rPr lang="de-DE" altLang="de-DE" sz="2000" dirty="0" smtClean="0">
                  <a:solidFill>
                    <a:srgbClr val="80008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800080"/>
                  </a:solidFill>
                </a:rPr>
                <a:t>elastic</a:t>
              </a:r>
              <a:r>
                <a:rPr lang="de-DE" altLang="de-DE" sz="2000" dirty="0" smtClean="0">
                  <a:solidFill>
                    <a:srgbClr val="80008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800080"/>
                  </a:solidFill>
                </a:rPr>
                <a:t>energy</a:t>
              </a:r>
              <a:endParaRPr lang="en-US" altLang="de-DE" sz="2000" dirty="0">
                <a:solidFill>
                  <a:srgbClr val="800080"/>
                </a:solidFill>
              </a:endParaRPr>
            </a:p>
          </p:txBody>
        </p:sp>
      </p:grpSp>
      <p:grpSp>
        <p:nvGrpSpPr>
          <p:cNvPr id="59" name="Gruppierung 58"/>
          <p:cNvGrpSpPr/>
          <p:nvPr/>
        </p:nvGrpSpPr>
        <p:grpSpPr>
          <a:xfrm>
            <a:off x="2106103" y="2687637"/>
            <a:ext cx="2311400" cy="811074"/>
            <a:chOff x="4371976" y="2624137"/>
            <a:chExt cx="2311400" cy="811074"/>
          </a:xfrm>
        </p:grpSpPr>
        <p:sp>
          <p:nvSpPr>
            <p:cNvPr id="60" name="Text Box 50"/>
            <p:cNvSpPr txBox="1">
              <a:spLocks noChangeArrowheads="1"/>
            </p:cNvSpPr>
            <p:nvPr/>
          </p:nvSpPr>
          <p:spPr bwMode="auto">
            <a:xfrm>
              <a:off x="4371976" y="2727325"/>
              <a:ext cx="2028824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de-DE" altLang="de-DE" sz="2000" dirty="0" smtClean="0">
                  <a:solidFill>
                    <a:srgbClr val="006600"/>
                  </a:solidFill>
                  <a:sym typeface="Symbol" charset="2"/>
                </a:rPr>
                <a:t>𝜑</a:t>
              </a:r>
              <a:r>
                <a:rPr lang="de-DE" altLang="de-DE" sz="2000" dirty="0">
                  <a:solidFill>
                    <a:srgbClr val="006600"/>
                  </a:solidFill>
                  <a:sym typeface="Symbol" charset="2"/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  <a:sym typeface="Symbol" charset="2"/>
                </a:rPr>
                <a:t>m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ode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;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has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no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elastic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energy</a:t>
              </a:r>
              <a:endParaRPr lang="en-US" altLang="de-DE" sz="2000" dirty="0">
                <a:solidFill>
                  <a:srgbClr val="006600"/>
                </a:solidFill>
              </a:endParaRPr>
            </a:p>
          </p:txBody>
        </p:sp>
        <p:sp>
          <p:nvSpPr>
            <p:cNvPr id="61" name="Bogen 70"/>
            <p:cNvSpPr>
              <a:spLocks/>
            </p:cNvSpPr>
            <p:nvPr/>
          </p:nvSpPr>
          <p:spPr bwMode="auto">
            <a:xfrm flipV="1">
              <a:off x="6037263" y="2624137"/>
              <a:ext cx="646113" cy="195262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7239 w 37450"/>
                <a:gd name="T1" fmla="*/ 36499 h 43200"/>
                <a:gd name="T2" fmla="*/ 37450 w 37450"/>
                <a:gd name="T3" fmla="*/ 6925 h 43200"/>
                <a:gd name="T4" fmla="*/ 21600 w 3745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450" h="43200" fill="none" extrusionOk="0">
                  <a:moveTo>
                    <a:pt x="37239" y="36499"/>
                  </a:moveTo>
                  <a:cubicBezTo>
                    <a:pt x="33162" y="40778"/>
                    <a:pt x="27510" y="43199"/>
                    <a:pt x="21600" y="43199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7617" y="0"/>
                    <a:pt x="33361" y="2509"/>
                    <a:pt x="37449" y="6925"/>
                  </a:cubicBezTo>
                </a:path>
                <a:path w="37450" h="43200" stroke="0" extrusionOk="0">
                  <a:moveTo>
                    <a:pt x="37239" y="36499"/>
                  </a:moveTo>
                  <a:cubicBezTo>
                    <a:pt x="33162" y="40778"/>
                    <a:pt x="27510" y="43199"/>
                    <a:pt x="21600" y="43199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7617" y="0"/>
                    <a:pt x="33361" y="2509"/>
                    <a:pt x="37449" y="6925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8575">
              <a:solidFill>
                <a:srgbClr val="0066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pic>
        <p:nvPicPr>
          <p:cNvPr id="67" name="Bild 6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77727" y="825500"/>
            <a:ext cx="1409700" cy="393700"/>
          </a:xfrm>
          <a:prstGeom prst="rect">
            <a:avLst/>
          </a:prstGeom>
        </p:spPr>
      </p:pic>
      <p:sp>
        <p:nvSpPr>
          <p:cNvPr id="68" name="AutoShape 54"/>
          <p:cNvSpPr>
            <a:spLocks noChangeArrowheads="1"/>
          </p:cNvSpPr>
          <p:nvPr/>
        </p:nvSpPr>
        <p:spPr bwMode="auto">
          <a:xfrm>
            <a:off x="3144327" y="4038600"/>
            <a:ext cx="2209800" cy="381000"/>
          </a:xfrm>
          <a:prstGeom prst="parallelogram">
            <a:avLst>
              <a:gd name="adj" fmla="val 165005"/>
            </a:avLst>
          </a:prstGeom>
          <a:solidFill>
            <a:srgbClr val="FFFF66"/>
          </a:solidFill>
          <a:ln w="28575">
            <a:solidFill>
              <a:schemeClr val="tx1"/>
            </a:solidFill>
            <a:miter lim="800000"/>
            <a:headEnd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9" name="Line 55"/>
          <p:cNvSpPr>
            <a:spLocks noChangeShapeType="1"/>
          </p:cNvSpPr>
          <p:nvPr/>
        </p:nvSpPr>
        <p:spPr bwMode="auto">
          <a:xfrm>
            <a:off x="4287327" y="1169988"/>
            <a:ext cx="0" cy="4572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84" name="Textfeld 83"/>
          <p:cNvSpPr txBox="1"/>
          <p:nvPr/>
        </p:nvSpPr>
        <p:spPr>
          <a:xfrm>
            <a:off x="457200" y="152400"/>
            <a:ext cx="8382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/>
              <a:t>Correspondence</a:t>
            </a:r>
            <a:r>
              <a:rPr lang="de-DE" sz="2800" dirty="0" smtClean="0"/>
              <a:t> </a:t>
            </a:r>
            <a:r>
              <a:rPr lang="de-DE" sz="2800" dirty="0" err="1" smtClean="0"/>
              <a:t>with</a:t>
            </a:r>
            <a:r>
              <a:rPr lang="de-DE" sz="2800" dirty="0" smtClean="0"/>
              <a:t> QFT (</a:t>
            </a:r>
            <a:r>
              <a:rPr lang="de-DE" sz="2800" dirty="0" err="1" smtClean="0"/>
              <a:t>somewhat</a:t>
            </a:r>
            <a:r>
              <a:rPr lang="de-DE" sz="2800" dirty="0" smtClean="0"/>
              <a:t> </a:t>
            </a:r>
            <a:r>
              <a:rPr lang="de-DE" sz="2800" dirty="0" err="1" smtClean="0"/>
              <a:t>rough</a:t>
            </a:r>
            <a:r>
              <a:rPr lang="de-DE" sz="2800" dirty="0" smtClean="0"/>
              <a:t>):</a:t>
            </a:r>
          </a:p>
        </p:txBody>
      </p:sp>
      <p:grpSp>
        <p:nvGrpSpPr>
          <p:cNvPr id="98" name="Gruppierung 97"/>
          <p:cNvGrpSpPr/>
          <p:nvPr/>
        </p:nvGrpSpPr>
        <p:grpSpPr>
          <a:xfrm>
            <a:off x="5201727" y="1271438"/>
            <a:ext cx="2936591" cy="1184781"/>
            <a:chOff x="5201727" y="1271438"/>
            <a:chExt cx="2936591" cy="1184781"/>
          </a:xfrm>
        </p:grpSpPr>
        <p:sp>
          <p:nvSpPr>
            <p:cNvPr id="85" name="Textfeld 84"/>
            <p:cNvSpPr txBox="1"/>
            <p:nvPr/>
          </p:nvSpPr>
          <p:spPr>
            <a:xfrm>
              <a:off x="5720045" y="1271438"/>
              <a:ext cx="2418273" cy="954107"/>
            </a:xfrm>
            <a:prstGeom prst="rect">
              <a:avLst/>
            </a:prstGeom>
            <a:noFill/>
            <a:ln w="285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err="1" smtClean="0"/>
                <a:t>Higgs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boson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with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mass</a:t>
              </a:r>
              <a:endParaRPr lang="de-DE" sz="2800" dirty="0" smtClean="0"/>
            </a:p>
          </p:txBody>
        </p:sp>
        <p:sp>
          <p:nvSpPr>
            <p:cNvPr id="89" name="Line 69"/>
            <p:cNvSpPr>
              <a:spLocks noChangeShapeType="1"/>
            </p:cNvSpPr>
            <p:nvPr/>
          </p:nvSpPr>
          <p:spPr bwMode="auto">
            <a:xfrm flipH="1">
              <a:off x="5201727" y="2015818"/>
              <a:ext cx="507147" cy="44040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96" name="Gruppierung 95"/>
          <p:cNvGrpSpPr/>
          <p:nvPr/>
        </p:nvGrpSpPr>
        <p:grpSpPr>
          <a:xfrm>
            <a:off x="4876798" y="4114800"/>
            <a:ext cx="2347120" cy="954107"/>
            <a:chOff x="4876798" y="4114800"/>
            <a:chExt cx="2347120" cy="954107"/>
          </a:xfrm>
        </p:grpSpPr>
        <p:sp>
          <p:nvSpPr>
            <p:cNvPr id="87" name="Textfeld 86"/>
            <p:cNvSpPr txBox="1"/>
            <p:nvPr/>
          </p:nvSpPr>
          <p:spPr>
            <a:xfrm>
              <a:off x="5638800" y="4114800"/>
              <a:ext cx="1585118" cy="954107"/>
            </a:xfrm>
            <a:prstGeom prst="rect">
              <a:avLst/>
            </a:prstGeom>
            <a:noFill/>
            <a:ln w="285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err="1" smtClean="0"/>
                <a:t>Higgs</a:t>
              </a:r>
              <a:r>
                <a:rPr lang="de-DE" sz="2800" dirty="0" smtClean="0"/>
                <a:t> potential</a:t>
              </a:r>
            </a:p>
          </p:txBody>
        </p:sp>
        <p:sp>
          <p:nvSpPr>
            <p:cNvPr id="90" name="Line 69"/>
            <p:cNvSpPr>
              <a:spLocks noChangeShapeType="1"/>
            </p:cNvSpPr>
            <p:nvPr/>
          </p:nvSpPr>
          <p:spPr bwMode="auto">
            <a:xfrm flipH="1">
              <a:off x="4876798" y="4587874"/>
              <a:ext cx="762001" cy="603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97" name="Gruppierung 96"/>
          <p:cNvGrpSpPr/>
          <p:nvPr/>
        </p:nvGrpSpPr>
        <p:grpSpPr>
          <a:xfrm>
            <a:off x="6157119" y="2438400"/>
            <a:ext cx="2910681" cy="1384995"/>
            <a:chOff x="6157119" y="2438400"/>
            <a:chExt cx="2910681" cy="1384995"/>
          </a:xfrm>
        </p:grpSpPr>
        <p:sp>
          <p:nvSpPr>
            <p:cNvPr id="91" name="Textfeld 90"/>
            <p:cNvSpPr txBox="1"/>
            <p:nvPr/>
          </p:nvSpPr>
          <p:spPr>
            <a:xfrm>
              <a:off x="7025482" y="2438400"/>
              <a:ext cx="2042318" cy="1384995"/>
            </a:xfrm>
            <a:prstGeom prst="rect">
              <a:avLst/>
            </a:prstGeom>
            <a:noFill/>
            <a:ln w="285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err="1" smtClean="0"/>
                <a:t>vacuum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expectation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value</a:t>
              </a:r>
              <a:endParaRPr lang="de-DE" sz="2800" dirty="0" smtClean="0"/>
            </a:p>
          </p:txBody>
        </p:sp>
        <p:sp>
          <p:nvSpPr>
            <p:cNvPr id="92" name="Line 69"/>
            <p:cNvSpPr>
              <a:spLocks noChangeShapeType="1"/>
            </p:cNvSpPr>
            <p:nvPr/>
          </p:nvSpPr>
          <p:spPr bwMode="auto">
            <a:xfrm flipH="1">
              <a:off x="6157119" y="3140074"/>
              <a:ext cx="868362" cy="21577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95" name="Gruppierung 94"/>
          <p:cNvGrpSpPr/>
          <p:nvPr/>
        </p:nvGrpSpPr>
        <p:grpSpPr>
          <a:xfrm>
            <a:off x="670718" y="1423838"/>
            <a:ext cx="2902235" cy="1459061"/>
            <a:chOff x="670718" y="1423838"/>
            <a:chExt cx="2902235" cy="1459061"/>
          </a:xfrm>
        </p:grpSpPr>
        <p:sp>
          <p:nvSpPr>
            <p:cNvPr id="93" name="Textfeld 92"/>
            <p:cNvSpPr txBox="1"/>
            <p:nvPr/>
          </p:nvSpPr>
          <p:spPr>
            <a:xfrm>
              <a:off x="670718" y="1423838"/>
              <a:ext cx="2902235" cy="954107"/>
            </a:xfrm>
            <a:prstGeom prst="rect">
              <a:avLst/>
            </a:prstGeom>
            <a:noFill/>
            <a:ln w="285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err="1" smtClean="0"/>
                <a:t>massless</a:t>
              </a:r>
              <a:r>
                <a:rPr lang="de-DE" sz="2800" dirty="0" smtClean="0"/>
                <a:t> Goldstone </a:t>
              </a:r>
              <a:r>
                <a:rPr lang="de-DE" sz="2800" dirty="0" err="1" smtClean="0"/>
                <a:t>boson</a:t>
              </a:r>
              <a:endParaRPr lang="de-DE" sz="2800" dirty="0" smtClean="0"/>
            </a:p>
          </p:txBody>
        </p:sp>
        <p:sp>
          <p:nvSpPr>
            <p:cNvPr id="94" name="Line 69"/>
            <p:cNvSpPr>
              <a:spLocks noChangeShapeType="1"/>
            </p:cNvSpPr>
            <p:nvPr/>
          </p:nvSpPr>
          <p:spPr bwMode="auto">
            <a:xfrm>
              <a:off x="2209799" y="2362200"/>
              <a:ext cx="509931" cy="52069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</p:grpSp>
      <p:cxnSp>
        <p:nvCxnSpPr>
          <p:cNvPr id="99" name="Gerade Verbindung 98"/>
          <p:cNvCxnSpPr/>
          <p:nvPr/>
        </p:nvCxnSpPr>
        <p:spPr bwMode="auto">
          <a:xfrm flipH="1">
            <a:off x="4294094" y="1563688"/>
            <a:ext cx="1" cy="2617787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70" name="Gruppierung 69"/>
          <p:cNvGrpSpPr/>
          <p:nvPr/>
        </p:nvGrpSpPr>
        <p:grpSpPr>
          <a:xfrm>
            <a:off x="3906327" y="1646238"/>
            <a:ext cx="685800" cy="2592387"/>
            <a:chOff x="6172200" y="1582738"/>
            <a:chExt cx="685800" cy="2592387"/>
          </a:xfrm>
        </p:grpSpPr>
        <p:sp>
          <p:nvSpPr>
            <p:cNvPr id="71" name="Bogen 68"/>
            <p:cNvSpPr>
              <a:spLocks/>
            </p:cNvSpPr>
            <p:nvPr/>
          </p:nvSpPr>
          <p:spPr bwMode="auto">
            <a:xfrm>
              <a:off x="6172200" y="2281238"/>
              <a:ext cx="533400" cy="1144587"/>
            </a:xfrm>
            <a:custGeom>
              <a:avLst/>
              <a:gdLst>
                <a:gd name="G0" fmla="+- 0 0 0"/>
                <a:gd name="G1" fmla="+- 9832 0 0"/>
                <a:gd name="G2" fmla="+- 21600 0 0"/>
                <a:gd name="T0" fmla="*/ 19232 w 21600"/>
                <a:gd name="T1" fmla="*/ 0 h 18035"/>
                <a:gd name="T2" fmla="*/ 19982 w 21600"/>
                <a:gd name="T3" fmla="*/ 18035 h 18035"/>
                <a:gd name="T4" fmla="*/ 0 w 21600"/>
                <a:gd name="T5" fmla="*/ 9832 h 18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8035" fill="none" extrusionOk="0">
                  <a:moveTo>
                    <a:pt x="19232" y="-1"/>
                  </a:moveTo>
                  <a:cubicBezTo>
                    <a:pt x="20788" y="3043"/>
                    <a:pt x="21600" y="6413"/>
                    <a:pt x="21600" y="9832"/>
                  </a:cubicBezTo>
                  <a:cubicBezTo>
                    <a:pt x="21600" y="12645"/>
                    <a:pt x="21050" y="15432"/>
                    <a:pt x="19981" y="18034"/>
                  </a:cubicBezTo>
                </a:path>
                <a:path w="21600" h="18035" stroke="0" extrusionOk="0">
                  <a:moveTo>
                    <a:pt x="19232" y="-1"/>
                  </a:moveTo>
                  <a:cubicBezTo>
                    <a:pt x="20788" y="3043"/>
                    <a:pt x="21600" y="6413"/>
                    <a:pt x="21600" y="9832"/>
                  </a:cubicBezTo>
                  <a:cubicBezTo>
                    <a:pt x="21600" y="12645"/>
                    <a:pt x="21050" y="15432"/>
                    <a:pt x="19981" y="18034"/>
                  </a:cubicBezTo>
                  <a:lnTo>
                    <a:pt x="0" y="983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grpSp>
          <p:nvGrpSpPr>
            <p:cNvPr id="72" name="Gruppierung 71"/>
            <p:cNvGrpSpPr/>
            <p:nvPr/>
          </p:nvGrpSpPr>
          <p:grpSpPr>
            <a:xfrm>
              <a:off x="6324600" y="1582738"/>
              <a:ext cx="533400" cy="2592387"/>
              <a:chOff x="6324600" y="1582738"/>
              <a:chExt cx="533400" cy="2592387"/>
            </a:xfrm>
          </p:grpSpPr>
          <p:sp>
            <p:nvSpPr>
              <p:cNvPr id="73" name="Bogen 67"/>
              <p:cNvSpPr>
                <a:spLocks/>
              </p:cNvSpPr>
              <p:nvPr/>
            </p:nvSpPr>
            <p:spPr bwMode="auto">
              <a:xfrm>
                <a:off x="6324600" y="2255838"/>
                <a:ext cx="533400" cy="1209675"/>
              </a:xfrm>
              <a:custGeom>
                <a:avLst/>
                <a:gdLst>
                  <a:gd name="G0" fmla="+- 0 0 0"/>
                  <a:gd name="G1" fmla="+- 10073 0 0"/>
                  <a:gd name="G2" fmla="+- 21600 0 0"/>
                  <a:gd name="T0" fmla="*/ 19108 w 21600"/>
                  <a:gd name="T1" fmla="*/ 0 h 19094"/>
                  <a:gd name="T2" fmla="*/ 19626 w 21600"/>
                  <a:gd name="T3" fmla="*/ 19094 h 19094"/>
                  <a:gd name="T4" fmla="*/ 0 w 21600"/>
                  <a:gd name="T5" fmla="*/ 10073 h 19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9094" fill="none" extrusionOk="0">
                    <a:moveTo>
                      <a:pt x="19107" y="0"/>
                    </a:moveTo>
                    <a:cubicBezTo>
                      <a:pt x="20744" y="3105"/>
                      <a:pt x="21600" y="6562"/>
                      <a:pt x="21600" y="10073"/>
                    </a:cubicBezTo>
                    <a:cubicBezTo>
                      <a:pt x="21600" y="13187"/>
                      <a:pt x="20926" y="16264"/>
                      <a:pt x="19626" y="19094"/>
                    </a:cubicBezTo>
                  </a:path>
                  <a:path w="21600" h="19094" stroke="0" extrusionOk="0">
                    <a:moveTo>
                      <a:pt x="19107" y="0"/>
                    </a:moveTo>
                    <a:cubicBezTo>
                      <a:pt x="20744" y="3105"/>
                      <a:pt x="21600" y="6562"/>
                      <a:pt x="21600" y="10073"/>
                    </a:cubicBezTo>
                    <a:cubicBezTo>
                      <a:pt x="21600" y="13187"/>
                      <a:pt x="20926" y="16264"/>
                      <a:pt x="19626" y="19094"/>
                    </a:cubicBezTo>
                    <a:lnTo>
                      <a:pt x="0" y="10073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74" name="Gruppierung 73"/>
              <p:cNvGrpSpPr/>
              <p:nvPr/>
            </p:nvGrpSpPr>
            <p:grpSpPr>
              <a:xfrm>
                <a:off x="6526213" y="1582738"/>
                <a:ext cx="328612" cy="2592387"/>
                <a:chOff x="6526213" y="1582738"/>
                <a:chExt cx="328612" cy="2592387"/>
              </a:xfrm>
            </p:grpSpPr>
            <p:grpSp>
              <p:nvGrpSpPr>
                <p:cNvPr id="75" name="Group 58"/>
                <p:cNvGrpSpPr>
                  <a:grpSpLocks/>
                </p:cNvGrpSpPr>
                <p:nvPr/>
              </p:nvGrpSpPr>
              <p:grpSpPr bwMode="auto">
                <a:xfrm>
                  <a:off x="6526213" y="3405188"/>
                  <a:ext cx="228600" cy="769937"/>
                  <a:chOff x="1761" y="2238"/>
                  <a:chExt cx="144" cy="485"/>
                </a:xfrm>
              </p:grpSpPr>
              <p:sp>
                <p:nvSpPr>
                  <p:cNvPr id="80" name="AutoShape 59"/>
                  <p:cNvSpPr>
                    <a:spLocks noChangeArrowheads="1"/>
                  </p:cNvSpPr>
                  <p:nvPr/>
                </p:nvSpPr>
                <p:spPr bwMode="auto">
                  <a:xfrm rot="702256">
                    <a:off x="1809" y="2238"/>
                    <a:ext cx="96" cy="397"/>
                  </a:xfrm>
                  <a:prstGeom prst="can">
                    <a:avLst>
                      <a:gd name="adj" fmla="val 9822"/>
                    </a:avLst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1" name="AutoShape 60"/>
                  <p:cNvSpPr>
                    <a:spLocks noChangeArrowheads="1"/>
                  </p:cNvSpPr>
                  <p:nvPr/>
                </p:nvSpPr>
                <p:spPr bwMode="auto">
                  <a:xfrm rot="11502256">
                    <a:off x="1761" y="2619"/>
                    <a:ext cx="96" cy="96"/>
                  </a:xfrm>
                  <a:prstGeom prst="triangle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2" name="Line 61"/>
                  <p:cNvSpPr>
                    <a:spLocks noChangeShapeType="1"/>
                  </p:cNvSpPr>
                  <p:nvPr/>
                </p:nvSpPr>
                <p:spPr bwMode="auto">
                  <a:xfrm rot="702256">
                    <a:off x="1761" y="2617"/>
                    <a:ext cx="47" cy="96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3" name="Line 62"/>
                  <p:cNvSpPr>
                    <a:spLocks noChangeShapeType="1"/>
                  </p:cNvSpPr>
                  <p:nvPr/>
                </p:nvSpPr>
                <p:spPr bwMode="auto">
                  <a:xfrm rot="702256" flipH="1">
                    <a:off x="1809" y="2629"/>
                    <a:ext cx="45" cy="94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76" name="AutoShape 63"/>
                <p:cNvSpPr>
                  <a:spLocks noChangeArrowheads="1"/>
                </p:cNvSpPr>
                <p:nvPr/>
              </p:nvSpPr>
              <p:spPr bwMode="auto">
                <a:xfrm rot="20897744" flipH="1">
                  <a:off x="6577013" y="1582738"/>
                  <a:ext cx="152400" cy="704850"/>
                </a:xfrm>
                <a:prstGeom prst="can">
                  <a:avLst>
                    <a:gd name="adj" fmla="val 10984"/>
                  </a:avLst>
                </a:prstGeom>
                <a:gradFill rotWithShape="1">
                  <a:gsLst>
                    <a:gs pos="0">
                      <a:srgbClr val="66CCFF">
                        <a:gamma/>
                        <a:shade val="46275"/>
                        <a:invGamma/>
                      </a:srgbClr>
                    </a:gs>
                    <a:gs pos="50000">
                      <a:srgbClr val="66CCFF"/>
                    </a:gs>
                    <a:gs pos="100000">
                      <a:srgbClr val="66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" name="Rectangle 64"/>
                <p:cNvSpPr>
                  <a:spLocks noChangeArrowheads="1"/>
                </p:cNvSpPr>
                <p:nvPr/>
              </p:nvSpPr>
              <p:spPr bwMode="auto">
                <a:xfrm>
                  <a:off x="6705600" y="2674938"/>
                  <a:ext cx="149225" cy="457200"/>
                </a:xfrm>
                <a:prstGeom prst="rect">
                  <a:avLst/>
                </a:prstGeom>
                <a:gradFill rotWithShape="1">
                  <a:gsLst>
                    <a:gs pos="0">
                      <a:srgbClr val="66CCFF">
                        <a:gamma/>
                        <a:shade val="46275"/>
                        <a:invGamma/>
                      </a:srgbClr>
                    </a:gs>
                    <a:gs pos="50000">
                      <a:srgbClr val="66CCFF"/>
                    </a:gs>
                    <a:gs pos="100000">
                      <a:srgbClr val="66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" name="Rectangle 65"/>
                <p:cNvSpPr>
                  <a:spLocks noChangeArrowheads="1"/>
                </p:cNvSpPr>
                <p:nvPr/>
              </p:nvSpPr>
              <p:spPr bwMode="auto">
                <a:xfrm rot="21147206">
                  <a:off x="6678613" y="2259013"/>
                  <a:ext cx="149225" cy="436562"/>
                </a:xfrm>
                <a:prstGeom prst="rect">
                  <a:avLst/>
                </a:prstGeom>
                <a:gradFill rotWithShape="1">
                  <a:gsLst>
                    <a:gs pos="0">
                      <a:srgbClr val="66CCFF">
                        <a:gamma/>
                        <a:shade val="46275"/>
                        <a:invGamma/>
                      </a:srgbClr>
                    </a:gs>
                    <a:gs pos="50000">
                      <a:srgbClr val="66CCFF"/>
                    </a:gs>
                    <a:gs pos="100000">
                      <a:srgbClr val="66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" name="Rectangle 66"/>
                <p:cNvSpPr>
                  <a:spLocks noChangeArrowheads="1"/>
                </p:cNvSpPr>
                <p:nvPr/>
              </p:nvSpPr>
              <p:spPr bwMode="auto">
                <a:xfrm rot="392198">
                  <a:off x="6684963" y="3114675"/>
                  <a:ext cx="149225" cy="331787"/>
                </a:xfrm>
                <a:prstGeom prst="rect">
                  <a:avLst/>
                </a:prstGeom>
                <a:gradFill rotWithShape="1">
                  <a:gsLst>
                    <a:gs pos="0">
                      <a:srgbClr val="66CCFF">
                        <a:gamma/>
                        <a:shade val="46275"/>
                        <a:invGamma/>
                      </a:srgbClr>
                    </a:gs>
                    <a:gs pos="50000">
                      <a:srgbClr val="66CCFF"/>
                    </a:gs>
                    <a:gs pos="100000">
                      <a:srgbClr val="66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64" name="Gruppierung 63"/>
          <p:cNvGrpSpPr/>
          <p:nvPr/>
        </p:nvGrpSpPr>
        <p:grpSpPr>
          <a:xfrm>
            <a:off x="4533390" y="2860675"/>
            <a:ext cx="2096010" cy="784225"/>
            <a:chOff x="6799263" y="2644775"/>
            <a:chExt cx="2096010" cy="784225"/>
          </a:xfrm>
        </p:grpSpPr>
        <p:pic>
          <p:nvPicPr>
            <p:cNvPr id="65" name="Bild 6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086600" y="3094395"/>
              <a:ext cx="1808673" cy="334605"/>
            </a:xfrm>
            <a:prstGeom prst="rect">
              <a:avLst/>
            </a:prstGeom>
          </p:spPr>
        </p:pic>
        <p:sp>
          <p:nvSpPr>
            <p:cNvPr id="66" name="Line 69"/>
            <p:cNvSpPr>
              <a:spLocks noChangeShapeType="1"/>
            </p:cNvSpPr>
            <p:nvPr/>
          </p:nvSpPr>
          <p:spPr bwMode="auto">
            <a:xfrm flipH="1" flipV="1">
              <a:off x="6799263" y="2644775"/>
              <a:ext cx="469900" cy="4127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2069502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Textfeld 83"/>
          <p:cNvSpPr txBox="1"/>
          <p:nvPr/>
        </p:nvSpPr>
        <p:spPr>
          <a:xfrm>
            <a:off x="457200" y="314980"/>
            <a:ext cx="8382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/>
              <a:t>example</a:t>
            </a:r>
            <a:r>
              <a:rPr lang="de-DE" sz="2800" dirty="0" smtClean="0"/>
              <a:t>:</a:t>
            </a:r>
          </a:p>
        </p:txBody>
      </p:sp>
      <p:pic>
        <p:nvPicPr>
          <p:cNvPr id="2" name="Bild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94000" y="88900"/>
            <a:ext cx="3556000" cy="1054100"/>
          </a:xfrm>
          <a:prstGeom prst="rect">
            <a:avLst/>
          </a:prstGeom>
        </p:spPr>
      </p:pic>
      <p:pic>
        <p:nvPicPr>
          <p:cNvPr id="5" name="Bild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6100" y="1905000"/>
            <a:ext cx="8140700" cy="571500"/>
          </a:xfrm>
          <a:prstGeom prst="rect">
            <a:avLst/>
          </a:prstGeom>
        </p:spPr>
      </p:pic>
      <p:sp>
        <p:nvSpPr>
          <p:cNvPr id="6" name="Textfeld 5"/>
          <p:cNvSpPr txBox="1"/>
          <p:nvPr/>
        </p:nvSpPr>
        <p:spPr>
          <a:xfrm>
            <a:off x="1143000" y="2590800"/>
            <a:ext cx="39624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dirty="0" err="1" smtClean="0"/>
              <a:t>kinetic</a:t>
            </a:r>
            <a:r>
              <a:rPr lang="de-DE" dirty="0" smtClean="0"/>
              <a:t> </a:t>
            </a:r>
            <a:r>
              <a:rPr lang="de-DE" dirty="0" err="1" smtClean="0"/>
              <a:t>energy</a:t>
            </a:r>
            <a:r>
              <a:rPr lang="de-DE" dirty="0" smtClean="0"/>
              <a:t> &amp; </a:t>
            </a:r>
            <a:r>
              <a:rPr lang="de-DE" dirty="0" err="1" smtClean="0"/>
              <a:t>interaction</a:t>
            </a:r>
            <a:r>
              <a:rPr lang="de-DE" dirty="0" smtClean="0"/>
              <a:t> </a:t>
            </a:r>
            <a:r>
              <a:rPr lang="de-DE" dirty="0" err="1" smtClean="0"/>
              <a:t>with</a:t>
            </a:r>
            <a:r>
              <a:rPr lang="de-DE" dirty="0" smtClean="0"/>
              <a:t> a </a:t>
            </a:r>
            <a:r>
              <a:rPr lang="de-DE" sz="2800" i="1" dirty="0" smtClean="0">
                <a:latin typeface="+mn-lt"/>
              </a:rPr>
              <a:t>U</a:t>
            </a:r>
            <a:r>
              <a:rPr lang="de-DE" sz="2800" dirty="0" smtClean="0">
                <a:latin typeface="+mn-lt"/>
              </a:rPr>
              <a:t>(1)</a:t>
            </a:r>
            <a:r>
              <a:rPr lang="de-DE" dirty="0" smtClean="0"/>
              <a:t> </a:t>
            </a:r>
            <a:r>
              <a:rPr lang="de-DE" dirty="0" err="1" smtClean="0"/>
              <a:t>gauge</a:t>
            </a:r>
            <a:r>
              <a:rPr lang="de-DE" dirty="0" smtClean="0"/>
              <a:t> </a:t>
            </a:r>
            <a:r>
              <a:rPr lang="de-DE" dirty="0" err="1" smtClean="0"/>
              <a:t>field</a:t>
            </a:r>
            <a:endParaRPr lang="de-DE" dirty="0" smtClean="0"/>
          </a:p>
        </p:txBody>
      </p:sp>
      <p:sp>
        <p:nvSpPr>
          <p:cNvPr id="86" name="Textfeld 85"/>
          <p:cNvSpPr txBox="1"/>
          <p:nvPr/>
        </p:nvSpPr>
        <p:spPr>
          <a:xfrm>
            <a:off x="5029200" y="2514600"/>
            <a:ext cx="396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dirty="0" err="1" smtClean="0">
                <a:solidFill>
                  <a:srgbClr val="FF0000"/>
                </a:solidFill>
              </a:rPr>
              <a:t>Higgs</a:t>
            </a:r>
            <a:r>
              <a:rPr lang="de-DE" dirty="0" smtClean="0">
                <a:solidFill>
                  <a:srgbClr val="FF0000"/>
                </a:solidFill>
              </a:rPr>
              <a:t> potential </a:t>
            </a:r>
            <a:r>
              <a:rPr lang="de-DE" sz="2800" i="1" dirty="0" smtClean="0">
                <a:solidFill>
                  <a:srgbClr val="FF0000"/>
                </a:solidFill>
                <a:latin typeface="+mn-lt"/>
              </a:rPr>
              <a:t>V</a:t>
            </a:r>
            <a:r>
              <a:rPr lang="de-DE" sz="2800" baseline="-25000" dirty="0" smtClean="0">
                <a:solidFill>
                  <a:srgbClr val="FF0000"/>
                </a:solidFill>
                <a:latin typeface="+mn-lt"/>
              </a:rPr>
              <a:t>𝜙</a:t>
            </a:r>
            <a:endParaRPr lang="de-DE" dirty="0" smtClean="0">
              <a:solidFill>
                <a:srgbClr val="FF0000"/>
              </a:solidFill>
            </a:endParaRPr>
          </a:p>
        </p:txBody>
      </p:sp>
      <p:sp>
        <p:nvSpPr>
          <p:cNvPr id="7" name="Textfeld 6"/>
          <p:cNvSpPr txBox="1"/>
          <p:nvPr/>
        </p:nvSpPr>
        <p:spPr>
          <a:xfrm>
            <a:off x="4964394" y="1413817"/>
            <a:ext cx="17732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dirty="0" err="1" smtClean="0"/>
              <a:t>mass</a:t>
            </a:r>
            <a:r>
              <a:rPr lang="de-DE" dirty="0" smtClean="0"/>
              <a:t> </a:t>
            </a:r>
            <a:r>
              <a:rPr lang="de-DE" dirty="0" err="1" smtClean="0"/>
              <a:t>term</a:t>
            </a:r>
            <a:endParaRPr lang="de-DE" dirty="0" smtClean="0"/>
          </a:p>
        </p:txBody>
      </p:sp>
      <p:grpSp>
        <p:nvGrpSpPr>
          <p:cNvPr id="14" name="Gruppierung 13"/>
          <p:cNvGrpSpPr/>
          <p:nvPr/>
        </p:nvGrpSpPr>
        <p:grpSpPr>
          <a:xfrm>
            <a:off x="990600" y="3886200"/>
            <a:ext cx="2819400" cy="2895600"/>
            <a:chOff x="990600" y="3886200"/>
            <a:chExt cx="2819400" cy="2895600"/>
          </a:xfrm>
        </p:grpSpPr>
        <p:grpSp>
          <p:nvGrpSpPr>
            <p:cNvPr id="99" name="Group 20"/>
            <p:cNvGrpSpPr>
              <a:grpSpLocks/>
            </p:cNvGrpSpPr>
            <p:nvPr/>
          </p:nvGrpSpPr>
          <p:grpSpPr bwMode="auto">
            <a:xfrm>
              <a:off x="990600" y="4419600"/>
              <a:ext cx="2819400" cy="2362200"/>
              <a:chOff x="624" y="2726"/>
              <a:chExt cx="1776" cy="1488"/>
            </a:xfrm>
          </p:grpSpPr>
          <p:sp>
            <p:nvSpPr>
              <p:cNvPr id="100" name="Line 21"/>
              <p:cNvSpPr>
                <a:spLocks noChangeShapeType="1"/>
              </p:cNvSpPr>
              <p:nvPr/>
            </p:nvSpPr>
            <p:spPr bwMode="auto">
              <a:xfrm>
                <a:off x="624" y="3984"/>
                <a:ext cx="1296" cy="0"/>
              </a:xfrm>
              <a:prstGeom prst="line">
                <a:avLst/>
              </a:prstGeom>
              <a:noFill/>
              <a:ln w="28575">
                <a:solidFill>
                  <a:srgbClr val="80008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01" name="Text Box 22"/>
              <p:cNvSpPr txBox="1">
                <a:spLocks noChangeArrowheads="1"/>
              </p:cNvSpPr>
              <p:nvPr/>
            </p:nvSpPr>
            <p:spPr bwMode="auto">
              <a:xfrm>
                <a:off x="1855" y="3772"/>
                <a:ext cx="480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de-DE" altLang="de-DE" sz="3200" smtClean="0">
                    <a:solidFill>
                      <a:srgbClr val="800080"/>
                    </a:solidFill>
                    <a:latin typeface="+mn-lt"/>
                  </a:rPr>
                  <a:t>𝜙</a:t>
                </a:r>
                <a:r>
                  <a:rPr lang="de-DE" altLang="de-DE" sz="3200" baseline="-25000" smtClean="0">
                    <a:solidFill>
                      <a:srgbClr val="800080"/>
                    </a:solidFill>
                    <a:latin typeface="+mn-lt"/>
                  </a:rPr>
                  <a:t>1</a:t>
                </a:r>
                <a:endParaRPr lang="en-US" altLang="de-DE" sz="3200" dirty="0">
                  <a:solidFill>
                    <a:srgbClr val="800080"/>
                  </a:solidFill>
                  <a:latin typeface="+mn-lt"/>
                </a:endParaRPr>
              </a:p>
            </p:txBody>
          </p:sp>
          <p:sp>
            <p:nvSpPr>
              <p:cNvPr id="102" name="Line 23"/>
              <p:cNvSpPr>
                <a:spLocks noChangeShapeType="1"/>
              </p:cNvSpPr>
              <p:nvPr/>
            </p:nvSpPr>
            <p:spPr bwMode="auto">
              <a:xfrm flipV="1">
                <a:off x="873" y="3542"/>
                <a:ext cx="1104" cy="672"/>
              </a:xfrm>
              <a:prstGeom prst="line">
                <a:avLst/>
              </a:prstGeom>
              <a:noFill/>
              <a:ln w="28575">
                <a:solidFill>
                  <a:srgbClr val="00660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03" name="Text Box 24"/>
              <p:cNvSpPr txBox="1">
                <a:spLocks noChangeArrowheads="1"/>
              </p:cNvSpPr>
              <p:nvPr/>
            </p:nvSpPr>
            <p:spPr bwMode="auto">
              <a:xfrm>
                <a:off x="1920" y="3312"/>
                <a:ext cx="480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de-DE" altLang="de-DE" sz="3200" smtClean="0">
                    <a:solidFill>
                      <a:srgbClr val="006600"/>
                    </a:solidFill>
                    <a:latin typeface="+mn-lt"/>
                  </a:rPr>
                  <a:t>𝜙</a:t>
                </a:r>
                <a:r>
                  <a:rPr lang="de-DE" altLang="de-DE" sz="3200" baseline="-25000" smtClean="0">
                    <a:solidFill>
                      <a:srgbClr val="006600"/>
                    </a:solidFill>
                    <a:latin typeface="+mn-lt"/>
                  </a:rPr>
                  <a:t>2</a:t>
                </a:r>
                <a:endParaRPr lang="en-US" altLang="de-DE" sz="3200" dirty="0">
                  <a:solidFill>
                    <a:srgbClr val="006600"/>
                  </a:solidFill>
                  <a:latin typeface="+mn-lt"/>
                </a:endParaRPr>
              </a:p>
            </p:txBody>
          </p:sp>
          <p:sp>
            <p:nvSpPr>
              <p:cNvPr id="104" name="Freeform 25"/>
              <p:cNvSpPr>
                <a:spLocks/>
              </p:cNvSpPr>
              <p:nvPr/>
            </p:nvSpPr>
            <p:spPr bwMode="auto">
              <a:xfrm>
                <a:off x="644" y="3342"/>
                <a:ext cx="1180" cy="638"/>
              </a:xfrm>
              <a:custGeom>
                <a:avLst/>
                <a:gdLst>
                  <a:gd name="T0" fmla="*/ 0 w 1180"/>
                  <a:gd name="T1" fmla="*/ 0 h 638"/>
                  <a:gd name="T2" fmla="*/ 46 w 1180"/>
                  <a:gd name="T3" fmla="*/ 22 h 638"/>
                  <a:gd name="T4" fmla="*/ 272 w 1180"/>
                  <a:gd name="T5" fmla="*/ 56 h 638"/>
                  <a:gd name="T6" fmla="*/ 766 w 1180"/>
                  <a:gd name="T7" fmla="*/ 64 h 638"/>
                  <a:gd name="T8" fmla="*/ 1016 w 1180"/>
                  <a:gd name="T9" fmla="*/ 46 h 638"/>
                  <a:gd name="T10" fmla="*/ 1102 w 1180"/>
                  <a:gd name="T11" fmla="*/ 30 h 638"/>
                  <a:gd name="T12" fmla="*/ 1180 w 1180"/>
                  <a:gd name="T13" fmla="*/ 0 h 638"/>
                  <a:gd name="T14" fmla="*/ 1108 w 1180"/>
                  <a:gd name="T15" fmla="*/ 214 h 638"/>
                  <a:gd name="T16" fmla="*/ 1026 w 1180"/>
                  <a:gd name="T17" fmla="*/ 362 h 638"/>
                  <a:gd name="T18" fmla="*/ 922 w 1180"/>
                  <a:gd name="T19" fmla="*/ 492 h 638"/>
                  <a:gd name="T20" fmla="*/ 810 w 1180"/>
                  <a:gd name="T21" fmla="*/ 576 h 638"/>
                  <a:gd name="T22" fmla="*/ 706 w 1180"/>
                  <a:gd name="T23" fmla="*/ 624 h 638"/>
                  <a:gd name="T24" fmla="*/ 610 w 1180"/>
                  <a:gd name="T25" fmla="*/ 638 h 638"/>
                  <a:gd name="T26" fmla="*/ 514 w 1180"/>
                  <a:gd name="T27" fmla="*/ 636 h 638"/>
                  <a:gd name="T28" fmla="*/ 390 w 1180"/>
                  <a:gd name="T29" fmla="*/ 594 h 638"/>
                  <a:gd name="T30" fmla="*/ 248 w 1180"/>
                  <a:gd name="T31" fmla="*/ 496 h 638"/>
                  <a:gd name="T32" fmla="*/ 144 w 1180"/>
                  <a:gd name="T33" fmla="*/ 360 h 638"/>
                  <a:gd name="T34" fmla="*/ 60 w 1180"/>
                  <a:gd name="T35" fmla="*/ 204 h 638"/>
                  <a:gd name="T36" fmla="*/ 0 w 1180"/>
                  <a:gd name="T37" fmla="*/ 0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0" h="638">
                    <a:moveTo>
                      <a:pt x="0" y="0"/>
                    </a:moveTo>
                    <a:lnTo>
                      <a:pt x="46" y="22"/>
                    </a:lnTo>
                    <a:lnTo>
                      <a:pt x="272" y="56"/>
                    </a:lnTo>
                    <a:lnTo>
                      <a:pt x="766" y="64"/>
                    </a:lnTo>
                    <a:lnTo>
                      <a:pt x="1016" y="46"/>
                    </a:lnTo>
                    <a:lnTo>
                      <a:pt x="1102" y="30"/>
                    </a:lnTo>
                    <a:lnTo>
                      <a:pt x="1180" y="0"/>
                    </a:lnTo>
                    <a:lnTo>
                      <a:pt x="1108" y="214"/>
                    </a:lnTo>
                    <a:lnTo>
                      <a:pt x="1026" y="362"/>
                    </a:lnTo>
                    <a:lnTo>
                      <a:pt x="922" y="492"/>
                    </a:lnTo>
                    <a:lnTo>
                      <a:pt x="810" y="576"/>
                    </a:lnTo>
                    <a:lnTo>
                      <a:pt x="706" y="624"/>
                    </a:lnTo>
                    <a:lnTo>
                      <a:pt x="610" y="638"/>
                    </a:lnTo>
                    <a:lnTo>
                      <a:pt x="514" y="636"/>
                    </a:lnTo>
                    <a:lnTo>
                      <a:pt x="390" y="594"/>
                    </a:lnTo>
                    <a:lnTo>
                      <a:pt x="248" y="496"/>
                    </a:lnTo>
                    <a:lnTo>
                      <a:pt x="144" y="360"/>
                    </a:lnTo>
                    <a:lnTo>
                      <a:pt x="60" y="204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66">
                      <a:gamma/>
                      <a:shade val="46275"/>
                      <a:invGamma/>
                    </a:srgbClr>
                  </a:gs>
                  <a:gs pos="50000">
                    <a:srgbClr val="FFFF66"/>
                  </a:gs>
                  <a:gs pos="100000">
                    <a:srgbClr val="FFFF66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05" name="Oval 26"/>
              <p:cNvSpPr>
                <a:spLocks noChangeArrowheads="1"/>
              </p:cNvSpPr>
              <p:nvPr/>
            </p:nvSpPr>
            <p:spPr bwMode="auto">
              <a:xfrm>
                <a:off x="640" y="3120"/>
                <a:ext cx="1180" cy="432"/>
              </a:xfrm>
              <a:prstGeom prst="ellipse">
                <a:avLst/>
              </a:prstGeom>
              <a:gradFill rotWithShape="1">
                <a:gsLst>
                  <a:gs pos="0">
                    <a:srgbClr val="66CCFF">
                      <a:gamma/>
                      <a:shade val="46275"/>
                      <a:invGamma/>
                    </a:srgbClr>
                  </a:gs>
                  <a:gs pos="50000">
                    <a:srgbClr val="66CCFF"/>
                  </a:gs>
                  <a:gs pos="100000">
                    <a:srgbClr val="66CCFF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 w="28575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06" name="Bogen 27"/>
              <p:cNvSpPr>
                <a:spLocks/>
              </p:cNvSpPr>
              <p:nvPr/>
            </p:nvSpPr>
            <p:spPr bwMode="auto">
              <a:xfrm flipH="1" flipV="1">
                <a:off x="640" y="3024"/>
                <a:ext cx="1180" cy="960"/>
              </a:xfrm>
              <a:custGeom>
                <a:avLst/>
                <a:gdLst>
                  <a:gd name="G0" fmla="+- 20415 0 0"/>
                  <a:gd name="G1" fmla="+- 21600 0 0"/>
                  <a:gd name="G2" fmla="+- 21600 0 0"/>
                  <a:gd name="T0" fmla="*/ 0 w 40852"/>
                  <a:gd name="T1" fmla="*/ 14544 h 21600"/>
                  <a:gd name="T2" fmla="*/ 40852 w 40852"/>
                  <a:gd name="T3" fmla="*/ 14607 h 21600"/>
                  <a:gd name="T4" fmla="*/ 20415 w 40852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852" h="21600" fill="none" extrusionOk="0">
                    <a:moveTo>
                      <a:pt x="-1" y="14543"/>
                    </a:moveTo>
                    <a:cubicBezTo>
                      <a:pt x="3008" y="5839"/>
                      <a:pt x="11205" y="-1"/>
                      <a:pt x="20415" y="-1"/>
                    </a:cubicBezTo>
                    <a:cubicBezTo>
                      <a:pt x="29649" y="-1"/>
                      <a:pt x="37862" y="5870"/>
                      <a:pt x="40851" y="14607"/>
                    </a:cubicBezTo>
                  </a:path>
                  <a:path w="40852" h="21600" stroke="0" extrusionOk="0">
                    <a:moveTo>
                      <a:pt x="-1" y="14543"/>
                    </a:moveTo>
                    <a:cubicBezTo>
                      <a:pt x="3008" y="5839"/>
                      <a:pt x="11205" y="-1"/>
                      <a:pt x="20415" y="-1"/>
                    </a:cubicBezTo>
                    <a:cubicBezTo>
                      <a:pt x="29649" y="-1"/>
                      <a:pt x="37862" y="5870"/>
                      <a:pt x="40851" y="14607"/>
                    </a:cubicBezTo>
                    <a:lnTo>
                      <a:pt x="20415" y="21600"/>
                    </a:lnTo>
                    <a:close/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07" name="Line 28"/>
              <p:cNvSpPr>
                <a:spLocks noChangeShapeType="1"/>
              </p:cNvSpPr>
              <p:nvPr/>
            </p:nvSpPr>
            <p:spPr bwMode="auto">
              <a:xfrm flipV="1">
                <a:off x="1248" y="2880"/>
                <a:ext cx="0" cy="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08" name="Text Box 29"/>
              <p:cNvSpPr txBox="1">
                <a:spLocks noChangeArrowheads="1"/>
              </p:cNvSpPr>
              <p:nvPr/>
            </p:nvSpPr>
            <p:spPr bwMode="auto">
              <a:xfrm>
                <a:off x="1248" y="2726"/>
                <a:ext cx="480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de-DE" altLang="de-DE" sz="3200" i="1" dirty="0" smtClean="0">
                    <a:solidFill>
                      <a:srgbClr val="FF0000"/>
                    </a:solidFill>
                    <a:latin typeface="+mn-lt"/>
                  </a:rPr>
                  <a:t>V</a:t>
                </a:r>
                <a:r>
                  <a:rPr lang="de-DE" altLang="de-DE" sz="3200" baseline="-25000" dirty="0">
                    <a:solidFill>
                      <a:srgbClr val="FF0000"/>
                    </a:solidFill>
                    <a:latin typeface="+mn-lt"/>
                  </a:rPr>
                  <a:t>𝜙</a:t>
                </a:r>
                <a:endParaRPr lang="en-US" altLang="de-DE" sz="3200" dirty="0">
                  <a:solidFill>
                    <a:srgbClr val="FF0000"/>
                  </a:solidFill>
                  <a:latin typeface="+mn-lt"/>
                </a:endParaRPr>
              </a:p>
            </p:txBody>
          </p:sp>
        </p:grpSp>
        <p:pic>
          <p:nvPicPr>
            <p:cNvPr id="13" name="Bild 1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1600" y="3886200"/>
              <a:ext cx="1295400" cy="508000"/>
            </a:xfrm>
            <a:prstGeom prst="rect">
              <a:avLst/>
            </a:prstGeom>
          </p:spPr>
        </p:pic>
      </p:grpSp>
      <p:grpSp>
        <p:nvGrpSpPr>
          <p:cNvPr id="19" name="Gruppierung 18"/>
          <p:cNvGrpSpPr/>
          <p:nvPr/>
        </p:nvGrpSpPr>
        <p:grpSpPr>
          <a:xfrm>
            <a:off x="4800600" y="3779557"/>
            <a:ext cx="4038600" cy="2926043"/>
            <a:chOff x="4800600" y="3779557"/>
            <a:chExt cx="4038600" cy="2926043"/>
          </a:xfrm>
        </p:grpSpPr>
        <p:grpSp>
          <p:nvGrpSpPr>
            <p:cNvPr id="40" name="Group 33"/>
            <p:cNvGrpSpPr>
              <a:grpSpLocks/>
            </p:cNvGrpSpPr>
            <p:nvPr/>
          </p:nvGrpSpPr>
          <p:grpSpPr bwMode="auto">
            <a:xfrm>
              <a:off x="4800600" y="4343400"/>
              <a:ext cx="2798763" cy="2362200"/>
              <a:chOff x="3504" y="2726"/>
              <a:chExt cx="1763" cy="1488"/>
            </a:xfrm>
          </p:grpSpPr>
          <p:sp>
            <p:nvSpPr>
              <p:cNvPr id="41" name="Line 34"/>
              <p:cNvSpPr>
                <a:spLocks noChangeShapeType="1"/>
              </p:cNvSpPr>
              <p:nvPr/>
            </p:nvSpPr>
            <p:spPr bwMode="auto">
              <a:xfrm>
                <a:off x="3504" y="3984"/>
                <a:ext cx="1296" cy="0"/>
              </a:xfrm>
              <a:prstGeom prst="line">
                <a:avLst/>
              </a:prstGeom>
              <a:noFill/>
              <a:ln w="28575">
                <a:solidFill>
                  <a:srgbClr val="80008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42" name="Text Box 35"/>
              <p:cNvSpPr txBox="1">
                <a:spLocks noChangeArrowheads="1"/>
              </p:cNvSpPr>
              <p:nvPr/>
            </p:nvSpPr>
            <p:spPr bwMode="auto">
              <a:xfrm>
                <a:off x="4739" y="3792"/>
                <a:ext cx="480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de-DE" altLang="de-DE" sz="3200" smtClean="0">
                    <a:solidFill>
                      <a:srgbClr val="800080"/>
                    </a:solidFill>
                    <a:latin typeface="+mn-lt"/>
                  </a:rPr>
                  <a:t>𝜙</a:t>
                </a:r>
                <a:r>
                  <a:rPr lang="de-DE" altLang="de-DE" sz="3200" baseline="-25000" smtClean="0">
                    <a:solidFill>
                      <a:srgbClr val="800080"/>
                    </a:solidFill>
                    <a:latin typeface="+mn-lt"/>
                  </a:rPr>
                  <a:t>1</a:t>
                </a:r>
                <a:endParaRPr lang="en-US" altLang="de-DE" sz="3200" dirty="0">
                  <a:solidFill>
                    <a:srgbClr val="800080"/>
                  </a:solidFill>
                  <a:latin typeface="+mn-lt"/>
                </a:endParaRPr>
              </a:p>
            </p:txBody>
          </p:sp>
          <p:sp>
            <p:nvSpPr>
              <p:cNvPr id="43" name="Line 36"/>
              <p:cNvSpPr>
                <a:spLocks noChangeShapeType="1"/>
              </p:cNvSpPr>
              <p:nvPr/>
            </p:nvSpPr>
            <p:spPr bwMode="auto">
              <a:xfrm flipV="1">
                <a:off x="3753" y="3542"/>
                <a:ext cx="1104" cy="672"/>
              </a:xfrm>
              <a:prstGeom prst="line">
                <a:avLst/>
              </a:prstGeom>
              <a:noFill/>
              <a:ln w="28575">
                <a:solidFill>
                  <a:srgbClr val="00660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44" name="Text Box 37"/>
              <p:cNvSpPr txBox="1">
                <a:spLocks noChangeArrowheads="1"/>
              </p:cNvSpPr>
              <p:nvPr/>
            </p:nvSpPr>
            <p:spPr bwMode="auto">
              <a:xfrm>
                <a:off x="4787" y="3312"/>
                <a:ext cx="480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de-DE" altLang="de-DE" sz="3200" smtClean="0">
                    <a:solidFill>
                      <a:srgbClr val="006600"/>
                    </a:solidFill>
                    <a:latin typeface="+mn-lt"/>
                  </a:rPr>
                  <a:t>𝜙</a:t>
                </a:r>
                <a:r>
                  <a:rPr lang="de-DE" altLang="de-DE" sz="3200" baseline="-25000" smtClean="0">
                    <a:solidFill>
                      <a:srgbClr val="006600"/>
                    </a:solidFill>
                    <a:latin typeface="+mn-lt"/>
                  </a:rPr>
                  <a:t>2</a:t>
                </a:r>
                <a:endParaRPr lang="en-US" altLang="de-DE" sz="3200" dirty="0">
                  <a:solidFill>
                    <a:srgbClr val="006600"/>
                  </a:solidFill>
                  <a:latin typeface="+mn-lt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/>
            </p:nvSpPr>
            <p:spPr bwMode="auto">
              <a:xfrm>
                <a:off x="3524" y="3342"/>
                <a:ext cx="1180" cy="638"/>
              </a:xfrm>
              <a:custGeom>
                <a:avLst/>
                <a:gdLst>
                  <a:gd name="T0" fmla="*/ 0 w 1180"/>
                  <a:gd name="T1" fmla="*/ 0 h 638"/>
                  <a:gd name="T2" fmla="*/ 46 w 1180"/>
                  <a:gd name="T3" fmla="*/ 22 h 638"/>
                  <a:gd name="T4" fmla="*/ 272 w 1180"/>
                  <a:gd name="T5" fmla="*/ 56 h 638"/>
                  <a:gd name="T6" fmla="*/ 766 w 1180"/>
                  <a:gd name="T7" fmla="*/ 64 h 638"/>
                  <a:gd name="T8" fmla="*/ 1016 w 1180"/>
                  <a:gd name="T9" fmla="*/ 46 h 638"/>
                  <a:gd name="T10" fmla="*/ 1102 w 1180"/>
                  <a:gd name="T11" fmla="*/ 30 h 638"/>
                  <a:gd name="T12" fmla="*/ 1180 w 1180"/>
                  <a:gd name="T13" fmla="*/ 0 h 638"/>
                  <a:gd name="T14" fmla="*/ 1108 w 1180"/>
                  <a:gd name="T15" fmla="*/ 214 h 638"/>
                  <a:gd name="T16" fmla="*/ 1026 w 1180"/>
                  <a:gd name="T17" fmla="*/ 362 h 638"/>
                  <a:gd name="T18" fmla="*/ 922 w 1180"/>
                  <a:gd name="T19" fmla="*/ 492 h 638"/>
                  <a:gd name="T20" fmla="*/ 810 w 1180"/>
                  <a:gd name="T21" fmla="*/ 576 h 638"/>
                  <a:gd name="T22" fmla="*/ 706 w 1180"/>
                  <a:gd name="T23" fmla="*/ 624 h 638"/>
                  <a:gd name="T24" fmla="*/ 610 w 1180"/>
                  <a:gd name="T25" fmla="*/ 638 h 638"/>
                  <a:gd name="T26" fmla="*/ 514 w 1180"/>
                  <a:gd name="T27" fmla="*/ 636 h 638"/>
                  <a:gd name="T28" fmla="*/ 390 w 1180"/>
                  <a:gd name="T29" fmla="*/ 594 h 638"/>
                  <a:gd name="T30" fmla="*/ 248 w 1180"/>
                  <a:gd name="T31" fmla="*/ 496 h 638"/>
                  <a:gd name="T32" fmla="*/ 144 w 1180"/>
                  <a:gd name="T33" fmla="*/ 360 h 638"/>
                  <a:gd name="T34" fmla="*/ 60 w 1180"/>
                  <a:gd name="T35" fmla="*/ 204 h 638"/>
                  <a:gd name="T36" fmla="*/ 0 w 1180"/>
                  <a:gd name="T37" fmla="*/ 0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0" h="638">
                    <a:moveTo>
                      <a:pt x="0" y="0"/>
                    </a:moveTo>
                    <a:lnTo>
                      <a:pt x="46" y="22"/>
                    </a:lnTo>
                    <a:lnTo>
                      <a:pt x="272" y="56"/>
                    </a:lnTo>
                    <a:lnTo>
                      <a:pt x="766" y="64"/>
                    </a:lnTo>
                    <a:lnTo>
                      <a:pt x="1016" y="46"/>
                    </a:lnTo>
                    <a:lnTo>
                      <a:pt x="1102" y="30"/>
                    </a:lnTo>
                    <a:lnTo>
                      <a:pt x="1180" y="0"/>
                    </a:lnTo>
                    <a:lnTo>
                      <a:pt x="1108" y="214"/>
                    </a:lnTo>
                    <a:lnTo>
                      <a:pt x="1026" y="362"/>
                    </a:lnTo>
                    <a:lnTo>
                      <a:pt x="922" y="492"/>
                    </a:lnTo>
                    <a:lnTo>
                      <a:pt x="810" y="576"/>
                    </a:lnTo>
                    <a:lnTo>
                      <a:pt x="706" y="624"/>
                    </a:lnTo>
                    <a:lnTo>
                      <a:pt x="610" y="638"/>
                    </a:lnTo>
                    <a:lnTo>
                      <a:pt x="514" y="636"/>
                    </a:lnTo>
                    <a:lnTo>
                      <a:pt x="390" y="594"/>
                    </a:lnTo>
                    <a:lnTo>
                      <a:pt x="248" y="496"/>
                    </a:lnTo>
                    <a:lnTo>
                      <a:pt x="144" y="360"/>
                    </a:lnTo>
                    <a:lnTo>
                      <a:pt x="60" y="204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66">
                      <a:gamma/>
                      <a:shade val="46275"/>
                      <a:invGamma/>
                    </a:srgbClr>
                  </a:gs>
                  <a:gs pos="50000">
                    <a:srgbClr val="FFFF66"/>
                  </a:gs>
                  <a:gs pos="100000">
                    <a:srgbClr val="FFFF66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46" name="Oval 39"/>
              <p:cNvSpPr>
                <a:spLocks noChangeArrowheads="1"/>
              </p:cNvSpPr>
              <p:nvPr/>
            </p:nvSpPr>
            <p:spPr bwMode="auto">
              <a:xfrm>
                <a:off x="3520" y="3120"/>
                <a:ext cx="1180" cy="432"/>
              </a:xfrm>
              <a:prstGeom prst="ellipse">
                <a:avLst/>
              </a:prstGeom>
              <a:gradFill rotWithShape="1">
                <a:gsLst>
                  <a:gs pos="0">
                    <a:srgbClr val="66CCFF">
                      <a:gamma/>
                      <a:shade val="46275"/>
                      <a:invGamma/>
                    </a:srgbClr>
                  </a:gs>
                  <a:gs pos="50000">
                    <a:srgbClr val="66CCFF"/>
                  </a:gs>
                  <a:gs pos="100000">
                    <a:srgbClr val="66CCFF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 w="28575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47" name="Line 40"/>
              <p:cNvSpPr>
                <a:spLocks noChangeShapeType="1"/>
              </p:cNvSpPr>
              <p:nvPr/>
            </p:nvSpPr>
            <p:spPr bwMode="auto">
              <a:xfrm flipV="1">
                <a:off x="4128" y="2880"/>
                <a:ext cx="0" cy="64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48" name="Text Box 41"/>
              <p:cNvSpPr txBox="1">
                <a:spLocks noChangeArrowheads="1"/>
              </p:cNvSpPr>
              <p:nvPr/>
            </p:nvSpPr>
            <p:spPr bwMode="auto">
              <a:xfrm>
                <a:off x="4128" y="2726"/>
                <a:ext cx="480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de-DE" altLang="de-DE" sz="3200" i="1" smtClean="0">
                    <a:solidFill>
                      <a:srgbClr val="FF0000"/>
                    </a:solidFill>
                    <a:latin typeface="+mn-lt"/>
                  </a:rPr>
                  <a:t>V</a:t>
                </a:r>
                <a:r>
                  <a:rPr lang="de-DE" altLang="de-DE" sz="3200" baseline="-25000">
                    <a:solidFill>
                      <a:srgbClr val="FF0000"/>
                    </a:solidFill>
                    <a:latin typeface="+mn-lt"/>
                  </a:rPr>
                  <a:t>𝜙</a:t>
                </a:r>
                <a:endParaRPr lang="en-US" altLang="de-DE" sz="3200" dirty="0">
                  <a:solidFill>
                    <a:srgbClr val="FF0000"/>
                  </a:solidFill>
                  <a:latin typeface="+mn-lt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/>
            </p:nvSpPr>
            <p:spPr bwMode="auto">
              <a:xfrm>
                <a:off x="3963" y="3198"/>
                <a:ext cx="327" cy="354"/>
              </a:xfrm>
              <a:custGeom>
                <a:avLst/>
                <a:gdLst>
                  <a:gd name="T0" fmla="*/ 0 w 327"/>
                  <a:gd name="T1" fmla="*/ 342 h 354"/>
                  <a:gd name="T2" fmla="*/ 45 w 327"/>
                  <a:gd name="T3" fmla="*/ 156 h 354"/>
                  <a:gd name="T4" fmla="*/ 102 w 327"/>
                  <a:gd name="T5" fmla="*/ 27 h 354"/>
                  <a:gd name="T6" fmla="*/ 147 w 327"/>
                  <a:gd name="T7" fmla="*/ 0 h 354"/>
                  <a:gd name="T8" fmla="*/ 186 w 327"/>
                  <a:gd name="T9" fmla="*/ 3 h 354"/>
                  <a:gd name="T10" fmla="*/ 249 w 327"/>
                  <a:gd name="T11" fmla="*/ 60 h 354"/>
                  <a:gd name="T12" fmla="*/ 285 w 327"/>
                  <a:gd name="T13" fmla="*/ 165 h 354"/>
                  <a:gd name="T14" fmla="*/ 318 w 327"/>
                  <a:gd name="T15" fmla="*/ 285 h 354"/>
                  <a:gd name="T16" fmla="*/ 327 w 327"/>
                  <a:gd name="T17" fmla="*/ 348 h 354"/>
                  <a:gd name="T18" fmla="*/ 204 w 327"/>
                  <a:gd name="T19" fmla="*/ 351 h 354"/>
                  <a:gd name="T20" fmla="*/ 108 w 327"/>
                  <a:gd name="T21" fmla="*/ 354 h 354"/>
                  <a:gd name="T22" fmla="*/ 36 w 327"/>
                  <a:gd name="T23" fmla="*/ 351 h 354"/>
                  <a:gd name="T24" fmla="*/ 0 w 327"/>
                  <a:gd name="T25" fmla="*/ 342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7" h="354">
                    <a:moveTo>
                      <a:pt x="0" y="342"/>
                    </a:moveTo>
                    <a:lnTo>
                      <a:pt x="45" y="156"/>
                    </a:lnTo>
                    <a:lnTo>
                      <a:pt x="102" y="27"/>
                    </a:lnTo>
                    <a:lnTo>
                      <a:pt x="147" y="0"/>
                    </a:lnTo>
                    <a:lnTo>
                      <a:pt x="186" y="3"/>
                    </a:lnTo>
                    <a:lnTo>
                      <a:pt x="249" y="60"/>
                    </a:lnTo>
                    <a:lnTo>
                      <a:pt x="285" y="165"/>
                    </a:lnTo>
                    <a:lnTo>
                      <a:pt x="318" y="285"/>
                    </a:lnTo>
                    <a:lnTo>
                      <a:pt x="327" y="348"/>
                    </a:lnTo>
                    <a:lnTo>
                      <a:pt x="204" y="351"/>
                    </a:lnTo>
                    <a:lnTo>
                      <a:pt x="108" y="354"/>
                    </a:lnTo>
                    <a:lnTo>
                      <a:pt x="36" y="351"/>
                    </a:lnTo>
                    <a:lnTo>
                      <a:pt x="0" y="342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FF66">
                      <a:gamma/>
                      <a:shade val="46275"/>
                      <a:invGamma/>
                    </a:srgbClr>
                  </a:gs>
                  <a:gs pos="50000">
                    <a:srgbClr val="99FF66"/>
                  </a:gs>
                  <a:gs pos="100000">
                    <a:srgbClr val="99FF66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50" name="Bogen 43"/>
              <p:cNvSpPr>
                <a:spLocks/>
              </p:cNvSpPr>
              <p:nvPr/>
            </p:nvSpPr>
            <p:spPr bwMode="auto">
              <a:xfrm>
                <a:off x="3960" y="3198"/>
                <a:ext cx="330" cy="729"/>
              </a:xfrm>
              <a:custGeom>
                <a:avLst/>
                <a:gdLst>
                  <a:gd name="G0" fmla="+- 18898 0 0"/>
                  <a:gd name="G1" fmla="+- 21600 0 0"/>
                  <a:gd name="G2" fmla="+- 21600 0 0"/>
                  <a:gd name="T0" fmla="*/ 0 w 37081"/>
                  <a:gd name="T1" fmla="*/ 11140 h 21600"/>
                  <a:gd name="T2" fmla="*/ 37081 w 37081"/>
                  <a:gd name="T3" fmla="*/ 9941 h 21600"/>
                  <a:gd name="T4" fmla="*/ 18898 w 37081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081" h="21600" fill="none" extrusionOk="0">
                    <a:moveTo>
                      <a:pt x="-1" y="11139"/>
                    </a:moveTo>
                    <a:cubicBezTo>
                      <a:pt x="3804" y="4265"/>
                      <a:pt x="11041" y="-1"/>
                      <a:pt x="18898" y="-1"/>
                    </a:cubicBezTo>
                    <a:cubicBezTo>
                      <a:pt x="26256" y="-1"/>
                      <a:pt x="33109" y="3746"/>
                      <a:pt x="37081" y="9940"/>
                    </a:cubicBezTo>
                  </a:path>
                  <a:path w="37081" h="21600" stroke="0" extrusionOk="0">
                    <a:moveTo>
                      <a:pt x="-1" y="11139"/>
                    </a:moveTo>
                    <a:cubicBezTo>
                      <a:pt x="3804" y="4265"/>
                      <a:pt x="11041" y="-1"/>
                      <a:pt x="18898" y="-1"/>
                    </a:cubicBezTo>
                    <a:cubicBezTo>
                      <a:pt x="26256" y="-1"/>
                      <a:pt x="33109" y="3746"/>
                      <a:pt x="37081" y="9940"/>
                    </a:cubicBezTo>
                    <a:lnTo>
                      <a:pt x="18898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51" name="Freeform 44"/>
              <p:cNvSpPr>
                <a:spLocks/>
              </p:cNvSpPr>
              <p:nvPr/>
            </p:nvSpPr>
            <p:spPr bwMode="auto">
              <a:xfrm>
                <a:off x="3516" y="3333"/>
                <a:ext cx="1185" cy="795"/>
              </a:xfrm>
              <a:custGeom>
                <a:avLst/>
                <a:gdLst>
                  <a:gd name="T0" fmla="*/ 0 w 1185"/>
                  <a:gd name="T1" fmla="*/ 0 h 795"/>
                  <a:gd name="T2" fmla="*/ 3 w 1185"/>
                  <a:gd name="T3" fmla="*/ 81 h 795"/>
                  <a:gd name="T4" fmla="*/ 48 w 1185"/>
                  <a:gd name="T5" fmla="*/ 324 h 795"/>
                  <a:gd name="T6" fmla="*/ 144 w 1185"/>
                  <a:gd name="T7" fmla="*/ 582 h 795"/>
                  <a:gd name="T8" fmla="*/ 357 w 1185"/>
                  <a:gd name="T9" fmla="*/ 747 h 795"/>
                  <a:gd name="T10" fmla="*/ 606 w 1185"/>
                  <a:gd name="T11" fmla="*/ 795 h 795"/>
                  <a:gd name="T12" fmla="*/ 870 w 1185"/>
                  <a:gd name="T13" fmla="*/ 744 h 795"/>
                  <a:gd name="T14" fmla="*/ 1056 w 1185"/>
                  <a:gd name="T15" fmla="*/ 558 h 795"/>
                  <a:gd name="T16" fmla="*/ 1128 w 1185"/>
                  <a:gd name="T17" fmla="*/ 357 h 795"/>
                  <a:gd name="T18" fmla="*/ 1173 w 1185"/>
                  <a:gd name="T19" fmla="*/ 135 h 795"/>
                  <a:gd name="T20" fmla="*/ 1185 w 1185"/>
                  <a:gd name="T21" fmla="*/ 18 h 795"/>
                  <a:gd name="T22" fmla="*/ 1161 w 1185"/>
                  <a:gd name="T23" fmla="*/ 69 h 795"/>
                  <a:gd name="T24" fmla="*/ 1062 w 1185"/>
                  <a:gd name="T25" fmla="*/ 132 h 795"/>
                  <a:gd name="T26" fmla="*/ 882 w 1185"/>
                  <a:gd name="T27" fmla="*/ 192 h 795"/>
                  <a:gd name="T28" fmla="*/ 612 w 1185"/>
                  <a:gd name="T29" fmla="*/ 219 h 795"/>
                  <a:gd name="T30" fmla="*/ 267 w 1185"/>
                  <a:gd name="T31" fmla="*/ 183 h 795"/>
                  <a:gd name="T32" fmla="*/ 84 w 1185"/>
                  <a:gd name="T33" fmla="*/ 111 h 795"/>
                  <a:gd name="T34" fmla="*/ 12 w 1185"/>
                  <a:gd name="T35" fmla="*/ 33 h 795"/>
                  <a:gd name="T36" fmla="*/ 0 w 1185"/>
                  <a:gd name="T37" fmla="*/ 0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5" h="795">
                    <a:moveTo>
                      <a:pt x="0" y="0"/>
                    </a:moveTo>
                    <a:lnTo>
                      <a:pt x="3" y="81"/>
                    </a:lnTo>
                    <a:cubicBezTo>
                      <a:pt x="11" y="135"/>
                      <a:pt x="24" y="241"/>
                      <a:pt x="48" y="324"/>
                    </a:cubicBezTo>
                    <a:cubicBezTo>
                      <a:pt x="72" y="407"/>
                      <a:pt x="93" y="512"/>
                      <a:pt x="144" y="582"/>
                    </a:cubicBezTo>
                    <a:cubicBezTo>
                      <a:pt x="195" y="652"/>
                      <a:pt x="280" y="712"/>
                      <a:pt x="357" y="747"/>
                    </a:cubicBezTo>
                    <a:cubicBezTo>
                      <a:pt x="434" y="782"/>
                      <a:pt x="521" y="795"/>
                      <a:pt x="606" y="795"/>
                    </a:cubicBezTo>
                    <a:cubicBezTo>
                      <a:pt x="691" y="795"/>
                      <a:pt x="795" y="784"/>
                      <a:pt x="870" y="744"/>
                    </a:cubicBezTo>
                    <a:cubicBezTo>
                      <a:pt x="945" y="704"/>
                      <a:pt x="1013" y="622"/>
                      <a:pt x="1056" y="558"/>
                    </a:cubicBezTo>
                    <a:cubicBezTo>
                      <a:pt x="1099" y="494"/>
                      <a:pt x="1109" y="427"/>
                      <a:pt x="1128" y="357"/>
                    </a:cubicBezTo>
                    <a:cubicBezTo>
                      <a:pt x="1147" y="287"/>
                      <a:pt x="1164" y="191"/>
                      <a:pt x="1173" y="135"/>
                    </a:cubicBezTo>
                    <a:lnTo>
                      <a:pt x="1185" y="18"/>
                    </a:lnTo>
                    <a:lnTo>
                      <a:pt x="1161" y="69"/>
                    </a:lnTo>
                    <a:cubicBezTo>
                      <a:pt x="1141" y="88"/>
                      <a:pt x="1108" y="112"/>
                      <a:pt x="1062" y="132"/>
                    </a:cubicBezTo>
                    <a:cubicBezTo>
                      <a:pt x="1016" y="152"/>
                      <a:pt x="957" y="177"/>
                      <a:pt x="882" y="192"/>
                    </a:cubicBezTo>
                    <a:cubicBezTo>
                      <a:pt x="807" y="207"/>
                      <a:pt x="714" y="220"/>
                      <a:pt x="612" y="219"/>
                    </a:cubicBezTo>
                    <a:cubicBezTo>
                      <a:pt x="510" y="218"/>
                      <a:pt x="355" y="201"/>
                      <a:pt x="267" y="183"/>
                    </a:cubicBezTo>
                    <a:cubicBezTo>
                      <a:pt x="179" y="165"/>
                      <a:pt x="127" y="136"/>
                      <a:pt x="84" y="111"/>
                    </a:cubicBezTo>
                    <a:cubicBezTo>
                      <a:pt x="41" y="86"/>
                      <a:pt x="26" y="52"/>
                      <a:pt x="12" y="33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66">
                      <a:gamma/>
                      <a:shade val="46275"/>
                      <a:invGamma/>
                    </a:srgbClr>
                  </a:gs>
                  <a:gs pos="50000">
                    <a:srgbClr val="FFFF66"/>
                  </a:gs>
                  <a:gs pos="100000">
                    <a:srgbClr val="FFFF66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 w="2857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52" name="Bogen 45"/>
              <p:cNvSpPr>
                <a:spLocks/>
              </p:cNvSpPr>
              <p:nvPr/>
            </p:nvSpPr>
            <p:spPr bwMode="auto">
              <a:xfrm>
                <a:off x="4045" y="3258"/>
                <a:ext cx="164" cy="41"/>
              </a:xfrm>
              <a:custGeom>
                <a:avLst/>
                <a:gdLst>
                  <a:gd name="G0" fmla="+- 21600 0 0"/>
                  <a:gd name="G1" fmla="+- 9724 0 0"/>
                  <a:gd name="G2" fmla="+- 21600 0 0"/>
                  <a:gd name="T0" fmla="*/ 42197 w 43200"/>
                  <a:gd name="T1" fmla="*/ 3220 h 31324"/>
                  <a:gd name="T2" fmla="*/ 2312 w 43200"/>
                  <a:gd name="T3" fmla="*/ 0 h 31324"/>
                  <a:gd name="T4" fmla="*/ 21600 w 43200"/>
                  <a:gd name="T5" fmla="*/ 9724 h 31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31324" fill="none" extrusionOk="0">
                    <a:moveTo>
                      <a:pt x="42197" y="3219"/>
                    </a:moveTo>
                    <a:cubicBezTo>
                      <a:pt x="42861" y="5323"/>
                      <a:pt x="43200" y="7517"/>
                      <a:pt x="43200" y="9724"/>
                    </a:cubicBezTo>
                    <a:cubicBezTo>
                      <a:pt x="43200" y="21653"/>
                      <a:pt x="33529" y="31324"/>
                      <a:pt x="21600" y="31324"/>
                    </a:cubicBezTo>
                    <a:cubicBezTo>
                      <a:pt x="9670" y="31324"/>
                      <a:pt x="0" y="21653"/>
                      <a:pt x="0" y="9724"/>
                    </a:cubicBezTo>
                    <a:cubicBezTo>
                      <a:pt x="0" y="6346"/>
                      <a:pt x="792" y="3016"/>
                      <a:pt x="2312" y="0"/>
                    </a:cubicBezTo>
                  </a:path>
                  <a:path w="43200" h="31324" stroke="0" extrusionOk="0">
                    <a:moveTo>
                      <a:pt x="42197" y="3219"/>
                    </a:moveTo>
                    <a:cubicBezTo>
                      <a:pt x="42861" y="5323"/>
                      <a:pt x="43200" y="7517"/>
                      <a:pt x="43200" y="9724"/>
                    </a:cubicBezTo>
                    <a:cubicBezTo>
                      <a:pt x="43200" y="21653"/>
                      <a:pt x="33529" y="31324"/>
                      <a:pt x="21600" y="31324"/>
                    </a:cubicBezTo>
                    <a:cubicBezTo>
                      <a:pt x="9670" y="31324"/>
                      <a:pt x="0" y="21653"/>
                      <a:pt x="0" y="9724"/>
                    </a:cubicBezTo>
                    <a:cubicBezTo>
                      <a:pt x="0" y="6346"/>
                      <a:pt x="792" y="3016"/>
                      <a:pt x="2312" y="0"/>
                    </a:cubicBezTo>
                    <a:lnTo>
                      <a:pt x="21600" y="9724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53" name="Bogen 46"/>
              <p:cNvSpPr>
                <a:spLocks/>
              </p:cNvSpPr>
              <p:nvPr/>
            </p:nvSpPr>
            <p:spPr bwMode="auto">
              <a:xfrm>
                <a:off x="4014" y="3322"/>
                <a:ext cx="226" cy="56"/>
              </a:xfrm>
              <a:custGeom>
                <a:avLst/>
                <a:gdLst>
                  <a:gd name="G0" fmla="+- 21600 0 0"/>
                  <a:gd name="G1" fmla="+- 8418 0 0"/>
                  <a:gd name="G2" fmla="+- 21600 0 0"/>
                  <a:gd name="T0" fmla="*/ 42197 w 43200"/>
                  <a:gd name="T1" fmla="*/ 1914 h 30018"/>
                  <a:gd name="T2" fmla="*/ 1708 w 43200"/>
                  <a:gd name="T3" fmla="*/ 0 h 30018"/>
                  <a:gd name="T4" fmla="*/ 21600 w 43200"/>
                  <a:gd name="T5" fmla="*/ 8418 h 30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30018" fill="none" extrusionOk="0">
                    <a:moveTo>
                      <a:pt x="42197" y="1913"/>
                    </a:moveTo>
                    <a:cubicBezTo>
                      <a:pt x="42861" y="4017"/>
                      <a:pt x="43200" y="6211"/>
                      <a:pt x="43200" y="8418"/>
                    </a:cubicBezTo>
                    <a:cubicBezTo>
                      <a:pt x="43200" y="20347"/>
                      <a:pt x="33529" y="30018"/>
                      <a:pt x="21600" y="30018"/>
                    </a:cubicBezTo>
                    <a:cubicBezTo>
                      <a:pt x="9670" y="30018"/>
                      <a:pt x="0" y="20347"/>
                      <a:pt x="0" y="8418"/>
                    </a:cubicBezTo>
                    <a:cubicBezTo>
                      <a:pt x="0" y="5525"/>
                      <a:pt x="580" y="2663"/>
                      <a:pt x="1707" y="-1"/>
                    </a:cubicBezTo>
                  </a:path>
                  <a:path w="43200" h="30018" stroke="0" extrusionOk="0">
                    <a:moveTo>
                      <a:pt x="42197" y="1913"/>
                    </a:moveTo>
                    <a:cubicBezTo>
                      <a:pt x="42861" y="4017"/>
                      <a:pt x="43200" y="6211"/>
                      <a:pt x="43200" y="8418"/>
                    </a:cubicBezTo>
                    <a:cubicBezTo>
                      <a:pt x="43200" y="20347"/>
                      <a:pt x="33529" y="30018"/>
                      <a:pt x="21600" y="30018"/>
                    </a:cubicBezTo>
                    <a:cubicBezTo>
                      <a:pt x="9670" y="30018"/>
                      <a:pt x="0" y="20347"/>
                      <a:pt x="0" y="8418"/>
                    </a:cubicBezTo>
                    <a:cubicBezTo>
                      <a:pt x="0" y="5525"/>
                      <a:pt x="580" y="2663"/>
                      <a:pt x="1707" y="-1"/>
                    </a:cubicBezTo>
                    <a:lnTo>
                      <a:pt x="21600" y="8418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54" name="Bogen 47"/>
              <p:cNvSpPr>
                <a:spLocks/>
              </p:cNvSpPr>
              <p:nvPr/>
            </p:nvSpPr>
            <p:spPr bwMode="auto">
              <a:xfrm>
                <a:off x="3989" y="3406"/>
                <a:ext cx="277" cy="52"/>
              </a:xfrm>
              <a:custGeom>
                <a:avLst/>
                <a:gdLst>
                  <a:gd name="G0" fmla="+- 21600 0 0"/>
                  <a:gd name="G1" fmla="+- 6504 0 0"/>
                  <a:gd name="G2" fmla="+- 21600 0 0"/>
                  <a:gd name="T0" fmla="*/ 42197 w 43200"/>
                  <a:gd name="T1" fmla="*/ 0 h 28104"/>
                  <a:gd name="T2" fmla="*/ 959 w 43200"/>
                  <a:gd name="T3" fmla="*/ 141 h 28104"/>
                  <a:gd name="T4" fmla="*/ 21600 w 43200"/>
                  <a:gd name="T5" fmla="*/ 6504 h 28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8104" fill="none" extrusionOk="0">
                    <a:moveTo>
                      <a:pt x="42197" y="-1"/>
                    </a:moveTo>
                    <a:cubicBezTo>
                      <a:pt x="42861" y="2103"/>
                      <a:pt x="43200" y="4297"/>
                      <a:pt x="43200" y="6504"/>
                    </a:cubicBezTo>
                    <a:cubicBezTo>
                      <a:pt x="43200" y="18433"/>
                      <a:pt x="33529" y="28104"/>
                      <a:pt x="21600" y="28104"/>
                    </a:cubicBezTo>
                    <a:cubicBezTo>
                      <a:pt x="9670" y="28104"/>
                      <a:pt x="0" y="18433"/>
                      <a:pt x="0" y="6504"/>
                    </a:cubicBezTo>
                    <a:cubicBezTo>
                      <a:pt x="0" y="4346"/>
                      <a:pt x="323" y="2202"/>
                      <a:pt x="958" y="140"/>
                    </a:cubicBezTo>
                  </a:path>
                  <a:path w="43200" h="28104" stroke="0" extrusionOk="0">
                    <a:moveTo>
                      <a:pt x="42197" y="-1"/>
                    </a:moveTo>
                    <a:cubicBezTo>
                      <a:pt x="42861" y="2103"/>
                      <a:pt x="43200" y="4297"/>
                      <a:pt x="43200" y="6504"/>
                    </a:cubicBezTo>
                    <a:cubicBezTo>
                      <a:pt x="43200" y="18433"/>
                      <a:pt x="33529" y="28104"/>
                      <a:pt x="21600" y="28104"/>
                    </a:cubicBezTo>
                    <a:cubicBezTo>
                      <a:pt x="9670" y="28104"/>
                      <a:pt x="0" y="18433"/>
                      <a:pt x="0" y="6504"/>
                    </a:cubicBezTo>
                    <a:cubicBezTo>
                      <a:pt x="0" y="4346"/>
                      <a:pt x="323" y="2202"/>
                      <a:pt x="958" y="140"/>
                    </a:cubicBezTo>
                    <a:lnTo>
                      <a:pt x="21600" y="6504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55" name="Bogen 48"/>
              <p:cNvSpPr>
                <a:spLocks/>
              </p:cNvSpPr>
              <p:nvPr/>
            </p:nvSpPr>
            <p:spPr bwMode="auto">
              <a:xfrm>
                <a:off x="3975" y="3491"/>
                <a:ext cx="307" cy="43"/>
              </a:xfrm>
              <a:custGeom>
                <a:avLst/>
                <a:gdLst>
                  <a:gd name="G0" fmla="+- 21600 0 0"/>
                  <a:gd name="G1" fmla="+- 1559 0 0"/>
                  <a:gd name="G2" fmla="+- 21600 0 0"/>
                  <a:gd name="T0" fmla="*/ 43193 w 43200"/>
                  <a:gd name="T1" fmla="*/ 1007 h 23159"/>
                  <a:gd name="T2" fmla="*/ 56 w 43200"/>
                  <a:gd name="T3" fmla="*/ 0 h 23159"/>
                  <a:gd name="T4" fmla="*/ 21600 w 43200"/>
                  <a:gd name="T5" fmla="*/ 1559 h 23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3159" fill="none" extrusionOk="0">
                    <a:moveTo>
                      <a:pt x="43192" y="1007"/>
                    </a:moveTo>
                    <a:cubicBezTo>
                      <a:pt x="43197" y="1190"/>
                      <a:pt x="43200" y="1374"/>
                      <a:pt x="43200" y="1559"/>
                    </a:cubicBezTo>
                    <a:cubicBezTo>
                      <a:pt x="43200" y="13488"/>
                      <a:pt x="33529" y="23159"/>
                      <a:pt x="21600" y="23159"/>
                    </a:cubicBezTo>
                    <a:cubicBezTo>
                      <a:pt x="9670" y="23159"/>
                      <a:pt x="0" y="13488"/>
                      <a:pt x="0" y="1559"/>
                    </a:cubicBezTo>
                    <a:cubicBezTo>
                      <a:pt x="0" y="1038"/>
                      <a:pt x="18" y="518"/>
                      <a:pt x="56" y="0"/>
                    </a:cubicBezTo>
                  </a:path>
                  <a:path w="43200" h="23159" stroke="0" extrusionOk="0">
                    <a:moveTo>
                      <a:pt x="43192" y="1007"/>
                    </a:moveTo>
                    <a:cubicBezTo>
                      <a:pt x="43197" y="1190"/>
                      <a:pt x="43200" y="1374"/>
                      <a:pt x="43200" y="1559"/>
                    </a:cubicBezTo>
                    <a:cubicBezTo>
                      <a:pt x="43200" y="13488"/>
                      <a:pt x="33529" y="23159"/>
                      <a:pt x="21600" y="23159"/>
                    </a:cubicBezTo>
                    <a:cubicBezTo>
                      <a:pt x="9670" y="23159"/>
                      <a:pt x="0" y="13488"/>
                      <a:pt x="0" y="1559"/>
                    </a:cubicBezTo>
                    <a:cubicBezTo>
                      <a:pt x="0" y="1038"/>
                      <a:pt x="18" y="518"/>
                      <a:pt x="56" y="0"/>
                    </a:cubicBezTo>
                    <a:lnTo>
                      <a:pt x="21600" y="1559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pic>
          <p:nvPicPr>
            <p:cNvPr id="15" name="Bild 1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160963" y="3779557"/>
              <a:ext cx="1295400" cy="508000"/>
            </a:xfrm>
            <a:prstGeom prst="rect">
              <a:avLst/>
            </a:prstGeom>
          </p:spPr>
        </p:pic>
        <p:grpSp>
          <p:nvGrpSpPr>
            <p:cNvPr id="18" name="Gruppierung 17"/>
            <p:cNvGrpSpPr/>
            <p:nvPr/>
          </p:nvGrpSpPr>
          <p:grpSpPr>
            <a:xfrm>
              <a:off x="6849035" y="3886200"/>
              <a:ext cx="1990165" cy="1116106"/>
              <a:chOff x="6831106" y="3966882"/>
              <a:chExt cx="1990165" cy="1116106"/>
            </a:xfrm>
          </p:grpSpPr>
          <p:sp>
            <p:nvSpPr>
              <p:cNvPr id="17" name="Rechteck 16"/>
              <p:cNvSpPr/>
              <p:nvPr/>
            </p:nvSpPr>
            <p:spPr bwMode="auto">
              <a:xfrm>
                <a:off x="6831106" y="3966882"/>
                <a:ext cx="1990165" cy="1116106"/>
              </a:xfrm>
              <a:prstGeom prst="rect">
                <a:avLst/>
              </a:prstGeom>
              <a:solidFill>
                <a:srgbClr val="FFFF00"/>
              </a:solidFill>
              <a:ln w="317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pic>
            <p:nvPicPr>
              <p:cNvPr id="16" name="Bild 1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926076" y="4064656"/>
                <a:ext cx="1778281" cy="879037"/>
              </a:xfrm>
              <a:prstGeom prst="rect">
                <a:avLst/>
              </a:prstGeom>
            </p:spPr>
          </p:pic>
        </p:grpSp>
      </p:grpSp>
      <p:grpSp>
        <p:nvGrpSpPr>
          <p:cNvPr id="4" name="Gruppierung 3"/>
          <p:cNvGrpSpPr/>
          <p:nvPr/>
        </p:nvGrpSpPr>
        <p:grpSpPr>
          <a:xfrm>
            <a:off x="7162800" y="838200"/>
            <a:ext cx="1022995" cy="1022995"/>
            <a:chOff x="7162800" y="838200"/>
            <a:chExt cx="1022995" cy="1022995"/>
          </a:xfrm>
        </p:grpSpPr>
        <p:grpSp>
          <p:nvGrpSpPr>
            <p:cNvPr id="12" name="Gruppierung 11"/>
            <p:cNvGrpSpPr/>
            <p:nvPr/>
          </p:nvGrpSpPr>
          <p:grpSpPr>
            <a:xfrm>
              <a:off x="7162800" y="838200"/>
              <a:ext cx="1022995" cy="1022995"/>
              <a:chOff x="1371600" y="3733800"/>
              <a:chExt cx="1022995" cy="1022995"/>
            </a:xfrm>
          </p:grpSpPr>
          <p:cxnSp>
            <p:nvCxnSpPr>
              <p:cNvPr id="9" name="Gerade Verbindung 8"/>
              <p:cNvCxnSpPr/>
              <p:nvPr/>
            </p:nvCxnSpPr>
            <p:spPr bwMode="auto">
              <a:xfrm>
                <a:off x="1425388" y="3733800"/>
                <a:ext cx="914400" cy="1022995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Gerade Verbindung 87"/>
              <p:cNvCxnSpPr/>
              <p:nvPr/>
            </p:nvCxnSpPr>
            <p:spPr bwMode="auto">
              <a:xfrm rot="5400000">
                <a:off x="1425898" y="3755703"/>
                <a:ext cx="914400" cy="1022995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" name="Oval 10"/>
              <p:cNvSpPr/>
              <p:nvPr/>
            </p:nvSpPr>
            <p:spPr bwMode="auto">
              <a:xfrm>
                <a:off x="1828800" y="4191000"/>
                <a:ext cx="152400" cy="152400"/>
              </a:xfrm>
              <a:prstGeom prst="ellipse">
                <a:avLst/>
              </a:prstGeom>
              <a:solidFill>
                <a:srgbClr val="FFFF00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924800" y="1193800"/>
              <a:ext cx="241300" cy="330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1740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Textfeld 83"/>
          <p:cNvSpPr txBox="1"/>
          <p:nvPr/>
        </p:nvSpPr>
        <p:spPr>
          <a:xfrm>
            <a:off x="457200" y="152400"/>
            <a:ext cx="868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/>
              <a:t>But: </a:t>
            </a:r>
            <a:r>
              <a:rPr lang="de-DE" sz="2800" dirty="0" err="1" smtClean="0"/>
              <a:t>there</a:t>
            </a:r>
            <a:r>
              <a:rPr lang="de-DE" sz="2800" dirty="0" smtClean="0"/>
              <a:t> </a:t>
            </a:r>
            <a:r>
              <a:rPr lang="de-DE" sz="2800" dirty="0" err="1" smtClean="0"/>
              <a:t>are</a:t>
            </a:r>
            <a:r>
              <a:rPr lang="de-DE" sz="2800" dirty="0" smtClean="0"/>
              <a:t> </a:t>
            </a:r>
            <a:r>
              <a:rPr lang="de-DE" sz="2800" dirty="0" err="1" smtClean="0"/>
              <a:t>no</a:t>
            </a:r>
            <a:r>
              <a:rPr lang="de-DE" sz="2800" dirty="0" smtClean="0"/>
              <a:t> (</a:t>
            </a:r>
            <a:r>
              <a:rPr lang="de-DE" sz="2800" dirty="0" err="1" smtClean="0"/>
              <a:t>known</a:t>
            </a:r>
            <a:r>
              <a:rPr lang="de-DE" sz="2800" dirty="0" smtClean="0"/>
              <a:t>) </a:t>
            </a:r>
            <a:r>
              <a:rPr lang="de-DE" sz="2800" dirty="0" err="1" smtClean="0"/>
              <a:t>massless</a:t>
            </a:r>
            <a:r>
              <a:rPr lang="de-DE" sz="2800" dirty="0" smtClean="0"/>
              <a:t> </a:t>
            </a:r>
            <a:r>
              <a:rPr lang="de-DE" sz="2800" dirty="0" err="1" smtClean="0"/>
              <a:t>scalars</a:t>
            </a:r>
            <a:r>
              <a:rPr lang="de-DE" sz="2800" dirty="0" smtClean="0"/>
              <a:t> in </a:t>
            </a:r>
            <a:r>
              <a:rPr lang="de-DE" sz="2800" dirty="0" err="1" smtClean="0"/>
              <a:t>nature</a:t>
            </a:r>
            <a:endParaRPr lang="de-DE" sz="2800" dirty="0" smtClean="0"/>
          </a:p>
        </p:txBody>
      </p:sp>
      <p:grpSp>
        <p:nvGrpSpPr>
          <p:cNvPr id="40" name="Group 33"/>
          <p:cNvGrpSpPr>
            <a:grpSpLocks/>
          </p:cNvGrpSpPr>
          <p:nvPr/>
        </p:nvGrpSpPr>
        <p:grpSpPr bwMode="auto">
          <a:xfrm>
            <a:off x="5506527" y="4343400"/>
            <a:ext cx="2667000" cy="2362200"/>
            <a:chOff x="3504" y="2726"/>
            <a:chExt cx="1680" cy="1488"/>
          </a:xfrm>
        </p:grpSpPr>
        <p:sp>
          <p:nvSpPr>
            <p:cNvPr id="41" name="Line 34"/>
            <p:cNvSpPr>
              <a:spLocks noChangeShapeType="1"/>
            </p:cNvSpPr>
            <p:nvPr/>
          </p:nvSpPr>
          <p:spPr bwMode="auto">
            <a:xfrm>
              <a:off x="3504" y="3984"/>
              <a:ext cx="1296" cy="0"/>
            </a:xfrm>
            <a:prstGeom prst="line">
              <a:avLst/>
            </a:prstGeom>
            <a:noFill/>
            <a:ln w="28575">
              <a:solidFill>
                <a:srgbClr val="80008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42" name="Text Box 35"/>
            <p:cNvSpPr txBox="1">
              <a:spLocks noChangeArrowheads="1"/>
            </p:cNvSpPr>
            <p:nvPr/>
          </p:nvSpPr>
          <p:spPr bwMode="auto">
            <a:xfrm>
              <a:off x="4656" y="3792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>
                  <a:solidFill>
                    <a:srgbClr val="800080"/>
                  </a:solidFill>
                  <a:latin typeface="+mn-lt"/>
                </a:rPr>
                <a:t>x</a:t>
              </a:r>
              <a:endParaRPr lang="en-US" altLang="de-DE" sz="3200" i="1">
                <a:solidFill>
                  <a:srgbClr val="800080"/>
                </a:solidFill>
                <a:latin typeface="+mn-lt"/>
              </a:endParaRPr>
            </a:p>
          </p:txBody>
        </p:sp>
        <p:sp>
          <p:nvSpPr>
            <p:cNvPr id="43" name="Line 36"/>
            <p:cNvSpPr>
              <a:spLocks noChangeShapeType="1"/>
            </p:cNvSpPr>
            <p:nvPr/>
          </p:nvSpPr>
          <p:spPr bwMode="auto">
            <a:xfrm flipV="1">
              <a:off x="3753" y="3542"/>
              <a:ext cx="1104" cy="672"/>
            </a:xfrm>
            <a:prstGeom prst="line">
              <a:avLst/>
            </a:prstGeom>
            <a:noFill/>
            <a:ln w="28575">
              <a:solidFill>
                <a:srgbClr val="0066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44" name="Text Box 37"/>
            <p:cNvSpPr txBox="1">
              <a:spLocks noChangeArrowheads="1"/>
            </p:cNvSpPr>
            <p:nvPr/>
          </p:nvSpPr>
          <p:spPr bwMode="auto">
            <a:xfrm>
              <a:off x="4704" y="3312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 dirty="0" err="1">
                  <a:solidFill>
                    <a:srgbClr val="006600"/>
                  </a:solidFill>
                  <a:latin typeface="+mn-lt"/>
                </a:rPr>
                <a:t>y</a:t>
              </a:r>
              <a:endParaRPr lang="en-US" altLang="de-DE" sz="3200" i="1" dirty="0">
                <a:solidFill>
                  <a:srgbClr val="006600"/>
                </a:solidFill>
                <a:latin typeface="+mn-lt"/>
              </a:endParaRPr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3524" y="3342"/>
              <a:ext cx="1180" cy="638"/>
            </a:xfrm>
            <a:custGeom>
              <a:avLst/>
              <a:gdLst>
                <a:gd name="T0" fmla="*/ 0 w 1180"/>
                <a:gd name="T1" fmla="*/ 0 h 638"/>
                <a:gd name="T2" fmla="*/ 46 w 1180"/>
                <a:gd name="T3" fmla="*/ 22 h 638"/>
                <a:gd name="T4" fmla="*/ 272 w 1180"/>
                <a:gd name="T5" fmla="*/ 56 h 638"/>
                <a:gd name="T6" fmla="*/ 766 w 1180"/>
                <a:gd name="T7" fmla="*/ 64 h 638"/>
                <a:gd name="T8" fmla="*/ 1016 w 1180"/>
                <a:gd name="T9" fmla="*/ 46 h 638"/>
                <a:gd name="T10" fmla="*/ 1102 w 1180"/>
                <a:gd name="T11" fmla="*/ 30 h 638"/>
                <a:gd name="T12" fmla="*/ 1180 w 1180"/>
                <a:gd name="T13" fmla="*/ 0 h 638"/>
                <a:gd name="T14" fmla="*/ 1108 w 1180"/>
                <a:gd name="T15" fmla="*/ 214 h 638"/>
                <a:gd name="T16" fmla="*/ 1026 w 1180"/>
                <a:gd name="T17" fmla="*/ 362 h 638"/>
                <a:gd name="T18" fmla="*/ 922 w 1180"/>
                <a:gd name="T19" fmla="*/ 492 h 638"/>
                <a:gd name="T20" fmla="*/ 810 w 1180"/>
                <a:gd name="T21" fmla="*/ 576 h 638"/>
                <a:gd name="T22" fmla="*/ 706 w 1180"/>
                <a:gd name="T23" fmla="*/ 624 h 638"/>
                <a:gd name="T24" fmla="*/ 610 w 1180"/>
                <a:gd name="T25" fmla="*/ 638 h 638"/>
                <a:gd name="T26" fmla="*/ 514 w 1180"/>
                <a:gd name="T27" fmla="*/ 636 h 638"/>
                <a:gd name="T28" fmla="*/ 390 w 1180"/>
                <a:gd name="T29" fmla="*/ 594 h 638"/>
                <a:gd name="T30" fmla="*/ 248 w 1180"/>
                <a:gd name="T31" fmla="*/ 496 h 638"/>
                <a:gd name="T32" fmla="*/ 144 w 1180"/>
                <a:gd name="T33" fmla="*/ 360 h 638"/>
                <a:gd name="T34" fmla="*/ 60 w 1180"/>
                <a:gd name="T35" fmla="*/ 204 h 638"/>
                <a:gd name="T36" fmla="*/ 0 w 1180"/>
                <a:gd name="T3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0" h="638">
                  <a:moveTo>
                    <a:pt x="0" y="0"/>
                  </a:moveTo>
                  <a:lnTo>
                    <a:pt x="46" y="22"/>
                  </a:lnTo>
                  <a:lnTo>
                    <a:pt x="272" y="56"/>
                  </a:lnTo>
                  <a:lnTo>
                    <a:pt x="766" y="64"/>
                  </a:lnTo>
                  <a:lnTo>
                    <a:pt x="1016" y="46"/>
                  </a:lnTo>
                  <a:lnTo>
                    <a:pt x="1102" y="30"/>
                  </a:lnTo>
                  <a:lnTo>
                    <a:pt x="1180" y="0"/>
                  </a:lnTo>
                  <a:lnTo>
                    <a:pt x="1108" y="214"/>
                  </a:lnTo>
                  <a:lnTo>
                    <a:pt x="1026" y="362"/>
                  </a:lnTo>
                  <a:lnTo>
                    <a:pt x="922" y="492"/>
                  </a:lnTo>
                  <a:lnTo>
                    <a:pt x="810" y="576"/>
                  </a:lnTo>
                  <a:lnTo>
                    <a:pt x="706" y="624"/>
                  </a:lnTo>
                  <a:lnTo>
                    <a:pt x="610" y="638"/>
                  </a:lnTo>
                  <a:lnTo>
                    <a:pt x="514" y="636"/>
                  </a:lnTo>
                  <a:lnTo>
                    <a:pt x="390" y="594"/>
                  </a:lnTo>
                  <a:lnTo>
                    <a:pt x="248" y="496"/>
                  </a:lnTo>
                  <a:lnTo>
                    <a:pt x="144" y="360"/>
                  </a:lnTo>
                  <a:lnTo>
                    <a:pt x="60" y="204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66">
                    <a:gamma/>
                    <a:shade val="46275"/>
                    <a:invGamma/>
                  </a:srgbClr>
                </a:gs>
                <a:gs pos="50000">
                  <a:srgbClr val="FFFF66"/>
                </a:gs>
                <a:gs pos="100000">
                  <a:srgbClr val="FFFF66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46" name="Oval 39"/>
            <p:cNvSpPr>
              <a:spLocks noChangeArrowheads="1"/>
            </p:cNvSpPr>
            <p:nvPr/>
          </p:nvSpPr>
          <p:spPr bwMode="auto">
            <a:xfrm>
              <a:off x="3520" y="3120"/>
              <a:ext cx="1180" cy="432"/>
            </a:xfrm>
            <a:prstGeom prst="ellipse">
              <a:avLst/>
            </a:prstGeom>
            <a:gradFill rotWithShape="1">
              <a:gsLst>
                <a:gs pos="0">
                  <a:srgbClr val="66CCFF">
                    <a:gamma/>
                    <a:shade val="46275"/>
                    <a:invGamma/>
                  </a:srgbClr>
                </a:gs>
                <a:gs pos="50000">
                  <a:srgbClr val="66CCFF"/>
                </a:gs>
                <a:gs pos="100000">
                  <a:srgbClr val="66CCFF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7" name="Line 40"/>
            <p:cNvSpPr>
              <a:spLocks noChangeShapeType="1"/>
            </p:cNvSpPr>
            <p:nvPr/>
          </p:nvSpPr>
          <p:spPr bwMode="auto">
            <a:xfrm flipV="1">
              <a:off x="4128" y="2880"/>
              <a:ext cx="0" cy="64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48" name="Text Box 41"/>
            <p:cNvSpPr txBox="1">
              <a:spLocks noChangeArrowheads="1"/>
            </p:cNvSpPr>
            <p:nvPr/>
          </p:nvSpPr>
          <p:spPr bwMode="auto">
            <a:xfrm>
              <a:off x="4128" y="2726"/>
              <a:ext cx="480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i="1" dirty="0" err="1">
                  <a:solidFill>
                    <a:srgbClr val="FF0000"/>
                  </a:solidFill>
                  <a:latin typeface="+mn-lt"/>
                </a:rPr>
                <a:t>V</a:t>
              </a:r>
              <a:r>
                <a:rPr lang="de-DE" altLang="de-DE" sz="3200" baseline="-25000" dirty="0" err="1">
                  <a:solidFill>
                    <a:srgbClr val="FF0000"/>
                  </a:solidFill>
                  <a:latin typeface="+mn-lt"/>
                </a:rPr>
                <a:t>el</a:t>
              </a:r>
              <a:endParaRPr lang="en-US" altLang="de-DE" sz="3200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3963" y="3198"/>
              <a:ext cx="327" cy="354"/>
            </a:xfrm>
            <a:custGeom>
              <a:avLst/>
              <a:gdLst>
                <a:gd name="T0" fmla="*/ 0 w 327"/>
                <a:gd name="T1" fmla="*/ 342 h 354"/>
                <a:gd name="T2" fmla="*/ 45 w 327"/>
                <a:gd name="T3" fmla="*/ 156 h 354"/>
                <a:gd name="T4" fmla="*/ 102 w 327"/>
                <a:gd name="T5" fmla="*/ 27 h 354"/>
                <a:gd name="T6" fmla="*/ 147 w 327"/>
                <a:gd name="T7" fmla="*/ 0 h 354"/>
                <a:gd name="T8" fmla="*/ 186 w 327"/>
                <a:gd name="T9" fmla="*/ 3 h 354"/>
                <a:gd name="T10" fmla="*/ 249 w 327"/>
                <a:gd name="T11" fmla="*/ 60 h 354"/>
                <a:gd name="T12" fmla="*/ 285 w 327"/>
                <a:gd name="T13" fmla="*/ 165 h 354"/>
                <a:gd name="T14" fmla="*/ 318 w 327"/>
                <a:gd name="T15" fmla="*/ 285 h 354"/>
                <a:gd name="T16" fmla="*/ 327 w 327"/>
                <a:gd name="T17" fmla="*/ 348 h 354"/>
                <a:gd name="T18" fmla="*/ 204 w 327"/>
                <a:gd name="T19" fmla="*/ 351 h 354"/>
                <a:gd name="T20" fmla="*/ 108 w 327"/>
                <a:gd name="T21" fmla="*/ 354 h 354"/>
                <a:gd name="T22" fmla="*/ 36 w 327"/>
                <a:gd name="T23" fmla="*/ 351 h 354"/>
                <a:gd name="T24" fmla="*/ 0 w 327"/>
                <a:gd name="T25" fmla="*/ 34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7" h="354">
                  <a:moveTo>
                    <a:pt x="0" y="342"/>
                  </a:moveTo>
                  <a:lnTo>
                    <a:pt x="45" y="156"/>
                  </a:lnTo>
                  <a:lnTo>
                    <a:pt x="102" y="27"/>
                  </a:lnTo>
                  <a:lnTo>
                    <a:pt x="147" y="0"/>
                  </a:lnTo>
                  <a:lnTo>
                    <a:pt x="186" y="3"/>
                  </a:lnTo>
                  <a:lnTo>
                    <a:pt x="249" y="60"/>
                  </a:lnTo>
                  <a:lnTo>
                    <a:pt x="285" y="165"/>
                  </a:lnTo>
                  <a:lnTo>
                    <a:pt x="318" y="285"/>
                  </a:lnTo>
                  <a:lnTo>
                    <a:pt x="327" y="348"/>
                  </a:lnTo>
                  <a:lnTo>
                    <a:pt x="204" y="351"/>
                  </a:lnTo>
                  <a:lnTo>
                    <a:pt x="108" y="354"/>
                  </a:lnTo>
                  <a:lnTo>
                    <a:pt x="36" y="351"/>
                  </a:lnTo>
                  <a:lnTo>
                    <a:pt x="0" y="342"/>
                  </a:lnTo>
                  <a:close/>
                </a:path>
              </a:pathLst>
            </a:custGeom>
            <a:gradFill rotWithShape="1">
              <a:gsLst>
                <a:gs pos="0">
                  <a:srgbClr val="99FF66">
                    <a:gamma/>
                    <a:shade val="46275"/>
                    <a:invGamma/>
                  </a:srgbClr>
                </a:gs>
                <a:gs pos="50000">
                  <a:srgbClr val="99FF66"/>
                </a:gs>
                <a:gs pos="100000">
                  <a:srgbClr val="99FF66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50" name="Bogen 43"/>
            <p:cNvSpPr>
              <a:spLocks/>
            </p:cNvSpPr>
            <p:nvPr/>
          </p:nvSpPr>
          <p:spPr bwMode="auto">
            <a:xfrm>
              <a:off x="3960" y="3198"/>
              <a:ext cx="330" cy="729"/>
            </a:xfrm>
            <a:custGeom>
              <a:avLst/>
              <a:gdLst>
                <a:gd name="G0" fmla="+- 18898 0 0"/>
                <a:gd name="G1" fmla="+- 21600 0 0"/>
                <a:gd name="G2" fmla="+- 21600 0 0"/>
                <a:gd name="T0" fmla="*/ 0 w 37081"/>
                <a:gd name="T1" fmla="*/ 11140 h 21600"/>
                <a:gd name="T2" fmla="*/ 37081 w 37081"/>
                <a:gd name="T3" fmla="*/ 9941 h 21600"/>
                <a:gd name="T4" fmla="*/ 18898 w 37081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081" h="21600" fill="none" extrusionOk="0">
                  <a:moveTo>
                    <a:pt x="-1" y="11139"/>
                  </a:moveTo>
                  <a:cubicBezTo>
                    <a:pt x="3804" y="4265"/>
                    <a:pt x="11041" y="-1"/>
                    <a:pt x="18898" y="-1"/>
                  </a:cubicBezTo>
                  <a:cubicBezTo>
                    <a:pt x="26256" y="-1"/>
                    <a:pt x="33109" y="3746"/>
                    <a:pt x="37081" y="9940"/>
                  </a:cubicBezTo>
                </a:path>
                <a:path w="37081" h="21600" stroke="0" extrusionOk="0">
                  <a:moveTo>
                    <a:pt x="-1" y="11139"/>
                  </a:moveTo>
                  <a:cubicBezTo>
                    <a:pt x="3804" y="4265"/>
                    <a:pt x="11041" y="-1"/>
                    <a:pt x="18898" y="-1"/>
                  </a:cubicBezTo>
                  <a:cubicBezTo>
                    <a:pt x="26256" y="-1"/>
                    <a:pt x="33109" y="3746"/>
                    <a:pt x="37081" y="9940"/>
                  </a:cubicBezTo>
                  <a:lnTo>
                    <a:pt x="18898" y="216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3516" y="3333"/>
              <a:ext cx="1185" cy="795"/>
            </a:xfrm>
            <a:custGeom>
              <a:avLst/>
              <a:gdLst>
                <a:gd name="T0" fmla="*/ 0 w 1185"/>
                <a:gd name="T1" fmla="*/ 0 h 795"/>
                <a:gd name="T2" fmla="*/ 3 w 1185"/>
                <a:gd name="T3" fmla="*/ 81 h 795"/>
                <a:gd name="T4" fmla="*/ 48 w 1185"/>
                <a:gd name="T5" fmla="*/ 324 h 795"/>
                <a:gd name="T6" fmla="*/ 144 w 1185"/>
                <a:gd name="T7" fmla="*/ 582 h 795"/>
                <a:gd name="T8" fmla="*/ 357 w 1185"/>
                <a:gd name="T9" fmla="*/ 747 h 795"/>
                <a:gd name="T10" fmla="*/ 606 w 1185"/>
                <a:gd name="T11" fmla="*/ 795 h 795"/>
                <a:gd name="T12" fmla="*/ 870 w 1185"/>
                <a:gd name="T13" fmla="*/ 744 h 795"/>
                <a:gd name="T14" fmla="*/ 1056 w 1185"/>
                <a:gd name="T15" fmla="*/ 558 h 795"/>
                <a:gd name="T16" fmla="*/ 1128 w 1185"/>
                <a:gd name="T17" fmla="*/ 357 h 795"/>
                <a:gd name="T18" fmla="*/ 1173 w 1185"/>
                <a:gd name="T19" fmla="*/ 135 h 795"/>
                <a:gd name="T20" fmla="*/ 1185 w 1185"/>
                <a:gd name="T21" fmla="*/ 18 h 795"/>
                <a:gd name="T22" fmla="*/ 1161 w 1185"/>
                <a:gd name="T23" fmla="*/ 69 h 795"/>
                <a:gd name="T24" fmla="*/ 1062 w 1185"/>
                <a:gd name="T25" fmla="*/ 132 h 795"/>
                <a:gd name="T26" fmla="*/ 882 w 1185"/>
                <a:gd name="T27" fmla="*/ 192 h 795"/>
                <a:gd name="T28" fmla="*/ 612 w 1185"/>
                <a:gd name="T29" fmla="*/ 219 h 795"/>
                <a:gd name="T30" fmla="*/ 267 w 1185"/>
                <a:gd name="T31" fmla="*/ 183 h 795"/>
                <a:gd name="T32" fmla="*/ 84 w 1185"/>
                <a:gd name="T33" fmla="*/ 111 h 795"/>
                <a:gd name="T34" fmla="*/ 12 w 1185"/>
                <a:gd name="T35" fmla="*/ 33 h 795"/>
                <a:gd name="T36" fmla="*/ 0 w 1185"/>
                <a:gd name="T37" fmla="*/ 0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5" h="795">
                  <a:moveTo>
                    <a:pt x="0" y="0"/>
                  </a:moveTo>
                  <a:lnTo>
                    <a:pt x="3" y="81"/>
                  </a:lnTo>
                  <a:cubicBezTo>
                    <a:pt x="11" y="135"/>
                    <a:pt x="24" y="241"/>
                    <a:pt x="48" y="324"/>
                  </a:cubicBezTo>
                  <a:cubicBezTo>
                    <a:pt x="72" y="407"/>
                    <a:pt x="93" y="512"/>
                    <a:pt x="144" y="582"/>
                  </a:cubicBezTo>
                  <a:cubicBezTo>
                    <a:pt x="195" y="652"/>
                    <a:pt x="280" y="712"/>
                    <a:pt x="357" y="747"/>
                  </a:cubicBezTo>
                  <a:cubicBezTo>
                    <a:pt x="434" y="782"/>
                    <a:pt x="521" y="795"/>
                    <a:pt x="606" y="795"/>
                  </a:cubicBezTo>
                  <a:cubicBezTo>
                    <a:pt x="691" y="795"/>
                    <a:pt x="795" y="784"/>
                    <a:pt x="870" y="744"/>
                  </a:cubicBezTo>
                  <a:cubicBezTo>
                    <a:pt x="945" y="704"/>
                    <a:pt x="1013" y="622"/>
                    <a:pt x="1056" y="558"/>
                  </a:cubicBezTo>
                  <a:cubicBezTo>
                    <a:pt x="1099" y="494"/>
                    <a:pt x="1109" y="427"/>
                    <a:pt x="1128" y="357"/>
                  </a:cubicBezTo>
                  <a:cubicBezTo>
                    <a:pt x="1147" y="287"/>
                    <a:pt x="1164" y="191"/>
                    <a:pt x="1173" y="135"/>
                  </a:cubicBezTo>
                  <a:lnTo>
                    <a:pt x="1185" y="18"/>
                  </a:lnTo>
                  <a:lnTo>
                    <a:pt x="1161" y="69"/>
                  </a:lnTo>
                  <a:cubicBezTo>
                    <a:pt x="1141" y="88"/>
                    <a:pt x="1108" y="112"/>
                    <a:pt x="1062" y="132"/>
                  </a:cubicBezTo>
                  <a:cubicBezTo>
                    <a:pt x="1016" y="152"/>
                    <a:pt x="957" y="177"/>
                    <a:pt x="882" y="192"/>
                  </a:cubicBezTo>
                  <a:cubicBezTo>
                    <a:pt x="807" y="207"/>
                    <a:pt x="714" y="220"/>
                    <a:pt x="612" y="219"/>
                  </a:cubicBezTo>
                  <a:cubicBezTo>
                    <a:pt x="510" y="218"/>
                    <a:pt x="355" y="201"/>
                    <a:pt x="267" y="183"/>
                  </a:cubicBezTo>
                  <a:cubicBezTo>
                    <a:pt x="179" y="165"/>
                    <a:pt x="127" y="136"/>
                    <a:pt x="84" y="111"/>
                  </a:cubicBezTo>
                  <a:cubicBezTo>
                    <a:pt x="41" y="86"/>
                    <a:pt x="26" y="52"/>
                    <a:pt x="12" y="33"/>
                  </a:cubicBez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66">
                    <a:gamma/>
                    <a:shade val="46275"/>
                    <a:invGamma/>
                  </a:srgbClr>
                </a:gs>
                <a:gs pos="50000">
                  <a:srgbClr val="FFFF66"/>
                </a:gs>
                <a:gs pos="100000">
                  <a:srgbClr val="FFFF66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52" name="Bogen 45"/>
            <p:cNvSpPr>
              <a:spLocks/>
            </p:cNvSpPr>
            <p:nvPr/>
          </p:nvSpPr>
          <p:spPr bwMode="auto">
            <a:xfrm>
              <a:off x="4045" y="3258"/>
              <a:ext cx="164" cy="41"/>
            </a:xfrm>
            <a:custGeom>
              <a:avLst/>
              <a:gdLst>
                <a:gd name="G0" fmla="+- 21600 0 0"/>
                <a:gd name="G1" fmla="+- 9724 0 0"/>
                <a:gd name="G2" fmla="+- 21600 0 0"/>
                <a:gd name="T0" fmla="*/ 42197 w 43200"/>
                <a:gd name="T1" fmla="*/ 3220 h 31324"/>
                <a:gd name="T2" fmla="*/ 2312 w 43200"/>
                <a:gd name="T3" fmla="*/ 0 h 31324"/>
                <a:gd name="T4" fmla="*/ 21600 w 43200"/>
                <a:gd name="T5" fmla="*/ 9724 h 3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31324" fill="none" extrusionOk="0">
                  <a:moveTo>
                    <a:pt x="42197" y="3219"/>
                  </a:moveTo>
                  <a:cubicBezTo>
                    <a:pt x="42861" y="5323"/>
                    <a:pt x="43200" y="7517"/>
                    <a:pt x="43200" y="9724"/>
                  </a:cubicBezTo>
                  <a:cubicBezTo>
                    <a:pt x="43200" y="21653"/>
                    <a:pt x="33529" y="31324"/>
                    <a:pt x="21600" y="31324"/>
                  </a:cubicBezTo>
                  <a:cubicBezTo>
                    <a:pt x="9670" y="31324"/>
                    <a:pt x="0" y="21653"/>
                    <a:pt x="0" y="9724"/>
                  </a:cubicBezTo>
                  <a:cubicBezTo>
                    <a:pt x="0" y="6346"/>
                    <a:pt x="792" y="3016"/>
                    <a:pt x="2312" y="0"/>
                  </a:cubicBezTo>
                </a:path>
                <a:path w="43200" h="31324" stroke="0" extrusionOk="0">
                  <a:moveTo>
                    <a:pt x="42197" y="3219"/>
                  </a:moveTo>
                  <a:cubicBezTo>
                    <a:pt x="42861" y="5323"/>
                    <a:pt x="43200" y="7517"/>
                    <a:pt x="43200" y="9724"/>
                  </a:cubicBezTo>
                  <a:cubicBezTo>
                    <a:pt x="43200" y="21653"/>
                    <a:pt x="33529" y="31324"/>
                    <a:pt x="21600" y="31324"/>
                  </a:cubicBezTo>
                  <a:cubicBezTo>
                    <a:pt x="9670" y="31324"/>
                    <a:pt x="0" y="21653"/>
                    <a:pt x="0" y="9724"/>
                  </a:cubicBezTo>
                  <a:cubicBezTo>
                    <a:pt x="0" y="6346"/>
                    <a:pt x="792" y="3016"/>
                    <a:pt x="2312" y="0"/>
                  </a:cubicBezTo>
                  <a:lnTo>
                    <a:pt x="21600" y="972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3" name="Bogen 46"/>
            <p:cNvSpPr>
              <a:spLocks/>
            </p:cNvSpPr>
            <p:nvPr/>
          </p:nvSpPr>
          <p:spPr bwMode="auto">
            <a:xfrm>
              <a:off x="4014" y="3322"/>
              <a:ext cx="226" cy="56"/>
            </a:xfrm>
            <a:custGeom>
              <a:avLst/>
              <a:gdLst>
                <a:gd name="G0" fmla="+- 21600 0 0"/>
                <a:gd name="G1" fmla="+- 8418 0 0"/>
                <a:gd name="G2" fmla="+- 21600 0 0"/>
                <a:gd name="T0" fmla="*/ 42197 w 43200"/>
                <a:gd name="T1" fmla="*/ 1914 h 30018"/>
                <a:gd name="T2" fmla="*/ 1708 w 43200"/>
                <a:gd name="T3" fmla="*/ 0 h 30018"/>
                <a:gd name="T4" fmla="*/ 21600 w 43200"/>
                <a:gd name="T5" fmla="*/ 8418 h 30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30018" fill="none" extrusionOk="0">
                  <a:moveTo>
                    <a:pt x="42197" y="1913"/>
                  </a:moveTo>
                  <a:cubicBezTo>
                    <a:pt x="42861" y="4017"/>
                    <a:pt x="43200" y="6211"/>
                    <a:pt x="43200" y="8418"/>
                  </a:cubicBezTo>
                  <a:cubicBezTo>
                    <a:pt x="43200" y="20347"/>
                    <a:pt x="33529" y="30018"/>
                    <a:pt x="21600" y="30018"/>
                  </a:cubicBezTo>
                  <a:cubicBezTo>
                    <a:pt x="9670" y="30018"/>
                    <a:pt x="0" y="20347"/>
                    <a:pt x="0" y="8418"/>
                  </a:cubicBezTo>
                  <a:cubicBezTo>
                    <a:pt x="0" y="5525"/>
                    <a:pt x="580" y="2663"/>
                    <a:pt x="1707" y="-1"/>
                  </a:cubicBezTo>
                </a:path>
                <a:path w="43200" h="30018" stroke="0" extrusionOk="0">
                  <a:moveTo>
                    <a:pt x="42197" y="1913"/>
                  </a:moveTo>
                  <a:cubicBezTo>
                    <a:pt x="42861" y="4017"/>
                    <a:pt x="43200" y="6211"/>
                    <a:pt x="43200" y="8418"/>
                  </a:cubicBezTo>
                  <a:cubicBezTo>
                    <a:pt x="43200" y="20347"/>
                    <a:pt x="33529" y="30018"/>
                    <a:pt x="21600" y="30018"/>
                  </a:cubicBezTo>
                  <a:cubicBezTo>
                    <a:pt x="9670" y="30018"/>
                    <a:pt x="0" y="20347"/>
                    <a:pt x="0" y="8418"/>
                  </a:cubicBezTo>
                  <a:cubicBezTo>
                    <a:pt x="0" y="5525"/>
                    <a:pt x="580" y="2663"/>
                    <a:pt x="1707" y="-1"/>
                  </a:cubicBezTo>
                  <a:lnTo>
                    <a:pt x="21600" y="8418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4" name="Bogen 47"/>
            <p:cNvSpPr>
              <a:spLocks/>
            </p:cNvSpPr>
            <p:nvPr/>
          </p:nvSpPr>
          <p:spPr bwMode="auto">
            <a:xfrm>
              <a:off x="3989" y="3406"/>
              <a:ext cx="277" cy="52"/>
            </a:xfrm>
            <a:custGeom>
              <a:avLst/>
              <a:gdLst>
                <a:gd name="G0" fmla="+- 21600 0 0"/>
                <a:gd name="G1" fmla="+- 6504 0 0"/>
                <a:gd name="G2" fmla="+- 21600 0 0"/>
                <a:gd name="T0" fmla="*/ 42197 w 43200"/>
                <a:gd name="T1" fmla="*/ 0 h 28104"/>
                <a:gd name="T2" fmla="*/ 959 w 43200"/>
                <a:gd name="T3" fmla="*/ 141 h 28104"/>
                <a:gd name="T4" fmla="*/ 21600 w 43200"/>
                <a:gd name="T5" fmla="*/ 6504 h 28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8104" fill="none" extrusionOk="0">
                  <a:moveTo>
                    <a:pt x="42197" y="-1"/>
                  </a:moveTo>
                  <a:cubicBezTo>
                    <a:pt x="42861" y="2103"/>
                    <a:pt x="43200" y="4297"/>
                    <a:pt x="43200" y="6504"/>
                  </a:cubicBezTo>
                  <a:cubicBezTo>
                    <a:pt x="43200" y="18433"/>
                    <a:pt x="33529" y="28104"/>
                    <a:pt x="21600" y="28104"/>
                  </a:cubicBezTo>
                  <a:cubicBezTo>
                    <a:pt x="9670" y="28104"/>
                    <a:pt x="0" y="18433"/>
                    <a:pt x="0" y="6504"/>
                  </a:cubicBezTo>
                  <a:cubicBezTo>
                    <a:pt x="0" y="4346"/>
                    <a:pt x="323" y="2202"/>
                    <a:pt x="958" y="140"/>
                  </a:cubicBezTo>
                </a:path>
                <a:path w="43200" h="28104" stroke="0" extrusionOk="0">
                  <a:moveTo>
                    <a:pt x="42197" y="-1"/>
                  </a:moveTo>
                  <a:cubicBezTo>
                    <a:pt x="42861" y="2103"/>
                    <a:pt x="43200" y="4297"/>
                    <a:pt x="43200" y="6504"/>
                  </a:cubicBezTo>
                  <a:cubicBezTo>
                    <a:pt x="43200" y="18433"/>
                    <a:pt x="33529" y="28104"/>
                    <a:pt x="21600" y="28104"/>
                  </a:cubicBezTo>
                  <a:cubicBezTo>
                    <a:pt x="9670" y="28104"/>
                    <a:pt x="0" y="18433"/>
                    <a:pt x="0" y="6504"/>
                  </a:cubicBezTo>
                  <a:cubicBezTo>
                    <a:pt x="0" y="4346"/>
                    <a:pt x="323" y="2202"/>
                    <a:pt x="958" y="140"/>
                  </a:cubicBezTo>
                  <a:lnTo>
                    <a:pt x="21600" y="650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5" name="Bogen 48"/>
            <p:cNvSpPr>
              <a:spLocks/>
            </p:cNvSpPr>
            <p:nvPr/>
          </p:nvSpPr>
          <p:spPr bwMode="auto">
            <a:xfrm>
              <a:off x="3975" y="3491"/>
              <a:ext cx="307" cy="43"/>
            </a:xfrm>
            <a:custGeom>
              <a:avLst/>
              <a:gdLst>
                <a:gd name="G0" fmla="+- 21600 0 0"/>
                <a:gd name="G1" fmla="+- 1559 0 0"/>
                <a:gd name="G2" fmla="+- 21600 0 0"/>
                <a:gd name="T0" fmla="*/ 43193 w 43200"/>
                <a:gd name="T1" fmla="*/ 1007 h 23159"/>
                <a:gd name="T2" fmla="*/ 56 w 43200"/>
                <a:gd name="T3" fmla="*/ 0 h 23159"/>
                <a:gd name="T4" fmla="*/ 21600 w 43200"/>
                <a:gd name="T5" fmla="*/ 1559 h 23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3159" fill="none" extrusionOk="0">
                  <a:moveTo>
                    <a:pt x="43192" y="1007"/>
                  </a:moveTo>
                  <a:cubicBezTo>
                    <a:pt x="43197" y="1190"/>
                    <a:pt x="43200" y="1374"/>
                    <a:pt x="43200" y="1559"/>
                  </a:cubicBezTo>
                  <a:cubicBezTo>
                    <a:pt x="43200" y="13488"/>
                    <a:pt x="33529" y="23159"/>
                    <a:pt x="21600" y="23159"/>
                  </a:cubicBezTo>
                  <a:cubicBezTo>
                    <a:pt x="9670" y="23159"/>
                    <a:pt x="0" y="13488"/>
                    <a:pt x="0" y="1559"/>
                  </a:cubicBezTo>
                  <a:cubicBezTo>
                    <a:pt x="0" y="1038"/>
                    <a:pt x="18" y="518"/>
                    <a:pt x="56" y="0"/>
                  </a:cubicBezTo>
                </a:path>
                <a:path w="43200" h="23159" stroke="0" extrusionOk="0">
                  <a:moveTo>
                    <a:pt x="43192" y="1007"/>
                  </a:moveTo>
                  <a:cubicBezTo>
                    <a:pt x="43197" y="1190"/>
                    <a:pt x="43200" y="1374"/>
                    <a:pt x="43200" y="1559"/>
                  </a:cubicBezTo>
                  <a:cubicBezTo>
                    <a:pt x="43200" y="13488"/>
                    <a:pt x="33529" y="23159"/>
                    <a:pt x="21600" y="23159"/>
                  </a:cubicBezTo>
                  <a:cubicBezTo>
                    <a:pt x="9670" y="23159"/>
                    <a:pt x="0" y="13488"/>
                    <a:pt x="0" y="1559"/>
                  </a:cubicBezTo>
                  <a:cubicBezTo>
                    <a:pt x="0" y="1038"/>
                    <a:pt x="18" y="518"/>
                    <a:pt x="56" y="0"/>
                  </a:cubicBezTo>
                  <a:lnTo>
                    <a:pt x="21600" y="1559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59" name="Gruppierung 58"/>
          <p:cNvGrpSpPr/>
          <p:nvPr/>
        </p:nvGrpSpPr>
        <p:grpSpPr>
          <a:xfrm>
            <a:off x="4315903" y="2687637"/>
            <a:ext cx="2311400" cy="811074"/>
            <a:chOff x="4371976" y="2624137"/>
            <a:chExt cx="2311400" cy="811074"/>
          </a:xfrm>
        </p:grpSpPr>
        <p:sp>
          <p:nvSpPr>
            <p:cNvPr id="60" name="Text Box 50"/>
            <p:cNvSpPr txBox="1">
              <a:spLocks noChangeArrowheads="1"/>
            </p:cNvSpPr>
            <p:nvPr/>
          </p:nvSpPr>
          <p:spPr bwMode="auto">
            <a:xfrm>
              <a:off x="4371976" y="2727325"/>
              <a:ext cx="2028824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de-DE" altLang="de-DE" sz="2000" dirty="0" smtClean="0">
                  <a:solidFill>
                    <a:srgbClr val="006600"/>
                  </a:solidFill>
                  <a:sym typeface="Symbol" charset="2"/>
                </a:rPr>
                <a:t>𝜑</a:t>
              </a:r>
              <a:r>
                <a:rPr lang="de-DE" altLang="de-DE" sz="2000" dirty="0">
                  <a:solidFill>
                    <a:srgbClr val="006600"/>
                  </a:solidFill>
                  <a:sym typeface="Symbol" charset="2"/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  <a:sym typeface="Symbol" charset="2"/>
                </a:rPr>
                <a:t>m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ode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;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has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no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elastic</a:t>
              </a:r>
              <a:r>
                <a:rPr lang="de-DE" altLang="de-DE" sz="2000" dirty="0" smtClean="0">
                  <a:solidFill>
                    <a:srgbClr val="006600"/>
                  </a:solidFill>
                </a:rPr>
                <a:t> </a:t>
              </a:r>
              <a:r>
                <a:rPr lang="de-DE" altLang="de-DE" sz="2000" dirty="0" err="1" smtClean="0">
                  <a:solidFill>
                    <a:srgbClr val="006600"/>
                  </a:solidFill>
                </a:rPr>
                <a:t>energy</a:t>
              </a:r>
              <a:endParaRPr lang="en-US" altLang="de-DE" sz="2000" dirty="0">
                <a:solidFill>
                  <a:srgbClr val="006600"/>
                </a:solidFill>
              </a:endParaRPr>
            </a:p>
          </p:txBody>
        </p:sp>
        <p:sp>
          <p:nvSpPr>
            <p:cNvPr id="61" name="Bogen 70"/>
            <p:cNvSpPr>
              <a:spLocks/>
            </p:cNvSpPr>
            <p:nvPr/>
          </p:nvSpPr>
          <p:spPr bwMode="auto">
            <a:xfrm flipV="1">
              <a:off x="6037263" y="2624137"/>
              <a:ext cx="646113" cy="195262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7239 w 37450"/>
                <a:gd name="T1" fmla="*/ 36499 h 43200"/>
                <a:gd name="T2" fmla="*/ 37450 w 37450"/>
                <a:gd name="T3" fmla="*/ 6925 h 43200"/>
                <a:gd name="T4" fmla="*/ 21600 w 37450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450" h="43200" fill="none" extrusionOk="0">
                  <a:moveTo>
                    <a:pt x="37239" y="36499"/>
                  </a:moveTo>
                  <a:cubicBezTo>
                    <a:pt x="33162" y="40778"/>
                    <a:pt x="27510" y="43199"/>
                    <a:pt x="21600" y="43199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7617" y="0"/>
                    <a:pt x="33361" y="2509"/>
                    <a:pt x="37449" y="6925"/>
                  </a:cubicBezTo>
                </a:path>
                <a:path w="37450" h="43200" stroke="0" extrusionOk="0">
                  <a:moveTo>
                    <a:pt x="37239" y="36499"/>
                  </a:moveTo>
                  <a:cubicBezTo>
                    <a:pt x="33162" y="40778"/>
                    <a:pt x="27510" y="43199"/>
                    <a:pt x="21600" y="43199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27617" y="0"/>
                    <a:pt x="33361" y="2509"/>
                    <a:pt x="37449" y="6925"/>
                  </a:cubicBezTo>
                  <a:lnTo>
                    <a:pt x="21600" y="21600"/>
                  </a:lnTo>
                  <a:close/>
                </a:path>
              </a:pathLst>
            </a:custGeom>
            <a:noFill/>
            <a:ln w="28575">
              <a:solidFill>
                <a:srgbClr val="0066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pic>
        <p:nvPicPr>
          <p:cNvPr id="67" name="Bild 6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87527" y="825500"/>
            <a:ext cx="1409700" cy="393700"/>
          </a:xfrm>
          <a:prstGeom prst="rect">
            <a:avLst/>
          </a:prstGeom>
        </p:spPr>
      </p:pic>
      <p:sp>
        <p:nvSpPr>
          <p:cNvPr id="68" name="AutoShape 54"/>
          <p:cNvSpPr>
            <a:spLocks noChangeArrowheads="1"/>
          </p:cNvSpPr>
          <p:nvPr/>
        </p:nvSpPr>
        <p:spPr bwMode="auto">
          <a:xfrm>
            <a:off x="5354127" y="4038600"/>
            <a:ext cx="2209800" cy="381000"/>
          </a:xfrm>
          <a:prstGeom prst="parallelogram">
            <a:avLst>
              <a:gd name="adj" fmla="val 165005"/>
            </a:avLst>
          </a:prstGeom>
          <a:solidFill>
            <a:srgbClr val="FFFF66"/>
          </a:solidFill>
          <a:ln w="28575">
            <a:solidFill>
              <a:schemeClr val="tx1"/>
            </a:solidFill>
            <a:miter lim="800000"/>
            <a:headEnd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69" name="Line 55"/>
          <p:cNvSpPr>
            <a:spLocks noChangeShapeType="1"/>
          </p:cNvSpPr>
          <p:nvPr/>
        </p:nvSpPr>
        <p:spPr bwMode="auto">
          <a:xfrm>
            <a:off x="6497127" y="1169988"/>
            <a:ext cx="0" cy="4572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pSp>
        <p:nvGrpSpPr>
          <p:cNvPr id="95" name="Gruppierung 94"/>
          <p:cNvGrpSpPr/>
          <p:nvPr/>
        </p:nvGrpSpPr>
        <p:grpSpPr>
          <a:xfrm>
            <a:off x="2880518" y="1423838"/>
            <a:ext cx="2902235" cy="1459061"/>
            <a:chOff x="670718" y="1423838"/>
            <a:chExt cx="2902235" cy="1459061"/>
          </a:xfrm>
        </p:grpSpPr>
        <p:sp>
          <p:nvSpPr>
            <p:cNvPr id="93" name="Textfeld 92"/>
            <p:cNvSpPr txBox="1"/>
            <p:nvPr/>
          </p:nvSpPr>
          <p:spPr>
            <a:xfrm>
              <a:off x="670718" y="1423838"/>
              <a:ext cx="2902235" cy="954107"/>
            </a:xfrm>
            <a:prstGeom prst="rect">
              <a:avLst/>
            </a:prstGeom>
            <a:noFill/>
            <a:ln w="285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err="1" smtClean="0"/>
                <a:t>massless</a:t>
              </a:r>
              <a:r>
                <a:rPr lang="de-DE" sz="2800" dirty="0" smtClean="0"/>
                <a:t> Goldstone </a:t>
              </a:r>
              <a:r>
                <a:rPr lang="de-DE" sz="2800" dirty="0" err="1" smtClean="0"/>
                <a:t>boson</a:t>
              </a:r>
              <a:endParaRPr lang="de-DE" sz="2800" dirty="0" smtClean="0"/>
            </a:p>
          </p:txBody>
        </p:sp>
        <p:sp>
          <p:nvSpPr>
            <p:cNvPr id="94" name="Line 69"/>
            <p:cNvSpPr>
              <a:spLocks noChangeShapeType="1"/>
            </p:cNvSpPr>
            <p:nvPr/>
          </p:nvSpPr>
          <p:spPr bwMode="auto">
            <a:xfrm>
              <a:off x="2209799" y="2362200"/>
              <a:ext cx="509931" cy="52069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3" name="Textfeld 2"/>
          <p:cNvSpPr txBox="1"/>
          <p:nvPr/>
        </p:nvSpPr>
        <p:spPr>
          <a:xfrm>
            <a:off x="578223" y="3689568"/>
            <a:ext cx="4298577" cy="1969770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/>
              <a:t>e</a:t>
            </a:r>
            <a:r>
              <a:rPr lang="de-DE" sz="2800" dirty="0" err="1" smtClean="0"/>
              <a:t>liminate</a:t>
            </a:r>
            <a:r>
              <a:rPr lang="de-DE" sz="2800" dirty="0" smtClean="0"/>
              <a:t> </a:t>
            </a:r>
            <a:r>
              <a:rPr lang="de-DE" sz="2800" dirty="0" err="1" smtClean="0"/>
              <a:t>this</a:t>
            </a:r>
            <a:r>
              <a:rPr lang="de-DE" sz="2800" dirty="0" smtClean="0"/>
              <a:t> </a:t>
            </a:r>
            <a:r>
              <a:rPr lang="de-DE" sz="2800" dirty="0" err="1" smtClean="0"/>
              <a:t>mode</a:t>
            </a:r>
            <a:r>
              <a:rPr lang="de-DE" sz="2800" dirty="0" smtClean="0"/>
              <a:t> </a:t>
            </a:r>
            <a:r>
              <a:rPr lang="de-DE" sz="2800" dirty="0" err="1" smtClean="0"/>
              <a:t>by</a:t>
            </a:r>
            <a:r>
              <a:rPr lang="de-DE" sz="2800" dirty="0" smtClean="0"/>
              <a:t> a </a:t>
            </a:r>
          </a:p>
          <a:p>
            <a:pPr>
              <a:spcBef>
                <a:spcPts val="600"/>
              </a:spcBef>
            </a:pPr>
            <a:r>
              <a:rPr lang="de-DE" sz="2800" dirty="0" err="1" smtClean="0"/>
              <a:t>transformation</a:t>
            </a:r>
            <a:r>
              <a:rPr lang="de-DE" sz="2800" dirty="0" smtClean="0"/>
              <a:t> </a:t>
            </a:r>
            <a:r>
              <a:rPr lang="de-DE" sz="2800" dirty="0" err="1" smtClean="0"/>
              <a:t>into</a:t>
            </a:r>
            <a:r>
              <a:rPr lang="de-DE" sz="2800" dirty="0" smtClean="0"/>
              <a:t> </a:t>
            </a:r>
            <a:r>
              <a:rPr lang="de-DE" sz="2800" dirty="0" err="1" smtClean="0"/>
              <a:t>the</a:t>
            </a:r>
            <a:r>
              <a:rPr lang="de-DE" sz="2800" dirty="0" smtClean="0"/>
              <a:t> </a:t>
            </a:r>
            <a:r>
              <a:rPr lang="de-DE" sz="2800" dirty="0" err="1" smtClean="0"/>
              <a:t>rotating</a:t>
            </a:r>
            <a:r>
              <a:rPr lang="de-DE" sz="2800" dirty="0" smtClean="0"/>
              <a:t> </a:t>
            </a:r>
            <a:r>
              <a:rPr lang="de-DE" sz="2800" dirty="0" err="1" smtClean="0"/>
              <a:t>system</a:t>
            </a:r>
            <a:r>
              <a:rPr lang="de-DE" sz="2800" dirty="0" smtClean="0"/>
              <a:t> </a:t>
            </a:r>
          </a:p>
          <a:p>
            <a:pPr>
              <a:spcBef>
                <a:spcPts val="600"/>
              </a:spcBef>
            </a:pPr>
            <a:r>
              <a:rPr lang="de-DE" sz="2800" dirty="0" smtClean="0"/>
              <a:t>(↔ </a:t>
            </a:r>
            <a:r>
              <a:rPr lang="de-DE" sz="2800" dirty="0" err="1" smtClean="0"/>
              <a:t>gauge</a:t>
            </a:r>
            <a:r>
              <a:rPr lang="de-DE" sz="2800" dirty="0" smtClean="0"/>
              <a:t> </a:t>
            </a:r>
            <a:r>
              <a:rPr lang="de-DE" sz="2800" dirty="0" err="1" smtClean="0"/>
              <a:t>transformation</a:t>
            </a:r>
            <a:r>
              <a:rPr lang="de-DE" sz="2800" dirty="0" smtClean="0"/>
              <a:t>)</a:t>
            </a:r>
          </a:p>
        </p:txBody>
      </p:sp>
      <p:cxnSp>
        <p:nvCxnSpPr>
          <p:cNvPr id="86" name="Gerade Verbindung 85"/>
          <p:cNvCxnSpPr/>
          <p:nvPr/>
        </p:nvCxnSpPr>
        <p:spPr bwMode="auto">
          <a:xfrm flipH="1">
            <a:off x="6503894" y="1577136"/>
            <a:ext cx="1" cy="2617787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70" name="Gruppierung 69"/>
          <p:cNvGrpSpPr/>
          <p:nvPr/>
        </p:nvGrpSpPr>
        <p:grpSpPr>
          <a:xfrm>
            <a:off x="6116127" y="1646238"/>
            <a:ext cx="685800" cy="2592387"/>
            <a:chOff x="6172200" y="1582738"/>
            <a:chExt cx="685800" cy="2592387"/>
          </a:xfrm>
        </p:grpSpPr>
        <p:sp>
          <p:nvSpPr>
            <p:cNvPr id="71" name="Bogen 68"/>
            <p:cNvSpPr>
              <a:spLocks/>
            </p:cNvSpPr>
            <p:nvPr/>
          </p:nvSpPr>
          <p:spPr bwMode="auto">
            <a:xfrm>
              <a:off x="6172200" y="2281238"/>
              <a:ext cx="533400" cy="1144587"/>
            </a:xfrm>
            <a:custGeom>
              <a:avLst/>
              <a:gdLst>
                <a:gd name="G0" fmla="+- 0 0 0"/>
                <a:gd name="G1" fmla="+- 9832 0 0"/>
                <a:gd name="G2" fmla="+- 21600 0 0"/>
                <a:gd name="T0" fmla="*/ 19232 w 21600"/>
                <a:gd name="T1" fmla="*/ 0 h 18035"/>
                <a:gd name="T2" fmla="*/ 19982 w 21600"/>
                <a:gd name="T3" fmla="*/ 18035 h 18035"/>
                <a:gd name="T4" fmla="*/ 0 w 21600"/>
                <a:gd name="T5" fmla="*/ 9832 h 18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8035" fill="none" extrusionOk="0">
                  <a:moveTo>
                    <a:pt x="19232" y="-1"/>
                  </a:moveTo>
                  <a:cubicBezTo>
                    <a:pt x="20788" y="3043"/>
                    <a:pt x="21600" y="6413"/>
                    <a:pt x="21600" y="9832"/>
                  </a:cubicBezTo>
                  <a:cubicBezTo>
                    <a:pt x="21600" y="12645"/>
                    <a:pt x="21050" y="15432"/>
                    <a:pt x="19981" y="18034"/>
                  </a:cubicBezTo>
                </a:path>
                <a:path w="21600" h="18035" stroke="0" extrusionOk="0">
                  <a:moveTo>
                    <a:pt x="19232" y="-1"/>
                  </a:moveTo>
                  <a:cubicBezTo>
                    <a:pt x="20788" y="3043"/>
                    <a:pt x="21600" y="6413"/>
                    <a:pt x="21600" y="9832"/>
                  </a:cubicBezTo>
                  <a:cubicBezTo>
                    <a:pt x="21600" y="12645"/>
                    <a:pt x="21050" y="15432"/>
                    <a:pt x="19981" y="18034"/>
                  </a:cubicBezTo>
                  <a:lnTo>
                    <a:pt x="0" y="983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grpSp>
          <p:nvGrpSpPr>
            <p:cNvPr id="72" name="Gruppierung 71"/>
            <p:cNvGrpSpPr/>
            <p:nvPr/>
          </p:nvGrpSpPr>
          <p:grpSpPr>
            <a:xfrm>
              <a:off x="6324600" y="1582738"/>
              <a:ext cx="533400" cy="2592387"/>
              <a:chOff x="6324600" y="1582738"/>
              <a:chExt cx="533400" cy="2592387"/>
            </a:xfrm>
          </p:grpSpPr>
          <p:sp>
            <p:nvSpPr>
              <p:cNvPr id="73" name="Bogen 67"/>
              <p:cNvSpPr>
                <a:spLocks/>
              </p:cNvSpPr>
              <p:nvPr/>
            </p:nvSpPr>
            <p:spPr bwMode="auto">
              <a:xfrm>
                <a:off x="6324600" y="2255838"/>
                <a:ext cx="533400" cy="1209675"/>
              </a:xfrm>
              <a:custGeom>
                <a:avLst/>
                <a:gdLst>
                  <a:gd name="G0" fmla="+- 0 0 0"/>
                  <a:gd name="G1" fmla="+- 10073 0 0"/>
                  <a:gd name="G2" fmla="+- 21600 0 0"/>
                  <a:gd name="T0" fmla="*/ 19108 w 21600"/>
                  <a:gd name="T1" fmla="*/ 0 h 19094"/>
                  <a:gd name="T2" fmla="*/ 19626 w 21600"/>
                  <a:gd name="T3" fmla="*/ 19094 h 19094"/>
                  <a:gd name="T4" fmla="*/ 0 w 21600"/>
                  <a:gd name="T5" fmla="*/ 10073 h 19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9094" fill="none" extrusionOk="0">
                    <a:moveTo>
                      <a:pt x="19107" y="0"/>
                    </a:moveTo>
                    <a:cubicBezTo>
                      <a:pt x="20744" y="3105"/>
                      <a:pt x="21600" y="6562"/>
                      <a:pt x="21600" y="10073"/>
                    </a:cubicBezTo>
                    <a:cubicBezTo>
                      <a:pt x="21600" y="13187"/>
                      <a:pt x="20926" y="16264"/>
                      <a:pt x="19626" y="19094"/>
                    </a:cubicBezTo>
                  </a:path>
                  <a:path w="21600" h="19094" stroke="0" extrusionOk="0">
                    <a:moveTo>
                      <a:pt x="19107" y="0"/>
                    </a:moveTo>
                    <a:cubicBezTo>
                      <a:pt x="20744" y="3105"/>
                      <a:pt x="21600" y="6562"/>
                      <a:pt x="21600" y="10073"/>
                    </a:cubicBezTo>
                    <a:cubicBezTo>
                      <a:pt x="21600" y="13187"/>
                      <a:pt x="20926" y="16264"/>
                      <a:pt x="19626" y="19094"/>
                    </a:cubicBezTo>
                    <a:lnTo>
                      <a:pt x="0" y="10073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74" name="Gruppierung 73"/>
              <p:cNvGrpSpPr/>
              <p:nvPr/>
            </p:nvGrpSpPr>
            <p:grpSpPr>
              <a:xfrm>
                <a:off x="6526213" y="1582738"/>
                <a:ext cx="328612" cy="2592387"/>
                <a:chOff x="6526213" y="1582738"/>
                <a:chExt cx="328612" cy="2592387"/>
              </a:xfrm>
            </p:grpSpPr>
            <p:grpSp>
              <p:nvGrpSpPr>
                <p:cNvPr id="75" name="Group 58"/>
                <p:cNvGrpSpPr>
                  <a:grpSpLocks/>
                </p:cNvGrpSpPr>
                <p:nvPr/>
              </p:nvGrpSpPr>
              <p:grpSpPr bwMode="auto">
                <a:xfrm>
                  <a:off x="6526213" y="3405188"/>
                  <a:ext cx="228600" cy="769937"/>
                  <a:chOff x="1761" y="2238"/>
                  <a:chExt cx="144" cy="485"/>
                </a:xfrm>
              </p:grpSpPr>
              <p:sp>
                <p:nvSpPr>
                  <p:cNvPr id="80" name="AutoShape 59"/>
                  <p:cNvSpPr>
                    <a:spLocks noChangeArrowheads="1"/>
                  </p:cNvSpPr>
                  <p:nvPr/>
                </p:nvSpPr>
                <p:spPr bwMode="auto">
                  <a:xfrm rot="702256">
                    <a:off x="1809" y="2238"/>
                    <a:ext cx="96" cy="397"/>
                  </a:xfrm>
                  <a:prstGeom prst="can">
                    <a:avLst>
                      <a:gd name="adj" fmla="val 9822"/>
                    </a:avLst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1" name="AutoShape 60"/>
                  <p:cNvSpPr>
                    <a:spLocks noChangeArrowheads="1"/>
                  </p:cNvSpPr>
                  <p:nvPr/>
                </p:nvSpPr>
                <p:spPr bwMode="auto">
                  <a:xfrm rot="11502256">
                    <a:off x="1761" y="2619"/>
                    <a:ext cx="96" cy="96"/>
                  </a:xfrm>
                  <a:prstGeom prst="triangle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2" name="Line 61"/>
                  <p:cNvSpPr>
                    <a:spLocks noChangeShapeType="1"/>
                  </p:cNvSpPr>
                  <p:nvPr/>
                </p:nvSpPr>
                <p:spPr bwMode="auto">
                  <a:xfrm rot="702256">
                    <a:off x="1761" y="2617"/>
                    <a:ext cx="47" cy="96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3" name="Line 62"/>
                  <p:cNvSpPr>
                    <a:spLocks noChangeShapeType="1"/>
                  </p:cNvSpPr>
                  <p:nvPr/>
                </p:nvSpPr>
                <p:spPr bwMode="auto">
                  <a:xfrm rot="702256" flipH="1">
                    <a:off x="1809" y="2629"/>
                    <a:ext cx="45" cy="94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76" name="AutoShape 63"/>
                <p:cNvSpPr>
                  <a:spLocks noChangeArrowheads="1"/>
                </p:cNvSpPr>
                <p:nvPr/>
              </p:nvSpPr>
              <p:spPr bwMode="auto">
                <a:xfrm rot="20897744" flipH="1">
                  <a:off x="6577013" y="1582738"/>
                  <a:ext cx="152400" cy="704850"/>
                </a:xfrm>
                <a:prstGeom prst="can">
                  <a:avLst>
                    <a:gd name="adj" fmla="val 10984"/>
                  </a:avLst>
                </a:prstGeom>
                <a:gradFill rotWithShape="1">
                  <a:gsLst>
                    <a:gs pos="0">
                      <a:srgbClr val="66CCFF">
                        <a:gamma/>
                        <a:shade val="46275"/>
                        <a:invGamma/>
                      </a:srgbClr>
                    </a:gs>
                    <a:gs pos="50000">
                      <a:srgbClr val="66CCFF"/>
                    </a:gs>
                    <a:gs pos="100000">
                      <a:srgbClr val="66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7" name="Rectangle 64"/>
                <p:cNvSpPr>
                  <a:spLocks noChangeArrowheads="1"/>
                </p:cNvSpPr>
                <p:nvPr/>
              </p:nvSpPr>
              <p:spPr bwMode="auto">
                <a:xfrm>
                  <a:off x="6705600" y="2674938"/>
                  <a:ext cx="149225" cy="457200"/>
                </a:xfrm>
                <a:prstGeom prst="rect">
                  <a:avLst/>
                </a:prstGeom>
                <a:gradFill rotWithShape="1">
                  <a:gsLst>
                    <a:gs pos="0">
                      <a:srgbClr val="66CCFF">
                        <a:gamma/>
                        <a:shade val="46275"/>
                        <a:invGamma/>
                      </a:srgbClr>
                    </a:gs>
                    <a:gs pos="50000">
                      <a:srgbClr val="66CCFF"/>
                    </a:gs>
                    <a:gs pos="100000">
                      <a:srgbClr val="66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" name="Rectangle 65"/>
                <p:cNvSpPr>
                  <a:spLocks noChangeArrowheads="1"/>
                </p:cNvSpPr>
                <p:nvPr/>
              </p:nvSpPr>
              <p:spPr bwMode="auto">
                <a:xfrm rot="21147206">
                  <a:off x="6678613" y="2259013"/>
                  <a:ext cx="149225" cy="436562"/>
                </a:xfrm>
                <a:prstGeom prst="rect">
                  <a:avLst/>
                </a:prstGeom>
                <a:gradFill rotWithShape="1">
                  <a:gsLst>
                    <a:gs pos="0">
                      <a:srgbClr val="66CCFF">
                        <a:gamma/>
                        <a:shade val="46275"/>
                        <a:invGamma/>
                      </a:srgbClr>
                    </a:gs>
                    <a:gs pos="50000">
                      <a:srgbClr val="66CCFF"/>
                    </a:gs>
                    <a:gs pos="100000">
                      <a:srgbClr val="66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" name="Rectangle 66"/>
                <p:cNvSpPr>
                  <a:spLocks noChangeArrowheads="1"/>
                </p:cNvSpPr>
                <p:nvPr/>
              </p:nvSpPr>
              <p:spPr bwMode="auto">
                <a:xfrm rot="392198">
                  <a:off x="6684963" y="3114675"/>
                  <a:ext cx="149225" cy="331787"/>
                </a:xfrm>
                <a:prstGeom prst="rect">
                  <a:avLst/>
                </a:prstGeom>
                <a:gradFill rotWithShape="1">
                  <a:gsLst>
                    <a:gs pos="0">
                      <a:srgbClr val="66CCFF">
                        <a:gamma/>
                        <a:shade val="46275"/>
                        <a:invGamma/>
                      </a:srgbClr>
                    </a:gs>
                    <a:gs pos="50000">
                      <a:srgbClr val="66CCFF"/>
                    </a:gs>
                    <a:gs pos="100000">
                      <a:srgbClr val="66CC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64" name="Gruppierung 63"/>
          <p:cNvGrpSpPr/>
          <p:nvPr/>
        </p:nvGrpSpPr>
        <p:grpSpPr>
          <a:xfrm>
            <a:off x="6743190" y="2860675"/>
            <a:ext cx="2096010" cy="784225"/>
            <a:chOff x="6799263" y="2644775"/>
            <a:chExt cx="2096010" cy="784225"/>
          </a:xfrm>
        </p:grpSpPr>
        <p:pic>
          <p:nvPicPr>
            <p:cNvPr id="65" name="Bild 6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086600" y="3094395"/>
              <a:ext cx="1808673" cy="334605"/>
            </a:xfrm>
            <a:prstGeom prst="rect">
              <a:avLst/>
            </a:prstGeom>
          </p:spPr>
        </p:pic>
        <p:sp>
          <p:nvSpPr>
            <p:cNvPr id="66" name="Line 69"/>
            <p:cNvSpPr>
              <a:spLocks noChangeShapeType="1"/>
            </p:cNvSpPr>
            <p:nvPr/>
          </p:nvSpPr>
          <p:spPr bwMode="auto">
            <a:xfrm flipH="1" flipV="1">
              <a:off x="6799263" y="2644775"/>
              <a:ext cx="469900" cy="4127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283925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ruppierung 131"/>
          <p:cNvGrpSpPr/>
          <p:nvPr/>
        </p:nvGrpSpPr>
        <p:grpSpPr>
          <a:xfrm>
            <a:off x="228600" y="1855787"/>
            <a:ext cx="1828800" cy="1954213"/>
            <a:chOff x="228600" y="1855787"/>
            <a:chExt cx="1828800" cy="1954213"/>
          </a:xfrm>
        </p:grpSpPr>
        <p:grpSp>
          <p:nvGrpSpPr>
            <p:cNvPr id="66" name="Gruppierung 65"/>
            <p:cNvGrpSpPr/>
            <p:nvPr/>
          </p:nvGrpSpPr>
          <p:grpSpPr>
            <a:xfrm>
              <a:off x="533400" y="2614612"/>
              <a:ext cx="1333500" cy="307975"/>
              <a:chOff x="4800600" y="2162175"/>
              <a:chExt cx="1333500" cy="307975"/>
            </a:xfrm>
          </p:grpSpPr>
          <p:grpSp>
            <p:nvGrpSpPr>
              <p:cNvPr id="50" name="Gruppierung 49"/>
              <p:cNvGrpSpPr/>
              <p:nvPr/>
            </p:nvGrpSpPr>
            <p:grpSpPr>
              <a:xfrm>
                <a:off x="4800600" y="2162175"/>
                <a:ext cx="622300" cy="292100"/>
                <a:chOff x="4800600" y="2162175"/>
                <a:chExt cx="622300" cy="292100"/>
              </a:xfrm>
            </p:grpSpPr>
            <p:grpSp>
              <p:nvGrpSpPr>
                <p:cNvPr id="42" name="Gruppierung 41"/>
                <p:cNvGrpSpPr/>
                <p:nvPr/>
              </p:nvGrpSpPr>
              <p:grpSpPr>
                <a:xfrm>
                  <a:off x="4800600" y="2162175"/>
                  <a:ext cx="266700" cy="285750"/>
                  <a:chOff x="4800600" y="2162175"/>
                  <a:chExt cx="266700" cy="285750"/>
                </a:xfrm>
              </p:grpSpPr>
              <p:grpSp>
                <p:nvGrpSpPr>
                  <p:cNvPr id="35" name="Gruppierung 34"/>
                  <p:cNvGrpSpPr/>
                  <p:nvPr/>
                </p:nvGrpSpPr>
                <p:grpSpPr>
                  <a:xfrm>
                    <a:off x="4800600" y="216217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30" name="Gerade Verbindung 29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4" name="Gerade Verbindung 33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grpSp>
                <p:nvGrpSpPr>
                  <p:cNvPr id="36" name="Gruppierung 35"/>
                  <p:cNvGrpSpPr/>
                  <p:nvPr/>
                </p:nvGrpSpPr>
                <p:grpSpPr>
                  <a:xfrm>
                    <a:off x="4978400" y="216852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37" name="Gerade Verbindung 36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8" name="Gerade Verbindung 37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grpSp>
              <p:nvGrpSpPr>
                <p:cNvPr id="43" name="Gruppierung 42"/>
                <p:cNvGrpSpPr/>
                <p:nvPr/>
              </p:nvGrpSpPr>
              <p:grpSpPr>
                <a:xfrm>
                  <a:off x="5156200" y="2168525"/>
                  <a:ext cx="266700" cy="285750"/>
                  <a:chOff x="4800600" y="2162175"/>
                  <a:chExt cx="266700" cy="285750"/>
                </a:xfrm>
              </p:grpSpPr>
              <p:grpSp>
                <p:nvGrpSpPr>
                  <p:cNvPr id="44" name="Gruppierung 43"/>
                  <p:cNvGrpSpPr/>
                  <p:nvPr/>
                </p:nvGrpSpPr>
                <p:grpSpPr>
                  <a:xfrm>
                    <a:off x="4800600" y="216217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48" name="Gerade Verbindung 47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9" name="Gerade Verbindung 48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grpSp>
                <p:nvGrpSpPr>
                  <p:cNvPr id="45" name="Gruppierung 44"/>
                  <p:cNvGrpSpPr/>
                  <p:nvPr/>
                </p:nvGrpSpPr>
                <p:grpSpPr>
                  <a:xfrm>
                    <a:off x="4978400" y="216852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46" name="Gerade Verbindung 45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7" name="Gerade Verbindung 46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</p:grpSp>
          <p:grpSp>
            <p:nvGrpSpPr>
              <p:cNvPr id="51" name="Gruppierung 50"/>
              <p:cNvGrpSpPr/>
              <p:nvPr/>
            </p:nvGrpSpPr>
            <p:grpSpPr>
              <a:xfrm>
                <a:off x="5511800" y="2178050"/>
                <a:ext cx="622300" cy="292100"/>
                <a:chOff x="4800600" y="2162175"/>
                <a:chExt cx="622300" cy="292100"/>
              </a:xfrm>
            </p:grpSpPr>
            <p:grpSp>
              <p:nvGrpSpPr>
                <p:cNvPr id="52" name="Gruppierung 51"/>
                <p:cNvGrpSpPr/>
                <p:nvPr/>
              </p:nvGrpSpPr>
              <p:grpSpPr>
                <a:xfrm>
                  <a:off x="4800600" y="2162175"/>
                  <a:ext cx="266700" cy="285750"/>
                  <a:chOff x="4800600" y="2162175"/>
                  <a:chExt cx="266700" cy="285750"/>
                </a:xfrm>
              </p:grpSpPr>
              <p:grpSp>
                <p:nvGrpSpPr>
                  <p:cNvPr id="60" name="Gruppierung 59"/>
                  <p:cNvGrpSpPr/>
                  <p:nvPr/>
                </p:nvGrpSpPr>
                <p:grpSpPr>
                  <a:xfrm>
                    <a:off x="4800600" y="216217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64" name="Gerade Verbindung 63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65" name="Gerade Verbindung 64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grpSp>
                <p:nvGrpSpPr>
                  <p:cNvPr id="61" name="Gruppierung 60"/>
                  <p:cNvGrpSpPr/>
                  <p:nvPr/>
                </p:nvGrpSpPr>
                <p:grpSpPr>
                  <a:xfrm>
                    <a:off x="4978400" y="216852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62" name="Gerade Verbindung 61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63" name="Gerade Verbindung 62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grpSp>
              <p:nvGrpSpPr>
                <p:cNvPr id="53" name="Gruppierung 52"/>
                <p:cNvGrpSpPr/>
                <p:nvPr/>
              </p:nvGrpSpPr>
              <p:grpSpPr>
                <a:xfrm>
                  <a:off x="5156200" y="2168525"/>
                  <a:ext cx="266700" cy="285750"/>
                  <a:chOff x="4800600" y="2162175"/>
                  <a:chExt cx="266700" cy="285750"/>
                </a:xfrm>
              </p:grpSpPr>
              <p:grpSp>
                <p:nvGrpSpPr>
                  <p:cNvPr id="54" name="Gruppierung 53"/>
                  <p:cNvGrpSpPr/>
                  <p:nvPr/>
                </p:nvGrpSpPr>
                <p:grpSpPr>
                  <a:xfrm>
                    <a:off x="4800600" y="216217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58" name="Gerade Verbindung 57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59" name="Gerade Verbindung 58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grpSp>
                <p:nvGrpSpPr>
                  <p:cNvPr id="55" name="Gruppierung 54"/>
                  <p:cNvGrpSpPr/>
                  <p:nvPr/>
                </p:nvGrpSpPr>
                <p:grpSpPr>
                  <a:xfrm>
                    <a:off x="4978400" y="216852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56" name="Gerade Verbindung 55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57" name="Gerade Verbindung 56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</p:grpSp>
        </p:grpSp>
        <p:sp>
          <p:nvSpPr>
            <p:cNvPr id="67" name="Rechteck 66"/>
            <p:cNvSpPr/>
            <p:nvPr/>
          </p:nvSpPr>
          <p:spPr bwMode="auto">
            <a:xfrm>
              <a:off x="228600" y="1940718"/>
              <a:ext cx="255494" cy="1869282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 w="317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8" name="Textfeld 67"/>
            <p:cNvSpPr txBox="1"/>
            <p:nvPr/>
          </p:nvSpPr>
          <p:spPr>
            <a:xfrm>
              <a:off x="304800" y="1855787"/>
              <a:ext cx="1752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300" dirty="0" err="1" smtClean="0"/>
                <a:t>unstrained</a:t>
              </a:r>
              <a:r>
                <a:rPr lang="de-DE" sz="2300" dirty="0" smtClean="0"/>
                <a:t> spring</a:t>
              </a:r>
            </a:p>
          </p:txBody>
        </p:sp>
        <p:pic>
          <p:nvPicPr>
            <p:cNvPr id="124" name="Bild 12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79500" y="2971800"/>
              <a:ext cx="215900" cy="330200"/>
            </a:xfrm>
            <a:prstGeom prst="rect">
              <a:avLst/>
            </a:prstGeom>
          </p:spPr>
        </p:pic>
      </p:grpSp>
      <p:sp>
        <p:nvSpPr>
          <p:cNvPr id="3" name="Textfeld 2"/>
          <p:cNvSpPr txBox="1"/>
          <p:nvPr/>
        </p:nvSpPr>
        <p:spPr>
          <a:xfrm>
            <a:off x="228600" y="76200"/>
            <a:ext cx="765233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dirty="0" smtClean="0">
                <a:latin typeface="+mn-lt"/>
              </a:rPr>
              <a:t>𝜙</a:t>
            </a:r>
            <a:r>
              <a:rPr lang="de-DE" sz="2800" dirty="0" smtClean="0"/>
              <a:t>-</a:t>
            </a:r>
            <a:r>
              <a:rPr lang="de-DE" sz="2800" dirty="0" err="1" smtClean="0"/>
              <a:t>interactions</a:t>
            </a:r>
            <a:r>
              <a:rPr lang="de-DE" sz="2800" dirty="0" smtClean="0"/>
              <a:t> </a:t>
            </a:r>
            <a:r>
              <a:rPr lang="de-DE" sz="2800" dirty="0" err="1" smtClean="0"/>
              <a:t>with</a:t>
            </a:r>
            <a:r>
              <a:rPr lang="de-DE" sz="2800" dirty="0" smtClean="0"/>
              <a:t> </a:t>
            </a:r>
            <a:r>
              <a:rPr lang="de-DE" sz="2800" dirty="0" err="1" smtClean="0"/>
              <a:t>the</a:t>
            </a:r>
            <a:r>
              <a:rPr lang="de-DE" sz="2800" dirty="0" smtClean="0"/>
              <a:t> </a:t>
            </a:r>
            <a:r>
              <a:rPr lang="de-DE" sz="2800" dirty="0" err="1" smtClean="0"/>
              <a:t>gauge</a:t>
            </a:r>
            <a:r>
              <a:rPr lang="de-DE" sz="2800" dirty="0" smtClean="0"/>
              <a:t> </a:t>
            </a:r>
            <a:r>
              <a:rPr lang="de-DE" sz="2800" dirty="0" err="1" smtClean="0"/>
              <a:t>boson</a:t>
            </a:r>
            <a:endParaRPr lang="de-DE" sz="2800" dirty="0" smtClean="0"/>
          </a:p>
        </p:txBody>
      </p:sp>
      <p:grpSp>
        <p:nvGrpSpPr>
          <p:cNvPr id="4" name="Gruppierung 3"/>
          <p:cNvGrpSpPr/>
          <p:nvPr/>
        </p:nvGrpSpPr>
        <p:grpSpPr>
          <a:xfrm>
            <a:off x="838200" y="1106488"/>
            <a:ext cx="3019424" cy="3249612"/>
            <a:chOff x="838200" y="1106488"/>
            <a:chExt cx="3019424" cy="3249612"/>
          </a:xfrm>
        </p:grpSpPr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235200" y="3119686"/>
              <a:ext cx="1622424" cy="301657"/>
            </a:xfrm>
            <a:prstGeom prst="rect">
              <a:avLst/>
            </a:prstGeom>
          </p:spPr>
        </p:pic>
        <p:grpSp>
          <p:nvGrpSpPr>
            <p:cNvPr id="6" name="Group 3"/>
            <p:cNvGrpSpPr>
              <a:grpSpLocks/>
            </p:cNvGrpSpPr>
            <p:nvPr/>
          </p:nvGrpSpPr>
          <p:grpSpPr bwMode="auto">
            <a:xfrm>
              <a:off x="838200" y="1106488"/>
              <a:ext cx="2209800" cy="3249612"/>
              <a:chOff x="528" y="768"/>
              <a:chExt cx="1392" cy="2047"/>
            </a:xfrm>
          </p:grpSpPr>
          <p:grpSp>
            <p:nvGrpSpPr>
              <p:cNvPr id="9" name="Group 7"/>
              <p:cNvGrpSpPr>
                <a:grpSpLocks/>
              </p:cNvGrpSpPr>
              <p:nvPr/>
            </p:nvGrpSpPr>
            <p:grpSpPr bwMode="auto">
              <a:xfrm>
                <a:off x="528" y="768"/>
                <a:ext cx="1392" cy="2047"/>
                <a:chOff x="528" y="768"/>
                <a:chExt cx="1392" cy="2047"/>
              </a:xfrm>
            </p:grpSpPr>
            <p:sp>
              <p:nvSpPr>
                <p:cNvPr id="14" name="AutoShape 8"/>
                <p:cNvSpPr>
                  <a:spLocks noChangeArrowheads="1"/>
                </p:cNvSpPr>
                <p:nvPr/>
              </p:nvSpPr>
              <p:spPr bwMode="auto">
                <a:xfrm>
                  <a:off x="528" y="2575"/>
                  <a:ext cx="1392" cy="240"/>
                </a:xfrm>
                <a:prstGeom prst="parallelogram">
                  <a:avLst>
                    <a:gd name="adj" fmla="val 165005"/>
                  </a:avLst>
                </a:prstGeom>
                <a:solidFill>
                  <a:srgbClr val="FFFF66"/>
                </a:solidFill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15" name="Group 9"/>
                <p:cNvGrpSpPr>
                  <a:grpSpLocks/>
                </p:cNvGrpSpPr>
                <p:nvPr/>
              </p:nvGrpSpPr>
              <p:grpSpPr bwMode="auto">
                <a:xfrm>
                  <a:off x="1200" y="1039"/>
                  <a:ext cx="96" cy="1665"/>
                  <a:chOff x="1200" y="1056"/>
                  <a:chExt cx="96" cy="1665"/>
                </a:xfrm>
              </p:grpSpPr>
              <p:sp>
                <p:nvSpPr>
                  <p:cNvPr id="17" name="AutoShape 10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056"/>
                    <a:ext cx="96" cy="1584"/>
                  </a:xfrm>
                  <a:prstGeom prst="can">
                    <a:avLst>
                      <a:gd name="adj" fmla="val 39188"/>
                    </a:avLst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8" name="AutoShape 11"/>
                  <p:cNvSpPr>
                    <a:spLocks noChangeArrowheads="1"/>
                  </p:cNvSpPr>
                  <p:nvPr/>
                </p:nvSpPr>
                <p:spPr bwMode="auto">
                  <a:xfrm rot="10800000">
                    <a:off x="1200" y="2625"/>
                    <a:ext cx="96" cy="96"/>
                  </a:xfrm>
                  <a:prstGeom prst="triangle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9" name="Line 12"/>
                  <p:cNvSpPr>
                    <a:spLocks noChangeShapeType="1"/>
                  </p:cNvSpPr>
                  <p:nvPr/>
                </p:nvSpPr>
                <p:spPr bwMode="auto">
                  <a:xfrm>
                    <a:off x="1201" y="2622"/>
                    <a:ext cx="47" cy="96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20" name="Line 1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251" y="2624"/>
                    <a:ext cx="45" cy="94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" name="Line 14"/>
                <p:cNvSpPr>
                  <a:spLocks noChangeShapeType="1"/>
                </p:cNvSpPr>
                <p:nvPr/>
              </p:nvSpPr>
              <p:spPr bwMode="auto">
                <a:xfrm>
                  <a:off x="1248" y="768"/>
                  <a:ext cx="0" cy="288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13" name="Line 18"/>
              <p:cNvSpPr>
                <a:spLocks noChangeShapeType="1"/>
              </p:cNvSpPr>
              <p:nvPr/>
            </p:nvSpPr>
            <p:spPr bwMode="auto">
              <a:xfrm flipH="1" flipV="1">
                <a:off x="1247" y="1756"/>
                <a:ext cx="260" cy="24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pic>
        <p:nvPicPr>
          <p:cNvPr id="21" name="Bild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95400" y="762000"/>
            <a:ext cx="1409700" cy="393700"/>
          </a:xfrm>
          <a:prstGeom prst="rect">
            <a:avLst/>
          </a:prstGeom>
        </p:spPr>
      </p:pic>
      <p:sp>
        <p:nvSpPr>
          <p:cNvPr id="69" name="Textfeld 68"/>
          <p:cNvSpPr txBox="1"/>
          <p:nvPr/>
        </p:nvSpPr>
        <p:spPr>
          <a:xfrm>
            <a:off x="152400" y="4343400"/>
            <a:ext cx="3682253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600" dirty="0" smtClean="0"/>
              <a:t>spring </a:t>
            </a:r>
            <a:r>
              <a:rPr lang="de-DE" sz="2600" dirty="0" err="1" smtClean="0"/>
              <a:t>without</a:t>
            </a:r>
            <a:r>
              <a:rPr lang="de-DE" sz="2600" dirty="0" smtClean="0"/>
              <a:t> </a:t>
            </a:r>
            <a:r>
              <a:rPr lang="de-DE" sz="2600" dirty="0" err="1" smtClean="0"/>
              <a:t>elastic</a:t>
            </a:r>
            <a:r>
              <a:rPr lang="de-DE" sz="2600" dirty="0" smtClean="0"/>
              <a:t> </a:t>
            </a:r>
            <a:r>
              <a:rPr lang="de-DE" sz="2600" dirty="0" err="1" smtClean="0"/>
              <a:t>energy</a:t>
            </a:r>
            <a:r>
              <a:rPr lang="de-DE" sz="2600" dirty="0" smtClean="0"/>
              <a:t> ↔ </a:t>
            </a:r>
            <a:r>
              <a:rPr lang="de-DE" sz="2600" dirty="0" err="1" smtClean="0"/>
              <a:t>massless</a:t>
            </a:r>
            <a:r>
              <a:rPr lang="de-DE" sz="2600" dirty="0" smtClean="0"/>
              <a:t> </a:t>
            </a:r>
            <a:r>
              <a:rPr lang="de-DE" sz="2600" dirty="0" err="1" smtClean="0"/>
              <a:t>gauge</a:t>
            </a:r>
            <a:r>
              <a:rPr lang="de-DE" sz="2600" dirty="0" smtClean="0"/>
              <a:t> </a:t>
            </a:r>
            <a:r>
              <a:rPr lang="de-DE" sz="2600" dirty="0" err="1" smtClean="0"/>
              <a:t>boson</a:t>
            </a:r>
            <a:endParaRPr lang="de-DE" sz="2600" dirty="0" smtClean="0"/>
          </a:p>
        </p:txBody>
      </p:sp>
      <p:grpSp>
        <p:nvGrpSpPr>
          <p:cNvPr id="129" name="Gruppierung 128"/>
          <p:cNvGrpSpPr/>
          <p:nvPr/>
        </p:nvGrpSpPr>
        <p:grpSpPr>
          <a:xfrm>
            <a:off x="5105400" y="825500"/>
            <a:ext cx="3942273" cy="3594100"/>
            <a:chOff x="5105400" y="825500"/>
            <a:chExt cx="3942273" cy="3594100"/>
          </a:xfrm>
        </p:grpSpPr>
        <p:grpSp>
          <p:nvGrpSpPr>
            <p:cNvPr id="91" name="Gruppierung 90"/>
            <p:cNvGrpSpPr/>
            <p:nvPr/>
          </p:nvGrpSpPr>
          <p:grpSpPr>
            <a:xfrm>
              <a:off x="5410199" y="2614612"/>
              <a:ext cx="1512000" cy="307975"/>
              <a:chOff x="4800600" y="2162175"/>
              <a:chExt cx="1333500" cy="307975"/>
            </a:xfrm>
          </p:grpSpPr>
          <p:grpSp>
            <p:nvGrpSpPr>
              <p:cNvPr id="92" name="Gruppierung 91"/>
              <p:cNvGrpSpPr/>
              <p:nvPr/>
            </p:nvGrpSpPr>
            <p:grpSpPr>
              <a:xfrm>
                <a:off x="4800600" y="2162175"/>
                <a:ext cx="622300" cy="292100"/>
                <a:chOff x="4800600" y="2162175"/>
                <a:chExt cx="622300" cy="292100"/>
              </a:xfrm>
            </p:grpSpPr>
            <p:grpSp>
              <p:nvGrpSpPr>
                <p:cNvPr id="108" name="Gruppierung 107"/>
                <p:cNvGrpSpPr/>
                <p:nvPr/>
              </p:nvGrpSpPr>
              <p:grpSpPr>
                <a:xfrm>
                  <a:off x="4800600" y="2162175"/>
                  <a:ext cx="266700" cy="285750"/>
                  <a:chOff x="4800600" y="2162175"/>
                  <a:chExt cx="266700" cy="285750"/>
                </a:xfrm>
              </p:grpSpPr>
              <p:grpSp>
                <p:nvGrpSpPr>
                  <p:cNvPr id="116" name="Gruppierung 115"/>
                  <p:cNvGrpSpPr/>
                  <p:nvPr/>
                </p:nvGrpSpPr>
                <p:grpSpPr>
                  <a:xfrm>
                    <a:off x="4800600" y="216217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120" name="Gerade Verbindung 119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121" name="Gerade Verbindung 120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grpSp>
                <p:nvGrpSpPr>
                  <p:cNvPr id="117" name="Gruppierung 116"/>
                  <p:cNvGrpSpPr/>
                  <p:nvPr/>
                </p:nvGrpSpPr>
                <p:grpSpPr>
                  <a:xfrm>
                    <a:off x="4978400" y="216852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118" name="Gerade Verbindung 117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119" name="Gerade Verbindung 118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grpSp>
              <p:nvGrpSpPr>
                <p:cNvPr id="109" name="Gruppierung 108"/>
                <p:cNvGrpSpPr/>
                <p:nvPr/>
              </p:nvGrpSpPr>
              <p:grpSpPr>
                <a:xfrm>
                  <a:off x="5156200" y="2168525"/>
                  <a:ext cx="266700" cy="285750"/>
                  <a:chOff x="4800600" y="2162175"/>
                  <a:chExt cx="266700" cy="285750"/>
                </a:xfrm>
              </p:grpSpPr>
              <p:grpSp>
                <p:nvGrpSpPr>
                  <p:cNvPr id="110" name="Gruppierung 109"/>
                  <p:cNvGrpSpPr/>
                  <p:nvPr/>
                </p:nvGrpSpPr>
                <p:grpSpPr>
                  <a:xfrm>
                    <a:off x="4800600" y="216217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114" name="Gerade Verbindung 113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115" name="Gerade Verbindung 114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grpSp>
                <p:nvGrpSpPr>
                  <p:cNvPr id="111" name="Gruppierung 110"/>
                  <p:cNvGrpSpPr/>
                  <p:nvPr/>
                </p:nvGrpSpPr>
                <p:grpSpPr>
                  <a:xfrm>
                    <a:off x="4978400" y="216852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112" name="Gerade Verbindung 111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113" name="Gerade Verbindung 112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</p:grpSp>
          <p:grpSp>
            <p:nvGrpSpPr>
              <p:cNvPr id="93" name="Gruppierung 92"/>
              <p:cNvGrpSpPr/>
              <p:nvPr/>
            </p:nvGrpSpPr>
            <p:grpSpPr>
              <a:xfrm>
                <a:off x="5511800" y="2178050"/>
                <a:ext cx="622300" cy="292100"/>
                <a:chOff x="4800600" y="2162175"/>
                <a:chExt cx="622300" cy="292100"/>
              </a:xfrm>
            </p:grpSpPr>
            <p:grpSp>
              <p:nvGrpSpPr>
                <p:cNvPr id="94" name="Gruppierung 93"/>
                <p:cNvGrpSpPr/>
                <p:nvPr/>
              </p:nvGrpSpPr>
              <p:grpSpPr>
                <a:xfrm>
                  <a:off x="4800600" y="2162175"/>
                  <a:ext cx="266700" cy="285750"/>
                  <a:chOff x="4800600" y="2162175"/>
                  <a:chExt cx="266700" cy="285750"/>
                </a:xfrm>
              </p:grpSpPr>
              <p:grpSp>
                <p:nvGrpSpPr>
                  <p:cNvPr id="102" name="Gruppierung 101"/>
                  <p:cNvGrpSpPr/>
                  <p:nvPr/>
                </p:nvGrpSpPr>
                <p:grpSpPr>
                  <a:xfrm>
                    <a:off x="4800600" y="216217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106" name="Gerade Verbindung 105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107" name="Gerade Verbindung 106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grpSp>
                <p:nvGrpSpPr>
                  <p:cNvPr id="103" name="Gruppierung 102"/>
                  <p:cNvGrpSpPr/>
                  <p:nvPr/>
                </p:nvGrpSpPr>
                <p:grpSpPr>
                  <a:xfrm>
                    <a:off x="4978400" y="216852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104" name="Gerade Verbindung 103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105" name="Gerade Verbindung 104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grpSp>
              <p:nvGrpSpPr>
                <p:cNvPr id="95" name="Gruppierung 94"/>
                <p:cNvGrpSpPr/>
                <p:nvPr/>
              </p:nvGrpSpPr>
              <p:grpSpPr>
                <a:xfrm>
                  <a:off x="5156200" y="2168525"/>
                  <a:ext cx="266700" cy="285750"/>
                  <a:chOff x="4800600" y="2162175"/>
                  <a:chExt cx="266700" cy="285750"/>
                </a:xfrm>
              </p:grpSpPr>
              <p:grpSp>
                <p:nvGrpSpPr>
                  <p:cNvPr id="96" name="Gruppierung 95"/>
                  <p:cNvGrpSpPr/>
                  <p:nvPr/>
                </p:nvGrpSpPr>
                <p:grpSpPr>
                  <a:xfrm>
                    <a:off x="4800600" y="216217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100" name="Gerade Verbindung 99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101" name="Gerade Verbindung 100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grpSp>
                <p:nvGrpSpPr>
                  <p:cNvPr id="97" name="Gruppierung 96"/>
                  <p:cNvGrpSpPr/>
                  <p:nvPr/>
                </p:nvGrpSpPr>
                <p:grpSpPr>
                  <a:xfrm>
                    <a:off x="4978400" y="2168525"/>
                    <a:ext cx="88900" cy="279400"/>
                    <a:chOff x="4800600" y="2162175"/>
                    <a:chExt cx="88900" cy="279400"/>
                  </a:xfrm>
                </p:grpSpPr>
                <p:cxnSp>
                  <p:nvCxnSpPr>
                    <p:cNvPr id="98" name="Gerade Verbindung 97"/>
                    <p:cNvCxnSpPr/>
                    <p:nvPr/>
                  </p:nvCxnSpPr>
                  <p:spPr bwMode="auto">
                    <a:xfrm rot="1200000" flipH="1">
                      <a:off x="4800600" y="2162175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99" name="Gerade Verbindung 98"/>
                    <p:cNvCxnSpPr/>
                    <p:nvPr/>
                  </p:nvCxnSpPr>
                  <p:spPr bwMode="auto">
                    <a:xfrm rot="-1200000" flipH="1">
                      <a:off x="4889500" y="2165350"/>
                      <a:ext cx="0" cy="276225"/>
                    </a:xfrm>
                    <a:prstGeom prst="line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</p:grpSp>
        </p:grpSp>
        <p:pic>
          <p:nvPicPr>
            <p:cNvPr id="70" name="Bild 6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192327" y="825500"/>
              <a:ext cx="1409700" cy="393700"/>
            </a:xfrm>
            <a:prstGeom prst="rect">
              <a:avLst/>
            </a:prstGeom>
          </p:spPr>
        </p:pic>
        <p:sp>
          <p:nvSpPr>
            <p:cNvPr id="71" name="AutoShape 54"/>
            <p:cNvSpPr>
              <a:spLocks noChangeArrowheads="1"/>
            </p:cNvSpPr>
            <p:nvPr/>
          </p:nvSpPr>
          <p:spPr bwMode="auto">
            <a:xfrm>
              <a:off x="5658927" y="4038600"/>
              <a:ext cx="2209800" cy="381000"/>
            </a:xfrm>
            <a:prstGeom prst="parallelogram">
              <a:avLst>
                <a:gd name="adj" fmla="val 165005"/>
              </a:avLst>
            </a:prstGeom>
            <a:solidFill>
              <a:srgbClr val="FFFF66"/>
            </a:solidFill>
            <a:ln w="28575">
              <a:solidFill>
                <a:schemeClr val="tx1"/>
              </a:solidFill>
              <a:miter lim="800000"/>
              <a:headEnd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72" name="Line 55"/>
            <p:cNvSpPr>
              <a:spLocks noChangeShapeType="1"/>
            </p:cNvSpPr>
            <p:nvPr/>
          </p:nvSpPr>
          <p:spPr bwMode="auto">
            <a:xfrm>
              <a:off x="6801927" y="1169988"/>
              <a:ext cx="0" cy="4572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cxnSp>
          <p:nvCxnSpPr>
            <p:cNvPr id="73" name="Gerade Verbindung 72"/>
            <p:cNvCxnSpPr/>
            <p:nvPr/>
          </p:nvCxnSpPr>
          <p:spPr bwMode="auto">
            <a:xfrm flipH="1">
              <a:off x="6808694" y="1577136"/>
              <a:ext cx="1" cy="261778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74" name="Gruppierung 73"/>
            <p:cNvGrpSpPr/>
            <p:nvPr/>
          </p:nvGrpSpPr>
          <p:grpSpPr>
            <a:xfrm>
              <a:off x="6420927" y="1646238"/>
              <a:ext cx="685800" cy="2592387"/>
              <a:chOff x="6172200" y="1582738"/>
              <a:chExt cx="685800" cy="2592387"/>
            </a:xfrm>
          </p:grpSpPr>
          <p:sp>
            <p:nvSpPr>
              <p:cNvPr id="75" name="Bogen 68"/>
              <p:cNvSpPr>
                <a:spLocks/>
              </p:cNvSpPr>
              <p:nvPr/>
            </p:nvSpPr>
            <p:spPr bwMode="auto">
              <a:xfrm>
                <a:off x="6172200" y="2281238"/>
                <a:ext cx="533400" cy="1144587"/>
              </a:xfrm>
              <a:custGeom>
                <a:avLst/>
                <a:gdLst>
                  <a:gd name="G0" fmla="+- 0 0 0"/>
                  <a:gd name="G1" fmla="+- 9832 0 0"/>
                  <a:gd name="G2" fmla="+- 21600 0 0"/>
                  <a:gd name="T0" fmla="*/ 19232 w 21600"/>
                  <a:gd name="T1" fmla="*/ 0 h 18035"/>
                  <a:gd name="T2" fmla="*/ 19982 w 21600"/>
                  <a:gd name="T3" fmla="*/ 18035 h 18035"/>
                  <a:gd name="T4" fmla="*/ 0 w 21600"/>
                  <a:gd name="T5" fmla="*/ 9832 h 18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8035" fill="none" extrusionOk="0">
                    <a:moveTo>
                      <a:pt x="19232" y="-1"/>
                    </a:moveTo>
                    <a:cubicBezTo>
                      <a:pt x="20788" y="3043"/>
                      <a:pt x="21600" y="6413"/>
                      <a:pt x="21600" y="9832"/>
                    </a:cubicBezTo>
                    <a:cubicBezTo>
                      <a:pt x="21600" y="12645"/>
                      <a:pt x="21050" y="15432"/>
                      <a:pt x="19981" y="18034"/>
                    </a:cubicBezTo>
                  </a:path>
                  <a:path w="21600" h="18035" stroke="0" extrusionOk="0">
                    <a:moveTo>
                      <a:pt x="19232" y="-1"/>
                    </a:moveTo>
                    <a:cubicBezTo>
                      <a:pt x="20788" y="3043"/>
                      <a:pt x="21600" y="6413"/>
                      <a:pt x="21600" y="9832"/>
                    </a:cubicBezTo>
                    <a:cubicBezTo>
                      <a:pt x="21600" y="12645"/>
                      <a:pt x="21050" y="15432"/>
                      <a:pt x="19981" y="18034"/>
                    </a:cubicBezTo>
                    <a:lnTo>
                      <a:pt x="0" y="9832"/>
                    </a:lnTo>
                    <a:close/>
                  </a:path>
                </a:pathLst>
              </a:custGeom>
              <a:noFill/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76" name="Gruppierung 75"/>
              <p:cNvGrpSpPr/>
              <p:nvPr/>
            </p:nvGrpSpPr>
            <p:grpSpPr>
              <a:xfrm>
                <a:off x="6324600" y="1582738"/>
                <a:ext cx="533400" cy="2592387"/>
                <a:chOff x="6324600" y="1582738"/>
                <a:chExt cx="533400" cy="2592387"/>
              </a:xfrm>
            </p:grpSpPr>
            <p:sp>
              <p:nvSpPr>
                <p:cNvPr id="77" name="Bogen 67"/>
                <p:cNvSpPr>
                  <a:spLocks/>
                </p:cNvSpPr>
                <p:nvPr/>
              </p:nvSpPr>
              <p:spPr bwMode="auto">
                <a:xfrm>
                  <a:off x="6324600" y="2255838"/>
                  <a:ext cx="533400" cy="1209675"/>
                </a:xfrm>
                <a:custGeom>
                  <a:avLst/>
                  <a:gdLst>
                    <a:gd name="G0" fmla="+- 0 0 0"/>
                    <a:gd name="G1" fmla="+- 10073 0 0"/>
                    <a:gd name="G2" fmla="+- 21600 0 0"/>
                    <a:gd name="T0" fmla="*/ 19108 w 21600"/>
                    <a:gd name="T1" fmla="*/ 0 h 19094"/>
                    <a:gd name="T2" fmla="*/ 19626 w 21600"/>
                    <a:gd name="T3" fmla="*/ 19094 h 19094"/>
                    <a:gd name="T4" fmla="*/ 0 w 21600"/>
                    <a:gd name="T5" fmla="*/ 10073 h 190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9094" fill="none" extrusionOk="0">
                      <a:moveTo>
                        <a:pt x="19107" y="0"/>
                      </a:moveTo>
                      <a:cubicBezTo>
                        <a:pt x="20744" y="3105"/>
                        <a:pt x="21600" y="6562"/>
                        <a:pt x="21600" y="10073"/>
                      </a:cubicBezTo>
                      <a:cubicBezTo>
                        <a:pt x="21600" y="13187"/>
                        <a:pt x="20926" y="16264"/>
                        <a:pt x="19626" y="19094"/>
                      </a:cubicBezTo>
                    </a:path>
                    <a:path w="21600" h="19094" stroke="0" extrusionOk="0">
                      <a:moveTo>
                        <a:pt x="19107" y="0"/>
                      </a:moveTo>
                      <a:cubicBezTo>
                        <a:pt x="20744" y="3105"/>
                        <a:pt x="21600" y="6562"/>
                        <a:pt x="21600" y="10073"/>
                      </a:cubicBezTo>
                      <a:cubicBezTo>
                        <a:pt x="21600" y="13187"/>
                        <a:pt x="20926" y="16264"/>
                        <a:pt x="19626" y="19094"/>
                      </a:cubicBezTo>
                      <a:lnTo>
                        <a:pt x="0" y="10073"/>
                      </a:lnTo>
                      <a:close/>
                    </a:path>
                  </a:pathLst>
                </a:custGeom>
                <a:noFill/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78" name="Gruppierung 77"/>
                <p:cNvGrpSpPr/>
                <p:nvPr/>
              </p:nvGrpSpPr>
              <p:grpSpPr>
                <a:xfrm>
                  <a:off x="6526213" y="1582738"/>
                  <a:ext cx="328612" cy="2592387"/>
                  <a:chOff x="6526213" y="1582738"/>
                  <a:chExt cx="328612" cy="2592387"/>
                </a:xfrm>
              </p:grpSpPr>
              <p:grpSp>
                <p:nvGrpSpPr>
                  <p:cNvPr id="79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6526213" y="3405188"/>
                    <a:ext cx="228600" cy="769937"/>
                    <a:chOff x="1761" y="2238"/>
                    <a:chExt cx="144" cy="485"/>
                  </a:xfrm>
                </p:grpSpPr>
                <p:sp>
                  <p:nvSpPr>
                    <p:cNvPr id="84" name="AutoShape 59"/>
                    <p:cNvSpPr>
                      <a:spLocks noChangeArrowheads="1"/>
                    </p:cNvSpPr>
                    <p:nvPr/>
                  </p:nvSpPr>
                  <p:spPr bwMode="auto">
                    <a:xfrm rot="702256">
                      <a:off x="1809" y="2238"/>
                      <a:ext cx="96" cy="397"/>
                    </a:xfrm>
                    <a:prstGeom prst="can">
                      <a:avLst>
                        <a:gd name="adj" fmla="val 9822"/>
                      </a:avLst>
                    </a:prstGeom>
                    <a:gradFill rotWithShape="1">
                      <a:gsLst>
                        <a:gs pos="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  <a:gs pos="50000">
                          <a:srgbClr val="66CCFF"/>
                        </a:gs>
                        <a:gs pos="10000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</a:gsLst>
                      <a:lin ang="0" scaled="1"/>
                    </a:gradFill>
                    <a:ln w="127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" name="AutoShape 60"/>
                    <p:cNvSpPr>
                      <a:spLocks noChangeArrowheads="1"/>
                    </p:cNvSpPr>
                    <p:nvPr/>
                  </p:nvSpPr>
                  <p:spPr bwMode="auto">
                    <a:xfrm rot="11502256">
                      <a:off x="1761" y="2619"/>
                      <a:ext cx="96" cy="96"/>
                    </a:xfrm>
                    <a:prstGeom prst="triangle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  <a:gs pos="50000">
                          <a:srgbClr val="66CCFF"/>
                        </a:gs>
                        <a:gs pos="100000">
                          <a:srgbClr val="66CCFF">
                            <a:gamma/>
                            <a:shade val="46275"/>
                            <a:invGamma/>
                          </a:srgbClr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 type="none" w="lg" len="lg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6" name="Line 61"/>
                    <p:cNvSpPr>
                      <a:spLocks noChangeShapeType="1"/>
                    </p:cNvSpPr>
                    <p:nvPr/>
                  </p:nvSpPr>
                  <p:spPr bwMode="auto">
                    <a:xfrm rot="702256">
                      <a:off x="1761" y="2617"/>
                      <a:ext cx="47" cy="9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7" name="Line 62"/>
                    <p:cNvSpPr>
                      <a:spLocks noChangeShapeType="1"/>
                    </p:cNvSpPr>
                    <p:nvPr/>
                  </p:nvSpPr>
                  <p:spPr bwMode="auto">
                    <a:xfrm rot="702256" flipH="1">
                      <a:off x="1809" y="2629"/>
                      <a:ext cx="45" cy="94"/>
                    </a:xfrm>
                    <a:prstGeom prst="line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0" name="AutoShape 63"/>
                  <p:cNvSpPr>
                    <a:spLocks noChangeArrowheads="1"/>
                  </p:cNvSpPr>
                  <p:nvPr/>
                </p:nvSpPr>
                <p:spPr bwMode="auto">
                  <a:xfrm rot="20897744" flipH="1">
                    <a:off x="6577013" y="1582738"/>
                    <a:ext cx="152400" cy="704850"/>
                  </a:xfrm>
                  <a:prstGeom prst="can">
                    <a:avLst>
                      <a:gd name="adj" fmla="val 10984"/>
                    </a:avLst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1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6705600" y="2674938"/>
                    <a:ext cx="149225" cy="457200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2" name="Rectangle 65"/>
                  <p:cNvSpPr>
                    <a:spLocks noChangeArrowheads="1"/>
                  </p:cNvSpPr>
                  <p:nvPr/>
                </p:nvSpPr>
                <p:spPr bwMode="auto">
                  <a:xfrm rot="21147206">
                    <a:off x="6678613" y="2259013"/>
                    <a:ext cx="149225" cy="43656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3" name="Rectangle 66"/>
                  <p:cNvSpPr>
                    <a:spLocks noChangeArrowheads="1"/>
                  </p:cNvSpPr>
                  <p:nvPr/>
                </p:nvSpPr>
                <p:spPr bwMode="auto">
                  <a:xfrm rot="392198">
                    <a:off x="6684963" y="3114675"/>
                    <a:ext cx="149225" cy="3317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66CCFF">
                          <a:gamma/>
                          <a:shade val="46275"/>
                          <a:invGamma/>
                        </a:srgbClr>
                      </a:gs>
                      <a:gs pos="50000">
                        <a:srgbClr val="66CCFF"/>
                      </a:gs>
                      <a:gs pos="100000">
                        <a:srgbClr val="66CCFF">
                          <a:gamma/>
                          <a:shade val="46275"/>
                          <a:invGamma/>
                        </a:srgbClr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</p:grpSp>
        <p:grpSp>
          <p:nvGrpSpPr>
            <p:cNvPr id="88" name="Gruppierung 87"/>
            <p:cNvGrpSpPr/>
            <p:nvPr/>
          </p:nvGrpSpPr>
          <p:grpSpPr>
            <a:xfrm>
              <a:off x="7047990" y="2860675"/>
              <a:ext cx="1999683" cy="784225"/>
              <a:chOff x="6799263" y="2644775"/>
              <a:chExt cx="1999683" cy="784225"/>
            </a:xfrm>
          </p:grpSpPr>
          <p:pic>
            <p:nvPicPr>
              <p:cNvPr id="89" name="Bild 88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990273" y="3094395"/>
                <a:ext cx="1808673" cy="334605"/>
              </a:xfrm>
              <a:prstGeom prst="rect">
                <a:avLst/>
              </a:prstGeom>
            </p:spPr>
          </p:pic>
          <p:sp>
            <p:nvSpPr>
              <p:cNvPr id="90" name="Line 69"/>
              <p:cNvSpPr>
                <a:spLocks noChangeShapeType="1"/>
              </p:cNvSpPr>
              <p:nvPr/>
            </p:nvSpPr>
            <p:spPr bwMode="auto">
              <a:xfrm flipH="1" flipV="1">
                <a:off x="6799263" y="2644775"/>
                <a:ext cx="469900" cy="4127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122" name="Rechteck 121"/>
            <p:cNvSpPr/>
            <p:nvPr/>
          </p:nvSpPr>
          <p:spPr bwMode="auto">
            <a:xfrm>
              <a:off x="5105400" y="1940718"/>
              <a:ext cx="255494" cy="1869282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 w="317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3" name="Textfeld 122"/>
            <p:cNvSpPr txBox="1"/>
            <p:nvPr/>
          </p:nvSpPr>
          <p:spPr>
            <a:xfrm>
              <a:off x="5181600" y="1855787"/>
              <a:ext cx="1752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300" dirty="0" err="1" smtClean="0"/>
                <a:t>strained</a:t>
              </a:r>
              <a:r>
                <a:rPr lang="de-DE" sz="2300" dirty="0" smtClean="0"/>
                <a:t> spring</a:t>
              </a:r>
            </a:p>
          </p:txBody>
        </p:sp>
        <p:pic>
          <p:nvPicPr>
            <p:cNvPr id="125" name="Bild 12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956300" y="2971800"/>
              <a:ext cx="215900" cy="330200"/>
            </a:xfrm>
            <a:prstGeom prst="rect">
              <a:avLst/>
            </a:prstGeom>
          </p:spPr>
        </p:pic>
      </p:grpSp>
      <p:grpSp>
        <p:nvGrpSpPr>
          <p:cNvPr id="7" name="Gruppierung 6"/>
          <p:cNvGrpSpPr/>
          <p:nvPr/>
        </p:nvGrpSpPr>
        <p:grpSpPr>
          <a:xfrm>
            <a:off x="5004547" y="4384357"/>
            <a:ext cx="4063253" cy="905941"/>
            <a:chOff x="5004547" y="4384357"/>
            <a:chExt cx="4063253" cy="905941"/>
          </a:xfrm>
        </p:grpSpPr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070600" y="4960098"/>
              <a:ext cx="1333500" cy="330200"/>
            </a:xfrm>
            <a:prstGeom prst="rect">
              <a:avLst/>
            </a:prstGeom>
          </p:spPr>
        </p:pic>
        <p:sp>
          <p:nvSpPr>
            <p:cNvPr id="126" name="Textfeld 125"/>
            <p:cNvSpPr txBox="1"/>
            <p:nvPr/>
          </p:nvSpPr>
          <p:spPr>
            <a:xfrm>
              <a:off x="5004547" y="4384357"/>
              <a:ext cx="406325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600" dirty="0" err="1" smtClean="0"/>
                <a:t>elastic</a:t>
              </a:r>
              <a:r>
                <a:rPr lang="de-DE" sz="2600" dirty="0" smtClean="0"/>
                <a:t> </a:t>
              </a:r>
              <a:r>
                <a:rPr lang="de-DE" sz="2600" dirty="0" err="1" smtClean="0"/>
                <a:t>energy</a:t>
              </a:r>
              <a:r>
                <a:rPr lang="de-DE" sz="2600" dirty="0" smtClean="0"/>
                <a:t> (↔ </a:t>
              </a:r>
              <a:r>
                <a:rPr lang="de-DE" sz="2600" dirty="0" err="1" smtClean="0"/>
                <a:t>mass</a:t>
              </a:r>
              <a:r>
                <a:rPr lang="de-DE" sz="2600" dirty="0" smtClean="0"/>
                <a:t>)</a:t>
              </a:r>
            </a:p>
          </p:txBody>
        </p:sp>
      </p:grpSp>
      <p:sp>
        <p:nvSpPr>
          <p:cNvPr id="131" name="Textfeld 130"/>
          <p:cNvSpPr txBox="1"/>
          <p:nvPr/>
        </p:nvSpPr>
        <p:spPr>
          <a:xfrm>
            <a:off x="802341" y="5704582"/>
            <a:ext cx="7730738" cy="1077218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The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coupling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i="1" dirty="0" err="1" smtClean="0">
                <a:solidFill>
                  <a:schemeClr val="accent2">
                    <a:lumMod val="75000"/>
                  </a:schemeClr>
                </a:solidFill>
                <a:latin typeface="+mn-lt"/>
              </a:rPr>
              <a:t>k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of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the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Higgs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mode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is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proportional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to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the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mass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i="1" dirty="0" smtClean="0">
                <a:solidFill>
                  <a:schemeClr val="accent2">
                    <a:lumMod val="75000"/>
                  </a:schemeClr>
                </a:solidFill>
                <a:latin typeface="+mn-lt"/>
              </a:rPr>
              <a:t>M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of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the</a:t>
            </a:r>
            <a:r>
              <a:rPr lang="de-DE" sz="2800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gauge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boson</a:t>
            </a:r>
            <a:endParaRPr lang="de-DE" sz="2800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7524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131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1000" y="3124200"/>
            <a:ext cx="8089900" cy="584200"/>
          </a:xfrm>
          <a:prstGeom prst="rect">
            <a:avLst/>
          </a:prstGeom>
        </p:spPr>
      </p:pic>
      <p:sp>
        <p:nvSpPr>
          <p:cNvPr id="362498" name="Text Box 2"/>
          <p:cNvSpPr txBox="1">
            <a:spLocks noChangeArrowheads="1"/>
          </p:cNvSpPr>
          <p:nvPr/>
        </p:nvSpPr>
        <p:spPr bwMode="auto">
          <a:xfrm>
            <a:off x="-152400" y="152400"/>
            <a:ext cx="86868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3200" u="sng" dirty="0" smtClean="0"/>
              <a:t>Minimal Higgs sector in the Standard Model</a:t>
            </a:r>
            <a:endParaRPr lang="en-US" altLang="de-DE" sz="3200" u="sng" dirty="0"/>
          </a:p>
        </p:txBody>
      </p:sp>
      <p:sp>
        <p:nvSpPr>
          <p:cNvPr id="362499" name="Text Box 3"/>
          <p:cNvSpPr txBox="1">
            <a:spLocks noChangeArrowheads="1"/>
          </p:cNvSpPr>
          <p:nvPr/>
        </p:nvSpPr>
        <p:spPr bwMode="auto">
          <a:xfrm>
            <a:off x="228600" y="762000"/>
            <a:ext cx="4321969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25000"/>
              </a:spcBef>
            </a:pPr>
            <a:r>
              <a:rPr lang="en-US" altLang="de-DE" sz="3200" i="1" dirty="0" smtClean="0">
                <a:solidFill>
                  <a:srgbClr val="0000CC"/>
                </a:solidFill>
                <a:latin typeface="+mn-lt"/>
              </a:rPr>
              <a:t>SU</a:t>
            </a:r>
            <a:r>
              <a:rPr lang="en-US" altLang="de-DE" sz="3200" dirty="0" smtClean="0">
                <a:solidFill>
                  <a:srgbClr val="0000CC"/>
                </a:solidFill>
                <a:latin typeface="+mn-lt"/>
              </a:rPr>
              <a:t>(2)</a:t>
            </a:r>
            <a:r>
              <a:rPr lang="en-US" altLang="de-DE" sz="3200" baseline="-25000" dirty="0" smtClean="0">
                <a:solidFill>
                  <a:srgbClr val="0000CC"/>
                </a:solidFill>
                <a:latin typeface="+mn-lt"/>
              </a:rPr>
              <a:t>L</a:t>
            </a:r>
            <a:r>
              <a:rPr lang="en-US" altLang="de-DE" sz="2800" dirty="0">
                <a:solidFill>
                  <a:srgbClr val="0000CC"/>
                </a:solidFill>
              </a:rPr>
              <a:t> </a:t>
            </a:r>
            <a:r>
              <a:rPr lang="en-US" altLang="de-DE" sz="2800" dirty="0" smtClean="0">
                <a:solidFill>
                  <a:srgbClr val="0000CC"/>
                </a:solidFill>
              </a:rPr>
              <a:t>doublet</a:t>
            </a:r>
            <a:endParaRPr lang="en-US" altLang="de-DE" sz="2800" dirty="0">
              <a:solidFill>
                <a:srgbClr val="0000CC"/>
              </a:solidFill>
            </a:endParaRPr>
          </a:p>
        </p:txBody>
      </p:sp>
      <p:pic>
        <p:nvPicPr>
          <p:cNvPr id="7" name="Bild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800" y="1532591"/>
            <a:ext cx="6057900" cy="1104900"/>
          </a:xfrm>
          <a:prstGeom prst="rect">
            <a:avLst/>
          </a:prstGeom>
        </p:spPr>
      </p:pic>
      <p:grpSp>
        <p:nvGrpSpPr>
          <p:cNvPr id="14" name="Gruppierung 13"/>
          <p:cNvGrpSpPr/>
          <p:nvPr/>
        </p:nvGrpSpPr>
        <p:grpSpPr>
          <a:xfrm>
            <a:off x="7010400" y="914400"/>
            <a:ext cx="2028824" cy="1935163"/>
            <a:chOff x="7010400" y="914400"/>
            <a:chExt cx="2028824" cy="1935163"/>
          </a:xfrm>
        </p:grpSpPr>
        <p:grpSp>
          <p:nvGrpSpPr>
            <p:cNvPr id="8" name="Gruppierung 7"/>
            <p:cNvGrpSpPr/>
            <p:nvPr/>
          </p:nvGrpSpPr>
          <p:grpSpPr>
            <a:xfrm>
              <a:off x="7010400" y="914400"/>
              <a:ext cx="2028824" cy="1935163"/>
              <a:chOff x="6096000" y="914400"/>
              <a:chExt cx="2943225" cy="1935163"/>
            </a:xfrm>
          </p:grpSpPr>
          <p:sp>
            <p:nvSpPr>
              <p:cNvPr id="362510" name="Rectangle 14"/>
              <p:cNvSpPr>
                <a:spLocks noChangeArrowheads="1"/>
              </p:cNvSpPr>
              <p:nvPr/>
            </p:nvSpPr>
            <p:spPr bwMode="auto">
              <a:xfrm>
                <a:off x="6096000" y="914400"/>
                <a:ext cx="2941637" cy="193516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62511" name="Line 15"/>
              <p:cNvSpPr>
                <a:spLocks noChangeShapeType="1"/>
              </p:cNvSpPr>
              <p:nvPr/>
            </p:nvSpPr>
            <p:spPr bwMode="auto">
              <a:xfrm>
                <a:off x="6096000" y="1524000"/>
                <a:ext cx="2943225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362512" name="Line 16"/>
            <p:cNvSpPr>
              <a:spLocks noChangeShapeType="1"/>
            </p:cNvSpPr>
            <p:nvPr/>
          </p:nvSpPr>
          <p:spPr bwMode="auto">
            <a:xfrm rot="5400000">
              <a:off x="6743700" y="1866900"/>
              <a:ext cx="1905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62513" name="Line 17"/>
            <p:cNvSpPr>
              <a:spLocks noChangeShapeType="1"/>
            </p:cNvSpPr>
            <p:nvPr/>
          </p:nvSpPr>
          <p:spPr bwMode="auto">
            <a:xfrm rot="5400000">
              <a:off x="7429500" y="1866900"/>
              <a:ext cx="1905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62514" name="Line 18"/>
            <p:cNvSpPr>
              <a:spLocks noChangeShapeType="1"/>
            </p:cNvSpPr>
            <p:nvPr/>
          </p:nvSpPr>
          <p:spPr bwMode="auto">
            <a:xfrm>
              <a:off x="7696200" y="2163763"/>
              <a:ext cx="133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200900" y="1054100"/>
              <a:ext cx="342900" cy="317500"/>
            </a:xfrm>
            <a:prstGeom prst="rect">
              <a:avLst/>
            </a:prstGeom>
          </p:spPr>
        </p:pic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48600" y="1054100"/>
              <a:ext cx="368300" cy="393700"/>
            </a:xfrm>
            <a:prstGeom prst="rect">
              <a:avLst/>
            </a:prstGeom>
          </p:spPr>
        </p:pic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585200" y="1028700"/>
              <a:ext cx="330200" cy="419100"/>
            </a:xfrm>
            <a:prstGeom prst="rect">
              <a:avLst/>
            </a:prstGeom>
          </p:spPr>
        </p:pic>
        <p:pic>
          <p:nvPicPr>
            <p:cNvPr id="9" name="Bild 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239000" y="1981200"/>
              <a:ext cx="152400" cy="317500"/>
            </a:xfrm>
            <a:prstGeom prst="rect">
              <a:avLst/>
            </a:prstGeom>
          </p:spPr>
        </p:pic>
        <p:pic>
          <p:nvPicPr>
            <p:cNvPr id="10" name="Bild 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7830198" y="1550894"/>
              <a:ext cx="397811" cy="600776"/>
            </a:xfrm>
            <a:prstGeom prst="rect">
              <a:avLst/>
            </a:prstGeom>
          </p:spPr>
        </p:pic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839907" y="2218624"/>
              <a:ext cx="389693" cy="600776"/>
            </a:xfrm>
            <a:prstGeom prst="rect">
              <a:avLst/>
            </a:prstGeom>
          </p:spPr>
        </p:pic>
        <p:pic>
          <p:nvPicPr>
            <p:cNvPr id="12" name="Bild 1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8431306" y="1674297"/>
              <a:ext cx="533400" cy="355600"/>
            </a:xfrm>
            <a:prstGeom prst="rect">
              <a:avLst/>
            </a:prstGeom>
          </p:spPr>
        </p:pic>
        <p:pic>
          <p:nvPicPr>
            <p:cNvPr id="13" name="Bild 1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8636000" y="2336800"/>
              <a:ext cx="203200" cy="330200"/>
            </a:xfrm>
            <a:prstGeom prst="rect">
              <a:avLst/>
            </a:prstGeom>
          </p:spPr>
        </p:pic>
      </p:grpSp>
      <p:grpSp>
        <p:nvGrpSpPr>
          <p:cNvPr id="22" name="Gruppierung 21"/>
          <p:cNvGrpSpPr/>
          <p:nvPr/>
        </p:nvGrpSpPr>
        <p:grpSpPr>
          <a:xfrm>
            <a:off x="381000" y="3976687"/>
            <a:ext cx="10058400" cy="1475561"/>
            <a:chOff x="381000" y="3976687"/>
            <a:chExt cx="10058400" cy="1475561"/>
          </a:xfrm>
        </p:grpSpPr>
        <p:grpSp>
          <p:nvGrpSpPr>
            <p:cNvPr id="16" name="Gruppierung 15"/>
            <p:cNvGrpSpPr/>
            <p:nvPr/>
          </p:nvGrpSpPr>
          <p:grpSpPr>
            <a:xfrm>
              <a:off x="381000" y="3976687"/>
              <a:ext cx="10058400" cy="519113"/>
              <a:chOff x="647700" y="4081465"/>
              <a:chExt cx="10058400" cy="519113"/>
            </a:xfrm>
          </p:grpSpPr>
          <p:sp>
            <p:nvSpPr>
              <p:cNvPr id="362518" name="Text Box 22"/>
              <p:cNvSpPr txBox="1">
                <a:spLocks noChangeArrowheads="1"/>
              </p:cNvSpPr>
              <p:nvPr/>
            </p:nvSpPr>
            <p:spPr bwMode="auto">
              <a:xfrm>
                <a:off x="2095500" y="4081465"/>
                <a:ext cx="8610600" cy="5191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de-DE" sz="2800" dirty="0"/>
                  <a:t>⇒</a:t>
                </a:r>
                <a:r>
                  <a:rPr lang="en-US" altLang="de-DE" sz="2800" dirty="0" smtClean="0"/>
                  <a:t> degenerated ground states:</a:t>
                </a:r>
                <a:endParaRPr lang="en-US" altLang="de-DE" sz="2800" dirty="0"/>
              </a:p>
            </p:txBody>
          </p:sp>
          <p:pic>
            <p:nvPicPr>
              <p:cNvPr id="42" name="Bild 41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47700" y="4085290"/>
                <a:ext cx="1295400" cy="508000"/>
              </a:xfrm>
              <a:prstGeom prst="rect">
                <a:avLst/>
              </a:prstGeom>
            </p:spPr>
          </p:pic>
        </p:grpSp>
        <p:pic>
          <p:nvPicPr>
            <p:cNvPr id="17" name="Bild 16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324535" y="4495800"/>
              <a:ext cx="5804647" cy="956448"/>
            </a:xfrm>
            <a:prstGeom prst="rect">
              <a:avLst/>
            </a:prstGeom>
          </p:spPr>
        </p:pic>
        <p:sp>
          <p:nvSpPr>
            <p:cNvPr id="18" name="Textfeld 17"/>
            <p:cNvSpPr txBox="1"/>
            <p:nvPr/>
          </p:nvSpPr>
          <p:spPr>
            <a:xfrm>
              <a:off x="3951194" y="4756992"/>
              <a:ext cx="1219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/>
                <a:t>with</a:t>
              </a:r>
              <a:endParaRPr lang="de-DE" sz="2800" dirty="0" smtClean="0"/>
            </a:p>
          </p:txBody>
        </p:sp>
      </p:grpSp>
      <p:grpSp>
        <p:nvGrpSpPr>
          <p:cNvPr id="23" name="Gruppierung 22"/>
          <p:cNvGrpSpPr/>
          <p:nvPr/>
        </p:nvGrpSpPr>
        <p:grpSpPr>
          <a:xfrm>
            <a:off x="228600" y="5544415"/>
            <a:ext cx="8610601" cy="1237385"/>
            <a:chOff x="228600" y="5544415"/>
            <a:chExt cx="8610601" cy="1237385"/>
          </a:xfrm>
        </p:grpSpPr>
        <p:sp>
          <p:nvSpPr>
            <p:cNvPr id="362524" name="Text Box 28"/>
            <p:cNvSpPr txBox="1">
              <a:spLocks noChangeArrowheads="1"/>
            </p:cNvSpPr>
            <p:nvPr/>
          </p:nvSpPr>
          <p:spPr bwMode="auto">
            <a:xfrm>
              <a:off x="228600" y="5876925"/>
              <a:ext cx="5644047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/>
              <a:r>
                <a:rPr lang="en-US" altLang="de-DE" sz="2800" dirty="0" smtClean="0">
                  <a:solidFill>
                    <a:srgbClr val="FF0000"/>
                  </a:solidFill>
                </a:rPr>
                <a:t>Spontaneous symmetry breaking:</a:t>
              </a:r>
              <a:endParaRPr lang="en-US" altLang="de-DE" sz="2800" dirty="0">
                <a:solidFill>
                  <a:srgbClr val="FF0000"/>
                </a:solidFill>
              </a:endParaRPr>
            </a:p>
          </p:txBody>
        </p:sp>
        <p:grpSp>
          <p:nvGrpSpPr>
            <p:cNvPr id="21" name="Gruppierung 20"/>
            <p:cNvGrpSpPr/>
            <p:nvPr/>
          </p:nvGrpSpPr>
          <p:grpSpPr>
            <a:xfrm>
              <a:off x="5791201" y="5544415"/>
              <a:ext cx="3048000" cy="1237385"/>
              <a:chOff x="5791201" y="5544415"/>
              <a:chExt cx="3048000" cy="1237385"/>
            </a:xfrm>
          </p:grpSpPr>
          <p:sp>
            <p:nvSpPr>
              <p:cNvPr id="20" name="Rechteck 19"/>
              <p:cNvSpPr/>
              <p:nvPr/>
            </p:nvSpPr>
            <p:spPr bwMode="auto">
              <a:xfrm>
                <a:off x="5791201" y="5544415"/>
                <a:ext cx="3048000" cy="1237385"/>
              </a:xfrm>
              <a:prstGeom prst="rect">
                <a:avLst/>
              </a:prstGeom>
              <a:solidFill>
                <a:srgbClr val="FFFF99"/>
              </a:solidFill>
              <a:ln w="317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pic>
            <p:nvPicPr>
              <p:cNvPr id="19" name="Bild 18"/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72647" y="5658363"/>
                <a:ext cx="2877653" cy="1005445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824605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ild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7939" y="1323250"/>
            <a:ext cx="6656261" cy="4622403"/>
          </a:xfrm>
          <a:prstGeom prst="rect">
            <a:avLst/>
          </a:prstGeom>
        </p:spPr>
      </p:pic>
      <p:grpSp>
        <p:nvGrpSpPr>
          <p:cNvPr id="19" name="Gruppierung 18"/>
          <p:cNvGrpSpPr/>
          <p:nvPr/>
        </p:nvGrpSpPr>
        <p:grpSpPr>
          <a:xfrm>
            <a:off x="357188" y="5791200"/>
            <a:ext cx="8482012" cy="1371600"/>
            <a:chOff x="357188" y="5791200"/>
            <a:chExt cx="8482012" cy="1371600"/>
          </a:xfrm>
        </p:grpSpPr>
        <p:grpSp>
          <p:nvGrpSpPr>
            <p:cNvPr id="18" name="Gruppierung 17"/>
            <p:cNvGrpSpPr/>
            <p:nvPr/>
          </p:nvGrpSpPr>
          <p:grpSpPr>
            <a:xfrm>
              <a:off x="357188" y="5791200"/>
              <a:ext cx="8482012" cy="1371600"/>
              <a:chOff x="357188" y="5791200"/>
              <a:chExt cx="8482012" cy="1371600"/>
            </a:xfrm>
          </p:grpSpPr>
          <p:sp>
            <p:nvSpPr>
              <p:cNvPr id="348210" name="Text Box 50"/>
              <p:cNvSpPr txBox="1">
                <a:spLocks noChangeArrowheads="1"/>
              </p:cNvSpPr>
              <p:nvPr/>
            </p:nvSpPr>
            <p:spPr bwMode="auto">
              <a:xfrm>
                <a:off x="6629400" y="6172200"/>
                <a:ext cx="2209800" cy="584775"/>
              </a:xfrm>
              <a:prstGeom prst="rect">
                <a:avLst/>
              </a:prstGeom>
              <a:solidFill>
                <a:srgbClr val="FFFF99"/>
              </a:solidFill>
              <a:ln w="19050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de-DE" sz="2800" dirty="0" smtClean="0">
                    <a:sym typeface="Symbol" charset="2"/>
                  </a:rPr>
                  <a:t> </a:t>
                </a:r>
                <a:r>
                  <a:rPr lang="en-US" altLang="de-DE" sz="2800" dirty="0">
                    <a:sym typeface="Symbol" charset="2"/>
                  </a:rPr>
                  <a:t>1 Higgs </a:t>
                </a:r>
                <a:r>
                  <a:rPr lang="en-US" altLang="de-DE" sz="3200" dirty="0">
                    <a:solidFill>
                      <a:srgbClr val="FF0000"/>
                    </a:solidFill>
                    <a:latin typeface="+mn-lt"/>
                    <a:sym typeface="Symbol" charset="2"/>
                  </a:rPr>
                  <a:t>H</a:t>
                </a:r>
                <a:endParaRPr lang="en-US" altLang="de-DE" sz="3200" dirty="0">
                  <a:latin typeface="+mn-lt"/>
                  <a:sym typeface="Symbol" charset="2"/>
                </a:endParaRPr>
              </a:p>
            </p:txBody>
          </p:sp>
          <p:grpSp>
            <p:nvGrpSpPr>
              <p:cNvPr id="348211" name="Group 51"/>
              <p:cNvGrpSpPr>
                <a:grpSpLocks/>
              </p:cNvGrpSpPr>
              <p:nvPr/>
            </p:nvGrpSpPr>
            <p:grpSpPr bwMode="auto">
              <a:xfrm>
                <a:off x="357188" y="5791200"/>
                <a:ext cx="6103938" cy="1371600"/>
                <a:chOff x="513" y="3600"/>
                <a:chExt cx="3845" cy="864"/>
              </a:xfrm>
            </p:grpSpPr>
            <p:sp>
              <p:nvSpPr>
                <p:cNvPr id="348200" name="Rectangle 40"/>
                <p:cNvSpPr>
                  <a:spLocks noChangeArrowheads="1"/>
                </p:cNvSpPr>
                <p:nvPr/>
              </p:nvSpPr>
              <p:spPr bwMode="auto">
                <a:xfrm>
                  <a:off x="513" y="3792"/>
                  <a:ext cx="3427" cy="425"/>
                </a:xfrm>
                <a:prstGeom prst="rect">
                  <a:avLst/>
                </a:prstGeom>
                <a:solidFill>
                  <a:srgbClr val="FFFF99"/>
                </a:solidFill>
                <a:ln w="19050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pic>
              <p:nvPicPr>
                <p:cNvPr id="348205" name="Picture 45" descr="exclam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840" y="3600"/>
                  <a:ext cx="518" cy="864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  <p:pic>
          <p:nvPicPr>
            <p:cNvPr id="12" name="Bild 1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57200" y="6248400"/>
              <a:ext cx="5245100" cy="457200"/>
            </a:xfrm>
            <a:prstGeom prst="rect">
              <a:avLst/>
            </a:prstGeom>
          </p:spPr>
        </p:pic>
      </p:grpSp>
      <p:sp>
        <p:nvSpPr>
          <p:cNvPr id="348167" name="Text Box 7"/>
          <p:cNvSpPr txBox="1">
            <a:spLocks noChangeArrowheads="1"/>
          </p:cNvSpPr>
          <p:nvPr/>
        </p:nvSpPr>
        <p:spPr bwMode="auto">
          <a:xfrm>
            <a:off x="152400" y="228600"/>
            <a:ext cx="5867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de-DE" sz="3200" smtClean="0">
                <a:solidFill>
                  <a:schemeClr val="accent2">
                    <a:lumMod val="75000"/>
                  </a:schemeClr>
                </a:solidFill>
              </a:rPr>
              <a:t>Which symmetries break</a:t>
            </a:r>
            <a:r>
              <a:rPr lang="en-US" altLang="de-DE" sz="3200">
                <a:solidFill>
                  <a:schemeClr val="accent2">
                    <a:lumMod val="75000"/>
                  </a:schemeClr>
                </a:solidFill>
              </a:rPr>
              <a:t>?</a:t>
            </a:r>
          </a:p>
        </p:txBody>
      </p:sp>
      <p:grpSp>
        <p:nvGrpSpPr>
          <p:cNvPr id="2" name="Gruppierung 1"/>
          <p:cNvGrpSpPr/>
          <p:nvPr/>
        </p:nvGrpSpPr>
        <p:grpSpPr>
          <a:xfrm>
            <a:off x="6172200" y="76200"/>
            <a:ext cx="2819400" cy="1127125"/>
            <a:chOff x="6019801" y="5544415"/>
            <a:chExt cx="2819400" cy="1127125"/>
          </a:xfrm>
        </p:grpSpPr>
        <p:sp>
          <p:nvSpPr>
            <p:cNvPr id="39" name="Rechteck 38"/>
            <p:cNvSpPr/>
            <p:nvPr/>
          </p:nvSpPr>
          <p:spPr bwMode="auto">
            <a:xfrm>
              <a:off x="6019801" y="5544415"/>
              <a:ext cx="2819400" cy="1127125"/>
            </a:xfrm>
            <a:prstGeom prst="rect">
              <a:avLst/>
            </a:prstGeom>
            <a:solidFill>
              <a:srgbClr val="FFFF99"/>
            </a:solidFill>
            <a:ln w="317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>
                <a:solidFill>
                  <a:srgbClr val="FFFF99"/>
                </a:solidFill>
              </a:endParaRPr>
            </a:p>
          </p:txBody>
        </p:sp>
        <p:pic>
          <p:nvPicPr>
            <p:cNvPr id="40" name="Bild 3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172201" y="5658364"/>
              <a:ext cx="2578099" cy="900782"/>
            </a:xfrm>
            <a:prstGeom prst="rect">
              <a:avLst/>
            </a:prstGeom>
          </p:spPr>
        </p:pic>
      </p:grpSp>
      <p:grpSp>
        <p:nvGrpSpPr>
          <p:cNvPr id="15" name="Gruppierung 14"/>
          <p:cNvGrpSpPr/>
          <p:nvPr/>
        </p:nvGrpSpPr>
        <p:grpSpPr>
          <a:xfrm>
            <a:off x="7040563" y="1219200"/>
            <a:ext cx="1341437" cy="2971800"/>
            <a:chOff x="7040563" y="1143000"/>
            <a:chExt cx="1341437" cy="2971800"/>
          </a:xfrm>
        </p:grpSpPr>
        <p:grpSp>
          <p:nvGrpSpPr>
            <p:cNvPr id="9" name="Gruppierung 8"/>
            <p:cNvGrpSpPr/>
            <p:nvPr/>
          </p:nvGrpSpPr>
          <p:grpSpPr>
            <a:xfrm>
              <a:off x="7040563" y="1143000"/>
              <a:ext cx="1341437" cy="1006475"/>
              <a:chOff x="7040563" y="1279525"/>
              <a:chExt cx="1341437" cy="1006475"/>
            </a:xfrm>
          </p:grpSpPr>
          <p:grpSp>
            <p:nvGrpSpPr>
              <p:cNvPr id="348178" name="Group 18"/>
              <p:cNvGrpSpPr>
                <a:grpSpLocks/>
              </p:cNvGrpSpPr>
              <p:nvPr/>
            </p:nvGrpSpPr>
            <p:grpSpPr bwMode="auto">
              <a:xfrm>
                <a:off x="7040563" y="1279525"/>
                <a:ext cx="1341437" cy="1006475"/>
                <a:chOff x="4435" y="768"/>
                <a:chExt cx="845" cy="634"/>
              </a:xfrm>
            </p:grpSpPr>
            <p:sp>
              <p:nvSpPr>
                <p:cNvPr id="348177" name="Rectangle 17"/>
                <p:cNvSpPr>
                  <a:spLocks noChangeArrowheads="1"/>
                </p:cNvSpPr>
                <p:nvPr/>
              </p:nvSpPr>
              <p:spPr bwMode="auto">
                <a:xfrm>
                  <a:off x="4435" y="864"/>
                  <a:ext cx="835" cy="461"/>
                </a:xfrm>
                <a:prstGeom prst="rect">
                  <a:avLst/>
                </a:prstGeom>
                <a:solidFill>
                  <a:srgbClr val="FFFF99"/>
                </a:solidFill>
                <a:ln w="19050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48176" name="Text Box 16"/>
                <p:cNvSpPr txBox="1">
                  <a:spLocks noChangeArrowheads="1"/>
                </p:cNvSpPr>
                <p:nvPr/>
              </p:nvSpPr>
              <p:spPr bwMode="auto">
                <a:xfrm>
                  <a:off x="4896" y="768"/>
                  <a:ext cx="384" cy="63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r>
                    <a:rPr lang="en-US" altLang="de-DE" sz="6000" b="1" dirty="0">
                      <a:solidFill>
                        <a:srgbClr val="FF0000"/>
                      </a:solidFill>
                      <a:latin typeface="Arial Unicode MS" charset="0"/>
                      <a:ea typeface="Arial Unicode MS" charset="0"/>
                    </a:rPr>
                    <a:t>↯</a:t>
                  </a:r>
                </a:p>
              </p:txBody>
            </p:sp>
          </p:grpSp>
          <p:pic>
            <p:nvPicPr>
              <p:cNvPr id="4" name="Bild 3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289987" y="1527792"/>
                <a:ext cx="612359" cy="529608"/>
              </a:xfrm>
              <a:prstGeom prst="rect">
                <a:avLst/>
              </a:prstGeom>
            </p:spPr>
          </p:pic>
        </p:grpSp>
        <p:grpSp>
          <p:nvGrpSpPr>
            <p:cNvPr id="10" name="Gruppierung 9"/>
            <p:cNvGrpSpPr/>
            <p:nvPr/>
          </p:nvGrpSpPr>
          <p:grpSpPr>
            <a:xfrm>
              <a:off x="7040563" y="2117725"/>
              <a:ext cx="1341437" cy="1006475"/>
              <a:chOff x="7040563" y="2193925"/>
              <a:chExt cx="1341437" cy="1006475"/>
            </a:xfrm>
          </p:grpSpPr>
          <p:grpSp>
            <p:nvGrpSpPr>
              <p:cNvPr id="348179" name="Group 19"/>
              <p:cNvGrpSpPr>
                <a:grpSpLocks/>
              </p:cNvGrpSpPr>
              <p:nvPr/>
            </p:nvGrpSpPr>
            <p:grpSpPr bwMode="auto">
              <a:xfrm>
                <a:off x="7040563" y="2193925"/>
                <a:ext cx="1341437" cy="1006475"/>
                <a:chOff x="4435" y="768"/>
                <a:chExt cx="845" cy="634"/>
              </a:xfrm>
            </p:grpSpPr>
            <p:sp>
              <p:nvSpPr>
                <p:cNvPr id="348180" name="Rectangle 20"/>
                <p:cNvSpPr>
                  <a:spLocks noChangeArrowheads="1"/>
                </p:cNvSpPr>
                <p:nvPr/>
              </p:nvSpPr>
              <p:spPr bwMode="auto">
                <a:xfrm>
                  <a:off x="4435" y="864"/>
                  <a:ext cx="835" cy="461"/>
                </a:xfrm>
                <a:prstGeom prst="rect">
                  <a:avLst/>
                </a:prstGeom>
                <a:solidFill>
                  <a:srgbClr val="FFFF99"/>
                </a:solidFill>
                <a:ln w="19050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48182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4896" y="768"/>
                  <a:ext cx="384" cy="63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r>
                    <a:rPr lang="en-US" altLang="de-DE" sz="6000" b="1">
                      <a:solidFill>
                        <a:srgbClr val="FF0000"/>
                      </a:solidFill>
                      <a:latin typeface="Arial Unicode MS" charset="0"/>
                      <a:ea typeface="Arial Unicode MS" charset="0"/>
                    </a:rPr>
                    <a:t>↯</a:t>
                  </a:r>
                </a:p>
              </p:txBody>
            </p:sp>
          </p:grpSp>
          <p:pic>
            <p:nvPicPr>
              <p:cNvPr id="5" name="Bild 4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39000" y="2442192"/>
                <a:ext cx="628909" cy="529608"/>
              </a:xfrm>
              <a:prstGeom prst="rect">
                <a:avLst/>
              </a:prstGeom>
            </p:spPr>
          </p:pic>
        </p:grpSp>
        <p:grpSp>
          <p:nvGrpSpPr>
            <p:cNvPr id="11" name="Gruppierung 10"/>
            <p:cNvGrpSpPr/>
            <p:nvPr/>
          </p:nvGrpSpPr>
          <p:grpSpPr>
            <a:xfrm>
              <a:off x="7040563" y="3108325"/>
              <a:ext cx="1341437" cy="1006475"/>
              <a:chOff x="7040563" y="3108325"/>
              <a:chExt cx="1341437" cy="1006475"/>
            </a:xfrm>
          </p:grpSpPr>
          <p:grpSp>
            <p:nvGrpSpPr>
              <p:cNvPr id="348187" name="Group 27"/>
              <p:cNvGrpSpPr>
                <a:grpSpLocks/>
              </p:cNvGrpSpPr>
              <p:nvPr/>
            </p:nvGrpSpPr>
            <p:grpSpPr bwMode="auto">
              <a:xfrm>
                <a:off x="7040563" y="3108325"/>
                <a:ext cx="1341437" cy="1006475"/>
                <a:chOff x="4435" y="768"/>
                <a:chExt cx="845" cy="634"/>
              </a:xfrm>
            </p:grpSpPr>
            <p:sp>
              <p:nvSpPr>
                <p:cNvPr id="348188" name="Rectangle 28"/>
                <p:cNvSpPr>
                  <a:spLocks noChangeArrowheads="1"/>
                </p:cNvSpPr>
                <p:nvPr/>
              </p:nvSpPr>
              <p:spPr bwMode="auto">
                <a:xfrm>
                  <a:off x="4435" y="864"/>
                  <a:ext cx="835" cy="461"/>
                </a:xfrm>
                <a:prstGeom prst="rect">
                  <a:avLst/>
                </a:prstGeom>
                <a:solidFill>
                  <a:srgbClr val="FFFF99"/>
                </a:solidFill>
                <a:ln w="19050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48190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4896" y="768"/>
                  <a:ext cx="384" cy="63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r>
                    <a:rPr lang="en-US" altLang="de-DE" sz="6000" b="1">
                      <a:solidFill>
                        <a:srgbClr val="FF0000"/>
                      </a:solidFill>
                      <a:latin typeface="Arial Unicode MS" charset="0"/>
                      <a:ea typeface="Arial Unicode MS" charset="0"/>
                    </a:rPr>
                    <a:t>↯</a:t>
                  </a:r>
                </a:p>
              </p:txBody>
            </p:sp>
          </p:grpSp>
          <p:pic>
            <p:nvPicPr>
              <p:cNvPr id="6" name="Bild 5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246658" y="3356593"/>
                <a:ext cx="645459" cy="529607"/>
              </a:xfrm>
              <a:prstGeom prst="rect">
                <a:avLst/>
              </a:prstGeom>
            </p:spPr>
          </p:pic>
        </p:grpSp>
      </p:grpSp>
      <p:grpSp>
        <p:nvGrpSpPr>
          <p:cNvPr id="13" name="Gruppierung 12"/>
          <p:cNvGrpSpPr/>
          <p:nvPr/>
        </p:nvGrpSpPr>
        <p:grpSpPr>
          <a:xfrm>
            <a:off x="7040563" y="4168719"/>
            <a:ext cx="1341437" cy="1006475"/>
            <a:chOff x="7040563" y="4022725"/>
            <a:chExt cx="1341437" cy="1006475"/>
          </a:xfrm>
        </p:grpSpPr>
        <p:grpSp>
          <p:nvGrpSpPr>
            <p:cNvPr id="348183" name="Group 23"/>
            <p:cNvGrpSpPr>
              <a:grpSpLocks/>
            </p:cNvGrpSpPr>
            <p:nvPr/>
          </p:nvGrpSpPr>
          <p:grpSpPr bwMode="auto">
            <a:xfrm>
              <a:off x="7040563" y="4022725"/>
              <a:ext cx="1341437" cy="1006475"/>
              <a:chOff x="4435" y="768"/>
              <a:chExt cx="845" cy="634"/>
            </a:xfrm>
          </p:grpSpPr>
          <p:sp>
            <p:nvSpPr>
              <p:cNvPr id="348184" name="Rectangle 24"/>
              <p:cNvSpPr>
                <a:spLocks noChangeArrowheads="1"/>
              </p:cNvSpPr>
              <p:nvPr/>
            </p:nvSpPr>
            <p:spPr bwMode="auto">
              <a:xfrm>
                <a:off x="4435" y="864"/>
                <a:ext cx="835" cy="461"/>
              </a:xfrm>
              <a:prstGeom prst="rect">
                <a:avLst/>
              </a:prstGeom>
              <a:solidFill>
                <a:srgbClr val="FFFF99"/>
              </a:solidFill>
              <a:ln w="19050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48186" name="Text Box 26"/>
              <p:cNvSpPr txBox="1">
                <a:spLocks noChangeArrowheads="1"/>
              </p:cNvSpPr>
              <p:nvPr/>
            </p:nvSpPr>
            <p:spPr bwMode="auto">
              <a:xfrm>
                <a:off x="4896" y="768"/>
                <a:ext cx="384" cy="6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de-DE" sz="6000" b="1">
                    <a:solidFill>
                      <a:srgbClr val="FF0000"/>
                    </a:solidFill>
                    <a:latin typeface="Arial Unicode MS" charset="0"/>
                    <a:ea typeface="Arial Unicode MS" charset="0"/>
                  </a:rPr>
                  <a:t>↯</a:t>
                </a:r>
              </a:p>
            </p:txBody>
          </p:sp>
        </p:grpSp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283638" y="4310644"/>
              <a:ext cx="446856" cy="413756"/>
            </a:xfrm>
            <a:prstGeom prst="rect">
              <a:avLst/>
            </a:prstGeom>
          </p:spPr>
        </p:pic>
      </p:grpSp>
      <p:grpSp>
        <p:nvGrpSpPr>
          <p:cNvPr id="14" name="Gruppierung 13"/>
          <p:cNvGrpSpPr/>
          <p:nvPr/>
        </p:nvGrpSpPr>
        <p:grpSpPr>
          <a:xfrm>
            <a:off x="7040563" y="5195887"/>
            <a:ext cx="1341437" cy="823913"/>
            <a:chOff x="7040563" y="5029200"/>
            <a:chExt cx="1341437" cy="823913"/>
          </a:xfrm>
        </p:grpSpPr>
        <p:grpSp>
          <p:nvGrpSpPr>
            <p:cNvPr id="348196" name="Group 36"/>
            <p:cNvGrpSpPr>
              <a:grpSpLocks/>
            </p:cNvGrpSpPr>
            <p:nvPr/>
          </p:nvGrpSpPr>
          <p:grpSpPr bwMode="auto">
            <a:xfrm>
              <a:off x="7040563" y="5029200"/>
              <a:ext cx="1341437" cy="823913"/>
              <a:chOff x="4435" y="3168"/>
              <a:chExt cx="845" cy="519"/>
            </a:xfrm>
          </p:grpSpPr>
          <p:sp>
            <p:nvSpPr>
              <p:cNvPr id="348193" name="Rectangle 33"/>
              <p:cNvSpPr>
                <a:spLocks noChangeArrowheads="1"/>
              </p:cNvSpPr>
              <p:nvPr/>
            </p:nvSpPr>
            <p:spPr bwMode="auto">
              <a:xfrm>
                <a:off x="4435" y="3206"/>
                <a:ext cx="835" cy="461"/>
              </a:xfrm>
              <a:prstGeom prst="rect">
                <a:avLst/>
              </a:prstGeom>
              <a:solidFill>
                <a:srgbClr val="FFFF99"/>
              </a:solidFill>
              <a:ln w="19050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48195" name="Text Box 35"/>
              <p:cNvSpPr txBox="1">
                <a:spLocks noChangeArrowheads="1"/>
              </p:cNvSpPr>
              <p:nvPr/>
            </p:nvSpPr>
            <p:spPr bwMode="auto">
              <a:xfrm>
                <a:off x="4896" y="3168"/>
                <a:ext cx="384" cy="51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de-DE" sz="4800" dirty="0">
                    <a:solidFill>
                      <a:srgbClr val="008000"/>
                    </a:solidFill>
                    <a:latin typeface="Arial Unicode MS" charset="0"/>
                    <a:ea typeface="Arial Unicode MS" charset="0"/>
                  </a:rPr>
                  <a:t>✓</a:t>
                </a:r>
              </a:p>
            </p:txBody>
          </p:sp>
        </p:grpSp>
        <p:pic>
          <p:nvPicPr>
            <p:cNvPr id="8" name="Bild 7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7283638" y="5181600"/>
              <a:ext cx="430306" cy="54615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29218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Text Box 2"/>
          <p:cNvSpPr txBox="1">
            <a:spLocks noChangeArrowheads="1"/>
          </p:cNvSpPr>
          <p:nvPr/>
        </p:nvSpPr>
        <p:spPr bwMode="auto">
          <a:xfrm>
            <a:off x="457200" y="76200"/>
            <a:ext cx="83058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3600" u="sng" dirty="0" smtClean="0">
                <a:solidFill>
                  <a:srgbClr val="0000CC"/>
                </a:solidFill>
              </a:rPr>
              <a:t>Numbers</a:t>
            </a:r>
            <a:endParaRPr lang="en-US" altLang="de-DE" sz="3600" u="sng" dirty="0">
              <a:solidFill>
                <a:srgbClr val="0000CC"/>
              </a:solidFill>
            </a:endParaRPr>
          </a:p>
        </p:txBody>
      </p:sp>
      <p:grpSp>
        <p:nvGrpSpPr>
          <p:cNvPr id="14" name="Gruppierung 13"/>
          <p:cNvGrpSpPr/>
          <p:nvPr/>
        </p:nvGrpSpPr>
        <p:grpSpPr>
          <a:xfrm>
            <a:off x="520700" y="990600"/>
            <a:ext cx="6453467" cy="2667000"/>
            <a:chOff x="520700" y="990600"/>
            <a:chExt cx="6453467" cy="2667000"/>
          </a:xfrm>
        </p:grpSpPr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33400" y="990600"/>
              <a:ext cx="4025900" cy="2057400"/>
            </a:xfrm>
            <a:prstGeom prst="rect">
              <a:avLst/>
            </a:prstGeom>
          </p:spPr>
        </p:pic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726267" y="1283447"/>
              <a:ext cx="2247900" cy="355600"/>
            </a:xfrm>
            <a:prstGeom prst="rect">
              <a:avLst/>
            </a:prstGeom>
          </p:spPr>
        </p:pic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725147" y="2401047"/>
              <a:ext cx="2247900" cy="355600"/>
            </a:xfrm>
            <a:prstGeom prst="rect">
              <a:avLst/>
            </a:prstGeom>
          </p:spPr>
        </p:pic>
        <p:grpSp>
          <p:nvGrpSpPr>
            <p:cNvPr id="7" name="Gruppierung 6"/>
            <p:cNvGrpSpPr/>
            <p:nvPr/>
          </p:nvGrpSpPr>
          <p:grpSpPr>
            <a:xfrm>
              <a:off x="520700" y="3302000"/>
              <a:ext cx="6324600" cy="355600"/>
              <a:chOff x="520700" y="3315447"/>
              <a:chExt cx="6324600" cy="355600"/>
            </a:xfrm>
          </p:grpSpPr>
          <p:pic>
            <p:nvPicPr>
              <p:cNvPr id="5" name="Bild 4"/>
              <p:cNvPicPr>
                <a:picLocks noChangeAspect="1"/>
              </p:cNvPicPr>
              <p:nvPr/>
            </p:nvPicPr>
            <p:blipFill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t="71263"/>
              <a:stretch/>
            </p:blipFill>
            <p:spPr>
              <a:xfrm>
                <a:off x="520700" y="3369281"/>
                <a:ext cx="1308100" cy="288319"/>
              </a:xfrm>
              <a:prstGeom prst="rect">
                <a:avLst/>
              </a:prstGeom>
            </p:spPr>
          </p:pic>
          <p:pic>
            <p:nvPicPr>
              <p:cNvPr id="6" name="Bild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724400" y="3315447"/>
                <a:ext cx="2120900" cy="355600"/>
              </a:xfrm>
              <a:prstGeom prst="rect">
                <a:avLst/>
              </a:prstGeom>
            </p:spPr>
          </p:pic>
        </p:grpSp>
      </p:grpSp>
      <p:grpSp>
        <p:nvGrpSpPr>
          <p:cNvPr id="17" name="Gruppierung 16"/>
          <p:cNvGrpSpPr/>
          <p:nvPr/>
        </p:nvGrpSpPr>
        <p:grpSpPr>
          <a:xfrm>
            <a:off x="381000" y="4089400"/>
            <a:ext cx="7289800" cy="2387600"/>
            <a:chOff x="381000" y="4089400"/>
            <a:chExt cx="7289800" cy="2387600"/>
          </a:xfrm>
        </p:grpSpPr>
        <p:pic>
          <p:nvPicPr>
            <p:cNvPr id="16" name="Bild 1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048000" y="5295900"/>
              <a:ext cx="2489200" cy="1181100"/>
            </a:xfrm>
            <a:prstGeom prst="rect">
              <a:avLst/>
            </a:prstGeom>
          </p:spPr>
        </p:pic>
        <p:pic>
          <p:nvPicPr>
            <p:cNvPr id="15" name="Bild 1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048000" y="4089400"/>
              <a:ext cx="4622800" cy="1016000"/>
            </a:xfrm>
            <a:prstGeom prst="rect">
              <a:avLst/>
            </a:prstGeom>
          </p:spPr>
        </p:pic>
        <p:grpSp>
          <p:nvGrpSpPr>
            <p:cNvPr id="13" name="Gruppierung 12"/>
            <p:cNvGrpSpPr/>
            <p:nvPr/>
          </p:nvGrpSpPr>
          <p:grpSpPr>
            <a:xfrm>
              <a:off x="381000" y="4306071"/>
              <a:ext cx="4508500" cy="1408929"/>
              <a:chOff x="381000" y="4077471"/>
              <a:chExt cx="4508500" cy="1408929"/>
            </a:xfrm>
          </p:grpSpPr>
          <p:sp>
            <p:nvSpPr>
              <p:cNvPr id="9" name="Textfeld 8"/>
              <p:cNvSpPr txBox="1"/>
              <p:nvPr/>
            </p:nvSpPr>
            <p:spPr>
              <a:xfrm>
                <a:off x="381000" y="4077471"/>
                <a:ext cx="45085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Predicted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:</a:t>
                </a:r>
              </a:p>
            </p:txBody>
          </p:sp>
          <p:sp>
            <p:nvSpPr>
              <p:cNvPr id="31" name="Textfeld 30"/>
              <p:cNvSpPr txBox="1"/>
              <p:nvPr/>
            </p:nvSpPr>
            <p:spPr>
              <a:xfrm>
                <a:off x="381000" y="4963180"/>
                <a:ext cx="45085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b="1" dirty="0" smtClean="0">
                    <a:solidFill>
                      <a:srgbClr val="7030A0"/>
                    </a:solidFill>
                  </a:rPr>
                  <a:t>Not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predicted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: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8704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Bild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7348" y="1676400"/>
            <a:ext cx="7607300" cy="1104900"/>
          </a:xfrm>
          <a:prstGeom prst="rect">
            <a:avLst/>
          </a:prstGeom>
        </p:spPr>
      </p:pic>
      <p:grpSp>
        <p:nvGrpSpPr>
          <p:cNvPr id="9" name="Gruppierung 8"/>
          <p:cNvGrpSpPr/>
          <p:nvPr/>
        </p:nvGrpSpPr>
        <p:grpSpPr>
          <a:xfrm>
            <a:off x="381001" y="4267200"/>
            <a:ext cx="7315199" cy="1627933"/>
            <a:chOff x="381001" y="4267200"/>
            <a:chExt cx="7315199" cy="1627933"/>
          </a:xfrm>
        </p:grpSpPr>
        <p:grpSp>
          <p:nvGrpSpPr>
            <p:cNvPr id="10" name="Gruppierung 9"/>
            <p:cNvGrpSpPr/>
            <p:nvPr/>
          </p:nvGrpSpPr>
          <p:grpSpPr>
            <a:xfrm>
              <a:off x="381001" y="4267200"/>
              <a:ext cx="7315199" cy="1627933"/>
              <a:chOff x="381000" y="4505980"/>
              <a:chExt cx="7315199" cy="1627933"/>
            </a:xfrm>
          </p:grpSpPr>
          <p:sp>
            <p:nvSpPr>
              <p:cNvPr id="364579" name="Rectangle 35"/>
              <p:cNvSpPr>
                <a:spLocks noChangeArrowheads="1"/>
              </p:cNvSpPr>
              <p:nvPr/>
            </p:nvSpPr>
            <p:spPr bwMode="auto">
              <a:xfrm>
                <a:off x="2554332" y="5079353"/>
                <a:ext cx="5141867" cy="1054560"/>
              </a:xfrm>
              <a:prstGeom prst="rect">
                <a:avLst/>
              </a:prstGeom>
              <a:solidFill>
                <a:srgbClr val="FFFF66"/>
              </a:solidFill>
              <a:ln w="19050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41" name="Text Box 3"/>
              <p:cNvSpPr txBox="1">
                <a:spLocks noChangeArrowheads="1"/>
              </p:cNvSpPr>
              <p:nvPr/>
            </p:nvSpPr>
            <p:spPr bwMode="auto">
              <a:xfrm>
                <a:off x="381000" y="4505980"/>
                <a:ext cx="4724400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algn="l"/>
                <a:r>
                  <a:rPr lang="de-DE" alt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Expanded</a:t>
                </a:r>
                <a:r>
                  <a:rPr lang="de-DE" alt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alt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around</a:t>
                </a:r>
                <a:r>
                  <a:rPr lang="de-DE" alt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alt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vacuum</a:t>
                </a:r>
                <a:r>
                  <a:rPr lang="de-DE" alt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:</a:t>
                </a:r>
                <a:endParaRPr lang="en-US" altLang="de-DE" sz="2800" dirty="0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</p:grpSp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742095" y="4929352"/>
              <a:ext cx="4813300" cy="838200"/>
            </a:xfrm>
            <a:prstGeom prst="rect">
              <a:avLst/>
            </a:prstGeom>
          </p:spPr>
        </p:pic>
      </p:grpSp>
      <p:sp>
        <p:nvSpPr>
          <p:cNvPr id="364546" name="Text Box 2"/>
          <p:cNvSpPr txBox="1">
            <a:spLocks noChangeArrowheads="1"/>
          </p:cNvSpPr>
          <p:nvPr/>
        </p:nvSpPr>
        <p:spPr bwMode="auto">
          <a:xfrm>
            <a:off x="381000" y="0"/>
            <a:ext cx="83820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3600" b="1" dirty="0" smtClean="0">
                <a:solidFill>
                  <a:srgbClr val="FF0000"/>
                </a:solidFill>
              </a:rPr>
              <a:t>Implementation </a:t>
            </a:r>
            <a:r>
              <a:rPr lang="de-DE" altLang="de-DE" sz="3600" b="1" dirty="0" err="1" smtClean="0">
                <a:solidFill>
                  <a:srgbClr val="FF0000"/>
                </a:solidFill>
              </a:rPr>
              <a:t>of</a:t>
            </a:r>
            <a:r>
              <a:rPr lang="de-DE" altLang="de-DE" sz="3600" b="1" dirty="0" smtClean="0">
                <a:solidFill>
                  <a:srgbClr val="FF0000"/>
                </a:solidFill>
              </a:rPr>
              <a:t> </a:t>
            </a:r>
            <a:r>
              <a:rPr lang="de-DE" altLang="de-DE" sz="3600" b="1" dirty="0" err="1" smtClean="0">
                <a:solidFill>
                  <a:srgbClr val="FF0000"/>
                </a:solidFill>
              </a:rPr>
              <a:t>fermion</a:t>
            </a:r>
            <a:r>
              <a:rPr lang="de-DE" altLang="de-DE" sz="3600" b="1" dirty="0" smtClean="0">
                <a:solidFill>
                  <a:srgbClr val="FF0000"/>
                </a:solidFill>
              </a:rPr>
              <a:t> </a:t>
            </a:r>
            <a:r>
              <a:rPr lang="de-DE" altLang="de-DE" sz="3600" b="1" dirty="0" err="1" smtClean="0">
                <a:solidFill>
                  <a:srgbClr val="FF0000"/>
                </a:solidFill>
              </a:rPr>
              <a:t>masses</a:t>
            </a:r>
            <a:endParaRPr lang="en-US" altLang="de-DE" sz="3600" b="1" dirty="0"/>
          </a:p>
        </p:txBody>
      </p:sp>
      <p:sp>
        <p:nvSpPr>
          <p:cNvPr id="364547" name="Text Box 3"/>
          <p:cNvSpPr txBox="1">
            <a:spLocks noChangeArrowheads="1"/>
          </p:cNvSpPr>
          <p:nvPr/>
        </p:nvSpPr>
        <p:spPr bwMode="auto">
          <a:xfrm>
            <a:off x="381000" y="762000"/>
            <a:ext cx="396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de-DE" alt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Example</a:t>
            </a:r>
            <a:r>
              <a:rPr lang="de-DE" altLang="de-DE" sz="2800" dirty="0" smtClean="0">
                <a:solidFill>
                  <a:schemeClr val="accent2">
                    <a:lumMod val="75000"/>
                  </a:schemeClr>
                </a:solidFill>
              </a:rPr>
              <a:t>: </a:t>
            </a:r>
            <a:r>
              <a:rPr lang="de-DE" alt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electron</a:t>
            </a:r>
            <a:endParaRPr lang="en-US" altLang="de-DE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6" name="Gruppierung 5"/>
          <p:cNvGrpSpPr/>
          <p:nvPr/>
        </p:nvGrpSpPr>
        <p:grpSpPr>
          <a:xfrm>
            <a:off x="3809999" y="928688"/>
            <a:ext cx="3886201" cy="801469"/>
            <a:chOff x="3809999" y="1233488"/>
            <a:chExt cx="3886201" cy="801469"/>
          </a:xfrm>
        </p:grpSpPr>
        <p:sp>
          <p:nvSpPr>
            <p:cNvPr id="364551" name="Text Box 7"/>
            <p:cNvSpPr txBox="1">
              <a:spLocks noChangeArrowheads="1"/>
            </p:cNvSpPr>
            <p:nvPr/>
          </p:nvSpPr>
          <p:spPr bwMode="auto">
            <a:xfrm>
              <a:off x="3809999" y="1233488"/>
              <a:ext cx="388620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de-DE" altLang="de-DE" sz="2800" dirty="0" smtClean="0">
                  <a:solidFill>
                    <a:srgbClr val="800080"/>
                  </a:solidFill>
                  <a:ea typeface="Arial" charset="0"/>
                  <a:cs typeface="Arial" charset="0"/>
                </a:rPr>
                <a:t>invariant </a:t>
              </a:r>
              <a:r>
                <a:rPr lang="de-DE" altLang="de-DE" sz="2800" dirty="0" err="1" smtClean="0">
                  <a:solidFill>
                    <a:srgbClr val="800080"/>
                  </a:solidFill>
                  <a:ea typeface="Arial" charset="0"/>
                  <a:cs typeface="Arial" charset="0"/>
                </a:rPr>
                <a:t>under</a:t>
              </a:r>
              <a:r>
                <a:rPr lang="de-DE" altLang="de-DE" sz="2800" dirty="0" smtClean="0">
                  <a:solidFill>
                    <a:srgbClr val="800080"/>
                  </a:solidFill>
                  <a:ea typeface="Arial" charset="0"/>
                  <a:cs typeface="Arial" charset="0"/>
                </a:rPr>
                <a:t> </a:t>
              </a:r>
              <a:r>
                <a:rPr lang="de-DE" altLang="de-DE" sz="3200" i="1" dirty="0" smtClean="0">
                  <a:solidFill>
                    <a:srgbClr val="800080"/>
                  </a:solidFill>
                  <a:latin typeface="+mn-lt"/>
                </a:rPr>
                <a:t>SU</a:t>
              </a:r>
              <a:r>
                <a:rPr lang="de-DE" altLang="de-DE" sz="3200" dirty="0" smtClean="0">
                  <a:solidFill>
                    <a:srgbClr val="800080"/>
                  </a:solidFill>
                  <a:latin typeface="+mn-lt"/>
                </a:rPr>
                <a:t>(2)</a:t>
              </a:r>
              <a:r>
                <a:rPr lang="de-DE" altLang="de-DE" sz="3200" baseline="-25000" dirty="0" smtClean="0">
                  <a:solidFill>
                    <a:srgbClr val="800080"/>
                  </a:solidFill>
                  <a:latin typeface="+mn-lt"/>
                </a:rPr>
                <a:t>L</a:t>
              </a:r>
              <a:endParaRPr lang="en-US" altLang="de-DE" sz="2800" dirty="0">
                <a:solidFill>
                  <a:srgbClr val="800080"/>
                </a:solidFill>
              </a:endParaRPr>
            </a:p>
          </p:txBody>
        </p:sp>
        <p:sp>
          <p:nvSpPr>
            <p:cNvPr id="364555" name="AutoShape 11"/>
            <p:cNvSpPr>
              <a:spLocks/>
            </p:cNvSpPr>
            <p:nvPr/>
          </p:nvSpPr>
          <p:spPr bwMode="auto">
            <a:xfrm rot="16200000">
              <a:off x="4948346" y="582504"/>
              <a:ext cx="314107" cy="2590800"/>
            </a:xfrm>
            <a:prstGeom prst="rightBrace">
              <a:avLst>
                <a:gd name="adj1" fmla="val 119444"/>
                <a:gd name="adj2" fmla="val 50000"/>
              </a:avLst>
            </a:prstGeom>
            <a:noFill/>
            <a:ln w="28575">
              <a:solidFill>
                <a:srgbClr val="800080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sp>
          <p:nvSpPr>
            <p:cNvPr id="31" name="AutoShape 11"/>
            <p:cNvSpPr>
              <a:spLocks/>
            </p:cNvSpPr>
            <p:nvPr/>
          </p:nvSpPr>
          <p:spPr bwMode="auto">
            <a:xfrm rot="16200000">
              <a:off x="6679947" y="1513795"/>
              <a:ext cx="314107" cy="720000"/>
            </a:xfrm>
            <a:prstGeom prst="rightBrace">
              <a:avLst>
                <a:gd name="adj1" fmla="val 119444"/>
                <a:gd name="adj2" fmla="val 50000"/>
              </a:avLst>
            </a:prstGeom>
            <a:noFill/>
            <a:ln w="28575">
              <a:solidFill>
                <a:srgbClr val="800080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8" name="Gruppierung 7"/>
          <p:cNvGrpSpPr/>
          <p:nvPr/>
        </p:nvGrpSpPr>
        <p:grpSpPr>
          <a:xfrm>
            <a:off x="3173506" y="2466040"/>
            <a:ext cx="5309993" cy="886760"/>
            <a:chOff x="3173506" y="2770840"/>
            <a:chExt cx="5309993" cy="886760"/>
          </a:xfrm>
        </p:grpSpPr>
        <p:sp>
          <p:nvSpPr>
            <p:cNvPr id="364562" name="Line 18"/>
            <p:cNvSpPr>
              <a:spLocks noChangeShapeType="1"/>
            </p:cNvSpPr>
            <p:nvPr/>
          </p:nvSpPr>
          <p:spPr bwMode="auto">
            <a:xfrm>
              <a:off x="4356847" y="2825939"/>
              <a:ext cx="161365" cy="414801"/>
            </a:xfrm>
            <a:prstGeom prst="line">
              <a:avLst/>
            </a:prstGeom>
            <a:noFill/>
            <a:ln w="28575">
              <a:solidFill>
                <a:srgbClr val="0000CC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sp>
          <p:nvSpPr>
            <p:cNvPr id="364563" name="Line 19"/>
            <p:cNvSpPr>
              <a:spLocks noChangeShapeType="1"/>
            </p:cNvSpPr>
            <p:nvPr/>
          </p:nvSpPr>
          <p:spPr bwMode="auto">
            <a:xfrm flipH="1">
              <a:off x="5795683" y="2985249"/>
              <a:ext cx="68074" cy="255492"/>
            </a:xfrm>
            <a:prstGeom prst="line">
              <a:avLst/>
            </a:prstGeom>
            <a:noFill/>
            <a:ln w="28575">
              <a:solidFill>
                <a:srgbClr val="0000CC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sp>
          <p:nvSpPr>
            <p:cNvPr id="364564" name="Line 20"/>
            <p:cNvSpPr>
              <a:spLocks noChangeShapeType="1"/>
            </p:cNvSpPr>
            <p:nvPr/>
          </p:nvSpPr>
          <p:spPr bwMode="auto">
            <a:xfrm>
              <a:off x="6906092" y="2770840"/>
              <a:ext cx="126719" cy="443006"/>
            </a:xfrm>
            <a:prstGeom prst="line">
              <a:avLst/>
            </a:prstGeom>
            <a:noFill/>
            <a:ln w="28575">
              <a:solidFill>
                <a:srgbClr val="0000CC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73506" y="3251371"/>
              <a:ext cx="5309993" cy="406229"/>
            </a:xfrm>
            <a:prstGeom prst="rect">
              <a:avLst/>
            </a:prstGeom>
          </p:spPr>
        </p:pic>
      </p:grpSp>
      <p:grpSp>
        <p:nvGrpSpPr>
          <p:cNvPr id="7" name="Gruppierung 6"/>
          <p:cNvGrpSpPr/>
          <p:nvPr/>
        </p:nvGrpSpPr>
        <p:grpSpPr>
          <a:xfrm>
            <a:off x="3810000" y="3402809"/>
            <a:ext cx="3886201" cy="839566"/>
            <a:chOff x="3810000" y="3707609"/>
            <a:chExt cx="3886201" cy="839566"/>
          </a:xfrm>
        </p:grpSpPr>
        <p:sp>
          <p:nvSpPr>
            <p:cNvPr id="36" name="AutoShape 11"/>
            <p:cNvSpPr>
              <a:spLocks/>
            </p:cNvSpPr>
            <p:nvPr/>
          </p:nvSpPr>
          <p:spPr bwMode="auto">
            <a:xfrm rot="5400000" flipV="1">
              <a:off x="5312468" y="2228392"/>
              <a:ext cx="405318" cy="3363751"/>
            </a:xfrm>
            <a:prstGeom prst="rightBrace">
              <a:avLst>
                <a:gd name="adj1" fmla="val 119444"/>
                <a:gd name="adj2" fmla="val 50000"/>
              </a:avLst>
            </a:prstGeom>
            <a:noFill/>
            <a:ln w="28575">
              <a:solidFill>
                <a:schemeClr val="accent2">
                  <a:lumMod val="75000"/>
                </a:schemeClr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sp>
          <p:nvSpPr>
            <p:cNvPr id="37" name="Text Box 7"/>
            <p:cNvSpPr txBox="1">
              <a:spLocks noChangeArrowheads="1"/>
            </p:cNvSpPr>
            <p:nvPr/>
          </p:nvSpPr>
          <p:spPr bwMode="auto">
            <a:xfrm>
              <a:off x="3810000" y="3962400"/>
              <a:ext cx="3886201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de-DE" altLang="de-DE" sz="2800" dirty="0" smtClean="0">
                  <a:solidFill>
                    <a:schemeClr val="accent2">
                      <a:lumMod val="75000"/>
                    </a:schemeClr>
                  </a:solidFill>
                  <a:ea typeface="Arial" charset="0"/>
                  <a:cs typeface="Arial" charset="0"/>
                </a:rPr>
                <a:t>invariant </a:t>
              </a:r>
              <a:r>
                <a:rPr lang="de-DE" altLang="de-DE" sz="2800" dirty="0" err="1" smtClean="0">
                  <a:solidFill>
                    <a:schemeClr val="accent2">
                      <a:lumMod val="75000"/>
                    </a:schemeClr>
                  </a:solidFill>
                  <a:ea typeface="Arial" charset="0"/>
                  <a:cs typeface="Arial" charset="0"/>
                </a:rPr>
                <a:t>under</a:t>
              </a:r>
              <a:r>
                <a:rPr lang="de-DE" altLang="de-DE" sz="2800" dirty="0" smtClean="0">
                  <a:solidFill>
                    <a:schemeClr val="accent2">
                      <a:lumMod val="75000"/>
                    </a:schemeClr>
                  </a:solidFill>
                  <a:ea typeface="Arial" charset="0"/>
                  <a:cs typeface="Arial" charset="0"/>
                </a:rPr>
                <a:t> </a:t>
              </a:r>
              <a:r>
                <a:rPr lang="de-DE" altLang="de-DE" sz="3200" i="1" dirty="0" smtClean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U</a:t>
              </a:r>
              <a:r>
                <a:rPr lang="de-DE" altLang="de-DE" sz="3200" dirty="0" smtClean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(1)</a:t>
              </a:r>
              <a:r>
                <a:rPr lang="de-DE" altLang="de-DE" sz="3200" i="1" baseline="-25000" dirty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Y</a:t>
              </a:r>
              <a:endParaRPr lang="en-US" altLang="de-DE" sz="2800" i="1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  <p:grpSp>
        <p:nvGrpSpPr>
          <p:cNvPr id="13" name="Gruppierung 12"/>
          <p:cNvGrpSpPr/>
          <p:nvPr/>
        </p:nvGrpSpPr>
        <p:grpSpPr>
          <a:xfrm>
            <a:off x="5943600" y="5600700"/>
            <a:ext cx="2895600" cy="1094720"/>
            <a:chOff x="6019800" y="5600700"/>
            <a:chExt cx="2895600" cy="1094720"/>
          </a:xfrm>
        </p:grpSpPr>
        <p:sp>
          <p:nvSpPr>
            <p:cNvPr id="11" name="Textfeld 10"/>
            <p:cNvSpPr txBox="1"/>
            <p:nvPr/>
          </p:nvSpPr>
          <p:spPr>
            <a:xfrm>
              <a:off x="6019800" y="6172200"/>
              <a:ext cx="2895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smtClean="0"/>
                <a:t>Yukawa </a:t>
              </a:r>
              <a:r>
                <a:rPr lang="de-DE" sz="2800" dirty="0" err="1" smtClean="0"/>
                <a:t>coupling</a:t>
              </a:r>
              <a:endParaRPr lang="de-DE" sz="2800" dirty="0" smtClean="0"/>
            </a:p>
          </p:txBody>
        </p:sp>
        <p:sp>
          <p:nvSpPr>
            <p:cNvPr id="44" name="Line 20"/>
            <p:cNvSpPr>
              <a:spLocks noChangeShapeType="1"/>
            </p:cNvSpPr>
            <p:nvPr/>
          </p:nvSpPr>
          <p:spPr bwMode="auto">
            <a:xfrm flipH="1" flipV="1">
              <a:off x="6705600" y="5600700"/>
              <a:ext cx="254280" cy="65218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12" name="Gruppierung 11"/>
          <p:cNvGrpSpPr/>
          <p:nvPr/>
        </p:nvGrpSpPr>
        <p:grpSpPr>
          <a:xfrm>
            <a:off x="1447800" y="5545510"/>
            <a:ext cx="4397190" cy="1275997"/>
            <a:chOff x="1447800" y="5545510"/>
            <a:chExt cx="4397190" cy="1275997"/>
          </a:xfrm>
        </p:grpSpPr>
        <p:sp>
          <p:nvSpPr>
            <p:cNvPr id="45" name="Textfeld 44"/>
            <p:cNvSpPr txBox="1"/>
            <p:nvPr/>
          </p:nvSpPr>
          <p:spPr>
            <a:xfrm>
              <a:off x="1447800" y="5867400"/>
              <a:ext cx="439719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0"/>
                </a:spcBef>
              </a:pPr>
              <a:r>
                <a:rPr lang="de-DE" sz="2800" dirty="0" err="1" smtClean="0"/>
                <a:t>mass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term</a:t>
              </a:r>
              <a:endParaRPr lang="de-DE" sz="2800" dirty="0"/>
            </a:p>
            <a:p>
              <a:pPr>
                <a:spcBef>
                  <a:spcPts val="0"/>
                </a:spcBef>
              </a:pPr>
              <a:r>
                <a:rPr lang="de-DE" sz="2800" dirty="0" smtClean="0"/>
                <a:t>(</a:t>
              </a:r>
              <a:r>
                <a:rPr lang="de-DE" sz="2800" dirty="0" err="1" smtClean="0"/>
                <a:t>mass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value</a:t>
              </a:r>
              <a:r>
                <a:rPr lang="de-DE" sz="2800" dirty="0" smtClean="0"/>
                <a:t> not </a:t>
              </a:r>
              <a:r>
                <a:rPr lang="de-DE" sz="2800" dirty="0" err="1" smtClean="0"/>
                <a:t>predicted</a:t>
              </a:r>
              <a:r>
                <a:rPr lang="de-DE" sz="2800" dirty="0" smtClean="0"/>
                <a:t>)</a:t>
              </a:r>
            </a:p>
          </p:txBody>
        </p:sp>
        <p:sp>
          <p:nvSpPr>
            <p:cNvPr id="46" name="Line 20"/>
            <p:cNvSpPr>
              <a:spLocks noChangeShapeType="1"/>
            </p:cNvSpPr>
            <p:nvPr/>
          </p:nvSpPr>
          <p:spPr bwMode="auto">
            <a:xfrm flipV="1">
              <a:off x="4343399" y="5545510"/>
              <a:ext cx="363679" cy="50912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1314701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uppierung 13"/>
          <p:cNvGrpSpPr/>
          <p:nvPr/>
        </p:nvGrpSpPr>
        <p:grpSpPr>
          <a:xfrm>
            <a:off x="6335077" y="3369376"/>
            <a:ext cx="2661522" cy="923582"/>
            <a:chOff x="6335077" y="3369376"/>
            <a:chExt cx="2661522" cy="923582"/>
          </a:xfrm>
        </p:grpSpPr>
        <p:grpSp>
          <p:nvGrpSpPr>
            <p:cNvPr id="13" name="Gruppierung 12"/>
            <p:cNvGrpSpPr/>
            <p:nvPr/>
          </p:nvGrpSpPr>
          <p:grpSpPr>
            <a:xfrm>
              <a:off x="6629400" y="3369376"/>
              <a:ext cx="2367199" cy="923582"/>
              <a:chOff x="6629400" y="3369376"/>
              <a:chExt cx="2367199" cy="923582"/>
            </a:xfrm>
          </p:grpSpPr>
          <p:sp>
            <p:nvSpPr>
              <p:cNvPr id="57" name="Rectangle 175"/>
              <p:cNvSpPr>
                <a:spLocks noChangeArrowheads="1"/>
              </p:cNvSpPr>
              <p:nvPr/>
            </p:nvSpPr>
            <p:spPr bwMode="auto">
              <a:xfrm>
                <a:off x="8305800" y="3369376"/>
                <a:ext cx="690799" cy="915754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60" name="Rectangle 175"/>
              <p:cNvSpPr>
                <a:spLocks noChangeArrowheads="1"/>
              </p:cNvSpPr>
              <p:nvPr/>
            </p:nvSpPr>
            <p:spPr bwMode="auto">
              <a:xfrm>
                <a:off x="6629400" y="3377204"/>
                <a:ext cx="1277971" cy="915754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</p:grpSp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335077" y="3478771"/>
              <a:ext cx="2582545" cy="758952"/>
            </a:xfrm>
            <a:prstGeom prst="rect">
              <a:avLst/>
            </a:prstGeom>
          </p:spPr>
        </p:pic>
      </p:grpSp>
      <p:grpSp>
        <p:nvGrpSpPr>
          <p:cNvPr id="11" name="Gruppierung 10"/>
          <p:cNvGrpSpPr/>
          <p:nvPr/>
        </p:nvGrpSpPr>
        <p:grpSpPr>
          <a:xfrm>
            <a:off x="3733800" y="3124200"/>
            <a:ext cx="2130334" cy="1914190"/>
            <a:chOff x="3733800" y="3124200"/>
            <a:chExt cx="2130334" cy="1914190"/>
          </a:xfrm>
        </p:grpSpPr>
        <p:grpSp>
          <p:nvGrpSpPr>
            <p:cNvPr id="6" name="Gruppierung 5"/>
            <p:cNvGrpSpPr/>
            <p:nvPr/>
          </p:nvGrpSpPr>
          <p:grpSpPr>
            <a:xfrm>
              <a:off x="4647421" y="4086357"/>
              <a:ext cx="1216713" cy="952033"/>
              <a:chOff x="4647421" y="4086357"/>
              <a:chExt cx="1216713" cy="952033"/>
            </a:xfrm>
          </p:grpSpPr>
          <p:sp>
            <p:nvSpPr>
              <p:cNvPr id="61" name="Rectangle 175"/>
              <p:cNvSpPr>
                <a:spLocks noChangeArrowheads="1"/>
              </p:cNvSpPr>
              <p:nvPr/>
            </p:nvSpPr>
            <p:spPr bwMode="auto">
              <a:xfrm>
                <a:off x="4979228" y="4086357"/>
                <a:ext cx="884906" cy="952033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pic>
            <p:nvPicPr>
              <p:cNvPr id="4" name="Bild 3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47421" y="4127276"/>
                <a:ext cx="1172718" cy="822960"/>
              </a:xfrm>
              <a:prstGeom prst="rect">
                <a:avLst/>
              </a:prstGeom>
            </p:spPr>
          </p:pic>
        </p:grpSp>
        <p:grpSp>
          <p:nvGrpSpPr>
            <p:cNvPr id="5" name="Gruppierung 4"/>
            <p:cNvGrpSpPr/>
            <p:nvPr/>
          </p:nvGrpSpPr>
          <p:grpSpPr>
            <a:xfrm>
              <a:off x="3733800" y="3124200"/>
              <a:ext cx="2130334" cy="912172"/>
              <a:chOff x="3733800" y="3124200"/>
              <a:chExt cx="2130334" cy="912172"/>
            </a:xfrm>
          </p:grpSpPr>
          <p:sp>
            <p:nvSpPr>
              <p:cNvPr id="371887" name="Rectangle 175"/>
              <p:cNvSpPr>
                <a:spLocks noChangeArrowheads="1"/>
              </p:cNvSpPr>
              <p:nvPr/>
            </p:nvSpPr>
            <p:spPr bwMode="auto">
              <a:xfrm>
                <a:off x="4052464" y="3124200"/>
                <a:ext cx="1811670" cy="912172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pic>
            <p:nvPicPr>
              <p:cNvPr id="2" name="Bild 1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733800" y="3232999"/>
                <a:ext cx="2002790" cy="758952"/>
              </a:xfrm>
              <a:prstGeom prst="rect">
                <a:avLst/>
              </a:prstGeom>
            </p:spPr>
          </p:pic>
        </p:grpSp>
      </p:grpSp>
      <p:grpSp>
        <p:nvGrpSpPr>
          <p:cNvPr id="38" name="Gruppierung 37"/>
          <p:cNvGrpSpPr/>
          <p:nvPr/>
        </p:nvGrpSpPr>
        <p:grpSpPr>
          <a:xfrm>
            <a:off x="457200" y="3532407"/>
            <a:ext cx="2803434" cy="966257"/>
            <a:chOff x="457200" y="3532407"/>
            <a:chExt cx="2803434" cy="966257"/>
          </a:xfrm>
        </p:grpSpPr>
        <p:grpSp>
          <p:nvGrpSpPr>
            <p:cNvPr id="7" name="Gruppierung 6"/>
            <p:cNvGrpSpPr/>
            <p:nvPr/>
          </p:nvGrpSpPr>
          <p:grpSpPr>
            <a:xfrm>
              <a:off x="762000" y="3532407"/>
              <a:ext cx="2498634" cy="966257"/>
              <a:chOff x="762000" y="3684807"/>
              <a:chExt cx="2498634" cy="966257"/>
            </a:xfrm>
          </p:grpSpPr>
          <p:sp>
            <p:nvSpPr>
              <p:cNvPr id="58" name="Rectangle 175"/>
              <p:cNvSpPr>
                <a:spLocks noChangeArrowheads="1"/>
              </p:cNvSpPr>
              <p:nvPr/>
            </p:nvSpPr>
            <p:spPr bwMode="auto">
              <a:xfrm>
                <a:off x="2193865" y="3684807"/>
                <a:ext cx="1066769" cy="966257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50" name="Rectangle 175"/>
              <p:cNvSpPr>
                <a:spLocks noChangeArrowheads="1"/>
              </p:cNvSpPr>
              <p:nvPr/>
            </p:nvSpPr>
            <p:spPr bwMode="auto">
              <a:xfrm>
                <a:off x="762000" y="3921241"/>
                <a:ext cx="990600" cy="524117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</p:grpSp>
        <p:pic>
          <p:nvPicPr>
            <p:cNvPr id="37" name="Bild 3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57200" y="3576320"/>
              <a:ext cx="2709037" cy="843280"/>
            </a:xfrm>
            <a:prstGeom prst="rect">
              <a:avLst/>
            </a:prstGeom>
          </p:spPr>
        </p:pic>
      </p:grpSp>
      <p:sp>
        <p:nvSpPr>
          <p:cNvPr id="371742" name="Text Box 30"/>
          <p:cNvSpPr txBox="1">
            <a:spLocks noChangeArrowheads="1"/>
          </p:cNvSpPr>
          <p:nvPr/>
        </p:nvSpPr>
        <p:spPr bwMode="auto">
          <a:xfrm>
            <a:off x="164282" y="0"/>
            <a:ext cx="8686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Higgs</a:t>
            </a:r>
            <a:r>
              <a:rPr lang="de-DE" altLang="de-DE" sz="3200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coupling</a:t>
            </a:r>
            <a:r>
              <a:rPr lang="de-DE" alt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strength</a:t>
            </a:r>
            <a:r>
              <a:rPr lang="de-DE" alt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is</a:t>
            </a:r>
            <a:r>
              <a:rPr lang="de-DE" altLang="de-DE" sz="3200" dirty="0" smtClean="0">
                <a:solidFill>
                  <a:schemeClr val="accent2">
                    <a:lumMod val="75000"/>
                  </a:schemeClr>
                </a:solidFill>
              </a:rPr>
              <a:t> proportional </a:t>
            </a:r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to</a:t>
            </a:r>
            <a:r>
              <a:rPr lang="de-DE" alt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mass</a:t>
            </a:r>
            <a:endParaRPr lang="en-US" altLang="de-DE" sz="32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71743" name="Text Box 31"/>
          <p:cNvSpPr txBox="1">
            <a:spLocks noChangeArrowheads="1"/>
          </p:cNvSpPr>
          <p:nvPr/>
        </p:nvSpPr>
        <p:spPr bwMode="auto">
          <a:xfrm>
            <a:off x="228600" y="533400"/>
            <a:ext cx="1828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de-DE" altLang="de-DE" sz="2800" dirty="0" err="1" smtClean="0"/>
              <a:t>examples</a:t>
            </a:r>
            <a:r>
              <a:rPr lang="de-DE" altLang="de-DE" sz="2800" dirty="0" smtClean="0"/>
              <a:t>:</a:t>
            </a:r>
            <a:endParaRPr lang="en-US" altLang="de-DE" sz="2800" dirty="0"/>
          </a:p>
        </p:txBody>
      </p:sp>
      <p:grpSp>
        <p:nvGrpSpPr>
          <p:cNvPr id="32" name="Gruppierung 31"/>
          <p:cNvGrpSpPr/>
          <p:nvPr/>
        </p:nvGrpSpPr>
        <p:grpSpPr>
          <a:xfrm>
            <a:off x="381000" y="1219200"/>
            <a:ext cx="3124200" cy="2273300"/>
            <a:chOff x="381000" y="1219200"/>
            <a:chExt cx="3124200" cy="2273300"/>
          </a:xfrm>
        </p:grpSpPr>
        <p:pic>
          <p:nvPicPr>
            <p:cNvPr id="31" name="Bild 3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133600" y="2007704"/>
              <a:ext cx="838200" cy="304800"/>
            </a:xfrm>
            <a:prstGeom prst="rect">
              <a:avLst/>
            </a:prstGeom>
          </p:spPr>
        </p:pic>
        <p:pic>
          <p:nvPicPr>
            <p:cNvPr id="26" name="Bild 2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81000" y="3048000"/>
              <a:ext cx="736600" cy="444500"/>
            </a:xfrm>
            <a:prstGeom prst="rect">
              <a:avLst/>
            </a:prstGeom>
          </p:spPr>
        </p:pic>
        <p:pic>
          <p:nvPicPr>
            <p:cNvPr id="69" name="Bild 6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768600" y="3048000"/>
              <a:ext cx="736600" cy="444500"/>
            </a:xfrm>
            <a:prstGeom prst="rect">
              <a:avLst/>
            </a:prstGeom>
          </p:spPr>
        </p:pic>
        <p:pic>
          <p:nvPicPr>
            <p:cNvPr id="68" name="Bild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480008" y="1219200"/>
              <a:ext cx="330200" cy="317500"/>
            </a:xfrm>
            <a:prstGeom prst="rect">
              <a:avLst/>
            </a:prstGeom>
          </p:spPr>
        </p:pic>
        <p:grpSp>
          <p:nvGrpSpPr>
            <p:cNvPr id="371854" name="Group 142"/>
            <p:cNvGrpSpPr>
              <a:grpSpLocks/>
            </p:cNvGrpSpPr>
            <p:nvPr/>
          </p:nvGrpSpPr>
          <p:grpSpPr bwMode="auto">
            <a:xfrm>
              <a:off x="991058" y="1231106"/>
              <a:ext cx="1860550" cy="1597025"/>
              <a:chOff x="664" y="1094"/>
              <a:chExt cx="1172" cy="1006"/>
            </a:xfrm>
          </p:grpSpPr>
          <p:sp>
            <p:nvSpPr>
              <p:cNvPr id="371853" name="Line 141"/>
              <p:cNvSpPr>
                <a:spLocks noChangeShapeType="1"/>
              </p:cNvSpPr>
              <p:nvPr/>
            </p:nvSpPr>
            <p:spPr bwMode="auto">
              <a:xfrm flipV="1">
                <a:off x="1238" y="1094"/>
                <a:ext cx="0" cy="778"/>
              </a:xfrm>
              <a:prstGeom prst="line">
                <a:avLst/>
              </a:prstGeom>
              <a:noFill/>
              <a:ln w="38100">
                <a:solidFill>
                  <a:srgbClr val="0000CC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371825" name="Group 113"/>
              <p:cNvGrpSpPr>
                <a:grpSpLocks/>
              </p:cNvGrpSpPr>
              <p:nvPr/>
            </p:nvGrpSpPr>
            <p:grpSpPr bwMode="auto">
              <a:xfrm rot="9045937" flipV="1">
                <a:off x="664" y="1955"/>
                <a:ext cx="627" cy="135"/>
                <a:chOff x="1110" y="2406"/>
                <a:chExt cx="1154" cy="118"/>
              </a:xfrm>
            </p:grpSpPr>
            <p:sp>
              <p:nvSpPr>
                <p:cNvPr id="371826" name="Freeform 114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71827" name="Freeform 115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371828" name="Group 116"/>
              <p:cNvGrpSpPr>
                <a:grpSpLocks/>
              </p:cNvGrpSpPr>
              <p:nvPr/>
            </p:nvGrpSpPr>
            <p:grpSpPr bwMode="auto">
              <a:xfrm rot="1905996" flipV="1">
                <a:off x="1209" y="1965"/>
                <a:ext cx="627" cy="135"/>
                <a:chOff x="1110" y="2406"/>
                <a:chExt cx="1154" cy="118"/>
              </a:xfrm>
            </p:grpSpPr>
            <p:sp>
              <p:nvSpPr>
                <p:cNvPr id="371829" name="Freeform 117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71830" name="Freeform 118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71831" name="Oval 119"/>
              <p:cNvSpPr>
                <a:spLocks noChangeArrowheads="1"/>
              </p:cNvSpPr>
              <p:nvPr/>
            </p:nvSpPr>
            <p:spPr bwMode="auto">
              <a:xfrm rot="5400000" flipV="1">
                <a:off x="1195" y="1827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34" name="Gruppierung 33"/>
          <p:cNvGrpSpPr/>
          <p:nvPr/>
        </p:nvGrpSpPr>
        <p:grpSpPr>
          <a:xfrm>
            <a:off x="3733800" y="1219200"/>
            <a:ext cx="2438400" cy="1841500"/>
            <a:chOff x="3733800" y="1219200"/>
            <a:chExt cx="2438400" cy="1841500"/>
          </a:xfrm>
        </p:grpSpPr>
        <p:pic>
          <p:nvPicPr>
            <p:cNvPr id="33" name="Bild 3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104309" y="2030616"/>
              <a:ext cx="698500" cy="304800"/>
            </a:xfrm>
            <a:prstGeom prst="rect">
              <a:avLst/>
            </a:prstGeom>
          </p:spPr>
        </p:pic>
        <p:pic>
          <p:nvPicPr>
            <p:cNvPr id="27" name="Bild 26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33800" y="2743200"/>
              <a:ext cx="241300" cy="317500"/>
            </a:xfrm>
            <a:prstGeom prst="rect">
              <a:avLst/>
            </a:prstGeom>
          </p:spPr>
        </p:pic>
        <p:pic>
          <p:nvPicPr>
            <p:cNvPr id="70" name="Bild 6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930900" y="2730500"/>
              <a:ext cx="241300" cy="317500"/>
            </a:xfrm>
            <a:prstGeom prst="rect">
              <a:avLst/>
            </a:prstGeom>
          </p:spPr>
        </p:pic>
        <p:pic>
          <p:nvPicPr>
            <p:cNvPr id="24" name="Bild 2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70400" y="1219200"/>
              <a:ext cx="330200" cy="317500"/>
            </a:xfrm>
            <a:prstGeom prst="rect">
              <a:avLst/>
            </a:prstGeom>
          </p:spPr>
        </p:pic>
        <p:grpSp>
          <p:nvGrpSpPr>
            <p:cNvPr id="10" name="Gruppierung 9"/>
            <p:cNvGrpSpPr/>
            <p:nvPr/>
          </p:nvGrpSpPr>
          <p:grpSpPr>
            <a:xfrm>
              <a:off x="3994608" y="1231106"/>
              <a:ext cx="1860551" cy="1597026"/>
              <a:chOff x="3752850" y="1736725"/>
              <a:chExt cx="1860551" cy="1597026"/>
            </a:xfrm>
          </p:grpSpPr>
          <p:sp>
            <p:nvSpPr>
              <p:cNvPr id="371856" name="Line 144"/>
              <p:cNvSpPr>
                <a:spLocks noChangeShapeType="1"/>
              </p:cNvSpPr>
              <p:nvPr/>
            </p:nvSpPr>
            <p:spPr bwMode="auto">
              <a:xfrm flipV="1">
                <a:off x="4664075" y="1736725"/>
                <a:ext cx="0" cy="1235075"/>
              </a:xfrm>
              <a:prstGeom prst="line">
                <a:avLst/>
              </a:prstGeom>
              <a:noFill/>
              <a:ln w="38100">
                <a:solidFill>
                  <a:srgbClr val="0000CC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371857" name="Group 145"/>
              <p:cNvGrpSpPr>
                <a:grpSpLocks/>
              </p:cNvGrpSpPr>
              <p:nvPr/>
            </p:nvGrpSpPr>
            <p:grpSpPr bwMode="auto">
              <a:xfrm rot="9045937" flipV="1">
                <a:off x="3752850" y="3103563"/>
                <a:ext cx="995363" cy="214313"/>
                <a:chOff x="1110" y="2406"/>
                <a:chExt cx="1154" cy="118"/>
              </a:xfrm>
            </p:grpSpPr>
            <p:sp>
              <p:nvSpPr>
                <p:cNvPr id="371858" name="Freeform 146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71859" name="Freeform 147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371860" name="Group 148"/>
              <p:cNvGrpSpPr>
                <a:grpSpLocks/>
              </p:cNvGrpSpPr>
              <p:nvPr/>
            </p:nvGrpSpPr>
            <p:grpSpPr bwMode="auto">
              <a:xfrm rot="1905996" flipV="1">
                <a:off x="4618038" y="3119438"/>
                <a:ext cx="995363" cy="214313"/>
                <a:chOff x="1110" y="2406"/>
                <a:chExt cx="1154" cy="118"/>
              </a:xfrm>
            </p:grpSpPr>
            <p:sp>
              <p:nvSpPr>
                <p:cNvPr id="371861" name="Freeform 149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71862" name="Freeform 150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71863" name="Oval 151"/>
              <p:cNvSpPr>
                <a:spLocks noChangeArrowheads="1"/>
              </p:cNvSpPr>
              <p:nvPr/>
            </p:nvSpPr>
            <p:spPr bwMode="auto">
              <a:xfrm rot="5400000" flipV="1">
                <a:off x="4595813" y="2900363"/>
                <a:ext cx="152400" cy="152400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36" name="Gruppierung 35"/>
          <p:cNvGrpSpPr/>
          <p:nvPr/>
        </p:nvGrpSpPr>
        <p:grpSpPr>
          <a:xfrm>
            <a:off x="6553200" y="1231106"/>
            <a:ext cx="2209800" cy="1969294"/>
            <a:chOff x="6553200" y="1231106"/>
            <a:chExt cx="2209800" cy="1969294"/>
          </a:xfrm>
        </p:grpSpPr>
        <p:pic>
          <p:nvPicPr>
            <p:cNvPr id="35" name="Bild 34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841098" y="2030616"/>
              <a:ext cx="609600" cy="304800"/>
            </a:xfrm>
            <a:prstGeom prst="rect">
              <a:avLst/>
            </a:prstGeom>
          </p:spPr>
        </p:pic>
        <p:pic>
          <p:nvPicPr>
            <p:cNvPr id="29" name="Bild 2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6553200" y="2895600"/>
              <a:ext cx="152400" cy="304800"/>
            </a:xfrm>
            <a:prstGeom prst="rect">
              <a:avLst/>
            </a:prstGeom>
          </p:spPr>
        </p:pic>
        <p:pic>
          <p:nvPicPr>
            <p:cNvPr id="71" name="Bild 7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8610600" y="2895600"/>
              <a:ext cx="152400" cy="304800"/>
            </a:xfrm>
            <a:prstGeom prst="rect">
              <a:avLst/>
            </a:prstGeom>
          </p:spPr>
        </p:pic>
        <p:pic>
          <p:nvPicPr>
            <p:cNvPr id="66" name="Bild 6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7195803" y="1234281"/>
              <a:ext cx="330200" cy="317500"/>
            </a:xfrm>
            <a:prstGeom prst="rect">
              <a:avLst/>
            </a:prstGeom>
          </p:spPr>
        </p:pic>
        <p:grpSp>
          <p:nvGrpSpPr>
            <p:cNvPr id="371886" name="Group 174"/>
            <p:cNvGrpSpPr>
              <a:grpSpLocks/>
            </p:cNvGrpSpPr>
            <p:nvPr/>
          </p:nvGrpSpPr>
          <p:grpSpPr bwMode="auto">
            <a:xfrm>
              <a:off x="6794958" y="1231106"/>
              <a:ext cx="1692275" cy="1768475"/>
              <a:chOff x="4128" y="1094"/>
              <a:chExt cx="1066" cy="1114"/>
            </a:xfrm>
          </p:grpSpPr>
          <p:sp>
            <p:nvSpPr>
              <p:cNvPr id="371883" name="Line 171"/>
              <p:cNvSpPr>
                <a:spLocks noChangeShapeType="1"/>
              </p:cNvSpPr>
              <p:nvPr/>
            </p:nvSpPr>
            <p:spPr bwMode="auto">
              <a:xfrm>
                <a:off x="4666" y="1872"/>
                <a:ext cx="528" cy="336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71882" name="Line 170"/>
              <p:cNvSpPr>
                <a:spLocks noChangeShapeType="1"/>
              </p:cNvSpPr>
              <p:nvPr/>
            </p:nvSpPr>
            <p:spPr bwMode="auto">
              <a:xfrm flipH="1">
                <a:off x="4128" y="1872"/>
                <a:ext cx="528" cy="336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71870" name="Line 158"/>
              <p:cNvSpPr>
                <a:spLocks noChangeShapeType="1"/>
              </p:cNvSpPr>
              <p:nvPr/>
            </p:nvSpPr>
            <p:spPr bwMode="auto">
              <a:xfrm flipV="1">
                <a:off x="4666" y="1094"/>
                <a:ext cx="0" cy="778"/>
              </a:xfrm>
              <a:prstGeom prst="line">
                <a:avLst/>
              </a:prstGeom>
              <a:noFill/>
              <a:ln w="38100">
                <a:solidFill>
                  <a:srgbClr val="0000CC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71877" name="Oval 165"/>
              <p:cNvSpPr>
                <a:spLocks noChangeArrowheads="1"/>
              </p:cNvSpPr>
              <p:nvPr/>
            </p:nvSpPr>
            <p:spPr bwMode="auto">
              <a:xfrm rot="5400000" flipV="1">
                <a:off x="4623" y="1827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71884" name="Line 172"/>
              <p:cNvSpPr>
                <a:spLocks noChangeShapeType="1"/>
              </p:cNvSpPr>
              <p:nvPr/>
            </p:nvSpPr>
            <p:spPr bwMode="auto">
              <a:xfrm flipV="1">
                <a:off x="4337" y="2019"/>
                <a:ext cx="85" cy="5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71885" name="Line 173"/>
              <p:cNvSpPr>
                <a:spLocks noChangeShapeType="1"/>
              </p:cNvSpPr>
              <p:nvPr/>
            </p:nvSpPr>
            <p:spPr bwMode="auto">
              <a:xfrm>
                <a:off x="4862" y="1995"/>
                <a:ext cx="85" cy="5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18" name="Gruppierung 17"/>
          <p:cNvGrpSpPr/>
          <p:nvPr/>
        </p:nvGrpSpPr>
        <p:grpSpPr>
          <a:xfrm>
            <a:off x="228600" y="5160184"/>
            <a:ext cx="9144000" cy="1393016"/>
            <a:chOff x="228600" y="5160184"/>
            <a:chExt cx="9144000" cy="1393016"/>
          </a:xfrm>
        </p:grpSpPr>
        <p:pic>
          <p:nvPicPr>
            <p:cNvPr id="15" name="Bild 14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045399" y="5160184"/>
              <a:ext cx="4824603" cy="781812"/>
            </a:xfrm>
            <a:prstGeom prst="rect">
              <a:avLst/>
            </a:prstGeom>
          </p:spPr>
        </p:pic>
        <p:grpSp>
          <p:nvGrpSpPr>
            <p:cNvPr id="23" name="Gruppierung 22"/>
            <p:cNvGrpSpPr/>
            <p:nvPr/>
          </p:nvGrpSpPr>
          <p:grpSpPr>
            <a:xfrm>
              <a:off x="228600" y="5225643"/>
              <a:ext cx="9144000" cy="1327557"/>
              <a:chOff x="228600" y="5225643"/>
              <a:chExt cx="9144000" cy="1327557"/>
            </a:xfrm>
          </p:grpSpPr>
          <p:sp>
            <p:nvSpPr>
              <p:cNvPr id="67" name="Text Box 31"/>
              <p:cNvSpPr txBox="1">
                <a:spLocks noChangeArrowheads="1"/>
              </p:cNvSpPr>
              <p:nvPr/>
            </p:nvSpPr>
            <p:spPr bwMode="auto">
              <a:xfrm>
                <a:off x="228600" y="5225643"/>
                <a:ext cx="1828800" cy="5191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de-DE" altLang="de-DE" sz="2800" dirty="0" err="1" smtClean="0"/>
                  <a:t>note</a:t>
                </a:r>
                <a:r>
                  <a:rPr lang="de-DE" altLang="de-DE" sz="2800" dirty="0" smtClean="0"/>
                  <a:t>:</a:t>
                </a:r>
                <a:endParaRPr lang="en-US" altLang="de-DE" sz="2800" dirty="0"/>
              </a:p>
            </p:txBody>
          </p:sp>
          <p:sp>
            <p:nvSpPr>
              <p:cNvPr id="22" name="Textfeld 21"/>
              <p:cNvSpPr txBox="1"/>
              <p:nvPr/>
            </p:nvSpPr>
            <p:spPr>
              <a:xfrm>
                <a:off x="228600" y="6076146"/>
                <a:ext cx="9144000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500" b="1" dirty="0" err="1">
                    <a:solidFill>
                      <a:srgbClr val="7030A0"/>
                    </a:solidFill>
                  </a:rPr>
                  <a:t>T</a:t>
                </a:r>
                <a:r>
                  <a:rPr lang="de-DE" sz="2500" b="1" smtClean="0">
                    <a:solidFill>
                      <a:srgbClr val="7030A0"/>
                    </a:solidFill>
                  </a:rPr>
                  <a:t>he </a:t>
                </a:r>
                <a:r>
                  <a:rPr lang="de-DE" sz="2500" b="1" dirty="0" smtClean="0">
                    <a:solidFill>
                      <a:srgbClr val="7030A0"/>
                    </a:solidFill>
                  </a:rPr>
                  <a:t>top-quark </a:t>
                </a:r>
                <a:r>
                  <a:rPr lang="de-DE" sz="2500" b="1" dirty="0" err="1" smtClean="0">
                    <a:solidFill>
                      <a:srgbClr val="7030A0"/>
                    </a:solidFill>
                  </a:rPr>
                  <a:t>is</a:t>
                </a:r>
                <a:r>
                  <a:rPr lang="de-DE" sz="2500" b="1" dirty="0" smtClean="0">
                    <a:solidFill>
                      <a:srgbClr val="7030A0"/>
                    </a:solidFill>
                  </a:rPr>
                  <a:t> a golden </a:t>
                </a:r>
                <a:r>
                  <a:rPr lang="de-DE" sz="2500" b="1" dirty="0" err="1" smtClean="0">
                    <a:solidFill>
                      <a:srgbClr val="7030A0"/>
                    </a:solidFill>
                  </a:rPr>
                  <a:t>key</a:t>
                </a:r>
                <a:r>
                  <a:rPr lang="de-DE" sz="2500" b="1" dirty="0" smtClean="0">
                    <a:solidFill>
                      <a:srgbClr val="7030A0"/>
                    </a:solidFill>
                  </a:rPr>
                  <a:t> </a:t>
                </a:r>
                <a:r>
                  <a:rPr lang="de-DE" sz="2500" b="1" dirty="0" err="1" smtClean="0">
                    <a:solidFill>
                      <a:srgbClr val="7030A0"/>
                    </a:solidFill>
                  </a:rPr>
                  <a:t>for</a:t>
                </a:r>
                <a:r>
                  <a:rPr lang="de-DE" sz="2500" b="1" dirty="0" smtClean="0">
                    <a:solidFill>
                      <a:srgbClr val="7030A0"/>
                    </a:solidFill>
                  </a:rPr>
                  <a:t> </a:t>
                </a:r>
                <a:r>
                  <a:rPr lang="de-DE" sz="2500" b="1" dirty="0" err="1" smtClean="0">
                    <a:solidFill>
                      <a:srgbClr val="7030A0"/>
                    </a:solidFill>
                  </a:rPr>
                  <a:t>testing</a:t>
                </a:r>
                <a:r>
                  <a:rPr lang="de-DE" sz="2500" b="1" dirty="0" smtClean="0">
                    <a:solidFill>
                      <a:srgbClr val="7030A0"/>
                    </a:solidFill>
                  </a:rPr>
                  <a:t> </a:t>
                </a:r>
                <a:r>
                  <a:rPr lang="de-DE" sz="2500" b="1" dirty="0" err="1" smtClean="0">
                    <a:solidFill>
                      <a:srgbClr val="7030A0"/>
                    </a:solidFill>
                  </a:rPr>
                  <a:t>the</a:t>
                </a:r>
                <a:r>
                  <a:rPr lang="de-DE" sz="2500" b="1" dirty="0" smtClean="0">
                    <a:solidFill>
                      <a:srgbClr val="7030A0"/>
                    </a:solidFill>
                  </a:rPr>
                  <a:t> </a:t>
                </a:r>
                <a:r>
                  <a:rPr lang="de-DE" sz="2500" b="1" dirty="0" err="1" smtClean="0">
                    <a:solidFill>
                      <a:srgbClr val="7030A0"/>
                    </a:solidFill>
                  </a:rPr>
                  <a:t>Higgs</a:t>
                </a:r>
                <a:r>
                  <a:rPr lang="de-DE" sz="2500" b="1" dirty="0" smtClean="0">
                    <a:solidFill>
                      <a:srgbClr val="7030A0"/>
                    </a:solidFill>
                  </a:rPr>
                  <a:t> </a:t>
                </a:r>
                <a:r>
                  <a:rPr lang="de-DE" sz="2500" b="1" dirty="0" err="1" smtClean="0">
                    <a:solidFill>
                      <a:srgbClr val="7030A0"/>
                    </a:solidFill>
                  </a:rPr>
                  <a:t>sector</a:t>
                </a:r>
                <a:endParaRPr lang="de-DE" sz="2500" b="1" dirty="0" smtClean="0">
                  <a:solidFill>
                    <a:srgbClr val="7030A0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22681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6514" name="Picture 2" descr="ttps://cds.cern.ch/record/2151078/files/run272775event36556333_v2.png?subformat=icon-144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1706225" cy="6000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hteck 12"/>
          <p:cNvSpPr/>
          <p:nvPr/>
        </p:nvSpPr>
        <p:spPr bwMode="auto">
          <a:xfrm>
            <a:off x="0" y="4267200"/>
            <a:ext cx="9601200" cy="2592000"/>
          </a:xfrm>
          <a:prstGeom prst="rect">
            <a:avLst/>
          </a:prstGeom>
          <a:solidFill>
            <a:srgbClr val="000000">
              <a:alpha val="50196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Rechteck 4"/>
          <p:cNvSpPr/>
          <p:nvPr/>
        </p:nvSpPr>
        <p:spPr bwMode="auto">
          <a:xfrm>
            <a:off x="914400" y="0"/>
            <a:ext cx="5105400" cy="990600"/>
          </a:xfrm>
          <a:prstGeom prst="rect">
            <a:avLst/>
          </a:prstGeom>
          <a:solidFill>
            <a:schemeClr val="tx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Textfeld 3"/>
          <p:cNvSpPr txBox="1"/>
          <p:nvPr/>
        </p:nvSpPr>
        <p:spPr>
          <a:xfrm>
            <a:off x="838200" y="0"/>
            <a:ext cx="830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dirty="0" err="1" smtClean="0">
                <a:solidFill>
                  <a:schemeClr val="bg1"/>
                </a:solidFill>
              </a:rPr>
              <a:t>What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is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the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stuff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going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through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the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detector</a:t>
            </a:r>
            <a:r>
              <a:rPr lang="de-DE" sz="3200" dirty="0" smtClean="0">
                <a:solidFill>
                  <a:schemeClr val="bg1"/>
                </a:solidFill>
              </a:rPr>
              <a:t>?</a:t>
            </a:r>
            <a:endParaRPr lang="de-DE" sz="3200" dirty="0">
              <a:solidFill>
                <a:schemeClr val="bg1"/>
              </a:solidFill>
            </a:endParaRPr>
          </a:p>
        </p:txBody>
      </p:sp>
      <p:sp>
        <p:nvSpPr>
          <p:cNvPr id="8" name="Textfeld 7"/>
          <p:cNvSpPr txBox="1"/>
          <p:nvPr/>
        </p:nvSpPr>
        <p:spPr>
          <a:xfrm>
            <a:off x="0" y="3864114"/>
            <a:ext cx="8991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4000" dirty="0" err="1" smtClean="0">
                <a:solidFill>
                  <a:schemeClr val="bg1"/>
                </a:solidFill>
              </a:rPr>
              <a:t>Stable</a:t>
            </a:r>
            <a:r>
              <a:rPr lang="de-DE" sz="4000" dirty="0" smtClean="0">
                <a:solidFill>
                  <a:schemeClr val="bg1"/>
                </a:solidFill>
              </a:rPr>
              <a:t> </a:t>
            </a:r>
            <a:r>
              <a:rPr lang="de-DE" sz="4000" dirty="0" err="1" smtClean="0">
                <a:solidFill>
                  <a:schemeClr val="bg1"/>
                </a:solidFill>
              </a:rPr>
              <a:t>particles</a:t>
            </a:r>
            <a:r>
              <a:rPr lang="de-DE" sz="4000" dirty="0" smtClean="0">
                <a:solidFill>
                  <a:schemeClr val="bg1"/>
                </a:solidFill>
              </a:rPr>
              <a:t>:</a:t>
            </a:r>
            <a:endParaRPr lang="de-DE" sz="4000" dirty="0">
              <a:solidFill>
                <a:schemeClr val="bg1"/>
              </a:solidFill>
            </a:endParaRPr>
          </a:p>
        </p:txBody>
      </p:sp>
      <p:pic>
        <p:nvPicPr>
          <p:cNvPr id="6" name="Bild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4400" y="5725160"/>
            <a:ext cx="7376160" cy="751840"/>
          </a:xfrm>
          <a:prstGeom prst="rect">
            <a:avLst/>
          </a:prstGeom>
        </p:spPr>
      </p:pic>
      <p:pic>
        <p:nvPicPr>
          <p:cNvPr id="2" name="Bild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0200" y="4770120"/>
            <a:ext cx="5750560" cy="792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692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ild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3400" y="5550144"/>
            <a:ext cx="5847243" cy="1038184"/>
          </a:xfrm>
          <a:prstGeom prst="rect">
            <a:avLst/>
          </a:prstGeom>
        </p:spPr>
      </p:pic>
      <p:sp>
        <p:nvSpPr>
          <p:cNvPr id="67" name="Text Box 31"/>
          <p:cNvSpPr txBox="1">
            <a:spLocks noChangeArrowheads="1"/>
          </p:cNvSpPr>
          <p:nvPr/>
        </p:nvSpPr>
        <p:spPr bwMode="auto">
          <a:xfrm>
            <a:off x="228600" y="4953000"/>
            <a:ext cx="1828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de-DE" altLang="de-DE" sz="2800" dirty="0" err="1" smtClean="0"/>
              <a:t>note</a:t>
            </a:r>
            <a:r>
              <a:rPr lang="de-DE" altLang="de-DE" sz="2800" dirty="0" smtClean="0"/>
              <a:t>:</a:t>
            </a:r>
            <a:endParaRPr lang="en-US" altLang="de-DE" sz="2800" dirty="0"/>
          </a:p>
        </p:txBody>
      </p:sp>
      <p:grpSp>
        <p:nvGrpSpPr>
          <p:cNvPr id="22" name="Gruppierung 21"/>
          <p:cNvGrpSpPr/>
          <p:nvPr/>
        </p:nvGrpSpPr>
        <p:grpSpPr>
          <a:xfrm>
            <a:off x="6925236" y="5587277"/>
            <a:ext cx="2071364" cy="1118323"/>
            <a:chOff x="6925236" y="5587277"/>
            <a:chExt cx="2071364" cy="1118323"/>
          </a:xfrm>
        </p:grpSpPr>
        <p:pic>
          <p:nvPicPr>
            <p:cNvPr id="17" name="Bild 1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028765" y="5764194"/>
              <a:ext cx="1862836" cy="762508"/>
            </a:xfrm>
            <a:prstGeom prst="rect">
              <a:avLst/>
            </a:prstGeom>
          </p:spPr>
        </p:pic>
        <p:sp>
          <p:nvSpPr>
            <p:cNvPr id="30" name="Rechteck 29"/>
            <p:cNvSpPr/>
            <p:nvPr/>
          </p:nvSpPr>
          <p:spPr bwMode="auto">
            <a:xfrm>
              <a:off x="6925236" y="5587277"/>
              <a:ext cx="2071364" cy="1118323"/>
            </a:xfrm>
            <a:prstGeom prst="rect">
              <a:avLst/>
            </a:prstGeom>
            <a:noFill/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3" name="Gruppierung 62"/>
          <p:cNvGrpSpPr/>
          <p:nvPr/>
        </p:nvGrpSpPr>
        <p:grpSpPr>
          <a:xfrm>
            <a:off x="6335077" y="3369376"/>
            <a:ext cx="2661522" cy="923582"/>
            <a:chOff x="6335077" y="3369376"/>
            <a:chExt cx="2661522" cy="923582"/>
          </a:xfrm>
        </p:grpSpPr>
        <p:grpSp>
          <p:nvGrpSpPr>
            <p:cNvPr id="64" name="Gruppierung 63"/>
            <p:cNvGrpSpPr/>
            <p:nvPr/>
          </p:nvGrpSpPr>
          <p:grpSpPr>
            <a:xfrm>
              <a:off x="6629400" y="3369376"/>
              <a:ext cx="2367199" cy="923582"/>
              <a:chOff x="6629400" y="3369376"/>
              <a:chExt cx="2367199" cy="923582"/>
            </a:xfrm>
          </p:grpSpPr>
          <p:sp>
            <p:nvSpPr>
              <p:cNvPr id="66" name="Rectangle 175"/>
              <p:cNvSpPr>
                <a:spLocks noChangeArrowheads="1"/>
              </p:cNvSpPr>
              <p:nvPr/>
            </p:nvSpPr>
            <p:spPr bwMode="auto">
              <a:xfrm>
                <a:off x="8305800" y="3369376"/>
                <a:ext cx="690799" cy="915754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68" name="Rectangle 175"/>
              <p:cNvSpPr>
                <a:spLocks noChangeArrowheads="1"/>
              </p:cNvSpPr>
              <p:nvPr/>
            </p:nvSpPr>
            <p:spPr bwMode="auto">
              <a:xfrm>
                <a:off x="6629400" y="3377204"/>
                <a:ext cx="1277971" cy="915754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</p:grpSp>
        <p:pic>
          <p:nvPicPr>
            <p:cNvPr id="65" name="Bild 6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335077" y="3478771"/>
              <a:ext cx="2582545" cy="758952"/>
            </a:xfrm>
            <a:prstGeom prst="rect">
              <a:avLst/>
            </a:prstGeom>
          </p:spPr>
        </p:pic>
      </p:grpSp>
      <p:grpSp>
        <p:nvGrpSpPr>
          <p:cNvPr id="69" name="Gruppierung 68"/>
          <p:cNvGrpSpPr/>
          <p:nvPr/>
        </p:nvGrpSpPr>
        <p:grpSpPr>
          <a:xfrm>
            <a:off x="3733800" y="3124200"/>
            <a:ext cx="2130334" cy="1914190"/>
            <a:chOff x="3733800" y="3124200"/>
            <a:chExt cx="2130334" cy="1914190"/>
          </a:xfrm>
        </p:grpSpPr>
        <p:grpSp>
          <p:nvGrpSpPr>
            <p:cNvPr id="70" name="Gruppierung 69"/>
            <p:cNvGrpSpPr/>
            <p:nvPr/>
          </p:nvGrpSpPr>
          <p:grpSpPr>
            <a:xfrm>
              <a:off x="4647421" y="4086357"/>
              <a:ext cx="1216713" cy="952033"/>
              <a:chOff x="4647421" y="4086357"/>
              <a:chExt cx="1216713" cy="952033"/>
            </a:xfrm>
          </p:grpSpPr>
          <p:sp>
            <p:nvSpPr>
              <p:cNvPr id="74" name="Rectangle 175"/>
              <p:cNvSpPr>
                <a:spLocks noChangeArrowheads="1"/>
              </p:cNvSpPr>
              <p:nvPr/>
            </p:nvSpPr>
            <p:spPr bwMode="auto">
              <a:xfrm>
                <a:off x="4979228" y="4086357"/>
                <a:ext cx="884906" cy="952033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pic>
            <p:nvPicPr>
              <p:cNvPr id="75" name="Bild 74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47421" y="4127276"/>
                <a:ext cx="1172718" cy="822960"/>
              </a:xfrm>
              <a:prstGeom prst="rect">
                <a:avLst/>
              </a:prstGeom>
            </p:spPr>
          </p:pic>
        </p:grpSp>
        <p:grpSp>
          <p:nvGrpSpPr>
            <p:cNvPr id="71" name="Gruppierung 70"/>
            <p:cNvGrpSpPr/>
            <p:nvPr/>
          </p:nvGrpSpPr>
          <p:grpSpPr>
            <a:xfrm>
              <a:off x="3733800" y="3124200"/>
              <a:ext cx="2130334" cy="912172"/>
              <a:chOff x="3733800" y="3124200"/>
              <a:chExt cx="2130334" cy="912172"/>
            </a:xfrm>
          </p:grpSpPr>
          <p:sp>
            <p:nvSpPr>
              <p:cNvPr id="72" name="Rectangle 175"/>
              <p:cNvSpPr>
                <a:spLocks noChangeArrowheads="1"/>
              </p:cNvSpPr>
              <p:nvPr/>
            </p:nvSpPr>
            <p:spPr bwMode="auto">
              <a:xfrm>
                <a:off x="4052464" y="3124200"/>
                <a:ext cx="1811670" cy="912172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pic>
            <p:nvPicPr>
              <p:cNvPr id="73" name="Bild 7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33800" y="3232999"/>
                <a:ext cx="2002790" cy="758952"/>
              </a:xfrm>
              <a:prstGeom prst="rect">
                <a:avLst/>
              </a:prstGeom>
            </p:spPr>
          </p:pic>
        </p:grpSp>
      </p:grpSp>
      <p:grpSp>
        <p:nvGrpSpPr>
          <p:cNvPr id="76" name="Gruppierung 75"/>
          <p:cNvGrpSpPr/>
          <p:nvPr/>
        </p:nvGrpSpPr>
        <p:grpSpPr>
          <a:xfrm>
            <a:off x="457200" y="3532407"/>
            <a:ext cx="2803434" cy="966257"/>
            <a:chOff x="457200" y="3532407"/>
            <a:chExt cx="2803434" cy="966257"/>
          </a:xfrm>
        </p:grpSpPr>
        <p:grpSp>
          <p:nvGrpSpPr>
            <p:cNvPr id="77" name="Gruppierung 76"/>
            <p:cNvGrpSpPr/>
            <p:nvPr/>
          </p:nvGrpSpPr>
          <p:grpSpPr>
            <a:xfrm>
              <a:off x="762000" y="3532407"/>
              <a:ext cx="2498634" cy="966257"/>
              <a:chOff x="762000" y="3684807"/>
              <a:chExt cx="2498634" cy="966257"/>
            </a:xfrm>
          </p:grpSpPr>
          <p:sp>
            <p:nvSpPr>
              <p:cNvPr id="79" name="Rectangle 175"/>
              <p:cNvSpPr>
                <a:spLocks noChangeArrowheads="1"/>
              </p:cNvSpPr>
              <p:nvPr/>
            </p:nvSpPr>
            <p:spPr bwMode="auto">
              <a:xfrm>
                <a:off x="2193865" y="3684807"/>
                <a:ext cx="1066769" cy="966257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80" name="Rectangle 175"/>
              <p:cNvSpPr>
                <a:spLocks noChangeArrowheads="1"/>
              </p:cNvSpPr>
              <p:nvPr/>
            </p:nvSpPr>
            <p:spPr bwMode="auto">
              <a:xfrm>
                <a:off x="762000" y="3921241"/>
                <a:ext cx="990600" cy="524117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</p:grpSp>
        <p:pic>
          <p:nvPicPr>
            <p:cNvPr id="78" name="Bild 77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57200" y="3576320"/>
              <a:ext cx="2709037" cy="843280"/>
            </a:xfrm>
            <a:prstGeom prst="rect">
              <a:avLst/>
            </a:prstGeom>
          </p:spPr>
        </p:pic>
      </p:grpSp>
      <p:sp>
        <p:nvSpPr>
          <p:cNvPr id="81" name="Text Box 30"/>
          <p:cNvSpPr txBox="1">
            <a:spLocks noChangeArrowheads="1"/>
          </p:cNvSpPr>
          <p:nvPr/>
        </p:nvSpPr>
        <p:spPr bwMode="auto">
          <a:xfrm>
            <a:off x="164282" y="0"/>
            <a:ext cx="8686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Higgs</a:t>
            </a:r>
            <a:r>
              <a:rPr lang="de-DE" altLang="de-DE" sz="3200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coupling</a:t>
            </a:r>
            <a:r>
              <a:rPr lang="de-DE" alt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strength</a:t>
            </a:r>
            <a:r>
              <a:rPr lang="de-DE" alt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is</a:t>
            </a:r>
            <a:r>
              <a:rPr lang="de-DE" altLang="de-DE" sz="3200" dirty="0" smtClean="0">
                <a:solidFill>
                  <a:schemeClr val="accent2">
                    <a:lumMod val="75000"/>
                  </a:schemeClr>
                </a:solidFill>
              </a:rPr>
              <a:t> proportional </a:t>
            </a:r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to</a:t>
            </a:r>
            <a:r>
              <a:rPr lang="de-DE" altLang="de-DE" sz="32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mass</a:t>
            </a:r>
            <a:endParaRPr lang="en-US" altLang="de-DE" sz="32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82" name="Text Box 31"/>
          <p:cNvSpPr txBox="1">
            <a:spLocks noChangeArrowheads="1"/>
          </p:cNvSpPr>
          <p:nvPr/>
        </p:nvSpPr>
        <p:spPr bwMode="auto">
          <a:xfrm>
            <a:off x="228600" y="533400"/>
            <a:ext cx="1828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de-DE" altLang="de-DE" sz="2800" dirty="0" err="1" smtClean="0"/>
              <a:t>examples</a:t>
            </a:r>
            <a:r>
              <a:rPr lang="de-DE" altLang="de-DE" sz="2800" dirty="0" smtClean="0"/>
              <a:t>:</a:t>
            </a:r>
            <a:endParaRPr lang="en-US" altLang="de-DE" sz="2800" dirty="0"/>
          </a:p>
        </p:txBody>
      </p:sp>
      <p:grpSp>
        <p:nvGrpSpPr>
          <p:cNvPr id="83" name="Gruppierung 82"/>
          <p:cNvGrpSpPr/>
          <p:nvPr/>
        </p:nvGrpSpPr>
        <p:grpSpPr>
          <a:xfrm>
            <a:off x="381000" y="1219200"/>
            <a:ext cx="3124200" cy="2273300"/>
            <a:chOff x="381000" y="1219200"/>
            <a:chExt cx="3124200" cy="2273300"/>
          </a:xfrm>
        </p:grpSpPr>
        <p:pic>
          <p:nvPicPr>
            <p:cNvPr id="84" name="Bild 8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133600" y="2007704"/>
              <a:ext cx="838200" cy="304800"/>
            </a:xfrm>
            <a:prstGeom prst="rect">
              <a:avLst/>
            </a:prstGeom>
          </p:spPr>
        </p:pic>
        <p:pic>
          <p:nvPicPr>
            <p:cNvPr id="85" name="Bild 8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81000" y="3048000"/>
              <a:ext cx="736600" cy="444500"/>
            </a:xfrm>
            <a:prstGeom prst="rect">
              <a:avLst/>
            </a:prstGeom>
          </p:spPr>
        </p:pic>
        <p:pic>
          <p:nvPicPr>
            <p:cNvPr id="86" name="Bild 8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768600" y="3048000"/>
              <a:ext cx="736600" cy="444500"/>
            </a:xfrm>
            <a:prstGeom prst="rect">
              <a:avLst/>
            </a:prstGeom>
          </p:spPr>
        </p:pic>
        <p:pic>
          <p:nvPicPr>
            <p:cNvPr id="87" name="Bild 86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480008" y="1219200"/>
              <a:ext cx="330200" cy="317500"/>
            </a:xfrm>
            <a:prstGeom prst="rect">
              <a:avLst/>
            </a:prstGeom>
          </p:spPr>
        </p:pic>
        <p:grpSp>
          <p:nvGrpSpPr>
            <p:cNvPr id="88" name="Group 142"/>
            <p:cNvGrpSpPr>
              <a:grpSpLocks/>
            </p:cNvGrpSpPr>
            <p:nvPr/>
          </p:nvGrpSpPr>
          <p:grpSpPr bwMode="auto">
            <a:xfrm>
              <a:off x="991058" y="1231106"/>
              <a:ext cx="1860550" cy="1597025"/>
              <a:chOff x="664" y="1094"/>
              <a:chExt cx="1172" cy="1006"/>
            </a:xfrm>
          </p:grpSpPr>
          <p:sp>
            <p:nvSpPr>
              <p:cNvPr id="89" name="Line 141"/>
              <p:cNvSpPr>
                <a:spLocks noChangeShapeType="1"/>
              </p:cNvSpPr>
              <p:nvPr/>
            </p:nvSpPr>
            <p:spPr bwMode="auto">
              <a:xfrm flipV="1">
                <a:off x="1238" y="1094"/>
                <a:ext cx="0" cy="778"/>
              </a:xfrm>
              <a:prstGeom prst="line">
                <a:avLst/>
              </a:prstGeom>
              <a:noFill/>
              <a:ln w="38100">
                <a:solidFill>
                  <a:srgbClr val="0000CC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90" name="Group 113"/>
              <p:cNvGrpSpPr>
                <a:grpSpLocks/>
              </p:cNvGrpSpPr>
              <p:nvPr/>
            </p:nvGrpSpPr>
            <p:grpSpPr bwMode="auto">
              <a:xfrm rot="9045937" flipV="1">
                <a:off x="664" y="1955"/>
                <a:ext cx="627" cy="135"/>
                <a:chOff x="1110" y="2406"/>
                <a:chExt cx="1154" cy="118"/>
              </a:xfrm>
            </p:grpSpPr>
            <p:sp>
              <p:nvSpPr>
                <p:cNvPr id="95" name="Freeform 114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96" name="Freeform 115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91" name="Group 116"/>
              <p:cNvGrpSpPr>
                <a:grpSpLocks/>
              </p:cNvGrpSpPr>
              <p:nvPr/>
            </p:nvGrpSpPr>
            <p:grpSpPr bwMode="auto">
              <a:xfrm rot="1905996" flipV="1">
                <a:off x="1209" y="1965"/>
                <a:ext cx="627" cy="135"/>
                <a:chOff x="1110" y="2406"/>
                <a:chExt cx="1154" cy="118"/>
              </a:xfrm>
            </p:grpSpPr>
            <p:sp>
              <p:nvSpPr>
                <p:cNvPr id="93" name="Freeform 117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94" name="Freeform 118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2" name="Oval 119"/>
              <p:cNvSpPr>
                <a:spLocks noChangeArrowheads="1"/>
              </p:cNvSpPr>
              <p:nvPr/>
            </p:nvSpPr>
            <p:spPr bwMode="auto">
              <a:xfrm rot="5400000" flipV="1">
                <a:off x="1195" y="1827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97" name="Gruppierung 96"/>
          <p:cNvGrpSpPr/>
          <p:nvPr/>
        </p:nvGrpSpPr>
        <p:grpSpPr>
          <a:xfrm>
            <a:off x="3733800" y="1219200"/>
            <a:ext cx="2438400" cy="1841500"/>
            <a:chOff x="3733800" y="1219200"/>
            <a:chExt cx="2438400" cy="1841500"/>
          </a:xfrm>
        </p:grpSpPr>
        <p:pic>
          <p:nvPicPr>
            <p:cNvPr id="98" name="Bild 97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104309" y="2030616"/>
              <a:ext cx="698500" cy="304800"/>
            </a:xfrm>
            <a:prstGeom prst="rect">
              <a:avLst/>
            </a:prstGeom>
          </p:spPr>
        </p:pic>
        <p:pic>
          <p:nvPicPr>
            <p:cNvPr id="99" name="Bild 9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733800" y="2743200"/>
              <a:ext cx="241300" cy="317500"/>
            </a:xfrm>
            <a:prstGeom prst="rect">
              <a:avLst/>
            </a:prstGeom>
          </p:spPr>
        </p:pic>
        <p:pic>
          <p:nvPicPr>
            <p:cNvPr id="100" name="Bild 99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930900" y="2730500"/>
              <a:ext cx="241300" cy="317500"/>
            </a:xfrm>
            <a:prstGeom prst="rect">
              <a:avLst/>
            </a:prstGeom>
          </p:spPr>
        </p:pic>
        <p:pic>
          <p:nvPicPr>
            <p:cNvPr id="101" name="Bild 10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470400" y="1219200"/>
              <a:ext cx="330200" cy="317500"/>
            </a:xfrm>
            <a:prstGeom prst="rect">
              <a:avLst/>
            </a:prstGeom>
          </p:spPr>
        </p:pic>
        <p:grpSp>
          <p:nvGrpSpPr>
            <p:cNvPr id="102" name="Gruppierung 101"/>
            <p:cNvGrpSpPr/>
            <p:nvPr/>
          </p:nvGrpSpPr>
          <p:grpSpPr>
            <a:xfrm>
              <a:off x="3994608" y="1231106"/>
              <a:ext cx="1860551" cy="1597026"/>
              <a:chOff x="3752850" y="1736725"/>
              <a:chExt cx="1860551" cy="1597026"/>
            </a:xfrm>
          </p:grpSpPr>
          <p:sp>
            <p:nvSpPr>
              <p:cNvPr id="103" name="Line 144"/>
              <p:cNvSpPr>
                <a:spLocks noChangeShapeType="1"/>
              </p:cNvSpPr>
              <p:nvPr/>
            </p:nvSpPr>
            <p:spPr bwMode="auto">
              <a:xfrm flipV="1">
                <a:off x="4664075" y="1736725"/>
                <a:ext cx="0" cy="1235075"/>
              </a:xfrm>
              <a:prstGeom prst="line">
                <a:avLst/>
              </a:prstGeom>
              <a:noFill/>
              <a:ln w="38100">
                <a:solidFill>
                  <a:srgbClr val="0000CC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04" name="Group 145"/>
              <p:cNvGrpSpPr>
                <a:grpSpLocks/>
              </p:cNvGrpSpPr>
              <p:nvPr/>
            </p:nvGrpSpPr>
            <p:grpSpPr bwMode="auto">
              <a:xfrm rot="9045937" flipV="1">
                <a:off x="3752850" y="3103563"/>
                <a:ext cx="995363" cy="214313"/>
                <a:chOff x="1110" y="2406"/>
                <a:chExt cx="1154" cy="118"/>
              </a:xfrm>
            </p:grpSpPr>
            <p:sp>
              <p:nvSpPr>
                <p:cNvPr id="109" name="Freeform 146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0" name="Freeform 147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05" name="Group 148"/>
              <p:cNvGrpSpPr>
                <a:grpSpLocks/>
              </p:cNvGrpSpPr>
              <p:nvPr/>
            </p:nvGrpSpPr>
            <p:grpSpPr bwMode="auto">
              <a:xfrm rot="1905996" flipV="1">
                <a:off x="4618038" y="3119438"/>
                <a:ext cx="995363" cy="214313"/>
                <a:chOff x="1110" y="2406"/>
                <a:chExt cx="1154" cy="118"/>
              </a:xfrm>
            </p:grpSpPr>
            <p:sp>
              <p:nvSpPr>
                <p:cNvPr id="107" name="Freeform 149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8" name="Freeform 150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Oval 151"/>
              <p:cNvSpPr>
                <a:spLocks noChangeArrowheads="1"/>
              </p:cNvSpPr>
              <p:nvPr/>
            </p:nvSpPr>
            <p:spPr bwMode="auto">
              <a:xfrm rot="5400000" flipV="1">
                <a:off x="4595813" y="2900363"/>
                <a:ext cx="152400" cy="152400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111" name="Gruppierung 110"/>
          <p:cNvGrpSpPr/>
          <p:nvPr/>
        </p:nvGrpSpPr>
        <p:grpSpPr>
          <a:xfrm>
            <a:off x="6553200" y="1231106"/>
            <a:ext cx="2209800" cy="1969294"/>
            <a:chOff x="6553200" y="1231106"/>
            <a:chExt cx="2209800" cy="1969294"/>
          </a:xfrm>
        </p:grpSpPr>
        <p:pic>
          <p:nvPicPr>
            <p:cNvPr id="112" name="Bild 111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7841098" y="2030616"/>
              <a:ext cx="609600" cy="304800"/>
            </a:xfrm>
            <a:prstGeom prst="rect">
              <a:avLst/>
            </a:prstGeom>
          </p:spPr>
        </p:pic>
        <p:pic>
          <p:nvPicPr>
            <p:cNvPr id="113" name="Bild 11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6553200" y="2895600"/>
              <a:ext cx="152400" cy="304800"/>
            </a:xfrm>
            <a:prstGeom prst="rect">
              <a:avLst/>
            </a:prstGeom>
          </p:spPr>
        </p:pic>
        <p:pic>
          <p:nvPicPr>
            <p:cNvPr id="114" name="Bild 113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8610600" y="2895600"/>
              <a:ext cx="152400" cy="304800"/>
            </a:xfrm>
            <a:prstGeom prst="rect">
              <a:avLst/>
            </a:prstGeom>
          </p:spPr>
        </p:pic>
        <p:pic>
          <p:nvPicPr>
            <p:cNvPr id="115" name="Bild 114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7195803" y="1234281"/>
              <a:ext cx="330200" cy="317500"/>
            </a:xfrm>
            <a:prstGeom prst="rect">
              <a:avLst/>
            </a:prstGeom>
          </p:spPr>
        </p:pic>
        <p:grpSp>
          <p:nvGrpSpPr>
            <p:cNvPr id="116" name="Group 174"/>
            <p:cNvGrpSpPr>
              <a:grpSpLocks/>
            </p:cNvGrpSpPr>
            <p:nvPr/>
          </p:nvGrpSpPr>
          <p:grpSpPr bwMode="auto">
            <a:xfrm>
              <a:off x="6794958" y="1231106"/>
              <a:ext cx="1692275" cy="1768475"/>
              <a:chOff x="4128" y="1094"/>
              <a:chExt cx="1066" cy="1114"/>
            </a:xfrm>
          </p:grpSpPr>
          <p:sp>
            <p:nvSpPr>
              <p:cNvPr id="117" name="Line 171"/>
              <p:cNvSpPr>
                <a:spLocks noChangeShapeType="1"/>
              </p:cNvSpPr>
              <p:nvPr/>
            </p:nvSpPr>
            <p:spPr bwMode="auto">
              <a:xfrm>
                <a:off x="4666" y="1872"/>
                <a:ext cx="528" cy="336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18" name="Line 170"/>
              <p:cNvSpPr>
                <a:spLocks noChangeShapeType="1"/>
              </p:cNvSpPr>
              <p:nvPr/>
            </p:nvSpPr>
            <p:spPr bwMode="auto">
              <a:xfrm flipH="1">
                <a:off x="4128" y="1872"/>
                <a:ext cx="528" cy="336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19" name="Line 158"/>
              <p:cNvSpPr>
                <a:spLocks noChangeShapeType="1"/>
              </p:cNvSpPr>
              <p:nvPr/>
            </p:nvSpPr>
            <p:spPr bwMode="auto">
              <a:xfrm flipV="1">
                <a:off x="4666" y="1094"/>
                <a:ext cx="0" cy="778"/>
              </a:xfrm>
              <a:prstGeom prst="line">
                <a:avLst/>
              </a:prstGeom>
              <a:noFill/>
              <a:ln w="38100">
                <a:solidFill>
                  <a:srgbClr val="0000CC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20" name="Oval 165"/>
              <p:cNvSpPr>
                <a:spLocks noChangeArrowheads="1"/>
              </p:cNvSpPr>
              <p:nvPr/>
            </p:nvSpPr>
            <p:spPr bwMode="auto">
              <a:xfrm rot="5400000" flipV="1">
                <a:off x="4623" y="1827"/>
                <a:ext cx="96" cy="96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21" name="Line 172"/>
              <p:cNvSpPr>
                <a:spLocks noChangeShapeType="1"/>
              </p:cNvSpPr>
              <p:nvPr/>
            </p:nvSpPr>
            <p:spPr bwMode="auto">
              <a:xfrm flipV="1">
                <a:off x="4337" y="2019"/>
                <a:ext cx="85" cy="5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22" name="Line 173"/>
              <p:cNvSpPr>
                <a:spLocks noChangeShapeType="1"/>
              </p:cNvSpPr>
              <p:nvPr/>
            </p:nvSpPr>
            <p:spPr bwMode="auto">
              <a:xfrm>
                <a:off x="4862" y="1995"/>
                <a:ext cx="85" cy="5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20738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" name="Gruppierung 101"/>
          <p:cNvGrpSpPr/>
          <p:nvPr/>
        </p:nvGrpSpPr>
        <p:grpSpPr>
          <a:xfrm>
            <a:off x="381000" y="3657600"/>
            <a:ext cx="8382000" cy="2971800"/>
            <a:chOff x="381000" y="3657600"/>
            <a:chExt cx="8382000" cy="2971800"/>
          </a:xfrm>
        </p:grpSpPr>
        <p:pic>
          <p:nvPicPr>
            <p:cNvPr id="242" name="Bild 24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80244" y="5092700"/>
              <a:ext cx="330200" cy="469900"/>
            </a:xfrm>
            <a:prstGeom prst="rect">
              <a:avLst/>
            </a:prstGeom>
          </p:spPr>
        </p:pic>
        <p:pic>
          <p:nvPicPr>
            <p:cNvPr id="241" name="Bild 24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95326" y="4216966"/>
              <a:ext cx="228600" cy="304800"/>
            </a:xfrm>
            <a:prstGeom prst="rect">
              <a:avLst/>
            </a:prstGeom>
          </p:spPr>
        </p:pic>
        <p:grpSp>
          <p:nvGrpSpPr>
            <p:cNvPr id="82" name="Gruppierung 81"/>
            <p:cNvGrpSpPr/>
            <p:nvPr/>
          </p:nvGrpSpPr>
          <p:grpSpPr>
            <a:xfrm>
              <a:off x="381000" y="3657600"/>
              <a:ext cx="8382000" cy="2971800"/>
              <a:chOff x="381000" y="3657600"/>
              <a:chExt cx="8382000" cy="2971800"/>
            </a:xfrm>
          </p:grpSpPr>
          <p:grpSp>
            <p:nvGrpSpPr>
              <p:cNvPr id="225" name="Gruppierung 224"/>
              <p:cNvGrpSpPr/>
              <p:nvPr/>
            </p:nvGrpSpPr>
            <p:grpSpPr>
              <a:xfrm>
                <a:off x="381000" y="3657600"/>
                <a:ext cx="8382000" cy="2971800"/>
                <a:chOff x="381000" y="3657600"/>
                <a:chExt cx="8382000" cy="2971800"/>
              </a:xfrm>
            </p:grpSpPr>
            <p:sp>
              <p:nvSpPr>
                <p:cNvPr id="106" name="Text Box 258"/>
                <p:cNvSpPr txBox="1">
                  <a:spLocks noChangeArrowheads="1"/>
                </p:cNvSpPr>
                <p:nvPr/>
              </p:nvSpPr>
              <p:spPr bwMode="auto">
                <a:xfrm>
                  <a:off x="4876800" y="5715000"/>
                  <a:ext cx="1828800" cy="4572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de-DE" altLang="de-DE" dirty="0">
                      <a:solidFill>
                        <a:schemeClr val="accent2">
                          <a:lumMod val="75000"/>
                        </a:schemeClr>
                      </a:solidFill>
                    </a:rPr>
                    <a:t> </a:t>
                  </a:r>
                  <a:r>
                    <a:rPr lang="de-DE" altLang="de-DE" dirty="0" smtClean="0">
                      <a:solidFill>
                        <a:schemeClr val="accent2">
                          <a:lumMod val="75000"/>
                        </a:schemeClr>
                      </a:solidFill>
                    </a:rPr>
                    <a:t>       </a:t>
                  </a:r>
                  <a:r>
                    <a:rPr lang="de-DE" altLang="de-DE" dirty="0" err="1" smtClean="0">
                      <a:solidFill>
                        <a:schemeClr val="accent2">
                          <a:lumMod val="75000"/>
                        </a:schemeClr>
                      </a:solidFill>
                    </a:rPr>
                    <a:t>fusion</a:t>
                  </a:r>
                  <a:endParaRPr lang="en-US" altLang="de-DE" dirty="0" smtClean="0">
                    <a:solidFill>
                      <a:schemeClr val="accent2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100" name="Text Box 120"/>
                <p:cNvSpPr txBox="1">
                  <a:spLocks noChangeArrowheads="1"/>
                </p:cNvSpPr>
                <p:nvPr/>
              </p:nvSpPr>
              <p:spPr bwMode="auto">
                <a:xfrm>
                  <a:off x="2895600" y="6172200"/>
                  <a:ext cx="3581400" cy="4572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r>
                    <a:rPr lang="de-DE" altLang="de-DE" dirty="0" err="1" smtClean="0">
                      <a:solidFill>
                        <a:schemeClr val="accent2">
                          <a:lumMod val="75000"/>
                        </a:schemeClr>
                      </a:solidFill>
                    </a:rPr>
                    <a:t>associated</a:t>
                  </a:r>
                  <a:r>
                    <a:rPr lang="de-DE" altLang="de-DE" dirty="0" smtClean="0">
                      <a:solidFill>
                        <a:schemeClr val="accent2">
                          <a:lumMod val="75000"/>
                        </a:schemeClr>
                      </a:solidFill>
                    </a:rPr>
                    <a:t> </a:t>
                  </a:r>
                  <a:r>
                    <a:rPr lang="de-DE" altLang="de-DE" dirty="0" err="1" smtClean="0">
                      <a:solidFill>
                        <a:schemeClr val="accent2">
                          <a:lumMod val="75000"/>
                        </a:schemeClr>
                      </a:solidFill>
                    </a:rPr>
                    <a:t>production</a:t>
                  </a:r>
                  <a:endParaRPr lang="en-US" altLang="de-DE" dirty="0" smtClean="0">
                    <a:solidFill>
                      <a:schemeClr val="accent2">
                        <a:lumMod val="75000"/>
                      </a:schemeClr>
                    </a:solidFill>
                  </a:endParaRPr>
                </a:p>
              </p:txBody>
            </p:sp>
            <p:grpSp>
              <p:nvGrpSpPr>
                <p:cNvPr id="101" name="Group 185"/>
                <p:cNvGrpSpPr>
                  <a:grpSpLocks/>
                </p:cNvGrpSpPr>
                <p:nvPr/>
              </p:nvGrpSpPr>
              <p:grpSpPr bwMode="auto">
                <a:xfrm>
                  <a:off x="990600" y="4419600"/>
                  <a:ext cx="2667000" cy="1676400"/>
                  <a:chOff x="624" y="2688"/>
                  <a:chExt cx="1680" cy="1056"/>
                </a:xfrm>
              </p:grpSpPr>
              <p:grpSp>
                <p:nvGrpSpPr>
                  <p:cNvPr id="177" name="Group 183"/>
                  <p:cNvGrpSpPr>
                    <a:grpSpLocks/>
                  </p:cNvGrpSpPr>
                  <p:nvPr/>
                </p:nvGrpSpPr>
                <p:grpSpPr bwMode="auto">
                  <a:xfrm>
                    <a:off x="624" y="2688"/>
                    <a:ext cx="1680" cy="576"/>
                    <a:chOff x="624" y="2880"/>
                    <a:chExt cx="1680" cy="576"/>
                  </a:xfrm>
                </p:grpSpPr>
                <p:sp>
                  <p:nvSpPr>
                    <p:cNvPr id="179" name="Line 1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719" y="3168"/>
                      <a:ext cx="536" cy="239"/>
                    </a:xfrm>
                    <a:prstGeom prst="line">
                      <a:avLst/>
                    </a:prstGeom>
                    <a:noFill/>
                    <a:ln w="38100">
                      <a:solidFill>
                        <a:srgbClr val="FF0000"/>
                      </a:solidFill>
                      <a:prstDash val="dash"/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grpSp>
                  <p:nvGrpSpPr>
                    <p:cNvPr id="180" name="Group 157"/>
                    <p:cNvGrpSpPr>
                      <a:grpSpLocks noChangeAspect="1"/>
                    </p:cNvGrpSpPr>
                    <p:nvPr/>
                  </p:nvGrpSpPr>
                  <p:grpSpPr bwMode="auto">
                    <a:xfrm flipH="1">
                      <a:off x="1123" y="3120"/>
                      <a:ext cx="605" cy="110"/>
                      <a:chOff x="1172" y="3318"/>
                      <a:chExt cx="762" cy="138"/>
                    </a:xfrm>
                  </p:grpSpPr>
                  <p:sp>
                    <p:nvSpPr>
                      <p:cNvPr id="196" name="Freeform 158"/>
                      <p:cNvSpPr>
                        <a:spLocks noChangeAspect="1"/>
                      </p:cNvSpPr>
                      <p:nvPr/>
                    </p:nvSpPr>
                    <p:spPr bwMode="auto">
                      <a:xfrm rot="-10832358">
                        <a:off x="1554" y="3318"/>
                        <a:ext cx="380" cy="131"/>
                      </a:xfrm>
                      <a:custGeom>
                        <a:avLst/>
                        <a:gdLst>
                          <a:gd name="T0" fmla="*/ 0 w 576"/>
                          <a:gd name="T1" fmla="*/ 56 h 112"/>
                          <a:gd name="T2" fmla="*/ 50 w 576"/>
                          <a:gd name="T3" fmla="*/ 8 h 112"/>
                          <a:gd name="T4" fmla="*/ 144 w 576"/>
                          <a:gd name="T5" fmla="*/ 104 h 112"/>
                          <a:gd name="T6" fmla="*/ 240 w 576"/>
                          <a:gd name="T7" fmla="*/ 8 h 112"/>
                          <a:gd name="T8" fmla="*/ 336 w 576"/>
                          <a:gd name="T9" fmla="*/ 104 h 112"/>
                          <a:gd name="T10" fmla="*/ 432 w 576"/>
                          <a:gd name="T11" fmla="*/ 8 h 112"/>
                          <a:gd name="T12" fmla="*/ 528 w 576"/>
                          <a:gd name="T13" fmla="*/ 104 h 112"/>
                          <a:gd name="T14" fmla="*/ 576 w 576"/>
                          <a:gd name="T15" fmla="*/ 56 h 11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</a:cxnLst>
                        <a:rect l="0" t="0" r="r" b="b"/>
                        <a:pathLst>
                          <a:path w="576" h="112">
                            <a:moveTo>
                              <a:pt x="0" y="56"/>
                            </a:moveTo>
                            <a:cubicBezTo>
                              <a:pt x="8" y="48"/>
                              <a:pt x="26" y="0"/>
                              <a:pt x="50" y="8"/>
                            </a:cubicBezTo>
                            <a:cubicBezTo>
                              <a:pt x="74" y="16"/>
                              <a:pt x="112" y="104"/>
                              <a:pt x="144" y="104"/>
                            </a:cubicBezTo>
                            <a:cubicBezTo>
                              <a:pt x="176" y="104"/>
                              <a:pt x="208" y="8"/>
                              <a:pt x="240" y="8"/>
                            </a:cubicBezTo>
                            <a:cubicBezTo>
                              <a:pt x="272" y="8"/>
                              <a:pt x="304" y="104"/>
                              <a:pt x="336" y="104"/>
                            </a:cubicBezTo>
                            <a:cubicBezTo>
                              <a:pt x="368" y="104"/>
                              <a:pt x="400" y="8"/>
                              <a:pt x="432" y="8"/>
                            </a:cubicBezTo>
                            <a:cubicBezTo>
                              <a:pt x="464" y="8"/>
                              <a:pt x="504" y="96"/>
                              <a:pt x="528" y="104"/>
                            </a:cubicBezTo>
                            <a:cubicBezTo>
                              <a:pt x="552" y="112"/>
                              <a:pt x="568" y="64"/>
                              <a:pt x="576" y="56"/>
                            </a:cubicBezTo>
                          </a:path>
                        </a:pathLst>
                      </a:custGeom>
                      <a:noFill/>
                      <a:ln w="28575" cmpd="sng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7" name="Freeform 159"/>
                      <p:cNvSpPr>
                        <a:spLocks noChangeAspect="1"/>
                      </p:cNvSpPr>
                      <p:nvPr/>
                    </p:nvSpPr>
                    <p:spPr bwMode="auto">
                      <a:xfrm rot="-10832358">
                        <a:off x="1172" y="3326"/>
                        <a:ext cx="384" cy="130"/>
                      </a:xfrm>
                      <a:custGeom>
                        <a:avLst/>
                        <a:gdLst>
                          <a:gd name="T0" fmla="*/ 0 w 581"/>
                          <a:gd name="T1" fmla="*/ 61 h 111"/>
                          <a:gd name="T2" fmla="*/ 55 w 581"/>
                          <a:gd name="T3" fmla="*/ 7 h 111"/>
                          <a:gd name="T4" fmla="*/ 149 w 581"/>
                          <a:gd name="T5" fmla="*/ 103 h 111"/>
                          <a:gd name="T6" fmla="*/ 245 w 581"/>
                          <a:gd name="T7" fmla="*/ 7 h 111"/>
                          <a:gd name="T8" fmla="*/ 341 w 581"/>
                          <a:gd name="T9" fmla="*/ 103 h 111"/>
                          <a:gd name="T10" fmla="*/ 437 w 581"/>
                          <a:gd name="T11" fmla="*/ 7 h 111"/>
                          <a:gd name="T12" fmla="*/ 533 w 581"/>
                          <a:gd name="T13" fmla="*/ 103 h 111"/>
                          <a:gd name="T14" fmla="*/ 581 w 581"/>
                          <a:gd name="T15" fmla="*/ 55 h 1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</a:cxnLst>
                        <a:rect l="0" t="0" r="r" b="b"/>
                        <a:pathLst>
                          <a:path w="581" h="111">
                            <a:moveTo>
                              <a:pt x="0" y="61"/>
                            </a:moveTo>
                            <a:cubicBezTo>
                              <a:pt x="9" y="52"/>
                              <a:pt x="30" y="0"/>
                              <a:pt x="55" y="7"/>
                            </a:cubicBezTo>
                            <a:cubicBezTo>
                              <a:pt x="80" y="14"/>
                              <a:pt x="117" y="103"/>
                              <a:pt x="149" y="103"/>
                            </a:cubicBezTo>
                            <a:cubicBezTo>
                              <a:pt x="181" y="103"/>
                              <a:pt x="213" y="7"/>
                              <a:pt x="245" y="7"/>
                            </a:cubicBezTo>
                            <a:cubicBezTo>
                              <a:pt x="277" y="7"/>
                              <a:pt x="309" y="103"/>
                              <a:pt x="341" y="103"/>
                            </a:cubicBezTo>
                            <a:cubicBezTo>
                              <a:pt x="373" y="103"/>
                              <a:pt x="405" y="7"/>
                              <a:pt x="437" y="7"/>
                            </a:cubicBezTo>
                            <a:cubicBezTo>
                              <a:pt x="469" y="7"/>
                              <a:pt x="509" y="95"/>
                              <a:pt x="533" y="103"/>
                            </a:cubicBezTo>
                            <a:cubicBezTo>
                              <a:pt x="557" y="111"/>
                              <a:pt x="573" y="63"/>
                              <a:pt x="581" y="55"/>
                            </a:cubicBezTo>
                          </a:path>
                        </a:pathLst>
                      </a:custGeom>
                      <a:noFill/>
                      <a:ln w="28575" cmpd="sng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82" name="Group 16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24" y="2880"/>
                      <a:ext cx="528" cy="576"/>
                      <a:chOff x="480" y="1872"/>
                      <a:chExt cx="528" cy="576"/>
                    </a:xfrm>
                  </p:grpSpPr>
                  <p:sp>
                    <p:nvSpPr>
                      <p:cNvPr id="191" name="Line 16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480" y="1872"/>
                        <a:ext cx="480" cy="28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2" name="Line 163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480" y="2160"/>
                        <a:ext cx="480" cy="288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3" name="Oval 164"/>
                      <p:cNvSpPr>
                        <a:spLocks noChangeArrowheads="1"/>
                      </p:cNvSpPr>
                      <p:nvPr/>
                    </p:nvSpPr>
                    <p:spPr bwMode="auto">
                      <a:xfrm flipH="1" flipV="1">
                        <a:off x="912" y="2112"/>
                        <a:ext cx="96" cy="96"/>
                      </a:xfrm>
                      <a:prstGeom prst="ellipse">
                        <a:avLst/>
                      </a:prstGeom>
                      <a:solidFill>
                        <a:srgbClr val="66CCFF"/>
                      </a:solidFill>
                      <a:ln w="19050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4" name="Line 165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4" y="1990"/>
                        <a:ext cx="28" cy="1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 type="arrow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5" name="Line 166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672" y="2316"/>
                        <a:ext cx="28" cy="1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 type="arrow" w="lg" len="lg"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83" name="Group 167"/>
                    <p:cNvGrpSpPr>
                      <a:grpSpLocks noChangeAspect="1"/>
                    </p:cNvGrpSpPr>
                    <p:nvPr/>
                  </p:nvGrpSpPr>
                  <p:grpSpPr bwMode="auto">
                    <a:xfrm rot="20168322" flipH="1">
                      <a:off x="1699" y="2976"/>
                      <a:ext cx="605" cy="110"/>
                      <a:chOff x="1172" y="3318"/>
                      <a:chExt cx="762" cy="138"/>
                    </a:xfrm>
                  </p:grpSpPr>
                  <p:sp>
                    <p:nvSpPr>
                      <p:cNvPr id="189" name="Freeform 168"/>
                      <p:cNvSpPr>
                        <a:spLocks noChangeAspect="1"/>
                      </p:cNvSpPr>
                      <p:nvPr/>
                    </p:nvSpPr>
                    <p:spPr bwMode="auto">
                      <a:xfrm rot="-10832358">
                        <a:off x="1554" y="3318"/>
                        <a:ext cx="380" cy="131"/>
                      </a:xfrm>
                      <a:custGeom>
                        <a:avLst/>
                        <a:gdLst>
                          <a:gd name="T0" fmla="*/ 0 w 576"/>
                          <a:gd name="T1" fmla="*/ 56 h 112"/>
                          <a:gd name="T2" fmla="*/ 50 w 576"/>
                          <a:gd name="T3" fmla="*/ 8 h 112"/>
                          <a:gd name="T4" fmla="*/ 144 w 576"/>
                          <a:gd name="T5" fmla="*/ 104 h 112"/>
                          <a:gd name="T6" fmla="*/ 240 w 576"/>
                          <a:gd name="T7" fmla="*/ 8 h 112"/>
                          <a:gd name="T8" fmla="*/ 336 w 576"/>
                          <a:gd name="T9" fmla="*/ 104 h 112"/>
                          <a:gd name="T10" fmla="*/ 432 w 576"/>
                          <a:gd name="T11" fmla="*/ 8 h 112"/>
                          <a:gd name="T12" fmla="*/ 528 w 576"/>
                          <a:gd name="T13" fmla="*/ 104 h 112"/>
                          <a:gd name="T14" fmla="*/ 576 w 576"/>
                          <a:gd name="T15" fmla="*/ 56 h 11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</a:cxnLst>
                        <a:rect l="0" t="0" r="r" b="b"/>
                        <a:pathLst>
                          <a:path w="576" h="112">
                            <a:moveTo>
                              <a:pt x="0" y="56"/>
                            </a:moveTo>
                            <a:cubicBezTo>
                              <a:pt x="8" y="48"/>
                              <a:pt x="26" y="0"/>
                              <a:pt x="50" y="8"/>
                            </a:cubicBezTo>
                            <a:cubicBezTo>
                              <a:pt x="74" y="16"/>
                              <a:pt x="112" y="104"/>
                              <a:pt x="144" y="104"/>
                            </a:cubicBezTo>
                            <a:cubicBezTo>
                              <a:pt x="176" y="104"/>
                              <a:pt x="208" y="8"/>
                              <a:pt x="240" y="8"/>
                            </a:cubicBezTo>
                            <a:cubicBezTo>
                              <a:pt x="272" y="8"/>
                              <a:pt x="304" y="104"/>
                              <a:pt x="336" y="104"/>
                            </a:cubicBezTo>
                            <a:cubicBezTo>
                              <a:pt x="368" y="104"/>
                              <a:pt x="400" y="8"/>
                              <a:pt x="432" y="8"/>
                            </a:cubicBezTo>
                            <a:cubicBezTo>
                              <a:pt x="464" y="8"/>
                              <a:pt x="504" y="96"/>
                              <a:pt x="528" y="104"/>
                            </a:cubicBezTo>
                            <a:cubicBezTo>
                              <a:pt x="552" y="112"/>
                              <a:pt x="568" y="64"/>
                              <a:pt x="576" y="56"/>
                            </a:cubicBezTo>
                          </a:path>
                        </a:pathLst>
                      </a:custGeom>
                      <a:noFill/>
                      <a:ln w="28575" cmpd="sng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90" name="Freeform 169"/>
                      <p:cNvSpPr>
                        <a:spLocks noChangeAspect="1"/>
                      </p:cNvSpPr>
                      <p:nvPr/>
                    </p:nvSpPr>
                    <p:spPr bwMode="auto">
                      <a:xfrm rot="-10832358">
                        <a:off x="1172" y="3326"/>
                        <a:ext cx="384" cy="130"/>
                      </a:xfrm>
                      <a:custGeom>
                        <a:avLst/>
                        <a:gdLst>
                          <a:gd name="T0" fmla="*/ 0 w 581"/>
                          <a:gd name="T1" fmla="*/ 61 h 111"/>
                          <a:gd name="T2" fmla="*/ 55 w 581"/>
                          <a:gd name="T3" fmla="*/ 7 h 111"/>
                          <a:gd name="T4" fmla="*/ 149 w 581"/>
                          <a:gd name="T5" fmla="*/ 103 h 111"/>
                          <a:gd name="T6" fmla="*/ 245 w 581"/>
                          <a:gd name="T7" fmla="*/ 7 h 111"/>
                          <a:gd name="T8" fmla="*/ 341 w 581"/>
                          <a:gd name="T9" fmla="*/ 103 h 111"/>
                          <a:gd name="T10" fmla="*/ 437 w 581"/>
                          <a:gd name="T11" fmla="*/ 7 h 111"/>
                          <a:gd name="T12" fmla="*/ 533 w 581"/>
                          <a:gd name="T13" fmla="*/ 103 h 111"/>
                          <a:gd name="T14" fmla="*/ 581 w 581"/>
                          <a:gd name="T15" fmla="*/ 55 h 1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</a:cxnLst>
                        <a:rect l="0" t="0" r="r" b="b"/>
                        <a:pathLst>
                          <a:path w="581" h="111">
                            <a:moveTo>
                              <a:pt x="0" y="61"/>
                            </a:moveTo>
                            <a:cubicBezTo>
                              <a:pt x="9" y="52"/>
                              <a:pt x="30" y="0"/>
                              <a:pt x="55" y="7"/>
                            </a:cubicBezTo>
                            <a:cubicBezTo>
                              <a:pt x="80" y="14"/>
                              <a:pt x="117" y="103"/>
                              <a:pt x="149" y="103"/>
                            </a:cubicBezTo>
                            <a:cubicBezTo>
                              <a:pt x="181" y="103"/>
                              <a:pt x="213" y="7"/>
                              <a:pt x="245" y="7"/>
                            </a:cubicBezTo>
                            <a:cubicBezTo>
                              <a:pt x="277" y="7"/>
                              <a:pt x="309" y="103"/>
                              <a:pt x="341" y="103"/>
                            </a:cubicBezTo>
                            <a:cubicBezTo>
                              <a:pt x="373" y="103"/>
                              <a:pt x="405" y="7"/>
                              <a:pt x="437" y="7"/>
                            </a:cubicBezTo>
                            <a:cubicBezTo>
                              <a:pt x="469" y="7"/>
                              <a:pt x="509" y="95"/>
                              <a:pt x="533" y="103"/>
                            </a:cubicBezTo>
                            <a:cubicBezTo>
                              <a:pt x="557" y="111"/>
                              <a:pt x="573" y="63"/>
                              <a:pt x="581" y="55"/>
                            </a:cubicBezTo>
                          </a:path>
                        </a:pathLst>
                      </a:custGeom>
                      <a:noFill/>
                      <a:ln w="28575" cmpd="sng">
                        <a:solidFill>
                          <a:schemeClr val="accent2">
                            <a:lumMod val="75000"/>
                          </a:schemeClr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84" name="Oval 170"/>
                    <p:cNvSpPr>
                      <a:spLocks noChangeArrowheads="1"/>
                    </p:cNvSpPr>
                    <p:nvPr/>
                  </p:nvSpPr>
                  <p:spPr bwMode="auto">
                    <a:xfrm flipH="1" flipV="1">
                      <a:off x="1671" y="3120"/>
                      <a:ext cx="96" cy="96"/>
                    </a:xfrm>
                    <a:prstGeom prst="ellipse">
                      <a:avLst/>
                    </a:prstGeom>
                    <a:solidFill>
                      <a:srgbClr val="66CCFF"/>
                    </a:solidFill>
                    <a:ln w="190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78" name="Text Box 18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72" y="3456"/>
                    <a:ext cx="1536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pPr algn="l"/>
                    <a:r>
                      <a:rPr lang="de-DE" altLang="de-DE" dirty="0" err="1" smtClean="0">
                        <a:solidFill>
                          <a:schemeClr val="accent2">
                            <a:lumMod val="75000"/>
                          </a:schemeClr>
                        </a:solidFill>
                      </a:rPr>
                      <a:t>Higgs</a:t>
                    </a:r>
                    <a:r>
                      <a:rPr lang="de-DE" altLang="de-DE" dirty="0">
                        <a:solidFill>
                          <a:schemeClr val="accent2">
                            <a:lumMod val="75000"/>
                          </a:schemeClr>
                        </a:solidFill>
                      </a:rPr>
                      <a:t> </a:t>
                    </a:r>
                    <a:r>
                      <a:rPr lang="de-DE" altLang="de-DE" dirty="0" err="1">
                        <a:solidFill>
                          <a:schemeClr val="accent2">
                            <a:lumMod val="75000"/>
                          </a:schemeClr>
                        </a:solidFill>
                      </a:rPr>
                      <a:t>s</a:t>
                    </a:r>
                    <a:r>
                      <a:rPr lang="de-DE" altLang="de-DE" dirty="0" err="1" smtClean="0">
                        <a:solidFill>
                          <a:schemeClr val="accent2">
                            <a:lumMod val="75000"/>
                          </a:schemeClr>
                        </a:solidFill>
                      </a:rPr>
                      <a:t>trahlung</a:t>
                    </a:r>
                    <a:endParaRPr lang="en-US" altLang="de-DE" dirty="0" smtClean="0">
                      <a:solidFill>
                        <a:schemeClr val="accent2">
                          <a:lumMod val="7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104" name="Group 257"/>
                <p:cNvGrpSpPr>
                  <a:grpSpLocks/>
                </p:cNvGrpSpPr>
                <p:nvPr/>
              </p:nvGrpSpPr>
              <p:grpSpPr bwMode="auto">
                <a:xfrm>
                  <a:off x="5233988" y="3959225"/>
                  <a:ext cx="2524125" cy="1838325"/>
                  <a:chOff x="3297" y="2494"/>
                  <a:chExt cx="1590" cy="1158"/>
                </a:xfrm>
              </p:grpSpPr>
              <p:sp>
                <p:nvSpPr>
                  <p:cNvPr id="108" name="Line 251"/>
                  <p:cNvSpPr>
                    <a:spLocks noChangeShapeType="1"/>
                  </p:cNvSpPr>
                  <p:nvPr/>
                </p:nvSpPr>
                <p:spPr bwMode="auto">
                  <a:xfrm>
                    <a:off x="3833" y="3361"/>
                    <a:ext cx="481" cy="29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09" name="Line 25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32" y="2494"/>
                    <a:ext cx="481" cy="29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10" name="AutoShape 238"/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783" y="2832"/>
                    <a:ext cx="576" cy="480"/>
                  </a:xfrm>
                  <a:prstGeom prst="triangle">
                    <a:avLst>
                      <a:gd name="adj" fmla="val 50000"/>
                    </a:avLst>
                  </a:prstGeom>
                  <a:noFill/>
                  <a:ln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11" name="Rectangle 250"/>
                  <p:cNvSpPr>
                    <a:spLocks noChangeArrowheads="1"/>
                  </p:cNvSpPr>
                  <p:nvPr/>
                </p:nvSpPr>
                <p:spPr bwMode="auto">
                  <a:xfrm>
                    <a:off x="3781" y="2834"/>
                    <a:ext cx="98" cy="481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12" name="Group 187"/>
                  <p:cNvGrpSpPr>
                    <a:grpSpLocks/>
                  </p:cNvGrpSpPr>
                  <p:nvPr/>
                </p:nvGrpSpPr>
                <p:grpSpPr bwMode="auto">
                  <a:xfrm rot="21600000">
                    <a:off x="3297" y="3359"/>
                    <a:ext cx="534" cy="97"/>
                    <a:chOff x="2434" y="2449"/>
                    <a:chExt cx="534" cy="97"/>
                  </a:xfrm>
                </p:grpSpPr>
                <p:sp>
                  <p:nvSpPr>
                    <p:cNvPr id="153" name="Bogen 18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434" y="2449"/>
                      <a:ext cx="9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35745 w 35745"/>
                        <a:gd name="T1" fmla="*/ 17648 h 22924"/>
                        <a:gd name="T2" fmla="*/ 41 w 35745"/>
                        <a:gd name="T3" fmla="*/ 0 h 22924"/>
                        <a:gd name="T4" fmla="*/ 21600 w 35745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745" h="22924" fill="none" extrusionOk="0">
                          <a:moveTo>
                            <a:pt x="35745" y="17648"/>
                          </a:moveTo>
                          <a:cubicBezTo>
                            <a:pt x="31818" y="21050"/>
                            <a:pt x="26796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35745" h="22924" stroke="0" extrusionOk="0">
                          <a:moveTo>
                            <a:pt x="35745" y="17648"/>
                          </a:moveTo>
                          <a:cubicBezTo>
                            <a:pt x="31818" y="21050"/>
                            <a:pt x="26796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grpSp>
                  <p:nvGrpSpPr>
                    <p:cNvPr id="154" name="Group 1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490" y="2450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74" name="Bogen 19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75" name="Bogen 19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76" name="Bogen 19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55" name="Group 19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568" y="2450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71" name="Bogen 194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72" name="Bogen 1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73" name="Bogen 19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56" name="Group 19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645" y="245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168" name="Bogen 19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69" name="Bogen 1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70" name="Bogen 20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57" name="Group 20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21" y="2450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65" name="Bogen 20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66" name="Bogen 2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67" name="Bogen 20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58" name="Group 20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98" y="2450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62" name="Bogen 20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63" name="Bogen 2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64" name="Bogen 20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59" name="Bogen 209"/>
                    <p:cNvSpPr>
                      <a:spLocks/>
                    </p:cNvSpPr>
                    <p:nvPr/>
                  </p:nvSpPr>
                  <p:spPr bwMode="auto">
                    <a:xfrm flipH="1">
                      <a:off x="2876" y="2498"/>
                      <a:ext cx="38" cy="4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60" name="Bogen 21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876" y="2465"/>
                      <a:ext cx="57" cy="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61" name="Bogen 2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898" y="2450"/>
                      <a:ext cx="70" cy="48"/>
                    </a:xfrm>
                    <a:custGeom>
                      <a:avLst/>
                      <a:gdLst>
                        <a:gd name="G0" fmla="+- 13128 0 0"/>
                        <a:gd name="G1" fmla="+- 0 0 0"/>
                        <a:gd name="G2" fmla="+- 21600 0 0"/>
                        <a:gd name="T0" fmla="*/ 26233 w 26233"/>
                        <a:gd name="T1" fmla="*/ 17170 h 21600"/>
                        <a:gd name="T2" fmla="*/ 0 w 26233"/>
                        <a:gd name="T3" fmla="*/ 17153 h 21600"/>
                        <a:gd name="T4" fmla="*/ 13128 w 26233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6233" h="21600" fill="none" extrusionOk="0">
                          <a:moveTo>
                            <a:pt x="26233" y="17170"/>
                          </a:moveTo>
                          <a:cubicBezTo>
                            <a:pt x="22468" y="20043"/>
                            <a:pt x="17863" y="21599"/>
                            <a:pt x="13128" y="21599"/>
                          </a:cubicBezTo>
                          <a:cubicBezTo>
                            <a:pt x="8382" y="21599"/>
                            <a:pt x="3768" y="20037"/>
                            <a:pt x="0" y="17152"/>
                          </a:cubicBezTo>
                        </a:path>
                        <a:path w="26233" h="21600" stroke="0" extrusionOk="0">
                          <a:moveTo>
                            <a:pt x="26233" y="17170"/>
                          </a:moveTo>
                          <a:cubicBezTo>
                            <a:pt x="22468" y="20043"/>
                            <a:pt x="17863" y="21599"/>
                            <a:pt x="13128" y="21599"/>
                          </a:cubicBezTo>
                          <a:cubicBezTo>
                            <a:pt x="8382" y="21599"/>
                            <a:pt x="3768" y="20037"/>
                            <a:pt x="0" y="17152"/>
                          </a:cubicBezTo>
                          <a:lnTo>
                            <a:pt x="13128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14" name="Group 213"/>
                  <p:cNvGrpSpPr>
                    <a:grpSpLocks/>
                  </p:cNvGrpSpPr>
                  <p:nvPr/>
                </p:nvGrpSpPr>
                <p:grpSpPr bwMode="auto">
                  <a:xfrm flipV="1">
                    <a:off x="3297" y="2688"/>
                    <a:ext cx="534" cy="97"/>
                    <a:chOff x="2434" y="2449"/>
                    <a:chExt cx="534" cy="97"/>
                  </a:xfrm>
                </p:grpSpPr>
                <p:sp>
                  <p:nvSpPr>
                    <p:cNvPr id="129" name="Bogen 21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434" y="2449"/>
                      <a:ext cx="9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35745 w 35745"/>
                        <a:gd name="T1" fmla="*/ 17648 h 22924"/>
                        <a:gd name="T2" fmla="*/ 41 w 35745"/>
                        <a:gd name="T3" fmla="*/ 0 h 22924"/>
                        <a:gd name="T4" fmla="*/ 21600 w 35745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745" h="22924" fill="none" extrusionOk="0">
                          <a:moveTo>
                            <a:pt x="35745" y="17648"/>
                          </a:moveTo>
                          <a:cubicBezTo>
                            <a:pt x="31818" y="21050"/>
                            <a:pt x="26796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35745" h="22924" stroke="0" extrusionOk="0">
                          <a:moveTo>
                            <a:pt x="35745" y="17648"/>
                          </a:moveTo>
                          <a:cubicBezTo>
                            <a:pt x="31818" y="21050"/>
                            <a:pt x="26796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grpSp>
                  <p:nvGrpSpPr>
                    <p:cNvPr id="130" name="Group 2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490" y="2450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50" name="Bogen 21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51" name="Bogen 21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52" name="Bogen 21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31" name="Group 21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568" y="2450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47" name="Bogen 22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48" name="Bogen 22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49" name="Bogen 22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32" name="Group 22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645" y="245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144" name="Bogen 224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45" name="Bogen 22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46" name="Bogen 22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33" name="Group 2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21" y="2450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41" name="Bogen 22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42" name="Bogen 22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43" name="Bogen 23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34" name="Group 2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98" y="2450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38" name="Bogen 23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39" name="Bogen 23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40" name="Bogen 23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35" name="Bogen 235"/>
                    <p:cNvSpPr>
                      <a:spLocks/>
                    </p:cNvSpPr>
                    <p:nvPr/>
                  </p:nvSpPr>
                  <p:spPr bwMode="auto">
                    <a:xfrm flipH="1">
                      <a:off x="2876" y="2498"/>
                      <a:ext cx="38" cy="4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36" name="Bogen 23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876" y="2465"/>
                      <a:ext cx="57" cy="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37" name="Bogen 23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898" y="2450"/>
                      <a:ext cx="70" cy="48"/>
                    </a:xfrm>
                    <a:custGeom>
                      <a:avLst/>
                      <a:gdLst>
                        <a:gd name="G0" fmla="+- 13128 0 0"/>
                        <a:gd name="G1" fmla="+- 0 0 0"/>
                        <a:gd name="G2" fmla="+- 21600 0 0"/>
                        <a:gd name="T0" fmla="*/ 26233 w 26233"/>
                        <a:gd name="T1" fmla="*/ 17170 h 21600"/>
                        <a:gd name="T2" fmla="*/ 0 w 26233"/>
                        <a:gd name="T3" fmla="*/ 17153 h 21600"/>
                        <a:gd name="T4" fmla="*/ 13128 w 26233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6233" h="21600" fill="none" extrusionOk="0">
                          <a:moveTo>
                            <a:pt x="26233" y="17170"/>
                          </a:moveTo>
                          <a:cubicBezTo>
                            <a:pt x="22468" y="20043"/>
                            <a:pt x="17863" y="21599"/>
                            <a:pt x="13128" y="21599"/>
                          </a:cubicBezTo>
                          <a:cubicBezTo>
                            <a:pt x="8382" y="21599"/>
                            <a:pt x="3768" y="20037"/>
                            <a:pt x="0" y="17152"/>
                          </a:cubicBezTo>
                        </a:path>
                        <a:path w="26233" h="21600" stroke="0" extrusionOk="0">
                          <a:moveTo>
                            <a:pt x="26233" y="17170"/>
                          </a:moveTo>
                          <a:cubicBezTo>
                            <a:pt x="22468" y="20043"/>
                            <a:pt x="17863" y="21599"/>
                            <a:pt x="13128" y="21599"/>
                          </a:cubicBezTo>
                          <a:cubicBezTo>
                            <a:pt x="8382" y="21599"/>
                            <a:pt x="3768" y="20037"/>
                            <a:pt x="0" y="17152"/>
                          </a:cubicBezTo>
                          <a:lnTo>
                            <a:pt x="13128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15" name="Line 239"/>
                  <p:cNvSpPr>
                    <a:spLocks noChangeShapeType="1"/>
                  </p:cNvSpPr>
                  <p:nvPr/>
                </p:nvSpPr>
                <p:spPr bwMode="auto">
                  <a:xfrm>
                    <a:off x="4311" y="3072"/>
                    <a:ext cx="576" cy="0"/>
                  </a:xfrm>
                  <a:prstGeom prst="line">
                    <a:avLst/>
                  </a:prstGeom>
                  <a:noFill/>
                  <a:ln w="38100">
                    <a:solidFill>
                      <a:srgbClr val="FF0000"/>
                    </a:solidFill>
                    <a:prstDash val="dash"/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18" name="Line 242"/>
                  <p:cNvSpPr>
                    <a:spLocks noChangeShapeType="1"/>
                  </p:cNvSpPr>
                  <p:nvPr/>
                </p:nvSpPr>
                <p:spPr bwMode="auto">
                  <a:xfrm>
                    <a:off x="4054" y="2919"/>
                    <a:ext cx="28" cy="1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19" name="Line 2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996" y="3229"/>
                    <a:ext cx="57" cy="3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20" name="Oval 245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4263" y="3024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21" name="Oval 246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783" y="2736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22" name="Oval 247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783" y="3312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25" name="Line 253"/>
                  <p:cNvSpPr>
                    <a:spLocks noChangeShapeType="1"/>
                  </p:cNvSpPr>
                  <p:nvPr/>
                </p:nvSpPr>
                <p:spPr bwMode="auto">
                  <a:xfrm>
                    <a:off x="4013" y="3471"/>
                    <a:ext cx="28" cy="1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26" name="Line 2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999" y="2651"/>
                    <a:ext cx="57" cy="3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03" name="Rectangle 264"/>
                <p:cNvSpPr>
                  <a:spLocks noChangeArrowheads="1"/>
                </p:cNvSpPr>
                <p:nvPr/>
              </p:nvSpPr>
              <p:spPr bwMode="auto">
                <a:xfrm>
                  <a:off x="381000" y="3657600"/>
                  <a:ext cx="8382000" cy="2971800"/>
                </a:xfrm>
                <a:prstGeom prst="rect">
                  <a:avLst/>
                </a:prstGeom>
                <a:noFill/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pic>
            <p:nvPicPr>
              <p:cNvPr id="71" name="Bild 70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81600" y="5733973"/>
                <a:ext cx="305181" cy="327787"/>
              </a:xfrm>
              <a:prstGeom prst="rect">
                <a:avLst/>
              </a:prstGeom>
            </p:spPr>
          </p:pic>
          <p:pic>
            <p:nvPicPr>
              <p:cNvPr id="20" name="Bild 19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27800" y="5118101"/>
                <a:ext cx="126238" cy="261493"/>
              </a:xfrm>
              <a:prstGeom prst="rect">
                <a:avLst/>
              </a:prstGeom>
            </p:spPr>
          </p:pic>
          <p:pic>
            <p:nvPicPr>
              <p:cNvPr id="238" name="Bild 23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10400" y="3733800"/>
                <a:ext cx="177800" cy="368300"/>
              </a:xfrm>
              <a:prstGeom prst="rect">
                <a:avLst/>
              </a:prstGeom>
            </p:spPr>
          </p:pic>
          <p:pic>
            <p:nvPicPr>
              <p:cNvPr id="236" name="Bild 23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999459" y="5696963"/>
                <a:ext cx="152400" cy="304800"/>
              </a:xfrm>
              <a:prstGeom prst="rect">
                <a:avLst/>
              </a:prstGeom>
            </p:spPr>
          </p:pic>
          <p:pic>
            <p:nvPicPr>
              <p:cNvPr id="19" name="Bild 18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522256" y="4425609"/>
                <a:ext cx="120396" cy="240792"/>
              </a:xfrm>
              <a:prstGeom prst="rect">
                <a:avLst/>
              </a:prstGeom>
            </p:spPr>
          </p:pic>
          <p:pic>
            <p:nvPicPr>
              <p:cNvPr id="232" name="Bild 231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7600" y="4481630"/>
                <a:ext cx="330200" cy="317500"/>
              </a:xfrm>
              <a:prstGeom prst="rect">
                <a:avLst/>
              </a:prstGeom>
            </p:spPr>
          </p:pic>
          <p:pic>
            <p:nvPicPr>
              <p:cNvPr id="233" name="Bild 23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70495" y="5205861"/>
                <a:ext cx="330200" cy="317500"/>
              </a:xfrm>
              <a:prstGeom prst="rect">
                <a:avLst/>
              </a:prstGeom>
            </p:spPr>
          </p:pic>
          <p:pic>
            <p:nvPicPr>
              <p:cNvPr id="231" name="Bild 230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905000" y="4476147"/>
                <a:ext cx="658241" cy="288544"/>
              </a:xfrm>
              <a:prstGeom prst="rect">
                <a:avLst/>
              </a:prstGeom>
            </p:spPr>
          </p:pic>
          <p:pic>
            <p:nvPicPr>
              <p:cNvPr id="11" name="Bild 10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25004" y="4019804"/>
                <a:ext cx="825119" cy="361696"/>
              </a:xfrm>
              <a:prstGeom prst="rect">
                <a:avLst/>
              </a:prstGeom>
            </p:spPr>
          </p:pic>
          <p:pic>
            <p:nvPicPr>
              <p:cNvPr id="227" name="Bild 226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965700" y="4206659"/>
                <a:ext cx="215900" cy="304800"/>
              </a:xfrm>
              <a:prstGeom prst="rect">
                <a:avLst/>
              </a:prstGeom>
            </p:spPr>
          </p:pic>
          <p:pic>
            <p:nvPicPr>
              <p:cNvPr id="228" name="Bild 227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975440" y="5257347"/>
                <a:ext cx="215900" cy="304800"/>
              </a:xfrm>
              <a:prstGeom prst="rect">
                <a:avLst/>
              </a:prstGeom>
            </p:spPr>
          </p:pic>
        </p:grpSp>
      </p:grpSp>
      <p:sp>
        <p:nvSpPr>
          <p:cNvPr id="198" name="Textfeld 197"/>
          <p:cNvSpPr txBox="1"/>
          <p:nvPr/>
        </p:nvSpPr>
        <p:spPr>
          <a:xfrm>
            <a:off x="228600" y="152400"/>
            <a:ext cx="8763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200" dirty="0" err="1" smtClean="0"/>
              <a:t>Higgs</a:t>
            </a:r>
            <a:r>
              <a:rPr lang="de-DE" sz="3200" dirty="0" smtClean="0"/>
              <a:t> </a:t>
            </a:r>
            <a:r>
              <a:rPr lang="de-DE" sz="3200" dirty="0" err="1" smtClean="0"/>
              <a:t>production</a:t>
            </a:r>
            <a:r>
              <a:rPr lang="de-DE" sz="3200" dirty="0" smtClean="0"/>
              <a:t> at </a:t>
            </a:r>
            <a:r>
              <a:rPr lang="de-DE" sz="3200" dirty="0" err="1" smtClean="0"/>
              <a:t>the</a:t>
            </a:r>
            <a:r>
              <a:rPr lang="de-DE" sz="3200" dirty="0" smtClean="0"/>
              <a:t> LHC</a:t>
            </a:r>
          </a:p>
        </p:txBody>
      </p:sp>
      <p:grpSp>
        <p:nvGrpSpPr>
          <p:cNvPr id="99" name="Gruppierung 98"/>
          <p:cNvGrpSpPr/>
          <p:nvPr/>
        </p:nvGrpSpPr>
        <p:grpSpPr>
          <a:xfrm>
            <a:off x="5105400" y="1066800"/>
            <a:ext cx="3657600" cy="2286000"/>
            <a:chOff x="5105400" y="1066800"/>
            <a:chExt cx="3657600" cy="2286000"/>
          </a:xfrm>
        </p:grpSpPr>
        <p:pic>
          <p:nvPicPr>
            <p:cNvPr id="83" name="Bild 8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253713" y="2273300"/>
              <a:ext cx="330200" cy="469900"/>
            </a:xfrm>
            <a:prstGeom prst="rect">
              <a:avLst/>
            </a:prstGeom>
          </p:spPr>
        </p:pic>
        <p:pic>
          <p:nvPicPr>
            <p:cNvPr id="240" name="Bild 23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16433" y="1375933"/>
              <a:ext cx="228600" cy="304800"/>
            </a:xfrm>
            <a:prstGeom prst="rect">
              <a:avLst/>
            </a:prstGeom>
          </p:spPr>
        </p:pic>
        <p:grpSp>
          <p:nvGrpSpPr>
            <p:cNvPr id="81" name="Gruppierung 80"/>
            <p:cNvGrpSpPr/>
            <p:nvPr/>
          </p:nvGrpSpPr>
          <p:grpSpPr>
            <a:xfrm>
              <a:off x="5105400" y="1066800"/>
              <a:ext cx="3657600" cy="2286000"/>
              <a:chOff x="5105400" y="1066800"/>
              <a:chExt cx="3657600" cy="2286000"/>
            </a:xfrm>
          </p:grpSpPr>
          <p:pic>
            <p:nvPicPr>
              <p:cNvPr id="234" name="Bild 23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11077" y="1673225"/>
                <a:ext cx="330200" cy="317500"/>
              </a:xfrm>
              <a:prstGeom prst="rect">
                <a:avLst/>
              </a:prstGeom>
            </p:spPr>
          </p:pic>
          <p:pic>
            <p:nvPicPr>
              <p:cNvPr id="229" name="Bild 22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099872" y="1535303"/>
                <a:ext cx="658241" cy="288544"/>
              </a:xfrm>
              <a:prstGeom prst="rect">
                <a:avLst/>
              </a:prstGeom>
            </p:spPr>
          </p:pic>
          <p:pic>
            <p:nvPicPr>
              <p:cNvPr id="230" name="Bild 229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114159" y="2378456"/>
                <a:ext cx="658241" cy="288544"/>
              </a:xfrm>
              <a:prstGeom prst="rect">
                <a:avLst/>
              </a:prstGeom>
            </p:spPr>
          </p:pic>
          <p:grpSp>
            <p:nvGrpSpPr>
              <p:cNvPr id="69" name="Group 269"/>
              <p:cNvGrpSpPr>
                <a:grpSpLocks/>
              </p:cNvGrpSpPr>
              <p:nvPr/>
            </p:nvGrpSpPr>
            <p:grpSpPr bwMode="auto">
              <a:xfrm>
                <a:off x="5105400" y="1066800"/>
                <a:ext cx="3657600" cy="2286000"/>
                <a:chOff x="3216" y="720"/>
                <a:chExt cx="2304" cy="1440"/>
              </a:xfrm>
            </p:grpSpPr>
            <p:sp>
              <p:nvSpPr>
                <p:cNvPr id="70" name="Text Box 119"/>
                <p:cNvSpPr txBox="1">
                  <a:spLocks noChangeArrowheads="1"/>
                </p:cNvSpPr>
                <p:nvPr/>
              </p:nvSpPr>
              <p:spPr bwMode="auto">
                <a:xfrm>
                  <a:off x="3312" y="1872"/>
                  <a:ext cx="2016" cy="28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r>
                    <a:rPr lang="de-DE" altLang="de-DE" dirty="0" err="1" smtClean="0">
                      <a:solidFill>
                        <a:schemeClr val="accent2">
                          <a:lumMod val="75000"/>
                        </a:schemeClr>
                      </a:solidFill>
                    </a:rPr>
                    <a:t>vector</a:t>
                  </a:r>
                  <a:r>
                    <a:rPr lang="de-DE" altLang="de-DE" dirty="0" smtClean="0">
                      <a:solidFill>
                        <a:schemeClr val="accent2">
                          <a:lumMod val="75000"/>
                        </a:schemeClr>
                      </a:solidFill>
                    </a:rPr>
                    <a:t> </a:t>
                  </a:r>
                  <a:r>
                    <a:rPr lang="de-DE" altLang="de-DE" dirty="0" err="1" smtClean="0">
                      <a:solidFill>
                        <a:schemeClr val="accent2">
                          <a:lumMod val="75000"/>
                        </a:schemeClr>
                      </a:solidFill>
                    </a:rPr>
                    <a:t>boson</a:t>
                  </a:r>
                  <a:r>
                    <a:rPr lang="de-DE" altLang="de-DE" dirty="0" smtClean="0">
                      <a:solidFill>
                        <a:schemeClr val="accent2">
                          <a:lumMod val="75000"/>
                        </a:schemeClr>
                      </a:solidFill>
                    </a:rPr>
                    <a:t> </a:t>
                  </a:r>
                  <a:r>
                    <a:rPr lang="de-DE" altLang="de-DE" dirty="0" err="1" smtClean="0">
                      <a:solidFill>
                        <a:schemeClr val="accent2">
                          <a:lumMod val="75000"/>
                        </a:schemeClr>
                      </a:solidFill>
                    </a:rPr>
                    <a:t>fusion</a:t>
                  </a:r>
                  <a:endParaRPr lang="en-US" altLang="de-DE" dirty="0" smtClean="0">
                    <a:solidFill>
                      <a:schemeClr val="accent2">
                        <a:lumMod val="75000"/>
                      </a:schemeClr>
                    </a:solidFill>
                  </a:endParaRPr>
                </a:p>
              </p:txBody>
            </p:sp>
            <p:grpSp>
              <p:nvGrpSpPr>
                <p:cNvPr id="72" name="Group 121"/>
                <p:cNvGrpSpPr>
                  <a:grpSpLocks noChangeAspect="1"/>
                </p:cNvGrpSpPr>
                <p:nvPr/>
              </p:nvGrpSpPr>
              <p:grpSpPr bwMode="auto">
                <a:xfrm rot="19794159" flipV="1">
                  <a:off x="4119" y="1455"/>
                  <a:ext cx="605" cy="110"/>
                  <a:chOff x="1172" y="3318"/>
                  <a:chExt cx="762" cy="138"/>
                </a:xfrm>
              </p:grpSpPr>
              <p:sp>
                <p:nvSpPr>
                  <p:cNvPr id="97" name="Freeform 122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554" y="3318"/>
                    <a:ext cx="380" cy="131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chemeClr val="accent2">
                        <a:lumMod val="75000"/>
                      </a:schemeClr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98" name="Freeform 123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172" y="3326"/>
                    <a:ext cx="384" cy="130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chemeClr val="accent2">
                        <a:lumMod val="75000"/>
                      </a:schemeClr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73" name="Group 125"/>
                <p:cNvGrpSpPr>
                  <a:grpSpLocks noChangeAspect="1"/>
                </p:cNvGrpSpPr>
                <p:nvPr/>
              </p:nvGrpSpPr>
              <p:grpSpPr bwMode="auto">
                <a:xfrm rot="1805841">
                  <a:off x="4112" y="1124"/>
                  <a:ext cx="605" cy="110"/>
                  <a:chOff x="1172" y="3318"/>
                  <a:chExt cx="762" cy="138"/>
                </a:xfrm>
              </p:grpSpPr>
              <p:sp>
                <p:nvSpPr>
                  <p:cNvPr id="95" name="Freeform 126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554" y="3318"/>
                    <a:ext cx="380" cy="131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chemeClr val="accent2">
                        <a:lumMod val="75000"/>
                      </a:schemeClr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96" name="Freeform 127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172" y="3326"/>
                    <a:ext cx="384" cy="130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chemeClr val="accent2">
                        <a:lumMod val="75000"/>
                      </a:schemeClr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74" name="Line 128"/>
                <p:cNvSpPr>
                  <a:spLocks noChangeShapeType="1"/>
                </p:cNvSpPr>
                <p:nvPr/>
              </p:nvSpPr>
              <p:spPr bwMode="auto">
                <a:xfrm>
                  <a:off x="4695" y="1346"/>
                  <a:ext cx="57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prstDash val="dash"/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75" name="Oval 129"/>
                <p:cNvSpPr>
                  <a:spLocks noChangeArrowheads="1"/>
                </p:cNvSpPr>
                <p:nvPr/>
              </p:nvSpPr>
              <p:spPr bwMode="auto">
                <a:xfrm flipH="1" flipV="1">
                  <a:off x="4647" y="1298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76" name="Group 138"/>
                <p:cNvGrpSpPr>
                  <a:grpSpLocks/>
                </p:cNvGrpSpPr>
                <p:nvPr/>
              </p:nvGrpSpPr>
              <p:grpSpPr bwMode="auto">
                <a:xfrm>
                  <a:off x="3517" y="768"/>
                  <a:ext cx="1296" cy="240"/>
                  <a:chOff x="550" y="2467"/>
                  <a:chExt cx="1296" cy="240"/>
                </a:xfrm>
              </p:grpSpPr>
              <p:grpSp>
                <p:nvGrpSpPr>
                  <p:cNvPr id="90" name="Group 135"/>
                  <p:cNvGrpSpPr>
                    <a:grpSpLocks/>
                  </p:cNvGrpSpPr>
                  <p:nvPr/>
                </p:nvGrpSpPr>
                <p:grpSpPr bwMode="auto">
                  <a:xfrm>
                    <a:off x="550" y="2467"/>
                    <a:ext cx="1296" cy="240"/>
                    <a:chOff x="576" y="2448"/>
                    <a:chExt cx="1296" cy="240"/>
                  </a:xfrm>
                </p:grpSpPr>
                <p:sp>
                  <p:nvSpPr>
                    <p:cNvPr id="93" name="Line 13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76" y="2688"/>
                      <a:ext cx="624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94" name="Line 13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00" y="2448"/>
                      <a:ext cx="672" cy="24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91" name="Line 136"/>
                  <p:cNvSpPr>
                    <a:spLocks noChangeShapeType="1"/>
                  </p:cNvSpPr>
                  <p:nvPr/>
                </p:nvSpPr>
                <p:spPr bwMode="auto">
                  <a:xfrm>
                    <a:off x="788" y="2706"/>
                    <a:ext cx="85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92" name="Line 13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49" y="2585"/>
                    <a:ext cx="63" cy="24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77" name="Group 139"/>
                <p:cNvGrpSpPr>
                  <a:grpSpLocks/>
                </p:cNvGrpSpPr>
                <p:nvPr/>
              </p:nvGrpSpPr>
              <p:grpSpPr bwMode="auto">
                <a:xfrm flipV="1">
                  <a:off x="3515" y="1675"/>
                  <a:ext cx="1296" cy="240"/>
                  <a:chOff x="550" y="2467"/>
                  <a:chExt cx="1296" cy="240"/>
                </a:xfrm>
              </p:grpSpPr>
              <p:grpSp>
                <p:nvGrpSpPr>
                  <p:cNvPr id="85" name="Group 140"/>
                  <p:cNvGrpSpPr>
                    <a:grpSpLocks/>
                  </p:cNvGrpSpPr>
                  <p:nvPr/>
                </p:nvGrpSpPr>
                <p:grpSpPr bwMode="auto">
                  <a:xfrm>
                    <a:off x="550" y="2467"/>
                    <a:ext cx="1296" cy="240"/>
                    <a:chOff x="576" y="2448"/>
                    <a:chExt cx="1296" cy="240"/>
                  </a:xfrm>
                </p:grpSpPr>
                <p:sp>
                  <p:nvSpPr>
                    <p:cNvPr id="88" name="Line 14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76" y="2688"/>
                      <a:ext cx="624" cy="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89" name="Line 14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200" y="2448"/>
                      <a:ext cx="672" cy="24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86" name="Line 143"/>
                  <p:cNvSpPr>
                    <a:spLocks noChangeShapeType="1"/>
                  </p:cNvSpPr>
                  <p:nvPr/>
                </p:nvSpPr>
                <p:spPr bwMode="auto">
                  <a:xfrm>
                    <a:off x="788" y="2706"/>
                    <a:ext cx="85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87" name="Line 1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449" y="2585"/>
                    <a:ext cx="63" cy="24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78" name="Oval 145"/>
                <p:cNvSpPr>
                  <a:spLocks noChangeArrowheads="1"/>
                </p:cNvSpPr>
                <p:nvPr/>
              </p:nvSpPr>
              <p:spPr bwMode="auto">
                <a:xfrm flipH="1" flipV="1">
                  <a:off x="4119" y="961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79" name="Oval 146"/>
                <p:cNvSpPr>
                  <a:spLocks noChangeArrowheads="1"/>
                </p:cNvSpPr>
                <p:nvPr/>
              </p:nvSpPr>
              <p:spPr bwMode="auto">
                <a:xfrm flipH="1" flipV="1">
                  <a:off x="4105" y="1633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4" name="Rectangle 263"/>
                <p:cNvSpPr>
                  <a:spLocks noChangeArrowheads="1"/>
                </p:cNvSpPr>
                <p:nvPr/>
              </p:nvSpPr>
              <p:spPr bwMode="auto">
                <a:xfrm>
                  <a:off x="3216" y="720"/>
                  <a:ext cx="2304" cy="1440"/>
                </a:xfrm>
                <a:prstGeom prst="rect">
                  <a:avLst/>
                </a:prstGeom>
                <a:noFill/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</p:grpSp>
      </p:grpSp>
      <p:grpSp>
        <p:nvGrpSpPr>
          <p:cNvPr id="80" name="Gruppierung 79"/>
          <p:cNvGrpSpPr/>
          <p:nvPr/>
        </p:nvGrpSpPr>
        <p:grpSpPr>
          <a:xfrm>
            <a:off x="381000" y="1066800"/>
            <a:ext cx="3810000" cy="2286000"/>
            <a:chOff x="381000" y="1066800"/>
            <a:chExt cx="3810000" cy="2286000"/>
          </a:xfrm>
        </p:grpSpPr>
        <p:pic>
          <p:nvPicPr>
            <p:cNvPr id="239" name="Bild 23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286000" y="2362200"/>
              <a:ext cx="177800" cy="368300"/>
            </a:xfrm>
            <a:prstGeom prst="rect">
              <a:avLst/>
            </a:prstGeom>
          </p:spPr>
        </p:pic>
        <p:pic>
          <p:nvPicPr>
            <p:cNvPr id="235" name="Bild 23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62727" y="1349375"/>
              <a:ext cx="152400" cy="304800"/>
            </a:xfrm>
            <a:prstGeom prst="rect">
              <a:avLst/>
            </a:prstGeom>
          </p:spPr>
        </p:pic>
        <p:grpSp>
          <p:nvGrpSpPr>
            <p:cNvPr id="2" name="Group 268"/>
            <p:cNvGrpSpPr>
              <a:grpSpLocks/>
            </p:cNvGrpSpPr>
            <p:nvPr/>
          </p:nvGrpSpPr>
          <p:grpSpPr bwMode="auto">
            <a:xfrm>
              <a:off x="381000" y="1066800"/>
              <a:ext cx="3810000" cy="2286000"/>
              <a:chOff x="240" y="720"/>
              <a:chExt cx="2400" cy="1440"/>
            </a:xfrm>
          </p:grpSpPr>
          <p:grpSp>
            <p:nvGrpSpPr>
              <p:cNvPr id="3" name="Group 6"/>
              <p:cNvGrpSpPr>
                <a:grpSpLocks/>
              </p:cNvGrpSpPr>
              <p:nvPr/>
            </p:nvGrpSpPr>
            <p:grpSpPr bwMode="auto">
              <a:xfrm>
                <a:off x="675" y="960"/>
                <a:ext cx="1590" cy="768"/>
                <a:chOff x="618" y="720"/>
                <a:chExt cx="1590" cy="768"/>
              </a:xfrm>
            </p:grpSpPr>
            <p:grpSp>
              <p:nvGrpSpPr>
                <p:cNvPr id="6" name="Group 7"/>
                <p:cNvGrpSpPr>
                  <a:grpSpLocks/>
                </p:cNvGrpSpPr>
                <p:nvPr/>
              </p:nvGrpSpPr>
              <p:grpSpPr bwMode="auto">
                <a:xfrm rot="21600000">
                  <a:off x="618" y="1391"/>
                  <a:ext cx="534" cy="97"/>
                  <a:chOff x="2434" y="2449"/>
                  <a:chExt cx="534" cy="97"/>
                </a:xfrm>
              </p:grpSpPr>
              <p:sp>
                <p:nvSpPr>
                  <p:cNvPr id="45" name="Bogen 8"/>
                  <p:cNvSpPr>
                    <a:spLocks/>
                  </p:cNvSpPr>
                  <p:nvPr/>
                </p:nvSpPr>
                <p:spPr bwMode="auto">
                  <a:xfrm flipH="1" flipV="1">
                    <a:off x="2434" y="2449"/>
                    <a:ext cx="9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35745 w 35745"/>
                      <a:gd name="T1" fmla="*/ 17648 h 22924"/>
                      <a:gd name="T2" fmla="*/ 41 w 35745"/>
                      <a:gd name="T3" fmla="*/ 0 h 22924"/>
                      <a:gd name="T4" fmla="*/ 21600 w 35745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745" h="22924" fill="none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35745" h="22924" stroke="0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46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490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66" name="Bogen 10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7" name="Bogen 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8" name="Bogen 1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47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2568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63" name="Bogen 14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4" name="Bogen 1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5" name="Bogen 1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48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2645" y="245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60" name="Bogen 18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1" name="Bogen 1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2" name="Bogen 2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4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2721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57" name="Bogen 22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8" name="Bogen 2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9" name="Bogen 2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50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2798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54" name="Bogen 26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5" name="Bogen 2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6" name="Bogen 2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51" name="Bogen 29"/>
                  <p:cNvSpPr>
                    <a:spLocks/>
                  </p:cNvSpPr>
                  <p:nvPr/>
                </p:nvSpPr>
                <p:spPr bwMode="auto">
                  <a:xfrm flipH="1">
                    <a:off x="2876" y="2498"/>
                    <a:ext cx="38" cy="4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2" name="Bogen 30"/>
                  <p:cNvSpPr>
                    <a:spLocks/>
                  </p:cNvSpPr>
                  <p:nvPr/>
                </p:nvSpPr>
                <p:spPr bwMode="auto">
                  <a:xfrm flipH="1" flipV="1">
                    <a:off x="2876" y="2465"/>
                    <a:ext cx="57" cy="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3" name="Bogen 31"/>
                  <p:cNvSpPr>
                    <a:spLocks/>
                  </p:cNvSpPr>
                  <p:nvPr/>
                </p:nvSpPr>
                <p:spPr bwMode="auto">
                  <a:xfrm flipH="1" flipV="1">
                    <a:off x="2898" y="2450"/>
                    <a:ext cx="70" cy="48"/>
                  </a:xfrm>
                  <a:custGeom>
                    <a:avLst/>
                    <a:gdLst>
                      <a:gd name="G0" fmla="+- 13128 0 0"/>
                      <a:gd name="G1" fmla="+- 0 0 0"/>
                      <a:gd name="G2" fmla="+- 21600 0 0"/>
                      <a:gd name="T0" fmla="*/ 26233 w 26233"/>
                      <a:gd name="T1" fmla="*/ 17170 h 21600"/>
                      <a:gd name="T2" fmla="*/ 0 w 26233"/>
                      <a:gd name="T3" fmla="*/ 17153 h 21600"/>
                      <a:gd name="T4" fmla="*/ 13128 w 26233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6233" h="21600" fill="none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</a:path>
                      <a:path w="26233" h="21600" stroke="0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  <a:lnTo>
                          <a:pt x="13128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8" name="Group 33"/>
                <p:cNvGrpSpPr>
                  <a:grpSpLocks/>
                </p:cNvGrpSpPr>
                <p:nvPr/>
              </p:nvGrpSpPr>
              <p:grpSpPr bwMode="auto">
                <a:xfrm flipV="1">
                  <a:off x="618" y="720"/>
                  <a:ext cx="534" cy="97"/>
                  <a:chOff x="2434" y="2449"/>
                  <a:chExt cx="534" cy="97"/>
                </a:xfrm>
              </p:grpSpPr>
              <p:sp>
                <p:nvSpPr>
                  <p:cNvPr id="21" name="Bogen 34"/>
                  <p:cNvSpPr>
                    <a:spLocks/>
                  </p:cNvSpPr>
                  <p:nvPr/>
                </p:nvSpPr>
                <p:spPr bwMode="auto">
                  <a:xfrm flipH="1" flipV="1">
                    <a:off x="2434" y="2449"/>
                    <a:ext cx="9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35745 w 35745"/>
                      <a:gd name="T1" fmla="*/ 17648 h 22924"/>
                      <a:gd name="T2" fmla="*/ 41 w 35745"/>
                      <a:gd name="T3" fmla="*/ 0 h 22924"/>
                      <a:gd name="T4" fmla="*/ 21600 w 35745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745" h="22924" fill="none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35745" h="22924" stroke="0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2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2490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42" name="Bogen 36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43" name="Bogen 3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44" name="Bogen 3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23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2568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9" name="Bogen 40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40" name="Bogen 4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41" name="Bogen 4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24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2645" y="245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36" name="Bogen 44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37" name="Bogen 4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38" name="Bogen 4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25" name="Group 47"/>
                  <p:cNvGrpSpPr>
                    <a:grpSpLocks/>
                  </p:cNvGrpSpPr>
                  <p:nvPr/>
                </p:nvGrpSpPr>
                <p:grpSpPr bwMode="auto">
                  <a:xfrm>
                    <a:off x="2721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3" name="Bogen 48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34" name="Bogen 4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35" name="Bogen 5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26" name="Group 51"/>
                  <p:cNvGrpSpPr>
                    <a:grpSpLocks/>
                  </p:cNvGrpSpPr>
                  <p:nvPr/>
                </p:nvGrpSpPr>
                <p:grpSpPr bwMode="auto">
                  <a:xfrm>
                    <a:off x="2798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0" name="Bogen 52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31" name="Bogen 5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32" name="Bogen 5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7" name="Bogen 55"/>
                  <p:cNvSpPr>
                    <a:spLocks/>
                  </p:cNvSpPr>
                  <p:nvPr/>
                </p:nvSpPr>
                <p:spPr bwMode="auto">
                  <a:xfrm flipH="1">
                    <a:off x="2876" y="2498"/>
                    <a:ext cx="38" cy="4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8" name="Bogen 56"/>
                  <p:cNvSpPr>
                    <a:spLocks/>
                  </p:cNvSpPr>
                  <p:nvPr/>
                </p:nvSpPr>
                <p:spPr bwMode="auto">
                  <a:xfrm flipH="1" flipV="1">
                    <a:off x="2876" y="2465"/>
                    <a:ext cx="57" cy="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9" name="Bogen 57"/>
                  <p:cNvSpPr>
                    <a:spLocks/>
                  </p:cNvSpPr>
                  <p:nvPr/>
                </p:nvSpPr>
                <p:spPr bwMode="auto">
                  <a:xfrm flipH="1" flipV="1">
                    <a:off x="2898" y="2450"/>
                    <a:ext cx="70" cy="48"/>
                  </a:xfrm>
                  <a:custGeom>
                    <a:avLst/>
                    <a:gdLst>
                      <a:gd name="G0" fmla="+- 13128 0 0"/>
                      <a:gd name="G1" fmla="+- 0 0 0"/>
                      <a:gd name="G2" fmla="+- 21600 0 0"/>
                      <a:gd name="T0" fmla="*/ 26233 w 26233"/>
                      <a:gd name="T1" fmla="*/ 17170 h 21600"/>
                      <a:gd name="T2" fmla="*/ 0 w 26233"/>
                      <a:gd name="T3" fmla="*/ 17153 h 21600"/>
                      <a:gd name="T4" fmla="*/ 13128 w 26233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6233" h="21600" fill="none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</a:path>
                      <a:path w="26233" h="21600" stroke="0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  <a:lnTo>
                          <a:pt x="13128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9" name="AutoShape 58"/>
                <p:cNvSpPr>
                  <a:spLocks noChangeArrowheads="1"/>
                </p:cNvSpPr>
                <p:nvPr/>
              </p:nvSpPr>
              <p:spPr bwMode="auto">
                <a:xfrm rot="5400000">
                  <a:off x="1104" y="864"/>
                  <a:ext cx="576" cy="480"/>
                </a:xfrm>
                <a:prstGeom prst="triangle">
                  <a:avLst>
                    <a:gd name="adj" fmla="val 50000"/>
                  </a:avLst>
                </a:prstGeom>
                <a:noFill/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" name="Line 59"/>
                <p:cNvSpPr>
                  <a:spLocks noChangeShapeType="1"/>
                </p:cNvSpPr>
                <p:nvPr/>
              </p:nvSpPr>
              <p:spPr bwMode="auto">
                <a:xfrm>
                  <a:off x="1632" y="1104"/>
                  <a:ext cx="57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prstDash val="dash"/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" name="Line 62"/>
                <p:cNvSpPr>
                  <a:spLocks noChangeShapeType="1"/>
                </p:cNvSpPr>
                <p:nvPr/>
              </p:nvSpPr>
              <p:spPr bwMode="auto">
                <a:xfrm>
                  <a:off x="1375" y="951"/>
                  <a:ext cx="28" cy="1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" name="Line 63"/>
                <p:cNvSpPr>
                  <a:spLocks noChangeShapeType="1"/>
                </p:cNvSpPr>
                <p:nvPr/>
              </p:nvSpPr>
              <p:spPr bwMode="auto">
                <a:xfrm flipH="1">
                  <a:off x="1375" y="1226"/>
                  <a:ext cx="57" cy="3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1152" y="1062"/>
                  <a:ext cx="1" cy="4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" name="Oval 65"/>
                <p:cNvSpPr>
                  <a:spLocks noChangeArrowheads="1"/>
                </p:cNvSpPr>
                <p:nvPr/>
              </p:nvSpPr>
              <p:spPr bwMode="auto">
                <a:xfrm flipH="1" flipV="1">
                  <a:off x="1584" y="1056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7" name="Oval 66"/>
                <p:cNvSpPr>
                  <a:spLocks noChangeArrowheads="1"/>
                </p:cNvSpPr>
                <p:nvPr/>
              </p:nvSpPr>
              <p:spPr bwMode="auto">
                <a:xfrm flipH="1" flipV="1">
                  <a:off x="1104" y="768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8" name="Oval 67"/>
                <p:cNvSpPr>
                  <a:spLocks noChangeArrowheads="1"/>
                </p:cNvSpPr>
                <p:nvPr/>
              </p:nvSpPr>
              <p:spPr bwMode="auto">
                <a:xfrm flipH="1" flipV="1">
                  <a:off x="1104" y="1344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4" name="Text Box 118"/>
              <p:cNvSpPr txBox="1">
                <a:spLocks noChangeArrowheads="1"/>
              </p:cNvSpPr>
              <p:nvPr/>
            </p:nvSpPr>
            <p:spPr bwMode="auto">
              <a:xfrm>
                <a:off x="288" y="1872"/>
                <a:ext cx="2352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de-DE" altLang="de-DE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gluon</a:t>
                </a:r>
                <a:r>
                  <a:rPr lang="de-DE" altLang="de-DE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altLang="de-DE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fusion</a:t>
                </a:r>
                <a:r>
                  <a:rPr lang="de-DE" altLang="de-DE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(dominant)</a:t>
                </a:r>
                <a:endParaRPr lang="en-US" altLang="de-DE" dirty="0" smtClean="0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5" name="Rectangle 262"/>
              <p:cNvSpPr>
                <a:spLocks noChangeArrowheads="1"/>
              </p:cNvSpPr>
              <p:nvPr/>
            </p:nvSpPr>
            <p:spPr bwMode="auto">
              <a:xfrm>
                <a:off x="240" y="720"/>
                <a:ext cx="2400" cy="1440"/>
              </a:xfrm>
              <a:prstGeom prst="rect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12" name="Bild 1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352800" y="1663700"/>
              <a:ext cx="330200" cy="317500"/>
            </a:xfrm>
            <a:prstGeom prst="rect">
              <a:avLst/>
            </a:prstGeom>
          </p:spPr>
        </p:pic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92377" y="1420580"/>
              <a:ext cx="215900" cy="304800"/>
            </a:xfrm>
            <a:prstGeom prst="rect">
              <a:avLst/>
            </a:prstGeom>
          </p:spPr>
        </p:pic>
        <p:pic>
          <p:nvPicPr>
            <p:cNvPr id="226" name="Bild 22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72319" y="2436006"/>
              <a:ext cx="215900" cy="304800"/>
            </a:xfrm>
            <a:prstGeom prst="rect">
              <a:avLst/>
            </a:prstGeom>
          </p:spPr>
        </p:pic>
        <p:pic>
          <p:nvPicPr>
            <p:cNvPr id="237" name="Bild 2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620306" y="1911350"/>
              <a:ext cx="152400" cy="3048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77915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8600" y="685800"/>
            <a:ext cx="6693408" cy="4804616"/>
          </a:xfrm>
          <a:prstGeom prst="rect">
            <a:avLst/>
          </a:prstGeom>
        </p:spPr>
      </p:pic>
      <p:cxnSp>
        <p:nvCxnSpPr>
          <p:cNvPr id="103" name="Gerade Verbindung mit Pfeil 102"/>
          <p:cNvCxnSpPr>
            <a:stCxn id="13" idx="2"/>
          </p:cNvCxnSpPr>
          <p:nvPr/>
        </p:nvCxnSpPr>
        <p:spPr bwMode="auto">
          <a:xfrm flipH="1">
            <a:off x="3783568" y="1295717"/>
            <a:ext cx="331232" cy="608536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5" name="Gerade Verbindung mit Pfeil 104"/>
          <p:cNvCxnSpPr>
            <a:stCxn id="88" idx="1"/>
          </p:cNvCxnSpPr>
          <p:nvPr/>
        </p:nvCxnSpPr>
        <p:spPr bwMode="auto">
          <a:xfrm flipH="1">
            <a:off x="4731376" y="2923032"/>
            <a:ext cx="2050424" cy="402885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4" name="Gerade Verbindung mit Pfeil 193"/>
          <p:cNvCxnSpPr>
            <a:stCxn id="108" idx="1"/>
          </p:cNvCxnSpPr>
          <p:nvPr/>
        </p:nvCxnSpPr>
        <p:spPr bwMode="auto">
          <a:xfrm flipH="1" flipV="1">
            <a:off x="4108609" y="4386433"/>
            <a:ext cx="2534165" cy="73025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6" name="Gerade Verbindung mit Pfeil 195"/>
          <p:cNvCxnSpPr/>
          <p:nvPr/>
        </p:nvCxnSpPr>
        <p:spPr bwMode="auto">
          <a:xfrm flipV="1">
            <a:off x="1829020" y="4104340"/>
            <a:ext cx="721042" cy="1061962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" name="Gruppierung 2"/>
          <p:cNvGrpSpPr/>
          <p:nvPr/>
        </p:nvGrpSpPr>
        <p:grpSpPr>
          <a:xfrm>
            <a:off x="3124200" y="152400"/>
            <a:ext cx="1981200" cy="1143317"/>
            <a:chOff x="3124200" y="152400"/>
            <a:chExt cx="1981200" cy="1143317"/>
          </a:xfrm>
        </p:grpSpPr>
        <p:grpSp>
          <p:nvGrpSpPr>
            <p:cNvPr id="5" name="Group 268"/>
            <p:cNvGrpSpPr>
              <a:grpSpLocks/>
            </p:cNvGrpSpPr>
            <p:nvPr/>
          </p:nvGrpSpPr>
          <p:grpSpPr bwMode="auto">
            <a:xfrm>
              <a:off x="3124200" y="152400"/>
              <a:ext cx="1981200" cy="1143317"/>
              <a:chOff x="535" y="794"/>
              <a:chExt cx="1920" cy="1108"/>
            </a:xfrm>
          </p:grpSpPr>
          <p:sp>
            <p:nvSpPr>
              <p:cNvPr id="13" name="Rectangle 262"/>
              <p:cNvSpPr>
                <a:spLocks noChangeArrowheads="1"/>
              </p:cNvSpPr>
              <p:nvPr/>
            </p:nvSpPr>
            <p:spPr bwMode="auto">
              <a:xfrm>
                <a:off x="535" y="794"/>
                <a:ext cx="1920" cy="1108"/>
              </a:xfrm>
              <a:prstGeom prst="rect">
                <a:avLst/>
              </a:prstGeom>
              <a:solidFill>
                <a:srgbClr val="DDFFF8"/>
              </a:solidFill>
              <a:ln w="2857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1" name="Group 6"/>
              <p:cNvGrpSpPr>
                <a:grpSpLocks/>
              </p:cNvGrpSpPr>
              <p:nvPr/>
            </p:nvGrpSpPr>
            <p:grpSpPr bwMode="auto">
              <a:xfrm>
                <a:off x="675" y="960"/>
                <a:ext cx="1590" cy="768"/>
                <a:chOff x="618" y="720"/>
                <a:chExt cx="1590" cy="768"/>
              </a:xfrm>
            </p:grpSpPr>
            <p:grpSp>
              <p:nvGrpSpPr>
                <p:cNvPr id="14" name="Group 7"/>
                <p:cNvGrpSpPr>
                  <a:grpSpLocks/>
                </p:cNvGrpSpPr>
                <p:nvPr/>
              </p:nvGrpSpPr>
              <p:grpSpPr bwMode="auto">
                <a:xfrm rot="21600000">
                  <a:off x="618" y="1391"/>
                  <a:ext cx="534" cy="97"/>
                  <a:chOff x="2434" y="2449"/>
                  <a:chExt cx="534" cy="97"/>
                </a:xfrm>
              </p:grpSpPr>
              <p:sp>
                <p:nvSpPr>
                  <p:cNvPr id="48" name="Bogen 8"/>
                  <p:cNvSpPr>
                    <a:spLocks/>
                  </p:cNvSpPr>
                  <p:nvPr/>
                </p:nvSpPr>
                <p:spPr bwMode="auto">
                  <a:xfrm flipH="1" flipV="1">
                    <a:off x="2434" y="2449"/>
                    <a:ext cx="9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35745 w 35745"/>
                      <a:gd name="T1" fmla="*/ 17648 h 22924"/>
                      <a:gd name="T2" fmla="*/ 41 w 35745"/>
                      <a:gd name="T3" fmla="*/ 0 h 22924"/>
                      <a:gd name="T4" fmla="*/ 21600 w 35745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745" h="22924" fill="none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35745" h="22924" stroke="0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49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2490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69" name="Bogen 10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70" name="Bogen 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71" name="Bogen 1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50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2568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66" name="Bogen 14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7" name="Bogen 1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8" name="Bogen 1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51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2645" y="245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63" name="Bogen 18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4" name="Bogen 1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5" name="Bogen 2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52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2721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60" name="Bogen 22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1" name="Bogen 2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62" name="Bogen 2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53" name="Group 25"/>
                  <p:cNvGrpSpPr>
                    <a:grpSpLocks/>
                  </p:cNvGrpSpPr>
                  <p:nvPr/>
                </p:nvGrpSpPr>
                <p:grpSpPr bwMode="auto">
                  <a:xfrm>
                    <a:off x="2798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57" name="Bogen 26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8" name="Bogen 2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59" name="Bogen 2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54" name="Bogen 29"/>
                  <p:cNvSpPr>
                    <a:spLocks/>
                  </p:cNvSpPr>
                  <p:nvPr/>
                </p:nvSpPr>
                <p:spPr bwMode="auto">
                  <a:xfrm flipH="1">
                    <a:off x="2876" y="2498"/>
                    <a:ext cx="38" cy="4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5" name="Bogen 30"/>
                  <p:cNvSpPr>
                    <a:spLocks/>
                  </p:cNvSpPr>
                  <p:nvPr/>
                </p:nvSpPr>
                <p:spPr bwMode="auto">
                  <a:xfrm flipH="1" flipV="1">
                    <a:off x="2876" y="2465"/>
                    <a:ext cx="57" cy="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56" name="Bogen 31"/>
                  <p:cNvSpPr>
                    <a:spLocks/>
                  </p:cNvSpPr>
                  <p:nvPr/>
                </p:nvSpPr>
                <p:spPr bwMode="auto">
                  <a:xfrm flipH="1" flipV="1">
                    <a:off x="2898" y="2450"/>
                    <a:ext cx="70" cy="48"/>
                  </a:xfrm>
                  <a:custGeom>
                    <a:avLst/>
                    <a:gdLst>
                      <a:gd name="G0" fmla="+- 13128 0 0"/>
                      <a:gd name="G1" fmla="+- 0 0 0"/>
                      <a:gd name="G2" fmla="+- 21600 0 0"/>
                      <a:gd name="T0" fmla="*/ 26233 w 26233"/>
                      <a:gd name="T1" fmla="*/ 17170 h 21600"/>
                      <a:gd name="T2" fmla="*/ 0 w 26233"/>
                      <a:gd name="T3" fmla="*/ 17153 h 21600"/>
                      <a:gd name="T4" fmla="*/ 13128 w 26233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6233" h="21600" fill="none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</a:path>
                      <a:path w="26233" h="21600" stroke="0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  <a:lnTo>
                          <a:pt x="13128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5" name="Group 33"/>
                <p:cNvGrpSpPr>
                  <a:grpSpLocks/>
                </p:cNvGrpSpPr>
                <p:nvPr/>
              </p:nvGrpSpPr>
              <p:grpSpPr bwMode="auto">
                <a:xfrm flipV="1">
                  <a:off x="618" y="720"/>
                  <a:ext cx="534" cy="97"/>
                  <a:chOff x="2434" y="2449"/>
                  <a:chExt cx="534" cy="97"/>
                </a:xfrm>
              </p:grpSpPr>
              <p:sp>
                <p:nvSpPr>
                  <p:cNvPr id="24" name="Bogen 34"/>
                  <p:cNvSpPr>
                    <a:spLocks/>
                  </p:cNvSpPr>
                  <p:nvPr/>
                </p:nvSpPr>
                <p:spPr bwMode="auto">
                  <a:xfrm flipH="1" flipV="1">
                    <a:off x="2434" y="2449"/>
                    <a:ext cx="9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35745 w 35745"/>
                      <a:gd name="T1" fmla="*/ 17648 h 22924"/>
                      <a:gd name="T2" fmla="*/ 41 w 35745"/>
                      <a:gd name="T3" fmla="*/ 0 h 22924"/>
                      <a:gd name="T4" fmla="*/ 21600 w 35745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745" h="22924" fill="none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35745" h="22924" stroke="0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5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2490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45" name="Bogen 36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46" name="Bogen 3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47" name="Bogen 3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26" name="Group 39"/>
                  <p:cNvGrpSpPr>
                    <a:grpSpLocks/>
                  </p:cNvGrpSpPr>
                  <p:nvPr/>
                </p:nvGrpSpPr>
                <p:grpSpPr bwMode="auto">
                  <a:xfrm>
                    <a:off x="2568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42" name="Bogen 40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43" name="Bogen 4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44" name="Bogen 4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27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2645" y="245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39" name="Bogen 44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40" name="Bogen 4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41" name="Bogen 4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28" name="Group 47"/>
                  <p:cNvGrpSpPr>
                    <a:grpSpLocks/>
                  </p:cNvGrpSpPr>
                  <p:nvPr/>
                </p:nvGrpSpPr>
                <p:grpSpPr bwMode="auto">
                  <a:xfrm>
                    <a:off x="2721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6" name="Bogen 48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37" name="Bogen 4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38" name="Bogen 5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29" name="Group 51"/>
                  <p:cNvGrpSpPr>
                    <a:grpSpLocks/>
                  </p:cNvGrpSpPr>
                  <p:nvPr/>
                </p:nvGrpSpPr>
                <p:grpSpPr bwMode="auto">
                  <a:xfrm>
                    <a:off x="2798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3" name="Bogen 52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34" name="Bogen 5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35" name="Bogen 5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30" name="Bogen 55"/>
                  <p:cNvSpPr>
                    <a:spLocks/>
                  </p:cNvSpPr>
                  <p:nvPr/>
                </p:nvSpPr>
                <p:spPr bwMode="auto">
                  <a:xfrm flipH="1">
                    <a:off x="2876" y="2498"/>
                    <a:ext cx="38" cy="4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1" name="Bogen 56"/>
                  <p:cNvSpPr>
                    <a:spLocks/>
                  </p:cNvSpPr>
                  <p:nvPr/>
                </p:nvSpPr>
                <p:spPr bwMode="auto">
                  <a:xfrm flipH="1" flipV="1">
                    <a:off x="2876" y="2465"/>
                    <a:ext cx="57" cy="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2" name="Bogen 57"/>
                  <p:cNvSpPr>
                    <a:spLocks/>
                  </p:cNvSpPr>
                  <p:nvPr/>
                </p:nvSpPr>
                <p:spPr bwMode="auto">
                  <a:xfrm flipH="1" flipV="1">
                    <a:off x="2898" y="2450"/>
                    <a:ext cx="70" cy="48"/>
                  </a:xfrm>
                  <a:custGeom>
                    <a:avLst/>
                    <a:gdLst>
                      <a:gd name="G0" fmla="+- 13128 0 0"/>
                      <a:gd name="G1" fmla="+- 0 0 0"/>
                      <a:gd name="G2" fmla="+- 21600 0 0"/>
                      <a:gd name="T0" fmla="*/ 26233 w 26233"/>
                      <a:gd name="T1" fmla="*/ 17170 h 21600"/>
                      <a:gd name="T2" fmla="*/ 0 w 26233"/>
                      <a:gd name="T3" fmla="*/ 17153 h 21600"/>
                      <a:gd name="T4" fmla="*/ 13128 w 26233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6233" h="21600" fill="none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</a:path>
                      <a:path w="26233" h="21600" stroke="0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  <a:lnTo>
                          <a:pt x="13128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6" name="AutoShape 58"/>
                <p:cNvSpPr>
                  <a:spLocks noChangeArrowheads="1"/>
                </p:cNvSpPr>
                <p:nvPr/>
              </p:nvSpPr>
              <p:spPr bwMode="auto">
                <a:xfrm rot="5400000">
                  <a:off x="1104" y="864"/>
                  <a:ext cx="576" cy="480"/>
                </a:xfrm>
                <a:prstGeom prst="triangle">
                  <a:avLst>
                    <a:gd name="adj" fmla="val 50000"/>
                  </a:avLst>
                </a:prstGeom>
                <a:noFill/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7" name="Line 59"/>
                <p:cNvSpPr>
                  <a:spLocks noChangeShapeType="1"/>
                </p:cNvSpPr>
                <p:nvPr/>
              </p:nvSpPr>
              <p:spPr bwMode="auto">
                <a:xfrm>
                  <a:off x="1632" y="1104"/>
                  <a:ext cx="57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prstDash val="dash"/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8" name="Line 62"/>
                <p:cNvSpPr>
                  <a:spLocks noChangeShapeType="1"/>
                </p:cNvSpPr>
                <p:nvPr/>
              </p:nvSpPr>
              <p:spPr bwMode="auto">
                <a:xfrm>
                  <a:off x="1375" y="951"/>
                  <a:ext cx="28" cy="1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" name="Line 63"/>
                <p:cNvSpPr>
                  <a:spLocks noChangeShapeType="1"/>
                </p:cNvSpPr>
                <p:nvPr/>
              </p:nvSpPr>
              <p:spPr bwMode="auto">
                <a:xfrm flipH="1">
                  <a:off x="1375" y="1226"/>
                  <a:ext cx="57" cy="3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1152" y="1062"/>
                  <a:ext cx="1" cy="4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" name="Oval 65"/>
                <p:cNvSpPr>
                  <a:spLocks noChangeArrowheads="1"/>
                </p:cNvSpPr>
                <p:nvPr/>
              </p:nvSpPr>
              <p:spPr bwMode="auto">
                <a:xfrm flipH="1" flipV="1">
                  <a:off x="1584" y="1056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2" name="Oval 66"/>
                <p:cNvSpPr>
                  <a:spLocks noChangeArrowheads="1"/>
                </p:cNvSpPr>
                <p:nvPr/>
              </p:nvSpPr>
              <p:spPr bwMode="auto">
                <a:xfrm flipH="1" flipV="1">
                  <a:off x="1104" y="768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3" name="Oval 67"/>
                <p:cNvSpPr>
                  <a:spLocks noChangeArrowheads="1"/>
                </p:cNvSpPr>
                <p:nvPr/>
              </p:nvSpPr>
              <p:spPr bwMode="auto">
                <a:xfrm flipH="1" flipV="1">
                  <a:off x="1104" y="1344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</p:grpSp>
        <p:pic>
          <p:nvPicPr>
            <p:cNvPr id="195" name="Bild 19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752013" y="444305"/>
              <a:ext cx="214630" cy="206375"/>
            </a:xfrm>
            <a:prstGeom prst="rect">
              <a:avLst/>
            </a:prstGeom>
          </p:spPr>
        </p:pic>
      </p:grpSp>
      <p:grpSp>
        <p:nvGrpSpPr>
          <p:cNvPr id="7" name="Gruppierung 6"/>
          <p:cNvGrpSpPr/>
          <p:nvPr/>
        </p:nvGrpSpPr>
        <p:grpSpPr>
          <a:xfrm>
            <a:off x="6781800" y="2264664"/>
            <a:ext cx="2048256" cy="1316736"/>
            <a:chOff x="6781800" y="2264664"/>
            <a:chExt cx="2048256" cy="1316736"/>
          </a:xfrm>
        </p:grpSpPr>
        <p:grpSp>
          <p:nvGrpSpPr>
            <p:cNvPr id="73" name="Group 269"/>
            <p:cNvGrpSpPr>
              <a:grpSpLocks/>
            </p:cNvGrpSpPr>
            <p:nvPr/>
          </p:nvGrpSpPr>
          <p:grpSpPr bwMode="auto">
            <a:xfrm>
              <a:off x="6781800" y="2264664"/>
              <a:ext cx="2048256" cy="1316736"/>
              <a:chOff x="3408" y="720"/>
              <a:chExt cx="2016" cy="1296"/>
            </a:xfrm>
          </p:grpSpPr>
          <p:sp>
            <p:nvSpPr>
              <p:cNvPr id="88" name="Rectangle 263"/>
              <p:cNvSpPr>
                <a:spLocks noChangeArrowheads="1"/>
              </p:cNvSpPr>
              <p:nvPr/>
            </p:nvSpPr>
            <p:spPr bwMode="auto">
              <a:xfrm>
                <a:off x="3408" y="720"/>
                <a:ext cx="2016" cy="1296"/>
              </a:xfrm>
              <a:prstGeom prst="rect">
                <a:avLst/>
              </a:prstGeom>
              <a:solidFill>
                <a:srgbClr val="DDFFF8"/>
              </a:solidFill>
              <a:ln w="2857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80" name="Group 121"/>
              <p:cNvGrpSpPr>
                <a:grpSpLocks noChangeAspect="1"/>
              </p:cNvGrpSpPr>
              <p:nvPr/>
            </p:nvGrpSpPr>
            <p:grpSpPr bwMode="auto">
              <a:xfrm rot="19794159" flipV="1">
                <a:off x="4119" y="1455"/>
                <a:ext cx="605" cy="110"/>
                <a:chOff x="1172" y="3318"/>
                <a:chExt cx="762" cy="138"/>
              </a:xfrm>
            </p:grpSpPr>
            <p:sp>
              <p:nvSpPr>
                <p:cNvPr id="101" name="Freeform 122"/>
                <p:cNvSpPr>
                  <a:spLocks noChangeAspect="1"/>
                </p:cNvSpPr>
                <p:nvPr/>
              </p:nvSpPr>
              <p:spPr bwMode="auto">
                <a:xfrm rot="-10832358">
                  <a:off x="1554" y="3318"/>
                  <a:ext cx="380" cy="131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chemeClr val="accent2">
                      <a:lumMod val="75000"/>
                    </a:schemeClr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2" name="Freeform 123"/>
                <p:cNvSpPr>
                  <a:spLocks noChangeAspect="1"/>
                </p:cNvSpPr>
                <p:nvPr/>
              </p:nvSpPr>
              <p:spPr bwMode="auto">
                <a:xfrm rot="-10832358">
                  <a:off x="1172" y="3326"/>
                  <a:ext cx="384" cy="130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chemeClr val="accent2">
                      <a:lumMod val="75000"/>
                    </a:schemeClr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81" name="Group 125"/>
              <p:cNvGrpSpPr>
                <a:grpSpLocks noChangeAspect="1"/>
              </p:cNvGrpSpPr>
              <p:nvPr/>
            </p:nvGrpSpPr>
            <p:grpSpPr bwMode="auto">
              <a:xfrm rot="1805841">
                <a:off x="4112" y="1124"/>
                <a:ext cx="605" cy="110"/>
                <a:chOff x="1172" y="3318"/>
                <a:chExt cx="762" cy="138"/>
              </a:xfrm>
            </p:grpSpPr>
            <p:sp>
              <p:nvSpPr>
                <p:cNvPr id="99" name="Freeform 126"/>
                <p:cNvSpPr>
                  <a:spLocks noChangeAspect="1"/>
                </p:cNvSpPr>
                <p:nvPr/>
              </p:nvSpPr>
              <p:spPr bwMode="auto">
                <a:xfrm rot="-10832358">
                  <a:off x="1554" y="3318"/>
                  <a:ext cx="380" cy="131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chemeClr val="accent2">
                      <a:lumMod val="75000"/>
                    </a:schemeClr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00" name="Freeform 127"/>
                <p:cNvSpPr>
                  <a:spLocks noChangeAspect="1"/>
                </p:cNvSpPr>
                <p:nvPr/>
              </p:nvSpPr>
              <p:spPr bwMode="auto">
                <a:xfrm rot="-10832358">
                  <a:off x="1172" y="3326"/>
                  <a:ext cx="384" cy="130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chemeClr val="accent2">
                      <a:lumMod val="75000"/>
                    </a:schemeClr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82" name="Line 128"/>
              <p:cNvSpPr>
                <a:spLocks noChangeShapeType="1"/>
              </p:cNvSpPr>
              <p:nvPr/>
            </p:nvSpPr>
            <p:spPr bwMode="auto">
              <a:xfrm>
                <a:off x="4695" y="1346"/>
                <a:ext cx="576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Oval 129"/>
              <p:cNvSpPr>
                <a:spLocks noChangeArrowheads="1"/>
              </p:cNvSpPr>
              <p:nvPr/>
            </p:nvSpPr>
            <p:spPr bwMode="auto">
              <a:xfrm flipH="1" flipV="1">
                <a:off x="4647" y="1298"/>
                <a:ext cx="96" cy="96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84" name="Group 138"/>
              <p:cNvGrpSpPr>
                <a:grpSpLocks/>
              </p:cNvGrpSpPr>
              <p:nvPr/>
            </p:nvGrpSpPr>
            <p:grpSpPr bwMode="auto">
              <a:xfrm>
                <a:off x="3517" y="768"/>
                <a:ext cx="1296" cy="240"/>
                <a:chOff x="550" y="2467"/>
                <a:chExt cx="1296" cy="240"/>
              </a:xfrm>
            </p:grpSpPr>
            <p:grpSp>
              <p:nvGrpSpPr>
                <p:cNvPr id="94" name="Group 135"/>
                <p:cNvGrpSpPr>
                  <a:grpSpLocks/>
                </p:cNvGrpSpPr>
                <p:nvPr/>
              </p:nvGrpSpPr>
              <p:grpSpPr bwMode="auto">
                <a:xfrm>
                  <a:off x="550" y="2467"/>
                  <a:ext cx="1296" cy="240"/>
                  <a:chOff x="576" y="2448"/>
                  <a:chExt cx="1296" cy="240"/>
                </a:xfrm>
              </p:grpSpPr>
              <p:sp>
                <p:nvSpPr>
                  <p:cNvPr id="97" name="Line 133"/>
                  <p:cNvSpPr>
                    <a:spLocks noChangeShapeType="1"/>
                  </p:cNvSpPr>
                  <p:nvPr/>
                </p:nvSpPr>
                <p:spPr bwMode="auto">
                  <a:xfrm>
                    <a:off x="576" y="2688"/>
                    <a:ext cx="624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98" name="Line 13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00" y="2448"/>
                    <a:ext cx="672" cy="24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95" name="Line 136"/>
                <p:cNvSpPr>
                  <a:spLocks noChangeShapeType="1"/>
                </p:cNvSpPr>
                <p:nvPr/>
              </p:nvSpPr>
              <p:spPr bwMode="auto">
                <a:xfrm>
                  <a:off x="788" y="2706"/>
                  <a:ext cx="85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6" name="Line 137"/>
                <p:cNvSpPr>
                  <a:spLocks noChangeShapeType="1"/>
                </p:cNvSpPr>
                <p:nvPr/>
              </p:nvSpPr>
              <p:spPr bwMode="auto">
                <a:xfrm flipV="1">
                  <a:off x="1449" y="2585"/>
                  <a:ext cx="63" cy="2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85" name="Group 139"/>
              <p:cNvGrpSpPr>
                <a:grpSpLocks/>
              </p:cNvGrpSpPr>
              <p:nvPr/>
            </p:nvGrpSpPr>
            <p:grpSpPr bwMode="auto">
              <a:xfrm flipV="1">
                <a:off x="3515" y="1675"/>
                <a:ext cx="1296" cy="240"/>
                <a:chOff x="550" y="2467"/>
                <a:chExt cx="1296" cy="240"/>
              </a:xfrm>
            </p:grpSpPr>
            <p:grpSp>
              <p:nvGrpSpPr>
                <p:cNvPr id="89" name="Group 140"/>
                <p:cNvGrpSpPr>
                  <a:grpSpLocks/>
                </p:cNvGrpSpPr>
                <p:nvPr/>
              </p:nvGrpSpPr>
              <p:grpSpPr bwMode="auto">
                <a:xfrm>
                  <a:off x="550" y="2467"/>
                  <a:ext cx="1296" cy="240"/>
                  <a:chOff x="576" y="2448"/>
                  <a:chExt cx="1296" cy="240"/>
                </a:xfrm>
              </p:grpSpPr>
              <p:sp>
                <p:nvSpPr>
                  <p:cNvPr id="92" name="Line 141"/>
                  <p:cNvSpPr>
                    <a:spLocks noChangeShapeType="1"/>
                  </p:cNvSpPr>
                  <p:nvPr/>
                </p:nvSpPr>
                <p:spPr bwMode="auto">
                  <a:xfrm>
                    <a:off x="576" y="2688"/>
                    <a:ext cx="624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93" name="Line 14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00" y="2448"/>
                    <a:ext cx="672" cy="24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90" name="Line 143"/>
                <p:cNvSpPr>
                  <a:spLocks noChangeShapeType="1"/>
                </p:cNvSpPr>
                <p:nvPr/>
              </p:nvSpPr>
              <p:spPr bwMode="auto">
                <a:xfrm>
                  <a:off x="788" y="2706"/>
                  <a:ext cx="85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91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1449" y="2585"/>
                  <a:ext cx="63" cy="2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86" name="Oval 145"/>
              <p:cNvSpPr>
                <a:spLocks noChangeArrowheads="1"/>
              </p:cNvSpPr>
              <p:nvPr/>
            </p:nvSpPr>
            <p:spPr bwMode="auto">
              <a:xfrm flipH="1" flipV="1">
                <a:off x="4119" y="961"/>
                <a:ext cx="96" cy="96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Oval 146"/>
              <p:cNvSpPr>
                <a:spLocks noChangeArrowheads="1"/>
              </p:cNvSpPr>
              <p:nvPr/>
            </p:nvSpPr>
            <p:spPr bwMode="auto">
              <a:xfrm flipH="1" flipV="1">
                <a:off x="4105" y="1633"/>
                <a:ext cx="96" cy="96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199" name="Bild 19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496254" y="2645317"/>
              <a:ext cx="214630" cy="206375"/>
            </a:xfrm>
            <a:prstGeom prst="rect">
              <a:avLst/>
            </a:prstGeom>
          </p:spPr>
        </p:pic>
        <p:pic>
          <p:nvPicPr>
            <p:cNvPr id="201" name="Bild 20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55881" y="2572040"/>
              <a:ext cx="417195" cy="182880"/>
            </a:xfrm>
            <a:prstGeom prst="rect">
              <a:avLst/>
            </a:prstGeom>
          </p:spPr>
        </p:pic>
        <p:pic>
          <p:nvPicPr>
            <p:cNvPr id="202" name="Bild 20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80943" y="3094018"/>
              <a:ext cx="417195" cy="182880"/>
            </a:xfrm>
            <a:prstGeom prst="rect">
              <a:avLst/>
            </a:prstGeom>
          </p:spPr>
        </p:pic>
      </p:grpSp>
      <p:grpSp>
        <p:nvGrpSpPr>
          <p:cNvPr id="8" name="Gruppierung 7"/>
          <p:cNvGrpSpPr/>
          <p:nvPr/>
        </p:nvGrpSpPr>
        <p:grpSpPr>
          <a:xfrm>
            <a:off x="6642774" y="3850922"/>
            <a:ext cx="2321566" cy="1217071"/>
            <a:chOff x="6642774" y="3850922"/>
            <a:chExt cx="2321566" cy="1217071"/>
          </a:xfrm>
        </p:grpSpPr>
        <p:grpSp>
          <p:nvGrpSpPr>
            <p:cNvPr id="6" name="Gruppierung 5"/>
            <p:cNvGrpSpPr/>
            <p:nvPr/>
          </p:nvGrpSpPr>
          <p:grpSpPr>
            <a:xfrm>
              <a:off x="6642774" y="3850922"/>
              <a:ext cx="2321566" cy="1217071"/>
              <a:chOff x="6642774" y="3850922"/>
              <a:chExt cx="2321566" cy="1217071"/>
            </a:xfrm>
          </p:grpSpPr>
          <p:grpSp>
            <p:nvGrpSpPr>
              <p:cNvPr id="107" name="Gruppierung 106"/>
              <p:cNvGrpSpPr>
                <a:grpSpLocks noChangeAspect="1"/>
              </p:cNvGrpSpPr>
              <p:nvPr/>
            </p:nvGrpSpPr>
            <p:grpSpPr>
              <a:xfrm>
                <a:off x="6642774" y="3850922"/>
                <a:ext cx="2321566" cy="1217071"/>
                <a:chOff x="785812" y="3810000"/>
                <a:chExt cx="3633788" cy="1905000"/>
              </a:xfrm>
            </p:grpSpPr>
            <p:sp>
              <p:nvSpPr>
                <p:cNvPr id="108" name="Rectangle 264"/>
                <p:cNvSpPr>
                  <a:spLocks noChangeArrowheads="1"/>
                </p:cNvSpPr>
                <p:nvPr/>
              </p:nvSpPr>
              <p:spPr bwMode="auto">
                <a:xfrm>
                  <a:off x="785812" y="3810000"/>
                  <a:ext cx="3633788" cy="1905000"/>
                </a:xfrm>
                <a:prstGeom prst="rect">
                  <a:avLst/>
                </a:prstGeom>
                <a:solidFill>
                  <a:srgbClr val="DDFFF8"/>
                </a:solidFill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09" name="Group 183"/>
                <p:cNvGrpSpPr>
                  <a:grpSpLocks/>
                </p:cNvGrpSpPr>
                <p:nvPr/>
              </p:nvGrpSpPr>
              <p:grpSpPr bwMode="auto">
                <a:xfrm>
                  <a:off x="990600" y="4419600"/>
                  <a:ext cx="2667000" cy="914400"/>
                  <a:chOff x="624" y="2880"/>
                  <a:chExt cx="1680" cy="576"/>
                </a:xfrm>
              </p:grpSpPr>
              <p:sp>
                <p:nvSpPr>
                  <p:cNvPr id="112" name="Line 156"/>
                  <p:cNvSpPr>
                    <a:spLocks noChangeShapeType="1"/>
                  </p:cNvSpPr>
                  <p:nvPr/>
                </p:nvSpPr>
                <p:spPr bwMode="auto">
                  <a:xfrm>
                    <a:off x="1719" y="3168"/>
                    <a:ext cx="536" cy="239"/>
                  </a:xfrm>
                  <a:prstGeom prst="line">
                    <a:avLst/>
                  </a:prstGeom>
                  <a:noFill/>
                  <a:ln w="38100">
                    <a:solidFill>
                      <a:srgbClr val="FF0000"/>
                    </a:solidFill>
                    <a:prstDash val="dash"/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13" name="Group 157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123" y="3120"/>
                    <a:ext cx="605" cy="110"/>
                    <a:chOff x="1172" y="3318"/>
                    <a:chExt cx="762" cy="138"/>
                  </a:xfrm>
                </p:grpSpPr>
                <p:sp>
                  <p:nvSpPr>
                    <p:cNvPr id="124" name="Freeform 158"/>
                    <p:cNvSpPr>
                      <a:spLocks noChangeAspect="1"/>
                    </p:cNvSpPr>
                    <p:nvPr/>
                  </p:nvSpPr>
                  <p:spPr bwMode="auto">
                    <a:xfrm rot="-10832358">
                      <a:off x="1554" y="3318"/>
                      <a:ext cx="380" cy="131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chemeClr val="accent2">
                          <a:lumMod val="75000"/>
                        </a:schemeClr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25" name="Freeform 159"/>
                    <p:cNvSpPr>
                      <a:spLocks noChangeAspect="1"/>
                    </p:cNvSpPr>
                    <p:nvPr/>
                  </p:nvSpPr>
                  <p:spPr bwMode="auto">
                    <a:xfrm rot="-10832358">
                      <a:off x="1172" y="3326"/>
                      <a:ext cx="384" cy="130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chemeClr val="accent2">
                          <a:lumMod val="75000"/>
                        </a:schemeClr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14" name="Group 161"/>
                  <p:cNvGrpSpPr>
                    <a:grpSpLocks/>
                  </p:cNvGrpSpPr>
                  <p:nvPr/>
                </p:nvGrpSpPr>
                <p:grpSpPr bwMode="auto">
                  <a:xfrm>
                    <a:off x="624" y="2880"/>
                    <a:ext cx="528" cy="576"/>
                    <a:chOff x="480" y="1872"/>
                    <a:chExt cx="528" cy="576"/>
                  </a:xfrm>
                </p:grpSpPr>
                <p:sp>
                  <p:nvSpPr>
                    <p:cNvPr id="119" name="Line 1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0" y="1872"/>
                      <a:ext cx="480" cy="288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20" name="Line 1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80" y="2160"/>
                      <a:ext cx="480" cy="288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21" name="Oval 164"/>
                    <p:cNvSpPr>
                      <a:spLocks noChangeArrowheads="1"/>
                    </p:cNvSpPr>
                    <p:nvPr/>
                  </p:nvSpPr>
                  <p:spPr bwMode="auto">
                    <a:xfrm flipH="1" flipV="1">
                      <a:off x="912" y="2112"/>
                      <a:ext cx="96" cy="96"/>
                    </a:xfrm>
                    <a:prstGeom prst="ellipse">
                      <a:avLst/>
                    </a:prstGeom>
                    <a:solidFill>
                      <a:srgbClr val="66CCFF"/>
                    </a:solidFill>
                    <a:ln w="1905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22" name="Line 1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4" y="1990"/>
                      <a:ext cx="28" cy="17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23" name="Line 16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72" y="2316"/>
                      <a:ext cx="28" cy="17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 type="arrow" w="lg" len="lg"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15" name="Group 167"/>
                  <p:cNvGrpSpPr>
                    <a:grpSpLocks noChangeAspect="1"/>
                  </p:cNvGrpSpPr>
                  <p:nvPr/>
                </p:nvGrpSpPr>
                <p:grpSpPr bwMode="auto">
                  <a:xfrm rot="20168322" flipH="1">
                    <a:off x="1699" y="2976"/>
                    <a:ext cx="605" cy="110"/>
                    <a:chOff x="1172" y="3318"/>
                    <a:chExt cx="762" cy="138"/>
                  </a:xfrm>
                </p:grpSpPr>
                <p:sp>
                  <p:nvSpPr>
                    <p:cNvPr id="117" name="Freeform 168"/>
                    <p:cNvSpPr>
                      <a:spLocks noChangeAspect="1"/>
                    </p:cNvSpPr>
                    <p:nvPr/>
                  </p:nvSpPr>
                  <p:spPr bwMode="auto">
                    <a:xfrm rot="-10832358">
                      <a:off x="1554" y="3318"/>
                      <a:ext cx="380" cy="131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chemeClr val="accent2">
                          <a:lumMod val="75000"/>
                        </a:schemeClr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18" name="Freeform 169"/>
                    <p:cNvSpPr>
                      <a:spLocks noChangeAspect="1"/>
                    </p:cNvSpPr>
                    <p:nvPr/>
                  </p:nvSpPr>
                  <p:spPr bwMode="auto">
                    <a:xfrm rot="-10832358">
                      <a:off x="1172" y="3326"/>
                      <a:ext cx="384" cy="130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chemeClr val="accent2">
                          <a:lumMod val="75000"/>
                        </a:schemeClr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16" name="Oval 170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1671" y="3120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pic>
            <p:nvPicPr>
              <p:cNvPr id="200" name="Bild 199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247260" y="3989449"/>
                <a:ext cx="593344" cy="260096"/>
              </a:xfrm>
              <a:prstGeom prst="rect">
                <a:avLst/>
              </a:prstGeom>
            </p:spPr>
          </p:pic>
        </p:grpSp>
        <p:pic>
          <p:nvPicPr>
            <p:cNvPr id="198" name="Bild 19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495722" y="4745015"/>
              <a:ext cx="214630" cy="206375"/>
            </a:xfrm>
            <a:prstGeom prst="rect">
              <a:avLst/>
            </a:prstGeom>
          </p:spPr>
        </p:pic>
      </p:grpSp>
      <p:grpSp>
        <p:nvGrpSpPr>
          <p:cNvPr id="9" name="Gruppierung 8"/>
          <p:cNvGrpSpPr/>
          <p:nvPr/>
        </p:nvGrpSpPr>
        <p:grpSpPr>
          <a:xfrm>
            <a:off x="304800" y="5181600"/>
            <a:ext cx="1874997" cy="1559053"/>
            <a:chOff x="304800" y="5181600"/>
            <a:chExt cx="1874997" cy="1559053"/>
          </a:xfrm>
        </p:grpSpPr>
        <p:grpSp>
          <p:nvGrpSpPr>
            <p:cNvPr id="126" name="Gruppierung 125"/>
            <p:cNvGrpSpPr>
              <a:grpSpLocks noChangeAspect="1"/>
            </p:cNvGrpSpPr>
            <p:nvPr/>
          </p:nvGrpSpPr>
          <p:grpSpPr>
            <a:xfrm>
              <a:off x="304800" y="5181600"/>
              <a:ext cx="1874997" cy="1559053"/>
              <a:chOff x="5053012" y="3657600"/>
              <a:chExt cx="3024188" cy="2514600"/>
            </a:xfrm>
          </p:grpSpPr>
          <p:sp>
            <p:nvSpPr>
              <p:cNvPr id="127" name="Rectangle 264"/>
              <p:cNvSpPr>
                <a:spLocks noChangeArrowheads="1"/>
              </p:cNvSpPr>
              <p:nvPr/>
            </p:nvSpPr>
            <p:spPr bwMode="auto">
              <a:xfrm>
                <a:off x="5053012" y="3657600"/>
                <a:ext cx="3024188" cy="2514600"/>
              </a:xfrm>
              <a:prstGeom prst="rect">
                <a:avLst/>
              </a:prstGeom>
              <a:solidFill>
                <a:srgbClr val="DDFFF8"/>
              </a:solidFill>
              <a:ln w="2857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</p:spPr>
            <p:txBody>
              <a:bodyPr wrap="squar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28" name="Group 257"/>
              <p:cNvGrpSpPr>
                <a:grpSpLocks/>
              </p:cNvGrpSpPr>
              <p:nvPr/>
            </p:nvGrpSpPr>
            <p:grpSpPr bwMode="auto">
              <a:xfrm>
                <a:off x="5233988" y="3959225"/>
                <a:ext cx="2524125" cy="1838325"/>
                <a:chOff x="3297" y="2494"/>
                <a:chExt cx="1590" cy="1158"/>
              </a:xfrm>
            </p:grpSpPr>
            <p:sp>
              <p:nvSpPr>
                <p:cNvPr id="132" name="Line 251"/>
                <p:cNvSpPr>
                  <a:spLocks noChangeShapeType="1"/>
                </p:cNvSpPr>
                <p:nvPr/>
              </p:nvSpPr>
              <p:spPr bwMode="auto">
                <a:xfrm>
                  <a:off x="3833" y="3361"/>
                  <a:ext cx="481" cy="291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3" name="Line 252"/>
                <p:cNvSpPr>
                  <a:spLocks noChangeShapeType="1"/>
                </p:cNvSpPr>
                <p:nvPr/>
              </p:nvSpPr>
              <p:spPr bwMode="auto">
                <a:xfrm flipV="1">
                  <a:off x="3832" y="2494"/>
                  <a:ext cx="481" cy="291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4" name="AutoShape 238"/>
                <p:cNvSpPr>
                  <a:spLocks noChangeArrowheads="1"/>
                </p:cNvSpPr>
                <p:nvPr/>
              </p:nvSpPr>
              <p:spPr bwMode="auto">
                <a:xfrm rot="5400000">
                  <a:off x="3783" y="2832"/>
                  <a:ext cx="576" cy="480"/>
                </a:xfrm>
                <a:prstGeom prst="triangle">
                  <a:avLst>
                    <a:gd name="adj" fmla="val 50000"/>
                  </a:avLst>
                </a:prstGeom>
                <a:noFill/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5" name="Rectangle 250"/>
                <p:cNvSpPr>
                  <a:spLocks noChangeArrowheads="1"/>
                </p:cNvSpPr>
                <p:nvPr/>
              </p:nvSpPr>
              <p:spPr bwMode="auto">
                <a:xfrm>
                  <a:off x="3781" y="2834"/>
                  <a:ext cx="98" cy="481"/>
                </a:xfrm>
                <a:prstGeom prst="rect">
                  <a:avLst/>
                </a:prstGeom>
                <a:solidFill>
                  <a:srgbClr val="DDFF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36" name="Group 187"/>
                <p:cNvGrpSpPr>
                  <a:grpSpLocks/>
                </p:cNvGrpSpPr>
                <p:nvPr/>
              </p:nvGrpSpPr>
              <p:grpSpPr bwMode="auto">
                <a:xfrm rot="21600000">
                  <a:off x="3297" y="3359"/>
                  <a:ext cx="534" cy="97"/>
                  <a:chOff x="2434" y="2449"/>
                  <a:chExt cx="534" cy="97"/>
                </a:xfrm>
              </p:grpSpPr>
              <p:sp>
                <p:nvSpPr>
                  <p:cNvPr id="170" name="Bogen 188"/>
                  <p:cNvSpPr>
                    <a:spLocks/>
                  </p:cNvSpPr>
                  <p:nvPr/>
                </p:nvSpPr>
                <p:spPr bwMode="auto">
                  <a:xfrm flipH="1" flipV="1">
                    <a:off x="2434" y="2449"/>
                    <a:ext cx="9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35745 w 35745"/>
                      <a:gd name="T1" fmla="*/ 17648 h 22924"/>
                      <a:gd name="T2" fmla="*/ 41 w 35745"/>
                      <a:gd name="T3" fmla="*/ 0 h 22924"/>
                      <a:gd name="T4" fmla="*/ 21600 w 35745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745" h="22924" fill="none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35745" h="22924" stroke="0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71" name="Group 189"/>
                  <p:cNvGrpSpPr>
                    <a:grpSpLocks/>
                  </p:cNvGrpSpPr>
                  <p:nvPr/>
                </p:nvGrpSpPr>
                <p:grpSpPr bwMode="auto">
                  <a:xfrm>
                    <a:off x="2490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91" name="Bogen 190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2" name="Bogen 19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3" name="Bogen 19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72" name="Group 193"/>
                  <p:cNvGrpSpPr>
                    <a:grpSpLocks/>
                  </p:cNvGrpSpPr>
                  <p:nvPr/>
                </p:nvGrpSpPr>
                <p:grpSpPr bwMode="auto">
                  <a:xfrm>
                    <a:off x="2568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88" name="Bogen 194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9" name="Bogen 19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0" name="Bogen 19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73" name="Group 197"/>
                  <p:cNvGrpSpPr>
                    <a:grpSpLocks/>
                  </p:cNvGrpSpPr>
                  <p:nvPr/>
                </p:nvGrpSpPr>
                <p:grpSpPr bwMode="auto">
                  <a:xfrm>
                    <a:off x="2645" y="245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185" name="Bogen 198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6" name="Bogen 19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7" name="Bogen 20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74" name="Group 201"/>
                  <p:cNvGrpSpPr>
                    <a:grpSpLocks/>
                  </p:cNvGrpSpPr>
                  <p:nvPr/>
                </p:nvGrpSpPr>
                <p:grpSpPr bwMode="auto">
                  <a:xfrm>
                    <a:off x="2721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82" name="Bogen 202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3" name="Bogen 20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4" name="Bogen 20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75" name="Group 205"/>
                  <p:cNvGrpSpPr>
                    <a:grpSpLocks/>
                  </p:cNvGrpSpPr>
                  <p:nvPr/>
                </p:nvGrpSpPr>
                <p:grpSpPr bwMode="auto">
                  <a:xfrm>
                    <a:off x="2798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79" name="Bogen 206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0" name="Bogen 20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81" name="Bogen 20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76" name="Bogen 209"/>
                  <p:cNvSpPr>
                    <a:spLocks/>
                  </p:cNvSpPr>
                  <p:nvPr/>
                </p:nvSpPr>
                <p:spPr bwMode="auto">
                  <a:xfrm flipH="1">
                    <a:off x="2876" y="2498"/>
                    <a:ext cx="38" cy="4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77" name="Bogen 210"/>
                  <p:cNvSpPr>
                    <a:spLocks/>
                  </p:cNvSpPr>
                  <p:nvPr/>
                </p:nvSpPr>
                <p:spPr bwMode="auto">
                  <a:xfrm flipH="1" flipV="1">
                    <a:off x="2876" y="2465"/>
                    <a:ext cx="57" cy="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78" name="Bogen 211"/>
                  <p:cNvSpPr>
                    <a:spLocks/>
                  </p:cNvSpPr>
                  <p:nvPr/>
                </p:nvSpPr>
                <p:spPr bwMode="auto">
                  <a:xfrm flipH="1" flipV="1">
                    <a:off x="2898" y="2450"/>
                    <a:ext cx="70" cy="48"/>
                  </a:xfrm>
                  <a:custGeom>
                    <a:avLst/>
                    <a:gdLst>
                      <a:gd name="G0" fmla="+- 13128 0 0"/>
                      <a:gd name="G1" fmla="+- 0 0 0"/>
                      <a:gd name="G2" fmla="+- 21600 0 0"/>
                      <a:gd name="T0" fmla="*/ 26233 w 26233"/>
                      <a:gd name="T1" fmla="*/ 17170 h 21600"/>
                      <a:gd name="T2" fmla="*/ 0 w 26233"/>
                      <a:gd name="T3" fmla="*/ 17153 h 21600"/>
                      <a:gd name="T4" fmla="*/ 13128 w 26233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6233" h="21600" fill="none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</a:path>
                      <a:path w="26233" h="21600" stroke="0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  <a:lnTo>
                          <a:pt x="13128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37" name="Group 213"/>
                <p:cNvGrpSpPr>
                  <a:grpSpLocks/>
                </p:cNvGrpSpPr>
                <p:nvPr/>
              </p:nvGrpSpPr>
              <p:grpSpPr bwMode="auto">
                <a:xfrm flipV="1">
                  <a:off x="3297" y="2688"/>
                  <a:ext cx="534" cy="97"/>
                  <a:chOff x="2434" y="2449"/>
                  <a:chExt cx="534" cy="97"/>
                </a:xfrm>
              </p:grpSpPr>
              <p:sp>
                <p:nvSpPr>
                  <p:cNvPr id="146" name="Bogen 214"/>
                  <p:cNvSpPr>
                    <a:spLocks/>
                  </p:cNvSpPr>
                  <p:nvPr/>
                </p:nvSpPr>
                <p:spPr bwMode="auto">
                  <a:xfrm flipH="1" flipV="1">
                    <a:off x="2434" y="2449"/>
                    <a:ext cx="9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35745 w 35745"/>
                      <a:gd name="T1" fmla="*/ 17648 h 22924"/>
                      <a:gd name="T2" fmla="*/ 41 w 35745"/>
                      <a:gd name="T3" fmla="*/ 0 h 22924"/>
                      <a:gd name="T4" fmla="*/ 21600 w 35745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745" h="22924" fill="none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35745" h="22924" stroke="0" extrusionOk="0">
                        <a:moveTo>
                          <a:pt x="35745" y="17648"/>
                        </a:moveTo>
                        <a:cubicBezTo>
                          <a:pt x="31818" y="21050"/>
                          <a:pt x="26796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47" name="Group 215"/>
                  <p:cNvGrpSpPr>
                    <a:grpSpLocks/>
                  </p:cNvGrpSpPr>
                  <p:nvPr/>
                </p:nvGrpSpPr>
                <p:grpSpPr bwMode="auto">
                  <a:xfrm>
                    <a:off x="2490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67" name="Bogen 216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68" name="Bogen 21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69" name="Bogen 21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48" name="Group 219"/>
                  <p:cNvGrpSpPr>
                    <a:grpSpLocks/>
                  </p:cNvGrpSpPr>
                  <p:nvPr/>
                </p:nvGrpSpPr>
                <p:grpSpPr bwMode="auto">
                  <a:xfrm>
                    <a:off x="2568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64" name="Bogen 220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65" name="Bogen 22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66" name="Bogen 22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49" name="Group 223"/>
                  <p:cNvGrpSpPr>
                    <a:grpSpLocks/>
                  </p:cNvGrpSpPr>
                  <p:nvPr/>
                </p:nvGrpSpPr>
                <p:grpSpPr bwMode="auto">
                  <a:xfrm>
                    <a:off x="2645" y="245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161" name="Bogen 224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62" name="Bogen 22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63" name="Bogen 22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50" name="Group 227"/>
                  <p:cNvGrpSpPr>
                    <a:grpSpLocks/>
                  </p:cNvGrpSpPr>
                  <p:nvPr/>
                </p:nvGrpSpPr>
                <p:grpSpPr bwMode="auto">
                  <a:xfrm>
                    <a:off x="2721" y="2450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158" name="Bogen 228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59" name="Bogen 22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60" name="Bogen 23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51" name="Group 231"/>
                  <p:cNvGrpSpPr>
                    <a:grpSpLocks/>
                  </p:cNvGrpSpPr>
                  <p:nvPr/>
                </p:nvGrpSpPr>
                <p:grpSpPr bwMode="auto">
                  <a:xfrm>
                    <a:off x="2798" y="2450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155" name="Bogen 232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56" name="Bogen 23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57" name="Bogen 23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52" name="Bogen 235"/>
                  <p:cNvSpPr>
                    <a:spLocks/>
                  </p:cNvSpPr>
                  <p:nvPr/>
                </p:nvSpPr>
                <p:spPr bwMode="auto">
                  <a:xfrm flipH="1">
                    <a:off x="2876" y="2498"/>
                    <a:ext cx="38" cy="4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53" name="Bogen 236"/>
                  <p:cNvSpPr>
                    <a:spLocks/>
                  </p:cNvSpPr>
                  <p:nvPr/>
                </p:nvSpPr>
                <p:spPr bwMode="auto">
                  <a:xfrm flipH="1" flipV="1">
                    <a:off x="2876" y="2465"/>
                    <a:ext cx="57" cy="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54" name="Bogen 237"/>
                  <p:cNvSpPr>
                    <a:spLocks/>
                  </p:cNvSpPr>
                  <p:nvPr/>
                </p:nvSpPr>
                <p:spPr bwMode="auto">
                  <a:xfrm flipH="1" flipV="1">
                    <a:off x="2898" y="2450"/>
                    <a:ext cx="70" cy="48"/>
                  </a:xfrm>
                  <a:custGeom>
                    <a:avLst/>
                    <a:gdLst>
                      <a:gd name="G0" fmla="+- 13128 0 0"/>
                      <a:gd name="G1" fmla="+- 0 0 0"/>
                      <a:gd name="G2" fmla="+- 21600 0 0"/>
                      <a:gd name="T0" fmla="*/ 26233 w 26233"/>
                      <a:gd name="T1" fmla="*/ 17170 h 21600"/>
                      <a:gd name="T2" fmla="*/ 0 w 26233"/>
                      <a:gd name="T3" fmla="*/ 17153 h 21600"/>
                      <a:gd name="T4" fmla="*/ 13128 w 26233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6233" h="21600" fill="none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</a:path>
                      <a:path w="26233" h="21600" stroke="0" extrusionOk="0">
                        <a:moveTo>
                          <a:pt x="26233" y="17170"/>
                        </a:moveTo>
                        <a:cubicBezTo>
                          <a:pt x="22468" y="20043"/>
                          <a:pt x="17863" y="21599"/>
                          <a:pt x="13128" y="21599"/>
                        </a:cubicBezTo>
                        <a:cubicBezTo>
                          <a:pt x="8382" y="21599"/>
                          <a:pt x="3768" y="20037"/>
                          <a:pt x="0" y="17152"/>
                        </a:cubicBezTo>
                        <a:lnTo>
                          <a:pt x="13128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38" name="Line 239"/>
                <p:cNvSpPr>
                  <a:spLocks noChangeShapeType="1"/>
                </p:cNvSpPr>
                <p:nvPr/>
              </p:nvSpPr>
              <p:spPr bwMode="auto">
                <a:xfrm>
                  <a:off x="4311" y="3072"/>
                  <a:ext cx="57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prstDash val="dash"/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39" name="Line 242"/>
                <p:cNvSpPr>
                  <a:spLocks noChangeShapeType="1"/>
                </p:cNvSpPr>
                <p:nvPr/>
              </p:nvSpPr>
              <p:spPr bwMode="auto">
                <a:xfrm>
                  <a:off x="4054" y="2919"/>
                  <a:ext cx="28" cy="1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0" name="Line 243"/>
                <p:cNvSpPr>
                  <a:spLocks noChangeShapeType="1"/>
                </p:cNvSpPr>
                <p:nvPr/>
              </p:nvSpPr>
              <p:spPr bwMode="auto">
                <a:xfrm flipH="1">
                  <a:off x="3996" y="3229"/>
                  <a:ext cx="57" cy="3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1" name="Oval 245"/>
                <p:cNvSpPr>
                  <a:spLocks noChangeArrowheads="1"/>
                </p:cNvSpPr>
                <p:nvPr/>
              </p:nvSpPr>
              <p:spPr bwMode="auto">
                <a:xfrm flipH="1" flipV="1">
                  <a:off x="4263" y="3024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2" name="Oval 246"/>
                <p:cNvSpPr>
                  <a:spLocks noChangeArrowheads="1"/>
                </p:cNvSpPr>
                <p:nvPr/>
              </p:nvSpPr>
              <p:spPr bwMode="auto">
                <a:xfrm flipH="1" flipV="1">
                  <a:off x="3783" y="2736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3" name="Oval 247"/>
                <p:cNvSpPr>
                  <a:spLocks noChangeArrowheads="1"/>
                </p:cNvSpPr>
                <p:nvPr/>
              </p:nvSpPr>
              <p:spPr bwMode="auto">
                <a:xfrm flipH="1" flipV="1">
                  <a:off x="3783" y="3312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" name="Line 253"/>
                <p:cNvSpPr>
                  <a:spLocks noChangeShapeType="1"/>
                </p:cNvSpPr>
                <p:nvPr/>
              </p:nvSpPr>
              <p:spPr bwMode="auto">
                <a:xfrm>
                  <a:off x="4013" y="3471"/>
                  <a:ext cx="28" cy="1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5" name="Line 254"/>
                <p:cNvSpPr>
                  <a:spLocks noChangeShapeType="1"/>
                </p:cNvSpPr>
                <p:nvPr/>
              </p:nvSpPr>
              <p:spPr bwMode="auto">
                <a:xfrm flipH="1">
                  <a:off x="3999" y="2651"/>
                  <a:ext cx="57" cy="3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</p:grpSp>
        <p:pic>
          <p:nvPicPr>
            <p:cNvPr id="197" name="Bild 1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874648" y="5692092"/>
              <a:ext cx="214630" cy="206375"/>
            </a:xfrm>
            <a:prstGeom prst="rect">
              <a:avLst/>
            </a:prstGeom>
          </p:spPr>
        </p:pic>
        <p:pic>
          <p:nvPicPr>
            <p:cNvPr id="204" name="Bild 20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519089" y="5229445"/>
              <a:ext cx="110236" cy="228346"/>
            </a:xfrm>
            <a:prstGeom prst="rect">
              <a:avLst/>
            </a:prstGeom>
          </p:spPr>
        </p:pic>
        <p:pic>
          <p:nvPicPr>
            <p:cNvPr id="203" name="Bild 20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518381" y="6456936"/>
              <a:ext cx="94488" cy="18897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86916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Bild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4000" y="647049"/>
            <a:ext cx="7200900" cy="5168900"/>
          </a:xfrm>
          <a:prstGeom prst="rect">
            <a:avLst/>
          </a:prstGeom>
        </p:spPr>
      </p:pic>
      <p:grpSp>
        <p:nvGrpSpPr>
          <p:cNvPr id="115" name="Gruppierung 114"/>
          <p:cNvGrpSpPr/>
          <p:nvPr/>
        </p:nvGrpSpPr>
        <p:grpSpPr>
          <a:xfrm>
            <a:off x="952500" y="609600"/>
            <a:ext cx="7200900" cy="5298257"/>
            <a:chOff x="965200" y="802208"/>
            <a:chExt cx="7200900" cy="5298257"/>
          </a:xfrm>
        </p:grpSpPr>
        <p:pic>
          <p:nvPicPr>
            <p:cNvPr id="116" name="Bild 11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5200" y="838200"/>
              <a:ext cx="7200900" cy="5168900"/>
            </a:xfrm>
            <a:prstGeom prst="rect">
              <a:avLst/>
            </a:prstGeom>
          </p:spPr>
        </p:pic>
        <p:grpSp>
          <p:nvGrpSpPr>
            <p:cNvPr id="117" name="Gruppierung 116"/>
            <p:cNvGrpSpPr/>
            <p:nvPr/>
          </p:nvGrpSpPr>
          <p:grpSpPr>
            <a:xfrm>
              <a:off x="2133600" y="802208"/>
              <a:ext cx="1981200" cy="5298257"/>
              <a:chOff x="2133600" y="802208"/>
              <a:chExt cx="1981200" cy="5298257"/>
            </a:xfrm>
          </p:grpSpPr>
          <p:cxnSp>
            <p:nvCxnSpPr>
              <p:cNvPr id="118" name="Gerade Verbindung 117"/>
              <p:cNvCxnSpPr/>
              <p:nvPr/>
            </p:nvCxnSpPr>
            <p:spPr bwMode="auto">
              <a:xfrm rot="16200000" flipV="1">
                <a:off x="2717065" y="5553000"/>
                <a:ext cx="324000" cy="0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rgbClr val="FF0000"/>
                </a:solidFill>
                <a:prstDash val="solid"/>
                <a:round/>
                <a:headEnd type="none" w="lg" len="lg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9" name="Gerade Verbindung 118"/>
              <p:cNvCxnSpPr/>
              <p:nvPr/>
            </p:nvCxnSpPr>
            <p:spPr bwMode="auto">
              <a:xfrm rot="16200000" flipV="1">
                <a:off x="576000" y="3106208"/>
                <a:ext cx="4608000" cy="0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rgbClr val="FF0000"/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0" name="Textfeld 119"/>
              <p:cNvSpPr txBox="1"/>
              <p:nvPr/>
            </p:nvSpPr>
            <p:spPr>
              <a:xfrm>
                <a:off x="2133600" y="5638800"/>
                <a:ext cx="19812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dirty="0" err="1" smtClean="0">
                    <a:solidFill>
                      <a:srgbClr val="FF0000"/>
                    </a:solidFill>
                  </a:rPr>
                  <a:t>we</a:t>
                </a:r>
                <a:r>
                  <a:rPr lang="de-DE" dirty="0" smtClean="0">
                    <a:solidFill>
                      <a:srgbClr val="FF0000"/>
                    </a:solidFill>
                  </a:rPr>
                  <a:t> </a:t>
                </a:r>
                <a:r>
                  <a:rPr lang="de-DE" dirty="0" err="1" smtClean="0">
                    <a:solidFill>
                      <a:srgbClr val="FF0000"/>
                    </a:solidFill>
                  </a:rPr>
                  <a:t>are</a:t>
                </a:r>
                <a:r>
                  <a:rPr lang="de-DE" dirty="0" smtClean="0">
                    <a:solidFill>
                      <a:srgbClr val="FF0000"/>
                    </a:solidFill>
                  </a:rPr>
                  <a:t> </a:t>
                </a:r>
                <a:r>
                  <a:rPr lang="de-DE" dirty="0" err="1" smtClean="0">
                    <a:solidFill>
                      <a:srgbClr val="FF0000"/>
                    </a:solidFill>
                  </a:rPr>
                  <a:t>here</a:t>
                </a:r>
                <a:endParaRPr lang="de-DE" dirty="0" smtClean="0">
                  <a:solidFill>
                    <a:srgbClr val="FF0000"/>
                  </a:solidFill>
                </a:endParaRPr>
              </a:p>
            </p:txBody>
          </p:sp>
        </p:grpSp>
      </p:grpSp>
      <p:sp>
        <p:nvSpPr>
          <p:cNvPr id="105" name="Textfeld 104"/>
          <p:cNvSpPr txBox="1"/>
          <p:nvPr/>
        </p:nvSpPr>
        <p:spPr>
          <a:xfrm>
            <a:off x="228600" y="0"/>
            <a:ext cx="8763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200" dirty="0" err="1" smtClean="0"/>
              <a:t>Higgs</a:t>
            </a:r>
            <a:r>
              <a:rPr lang="de-DE" sz="3200" dirty="0" smtClean="0"/>
              <a:t> </a:t>
            </a:r>
            <a:r>
              <a:rPr lang="de-DE" sz="3200" dirty="0" err="1" smtClean="0"/>
              <a:t>decay</a:t>
            </a:r>
            <a:r>
              <a:rPr lang="de-DE" sz="3200" dirty="0" smtClean="0"/>
              <a:t> </a:t>
            </a:r>
            <a:r>
              <a:rPr lang="de-DE" sz="3200" dirty="0" err="1" smtClean="0"/>
              <a:t>fractions</a:t>
            </a:r>
            <a:r>
              <a:rPr lang="de-DE" sz="3200" dirty="0" smtClean="0"/>
              <a:t> vs. </a:t>
            </a:r>
            <a:r>
              <a:rPr lang="de-DE" sz="3200" dirty="0" err="1" smtClean="0"/>
              <a:t>mass</a:t>
            </a:r>
            <a:endParaRPr lang="de-DE" sz="3200" dirty="0" smtClean="0"/>
          </a:p>
        </p:txBody>
      </p:sp>
      <p:grpSp>
        <p:nvGrpSpPr>
          <p:cNvPr id="3" name="Gruppierung 2"/>
          <p:cNvGrpSpPr/>
          <p:nvPr/>
        </p:nvGrpSpPr>
        <p:grpSpPr>
          <a:xfrm>
            <a:off x="228600" y="5791200"/>
            <a:ext cx="8767400" cy="1015663"/>
            <a:chOff x="228600" y="5791200"/>
            <a:chExt cx="8767400" cy="1015663"/>
          </a:xfrm>
        </p:grpSpPr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97882" y="5880791"/>
              <a:ext cx="1198118" cy="418211"/>
            </a:xfrm>
            <a:prstGeom prst="rect">
              <a:avLst/>
            </a:prstGeom>
          </p:spPr>
        </p:pic>
        <p:sp>
          <p:nvSpPr>
            <p:cNvPr id="121" name="Textfeld 120"/>
            <p:cNvSpPr txBox="1"/>
            <p:nvPr/>
          </p:nvSpPr>
          <p:spPr>
            <a:xfrm>
              <a:off x="228600" y="5791200"/>
              <a:ext cx="84582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3000" dirty="0" smtClean="0">
                  <a:latin typeface="+mn-lt"/>
                </a:rPr>
                <a:t>125 </a:t>
              </a:r>
              <a:r>
                <a:rPr lang="de-DE" sz="3000" dirty="0" err="1" smtClean="0">
                  <a:latin typeface="+mn-lt"/>
                </a:rPr>
                <a:t>GeV</a:t>
              </a:r>
              <a:r>
                <a:rPr lang="de-DE" sz="3000" dirty="0" smtClean="0">
                  <a:latin typeface="+mn-lt"/>
                </a:rPr>
                <a:t> </a:t>
              </a:r>
              <a:r>
                <a:rPr lang="de-DE" sz="2800" dirty="0" err="1" smtClean="0">
                  <a:ea typeface="Arial" charset="0"/>
                  <a:cs typeface="Arial" charset="0"/>
                </a:rPr>
                <a:t>Higgs</a:t>
              </a:r>
              <a:r>
                <a:rPr lang="de-DE" sz="2800" dirty="0" smtClean="0">
                  <a:ea typeface="Arial" charset="0"/>
                  <a:cs typeface="Arial" charset="0"/>
                </a:rPr>
                <a:t> </a:t>
              </a:r>
              <a:r>
                <a:rPr lang="de-DE" sz="2800" dirty="0" err="1" smtClean="0">
                  <a:ea typeface="Arial" charset="0"/>
                  <a:cs typeface="Arial" charset="0"/>
                </a:rPr>
                <a:t>sits</a:t>
              </a:r>
              <a:r>
                <a:rPr lang="de-DE" sz="2800" dirty="0" smtClean="0">
                  <a:ea typeface="Arial" charset="0"/>
                  <a:cs typeface="Arial" charset="0"/>
                </a:rPr>
                <a:t> in </a:t>
              </a:r>
              <a:r>
                <a:rPr lang="de-DE" sz="2800" dirty="0" smtClean="0">
                  <a:solidFill>
                    <a:srgbClr val="FF0000"/>
                  </a:solidFill>
                  <a:ea typeface="Arial" charset="0"/>
                  <a:cs typeface="Arial" charset="0"/>
                </a:rPr>
                <a:t>sweet-spot</a:t>
              </a:r>
              <a:r>
                <a:rPr lang="de-DE" sz="2800" dirty="0" smtClean="0">
                  <a:ea typeface="Arial" charset="0"/>
                  <a:cs typeface="Arial" charset="0"/>
                </a:rPr>
                <a:t>: all but </a:t>
              </a:r>
              <a:r>
                <a:rPr lang="de-DE" sz="3000" dirty="0" smtClean="0">
                  <a:latin typeface="+mn-lt"/>
                  <a:ea typeface="Arial" charset="0"/>
                  <a:cs typeface="Arial" charset="0"/>
                </a:rPr>
                <a:t>~11% </a:t>
              </a:r>
              <a:r>
                <a:rPr lang="de-DE" sz="2800" dirty="0" smtClean="0">
                  <a:ea typeface="Arial" charset="0"/>
                  <a:cs typeface="Arial" charset="0"/>
                </a:rPr>
                <a:t>      </a:t>
              </a:r>
              <a:r>
                <a:rPr lang="de-DE" sz="2800" dirty="0" err="1" smtClean="0">
                  <a:ea typeface="Arial" charset="0"/>
                  <a:cs typeface="Arial" charset="0"/>
                </a:rPr>
                <a:t>of</a:t>
              </a:r>
              <a:r>
                <a:rPr lang="de-DE" sz="2800" dirty="0" smtClean="0">
                  <a:ea typeface="Arial" charset="0"/>
                  <a:cs typeface="Arial" charset="0"/>
                </a:rPr>
                <a:t> </a:t>
              </a:r>
              <a:r>
                <a:rPr lang="de-DE" sz="2800" dirty="0" err="1" smtClean="0">
                  <a:ea typeface="Arial" charset="0"/>
                  <a:cs typeface="Arial" charset="0"/>
                </a:rPr>
                <a:t>decays</a:t>
              </a:r>
              <a:r>
                <a:rPr lang="de-DE" sz="2800" dirty="0" smtClean="0">
                  <a:ea typeface="Arial" charset="0"/>
                  <a:cs typeface="Arial" charset="0"/>
                </a:rPr>
                <a:t> observable at LHC</a:t>
              </a:r>
              <a:endParaRPr lang="de-DE" sz="3200" dirty="0" smtClean="0"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1811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44"/>
          <p:cNvSpPr txBox="1">
            <a:spLocks noChangeArrowheads="1"/>
          </p:cNvSpPr>
          <p:nvPr/>
        </p:nvSpPr>
        <p:spPr bwMode="auto">
          <a:xfrm>
            <a:off x="381000" y="152400"/>
            <a:ext cx="78486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de-DE" sz="3200" dirty="0">
                <a:solidFill>
                  <a:srgbClr val="000000"/>
                </a:solidFill>
              </a:rPr>
              <a:t>P</a:t>
            </a:r>
            <a:r>
              <a:rPr lang="en-US" altLang="de-DE" sz="3200" dirty="0" smtClean="0">
                <a:solidFill>
                  <a:srgbClr val="000000"/>
                </a:solidFill>
              </a:rPr>
              <a:t>rime decay channels for detection:</a:t>
            </a:r>
          </a:p>
        </p:txBody>
      </p:sp>
      <p:pic>
        <p:nvPicPr>
          <p:cNvPr id="5" name="Bild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3400" y="735981"/>
            <a:ext cx="4481100" cy="3285775"/>
          </a:xfrm>
          <a:prstGeom prst="rect">
            <a:avLst/>
          </a:prstGeom>
        </p:spPr>
      </p:pic>
      <p:grpSp>
        <p:nvGrpSpPr>
          <p:cNvPr id="9" name="Gruppierung 8"/>
          <p:cNvGrpSpPr/>
          <p:nvPr/>
        </p:nvGrpSpPr>
        <p:grpSpPr>
          <a:xfrm>
            <a:off x="304800" y="914400"/>
            <a:ext cx="3276600" cy="3055938"/>
            <a:chOff x="304800" y="914400"/>
            <a:chExt cx="3276600" cy="3055938"/>
          </a:xfrm>
        </p:grpSpPr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397431" y="2370003"/>
              <a:ext cx="310896" cy="233172"/>
            </a:xfrm>
            <a:prstGeom prst="rect">
              <a:avLst/>
            </a:prstGeom>
          </p:spPr>
        </p:pic>
        <p:pic>
          <p:nvPicPr>
            <p:cNvPr id="116" name="Bild 11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388482" y="1540733"/>
              <a:ext cx="310896" cy="233172"/>
            </a:xfrm>
            <a:prstGeom prst="rect">
              <a:avLst/>
            </a:prstGeom>
          </p:spPr>
        </p:pic>
        <p:pic>
          <p:nvPicPr>
            <p:cNvPr id="117" name="Bild 11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252390" y="1961736"/>
              <a:ext cx="310896" cy="233172"/>
            </a:xfrm>
            <a:prstGeom prst="rect">
              <a:avLst/>
            </a:prstGeom>
          </p:spPr>
        </p:pic>
        <p:pic>
          <p:nvPicPr>
            <p:cNvPr id="115" name="Bild 11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25540" y="2778125"/>
              <a:ext cx="133350" cy="276225"/>
            </a:xfrm>
            <a:prstGeom prst="rect">
              <a:avLst/>
            </a:prstGeom>
          </p:spPr>
        </p:pic>
        <p:pic>
          <p:nvPicPr>
            <p:cNvPr id="113" name="Bild 11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515293" y="3577083"/>
              <a:ext cx="114300" cy="228600"/>
            </a:xfrm>
            <a:prstGeom prst="rect">
              <a:avLst/>
            </a:prstGeom>
          </p:spPr>
        </p:pic>
        <p:pic>
          <p:nvPicPr>
            <p:cNvPr id="114" name="Bild 11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286000" y="3200400"/>
              <a:ext cx="114300" cy="228600"/>
            </a:xfrm>
            <a:prstGeom prst="rect">
              <a:avLst/>
            </a:prstGeom>
          </p:spPr>
        </p:pic>
        <p:pic>
          <p:nvPicPr>
            <p:cNvPr id="111" name="Bild 11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2287" y="2898908"/>
              <a:ext cx="330200" cy="317500"/>
            </a:xfrm>
            <a:prstGeom prst="rect">
              <a:avLst/>
            </a:prstGeom>
          </p:spPr>
        </p:pic>
        <p:pic>
          <p:nvPicPr>
            <p:cNvPr id="112" name="Bild 11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41737" y="1624807"/>
              <a:ext cx="330200" cy="317500"/>
            </a:xfrm>
            <a:prstGeom prst="rect">
              <a:avLst/>
            </a:prstGeom>
          </p:spPr>
        </p:pic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33400" y="1042283"/>
              <a:ext cx="2447290" cy="364490"/>
            </a:xfrm>
            <a:prstGeom prst="rect">
              <a:avLst/>
            </a:prstGeom>
          </p:spPr>
        </p:pic>
        <p:grpSp>
          <p:nvGrpSpPr>
            <p:cNvPr id="38" name="Group 311"/>
            <p:cNvGrpSpPr>
              <a:grpSpLocks/>
            </p:cNvGrpSpPr>
            <p:nvPr/>
          </p:nvGrpSpPr>
          <p:grpSpPr bwMode="auto">
            <a:xfrm>
              <a:off x="304800" y="914400"/>
              <a:ext cx="3276600" cy="3055938"/>
              <a:chOff x="192" y="576"/>
              <a:chExt cx="2064" cy="1925"/>
            </a:xfrm>
          </p:grpSpPr>
          <p:grpSp>
            <p:nvGrpSpPr>
              <p:cNvPr id="39" name="Group 306"/>
              <p:cNvGrpSpPr>
                <a:grpSpLocks noChangeAspect="1"/>
              </p:cNvGrpSpPr>
              <p:nvPr/>
            </p:nvGrpSpPr>
            <p:grpSpPr bwMode="auto">
              <a:xfrm rot="-8928772" flipH="1" flipV="1">
                <a:off x="786" y="1378"/>
                <a:ext cx="605" cy="110"/>
                <a:chOff x="1172" y="3318"/>
                <a:chExt cx="762" cy="138"/>
              </a:xfrm>
            </p:grpSpPr>
            <p:sp>
              <p:nvSpPr>
                <p:cNvPr id="84" name="Freeform 307"/>
                <p:cNvSpPr>
                  <a:spLocks noChangeAspect="1"/>
                </p:cNvSpPr>
                <p:nvPr/>
              </p:nvSpPr>
              <p:spPr bwMode="auto">
                <a:xfrm rot="-10832358">
                  <a:off x="1554" y="3318"/>
                  <a:ext cx="380" cy="131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5" name="Freeform 308"/>
                <p:cNvSpPr>
                  <a:spLocks noChangeAspect="1"/>
                </p:cNvSpPr>
                <p:nvPr/>
              </p:nvSpPr>
              <p:spPr bwMode="auto">
                <a:xfrm rot="-10832358">
                  <a:off x="1172" y="3326"/>
                  <a:ext cx="384" cy="130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40" name="Group 303"/>
              <p:cNvGrpSpPr>
                <a:grpSpLocks noChangeAspect="1"/>
              </p:cNvGrpSpPr>
              <p:nvPr/>
            </p:nvGrpSpPr>
            <p:grpSpPr bwMode="auto">
              <a:xfrm rot="8928772" flipH="1">
                <a:off x="783" y="1090"/>
                <a:ext cx="605" cy="110"/>
                <a:chOff x="1172" y="3318"/>
                <a:chExt cx="762" cy="138"/>
              </a:xfrm>
            </p:grpSpPr>
            <p:sp>
              <p:nvSpPr>
                <p:cNvPr id="82" name="Freeform 304"/>
                <p:cNvSpPr>
                  <a:spLocks noChangeAspect="1"/>
                </p:cNvSpPr>
                <p:nvPr/>
              </p:nvSpPr>
              <p:spPr bwMode="auto">
                <a:xfrm rot="-10832358">
                  <a:off x="1554" y="3318"/>
                  <a:ext cx="380" cy="131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3" name="Freeform 305"/>
                <p:cNvSpPr>
                  <a:spLocks noChangeAspect="1"/>
                </p:cNvSpPr>
                <p:nvPr/>
              </p:nvSpPr>
              <p:spPr bwMode="auto">
                <a:xfrm rot="-10832358">
                  <a:off x="1172" y="3326"/>
                  <a:ext cx="384" cy="130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41" name="Group 300"/>
              <p:cNvGrpSpPr>
                <a:grpSpLocks noChangeAspect="1"/>
              </p:cNvGrpSpPr>
              <p:nvPr/>
            </p:nvGrpSpPr>
            <p:grpSpPr bwMode="auto">
              <a:xfrm rot="5400000" flipH="1">
                <a:off x="1034" y="1227"/>
                <a:ext cx="605" cy="110"/>
                <a:chOff x="1172" y="3318"/>
                <a:chExt cx="762" cy="138"/>
              </a:xfrm>
            </p:grpSpPr>
            <p:sp>
              <p:nvSpPr>
                <p:cNvPr id="80" name="Freeform 301"/>
                <p:cNvSpPr>
                  <a:spLocks noChangeAspect="1"/>
                </p:cNvSpPr>
                <p:nvPr/>
              </p:nvSpPr>
              <p:spPr bwMode="auto">
                <a:xfrm rot="-10832358">
                  <a:off x="1554" y="3318"/>
                  <a:ext cx="380" cy="131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81" name="Freeform 302"/>
                <p:cNvSpPr>
                  <a:spLocks noChangeAspect="1"/>
                </p:cNvSpPr>
                <p:nvPr/>
              </p:nvSpPr>
              <p:spPr bwMode="auto">
                <a:xfrm rot="-10832358">
                  <a:off x="1172" y="3326"/>
                  <a:ext cx="384" cy="130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42" name="Group 194"/>
              <p:cNvGrpSpPr>
                <a:grpSpLocks noChangeAspect="1"/>
              </p:cNvGrpSpPr>
              <p:nvPr/>
            </p:nvGrpSpPr>
            <p:grpSpPr bwMode="auto">
              <a:xfrm flipH="1">
                <a:off x="1354" y="1513"/>
                <a:ext cx="605" cy="110"/>
                <a:chOff x="1172" y="3318"/>
                <a:chExt cx="762" cy="138"/>
              </a:xfrm>
            </p:grpSpPr>
            <p:sp>
              <p:nvSpPr>
                <p:cNvPr id="78" name="Freeform 195"/>
                <p:cNvSpPr>
                  <a:spLocks noChangeAspect="1"/>
                </p:cNvSpPr>
                <p:nvPr/>
              </p:nvSpPr>
              <p:spPr bwMode="auto">
                <a:xfrm rot="-10832358">
                  <a:off x="1554" y="3318"/>
                  <a:ext cx="380" cy="131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79" name="Freeform 196"/>
                <p:cNvSpPr>
                  <a:spLocks noChangeAspect="1"/>
                </p:cNvSpPr>
                <p:nvPr/>
              </p:nvSpPr>
              <p:spPr bwMode="auto">
                <a:xfrm rot="-10832358">
                  <a:off x="1172" y="3326"/>
                  <a:ext cx="384" cy="130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43" name="Text Box 155"/>
              <p:cNvSpPr txBox="1">
                <a:spLocks noChangeArrowheads="1"/>
              </p:cNvSpPr>
              <p:nvPr/>
            </p:nvSpPr>
            <p:spPr bwMode="auto">
              <a:xfrm>
                <a:off x="1959" y="768"/>
                <a:ext cx="297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de-DE" sz="3200" dirty="0" smtClean="0">
                    <a:solidFill>
                      <a:srgbClr val="000099"/>
                    </a:solidFill>
                    <a:sym typeface="Symbol" charset="2"/>
                  </a:rPr>
                  <a:t></a:t>
                </a:r>
              </a:p>
            </p:txBody>
          </p:sp>
          <p:grpSp>
            <p:nvGrpSpPr>
              <p:cNvPr id="45" name="Group 128"/>
              <p:cNvGrpSpPr>
                <a:grpSpLocks noChangeAspect="1"/>
              </p:cNvGrpSpPr>
              <p:nvPr/>
            </p:nvGrpSpPr>
            <p:grpSpPr bwMode="auto">
              <a:xfrm flipH="1">
                <a:off x="1354" y="951"/>
                <a:ext cx="605" cy="110"/>
                <a:chOff x="1172" y="3318"/>
                <a:chExt cx="762" cy="138"/>
              </a:xfrm>
            </p:grpSpPr>
            <p:sp>
              <p:nvSpPr>
                <p:cNvPr id="76" name="Freeform 99"/>
                <p:cNvSpPr>
                  <a:spLocks noChangeAspect="1"/>
                </p:cNvSpPr>
                <p:nvPr/>
              </p:nvSpPr>
              <p:spPr bwMode="auto">
                <a:xfrm rot="-10832358">
                  <a:off x="1554" y="3318"/>
                  <a:ext cx="380" cy="131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77" name="Freeform 100"/>
                <p:cNvSpPr>
                  <a:spLocks noChangeAspect="1"/>
                </p:cNvSpPr>
                <p:nvPr/>
              </p:nvSpPr>
              <p:spPr bwMode="auto">
                <a:xfrm rot="-10832358">
                  <a:off x="1172" y="3326"/>
                  <a:ext cx="384" cy="130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46" name="Line 182"/>
              <p:cNvSpPr>
                <a:spLocks noChangeShapeType="1"/>
              </p:cNvSpPr>
              <p:nvPr/>
            </p:nvSpPr>
            <p:spPr bwMode="auto">
              <a:xfrm flipH="1">
                <a:off x="273" y="1287"/>
                <a:ext cx="576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Oval 188"/>
              <p:cNvSpPr>
                <a:spLocks noChangeArrowheads="1"/>
              </p:cNvSpPr>
              <p:nvPr/>
            </p:nvSpPr>
            <p:spPr bwMode="auto">
              <a:xfrm flipV="1">
                <a:off x="801" y="1239"/>
                <a:ext cx="96" cy="96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8" name="Oval 189"/>
              <p:cNvSpPr>
                <a:spLocks noChangeArrowheads="1"/>
              </p:cNvSpPr>
              <p:nvPr/>
            </p:nvSpPr>
            <p:spPr bwMode="auto">
              <a:xfrm flipV="1">
                <a:off x="1281" y="951"/>
                <a:ext cx="96" cy="96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9" name="Oval 190"/>
              <p:cNvSpPr>
                <a:spLocks noChangeArrowheads="1"/>
              </p:cNvSpPr>
              <p:nvPr/>
            </p:nvSpPr>
            <p:spPr bwMode="auto">
              <a:xfrm flipV="1">
                <a:off x="1281" y="1527"/>
                <a:ext cx="96" cy="96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Text Box 197"/>
              <p:cNvSpPr txBox="1">
                <a:spLocks noChangeArrowheads="1"/>
              </p:cNvSpPr>
              <p:nvPr/>
            </p:nvSpPr>
            <p:spPr bwMode="auto">
              <a:xfrm>
                <a:off x="1959" y="1335"/>
                <a:ext cx="297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de-DE" sz="3200" smtClean="0">
                    <a:solidFill>
                      <a:srgbClr val="000099"/>
                    </a:solidFill>
                    <a:sym typeface="Symbol" charset="2"/>
                  </a:rPr>
                  <a:t></a:t>
                </a:r>
              </a:p>
            </p:txBody>
          </p:sp>
          <p:sp>
            <p:nvSpPr>
              <p:cNvPr id="53" name="Rectangle 248"/>
              <p:cNvSpPr>
                <a:spLocks noChangeArrowheads="1"/>
              </p:cNvSpPr>
              <p:nvPr/>
            </p:nvSpPr>
            <p:spPr bwMode="auto">
              <a:xfrm>
                <a:off x="192" y="576"/>
                <a:ext cx="2064" cy="192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54" name="Group 280"/>
              <p:cNvGrpSpPr>
                <a:grpSpLocks noChangeAspect="1"/>
              </p:cNvGrpSpPr>
              <p:nvPr/>
            </p:nvGrpSpPr>
            <p:grpSpPr bwMode="auto">
              <a:xfrm flipH="1">
                <a:off x="1354" y="2311"/>
                <a:ext cx="605" cy="110"/>
                <a:chOff x="1172" y="3318"/>
                <a:chExt cx="762" cy="138"/>
              </a:xfrm>
            </p:grpSpPr>
            <p:sp>
              <p:nvSpPr>
                <p:cNvPr id="74" name="Freeform 281"/>
                <p:cNvSpPr>
                  <a:spLocks noChangeAspect="1"/>
                </p:cNvSpPr>
                <p:nvPr/>
              </p:nvSpPr>
              <p:spPr bwMode="auto">
                <a:xfrm rot="-10832358">
                  <a:off x="1554" y="3318"/>
                  <a:ext cx="380" cy="131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75" name="Freeform 282"/>
                <p:cNvSpPr>
                  <a:spLocks noChangeAspect="1"/>
                </p:cNvSpPr>
                <p:nvPr/>
              </p:nvSpPr>
              <p:spPr bwMode="auto">
                <a:xfrm rot="-10832358">
                  <a:off x="1172" y="3326"/>
                  <a:ext cx="384" cy="130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55" name="Text Box 283"/>
              <p:cNvSpPr txBox="1">
                <a:spLocks noChangeArrowheads="1"/>
              </p:cNvSpPr>
              <p:nvPr/>
            </p:nvSpPr>
            <p:spPr bwMode="auto">
              <a:xfrm>
                <a:off x="1959" y="1566"/>
                <a:ext cx="297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de-DE" sz="3200" smtClean="0">
                    <a:solidFill>
                      <a:srgbClr val="000099"/>
                    </a:solidFill>
                    <a:sym typeface="Symbol" charset="2"/>
                  </a:rPr>
                  <a:t></a:t>
                </a:r>
              </a:p>
            </p:txBody>
          </p:sp>
          <p:grpSp>
            <p:nvGrpSpPr>
              <p:cNvPr id="57" name="Group 285"/>
              <p:cNvGrpSpPr>
                <a:grpSpLocks noChangeAspect="1"/>
              </p:cNvGrpSpPr>
              <p:nvPr/>
            </p:nvGrpSpPr>
            <p:grpSpPr bwMode="auto">
              <a:xfrm flipH="1">
                <a:off x="1354" y="1749"/>
                <a:ext cx="605" cy="110"/>
                <a:chOff x="1172" y="3318"/>
                <a:chExt cx="762" cy="138"/>
              </a:xfrm>
            </p:grpSpPr>
            <p:sp>
              <p:nvSpPr>
                <p:cNvPr id="72" name="Freeform 286"/>
                <p:cNvSpPr>
                  <a:spLocks noChangeAspect="1"/>
                </p:cNvSpPr>
                <p:nvPr/>
              </p:nvSpPr>
              <p:spPr bwMode="auto">
                <a:xfrm rot="-10832358">
                  <a:off x="1554" y="3318"/>
                  <a:ext cx="380" cy="131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73" name="Freeform 287"/>
                <p:cNvSpPr>
                  <a:spLocks noChangeAspect="1"/>
                </p:cNvSpPr>
                <p:nvPr/>
              </p:nvSpPr>
              <p:spPr bwMode="auto">
                <a:xfrm rot="-10832358">
                  <a:off x="1172" y="3326"/>
                  <a:ext cx="384" cy="130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58" name="AutoShape 288"/>
              <p:cNvSpPr>
                <a:spLocks noChangeArrowheads="1"/>
              </p:cNvSpPr>
              <p:nvPr/>
            </p:nvSpPr>
            <p:spPr bwMode="auto">
              <a:xfrm rot="16200000" flipH="1">
                <a:off x="801" y="1845"/>
                <a:ext cx="576" cy="480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Line 289"/>
              <p:cNvSpPr>
                <a:spLocks noChangeShapeType="1"/>
              </p:cNvSpPr>
              <p:nvPr/>
            </p:nvSpPr>
            <p:spPr bwMode="auto">
              <a:xfrm flipH="1">
                <a:off x="273" y="2085"/>
                <a:ext cx="576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Line 290"/>
              <p:cNvSpPr>
                <a:spLocks noChangeShapeType="1"/>
              </p:cNvSpPr>
              <p:nvPr/>
            </p:nvSpPr>
            <p:spPr bwMode="auto">
              <a:xfrm flipH="1">
                <a:off x="1078" y="1932"/>
                <a:ext cx="28" cy="1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Line 291"/>
              <p:cNvSpPr>
                <a:spLocks noChangeShapeType="1"/>
              </p:cNvSpPr>
              <p:nvPr/>
            </p:nvSpPr>
            <p:spPr bwMode="auto">
              <a:xfrm>
                <a:off x="1049" y="2207"/>
                <a:ext cx="57" cy="3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Line 292"/>
              <p:cNvSpPr>
                <a:spLocks noChangeShapeType="1"/>
              </p:cNvSpPr>
              <p:nvPr/>
            </p:nvSpPr>
            <p:spPr bwMode="auto">
              <a:xfrm flipH="1" flipV="1">
                <a:off x="1328" y="2043"/>
                <a:ext cx="1" cy="4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Oval 293"/>
              <p:cNvSpPr>
                <a:spLocks noChangeArrowheads="1"/>
              </p:cNvSpPr>
              <p:nvPr/>
            </p:nvSpPr>
            <p:spPr bwMode="auto">
              <a:xfrm flipV="1">
                <a:off x="801" y="2037"/>
                <a:ext cx="96" cy="96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Oval 294"/>
              <p:cNvSpPr>
                <a:spLocks noChangeArrowheads="1"/>
              </p:cNvSpPr>
              <p:nvPr/>
            </p:nvSpPr>
            <p:spPr bwMode="auto">
              <a:xfrm flipV="1">
                <a:off x="1281" y="1749"/>
                <a:ext cx="96" cy="96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Oval 295"/>
              <p:cNvSpPr>
                <a:spLocks noChangeArrowheads="1"/>
              </p:cNvSpPr>
              <p:nvPr/>
            </p:nvSpPr>
            <p:spPr bwMode="auto">
              <a:xfrm flipV="1">
                <a:off x="1281" y="2325"/>
                <a:ext cx="96" cy="96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Text Box 298"/>
              <p:cNvSpPr txBox="1">
                <a:spLocks noChangeArrowheads="1"/>
              </p:cNvSpPr>
              <p:nvPr/>
            </p:nvSpPr>
            <p:spPr bwMode="auto">
              <a:xfrm>
                <a:off x="1959" y="2133"/>
                <a:ext cx="297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de-DE" sz="3200" smtClean="0">
                    <a:solidFill>
                      <a:srgbClr val="000099"/>
                    </a:solidFill>
                    <a:sym typeface="Symbol" charset="2"/>
                  </a:rPr>
                  <a:t></a:t>
                </a:r>
              </a:p>
            </p:txBody>
          </p:sp>
        </p:grpSp>
      </p:grpSp>
      <p:grpSp>
        <p:nvGrpSpPr>
          <p:cNvPr id="17" name="Gruppierung 16"/>
          <p:cNvGrpSpPr/>
          <p:nvPr/>
        </p:nvGrpSpPr>
        <p:grpSpPr>
          <a:xfrm>
            <a:off x="304800" y="4267200"/>
            <a:ext cx="4141788" cy="2286000"/>
            <a:chOff x="304800" y="4267200"/>
            <a:chExt cx="4141788" cy="2286000"/>
          </a:xfrm>
        </p:grpSpPr>
        <p:pic>
          <p:nvPicPr>
            <p:cNvPr id="13" name="Bild 1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31163" y="5969726"/>
              <a:ext cx="1990725" cy="342900"/>
            </a:xfrm>
            <a:prstGeom prst="rect">
              <a:avLst/>
            </a:prstGeom>
          </p:spPr>
        </p:pic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331842" y="4946988"/>
              <a:ext cx="1428750" cy="304800"/>
            </a:xfrm>
            <a:prstGeom prst="rect">
              <a:avLst/>
            </a:prstGeom>
          </p:spPr>
        </p:pic>
        <p:pic>
          <p:nvPicPr>
            <p:cNvPr id="110" name="Bild 10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46857" y="5245100"/>
              <a:ext cx="330200" cy="317500"/>
            </a:xfrm>
            <a:prstGeom prst="rect">
              <a:avLst/>
            </a:prstGeom>
          </p:spPr>
        </p:pic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98137" y="4430098"/>
              <a:ext cx="2447290" cy="364490"/>
            </a:xfrm>
            <a:prstGeom prst="rect">
              <a:avLst/>
            </a:prstGeom>
          </p:spPr>
        </p:pic>
        <p:grpSp>
          <p:nvGrpSpPr>
            <p:cNvPr id="6" name="Group 276"/>
            <p:cNvGrpSpPr>
              <a:grpSpLocks/>
            </p:cNvGrpSpPr>
            <p:nvPr/>
          </p:nvGrpSpPr>
          <p:grpSpPr bwMode="auto">
            <a:xfrm>
              <a:off x="304800" y="4267200"/>
              <a:ext cx="4141788" cy="2286000"/>
              <a:chOff x="192" y="2112"/>
              <a:chExt cx="2609" cy="1440"/>
            </a:xfrm>
          </p:grpSpPr>
          <p:grpSp>
            <p:nvGrpSpPr>
              <p:cNvPr id="10" name="Group 247"/>
              <p:cNvGrpSpPr>
                <a:grpSpLocks/>
              </p:cNvGrpSpPr>
              <p:nvPr/>
            </p:nvGrpSpPr>
            <p:grpSpPr bwMode="auto">
              <a:xfrm>
                <a:off x="288" y="2775"/>
                <a:ext cx="1159" cy="441"/>
                <a:chOff x="2448" y="3543"/>
                <a:chExt cx="1159" cy="441"/>
              </a:xfrm>
            </p:grpSpPr>
            <p:grpSp>
              <p:nvGrpSpPr>
                <p:cNvPr id="12" name="Group 230"/>
                <p:cNvGrpSpPr>
                  <a:grpSpLocks noChangeAspect="1"/>
                </p:cNvGrpSpPr>
                <p:nvPr/>
              </p:nvGrpSpPr>
              <p:grpSpPr bwMode="auto">
                <a:xfrm rot="1805841" flipH="1" flipV="1">
                  <a:off x="2995" y="3874"/>
                  <a:ext cx="605" cy="110"/>
                  <a:chOff x="1172" y="3318"/>
                  <a:chExt cx="762" cy="138"/>
                </a:xfrm>
              </p:grpSpPr>
              <p:sp>
                <p:nvSpPr>
                  <p:cNvPr id="20" name="Freeform 231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554" y="3318"/>
                    <a:ext cx="380" cy="131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0000CC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" name="Freeform 232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172" y="3326"/>
                    <a:ext cx="384" cy="130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0000CC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4" name="Group 234"/>
                <p:cNvGrpSpPr>
                  <a:grpSpLocks noChangeAspect="1"/>
                </p:cNvGrpSpPr>
                <p:nvPr/>
              </p:nvGrpSpPr>
              <p:grpSpPr bwMode="auto">
                <a:xfrm rot="19794159" flipH="1">
                  <a:off x="3002" y="3543"/>
                  <a:ext cx="605" cy="110"/>
                  <a:chOff x="1172" y="3318"/>
                  <a:chExt cx="762" cy="138"/>
                </a:xfrm>
              </p:grpSpPr>
              <p:sp>
                <p:nvSpPr>
                  <p:cNvPr id="18" name="Freeform 235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554" y="3318"/>
                    <a:ext cx="380" cy="131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0000CC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" name="Freeform 236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172" y="3326"/>
                    <a:ext cx="384" cy="130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0000CC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5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2448" y="3765"/>
                  <a:ext cx="57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prstDash val="dash"/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" name="Oval 238"/>
                <p:cNvSpPr>
                  <a:spLocks noChangeArrowheads="1"/>
                </p:cNvSpPr>
                <p:nvPr/>
              </p:nvSpPr>
              <p:spPr bwMode="auto">
                <a:xfrm flipV="1">
                  <a:off x="2976" y="3717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8" name="Rectangle 274"/>
              <p:cNvSpPr>
                <a:spLocks noChangeArrowheads="1"/>
              </p:cNvSpPr>
              <p:nvPr/>
            </p:nvSpPr>
            <p:spPr bwMode="auto">
              <a:xfrm>
                <a:off x="192" y="2112"/>
                <a:ext cx="2609" cy="144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8" name="Gruppierung 27"/>
          <p:cNvGrpSpPr/>
          <p:nvPr/>
        </p:nvGrpSpPr>
        <p:grpSpPr>
          <a:xfrm>
            <a:off x="4648200" y="4267200"/>
            <a:ext cx="4343400" cy="2286000"/>
            <a:chOff x="4648200" y="4267200"/>
            <a:chExt cx="4343400" cy="2286000"/>
          </a:xfrm>
        </p:grpSpPr>
        <p:pic>
          <p:nvPicPr>
            <p:cNvPr id="23" name="Bild 2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6589712" y="5952933"/>
              <a:ext cx="2314575" cy="447675"/>
            </a:xfrm>
            <a:prstGeom prst="rect">
              <a:avLst/>
            </a:prstGeom>
          </p:spPr>
        </p:pic>
        <p:pic>
          <p:nvPicPr>
            <p:cNvPr id="26" name="Bild 25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6620014" y="4940574"/>
              <a:ext cx="1762125" cy="352425"/>
            </a:xfrm>
            <a:prstGeom prst="rect">
              <a:avLst/>
            </a:prstGeom>
          </p:spPr>
        </p:pic>
        <p:pic>
          <p:nvPicPr>
            <p:cNvPr id="107" name="Bild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894718" y="5253421"/>
              <a:ext cx="330200" cy="317500"/>
            </a:xfrm>
            <a:prstGeom prst="rect">
              <a:avLst/>
            </a:prstGeom>
          </p:spPr>
        </p:pic>
        <p:pic>
          <p:nvPicPr>
            <p:cNvPr id="92" name="Bild 9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883095" y="4421642"/>
              <a:ext cx="2447290" cy="364490"/>
            </a:xfrm>
            <a:prstGeom prst="rect">
              <a:avLst/>
            </a:prstGeom>
          </p:spPr>
        </p:pic>
        <p:grpSp>
          <p:nvGrpSpPr>
            <p:cNvPr id="22" name="Group 277"/>
            <p:cNvGrpSpPr>
              <a:grpSpLocks/>
            </p:cNvGrpSpPr>
            <p:nvPr/>
          </p:nvGrpSpPr>
          <p:grpSpPr bwMode="auto">
            <a:xfrm>
              <a:off x="4648200" y="4267200"/>
              <a:ext cx="4343400" cy="2286000"/>
              <a:chOff x="2928" y="2112"/>
              <a:chExt cx="2736" cy="1440"/>
            </a:xfrm>
          </p:grpSpPr>
          <p:grpSp>
            <p:nvGrpSpPr>
              <p:cNvPr id="25" name="Group 246"/>
              <p:cNvGrpSpPr>
                <a:grpSpLocks/>
              </p:cNvGrpSpPr>
              <p:nvPr/>
            </p:nvGrpSpPr>
            <p:grpSpPr bwMode="auto">
              <a:xfrm>
                <a:off x="3024" y="2777"/>
                <a:ext cx="1159" cy="441"/>
                <a:chOff x="2448" y="2487"/>
                <a:chExt cx="1159" cy="441"/>
              </a:xfrm>
            </p:grpSpPr>
            <p:grpSp>
              <p:nvGrpSpPr>
                <p:cNvPr id="27" name="Group 222"/>
                <p:cNvGrpSpPr>
                  <a:grpSpLocks noChangeAspect="1"/>
                </p:cNvGrpSpPr>
                <p:nvPr/>
              </p:nvGrpSpPr>
              <p:grpSpPr bwMode="auto">
                <a:xfrm rot="1805841" flipH="1" flipV="1">
                  <a:off x="2995" y="2818"/>
                  <a:ext cx="605" cy="110"/>
                  <a:chOff x="1172" y="3318"/>
                  <a:chExt cx="762" cy="138"/>
                </a:xfrm>
              </p:grpSpPr>
              <p:sp>
                <p:nvSpPr>
                  <p:cNvPr id="36" name="Freeform 223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554" y="3318"/>
                    <a:ext cx="380" cy="131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0000CC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7" name="Freeform 224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172" y="3326"/>
                    <a:ext cx="384" cy="130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0000CC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9" name="Group 207"/>
                <p:cNvGrpSpPr>
                  <a:grpSpLocks noChangeAspect="1"/>
                </p:cNvGrpSpPr>
                <p:nvPr/>
              </p:nvGrpSpPr>
              <p:grpSpPr bwMode="auto">
                <a:xfrm rot="19794159" flipH="1">
                  <a:off x="3002" y="2487"/>
                  <a:ext cx="605" cy="110"/>
                  <a:chOff x="1172" y="3318"/>
                  <a:chExt cx="762" cy="138"/>
                </a:xfrm>
              </p:grpSpPr>
              <p:sp>
                <p:nvSpPr>
                  <p:cNvPr id="34" name="Freeform 208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554" y="3318"/>
                    <a:ext cx="380" cy="131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0000CC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35" name="Freeform 209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172" y="3326"/>
                    <a:ext cx="384" cy="130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0000CC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30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2448" y="2709"/>
                  <a:ext cx="576" cy="0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prstDash val="dash"/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1" name="Oval 215"/>
                <p:cNvSpPr>
                  <a:spLocks noChangeArrowheads="1"/>
                </p:cNvSpPr>
                <p:nvPr/>
              </p:nvSpPr>
              <p:spPr bwMode="auto">
                <a:xfrm flipV="1">
                  <a:off x="2976" y="2661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4" name="Rectangle 275"/>
              <p:cNvSpPr>
                <a:spLocks noChangeArrowheads="1"/>
              </p:cNvSpPr>
              <p:nvPr/>
            </p:nvSpPr>
            <p:spPr bwMode="auto">
              <a:xfrm>
                <a:off x="2928" y="2112"/>
                <a:ext cx="2736" cy="144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1313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44"/>
          <p:cNvSpPr txBox="1">
            <a:spLocks noChangeArrowheads="1"/>
          </p:cNvSpPr>
          <p:nvPr/>
        </p:nvSpPr>
        <p:spPr bwMode="auto">
          <a:xfrm>
            <a:off x="381000" y="152400"/>
            <a:ext cx="86106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en-US" altLang="de-DE" sz="3000" dirty="0" smtClean="0">
                <a:solidFill>
                  <a:srgbClr val="000000"/>
                </a:solidFill>
              </a:rPr>
              <a:t>Decays to fermions (important but </a:t>
            </a:r>
            <a:r>
              <a:rPr lang="en-US" altLang="de-DE" sz="3000" smtClean="0">
                <a:solidFill>
                  <a:srgbClr val="000000"/>
                </a:solidFill>
              </a:rPr>
              <a:t>more difficult)</a:t>
            </a:r>
            <a:endParaRPr lang="en-US" altLang="de-DE" sz="3000" dirty="0" smtClean="0">
              <a:solidFill>
                <a:srgbClr val="000000"/>
              </a:solidFill>
            </a:endParaRPr>
          </a:p>
        </p:txBody>
      </p:sp>
      <p:pic>
        <p:nvPicPr>
          <p:cNvPr id="5" name="Bild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43400" y="735981"/>
            <a:ext cx="4481100" cy="3285775"/>
          </a:xfrm>
          <a:prstGeom prst="rect">
            <a:avLst/>
          </a:prstGeom>
        </p:spPr>
      </p:pic>
      <p:grpSp>
        <p:nvGrpSpPr>
          <p:cNvPr id="2" name="Gruppierung 1"/>
          <p:cNvGrpSpPr/>
          <p:nvPr/>
        </p:nvGrpSpPr>
        <p:grpSpPr>
          <a:xfrm>
            <a:off x="309282" y="1194974"/>
            <a:ext cx="3232431" cy="2774150"/>
            <a:chOff x="309282" y="1194974"/>
            <a:chExt cx="3232431" cy="2774150"/>
          </a:xfrm>
        </p:grpSpPr>
        <p:grpSp>
          <p:nvGrpSpPr>
            <p:cNvPr id="67" name="Gruppierung 66"/>
            <p:cNvGrpSpPr/>
            <p:nvPr/>
          </p:nvGrpSpPr>
          <p:grpSpPr>
            <a:xfrm>
              <a:off x="309282" y="1194974"/>
              <a:ext cx="3232431" cy="2774150"/>
              <a:chOff x="309282" y="1194974"/>
              <a:chExt cx="3232431" cy="2774150"/>
            </a:xfrm>
          </p:grpSpPr>
          <p:grpSp>
            <p:nvGrpSpPr>
              <p:cNvPr id="33" name="Gruppierung 32"/>
              <p:cNvGrpSpPr/>
              <p:nvPr/>
            </p:nvGrpSpPr>
            <p:grpSpPr>
              <a:xfrm>
                <a:off x="1751012" y="2362200"/>
                <a:ext cx="763588" cy="461963"/>
                <a:chOff x="1384300" y="2824163"/>
                <a:chExt cx="763588" cy="461963"/>
              </a:xfrm>
            </p:grpSpPr>
            <p:sp>
              <p:nvSpPr>
                <p:cNvPr id="235" name="Line 251"/>
                <p:cNvSpPr>
                  <a:spLocks noChangeShapeType="1"/>
                </p:cNvSpPr>
                <p:nvPr/>
              </p:nvSpPr>
              <p:spPr bwMode="auto">
                <a:xfrm>
                  <a:off x="1384300" y="2824163"/>
                  <a:ext cx="763588" cy="461963"/>
                </a:xfrm>
                <a:prstGeom prst="line">
                  <a:avLst/>
                </a:prstGeom>
                <a:noFill/>
                <a:ln w="28575">
                  <a:solidFill>
                    <a:schemeClr val="accent2">
                      <a:lumMod val="75000"/>
                    </a:schemeClr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47" name="Line 253"/>
                <p:cNvSpPr>
                  <a:spLocks noChangeShapeType="1"/>
                </p:cNvSpPr>
                <p:nvPr/>
              </p:nvSpPr>
              <p:spPr bwMode="auto">
                <a:xfrm>
                  <a:off x="1670050" y="2998788"/>
                  <a:ext cx="44450" cy="26988"/>
                </a:xfrm>
                <a:prstGeom prst="line">
                  <a:avLst/>
                </a:prstGeom>
                <a:noFill/>
                <a:ln w="19050">
                  <a:solidFill>
                    <a:schemeClr val="accent2">
                      <a:lumMod val="75000"/>
                    </a:schemeClr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52" name="Gruppierung 51"/>
              <p:cNvGrpSpPr/>
              <p:nvPr/>
            </p:nvGrpSpPr>
            <p:grpSpPr>
              <a:xfrm>
                <a:off x="1751012" y="1901825"/>
                <a:ext cx="763588" cy="461963"/>
                <a:chOff x="1751012" y="1901825"/>
                <a:chExt cx="763588" cy="461963"/>
              </a:xfrm>
            </p:grpSpPr>
            <p:sp>
              <p:nvSpPr>
                <p:cNvPr id="236" name="Line 252"/>
                <p:cNvSpPr>
                  <a:spLocks noChangeShapeType="1"/>
                </p:cNvSpPr>
                <p:nvPr/>
              </p:nvSpPr>
              <p:spPr bwMode="auto">
                <a:xfrm flipV="1">
                  <a:off x="1751012" y="1901825"/>
                  <a:ext cx="763588" cy="461963"/>
                </a:xfrm>
                <a:prstGeom prst="line">
                  <a:avLst/>
                </a:prstGeom>
                <a:noFill/>
                <a:ln w="28575">
                  <a:solidFill>
                    <a:schemeClr val="accent2">
                      <a:lumMod val="75000"/>
                    </a:schemeClr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48" name="Line 254"/>
                <p:cNvSpPr>
                  <a:spLocks noChangeShapeType="1"/>
                </p:cNvSpPr>
                <p:nvPr/>
              </p:nvSpPr>
              <p:spPr bwMode="auto">
                <a:xfrm flipH="1">
                  <a:off x="2016124" y="2151063"/>
                  <a:ext cx="90488" cy="49213"/>
                </a:xfrm>
                <a:prstGeom prst="line">
                  <a:avLst/>
                </a:prstGeom>
                <a:noFill/>
                <a:ln w="19050">
                  <a:solidFill>
                    <a:schemeClr val="accent2">
                      <a:lumMod val="75000"/>
                    </a:schemeClr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53" name="Rectangle 248"/>
              <p:cNvSpPr>
                <a:spLocks noChangeArrowheads="1"/>
              </p:cNvSpPr>
              <p:nvPr/>
            </p:nvSpPr>
            <p:spPr bwMode="auto">
              <a:xfrm>
                <a:off x="309282" y="1194974"/>
                <a:ext cx="3232431" cy="277415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1" name="Line 239"/>
              <p:cNvSpPr>
                <a:spLocks noChangeShapeType="1"/>
              </p:cNvSpPr>
              <p:nvPr/>
            </p:nvSpPr>
            <p:spPr bwMode="auto">
              <a:xfrm>
                <a:off x="847725" y="2365375"/>
                <a:ext cx="914400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45" name="Oval 246"/>
              <p:cNvSpPr>
                <a:spLocks noChangeArrowheads="1"/>
              </p:cNvSpPr>
              <p:nvPr/>
            </p:nvSpPr>
            <p:spPr bwMode="auto">
              <a:xfrm flipH="1" flipV="1">
                <a:off x="1673224" y="2286000"/>
                <a:ext cx="152400" cy="152400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 smtClean="0">
                  <a:solidFill>
                    <a:srgbClr val="000000"/>
                  </a:solidFill>
                </a:endParaRPr>
              </a:p>
            </p:txBody>
          </p:sp>
          <p:pic>
            <p:nvPicPr>
              <p:cNvPr id="56" name="Bild 55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0800" y="1524000"/>
                <a:ext cx="508000" cy="406400"/>
              </a:xfrm>
              <a:prstGeom prst="rect">
                <a:avLst/>
              </a:prstGeom>
            </p:spPr>
          </p:pic>
          <p:pic>
            <p:nvPicPr>
              <p:cNvPr id="66" name="Bild 65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590800" y="2743200"/>
                <a:ext cx="508000" cy="304800"/>
              </a:xfrm>
              <a:prstGeom prst="rect">
                <a:avLst/>
              </a:prstGeom>
            </p:spPr>
          </p:pic>
        </p:grpSp>
        <p:sp>
          <p:nvSpPr>
            <p:cNvPr id="190" name="Textfeld 189"/>
            <p:cNvSpPr txBox="1"/>
            <p:nvPr/>
          </p:nvSpPr>
          <p:spPr>
            <a:xfrm>
              <a:off x="381000" y="3254514"/>
              <a:ext cx="312737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000" b="1" dirty="0" err="1" smtClean="0">
                  <a:solidFill>
                    <a:srgbClr val="7030A0"/>
                  </a:solidFill>
                </a:rPr>
                <a:t>with</a:t>
              </a:r>
              <a:r>
                <a:rPr lang="de-DE" sz="2000" b="1" dirty="0" smtClean="0">
                  <a:solidFill>
                    <a:srgbClr val="7030A0"/>
                  </a:solidFill>
                </a:rPr>
                <a:t> </a:t>
              </a:r>
              <a:r>
                <a:rPr lang="de-DE" sz="2000" b="1" dirty="0" err="1">
                  <a:solidFill>
                    <a:srgbClr val="7030A0"/>
                  </a:solidFill>
                </a:rPr>
                <a:t>v</a:t>
              </a:r>
              <a:r>
                <a:rPr lang="de-DE" sz="2000" b="1" dirty="0" err="1" smtClean="0">
                  <a:solidFill>
                    <a:srgbClr val="7030A0"/>
                  </a:solidFill>
                </a:rPr>
                <a:t>ector</a:t>
              </a:r>
              <a:r>
                <a:rPr lang="de-DE" sz="2000" b="1" dirty="0" smtClean="0">
                  <a:solidFill>
                    <a:srgbClr val="7030A0"/>
                  </a:solidFill>
                </a:rPr>
                <a:t> </a:t>
              </a:r>
              <a:r>
                <a:rPr lang="de-DE" sz="2000" b="1" dirty="0" err="1">
                  <a:solidFill>
                    <a:srgbClr val="7030A0"/>
                  </a:solidFill>
                </a:rPr>
                <a:t>b</a:t>
              </a:r>
              <a:r>
                <a:rPr lang="de-DE" sz="2000" b="1" dirty="0" err="1" smtClean="0">
                  <a:solidFill>
                    <a:srgbClr val="7030A0"/>
                  </a:solidFill>
                </a:rPr>
                <a:t>oson</a:t>
              </a:r>
              <a:r>
                <a:rPr lang="de-DE" sz="2000" b="1" dirty="0" smtClean="0">
                  <a:solidFill>
                    <a:srgbClr val="7030A0"/>
                  </a:solidFill>
                </a:rPr>
                <a:t> </a:t>
              </a:r>
              <a:r>
                <a:rPr lang="de-DE" sz="2000" b="1" dirty="0" err="1" smtClean="0">
                  <a:solidFill>
                    <a:srgbClr val="7030A0"/>
                  </a:solidFill>
                </a:rPr>
                <a:t>fusion</a:t>
              </a:r>
              <a:r>
                <a:rPr lang="de-DE" sz="2000" b="1" dirty="0" smtClean="0">
                  <a:solidFill>
                    <a:srgbClr val="7030A0"/>
                  </a:solidFill>
                </a:rPr>
                <a:t> </a:t>
              </a:r>
              <a:r>
                <a:rPr lang="de-DE" sz="2000" b="1" dirty="0" err="1" smtClean="0">
                  <a:solidFill>
                    <a:srgbClr val="7030A0"/>
                  </a:solidFill>
                </a:rPr>
                <a:t>signature</a:t>
              </a:r>
              <a:endParaRPr lang="de-DE" sz="2000" b="1" dirty="0" smtClean="0">
                <a:solidFill>
                  <a:srgbClr val="7030A0"/>
                </a:solidFill>
              </a:endParaRPr>
            </a:p>
          </p:txBody>
        </p:sp>
        <p:pic>
          <p:nvPicPr>
            <p:cNvPr id="212" name="Bild 21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47725" y="1939925"/>
              <a:ext cx="330200" cy="317500"/>
            </a:xfrm>
            <a:prstGeom prst="rect">
              <a:avLst/>
            </a:prstGeom>
          </p:spPr>
        </p:pic>
      </p:grpSp>
      <p:grpSp>
        <p:nvGrpSpPr>
          <p:cNvPr id="13" name="Gruppierung 12"/>
          <p:cNvGrpSpPr/>
          <p:nvPr/>
        </p:nvGrpSpPr>
        <p:grpSpPr>
          <a:xfrm>
            <a:off x="309282" y="4235824"/>
            <a:ext cx="8682318" cy="2545976"/>
            <a:chOff x="309282" y="4235824"/>
            <a:chExt cx="8682318" cy="2545976"/>
          </a:xfrm>
        </p:grpSpPr>
        <p:pic>
          <p:nvPicPr>
            <p:cNvPr id="12" name="Bild 1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934745" y="4809845"/>
              <a:ext cx="215900" cy="304800"/>
            </a:xfrm>
            <a:prstGeom prst="rect">
              <a:avLst/>
            </a:prstGeom>
          </p:spPr>
        </p:pic>
        <p:pic>
          <p:nvPicPr>
            <p:cNvPr id="239" name="Bild 23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940356" y="5892799"/>
              <a:ext cx="215900" cy="304800"/>
            </a:xfrm>
            <a:prstGeom prst="rect">
              <a:avLst/>
            </a:prstGeom>
          </p:spPr>
        </p:pic>
        <p:pic>
          <p:nvPicPr>
            <p:cNvPr id="10" name="Bild 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15906" y="5778500"/>
              <a:ext cx="330200" cy="469900"/>
            </a:xfrm>
            <a:prstGeom prst="rect">
              <a:avLst/>
            </a:prstGeom>
          </p:spPr>
        </p:pic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36661" y="4938713"/>
              <a:ext cx="228600" cy="304800"/>
            </a:xfrm>
            <a:prstGeom prst="rect">
              <a:avLst/>
            </a:prstGeom>
          </p:spPr>
        </p:pic>
        <p:grpSp>
          <p:nvGrpSpPr>
            <p:cNvPr id="8" name="Gruppierung 7"/>
            <p:cNvGrpSpPr/>
            <p:nvPr/>
          </p:nvGrpSpPr>
          <p:grpSpPr>
            <a:xfrm>
              <a:off x="309282" y="4235824"/>
              <a:ext cx="8682318" cy="2545976"/>
              <a:chOff x="309282" y="4235824"/>
              <a:chExt cx="8682318" cy="2545976"/>
            </a:xfrm>
          </p:grpSpPr>
          <p:pic>
            <p:nvPicPr>
              <p:cNvPr id="6" name="Bild 5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40848" y="6088683"/>
                <a:ext cx="228600" cy="330200"/>
              </a:xfrm>
              <a:prstGeom prst="rect">
                <a:avLst/>
              </a:prstGeom>
            </p:spPr>
          </p:pic>
          <p:pic>
            <p:nvPicPr>
              <p:cNvPr id="7" name="Bild 6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040848" y="5374805"/>
                <a:ext cx="228600" cy="406400"/>
              </a:xfrm>
              <a:prstGeom prst="rect">
                <a:avLst/>
              </a:prstGeom>
            </p:spPr>
          </p:pic>
          <p:pic>
            <p:nvPicPr>
              <p:cNvPr id="237" name="Bild 236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267700" y="5666878"/>
                <a:ext cx="228600" cy="330200"/>
              </a:xfrm>
              <a:prstGeom prst="rect">
                <a:avLst/>
              </a:prstGeom>
            </p:spPr>
          </p:pic>
          <p:pic>
            <p:nvPicPr>
              <p:cNvPr id="238" name="Bild 237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267700" y="4953000"/>
                <a:ext cx="228600" cy="406400"/>
              </a:xfrm>
              <a:prstGeom prst="rect">
                <a:avLst/>
              </a:prstGeom>
            </p:spPr>
          </p:pic>
          <p:pic>
            <p:nvPicPr>
              <p:cNvPr id="216" name="Bild 215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63042" y="5731890"/>
                <a:ext cx="126238" cy="261493"/>
              </a:xfrm>
              <a:prstGeom prst="rect">
                <a:avLst/>
              </a:prstGeom>
            </p:spPr>
          </p:pic>
          <p:pic>
            <p:nvPicPr>
              <p:cNvPr id="217" name="Bild 216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54839" y="4356100"/>
                <a:ext cx="177800" cy="368300"/>
              </a:xfrm>
              <a:prstGeom prst="rect">
                <a:avLst/>
              </a:prstGeom>
            </p:spPr>
          </p:pic>
          <p:pic>
            <p:nvPicPr>
              <p:cNvPr id="232" name="Bild 231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943898" y="6319263"/>
                <a:ext cx="152400" cy="304800"/>
              </a:xfrm>
              <a:prstGeom prst="rect">
                <a:avLst/>
              </a:prstGeom>
            </p:spPr>
          </p:pic>
          <p:pic>
            <p:nvPicPr>
              <p:cNvPr id="234" name="Bild 233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541768" y="5012159"/>
                <a:ext cx="120396" cy="240792"/>
              </a:xfrm>
              <a:prstGeom prst="rect">
                <a:avLst/>
              </a:prstGeom>
            </p:spPr>
          </p:pic>
          <p:pic>
            <p:nvPicPr>
              <p:cNvPr id="214" name="Bild 213"/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87840" y="4718304"/>
                <a:ext cx="825119" cy="361696"/>
              </a:xfrm>
              <a:prstGeom prst="rect">
                <a:avLst/>
              </a:prstGeom>
            </p:spPr>
          </p:pic>
          <p:pic>
            <p:nvPicPr>
              <p:cNvPr id="191" name="Bild 19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19400" y="5867400"/>
                <a:ext cx="330200" cy="317500"/>
              </a:xfrm>
              <a:prstGeom prst="rect">
                <a:avLst/>
              </a:prstGeom>
            </p:spPr>
          </p:pic>
          <p:pic>
            <p:nvPicPr>
              <p:cNvPr id="213" name="Bild 212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84449" y="5087085"/>
                <a:ext cx="330200" cy="317500"/>
              </a:xfrm>
              <a:prstGeom prst="rect">
                <a:avLst/>
              </a:prstGeom>
            </p:spPr>
          </p:pic>
          <p:grpSp>
            <p:nvGrpSpPr>
              <p:cNvPr id="233" name="Gruppierung 232"/>
              <p:cNvGrpSpPr/>
              <p:nvPr/>
            </p:nvGrpSpPr>
            <p:grpSpPr>
              <a:xfrm>
                <a:off x="309282" y="4235824"/>
                <a:ext cx="8682318" cy="2545976"/>
                <a:chOff x="309282" y="4235824"/>
                <a:chExt cx="8682318" cy="2545976"/>
              </a:xfrm>
            </p:grpSpPr>
            <p:grpSp>
              <p:nvGrpSpPr>
                <p:cNvPr id="111" name="Group 257"/>
                <p:cNvGrpSpPr>
                  <a:grpSpLocks/>
                </p:cNvGrpSpPr>
                <p:nvPr/>
              </p:nvGrpSpPr>
              <p:grpSpPr bwMode="auto">
                <a:xfrm>
                  <a:off x="5233988" y="4568825"/>
                  <a:ext cx="2524125" cy="1838325"/>
                  <a:chOff x="3297" y="2494"/>
                  <a:chExt cx="1590" cy="1158"/>
                </a:xfrm>
              </p:grpSpPr>
              <p:sp>
                <p:nvSpPr>
                  <p:cNvPr id="128" name="Line 251"/>
                  <p:cNvSpPr>
                    <a:spLocks noChangeShapeType="1"/>
                  </p:cNvSpPr>
                  <p:nvPr/>
                </p:nvSpPr>
                <p:spPr bwMode="auto">
                  <a:xfrm>
                    <a:off x="3833" y="3361"/>
                    <a:ext cx="481" cy="29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29" name="Line 25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32" y="2494"/>
                    <a:ext cx="481" cy="29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30" name="AutoShape 238"/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3783" y="2832"/>
                    <a:ext cx="576" cy="480"/>
                  </a:xfrm>
                  <a:prstGeom prst="triangle">
                    <a:avLst>
                      <a:gd name="adj" fmla="val 50000"/>
                    </a:avLst>
                  </a:prstGeom>
                  <a:noFill/>
                  <a:ln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31" name="Rectangle 250"/>
                  <p:cNvSpPr>
                    <a:spLocks noChangeArrowheads="1"/>
                  </p:cNvSpPr>
                  <p:nvPr/>
                </p:nvSpPr>
                <p:spPr bwMode="auto">
                  <a:xfrm>
                    <a:off x="3781" y="2834"/>
                    <a:ext cx="98" cy="481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32" name="Group 187"/>
                  <p:cNvGrpSpPr>
                    <a:grpSpLocks/>
                  </p:cNvGrpSpPr>
                  <p:nvPr/>
                </p:nvGrpSpPr>
                <p:grpSpPr bwMode="auto">
                  <a:xfrm rot="21600000">
                    <a:off x="3297" y="3359"/>
                    <a:ext cx="534" cy="97"/>
                    <a:chOff x="2434" y="2449"/>
                    <a:chExt cx="534" cy="97"/>
                  </a:xfrm>
                </p:grpSpPr>
                <p:sp>
                  <p:nvSpPr>
                    <p:cNvPr id="166" name="Bogen 18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434" y="2449"/>
                      <a:ext cx="9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35745 w 35745"/>
                        <a:gd name="T1" fmla="*/ 17648 h 22924"/>
                        <a:gd name="T2" fmla="*/ 41 w 35745"/>
                        <a:gd name="T3" fmla="*/ 0 h 22924"/>
                        <a:gd name="T4" fmla="*/ 21600 w 35745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745" h="22924" fill="none" extrusionOk="0">
                          <a:moveTo>
                            <a:pt x="35745" y="17648"/>
                          </a:moveTo>
                          <a:cubicBezTo>
                            <a:pt x="31818" y="21050"/>
                            <a:pt x="26796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35745" h="22924" stroke="0" extrusionOk="0">
                          <a:moveTo>
                            <a:pt x="35745" y="17648"/>
                          </a:moveTo>
                          <a:cubicBezTo>
                            <a:pt x="31818" y="21050"/>
                            <a:pt x="26796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grpSp>
                  <p:nvGrpSpPr>
                    <p:cNvPr id="167" name="Group 1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490" y="2450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87" name="Bogen 19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88" name="Bogen 19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89" name="Bogen 19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68" name="Group 19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568" y="2450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84" name="Bogen 194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85" name="Bogen 19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86" name="Bogen 19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69" name="Group 19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645" y="245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181" name="Bogen 19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82" name="Bogen 19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83" name="Bogen 20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70" name="Group 20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21" y="2450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78" name="Bogen 20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79" name="Bogen 20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80" name="Bogen 20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71" name="Group 20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98" y="2450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75" name="Bogen 20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76" name="Bogen 20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77" name="Bogen 20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72" name="Bogen 209"/>
                    <p:cNvSpPr>
                      <a:spLocks/>
                    </p:cNvSpPr>
                    <p:nvPr/>
                  </p:nvSpPr>
                  <p:spPr bwMode="auto">
                    <a:xfrm flipH="1">
                      <a:off x="2876" y="2498"/>
                      <a:ext cx="38" cy="4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73" name="Bogen 21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876" y="2465"/>
                      <a:ext cx="57" cy="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74" name="Bogen 21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898" y="2450"/>
                      <a:ext cx="70" cy="48"/>
                    </a:xfrm>
                    <a:custGeom>
                      <a:avLst/>
                      <a:gdLst>
                        <a:gd name="G0" fmla="+- 13128 0 0"/>
                        <a:gd name="G1" fmla="+- 0 0 0"/>
                        <a:gd name="G2" fmla="+- 21600 0 0"/>
                        <a:gd name="T0" fmla="*/ 26233 w 26233"/>
                        <a:gd name="T1" fmla="*/ 17170 h 21600"/>
                        <a:gd name="T2" fmla="*/ 0 w 26233"/>
                        <a:gd name="T3" fmla="*/ 17153 h 21600"/>
                        <a:gd name="T4" fmla="*/ 13128 w 26233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6233" h="21600" fill="none" extrusionOk="0">
                          <a:moveTo>
                            <a:pt x="26233" y="17170"/>
                          </a:moveTo>
                          <a:cubicBezTo>
                            <a:pt x="22468" y="20043"/>
                            <a:pt x="17863" y="21599"/>
                            <a:pt x="13128" y="21599"/>
                          </a:cubicBezTo>
                          <a:cubicBezTo>
                            <a:pt x="8382" y="21599"/>
                            <a:pt x="3768" y="20037"/>
                            <a:pt x="0" y="17152"/>
                          </a:cubicBezTo>
                        </a:path>
                        <a:path w="26233" h="21600" stroke="0" extrusionOk="0">
                          <a:moveTo>
                            <a:pt x="26233" y="17170"/>
                          </a:moveTo>
                          <a:cubicBezTo>
                            <a:pt x="22468" y="20043"/>
                            <a:pt x="17863" y="21599"/>
                            <a:pt x="13128" y="21599"/>
                          </a:cubicBezTo>
                          <a:cubicBezTo>
                            <a:pt x="8382" y="21599"/>
                            <a:pt x="3768" y="20037"/>
                            <a:pt x="0" y="17152"/>
                          </a:cubicBezTo>
                          <a:lnTo>
                            <a:pt x="13128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grpSp>
                <p:nvGrpSpPr>
                  <p:cNvPr id="133" name="Group 213"/>
                  <p:cNvGrpSpPr>
                    <a:grpSpLocks/>
                  </p:cNvGrpSpPr>
                  <p:nvPr/>
                </p:nvGrpSpPr>
                <p:grpSpPr bwMode="auto">
                  <a:xfrm flipV="1">
                    <a:off x="3297" y="2688"/>
                    <a:ext cx="534" cy="97"/>
                    <a:chOff x="2434" y="2449"/>
                    <a:chExt cx="534" cy="97"/>
                  </a:xfrm>
                </p:grpSpPr>
                <p:sp>
                  <p:nvSpPr>
                    <p:cNvPr id="142" name="Bogen 21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434" y="2449"/>
                      <a:ext cx="95" cy="51"/>
                    </a:xfrm>
                    <a:custGeom>
                      <a:avLst/>
                      <a:gdLst>
                        <a:gd name="G0" fmla="+- 21600 0 0"/>
                        <a:gd name="G1" fmla="+- 1324 0 0"/>
                        <a:gd name="G2" fmla="+- 21600 0 0"/>
                        <a:gd name="T0" fmla="*/ 35745 w 35745"/>
                        <a:gd name="T1" fmla="*/ 17648 h 22924"/>
                        <a:gd name="T2" fmla="*/ 41 w 35745"/>
                        <a:gd name="T3" fmla="*/ 0 h 22924"/>
                        <a:gd name="T4" fmla="*/ 21600 w 35745"/>
                        <a:gd name="T5" fmla="*/ 1324 h 229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745" h="22924" fill="none" extrusionOk="0">
                          <a:moveTo>
                            <a:pt x="35745" y="17648"/>
                          </a:moveTo>
                          <a:cubicBezTo>
                            <a:pt x="31818" y="21050"/>
                            <a:pt x="26796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</a:path>
                        <a:path w="35745" h="22924" stroke="0" extrusionOk="0">
                          <a:moveTo>
                            <a:pt x="35745" y="17648"/>
                          </a:moveTo>
                          <a:cubicBezTo>
                            <a:pt x="31818" y="21050"/>
                            <a:pt x="26796" y="22923"/>
                            <a:pt x="21600" y="22923"/>
                          </a:cubicBezTo>
                          <a:cubicBezTo>
                            <a:pt x="9670" y="22924"/>
                            <a:pt x="0" y="13253"/>
                            <a:pt x="0" y="1324"/>
                          </a:cubicBezTo>
                          <a:cubicBezTo>
                            <a:pt x="0" y="882"/>
                            <a:pt x="13" y="440"/>
                            <a:pt x="40" y="-1"/>
                          </a:cubicBezTo>
                          <a:lnTo>
                            <a:pt x="21600" y="1324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grpSp>
                  <p:nvGrpSpPr>
                    <p:cNvPr id="143" name="Group 2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490" y="2450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63" name="Bogen 216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64" name="Bogen 217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65" name="Bogen 218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44" name="Group 21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568" y="2450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60" name="Bogen 220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61" name="Bogen 221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62" name="Bogen 222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45" name="Group 22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645" y="2450"/>
                      <a:ext cx="114" cy="96"/>
                      <a:chOff x="960" y="528"/>
                      <a:chExt cx="287" cy="672"/>
                    </a:xfrm>
                  </p:grpSpPr>
                  <p:sp>
                    <p:nvSpPr>
                      <p:cNvPr id="157" name="Bogen 224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58" name="Bogen 225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59" name="Bogen 226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46" name="Group 2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21" y="2450"/>
                      <a:ext cx="115" cy="96"/>
                      <a:chOff x="960" y="528"/>
                      <a:chExt cx="287" cy="672"/>
                    </a:xfrm>
                  </p:grpSpPr>
                  <p:sp>
                    <p:nvSpPr>
                      <p:cNvPr id="154" name="Bogen 228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55" name="Bogen 229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56" name="Bogen 230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47" name="Group 2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98" y="2450"/>
                      <a:ext cx="116" cy="96"/>
                      <a:chOff x="960" y="528"/>
                      <a:chExt cx="287" cy="672"/>
                    </a:xfrm>
                  </p:grpSpPr>
                  <p:sp>
                    <p:nvSpPr>
                      <p:cNvPr id="151" name="Bogen 232"/>
                      <p:cNvSpPr>
                        <a:spLocks/>
                      </p:cNvSpPr>
                      <p:nvPr/>
                    </p:nvSpPr>
                    <p:spPr bwMode="auto">
                      <a:xfrm flipH="1">
                        <a:off x="960" y="862"/>
                        <a:ext cx="95" cy="338"/>
                      </a:xfrm>
                      <a:custGeom>
                        <a:avLst/>
                        <a:gdLst>
                          <a:gd name="G0" fmla="+- 21600 0 0"/>
                          <a:gd name="G1" fmla="+- 163 0 0"/>
                          <a:gd name="G2" fmla="+- 21600 0 0"/>
                          <a:gd name="T0" fmla="*/ 43199 w 43200"/>
                          <a:gd name="T1" fmla="*/ 0 h 21763"/>
                          <a:gd name="T2" fmla="*/ 0 w 43200"/>
                          <a:gd name="T3" fmla="*/ 163 h 21763"/>
                          <a:gd name="T4" fmla="*/ 21600 w 43200"/>
                          <a:gd name="T5" fmla="*/ 163 h 217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200" h="21763" fill="none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</a:path>
                          <a:path w="43200" h="21763" stroke="0" extrusionOk="0">
                            <a:moveTo>
                              <a:pt x="43199" y="-1"/>
                            </a:moveTo>
                            <a:cubicBezTo>
                              <a:pt x="43199" y="54"/>
                              <a:pt x="43200" y="108"/>
                              <a:pt x="43200" y="163"/>
                            </a:cubicBezTo>
                            <a:cubicBezTo>
                              <a:pt x="43200" y="12092"/>
                              <a:pt x="33529" y="21763"/>
                              <a:pt x="21600" y="21763"/>
                            </a:cubicBezTo>
                            <a:cubicBezTo>
                              <a:pt x="9670" y="21762"/>
                              <a:pt x="-1" y="12092"/>
                              <a:pt x="-1" y="162"/>
                            </a:cubicBezTo>
                            <a:lnTo>
                              <a:pt x="21600" y="163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52" name="Bogen 233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960" y="633"/>
                        <a:ext cx="144" cy="233"/>
                      </a:xfrm>
                      <a:custGeom>
                        <a:avLst/>
                        <a:gdLst>
                          <a:gd name="G0" fmla="+- 0 0 0"/>
                          <a:gd name="G1" fmla="+- 65 0 0"/>
                          <a:gd name="G2" fmla="+- 21600 0 0"/>
                          <a:gd name="T0" fmla="*/ 21600 w 21600"/>
                          <a:gd name="T1" fmla="*/ 0 h 14968"/>
                          <a:gd name="T2" fmla="*/ 15635 w 21600"/>
                          <a:gd name="T3" fmla="*/ 14968 h 14968"/>
                          <a:gd name="T4" fmla="*/ 0 w 21600"/>
                          <a:gd name="T5" fmla="*/ 65 h 1496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21600" h="14968" fill="none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</a:path>
                          <a:path w="21600" h="14968" stroke="0" extrusionOk="0">
                            <a:moveTo>
                              <a:pt x="21599" y="0"/>
                            </a:moveTo>
                            <a:cubicBezTo>
                              <a:pt x="21599" y="21"/>
                              <a:pt x="21600" y="43"/>
                              <a:pt x="21600" y="65"/>
                            </a:cubicBezTo>
                            <a:cubicBezTo>
                              <a:pt x="21600" y="5614"/>
                              <a:pt x="19464" y="10951"/>
                              <a:pt x="15635" y="14968"/>
                            </a:cubicBezTo>
                            <a:lnTo>
                              <a:pt x="0" y="65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  <p:sp>
                    <p:nvSpPr>
                      <p:cNvPr id="153" name="Bogen 234"/>
                      <p:cNvSpPr>
                        <a:spLocks/>
                      </p:cNvSpPr>
                      <p:nvPr/>
                    </p:nvSpPr>
                    <p:spPr bwMode="auto">
                      <a:xfrm flipH="1" flipV="1">
                        <a:off x="1016" y="528"/>
                        <a:ext cx="231" cy="336"/>
                      </a:xfrm>
                      <a:custGeom>
                        <a:avLst/>
                        <a:gdLst>
                          <a:gd name="G0" fmla="+- 21600 0 0"/>
                          <a:gd name="G1" fmla="+- 0 0 0"/>
                          <a:gd name="G2" fmla="+- 21600 0 0"/>
                          <a:gd name="T0" fmla="*/ 34705 w 34705"/>
                          <a:gd name="T1" fmla="*/ 17170 h 21600"/>
                          <a:gd name="T2" fmla="*/ 0 w 34705"/>
                          <a:gd name="T3" fmla="*/ 0 h 21600"/>
                          <a:gd name="T4" fmla="*/ 21600 w 34705"/>
                          <a:gd name="T5" fmla="*/ 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34705" h="21600" fill="none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</a:path>
                          <a:path w="34705" h="21600" stroke="0" extrusionOk="0">
                            <a:moveTo>
                              <a:pt x="34705" y="17170"/>
                            </a:moveTo>
                            <a:cubicBezTo>
                              <a:pt x="30940" y="20043"/>
                              <a:pt x="26335" y="21599"/>
                              <a:pt x="21600" y="21599"/>
                            </a:cubicBezTo>
                            <a:cubicBezTo>
                              <a:pt x="9670" y="21599"/>
                              <a:pt x="-1" y="11929"/>
                              <a:pt x="-1" y="-1"/>
                            </a:cubicBez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rgbClr val="0000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 smtClean="0">
                          <a:solidFill>
                            <a:srgbClr val="00000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48" name="Bogen 235"/>
                    <p:cNvSpPr>
                      <a:spLocks/>
                    </p:cNvSpPr>
                    <p:nvPr/>
                  </p:nvSpPr>
                  <p:spPr bwMode="auto">
                    <a:xfrm flipH="1">
                      <a:off x="2876" y="2498"/>
                      <a:ext cx="38" cy="4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49" name="Bogen 23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876" y="2465"/>
                      <a:ext cx="57" cy="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50" name="Bogen 23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2898" y="2450"/>
                      <a:ext cx="70" cy="48"/>
                    </a:xfrm>
                    <a:custGeom>
                      <a:avLst/>
                      <a:gdLst>
                        <a:gd name="G0" fmla="+- 13128 0 0"/>
                        <a:gd name="G1" fmla="+- 0 0 0"/>
                        <a:gd name="G2" fmla="+- 21600 0 0"/>
                        <a:gd name="T0" fmla="*/ 26233 w 26233"/>
                        <a:gd name="T1" fmla="*/ 17170 h 21600"/>
                        <a:gd name="T2" fmla="*/ 0 w 26233"/>
                        <a:gd name="T3" fmla="*/ 17153 h 21600"/>
                        <a:gd name="T4" fmla="*/ 13128 w 26233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6233" h="21600" fill="none" extrusionOk="0">
                          <a:moveTo>
                            <a:pt x="26233" y="17170"/>
                          </a:moveTo>
                          <a:cubicBezTo>
                            <a:pt x="22468" y="20043"/>
                            <a:pt x="17863" y="21599"/>
                            <a:pt x="13128" y="21599"/>
                          </a:cubicBezTo>
                          <a:cubicBezTo>
                            <a:pt x="8382" y="21599"/>
                            <a:pt x="3768" y="20037"/>
                            <a:pt x="0" y="17152"/>
                          </a:cubicBezTo>
                        </a:path>
                        <a:path w="26233" h="21600" stroke="0" extrusionOk="0">
                          <a:moveTo>
                            <a:pt x="26233" y="17170"/>
                          </a:moveTo>
                          <a:cubicBezTo>
                            <a:pt x="22468" y="20043"/>
                            <a:pt x="17863" y="21599"/>
                            <a:pt x="13128" y="21599"/>
                          </a:cubicBezTo>
                          <a:cubicBezTo>
                            <a:pt x="8382" y="21599"/>
                            <a:pt x="3768" y="20037"/>
                            <a:pt x="0" y="17152"/>
                          </a:cubicBezTo>
                          <a:lnTo>
                            <a:pt x="13128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rgbClr val="0000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 smtClean="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34" name="Line 239"/>
                  <p:cNvSpPr>
                    <a:spLocks noChangeShapeType="1"/>
                  </p:cNvSpPr>
                  <p:nvPr/>
                </p:nvSpPr>
                <p:spPr bwMode="auto">
                  <a:xfrm>
                    <a:off x="4311" y="3072"/>
                    <a:ext cx="576" cy="0"/>
                  </a:xfrm>
                  <a:prstGeom prst="line">
                    <a:avLst/>
                  </a:prstGeom>
                  <a:noFill/>
                  <a:ln w="38100">
                    <a:solidFill>
                      <a:srgbClr val="FF0000"/>
                    </a:solidFill>
                    <a:prstDash val="dash"/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35" name="Line 242"/>
                  <p:cNvSpPr>
                    <a:spLocks noChangeShapeType="1"/>
                  </p:cNvSpPr>
                  <p:nvPr/>
                </p:nvSpPr>
                <p:spPr bwMode="auto">
                  <a:xfrm>
                    <a:off x="4054" y="2919"/>
                    <a:ext cx="28" cy="1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36" name="Line 24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996" y="3229"/>
                    <a:ext cx="57" cy="3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37" name="Oval 245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4263" y="3024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38" name="Oval 246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783" y="2736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39" name="Oval 247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783" y="3312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40" name="Line 253"/>
                  <p:cNvSpPr>
                    <a:spLocks noChangeShapeType="1"/>
                  </p:cNvSpPr>
                  <p:nvPr/>
                </p:nvSpPr>
                <p:spPr bwMode="auto">
                  <a:xfrm>
                    <a:off x="4013" y="3471"/>
                    <a:ext cx="28" cy="1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41" name="Line 2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999" y="2651"/>
                    <a:ext cx="57" cy="3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12" name="Rectangle 264"/>
                <p:cNvSpPr>
                  <a:spLocks noChangeArrowheads="1"/>
                </p:cNvSpPr>
                <p:nvPr/>
              </p:nvSpPr>
              <p:spPr bwMode="auto">
                <a:xfrm>
                  <a:off x="309282" y="4235824"/>
                  <a:ext cx="8682318" cy="254597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2" name="Line 156"/>
                <p:cNvSpPr>
                  <a:spLocks noChangeShapeType="1"/>
                </p:cNvSpPr>
                <p:nvPr/>
              </p:nvSpPr>
              <p:spPr bwMode="auto">
                <a:xfrm>
                  <a:off x="2690813" y="5587999"/>
                  <a:ext cx="850900" cy="379413"/>
                </a:xfrm>
                <a:prstGeom prst="line">
                  <a:avLst/>
                </a:prstGeom>
                <a:noFill/>
                <a:ln w="38100">
                  <a:solidFill>
                    <a:srgbClr val="FF0000"/>
                  </a:solidFill>
                  <a:prstDash val="dash"/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3" name="Group 157"/>
                <p:cNvGrpSpPr>
                  <a:grpSpLocks noChangeAspect="1"/>
                </p:cNvGrpSpPr>
                <p:nvPr/>
              </p:nvGrpSpPr>
              <p:grpSpPr bwMode="auto">
                <a:xfrm flipH="1">
                  <a:off x="1744663" y="5511799"/>
                  <a:ext cx="960438" cy="174625"/>
                  <a:chOff x="1172" y="3318"/>
                  <a:chExt cx="762" cy="138"/>
                </a:xfrm>
              </p:grpSpPr>
              <p:sp>
                <p:nvSpPr>
                  <p:cNvPr id="204" name="Freeform 158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554" y="3318"/>
                    <a:ext cx="380" cy="131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chemeClr val="accent2">
                        <a:lumMod val="75000"/>
                      </a:schemeClr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5" name="Freeform 159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172" y="3326"/>
                    <a:ext cx="384" cy="130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chemeClr val="accent2">
                        <a:lumMod val="75000"/>
                      </a:schemeClr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94" name="Group 161"/>
                <p:cNvGrpSpPr>
                  <a:grpSpLocks/>
                </p:cNvGrpSpPr>
                <p:nvPr/>
              </p:nvGrpSpPr>
              <p:grpSpPr bwMode="auto">
                <a:xfrm>
                  <a:off x="952500" y="5130799"/>
                  <a:ext cx="838200" cy="914400"/>
                  <a:chOff x="480" y="1872"/>
                  <a:chExt cx="528" cy="576"/>
                </a:xfrm>
              </p:grpSpPr>
              <p:sp>
                <p:nvSpPr>
                  <p:cNvPr id="199" name="Line 162"/>
                  <p:cNvSpPr>
                    <a:spLocks noChangeShapeType="1"/>
                  </p:cNvSpPr>
                  <p:nvPr/>
                </p:nvSpPr>
                <p:spPr bwMode="auto">
                  <a:xfrm>
                    <a:off x="480" y="1872"/>
                    <a:ext cx="480" cy="288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0" name="Line 16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0" y="2160"/>
                    <a:ext cx="480" cy="288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1" name="Oval 164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912" y="2112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2" name="Line 165"/>
                  <p:cNvSpPr>
                    <a:spLocks noChangeShapeType="1"/>
                  </p:cNvSpPr>
                  <p:nvPr/>
                </p:nvSpPr>
                <p:spPr bwMode="auto">
                  <a:xfrm>
                    <a:off x="674" y="1990"/>
                    <a:ext cx="28" cy="1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3" name="Line 1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2" y="2316"/>
                    <a:ext cx="28" cy="1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 type="arrow" w="lg" len="lg"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95" name="Group 167"/>
                <p:cNvGrpSpPr>
                  <a:grpSpLocks noChangeAspect="1"/>
                </p:cNvGrpSpPr>
                <p:nvPr/>
              </p:nvGrpSpPr>
              <p:grpSpPr bwMode="auto">
                <a:xfrm rot="20168322" flipH="1">
                  <a:off x="2659063" y="5283199"/>
                  <a:ext cx="960438" cy="174625"/>
                  <a:chOff x="1172" y="3318"/>
                  <a:chExt cx="762" cy="138"/>
                </a:xfrm>
              </p:grpSpPr>
              <p:sp>
                <p:nvSpPr>
                  <p:cNvPr id="197" name="Freeform 168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554" y="3318"/>
                    <a:ext cx="380" cy="131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chemeClr val="accent2">
                        <a:lumMod val="75000"/>
                      </a:schemeClr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" name="Freeform 169"/>
                  <p:cNvSpPr>
                    <a:spLocks noChangeAspect="1"/>
                  </p:cNvSpPr>
                  <p:nvPr/>
                </p:nvSpPr>
                <p:spPr bwMode="auto">
                  <a:xfrm rot="-10832358">
                    <a:off x="1172" y="3326"/>
                    <a:ext cx="384" cy="130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chemeClr val="accent2">
                        <a:lumMod val="75000"/>
                      </a:schemeClr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6" name="Oval 170"/>
                <p:cNvSpPr>
                  <a:spLocks noChangeArrowheads="1"/>
                </p:cNvSpPr>
                <p:nvPr/>
              </p:nvSpPr>
              <p:spPr bwMode="auto">
                <a:xfrm flipH="1" flipV="1">
                  <a:off x="2614613" y="5511799"/>
                  <a:ext cx="152400" cy="152400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 smtClean="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06" name="Group 161"/>
                <p:cNvGrpSpPr>
                  <a:grpSpLocks/>
                </p:cNvGrpSpPr>
                <p:nvPr/>
              </p:nvGrpSpPr>
              <p:grpSpPr bwMode="auto">
                <a:xfrm flipH="1">
                  <a:off x="3432175" y="5699125"/>
                  <a:ext cx="520700" cy="527050"/>
                  <a:chOff x="680" y="1996"/>
                  <a:chExt cx="328" cy="332"/>
                </a:xfrm>
              </p:grpSpPr>
              <p:sp>
                <p:nvSpPr>
                  <p:cNvPr id="207" name="Line 162"/>
                  <p:cNvSpPr>
                    <a:spLocks noChangeShapeType="1"/>
                  </p:cNvSpPr>
                  <p:nvPr/>
                </p:nvSpPr>
                <p:spPr bwMode="auto">
                  <a:xfrm>
                    <a:off x="682" y="1996"/>
                    <a:ext cx="278" cy="164"/>
                  </a:xfrm>
                  <a:prstGeom prst="line">
                    <a:avLst/>
                  </a:pr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squar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8" name="Line 16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80" y="2160"/>
                    <a:ext cx="280" cy="168"/>
                  </a:xfrm>
                  <a:prstGeom prst="line">
                    <a:avLst/>
                  </a:pr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squar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09" name="Oval 164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912" y="2112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0" name="Line 165"/>
                  <p:cNvSpPr>
                    <a:spLocks noChangeShapeType="1"/>
                  </p:cNvSpPr>
                  <p:nvPr/>
                </p:nvSpPr>
                <p:spPr bwMode="auto">
                  <a:xfrm>
                    <a:off x="792" y="2063"/>
                    <a:ext cx="28" cy="17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1" name="Line 1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50" y="2270"/>
                    <a:ext cx="28" cy="17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 type="arrow" w="lg" len="lg"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218" name="Group 161"/>
                <p:cNvGrpSpPr>
                  <a:grpSpLocks/>
                </p:cNvGrpSpPr>
                <p:nvPr/>
              </p:nvGrpSpPr>
              <p:grpSpPr bwMode="auto">
                <a:xfrm flipH="1">
                  <a:off x="7671369" y="5225908"/>
                  <a:ext cx="520700" cy="527050"/>
                  <a:chOff x="680" y="1996"/>
                  <a:chExt cx="328" cy="332"/>
                </a:xfrm>
              </p:grpSpPr>
              <p:sp>
                <p:nvSpPr>
                  <p:cNvPr id="219" name="Line 162"/>
                  <p:cNvSpPr>
                    <a:spLocks noChangeShapeType="1"/>
                  </p:cNvSpPr>
                  <p:nvPr/>
                </p:nvSpPr>
                <p:spPr bwMode="auto">
                  <a:xfrm>
                    <a:off x="682" y="1996"/>
                    <a:ext cx="278" cy="164"/>
                  </a:xfrm>
                  <a:prstGeom prst="line">
                    <a:avLst/>
                  </a:pr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squar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20" name="Line 16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80" y="2160"/>
                    <a:ext cx="280" cy="168"/>
                  </a:xfrm>
                  <a:prstGeom prst="line">
                    <a:avLst/>
                  </a:prstGeom>
                  <a:noFill/>
                  <a:ln w="28575">
                    <a:solidFill>
                      <a:srgbClr val="FF0000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squar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21" name="Oval 164"/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912" y="2112"/>
                    <a:ext cx="96" cy="96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22" name="Line 165"/>
                  <p:cNvSpPr>
                    <a:spLocks noChangeShapeType="1"/>
                  </p:cNvSpPr>
                  <p:nvPr/>
                </p:nvSpPr>
                <p:spPr bwMode="auto">
                  <a:xfrm>
                    <a:off x="792" y="2063"/>
                    <a:ext cx="28" cy="17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23" name="Line 1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50" y="2270"/>
                    <a:ext cx="28" cy="17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 type="arrow" w="lg" len="lg"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 smtClean="0">
                      <a:solidFill>
                        <a:srgbClr val="000000"/>
                      </a:solidFill>
                    </a:endParaRPr>
                  </a:p>
                </p:txBody>
              </p:sp>
            </p:grpSp>
            <p:cxnSp>
              <p:nvCxnSpPr>
                <p:cNvPr id="226" name="Gerade Verbindung mit Pfeil 225"/>
                <p:cNvCxnSpPr/>
                <p:nvPr/>
              </p:nvCxnSpPr>
              <p:spPr bwMode="auto">
                <a:xfrm flipV="1">
                  <a:off x="7162224" y="4574275"/>
                  <a:ext cx="540000" cy="0"/>
                </a:xfrm>
                <a:prstGeom prst="straightConnector1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7030A0"/>
                  </a:solidFill>
                  <a:prstDash val="sysDot"/>
                  <a:round/>
                  <a:headEnd type="none" w="med" len="med"/>
                  <a:tailEnd type="arrow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27" name="Gerade Verbindung mit Pfeil 226"/>
                <p:cNvCxnSpPr/>
                <p:nvPr/>
              </p:nvCxnSpPr>
              <p:spPr bwMode="auto">
                <a:xfrm flipV="1">
                  <a:off x="7162800" y="6477000"/>
                  <a:ext cx="540000" cy="0"/>
                </a:xfrm>
                <a:prstGeom prst="straightConnector1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7030A0"/>
                  </a:solidFill>
                  <a:prstDash val="sysDot"/>
                  <a:round/>
                  <a:headEnd type="none" w="med" len="med"/>
                  <a:tailEnd type="arrow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28" name="Gerade Verbindung mit Pfeil 227"/>
                <p:cNvCxnSpPr/>
                <p:nvPr/>
              </p:nvCxnSpPr>
              <p:spPr bwMode="auto">
                <a:xfrm flipV="1">
                  <a:off x="3733800" y="4635500"/>
                  <a:ext cx="406969" cy="241300"/>
                </a:xfrm>
                <a:prstGeom prst="straightConnector1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7030A0"/>
                  </a:solidFill>
                  <a:prstDash val="sysDot"/>
                  <a:round/>
                  <a:headEnd type="none" w="med" len="med"/>
                  <a:tailEnd type="arrow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229" name="Textfeld 228"/>
                <p:cNvSpPr txBox="1"/>
                <p:nvPr/>
              </p:nvSpPr>
              <p:spPr>
                <a:xfrm>
                  <a:off x="3733800" y="4267200"/>
                  <a:ext cx="113039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b="1" smtClean="0">
                      <a:solidFill>
                        <a:srgbClr val="7030A0"/>
                      </a:solidFill>
                    </a:rPr>
                    <a:t>leptons</a:t>
                  </a:r>
                  <a:endParaRPr lang="de-DE" sz="2000" b="1" dirty="0" smtClean="0">
                    <a:solidFill>
                      <a:srgbClr val="7030A0"/>
                    </a:solidFill>
                  </a:endParaRPr>
                </a:p>
              </p:txBody>
            </p:sp>
            <p:sp>
              <p:nvSpPr>
                <p:cNvPr id="230" name="Textfeld 229"/>
                <p:cNvSpPr txBox="1"/>
                <p:nvPr/>
              </p:nvSpPr>
              <p:spPr>
                <a:xfrm>
                  <a:off x="7722257" y="4361330"/>
                  <a:ext cx="113039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b="1" smtClean="0">
                      <a:solidFill>
                        <a:srgbClr val="7030A0"/>
                      </a:solidFill>
                    </a:rPr>
                    <a:t>leptons</a:t>
                  </a:r>
                  <a:endParaRPr lang="de-DE" sz="2000" b="1" dirty="0" smtClean="0">
                    <a:solidFill>
                      <a:srgbClr val="7030A0"/>
                    </a:solidFill>
                  </a:endParaRPr>
                </a:p>
              </p:txBody>
            </p:sp>
            <p:sp>
              <p:nvSpPr>
                <p:cNvPr id="231" name="Textfeld 230"/>
                <p:cNvSpPr txBox="1"/>
                <p:nvPr/>
              </p:nvSpPr>
              <p:spPr>
                <a:xfrm>
                  <a:off x="7696200" y="6275294"/>
                  <a:ext cx="1130390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000" b="1" smtClean="0">
                      <a:solidFill>
                        <a:srgbClr val="7030A0"/>
                      </a:solidFill>
                    </a:rPr>
                    <a:t>leptons</a:t>
                  </a:r>
                  <a:endParaRPr lang="de-DE" sz="2000" b="1" dirty="0" smtClean="0">
                    <a:solidFill>
                      <a:srgbClr val="7030A0"/>
                    </a:solidFill>
                  </a:endParaRPr>
                </a:p>
              </p:txBody>
            </p:sp>
          </p:grpSp>
          <p:pic>
            <p:nvPicPr>
              <p:cNvPr id="215" name="Bild 214"/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9758" y="5195350"/>
                <a:ext cx="825119" cy="361696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913373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Bild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37938" y="838200"/>
            <a:ext cx="3696462" cy="448056"/>
          </a:xfrm>
          <a:prstGeom prst="rect">
            <a:avLst/>
          </a:prstGeom>
        </p:spPr>
      </p:pic>
      <p:pic>
        <p:nvPicPr>
          <p:cNvPr id="13" name="Bild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47800" y="879329"/>
            <a:ext cx="1968246" cy="528066"/>
          </a:xfrm>
          <a:prstGeom prst="rect">
            <a:avLst/>
          </a:prstGeom>
        </p:spPr>
      </p:pic>
      <p:pic>
        <p:nvPicPr>
          <p:cNvPr id="3" name="Bild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00" y="1455973"/>
            <a:ext cx="4332801" cy="4202893"/>
          </a:xfrm>
          <a:prstGeom prst="rect">
            <a:avLst/>
          </a:prstGeom>
        </p:spPr>
      </p:pic>
      <p:sp>
        <p:nvSpPr>
          <p:cNvPr id="176130" name="Text Box 2"/>
          <p:cNvSpPr txBox="1">
            <a:spLocks noChangeArrowheads="1"/>
          </p:cNvSpPr>
          <p:nvPr/>
        </p:nvSpPr>
        <p:spPr bwMode="auto">
          <a:xfrm>
            <a:off x="76200" y="0"/>
            <a:ext cx="91440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de-DE" sz="4000" u="sng" dirty="0" smtClean="0">
                <a:solidFill>
                  <a:schemeClr val="accent2">
                    <a:lumMod val="75000"/>
                  </a:schemeClr>
                </a:solidFill>
                <a:ea typeface="Arial" charset="0"/>
                <a:cs typeface="Arial" charset="0"/>
              </a:rPr>
              <a:t>Discovery</a:t>
            </a:r>
            <a:endParaRPr lang="en-US" altLang="de-DE" sz="4000" u="sng" dirty="0">
              <a:solidFill>
                <a:schemeClr val="accent2">
                  <a:lumMod val="75000"/>
                </a:schemeClr>
              </a:solidFill>
              <a:ea typeface="Arial" charset="0"/>
              <a:cs typeface="Arial" charset="0"/>
            </a:endParaRPr>
          </a:p>
        </p:txBody>
      </p:sp>
      <p:pic>
        <p:nvPicPr>
          <p:cNvPr id="4" name="Bild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17477" y="1455973"/>
            <a:ext cx="4380589" cy="4202893"/>
          </a:xfrm>
          <a:prstGeom prst="rect">
            <a:avLst/>
          </a:prstGeom>
        </p:spPr>
      </p:pic>
      <p:grpSp>
        <p:nvGrpSpPr>
          <p:cNvPr id="15" name="Gruppierung 14"/>
          <p:cNvGrpSpPr/>
          <p:nvPr/>
        </p:nvGrpSpPr>
        <p:grpSpPr>
          <a:xfrm>
            <a:off x="76200" y="5929057"/>
            <a:ext cx="8915400" cy="506986"/>
            <a:chOff x="76200" y="5929057"/>
            <a:chExt cx="8915400" cy="506986"/>
          </a:xfrm>
        </p:grpSpPr>
        <p:pic>
          <p:nvPicPr>
            <p:cNvPr id="14" name="Bild 1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20015" y="6022848"/>
              <a:ext cx="2775585" cy="377952"/>
            </a:xfrm>
            <a:prstGeom prst="rect">
              <a:avLst/>
            </a:prstGeom>
          </p:spPr>
        </p:pic>
        <p:grpSp>
          <p:nvGrpSpPr>
            <p:cNvPr id="9" name="Gruppierung 8"/>
            <p:cNvGrpSpPr/>
            <p:nvPr/>
          </p:nvGrpSpPr>
          <p:grpSpPr>
            <a:xfrm>
              <a:off x="76200" y="5929057"/>
              <a:ext cx="8915400" cy="506986"/>
              <a:chOff x="228600" y="5929057"/>
              <a:chExt cx="8915400" cy="506986"/>
            </a:xfrm>
          </p:grpSpPr>
          <p:sp>
            <p:nvSpPr>
              <p:cNvPr id="6" name="Textfeld 5"/>
              <p:cNvSpPr txBox="1"/>
              <p:nvPr/>
            </p:nvSpPr>
            <p:spPr>
              <a:xfrm>
                <a:off x="228600" y="5943600"/>
                <a:ext cx="8610600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sz="26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                             ; angular </a:t>
                </a:r>
                <a:r>
                  <a:rPr lang="de-DE" sz="2600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distributions</a:t>
                </a:r>
                <a:r>
                  <a:rPr lang="de-DE" sz="26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de-DE" sz="2600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confirm</a:t>
                </a:r>
                <a:r>
                  <a:rPr lang="de-DE" sz="26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:</a:t>
                </a:r>
              </a:p>
            </p:txBody>
          </p:sp>
          <p:pic>
            <p:nvPicPr>
              <p:cNvPr id="8" name="Bild 7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0000" y="5929057"/>
                <a:ext cx="1524000" cy="395542"/>
              </a:xfrm>
              <a:prstGeom prst="rect">
                <a:avLst/>
              </a:prstGeom>
            </p:spPr>
          </p:pic>
        </p:grpSp>
      </p:grpSp>
      <p:sp>
        <p:nvSpPr>
          <p:cNvPr id="11" name="Textfeld 10"/>
          <p:cNvSpPr txBox="1"/>
          <p:nvPr/>
        </p:nvSpPr>
        <p:spPr>
          <a:xfrm>
            <a:off x="76200" y="5410200"/>
            <a:ext cx="21336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1200" dirty="0" smtClean="0">
                <a:latin typeface="+mn-lt"/>
              </a:rPr>
              <a:t>Phys. </a:t>
            </a:r>
            <a:r>
              <a:rPr lang="de-DE" sz="1200" dirty="0" err="1" smtClean="0">
                <a:latin typeface="+mn-lt"/>
              </a:rPr>
              <a:t>Rev</a:t>
            </a:r>
            <a:r>
              <a:rPr lang="de-DE" sz="1200" dirty="0" smtClean="0">
                <a:latin typeface="+mn-lt"/>
              </a:rPr>
              <a:t>. D90 (2014) 112015</a:t>
            </a:r>
          </a:p>
        </p:txBody>
      </p:sp>
      <p:sp>
        <p:nvSpPr>
          <p:cNvPr id="12" name="Textfeld 11"/>
          <p:cNvSpPr txBox="1"/>
          <p:nvPr/>
        </p:nvSpPr>
        <p:spPr>
          <a:xfrm>
            <a:off x="4572000" y="5410200"/>
            <a:ext cx="21336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1200" dirty="0" smtClean="0">
                <a:latin typeface="+mn-lt"/>
              </a:rPr>
              <a:t>Phys. </a:t>
            </a:r>
            <a:r>
              <a:rPr lang="de-DE" sz="1200" dirty="0" err="1" smtClean="0">
                <a:latin typeface="+mn-lt"/>
              </a:rPr>
              <a:t>Rev</a:t>
            </a:r>
            <a:r>
              <a:rPr lang="de-DE" sz="1200" dirty="0" smtClean="0">
                <a:latin typeface="+mn-lt"/>
              </a:rPr>
              <a:t>. D89 (2014) 092007</a:t>
            </a:r>
          </a:p>
        </p:txBody>
      </p:sp>
    </p:spTree>
    <p:extLst>
      <p:ext uri="{BB962C8B-B14F-4D97-AF65-F5344CB8AC3E}">
        <p14:creationId xmlns:p14="http://schemas.microsoft.com/office/powerpoint/2010/main" val="1100680362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2"/>
          <p:cNvSpPr txBox="1">
            <a:spLocks noChangeArrowheads="1"/>
          </p:cNvSpPr>
          <p:nvPr/>
        </p:nvSpPr>
        <p:spPr bwMode="auto">
          <a:xfrm>
            <a:off x="76200" y="0"/>
            <a:ext cx="914400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de-DE" sz="3400" u="sng" smtClean="0">
                <a:solidFill>
                  <a:schemeClr val="accent2">
                    <a:lumMod val="75000"/>
                  </a:schemeClr>
                </a:solidFill>
                <a:ea typeface="Arial" charset="0"/>
                <a:cs typeface="Arial" charset="0"/>
              </a:rPr>
              <a:t>Measurement of production and decay rates</a:t>
            </a:r>
            <a:endParaRPr lang="en-US" altLang="de-DE" sz="3400" u="sng" dirty="0">
              <a:solidFill>
                <a:schemeClr val="accent2">
                  <a:lumMod val="75000"/>
                </a:schemeClr>
              </a:solidFill>
              <a:ea typeface="Arial" charset="0"/>
              <a:cs typeface="Arial" charset="0"/>
            </a:endParaRPr>
          </a:p>
        </p:txBody>
      </p:sp>
      <p:pic>
        <p:nvPicPr>
          <p:cNvPr id="3" name="Bild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7200" y="685800"/>
            <a:ext cx="4038600" cy="5941015"/>
          </a:xfrm>
          <a:prstGeom prst="rect">
            <a:avLst/>
          </a:prstGeom>
        </p:spPr>
      </p:pic>
      <p:pic>
        <p:nvPicPr>
          <p:cNvPr id="4" name="Bild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43985" y="2057400"/>
            <a:ext cx="4447615" cy="4267200"/>
          </a:xfrm>
          <a:prstGeom prst="rect">
            <a:avLst/>
          </a:prstGeom>
        </p:spPr>
      </p:pic>
      <p:sp>
        <p:nvSpPr>
          <p:cNvPr id="6" name="Textfeld 5"/>
          <p:cNvSpPr txBox="1"/>
          <p:nvPr/>
        </p:nvSpPr>
        <p:spPr>
          <a:xfrm>
            <a:off x="4648200" y="6047601"/>
            <a:ext cx="21336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1200" smtClean="0">
                <a:latin typeface="+mn-lt"/>
              </a:rPr>
              <a:t>EPJ C75 (2015) 212</a:t>
            </a:r>
            <a:endParaRPr lang="de-DE" sz="1200" dirty="0" err="1" smtClean="0">
              <a:latin typeface="+mn-lt"/>
            </a:endParaRPr>
          </a:p>
        </p:txBody>
      </p:sp>
      <p:sp>
        <p:nvSpPr>
          <p:cNvPr id="7" name="Textfeld 6"/>
          <p:cNvSpPr txBox="1"/>
          <p:nvPr/>
        </p:nvSpPr>
        <p:spPr>
          <a:xfrm>
            <a:off x="1676400" y="6581001"/>
            <a:ext cx="21336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1200" smtClean="0">
                <a:latin typeface="+mn-lt"/>
              </a:rPr>
              <a:t>EPJ C76 (2016) 6</a:t>
            </a:r>
            <a:endParaRPr lang="de-DE" sz="1200" dirty="0" err="1" smtClean="0">
              <a:latin typeface="+mn-lt"/>
            </a:endParaRPr>
          </a:p>
        </p:txBody>
      </p:sp>
      <p:pic>
        <p:nvPicPr>
          <p:cNvPr id="8" name="Bild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11700" y="763482"/>
            <a:ext cx="4140200" cy="1092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2479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Bild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1827" y="762000"/>
            <a:ext cx="1707973" cy="2143125"/>
          </a:xfrm>
          <a:prstGeom prst="rect">
            <a:avLst/>
          </a:prstGeom>
        </p:spPr>
      </p:pic>
      <p:pic>
        <p:nvPicPr>
          <p:cNvPr id="2" name="Bild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43200" y="1066800"/>
            <a:ext cx="5943600" cy="5702502"/>
          </a:xfrm>
          <a:prstGeom prst="rect">
            <a:avLst/>
          </a:prstGeom>
          <a:ln w="31750">
            <a:solidFill>
              <a:schemeClr val="tx1"/>
            </a:solidFill>
          </a:ln>
        </p:spPr>
      </p:pic>
      <p:sp>
        <p:nvSpPr>
          <p:cNvPr id="4" name="Textfeld 3"/>
          <p:cNvSpPr txBox="1"/>
          <p:nvPr/>
        </p:nvSpPr>
        <p:spPr>
          <a:xfrm>
            <a:off x="228600" y="76200"/>
            <a:ext cx="8763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spcAft>
                <a:spcPts val="600"/>
              </a:spcAft>
            </a:pPr>
            <a:r>
              <a:rPr lang="de-DE" sz="3200" u="sng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Global fit </a:t>
            </a:r>
            <a:r>
              <a:rPr lang="de-DE" sz="3200" u="sng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DE" sz="3200" u="sng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3200" u="sng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coupling</a:t>
            </a:r>
            <a:r>
              <a:rPr lang="de-DE" sz="3200" u="sng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3200" u="sng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strengths</a:t>
            </a:r>
            <a:endParaRPr lang="de-DE" sz="3200" u="sng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feld 4"/>
          <p:cNvSpPr txBox="1"/>
          <p:nvPr/>
        </p:nvSpPr>
        <p:spPr>
          <a:xfrm rot="16200000">
            <a:off x="1564333" y="4303067"/>
            <a:ext cx="2971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ct val="0"/>
              </a:spcBef>
            </a:pPr>
            <a:r>
              <a:rPr lang="de-DE" dirty="0" err="1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coupling</a:t>
            </a:r>
            <a:r>
              <a:rPr lang="de-DE" dirty="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dirty="0" err="1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strength</a:t>
            </a:r>
            <a:endParaRPr lang="de-DE" dirty="0" smtClean="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" name="Gruppierung 5"/>
          <p:cNvGrpSpPr/>
          <p:nvPr/>
        </p:nvGrpSpPr>
        <p:grpSpPr>
          <a:xfrm>
            <a:off x="384667" y="3417238"/>
            <a:ext cx="1977533" cy="1764362"/>
            <a:chOff x="384667" y="3417238"/>
            <a:chExt cx="1977533" cy="1764362"/>
          </a:xfrm>
        </p:grpSpPr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78467" y="4781551"/>
              <a:ext cx="330200" cy="317500"/>
            </a:xfrm>
            <a:prstGeom prst="rect">
              <a:avLst/>
            </a:prstGeom>
          </p:spPr>
        </p:pic>
        <p:grpSp>
          <p:nvGrpSpPr>
            <p:cNvPr id="16" name="Gruppierung 15"/>
            <p:cNvGrpSpPr/>
            <p:nvPr/>
          </p:nvGrpSpPr>
          <p:grpSpPr>
            <a:xfrm>
              <a:off x="384667" y="3417238"/>
              <a:ext cx="1977533" cy="1764362"/>
              <a:chOff x="384667" y="2731438"/>
              <a:chExt cx="1977533" cy="1764362"/>
            </a:xfrm>
          </p:grpSpPr>
          <p:grpSp>
            <p:nvGrpSpPr>
              <p:cNvPr id="13" name="Gruppierung 12"/>
              <p:cNvGrpSpPr/>
              <p:nvPr/>
            </p:nvGrpSpPr>
            <p:grpSpPr>
              <a:xfrm>
                <a:off x="384667" y="2731438"/>
                <a:ext cx="1977533" cy="1764362"/>
                <a:chOff x="88900" y="2054225"/>
                <a:chExt cx="1977533" cy="1764362"/>
              </a:xfrm>
            </p:grpSpPr>
            <p:cxnSp>
              <p:nvCxnSpPr>
                <p:cNvPr id="9" name="Gerade Verbindung 8"/>
                <p:cNvCxnSpPr>
                  <a:endCxn id="7" idx="6"/>
                </p:cNvCxnSpPr>
                <p:nvPr/>
              </p:nvCxnSpPr>
              <p:spPr>
                <a:xfrm flipV="1">
                  <a:off x="88900" y="2933701"/>
                  <a:ext cx="1206500" cy="6349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Gerade Verbindung 17"/>
                <p:cNvCxnSpPr/>
                <p:nvPr/>
              </p:nvCxnSpPr>
              <p:spPr>
                <a:xfrm flipV="1">
                  <a:off x="1168400" y="2054225"/>
                  <a:ext cx="889000" cy="879476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Gerade Verbindung 19"/>
                <p:cNvCxnSpPr/>
                <p:nvPr/>
              </p:nvCxnSpPr>
              <p:spPr>
                <a:xfrm>
                  <a:off x="1177433" y="2939111"/>
                  <a:ext cx="889000" cy="879476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  <a:prstDash val="dash"/>
                  <a:headEnd type="non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" name="Oval 6"/>
                <p:cNvSpPr/>
                <p:nvPr/>
              </p:nvSpPr>
              <p:spPr>
                <a:xfrm>
                  <a:off x="1066799" y="2819400"/>
                  <a:ext cx="228601" cy="228601"/>
                </a:xfrm>
                <a:prstGeom prst="ellipse">
                  <a:avLst/>
                </a:prstGeom>
                <a:solidFill>
                  <a:srgbClr val="FFFD7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>
                    <a:spcBef>
                      <a:spcPct val="0"/>
                    </a:spcBef>
                  </a:pPr>
                  <a:endParaRPr lang="de-DE">
                    <a:solidFill>
                      <a:srgbClr val="FFFFFF"/>
                    </a:solidFill>
                  </a:endParaRPr>
                </a:p>
              </p:txBody>
            </p:sp>
          </p:grpSp>
          <p:pic>
            <p:nvPicPr>
              <p:cNvPr id="14" name="Bild 1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4910" y="3337864"/>
                <a:ext cx="393700" cy="215900"/>
              </a:xfrm>
              <a:prstGeom prst="rect">
                <a:avLst/>
              </a:prstGeom>
            </p:spPr>
          </p:pic>
          <p:pic>
            <p:nvPicPr>
              <p:cNvPr id="23" name="Bild 22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0200" y="2743200"/>
                <a:ext cx="393700" cy="215900"/>
              </a:xfrm>
              <a:prstGeom prst="rect">
                <a:avLst/>
              </a:prstGeom>
            </p:spPr>
          </p:pic>
        </p:grpSp>
      </p:grpSp>
      <p:cxnSp>
        <p:nvCxnSpPr>
          <p:cNvPr id="19" name="Gerade Verbindung mit Pfeil 18"/>
          <p:cNvCxnSpPr/>
          <p:nvPr/>
        </p:nvCxnSpPr>
        <p:spPr>
          <a:xfrm flipH="1" flipV="1">
            <a:off x="1714500" y="4314825"/>
            <a:ext cx="1143000" cy="342900"/>
          </a:xfrm>
          <a:prstGeom prst="straightConnector1">
            <a:avLst/>
          </a:prstGeom>
          <a:ln w="28575">
            <a:solidFill>
              <a:srgbClr val="0000FF"/>
            </a:solidFill>
            <a:headEnd type="none" w="med" len="med"/>
            <a:tailEnd type="arrow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feld 16"/>
          <p:cNvSpPr txBox="1"/>
          <p:nvPr/>
        </p:nvSpPr>
        <p:spPr>
          <a:xfrm>
            <a:off x="2743200" y="6477000"/>
            <a:ext cx="21336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1200" dirty="0" smtClean="0">
                <a:latin typeface="+mn-lt"/>
              </a:rPr>
              <a:t>arXiv:1606.02266</a:t>
            </a:r>
          </a:p>
        </p:txBody>
      </p:sp>
    </p:spTree>
    <p:extLst>
      <p:ext uri="{BB962C8B-B14F-4D97-AF65-F5344CB8AC3E}">
        <p14:creationId xmlns:p14="http://schemas.microsoft.com/office/powerpoint/2010/main" val="710708876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774" y="1295400"/>
            <a:ext cx="2238883" cy="1363472"/>
          </a:xfrm>
          <a:prstGeom prst="rect">
            <a:avLst/>
          </a:prstGeom>
        </p:spPr>
      </p:pic>
      <p:pic>
        <p:nvPicPr>
          <p:cNvPr id="2" name="Bild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43200" y="1066800"/>
            <a:ext cx="5943600" cy="5702502"/>
          </a:xfrm>
          <a:prstGeom prst="rect">
            <a:avLst/>
          </a:prstGeom>
          <a:ln w="31750">
            <a:solidFill>
              <a:schemeClr val="tx1"/>
            </a:solidFill>
          </a:ln>
        </p:spPr>
      </p:pic>
      <p:sp>
        <p:nvSpPr>
          <p:cNvPr id="4" name="Textfeld 3"/>
          <p:cNvSpPr txBox="1"/>
          <p:nvPr/>
        </p:nvSpPr>
        <p:spPr>
          <a:xfrm>
            <a:off x="228600" y="76200"/>
            <a:ext cx="876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spcAft>
                <a:spcPts val="600"/>
              </a:spcAft>
            </a:pPr>
            <a:r>
              <a:rPr lang="de-DE" sz="32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phenomenological</a:t>
            </a:r>
            <a:r>
              <a:rPr lang="de-DE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global 2-parameter </a:t>
            </a:r>
            <a:r>
              <a:rPr lang="de-DE" sz="3600" dirty="0" smtClean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(</a:t>
            </a:r>
            <a:r>
              <a:rPr lang="de-DE" sz="3600" i="1" dirty="0" smtClean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M</a:t>
            </a:r>
            <a:r>
              <a:rPr lang="de-DE" sz="3600" dirty="0" smtClean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,𝜀) fit</a:t>
            </a:r>
            <a:r>
              <a:rPr lang="de-DE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5" name="Textfeld 4"/>
          <p:cNvSpPr txBox="1"/>
          <p:nvPr/>
        </p:nvSpPr>
        <p:spPr>
          <a:xfrm rot="16200000">
            <a:off x="1564333" y="4303067"/>
            <a:ext cx="2971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ct val="0"/>
              </a:spcBef>
            </a:pPr>
            <a:r>
              <a:rPr lang="de-DE" dirty="0" err="1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coupling</a:t>
            </a:r>
            <a:r>
              <a:rPr lang="de-DE" dirty="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dirty="0" err="1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strength</a:t>
            </a:r>
            <a:endParaRPr lang="de-DE" dirty="0" smtClean="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feld 16"/>
          <p:cNvSpPr txBox="1"/>
          <p:nvPr/>
        </p:nvSpPr>
        <p:spPr>
          <a:xfrm>
            <a:off x="2743200" y="6477000"/>
            <a:ext cx="21336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1200" dirty="0" smtClean="0">
                <a:latin typeface="+mn-lt"/>
              </a:rPr>
              <a:t>arXiv:1606.02266</a:t>
            </a:r>
          </a:p>
        </p:txBody>
      </p:sp>
      <p:pic>
        <p:nvPicPr>
          <p:cNvPr id="10" name="Bild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2000" y="3531833"/>
            <a:ext cx="1143000" cy="887767"/>
          </a:xfrm>
          <a:prstGeom prst="rect">
            <a:avLst/>
          </a:prstGeom>
        </p:spPr>
      </p:pic>
      <p:sp>
        <p:nvSpPr>
          <p:cNvPr id="11" name="Textfeld 10"/>
          <p:cNvSpPr txBox="1"/>
          <p:nvPr/>
        </p:nvSpPr>
        <p:spPr>
          <a:xfrm>
            <a:off x="76200" y="3023833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Standard Model:</a:t>
            </a:r>
          </a:p>
        </p:txBody>
      </p:sp>
      <p:sp>
        <p:nvSpPr>
          <p:cNvPr id="21" name="Textfeld 20"/>
          <p:cNvSpPr txBox="1"/>
          <p:nvPr/>
        </p:nvSpPr>
        <p:spPr>
          <a:xfrm>
            <a:off x="152400" y="4567535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dirty="0" smtClean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Fit:</a:t>
            </a:r>
          </a:p>
        </p:txBody>
      </p:sp>
      <p:pic>
        <p:nvPicPr>
          <p:cNvPr id="12" name="Bild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8599" y="5105400"/>
            <a:ext cx="2191871" cy="831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645268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eck 12"/>
          <p:cNvSpPr/>
          <p:nvPr/>
        </p:nvSpPr>
        <p:spPr bwMode="auto">
          <a:xfrm>
            <a:off x="0" y="4267200"/>
            <a:ext cx="9601200" cy="2592000"/>
          </a:xfrm>
          <a:prstGeom prst="rect">
            <a:avLst/>
          </a:prstGeom>
          <a:solidFill>
            <a:srgbClr val="000000">
              <a:alpha val="50196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578562" name="Picture 2" descr="iehe Erklärung. Ein Klick auf das Bild lädt die höchstaufgelöste verfügbare Versi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525000" cy="655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hteck 2"/>
          <p:cNvSpPr/>
          <p:nvPr/>
        </p:nvSpPr>
        <p:spPr bwMode="auto">
          <a:xfrm>
            <a:off x="-76200" y="0"/>
            <a:ext cx="4800600" cy="7010400"/>
          </a:xfrm>
          <a:prstGeom prst="rect">
            <a:avLst/>
          </a:prstGeom>
          <a:solidFill>
            <a:srgbClr val="0000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576514" name="Picture 2" descr="ttps://cds.cern.ch/record/2151078/files/run272775event36556333_v2.png?subformat=icon-1440"/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609600" y="0"/>
            <a:ext cx="5957968" cy="2288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/>
        </p:nvSpPr>
        <p:spPr bwMode="auto">
          <a:xfrm>
            <a:off x="-76200" y="0"/>
            <a:ext cx="11201400" cy="7391400"/>
          </a:xfrm>
          <a:prstGeom prst="rect">
            <a:avLst/>
          </a:prstGeom>
          <a:solidFill>
            <a:srgbClr val="000000">
              <a:alpha val="50196"/>
            </a:srgb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Textfeld 3"/>
          <p:cNvSpPr txBox="1"/>
          <p:nvPr/>
        </p:nvSpPr>
        <p:spPr>
          <a:xfrm>
            <a:off x="-304800" y="0"/>
            <a:ext cx="9753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dirty="0" err="1" smtClean="0">
                <a:solidFill>
                  <a:srgbClr val="FFFF99"/>
                </a:solidFill>
              </a:rPr>
              <a:t>Mean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flight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distance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of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unstable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particles</a:t>
            </a:r>
            <a:endParaRPr lang="de-DE" sz="3600" dirty="0">
              <a:solidFill>
                <a:srgbClr val="FFFF99"/>
              </a:solidFill>
            </a:endParaRPr>
          </a:p>
        </p:txBody>
      </p:sp>
      <p:sp>
        <p:nvSpPr>
          <p:cNvPr id="6" name="Textfeld 5"/>
          <p:cNvSpPr txBox="1"/>
          <p:nvPr/>
        </p:nvSpPr>
        <p:spPr>
          <a:xfrm>
            <a:off x="2424032" y="533400"/>
            <a:ext cx="39005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000" b="1" dirty="0" err="1" smtClean="0">
                <a:solidFill>
                  <a:srgbClr val="FFFF99"/>
                </a:solidFill>
              </a:rPr>
              <a:t>weak</a:t>
            </a:r>
            <a:r>
              <a:rPr lang="de-DE" sz="4000" b="1" dirty="0" smtClean="0">
                <a:solidFill>
                  <a:srgbClr val="FFFF99"/>
                </a:solidFill>
              </a:rPr>
              <a:t> </a:t>
            </a:r>
            <a:r>
              <a:rPr lang="de-DE" sz="4000" b="1" dirty="0" err="1" smtClean="0">
                <a:solidFill>
                  <a:srgbClr val="FFFF99"/>
                </a:solidFill>
              </a:rPr>
              <a:t>decays</a:t>
            </a:r>
            <a:endParaRPr lang="de-DE" sz="4000" b="1" dirty="0">
              <a:solidFill>
                <a:srgbClr val="FFFF99"/>
              </a:solidFill>
            </a:endParaRPr>
          </a:p>
        </p:txBody>
      </p:sp>
      <p:pic>
        <p:nvPicPr>
          <p:cNvPr id="9" name="Bild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46700" y="1295400"/>
            <a:ext cx="2748391" cy="588941"/>
          </a:xfrm>
          <a:prstGeom prst="rect">
            <a:avLst/>
          </a:prstGeom>
        </p:spPr>
      </p:pic>
      <p:pic>
        <p:nvPicPr>
          <p:cNvPr id="7" name="Bild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30009" y="1383698"/>
            <a:ext cx="2718191" cy="498335"/>
          </a:xfrm>
          <a:prstGeom prst="rect">
            <a:avLst/>
          </a:prstGeom>
        </p:spPr>
      </p:pic>
      <p:pic>
        <p:nvPicPr>
          <p:cNvPr id="8" name="Bild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67400" y="2052540"/>
            <a:ext cx="2273300" cy="4711700"/>
          </a:xfrm>
          <a:prstGeom prst="rect">
            <a:avLst/>
          </a:prstGeom>
        </p:spPr>
      </p:pic>
      <p:pic>
        <p:nvPicPr>
          <p:cNvPr id="10" name="Bild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8600" y="2082800"/>
            <a:ext cx="4114800" cy="469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469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igure 1: Mass spectra obtained in the 2016 CMS Higgs search using the 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19512" y="720823"/>
            <a:ext cx="6000488" cy="2936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Bild 1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47800" y="3650461"/>
            <a:ext cx="3071017" cy="2978940"/>
          </a:xfrm>
          <a:prstGeom prst="rect">
            <a:avLst/>
          </a:prstGeom>
        </p:spPr>
      </p:pic>
      <p:pic>
        <p:nvPicPr>
          <p:cNvPr id="3" name="Bild 2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72000" y="3650460"/>
            <a:ext cx="3104888" cy="2978940"/>
          </a:xfrm>
          <a:prstGeom prst="rect">
            <a:avLst/>
          </a:prstGeom>
        </p:spPr>
      </p:pic>
      <p:sp>
        <p:nvSpPr>
          <p:cNvPr id="5" name="Textfeld 4"/>
          <p:cNvSpPr txBox="1"/>
          <p:nvPr/>
        </p:nvSpPr>
        <p:spPr>
          <a:xfrm>
            <a:off x="228600" y="76200"/>
            <a:ext cx="8763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ct val="0"/>
              </a:spcBef>
              <a:spcAft>
                <a:spcPts val="600"/>
              </a:spcAft>
            </a:pPr>
            <a:r>
              <a:rPr lang="de-DE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The </a:t>
            </a:r>
            <a:r>
              <a:rPr lang="de-DE" sz="32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signal</a:t>
            </a:r>
            <a:r>
              <a:rPr lang="de-DE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32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</a:t>
            </a:r>
            <a:r>
              <a:rPr lang="de-DE" sz="3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back at</a:t>
            </a:r>
          </a:p>
        </p:txBody>
      </p:sp>
      <p:pic>
        <p:nvPicPr>
          <p:cNvPr id="4" name="Bild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03800" y="133637"/>
            <a:ext cx="2540000" cy="469900"/>
          </a:xfrm>
          <a:prstGeom prst="rect">
            <a:avLst/>
          </a:prstGeom>
        </p:spPr>
      </p:pic>
      <p:sp>
        <p:nvSpPr>
          <p:cNvPr id="7" name="Textfeld 6"/>
          <p:cNvSpPr txBox="1"/>
          <p:nvPr/>
        </p:nvSpPr>
        <p:spPr>
          <a:xfrm>
            <a:off x="228600" y="6248400"/>
            <a:ext cx="13909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1400" dirty="0" err="1" smtClean="0"/>
              <a:t>presented</a:t>
            </a:r>
            <a:r>
              <a:rPr lang="de-DE" sz="1400" dirty="0" smtClean="0"/>
              <a:t> at ICHEP 2016</a:t>
            </a:r>
          </a:p>
        </p:txBody>
      </p:sp>
    </p:spTree>
    <p:extLst>
      <p:ext uri="{BB962C8B-B14F-4D97-AF65-F5344CB8AC3E}">
        <p14:creationId xmlns:p14="http://schemas.microsoft.com/office/powerpoint/2010/main" val="482108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10462" y="3672859"/>
            <a:ext cx="871537" cy="664674"/>
          </a:xfrm>
          <a:prstGeom prst="rect">
            <a:avLst/>
          </a:prstGeom>
        </p:spPr>
      </p:pic>
      <p:grpSp>
        <p:nvGrpSpPr>
          <p:cNvPr id="5" name="Gruppierung 4"/>
          <p:cNvGrpSpPr/>
          <p:nvPr/>
        </p:nvGrpSpPr>
        <p:grpSpPr>
          <a:xfrm>
            <a:off x="0" y="0"/>
            <a:ext cx="9313862" cy="6858000"/>
            <a:chOff x="0" y="0"/>
            <a:chExt cx="9313862" cy="6858000"/>
          </a:xfrm>
        </p:grpSpPr>
        <p:sp>
          <p:nvSpPr>
            <p:cNvPr id="246787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solidFill>
              <a:srgbClr val="4D4D4D">
                <a:alpha val="60001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spcBef>
                  <a:spcPct val="0"/>
                </a:spcBef>
              </a:pPr>
              <a:endParaRPr lang="de-DE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4" name="Gruppierung 3"/>
            <p:cNvGrpSpPr/>
            <p:nvPr/>
          </p:nvGrpSpPr>
          <p:grpSpPr>
            <a:xfrm>
              <a:off x="1295400" y="990600"/>
              <a:ext cx="5503798" cy="5439694"/>
              <a:chOff x="-287402" y="1019175"/>
              <a:chExt cx="5503798" cy="5439694"/>
            </a:xfrm>
          </p:grpSpPr>
          <p:pic>
            <p:nvPicPr>
              <p:cNvPr id="16" name="Bild 15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-287402" y="1019175"/>
                <a:ext cx="5503798" cy="5439694"/>
              </a:xfrm>
              <a:prstGeom prst="rect">
                <a:avLst/>
              </a:prstGeom>
            </p:spPr>
          </p:pic>
          <p:sp>
            <p:nvSpPr>
              <p:cNvPr id="3" name="Textfeld 2"/>
              <p:cNvSpPr txBox="1"/>
              <p:nvPr/>
            </p:nvSpPr>
            <p:spPr>
              <a:xfrm>
                <a:off x="457200" y="5638800"/>
                <a:ext cx="114300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ct val="0"/>
                  </a:spcBef>
                </a:pPr>
                <a:r>
                  <a:rPr lang="de-DE" sz="1200" smtClean="0">
                    <a:solidFill>
                      <a:srgbClr val="FFFFFF">
                        <a:lumMod val="85000"/>
                      </a:srgbClr>
                    </a:solidFill>
                    <a:latin typeface="Times New Roman" panose="02020603050405020304" pitchFamily="18" charset="0"/>
                  </a:rPr>
                  <a:t>ESA/Planck</a:t>
                </a:r>
                <a:endParaRPr lang="de-DE" sz="1200">
                  <a:solidFill>
                    <a:srgbClr val="FFFFFF">
                      <a:lumMod val="85000"/>
                    </a:srgbClr>
                  </a:solidFill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246788" name="Group 4"/>
            <p:cNvGrpSpPr>
              <a:grpSpLocks/>
            </p:cNvGrpSpPr>
            <p:nvPr/>
          </p:nvGrpSpPr>
          <p:grpSpPr bwMode="auto">
            <a:xfrm>
              <a:off x="4894262" y="1981200"/>
              <a:ext cx="4419600" cy="2819400"/>
              <a:chOff x="3083" y="1014"/>
              <a:chExt cx="2784" cy="1776"/>
            </a:xfrm>
          </p:grpSpPr>
          <p:sp>
            <p:nvSpPr>
              <p:cNvPr id="246791" name="Text Box 7"/>
              <p:cNvSpPr txBox="1">
                <a:spLocks noChangeArrowheads="1"/>
              </p:cNvSpPr>
              <p:nvPr/>
            </p:nvSpPr>
            <p:spPr bwMode="auto">
              <a:xfrm>
                <a:off x="3851" y="1014"/>
                <a:ext cx="2016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marL="279400" indent="-279400" eaLnBrk="0" hangingPunct="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eaLnBrk="0" hangingPunct="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l" eaLnBrk="1" hangingPunct="1"/>
                <a:r>
                  <a:rPr lang="en-US" dirty="0" smtClean="0">
                    <a:solidFill>
                      <a:srgbClr val="FFFFFF"/>
                    </a:solidFill>
                    <a:latin typeface="Arial" panose="020B0604020202020204" pitchFamily="34" charset="0"/>
                  </a:rPr>
                  <a:t>27% dark matter</a:t>
                </a:r>
                <a:endParaRPr lang="en-US" dirty="0">
                  <a:solidFill>
                    <a:srgbClr val="FFFFFF"/>
                  </a:solidFill>
                  <a:latin typeface="Arial" panose="020B0604020202020204" pitchFamily="34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246795" name="Text Box 11"/>
              <p:cNvSpPr txBox="1">
                <a:spLocks noChangeArrowheads="1"/>
              </p:cNvSpPr>
              <p:nvPr/>
            </p:nvSpPr>
            <p:spPr bwMode="auto">
              <a:xfrm>
                <a:off x="3851" y="1696"/>
                <a:ext cx="2016" cy="5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tabLst>
                    <a:tab pos="511175" algn="l"/>
                  </a:tabLs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eaLnBrk="0" hangingPunct="0">
                  <a:tabLst>
                    <a:tab pos="511175" algn="l"/>
                  </a:tabLs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eaLnBrk="0" hangingPunct="0">
                  <a:tabLst>
                    <a:tab pos="511175" algn="l"/>
                  </a:tabLs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eaLnBrk="0" hangingPunct="0">
                  <a:tabLst>
                    <a:tab pos="511175" algn="l"/>
                  </a:tabLs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eaLnBrk="0" hangingPunct="0">
                  <a:tabLst>
                    <a:tab pos="511175" algn="l"/>
                  </a:tabLs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511175" algn="l"/>
                  </a:tabLs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511175" algn="l"/>
                  </a:tabLs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511175" algn="l"/>
                  </a:tabLs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511175" algn="l"/>
                  </a:tabLs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l" eaLnBrk="1" hangingPunct="1"/>
                <a:r>
                  <a:rPr lang="en-US" dirty="0" smtClean="0">
                    <a:solidFill>
                      <a:srgbClr val="FFFFFF"/>
                    </a:solidFill>
                    <a:latin typeface="Arial" panose="020B0604020202020204" pitchFamily="34" charset="0"/>
                  </a:rPr>
                  <a:t>5%	Standard Model</a:t>
                </a:r>
              </a:p>
              <a:p>
                <a:pPr algn="l" eaLnBrk="1" hangingPunct="1">
                  <a:spcBef>
                    <a:spcPts val="0"/>
                  </a:spcBef>
                </a:pPr>
                <a:r>
                  <a:rPr lang="en-US" dirty="0">
                    <a:solidFill>
                      <a:srgbClr val="FFFFFF"/>
                    </a:solidFill>
                    <a:latin typeface="Arial" panose="020B0604020202020204" pitchFamily="34" charset="0"/>
                  </a:rPr>
                  <a:t> </a:t>
                </a:r>
                <a:r>
                  <a:rPr lang="en-US" dirty="0" smtClean="0">
                    <a:solidFill>
                      <a:srgbClr val="FFFFFF"/>
                    </a:solidFill>
                    <a:latin typeface="Arial" panose="020B0604020202020204" pitchFamily="34" charset="0"/>
                  </a:rPr>
                  <a:t> 	stuff</a:t>
                </a:r>
                <a:endParaRPr lang="en-US" dirty="0">
                  <a:solidFill>
                    <a:srgbClr val="FFFFFF"/>
                  </a:solidFill>
                  <a:latin typeface="Arial" panose="020B0604020202020204" pitchFamily="34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246793" name="Text Box 9"/>
              <p:cNvSpPr txBox="1">
                <a:spLocks noChangeArrowheads="1"/>
              </p:cNvSpPr>
              <p:nvPr/>
            </p:nvSpPr>
            <p:spPr bwMode="auto">
              <a:xfrm>
                <a:off x="3851" y="2502"/>
                <a:ext cx="2016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marL="279400" indent="-279400" eaLnBrk="0" hangingPunct="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eaLnBrk="0" hangingPunct="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eaLnBrk="0" hangingPunct="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eaLnBrk="0" hangingPunct="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eaLnBrk="0" hangingPunct="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l" eaLnBrk="1" hangingPunct="1"/>
                <a:r>
                  <a:rPr lang="en-US" dirty="0" smtClean="0">
                    <a:solidFill>
                      <a:srgbClr val="FFFFFF"/>
                    </a:solidFill>
                    <a:latin typeface="Arial" panose="020B0604020202020204" pitchFamily="34" charset="0"/>
                  </a:rPr>
                  <a:t>68% dark energy</a:t>
                </a:r>
                <a:endParaRPr lang="en-US" dirty="0">
                  <a:solidFill>
                    <a:srgbClr val="FFFFFF"/>
                  </a:solidFill>
                  <a:latin typeface="Arial" panose="020B0604020202020204" pitchFamily="34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246790" name="Line 6"/>
              <p:cNvSpPr>
                <a:spLocks noChangeShapeType="1"/>
              </p:cNvSpPr>
              <p:nvPr/>
            </p:nvSpPr>
            <p:spPr bwMode="auto">
              <a:xfrm flipH="1">
                <a:off x="3083" y="1191"/>
                <a:ext cx="687" cy="111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de-DE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794" name="Line 10"/>
              <p:cNvSpPr>
                <a:spLocks noChangeShapeType="1"/>
              </p:cNvSpPr>
              <p:nvPr/>
            </p:nvSpPr>
            <p:spPr bwMode="auto">
              <a:xfrm flipH="1">
                <a:off x="3524" y="1848"/>
                <a:ext cx="336" cy="78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de-DE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6792" name="Line 8"/>
              <p:cNvSpPr>
                <a:spLocks noChangeShapeType="1"/>
              </p:cNvSpPr>
              <p:nvPr/>
            </p:nvSpPr>
            <p:spPr bwMode="auto">
              <a:xfrm flipH="1" flipV="1">
                <a:off x="3371" y="2646"/>
                <a:ext cx="480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de-DE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</p:grpSp>
      </p:grpSp>
      <p:sp>
        <p:nvSpPr>
          <p:cNvPr id="18" name="Text Box 12"/>
          <p:cNvSpPr txBox="1">
            <a:spLocks noChangeArrowheads="1"/>
          </p:cNvSpPr>
          <p:nvPr/>
        </p:nvSpPr>
        <p:spPr bwMode="auto">
          <a:xfrm>
            <a:off x="228600" y="877669"/>
            <a:ext cx="89154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279400" indent="-2794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lang="en-US" sz="3600" dirty="0" smtClean="0">
                <a:solidFill>
                  <a:srgbClr val="FFFFFF"/>
                </a:solidFill>
                <a:latin typeface="Arial" panose="020B0604020202020204" pitchFamily="34" charset="0"/>
              </a:rPr>
              <a:t>Is there nothing else out there?</a:t>
            </a:r>
            <a:endParaRPr lang="en-US" sz="2800" dirty="0">
              <a:solidFill>
                <a:srgbClr val="FFFFFF"/>
              </a:solidFill>
              <a:latin typeface="Arial" panose="020B0604020202020204" pitchFamily="34" charset="0"/>
              <a:sym typeface="Symbol" panose="05050102010706020507" pitchFamily="18" charset="2"/>
            </a:endParaRPr>
          </a:p>
        </p:txBody>
      </p:sp>
      <p:sp>
        <p:nvSpPr>
          <p:cNvPr id="19" name="Text Box 13"/>
          <p:cNvSpPr txBox="1">
            <a:spLocks noChangeArrowheads="1"/>
          </p:cNvSpPr>
          <p:nvPr/>
        </p:nvSpPr>
        <p:spPr bwMode="auto">
          <a:xfrm>
            <a:off x="0" y="76200"/>
            <a:ext cx="9144000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279400" indent="-2794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sz="6000" dirty="0" smtClean="0">
                <a:solidFill>
                  <a:srgbClr val="FFFFFF"/>
                </a:solidFill>
                <a:latin typeface="Arial" panose="020B0604020202020204" pitchFamily="34" charset="0"/>
              </a:rPr>
              <a:t>Is this it? </a:t>
            </a:r>
            <a:endParaRPr lang="en-US" sz="6000" dirty="0">
              <a:solidFill>
                <a:srgbClr val="FFFFFF"/>
              </a:solidFill>
              <a:latin typeface="Arial" panose="020B0604020202020204" pitchFamily="34" charset="0"/>
              <a:sym typeface="Symbol" panose="05050102010706020507" pitchFamily="18" charset="2"/>
            </a:endParaRPr>
          </a:p>
        </p:txBody>
      </p:sp>
      <p:sp>
        <p:nvSpPr>
          <p:cNvPr id="20" name="Text Box 14"/>
          <p:cNvSpPr txBox="1">
            <a:spLocks noChangeArrowheads="1"/>
          </p:cNvSpPr>
          <p:nvPr/>
        </p:nvSpPr>
        <p:spPr bwMode="auto">
          <a:xfrm>
            <a:off x="228600" y="5943600"/>
            <a:ext cx="89154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279400" indent="-2794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sz="3600" dirty="0" smtClean="0">
                <a:solidFill>
                  <a:srgbClr val="FFFFFF"/>
                </a:solidFill>
                <a:latin typeface="Arial" panose="020B0604020202020204" pitchFamily="34" charset="0"/>
              </a:rPr>
              <a:t>Yes, there is! We understand(?) only 5%!</a:t>
            </a:r>
            <a:endParaRPr lang="en-US" sz="2800" dirty="0">
              <a:solidFill>
                <a:srgbClr val="FFFFFF"/>
              </a:solidFill>
              <a:latin typeface="Arial" panose="020B0604020202020204" pitchFamily="34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684715926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8F8F8"/>
            </a:gs>
            <a:gs pos="100000">
              <a:schemeClr val="tx1"/>
            </a:gs>
          </a:gsLst>
          <a:lin ang="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feld 55"/>
          <p:cNvSpPr txBox="1"/>
          <p:nvPr/>
        </p:nvSpPr>
        <p:spPr>
          <a:xfrm>
            <a:off x="228600" y="152400"/>
            <a:ext cx="3810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de-DE" sz="36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Standard Model </a:t>
            </a:r>
            <a:r>
              <a:rPr lang="de-DE" sz="3600" b="1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today</a:t>
            </a:r>
            <a:endParaRPr lang="de-DE" sz="3600" b="1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Textfeld 56"/>
          <p:cNvSpPr txBox="1"/>
          <p:nvPr/>
        </p:nvSpPr>
        <p:spPr>
          <a:xfrm>
            <a:off x="4800600" y="152400"/>
            <a:ext cx="4038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de-DE" sz="36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World </a:t>
            </a:r>
            <a:r>
              <a:rPr lang="de-DE" sz="36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beyond</a:t>
            </a:r>
            <a:r>
              <a:rPr lang="de-DE" sz="36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3600" b="1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lang="de-DE" sz="3600" b="1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Standard Model</a:t>
            </a:r>
          </a:p>
        </p:txBody>
      </p:sp>
      <p:sp>
        <p:nvSpPr>
          <p:cNvPr id="61" name="Textfeld 60"/>
          <p:cNvSpPr txBox="1"/>
          <p:nvPr/>
        </p:nvSpPr>
        <p:spPr>
          <a:xfrm>
            <a:off x="5029200" y="1295400"/>
            <a:ext cx="4114800" cy="55245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5425" indent="-225425" algn="l">
              <a:spcBef>
                <a:spcPct val="0"/>
              </a:spcBef>
              <a:spcAft>
                <a:spcPts val="600"/>
              </a:spcAft>
              <a:buFont typeface="Arial" charset="0"/>
              <a:buChar char="•"/>
            </a:pP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Dark matter</a:t>
            </a:r>
          </a:p>
          <a:p>
            <a:pPr marL="225425" indent="-225425" algn="l">
              <a:spcBef>
                <a:spcPct val="0"/>
              </a:spcBef>
              <a:spcAft>
                <a:spcPts val="600"/>
              </a:spcAft>
              <a:buFont typeface="Arial" charset="0"/>
              <a:buChar char="•"/>
            </a:pP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Dark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energy</a:t>
            </a:r>
            <a:endParaRPr lang="de-DE" sz="2800" dirty="0" smtClean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25425" indent="-225425" algn="l">
              <a:spcBef>
                <a:spcPct val="0"/>
              </a:spcBef>
              <a:spcAft>
                <a:spcPts val="600"/>
              </a:spcAft>
              <a:buFont typeface="Arial" charset="0"/>
              <a:buChar char="•"/>
            </a:pP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Neutrino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oscillations</a:t>
            </a:r>
            <a:endParaRPr lang="de-DE" sz="2800" dirty="0" smtClean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25425" indent="-225425" algn="l">
              <a:spcBef>
                <a:spcPct val="0"/>
              </a:spcBef>
              <a:spcAft>
                <a:spcPts val="600"/>
              </a:spcAft>
              <a:buFont typeface="Arial" charset="0"/>
              <a:buChar char="•"/>
            </a:pP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Neutrino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masses</a:t>
            </a:r>
            <a:endParaRPr lang="de-DE" sz="2800" dirty="0" smtClean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25425" indent="-225425" algn="l">
              <a:spcBef>
                <a:spcPct val="0"/>
              </a:spcBef>
              <a:spcAft>
                <a:spcPts val="600"/>
              </a:spcAft>
              <a:buFont typeface="Arial" charset="0"/>
              <a:buChar char="•"/>
            </a:pP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Matter/antimatter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ratio</a:t>
            </a:r>
            <a:endParaRPr lang="de-DE" sz="2800" dirty="0" smtClean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25425" indent="-225425" algn="l">
              <a:spcBef>
                <a:spcPct val="0"/>
              </a:spcBef>
              <a:spcAft>
                <a:spcPts val="600"/>
              </a:spcAft>
              <a:buFont typeface="Arial" charset="0"/>
              <a:buChar char="•"/>
            </a:pPr>
            <a:r>
              <a:rPr lang="de-DE" sz="2800" dirty="0" err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r>
              <a:rPr lang="de-DE" sz="280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rand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unified</a:t>
            </a: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force</a:t>
            </a:r>
            <a:endParaRPr lang="de-DE" sz="2800" dirty="0" smtClean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25425" indent="-225425" algn="l">
              <a:spcBef>
                <a:spcPct val="0"/>
              </a:spcBef>
              <a:spcAft>
                <a:spcPts val="600"/>
              </a:spcAft>
              <a:buFont typeface="Arial" charset="0"/>
              <a:buChar char="•"/>
            </a:pP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Quantum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gravity</a:t>
            </a:r>
            <a:endParaRPr lang="de-DE" sz="2800" dirty="0" smtClean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25425" indent="-225425" algn="l">
              <a:spcBef>
                <a:spcPct val="0"/>
              </a:spcBef>
              <a:spcAft>
                <a:spcPts val="600"/>
              </a:spcAft>
              <a:buFont typeface="Arial" charset="0"/>
              <a:buChar char="•"/>
            </a:pP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&gt;3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spatial</a:t>
            </a: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dimensions</a:t>
            </a:r>
            <a:endParaRPr lang="de-DE" sz="2800" dirty="0" smtClean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25425" indent="-225425" algn="l">
              <a:spcBef>
                <a:spcPct val="0"/>
              </a:spcBef>
              <a:spcAft>
                <a:spcPts val="600"/>
              </a:spcAft>
              <a:buFont typeface="Arial" charset="0"/>
              <a:buChar char="•"/>
            </a:pPr>
            <a:r>
              <a:rPr lang="de-DE" sz="28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rigin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weird</a:t>
            </a: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SM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parameter</a:t>
            </a: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values</a:t>
            </a:r>
            <a:endParaRPr lang="de-DE" sz="2800" dirty="0" smtClean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25425" indent="-225425" algn="l">
              <a:spcBef>
                <a:spcPct val="0"/>
              </a:spcBef>
              <a:spcAft>
                <a:spcPts val="600"/>
              </a:spcAft>
              <a:buFont typeface="Arial" charset="0"/>
              <a:buChar char="•"/>
            </a:pP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Esthetics</a:t>
            </a: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de-DE" sz="2800" dirty="0" err="1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fine</a:t>
            </a:r>
            <a:r>
              <a:rPr lang="de-DE" sz="28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-tuning)</a:t>
            </a:r>
          </a:p>
        </p:txBody>
      </p:sp>
      <p:sp>
        <p:nvSpPr>
          <p:cNvPr id="54" name="Rechteck 53"/>
          <p:cNvSpPr/>
          <p:nvPr/>
        </p:nvSpPr>
        <p:spPr>
          <a:xfrm>
            <a:off x="3200400" y="5486401"/>
            <a:ext cx="685799" cy="685799"/>
          </a:xfrm>
          <a:prstGeom prst="rect">
            <a:avLst/>
          </a:prstGeom>
          <a:solidFill>
            <a:srgbClr val="0000FF">
              <a:alpha val="29804"/>
            </a:srgbClr>
          </a:solidFill>
          <a:ln w="19050">
            <a:solidFill>
              <a:srgbClr val="1D1D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58" name="Gruppierung 57"/>
          <p:cNvGrpSpPr/>
          <p:nvPr/>
        </p:nvGrpSpPr>
        <p:grpSpPr>
          <a:xfrm>
            <a:off x="3200400" y="1901965"/>
            <a:ext cx="728663" cy="3208194"/>
            <a:chOff x="5257800" y="1749564"/>
            <a:chExt cx="728663" cy="3208194"/>
          </a:xfrm>
        </p:grpSpPr>
        <p:sp>
          <p:nvSpPr>
            <p:cNvPr id="59" name="Rechteck 58"/>
            <p:cNvSpPr/>
            <p:nvPr/>
          </p:nvSpPr>
          <p:spPr>
            <a:xfrm>
              <a:off x="5257801" y="1828800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2" name="Rechteck 61"/>
            <p:cNvSpPr/>
            <p:nvPr/>
          </p:nvSpPr>
          <p:spPr>
            <a:xfrm>
              <a:off x="5257801" y="2667000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3" name="Rechteck 62"/>
            <p:cNvSpPr/>
            <p:nvPr/>
          </p:nvSpPr>
          <p:spPr>
            <a:xfrm>
              <a:off x="5257800" y="3548063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4" name="Rechteck 63"/>
            <p:cNvSpPr/>
            <p:nvPr/>
          </p:nvSpPr>
          <p:spPr>
            <a:xfrm>
              <a:off x="5257801" y="4267200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5" name="Textfeld 64"/>
            <p:cNvSpPr txBox="1"/>
            <p:nvPr/>
          </p:nvSpPr>
          <p:spPr>
            <a:xfrm>
              <a:off x="5300663" y="174956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𝛾</a:t>
              </a:r>
            </a:p>
          </p:txBody>
        </p:sp>
        <p:sp>
          <p:nvSpPr>
            <p:cNvPr id="66" name="Textfeld 65"/>
            <p:cNvSpPr txBox="1"/>
            <p:nvPr/>
          </p:nvSpPr>
          <p:spPr>
            <a:xfrm>
              <a:off x="5272088" y="2549663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g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Textfeld 66"/>
            <p:cNvSpPr txBox="1"/>
            <p:nvPr/>
          </p:nvSpPr>
          <p:spPr>
            <a:xfrm>
              <a:off x="5257800" y="3521211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Z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Textfeld 67"/>
            <p:cNvSpPr txBox="1"/>
            <p:nvPr/>
          </p:nvSpPr>
          <p:spPr>
            <a:xfrm>
              <a:off x="5257800" y="4249872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W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9" name="Textfeld 68"/>
          <p:cNvSpPr txBox="1"/>
          <p:nvPr/>
        </p:nvSpPr>
        <p:spPr>
          <a:xfrm>
            <a:off x="3200400" y="5445259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0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endParaRPr lang="de-DE" sz="4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0" name="Gruppierung 69"/>
          <p:cNvGrpSpPr/>
          <p:nvPr/>
        </p:nvGrpSpPr>
        <p:grpSpPr>
          <a:xfrm>
            <a:off x="457200" y="1930540"/>
            <a:ext cx="2238376" cy="1498460"/>
            <a:chOff x="2514600" y="1778139"/>
            <a:chExt cx="2238376" cy="1498460"/>
          </a:xfrm>
        </p:grpSpPr>
        <p:sp>
          <p:nvSpPr>
            <p:cNvPr id="71" name="Rechteck 70"/>
            <p:cNvSpPr/>
            <p:nvPr/>
          </p:nvSpPr>
          <p:spPr>
            <a:xfrm>
              <a:off x="2514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2" name="Rechteck 71"/>
            <p:cNvSpPr/>
            <p:nvPr/>
          </p:nvSpPr>
          <p:spPr>
            <a:xfrm>
              <a:off x="3276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3" name="Rechteck 72"/>
            <p:cNvSpPr/>
            <p:nvPr/>
          </p:nvSpPr>
          <p:spPr>
            <a:xfrm>
              <a:off x="4038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4" name="Rechteck 73"/>
            <p:cNvSpPr/>
            <p:nvPr/>
          </p:nvSpPr>
          <p:spPr>
            <a:xfrm>
              <a:off x="2514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5" name="Rechteck 74"/>
            <p:cNvSpPr/>
            <p:nvPr/>
          </p:nvSpPr>
          <p:spPr>
            <a:xfrm>
              <a:off x="3276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6" name="Rechteck 75"/>
            <p:cNvSpPr/>
            <p:nvPr/>
          </p:nvSpPr>
          <p:spPr>
            <a:xfrm>
              <a:off x="4038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7" name="Textfeld 76"/>
            <p:cNvSpPr txBox="1"/>
            <p:nvPr/>
          </p:nvSpPr>
          <p:spPr>
            <a:xfrm>
              <a:off x="2533651" y="1778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u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Textfeld 77"/>
            <p:cNvSpPr txBox="1"/>
            <p:nvPr/>
          </p:nvSpPr>
          <p:spPr>
            <a:xfrm>
              <a:off x="2547938" y="2540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Textfeld 78"/>
            <p:cNvSpPr txBox="1"/>
            <p:nvPr/>
          </p:nvSpPr>
          <p:spPr>
            <a:xfrm>
              <a:off x="3295651" y="1778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Textfeld 79"/>
            <p:cNvSpPr txBox="1"/>
            <p:nvPr/>
          </p:nvSpPr>
          <p:spPr>
            <a:xfrm>
              <a:off x="4038600" y="18067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1" name="Textfeld 80"/>
            <p:cNvSpPr txBox="1"/>
            <p:nvPr/>
          </p:nvSpPr>
          <p:spPr>
            <a:xfrm>
              <a:off x="3328988" y="252108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Textfeld 81"/>
            <p:cNvSpPr txBox="1"/>
            <p:nvPr/>
          </p:nvSpPr>
          <p:spPr>
            <a:xfrm>
              <a:off x="4067176" y="25306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b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83" name="Gruppierung 82"/>
          <p:cNvGrpSpPr/>
          <p:nvPr/>
        </p:nvGrpSpPr>
        <p:grpSpPr>
          <a:xfrm>
            <a:off x="457200" y="3554553"/>
            <a:ext cx="2214565" cy="1550847"/>
            <a:chOff x="2514600" y="3402152"/>
            <a:chExt cx="2214565" cy="1550847"/>
          </a:xfrm>
        </p:grpSpPr>
        <p:sp>
          <p:nvSpPr>
            <p:cNvPr id="84" name="Rechteck 83"/>
            <p:cNvSpPr/>
            <p:nvPr/>
          </p:nvSpPr>
          <p:spPr>
            <a:xfrm>
              <a:off x="2514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5" name="Rechteck 84"/>
            <p:cNvSpPr/>
            <p:nvPr/>
          </p:nvSpPr>
          <p:spPr>
            <a:xfrm>
              <a:off x="3276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6" name="Rechteck 85"/>
            <p:cNvSpPr/>
            <p:nvPr/>
          </p:nvSpPr>
          <p:spPr>
            <a:xfrm>
              <a:off x="4038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7" name="Rechteck 86"/>
            <p:cNvSpPr/>
            <p:nvPr/>
          </p:nvSpPr>
          <p:spPr>
            <a:xfrm>
              <a:off x="2514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8" name="Rechteck 87"/>
            <p:cNvSpPr/>
            <p:nvPr/>
          </p:nvSpPr>
          <p:spPr>
            <a:xfrm>
              <a:off x="3276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9" name="Rechteck 88"/>
            <p:cNvSpPr/>
            <p:nvPr/>
          </p:nvSpPr>
          <p:spPr>
            <a:xfrm>
              <a:off x="4038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0" name="Textfeld 89"/>
            <p:cNvSpPr txBox="1"/>
            <p:nvPr/>
          </p:nvSpPr>
          <p:spPr>
            <a:xfrm>
              <a:off x="2514600" y="3402152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Textfeld 90"/>
            <p:cNvSpPr txBox="1"/>
            <p:nvPr/>
          </p:nvSpPr>
          <p:spPr>
            <a:xfrm>
              <a:off x="3267076" y="3406915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𝜇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Textfeld 91"/>
            <p:cNvSpPr txBox="1"/>
            <p:nvPr/>
          </p:nvSpPr>
          <p:spPr>
            <a:xfrm>
              <a:off x="4019552" y="3411678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𝜏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Textfeld 92"/>
            <p:cNvSpPr txBox="1"/>
            <p:nvPr/>
          </p:nvSpPr>
          <p:spPr>
            <a:xfrm>
              <a:off x="2514600" y="42070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Textfeld 93"/>
            <p:cNvSpPr txBox="1"/>
            <p:nvPr/>
          </p:nvSpPr>
          <p:spPr>
            <a:xfrm>
              <a:off x="3252788" y="4159390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𝜇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Textfeld 94"/>
            <p:cNvSpPr txBox="1"/>
            <p:nvPr/>
          </p:nvSpPr>
          <p:spPr>
            <a:xfrm>
              <a:off x="4043365" y="4164153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𝜏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460897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ung 6"/>
          <p:cNvGrpSpPr/>
          <p:nvPr/>
        </p:nvGrpSpPr>
        <p:grpSpPr>
          <a:xfrm>
            <a:off x="228600" y="76200"/>
            <a:ext cx="8520953" cy="1031051"/>
            <a:chOff x="228600" y="228600"/>
            <a:chExt cx="8520953" cy="1031051"/>
          </a:xfrm>
        </p:grpSpPr>
        <p:grpSp>
          <p:nvGrpSpPr>
            <p:cNvPr id="5" name="Gruppierung 4"/>
            <p:cNvGrpSpPr/>
            <p:nvPr/>
          </p:nvGrpSpPr>
          <p:grpSpPr>
            <a:xfrm>
              <a:off x="228600" y="228600"/>
              <a:ext cx="8520953" cy="1031051"/>
              <a:chOff x="228600" y="228600"/>
              <a:chExt cx="8520953" cy="1031051"/>
            </a:xfrm>
          </p:grpSpPr>
          <p:sp>
            <p:nvSpPr>
              <p:cNvPr id="3" name="Textfeld 2"/>
              <p:cNvSpPr txBox="1"/>
              <p:nvPr/>
            </p:nvSpPr>
            <p:spPr>
              <a:xfrm>
                <a:off x="228600" y="228600"/>
                <a:ext cx="8305800" cy="10310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err="1" smtClean="0"/>
                  <a:t>Energy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scale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of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the</a:t>
                </a:r>
                <a:r>
                  <a:rPr lang="de-DE" sz="2800" dirty="0" smtClean="0"/>
                  <a:t> Standard Model:</a:t>
                </a:r>
              </a:p>
              <a:p>
                <a:pPr algn="l">
                  <a:spcBef>
                    <a:spcPts val="600"/>
                  </a:spcBef>
                </a:pPr>
                <a:r>
                  <a:rPr lang="de-DE" sz="2800" b="1" dirty="0" err="1" smtClean="0">
                    <a:solidFill>
                      <a:srgbClr val="FF0000"/>
                    </a:solidFill>
                  </a:rPr>
                  <a:t>Assumption</a:t>
                </a:r>
                <a:r>
                  <a:rPr lang="de-DE" sz="2800" b="1" dirty="0" smtClean="0">
                    <a:solidFill>
                      <a:srgbClr val="FF0000"/>
                    </a:solidFill>
                  </a:rPr>
                  <a:t>:</a:t>
                </a:r>
                <a:r>
                  <a:rPr lang="de-DE" sz="2800" b="1" dirty="0" smtClean="0"/>
                  <a:t> </a:t>
                </a:r>
                <a:r>
                  <a:rPr lang="de-DE" sz="2800" dirty="0" err="1" smtClean="0"/>
                  <a:t>there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is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another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scale</a:t>
                </a:r>
                <a:r>
                  <a:rPr lang="de-DE" sz="2800" dirty="0" smtClean="0"/>
                  <a:t>: </a:t>
                </a:r>
                <a:endParaRPr lang="de-DE" sz="2800" b="1" dirty="0" smtClean="0">
                  <a:solidFill>
                    <a:srgbClr val="FF0000"/>
                  </a:solidFill>
                </a:endParaRPr>
              </a:p>
            </p:txBody>
          </p:sp>
          <p:pic>
            <p:nvPicPr>
              <p:cNvPr id="4" name="Bild 3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6247653" y="277906"/>
                <a:ext cx="2501900" cy="355600"/>
              </a:xfrm>
              <a:prstGeom prst="rect">
                <a:avLst/>
              </a:prstGeom>
            </p:spPr>
          </p:pic>
        </p:grpSp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242050" y="791136"/>
              <a:ext cx="1231900" cy="381000"/>
            </a:xfrm>
            <a:prstGeom prst="rect">
              <a:avLst/>
            </a:prstGeom>
          </p:spPr>
        </p:pic>
      </p:grpSp>
      <p:grpSp>
        <p:nvGrpSpPr>
          <p:cNvPr id="21" name="Gruppierung 20"/>
          <p:cNvGrpSpPr/>
          <p:nvPr/>
        </p:nvGrpSpPr>
        <p:grpSpPr>
          <a:xfrm>
            <a:off x="228600" y="1143000"/>
            <a:ext cx="8915400" cy="5601533"/>
            <a:chOff x="228600" y="1143000"/>
            <a:chExt cx="8915400" cy="5601533"/>
          </a:xfrm>
        </p:grpSpPr>
        <p:sp>
          <p:nvSpPr>
            <p:cNvPr id="8" name="Textfeld 7"/>
            <p:cNvSpPr txBox="1"/>
            <p:nvPr/>
          </p:nvSpPr>
          <p:spPr>
            <a:xfrm>
              <a:off x="228600" y="1143000"/>
              <a:ext cx="8915400" cy="56015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Examples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:</a:t>
              </a:r>
            </a:p>
            <a:p>
              <a:pPr marL="185738" indent="-185738" algn="l">
                <a:spcBef>
                  <a:spcPts val="600"/>
                </a:spcBef>
                <a:buFont typeface="Arial" charset="0"/>
                <a:buChar char="•"/>
              </a:pPr>
              <a:r>
                <a:rPr lang="de-DE" sz="2800" dirty="0" smtClean="0">
                  <a:solidFill>
                    <a:srgbClr val="FF0000"/>
                  </a:solidFill>
                </a:rPr>
                <a:t>Grand </a:t>
              </a:r>
              <a:r>
                <a:rPr lang="de-DE" sz="2800" dirty="0" err="1">
                  <a:solidFill>
                    <a:srgbClr val="FF0000"/>
                  </a:solidFill>
                </a:rPr>
                <a:t>u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nification</a:t>
              </a:r>
              <a:endParaRPr lang="de-DE" sz="2800" dirty="0" smtClean="0">
                <a:solidFill>
                  <a:srgbClr val="FF0000"/>
                </a:solidFill>
              </a:endParaRPr>
            </a:p>
            <a:p>
              <a:pPr marL="185738" indent="-185738" algn="l">
                <a:spcBef>
                  <a:spcPts val="600"/>
                </a:spcBef>
                <a:buFont typeface="Arial" charset="0"/>
                <a:buChar char="•"/>
              </a:pPr>
              <a:endParaRPr lang="de-DE" sz="2800" dirty="0">
                <a:solidFill>
                  <a:srgbClr val="FF0000"/>
                </a:solidFill>
              </a:endParaRPr>
            </a:p>
            <a:p>
              <a:pPr marL="185738" indent="-185738" algn="l">
                <a:spcBef>
                  <a:spcPts val="600"/>
                </a:spcBef>
                <a:buFont typeface="Arial" charset="0"/>
                <a:buChar char="•"/>
              </a:pPr>
              <a:endParaRPr lang="de-DE" sz="2800" dirty="0" smtClean="0">
                <a:solidFill>
                  <a:srgbClr val="FF0000"/>
                </a:solidFill>
              </a:endParaRPr>
            </a:p>
            <a:p>
              <a:pPr marL="185738" indent="-185738" algn="l">
                <a:spcBef>
                  <a:spcPts val="600"/>
                </a:spcBef>
                <a:buFont typeface="Arial" charset="0"/>
                <a:buChar char="•"/>
              </a:pPr>
              <a:endParaRPr lang="de-DE" sz="2800" dirty="0">
                <a:solidFill>
                  <a:srgbClr val="FF0000"/>
                </a:solidFill>
              </a:endParaRPr>
            </a:p>
            <a:p>
              <a:pPr marL="185738" indent="-185738" algn="l">
                <a:spcBef>
                  <a:spcPts val="600"/>
                </a:spcBef>
                <a:buFont typeface="Arial" charset="0"/>
                <a:buChar char="•"/>
              </a:pPr>
              <a:endParaRPr lang="de-DE" sz="2800" dirty="0" smtClean="0">
                <a:solidFill>
                  <a:srgbClr val="FF0000"/>
                </a:solidFill>
              </a:endParaRPr>
            </a:p>
            <a:p>
              <a:pPr marL="185738" indent="-185738" algn="l">
                <a:spcBef>
                  <a:spcPts val="600"/>
                </a:spcBef>
                <a:buFont typeface="Arial" charset="0"/>
                <a:buChar char="•"/>
              </a:pPr>
              <a:endParaRPr lang="de-DE" sz="2800" dirty="0">
                <a:solidFill>
                  <a:srgbClr val="FF0000"/>
                </a:solidFill>
              </a:endParaRPr>
            </a:p>
            <a:p>
              <a:pPr marL="185738" indent="-185738" algn="l">
                <a:spcBef>
                  <a:spcPts val="600"/>
                </a:spcBef>
                <a:buFont typeface="Arial" charset="0"/>
                <a:buChar char="•"/>
              </a:pPr>
              <a:endParaRPr lang="de-DE" sz="2800" dirty="0" smtClean="0">
                <a:solidFill>
                  <a:srgbClr val="FF0000"/>
                </a:solidFill>
              </a:endParaRPr>
            </a:p>
            <a:p>
              <a:pPr marL="185738" indent="-185738" algn="l">
                <a:spcBef>
                  <a:spcPts val="600"/>
                </a:spcBef>
                <a:buFont typeface="Arial" charset="0"/>
                <a:buChar char="•"/>
              </a:pPr>
              <a:endParaRPr lang="de-DE" sz="2800" dirty="0">
                <a:solidFill>
                  <a:srgbClr val="FF0000"/>
                </a:solidFill>
              </a:endParaRPr>
            </a:p>
            <a:p>
              <a:pPr marL="185738" indent="-185738" algn="l">
                <a:spcBef>
                  <a:spcPts val="600"/>
                </a:spcBef>
                <a:buFont typeface="Arial" charset="0"/>
                <a:buChar char="•"/>
              </a:pPr>
              <a:endParaRPr lang="de-DE" sz="2800" dirty="0">
                <a:solidFill>
                  <a:srgbClr val="FF0000"/>
                </a:solidFill>
              </a:endParaRPr>
            </a:p>
            <a:p>
              <a:pPr marL="185738" indent="-185738" algn="l">
                <a:spcBef>
                  <a:spcPts val="600"/>
                </a:spcBef>
                <a:buFont typeface="Arial" charset="0"/>
                <a:buChar char="•"/>
              </a:pPr>
              <a:r>
                <a:rPr lang="de-DE" sz="2800" dirty="0" smtClean="0">
                  <a:solidFill>
                    <a:srgbClr val="FF0000"/>
                  </a:solidFill>
                </a:rPr>
                <a:t>Quantum 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gravity</a:t>
              </a:r>
              <a:r>
                <a:rPr lang="de-DE" sz="2800" dirty="0" smtClean="0">
                  <a:solidFill>
                    <a:srgbClr val="FF0000"/>
                  </a:solidFill>
                </a:rPr>
                <a:t>                                  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(Planck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scale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)</a:t>
              </a:r>
              <a:endParaRPr lang="de-DE" sz="2800" dirty="0" smtClean="0">
                <a:solidFill>
                  <a:srgbClr val="FF0000"/>
                </a:solidFill>
              </a:endParaRPr>
            </a:p>
          </p:txBody>
        </p:sp>
        <p:grpSp>
          <p:nvGrpSpPr>
            <p:cNvPr id="10" name="Gruppierung 9"/>
            <p:cNvGrpSpPr/>
            <p:nvPr/>
          </p:nvGrpSpPr>
          <p:grpSpPr>
            <a:xfrm>
              <a:off x="4406900" y="1333500"/>
              <a:ext cx="4203700" cy="4381500"/>
              <a:chOff x="368300" y="1231900"/>
              <a:chExt cx="4203700" cy="4381500"/>
            </a:xfrm>
          </p:grpSpPr>
          <p:grpSp>
            <p:nvGrpSpPr>
              <p:cNvPr id="11" name="Gruppierung 10"/>
              <p:cNvGrpSpPr/>
              <p:nvPr/>
            </p:nvGrpSpPr>
            <p:grpSpPr>
              <a:xfrm>
                <a:off x="368300" y="1231900"/>
                <a:ext cx="4203700" cy="4381500"/>
                <a:chOff x="368300" y="1231900"/>
                <a:chExt cx="4203700" cy="4381500"/>
              </a:xfrm>
            </p:grpSpPr>
            <p:pic>
              <p:nvPicPr>
                <p:cNvPr id="15" name="Bild 14"/>
                <p:cNvPicPr>
                  <a:picLocks noChangeAspect="1"/>
                </p:cNvPicPr>
                <p:nvPr/>
              </p:nvPicPr>
              <p:blipFill rotWithShape="1"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368300" y="1231900"/>
                  <a:ext cx="4203700" cy="4381500"/>
                </a:xfrm>
                <a:prstGeom prst="rect">
                  <a:avLst/>
                </a:prstGeom>
              </p:spPr>
            </p:pic>
            <p:sp>
              <p:nvSpPr>
                <p:cNvPr id="16" name="Textfeld 15"/>
                <p:cNvSpPr txBox="1"/>
                <p:nvPr/>
              </p:nvSpPr>
              <p:spPr>
                <a:xfrm>
                  <a:off x="533400" y="5334000"/>
                  <a:ext cx="2133600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1200" dirty="0" err="1" smtClean="0"/>
                    <a:t>arXiv:hep-ph</a:t>
                  </a:r>
                  <a:r>
                    <a:rPr lang="de-DE" sz="1200" dirty="0" smtClean="0"/>
                    <a:t>/0012288v2</a:t>
                  </a:r>
                </a:p>
              </p:txBody>
            </p:sp>
          </p:grpSp>
          <p:pic>
            <p:nvPicPr>
              <p:cNvPr id="12" name="Bild 11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9800" y="4019840"/>
                <a:ext cx="990600" cy="336259"/>
              </a:xfrm>
              <a:prstGeom prst="rect">
                <a:avLst/>
              </a:prstGeom>
            </p:spPr>
          </p:pic>
          <p:pic>
            <p:nvPicPr>
              <p:cNvPr id="13" name="Bild 1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326160" y="3429000"/>
                <a:ext cx="1036040" cy="336259"/>
              </a:xfrm>
              <a:prstGeom prst="rect">
                <a:avLst/>
              </a:prstGeom>
            </p:spPr>
          </p:pic>
          <p:pic>
            <p:nvPicPr>
              <p:cNvPr id="14" name="Bild 1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98833" y="2133600"/>
                <a:ext cx="863367" cy="336259"/>
              </a:xfrm>
              <a:prstGeom prst="rect">
                <a:avLst/>
              </a:prstGeom>
            </p:spPr>
          </p:pic>
        </p:grpSp>
        <p:sp>
          <p:nvSpPr>
            <p:cNvPr id="17" name="Oval 16"/>
            <p:cNvSpPr/>
            <p:nvPr/>
          </p:nvSpPr>
          <p:spPr bwMode="auto">
            <a:xfrm>
              <a:off x="7315200" y="2438400"/>
              <a:ext cx="762000" cy="762000"/>
            </a:xfrm>
            <a:prstGeom prst="ellipse">
              <a:avLst/>
            </a:prstGeom>
            <a:solidFill>
              <a:srgbClr val="FFFF00">
                <a:alpha val="50196"/>
              </a:srgbClr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pic>
          <p:nvPicPr>
            <p:cNvPr id="18" name="Bild 1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3400" y="2438400"/>
              <a:ext cx="3378200" cy="419100"/>
            </a:xfrm>
            <a:prstGeom prst="rect">
              <a:avLst/>
            </a:prstGeom>
          </p:spPr>
        </p:pic>
        <p:pic>
          <p:nvPicPr>
            <p:cNvPr id="19" name="Bild 1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517900" y="6172200"/>
              <a:ext cx="2730500" cy="419100"/>
            </a:xfrm>
            <a:prstGeom prst="rect">
              <a:avLst/>
            </a:prstGeom>
          </p:spPr>
        </p:pic>
        <p:sp>
          <p:nvSpPr>
            <p:cNvPr id="20" name="Rechteck 19"/>
            <p:cNvSpPr/>
            <p:nvPr/>
          </p:nvSpPr>
          <p:spPr>
            <a:xfrm>
              <a:off x="381000" y="3124200"/>
              <a:ext cx="2116220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(GUT </a:t>
              </a:r>
              <a:r>
                <a:rPr lang="de-DE" sz="2800" dirty="0" err="1">
                  <a:solidFill>
                    <a:schemeClr val="accent2">
                      <a:lumMod val="75000"/>
                    </a:schemeClr>
                  </a:solidFill>
                </a:rPr>
                <a:t>scale</a:t>
              </a:r>
              <a:r>
                <a:rPr lang="de-DE" sz="2800" dirty="0">
                  <a:solidFill>
                    <a:schemeClr val="accent2">
                      <a:lumMod val="75000"/>
                    </a:schemeClr>
                  </a:solidFill>
                </a:rPr>
                <a:t>)</a:t>
              </a:r>
              <a:endParaRPr lang="de-DE" sz="28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9183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228600" y="0"/>
            <a:ext cx="3657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b="1" dirty="0" err="1" smtClean="0">
                <a:solidFill>
                  <a:srgbClr val="FF0000"/>
                </a:solidFill>
              </a:rPr>
              <a:t>Consequence</a:t>
            </a:r>
            <a:r>
              <a:rPr lang="de-DE" sz="2800" b="1" dirty="0" smtClean="0">
                <a:solidFill>
                  <a:srgbClr val="FF0000"/>
                </a:solidFill>
              </a:rPr>
              <a:t>:</a:t>
            </a:r>
          </a:p>
        </p:txBody>
      </p:sp>
      <p:grpSp>
        <p:nvGrpSpPr>
          <p:cNvPr id="108" name="Gruppierung 107"/>
          <p:cNvGrpSpPr/>
          <p:nvPr/>
        </p:nvGrpSpPr>
        <p:grpSpPr>
          <a:xfrm>
            <a:off x="685800" y="609600"/>
            <a:ext cx="7848600" cy="1157194"/>
            <a:chOff x="685800" y="963706"/>
            <a:chExt cx="7848600" cy="1157194"/>
          </a:xfrm>
        </p:grpSpPr>
        <p:grpSp>
          <p:nvGrpSpPr>
            <p:cNvPr id="23" name="Gruppierung 22"/>
            <p:cNvGrpSpPr/>
            <p:nvPr/>
          </p:nvGrpSpPr>
          <p:grpSpPr>
            <a:xfrm>
              <a:off x="2513019" y="990600"/>
              <a:ext cx="1541878" cy="868256"/>
              <a:chOff x="2513019" y="2247724"/>
              <a:chExt cx="1541878" cy="868256"/>
            </a:xfrm>
          </p:grpSpPr>
          <p:grpSp>
            <p:nvGrpSpPr>
              <p:cNvPr id="20" name="Gruppierung 19"/>
              <p:cNvGrpSpPr>
                <a:grpSpLocks noChangeAspect="1"/>
              </p:cNvGrpSpPr>
              <p:nvPr/>
            </p:nvGrpSpPr>
            <p:grpSpPr>
              <a:xfrm>
                <a:off x="2513019" y="2679704"/>
                <a:ext cx="1541878" cy="436276"/>
                <a:chOff x="2513013" y="2679698"/>
                <a:chExt cx="3506787" cy="992245"/>
              </a:xfrm>
            </p:grpSpPr>
            <p:sp>
              <p:nvSpPr>
                <p:cNvPr id="3" name="Freeform 4"/>
                <p:cNvSpPr>
                  <a:spLocks/>
                </p:cNvSpPr>
                <p:nvPr/>
              </p:nvSpPr>
              <p:spPr bwMode="auto">
                <a:xfrm rot="-10832358">
                  <a:off x="4800600" y="2925761"/>
                  <a:ext cx="1219200" cy="433388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5400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" name="Freeform 5"/>
                <p:cNvSpPr>
                  <a:spLocks/>
                </p:cNvSpPr>
                <p:nvPr/>
              </p:nvSpPr>
              <p:spPr bwMode="auto">
                <a:xfrm rot="-10832358">
                  <a:off x="2513013" y="2949574"/>
                  <a:ext cx="1295400" cy="430212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5400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" name="Oval 40"/>
                <p:cNvSpPr>
                  <a:spLocks noChangeArrowheads="1"/>
                </p:cNvSpPr>
                <p:nvPr/>
              </p:nvSpPr>
              <p:spPr bwMode="auto">
                <a:xfrm>
                  <a:off x="3810000" y="2681286"/>
                  <a:ext cx="990600" cy="990600"/>
                </a:xfrm>
                <a:prstGeom prst="ellipse">
                  <a:avLst/>
                </a:prstGeom>
                <a:noFill/>
                <a:ln w="25400">
                  <a:solidFill>
                    <a:srgbClr val="000099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3" name="Oval 41"/>
                <p:cNvSpPr>
                  <a:spLocks noChangeArrowheads="1"/>
                </p:cNvSpPr>
                <p:nvPr/>
              </p:nvSpPr>
              <p:spPr bwMode="auto">
                <a:xfrm flipH="1" flipV="1">
                  <a:off x="4724400" y="3138486"/>
                  <a:ext cx="152400" cy="152400"/>
                </a:xfrm>
                <a:prstGeom prst="ellipse">
                  <a:avLst/>
                </a:prstGeom>
                <a:solidFill>
                  <a:srgbClr val="66CCFF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" name="Oval 42"/>
                <p:cNvSpPr>
                  <a:spLocks noChangeArrowheads="1"/>
                </p:cNvSpPr>
                <p:nvPr/>
              </p:nvSpPr>
              <p:spPr bwMode="auto">
                <a:xfrm flipH="1" flipV="1">
                  <a:off x="3733800" y="3152774"/>
                  <a:ext cx="152400" cy="152400"/>
                </a:xfrm>
                <a:prstGeom prst="ellipse">
                  <a:avLst/>
                </a:prstGeom>
                <a:solidFill>
                  <a:srgbClr val="66CCFF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5" name="Line 43"/>
                <p:cNvSpPr>
                  <a:spLocks noChangeShapeType="1"/>
                </p:cNvSpPr>
                <p:nvPr/>
              </p:nvSpPr>
              <p:spPr bwMode="auto">
                <a:xfrm>
                  <a:off x="4292599" y="2679698"/>
                  <a:ext cx="128793" cy="9713"/>
                </a:xfrm>
                <a:prstGeom prst="line">
                  <a:avLst/>
                </a:prstGeom>
                <a:noFill/>
                <a:ln w="22225">
                  <a:solidFill>
                    <a:srgbClr val="000099"/>
                  </a:solidFill>
                  <a:round/>
                  <a:headEnd/>
                  <a:tailEnd type="arrow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6" name="Line 44"/>
                <p:cNvSpPr>
                  <a:spLocks noChangeShapeType="1"/>
                </p:cNvSpPr>
                <p:nvPr/>
              </p:nvSpPr>
              <p:spPr bwMode="auto">
                <a:xfrm flipH="1" flipV="1">
                  <a:off x="4252911" y="3668710"/>
                  <a:ext cx="125450" cy="3233"/>
                </a:xfrm>
                <a:prstGeom prst="line">
                  <a:avLst/>
                </a:prstGeom>
                <a:noFill/>
                <a:ln w="22225">
                  <a:solidFill>
                    <a:srgbClr val="000099"/>
                  </a:solidFill>
                  <a:round/>
                  <a:headEnd/>
                  <a:tailEnd type="arrow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pic>
            <p:nvPicPr>
              <p:cNvPr id="22" name="Bild 21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3200400" y="2247724"/>
                <a:ext cx="191104" cy="292276"/>
              </a:xfrm>
              <a:prstGeom prst="rect">
                <a:avLst/>
              </a:prstGeom>
            </p:spPr>
          </p:pic>
        </p:grpSp>
        <p:pic>
          <p:nvPicPr>
            <p:cNvPr id="24" name="Bild 2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85800" y="1066800"/>
              <a:ext cx="1574800" cy="1054100"/>
            </a:xfrm>
            <a:prstGeom prst="rect">
              <a:avLst/>
            </a:prstGeom>
          </p:spPr>
        </p:pic>
        <p:sp>
          <p:nvSpPr>
            <p:cNvPr id="25" name="Pfeil nach rechts 24"/>
            <p:cNvSpPr/>
            <p:nvPr/>
          </p:nvSpPr>
          <p:spPr bwMode="auto">
            <a:xfrm>
              <a:off x="4419600" y="1447800"/>
              <a:ext cx="685800" cy="329183"/>
            </a:xfrm>
            <a:prstGeom prst="rightArrow">
              <a:avLst/>
            </a:prstGeom>
            <a:solidFill>
              <a:srgbClr val="FFFF00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pic>
          <p:nvPicPr>
            <p:cNvPr id="26" name="Bild 2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308600" y="963706"/>
              <a:ext cx="1473200" cy="1143000"/>
            </a:xfrm>
            <a:prstGeom prst="rect">
              <a:avLst/>
            </a:prstGeom>
          </p:spPr>
        </p:pic>
        <p:grpSp>
          <p:nvGrpSpPr>
            <p:cNvPr id="27" name="Gruppierung 26"/>
            <p:cNvGrpSpPr/>
            <p:nvPr/>
          </p:nvGrpSpPr>
          <p:grpSpPr>
            <a:xfrm>
              <a:off x="6992522" y="990600"/>
              <a:ext cx="1541878" cy="868256"/>
              <a:chOff x="2513019" y="2247724"/>
              <a:chExt cx="1541878" cy="868256"/>
            </a:xfrm>
          </p:grpSpPr>
          <p:grpSp>
            <p:nvGrpSpPr>
              <p:cNvPr id="28" name="Gruppierung 27"/>
              <p:cNvGrpSpPr>
                <a:grpSpLocks noChangeAspect="1"/>
              </p:cNvGrpSpPr>
              <p:nvPr/>
            </p:nvGrpSpPr>
            <p:grpSpPr>
              <a:xfrm>
                <a:off x="2513019" y="2679704"/>
                <a:ext cx="1541878" cy="436276"/>
                <a:chOff x="2513013" y="2679698"/>
                <a:chExt cx="3506787" cy="992245"/>
              </a:xfrm>
            </p:grpSpPr>
            <p:sp>
              <p:nvSpPr>
                <p:cNvPr id="30" name="Freeform 4"/>
                <p:cNvSpPr>
                  <a:spLocks/>
                </p:cNvSpPr>
                <p:nvPr/>
              </p:nvSpPr>
              <p:spPr bwMode="auto">
                <a:xfrm rot="-10832358">
                  <a:off x="4800600" y="2925761"/>
                  <a:ext cx="1219200" cy="433388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5400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1" name="Freeform 5"/>
                <p:cNvSpPr>
                  <a:spLocks/>
                </p:cNvSpPr>
                <p:nvPr/>
              </p:nvSpPr>
              <p:spPr bwMode="auto">
                <a:xfrm rot="-10832358">
                  <a:off x="2513013" y="2949574"/>
                  <a:ext cx="1295400" cy="430212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5400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" name="Oval 40"/>
                <p:cNvSpPr>
                  <a:spLocks noChangeArrowheads="1"/>
                </p:cNvSpPr>
                <p:nvPr/>
              </p:nvSpPr>
              <p:spPr bwMode="auto">
                <a:xfrm>
                  <a:off x="3810000" y="2681286"/>
                  <a:ext cx="990600" cy="990600"/>
                </a:xfrm>
                <a:prstGeom prst="ellipse">
                  <a:avLst/>
                </a:prstGeom>
                <a:noFill/>
                <a:ln w="25400">
                  <a:solidFill>
                    <a:srgbClr val="000099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3" name="Oval 41"/>
                <p:cNvSpPr>
                  <a:spLocks noChangeArrowheads="1"/>
                </p:cNvSpPr>
                <p:nvPr/>
              </p:nvSpPr>
              <p:spPr bwMode="auto">
                <a:xfrm flipH="1" flipV="1">
                  <a:off x="4724400" y="3138486"/>
                  <a:ext cx="152400" cy="152400"/>
                </a:xfrm>
                <a:prstGeom prst="ellipse">
                  <a:avLst/>
                </a:prstGeom>
                <a:solidFill>
                  <a:srgbClr val="66CCFF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4" name="Oval 42"/>
                <p:cNvSpPr>
                  <a:spLocks noChangeArrowheads="1"/>
                </p:cNvSpPr>
                <p:nvPr/>
              </p:nvSpPr>
              <p:spPr bwMode="auto">
                <a:xfrm flipH="1" flipV="1">
                  <a:off x="3733800" y="3152774"/>
                  <a:ext cx="152400" cy="152400"/>
                </a:xfrm>
                <a:prstGeom prst="ellipse">
                  <a:avLst/>
                </a:prstGeom>
                <a:solidFill>
                  <a:srgbClr val="66CCFF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5" name="Line 43"/>
                <p:cNvSpPr>
                  <a:spLocks noChangeShapeType="1"/>
                </p:cNvSpPr>
                <p:nvPr/>
              </p:nvSpPr>
              <p:spPr bwMode="auto">
                <a:xfrm>
                  <a:off x="4292599" y="2679698"/>
                  <a:ext cx="128793" cy="9713"/>
                </a:xfrm>
                <a:prstGeom prst="line">
                  <a:avLst/>
                </a:prstGeom>
                <a:noFill/>
                <a:ln w="22225">
                  <a:solidFill>
                    <a:srgbClr val="000099"/>
                  </a:solidFill>
                  <a:round/>
                  <a:headEnd/>
                  <a:tailEnd type="arrow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6" name="Line 44"/>
                <p:cNvSpPr>
                  <a:spLocks noChangeShapeType="1"/>
                </p:cNvSpPr>
                <p:nvPr/>
              </p:nvSpPr>
              <p:spPr bwMode="auto">
                <a:xfrm flipH="1" flipV="1">
                  <a:off x="4252911" y="3668710"/>
                  <a:ext cx="125450" cy="3233"/>
                </a:xfrm>
                <a:prstGeom prst="line">
                  <a:avLst/>
                </a:prstGeom>
                <a:noFill/>
                <a:ln w="22225">
                  <a:solidFill>
                    <a:srgbClr val="000099"/>
                  </a:solidFill>
                  <a:round/>
                  <a:headEnd/>
                  <a:tailEnd type="arrow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pic>
            <p:nvPicPr>
              <p:cNvPr id="29" name="Bild 28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3200400" y="2247724"/>
                <a:ext cx="191104" cy="292276"/>
              </a:xfrm>
              <a:prstGeom prst="rect">
                <a:avLst/>
              </a:prstGeom>
            </p:spPr>
          </p:pic>
        </p:grpSp>
      </p:grpSp>
      <p:grpSp>
        <p:nvGrpSpPr>
          <p:cNvPr id="9" name="Gruppierung 8"/>
          <p:cNvGrpSpPr/>
          <p:nvPr/>
        </p:nvGrpSpPr>
        <p:grpSpPr>
          <a:xfrm>
            <a:off x="228600" y="1828800"/>
            <a:ext cx="8763000" cy="2667000"/>
            <a:chOff x="228600" y="1828800"/>
            <a:chExt cx="8763000" cy="2667000"/>
          </a:xfrm>
        </p:grpSpPr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53540" y="3020303"/>
              <a:ext cx="355600" cy="279400"/>
            </a:xfrm>
            <a:prstGeom prst="rect">
              <a:avLst/>
            </a:prstGeom>
          </p:spPr>
        </p:pic>
        <p:pic>
          <p:nvPicPr>
            <p:cNvPr id="124" name="Bild 12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689038" y="4131177"/>
              <a:ext cx="355600" cy="279400"/>
            </a:xfrm>
            <a:prstGeom prst="rect">
              <a:avLst/>
            </a:prstGeom>
          </p:spPr>
        </p:pic>
        <p:pic>
          <p:nvPicPr>
            <p:cNvPr id="122" name="Bild 12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42415" y="4014672"/>
              <a:ext cx="444500" cy="304800"/>
            </a:xfrm>
            <a:prstGeom prst="rect">
              <a:avLst/>
            </a:prstGeom>
          </p:spPr>
        </p:pic>
        <p:pic>
          <p:nvPicPr>
            <p:cNvPr id="123" name="Bild 12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694268" y="3024072"/>
              <a:ext cx="444500" cy="304800"/>
            </a:xfrm>
            <a:prstGeom prst="rect">
              <a:avLst/>
            </a:prstGeom>
          </p:spPr>
        </p:pic>
        <p:grpSp>
          <p:nvGrpSpPr>
            <p:cNvPr id="112" name="Gruppierung 111"/>
            <p:cNvGrpSpPr/>
            <p:nvPr/>
          </p:nvGrpSpPr>
          <p:grpSpPr>
            <a:xfrm>
              <a:off x="228600" y="1828800"/>
              <a:ext cx="8763000" cy="2667000"/>
              <a:chOff x="228600" y="1828800"/>
              <a:chExt cx="8763000" cy="2667000"/>
            </a:xfrm>
          </p:grpSpPr>
          <p:sp>
            <p:nvSpPr>
              <p:cNvPr id="37" name="Textfeld 36"/>
              <p:cNvSpPr txBox="1"/>
              <p:nvPr/>
            </p:nvSpPr>
            <p:spPr>
              <a:xfrm>
                <a:off x="228600" y="1828800"/>
                <a:ext cx="51054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b="1" dirty="0" err="1" smtClean="0"/>
                  <a:t>Why</a:t>
                </a:r>
                <a:r>
                  <a:rPr lang="de-DE" sz="2800" b="1" dirty="0" smtClean="0"/>
                  <a:t>?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Similar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to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this</a:t>
                </a:r>
                <a:r>
                  <a:rPr lang="de-DE" sz="2800" dirty="0" smtClean="0"/>
                  <a:t>:</a:t>
                </a:r>
                <a:endParaRPr lang="de-DE" sz="2800" b="1" dirty="0" smtClean="0"/>
              </a:p>
            </p:txBody>
          </p:sp>
          <p:grpSp>
            <p:nvGrpSpPr>
              <p:cNvPr id="107" name="Gruppierung 106"/>
              <p:cNvGrpSpPr/>
              <p:nvPr/>
            </p:nvGrpSpPr>
            <p:grpSpPr>
              <a:xfrm>
                <a:off x="228600" y="2414472"/>
                <a:ext cx="4470400" cy="2081328"/>
                <a:chOff x="228600" y="3048000"/>
                <a:chExt cx="4470400" cy="2081328"/>
              </a:xfrm>
            </p:grpSpPr>
            <p:grpSp>
              <p:nvGrpSpPr>
                <p:cNvPr id="100" name="Gruppierung 99"/>
                <p:cNvGrpSpPr/>
                <p:nvPr/>
              </p:nvGrpSpPr>
              <p:grpSpPr>
                <a:xfrm>
                  <a:off x="228600" y="3048000"/>
                  <a:ext cx="2992718" cy="2081328"/>
                  <a:chOff x="436282" y="3048000"/>
                  <a:chExt cx="2992718" cy="2081328"/>
                </a:xfrm>
              </p:grpSpPr>
              <p:grpSp>
                <p:nvGrpSpPr>
                  <p:cNvPr id="55" name="Gruppierung 54"/>
                  <p:cNvGrpSpPr/>
                  <p:nvPr/>
                </p:nvGrpSpPr>
                <p:grpSpPr>
                  <a:xfrm>
                    <a:off x="1600200" y="3733800"/>
                    <a:ext cx="1219200" cy="1066800"/>
                    <a:chOff x="1295400" y="3505200"/>
                    <a:chExt cx="1219200" cy="1066800"/>
                  </a:xfrm>
                </p:grpSpPr>
                <p:grpSp>
                  <p:nvGrpSpPr>
                    <p:cNvPr id="42" name="Gruppierung 41"/>
                    <p:cNvGrpSpPr/>
                    <p:nvPr/>
                  </p:nvGrpSpPr>
                  <p:grpSpPr>
                    <a:xfrm>
                      <a:off x="1295400" y="3505200"/>
                      <a:ext cx="1219200" cy="533400"/>
                      <a:chOff x="1295400" y="3505200"/>
                      <a:chExt cx="1219200" cy="533400"/>
                    </a:xfrm>
                  </p:grpSpPr>
                  <p:cxnSp>
                    <p:nvCxnSpPr>
                      <p:cNvPr id="40" name="Gerade Verbindung 39"/>
                      <p:cNvCxnSpPr/>
                      <p:nvPr/>
                    </p:nvCxnSpPr>
                    <p:spPr bwMode="auto">
                      <a:xfrm>
                        <a:off x="1295400" y="3505200"/>
                        <a:ext cx="609600" cy="533400"/>
                      </a:xfrm>
                      <a:prstGeom prst="line">
                        <a:avLst/>
                      </a:prstGeom>
                      <a:solidFill>
                        <a:schemeClr val="accent1"/>
                      </a:solidFill>
                      <a:ln w="317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none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1" name="Gerade Verbindung 40"/>
                      <p:cNvCxnSpPr/>
                      <p:nvPr/>
                    </p:nvCxnSpPr>
                    <p:spPr bwMode="auto">
                      <a:xfrm flipH="1">
                        <a:off x="1905000" y="3505200"/>
                        <a:ext cx="609600" cy="533400"/>
                      </a:xfrm>
                      <a:prstGeom prst="line">
                        <a:avLst/>
                      </a:prstGeom>
                      <a:solidFill>
                        <a:schemeClr val="accent1"/>
                      </a:solidFill>
                      <a:ln w="317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none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grpSp>
                  <p:nvGrpSpPr>
                    <p:cNvPr id="43" name="Gruppierung 42"/>
                    <p:cNvGrpSpPr/>
                    <p:nvPr/>
                  </p:nvGrpSpPr>
                  <p:grpSpPr>
                    <a:xfrm flipV="1">
                      <a:off x="1295400" y="4038600"/>
                      <a:ext cx="1219200" cy="533400"/>
                      <a:chOff x="1295400" y="3505200"/>
                      <a:chExt cx="1219200" cy="533400"/>
                    </a:xfrm>
                  </p:grpSpPr>
                  <p:cxnSp>
                    <p:nvCxnSpPr>
                      <p:cNvPr id="44" name="Gerade Verbindung 43"/>
                      <p:cNvCxnSpPr/>
                      <p:nvPr/>
                    </p:nvCxnSpPr>
                    <p:spPr bwMode="auto">
                      <a:xfrm>
                        <a:off x="1295400" y="3505200"/>
                        <a:ext cx="609600" cy="533400"/>
                      </a:xfrm>
                      <a:prstGeom prst="line">
                        <a:avLst/>
                      </a:prstGeom>
                      <a:solidFill>
                        <a:schemeClr val="accent1"/>
                      </a:solidFill>
                      <a:ln w="317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none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" name="Gerade Verbindung 44"/>
                      <p:cNvCxnSpPr/>
                      <p:nvPr/>
                    </p:nvCxnSpPr>
                    <p:spPr bwMode="auto">
                      <a:xfrm flipH="1">
                        <a:off x="1905000" y="3505200"/>
                        <a:ext cx="609600" cy="533400"/>
                      </a:xfrm>
                      <a:prstGeom prst="line">
                        <a:avLst/>
                      </a:prstGeom>
                      <a:solidFill>
                        <a:schemeClr val="accent1"/>
                      </a:solidFill>
                      <a:ln w="317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none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6" name="Oval 45"/>
                    <p:cNvSpPr/>
                    <p:nvPr/>
                  </p:nvSpPr>
                  <p:spPr bwMode="auto">
                    <a:xfrm>
                      <a:off x="1828800" y="3962400"/>
                      <a:ext cx="152400" cy="152400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/>
                  </p:spPr>
                  <p:txBody>
                    <a:bodyPr rtlCol="0" anchor="ctr"/>
                    <a:lstStyle/>
                    <a:p>
                      <a:pPr algn="ctr"/>
                      <a:endParaRPr lang="de-DE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p:txBody>
                </p:sp>
                <p:cxnSp>
                  <p:nvCxnSpPr>
                    <p:cNvPr id="48" name="Gerade Verbindung mit Pfeil 47"/>
                    <p:cNvCxnSpPr/>
                    <p:nvPr/>
                  </p:nvCxnSpPr>
                  <p:spPr bwMode="auto">
                    <a:xfrm>
                      <a:off x="1487557" y="3676176"/>
                      <a:ext cx="76200" cy="76200"/>
                    </a:xfrm>
                    <a:prstGeom prst="straightConnector1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lg" len="lg"/>
                      <a:tailEnd type="arrow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9" name="Gerade Verbindung mit Pfeil 48"/>
                    <p:cNvCxnSpPr/>
                    <p:nvPr/>
                  </p:nvCxnSpPr>
                  <p:spPr bwMode="auto">
                    <a:xfrm>
                      <a:off x="2192130" y="4293704"/>
                      <a:ext cx="82827" cy="70679"/>
                    </a:xfrm>
                    <a:prstGeom prst="straightConnector1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lg" len="lg"/>
                      <a:tailEnd type="arrow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51" name="Gerade Verbindung mit Pfeil 50"/>
                    <p:cNvCxnSpPr/>
                    <p:nvPr/>
                  </p:nvCxnSpPr>
                  <p:spPr bwMode="auto">
                    <a:xfrm flipV="1">
                      <a:off x="1550504" y="4284869"/>
                      <a:ext cx="70679" cy="66261"/>
                    </a:xfrm>
                    <a:prstGeom prst="straightConnector1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lg" len="lg"/>
                      <a:tailEnd type="arrow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52" name="Gerade Verbindung mit Pfeil 51"/>
                    <p:cNvCxnSpPr/>
                    <p:nvPr/>
                  </p:nvCxnSpPr>
                  <p:spPr bwMode="auto">
                    <a:xfrm flipV="1">
                      <a:off x="2189921" y="3724965"/>
                      <a:ext cx="82827" cy="70679"/>
                    </a:xfrm>
                    <a:prstGeom prst="straightConnector1">
                      <a:avLst/>
                    </a:prstGeom>
                    <a:solidFill>
                      <a:schemeClr val="accent1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lg" len="lg"/>
                      <a:tailEnd type="arrow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90" name="Textfeld 89"/>
                  <p:cNvSpPr txBox="1"/>
                  <p:nvPr/>
                </p:nvSpPr>
                <p:spPr>
                  <a:xfrm>
                    <a:off x="1219200" y="3048000"/>
                    <a:ext cx="2133600" cy="46166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l">
                      <a:spcBef>
                        <a:spcPts val="600"/>
                      </a:spcBef>
                    </a:pPr>
                    <a:r>
                      <a:rPr lang="de-DE" dirty="0" smtClean="0">
                        <a:solidFill>
                          <a:schemeClr val="accent2">
                            <a:lumMod val="75000"/>
                          </a:schemeClr>
                        </a:solidFill>
                      </a:rPr>
                      <a:t>Fermi </a:t>
                    </a:r>
                    <a:r>
                      <a:rPr lang="de-DE" dirty="0" err="1" smtClean="0">
                        <a:solidFill>
                          <a:schemeClr val="accent2">
                            <a:lumMod val="75000"/>
                          </a:schemeClr>
                        </a:solidFill>
                      </a:rPr>
                      <a:t>theory</a:t>
                    </a:r>
                    <a:endParaRPr lang="de-DE" dirty="0" smtClean="0">
                      <a:solidFill>
                        <a:schemeClr val="accent2">
                          <a:lumMod val="75000"/>
                        </a:schemeClr>
                      </a:solidFill>
                    </a:endParaRPr>
                  </a:p>
                </p:txBody>
              </p:sp>
              <p:pic>
                <p:nvPicPr>
                  <p:cNvPr id="93" name="Bild 92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>
                    <a:off x="436282" y="4064000"/>
                    <a:ext cx="444500" cy="355600"/>
                  </a:xfrm>
                  <a:prstGeom prst="rect">
                    <a:avLst/>
                  </a:prstGeom>
                </p:spPr>
              </p:pic>
              <p:sp>
                <p:nvSpPr>
                  <p:cNvPr id="95" name="Eckige Klammer links 94"/>
                  <p:cNvSpPr/>
                  <p:nvPr/>
                </p:nvSpPr>
                <p:spPr bwMode="auto">
                  <a:xfrm>
                    <a:off x="956982" y="3470824"/>
                    <a:ext cx="109818" cy="1624128"/>
                  </a:xfrm>
                  <a:prstGeom prst="leftBracket">
                    <a:avLst/>
                  </a:prstGeom>
                  <a:noFill/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96" name="Eckige Klammer links 95"/>
                  <p:cNvSpPr/>
                  <p:nvPr/>
                </p:nvSpPr>
                <p:spPr bwMode="auto">
                  <a:xfrm flipH="1">
                    <a:off x="3319182" y="3505200"/>
                    <a:ext cx="109818" cy="1624128"/>
                  </a:xfrm>
                  <a:prstGeom prst="leftBracket">
                    <a:avLst/>
                  </a:prstGeom>
                  <a:noFill/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pic>
                <p:nvPicPr>
                  <p:cNvPr id="99" name="Bild 98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2005362" y="4495800"/>
                    <a:ext cx="433038" cy="314937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04" name="Bild 103"/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352800" y="3708400"/>
                  <a:ext cx="1346200" cy="1016000"/>
                </a:xfrm>
                <a:prstGeom prst="rect">
                  <a:avLst/>
                </a:prstGeom>
              </p:spPr>
            </p:pic>
          </p:grpSp>
          <p:sp>
            <p:nvSpPr>
              <p:cNvPr id="109" name="Textfeld 108"/>
              <p:cNvSpPr txBox="1"/>
              <p:nvPr/>
            </p:nvSpPr>
            <p:spPr>
              <a:xfrm>
                <a:off x="5334000" y="3024072"/>
                <a:ext cx="36576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dirty="0" err="1" smtClean="0"/>
                  <a:t>violates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unitarity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bound</a:t>
                </a:r>
                <a:r>
                  <a:rPr lang="de-DE" dirty="0" smtClean="0"/>
                  <a:t> at</a:t>
                </a:r>
              </a:p>
            </p:txBody>
          </p:sp>
          <p:pic>
            <p:nvPicPr>
              <p:cNvPr id="111" name="Bild 110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486400" y="3541164"/>
                <a:ext cx="3290185" cy="421235"/>
              </a:xfrm>
              <a:prstGeom prst="rect">
                <a:avLst/>
              </a:prstGeom>
            </p:spPr>
          </p:pic>
        </p:grpSp>
      </p:grpSp>
      <p:grpSp>
        <p:nvGrpSpPr>
          <p:cNvPr id="17" name="Gruppierung 16"/>
          <p:cNvGrpSpPr/>
          <p:nvPr/>
        </p:nvGrpSpPr>
        <p:grpSpPr>
          <a:xfrm>
            <a:off x="6172200" y="5047096"/>
            <a:ext cx="2640861" cy="1447800"/>
            <a:chOff x="6172200" y="5047096"/>
            <a:chExt cx="2640861" cy="1447800"/>
          </a:xfrm>
        </p:grpSpPr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6850149" y="5588116"/>
              <a:ext cx="1962912" cy="906780"/>
            </a:xfrm>
            <a:prstGeom prst="rect">
              <a:avLst/>
            </a:prstGeom>
          </p:spPr>
        </p:pic>
        <p:grpSp>
          <p:nvGrpSpPr>
            <p:cNvPr id="121" name="Gruppierung 120"/>
            <p:cNvGrpSpPr/>
            <p:nvPr/>
          </p:nvGrpSpPr>
          <p:grpSpPr>
            <a:xfrm>
              <a:off x="6172200" y="5047096"/>
              <a:ext cx="2590800" cy="1390147"/>
              <a:chOff x="6172200" y="5123296"/>
              <a:chExt cx="2590800" cy="1390147"/>
            </a:xfrm>
          </p:grpSpPr>
          <p:sp>
            <p:nvSpPr>
              <p:cNvPr id="113" name="Textfeld 112"/>
              <p:cNvSpPr txBox="1"/>
              <p:nvPr/>
            </p:nvSpPr>
            <p:spPr>
              <a:xfrm>
                <a:off x="6172200" y="5123296"/>
                <a:ext cx="25908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dirty="0" err="1" smtClean="0"/>
                  <a:t>propagator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cut</a:t>
                </a:r>
                <a:r>
                  <a:rPr lang="de-DE" dirty="0" smtClean="0"/>
                  <a:t>-off</a:t>
                </a:r>
              </a:p>
            </p:txBody>
          </p:sp>
          <p:grpSp>
            <p:nvGrpSpPr>
              <p:cNvPr id="117" name="Gruppierung 116"/>
              <p:cNvGrpSpPr/>
              <p:nvPr/>
            </p:nvGrpSpPr>
            <p:grpSpPr>
              <a:xfrm>
                <a:off x="6434253" y="5715000"/>
                <a:ext cx="195147" cy="798443"/>
                <a:chOff x="2118444" y="5743615"/>
                <a:chExt cx="195147" cy="798443"/>
              </a:xfrm>
            </p:grpSpPr>
            <p:sp>
              <p:nvSpPr>
                <p:cNvPr id="114" name="Freeform 5"/>
                <p:cNvSpPr>
                  <a:spLocks/>
                </p:cNvSpPr>
                <p:nvPr/>
              </p:nvSpPr>
              <p:spPr bwMode="auto">
                <a:xfrm rot="16167642">
                  <a:off x="1928239" y="6053967"/>
                  <a:ext cx="569567" cy="189158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5400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chemeClr val="accent2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115" name="Oval 114"/>
                <p:cNvSpPr/>
                <p:nvPr/>
              </p:nvSpPr>
              <p:spPr bwMode="auto">
                <a:xfrm>
                  <a:off x="2161191" y="5743615"/>
                  <a:ext cx="152400" cy="152400"/>
                </a:xfrm>
                <a:prstGeom prst="ellipse">
                  <a:avLst/>
                </a:prstGeom>
                <a:solidFill>
                  <a:srgbClr val="FFFF00"/>
                </a:solidFill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rtlCol="0" anchor="ctr"/>
                <a:lstStyle/>
                <a:p>
                  <a:pPr algn="ctr"/>
                  <a:endParaRPr lang="de-DE">
                    <a:solidFill>
                      <a:schemeClr val="accent2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116" name="Oval 115"/>
                <p:cNvSpPr/>
                <p:nvPr/>
              </p:nvSpPr>
              <p:spPr bwMode="auto">
                <a:xfrm>
                  <a:off x="2160244" y="6389658"/>
                  <a:ext cx="152400" cy="152400"/>
                </a:xfrm>
                <a:prstGeom prst="ellipse">
                  <a:avLst/>
                </a:prstGeom>
                <a:solidFill>
                  <a:srgbClr val="FFFF00"/>
                </a:solidFill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rtlCol="0" anchor="ctr"/>
                <a:lstStyle/>
                <a:p>
                  <a:pPr algn="ctr"/>
                  <a:endParaRPr lang="de-DE">
                    <a:solidFill>
                      <a:schemeClr val="accent2">
                        <a:lumMod val="75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10" name="Gruppierung 9"/>
          <p:cNvGrpSpPr/>
          <p:nvPr/>
        </p:nvGrpSpPr>
        <p:grpSpPr>
          <a:xfrm>
            <a:off x="228600" y="4589896"/>
            <a:ext cx="5533092" cy="2115704"/>
            <a:chOff x="228600" y="4589896"/>
            <a:chExt cx="5533092" cy="2115704"/>
          </a:xfrm>
        </p:grpSpPr>
        <p:pic>
          <p:nvPicPr>
            <p:cNvPr id="8" name="Bild 7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177622" y="5726195"/>
              <a:ext cx="457200" cy="342900"/>
            </a:xfrm>
            <a:prstGeom prst="rect">
              <a:avLst/>
            </a:prstGeom>
          </p:spPr>
        </p:pic>
        <p:pic>
          <p:nvPicPr>
            <p:cNvPr id="125" name="Bild 1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81528" y="5152465"/>
              <a:ext cx="355600" cy="279400"/>
            </a:xfrm>
            <a:prstGeom prst="rect">
              <a:avLst/>
            </a:prstGeom>
          </p:spPr>
        </p:pic>
        <p:pic>
          <p:nvPicPr>
            <p:cNvPr id="126" name="Bild 12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916518" y="6368173"/>
              <a:ext cx="355600" cy="279400"/>
            </a:xfrm>
            <a:prstGeom prst="rect">
              <a:avLst/>
            </a:prstGeom>
          </p:spPr>
        </p:pic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52395" y="6342496"/>
              <a:ext cx="444500" cy="304800"/>
            </a:xfrm>
            <a:prstGeom prst="rect">
              <a:avLst/>
            </a:prstGeom>
          </p:spPr>
        </p:pic>
        <p:pic>
          <p:nvPicPr>
            <p:cNvPr id="110" name="Bild 10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929592" y="5130800"/>
              <a:ext cx="444500" cy="304800"/>
            </a:xfrm>
            <a:prstGeom prst="rect">
              <a:avLst/>
            </a:prstGeom>
          </p:spPr>
        </p:pic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678892" y="5242859"/>
              <a:ext cx="2082800" cy="1016000"/>
            </a:xfrm>
            <a:prstGeom prst="rect">
              <a:avLst/>
            </a:prstGeom>
          </p:spPr>
        </p:pic>
        <p:grpSp>
          <p:nvGrpSpPr>
            <p:cNvPr id="120" name="Gruppierung 119"/>
            <p:cNvGrpSpPr/>
            <p:nvPr/>
          </p:nvGrpSpPr>
          <p:grpSpPr>
            <a:xfrm>
              <a:off x="228600" y="4589896"/>
              <a:ext cx="3263900" cy="2115704"/>
              <a:chOff x="228600" y="4666096"/>
              <a:chExt cx="3263900" cy="2115704"/>
            </a:xfrm>
          </p:grpSpPr>
          <p:grpSp>
            <p:nvGrpSpPr>
              <p:cNvPr id="103" name="Gruppierung 102"/>
              <p:cNvGrpSpPr/>
              <p:nvPr/>
            </p:nvGrpSpPr>
            <p:grpSpPr>
              <a:xfrm>
                <a:off x="228600" y="4666096"/>
                <a:ext cx="3263900" cy="2115704"/>
                <a:chOff x="4432300" y="3048000"/>
                <a:chExt cx="3263900" cy="2115704"/>
              </a:xfrm>
            </p:grpSpPr>
            <p:grpSp>
              <p:nvGrpSpPr>
                <p:cNvPr id="77" name="Gruppierung 76"/>
                <p:cNvGrpSpPr/>
                <p:nvPr/>
              </p:nvGrpSpPr>
              <p:grpSpPr>
                <a:xfrm>
                  <a:off x="5599578" y="3635188"/>
                  <a:ext cx="1374964" cy="1447800"/>
                  <a:chOff x="5029200" y="3124200"/>
                  <a:chExt cx="1374964" cy="1447800"/>
                </a:xfrm>
              </p:grpSpPr>
              <p:sp>
                <p:nvSpPr>
                  <p:cNvPr id="38" name="Freeform 5"/>
                  <p:cNvSpPr>
                    <a:spLocks/>
                  </p:cNvSpPr>
                  <p:nvPr/>
                </p:nvSpPr>
                <p:spPr bwMode="auto">
                  <a:xfrm rot="16167642">
                    <a:off x="5409161" y="3772483"/>
                    <a:ext cx="569567" cy="189158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5400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>
                      <a:solidFill>
                        <a:schemeClr val="accent2">
                          <a:lumMod val="75000"/>
                        </a:schemeClr>
                      </a:solidFill>
                    </a:endParaRPr>
                  </a:p>
                </p:txBody>
              </p:sp>
              <p:grpSp>
                <p:nvGrpSpPr>
                  <p:cNvPr id="76" name="Gruppierung 75"/>
                  <p:cNvGrpSpPr/>
                  <p:nvPr/>
                </p:nvGrpSpPr>
                <p:grpSpPr>
                  <a:xfrm>
                    <a:off x="5029200" y="3124200"/>
                    <a:ext cx="1374964" cy="533400"/>
                    <a:chOff x="5029200" y="3505200"/>
                    <a:chExt cx="1374964" cy="533400"/>
                  </a:xfrm>
                </p:grpSpPr>
                <p:grpSp>
                  <p:nvGrpSpPr>
                    <p:cNvPr id="71" name="Gruppierung 70"/>
                    <p:cNvGrpSpPr/>
                    <p:nvPr/>
                  </p:nvGrpSpPr>
                  <p:grpSpPr>
                    <a:xfrm rot="-1200000">
                      <a:off x="5029200" y="3505200"/>
                      <a:ext cx="609600" cy="533400"/>
                      <a:chOff x="5029200" y="3505200"/>
                      <a:chExt cx="609600" cy="533400"/>
                    </a:xfrm>
                  </p:grpSpPr>
                  <p:cxnSp>
                    <p:nvCxnSpPr>
                      <p:cNvPr id="60" name="Gerade Verbindung mit Pfeil 59"/>
                      <p:cNvCxnSpPr/>
                      <p:nvPr/>
                    </p:nvCxnSpPr>
                    <p:spPr bwMode="auto">
                      <a:xfrm>
                        <a:off x="5221357" y="3676176"/>
                        <a:ext cx="76200" cy="76200"/>
                      </a:xfrm>
                      <a:prstGeom prst="straightConnector1">
                        <a:avLst/>
                      </a:prstGeom>
                      <a:solidFill>
                        <a:schemeClr val="accent1"/>
                      </a:solidFill>
                      <a:ln w="254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arrow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6" name="Gerade Verbindung 65"/>
                      <p:cNvCxnSpPr/>
                      <p:nvPr/>
                    </p:nvCxnSpPr>
                    <p:spPr bwMode="auto">
                      <a:xfrm>
                        <a:off x="5029200" y="3505200"/>
                        <a:ext cx="609600" cy="533400"/>
                      </a:xfrm>
                      <a:prstGeom prst="line">
                        <a:avLst/>
                      </a:prstGeom>
                      <a:solidFill>
                        <a:schemeClr val="accent1"/>
                      </a:solidFill>
                      <a:ln w="317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none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grpSp>
                  <p:nvGrpSpPr>
                    <p:cNvPr id="70" name="Gruppierung 69"/>
                    <p:cNvGrpSpPr/>
                    <p:nvPr/>
                  </p:nvGrpSpPr>
                  <p:grpSpPr>
                    <a:xfrm rot="1200000">
                      <a:off x="5794564" y="3505200"/>
                      <a:ext cx="609600" cy="533400"/>
                      <a:chOff x="5638800" y="3505200"/>
                      <a:chExt cx="609600" cy="533400"/>
                    </a:xfrm>
                  </p:grpSpPr>
                  <p:cxnSp>
                    <p:nvCxnSpPr>
                      <p:cNvPr id="67" name="Gerade Verbindung 66"/>
                      <p:cNvCxnSpPr/>
                      <p:nvPr/>
                    </p:nvCxnSpPr>
                    <p:spPr bwMode="auto">
                      <a:xfrm flipH="1">
                        <a:off x="5638800" y="3505200"/>
                        <a:ext cx="609600" cy="533400"/>
                      </a:xfrm>
                      <a:prstGeom prst="line">
                        <a:avLst/>
                      </a:prstGeom>
                      <a:solidFill>
                        <a:schemeClr val="accent1"/>
                      </a:solidFill>
                      <a:ln w="317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none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3" name="Gerade Verbindung mit Pfeil 62"/>
                      <p:cNvCxnSpPr/>
                      <p:nvPr/>
                    </p:nvCxnSpPr>
                    <p:spPr bwMode="auto">
                      <a:xfrm flipV="1">
                        <a:off x="5923721" y="3724965"/>
                        <a:ext cx="82827" cy="70679"/>
                      </a:xfrm>
                      <a:prstGeom prst="straightConnector1">
                        <a:avLst/>
                      </a:prstGeom>
                      <a:solidFill>
                        <a:schemeClr val="accent1"/>
                      </a:solidFill>
                      <a:ln w="254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arrow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9" name="Oval 58"/>
                    <p:cNvSpPr/>
                    <p:nvPr/>
                  </p:nvSpPr>
                  <p:spPr bwMode="auto">
                    <a:xfrm>
                      <a:off x="5642113" y="3843131"/>
                      <a:ext cx="152400" cy="152400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/>
                  </p:spPr>
                  <p:txBody>
                    <a:bodyPr rtlCol="0" anchor="ctr"/>
                    <a:lstStyle/>
                    <a:p>
                      <a:pPr algn="ctr"/>
                      <a:endParaRPr lang="de-DE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p:txBody>
                </p:sp>
              </p:grpSp>
              <p:grpSp>
                <p:nvGrpSpPr>
                  <p:cNvPr id="75" name="Gruppierung 74"/>
                  <p:cNvGrpSpPr/>
                  <p:nvPr/>
                </p:nvGrpSpPr>
                <p:grpSpPr>
                  <a:xfrm>
                    <a:off x="5029200" y="4038600"/>
                    <a:ext cx="1374964" cy="533400"/>
                    <a:chOff x="5029200" y="4038600"/>
                    <a:chExt cx="1374964" cy="533400"/>
                  </a:xfrm>
                </p:grpSpPr>
                <p:grpSp>
                  <p:nvGrpSpPr>
                    <p:cNvPr id="72" name="Gruppierung 71"/>
                    <p:cNvGrpSpPr/>
                    <p:nvPr/>
                  </p:nvGrpSpPr>
                  <p:grpSpPr>
                    <a:xfrm rot="-1200000">
                      <a:off x="5794564" y="4038600"/>
                      <a:ext cx="609600" cy="533400"/>
                      <a:chOff x="5638800" y="4038600"/>
                      <a:chExt cx="609600" cy="533400"/>
                    </a:xfrm>
                  </p:grpSpPr>
                  <p:cxnSp>
                    <p:nvCxnSpPr>
                      <p:cNvPr id="65" name="Gerade Verbindung 64"/>
                      <p:cNvCxnSpPr/>
                      <p:nvPr/>
                    </p:nvCxnSpPr>
                    <p:spPr bwMode="auto">
                      <a:xfrm flipH="1" flipV="1">
                        <a:off x="5638800" y="4038600"/>
                        <a:ext cx="609600" cy="533400"/>
                      </a:xfrm>
                      <a:prstGeom prst="line">
                        <a:avLst/>
                      </a:prstGeom>
                      <a:solidFill>
                        <a:schemeClr val="accent1"/>
                      </a:solidFill>
                      <a:ln w="317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none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1" name="Gerade Verbindung mit Pfeil 60"/>
                      <p:cNvCxnSpPr/>
                      <p:nvPr/>
                    </p:nvCxnSpPr>
                    <p:spPr bwMode="auto">
                      <a:xfrm>
                        <a:off x="5925930" y="4293704"/>
                        <a:ext cx="82827" cy="70679"/>
                      </a:xfrm>
                      <a:prstGeom prst="straightConnector1">
                        <a:avLst/>
                      </a:prstGeom>
                      <a:solidFill>
                        <a:schemeClr val="accent1"/>
                      </a:solidFill>
                      <a:ln w="254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arrow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grpSp>
                  <p:nvGrpSpPr>
                    <p:cNvPr id="73" name="Gruppierung 72"/>
                    <p:cNvGrpSpPr/>
                    <p:nvPr/>
                  </p:nvGrpSpPr>
                  <p:grpSpPr>
                    <a:xfrm rot="1200000">
                      <a:off x="5029200" y="4038600"/>
                      <a:ext cx="609600" cy="533400"/>
                      <a:chOff x="5029200" y="4038600"/>
                      <a:chExt cx="609600" cy="533400"/>
                    </a:xfrm>
                  </p:grpSpPr>
                  <p:cxnSp>
                    <p:nvCxnSpPr>
                      <p:cNvPr id="64" name="Gerade Verbindung 63"/>
                      <p:cNvCxnSpPr/>
                      <p:nvPr/>
                    </p:nvCxnSpPr>
                    <p:spPr bwMode="auto">
                      <a:xfrm flipV="1">
                        <a:off x="5029200" y="4038600"/>
                        <a:ext cx="609600" cy="533400"/>
                      </a:xfrm>
                      <a:prstGeom prst="line">
                        <a:avLst/>
                      </a:prstGeom>
                      <a:solidFill>
                        <a:schemeClr val="accent1"/>
                      </a:solidFill>
                      <a:ln w="317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none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2" name="Gerade Verbindung mit Pfeil 61"/>
                      <p:cNvCxnSpPr/>
                      <p:nvPr/>
                    </p:nvCxnSpPr>
                    <p:spPr bwMode="auto">
                      <a:xfrm flipV="1">
                        <a:off x="5284304" y="4284869"/>
                        <a:ext cx="70679" cy="66261"/>
                      </a:xfrm>
                      <a:prstGeom prst="straightConnector1">
                        <a:avLst/>
                      </a:prstGeom>
                      <a:solidFill>
                        <a:schemeClr val="accent1"/>
                      </a:solidFill>
                      <a:ln w="2540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lg" len="lg"/>
                        <a:tailEnd type="arrow" w="lg" len="lg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74" name="Oval 73"/>
                    <p:cNvSpPr/>
                    <p:nvPr/>
                  </p:nvSpPr>
                  <p:spPr bwMode="auto">
                    <a:xfrm>
                      <a:off x="5641166" y="4108174"/>
                      <a:ext cx="152400" cy="152400"/>
                    </a:xfrm>
                    <a:prstGeom prst="ellipse">
                      <a:avLst/>
                    </a:prstGeom>
                    <a:solidFill>
                      <a:srgbClr val="FFFF00"/>
                    </a:solidFill>
                    <a:ln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/>
                  </p:spPr>
                  <p:txBody>
                    <a:bodyPr rtlCol="0" anchor="ctr"/>
                    <a:lstStyle/>
                    <a:p>
                      <a:pPr algn="ctr"/>
                      <a:endParaRPr lang="de-DE">
                        <a:solidFill>
                          <a:schemeClr val="accent2">
                            <a:lumMod val="75000"/>
                          </a:schemeClr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91" name="Textfeld 90"/>
                <p:cNvSpPr txBox="1"/>
                <p:nvPr/>
              </p:nvSpPr>
              <p:spPr>
                <a:xfrm>
                  <a:off x="5105400" y="3048000"/>
                  <a:ext cx="2345903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mtClean="0">
                      <a:solidFill>
                        <a:schemeClr val="accent2">
                          <a:lumMod val="75000"/>
                        </a:schemeClr>
                      </a:solidFill>
                    </a:rPr>
                    <a:t>Standard Model</a:t>
                  </a:r>
                  <a:endParaRPr lang="de-DE" dirty="0" smtClean="0">
                    <a:solidFill>
                      <a:schemeClr val="accent2">
                        <a:lumMod val="75000"/>
                      </a:schemeClr>
                    </a:solidFill>
                  </a:endParaRPr>
                </a:p>
              </p:txBody>
            </p:sp>
            <p:pic>
              <p:nvPicPr>
                <p:cNvPr id="94" name="Bild 93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432300" y="4064000"/>
                  <a:ext cx="444500" cy="355600"/>
                </a:xfrm>
                <a:prstGeom prst="rect">
                  <a:avLst/>
                </a:prstGeom>
              </p:spPr>
            </p:pic>
            <p:sp>
              <p:nvSpPr>
                <p:cNvPr id="97" name="Eckige Klammer links 96"/>
                <p:cNvSpPr/>
                <p:nvPr/>
              </p:nvSpPr>
              <p:spPr bwMode="auto">
                <a:xfrm>
                  <a:off x="4953000" y="3505200"/>
                  <a:ext cx="109818" cy="1624128"/>
                </a:xfrm>
                <a:prstGeom prst="leftBracket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98" name="Eckige Klammer links 97"/>
                <p:cNvSpPr/>
                <p:nvPr/>
              </p:nvSpPr>
              <p:spPr bwMode="auto">
                <a:xfrm flipH="1">
                  <a:off x="7586382" y="3539576"/>
                  <a:ext cx="109818" cy="1624128"/>
                </a:xfrm>
                <a:prstGeom prst="leftBracket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pic>
              <p:nvPicPr>
                <p:cNvPr id="101" name="Bild 100"/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172200" y="4857509"/>
                  <a:ext cx="185918" cy="247891"/>
                </a:xfrm>
                <a:prstGeom prst="rect">
                  <a:avLst/>
                </a:prstGeom>
              </p:spPr>
            </p:pic>
            <p:pic>
              <p:nvPicPr>
                <p:cNvPr id="102" name="Bild 101"/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172296" y="3646358"/>
                  <a:ext cx="185918" cy="247891"/>
                </a:xfrm>
                <a:prstGeom prst="rect">
                  <a:avLst/>
                </a:prstGeom>
              </p:spPr>
            </p:pic>
          </p:grpSp>
          <p:pic>
            <p:nvPicPr>
              <p:cNvPr id="119" name="Bild 118"/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03294" y="5827059"/>
                <a:ext cx="190500" cy="30480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135615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Bild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5647" y="2825923"/>
            <a:ext cx="6440932" cy="645668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228600" y="86380"/>
            <a:ext cx="8610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smtClean="0"/>
              <a:t>New </a:t>
            </a:r>
            <a:r>
              <a:rPr lang="de-DE" sz="3200" dirty="0" err="1" smtClean="0"/>
              <a:t>scale</a:t>
            </a:r>
            <a:r>
              <a:rPr lang="de-DE" sz="3200" dirty="0" smtClean="0"/>
              <a:t> </a:t>
            </a:r>
            <a:r>
              <a:rPr lang="de-DE" sz="3200" dirty="0" err="1" smtClean="0"/>
              <a:t>destabilizes</a:t>
            </a:r>
            <a:r>
              <a:rPr lang="de-DE" sz="3200" dirty="0" smtClean="0"/>
              <a:t> </a:t>
            </a:r>
            <a:r>
              <a:rPr lang="de-DE" sz="3200" dirty="0" err="1" smtClean="0"/>
              <a:t>the</a:t>
            </a:r>
            <a:r>
              <a:rPr lang="de-DE" sz="3200" dirty="0" smtClean="0"/>
              <a:t> Standard Model:</a:t>
            </a:r>
          </a:p>
        </p:txBody>
      </p:sp>
      <p:sp>
        <p:nvSpPr>
          <p:cNvPr id="27" name="Textfeld 26"/>
          <p:cNvSpPr txBox="1"/>
          <p:nvPr/>
        </p:nvSpPr>
        <p:spPr>
          <a:xfrm>
            <a:off x="304800" y="838200"/>
            <a:ext cx="8230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effective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Higgs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mass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(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similar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to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effective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charges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)</a:t>
            </a:r>
          </a:p>
        </p:txBody>
      </p:sp>
      <p:grpSp>
        <p:nvGrpSpPr>
          <p:cNvPr id="7" name="Gruppierung 6"/>
          <p:cNvGrpSpPr/>
          <p:nvPr/>
        </p:nvGrpSpPr>
        <p:grpSpPr>
          <a:xfrm>
            <a:off x="425233" y="3962400"/>
            <a:ext cx="8413967" cy="1122045"/>
            <a:chOff x="425233" y="3962400"/>
            <a:chExt cx="8413967" cy="1122045"/>
          </a:xfrm>
        </p:grpSpPr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25233" y="3962400"/>
              <a:ext cx="5125974" cy="1122045"/>
            </a:xfrm>
            <a:prstGeom prst="rect">
              <a:avLst/>
            </a:prstGeom>
          </p:spPr>
        </p:pic>
        <p:pic>
          <p:nvPicPr>
            <p:cNvPr id="60" name="Bild 5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757667" y="4137660"/>
              <a:ext cx="3081533" cy="586161"/>
            </a:xfrm>
            <a:prstGeom prst="rect">
              <a:avLst/>
            </a:prstGeom>
          </p:spPr>
        </p:pic>
      </p:grpSp>
      <p:grpSp>
        <p:nvGrpSpPr>
          <p:cNvPr id="9" name="Gruppierung 8"/>
          <p:cNvGrpSpPr/>
          <p:nvPr/>
        </p:nvGrpSpPr>
        <p:grpSpPr>
          <a:xfrm>
            <a:off x="228600" y="5486400"/>
            <a:ext cx="8610600" cy="1154676"/>
            <a:chOff x="228600" y="5486400"/>
            <a:chExt cx="8610600" cy="1154676"/>
          </a:xfrm>
        </p:grpSpPr>
        <p:pic>
          <p:nvPicPr>
            <p:cNvPr id="8" name="Bild 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273300" y="6171176"/>
              <a:ext cx="4737100" cy="469900"/>
            </a:xfrm>
            <a:prstGeom prst="rect">
              <a:avLst/>
            </a:prstGeom>
          </p:spPr>
        </p:pic>
        <p:sp>
          <p:nvSpPr>
            <p:cNvPr id="62" name="Textfeld 61"/>
            <p:cNvSpPr txBox="1"/>
            <p:nvPr/>
          </p:nvSpPr>
          <p:spPr>
            <a:xfrm>
              <a:off x="228600" y="5486400"/>
              <a:ext cx="8610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/>
                <a:t>Without</a:t>
              </a:r>
              <a:r>
                <a:rPr lang="de-DE" sz="2800" dirty="0" smtClean="0"/>
                <a:t> </a:t>
              </a:r>
              <a:r>
                <a:rPr lang="de-DE" sz="2800" dirty="0" smtClean="0">
                  <a:solidFill>
                    <a:srgbClr val="FF0000"/>
                  </a:solidFill>
                </a:rPr>
                <a:t>extreme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fine</a:t>
              </a:r>
              <a:r>
                <a:rPr lang="de-DE" sz="2800" dirty="0" smtClean="0"/>
                <a:t>-tuning ⇒</a:t>
              </a:r>
            </a:p>
          </p:txBody>
        </p:sp>
      </p:grpSp>
      <p:grpSp>
        <p:nvGrpSpPr>
          <p:cNvPr id="5" name="Gruppierung 4"/>
          <p:cNvGrpSpPr/>
          <p:nvPr/>
        </p:nvGrpSpPr>
        <p:grpSpPr>
          <a:xfrm>
            <a:off x="2209800" y="1430785"/>
            <a:ext cx="7239000" cy="1452188"/>
            <a:chOff x="2209800" y="1430785"/>
            <a:chExt cx="7239000" cy="1452188"/>
          </a:xfrm>
        </p:grpSpPr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474479" y="2306822"/>
              <a:ext cx="584200" cy="304800"/>
            </a:xfrm>
            <a:prstGeom prst="rect">
              <a:avLst/>
            </a:prstGeom>
          </p:spPr>
        </p:pic>
        <p:pic>
          <p:nvPicPr>
            <p:cNvPr id="33" name="Bild 3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183705" y="1782121"/>
              <a:ext cx="330200" cy="317500"/>
            </a:xfrm>
            <a:prstGeom prst="rect">
              <a:avLst/>
            </a:prstGeom>
          </p:spPr>
        </p:pic>
        <p:pic>
          <p:nvPicPr>
            <p:cNvPr id="34" name="Bild 33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988220" y="1788515"/>
              <a:ext cx="330200" cy="317500"/>
            </a:xfrm>
            <a:prstGeom prst="rect">
              <a:avLst/>
            </a:prstGeom>
          </p:spPr>
        </p:pic>
        <p:pic>
          <p:nvPicPr>
            <p:cNvPr id="35" name="Bild 3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796130" y="1782121"/>
              <a:ext cx="330200" cy="317500"/>
            </a:xfrm>
            <a:prstGeom prst="rect">
              <a:avLst/>
            </a:prstGeom>
          </p:spPr>
        </p:pic>
        <p:grpSp>
          <p:nvGrpSpPr>
            <p:cNvPr id="56" name="Gruppierung 55"/>
            <p:cNvGrpSpPr/>
            <p:nvPr/>
          </p:nvGrpSpPr>
          <p:grpSpPr>
            <a:xfrm>
              <a:off x="2209800" y="1559534"/>
              <a:ext cx="7239000" cy="1323439"/>
              <a:chOff x="1600200" y="1676400"/>
              <a:chExt cx="7239000" cy="1323439"/>
            </a:xfrm>
          </p:grpSpPr>
          <p:cxnSp>
            <p:nvCxnSpPr>
              <p:cNvPr id="29" name="Gerade Verbindung 28"/>
              <p:cNvCxnSpPr/>
              <p:nvPr/>
            </p:nvCxnSpPr>
            <p:spPr bwMode="auto">
              <a:xfrm>
                <a:off x="1600200" y="2326666"/>
                <a:ext cx="1752600" cy="0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rgbClr val="FF0000"/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50" name="Gruppierung 49"/>
              <p:cNvGrpSpPr/>
              <p:nvPr/>
            </p:nvGrpSpPr>
            <p:grpSpPr>
              <a:xfrm>
                <a:off x="4343400" y="1984299"/>
                <a:ext cx="2362200" cy="682701"/>
                <a:chOff x="4191000" y="1984299"/>
                <a:chExt cx="2362200" cy="682701"/>
              </a:xfrm>
            </p:grpSpPr>
            <p:cxnSp>
              <p:nvCxnSpPr>
                <p:cNvPr id="49" name="Gerade Verbindung 48"/>
                <p:cNvCxnSpPr/>
                <p:nvPr/>
              </p:nvCxnSpPr>
              <p:spPr bwMode="auto">
                <a:xfrm>
                  <a:off x="5715000" y="2326666"/>
                  <a:ext cx="838200" cy="0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FF0000"/>
                  </a:solidFill>
                  <a:prstDash val="sys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32" name="Gerade Verbindung 31"/>
                <p:cNvCxnSpPr/>
                <p:nvPr/>
              </p:nvCxnSpPr>
              <p:spPr bwMode="auto">
                <a:xfrm>
                  <a:off x="4191000" y="2326666"/>
                  <a:ext cx="838200" cy="0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FF0000"/>
                  </a:solidFill>
                  <a:prstDash val="sys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47" name="Gruppierung 46"/>
                <p:cNvGrpSpPr/>
                <p:nvPr/>
              </p:nvGrpSpPr>
              <p:grpSpPr>
                <a:xfrm>
                  <a:off x="4965552" y="1984299"/>
                  <a:ext cx="825648" cy="682701"/>
                  <a:chOff x="3190246" y="4364319"/>
                  <a:chExt cx="825648" cy="682701"/>
                </a:xfrm>
              </p:grpSpPr>
              <p:grpSp>
                <p:nvGrpSpPr>
                  <p:cNvPr id="46" name="Gruppierung 45"/>
                  <p:cNvGrpSpPr>
                    <a:grpSpLocks noChangeAspect="1"/>
                  </p:cNvGrpSpPr>
                  <p:nvPr/>
                </p:nvGrpSpPr>
                <p:grpSpPr>
                  <a:xfrm>
                    <a:off x="3190246" y="4364319"/>
                    <a:ext cx="825648" cy="682701"/>
                    <a:chOff x="3190253" y="4364324"/>
                    <a:chExt cx="527648" cy="436297"/>
                  </a:xfrm>
                </p:grpSpPr>
                <p:sp>
                  <p:nvSpPr>
                    <p:cNvPr id="40" name="Oval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35683" y="4365021"/>
                      <a:ext cx="435551" cy="435600"/>
                    </a:xfrm>
                    <a:prstGeom prst="ellipse">
                      <a:avLst/>
                    </a:prstGeom>
                    <a:noFill/>
                    <a:ln w="25400">
                      <a:solidFill>
                        <a:srgbClr val="000099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1" name="Oval 4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3609901" y="4542194"/>
                      <a:ext cx="108000" cy="108000"/>
                    </a:xfrm>
                    <a:prstGeom prst="ellipse">
                      <a:avLst/>
                    </a:prstGeom>
                    <a:solidFill>
                      <a:srgbClr val="66CCFF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2" name="Oval 4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3190253" y="4544499"/>
                      <a:ext cx="108000" cy="108000"/>
                    </a:xfrm>
                    <a:prstGeom prst="ellipse">
                      <a:avLst/>
                    </a:prstGeom>
                    <a:solidFill>
                      <a:srgbClr val="66CCFF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3" name="Line 4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447874" y="4364324"/>
                      <a:ext cx="56628" cy="4271"/>
                    </a:xfrm>
                    <a:prstGeom prst="line">
                      <a:avLst/>
                    </a:prstGeom>
                    <a:noFill/>
                    <a:ln w="22225">
                      <a:solidFill>
                        <a:srgbClr val="000099"/>
                      </a:solidFill>
                      <a:round/>
                      <a:headEnd/>
                      <a:tailEnd type="arrow" w="lg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4" name="Line 4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3430424" y="4799178"/>
                      <a:ext cx="55158" cy="1422"/>
                    </a:xfrm>
                    <a:prstGeom prst="line">
                      <a:avLst/>
                    </a:prstGeom>
                    <a:noFill/>
                    <a:ln w="22225">
                      <a:solidFill>
                        <a:srgbClr val="000099"/>
                      </a:solidFill>
                      <a:round/>
                      <a:headEnd/>
                      <a:tailEnd type="arrow" w="lg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pic>
                <p:nvPicPr>
                  <p:cNvPr id="37" name="Bild 36"/>
                  <p:cNvPicPr>
                    <a:picLocks noChangeAspect="1"/>
                  </p:cNvPicPr>
                  <p:nvPr/>
                </p:nvPicPr>
                <p:blipFill>
                  <a:blip r:embed="rId8"/>
                  <a:stretch>
                    <a:fillRect/>
                  </a:stretch>
                </p:blipFill>
                <p:spPr>
                  <a:xfrm>
                    <a:off x="3505200" y="4572000"/>
                    <a:ext cx="191104" cy="292276"/>
                  </a:xfrm>
                  <a:prstGeom prst="rect">
                    <a:avLst/>
                  </a:prstGeom>
                </p:spPr>
              </p:pic>
            </p:grpSp>
          </p:grpSp>
          <p:sp>
            <p:nvSpPr>
              <p:cNvPr id="51" name="Textfeld 50"/>
              <p:cNvSpPr txBox="1"/>
              <p:nvPr/>
            </p:nvSpPr>
            <p:spPr>
              <a:xfrm>
                <a:off x="3505200" y="1676400"/>
                <a:ext cx="914400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8000" dirty="0" smtClean="0"/>
                  <a:t>+</a:t>
                </a:r>
              </a:p>
            </p:txBody>
          </p:sp>
          <p:sp>
            <p:nvSpPr>
              <p:cNvPr id="52" name="Textfeld 51"/>
              <p:cNvSpPr txBox="1"/>
              <p:nvPr/>
            </p:nvSpPr>
            <p:spPr>
              <a:xfrm>
                <a:off x="6781800" y="1676400"/>
                <a:ext cx="2057400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8000" smtClean="0"/>
                  <a:t>+...</a:t>
                </a:r>
                <a:endParaRPr lang="de-DE" sz="8000" dirty="0" err="1" smtClean="0"/>
              </a:p>
            </p:txBody>
          </p:sp>
        </p:grpSp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093632" y="1430785"/>
              <a:ext cx="135636" cy="30518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82510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feld 2"/>
          <p:cNvSpPr txBox="1"/>
          <p:nvPr/>
        </p:nvSpPr>
        <p:spPr>
          <a:xfrm>
            <a:off x="228600" y="86380"/>
            <a:ext cx="8610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dirty="0" err="1" smtClean="0"/>
              <a:t>Cancellation</a:t>
            </a:r>
            <a:r>
              <a:rPr lang="de-DE" sz="3200" dirty="0" smtClean="0"/>
              <a:t> </a:t>
            </a:r>
            <a:r>
              <a:rPr lang="de-DE" sz="3200" dirty="0" err="1" smtClean="0"/>
              <a:t>by</a:t>
            </a:r>
            <a:r>
              <a:rPr lang="de-DE" sz="3200" dirty="0" smtClean="0"/>
              <a:t> </a:t>
            </a:r>
            <a:r>
              <a:rPr lang="de-DE" sz="3200" dirty="0" err="1" smtClean="0"/>
              <a:t>new</a:t>
            </a:r>
            <a:r>
              <a:rPr lang="de-DE" sz="3200" dirty="0" smtClean="0"/>
              <a:t> </a:t>
            </a:r>
            <a:r>
              <a:rPr lang="de-DE" sz="3200" dirty="0" err="1" smtClean="0"/>
              <a:t>scalar</a:t>
            </a:r>
            <a:r>
              <a:rPr lang="de-DE" sz="3200" dirty="0" smtClean="0"/>
              <a:t> </a:t>
            </a:r>
            <a:r>
              <a:rPr lang="de-DE" sz="3200" dirty="0" err="1" smtClean="0"/>
              <a:t>particles</a:t>
            </a:r>
            <a:r>
              <a:rPr lang="de-DE" sz="3200" dirty="0"/>
              <a:t>?</a:t>
            </a:r>
            <a:endParaRPr lang="de-DE" sz="3200" dirty="0" smtClean="0"/>
          </a:p>
        </p:txBody>
      </p:sp>
      <p:grpSp>
        <p:nvGrpSpPr>
          <p:cNvPr id="24" name="Gruppierung 23"/>
          <p:cNvGrpSpPr/>
          <p:nvPr/>
        </p:nvGrpSpPr>
        <p:grpSpPr>
          <a:xfrm>
            <a:off x="228600" y="941710"/>
            <a:ext cx="8686800" cy="2633292"/>
            <a:chOff x="228600" y="941710"/>
            <a:chExt cx="8686800" cy="2633292"/>
          </a:xfrm>
        </p:grpSpPr>
        <p:pic>
          <p:nvPicPr>
            <p:cNvPr id="16" name="Bild 1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105400" y="2254202"/>
              <a:ext cx="3352800" cy="1320800"/>
            </a:xfrm>
            <a:prstGeom prst="rect">
              <a:avLst/>
            </a:prstGeom>
          </p:spPr>
        </p:pic>
        <p:pic>
          <p:nvPicPr>
            <p:cNvPr id="14" name="Bild 1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9900" y="2254202"/>
              <a:ext cx="2730500" cy="546100"/>
            </a:xfrm>
            <a:prstGeom prst="rect">
              <a:avLst/>
            </a:prstGeom>
          </p:spPr>
        </p:pic>
        <p:sp>
          <p:nvSpPr>
            <p:cNvPr id="4" name="Textfeld 3"/>
            <p:cNvSpPr txBox="1"/>
            <p:nvPr/>
          </p:nvSpPr>
          <p:spPr>
            <a:xfrm>
              <a:off x="457200" y="990600"/>
              <a:ext cx="8458200" cy="10310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  <a:tabLst>
                  <a:tab pos="4478338" algn="l"/>
                </a:tabLst>
              </a:pPr>
              <a:r>
                <a:rPr lang="de-DE" sz="2800" b="1" dirty="0" smtClean="0">
                  <a:solidFill>
                    <a:srgbClr val="FF0000"/>
                  </a:solidFill>
                </a:rPr>
                <a:t>Fermion</a:t>
              </a:r>
              <a:r>
                <a:rPr lang="de-DE" sz="2800" b="1" dirty="0" smtClean="0"/>
                <a:t>	        </a:t>
              </a:r>
              <a:r>
                <a:rPr lang="de-DE" sz="2800" b="1" dirty="0" smtClean="0">
                  <a:solidFill>
                    <a:srgbClr val="7030A0"/>
                  </a:solidFill>
                </a:rPr>
                <a:t>Boson </a:t>
              </a:r>
            </a:p>
            <a:p>
              <a:pPr algn="l">
                <a:spcBef>
                  <a:spcPts val="600"/>
                </a:spcBef>
                <a:tabLst>
                  <a:tab pos="4478338" algn="l"/>
                </a:tabLst>
              </a:pPr>
              <a:r>
                <a:rPr lang="de-DE" sz="2800" dirty="0" err="1" smtClean="0">
                  <a:solidFill>
                    <a:srgbClr val="FF0000"/>
                  </a:solidFill>
                </a:rPr>
                <a:t>spin</a:t>
              </a:r>
              <a:r>
                <a:rPr lang="de-DE" sz="2800" dirty="0" smtClean="0">
                  <a:solidFill>
                    <a:srgbClr val="FF0000"/>
                  </a:solidFill>
                </a:rPr>
                <a:t> ½ (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spinor</a:t>
              </a:r>
              <a:r>
                <a:rPr lang="de-DE" sz="2800" dirty="0" smtClean="0">
                  <a:solidFill>
                    <a:srgbClr val="FF0000"/>
                  </a:solidFill>
                </a:rPr>
                <a:t>)	</a:t>
              </a:r>
              <a:r>
                <a:rPr lang="de-DE" sz="2800" dirty="0" err="1" smtClean="0">
                  <a:solidFill>
                    <a:srgbClr val="7030A0"/>
                  </a:solidFill>
                </a:rPr>
                <a:t>spin</a:t>
              </a:r>
              <a:r>
                <a:rPr lang="de-DE" sz="2800" dirty="0" smtClean="0">
                  <a:solidFill>
                    <a:srgbClr val="7030A0"/>
                  </a:solidFill>
                </a:rPr>
                <a:t> 0 (</a:t>
              </a:r>
              <a:r>
                <a:rPr lang="de-DE" sz="2800" dirty="0" err="1" smtClean="0">
                  <a:solidFill>
                    <a:srgbClr val="7030A0"/>
                  </a:solidFill>
                </a:rPr>
                <a:t>complex</a:t>
              </a:r>
              <a:r>
                <a:rPr lang="de-DE" sz="2800" dirty="0" smtClean="0">
                  <a:solidFill>
                    <a:srgbClr val="7030A0"/>
                  </a:solidFill>
                </a:rPr>
                <a:t> </a:t>
              </a:r>
              <a:r>
                <a:rPr lang="de-DE" sz="2800" dirty="0" err="1" smtClean="0">
                  <a:solidFill>
                    <a:srgbClr val="7030A0"/>
                  </a:solidFill>
                </a:rPr>
                <a:t>scalar</a:t>
              </a:r>
              <a:r>
                <a:rPr lang="de-DE" sz="2800" dirty="0" smtClean="0">
                  <a:solidFill>
                    <a:srgbClr val="7030A0"/>
                  </a:solidFill>
                </a:rPr>
                <a:t>)</a:t>
              </a:r>
            </a:p>
          </p:txBody>
        </p:sp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086600" y="941710"/>
              <a:ext cx="736600" cy="558800"/>
            </a:xfrm>
            <a:prstGeom prst="rect">
              <a:avLst/>
            </a:prstGeom>
          </p:spPr>
        </p:pic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133600" y="1066800"/>
              <a:ext cx="723900" cy="457200"/>
            </a:xfrm>
            <a:prstGeom prst="rect">
              <a:avLst/>
            </a:prstGeom>
          </p:spPr>
        </p:pic>
        <p:sp>
          <p:nvSpPr>
            <p:cNvPr id="11" name="Textfeld 10"/>
            <p:cNvSpPr txBox="1"/>
            <p:nvPr/>
          </p:nvSpPr>
          <p:spPr>
            <a:xfrm>
              <a:off x="228600" y="2895600"/>
              <a:ext cx="3124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smtClean="0"/>
                <a:t>4 </a:t>
              </a:r>
              <a:r>
                <a:rPr lang="de-DE" sz="2800" dirty="0" err="1" smtClean="0"/>
                <a:t>components</a:t>
              </a:r>
              <a:endParaRPr lang="de-DE" sz="2800" dirty="0" smtClean="0"/>
            </a:p>
          </p:txBody>
        </p:sp>
        <p:sp>
          <p:nvSpPr>
            <p:cNvPr id="13" name="Pfeil nach links und rechts 12"/>
            <p:cNvSpPr/>
            <p:nvPr/>
          </p:nvSpPr>
          <p:spPr bwMode="auto">
            <a:xfrm>
              <a:off x="3200400" y="1127618"/>
              <a:ext cx="1676400" cy="834971"/>
            </a:xfrm>
            <a:prstGeom prst="leftRightArrow">
              <a:avLst/>
            </a:prstGeom>
            <a:solidFill>
              <a:srgbClr val="FFFF00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/>
            </a:p>
          </p:txBody>
        </p:sp>
      </p:grpSp>
      <p:sp>
        <p:nvSpPr>
          <p:cNvPr id="47" name="Textfeld 46"/>
          <p:cNvSpPr txBox="1"/>
          <p:nvPr/>
        </p:nvSpPr>
        <p:spPr>
          <a:xfrm>
            <a:off x="1981200" y="6094226"/>
            <a:ext cx="4876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Supersymmetry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 (SUSY)</a:t>
            </a:r>
          </a:p>
        </p:txBody>
      </p:sp>
      <p:grpSp>
        <p:nvGrpSpPr>
          <p:cNvPr id="38" name="Gruppierung 37"/>
          <p:cNvGrpSpPr/>
          <p:nvPr/>
        </p:nvGrpSpPr>
        <p:grpSpPr>
          <a:xfrm>
            <a:off x="457200" y="5422900"/>
            <a:ext cx="8458200" cy="596900"/>
            <a:chOff x="457200" y="5422900"/>
            <a:chExt cx="8458200" cy="596900"/>
          </a:xfrm>
        </p:grpSpPr>
        <p:pic>
          <p:nvPicPr>
            <p:cNvPr id="37" name="Bild 3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340100" y="5422900"/>
              <a:ext cx="1841500" cy="596900"/>
            </a:xfrm>
            <a:prstGeom prst="rect">
              <a:avLst/>
            </a:prstGeom>
          </p:spPr>
        </p:pic>
        <p:sp>
          <p:nvSpPr>
            <p:cNvPr id="46" name="Textfeld 45"/>
            <p:cNvSpPr txBox="1"/>
            <p:nvPr/>
          </p:nvSpPr>
          <p:spPr>
            <a:xfrm>
              <a:off x="457200" y="5486400"/>
              <a:ext cx="8458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/>
                <a:t>Cancellation</a:t>
              </a:r>
              <a:r>
                <a:rPr lang="de-DE" sz="2800" dirty="0" smtClean="0"/>
                <a:t> ⇔ </a:t>
              </a:r>
              <a:r>
                <a:rPr lang="de-DE" sz="2800" dirty="0">
                  <a:solidFill>
                    <a:srgbClr val="FF0000"/>
                  </a:solidFill>
                </a:rPr>
                <a:t> </a:t>
              </a:r>
              <a:r>
                <a:rPr lang="de-DE" sz="2800" dirty="0" smtClean="0">
                  <a:solidFill>
                    <a:srgbClr val="FF0000"/>
                  </a:solidFill>
                </a:rPr>
                <a:t>                        </a:t>
              </a:r>
              <a:r>
                <a:rPr lang="de-DE" sz="2800" dirty="0" smtClean="0"/>
                <a:t>⇔ </a:t>
              </a:r>
              <a:r>
                <a:rPr lang="de-DE" sz="2800" dirty="0" err="1" smtClean="0"/>
                <a:t>new</a:t>
              </a:r>
              <a:r>
                <a:rPr lang="de-DE" sz="2800" dirty="0" smtClean="0"/>
                <a:t>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symmetry</a:t>
              </a:r>
              <a:endParaRPr lang="de-DE" sz="2800" dirty="0" smtClean="0"/>
            </a:p>
          </p:txBody>
        </p:sp>
      </p:grpSp>
      <p:grpSp>
        <p:nvGrpSpPr>
          <p:cNvPr id="34" name="Gruppierung 33"/>
          <p:cNvGrpSpPr/>
          <p:nvPr/>
        </p:nvGrpSpPr>
        <p:grpSpPr>
          <a:xfrm>
            <a:off x="381000" y="3505200"/>
            <a:ext cx="7391400" cy="1878076"/>
            <a:chOff x="381000" y="3684524"/>
            <a:chExt cx="7391400" cy="1878076"/>
          </a:xfrm>
        </p:grpSpPr>
        <p:pic>
          <p:nvPicPr>
            <p:cNvPr id="31" name="Bild 3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56419" y="4966208"/>
              <a:ext cx="499872" cy="291592"/>
            </a:xfrm>
            <a:prstGeom prst="rect">
              <a:avLst/>
            </a:prstGeom>
          </p:spPr>
        </p:pic>
        <p:pic>
          <p:nvPicPr>
            <p:cNvPr id="59" name="Bild 5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938528" y="4966208"/>
              <a:ext cx="499872" cy="291592"/>
            </a:xfrm>
            <a:prstGeom prst="rect">
              <a:avLst/>
            </a:prstGeom>
          </p:spPr>
        </p:pic>
        <p:pic>
          <p:nvPicPr>
            <p:cNvPr id="53" name="Bild 5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257800" y="4495800"/>
              <a:ext cx="330200" cy="317500"/>
            </a:xfrm>
            <a:prstGeom prst="rect">
              <a:avLst/>
            </a:prstGeom>
          </p:spPr>
        </p:pic>
        <p:pic>
          <p:nvPicPr>
            <p:cNvPr id="56" name="Bild 5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860800" y="4483100"/>
              <a:ext cx="330200" cy="317500"/>
            </a:xfrm>
            <a:prstGeom prst="rect">
              <a:avLst/>
            </a:prstGeom>
          </p:spPr>
        </p:pic>
        <p:pic>
          <p:nvPicPr>
            <p:cNvPr id="57" name="Bild 5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210426" y="4483100"/>
              <a:ext cx="330200" cy="317500"/>
            </a:xfrm>
            <a:prstGeom prst="rect">
              <a:avLst/>
            </a:prstGeom>
          </p:spPr>
        </p:pic>
        <p:pic>
          <p:nvPicPr>
            <p:cNvPr id="58" name="Bild 5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15129" y="4483100"/>
              <a:ext cx="330200" cy="317500"/>
            </a:xfrm>
            <a:prstGeom prst="rect">
              <a:avLst/>
            </a:prstGeom>
          </p:spPr>
        </p:pic>
        <p:pic>
          <p:nvPicPr>
            <p:cNvPr id="52" name="Bild 5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394570" y="3684524"/>
              <a:ext cx="567182" cy="430276"/>
            </a:xfrm>
            <a:prstGeom prst="rect">
              <a:avLst/>
            </a:prstGeom>
          </p:spPr>
        </p:pic>
        <p:pic>
          <p:nvPicPr>
            <p:cNvPr id="27" name="Bild 2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407805" y="4037485"/>
              <a:ext cx="567182" cy="430276"/>
            </a:xfrm>
            <a:prstGeom prst="rect">
              <a:avLst/>
            </a:prstGeom>
          </p:spPr>
        </p:pic>
        <p:grpSp>
          <p:nvGrpSpPr>
            <p:cNvPr id="45" name="Gruppierung 44"/>
            <p:cNvGrpSpPr/>
            <p:nvPr/>
          </p:nvGrpSpPr>
          <p:grpSpPr>
            <a:xfrm>
              <a:off x="381000" y="4218985"/>
              <a:ext cx="7391400" cy="1343615"/>
              <a:chOff x="381000" y="4066585"/>
              <a:chExt cx="7391400" cy="1343615"/>
            </a:xfrm>
          </p:grpSpPr>
          <p:sp>
            <p:nvSpPr>
              <p:cNvPr id="17" name="Textfeld 16"/>
              <p:cNvSpPr txBox="1"/>
              <p:nvPr/>
            </p:nvSpPr>
            <p:spPr>
              <a:xfrm>
                <a:off x="2895600" y="4086761"/>
                <a:ext cx="914400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8000" dirty="0" smtClean="0"/>
                  <a:t>+</a:t>
                </a:r>
              </a:p>
            </p:txBody>
          </p:sp>
          <p:sp>
            <p:nvSpPr>
              <p:cNvPr id="18" name="Textfeld 17"/>
              <p:cNvSpPr txBox="1"/>
              <p:nvPr/>
            </p:nvSpPr>
            <p:spPr>
              <a:xfrm>
                <a:off x="5715000" y="4086761"/>
                <a:ext cx="2057400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8000" dirty="0" smtClean="0"/>
                  <a:t>+...</a:t>
                </a:r>
              </a:p>
            </p:txBody>
          </p:sp>
          <p:grpSp>
            <p:nvGrpSpPr>
              <p:cNvPr id="43" name="Gruppierung 42"/>
              <p:cNvGrpSpPr/>
              <p:nvPr/>
            </p:nvGrpSpPr>
            <p:grpSpPr>
              <a:xfrm>
                <a:off x="381000" y="4395747"/>
                <a:ext cx="2362200" cy="681610"/>
                <a:chOff x="381000" y="4395747"/>
                <a:chExt cx="2362200" cy="681610"/>
              </a:xfrm>
            </p:grpSpPr>
            <p:cxnSp>
              <p:nvCxnSpPr>
                <p:cNvPr id="22" name="Gerade Verbindung 21"/>
                <p:cNvCxnSpPr/>
                <p:nvPr/>
              </p:nvCxnSpPr>
              <p:spPr bwMode="auto">
                <a:xfrm>
                  <a:off x="1905000" y="4737027"/>
                  <a:ext cx="838200" cy="0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FF0000"/>
                  </a:solidFill>
                  <a:prstDash val="sys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23" name="Gerade Verbindung 22"/>
                <p:cNvCxnSpPr/>
                <p:nvPr/>
              </p:nvCxnSpPr>
              <p:spPr bwMode="auto">
                <a:xfrm>
                  <a:off x="381000" y="4737027"/>
                  <a:ext cx="838200" cy="0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FF0000"/>
                  </a:solidFill>
                  <a:prstDash val="sys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25" name="Gruppierung 24"/>
                <p:cNvGrpSpPr>
                  <a:grpSpLocks noChangeAspect="1"/>
                </p:cNvGrpSpPr>
                <p:nvPr/>
              </p:nvGrpSpPr>
              <p:grpSpPr>
                <a:xfrm>
                  <a:off x="1155552" y="4395747"/>
                  <a:ext cx="825648" cy="681610"/>
                  <a:chOff x="3190253" y="4365021"/>
                  <a:chExt cx="527648" cy="435600"/>
                </a:xfrm>
              </p:grpSpPr>
              <p:sp>
                <p:nvSpPr>
                  <p:cNvPr id="28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3235683" y="4365021"/>
                    <a:ext cx="435551" cy="435600"/>
                  </a:xfrm>
                  <a:prstGeom prst="ellipse">
                    <a:avLst/>
                  </a:prstGeom>
                  <a:noFill/>
                  <a:ln w="25400">
                    <a:solidFill>
                      <a:srgbClr val="000099"/>
                    </a:solidFill>
                    <a:prstDash val="sysDash"/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squar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29" name="Oval 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3609901" y="4542194"/>
                    <a:ext cx="108000" cy="108000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0" name="Oval 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3190253" y="4544499"/>
                    <a:ext cx="108000" cy="108000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pic>
              <p:nvPicPr>
                <p:cNvPr id="26" name="Bild 25"/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470506" y="4602341"/>
                  <a:ext cx="191104" cy="292276"/>
                </a:xfrm>
                <a:prstGeom prst="rect">
                  <a:avLst/>
                </a:prstGeom>
              </p:spPr>
            </p:pic>
          </p:grpSp>
          <p:grpSp>
            <p:nvGrpSpPr>
              <p:cNvPr id="44" name="Gruppierung 43"/>
              <p:cNvGrpSpPr/>
              <p:nvPr/>
            </p:nvGrpSpPr>
            <p:grpSpPr>
              <a:xfrm>
                <a:off x="3810000" y="4066585"/>
                <a:ext cx="1752600" cy="756762"/>
                <a:chOff x="3810000" y="4066585"/>
                <a:chExt cx="1752600" cy="756762"/>
              </a:xfrm>
            </p:grpSpPr>
            <p:cxnSp>
              <p:nvCxnSpPr>
                <p:cNvPr id="15" name="Gerade Verbindung 14"/>
                <p:cNvCxnSpPr/>
                <p:nvPr/>
              </p:nvCxnSpPr>
              <p:spPr bwMode="auto">
                <a:xfrm>
                  <a:off x="3810000" y="4737027"/>
                  <a:ext cx="1752600" cy="0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FF0000"/>
                  </a:solidFill>
                  <a:prstDash val="sys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35" name="Oval 40"/>
                <p:cNvSpPr>
                  <a:spLocks noChangeArrowheads="1"/>
                </p:cNvSpPr>
                <p:nvPr/>
              </p:nvSpPr>
              <p:spPr bwMode="auto">
                <a:xfrm>
                  <a:off x="4337393" y="4066585"/>
                  <a:ext cx="681537" cy="681610"/>
                </a:xfrm>
                <a:prstGeom prst="ellipse">
                  <a:avLst/>
                </a:prstGeom>
                <a:noFill/>
                <a:ln w="25400">
                  <a:solidFill>
                    <a:srgbClr val="000099"/>
                  </a:solidFill>
                  <a:prstDash val="sysDash"/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6" name="Oval 4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599295" y="4654353"/>
                  <a:ext cx="168995" cy="168994"/>
                </a:xfrm>
                <a:prstGeom prst="ellipse">
                  <a:avLst/>
                </a:prstGeom>
                <a:solidFill>
                  <a:srgbClr val="66CCFF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pic>
              <p:nvPicPr>
                <p:cNvPr id="40" name="Bild 39"/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4585448" y="4239383"/>
                  <a:ext cx="191104" cy="292276"/>
                </a:xfrm>
                <a:prstGeom prst="rect">
                  <a:avLst/>
                </a:prstGeom>
              </p:spPr>
            </p:pic>
          </p:grpSp>
        </p:grpSp>
        <p:pic>
          <p:nvPicPr>
            <p:cNvPr id="32" name="Bild 3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605528" y="4953000"/>
              <a:ext cx="499872" cy="48945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3881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48000" y="2133600"/>
            <a:ext cx="3175000" cy="1358900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304800" y="848380"/>
            <a:ext cx="8534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/>
              <a:t>Requirements</a:t>
            </a:r>
            <a:r>
              <a:rPr lang="de-DE" sz="2800" dirty="0" smtClean="0"/>
              <a:t>:</a:t>
            </a:r>
          </a:p>
        </p:txBody>
      </p:sp>
      <p:sp>
        <p:nvSpPr>
          <p:cNvPr id="3" name="Textfeld 2"/>
          <p:cNvSpPr txBox="1"/>
          <p:nvPr/>
        </p:nvSpPr>
        <p:spPr>
          <a:xfrm>
            <a:off x="1981200" y="228600"/>
            <a:ext cx="4876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Supersymmetry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 (SUSY)</a:t>
            </a:r>
          </a:p>
        </p:txBody>
      </p:sp>
      <p:sp>
        <p:nvSpPr>
          <p:cNvPr id="4" name="Textfeld 3"/>
          <p:cNvSpPr txBox="1"/>
          <p:nvPr/>
        </p:nvSpPr>
        <p:spPr>
          <a:xfrm>
            <a:off x="381000" y="1447800"/>
            <a:ext cx="8763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66700" indent="-266700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err="1">
                <a:solidFill>
                  <a:schemeClr val="accent2">
                    <a:lumMod val="75000"/>
                  </a:schemeClr>
                </a:solidFill>
              </a:rPr>
              <a:t>n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o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scalar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partners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known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⇒ </a:t>
            </a:r>
            <a:r>
              <a:rPr lang="de-DE" sz="2800" dirty="0" smtClean="0"/>
              <a:t>SUSY must </a:t>
            </a:r>
            <a:r>
              <a:rPr lang="de-DE" sz="2800" dirty="0" err="1" smtClean="0"/>
              <a:t>be</a:t>
            </a:r>
            <a:r>
              <a:rPr lang="de-DE" sz="2800" dirty="0" smtClean="0"/>
              <a:t> </a:t>
            </a:r>
            <a:r>
              <a:rPr lang="de-DE" sz="2800" b="1" dirty="0" err="1" smtClean="0">
                <a:solidFill>
                  <a:srgbClr val="FF0000"/>
                </a:solidFill>
              </a:rPr>
              <a:t>broken</a:t>
            </a:r>
            <a:endParaRPr lang="de-DE" sz="2800" b="1" dirty="0" smtClean="0">
              <a:solidFill>
                <a:srgbClr val="FF0000"/>
              </a:solidFill>
            </a:endParaRPr>
          </a:p>
        </p:txBody>
      </p:sp>
      <p:grpSp>
        <p:nvGrpSpPr>
          <p:cNvPr id="12" name="Gruppierung 11"/>
          <p:cNvGrpSpPr/>
          <p:nvPr/>
        </p:nvGrpSpPr>
        <p:grpSpPr>
          <a:xfrm>
            <a:off x="381000" y="3896380"/>
            <a:ext cx="8763000" cy="2504420"/>
            <a:chOff x="381000" y="3896380"/>
            <a:chExt cx="8763000" cy="2504420"/>
          </a:xfrm>
        </p:grpSpPr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844800" y="5064780"/>
              <a:ext cx="2540000" cy="520700"/>
            </a:xfrm>
            <a:prstGeom prst="rect">
              <a:avLst/>
            </a:prstGeom>
          </p:spPr>
        </p:pic>
        <p:grpSp>
          <p:nvGrpSpPr>
            <p:cNvPr id="9" name="Gruppierung 8"/>
            <p:cNvGrpSpPr/>
            <p:nvPr/>
          </p:nvGrpSpPr>
          <p:grpSpPr>
            <a:xfrm>
              <a:off x="381000" y="3896380"/>
              <a:ext cx="8763000" cy="2504420"/>
              <a:chOff x="381000" y="3733800"/>
              <a:chExt cx="8763000" cy="2504420"/>
            </a:xfrm>
          </p:grpSpPr>
          <p:sp>
            <p:nvSpPr>
              <p:cNvPr id="6" name="Textfeld 5"/>
              <p:cNvSpPr txBox="1"/>
              <p:nvPr/>
            </p:nvSpPr>
            <p:spPr>
              <a:xfrm>
                <a:off x="381000" y="3733800"/>
                <a:ext cx="8763000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66700" indent="-266700" algn="l">
                  <a:spcBef>
                    <a:spcPts val="600"/>
                  </a:spcBef>
                  <a:buFont typeface="Arial" charset="0"/>
                  <a:buChar char="•"/>
                </a:pP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mass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splitting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adds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to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effective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Higgs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mass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            ⇒ SUSY must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be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b="1" dirty="0" err="1" smtClean="0">
                    <a:solidFill>
                      <a:srgbClr val="FF0000"/>
                    </a:solidFill>
                  </a:rPr>
                  <a:t>softly</a:t>
                </a:r>
                <a:r>
                  <a:rPr lang="de-DE" sz="2800" b="1" dirty="0" smtClean="0">
                    <a:solidFill>
                      <a:srgbClr val="FF0000"/>
                    </a:solidFill>
                  </a:rPr>
                  <a:t> </a:t>
                </a:r>
                <a:r>
                  <a:rPr lang="de-DE" sz="2800" b="1" dirty="0" err="1" smtClean="0">
                    <a:solidFill>
                      <a:srgbClr val="FF0000"/>
                    </a:solidFill>
                  </a:rPr>
                  <a:t>broken</a:t>
                </a:r>
                <a:endParaRPr lang="de-DE" sz="2800" b="1" dirty="0" smtClean="0">
                  <a:solidFill>
                    <a:srgbClr val="FF0000"/>
                  </a:solidFill>
                </a:endParaRPr>
              </a:p>
            </p:txBody>
          </p:sp>
          <p:sp>
            <p:nvSpPr>
              <p:cNvPr id="8" name="Textfeld 7"/>
              <p:cNvSpPr txBox="1"/>
              <p:nvPr/>
            </p:nvSpPr>
            <p:spPr>
              <a:xfrm>
                <a:off x="685800" y="5715000"/>
                <a:ext cx="81534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smtClean="0"/>
                  <a:t>SUSY </a:t>
                </a:r>
                <a:r>
                  <a:rPr lang="de-DE" sz="2800" dirty="0" err="1" smtClean="0"/>
                  <a:t>should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be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accessible</a:t>
                </a:r>
                <a:r>
                  <a:rPr lang="de-DE" sz="2800" dirty="0" smtClean="0"/>
                  <a:t> at </a:t>
                </a:r>
                <a:r>
                  <a:rPr lang="de-DE" sz="2800" dirty="0" err="1" smtClean="0"/>
                  <a:t>the</a:t>
                </a:r>
                <a:r>
                  <a:rPr lang="de-DE" sz="2800" dirty="0" smtClean="0"/>
                  <a:t> LHC! ... (?)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0111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Bild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4500" y="2209800"/>
            <a:ext cx="2120900" cy="914400"/>
          </a:xfrm>
          <a:prstGeom prst="rect">
            <a:avLst/>
          </a:prstGeom>
        </p:spPr>
      </p:pic>
      <p:pic>
        <p:nvPicPr>
          <p:cNvPr id="13" name="Bild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05200" y="1447800"/>
            <a:ext cx="2794000" cy="2387600"/>
          </a:xfrm>
          <a:prstGeom prst="rect">
            <a:avLst/>
          </a:prstGeom>
        </p:spPr>
      </p:pic>
      <p:pic>
        <p:nvPicPr>
          <p:cNvPr id="2" name="Bild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600" y="1447800"/>
            <a:ext cx="2400300" cy="2387600"/>
          </a:xfrm>
          <a:prstGeom prst="rect">
            <a:avLst/>
          </a:prstGeom>
        </p:spPr>
      </p:pic>
      <p:sp>
        <p:nvSpPr>
          <p:cNvPr id="3" name="Textfeld 2"/>
          <p:cNvSpPr txBox="1"/>
          <p:nvPr/>
        </p:nvSpPr>
        <p:spPr>
          <a:xfrm>
            <a:off x="304800" y="0"/>
            <a:ext cx="8686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66700" indent="-266700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smtClean="0"/>
              <a:t>Standard Model </a:t>
            </a:r>
            <a:r>
              <a:rPr lang="de-DE" sz="2800" dirty="0" err="1" smtClean="0"/>
              <a:t>needs</a:t>
            </a:r>
            <a:r>
              <a:rPr lang="de-DE" sz="2800" dirty="0" smtClean="0"/>
              <a:t> </a:t>
            </a:r>
            <a:r>
              <a:rPr lang="de-DE" sz="2800" dirty="0" err="1" smtClean="0"/>
              <a:t>to</a:t>
            </a:r>
            <a:r>
              <a:rPr lang="de-DE" sz="2800" dirty="0" smtClean="0"/>
              <a:t> </a:t>
            </a:r>
            <a:r>
              <a:rPr lang="de-DE" sz="2800" dirty="0" err="1" smtClean="0"/>
              <a:t>be</a:t>
            </a:r>
            <a:r>
              <a:rPr lang="de-DE" sz="2800" dirty="0" smtClean="0"/>
              <a:t> </a:t>
            </a:r>
            <a:r>
              <a:rPr lang="de-DE" sz="2800" dirty="0" err="1" smtClean="0"/>
              <a:t>extended</a:t>
            </a:r>
            <a:r>
              <a:rPr lang="de-DE" sz="2800" dirty="0" smtClean="0"/>
              <a:t>:                   </a:t>
            </a:r>
            <a:r>
              <a:rPr lang="de-DE" sz="2800" dirty="0" smtClean="0">
                <a:solidFill>
                  <a:srgbClr val="FF0000"/>
                </a:solidFill>
              </a:rPr>
              <a:t>at least </a:t>
            </a:r>
            <a:r>
              <a:rPr lang="de-DE" sz="2800" b="1" dirty="0" smtClean="0">
                <a:solidFill>
                  <a:srgbClr val="FF0000"/>
                </a:solidFill>
              </a:rPr>
              <a:t>2 </a:t>
            </a:r>
            <a:r>
              <a:rPr lang="de-DE" sz="2800" b="1" dirty="0" err="1" smtClean="0">
                <a:solidFill>
                  <a:srgbClr val="FF0000"/>
                </a:solidFill>
              </a:rPr>
              <a:t>Higgs</a:t>
            </a:r>
            <a:r>
              <a:rPr lang="de-DE" sz="2800" b="1" dirty="0" smtClean="0">
                <a:solidFill>
                  <a:srgbClr val="FF0000"/>
                </a:solidFill>
              </a:rPr>
              <a:t> </a:t>
            </a:r>
            <a:r>
              <a:rPr lang="de-DE" sz="2800" b="1" dirty="0" err="1" smtClean="0">
                <a:solidFill>
                  <a:srgbClr val="FF0000"/>
                </a:solidFill>
              </a:rPr>
              <a:t>doublets</a:t>
            </a:r>
            <a:r>
              <a:rPr lang="de-DE" sz="2800" b="1" dirty="0" smtClean="0">
                <a:solidFill>
                  <a:srgbClr val="FF0000"/>
                </a:solidFill>
              </a:rPr>
              <a:t> </a:t>
            </a:r>
            <a:r>
              <a:rPr lang="de-DE" sz="2800" dirty="0" err="1" smtClean="0"/>
              <a:t>required</a:t>
            </a:r>
            <a:r>
              <a:rPr lang="de-DE" sz="2800" dirty="0" smtClean="0"/>
              <a:t> (separate </a:t>
            </a:r>
            <a:r>
              <a:rPr lang="de-DE" sz="2800" dirty="0" err="1" smtClean="0"/>
              <a:t>for</a:t>
            </a:r>
            <a:r>
              <a:rPr lang="de-DE" sz="2800" dirty="0" smtClean="0"/>
              <a:t> </a:t>
            </a:r>
            <a:r>
              <a:rPr lang="de-DE" sz="2800" dirty="0" err="1" smtClean="0"/>
              <a:t>up</a:t>
            </a:r>
            <a:r>
              <a:rPr lang="de-DE" sz="2800" dirty="0" smtClean="0"/>
              <a:t>- </a:t>
            </a:r>
            <a:r>
              <a:rPr lang="de-DE" sz="2800" dirty="0" err="1" smtClean="0"/>
              <a:t>and</a:t>
            </a:r>
            <a:r>
              <a:rPr lang="de-DE" sz="2800" dirty="0" smtClean="0"/>
              <a:t> down-type </a:t>
            </a:r>
            <a:r>
              <a:rPr lang="de-DE" sz="2800" dirty="0" err="1" smtClean="0"/>
              <a:t>fermions</a:t>
            </a:r>
            <a:r>
              <a:rPr lang="de-DE" sz="2800" dirty="0" smtClean="0"/>
              <a:t>)</a:t>
            </a:r>
          </a:p>
        </p:txBody>
      </p:sp>
      <p:grpSp>
        <p:nvGrpSpPr>
          <p:cNvPr id="32" name="Gruppierung 31"/>
          <p:cNvGrpSpPr/>
          <p:nvPr/>
        </p:nvGrpSpPr>
        <p:grpSpPr>
          <a:xfrm>
            <a:off x="533400" y="5029200"/>
            <a:ext cx="7620000" cy="914400"/>
            <a:chOff x="533400" y="5029200"/>
            <a:chExt cx="7620000" cy="914400"/>
          </a:xfrm>
        </p:grpSpPr>
        <p:pic>
          <p:nvPicPr>
            <p:cNvPr id="28" name="Bild 2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518400" y="5092700"/>
              <a:ext cx="635000" cy="393700"/>
            </a:xfrm>
            <a:prstGeom prst="rect">
              <a:avLst/>
            </a:prstGeom>
          </p:spPr>
        </p:pic>
        <p:pic>
          <p:nvPicPr>
            <p:cNvPr id="30" name="Bild 2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705600" y="5511800"/>
              <a:ext cx="1333500" cy="431800"/>
            </a:xfrm>
            <a:prstGeom prst="rect">
              <a:avLst/>
            </a:prstGeom>
          </p:spPr>
        </p:pic>
        <p:grpSp>
          <p:nvGrpSpPr>
            <p:cNvPr id="20" name="Gruppierung 19"/>
            <p:cNvGrpSpPr/>
            <p:nvPr/>
          </p:nvGrpSpPr>
          <p:grpSpPr>
            <a:xfrm>
              <a:off x="533400" y="5029200"/>
              <a:ext cx="7315200" cy="907941"/>
              <a:chOff x="533400" y="5721459"/>
              <a:chExt cx="7315200" cy="907941"/>
            </a:xfrm>
          </p:grpSpPr>
          <p:sp>
            <p:nvSpPr>
              <p:cNvPr id="9" name="Textfeld 8"/>
              <p:cNvSpPr txBox="1"/>
              <p:nvPr/>
            </p:nvSpPr>
            <p:spPr>
              <a:xfrm>
                <a:off x="533400" y="5877580"/>
                <a:ext cx="40386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>
                    <a:solidFill>
                      <a:srgbClr val="7030A0"/>
                    </a:solidFill>
                  </a:rPr>
                  <a:t>2</a:t>
                </a:r>
                <a:r>
                  <a:rPr lang="de-DE" sz="2800" dirty="0" smtClean="0">
                    <a:solidFill>
                      <a:srgbClr val="7030A0"/>
                    </a:solidFill>
                  </a:rPr>
                  <a:t> neutral </a:t>
                </a:r>
                <a:r>
                  <a:rPr lang="de-DE" sz="2800" dirty="0" err="1" smtClean="0">
                    <a:solidFill>
                      <a:srgbClr val="7030A0"/>
                    </a:solidFill>
                  </a:rPr>
                  <a:t>fields</a:t>
                </a:r>
                <a:endParaRPr lang="de-DE" sz="2800" dirty="0" smtClean="0">
                  <a:solidFill>
                    <a:srgbClr val="7030A0"/>
                  </a:solidFill>
                </a:endParaRPr>
              </a:p>
            </p:txBody>
          </p:sp>
          <p:sp>
            <p:nvSpPr>
              <p:cNvPr id="10" name="Textfeld 9"/>
              <p:cNvSpPr txBox="1"/>
              <p:nvPr/>
            </p:nvSpPr>
            <p:spPr>
              <a:xfrm>
                <a:off x="3352800" y="5721459"/>
                <a:ext cx="4495800" cy="9079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dirty="0" smtClean="0">
                    <a:solidFill>
                      <a:srgbClr val="7030A0"/>
                    </a:solidFill>
                  </a:rPr>
                  <a:t>1 neutral Goldstone </a:t>
                </a:r>
                <a:r>
                  <a:rPr lang="de-DE" dirty="0" err="1" smtClean="0">
                    <a:solidFill>
                      <a:srgbClr val="7030A0"/>
                    </a:solidFill>
                  </a:rPr>
                  <a:t>boson</a:t>
                </a:r>
                <a:r>
                  <a:rPr lang="de-DE" dirty="0" smtClean="0">
                    <a:solidFill>
                      <a:srgbClr val="7030A0"/>
                    </a:solidFill>
                  </a:rPr>
                  <a:t> →</a:t>
                </a:r>
              </a:p>
              <a:p>
                <a:pPr algn="l">
                  <a:spcBef>
                    <a:spcPts val="600"/>
                  </a:spcBef>
                </a:pPr>
                <a:r>
                  <a:rPr lang="de-DE" dirty="0">
                    <a:solidFill>
                      <a:srgbClr val="7030A0"/>
                    </a:solidFill>
                  </a:rPr>
                  <a:t>3</a:t>
                </a:r>
                <a:r>
                  <a:rPr lang="de-DE" dirty="0" smtClean="0">
                    <a:solidFill>
                      <a:srgbClr val="7030A0"/>
                    </a:solidFill>
                  </a:rPr>
                  <a:t> neutral </a:t>
                </a:r>
                <a:r>
                  <a:rPr lang="de-DE" dirty="0" err="1" smtClean="0">
                    <a:solidFill>
                      <a:srgbClr val="7030A0"/>
                    </a:solidFill>
                  </a:rPr>
                  <a:t>Higgs</a:t>
                </a:r>
                <a:r>
                  <a:rPr lang="de-DE" dirty="0" smtClean="0">
                    <a:solidFill>
                      <a:srgbClr val="7030A0"/>
                    </a:solidFill>
                  </a:rPr>
                  <a:t> </a:t>
                </a:r>
                <a:r>
                  <a:rPr lang="de-DE" dirty="0" err="1" smtClean="0">
                    <a:solidFill>
                      <a:srgbClr val="7030A0"/>
                    </a:solidFill>
                  </a:rPr>
                  <a:t>bosons</a:t>
                </a:r>
                <a:endParaRPr lang="de-DE" dirty="0" smtClean="0">
                  <a:solidFill>
                    <a:srgbClr val="7030A0"/>
                  </a:solidFill>
                </a:endParaRPr>
              </a:p>
            </p:txBody>
          </p:sp>
          <p:sp>
            <p:nvSpPr>
              <p:cNvPr id="12" name="Geschweifte Klammer links 11"/>
              <p:cNvSpPr/>
              <p:nvPr/>
            </p:nvSpPr>
            <p:spPr bwMode="auto">
              <a:xfrm>
                <a:off x="3192927" y="5797200"/>
                <a:ext cx="170329" cy="756000"/>
              </a:xfrm>
              <a:prstGeom prst="leftBrace">
                <a:avLst>
                  <a:gd name="adj1" fmla="val 53947"/>
                  <a:gd name="adj2" fmla="val 50000"/>
                </a:avLst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</p:grpSp>
      <p:grpSp>
        <p:nvGrpSpPr>
          <p:cNvPr id="31" name="Gruppierung 30"/>
          <p:cNvGrpSpPr/>
          <p:nvPr/>
        </p:nvGrpSpPr>
        <p:grpSpPr>
          <a:xfrm>
            <a:off x="533400" y="4038600"/>
            <a:ext cx="8343900" cy="907941"/>
            <a:chOff x="533400" y="4038600"/>
            <a:chExt cx="8343900" cy="907941"/>
          </a:xfrm>
        </p:grpSpPr>
        <p:pic>
          <p:nvPicPr>
            <p:cNvPr id="27" name="Bild 2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848600" y="4114800"/>
              <a:ext cx="1028700" cy="406400"/>
            </a:xfrm>
            <a:prstGeom prst="rect">
              <a:avLst/>
            </a:prstGeom>
          </p:spPr>
        </p:pic>
        <p:pic>
          <p:nvPicPr>
            <p:cNvPr id="29" name="Bild 2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946900" y="4445000"/>
              <a:ext cx="596900" cy="431800"/>
            </a:xfrm>
            <a:prstGeom prst="rect">
              <a:avLst/>
            </a:prstGeom>
          </p:spPr>
        </p:pic>
        <p:grpSp>
          <p:nvGrpSpPr>
            <p:cNvPr id="19" name="Gruppierung 18"/>
            <p:cNvGrpSpPr/>
            <p:nvPr/>
          </p:nvGrpSpPr>
          <p:grpSpPr>
            <a:xfrm>
              <a:off x="533400" y="4038600"/>
              <a:ext cx="7620000" cy="907941"/>
              <a:chOff x="533400" y="4419600"/>
              <a:chExt cx="7620000" cy="907941"/>
            </a:xfrm>
          </p:grpSpPr>
          <p:sp>
            <p:nvSpPr>
              <p:cNvPr id="7" name="Textfeld 6"/>
              <p:cNvSpPr txBox="1"/>
              <p:nvPr/>
            </p:nvSpPr>
            <p:spPr>
              <a:xfrm>
                <a:off x="533400" y="4572000"/>
                <a:ext cx="40386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4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charged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fields</a:t>
                </a:r>
                <a:endParaRPr lang="de-DE" sz="2800" dirty="0" smtClean="0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" name="Textfeld 7"/>
              <p:cNvSpPr txBox="1"/>
              <p:nvPr/>
            </p:nvSpPr>
            <p:spPr>
              <a:xfrm>
                <a:off x="3352800" y="4419600"/>
                <a:ext cx="4800600" cy="9079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dirty="0">
                    <a:solidFill>
                      <a:schemeClr val="accent2">
                        <a:lumMod val="75000"/>
                      </a:schemeClr>
                    </a:solidFill>
                  </a:rPr>
                  <a:t>2</a:t>
                </a:r>
                <a:r>
                  <a:rPr lang="de-DE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charged</a:t>
                </a:r>
                <a:r>
                  <a:rPr lang="de-DE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Goldstone </a:t>
                </a:r>
                <a:r>
                  <a:rPr lang="de-DE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bosons</a:t>
                </a:r>
                <a:r>
                  <a:rPr lang="de-DE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→</a:t>
                </a:r>
              </a:p>
              <a:p>
                <a:pPr algn="l">
                  <a:spcBef>
                    <a:spcPts val="600"/>
                  </a:spcBef>
                </a:pPr>
                <a:r>
                  <a:rPr lang="de-DE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2 </a:t>
                </a:r>
                <a:r>
                  <a:rPr lang="de-DE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charged</a:t>
                </a:r>
                <a:r>
                  <a:rPr lang="de-DE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Higgs</a:t>
                </a:r>
                <a:r>
                  <a:rPr lang="de-DE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bosons</a:t>
                </a:r>
                <a:endParaRPr lang="de-DE" dirty="0" smtClean="0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1" name="Geschweifte Klammer links 10"/>
              <p:cNvSpPr/>
              <p:nvPr/>
            </p:nvSpPr>
            <p:spPr bwMode="auto">
              <a:xfrm>
                <a:off x="3200399" y="4495800"/>
                <a:ext cx="170329" cy="756000"/>
              </a:xfrm>
              <a:prstGeom prst="leftBrace">
                <a:avLst>
                  <a:gd name="adj1" fmla="val 53947"/>
                  <a:gd name="adj2" fmla="val 50000"/>
                </a:avLst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</p:grpSp>
      <p:grpSp>
        <p:nvGrpSpPr>
          <p:cNvPr id="25" name="Gruppierung 24"/>
          <p:cNvGrpSpPr/>
          <p:nvPr/>
        </p:nvGrpSpPr>
        <p:grpSpPr>
          <a:xfrm>
            <a:off x="609600" y="6171282"/>
            <a:ext cx="8280400" cy="523220"/>
            <a:chOff x="609600" y="6171282"/>
            <a:chExt cx="8280400" cy="523220"/>
          </a:xfrm>
        </p:grpSpPr>
        <p:pic>
          <p:nvPicPr>
            <p:cNvPr id="24" name="Bild 23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09600" y="6244082"/>
              <a:ext cx="6081776" cy="385318"/>
            </a:xfrm>
            <a:prstGeom prst="rect">
              <a:avLst/>
            </a:prstGeom>
          </p:spPr>
        </p:pic>
        <p:sp>
          <p:nvSpPr>
            <p:cNvPr id="22" name="Textfeld 21"/>
            <p:cNvSpPr txBox="1"/>
            <p:nvPr/>
          </p:nvSpPr>
          <p:spPr>
            <a:xfrm>
              <a:off x="6934200" y="6171282"/>
              <a:ext cx="1955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smtClean="0">
                  <a:ea typeface="Arial" charset="0"/>
                  <a:cs typeface="Arial" charset="0"/>
                </a:rPr>
                <a:t>⇒ </a:t>
              </a:r>
              <a:r>
                <a:rPr lang="de-DE" sz="2800" dirty="0" smtClean="0">
                  <a:latin typeface="+mn-lt"/>
                </a:rPr>
                <a:t>h</a:t>
              </a:r>
              <a:r>
                <a:rPr lang="de-DE" dirty="0" smtClean="0"/>
                <a:t> </a:t>
              </a:r>
              <a:r>
                <a:rPr lang="de-DE" dirty="0" err="1" smtClean="0"/>
                <a:t>is</a:t>
              </a:r>
              <a:r>
                <a:rPr lang="de-DE" dirty="0" smtClean="0"/>
                <a:t> light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4627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1447800" y="228600"/>
            <a:ext cx="6477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200" b="1" smtClean="0">
                <a:solidFill>
                  <a:schemeClr val="accent2">
                    <a:lumMod val="75000"/>
                  </a:schemeClr>
                </a:solidFill>
              </a:rPr>
              <a:t>(minimal) SUSY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particle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content</a:t>
            </a:r>
            <a:endParaRPr lang="de-DE" sz="3200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7" name="Gruppierung 26"/>
          <p:cNvGrpSpPr/>
          <p:nvPr/>
        </p:nvGrpSpPr>
        <p:grpSpPr>
          <a:xfrm>
            <a:off x="152400" y="914400"/>
            <a:ext cx="8991600" cy="2286000"/>
            <a:chOff x="152400" y="914400"/>
            <a:chExt cx="8991600" cy="2286000"/>
          </a:xfrm>
        </p:grpSpPr>
        <p:pic>
          <p:nvPicPr>
            <p:cNvPr id="26" name="Bild 2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738400" y="1580794"/>
              <a:ext cx="1996059" cy="448818"/>
            </a:xfrm>
            <a:prstGeom prst="rect">
              <a:avLst/>
            </a:prstGeom>
          </p:spPr>
        </p:pic>
        <p:pic>
          <p:nvPicPr>
            <p:cNvPr id="21" name="Bild 2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739913" y="2300366"/>
              <a:ext cx="1996059" cy="448818"/>
            </a:xfrm>
            <a:prstGeom prst="rect">
              <a:avLst/>
            </a:prstGeom>
          </p:spPr>
        </p:pic>
        <p:pic>
          <p:nvPicPr>
            <p:cNvPr id="10" name="Bild 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2400" y="2223516"/>
              <a:ext cx="2917317" cy="519684"/>
            </a:xfrm>
            <a:prstGeom prst="rect">
              <a:avLst/>
            </a:prstGeom>
          </p:spPr>
        </p:pic>
        <p:pic>
          <p:nvPicPr>
            <p:cNvPr id="9" name="Bild 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52404" y="1582945"/>
              <a:ext cx="2917317" cy="448818"/>
            </a:xfrm>
            <a:prstGeom prst="rect">
              <a:avLst/>
            </a:prstGeom>
          </p:spPr>
        </p:pic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505200" y="2286000"/>
              <a:ext cx="1795272" cy="448818"/>
            </a:xfrm>
            <a:prstGeom prst="rect">
              <a:avLst/>
            </a:prstGeom>
          </p:spPr>
        </p:pic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505200" y="1600200"/>
              <a:ext cx="1795272" cy="448818"/>
            </a:xfrm>
            <a:prstGeom prst="rect">
              <a:avLst/>
            </a:prstGeom>
          </p:spPr>
        </p:pic>
        <p:grpSp>
          <p:nvGrpSpPr>
            <p:cNvPr id="24" name="Gruppierung 23"/>
            <p:cNvGrpSpPr/>
            <p:nvPr/>
          </p:nvGrpSpPr>
          <p:grpSpPr>
            <a:xfrm>
              <a:off x="533400" y="914400"/>
              <a:ext cx="8610600" cy="2286000"/>
              <a:chOff x="533400" y="1066800"/>
              <a:chExt cx="8610600" cy="2286000"/>
            </a:xfrm>
          </p:grpSpPr>
          <p:sp>
            <p:nvSpPr>
              <p:cNvPr id="12" name="Textfeld 11"/>
              <p:cNvSpPr txBox="1"/>
              <p:nvPr/>
            </p:nvSpPr>
            <p:spPr>
              <a:xfrm>
                <a:off x="609600" y="1066800"/>
                <a:ext cx="13716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smtClean="0"/>
                  <a:t>quarks</a:t>
                </a:r>
                <a:endParaRPr lang="de-DE" sz="2800" dirty="0" smtClean="0"/>
              </a:p>
            </p:txBody>
          </p:sp>
          <p:sp>
            <p:nvSpPr>
              <p:cNvPr id="13" name="Textfeld 12"/>
              <p:cNvSpPr txBox="1"/>
              <p:nvPr/>
            </p:nvSpPr>
            <p:spPr>
              <a:xfrm>
                <a:off x="533400" y="2829580"/>
                <a:ext cx="15240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dirty="0" err="1" smtClean="0">
                    <a:solidFill>
                      <a:srgbClr val="0000AA"/>
                    </a:solidFill>
                  </a:rPr>
                  <a:t>squarks</a:t>
                </a:r>
                <a:endParaRPr lang="de-DE" sz="2800" dirty="0" smtClean="0">
                  <a:solidFill>
                    <a:srgbClr val="0000AA"/>
                  </a:solidFill>
                </a:endParaRPr>
              </a:p>
            </p:txBody>
          </p:sp>
          <p:sp>
            <p:nvSpPr>
              <p:cNvPr id="14" name="Textfeld 13"/>
              <p:cNvSpPr txBox="1"/>
              <p:nvPr/>
            </p:nvSpPr>
            <p:spPr>
              <a:xfrm>
                <a:off x="3505200" y="1066800"/>
                <a:ext cx="180916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de-DE" sz="2800" smtClean="0"/>
                  <a:t>leptons</a:t>
                </a:r>
                <a:endParaRPr lang="de-DE" sz="2800" dirty="0" smtClean="0"/>
              </a:p>
            </p:txBody>
          </p:sp>
          <p:sp>
            <p:nvSpPr>
              <p:cNvPr id="15" name="Textfeld 14"/>
              <p:cNvSpPr txBox="1"/>
              <p:nvPr/>
            </p:nvSpPr>
            <p:spPr>
              <a:xfrm>
                <a:off x="5810840" y="1066800"/>
                <a:ext cx="180916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de-DE" sz="2800" dirty="0" err="1" smtClean="0"/>
                  <a:t>neutrinos</a:t>
                </a:r>
                <a:endParaRPr lang="de-DE" sz="2800" dirty="0" smtClean="0"/>
              </a:p>
            </p:txBody>
          </p:sp>
          <p:sp>
            <p:nvSpPr>
              <p:cNvPr id="16" name="Textfeld 15"/>
              <p:cNvSpPr txBox="1"/>
              <p:nvPr/>
            </p:nvSpPr>
            <p:spPr>
              <a:xfrm>
                <a:off x="3657600" y="2819400"/>
                <a:ext cx="15240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smtClean="0">
                    <a:solidFill>
                      <a:srgbClr val="0000AA"/>
                    </a:solidFill>
                  </a:rPr>
                  <a:t>sleptons</a:t>
                </a:r>
                <a:endParaRPr lang="de-DE" sz="2800" dirty="0" smtClean="0">
                  <a:solidFill>
                    <a:srgbClr val="0000AA"/>
                  </a:solidFill>
                </a:endParaRPr>
              </a:p>
            </p:txBody>
          </p:sp>
          <p:sp>
            <p:nvSpPr>
              <p:cNvPr id="17" name="Textfeld 16"/>
              <p:cNvSpPr txBox="1"/>
              <p:nvPr/>
            </p:nvSpPr>
            <p:spPr>
              <a:xfrm>
                <a:off x="5791200" y="2809220"/>
                <a:ext cx="1828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2800" smtClean="0">
                    <a:solidFill>
                      <a:srgbClr val="0000AA"/>
                    </a:solidFill>
                  </a:rPr>
                  <a:t>sneutrinos</a:t>
                </a:r>
                <a:endParaRPr lang="de-DE" sz="2800" dirty="0" smtClean="0">
                  <a:solidFill>
                    <a:srgbClr val="0000AA"/>
                  </a:solidFill>
                </a:endParaRPr>
              </a:p>
            </p:txBody>
          </p:sp>
          <p:sp>
            <p:nvSpPr>
              <p:cNvPr id="18" name="Textfeld 17"/>
              <p:cNvSpPr txBox="1"/>
              <p:nvPr/>
            </p:nvSpPr>
            <p:spPr>
              <a:xfrm>
                <a:off x="8173040" y="1066800"/>
                <a:ext cx="97096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de-DE" sz="2800" dirty="0" err="1" smtClean="0">
                    <a:solidFill>
                      <a:srgbClr val="7030A0"/>
                    </a:solidFill>
                  </a:rPr>
                  <a:t>spin</a:t>
                </a:r>
                <a:endParaRPr lang="de-DE" sz="2800" dirty="0" smtClean="0">
                  <a:solidFill>
                    <a:srgbClr val="7030A0"/>
                  </a:solidFill>
                </a:endParaRPr>
              </a:p>
            </p:txBody>
          </p:sp>
          <p:sp>
            <p:nvSpPr>
              <p:cNvPr id="19" name="Textfeld 18"/>
              <p:cNvSpPr txBox="1"/>
              <p:nvPr/>
            </p:nvSpPr>
            <p:spPr>
              <a:xfrm>
                <a:off x="8382000" y="1639669"/>
                <a:ext cx="685800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4000" smtClean="0">
                    <a:solidFill>
                      <a:srgbClr val="7030A0"/>
                    </a:solidFill>
                    <a:latin typeface="+mn-lt"/>
                  </a:rPr>
                  <a:t>½</a:t>
                </a:r>
                <a:endParaRPr lang="de-DE" sz="4000" dirty="0" err="1" smtClean="0">
                  <a:solidFill>
                    <a:srgbClr val="7030A0"/>
                  </a:solidFill>
                  <a:latin typeface="+mn-lt"/>
                </a:endParaRPr>
              </a:p>
            </p:txBody>
          </p:sp>
          <p:sp>
            <p:nvSpPr>
              <p:cNvPr id="20" name="Textfeld 19"/>
              <p:cNvSpPr txBox="1"/>
              <p:nvPr/>
            </p:nvSpPr>
            <p:spPr>
              <a:xfrm>
                <a:off x="8458200" y="2286000"/>
                <a:ext cx="685800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4000">
                    <a:solidFill>
                      <a:srgbClr val="7030A0"/>
                    </a:solidFill>
                    <a:latin typeface="+mn-lt"/>
                  </a:rPr>
                  <a:t>0</a:t>
                </a:r>
                <a:endParaRPr lang="de-DE" sz="4000" dirty="0" err="1" smtClean="0">
                  <a:solidFill>
                    <a:srgbClr val="7030A0"/>
                  </a:solidFill>
                  <a:latin typeface="+mn-lt"/>
                </a:endParaRPr>
              </a:p>
            </p:txBody>
          </p:sp>
        </p:grpSp>
      </p:grpSp>
      <p:grpSp>
        <p:nvGrpSpPr>
          <p:cNvPr id="55" name="Gruppierung 54"/>
          <p:cNvGrpSpPr/>
          <p:nvPr/>
        </p:nvGrpSpPr>
        <p:grpSpPr>
          <a:xfrm>
            <a:off x="2667000" y="5486400"/>
            <a:ext cx="1828800" cy="1209020"/>
            <a:chOff x="2667000" y="5486400"/>
            <a:chExt cx="1828800" cy="1209020"/>
          </a:xfrm>
        </p:grpSpPr>
        <p:sp>
          <p:nvSpPr>
            <p:cNvPr id="49" name="Geschweifte Klammer links 48"/>
            <p:cNvSpPr/>
            <p:nvPr/>
          </p:nvSpPr>
          <p:spPr bwMode="auto">
            <a:xfrm rot="16200000" flipV="1">
              <a:off x="3484235" y="4761565"/>
              <a:ext cx="170329" cy="1620000"/>
            </a:xfrm>
            <a:prstGeom prst="leftBrace">
              <a:avLst>
                <a:gd name="adj1" fmla="val 53947"/>
                <a:gd name="adj2" fmla="val 50000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pic>
          <p:nvPicPr>
            <p:cNvPr id="51" name="Bild 5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896299" y="5715084"/>
              <a:ext cx="1218501" cy="505793"/>
            </a:xfrm>
            <a:prstGeom prst="rect">
              <a:avLst/>
            </a:prstGeom>
          </p:spPr>
        </p:pic>
        <p:sp>
          <p:nvSpPr>
            <p:cNvPr id="53" name="Textfeld 52"/>
            <p:cNvSpPr txBox="1"/>
            <p:nvPr/>
          </p:nvSpPr>
          <p:spPr>
            <a:xfrm>
              <a:off x="2667000" y="6172200"/>
              <a:ext cx="1828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smtClean="0">
                  <a:solidFill>
                    <a:srgbClr val="FF0000"/>
                  </a:solidFill>
                </a:rPr>
                <a:t>charginos</a:t>
              </a:r>
              <a:endParaRPr lang="de-DE" sz="2800" dirty="0" smtClean="0">
                <a:solidFill>
                  <a:srgbClr val="FF0000"/>
                </a:solidFill>
              </a:endParaRPr>
            </a:p>
          </p:txBody>
        </p:sp>
      </p:grpSp>
      <p:grpSp>
        <p:nvGrpSpPr>
          <p:cNvPr id="56" name="Gruppierung 55"/>
          <p:cNvGrpSpPr/>
          <p:nvPr/>
        </p:nvGrpSpPr>
        <p:grpSpPr>
          <a:xfrm>
            <a:off x="5105400" y="5486400"/>
            <a:ext cx="2361501" cy="1209020"/>
            <a:chOff x="5105400" y="5486400"/>
            <a:chExt cx="2361501" cy="1209020"/>
          </a:xfrm>
        </p:grpSpPr>
        <p:sp>
          <p:nvSpPr>
            <p:cNvPr id="50" name="Geschweifte Klammer links 49"/>
            <p:cNvSpPr/>
            <p:nvPr/>
          </p:nvSpPr>
          <p:spPr bwMode="auto">
            <a:xfrm rot="16200000" flipV="1">
              <a:off x="6174632" y="4473565"/>
              <a:ext cx="170329" cy="2196000"/>
            </a:xfrm>
            <a:prstGeom prst="leftBrace">
              <a:avLst>
                <a:gd name="adj1" fmla="val 53947"/>
                <a:gd name="adj2" fmla="val 50000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pic>
          <p:nvPicPr>
            <p:cNvPr id="52" name="Bild 5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105400" y="5715000"/>
              <a:ext cx="2361501" cy="498407"/>
            </a:xfrm>
            <a:prstGeom prst="rect">
              <a:avLst/>
            </a:prstGeom>
          </p:spPr>
        </p:pic>
        <p:sp>
          <p:nvSpPr>
            <p:cNvPr id="54" name="Textfeld 53"/>
            <p:cNvSpPr txBox="1"/>
            <p:nvPr/>
          </p:nvSpPr>
          <p:spPr>
            <a:xfrm>
              <a:off x="5334000" y="6172200"/>
              <a:ext cx="19507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smtClean="0">
                  <a:solidFill>
                    <a:srgbClr val="FF0000"/>
                  </a:solidFill>
                </a:rPr>
                <a:t>neutralinos</a:t>
              </a:r>
              <a:endParaRPr lang="de-DE" sz="2800" dirty="0" smtClean="0">
                <a:solidFill>
                  <a:srgbClr val="FF0000"/>
                </a:solidFill>
              </a:endParaRPr>
            </a:p>
          </p:txBody>
        </p:sp>
      </p:grpSp>
      <p:grpSp>
        <p:nvGrpSpPr>
          <p:cNvPr id="59" name="Gruppierung 58"/>
          <p:cNvGrpSpPr/>
          <p:nvPr/>
        </p:nvGrpSpPr>
        <p:grpSpPr>
          <a:xfrm>
            <a:off x="0" y="3429000"/>
            <a:ext cx="9220200" cy="2514600"/>
            <a:chOff x="0" y="3429000"/>
            <a:chExt cx="9220200" cy="2514600"/>
          </a:xfrm>
        </p:grpSpPr>
        <p:grpSp>
          <p:nvGrpSpPr>
            <p:cNvPr id="57" name="Gruppierung 56"/>
            <p:cNvGrpSpPr/>
            <p:nvPr/>
          </p:nvGrpSpPr>
          <p:grpSpPr>
            <a:xfrm>
              <a:off x="0" y="3429000"/>
              <a:ext cx="9220200" cy="2514600"/>
              <a:chOff x="0" y="3429000"/>
              <a:chExt cx="9220200" cy="2514600"/>
            </a:xfrm>
          </p:grpSpPr>
          <p:cxnSp>
            <p:nvCxnSpPr>
              <p:cNvPr id="37" name="Gerade Verbindung 36"/>
              <p:cNvCxnSpPr/>
              <p:nvPr/>
            </p:nvCxnSpPr>
            <p:spPr bwMode="auto">
              <a:xfrm>
                <a:off x="0" y="3429000"/>
                <a:ext cx="9144000" cy="0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45" name="Gruppierung 44"/>
              <p:cNvGrpSpPr/>
              <p:nvPr/>
            </p:nvGrpSpPr>
            <p:grpSpPr>
              <a:xfrm>
                <a:off x="533400" y="3820180"/>
                <a:ext cx="8686800" cy="2123420"/>
                <a:chOff x="533400" y="3591580"/>
                <a:chExt cx="8686800" cy="2123420"/>
              </a:xfrm>
            </p:grpSpPr>
            <p:sp>
              <p:nvSpPr>
                <p:cNvPr id="38" name="Textfeld 37"/>
                <p:cNvSpPr txBox="1"/>
                <p:nvPr/>
              </p:nvSpPr>
              <p:spPr>
                <a:xfrm>
                  <a:off x="533400" y="3591580"/>
                  <a:ext cx="137160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800" smtClean="0">
                      <a:solidFill>
                        <a:srgbClr val="003C00"/>
                      </a:solidFill>
                    </a:rPr>
                    <a:t>gluons</a:t>
                  </a:r>
                  <a:endParaRPr lang="de-DE" sz="2800" dirty="0" smtClean="0">
                    <a:solidFill>
                      <a:srgbClr val="003C00"/>
                    </a:solidFill>
                  </a:endParaRPr>
                </a:p>
              </p:txBody>
            </p:sp>
            <p:sp>
              <p:nvSpPr>
                <p:cNvPr id="39" name="Textfeld 38"/>
                <p:cNvSpPr txBox="1"/>
                <p:nvPr/>
              </p:nvSpPr>
              <p:spPr>
                <a:xfrm>
                  <a:off x="533400" y="5191780"/>
                  <a:ext cx="137160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800" smtClean="0">
                      <a:solidFill>
                        <a:srgbClr val="FF0000"/>
                      </a:solidFill>
                    </a:rPr>
                    <a:t>gluinos</a:t>
                  </a:r>
                  <a:endParaRPr lang="de-DE" sz="2800" dirty="0" smtClean="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42" name="Textfeld 41"/>
                <p:cNvSpPr txBox="1"/>
                <p:nvPr/>
              </p:nvSpPr>
              <p:spPr>
                <a:xfrm>
                  <a:off x="8249240" y="3940314"/>
                  <a:ext cx="970960" cy="70788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4000" dirty="0" smtClean="0">
                      <a:solidFill>
                        <a:srgbClr val="7030A0"/>
                      </a:solidFill>
                      <a:latin typeface="+mn-lt"/>
                    </a:rPr>
                    <a:t>1</a:t>
                  </a:r>
                  <a:r>
                    <a:rPr lang="de-DE" sz="1200" dirty="0" smtClean="0">
                      <a:solidFill>
                        <a:srgbClr val="7030A0"/>
                      </a:solidFill>
                      <a:latin typeface="+mn-lt"/>
                    </a:rPr>
                    <a:t> </a:t>
                  </a:r>
                  <a:r>
                    <a:rPr lang="de-DE" sz="4000" dirty="0" smtClean="0">
                      <a:solidFill>
                        <a:srgbClr val="7030A0"/>
                      </a:solidFill>
                      <a:latin typeface="+mn-lt"/>
                    </a:rPr>
                    <a:t>/</a:t>
                  </a:r>
                  <a:r>
                    <a:rPr lang="de-DE" sz="1200" dirty="0" smtClean="0">
                      <a:solidFill>
                        <a:srgbClr val="7030A0"/>
                      </a:solidFill>
                      <a:latin typeface="+mn-lt"/>
                    </a:rPr>
                    <a:t> </a:t>
                  </a:r>
                  <a:r>
                    <a:rPr lang="de-DE" sz="4000" dirty="0" smtClean="0">
                      <a:solidFill>
                        <a:srgbClr val="7030A0"/>
                      </a:solidFill>
                      <a:latin typeface="+mn-lt"/>
                    </a:rPr>
                    <a:t>0</a:t>
                  </a:r>
                </a:p>
              </p:txBody>
            </p:sp>
            <p:sp>
              <p:nvSpPr>
                <p:cNvPr id="43" name="Textfeld 42"/>
                <p:cNvSpPr txBox="1"/>
                <p:nvPr/>
              </p:nvSpPr>
              <p:spPr>
                <a:xfrm>
                  <a:off x="8382000" y="4607398"/>
                  <a:ext cx="685800" cy="70788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4000" smtClean="0">
                      <a:solidFill>
                        <a:srgbClr val="7030A0"/>
                      </a:solidFill>
                      <a:latin typeface="+mn-lt"/>
                    </a:rPr>
                    <a:t>½</a:t>
                  </a:r>
                  <a:endParaRPr lang="de-DE" sz="4000" dirty="0" err="1" smtClean="0">
                    <a:solidFill>
                      <a:srgbClr val="7030A0"/>
                    </a:solidFill>
                    <a:latin typeface="+mn-lt"/>
                  </a:endParaRPr>
                </a:p>
              </p:txBody>
            </p:sp>
          </p:grpSp>
        </p:grpSp>
        <p:pic>
          <p:nvPicPr>
            <p:cNvPr id="28" name="Bild 27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065600" y="4419600"/>
              <a:ext cx="194310" cy="274320"/>
            </a:xfrm>
            <a:prstGeom prst="rect">
              <a:avLst/>
            </a:prstGeom>
          </p:spPr>
        </p:pic>
        <p:pic>
          <p:nvPicPr>
            <p:cNvPr id="29" name="Bild 28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065600" y="5043600"/>
              <a:ext cx="194310" cy="377190"/>
            </a:xfrm>
            <a:prstGeom prst="rect">
              <a:avLst/>
            </a:prstGeom>
          </p:spPr>
        </p:pic>
        <p:pic>
          <p:nvPicPr>
            <p:cNvPr id="31" name="Bild 30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180400" y="4266000"/>
              <a:ext cx="2137410" cy="468630"/>
            </a:xfrm>
            <a:prstGeom prst="rect">
              <a:avLst/>
            </a:prstGeom>
          </p:spPr>
        </p:pic>
        <p:pic>
          <p:nvPicPr>
            <p:cNvPr id="36" name="Bild 35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761200" y="4258800"/>
              <a:ext cx="1588770" cy="480060"/>
            </a:xfrm>
            <a:prstGeom prst="rect">
              <a:avLst/>
            </a:prstGeom>
          </p:spPr>
        </p:pic>
        <p:pic>
          <p:nvPicPr>
            <p:cNvPr id="40" name="Bild 39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761200" y="4978800"/>
              <a:ext cx="1577340" cy="468630"/>
            </a:xfrm>
            <a:prstGeom prst="rect">
              <a:avLst/>
            </a:prstGeom>
          </p:spPr>
        </p:pic>
        <p:pic>
          <p:nvPicPr>
            <p:cNvPr id="41" name="Bild 40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180400" y="4978800"/>
              <a:ext cx="2114550" cy="491490"/>
            </a:xfrm>
            <a:prstGeom prst="rect">
              <a:avLst/>
            </a:prstGeom>
          </p:spPr>
        </p:pic>
      </p:grpSp>
      <p:grpSp>
        <p:nvGrpSpPr>
          <p:cNvPr id="58" name="Gruppierung 57"/>
          <p:cNvGrpSpPr/>
          <p:nvPr/>
        </p:nvGrpSpPr>
        <p:grpSpPr>
          <a:xfrm>
            <a:off x="6172200" y="3657600"/>
            <a:ext cx="1249155" cy="551329"/>
            <a:chOff x="6172200" y="3657600"/>
            <a:chExt cx="1249155" cy="551329"/>
          </a:xfrm>
        </p:grpSpPr>
        <p:sp>
          <p:nvSpPr>
            <p:cNvPr id="46" name="Geschweifte Klammer links 45"/>
            <p:cNvSpPr/>
            <p:nvPr/>
          </p:nvSpPr>
          <p:spPr bwMode="auto">
            <a:xfrm rot="5400000">
              <a:off x="6663035" y="3547765"/>
              <a:ext cx="170329" cy="1152000"/>
            </a:xfrm>
            <a:prstGeom prst="leftBrace">
              <a:avLst>
                <a:gd name="adj1" fmla="val 53947"/>
                <a:gd name="adj2" fmla="val 50000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pic>
          <p:nvPicPr>
            <p:cNvPr id="44" name="Bild 43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6181200" y="3657600"/>
              <a:ext cx="1240155" cy="40157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6596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eck 12"/>
          <p:cNvSpPr/>
          <p:nvPr/>
        </p:nvSpPr>
        <p:spPr bwMode="auto">
          <a:xfrm>
            <a:off x="0" y="4267200"/>
            <a:ext cx="9601200" cy="2592000"/>
          </a:xfrm>
          <a:prstGeom prst="rect">
            <a:avLst/>
          </a:prstGeom>
          <a:solidFill>
            <a:srgbClr val="000000">
              <a:alpha val="50196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578562" name="Picture 2" descr="iehe Erklärung. Ein Klick auf das Bild lädt die höchstaufgelöste verfügbare Versi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525000" cy="655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hteck 2"/>
          <p:cNvSpPr/>
          <p:nvPr/>
        </p:nvSpPr>
        <p:spPr bwMode="auto">
          <a:xfrm>
            <a:off x="-76200" y="0"/>
            <a:ext cx="4800600" cy="7010400"/>
          </a:xfrm>
          <a:prstGeom prst="rect">
            <a:avLst/>
          </a:prstGeom>
          <a:solidFill>
            <a:srgbClr val="0000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576514" name="Picture 2" descr="ttps://cds.cern.ch/record/2151078/files/run272775event36556333_v2.png?subformat=icon-1440"/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609600" y="0"/>
            <a:ext cx="5957968" cy="2288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/>
        </p:nvSpPr>
        <p:spPr bwMode="auto">
          <a:xfrm>
            <a:off x="-76200" y="0"/>
            <a:ext cx="11201400" cy="7391400"/>
          </a:xfrm>
          <a:prstGeom prst="rect">
            <a:avLst/>
          </a:prstGeom>
          <a:solidFill>
            <a:srgbClr val="000000">
              <a:alpha val="50196"/>
            </a:srgb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Textfeld 3"/>
          <p:cNvSpPr txBox="1"/>
          <p:nvPr/>
        </p:nvSpPr>
        <p:spPr>
          <a:xfrm>
            <a:off x="-304800" y="0"/>
            <a:ext cx="9753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dirty="0" err="1" smtClean="0">
                <a:solidFill>
                  <a:srgbClr val="FFFF99"/>
                </a:solidFill>
              </a:rPr>
              <a:t>Mean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flight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distance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of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unstable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particles</a:t>
            </a:r>
            <a:endParaRPr lang="de-DE" sz="3600" dirty="0">
              <a:solidFill>
                <a:srgbClr val="FFFF99"/>
              </a:solidFill>
            </a:endParaRPr>
          </a:p>
        </p:txBody>
      </p:sp>
      <p:sp>
        <p:nvSpPr>
          <p:cNvPr id="6" name="Textfeld 5"/>
          <p:cNvSpPr txBox="1"/>
          <p:nvPr/>
        </p:nvSpPr>
        <p:spPr>
          <a:xfrm>
            <a:off x="1143000" y="533400"/>
            <a:ext cx="67199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000" b="1" dirty="0" err="1" smtClean="0">
                <a:solidFill>
                  <a:srgbClr val="FFFF99"/>
                </a:solidFill>
              </a:rPr>
              <a:t>weak</a:t>
            </a:r>
            <a:r>
              <a:rPr lang="de-DE" sz="4000" b="1" dirty="0" smtClean="0">
                <a:solidFill>
                  <a:srgbClr val="FFFF99"/>
                </a:solidFill>
              </a:rPr>
              <a:t> </a:t>
            </a:r>
            <a:r>
              <a:rPr lang="de-DE" sz="4000" b="1" dirty="0" err="1" smtClean="0">
                <a:solidFill>
                  <a:srgbClr val="FFFF99"/>
                </a:solidFill>
              </a:rPr>
              <a:t>decays</a:t>
            </a:r>
            <a:r>
              <a:rPr lang="de-DE" sz="4000" b="1" dirty="0" smtClean="0">
                <a:solidFill>
                  <a:srgbClr val="FFFF99"/>
                </a:solidFill>
              </a:rPr>
              <a:t> − </a:t>
            </a:r>
            <a:r>
              <a:rPr lang="de-DE" sz="4000" b="1" dirty="0" err="1" smtClean="0">
                <a:solidFill>
                  <a:srgbClr val="FFFF99"/>
                </a:solidFill>
              </a:rPr>
              <a:t>the</a:t>
            </a:r>
            <a:r>
              <a:rPr lang="de-DE" sz="4000" b="1" dirty="0" smtClean="0">
                <a:solidFill>
                  <a:srgbClr val="FFFF99"/>
                </a:solidFill>
              </a:rPr>
              <a:t> </a:t>
            </a:r>
            <a:r>
              <a:rPr lang="de-DE" sz="4000" b="1" dirty="0" err="1" smtClean="0">
                <a:solidFill>
                  <a:srgbClr val="FFFF99"/>
                </a:solidFill>
              </a:rPr>
              <a:t>heavies</a:t>
            </a:r>
            <a:endParaRPr lang="de-DE" sz="4000" b="1" dirty="0">
              <a:solidFill>
                <a:srgbClr val="FFFF99"/>
              </a:solidFill>
            </a:endParaRPr>
          </a:p>
        </p:txBody>
      </p:sp>
      <p:pic>
        <p:nvPicPr>
          <p:cNvPr id="7" name="Bild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30009" y="1383698"/>
            <a:ext cx="2718191" cy="498335"/>
          </a:xfrm>
          <a:prstGeom prst="rect">
            <a:avLst/>
          </a:prstGeom>
        </p:spPr>
      </p:pic>
      <p:pic>
        <p:nvPicPr>
          <p:cNvPr id="9" name="Bild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46700" y="1295400"/>
            <a:ext cx="2748391" cy="588941"/>
          </a:xfrm>
          <a:prstGeom prst="rect">
            <a:avLst/>
          </a:prstGeom>
        </p:spPr>
      </p:pic>
      <p:pic>
        <p:nvPicPr>
          <p:cNvPr id="15" name="Bild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67400" y="2533410"/>
            <a:ext cx="1295400" cy="2514600"/>
          </a:xfrm>
          <a:prstGeom prst="rect">
            <a:avLst/>
          </a:prstGeom>
        </p:spPr>
      </p:pic>
      <p:pic>
        <p:nvPicPr>
          <p:cNvPr id="5" name="Bild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753" y="2515347"/>
            <a:ext cx="4419600" cy="2451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4851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feld 2"/>
          <p:cNvSpPr txBox="1"/>
          <p:nvPr/>
        </p:nvSpPr>
        <p:spPr>
          <a:xfrm>
            <a:off x="0" y="228600"/>
            <a:ext cx="9448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200" b="1" dirty="0">
                <a:solidFill>
                  <a:schemeClr val="accent2">
                    <a:lumMod val="75000"/>
                  </a:schemeClr>
                </a:solidFill>
              </a:rPr>
              <a:t>M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ore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symmetry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 in SUSY (minimal++)</a:t>
            </a:r>
          </a:p>
        </p:txBody>
      </p:sp>
      <p:grpSp>
        <p:nvGrpSpPr>
          <p:cNvPr id="23" name="Gruppierung 22"/>
          <p:cNvGrpSpPr/>
          <p:nvPr/>
        </p:nvGrpSpPr>
        <p:grpSpPr>
          <a:xfrm>
            <a:off x="304800" y="914400"/>
            <a:ext cx="8256494" cy="2263588"/>
            <a:chOff x="304800" y="914400"/>
            <a:chExt cx="8256494" cy="2263588"/>
          </a:xfrm>
        </p:grpSpPr>
        <p:sp>
          <p:nvSpPr>
            <p:cNvPr id="4" name="Textfeld 3"/>
            <p:cNvSpPr txBox="1"/>
            <p:nvPr/>
          </p:nvSpPr>
          <p:spPr>
            <a:xfrm>
              <a:off x="304800" y="914400"/>
              <a:ext cx="4114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/>
                <a:t>Strictly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conserved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parity</a:t>
              </a:r>
              <a:r>
                <a:rPr lang="de-DE" sz="2800" dirty="0" smtClean="0"/>
                <a:t>:</a:t>
              </a:r>
            </a:p>
          </p:txBody>
        </p:sp>
        <p:grpSp>
          <p:nvGrpSpPr>
            <p:cNvPr id="7" name="Gruppierung 6"/>
            <p:cNvGrpSpPr/>
            <p:nvPr/>
          </p:nvGrpSpPr>
          <p:grpSpPr>
            <a:xfrm>
              <a:off x="2079812" y="2111188"/>
              <a:ext cx="5257800" cy="1066800"/>
              <a:chOff x="2079812" y="2111188"/>
              <a:chExt cx="5257800" cy="1066800"/>
            </a:xfrm>
          </p:grpSpPr>
          <p:sp>
            <p:nvSpPr>
              <p:cNvPr id="6" name="Rechteck 5"/>
              <p:cNvSpPr/>
              <p:nvPr/>
            </p:nvSpPr>
            <p:spPr bwMode="auto">
              <a:xfrm>
                <a:off x="2079812" y="2111188"/>
                <a:ext cx="5257800" cy="1066800"/>
              </a:xfrm>
              <a:prstGeom prst="rect">
                <a:avLst/>
              </a:prstGeom>
              <a:solidFill>
                <a:srgbClr val="FFFF99"/>
              </a:solidFill>
              <a:ln w="317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de-DE"/>
              </a:p>
            </p:txBody>
          </p:sp>
          <p:pic>
            <p:nvPicPr>
              <p:cNvPr id="5" name="Bild 4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2196353" y="2250141"/>
                <a:ext cx="5010150" cy="800100"/>
              </a:xfrm>
              <a:prstGeom prst="rect">
                <a:avLst/>
              </a:prstGeom>
            </p:spPr>
          </p:pic>
        </p:grpSp>
        <p:sp>
          <p:nvSpPr>
            <p:cNvPr id="8" name="Textfeld 7"/>
            <p:cNvSpPr txBox="1"/>
            <p:nvPr/>
          </p:nvSpPr>
          <p:spPr>
            <a:xfrm>
              <a:off x="3048000" y="1443335"/>
              <a:ext cx="2438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dirty="0" err="1" smtClean="0">
                  <a:solidFill>
                    <a:srgbClr val="FF0000"/>
                  </a:solidFill>
                </a:rPr>
                <a:t>baryon</a:t>
              </a:r>
              <a:r>
                <a:rPr lang="de-DE" dirty="0" smtClean="0">
                  <a:solidFill>
                    <a:srgbClr val="FF0000"/>
                  </a:solidFill>
                </a:rPr>
                <a:t> </a:t>
              </a:r>
              <a:r>
                <a:rPr lang="de-DE" dirty="0" err="1" smtClean="0">
                  <a:solidFill>
                    <a:srgbClr val="FF0000"/>
                  </a:solidFill>
                </a:rPr>
                <a:t>number</a:t>
              </a:r>
              <a:endParaRPr lang="de-DE" dirty="0" smtClean="0">
                <a:solidFill>
                  <a:srgbClr val="FF0000"/>
                </a:solidFill>
              </a:endParaRPr>
            </a:p>
          </p:txBody>
        </p:sp>
        <p:sp>
          <p:nvSpPr>
            <p:cNvPr id="9" name="Textfeld 8"/>
            <p:cNvSpPr txBox="1"/>
            <p:nvPr/>
          </p:nvSpPr>
          <p:spPr>
            <a:xfrm>
              <a:off x="5486400" y="1443335"/>
              <a:ext cx="2286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mtClean="0">
                  <a:solidFill>
                    <a:schemeClr val="accent2">
                      <a:lumMod val="75000"/>
                    </a:schemeClr>
                  </a:solidFill>
                </a:rPr>
                <a:t>lepton</a:t>
              </a:r>
              <a:r>
                <a:rPr lang="de-DE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dirty="0" err="1" smtClean="0">
                  <a:solidFill>
                    <a:schemeClr val="accent2">
                      <a:lumMod val="75000"/>
                    </a:schemeClr>
                  </a:solidFill>
                </a:rPr>
                <a:t>number</a:t>
              </a:r>
              <a:endParaRPr lang="de-DE" dirty="0" smtClean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10" name="Textfeld 9"/>
            <p:cNvSpPr txBox="1"/>
            <p:nvPr/>
          </p:nvSpPr>
          <p:spPr>
            <a:xfrm>
              <a:off x="7721973" y="1967770"/>
              <a:ext cx="83932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dirty="0" err="1" smtClean="0">
                  <a:solidFill>
                    <a:srgbClr val="7030A0"/>
                  </a:solidFill>
                </a:rPr>
                <a:t>spin</a:t>
              </a:r>
              <a:endParaRPr lang="de-DE" dirty="0" smtClean="0">
                <a:solidFill>
                  <a:srgbClr val="7030A0"/>
                </a:solidFill>
              </a:endParaRPr>
            </a:p>
          </p:txBody>
        </p:sp>
        <p:cxnSp>
          <p:nvCxnSpPr>
            <p:cNvPr id="12" name="Gerade Verbindung mit Pfeil 11"/>
            <p:cNvCxnSpPr/>
            <p:nvPr/>
          </p:nvCxnSpPr>
          <p:spPr bwMode="auto">
            <a:xfrm>
              <a:off x="4419600" y="1900535"/>
              <a:ext cx="596153" cy="358571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" name="Gerade Verbindung mit Pfeil 14"/>
            <p:cNvCxnSpPr/>
            <p:nvPr/>
          </p:nvCxnSpPr>
          <p:spPr bwMode="auto">
            <a:xfrm flipH="1">
              <a:off x="6082553" y="1828809"/>
              <a:ext cx="201146" cy="430297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>
                  <a:lumMod val="75000"/>
                </a:schemeClr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8" name="Gerade Verbindung mit Pfeil 17"/>
            <p:cNvCxnSpPr/>
            <p:nvPr/>
          </p:nvCxnSpPr>
          <p:spPr bwMode="auto">
            <a:xfrm flipH="1">
              <a:off x="7240123" y="2245659"/>
              <a:ext cx="505383" cy="116541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4" name="Textfeld 23"/>
          <p:cNvSpPr txBox="1"/>
          <p:nvPr/>
        </p:nvSpPr>
        <p:spPr>
          <a:xfrm>
            <a:off x="304800" y="3352800"/>
            <a:ext cx="8458200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66700" indent="-266700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smtClean="0"/>
              <a:t>Standard Model </a:t>
            </a:r>
            <a:r>
              <a:rPr lang="de-DE" sz="2800" dirty="0" err="1" smtClean="0"/>
              <a:t>particles</a:t>
            </a:r>
            <a:r>
              <a:rPr lang="de-DE" sz="2800" dirty="0" smtClean="0"/>
              <a:t> </a:t>
            </a:r>
            <a:r>
              <a:rPr lang="de-DE" sz="2800" dirty="0" err="1" smtClean="0"/>
              <a:t>have</a:t>
            </a:r>
            <a:r>
              <a:rPr lang="de-DE" sz="2800" dirty="0" smtClean="0"/>
              <a:t> </a:t>
            </a:r>
            <a:r>
              <a:rPr lang="de-DE" sz="3200" b="1" i="1" dirty="0" smtClean="0">
                <a:solidFill>
                  <a:schemeClr val="accent2">
                    <a:lumMod val="75000"/>
                  </a:schemeClr>
                </a:solidFill>
                <a:latin typeface="+mn-lt"/>
              </a:rPr>
              <a:t>R 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  <a:latin typeface="+mn-lt"/>
              </a:rPr>
              <a:t>= +</a:t>
            </a:r>
          </a:p>
          <a:p>
            <a:pPr marL="266700" lvl="0" indent="-266700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smtClean="0">
                <a:solidFill>
                  <a:srgbClr val="000000"/>
                </a:solidFill>
              </a:rPr>
              <a:t>SUSY </a:t>
            </a:r>
            <a:r>
              <a:rPr lang="de-DE" sz="2800" dirty="0" err="1">
                <a:solidFill>
                  <a:srgbClr val="000000"/>
                </a:solidFill>
              </a:rPr>
              <a:t>particles</a:t>
            </a:r>
            <a:r>
              <a:rPr lang="de-DE" sz="2800" dirty="0">
                <a:solidFill>
                  <a:srgbClr val="000000"/>
                </a:solidFill>
              </a:rPr>
              <a:t> </a:t>
            </a:r>
            <a:r>
              <a:rPr lang="de-DE" sz="2800" dirty="0" err="1">
                <a:solidFill>
                  <a:srgbClr val="000000"/>
                </a:solidFill>
              </a:rPr>
              <a:t>have</a:t>
            </a:r>
            <a:r>
              <a:rPr lang="de-DE" sz="2800" dirty="0">
                <a:solidFill>
                  <a:srgbClr val="000000"/>
                </a:solidFill>
              </a:rPr>
              <a:t> </a:t>
            </a:r>
            <a:r>
              <a:rPr lang="de-DE" sz="3200" b="1" i="1" dirty="0">
                <a:solidFill>
                  <a:srgbClr val="3333CC">
                    <a:lumMod val="75000"/>
                  </a:srgbClr>
                </a:solidFill>
                <a:latin typeface="Times New Roman"/>
              </a:rPr>
              <a:t>R </a:t>
            </a:r>
            <a:r>
              <a:rPr lang="de-DE" sz="3200" b="1" dirty="0">
                <a:solidFill>
                  <a:srgbClr val="3333CC">
                    <a:lumMod val="75000"/>
                  </a:srgbClr>
                </a:solidFill>
                <a:latin typeface="Times New Roman"/>
              </a:rPr>
              <a:t>= </a:t>
            </a:r>
            <a:r>
              <a:rPr lang="de-DE" sz="3200" b="1" dirty="0" smtClean="0">
                <a:solidFill>
                  <a:srgbClr val="3333CC">
                    <a:lumMod val="75000"/>
                  </a:srgbClr>
                </a:solidFill>
                <a:latin typeface="Times New Roman"/>
              </a:rPr>
              <a:t>−</a:t>
            </a:r>
          </a:p>
          <a:p>
            <a:pPr marL="266700" lvl="0" indent="-266700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smtClean="0">
                <a:ea typeface="Arial" charset="0"/>
                <a:cs typeface="Arial" charset="0"/>
              </a:rPr>
              <a:t>SUSY </a:t>
            </a:r>
            <a:r>
              <a:rPr lang="de-DE" sz="2800" dirty="0" err="1" smtClean="0">
                <a:ea typeface="Arial" charset="0"/>
                <a:cs typeface="Arial" charset="0"/>
              </a:rPr>
              <a:t>particles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are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created</a:t>
            </a:r>
            <a:r>
              <a:rPr lang="de-DE" sz="2800" dirty="0" smtClean="0">
                <a:ea typeface="Arial" charset="0"/>
                <a:cs typeface="Arial" charset="0"/>
              </a:rPr>
              <a:t> in </a:t>
            </a:r>
            <a:r>
              <a:rPr lang="de-DE" sz="2800" dirty="0" err="1" smtClean="0">
                <a:ea typeface="Arial" charset="0"/>
                <a:cs typeface="Arial" charset="0"/>
              </a:rPr>
              <a:t>pairs</a:t>
            </a:r>
            <a:endParaRPr lang="de-DE" sz="2800" dirty="0" smtClean="0">
              <a:ea typeface="Arial" charset="0"/>
              <a:cs typeface="Arial" charset="0"/>
            </a:endParaRPr>
          </a:p>
          <a:p>
            <a:pPr marL="266700" lvl="0" indent="-266700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smtClean="0">
                <a:ea typeface="Arial" charset="0"/>
                <a:cs typeface="Arial" charset="0"/>
              </a:rPr>
              <a:t>The </a:t>
            </a:r>
            <a:r>
              <a:rPr lang="de-DE" sz="2800" dirty="0" err="1" smtClean="0">
                <a:ea typeface="Arial" charset="0"/>
                <a:cs typeface="Arial" charset="0"/>
              </a:rPr>
              <a:t>lightest</a:t>
            </a:r>
            <a:r>
              <a:rPr lang="de-DE" sz="2800" dirty="0" smtClean="0">
                <a:ea typeface="Arial" charset="0"/>
                <a:cs typeface="Arial" charset="0"/>
              </a:rPr>
              <a:t> SUSY </a:t>
            </a:r>
            <a:r>
              <a:rPr lang="de-DE" sz="2800" dirty="0" err="1" smtClean="0">
                <a:ea typeface="Arial" charset="0"/>
                <a:cs typeface="Arial" charset="0"/>
              </a:rPr>
              <a:t>particle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smtClean="0">
                <a:solidFill>
                  <a:srgbClr val="FF0000"/>
                </a:solidFill>
                <a:ea typeface="Arial" charset="0"/>
                <a:cs typeface="Arial" charset="0"/>
              </a:rPr>
              <a:t>(LSP)</a:t>
            </a:r>
            <a:r>
              <a:rPr lang="de-DE" sz="2800" dirty="0" smtClean="0">
                <a:ea typeface="Arial" charset="0"/>
                <a:cs typeface="Arial" charset="0"/>
              </a:rPr>
              <a:t> is </a:t>
            </a:r>
            <a:r>
              <a:rPr lang="de-DE" sz="2800" b="1" dirty="0" err="1" smtClean="0">
                <a:solidFill>
                  <a:srgbClr val="FF0000"/>
                </a:solidFill>
                <a:ea typeface="Arial" charset="0"/>
                <a:cs typeface="Arial" charset="0"/>
              </a:rPr>
              <a:t>stable</a:t>
            </a:r>
            <a:endParaRPr lang="de-DE" sz="2800" dirty="0">
              <a:ea typeface="Arial" charset="0"/>
              <a:cs typeface="Arial" charset="0"/>
            </a:endParaRPr>
          </a:p>
        </p:txBody>
      </p:sp>
      <p:grpSp>
        <p:nvGrpSpPr>
          <p:cNvPr id="29" name="Gruppierung 28"/>
          <p:cNvGrpSpPr/>
          <p:nvPr/>
        </p:nvGrpSpPr>
        <p:grpSpPr>
          <a:xfrm>
            <a:off x="228600" y="5562600"/>
            <a:ext cx="8686800" cy="1219200"/>
            <a:chOff x="228600" y="5638800"/>
            <a:chExt cx="8686800" cy="1219200"/>
          </a:xfrm>
        </p:grpSpPr>
        <p:sp>
          <p:nvSpPr>
            <p:cNvPr id="25" name="Textfeld 24"/>
            <p:cNvSpPr txBox="1"/>
            <p:nvPr/>
          </p:nvSpPr>
          <p:spPr>
            <a:xfrm>
              <a:off x="228600" y="5638800"/>
              <a:ext cx="8686800" cy="10310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Many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SUSY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versions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have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lightest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neutralino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as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LSP</a:t>
              </a:r>
            </a:p>
            <a:p>
              <a:pPr algn="l">
                <a:spcBef>
                  <a:spcPts val="600"/>
                </a:spcBef>
              </a:pPr>
              <a:r>
                <a:rPr lang="de-DE" sz="2800" dirty="0" smtClean="0"/>
                <a:t>⇒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dark</a:t>
              </a:r>
              <a:r>
                <a:rPr lang="de-DE" sz="2800" b="1" dirty="0" smtClean="0">
                  <a:solidFill>
                    <a:srgbClr val="FF0000"/>
                  </a:solidFill>
                </a:rPr>
                <a:t> matter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candidate</a:t>
              </a:r>
              <a:endParaRPr lang="de-DE" sz="2800" dirty="0" smtClean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grpSp>
          <p:nvGrpSpPr>
            <p:cNvPr id="28" name="Gruppierung 27"/>
            <p:cNvGrpSpPr/>
            <p:nvPr/>
          </p:nvGrpSpPr>
          <p:grpSpPr>
            <a:xfrm>
              <a:off x="4572000" y="6205646"/>
              <a:ext cx="753035" cy="652354"/>
              <a:chOff x="4800600" y="6205646"/>
              <a:chExt cx="753035" cy="652354"/>
            </a:xfrm>
          </p:grpSpPr>
          <p:sp>
            <p:nvSpPr>
              <p:cNvPr id="27" name="Rechteck 26"/>
              <p:cNvSpPr/>
              <p:nvPr/>
            </p:nvSpPr>
            <p:spPr bwMode="auto">
              <a:xfrm>
                <a:off x="4800600" y="6205646"/>
                <a:ext cx="753035" cy="652354"/>
              </a:xfrm>
              <a:prstGeom prst="rect">
                <a:avLst/>
              </a:prstGeom>
              <a:solidFill>
                <a:srgbClr val="FFFF99"/>
              </a:solidFill>
              <a:ln w="317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de-DE"/>
              </a:p>
            </p:txBody>
          </p:sp>
          <p:pic>
            <p:nvPicPr>
              <p:cNvPr id="26" name="Bild 25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65700" y="6258687"/>
                <a:ext cx="444500" cy="52070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1144767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ung 7"/>
          <p:cNvGrpSpPr/>
          <p:nvPr/>
        </p:nvGrpSpPr>
        <p:grpSpPr>
          <a:xfrm>
            <a:off x="368300" y="1231900"/>
            <a:ext cx="8407400" cy="4381500"/>
            <a:chOff x="368300" y="1231900"/>
            <a:chExt cx="8407400" cy="4381500"/>
          </a:xfrm>
        </p:grpSpPr>
        <p:grpSp>
          <p:nvGrpSpPr>
            <p:cNvPr id="4" name="Gruppierung 3"/>
            <p:cNvGrpSpPr/>
            <p:nvPr/>
          </p:nvGrpSpPr>
          <p:grpSpPr>
            <a:xfrm>
              <a:off x="368300" y="1231900"/>
              <a:ext cx="8407400" cy="4381500"/>
              <a:chOff x="368300" y="1231900"/>
              <a:chExt cx="8407400" cy="4381500"/>
            </a:xfrm>
          </p:grpSpPr>
          <p:pic>
            <p:nvPicPr>
              <p:cNvPr id="2" name="Bild 1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68300" y="1231900"/>
                <a:ext cx="8407400" cy="4381500"/>
              </a:xfrm>
              <a:prstGeom prst="rect">
                <a:avLst/>
              </a:prstGeom>
            </p:spPr>
          </p:pic>
          <p:sp>
            <p:nvSpPr>
              <p:cNvPr id="3" name="Textfeld 2"/>
              <p:cNvSpPr txBox="1"/>
              <p:nvPr/>
            </p:nvSpPr>
            <p:spPr>
              <a:xfrm>
                <a:off x="533400" y="5334000"/>
                <a:ext cx="213360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</a:pPr>
                <a:r>
                  <a:rPr lang="de-DE" sz="1200" dirty="0" err="1" smtClean="0"/>
                  <a:t>arXiv:hep-ph</a:t>
                </a:r>
                <a:r>
                  <a:rPr lang="de-DE" sz="1200" dirty="0" smtClean="0"/>
                  <a:t>/0012288v2</a:t>
                </a:r>
              </a:p>
            </p:txBody>
          </p:sp>
        </p:grpSp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209800" y="4019840"/>
              <a:ext cx="990600" cy="336259"/>
            </a:xfrm>
            <a:prstGeom prst="rect">
              <a:avLst/>
            </a:prstGeom>
          </p:spPr>
        </p:pic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26160" y="3429000"/>
              <a:ext cx="1036040" cy="336259"/>
            </a:xfrm>
            <a:prstGeom prst="rect">
              <a:avLst/>
            </a:prstGeom>
          </p:spPr>
        </p:pic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498833" y="2133600"/>
              <a:ext cx="863367" cy="336259"/>
            </a:xfrm>
            <a:prstGeom prst="rect">
              <a:avLst/>
            </a:prstGeom>
          </p:spPr>
        </p:pic>
      </p:grpSp>
      <p:sp>
        <p:nvSpPr>
          <p:cNvPr id="9" name="Textfeld 8"/>
          <p:cNvSpPr txBox="1"/>
          <p:nvPr/>
        </p:nvSpPr>
        <p:spPr>
          <a:xfrm>
            <a:off x="1447800" y="228600"/>
            <a:ext cx="6629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SUSY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makes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the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couplings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unify</a:t>
            </a:r>
            <a:endParaRPr lang="de-DE" sz="3200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01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1447800" y="76200"/>
            <a:ext cx="6629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SUSY not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yet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detected</a:t>
            </a:r>
            <a:endParaRPr lang="de-DE" sz="3200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" name="Textfeld 2"/>
          <p:cNvSpPr txBox="1"/>
          <p:nvPr/>
        </p:nvSpPr>
        <p:spPr>
          <a:xfrm>
            <a:off x="685800" y="6197025"/>
            <a:ext cx="7696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Minimal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version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of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 SUSY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is</a:t>
            </a: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 in </a:t>
            </a:r>
            <a:r>
              <a:rPr lang="de-DE" sz="3200" b="1" dirty="0" err="1" smtClean="0">
                <a:solidFill>
                  <a:schemeClr val="accent2">
                    <a:lumMod val="75000"/>
                  </a:schemeClr>
                </a:solidFill>
              </a:rPr>
              <a:t>trouble</a:t>
            </a:r>
            <a:endParaRPr lang="de-DE" sz="3200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4" name="Bild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685800"/>
            <a:ext cx="8206802" cy="589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9846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685800" y="3688140"/>
            <a:ext cx="7848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9600" dirty="0" err="1" smtClean="0"/>
              <a:t>Thanks</a:t>
            </a:r>
            <a:r>
              <a:rPr lang="de-DE" sz="9600" dirty="0" smtClean="0"/>
              <a:t>!</a:t>
            </a:r>
          </a:p>
        </p:txBody>
      </p:sp>
      <p:sp>
        <p:nvSpPr>
          <p:cNvPr id="3" name="Textfeld 2"/>
          <p:cNvSpPr txBox="1"/>
          <p:nvPr/>
        </p:nvSpPr>
        <p:spPr>
          <a:xfrm>
            <a:off x="457200" y="762000"/>
            <a:ext cx="8305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600" dirty="0" smtClean="0">
                <a:solidFill>
                  <a:schemeClr val="accent2">
                    <a:lumMod val="75000"/>
                  </a:schemeClr>
                </a:solidFill>
              </a:rPr>
              <a:t>The Standard Model is in </a:t>
            </a:r>
            <a:r>
              <a:rPr lang="de-DE" sz="3600" dirty="0" err="1" smtClean="0">
                <a:solidFill>
                  <a:schemeClr val="accent2">
                    <a:lumMod val="75000"/>
                  </a:schemeClr>
                </a:solidFill>
              </a:rPr>
              <a:t>great</a:t>
            </a:r>
            <a:r>
              <a:rPr lang="de-DE" sz="36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600" dirty="0" err="1" smtClean="0">
                <a:solidFill>
                  <a:schemeClr val="accent2">
                    <a:lumMod val="75000"/>
                  </a:schemeClr>
                </a:solidFill>
              </a:rPr>
              <a:t>shape</a:t>
            </a:r>
            <a:r>
              <a:rPr lang="de-DE" sz="3600" dirty="0" smtClean="0">
                <a:solidFill>
                  <a:schemeClr val="accent2">
                    <a:lumMod val="75000"/>
                  </a:schemeClr>
                </a:solidFill>
              </a:rPr>
              <a:t>... but </a:t>
            </a:r>
            <a:r>
              <a:rPr lang="de-DE" sz="3600" dirty="0" err="1" smtClean="0">
                <a:solidFill>
                  <a:schemeClr val="accent2">
                    <a:lumMod val="75000"/>
                  </a:schemeClr>
                </a:solidFill>
              </a:rPr>
              <a:t>we</a:t>
            </a:r>
            <a:r>
              <a:rPr lang="de-DE" sz="36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600" dirty="0" err="1" smtClean="0">
                <a:solidFill>
                  <a:schemeClr val="accent2">
                    <a:lumMod val="75000"/>
                  </a:schemeClr>
                </a:solidFill>
              </a:rPr>
              <a:t>are</a:t>
            </a:r>
            <a:r>
              <a:rPr lang="de-DE" sz="3600" dirty="0" smtClean="0">
                <a:solidFill>
                  <a:schemeClr val="accent2">
                    <a:lumMod val="75000"/>
                  </a:schemeClr>
                </a:solidFill>
              </a:rPr>
              <a:t> not </a:t>
            </a:r>
            <a:r>
              <a:rPr lang="de-DE" sz="3600" dirty="0" err="1" smtClean="0">
                <a:solidFill>
                  <a:schemeClr val="accent2">
                    <a:lumMod val="75000"/>
                  </a:schemeClr>
                </a:solidFill>
              </a:rPr>
              <a:t>there</a:t>
            </a:r>
            <a:r>
              <a:rPr lang="de-DE" sz="36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600" dirty="0" err="1" smtClean="0">
                <a:solidFill>
                  <a:schemeClr val="accent2">
                    <a:lumMod val="75000"/>
                  </a:schemeClr>
                </a:solidFill>
              </a:rPr>
              <a:t>yet</a:t>
            </a:r>
            <a:endParaRPr lang="de-DE" sz="3600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732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eck 12"/>
          <p:cNvSpPr/>
          <p:nvPr/>
        </p:nvSpPr>
        <p:spPr bwMode="auto">
          <a:xfrm>
            <a:off x="0" y="4267200"/>
            <a:ext cx="9601200" cy="2592000"/>
          </a:xfrm>
          <a:prstGeom prst="rect">
            <a:avLst/>
          </a:prstGeom>
          <a:solidFill>
            <a:srgbClr val="000000">
              <a:alpha val="50196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578562" name="Picture 2" descr="iehe Erklärung. Ein Klick auf das Bild lädt die höchstaufgelöste verfügbare Versi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525000" cy="655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hteck 2"/>
          <p:cNvSpPr/>
          <p:nvPr/>
        </p:nvSpPr>
        <p:spPr bwMode="auto">
          <a:xfrm>
            <a:off x="-76200" y="0"/>
            <a:ext cx="4800600" cy="7010400"/>
          </a:xfrm>
          <a:prstGeom prst="rect">
            <a:avLst/>
          </a:prstGeom>
          <a:solidFill>
            <a:srgbClr val="0000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576514" name="Picture 2" descr="ttps://cds.cern.ch/record/2151078/files/run272775event36556333_v2.png?subformat=icon-1440"/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609600" y="0"/>
            <a:ext cx="5957968" cy="2288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/>
        </p:nvSpPr>
        <p:spPr bwMode="auto">
          <a:xfrm>
            <a:off x="-76200" y="0"/>
            <a:ext cx="11201400" cy="7391400"/>
          </a:xfrm>
          <a:prstGeom prst="rect">
            <a:avLst/>
          </a:prstGeom>
          <a:solidFill>
            <a:srgbClr val="000000">
              <a:alpha val="50196"/>
            </a:srgb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Textfeld 3"/>
          <p:cNvSpPr txBox="1"/>
          <p:nvPr/>
        </p:nvSpPr>
        <p:spPr>
          <a:xfrm>
            <a:off x="-304800" y="0"/>
            <a:ext cx="9753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dirty="0" err="1" smtClean="0">
                <a:solidFill>
                  <a:srgbClr val="FFFF99"/>
                </a:solidFill>
              </a:rPr>
              <a:t>Mean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flight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distance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of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unstable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particles</a:t>
            </a:r>
            <a:endParaRPr lang="de-DE" sz="3600" dirty="0">
              <a:solidFill>
                <a:srgbClr val="FFFF99"/>
              </a:solidFill>
            </a:endParaRPr>
          </a:p>
        </p:txBody>
      </p:sp>
      <p:sp>
        <p:nvSpPr>
          <p:cNvPr id="6" name="Textfeld 5"/>
          <p:cNvSpPr txBox="1"/>
          <p:nvPr/>
        </p:nvSpPr>
        <p:spPr>
          <a:xfrm>
            <a:off x="1143000" y="533400"/>
            <a:ext cx="67199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000" b="1" dirty="0" err="1" smtClean="0">
                <a:solidFill>
                  <a:srgbClr val="FFFF99"/>
                </a:solidFill>
              </a:rPr>
              <a:t>electromagnetic</a:t>
            </a:r>
            <a:r>
              <a:rPr lang="de-DE" sz="4000" b="1" dirty="0" smtClean="0">
                <a:solidFill>
                  <a:srgbClr val="FFFF99"/>
                </a:solidFill>
              </a:rPr>
              <a:t> </a:t>
            </a:r>
            <a:r>
              <a:rPr lang="de-DE" sz="4000" b="1" dirty="0" err="1" smtClean="0">
                <a:solidFill>
                  <a:srgbClr val="FFFF99"/>
                </a:solidFill>
              </a:rPr>
              <a:t>decays</a:t>
            </a:r>
            <a:endParaRPr lang="de-DE" sz="4000" b="1" dirty="0">
              <a:solidFill>
                <a:srgbClr val="FFFF99"/>
              </a:solidFill>
            </a:endParaRPr>
          </a:p>
        </p:txBody>
      </p:sp>
      <p:pic>
        <p:nvPicPr>
          <p:cNvPr id="7" name="Bild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30009" y="1383698"/>
            <a:ext cx="2718191" cy="498335"/>
          </a:xfrm>
          <a:prstGeom prst="rect">
            <a:avLst/>
          </a:prstGeom>
        </p:spPr>
      </p:pic>
      <p:pic>
        <p:nvPicPr>
          <p:cNvPr id="9" name="Bild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46700" y="1295400"/>
            <a:ext cx="2748391" cy="588941"/>
          </a:xfrm>
          <a:prstGeom prst="rect">
            <a:avLst/>
          </a:prstGeom>
        </p:spPr>
      </p:pic>
      <p:pic>
        <p:nvPicPr>
          <p:cNvPr id="11" name="Bild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4300" y="2514600"/>
            <a:ext cx="2692400" cy="2120900"/>
          </a:xfrm>
          <a:prstGeom prst="rect">
            <a:avLst/>
          </a:prstGeom>
        </p:spPr>
      </p:pic>
      <p:pic>
        <p:nvPicPr>
          <p:cNvPr id="12" name="Bild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05500" y="2590800"/>
            <a:ext cx="1257300" cy="101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0031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eck 12"/>
          <p:cNvSpPr/>
          <p:nvPr/>
        </p:nvSpPr>
        <p:spPr bwMode="auto">
          <a:xfrm>
            <a:off x="0" y="4267200"/>
            <a:ext cx="9601200" cy="2592000"/>
          </a:xfrm>
          <a:prstGeom prst="rect">
            <a:avLst/>
          </a:prstGeom>
          <a:solidFill>
            <a:srgbClr val="000000">
              <a:alpha val="50196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578562" name="Picture 2" descr="iehe Erklärung. Ein Klick auf das Bild lädt die höchstaufgelöste verfügbare Versi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525000" cy="655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hteck 2"/>
          <p:cNvSpPr/>
          <p:nvPr/>
        </p:nvSpPr>
        <p:spPr bwMode="auto">
          <a:xfrm>
            <a:off x="-76200" y="0"/>
            <a:ext cx="4800600" cy="7010400"/>
          </a:xfrm>
          <a:prstGeom prst="rect">
            <a:avLst/>
          </a:prstGeom>
          <a:solidFill>
            <a:srgbClr val="0000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576514" name="Picture 2" descr="ttps://cds.cern.ch/record/2151078/files/run272775event36556333_v2.png?subformat=icon-1440"/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609600" y="0"/>
            <a:ext cx="5957968" cy="2288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/>
        </p:nvSpPr>
        <p:spPr bwMode="auto">
          <a:xfrm>
            <a:off x="-76200" y="0"/>
            <a:ext cx="11201400" cy="7391400"/>
          </a:xfrm>
          <a:prstGeom prst="rect">
            <a:avLst/>
          </a:prstGeom>
          <a:solidFill>
            <a:srgbClr val="000000">
              <a:alpha val="50196"/>
            </a:srgb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Textfeld 3"/>
          <p:cNvSpPr txBox="1"/>
          <p:nvPr/>
        </p:nvSpPr>
        <p:spPr>
          <a:xfrm>
            <a:off x="-304800" y="0"/>
            <a:ext cx="9753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dirty="0" err="1" smtClean="0">
                <a:solidFill>
                  <a:srgbClr val="FFFF99"/>
                </a:solidFill>
              </a:rPr>
              <a:t>Mean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flight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distance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of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unstable</a:t>
            </a:r>
            <a:r>
              <a:rPr lang="de-DE" sz="3600" dirty="0" smtClean="0">
                <a:solidFill>
                  <a:srgbClr val="FFFF99"/>
                </a:solidFill>
              </a:rPr>
              <a:t> </a:t>
            </a:r>
            <a:r>
              <a:rPr lang="de-DE" sz="3600" dirty="0" err="1" smtClean="0">
                <a:solidFill>
                  <a:srgbClr val="FFFF99"/>
                </a:solidFill>
              </a:rPr>
              <a:t>particles</a:t>
            </a:r>
            <a:endParaRPr lang="de-DE" sz="3600" dirty="0">
              <a:solidFill>
                <a:srgbClr val="FFFF99"/>
              </a:solidFill>
            </a:endParaRPr>
          </a:p>
        </p:txBody>
      </p:sp>
      <p:sp>
        <p:nvSpPr>
          <p:cNvPr id="6" name="Textfeld 5"/>
          <p:cNvSpPr txBox="1"/>
          <p:nvPr/>
        </p:nvSpPr>
        <p:spPr>
          <a:xfrm>
            <a:off x="1143000" y="533400"/>
            <a:ext cx="67199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000" b="1" dirty="0" smtClean="0">
                <a:solidFill>
                  <a:srgbClr val="FFFF99"/>
                </a:solidFill>
              </a:rPr>
              <a:t>strong </a:t>
            </a:r>
            <a:r>
              <a:rPr lang="de-DE" sz="4000" b="1" dirty="0" err="1" smtClean="0">
                <a:solidFill>
                  <a:srgbClr val="FFFF99"/>
                </a:solidFill>
              </a:rPr>
              <a:t>decays</a:t>
            </a:r>
            <a:endParaRPr lang="de-DE" sz="4000" b="1" dirty="0">
              <a:solidFill>
                <a:srgbClr val="FFFF99"/>
              </a:solidFill>
            </a:endParaRPr>
          </a:p>
        </p:txBody>
      </p:sp>
      <p:pic>
        <p:nvPicPr>
          <p:cNvPr id="7" name="Bild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30009" y="1383698"/>
            <a:ext cx="2718191" cy="498335"/>
          </a:xfrm>
          <a:prstGeom prst="rect">
            <a:avLst/>
          </a:prstGeom>
        </p:spPr>
      </p:pic>
      <p:pic>
        <p:nvPicPr>
          <p:cNvPr id="9" name="Bild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46700" y="1295400"/>
            <a:ext cx="2748391" cy="588941"/>
          </a:xfrm>
          <a:prstGeom prst="rect">
            <a:avLst/>
          </a:prstGeom>
        </p:spPr>
      </p:pic>
      <p:pic>
        <p:nvPicPr>
          <p:cNvPr id="5" name="Bild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35100" y="2743200"/>
            <a:ext cx="2387600" cy="1447800"/>
          </a:xfrm>
          <a:prstGeom prst="rect">
            <a:avLst/>
          </a:prstGeom>
        </p:spPr>
      </p:pic>
      <p:pic>
        <p:nvPicPr>
          <p:cNvPr id="8" name="Bild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778500" y="2819400"/>
            <a:ext cx="1155700" cy="419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1786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47" name="Text Box 19"/>
          <p:cNvSpPr txBox="1">
            <a:spLocks noChangeArrowheads="1"/>
          </p:cNvSpPr>
          <p:nvPr/>
        </p:nvSpPr>
        <p:spPr bwMode="auto">
          <a:xfrm>
            <a:off x="304800" y="273050"/>
            <a:ext cx="8686800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579438" indent="-579438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13493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20732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27971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35210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39782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44354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48926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53498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6000" u="sng" dirty="0" smtClean="0">
                <a:latin typeface="Arial" charset="0"/>
              </a:rPr>
              <a:t>The Plan</a:t>
            </a:r>
            <a:endParaRPr lang="de-DE" altLang="de-DE" sz="6000" u="sng" dirty="0">
              <a:latin typeface="Arial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76200" y="1841718"/>
            <a:ext cx="91440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tabLst>
                <a:tab pos="1241425" algn="l"/>
              </a:tabLst>
            </a:pPr>
            <a:r>
              <a:rPr lang="de-DE" sz="2800" dirty="0" smtClean="0"/>
              <a:t>Part 1: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	Standard Model &amp; experimental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techniques</a:t>
            </a:r>
            <a:endParaRPr lang="de-DE" sz="2800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algn="l">
              <a:tabLst>
                <a:tab pos="1241425" algn="l"/>
              </a:tabLst>
            </a:pPr>
            <a:r>
              <a:rPr lang="de-DE" sz="2800" dirty="0" smtClean="0"/>
              <a:t>Part 2: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	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Theory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basics</a:t>
            </a:r>
            <a:r>
              <a:rPr lang="de-DE" sz="2800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and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precision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tests</a:t>
            </a:r>
            <a:endParaRPr lang="de-DE" sz="2800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algn="l">
              <a:tabLst>
                <a:tab pos="1241425" algn="l"/>
                <a:tab pos="1819275" algn="l"/>
              </a:tabLst>
            </a:pPr>
            <a:r>
              <a:rPr lang="de-DE" sz="2800" dirty="0" smtClean="0"/>
              <a:t>Part 3: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	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Physics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at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the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LHC</a:t>
            </a:r>
            <a:endParaRPr lang="de-DE" sz="28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41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4195" name="Text Box 3"/>
          <p:cNvSpPr txBox="1">
            <a:spLocks noChangeArrowheads="1"/>
          </p:cNvSpPr>
          <p:nvPr/>
        </p:nvSpPr>
        <p:spPr bwMode="auto">
          <a:xfrm>
            <a:off x="0" y="152400"/>
            <a:ext cx="9144000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de-DE" sz="4400" dirty="0" err="1" smtClean="0">
                <a:solidFill>
                  <a:srgbClr val="FFFFFF"/>
                </a:solidFill>
                <a:latin typeface="Arial" panose="020B0604020202020204" pitchFamily="34" charset="0"/>
              </a:rPr>
              <a:t>Particle</a:t>
            </a:r>
            <a:r>
              <a:rPr lang="de-DE" sz="4400" dirty="0" smtClean="0">
                <a:solidFill>
                  <a:srgbClr val="FFFFFF"/>
                </a:solidFill>
                <a:latin typeface="Arial" panose="020B0604020202020204" pitchFamily="34" charset="0"/>
              </a:rPr>
              <a:t> </a:t>
            </a:r>
            <a:r>
              <a:rPr lang="de-DE" sz="4400" dirty="0" err="1" smtClean="0">
                <a:solidFill>
                  <a:srgbClr val="FFFFFF"/>
                </a:solidFill>
                <a:latin typeface="Arial" panose="020B0604020202020204" pitchFamily="34" charset="0"/>
              </a:rPr>
              <a:t>Accelerators</a:t>
            </a:r>
            <a:endParaRPr lang="en-US" sz="4400" dirty="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4492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feld 2"/>
          <p:cNvSpPr txBox="1"/>
          <p:nvPr/>
        </p:nvSpPr>
        <p:spPr>
          <a:xfrm>
            <a:off x="304800" y="1676400"/>
            <a:ext cx="8001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smtClean="0"/>
              <a:t>1. Create </a:t>
            </a:r>
            <a:r>
              <a:rPr lang="de-DE" sz="2800" dirty="0" err="1" smtClean="0"/>
              <a:t>them</a:t>
            </a:r>
            <a:endParaRPr lang="de-DE" sz="2800" dirty="0"/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de-DE" sz="4400" dirty="0" err="1" smtClean="0">
                <a:latin typeface="Arial" panose="020B0604020202020204" pitchFamily="34" charset="0"/>
              </a:rPr>
              <a:t>Why</a:t>
            </a:r>
            <a:r>
              <a:rPr lang="de-DE" sz="4400" dirty="0" smtClean="0">
                <a:latin typeface="Arial" panose="020B0604020202020204" pitchFamily="34" charset="0"/>
              </a:rPr>
              <a:t> do </a:t>
            </a:r>
            <a:r>
              <a:rPr lang="de-DE" sz="4400" dirty="0" err="1" smtClean="0">
                <a:latin typeface="Arial" panose="020B0604020202020204" pitchFamily="34" charset="0"/>
              </a:rPr>
              <a:t>we</a:t>
            </a:r>
            <a:r>
              <a:rPr lang="de-DE" sz="4400" dirty="0" smtClean="0">
                <a:latin typeface="Arial" panose="020B0604020202020204" pitchFamily="34" charset="0"/>
              </a:rPr>
              <a:t> </a:t>
            </a:r>
            <a:r>
              <a:rPr lang="de-DE" sz="4400" dirty="0" err="1" smtClean="0">
                <a:latin typeface="Arial" panose="020B0604020202020204" pitchFamily="34" charset="0"/>
              </a:rPr>
              <a:t>need</a:t>
            </a:r>
            <a:r>
              <a:rPr lang="de-DE" sz="4400" dirty="0" smtClean="0">
                <a:latin typeface="Arial" panose="020B0604020202020204" pitchFamily="34" charset="0"/>
              </a:rPr>
              <a:t> </a:t>
            </a:r>
            <a:r>
              <a:rPr lang="de-DE" sz="4400" dirty="0" err="1" smtClean="0">
                <a:latin typeface="Arial" panose="020B0604020202020204" pitchFamily="34" charset="0"/>
              </a:rPr>
              <a:t>them</a:t>
            </a:r>
            <a:r>
              <a:rPr lang="de-DE" sz="4400" dirty="0" smtClean="0">
                <a:latin typeface="Arial" panose="020B0604020202020204" pitchFamily="34" charset="0"/>
              </a:rPr>
              <a:t>?</a:t>
            </a:r>
            <a:endParaRPr lang="en-US" sz="4400" dirty="0">
              <a:latin typeface="Arial" panose="020B0604020202020204" pitchFamily="34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228600" y="914400"/>
            <a:ext cx="830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07988" indent="-407988" algn="l">
              <a:buFont typeface="Wingdings" charset="2"/>
              <a:buChar char="Ø"/>
            </a:pPr>
            <a:r>
              <a:rPr lang="de-DE" sz="3200" dirty="0" err="1" smtClean="0">
                <a:solidFill>
                  <a:schemeClr val="accent6"/>
                </a:solidFill>
              </a:rPr>
              <a:t>Discover</a:t>
            </a:r>
            <a:r>
              <a:rPr lang="de-DE" sz="3200" dirty="0" smtClean="0">
                <a:solidFill>
                  <a:schemeClr val="accent6"/>
                </a:solidFill>
              </a:rPr>
              <a:t> </a:t>
            </a:r>
            <a:r>
              <a:rPr lang="de-DE" sz="3200" dirty="0" err="1" smtClean="0">
                <a:solidFill>
                  <a:schemeClr val="accent6"/>
                </a:solidFill>
              </a:rPr>
              <a:t>new</a:t>
            </a:r>
            <a:r>
              <a:rPr lang="de-DE" sz="3200" dirty="0" smtClean="0">
                <a:solidFill>
                  <a:schemeClr val="accent6"/>
                </a:solidFill>
              </a:rPr>
              <a:t> heavy </a:t>
            </a:r>
            <a:r>
              <a:rPr lang="de-DE" sz="3200" dirty="0" err="1" smtClean="0">
                <a:solidFill>
                  <a:schemeClr val="accent6"/>
                </a:solidFill>
              </a:rPr>
              <a:t>particles</a:t>
            </a:r>
            <a:r>
              <a:rPr lang="de-DE" sz="3200" dirty="0" smtClean="0">
                <a:solidFill>
                  <a:schemeClr val="accent6"/>
                </a:solidFill>
              </a:rPr>
              <a:t> / </a:t>
            </a:r>
            <a:r>
              <a:rPr lang="de-DE" sz="3200" dirty="0" err="1" smtClean="0">
                <a:solidFill>
                  <a:schemeClr val="accent6"/>
                </a:solidFill>
              </a:rPr>
              <a:t>field</a:t>
            </a:r>
            <a:r>
              <a:rPr lang="de-DE" sz="3200" dirty="0" smtClean="0">
                <a:solidFill>
                  <a:schemeClr val="accent6"/>
                </a:solidFill>
              </a:rPr>
              <a:t> </a:t>
            </a:r>
            <a:r>
              <a:rPr lang="de-DE" sz="3200" dirty="0" err="1" smtClean="0">
                <a:solidFill>
                  <a:schemeClr val="accent6"/>
                </a:solidFill>
              </a:rPr>
              <a:t>quanta</a:t>
            </a:r>
            <a:endParaRPr lang="de-DE" sz="3200" dirty="0">
              <a:solidFill>
                <a:schemeClr val="accent6"/>
              </a:solidFill>
            </a:endParaRPr>
          </a:p>
        </p:txBody>
      </p:sp>
      <p:sp>
        <p:nvSpPr>
          <p:cNvPr id="43" name="Textfeld 42"/>
          <p:cNvSpPr txBox="1"/>
          <p:nvPr/>
        </p:nvSpPr>
        <p:spPr>
          <a:xfrm>
            <a:off x="762000" y="3429000"/>
            <a:ext cx="8077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smtClean="0"/>
              <a:t>⇒ </a:t>
            </a:r>
            <a:r>
              <a:rPr lang="de-DE" sz="2800" dirty="0" err="1" smtClean="0"/>
              <a:t>needs</a:t>
            </a:r>
            <a:r>
              <a:rPr lang="de-DE" sz="2800" dirty="0" smtClean="0"/>
              <a:t> </a:t>
            </a:r>
            <a:r>
              <a:rPr lang="de-DE" sz="2800" b="1" dirty="0" smtClean="0">
                <a:solidFill>
                  <a:srgbClr val="FF0000"/>
                </a:solidFill>
              </a:rPr>
              <a:t>high cm </a:t>
            </a:r>
            <a:r>
              <a:rPr lang="de-DE" sz="2800" b="1" dirty="0" err="1" smtClean="0">
                <a:solidFill>
                  <a:srgbClr val="FF0000"/>
                </a:solidFill>
              </a:rPr>
              <a:t>energy</a:t>
            </a:r>
            <a:endParaRPr lang="de-DE" sz="2800" b="1" dirty="0"/>
          </a:p>
        </p:txBody>
      </p:sp>
      <p:grpSp>
        <p:nvGrpSpPr>
          <p:cNvPr id="57" name="Gruppierung 56"/>
          <p:cNvGrpSpPr/>
          <p:nvPr/>
        </p:nvGrpSpPr>
        <p:grpSpPr>
          <a:xfrm>
            <a:off x="304800" y="4124980"/>
            <a:ext cx="8839200" cy="2580620"/>
            <a:chOff x="304800" y="4124980"/>
            <a:chExt cx="8839200" cy="2580620"/>
          </a:xfrm>
        </p:grpSpPr>
        <p:sp>
          <p:nvSpPr>
            <p:cNvPr id="5" name="Textfeld 4"/>
            <p:cNvSpPr txBox="1"/>
            <p:nvPr/>
          </p:nvSpPr>
          <p:spPr>
            <a:xfrm>
              <a:off x="304800" y="4124980"/>
              <a:ext cx="8839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/>
                <a:t>2</a:t>
              </a:r>
              <a:r>
                <a:rPr lang="de-DE" sz="2800" dirty="0" smtClean="0"/>
                <a:t>. </a:t>
              </a:r>
              <a:r>
                <a:rPr lang="de-DE" sz="2800" dirty="0" err="1" smtClean="0"/>
                <a:t>Measure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their</a:t>
              </a:r>
              <a:r>
                <a:rPr lang="de-DE" sz="2800" dirty="0" smtClean="0"/>
                <a:t> </a:t>
              </a:r>
              <a:r>
                <a:rPr lang="de-DE" sz="2800" dirty="0" err="1"/>
                <a:t>c</a:t>
              </a:r>
              <a:r>
                <a:rPr lang="de-DE" sz="2800" dirty="0" err="1" smtClean="0"/>
                <a:t>ontributions</a:t>
              </a:r>
              <a:r>
                <a:rPr lang="de-DE" sz="2800" dirty="0" smtClean="0"/>
                <a:t> in </a:t>
              </a:r>
              <a:r>
                <a:rPr lang="de-DE" sz="2800" dirty="0" err="1" smtClean="0"/>
                <a:t>quantum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fluctuations</a:t>
              </a:r>
              <a:endParaRPr lang="de-DE" sz="2800" dirty="0"/>
            </a:p>
          </p:txBody>
        </p:sp>
        <p:sp>
          <p:nvSpPr>
            <p:cNvPr id="44" name="Textfeld 43"/>
            <p:cNvSpPr txBox="1"/>
            <p:nvPr/>
          </p:nvSpPr>
          <p:spPr>
            <a:xfrm>
              <a:off x="762000" y="6182380"/>
              <a:ext cx="8077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smtClean="0"/>
                <a:t>⇒ </a:t>
              </a:r>
              <a:r>
                <a:rPr lang="de-DE" sz="2800" dirty="0" err="1" smtClean="0"/>
                <a:t>needs</a:t>
              </a:r>
              <a:r>
                <a:rPr lang="de-DE" sz="2800" dirty="0" smtClean="0"/>
                <a:t> high </a:t>
              </a:r>
              <a:r>
                <a:rPr lang="de-DE" sz="2800" dirty="0" err="1" smtClean="0"/>
                <a:t>precision</a:t>
              </a:r>
              <a:r>
                <a:rPr lang="de-DE" sz="2800" dirty="0" smtClean="0"/>
                <a:t> ⇒ </a:t>
              </a:r>
              <a:r>
                <a:rPr lang="de-DE" sz="2800" b="1" dirty="0" smtClean="0">
                  <a:solidFill>
                    <a:srgbClr val="FF0000"/>
                  </a:solidFill>
                </a:rPr>
                <a:t>high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luminosity</a:t>
              </a:r>
              <a:endParaRPr lang="de-DE" sz="2800" b="1" dirty="0"/>
            </a:p>
          </p:txBody>
        </p:sp>
        <p:grpSp>
          <p:nvGrpSpPr>
            <p:cNvPr id="55" name="Gruppierung 54"/>
            <p:cNvGrpSpPr/>
            <p:nvPr/>
          </p:nvGrpSpPr>
          <p:grpSpPr>
            <a:xfrm>
              <a:off x="1524000" y="4971956"/>
              <a:ext cx="2862580" cy="1459324"/>
              <a:chOff x="2362200" y="4971956"/>
              <a:chExt cx="2862580" cy="1459324"/>
            </a:xfrm>
          </p:grpSpPr>
          <p:sp>
            <p:nvSpPr>
              <p:cNvPr id="51" name="Bogen 50"/>
              <p:cNvSpPr/>
              <p:nvPr/>
            </p:nvSpPr>
            <p:spPr bwMode="auto">
              <a:xfrm>
                <a:off x="3182620" y="5255260"/>
                <a:ext cx="1176020" cy="1176020"/>
              </a:xfrm>
              <a:prstGeom prst="arc">
                <a:avLst>
                  <a:gd name="adj1" fmla="val 10678297"/>
                  <a:gd name="adj2" fmla="val 0"/>
                </a:avLst>
              </a:prstGeom>
              <a:noFill/>
              <a:ln w="28575" cap="flat" cmpd="sng" algn="ctr">
                <a:solidFill>
                  <a:srgbClr val="7030A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45" name="Line 252"/>
              <p:cNvSpPr>
                <a:spLocks noChangeShapeType="1"/>
              </p:cNvSpPr>
              <p:nvPr/>
            </p:nvSpPr>
            <p:spPr bwMode="auto">
              <a:xfrm flipV="1">
                <a:off x="2362200" y="5867400"/>
                <a:ext cx="88138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46" name="Line 245"/>
              <p:cNvSpPr>
                <a:spLocks noChangeShapeType="1"/>
              </p:cNvSpPr>
              <p:nvPr/>
            </p:nvSpPr>
            <p:spPr bwMode="auto">
              <a:xfrm>
                <a:off x="3243580" y="5867401"/>
                <a:ext cx="1023620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47" name="Line 252"/>
              <p:cNvSpPr>
                <a:spLocks noChangeShapeType="1"/>
              </p:cNvSpPr>
              <p:nvPr/>
            </p:nvSpPr>
            <p:spPr bwMode="auto">
              <a:xfrm flipV="1">
                <a:off x="4343400" y="5867400"/>
                <a:ext cx="88138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49" name="Oval 253"/>
              <p:cNvSpPr>
                <a:spLocks noChangeArrowheads="1"/>
              </p:cNvSpPr>
              <p:nvPr/>
            </p:nvSpPr>
            <p:spPr bwMode="auto">
              <a:xfrm flipH="1" flipV="1">
                <a:off x="4267200" y="5791200"/>
                <a:ext cx="152400" cy="152400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50" name="Oval 253"/>
              <p:cNvSpPr>
                <a:spLocks noChangeArrowheads="1"/>
              </p:cNvSpPr>
              <p:nvPr/>
            </p:nvSpPr>
            <p:spPr bwMode="auto">
              <a:xfrm flipH="1" flipV="1">
                <a:off x="3124200" y="5791200"/>
                <a:ext cx="152400" cy="152400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52" name="Freeform 257"/>
              <p:cNvSpPr>
                <a:spLocks noChangeAspect="1"/>
              </p:cNvSpPr>
              <p:nvPr/>
            </p:nvSpPr>
            <p:spPr bwMode="auto">
              <a:xfrm rot="9400680" flipH="1">
                <a:off x="4051847" y="5156395"/>
                <a:ext cx="478959" cy="165767"/>
              </a:xfrm>
              <a:custGeom>
                <a:avLst/>
                <a:gdLst>
                  <a:gd name="T0" fmla="*/ 0 w 576"/>
                  <a:gd name="T1" fmla="*/ 56 h 112"/>
                  <a:gd name="T2" fmla="*/ 50 w 576"/>
                  <a:gd name="T3" fmla="*/ 8 h 112"/>
                  <a:gd name="T4" fmla="*/ 144 w 576"/>
                  <a:gd name="T5" fmla="*/ 104 h 112"/>
                  <a:gd name="T6" fmla="*/ 240 w 576"/>
                  <a:gd name="T7" fmla="*/ 8 h 112"/>
                  <a:gd name="T8" fmla="*/ 336 w 576"/>
                  <a:gd name="T9" fmla="*/ 104 h 112"/>
                  <a:gd name="T10" fmla="*/ 432 w 576"/>
                  <a:gd name="T11" fmla="*/ 8 h 112"/>
                  <a:gd name="T12" fmla="*/ 528 w 576"/>
                  <a:gd name="T13" fmla="*/ 104 h 112"/>
                  <a:gd name="T14" fmla="*/ 576 w 576"/>
                  <a:gd name="T15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6" h="112">
                    <a:moveTo>
                      <a:pt x="0" y="56"/>
                    </a:moveTo>
                    <a:cubicBezTo>
                      <a:pt x="8" y="48"/>
                      <a:pt x="26" y="0"/>
                      <a:pt x="50" y="8"/>
                    </a:cubicBezTo>
                    <a:cubicBezTo>
                      <a:pt x="74" y="16"/>
                      <a:pt x="112" y="104"/>
                      <a:pt x="144" y="104"/>
                    </a:cubicBezTo>
                    <a:cubicBezTo>
                      <a:pt x="176" y="104"/>
                      <a:pt x="208" y="8"/>
                      <a:pt x="240" y="8"/>
                    </a:cubicBezTo>
                    <a:cubicBezTo>
                      <a:pt x="272" y="8"/>
                      <a:pt x="304" y="104"/>
                      <a:pt x="336" y="104"/>
                    </a:cubicBezTo>
                    <a:cubicBezTo>
                      <a:pt x="368" y="104"/>
                      <a:pt x="400" y="8"/>
                      <a:pt x="432" y="8"/>
                    </a:cubicBezTo>
                    <a:cubicBezTo>
                      <a:pt x="464" y="8"/>
                      <a:pt x="504" y="96"/>
                      <a:pt x="528" y="104"/>
                    </a:cubicBezTo>
                    <a:cubicBezTo>
                      <a:pt x="552" y="112"/>
                      <a:pt x="568" y="64"/>
                      <a:pt x="576" y="56"/>
                    </a:cubicBezTo>
                  </a:path>
                </a:pathLst>
              </a:custGeom>
              <a:noFill/>
              <a:ln w="28575" cmpd="sng">
                <a:solidFill>
                  <a:srgbClr val="0000CC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" name="Freeform 258"/>
              <p:cNvSpPr>
                <a:spLocks noChangeAspect="1"/>
              </p:cNvSpPr>
              <p:nvPr/>
            </p:nvSpPr>
            <p:spPr bwMode="auto">
              <a:xfrm rot="9400680" flipH="1">
                <a:off x="4491186" y="4971956"/>
                <a:ext cx="484000" cy="164502"/>
              </a:xfrm>
              <a:custGeom>
                <a:avLst/>
                <a:gdLst>
                  <a:gd name="T0" fmla="*/ 0 w 581"/>
                  <a:gd name="T1" fmla="*/ 61 h 111"/>
                  <a:gd name="T2" fmla="*/ 55 w 581"/>
                  <a:gd name="T3" fmla="*/ 7 h 111"/>
                  <a:gd name="T4" fmla="*/ 149 w 581"/>
                  <a:gd name="T5" fmla="*/ 103 h 111"/>
                  <a:gd name="T6" fmla="*/ 245 w 581"/>
                  <a:gd name="T7" fmla="*/ 7 h 111"/>
                  <a:gd name="T8" fmla="*/ 341 w 581"/>
                  <a:gd name="T9" fmla="*/ 103 h 111"/>
                  <a:gd name="T10" fmla="*/ 437 w 581"/>
                  <a:gd name="T11" fmla="*/ 7 h 111"/>
                  <a:gd name="T12" fmla="*/ 533 w 581"/>
                  <a:gd name="T13" fmla="*/ 103 h 111"/>
                  <a:gd name="T14" fmla="*/ 581 w 581"/>
                  <a:gd name="T15" fmla="*/ 5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1" h="111">
                    <a:moveTo>
                      <a:pt x="0" y="61"/>
                    </a:moveTo>
                    <a:cubicBezTo>
                      <a:pt x="9" y="52"/>
                      <a:pt x="30" y="0"/>
                      <a:pt x="55" y="7"/>
                    </a:cubicBezTo>
                    <a:cubicBezTo>
                      <a:pt x="80" y="14"/>
                      <a:pt x="117" y="103"/>
                      <a:pt x="149" y="103"/>
                    </a:cubicBezTo>
                    <a:cubicBezTo>
                      <a:pt x="181" y="103"/>
                      <a:pt x="213" y="7"/>
                      <a:pt x="245" y="7"/>
                    </a:cubicBezTo>
                    <a:cubicBezTo>
                      <a:pt x="277" y="7"/>
                      <a:pt x="309" y="103"/>
                      <a:pt x="341" y="103"/>
                    </a:cubicBezTo>
                    <a:cubicBezTo>
                      <a:pt x="373" y="103"/>
                      <a:pt x="405" y="7"/>
                      <a:pt x="437" y="7"/>
                    </a:cubicBezTo>
                    <a:cubicBezTo>
                      <a:pt x="469" y="7"/>
                      <a:pt x="509" y="95"/>
                      <a:pt x="533" y="103"/>
                    </a:cubicBezTo>
                    <a:cubicBezTo>
                      <a:pt x="557" y="111"/>
                      <a:pt x="573" y="63"/>
                      <a:pt x="581" y="55"/>
                    </a:cubicBezTo>
                  </a:path>
                </a:pathLst>
              </a:custGeom>
              <a:noFill/>
              <a:ln w="28575" cmpd="sng">
                <a:solidFill>
                  <a:srgbClr val="0000CC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" name="Oval 253"/>
              <p:cNvSpPr>
                <a:spLocks noChangeArrowheads="1"/>
              </p:cNvSpPr>
              <p:nvPr/>
            </p:nvSpPr>
            <p:spPr bwMode="auto">
              <a:xfrm flipH="1" flipV="1">
                <a:off x="4008120" y="5288280"/>
                <a:ext cx="152400" cy="152400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56" name="Textfeld 55"/>
            <p:cNvSpPr txBox="1"/>
            <p:nvPr/>
          </p:nvSpPr>
          <p:spPr>
            <a:xfrm>
              <a:off x="5181600" y="4800600"/>
              <a:ext cx="290988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err="1" smtClean="0"/>
                <a:t>virtual</a:t>
              </a:r>
              <a:r>
                <a:rPr lang="de-DE" dirty="0" smtClean="0"/>
                <a:t> </a:t>
              </a:r>
              <a:r>
                <a:rPr lang="de-DE" dirty="0" err="1" smtClean="0"/>
                <a:t>particles</a:t>
              </a:r>
              <a:r>
                <a:rPr lang="de-DE" dirty="0" smtClean="0"/>
                <a:t>   (off-</a:t>
              </a:r>
              <a:r>
                <a:rPr lang="de-DE" dirty="0" err="1" smtClean="0"/>
                <a:t>mass</a:t>
              </a:r>
              <a:r>
                <a:rPr lang="de-DE" dirty="0" smtClean="0"/>
                <a:t>-</a:t>
              </a:r>
              <a:r>
                <a:rPr lang="de-DE" dirty="0" err="1" smtClean="0"/>
                <a:t>shell</a:t>
              </a:r>
              <a:r>
                <a:rPr lang="de-DE" dirty="0" smtClean="0"/>
                <a:t>)     in </a:t>
              </a:r>
              <a:r>
                <a:rPr lang="de-DE" dirty="0" err="1" smtClean="0"/>
                <a:t>quantum</a:t>
              </a:r>
              <a:r>
                <a:rPr lang="de-DE" dirty="0" smtClean="0"/>
                <a:t> </a:t>
              </a:r>
              <a:r>
                <a:rPr lang="de-DE" dirty="0" err="1" smtClean="0"/>
                <a:t>loops</a:t>
              </a:r>
              <a:endParaRPr lang="de-DE" dirty="0"/>
            </a:p>
          </p:txBody>
        </p:sp>
      </p:grpSp>
      <p:grpSp>
        <p:nvGrpSpPr>
          <p:cNvPr id="16" name="Gruppierung 15"/>
          <p:cNvGrpSpPr/>
          <p:nvPr/>
        </p:nvGrpSpPr>
        <p:grpSpPr>
          <a:xfrm>
            <a:off x="3783106" y="1739900"/>
            <a:ext cx="3481294" cy="1436594"/>
            <a:chOff x="3783106" y="1739900"/>
            <a:chExt cx="3481294" cy="1436594"/>
          </a:xfrm>
        </p:grpSpPr>
        <p:pic>
          <p:nvPicPr>
            <p:cNvPr id="15" name="Bild 1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934200" y="2806700"/>
              <a:ext cx="330200" cy="317500"/>
            </a:xfrm>
            <a:prstGeom prst="rect">
              <a:avLst/>
            </a:prstGeom>
          </p:spPr>
        </p:pic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783600" y="1918447"/>
              <a:ext cx="444500" cy="304800"/>
            </a:xfrm>
            <a:prstGeom prst="rect">
              <a:avLst/>
            </a:prstGeom>
          </p:spPr>
        </p:pic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83106" y="2770094"/>
              <a:ext cx="457200" cy="406400"/>
            </a:xfrm>
            <a:prstGeom prst="rect">
              <a:avLst/>
            </a:prstGeom>
          </p:spPr>
        </p:pic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934200" y="1739900"/>
              <a:ext cx="241300" cy="317500"/>
            </a:xfrm>
            <a:prstGeom prst="rect">
              <a:avLst/>
            </a:prstGeom>
          </p:spPr>
        </p:pic>
        <p:grpSp>
          <p:nvGrpSpPr>
            <p:cNvPr id="8" name="Group 244"/>
            <p:cNvGrpSpPr>
              <a:grpSpLocks/>
            </p:cNvGrpSpPr>
            <p:nvPr/>
          </p:nvGrpSpPr>
          <p:grpSpPr bwMode="auto">
            <a:xfrm>
              <a:off x="4267200" y="2103437"/>
              <a:ext cx="2667000" cy="914400"/>
              <a:chOff x="480" y="1872"/>
              <a:chExt cx="1680" cy="576"/>
            </a:xfrm>
          </p:grpSpPr>
          <p:sp>
            <p:nvSpPr>
              <p:cNvPr id="9" name="Line 245"/>
              <p:cNvSpPr>
                <a:spLocks noChangeShapeType="1"/>
              </p:cNvSpPr>
              <p:nvPr/>
            </p:nvSpPr>
            <p:spPr bwMode="auto">
              <a:xfrm>
                <a:off x="1575" y="2160"/>
                <a:ext cx="536" cy="239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dash"/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0" name="Group 246"/>
              <p:cNvGrpSpPr>
                <a:grpSpLocks noChangeAspect="1"/>
              </p:cNvGrpSpPr>
              <p:nvPr/>
            </p:nvGrpSpPr>
            <p:grpSpPr bwMode="auto">
              <a:xfrm flipH="1">
                <a:off x="979" y="2112"/>
                <a:ext cx="605" cy="110"/>
                <a:chOff x="1172" y="3318"/>
                <a:chExt cx="762" cy="138"/>
              </a:xfrm>
            </p:grpSpPr>
            <p:sp>
              <p:nvSpPr>
                <p:cNvPr id="34" name="Freeform 247"/>
                <p:cNvSpPr>
                  <a:spLocks noChangeAspect="1"/>
                </p:cNvSpPr>
                <p:nvPr/>
              </p:nvSpPr>
              <p:spPr bwMode="auto">
                <a:xfrm rot="-10832358">
                  <a:off x="1554" y="3318"/>
                  <a:ext cx="380" cy="131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5" name="Freeform 248"/>
                <p:cNvSpPr>
                  <a:spLocks noChangeAspect="1"/>
                </p:cNvSpPr>
                <p:nvPr/>
              </p:nvSpPr>
              <p:spPr bwMode="auto">
                <a:xfrm rot="-10832358">
                  <a:off x="1172" y="3326"/>
                  <a:ext cx="384" cy="130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2" name="Group 250"/>
              <p:cNvGrpSpPr>
                <a:grpSpLocks/>
              </p:cNvGrpSpPr>
              <p:nvPr/>
            </p:nvGrpSpPr>
            <p:grpSpPr bwMode="auto">
              <a:xfrm>
                <a:off x="480" y="1872"/>
                <a:ext cx="528" cy="576"/>
                <a:chOff x="480" y="1872"/>
                <a:chExt cx="528" cy="576"/>
              </a:xfrm>
            </p:grpSpPr>
            <p:sp>
              <p:nvSpPr>
                <p:cNvPr id="29" name="Line 251"/>
                <p:cNvSpPr>
                  <a:spLocks noChangeShapeType="1"/>
                </p:cNvSpPr>
                <p:nvPr/>
              </p:nvSpPr>
              <p:spPr bwMode="auto">
                <a:xfrm>
                  <a:off x="480" y="1872"/>
                  <a:ext cx="480" cy="288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0" name="Line 252"/>
                <p:cNvSpPr>
                  <a:spLocks noChangeShapeType="1"/>
                </p:cNvSpPr>
                <p:nvPr/>
              </p:nvSpPr>
              <p:spPr bwMode="auto">
                <a:xfrm flipV="1">
                  <a:off x="480" y="2160"/>
                  <a:ext cx="480" cy="288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1" name="Oval 253"/>
                <p:cNvSpPr>
                  <a:spLocks noChangeArrowheads="1"/>
                </p:cNvSpPr>
                <p:nvPr/>
              </p:nvSpPr>
              <p:spPr bwMode="auto">
                <a:xfrm flipH="1" flipV="1">
                  <a:off x="912" y="2112"/>
                  <a:ext cx="96" cy="96"/>
                </a:xfrm>
                <a:prstGeom prst="ellipse">
                  <a:avLst/>
                </a:prstGeom>
                <a:solidFill>
                  <a:srgbClr val="66CCFF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2" name="Line 254"/>
                <p:cNvSpPr>
                  <a:spLocks noChangeShapeType="1"/>
                </p:cNvSpPr>
                <p:nvPr/>
              </p:nvSpPr>
              <p:spPr bwMode="auto">
                <a:xfrm>
                  <a:off x="674" y="1990"/>
                  <a:ext cx="28" cy="1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3" name="Line 255"/>
                <p:cNvSpPr>
                  <a:spLocks noChangeShapeType="1"/>
                </p:cNvSpPr>
                <p:nvPr/>
              </p:nvSpPr>
              <p:spPr bwMode="auto">
                <a:xfrm flipV="1">
                  <a:off x="672" y="2316"/>
                  <a:ext cx="28" cy="1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 type="arrow" w="lg" len="lg"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3" name="Group 256"/>
              <p:cNvGrpSpPr>
                <a:grpSpLocks noChangeAspect="1"/>
              </p:cNvGrpSpPr>
              <p:nvPr/>
            </p:nvGrpSpPr>
            <p:grpSpPr bwMode="auto">
              <a:xfrm rot="20168322" flipH="1">
                <a:off x="1555" y="1968"/>
                <a:ext cx="605" cy="110"/>
                <a:chOff x="1172" y="3318"/>
                <a:chExt cx="762" cy="138"/>
              </a:xfrm>
            </p:grpSpPr>
            <p:sp>
              <p:nvSpPr>
                <p:cNvPr id="27" name="Freeform 257"/>
                <p:cNvSpPr>
                  <a:spLocks noChangeAspect="1"/>
                </p:cNvSpPr>
                <p:nvPr/>
              </p:nvSpPr>
              <p:spPr bwMode="auto">
                <a:xfrm rot="-10832358">
                  <a:off x="1554" y="3318"/>
                  <a:ext cx="380" cy="131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8" name="Freeform 258"/>
                <p:cNvSpPr>
                  <a:spLocks noChangeAspect="1"/>
                </p:cNvSpPr>
                <p:nvPr/>
              </p:nvSpPr>
              <p:spPr bwMode="auto">
                <a:xfrm rot="-10832358">
                  <a:off x="1172" y="3326"/>
                  <a:ext cx="384" cy="130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0000CC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" name="Oval 259"/>
              <p:cNvSpPr>
                <a:spLocks noChangeArrowheads="1"/>
              </p:cNvSpPr>
              <p:nvPr/>
            </p:nvSpPr>
            <p:spPr bwMode="auto">
              <a:xfrm flipH="1" flipV="1">
                <a:off x="1527" y="2112"/>
                <a:ext cx="96" cy="96"/>
              </a:xfrm>
              <a:prstGeom prst="ellipse">
                <a:avLst/>
              </a:prstGeom>
              <a:solidFill>
                <a:srgbClr val="66CCFF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  <p:pic>
          <p:nvPicPr>
            <p:cNvPr id="48" name="Bild 4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321300" y="2057400"/>
              <a:ext cx="241300" cy="3175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18926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228600" y="152400"/>
            <a:ext cx="830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07988" indent="-407988" algn="l">
              <a:buFont typeface="Wingdings" charset="2"/>
              <a:buChar char="Ø"/>
            </a:pPr>
            <a:r>
              <a:rPr lang="de-DE" sz="3200" dirty="0" err="1" smtClean="0">
                <a:solidFill>
                  <a:schemeClr val="accent6"/>
                </a:solidFill>
              </a:rPr>
              <a:t>Resolve</a:t>
            </a:r>
            <a:r>
              <a:rPr lang="de-DE" sz="3200" dirty="0" smtClean="0">
                <a:solidFill>
                  <a:schemeClr val="accent6"/>
                </a:solidFill>
              </a:rPr>
              <a:t> </a:t>
            </a:r>
            <a:r>
              <a:rPr lang="de-DE" sz="3200" dirty="0" err="1" smtClean="0">
                <a:solidFill>
                  <a:schemeClr val="accent6"/>
                </a:solidFill>
              </a:rPr>
              <a:t>structure</a:t>
            </a:r>
            <a:r>
              <a:rPr lang="de-DE" sz="3200" dirty="0" smtClean="0">
                <a:solidFill>
                  <a:schemeClr val="accent6"/>
                </a:solidFill>
              </a:rPr>
              <a:t> / </a:t>
            </a:r>
            <a:r>
              <a:rPr lang="de-DE" sz="3200" dirty="0" err="1" smtClean="0">
                <a:solidFill>
                  <a:schemeClr val="accent6"/>
                </a:solidFill>
              </a:rPr>
              <a:t>test</a:t>
            </a:r>
            <a:r>
              <a:rPr lang="de-DE" sz="3200" dirty="0" smtClean="0">
                <a:solidFill>
                  <a:schemeClr val="accent6"/>
                </a:solidFill>
              </a:rPr>
              <a:t> </a:t>
            </a:r>
            <a:r>
              <a:rPr lang="de-DE" sz="3200" dirty="0" err="1" smtClean="0">
                <a:solidFill>
                  <a:schemeClr val="accent6"/>
                </a:solidFill>
              </a:rPr>
              <a:t>small</a:t>
            </a:r>
            <a:r>
              <a:rPr lang="de-DE" sz="3200" dirty="0" smtClean="0">
                <a:solidFill>
                  <a:schemeClr val="accent6"/>
                </a:solidFill>
              </a:rPr>
              <a:t> </a:t>
            </a:r>
            <a:r>
              <a:rPr lang="de-DE" sz="3200" dirty="0" err="1" smtClean="0">
                <a:solidFill>
                  <a:schemeClr val="accent6"/>
                </a:solidFill>
              </a:rPr>
              <a:t>distances</a:t>
            </a:r>
            <a:endParaRPr lang="de-DE" sz="3200" dirty="0">
              <a:solidFill>
                <a:schemeClr val="accent6"/>
              </a:solidFill>
            </a:endParaRPr>
          </a:p>
        </p:txBody>
      </p:sp>
      <p:grpSp>
        <p:nvGrpSpPr>
          <p:cNvPr id="38" name="Group 516"/>
          <p:cNvGrpSpPr>
            <a:grpSpLocks/>
          </p:cNvGrpSpPr>
          <p:nvPr/>
        </p:nvGrpSpPr>
        <p:grpSpPr bwMode="auto">
          <a:xfrm>
            <a:off x="2667000" y="1600200"/>
            <a:ext cx="3717925" cy="2057400"/>
            <a:chOff x="1728" y="1008"/>
            <a:chExt cx="2342" cy="1296"/>
          </a:xfrm>
        </p:grpSpPr>
        <p:sp>
          <p:nvSpPr>
            <p:cNvPr id="44" name="Line 213"/>
            <p:cNvSpPr>
              <a:spLocks noChangeShapeType="1"/>
            </p:cNvSpPr>
            <p:nvPr/>
          </p:nvSpPr>
          <p:spPr bwMode="auto">
            <a:xfrm flipV="1">
              <a:off x="1728" y="1101"/>
              <a:ext cx="1364" cy="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" name="Line 214"/>
            <p:cNvSpPr>
              <a:spLocks noChangeShapeType="1"/>
            </p:cNvSpPr>
            <p:nvPr/>
          </p:nvSpPr>
          <p:spPr bwMode="auto">
            <a:xfrm>
              <a:off x="1728" y="2016"/>
              <a:ext cx="1553" cy="2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" name="Oval 215"/>
            <p:cNvSpPr>
              <a:spLocks noChangeArrowheads="1"/>
            </p:cNvSpPr>
            <p:nvPr/>
          </p:nvSpPr>
          <p:spPr bwMode="auto">
            <a:xfrm>
              <a:off x="2774" y="1008"/>
              <a:ext cx="1296" cy="1296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59" name="Freeform 266"/>
            <p:cNvSpPr>
              <a:spLocks/>
            </p:cNvSpPr>
            <p:nvPr/>
          </p:nvSpPr>
          <p:spPr bwMode="auto">
            <a:xfrm>
              <a:off x="2885" y="1868"/>
              <a:ext cx="1146" cy="151"/>
            </a:xfrm>
            <a:custGeom>
              <a:avLst/>
              <a:gdLst>
                <a:gd name="T0" fmla="*/ 0 w 1146"/>
                <a:gd name="T1" fmla="*/ 151 h 151"/>
                <a:gd name="T2" fmla="*/ 188 w 1146"/>
                <a:gd name="T3" fmla="*/ 3 h 151"/>
                <a:gd name="T4" fmla="*/ 1146 w 1146"/>
                <a:gd name="T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6" h="151">
                  <a:moveTo>
                    <a:pt x="0" y="151"/>
                  </a:moveTo>
                  <a:lnTo>
                    <a:pt x="188" y="3"/>
                  </a:lnTo>
                  <a:lnTo>
                    <a:pt x="1146" y="0"/>
                  </a:lnTo>
                </a:path>
              </a:pathLst>
            </a:custGeom>
            <a:noFill/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0" name="Group 443"/>
            <p:cNvGrpSpPr>
              <a:grpSpLocks/>
            </p:cNvGrpSpPr>
            <p:nvPr/>
          </p:nvGrpSpPr>
          <p:grpSpPr bwMode="auto">
            <a:xfrm>
              <a:off x="3031" y="1489"/>
              <a:ext cx="310" cy="414"/>
              <a:chOff x="3037" y="1507"/>
              <a:chExt cx="310" cy="414"/>
            </a:xfrm>
          </p:grpSpPr>
          <p:sp>
            <p:nvSpPr>
              <p:cNvPr id="95" name="Bogen 217"/>
              <p:cNvSpPr>
                <a:spLocks/>
              </p:cNvSpPr>
              <p:nvPr/>
            </p:nvSpPr>
            <p:spPr bwMode="auto">
              <a:xfrm rot="7552663" flipH="1" flipV="1">
                <a:off x="3274" y="1529"/>
                <a:ext cx="95" cy="51"/>
              </a:xfrm>
              <a:custGeom>
                <a:avLst/>
                <a:gdLst>
                  <a:gd name="G0" fmla="+- 21600 0 0"/>
                  <a:gd name="G1" fmla="+- 1324 0 0"/>
                  <a:gd name="G2" fmla="+- 21600 0 0"/>
                  <a:gd name="T0" fmla="*/ 35745 w 35745"/>
                  <a:gd name="T1" fmla="*/ 17648 h 22924"/>
                  <a:gd name="T2" fmla="*/ 41 w 35745"/>
                  <a:gd name="T3" fmla="*/ 0 h 22924"/>
                  <a:gd name="T4" fmla="*/ 21600 w 35745"/>
                  <a:gd name="T5" fmla="*/ 1324 h 2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745" h="22924" fill="none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</a:path>
                  <a:path w="35745" h="22924" stroke="0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  <a:lnTo>
                      <a:pt x="21600" y="1324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96" name="Group 218"/>
              <p:cNvGrpSpPr>
                <a:grpSpLocks/>
              </p:cNvGrpSpPr>
              <p:nvPr/>
            </p:nvGrpSpPr>
            <p:grpSpPr bwMode="auto">
              <a:xfrm rot="7552663">
                <a:off x="3207" y="1547"/>
                <a:ext cx="116" cy="96"/>
                <a:chOff x="960" y="528"/>
                <a:chExt cx="287" cy="672"/>
              </a:xfrm>
            </p:grpSpPr>
            <p:sp>
              <p:nvSpPr>
                <p:cNvPr id="114" name="Bogen 21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15" name="Bogen 22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16" name="Bogen 22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97" name="Group 222"/>
              <p:cNvGrpSpPr>
                <a:grpSpLocks/>
              </p:cNvGrpSpPr>
              <p:nvPr/>
            </p:nvGrpSpPr>
            <p:grpSpPr bwMode="auto">
              <a:xfrm rot="7552663">
                <a:off x="3161" y="1610"/>
                <a:ext cx="115" cy="96"/>
                <a:chOff x="960" y="528"/>
                <a:chExt cx="287" cy="672"/>
              </a:xfrm>
            </p:grpSpPr>
            <p:sp>
              <p:nvSpPr>
                <p:cNvPr id="111" name="Bogen 22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12" name="Bogen 22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13" name="Bogen 22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98" name="Group 226"/>
              <p:cNvGrpSpPr>
                <a:grpSpLocks/>
              </p:cNvGrpSpPr>
              <p:nvPr/>
            </p:nvGrpSpPr>
            <p:grpSpPr bwMode="auto">
              <a:xfrm rot="7552663">
                <a:off x="3118" y="1671"/>
                <a:ext cx="114" cy="96"/>
                <a:chOff x="960" y="528"/>
                <a:chExt cx="287" cy="672"/>
              </a:xfrm>
            </p:grpSpPr>
            <p:sp>
              <p:nvSpPr>
                <p:cNvPr id="108" name="Bogen 22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9" name="Bogen 22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10" name="Bogen 22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99" name="Group 230"/>
              <p:cNvGrpSpPr>
                <a:grpSpLocks/>
              </p:cNvGrpSpPr>
              <p:nvPr/>
            </p:nvGrpSpPr>
            <p:grpSpPr bwMode="auto">
              <a:xfrm rot="7552663">
                <a:off x="3072" y="1734"/>
                <a:ext cx="115" cy="96"/>
                <a:chOff x="960" y="528"/>
                <a:chExt cx="287" cy="672"/>
              </a:xfrm>
            </p:grpSpPr>
            <p:sp>
              <p:nvSpPr>
                <p:cNvPr id="105" name="Bogen 23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6" name="Bogen 23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7" name="Bogen 23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00" name="Group 234"/>
              <p:cNvGrpSpPr>
                <a:grpSpLocks/>
              </p:cNvGrpSpPr>
              <p:nvPr/>
            </p:nvGrpSpPr>
            <p:grpSpPr bwMode="auto">
              <a:xfrm rot="7552663">
                <a:off x="3027" y="1796"/>
                <a:ext cx="116" cy="96"/>
                <a:chOff x="960" y="528"/>
                <a:chExt cx="287" cy="672"/>
              </a:xfrm>
            </p:grpSpPr>
            <p:sp>
              <p:nvSpPr>
                <p:cNvPr id="102" name="Bogen 23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3" name="Bogen 23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04" name="Bogen 23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101" name="Bogen 239"/>
              <p:cNvSpPr>
                <a:spLocks/>
              </p:cNvSpPr>
              <p:nvPr/>
            </p:nvSpPr>
            <p:spPr bwMode="auto">
              <a:xfrm rot="7552663" flipH="1" flipV="1">
                <a:off x="3040" y="1876"/>
                <a:ext cx="57" cy="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61" name="Oval 269"/>
            <p:cNvSpPr>
              <a:spLocks noChangeAspect="1" noChangeArrowheads="1"/>
            </p:cNvSpPr>
            <p:nvPr/>
          </p:nvSpPr>
          <p:spPr bwMode="auto">
            <a:xfrm rot="5400000" flipV="1">
              <a:off x="3026" y="1833"/>
              <a:ext cx="88" cy="8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62" name="AutoShape 416"/>
            <p:cNvSpPr>
              <a:spLocks noChangeAspect="1" noChangeArrowheads="1" noTextEdit="1"/>
            </p:cNvSpPr>
            <p:nvPr/>
          </p:nvSpPr>
          <p:spPr bwMode="auto">
            <a:xfrm>
              <a:off x="3312" y="1872"/>
              <a:ext cx="168" cy="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3" name="Group 436"/>
            <p:cNvGrpSpPr>
              <a:grpSpLocks/>
            </p:cNvGrpSpPr>
            <p:nvPr/>
          </p:nvGrpSpPr>
          <p:grpSpPr bwMode="auto">
            <a:xfrm>
              <a:off x="3344" y="1010"/>
              <a:ext cx="96" cy="520"/>
              <a:chOff x="3331" y="1010"/>
              <a:chExt cx="96" cy="481"/>
            </a:xfrm>
          </p:grpSpPr>
          <p:grpSp>
            <p:nvGrpSpPr>
              <p:cNvPr id="73" name="Group 270"/>
              <p:cNvGrpSpPr>
                <a:grpSpLocks/>
              </p:cNvGrpSpPr>
              <p:nvPr/>
            </p:nvGrpSpPr>
            <p:grpSpPr bwMode="auto">
              <a:xfrm>
                <a:off x="3331" y="1010"/>
                <a:ext cx="96" cy="301"/>
                <a:chOff x="3331" y="1021"/>
                <a:chExt cx="96" cy="301"/>
              </a:xfrm>
            </p:grpSpPr>
            <p:sp>
              <p:nvSpPr>
                <p:cNvPr id="83" name="Bogen 131"/>
                <p:cNvSpPr>
                  <a:spLocks/>
                </p:cNvSpPr>
                <p:nvPr/>
              </p:nvSpPr>
              <p:spPr bwMode="auto">
                <a:xfrm rot="5400000" flipH="1" flipV="1">
                  <a:off x="3357" y="1043"/>
                  <a:ext cx="92" cy="48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84" name="Group 132"/>
                <p:cNvGrpSpPr>
                  <a:grpSpLocks/>
                </p:cNvGrpSpPr>
                <p:nvPr/>
              </p:nvGrpSpPr>
              <p:grpSpPr bwMode="auto">
                <a:xfrm rot="5400000">
                  <a:off x="3321" y="1085"/>
                  <a:ext cx="115" cy="96"/>
                  <a:chOff x="960" y="528"/>
                  <a:chExt cx="287" cy="672"/>
                </a:xfrm>
              </p:grpSpPr>
              <p:sp>
                <p:nvSpPr>
                  <p:cNvPr id="92" name="Bogen 133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3" name="Bogen 134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4" name="Bogen 135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85" name="Group 136"/>
                <p:cNvGrpSpPr>
                  <a:grpSpLocks/>
                </p:cNvGrpSpPr>
                <p:nvPr/>
              </p:nvGrpSpPr>
              <p:grpSpPr bwMode="auto">
                <a:xfrm rot="5400000">
                  <a:off x="3321" y="1162"/>
                  <a:ext cx="116" cy="96"/>
                  <a:chOff x="960" y="528"/>
                  <a:chExt cx="287" cy="672"/>
                </a:xfrm>
              </p:grpSpPr>
              <p:sp>
                <p:nvSpPr>
                  <p:cNvPr id="89" name="Bogen 137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0" name="Bogen 138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1" name="Bogen 139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86" name="Bogen 140"/>
                <p:cNvSpPr>
                  <a:spLocks/>
                </p:cNvSpPr>
                <p:nvPr/>
              </p:nvSpPr>
              <p:spPr bwMode="auto">
                <a:xfrm rot="5400000" flipH="1">
                  <a:off x="3336" y="1225"/>
                  <a:ext cx="38" cy="4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7" name="Bogen 141"/>
                <p:cNvSpPr>
                  <a:spLocks/>
                </p:cNvSpPr>
                <p:nvPr/>
              </p:nvSpPr>
              <p:spPr bwMode="auto">
                <a:xfrm rot="5400000" flipH="1" flipV="1">
                  <a:off x="3366" y="1242"/>
                  <a:ext cx="57" cy="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8" name="Bogen 142"/>
                <p:cNvSpPr>
                  <a:spLocks/>
                </p:cNvSpPr>
                <p:nvPr/>
              </p:nvSpPr>
              <p:spPr bwMode="auto">
                <a:xfrm rot="5400000" flipH="1" flipV="1">
                  <a:off x="3368" y="1263"/>
                  <a:ext cx="70" cy="48"/>
                </a:xfrm>
                <a:custGeom>
                  <a:avLst/>
                  <a:gdLst>
                    <a:gd name="G0" fmla="+- 13128 0 0"/>
                    <a:gd name="G1" fmla="+- 0 0 0"/>
                    <a:gd name="G2" fmla="+- 21600 0 0"/>
                    <a:gd name="T0" fmla="*/ 26233 w 26233"/>
                    <a:gd name="T1" fmla="*/ 17170 h 21600"/>
                    <a:gd name="T2" fmla="*/ 0 w 26233"/>
                    <a:gd name="T3" fmla="*/ 17153 h 21600"/>
                    <a:gd name="T4" fmla="*/ 13128 w 26233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233" h="21600" fill="none" extrusionOk="0">
                      <a:moveTo>
                        <a:pt x="26233" y="17170"/>
                      </a:moveTo>
                      <a:cubicBezTo>
                        <a:pt x="22468" y="20043"/>
                        <a:pt x="17863" y="21599"/>
                        <a:pt x="13128" y="21599"/>
                      </a:cubicBezTo>
                      <a:cubicBezTo>
                        <a:pt x="8382" y="21599"/>
                        <a:pt x="3768" y="20037"/>
                        <a:pt x="0" y="17152"/>
                      </a:cubicBezTo>
                    </a:path>
                    <a:path w="26233" h="21600" stroke="0" extrusionOk="0">
                      <a:moveTo>
                        <a:pt x="26233" y="17170"/>
                      </a:moveTo>
                      <a:cubicBezTo>
                        <a:pt x="22468" y="20043"/>
                        <a:pt x="17863" y="21599"/>
                        <a:pt x="13128" y="21599"/>
                      </a:cubicBezTo>
                      <a:cubicBezTo>
                        <a:pt x="8382" y="21599"/>
                        <a:pt x="3768" y="20037"/>
                        <a:pt x="0" y="17152"/>
                      </a:cubicBezTo>
                      <a:lnTo>
                        <a:pt x="13128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74" name="Bogen 424"/>
              <p:cNvSpPr>
                <a:spLocks/>
              </p:cNvSpPr>
              <p:nvPr/>
            </p:nvSpPr>
            <p:spPr bwMode="auto">
              <a:xfrm rot="5400000" flipH="1" flipV="1">
                <a:off x="3357" y="1266"/>
                <a:ext cx="92" cy="48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75" name="Group 425"/>
              <p:cNvGrpSpPr>
                <a:grpSpLocks/>
              </p:cNvGrpSpPr>
              <p:nvPr/>
            </p:nvGrpSpPr>
            <p:grpSpPr bwMode="auto">
              <a:xfrm rot="5400000">
                <a:off x="3321" y="1308"/>
                <a:ext cx="115" cy="96"/>
                <a:chOff x="960" y="528"/>
                <a:chExt cx="287" cy="672"/>
              </a:xfrm>
            </p:grpSpPr>
            <p:sp>
              <p:nvSpPr>
                <p:cNvPr id="80" name="Bogen 426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1" name="Bogen 427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82" name="Bogen 428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6" name="Group 429"/>
              <p:cNvGrpSpPr>
                <a:grpSpLocks/>
              </p:cNvGrpSpPr>
              <p:nvPr/>
            </p:nvGrpSpPr>
            <p:grpSpPr bwMode="auto">
              <a:xfrm rot="5400000">
                <a:off x="3321" y="1385"/>
                <a:ext cx="116" cy="96"/>
                <a:chOff x="960" y="528"/>
                <a:chExt cx="287" cy="672"/>
              </a:xfrm>
            </p:grpSpPr>
            <p:sp>
              <p:nvSpPr>
                <p:cNvPr id="77" name="Bogen 430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" name="Bogen 431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9" name="Bogen 432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grpSp>
          <p:nvGrpSpPr>
            <p:cNvPr id="66" name="Group 509"/>
            <p:cNvGrpSpPr>
              <a:grpSpLocks/>
            </p:cNvGrpSpPr>
            <p:nvPr/>
          </p:nvGrpSpPr>
          <p:grpSpPr bwMode="auto">
            <a:xfrm>
              <a:off x="3349" y="1351"/>
              <a:ext cx="698" cy="243"/>
              <a:chOff x="3349" y="1351"/>
              <a:chExt cx="698" cy="243"/>
            </a:xfrm>
          </p:grpSpPr>
          <p:sp>
            <p:nvSpPr>
              <p:cNvPr id="68" name="Freeform 503"/>
              <p:cNvSpPr>
                <a:spLocks/>
              </p:cNvSpPr>
              <p:nvPr/>
            </p:nvSpPr>
            <p:spPr bwMode="auto">
              <a:xfrm>
                <a:off x="3349" y="1388"/>
                <a:ext cx="698" cy="169"/>
              </a:xfrm>
              <a:custGeom>
                <a:avLst/>
                <a:gdLst>
                  <a:gd name="T0" fmla="*/ 0 w 474"/>
                  <a:gd name="T1" fmla="*/ 75 h 144"/>
                  <a:gd name="T2" fmla="*/ 373 w 474"/>
                  <a:gd name="T3" fmla="*/ 0 h 144"/>
                  <a:gd name="T4" fmla="*/ 474 w 474"/>
                  <a:gd name="T5" fmla="*/ 72 h 144"/>
                  <a:gd name="T6" fmla="*/ 367 w 474"/>
                  <a:gd name="T7" fmla="*/ 144 h 144"/>
                  <a:gd name="T8" fmla="*/ 0 w 474"/>
                  <a:gd name="T9" fmla="*/ 7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144">
                    <a:moveTo>
                      <a:pt x="0" y="75"/>
                    </a:moveTo>
                    <a:lnTo>
                      <a:pt x="373" y="0"/>
                    </a:lnTo>
                    <a:lnTo>
                      <a:pt x="474" y="72"/>
                    </a:lnTo>
                    <a:lnTo>
                      <a:pt x="367" y="144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EAEAE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" name="Line 504"/>
              <p:cNvSpPr>
                <a:spLocks noChangeShapeType="1"/>
              </p:cNvSpPr>
              <p:nvPr/>
            </p:nvSpPr>
            <p:spPr bwMode="auto">
              <a:xfrm rot="-5400000" flipH="1" flipV="1">
                <a:off x="3594" y="1169"/>
                <a:ext cx="77" cy="52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70" name="Line 505"/>
              <p:cNvSpPr>
                <a:spLocks noChangeShapeType="1"/>
              </p:cNvSpPr>
              <p:nvPr/>
            </p:nvSpPr>
            <p:spPr bwMode="auto">
              <a:xfrm rot="5400000" flipH="1">
                <a:off x="3598" y="1260"/>
                <a:ext cx="77" cy="5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71" name="Line 507"/>
              <p:cNvSpPr>
                <a:spLocks noChangeShapeType="1"/>
              </p:cNvSpPr>
              <p:nvPr/>
            </p:nvSpPr>
            <p:spPr bwMode="auto">
              <a:xfrm rot="-5400000" flipH="1" flipV="1">
                <a:off x="3875" y="1423"/>
                <a:ext cx="121" cy="2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72" name="Line 508"/>
              <p:cNvSpPr>
                <a:spLocks noChangeShapeType="1"/>
              </p:cNvSpPr>
              <p:nvPr/>
            </p:nvSpPr>
            <p:spPr bwMode="auto">
              <a:xfrm rot="5400000" flipH="1">
                <a:off x="3875" y="1301"/>
                <a:ext cx="122" cy="2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67" name="Oval 267"/>
            <p:cNvSpPr>
              <a:spLocks noChangeAspect="1" noChangeArrowheads="1"/>
            </p:cNvSpPr>
            <p:nvPr/>
          </p:nvSpPr>
          <p:spPr bwMode="auto">
            <a:xfrm rot="5400000" flipV="1">
              <a:off x="3308" y="1384"/>
              <a:ext cx="184" cy="18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117" name="Group 517"/>
          <p:cNvGrpSpPr>
            <a:grpSpLocks/>
          </p:cNvGrpSpPr>
          <p:nvPr/>
        </p:nvGrpSpPr>
        <p:grpSpPr bwMode="auto">
          <a:xfrm>
            <a:off x="5238750" y="838200"/>
            <a:ext cx="3448050" cy="2057400"/>
            <a:chOff x="3348" y="528"/>
            <a:chExt cx="2172" cy="1296"/>
          </a:xfrm>
        </p:grpSpPr>
        <p:sp>
          <p:nvSpPr>
            <p:cNvPr id="118" name="Line 277"/>
            <p:cNvSpPr>
              <a:spLocks noChangeShapeType="1"/>
            </p:cNvSpPr>
            <p:nvPr/>
          </p:nvSpPr>
          <p:spPr bwMode="auto">
            <a:xfrm flipV="1">
              <a:off x="3348" y="621"/>
              <a:ext cx="1194" cy="7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9" name="Line 278"/>
            <p:cNvSpPr>
              <a:spLocks noChangeShapeType="1"/>
            </p:cNvSpPr>
            <p:nvPr/>
          </p:nvSpPr>
          <p:spPr bwMode="auto">
            <a:xfrm>
              <a:off x="3389" y="1567"/>
              <a:ext cx="1342" cy="2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" name="Oval 279"/>
            <p:cNvSpPr>
              <a:spLocks noChangeArrowheads="1"/>
            </p:cNvSpPr>
            <p:nvPr/>
          </p:nvSpPr>
          <p:spPr bwMode="auto">
            <a:xfrm>
              <a:off x="4224" y="528"/>
              <a:ext cx="1296" cy="1296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121" name="Group 281"/>
            <p:cNvGrpSpPr>
              <a:grpSpLocks/>
            </p:cNvGrpSpPr>
            <p:nvPr/>
          </p:nvGrpSpPr>
          <p:grpSpPr bwMode="auto">
            <a:xfrm>
              <a:off x="4816" y="528"/>
              <a:ext cx="96" cy="301"/>
              <a:chOff x="3331" y="1021"/>
              <a:chExt cx="96" cy="301"/>
            </a:xfrm>
          </p:grpSpPr>
          <p:sp>
            <p:nvSpPr>
              <p:cNvPr id="151" name="Bogen 282"/>
              <p:cNvSpPr>
                <a:spLocks/>
              </p:cNvSpPr>
              <p:nvPr/>
            </p:nvSpPr>
            <p:spPr bwMode="auto">
              <a:xfrm rot="5400000" flipH="1" flipV="1">
                <a:off x="3357" y="1043"/>
                <a:ext cx="92" cy="48"/>
              </a:xfrm>
              <a:custGeom>
                <a:avLst/>
                <a:gdLst>
                  <a:gd name="G0" fmla="+- 21600 0 0"/>
                  <a:gd name="G1" fmla="+- 0 0 0"/>
                  <a:gd name="G2" fmla="+- 21600 0 0"/>
                  <a:gd name="T0" fmla="*/ 34705 w 34705"/>
                  <a:gd name="T1" fmla="*/ 17170 h 21600"/>
                  <a:gd name="T2" fmla="*/ 0 w 34705"/>
                  <a:gd name="T3" fmla="*/ 0 h 21600"/>
                  <a:gd name="T4" fmla="*/ 21600 w 34705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705" h="21600" fill="none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</a:path>
                  <a:path w="34705" h="21600" stroke="0" extrusionOk="0">
                    <a:moveTo>
                      <a:pt x="34705" y="17170"/>
                    </a:moveTo>
                    <a:cubicBezTo>
                      <a:pt x="30940" y="20043"/>
                      <a:pt x="26335" y="21599"/>
                      <a:pt x="21600" y="21599"/>
                    </a:cubicBez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52" name="Group 283"/>
              <p:cNvGrpSpPr>
                <a:grpSpLocks/>
              </p:cNvGrpSpPr>
              <p:nvPr/>
            </p:nvGrpSpPr>
            <p:grpSpPr bwMode="auto">
              <a:xfrm rot="5400000">
                <a:off x="3321" y="1085"/>
                <a:ext cx="115" cy="96"/>
                <a:chOff x="960" y="528"/>
                <a:chExt cx="287" cy="672"/>
              </a:xfrm>
            </p:grpSpPr>
            <p:sp>
              <p:nvSpPr>
                <p:cNvPr id="160" name="Bogen 284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61" name="Bogen 285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62" name="Bogen 286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53" name="Group 287"/>
              <p:cNvGrpSpPr>
                <a:grpSpLocks/>
              </p:cNvGrpSpPr>
              <p:nvPr/>
            </p:nvGrpSpPr>
            <p:grpSpPr bwMode="auto">
              <a:xfrm rot="5400000">
                <a:off x="3321" y="1162"/>
                <a:ext cx="116" cy="96"/>
                <a:chOff x="960" y="528"/>
                <a:chExt cx="287" cy="672"/>
              </a:xfrm>
            </p:grpSpPr>
            <p:sp>
              <p:nvSpPr>
                <p:cNvPr id="157" name="Bogen 288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58" name="Bogen 289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59" name="Bogen 290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154" name="Bogen 291"/>
              <p:cNvSpPr>
                <a:spLocks/>
              </p:cNvSpPr>
              <p:nvPr/>
            </p:nvSpPr>
            <p:spPr bwMode="auto">
              <a:xfrm rot="5400000" flipH="1">
                <a:off x="3336" y="1225"/>
                <a:ext cx="38" cy="4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55" name="Bogen 292"/>
              <p:cNvSpPr>
                <a:spLocks/>
              </p:cNvSpPr>
              <p:nvPr/>
            </p:nvSpPr>
            <p:spPr bwMode="auto">
              <a:xfrm rot="5400000" flipH="1" flipV="1">
                <a:off x="3366" y="1242"/>
                <a:ext cx="57" cy="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56" name="Bogen 293"/>
              <p:cNvSpPr>
                <a:spLocks/>
              </p:cNvSpPr>
              <p:nvPr/>
            </p:nvSpPr>
            <p:spPr bwMode="auto">
              <a:xfrm rot="5400000" flipH="1" flipV="1">
                <a:off x="3368" y="1263"/>
                <a:ext cx="70" cy="48"/>
              </a:xfrm>
              <a:custGeom>
                <a:avLst/>
                <a:gdLst>
                  <a:gd name="G0" fmla="+- 13128 0 0"/>
                  <a:gd name="G1" fmla="+- 0 0 0"/>
                  <a:gd name="G2" fmla="+- 21600 0 0"/>
                  <a:gd name="T0" fmla="*/ 26233 w 26233"/>
                  <a:gd name="T1" fmla="*/ 17170 h 21600"/>
                  <a:gd name="T2" fmla="*/ 0 w 26233"/>
                  <a:gd name="T3" fmla="*/ 17153 h 21600"/>
                  <a:gd name="T4" fmla="*/ 13128 w 26233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233" h="21600" fill="none" extrusionOk="0">
                    <a:moveTo>
                      <a:pt x="26233" y="17170"/>
                    </a:moveTo>
                    <a:cubicBezTo>
                      <a:pt x="22468" y="20043"/>
                      <a:pt x="17863" y="21599"/>
                      <a:pt x="13128" y="21599"/>
                    </a:cubicBezTo>
                    <a:cubicBezTo>
                      <a:pt x="8382" y="21599"/>
                      <a:pt x="3768" y="20037"/>
                      <a:pt x="0" y="17152"/>
                    </a:cubicBezTo>
                  </a:path>
                  <a:path w="26233" h="21600" stroke="0" extrusionOk="0">
                    <a:moveTo>
                      <a:pt x="26233" y="17170"/>
                    </a:moveTo>
                    <a:cubicBezTo>
                      <a:pt x="22468" y="20043"/>
                      <a:pt x="17863" y="21599"/>
                      <a:pt x="13128" y="21599"/>
                    </a:cubicBezTo>
                    <a:cubicBezTo>
                      <a:pt x="8382" y="21599"/>
                      <a:pt x="3768" y="20037"/>
                      <a:pt x="0" y="17152"/>
                    </a:cubicBezTo>
                    <a:lnTo>
                      <a:pt x="13128" y="0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22" name="Group 348"/>
            <p:cNvGrpSpPr>
              <a:grpSpLocks/>
            </p:cNvGrpSpPr>
            <p:nvPr/>
          </p:nvGrpSpPr>
          <p:grpSpPr bwMode="auto">
            <a:xfrm>
              <a:off x="4287" y="1157"/>
              <a:ext cx="265" cy="332"/>
              <a:chOff x="4323" y="1187"/>
              <a:chExt cx="265" cy="332"/>
            </a:xfrm>
          </p:grpSpPr>
          <p:sp>
            <p:nvSpPr>
              <p:cNvPr id="134" name="Bogen 295"/>
              <p:cNvSpPr>
                <a:spLocks/>
              </p:cNvSpPr>
              <p:nvPr/>
            </p:nvSpPr>
            <p:spPr bwMode="auto">
              <a:xfrm rot="7552663" flipH="1" flipV="1">
                <a:off x="4515" y="1209"/>
                <a:ext cx="95" cy="51"/>
              </a:xfrm>
              <a:custGeom>
                <a:avLst/>
                <a:gdLst>
                  <a:gd name="G0" fmla="+- 21600 0 0"/>
                  <a:gd name="G1" fmla="+- 1324 0 0"/>
                  <a:gd name="G2" fmla="+- 21600 0 0"/>
                  <a:gd name="T0" fmla="*/ 35745 w 35745"/>
                  <a:gd name="T1" fmla="*/ 17648 h 22924"/>
                  <a:gd name="T2" fmla="*/ 41 w 35745"/>
                  <a:gd name="T3" fmla="*/ 0 h 22924"/>
                  <a:gd name="T4" fmla="*/ 21600 w 35745"/>
                  <a:gd name="T5" fmla="*/ 1324 h 2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745" h="22924" fill="none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</a:path>
                  <a:path w="35745" h="22924" stroke="0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  <a:lnTo>
                      <a:pt x="21600" y="1324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35" name="Group 296"/>
              <p:cNvGrpSpPr>
                <a:grpSpLocks/>
              </p:cNvGrpSpPr>
              <p:nvPr/>
            </p:nvGrpSpPr>
            <p:grpSpPr bwMode="auto">
              <a:xfrm rot="7552663">
                <a:off x="4448" y="1227"/>
                <a:ext cx="116" cy="96"/>
                <a:chOff x="960" y="528"/>
                <a:chExt cx="287" cy="672"/>
              </a:xfrm>
            </p:grpSpPr>
            <p:sp>
              <p:nvSpPr>
                <p:cNvPr id="148" name="Bogen 29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9" name="Bogen 29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50" name="Bogen 29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36" name="Group 300"/>
              <p:cNvGrpSpPr>
                <a:grpSpLocks/>
              </p:cNvGrpSpPr>
              <p:nvPr/>
            </p:nvGrpSpPr>
            <p:grpSpPr bwMode="auto">
              <a:xfrm rot="7552663">
                <a:off x="4402" y="1290"/>
                <a:ext cx="115" cy="96"/>
                <a:chOff x="960" y="528"/>
                <a:chExt cx="287" cy="672"/>
              </a:xfrm>
            </p:grpSpPr>
            <p:sp>
              <p:nvSpPr>
                <p:cNvPr id="145" name="Bogen 30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6" name="Bogen 30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7" name="Bogen 30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37" name="Group 304"/>
              <p:cNvGrpSpPr>
                <a:grpSpLocks/>
              </p:cNvGrpSpPr>
              <p:nvPr/>
            </p:nvGrpSpPr>
            <p:grpSpPr bwMode="auto">
              <a:xfrm rot="7552663">
                <a:off x="4359" y="1351"/>
                <a:ext cx="114" cy="96"/>
                <a:chOff x="960" y="528"/>
                <a:chExt cx="287" cy="672"/>
              </a:xfrm>
            </p:grpSpPr>
            <p:sp>
              <p:nvSpPr>
                <p:cNvPr id="142" name="Bogen 30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3" name="Bogen 30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4" name="Bogen 30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38" name="Group 308"/>
              <p:cNvGrpSpPr>
                <a:grpSpLocks/>
              </p:cNvGrpSpPr>
              <p:nvPr/>
            </p:nvGrpSpPr>
            <p:grpSpPr bwMode="auto">
              <a:xfrm rot="7552663">
                <a:off x="4313" y="1414"/>
                <a:ext cx="115" cy="96"/>
                <a:chOff x="960" y="528"/>
                <a:chExt cx="287" cy="672"/>
              </a:xfrm>
            </p:grpSpPr>
            <p:sp>
              <p:nvSpPr>
                <p:cNvPr id="139" name="Bogen 30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0" name="Bogen 31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41" name="Bogen 31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sp>
          <p:nvSpPr>
            <p:cNvPr id="123" name="Freeform 344"/>
            <p:cNvSpPr>
              <a:spLocks/>
            </p:cNvSpPr>
            <p:nvPr/>
          </p:nvSpPr>
          <p:spPr bwMode="auto">
            <a:xfrm>
              <a:off x="4547" y="896"/>
              <a:ext cx="970" cy="268"/>
            </a:xfrm>
            <a:custGeom>
              <a:avLst/>
              <a:gdLst>
                <a:gd name="T0" fmla="*/ 334 w 970"/>
                <a:gd name="T1" fmla="*/ 0 h 268"/>
                <a:gd name="T2" fmla="*/ 0 w 970"/>
                <a:gd name="T3" fmla="*/ 267 h 268"/>
                <a:gd name="T4" fmla="*/ 970 w 970"/>
                <a:gd name="T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0" h="268">
                  <a:moveTo>
                    <a:pt x="334" y="0"/>
                  </a:moveTo>
                  <a:lnTo>
                    <a:pt x="0" y="267"/>
                  </a:lnTo>
                  <a:lnTo>
                    <a:pt x="970" y="268"/>
                  </a:lnTo>
                </a:path>
              </a:pathLst>
            </a:custGeom>
            <a:noFill/>
            <a:ln w="38100" cmpd="sng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" name="Oval 347"/>
            <p:cNvSpPr>
              <a:spLocks noChangeAspect="1" noChangeArrowheads="1"/>
            </p:cNvSpPr>
            <p:nvPr/>
          </p:nvSpPr>
          <p:spPr bwMode="auto">
            <a:xfrm rot="5400000" flipV="1">
              <a:off x="4511" y="1115"/>
              <a:ext cx="91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grpSp>
          <p:nvGrpSpPr>
            <p:cNvPr id="127" name="Group 510"/>
            <p:cNvGrpSpPr>
              <a:grpSpLocks/>
            </p:cNvGrpSpPr>
            <p:nvPr/>
          </p:nvGrpSpPr>
          <p:grpSpPr bwMode="auto">
            <a:xfrm>
              <a:off x="4869" y="777"/>
              <a:ext cx="581" cy="243"/>
              <a:chOff x="3349" y="1351"/>
              <a:chExt cx="698" cy="243"/>
            </a:xfrm>
          </p:grpSpPr>
          <p:sp>
            <p:nvSpPr>
              <p:cNvPr id="129" name="Freeform 511"/>
              <p:cNvSpPr>
                <a:spLocks/>
              </p:cNvSpPr>
              <p:nvPr/>
            </p:nvSpPr>
            <p:spPr bwMode="auto">
              <a:xfrm>
                <a:off x="3349" y="1388"/>
                <a:ext cx="698" cy="169"/>
              </a:xfrm>
              <a:custGeom>
                <a:avLst/>
                <a:gdLst>
                  <a:gd name="T0" fmla="*/ 0 w 474"/>
                  <a:gd name="T1" fmla="*/ 75 h 144"/>
                  <a:gd name="T2" fmla="*/ 373 w 474"/>
                  <a:gd name="T3" fmla="*/ 0 h 144"/>
                  <a:gd name="T4" fmla="*/ 474 w 474"/>
                  <a:gd name="T5" fmla="*/ 72 h 144"/>
                  <a:gd name="T6" fmla="*/ 367 w 474"/>
                  <a:gd name="T7" fmla="*/ 144 h 144"/>
                  <a:gd name="T8" fmla="*/ 0 w 474"/>
                  <a:gd name="T9" fmla="*/ 7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144">
                    <a:moveTo>
                      <a:pt x="0" y="75"/>
                    </a:moveTo>
                    <a:lnTo>
                      <a:pt x="373" y="0"/>
                    </a:lnTo>
                    <a:lnTo>
                      <a:pt x="474" y="72"/>
                    </a:lnTo>
                    <a:lnTo>
                      <a:pt x="367" y="144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EAEAE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30" name="Line 512"/>
              <p:cNvSpPr>
                <a:spLocks noChangeShapeType="1"/>
              </p:cNvSpPr>
              <p:nvPr/>
            </p:nvSpPr>
            <p:spPr bwMode="auto">
              <a:xfrm rot="-5400000" flipH="1" flipV="1">
                <a:off x="3594" y="1169"/>
                <a:ext cx="77" cy="52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1" name="Line 513"/>
              <p:cNvSpPr>
                <a:spLocks noChangeShapeType="1"/>
              </p:cNvSpPr>
              <p:nvPr/>
            </p:nvSpPr>
            <p:spPr bwMode="auto">
              <a:xfrm rot="5400000" flipH="1">
                <a:off x="3598" y="1260"/>
                <a:ext cx="77" cy="5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2" name="Line 514"/>
              <p:cNvSpPr>
                <a:spLocks noChangeShapeType="1"/>
              </p:cNvSpPr>
              <p:nvPr/>
            </p:nvSpPr>
            <p:spPr bwMode="auto">
              <a:xfrm rot="-5400000" flipH="1" flipV="1">
                <a:off x="3875" y="1423"/>
                <a:ext cx="121" cy="2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33" name="Line 515"/>
              <p:cNvSpPr>
                <a:spLocks noChangeShapeType="1"/>
              </p:cNvSpPr>
              <p:nvPr/>
            </p:nvSpPr>
            <p:spPr bwMode="auto">
              <a:xfrm rot="5400000" flipH="1">
                <a:off x="3875" y="1301"/>
                <a:ext cx="122" cy="22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128" name="Oval 345"/>
            <p:cNvSpPr>
              <a:spLocks noChangeAspect="1" noChangeArrowheads="1"/>
            </p:cNvSpPr>
            <p:nvPr/>
          </p:nvSpPr>
          <p:spPr bwMode="auto">
            <a:xfrm rot="5400000" flipV="1">
              <a:off x="4793" y="808"/>
              <a:ext cx="184" cy="18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163" name="Group 518"/>
          <p:cNvGrpSpPr>
            <a:grpSpLocks/>
          </p:cNvGrpSpPr>
          <p:nvPr/>
        </p:nvGrpSpPr>
        <p:grpSpPr bwMode="auto">
          <a:xfrm>
            <a:off x="609600" y="1066800"/>
            <a:ext cx="4419600" cy="3048000"/>
            <a:chOff x="816" y="2304"/>
            <a:chExt cx="2784" cy="1920"/>
          </a:xfrm>
        </p:grpSpPr>
        <p:grpSp>
          <p:nvGrpSpPr>
            <p:cNvPr id="164" name="Group 519"/>
            <p:cNvGrpSpPr>
              <a:grpSpLocks/>
            </p:cNvGrpSpPr>
            <p:nvPr/>
          </p:nvGrpSpPr>
          <p:grpSpPr bwMode="auto">
            <a:xfrm flipH="1">
              <a:off x="1686" y="2736"/>
              <a:ext cx="474" cy="288"/>
              <a:chOff x="2078" y="3411"/>
              <a:chExt cx="474" cy="288"/>
            </a:xfrm>
          </p:grpSpPr>
          <p:sp>
            <p:nvSpPr>
              <p:cNvPr id="218" name="Freeform 520"/>
              <p:cNvSpPr>
                <a:spLocks/>
              </p:cNvSpPr>
              <p:nvPr/>
            </p:nvSpPr>
            <p:spPr bwMode="auto">
              <a:xfrm>
                <a:off x="2078" y="3483"/>
                <a:ext cx="474" cy="144"/>
              </a:xfrm>
              <a:custGeom>
                <a:avLst/>
                <a:gdLst>
                  <a:gd name="T0" fmla="*/ 0 w 474"/>
                  <a:gd name="T1" fmla="*/ 75 h 144"/>
                  <a:gd name="T2" fmla="*/ 373 w 474"/>
                  <a:gd name="T3" fmla="*/ 0 h 144"/>
                  <a:gd name="T4" fmla="*/ 474 w 474"/>
                  <a:gd name="T5" fmla="*/ 72 h 144"/>
                  <a:gd name="T6" fmla="*/ 367 w 474"/>
                  <a:gd name="T7" fmla="*/ 144 h 144"/>
                  <a:gd name="T8" fmla="*/ 0 w 474"/>
                  <a:gd name="T9" fmla="*/ 7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144">
                    <a:moveTo>
                      <a:pt x="0" y="75"/>
                    </a:moveTo>
                    <a:lnTo>
                      <a:pt x="373" y="0"/>
                    </a:lnTo>
                    <a:lnTo>
                      <a:pt x="474" y="72"/>
                    </a:lnTo>
                    <a:lnTo>
                      <a:pt x="367" y="144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EAEAE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9" name="Line 521"/>
              <p:cNvSpPr>
                <a:spLocks noChangeShapeType="1"/>
              </p:cNvSpPr>
              <p:nvPr/>
            </p:nvSpPr>
            <p:spPr bwMode="auto">
              <a:xfrm rot="-5400000" flipH="1" flipV="1">
                <a:off x="2238" y="3341"/>
                <a:ext cx="66" cy="3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20" name="Line 522"/>
              <p:cNvSpPr>
                <a:spLocks noChangeShapeType="1"/>
              </p:cNvSpPr>
              <p:nvPr/>
            </p:nvSpPr>
            <p:spPr bwMode="auto">
              <a:xfrm rot="5400000" flipH="1">
                <a:off x="2241" y="3418"/>
                <a:ext cx="66" cy="3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221" name="Group 523"/>
              <p:cNvGrpSpPr>
                <a:grpSpLocks/>
              </p:cNvGrpSpPr>
              <p:nvPr/>
            </p:nvGrpSpPr>
            <p:grpSpPr bwMode="auto">
              <a:xfrm>
                <a:off x="2344" y="3411"/>
                <a:ext cx="208" cy="288"/>
                <a:chOff x="2352" y="3408"/>
                <a:chExt cx="208" cy="288"/>
              </a:xfrm>
            </p:grpSpPr>
            <p:sp>
              <p:nvSpPr>
                <p:cNvPr id="222" name="Line 524"/>
                <p:cNvSpPr>
                  <a:spLocks noChangeShapeType="1"/>
                </p:cNvSpPr>
                <p:nvPr/>
              </p:nvSpPr>
              <p:spPr bwMode="auto">
                <a:xfrm rot="-5400000" flipH="1" flipV="1">
                  <a:off x="2384" y="3520"/>
                  <a:ext cx="144" cy="20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23" name="Line 525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2384" y="3376"/>
                  <a:ext cx="144" cy="20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sp>
          <p:nvSpPr>
            <p:cNvPr id="165" name="Text Box 526"/>
            <p:cNvSpPr txBox="1">
              <a:spLocks noChangeArrowheads="1"/>
            </p:cNvSpPr>
            <p:nvPr/>
          </p:nvSpPr>
          <p:spPr bwMode="auto">
            <a:xfrm>
              <a:off x="2784" y="2304"/>
              <a:ext cx="81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de-DE">
                  <a:latin typeface="Arial" charset="0"/>
                </a:rPr>
                <a:t>Proton</a:t>
              </a:r>
            </a:p>
          </p:txBody>
        </p:sp>
        <p:grpSp>
          <p:nvGrpSpPr>
            <p:cNvPr id="166" name="Group 527"/>
            <p:cNvGrpSpPr>
              <a:grpSpLocks/>
            </p:cNvGrpSpPr>
            <p:nvPr/>
          </p:nvGrpSpPr>
          <p:grpSpPr bwMode="auto">
            <a:xfrm>
              <a:off x="2078" y="3411"/>
              <a:ext cx="474" cy="288"/>
              <a:chOff x="2078" y="3411"/>
              <a:chExt cx="474" cy="288"/>
            </a:xfrm>
          </p:grpSpPr>
          <p:sp>
            <p:nvSpPr>
              <p:cNvPr id="212" name="Freeform 528"/>
              <p:cNvSpPr>
                <a:spLocks/>
              </p:cNvSpPr>
              <p:nvPr/>
            </p:nvSpPr>
            <p:spPr bwMode="auto">
              <a:xfrm>
                <a:off x="2078" y="3483"/>
                <a:ext cx="474" cy="144"/>
              </a:xfrm>
              <a:custGeom>
                <a:avLst/>
                <a:gdLst>
                  <a:gd name="T0" fmla="*/ 0 w 474"/>
                  <a:gd name="T1" fmla="*/ 75 h 144"/>
                  <a:gd name="T2" fmla="*/ 373 w 474"/>
                  <a:gd name="T3" fmla="*/ 0 h 144"/>
                  <a:gd name="T4" fmla="*/ 474 w 474"/>
                  <a:gd name="T5" fmla="*/ 72 h 144"/>
                  <a:gd name="T6" fmla="*/ 367 w 474"/>
                  <a:gd name="T7" fmla="*/ 144 h 144"/>
                  <a:gd name="T8" fmla="*/ 0 w 474"/>
                  <a:gd name="T9" fmla="*/ 7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4" h="144">
                    <a:moveTo>
                      <a:pt x="0" y="75"/>
                    </a:moveTo>
                    <a:lnTo>
                      <a:pt x="373" y="0"/>
                    </a:lnTo>
                    <a:lnTo>
                      <a:pt x="474" y="72"/>
                    </a:lnTo>
                    <a:lnTo>
                      <a:pt x="367" y="144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EAEAE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3" name="Line 529"/>
              <p:cNvSpPr>
                <a:spLocks noChangeShapeType="1"/>
              </p:cNvSpPr>
              <p:nvPr/>
            </p:nvSpPr>
            <p:spPr bwMode="auto">
              <a:xfrm rot="-5400000" flipH="1" flipV="1">
                <a:off x="2238" y="3341"/>
                <a:ext cx="66" cy="3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14" name="Line 530"/>
              <p:cNvSpPr>
                <a:spLocks noChangeShapeType="1"/>
              </p:cNvSpPr>
              <p:nvPr/>
            </p:nvSpPr>
            <p:spPr bwMode="auto">
              <a:xfrm rot="5400000" flipH="1">
                <a:off x="2241" y="3418"/>
                <a:ext cx="66" cy="3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215" name="Group 531"/>
              <p:cNvGrpSpPr>
                <a:grpSpLocks/>
              </p:cNvGrpSpPr>
              <p:nvPr/>
            </p:nvGrpSpPr>
            <p:grpSpPr bwMode="auto">
              <a:xfrm>
                <a:off x="2344" y="3411"/>
                <a:ext cx="208" cy="288"/>
                <a:chOff x="2352" y="3408"/>
                <a:chExt cx="208" cy="288"/>
              </a:xfrm>
            </p:grpSpPr>
            <p:sp>
              <p:nvSpPr>
                <p:cNvPr id="216" name="Line 532"/>
                <p:cNvSpPr>
                  <a:spLocks noChangeShapeType="1"/>
                </p:cNvSpPr>
                <p:nvPr/>
              </p:nvSpPr>
              <p:spPr bwMode="auto">
                <a:xfrm rot="-5400000" flipH="1" flipV="1">
                  <a:off x="2384" y="3520"/>
                  <a:ext cx="144" cy="20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17" name="Line 533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2384" y="3376"/>
                  <a:ext cx="144" cy="208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grpSp>
          <p:nvGrpSpPr>
            <p:cNvPr id="167" name="Group 534"/>
            <p:cNvGrpSpPr>
              <a:grpSpLocks/>
            </p:cNvGrpSpPr>
            <p:nvPr/>
          </p:nvGrpSpPr>
          <p:grpSpPr bwMode="auto">
            <a:xfrm rot="16200000">
              <a:off x="1886" y="3182"/>
              <a:ext cx="534" cy="97"/>
              <a:chOff x="2434" y="2449"/>
              <a:chExt cx="534" cy="97"/>
            </a:xfrm>
          </p:grpSpPr>
          <p:sp>
            <p:nvSpPr>
              <p:cNvPr id="188" name="Bogen 535"/>
              <p:cNvSpPr>
                <a:spLocks/>
              </p:cNvSpPr>
              <p:nvPr/>
            </p:nvSpPr>
            <p:spPr bwMode="auto">
              <a:xfrm flipH="1" flipV="1">
                <a:off x="2434" y="2449"/>
                <a:ext cx="95" cy="51"/>
              </a:xfrm>
              <a:custGeom>
                <a:avLst/>
                <a:gdLst>
                  <a:gd name="G0" fmla="+- 21600 0 0"/>
                  <a:gd name="G1" fmla="+- 1324 0 0"/>
                  <a:gd name="G2" fmla="+- 21600 0 0"/>
                  <a:gd name="T0" fmla="*/ 35745 w 35745"/>
                  <a:gd name="T1" fmla="*/ 17648 h 22924"/>
                  <a:gd name="T2" fmla="*/ 41 w 35745"/>
                  <a:gd name="T3" fmla="*/ 0 h 22924"/>
                  <a:gd name="T4" fmla="*/ 21600 w 35745"/>
                  <a:gd name="T5" fmla="*/ 1324 h 2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745" h="22924" fill="none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</a:path>
                  <a:path w="35745" h="22924" stroke="0" extrusionOk="0">
                    <a:moveTo>
                      <a:pt x="35745" y="17648"/>
                    </a:moveTo>
                    <a:cubicBezTo>
                      <a:pt x="31818" y="21050"/>
                      <a:pt x="26796" y="22923"/>
                      <a:pt x="21600" y="22923"/>
                    </a:cubicBezTo>
                    <a:cubicBezTo>
                      <a:pt x="9670" y="22924"/>
                      <a:pt x="0" y="13253"/>
                      <a:pt x="0" y="1324"/>
                    </a:cubicBezTo>
                    <a:cubicBezTo>
                      <a:pt x="0" y="882"/>
                      <a:pt x="13" y="440"/>
                      <a:pt x="40" y="-1"/>
                    </a:cubicBezTo>
                    <a:lnTo>
                      <a:pt x="21600" y="1324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89" name="Group 536"/>
              <p:cNvGrpSpPr>
                <a:grpSpLocks/>
              </p:cNvGrpSpPr>
              <p:nvPr/>
            </p:nvGrpSpPr>
            <p:grpSpPr bwMode="auto">
              <a:xfrm>
                <a:off x="2490" y="2450"/>
                <a:ext cx="116" cy="96"/>
                <a:chOff x="960" y="528"/>
                <a:chExt cx="287" cy="672"/>
              </a:xfrm>
            </p:grpSpPr>
            <p:sp>
              <p:nvSpPr>
                <p:cNvPr id="209" name="Bogen 537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10" name="Bogen 538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11" name="Bogen 539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90" name="Group 540"/>
              <p:cNvGrpSpPr>
                <a:grpSpLocks/>
              </p:cNvGrpSpPr>
              <p:nvPr/>
            </p:nvGrpSpPr>
            <p:grpSpPr bwMode="auto">
              <a:xfrm>
                <a:off x="2568" y="2450"/>
                <a:ext cx="115" cy="96"/>
                <a:chOff x="960" y="528"/>
                <a:chExt cx="287" cy="672"/>
              </a:xfrm>
            </p:grpSpPr>
            <p:sp>
              <p:nvSpPr>
                <p:cNvPr id="206" name="Bogen 541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07" name="Bogen 542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08" name="Bogen 543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91" name="Group 544"/>
              <p:cNvGrpSpPr>
                <a:grpSpLocks/>
              </p:cNvGrpSpPr>
              <p:nvPr/>
            </p:nvGrpSpPr>
            <p:grpSpPr bwMode="auto">
              <a:xfrm>
                <a:off x="2645" y="2450"/>
                <a:ext cx="114" cy="96"/>
                <a:chOff x="960" y="528"/>
                <a:chExt cx="287" cy="672"/>
              </a:xfrm>
            </p:grpSpPr>
            <p:sp>
              <p:nvSpPr>
                <p:cNvPr id="203" name="Bogen 545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04" name="Bogen 546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05" name="Bogen 547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92" name="Group 548"/>
              <p:cNvGrpSpPr>
                <a:grpSpLocks/>
              </p:cNvGrpSpPr>
              <p:nvPr/>
            </p:nvGrpSpPr>
            <p:grpSpPr bwMode="auto">
              <a:xfrm>
                <a:off x="2721" y="2450"/>
                <a:ext cx="115" cy="96"/>
                <a:chOff x="960" y="528"/>
                <a:chExt cx="287" cy="672"/>
              </a:xfrm>
            </p:grpSpPr>
            <p:sp>
              <p:nvSpPr>
                <p:cNvPr id="200" name="Bogen 549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01" name="Bogen 550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02" name="Bogen 551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193" name="Group 552"/>
              <p:cNvGrpSpPr>
                <a:grpSpLocks/>
              </p:cNvGrpSpPr>
              <p:nvPr/>
            </p:nvGrpSpPr>
            <p:grpSpPr bwMode="auto">
              <a:xfrm>
                <a:off x="2798" y="2450"/>
                <a:ext cx="116" cy="96"/>
                <a:chOff x="960" y="528"/>
                <a:chExt cx="287" cy="672"/>
              </a:xfrm>
            </p:grpSpPr>
            <p:sp>
              <p:nvSpPr>
                <p:cNvPr id="197" name="Bogen 553"/>
                <p:cNvSpPr>
                  <a:spLocks/>
                </p:cNvSpPr>
                <p:nvPr/>
              </p:nvSpPr>
              <p:spPr bwMode="auto">
                <a:xfrm flipH="1">
                  <a:off x="960" y="862"/>
                  <a:ext cx="95" cy="338"/>
                </a:xfrm>
                <a:custGeom>
                  <a:avLst/>
                  <a:gdLst>
                    <a:gd name="G0" fmla="+- 21600 0 0"/>
                    <a:gd name="G1" fmla="+- 163 0 0"/>
                    <a:gd name="G2" fmla="+- 21600 0 0"/>
                    <a:gd name="T0" fmla="*/ 43199 w 43200"/>
                    <a:gd name="T1" fmla="*/ 0 h 21763"/>
                    <a:gd name="T2" fmla="*/ 0 w 43200"/>
                    <a:gd name="T3" fmla="*/ 163 h 21763"/>
                    <a:gd name="T4" fmla="*/ 21600 w 43200"/>
                    <a:gd name="T5" fmla="*/ 163 h 2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763" fill="none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</a:path>
                    <a:path w="43200" h="21763" stroke="0" extrusionOk="0">
                      <a:moveTo>
                        <a:pt x="43199" y="-1"/>
                      </a:moveTo>
                      <a:cubicBezTo>
                        <a:pt x="43199" y="54"/>
                        <a:pt x="43200" y="108"/>
                        <a:pt x="43200" y="163"/>
                      </a:cubicBezTo>
                      <a:cubicBezTo>
                        <a:pt x="43200" y="12092"/>
                        <a:pt x="33529" y="21763"/>
                        <a:pt x="21600" y="21763"/>
                      </a:cubicBezTo>
                      <a:cubicBezTo>
                        <a:pt x="9670" y="21762"/>
                        <a:pt x="-1" y="12092"/>
                        <a:pt x="-1" y="162"/>
                      </a:cubicBezTo>
                      <a:lnTo>
                        <a:pt x="21600" y="163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98" name="Bogen 554"/>
                <p:cNvSpPr>
                  <a:spLocks/>
                </p:cNvSpPr>
                <p:nvPr/>
              </p:nvSpPr>
              <p:spPr bwMode="auto">
                <a:xfrm flipH="1" flipV="1">
                  <a:off x="960" y="633"/>
                  <a:ext cx="144" cy="233"/>
                </a:xfrm>
                <a:custGeom>
                  <a:avLst/>
                  <a:gdLst>
                    <a:gd name="G0" fmla="+- 0 0 0"/>
                    <a:gd name="G1" fmla="+- 65 0 0"/>
                    <a:gd name="G2" fmla="+- 21600 0 0"/>
                    <a:gd name="T0" fmla="*/ 21600 w 21600"/>
                    <a:gd name="T1" fmla="*/ 0 h 14968"/>
                    <a:gd name="T2" fmla="*/ 15635 w 21600"/>
                    <a:gd name="T3" fmla="*/ 14968 h 14968"/>
                    <a:gd name="T4" fmla="*/ 0 w 21600"/>
                    <a:gd name="T5" fmla="*/ 65 h 149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14968" fill="none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</a:path>
                    <a:path w="21600" h="14968" stroke="0" extrusionOk="0">
                      <a:moveTo>
                        <a:pt x="21599" y="0"/>
                      </a:moveTo>
                      <a:cubicBezTo>
                        <a:pt x="21599" y="21"/>
                        <a:pt x="21600" y="43"/>
                        <a:pt x="21600" y="65"/>
                      </a:cubicBezTo>
                      <a:cubicBezTo>
                        <a:pt x="21600" y="5614"/>
                        <a:pt x="19464" y="10951"/>
                        <a:pt x="15635" y="14968"/>
                      </a:cubicBezTo>
                      <a:lnTo>
                        <a:pt x="0" y="65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199" name="Bogen 555"/>
                <p:cNvSpPr>
                  <a:spLocks/>
                </p:cNvSpPr>
                <p:nvPr/>
              </p:nvSpPr>
              <p:spPr bwMode="auto">
                <a:xfrm flipH="1" flipV="1">
                  <a:off x="1016" y="528"/>
                  <a:ext cx="231" cy="336"/>
                </a:xfrm>
                <a:custGeom>
                  <a:avLst/>
                  <a:gdLst>
                    <a:gd name="G0" fmla="+- 21600 0 0"/>
                    <a:gd name="G1" fmla="+- 0 0 0"/>
                    <a:gd name="G2" fmla="+- 21600 0 0"/>
                    <a:gd name="T0" fmla="*/ 34705 w 34705"/>
                    <a:gd name="T1" fmla="*/ 17170 h 21600"/>
                    <a:gd name="T2" fmla="*/ 0 w 34705"/>
                    <a:gd name="T3" fmla="*/ 0 h 21600"/>
                    <a:gd name="T4" fmla="*/ 21600 w 34705"/>
                    <a:gd name="T5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4705" h="21600" fill="none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34705" h="21600" stroke="0" extrusionOk="0">
                      <a:moveTo>
                        <a:pt x="34705" y="17170"/>
                      </a:moveTo>
                      <a:cubicBezTo>
                        <a:pt x="30940" y="20043"/>
                        <a:pt x="26335" y="21599"/>
                        <a:pt x="21600" y="21599"/>
                      </a:cubicBez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194" name="Bogen 556"/>
              <p:cNvSpPr>
                <a:spLocks/>
              </p:cNvSpPr>
              <p:nvPr/>
            </p:nvSpPr>
            <p:spPr bwMode="auto">
              <a:xfrm flipH="1">
                <a:off x="2876" y="2498"/>
                <a:ext cx="38" cy="48"/>
              </a:xfrm>
              <a:custGeom>
                <a:avLst/>
                <a:gdLst>
                  <a:gd name="G0" fmla="+- 21600 0 0"/>
                  <a:gd name="G1" fmla="+- 163 0 0"/>
                  <a:gd name="G2" fmla="+- 21600 0 0"/>
                  <a:gd name="T0" fmla="*/ 43199 w 43200"/>
                  <a:gd name="T1" fmla="*/ 0 h 21763"/>
                  <a:gd name="T2" fmla="*/ 0 w 43200"/>
                  <a:gd name="T3" fmla="*/ 163 h 21763"/>
                  <a:gd name="T4" fmla="*/ 21600 w 43200"/>
                  <a:gd name="T5" fmla="*/ 163 h 2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763" fill="none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</a:path>
                  <a:path w="43200" h="21763" stroke="0" extrusionOk="0">
                    <a:moveTo>
                      <a:pt x="43199" y="-1"/>
                    </a:moveTo>
                    <a:cubicBezTo>
                      <a:pt x="43199" y="54"/>
                      <a:pt x="43200" y="108"/>
                      <a:pt x="43200" y="163"/>
                    </a:cubicBezTo>
                    <a:cubicBezTo>
                      <a:pt x="43200" y="12092"/>
                      <a:pt x="33529" y="21763"/>
                      <a:pt x="21600" y="21763"/>
                    </a:cubicBezTo>
                    <a:cubicBezTo>
                      <a:pt x="9670" y="21762"/>
                      <a:pt x="-1" y="12092"/>
                      <a:pt x="-1" y="162"/>
                    </a:cubicBezTo>
                    <a:lnTo>
                      <a:pt x="21600" y="163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95" name="Bogen 557"/>
              <p:cNvSpPr>
                <a:spLocks/>
              </p:cNvSpPr>
              <p:nvPr/>
            </p:nvSpPr>
            <p:spPr bwMode="auto">
              <a:xfrm flipH="1" flipV="1">
                <a:off x="2876" y="2465"/>
                <a:ext cx="57" cy="33"/>
              </a:xfrm>
              <a:custGeom>
                <a:avLst/>
                <a:gdLst>
                  <a:gd name="G0" fmla="+- 0 0 0"/>
                  <a:gd name="G1" fmla="+- 65 0 0"/>
                  <a:gd name="G2" fmla="+- 21600 0 0"/>
                  <a:gd name="T0" fmla="*/ 21600 w 21600"/>
                  <a:gd name="T1" fmla="*/ 0 h 14968"/>
                  <a:gd name="T2" fmla="*/ 15635 w 21600"/>
                  <a:gd name="T3" fmla="*/ 14968 h 14968"/>
                  <a:gd name="T4" fmla="*/ 0 w 21600"/>
                  <a:gd name="T5" fmla="*/ 65 h 14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14968" fill="none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</a:path>
                  <a:path w="21600" h="14968" stroke="0" extrusionOk="0">
                    <a:moveTo>
                      <a:pt x="21599" y="0"/>
                    </a:moveTo>
                    <a:cubicBezTo>
                      <a:pt x="21599" y="21"/>
                      <a:pt x="21600" y="43"/>
                      <a:pt x="21600" y="65"/>
                    </a:cubicBezTo>
                    <a:cubicBezTo>
                      <a:pt x="21600" y="5614"/>
                      <a:pt x="19464" y="10951"/>
                      <a:pt x="15635" y="14968"/>
                    </a:cubicBezTo>
                    <a:lnTo>
                      <a:pt x="0" y="65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96" name="Bogen 558"/>
              <p:cNvSpPr>
                <a:spLocks/>
              </p:cNvSpPr>
              <p:nvPr/>
            </p:nvSpPr>
            <p:spPr bwMode="auto">
              <a:xfrm flipH="1" flipV="1">
                <a:off x="2898" y="2450"/>
                <a:ext cx="70" cy="48"/>
              </a:xfrm>
              <a:custGeom>
                <a:avLst/>
                <a:gdLst>
                  <a:gd name="G0" fmla="+- 13128 0 0"/>
                  <a:gd name="G1" fmla="+- 0 0 0"/>
                  <a:gd name="G2" fmla="+- 21600 0 0"/>
                  <a:gd name="T0" fmla="*/ 26233 w 26233"/>
                  <a:gd name="T1" fmla="*/ 17170 h 21600"/>
                  <a:gd name="T2" fmla="*/ 0 w 26233"/>
                  <a:gd name="T3" fmla="*/ 17153 h 21600"/>
                  <a:gd name="T4" fmla="*/ 13128 w 26233"/>
                  <a:gd name="T5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233" h="21600" fill="none" extrusionOk="0">
                    <a:moveTo>
                      <a:pt x="26233" y="17170"/>
                    </a:moveTo>
                    <a:cubicBezTo>
                      <a:pt x="22468" y="20043"/>
                      <a:pt x="17863" y="21599"/>
                      <a:pt x="13128" y="21599"/>
                    </a:cubicBezTo>
                    <a:cubicBezTo>
                      <a:pt x="8382" y="21599"/>
                      <a:pt x="3768" y="20037"/>
                      <a:pt x="0" y="17152"/>
                    </a:cubicBezTo>
                  </a:path>
                  <a:path w="26233" h="21600" stroke="0" extrusionOk="0">
                    <a:moveTo>
                      <a:pt x="26233" y="17170"/>
                    </a:moveTo>
                    <a:cubicBezTo>
                      <a:pt x="22468" y="20043"/>
                      <a:pt x="17863" y="21599"/>
                      <a:pt x="13128" y="21599"/>
                    </a:cubicBezTo>
                    <a:cubicBezTo>
                      <a:pt x="8382" y="21599"/>
                      <a:pt x="3768" y="20037"/>
                      <a:pt x="0" y="17152"/>
                    </a:cubicBezTo>
                    <a:lnTo>
                      <a:pt x="13128" y="0"/>
                    </a:lnTo>
                    <a:close/>
                  </a:path>
                </a:pathLst>
              </a:custGeom>
              <a:noFill/>
              <a:ln w="28575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169" name="Oval 560"/>
            <p:cNvSpPr>
              <a:spLocks noChangeArrowheads="1"/>
            </p:cNvSpPr>
            <p:nvPr/>
          </p:nvSpPr>
          <p:spPr bwMode="auto">
            <a:xfrm>
              <a:off x="1373" y="3515"/>
              <a:ext cx="528" cy="528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70" name="Line 561"/>
            <p:cNvSpPr>
              <a:spLocks noChangeShapeType="1"/>
            </p:cNvSpPr>
            <p:nvPr/>
          </p:nvSpPr>
          <p:spPr bwMode="auto">
            <a:xfrm rot="5400000" flipH="1" flipV="1">
              <a:off x="1876" y="3418"/>
              <a:ext cx="66" cy="35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1" name="Oval 562"/>
            <p:cNvSpPr>
              <a:spLocks noChangeAspect="1" noChangeArrowheads="1"/>
            </p:cNvSpPr>
            <p:nvPr/>
          </p:nvSpPr>
          <p:spPr bwMode="auto">
            <a:xfrm rot="5400000" flipH="1">
              <a:off x="2018" y="3474"/>
              <a:ext cx="184" cy="18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73" name="Line 564"/>
            <p:cNvSpPr>
              <a:spLocks noChangeShapeType="1"/>
            </p:cNvSpPr>
            <p:nvPr/>
          </p:nvSpPr>
          <p:spPr bwMode="auto">
            <a:xfrm>
              <a:off x="1738" y="3821"/>
              <a:ext cx="7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" name="Line 565"/>
            <p:cNvSpPr>
              <a:spLocks noChangeShapeType="1"/>
            </p:cNvSpPr>
            <p:nvPr/>
          </p:nvSpPr>
          <p:spPr bwMode="auto">
            <a:xfrm>
              <a:off x="1738" y="3917"/>
              <a:ext cx="7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7" name="Text Box 568"/>
            <p:cNvSpPr txBox="1">
              <a:spLocks noChangeArrowheads="1"/>
            </p:cNvSpPr>
            <p:nvPr/>
          </p:nvSpPr>
          <p:spPr bwMode="auto">
            <a:xfrm>
              <a:off x="816" y="3936"/>
              <a:ext cx="81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de-DE">
                  <a:latin typeface="Arial" charset="0"/>
                </a:rPr>
                <a:t>Proton</a:t>
              </a:r>
            </a:p>
          </p:txBody>
        </p:sp>
        <p:sp>
          <p:nvSpPr>
            <p:cNvPr id="178" name="AutoShape 569"/>
            <p:cNvSpPr>
              <a:spLocks noChangeArrowheads="1"/>
            </p:cNvSpPr>
            <p:nvPr/>
          </p:nvSpPr>
          <p:spPr bwMode="auto">
            <a:xfrm>
              <a:off x="864" y="3648"/>
              <a:ext cx="480" cy="240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rgbClr val="FF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80" name="Oval 571"/>
            <p:cNvSpPr>
              <a:spLocks noChangeArrowheads="1"/>
            </p:cNvSpPr>
            <p:nvPr/>
          </p:nvSpPr>
          <p:spPr bwMode="auto">
            <a:xfrm flipH="1" flipV="1">
              <a:off x="2333" y="2400"/>
              <a:ext cx="528" cy="528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81" name="Line 572"/>
            <p:cNvSpPr>
              <a:spLocks noChangeShapeType="1"/>
            </p:cNvSpPr>
            <p:nvPr/>
          </p:nvSpPr>
          <p:spPr bwMode="auto">
            <a:xfrm rot="5400000">
              <a:off x="2293" y="2669"/>
              <a:ext cx="66" cy="35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82" name="Oval 573"/>
            <p:cNvSpPr>
              <a:spLocks noChangeAspect="1" noChangeArrowheads="1"/>
            </p:cNvSpPr>
            <p:nvPr/>
          </p:nvSpPr>
          <p:spPr bwMode="auto">
            <a:xfrm rot="5400000" flipV="1">
              <a:off x="2032" y="2785"/>
              <a:ext cx="184" cy="184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183" name="Line 574"/>
            <p:cNvSpPr>
              <a:spLocks noChangeShapeType="1"/>
            </p:cNvSpPr>
            <p:nvPr/>
          </p:nvSpPr>
          <p:spPr bwMode="auto">
            <a:xfrm flipH="1" flipV="1">
              <a:off x="1776" y="2622"/>
              <a:ext cx="7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84" name="Line 575"/>
            <p:cNvSpPr>
              <a:spLocks noChangeShapeType="1"/>
            </p:cNvSpPr>
            <p:nvPr/>
          </p:nvSpPr>
          <p:spPr bwMode="auto">
            <a:xfrm flipH="1" flipV="1">
              <a:off x="1776" y="2526"/>
              <a:ext cx="7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85" name="AutoShape 576"/>
            <p:cNvSpPr>
              <a:spLocks noChangeArrowheads="1"/>
            </p:cNvSpPr>
            <p:nvPr/>
          </p:nvSpPr>
          <p:spPr bwMode="auto">
            <a:xfrm flipH="1" flipV="1">
              <a:off x="2890" y="2555"/>
              <a:ext cx="480" cy="240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rgbClr val="FF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pic>
        <p:nvPicPr>
          <p:cNvPr id="3" name="Bild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00300" y="2362200"/>
            <a:ext cx="190500" cy="304800"/>
          </a:xfrm>
          <a:prstGeom prst="rect">
            <a:avLst/>
          </a:prstGeom>
        </p:spPr>
      </p:pic>
      <p:grpSp>
        <p:nvGrpSpPr>
          <p:cNvPr id="9" name="Gruppierung 8"/>
          <p:cNvGrpSpPr/>
          <p:nvPr/>
        </p:nvGrpSpPr>
        <p:grpSpPr>
          <a:xfrm>
            <a:off x="457200" y="4410857"/>
            <a:ext cx="8382000" cy="2294743"/>
            <a:chOff x="457200" y="4410857"/>
            <a:chExt cx="8382000" cy="2294743"/>
          </a:xfrm>
        </p:grpSpPr>
        <p:pic>
          <p:nvPicPr>
            <p:cNvPr id="8" name="Bild 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05000" y="5054600"/>
              <a:ext cx="5067300" cy="584200"/>
            </a:xfrm>
            <a:prstGeom prst="rect">
              <a:avLst/>
            </a:prstGeom>
          </p:spPr>
        </p:pic>
        <p:grpSp>
          <p:nvGrpSpPr>
            <p:cNvPr id="11" name="Gruppierung 10"/>
            <p:cNvGrpSpPr/>
            <p:nvPr/>
          </p:nvGrpSpPr>
          <p:grpSpPr>
            <a:xfrm>
              <a:off x="457200" y="4410857"/>
              <a:ext cx="8382000" cy="2294743"/>
              <a:chOff x="457200" y="4410857"/>
              <a:chExt cx="8382000" cy="2294743"/>
            </a:xfrm>
          </p:grpSpPr>
          <p:sp>
            <p:nvSpPr>
              <p:cNvPr id="43" name="Textfeld 42"/>
              <p:cNvSpPr txBox="1"/>
              <p:nvPr/>
            </p:nvSpPr>
            <p:spPr>
              <a:xfrm>
                <a:off x="762000" y="5751493"/>
                <a:ext cx="8077200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sz="2800" dirty="0" smtClean="0"/>
                  <a:t>⇒ </a:t>
                </a:r>
                <a:r>
                  <a:rPr lang="de-DE" sz="2800" dirty="0" err="1" smtClean="0"/>
                  <a:t>needs</a:t>
                </a:r>
                <a:r>
                  <a:rPr lang="de-DE" sz="2800" dirty="0" smtClean="0"/>
                  <a:t> </a:t>
                </a:r>
                <a:r>
                  <a:rPr lang="de-DE" sz="2800" b="1" dirty="0" smtClean="0">
                    <a:solidFill>
                      <a:srgbClr val="FF0000"/>
                    </a:solidFill>
                  </a:rPr>
                  <a:t>high </a:t>
                </a:r>
                <a:r>
                  <a:rPr lang="de-DE" sz="2800" b="1" dirty="0" err="1" smtClean="0">
                    <a:solidFill>
                      <a:srgbClr val="FF0000"/>
                    </a:solidFill>
                  </a:rPr>
                  <a:t>momentum</a:t>
                </a:r>
                <a:r>
                  <a:rPr lang="de-DE" sz="2800" b="1" dirty="0" smtClean="0">
                    <a:solidFill>
                      <a:srgbClr val="FF0000"/>
                    </a:solidFill>
                  </a:rPr>
                  <a:t> </a:t>
                </a:r>
                <a:r>
                  <a:rPr lang="de-DE" sz="2800" b="1" dirty="0" err="1" smtClean="0">
                    <a:solidFill>
                      <a:srgbClr val="FF0000"/>
                    </a:solidFill>
                  </a:rPr>
                  <a:t>transfer</a:t>
                </a:r>
                <a:endParaRPr lang="de-DE" sz="2800" b="1" dirty="0" smtClean="0">
                  <a:solidFill>
                    <a:srgbClr val="FF0000"/>
                  </a:solidFill>
                </a:endParaRPr>
              </a:p>
              <a:p>
                <a:pPr algn="l">
                  <a:spcBef>
                    <a:spcPts val="0"/>
                  </a:spcBef>
                </a:pPr>
                <a:r>
                  <a:rPr lang="de-DE" sz="2800" dirty="0"/>
                  <a:t>⇒ </a:t>
                </a:r>
                <a:r>
                  <a:rPr lang="de-DE" sz="2800" dirty="0" err="1"/>
                  <a:t>needs</a:t>
                </a:r>
                <a:r>
                  <a:rPr lang="de-DE" sz="2800" dirty="0"/>
                  <a:t> </a:t>
                </a:r>
                <a:r>
                  <a:rPr lang="de-DE" sz="2800" b="1" dirty="0" smtClean="0">
                    <a:solidFill>
                      <a:srgbClr val="FF0000"/>
                    </a:solidFill>
                  </a:rPr>
                  <a:t>high cm </a:t>
                </a:r>
                <a:r>
                  <a:rPr lang="de-DE" sz="2800" b="1" dirty="0" err="1" smtClean="0">
                    <a:solidFill>
                      <a:srgbClr val="FF0000"/>
                    </a:solidFill>
                  </a:rPr>
                  <a:t>energy</a:t>
                </a:r>
                <a:endParaRPr lang="de-DE" sz="2800" b="1" dirty="0"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6" name="Gruppierung 5"/>
              <p:cNvGrpSpPr/>
              <p:nvPr/>
            </p:nvGrpSpPr>
            <p:grpSpPr>
              <a:xfrm>
                <a:off x="457200" y="4410857"/>
                <a:ext cx="8072438" cy="470408"/>
                <a:chOff x="457200" y="4410857"/>
                <a:chExt cx="8072438" cy="470408"/>
              </a:xfrm>
            </p:grpSpPr>
            <p:sp>
              <p:nvSpPr>
                <p:cNvPr id="4" name="Textfeld 3"/>
                <p:cNvSpPr txBox="1"/>
                <p:nvPr/>
              </p:nvSpPr>
              <p:spPr>
                <a:xfrm>
                  <a:off x="457200" y="4419600"/>
                  <a:ext cx="8072438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/>
                  <a:r>
                    <a:rPr lang="de-DE" dirty="0" err="1" smtClean="0"/>
                    <a:t>resolved</a:t>
                  </a:r>
                  <a:r>
                    <a:rPr lang="de-DE" dirty="0" smtClean="0"/>
                    <a:t> </a:t>
                  </a:r>
                  <a:r>
                    <a:rPr lang="de-DE" dirty="0" err="1" smtClean="0"/>
                    <a:t>distances</a:t>
                  </a:r>
                  <a:r>
                    <a:rPr lang="de-DE" dirty="0" smtClean="0"/>
                    <a:t> (</a:t>
                  </a:r>
                  <a:r>
                    <a:rPr lang="de-DE" dirty="0" err="1" smtClean="0"/>
                    <a:t>proton</a:t>
                  </a:r>
                  <a:r>
                    <a:rPr lang="de-DE" dirty="0" smtClean="0"/>
                    <a:t> </a:t>
                  </a:r>
                  <a:r>
                    <a:rPr lang="de-DE" dirty="0" err="1" smtClean="0"/>
                    <a:t>rest</a:t>
                  </a:r>
                  <a:r>
                    <a:rPr lang="de-DE" dirty="0" smtClean="0"/>
                    <a:t> </a:t>
                  </a:r>
                  <a:r>
                    <a:rPr lang="de-DE" dirty="0" err="1" smtClean="0"/>
                    <a:t>frame</a:t>
                  </a:r>
                  <a:r>
                    <a:rPr lang="de-DE" dirty="0" smtClean="0"/>
                    <a:t>):</a:t>
                  </a:r>
                  <a:endParaRPr lang="de-DE" dirty="0"/>
                </a:p>
              </p:txBody>
            </p:sp>
            <p:pic>
              <p:nvPicPr>
                <p:cNvPr id="5" name="Bild 4"/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6086475" y="4410857"/>
                  <a:ext cx="1828800" cy="469900"/>
                </a:xfrm>
                <a:prstGeom prst="rect">
                  <a:avLst/>
                </a:prstGeom>
              </p:spPr>
            </p:pic>
          </p:grpSp>
        </p:grpSp>
      </p:grpSp>
    </p:spTree>
    <p:extLst>
      <p:ext uri="{BB962C8B-B14F-4D97-AF65-F5344CB8AC3E}">
        <p14:creationId xmlns:p14="http://schemas.microsoft.com/office/powerpoint/2010/main" val="1149978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de-DE" sz="4400" dirty="0" err="1" smtClean="0">
                <a:latin typeface="Arial" panose="020B0604020202020204" pitchFamily="34" charset="0"/>
              </a:rPr>
              <a:t>How</a:t>
            </a:r>
            <a:r>
              <a:rPr lang="de-DE" sz="4400" dirty="0" smtClean="0">
                <a:latin typeface="Arial" panose="020B0604020202020204" pitchFamily="34" charset="0"/>
              </a:rPr>
              <a:t> do </a:t>
            </a:r>
            <a:r>
              <a:rPr lang="de-DE" sz="4400" dirty="0" err="1" smtClean="0">
                <a:latin typeface="Arial" panose="020B0604020202020204" pitchFamily="34" charset="0"/>
              </a:rPr>
              <a:t>we</a:t>
            </a:r>
            <a:r>
              <a:rPr lang="de-DE" sz="4400" dirty="0" smtClean="0">
                <a:latin typeface="Arial" panose="020B0604020202020204" pitchFamily="34" charset="0"/>
              </a:rPr>
              <a:t> design </a:t>
            </a:r>
            <a:r>
              <a:rPr lang="de-DE" sz="4400" dirty="0" err="1" smtClean="0">
                <a:latin typeface="Arial" panose="020B0604020202020204" pitchFamily="34" charset="0"/>
              </a:rPr>
              <a:t>them</a:t>
            </a:r>
            <a:r>
              <a:rPr lang="de-DE" sz="4400" dirty="0" smtClean="0">
                <a:latin typeface="Arial" panose="020B0604020202020204" pitchFamily="34" charset="0"/>
              </a:rPr>
              <a:t>?</a:t>
            </a:r>
            <a:endParaRPr lang="en-US" sz="4400" dirty="0">
              <a:latin typeface="Arial" panose="020B0604020202020204" pitchFamily="34" charset="0"/>
            </a:endParaRPr>
          </a:p>
        </p:txBody>
      </p:sp>
      <p:sp>
        <p:nvSpPr>
          <p:cNvPr id="5" name="Oval 4"/>
          <p:cNvSpPr/>
          <p:nvPr/>
        </p:nvSpPr>
        <p:spPr bwMode="auto">
          <a:xfrm>
            <a:off x="1085850" y="2171499"/>
            <a:ext cx="747712" cy="747712"/>
          </a:xfrm>
          <a:prstGeom prst="ellipse">
            <a:avLst/>
          </a:prstGeom>
          <a:gradFill flip="none" rotWithShape="1">
            <a:gsLst>
              <a:gs pos="0">
                <a:srgbClr val="0000CC"/>
              </a:gs>
              <a:gs pos="100000">
                <a:srgbClr val="9CA8FB"/>
              </a:gs>
            </a:gsLst>
            <a:path path="circle">
              <a:fillToRect l="100000" b="100000"/>
            </a:path>
            <a:tileRect t="-100000" r="-100000"/>
          </a:gra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8" name="Gerade Verbindung mit Pfeil 7"/>
          <p:cNvCxnSpPr>
            <a:stCxn id="5" idx="6"/>
          </p:cNvCxnSpPr>
          <p:nvPr/>
        </p:nvCxnSpPr>
        <p:spPr bwMode="auto">
          <a:xfrm flipV="1">
            <a:off x="1833562" y="2538211"/>
            <a:ext cx="1747838" cy="7144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0" name="Gruppierung 9"/>
          <p:cNvGrpSpPr/>
          <p:nvPr/>
        </p:nvGrpSpPr>
        <p:grpSpPr>
          <a:xfrm>
            <a:off x="4650581" y="2241530"/>
            <a:ext cx="3350419" cy="533400"/>
            <a:chOff x="4269581" y="1981200"/>
            <a:chExt cx="3350419" cy="533400"/>
          </a:xfrm>
        </p:grpSpPr>
        <p:sp>
          <p:nvSpPr>
            <p:cNvPr id="6" name="Oval 5"/>
            <p:cNvSpPr/>
            <p:nvPr/>
          </p:nvSpPr>
          <p:spPr bwMode="auto">
            <a:xfrm>
              <a:off x="7086600" y="1981200"/>
              <a:ext cx="533400" cy="533400"/>
            </a:xfrm>
            <a:prstGeom prst="ellipse">
              <a:avLst/>
            </a:prstGeom>
            <a:gradFill flip="none" rotWithShape="1">
              <a:gsLst>
                <a:gs pos="0">
                  <a:srgbClr val="C00000"/>
                </a:gs>
                <a:gs pos="100000">
                  <a:srgbClr val="FDB6C6"/>
                </a:gs>
              </a:gsLst>
              <a:path path="circle">
                <a:fillToRect l="100000" b="100000"/>
              </a:path>
              <a:tileRect t="-100000" r="-100000"/>
            </a:gradFill>
            <a:ln w="28575" cap="flat" cmpd="sng" algn="ctr">
              <a:noFill/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9" name="Gerade Verbindung mit Pfeil 8"/>
            <p:cNvCxnSpPr/>
            <p:nvPr/>
          </p:nvCxnSpPr>
          <p:spPr bwMode="auto">
            <a:xfrm flipH="1">
              <a:off x="4269581" y="2276280"/>
              <a:ext cx="2817019" cy="8745"/>
            </a:xfrm>
            <a:prstGeom prst="straightConnector1">
              <a:avLst/>
            </a:prstGeom>
            <a:solidFill>
              <a:schemeClr val="accent1"/>
            </a:solidFill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2" name="Textfeld 11"/>
          <p:cNvSpPr txBox="1"/>
          <p:nvPr/>
        </p:nvSpPr>
        <p:spPr>
          <a:xfrm>
            <a:off x="228600" y="1166611"/>
            <a:ext cx="2514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srgbClr val="0000CC"/>
                </a:solidFill>
              </a:rPr>
              <a:t>beam </a:t>
            </a:r>
            <a:r>
              <a:rPr lang="de-DE" sz="2800" b="1" dirty="0" err="1" smtClean="0">
                <a:solidFill>
                  <a:srgbClr val="0000CC"/>
                </a:solidFill>
              </a:rPr>
              <a:t>particle</a:t>
            </a:r>
            <a:r>
              <a:rPr lang="de-DE" sz="2800" b="1" dirty="0" smtClean="0">
                <a:solidFill>
                  <a:srgbClr val="0000CC"/>
                </a:solidFill>
              </a:rPr>
              <a:t> e.g. </a:t>
            </a:r>
            <a:r>
              <a:rPr lang="de-DE" sz="2800" b="1" dirty="0" err="1" smtClean="0">
                <a:solidFill>
                  <a:srgbClr val="0000CC"/>
                </a:solidFill>
              </a:rPr>
              <a:t>proton</a:t>
            </a:r>
            <a:endParaRPr lang="de-DE" sz="2800" b="1" dirty="0">
              <a:solidFill>
                <a:srgbClr val="0000CC"/>
              </a:solidFill>
            </a:endParaRPr>
          </a:p>
        </p:txBody>
      </p:sp>
      <p:sp>
        <p:nvSpPr>
          <p:cNvPr id="13" name="Textfeld 12"/>
          <p:cNvSpPr txBox="1"/>
          <p:nvPr/>
        </p:nvSpPr>
        <p:spPr>
          <a:xfrm>
            <a:off x="5560219" y="1166611"/>
            <a:ext cx="343138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srgbClr val="FF0000"/>
                </a:solidFill>
              </a:rPr>
              <a:t>beam/</a:t>
            </a:r>
            <a:r>
              <a:rPr lang="de-DE" sz="2800" b="1" dirty="0" err="1" smtClean="0">
                <a:solidFill>
                  <a:srgbClr val="FF0000"/>
                </a:solidFill>
              </a:rPr>
              <a:t>target</a:t>
            </a:r>
            <a:r>
              <a:rPr lang="de-DE" sz="2800" b="1" dirty="0" smtClean="0">
                <a:solidFill>
                  <a:srgbClr val="FF0000"/>
                </a:solidFill>
              </a:rPr>
              <a:t> </a:t>
            </a:r>
            <a:r>
              <a:rPr lang="de-DE" sz="2800" b="1" dirty="0" err="1" smtClean="0">
                <a:solidFill>
                  <a:srgbClr val="FF0000"/>
                </a:solidFill>
              </a:rPr>
              <a:t>particle</a:t>
            </a:r>
            <a:r>
              <a:rPr lang="de-DE" sz="2800" b="1" dirty="0" smtClean="0">
                <a:solidFill>
                  <a:srgbClr val="FF0000"/>
                </a:solidFill>
              </a:rPr>
              <a:t> e.g. </a:t>
            </a:r>
            <a:r>
              <a:rPr lang="de-DE" sz="2800" b="1" dirty="0" err="1" smtClean="0">
                <a:solidFill>
                  <a:srgbClr val="FF0000"/>
                </a:solidFill>
              </a:rPr>
              <a:t>proton</a:t>
            </a:r>
            <a:endParaRPr lang="de-DE" sz="2800" b="1" dirty="0">
              <a:solidFill>
                <a:srgbClr val="FF0000"/>
              </a:solidFill>
            </a:endParaRPr>
          </a:p>
        </p:txBody>
      </p:sp>
      <p:pic>
        <p:nvPicPr>
          <p:cNvPr id="14" name="Bild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5850" y="2959100"/>
            <a:ext cx="2552700" cy="469900"/>
          </a:xfrm>
          <a:prstGeom prst="rect">
            <a:avLst/>
          </a:prstGeom>
        </p:spPr>
      </p:pic>
      <p:pic>
        <p:nvPicPr>
          <p:cNvPr id="15" name="Bild 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82740" y="2937176"/>
            <a:ext cx="2552700" cy="469900"/>
          </a:xfrm>
          <a:prstGeom prst="rect">
            <a:avLst/>
          </a:prstGeom>
        </p:spPr>
      </p:pic>
      <p:sp>
        <p:nvSpPr>
          <p:cNvPr id="16" name="Textfeld 15"/>
          <p:cNvSpPr txBox="1"/>
          <p:nvPr/>
        </p:nvSpPr>
        <p:spPr>
          <a:xfrm>
            <a:off x="152400" y="4201180"/>
            <a:ext cx="830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/>
              <a:t>Centre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dirty="0" smtClean="0"/>
              <a:t> </a:t>
            </a:r>
            <a:r>
              <a:rPr lang="de-DE" sz="2800" dirty="0" err="1" smtClean="0"/>
              <a:t>mass</a:t>
            </a:r>
            <a:r>
              <a:rPr lang="de-DE" sz="2800" dirty="0" smtClean="0"/>
              <a:t> </a:t>
            </a:r>
            <a:r>
              <a:rPr lang="de-DE" sz="2800" dirty="0" err="1" smtClean="0"/>
              <a:t>energy</a:t>
            </a:r>
            <a:r>
              <a:rPr lang="de-DE" sz="2800" dirty="0" smtClean="0"/>
              <a:t>:</a:t>
            </a:r>
            <a:endParaRPr lang="de-DE" sz="2800" dirty="0"/>
          </a:p>
        </p:txBody>
      </p:sp>
      <p:pic>
        <p:nvPicPr>
          <p:cNvPr id="17" name="Bild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39900" y="4838700"/>
            <a:ext cx="5194300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3249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de-DE" sz="4400" dirty="0" smtClean="0">
                <a:latin typeface="Arial" panose="020B0604020202020204" pitchFamily="34" charset="0"/>
              </a:rPr>
              <a:t>Case 1: Fixed </a:t>
            </a:r>
            <a:r>
              <a:rPr lang="de-DE" sz="4400" dirty="0" err="1" smtClean="0">
                <a:latin typeface="Arial" panose="020B0604020202020204" pitchFamily="34" charset="0"/>
              </a:rPr>
              <a:t>target</a:t>
            </a:r>
            <a:r>
              <a:rPr lang="de-DE" sz="4400" dirty="0" smtClean="0">
                <a:latin typeface="Arial" panose="020B0604020202020204" pitchFamily="34" charset="0"/>
              </a:rPr>
              <a:t> </a:t>
            </a:r>
            <a:r>
              <a:rPr lang="de-DE" sz="4400" dirty="0" err="1">
                <a:latin typeface="Arial" panose="020B0604020202020204" pitchFamily="34" charset="0"/>
              </a:rPr>
              <a:t>c</a:t>
            </a:r>
            <a:r>
              <a:rPr lang="de-DE" sz="4400" dirty="0" err="1" smtClean="0">
                <a:latin typeface="Arial" panose="020B0604020202020204" pitchFamily="34" charset="0"/>
              </a:rPr>
              <a:t>onfiguration</a:t>
            </a:r>
            <a:endParaRPr lang="en-US" sz="4400" dirty="0">
              <a:latin typeface="Arial" panose="020B0604020202020204" pitchFamily="34" charset="0"/>
            </a:endParaRPr>
          </a:p>
        </p:txBody>
      </p:sp>
      <p:sp>
        <p:nvSpPr>
          <p:cNvPr id="5" name="Oval 4"/>
          <p:cNvSpPr/>
          <p:nvPr/>
        </p:nvSpPr>
        <p:spPr bwMode="auto">
          <a:xfrm>
            <a:off x="1085850" y="2171499"/>
            <a:ext cx="747712" cy="747712"/>
          </a:xfrm>
          <a:prstGeom prst="ellipse">
            <a:avLst/>
          </a:prstGeom>
          <a:gradFill flip="none" rotWithShape="1">
            <a:gsLst>
              <a:gs pos="0">
                <a:srgbClr val="0000CC"/>
              </a:gs>
              <a:gs pos="100000">
                <a:srgbClr val="9CA8FB"/>
              </a:gs>
            </a:gsLst>
            <a:path path="circle">
              <a:fillToRect l="100000" b="100000"/>
            </a:path>
            <a:tileRect t="-100000" r="-100000"/>
          </a:gra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8" name="Gerade Verbindung mit Pfeil 7"/>
          <p:cNvCxnSpPr>
            <a:stCxn id="5" idx="6"/>
          </p:cNvCxnSpPr>
          <p:nvPr/>
        </p:nvCxnSpPr>
        <p:spPr bwMode="auto">
          <a:xfrm flipV="1">
            <a:off x="1833562" y="2538211"/>
            <a:ext cx="1747838" cy="7144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Oval 5"/>
          <p:cNvSpPr/>
          <p:nvPr/>
        </p:nvSpPr>
        <p:spPr bwMode="auto">
          <a:xfrm>
            <a:off x="7467600" y="2241530"/>
            <a:ext cx="533400" cy="533400"/>
          </a:xfrm>
          <a:prstGeom prst="ellipse">
            <a:avLst/>
          </a:prstGeom>
          <a:gradFill flip="none" rotWithShape="1">
            <a:gsLst>
              <a:gs pos="0">
                <a:srgbClr val="C00000"/>
              </a:gs>
              <a:gs pos="100000">
                <a:srgbClr val="FDB6C6"/>
              </a:gs>
            </a:gsLst>
            <a:path path="circle">
              <a:fillToRect l="100000" b="100000"/>
            </a:path>
            <a:tileRect t="-100000" r="-100000"/>
          </a:gra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2" name="Textfeld 11"/>
          <p:cNvSpPr txBox="1"/>
          <p:nvPr/>
        </p:nvSpPr>
        <p:spPr>
          <a:xfrm>
            <a:off x="228600" y="1166611"/>
            <a:ext cx="2514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srgbClr val="0000CC"/>
                </a:solidFill>
              </a:rPr>
              <a:t>beam </a:t>
            </a:r>
            <a:r>
              <a:rPr lang="de-DE" sz="2800" b="1" dirty="0" err="1" smtClean="0">
                <a:solidFill>
                  <a:srgbClr val="0000CC"/>
                </a:solidFill>
              </a:rPr>
              <a:t>particle</a:t>
            </a:r>
            <a:r>
              <a:rPr lang="de-DE" sz="2800" b="1" dirty="0" smtClean="0">
                <a:solidFill>
                  <a:srgbClr val="0000CC"/>
                </a:solidFill>
              </a:rPr>
              <a:t> e.g. </a:t>
            </a:r>
            <a:r>
              <a:rPr lang="de-DE" sz="2800" b="1" dirty="0" err="1" smtClean="0">
                <a:solidFill>
                  <a:srgbClr val="0000CC"/>
                </a:solidFill>
              </a:rPr>
              <a:t>proton</a:t>
            </a:r>
            <a:endParaRPr lang="de-DE" sz="2800" b="1" dirty="0">
              <a:solidFill>
                <a:srgbClr val="0000CC"/>
              </a:solidFill>
            </a:endParaRPr>
          </a:p>
        </p:txBody>
      </p:sp>
      <p:sp>
        <p:nvSpPr>
          <p:cNvPr id="13" name="Textfeld 12"/>
          <p:cNvSpPr txBox="1"/>
          <p:nvPr/>
        </p:nvSpPr>
        <p:spPr>
          <a:xfrm>
            <a:off x="6477000" y="1534180"/>
            <a:ext cx="2514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err="1" smtClean="0">
                <a:solidFill>
                  <a:srgbClr val="FF0000"/>
                </a:solidFill>
              </a:rPr>
              <a:t>target</a:t>
            </a:r>
            <a:r>
              <a:rPr lang="de-DE" sz="2800" b="1" dirty="0" smtClean="0">
                <a:solidFill>
                  <a:srgbClr val="FF0000"/>
                </a:solidFill>
              </a:rPr>
              <a:t> at </a:t>
            </a:r>
            <a:r>
              <a:rPr lang="de-DE" sz="2800" b="1" dirty="0" err="1" smtClean="0">
                <a:solidFill>
                  <a:srgbClr val="FF0000"/>
                </a:solidFill>
              </a:rPr>
              <a:t>rest</a:t>
            </a:r>
            <a:endParaRPr lang="de-DE" sz="2800" b="1" dirty="0">
              <a:solidFill>
                <a:srgbClr val="FF0000"/>
              </a:solidFill>
            </a:endParaRPr>
          </a:p>
        </p:txBody>
      </p:sp>
      <p:pic>
        <p:nvPicPr>
          <p:cNvPr id="14" name="Bild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5850" y="2959100"/>
            <a:ext cx="2552700" cy="469900"/>
          </a:xfrm>
          <a:prstGeom prst="rect">
            <a:avLst/>
          </a:prstGeom>
        </p:spPr>
      </p:pic>
      <p:sp>
        <p:nvSpPr>
          <p:cNvPr id="16" name="Textfeld 15"/>
          <p:cNvSpPr txBox="1"/>
          <p:nvPr/>
        </p:nvSpPr>
        <p:spPr>
          <a:xfrm>
            <a:off x="152400" y="3962400"/>
            <a:ext cx="830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/>
              <a:t>Centre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dirty="0" smtClean="0"/>
              <a:t> </a:t>
            </a:r>
            <a:r>
              <a:rPr lang="de-DE" sz="2800" dirty="0" err="1" smtClean="0"/>
              <a:t>mass</a:t>
            </a:r>
            <a:r>
              <a:rPr lang="de-DE" sz="2800" dirty="0" smtClean="0"/>
              <a:t> </a:t>
            </a:r>
            <a:r>
              <a:rPr lang="de-DE" sz="2800" dirty="0" err="1" smtClean="0"/>
              <a:t>energy</a:t>
            </a:r>
            <a:r>
              <a:rPr lang="de-DE" sz="2800" dirty="0" smtClean="0"/>
              <a:t>:</a:t>
            </a:r>
            <a:endParaRPr lang="de-DE" sz="2800" dirty="0"/>
          </a:p>
        </p:txBody>
      </p:sp>
      <p:pic>
        <p:nvPicPr>
          <p:cNvPr id="2" name="Bild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23000" y="2849903"/>
            <a:ext cx="2489200" cy="546100"/>
          </a:xfrm>
          <a:prstGeom prst="rect">
            <a:avLst/>
          </a:prstGeom>
        </p:spPr>
      </p:pic>
      <p:pic>
        <p:nvPicPr>
          <p:cNvPr id="7" name="Bild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7050" y="4711700"/>
            <a:ext cx="8089900" cy="184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551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de-DE" sz="4400" dirty="0" smtClean="0">
                <a:latin typeface="Arial" panose="020B0604020202020204" pitchFamily="34" charset="0"/>
              </a:rPr>
              <a:t>Case 2: </a:t>
            </a:r>
            <a:r>
              <a:rPr lang="de-DE" sz="4400" dirty="0" err="1" smtClean="0">
                <a:latin typeface="Arial" panose="020B0604020202020204" pitchFamily="34" charset="0"/>
              </a:rPr>
              <a:t>Colliding</a:t>
            </a:r>
            <a:r>
              <a:rPr lang="de-DE" sz="4400" dirty="0" smtClean="0">
                <a:latin typeface="Arial" panose="020B0604020202020204" pitchFamily="34" charset="0"/>
              </a:rPr>
              <a:t> </a:t>
            </a:r>
            <a:r>
              <a:rPr lang="de-DE" sz="4400" dirty="0" err="1">
                <a:latin typeface="Arial" panose="020B0604020202020204" pitchFamily="34" charset="0"/>
              </a:rPr>
              <a:t>b</a:t>
            </a:r>
            <a:r>
              <a:rPr lang="de-DE" sz="4400" dirty="0" err="1" smtClean="0">
                <a:latin typeface="Arial" panose="020B0604020202020204" pitchFamily="34" charset="0"/>
              </a:rPr>
              <a:t>eams</a:t>
            </a:r>
            <a:endParaRPr lang="en-US" sz="4400" dirty="0">
              <a:latin typeface="Arial" panose="020B0604020202020204" pitchFamily="34" charset="0"/>
            </a:endParaRPr>
          </a:p>
        </p:txBody>
      </p:sp>
      <p:sp>
        <p:nvSpPr>
          <p:cNvPr id="5" name="Oval 4"/>
          <p:cNvSpPr/>
          <p:nvPr/>
        </p:nvSpPr>
        <p:spPr bwMode="auto">
          <a:xfrm>
            <a:off x="1085850" y="2171499"/>
            <a:ext cx="747712" cy="747712"/>
          </a:xfrm>
          <a:prstGeom prst="ellipse">
            <a:avLst/>
          </a:prstGeom>
          <a:gradFill flip="none" rotWithShape="1">
            <a:gsLst>
              <a:gs pos="0">
                <a:srgbClr val="0000CC"/>
              </a:gs>
              <a:gs pos="100000">
                <a:srgbClr val="9CA8FB"/>
              </a:gs>
            </a:gsLst>
            <a:path path="circle">
              <a:fillToRect l="100000" b="100000"/>
            </a:path>
            <a:tileRect t="-100000" r="-100000"/>
          </a:gra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8" name="Gerade Verbindung mit Pfeil 7"/>
          <p:cNvCxnSpPr>
            <a:stCxn id="5" idx="6"/>
          </p:cNvCxnSpPr>
          <p:nvPr/>
        </p:nvCxnSpPr>
        <p:spPr bwMode="auto">
          <a:xfrm flipV="1">
            <a:off x="1833562" y="2538211"/>
            <a:ext cx="1747838" cy="7144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" name="Gruppierung 2"/>
          <p:cNvGrpSpPr/>
          <p:nvPr/>
        </p:nvGrpSpPr>
        <p:grpSpPr>
          <a:xfrm>
            <a:off x="228600" y="1166611"/>
            <a:ext cx="7391400" cy="523220"/>
            <a:chOff x="228600" y="1166611"/>
            <a:chExt cx="7391400" cy="523220"/>
          </a:xfrm>
        </p:grpSpPr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054600" y="1169895"/>
              <a:ext cx="2565400" cy="482600"/>
            </a:xfrm>
            <a:prstGeom prst="rect">
              <a:avLst/>
            </a:prstGeom>
          </p:spPr>
        </p:pic>
        <p:sp>
          <p:nvSpPr>
            <p:cNvPr id="12" name="Textfeld 11"/>
            <p:cNvSpPr txBox="1"/>
            <p:nvPr/>
          </p:nvSpPr>
          <p:spPr>
            <a:xfrm>
              <a:off x="228600" y="1166611"/>
              <a:ext cx="58674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>
                  <a:solidFill>
                    <a:srgbClr val="0000CC"/>
                  </a:solidFill>
                </a:rPr>
                <a:t>example</a:t>
              </a:r>
              <a:r>
                <a:rPr lang="de-DE" sz="2800" dirty="0" smtClean="0">
                  <a:solidFill>
                    <a:srgbClr val="0000CC"/>
                  </a:solidFill>
                </a:rPr>
                <a:t>: </a:t>
              </a:r>
              <a:r>
                <a:rPr lang="de-DE" sz="2800" dirty="0" err="1" smtClean="0">
                  <a:solidFill>
                    <a:srgbClr val="0000CC"/>
                  </a:solidFill>
                </a:rPr>
                <a:t>symmetric</a:t>
              </a:r>
              <a:r>
                <a:rPr lang="de-DE" sz="2800" dirty="0" smtClean="0">
                  <a:solidFill>
                    <a:srgbClr val="0000CC"/>
                  </a:solidFill>
                </a:rPr>
                <a:t> </a:t>
              </a:r>
              <a:r>
                <a:rPr lang="de-DE" sz="2800" dirty="0" err="1" smtClean="0">
                  <a:solidFill>
                    <a:srgbClr val="0000CC"/>
                  </a:solidFill>
                </a:rPr>
                <a:t>collider</a:t>
              </a:r>
              <a:r>
                <a:rPr lang="de-DE" sz="2800" dirty="0" smtClean="0">
                  <a:solidFill>
                    <a:srgbClr val="0000CC"/>
                  </a:solidFill>
                </a:rPr>
                <a:t>: </a:t>
              </a:r>
              <a:endParaRPr lang="de-DE" sz="2800" dirty="0">
                <a:solidFill>
                  <a:srgbClr val="0000CC"/>
                </a:solidFill>
              </a:endParaRPr>
            </a:p>
          </p:txBody>
        </p:sp>
      </p:grpSp>
      <p:sp>
        <p:nvSpPr>
          <p:cNvPr id="16" name="Textfeld 15"/>
          <p:cNvSpPr txBox="1"/>
          <p:nvPr/>
        </p:nvSpPr>
        <p:spPr>
          <a:xfrm>
            <a:off x="152400" y="3820180"/>
            <a:ext cx="830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/>
              <a:t>Centre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dirty="0" smtClean="0"/>
              <a:t> </a:t>
            </a:r>
            <a:r>
              <a:rPr lang="de-DE" sz="2800" dirty="0" err="1" smtClean="0"/>
              <a:t>mass</a:t>
            </a:r>
            <a:r>
              <a:rPr lang="de-DE" sz="2800" dirty="0" smtClean="0"/>
              <a:t> </a:t>
            </a:r>
            <a:r>
              <a:rPr lang="de-DE" sz="2800" dirty="0" err="1" smtClean="0"/>
              <a:t>energy</a:t>
            </a:r>
            <a:r>
              <a:rPr lang="de-DE" sz="2800" dirty="0" smtClean="0"/>
              <a:t>:</a:t>
            </a:r>
            <a:endParaRPr lang="de-DE" sz="2800" dirty="0"/>
          </a:p>
        </p:txBody>
      </p:sp>
      <p:sp>
        <p:nvSpPr>
          <p:cNvPr id="15" name="Oval 14"/>
          <p:cNvSpPr/>
          <p:nvPr/>
        </p:nvSpPr>
        <p:spPr bwMode="auto">
          <a:xfrm flipH="1">
            <a:off x="7010401" y="2176463"/>
            <a:ext cx="747712" cy="747712"/>
          </a:xfrm>
          <a:prstGeom prst="ellipse">
            <a:avLst/>
          </a:prstGeom>
          <a:gradFill flip="none" rotWithShape="1">
            <a:gsLst>
              <a:gs pos="0">
                <a:srgbClr val="0000CC"/>
              </a:gs>
              <a:gs pos="100000">
                <a:srgbClr val="9CA8FB"/>
              </a:gs>
            </a:gsLst>
            <a:path path="circle">
              <a:fillToRect l="100000" b="100000"/>
            </a:path>
            <a:tileRect t="-100000" r="-100000"/>
          </a:gra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8" name="Gerade Verbindung mit Pfeil 17"/>
          <p:cNvCxnSpPr/>
          <p:nvPr/>
        </p:nvCxnSpPr>
        <p:spPr bwMode="auto">
          <a:xfrm flipH="1" flipV="1">
            <a:off x="5276850" y="2545355"/>
            <a:ext cx="1747838" cy="7144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9" name="Bild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06500" y="3048000"/>
            <a:ext cx="2247900" cy="469900"/>
          </a:xfrm>
          <a:prstGeom prst="rect">
            <a:avLst/>
          </a:prstGeom>
        </p:spPr>
      </p:pic>
      <p:pic>
        <p:nvPicPr>
          <p:cNvPr id="10" name="Bild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21300" y="3048000"/>
            <a:ext cx="2603500" cy="469900"/>
          </a:xfrm>
          <a:prstGeom prst="rect">
            <a:avLst/>
          </a:prstGeom>
        </p:spPr>
      </p:pic>
      <p:pic>
        <p:nvPicPr>
          <p:cNvPr id="11" name="Bild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60450" y="4991100"/>
            <a:ext cx="7023100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5990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81025" y="560388"/>
            <a:ext cx="8058150" cy="626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8" name="Rechteck 4"/>
          <p:cNvSpPr>
            <a:spLocks noChangeArrowheads="1"/>
          </p:cNvSpPr>
          <p:nvPr/>
        </p:nvSpPr>
        <p:spPr bwMode="auto">
          <a:xfrm>
            <a:off x="1954213" y="1412875"/>
            <a:ext cx="6324600" cy="10080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0"/>
              </a:spcBef>
            </a:pPr>
            <a:endParaRPr lang="de-DE" altLang="de-DE" sz="4200">
              <a:solidFill>
                <a:srgbClr val="000000"/>
              </a:solidFill>
              <a:latin typeface="Helvetica Neue Light" charset="0"/>
              <a:sym typeface="Helvetica Neue Light" charset="0"/>
            </a:endParaRPr>
          </a:p>
        </p:txBody>
      </p:sp>
      <p:sp>
        <p:nvSpPr>
          <p:cNvPr id="86019" name="TextBox 13"/>
          <p:cNvSpPr txBox="1">
            <a:spLocks noChangeArrowheads="1"/>
          </p:cNvSpPr>
          <p:nvPr/>
        </p:nvSpPr>
        <p:spPr bwMode="auto">
          <a:xfrm>
            <a:off x="466725" y="423863"/>
            <a:ext cx="19288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marL="742950" indent="-285750" defTabSz="457200"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 defTabSz="457200">
              <a:defRPr sz="28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 defTabSz="457200">
              <a:defRPr sz="28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 defTabSz="457200">
              <a:defRPr sz="28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de-DE" b="1">
                <a:solidFill>
                  <a:srgbClr val="4F81BD"/>
                </a:solidFill>
                <a:latin typeface="Helvetica Neue" charset="0"/>
              </a:rPr>
              <a:t>E</a:t>
            </a:r>
            <a:r>
              <a:rPr lang="en-US" altLang="de-DE" sz="3200" b="1" baseline="30000">
                <a:solidFill>
                  <a:srgbClr val="4F81BD"/>
                </a:solidFill>
                <a:latin typeface="Helvetica Neue" charset="0"/>
              </a:rPr>
              <a:t>2.5</a:t>
            </a:r>
            <a:r>
              <a:rPr lang="en-US" altLang="de-DE" b="1">
                <a:solidFill>
                  <a:srgbClr val="4F81BD"/>
                </a:solidFill>
                <a:latin typeface="Helvetica Neue" charset="0"/>
              </a:rPr>
              <a:t> × Flux </a:t>
            </a:r>
          </a:p>
        </p:txBody>
      </p:sp>
      <p:sp>
        <p:nvSpPr>
          <p:cNvPr id="86021" name="Rectangle 22"/>
          <p:cNvSpPr>
            <a:spLocks noChangeArrowheads="1"/>
          </p:cNvSpPr>
          <p:nvPr/>
        </p:nvSpPr>
        <p:spPr bwMode="auto">
          <a:xfrm>
            <a:off x="1754188" y="5064125"/>
            <a:ext cx="4100512" cy="923925"/>
          </a:xfrm>
          <a:prstGeom prst="rect">
            <a:avLst/>
          </a:prstGeom>
          <a:solidFill>
            <a:srgbClr val="FFFFFF"/>
          </a:solidFill>
          <a:ln w="254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0"/>
              </a:spcBef>
            </a:pPr>
            <a:endParaRPr lang="de-DE" altLang="de-DE" sz="4200">
              <a:solidFill>
                <a:srgbClr val="000000"/>
              </a:solidFill>
              <a:latin typeface="Helvetica Neue Light" charset="0"/>
              <a:sym typeface="Helvetica Neue Light" charset="0"/>
            </a:endParaRPr>
          </a:p>
        </p:txBody>
      </p:sp>
      <p:sp>
        <p:nvSpPr>
          <p:cNvPr id="86022" name="Rectangle 24"/>
          <p:cNvSpPr>
            <a:spLocks noChangeArrowheads="1"/>
          </p:cNvSpPr>
          <p:nvPr/>
        </p:nvSpPr>
        <p:spPr bwMode="auto">
          <a:xfrm>
            <a:off x="2493963" y="5546725"/>
            <a:ext cx="92075" cy="554038"/>
          </a:xfrm>
          <a:prstGeom prst="rect">
            <a:avLst/>
          </a:prstGeom>
          <a:solidFill>
            <a:srgbClr val="FFFFFF"/>
          </a:solidFill>
          <a:ln w="254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0"/>
              </a:spcBef>
            </a:pPr>
            <a:endParaRPr lang="de-DE" altLang="de-DE" sz="4200">
              <a:solidFill>
                <a:srgbClr val="000000"/>
              </a:solidFill>
              <a:latin typeface="Helvetica Neue Light" charset="0"/>
              <a:sym typeface="Helvetica Neue Light" charset="0"/>
            </a:endParaRPr>
          </a:p>
        </p:txBody>
      </p:sp>
      <p:sp>
        <p:nvSpPr>
          <p:cNvPr id="86023" name="Rectangle 25"/>
          <p:cNvSpPr>
            <a:spLocks noChangeArrowheads="1"/>
          </p:cNvSpPr>
          <p:nvPr/>
        </p:nvSpPr>
        <p:spPr bwMode="auto">
          <a:xfrm>
            <a:off x="1954213" y="5546725"/>
            <a:ext cx="103187" cy="554038"/>
          </a:xfrm>
          <a:prstGeom prst="rect">
            <a:avLst/>
          </a:prstGeom>
          <a:solidFill>
            <a:srgbClr val="FFFFFF"/>
          </a:solidFill>
          <a:ln w="254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0"/>
              </a:spcBef>
            </a:pPr>
            <a:endParaRPr lang="de-DE" altLang="de-DE" sz="4200">
              <a:solidFill>
                <a:srgbClr val="000000"/>
              </a:solidFill>
              <a:latin typeface="Helvetica Neue Light" charset="0"/>
              <a:sym typeface="Helvetica Neue Light" charset="0"/>
            </a:endParaRPr>
          </a:p>
        </p:txBody>
      </p:sp>
      <p:sp>
        <p:nvSpPr>
          <p:cNvPr id="86024" name="Rectangle 26"/>
          <p:cNvSpPr>
            <a:spLocks noChangeArrowheads="1"/>
          </p:cNvSpPr>
          <p:nvPr/>
        </p:nvSpPr>
        <p:spPr bwMode="auto">
          <a:xfrm>
            <a:off x="4040188" y="5476875"/>
            <a:ext cx="84137" cy="590550"/>
          </a:xfrm>
          <a:prstGeom prst="rect">
            <a:avLst/>
          </a:prstGeom>
          <a:solidFill>
            <a:srgbClr val="FFFFFF"/>
          </a:solidFill>
          <a:ln w="254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0"/>
              </a:spcBef>
            </a:pPr>
            <a:endParaRPr lang="de-DE" altLang="de-DE" sz="4200">
              <a:solidFill>
                <a:srgbClr val="000000"/>
              </a:solidFill>
              <a:latin typeface="Helvetica Neue Light" charset="0"/>
              <a:sym typeface="Helvetica Neue Light" charset="0"/>
            </a:endParaRPr>
          </a:p>
        </p:txBody>
      </p:sp>
      <p:sp>
        <p:nvSpPr>
          <p:cNvPr id="86025" name="Rectangle 27"/>
          <p:cNvSpPr>
            <a:spLocks noChangeArrowheads="1"/>
          </p:cNvSpPr>
          <p:nvPr/>
        </p:nvSpPr>
        <p:spPr bwMode="auto">
          <a:xfrm>
            <a:off x="5405438" y="5476875"/>
            <a:ext cx="84137" cy="590550"/>
          </a:xfrm>
          <a:prstGeom prst="rect">
            <a:avLst/>
          </a:prstGeom>
          <a:solidFill>
            <a:srgbClr val="FFFFFF"/>
          </a:solidFill>
          <a:ln w="25400">
            <a:solidFill>
              <a:srgbClr val="FFFFFF"/>
            </a:solidFill>
            <a:round/>
            <a:headEnd/>
            <a:tailEnd/>
          </a:ln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0"/>
              </a:spcBef>
            </a:pPr>
            <a:endParaRPr lang="de-DE" altLang="de-DE" sz="4200">
              <a:solidFill>
                <a:srgbClr val="000000"/>
              </a:solidFill>
              <a:latin typeface="Helvetica Neue Light" charset="0"/>
              <a:sym typeface="Helvetica Neue Light" charset="0"/>
            </a:endParaRPr>
          </a:p>
        </p:txBody>
      </p:sp>
      <p:sp>
        <p:nvSpPr>
          <p:cNvPr id="86030" name="Rechteck 3"/>
          <p:cNvSpPr>
            <a:spLocks noChangeArrowheads="1"/>
          </p:cNvSpPr>
          <p:nvPr/>
        </p:nvSpPr>
        <p:spPr bwMode="auto">
          <a:xfrm>
            <a:off x="107950" y="6475413"/>
            <a:ext cx="33782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l" eaLnBrk="0" hangingPunct="0">
              <a:spcBef>
                <a:spcPct val="0"/>
              </a:spcBef>
            </a:pPr>
            <a:r>
              <a:rPr lang="de-DE" altLang="de-DE" sz="1600">
                <a:solidFill>
                  <a:prstClr val="black"/>
                </a:solidFill>
              </a:rPr>
              <a:t>Prog.Part.Nucl.Phys.63:293-338,2009</a:t>
            </a:r>
          </a:p>
        </p:txBody>
      </p:sp>
      <p:grpSp>
        <p:nvGrpSpPr>
          <p:cNvPr id="4" name="Gruppierung 3"/>
          <p:cNvGrpSpPr/>
          <p:nvPr/>
        </p:nvGrpSpPr>
        <p:grpSpPr>
          <a:xfrm>
            <a:off x="1371600" y="4653136"/>
            <a:ext cx="1788616" cy="1334914"/>
            <a:chOff x="1371600" y="4653136"/>
            <a:chExt cx="1788616" cy="1334914"/>
          </a:xfrm>
        </p:grpSpPr>
        <p:sp>
          <p:nvSpPr>
            <p:cNvPr id="2" name="Pfeil nach unten 1"/>
            <p:cNvSpPr/>
            <p:nvPr/>
          </p:nvSpPr>
          <p:spPr bwMode="auto">
            <a:xfrm>
              <a:off x="1954213" y="5476875"/>
              <a:ext cx="241523" cy="511175"/>
            </a:xfrm>
            <a:prstGeom prst="downArrow">
              <a:avLst/>
            </a:prstGeom>
            <a:solidFill>
              <a:srgbClr val="FFFF00"/>
            </a:solidFill>
            <a:ln w="2540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>
                <a:spcBef>
                  <a:spcPct val="0"/>
                </a:spcBef>
              </a:pPr>
              <a:endParaRPr lang="de-DE" sz="4200">
                <a:solidFill>
                  <a:srgbClr val="000000"/>
                </a:solidFill>
                <a:latin typeface="Helvetica Neue Light" charset="0"/>
                <a:sym typeface="Helvetica Neue Light" charset="0"/>
              </a:endParaRPr>
            </a:p>
          </p:txBody>
        </p:sp>
        <p:sp>
          <p:nvSpPr>
            <p:cNvPr id="3" name="Textfeld 2"/>
            <p:cNvSpPr txBox="1"/>
            <p:nvPr/>
          </p:nvSpPr>
          <p:spPr>
            <a:xfrm>
              <a:off x="1371600" y="4653136"/>
              <a:ext cx="178861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hangingPunct="0">
                <a:spcBef>
                  <a:spcPct val="0"/>
                </a:spcBef>
              </a:pPr>
              <a:r>
                <a:rPr lang="de-DE" b="1" dirty="0" smtClean="0">
                  <a:solidFill>
                    <a:prstClr val="black"/>
                  </a:solidFill>
                  <a:ea typeface="Arial" charset="0"/>
                  <a:cs typeface="Arial" charset="0"/>
                </a:rPr>
                <a:t>LHC beam </a:t>
              </a:r>
              <a:r>
                <a:rPr lang="de-DE" b="1" dirty="0" err="1" smtClean="0">
                  <a:solidFill>
                    <a:prstClr val="black"/>
                  </a:solidFill>
                  <a:ea typeface="Arial" charset="0"/>
                  <a:cs typeface="Arial" charset="0"/>
                </a:rPr>
                <a:t>energy</a:t>
              </a:r>
              <a:endParaRPr lang="de-DE" b="1" dirty="0" smtClean="0">
                <a:solidFill>
                  <a:prstClr val="black"/>
                </a:solidFill>
                <a:ea typeface="Arial" charset="0"/>
                <a:cs typeface="Arial" charset="0"/>
              </a:endParaRPr>
            </a:p>
          </p:txBody>
        </p:sp>
      </p:grpSp>
      <p:sp>
        <p:nvSpPr>
          <p:cNvPr id="26" name="Pfeil nach unten 25"/>
          <p:cNvSpPr/>
          <p:nvPr/>
        </p:nvSpPr>
        <p:spPr bwMode="auto">
          <a:xfrm flipV="1">
            <a:off x="5247352" y="1241425"/>
            <a:ext cx="289747" cy="511175"/>
          </a:xfrm>
          <a:prstGeom prst="downArrow">
            <a:avLst/>
          </a:prstGeom>
          <a:solidFill>
            <a:srgbClr val="FFFF00"/>
          </a:solidFill>
          <a:ln w="2540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de-DE" sz="4200">
              <a:solidFill>
                <a:srgbClr val="000000"/>
              </a:solidFill>
              <a:latin typeface="Helvetica Neue Light" charset="0"/>
              <a:sym typeface="Helvetica Neue Light" charset="0"/>
            </a:endParaRPr>
          </a:p>
        </p:txBody>
      </p:sp>
      <p:sp>
        <p:nvSpPr>
          <p:cNvPr id="27" name="Textfeld 26"/>
          <p:cNvSpPr txBox="1"/>
          <p:nvPr/>
        </p:nvSpPr>
        <p:spPr>
          <a:xfrm>
            <a:off x="4422600" y="1828800"/>
            <a:ext cx="2054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hangingPunct="0">
              <a:spcBef>
                <a:spcPct val="0"/>
              </a:spcBef>
            </a:pPr>
            <a:r>
              <a:rPr lang="de-DE" b="1" dirty="0" smtClean="0">
                <a:solidFill>
                  <a:prstClr val="black"/>
                </a:solidFill>
                <a:ea typeface="Arial" charset="0"/>
                <a:cs typeface="Arial" charset="0"/>
              </a:rPr>
              <a:t>LHC          cm </a:t>
            </a:r>
            <a:r>
              <a:rPr lang="de-DE" b="1" dirty="0" err="1" smtClean="0">
                <a:solidFill>
                  <a:prstClr val="black"/>
                </a:solidFill>
                <a:ea typeface="Arial" charset="0"/>
                <a:cs typeface="Arial" charset="0"/>
              </a:rPr>
              <a:t>energy</a:t>
            </a:r>
            <a:endParaRPr lang="de-DE" b="1" dirty="0" smtClean="0">
              <a:solidFill>
                <a:prstClr val="black"/>
              </a:solidFill>
              <a:ea typeface="Arial" charset="0"/>
              <a:cs typeface="Arial" charset="0"/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3858318" y="4438749"/>
            <a:ext cx="284728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err="1" smtClean="0">
                <a:latin typeface="Arial" charset="0"/>
                <a:ea typeface="Arial" charset="0"/>
                <a:cs typeface="Arial" charset="0"/>
              </a:rPr>
              <a:t>Cosmic</a:t>
            </a:r>
            <a:r>
              <a:rPr lang="de-DE" sz="2800" b="1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2800" b="1" dirty="0" err="1" smtClean="0">
                <a:latin typeface="Arial" charset="0"/>
                <a:ea typeface="Arial" charset="0"/>
                <a:cs typeface="Arial" charset="0"/>
              </a:rPr>
              <a:t>ray</a:t>
            </a:r>
            <a:r>
              <a:rPr lang="de-DE" sz="2800" b="1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2800" b="1" dirty="0" err="1" smtClean="0">
                <a:latin typeface="Arial" charset="0"/>
                <a:ea typeface="Arial" charset="0"/>
                <a:cs typeface="Arial" charset="0"/>
              </a:rPr>
              <a:t>accelerators</a:t>
            </a:r>
            <a:r>
              <a:rPr lang="de-DE" sz="2800" b="1" dirty="0" smtClean="0">
                <a:latin typeface="Arial" charset="0"/>
                <a:ea typeface="Arial" charset="0"/>
                <a:cs typeface="Arial" charset="0"/>
              </a:rPr>
              <a:t> (⇒ </a:t>
            </a:r>
            <a:r>
              <a:rPr lang="de-DE" sz="2800" b="1" dirty="0" err="1" smtClean="0">
                <a:latin typeface="Arial" charset="0"/>
                <a:ea typeface="Arial" charset="0"/>
                <a:cs typeface="Arial" charset="0"/>
              </a:rPr>
              <a:t>fixed</a:t>
            </a:r>
            <a:r>
              <a:rPr lang="de-DE" sz="2800" b="1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2800" b="1" dirty="0" err="1" smtClean="0">
                <a:latin typeface="Arial" charset="0"/>
                <a:ea typeface="Arial" charset="0"/>
                <a:cs typeface="Arial" charset="0"/>
              </a:rPr>
              <a:t>target</a:t>
            </a:r>
            <a:r>
              <a:rPr lang="de-DE" sz="2800" b="1" dirty="0" smtClean="0">
                <a:latin typeface="Arial" charset="0"/>
                <a:ea typeface="Arial" charset="0"/>
                <a:cs typeface="Arial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22398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/>
          <p:cNvSpPr txBox="1"/>
          <p:nvPr/>
        </p:nvSpPr>
        <p:spPr>
          <a:xfrm>
            <a:off x="0" y="0"/>
            <a:ext cx="8686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dirty="0" smtClean="0"/>
              <a:t>Storage Ring(s): </a:t>
            </a:r>
            <a:r>
              <a:rPr lang="de-DE" sz="3600" dirty="0" err="1" smtClean="0">
                <a:solidFill>
                  <a:srgbClr val="FF0000"/>
                </a:solidFill>
              </a:rPr>
              <a:t>fixed</a:t>
            </a:r>
            <a:r>
              <a:rPr lang="de-DE" sz="3600" dirty="0" smtClean="0">
                <a:solidFill>
                  <a:srgbClr val="FF0000"/>
                </a:solidFill>
              </a:rPr>
              <a:t> </a:t>
            </a:r>
            <a:r>
              <a:rPr lang="de-DE" sz="3600" dirty="0" err="1" smtClean="0">
                <a:solidFill>
                  <a:srgbClr val="FF0000"/>
                </a:solidFill>
              </a:rPr>
              <a:t>target</a:t>
            </a:r>
            <a:r>
              <a:rPr lang="de-DE" sz="3600" dirty="0" smtClean="0">
                <a:solidFill>
                  <a:srgbClr val="FF0000"/>
                </a:solidFill>
              </a:rPr>
              <a:t> </a:t>
            </a:r>
            <a:r>
              <a:rPr lang="de-DE" sz="3600" dirty="0" err="1" smtClean="0"/>
              <a:t>or</a:t>
            </a:r>
            <a:r>
              <a:rPr lang="de-DE" sz="3600" dirty="0" smtClean="0"/>
              <a:t> </a:t>
            </a:r>
            <a:r>
              <a:rPr lang="de-DE" sz="3600" dirty="0" err="1" smtClean="0">
                <a:solidFill>
                  <a:srgbClr val="FF0000"/>
                </a:solidFill>
              </a:rPr>
              <a:t>collider</a:t>
            </a:r>
            <a:endParaRPr lang="de-DE" sz="3600" dirty="0">
              <a:solidFill>
                <a:srgbClr val="FF0000"/>
              </a:solidFill>
            </a:endParaRPr>
          </a:p>
        </p:txBody>
      </p:sp>
      <p:sp>
        <p:nvSpPr>
          <p:cNvPr id="10" name="Abgerundetes Rechteck 9"/>
          <p:cNvSpPr/>
          <p:nvPr/>
        </p:nvSpPr>
        <p:spPr bwMode="auto">
          <a:xfrm>
            <a:off x="707572" y="976313"/>
            <a:ext cx="5562600" cy="5562600"/>
          </a:xfrm>
          <a:prstGeom prst="roundRect">
            <a:avLst>
              <a:gd name="adj" fmla="val 46718"/>
            </a:avLst>
          </a:prstGeom>
          <a:noFill/>
          <a:ln w="76200" cap="flat" cmpd="sng" algn="ctr">
            <a:solidFill>
              <a:srgbClr val="0070C0"/>
            </a:solidFill>
            <a:prstDash val="solid"/>
            <a:round/>
            <a:headEnd type="arrow" w="lg" len="lg"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0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charset="0"/>
            </a:endParaRPr>
          </a:p>
        </p:txBody>
      </p:sp>
      <p:grpSp>
        <p:nvGrpSpPr>
          <p:cNvPr id="12" name="Gruppierung 11"/>
          <p:cNvGrpSpPr/>
          <p:nvPr/>
        </p:nvGrpSpPr>
        <p:grpSpPr>
          <a:xfrm>
            <a:off x="3131685" y="762000"/>
            <a:ext cx="762000" cy="457200"/>
            <a:chOff x="7391400" y="1752600"/>
            <a:chExt cx="762000" cy="609600"/>
          </a:xfrm>
          <a:solidFill>
            <a:srgbClr val="FFFF00"/>
          </a:solidFill>
        </p:grpSpPr>
        <p:sp>
          <p:nvSpPr>
            <p:cNvPr id="11" name="Oval 10"/>
            <p:cNvSpPr/>
            <p:nvPr/>
          </p:nvSpPr>
          <p:spPr bwMode="auto">
            <a:xfrm>
              <a:off x="7391400" y="1752600"/>
              <a:ext cx="152400" cy="609600"/>
            </a:xfrm>
            <a:prstGeom prst="ellipse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43" name="Oval 42"/>
            <p:cNvSpPr/>
            <p:nvPr/>
          </p:nvSpPr>
          <p:spPr bwMode="auto">
            <a:xfrm>
              <a:off x="7543800" y="1752600"/>
              <a:ext cx="152400" cy="609600"/>
            </a:xfrm>
            <a:prstGeom prst="ellipse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44" name="Oval 43"/>
            <p:cNvSpPr/>
            <p:nvPr/>
          </p:nvSpPr>
          <p:spPr bwMode="auto">
            <a:xfrm>
              <a:off x="7696200" y="1752600"/>
              <a:ext cx="152400" cy="609600"/>
            </a:xfrm>
            <a:prstGeom prst="ellipse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45" name="Oval 44"/>
            <p:cNvSpPr/>
            <p:nvPr/>
          </p:nvSpPr>
          <p:spPr bwMode="auto">
            <a:xfrm>
              <a:off x="7848600" y="1752600"/>
              <a:ext cx="152400" cy="609600"/>
            </a:xfrm>
            <a:prstGeom prst="ellipse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46" name="Oval 45"/>
            <p:cNvSpPr/>
            <p:nvPr/>
          </p:nvSpPr>
          <p:spPr bwMode="auto">
            <a:xfrm>
              <a:off x="8001000" y="1752600"/>
              <a:ext cx="152400" cy="609600"/>
            </a:xfrm>
            <a:prstGeom prst="ellipse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</p:grpSp>
      <p:grpSp>
        <p:nvGrpSpPr>
          <p:cNvPr id="48" name="Gruppierung 47"/>
          <p:cNvGrpSpPr/>
          <p:nvPr/>
        </p:nvGrpSpPr>
        <p:grpSpPr>
          <a:xfrm>
            <a:off x="3198360" y="6300787"/>
            <a:ext cx="762000" cy="457200"/>
            <a:chOff x="7391400" y="1752600"/>
            <a:chExt cx="762000" cy="609600"/>
          </a:xfrm>
          <a:solidFill>
            <a:srgbClr val="FFFF00"/>
          </a:solidFill>
        </p:grpSpPr>
        <p:sp>
          <p:nvSpPr>
            <p:cNvPr id="49" name="Oval 48"/>
            <p:cNvSpPr/>
            <p:nvPr/>
          </p:nvSpPr>
          <p:spPr bwMode="auto">
            <a:xfrm>
              <a:off x="7391400" y="1752600"/>
              <a:ext cx="152400" cy="609600"/>
            </a:xfrm>
            <a:prstGeom prst="ellipse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50" name="Oval 49"/>
            <p:cNvSpPr/>
            <p:nvPr/>
          </p:nvSpPr>
          <p:spPr bwMode="auto">
            <a:xfrm>
              <a:off x="7543800" y="1752600"/>
              <a:ext cx="152400" cy="609600"/>
            </a:xfrm>
            <a:prstGeom prst="ellipse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51" name="Oval 50"/>
            <p:cNvSpPr/>
            <p:nvPr/>
          </p:nvSpPr>
          <p:spPr bwMode="auto">
            <a:xfrm>
              <a:off x="7696200" y="1752600"/>
              <a:ext cx="152400" cy="609600"/>
            </a:xfrm>
            <a:prstGeom prst="ellipse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52" name="Oval 51"/>
            <p:cNvSpPr/>
            <p:nvPr/>
          </p:nvSpPr>
          <p:spPr bwMode="auto">
            <a:xfrm>
              <a:off x="7848600" y="1752600"/>
              <a:ext cx="152400" cy="609600"/>
            </a:xfrm>
            <a:prstGeom prst="ellipse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53" name="Oval 52"/>
            <p:cNvSpPr/>
            <p:nvPr/>
          </p:nvSpPr>
          <p:spPr bwMode="auto">
            <a:xfrm>
              <a:off x="8001000" y="1752600"/>
              <a:ext cx="152400" cy="609600"/>
            </a:xfrm>
            <a:prstGeom prst="ellipse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</p:grpSp>
      <p:sp>
        <p:nvSpPr>
          <p:cNvPr id="13" name="Textfeld 12"/>
          <p:cNvSpPr txBox="1"/>
          <p:nvPr/>
        </p:nvSpPr>
        <p:spPr>
          <a:xfrm>
            <a:off x="2307772" y="1219200"/>
            <a:ext cx="2590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/>
              <a:t>RF </a:t>
            </a:r>
            <a:r>
              <a:rPr lang="de-DE" sz="2800" b="1" dirty="0" err="1" smtClean="0"/>
              <a:t>cavity</a:t>
            </a:r>
            <a:r>
              <a:rPr lang="de-DE" sz="2800" b="1" dirty="0" smtClean="0"/>
              <a:t> (</a:t>
            </a:r>
            <a:r>
              <a:rPr lang="de-DE" sz="2800" b="1" dirty="0" err="1" smtClean="0"/>
              <a:t>acceleration</a:t>
            </a:r>
            <a:r>
              <a:rPr lang="de-DE" sz="2800" b="1" dirty="0" smtClean="0"/>
              <a:t>, </a:t>
            </a:r>
            <a:r>
              <a:rPr lang="de-DE" sz="2800" b="1" dirty="0" err="1" smtClean="0"/>
              <a:t>bunching</a:t>
            </a:r>
            <a:r>
              <a:rPr lang="de-DE" sz="2800" b="1" dirty="0" smtClean="0"/>
              <a:t>)</a:t>
            </a:r>
            <a:endParaRPr lang="de-DE" sz="2800" b="1" dirty="0"/>
          </a:p>
        </p:txBody>
      </p:sp>
      <p:pic>
        <p:nvPicPr>
          <p:cNvPr id="55" name="Picture 10" descr="ttps://atlas.web.cern.ch/Atlas/GROUPS/PHYSICS/CONFNOTES/ATLAS-CONF-2012-092/fig_33.png"/>
          <p:cNvPicPr>
            <a:picLocks noChangeAspect="1" noChangeArrowheads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5806827" y="3200400"/>
            <a:ext cx="926690" cy="99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4" descr="ttps://atlas.web.cern.ch/Atlas/GROUPS/PHYSICS/CONFNOTES/ATLAS-CONF-2011-162/fig_11a.png"/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52400" y="3250222"/>
            <a:ext cx="1164772" cy="940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" name="Textfeld 56"/>
          <p:cNvSpPr txBox="1"/>
          <p:nvPr/>
        </p:nvSpPr>
        <p:spPr>
          <a:xfrm>
            <a:off x="6710630" y="3434090"/>
            <a:ext cx="16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smtClean="0"/>
              <a:t>detector</a:t>
            </a:r>
            <a:endParaRPr lang="de-DE" sz="2800" b="1" dirty="0"/>
          </a:p>
        </p:txBody>
      </p:sp>
      <p:sp>
        <p:nvSpPr>
          <p:cNvPr id="14" name="Rechteck 13"/>
          <p:cNvSpPr/>
          <p:nvPr/>
        </p:nvSpPr>
        <p:spPr bwMode="auto">
          <a:xfrm rot="2700000">
            <a:off x="4917421" y="1637839"/>
            <a:ext cx="1149145" cy="319087"/>
          </a:xfrm>
          <a:prstGeom prst="rect">
            <a:avLst/>
          </a:prstGeom>
          <a:solidFill>
            <a:srgbClr val="92D050"/>
          </a:solidFill>
          <a:ln w="28575" cap="flat" cmpd="sng" algn="ctr">
            <a:solidFill>
              <a:schemeClr val="tx1"/>
            </a:solidFill>
            <a:prstDash val="solid"/>
            <a:round/>
            <a:headEnd type="arrow" w="lg" len="lg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0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charset="0"/>
            </a:endParaRPr>
          </a:p>
        </p:txBody>
      </p:sp>
      <p:sp>
        <p:nvSpPr>
          <p:cNvPr id="59" name="Rechteck 58"/>
          <p:cNvSpPr/>
          <p:nvPr/>
        </p:nvSpPr>
        <p:spPr bwMode="auto">
          <a:xfrm rot="2700000">
            <a:off x="924540" y="5569759"/>
            <a:ext cx="1149145" cy="319087"/>
          </a:xfrm>
          <a:prstGeom prst="rect">
            <a:avLst/>
          </a:prstGeom>
          <a:solidFill>
            <a:srgbClr val="92D050"/>
          </a:solidFill>
          <a:ln w="28575" cap="flat" cmpd="sng" algn="ctr">
            <a:solidFill>
              <a:schemeClr val="tx1"/>
            </a:solidFill>
            <a:prstDash val="solid"/>
            <a:round/>
            <a:headEnd type="arrow" w="lg" len="lg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0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charset="0"/>
            </a:endParaRPr>
          </a:p>
        </p:txBody>
      </p:sp>
      <p:sp>
        <p:nvSpPr>
          <p:cNvPr id="62" name="Rechteck 61"/>
          <p:cNvSpPr/>
          <p:nvPr/>
        </p:nvSpPr>
        <p:spPr bwMode="auto">
          <a:xfrm rot="-2700000">
            <a:off x="939781" y="1609236"/>
            <a:ext cx="1149145" cy="319087"/>
          </a:xfrm>
          <a:prstGeom prst="rect">
            <a:avLst/>
          </a:prstGeom>
          <a:solidFill>
            <a:srgbClr val="92D050"/>
          </a:solidFill>
          <a:ln w="28575" cap="flat" cmpd="sng" algn="ctr">
            <a:solidFill>
              <a:schemeClr val="tx1"/>
            </a:solidFill>
            <a:prstDash val="solid"/>
            <a:round/>
            <a:headEnd type="arrow" w="lg" len="lg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0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charset="0"/>
            </a:endParaRPr>
          </a:p>
        </p:txBody>
      </p:sp>
      <p:sp>
        <p:nvSpPr>
          <p:cNvPr id="63" name="Rechteck 62"/>
          <p:cNvSpPr/>
          <p:nvPr/>
        </p:nvSpPr>
        <p:spPr bwMode="auto">
          <a:xfrm rot="-2700000">
            <a:off x="4902181" y="5584999"/>
            <a:ext cx="1149145" cy="319087"/>
          </a:xfrm>
          <a:prstGeom prst="rect">
            <a:avLst/>
          </a:prstGeom>
          <a:solidFill>
            <a:srgbClr val="92D050"/>
          </a:solidFill>
          <a:ln w="28575" cap="flat" cmpd="sng" algn="ctr">
            <a:solidFill>
              <a:schemeClr val="tx1"/>
            </a:solidFill>
            <a:prstDash val="solid"/>
            <a:round/>
            <a:headEnd type="arrow" w="lg" len="lg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0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charset="0"/>
            </a:endParaRPr>
          </a:p>
        </p:txBody>
      </p:sp>
      <p:grpSp>
        <p:nvGrpSpPr>
          <p:cNvPr id="16" name="Gruppierung 15"/>
          <p:cNvGrpSpPr/>
          <p:nvPr/>
        </p:nvGrpSpPr>
        <p:grpSpPr>
          <a:xfrm>
            <a:off x="4835493" y="1078232"/>
            <a:ext cx="1347047" cy="1373289"/>
            <a:chOff x="5651921" y="1078232"/>
            <a:chExt cx="1347047" cy="1373289"/>
          </a:xfrm>
        </p:grpSpPr>
        <p:sp>
          <p:nvSpPr>
            <p:cNvPr id="15" name="Rechteck 14"/>
            <p:cNvSpPr/>
            <p:nvPr/>
          </p:nvSpPr>
          <p:spPr bwMode="auto">
            <a:xfrm rot="3600000">
              <a:off x="6723710" y="2176263"/>
              <a:ext cx="152400" cy="398116"/>
            </a:xfrm>
            <a:prstGeom prst="rect">
              <a:avLst/>
            </a:prstGeom>
            <a:solidFill>
              <a:srgbClr val="FF93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68" name="Rechteck 67"/>
            <p:cNvSpPr/>
            <p:nvPr/>
          </p:nvSpPr>
          <p:spPr bwMode="auto">
            <a:xfrm rot="1800000">
              <a:off x="5651921" y="1078232"/>
              <a:ext cx="152400" cy="398116"/>
            </a:xfrm>
            <a:prstGeom prst="rect">
              <a:avLst/>
            </a:prstGeom>
            <a:solidFill>
              <a:srgbClr val="FF93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</p:grpSp>
      <p:grpSp>
        <p:nvGrpSpPr>
          <p:cNvPr id="69" name="Gruppierung 68"/>
          <p:cNvGrpSpPr/>
          <p:nvPr/>
        </p:nvGrpSpPr>
        <p:grpSpPr>
          <a:xfrm rot="5400000">
            <a:off x="4850733" y="5101592"/>
            <a:ext cx="1347047" cy="1373289"/>
            <a:chOff x="5651921" y="1078232"/>
            <a:chExt cx="1347047" cy="1373289"/>
          </a:xfrm>
        </p:grpSpPr>
        <p:sp>
          <p:nvSpPr>
            <p:cNvPr id="70" name="Rechteck 69"/>
            <p:cNvSpPr/>
            <p:nvPr/>
          </p:nvSpPr>
          <p:spPr bwMode="auto">
            <a:xfrm rot="3600000">
              <a:off x="6723710" y="2176263"/>
              <a:ext cx="152400" cy="398116"/>
            </a:xfrm>
            <a:prstGeom prst="rect">
              <a:avLst/>
            </a:prstGeom>
            <a:solidFill>
              <a:srgbClr val="FF93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71" name="Rechteck 70"/>
            <p:cNvSpPr/>
            <p:nvPr/>
          </p:nvSpPr>
          <p:spPr bwMode="auto">
            <a:xfrm rot="1800000">
              <a:off x="5651921" y="1078232"/>
              <a:ext cx="152400" cy="398116"/>
            </a:xfrm>
            <a:prstGeom prst="rect">
              <a:avLst/>
            </a:prstGeom>
            <a:solidFill>
              <a:srgbClr val="FF93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</p:grpSp>
      <p:grpSp>
        <p:nvGrpSpPr>
          <p:cNvPr id="72" name="Gruppierung 71"/>
          <p:cNvGrpSpPr/>
          <p:nvPr/>
        </p:nvGrpSpPr>
        <p:grpSpPr>
          <a:xfrm rot="10800000">
            <a:off x="781653" y="5107519"/>
            <a:ext cx="1347047" cy="1373289"/>
            <a:chOff x="5651921" y="1078232"/>
            <a:chExt cx="1347047" cy="1373289"/>
          </a:xfrm>
        </p:grpSpPr>
        <p:sp>
          <p:nvSpPr>
            <p:cNvPr id="73" name="Rechteck 72"/>
            <p:cNvSpPr/>
            <p:nvPr/>
          </p:nvSpPr>
          <p:spPr bwMode="auto">
            <a:xfrm rot="3600000">
              <a:off x="6723710" y="2176263"/>
              <a:ext cx="152400" cy="398116"/>
            </a:xfrm>
            <a:prstGeom prst="rect">
              <a:avLst/>
            </a:prstGeom>
            <a:solidFill>
              <a:srgbClr val="FF93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74" name="Rechteck 73"/>
            <p:cNvSpPr/>
            <p:nvPr/>
          </p:nvSpPr>
          <p:spPr bwMode="auto">
            <a:xfrm rot="1800000">
              <a:off x="5651921" y="1078232"/>
              <a:ext cx="152400" cy="398116"/>
            </a:xfrm>
            <a:prstGeom prst="rect">
              <a:avLst/>
            </a:prstGeom>
            <a:solidFill>
              <a:srgbClr val="FF93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</p:grpSp>
      <p:grpSp>
        <p:nvGrpSpPr>
          <p:cNvPr id="75" name="Gruppierung 74"/>
          <p:cNvGrpSpPr/>
          <p:nvPr/>
        </p:nvGrpSpPr>
        <p:grpSpPr>
          <a:xfrm rot="-5400000">
            <a:off x="796893" y="1062992"/>
            <a:ext cx="1347047" cy="1373289"/>
            <a:chOff x="5651921" y="1078232"/>
            <a:chExt cx="1347047" cy="1373289"/>
          </a:xfrm>
        </p:grpSpPr>
        <p:sp>
          <p:nvSpPr>
            <p:cNvPr id="76" name="Rechteck 75"/>
            <p:cNvSpPr/>
            <p:nvPr/>
          </p:nvSpPr>
          <p:spPr bwMode="auto">
            <a:xfrm rot="3600000">
              <a:off x="6723710" y="2176263"/>
              <a:ext cx="152400" cy="398116"/>
            </a:xfrm>
            <a:prstGeom prst="rect">
              <a:avLst/>
            </a:prstGeom>
            <a:solidFill>
              <a:srgbClr val="FF93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77" name="Rechteck 76"/>
            <p:cNvSpPr/>
            <p:nvPr/>
          </p:nvSpPr>
          <p:spPr bwMode="auto">
            <a:xfrm rot="1800000">
              <a:off x="5651921" y="1078232"/>
              <a:ext cx="152400" cy="398116"/>
            </a:xfrm>
            <a:prstGeom prst="rect">
              <a:avLst/>
            </a:prstGeom>
            <a:solidFill>
              <a:srgbClr val="FF93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</p:grpSp>
      <p:sp>
        <p:nvSpPr>
          <p:cNvPr id="79" name="Textfeld 78"/>
          <p:cNvSpPr txBox="1"/>
          <p:nvPr/>
        </p:nvSpPr>
        <p:spPr>
          <a:xfrm>
            <a:off x="5983482" y="1925452"/>
            <a:ext cx="331282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err="1" smtClean="0">
                <a:solidFill>
                  <a:srgbClr val="FF0000"/>
                </a:solidFill>
              </a:rPr>
              <a:t>focusing</a:t>
            </a:r>
            <a:r>
              <a:rPr lang="de-DE" sz="2800" b="1" dirty="0" smtClean="0">
                <a:solidFill>
                  <a:srgbClr val="FF0000"/>
                </a:solidFill>
              </a:rPr>
              <a:t> </a:t>
            </a:r>
            <a:r>
              <a:rPr lang="de-DE" sz="2800" b="1" dirty="0" err="1" smtClean="0">
                <a:solidFill>
                  <a:srgbClr val="FF0000"/>
                </a:solidFill>
              </a:rPr>
              <a:t>magnet</a:t>
            </a:r>
            <a:r>
              <a:rPr lang="de-DE" sz="2800" b="1" dirty="0" smtClean="0">
                <a:solidFill>
                  <a:srgbClr val="FF0000"/>
                </a:solidFill>
              </a:rPr>
              <a:t> (</a:t>
            </a:r>
            <a:r>
              <a:rPr lang="de-DE" sz="2800" b="1" dirty="0" err="1" smtClean="0">
                <a:solidFill>
                  <a:srgbClr val="FF0000"/>
                </a:solidFill>
              </a:rPr>
              <a:t>quadrupole</a:t>
            </a:r>
            <a:r>
              <a:rPr lang="de-DE" sz="2800" b="1" dirty="0" smtClean="0">
                <a:solidFill>
                  <a:srgbClr val="FF0000"/>
                </a:solidFill>
              </a:rPr>
              <a:t>)</a:t>
            </a:r>
            <a:endParaRPr lang="de-DE" sz="2800" b="1" dirty="0">
              <a:solidFill>
                <a:srgbClr val="FF0000"/>
              </a:solidFill>
            </a:endParaRPr>
          </a:p>
        </p:txBody>
      </p:sp>
      <p:sp>
        <p:nvSpPr>
          <p:cNvPr id="80" name="Textfeld 79"/>
          <p:cNvSpPr txBox="1"/>
          <p:nvPr/>
        </p:nvSpPr>
        <p:spPr>
          <a:xfrm>
            <a:off x="5545858" y="5675293"/>
            <a:ext cx="314094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err="1" smtClean="0">
                <a:solidFill>
                  <a:srgbClr val="194C3E"/>
                </a:solidFill>
              </a:rPr>
              <a:t>bending</a:t>
            </a:r>
            <a:r>
              <a:rPr lang="de-DE" sz="2800" b="1" dirty="0" smtClean="0">
                <a:solidFill>
                  <a:srgbClr val="194C3E"/>
                </a:solidFill>
              </a:rPr>
              <a:t> </a:t>
            </a:r>
            <a:r>
              <a:rPr lang="de-DE" sz="2800" b="1" dirty="0" err="1" smtClean="0">
                <a:solidFill>
                  <a:srgbClr val="194C3E"/>
                </a:solidFill>
              </a:rPr>
              <a:t>magnet</a:t>
            </a:r>
            <a:r>
              <a:rPr lang="de-DE" sz="2800" b="1" dirty="0" smtClean="0">
                <a:solidFill>
                  <a:srgbClr val="194C3E"/>
                </a:solidFill>
              </a:rPr>
              <a:t> (</a:t>
            </a:r>
            <a:r>
              <a:rPr lang="de-DE" sz="2800" b="1" dirty="0" err="1" smtClean="0">
                <a:solidFill>
                  <a:srgbClr val="194C3E"/>
                </a:solidFill>
              </a:rPr>
              <a:t>dipole</a:t>
            </a:r>
            <a:r>
              <a:rPr lang="de-DE" sz="2800" b="1" dirty="0" smtClean="0">
                <a:solidFill>
                  <a:srgbClr val="194C3E"/>
                </a:solidFill>
              </a:rPr>
              <a:t>)</a:t>
            </a:r>
            <a:endParaRPr lang="de-DE" sz="2800" b="1" dirty="0">
              <a:solidFill>
                <a:srgbClr val="194C3E"/>
              </a:solidFill>
            </a:endParaRPr>
          </a:p>
        </p:txBody>
      </p:sp>
      <p:sp>
        <p:nvSpPr>
          <p:cNvPr id="17" name="Textfeld 16"/>
          <p:cNvSpPr txBox="1"/>
          <p:nvPr/>
        </p:nvSpPr>
        <p:spPr>
          <a:xfrm>
            <a:off x="1961306" y="2971800"/>
            <a:ext cx="344889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0"/>
              </a:spcBef>
            </a:pPr>
            <a:r>
              <a:rPr lang="de-DE" dirty="0" smtClean="0"/>
              <a:t>... </a:t>
            </a:r>
            <a:r>
              <a:rPr lang="de-DE" dirty="0" err="1" smtClean="0"/>
              <a:t>and</a:t>
            </a:r>
            <a:endParaRPr lang="de-DE" dirty="0" smtClean="0"/>
          </a:p>
          <a:p>
            <a:pPr marL="342900" indent="-342900" algn="l">
              <a:spcBef>
                <a:spcPts val="0"/>
              </a:spcBef>
              <a:buFont typeface="Symbol" charset="2"/>
              <a:buChar char="-"/>
            </a:pPr>
            <a:r>
              <a:rPr lang="de-DE" dirty="0" err="1" smtClean="0"/>
              <a:t>steering</a:t>
            </a:r>
            <a:r>
              <a:rPr lang="de-DE" dirty="0" smtClean="0"/>
              <a:t> </a:t>
            </a:r>
            <a:r>
              <a:rPr lang="de-DE" dirty="0" err="1" smtClean="0"/>
              <a:t>dipoles</a:t>
            </a:r>
            <a:endParaRPr lang="de-DE" dirty="0" smtClean="0"/>
          </a:p>
          <a:p>
            <a:pPr marL="342900" indent="-342900" algn="l">
              <a:spcBef>
                <a:spcPts val="0"/>
              </a:spcBef>
              <a:buFont typeface="Symbol" charset="2"/>
              <a:buChar char="-"/>
            </a:pPr>
            <a:r>
              <a:rPr lang="de-DE" dirty="0" err="1" smtClean="0"/>
              <a:t>nonlinear</a:t>
            </a:r>
            <a:r>
              <a:rPr lang="de-DE" dirty="0" smtClean="0"/>
              <a:t> </a:t>
            </a:r>
            <a:r>
              <a:rPr lang="de-DE" dirty="0" err="1" smtClean="0"/>
              <a:t>correctors</a:t>
            </a:r>
            <a:r>
              <a:rPr lang="de-DE" dirty="0" smtClean="0"/>
              <a:t> (</a:t>
            </a:r>
            <a:r>
              <a:rPr lang="de-DE" dirty="0" err="1" smtClean="0"/>
              <a:t>sextupoles</a:t>
            </a:r>
            <a:r>
              <a:rPr lang="de-DE" dirty="0" smtClean="0"/>
              <a:t>, ...)</a:t>
            </a:r>
          </a:p>
          <a:p>
            <a:pPr marL="342900" indent="-342900" algn="l">
              <a:spcBef>
                <a:spcPts val="0"/>
              </a:spcBef>
              <a:buFont typeface="Symbol" charset="2"/>
              <a:buChar char="-"/>
            </a:pPr>
            <a:r>
              <a:rPr lang="de-DE" dirty="0" smtClean="0"/>
              <a:t>beam </a:t>
            </a:r>
            <a:r>
              <a:rPr lang="de-DE" dirty="0" err="1" smtClean="0"/>
              <a:t>diagnostics</a:t>
            </a:r>
            <a:endParaRPr lang="de-DE" dirty="0" smtClean="0"/>
          </a:p>
          <a:p>
            <a:pPr marL="342900" indent="-342900" algn="l">
              <a:spcBef>
                <a:spcPts val="0"/>
              </a:spcBef>
              <a:buFont typeface="Symbol" charset="2"/>
              <a:buChar char="-"/>
            </a:pPr>
            <a:r>
              <a:rPr lang="de-DE" dirty="0" smtClean="0"/>
              <a:t>...</a:t>
            </a:r>
          </a:p>
        </p:txBody>
      </p:sp>
      <p:sp>
        <p:nvSpPr>
          <p:cNvPr id="18" name="Textfeld 17"/>
          <p:cNvSpPr txBox="1"/>
          <p:nvPr/>
        </p:nvSpPr>
        <p:spPr>
          <a:xfrm>
            <a:off x="5915239" y="939225"/>
            <a:ext cx="2771561" cy="584775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de-DE" sz="3200" b="1" smtClean="0">
                <a:solidFill>
                  <a:schemeClr val="accent2">
                    <a:lumMod val="75000"/>
                  </a:schemeClr>
                </a:solidFill>
              </a:rPr>
              <a:t>Synchrotron</a:t>
            </a:r>
            <a:endParaRPr lang="de-DE" sz="3200" b="1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1744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9" name="Text Box 3"/>
          <p:cNvSpPr txBox="1">
            <a:spLocks noChangeArrowheads="1"/>
          </p:cNvSpPr>
          <p:nvPr/>
        </p:nvSpPr>
        <p:spPr bwMode="auto">
          <a:xfrm>
            <a:off x="4402138" y="228600"/>
            <a:ext cx="4513262" cy="265747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tabLst>
                <a:tab pos="3487738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eaLnBrk="0" hangingPunct="0">
              <a:tabLst>
                <a:tab pos="3487738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eaLnBrk="0" hangingPunct="0">
              <a:tabLst>
                <a:tab pos="3487738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eaLnBrk="0" hangingPunct="0">
              <a:tabLst>
                <a:tab pos="3487738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eaLnBrk="0" hangingPunct="0">
              <a:tabLst>
                <a:tab pos="3487738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tabLst>
                <a:tab pos="3487738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tabLst>
                <a:tab pos="3487738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tabLst>
                <a:tab pos="3487738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tabLst>
                <a:tab pos="3487738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l">
              <a:spcBef>
                <a:spcPct val="0"/>
              </a:spcBef>
            </a:pPr>
            <a:r>
              <a:rPr lang="en-US" altLang="de-DE" smtClean="0">
                <a:solidFill>
                  <a:srgbClr val="000000"/>
                </a:solidFill>
                <a:latin typeface="Arial" charset="0"/>
              </a:rPr>
              <a:t>Dipoles                        	1232</a:t>
            </a:r>
          </a:p>
          <a:p>
            <a:pPr algn="l">
              <a:spcBef>
                <a:spcPct val="0"/>
              </a:spcBef>
            </a:pPr>
            <a:r>
              <a:rPr lang="en-US" altLang="de-DE" smtClean="0">
                <a:solidFill>
                  <a:srgbClr val="000000"/>
                </a:solidFill>
                <a:latin typeface="Arial" charset="0"/>
              </a:rPr>
              <a:t>Quadrupoles                  	  400</a:t>
            </a:r>
          </a:p>
          <a:p>
            <a:pPr algn="l">
              <a:spcBef>
                <a:spcPct val="0"/>
              </a:spcBef>
            </a:pPr>
            <a:r>
              <a:rPr lang="en-US" altLang="de-DE" smtClean="0">
                <a:solidFill>
                  <a:srgbClr val="000000"/>
                </a:solidFill>
                <a:latin typeface="Arial" charset="0"/>
              </a:rPr>
              <a:t>Sextupoles                    	2464</a:t>
            </a:r>
          </a:p>
          <a:p>
            <a:pPr algn="l">
              <a:spcBef>
                <a:spcPct val="0"/>
              </a:spcBef>
            </a:pPr>
            <a:r>
              <a:rPr lang="en-US" altLang="de-DE" smtClean="0">
                <a:solidFill>
                  <a:srgbClr val="000000"/>
                </a:solidFill>
                <a:latin typeface="Arial" charset="0"/>
              </a:rPr>
              <a:t>Octupoles/decapoles      	1568</a:t>
            </a:r>
          </a:p>
          <a:p>
            <a:pPr algn="l">
              <a:spcBef>
                <a:spcPct val="0"/>
              </a:spcBef>
            </a:pPr>
            <a:r>
              <a:rPr lang="en-US" altLang="de-DE" smtClean="0">
                <a:solidFill>
                  <a:srgbClr val="000000"/>
                </a:solidFill>
                <a:latin typeface="Arial" charset="0"/>
              </a:rPr>
              <a:t>Orbit correctors              	  642</a:t>
            </a:r>
          </a:p>
          <a:p>
            <a:pPr algn="l">
              <a:spcBef>
                <a:spcPct val="0"/>
              </a:spcBef>
            </a:pPr>
            <a:r>
              <a:rPr lang="en-US" altLang="de-DE" smtClean="0">
                <a:solidFill>
                  <a:srgbClr val="000000"/>
                </a:solidFill>
                <a:latin typeface="Arial" charset="0"/>
              </a:rPr>
              <a:t>Others                             	  376</a:t>
            </a:r>
          </a:p>
          <a:p>
            <a:pPr algn="l">
              <a:spcBef>
                <a:spcPct val="0"/>
              </a:spcBef>
            </a:pPr>
            <a:r>
              <a:rPr lang="en-US" altLang="de-DE" smtClean="0">
                <a:solidFill>
                  <a:srgbClr val="000000"/>
                </a:solidFill>
                <a:latin typeface="Arial" charset="0"/>
              </a:rPr>
              <a:t>Total                              ~	6700</a:t>
            </a:r>
          </a:p>
        </p:txBody>
      </p:sp>
      <p:sp>
        <p:nvSpPr>
          <p:cNvPr id="65540" name="Line 4"/>
          <p:cNvSpPr>
            <a:spLocks noChangeShapeType="1"/>
          </p:cNvSpPr>
          <p:nvPr/>
        </p:nvSpPr>
        <p:spPr bwMode="auto">
          <a:xfrm>
            <a:off x="4419600" y="2438400"/>
            <a:ext cx="4495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l">
              <a:spcBef>
                <a:spcPct val="0"/>
              </a:spcBef>
            </a:pPr>
            <a:endParaRPr lang="de-DE" smtClean="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65546" name="Text Box 10"/>
          <p:cNvSpPr txBox="1">
            <a:spLocks noChangeArrowheads="1"/>
          </p:cNvSpPr>
          <p:nvPr/>
        </p:nvSpPr>
        <p:spPr bwMode="auto">
          <a:xfrm>
            <a:off x="152400" y="228600"/>
            <a:ext cx="42672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de-DE" sz="4000" b="1" dirty="0" smtClean="0">
                <a:solidFill>
                  <a:srgbClr val="000000"/>
                </a:solidFill>
                <a:latin typeface="Times New Roman" charset="0"/>
              </a:rPr>
              <a:t>Example: LHC</a:t>
            </a:r>
          </a:p>
        </p:txBody>
      </p:sp>
      <p:grpSp>
        <p:nvGrpSpPr>
          <p:cNvPr id="65550" name="Group 14"/>
          <p:cNvGrpSpPr>
            <a:grpSpLocks/>
          </p:cNvGrpSpPr>
          <p:nvPr/>
        </p:nvGrpSpPr>
        <p:grpSpPr bwMode="auto">
          <a:xfrm>
            <a:off x="304800" y="2209800"/>
            <a:ext cx="2946400" cy="3124200"/>
            <a:chOff x="192" y="1776"/>
            <a:chExt cx="1856" cy="1968"/>
          </a:xfrm>
        </p:grpSpPr>
        <p:pic>
          <p:nvPicPr>
            <p:cNvPr id="65543" name="Picture 7" descr="dipole-coil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" y="1824"/>
              <a:ext cx="1856" cy="1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5547" name="Text Box 11"/>
            <p:cNvSpPr txBox="1">
              <a:spLocks noChangeArrowheads="1"/>
            </p:cNvSpPr>
            <p:nvPr/>
          </p:nvSpPr>
          <p:spPr bwMode="auto">
            <a:xfrm>
              <a:off x="576" y="1776"/>
              <a:ext cx="105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mtClean="0">
                  <a:solidFill>
                    <a:srgbClr val="000000"/>
                  </a:solidFill>
                </a:rPr>
                <a:t>Dipole</a:t>
              </a:r>
            </a:p>
          </p:txBody>
        </p:sp>
      </p:grpSp>
      <p:grpSp>
        <p:nvGrpSpPr>
          <p:cNvPr id="65551" name="Group 15"/>
          <p:cNvGrpSpPr>
            <a:grpSpLocks/>
          </p:cNvGrpSpPr>
          <p:nvPr/>
        </p:nvGrpSpPr>
        <p:grpSpPr bwMode="auto">
          <a:xfrm>
            <a:off x="3581400" y="3200400"/>
            <a:ext cx="2667000" cy="2152650"/>
            <a:chOff x="2256" y="2160"/>
            <a:chExt cx="1680" cy="1356"/>
          </a:xfrm>
        </p:grpSpPr>
        <p:pic>
          <p:nvPicPr>
            <p:cNvPr id="65544" name="Picture 8" descr="quadrupole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6" y="2208"/>
              <a:ext cx="1680" cy="13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5548" name="Text Box 12"/>
            <p:cNvSpPr txBox="1">
              <a:spLocks noChangeArrowheads="1"/>
            </p:cNvSpPr>
            <p:nvPr/>
          </p:nvSpPr>
          <p:spPr bwMode="auto">
            <a:xfrm>
              <a:off x="2448" y="2160"/>
              <a:ext cx="129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mtClean="0">
                  <a:solidFill>
                    <a:srgbClr val="FFFFFF"/>
                  </a:solidFill>
                </a:rPr>
                <a:t>Quadrupoles</a:t>
              </a:r>
            </a:p>
          </p:txBody>
        </p:sp>
      </p:grpSp>
      <p:grpSp>
        <p:nvGrpSpPr>
          <p:cNvPr id="65552" name="Group 16"/>
          <p:cNvGrpSpPr>
            <a:grpSpLocks/>
          </p:cNvGrpSpPr>
          <p:nvPr/>
        </p:nvGrpSpPr>
        <p:grpSpPr bwMode="auto">
          <a:xfrm>
            <a:off x="6477000" y="3763963"/>
            <a:ext cx="2438400" cy="1570037"/>
            <a:chOff x="4080" y="2352"/>
            <a:chExt cx="1536" cy="989"/>
          </a:xfrm>
        </p:grpSpPr>
        <p:pic>
          <p:nvPicPr>
            <p:cNvPr id="65545" name="Picture 9" descr="sextupol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0" y="2400"/>
              <a:ext cx="1536" cy="9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5549" name="Text Box 13"/>
            <p:cNvSpPr txBox="1">
              <a:spLocks noChangeArrowheads="1"/>
            </p:cNvSpPr>
            <p:nvPr/>
          </p:nvSpPr>
          <p:spPr bwMode="auto">
            <a:xfrm>
              <a:off x="4176" y="2352"/>
              <a:ext cx="129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mtClean="0">
                  <a:solidFill>
                    <a:srgbClr val="000000"/>
                  </a:solidFill>
                </a:rPr>
                <a:t>Sextupoles</a:t>
              </a:r>
            </a:p>
          </p:txBody>
        </p:sp>
      </p:grpSp>
      <p:sp>
        <p:nvSpPr>
          <p:cNvPr id="65553" name="Text Box 17"/>
          <p:cNvSpPr txBox="1">
            <a:spLocks noChangeArrowheads="1"/>
          </p:cNvSpPr>
          <p:nvPr/>
        </p:nvSpPr>
        <p:spPr bwMode="auto">
          <a:xfrm>
            <a:off x="304800" y="5578475"/>
            <a:ext cx="28956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dirty="0" smtClean="0">
                <a:solidFill>
                  <a:srgbClr val="000000"/>
                </a:solidFill>
              </a:rPr>
              <a:t>bending beams around the arcs</a:t>
            </a:r>
          </a:p>
        </p:txBody>
      </p:sp>
      <p:sp>
        <p:nvSpPr>
          <p:cNvPr id="65554" name="Text Box 18"/>
          <p:cNvSpPr txBox="1">
            <a:spLocks noChangeArrowheads="1"/>
          </p:cNvSpPr>
          <p:nvPr/>
        </p:nvSpPr>
        <p:spPr bwMode="auto">
          <a:xfrm>
            <a:off x="3429000" y="5578475"/>
            <a:ext cx="28956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mtClean="0">
                <a:solidFill>
                  <a:srgbClr val="000000"/>
                </a:solidFill>
              </a:rPr>
              <a:t>beam focusing</a:t>
            </a:r>
          </a:p>
        </p:txBody>
      </p:sp>
      <p:sp>
        <p:nvSpPr>
          <p:cNvPr id="65555" name="Text Box 19"/>
          <p:cNvSpPr txBox="1">
            <a:spLocks noChangeArrowheads="1"/>
          </p:cNvSpPr>
          <p:nvPr/>
        </p:nvSpPr>
        <p:spPr bwMode="auto">
          <a:xfrm>
            <a:off x="6324600" y="5578475"/>
            <a:ext cx="28956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mtClean="0">
                <a:solidFill>
                  <a:srgbClr val="000000"/>
                </a:solidFill>
              </a:rPr>
              <a:t>correct </a:t>
            </a:r>
            <a:r>
              <a:rPr lang="en-US" altLang="de-DE" smtClean="0">
                <a:solidFill>
                  <a:srgbClr val="FF0000"/>
                </a:solidFill>
              </a:rPr>
              <a:t>nonlinear</a:t>
            </a:r>
            <a:r>
              <a:rPr lang="en-US" altLang="de-DE" smtClean="0">
                <a:solidFill>
                  <a:srgbClr val="000000"/>
                </a:solidFill>
              </a:rPr>
              <a:t> aberrations</a:t>
            </a:r>
          </a:p>
        </p:txBody>
      </p:sp>
      <p:sp>
        <p:nvSpPr>
          <p:cNvPr id="2" name="Textfeld 1"/>
          <p:cNvSpPr txBox="1"/>
          <p:nvPr/>
        </p:nvSpPr>
        <p:spPr>
          <a:xfrm>
            <a:off x="76200" y="1143000"/>
            <a:ext cx="3657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smtClean="0">
                <a:solidFill>
                  <a:srgbClr val="0000CC"/>
                </a:solidFill>
              </a:rPr>
              <a:t>all super-</a:t>
            </a:r>
            <a:r>
              <a:rPr lang="de-DE" sz="2800" dirty="0" err="1" smtClean="0">
                <a:solidFill>
                  <a:srgbClr val="0000CC"/>
                </a:solidFill>
              </a:rPr>
              <a:t>conducting</a:t>
            </a:r>
            <a:endParaRPr lang="de-DE" sz="28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9760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382" name="Group 22"/>
          <p:cNvGrpSpPr>
            <a:grpSpLocks/>
          </p:cNvGrpSpPr>
          <p:nvPr/>
        </p:nvGrpSpPr>
        <p:grpSpPr bwMode="auto">
          <a:xfrm>
            <a:off x="838200" y="1244600"/>
            <a:ext cx="2438400" cy="1828800"/>
            <a:chOff x="192" y="3072"/>
            <a:chExt cx="1536" cy="1152"/>
          </a:xfrm>
        </p:grpSpPr>
        <p:sp>
          <p:nvSpPr>
            <p:cNvPr id="527383" name="Freeform 23"/>
            <p:cNvSpPr>
              <a:spLocks/>
            </p:cNvSpPr>
            <p:nvPr/>
          </p:nvSpPr>
          <p:spPr bwMode="auto">
            <a:xfrm>
              <a:off x="192" y="3576"/>
              <a:ext cx="1536" cy="648"/>
            </a:xfrm>
            <a:custGeom>
              <a:avLst/>
              <a:gdLst>
                <a:gd name="T0" fmla="*/ 0 w 2271"/>
                <a:gd name="T1" fmla="*/ 577 h 1157"/>
                <a:gd name="T2" fmla="*/ 12 w 2271"/>
                <a:gd name="T3" fmla="*/ 457 h 1157"/>
                <a:gd name="T4" fmla="*/ 48 w 2271"/>
                <a:gd name="T5" fmla="*/ 325 h 1157"/>
                <a:gd name="T6" fmla="*/ 116 w 2271"/>
                <a:gd name="T7" fmla="*/ 213 h 1157"/>
                <a:gd name="T8" fmla="*/ 184 w 2271"/>
                <a:gd name="T9" fmla="*/ 141 h 1157"/>
                <a:gd name="T10" fmla="*/ 280 w 2271"/>
                <a:gd name="T11" fmla="*/ 65 h 1157"/>
                <a:gd name="T12" fmla="*/ 380 w 2271"/>
                <a:gd name="T13" fmla="*/ 25 h 1157"/>
                <a:gd name="T14" fmla="*/ 516 w 2271"/>
                <a:gd name="T15" fmla="*/ 1 h 1157"/>
                <a:gd name="T16" fmla="*/ 644 w 2271"/>
                <a:gd name="T17" fmla="*/ 17 h 1157"/>
                <a:gd name="T18" fmla="*/ 756 w 2271"/>
                <a:gd name="T19" fmla="*/ 53 h 1157"/>
                <a:gd name="T20" fmla="*/ 856 w 2271"/>
                <a:gd name="T21" fmla="*/ 117 h 1157"/>
                <a:gd name="T22" fmla="*/ 932 w 2271"/>
                <a:gd name="T23" fmla="*/ 185 h 1157"/>
                <a:gd name="T24" fmla="*/ 1008 w 2271"/>
                <a:gd name="T25" fmla="*/ 273 h 1157"/>
                <a:gd name="T26" fmla="*/ 1076 w 2271"/>
                <a:gd name="T27" fmla="*/ 377 h 1157"/>
                <a:gd name="T28" fmla="*/ 1116 w 2271"/>
                <a:gd name="T29" fmla="*/ 481 h 1157"/>
                <a:gd name="T30" fmla="*/ 1140 w 2271"/>
                <a:gd name="T31" fmla="*/ 581 h 1157"/>
                <a:gd name="T32" fmla="*/ 1180 w 2271"/>
                <a:gd name="T33" fmla="*/ 729 h 1157"/>
                <a:gd name="T34" fmla="*/ 1228 w 2271"/>
                <a:gd name="T35" fmla="*/ 833 h 1157"/>
                <a:gd name="T36" fmla="*/ 1304 w 2271"/>
                <a:gd name="T37" fmla="*/ 933 h 1157"/>
                <a:gd name="T38" fmla="*/ 1388 w 2271"/>
                <a:gd name="T39" fmla="*/ 1021 h 1157"/>
                <a:gd name="T40" fmla="*/ 1488 w 2271"/>
                <a:gd name="T41" fmla="*/ 1085 h 1157"/>
                <a:gd name="T42" fmla="*/ 1600 w 2271"/>
                <a:gd name="T43" fmla="*/ 1129 h 1157"/>
                <a:gd name="T44" fmla="*/ 1728 w 2271"/>
                <a:gd name="T45" fmla="*/ 1153 h 1157"/>
                <a:gd name="T46" fmla="*/ 1820 w 2271"/>
                <a:gd name="T47" fmla="*/ 1149 h 1157"/>
                <a:gd name="T48" fmla="*/ 1940 w 2271"/>
                <a:gd name="T49" fmla="*/ 1121 h 1157"/>
                <a:gd name="T50" fmla="*/ 2040 w 2271"/>
                <a:gd name="T51" fmla="*/ 1061 h 1157"/>
                <a:gd name="T52" fmla="*/ 2128 w 2271"/>
                <a:gd name="T53" fmla="*/ 977 h 1157"/>
                <a:gd name="T54" fmla="*/ 2200 w 2271"/>
                <a:gd name="T55" fmla="*/ 877 h 1157"/>
                <a:gd name="T56" fmla="*/ 2248 w 2271"/>
                <a:gd name="T57" fmla="*/ 757 h 1157"/>
                <a:gd name="T58" fmla="*/ 2268 w 2271"/>
                <a:gd name="T59" fmla="*/ 601 h 1157"/>
                <a:gd name="T60" fmla="*/ 2264 w 2271"/>
                <a:gd name="T61" fmla="*/ 497 h 1157"/>
                <a:gd name="T62" fmla="*/ 2236 w 2271"/>
                <a:gd name="T63" fmla="*/ 365 h 1157"/>
                <a:gd name="T64" fmla="*/ 2172 w 2271"/>
                <a:gd name="T65" fmla="*/ 225 h 1157"/>
                <a:gd name="T66" fmla="*/ 2060 w 2271"/>
                <a:gd name="T67" fmla="*/ 105 h 1157"/>
                <a:gd name="T68" fmla="*/ 1948 w 2271"/>
                <a:gd name="T69" fmla="*/ 37 h 1157"/>
                <a:gd name="T70" fmla="*/ 1836 w 2271"/>
                <a:gd name="T71" fmla="*/ 9 h 1157"/>
                <a:gd name="T72" fmla="*/ 1748 w 2271"/>
                <a:gd name="T73" fmla="*/ 1 h 1157"/>
                <a:gd name="T74" fmla="*/ 1624 w 2271"/>
                <a:gd name="T75" fmla="*/ 13 h 1157"/>
                <a:gd name="T76" fmla="*/ 1504 w 2271"/>
                <a:gd name="T77" fmla="*/ 61 h 1157"/>
                <a:gd name="T78" fmla="*/ 1408 w 2271"/>
                <a:gd name="T79" fmla="*/ 125 h 1157"/>
                <a:gd name="T80" fmla="*/ 1328 w 2271"/>
                <a:gd name="T81" fmla="*/ 197 h 1157"/>
                <a:gd name="T82" fmla="*/ 1260 w 2271"/>
                <a:gd name="T83" fmla="*/ 277 h 1157"/>
                <a:gd name="T84" fmla="*/ 1204 w 2271"/>
                <a:gd name="T85" fmla="*/ 357 h 1157"/>
                <a:gd name="T86" fmla="*/ 1164 w 2271"/>
                <a:gd name="T87" fmla="*/ 457 h 1157"/>
                <a:gd name="T88" fmla="*/ 1140 w 2271"/>
                <a:gd name="T89" fmla="*/ 557 h 1157"/>
                <a:gd name="T90" fmla="*/ 1140 w 2271"/>
                <a:gd name="T91" fmla="*/ 581 h 1157"/>
                <a:gd name="T92" fmla="*/ 1120 w 2271"/>
                <a:gd name="T93" fmla="*/ 681 h 1157"/>
                <a:gd name="T94" fmla="*/ 1072 w 2271"/>
                <a:gd name="T95" fmla="*/ 789 h 1157"/>
                <a:gd name="T96" fmla="*/ 1008 w 2271"/>
                <a:gd name="T97" fmla="*/ 893 h 1157"/>
                <a:gd name="T98" fmla="*/ 912 w 2271"/>
                <a:gd name="T99" fmla="*/ 997 h 1157"/>
                <a:gd name="T100" fmla="*/ 832 w 2271"/>
                <a:gd name="T101" fmla="*/ 1057 h 1157"/>
                <a:gd name="T102" fmla="*/ 728 w 2271"/>
                <a:gd name="T103" fmla="*/ 1113 h 1157"/>
                <a:gd name="T104" fmla="*/ 632 w 2271"/>
                <a:gd name="T105" fmla="*/ 1141 h 1157"/>
                <a:gd name="T106" fmla="*/ 556 w 2271"/>
                <a:gd name="T107" fmla="*/ 1153 h 1157"/>
                <a:gd name="T108" fmla="*/ 472 w 2271"/>
                <a:gd name="T109" fmla="*/ 1153 h 1157"/>
                <a:gd name="T110" fmla="*/ 364 w 2271"/>
                <a:gd name="T111" fmla="*/ 1129 h 1157"/>
                <a:gd name="T112" fmla="*/ 272 w 2271"/>
                <a:gd name="T113" fmla="*/ 1085 h 1157"/>
                <a:gd name="T114" fmla="*/ 172 w 2271"/>
                <a:gd name="T115" fmla="*/ 1009 h 1157"/>
                <a:gd name="T116" fmla="*/ 92 w 2271"/>
                <a:gd name="T117" fmla="*/ 909 h 1157"/>
                <a:gd name="T118" fmla="*/ 44 w 2271"/>
                <a:gd name="T119" fmla="*/ 797 h 1157"/>
                <a:gd name="T120" fmla="*/ 12 w 2271"/>
                <a:gd name="T121" fmla="*/ 689 h 1157"/>
                <a:gd name="T122" fmla="*/ 0 w 2271"/>
                <a:gd name="T123" fmla="*/ 577 h 1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1" h="1157">
                  <a:moveTo>
                    <a:pt x="0" y="577"/>
                  </a:moveTo>
                  <a:cubicBezTo>
                    <a:pt x="0" y="538"/>
                    <a:pt x="4" y="499"/>
                    <a:pt x="12" y="457"/>
                  </a:cubicBezTo>
                  <a:cubicBezTo>
                    <a:pt x="20" y="415"/>
                    <a:pt x="31" y="366"/>
                    <a:pt x="48" y="325"/>
                  </a:cubicBezTo>
                  <a:cubicBezTo>
                    <a:pt x="65" y="284"/>
                    <a:pt x="93" y="244"/>
                    <a:pt x="116" y="213"/>
                  </a:cubicBezTo>
                  <a:cubicBezTo>
                    <a:pt x="139" y="182"/>
                    <a:pt x="157" y="166"/>
                    <a:pt x="184" y="141"/>
                  </a:cubicBezTo>
                  <a:cubicBezTo>
                    <a:pt x="211" y="116"/>
                    <a:pt x="247" y="84"/>
                    <a:pt x="280" y="65"/>
                  </a:cubicBezTo>
                  <a:cubicBezTo>
                    <a:pt x="313" y="46"/>
                    <a:pt x="341" y="36"/>
                    <a:pt x="380" y="25"/>
                  </a:cubicBezTo>
                  <a:cubicBezTo>
                    <a:pt x="419" y="14"/>
                    <a:pt x="472" y="2"/>
                    <a:pt x="516" y="1"/>
                  </a:cubicBezTo>
                  <a:cubicBezTo>
                    <a:pt x="560" y="0"/>
                    <a:pt x="604" y="8"/>
                    <a:pt x="644" y="17"/>
                  </a:cubicBezTo>
                  <a:cubicBezTo>
                    <a:pt x="684" y="26"/>
                    <a:pt x="721" y="36"/>
                    <a:pt x="756" y="53"/>
                  </a:cubicBezTo>
                  <a:cubicBezTo>
                    <a:pt x="791" y="70"/>
                    <a:pt x="827" y="95"/>
                    <a:pt x="856" y="117"/>
                  </a:cubicBezTo>
                  <a:cubicBezTo>
                    <a:pt x="885" y="139"/>
                    <a:pt x="907" y="159"/>
                    <a:pt x="932" y="185"/>
                  </a:cubicBezTo>
                  <a:cubicBezTo>
                    <a:pt x="957" y="211"/>
                    <a:pt x="984" y="241"/>
                    <a:pt x="1008" y="273"/>
                  </a:cubicBezTo>
                  <a:cubicBezTo>
                    <a:pt x="1032" y="305"/>
                    <a:pt x="1058" y="342"/>
                    <a:pt x="1076" y="377"/>
                  </a:cubicBezTo>
                  <a:cubicBezTo>
                    <a:pt x="1094" y="412"/>
                    <a:pt x="1105" y="447"/>
                    <a:pt x="1116" y="481"/>
                  </a:cubicBezTo>
                  <a:cubicBezTo>
                    <a:pt x="1127" y="515"/>
                    <a:pt x="1129" y="540"/>
                    <a:pt x="1140" y="581"/>
                  </a:cubicBezTo>
                  <a:cubicBezTo>
                    <a:pt x="1151" y="622"/>
                    <a:pt x="1165" y="687"/>
                    <a:pt x="1180" y="729"/>
                  </a:cubicBezTo>
                  <a:cubicBezTo>
                    <a:pt x="1195" y="771"/>
                    <a:pt x="1207" y="799"/>
                    <a:pt x="1228" y="833"/>
                  </a:cubicBezTo>
                  <a:cubicBezTo>
                    <a:pt x="1249" y="867"/>
                    <a:pt x="1277" y="902"/>
                    <a:pt x="1304" y="933"/>
                  </a:cubicBezTo>
                  <a:cubicBezTo>
                    <a:pt x="1331" y="964"/>
                    <a:pt x="1357" y="996"/>
                    <a:pt x="1388" y="1021"/>
                  </a:cubicBezTo>
                  <a:cubicBezTo>
                    <a:pt x="1419" y="1046"/>
                    <a:pt x="1453" y="1067"/>
                    <a:pt x="1488" y="1085"/>
                  </a:cubicBezTo>
                  <a:cubicBezTo>
                    <a:pt x="1523" y="1103"/>
                    <a:pt x="1560" y="1118"/>
                    <a:pt x="1600" y="1129"/>
                  </a:cubicBezTo>
                  <a:cubicBezTo>
                    <a:pt x="1640" y="1140"/>
                    <a:pt x="1691" y="1150"/>
                    <a:pt x="1728" y="1153"/>
                  </a:cubicBezTo>
                  <a:cubicBezTo>
                    <a:pt x="1765" y="1156"/>
                    <a:pt x="1785" y="1154"/>
                    <a:pt x="1820" y="1149"/>
                  </a:cubicBezTo>
                  <a:cubicBezTo>
                    <a:pt x="1855" y="1144"/>
                    <a:pt x="1903" y="1136"/>
                    <a:pt x="1940" y="1121"/>
                  </a:cubicBezTo>
                  <a:cubicBezTo>
                    <a:pt x="1977" y="1106"/>
                    <a:pt x="2009" y="1085"/>
                    <a:pt x="2040" y="1061"/>
                  </a:cubicBezTo>
                  <a:cubicBezTo>
                    <a:pt x="2071" y="1037"/>
                    <a:pt x="2101" y="1008"/>
                    <a:pt x="2128" y="977"/>
                  </a:cubicBezTo>
                  <a:cubicBezTo>
                    <a:pt x="2155" y="946"/>
                    <a:pt x="2180" y="914"/>
                    <a:pt x="2200" y="877"/>
                  </a:cubicBezTo>
                  <a:cubicBezTo>
                    <a:pt x="2220" y="840"/>
                    <a:pt x="2237" y="803"/>
                    <a:pt x="2248" y="757"/>
                  </a:cubicBezTo>
                  <a:cubicBezTo>
                    <a:pt x="2259" y="711"/>
                    <a:pt x="2265" y="644"/>
                    <a:pt x="2268" y="601"/>
                  </a:cubicBezTo>
                  <a:cubicBezTo>
                    <a:pt x="2271" y="558"/>
                    <a:pt x="2269" y="536"/>
                    <a:pt x="2264" y="497"/>
                  </a:cubicBezTo>
                  <a:cubicBezTo>
                    <a:pt x="2259" y="458"/>
                    <a:pt x="2251" y="410"/>
                    <a:pt x="2236" y="365"/>
                  </a:cubicBezTo>
                  <a:cubicBezTo>
                    <a:pt x="2221" y="320"/>
                    <a:pt x="2201" y="268"/>
                    <a:pt x="2172" y="225"/>
                  </a:cubicBezTo>
                  <a:cubicBezTo>
                    <a:pt x="2143" y="182"/>
                    <a:pt x="2097" y="136"/>
                    <a:pt x="2060" y="105"/>
                  </a:cubicBezTo>
                  <a:cubicBezTo>
                    <a:pt x="2023" y="74"/>
                    <a:pt x="1985" y="53"/>
                    <a:pt x="1948" y="37"/>
                  </a:cubicBezTo>
                  <a:cubicBezTo>
                    <a:pt x="1911" y="21"/>
                    <a:pt x="1869" y="15"/>
                    <a:pt x="1836" y="9"/>
                  </a:cubicBezTo>
                  <a:cubicBezTo>
                    <a:pt x="1803" y="3"/>
                    <a:pt x="1783" y="0"/>
                    <a:pt x="1748" y="1"/>
                  </a:cubicBezTo>
                  <a:cubicBezTo>
                    <a:pt x="1713" y="2"/>
                    <a:pt x="1665" y="3"/>
                    <a:pt x="1624" y="13"/>
                  </a:cubicBezTo>
                  <a:cubicBezTo>
                    <a:pt x="1583" y="23"/>
                    <a:pt x="1540" y="42"/>
                    <a:pt x="1504" y="61"/>
                  </a:cubicBezTo>
                  <a:cubicBezTo>
                    <a:pt x="1468" y="80"/>
                    <a:pt x="1437" y="102"/>
                    <a:pt x="1408" y="125"/>
                  </a:cubicBezTo>
                  <a:cubicBezTo>
                    <a:pt x="1379" y="148"/>
                    <a:pt x="1353" y="172"/>
                    <a:pt x="1328" y="197"/>
                  </a:cubicBezTo>
                  <a:cubicBezTo>
                    <a:pt x="1303" y="222"/>
                    <a:pt x="1281" y="250"/>
                    <a:pt x="1260" y="277"/>
                  </a:cubicBezTo>
                  <a:cubicBezTo>
                    <a:pt x="1239" y="304"/>
                    <a:pt x="1220" y="327"/>
                    <a:pt x="1204" y="357"/>
                  </a:cubicBezTo>
                  <a:cubicBezTo>
                    <a:pt x="1188" y="387"/>
                    <a:pt x="1175" y="424"/>
                    <a:pt x="1164" y="457"/>
                  </a:cubicBezTo>
                  <a:cubicBezTo>
                    <a:pt x="1153" y="490"/>
                    <a:pt x="1144" y="536"/>
                    <a:pt x="1140" y="557"/>
                  </a:cubicBezTo>
                  <a:lnTo>
                    <a:pt x="1140" y="581"/>
                  </a:lnTo>
                  <a:cubicBezTo>
                    <a:pt x="1137" y="602"/>
                    <a:pt x="1131" y="646"/>
                    <a:pt x="1120" y="681"/>
                  </a:cubicBezTo>
                  <a:cubicBezTo>
                    <a:pt x="1109" y="716"/>
                    <a:pt x="1091" y="754"/>
                    <a:pt x="1072" y="789"/>
                  </a:cubicBezTo>
                  <a:cubicBezTo>
                    <a:pt x="1053" y="824"/>
                    <a:pt x="1035" y="858"/>
                    <a:pt x="1008" y="893"/>
                  </a:cubicBezTo>
                  <a:cubicBezTo>
                    <a:pt x="981" y="928"/>
                    <a:pt x="941" y="970"/>
                    <a:pt x="912" y="997"/>
                  </a:cubicBezTo>
                  <a:cubicBezTo>
                    <a:pt x="883" y="1024"/>
                    <a:pt x="863" y="1038"/>
                    <a:pt x="832" y="1057"/>
                  </a:cubicBezTo>
                  <a:cubicBezTo>
                    <a:pt x="801" y="1076"/>
                    <a:pt x="761" y="1099"/>
                    <a:pt x="728" y="1113"/>
                  </a:cubicBezTo>
                  <a:cubicBezTo>
                    <a:pt x="695" y="1127"/>
                    <a:pt x="661" y="1134"/>
                    <a:pt x="632" y="1141"/>
                  </a:cubicBezTo>
                  <a:cubicBezTo>
                    <a:pt x="603" y="1148"/>
                    <a:pt x="583" y="1151"/>
                    <a:pt x="556" y="1153"/>
                  </a:cubicBezTo>
                  <a:cubicBezTo>
                    <a:pt x="529" y="1155"/>
                    <a:pt x="504" y="1157"/>
                    <a:pt x="472" y="1153"/>
                  </a:cubicBezTo>
                  <a:cubicBezTo>
                    <a:pt x="440" y="1149"/>
                    <a:pt x="397" y="1140"/>
                    <a:pt x="364" y="1129"/>
                  </a:cubicBezTo>
                  <a:cubicBezTo>
                    <a:pt x="331" y="1118"/>
                    <a:pt x="304" y="1105"/>
                    <a:pt x="272" y="1085"/>
                  </a:cubicBezTo>
                  <a:cubicBezTo>
                    <a:pt x="240" y="1065"/>
                    <a:pt x="202" y="1038"/>
                    <a:pt x="172" y="1009"/>
                  </a:cubicBezTo>
                  <a:cubicBezTo>
                    <a:pt x="142" y="980"/>
                    <a:pt x="113" y="944"/>
                    <a:pt x="92" y="909"/>
                  </a:cubicBezTo>
                  <a:cubicBezTo>
                    <a:pt x="71" y="874"/>
                    <a:pt x="57" y="834"/>
                    <a:pt x="44" y="797"/>
                  </a:cubicBezTo>
                  <a:cubicBezTo>
                    <a:pt x="31" y="760"/>
                    <a:pt x="19" y="726"/>
                    <a:pt x="12" y="689"/>
                  </a:cubicBezTo>
                  <a:cubicBezTo>
                    <a:pt x="5" y="652"/>
                    <a:pt x="0" y="616"/>
                    <a:pt x="0" y="577"/>
                  </a:cubicBezTo>
                  <a:close/>
                </a:path>
              </a:pathLst>
            </a:custGeom>
            <a:solidFill>
              <a:srgbClr val="FFFF99"/>
            </a:solidFill>
            <a:ln w="28575" cap="flat" cmpd="sng">
              <a:solidFill>
                <a:schemeClr val="tx1"/>
              </a:solidFill>
              <a:prstDash val="solid"/>
              <a:round/>
              <a:headEnd type="none" w="lg" len="lg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sp>
          <p:nvSpPr>
            <p:cNvPr id="527385" name="Line 25"/>
            <p:cNvSpPr>
              <a:spLocks noChangeShapeType="1"/>
            </p:cNvSpPr>
            <p:nvPr/>
          </p:nvSpPr>
          <p:spPr bwMode="auto">
            <a:xfrm flipV="1">
              <a:off x="965" y="3602"/>
              <a:ext cx="551" cy="298"/>
            </a:xfrm>
            <a:prstGeom prst="line">
              <a:avLst/>
            </a:prstGeom>
            <a:noFill/>
            <a:ln w="28575">
              <a:solidFill>
                <a:srgbClr val="0000CC"/>
              </a:solidFill>
              <a:round/>
              <a:headEnd type="none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grpSp>
          <p:nvGrpSpPr>
            <p:cNvPr id="527388" name="Group 28"/>
            <p:cNvGrpSpPr>
              <a:grpSpLocks/>
            </p:cNvGrpSpPr>
            <p:nvPr/>
          </p:nvGrpSpPr>
          <p:grpSpPr bwMode="auto">
            <a:xfrm>
              <a:off x="624" y="3072"/>
              <a:ext cx="432" cy="1008"/>
              <a:chOff x="624" y="720"/>
              <a:chExt cx="432" cy="1008"/>
            </a:xfrm>
          </p:grpSpPr>
          <p:sp>
            <p:nvSpPr>
              <p:cNvPr id="527389" name="Line 29"/>
              <p:cNvSpPr>
                <a:spLocks noChangeShapeType="1"/>
              </p:cNvSpPr>
              <p:nvPr/>
            </p:nvSpPr>
            <p:spPr bwMode="auto">
              <a:xfrm flipV="1">
                <a:off x="960" y="720"/>
                <a:ext cx="0" cy="768"/>
              </a:xfrm>
              <a:prstGeom prst="line">
                <a:avLst/>
              </a:prstGeom>
              <a:noFill/>
              <a:ln w="28575">
                <a:solidFill>
                  <a:srgbClr val="0000CC"/>
                </a:solidFill>
                <a:round/>
                <a:headEnd type="none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390" name="Oval 30"/>
              <p:cNvSpPr>
                <a:spLocks noChangeArrowheads="1"/>
              </p:cNvSpPr>
              <p:nvPr/>
            </p:nvSpPr>
            <p:spPr bwMode="auto">
              <a:xfrm>
                <a:off x="864" y="1440"/>
                <a:ext cx="192" cy="192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round/>
                    <a:headEnd type="none" w="lg" len="lg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391" name="Text Box 31"/>
              <p:cNvSpPr txBox="1">
                <a:spLocks noChangeArrowheads="1"/>
              </p:cNvSpPr>
              <p:nvPr/>
            </p:nvSpPr>
            <p:spPr bwMode="auto">
              <a:xfrm>
                <a:off x="624" y="1440"/>
                <a:ext cx="336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 type="none" w="lg" len="lg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de-DE" i="1" dirty="0">
                    <a:solidFill>
                      <a:srgbClr val="FF0000"/>
                    </a:solidFill>
                    <a:latin typeface="Times New Roman" charset="0"/>
                  </a:rPr>
                  <a:t>q</a:t>
                </a:r>
              </a:p>
            </p:txBody>
          </p:sp>
        </p:grpSp>
      </p:grpSp>
      <p:pic>
        <p:nvPicPr>
          <p:cNvPr id="60" name="Bild 5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09800" y="1219200"/>
            <a:ext cx="254000" cy="342900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155575" y="76200"/>
            <a:ext cx="8988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smtClean="0"/>
              <a:t>Radiation: </a:t>
            </a:r>
            <a:r>
              <a:rPr lang="de-DE" sz="3600" dirty="0" err="1" smtClean="0"/>
              <a:t>accelerate</a:t>
            </a:r>
            <a:r>
              <a:rPr lang="de-DE" sz="3600" dirty="0" smtClean="0"/>
              <a:t> </a:t>
            </a:r>
            <a:r>
              <a:rPr lang="de-DE" sz="3600" dirty="0" err="1" smtClean="0"/>
              <a:t>electrons</a:t>
            </a:r>
            <a:r>
              <a:rPr lang="de-DE" sz="3600" dirty="0" smtClean="0"/>
              <a:t> </a:t>
            </a:r>
            <a:r>
              <a:rPr lang="de-DE" sz="3600" dirty="0" err="1" smtClean="0"/>
              <a:t>or</a:t>
            </a:r>
            <a:r>
              <a:rPr lang="de-DE" sz="3600" dirty="0" smtClean="0"/>
              <a:t> </a:t>
            </a:r>
            <a:r>
              <a:rPr lang="de-DE" sz="3600" dirty="0" err="1" smtClean="0"/>
              <a:t>protons</a:t>
            </a:r>
            <a:r>
              <a:rPr lang="de-DE" sz="3600" dirty="0" smtClean="0"/>
              <a:t>?</a:t>
            </a:r>
            <a:endParaRPr lang="de-DE" sz="3600" dirty="0"/>
          </a:p>
        </p:txBody>
      </p:sp>
      <p:pic>
        <p:nvPicPr>
          <p:cNvPr id="5" name="Bild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4600" y="2299081"/>
            <a:ext cx="228600" cy="338328"/>
          </a:xfrm>
          <a:prstGeom prst="rect">
            <a:avLst/>
          </a:prstGeom>
        </p:spPr>
      </p:pic>
      <p:sp>
        <p:nvSpPr>
          <p:cNvPr id="6" name="Textfeld 5"/>
          <p:cNvSpPr txBox="1"/>
          <p:nvPr/>
        </p:nvSpPr>
        <p:spPr>
          <a:xfrm>
            <a:off x="838200" y="315459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 dirty="0" err="1" smtClean="0"/>
              <a:t>rest</a:t>
            </a:r>
            <a:r>
              <a:rPr lang="de-DE" b="1" dirty="0" smtClean="0"/>
              <a:t> </a:t>
            </a:r>
            <a:r>
              <a:rPr lang="de-DE" b="1" dirty="0" err="1" smtClean="0"/>
              <a:t>system</a:t>
            </a:r>
            <a:endParaRPr lang="de-DE" b="1" dirty="0"/>
          </a:p>
        </p:txBody>
      </p:sp>
      <p:sp>
        <p:nvSpPr>
          <p:cNvPr id="9" name="Textfeld 8"/>
          <p:cNvSpPr txBox="1"/>
          <p:nvPr/>
        </p:nvSpPr>
        <p:spPr>
          <a:xfrm>
            <a:off x="100355" y="1264079"/>
            <a:ext cx="20669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mtClean="0">
                <a:solidFill>
                  <a:srgbClr val="0000CC"/>
                </a:solidFill>
              </a:rPr>
              <a:t>acceleration</a:t>
            </a:r>
            <a:endParaRPr lang="de-DE" dirty="0">
              <a:solidFill>
                <a:srgbClr val="0000CC"/>
              </a:solidFill>
            </a:endParaRPr>
          </a:p>
        </p:txBody>
      </p:sp>
      <p:sp>
        <p:nvSpPr>
          <p:cNvPr id="10" name="Textfeld 9"/>
          <p:cNvSpPr txBox="1"/>
          <p:nvPr/>
        </p:nvSpPr>
        <p:spPr>
          <a:xfrm>
            <a:off x="2572092" y="1537127"/>
            <a:ext cx="2057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/>
              <a:t>Poynting</a:t>
            </a:r>
            <a:r>
              <a:rPr lang="de-DE" dirty="0" smtClean="0"/>
              <a:t> </a:t>
            </a:r>
            <a:r>
              <a:rPr lang="de-DE" dirty="0" err="1" smtClean="0"/>
              <a:t>flux</a:t>
            </a:r>
            <a:r>
              <a:rPr lang="de-DE" dirty="0" smtClean="0"/>
              <a:t> </a:t>
            </a:r>
            <a:r>
              <a:rPr lang="de-DE" dirty="0" err="1" smtClean="0"/>
              <a:t>lobes</a:t>
            </a:r>
            <a:endParaRPr lang="de-DE" dirty="0"/>
          </a:p>
        </p:txBody>
      </p:sp>
      <p:grpSp>
        <p:nvGrpSpPr>
          <p:cNvPr id="30" name="Gruppierung 29"/>
          <p:cNvGrpSpPr/>
          <p:nvPr/>
        </p:nvGrpSpPr>
        <p:grpSpPr>
          <a:xfrm>
            <a:off x="4724400" y="838200"/>
            <a:ext cx="4559300" cy="5715070"/>
            <a:chOff x="4724400" y="838200"/>
            <a:chExt cx="4559300" cy="5715070"/>
          </a:xfrm>
        </p:grpSpPr>
        <p:sp>
          <p:nvSpPr>
            <p:cNvPr id="12" name="Oval 11"/>
            <p:cNvSpPr/>
            <p:nvPr/>
          </p:nvSpPr>
          <p:spPr bwMode="auto">
            <a:xfrm>
              <a:off x="4724400" y="967800"/>
              <a:ext cx="3071979" cy="3070800"/>
            </a:xfrm>
            <a:prstGeom prst="ellipse">
              <a:avLst/>
            </a:prstGeom>
            <a:noFill/>
            <a:ln w="57150" cap="flat" cmpd="sng" algn="ctr">
              <a:solidFill>
                <a:srgbClr val="0070C0"/>
              </a:solidFill>
              <a:prstDash val="solid"/>
              <a:round/>
              <a:headEnd type="arrow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grpSp>
          <p:nvGrpSpPr>
            <p:cNvPr id="11" name="Gruppierung 10"/>
            <p:cNvGrpSpPr/>
            <p:nvPr/>
          </p:nvGrpSpPr>
          <p:grpSpPr>
            <a:xfrm>
              <a:off x="5334000" y="2738210"/>
              <a:ext cx="3681579" cy="1986190"/>
              <a:chOff x="5306846" y="1447419"/>
              <a:chExt cx="3681579" cy="1986190"/>
            </a:xfrm>
          </p:grpSpPr>
          <p:pic>
            <p:nvPicPr>
              <p:cNvPr id="41" name="Bild 40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834146" y="1604809"/>
                <a:ext cx="1054100" cy="898759"/>
              </a:xfrm>
              <a:prstGeom prst="rect">
                <a:avLst/>
              </a:prstGeom>
            </p:spPr>
          </p:pic>
          <p:sp>
            <p:nvSpPr>
              <p:cNvPr id="527408" name="Freeform 48"/>
              <p:cNvSpPr>
                <a:spLocks/>
              </p:cNvSpPr>
              <p:nvPr/>
            </p:nvSpPr>
            <p:spPr bwMode="auto">
              <a:xfrm>
                <a:off x="6064250" y="2569782"/>
                <a:ext cx="2441575" cy="339725"/>
              </a:xfrm>
              <a:custGeom>
                <a:avLst/>
                <a:gdLst>
                  <a:gd name="T0" fmla="*/ 1030 w 1030"/>
                  <a:gd name="T1" fmla="*/ 111 h 214"/>
                  <a:gd name="T2" fmla="*/ 1019 w 1030"/>
                  <a:gd name="T3" fmla="*/ 95 h 214"/>
                  <a:gd name="T4" fmla="*/ 986 w 1030"/>
                  <a:gd name="T5" fmla="*/ 79 h 214"/>
                  <a:gd name="T6" fmla="*/ 923 w 1030"/>
                  <a:gd name="T7" fmla="*/ 65 h 214"/>
                  <a:gd name="T8" fmla="*/ 860 w 1030"/>
                  <a:gd name="T9" fmla="*/ 57 h 214"/>
                  <a:gd name="T10" fmla="*/ 771 w 1030"/>
                  <a:gd name="T11" fmla="*/ 47 h 214"/>
                  <a:gd name="T12" fmla="*/ 677 w 1030"/>
                  <a:gd name="T13" fmla="*/ 42 h 214"/>
                  <a:gd name="T14" fmla="*/ 551 w 1030"/>
                  <a:gd name="T15" fmla="*/ 39 h 214"/>
                  <a:gd name="T16" fmla="*/ 432 w 1030"/>
                  <a:gd name="T17" fmla="*/ 41 h 214"/>
                  <a:gd name="T18" fmla="*/ 329 w 1030"/>
                  <a:gd name="T19" fmla="*/ 46 h 214"/>
                  <a:gd name="T20" fmla="*/ 236 w 1030"/>
                  <a:gd name="T21" fmla="*/ 54 h 214"/>
                  <a:gd name="T22" fmla="*/ 186 w 1030"/>
                  <a:gd name="T23" fmla="*/ 60 h 214"/>
                  <a:gd name="T24" fmla="*/ 135 w 1030"/>
                  <a:gd name="T25" fmla="*/ 69 h 214"/>
                  <a:gd name="T26" fmla="*/ 213 w 1030"/>
                  <a:gd name="T27" fmla="*/ 42 h 214"/>
                  <a:gd name="T28" fmla="*/ 285 w 1030"/>
                  <a:gd name="T29" fmla="*/ 5 h 214"/>
                  <a:gd name="T30" fmla="*/ 183 w 1030"/>
                  <a:gd name="T31" fmla="*/ 11 h 214"/>
                  <a:gd name="T32" fmla="*/ 105 w 1030"/>
                  <a:gd name="T33" fmla="*/ 26 h 214"/>
                  <a:gd name="T34" fmla="*/ 30 w 1030"/>
                  <a:gd name="T35" fmla="*/ 62 h 214"/>
                  <a:gd name="T36" fmla="*/ 1 w 1030"/>
                  <a:gd name="T37" fmla="*/ 110 h 214"/>
                  <a:gd name="T38" fmla="*/ 24 w 1030"/>
                  <a:gd name="T39" fmla="*/ 156 h 214"/>
                  <a:gd name="T40" fmla="*/ 87 w 1030"/>
                  <a:gd name="T41" fmla="*/ 188 h 214"/>
                  <a:gd name="T42" fmla="*/ 169 w 1030"/>
                  <a:gd name="T43" fmla="*/ 204 h 214"/>
                  <a:gd name="T44" fmla="*/ 268 w 1030"/>
                  <a:gd name="T45" fmla="*/ 210 h 214"/>
                  <a:gd name="T46" fmla="*/ 211 w 1030"/>
                  <a:gd name="T47" fmla="*/ 180 h 214"/>
                  <a:gd name="T48" fmla="*/ 135 w 1030"/>
                  <a:gd name="T49" fmla="*/ 152 h 214"/>
                  <a:gd name="T50" fmla="*/ 190 w 1030"/>
                  <a:gd name="T51" fmla="*/ 162 h 214"/>
                  <a:gd name="T52" fmla="*/ 258 w 1030"/>
                  <a:gd name="T53" fmla="*/ 171 h 214"/>
                  <a:gd name="T54" fmla="*/ 355 w 1030"/>
                  <a:gd name="T55" fmla="*/ 177 h 214"/>
                  <a:gd name="T56" fmla="*/ 444 w 1030"/>
                  <a:gd name="T57" fmla="*/ 181 h 214"/>
                  <a:gd name="T58" fmla="*/ 514 w 1030"/>
                  <a:gd name="T59" fmla="*/ 183 h 214"/>
                  <a:gd name="T60" fmla="*/ 592 w 1030"/>
                  <a:gd name="T61" fmla="*/ 183 h 214"/>
                  <a:gd name="T62" fmla="*/ 692 w 1030"/>
                  <a:gd name="T63" fmla="*/ 179 h 214"/>
                  <a:gd name="T64" fmla="*/ 778 w 1030"/>
                  <a:gd name="T65" fmla="*/ 174 h 214"/>
                  <a:gd name="T66" fmla="*/ 871 w 1030"/>
                  <a:gd name="T67" fmla="*/ 165 h 214"/>
                  <a:gd name="T68" fmla="*/ 945 w 1030"/>
                  <a:gd name="T69" fmla="*/ 152 h 214"/>
                  <a:gd name="T70" fmla="*/ 994 w 1030"/>
                  <a:gd name="T71" fmla="*/ 139 h 214"/>
                  <a:gd name="T72" fmla="*/ 1022 w 1030"/>
                  <a:gd name="T73" fmla="*/ 125 h 214"/>
                  <a:gd name="T74" fmla="*/ 1030 w 1030"/>
                  <a:gd name="T75" fmla="*/ 11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30" h="214">
                    <a:moveTo>
                      <a:pt x="1030" y="111"/>
                    </a:moveTo>
                    <a:cubicBezTo>
                      <a:pt x="1030" y="106"/>
                      <a:pt x="1026" y="100"/>
                      <a:pt x="1019" y="95"/>
                    </a:cubicBezTo>
                    <a:cubicBezTo>
                      <a:pt x="1012" y="90"/>
                      <a:pt x="1003" y="84"/>
                      <a:pt x="986" y="79"/>
                    </a:cubicBezTo>
                    <a:cubicBezTo>
                      <a:pt x="970" y="75"/>
                      <a:pt x="944" y="69"/>
                      <a:pt x="923" y="65"/>
                    </a:cubicBezTo>
                    <a:cubicBezTo>
                      <a:pt x="901" y="62"/>
                      <a:pt x="885" y="60"/>
                      <a:pt x="860" y="57"/>
                    </a:cubicBezTo>
                    <a:cubicBezTo>
                      <a:pt x="834" y="53"/>
                      <a:pt x="801" y="49"/>
                      <a:pt x="771" y="47"/>
                    </a:cubicBezTo>
                    <a:cubicBezTo>
                      <a:pt x="739" y="45"/>
                      <a:pt x="713" y="43"/>
                      <a:pt x="677" y="42"/>
                    </a:cubicBezTo>
                    <a:cubicBezTo>
                      <a:pt x="642" y="41"/>
                      <a:pt x="592" y="39"/>
                      <a:pt x="551" y="39"/>
                    </a:cubicBezTo>
                    <a:cubicBezTo>
                      <a:pt x="510" y="39"/>
                      <a:pt x="469" y="40"/>
                      <a:pt x="432" y="41"/>
                    </a:cubicBezTo>
                    <a:cubicBezTo>
                      <a:pt x="395" y="42"/>
                      <a:pt x="360" y="43"/>
                      <a:pt x="329" y="46"/>
                    </a:cubicBezTo>
                    <a:cubicBezTo>
                      <a:pt x="296" y="48"/>
                      <a:pt x="260" y="52"/>
                      <a:pt x="236" y="54"/>
                    </a:cubicBezTo>
                    <a:cubicBezTo>
                      <a:pt x="212" y="56"/>
                      <a:pt x="203" y="58"/>
                      <a:pt x="186" y="60"/>
                    </a:cubicBezTo>
                    <a:lnTo>
                      <a:pt x="135" y="69"/>
                    </a:lnTo>
                    <a:lnTo>
                      <a:pt x="213" y="42"/>
                    </a:lnTo>
                    <a:cubicBezTo>
                      <a:pt x="238" y="31"/>
                      <a:pt x="290" y="10"/>
                      <a:pt x="285" y="5"/>
                    </a:cubicBezTo>
                    <a:cubicBezTo>
                      <a:pt x="280" y="0"/>
                      <a:pt x="213" y="8"/>
                      <a:pt x="183" y="11"/>
                    </a:cubicBezTo>
                    <a:cubicBezTo>
                      <a:pt x="153" y="14"/>
                      <a:pt x="130" y="18"/>
                      <a:pt x="105" y="26"/>
                    </a:cubicBezTo>
                    <a:cubicBezTo>
                      <a:pt x="80" y="34"/>
                      <a:pt x="47" y="48"/>
                      <a:pt x="30" y="62"/>
                    </a:cubicBezTo>
                    <a:cubicBezTo>
                      <a:pt x="13" y="76"/>
                      <a:pt x="2" y="94"/>
                      <a:pt x="1" y="110"/>
                    </a:cubicBezTo>
                    <a:cubicBezTo>
                      <a:pt x="0" y="126"/>
                      <a:pt x="10" y="143"/>
                      <a:pt x="24" y="156"/>
                    </a:cubicBezTo>
                    <a:cubicBezTo>
                      <a:pt x="38" y="169"/>
                      <a:pt x="63" y="180"/>
                      <a:pt x="87" y="188"/>
                    </a:cubicBezTo>
                    <a:cubicBezTo>
                      <a:pt x="111" y="196"/>
                      <a:pt x="139" y="200"/>
                      <a:pt x="169" y="204"/>
                    </a:cubicBezTo>
                    <a:cubicBezTo>
                      <a:pt x="199" y="208"/>
                      <a:pt x="261" y="214"/>
                      <a:pt x="268" y="210"/>
                    </a:cubicBezTo>
                    <a:cubicBezTo>
                      <a:pt x="275" y="206"/>
                      <a:pt x="233" y="190"/>
                      <a:pt x="211" y="180"/>
                    </a:cubicBezTo>
                    <a:lnTo>
                      <a:pt x="135" y="152"/>
                    </a:lnTo>
                    <a:lnTo>
                      <a:pt x="190" y="162"/>
                    </a:lnTo>
                    <a:cubicBezTo>
                      <a:pt x="210" y="165"/>
                      <a:pt x="231" y="169"/>
                      <a:pt x="258" y="171"/>
                    </a:cubicBezTo>
                    <a:cubicBezTo>
                      <a:pt x="285" y="173"/>
                      <a:pt x="323" y="176"/>
                      <a:pt x="355" y="177"/>
                    </a:cubicBezTo>
                    <a:cubicBezTo>
                      <a:pt x="385" y="179"/>
                      <a:pt x="417" y="180"/>
                      <a:pt x="444" y="181"/>
                    </a:cubicBezTo>
                    <a:cubicBezTo>
                      <a:pt x="470" y="182"/>
                      <a:pt x="489" y="182"/>
                      <a:pt x="514" y="183"/>
                    </a:cubicBezTo>
                    <a:cubicBezTo>
                      <a:pt x="539" y="183"/>
                      <a:pt x="562" y="183"/>
                      <a:pt x="592" y="183"/>
                    </a:cubicBezTo>
                    <a:cubicBezTo>
                      <a:pt x="621" y="182"/>
                      <a:pt x="661" y="181"/>
                      <a:pt x="692" y="179"/>
                    </a:cubicBezTo>
                    <a:cubicBezTo>
                      <a:pt x="723" y="178"/>
                      <a:pt x="747" y="177"/>
                      <a:pt x="778" y="174"/>
                    </a:cubicBezTo>
                    <a:cubicBezTo>
                      <a:pt x="808" y="171"/>
                      <a:pt x="842" y="168"/>
                      <a:pt x="871" y="165"/>
                    </a:cubicBezTo>
                    <a:cubicBezTo>
                      <a:pt x="898" y="161"/>
                      <a:pt x="924" y="156"/>
                      <a:pt x="945" y="152"/>
                    </a:cubicBezTo>
                    <a:cubicBezTo>
                      <a:pt x="966" y="148"/>
                      <a:pt x="982" y="143"/>
                      <a:pt x="994" y="139"/>
                    </a:cubicBezTo>
                    <a:cubicBezTo>
                      <a:pt x="1007" y="134"/>
                      <a:pt x="1016" y="130"/>
                      <a:pt x="1022" y="125"/>
                    </a:cubicBezTo>
                    <a:cubicBezTo>
                      <a:pt x="1027" y="121"/>
                      <a:pt x="1029" y="114"/>
                      <a:pt x="1030" y="111"/>
                    </a:cubicBezTo>
                    <a:close/>
                  </a:path>
                </a:pathLst>
              </a:custGeom>
              <a:solidFill>
                <a:srgbClr val="FFFF99"/>
              </a:solidFill>
              <a:ln w="28575" cap="flat" cmpd="sng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409" name="Line 49"/>
              <p:cNvSpPr>
                <a:spLocks noChangeShapeType="1"/>
              </p:cNvSpPr>
              <p:nvPr/>
            </p:nvSpPr>
            <p:spPr bwMode="auto">
              <a:xfrm flipV="1">
                <a:off x="6248400" y="1447419"/>
                <a:ext cx="0" cy="1219200"/>
              </a:xfrm>
              <a:prstGeom prst="line">
                <a:avLst/>
              </a:prstGeom>
              <a:noFill/>
              <a:ln w="28575">
                <a:solidFill>
                  <a:srgbClr val="0000CC"/>
                </a:solidFill>
                <a:round/>
                <a:headEnd type="none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410" name="Oval 50"/>
              <p:cNvSpPr>
                <a:spLocks noChangeArrowheads="1"/>
              </p:cNvSpPr>
              <p:nvPr/>
            </p:nvSpPr>
            <p:spPr bwMode="auto">
              <a:xfrm>
                <a:off x="6096000" y="2590419"/>
                <a:ext cx="304800" cy="304800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round/>
                    <a:headEnd type="none" w="lg" len="lg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411" name="Text Box 51"/>
              <p:cNvSpPr txBox="1">
                <a:spLocks noChangeArrowheads="1"/>
              </p:cNvSpPr>
              <p:nvPr/>
            </p:nvSpPr>
            <p:spPr bwMode="auto">
              <a:xfrm>
                <a:off x="5306846" y="2671609"/>
                <a:ext cx="889000" cy="5847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 type="none" w="lg" len="lg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en-US" altLang="de-DE" sz="3200" i="1" smtClean="0">
                    <a:solidFill>
                      <a:srgbClr val="FF0000"/>
                    </a:solidFill>
                    <a:latin typeface="Times New Roman" charset="0"/>
                  </a:rPr>
                  <a:t>q, m</a:t>
                </a:r>
                <a:endParaRPr lang="en-US" altLang="de-DE" sz="3200" i="1" dirty="0">
                  <a:solidFill>
                    <a:srgbClr val="FF0000"/>
                  </a:solidFill>
                  <a:latin typeface="Times New Roman" charset="0"/>
                </a:endParaRPr>
              </a:p>
            </p:txBody>
          </p:sp>
          <p:sp>
            <p:nvSpPr>
              <p:cNvPr id="527414" name="Line 54"/>
              <p:cNvSpPr>
                <a:spLocks noChangeShapeType="1"/>
              </p:cNvSpPr>
              <p:nvPr/>
            </p:nvSpPr>
            <p:spPr bwMode="auto">
              <a:xfrm>
                <a:off x="6324600" y="3047619"/>
                <a:ext cx="1143000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 type="none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415" name="Bogen 55"/>
              <p:cNvSpPr>
                <a:spLocks/>
              </p:cNvSpPr>
              <p:nvPr/>
            </p:nvSpPr>
            <p:spPr bwMode="auto">
              <a:xfrm rot="5400000">
                <a:off x="7504113" y="1890332"/>
                <a:ext cx="447675" cy="1714500"/>
              </a:xfrm>
              <a:custGeom>
                <a:avLst/>
                <a:gdLst>
                  <a:gd name="G0" fmla="+- 2722 0 0"/>
                  <a:gd name="G1" fmla="+- 21600 0 0"/>
                  <a:gd name="G2" fmla="+- 21600 0 0"/>
                  <a:gd name="T0" fmla="*/ 0 w 5489"/>
                  <a:gd name="T1" fmla="*/ 172 h 21600"/>
                  <a:gd name="T2" fmla="*/ 5489 w 5489"/>
                  <a:gd name="T3" fmla="*/ 178 h 21600"/>
                  <a:gd name="T4" fmla="*/ 2722 w 5489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89" h="21600" fill="none" extrusionOk="0">
                    <a:moveTo>
                      <a:pt x="0" y="172"/>
                    </a:moveTo>
                    <a:cubicBezTo>
                      <a:pt x="902" y="57"/>
                      <a:pt x="1811" y="-1"/>
                      <a:pt x="2722" y="-1"/>
                    </a:cubicBezTo>
                    <a:cubicBezTo>
                      <a:pt x="3647" y="-1"/>
                      <a:pt x="4571" y="59"/>
                      <a:pt x="5489" y="177"/>
                    </a:cubicBezTo>
                  </a:path>
                  <a:path w="5489" h="21600" stroke="0" extrusionOk="0">
                    <a:moveTo>
                      <a:pt x="0" y="172"/>
                    </a:moveTo>
                    <a:cubicBezTo>
                      <a:pt x="902" y="57"/>
                      <a:pt x="1811" y="-1"/>
                      <a:pt x="2722" y="-1"/>
                    </a:cubicBezTo>
                    <a:cubicBezTo>
                      <a:pt x="3647" y="-1"/>
                      <a:pt x="4571" y="59"/>
                      <a:pt x="5489" y="177"/>
                    </a:cubicBezTo>
                    <a:lnTo>
                      <a:pt x="2722" y="21600"/>
                    </a:lnTo>
                    <a:close/>
                  </a:path>
                </a:pathLst>
              </a:custGeom>
              <a:noFill/>
              <a:ln w="28575">
                <a:solidFill>
                  <a:srgbClr val="CC0099"/>
                </a:solidFill>
                <a:round/>
                <a:headEnd type="arrow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pic>
            <p:nvPicPr>
              <p:cNvPr id="61" name="Bild 60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5867400" y="1676019"/>
                <a:ext cx="254000" cy="342900"/>
              </a:xfrm>
              <a:prstGeom prst="rect">
                <a:avLst/>
              </a:prstGeom>
            </p:spPr>
          </p:pic>
          <p:pic>
            <p:nvPicPr>
              <p:cNvPr id="4" name="Bild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99200" y="3179609"/>
                <a:ext cx="1143000" cy="254000"/>
              </a:xfrm>
              <a:prstGeom prst="rect">
                <a:avLst/>
              </a:prstGeom>
            </p:spPr>
          </p:pic>
          <p:sp>
            <p:nvSpPr>
              <p:cNvPr id="67" name="Text Box 46"/>
              <p:cNvSpPr txBox="1">
                <a:spLocks noChangeArrowheads="1"/>
              </p:cNvSpPr>
              <p:nvPr/>
            </p:nvSpPr>
            <p:spPr bwMode="auto">
              <a:xfrm>
                <a:off x="8683625" y="2387219"/>
                <a:ext cx="304800" cy="5847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 type="none" w="lg" len="lg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de-DE" sz="3200" smtClean="0">
                    <a:solidFill>
                      <a:srgbClr val="CC0099"/>
                    </a:solidFill>
                    <a:latin typeface="Times New Roman" charset="0"/>
                    <a:sym typeface="Symbol" charset="2"/>
                  </a:rPr>
                  <a:t>𝛼 </a:t>
                </a:r>
                <a:endParaRPr lang="en-US" altLang="de-DE" sz="3200" dirty="0">
                  <a:solidFill>
                    <a:srgbClr val="CC0099"/>
                  </a:solidFill>
                  <a:latin typeface="Times New Roman" charset="0"/>
                  <a:sym typeface="Symbol" charset="2"/>
                </a:endParaRPr>
              </a:p>
            </p:txBody>
          </p:sp>
        </p:grpSp>
        <p:sp>
          <p:nvSpPr>
            <p:cNvPr id="13" name="Textfeld 12"/>
            <p:cNvSpPr txBox="1"/>
            <p:nvPr/>
          </p:nvSpPr>
          <p:spPr>
            <a:xfrm>
              <a:off x="6997700" y="838200"/>
              <a:ext cx="20178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mtClean="0">
                  <a:solidFill>
                    <a:schemeClr val="accent2">
                      <a:lumMod val="75000"/>
                    </a:schemeClr>
                  </a:solidFill>
                </a:rPr>
                <a:t>Synchrotron</a:t>
              </a:r>
              <a:endParaRPr lang="de-DE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cxnSp>
          <p:nvCxnSpPr>
            <p:cNvPr id="15" name="Gerade Verbindung mit Pfeil 14"/>
            <p:cNvCxnSpPr/>
            <p:nvPr/>
          </p:nvCxnSpPr>
          <p:spPr bwMode="auto">
            <a:xfrm flipV="1">
              <a:off x="6263640" y="1725744"/>
              <a:ext cx="1356360" cy="804096"/>
            </a:xfrm>
            <a:prstGeom prst="straightConnector1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23" name="Bild 2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547192" y="1733650"/>
              <a:ext cx="342900" cy="342900"/>
            </a:xfrm>
            <a:prstGeom prst="rect">
              <a:avLst/>
            </a:prstGeom>
          </p:spPr>
        </p:pic>
        <p:sp>
          <p:nvSpPr>
            <p:cNvPr id="56" name="Textfeld 55"/>
            <p:cNvSpPr txBox="1"/>
            <p:nvPr/>
          </p:nvSpPr>
          <p:spPr>
            <a:xfrm>
              <a:off x="5334000" y="4658380"/>
              <a:ext cx="39497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/>
                <a:t>synchrotron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radiation</a:t>
              </a:r>
              <a:endParaRPr lang="de-DE" sz="2800" dirty="0"/>
            </a:p>
          </p:txBody>
        </p:sp>
        <p:grpSp>
          <p:nvGrpSpPr>
            <p:cNvPr id="28" name="Gruppierung 27"/>
            <p:cNvGrpSpPr/>
            <p:nvPr/>
          </p:nvGrpSpPr>
          <p:grpSpPr>
            <a:xfrm>
              <a:off x="6126480" y="5384574"/>
              <a:ext cx="1706880" cy="1168696"/>
              <a:chOff x="6126480" y="5384574"/>
              <a:chExt cx="1706880" cy="1168696"/>
            </a:xfrm>
          </p:grpSpPr>
          <p:sp>
            <p:nvSpPr>
              <p:cNvPr id="27" name="Rechteck 26"/>
              <p:cNvSpPr/>
              <p:nvPr/>
            </p:nvSpPr>
            <p:spPr bwMode="auto">
              <a:xfrm>
                <a:off x="6126480" y="5384574"/>
                <a:ext cx="1706880" cy="1168696"/>
              </a:xfrm>
              <a:prstGeom prst="rect">
                <a:avLst/>
              </a:prstGeom>
              <a:solidFill>
                <a:srgbClr val="FFFF99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arrow" w="lg" len="lg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000" b="0" i="0" u="none" strike="noStrike" cap="none" normalizeH="0" baseline="0">
                  <a:ln>
                    <a:noFill/>
                  </a:ln>
                  <a:solidFill>
                    <a:srgbClr val="0000CC"/>
                  </a:solidFill>
                  <a:effectLst/>
                  <a:latin typeface="Times New Roman" charset="0"/>
                </a:endParaRPr>
              </a:p>
            </p:txBody>
          </p:sp>
          <p:pic>
            <p:nvPicPr>
              <p:cNvPr id="26" name="Bild 25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00026" y="5501569"/>
                <a:ext cx="1333500" cy="952500"/>
              </a:xfrm>
              <a:prstGeom prst="rect">
                <a:avLst/>
              </a:prstGeom>
            </p:spPr>
          </p:pic>
        </p:grpSp>
      </p:grpSp>
      <p:grpSp>
        <p:nvGrpSpPr>
          <p:cNvPr id="7" name="Gruppierung 6"/>
          <p:cNvGrpSpPr/>
          <p:nvPr/>
        </p:nvGrpSpPr>
        <p:grpSpPr>
          <a:xfrm>
            <a:off x="152399" y="3820180"/>
            <a:ext cx="4572001" cy="2917693"/>
            <a:chOff x="152399" y="3820180"/>
            <a:chExt cx="4572001" cy="2917693"/>
          </a:xfrm>
        </p:grpSpPr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28600" y="4553473"/>
              <a:ext cx="4292600" cy="2184400"/>
            </a:xfrm>
            <a:prstGeom prst="rect">
              <a:avLst/>
            </a:prstGeom>
          </p:spPr>
        </p:pic>
        <p:sp>
          <p:nvSpPr>
            <p:cNvPr id="25" name="Textfeld 24"/>
            <p:cNvSpPr txBox="1"/>
            <p:nvPr/>
          </p:nvSpPr>
          <p:spPr>
            <a:xfrm>
              <a:off x="152399" y="3820180"/>
              <a:ext cx="457200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/>
                <a:t>r</a:t>
              </a:r>
              <a:r>
                <a:rPr lang="de-DE" sz="2800" dirty="0" err="1" smtClean="0"/>
                <a:t>adiation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loss</a:t>
              </a:r>
              <a:r>
                <a:rPr lang="de-DE" sz="2800" dirty="0" smtClean="0"/>
                <a:t> (1 </a:t>
              </a:r>
              <a:r>
                <a:rPr lang="de-DE" sz="2800" dirty="0" err="1" smtClean="0"/>
                <a:t>particle</a:t>
              </a:r>
              <a:r>
                <a:rPr lang="de-DE" sz="2800" dirty="0" smtClean="0"/>
                <a:t>)</a:t>
              </a:r>
              <a:endParaRPr lang="de-DE" sz="2800" dirty="0"/>
            </a:p>
          </p:txBody>
        </p:sp>
      </p:grpSp>
    </p:spTree>
    <p:extLst>
      <p:ext uri="{BB962C8B-B14F-4D97-AF65-F5344CB8AC3E}">
        <p14:creationId xmlns:p14="http://schemas.microsoft.com/office/powerpoint/2010/main" val="678533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47" name="Text Box 19"/>
          <p:cNvSpPr txBox="1">
            <a:spLocks noChangeArrowheads="1"/>
          </p:cNvSpPr>
          <p:nvPr/>
        </p:nvSpPr>
        <p:spPr bwMode="auto">
          <a:xfrm>
            <a:off x="304800" y="273050"/>
            <a:ext cx="8686800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579438" indent="-579438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13493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20732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27971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35210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39782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44354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48926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53498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6000" u="sng" dirty="0" smtClean="0">
                <a:latin typeface="Arial" charset="0"/>
              </a:rPr>
              <a:t>Part I</a:t>
            </a:r>
            <a:endParaRPr lang="de-DE" altLang="de-DE" sz="6000" u="sng" dirty="0">
              <a:latin typeface="Arial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76200" y="2146518"/>
            <a:ext cx="91440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l">
              <a:buFont typeface="Wingdings" charset="2"/>
              <a:buChar char="Ø"/>
              <a:tabLst>
                <a:tab pos="1819275" algn="l"/>
              </a:tabLst>
            </a:pP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Elements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of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the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Standard Model: Matter &amp; Forces</a:t>
            </a:r>
          </a:p>
          <a:p>
            <a:pPr marL="457200" indent="-457200" algn="l">
              <a:buFont typeface="Wingdings" charset="2"/>
              <a:buChar char="Ø"/>
              <a:tabLst>
                <a:tab pos="1819275" algn="l"/>
              </a:tabLst>
            </a:pP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Accelerators</a:t>
            </a:r>
            <a:endParaRPr lang="de-DE" sz="2800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marL="457200" indent="-457200" algn="l">
              <a:buFont typeface="Wingdings" charset="2"/>
              <a:buChar char="Ø"/>
              <a:tabLst>
                <a:tab pos="1819275" algn="l"/>
              </a:tabLst>
            </a:pP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Detectors</a:t>
            </a:r>
            <a:endParaRPr lang="de-DE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8681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ung 5"/>
          <p:cNvGrpSpPr/>
          <p:nvPr/>
        </p:nvGrpSpPr>
        <p:grpSpPr>
          <a:xfrm>
            <a:off x="152400" y="4038600"/>
            <a:ext cx="8131735" cy="2435195"/>
            <a:chOff x="152400" y="4038600"/>
            <a:chExt cx="8131735" cy="2435195"/>
          </a:xfrm>
        </p:grpSpPr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21235" y="4810095"/>
              <a:ext cx="7962900" cy="1663700"/>
            </a:xfrm>
            <a:prstGeom prst="rect">
              <a:avLst/>
            </a:prstGeom>
          </p:spPr>
        </p:pic>
        <p:sp>
          <p:nvSpPr>
            <p:cNvPr id="25" name="Textfeld 24"/>
            <p:cNvSpPr txBox="1"/>
            <p:nvPr/>
          </p:nvSpPr>
          <p:spPr>
            <a:xfrm>
              <a:off x="152400" y="4038600"/>
              <a:ext cx="68453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3200" dirty="0" err="1"/>
                <a:t>r</a:t>
              </a:r>
              <a:r>
                <a:rPr lang="de-DE" sz="3200" dirty="0" err="1" smtClean="0"/>
                <a:t>adiation</a:t>
              </a:r>
              <a:r>
                <a:rPr lang="de-DE" sz="3200" dirty="0" smtClean="0"/>
                <a:t> power per </a:t>
              </a:r>
              <a:r>
                <a:rPr lang="de-DE" sz="3200" dirty="0" err="1" smtClean="0"/>
                <a:t>proton</a:t>
              </a:r>
              <a:r>
                <a:rPr lang="de-DE" sz="3200" dirty="0" smtClean="0"/>
                <a:t> beam:</a:t>
              </a:r>
              <a:endParaRPr lang="de-DE" sz="3200" dirty="0"/>
            </a:p>
          </p:txBody>
        </p:sp>
      </p:grpSp>
      <p:sp>
        <p:nvSpPr>
          <p:cNvPr id="2" name="Textfeld 1"/>
          <p:cNvSpPr txBox="1"/>
          <p:nvPr/>
        </p:nvSpPr>
        <p:spPr>
          <a:xfrm>
            <a:off x="155575" y="76200"/>
            <a:ext cx="8988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600" dirty="0" err="1" smtClean="0"/>
              <a:t>Example</a:t>
            </a:r>
            <a:r>
              <a:rPr lang="de-DE" sz="3600" dirty="0" smtClean="0"/>
              <a:t>: LHC (pp)</a:t>
            </a:r>
            <a:endParaRPr lang="de-DE" sz="3600" dirty="0"/>
          </a:p>
        </p:txBody>
      </p:sp>
      <p:sp>
        <p:nvSpPr>
          <p:cNvPr id="12" name="Oval 11"/>
          <p:cNvSpPr/>
          <p:nvPr/>
        </p:nvSpPr>
        <p:spPr bwMode="auto">
          <a:xfrm>
            <a:off x="4724400" y="205800"/>
            <a:ext cx="3071979" cy="3070800"/>
          </a:xfrm>
          <a:prstGeom prst="ellipse">
            <a:avLst/>
          </a:prstGeom>
          <a:noFill/>
          <a:ln w="57150" cap="flat" cmpd="sng" algn="ctr">
            <a:solidFill>
              <a:srgbClr val="0070C0"/>
            </a:solidFill>
            <a:prstDash val="solid"/>
            <a:round/>
            <a:headEnd type="arrow" w="lg" len="lg"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0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charset="0"/>
            </a:endParaRPr>
          </a:p>
        </p:txBody>
      </p:sp>
      <p:grpSp>
        <p:nvGrpSpPr>
          <p:cNvPr id="11" name="Gruppierung 10"/>
          <p:cNvGrpSpPr/>
          <p:nvPr/>
        </p:nvGrpSpPr>
        <p:grpSpPr>
          <a:xfrm>
            <a:off x="5334000" y="1976210"/>
            <a:ext cx="3681579" cy="1986190"/>
            <a:chOff x="5306846" y="1447419"/>
            <a:chExt cx="3681579" cy="1986190"/>
          </a:xfrm>
        </p:grpSpPr>
        <p:pic>
          <p:nvPicPr>
            <p:cNvPr id="41" name="Bild 4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34146" y="1604809"/>
              <a:ext cx="1054100" cy="898759"/>
            </a:xfrm>
            <a:prstGeom prst="rect">
              <a:avLst/>
            </a:prstGeom>
          </p:spPr>
        </p:pic>
        <p:sp>
          <p:nvSpPr>
            <p:cNvPr id="527408" name="Freeform 48"/>
            <p:cNvSpPr>
              <a:spLocks/>
            </p:cNvSpPr>
            <p:nvPr/>
          </p:nvSpPr>
          <p:spPr bwMode="auto">
            <a:xfrm>
              <a:off x="6064250" y="2569782"/>
              <a:ext cx="2441575" cy="339725"/>
            </a:xfrm>
            <a:custGeom>
              <a:avLst/>
              <a:gdLst>
                <a:gd name="T0" fmla="*/ 1030 w 1030"/>
                <a:gd name="T1" fmla="*/ 111 h 214"/>
                <a:gd name="T2" fmla="*/ 1019 w 1030"/>
                <a:gd name="T3" fmla="*/ 95 h 214"/>
                <a:gd name="T4" fmla="*/ 986 w 1030"/>
                <a:gd name="T5" fmla="*/ 79 h 214"/>
                <a:gd name="T6" fmla="*/ 923 w 1030"/>
                <a:gd name="T7" fmla="*/ 65 h 214"/>
                <a:gd name="T8" fmla="*/ 860 w 1030"/>
                <a:gd name="T9" fmla="*/ 57 h 214"/>
                <a:gd name="T10" fmla="*/ 771 w 1030"/>
                <a:gd name="T11" fmla="*/ 47 h 214"/>
                <a:gd name="T12" fmla="*/ 677 w 1030"/>
                <a:gd name="T13" fmla="*/ 42 h 214"/>
                <a:gd name="T14" fmla="*/ 551 w 1030"/>
                <a:gd name="T15" fmla="*/ 39 h 214"/>
                <a:gd name="T16" fmla="*/ 432 w 1030"/>
                <a:gd name="T17" fmla="*/ 41 h 214"/>
                <a:gd name="T18" fmla="*/ 329 w 1030"/>
                <a:gd name="T19" fmla="*/ 46 h 214"/>
                <a:gd name="T20" fmla="*/ 236 w 1030"/>
                <a:gd name="T21" fmla="*/ 54 h 214"/>
                <a:gd name="T22" fmla="*/ 186 w 1030"/>
                <a:gd name="T23" fmla="*/ 60 h 214"/>
                <a:gd name="T24" fmla="*/ 135 w 1030"/>
                <a:gd name="T25" fmla="*/ 69 h 214"/>
                <a:gd name="T26" fmla="*/ 213 w 1030"/>
                <a:gd name="T27" fmla="*/ 42 h 214"/>
                <a:gd name="T28" fmla="*/ 285 w 1030"/>
                <a:gd name="T29" fmla="*/ 5 h 214"/>
                <a:gd name="T30" fmla="*/ 183 w 1030"/>
                <a:gd name="T31" fmla="*/ 11 h 214"/>
                <a:gd name="T32" fmla="*/ 105 w 1030"/>
                <a:gd name="T33" fmla="*/ 26 h 214"/>
                <a:gd name="T34" fmla="*/ 30 w 1030"/>
                <a:gd name="T35" fmla="*/ 62 h 214"/>
                <a:gd name="T36" fmla="*/ 1 w 1030"/>
                <a:gd name="T37" fmla="*/ 110 h 214"/>
                <a:gd name="T38" fmla="*/ 24 w 1030"/>
                <a:gd name="T39" fmla="*/ 156 h 214"/>
                <a:gd name="T40" fmla="*/ 87 w 1030"/>
                <a:gd name="T41" fmla="*/ 188 h 214"/>
                <a:gd name="T42" fmla="*/ 169 w 1030"/>
                <a:gd name="T43" fmla="*/ 204 h 214"/>
                <a:gd name="T44" fmla="*/ 268 w 1030"/>
                <a:gd name="T45" fmla="*/ 210 h 214"/>
                <a:gd name="T46" fmla="*/ 211 w 1030"/>
                <a:gd name="T47" fmla="*/ 180 h 214"/>
                <a:gd name="T48" fmla="*/ 135 w 1030"/>
                <a:gd name="T49" fmla="*/ 152 h 214"/>
                <a:gd name="T50" fmla="*/ 190 w 1030"/>
                <a:gd name="T51" fmla="*/ 162 h 214"/>
                <a:gd name="T52" fmla="*/ 258 w 1030"/>
                <a:gd name="T53" fmla="*/ 171 h 214"/>
                <a:gd name="T54" fmla="*/ 355 w 1030"/>
                <a:gd name="T55" fmla="*/ 177 h 214"/>
                <a:gd name="T56" fmla="*/ 444 w 1030"/>
                <a:gd name="T57" fmla="*/ 181 h 214"/>
                <a:gd name="T58" fmla="*/ 514 w 1030"/>
                <a:gd name="T59" fmla="*/ 183 h 214"/>
                <a:gd name="T60" fmla="*/ 592 w 1030"/>
                <a:gd name="T61" fmla="*/ 183 h 214"/>
                <a:gd name="T62" fmla="*/ 692 w 1030"/>
                <a:gd name="T63" fmla="*/ 179 h 214"/>
                <a:gd name="T64" fmla="*/ 778 w 1030"/>
                <a:gd name="T65" fmla="*/ 174 h 214"/>
                <a:gd name="T66" fmla="*/ 871 w 1030"/>
                <a:gd name="T67" fmla="*/ 165 h 214"/>
                <a:gd name="T68" fmla="*/ 945 w 1030"/>
                <a:gd name="T69" fmla="*/ 152 h 214"/>
                <a:gd name="T70" fmla="*/ 994 w 1030"/>
                <a:gd name="T71" fmla="*/ 139 h 214"/>
                <a:gd name="T72" fmla="*/ 1022 w 1030"/>
                <a:gd name="T73" fmla="*/ 125 h 214"/>
                <a:gd name="T74" fmla="*/ 1030 w 1030"/>
                <a:gd name="T75" fmla="*/ 11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30" h="214">
                  <a:moveTo>
                    <a:pt x="1030" y="111"/>
                  </a:moveTo>
                  <a:cubicBezTo>
                    <a:pt x="1030" y="106"/>
                    <a:pt x="1026" y="100"/>
                    <a:pt x="1019" y="95"/>
                  </a:cubicBezTo>
                  <a:cubicBezTo>
                    <a:pt x="1012" y="90"/>
                    <a:pt x="1003" y="84"/>
                    <a:pt x="986" y="79"/>
                  </a:cubicBezTo>
                  <a:cubicBezTo>
                    <a:pt x="970" y="75"/>
                    <a:pt x="944" y="69"/>
                    <a:pt x="923" y="65"/>
                  </a:cubicBezTo>
                  <a:cubicBezTo>
                    <a:pt x="901" y="62"/>
                    <a:pt x="885" y="60"/>
                    <a:pt x="860" y="57"/>
                  </a:cubicBezTo>
                  <a:cubicBezTo>
                    <a:pt x="834" y="53"/>
                    <a:pt x="801" y="49"/>
                    <a:pt x="771" y="47"/>
                  </a:cubicBezTo>
                  <a:cubicBezTo>
                    <a:pt x="739" y="45"/>
                    <a:pt x="713" y="43"/>
                    <a:pt x="677" y="42"/>
                  </a:cubicBezTo>
                  <a:cubicBezTo>
                    <a:pt x="642" y="41"/>
                    <a:pt x="592" y="39"/>
                    <a:pt x="551" y="39"/>
                  </a:cubicBezTo>
                  <a:cubicBezTo>
                    <a:pt x="510" y="39"/>
                    <a:pt x="469" y="40"/>
                    <a:pt x="432" y="41"/>
                  </a:cubicBezTo>
                  <a:cubicBezTo>
                    <a:pt x="395" y="42"/>
                    <a:pt x="360" y="43"/>
                    <a:pt x="329" y="46"/>
                  </a:cubicBezTo>
                  <a:cubicBezTo>
                    <a:pt x="296" y="48"/>
                    <a:pt x="260" y="52"/>
                    <a:pt x="236" y="54"/>
                  </a:cubicBezTo>
                  <a:cubicBezTo>
                    <a:pt x="212" y="56"/>
                    <a:pt x="203" y="58"/>
                    <a:pt x="186" y="60"/>
                  </a:cubicBezTo>
                  <a:lnTo>
                    <a:pt x="135" y="69"/>
                  </a:lnTo>
                  <a:lnTo>
                    <a:pt x="213" y="42"/>
                  </a:lnTo>
                  <a:cubicBezTo>
                    <a:pt x="238" y="31"/>
                    <a:pt x="290" y="10"/>
                    <a:pt x="285" y="5"/>
                  </a:cubicBezTo>
                  <a:cubicBezTo>
                    <a:pt x="280" y="0"/>
                    <a:pt x="213" y="8"/>
                    <a:pt x="183" y="11"/>
                  </a:cubicBezTo>
                  <a:cubicBezTo>
                    <a:pt x="153" y="14"/>
                    <a:pt x="130" y="18"/>
                    <a:pt x="105" y="26"/>
                  </a:cubicBezTo>
                  <a:cubicBezTo>
                    <a:pt x="80" y="34"/>
                    <a:pt x="47" y="48"/>
                    <a:pt x="30" y="62"/>
                  </a:cubicBezTo>
                  <a:cubicBezTo>
                    <a:pt x="13" y="76"/>
                    <a:pt x="2" y="94"/>
                    <a:pt x="1" y="110"/>
                  </a:cubicBezTo>
                  <a:cubicBezTo>
                    <a:pt x="0" y="126"/>
                    <a:pt x="10" y="143"/>
                    <a:pt x="24" y="156"/>
                  </a:cubicBezTo>
                  <a:cubicBezTo>
                    <a:pt x="38" y="169"/>
                    <a:pt x="63" y="180"/>
                    <a:pt x="87" y="188"/>
                  </a:cubicBezTo>
                  <a:cubicBezTo>
                    <a:pt x="111" y="196"/>
                    <a:pt x="139" y="200"/>
                    <a:pt x="169" y="204"/>
                  </a:cubicBezTo>
                  <a:cubicBezTo>
                    <a:pt x="199" y="208"/>
                    <a:pt x="261" y="214"/>
                    <a:pt x="268" y="210"/>
                  </a:cubicBezTo>
                  <a:cubicBezTo>
                    <a:pt x="275" y="206"/>
                    <a:pt x="233" y="190"/>
                    <a:pt x="211" y="180"/>
                  </a:cubicBezTo>
                  <a:lnTo>
                    <a:pt x="135" y="152"/>
                  </a:lnTo>
                  <a:lnTo>
                    <a:pt x="190" y="162"/>
                  </a:lnTo>
                  <a:cubicBezTo>
                    <a:pt x="210" y="165"/>
                    <a:pt x="231" y="169"/>
                    <a:pt x="258" y="171"/>
                  </a:cubicBezTo>
                  <a:cubicBezTo>
                    <a:pt x="285" y="173"/>
                    <a:pt x="323" y="176"/>
                    <a:pt x="355" y="177"/>
                  </a:cubicBezTo>
                  <a:cubicBezTo>
                    <a:pt x="385" y="179"/>
                    <a:pt x="417" y="180"/>
                    <a:pt x="444" y="181"/>
                  </a:cubicBezTo>
                  <a:cubicBezTo>
                    <a:pt x="470" y="182"/>
                    <a:pt x="489" y="182"/>
                    <a:pt x="514" y="183"/>
                  </a:cubicBezTo>
                  <a:cubicBezTo>
                    <a:pt x="539" y="183"/>
                    <a:pt x="562" y="183"/>
                    <a:pt x="592" y="183"/>
                  </a:cubicBezTo>
                  <a:cubicBezTo>
                    <a:pt x="621" y="182"/>
                    <a:pt x="661" y="181"/>
                    <a:pt x="692" y="179"/>
                  </a:cubicBezTo>
                  <a:cubicBezTo>
                    <a:pt x="723" y="178"/>
                    <a:pt x="747" y="177"/>
                    <a:pt x="778" y="174"/>
                  </a:cubicBezTo>
                  <a:cubicBezTo>
                    <a:pt x="808" y="171"/>
                    <a:pt x="842" y="168"/>
                    <a:pt x="871" y="165"/>
                  </a:cubicBezTo>
                  <a:cubicBezTo>
                    <a:pt x="898" y="161"/>
                    <a:pt x="924" y="156"/>
                    <a:pt x="945" y="152"/>
                  </a:cubicBezTo>
                  <a:cubicBezTo>
                    <a:pt x="966" y="148"/>
                    <a:pt x="982" y="143"/>
                    <a:pt x="994" y="139"/>
                  </a:cubicBezTo>
                  <a:cubicBezTo>
                    <a:pt x="1007" y="134"/>
                    <a:pt x="1016" y="130"/>
                    <a:pt x="1022" y="125"/>
                  </a:cubicBezTo>
                  <a:cubicBezTo>
                    <a:pt x="1027" y="121"/>
                    <a:pt x="1029" y="114"/>
                    <a:pt x="1030" y="111"/>
                  </a:cubicBezTo>
                  <a:close/>
                </a:path>
              </a:pathLst>
            </a:custGeom>
            <a:solidFill>
              <a:srgbClr val="FFFF99"/>
            </a:solidFill>
            <a:ln w="28575" cap="flat" cmpd="sng">
              <a:solidFill>
                <a:schemeClr val="tx1"/>
              </a:solidFill>
              <a:prstDash val="solid"/>
              <a:round/>
              <a:headEnd type="none" w="lg" len="lg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sp>
          <p:nvSpPr>
            <p:cNvPr id="527409" name="Line 49"/>
            <p:cNvSpPr>
              <a:spLocks noChangeShapeType="1"/>
            </p:cNvSpPr>
            <p:nvPr/>
          </p:nvSpPr>
          <p:spPr bwMode="auto">
            <a:xfrm flipV="1">
              <a:off x="6248400" y="1447419"/>
              <a:ext cx="0" cy="1219200"/>
            </a:xfrm>
            <a:prstGeom prst="line">
              <a:avLst/>
            </a:prstGeom>
            <a:noFill/>
            <a:ln w="28575">
              <a:solidFill>
                <a:srgbClr val="0000CC"/>
              </a:solidFill>
              <a:round/>
              <a:headEnd type="none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sp>
          <p:nvSpPr>
            <p:cNvPr id="527410" name="Oval 50"/>
            <p:cNvSpPr>
              <a:spLocks noChangeArrowheads="1"/>
            </p:cNvSpPr>
            <p:nvPr/>
          </p:nvSpPr>
          <p:spPr bwMode="auto">
            <a:xfrm>
              <a:off x="6096000" y="2590419"/>
              <a:ext cx="304800" cy="304800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round/>
                  <a:headEnd type="none" w="lg" len="lg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sp>
          <p:nvSpPr>
            <p:cNvPr id="527411" name="Text Box 51"/>
            <p:cNvSpPr txBox="1">
              <a:spLocks noChangeArrowheads="1"/>
            </p:cNvSpPr>
            <p:nvPr/>
          </p:nvSpPr>
          <p:spPr bwMode="auto">
            <a:xfrm>
              <a:off x="5306846" y="2671609"/>
              <a:ext cx="88900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 type="none" w="lg" len="lg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de-DE" sz="3200" i="1" smtClean="0">
                  <a:solidFill>
                    <a:srgbClr val="FF0000"/>
                  </a:solidFill>
                  <a:latin typeface="Times New Roman" charset="0"/>
                </a:rPr>
                <a:t>q, m</a:t>
              </a:r>
              <a:endParaRPr lang="en-US" altLang="de-DE" sz="3200" i="1" dirty="0">
                <a:solidFill>
                  <a:srgbClr val="FF0000"/>
                </a:solidFill>
                <a:latin typeface="Times New Roman" charset="0"/>
              </a:endParaRPr>
            </a:p>
          </p:txBody>
        </p:sp>
        <p:sp>
          <p:nvSpPr>
            <p:cNvPr id="527414" name="Line 54"/>
            <p:cNvSpPr>
              <a:spLocks noChangeShapeType="1"/>
            </p:cNvSpPr>
            <p:nvPr/>
          </p:nvSpPr>
          <p:spPr bwMode="auto">
            <a:xfrm>
              <a:off x="6324600" y="3047619"/>
              <a:ext cx="1143000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 type="none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sp>
          <p:nvSpPr>
            <p:cNvPr id="527415" name="Bogen 55"/>
            <p:cNvSpPr>
              <a:spLocks/>
            </p:cNvSpPr>
            <p:nvPr/>
          </p:nvSpPr>
          <p:spPr bwMode="auto">
            <a:xfrm rot="5400000">
              <a:off x="7504113" y="1890332"/>
              <a:ext cx="447675" cy="1714500"/>
            </a:xfrm>
            <a:custGeom>
              <a:avLst/>
              <a:gdLst>
                <a:gd name="G0" fmla="+- 2722 0 0"/>
                <a:gd name="G1" fmla="+- 21600 0 0"/>
                <a:gd name="G2" fmla="+- 21600 0 0"/>
                <a:gd name="T0" fmla="*/ 0 w 5489"/>
                <a:gd name="T1" fmla="*/ 172 h 21600"/>
                <a:gd name="T2" fmla="*/ 5489 w 5489"/>
                <a:gd name="T3" fmla="*/ 178 h 21600"/>
                <a:gd name="T4" fmla="*/ 2722 w 5489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89" h="21600" fill="none" extrusionOk="0">
                  <a:moveTo>
                    <a:pt x="0" y="172"/>
                  </a:moveTo>
                  <a:cubicBezTo>
                    <a:pt x="902" y="57"/>
                    <a:pt x="1811" y="-1"/>
                    <a:pt x="2722" y="-1"/>
                  </a:cubicBezTo>
                  <a:cubicBezTo>
                    <a:pt x="3647" y="-1"/>
                    <a:pt x="4571" y="59"/>
                    <a:pt x="5489" y="177"/>
                  </a:cubicBezTo>
                </a:path>
                <a:path w="5489" h="21600" stroke="0" extrusionOk="0">
                  <a:moveTo>
                    <a:pt x="0" y="172"/>
                  </a:moveTo>
                  <a:cubicBezTo>
                    <a:pt x="902" y="57"/>
                    <a:pt x="1811" y="-1"/>
                    <a:pt x="2722" y="-1"/>
                  </a:cubicBezTo>
                  <a:cubicBezTo>
                    <a:pt x="3647" y="-1"/>
                    <a:pt x="4571" y="59"/>
                    <a:pt x="5489" y="177"/>
                  </a:cubicBezTo>
                  <a:lnTo>
                    <a:pt x="2722" y="21600"/>
                  </a:lnTo>
                  <a:close/>
                </a:path>
              </a:pathLst>
            </a:custGeom>
            <a:noFill/>
            <a:ln w="28575">
              <a:solidFill>
                <a:srgbClr val="CC0099"/>
              </a:solidFill>
              <a:round/>
              <a:headEnd type="arrow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pic>
          <p:nvPicPr>
            <p:cNvPr id="61" name="Bild 6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67400" y="1676019"/>
              <a:ext cx="254000" cy="342900"/>
            </a:xfrm>
            <a:prstGeom prst="rect">
              <a:avLst/>
            </a:prstGeom>
          </p:spPr>
        </p:pic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299200" y="3179609"/>
              <a:ext cx="1143000" cy="254000"/>
            </a:xfrm>
            <a:prstGeom prst="rect">
              <a:avLst/>
            </a:prstGeom>
          </p:spPr>
        </p:pic>
        <p:sp>
          <p:nvSpPr>
            <p:cNvPr id="67" name="Text Box 46"/>
            <p:cNvSpPr txBox="1">
              <a:spLocks noChangeArrowheads="1"/>
            </p:cNvSpPr>
            <p:nvPr/>
          </p:nvSpPr>
          <p:spPr bwMode="auto">
            <a:xfrm>
              <a:off x="8683625" y="2387219"/>
              <a:ext cx="30480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 type="none" w="lg" len="lg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z="3200" smtClean="0">
                  <a:solidFill>
                    <a:srgbClr val="CC0099"/>
                  </a:solidFill>
                  <a:latin typeface="Times New Roman" charset="0"/>
                  <a:sym typeface="Symbol" charset="2"/>
                </a:rPr>
                <a:t>𝛼 </a:t>
              </a:r>
              <a:endParaRPr lang="en-US" altLang="de-DE" sz="3200" dirty="0">
                <a:solidFill>
                  <a:srgbClr val="CC0099"/>
                </a:solidFill>
                <a:latin typeface="Times New Roman" charset="0"/>
                <a:sym typeface="Symbol" charset="2"/>
              </a:endParaRPr>
            </a:p>
          </p:txBody>
        </p:sp>
      </p:grpSp>
      <p:sp>
        <p:nvSpPr>
          <p:cNvPr id="13" name="Textfeld 12"/>
          <p:cNvSpPr txBox="1"/>
          <p:nvPr/>
        </p:nvSpPr>
        <p:spPr>
          <a:xfrm>
            <a:off x="6997700" y="76200"/>
            <a:ext cx="20178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mtClean="0">
                <a:solidFill>
                  <a:schemeClr val="accent2">
                    <a:lumMod val="75000"/>
                  </a:schemeClr>
                </a:solidFill>
              </a:rPr>
              <a:t>Synchrotron</a:t>
            </a:r>
            <a:endParaRPr lang="de-DE">
              <a:solidFill>
                <a:schemeClr val="accent2">
                  <a:lumMod val="75000"/>
                </a:schemeClr>
              </a:solidFill>
            </a:endParaRPr>
          </a:p>
        </p:txBody>
      </p:sp>
      <p:cxnSp>
        <p:nvCxnSpPr>
          <p:cNvPr id="15" name="Gerade Verbindung mit Pfeil 14"/>
          <p:cNvCxnSpPr/>
          <p:nvPr/>
        </p:nvCxnSpPr>
        <p:spPr bwMode="auto">
          <a:xfrm flipV="1">
            <a:off x="6263640" y="963744"/>
            <a:ext cx="1356360" cy="804096"/>
          </a:xfrm>
          <a:prstGeom prst="straightConnector1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23" name="Bild 2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47192" y="971650"/>
            <a:ext cx="342900" cy="342900"/>
          </a:xfrm>
          <a:prstGeom prst="rect">
            <a:avLst/>
          </a:prstGeom>
        </p:spPr>
      </p:pic>
      <p:sp>
        <p:nvSpPr>
          <p:cNvPr id="3" name="Textfeld 2"/>
          <p:cNvSpPr txBox="1"/>
          <p:nvPr/>
        </p:nvSpPr>
        <p:spPr>
          <a:xfrm>
            <a:off x="228600" y="790307"/>
            <a:ext cx="4449931" cy="18004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  <a:tabLst>
                <a:tab pos="1587500" algn="l"/>
              </a:tabLst>
            </a:pPr>
            <a:r>
              <a:rPr lang="de-DE" dirty="0" smtClean="0"/>
              <a:t># </a:t>
            </a:r>
            <a:r>
              <a:rPr lang="de-DE" dirty="0" err="1" smtClean="0"/>
              <a:t>bunches</a:t>
            </a:r>
            <a:r>
              <a:rPr lang="de-DE" dirty="0" smtClean="0"/>
              <a:t>: 	</a:t>
            </a:r>
            <a:r>
              <a:rPr lang="de-DE" dirty="0" smtClean="0">
                <a:solidFill>
                  <a:schemeClr val="accent2"/>
                </a:solidFill>
              </a:rPr>
              <a:t>2808 (per beam)</a:t>
            </a:r>
          </a:p>
          <a:p>
            <a:pPr algn="l">
              <a:spcBef>
                <a:spcPts val="600"/>
              </a:spcBef>
              <a:tabLst>
                <a:tab pos="1587500" algn="l"/>
              </a:tabLst>
            </a:pPr>
            <a:r>
              <a:rPr lang="de-DE" dirty="0" smtClean="0"/>
              <a:t># </a:t>
            </a:r>
            <a:r>
              <a:rPr lang="de-DE" dirty="0" err="1" smtClean="0"/>
              <a:t>particles</a:t>
            </a:r>
            <a:r>
              <a:rPr lang="de-DE" dirty="0" smtClean="0"/>
              <a:t>:	</a:t>
            </a:r>
            <a:r>
              <a:rPr lang="de-DE" dirty="0" smtClean="0">
                <a:solidFill>
                  <a:schemeClr val="accent2"/>
                </a:solidFill>
              </a:rPr>
              <a:t>1.15×10</a:t>
            </a:r>
            <a:r>
              <a:rPr lang="de-DE" baseline="30000" dirty="0" smtClean="0">
                <a:solidFill>
                  <a:schemeClr val="accent2"/>
                </a:solidFill>
              </a:rPr>
              <a:t>11</a:t>
            </a:r>
            <a:endParaRPr lang="de-DE" dirty="0" smtClean="0">
              <a:solidFill>
                <a:schemeClr val="accent2"/>
              </a:solidFill>
            </a:endParaRPr>
          </a:p>
          <a:p>
            <a:pPr algn="l">
              <a:spcBef>
                <a:spcPts val="600"/>
              </a:spcBef>
              <a:tabLst>
                <a:tab pos="1587500" algn="l"/>
              </a:tabLst>
            </a:pPr>
            <a:r>
              <a:rPr lang="de-DE" dirty="0" err="1" smtClean="0"/>
              <a:t>bending</a:t>
            </a:r>
            <a:r>
              <a:rPr lang="de-DE" dirty="0" smtClean="0"/>
              <a:t> </a:t>
            </a:r>
            <a:r>
              <a:rPr lang="de-DE" dirty="0" err="1" smtClean="0"/>
              <a:t>field</a:t>
            </a:r>
            <a:r>
              <a:rPr lang="de-DE" dirty="0" smtClean="0"/>
              <a:t>: </a:t>
            </a:r>
            <a:r>
              <a:rPr lang="de-DE" dirty="0" smtClean="0">
                <a:solidFill>
                  <a:srgbClr val="0000CC"/>
                </a:solidFill>
              </a:rPr>
              <a:t>8.33 T = 83.3 </a:t>
            </a:r>
            <a:r>
              <a:rPr lang="de-DE" dirty="0" err="1" smtClean="0">
                <a:solidFill>
                  <a:srgbClr val="0000CC"/>
                </a:solidFill>
              </a:rPr>
              <a:t>kG</a:t>
            </a:r>
            <a:endParaRPr lang="de-DE" dirty="0" smtClean="0">
              <a:solidFill>
                <a:srgbClr val="0000CC"/>
              </a:solidFill>
            </a:endParaRPr>
          </a:p>
          <a:p>
            <a:pPr algn="l">
              <a:spcBef>
                <a:spcPts val="600"/>
              </a:spcBef>
              <a:tabLst>
                <a:tab pos="1587500" algn="l"/>
              </a:tabLst>
            </a:pPr>
            <a:r>
              <a:rPr lang="de-DE" dirty="0" smtClean="0"/>
              <a:t>beam </a:t>
            </a:r>
            <a:r>
              <a:rPr lang="de-DE" dirty="0" err="1" smtClean="0"/>
              <a:t>energy</a:t>
            </a:r>
            <a:r>
              <a:rPr lang="de-DE" dirty="0" smtClean="0"/>
              <a:t>: </a:t>
            </a:r>
            <a:r>
              <a:rPr lang="de-DE" dirty="0" smtClean="0">
                <a:solidFill>
                  <a:srgbClr val="0000CC"/>
                </a:solidFill>
              </a:rPr>
              <a:t>7 </a:t>
            </a:r>
            <a:r>
              <a:rPr lang="de-DE" dirty="0" err="1" smtClean="0">
                <a:solidFill>
                  <a:srgbClr val="0000CC"/>
                </a:solidFill>
              </a:rPr>
              <a:t>TeV</a:t>
            </a:r>
            <a:endParaRPr lang="de-DE" dirty="0"/>
          </a:p>
        </p:txBody>
      </p:sp>
      <p:pic>
        <p:nvPicPr>
          <p:cNvPr id="7" name="Bild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8215" y="2882900"/>
            <a:ext cx="4330700" cy="850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4449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Bild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8940" y="3492787"/>
            <a:ext cx="7226300" cy="3162300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155575" y="228600"/>
            <a:ext cx="89884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600" dirty="0" smtClean="0"/>
              <a:t>LHC </a:t>
            </a:r>
            <a:r>
              <a:rPr lang="de-DE" sz="3600" dirty="0" err="1" smtClean="0"/>
              <a:t>with</a:t>
            </a:r>
            <a:r>
              <a:rPr lang="de-DE" sz="3600" dirty="0" smtClean="0"/>
              <a:t> </a:t>
            </a:r>
            <a:r>
              <a:rPr lang="de-DE" sz="4800" dirty="0" err="1" smtClean="0">
                <a:latin typeface="+mn-lt"/>
              </a:rPr>
              <a:t>e</a:t>
            </a:r>
            <a:r>
              <a:rPr lang="de-DE" sz="800" dirty="0" smtClean="0">
                <a:latin typeface="+mn-lt"/>
              </a:rPr>
              <a:t> </a:t>
            </a:r>
            <a:r>
              <a:rPr lang="de-DE" sz="4800" baseline="30000" dirty="0" smtClean="0">
                <a:latin typeface="+mn-lt"/>
              </a:rPr>
              <a:t>±</a:t>
            </a:r>
            <a:r>
              <a:rPr lang="de-DE" sz="3600" dirty="0" smtClean="0"/>
              <a:t> ?</a:t>
            </a:r>
            <a:endParaRPr lang="de-DE" sz="3600" dirty="0"/>
          </a:p>
        </p:txBody>
      </p:sp>
      <p:sp>
        <p:nvSpPr>
          <p:cNvPr id="12" name="Oval 11"/>
          <p:cNvSpPr/>
          <p:nvPr/>
        </p:nvSpPr>
        <p:spPr bwMode="auto">
          <a:xfrm>
            <a:off x="4724400" y="205800"/>
            <a:ext cx="3071979" cy="3070800"/>
          </a:xfrm>
          <a:prstGeom prst="ellipse">
            <a:avLst/>
          </a:prstGeom>
          <a:noFill/>
          <a:ln w="57150" cap="flat" cmpd="sng" algn="ctr">
            <a:solidFill>
              <a:srgbClr val="0070C0"/>
            </a:solidFill>
            <a:prstDash val="solid"/>
            <a:round/>
            <a:headEnd type="arrow" w="lg" len="lg"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0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charset="0"/>
            </a:endParaRPr>
          </a:p>
        </p:txBody>
      </p:sp>
      <p:grpSp>
        <p:nvGrpSpPr>
          <p:cNvPr id="11" name="Gruppierung 10"/>
          <p:cNvGrpSpPr/>
          <p:nvPr/>
        </p:nvGrpSpPr>
        <p:grpSpPr>
          <a:xfrm>
            <a:off x="5334000" y="1976210"/>
            <a:ext cx="3681579" cy="1986190"/>
            <a:chOff x="5306846" y="1447419"/>
            <a:chExt cx="3681579" cy="1986190"/>
          </a:xfrm>
        </p:grpSpPr>
        <p:pic>
          <p:nvPicPr>
            <p:cNvPr id="41" name="Bild 4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34146" y="1604809"/>
              <a:ext cx="1054100" cy="898759"/>
            </a:xfrm>
            <a:prstGeom prst="rect">
              <a:avLst/>
            </a:prstGeom>
          </p:spPr>
        </p:pic>
        <p:sp>
          <p:nvSpPr>
            <p:cNvPr id="527408" name="Freeform 48"/>
            <p:cNvSpPr>
              <a:spLocks/>
            </p:cNvSpPr>
            <p:nvPr/>
          </p:nvSpPr>
          <p:spPr bwMode="auto">
            <a:xfrm>
              <a:off x="6064250" y="2569782"/>
              <a:ext cx="2441575" cy="339725"/>
            </a:xfrm>
            <a:custGeom>
              <a:avLst/>
              <a:gdLst>
                <a:gd name="T0" fmla="*/ 1030 w 1030"/>
                <a:gd name="T1" fmla="*/ 111 h 214"/>
                <a:gd name="T2" fmla="*/ 1019 w 1030"/>
                <a:gd name="T3" fmla="*/ 95 h 214"/>
                <a:gd name="T4" fmla="*/ 986 w 1030"/>
                <a:gd name="T5" fmla="*/ 79 h 214"/>
                <a:gd name="T6" fmla="*/ 923 w 1030"/>
                <a:gd name="T7" fmla="*/ 65 h 214"/>
                <a:gd name="T8" fmla="*/ 860 w 1030"/>
                <a:gd name="T9" fmla="*/ 57 h 214"/>
                <a:gd name="T10" fmla="*/ 771 w 1030"/>
                <a:gd name="T11" fmla="*/ 47 h 214"/>
                <a:gd name="T12" fmla="*/ 677 w 1030"/>
                <a:gd name="T13" fmla="*/ 42 h 214"/>
                <a:gd name="T14" fmla="*/ 551 w 1030"/>
                <a:gd name="T15" fmla="*/ 39 h 214"/>
                <a:gd name="T16" fmla="*/ 432 w 1030"/>
                <a:gd name="T17" fmla="*/ 41 h 214"/>
                <a:gd name="T18" fmla="*/ 329 w 1030"/>
                <a:gd name="T19" fmla="*/ 46 h 214"/>
                <a:gd name="T20" fmla="*/ 236 w 1030"/>
                <a:gd name="T21" fmla="*/ 54 h 214"/>
                <a:gd name="T22" fmla="*/ 186 w 1030"/>
                <a:gd name="T23" fmla="*/ 60 h 214"/>
                <a:gd name="T24" fmla="*/ 135 w 1030"/>
                <a:gd name="T25" fmla="*/ 69 h 214"/>
                <a:gd name="T26" fmla="*/ 213 w 1030"/>
                <a:gd name="T27" fmla="*/ 42 h 214"/>
                <a:gd name="T28" fmla="*/ 285 w 1030"/>
                <a:gd name="T29" fmla="*/ 5 h 214"/>
                <a:gd name="T30" fmla="*/ 183 w 1030"/>
                <a:gd name="T31" fmla="*/ 11 h 214"/>
                <a:gd name="T32" fmla="*/ 105 w 1030"/>
                <a:gd name="T33" fmla="*/ 26 h 214"/>
                <a:gd name="T34" fmla="*/ 30 w 1030"/>
                <a:gd name="T35" fmla="*/ 62 h 214"/>
                <a:gd name="T36" fmla="*/ 1 w 1030"/>
                <a:gd name="T37" fmla="*/ 110 h 214"/>
                <a:gd name="T38" fmla="*/ 24 w 1030"/>
                <a:gd name="T39" fmla="*/ 156 h 214"/>
                <a:gd name="T40" fmla="*/ 87 w 1030"/>
                <a:gd name="T41" fmla="*/ 188 h 214"/>
                <a:gd name="T42" fmla="*/ 169 w 1030"/>
                <a:gd name="T43" fmla="*/ 204 h 214"/>
                <a:gd name="T44" fmla="*/ 268 w 1030"/>
                <a:gd name="T45" fmla="*/ 210 h 214"/>
                <a:gd name="T46" fmla="*/ 211 w 1030"/>
                <a:gd name="T47" fmla="*/ 180 h 214"/>
                <a:gd name="T48" fmla="*/ 135 w 1030"/>
                <a:gd name="T49" fmla="*/ 152 h 214"/>
                <a:gd name="T50" fmla="*/ 190 w 1030"/>
                <a:gd name="T51" fmla="*/ 162 h 214"/>
                <a:gd name="T52" fmla="*/ 258 w 1030"/>
                <a:gd name="T53" fmla="*/ 171 h 214"/>
                <a:gd name="T54" fmla="*/ 355 w 1030"/>
                <a:gd name="T55" fmla="*/ 177 h 214"/>
                <a:gd name="T56" fmla="*/ 444 w 1030"/>
                <a:gd name="T57" fmla="*/ 181 h 214"/>
                <a:gd name="T58" fmla="*/ 514 w 1030"/>
                <a:gd name="T59" fmla="*/ 183 h 214"/>
                <a:gd name="T60" fmla="*/ 592 w 1030"/>
                <a:gd name="T61" fmla="*/ 183 h 214"/>
                <a:gd name="T62" fmla="*/ 692 w 1030"/>
                <a:gd name="T63" fmla="*/ 179 h 214"/>
                <a:gd name="T64" fmla="*/ 778 w 1030"/>
                <a:gd name="T65" fmla="*/ 174 h 214"/>
                <a:gd name="T66" fmla="*/ 871 w 1030"/>
                <a:gd name="T67" fmla="*/ 165 h 214"/>
                <a:gd name="T68" fmla="*/ 945 w 1030"/>
                <a:gd name="T69" fmla="*/ 152 h 214"/>
                <a:gd name="T70" fmla="*/ 994 w 1030"/>
                <a:gd name="T71" fmla="*/ 139 h 214"/>
                <a:gd name="T72" fmla="*/ 1022 w 1030"/>
                <a:gd name="T73" fmla="*/ 125 h 214"/>
                <a:gd name="T74" fmla="*/ 1030 w 1030"/>
                <a:gd name="T75" fmla="*/ 11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30" h="214">
                  <a:moveTo>
                    <a:pt x="1030" y="111"/>
                  </a:moveTo>
                  <a:cubicBezTo>
                    <a:pt x="1030" y="106"/>
                    <a:pt x="1026" y="100"/>
                    <a:pt x="1019" y="95"/>
                  </a:cubicBezTo>
                  <a:cubicBezTo>
                    <a:pt x="1012" y="90"/>
                    <a:pt x="1003" y="84"/>
                    <a:pt x="986" y="79"/>
                  </a:cubicBezTo>
                  <a:cubicBezTo>
                    <a:pt x="970" y="75"/>
                    <a:pt x="944" y="69"/>
                    <a:pt x="923" y="65"/>
                  </a:cubicBezTo>
                  <a:cubicBezTo>
                    <a:pt x="901" y="62"/>
                    <a:pt x="885" y="60"/>
                    <a:pt x="860" y="57"/>
                  </a:cubicBezTo>
                  <a:cubicBezTo>
                    <a:pt x="834" y="53"/>
                    <a:pt x="801" y="49"/>
                    <a:pt x="771" y="47"/>
                  </a:cubicBezTo>
                  <a:cubicBezTo>
                    <a:pt x="739" y="45"/>
                    <a:pt x="713" y="43"/>
                    <a:pt x="677" y="42"/>
                  </a:cubicBezTo>
                  <a:cubicBezTo>
                    <a:pt x="642" y="41"/>
                    <a:pt x="592" y="39"/>
                    <a:pt x="551" y="39"/>
                  </a:cubicBezTo>
                  <a:cubicBezTo>
                    <a:pt x="510" y="39"/>
                    <a:pt x="469" y="40"/>
                    <a:pt x="432" y="41"/>
                  </a:cubicBezTo>
                  <a:cubicBezTo>
                    <a:pt x="395" y="42"/>
                    <a:pt x="360" y="43"/>
                    <a:pt x="329" y="46"/>
                  </a:cubicBezTo>
                  <a:cubicBezTo>
                    <a:pt x="296" y="48"/>
                    <a:pt x="260" y="52"/>
                    <a:pt x="236" y="54"/>
                  </a:cubicBezTo>
                  <a:cubicBezTo>
                    <a:pt x="212" y="56"/>
                    <a:pt x="203" y="58"/>
                    <a:pt x="186" y="60"/>
                  </a:cubicBezTo>
                  <a:lnTo>
                    <a:pt x="135" y="69"/>
                  </a:lnTo>
                  <a:lnTo>
                    <a:pt x="213" y="42"/>
                  </a:lnTo>
                  <a:cubicBezTo>
                    <a:pt x="238" y="31"/>
                    <a:pt x="290" y="10"/>
                    <a:pt x="285" y="5"/>
                  </a:cubicBezTo>
                  <a:cubicBezTo>
                    <a:pt x="280" y="0"/>
                    <a:pt x="213" y="8"/>
                    <a:pt x="183" y="11"/>
                  </a:cubicBezTo>
                  <a:cubicBezTo>
                    <a:pt x="153" y="14"/>
                    <a:pt x="130" y="18"/>
                    <a:pt x="105" y="26"/>
                  </a:cubicBezTo>
                  <a:cubicBezTo>
                    <a:pt x="80" y="34"/>
                    <a:pt x="47" y="48"/>
                    <a:pt x="30" y="62"/>
                  </a:cubicBezTo>
                  <a:cubicBezTo>
                    <a:pt x="13" y="76"/>
                    <a:pt x="2" y="94"/>
                    <a:pt x="1" y="110"/>
                  </a:cubicBezTo>
                  <a:cubicBezTo>
                    <a:pt x="0" y="126"/>
                    <a:pt x="10" y="143"/>
                    <a:pt x="24" y="156"/>
                  </a:cubicBezTo>
                  <a:cubicBezTo>
                    <a:pt x="38" y="169"/>
                    <a:pt x="63" y="180"/>
                    <a:pt x="87" y="188"/>
                  </a:cubicBezTo>
                  <a:cubicBezTo>
                    <a:pt x="111" y="196"/>
                    <a:pt x="139" y="200"/>
                    <a:pt x="169" y="204"/>
                  </a:cubicBezTo>
                  <a:cubicBezTo>
                    <a:pt x="199" y="208"/>
                    <a:pt x="261" y="214"/>
                    <a:pt x="268" y="210"/>
                  </a:cubicBezTo>
                  <a:cubicBezTo>
                    <a:pt x="275" y="206"/>
                    <a:pt x="233" y="190"/>
                    <a:pt x="211" y="180"/>
                  </a:cubicBezTo>
                  <a:lnTo>
                    <a:pt x="135" y="152"/>
                  </a:lnTo>
                  <a:lnTo>
                    <a:pt x="190" y="162"/>
                  </a:lnTo>
                  <a:cubicBezTo>
                    <a:pt x="210" y="165"/>
                    <a:pt x="231" y="169"/>
                    <a:pt x="258" y="171"/>
                  </a:cubicBezTo>
                  <a:cubicBezTo>
                    <a:pt x="285" y="173"/>
                    <a:pt x="323" y="176"/>
                    <a:pt x="355" y="177"/>
                  </a:cubicBezTo>
                  <a:cubicBezTo>
                    <a:pt x="385" y="179"/>
                    <a:pt x="417" y="180"/>
                    <a:pt x="444" y="181"/>
                  </a:cubicBezTo>
                  <a:cubicBezTo>
                    <a:pt x="470" y="182"/>
                    <a:pt x="489" y="182"/>
                    <a:pt x="514" y="183"/>
                  </a:cubicBezTo>
                  <a:cubicBezTo>
                    <a:pt x="539" y="183"/>
                    <a:pt x="562" y="183"/>
                    <a:pt x="592" y="183"/>
                  </a:cubicBezTo>
                  <a:cubicBezTo>
                    <a:pt x="621" y="182"/>
                    <a:pt x="661" y="181"/>
                    <a:pt x="692" y="179"/>
                  </a:cubicBezTo>
                  <a:cubicBezTo>
                    <a:pt x="723" y="178"/>
                    <a:pt x="747" y="177"/>
                    <a:pt x="778" y="174"/>
                  </a:cubicBezTo>
                  <a:cubicBezTo>
                    <a:pt x="808" y="171"/>
                    <a:pt x="842" y="168"/>
                    <a:pt x="871" y="165"/>
                  </a:cubicBezTo>
                  <a:cubicBezTo>
                    <a:pt x="898" y="161"/>
                    <a:pt x="924" y="156"/>
                    <a:pt x="945" y="152"/>
                  </a:cubicBezTo>
                  <a:cubicBezTo>
                    <a:pt x="966" y="148"/>
                    <a:pt x="982" y="143"/>
                    <a:pt x="994" y="139"/>
                  </a:cubicBezTo>
                  <a:cubicBezTo>
                    <a:pt x="1007" y="134"/>
                    <a:pt x="1016" y="130"/>
                    <a:pt x="1022" y="125"/>
                  </a:cubicBezTo>
                  <a:cubicBezTo>
                    <a:pt x="1027" y="121"/>
                    <a:pt x="1029" y="114"/>
                    <a:pt x="1030" y="111"/>
                  </a:cubicBezTo>
                  <a:close/>
                </a:path>
              </a:pathLst>
            </a:custGeom>
            <a:solidFill>
              <a:srgbClr val="FFFF99"/>
            </a:solidFill>
            <a:ln w="28575" cap="flat" cmpd="sng">
              <a:solidFill>
                <a:schemeClr val="tx1"/>
              </a:solidFill>
              <a:prstDash val="solid"/>
              <a:round/>
              <a:headEnd type="none" w="lg" len="lg"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sp>
          <p:nvSpPr>
            <p:cNvPr id="527409" name="Line 49"/>
            <p:cNvSpPr>
              <a:spLocks noChangeShapeType="1"/>
            </p:cNvSpPr>
            <p:nvPr/>
          </p:nvSpPr>
          <p:spPr bwMode="auto">
            <a:xfrm flipV="1">
              <a:off x="6248400" y="1447419"/>
              <a:ext cx="0" cy="1219200"/>
            </a:xfrm>
            <a:prstGeom prst="line">
              <a:avLst/>
            </a:prstGeom>
            <a:noFill/>
            <a:ln w="28575">
              <a:solidFill>
                <a:srgbClr val="0000CC"/>
              </a:solidFill>
              <a:round/>
              <a:headEnd type="none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sp>
          <p:nvSpPr>
            <p:cNvPr id="527410" name="Oval 50"/>
            <p:cNvSpPr>
              <a:spLocks noChangeArrowheads="1"/>
            </p:cNvSpPr>
            <p:nvPr/>
          </p:nvSpPr>
          <p:spPr bwMode="auto">
            <a:xfrm>
              <a:off x="6096000" y="2590419"/>
              <a:ext cx="304800" cy="304800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round/>
                  <a:headEnd type="none" w="lg" len="lg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sp>
          <p:nvSpPr>
            <p:cNvPr id="527411" name="Text Box 51"/>
            <p:cNvSpPr txBox="1">
              <a:spLocks noChangeArrowheads="1"/>
            </p:cNvSpPr>
            <p:nvPr/>
          </p:nvSpPr>
          <p:spPr bwMode="auto">
            <a:xfrm>
              <a:off x="5306846" y="2671609"/>
              <a:ext cx="88900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 type="none" w="lg" len="lg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de-DE" sz="3200" i="1" smtClean="0">
                  <a:solidFill>
                    <a:srgbClr val="FF0000"/>
                  </a:solidFill>
                  <a:latin typeface="Times New Roman" charset="0"/>
                </a:rPr>
                <a:t>q, m</a:t>
              </a:r>
              <a:endParaRPr lang="en-US" altLang="de-DE" sz="3200" i="1" dirty="0">
                <a:solidFill>
                  <a:srgbClr val="FF0000"/>
                </a:solidFill>
                <a:latin typeface="Times New Roman" charset="0"/>
              </a:endParaRPr>
            </a:p>
          </p:txBody>
        </p:sp>
        <p:sp>
          <p:nvSpPr>
            <p:cNvPr id="527414" name="Line 54"/>
            <p:cNvSpPr>
              <a:spLocks noChangeShapeType="1"/>
            </p:cNvSpPr>
            <p:nvPr/>
          </p:nvSpPr>
          <p:spPr bwMode="auto">
            <a:xfrm>
              <a:off x="6324600" y="3047619"/>
              <a:ext cx="1143000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 type="none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sp>
          <p:nvSpPr>
            <p:cNvPr id="527415" name="Bogen 55"/>
            <p:cNvSpPr>
              <a:spLocks/>
            </p:cNvSpPr>
            <p:nvPr/>
          </p:nvSpPr>
          <p:spPr bwMode="auto">
            <a:xfrm rot="5400000">
              <a:off x="7504113" y="1890332"/>
              <a:ext cx="447675" cy="1714500"/>
            </a:xfrm>
            <a:custGeom>
              <a:avLst/>
              <a:gdLst>
                <a:gd name="G0" fmla="+- 2722 0 0"/>
                <a:gd name="G1" fmla="+- 21600 0 0"/>
                <a:gd name="G2" fmla="+- 21600 0 0"/>
                <a:gd name="T0" fmla="*/ 0 w 5489"/>
                <a:gd name="T1" fmla="*/ 172 h 21600"/>
                <a:gd name="T2" fmla="*/ 5489 w 5489"/>
                <a:gd name="T3" fmla="*/ 178 h 21600"/>
                <a:gd name="T4" fmla="*/ 2722 w 5489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89" h="21600" fill="none" extrusionOk="0">
                  <a:moveTo>
                    <a:pt x="0" y="172"/>
                  </a:moveTo>
                  <a:cubicBezTo>
                    <a:pt x="902" y="57"/>
                    <a:pt x="1811" y="-1"/>
                    <a:pt x="2722" y="-1"/>
                  </a:cubicBezTo>
                  <a:cubicBezTo>
                    <a:pt x="3647" y="-1"/>
                    <a:pt x="4571" y="59"/>
                    <a:pt x="5489" y="177"/>
                  </a:cubicBezTo>
                </a:path>
                <a:path w="5489" h="21600" stroke="0" extrusionOk="0">
                  <a:moveTo>
                    <a:pt x="0" y="172"/>
                  </a:moveTo>
                  <a:cubicBezTo>
                    <a:pt x="902" y="57"/>
                    <a:pt x="1811" y="-1"/>
                    <a:pt x="2722" y="-1"/>
                  </a:cubicBezTo>
                  <a:cubicBezTo>
                    <a:pt x="3647" y="-1"/>
                    <a:pt x="4571" y="59"/>
                    <a:pt x="5489" y="177"/>
                  </a:cubicBezTo>
                  <a:lnTo>
                    <a:pt x="2722" y="21600"/>
                  </a:lnTo>
                  <a:close/>
                </a:path>
              </a:pathLst>
            </a:custGeom>
            <a:noFill/>
            <a:ln w="28575">
              <a:solidFill>
                <a:srgbClr val="CC0099"/>
              </a:solidFill>
              <a:round/>
              <a:headEnd type="arrow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pic>
          <p:nvPicPr>
            <p:cNvPr id="61" name="Bild 6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67400" y="1676019"/>
              <a:ext cx="254000" cy="342900"/>
            </a:xfrm>
            <a:prstGeom prst="rect">
              <a:avLst/>
            </a:prstGeom>
          </p:spPr>
        </p:pic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299200" y="3179609"/>
              <a:ext cx="1143000" cy="254000"/>
            </a:xfrm>
            <a:prstGeom prst="rect">
              <a:avLst/>
            </a:prstGeom>
          </p:spPr>
        </p:pic>
        <p:sp>
          <p:nvSpPr>
            <p:cNvPr id="67" name="Text Box 46"/>
            <p:cNvSpPr txBox="1">
              <a:spLocks noChangeArrowheads="1"/>
            </p:cNvSpPr>
            <p:nvPr/>
          </p:nvSpPr>
          <p:spPr bwMode="auto">
            <a:xfrm>
              <a:off x="8683625" y="2387219"/>
              <a:ext cx="30480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 type="none" w="lg" len="lg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z="3200" smtClean="0">
                  <a:solidFill>
                    <a:srgbClr val="CC0099"/>
                  </a:solidFill>
                  <a:latin typeface="Times New Roman" charset="0"/>
                  <a:sym typeface="Symbol" charset="2"/>
                </a:rPr>
                <a:t>𝛼 </a:t>
              </a:r>
              <a:endParaRPr lang="en-US" altLang="de-DE" sz="3200" dirty="0">
                <a:solidFill>
                  <a:srgbClr val="CC0099"/>
                </a:solidFill>
                <a:latin typeface="Times New Roman" charset="0"/>
                <a:sym typeface="Symbol" charset="2"/>
              </a:endParaRPr>
            </a:p>
          </p:txBody>
        </p:sp>
      </p:grpSp>
      <p:sp>
        <p:nvSpPr>
          <p:cNvPr id="13" name="Textfeld 12"/>
          <p:cNvSpPr txBox="1"/>
          <p:nvPr/>
        </p:nvSpPr>
        <p:spPr>
          <a:xfrm>
            <a:off x="6997700" y="76200"/>
            <a:ext cx="20178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mtClean="0">
                <a:solidFill>
                  <a:schemeClr val="accent2">
                    <a:lumMod val="75000"/>
                  </a:schemeClr>
                </a:solidFill>
              </a:rPr>
              <a:t>Synchrotron</a:t>
            </a:r>
            <a:endParaRPr lang="de-DE">
              <a:solidFill>
                <a:schemeClr val="accent2">
                  <a:lumMod val="75000"/>
                </a:schemeClr>
              </a:solidFill>
            </a:endParaRPr>
          </a:p>
        </p:txBody>
      </p:sp>
      <p:cxnSp>
        <p:nvCxnSpPr>
          <p:cNvPr id="15" name="Gerade Verbindung mit Pfeil 14"/>
          <p:cNvCxnSpPr/>
          <p:nvPr/>
        </p:nvCxnSpPr>
        <p:spPr bwMode="auto">
          <a:xfrm flipV="1">
            <a:off x="6263640" y="963744"/>
            <a:ext cx="1356360" cy="804096"/>
          </a:xfrm>
          <a:prstGeom prst="straightConnector1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23" name="Bild 2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47192" y="971650"/>
            <a:ext cx="342900" cy="342900"/>
          </a:xfrm>
          <a:prstGeom prst="rect">
            <a:avLst/>
          </a:prstGeom>
        </p:spPr>
      </p:pic>
      <p:pic>
        <p:nvPicPr>
          <p:cNvPr id="7" name="Bild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8600" y="1412636"/>
            <a:ext cx="4330700" cy="850900"/>
          </a:xfrm>
          <a:prstGeom prst="rect">
            <a:avLst/>
          </a:prstGeom>
        </p:spPr>
      </p:pic>
      <p:sp>
        <p:nvSpPr>
          <p:cNvPr id="24" name="Textfeld 23"/>
          <p:cNvSpPr txBox="1"/>
          <p:nvPr/>
        </p:nvSpPr>
        <p:spPr>
          <a:xfrm>
            <a:off x="114300" y="2600980"/>
            <a:ext cx="49642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/>
              <a:t>tunnel</a:t>
            </a:r>
            <a:r>
              <a:rPr lang="de-DE" sz="2800" dirty="0" smtClean="0"/>
              <a:t> (</a:t>
            </a:r>
            <a:r>
              <a:rPr lang="de-DE" sz="3200" i="1" dirty="0" smtClean="0">
                <a:latin typeface="+mn-lt"/>
              </a:rPr>
              <a:t>R</a:t>
            </a:r>
            <a:r>
              <a:rPr lang="de-DE" sz="2800" dirty="0" smtClean="0"/>
              <a:t>), </a:t>
            </a:r>
            <a:r>
              <a:rPr lang="de-DE" sz="2800" dirty="0" err="1" smtClean="0"/>
              <a:t>magnets</a:t>
            </a:r>
            <a:r>
              <a:rPr lang="de-DE" sz="2800" dirty="0" smtClean="0"/>
              <a:t> (</a:t>
            </a:r>
            <a:r>
              <a:rPr lang="de-DE" sz="3200" i="1" dirty="0" smtClean="0">
                <a:latin typeface="+mn-lt"/>
              </a:rPr>
              <a:t>B</a:t>
            </a:r>
            <a:r>
              <a:rPr lang="de-DE" sz="2800" dirty="0" smtClean="0"/>
              <a:t>) </a:t>
            </a:r>
            <a:r>
              <a:rPr lang="de-DE" sz="2800" dirty="0" err="1" smtClean="0"/>
              <a:t>fixed</a:t>
            </a:r>
            <a:endParaRPr lang="de-DE" sz="2800" dirty="0"/>
          </a:p>
        </p:txBody>
      </p:sp>
      <p:sp>
        <p:nvSpPr>
          <p:cNvPr id="3" name="Textfeld 2"/>
          <p:cNvSpPr txBox="1"/>
          <p:nvPr/>
        </p:nvSpPr>
        <p:spPr>
          <a:xfrm rot="20412973">
            <a:off x="5562600" y="4271240"/>
            <a:ext cx="3352800" cy="1015663"/>
          </a:xfrm>
          <a:prstGeom prst="rect">
            <a:avLst/>
          </a:prstGeom>
          <a:solidFill>
            <a:srgbClr val="FFFF00"/>
          </a:solidFill>
          <a:effectLst>
            <a:innerShdw blurRad="63500" dist="38100" dir="2700000">
              <a:prstClr val="black">
                <a:alpha val="50000"/>
              </a:prstClr>
            </a:innerShdw>
          </a:effectLst>
        </p:spPr>
        <p:txBody>
          <a:bodyPr wrap="square" rtlCol="0">
            <a:spAutoFit/>
          </a:bodyPr>
          <a:lstStyle/>
          <a:p>
            <a:r>
              <a:rPr lang="de-DE" sz="6000" smtClean="0"/>
              <a:t>hopeless</a:t>
            </a:r>
            <a:endParaRPr lang="de-DE" sz="6000" dirty="0"/>
          </a:p>
        </p:txBody>
      </p:sp>
    </p:spTree>
    <p:extLst>
      <p:ext uri="{BB962C8B-B14F-4D97-AF65-F5344CB8AC3E}">
        <p14:creationId xmlns:p14="http://schemas.microsoft.com/office/powerpoint/2010/main" val="3404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feld 11"/>
          <p:cNvSpPr txBox="1"/>
          <p:nvPr/>
        </p:nvSpPr>
        <p:spPr>
          <a:xfrm>
            <a:off x="0" y="0"/>
            <a:ext cx="9144000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000" dirty="0" err="1" smtClean="0"/>
              <a:t>Conclusion</a:t>
            </a:r>
            <a:r>
              <a:rPr lang="de-DE" sz="3000" dirty="0" smtClean="0"/>
              <a:t>: </a:t>
            </a:r>
            <a:r>
              <a:rPr lang="de-DE" sz="3000" dirty="0" err="1" smtClean="0"/>
              <a:t>electron</a:t>
            </a:r>
            <a:r>
              <a:rPr lang="de-DE" sz="3000" dirty="0" smtClean="0"/>
              <a:t>/</a:t>
            </a:r>
            <a:r>
              <a:rPr lang="de-DE" sz="3000" dirty="0" err="1" smtClean="0"/>
              <a:t>positron</a:t>
            </a:r>
            <a:r>
              <a:rPr lang="de-DE" sz="3000" dirty="0" smtClean="0"/>
              <a:t> </a:t>
            </a:r>
            <a:r>
              <a:rPr lang="de-DE" sz="3000" dirty="0" err="1" smtClean="0"/>
              <a:t>beams</a:t>
            </a:r>
            <a:r>
              <a:rPr lang="de-DE" sz="3000" dirty="0" smtClean="0"/>
              <a:t> </a:t>
            </a:r>
            <a:r>
              <a:rPr lang="de-DE" sz="3000" dirty="0" err="1" smtClean="0"/>
              <a:t>radiate</a:t>
            </a:r>
            <a:r>
              <a:rPr lang="de-DE" sz="3000" dirty="0" smtClean="0"/>
              <a:t> </a:t>
            </a:r>
            <a:r>
              <a:rPr lang="de-DE" sz="3000" dirty="0" err="1" smtClean="0"/>
              <a:t>strongly</a:t>
            </a:r>
            <a:endParaRPr lang="de-DE" sz="3000" dirty="0" smtClean="0"/>
          </a:p>
          <a:p>
            <a:pPr algn="l">
              <a:spcBef>
                <a:spcPts val="600"/>
              </a:spcBef>
            </a:pPr>
            <a:r>
              <a:rPr lang="de-DE" sz="3000" dirty="0" smtClean="0"/>
              <a:t>... also in </a:t>
            </a:r>
            <a:r>
              <a:rPr lang="de-DE" sz="3000" dirty="0" err="1" smtClean="0"/>
              <a:t>astrophysical</a:t>
            </a:r>
            <a:r>
              <a:rPr lang="de-DE" sz="3000" dirty="0" smtClean="0"/>
              <a:t> </a:t>
            </a:r>
            <a:r>
              <a:rPr lang="de-DE" sz="3000" dirty="0" err="1"/>
              <a:t>a</a:t>
            </a:r>
            <a:r>
              <a:rPr lang="de-DE" sz="3000" dirty="0" err="1" smtClean="0"/>
              <a:t>ccelerators</a:t>
            </a:r>
            <a:endParaRPr lang="de-DE" sz="3000" dirty="0"/>
          </a:p>
        </p:txBody>
      </p:sp>
      <p:sp>
        <p:nvSpPr>
          <p:cNvPr id="13" name="Textfeld 12"/>
          <p:cNvSpPr txBox="1"/>
          <p:nvPr/>
        </p:nvSpPr>
        <p:spPr>
          <a:xfrm>
            <a:off x="0" y="1309023"/>
            <a:ext cx="3733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0"/>
              </a:spcBef>
            </a:pPr>
            <a:r>
              <a:rPr lang="de-DE" dirty="0" smtClean="0"/>
              <a:t>H.E.S.S. J1303−631</a:t>
            </a:r>
          </a:p>
          <a:p>
            <a:pPr>
              <a:spcBef>
                <a:spcPts val="0"/>
              </a:spcBef>
            </a:pPr>
            <a:r>
              <a:rPr lang="de-DE" dirty="0" smtClean="0"/>
              <a:t>(</a:t>
            </a:r>
            <a:r>
              <a:rPr lang="de-DE" dirty="0" err="1" smtClean="0"/>
              <a:t>pulsar</a:t>
            </a:r>
            <a:r>
              <a:rPr lang="de-DE" dirty="0" smtClean="0"/>
              <a:t> wind </a:t>
            </a:r>
            <a:r>
              <a:rPr lang="de-DE" dirty="0" err="1" smtClean="0"/>
              <a:t>nebula</a:t>
            </a:r>
            <a:r>
              <a:rPr lang="de-DE" dirty="0" smtClean="0"/>
              <a:t>)</a:t>
            </a:r>
            <a:endParaRPr lang="de-DE" dirty="0"/>
          </a:p>
        </p:txBody>
      </p:sp>
      <p:pic>
        <p:nvPicPr>
          <p:cNvPr id="14" name="Bild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4400" y="5468958"/>
            <a:ext cx="2390650" cy="398442"/>
          </a:xfrm>
          <a:prstGeom prst="rect">
            <a:avLst/>
          </a:prstGeom>
        </p:spPr>
      </p:pic>
      <p:sp>
        <p:nvSpPr>
          <p:cNvPr id="16" name="Textfeld 15"/>
          <p:cNvSpPr txBox="1"/>
          <p:nvPr/>
        </p:nvSpPr>
        <p:spPr>
          <a:xfrm>
            <a:off x="152400" y="5867400"/>
            <a:ext cx="4343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/>
              <a:t>Inverse Compton </a:t>
            </a:r>
            <a:r>
              <a:rPr lang="de-DE" dirty="0" err="1" smtClean="0"/>
              <a:t>scattering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synchrotron</a:t>
            </a:r>
            <a:r>
              <a:rPr lang="de-DE" dirty="0" smtClean="0"/>
              <a:t> </a:t>
            </a:r>
            <a:r>
              <a:rPr lang="de-DE" dirty="0" err="1" smtClean="0"/>
              <a:t>cooled</a:t>
            </a:r>
            <a:r>
              <a:rPr lang="de-DE" dirty="0" smtClean="0"/>
              <a:t> </a:t>
            </a:r>
            <a:r>
              <a:rPr lang="de-DE" dirty="0" err="1" smtClean="0"/>
              <a:t>electrons</a:t>
            </a:r>
            <a:endParaRPr lang="de-DE" dirty="0"/>
          </a:p>
        </p:txBody>
      </p:sp>
      <p:pic>
        <p:nvPicPr>
          <p:cNvPr id="20" name="Bild 1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8600" y="2147655"/>
            <a:ext cx="4823452" cy="2910090"/>
          </a:xfrm>
          <a:prstGeom prst="rect">
            <a:avLst/>
          </a:prstGeom>
        </p:spPr>
      </p:pic>
      <p:grpSp>
        <p:nvGrpSpPr>
          <p:cNvPr id="2" name="Gruppierung 1"/>
          <p:cNvGrpSpPr/>
          <p:nvPr/>
        </p:nvGrpSpPr>
        <p:grpSpPr>
          <a:xfrm>
            <a:off x="5258780" y="1138535"/>
            <a:ext cx="3733800" cy="4150866"/>
            <a:chOff x="5258780" y="1138535"/>
            <a:chExt cx="3733800" cy="4150866"/>
          </a:xfrm>
        </p:grpSpPr>
        <p:pic>
          <p:nvPicPr>
            <p:cNvPr id="17" name="Bild 16"/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50088" t="5824" r="2845"/>
            <a:stretch/>
          </p:blipFill>
          <p:spPr>
            <a:xfrm>
              <a:off x="5410200" y="1524000"/>
              <a:ext cx="3430960" cy="3765401"/>
            </a:xfrm>
            <a:prstGeom prst="rect">
              <a:avLst/>
            </a:prstGeom>
          </p:spPr>
        </p:pic>
        <p:sp>
          <p:nvSpPr>
            <p:cNvPr id="52" name="Textfeld 51"/>
            <p:cNvSpPr txBox="1"/>
            <p:nvPr/>
          </p:nvSpPr>
          <p:spPr>
            <a:xfrm>
              <a:off x="5258780" y="1138535"/>
              <a:ext cx="3733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smtClean="0"/>
                <a:t>H.E.S.S. J1303−631 </a:t>
              </a:r>
              <a:r>
                <a:rPr lang="de-DE" dirty="0" err="1" smtClean="0"/>
                <a:t>size</a:t>
              </a:r>
              <a:endParaRPr lang="de-DE" dirty="0"/>
            </a:p>
          </p:txBody>
        </p:sp>
        <p:sp>
          <p:nvSpPr>
            <p:cNvPr id="21" name="Pfeil nach oben 20"/>
            <p:cNvSpPr/>
            <p:nvPr/>
          </p:nvSpPr>
          <p:spPr bwMode="auto">
            <a:xfrm rot="18816794">
              <a:off x="6996028" y="2895600"/>
              <a:ext cx="381000" cy="1676400"/>
            </a:xfrm>
            <a:prstGeom prst="upArrow">
              <a:avLst>
                <a:gd name="adj1" fmla="val 50000"/>
                <a:gd name="adj2" fmla="val 90000"/>
              </a:avLst>
            </a:prstGeom>
            <a:solidFill>
              <a:srgbClr val="FFFF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arrow" w="lg" len="lg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000" b="0" i="0" u="none" strike="noStrike" cap="none" normalizeH="0" baseline="0">
                <a:ln>
                  <a:noFill/>
                </a:ln>
                <a:solidFill>
                  <a:srgbClr val="0000CC"/>
                </a:solidFill>
                <a:effectLst/>
                <a:latin typeface="Times New Roman" charset="0"/>
              </a:endParaRPr>
            </a:p>
          </p:txBody>
        </p:sp>
        <p:sp>
          <p:nvSpPr>
            <p:cNvPr id="22" name="Textfeld 21"/>
            <p:cNvSpPr txBox="1"/>
            <p:nvPr/>
          </p:nvSpPr>
          <p:spPr>
            <a:xfrm rot="2574709">
              <a:off x="5595447" y="3694151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err="1" smtClean="0"/>
                <a:t>synchrotron</a:t>
              </a:r>
              <a:r>
                <a:rPr lang="de-DE" dirty="0" smtClean="0"/>
                <a:t> </a:t>
              </a:r>
              <a:r>
                <a:rPr lang="de-DE" dirty="0" err="1" smtClean="0"/>
                <a:t>cooling</a:t>
              </a:r>
              <a:endParaRPr lang="de-DE" dirty="0"/>
            </a:p>
          </p:txBody>
        </p:sp>
      </p:grpSp>
      <p:cxnSp>
        <p:nvCxnSpPr>
          <p:cNvPr id="24" name="Gerade Verbindung mit Pfeil 23"/>
          <p:cNvCxnSpPr/>
          <p:nvPr/>
        </p:nvCxnSpPr>
        <p:spPr bwMode="auto">
          <a:xfrm flipH="1" flipV="1">
            <a:off x="990600" y="4449904"/>
            <a:ext cx="853440" cy="1006016"/>
          </a:xfrm>
          <a:prstGeom prst="straightConnector1">
            <a:avLst/>
          </a:prstGeom>
          <a:noFill/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2" name="Gerade Verbindung mit Pfeil 61"/>
          <p:cNvCxnSpPr/>
          <p:nvPr/>
        </p:nvCxnSpPr>
        <p:spPr bwMode="auto">
          <a:xfrm flipH="1" flipV="1">
            <a:off x="1423164" y="4963198"/>
            <a:ext cx="423970" cy="503493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27" name="Bild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58847" y="5433229"/>
            <a:ext cx="3911600" cy="469900"/>
          </a:xfrm>
          <a:prstGeom prst="rect">
            <a:avLst/>
          </a:prstGeom>
        </p:spPr>
      </p:pic>
      <p:sp>
        <p:nvSpPr>
          <p:cNvPr id="63" name="Textfeld 62"/>
          <p:cNvSpPr txBox="1"/>
          <p:nvPr/>
        </p:nvSpPr>
        <p:spPr>
          <a:xfrm>
            <a:off x="4724400" y="5867400"/>
            <a:ext cx="4343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/>
              <a:t>X-</a:t>
            </a:r>
            <a:r>
              <a:rPr lang="de-DE" dirty="0" err="1" smtClean="0"/>
              <a:t>ray</a:t>
            </a:r>
            <a:r>
              <a:rPr lang="de-DE" dirty="0" smtClean="0"/>
              <a:t> </a:t>
            </a:r>
            <a:r>
              <a:rPr lang="de-DE" dirty="0" err="1" smtClean="0"/>
              <a:t>synchrotron</a:t>
            </a:r>
            <a:r>
              <a:rPr lang="de-DE" dirty="0" smtClean="0"/>
              <a:t> </a:t>
            </a:r>
            <a:r>
              <a:rPr lang="de-DE" dirty="0" err="1" smtClean="0"/>
              <a:t>nebula</a:t>
            </a:r>
            <a:r>
              <a:rPr lang="de-DE" dirty="0" smtClean="0"/>
              <a:t> (XMM Newton)</a:t>
            </a:r>
            <a:endParaRPr lang="de-DE" dirty="0"/>
          </a:p>
        </p:txBody>
      </p:sp>
      <p:cxnSp>
        <p:nvCxnSpPr>
          <p:cNvPr id="64" name="Gerade Verbindung mit Pfeil 63"/>
          <p:cNvCxnSpPr/>
          <p:nvPr/>
        </p:nvCxnSpPr>
        <p:spPr bwMode="auto">
          <a:xfrm flipH="1" flipV="1">
            <a:off x="4508327" y="3317646"/>
            <a:ext cx="591266" cy="2041014"/>
          </a:xfrm>
          <a:prstGeom prst="straightConnector1">
            <a:avLst/>
          </a:prstGeom>
          <a:noFill/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8" name="Gerade Verbindung mit Pfeil 67"/>
          <p:cNvCxnSpPr/>
          <p:nvPr/>
        </p:nvCxnSpPr>
        <p:spPr bwMode="auto">
          <a:xfrm flipH="1" flipV="1">
            <a:off x="4918509" y="4740442"/>
            <a:ext cx="184180" cy="619366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" name="Textfeld 35"/>
          <p:cNvSpPr txBox="1"/>
          <p:nvPr/>
        </p:nvSpPr>
        <p:spPr>
          <a:xfrm>
            <a:off x="2590800" y="2286000"/>
            <a:ext cx="22680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smtClean="0">
                <a:solidFill>
                  <a:schemeClr val="bg1"/>
                </a:solidFill>
              </a:rPr>
              <a:t>PSR J1301−6205</a:t>
            </a:r>
            <a:endParaRPr lang="de-DE" sz="2000">
              <a:solidFill>
                <a:schemeClr val="bg1"/>
              </a:solidFill>
            </a:endParaRPr>
          </a:p>
        </p:txBody>
      </p:sp>
      <p:cxnSp>
        <p:nvCxnSpPr>
          <p:cNvPr id="38" name="Gerade Verbindung mit Pfeil 37"/>
          <p:cNvCxnSpPr/>
          <p:nvPr/>
        </p:nvCxnSpPr>
        <p:spPr bwMode="auto">
          <a:xfrm>
            <a:off x="4206240" y="2621280"/>
            <a:ext cx="274320" cy="548640"/>
          </a:xfrm>
          <a:prstGeom prst="straightConnector1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0" name="Rechteck 39"/>
          <p:cNvSpPr/>
          <p:nvPr/>
        </p:nvSpPr>
        <p:spPr>
          <a:xfrm>
            <a:off x="2259703" y="4902815"/>
            <a:ext cx="210012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is-IS" sz="1600"/>
              <a:t>A&amp;A 548, A46 (2012)</a:t>
            </a:r>
            <a:endParaRPr lang="de-DE" sz="1600" dirty="0"/>
          </a:p>
        </p:txBody>
      </p:sp>
    </p:spTree>
    <p:extLst>
      <p:ext uri="{BB962C8B-B14F-4D97-AF65-F5344CB8AC3E}">
        <p14:creationId xmlns:p14="http://schemas.microsoft.com/office/powerpoint/2010/main" val="1520363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Bild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79839" y="2941343"/>
            <a:ext cx="1054100" cy="330200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228600" y="76200"/>
            <a:ext cx="87598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dirty="0" smtClean="0"/>
              <a:t>Go linear! </a:t>
            </a:r>
            <a:r>
              <a:rPr lang="de-DE" sz="3600" dirty="0" err="1"/>
              <a:t>T</a:t>
            </a:r>
            <a:r>
              <a:rPr lang="de-DE" sz="3600" dirty="0" err="1" smtClean="0"/>
              <a:t>owards</a:t>
            </a:r>
            <a:r>
              <a:rPr lang="de-DE" sz="3600" dirty="0" smtClean="0"/>
              <a:t> </a:t>
            </a:r>
            <a:r>
              <a:rPr lang="de-DE" sz="3600" dirty="0" err="1" smtClean="0"/>
              <a:t>TeV</a:t>
            </a:r>
            <a:r>
              <a:rPr lang="de-DE" sz="3600" dirty="0" smtClean="0"/>
              <a:t> </a:t>
            </a:r>
            <a:r>
              <a:rPr lang="de-DE" sz="3600" dirty="0" err="1" smtClean="0"/>
              <a:t>electron</a:t>
            </a:r>
            <a:r>
              <a:rPr lang="de-DE" sz="3600" dirty="0" smtClean="0"/>
              <a:t> </a:t>
            </a:r>
            <a:r>
              <a:rPr lang="de-DE" sz="3600" dirty="0" err="1" smtClean="0"/>
              <a:t>beams</a:t>
            </a:r>
            <a:endParaRPr lang="de-DE" sz="3600" dirty="0"/>
          </a:p>
        </p:txBody>
      </p:sp>
      <p:grpSp>
        <p:nvGrpSpPr>
          <p:cNvPr id="15" name="Gruppierung 14"/>
          <p:cNvGrpSpPr/>
          <p:nvPr/>
        </p:nvGrpSpPr>
        <p:grpSpPr>
          <a:xfrm>
            <a:off x="838201" y="838201"/>
            <a:ext cx="2643650" cy="2438400"/>
            <a:chOff x="838201" y="1218820"/>
            <a:chExt cx="2643650" cy="2438400"/>
          </a:xfrm>
        </p:grpSpPr>
        <p:grpSp>
          <p:nvGrpSpPr>
            <p:cNvPr id="14" name="Gruppierung 13"/>
            <p:cNvGrpSpPr/>
            <p:nvPr/>
          </p:nvGrpSpPr>
          <p:grpSpPr>
            <a:xfrm rot="5400000">
              <a:off x="940826" y="1116195"/>
              <a:ext cx="2438400" cy="2643650"/>
              <a:chOff x="533400" y="708769"/>
              <a:chExt cx="2438400" cy="2643650"/>
            </a:xfrm>
          </p:grpSpPr>
          <p:sp>
            <p:nvSpPr>
              <p:cNvPr id="527383" name="Freeform 23"/>
              <p:cNvSpPr>
                <a:spLocks/>
              </p:cNvSpPr>
              <p:nvPr/>
            </p:nvSpPr>
            <p:spPr bwMode="auto">
              <a:xfrm>
                <a:off x="533400" y="2323719"/>
                <a:ext cx="2438400" cy="1028700"/>
              </a:xfrm>
              <a:custGeom>
                <a:avLst/>
                <a:gdLst>
                  <a:gd name="T0" fmla="*/ 0 w 2271"/>
                  <a:gd name="T1" fmla="*/ 577 h 1157"/>
                  <a:gd name="T2" fmla="*/ 12 w 2271"/>
                  <a:gd name="T3" fmla="*/ 457 h 1157"/>
                  <a:gd name="T4" fmla="*/ 48 w 2271"/>
                  <a:gd name="T5" fmla="*/ 325 h 1157"/>
                  <a:gd name="T6" fmla="*/ 116 w 2271"/>
                  <a:gd name="T7" fmla="*/ 213 h 1157"/>
                  <a:gd name="T8" fmla="*/ 184 w 2271"/>
                  <a:gd name="T9" fmla="*/ 141 h 1157"/>
                  <a:gd name="T10" fmla="*/ 280 w 2271"/>
                  <a:gd name="T11" fmla="*/ 65 h 1157"/>
                  <a:gd name="T12" fmla="*/ 380 w 2271"/>
                  <a:gd name="T13" fmla="*/ 25 h 1157"/>
                  <a:gd name="T14" fmla="*/ 516 w 2271"/>
                  <a:gd name="T15" fmla="*/ 1 h 1157"/>
                  <a:gd name="T16" fmla="*/ 644 w 2271"/>
                  <a:gd name="T17" fmla="*/ 17 h 1157"/>
                  <a:gd name="T18" fmla="*/ 756 w 2271"/>
                  <a:gd name="T19" fmla="*/ 53 h 1157"/>
                  <a:gd name="T20" fmla="*/ 856 w 2271"/>
                  <a:gd name="T21" fmla="*/ 117 h 1157"/>
                  <a:gd name="T22" fmla="*/ 932 w 2271"/>
                  <a:gd name="T23" fmla="*/ 185 h 1157"/>
                  <a:gd name="T24" fmla="*/ 1008 w 2271"/>
                  <a:gd name="T25" fmla="*/ 273 h 1157"/>
                  <a:gd name="T26" fmla="*/ 1076 w 2271"/>
                  <a:gd name="T27" fmla="*/ 377 h 1157"/>
                  <a:gd name="T28" fmla="*/ 1116 w 2271"/>
                  <a:gd name="T29" fmla="*/ 481 h 1157"/>
                  <a:gd name="T30" fmla="*/ 1140 w 2271"/>
                  <a:gd name="T31" fmla="*/ 581 h 1157"/>
                  <a:gd name="T32" fmla="*/ 1180 w 2271"/>
                  <a:gd name="T33" fmla="*/ 729 h 1157"/>
                  <a:gd name="T34" fmla="*/ 1228 w 2271"/>
                  <a:gd name="T35" fmla="*/ 833 h 1157"/>
                  <a:gd name="T36" fmla="*/ 1304 w 2271"/>
                  <a:gd name="T37" fmla="*/ 933 h 1157"/>
                  <a:gd name="T38" fmla="*/ 1388 w 2271"/>
                  <a:gd name="T39" fmla="*/ 1021 h 1157"/>
                  <a:gd name="T40" fmla="*/ 1488 w 2271"/>
                  <a:gd name="T41" fmla="*/ 1085 h 1157"/>
                  <a:gd name="T42" fmla="*/ 1600 w 2271"/>
                  <a:gd name="T43" fmla="*/ 1129 h 1157"/>
                  <a:gd name="T44" fmla="*/ 1728 w 2271"/>
                  <a:gd name="T45" fmla="*/ 1153 h 1157"/>
                  <a:gd name="T46" fmla="*/ 1820 w 2271"/>
                  <a:gd name="T47" fmla="*/ 1149 h 1157"/>
                  <a:gd name="T48" fmla="*/ 1940 w 2271"/>
                  <a:gd name="T49" fmla="*/ 1121 h 1157"/>
                  <a:gd name="T50" fmla="*/ 2040 w 2271"/>
                  <a:gd name="T51" fmla="*/ 1061 h 1157"/>
                  <a:gd name="T52" fmla="*/ 2128 w 2271"/>
                  <a:gd name="T53" fmla="*/ 977 h 1157"/>
                  <a:gd name="T54" fmla="*/ 2200 w 2271"/>
                  <a:gd name="T55" fmla="*/ 877 h 1157"/>
                  <a:gd name="T56" fmla="*/ 2248 w 2271"/>
                  <a:gd name="T57" fmla="*/ 757 h 1157"/>
                  <a:gd name="T58" fmla="*/ 2268 w 2271"/>
                  <a:gd name="T59" fmla="*/ 601 h 1157"/>
                  <a:gd name="T60" fmla="*/ 2264 w 2271"/>
                  <a:gd name="T61" fmla="*/ 497 h 1157"/>
                  <a:gd name="T62" fmla="*/ 2236 w 2271"/>
                  <a:gd name="T63" fmla="*/ 365 h 1157"/>
                  <a:gd name="T64" fmla="*/ 2172 w 2271"/>
                  <a:gd name="T65" fmla="*/ 225 h 1157"/>
                  <a:gd name="T66" fmla="*/ 2060 w 2271"/>
                  <a:gd name="T67" fmla="*/ 105 h 1157"/>
                  <a:gd name="T68" fmla="*/ 1948 w 2271"/>
                  <a:gd name="T69" fmla="*/ 37 h 1157"/>
                  <a:gd name="T70" fmla="*/ 1836 w 2271"/>
                  <a:gd name="T71" fmla="*/ 9 h 1157"/>
                  <a:gd name="T72" fmla="*/ 1748 w 2271"/>
                  <a:gd name="T73" fmla="*/ 1 h 1157"/>
                  <a:gd name="T74" fmla="*/ 1624 w 2271"/>
                  <a:gd name="T75" fmla="*/ 13 h 1157"/>
                  <a:gd name="T76" fmla="*/ 1504 w 2271"/>
                  <a:gd name="T77" fmla="*/ 61 h 1157"/>
                  <a:gd name="T78" fmla="*/ 1408 w 2271"/>
                  <a:gd name="T79" fmla="*/ 125 h 1157"/>
                  <a:gd name="T80" fmla="*/ 1328 w 2271"/>
                  <a:gd name="T81" fmla="*/ 197 h 1157"/>
                  <a:gd name="T82" fmla="*/ 1260 w 2271"/>
                  <a:gd name="T83" fmla="*/ 277 h 1157"/>
                  <a:gd name="T84" fmla="*/ 1204 w 2271"/>
                  <a:gd name="T85" fmla="*/ 357 h 1157"/>
                  <a:gd name="T86" fmla="*/ 1164 w 2271"/>
                  <a:gd name="T87" fmla="*/ 457 h 1157"/>
                  <a:gd name="T88" fmla="*/ 1140 w 2271"/>
                  <a:gd name="T89" fmla="*/ 557 h 1157"/>
                  <a:gd name="T90" fmla="*/ 1140 w 2271"/>
                  <a:gd name="T91" fmla="*/ 581 h 1157"/>
                  <a:gd name="T92" fmla="*/ 1120 w 2271"/>
                  <a:gd name="T93" fmla="*/ 681 h 1157"/>
                  <a:gd name="T94" fmla="*/ 1072 w 2271"/>
                  <a:gd name="T95" fmla="*/ 789 h 1157"/>
                  <a:gd name="T96" fmla="*/ 1008 w 2271"/>
                  <a:gd name="T97" fmla="*/ 893 h 1157"/>
                  <a:gd name="T98" fmla="*/ 912 w 2271"/>
                  <a:gd name="T99" fmla="*/ 997 h 1157"/>
                  <a:gd name="T100" fmla="*/ 832 w 2271"/>
                  <a:gd name="T101" fmla="*/ 1057 h 1157"/>
                  <a:gd name="T102" fmla="*/ 728 w 2271"/>
                  <a:gd name="T103" fmla="*/ 1113 h 1157"/>
                  <a:gd name="T104" fmla="*/ 632 w 2271"/>
                  <a:gd name="T105" fmla="*/ 1141 h 1157"/>
                  <a:gd name="T106" fmla="*/ 556 w 2271"/>
                  <a:gd name="T107" fmla="*/ 1153 h 1157"/>
                  <a:gd name="T108" fmla="*/ 472 w 2271"/>
                  <a:gd name="T109" fmla="*/ 1153 h 1157"/>
                  <a:gd name="T110" fmla="*/ 364 w 2271"/>
                  <a:gd name="T111" fmla="*/ 1129 h 1157"/>
                  <a:gd name="T112" fmla="*/ 272 w 2271"/>
                  <a:gd name="T113" fmla="*/ 1085 h 1157"/>
                  <a:gd name="T114" fmla="*/ 172 w 2271"/>
                  <a:gd name="T115" fmla="*/ 1009 h 1157"/>
                  <a:gd name="T116" fmla="*/ 92 w 2271"/>
                  <a:gd name="T117" fmla="*/ 909 h 1157"/>
                  <a:gd name="T118" fmla="*/ 44 w 2271"/>
                  <a:gd name="T119" fmla="*/ 797 h 1157"/>
                  <a:gd name="T120" fmla="*/ 12 w 2271"/>
                  <a:gd name="T121" fmla="*/ 689 h 1157"/>
                  <a:gd name="T122" fmla="*/ 0 w 2271"/>
                  <a:gd name="T123" fmla="*/ 577 h 1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71" h="1157">
                    <a:moveTo>
                      <a:pt x="0" y="577"/>
                    </a:moveTo>
                    <a:cubicBezTo>
                      <a:pt x="0" y="538"/>
                      <a:pt x="4" y="499"/>
                      <a:pt x="12" y="457"/>
                    </a:cubicBezTo>
                    <a:cubicBezTo>
                      <a:pt x="20" y="415"/>
                      <a:pt x="31" y="366"/>
                      <a:pt x="48" y="325"/>
                    </a:cubicBezTo>
                    <a:cubicBezTo>
                      <a:pt x="65" y="284"/>
                      <a:pt x="93" y="244"/>
                      <a:pt x="116" y="213"/>
                    </a:cubicBezTo>
                    <a:cubicBezTo>
                      <a:pt x="139" y="182"/>
                      <a:pt x="157" y="166"/>
                      <a:pt x="184" y="141"/>
                    </a:cubicBezTo>
                    <a:cubicBezTo>
                      <a:pt x="211" y="116"/>
                      <a:pt x="247" y="84"/>
                      <a:pt x="280" y="65"/>
                    </a:cubicBezTo>
                    <a:cubicBezTo>
                      <a:pt x="313" y="46"/>
                      <a:pt x="341" y="36"/>
                      <a:pt x="380" y="25"/>
                    </a:cubicBezTo>
                    <a:cubicBezTo>
                      <a:pt x="419" y="14"/>
                      <a:pt x="472" y="2"/>
                      <a:pt x="516" y="1"/>
                    </a:cubicBezTo>
                    <a:cubicBezTo>
                      <a:pt x="560" y="0"/>
                      <a:pt x="604" y="8"/>
                      <a:pt x="644" y="17"/>
                    </a:cubicBezTo>
                    <a:cubicBezTo>
                      <a:pt x="684" y="26"/>
                      <a:pt x="721" y="36"/>
                      <a:pt x="756" y="53"/>
                    </a:cubicBezTo>
                    <a:cubicBezTo>
                      <a:pt x="791" y="70"/>
                      <a:pt x="827" y="95"/>
                      <a:pt x="856" y="117"/>
                    </a:cubicBezTo>
                    <a:cubicBezTo>
                      <a:pt x="885" y="139"/>
                      <a:pt x="907" y="159"/>
                      <a:pt x="932" y="185"/>
                    </a:cubicBezTo>
                    <a:cubicBezTo>
                      <a:pt x="957" y="211"/>
                      <a:pt x="984" y="241"/>
                      <a:pt x="1008" y="273"/>
                    </a:cubicBezTo>
                    <a:cubicBezTo>
                      <a:pt x="1032" y="305"/>
                      <a:pt x="1058" y="342"/>
                      <a:pt x="1076" y="377"/>
                    </a:cubicBezTo>
                    <a:cubicBezTo>
                      <a:pt x="1094" y="412"/>
                      <a:pt x="1105" y="447"/>
                      <a:pt x="1116" y="481"/>
                    </a:cubicBezTo>
                    <a:cubicBezTo>
                      <a:pt x="1127" y="515"/>
                      <a:pt x="1129" y="540"/>
                      <a:pt x="1140" y="581"/>
                    </a:cubicBezTo>
                    <a:cubicBezTo>
                      <a:pt x="1151" y="622"/>
                      <a:pt x="1165" y="687"/>
                      <a:pt x="1180" y="729"/>
                    </a:cubicBezTo>
                    <a:cubicBezTo>
                      <a:pt x="1195" y="771"/>
                      <a:pt x="1207" y="799"/>
                      <a:pt x="1228" y="833"/>
                    </a:cubicBezTo>
                    <a:cubicBezTo>
                      <a:pt x="1249" y="867"/>
                      <a:pt x="1277" y="902"/>
                      <a:pt x="1304" y="933"/>
                    </a:cubicBezTo>
                    <a:cubicBezTo>
                      <a:pt x="1331" y="964"/>
                      <a:pt x="1357" y="996"/>
                      <a:pt x="1388" y="1021"/>
                    </a:cubicBezTo>
                    <a:cubicBezTo>
                      <a:pt x="1419" y="1046"/>
                      <a:pt x="1453" y="1067"/>
                      <a:pt x="1488" y="1085"/>
                    </a:cubicBezTo>
                    <a:cubicBezTo>
                      <a:pt x="1523" y="1103"/>
                      <a:pt x="1560" y="1118"/>
                      <a:pt x="1600" y="1129"/>
                    </a:cubicBezTo>
                    <a:cubicBezTo>
                      <a:pt x="1640" y="1140"/>
                      <a:pt x="1691" y="1150"/>
                      <a:pt x="1728" y="1153"/>
                    </a:cubicBezTo>
                    <a:cubicBezTo>
                      <a:pt x="1765" y="1156"/>
                      <a:pt x="1785" y="1154"/>
                      <a:pt x="1820" y="1149"/>
                    </a:cubicBezTo>
                    <a:cubicBezTo>
                      <a:pt x="1855" y="1144"/>
                      <a:pt x="1903" y="1136"/>
                      <a:pt x="1940" y="1121"/>
                    </a:cubicBezTo>
                    <a:cubicBezTo>
                      <a:pt x="1977" y="1106"/>
                      <a:pt x="2009" y="1085"/>
                      <a:pt x="2040" y="1061"/>
                    </a:cubicBezTo>
                    <a:cubicBezTo>
                      <a:pt x="2071" y="1037"/>
                      <a:pt x="2101" y="1008"/>
                      <a:pt x="2128" y="977"/>
                    </a:cubicBezTo>
                    <a:cubicBezTo>
                      <a:pt x="2155" y="946"/>
                      <a:pt x="2180" y="914"/>
                      <a:pt x="2200" y="877"/>
                    </a:cubicBezTo>
                    <a:cubicBezTo>
                      <a:pt x="2220" y="840"/>
                      <a:pt x="2237" y="803"/>
                      <a:pt x="2248" y="757"/>
                    </a:cubicBezTo>
                    <a:cubicBezTo>
                      <a:pt x="2259" y="711"/>
                      <a:pt x="2265" y="644"/>
                      <a:pt x="2268" y="601"/>
                    </a:cubicBezTo>
                    <a:cubicBezTo>
                      <a:pt x="2271" y="558"/>
                      <a:pt x="2269" y="536"/>
                      <a:pt x="2264" y="497"/>
                    </a:cubicBezTo>
                    <a:cubicBezTo>
                      <a:pt x="2259" y="458"/>
                      <a:pt x="2251" y="410"/>
                      <a:pt x="2236" y="365"/>
                    </a:cubicBezTo>
                    <a:cubicBezTo>
                      <a:pt x="2221" y="320"/>
                      <a:pt x="2201" y="268"/>
                      <a:pt x="2172" y="225"/>
                    </a:cubicBezTo>
                    <a:cubicBezTo>
                      <a:pt x="2143" y="182"/>
                      <a:pt x="2097" y="136"/>
                      <a:pt x="2060" y="105"/>
                    </a:cubicBezTo>
                    <a:cubicBezTo>
                      <a:pt x="2023" y="74"/>
                      <a:pt x="1985" y="53"/>
                      <a:pt x="1948" y="37"/>
                    </a:cubicBezTo>
                    <a:cubicBezTo>
                      <a:pt x="1911" y="21"/>
                      <a:pt x="1869" y="15"/>
                      <a:pt x="1836" y="9"/>
                    </a:cubicBezTo>
                    <a:cubicBezTo>
                      <a:pt x="1803" y="3"/>
                      <a:pt x="1783" y="0"/>
                      <a:pt x="1748" y="1"/>
                    </a:cubicBezTo>
                    <a:cubicBezTo>
                      <a:pt x="1713" y="2"/>
                      <a:pt x="1665" y="3"/>
                      <a:pt x="1624" y="13"/>
                    </a:cubicBezTo>
                    <a:cubicBezTo>
                      <a:pt x="1583" y="23"/>
                      <a:pt x="1540" y="42"/>
                      <a:pt x="1504" y="61"/>
                    </a:cubicBezTo>
                    <a:cubicBezTo>
                      <a:pt x="1468" y="80"/>
                      <a:pt x="1437" y="102"/>
                      <a:pt x="1408" y="125"/>
                    </a:cubicBezTo>
                    <a:cubicBezTo>
                      <a:pt x="1379" y="148"/>
                      <a:pt x="1353" y="172"/>
                      <a:pt x="1328" y="197"/>
                    </a:cubicBezTo>
                    <a:cubicBezTo>
                      <a:pt x="1303" y="222"/>
                      <a:pt x="1281" y="250"/>
                      <a:pt x="1260" y="277"/>
                    </a:cubicBezTo>
                    <a:cubicBezTo>
                      <a:pt x="1239" y="304"/>
                      <a:pt x="1220" y="327"/>
                      <a:pt x="1204" y="357"/>
                    </a:cubicBezTo>
                    <a:cubicBezTo>
                      <a:pt x="1188" y="387"/>
                      <a:pt x="1175" y="424"/>
                      <a:pt x="1164" y="457"/>
                    </a:cubicBezTo>
                    <a:cubicBezTo>
                      <a:pt x="1153" y="490"/>
                      <a:pt x="1144" y="536"/>
                      <a:pt x="1140" y="557"/>
                    </a:cubicBezTo>
                    <a:lnTo>
                      <a:pt x="1140" y="581"/>
                    </a:lnTo>
                    <a:cubicBezTo>
                      <a:pt x="1137" y="602"/>
                      <a:pt x="1131" y="646"/>
                      <a:pt x="1120" y="681"/>
                    </a:cubicBezTo>
                    <a:cubicBezTo>
                      <a:pt x="1109" y="716"/>
                      <a:pt x="1091" y="754"/>
                      <a:pt x="1072" y="789"/>
                    </a:cubicBezTo>
                    <a:cubicBezTo>
                      <a:pt x="1053" y="824"/>
                      <a:pt x="1035" y="858"/>
                      <a:pt x="1008" y="893"/>
                    </a:cubicBezTo>
                    <a:cubicBezTo>
                      <a:pt x="981" y="928"/>
                      <a:pt x="941" y="970"/>
                      <a:pt x="912" y="997"/>
                    </a:cubicBezTo>
                    <a:cubicBezTo>
                      <a:pt x="883" y="1024"/>
                      <a:pt x="863" y="1038"/>
                      <a:pt x="832" y="1057"/>
                    </a:cubicBezTo>
                    <a:cubicBezTo>
                      <a:pt x="801" y="1076"/>
                      <a:pt x="761" y="1099"/>
                      <a:pt x="728" y="1113"/>
                    </a:cubicBezTo>
                    <a:cubicBezTo>
                      <a:pt x="695" y="1127"/>
                      <a:pt x="661" y="1134"/>
                      <a:pt x="632" y="1141"/>
                    </a:cubicBezTo>
                    <a:cubicBezTo>
                      <a:pt x="603" y="1148"/>
                      <a:pt x="583" y="1151"/>
                      <a:pt x="556" y="1153"/>
                    </a:cubicBezTo>
                    <a:cubicBezTo>
                      <a:pt x="529" y="1155"/>
                      <a:pt x="504" y="1157"/>
                      <a:pt x="472" y="1153"/>
                    </a:cubicBezTo>
                    <a:cubicBezTo>
                      <a:pt x="440" y="1149"/>
                      <a:pt x="397" y="1140"/>
                      <a:pt x="364" y="1129"/>
                    </a:cubicBezTo>
                    <a:cubicBezTo>
                      <a:pt x="331" y="1118"/>
                      <a:pt x="304" y="1105"/>
                      <a:pt x="272" y="1085"/>
                    </a:cubicBezTo>
                    <a:cubicBezTo>
                      <a:pt x="240" y="1065"/>
                      <a:pt x="202" y="1038"/>
                      <a:pt x="172" y="1009"/>
                    </a:cubicBezTo>
                    <a:cubicBezTo>
                      <a:pt x="142" y="980"/>
                      <a:pt x="113" y="944"/>
                      <a:pt x="92" y="909"/>
                    </a:cubicBezTo>
                    <a:cubicBezTo>
                      <a:pt x="71" y="874"/>
                      <a:pt x="57" y="834"/>
                      <a:pt x="44" y="797"/>
                    </a:cubicBezTo>
                    <a:cubicBezTo>
                      <a:pt x="31" y="760"/>
                      <a:pt x="19" y="726"/>
                      <a:pt x="12" y="689"/>
                    </a:cubicBezTo>
                    <a:cubicBezTo>
                      <a:pt x="5" y="652"/>
                      <a:pt x="0" y="616"/>
                      <a:pt x="0" y="577"/>
                    </a:cubicBezTo>
                    <a:close/>
                  </a:path>
                </a:pathLst>
              </a:custGeom>
              <a:solidFill>
                <a:srgbClr val="FFFF99"/>
              </a:solidFill>
              <a:ln w="28575" cap="flat" cmpd="sng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385" name="Line 25"/>
              <p:cNvSpPr>
                <a:spLocks noChangeShapeType="1"/>
              </p:cNvSpPr>
              <p:nvPr/>
            </p:nvSpPr>
            <p:spPr bwMode="auto">
              <a:xfrm flipV="1">
                <a:off x="1760538" y="2364994"/>
                <a:ext cx="874713" cy="473075"/>
              </a:xfrm>
              <a:prstGeom prst="line">
                <a:avLst/>
              </a:prstGeom>
              <a:noFill/>
              <a:ln w="28575">
                <a:solidFill>
                  <a:srgbClr val="0000CC"/>
                </a:solidFill>
                <a:round/>
                <a:headEnd type="none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389" name="Line 29"/>
              <p:cNvSpPr>
                <a:spLocks noChangeShapeType="1"/>
              </p:cNvSpPr>
              <p:nvPr/>
            </p:nvSpPr>
            <p:spPr bwMode="auto">
              <a:xfrm flipV="1">
                <a:off x="1752601" y="708769"/>
                <a:ext cx="0" cy="2034052"/>
              </a:xfrm>
              <a:prstGeom prst="line">
                <a:avLst/>
              </a:prstGeom>
              <a:noFill/>
              <a:ln w="28575">
                <a:solidFill>
                  <a:srgbClr val="0000CC"/>
                </a:solidFill>
                <a:round/>
                <a:headEnd type="none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390" name="Oval 30"/>
              <p:cNvSpPr>
                <a:spLocks noChangeArrowheads="1"/>
              </p:cNvSpPr>
              <p:nvPr/>
            </p:nvSpPr>
            <p:spPr bwMode="auto">
              <a:xfrm>
                <a:off x="1600200" y="2666619"/>
                <a:ext cx="304800" cy="304800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round/>
                    <a:headEnd type="none" w="lg" len="lg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527391" name="Text Box 31"/>
            <p:cNvSpPr txBox="1">
              <a:spLocks noChangeArrowheads="1"/>
            </p:cNvSpPr>
            <p:nvPr/>
          </p:nvSpPr>
          <p:spPr bwMode="auto">
            <a:xfrm>
              <a:off x="990600" y="1676019"/>
              <a:ext cx="533400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 type="none" w="lg" len="lg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z="4000" dirty="0">
                  <a:solidFill>
                    <a:srgbClr val="FF0000"/>
                  </a:solidFill>
                  <a:latin typeface="Times New Roman" charset="0"/>
                </a:rPr>
                <a:t>e</a:t>
              </a:r>
            </a:p>
          </p:txBody>
        </p:sp>
        <p:pic>
          <p:nvPicPr>
            <p:cNvPr id="60" name="Bild 5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33600" y="1738582"/>
              <a:ext cx="405495" cy="547418"/>
            </a:xfrm>
            <a:prstGeom prst="rect">
              <a:avLst/>
            </a:prstGeom>
          </p:spPr>
        </p:pic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181101" y="2796130"/>
              <a:ext cx="342899" cy="507491"/>
            </a:xfrm>
            <a:prstGeom prst="rect">
              <a:avLst/>
            </a:prstGeom>
          </p:spPr>
        </p:pic>
      </p:grpSp>
      <p:grpSp>
        <p:nvGrpSpPr>
          <p:cNvPr id="18" name="Gruppierung 17"/>
          <p:cNvGrpSpPr/>
          <p:nvPr/>
        </p:nvGrpSpPr>
        <p:grpSpPr>
          <a:xfrm>
            <a:off x="4267200" y="1229886"/>
            <a:ext cx="4648200" cy="1492884"/>
            <a:chOff x="3462581" y="1229886"/>
            <a:chExt cx="4648200" cy="1492884"/>
          </a:xfrm>
        </p:grpSpPr>
        <p:sp>
          <p:nvSpPr>
            <p:cNvPr id="51" name="Line 29"/>
            <p:cNvSpPr>
              <a:spLocks noChangeShapeType="1"/>
            </p:cNvSpPr>
            <p:nvPr/>
          </p:nvSpPr>
          <p:spPr bwMode="auto">
            <a:xfrm rot="5400000" flipV="1">
              <a:off x="5143449" y="1084288"/>
              <a:ext cx="0" cy="2034052"/>
            </a:xfrm>
            <a:prstGeom prst="line">
              <a:avLst/>
            </a:prstGeom>
            <a:noFill/>
            <a:ln w="28575">
              <a:solidFill>
                <a:srgbClr val="0000CC"/>
              </a:solidFill>
              <a:round/>
              <a:headEnd type="none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grpSp>
          <p:nvGrpSpPr>
            <p:cNvPr id="527396" name="Group 36"/>
            <p:cNvGrpSpPr>
              <a:grpSpLocks/>
            </p:cNvGrpSpPr>
            <p:nvPr/>
          </p:nvGrpSpPr>
          <p:grpSpPr bwMode="auto">
            <a:xfrm rot="5400000">
              <a:off x="4644230" y="1258093"/>
              <a:ext cx="406400" cy="1693863"/>
              <a:chOff x="2851" y="2845"/>
              <a:chExt cx="256" cy="1067"/>
            </a:xfrm>
          </p:grpSpPr>
          <p:sp>
            <p:nvSpPr>
              <p:cNvPr id="527397" name="Freeform 37"/>
              <p:cNvSpPr>
                <a:spLocks/>
              </p:cNvSpPr>
              <p:nvPr/>
            </p:nvSpPr>
            <p:spPr bwMode="auto">
              <a:xfrm rot="4891731">
                <a:off x="2368" y="3328"/>
                <a:ext cx="1062" cy="96"/>
              </a:xfrm>
              <a:custGeom>
                <a:avLst/>
                <a:gdLst>
                  <a:gd name="T0" fmla="*/ 0 w 774"/>
                  <a:gd name="T1" fmla="*/ 323 h 648"/>
                  <a:gd name="T2" fmla="*/ 8 w 774"/>
                  <a:gd name="T3" fmla="*/ 252 h 648"/>
                  <a:gd name="T4" fmla="*/ 32 w 774"/>
                  <a:gd name="T5" fmla="*/ 182 h 648"/>
                  <a:gd name="T6" fmla="*/ 78 w 774"/>
                  <a:gd name="T7" fmla="*/ 119 h 648"/>
                  <a:gd name="T8" fmla="*/ 124 w 774"/>
                  <a:gd name="T9" fmla="*/ 79 h 648"/>
                  <a:gd name="T10" fmla="*/ 189 w 774"/>
                  <a:gd name="T11" fmla="*/ 36 h 648"/>
                  <a:gd name="T12" fmla="*/ 257 w 774"/>
                  <a:gd name="T13" fmla="*/ 14 h 648"/>
                  <a:gd name="T14" fmla="*/ 349 w 774"/>
                  <a:gd name="T15" fmla="*/ 1 h 648"/>
                  <a:gd name="T16" fmla="*/ 436 w 774"/>
                  <a:gd name="T17" fmla="*/ 10 h 648"/>
                  <a:gd name="T18" fmla="*/ 511 w 774"/>
                  <a:gd name="T19" fmla="*/ 30 h 648"/>
                  <a:gd name="T20" fmla="*/ 579 w 774"/>
                  <a:gd name="T21" fmla="*/ 66 h 648"/>
                  <a:gd name="T22" fmla="*/ 630 w 774"/>
                  <a:gd name="T23" fmla="*/ 104 h 648"/>
                  <a:gd name="T24" fmla="*/ 682 w 774"/>
                  <a:gd name="T25" fmla="*/ 153 h 648"/>
                  <a:gd name="T26" fmla="*/ 728 w 774"/>
                  <a:gd name="T27" fmla="*/ 211 h 648"/>
                  <a:gd name="T28" fmla="*/ 756 w 774"/>
                  <a:gd name="T29" fmla="*/ 268 h 648"/>
                  <a:gd name="T30" fmla="*/ 774 w 774"/>
                  <a:gd name="T31" fmla="*/ 316 h 648"/>
                  <a:gd name="T32" fmla="*/ 756 w 774"/>
                  <a:gd name="T33" fmla="*/ 378 h 648"/>
                  <a:gd name="T34" fmla="*/ 725 w 774"/>
                  <a:gd name="T35" fmla="*/ 442 h 648"/>
                  <a:gd name="T36" fmla="*/ 682 w 774"/>
                  <a:gd name="T37" fmla="*/ 500 h 648"/>
                  <a:gd name="T38" fmla="*/ 617 w 774"/>
                  <a:gd name="T39" fmla="*/ 558 h 648"/>
                  <a:gd name="T40" fmla="*/ 563 w 774"/>
                  <a:gd name="T41" fmla="*/ 592 h 648"/>
                  <a:gd name="T42" fmla="*/ 492 w 774"/>
                  <a:gd name="T43" fmla="*/ 623 h 648"/>
                  <a:gd name="T44" fmla="*/ 427 w 774"/>
                  <a:gd name="T45" fmla="*/ 639 h 648"/>
                  <a:gd name="T46" fmla="*/ 376 w 774"/>
                  <a:gd name="T47" fmla="*/ 646 h 648"/>
                  <a:gd name="T48" fmla="*/ 319 w 774"/>
                  <a:gd name="T49" fmla="*/ 646 h 648"/>
                  <a:gd name="T50" fmla="*/ 246 w 774"/>
                  <a:gd name="T51" fmla="*/ 632 h 648"/>
                  <a:gd name="T52" fmla="*/ 184 w 774"/>
                  <a:gd name="T53" fmla="*/ 608 h 648"/>
                  <a:gd name="T54" fmla="*/ 116 w 774"/>
                  <a:gd name="T55" fmla="*/ 565 h 648"/>
                  <a:gd name="T56" fmla="*/ 62 w 774"/>
                  <a:gd name="T57" fmla="*/ 509 h 648"/>
                  <a:gd name="T58" fmla="*/ 26 w 774"/>
                  <a:gd name="T59" fmla="*/ 448 h 648"/>
                  <a:gd name="T60" fmla="*/ 6 w 774"/>
                  <a:gd name="T61" fmla="*/ 388 h 648"/>
                  <a:gd name="T62" fmla="*/ 0 w 774"/>
                  <a:gd name="T63" fmla="*/ 323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74" h="648">
                    <a:moveTo>
                      <a:pt x="0" y="323"/>
                    </a:moveTo>
                    <a:cubicBezTo>
                      <a:pt x="0" y="301"/>
                      <a:pt x="3" y="275"/>
                      <a:pt x="8" y="252"/>
                    </a:cubicBezTo>
                    <a:cubicBezTo>
                      <a:pt x="13" y="229"/>
                      <a:pt x="20" y="204"/>
                      <a:pt x="32" y="182"/>
                    </a:cubicBezTo>
                    <a:cubicBezTo>
                      <a:pt x="44" y="160"/>
                      <a:pt x="63" y="137"/>
                      <a:pt x="78" y="119"/>
                    </a:cubicBezTo>
                    <a:cubicBezTo>
                      <a:pt x="94" y="102"/>
                      <a:pt x="106" y="93"/>
                      <a:pt x="124" y="79"/>
                    </a:cubicBezTo>
                    <a:cubicBezTo>
                      <a:pt x="143" y="65"/>
                      <a:pt x="167" y="47"/>
                      <a:pt x="189" y="36"/>
                    </a:cubicBezTo>
                    <a:cubicBezTo>
                      <a:pt x="212" y="26"/>
                      <a:pt x="231" y="20"/>
                      <a:pt x="257" y="14"/>
                    </a:cubicBezTo>
                    <a:cubicBezTo>
                      <a:pt x="283" y="8"/>
                      <a:pt x="319" y="1"/>
                      <a:pt x="349" y="1"/>
                    </a:cubicBezTo>
                    <a:cubicBezTo>
                      <a:pt x="379" y="0"/>
                      <a:pt x="409" y="4"/>
                      <a:pt x="436" y="10"/>
                    </a:cubicBezTo>
                    <a:cubicBezTo>
                      <a:pt x="463" y="15"/>
                      <a:pt x="488" y="20"/>
                      <a:pt x="511" y="30"/>
                    </a:cubicBezTo>
                    <a:cubicBezTo>
                      <a:pt x="535" y="39"/>
                      <a:pt x="559" y="53"/>
                      <a:pt x="579" y="66"/>
                    </a:cubicBezTo>
                    <a:cubicBezTo>
                      <a:pt x="599" y="78"/>
                      <a:pt x="613" y="89"/>
                      <a:pt x="630" y="104"/>
                    </a:cubicBezTo>
                    <a:cubicBezTo>
                      <a:pt x="647" y="118"/>
                      <a:pt x="666" y="135"/>
                      <a:pt x="682" y="153"/>
                    </a:cubicBezTo>
                    <a:cubicBezTo>
                      <a:pt x="698" y="171"/>
                      <a:pt x="716" y="192"/>
                      <a:pt x="728" y="211"/>
                    </a:cubicBezTo>
                    <a:cubicBezTo>
                      <a:pt x="740" y="230"/>
                      <a:pt x="748" y="251"/>
                      <a:pt x="756" y="268"/>
                    </a:cubicBezTo>
                    <a:lnTo>
                      <a:pt x="774" y="316"/>
                    </a:lnTo>
                    <a:lnTo>
                      <a:pt x="756" y="378"/>
                    </a:lnTo>
                    <a:cubicBezTo>
                      <a:pt x="748" y="399"/>
                      <a:pt x="737" y="422"/>
                      <a:pt x="725" y="442"/>
                    </a:cubicBezTo>
                    <a:cubicBezTo>
                      <a:pt x="713" y="462"/>
                      <a:pt x="700" y="481"/>
                      <a:pt x="682" y="500"/>
                    </a:cubicBezTo>
                    <a:cubicBezTo>
                      <a:pt x="664" y="520"/>
                      <a:pt x="636" y="543"/>
                      <a:pt x="617" y="558"/>
                    </a:cubicBezTo>
                    <a:cubicBezTo>
                      <a:pt x="597" y="574"/>
                      <a:pt x="584" y="581"/>
                      <a:pt x="563" y="592"/>
                    </a:cubicBezTo>
                    <a:cubicBezTo>
                      <a:pt x="542" y="603"/>
                      <a:pt x="515" y="616"/>
                      <a:pt x="492" y="623"/>
                    </a:cubicBezTo>
                    <a:cubicBezTo>
                      <a:pt x="470" y="631"/>
                      <a:pt x="447" y="635"/>
                      <a:pt x="427" y="639"/>
                    </a:cubicBezTo>
                    <a:cubicBezTo>
                      <a:pt x="408" y="643"/>
                      <a:pt x="394" y="645"/>
                      <a:pt x="376" y="646"/>
                    </a:cubicBezTo>
                    <a:cubicBezTo>
                      <a:pt x="358" y="647"/>
                      <a:pt x="341" y="648"/>
                      <a:pt x="319" y="646"/>
                    </a:cubicBezTo>
                    <a:cubicBezTo>
                      <a:pt x="298" y="644"/>
                      <a:pt x="269" y="638"/>
                      <a:pt x="246" y="632"/>
                    </a:cubicBezTo>
                    <a:cubicBezTo>
                      <a:pt x="224" y="626"/>
                      <a:pt x="206" y="619"/>
                      <a:pt x="184" y="608"/>
                    </a:cubicBezTo>
                    <a:cubicBezTo>
                      <a:pt x="162" y="596"/>
                      <a:pt x="137" y="581"/>
                      <a:pt x="116" y="565"/>
                    </a:cubicBezTo>
                    <a:cubicBezTo>
                      <a:pt x="96" y="549"/>
                      <a:pt x="77" y="528"/>
                      <a:pt x="62" y="509"/>
                    </a:cubicBezTo>
                    <a:cubicBezTo>
                      <a:pt x="47" y="490"/>
                      <a:pt x="35" y="468"/>
                      <a:pt x="26" y="448"/>
                    </a:cubicBezTo>
                    <a:cubicBezTo>
                      <a:pt x="17" y="428"/>
                      <a:pt x="10" y="409"/>
                      <a:pt x="6" y="388"/>
                    </a:cubicBezTo>
                    <a:cubicBezTo>
                      <a:pt x="2" y="367"/>
                      <a:pt x="1" y="337"/>
                      <a:pt x="0" y="323"/>
                    </a:cubicBezTo>
                    <a:close/>
                  </a:path>
                </a:pathLst>
              </a:custGeom>
              <a:solidFill>
                <a:srgbClr val="FFFF99"/>
              </a:solidFill>
              <a:ln w="28575" cap="flat" cmpd="sng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398" name="Freeform 38"/>
              <p:cNvSpPr>
                <a:spLocks/>
              </p:cNvSpPr>
              <p:nvPr/>
            </p:nvSpPr>
            <p:spPr bwMode="auto">
              <a:xfrm rot="16708269" flipH="1">
                <a:off x="2528" y="3333"/>
                <a:ext cx="1062" cy="96"/>
              </a:xfrm>
              <a:custGeom>
                <a:avLst/>
                <a:gdLst>
                  <a:gd name="T0" fmla="*/ 0 w 774"/>
                  <a:gd name="T1" fmla="*/ 323 h 648"/>
                  <a:gd name="T2" fmla="*/ 8 w 774"/>
                  <a:gd name="T3" fmla="*/ 252 h 648"/>
                  <a:gd name="T4" fmla="*/ 32 w 774"/>
                  <a:gd name="T5" fmla="*/ 182 h 648"/>
                  <a:gd name="T6" fmla="*/ 78 w 774"/>
                  <a:gd name="T7" fmla="*/ 119 h 648"/>
                  <a:gd name="T8" fmla="*/ 124 w 774"/>
                  <a:gd name="T9" fmla="*/ 79 h 648"/>
                  <a:gd name="T10" fmla="*/ 189 w 774"/>
                  <a:gd name="T11" fmla="*/ 36 h 648"/>
                  <a:gd name="T12" fmla="*/ 257 w 774"/>
                  <a:gd name="T13" fmla="*/ 14 h 648"/>
                  <a:gd name="T14" fmla="*/ 349 w 774"/>
                  <a:gd name="T15" fmla="*/ 1 h 648"/>
                  <a:gd name="T16" fmla="*/ 436 w 774"/>
                  <a:gd name="T17" fmla="*/ 10 h 648"/>
                  <a:gd name="T18" fmla="*/ 511 w 774"/>
                  <a:gd name="T19" fmla="*/ 30 h 648"/>
                  <a:gd name="T20" fmla="*/ 579 w 774"/>
                  <a:gd name="T21" fmla="*/ 66 h 648"/>
                  <a:gd name="T22" fmla="*/ 630 w 774"/>
                  <a:gd name="T23" fmla="*/ 104 h 648"/>
                  <a:gd name="T24" fmla="*/ 682 w 774"/>
                  <a:gd name="T25" fmla="*/ 153 h 648"/>
                  <a:gd name="T26" fmla="*/ 728 w 774"/>
                  <a:gd name="T27" fmla="*/ 211 h 648"/>
                  <a:gd name="T28" fmla="*/ 756 w 774"/>
                  <a:gd name="T29" fmla="*/ 268 h 648"/>
                  <a:gd name="T30" fmla="*/ 774 w 774"/>
                  <a:gd name="T31" fmla="*/ 316 h 648"/>
                  <a:gd name="T32" fmla="*/ 756 w 774"/>
                  <a:gd name="T33" fmla="*/ 378 h 648"/>
                  <a:gd name="T34" fmla="*/ 725 w 774"/>
                  <a:gd name="T35" fmla="*/ 442 h 648"/>
                  <a:gd name="T36" fmla="*/ 682 w 774"/>
                  <a:gd name="T37" fmla="*/ 500 h 648"/>
                  <a:gd name="T38" fmla="*/ 617 w 774"/>
                  <a:gd name="T39" fmla="*/ 558 h 648"/>
                  <a:gd name="T40" fmla="*/ 563 w 774"/>
                  <a:gd name="T41" fmla="*/ 592 h 648"/>
                  <a:gd name="T42" fmla="*/ 492 w 774"/>
                  <a:gd name="T43" fmla="*/ 623 h 648"/>
                  <a:gd name="T44" fmla="*/ 427 w 774"/>
                  <a:gd name="T45" fmla="*/ 639 h 648"/>
                  <a:gd name="T46" fmla="*/ 376 w 774"/>
                  <a:gd name="T47" fmla="*/ 646 h 648"/>
                  <a:gd name="T48" fmla="*/ 319 w 774"/>
                  <a:gd name="T49" fmla="*/ 646 h 648"/>
                  <a:gd name="T50" fmla="*/ 246 w 774"/>
                  <a:gd name="T51" fmla="*/ 632 h 648"/>
                  <a:gd name="T52" fmla="*/ 184 w 774"/>
                  <a:gd name="T53" fmla="*/ 608 h 648"/>
                  <a:gd name="T54" fmla="*/ 116 w 774"/>
                  <a:gd name="T55" fmla="*/ 565 h 648"/>
                  <a:gd name="T56" fmla="*/ 62 w 774"/>
                  <a:gd name="T57" fmla="*/ 509 h 648"/>
                  <a:gd name="T58" fmla="*/ 26 w 774"/>
                  <a:gd name="T59" fmla="*/ 448 h 648"/>
                  <a:gd name="T60" fmla="*/ 6 w 774"/>
                  <a:gd name="T61" fmla="*/ 388 h 648"/>
                  <a:gd name="T62" fmla="*/ 0 w 774"/>
                  <a:gd name="T63" fmla="*/ 323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74" h="648">
                    <a:moveTo>
                      <a:pt x="0" y="323"/>
                    </a:moveTo>
                    <a:cubicBezTo>
                      <a:pt x="0" y="301"/>
                      <a:pt x="3" y="275"/>
                      <a:pt x="8" y="252"/>
                    </a:cubicBezTo>
                    <a:cubicBezTo>
                      <a:pt x="13" y="229"/>
                      <a:pt x="20" y="204"/>
                      <a:pt x="32" y="182"/>
                    </a:cubicBezTo>
                    <a:cubicBezTo>
                      <a:pt x="44" y="160"/>
                      <a:pt x="63" y="137"/>
                      <a:pt x="78" y="119"/>
                    </a:cubicBezTo>
                    <a:cubicBezTo>
                      <a:pt x="94" y="102"/>
                      <a:pt x="106" y="93"/>
                      <a:pt x="124" y="79"/>
                    </a:cubicBezTo>
                    <a:cubicBezTo>
                      <a:pt x="143" y="65"/>
                      <a:pt x="167" y="47"/>
                      <a:pt x="189" y="36"/>
                    </a:cubicBezTo>
                    <a:cubicBezTo>
                      <a:pt x="212" y="26"/>
                      <a:pt x="231" y="20"/>
                      <a:pt x="257" y="14"/>
                    </a:cubicBezTo>
                    <a:cubicBezTo>
                      <a:pt x="283" y="8"/>
                      <a:pt x="319" y="1"/>
                      <a:pt x="349" y="1"/>
                    </a:cubicBezTo>
                    <a:cubicBezTo>
                      <a:pt x="379" y="0"/>
                      <a:pt x="409" y="4"/>
                      <a:pt x="436" y="10"/>
                    </a:cubicBezTo>
                    <a:cubicBezTo>
                      <a:pt x="463" y="15"/>
                      <a:pt x="488" y="20"/>
                      <a:pt x="511" y="30"/>
                    </a:cubicBezTo>
                    <a:cubicBezTo>
                      <a:pt x="535" y="39"/>
                      <a:pt x="559" y="53"/>
                      <a:pt x="579" y="66"/>
                    </a:cubicBezTo>
                    <a:cubicBezTo>
                      <a:pt x="599" y="78"/>
                      <a:pt x="613" y="89"/>
                      <a:pt x="630" y="104"/>
                    </a:cubicBezTo>
                    <a:cubicBezTo>
                      <a:pt x="647" y="118"/>
                      <a:pt x="666" y="135"/>
                      <a:pt x="682" y="153"/>
                    </a:cubicBezTo>
                    <a:cubicBezTo>
                      <a:pt x="698" y="171"/>
                      <a:pt x="716" y="192"/>
                      <a:pt x="728" y="211"/>
                    </a:cubicBezTo>
                    <a:cubicBezTo>
                      <a:pt x="740" y="230"/>
                      <a:pt x="748" y="251"/>
                      <a:pt x="756" y="268"/>
                    </a:cubicBezTo>
                    <a:lnTo>
                      <a:pt x="774" y="316"/>
                    </a:lnTo>
                    <a:lnTo>
                      <a:pt x="756" y="378"/>
                    </a:lnTo>
                    <a:cubicBezTo>
                      <a:pt x="748" y="399"/>
                      <a:pt x="737" y="422"/>
                      <a:pt x="725" y="442"/>
                    </a:cubicBezTo>
                    <a:cubicBezTo>
                      <a:pt x="713" y="462"/>
                      <a:pt x="700" y="481"/>
                      <a:pt x="682" y="500"/>
                    </a:cubicBezTo>
                    <a:cubicBezTo>
                      <a:pt x="664" y="520"/>
                      <a:pt x="636" y="543"/>
                      <a:pt x="617" y="558"/>
                    </a:cubicBezTo>
                    <a:cubicBezTo>
                      <a:pt x="597" y="574"/>
                      <a:pt x="584" y="581"/>
                      <a:pt x="563" y="592"/>
                    </a:cubicBezTo>
                    <a:cubicBezTo>
                      <a:pt x="542" y="603"/>
                      <a:pt x="515" y="616"/>
                      <a:pt x="492" y="623"/>
                    </a:cubicBezTo>
                    <a:cubicBezTo>
                      <a:pt x="470" y="631"/>
                      <a:pt x="447" y="635"/>
                      <a:pt x="427" y="639"/>
                    </a:cubicBezTo>
                    <a:cubicBezTo>
                      <a:pt x="408" y="643"/>
                      <a:pt x="394" y="645"/>
                      <a:pt x="376" y="646"/>
                    </a:cubicBezTo>
                    <a:cubicBezTo>
                      <a:pt x="358" y="647"/>
                      <a:pt x="341" y="648"/>
                      <a:pt x="319" y="646"/>
                    </a:cubicBezTo>
                    <a:cubicBezTo>
                      <a:pt x="298" y="644"/>
                      <a:pt x="269" y="638"/>
                      <a:pt x="246" y="632"/>
                    </a:cubicBezTo>
                    <a:cubicBezTo>
                      <a:pt x="224" y="626"/>
                      <a:pt x="206" y="619"/>
                      <a:pt x="184" y="608"/>
                    </a:cubicBezTo>
                    <a:cubicBezTo>
                      <a:pt x="162" y="596"/>
                      <a:pt x="137" y="581"/>
                      <a:pt x="116" y="565"/>
                    </a:cubicBezTo>
                    <a:cubicBezTo>
                      <a:pt x="96" y="549"/>
                      <a:pt x="77" y="528"/>
                      <a:pt x="62" y="509"/>
                    </a:cubicBezTo>
                    <a:cubicBezTo>
                      <a:pt x="47" y="490"/>
                      <a:pt x="35" y="468"/>
                      <a:pt x="26" y="448"/>
                    </a:cubicBezTo>
                    <a:cubicBezTo>
                      <a:pt x="17" y="428"/>
                      <a:pt x="10" y="409"/>
                      <a:pt x="6" y="388"/>
                    </a:cubicBezTo>
                    <a:cubicBezTo>
                      <a:pt x="2" y="367"/>
                      <a:pt x="1" y="337"/>
                      <a:pt x="0" y="323"/>
                    </a:cubicBezTo>
                    <a:close/>
                  </a:path>
                </a:pathLst>
              </a:custGeom>
              <a:solidFill>
                <a:srgbClr val="FFFF99"/>
              </a:solidFill>
              <a:ln w="28575" cap="flat" cmpd="sng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527400" name="Oval 40"/>
            <p:cNvSpPr>
              <a:spLocks noChangeArrowheads="1"/>
            </p:cNvSpPr>
            <p:nvPr/>
          </p:nvSpPr>
          <p:spPr bwMode="auto">
            <a:xfrm rot="5400000">
              <a:off x="3886199" y="1947863"/>
              <a:ext cx="304800" cy="304800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round/>
                  <a:headEnd type="none" w="lg" len="lg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sp>
          <p:nvSpPr>
            <p:cNvPr id="527404" name="Line 44"/>
            <p:cNvSpPr>
              <a:spLocks noChangeShapeType="1"/>
            </p:cNvSpPr>
            <p:nvPr/>
          </p:nvSpPr>
          <p:spPr bwMode="auto">
            <a:xfrm rot="5400000" flipV="1">
              <a:off x="4624387" y="1128713"/>
              <a:ext cx="0" cy="114300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 type="none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sp>
          <p:nvSpPr>
            <p:cNvPr id="527405" name="Bogen 45"/>
            <p:cNvSpPr>
              <a:spLocks/>
            </p:cNvSpPr>
            <p:nvPr/>
          </p:nvSpPr>
          <p:spPr bwMode="auto">
            <a:xfrm rot="5400000">
              <a:off x="5435600" y="1244600"/>
              <a:ext cx="520700" cy="1714500"/>
            </a:xfrm>
            <a:custGeom>
              <a:avLst/>
              <a:gdLst>
                <a:gd name="G0" fmla="+- 3274 0 0"/>
                <a:gd name="G1" fmla="+- 21600 0 0"/>
                <a:gd name="G2" fmla="+- 21600 0 0"/>
                <a:gd name="T0" fmla="*/ 0 w 6410"/>
                <a:gd name="T1" fmla="*/ 250 h 21600"/>
                <a:gd name="T2" fmla="*/ 6410 w 6410"/>
                <a:gd name="T3" fmla="*/ 229 h 21600"/>
                <a:gd name="T4" fmla="*/ 3274 w 641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10" h="21600" fill="none" extrusionOk="0">
                  <a:moveTo>
                    <a:pt x="-1" y="249"/>
                  </a:moveTo>
                  <a:cubicBezTo>
                    <a:pt x="1083" y="83"/>
                    <a:pt x="2177" y="-1"/>
                    <a:pt x="3274" y="-1"/>
                  </a:cubicBezTo>
                  <a:cubicBezTo>
                    <a:pt x="4323" y="-1"/>
                    <a:pt x="5371" y="76"/>
                    <a:pt x="6410" y="228"/>
                  </a:cubicBezTo>
                </a:path>
                <a:path w="6410" h="21600" stroke="0" extrusionOk="0">
                  <a:moveTo>
                    <a:pt x="-1" y="249"/>
                  </a:moveTo>
                  <a:cubicBezTo>
                    <a:pt x="1083" y="83"/>
                    <a:pt x="2177" y="-1"/>
                    <a:pt x="3274" y="-1"/>
                  </a:cubicBezTo>
                  <a:cubicBezTo>
                    <a:pt x="4323" y="-1"/>
                    <a:pt x="5371" y="76"/>
                    <a:pt x="6410" y="228"/>
                  </a:cubicBezTo>
                  <a:lnTo>
                    <a:pt x="3274" y="21600"/>
                  </a:lnTo>
                  <a:close/>
                </a:path>
              </a:pathLst>
            </a:custGeom>
            <a:noFill/>
            <a:ln w="28575">
              <a:solidFill>
                <a:srgbClr val="CC0099"/>
              </a:solidFill>
              <a:round/>
              <a:headEnd type="arrow" w="lg" len="lg"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 sz="2000">
                <a:solidFill>
                  <a:srgbClr val="0000CC"/>
                </a:solidFill>
                <a:latin typeface="Times New Roman" charset="0"/>
              </a:endParaRPr>
            </a:p>
          </p:txBody>
        </p:sp>
        <p:pic>
          <p:nvPicPr>
            <p:cNvPr id="65" name="Bild 6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076700" y="1229886"/>
              <a:ext cx="1143000" cy="275846"/>
            </a:xfrm>
            <a:prstGeom prst="rect">
              <a:avLst/>
            </a:prstGeom>
          </p:spPr>
        </p:pic>
        <p:pic>
          <p:nvPicPr>
            <p:cNvPr id="66" name="Bild 6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52648" y="2184213"/>
              <a:ext cx="398931" cy="538557"/>
            </a:xfrm>
            <a:prstGeom prst="rect">
              <a:avLst/>
            </a:prstGeom>
          </p:spPr>
        </p:pic>
        <p:sp>
          <p:nvSpPr>
            <p:cNvPr id="49" name="Text Box 31"/>
            <p:cNvSpPr txBox="1">
              <a:spLocks noChangeArrowheads="1"/>
            </p:cNvSpPr>
            <p:nvPr/>
          </p:nvSpPr>
          <p:spPr bwMode="auto">
            <a:xfrm>
              <a:off x="3462581" y="1689847"/>
              <a:ext cx="533400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 type="none" w="lg" len="lg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z="4000" dirty="0">
                  <a:solidFill>
                    <a:srgbClr val="FF0000"/>
                  </a:solidFill>
                  <a:latin typeface="Times New Roman" charset="0"/>
                </a:rPr>
                <a:t>e</a:t>
              </a:r>
            </a:p>
          </p:txBody>
        </p:sp>
        <p:pic>
          <p:nvPicPr>
            <p:cNvPr id="17" name="Bild 1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781800" y="1892622"/>
              <a:ext cx="1328981" cy="393378"/>
            </a:xfrm>
            <a:prstGeom prst="rect">
              <a:avLst/>
            </a:prstGeom>
          </p:spPr>
        </p:pic>
      </p:grpSp>
      <p:grpSp>
        <p:nvGrpSpPr>
          <p:cNvPr id="23" name="Gruppierung 22"/>
          <p:cNvGrpSpPr/>
          <p:nvPr/>
        </p:nvGrpSpPr>
        <p:grpSpPr>
          <a:xfrm>
            <a:off x="1339006" y="3620634"/>
            <a:ext cx="6814394" cy="3069037"/>
            <a:chOff x="1339006" y="3620634"/>
            <a:chExt cx="6814394" cy="3069037"/>
          </a:xfrm>
        </p:grpSpPr>
        <p:grpSp>
          <p:nvGrpSpPr>
            <p:cNvPr id="11" name="Gruppierung 10"/>
            <p:cNvGrpSpPr/>
            <p:nvPr/>
          </p:nvGrpSpPr>
          <p:grpSpPr>
            <a:xfrm>
              <a:off x="1415206" y="3620634"/>
              <a:ext cx="6738194" cy="3069037"/>
              <a:chOff x="2438400" y="3620634"/>
              <a:chExt cx="6738194" cy="3069037"/>
            </a:xfrm>
          </p:grpSpPr>
          <p:pic>
            <p:nvPicPr>
              <p:cNvPr id="813080" name="Picture 24" descr="ttps://www.linearcollider.org/images/ILC_schematic.jpg"/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38400" y="3620634"/>
                <a:ext cx="6738194" cy="306903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0" name="Rechteck 9"/>
              <p:cNvSpPr/>
              <p:nvPr/>
            </p:nvSpPr>
            <p:spPr>
              <a:xfrm>
                <a:off x="7471747" y="6412672"/>
                <a:ext cx="1672253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de-DE" sz="1200" dirty="0"/>
                  <a:t>Image: ILC/Form </a:t>
                </a:r>
                <a:r>
                  <a:rPr lang="de-DE" sz="1200" dirty="0" err="1"/>
                  <a:t>One</a:t>
                </a:r>
                <a:endParaRPr lang="de-DE" sz="1200" dirty="0"/>
              </a:p>
            </p:txBody>
          </p:sp>
        </p:grpSp>
        <p:sp>
          <p:nvSpPr>
            <p:cNvPr id="19" name="Textfeld 18"/>
            <p:cNvSpPr txBox="1"/>
            <p:nvPr/>
          </p:nvSpPr>
          <p:spPr>
            <a:xfrm>
              <a:off x="1339006" y="3657600"/>
              <a:ext cx="39288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smtClean="0"/>
                <a:t>International Linear </a:t>
              </a:r>
              <a:r>
                <a:rPr lang="de-DE" dirty="0" err="1" smtClean="0"/>
                <a:t>Collider</a:t>
              </a:r>
              <a:r>
                <a:rPr lang="de-DE" dirty="0" smtClean="0"/>
                <a:t> (design </a:t>
              </a:r>
              <a:r>
                <a:rPr lang="de-DE" dirty="0" err="1" smtClean="0"/>
                <a:t>layout</a:t>
              </a:r>
              <a:r>
                <a:rPr lang="de-DE" dirty="0" smtClean="0"/>
                <a:t>)</a:t>
              </a:r>
              <a:endParaRPr lang="de-DE" dirty="0"/>
            </a:p>
          </p:txBody>
        </p:sp>
      </p:grpSp>
      <p:cxnSp>
        <p:nvCxnSpPr>
          <p:cNvPr id="21" name="Gerade Verbindung mit Pfeil 20"/>
          <p:cNvCxnSpPr/>
          <p:nvPr/>
        </p:nvCxnSpPr>
        <p:spPr bwMode="auto">
          <a:xfrm>
            <a:off x="4690818" y="2895600"/>
            <a:ext cx="3310182" cy="0"/>
          </a:xfrm>
          <a:prstGeom prst="straightConnector1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2" name="Textfeld 21"/>
          <p:cNvSpPr txBox="1"/>
          <p:nvPr/>
        </p:nvSpPr>
        <p:spPr>
          <a:xfrm>
            <a:off x="7315200" y="2667000"/>
            <a:ext cx="6431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800" i="1" smtClean="0">
                <a:latin typeface="+mn-lt"/>
              </a:rPr>
              <a:t>x</a:t>
            </a:r>
            <a:endParaRPr lang="de-DE" sz="4800" i="1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742739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22182" y="3975847"/>
            <a:ext cx="5461000" cy="2527300"/>
          </a:xfrm>
          <a:prstGeom prst="rect">
            <a:avLst/>
          </a:prstGeom>
        </p:spPr>
      </p:pic>
      <p:pic>
        <p:nvPicPr>
          <p:cNvPr id="3" name="Bild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79839" y="2941343"/>
            <a:ext cx="1054100" cy="330200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228600" y="76200"/>
            <a:ext cx="87598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dirty="0" smtClean="0"/>
              <a:t>Go linear! </a:t>
            </a:r>
            <a:r>
              <a:rPr lang="de-DE" sz="3600" dirty="0" err="1"/>
              <a:t>T</a:t>
            </a:r>
            <a:r>
              <a:rPr lang="de-DE" sz="3600" dirty="0" err="1" smtClean="0"/>
              <a:t>owards</a:t>
            </a:r>
            <a:r>
              <a:rPr lang="de-DE" sz="3600" dirty="0" smtClean="0"/>
              <a:t> </a:t>
            </a:r>
            <a:r>
              <a:rPr lang="de-DE" sz="3600" dirty="0" err="1" smtClean="0"/>
              <a:t>TeV</a:t>
            </a:r>
            <a:r>
              <a:rPr lang="de-DE" sz="3600" dirty="0" smtClean="0"/>
              <a:t> </a:t>
            </a:r>
            <a:r>
              <a:rPr lang="de-DE" sz="3600" dirty="0" err="1" smtClean="0"/>
              <a:t>electron</a:t>
            </a:r>
            <a:r>
              <a:rPr lang="de-DE" sz="3600" dirty="0" smtClean="0"/>
              <a:t> </a:t>
            </a:r>
            <a:r>
              <a:rPr lang="de-DE" sz="3600" dirty="0" err="1" smtClean="0"/>
              <a:t>beams</a:t>
            </a:r>
            <a:endParaRPr lang="de-DE" sz="3600" dirty="0"/>
          </a:p>
        </p:txBody>
      </p:sp>
      <p:grpSp>
        <p:nvGrpSpPr>
          <p:cNvPr id="15" name="Gruppierung 14"/>
          <p:cNvGrpSpPr/>
          <p:nvPr/>
        </p:nvGrpSpPr>
        <p:grpSpPr>
          <a:xfrm>
            <a:off x="838201" y="838201"/>
            <a:ext cx="2643650" cy="2438400"/>
            <a:chOff x="838201" y="1218820"/>
            <a:chExt cx="2643650" cy="2438400"/>
          </a:xfrm>
        </p:grpSpPr>
        <p:grpSp>
          <p:nvGrpSpPr>
            <p:cNvPr id="14" name="Gruppierung 13"/>
            <p:cNvGrpSpPr/>
            <p:nvPr/>
          </p:nvGrpSpPr>
          <p:grpSpPr>
            <a:xfrm rot="5400000">
              <a:off x="940826" y="1116195"/>
              <a:ext cx="2438400" cy="2643650"/>
              <a:chOff x="533400" y="708769"/>
              <a:chExt cx="2438400" cy="2643650"/>
            </a:xfrm>
          </p:grpSpPr>
          <p:sp>
            <p:nvSpPr>
              <p:cNvPr id="527383" name="Freeform 23"/>
              <p:cNvSpPr>
                <a:spLocks/>
              </p:cNvSpPr>
              <p:nvPr/>
            </p:nvSpPr>
            <p:spPr bwMode="auto">
              <a:xfrm>
                <a:off x="533400" y="2323719"/>
                <a:ext cx="2438400" cy="1028700"/>
              </a:xfrm>
              <a:custGeom>
                <a:avLst/>
                <a:gdLst>
                  <a:gd name="T0" fmla="*/ 0 w 2271"/>
                  <a:gd name="T1" fmla="*/ 577 h 1157"/>
                  <a:gd name="T2" fmla="*/ 12 w 2271"/>
                  <a:gd name="T3" fmla="*/ 457 h 1157"/>
                  <a:gd name="T4" fmla="*/ 48 w 2271"/>
                  <a:gd name="T5" fmla="*/ 325 h 1157"/>
                  <a:gd name="T6" fmla="*/ 116 w 2271"/>
                  <a:gd name="T7" fmla="*/ 213 h 1157"/>
                  <a:gd name="T8" fmla="*/ 184 w 2271"/>
                  <a:gd name="T9" fmla="*/ 141 h 1157"/>
                  <a:gd name="T10" fmla="*/ 280 w 2271"/>
                  <a:gd name="T11" fmla="*/ 65 h 1157"/>
                  <a:gd name="T12" fmla="*/ 380 w 2271"/>
                  <a:gd name="T13" fmla="*/ 25 h 1157"/>
                  <a:gd name="T14" fmla="*/ 516 w 2271"/>
                  <a:gd name="T15" fmla="*/ 1 h 1157"/>
                  <a:gd name="T16" fmla="*/ 644 w 2271"/>
                  <a:gd name="T17" fmla="*/ 17 h 1157"/>
                  <a:gd name="T18" fmla="*/ 756 w 2271"/>
                  <a:gd name="T19" fmla="*/ 53 h 1157"/>
                  <a:gd name="T20" fmla="*/ 856 w 2271"/>
                  <a:gd name="T21" fmla="*/ 117 h 1157"/>
                  <a:gd name="T22" fmla="*/ 932 w 2271"/>
                  <a:gd name="T23" fmla="*/ 185 h 1157"/>
                  <a:gd name="T24" fmla="*/ 1008 w 2271"/>
                  <a:gd name="T25" fmla="*/ 273 h 1157"/>
                  <a:gd name="T26" fmla="*/ 1076 w 2271"/>
                  <a:gd name="T27" fmla="*/ 377 h 1157"/>
                  <a:gd name="T28" fmla="*/ 1116 w 2271"/>
                  <a:gd name="T29" fmla="*/ 481 h 1157"/>
                  <a:gd name="T30" fmla="*/ 1140 w 2271"/>
                  <a:gd name="T31" fmla="*/ 581 h 1157"/>
                  <a:gd name="T32" fmla="*/ 1180 w 2271"/>
                  <a:gd name="T33" fmla="*/ 729 h 1157"/>
                  <a:gd name="T34" fmla="*/ 1228 w 2271"/>
                  <a:gd name="T35" fmla="*/ 833 h 1157"/>
                  <a:gd name="T36" fmla="*/ 1304 w 2271"/>
                  <a:gd name="T37" fmla="*/ 933 h 1157"/>
                  <a:gd name="T38" fmla="*/ 1388 w 2271"/>
                  <a:gd name="T39" fmla="*/ 1021 h 1157"/>
                  <a:gd name="T40" fmla="*/ 1488 w 2271"/>
                  <a:gd name="T41" fmla="*/ 1085 h 1157"/>
                  <a:gd name="T42" fmla="*/ 1600 w 2271"/>
                  <a:gd name="T43" fmla="*/ 1129 h 1157"/>
                  <a:gd name="T44" fmla="*/ 1728 w 2271"/>
                  <a:gd name="T45" fmla="*/ 1153 h 1157"/>
                  <a:gd name="T46" fmla="*/ 1820 w 2271"/>
                  <a:gd name="T47" fmla="*/ 1149 h 1157"/>
                  <a:gd name="T48" fmla="*/ 1940 w 2271"/>
                  <a:gd name="T49" fmla="*/ 1121 h 1157"/>
                  <a:gd name="T50" fmla="*/ 2040 w 2271"/>
                  <a:gd name="T51" fmla="*/ 1061 h 1157"/>
                  <a:gd name="T52" fmla="*/ 2128 w 2271"/>
                  <a:gd name="T53" fmla="*/ 977 h 1157"/>
                  <a:gd name="T54" fmla="*/ 2200 w 2271"/>
                  <a:gd name="T55" fmla="*/ 877 h 1157"/>
                  <a:gd name="T56" fmla="*/ 2248 w 2271"/>
                  <a:gd name="T57" fmla="*/ 757 h 1157"/>
                  <a:gd name="T58" fmla="*/ 2268 w 2271"/>
                  <a:gd name="T59" fmla="*/ 601 h 1157"/>
                  <a:gd name="T60" fmla="*/ 2264 w 2271"/>
                  <a:gd name="T61" fmla="*/ 497 h 1157"/>
                  <a:gd name="T62" fmla="*/ 2236 w 2271"/>
                  <a:gd name="T63" fmla="*/ 365 h 1157"/>
                  <a:gd name="T64" fmla="*/ 2172 w 2271"/>
                  <a:gd name="T65" fmla="*/ 225 h 1157"/>
                  <a:gd name="T66" fmla="*/ 2060 w 2271"/>
                  <a:gd name="T67" fmla="*/ 105 h 1157"/>
                  <a:gd name="T68" fmla="*/ 1948 w 2271"/>
                  <a:gd name="T69" fmla="*/ 37 h 1157"/>
                  <a:gd name="T70" fmla="*/ 1836 w 2271"/>
                  <a:gd name="T71" fmla="*/ 9 h 1157"/>
                  <a:gd name="T72" fmla="*/ 1748 w 2271"/>
                  <a:gd name="T73" fmla="*/ 1 h 1157"/>
                  <a:gd name="T74" fmla="*/ 1624 w 2271"/>
                  <a:gd name="T75" fmla="*/ 13 h 1157"/>
                  <a:gd name="T76" fmla="*/ 1504 w 2271"/>
                  <a:gd name="T77" fmla="*/ 61 h 1157"/>
                  <a:gd name="T78" fmla="*/ 1408 w 2271"/>
                  <a:gd name="T79" fmla="*/ 125 h 1157"/>
                  <a:gd name="T80" fmla="*/ 1328 w 2271"/>
                  <a:gd name="T81" fmla="*/ 197 h 1157"/>
                  <a:gd name="T82" fmla="*/ 1260 w 2271"/>
                  <a:gd name="T83" fmla="*/ 277 h 1157"/>
                  <a:gd name="T84" fmla="*/ 1204 w 2271"/>
                  <a:gd name="T85" fmla="*/ 357 h 1157"/>
                  <a:gd name="T86" fmla="*/ 1164 w 2271"/>
                  <a:gd name="T87" fmla="*/ 457 h 1157"/>
                  <a:gd name="T88" fmla="*/ 1140 w 2271"/>
                  <a:gd name="T89" fmla="*/ 557 h 1157"/>
                  <a:gd name="T90" fmla="*/ 1140 w 2271"/>
                  <a:gd name="T91" fmla="*/ 581 h 1157"/>
                  <a:gd name="T92" fmla="*/ 1120 w 2271"/>
                  <a:gd name="T93" fmla="*/ 681 h 1157"/>
                  <a:gd name="T94" fmla="*/ 1072 w 2271"/>
                  <a:gd name="T95" fmla="*/ 789 h 1157"/>
                  <a:gd name="T96" fmla="*/ 1008 w 2271"/>
                  <a:gd name="T97" fmla="*/ 893 h 1157"/>
                  <a:gd name="T98" fmla="*/ 912 w 2271"/>
                  <a:gd name="T99" fmla="*/ 997 h 1157"/>
                  <a:gd name="T100" fmla="*/ 832 w 2271"/>
                  <a:gd name="T101" fmla="*/ 1057 h 1157"/>
                  <a:gd name="T102" fmla="*/ 728 w 2271"/>
                  <a:gd name="T103" fmla="*/ 1113 h 1157"/>
                  <a:gd name="T104" fmla="*/ 632 w 2271"/>
                  <a:gd name="T105" fmla="*/ 1141 h 1157"/>
                  <a:gd name="T106" fmla="*/ 556 w 2271"/>
                  <a:gd name="T107" fmla="*/ 1153 h 1157"/>
                  <a:gd name="T108" fmla="*/ 472 w 2271"/>
                  <a:gd name="T109" fmla="*/ 1153 h 1157"/>
                  <a:gd name="T110" fmla="*/ 364 w 2271"/>
                  <a:gd name="T111" fmla="*/ 1129 h 1157"/>
                  <a:gd name="T112" fmla="*/ 272 w 2271"/>
                  <a:gd name="T113" fmla="*/ 1085 h 1157"/>
                  <a:gd name="T114" fmla="*/ 172 w 2271"/>
                  <a:gd name="T115" fmla="*/ 1009 h 1157"/>
                  <a:gd name="T116" fmla="*/ 92 w 2271"/>
                  <a:gd name="T117" fmla="*/ 909 h 1157"/>
                  <a:gd name="T118" fmla="*/ 44 w 2271"/>
                  <a:gd name="T119" fmla="*/ 797 h 1157"/>
                  <a:gd name="T120" fmla="*/ 12 w 2271"/>
                  <a:gd name="T121" fmla="*/ 689 h 1157"/>
                  <a:gd name="T122" fmla="*/ 0 w 2271"/>
                  <a:gd name="T123" fmla="*/ 577 h 1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71" h="1157">
                    <a:moveTo>
                      <a:pt x="0" y="577"/>
                    </a:moveTo>
                    <a:cubicBezTo>
                      <a:pt x="0" y="538"/>
                      <a:pt x="4" y="499"/>
                      <a:pt x="12" y="457"/>
                    </a:cubicBezTo>
                    <a:cubicBezTo>
                      <a:pt x="20" y="415"/>
                      <a:pt x="31" y="366"/>
                      <a:pt x="48" y="325"/>
                    </a:cubicBezTo>
                    <a:cubicBezTo>
                      <a:pt x="65" y="284"/>
                      <a:pt x="93" y="244"/>
                      <a:pt x="116" y="213"/>
                    </a:cubicBezTo>
                    <a:cubicBezTo>
                      <a:pt x="139" y="182"/>
                      <a:pt x="157" y="166"/>
                      <a:pt x="184" y="141"/>
                    </a:cubicBezTo>
                    <a:cubicBezTo>
                      <a:pt x="211" y="116"/>
                      <a:pt x="247" y="84"/>
                      <a:pt x="280" y="65"/>
                    </a:cubicBezTo>
                    <a:cubicBezTo>
                      <a:pt x="313" y="46"/>
                      <a:pt x="341" y="36"/>
                      <a:pt x="380" y="25"/>
                    </a:cubicBezTo>
                    <a:cubicBezTo>
                      <a:pt x="419" y="14"/>
                      <a:pt x="472" y="2"/>
                      <a:pt x="516" y="1"/>
                    </a:cubicBezTo>
                    <a:cubicBezTo>
                      <a:pt x="560" y="0"/>
                      <a:pt x="604" y="8"/>
                      <a:pt x="644" y="17"/>
                    </a:cubicBezTo>
                    <a:cubicBezTo>
                      <a:pt x="684" y="26"/>
                      <a:pt x="721" y="36"/>
                      <a:pt x="756" y="53"/>
                    </a:cubicBezTo>
                    <a:cubicBezTo>
                      <a:pt x="791" y="70"/>
                      <a:pt x="827" y="95"/>
                      <a:pt x="856" y="117"/>
                    </a:cubicBezTo>
                    <a:cubicBezTo>
                      <a:pt x="885" y="139"/>
                      <a:pt x="907" y="159"/>
                      <a:pt x="932" y="185"/>
                    </a:cubicBezTo>
                    <a:cubicBezTo>
                      <a:pt x="957" y="211"/>
                      <a:pt x="984" y="241"/>
                      <a:pt x="1008" y="273"/>
                    </a:cubicBezTo>
                    <a:cubicBezTo>
                      <a:pt x="1032" y="305"/>
                      <a:pt x="1058" y="342"/>
                      <a:pt x="1076" y="377"/>
                    </a:cubicBezTo>
                    <a:cubicBezTo>
                      <a:pt x="1094" y="412"/>
                      <a:pt x="1105" y="447"/>
                      <a:pt x="1116" y="481"/>
                    </a:cubicBezTo>
                    <a:cubicBezTo>
                      <a:pt x="1127" y="515"/>
                      <a:pt x="1129" y="540"/>
                      <a:pt x="1140" y="581"/>
                    </a:cubicBezTo>
                    <a:cubicBezTo>
                      <a:pt x="1151" y="622"/>
                      <a:pt x="1165" y="687"/>
                      <a:pt x="1180" y="729"/>
                    </a:cubicBezTo>
                    <a:cubicBezTo>
                      <a:pt x="1195" y="771"/>
                      <a:pt x="1207" y="799"/>
                      <a:pt x="1228" y="833"/>
                    </a:cubicBezTo>
                    <a:cubicBezTo>
                      <a:pt x="1249" y="867"/>
                      <a:pt x="1277" y="902"/>
                      <a:pt x="1304" y="933"/>
                    </a:cubicBezTo>
                    <a:cubicBezTo>
                      <a:pt x="1331" y="964"/>
                      <a:pt x="1357" y="996"/>
                      <a:pt x="1388" y="1021"/>
                    </a:cubicBezTo>
                    <a:cubicBezTo>
                      <a:pt x="1419" y="1046"/>
                      <a:pt x="1453" y="1067"/>
                      <a:pt x="1488" y="1085"/>
                    </a:cubicBezTo>
                    <a:cubicBezTo>
                      <a:pt x="1523" y="1103"/>
                      <a:pt x="1560" y="1118"/>
                      <a:pt x="1600" y="1129"/>
                    </a:cubicBezTo>
                    <a:cubicBezTo>
                      <a:pt x="1640" y="1140"/>
                      <a:pt x="1691" y="1150"/>
                      <a:pt x="1728" y="1153"/>
                    </a:cubicBezTo>
                    <a:cubicBezTo>
                      <a:pt x="1765" y="1156"/>
                      <a:pt x="1785" y="1154"/>
                      <a:pt x="1820" y="1149"/>
                    </a:cubicBezTo>
                    <a:cubicBezTo>
                      <a:pt x="1855" y="1144"/>
                      <a:pt x="1903" y="1136"/>
                      <a:pt x="1940" y="1121"/>
                    </a:cubicBezTo>
                    <a:cubicBezTo>
                      <a:pt x="1977" y="1106"/>
                      <a:pt x="2009" y="1085"/>
                      <a:pt x="2040" y="1061"/>
                    </a:cubicBezTo>
                    <a:cubicBezTo>
                      <a:pt x="2071" y="1037"/>
                      <a:pt x="2101" y="1008"/>
                      <a:pt x="2128" y="977"/>
                    </a:cubicBezTo>
                    <a:cubicBezTo>
                      <a:pt x="2155" y="946"/>
                      <a:pt x="2180" y="914"/>
                      <a:pt x="2200" y="877"/>
                    </a:cubicBezTo>
                    <a:cubicBezTo>
                      <a:pt x="2220" y="840"/>
                      <a:pt x="2237" y="803"/>
                      <a:pt x="2248" y="757"/>
                    </a:cubicBezTo>
                    <a:cubicBezTo>
                      <a:pt x="2259" y="711"/>
                      <a:pt x="2265" y="644"/>
                      <a:pt x="2268" y="601"/>
                    </a:cubicBezTo>
                    <a:cubicBezTo>
                      <a:pt x="2271" y="558"/>
                      <a:pt x="2269" y="536"/>
                      <a:pt x="2264" y="497"/>
                    </a:cubicBezTo>
                    <a:cubicBezTo>
                      <a:pt x="2259" y="458"/>
                      <a:pt x="2251" y="410"/>
                      <a:pt x="2236" y="365"/>
                    </a:cubicBezTo>
                    <a:cubicBezTo>
                      <a:pt x="2221" y="320"/>
                      <a:pt x="2201" y="268"/>
                      <a:pt x="2172" y="225"/>
                    </a:cubicBezTo>
                    <a:cubicBezTo>
                      <a:pt x="2143" y="182"/>
                      <a:pt x="2097" y="136"/>
                      <a:pt x="2060" y="105"/>
                    </a:cubicBezTo>
                    <a:cubicBezTo>
                      <a:pt x="2023" y="74"/>
                      <a:pt x="1985" y="53"/>
                      <a:pt x="1948" y="37"/>
                    </a:cubicBezTo>
                    <a:cubicBezTo>
                      <a:pt x="1911" y="21"/>
                      <a:pt x="1869" y="15"/>
                      <a:pt x="1836" y="9"/>
                    </a:cubicBezTo>
                    <a:cubicBezTo>
                      <a:pt x="1803" y="3"/>
                      <a:pt x="1783" y="0"/>
                      <a:pt x="1748" y="1"/>
                    </a:cubicBezTo>
                    <a:cubicBezTo>
                      <a:pt x="1713" y="2"/>
                      <a:pt x="1665" y="3"/>
                      <a:pt x="1624" y="13"/>
                    </a:cubicBezTo>
                    <a:cubicBezTo>
                      <a:pt x="1583" y="23"/>
                      <a:pt x="1540" y="42"/>
                      <a:pt x="1504" y="61"/>
                    </a:cubicBezTo>
                    <a:cubicBezTo>
                      <a:pt x="1468" y="80"/>
                      <a:pt x="1437" y="102"/>
                      <a:pt x="1408" y="125"/>
                    </a:cubicBezTo>
                    <a:cubicBezTo>
                      <a:pt x="1379" y="148"/>
                      <a:pt x="1353" y="172"/>
                      <a:pt x="1328" y="197"/>
                    </a:cubicBezTo>
                    <a:cubicBezTo>
                      <a:pt x="1303" y="222"/>
                      <a:pt x="1281" y="250"/>
                      <a:pt x="1260" y="277"/>
                    </a:cubicBezTo>
                    <a:cubicBezTo>
                      <a:pt x="1239" y="304"/>
                      <a:pt x="1220" y="327"/>
                      <a:pt x="1204" y="357"/>
                    </a:cubicBezTo>
                    <a:cubicBezTo>
                      <a:pt x="1188" y="387"/>
                      <a:pt x="1175" y="424"/>
                      <a:pt x="1164" y="457"/>
                    </a:cubicBezTo>
                    <a:cubicBezTo>
                      <a:pt x="1153" y="490"/>
                      <a:pt x="1144" y="536"/>
                      <a:pt x="1140" y="557"/>
                    </a:cubicBezTo>
                    <a:lnTo>
                      <a:pt x="1140" y="581"/>
                    </a:lnTo>
                    <a:cubicBezTo>
                      <a:pt x="1137" y="602"/>
                      <a:pt x="1131" y="646"/>
                      <a:pt x="1120" y="681"/>
                    </a:cubicBezTo>
                    <a:cubicBezTo>
                      <a:pt x="1109" y="716"/>
                      <a:pt x="1091" y="754"/>
                      <a:pt x="1072" y="789"/>
                    </a:cubicBezTo>
                    <a:cubicBezTo>
                      <a:pt x="1053" y="824"/>
                      <a:pt x="1035" y="858"/>
                      <a:pt x="1008" y="893"/>
                    </a:cubicBezTo>
                    <a:cubicBezTo>
                      <a:pt x="981" y="928"/>
                      <a:pt x="941" y="970"/>
                      <a:pt x="912" y="997"/>
                    </a:cubicBezTo>
                    <a:cubicBezTo>
                      <a:pt x="883" y="1024"/>
                      <a:pt x="863" y="1038"/>
                      <a:pt x="832" y="1057"/>
                    </a:cubicBezTo>
                    <a:cubicBezTo>
                      <a:pt x="801" y="1076"/>
                      <a:pt x="761" y="1099"/>
                      <a:pt x="728" y="1113"/>
                    </a:cubicBezTo>
                    <a:cubicBezTo>
                      <a:pt x="695" y="1127"/>
                      <a:pt x="661" y="1134"/>
                      <a:pt x="632" y="1141"/>
                    </a:cubicBezTo>
                    <a:cubicBezTo>
                      <a:pt x="603" y="1148"/>
                      <a:pt x="583" y="1151"/>
                      <a:pt x="556" y="1153"/>
                    </a:cubicBezTo>
                    <a:cubicBezTo>
                      <a:pt x="529" y="1155"/>
                      <a:pt x="504" y="1157"/>
                      <a:pt x="472" y="1153"/>
                    </a:cubicBezTo>
                    <a:cubicBezTo>
                      <a:pt x="440" y="1149"/>
                      <a:pt x="397" y="1140"/>
                      <a:pt x="364" y="1129"/>
                    </a:cubicBezTo>
                    <a:cubicBezTo>
                      <a:pt x="331" y="1118"/>
                      <a:pt x="304" y="1105"/>
                      <a:pt x="272" y="1085"/>
                    </a:cubicBezTo>
                    <a:cubicBezTo>
                      <a:pt x="240" y="1065"/>
                      <a:pt x="202" y="1038"/>
                      <a:pt x="172" y="1009"/>
                    </a:cubicBezTo>
                    <a:cubicBezTo>
                      <a:pt x="142" y="980"/>
                      <a:pt x="113" y="944"/>
                      <a:pt x="92" y="909"/>
                    </a:cubicBezTo>
                    <a:cubicBezTo>
                      <a:pt x="71" y="874"/>
                      <a:pt x="57" y="834"/>
                      <a:pt x="44" y="797"/>
                    </a:cubicBezTo>
                    <a:cubicBezTo>
                      <a:pt x="31" y="760"/>
                      <a:pt x="19" y="726"/>
                      <a:pt x="12" y="689"/>
                    </a:cubicBezTo>
                    <a:cubicBezTo>
                      <a:pt x="5" y="652"/>
                      <a:pt x="0" y="616"/>
                      <a:pt x="0" y="577"/>
                    </a:cubicBezTo>
                    <a:close/>
                  </a:path>
                </a:pathLst>
              </a:custGeom>
              <a:solidFill>
                <a:srgbClr val="FFFF99"/>
              </a:solidFill>
              <a:ln w="28575" cap="flat" cmpd="sng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385" name="Line 25"/>
              <p:cNvSpPr>
                <a:spLocks noChangeShapeType="1"/>
              </p:cNvSpPr>
              <p:nvPr/>
            </p:nvSpPr>
            <p:spPr bwMode="auto">
              <a:xfrm flipV="1">
                <a:off x="1760538" y="2364994"/>
                <a:ext cx="874713" cy="473075"/>
              </a:xfrm>
              <a:prstGeom prst="line">
                <a:avLst/>
              </a:prstGeom>
              <a:noFill/>
              <a:ln w="28575">
                <a:solidFill>
                  <a:srgbClr val="0000CC"/>
                </a:solidFill>
                <a:round/>
                <a:headEnd type="none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389" name="Line 29"/>
              <p:cNvSpPr>
                <a:spLocks noChangeShapeType="1"/>
              </p:cNvSpPr>
              <p:nvPr/>
            </p:nvSpPr>
            <p:spPr bwMode="auto">
              <a:xfrm flipV="1">
                <a:off x="1752601" y="708769"/>
                <a:ext cx="0" cy="2034052"/>
              </a:xfrm>
              <a:prstGeom prst="line">
                <a:avLst/>
              </a:prstGeom>
              <a:noFill/>
              <a:ln w="28575">
                <a:solidFill>
                  <a:srgbClr val="0000CC"/>
                </a:solidFill>
                <a:round/>
                <a:headEnd type="none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390" name="Oval 30"/>
              <p:cNvSpPr>
                <a:spLocks noChangeArrowheads="1"/>
              </p:cNvSpPr>
              <p:nvPr/>
            </p:nvSpPr>
            <p:spPr bwMode="auto">
              <a:xfrm>
                <a:off x="1600200" y="2666619"/>
                <a:ext cx="304800" cy="304800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round/>
                    <a:headEnd type="none" w="lg" len="lg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527391" name="Text Box 31"/>
            <p:cNvSpPr txBox="1">
              <a:spLocks noChangeArrowheads="1"/>
            </p:cNvSpPr>
            <p:nvPr/>
          </p:nvSpPr>
          <p:spPr bwMode="auto">
            <a:xfrm>
              <a:off x="990600" y="1676019"/>
              <a:ext cx="533400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 type="none" w="lg" len="lg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z="4000" dirty="0">
                  <a:solidFill>
                    <a:srgbClr val="FF0000"/>
                  </a:solidFill>
                  <a:latin typeface="Times New Roman" charset="0"/>
                </a:rPr>
                <a:t>e</a:t>
              </a:r>
            </a:p>
          </p:txBody>
        </p:sp>
        <p:pic>
          <p:nvPicPr>
            <p:cNvPr id="60" name="Bild 5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133600" y="1738582"/>
              <a:ext cx="405495" cy="547418"/>
            </a:xfrm>
            <a:prstGeom prst="rect">
              <a:avLst/>
            </a:prstGeom>
          </p:spPr>
        </p:pic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181101" y="2796130"/>
              <a:ext cx="342899" cy="507491"/>
            </a:xfrm>
            <a:prstGeom prst="rect">
              <a:avLst/>
            </a:prstGeom>
          </p:spPr>
        </p:pic>
      </p:grpSp>
      <p:cxnSp>
        <p:nvCxnSpPr>
          <p:cNvPr id="21" name="Gerade Verbindung mit Pfeil 20"/>
          <p:cNvCxnSpPr/>
          <p:nvPr/>
        </p:nvCxnSpPr>
        <p:spPr bwMode="auto">
          <a:xfrm>
            <a:off x="4690818" y="2895600"/>
            <a:ext cx="3310182" cy="0"/>
          </a:xfrm>
          <a:prstGeom prst="straightConnector1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2" name="Textfeld 21"/>
          <p:cNvSpPr txBox="1"/>
          <p:nvPr/>
        </p:nvSpPr>
        <p:spPr>
          <a:xfrm>
            <a:off x="7315200" y="2667000"/>
            <a:ext cx="6431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800" i="1" smtClean="0">
                <a:latin typeface="+mn-lt"/>
              </a:rPr>
              <a:t>x</a:t>
            </a:r>
            <a:endParaRPr lang="de-DE" sz="4800" i="1">
              <a:latin typeface="+mn-lt"/>
            </a:endParaRPr>
          </a:p>
        </p:txBody>
      </p:sp>
      <p:grpSp>
        <p:nvGrpSpPr>
          <p:cNvPr id="4" name="Gruppierung 3"/>
          <p:cNvGrpSpPr/>
          <p:nvPr/>
        </p:nvGrpSpPr>
        <p:grpSpPr>
          <a:xfrm>
            <a:off x="4267200" y="1229886"/>
            <a:ext cx="4648200" cy="1492884"/>
            <a:chOff x="4267200" y="1229886"/>
            <a:chExt cx="4648200" cy="1492884"/>
          </a:xfrm>
        </p:grpSpPr>
        <p:grpSp>
          <p:nvGrpSpPr>
            <p:cNvPr id="18" name="Gruppierung 17"/>
            <p:cNvGrpSpPr/>
            <p:nvPr/>
          </p:nvGrpSpPr>
          <p:grpSpPr>
            <a:xfrm>
              <a:off x="4690818" y="1229886"/>
              <a:ext cx="4224582" cy="1492884"/>
              <a:chOff x="3886199" y="1229886"/>
              <a:chExt cx="4224582" cy="1492884"/>
            </a:xfrm>
          </p:grpSpPr>
          <p:sp>
            <p:nvSpPr>
              <p:cNvPr id="51" name="Line 29"/>
              <p:cNvSpPr>
                <a:spLocks noChangeShapeType="1"/>
              </p:cNvSpPr>
              <p:nvPr/>
            </p:nvSpPr>
            <p:spPr bwMode="auto">
              <a:xfrm rot="5400000" flipV="1">
                <a:off x="5143449" y="1084288"/>
                <a:ext cx="0" cy="2034052"/>
              </a:xfrm>
              <a:prstGeom prst="line">
                <a:avLst/>
              </a:prstGeom>
              <a:noFill/>
              <a:ln w="28575">
                <a:solidFill>
                  <a:srgbClr val="0000CC"/>
                </a:solidFill>
                <a:round/>
                <a:headEnd type="none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grpSp>
            <p:nvGrpSpPr>
              <p:cNvPr id="527396" name="Group 36"/>
              <p:cNvGrpSpPr>
                <a:grpSpLocks/>
              </p:cNvGrpSpPr>
              <p:nvPr/>
            </p:nvGrpSpPr>
            <p:grpSpPr bwMode="auto">
              <a:xfrm rot="5400000">
                <a:off x="4644230" y="1258093"/>
                <a:ext cx="406400" cy="1693863"/>
                <a:chOff x="2851" y="2845"/>
                <a:chExt cx="256" cy="1067"/>
              </a:xfrm>
            </p:grpSpPr>
            <p:sp>
              <p:nvSpPr>
                <p:cNvPr id="527397" name="Freeform 37"/>
                <p:cNvSpPr>
                  <a:spLocks/>
                </p:cNvSpPr>
                <p:nvPr/>
              </p:nvSpPr>
              <p:spPr bwMode="auto">
                <a:xfrm rot="4891731">
                  <a:off x="2368" y="3328"/>
                  <a:ext cx="1062" cy="96"/>
                </a:xfrm>
                <a:custGeom>
                  <a:avLst/>
                  <a:gdLst>
                    <a:gd name="T0" fmla="*/ 0 w 774"/>
                    <a:gd name="T1" fmla="*/ 323 h 648"/>
                    <a:gd name="T2" fmla="*/ 8 w 774"/>
                    <a:gd name="T3" fmla="*/ 252 h 648"/>
                    <a:gd name="T4" fmla="*/ 32 w 774"/>
                    <a:gd name="T5" fmla="*/ 182 h 648"/>
                    <a:gd name="T6" fmla="*/ 78 w 774"/>
                    <a:gd name="T7" fmla="*/ 119 h 648"/>
                    <a:gd name="T8" fmla="*/ 124 w 774"/>
                    <a:gd name="T9" fmla="*/ 79 h 648"/>
                    <a:gd name="T10" fmla="*/ 189 w 774"/>
                    <a:gd name="T11" fmla="*/ 36 h 648"/>
                    <a:gd name="T12" fmla="*/ 257 w 774"/>
                    <a:gd name="T13" fmla="*/ 14 h 648"/>
                    <a:gd name="T14" fmla="*/ 349 w 774"/>
                    <a:gd name="T15" fmla="*/ 1 h 648"/>
                    <a:gd name="T16" fmla="*/ 436 w 774"/>
                    <a:gd name="T17" fmla="*/ 10 h 648"/>
                    <a:gd name="T18" fmla="*/ 511 w 774"/>
                    <a:gd name="T19" fmla="*/ 30 h 648"/>
                    <a:gd name="T20" fmla="*/ 579 w 774"/>
                    <a:gd name="T21" fmla="*/ 66 h 648"/>
                    <a:gd name="T22" fmla="*/ 630 w 774"/>
                    <a:gd name="T23" fmla="*/ 104 h 648"/>
                    <a:gd name="T24" fmla="*/ 682 w 774"/>
                    <a:gd name="T25" fmla="*/ 153 h 648"/>
                    <a:gd name="T26" fmla="*/ 728 w 774"/>
                    <a:gd name="T27" fmla="*/ 211 h 648"/>
                    <a:gd name="T28" fmla="*/ 756 w 774"/>
                    <a:gd name="T29" fmla="*/ 268 h 648"/>
                    <a:gd name="T30" fmla="*/ 774 w 774"/>
                    <a:gd name="T31" fmla="*/ 316 h 648"/>
                    <a:gd name="T32" fmla="*/ 756 w 774"/>
                    <a:gd name="T33" fmla="*/ 378 h 648"/>
                    <a:gd name="T34" fmla="*/ 725 w 774"/>
                    <a:gd name="T35" fmla="*/ 442 h 648"/>
                    <a:gd name="T36" fmla="*/ 682 w 774"/>
                    <a:gd name="T37" fmla="*/ 500 h 648"/>
                    <a:gd name="T38" fmla="*/ 617 w 774"/>
                    <a:gd name="T39" fmla="*/ 558 h 648"/>
                    <a:gd name="T40" fmla="*/ 563 w 774"/>
                    <a:gd name="T41" fmla="*/ 592 h 648"/>
                    <a:gd name="T42" fmla="*/ 492 w 774"/>
                    <a:gd name="T43" fmla="*/ 623 h 648"/>
                    <a:gd name="T44" fmla="*/ 427 w 774"/>
                    <a:gd name="T45" fmla="*/ 639 h 648"/>
                    <a:gd name="T46" fmla="*/ 376 w 774"/>
                    <a:gd name="T47" fmla="*/ 646 h 648"/>
                    <a:gd name="T48" fmla="*/ 319 w 774"/>
                    <a:gd name="T49" fmla="*/ 646 h 648"/>
                    <a:gd name="T50" fmla="*/ 246 w 774"/>
                    <a:gd name="T51" fmla="*/ 632 h 648"/>
                    <a:gd name="T52" fmla="*/ 184 w 774"/>
                    <a:gd name="T53" fmla="*/ 608 h 648"/>
                    <a:gd name="T54" fmla="*/ 116 w 774"/>
                    <a:gd name="T55" fmla="*/ 565 h 648"/>
                    <a:gd name="T56" fmla="*/ 62 w 774"/>
                    <a:gd name="T57" fmla="*/ 509 h 648"/>
                    <a:gd name="T58" fmla="*/ 26 w 774"/>
                    <a:gd name="T59" fmla="*/ 448 h 648"/>
                    <a:gd name="T60" fmla="*/ 6 w 774"/>
                    <a:gd name="T61" fmla="*/ 388 h 648"/>
                    <a:gd name="T62" fmla="*/ 0 w 774"/>
                    <a:gd name="T63" fmla="*/ 323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74" h="648">
                      <a:moveTo>
                        <a:pt x="0" y="323"/>
                      </a:moveTo>
                      <a:cubicBezTo>
                        <a:pt x="0" y="301"/>
                        <a:pt x="3" y="275"/>
                        <a:pt x="8" y="252"/>
                      </a:cubicBezTo>
                      <a:cubicBezTo>
                        <a:pt x="13" y="229"/>
                        <a:pt x="20" y="204"/>
                        <a:pt x="32" y="182"/>
                      </a:cubicBezTo>
                      <a:cubicBezTo>
                        <a:pt x="44" y="160"/>
                        <a:pt x="63" y="137"/>
                        <a:pt x="78" y="119"/>
                      </a:cubicBezTo>
                      <a:cubicBezTo>
                        <a:pt x="94" y="102"/>
                        <a:pt x="106" y="93"/>
                        <a:pt x="124" y="79"/>
                      </a:cubicBezTo>
                      <a:cubicBezTo>
                        <a:pt x="143" y="65"/>
                        <a:pt x="167" y="47"/>
                        <a:pt x="189" y="36"/>
                      </a:cubicBezTo>
                      <a:cubicBezTo>
                        <a:pt x="212" y="26"/>
                        <a:pt x="231" y="20"/>
                        <a:pt x="257" y="14"/>
                      </a:cubicBezTo>
                      <a:cubicBezTo>
                        <a:pt x="283" y="8"/>
                        <a:pt x="319" y="1"/>
                        <a:pt x="349" y="1"/>
                      </a:cubicBezTo>
                      <a:cubicBezTo>
                        <a:pt x="379" y="0"/>
                        <a:pt x="409" y="4"/>
                        <a:pt x="436" y="10"/>
                      </a:cubicBezTo>
                      <a:cubicBezTo>
                        <a:pt x="463" y="15"/>
                        <a:pt x="488" y="20"/>
                        <a:pt x="511" y="30"/>
                      </a:cubicBezTo>
                      <a:cubicBezTo>
                        <a:pt x="535" y="39"/>
                        <a:pt x="559" y="53"/>
                        <a:pt x="579" y="66"/>
                      </a:cubicBezTo>
                      <a:cubicBezTo>
                        <a:pt x="599" y="78"/>
                        <a:pt x="613" y="89"/>
                        <a:pt x="630" y="104"/>
                      </a:cubicBezTo>
                      <a:cubicBezTo>
                        <a:pt x="647" y="118"/>
                        <a:pt x="666" y="135"/>
                        <a:pt x="682" y="153"/>
                      </a:cubicBezTo>
                      <a:cubicBezTo>
                        <a:pt x="698" y="171"/>
                        <a:pt x="716" y="192"/>
                        <a:pt x="728" y="211"/>
                      </a:cubicBezTo>
                      <a:cubicBezTo>
                        <a:pt x="740" y="230"/>
                        <a:pt x="748" y="251"/>
                        <a:pt x="756" y="268"/>
                      </a:cubicBezTo>
                      <a:lnTo>
                        <a:pt x="774" y="316"/>
                      </a:lnTo>
                      <a:lnTo>
                        <a:pt x="756" y="378"/>
                      </a:lnTo>
                      <a:cubicBezTo>
                        <a:pt x="748" y="399"/>
                        <a:pt x="737" y="422"/>
                        <a:pt x="725" y="442"/>
                      </a:cubicBezTo>
                      <a:cubicBezTo>
                        <a:pt x="713" y="462"/>
                        <a:pt x="700" y="481"/>
                        <a:pt x="682" y="500"/>
                      </a:cubicBezTo>
                      <a:cubicBezTo>
                        <a:pt x="664" y="520"/>
                        <a:pt x="636" y="543"/>
                        <a:pt x="617" y="558"/>
                      </a:cubicBezTo>
                      <a:cubicBezTo>
                        <a:pt x="597" y="574"/>
                        <a:pt x="584" y="581"/>
                        <a:pt x="563" y="592"/>
                      </a:cubicBezTo>
                      <a:cubicBezTo>
                        <a:pt x="542" y="603"/>
                        <a:pt x="515" y="616"/>
                        <a:pt x="492" y="623"/>
                      </a:cubicBezTo>
                      <a:cubicBezTo>
                        <a:pt x="470" y="631"/>
                        <a:pt x="447" y="635"/>
                        <a:pt x="427" y="639"/>
                      </a:cubicBezTo>
                      <a:cubicBezTo>
                        <a:pt x="408" y="643"/>
                        <a:pt x="394" y="645"/>
                        <a:pt x="376" y="646"/>
                      </a:cubicBezTo>
                      <a:cubicBezTo>
                        <a:pt x="358" y="647"/>
                        <a:pt x="341" y="648"/>
                        <a:pt x="319" y="646"/>
                      </a:cubicBezTo>
                      <a:cubicBezTo>
                        <a:pt x="298" y="644"/>
                        <a:pt x="269" y="638"/>
                        <a:pt x="246" y="632"/>
                      </a:cubicBezTo>
                      <a:cubicBezTo>
                        <a:pt x="224" y="626"/>
                        <a:pt x="206" y="619"/>
                        <a:pt x="184" y="608"/>
                      </a:cubicBezTo>
                      <a:cubicBezTo>
                        <a:pt x="162" y="596"/>
                        <a:pt x="137" y="581"/>
                        <a:pt x="116" y="565"/>
                      </a:cubicBezTo>
                      <a:cubicBezTo>
                        <a:pt x="96" y="549"/>
                        <a:pt x="77" y="528"/>
                        <a:pt x="62" y="509"/>
                      </a:cubicBezTo>
                      <a:cubicBezTo>
                        <a:pt x="47" y="490"/>
                        <a:pt x="35" y="468"/>
                        <a:pt x="26" y="448"/>
                      </a:cubicBezTo>
                      <a:cubicBezTo>
                        <a:pt x="17" y="428"/>
                        <a:pt x="10" y="409"/>
                        <a:pt x="6" y="388"/>
                      </a:cubicBezTo>
                      <a:cubicBezTo>
                        <a:pt x="2" y="367"/>
                        <a:pt x="1" y="337"/>
                        <a:pt x="0" y="323"/>
                      </a:cubicBezTo>
                      <a:close/>
                    </a:path>
                  </a:pathLst>
                </a:custGeom>
                <a:solidFill>
                  <a:srgbClr val="FFFF99"/>
                </a:solidFill>
                <a:ln w="28575" cap="flat" cmpd="sng">
                  <a:solidFill>
                    <a:schemeClr val="tx1"/>
                  </a:solidFill>
                  <a:prstDash val="solid"/>
                  <a:round/>
                  <a:headEnd type="none" w="lg" len="lg"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z="2000">
                    <a:solidFill>
                      <a:srgbClr val="0000CC"/>
                    </a:solidFill>
                    <a:latin typeface="Times New Roman" charset="0"/>
                  </a:endParaRPr>
                </a:p>
              </p:txBody>
            </p:sp>
            <p:sp>
              <p:nvSpPr>
                <p:cNvPr id="527398" name="Freeform 38"/>
                <p:cNvSpPr>
                  <a:spLocks/>
                </p:cNvSpPr>
                <p:nvPr/>
              </p:nvSpPr>
              <p:spPr bwMode="auto">
                <a:xfrm rot="16708269" flipH="1">
                  <a:off x="2528" y="3333"/>
                  <a:ext cx="1062" cy="96"/>
                </a:xfrm>
                <a:custGeom>
                  <a:avLst/>
                  <a:gdLst>
                    <a:gd name="T0" fmla="*/ 0 w 774"/>
                    <a:gd name="T1" fmla="*/ 323 h 648"/>
                    <a:gd name="T2" fmla="*/ 8 w 774"/>
                    <a:gd name="T3" fmla="*/ 252 h 648"/>
                    <a:gd name="T4" fmla="*/ 32 w 774"/>
                    <a:gd name="T5" fmla="*/ 182 h 648"/>
                    <a:gd name="T6" fmla="*/ 78 w 774"/>
                    <a:gd name="T7" fmla="*/ 119 h 648"/>
                    <a:gd name="T8" fmla="*/ 124 w 774"/>
                    <a:gd name="T9" fmla="*/ 79 h 648"/>
                    <a:gd name="T10" fmla="*/ 189 w 774"/>
                    <a:gd name="T11" fmla="*/ 36 h 648"/>
                    <a:gd name="T12" fmla="*/ 257 w 774"/>
                    <a:gd name="T13" fmla="*/ 14 h 648"/>
                    <a:gd name="T14" fmla="*/ 349 w 774"/>
                    <a:gd name="T15" fmla="*/ 1 h 648"/>
                    <a:gd name="T16" fmla="*/ 436 w 774"/>
                    <a:gd name="T17" fmla="*/ 10 h 648"/>
                    <a:gd name="T18" fmla="*/ 511 w 774"/>
                    <a:gd name="T19" fmla="*/ 30 h 648"/>
                    <a:gd name="T20" fmla="*/ 579 w 774"/>
                    <a:gd name="T21" fmla="*/ 66 h 648"/>
                    <a:gd name="T22" fmla="*/ 630 w 774"/>
                    <a:gd name="T23" fmla="*/ 104 h 648"/>
                    <a:gd name="T24" fmla="*/ 682 w 774"/>
                    <a:gd name="T25" fmla="*/ 153 h 648"/>
                    <a:gd name="T26" fmla="*/ 728 w 774"/>
                    <a:gd name="T27" fmla="*/ 211 h 648"/>
                    <a:gd name="T28" fmla="*/ 756 w 774"/>
                    <a:gd name="T29" fmla="*/ 268 h 648"/>
                    <a:gd name="T30" fmla="*/ 774 w 774"/>
                    <a:gd name="T31" fmla="*/ 316 h 648"/>
                    <a:gd name="T32" fmla="*/ 756 w 774"/>
                    <a:gd name="T33" fmla="*/ 378 h 648"/>
                    <a:gd name="T34" fmla="*/ 725 w 774"/>
                    <a:gd name="T35" fmla="*/ 442 h 648"/>
                    <a:gd name="T36" fmla="*/ 682 w 774"/>
                    <a:gd name="T37" fmla="*/ 500 h 648"/>
                    <a:gd name="T38" fmla="*/ 617 w 774"/>
                    <a:gd name="T39" fmla="*/ 558 h 648"/>
                    <a:gd name="T40" fmla="*/ 563 w 774"/>
                    <a:gd name="T41" fmla="*/ 592 h 648"/>
                    <a:gd name="T42" fmla="*/ 492 w 774"/>
                    <a:gd name="T43" fmla="*/ 623 h 648"/>
                    <a:gd name="T44" fmla="*/ 427 w 774"/>
                    <a:gd name="T45" fmla="*/ 639 h 648"/>
                    <a:gd name="T46" fmla="*/ 376 w 774"/>
                    <a:gd name="T47" fmla="*/ 646 h 648"/>
                    <a:gd name="T48" fmla="*/ 319 w 774"/>
                    <a:gd name="T49" fmla="*/ 646 h 648"/>
                    <a:gd name="T50" fmla="*/ 246 w 774"/>
                    <a:gd name="T51" fmla="*/ 632 h 648"/>
                    <a:gd name="T52" fmla="*/ 184 w 774"/>
                    <a:gd name="T53" fmla="*/ 608 h 648"/>
                    <a:gd name="T54" fmla="*/ 116 w 774"/>
                    <a:gd name="T55" fmla="*/ 565 h 648"/>
                    <a:gd name="T56" fmla="*/ 62 w 774"/>
                    <a:gd name="T57" fmla="*/ 509 h 648"/>
                    <a:gd name="T58" fmla="*/ 26 w 774"/>
                    <a:gd name="T59" fmla="*/ 448 h 648"/>
                    <a:gd name="T60" fmla="*/ 6 w 774"/>
                    <a:gd name="T61" fmla="*/ 388 h 648"/>
                    <a:gd name="T62" fmla="*/ 0 w 774"/>
                    <a:gd name="T63" fmla="*/ 323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74" h="648">
                      <a:moveTo>
                        <a:pt x="0" y="323"/>
                      </a:moveTo>
                      <a:cubicBezTo>
                        <a:pt x="0" y="301"/>
                        <a:pt x="3" y="275"/>
                        <a:pt x="8" y="252"/>
                      </a:cubicBezTo>
                      <a:cubicBezTo>
                        <a:pt x="13" y="229"/>
                        <a:pt x="20" y="204"/>
                        <a:pt x="32" y="182"/>
                      </a:cubicBezTo>
                      <a:cubicBezTo>
                        <a:pt x="44" y="160"/>
                        <a:pt x="63" y="137"/>
                        <a:pt x="78" y="119"/>
                      </a:cubicBezTo>
                      <a:cubicBezTo>
                        <a:pt x="94" y="102"/>
                        <a:pt x="106" y="93"/>
                        <a:pt x="124" y="79"/>
                      </a:cubicBezTo>
                      <a:cubicBezTo>
                        <a:pt x="143" y="65"/>
                        <a:pt x="167" y="47"/>
                        <a:pt x="189" y="36"/>
                      </a:cubicBezTo>
                      <a:cubicBezTo>
                        <a:pt x="212" y="26"/>
                        <a:pt x="231" y="20"/>
                        <a:pt x="257" y="14"/>
                      </a:cubicBezTo>
                      <a:cubicBezTo>
                        <a:pt x="283" y="8"/>
                        <a:pt x="319" y="1"/>
                        <a:pt x="349" y="1"/>
                      </a:cubicBezTo>
                      <a:cubicBezTo>
                        <a:pt x="379" y="0"/>
                        <a:pt x="409" y="4"/>
                        <a:pt x="436" y="10"/>
                      </a:cubicBezTo>
                      <a:cubicBezTo>
                        <a:pt x="463" y="15"/>
                        <a:pt x="488" y="20"/>
                        <a:pt x="511" y="30"/>
                      </a:cubicBezTo>
                      <a:cubicBezTo>
                        <a:pt x="535" y="39"/>
                        <a:pt x="559" y="53"/>
                        <a:pt x="579" y="66"/>
                      </a:cubicBezTo>
                      <a:cubicBezTo>
                        <a:pt x="599" y="78"/>
                        <a:pt x="613" y="89"/>
                        <a:pt x="630" y="104"/>
                      </a:cubicBezTo>
                      <a:cubicBezTo>
                        <a:pt x="647" y="118"/>
                        <a:pt x="666" y="135"/>
                        <a:pt x="682" y="153"/>
                      </a:cubicBezTo>
                      <a:cubicBezTo>
                        <a:pt x="698" y="171"/>
                        <a:pt x="716" y="192"/>
                        <a:pt x="728" y="211"/>
                      </a:cubicBezTo>
                      <a:cubicBezTo>
                        <a:pt x="740" y="230"/>
                        <a:pt x="748" y="251"/>
                        <a:pt x="756" y="268"/>
                      </a:cubicBezTo>
                      <a:lnTo>
                        <a:pt x="774" y="316"/>
                      </a:lnTo>
                      <a:lnTo>
                        <a:pt x="756" y="378"/>
                      </a:lnTo>
                      <a:cubicBezTo>
                        <a:pt x="748" y="399"/>
                        <a:pt x="737" y="422"/>
                        <a:pt x="725" y="442"/>
                      </a:cubicBezTo>
                      <a:cubicBezTo>
                        <a:pt x="713" y="462"/>
                        <a:pt x="700" y="481"/>
                        <a:pt x="682" y="500"/>
                      </a:cubicBezTo>
                      <a:cubicBezTo>
                        <a:pt x="664" y="520"/>
                        <a:pt x="636" y="543"/>
                        <a:pt x="617" y="558"/>
                      </a:cubicBezTo>
                      <a:cubicBezTo>
                        <a:pt x="597" y="574"/>
                        <a:pt x="584" y="581"/>
                        <a:pt x="563" y="592"/>
                      </a:cubicBezTo>
                      <a:cubicBezTo>
                        <a:pt x="542" y="603"/>
                        <a:pt x="515" y="616"/>
                        <a:pt x="492" y="623"/>
                      </a:cubicBezTo>
                      <a:cubicBezTo>
                        <a:pt x="470" y="631"/>
                        <a:pt x="447" y="635"/>
                        <a:pt x="427" y="639"/>
                      </a:cubicBezTo>
                      <a:cubicBezTo>
                        <a:pt x="408" y="643"/>
                        <a:pt x="394" y="645"/>
                        <a:pt x="376" y="646"/>
                      </a:cubicBezTo>
                      <a:cubicBezTo>
                        <a:pt x="358" y="647"/>
                        <a:pt x="341" y="648"/>
                        <a:pt x="319" y="646"/>
                      </a:cubicBezTo>
                      <a:cubicBezTo>
                        <a:pt x="298" y="644"/>
                        <a:pt x="269" y="638"/>
                        <a:pt x="246" y="632"/>
                      </a:cubicBezTo>
                      <a:cubicBezTo>
                        <a:pt x="224" y="626"/>
                        <a:pt x="206" y="619"/>
                        <a:pt x="184" y="608"/>
                      </a:cubicBezTo>
                      <a:cubicBezTo>
                        <a:pt x="162" y="596"/>
                        <a:pt x="137" y="581"/>
                        <a:pt x="116" y="565"/>
                      </a:cubicBezTo>
                      <a:cubicBezTo>
                        <a:pt x="96" y="549"/>
                        <a:pt x="77" y="528"/>
                        <a:pt x="62" y="509"/>
                      </a:cubicBezTo>
                      <a:cubicBezTo>
                        <a:pt x="47" y="490"/>
                        <a:pt x="35" y="468"/>
                        <a:pt x="26" y="448"/>
                      </a:cubicBezTo>
                      <a:cubicBezTo>
                        <a:pt x="17" y="428"/>
                        <a:pt x="10" y="409"/>
                        <a:pt x="6" y="388"/>
                      </a:cubicBezTo>
                      <a:cubicBezTo>
                        <a:pt x="2" y="367"/>
                        <a:pt x="1" y="337"/>
                        <a:pt x="0" y="323"/>
                      </a:cubicBezTo>
                      <a:close/>
                    </a:path>
                  </a:pathLst>
                </a:custGeom>
                <a:solidFill>
                  <a:srgbClr val="FFFF99"/>
                </a:solidFill>
                <a:ln w="28575" cap="flat" cmpd="sng">
                  <a:solidFill>
                    <a:schemeClr val="tx1"/>
                  </a:solidFill>
                  <a:prstDash val="solid"/>
                  <a:round/>
                  <a:headEnd type="none" w="lg" len="lg"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 sz="2000">
                    <a:solidFill>
                      <a:srgbClr val="0000CC"/>
                    </a:solidFill>
                    <a:latin typeface="Times New Roman" charset="0"/>
                  </a:endParaRPr>
                </a:p>
              </p:txBody>
            </p:sp>
          </p:grpSp>
          <p:sp>
            <p:nvSpPr>
              <p:cNvPr id="527400" name="Oval 40"/>
              <p:cNvSpPr>
                <a:spLocks noChangeArrowheads="1"/>
              </p:cNvSpPr>
              <p:nvPr/>
            </p:nvSpPr>
            <p:spPr bwMode="auto">
              <a:xfrm rot="5400000">
                <a:off x="3886199" y="1947863"/>
                <a:ext cx="304800" cy="304800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round/>
                    <a:headEnd type="none" w="lg" len="lg"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404" name="Line 44"/>
              <p:cNvSpPr>
                <a:spLocks noChangeShapeType="1"/>
              </p:cNvSpPr>
              <p:nvPr/>
            </p:nvSpPr>
            <p:spPr bwMode="auto">
              <a:xfrm rot="5400000" flipV="1">
                <a:off x="4624387" y="1128713"/>
                <a:ext cx="0" cy="114300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 type="none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sp>
            <p:nvSpPr>
              <p:cNvPr id="527405" name="Bogen 45"/>
              <p:cNvSpPr>
                <a:spLocks/>
              </p:cNvSpPr>
              <p:nvPr/>
            </p:nvSpPr>
            <p:spPr bwMode="auto">
              <a:xfrm rot="5400000">
                <a:off x="5435600" y="1244600"/>
                <a:ext cx="520700" cy="1714500"/>
              </a:xfrm>
              <a:custGeom>
                <a:avLst/>
                <a:gdLst>
                  <a:gd name="G0" fmla="+- 3274 0 0"/>
                  <a:gd name="G1" fmla="+- 21600 0 0"/>
                  <a:gd name="G2" fmla="+- 21600 0 0"/>
                  <a:gd name="T0" fmla="*/ 0 w 6410"/>
                  <a:gd name="T1" fmla="*/ 250 h 21600"/>
                  <a:gd name="T2" fmla="*/ 6410 w 6410"/>
                  <a:gd name="T3" fmla="*/ 229 h 21600"/>
                  <a:gd name="T4" fmla="*/ 3274 w 641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10" h="21600" fill="none" extrusionOk="0">
                    <a:moveTo>
                      <a:pt x="-1" y="249"/>
                    </a:moveTo>
                    <a:cubicBezTo>
                      <a:pt x="1083" y="83"/>
                      <a:pt x="2177" y="-1"/>
                      <a:pt x="3274" y="-1"/>
                    </a:cubicBezTo>
                    <a:cubicBezTo>
                      <a:pt x="4323" y="-1"/>
                      <a:pt x="5371" y="76"/>
                      <a:pt x="6410" y="228"/>
                    </a:cubicBezTo>
                  </a:path>
                  <a:path w="6410" h="21600" stroke="0" extrusionOk="0">
                    <a:moveTo>
                      <a:pt x="-1" y="249"/>
                    </a:moveTo>
                    <a:cubicBezTo>
                      <a:pt x="1083" y="83"/>
                      <a:pt x="2177" y="-1"/>
                      <a:pt x="3274" y="-1"/>
                    </a:cubicBezTo>
                    <a:cubicBezTo>
                      <a:pt x="4323" y="-1"/>
                      <a:pt x="5371" y="76"/>
                      <a:pt x="6410" y="228"/>
                    </a:cubicBezTo>
                    <a:lnTo>
                      <a:pt x="3274" y="21600"/>
                    </a:lnTo>
                    <a:close/>
                  </a:path>
                </a:pathLst>
              </a:custGeom>
              <a:noFill/>
              <a:ln w="28575">
                <a:solidFill>
                  <a:srgbClr val="CC0099"/>
                </a:solidFill>
                <a:round/>
                <a:headEnd type="arrow" w="lg" len="lg"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 sz="2000">
                  <a:solidFill>
                    <a:srgbClr val="0000CC"/>
                  </a:solidFill>
                  <a:latin typeface="Times New Roman" charset="0"/>
                </a:endParaRPr>
              </a:p>
            </p:txBody>
          </p:sp>
          <p:pic>
            <p:nvPicPr>
              <p:cNvPr id="65" name="Bild 64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076700" y="1229886"/>
                <a:ext cx="1143000" cy="275846"/>
              </a:xfrm>
              <a:prstGeom prst="rect">
                <a:avLst/>
              </a:prstGeom>
            </p:spPr>
          </p:pic>
          <p:pic>
            <p:nvPicPr>
              <p:cNvPr id="66" name="Bild 65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852648" y="2184213"/>
                <a:ext cx="398931" cy="538557"/>
              </a:xfrm>
              <a:prstGeom prst="rect">
                <a:avLst/>
              </a:prstGeom>
            </p:spPr>
          </p:pic>
          <p:pic>
            <p:nvPicPr>
              <p:cNvPr id="17" name="Bild 16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81800" y="1892622"/>
                <a:ext cx="1328981" cy="393378"/>
              </a:xfrm>
              <a:prstGeom prst="rect">
                <a:avLst/>
              </a:prstGeom>
            </p:spPr>
          </p:pic>
        </p:grpSp>
        <p:sp>
          <p:nvSpPr>
            <p:cNvPr id="28" name="Text Box 31"/>
            <p:cNvSpPr txBox="1">
              <a:spLocks noChangeArrowheads="1"/>
            </p:cNvSpPr>
            <p:nvPr/>
          </p:nvSpPr>
          <p:spPr bwMode="auto">
            <a:xfrm>
              <a:off x="4267200" y="1689847"/>
              <a:ext cx="533400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 type="none" w="lg" len="lg"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z="4000" dirty="0">
                  <a:solidFill>
                    <a:srgbClr val="FF0000"/>
                  </a:solidFill>
                  <a:latin typeface="Times New Roman" charset="0"/>
                </a:rPr>
                <a:t>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46853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Bild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4180" y="304800"/>
            <a:ext cx="4680859" cy="1066800"/>
          </a:xfrm>
          <a:prstGeom prst="rect">
            <a:avLst/>
          </a:prstGeom>
        </p:spPr>
      </p:pic>
      <p:grpSp>
        <p:nvGrpSpPr>
          <p:cNvPr id="14" name="Gruppierung 13"/>
          <p:cNvGrpSpPr/>
          <p:nvPr/>
        </p:nvGrpSpPr>
        <p:grpSpPr>
          <a:xfrm>
            <a:off x="4876800" y="152400"/>
            <a:ext cx="4114800" cy="3345597"/>
            <a:chOff x="4876800" y="152400"/>
            <a:chExt cx="4114800" cy="3345597"/>
          </a:xfrm>
        </p:grpSpPr>
        <p:pic>
          <p:nvPicPr>
            <p:cNvPr id="915458" name="Picture 2" descr="http://www.ilc-higrade.eu/e23/FN0265H_600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29200" y="152400"/>
              <a:ext cx="3886200" cy="2590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Textfeld 1"/>
            <p:cNvSpPr txBox="1"/>
            <p:nvPr/>
          </p:nvSpPr>
          <p:spPr>
            <a:xfrm>
              <a:off x="4876800" y="2667000"/>
              <a:ext cx="4114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smtClean="0"/>
                <a:t>ILC: 9 </a:t>
              </a:r>
              <a:r>
                <a:rPr lang="de-DE" dirty="0" err="1" smtClean="0"/>
                <a:t>cell</a:t>
              </a:r>
              <a:r>
                <a:rPr lang="de-DE" dirty="0" smtClean="0"/>
                <a:t> Niobium </a:t>
              </a:r>
              <a:r>
                <a:rPr lang="de-DE" dirty="0" err="1" smtClean="0"/>
                <a:t>cavity</a:t>
              </a:r>
              <a:r>
                <a:rPr lang="de-DE" dirty="0" smtClean="0"/>
                <a:t> (</a:t>
              </a:r>
              <a:r>
                <a:rPr lang="de-DE" dirty="0" err="1" smtClean="0"/>
                <a:t>superconducting</a:t>
              </a:r>
              <a:r>
                <a:rPr lang="de-DE" dirty="0" smtClean="0"/>
                <a:t>)</a:t>
              </a:r>
              <a:endParaRPr lang="de-DE" dirty="0"/>
            </a:p>
          </p:txBody>
        </p:sp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858000" y="1992313"/>
              <a:ext cx="1943100" cy="674687"/>
            </a:xfrm>
            <a:prstGeom prst="rect">
              <a:avLst/>
            </a:prstGeom>
          </p:spPr>
        </p:pic>
        <p:sp>
          <p:nvSpPr>
            <p:cNvPr id="4" name="Rechteck 3"/>
            <p:cNvSpPr/>
            <p:nvPr/>
          </p:nvSpPr>
          <p:spPr>
            <a:xfrm>
              <a:off x="5105400" y="152400"/>
              <a:ext cx="312420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de-DE" sz="1200" b="1" dirty="0" err="1">
                  <a:solidFill>
                    <a:schemeClr val="bg1"/>
                  </a:solidFill>
                </a:rPr>
                <a:t>Photo</a:t>
              </a:r>
              <a:r>
                <a:rPr lang="de-DE" sz="1200" b="1" dirty="0">
                  <a:solidFill>
                    <a:schemeClr val="bg1"/>
                  </a:solidFill>
                </a:rPr>
                <a:t>: </a:t>
              </a:r>
              <a:r>
                <a:rPr lang="de-DE" sz="1200" b="1" dirty="0" err="1" smtClean="0">
                  <a:solidFill>
                    <a:schemeClr val="bg1"/>
                  </a:solidFill>
                </a:rPr>
                <a:t>Fermilab</a:t>
              </a:r>
              <a:endParaRPr lang="de-DE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" name="Gruppierung 19"/>
          <p:cNvGrpSpPr/>
          <p:nvPr/>
        </p:nvGrpSpPr>
        <p:grpSpPr>
          <a:xfrm>
            <a:off x="231774" y="1664882"/>
            <a:ext cx="4787900" cy="4278718"/>
            <a:chOff x="231774" y="1664882"/>
            <a:chExt cx="4787900" cy="4278718"/>
          </a:xfrm>
        </p:grpSpPr>
        <p:pic>
          <p:nvPicPr>
            <p:cNvPr id="19" name="Bild 1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31774" y="3080533"/>
              <a:ext cx="4787900" cy="1143000"/>
            </a:xfrm>
            <a:prstGeom prst="rect">
              <a:avLst/>
            </a:prstGeom>
          </p:spPr>
        </p:pic>
        <p:grpSp>
          <p:nvGrpSpPr>
            <p:cNvPr id="16" name="Gruppierung 15"/>
            <p:cNvGrpSpPr/>
            <p:nvPr/>
          </p:nvGrpSpPr>
          <p:grpSpPr>
            <a:xfrm>
              <a:off x="253785" y="1664882"/>
              <a:ext cx="4576353" cy="4278718"/>
              <a:chOff x="253785" y="1664882"/>
              <a:chExt cx="4576353" cy="4278718"/>
            </a:xfrm>
          </p:grpSpPr>
          <p:pic>
            <p:nvPicPr>
              <p:cNvPr id="12" name="Bild 11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53785" y="1664882"/>
                <a:ext cx="4349212" cy="1078317"/>
              </a:xfrm>
              <a:prstGeom prst="rect">
                <a:avLst/>
              </a:prstGeom>
            </p:spPr>
          </p:pic>
          <p:sp>
            <p:nvSpPr>
              <p:cNvPr id="13" name="Textfeld 12"/>
              <p:cNvSpPr txBox="1"/>
              <p:nvPr/>
            </p:nvSpPr>
            <p:spPr>
              <a:xfrm>
                <a:off x="253785" y="4866382"/>
                <a:ext cx="4576353" cy="1077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3200" dirty="0" smtClean="0"/>
                  <a:t>Radiation </a:t>
                </a:r>
                <a:r>
                  <a:rPr lang="de-DE" sz="3200" dirty="0" err="1" smtClean="0"/>
                  <a:t>losses</a:t>
                </a:r>
                <a:r>
                  <a:rPr lang="de-DE" sz="3200" dirty="0" smtClean="0"/>
                  <a:t> </a:t>
                </a:r>
                <a:r>
                  <a:rPr lang="de-DE" sz="3200" dirty="0" err="1" smtClean="0"/>
                  <a:t>are</a:t>
                </a:r>
                <a:r>
                  <a:rPr lang="de-DE" sz="3200" dirty="0" smtClean="0"/>
                  <a:t> </a:t>
                </a:r>
                <a:r>
                  <a:rPr lang="de-DE" sz="3200" dirty="0" err="1" smtClean="0"/>
                  <a:t>totally</a:t>
                </a:r>
                <a:r>
                  <a:rPr lang="de-DE" sz="3200" dirty="0" smtClean="0"/>
                  <a:t> </a:t>
                </a:r>
                <a:r>
                  <a:rPr lang="de-DE" sz="3200" dirty="0" err="1" smtClean="0"/>
                  <a:t>negligible</a:t>
                </a:r>
                <a:r>
                  <a:rPr lang="de-DE" sz="3200" dirty="0" smtClean="0"/>
                  <a:t>!</a:t>
                </a:r>
                <a:endParaRPr lang="de-DE" sz="3200" dirty="0"/>
              </a:p>
            </p:txBody>
          </p:sp>
        </p:grpSp>
      </p:grpSp>
      <p:grpSp>
        <p:nvGrpSpPr>
          <p:cNvPr id="17" name="Gruppierung 16"/>
          <p:cNvGrpSpPr/>
          <p:nvPr/>
        </p:nvGrpSpPr>
        <p:grpSpPr>
          <a:xfrm>
            <a:off x="4495800" y="3657600"/>
            <a:ext cx="4648200" cy="3116997"/>
            <a:chOff x="4495800" y="3657600"/>
            <a:chExt cx="4648200" cy="3116997"/>
          </a:xfrm>
        </p:grpSpPr>
        <p:grpSp>
          <p:nvGrpSpPr>
            <p:cNvPr id="15" name="Gruppierung 14"/>
            <p:cNvGrpSpPr/>
            <p:nvPr/>
          </p:nvGrpSpPr>
          <p:grpSpPr>
            <a:xfrm>
              <a:off x="4495800" y="3657600"/>
              <a:ext cx="4648200" cy="3116997"/>
              <a:chOff x="4495800" y="3657600"/>
              <a:chExt cx="4648200" cy="3116997"/>
            </a:xfrm>
          </p:grpSpPr>
          <p:pic>
            <p:nvPicPr>
              <p:cNvPr id="6" name="図 5"/>
              <p:cNvPicPr>
                <a:picLocks noChangeAspect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29200" y="3657600"/>
                <a:ext cx="3905583" cy="23555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" name="Textfeld 7"/>
              <p:cNvSpPr txBox="1"/>
              <p:nvPr/>
            </p:nvSpPr>
            <p:spPr>
              <a:xfrm>
                <a:off x="4495800" y="5943600"/>
                <a:ext cx="464820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dirty="0" smtClean="0"/>
                  <a:t>CLIC: </a:t>
                </a:r>
                <a:r>
                  <a:rPr lang="de-DE" dirty="0" err="1" smtClean="0"/>
                  <a:t>copper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accelerating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structure</a:t>
                </a:r>
                <a:r>
                  <a:rPr lang="de-DE" dirty="0" smtClean="0"/>
                  <a:t> (beam </a:t>
                </a:r>
                <a:r>
                  <a:rPr lang="de-DE" dirty="0" err="1" smtClean="0"/>
                  <a:t>driven</a:t>
                </a:r>
                <a:r>
                  <a:rPr lang="de-DE" dirty="0" smtClean="0"/>
                  <a:t>)</a:t>
                </a:r>
                <a:endParaRPr lang="de-DE" dirty="0"/>
              </a:p>
            </p:txBody>
          </p:sp>
          <p:pic>
            <p:nvPicPr>
              <p:cNvPr id="5" name="Bild 4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105400" y="3734858"/>
                <a:ext cx="1981200" cy="635000"/>
              </a:xfrm>
              <a:prstGeom prst="rect">
                <a:avLst/>
              </a:prstGeom>
            </p:spPr>
          </p:pic>
        </p:grpSp>
        <p:sp>
          <p:nvSpPr>
            <p:cNvPr id="18" name="Rechteck 17"/>
            <p:cNvSpPr/>
            <p:nvPr/>
          </p:nvSpPr>
          <p:spPr>
            <a:xfrm>
              <a:off x="7793064" y="5735598"/>
              <a:ext cx="135093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de-DE" sz="1200" b="1" dirty="0" err="1">
                  <a:solidFill>
                    <a:schemeClr val="bg1"/>
                  </a:solidFill>
                </a:rPr>
                <a:t>Photo</a:t>
              </a:r>
              <a:r>
                <a:rPr lang="de-DE" sz="1200" b="1" dirty="0">
                  <a:solidFill>
                    <a:schemeClr val="bg1"/>
                  </a:solidFill>
                </a:rPr>
                <a:t>: </a:t>
              </a:r>
              <a:r>
                <a:rPr lang="de-DE" sz="1200" b="1" dirty="0" smtClean="0">
                  <a:solidFill>
                    <a:schemeClr val="bg1"/>
                  </a:solidFill>
                </a:rPr>
                <a:t>CERN</a:t>
              </a:r>
              <a:endParaRPr lang="de-DE" sz="12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9788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2626" name="Picture 2" descr="http://www.weltmaschine.de/sites/site_weltmaschine/content/e161/e163/e678/0511013_01-A4-at-144-dpi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609600" y="0"/>
            <a:ext cx="10528204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hteck 2"/>
          <p:cNvSpPr>
            <a:spLocks noChangeArrowheads="1"/>
          </p:cNvSpPr>
          <p:nvPr/>
        </p:nvSpPr>
        <p:spPr bwMode="auto">
          <a:xfrm>
            <a:off x="-761999" y="-243399"/>
            <a:ext cx="10564316" cy="7164000"/>
          </a:xfrm>
          <a:prstGeom prst="rect">
            <a:avLst/>
          </a:prstGeom>
          <a:solidFill>
            <a:srgbClr val="FFFFFF">
              <a:alpha val="49000"/>
            </a:srgbClr>
          </a:solidFill>
          <a:ln w="38100">
            <a:noFill/>
            <a:round/>
            <a:headEnd/>
            <a:tailEnd type="arrow" w="med" len="med"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60000"/>
              <a:buFont typeface="Wingdings" charset="2"/>
              <a:buChar char="n"/>
              <a:defRPr sz="28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65000"/>
              <a:buFont typeface="Wingdings" charset="2"/>
              <a:buChar char="u"/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65000"/>
              <a:buFont typeface="Wingdings" charset="2"/>
              <a:buChar char="«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100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10000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10000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10000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10000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10000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buClrTx/>
              <a:buSzTx/>
              <a:buFontTx/>
              <a:buNone/>
            </a:pPr>
            <a:endParaRPr lang="de-DE" altLang="de-DE">
              <a:solidFill>
                <a:srgbClr val="FFFFFF"/>
              </a:solidFill>
              <a:latin typeface="Times New Roman" charset="0"/>
            </a:endParaRPr>
          </a:p>
        </p:txBody>
      </p:sp>
      <p:sp>
        <p:nvSpPr>
          <p:cNvPr id="264195" name="Text Box 3"/>
          <p:cNvSpPr txBox="1">
            <a:spLocks noChangeArrowheads="1"/>
          </p:cNvSpPr>
          <p:nvPr/>
        </p:nvSpPr>
        <p:spPr bwMode="auto">
          <a:xfrm>
            <a:off x="0" y="457200"/>
            <a:ext cx="9144000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de-DE" sz="8000" b="1" dirty="0" err="1" smtClean="0">
                <a:latin typeface="Arial" panose="020B0604020202020204" pitchFamily="34" charset="0"/>
              </a:rPr>
              <a:t>Particle</a:t>
            </a:r>
            <a:r>
              <a:rPr lang="de-DE" sz="8000" b="1" dirty="0" smtClean="0">
                <a:latin typeface="Arial" panose="020B0604020202020204" pitchFamily="34" charset="0"/>
              </a:rPr>
              <a:t> </a:t>
            </a:r>
            <a:r>
              <a:rPr lang="de-DE" sz="8000" b="1" dirty="0" err="1" smtClean="0">
                <a:latin typeface="Arial" panose="020B0604020202020204" pitchFamily="34" charset="0"/>
              </a:rPr>
              <a:t>Detectors</a:t>
            </a:r>
            <a:endParaRPr lang="en-US" sz="8000" b="1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657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4626" y="115062"/>
            <a:ext cx="7361174" cy="723138"/>
          </a:xfrm>
          <a:prstGeom prst="rect">
            <a:avLst/>
          </a:prstGeom>
        </p:spPr>
      </p:pic>
      <p:pic>
        <p:nvPicPr>
          <p:cNvPr id="925698" name="Picture 2" descr="ttps://cds.cern.ch/record/1606502/files/eemm_run195099_evt137440354_ispy_3d-annotated-2.png?subformat=i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200" y="873292"/>
            <a:ext cx="9363075" cy="6000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feld 2"/>
          <p:cNvSpPr txBox="1"/>
          <p:nvPr/>
        </p:nvSpPr>
        <p:spPr>
          <a:xfrm>
            <a:off x="4114800" y="5257800"/>
            <a:ext cx="3352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0"/>
              </a:spcBef>
            </a:pPr>
            <a:r>
              <a:rPr lang="de-DE" sz="2800" dirty="0" err="1" smtClean="0">
                <a:solidFill>
                  <a:schemeClr val="bg1"/>
                </a:solidFill>
              </a:rPr>
              <a:t>How</a:t>
            </a:r>
            <a:r>
              <a:rPr lang="de-DE" sz="2800" dirty="0" smtClean="0">
                <a:solidFill>
                  <a:schemeClr val="bg1"/>
                </a:solidFill>
              </a:rPr>
              <a:t> do </a:t>
            </a:r>
            <a:r>
              <a:rPr lang="de-DE" sz="2800" dirty="0" err="1" smtClean="0">
                <a:solidFill>
                  <a:schemeClr val="bg1"/>
                </a:solidFill>
              </a:rPr>
              <a:t>we</a:t>
            </a:r>
            <a:r>
              <a:rPr lang="de-DE" sz="2800" dirty="0" smtClean="0">
                <a:solidFill>
                  <a:schemeClr val="bg1"/>
                </a:solidFill>
              </a:rPr>
              <a:t> </a:t>
            </a:r>
            <a:r>
              <a:rPr lang="de-DE" sz="2800" dirty="0" err="1" smtClean="0">
                <a:solidFill>
                  <a:schemeClr val="bg1"/>
                </a:solidFill>
              </a:rPr>
              <a:t>know</a:t>
            </a:r>
            <a:r>
              <a:rPr lang="de-DE" sz="2800" dirty="0" smtClean="0">
                <a:solidFill>
                  <a:schemeClr val="bg1"/>
                </a:solidFill>
              </a:rPr>
              <a:t>?</a:t>
            </a:r>
          </a:p>
          <a:p>
            <a:pPr algn="l">
              <a:spcBef>
                <a:spcPts val="0"/>
              </a:spcBef>
            </a:pPr>
            <a:r>
              <a:rPr lang="de-DE" sz="2800" dirty="0" err="1" smtClean="0">
                <a:solidFill>
                  <a:schemeClr val="bg1"/>
                </a:solidFill>
              </a:rPr>
              <a:t>What</a:t>
            </a:r>
            <a:r>
              <a:rPr lang="de-DE" sz="2800" dirty="0" smtClean="0">
                <a:solidFill>
                  <a:schemeClr val="bg1"/>
                </a:solidFill>
              </a:rPr>
              <a:t> </a:t>
            </a:r>
            <a:r>
              <a:rPr lang="de-DE" sz="2800" dirty="0" err="1" smtClean="0">
                <a:solidFill>
                  <a:schemeClr val="bg1"/>
                </a:solidFill>
              </a:rPr>
              <a:t>dow</a:t>
            </a:r>
            <a:r>
              <a:rPr lang="de-DE" sz="2800" dirty="0" smtClean="0">
                <a:solidFill>
                  <a:schemeClr val="bg1"/>
                </a:solidFill>
              </a:rPr>
              <a:t> </a:t>
            </a:r>
            <a:r>
              <a:rPr lang="de-DE" sz="2800" dirty="0" err="1" smtClean="0">
                <a:solidFill>
                  <a:schemeClr val="bg1"/>
                </a:solidFill>
              </a:rPr>
              <a:t>we</a:t>
            </a:r>
            <a:r>
              <a:rPr lang="de-DE" sz="2800" dirty="0" smtClean="0">
                <a:solidFill>
                  <a:schemeClr val="bg1"/>
                </a:solidFill>
              </a:rPr>
              <a:t> </a:t>
            </a:r>
            <a:r>
              <a:rPr lang="de-DE" sz="2800" dirty="0" err="1" smtClean="0">
                <a:solidFill>
                  <a:schemeClr val="bg1"/>
                </a:solidFill>
              </a:rPr>
              <a:t>see</a:t>
            </a:r>
            <a:r>
              <a:rPr lang="de-DE" sz="2800" dirty="0" smtClean="0">
                <a:solidFill>
                  <a:schemeClr val="bg1"/>
                </a:solidFill>
              </a:rPr>
              <a:t>?</a:t>
            </a:r>
          </a:p>
          <a:p>
            <a:pPr algn="l">
              <a:spcBef>
                <a:spcPts val="0"/>
              </a:spcBef>
            </a:pPr>
            <a:r>
              <a:rPr lang="de-DE" sz="2800" dirty="0" err="1" smtClean="0">
                <a:solidFill>
                  <a:schemeClr val="bg1"/>
                </a:solidFill>
              </a:rPr>
              <a:t>What‘s</a:t>
            </a:r>
            <a:r>
              <a:rPr lang="de-DE" sz="2800" dirty="0" smtClean="0">
                <a:solidFill>
                  <a:schemeClr val="bg1"/>
                </a:solidFill>
              </a:rPr>
              <a:t> </a:t>
            </a:r>
            <a:r>
              <a:rPr lang="de-DE" sz="2800" dirty="0" err="1" smtClean="0">
                <a:solidFill>
                  <a:schemeClr val="bg1"/>
                </a:solidFill>
              </a:rPr>
              <a:t>going</a:t>
            </a:r>
            <a:r>
              <a:rPr lang="de-DE" sz="2800" dirty="0" smtClean="0">
                <a:solidFill>
                  <a:schemeClr val="bg1"/>
                </a:solidFill>
              </a:rPr>
              <a:t> on?</a:t>
            </a:r>
            <a:endParaRPr lang="de-DE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0509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Bild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01264" y="152400"/>
            <a:ext cx="5228336" cy="661416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76200" y="191869"/>
            <a:ext cx="2971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600" smtClean="0"/>
              <a:t>1) Ionisation:</a:t>
            </a:r>
            <a:endParaRPr lang="de-DE" sz="3600"/>
          </a:p>
        </p:txBody>
      </p:sp>
      <p:grpSp>
        <p:nvGrpSpPr>
          <p:cNvPr id="17" name="Gruppierung 16"/>
          <p:cNvGrpSpPr/>
          <p:nvPr/>
        </p:nvGrpSpPr>
        <p:grpSpPr>
          <a:xfrm>
            <a:off x="3200400" y="1066800"/>
            <a:ext cx="6096000" cy="4545364"/>
            <a:chOff x="3048000" y="1143000"/>
            <a:chExt cx="6096000" cy="4545364"/>
          </a:xfrm>
        </p:grpSpPr>
        <p:pic>
          <p:nvPicPr>
            <p:cNvPr id="9" name="Bild 8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32010"/>
            <a:stretch/>
          </p:blipFill>
          <p:spPr>
            <a:xfrm>
              <a:off x="3048000" y="1143000"/>
              <a:ext cx="6096000" cy="4545364"/>
            </a:xfrm>
            <a:prstGeom prst="rect">
              <a:avLst/>
            </a:prstGeom>
          </p:spPr>
        </p:pic>
        <p:cxnSp>
          <p:nvCxnSpPr>
            <p:cNvPr id="12" name="Gerade Verbindung mit Pfeil 11"/>
            <p:cNvCxnSpPr/>
            <p:nvPr/>
          </p:nvCxnSpPr>
          <p:spPr bwMode="auto">
            <a:xfrm>
              <a:off x="5378116" y="1965158"/>
              <a:ext cx="0" cy="762000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3" name="Textfeld 12"/>
            <p:cNvSpPr txBox="1"/>
            <p:nvPr/>
          </p:nvSpPr>
          <p:spPr>
            <a:xfrm>
              <a:off x="4876800" y="1524000"/>
              <a:ext cx="2590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err="1" smtClean="0"/>
                <a:t>minimum</a:t>
              </a:r>
              <a:r>
                <a:rPr lang="de-DE" dirty="0" smtClean="0"/>
                <a:t> </a:t>
              </a:r>
              <a:r>
                <a:rPr lang="de-DE" dirty="0" err="1" smtClean="0"/>
                <a:t>ionizing</a:t>
              </a:r>
              <a:endParaRPr lang="de-DE" dirty="0"/>
            </a:p>
          </p:txBody>
        </p:sp>
      </p:grpSp>
      <p:sp>
        <p:nvSpPr>
          <p:cNvPr id="14" name="Textfeld 13"/>
          <p:cNvSpPr txBox="1"/>
          <p:nvPr/>
        </p:nvSpPr>
        <p:spPr>
          <a:xfrm>
            <a:off x="6781800" y="4724400"/>
            <a:ext cx="1905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de-DE" sz="1200" dirty="0" err="1" smtClean="0"/>
              <a:t>Particle</a:t>
            </a:r>
            <a:r>
              <a:rPr lang="de-DE" sz="1200" dirty="0" smtClean="0"/>
              <a:t> Data Group</a:t>
            </a:r>
            <a:endParaRPr lang="de-DE" sz="1200" dirty="0"/>
          </a:p>
        </p:txBody>
      </p:sp>
      <p:sp>
        <p:nvSpPr>
          <p:cNvPr id="15" name="Textfeld 14"/>
          <p:cNvSpPr txBox="1"/>
          <p:nvPr/>
        </p:nvSpPr>
        <p:spPr>
          <a:xfrm>
            <a:off x="152400" y="5791200"/>
            <a:ext cx="9067800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8125" indent="-238125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err="1" smtClean="0">
                <a:solidFill>
                  <a:schemeClr val="accent2"/>
                </a:solidFill>
              </a:rPr>
              <a:t>particles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are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relativistic</a:t>
            </a:r>
            <a:r>
              <a:rPr lang="de-DE" sz="2800" dirty="0" smtClean="0">
                <a:solidFill>
                  <a:schemeClr val="accent2"/>
                </a:solidFill>
              </a:rPr>
              <a:t> ⇒ </a:t>
            </a:r>
            <a:r>
              <a:rPr lang="de-DE" sz="2800" dirty="0" err="1" smtClean="0">
                <a:solidFill>
                  <a:schemeClr val="accent2"/>
                </a:solidFill>
              </a:rPr>
              <a:t>ionization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close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to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minimum</a:t>
            </a:r>
            <a:endParaRPr lang="de-DE" sz="2800" dirty="0" smtClean="0">
              <a:solidFill>
                <a:schemeClr val="accent2"/>
              </a:solidFill>
            </a:endParaRPr>
          </a:p>
          <a:p>
            <a:pPr marL="238125" indent="-238125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err="1" smtClean="0">
                <a:solidFill>
                  <a:schemeClr val="accent2"/>
                </a:solidFill>
              </a:rPr>
              <a:t>energy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loss</a:t>
            </a:r>
            <a:r>
              <a:rPr lang="de-DE" sz="2800" dirty="0" smtClean="0">
                <a:solidFill>
                  <a:schemeClr val="accent2"/>
                </a:solidFill>
              </a:rPr>
              <a:t> due </a:t>
            </a:r>
            <a:r>
              <a:rPr lang="de-DE" sz="2800" dirty="0" err="1" smtClean="0">
                <a:solidFill>
                  <a:schemeClr val="accent2"/>
                </a:solidFill>
              </a:rPr>
              <a:t>to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ionization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is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insignificant</a:t>
            </a:r>
            <a:endParaRPr lang="de-DE" sz="2800" dirty="0">
              <a:solidFill>
                <a:schemeClr val="accent2"/>
              </a:solidFill>
            </a:endParaRPr>
          </a:p>
        </p:txBody>
      </p:sp>
      <p:pic>
        <p:nvPicPr>
          <p:cNvPr id="16" name="Bild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400" y="1321892"/>
            <a:ext cx="3048000" cy="17261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9584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76200" y="191869"/>
            <a:ext cx="8610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600" dirty="0" err="1" smtClean="0"/>
              <a:t>Example</a:t>
            </a:r>
            <a:r>
              <a:rPr lang="de-DE" sz="3600" dirty="0" smtClean="0"/>
              <a:t>: Argon gas</a:t>
            </a:r>
            <a:endParaRPr lang="de-DE" sz="3600" dirty="0"/>
          </a:p>
        </p:txBody>
      </p:sp>
      <p:grpSp>
        <p:nvGrpSpPr>
          <p:cNvPr id="17" name="Gruppierung 16"/>
          <p:cNvGrpSpPr/>
          <p:nvPr/>
        </p:nvGrpSpPr>
        <p:grpSpPr>
          <a:xfrm>
            <a:off x="3200400" y="1066800"/>
            <a:ext cx="6096000" cy="4545364"/>
            <a:chOff x="3048000" y="1143000"/>
            <a:chExt cx="6096000" cy="4545364"/>
          </a:xfrm>
        </p:grpSpPr>
        <p:pic>
          <p:nvPicPr>
            <p:cNvPr id="9" name="Bild 8"/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32010"/>
            <a:stretch/>
          </p:blipFill>
          <p:spPr>
            <a:xfrm>
              <a:off x="3048000" y="1143000"/>
              <a:ext cx="6096000" cy="4545364"/>
            </a:xfrm>
            <a:prstGeom prst="rect">
              <a:avLst/>
            </a:prstGeom>
          </p:spPr>
        </p:pic>
        <p:cxnSp>
          <p:nvCxnSpPr>
            <p:cNvPr id="12" name="Gerade Verbindung mit Pfeil 11"/>
            <p:cNvCxnSpPr/>
            <p:nvPr/>
          </p:nvCxnSpPr>
          <p:spPr bwMode="auto">
            <a:xfrm>
              <a:off x="5378116" y="1965158"/>
              <a:ext cx="0" cy="762000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3" name="Textfeld 12"/>
            <p:cNvSpPr txBox="1"/>
            <p:nvPr/>
          </p:nvSpPr>
          <p:spPr>
            <a:xfrm>
              <a:off x="4876800" y="1524000"/>
              <a:ext cx="2590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err="1" smtClean="0"/>
                <a:t>minimum</a:t>
              </a:r>
              <a:r>
                <a:rPr lang="de-DE" dirty="0" smtClean="0"/>
                <a:t> </a:t>
              </a:r>
              <a:r>
                <a:rPr lang="de-DE" dirty="0" err="1" smtClean="0"/>
                <a:t>ionizing</a:t>
              </a:r>
              <a:endParaRPr lang="de-DE" dirty="0"/>
            </a:p>
          </p:txBody>
        </p:sp>
      </p:grpSp>
      <p:sp>
        <p:nvSpPr>
          <p:cNvPr id="14" name="Textfeld 13"/>
          <p:cNvSpPr txBox="1"/>
          <p:nvPr/>
        </p:nvSpPr>
        <p:spPr>
          <a:xfrm>
            <a:off x="6781800" y="4724400"/>
            <a:ext cx="1905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de-DE" sz="1200" dirty="0" err="1" smtClean="0"/>
              <a:t>Particle</a:t>
            </a:r>
            <a:r>
              <a:rPr lang="de-DE" sz="1200" dirty="0" smtClean="0"/>
              <a:t> Data Group</a:t>
            </a:r>
            <a:endParaRPr lang="de-DE" sz="1200" dirty="0"/>
          </a:p>
        </p:txBody>
      </p:sp>
      <p:sp>
        <p:nvSpPr>
          <p:cNvPr id="15" name="Textfeld 14"/>
          <p:cNvSpPr txBox="1"/>
          <p:nvPr/>
        </p:nvSpPr>
        <p:spPr>
          <a:xfrm>
            <a:off x="52137" y="5257800"/>
            <a:ext cx="9067800" cy="15388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8125" indent="-238125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err="1" smtClean="0">
                <a:solidFill>
                  <a:schemeClr val="accent2"/>
                </a:solidFill>
              </a:rPr>
              <a:t>ionization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is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significant</a:t>
            </a:r>
            <a:endParaRPr lang="de-DE" sz="2800" dirty="0" smtClean="0">
              <a:solidFill>
                <a:schemeClr val="accent2"/>
              </a:solidFill>
            </a:endParaRPr>
          </a:p>
          <a:p>
            <a:pPr marL="238125" indent="-238125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smtClean="0">
                <a:solidFill>
                  <a:schemeClr val="accent2"/>
                </a:solidFill>
              </a:rPr>
              <a:t>cm-</a:t>
            </a:r>
            <a:r>
              <a:rPr lang="de-DE" sz="2800" dirty="0" err="1" smtClean="0">
                <a:solidFill>
                  <a:schemeClr val="accent2"/>
                </a:solidFill>
              </a:rPr>
              <a:t>length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scales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needed</a:t>
            </a:r>
            <a:endParaRPr lang="de-DE" sz="2800" dirty="0" smtClean="0">
              <a:solidFill>
                <a:schemeClr val="accent2"/>
              </a:solidFill>
            </a:endParaRPr>
          </a:p>
          <a:p>
            <a:pPr marL="238125" indent="-238125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smtClean="0">
                <a:solidFill>
                  <a:schemeClr val="accent2"/>
                </a:solidFill>
              </a:rPr>
              <a:t>(gas-)</a:t>
            </a:r>
            <a:r>
              <a:rPr lang="de-DE" sz="2800" dirty="0" err="1" smtClean="0">
                <a:solidFill>
                  <a:schemeClr val="accent2"/>
                </a:solidFill>
              </a:rPr>
              <a:t>amplification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of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primary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ionization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needed</a:t>
            </a:r>
            <a:endParaRPr lang="de-DE" sz="2800" dirty="0">
              <a:solidFill>
                <a:schemeClr val="accent2"/>
              </a:solidFill>
            </a:endParaRPr>
          </a:p>
        </p:txBody>
      </p:sp>
      <p:pic>
        <p:nvPicPr>
          <p:cNvPr id="4" name="Bild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04" y="1208212"/>
            <a:ext cx="2993858" cy="813548"/>
          </a:xfrm>
          <a:prstGeom prst="rect">
            <a:avLst/>
          </a:prstGeom>
        </p:spPr>
      </p:pic>
      <p:sp>
        <p:nvSpPr>
          <p:cNvPr id="5" name="Textfeld 4"/>
          <p:cNvSpPr txBox="1"/>
          <p:nvPr/>
        </p:nvSpPr>
        <p:spPr>
          <a:xfrm>
            <a:off x="152400" y="2296180"/>
            <a:ext cx="32124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/>
              <a:t>ionisation</a:t>
            </a:r>
            <a:r>
              <a:rPr lang="de-DE" sz="2800" dirty="0" smtClean="0"/>
              <a:t> </a:t>
            </a:r>
            <a:r>
              <a:rPr lang="de-DE" sz="2800" dirty="0" err="1" smtClean="0"/>
              <a:t>energy</a:t>
            </a:r>
            <a:r>
              <a:rPr lang="de-DE" sz="2800" dirty="0" smtClean="0"/>
              <a:t>:</a:t>
            </a:r>
            <a:endParaRPr lang="de-DE" sz="2800" dirty="0"/>
          </a:p>
        </p:txBody>
      </p:sp>
      <p:pic>
        <p:nvPicPr>
          <p:cNvPr id="6" name="Bild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7333" y="2925415"/>
            <a:ext cx="2514600" cy="393700"/>
          </a:xfrm>
          <a:prstGeom prst="rect">
            <a:avLst/>
          </a:prstGeom>
        </p:spPr>
      </p:pic>
      <p:sp>
        <p:nvSpPr>
          <p:cNvPr id="18" name="Textfeld 17"/>
          <p:cNvSpPr txBox="1"/>
          <p:nvPr/>
        </p:nvSpPr>
        <p:spPr>
          <a:xfrm>
            <a:off x="228600" y="3392269"/>
            <a:ext cx="3429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smtClean="0"/>
              <a:t># </a:t>
            </a:r>
            <a:r>
              <a:rPr lang="de-DE" sz="3600" dirty="0" err="1" smtClean="0">
                <a:latin typeface="+mn-lt"/>
              </a:rPr>
              <a:t>e</a:t>
            </a:r>
            <a:r>
              <a:rPr lang="de-DE" sz="3600" baseline="30000" dirty="0" smtClean="0">
                <a:latin typeface="+mn-lt"/>
              </a:rPr>
              <a:t>−</a:t>
            </a:r>
            <a:r>
              <a:rPr lang="de-DE" sz="2800" dirty="0" smtClean="0"/>
              <a:t>-</a:t>
            </a:r>
            <a:r>
              <a:rPr lang="de-DE" sz="2800" dirty="0" err="1" smtClean="0"/>
              <a:t>ion-pairs</a:t>
            </a:r>
            <a:r>
              <a:rPr lang="de-DE" sz="2800" dirty="0" smtClean="0"/>
              <a:t>:</a:t>
            </a:r>
            <a:endParaRPr lang="de-DE" sz="2800" dirty="0"/>
          </a:p>
        </p:txBody>
      </p:sp>
      <p:pic>
        <p:nvPicPr>
          <p:cNvPr id="7" name="Bild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0033" y="4141436"/>
            <a:ext cx="2501900" cy="469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317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feld 2"/>
          <p:cNvSpPr txBox="1"/>
          <p:nvPr/>
        </p:nvSpPr>
        <p:spPr>
          <a:xfrm>
            <a:off x="762000" y="0"/>
            <a:ext cx="7772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800" dirty="0" err="1" smtClean="0"/>
              <a:t>Preliminary</a:t>
            </a:r>
            <a:r>
              <a:rPr lang="de-DE" sz="4800" dirty="0" smtClean="0"/>
              <a:t> </a:t>
            </a:r>
            <a:r>
              <a:rPr lang="de-DE" sz="4800" dirty="0" err="1" smtClean="0"/>
              <a:t>remarks</a:t>
            </a:r>
            <a:r>
              <a:rPr lang="de-DE" sz="4800" dirty="0" smtClean="0"/>
              <a:t>: </a:t>
            </a:r>
            <a:r>
              <a:rPr lang="de-DE" sz="4800" dirty="0" err="1" smtClean="0"/>
              <a:t>units</a:t>
            </a:r>
            <a:endParaRPr lang="de-DE" sz="4800" dirty="0"/>
          </a:p>
        </p:txBody>
      </p:sp>
      <p:pic>
        <p:nvPicPr>
          <p:cNvPr id="5" name="Bild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15119" y="1059497"/>
            <a:ext cx="3457575" cy="619979"/>
          </a:xfrm>
          <a:prstGeom prst="rect">
            <a:avLst/>
          </a:prstGeom>
        </p:spPr>
      </p:pic>
      <p:pic>
        <p:nvPicPr>
          <p:cNvPr id="2" name="Bild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84101" y="2057400"/>
            <a:ext cx="2107299" cy="702433"/>
          </a:xfrm>
          <a:prstGeom prst="rect">
            <a:avLst/>
          </a:prstGeom>
        </p:spPr>
      </p:pic>
      <p:sp>
        <p:nvSpPr>
          <p:cNvPr id="13" name="Textfeld 12"/>
          <p:cNvSpPr txBox="1"/>
          <p:nvPr/>
        </p:nvSpPr>
        <p:spPr>
          <a:xfrm>
            <a:off x="152400" y="2158425"/>
            <a:ext cx="4572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dirty="0" smtClean="0">
                <a:solidFill>
                  <a:schemeClr val="accent2">
                    <a:lumMod val="75000"/>
                  </a:schemeClr>
                </a:solidFill>
              </a:rPr>
              <a:t>Heaviside-Lorentz </a:t>
            </a:r>
            <a:r>
              <a:rPr lang="de-DE" sz="3200" dirty="0" err="1" smtClean="0">
                <a:solidFill>
                  <a:schemeClr val="accent2">
                    <a:lumMod val="75000"/>
                  </a:schemeClr>
                </a:solidFill>
              </a:rPr>
              <a:t>units</a:t>
            </a:r>
            <a:endParaRPr lang="de-DE" sz="3200" dirty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15" name="Bild 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89087" y="3543300"/>
            <a:ext cx="5854700" cy="1104900"/>
          </a:xfrm>
          <a:prstGeom prst="rect">
            <a:avLst/>
          </a:prstGeom>
        </p:spPr>
      </p:pic>
      <p:grpSp>
        <p:nvGrpSpPr>
          <p:cNvPr id="7" name="Gruppierung 6"/>
          <p:cNvGrpSpPr/>
          <p:nvPr/>
        </p:nvGrpSpPr>
        <p:grpSpPr>
          <a:xfrm>
            <a:off x="1309688" y="5029200"/>
            <a:ext cx="7758112" cy="1752600"/>
            <a:chOff x="1309688" y="5029200"/>
            <a:chExt cx="7758112" cy="1752600"/>
          </a:xfrm>
        </p:grpSpPr>
        <p:grpSp>
          <p:nvGrpSpPr>
            <p:cNvPr id="22" name="Gruppierung 21"/>
            <p:cNvGrpSpPr/>
            <p:nvPr/>
          </p:nvGrpSpPr>
          <p:grpSpPr>
            <a:xfrm>
              <a:off x="1309688" y="5029200"/>
              <a:ext cx="5900737" cy="1676400"/>
              <a:chOff x="1309688" y="5181600"/>
              <a:chExt cx="5900737" cy="1676400"/>
            </a:xfrm>
          </p:grpSpPr>
          <p:cxnSp>
            <p:nvCxnSpPr>
              <p:cNvPr id="18" name="Gerade Verbindung mit Pfeil 17"/>
              <p:cNvCxnSpPr/>
              <p:nvPr/>
            </p:nvCxnSpPr>
            <p:spPr bwMode="auto">
              <a:xfrm>
                <a:off x="1309688" y="6009914"/>
                <a:ext cx="1828800" cy="0"/>
              </a:xfrm>
              <a:prstGeom prst="straightConnector1">
                <a:avLst/>
              </a:prstGeom>
              <a:solidFill>
                <a:schemeClr val="accent1"/>
              </a:solidFill>
              <a:ln w="76200" cap="flat" cmpd="sng" algn="ctr">
                <a:solidFill>
                  <a:schemeClr val="tx1"/>
                </a:solidFill>
                <a:prstDash val="solid"/>
                <a:round/>
                <a:headEnd type="arrow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" name="Gerade Verbindung mit Pfeil 18"/>
              <p:cNvCxnSpPr/>
              <p:nvPr/>
            </p:nvCxnSpPr>
            <p:spPr bwMode="auto">
              <a:xfrm flipH="1">
                <a:off x="5381625" y="5999666"/>
                <a:ext cx="1828800" cy="0"/>
              </a:xfrm>
              <a:prstGeom prst="straightConnector1">
                <a:avLst/>
              </a:prstGeom>
              <a:solidFill>
                <a:schemeClr val="accent1"/>
              </a:solidFill>
              <a:ln w="76200" cap="flat" cmpd="sng" algn="ctr">
                <a:solidFill>
                  <a:schemeClr val="tx1"/>
                </a:solidFill>
                <a:prstDash val="solid"/>
                <a:round/>
                <a:headEnd type="arrow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" name="Oval 8"/>
              <p:cNvSpPr/>
              <p:nvPr/>
            </p:nvSpPr>
            <p:spPr bwMode="auto">
              <a:xfrm>
                <a:off x="3124200" y="5767026"/>
                <a:ext cx="457200" cy="457200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CC"/>
                  </a:gs>
                  <a:gs pos="100000">
                    <a:srgbClr val="B9B8FA"/>
                  </a:gs>
                </a:gsLst>
                <a:path path="circle">
                  <a:fillToRect l="50000" t="50000" r="50000" b="50000"/>
                </a:path>
                <a:tileRect/>
              </a:gra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1" name="Oval 10"/>
              <p:cNvSpPr/>
              <p:nvPr/>
            </p:nvSpPr>
            <p:spPr bwMode="auto">
              <a:xfrm>
                <a:off x="4953000" y="5767026"/>
                <a:ext cx="457200" cy="457200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CC"/>
                  </a:gs>
                  <a:gs pos="100000">
                    <a:srgbClr val="B9B8FA"/>
                  </a:gs>
                </a:gsLst>
                <a:path path="circle">
                  <a:fillToRect l="50000" t="50000" r="50000" b="50000"/>
                </a:path>
                <a:tileRect/>
              </a:gra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2" name="Gerade Verbindung mit Pfeil 11"/>
              <p:cNvCxnSpPr/>
              <p:nvPr/>
            </p:nvCxnSpPr>
            <p:spPr bwMode="auto">
              <a:xfrm>
                <a:off x="3352800" y="6400800"/>
                <a:ext cx="1828800" cy="0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arrow" w="lg" len="lg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" name="Textfeld 13"/>
              <p:cNvSpPr txBox="1"/>
              <p:nvPr/>
            </p:nvSpPr>
            <p:spPr>
              <a:xfrm>
                <a:off x="3733800" y="6400800"/>
                <a:ext cx="1219200" cy="4572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mtClean="0"/>
                  <a:t>1 cm</a:t>
                </a:r>
                <a:endParaRPr lang="de-DE"/>
              </a:p>
            </p:txBody>
          </p:sp>
          <p:sp>
            <p:nvSpPr>
              <p:cNvPr id="16" name="Textfeld 15"/>
              <p:cNvSpPr txBox="1"/>
              <p:nvPr/>
            </p:nvSpPr>
            <p:spPr>
              <a:xfrm>
                <a:off x="4572000" y="5181600"/>
                <a:ext cx="12192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3200" i="1" dirty="0" err="1" smtClean="0">
                    <a:latin typeface="+mn-lt"/>
                  </a:rPr>
                  <a:t>q</a:t>
                </a:r>
                <a:r>
                  <a:rPr lang="de-DE" sz="3200" dirty="0" smtClean="0">
                    <a:latin typeface="+mn-lt"/>
                  </a:rPr>
                  <a:t> = 1</a:t>
                </a:r>
                <a:endParaRPr lang="de-DE" sz="3200" dirty="0">
                  <a:latin typeface="+mn-lt"/>
                </a:endParaRPr>
              </a:p>
            </p:txBody>
          </p:sp>
          <p:sp>
            <p:nvSpPr>
              <p:cNvPr id="17" name="Textfeld 16"/>
              <p:cNvSpPr txBox="1"/>
              <p:nvPr/>
            </p:nvSpPr>
            <p:spPr>
              <a:xfrm>
                <a:off x="2652712" y="5181600"/>
                <a:ext cx="138588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3200" i="1" dirty="0" err="1" smtClean="0">
                    <a:latin typeface="+mn-lt"/>
                  </a:rPr>
                  <a:t>q</a:t>
                </a:r>
                <a:r>
                  <a:rPr lang="de-DE" sz="3200" dirty="0" smtClean="0">
                    <a:latin typeface="+mn-lt"/>
                  </a:rPr>
                  <a:t> = 1</a:t>
                </a:r>
                <a:endParaRPr lang="de-DE" sz="3200" dirty="0">
                  <a:latin typeface="+mn-lt"/>
                </a:endParaRPr>
              </a:p>
            </p:txBody>
          </p:sp>
        </p:grpSp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780153" y="6025182"/>
              <a:ext cx="1267847" cy="756618"/>
            </a:xfrm>
            <a:prstGeom prst="rect">
              <a:avLst/>
            </a:prstGeom>
          </p:spPr>
        </p:pic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448300" y="6025181"/>
              <a:ext cx="3619500" cy="75661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36850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76199" y="191869"/>
            <a:ext cx="90437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600" dirty="0" err="1" smtClean="0"/>
              <a:t>Example</a:t>
            </a:r>
            <a:r>
              <a:rPr lang="de-DE" sz="3600" dirty="0" smtClean="0"/>
              <a:t>: Silicon </a:t>
            </a:r>
            <a:r>
              <a:rPr lang="de-DE" sz="3600" dirty="0" err="1" smtClean="0"/>
              <a:t>wafers</a:t>
            </a:r>
            <a:r>
              <a:rPr lang="de-DE" sz="3600" dirty="0" smtClean="0"/>
              <a:t> (</a:t>
            </a:r>
            <a:r>
              <a:rPr lang="de-DE" sz="3600" dirty="0" err="1" smtClean="0"/>
              <a:t>thickness</a:t>
            </a:r>
            <a:r>
              <a:rPr lang="de-DE" sz="3600" dirty="0" smtClean="0"/>
              <a:t> 300</a:t>
            </a:r>
            <a:r>
              <a:rPr lang="de-DE" sz="1400" dirty="0" smtClean="0"/>
              <a:t> </a:t>
            </a:r>
            <a:r>
              <a:rPr lang="de-DE" sz="3600" dirty="0" smtClean="0"/>
              <a:t>𝜇m)</a:t>
            </a:r>
            <a:endParaRPr lang="de-DE" sz="3600" dirty="0"/>
          </a:p>
        </p:txBody>
      </p:sp>
      <p:grpSp>
        <p:nvGrpSpPr>
          <p:cNvPr id="17" name="Gruppierung 16"/>
          <p:cNvGrpSpPr/>
          <p:nvPr/>
        </p:nvGrpSpPr>
        <p:grpSpPr>
          <a:xfrm>
            <a:off x="3200400" y="1066800"/>
            <a:ext cx="6096000" cy="4545364"/>
            <a:chOff x="3048000" y="1143000"/>
            <a:chExt cx="6096000" cy="4545364"/>
          </a:xfrm>
        </p:grpSpPr>
        <p:pic>
          <p:nvPicPr>
            <p:cNvPr id="9" name="Bild 8"/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32010"/>
            <a:stretch/>
          </p:blipFill>
          <p:spPr>
            <a:xfrm>
              <a:off x="3048000" y="1143000"/>
              <a:ext cx="6096000" cy="4545364"/>
            </a:xfrm>
            <a:prstGeom prst="rect">
              <a:avLst/>
            </a:prstGeom>
          </p:spPr>
        </p:pic>
        <p:cxnSp>
          <p:nvCxnSpPr>
            <p:cNvPr id="12" name="Gerade Verbindung mit Pfeil 11"/>
            <p:cNvCxnSpPr/>
            <p:nvPr/>
          </p:nvCxnSpPr>
          <p:spPr bwMode="auto">
            <a:xfrm>
              <a:off x="5378116" y="1965158"/>
              <a:ext cx="0" cy="762000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3" name="Textfeld 12"/>
            <p:cNvSpPr txBox="1"/>
            <p:nvPr/>
          </p:nvSpPr>
          <p:spPr>
            <a:xfrm>
              <a:off x="4876800" y="1524000"/>
              <a:ext cx="2590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err="1" smtClean="0"/>
                <a:t>minimum</a:t>
              </a:r>
              <a:r>
                <a:rPr lang="de-DE" dirty="0" smtClean="0"/>
                <a:t> </a:t>
              </a:r>
              <a:r>
                <a:rPr lang="de-DE" dirty="0" err="1" smtClean="0"/>
                <a:t>ionizing</a:t>
              </a:r>
              <a:endParaRPr lang="de-DE" dirty="0"/>
            </a:p>
          </p:txBody>
        </p:sp>
      </p:grpSp>
      <p:sp>
        <p:nvSpPr>
          <p:cNvPr id="14" name="Textfeld 13"/>
          <p:cNvSpPr txBox="1"/>
          <p:nvPr/>
        </p:nvSpPr>
        <p:spPr>
          <a:xfrm>
            <a:off x="6781800" y="4724400"/>
            <a:ext cx="1905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de-DE" sz="1200" dirty="0" err="1" smtClean="0"/>
              <a:t>Particle</a:t>
            </a:r>
            <a:r>
              <a:rPr lang="de-DE" sz="1200" dirty="0" smtClean="0"/>
              <a:t> Data Group</a:t>
            </a:r>
            <a:endParaRPr lang="de-DE" sz="1200" dirty="0"/>
          </a:p>
        </p:txBody>
      </p:sp>
      <p:sp>
        <p:nvSpPr>
          <p:cNvPr id="15" name="Textfeld 14"/>
          <p:cNvSpPr txBox="1"/>
          <p:nvPr/>
        </p:nvSpPr>
        <p:spPr>
          <a:xfrm>
            <a:off x="52137" y="5334000"/>
            <a:ext cx="9067800" cy="15388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8125" indent="-238125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err="1" smtClean="0">
                <a:solidFill>
                  <a:schemeClr val="accent2"/>
                </a:solidFill>
              </a:rPr>
              <a:t>charge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creation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significant</a:t>
            </a:r>
            <a:endParaRPr lang="de-DE" sz="2800" dirty="0" smtClean="0">
              <a:solidFill>
                <a:schemeClr val="accent2"/>
              </a:solidFill>
            </a:endParaRPr>
          </a:p>
          <a:p>
            <a:pPr marL="238125" indent="-238125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smtClean="0">
                <a:solidFill>
                  <a:schemeClr val="accent2"/>
                </a:solidFill>
              </a:rPr>
              <a:t>100 𝜇m-</a:t>
            </a:r>
            <a:r>
              <a:rPr lang="de-DE" sz="2800" dirty="0" err="1" smtClean="0">
                <a:solidFill>
                  <a:schemeClr val="accent2"/>
                </a:solidFill>
              </a:rPr>
              <a:t>length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scales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needed</a:t>
            </a:r>
            <a:endParaRPr lang="de-DE" sz="2800" dirty="0" smtClean="0">
              <a:solidFill>
                <a:schemeClr val="accent2"/>
              </a:solidFill>
            </a:endParaRPr>
          </a:p>
          <a:p>
            <a:pPr marL="238125" indent="-238125" algn="l">
              <a:spcBef>
                <a:spcPts val="600"/>
              </a:spcBef>
              <a:buFont typeface="Arial" charset="0"/>
              <a:buChar char="•"/>
            </a:pPr>
            <a:r>
              <a:rPr lang="de-DE" sz="2800" dirty="0" err="1" smtClean="0">
                <a:solidFill>
                  <a:schemeClr val="accent2"/>
                </a:solidFill>
              </a:rPr>
              <a:t>sufficient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charge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for</a:t>
            </a:r>
            <a:r>
              <a:rPr lang="de-DE" sz="2800" dirty="0" smtClean="0">
                <a:solidFill>
                  <a:schemeClr val="accent2"/>
                </a:solidFill>
              </a:rPr>
              <a:t> </a:t>
            </a:r>
            <a:r>
              <a:rPr lang="de-DE" sz="2800" dirty="0" err="1" smtClean="0">
                <a:solidFill>
                  <a:schemeClr val="accent2"/>
                </a:solidFill>
              </a:rPr>
              <a:t>pre-amplification</a:t>
            </a:r>
            <a:r>
              <a:rPr lang="de-DE" sz="2800" dirty="0" smtClean="0">
                <a:solidFill>
                  <a:schemeClr val="accent2"/>
                </a:solidFill>
              </a:rPr>
              <a:t> (S/N&gt;10)</a:t>
            </a:r>
            <a:endParaRPr lang="de-DE" sz="2800" dirty="0">
              <a:solidFill>
                <a:schemeClr val="accent2"/>
              </a:solidFill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152400" y="2296180"/>
            <a:ext cx="32124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smtClean="0"/>
              <a:t>band </a:t>
            </a:r>
            <a:r>
              <a:rPr lang="de-DE" sz="2800" dirty="0" err="1" smtClean="0"/>
              <a:t>gap</a:t>
            </a:r>
            <a:r>
              <a:rPr lang="de-DE" sz="2800" dirty="0" smtClean="0"/>
              <a:t>:</a:t>
            </a:r>
            <a:endParaRPr lang="de-DE" sz="2800" dirty="0"/>
          </a:p>
        </p:txBody>
      </p:sp>
      <p:sp>
        <p:nvSpPr>
          <p:cNvPr id="18" name="Textfeld 17"/>
          <p:cNvSpPr txBox="1"/>
          <p:nvPr/>
        </p:nvSpPr>
        <p:spPr>
          <a:xfrm>
            <a:off x="228600" y="3392269"/>
            <a:ext cx="3429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smtClean="0"/>
              <a:t># </a:t>
            </a:r>
            <a:r>
              <a:rPr lang="de-DE" sz="3600" dirty="0" err="1" smtClean="0">
                <a:latin typeface="+mn-lt"/>
              </a:rPr>
              <a:t>e</a:t>
            </a:r>
            <a:r>
              <a:rPr lang="de-DE" sz="3600" baseline="30000" dirty="0" smtClean="0">
                <a:latin typeface="+mn-lt"/>
              </a:rPr>
              <a:t>−</a:t>
            </a:r>
            <a:r>
              <a:rPr lang="de-DE" sz="2800" dirty="0" smtClean="0"/>
              <a:t>-hole-</a:t>
            </a:r>
            <a:r>
              <a:rPr lang="de-DE" sz="2800" dirty="0" err="1" smtClean="0"/>
              <a:t>pairs</a:t>
            </a:r>
            <a:r>
              <a:rPr lang="de-DE" sz="2800" dirty="0" smtClean="0"/>
              <a:t>:</a:t>
            </a:r>
            <a:endParaRPr lang="de-DE" sz="2800" dirty="0"/>
          </a:p>
        </p:txBody>
      </p:sp>
      <p:pic>
        <p:nvPicPr>
          <p:cNvPr id="3" name="Bild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4986" y="1143000"/>
            <a:ext cx="3242208" cy="832759"/>
          </a:xfrm>
          <a:prstGeom prst="rect">
            <a:avLst/>
          </a:prstGeom>
        </p:spPr>
      </p:pic>
      <p:pic>
        <p:nvPicPr>
          <p:cNvPr id="8" name="Bild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9750" y="4158632"/>
            <a:ext cx="2349500" cy="469900"/>
          </a:xfrm>
          <a:prstGeom prst="rect">
            <a:avLst/>
          </a:prstGeom>
        </p:spPr>
      </p:pic>
      <p:pic>
        <p:nvPicPr>
          <p:cNvPr id="10" name="Bild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9716" y="2858869"/>
            <a:ext cx="27178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2183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7638" b="16599"/>
          <a:stretch/>
        </p:blipFill>
        <p:spPr>
          <a:xfrm>
            <a:off x="246981" y="1447800"/>
            <a:ext cx="8431465" cy="4267200"/>
          </a:xfrm>
          <a:prstGeom prst="rect">
            <a:avLst/>
          </a:prstGeom>
        </p:spPr>
      </p:pic>
      <p:sp>
        <p:nvSpPr>
          <p:cNvPr id="3" name="Textfeld 2"/>
          <p:cNvSpPr txBox="1"/>
          <p:nvPr/>
        </p:nvSpPr>
        <p:spPr>
          <a:xfrm>
            <a:off x="7010400" y="4752201"/>
            <a:ext cx="1600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dirty="0" err="1" smtClean="0"/>
              <a:t>Particle</a:t>
            </a:r>
            <a:r>
              <a:rPr lang="de-DE" sz="1200" dirty="0" smtClean="0"/>
              <a:t> Data Group</a:t>
            </a:r>
            <a:endParaRPr lang="de-DE" sz="1200" dirty="0"/>
          </a:p>
        </p:txBody>
      </p:sp>
      <p:sp>
        <p:nvSpPr>
          <p:cNvPr id="4" name="Textfeld 3"/>
          <p:cNvSpPr txBox="1"/>
          <p:nvPr/>
        </p:nvSpPr>
        <p:spPr>
          <a:xfrm>
            <a:off x="397543" y="76200"/>
            <a:ext cx="85178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err="1" smtClean="0"/>
              <a:t>Example</a:t>
            </a:r>
            <a:r>
              <a:rPr lang="de-DE" sz="2800" dirty="0" smtClean="0"/>
              <a:t>: </a:t>
            </a:r>
            <a:r>
              <a:rPr lang="de-DE" sz="2800" dirty="0" err="1" smtClean="0"/>
              <a:t>drift</a:t>
            </a:r>
            <a:r>
              <a:rPr lang="de-DE" sz="2800" dirty="0" smtClean="0"/>
              <a:t> </a:t>
            </a:r>
            <a:r>
              <a:rPr lang="de-DE" sz="2800" dirty="0" err="1" smtClean="0"/>
              <a:t>chamber</a:t>
            </a:r>
            <a:r>
              <a:rPr lang="de-DE" sz="2800" dirty="0" smtClean="0"/>
              <a:t> (</a:t>
            </a:r>
            <a:r>
              <a:rPr lang="de-DE" sz="2800" dirty="0" err="1" smtClean="0"/>
              <a:t>gaseous</a:t>
            </a:r>
            <a:r>
              <a:rPr lang="de-DE" sz="2800" dirty="0" smtClean="0"/>
              <a:t> </a:t>
            </a:r>
            <a:r>
              <a:rPr lang="de-DE" sz="2800" dirty="0" err="1" smtClean="0"/>
              <a:t>detector</a:t>
            </a:r>
            <a:r>
              <a:rPr lang="de-DE" sz="2800" dirty="0" smtClean="0"/>
              <a:t>)</a:t>
            </a:r>
            <a:endParaRPr lang="de-DE" sz="2800" dirty="0"/>
          </a:p>
        </p:txBody>
      </p:sp>
      <p:sp>
        <p:nvSpPr>
          <p:cNvPr id="5" name="Textfeld 4"/>
          <p:cNvSpPr txBox="1"/>
          <p:nvPr/>
        </p:nvSpPr>
        <p:spPr>
          <a:xfrm>
            <a:off x="76200" y="762000"/>
            <a:ext cx="2343819" cy="457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>
                <a:solidFill>
                  <a:srgbClr val="0000CC"/>
                </a:solidFill>
              </a:rPr>
              <a:t>cathode</a:t>
            </a:r>
            <a:r>
              <a:rPr lang="de-DE" dirty="0" smtClean="0">
                <a:solidFill>
                  <a:srgbClr val="0000CC"/>
                </a:solidFill>
              </a:rPr>
              <a:t> </a:t>
            </a:r>
            <a:r>
              <a:rPr lang="de-DE" dirty="0" err="1" smtClean="0">
                <a:solidFill>
                  <a:srgbClr val="0000CC"/>
                </a:solidFill>
              </a:rPr>
              <a:t>wire</a:t>
            </a:r>
            <a:endParaRPr lang="de-DE" dirty="0">
              <a:solidFill>
                <a:srgbClr val="0000CC"/>
              </a:solidFill>
            </a:endParaRPr>
          </a:p>
        </p:txBody>
      </p:sp>
      <p:sp>
        <p:nvSpPr>
          <p:cNvPr id="6" name="Textfeld 5"/>
          <p:cNvSpPr txBox="1"/>
          <p:nvPr/>
        </p:nvSpPr>
        <p:spPr>
          <a:xfrm>
            <a:off x="2057400" y="762000"/>
            <a:ext cx="2343819" cy="457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mtClean="0">
                <a:solidFill>
                  <a:srgbClr val="0000CC"/>
                </a:solidFill>
              </a:rPr>
              <a:t>anode</a:t>
            </a:r>
            <a:r>
              <a:rPr lang="de-DE" dirty="0" smtClean="0">
                <a:solidFill>
                  <a:srgbClr val="0000CC"/>
                </a:solidFill>
              </a:rPr>
              <a:t> </a:t>
            </a:r>
            <a:r>
              <a:rPr lang="de-DE" dirty="0" err="1" smtClean="0">
                <a:solidFill>
                  <a:srgbClr val="0000CC"/>
                </a:solidFill>
              </a:rPr>
              <a:t>wire</a:t>
            </a:r>
            <a:endParaRPr lang="de-DE" dirty="0">
              <a:solidFill>
                <a:srgbClr val="0000CC"/>
              </a:solidFill>
            </a:endParaRPr>
          </a:p>
        </p:txBody>
      </p:sp>
      <p:cxnSp>
        <p:nvCxnSpPr>
          <p:cNvPr id="8" name="Gerade Verbindung mit Pfeil 7"/>
          <p:cNvCxnSpPr/>
          <p:nvPr/>
        </p:nvCxnSpPr>
        <p:spPr bwMode="auto">
          <a:xfrm flipH="1">
            <a:off x="1428750" y="1243013"/>
            <a:ext cx="85726" cy="1957387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" name="Gerade Verbindung mit Pfeil 9"/>
          <p:cNvCxnSpPr/>
          <p:nvPr/>
        </p:nvCxnSpPr>
        <p:spPr bwMode="auto">
          <a:xfrm flipH="1">
            <a:off x="2595563" y="1185863"/>
            <a:ext cx="376237" cy="2038350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2" name="Textfeld 11"/>
          <p:cNvSpPr txBox="1"/>
          <p:nvPr/>
        </p:nvSpPr>
        <p:spPr>
          <a:xfrm>
            <a:off x="19467" y="5715000"/>
            <a:ext cx="43912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>
                <a:solidFill>
                  <a:srgbClr val="FF0000"/>
                </a:solidFill>
              </a:rPr>
              <a:t>ionization</a:t>
            </a:r>
            <a:r>
              <a:rPr lang="de-DE" dirty="0" smtClean="0">
                <a:solidFill>
                  <a:srgbClr val="FF0000"/>
                </a:solidFill>
              </a:rPr>
              <a:t> </a:t>
            </a:r>
            <a:r>
              <a:rPr lang="de-DE" dirty="0" err="1" smtClean="0">
                <a:solidFill>
                  <a:srgbClr val="FF0000"/>
                </a:solidFill>
              </a:rPr>
              <a:t>avalanche</a:t>
            </a:r>
            <a:r>
              <a:rPr lang="de-DE" dirty="0" smtClean="0">
                <a:solidFill>
                  <a:srgbClr val="FF0000"/>
                </a:solidFill>
              </a:rPr>
              <a:t>           (gas </a:t>
            </a:r>
            <a:r>
              <a:rPr lang="de-DE" dirty="0" err="1" smtClean="0">
                <a:solidFill>
                  <a:srgbClr val="FF0000"/>
                </a:solidFill>
              </a:rPr>
              <a:t>amplification</a:t>
            </a:r>
            <a:r>
              <a:rPr lang="de-DE" dirty="0" smtClean="0">
                <a:solidFill>
                  <a:srgbClr val="FF0000"/>
                </a:solidFill>
              </a:rPr>
              <a:t>, </a:t>
            </a:r>
            <a:r>
              <a:rPr lang="de-DE" dirty="0" err="1" smtClean="0">
                <a:solidFill>
                  <a:srgbClr val="FF0000"/>
                </a:solidFill>
              </a:rPr>
              <a:t>gain</a:t>
            </a:r>
            <a:r>
              <a:rPr lang="de-DE" dirty="0" smtClean="0">
                <a:solidFill>
                  <a:srgbClr val="FF0000"/>
                </a:solidFill>
              </a:rPr>
              <a:t> &gt; 10</a:t>
            </a:r>
            <a:r>
              <a:rPr lang="de-DE" baseline="30000" dirty="0" smtClean="0">
                <a:solidFill>
                  <a:srgbClr val="FF0000"/>
                </a:solidFill>
              </a:rPr>
              <a:t>4</a:t>
            </a:r>
            <a:r>
              <a:rPr lang="de-DE" dirty="0" smtClean="0">
                <a:solidFill>
                  <a:srgbClr val="FF0000"/>
                </a:solidFill>
              </a:rPr>
              <a:t>)</a:t>
            </a:r>
            <a:endParaRPr lang="de-DE" dirty="0">
              <a:solidFill>
                <a:srgbClr val="FF0000"/>
              </a:solidFill>
            </a:endParaRPr>
          </a:p>
        </p:txBody>
      </p:sp>
      <p:cxnSp>
        <p:nvCxnSpPr>
          <p:cNvPr id="13" name="Gerade Verbindung mit Pfeil 12"/>
          <p:cNvCxnSpPr/>
          <p:nvPr/>
        </p:nvCxnSpPr>
        <p:spPr bwMode="auto">
          <a:xfrm flipV="1">
            <a:off x="2028825" y="3371850"/>
            <a:ext cx="571500" cy="2371725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" name="Gerade Verbindung mit Pfeil 20"/>
          <p:cNvCxnSpPr/>
          <p:nvPr/>
        </p:nvCxnSpPr>
        <p:spPr bwMode="auto">
          <a:xfrm flipV="1">
            <a:off x="6382419" y="628650"/>
            <a:ext cx="204119" cy="5114925"/>
          </a:xfrm>
          <a:prstGeom prst="straightConnector1">
            <a:avLst/>
          </a:prstGeom>
          <a:solidFill>
            <a:schemeClr val="accent1"/>
          </a:solidFill>
          <a:ln w="53975" cap="flat" cmpd="sng" algn="ctr">
            <a:solidFill>
              <a:schemeClr val="accent1">
                <a:lumMod val="75000"/>
              </a:schemeClr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4" name="Oval 23"/>
          <p:cNvSpPr/>
          <p:nvPr/>
        </p:nvSpPr>
        <p:spPr bwMode="auto">
          <a:xfrm>
            <a:off x="6477000" y="4800600"/>
            <a:ext cx="115637" cy="11790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5" name="Oval 24"/>
          <p:cNvSpPr/>
          <p:nvPr/>
        </p:nvSpPr>
        <p:spPr bwMode="auto">
          <a:xfrm>
            <a:off x="6248400" y="4419600"/>
            <a:ext cx="115637" cy="11790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6285163" y="4038600"/>
            <a:ext cx="115637" cy="11790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7" name="Oval 26"/>
          <p:cNvSpPr/>
          <p:nvPr/>
        </p:nvSpPr>
        <p:spPr bwMode="auto">
          <a:xfrm>
            <a:off x="6553200" y="3657600"/>
            <a:ext cx="115637" cy="11790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6285163" y="3276600"/>
            <a:ext cx="115637" cy="11790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6513763" y="3082498"/>
            <a:ext cx="115637" cy="11790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6400800" y="2743200"/>
            <a:ext cx="115637" cy="11790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1" name="Oval 30"/>
          <p:cNvSpPr/>
          <p:nvPr/>
        </p:nvSpPr>
        <p:spPr bwMode="auto">
          <a:xfrm>
            <a:off x="6513763" y="2403902"/>
            <a:ext cx="115637" cy="11790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2" name="Oval 31"/>
          <p:cNvSpPr/>
          <p:nvPr/>
        </p:nvSpPr>
        <p:spPr bwMode="auto">
          <a:xfrm>
            <a:off x="6400800" y="2064604"/>
            <a:ext cx="115637" cy="11790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3" name="Oval 32"/>
          <p:cNvSpPr/>
          <p:nvPr/>
        </p:nvSpPr>
        <p:spPr bwMode="auto">
          <a:xfrm>
            <a:off x="6553200" y="1725306"/>
            <a:ext cx="115637" cy="11790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4" name="Oval 33"/>
          <p:cNvSpPr/>
          <p:nvPr/>
        </p:nvSpPr>
        <p:spPr bwMode="auto">
          <a:xfrm>
            <a:off x="6553200" y="1482298"/>
            <a:ext cx="115637" cy="117902"/>
          </a:xfrm>
          <a:prstGeom prst="ellipse">
            <a:avLst/>
          </a:prstGeom>
          <a:solidFill>
            <a:schemeClr val="accent2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6" name="Textfeld 35"/>
          <p:cNvSpPr txBox="1"/>
          <p:nvPr/>
        </p:nvSpPr>
        <p:spPr>
          <a:xfrm>
            <a:off x="4495800" y="762000"/>
            <a:ext cx="2343819" cy="457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mtClean="0">
                <a:solidFill>
                  <a:srgbClr val="0000CC"/>
                </a:solidFill>
              </a:rPr>
              <a:t>electrons</a:t>
            </a:r>
            <a:endParaRPr lang="de-DE" dirty="0">
              <a:solidFill>
                <a:srgbClr val="0000CC"/>
              </a:solidFill>
            </a:endParaRPr>
          </a:p>
        </p:txBody>
      </p:sp>
      <p:cxnSp>
        <p:nvCxnSpPr>
          <p:cNvPr id="37" name="Gerade Verbindung mit Pfeil 36"/>
          <p:cNvCxnSpPr/>
          <p:nvPr/>
        </p:nvCxnSpPr>
        <p:spPr bwMode="auto">
          <a:xfrm>
            <a:off x="5806157" y="1125183"/>
            <a:ext cx="627770" cy="917990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1" name="Freihandform 40"/>
          <p:cNvSpPr/>
          <p:nvPr/>
        </p:nvSpPr>
        <p:spPr bwMode="auto">
          <a:xfrm>
            <a:off x="6632813" y="3148084"/>
            <a:ext cx="711819" cy="104773"/>
          </a:xfrm>
          <a:custGeom>
            <a:avLst/>
            <a:gdLst>
              <a:gd name="connsiteX0" fmla="*/ 0 w 666803"/>
              <a:gd name="connsiteY0" fmla="*/ 0 h 88528"/>
              <a:gd name="connsiteX1" fmla="*/ 586853 w 666803"/>
              <a:gd name="connsiteY1" fmla="*/ 77337 h 88528"/>
              <a:gd name="connsiteX2" fmla="*/ 645994 w 666803"/>
              <a:gd name="connsiteY2" fmla="*/ 86435 h 88528"/>
              <a:gd name="connsiteX0" fmla="*/ 0 w 717611"/>
              <a:gd name="connsiteY0" fmla="*/ 0 h 104987"/>
              <a:gd name="connsiteX1" fmla="*/ 586853 w 717611"/>
              <a:gd name="connsiteY1" fmla="*/ 77337 h 104987"/>
              <a:gd name="connsiteX2" fmla="*/ 709684 w 717611"/>
              <a:gd name="connsiteY2" fmla="*/ 104632 h 104987"/>
              <a:gd name="connsiteX0" fmla="*/ 0 w 711819"/>
              <a:gd name="connsiteY0" fmla="*/ 0 h 104773"/>
              <a:gd name="connsiteX1" fmla="*/ 427630 w 711819"/>
              <a:gd name="connsiteY1" fmla="*/ 54591 h 104773"/>
              <a:gd name="connsiteX2" fmla="*/ 709684 w 711819"/>
              <a:gd name="connsiteY2" fmla="*/ 104632 h 104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1819" h="104773">
                <a:moveTo>
                  <a:pt x="0" y="0"/>
                </a:moveTo>
                <a:lnTo>
                  <a:pt x="427630" y="54591"/>
                </a:lnTo>
                <a:cubicBezTo>
                  <a:pt x="545911" y="72030"/>
                  <a:pt x="733946" y="107286"/>
                  <a:pt x="709684" y="104632"/>
                </a:cubicBezTo>
              </a:path>
            </a:pathLst>
          </a:custGeom>
          <a:noFill/>
          <a:ln w="50800" cap="flat" cmpd="sng" algn="ctr">
            <a:solidFill>
              <a:srgbClr val="FF9300"/>
            </a:solidFill>
            <a:prstDash val="solid"/>
            <a:round/>
            <a:headEnd type="none" w="med" len="med"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2" name="Freihandform 41"/>
          <p:cNvSpPr/>
          <p:nvPr/>
        </p:nvSpPr>
        <p:spPr bwMode="auto">
          <a:xfrm>
            <a:off x="6407626" y="3268638"/>
            <a:ext cx="909851" cy="59141"/>
          </a:xfrm>
          <a:custGeom>
            <a:avLst/>
            <a:gdLst>
              <a:gd name="connsiteX0" fmla="*/ 0 w 666803"/>
              <a:gd name="connsiteY0" fmla="*/ 0 h 88528"/>
              <a:gd name="connsiteX1" fmla="*/ 586853 w 666803"/>
              <a:gd name="connsiteY1" fmla="*/ 77337 h 88528"/>
              <a:gd name="connsiteX2" fmla="*/ 645994 w 666803"/>
              <a:gd name="connsiteY2" fmla="*/ 86435 h 88528"/>
              <a:gd name="connsiteX0" fmla="*/ 0 w 717611"/>
              <a:gd name="connsiteY0" fmla="*/ 0 h 104987"/>
              <a:gd name="connsiteX1" fmla="*/ 586853 w 717611"/>
              <a:gd name="connsiteY1" fmla="*/ 77337 h 104987"/>
              <a:gd name="connsiteX2" fmla="*/ 709684 w 717611"/>
              <a:gd name="connsiteY2" fmla="*/ 104632 h 104987"/>
              <a:gd name="connsiteX0" fmla="*/ 0 w 711819"/>
              <a:gd name="connsiteY0" fmla="*/ 0 h 104773"/>
              <a:gd name="connsiteX1" fmla="*/ 427630 w 711819"/>
              <a:gd name="connsiteY1" fmla="*/ 54591 h 104773"/>
              <a:gd name="connsiteX2" fmla="*/ 709684 w 711819"/>
              <a:gd name="connsiteY2" fmla="*/ 104632 h 104773"/>
              <a:gd name="connsiteX0" fmla="*/ 0 w 711866"/>
              <a:gd name="connsiteY0" fmla="*/ 27296 h 131972"/>
              <a:gd name="connsiteX1" fmla="*/ 432179 w 711866"/>
              <a:gd name="connsiteY1" fmla="*/ 0 h 131972"/>
              <a:gd name="connsiteX2" fmla="*/ 709684 w 711866"/>
              <a:gd name="connsiteY2" fmla="*/ 131928 h 131972"/>
              <a:gd name="connsiteX0" fmla="*/ 0 w 712171"/>
              <a:gd name="connsiteY0" fmla="*/ 30398 h 135062"/>
              <a:gd name="connsiteX1" fmla="*/ 432179 w 712171"/>
              <a:gd name="connsiteY1" fmla="*/ 3102 h 135062"/>
              <a:gd name="connsiteX2" fmla="*/ 709684 w 712171"/>
              <a:gd name="connsiteY2" fmla="*/ 135030 h 135062"/>
              <a:gd name="connsiteX0" fmla="*/ 0 w 909851"/>
              <a:gd name="connsiteY0" fmla="*/ 59141 h 59141"/>
              <a:gd name="connsiteX1" fmla="*/ 432179 w 909851"/>
              <a:gd name="connsiteY1" fmla="*/ 31845 h 59141"/>
              <a:gd name="connsiteX2" fmla="*/ 909851 w 909851"/>
              <a:gd name="connsiteY2" fmla="*/ 0 h 59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9851" h="59141">
                <a:moveTo>
                  <a:pt x="0" y="59141"/>
                </a:moveTo>
                <a:lnTo>
                  <a:pt x="432179" y="31845"/>
                </a:lnTo>
                <a:lnTo>
                  <a:pt x="909851" y="0"/>
                </a:lnTo>
              </a:path>
            </a:pathLst>
          </a:custGeom>
          <a:noFill/>
          <a:ln w="50800" cap="flat" cmpd="sng" algn="ctr">
            <a:solidFill>
              <a:srgbClr val="FF9300"/>
            </a:solidFill>
            <a:prstDash val="solid"/>
            <a:round/>
            <a:headEnd type="none" w="med" len="med"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3" name="Freihandform 42"/>
          <p:cNvSpPr/>
          <p:nvPr/>
        </p:nvSpPr>
        <p:spPr bwMode="auto">
          <a:xfrm>
            <a:off x="6664660" y="3261813"/>
            <a:ext cx="686938" cy="423081"/>
          </a:xfrm>
          <a:custGeom>
            <a:avLst/>
            <a:gdLst>
              <a:gd name="connsiteX0" fmla="*/ 0 w 666803"/>
              <a:gd name="connsiteY0" fmla="*/ 0 h 88528"/>
              <a:gd name="connsiteX1" fmla="*/ 586853 w 666803"/>
              <a:gd name="connsiteY1" fmla="*/ 77337 h 88528"/>
              <a:gd name="connsiteX2" fmla="*/ 645994 w 666803"/>
              <a:gd name="connsiteY2" fmla="*/ 86435 h 88528"/>
              <a:gd name="connsiteX0" fmla="*/ 0 w 717611"/>
              <a:gd name="connsiteY0" fmla="*/ 0 h 104987"/>
              <a:gd name="connsiteX1" fmla="*/ 586853 w 717611"/>
              <a:gd name="connsiteY1" fmla="*/ 77337 h 104987"/>
              <a:gd name="connsiteX2" fmla="*/ 709684 w 717611"/>
              <a:gd name="connsiteY2" fmla="*/ 104632 h 104987"/>
              <a:gd name="connsiteX0" fmla="*/ 0 w 711819"/>
              <a:gd name="connsiteY0" fmla="*/ 0 h 104773"/>
              <a:gd name="connsiteX1" fmla="*/ 427630 w 711819"/>
              <a:gd name="connsiteY1" fmla="*/ 54591 h 104773"/>
              <a:gd name="connsiteX2" fmla="*/ 709684 w 711819"/>
              <a:gd name="connsiteY2" fmla="*/ 104632 h 104773"/>
              <a:gd name="connsiteX0" fmla="*/ 0 w 711866"/>
              <a:gd name="connsiteY0" fmla="*/ 27296 h 131972"/>
              <a:gd name="connsiteX1" fmla="*/ 432179 w 711866"/>
              <a:gd name="connsiteY1" fmla="*/ 0 h 131972"/>
              <a:gd name="connsiteX2" fmla="*/ 709684 w 711866"/>
              <a:gd name="connsiteY2" fmla="*/ 131928 h 131972"/>
              <a:gd name="connsiteX0" fmla="*/ 0 w 712171"/>
              <a:gd name="connsiteY0" fmla="*/ 30398 h 135062"/>
              <a:gd name="connsiteX1" fmla="*/ 432179 w 712171"/>
              <a:gd name="connsiteY1" fmla="*/ 3102 h 135062"/>
              <a:gd name="connsiteX2" fmla="*/ 709684 w 712171"/>
              <a:gd name="connsiteY2" fmla="*/ 135030 h 135062"/>
              <a:gd name="connsiteX0" fmla="*/ 0 w 909851"/>
              <a:gd name="connsiteY0" fmla="*/ 59141 h 59141"/>
              <a:gd name="connsiteX1" fmla="*/ 432179 w 909851"/>
              <a:gd name="connsiteY1" fmla="*/ 31845 h 59141"/>
              <a:gd name="connsiteX2" fmla="*/ 909851 w 909851"/>
              <a:gd name="connsiteY2" fmla="*/ 0 h 59141"/>
              <a:gd name="connsiteX0" fmla="*/ 0 w 909851"/>
              <a:gd name="connsiteY0" fmla="*/ 227463 h 227463"/>
              <a:gd name="connsiteX1" fmla="*/ 368490 w 909851"/>
              <a:gd name="connsiteY1" fmla="*/ 0 h 227463"/>
              <a:gd name="connsiteX2" fmla="*/ 909851 w 909851"/>
              <a:gd name="connsiteY2" fmla="*/ 168322 h 227463"/>
              <a:gd name="connsiteX0" fmla="*/ 0 w 700586"/>
              <a:gd name="connsiteY0" fmla="*/ 404884 h 404884"/>
              <a:gd name="connsiteX1" fmla="*/ 368490 w 700586"/>
              <a:gd name="connsiteY1" fmla="*/ 177421 h 404884"/>
              <a:gd name="connsiteX2" fmla="*/ 700586 w 700586"/>
              <a:gd name="connsiteY2" fmla="*/ 0 h 404884"/>
              <a:gd name="connsiteX0" fmla="*/ 0 w 686938"/>
              <a:gd name="connsiteY0" fmla="*/ 423081 h 423081"/>
              <a:gd name="connsiteX1" fmla="*/ 354842 w 686938"/>
              <a:gd name="connsiteY1" fmla="*/ 177421 h 423081"/>
              <a:gd name="connsiteX2" fmla="*/ 686938 w 686938"/>
              <a:gd name="connsiteY2" fmla="*/ 0 h 42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86938" h="423081">
                <a:moveTo>
                  <a:pt x="0" y="423081"/>
                </a:moveTo>
                <a:cubicBezTo>
                  <a:pt x="122830" y="347260"/>
                  <a:pt x="240352" y="247934"/>
                  <a:pt x="354842" y="177421"/>
                </a:cubicBezTo>
                <a:cubicBezTo>
                  <a:pt x="469332" y="106908"/>
                  <a:pt x="576239" y="59140"/>
                  <a:pt x="686938" y="0"/>
                </a:cubicBezTo>
              </a:path>
            </a:pathLst>
          </a:custGeom>
          <a:noFill/>
          <a:ln w="50800" cap="flat" cmpd="sng" algn="ctr">
            <a:solidFill>
              <a:srgbClr val="FF9300"/>
            </a:solidFill>
            <a:prstDash val="solid"/>
            <a:round/>
            <a:headEnd type="none" w="med" len="med"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5" name="Textfeld 44"/>
          <p:cNvSpPr txBox="1"/>
          <p:nvPr/>
        </p:nvSpPr>
        <p:spPr>
          <a:xfrm>
            <a:off x="6495381" y="762000"/>
            <a:ext cx="2343819" cy="457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>
                <a:solidFill>
                  <a:srgbClr val="0000CC"/>
                </a:solidFill>
              </a:rPr>
              <a:t>drift</a:t>
            </a:r>
            <a:r>
              <a:rPr lang="de-DE" dirty="0" smtClean="0">
                <a:solidFill>
                  <a:srgbClr val="0000CC"/>
                </a:solidFill>
              </a:rPr>
              <a:t> </a:t>
            </a:r>
            <a:r>
              <a:rPr lang="de-DE" dirty="0" err="1" smtClean="0">
                <a:solidFill>
                  <a:srgbClr val="0000CC"/>
                </a:solidFill>
              </a:rPr>
              <a:t>path</a:t>
            </a:r>
            <a:endParaRPr lang="de-DE" dirty="0">
              <a:solidFill>
                <a:srgbClr val="0000CC"/>
              </a:solidFill>
            </a:endParaRPr>
          </a:p>
        </p:txBody>
      </p:sp>
      <p:cxnSp>
        <p:nvCxnSpPr>
          <p:cNvPr id="46" name="Gerade Verbindung mit Pfeil 45"/>
          <p:cNvCxnSpPr/>
          <p:nvPr/>
        </p:nvCxnSpPr>
        <p:spPr bwMode="auto">
          <a:xfrm flipH="1">
            <a:off x="6916442" y="1243013"/>
            <a:ext cx="613071" cy="1937495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8" name="Textfeld 47"/>
          <p:cNvSpPr txBox="1"/>
          <p:nvPr/>
        </p:nvSpPr>
        <p:spPr>
          <a:xfrm>
            <a:off x="6076102" y="5181600"/>
            <a:ext cx="19248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>
                <a:solidFill>
                  <a:srgbClr val="006337"/>
                </a:solidFill>
              </a:rPr>
              <a:t>charged</a:t>
            </a:r>
            <a:r>
              <a:rPr lang="de-DE" dirty="0" smtClean="0">
                <a:solidFill>
                  <a:srgbClr val="006337"/>
                </a:solidFill>
              </a:rPr>
              <a:t> </a:t>
            </a:r>
            <a:r>
              <a:rPr lang="de-DE" dirty="0" err="1" smtClean="0">
                <a:solidFill>
                  <a:srgbClr val="006337"/>
                </a:solidFill>
              </a:rPr>
              <a:t>particle</a:t>
            </a:r>
            <a:endParaRPr lang="de-DE" dirty="0">
              <a:solidFill>
                <a:srgbClr val="006337"/>
              </a:solidFill>
            </a:endParaRPr>
          </a:p>
        </p:txBody>
      </p:sp>
      <p:grpSp>
        <p:nvGrpSpPr>
          <p:cNvPr id="51" name="Gruppierung 50"/>
          <p:cNvGrpSpPr/>
          <p:nvPr/>
        </p:nvGrpSpPr>
        <p:grpSpPr>
          <a:xfrm>
            <a:off x="3048000" y="4298096"/>
            <a:ext cx="2905125" cy="578704"/>
            <a:chOff x="5181600" y="5964971"/>
            <a:chExt cx="2905125" cy="578704"/>
          </a:xfrm>
        </p:grpSpPr>
        <p:sp>
          <p:nvSpPr>
            <p:cNvPr id="50" name="Rechteck 49"/>
            <p:cNvSpPr/>
            <p:nvPr/>
          </p:nvSpPr>
          <p:spPr bwMode="auto">
            <a:xfrm>
              <a:off x="5181600" y="5964971"/>
              <a:ext cx="2905125" cy="578704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noFill/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49" name="Bild 4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283200" y="6049986"/>
              <a:ext cx="2717800" cy="419100"/>
            </a:xfrm>
            <a:prstGeom prst="rect">
              <a:avLst/>
            </a:prstGeom>
          </p:spPr>
        </p:pic>
      </p:grpSp>
      <p:sp>
        <p:nvSpPr>
          <p:cNvPr id="52" name="Textfeld 51"/>
          <p:cNvSpPr txBox="1"/>
          <p:nvPr/>
        </p:nvSpPr>
        <p:spPr>
          <a:xfrm>
            <a:off x="5334000" y="6130498"/>
            <a:ext cx="3429000" cy="4616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de-DE" dirty="0" err="1" smtClean="0"/>
              <a:t>resolution</a:t>
            </a:r>
            <a:r>
              <a:rPr lang="de-DE" dirty="0" smtClean="0"/>
              <a:t>: 100-200 𝜇m</a:t>
            </a:r>
            <a:endParaRPr lang="de-DE" dirty="0"/>
          </a:p>
        </p:txBody>
      </p:sp>
      <p:cxnSp>
        <p:nvCxnSpPr>
          <p:cNvPr id="54" name="Gerade Verbindung mit Pfeil 53"/>
          <p:cNvCxnSpPr/>
          <p:nvPr/>
        </p:nvCxnSpPr>
        <p:spPr bwMode="auto">
          <a:xfrm>
            <a:off x="6505575" y="3886200"/>
            <a:ext cx="900000" cy="0"/>
          </a:xfrm>
          <a:prstGeom prst="straightConnector1">
            <a:avLst/>
          </a:prstGeom>
          <a:solidFill>
            <a:schemeClr val="accent1"/>
          </a:solidFill>
          <a:ln w="539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55" name="Bild 5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29400" y="4000500"/>
            <a:ext cx="609600" cy="342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8037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6964" name="Picture 4" descr="ttp://www-cdf.fnal.gov/events/detpic/COT_Install_2.jpg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1090613"/>
            <a:ext cx="10210800" cy="10210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feld 2"/>
          <p:cNvSpPr txBox="1"/>
          <p:nvPr/>
        </p:nvSpPr>
        <p:spPr>
          <a:xfrm>
            <a:off x="304800" y="24825"/>
            <a:ext cx="746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200" dirty="0" err="1" smtClean="0">
                <a:solidFill>
                  <a:schemeClr val="bg1"/>
                </a:solidFill>
              </a:rPr>
              <a:t>Installing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the</a:t>
            </a:r>
            <a:r>
              <a:rPr lang="de-DE" sz="3200" dirty="0" smtClean="0">
                <a:solidFill>
                  <a:schemeClr val="bg1"/>
                </a:solidFill>
              </a:rPr>
              <a:t> CDF </a:t>
            </a:r>
            <a:r>
              <a:rPr lang="de-DE" sz="3200" dirty="0" err="1" smtClean="0">
                <a:solidFill>
                  <a:schemeClr val="bg1"/>
                </a:solidFill>
              </a:rPr>
              <a:t>drift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chamber</a:t>
            </a:r>
            <a:endParaRPr lang="de-DE" sz="3200" dirty="0">
              <a:solidFill>
                <a:schemeClr val="bg1"/>
              </a:solidFill>
            </a:endParaRPr>
          </a:p>
        </p:txBody>
      </p:sp>
      <p:sp>
        <p:nvSpPr>
          <p:cNvPr id="6" name="Textfeld 5"/>
          <p:cNvSpPr txBox="1"/>
          <p:nvPr/>
        </p:nvSpPr>
        <p:spPr>
          <a:xfrm>
            <a:off x="304800" y="6504801"/>
            <a:ext cx="1524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1200" dirty="0" err="1">
                <a:solidFill>
                  <a:schemeClr val="bg1"/>
                </a:solidFill>
              </a:rPr>
              <a:t>P</a:t>
            </a:r>
            <a:r>
              <a:rPr lang="de-DE" sz="1200" dirty="0" err="1" smtClean="0">
                <a:solidFill>
                  <a:schemeClr val="bg1"/>
                </a:solidFill>
              </a:rPr>
              <a:t>hoto</a:t>
            </a:r>
            <a:r>
              <a:rPr lang="de-DE" sz="1200" dirty="0" smtClean="0">
                <a:solidFill>
                  <a:schemeClr val="bg1"/>
                </a:solidFill>
              </a:rPr>
              <a:t>: </a:t>
            </a:r>
            <a:r>
              <a:rPr lang="de-DE" sz="1200" dirty="0" err="1" smtClean="0">
                <a:solidFill>
                  <a:schemeClr val="bg1"/>
                </a:solidFill>
              </a:rPr>
              <a:t>Fermilab</a:t>
            </a:r>
            <a:endParaRPr lang="de-DE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677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6962" name="Picture 2" descr="ttp://www-cdf.fnal.gov/events/detpic/COT_Insid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160867"/>
            <a:ext cx="9144000" cy="7323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1447800" y="6553200"/>
            <a:ext cx="1524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1200" dirty="0" err="1">
                <a:solidFill>
                  <a:schemeClr val="bg1"/>
                </a:solidFill>
              </a:rPr>
              <a:t>P</a:t>
            </a:r>
            <a:r>
              <a:rPr lang="de-DE" sz="1200" dirty="0" err="1" smtClean="0">
                <a:solidFill>
                  <a:schemeClr val="bg1"/>
                </a:solidFill>
              </a:rPr>
              <a:t>hoto</a:t>
            </a:r>
            <a:r>
              <a:rPr lang="de-DE" sz="1200" dirty="0" smtClean="0">
                <a:solidFill>
                  <a:schemeClr val="bg1"/>
                </a:solidFill>
              </a:rPr>
              <a:t>: </a:t>
            </a:r>
            <a:r>
              <a:rPr lang="de-DE" sz="1200" dirty="0" err="1" smtClean="0">
                <a:solidFill>
                  <a:schemeClr val="bg1"/>
                </a:solidFill>
              </a:rPr>
              <a:t>Fermilab</a:t>
            </a:r>
            <a:endParaRPr lang="de-DE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1243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228600" y="76200"/>
            <a:ext cx="85178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/>
              <a:t>Example</a:t>
            </a:r>
            <a:r>
              <a:rPr lang="de-DE" sz="2800" dirty="0" smtClean="0"/>
              <a:t>: </a:t>
            </a:r>
            <a:r>
              <a:rPr lang="de-DE" sz="2800" dirty="0" err="1" smtClean="0"/>
              <a:t>silicon</a:t>
            </a:r>
            <a:r>
              <a:rPr lang="de-DE" sz="2800" dirty="0" smtClean="0"/>
              <a:t> </a:t>
            </a:r>
            <a:r>
              <a:rPr lang="de-DE" sz="2800" dirty="0" err="1" smtClean="0"/>
              <a:t>strip</a:t>
            </a:r>
            <a:r>
              <a:rPr lang="de-DE" sz="2800" dirty="0" smtClean="0"/>
              <a:t>/</a:t>
            </a:r>
            <a:r>
              <a:rPr lang="de-DE" sz="2800" dirty="0" err="1" smtClean="0"/>
              <a:t>pixel</a:t>
            </a:r>
            <a:r>
              <a:rPr lang="de-DE" sz="2800" dirty="0" smtClean="0"/>
              <a:t> </a:t>
            </a:r>
            <a:r>
              <a:rPr lang="de-DE" sz="2800" dirty="0" err="1" smtClean="0"/>
              <a:t>detector</a:t>
            </a:r>
            <a:endParaRPr lang="de-DE" sz="2800" dirty="0"/>
          </a:p>
        </p:txBody>
      </p:sp>
      <p:pic>
        <p:nvPicPr>
          <p:cNvPr id="4" name="Bild 3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7200" y="709221"/>
            <a:ext cx="5334000" cy="5352456"/>
          </a:xfrm>
          <a:prstGeom prst="rect">
            <a:avLst/>
          </a:prstGeom>
        </p:spPr>
      </p:pic>
      <p:cxnSp>
        <p:nvCxnSpPr>
          <p:cNvPr id="5" name="Gerade Verbindung mit Pfeil 4"/>
          <p:cNvCxnSpPr/>
          <p:nvPr/>
        </p:nvCxnSpPr>
        <p:spPr bwMode="auto">
          <a:xfrm flipH="1">
            <a:off x="4495800" y="2050197"/>
            <a:ext cx="1524000" cy="2140803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" name="Textfeld 6"/>
          <p:cNvSpPr txBox="1"/>
          <p:nvPr/>
        </p:nvSpPr>
        <p:spPr>
          <a:xfrm>
            <a:off x="5410200" y="1219200"/>
            <a:ext cx="2362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/>
              <a:t>fully</a:t>
            </a:r>
            <a:r>
              <a:rPr lang="de-DE" dirty="0" smtClean="0"/>
              <a:t> </a:t>
            </a:r>
            <a:r>
              <a:rPr lang="de-DE" dirty="0" err="1" smtClean="0"/>
              <a:t>depleted</a:t>
            </a:r>
            <a:r>
              <a:rPr lang="de-DE" dirty="0" smtClean="0"/>
              <a:t> </a:t>
            </a:r>
            <a:r>
              <a:rPr lang="de-DE" dirty="0" err="1" smtClean="0"/>
              <a:t>by</a:t>
            </a:r>
            <a:r>
              <a:rPr lang="de-DE" dirty="0" smtClean="0"/>
              <a:t> </a:t>
            </a:r>
            <a:r>
              <a:rPr lang="de-DE" dirty="0" err="1" smtClean="0"/>
              <a:t>reverse</a:t>
            </a:r>
            <a:r>
              <a:rPr lang="de-DE" dirty="0" smtClean="0"/>
              <a:t> </a:t>
            </a:r>
            <a:r>
              <a:rPr lang="de-DE" dirty="0" err="1" smtClean="0"/>
              <a:t>bias</a:t>
            </a:r>
            <a:endParaRPr lang="de-DE" dirty="0"/>
          </a:p>
        </p:txBody>
      </p:sp>
      <p:cxnSp>
        <p:nvCxnSpPr>
          <p:cNvPr id="14" name="Gerade Verbindung mit Pfeil 13"/>
          <p:cNvCxnSpPr/>
          <p:nvPr/>
        </p:nvCxnSpPr>
        <p:spPr bwMode="auto">
          <a:xfrm>
            <a:off x="6172200" y="2743200"/>
            <a:ext cx="0" cy="2590800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17" name="Bild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4601" y="3757612"/>
            <a:ext cx="1397000" cy="419100"/>
          </a:xfrm>
          <a:prstGeom prst="rect">
            <a:avLst/>
          </a:prstGeom>
        </p:spPr>
      </p:pic>
      <p:cxnSp>
        <p:nvCxnSpPr>
          <p:cNvPr id="19" name="Gerade Verbindung mit Pfeil 18"/>
          <p:cNvCxnSpPr/>
          <p:nvPr/>
        </p:nvCxnSpPr>
        <p:spPr bwMode="auto">
          <a:xfrm flipH="1">
            <a:off x="3124200" y="3195638"/>
            <a:ext cx="1676400" cy="4762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arrow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20" name="Bild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27400" y="3365291"/>
            <a:ext cx="1320800" cy="312351"/>
          </a:xfrm>
          <a:prstGeom prst="rect">
            <a:avLst/>
          </a:prstGeom>
        </p:spPr>
      </p:pic>
      <p:sp>
        <p:nvSpPr>
          <p:cNvPr id="21" name="Textfeld 20"/>
          <p:cNvSpPr txBox="1"/>
          <p:nvPr/>
        </p:nvSpPr>
        <p:spPr>
          <a:xfrm>
            <a:off x="4622799" y="6061677"/>
            <a:ext cx="3606801" cy="4616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de-DE" dirty="0" err="1" smtClean="0"/>
              <a:t>typical</a:t>
            </a:r>
            <a:r>
              <a:rPr lang="de-DE" dirty="0" smtClean="0"/>
              <a:t> </a:t>
            </a:r>
            <a:r>
              <a:rPr lang="de-DE" dirty="0" err="1" smtClean="0"/>
              <a:t>resolution</a:t>
            </a:r>
            <a:r>
              <a:rPr lang="de-DE" dirty="0" smtClean="0"/>
              <a:t>: 10 𝜇m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737454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9010" name="Picture 2" descr="ttps://mediastream.cern.ch/MediaArchive/Photo/Public/2006/0610026/0610026_01/0610026_01-A4-at-144-dpi.j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207628" y="0"/>
            <a:ext cx="10351628" cy="6934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1447800" y="6553200"/>
            <a:ext cx="1524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1200" dirty="0" err="1">
                <a:solidFill>
                  <a:schemeClr val="bg1"/>
                </a:solidFill>
              </a:rPr>
              <a:t>P</a:t>
            </a:r>
            <a:r>
              <a:rPr lang="de-DE" sz="1200" dirty="0" err="1" smtClean="0">
                <a:solidFill>
                  <a:schemeClr val="bg1"/>
                </a:solidFill>
              </a:rPr>
              <a:t>hoto</a:t>
            </a:r>
            <a:r>
              <a:rPr lang="de-DE" sz="1200" dirty="0" smtClean="0">
                <a:solidFill>
                  <a:schemeClr val="bg1"/>
                </a:solidFill>
              </a:rPr>
              <a:t>: CERN</a:t>
            </a:r>
            <a:endParaRPr lang="de-DE" sz="1200" dirty="0">
              <a:solidFill>
                <a:schemeClr val="bg1"/>
              </a:solidFill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304800" y="24825"/>
            <a:ext cx="746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200" b="1" dirty="0" smtClean="0">
                <a:solidFill>
                  <a:schemeClr val="bg1"/>
                </a:solidFill>
              </a:rPr>
              <a:t>Inside </a:t>
            </a:r>
            <a:r>
              <a:rPr lang="de-DE" sz="3200" b="1" dirty="0" err="1" smtClean="0">
                <a:solidFill>
                  <a:schemeClr val="bg1"/>
                </a:solidFill>
              </a:rPr>
              <a:t>the</a:t>
            </a:r>
            <a:r>
              <a:rPr lang="de-DE" sz="3200" b="1" dirty="0" smtClean="0">
                <a:solidFill>
                  <a:schemeClr val="bg1"/>
                </a:solidFill>
              </a:rPr>
              <a:t> CMS </a:t>
            </a:r>
            <a:r>
              <a:rPr lang="de-DE" sz="3200" b="1" dirty="0" err="1" smtClean="0">
                <a:solidFill>
                  <a:schemeClr val="bg1"/>
                </a:solidFill>
              </a:rPr>
              <a:t>silicon</a:t>
            </a:r>
            <a:r>
              <a:rPr lang="de-DE" sz="3200" b="1" dirty="0" smtClean="0">
                <a:solidFill>
                  <a:schemeClr val="bg1"/>
                </a:solidFill>
              </a:rPr>
              <a:t> </a:t>
            </a:r>
            <a:r>
              <a:rPr lang="de-DE" sz="3200" b="1" dirty="0" err="1" smtClean="0">
                <a:solidFill>
                  <a:schemeClr val="bg1"/>
                </a:solidFill>
              </a:rPr>
              <a:t>tracker</a:t>
            </a:r>
            <a:endParaRPr lang="de-DE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546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0034" name="Picture 2" descr="ttp://aleph.web.cern.ch/aleph/dali/130GeV/dc040366_004561_4j_________.gif_951107_120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46641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feld 1"/>
          <p:cNvSpPr txBox="1"/>
          <p:nvPr/>
        </p:nvSpPr>
        <p:spPr>
          <a:xfrm>
            <a:off x="2444410" y="2683966"/>
            <a:ext cx="1600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mtClean="0">
                <a:solidFill>
                  <a:schemeClr val="bg1"/>
                </a:solidFill>
              </a:rPr>
              <a:t>curvature</a:t>
            </a:r>
            <a:endParaRPr lang="de-DE" dirty="0">
              <a:solidFill>
                <a:schemeClr val="bg1"/>
              </a:solidFill>
            </a:endParaRPr>
          </a:p>
        </p:txBody>
      </p:sp>
      <p:pic>
        <p:nvPicPr>
          <p:cNvPr id="3" name="Bild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5600" y="3145631"/>
            <a:ext cx="697820" cy="423268"/>
          </a:xfrm>
          <a:prstGeom prst="rect">
            <a:avLst/>
          </a:prstGeom>
        </p:spPr>
      </p:pic>
      <p:cxnSp>
        <p:nvCxnSpPr>
          <p:cNvPr id="5" name="Gerade Verbindung mit Pfeil 4"/>
          <p:cNvCxnSpPr/>
          <p:nvPr/>
        </p:nvCxnSpPr>
        <p:spPr bwMode="auto">
          <a:xfrm flipH="1">
            <a:off x="2386013" y="3128963"/>
            <a:ext cx="285751" cy="385762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bg1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" name="Bogen 7"/>
          <p:cNvSpPr/>
          <p:nvPr/>
        </p:nvSpPr>
        <p:spPr bwMode="auto">
          <a:xfrm>
            <a:off x="6101454" y="1752600"/>
            <a:ext cx="1518546" cy="1518546"/>
          </a:xfrm>
          <a:prstGeom prst="arc">
            <a:avLst>
              <a:gd name="adj1" fmla="val 21487825"/>
              <a:gd name="adj2" fmla="val 8574040"/>
            </a:avLst>
          </a:prstGeom>
          <a:noFill/>
          <a:ln w="31750" cap="flat" cmpd="sng" algn="ctr">
            <a:solidFill>
              <a:schemeClr val="bg1"/>
            </a:solidFill>
            <a:prstDash val="solid"/>
            <a:round/>
            <a:headEnd type="none" w="lg" len="lg"/>
            <a:tailEnd type="arrow" w="lg" len="lg"/>
          </a:ln>
          <a:effectLst/>
          <a:extLst/>
        </p:spPr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9" name="Bild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40600" y="3124200"/>
            <a:ext cx="203200" cy="342900"/>
          </a:xfrm>
          <a:prstGeom prst="rect">
            <a:avLst/>
          </a:prstGeom>
        </p:spPr>
      </p:pic>
      <p:sp>
        <p:nvSpPr>
          <p:cNvPr id="10" name="Textfeld 9"/>
          <p:cNvSpPr txBox="1"/>
          <p:nvPr/>
        </p:nvSpPr>
        <p:spPr>
          <a:xfrm>
            <a:off x="152400" y="4724400"/>
            <a:ext cx="8763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dirty="0" err="1">
                <a:solidFill>
                  <a:srgbClr val="0432FF"/>
                </a:solidFill>
              </a:rPr>
              <a:t>C</a:t>
            </a:r>
            <a:r>
              <a:rPr lang="de-DE" dirty="0" err="1" smtClean="0">
                <a:solidFill>
                  <a:srgbClr val="0432FF"/>
                </a:solidFill>
              </a:rPr>
              <a:t>urvature</a:t>
            </a:r>
            <a:r>
              <a:rPr lang="de-DE" dirty="0" smtClean="0">
                <a:solidFill>
                  <a:srgbClr val="0432FF"/>
                </a:solidFill>
              </a:rPr>
              <a:t> </a:t>
            </a:r>
            <a:r>
              <a:rPr lang="de-DE" dirty="0" err="1" smtClean="0">
                <a:solidFill>
                  <a:srgbClr val="0432FF"/>
                </a:solidFill>
              </a:rPr>
              <a:t>of</a:t>
            </a:r>
            <a:r>
              <a:rPr lang="de-DE" dirty="0" smtClean="0">
                <a:solidFill>
                  <a:srgbClr val="0432FF"/>
                </a:solidFill>
              </a:rPr>
              <a:t> </a:t>
            </a:r>
            <a:r>
              <a:rPr lang="de-DE" dirty="0" err="1" smtClean="0">
                <a:solidFill>
                  <a:srgbClr val="0432FF"/>
                </a:solidFill>
              </a:rPr>
              <a:t>ionization</a:t>
            </a:r>
            <a:r>
              <a:rPr lang="de-DE" dirty="0" smtClean="0">
                <a:solidFill>
                  <a:srgbClr val="0432FF"/>
                </a:solidFill>
              </a:rPr>
              <a:t> </a:t>
            </a:r>
            <a:r>
              <a:rPr lang="de-DE" dirty="0" err="1" smtClean="0">
                <a:solidFill>
                  <a:srgbClr val="0432FF"/>
                </a:solidFill>
              </a:rPr>
              <a:t>tracks</a:t>
            </a:r>
            <a:r>
              <a:rPr lang="de-DE" dirty="0" smtClean="0">
                <a:solidFill>
                  <a:srgbClr val="0432FF"/>
                </a:solidFill>
              </a:rPr>
              <a:t> in </a:t>
            </a:r>
            <a:r>
              <a:rPr lang="de-DE" dirty="0" err="1" smtClean="0">
                <a:solidFill>
                  <a:srgbClr val="0432FF"/>
                </a:solidFill>
              </a:rPr>
              <a:t>solenoidal</a:t>
            </a:r>
            <a:r>
              <a:rPr lang="de-DE" dirty="0" smtClean="0">
                <a:solidFill>
                  <a:srgbClr val="0432FF"/>
                </a:solidFill>
              </a:rPr>
              <a:t> </a:t>
            </a:r>
            <a:r>
              <a:rPr lang="de-DE" dirty="0" err="1" smtClean="0">
                <a:solidFill>
                  <a:srgbClr val="0432FF"/>
                </a:solidFill>
              </a:rPr>
              <a:t>magnetic</a:t>
            </a:r>
            <a:r>
              <a:rPr lang="de-DE" dirty="0" smtClean="0">
                <a:solidFill>
                  <a:srgbClr val="0432FF"/>
                </a:solidFill>
              </a:rPr>
              <a:t> </a:t>
            </a:r>
            <a:r>
              <a:rPr lang="de-DE" dirty="0" err="1" smtClean="0">
                <a:solidFill>
                  <a:srgbClr val="0432FF"/>
                </a:solidFill>
              </a:rPr>
              <a:t>field</a:t>
            </a:r>
            <a:r>
              <a:rPr lang="de-DE" dirty="0" smtClean="0">
                <a:solidFill>
                  <a:srgbClr val="0432FF"/>
                </a:solidFill>
              </a:rPr>
              <a:t>:</a:t>
            </a:r>
            <a:endParaRPr lang="de-DE" dirty="0">
              <a:solidFill>
                <a:srgbClr val="0432FF"/>
              </a:solidFill>
            </a:endParaRPr>
          </a:p>
        </p:txBody>
      </p:sp>
      <p:sp>
        <p:nvSpPr>
          <p:cNvPr id="14" name="Textfeld 13"/>
          <p:cNvSpPr txBox="1"/>
          <p:nvPr/>
        </p:nvSpPr>
        <p:spPr>
          <a:xfrm>
            <a:off x="3936444" y="5150241"/>
            <a:ext cx="39121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dirty="0" err="1" smtClean="0"/>
              <a:t>sign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charged</a:t>
            </a:r>
            <a:r>
              <a:rPr lang="de-DE" dirty="0" smtClean="0"/>
              <a:t> </a:t>
            </a:r>
            <a:r>
              <a:rPr lang="de-DE" dirty="0" err="1" smtClean="0"/>
              <a:t>measured</a:t>
            </a:r>
            <a:endParaRPr lang="de-DE" dirty="0"/>
          </a:p>
        </p:txBody>
      </p:sp>
      <p:pic>
        <p:nvPicPr>
          <p:cNvPr id="13" name="Bild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13844" y="5246288"/>
            <a:ext cx="2679576" cy="1556215"/>
          </a:xfrm>
          <a:prstGeom prst="rect">
            <a:avLst/>
          </a:prstGeom>
        </p:spPr>
      </p:pic>
      <p:sp>
        <p:nvSpPr>
          <p:cNvPr id="16" name="Textfeld 15"/>
          <p:cNvSpPr txBox="1"/>
          <p:nvPr/>
        </p:nvSpPr>
        <p:spPr>
          <a:xfrm>
            <a:off x="3962400" y="6273225"/>
            <a:ext cx="4419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200" i="1" dirty="0" smtClean="0">
                <a:latin typeface="+mn-lt"/>
              </a:rPr>
              <a:t>m</a:t>
            </a:r>
            <a:r>
              <a:rPr lang="de-DE" dirty="0" smtClean="0"/>
              <a:t> </a:t>
            </a:r>
            <a:r>
              <a:rPr lang="de-DE" dirty="0" err="1" smtClean="0"/>
              <a:t>assumed</a:t>
            </a:r>
            <a:r>
              <a:rPr lang="de-DE" dirty="0" smtClean="0"/>
              <a:t> </a:t>
            </a:r>
            <a:r>
              <a:rPr lang="de-DE" dirty="0" err="1" smtClean="0"/>
              <a:t>or</a:t>
            </a:r>
            <a:r>
              <a:rPr lang="de-DE" dirty="0" smtClean="0"/>
              <a:t> from </a:t>
            </a:r>
            <a:r>
              <a:rPr lang="de-DE" dirty="0" err="1" smtClean="0"/>
              <a:t>particle</a:t>
            </a:r>
            <a:r>
              <a:rPr lang="de-DE" dirty="0" smtClean="0"/>
              <a:t> id.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45218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8450" name="Picture 2" descr="ttps://twiki.cern.ch/twiki/pub/AtlasPublic/EventDisplayStandAlone/Atlantis_159086_64558586_LJ5_3.png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916271" cy="6916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feld 1"/>
          <p:cNvSpPr txBox="1"/>
          <p:nvPr/>
        </p:nvSpPr>
        <p:spPr>
          <a:xfrm>
            <a:off x="6324600" y="4267200"/>
            <a:ext cx="2743200" cy="830997"/>
          </a:xfrm>
          <a:prstGeom prst="rect">
            <a:avLst/>
          </a:prstGeom>
          <a:solidFill>
            <a:srgbClr val="595959">
              <a:alpha val="69412"/>
            </a:srgbClr>
          </a:solidFill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schemeClr val="bg1"/>
                </a:solidFill>
              </a:rPr>
              <a:t>2 </a:t>
            </a:r>
            <a:r>
              <a:rPr lang="de-DE" dirty="0" err="1" smtClean="0">
                <a:solidFill>
                  <a:schemeClr val="bg1"/>
                </a:solidFill>
              </a:rPr>
              <a:t>collisions</a:t>
            </a:r>
            <a:r>
              <a:rPr lang="de-DE" dirty="0" smtClean="0">
                <a:solidFill>
                  <a:schemeClr val="bg1"/>
                </a:solidFill>
              </a:rPr>
              <a:t> in </a:t>
            </a:r>
            <a:r>
              <a:rPr lang="de-DE" dirty="0" err="1" smtClean="0">
                <a:solidFill>
                  <a:schemeClr val="bg1"/>
                </a:solidFill>
              </a:rPr>
              <a:t>one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bunch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crossing</a:t>
            </a:r>
            <a:endParaRPr lang="de-DE" dirty="0">
              <a:solidFill>
                <a:schemeClr val="bg1"/>
              </a:solidFill>
            </a:endParaRPr>
          </a:p>
        </p:txBody>
      </p:sp>
      <p:cxnSp>
        <p:nvCxnSpPr>
          <p:cNvPr id="4" name="Gerade Verbindung mit Pfeil 3"/>
          <p:cNvCxnSpPr/>
          <p:nvPr/>
        </p:nvCxnSpPr>
        <p:spPr bwMode="auto">
          <a:xfrm flipH="1">
            <a:off x="6535271" y="5082988"/>
            <a:ext cx="457200" cy="537883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bg1"/>
            </a:solidFill>
            <a:prstDash val="solid"/>
            <a:round/>
            <a:headEnd type="none" w="lg" len="lg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6" name="Gerade Verbindung mit Pfeil 25"/>
          <p:cNvCxnSpPr/>
          <p:nvPr/>
        </p:nvCxnSpPr>
        <p:spPr bwMode="auto">
          <a:xfrm flipH="1">
            <a:off x="5154706" y="5069541"/>
            <a:ext cx="1407459" cy="636495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bg1"/>
            </a:solidFill>
            <a:prstDash val="solid"/>
            <a:round/>
            <a:headEnd type="none" w="lg" len="lg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Oval 5"/>
          <p:cNvSpPr/>
          <p:nvPr/>
        </p:nvSpPr>
        <p:spPr bwMode="auto">
          <a:xfrm>
            <a:off x="6270811" y="5620871"/>
            <a:ext cx="279667" cy="279667"/>
          </a:xfrm>
          <a:prstGeom prst="ellipse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3" name="Gruppierung 2"/>
          <p:cNvGrpSpPr/>
          <p:nvPr/>
        </p:nvGrpSpPr>
        <p:grpSpPr>
          <a:xfrm>
            <a:off x="5634318" y="1771471"/>
            <a:ext cx="3411070" cy="3822506"/>
            <a:chOff x="5634318" y="1771471"/>
            <a:chExt cx="3411070" cy="3822506"/>
          </a:xfrm>
        </p:grpSpPr>
        <p:sp>
          <p:nvSpPr>
            <p:cNvPr id="28" name="Textfeld 27"/>
            <p:cNvSpPr txBox="1"/>
            <p:nvPr/>
          </p:nvSpPr>
          <p:spPr>
            <a:xfrm>
              <a:off x="6302188" y="1771471"/>
              <a:ext cx="2743200" cy="1200329"/>
            </a:xfrm>
            <a:prstGeom prst="rect">
              <a:avLst/>
            </a:prstGeom>
            <a:solidFill>
              <a:srgbClr val="595959">
                <a:alpha val="69412"/>
              </a:srgbClr>
            </a:solidFill>
          </p:spPr>
          <p:txBody>
            <a:bodyPr wrap="square" rtlCol="0">
              <a:spAutoFit/>
            </a:bodyPr>
            <a:lstStyle/>
            <a:p>
              <a:r>
                <a:rPr lang="de-DE" dirty="0" smtClean="0">
                  <a:solidFill>
                    <a:schemeClr val="bg1"/>
                  </a:solidFill>
                </a:rPr>
                <a:t>zoom-in: </a:t>
              </a:r>
              <a:r>
                <a:rPr lang="de-DE" dirty="0" err="1" smtClean="0">
                  <a:solidFill>
                    <a:schemeClr val="bg1"/>
                  </a:solidFill>
                </a:rPr>
                <a:t>secondary</a:t>
              </a:r>
              <a:r>
                <a:rPr lang="de-DE" dirty="0" smtClean="0">
                  <a:solidFill>
                    <a:schemeClr val="bg1"/>
                  </a:solidFill>
                </a:rPr>
                <a:t> </a:t>
              </a:r>
              <a:r>
                <a:rPr lang="de-DE" dirty="0" err="1" smtClean="0">
                  <a:solidFill>
                    <a:schemeClr val="bg1"/>
                  </a:solidFill>
                </a:rPr>
                <a:t>vertex</a:t>
              </a:r>
              <a:r>
                <a:rPr lang="de-DE" dirty="0" smtClean="0">
                  <a:solidFill>
                    <a:schemeClr val="bg1"/>
                  </a:solidFill>
                </a:rPr>
                <a:t> ⇒ b-quark tag </a:t>
              </a:r>
              <a:endParaRPr lang="de-DE" dirty="0">
                <a:solidFill>
                  <a:schemeClr val="bg1"/>
                </a:solidFill>
              </a:endParaRPr>
            </a:p>
          </p:txBody>
        </p:sp>
        <p:cxnSp>
          <p:nvCxnSpPr>
            <p:cNvPr id="30" name="Gerade Verbindung mit Pfeil 29"/>
            <p:cNvCxnSpPr/>
            <p:nvPr/>
          </p:nvCxnSpPr>
          <p:spPr bwMode="auto">
            <a:xfrm flipH="1" flipV="1">
              <a:off x="5634318" y="4329953"/>
              <a:ext cx="685801" cy="1264024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chemeClr val="bg1"/>
              </a:solidFill>
              <a:prstDash val="solid"/>
              <a:round/>
              <a:headEnd type="none" w="lg" len="lg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1" name="Textfeld 10"/>
          <p:cNvSpPr txBox="1"/>
          <p:nvPr/>
        </p:nvSpPr>
        <p:spPr>
          <a:xfrm>
            <a:off x="4724400" y="76200"/>
            <a:ext cx="4038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mtClean="0">
                <a:solidFill>
                  <a:schemeClr val="bg1"/>
                </a:solidFill>
              </a:rPr>
              <a:t>Top-quark </a:t>
            </a:r>
            <a:r>
              <a:rPr lang="de-DE" dirty="0" smtClean="0">
                <a:solidFill>
                  <a:schemeClr val="bg1"/>
                </a:solidFill>
              </a:rPr>
              <a:t>pair-</a:t>
            </a:r>
            <a:r>
              <a:rPr lang="de-DE" dirty="0" err="1" smtClean="0">
                <a:solidFill>
                  <a:schemeClr val="bg1"/>
                </a:solidFill>
              </a:rPr>
              <a:t>production</a:t>
            </a:r>
            <a:endParaRPr lang="de-DE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6620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Bild 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48000" y="152400"/>
            <a:ext cx="1306449" cy="677418"/>
          </a:xfrm>
          <a:prstGeom prst="rect">
            <a:avLst/>
          </a:prstGeom>
        </p:spPr>
      </p:pic>
      <p:pic>
        <p:nvPicPr>
          <p:cNvPr id="52" name="Bild 5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49064" y="5447033"/>
            <a:ext cx="4826000" cy="1333500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76200" y="191869"/>
            <a:ext cx="2971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600" dirty="0"/>
              <a:t>2</a:t>
            </a:r>
            <a:r>
              <a:rPr lang="de-DE" sz="3600" dirty="0" smtClean="0"/>
              <a:t>) Radiation:</a:t>
            </a:r>
            <a:endParaRPr lang="de-DE" sz="3600" dirty="0"/>
          </a:p>
        </p:txBody>
      </p:sp>
      <p:sp>
        <p:nvSpPr>
          <p:cNvPr id="20" name="Textfeld 19"/>
          <p:cNvSpPr txBox="1"/>
          <p:nvPr/>
        </p:nvSpPr>
        <p:spPr>
          <a:xfrm>
            <a:off x="533400" y="5746431"/>
            <a:ext cx="25310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/>
              <a:t>Radiation </a:t>
            </a:r>
            <a:r>
              <a:rPr lang="de-DE" dirty="0" err="1" smtClean="0"/>
              <a:t>length</a:t>
            </a:r>
            <a:r>
              <a:rPr lang="de-DE" dirty="0" smtClean="0"/>
              <a:t>:</a:t>
            </a:r>
            <a:endParaRPr lang="de-DE" dirty="0"/>
          </a:p>
        </p:txBody>
      </p:sp>
      <p:grpSp>
        <p:nvGrpSpPr>
          <p:cNvPr id="33" name="Gruppierung 32"/>
          <p:cNvGrpSpPr/>
          <p:nvPr/>
        </p:nvGrpSpPr>
        <p:grpSpPr>
          <a:xfrm>
            <a:off x="766629" y="1066800"/>
            <a:ext cx="3500571" cy="4284000"/>
            <a:chOff x="766629" y="1066800"/>
            <a:chExt cx="3500571" cy="4284000"/>
          </a:xfrm>
        </p:grpSpPr>
        <p:pic>
          <p:nvPicPr>
            <p:cNvPr id="54" name="Bild 5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5229" y="1657574"/>
              <a:ext cx="457200" cy="431800"/>
            </a:xfrm>
            <a:prstGeom prst="rect">
              <a:avLst/>
            </a:prstGeom>
          </p:spPr>
        </p:pic>
        <p:pic>
          <p:nvPicPr>
            <p:cNvPr id="21" name="Bild 2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360762" y="2930579"/>
              <a:ext cx="457200" cy="431800"/>
            </a:xfrm>
            <a:prstGeom prst="rect">
              <a:avLst/>
            </a:prstGeom>
          </p:spPr>
        </p:pic>
        <p:grpSp>
          <p:nvGrpSpPr>
            <p:cNvPr id="26" name="Gruppierung 25"/>
            <p:cNvGrpSpPr/>
            <p:nvPr/>
          </p:nvGrpSpPr>
          <p:grpSpPr>
            <a:xfrm>
              <a:off x="766629" y="1066800"/>
              <a:ext cx="3500571" cy="4284000"/>
              <a:chOff x="228600" y="1066800"/>
              <a:chExt cx="3500571" cy="4284000"/>
            </a:xfrm>
          </p:grpSpPr>
          <p:sp>
            <p:nvSpPr>
              <p:cNvPr id="3" name="Textfeld 2"/>
              <p:cNvSpPr txBox="1"/>
              <p:nvPr/>
            </p:nvSpPr>
            <p:spPr>
              <a:xfrm>
                <a:off x="457200" y="1066800"/>
                <a:ext cx="2971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sz="2800" smtClean="0"/>
                  <a:t>Bremsstrahlung:</a:t>
                </a:r>
                <a:endParaRPr lang="de-DE" sz="2800"/>
              </a:p>
            </p:txBody>
          </p:sp>
          <p:sp>
            <p:nvSpPr>
              <p:cNvPr id="64" name="Textfeld 63"/>
              <p:cNvSpPr txBox="1"/>
              <p:nvPr/>
            </p:nvSpPr>
            <p:spPr>
              <a:xfrm>
                <a:off x="380999" y="4724400"/>
                <a:ext cx="293687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dirty="0" err="1" smtClean="0"/>
                  <a:t>attenuation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length</a:t>
                </a:r>
                <a:r>
                  <a:rPr lang="de-DE" dirty="0" smtClean="0"/>
                  <a:t>: </a:t>
                </a:r>
                <a:endParaRPr lang="de-DE" dirty="0"/>
              </a:p>
            </p:txBody>
          </p:sp>
          <p:pic>
            <p:nvPicPr>
              <p:cNvPr id="65" name="Bild 64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0635" y="4819388"/>
                <a:ext cx="440765" cy="317761"/>
              </a:xfrm>
              <a:prstGeom prst="rect">
                <a:avLst/>
              </a:prstGeom>
            </p:spPr>
          </p:pic>
          <p:grpSp>
            <p:nvGrpSpPr>
              <p:cNvPr id="14" name="Gruppierung 13"/>
              <p:cNvGrpSpPr/>
              <p:nvPr/>
            </p:nvGrpSpPr>
            <p:grpSpPr>
              <a:xfrm>
                <a:off x="457200" y="1752600"/>
                <a:ext cx="2895600" cy="2812197"/>
                <a:chOff x="457200" y="1752600"/>
                <a:chExt cx="2895600" cy="2812197"/>
              </a:xfrm>
            </p:grpSpPr>
            <p:cxnSp>
              <p:nvCxnSpPr>
                <p:cNvPr id="8" name="Gewinkelte Verbindung 7"/>
                <p:cNvCxnSpPr/>
                <p:nvPr/>
              </p:nvCxnSpPr>
              <p:spPr bwMode="auto">
                <a:xfrm>
                  <a:off x="457200" y="2192858"/>
                  <a:ext cx="2819400" cy="685800"/>
                </a:xfrm>
                <a:prstGeom prst="bentConnector3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0000B3"/>
                  </a:solidFill>
                  <a:prstDash val="solid"/>
                  <a:round/>
                  <a:headEnd type="none" w="lg" len="lg"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grpSp>
              <p:nvGrpSpPr>
                <p:cNvPr id="12" name="Gruppierung 11"/>
                <p:cNvGrpSpPr/>
                <p:nvPr/>
              </p:nvGrpSpPr>
              <p:grpSpPr>
                <a:xfrm rot="1398157">
                  <a:off x="1915404" y="1924179"/>
                  <a:ext cx="1364065" cy="540014"/>
                  <a:chOff x="3213647" y="4782148"/>
                  <a:chExt cx="1364065" cy="540014"/>
                </a:xfrm>
              </p:grpSpPr>
              <p:sp>
                <p:nvSpPr>
                  <p:cNvPr id="10" name="Freeform 257"/>
                  <p:cNvSpPr>
                    <a:spLocks noChangeAspect="1"/>
                  </p:cNvSpPr>
                  <p:nvPr/>
                </p:nvSpPr>
                <p:spPr bwMode="auto">
                  <a:xfrm rot="9400680" flipH="1">
                    <a:off x="3213647" y="5156395"/>
                    <a:ext cx="478959" cy="165767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1" name="Freeform 258"/>
                  <p:cNvSpPr>
                    <a:spLocks noChangeAspect="1"/>
                  </p:cNvSpPr>
                  <p:nvPr/>
                </p:nvSpPr>
                <p:spPr bwMode="auto">
                  <a:xfrm rot="9400680" flipH="1">
                    <a:off x="3652986" y="4971956"/>
                    <a:ext cx="484000" cy="164502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3" name="Freeform 258"/>
                  <p:cNvSpPr>
                    <a:spLocks noChangeAspect="1"/>
                  </p:cNvSpPr>
                  <p:nvPr/>
                </p:nvSpPr>
                <p:spPr bwMode="auto">
                  <a:xfrm rot="9400680" flipH="1">
                    <a:off x="4093712" y="4782148"/>
                    <a:ext cx="484000" cy="164502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>
                      <a:solidFill>
                        <a:srgbClr val="FF0000"/>
                      </a:solidFill>
                    </a:endParaRPr>
                  </a:p>
                </p:txBody>
              </p:sp>
            </p:grpSp>
            <p:sp>
              <p:nvSpPr>
                <p:cNvPr id="15" name="Freeform 257"/>
                <p:cNvSpPr>
                  <a:spLocks noChangeAspect="1"/>
                </p:cNvSpPr>
                <p:nvPr/>
              </p:nvSpPr>
              <p:spPr bwMode="auto">
                <a:xfrm rot="16198837" flipH="1">
                  <a:off x="1653116" y="3048508"/>
                  <a:ext cx="478959" cy="165767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8" name="Oval 17"/>
                <p:cNvSpPr/>
                <p:nvPr/>
              </p:nvSpPr>
              <p:spPr bwMode="auto">
                <a:xfrm>
                  <a:off x="1797050" y="2119833"/>
                  <a:ext cx="137979" cy="137979"/>
                </a:xfrm>
                <a:prstGeom prst="ellipse">
                  <a:avLst/>
                </a:prstGeom>
                <a:solidFill>
                  <a:srgbClr val="FFFF00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9" name="Oval 18"/>
                <p:cNvSpPr/>
                <p:nvPr/>
              </p:nvSpPr>
              <p:spPr bwMode="auto">
                <a:xfrm>
                  <a:off x="1795596" y="2810529"/>
                  <a:ext cx="137979" cy="137979"/>
                </a:xfrm>
                <a:prstGeom prst="ellipse">
                  <a:avLst/>
                </a:prstGeom>
                <a:solidFill>
                  <a:srgbClr val="FFFF00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" name="Oval 5"/>
                <p:cNvSpPr/>
                <p:nvPr/>
              </p:nvSpPr>
              <p:spPr bwMode="auto">
                <a:xfrm>
                  <a:off x="1651000" y="3358083"/>
                  <a:ext cx="457200" cy="4572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00000"/>
                    </a:gs>
                    <a:gs pos="100000">
                      <a:srgbClr val="C00000">
                        <a:alpha val="29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8575" cap="flat" cmpd="sng" algn="ctr">
                  <a:noFill/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23" name="Textfeld 22"/>
                <p:cNvSpPr txBox="1"/>
                <p:nvPr/>
              </p:nvSpPr>
              <p:spPr>
                <a:xfrm>
                  <a:off x="609599" y="3733800"/>
                  <a:ext cx="2743201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dirty="0" err="1" smtClean="0">
                      <a:solidFill>
                        <a:srgbClr val="C00000"/>
                      </a:solidFill>
                    </a:rPr>
                    <a:t>nucleus</a:t>
                  </a:r>
                  <a:r>
                    <a:rPr lang="de-DE" dirty="0" smtClean="0">
                      <a:solidFill>
                        <a:srgbClr val="C00000"/>
                      </a:solidFill>
                    </a:rPr>
                    <a:t>    (</a:t>
                  </a:r>
                  <a:r>
                    <a:rPr lang="de-DE" dirty="0" err="1" smtClean="0">
                      <a:solidFill>
                        <a:srgbClr val="C00000"/>
                      </a:solidFill>
                    </a:rPr>
                    <a:t>detector</a:t>
                  </a:r>
                  <a:r>
                    <a:rPr lang="de-DE" dirty="0" smtClean="0">
                      <a:solidFill>
                        <a:srgbClr val="C00000"/>
                      </a:solidFill>
                    </a:rPr>
                    <a:t> medium)</a:t>
                  </a:r>
                  <a:endParaRPr lang="de-DE" dirty="0">
                    <a:solidFill>
                      <a:srgbClr val="C00000"/>
                    </a:solidFill>
                  </a:endParaRPr>
                </a:p>
              </p:txBody>
            </p:sp>
            <p:pic>
              <p:nvPicPr>
                <p:cNvPr id="30" name="Bild 29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2895600" y="1752600"/>
                  <a:ext cx="254000" cy="317500"/>
                </a:xfrm>
                <a:prstGeom prst="rect">
                  <a:avLst/>
                </a:prstGeom>
              </p:spPr>
            </p:pic>
            <p:pic>
              <p:nvPicPr>
                <p:cNvPr id="9" name="Bild 8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94880" y="3429000"/>
                  <a:ext cx="705320" cy="363347"/>
                </a:xfrm>
                <a:prstGeom prst="rect">
                  <a:avLst/>
                </a:prstGeom>
              </p:spPr>
            </p:pic>
          </p:grpSp>
          <p:sp>
            <p:nvSpPr>
              <p:cNvPr id="7" name="Rechteck 6"/>
              <p:cNvSpPr/>
              <p:nvPr/>
            </p:nvSpPr>
            <p:spPr bwMode="auto">
              <a:xfrm>
                <a:off x="228600" y="1066800"/>
                <a:ext cx="3500571" cy="4284000"/>
              </a:xfrm>
              <a:prstGeom prst="rect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</p:grpSp>
      <p:grpSp>
        <p:nvGrpSpPr>
          <p:cNvPr id="32" name="Gruppierung 31"/>
          <p:cNvGrpSpPr/>
          <p:nvPr/>
        </p:nvGrpSpPr>
        <p:grpSpPr>
          <a:xfrm>
            <a:off x="5105400" y="452735"/>
            <a:ext cx="3500571" cy="4898065"/>
            <a:chOff x="5105400" y="452735"/>
            <a:chExt cx="3500571" cy="4898065"/>
          </a:xfrm>
        </p:grpSpPr>
        <p:pic>
          <p:nvPicPr>
            <p:cNvPr id="31" name="Bild 3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7946464" y="2958135"/>
              <a:ext cx="457200" cy="406400"/>
            </a:xfrm>
            <a:prstGeom prst="rect">
              <a:avLst/>
            </a:prstGeom>
          </p:spPr>
        </p:pic>
        <p:pic>
          <p:nvPicPr>
            <p:cNvPr id="22" name="Bild 2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937586" y="1756933"/>
              <a:ext cx="444500" cy="304800"/>
            </a:xfrm>
            <a:prstGeom prst="rect">
              <a:avLst/>
            </a:prstGeom>
          </p:spPr>
        </p:pic>
        <p:grpSp>
          <p:nvGrpSpPr>
            <p:cNvPr id="29" name="Gruppierung 28"/>
            <p:cNvGrpSpPr/>
            <p:nvPr/>
          </p:nvGrpSpPr>
          <p:grpSpPr>
            <a:xfrm>
              <a:off x="5105400" y="452735"/>
              <a:ext cx="3500571" cy="4898065"/>
              <a:chOff x="5562600" y="452735"/>
              <a:chExt cx="3500571" cy="4898065"/>
            </a:xfrm>
          </p:grpSpPr>
          <p:cxnSp>
            <p:nvCxnSpPr>
              <p:cNvPr id="27" name="Gerade Verbindung mit Pfeil 26"/>
              <p:cNvCxnSpPr/>
              <p:nvPr/>
            </p:nvCxnSpPr>
            <p:spPr bwMode="auto">
              <a:xfrm>
                <a:off x="6553200" y="877726"/>
                <a:ext cx="1600200" cy="0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arrow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" name="Textfeld 27"/>
              <p:cNvSpPr txBox="1"/>
              <p:nvPr/>
            </p:nvSpPr>
            <p:spPr>
              <a:xfrm>
                <a:off x="6696647" y="452735"/>
                <a:ext cx="14478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mtClean="0"/>
                  <a:t>time</a:t>
                </a:r>
                <a:endParaRPr lang="de-DE"/>
              </a:p>
            </p:txBody>
          </p:sp>
          <p:sp>
            <p:nvSpPr>
              <p:cNvPr id="63" name="Textfeld 62"/>
              <p:cNvSpPr txBox="1"/>
              <p:nvPr/>
            </p:nvSpPr>
            <p:spPr>
              <a:xfrm>
                <a:off x="5562600" y="4724400"/>
                <a:ext cx="23622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dirty="0" err="1" smtClean="0"/>
                  <a:t>mean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free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path</a:t>
                </a:r>
                <a:r>
                  <a:rPr lang="de-DE" dirty="0" smtClean="0"/>
                  <a:t>: </a:t>
                </a:r>
                <a:endParaRPr lang="de-DE" dirty="0"/>
              </a:p>
            </p:txBody>
          </p:sp>
          <p:pic>
            <p:nvPicPr>
              <p:cNvPr id="66" name="Bild 65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940513" y="4572000"/>
                <a:ext cx="676523" cy="758526"/>
              </a:xfrm>
              <a:prstGeom prst="rect">
                <a:avLst/>
              </a:prstGeom>
            </p:spPr>
          </p:pic>
          <p:grpSp>
            <p:nvGrpSpPr>
              <p:cNvPr id="16" name="Gruppierung 15"/>
              <p:cNvGrpSpPr/>
              <p:nvPr/>
            </p:nvGrpSpPr>
            <p:grpSpPr>
              <a:xfrm>
                <a:off x="5766177" y="1066800"/>
                <a:ext cx="3001330" cy="3491753"/>
                <a:chOff x="5766177" y="1066800"/>
                <a:chExt cx="3001330" cy="3491753"/>
              </a:xfrm>
            </p:grpSpPr>
            <p:cxnSp>
              <p:nvCxnSpPr>
                <p:cNvPr id="56" name="Gerade Verbindung 55"/>
                <p:cNvCxnSpPr/>
                <p:nvPr/>
              </p:nvCxnSpPr>
              <p:spPr bwMode="auto">
                <a:xfrm rot="5400000" flipH="1">
                  <a:off x="8010780" y="1422782"/>
                  <a:ext cx="1454" cy="1512000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0000B3"/>
                  </a:solidFill>
                  <a:prstDash val="solid"/>
                  <a:round/>
                  <a:headEnd type="none" w="lg" len="lg"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57" name="Gerade Verbindung 56"/>
                <p:cNvCxnSpPr/>
                <p:nvPr/>
              </p:nvCxnSpPr>
              <p:spPr bwMode="auto">
                <a:xfrm rot="5400000" flipH="1">
                  <a:off x="7986135" y="2124277"/>
                  <a:ext cx="1454" cy="1512000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0000B3"/>
                  </a:solidFill>
                  <a:prstDash val="solid"/>
                  <a:round/>
                  <a:headEnd type="none" w="lg" len="lg"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55" name="Gerade Verbindung 54"/>
                <p:cNvCxnSpPr/>
                <p:nvPr/>
              </p:nvCxnSpPr>
              <p:spPr bwMode="auto">
                <a:xfrm flipH="1">
                  <a:off x="7188260" y="2240805"/>
                  <a:ext cx="1454" cy="593131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0000B3"/>
                  </a:solidFill>
                  <a:prstDash val="solid"/>
                  <a:round/>
                  <a:headEnd type="none" w="lg" len="lg"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5" name="Textfeld 4"/>
                <p:cNvSpPr txBox="1"/>
                <p:nvPr/>
              </p:nvSpPr>
              <p:spPr>
                <a:xfrm>
                  <a:off x="6019800" y="1066800"/>
                  <a:ext cx="228600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/>
                  <a:r>
                    <a:rPr lang="de-DE" sz="2800" dirty="0" smtClean="0"/>
                    <a:t>Pair </a:t>
                  </a:r>
                  <a:r>
                    <a:rPr lang="de-DE" sz="2800" dirty="0" err="1" smtClean="0"/>
                    <a:t>creation</a:t>
                  </a:r>
                  <a:r>
                    <a:rPr lang="de-DE" sz="2800" dirty="0" smtClean="0"/>
                    <a:t>:</a:t>
                  </a:r>
                  <a:endParaRPr lang="de-DE" sz="2800" dirty="0"/>
                </a:p>
              </p:txBody>
            </p:sp>
            <p:grpSp>
              <p:nvGrpSpPr>
                <p:cNvPr id="34" name="Gruppierung 33"/>
                <p:cNvGrpSpPr/>
                <p:nvPr/>
              </p:nvGrpSpPr>
              <p:grpSpPr>
                <a:xfrm rot="1398157">
                  <a:off x="5766177" y="1917935"/>
                  <a:ext cx="1364065" cy="540014"/>
                  <a:chOff x="3213647" y="4782148"/>
                  <a:chExt cx="1364065" cy="540014"/>
                </a:xfrm>
              </p:grpSpPr>
              <p:sp>
                <p:nvSpPr>
                  <p:cNvPr id="43" name="Freeform 257"/>
                  <p:cNvSpPr>
                    <a:spLocks noChangeAspect="1"/>
                  </p:cNvSpPr>
                  <p:nvPr/>
                </p:nvSpPr>
                <p:spPr bwMode="auto">
                  <a:xfrm rot="9400680" flipH="1">
                    <a:off x="3213647" y="5156395"/>
                    <a:ext cx="478959" cy="165767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4" name="Freeform 258"/>
                  <p:cNvSpPr>
                    <a:spLocks noChangeAspect="1"/>
                  </p:cNvSpPr>
                  <p:nvPr/>
                </p:nvSpPr>
                <p:spPr bwMode="auto">
                  <a:xfrm rot="9400680" flipH="1">
                    <a:off x="3652986" y="4971956"/>
                    <a:ext cx="484000" cy="164502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45" name="Freeform 258"/>
                  <p:cNvSpPr>
                    <a:spLocks noChangeAspect="1"/>
                  </p:cNvSpPr>
                  <p:nvPr/>
                </p:nvSpPr>
                <p:spPr bwMode="auto">
                  <a:xfrm rot="9400680" flipH="1">
                    <a:off x="4093712" y="4782148"/>
                    <a:ext cx="484000" cy="164502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>
                      <a:solidFill>
                        <a:srgbClr val="FF0000"/>
                      </a:solidFill>
                    </a:endParaRPr>
                  </a:p>
                </p:txBody>
              </p:sp>
            </p:grpSp>
            <p:sp>
              <p:nvSpPr>
                <p:cNvPr id="35" name="Freeform 257"/>
                <p:cNvSpPr>
                  <a:spLocks noChangeAspect="1"/>
                </p:cNvSpPr>
                <p:nvPr/>
              </p:nvSpPr>
              <p:spPr bwMode="auto">
                <a:xfrm rot="16198837" flipH="1">
                  <a:off x="6987116" y="3042264"/>
                  <a:ext cx="478959" cy="165767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36" name="Oval 35"/>
                <p:cNvSpPr/>
                <p:nvPr/>
              </p:nvSpPr>
              <p:spPr bwMode="auto">
                <a:xfrm>
                  <a:off x="7131050" y="2113589"/>
                  <a:ext cx="137979" cy="137979"/>
                </a:xfrm>
                <a:prstGeom prst="ellipse">
                  <a:avLst/>
                </a:prstGeom>
                <a:solidFill>
                  <a:srgbClr val="FFFF00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37" name="Oval 36"/>
                <p:cNvSpPr/>
                <p:nvPr/>
              </p:nvSpPr>
              <p:spPr bwMode="auto">
                <a:xfrm>
                  <a:off x="7129596" y="2804285"/>
                  <a:ext cx="137979" cy="137979"/>
                </a:xfrm>
                <a:prstGeom prst="ellipse">
                  <a:avLst/>
                </a:prstGeom>
                <a:solidFill>
                  <a:srgbClr val="FFFF00"/>
                </a:solidFill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38" name="Oval 37"/>
                <p:cNvSpPr/>
                <p:nvPr/>
              </p:nvSpPr>
              <p:spPr bwMode="auto">
                <a:xfrm>
                  <a:off x="6985000" y="3351839"/>
                  <a:ext cx="457200" cy="4572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00000"/>
                    </a:gs>
                    <a:gs pos="100000">
                      <a:srgbClr val="C00000">
                        <a:alpha val="29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8575" cap="flat" cmpd="sng" algn="ctr">
                  <a:noFill/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39" name="Textfeld 38"/>
                <p:cNvSpPr txBox="1"/>
                <p:nvPr/>
              </p:nvSpPr>
              <p:spPr>
                <a:xfrm>
                  <a:off x="5943599" y="3727556"/>
                  <a:ext cx="2743201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dirty="0" err="1" smtClean="0">
                      <a:solidFill>
                        <a:srgbClr val="C00000"/>
                      </a:solidFill>
                    </a:rPr>
                    <a:t>nucleus</a:t>
                  </a:r>
                  <a:r>
                    <a:rPr lang="de-DE" dirty="0" smtClean="0">
                      <a:solidFill>
                        <a:srgbClr val="C00000"/>
                      </a:solidFill>
                    </a:rPr>
                    <a:t>    (</a:t>
                  </a:r>
                  <a:r>
                    <a:rPr lang="de-DE" dirty="0" err="1" smtClean="0">
                      <a:solidFill>
                        <a:srgbClr val="C00000"/>
                      </a:solidFill>
                    </a:rPr>
                    <a:t>detector</a:t>
                  </a:r>
                  <a:r>
                    <a:rPr lang="de-DE" dirty="0" smtClean="0">
                      <a:solidFill>
                        <a:srgbClr val="C00000"/>
                      </a:solidFill>
                    </a:rPr>
                    <a:t> medium)</a:t>
                  </a:r>
                  <a:endParaRPr lang="de-DE" dirty="0">
                    <a:solidFill>
                      <a:srgbClr val="C00000"/>
                    </a:solidFill>
                  </a:endParaRPr>
                </a:p>
              </p:txBody>
            </p:sp>
            <p:pic>
              <p:nvPicPr>
                <p:cNvPr id="42" name="Bild 41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791200" y="1746356"/>
                  <a:ext cx="254000" cy="317500"/>
                </a:xfrm>
                <a:prstGeom prst="rect">
                  <a:avLst/>
                </a:prstGeom>
              </p:spPr>
            </p:pic>
            <p:cxnSp>
              <p:nvCxnSpPr>
                <p:cNvPr id="58" name="Gerade Verbindung 57"/>
                <p:cNvCxnSpPr/>
                <p:nvPr/>
              </p:nvCxnSpPr>
              <p:spPr bwMode="auto">
                <a:xfrm rot="5400000" flipH="1">
                  <a:off x="8143168" y="2738512"/>
                  <a:ext cx="1454" cy="288000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0000B3"/>
                  </a:solidFill>
                  <a:prstDash val="solid"/>
                  <a:round/>
                  <a:headEnd type="none" w="lg" len="lg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59" name="Gerade Verbindung 58"/>
                <p:cNvCxnSpPr/>
                <p:nvPr/>
              </p:nvCxnSpPr>
              <p:spPr bwMode="auto">
                <a:xfrm rot="16200000">
                  <a:off x="8214886" y="2030301"/>
                  <a:ext cx="1454" cy="288000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rgbClr val="0000B3"/>
                  </a:solidFill>
                  <a:prstDash val="solid"/>
                  <a:round/>
                  <a:headEnd type="none" w="lg" len="lg"/>
                  <a:tailEnd type="arrow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pic>
              <p:nvPicPr>
                <p:cNvPr id="46" name="Bild 45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242086" y="3429000"/>
                  <a:ext cx="705320" cy="363347"/>
                </a:xfrm>
                <a:prstGeom prst="rect">
                  <a:avLst/>
                </a:prstGeom>
              </p:spPr>
            </p:pic>
          </p:grpSp>
          <p:sp>
            <p:nvSpPr>
              <p:cNvPr id="51" name="Rechteck 50"/>
              <p:cNvSpPr/>
              <p:nvPr/>
            </p:nvSpPr>
            <p:spPr bwMode="auto">
              <a:xfrm>
                <a:off x="5562600" y="1066800"/>
                <a:ext cx="3500571" cy="4284000"/>
              </a:xfrm>
              <a:prstGeom prst="rect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2259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uppierung 12"/>
          <p:cNvGrpSpPr/>
          <p:nvPr/>
        </p:nvGrpSpPr>
        <p:grpSpPr>
          <a:xfrm>
            <a:off x="609600" y="796339"/>
            <a:ext cx="8615082" cy="3456216"/>
            <a:chOff x="609600" y="796339"/>
            <a:chExt cx="8615082" cy="3456216"/>
          </a:xfrm>
        </p:grpSpPr>
        <p:pic>
          <p:nvPicPr>
            <p:cNvPr id="9" name="Bild 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276600" y="1934805"/>
              <a:ext cx="4826000" cy="1333500"/>
            </a:xfrm>
            <a:prstGeom prst="rect">
              <a:avLst/>
            </a:prstGeom>
          </p:spPr>
        </p:pic>
        <p:grpSp>
          <p:nvGrpSpPr>
            <p:cNvPr id="15" name="Gruppierung 14"/>
            <p:cNvGrpSpPr/>
            <p:nvPr/>
          </p:nvGrpSpPr>
          <p:grpSpPr>
            <a:xfrm>
              <a:off x="609600" y="796339"/>
              <a:ext cx="8615082" cy="3456216"/>
              <a:chOff x="609600" y="48665"/>
              <a:chExt cx="8615082" cy="3456216"/>
            </a:xfrm>
          </p:grpSpPr>
          <p:sp>
            <p:nvSpPr>
              <p:cNvPr id="3" name="Textfeld 2"/>
              <p:cNvSpPr txBox="1"/>
              <p:nvPr/>
            </p:nvSpPr>
            <p:spPr>
              <a:xfrm>
                <a:off x="609600" y="1479231"/>
                <a:ext cx="253103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dirty="0" smtClean="0"/>
                  <a:t>Radiation </a:t>
                </a:r>
                <a:r>
                  <a:rPr lang="de-DE" dirty="0" err="1" smtClean="0"/>
                  <a:t>length</a:t>
                </a:r>
                <a:r>
                  <a:rPr lang="de-DE" dirty="0" smtClean="0"/>
                  <a:t>:</a:t>
                </a:r>
                <a:endParaRPr lang="de-DE" dirty="0"/>
              </a:p>
            </p:txBody>
          </p:sp>
          <p:sp>
            <p:nvSpPr>
              <p:cNvPr id="6" name="Oval 5"/>
              <p:cNvSpPr/>
              <p:nvPr/>
            </p:nvSpPr>
            <p:spPr bwMode="auto">
              <a:xfrm>
                <a:off x="6858000" y="1066800"/>
                <a:ext cx="739588" cy="640976"/>
              </a:xfrm>
              <a:prstGeom prst="ellipse">
                <a:avLst/>
              </a:prstGeom>
              <a:noFill/>
              <a:ln w="28575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" name="Oval 6"/>
              <p:cNvSpPr/>
              <p:nvPr/>
            </p:nvSpPr>
            <p:spPr bwMode="auto">
              <a:xfrm>
                <a:off x="6306671" y="1783976"/>
                <a:ext cx="685800" cy="640976"/>
              </a:xfrm>
              <a:prstGeom prst="ellipse">
                <a:avLst/>
              </a:prstGeom>
              <a:noFill/>
              <a:ln w="28575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" name="Textfeld 7"/>
              <p:cNvSpPr txBox="1"/>
              <p:nvPr/>
            </p:nvSpPr>
            <p:spPr>
              <a:xfrm>
                <a:off x="5338482" y="48665"/>
                <a:ext cx="388620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dirty="0" err="1" smtClean="0">
                    <a:solidFill>
                      <a:srgbClr val="0432FF"/>
                    </a:solidFill>
                  </a:rPr>
                  <a:t>only</a:t>
                </a:r>
                <a:r>
                  <a:rPr lang="de-DE" dirty="0" smtClean="0">
                    <a:solidFill>
                      <a:srgbClr val="0432FF"/>
                    </a:solidFill>
                  </a:rPr>
                  <a:t> dominant </a:t>
                </a:r>
                <a:r>
                  <a:rPr lang="de-DE" dirty="0" err="1" smtClean="0">
                    <a:solidFill>
                      <a:srgbClr val="0432FF"/>
                    </a:solidFill>
                  </a:rPr>
                  <a:t>for</a:t>
                </a:r>
                <a:r>
                  <a:rPr lang="de-DE" dirty="0" smtClean="0">
                    <a:solidFill>
                      <a:srgbClr val="0432FF"/>
                    </a:solidFill>
                  </a:rPr>
                  <a:t> </a:t>
                </a:r>
                <a:r>
                  <a:rPr lang="de-DE" dirty="0" err="1" smtClean="0">
                    <a:solidFill>
                      <a:srgbClr val="0432FF"/>
                    </a:solidFill>
                  </a:rPr>
                  <a:t>electrons</a:t>
                </a:r>
                <a:r>
                  <a:rPr lang="de-DE" dirty="0" smtClean="0">
                    <a:solidFill>
                      <a:srgbClr val="0432FF"/>
                    </a:solidFill>
                  </a:rPr>
                  <a:t>/</a:t>
                </a:r>
                <a:r>
                  <a:rPr lang="de-DE" dirty="0" err="1" smtClean="0">
                    <a:solidFill>
                      <a:srgbClr val="0432FF"/>
                    </a:solidFill>
                  </a:rPr>
                  <a:t>positrons</a:t>
                </a:r>
                <a:endParaRPr lang="de-DE" dirty="0">
                  <a:solidFill>
                    <a:srgbClr val="0432FF"/>
                  </a:solidFill>
                </a:endParaRPr>
              </a:p>
            </p:txBody>
          </p:sp>
          <p:cxnSp>
            <p:nvCxnSpPr>
              <p:cNvPr id="10" name="Gerade Verbindung 9"/>
              <p:cNvCxnSpPr>
                <a:endCxn id="6" idx="7"/>
              </p:cNvCxnSpPr>
              <p:nvPr/>
            </p:nvCxnSpPr>
            <p:spPr bwMode="auto">
              <a:xfrm flipH="1">
                <a:off x="7489278" y="874059"/>
                <a:ext cx="121757" cy="286610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accent2"/>
                </a:solidFill>
                <a:prstDash val="solid"/>
                <a:round/>
                <a:headEnd type="arrow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" name="Textfeld 10"/>
              <p:cNvSpPr txBox="1"/>
              <p:nvPr/>
            </p:nvSpPr>
            <p:spPr>
              <a:xfrm>
                <a:off x="3581400" y="2612329"/>
                <a:ext cx="3886200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dirty="0" smtClean="0">
                    <a:solidFill>
                      <a:srgbClr val="0432FF"/>
                    </a:solidFill>
                  </a:rPr>
                  <a:t>high </a:t>
                </a:r>
                <a:r>
                  <a:rPr lang="de-DE" sz="2800" i="1" dirty="0" smtClean="0">
                    <a:solidFill>
                      <a:srgbClr val="0432FF"/>
                    </a:solidFill>
                    <a:latin typeface="+mn-lt"/>
                  </a:rPr>
                  <a:t>Z</a:t>
                </a:r>
                <a:r>
                  <a:rPr lang="de-DE" dirty="0" smtClean="0">
                    <a:solidFill>
                      <a:srgbClr val="0432FF"/>
                    </a:solidFill>
                  </a:rPr>
                  <a:t> </a:t>
                </a:r>
                <a:r>
                  <a:rPr lang="de-DE" dirty="0" err="1" smtClean="0">
                    <a:solidFill>
                      <a:srgbClr val="0432FF"/>
                    </a:solidFill>
                  </a:rPr>
                  <a:t>materials</a:t>
                </a:r>
                <a:r>
                  <a:rPr lang="de-DE" dirty="0" smtClean="0">
                    <a:solidFill>
                      <a:srgbClr val="0432FF"/>
                    </a:solidFill>
                  </a:rPr>
                  <a:t> (e.</a:t>
                </a:r>
                <a:r>
                  <a:rPr lang="de-DE" sz="1200" dirty="0" smtClean="0">
                    <a:solidFill>
                      <a:srgbClr val="0432FF"/>
                    </a:solidFill>
                  </a:rPr>
                  <a:t> </a:t>
                </a:r>
                <a:r>
                  <a:rPr lang="de-DE" dirty="0" smtClean="0">
                    <a:solidFill>
                      <a:srgbClr val="0432FF"/>
                    </a:solidFill>
                  </a:rPr>
                  <a:t>g. </a:t>
                </a:r>
                <a:r>
                  <a:rPr lang="de-DE" dirty="0" err="1" smtClean="0">
                    <a:solidFill>
                      <a:srgbClr val="0432FF"/>
                    </a:solidFill>
                  </a:rPr>
                  <a:t>Pb</a:t>
                </a:r>
                <a:r>
                  <a:rPr lang="de-DE" dirty="0" smtClean="0">
                    <a:solidFill>
                      <a:srgbClr val="0432FF"/>
                    </a:solidFill>
                  </a:rPr>
                  <a:t>) </a:t>
                </a:r>
                <a:r>
                  <a:rPr lang="de-DE" dirty="0" err="1" smtClean="0">
                    <a:solidFill>
                      <a:srgbClr val="0432FF"/>
                    </a:solidFill>
                  </a:rPr>
                  <a:t>are</a:t>
                </a:r>
                <a:r>
                  <a:rPr lang="de-DE" dirty="0" smtClean="0">
                    <a:solidFill>
                      <a:srgbClr val="0432FF"/>
                    </a:solidFill>
                  </a:rPr>
                  <a:t> </a:t>
                </a:r>
                <a:r>
                  <a:rPr lang="de-DE" dirty="0" err="1" smtClean="0">
                    <a:solidFill>
                      <a:srgbClr val="0432FF"/>
                    </a:solidFill>
                  </a:rPr>
                  <a:t>good</a:t>
                </a:r>
                <a:r>
                  <a:rPr lang="de-DE" dirty="0" smtClean="0">
                    <a:solidFill>
                      <a:srgbClr val="0432FF"/>
                    </a:solidFill>
                  </a:rPr>
                  <a:t> </a:t>
                </a:r>
                <a:r>
                  <a:rPr lang="de-DE" dirty="0" err="1" smtClean="0">
                    <a:solidFill>
                      <a:srgbClr val="0432FF"/>
                    </a:solidFill>
                  </a:rPr>
                  <a:t>absorbers</a:t>
                </a:r>
                <a:endParaRPr lang="de-DE" dirty="0">
                  <a:solidFill>
                    <a:srgbClr val="0432FF"/>
                  </a:solidFill>
                </a:endParaRPr>
              </a:p>
            </p:txBody>
          </p:sp>
          <p:cxnSp>
            <p:nvCxnSpPr>
              <p:cNvPr id="12" name="Gerade Verbindung 11"/>
              <p:cNvCxnSpPr/>
              <p:nvPr/>
            </p:nvCxnSpPr>
            <p:spPr bwMode="auto">
              <a:xfrm flipH="1" flipV="1">
                <a:off x="6649572" y="2424952"/>
                <a:ext cx="208428" cy="301438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accent2"/>
                </a:solidFill>
                <a:prstDash val="solid"/>
                <a:round/>
                <a:headEnd type="arrow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4" name="Textfeld 13"/>
          <p:cNvSpPr txBox="1"/>
          <p:nvPr/>
        </p:nvSpPr>
        <p:spPr>
          <a:xfrm>
            <a:off x="380999" y="152400"/>
            <a:ext cx="81534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200" dirty="0" err="1" smtClean="0"/>
              <a:t>Application</a:t>
            </a:r>
            <a:r>
              <a:rPr lang="de-DE" sz="3200" dirty="0" smtClean="0"/>
              <a:t>: </a:t>
            </a:r>
            <a:r>
              <a:rPr lang="de-DE" sz="3200" dirty="0" err="1" smtClean="0"/>
              <a:t>electromagnetic</a:t>
            </a:r>
            <a:r>
              <a:rPr lang="de-DE" sz="3200" dirty="0" smtClean="0"/>
              <a:t> </a:t>
            </a:r>
            <a:r>
              <a:rPr lang="de-DE" sz="3200" dirty="0" err="1" smtClean="0"/>
              <a:t>calorimeters</a:t>
            </a:r>
            <a:endParaRPr lang="de-DE" sz="3200" dirty="0"/>
          </a:p>
        </p:txBody>
      </p:sp>
      <p:grpSp>
        <p:nvGrpSpPr>
          <p:cNvPr id="19" name="Gruppierung 18"/>
          <p:cNvGrpSpPr/>
          <p:nvPr/>
        </p:nvGrpSpPr>
        <p:grpSpPr>
          <a:xfrm>
            <a:off x="914400" y="4315574"/>
            <a:ext cx="8001000" cy="2388327"/>
            <a:chOff x="914400" y="4315574"/>
            <a:chExt cx="8001000" cy="2388327"/>
          </a:xfrm>
        </p:grpSpPr>
        <p:pic>
          <p:nvPicPr>
            <p:cNvPr id="96" name="Bild 9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73307" y="5882952"/>
              <a:ext cx="360045" cy="246888"/>
            </a:xfrm>
            <a:prstGeom prst="rect">
              <a:avLst/>
            </a:prstGeom>
          </p:spPr>
        </p:pic>
        <p:pic>
          <p:nvPicPr>
            <p:cNvPr id="95" name="Bild 9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236464" y="5019000"/>
              <a:ext cx="360045" cy="246888"/>
            </a:xfrm>
            <a:prstGeom prst="rect">
              <a:avLst/>
            </a:prstGeom>
          </p:spPr>
        </p:pic>
        <p:pic>
          <p:nvPicPr>
            <p:cNvPr id="94" name="Bild 9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81368" y="4986725"/>
              <a:ext cx="360045" cy="246888"/>
            </a:xfrm>
            <a:prstGeom prst="rect">
              <a:avLst/>
            </a:prstGeom>
          </p:spPr>
        </p:pic>
        <p:pic>
          <p:nvPicPr>
            <p:cNvPr id="93" name="Bild 9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990724" y="5318443"/>
              <a:ext cx="360045" cy="246888"/>
            </a:xfrm>
            <a:prstGeom prst="rect">
              <a:avLst/>
            </a:prstGeom>
          </p:spPr>
        </p:pic>
        <p:pic>
          <p:nvPicPr>
            <p:cNvPr id="92" name="Bild 9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302592" y="4974902"/>
              <a:ext cx="360045" cy="246888"/>
            </a:xfrm>
            <a:prstGeom prst="rect">
              <a:avLst/>
            </a:prstGeom>
          </p:spPr>
        </p:pic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25201" y="4633374"/>
              <a:ext cx="360045" cy="246888"/>
            </a:xfrm>
            <a:prstGeom prst="rect">
              <a:avLst/>
            </a:prstGeom>
          </p:spPr>
        </p:pic>
        <p:pic>
          <p:nvPicPr>
            <p:cNvPr id="91" name="Bild 9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798850" y="4315574"/>
              <a:ext cx="370332" cy="329184"/>
            </a:xfrm>
            <a:prstGeom prst="rect">
              <a:avLst/>
            </a:prstGeom>
          </p:spPr>
        </p:pic>
        <p:pic>
          <p:nvPicPr>
            <p:cNvPr id="78" name="Bild 7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666281" y="5225278"/>
              <a:ext cx="370332" cy="329184"/>
            </a:xfrm>
            <a:prstGeom prst="rect">
              <a:avLst/>
            </a:prstGeom>
          </p:spPr>
        </p:pic>
        <p:pic>
          <p:nvPicPr>
            <p:cNvPr id="76" name="Bild 7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20003" y="5641614"/>
              <a:ext cx="370332" cy="329184"/>
            </a:xfrm>
            <a:prstGeom prst="rect">
              <a:avLst/>
            </a:prstGeom>
          </p:spPr>
        </p:pic>
        <p:pic>
          <p:nvPicPr>
            <p:cNvPr id="69" name="Bild 6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71961" y="5838095"/>
              <a:ext cx="370332" cy="329184"/>
            </a:xfrm>
            <a:prstGeom prst="rect">
              <a:avLst/>
            </a:prstGeom>
          </p:spPr>
        </p:pic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111528" y="5470062"/>
              <a:ext cx="370332" cy="329184"/>
            </a:xfrm>
            <a:prstGeom prst="rect">
              <a:avLst/>
            </a:prstGeom>
          </p:spPr>
        </p:pic>
        <p:grpSp>
          <p:nvGrpSpPr>
            <p:cNvPr id="4" name="Gruppierung 3"/>
            <p:cNvGrpSpPr/>
            <p:nvPr/>
          </p:nvGrpSpPr>
          <p:grpSpPr>
            <a:xfrm>
              <a:off x="914400" y="4428565"/>
              <a:ext cx="8001000" cy="2275336"/>
              <a:chOff x="914400" y="4428565"/>
              <a:chExt cx="8001000" cy="2275336"/>
            </a:xfrm>
          </p:grpSpPr>
          <p:grpSp>
            <p:nvGrpSpPr>
              <p:cNvPr id="18" name="Gruppierung 17"/>
              <p:cNvGrpSpPr/>
              <p:nvPr/>
            </p:nvGrpSpPr>
            <p:grpSpPr>
              <a:xfrm>
                <a:off x="914400" y="5105400"/>
                <a:ext cx="960508" cy="169953"/>
                <a:chOff x="1877480" y="2108094"/>
                <a:chExt cx="960508" cy="169953"/>
              </a:xfrm>
            </p:grpSpPr>
            <p:sp>
              <p:nvSpPr>
                <p:cNvPr id="16" name="Freeform 257"/>
                <p:cNvSpPr>
                  <a:spLocks noChangeAspect="1"/>
                </p:cNvSpPr>
                <p:nvPr/>
              </p:nvSpPr>
              <p:spPr bwMode="auto">
                <a:xfrm rot="10798837" flipH="1">
                  <a:off x="1877480" y="2108094"/>
                  <a:ext cx="478959" cy="165767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7" name="Freeform 258"/>
                <p:cNvSpPr>
                  <a:spLocks noChangeAspect="1"/>
                </p:cNvSpPr>
                <p:nvPr/>
              </p:nvSpPr>
              <p:spPr bwMode="auto">
                <a:xfrm rot="10798837" flipH="1">
                  <a:off x="2353988" y="2113545"/>
                  <a:ext cx="484000" cy="164502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</p:grpSp>
          <p:cxnSp>
            <p:nvCxnSpPr>
              <p:cNvPr id="20" name="Gerade Verbindung 19"/>
              <p:cNvCxnSpPr>
                <a:stCxn id="17" idx="7"/>
              </p:cNvCxnSpPr>
              <p:nvPr/>
            </p:nvCxnSpPr>
            <p:spPr bwMode="auto">
              <a:xfrm flipV="1">
                <a:off x="1874908" y="4814047"/>
                <a:ext cx="1486857" cy="379714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" name="Gerade Verbindung 22"/>
              <p:cNvCxnSpPr/>
              <p:nvPr/>
            </p:nvCxnSpPr>
            <p:spPr bwMode="auto">
              <a:xfrm>
                <a:off x="1877416" y="5199212"/>
                <a:ext cx="919572" cy="287188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24" name="Gruppierung 23"/>
              <p:cNvGrpSpPr/>
              <p:nvPr/>
            </p:nvGrpSpPr>
            <p:grpSpPr>
              <a:xfrm rot="20918660">
                <a:off x="2791861" y="5292242"/>
                <a:ext cx="960508" cy="169953"/>
                <a:chOff x="1877480" y="2108094"/>
                <a:chExt cx="960508" cy="169953"/>
              </a:xfrm>
            </p:grpSpPr>
            <p:sp>
              <p:nvSpPr>
                <p:cNvPr id="25" name="Freeform 257"/>
                <p:cNvSpPr>
                  <a:spLocks noChangeAspect="1"/>
                </p:cNvSpPr>
                <p:nvPr/>
              </p:nvSpPr>
              <p:spPr bwMode="auto">
                <a:xfrm rot="10798837" flipH="1">
                  <a:off x="1877480" y="2108094"/>
                  <a:ext cx="478959" cy="165767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6" name="Freeform 258"/>
                <p:cNvSpPr>
                  <a:spLocks noChangeAspect="1"/>
                </p:cNvSpPr>
                <p:nvPr/>
              </p:nvSpPr>
              <p:spPr bwMode="auto">
                <a:xfrm rot="10798837" flipH="1">
                  <a:off x="2353988" y="2113545"/>
                  <a:ext cx="484000" cy="164502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</p:grpSp>
          <p:cxnSp>
            <p:nvCxnSpPr>
              <p:cNvPr id="28" name="Gerade Verbindung 27"/>
              <p:cNvCxnSpPr/>
              <p:nvPr/>
            </p:nvCxnSpPr>
            <p:spPr bwMode="auto">
              <a:xfrm>
                <a:off x="2786471" y="5473410"/>
                <a:ext cx="1395564" cy="604661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2" name="Gerade Verbindung 31"/>
              <p:cNvCxnSpPr/>
              <p:nvPr/>
            </p:nvCxnSpPr>
            <p:spPr bwMode="auto">
              <a:xfrm>
                <a:off x="3345120" y="4821726"/>
                <a:ext cx="621762" cy="207474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5" name="Freeform 257"/>
              <p:cNvSpPr>
                <a:spLocks noChangeAspect="1"/>
              </p:cNvSpPr>
              <p:nvPr/>
            </p:nvSpPr>
            <p:spPr bwMode="auto">
              <a:xfrm rot="10117497" flipH="1">
                <a:off x="3351973" y="4698715"/>
                <a:ext cx="478959" cy="165767"/>
              </a:xfrm>
              <a:custGeom>
                <a:avLst/>
                <a:gdLst>
                  <a:gd name="T0" fmla="*/ 0 w 576"/>
                  <a:gd name="T1" fmla="*/ 56 h 112"/>
                  <a:gd name="T2" fmla="*/ 50 w 576"/>
                  <a:gd name="T3" fmla="*/ 8 h 112"/>
                  <a:gd name="T4" fmla="*/ 144 w 576"/>
                  <a:gd name="T5" fmla="*/ 104 h 112"/>
                  <a:gd name="T6" fmla="*/ 240 w 576"/>
                  <a:gd name="T7" fmla="*/ 8 h 112"/>
                  <a:gd name="T8" fmla="*/ 336 w 576"/>
                  <a:gd name="T9" fmla="*/ 104 h 112"/>
                  <a:gd name="T10" fmla="*/ 432 w 576"/>
                  <a:gd name="T11" fmla="*/ 8 h 112"/>
                  <a:gd name="T12" fmla="*/ 528 w 576"/>
                  <a:gd name="T13" fmla="*/ 104 h 112"/>
                  <a:gd name="T14" fmla="*/ 576 w 576"/>
                  <a:gd name="T15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6" h="112">
                    <a:moveTo>
                      <a:pt x="0" y="56"/>
                    </a:moveTo>
                    <a:cubicBezTo>
                      <a:pt x="8" y="48"/>
                      <a:pt x="26" y="0"/>
                      <a:pt x="50" y="8"/>
                    </a:cubicBezTo>
                    <a:cubicBezTo>
                      <a:pt x="74" y="16"/>
                      <a:pt x="112" y="104"/>
                      <a:pt x="144" y="104"/>
                    </a:cubicBezTo>
                    <a:cubicBezTo>
                      <a:pt x="176" y="104"/>
                      <a:pt x="208" y="8"/>
                      <a:pt x="240" y="8"/>
                    </a:cubicBezTo>
                    <a:cubicBezTo>
                      <a:pt x="272" y="8"/>
                      <a:pt x="304" y="104"/>
                      <a:pt x="336" y="104"/>
                    </a:cubicBezTo>
                    <a:cubicBezTo>
                      <a:pt x="368" y="104"/>
                      <a:pt x="400" y="8"/>
                      <a:pt x="432" y="8"/>
                    </a:cubicBezTo>
                    <a:cubicBezTo>
                      <a:pt x="464" y="8"/>
                      <a:pt x="504" y="96"/>
                      <a:pt x="528" y="104"/>
                    </a:cubicBezTo>
                    <a:cubicBezTo>
                      <a:pt x="552" y="112"/>
                      <a:pt x="568" y="64"/>
                      <a:pt x="576" y="56"/>
                    </a:cubicBezTo>
                  </a:path>
                </a:pathLst>
              </a:custGeom>
              <a:noFill/>
              <a:ln w="28575" cmpd="sng">
                <a:solidFill>
                  <a:srgbClr val="FF0000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>
                  <a:solidFill>
                    <a:srgbClr val="FF0000"/>
                  </a:solidFill>
                </a:endParaRPr>
              </a:p>
            </p:txBody>
          </p:sp>
          <p:cxnSp>
            <p:nvCxnSpPr>
              <p:cNvPr id="37" name="Gerade Verbindung 36"/>
              <p:cNvCxnSpPr/>
              <p:nvPr/>
            </p:nvCxnSpPr>
            <p:spPr bwMode="auto">
              <a:xfrm flipV="1">
                <a:off x="3799482" y="4585447"/>
                <a:ext cx="1001118" cy="152857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Gerade Verbindung 38"/>
              <p:cNvCxnSpPr/>
              <p:nvPr/>
            </p:nvCxnSpPr>
            <p:spPr bwMode="auto">
              <a:xfrm>
                <a:off x="3806803" y="4732079"/>
                <a:ext cx="1222397" cy="202992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42" name="Gruppierung 41"/>
              <p:cNvGrpSpPr/>
              <p:nvPr/>
            </p:nvGrpSpPr>
            <p:grpSpPr>
              <a:xfrm rot="20918660">
                <a:off x="5835378" y="5242938"/>
                <a:ext cx="960508" cy="169953"/>
                <a:chOff x="1877480" y="2108094"/>
                <a:chExt cx="960508" cy="169953"/>
              </a:xfrm>
            </p:grpSpPr>
            <p:sp>
              <p:nvSpPr>
                <p:cNvPr id="43" name="Freeform 257"/>
                <p:cNvSpPr>
                  <a:spLocks noChangeAspect="1"/>
                </p:cNvSpPr>
                <p:nvPr/>
              </p:nvSpPr>
              <p:spPr bwMode="auto">
                <a:xfrm rot="10798837" flipH="1">
                  <a:off x="1877480" y="2108094"/>
                  <a:ext cx="478959" cy="165767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44" name="Freeform 258"/>
                <p:cNvSpPr>
                  <a:spLocks noChangeAspect="1"/>
                </p:cNvSpPr>
                <p:nvPr/>
              </p:nvSpPr>
              <p:spPr bwMode="auto">
                <a:xfrm rot="10798837" flipH="1">
                  <a:off x="2353988" y="2113545"/>
                  <a:ext cx="484000" cy="164502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45" name="Gruppierung 44"/>
              <p:cNvGrpSpPr/>
              <p:nvPr/>
            </p:nvGrpSpPr>
            <p:grpSpPr>
              <a:xfrm rot="613578">
                <a:off x="4804434" y="4575067"/>
                <a:ext cx="960508" cy="169953"/>
                <a:chOff x="1877480" y="2108094"/>
                <a:chExt cx="960508" cy="169953"/>
              </a:xfrm>
            </p:grpSpPr>
            <p:sp>
              <p:nvSpPr>
                <p:cNvPr id="46" name="Freeform 257"/>
                <p:cNvSpPr>
                  <a:spLocks noChangeAspect="1"/>
                </p:cNvSpPr>
                <p:nvPr/>
              </p:nvSpPr>
              <p:spPr bwMode="auto">
                <a:xfrm rot="10798837" flipH="1">
                  <a:off x="1877480" y="2108094"/>
                  <a:ext cx="478959" cy="165767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47" name="Freeform 258"/>
                <p:cNvSpPr>
                  <a:spLocks noChangeAspect="1"/>
                </p:cNvSpPr>
                <p:nvPr/>
              </p:nvSpPr>
              <p:spPr bwMode="auto">
                <a:xfrm rot="10798837" flipH="1">
                  <a:off x="2353988" y="2113545"/>
                  <a:ext cx="484000" cy="164502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</p:grpSp>
          <p:cxnSp>
            <p:nvCxnSpPr>
              <p:cNvPr id="48" name="Gerade Verbindung 47"/>
              <p:cNvCxnSpPr/>
              <p:nvPr/>
            </p:nvCxnSpPr>
            <p:spPr bwMode="auto">
              <a:xfrm flipV="1">
                <a:off x="4799047" y="4428565"/>
                <a:ext cx="1001118" cy="152857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50" name="Gruppierung 49"/>
              <p:cNvGrpSpPr/>
              <p:nvPr/>
            </p:nvGrpSpPr>
            <p:grpSpPr>
              <a:xfrm rot="20918660">
                <a:off x="3939343" y="4839525"/>
                <a:ext cx="960508" cy="169953"/>
                <a:chOff x="1877480" y="2108094"/>
                <a:chExt cx="960508" cy="169953"/>
              </a:xfrm>
            </p:grpSpPr>
            <p:sp>
              <p:nvSpPr>
                <p:cNvPr id="51" name="Freeform 257"/>
                <p:cNvSpPr>
                  <a:spLocks noChangeAspect="1"/>
                </p:cNvSpPr>
                <p:nvPr/>
              </p:nvSpPr>
              <p:spPr bwMode="auto">
                <a:xfrm rot="10798837" flipH="1">
                  <a:off x="1877480" y="2108094"/>
                  <a:ext cx="478959" cy="165767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52" name="Freeform 258"/>
                <p:cNvSpPr>
                  <a:spLocks noChangeAspect="1"/>
                </p:cNvSpPr>
                <p:nvPr/>
              </p:nvSpPr>
              <p:spPr bwMode="auto">
                <a:xfrm rot="10798837" flipH="1">
                  <a:off x="2353988" y="2113545"/>
                  <a:ext cx="484000" cy="164502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</p:grpSp>
          <p:cxnSp>
            <p:nvCxnSpPr>
              <p:cNvPr id="53" name="Gerade Verbindung 52"/>
              <p:cNvCxnSpPr>
                <a:stCxn id="51" idx="1"/>
              </p:cNvCxnSpPr>
              <p:nvPr/>
            </p:nvCxnSpPr>
            <p:spPr bwMode="auto">
              <a:xfrm>
                <a:off x="4003119" y="5078537"/>
                <a:ext cx="743693" cy="340628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6" name="Freeform 257"/>
              <p:cNvSpPr>
                <a:spLocks noChangeAspect="1"/>
              </p:cNvSpPr>
              <p:nvPr/>
            </p:nvSpPr>
            <p:spPr bwMode="auto">
              <a:xfrm rot="11459390" flipH="1">
                <a:off x="4748119" y="5386792"/>
                <a:ext cx="478959" cy="165767"/>
              </a:xfrm>
              <a:custGeom>
                <a:avLst/>
                <a:gdLst>
                  <a:gd name="T0" fmla="*/ 0 w 576"/>
                  <a:gd name="T1" fmla="*/ 56 h 112"/>
                  <a:gd name="T2" fmla="*/ 50 w 576"/>
                  <a:gd name="T3" fmla="*/ 8 h 112"/>
                  <a:gd name="T4" fmla="*/ 144 w 576"/>
                  <a:gd name="T5" fmla="*/ 104 h 112"/>
                  <a:gd name="T6" fmla="*/ 240 w 576"/>
                  <a:gd name="T7" fmla="*/ 8 h 112"/>
                  <a:gd name="T8" fmla="*/ 336 w 576"/>
                  <a:gd name="T9" fmla="*/ 104 h 112"/>
                  <a:gd name="T10" fmla="*/ 432 w 576"/>
                  <a:gd name="T11" fmla="*/ 8 h 112"/>
                  <a:gd name="T12" fmla="*/ 528 w 576"/>
                  <a:gd name="T13" fmla="*/ 104 h 112"/>
                  <a:gd name="T14" fmla="*/ 576 w 576"/>
                  <a:gd name="T15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6" h="112">
                    <a:moveTo>
                      <a:pt x="0" y="56"/>
                    </a:moveTo>
                    <a:cubicBezTo>
                      <a:pt x="8" y="48"/>
                      <a:pt x="26" y="0"/>
                      <a:pt x="50" y="8"/>
                    </a:cubicBezTo>
                    <a:cubicBezTo>
                      <a:pt x="74" y="16"/>
                      <a:pt x="112" y="104"/>
                      <a:pt x="144" y="104"/>
                    </a:cubicBezTo>
                    <a:cubicBezTo>
                      <a:pt x="176" y="104"/>
                      <a:pt x="208" y="8"/>
                      <a:pt x="240" y="8"/>
                    </a:cubicBezTo>
                    <a:cubicBezTo>
                      <a:pt x="272" y="8"/>
                      <a:pt x="304" y="104"/>
                      <a:pt x="336" y="104"/>
                    </a:cubicBezTo>
                    <a:cubicBezTo>
                      <a:pt x="368" y="104"/>
                      <a:pt x="400" y="8"/>
                      <a:pt x="432" y="8"/>
                    </a:cubicBezTo>
                    <a:cubicBezTo>
                      <a:pt x="464" y="8"/>
                      <a:pt x="504" y="96"/>
                      <a:pt x="528" y="104"/>
                    </a:cubicBezTo>
                    <a:cubicBezTo>
                      <a:pt x="552" y="112"/>
                      <a:pt x="568" y="64"/>
                      <a:pt x="576" y="56"/>
                    </a:cubicBezTo>
                  </a:path>
                </a:pathLst>
              </a:custGeom>
              <a:noFill/>
              <a:ln w="28575" cmpd="sng">
                <a:solidFill>
                  <a:srgbClr val="FF0000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>
                  <a:solidFill>
                    <a:srgbClr val="FF0000"/>
                  </a:solidFill>
                </a:endParaRPr>
              </a:p>
            </p:txBody>
          </p:sp>
          <p:cxnSp>
            <p:nvCxnSpPr>
              <p:cNvPr id="58" name="Gerade Verbindung 57"/>
              <p:cNvCxnSpPr/>
              <p:nvPr/>
            </p:nvCxnSpPr>
            <p:spPr bwMode="auto">
              <a:xfrm flipV="1">
                <a:off x="4698791" y="5217459"/>
                <a:ext cx="1500303" cy="178009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" name="Gerade Verbindung 60"/>
              <p:cNvCxnSpPr/>
              <p:nvPr/>
            </p:nvCxnSpPr>
            <p:spPr bwMode="auto">
              <a:xfrm>
                <a:off x="5238318" y="5504787"/>
                <a:ext cx="1727259" cy="264002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" name="Gerade Verbindung 62"/>
              <p:cNvCxnSpPr/>
              <p:nvPr/>
            </p:nvCxnSpPr>
            <p:spPr bwMode="auto">
              <a:xfrm flipV="1">
                <a:off x="5229353" y="5378824"/>
                <a:ext cx="1346259" cy="116999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65" name="Gruppierung 64"/>
              <p:cNvGrpSpPr/>
              <p:nvPr/>
            </p:nvGrpSpPr>
            <p:grpSpPr>
              <a:xfrm rot="20340087">
                <a:off x="5503684" y="5032267"/>
                <a:ext cx="960508" cy="169953"/>
                <a:chOff x="1877480" y="2108094"/>
                <a:chExt cx="960508" cy="169953"/>
              </a:xfrm>
            </p:grpSpPr>
            <p:sp>
              <p:nvSpPr>
                <p:cNvPr id="66" name="Freeform 257"/>
                <p:cNvSpPr>
                  <a:spLocks noChangeAspect="1"/>
                </p:cNvSpPr>
                <p:nvPr/>
              </p:nvSpPr>
              <p:spPr bwMode="auto">
                <a:xfrm rot="10798837" flipH="1">
                  <a:off x="1877480" y="2108094"/>
                  <a:ext cx="478959" cy="165767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67" name="Freeform 258"/>
                <p:cNvSpPr>
                  <a:spLocks noChangeAspect="1"/>
                </p:cNvSpPr>
                <p:nvPr/>
              </p:nvSpPr>
              <p:spPr bwMode="auto">
                <a:xfrm rot="10798837" flipH="1">
                  <a:off x="2353988" y="2113545"/>
                  <a:ext cx="484000" cy="164502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</p:grpSp>
          <p:cxnSp>
            <p:nvCxnSpPr>
              <p:cNvPr id="68" name="Gerade Verbindung 67"/>
              <p:cNvCxnSpPr/>
              <p:nvPr/>
            </p:nvCxnSpPr>
            <p:spPr bwMode="auto">
              <a:xfrm>
                <a:off x="4162554" y="6069563"/>
                <a:ext cx="1135587" cy="21955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70" name="Gruppierung 69"/>
              <p:cNvGrpSpPr/>
              <p:nvPr/>
            </p:nvGrpSpPr>
            <p:grpSpPr>
              <a:xfrm rot="742369">
                <a:off x="4154496" y="6103546"/>
                <a:ext cx="960508" cy="169953"/>
                <a:chOff x="1877480" y="2108094"/>
                <a:chExt cx="960508" cy="169953"/>
              </a:xfrm>
            </p:grpSpPr>
            <p:sp>
              <p:nvSpPr>
                <p:cNvPr id="71" name="Freeform 257"/>
                <p:cNvSpPr>
                  <a:spLocks noChangeAspect="1"/>
                </p:cNvSpPr>
                <p:nvPr/>
              </p:nvSpPr>
              <p:spPr bwMode="auto">
                <a:xfrm rot="10798837" flipH="1">
                  <a:off x="1877480" y="2108094"/>
                  <a:ext cx="478959" cy="165767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2" name="Freeform 258"/>
                <p:cNvSpPr>
                  <a:spLocks noChangeAspect="1"/>
                </p:cNvSpPr>
                <p:nvPr/>
              </p:nvSpPr>
              <p:spPr bwMode="auto">
                <a:xfrm rot="10798837" flipH="1">
                  <a:off x="2353988" y="2113545"/>
                  <a:ext cx="484000" cy="164502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3" name="Gruppierung 72"/>
              <p:cNvGrpSpPr/>
              <p:nvPr/>
            </p:nvGrpSpPr>
            <p:grpSpPr>
              <a:xfrm rot="1182835">
                <a:off x="5759179" y="5677723"/>
                <a:ext cx="960508" cy="169953"/>
                <a:chOff x="1877480" y="2108094"/>
                <a:chExt cx="960508" cy="169953"/>
              </a:xfrm>
            </p:grpSpPr>
            <p:sp>
              <p:nvSpPr>
                <p:cNvPr id="74" name="Freeform 257"/>
                <p:cNvSpPr>
                  <a:spLocks noChangeAspect="1"/>
                </p:cNvSpPr>
                <p:nvPr/>
              </p:nvSpPr>
              <p:spPr bwMode="auto">
                <a:xfrm rot="10798837" flipH="1">
                  <a:off x="1877480" y="2108094"/>
                  <a:ext cx="478959" cy="165767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5" name="Freeform 258"/>
                <p:cNvSpPr>
                  <a:spLocks noChangeAspect="1"/>
                </p:cNvSpPr>
                <p:nvPr/>
              </p:nvSpPr>
              <p:spPr bwMode="auto">
                <a:xfrm rot="10798837" flipH="1">
                  <a:off x="2353988" y="2113545"/>
                  <a:ext cx="484000" cy="164502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>
                    <a:solidFill>
                      <a:srgbClr val="FF0000"/>
                    </a:solidFill>
                  </a:endParaRPr>
                </a:p>
              </p:txBody>
            </p:sp>
          </p:grpSp>
          <p:pic>
            <p:nvPicPr>
              <p:cNvPr id="77" name="Bild 76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62280" y="4792787"/>
                <a:ext cx="228600" cy="285750"/>
              </a:xfrm>
              <a:prstGeom prst="rect">
                <a:avLst/>
              </a:prstGeom>
            </p:spPr>
          </p:pic>
          <p:sp>
            <p:nvSpPr>
              <p:cNvPr id="90" name="Textfeld 89"/>
              <p:cNvSpPr txBox="1"/>
              <p:nvPr/>
            </p:nvSpPr>
            <p:spPr>
              <a:xfrm>
                <a:off x="5229353" y="6242236"/>
                <a:ext cx="368604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dirty="0" err="1" smtClean="0"/>
                  <a:t>electromagnetic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shower</a:t>
                </a:r>
                <a:endParaRPr lang="de-DE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61822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838200" y="76200"/>
            <a:ext cx="7772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dirty="0" err="1" smtClean="0"/>
              <a:t>Four-vectors</a:t>
            </a:r>
            <a:r>
              <a:rPr lang="de-DE" sz="3600" dirty="0" smtClean="0"/>
              <a:t> in </a:t>
            </a:r>
            <a:r>
              <a:rPr lang="de-DE" sz="3600" dirty="0" err="1" smtClean="0"/>
              <a:t>special</a:t>
            </a:r>
            <a:r>
              <a:rPr lang="de-DE" sz="3600" dirty="0" smtClean="0"/>
              <a:t> </a:t>
            </a:r>
            <a:r>
              <a:rPr lang="de-DE" sz="3600" dirty="0" err="1" smtClean="0"/>
              <a:t>relativity</a:t>
            </a:r>
            <a:endParaRPr lang="de-DE" sz="3600" dirty="0"/>
          </a:p>
        </p:txBody>
      </p:sp>
      <p:sp>
        <p:nvSpPr>
          <p:cNvPr id="3" name="Textfeld 2"/>
          <p:cNvSpPr txBox="1"/>
          <p:nvPr/>
        </p:nvSpPr>
        <p:spPr>
          <a:xfrm>
            <a:off x="381000" y="1143000"/>
            <a:ext cx="2819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covariant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:</a:t>
            </a:r>
            <a:endParaRPr lang="de-DE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6" name="Bild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43200" y="1143000"/>
            <a:ext cx="6032500" cy="520700"/>
          </a:xfrm>
          <a:prstGeom prst="rect">
            <a:avLst/>
          </a:prstGeom>
        </p:spPr>
      </p:pic>
      <p:grpSp>
        <p:nvGrpSpPr>
          <p:cNvPr id="15" name="Gruppierung 14"/>
          <p:cNvGrpSpPr/>
          <p:nvPr/>
        </p:nvGrpSpPr>
        <p:grpSpPr>
          <a:xfrm>
            <a:off x="381000" y="2710190"/>
            <a:ext cx="8140700" cy="1971020"/>
            <a:chOff x="381000" y="2600980"/>
            <a:chExt cx="8140700" cy="1971020"/>
          </a:xfrm>
        </p:grpSpPr>
        <p:sp>
          <p:nvSpPr>
            <p:cNvPr id="4" name="Textfeld 3"/>
            <p:cNvSpPr txBox="1"/>
            <p:nvPr/>
          </p:nvSpPr>
          <p:spPr>
            <a:xfrm>
              <a:off x="381000" y="2600980"/>
              <a:ext cx="28194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contravariant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: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90600" y="3365500"/>
              <a:ext cx="7531100" cy="1206500"/>
            </a:xfrm>
            <a:prstGeom prst="rect">
              <a:avLst/>
            </a:prstGeom>
          </p:spPr>
        </p:pic>
      </p:grpSp>
      <p:sp>
        <p:nvSpPr>
          <p:cNvPr id="8" name="Textfeld 7"/>
          <p:cNvSpPr txBox="1"/>
          <p:nvPr/>
        </p:nvSpPr>
        <p:spPr>
          <a:xfrm>
            <a:off x="1066800" y="191518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smtClean="0"/>
              <a:t>Lorentz-transforms like</a:t>
            </a:r>
            <a:endParaRPr lang="de-DE" sz="2800" dirty="0"/>
          </a:p>
        </p:txBody>
      </p:sp>
      <p:pic>
        <p:nvPicPr>
          <p:cNvPr id="9" name="Bild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33962" y="1941840"/>
            <a:ext cx="3454400" cy="469900"/>
          </a:xfrm>
          <a:prstGeom prst="rect">
            <a:avLst/>
          </a:prstGeom>
        </p:spPr>
      </p:pic>
      <p:grpSp>
        <p:nvGrpSpPr>
          <p:cNvPr id="16" name="Gruppierung 15"/>
          <p:cNvGrpSpPr/>
          <p:nvPr/>
        </p:nvGrpSpPr>
        <p:grpSpPr>
          <a:xfrm>
            <a:off x="381000" y="5151110"/>
            <a:ext cx="8991600" cy="1249690"/>
            <a:chOff x="381000" y="4889500"/>
            <a:chExt cx="8991600" cy="1249690"/>
          </a:xfrm>
        </p:grpSpPr>
        <p:grpSp>
          <p:nvGrpSpPr>
            <p:cNvPr id="13" name="Gruppierung 12"/>
            <p:cNvGrpSpPr/>
            <p:nvPr/>
          </p:nvGrpSpPr>
          <p:grpSpPr>
            <a:xfrm>
              <a:off x="381000" y="4889500"/>
              <a:ext cx="7886700" cy="596900"/>
              <a:chOff x="381000" y="4668182"/>
              <a:chExt cx="7886700" cy="596900"/>
            </a:xfrm>
          </p:grpSpPr>
          <p:sp>
            <p:nvSpPr>
              <p:cNvPr id="10" name="Textfeld 9"/>
              <p:cNvSpPr txBox="1"/>
              <p:nvPr/>
            </p:nvSpPr>
            <p:spPr>
              <a:xfrm>
                <a:off x="381000" y="4741862"/>
                <a:ext cx="28194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sz="2800" smtClean="0">
                    <a:solidFill>
                      <a:schemeClr val="accent2">
                        <a:lumMod val="75000"/>
                      </a:schemeClr>
                    </a:solidFill>
                  </a:rPr>
                  <a:t>products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:</a:t>
                </a:r>
                <a:endParaRPr lang="de-DE" sz="2800" dirty="0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  <p:pic>
            <p:nvPicPr>
              <p:cNvPr id="12" name="Bild 11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9800" y="4668182"/>
                <a:ext cx="6057900" cy="596900"/>
              </a:xfrm>
              <a:prstGeom prst="rect">
                <a:avLst/>
              </a:prstGeom>
            </p:spPr>
          </p:pic>
        </p:grpSp>
        <p:sp>
          <p:nvSpPr>
            <p:cNvPr id="14" name="Textfeld 13"/>
            <p:cNvSpPr txBox="1"/>
            <p:nvPr/>
          </p:nvSpPr>
          <p:spPr>
            <a:xfrm>
              <a:off x="2133600" y="5615970"/>
              <a:ext cx="72390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/>
                <a:t>are</a:t>
              </a:r>
              <a:r>
                <a:rPr lang="de-DE" sz="2800" dirty="0" smtClean="0"/>
                <a:t> invariant </a:t>
              </a:r>
              <a:r>
                <a:rPr lang="de-DE" sz="2800" dirty="0" err="1" smtClean="0"/>
                <a:t>under</a:t>
              </a:r>
              <a:r>
                <a:rPr lang="de-DE" sz="2800" dirty="0" smtClean="0"/>
                <a:t> Lorentz </a:t>
              </a:r>
              <a:r>
                <a:rPr lang="de-DE" sz="2800" dirty="0" err="1" smtClean="0"/>
                <a:t>transformations</a:t>
              </a:r>
              <a:endParaRPr lang="de-DE" sz="2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611793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/>
          <p:cNvSpPr/>
          <p:nvPr/>
        </p:nvSpPr>
        <p:spPr>
          <a:xfrm>
            <a:off x="188409" y="6320135"/>
            <a:ext cx="85745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 err="1" smtClean="0"/>
              <a:t>scintillating</a:t>
            </a:r>
            <a:r>
              <a:rPr lang="de-DE" dirty="0" smtClean="0"/>
              <a:t> lead-</a:t>
            </a:r>
            <a:r>
              <a:rPr lang="de-DE" dirty="0" err="1" smtClean="0"/>
              <a:t>tungstate</a:t>
            </a:r>
            <a:r>
              <a:rPr lang="de-DE" dirty="0" smtClean="0"/>
              <a:t> (PbWO</a:t>
            </a:r>
            <a:r>
              <a:rPr lang="de-DE" baseline="-25000" dirty="0" smtClean="0"/>
              <a:t>4</a:t>
            </a:r>
            <a:r>
              <a:rPr lang="de-DE" dirty="0" smtClean="0"/>
              <a:t>)</a:t>
            </a:r>
            <a:r>
              <a:rPr lang="de-DE" baseline="-25000" dirty="0" smtClean="0"/>
              <a:t> </a:t>
            </a:r>
            <a:r>
              <a:rPr lang="de-DE" dirty="0" err="1" smtClean="0"/>
              <a:t>crystals</a:t>
            </a:r>
            <a:r>
              <a:rPr lang="de-DE" dirty="0" smtClean="0"/>
              <a:t> </a:t>
            </a:r>
            <a:r>
              <a:rPr lang="de-DE" dirty="0" err="1" smtClean="0"/>
              <a:t>for</a:t>
            </a:r>
            <a:r>
              <a:rPr lang="de-DE" dirty="0" smtClean="0"/>
              <a:t> ECAL </a:t>
            </a:r>
            <a:r>
              <a:rPr lang="de-DE" dirty="0" err="1" smtClean="0"/>
              <a:t>of</a:t>
            </a:r>
            <a:r>
              <a:rPr lang="de-DE" dirty="0" smtClean="0"/>
              <a:t> CMS</a:t>
            </a:r>
            <a:endParaRPr lang="de-DE" dirty="0"/>
          </a:p>
        </p:txBody>
      </p:sp>
      <p:pic>
        <p:nvPicPr>
          <p:cNvPr id="1072132" name="Picture 4" descr="ttps://cds.cern.ch/record/929101/files/oreach-2001-001.jpg?subformat=icon-144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feld 4"/>
          <p:cNvSpPr txBox="1"/>
          <p:nvPr/>
        </p:nvSpPr>
        <p:spPr>
          <a:xfrm>
            <a:off x="7162800" y="6047601"/>
            <a:ext cx="1981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de-DE" sz="1200" dirty="0" err="1" smtClean="0"/>
              <a:t>Photo</a:t>
            </a:r>
            <a:r>
              <a:rPr lang="de-DE" sz="1200" dirty="0" smtClean="0"/>
              <a:t>: CERN</a:t>
            </a:r>
            <a:endParaRPr lang="de-DE" sz="1200" dirty="0"/>
          </a:p>
        </p:txBody>
      </p:sp>
    </p:spTree>
    <p:extLst>
      <p:ext uri="{BB962C8B-B14F-4D97-AF65-F5344CB8AC3E}">
        <p14:creationId xmlns:p14="http://schemas.microsoft.com/office/powerpoint/2010/main" val="1163761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3154" name="Picture 2" descr="ttps://cds.cern.ch/record/1431477/files/0705004_01-A4-at-140007.jpg?subformat=icon-144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201" y="0"/>
            <a:ext cx="9342845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feld 2"/>
          <p:cNvSpPr txBox="1"/>
          <p:nvPr/>
        </p:nvSpPr>
        <p:spPr>
          <a:xfrm>
            <a:off x="7162800" y="6276201"/>
            <a:ext cx="1981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de-DE" sz="1200" dirty="0" err="1" smtClean="0">
                <a:solidFill>
                  <a:schemeClr val="bg1"/>
                </a:solidFill>
              </a:rPr>
              <a:t>Photo</a:t>
            </a:r>
            <a:r>
              <a:rPr lang="de-DE" sz="1200" dirty="0" smtClean="0">
                <a:solidFill>
                  <a:schemeClr val="bg1"/>
                </a:solidFill>
              </a:rPr>
              <a:t>: CERN</a:t>
            </a:r>
            <a:endParaRPr lang="de-DE" sz="1200" dirty="0">
              <a:solidFill>
                <a:schemeClr val="bg1"/>
              </a:solidFill>
            </a:endParaRPr>
          </a:p>
        </p:txBody>
      </p:sp>
      <p:pic>
        <p:nvPicPr>
          <p:cNvPr id="2" name="Bild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" y="5867400"/>
            <a:ext cx="2590800" cy="941189"/>
          </a:xfrm>
          <a:prstGeom prst="rect">
            <a:avLst/>
          </a:prstGeom>
        </p:spPr>
      </p:pic>
      <p:sp>
        <p:nvSpPr>
          <p:cNvPr id="4" name="Textfeld 3"/>
          <p:cNvSpPr txBox="1"/>
          <p:nvPr/>
        </p:nvSpPr>
        <p:spPr>
          <a:xfrm>
            <a:off x="2971800" y="6091535"/>
            <a:ext cx="3429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schemeClr val="bg1"/>
                </a:solidFill>
              </a:rPr>
              <a:t>(at high </a:t>
            </a:r>
            <a:r>
              <a:rPr lang="de-DE" dirty="0" err="1" smtClean="0">
                <a:solidFill>
                  <a:schemeClr val="bg1"/>
                </a:solidFill>
              </a:rPr>
              <a:t>energies</a:t>
            </a:r>
            <a:r>
              <a:rPr lang="de-DE" dirty="0" smtClean="0">
                <a:solidFill>
                  <a:schemeClr val="bg1"/>
                </a:solidFill>
              </a:rPr>
              <a:t>)</a:t>
            </a:r>
            <a:endParaRPr lang="de-DE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5738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uppierung 16"/>
          <p:cNvGrpSpPr/>
          <p:nvPr/>
        </p:nvGrpSpPr>
        <p:grpSpPr>
          <a:xfrm>
            <a:off x="685800" y="980053"/>
            <a:ext cx="8128000" cy="505320"/>
            <a:chOff x="685800" y="980053"/>
            <a:chExt cx="8128000" cy="505320"/>
          </a:xfrm>
        </p:grpSpPr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010400" y="980053"/>
              <a:ext cx="1803400" cy="482600"/>
            </a:xfrm>
            <a:prstGeom prst="rect">
              <a:avLst/>
            </a:prstGeom>
          </p:spPr>
        </p:pic>
        <p:sp>
          <p:nvSpPr>
            <p:cNvPr id="3" name="Textfeld 2"/>
            <p:cNvSpPr txBox="1"/>
            <p:nvPr/>
          </p:nvSpPr>
          <p:spPr>
            <a:xfrm>
              <a:off x="685800" y="1023708"/>
              <a:ext cx="8001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dirty="0" smtClean="0"/>
                <a:t>strong </a:t>
              </a:r>
              <a:r>
                <a:rPr lang="de-DE" dirty="0" err="1" smtClean="0"/>
                <a:t>interaction</a:t>
              </a:r>
              <a:r>
                <a:rPr lang="de-DE" dirty="0" smtClean="0"/>
                <a:t> ⇒ </a:t>
              </a:r>
              <a:r>
                <a:rPr lang="de-DE" dirty="0" err="1" smtClean="0"/>
                <a:t>attenuation</a:t>
              </a:r>
              <a:r>
                <a:rPr lang="de-DE" dirty="0" smtClean="0"/>
                <a:t> </a:t>
              </a:r>
              <a:r>
                <a:rPr lang="de-DE" dirty="0" err="1" smtClean="0"/>
                <a:t>length</a:t>
              </a:r>
              <a:r>
                <a:rPr lang="de-DE" dirty="0" smtClean="0"/>
                <a:t> </a:t>
              </a:r>
              <a:r>
                <a:rPr lang="de-DE" dirty="0" err="1" smtClean="0"/>
                <a:t>scale</a:t>
              </a:r>
              <a:endParaRPr lang="de-DE" dirty="0"/>
            </a:p>
          </p:txBody>
        </p:sp>
      </p:grpSp>
      <p:sp>
        <p:nvSpPr>
          <p:cNvPr id="2" name="Textfeld 1"/>
          <p:cNvSpPr txBox="1"/>
          <p:nvPr/>
        </p:nvSpPr>
        <p:spPr>
          <a:xfrm>
            <a:off x="76200" y="76200"/>
            <a:ext cx="9067800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500" dirty="0"/>
              <a:t>2</a:t>
            </a:r>
            <a:r>
              <a:rPr lang="de-DE" sz="3500" dirty="0" smtClean="0"/>
              <a:t>) </a:t>
            </a:r>
            <a:r>
              <a:rPr lang="de-DE" sz="3500" dirty="0" err="1" smtClean="0"/>
              <a:t>Absorbing</a:t>
            </a:r>
            <a:r>
              <a:rPr lang="de-DE" sz="3500" dirty="0" smtClean="0"/>
              <a:t> </a:t>
            </a:r>
            <a:r>
              <a:rPr lang="de-DE" sz="3500" dirty="0" err="1" smtClean="0"/>
              <a:t>hadrons</a:t>
            </a:r>
            <a:r>
              <a:rPr lang="de-DE" sz="3500" dirty="0" smtClean="0"/>
              <a:t> (</a:t>
            </a:r>
            <a:r>
              <a:rPr lang="de-DE" sz="3500" dirty="0" err="1" smtClean="0"/>
              <a:t>charged</a:t>
            </a:r>
            <a:r>
              <a:rPr lang="de-DE" sz="3500" dirty="0" smtClean="0"/>
              <a:t> </a:t>
            </a:r>
            <a:r>
              <a:rPr lang="de-DE" sz="3500" dirty="0" err="1" smtClean="0"/>
              <a:t>and</a:t>
            </a:r>
            <a:r>
              <a:rPr lang="de-DE" sz="3500" dirty="0" smtClean="0"/>
              <a:t> neutral):</a:t>
            </a:r>
            <a:endParaRPr lang="de-DE" sz="3500" dirty="0"/>
          </a:p>
        </p:txBody>
      </p:sp>
      <p:sp>
        <p:nvSpPr>
          <p:cNvPr id="6" name="Textfeld 5"/>
          <p:cNvSpPr txBox="1"/>
          <p:nvPr/>
        </p:nvSpPr>
        <p:spPr>
          <a:xfrm>
            <a:off x="304800" y="1443335"/>
            <a:ext cx="883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dirty="0" smtClean="0"/>
              <a:t>⇒ </a:t>
            </a:r>
            <a:r>
              <a:rPr lang="de-DE" dirty="0" err="1" smtClean="0"/>
              <a:t>use</a:t>
            </a:r>
            <a:r>
              <a:rPr lang="de-DE" dirty="0" smtClean="0"/>
              <a:t> material </a:t>
            </a:r>
            <a:r>
              <a:rPr lang="de-DE" dirty="0" err="1" smtClean="0"/>
              <a:t>of</a:t>
            </a:r>
            <a:r>
              <a:rPr lang="de-DE" dirty="0" smtClean="0"/>
              <a:t> large </a:t>
            </a:r>
            <a:r>
              <a:rPr lang="de-DE" dirty="0" err="1" smtClean="0"/>
              <a:t>mass</a:t>
            </a:r>
            <a:r>
              <a:rPr lang="de-DE" dirty="0" smtClean="0"/>
              <a:t> </a:t>
            </a:r>
            <a:r>
              <a:rPr lang="de-DE" dirty="0" err="1" smtClean="0"/>
              <a:t>density</a:t>
            </a:r>
            <a:r>
              <a:rPr lang="de-DE" dirty="0" smtClean="0"/>
              <a:t> (e.g. </a:t>
            </a:r>
            <a:r>
              <a:rPr lang="de-DE" dirty="0" err="1" smtClean="0"/>
              <a:t>iron</a:t>
            </a:r>
            <a:r>
              <a:rPr lang="de-DE" dirty="0" smtClean="0"/>
              <a:t> </a:t>
            </a:r>
            <a:r>
              <a:rPr lang="de-DE" dirty="0" err="1" smtClean="0"/>
              <a:t>yoke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magnet</a:t>
            </a:r>
            <a:r>
              <a:rPr lang="de-DE" dirty="0" smtClean="0"/>
              <a:t>)</a:t>
            </a:r>
            <a:endParaRPr lang="de-DE" dirty="0"/>
          </a:p>
        </p:txBody>
      </p:sp>
      <p:grpSp>
        <p:nvGrpSpPr>
          <p:cNvPr id="11" name="Gruppierung 10"/>
          <p:cNvGrpSpPr/>
          <p:nvPr/>
        </p:nvGrpSpPr>
        <p:grpSpPr>
          <a:xfrm>
            <a:off x="457200" y="2348445"/>
            <a:ext cx="5372847" cy="3823755"/>
            <a:chOff x="457200" y="2348445"/>
            <a:chExt cx="5372847" cy="3823755"/>
          </a:xfrm>
        </p:grpSpPr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581400" y="4508500"/>
              <a:ext cx="241300" cy="215900"/>
            </a:xfrm>
            <a:prstGeom prst="rect">
              <a:avLst/>
            </a:prstGeom>
          </p:spPr>
        </p:pic>
        <p:pic>
          <p:nvPicPr>
            <p:cNvPr id="10" name="Bild 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00400" y="5867400"/>
              <a:ext cx="228600" cy="304800"/>
            </a:xfrm>
            <a:prstGeom prst="rect">
              <a:avLst/>
            </a:prstGeom>
          </p:spPr>
        </p:pic>
        <p:grpSp>
          <p:nvGrpSpPr>
            <p:cNvPr id="50" name="Gruppierung 49"/>
            <p:cNvGrpSpPr/>
            <p:nvPr/>
          </p:nvGrpSpPr>
          <p:grpSpPr>
            <a:xfrm>
              <a:off x="457200" y="2348445"/>
              <a:ext cx="5372847" cy="3657600"/>
              <a:chOff x="685800" y="2191871"/>
              <a:chExt cx="5372847" cy="3657600"/>
            </a:xfrm>
          </p:grpSpPr>
          <p:cxnSp>
            <p:nvCxnSpPr>
              <p:cNvPr id="7" name="Gerade Verbindung 6"/>
              <p:cNvCxnSpPr/>
              <p:nvPr/>
            </p:nvCxnSpPr>
            <p:spPr bwMode="auto">
              <a:xfrm>
                <a:off x="685800" y="4191000"/>
                <a:ext cx="1066800" cy="0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" name="Gerade Verbindung 8"/>
              <p:cNvCxnSpPr/>
              <p:nvPr/>
            </p:nvCxnSpPr>
            <p:spPr bwMode="auto">
              <a:xfrm flipV="1">
                <a:off x="1739153" y="3173506"/>
                <a:ext cx="1313329" cy="1021976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" name="Gerade Verbindung 13"/>
              <p:cNvCxnSpPr/>
              <p:nvPr/>
            </p:nvCxnSpPr>
            <p:spPr bwMode="auto">
              <a:xfrm flipV="1">
                <a:off x="3048000" y="2191871"/>
                <a:ext cx="676835" cy="986117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" name="Gerade Verbindung 15"/>
              <p:cNvCxnSpPr/>
              <p:nvPr/>
            </p:nvCxnSpPr>
            <p:spPr bwMode="auto">
              <a:xfrm flipV="1">
                <a:off x="3052482" y="2931459"/>
                <a:ext cx="1304365" cy="233083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dash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" name="Freihandform 18"/>
              <p:cNvSpPr/>
              <p:nvPr/>
            </p:nvSpPr>
            <p:spPr bwMode="auto">
              <a:xfrm flipH="1">
                <a:off x="3245224" y="5212341"/>
                <a:ext cx="1044000" cy="324000"/>
              </a:xfrm>
              <a:custGeom>
                <a:avLst/>
                <a:gdLst>
                  <a:gd name="connsiteX0" fmla="*/ 0 w 1277471"/>
                  <a:gd name="connsiteY0" fmla="*/ 322730 h 658906"/>
                  <a:gd name="connsiteX1" fmla="*/ 363071 w 1277471"/>
                  <a:gd name="connsiteY1" fmla="*/ 0 h 658906"/>
                  <a:gd name="connsiteX2" fmla="*/ 860612 w 1277471"/>
                  <a:gd name="connsiteY2" fmla="*/ 255495 h 658906"/>
                  <a:gd name="connsiteX3" fmla="*/ 1277471 w 1277471"/>
                  <a:gd name="connsiteY3" fmla="*/ 295836 h 658906"/>
                  <a:gd name="connsiteX4" fmla="*/ 833718 w 1277471"/>
                  <a:gd name="connsiteY4" fmla="*/ 349624 h 658906"/>
                  <a:gd name="connsiteX5" fmla="*/ 336177 w 1277471"/>
                  <a:gd name="connsiteY5" fmla="*/ 658906 h 658906"/>
                  <a:gd name="connsiteX6" fmla="*/ 0 w 1277471"/>
                  <a:gd name="connsiteY6" fmla="*/ 322730 h 658906"/>
                  <a:gd name="connsiteX0" fmla="*/ 0 w 1277471"/>
                  <a:gd name="connsiteY0" fmla="*/ 322730 h 658906"/>
                  <a:gd name="connsiteX1" fmla="*/ 363071 w 1277471"/>
                  <a:gd name="connsiteY1" fmla="*/ 0 h 658906"/>
                  <a:gd name="connsiteX2" fmla="*/ 860612 w 1277471"/>
                  <a:gd name="connsiteY2" fmla="*/ 255495 h 658906"/>
                  <a:gd name="connsiteX3" fmla="*/ 1277471 w 1277471"/>
                  <a:gd name="connsiteY3" fmla="*/ 295836 h 658906"/>
                  <a:gd name="connsiteX4" fmla="*/ 833718 w 1277471"/>
                  <a:gd name="connsiteY4" fmla="*/ 349624 h 658906"/>
                  <a:gd name="connsiteX5" fmla="*/ 336177 w 1277471"/>
                  <a:gd name="connsiteY5" fmla="*/ 658906 h 658906"/>
                  <a:gd name="connsiteX6" fmla="*/ 0 w 1277471"/>
                  <a:gd name="connsiteY6" fmla="*/ 322730 h 658906"/>
                  <a:gd name="connsiteX0" fmla="*/ 73 w 1277544"/>
                  <a:gd name="connsiteY0" fmla="*/ 322730 h 658906"/>
                  <a:gd name="connsiteX1" fmla="*/ 363144 w 1277544"/>
                  <a:gd name="connsiteY1" fmla="*/ 0 h 658906"/>
                  <a:gd name="connsiteX2" fmla="*/ 860685 w 1277544"/>
                  <a:gd name="connsiteY2" fmla="*/ 255495 h 658906"/>
                  <a:gd name="connsiteX3" fmla="*/ 1277544 w 1277544"/>
                  <a:gd name="connsiteY3" fmla="*/ 295836 h 658906"/>
                  <a:gd name="connsiteX4" fmla="*/ 833791 w 1277544"/>
                  <a:gd name="connsiteY4" fmla="*/ 349624 h 658906"/>
                  <a:gd name="connsiteX5" fmla="*/ 336250 w 1277544"/>
                  <a:gd name="connsiteY5" fmla="*/ 658906 h 658906"/>
                  <a:gd name="connsiteX6" fmla="*/ 73 w 1277544"/>
                  <a:gd name="connsiteY6" fmla="*/ 322730 h 658906"/>
                  <a:gd name="connsiteX0" fmla="*/ 73 w 1277544"/>
                  <a:gd name="connsiteY0" fmla="*/ 323148 h 659324"/>
                  <a:gd name="connsiteX1" fmla="*/ 363144 w 1277544"/>
                  <a:gd name="connsiteY1" fmla="*/ 418 h 659324"/>
                  <a:gd name="connsiteX2" fmla="*/ 860685 w 1277544"/>
                  <a:gd name="connsiteY2" fmla="*/ 255913 h 659324"/>
                  <a:gd name="connsiteX3" fmla="*/ 1277544 w 1277544"/>
                  <a:gd name="connsiteY3" fmla="*/ 296254 h 659324"/>
                  <a:gd name="connsiteX4" fmla="*/ 833791 w 1277544"/>
                  <a:gd name="connsiteY4" fmla="*/ 350042 h 659324"/>
                  <a:gd name="connsiteX5" fmla="*/ 336250 w 1277544"/>
                  <a:gd name="connsiteY5" fmla="*/ 659324 h 659324"/>
                  <a:gd name="connsiteX6" fmla="*/ 73 w 1277544"/>
                  <a:gd name="connsiteY6" fmla="*/ 323148 h 659324"/>
                  <a:gd name="connsiteX0" fmla="*/ 73 w 1277544"/>
                  <a:gd name="connsiteY0" fmla="*/ 323148 h 659382"/>
                  <a:gd name="connsiteX1" fmla="*/ 363144 w 1277544"/>
                  <a:gd name="connsiteY1" fmla="*/ 418 h 659382"/>
                  <a:gd name="connsiteX2" fmla="*/ 860685 w 1277544"/>
                  <a:gd name="connsiteY2" fmla="*/ 255913 h 659382"/>
                  <a:gd name="connsiteX3" fmla="*/ 1277544 w 1277544"/>
                  <a:gd name="connsiteY3" fmla="*/ 296254 h 659382"/>
                  <a:gd name="connsiteX4" fmla="*/ 833791 w 1277544"/>
                  <a:gd name="connsiteY4" fmla="*/ 350042 h 659382"/>
                  <a:gd name="connsiteX5" fmla="*/ 336250 w 1277544"/>
                  <a:gd name="connsiteY5" fmla="*/ 659324 h 659382"/>
                  <a:gd name="connsiteX6" fmla="*/ 73 w 1277544"/>
                  <a:gd name="connsiteY6" fmla="*/ 323148 h 659382"/>
                  <a:gd name="connsiteX0" fmla="*/ 73 w 1277544"/>
                  <a:gd name="connsiteY0" fmla="*/ 323148 h 659389"/>
                  <a:gd name="connsiteX1" fmla="*/ 363144 w 1277544"/>
                  <a:gd name="connsiteY1" fmla="*/ 418 h 659389"/>
                  <a:gd name="connsiteX2" fmla="*/ 860685 w 1277544"/>
                  <a:gd name="connsiteY2" fmla="*/ 255913 h 659389"/>
                  <a:gd name="connsiteX3" fmla="*/ 1277544 w 1277544"/>
                  <a:gd name="connsiteY3" fmla="*/ 296254 h 659389"/>
                  <a:gd name="connsiteX4" fmla="*/ 874132 w 1277544"/>
                  <a:gd name="connsiteY4" fmla="*/ 376936 h 659389"/>
                  <a:gd name="connsiteX5" fmla="*/ 336250 w 1277544"/>
                  <a:gd name="connsiteY5" fmla="*/ 659324 h 659389"/>
                  <a:gd name="connsiteX6" fmla="*/ 73 w 1277544"/>
                  <a:gd name="connsiteY6" fmla="*/ 323148 h 659389"/>
                  <a:gd name="connsiteX0" fmla="*/ 73 w 1277544"/>
                  <a:gd name="connsiteY0" fmla="*/ 323174 h 659415"/>
                  <a:gd name="connsiteX1" fmla="*/ 363144 w 1277544"/>
                  <a:gd name="connsiteY1" fmla="*/ 444 h 659415"/>
                  <a:gd name="connsiteX2" fmla="*/ 887579 w 1277544"/>
                  <a:gd name="connsiteY2" fmla="*/ 242492 h 659415"/>
                  <a:gd name="connsiteX3" fmla="*/ 1277544 w 1277544"/>
                  <a:gd name="connsiteY3" fmla="*/ 296280 h 659415"/>
                  <a:gd name="connsiteX4" fmla="*/ 874132 w 1277544"/>
                  <a:gd name="connsiteY4" fmla="*/ 376962 h 659415"/>
                  <a:gd name="connsiteX5" fmla="*/ 336250 w 1277544"/>
                  <a:gd name="connsiteY5" fmla="*/ 659350 h 659415"/>
                  <a:gd name="connsiteX6" fmla="*/ 73 w 1277544"/>
                  <a:gd name="connsiteY6" fmla="*/ 323174 h 6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7544" h="659415">
                    <a:moveTo>
                      <a:pt x="73" y="323174"/>
                    </a:moveTo>
                    <a:cubicBezTo>
                      <a:pt x="4555" y="213357"/>
                      <a:pt x="219709" y="11650"/>
                      <a:pt x="363144" y="444"/>
                    </a:cubicBezTo>
                    <a:cubicBezTo>
                      <a:pt x="506579" y="-10762"/>
                      <a:pt x="735179" y="193186"/>
                      <a:pt x="887579" y="242492"/>
                    </a:cubicBezTo>
                    <a:lnTo>
                      <a:pt x="1277544" y="296280"/>
                    </a:lnTo>
                    <a:lnTo>
                      <a:pt x="874132" y="376962"/>
                    </a:lnTo>
                    <a:cubicBezTo>
                      <a:pt x="717250" y="437474"/>
                      <a:pt x="475203" y="663832"/>
                      <a:pt x="336250" y="659350"/>
                    </a:cubicBezTo>
                    <a:cubicBezTo>
                      <a:pt x="197297" y="654868"/>
                      <a:pt x="-4409" y="432991"/>
                      <a:pt x="73" y="323174"/>
                    </a:cubicBezTo>
                    <a:close/>
                  </a:path>
                </a:pathLst>
              </a:custGeom>
              <a:solidFill>
                <a:srgbClr val="FFC0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22" name="Gerade Verbindung 21"/>
              <p:cNvCxnSpPr/>
              <p:nvPr/>
            </p:nvCxnSpPr>
            <p:spPr bwMode="auto">
              <a:xfrm>
                <a:off x="1730189" y="4199964"/>
                <a:ext cx="2626658" cy="524436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" name="Gerade Verbindung 23"/>
              <p:cNvCxnSpPr/>
              <p:nvPr/>
            </p:nvCxnSpPr>
            <p:spPr bwMode="auto">
              <a:xfrm>
                <a:off x="1748118" y="4208929"/>
                <a:ext cx="1492623" cy="1143000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" name="Gerade Verbindung 27"/>
              <p:cNvCxnSpPr/>
              <p:nvPr/>
            </p:nvCxnSpPr>
            <p:spPr bwMode="auto">
              <a:xfrm flipV="1">
                <a:off x="1748118" y="3630706"/>
                <a:ext cx="1694329" cy="560293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" name="Freihandform 29"/>
              <p:cNvSpPr/>
              <p:nvPr/>
            </p:nvSpPr>
            <p:spPr bwMode="auto">
              <a:xfrm rot="21205184" flipH="1">
                <a:off x="1757083" y="4006587"/>
                <a:ext cx="1044000" cy="324000"/>
              </a:xfrm>
              <a:custGeom>
                <a:avLst/>
                <a:gdLst>
                  <a:gd name="connsiteX0" fmla="*/ 0 w 1277471"/>
                  <a:gd name="connsiteY0" fmla="*/ 322730 h 658906"/>
                  <a:gd name="connsiteX1" fmla="*/ 363071 w 1277471"/>
                  <a:gd name="connsiteY1" fmla="*/ 0 h 658906"/>
                  <a:gd name="connsiteX2" fmla="*/ 860612 w 1277471"/>
                  <a:gd name="connsiteY2" fmla="*/ 255495 h 658906"/>
                  <a:gd name="connsiteX3" fmla="*/ 1277471 w 1277471"/>
                  <a:gd name="connsiteY3" fmla="*/ 295836 h 658906"/>
                  <a:gd name="connsiteX4" fmla="*/ 833718 w 1277471"/>
                  <a:gd name="connsiteY4" fmla="*/ 349624 h 658906"/>
                  <a:gd name="connsiteX5" fmla="*/ 336177 w 1277471"/>
                  <a:gd name="connsiteY5" fmla="*/ 658906 h 658906"/>
                  <a:gd name="connsiteX6" fmla="*/ 0 w 1277471"/>
                  <a:gd name="connsiteY6" fmla="*/ 322730 h 658906"/>
                  <a:gd name="connsiteX0" fmla="*/ 0 w 1277471"/>
                  <a:gd name="connsiteY0" fmla="*/ 322730 h 658906"/>
                  <a:gd name="connsiteX1" fmla="*/ 363071 w 1277471"/>
                  <a:gd name="connsiteY1" fmla="*/ 0 h 658906"/>
                  <a:gd name="connsiteX2" fmla="*/ 860612 w 1277471"/>
                  <a:gd name="connsiteY2" fmla="*/ 255495 h 658906"/>
                  <a:gd name="connsiteX3" fmla="*/ 1277471 w 1277471"/>
                  <a:gd name="connsiteY3" fmla="*/ 295836 h 658906"/>
                  <a:gd name="connsiteX4" fmla="*/ 833718 w 1277471"/>
                  <a:gd name="connsiteY4" fmla="*/ 349624 h 658906"/>
                  <a:gd name="connsiteX5" fmla="*/ 336177 w 1277471"/>
                  <a:gd name="connsiteY5" fmla="*/ 658906 h 658906"/>
                  <a:gd name="connsiteX6" fmla="*/ 0 w 1277471"/>
                  <a:gd name="connsiteY6" fmla="*/ 322730 h 658906"/>
                  <a:gd name="connsiteX0" fmla="*/ 73 w 1277544"/>
                  <a:gd name="connsiteY0" fmla="*/ 322730 h 658906"/>
                  <a:gd name="connsiteX1" fmla="*/ 363144 w 1277544"/>
                  <a:gd name="connsiteY1" fmla="*/ 0 h 658906"/>
                  <a:gd name="connsiteX2" fmla="*/ 860685 w 1277544"/>
                  <a:gd name="connsiteY2" fmla="*/ 255495 h 658906"/>
                  <a:gd name="connsiteX3" fmla="*/ 1277544 w 1277544"/>
                  <a:gd name="connsiteY3" fmla="*/ 295836 h 658906"/>
                  <a:gd name="connsiteX4" fmla="*/ 833791 w 1277544"/>
                  <a:gd name="connsiteY4" fmla="*/ 349624 h 658906"/>
                  <a:gd name="connsiteX5" fmla="*/ 336250 w 1277544"/>
                  <a:gd name="connsiteY5" fmla="*/ 658906 h 658906"/>
                  <a:gd name="connsiteX6" fmla="*/ 73 w 1277544"/>
                  <a:gd name="connsiteY6" fmla="*/ 322730 h 658906"/>
                  <a:gd name="connsiteX0" fmla="*/ 73 w 1277544"/>
                  <a:gd name="connsiteY0" fmla="*/ 323148 h 659324"/>
                  <a:gd name="connsiteX1" fmla="*/ 363144 w 1277544"/>
                  <a:gd name="connsiteY1" fmla="*/ 418 h 659324"/>
                  <a:gd name="connsiteX2" fmla="*/ 860685 w 1277544"/>
                  <a:gd name="connsiteY2" fmla="*/ 255913 h 659324"/>
                  <a:gd name="connsiteX3" fmla="*/ 1277544 w 1277544"/>
                  <a:gd name="connsiteY3" fmla="*/ 296254 h 659324"/>
                  <a:gd name="connsiteX4" fmla="*/ 833791 w 1277544"/>
                  <a:gd name="connsiteY4" fmla="*/ 350042 h 659324"/>
                  <a:gd name="connsiteX5" fmla="*/ 336250 w 1277544"/>
                  <a:gd name="connsiteY5" fmla="*/ 659324 h 659324"/>
                  <a:gd name="connsiteX6" fmla="*/ 73 w 1277544"/>
                  <a:gd name="connsiteY6" fmla="*/ 323148 h 659324"/>
                  <a:gd name="connsiteX0" fmla="*/ 73 w 1277544"/>
                  <a:gd name="connsiteY0" fmla="*/ 323148 h 659382"/>
                  <a:gd name="connsiteX1" fmla="*/ 363144 w 1277544"/>
                  <a:gd name="connsiteY1" fmla="*/ 418 h 659382"/>
                  <a:gd name="connsiteX2" fmla="*/ 860685 w 1277544"/>
                  <a:gd name="connsiteY2" fmla="*/ 255913 h 659382"/>
                  <a:gd name="connsiteX3" fmla="*/ 1277544 w 1277544"/>
                  <a:gd name="connsiteY3" fmla="*/ 296254 h 659382"/>
                  <a:gd name="connsiteX4" fmla="*/ 833791 w 1277544"/>
                  <a:gd name="connsiteY4" fmla="*/ 350042 h 659382"/>
                  <a:gd name="connsiteX5" fmla="*/ 336250 w 1277544"/>
                  <a:gd name="connsiteY5" fmla="*/ 659324 h 659382"/>
                  <a:gd name="connsiteX6" fmla="*/ 73 w 1277544"/>
                  <a:gd name="connsiteY6" fmla="*/ 323148 h 659382"/>
                  <a:gd name="connsiteX0" fmla="*/ 73 w 1277544"/>
                  <a:gd name="connsiteY0" fmla="*/ 323148 h 659389"/>
                  <a:gd name="connsiteX1" fmla="*/ 363144 w 1277544"/>
                  <a:gd name="connsiteY1" fmla="*/ 418 h 659389"/>
                  <a:gd name="connsiteX2" fmla="*/ 860685 w 1277544"/>
                  <a:gd name="connsiteY2" fmla="*/ 255913 h 659389"/>
                  <a:gd name="connsiteX3" fmla="*/ 1277544 w 1277544"/>
                  <a:gd name="connsiteY3" fmla="*/ 296254 h 659389"/>
                  <a:gd name="connsiteX4" fmla="*/ 874132 w 1277544"/>
                  <a:gd name="connsiteY4" fmla="*/ 376936 h 659389"/>
                  <a:gd name="connsiteX5" fmla="*/ 336250 w 1277544"/>
                  <a:gd name="connsiteY5" fmla="*/ 659324 h 659389"/>
                  <a:gd name="connsiteX6" fmla="*/ 73 w 1277544"/>
                  <a:gd name="connsiteY6" fmla="*/ 323148 h 659389"/>
                  <a:gd name="connsiteX0" fmla="*/ 73 w 1277544"/>
                  <a:gd name="connsiteY0" fmla="*/ 323174 h 659415"/>
                  <a:gd name="connsiteX1" fmla="*/ 363144 w 1277544"/>
                  <a:gd name="connsiteY1" fmla="*/ 444 h 659415"/>
                  <a:gd name="connsiteX2" fmla="*/ 887579 w 1277544"/>
                  <a:gd name="connsiteY2" fmla="*/ 242492 h 659415"/>
                  <a:gd name="connsiteX3" fmla="*/ 1277544 w 1277544"/>
                  <a:gd name="connsiteY3" fmla="*/ 296280 h 659415"/>
                  <a:gd name="connsiteX4" fmla="*/ 874132 w 1277544"/>
                  <a:gd name="connsiteY4" fmla="*/ 376962 h 659415"/>
                  <a:gd name="connsiteX5" fmla="*/ 336250 w 1277544"/>
                  <a:gd name="connsiteY5" fmla="*/ 659350 h 659415"/>
                  <a:gd name="connsiteX6" fmla="*/ 73 w 1277544"/>
                  <a:gd name="connsiteY6" fmla="*/ 323174 h 6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7544" h="659415">
                    <a:moveTo>
                      <a:pt x="73" y="323174"/>
                    </a:moveTo>
                    <a:cubicBezTo>
                      <a:pt x="4555" y="213357"/>
                      <a:pt x="219709" y="11650"/>
                      <a:pt x="363144" y="444"/>
                    </a:cubicBezTo>
                    <a:cubicBezTo>
                      <a:pt x="506579" y="-10762"/>
                      <a:pt x="735179" y="193186"/>
                      <a:pt x="887579" y="242492"/>
                    </a:cubicBezTo>
                    <a:lnTo>
                      <a:pt x="1277544" y="296280"/>
                    </a:lnTo>
                    <a:lnTo>
                      <a:pt x="874132" y="376962"/>
                    </a:lnTo>
                    <a:cubicBezTo>
                      <a:pt x="717250" y="437474"/>
                      <a:pt x="475203" y="663832"/>
                      <a:pt x="336250" y="659350"/>
                    </a:cubicBezTo>
                    <a:cubicBezTo>
                      <a:pt x="197297" y="654868"/>
                      <a:pt x="-4409" y="432991"/>
                      <a:pt x="73" y="323174"/>
                    </a:cubicBezTo>
                    <a:close/>
                  </a:path>
                </a:pathLst>
              </a:custGeom>
              <a:solidFill>
                <a:srgbClr val="FFC0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31" name="Gerade Verbindung 30"/>
              <p:cNvCxnSpPr/>
              <p:nvPr/>
            </p:nvCxnSpPr>
            <p:spPr bwMode="auto">
              <a:xfrm>
                <a:off x="3231777" y="5356412"/>
                <a:ext cx="883023" cy="493059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" name="Gerade Verbindung 32"/>
              <p:cNvCxnSpPr/>
              <p:nvPr/>
            </p:nvCxnSpPr>
            <p:spPr bwMode="auto">
              <a:xfrm flipV="1">
                <a:off x="3222812" y="4988859"/>
                <a:ext cx="717176" cy="345142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pic>
            <p:nvPicPr>
              <p:cNvPr id="35" name="Bild 34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788" y="3684494"/>
                <a:ext cx="533400" cy="406400"/>
              </a:xfrm>
              <a:prstGeom prst="rect">
                <a:avLst/>
              </a:prstGeom>
            </p:spPr>
          </p:pic>
          <p:pic>
            <p:nvPicPr>
              <p:cNvPr id="40" name="Bild 39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00524" y="3313559"/>
                <a:ext cx="533400" cy="406400"/>
              </a:xfrm>
              <a:prstGeom prst="rect">
                <a:avLst/>
              </a:prstGeom>
            </p:spPr>
          </p:pic>
          <p:pic>
            <p:nvPicPr>
              <p:cNvPr id="41" name="Bild 4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9470" y="4936565"/>
                <a:ext cx="533400" cy="406400"/>
              </a:xfrm>
              <a:prstGeom prst="rect">
                <a:avLst/>
              </a:prstGeom>
            </p:spPr>
          </p:pic>
          <p:pic>
            <p:nvPicPr>
              <p:cNvPr id="42" name="Bild 41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79588" y="4707964"/>
                <a:ext cx="533400" cy="406400"/>
              </a:xfrm>
              <a:prstGeom prst="rect">
                <a:avLst/>
              </a:prstGeom>
            </p:spPr>
          </p:pic>
          <p:pic>
            <p:nvPicPr>
              <p:cNvPr id="43" name="Bild 4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061882" y="3249706"/>
                <a:ext cx="533400" cy="304800"/>
              </a:xfrm>
              <a:prstGeom prst="rect">
                <a:avLst/>
              </a:prstGeom>
            </p:spPr>
          </p:pic>
          <p:pic>
            <p:nvPicPr>
              <p:cNvPr id="44" name="Bild 4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52482" y="2196091"/>
                <a:ext cx="533400" cy="393700"/>
              </a:xfrm>
              <a:prstGeom prst="rect">
                <a:avLst/>
              </a:prstGeom>
            </p:spPr>
          </p:pic>
          <p:pic>
            <p:nvPicPr>
              <p:cNvPr id="45" name="Bild 44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918683" y="2491028"/>
                <a:ext cx="419100" cy="419100"/>
              </a:xfrm>
              <a:prstGeom prst="rect">
                <a:avLst/>
              </a:prstGeom>
            </p:spPr>
          </p:pic>
          <p:pic>
            <p:nvPicPr>
              <p:cNvPr id="46" name="Bild 45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99335" y="3819712"/>
                <a:ext cx="1701800" cy="508000"/>
              </a:xfrm>
              <a:prstGeom prst="rect">
                <a:avLst/>
              </a:prstGeom>
            </p:spPr>
          </p:pic>
          <p:pic>
            <p:nvPicPr>
              <p:cNvPr id="48" name="Bild 47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56847" y="5200473"/>
                <a:ext cx="1701800" cy="508000"/>
              </a:xfrm>
              <a:prstGeom prst="rect">
                <a:avLst/>
              </a:prstGeom>
            </p:spPr>
          </p:pic>
        </p:grpSp>
      </p:grpSp>
      <p:sp>
        <p:nvSpPr>
          <p:cNvPr id="47" name="Textfeld 46"/>
          <p:cNvSpPr txBox="1"/>
          <p:nvPr/>
        </p:nvSpPr>
        <p:spPr>
          <a:xfrm>
            <a:off x="5562600" y="1981200"/>
            <a:ext cx="3429000" cy="3431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dirty="0" smtClean="0">
                <a:solidFill>
                  <a:srgbClr val="0432FF"/>
                </a:solidFill>
              </a:rPr>
              <a:t>large </a:t>
            </a:r>
            <a:r>
              <a:rPr lang="de-DE" dirty="0" err="1" smtClean="0">
                <a:solidFill>
                  <a:srgbClr val="0432FF"/>
                </a:solidFill>
              </a:rPr>
              <a:t>fluctuations</a:t>
            </a:r>
            <a:endParaRPr lang="de-DE" dirty="0">
              <a:solidFill>
                <a:srgbClr val="0432FF"/>
              </a:solidFill>
            </a:endParaRPr>
          </a:p>
          <a:p>
            <a:pPr marL="227013" indent="-227013" algn="l">
              <a:spcBef>
                <a:spcPts val="600"/>
              </a:spcBef>
              <a:buFont typeface="Arial" charset="0"/>
              <a:buChar char="•"/>
            </a:pPr>
            <a:r>
              <a:rPr lang="de-DE" dirty="0" err="1" smtClean="0"/>
              <a:t>escaping</a:t>
            </a:r>
            <a:r>
              <a:rPr lang="de-DE" dirty="0" smtClean="0"/>
              <a:t> </a:t>
            </a:r>
            <a:r>
              <a:rPr lang="de-DE" dirty="0" err="1" smtClean="0"/>
              <a:t>neutrinos</a:t>
            </a:r>
            <a:endParaRPr lang="de-DE" dirty="0" smtClean="0"/>
          </a:p>
          <a:p>
            <a:pPr marL="227013" indent="-227013" algn="l">
              <a:spcBef>
                <a:spcPts val="600"/>
              </a:spcBef>
              <a:buFont typeface="Arial" charset="0"/>
              <a:buChar char="•"/>
            </a:pPr>
            <a:r>
              <a:rPr lang="de-DE" dirty="0" err="1" smtClean="0"/>
              <a:t>escaping</a:t>
            </a:r>
            <a:r>
              <a:rPr lang="de-DE" dirty="0" smtClean="0"/>
              <a:t> </a:t>
            </a:r>
            <a:r>
              <a:rPr lang="de-DE" dirty="0" err="1" smtClean="0"/>
              <a:t>muons</a:t>
            </a:r>
            <a:endParaRPr lang="de-DE" dirty="0" smtClean="0"/>
          </a:p>
          <a:p>
            <a:pPr marL="227013" indent="-227013" algn="l">
              <a:spcBef>
                <a:spcPts val="600"/>
              </a:spcBef>
              <a:buFont typeface="Arial" charset="0"/>
              <a:buChar char="•"/>
            </a:pPr>
            <a:r>
              <a:rPr lang="de-DE" dirty="0" err="1" smtClean="0"/>
              <a:t>escaping</a:t>
            </a:r>
            <a:r>
              <a:rPr lang="de-DE" dirty="0" smtClean="0"/>
              <a:t> </a:t>
            </a:r>
            <a:r>
              <a:rPr lang="de-DE" dirty="0" err="1" smtClean="0"/>
              <a:t>neutrons</a:t>
            </a:r>
            <a:endParaRPr lang="de-DE" dirty="0" smtClean="0"/>
          </a:p>
          <a:p>
            <a:pPr marL="227013" indent="-227013" algn="l">
              <a:spcBef>
                <a:spcPts val="600"/>
              </a:spcBef>
              <a:buFont typeface="Arial" charset="0"/>
              <a:buChar char="•"/>
            </a:pPr>
            <a:r>
              <a:rPr lang="de-DE" dirty="0" err="1" smtClean="0"/>
              <a:t>energy</a:t>
            </a:r>
            <a:r>
              <a:rPr lang="de-DE" dirty="0" smtClean="0"/>
              <a:t> </a:t>
            </a:r>
            <a:r>
              <a:rPr lang="de-DE" dirty="0" err="1" smtClean="0"/>
              <a:t>loss</a:t>
            </a:r>
            <a:r>
              <a:rPr lang="de-DE" dirty="0" smtClean="0"/>
              <a:t> </a:t>
            </a:r>
            <a:r>
              <a:rPr lang="de-DE" dirty="0" err="1" smtClean="0"/>
              <a:t>by</a:t>
            </a:r>
            <a:r>
              <a:rPr lang="de-DE" dirty="0" smtClean="0"/>
              <a:t> </a:t>
            </a:r>
            <a:r>
              <a:rPr lang="de-DE" dirty="0" err="1" smtClean="0"/>
              <a:t>nuclear</a:t>
            </a:r>
            <a:r>
              <a:rPr lang="de-DE" dirty="0" smtClean="0"/>
              <a:t> </a:t>
            </a:r>
            <a:r>
              <a:rPr lang="de-DE" dirty="0" err="1" smtClean="0"/>
              <a:t>fission</a:t>
            </a:r>
            <a:endParaRPr lang="de-DE" dirty="0" smtClean="0"/>
          </a:p>
          <a:p>
            <a:pPr marL="227013" indent="-227013" algn="l">
              <a:spcBef>
                <a:spcPts val="600"/>
              </a:spcBef>
              <a:buFont typeface="Arial" charset="0"/>
              <a:buChar char="•"/>
            </a:pPr>
            <a:r>
              <a:rPr lang="de-DE" dirty="0" err="1" smtClean="0"/>
              <a:t>electromagnetic</a:t>
            </a:r>
            <a:r>
              <a:rPr lang="de-DE" dirty="0" smtClean="0"/>
              <a:t> sub-</a:t>
            </a:r>
            <a:r>
              <a:rPr lang="de-DE" dirty="0" err="1" smtClean="0"/>
              <a:t>showers</a:t>
            </a:r>
            <a:endParaRPr lang="de-DE" dirty="0"/>
          </a:p>
        </p:txBody>
      </p:sp>
      <p:pic>
        <p:nvPicPr>
          <p:cNvPr id="49" name="Bild 4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045200" y="5789913"/>
            <a:ext cx="2641600" cy="959644"/>
          </a:xfrm>
          <a:prstGeom prst="rect">
            <a:avLst/>
          </a:prstGeom>
        </p:spPr>
      </p:pic>
      <p:cxnSp>
        <p:nvCxnSpPr>
          <p:cNvPr id="8" name="Gerade Verbindung mit Pfeil 7"/>
          <p:cNvCxnSpPr/>
          <p:nvPr/>
        </p:nvCxnSpPr>
        <p:spPr bwMode="auto">
          <a:xfrm flipH="1">
            <a:off x="2209800" y="5593976"/>
            <a:ext cx="1272988" cy="654424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rgbClr val="C00000"/>
            </a:solidFill>
            <a:prstDash val="solid"/>
            <a:round/>
            <a:headEnd type="arrow" w="lg" len="lg"/>
            <a:tailEnd type="non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2" name="Textfeld 11"/>
          <p:cNvSpPr txBox="1"/>
          <p:nvPr/>
        </p:nvSpPr>
        <p:spPr>
          <a:xfrm>
            <a:off x="838200" y="6172200"/>
            <a:ext cx="26849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>
                <a:solidFill>
                  <a:srgbClr val="C00000"/>
                </a:solidFill>
              </a:rPr>
              <a:t>e.m</a:t>
            </a:r>
            <a:r>
              <a:rPr lang="de-DE" dirty="0" smtClean="0">
                <a:solidFill>
                  <a:srgbClr val="C00000"/>
                </a:solidFill>
              </a:rPr>
              <a:t>. sub-</a:t>
            </a:r>
            <a:r>
              <a:rPr lang="de-DE" dirty="0" err="1" smtClean="0">
                <a:solidFill>
                  <a:srgbClr val="C00000"/>
                </a:solidFill>
              </a:rPr>
              <a:t>shower</a:t>
            </a:r>
            <a:endParaRPr lang="de-DE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554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4420" name="Picture 4" descr="ttps://mediastream.cern.ch/MediaArchive/Photo/Public/2006/0610032/0610032_02/0610032_02-A4-at-144-dpi.j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10243457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7162800" y="6504801"/>
            <a:ext cx="1981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de-DE" sz="1200" dirty="0" err="1" smtClean="0">
                <a:solidFill>
                  <a:schemeClr val="bg1"/>
                </a:solidFill>
              </a:rPr>
              <a:t>Photo</a:t>
            </a:r>
            <a:r>
              <a:rPr lang="de-DE" sz="1200" dirty="0" smtClean="0">
                <a:solidFill>
                  <a:schemeClr val="bg1"/>
                </a:solidFill>
              </a:rPr>
              <a:t>: CERN</a:t>
            </a:r>
            <a:endParaRPr lang="de-DE" sz="1200" dirty="0">
              <a:solidFill>
                <a:schemeClr val="bg1"/>
              </a:solidFill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1371600" y="685800"/>
            <a:ext cx="1752600" cy="523220"/>
          </a:xfrm>
          <a:prstGeom prst="rect">
            <a:avLst/>
          </a:prstGeom>
          <a:solidFill>
            <a:srgbClr val="7F7F7F">
              <a:alpha val="59216"/>
            </a:srgbClr>
          </a:solidFill>
        </p:spPr>
        <p:txBody>
          <a:bodyPr wrap="square" rtlCol="0">
            <a:spAutoFit/>
          </a:bodyPr>
          <a:lstStyle/>
          <a:p>
            <a:r>
              <a:rPr lang="de-DE" sz="2800" b="1" smtClean="0">
                <a:solidFill>
                  <a:schemeClr val="bg1"/>
                </a:solidFill>
              </a:rPr>
              <a:t>solenoid</a:t>
            </a:r>
            <a:endParaRPr lang="de-DE" sz="2800" b="1" dirty="0">
              <a:solidFill>
                <a:schemeClr val="bg1"/>
              </a:solidFill>
            </a:endParaRPr>
          </a:p>
        </p:txBody>
      </p:sp>
      <p:sp>
        <p:nvSpPr>
          <p:cNvPr id="6" name="Textfeld 5"/>
          <p:cNvSpPr txBox="1"/>
          <p:nvPr/>
        </p:nvSpPr>
        <p:spPr>
          <a:xfrm>
            <a:off x="76200" y="1941493"/>
            <a:ext cx="3124200" cy="954107"/>
          </a:xfrm>
          <a:prstGeom prst="rect">
            <a:avLst/>
          </a:prstGeom>
          <a:solidFill>
            <a:srgbClr val="7F7F7F">
              <a:alpha val="59216"/>
            </a:srgbClr>
          </a:solidFill>
        </p:spPr>
        <p:txBody>
          <a:bodyPr wrap="square" rtlCol="0">
            <a:spAutoFit/>
          </a:bodyPr>
          <a:lstStyle/>
          <a:p>
            <a:r>
              <a:rPr lang="de-DE" sz="2800" b="1" dirty="0" err="1" smtClean="0">
                <a:solidFill>
                  <a:schemeClr val="bg1"/>
                </a:solidFill>
              </a:rPr>
              <a:t>scintillator</a:t>
            </a:r>
            <a:r>
              <a:rPr lang="de-DE" sz="2800" b="1" dirty="0" smtClean="0">
                <a:solidFill>
                  <a:schemeClr val="bg1"/>
                </a:solidFill>
              </a:rPr>
              <a:t> HCAL brass </a:t>
            </a:r>
            <a:r>
              <a:rPr lang="de-DE" sz="2800" b="1" dirty="0" err="1" smtClean="0">
                <a:solidFill>
                  <a:schemeClr val="bg1"/>
                </a:solidFill>
              </a:rPr>
              <a:t>absorber</a:t>
            </a:r>
            <a:endParaRPr lang="de-DE" sz="2800" b="1" dirty="0">
              <a:solidFill>
                <a:schemeClr val="bg1"/>
              </a:solidFill>
            </a:endParaRPr>
          </a:p>
        </p:txBody>
      </p:sp>
      <p:sp>
        <p:nvSpPr>
          <p:cNvPr id="7" name="Textfeld 6"/>
          <p:cNvSpPr txBox="1"/>
          <p:nvPr/>
        </p:nvSpPr>
        <p:spPr>
          <a:xfrm>
            <a:off x="152400" y="4227493"/>
            <a:ext cx="3124200" cy="954107"/>
          </a:xfrm>
          <a:prstGeom prst="rect">
            <a:avLst/>
          </a:prstGeom>
          <a:solidFill>
            <a:srgbClr val="7F7F7F">
              <a:alpha val="59216"/>
            </a:srgbClr>
          </a:solidFill>
        </p:spPr>
        <p:txBody>
          <a:bodyPr wrap="square" rtlCol="0">
            <a:spAutoFit/>
          </a:bodyPr>
          <a:lstStyle/>
          <a:p>
            <a:r>
              <a:rPr lang="de-DE" sz="2800" b="1" dirty="0" err="1" smtClean="0">
                <a:solidFill>
                  <a:schemeClr val="bg1"/>
                </a:solidFill>
              </a:rPr>
              <a:t>crystal</a:t>
            </a:r>
            <a:r>
              <a:rPr lang="de-DE" sz="2800" b="1" dirty="0" smtClean="0">
                <a:solidFill>
                  <a:schemeClr val="bg1"/>
                </a:solidFill>
              </a:rPr>
              <a:t> ECAL        PbWO</a:t>
            </a:r>
            <a:r>
              <a:rPr lang="de-DE" sz="2800" b="1" baseline="-25000" dirty="0" smtClean="0">
                <a:solidFill>
                  <a:schemeClr val="bg1"/>
                </a:solidFill>
              </a:rPr>
              <a:t>4</a:t>
            </a:r>
            <a:r>
              <a:rPr lang="de-DE" sz="2800" b="1" dirty="0" smtClean="0">
                <a:solidFill>
                  <a:schemeClr val="bg1"/>
                </a:solidFill>
              </a:rPr>
              <a:t> </a:t>
            </a:r>
            <a:r>
              <a:rPr lang="de-DE" sz="2800" b="1" dirty="0" err="1" smtClean="0">
                <a:solidFill>
                  <a:schemeClr val="bg1"/>
                </a:solidFill>
              </a:rPr>
              <a:t>absorber</a:t>
            </a:r>
            <a:endParaRPr lang="de-DE" sz="2800" b="1" dirty="0">
              <a:solidFill>
                <a:schemeClr val="bg1"/>
              </a:solidFill>
            </a:endParaRPr>
          </a:p>
        </p:txBody>
      </p:sp>
      <p:cxnSp>
        <p:nvCxnSpPr>
          <p:cNvPr id="5" name="Gerade Verbindung mit Pfeil 4"/>
          <p:cNvCxnSpPr/>
          <p:nvPr/>
        </p:nvCxnSpPr>
        <p:spPr bwMode="auto">
          <a:xfrm>
            <a:off x="3025588" y="1183341"/>
            <a:ext cx="860612" cy="1035424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chemeClr val="bg1"/>
            </a:solidFill>
            <a:prstDash val="solid"/>
            <a:round/>
            <a:headEnd type="none" w="lg" len="lg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" name="Gerade Verbindung mit Pfeil 10"/>
          <p:cNvCxnSpPr/>
          <p:nvPr/>
        </p:nvCxnSpPr>
        <p:spPr bwMode="auto">
          <a:xfrm>
            <a:off x="2788023" y="2841812"/>
            <a:ext cx="1071283" cy="506506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chemeClr val="bg1"/>
            </a:solidFill>
            <a:prstDash val="solid"/>
            <a:round/>
            <a:headEnd type="none" w="lg" len="lg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Gerade Verbindung mit Pfeil 12"/>
          <p:cNvCxnSpPr/>
          <p:nvPr/>
        </p:nvCxnSpPr>
        <p:spPr bwMode="auto">
          <a:xfrm flipV="1">
            <a:off x="3182470" y="3711388"/>
            <a:ext cx="1201271" cy="762001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chemeClr val="bg1"/>
            </a:solidFill>
            <a:prstDash val="solid"/>
            <a:round/>
            <a:headEnd type="none" w="lg" len="lg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12" name="Bild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5000" y="5245100"/>
            <a:ext cx="2413000" cy="393700"/>
          </a:xfrm>
          <a:prstGeom prst="rect">
            <a:avLst/>
          </a:prstGeom>
          <a:solidFill>
            <a:srgbClr val="7F7F7F">
              <a:alpha val="70980"/>
            </a:srgbClr>
          </a:solidFill>
        </p:spPr>
      </p:pic>
      <p:pic>
        <p:nvPicPr>
          <p:cNvPr id="3" name="Bild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9141" y="3175000"/>
            <a:ext cx="2120900" cy="406400"/>
          </a:xfrm>
          <a:prstGeom prst="rect">
            <a:avLst/>
          </a:prstGeom>
          <a:solidFill>
            <a:srgbClr val="7F7F7F">
              <a:alpha val="70980"/>
            </a:srgbClr>
          </a:solidFill>
        </p:spPr>
      </p:pic>
    </p:spTree>
    <p:extLst>
      <p:ext uri="{BB962C8B-B14F-4D97-AF65-F5344CB8AC3E}">
        <p14:creationId xmlns:p14="http://schemas.microsoft.com/office/powerpoint/2010/main" val="748469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 descr="MAGE of cosmic ray track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feld 1"/>
          <p:cNvSpPr txBox="1"/>
          <p:nvPr/>
        </p:nvSpPr>
        <p:spPr>
          <a:xfrm>
            <a:off x="304800" y="152400"/>
            <a:ext cx="8610600" cy="12157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600" dirty="0" smtClean="0">
                <a:solidFill>
                  <a:schemeClr val="bg1"/>
                </a:solidFill>
              </a:rPr>
              <a:t>The </a:t>
            </a:r>
            <a:r>
              <a:rPr lang="de-DE" sz="3600" dirty="0" err="1" smtClean="0">
                <a:solidFill>
                  <a:schemeClr val="bg1"/>
                </a:solidFill>
              </a:rPr>
              <a:t>atmosphere</a:t>
            </a:r>
            <a:r>
              <a:rPr lang="de-DE" sz="3600" dirty="0" smtClean="0">
                <a:solidFill>
                  <a:schemeClr val="bg1"/>
                </a:solidFill>
              </a:rPr>
              <a:t> </a:t>
            </a:r>
          </a:p>
          <a:p>
            <a:pPr>
              <a:spcBef>
                <a:spcPts val="600"/>
              </a:spcBef>
            </a:pPr>
            <a:r>
              <a:rPr lang="de-DE" sz="3200" dirty="0" smtClean="0">
                <a:solidFill>
                  <a:schemeClr val="bg1"/>
                </a:solidFill>
              </a:rPr>
              <a:t>a </a:t>
            </a:r>
            <a:r>
              <a:rPr lang="de-DE" sz="3200" dirty="0" err="1" smtClean="0">
                <a:solidFill>
                  <a:schemeClr val="bg1"/>
                </a:solidFill>
              </a:rPr>
              <a:t>natural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electromagnetic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hadron-calorimeter</a:t>
            </a:r>
            <a:endParaRPr lang="de-DE" sz="3200" dirty="0">
              <a:solidFill>
                <a:schemeClr val="bg1"/>
              </a:solidFill>
            </a:endParaRPr>
          </a:p>
        </p:txBody>
      </p:sp>
      <p:sp>
        <p:nvSpPr>
          <p:cNvPr id="11" name="Rechteck 10"/>
          <p:cNvSpPr/>
          <p:nvPr/>
        </p:nvSpPr>
        <p:spPr bwMode="auto">
          <a:xfrm>
            <a:off x="5605463" y="4470400"/>
            <a:ext cx="3157537" cy="1397000"/>
          </a:xfrm>
          <a:prstGeom prst="rect">
            <a:avLst/>
          </a:prstGeom>
          <a:solidFill>
            <a:srgbClr val="7F7F7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5" name="Bild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9463" y="4648200"/>
            <a:ext cx="2743200" cy="1079500"/>
          </a:xfrm>
          <a:prstGeom prst="rect">
            <a:avLst/>
          </a:prstGeom>
        </p:spPr>
      </p:pic>
      <p:sp>
        <p:nvSpPr>
          <p:cNvPr id="8" name="Rechteck 7"/>
          <p:cNvSpPr/>
          <p:nvPr/>
        </p:nvSpPr>
        <p:spPr bwMode="auto">
          <a:xfrm>
            <a:off x="5605463" y="2743200"/>
            <a:ext cx="3157537" cy="1397000"/>
          </a:xfrm>
          <a:prstGeom prst="rect">
            <a:avLst/>
          </a:prstGeom>
          <a:solidFill>
            <a:srgbClr val="7F7F7F">
              <a:alpha val="69804"/>
            </a:srgbClr>
          </a:solidFill>
          <a:ln w="28575" cap="flat" cmpd="sng" algn="ctr">
            <a:noFill/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7" name="Bild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81663" y="2794000"/>
            <a:ext cx="2921000" cy="127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7614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78" name="Group 2"/>
          <p:cNvGrpSpPr>
            <a:grpSpLocks/>
          </p:cNvGrpSpPr>
          <p:nvPr/>
        </p:nvGrpSpPr>
        <p:grpSpPr bwMode="auto">
          <a:xfrm>
            <a:off x="914400" y="5791200"/>
            <a:ext cx="1676400" cy="579438"/>
            <a:chOff x="576" y="3648"/>
            <a:chExt cx="1056" cy="365"/>
          </a:xfrm>
        </p:grpSpPr>
        <p:sp>
          <p:nvSpPr>
            <p:cNvPr id="17521" name="Line 3"/>
            <p:cNvSpPr>
              <a:spLocks noChangeShapeType="1"/>
            </p:cNvSpPr>
            <p:nvPr/>
          </p:nvSpPr>
          <p:spPr bwMode="auto">
            <a:xfrm>
              <a:off x="1152" y="3840"/>
              <a:ext cx="48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22" name="Text Box 4"/>
            <p:cNvSpPr txBox="1">
              <a:spLocks noChangeArrowheads="1"/>
            </p:cNvSpPr>
            <p:nvPr/>
          </p:nvSpPr>
          <p:spPr bwMode="auto">
            <a:xfrm>
              <a:off x="576" y="3648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algn="r" eaLnBrk="1" hangingPunct="1">
                <a:spcBef>
                  <a:spcPct val="50000"/>
                </a:spcBef>
                <a:buFontTx/>
                <a:buNone/>
              </a:pPr>
              <a:r>
                <a:rPr lang="en-US" altLang="de-DE">
                  <a:latin typeface="Arial" charset="0"/>
                  <a:sym typeface="Symbol" charset="2"/>
                </a:rPr>
                <a:t></a:t>
              </a:r>
            </a:p>
          </p:txBody>
        </p:sp>
      </p:grpSp>
      <p:sp>
        <p:nvSpPr>
          <p:cNvPr id="17411" name="Text Box 5"/>
          <p:cNvSpPr txBox="1">
            <a:spLocks noChangeArrowheads="1"/>
          </p:cNvSpPr>
          <p:nvPr/>
        </p:nvSpPr>
        <p:spPr bwMode="auto">
          <a:xfrm>
            <a:off x="2438400" y="693003"/>
            <a:ext cx="20574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de-DE" sz="2400" smtClean="0">
                <a:latin typeface="Arial" charset="0"/>
              </a:rPr>
              <a:t>main tracker (in B-field)</a:t>
            </a:r>
            <a:endParaRPr lang="en-US" altLang="de-DE" sz="2400" dirty="0">
              <a:latin typeface="Arial" charset="0"/>
            </a:endParaRPr>
          </a:p>
        </p:txBody>
      </p:sp>
      <p:sp>
        <p:nvSpPr>
          <p:cNvPr id="17412" name="Text Box 6"/>
          <p:cNvSpPr txBox="1">
            <a:spLocks noChangeArrowheads="1"/>
          </p:cNvSpPr>
          <p:nvPr/>
        </p:nvSpPr>
        <p:spPr bwMode="auto">
          <a:xfrm>
            <a:off x="5334000" y="609600"/>
            <a:ext cx="2370138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de-DE" sz="2400" smtClean="0">
                <a:latin typeface="Arial" charset="0"/>
              </a:rPr>
              <a:t>electromagnetic </a:t>
            </a:r>
            <a:r>
              <a:rPr lang="en-US" altLang="de-DE" sz="2400" dirty="0" smtClean="0">
                <a:latin typeface="Arial" charset="0"/>
              </a:rPr>
              <a:t>calorimeter</a:t>
            </a:r>
            <a:endParaRPr lang="en-US" altLang="de-DE" sz="2400" dirty="0">
              <a:latin typeface="Arial" charset="0"/>
            </a:endParaRPr>
          </a:p>
        </p:txBody>
      </p:sp>
      <p:sp>
        <p:nvSpPr>
          <p:cNvPr id="17413" name="Text Box 7"/>
          <p:cNvSpPr txBox="1">
            <a:spLocks noChangeArrowheads="1"/>
          </p:cNvSpPr>
          <p:nvPr/>
        </p:nvSpPr>
        <p:spPr bwMode="auto">
          <a:xfrm>
            <a:off x="6143625" y="1371600"/>
            <a:ext cx="22860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de-DE" sz="2400" dirty="0" smtClean="0">
                <a:latin typeface="Arial" charset="0"/>
              </a:rPr>
              <a:t>hadron calorimeter</a:t>
            </a:r>
            <a:endParaRPr lang="en-US" altLang="de-DE" sz="2400" dirty="0">
              <a:latin typeface="Arial" charset="0"/>
            </a:endParaRPr>
          </a:p>
        </p:txBody>
      </p:sp>
      <p:sp>
        <p:nvSpPr>
          <p:cNvPr id="17414" name="Line 8"/>
          <p:cNvSpPr>
            <a:spLocks noChangeShapeType="1"/>
          </p:cNvSpPr>
          <p:nvPr/>
        </p:nvSpPr>
        <p:spPr bwMode="auto">
          <a:xfrm flipH="1">
            <a:off x="6096000" y="1371600"/>
            <a:ext cx="269874" cy="838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endParaRPr lang="de-DE"/>
          </a:p>
        </p:txBody>
      </p:sp>
      <p:sp>
        <p:nvSpPr>
          <p:cNvPr id="17415" name="Text Box 9"/>
          <p:cNvSpPr txBox="1">
            <a:spLocks noChangeArrowheads="1"/>
          </p:cNvSpPr>
          <p:nvPr/>
        </p:nvSpPr>
        <p:spPr bwMode="auto">
          <a:xfrm>
            <a:off x="7543800" y="609600"/>
            <a:ext cx="17526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de-DE" sz="2400" smtClean="0">
                <a:latin typeface="Arial" charset="0"/>
              </a:rPr>
              <a:t>muon tracker</a:t>
            </a:r>
            <a:endParaRPr lang="en-US" altLang="de-DE" sz="2400" dirty="0">
              <a:latin typeface="Arial" charset="0"/>
            </a:endParaRPr>
          </a:p>
        </p:txBody>
      </p:sp>
      <p:sp>
        <p:nvSpPr>
          <p:cNvPr id="17416" name="Line 10"/>
          <p:cNvSpPr>
            <a:spLocks noChangeShapeType="1"/>
          </p:cNvSpPr>
          <p:nvPr/>
        </p:nvSpPr>
        <p:spPr bwMode="auto">
          <a:xfrm>
            <a:off x="8458200" y="1371600"/>
            <a:ext cx="0" cy="838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7417" name="Text Box 11"/>
          <p:cNvSpPr txBox="1">
            <a:spLocks noChangeArrowheads="1"/>
          </p:cNvSpPr>
          <p:nvPr/>
        </p:nvSpPr>
        <p:spPr bwMode="auto">
          <a:xfrm>
            <a:off x="3751263" y="1219200"/>
            <a:ext cx="2573337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de-DE" sz="2000" dirty="0" smtClean="0">
                <a:latin typeface="Arial" charset="0"/>
              </a:rPr>
              <a:t>particle-ID</a:t>
            </a:r>
            <a:endParaRPr lang="en-US" altLang="de-DE" sz="2000" dirty="0">
              <a:latin typeface="Arial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de-DE" sz="2000" dirty="0">
                <a:latin typeface="Arial" charset="0"/>
              </a:rPr>
              <a:t>(</a:t>
            </a:r>
            <a:r>
              <a:rPr lang="en-US" altLang="de-DE" sz="2000" dirty="0" err="1">
                <a:latin typeface="Arial" charset="0"/>
              </a:rPr>
              <a:t>Cherenkov,TRD</a:t>
            </a:r>
            <a:r>
              <a:rPr lang="en-US" altLang="de-DE" sz="2000" dirty="0">
                <a:latin typeface="Arial" charset="0"/>
              </a:rPr>
              <a:t>)</a:t>
            </a:r>
          </a:p>
        </p:txBody>
      </p:sp>
      <p:sp>
        <p:nvSpPr>
          <p:cNvPr id="17418" name="Line 12"/>
          <p:cNvSpPr>
            <a:spLocks noChangeShapeType="1"/>
          </p:cNvSpPr>
          <p:nvPr/>
        </p:nvSpPr>
        <p:spPr bwMode="auto">
          <a:xfrm>
            <a:off x="3765550" y="1460064"/>
            <a:ext cx="273049" cy="74973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endParaRPr lang="de-DE"/>
          </a:p>
        </p:txBody>
      </p:sp>
      <p:grpSp>
        <p:nvGrpSpPr>
          <p:cNvPr id="17419" name="Group 13"/>
          <p:cNvGrpSpPr>
            <a:grpSpLocks/>
          </p:cNvGrpSpPr>
          <p:nvPr/>
        </p:nvGrpSpPr>
        <p:grpSpPr bwMode="auto">
          <a:xfrm>
            <a:off x="3124200" y="1905000"/>
            <a:ext cx="5643563" cy="4495800"/>
            <a:chOff x="1968" y="1200"/>
            <a:chExt cx="3555" cy="2832"/>
          </a:xfrm>
        </p:grpSpPr>
        <p:sp>
          <p:nvSpPr>
            <p:cNvPr id="17514" name="Line 14"/>
            <p:cNvSpPr>
              <a:spLocks noChangeShapeType="1"/>
            </p:cNvSpPr>
            <p:nvPr/>
          </p:nvSpPr>
          <p:spPr bwMode="auto">
            <a:xfrm>
              <a:off x="3408" y="1200"/>
              <a:ext cx="0" cy="1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15" name="Rectangle 15"/>
            <p:cNvSpPr>
              <a:spLocks noChangeArrowheads="1"/>
            </p:cNvSpPr>
            <p:nvPr/>
          </p:nvSpPr>
          <p:spPr bwMode="auto">
            <a:xfrm>
              <a:off x="1968" y="1392"/>
              <a:ext cx="105" cy="2640"/>
            </a:xfrm>
            <a:prstGeom prst="rect">
              <a:avLst/>
            </a:prstGeom>
            <a:solidFill>
              <a:srgbClr val="99FF99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de-DE" altLang="de-DE" sz="2400"/>
            </a:p>
          </p:txBody>
        </p:sp>
        <p:sp>
          <p:nvSpPr>
            <p:cNvPr id="17516" name="Rectangle 16"/>
            <p:cNvSpPr>
              <a:spLocks noChangeArrowheads="1"/>
            </p:cNvSpPr>
            <p:nvPr/>
          </p:nvSpPr>
          <p:spPr bwMode="auto">
            <a:xfrm>
              <a:off x="3100" y="1392"/>
              <a:ext cx="577" cy="2640"/>
            </a:xfrm>
            <a:prstGeom prst="rect">
              <a:avLst/>
            </a:prstGeom>
            <a:solidFill>
              <a:srgbClr val="66FFFF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de-DE" altLang="de-DE" sz="2400"/>
            </a:p>
          </p:txBody>
        </p:sp>
        <p:sp>
          <p:nvSpPr>
            <p:cNvPr id="17517" name="Rectangle 17"/>
            <p:cNvSpPr>
              <a:spLocks noChangeArrowheads="1"/>
            </p:cNvSpPr>
            <p:nvPr/>
          </p:nvSpPr>
          <p:spPr bwMode="auto">
            <a:xfrm>
              <a:off x="2055" y="1392"/>
              <a:ext cx="1046" cy="2640"/>
            </a:xfrm>
            <a:prstGeom prst="rect">
              <a:avLst/>
            </a:prstGeom>
            <a:solidFill>
              <a:srgbClr val="F8F8F8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de-DE" altLang="de-DE" sz="2400"/>
            </a:p>
          </p:txBody>
        </p:sp>
        <p:sp>
          <p:nvSpPr>
            <p:cNvPr id="17518" name="Rectangle 18"/>
            <p:cNvSpPr>
              <a:spLocks noChangeArrowheads="1"/>
            </p:cNvSpPr>
            <p:nvPr/>
          </p:nvSpPr>
          <p:spPr bwMode="auto">
            <a:xfrm>
              <a:off x="3677" y="1392"/>
              <a:ext cx="377" cy="2640"/>
            </a:xfrm>
            <a:prstGeom prst="rect">
              <a:avLst/>
            </a:prstGeom>
            <a:solidFill>
              <a:srgbClr val="FFFF66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de-DE" altLang="de-DE" sz="2400"/>
            </a:p>
          </p:txBody>
        </p:sp>
        <p:sp>
          <p:nvSpPr>
            <p:cNvPr id="17519" name="Rectangle 19"/>
            <p:cNvSpPr>
              <a:spLocks noChangeArrowheads="1"/>
            </p:cNvSpPr>
            <p:nvPr/>
          </p:nvSpPr>
          <p:spPr bwMode="auto">
            <a:xfrm>
              <a:off x="4054" y="1392"/>
              <a:ext cx="1091" cy="2640"/>
            </a:xfrm>
            <a:prstGeom prst="rect">
              <a:avLst/>
            </a:prstGeom>
            <a:solidFill>
              <a:srgbClr val="FF99FF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de-DE" altLang="de-DE" sz="2400"/>
            </a:p>
          </p:txBody>
        </p:sp>
        <p:sp>
          <p:nvSpPr>
            <p:cNvPr id="17520" name="Rectangle 20"/>
            <p:cNvSpPr>
              <a:spLocks noChangeArrowheads="1"/>
            </p:cNvSpPr>
            <p:nvPr/>
          </p:nvSpPr>
          <p:spPr bwMode="auto">
            <a:xfrm>
              <a:off x="5145" y="1392"/>
              <a:ext cx="378" cy="2640"/>
            </a:xfrm>
            <a:prstGeom prst="rect">
              <a:avLst/>
            </a:prstGeom>
            <a:solidFill>
              <a:srgbClr val="F8F8F8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de-DE" altLang="de-DE" sz="2400"/>
            </a:p>
          </p:txBody>
        </p:sp>
      </p:grpSp>
      <p:grpSp>
        <p:nvGrpSpPr>
          <p:cNvPr id="75797" name="Group 21"/>
          <p:cNvGrpSpPr>
            <a:grpSpLocks/>
          </p:cNvGrpSpPr>
          <p:nvPr/>
        </p:nvGrpSpPr>
        <p:grpSpPr bwMode="auto">
          <a:xfrm>
            <a:off x="914400" y="2286000"/>
            <a:ext cx="5430838" cy="579438"/>
            <a:chOff x="576" y="1440"/>
            <a:chExt cx="3421" cy="365"/>
          </a:xfrm>
        </p:grpSpPr>
        <p:sp>
          <p:nvSpPr>
            <p:cNvPr id="17511" name="Line 22"/>
            <p:cNvSpPr>
              <a:spLocks noChangeShapeType="1"/>
            </p:cNvSpPr>
            <p:nvPr/>
          </p:nvSpPr>
          <p:spPr bwMode="auto">
            <a:xfrm>
              <a:off x="1152" y="1680"/>
              <a:ext cx="48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12" name="Text Box 23"/>
            <p:cNvSpPr txBox="1">
              <a:spLocks noChangeArrowheads="1"/>
            </p:cNvSpPr>
            <p:nvPr/>
          </p:nvSpPr>
          <p:spPr bwMode="auto">
            <a:xfrm>
              <a:off x="576" y="1440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algn="r" eaLnBrk="1" hangingPunct="1">
                <a:spcBef>
                  <a:spcPct val="50000"/>
                </a:spcBef>
                <a:buFontTx/>
                <a:buNone/>
              </a:pPr>
              <a:r>
                <a:rPr lang="en-US" altLang="de-DE">
                  <a:latin typeface="Arial" charset="0"/>
                  <a:sym typeface="Symbol" charset="2"/>
                </a:rPr>
                <a:t></a:t>
              </a:r>
            </a:p>
          </p:txBody>
        </p:sp>
        <p:sp>
          <p:nvSpPr>
            <p:cNvPr id="17513" name="Freeform 24"/>
            <p:cNvSpPr>
              <a:spLocks/>
            </p:cNvSpPr>
            <p:nvPr/>
          </p:nvSpPr>
          <p:spPr bwMode="auto">
            <a:xfrm>
              <a:off x="3670" y="1605"/>
              <a:ext cx="327" cy="85"/>
            </a:xfrm>
            <a:custGeom>
              <a:avLst/>
              <a:gdLst>
                <a:gd name="T0" fmla="*/ 0 w 3120"/>
                <a:gd name="T1" fmla="*/ 1 h 697"/>
                <a:gd name="T2" fmla="*/ 0 w 3120"/>
                <a:gd name="T3" fmla="*/ 1 h 697"/>
                <a:gd name="T4" fmla="*/ 1 w 3120"/>
                <a:gd name="T5" fmla="*/ 0 h 697"/>
                <a:gd name="T6" fmla="*/ 1 w 3120"/>
                <a:gd name="T7" fmla="*/ 0 h 697"/>
                <a:gd name="T8" fmla="*/ 1 w 3120"/>
                <a:gd name="T9" fmla="*/ 0 h 697"/>
                <a:gd name="T10" fmla="*/ 2 w 3120"/>
                <a:gd name="T11" fmla="*/ 0 h 697"/>
                <a:gd name="T12" fmla="*/ 2 w 3120"/>
                <a:gd name="T13" fmla="*/ 0 h 697"/>
                <a:gd name="T14" fmla="*/ 2 w 3120"/>
                <a:gd name="T15" fmla="*/ 0 h 697"/>
                <a:gd name="T16" fmla="*/ 2 w 3120"/>
                <a:gd name="T17" fmla="*/ 0 h 697"/>
                <a:gd name="T18" fmla="*/ 2 w 3120"/>
                <a:gd name="T19" fmla="*/ 0 h 697"/>
                <a:gd name="T20" fmla="*/ 3 w 3120"/>
                <a:gd name="T21" fmla="*/ 0 h 697"/>
                <a:gd name="T22" fmla="*/ 3 w 3120"/>
                <a:gd name="T23" fmla="*/ 0 h 697"/>
                <a:gd name="T24" fmla="*/ 3 w 3120"/>
                <a:gd name="T25" fmla="*/ 0 h 697"/>
                <a:gd name="T26" fmla="*/ 3 w 3120"/>
                <a:gd name="T27" fmla="*/ 0 h 697"/>
                <a:gd name="T28" fmla="*/ 3 w 3120"/>
                <a:gd name="T29" fmla="*/ 1 h 697"/>
                <a:gd name="T30" fmla="*/ 4 w 3120"/>
                <a:gd name="T31" fmla="*/ 1 h 697"/>
                <a:gd name="T32" fmla="*/ 3 w 3120"/>
                <a:gd name="T33" fmla="*/ 1 h 697"/>
                <a:gd name="T34" fmla="*/ 3 w 3120"/>
                <a:gd name="T35" fmla="*/ 1 h 697"/>
                <a:gd name="T36" fmla="*/ 3 w 3120"/>
                <a:gd name="T37" fmla="*/ 1 h 697"/>
                <a:gd name="T38" fmla="*/ 3 w 3120"/>
                <a:gd name="T39" fmla="*/ 1 h 697"/>
                <a:gd name="T40" fmla="*/ 3 w 3120"/>
                <a:gd name="T41" fmla="*/ 1 h 697"/>
                <a:gd name="T42" fmla="*/ 2 w 3120"/>
                <a:gd name="T43" fmla="*/ 1 h 697"/>
                <a:gd name="T44" fmla="*/ 2 w 3120"/>
                <a:gd name="T45" fmla="*/ 1 h 697"/>
                <a:gd name="T46" fmla="*/ 2 w 3120"/>
                <a:gd name="T47" fmla="*/ 1 h 697"/>
                <a:gd name="T48" fmla="*/ 1 w 3120"/>
                <a:gd name="T49" fmla="*/ 1 h 697"/>
                <a:gd name="T50" fmla="*/ 1 w 3120"/>
                <a:gd name="T51" fmla="*/ 1 h 697"/>
                <a:gd name="T52" fmla="*/ 1 w 3120"/>
                <a:gd name="T53" fmla="*/ 1 h 697"/>
                <a:gd name="T54" fmla="*/ 1 w 3120"/>
                <a:gd name="T55" fmla="*/ 1 h 697"/>
                <a:gd name="T56" fmla="*/ 0 w 3120"/>
                <a:gd name="T57" fmla="*/ 1 h 697"/>
                <a:gd name="T58" fmla="*/ 0 w 3120"/>
                <a:gd name="T59" fmla="*/ 1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20" h="697">
                  <a:moveTo>
                    <a:pt x="0" y="346"/>
                  </a:moveTo>
                  <a:lnTo>
                    <a:pt x="268" y="308"/>
                  </a:lnTo>
                  <a:cubicBezTo>
                    <a:pt x="357" y="295"/>
                    <a:pt x="447" y="282"/>
                    <a:pt x="537" y="269"/>
                  </a:cubicBezTo>
                  <a:cubicBezTo>
                    <a:pt x="627" y="256"/>
                    <a:pt x="694" y="256"/>
                    <a:pt x="806" y="231"/>
                  </a:cubicBezTo>
                  <a:cubicBezTo>
                    <a:pt x="918" y="206"/>
                    <a:pt x="1116" y="145"/>
                    <a:pt x="1209" y="116"/>
                  </a:cubicBezTo>
                  <a:cubicBezTo>
                    <a:pt x="1302" y="87"/>
                    <a:pt x="1301" y="76"/>
                    <a:pt x="1363" y="58"/>
                  </a:cubicBezTo>
                  <a:cubicBezTo>
                    <a:pt x="1425" y="40"/>
                    <a:pt x="1525" y="20"/>
                    <a:pt x="1584" y="10"/>
                  </a:cubicBezTo>
                  <a:cubicBezTo>
                    <a:pt x="1643" y="0"/>
                    <a:pt x="1672" y="0"/>
                    <a:pt x="1718" y="0"/>
                  </a:cubicBezTo>
                  <a:cubicBezTo>
                    <a:pt x="1764" y="0"/>
                    <a:pt x="1811" y="4"/>
                    <a:pt x="1862" y="10"/>
                  </a:cubicBezTo>
                  <a:cubicBezTo>
                    <a:pt x="1913" y="16"/>
                    <a:pt x="1971" y="26"/>
                    <a:pt x="2025" y="39"/>
                  </a:cubicBezTo>
                  <a:cubicBezTo>
                    <a:pt x="2079" y="52"/>
                    <a:pt x="2125" y="66"/>
                    <a:pt x="2188" y="87"/>
                  </a:cubicBezTo>
                  <a:cubicBezTo>
                    <a:pt x="2251" y="108"/>
                    <a:pt x="2331" y="140"/>
                    <a:pt x="2400" y="164"/>
                  </a:cubicBezTo>
                  <a:cubicBezTo>
                    <a:pt x="2469" y="188"/>
                    <a:pt x="2542" y="212"/>
                    <a:pt x="2601" y="231"/>
                  </a:cubicBezTo>
                  <a:cubicBezTo>
                    <a:pt x="2660" y="250"/>
                    <a:pt x="2696" y="265"/>
                    <a:pt x="2755" y="279"/>
                  </a:cubicBezTo>
                  <a:cubicBezTo>
                    <a:pt x="2814" y="293"/>
                    <a:pt x="2895" y="306"/>
                    <a:pt x="2956" y="317"/>
                  </a:cubicBezTo>
                  <a:lnTo>
                    <a:pt x="3120" y="346"/>
                  </a:lnTo>
                  <a:lnTo>
                    <a:pt x="2937" y="375"/>
                  </a:lnTo>
                  <a:cubicBezTo>
                    <a:pt x="2873" y="386"/>
                    <a:pt x="2795" y="399"/>
                    <a:pt x="2736" y="413"/>
                  </a:cubicBezTo>
                  <a:cubicBezTo>
                    <a:pt x="2677" y="427"/>
                    <a:pt x="2635" y="445"/>
                    <a:pt x="2582" y="461"/>
                  </a:cubicBezTo>
                  <a:cubicBezTo>
                    <a:pt x="2529" y="477"/>
                    <a:pt x="2475" y="490"/>
                    <a:pt x="2419" y="509"/>
                  </a:cubicBezTo>
                  <a:cubicBezTo>
                    <a:pt x="2363" y="528"/>
                    <a:pt x="2299" y="557"/>
                    <a:pt x="2246" y="576"/>
                  </a:cubicBezTo>
                  <a:cubicBezTo>
                    <a:pt x="2193" y="595"/>
                    <a:pt x="2182" y="605"/>
                    <a:pt x="2102" y="624"/>
                  </a:cubicBezTo>
                  <a:cubicBezTo>
                    <a:pt x="2022" y="643"/>
                    <a:pt x="1873" y="687"/>
                    <a:pt x="1766" y="692"/>
                  </a:cubicBezTo>
                  <a:cubicBezTo>
                    <a:pt x="1659" y="697"/>
                    <a:pt x="1536" y="667"/>
                    <a:pt x="1459" y="653"/>
                  </a:cubicBezTo>
                  <a:cubicBezTo>
                    <a:pt x="1382" y="639"/>
                    <a:pt x="1359" y="621"/>
                    <a:pt x="1305" y="605"/>
                  </a:cubicBezTo>
                  <a:cubicBezTo>
                    <a:pt x="1251" y="589"/>
                    <a:pt x="1212" y="579"/>
                    <a:pt x="1132" y="557"/>
                  </a:cubicBezTo>
                  <a:cubicBezTo>
                    <a:pt x="1052" y="535"/>
                    <a:pt x="937" y="496"/>
                    <a:pt x="825" y="471"/>
                  </a:cubicBezTo>
                  <a:cubicBezTo>
                    <a:pt x="713" y="446"/>
                    <a:pt x="557" y="418"/>
                    <a:pt x="460" y="404"/>
                  </a:cubicBezTo>
                  <a:cubicBezTo>
                    <a:pt x="363" y="390"/>
                    <a:pt x="317" y="394"/>
                    <a:pt x="240" y="384"/>
                  </a:cubicBezTo>
                  <a:lnTo>
                    <a:pt x="0" y="346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</p:grpSp>
      <p:grpSp>
        <p:nvGrpSpPr>
          <p:cNvPr id="75801" name="Group 25"/>
          <p:cNvGrpSpPr>
            <a:grpSpLocks/>
          </p:cNvGrpSpPr>
          <p:nvPr/>
        </p:nvGrpSpPr>
        <p:grpSpPr bwMode="auto">
          <a:xfrm>
            <a:off x="609600" y="5073650"/>
            <a:ext cx="8153400" cy="733425"/>
            <a:chOff x="384" y="3196"/>
            <a:chExt cx="5136" cy="462"/>
          </a:xfrm>
        </p:grpSpPr>
        <p:sp>
          <p:nvSpPr>
            <p:cNvPr id="17480" name="Line 26"/>
            <p:cNvSpPr>
              <a:spLocks noChangeShapeType="1"/>
            </p:cNvSpPr>
            <p:nvPr/>
          </p:nvSpPr>
          <p:spPr bwMode="auto">
            <a:xfrm>
              <a:off x="1152" y="3408"/>
              <a:ext cx="48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81" name="Text Box 27"/>
            <p:cNvSpPr txBox="1">
              <a:spLocks noChangeArrowheads="1"/>
            </p:cNvSpPr>
            <p:nvPr/>
          </p:nvSpPr>
          <p:spPr bwMode="auto">
            <a:xfrm>
              <a:off x="384" y="3216"/>
              <a:ext cx="7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algn="r" eaLnBrk="1" hangingPunct="1">
                <a:spcBef>
                  <a:spcPct val="50000"/>
                </a:spcBef>
                <a:buFontTx/>
                <a:buNone/>
              </a:pPr>
              <a:r>
                <a:rPr lang="en-US" altLang="de-DE">
                  <a:latin typeface="Arial" charset="0"/>
                  <a:sym typeface="Symbol" charset="2"/>
                </a:rPr>
                <a:t>n, K</a:t>
              </a:r>
              <a:r>
                <a:rPr lang="en-US" altLang="de-DE" baseline="-25000">
                  <a:latin typeface="Arial" charset="0"/>
                  <a:sym typeface="Symbol" charset="2"/>
                </a:rPr>
                <a:t>L</a:t>
              </a:r>
              <a:endParaRPr lang="en-US" altLang="de-DE">
                <a:latin typeface="Arial" charset="0"/>
                <a:sym typeface="Symbol" charset="2"/>
              </a:endParaRPr>
            </a:p>
          </p:txBody>
        </p:sp>
        <p:sp>
          <p:nvSpPr>
            <p:cNvPr id="17482" name="Freeform 28"/>
            <p:cNvSpPr>
              <a:spLocks/>
            </p:cNvSpPr>
            <p:nvPr/>
          </p:nvSpPr>
          <p:spPr bwMode="auto">
            <a:xfrm rot="356812" flipV="1">
              <a:off x="4350" y="3443"/>
              <a:ext cx="334" cy="62"/>
            </a:xfrm>
            <a:custGeom>
              <a:avLst/>
              <a:gdLst>
                <a:gd name="T0" fmla="*/ 0 w 3120"/>
                <a:gd name="T1" fmla="*/ 0 h 697"/>
                <a:gd name="T2" fmla="*/ 0 w 3120"/>
                <a:gd name="T3" fmla="*/ 0 h 697"/>
                <a:gd name="T4" fmla="*/ 1 w 3120"/>
                <a:gd name="T5" fmla="*/ 0 h 697"/>
                <a:gd name="T6" fmla="*/ 1 w 3120"/>
                <a:gd name="T7" fmla="*/ 0 h 697"/>
                <a:gd name="T8" fmla="*/ 1 w 3120"/>
                <a:gd name="T9" fmla="*/ 0 h 697"/>
                <a:gd name="T10" fmla="*/ 2 w 3120"/>
                <a:gd name="T11" fmla="*/ 0 h 697"/>
                <a:gd name="T12" fmla="*/ 2 w 3120"/>
                <a:gd name="T13" fmla="*/ 0 h 697"/>
                <a:gd name="T14" fmla="*/ 2 w 3120"/>
                <a:gd name="T15" fmla="*/ 0 h 697"/>
                <a:gd name="T16" fmla="*/ 2 w 3120"/>
                <a:gd name="T17" fmla="*/ 0 h 697"/>
                <a:gd name="T18" fmla="*/ 2 w 3120"/>
                <a:gd name="T19" fmla="*/ 0 h 697"/>
                <a:gd name="T20" fmla="*/ 3 w 3120"/>
                <a:gd name="T21" fmla="*/ 0 h 697"/>
                <a:gd name="T22" fmla="*/ 3 w 3120"/>
                <a:gd name="T23" fmla="*/ 0 h 697"/>
                <a:gd name="T24" fmla="*/ 3 w 3120"/>
                <a:gd name="T25" fmla="*/ 0 h 697"/>
                <a:gd name="T26" fmla="*/ 3 w 3120"/>
                <a:gd name="T27" fmla="*/ 0 h 697"/>
                <a:gd name="T28" fmla="*/ 4 w 3120"/>
                <a:gd name="T29" fmla="*/ 0 h 697"/>
                <a:gd name="T30" fmla="*/ 4 w 3120"/>
                <a:gd name="T31" fmla="*/ 0 h 697"/>
                <a:gd name="T32" fmla="*/ 4 w 3120"/>
                <a:gd name="T33" fmla="*/ 0 h 697"/>
                <a:gd name="T34" fmla="*/ 3 w 3120"/>
                <a:gd name="T35" fmla="*/ 0 h 697"/>
                <a:gd name="T36" fmla="*/ 3 w 3120"/>
                <a:gd name="T37" fmla="*/ 0 h 697"/>
                <a:gd name="T38" fmla="*/ 3 w 3120"/>
                <a:gd name="T39" fmla="*/ 0 h 697"/>
                <a:gd name="T40" fmla="*/ 3 w 3120"/>
                <a:gd name="T41" fmla="*/ 0 h 697"/>
                <a:gd name="T42" fmla="*/ 3 w 3120"/>
                <a:gd name="T43" fmla="*/ 0 h 697"/>
                <a:gd name="T44" fmla="*/ 2 w 3120"/>
                <a:gd name="T45" fmla="*/ 1 h 697"/>
                <a:gd name="T46" fmla="*/ 2 w 3120"/>
                <a:gd name="T47" fmla="*/ 0 h 697"/>
                <a:gd name="T48" fmla="*/ 2 w 3120"/>
                <a:gd name="T49" fmla="*/ 0 h 697"/>
                <a:gd name="T50" fmla="*/ 1 w 3120"/>
                <a:gd name="T51" fmla="*/ 0 h 697"/>
                <a:gd name="T52" fmla="*/ 1 w 3120"/>
                <a:gd name="T53" fmla="*/ 0 h 697"/>
                <a:gd name="T54" fmla="*/ 1 w 3120"/>
                <a:gd name="T55" fmla="*/ 0 h 697"/>
                <a:gd name="T56" fmla="*/ 0 w 3120"/>
                <a:gd name="T57" fmla="*/ 0 h 697"/>
                <a:gd name="T58" fmla="*/ 0 w 3120"/>
                <a:gd name="T59" fmla="*/ 0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20" h="697">
                  <a:moveTo>
                    <a:pt x="0" y="346"/>
                  </a:moveTo>
                  <a:lnTo>
                    <a:pt x="268" y="308"/>
                  </a:lnTo>
                  <a:cubicBezTo>
                    <a:pt x="357" y="295"/>
                    <a:pt x="447" y="282"/>
                    <a:pt x="537" y="269"/>
                  </a:cubicBezTo>
                  <a:cubicBezTo>
                    <a:pt x="627" y="256"/>
                    <a:pt x="694" y="256"/>
                    <a:pt x="806" y="231"/>
                  </a:cubicBezTo>
                  <a:cubicBezTo>
                    <a:pt x="918" y="206"/>
                    <a:pt x="1116" y="145"/>
                    <a:pt x="1209" y="116"/>
                  </a:cubicBezTo>
                  <a:cubicBezTo>
                    <a:pt x="1302" y="87"/>
                    <a:pt x="1301" y="76"/>
                    <a:pt x="1363" y="58"/>
                  </a:cubicBezTo>
                  <a:cubicBezTo>
                    <a:pt x="1425" y="40"/>
                    <a:pt x="1525" y="20"/>
                    <a:pt x="1584" y="10"/>
                  </a:cubicBezTo>
                  <a:cubicBezTo>
                    <a:pt x="1643" y="0"/>
                    <a:pt x="1672" y="0"/>
                    <a:pt x="1718" y="0"/>
                  </a:cubicBezTo>
                  <a:cubicBezTo>
                    <a:pt x="1764" y="0"/>
                    <a:pt x="1811" y="4"/>
                    <a:pt x="1862" y="10"/>
                  </a:cubicBezTo>
                  <a:cubicBezTo>
                    <a:pt x="1913" y="16"/>
                    <a:pt x="1971" y="26"/>
                    <a:pt x="2025" y="39"/>
                  </a:cubicBezTo>
                  <a:cubicBezTo>
                    <a:pt x="2079" y="52"/>
                    <a:pt x="2125" y="66"/>
                    <a:pt x="2188" y="87"/>
                  </a:cubicBezTo>
                  <a:cubicBezTo>
                    <a:pt x="2251" y="108"/>
                    <a:pt x="2331" y="140"/>
                    <a:pt x="2400" y="164"/>
                  </a:cubicBezTo>
                  <a:cubicBezTo>
                    <a:pt x="2469" y="188"/>
                    <a:pt x="2542" y="212"/>
                    <a:pt x="2601" y="231"/>
                  </a:cubicBezTo>
                  <a:cubicBezTo>
                    <a:pt x="2660" y="250"/>
                    <a:pt x="2696" y="265"/>
                    <a:pt x="2755" y="279"/>
                  </a:cubicBezTo>
                  <a:cubicBezTo>
                    <a:pt x="2814" y="293"/>
                    <a:pt x="2895" y="306"/>
                    <a:pt x="2956" y="317"/>
                  </a:cubicBezTo>
                  <a:lnTo>
                    <a:pt x="3120" y="346"/>
                  </a:lnTo>
                  <a:lnTo>
                    <a:pt x="2937" y="375"/>
                  </a:lnTo>
                  <a:cubicBezTo>
                    <a:pt x="2873" y="386"/>
                    <a:pt x="2795" y="399"/>
                    <a:pt x="2736" y="413"/>
                  </a:cubicBezTo>
                  <a:cubicBezTo>
                    <a:pt x="2677" y="427"/>
                    <a:pt x="2635" y="445"/>
                    <a:pt x="2582" y="461"/>
                  </a:cubicBezTo>
                  <a:cubicBezTo>
                    <a:pt x="2529" y="477"/>
                    <a:pt x="2475" y="490"/>
                    <a:pt x="2419" y="509"/>
                  </a:cubicBezTo>
                  <a:cubicBezTo>
                    <a:pt x="2363" y="528"/>
                    <a:pt x="2299" y="557"/>
                    <a:pt x="2246" y="576"/>
                  </a:cubicBezTo>
                  <a:cubicBezTo>
                    <a:pt x="2193" y="595"/>
                    <a:pt x="2182" y="605"/>
                    <a:pt x="2102" y="624"/>
                  </a:cubicBezTo>
                  <a:cubicBezTo>
                    <a:pt x="2022" y="643"/>
                    <a:pt x="1873" y="687"/>
                    <a:pt x="1766" y="692"/>
                  </a:cubicBezTo>
                  <a:cubicBezTo>
                    <a:pt x="1659" y="697"/>
                    <a:pt x="1536" y="667"/>
                    <a:pt x="1459" y="653"/>
                  </a:cubicBezTo>
                  <a:cubicBezTo>
                    <a:pt x="1382" y="639"/>
                    <a:pt x="1359" y="621"/>
                    <a:pt x="1305" y="605"/>
                  </a:cubicBezTo>
                  <a:cubicBezTo>
                    <a:pt x="1251" y="589"/>
                    <a:pt x="1212" y="579"/>
                    <a:pt x="1132" y="557"/>
                  </a:cubicBezTo>
                  <a:cubicBezTo>
                    <a:pt x="1052" y="535"/>
                    <a:pt x="937" y="496"/>
                    <a:pt x="825" y="471"/>
                  </a:cubicBezTo>
                  <a:cubicBezTo>
                    <a:pt x="713" y="446"/>
                    <a:pt x="557" y="418"/>
                    <a:pt x="460" y="404"/>
                  </a:cubicBezTo>
                  <a:cubicBezTo>
                    <a:pt x="363" y="390"/>
                    <a:pt x="317" y="394"/>
                    <a:pt x="240" y="384"/>
                  </a:cubicBezTo>
                  <a:lnTo>
                    <a:pt x="0" y="346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83" name="Freeform 29"/>
            <p:cNvSpPr>
              <a:spLocks/>
            </p:cNvSpPr>
            <p:nvPr/>
          </p:nvSpPr>
          <p:spPr bwMode="auto">
            <a:xfrm rot="21378847" flipV="1">
              <a:off x="4603" y="3337"/>
              <a:ext cx="269" cy="49"/>
            </a:xfrm>
            <a:custGeom>
              <a:avLst/>
              <a:gdLst>
                <a:gd name="T0" fmla="*/ 0 w 3120"/>
                <a:gd name="T1" fmla="*/ 0 h 697"/>
                <a:gd name="T2" fmla="*/ 0 w 3120"/>
                <a:gd name="T3" fmla="*/ 0 h 697"/>
                <a:gd name="T4" fmla="*/ 0 w 3120"/>
                <a:gd name="T5" fmla="*/ 0 h 697"/>
                <a:gd name="T6" fmla="*/ 1 w 3120"/>
                <a:gd name="T7" fmla="*/ 0 h 697"/>
                <a:gd name="T8" fmla="*/ 1 w 3120"/>
                <a:gd name="T9" fmla="*/ 0 h 697"/>
                <a:gd name="T10" fmla="*/ 1 w 3120"/>
                <a:gd name="T11" fmla="*/ 0 h 697"/>
                <a:gd name="T12" fmla="*/ 1 w 3120"/>
                <a:gd name="T13" fmla="*/ 0 h 697"/>
                <a:gd name="T14" fmla="*/ 1 w 3120"/>
                <a:gd name="T15" fmla="*/ 0 h 697"/>
                <a:gd name="T16" fmla="*/ 1 w 3120"/>
                <a:gd name="T17" fmla="*/ 0 h 697"/>
                <a:gd name="T18" fmla="*/ 1 w 3120"/>
                <a:gd name="T19" fmla="*/ 0 h 697"/>
                <a:gd name="T20" fmla="*/ 1 w 3120"/>
                <a:gd name="T21" fmla="*/ 0 h 697"/>
                <a:gd name="T22" fmla="*/ 2 w 3120"/>
                <a:gd name="T23" fmla="*/ 0 h 697"/>
                <a:gd name="T24" fmla="*/ 2 w 3120"/>
                <a:gd name="T25" fmla="*/ 0 h 697"/>
                <a:gd name="T26" fmla="*/ 2 w 3120"/>
                <a:gd name="T27" fmla="*/ 0 h 697"/>
                <a:gd name="T28" fmla="*/ 2 w 3120"/>
                <a:gd name="T29" fmla="*/ 0 h 697"/>
                <a:gd name="T30" fmla="*/ 2 w 3120"/>
                <a:gd name="T31" fmla="*/ 0 h 697"/>
                <a:gd name="T32" fmla="*/ 2 w 3120"/>
                <a:gd name="T33" fmla="*/ 0 h 697"/>
                <a:gd name="T34" fmla="*/ 2 w 3120"/>
                <a:gd name="T35" fmla="*/ 0 h 697"/>
                <a:gd name="T36" fmla="*/ 2 w 3120"/>
                <a:gd name="T37" fmla="*/ 0 h 697"/>
                <a:gd name="T38" fmla="*/ 2 w 3120"/>
                <a:gd name="T39" fmla="*/ 0 h 697"/>
                <a:gd name="T40" fmla="*/ 1 w 3120"/>
                <a:gd name="T41" fmla="*/ 0 h 697"/>
                <a:gd name="T42" fmla="*/ 1 w 3120"/>
                <a:gd name="T43" fmla="*/ 0 h 697"/>
                <a:gd name="T44" fmla="*/ 1 w 3120"/>
                <a:gd name="T45" fmla="*/ 0 h 697"/>
                <a:gd name="T46" fmla="*/ 1 w 3120"/>
                <a:gd name="T47" fmla="*/ 0 h 697"/>
                <a:gd name="T48" fmla="*/ 1 w 3120"/>
                <a:gd name="T49" fmla="*/ 0 h 697"/>
                <a:gd name="T50" fmla="*/ 1 w 3120"/>
                <a:gd name="T51" fmla="*/ 0 h 697"/>
                <a:gd name="T52" fmla="*/ 1 w 3120"/>
                <a:gd name="T53" fmla="*/ 0 h 697"/>
                <a:gd name="T54" fmla="*/ 0 w 3120"/>
                <a:gd name="T55" fmla="*/ 0 h 697"/>
                <a:gd name="T56" fmla="*/ 0 w 3120"/>
                <a:gd name="T57" fmla="*/ 0 h 697"/>
                <a:gd name="T58" fmla="*/ 0 w 3120"/>
                <a:gd name="T59" fmla="*/ 0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20" h="697">
                  <a:moveTo>
                    <a:pt x="0" y="346"/>
                  </a:moveTo>
                  <a:lnTo>
                    <a:pt x="268" y="308"/>
                  </a:lnTo>
                  <a:cubicBezTo>
                    <a:pt x="357" y="295"/>
                    <a:pt x="447" y="282"/>
                    <a:pt x="537" y="269"/>
                  </a:cubicBezTo>
                  <a:cubicBezTo>
                    <a:pt x="627" y="256"/>
                    <a:pt x="694" y="256"/>
                    <a:pt x="806" y="231"/>
                  </a:cubicBezTo>
                  <a:cubicBezTo>
                    <a:pt x="918" y="206"/>
                    <a:pt x="1116" y="145"/>
                    <a:pt x="1209" y="116"/>
                  </a:cubicBezTo>
                  <a:cubicBezTo>
                    <a:pt x="1302" y="87"/>
                    <a:pt x="1301" y="76"/>
                    <a:pt x="1363" y="58"/>
                  </a:cubicBezTo>
                  <a:cubicBezTo>
                    <a:pt x="1425" y="40"/>
                    <a:pt x="1525" y="20"/>
                    <a:pt x="1584" y="10"/>
                  </a:cubicBezTo>
                  <a:cubicBezTo>
                    <a:pt x="1643" y="0"/>
                    <a:pt x="1672" y="0"/>
                    <a:pt x="1718" y="0"/>
                  </a:cubicBezTo>
                  <a:cubicBezTo>
                    <a:pt x="1764" y="0"/>
                    <a:pt x="1811" y="4"/>
                    <a:pt x="1862" y="10"/>
                  </a:cubicBezTo>
                  <a:cubicBezTo>
                    <a:pt x="1913" y="16"/>
                    <a:pt x="1971" y="26"/>
                    <a:pt x="2025" y="39"/>
                  </a:cubicBezTo>
                  <a:cubicBezTo>
                    <a:pt x="2079" y="52"/>
                    <a:pt x="2125" y="66"/>
                    <a:pt x="2188" y="87"/>
                  </a:cubicBezTo>
                  <a:cubicBezTo>
                    <a:pt x="2251" y="108"/>
                    <a:pt x="2331" y="140"/>
                    <a:pt x="2400" y="164"/>
                  </a:cubicBezTo>
                  <a:cubicBezTo>
                    <a:pt x="2469" y="188"/>
                    <a:pt x="2542" y="212"/>
                    <a:pt x="2601" y="231"/>
                  </a:cubicBezTo>
                  <a:cubicBezTo>
                    <a:pt x="2660" y="250"/>
                    <a:pt x="2696" y="265"/>
                    <a:pt x="2755" y="279"/>
                  </a:cubicBezTo>
                  <a:cubicBezTo>
                    <a:pt x="2814" y="293"/>
                    <a:pt x="2895" y="306"/>
                    <a:pt x="2956" y="317"/>
                  </a:cubicBezTo>
                  <a:lnTo>
                    <a:pt x="3120" y="346"/>
                  </a:lnTo>
                  <a:lnTo>
                    <a:pt x="2937" y="375"/>
                  </a:lnTo>
                  <a:cubicBezTo>
                    <a:pt x="2873" y="386"/>
                    <a:pt x="2795" y="399"/>
                    <a:pt x="2736" y="413"/>
                  </a:cubicBezTo>
                  <a:cubicBezTo>
                    <a:pt x="2677" y="427"/>
                    <a:pt x="2635" y="445"/>
                    <a:pt x="2582" y="461"/>
                  </a:cubicBezTo>
                  <a:cubicBezTo>
                    <a:pt x="2529" y="477"/>
                    <a:pt x="2475" y="490"/>
                    <a:pt x="2419" y="509"/>
                  </a:cubicBezTo>
                  <a:cubicBezTo>
                    <a:pt x="2363" y="528"/>
                    <a:pt x="2299" y="557"/>
                    <a:pt x="2246" y="576"/>
                  </a:cubicBezTo>
                  <a:cubicBezTo>
                    <a:pt x="2193" y="595"/>
                    <a:pt x="2182" y="605"/>
                    <a:pt x="2102" y="624"/>
                  </a:cubicBezTo>
                  <a:cubicBezTo>
                    <a:pt x="2022" y="643"/>
                    <a:pt x="1873" y="687"/>
                    <a:pt x="1766" y="692"/>
                  </a:cubicBezTo>
                  <a:cubicBezTo>
                    <a:pt x="1659" y="697"/>
                    <a:pt x="1536" y="667"/>
                    <a:pt x="1459" y="653"/>
                  </a:cubicBezTo>
                  <a:cubicBezTo>
                    <a:pt x="1382" y="639"/>
                    <a:pt x="1359" y="621"/>
                    <a:pt x="1305" y="605"/>
                  </a:cubicBezTo>
                  <a:cubicBezTo>
                    <a:pt x="1251" y="589"/>
                    <a:pt x="1212" y="579"/>
                    <a:pt x="1132" y="557"/>
                  </a:cubicBezTo>
                  <a:cubicBezTo>
                    <a:pt x="1052" y="535"/>
                    <a:pt x="937" y="496"/>
                    <a:pt x="825" y="471"/>
                  </a:cubicBezTo>
                  <a:cubicBezTo>
                    <a:pt x="713" y="446"/>
                    <a:pt x="557" y="418"/>
                    <a:pt x="460" y="404"/>
                  </a:cubicBezTo>
                  <a:cubicBezTo>
                    <a:pt x="363" y="390"/>
                    <a:pt x="317" y="394"/>
                    <a:pt x="240" y="384"/>
                  </a:cubicBezTo>
                  <a:lnTo>
                    <a:pt x="0" y="346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84" name="Line 30"/>
            <p:cNvSpPr>
              <a:spLocks noChangeShapeType="1"/>
            </p:cNvSpPr>
            <p:nvPr/>
          </p:nvSpPr>
          <p:spPr bwMode="auto">
            <a:xfrm>
              <a:off x="4105" y="3390"/>
              <a:ext cx="232" cy="14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85" name="Line 31"/>
            <p:cNvSpPr>
              <a:spLocks noChangeShapeType="1"/>
            </p:cNvSpPr>
            <p:nvPr/>
          </p:nvSpPr>
          <p:spPr bwMode="auto">
            <a:xfrm>
              <a:off x="4329" y="3532"/>
              <a:ext cx="277" cy="4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86" name="Freeform 32"/>
            <p:cNvSpPr>
              <a:spLocks/>
            </p:cNvSpPr>
            <p:nvPr/>
          </p:nvSpPr>
          <p:spPr bwMode="auto">
            <a:xfrm rot="898451" flipV="1">
              <a:off x="4329" y="3541"/>
              <a:ext cx="146" cy="47"/>
            </a:xfrm>
            <a:custGeom>
              <a:avLst/>
              <a:gdLst>
                <a:gd name="T0" fmla="*/ 0 w 3120"/>
                <a:gd name="T1" fmla="*/ 0 h 697"/>
                <a:gd name="T2" fmla="*/ 0 w 3120"/>
                <a:gd name="T3" fmla="*/ 0 h 697"/>
                <a:gd name="T4" fmla="*/ 0 w 3120"/>
                <a:gd name="T5" fmla="*/ 0 h 697"/>
                <a:gd name="T6" fmla="*/ 0 w 3120"/>
                <a:gd name="T7" fmla="*/ 0 h 697"/>
                <a:gd name="T8" fmla="*/ 0 w 3120"/>
                <a:gd name="T9" fmla="*/ 0 h 697"/>
                <a:gd name="T10" fmla="*/ 0 w 3120"/>
                <a:gd name="T11" fmla="*/ 0 h 697"/>
                <a:gd name="T12" fmla="*/ 0 w 3120"/>
                <a:gd name="T13" fmla="*/ 0 h 697"/>
                <a:gd name="T14" fmla="*/ 0 w 3120"/>
                <a:gd name="T15" fmla="*/ 0 h 697"/>
                <a:gd name="T16" fmla="*/ 0 w 3120"/>
                <a:gd name="T17" fmla="*/ 0 h 697"/>
                <a:gd name="T18" fmla="*/ 0 w 3120"/>
                <a:gd name="T19" fmla="*/ 0 h 697"/>
                <a:gd name="T20" fmla="*/ 0 w 3120"/>
                <a:gd name="T21" fmla="*/ 0 h 697"/>
                <a:gd name="T22" fmla="*/ 0 w 3120"/>
                <a:gd name="T23" fmla="*/ 0 h 697"/>
                <a:gd name="T24" fmla="*/ 0 w 3120"/>
                <a:gd name="T25" fmla="*/ 0 h 697"/>
                <a:gd name="T26" fmla="*/ 0 w 3120"/>
                <a:gd name="T27" fmla="*/ 0 h 697"/>
                <a:gd name="T28" fmla="*/ 0 w 3120"/>
                <a:gd name="T29" fmla="*/ 0 h 697"/>
                <a:gd name="T30" fmla="*/ 0 w 3120"/>
                <a:gd name="T31" fmla="*/ 0 h 697"/>
                <a:gd name="T32" fmla="*/ 0 w 3120"/>
                <a:gd name="T33" fmla="*/ 0 h 697"/>
                <a:gd name="T34" fmla="*/ 0 w 3120"/>
                <a:gd name="T35" fmla="*/ 0 h 697"/>
                <a:gd name="T36" fmla="*/ 0 w 3120"/>
                <a:gd name="T37" fmla="*/ 0 h 697"/>
                <a:gd name="T38" fmla="*/ 0 w 3120"/>
                <a:gd name="T39" fmla="*/ 0 h 697"/>
                <a:gd name="T40" fmla="*/ 0 w 3120"/>
                <a:gd name="T41" fmla="*/ 0 h 697"/>
                <a:gd name="T42" fmla="*/ 0 w 3120"/>
                <a:gd name="T43" fmla="*/ 0 h 697"/>
                <a:gd name="T44" fmla="*/ 0 w 3120"/>
                <a:gd name="T45" fmla="*/ 0 h 697"/>
                <a:gd name="T46" fmla="*/ 0 w 3120"/>
                <a:gd name="T47" fmla="*/ 0 h 697"/>
                <a:gd name="T48" fmla="*/ 0 w 3120"/>
                <a:gd name="T49" fmla="*/ 0 h 697"/>
                <a:gd name="T50" fmla="*/ 0 w 3120"/>
                <a:gd name="T51" fmla="*/ 0 h 697"/>
                <a:gd name="T52" fmla="*/ 0 w 3120"/>
                <a:gd name="T53" fmla="*/ 0 h 697"/>
                <a:gd name="T54" fmla="*/ 0 w 3120"/>
                <a:gd name="T55" fmla="*/ 0 h 697"/>
                <a:gd name="T56" fmla="*/ 0 w 3120"/>
                <a:gd name="T57" fmla="*/ 0 h 697"/>
                <a:gd name="T58" fmla="*/ 0 w 3120"/>
                <a:gd name="T59" fmla="*/ 0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20" h="697">
                  <a:moveTo>
                    <a:pt x="0" y="346"/>
                  </a:moveTo>
                  <a:lnTo>
                    <a:pt x="268" y="308"/>
                  </a:lnTo>
                  <a:cubicBezTo>
                    <a:pt x="357" y="295"/>
                    <a:pt x="447" y="282"/>
                    <a:pt x="537" y="269"/>
                  </a:cubicBezTo>
                  <a:cubicBezTo>
                    <a:pt x="627" y="256"/>
                    <a:pt x="694" y="256"/>
                    <a:pt x="806" y="231"/>
                  </a:cubicBezTo>
                  <a:cubicBezTo>
                    <a:pt x="918" y="206"/>
                    <a:pt x="1116" y="145"/>
                    <a:pt x="1209" y="116"/>
                  </a:cubicBezTo>
                  <a:cubicBezTo>
                    <a:pt x="1302" y="87"/>
                    <a:pt x="1301" y="76"/>
                    <a:pt x="1363" y="58"/>
                  </a:cubicBezTo>
                  <a:cubicBezTo>
                    <a:pt x="1425" y="40"/>
                    <a:pt x="1525" y="20"/>
                    <a:pt x="1584" y="10"/>
                  </a:cubicBezTo>
                  <a:cubicBezTo>
                    <a:pt x="1643" y="0"/>
                    <a:pt x="1672" y="0"/>
                    <a:pt x="1718" y="0"/>
                  </a:cubicBezTo>
                  <a:cubicBezTo>
                    <a:pt x="1764" y="0"/>
                    <a:pt x="1811" y="4"/>
                    <a:pt x="1862" y="10"/>
                  </a:cubicBezTo>
                  <a:cubicBezTo>
                    <a:pt x="1913" y="16"/>
                    <a:pt x="1971" y="26"/>
                    <a:pt x="2025" y="39"/>
                  </a:cubicBezTo>
                  <a:cubicBezTo>
                    <a:pt x="2079" y="52"/>
                    <a:pt x="2125" y="66"/>
                    <a:pt x="2188" y="87"/>
                  </a:cubicBezTo>
                  <a:cubicBezTo>
                    <a:pt x="2251" y="108"/>
                    <a:pt x="2331" y="140"/>
                    <a:pt x="2400" y="164"/>
                  </a:cubicBezTo>
                  <a:cubicBezTo>
                    <a:pt x="2469" y="188"/>
                    <a:pt x="2542" y="212"/>
                    <a:pt x="2601" y="231"/>
                  </a:cubicBezTo>
                  <a:cubicBezTo>
                    <a:pt x="2660" y="250"/>
                    <a:pt x="2696" y="265"/>
                    <a:pt x="2755" y="279"/>
                  </a:cubicBezTo>
                  <a:cubicBezTo>
                    <a:pt x="2814" y="293"/>
                    <a:pt x="2895" y="306"/>
                    <a:pt x="2956" y="317"/>
                  </a:cubicBezTo>
                  <a:lnTo>
                    <a:pt x="3120" y="346"/>
                  </a:lnTo>
                  <a:lnTo>
                    <a:pt x="2937" y="375"/>
                  </a:lnTo>
                  <a:cubicBezTo>
                    <a:pt x="2873" y="386"/>
                    <a:pt x="2795" y="399"/>
                    <a:pt x="2736" y="413"/>
                  </a:cubicBezTo>
                  <a:cubicBezTo>
                    <a:pt x="2677" y="427"/>
                    <a:pt x="2635" y="445"/>
                    <a:pt x="2582" y="461"/>
                  </a:cubicBezTo>
                  <a:cubicBezTo>
                    <a:pt x="2529" y="477"/>
                    <a:pt x="2475" y="490"/>
                    <a:pt x="2419" y="509"/>
                  </a:cubicBezTo>
                  <a:cubicBezTo>
                    <a:pt x="2363" y="528"/>
                    <a:pt x="2299" y="557"/>
                    <a:pt x="2246" y="576"/>
                  </a:cubicBezTo>
                  <a:cubicBezTo>
                    <a:pt x="2193" y="595"/>
                    <a:pt x="2182" y="605"/>
                    <a:pt x="2102" y="624"/>
                  </a:cubicBezTo>
                  <a:cubicBezTo>
                    <a:pt x="2022" y="643"/>
                    <a:pt x="1873" y="687"/>
                    <a:pt x="1766" y="692"/>
                  </a:cubicBezTo>
                  <a:cubicBezTo>
                    <a:pt x="1659" y="697"/>
                    <a:pt x="1536" y="667"/>
                    <a:pt x="1459" y="653"/>
                  </a:cubicBezTo>
                  <a:cubicBezTo>
                    <a:pt x="1382" y="639"/>
                    <a:pt x="1359" y="621"/>
                    <a:pt x="1305" y="605"/>
                  </a:cubicBezTo>
                  <a:cubicBezTo>
                    <a:pt x="1251" y="589"/>
                    <a:pt x="1212" y="579"/>
                    <a:pt x="1132" y="557"/>
                  </a:cubicBezTo>
                  <a:cubicBezTo>
                    <a:pt x="1052" y="535"/>
                    <a:pt x="937" y="496"/>
                    <a:pt x="825" y="471"/>
                  </a:cubicBezTo>
                  <a:cubicBezTo>
                    <a:pt x="713" y="446"/>
                    <a:pt x="557" y="418"/>
                    <a:pt x="460" y="404"/>
                  </a:cubicBezTo>
                  <a:cubicBezTo>
                    <a:pt x="363" y="390"/>
                    <a:pt x="317" y="394"/>
                    <a:pt x="240" y="384"/>
                  </a:cubicBezTo>
                  <a:lnTo>
                    <a:pt x="0" y="346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87" name="Line 33"/>
            <p:cNvSpPr>
              <a:spLocks noChangeShapeType="1"/>
            </p:cNvSpPr>
            <p:nvPr/>
          </p:nvSpPr>
          <p:spPr bwMode="auto">
            <a:xfrm>
              <a:off x="4315" y="3539"/>
              <a:ext cx="87" cy="6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88" name="Line 34"/>
            <p:cNvSpPr>
              <a:spLocks noChangeShapeType="1"/>
            </p:cNvSpPr>
            <p:nvPr/>
          </p:nvSpPr>
          <p:spPr bwMode="auto">
            <a:xfrm>
              <a:off x="4119" y="3390"/>
              <a:ext cx="335" cy="2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89" name="Line 35"/>
            <p:cNvSpPr>
              <a:spLocks noChangeShapeType="1"/>
            </p:cNvSpPr>
            <p:nvPr/>
          </p:nvSpPr>
          <p:spPr bwMode="auto">
            <a:xfrm flipV="1">
              <a:off x="4126" y="3249"/>
              <a:ext cx="574" cy="14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90" name="Line 36"/>
            <p:cNvSpPr>
              <a:spLocks noChangeShapeType="1"/>
            </p:cNvSpPr>
            <p:nvPr/>
          </p:nvSpPr>
          <p:spPr bwMode="auto">
            <a:xfrm>
              <a:off x="4707" y="3248"/>
              <a:ext cx="146" cy="3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91" name="Line 37"/>
            <p:cNvSpPr>
              <a:spLocks noChangeShapeType="1"/>
            </p:cNvSpPr>
            <p:nvPr/>
          </p:nvSpPr>
          <p:spPr bwMode="auto">
            <a:xfrm flipV="1">
              <a:off x="4541" y="3212"/>
              <a:ext cx="25" cy="73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92" name="Line 38"/>
            <p:cNvSpPr>
              <a:spLocks noChangeShapeType="1"/>
            </p:cNvSpPr>
            <p:nvPr/>
          </p:nvSpPr>
          <p:spPr bwMode="auto">
            <a:xfrm flipV="1">
              <a:off x="4599" y="3528"/>
              <a:ext cx="138" cy="4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93" name="Freeform 39"/>
            <p:cNvSpPr>
              <a:spLocks/>
            </p:cNvSpPr>
            <p:nvPr/>
          </p:nvSpPr>
          <p:spPr bwMode="auto">
            <a:xfrm rot="20725715" flipV="1">
              <a:off x="4819" y="3464"/>
              <a:ext cx="166" cy="53"/>
            </a:xfrm>
            <a:custGeom>
              <a:avLst/>
              <a:gdLst>
                <a:gd name="T0" fmla="*/ 0 w 3120"/>
                <a:gd name="T1" fmla="*/ 0 h 697"/>
                <a:gd name="T2" fmla="*/ 0 w 3120"/>
                <a:gd name="T3" fmla="*/ 0 h 697"/>
                <a:gd name="T4" fmla="*/ 0 w 3120"/>
                <a:gd name="T5" fmla="*/ 0 h 697"/>
                <a:gd name="T6" fmla="*/ 0 w 3120"/>
                <a:gd name="T7" fmla="*/ 0 h 697"/>
                <a:gd name="T8" fmla="*/ 0 w 3120"/>
                <a:gd name="T9" fmla="*/ 0 h 697"/>
                <a:gd name="T10" fmla="*/ 0 w 3120"/>
                <a:gd name="T11" fmla="*/ 0 h 697"/>
                <a:gd name="T12" fmla="*/ 0 w 3120"/>
                <a:gd name="T13" fmla="*/ 0 h 697"/>
                <a:gd name="T14" fmla="*/ 0 w 3120"/>
                <a:gd name="T15" fmla="*/ 0 h 697"/>
                <a:gd name="T16" fmla="*/ 0 w 3120"/>
                <a:gd name="T17" fmla="*/ 0 h 697"/>
                <a:gd name="T18" fmla="*/ 0 w 3120"/>
                <a:gd name="T19" fmla="*/ 0 h 697"/>
                <a:gd name="T20" fmla="*/ 0 w 3120"/>
                <a:gd name="T21" fmla="*/ 0 h 697"/>
                <a:gd name="T22" fmla="*/ 0 w 3120"/>
                <a:gd name="T23" fmla="*/ 0 h 697"/>
                <a:gd name="T24" fmla="*/ 0 w 3120"/>
                <a:gd name="T25" fmla="*/ 0 h 697"/>
                <a:gd name="T26" fmla="*/ 0 w 3120"/>
                <a:gd name="T27" fmla="*/ 0 h 697"/>
                <a:gd name="T28" fmla="*/ 0 w 3120"/>
                <a:gd name="T29" fmla="*/ 0 h 697"/>
                <a:gd name="T30" fmla="*/ 0 w 3120"/>
                <a:gd name="T31" fmla="*/ 0 h 697"/>
                <a:gd name="T32" fmla="*/ 0 w 3120"/>
                <a:gd name="T33" fmla="*/ 0 h 697"/>
                <a:gd name="T34" fmla="*/ 0 w 3120"/>
                <a:gd name="T35" fmla="*/ 0 h 697"/>
                <a:gd name="T36" fmla="*/ 0 w 3120"/>
                <a:gd name="T37" fmla="*/ 0 h 697"/>
                <a:gd name="T38" fmla="*/ 0 w 3120"/>
                <a:gd name="T39" fmla="*/ 0 h 697"/>
                <a:gd name="T40" fmla="*/ 0 w 3120"/>
                <a:gd name="T41" fmla="*/ 0 h 697"/>
                <a:gd name="T42" fmla="*/ 0 w 3120"/>
                <a:gd name="T43" fmla="*/ 0 h 697"/>
                <a:gd name="T44" fmla="*/ 0 w 3120"/>
                <a:gd name="T45" fmla="*/ 0 h 697"/>
                <a:gd name="T46" fmla="*/ 0 w 3120"/>
                <a:gd name="T47" fmla="*/ 0 h 697"/>
                <a:gd name="T48" fmla="*/ 0 w 3120"/>
                <a:gd name="T49" fmla="*/ 0 h 697"/>
                <a:gd name="T50" fmla="*/ 0 w 3120"/>
                <a:gd name="T51" fmla="*/ 0 h 697"/>
                <a:gd name="T52" fmla="*/ 0 w 3120"/>
                <a:gd name="T53" fmla="*/ 0 h 697"/>
                <a:gd name="T54" fmla="*/ 0 w 3120"/>
                <a:gd name="T55" fmla="*/ 0 h 697"/>
                <a:gd name="T56" fmla="*/ 0 w 3120"/>
                <a:gd name="T57" fmla="*/ 0 h 697"/>
                <a:gd name="T58" fmla="*/ 0 w 3120"/>
                <a:gd name="T59" fmla="*/ 0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20" h="697">
                  <a:moveTo>
                    <a:pt x="0" y="346"/>
                  </a:moveTo>
                  <a:lnTo>
                    <a:pt x="268" y="308"/>
                  </a:lnTo>
                  <a:cubicBezTo>
                    <a:pt x="357" y="295"/>
                    <a:pt x="447" y="282"/>
                    <a:pt x="537" y="269"/>
                  </a:cubicBezTo>
                  <a:cubicBezTo>
                    <a:pt x="627" y="256"/>
                    <a:pt x="694" y="256"/>
                    <a:pt x="806" y="231"/>
                  </a:cubicBezTo>
                  <a:cubicBezTo>
                    <a:pt x="918" y="206"/>
                    <a:pt x="1116" y="145"/>
                    <a:pt x="1209" y="116"/>
                  </a:cubicBezTo>
                  <a:cubicBezTo>
                    <a:pt x="1302" y="87"/>
                    <a:pt x="1301" y="76"/>
                    <a:pt x="1363" y="58"/>
                  </a:cubicBezTo>
                  <a:cubicBezTo>
                    <a:pt x="1425" y="40"/>
                    <a:pt x="1525" y="20"/>
                    <a:pt x="1584" y="10"/>
                  </a:cubicBezTo>
                  <a:cubicBezTo>
                    <a:pt x="1643" y="0"/>
                    <a:pt x="1672" y="0"/>
                    <a:pt x="1718" y="0"/>
                  </a:cubicBezTo>
                  <a:cubicBezTo>
                    <a:pt x="1764" y="0"/>
                    <a:pt x="1811" y="4"/>
                    <a:pt x="1862" y="10"/>
                  </a:cubicBezTo>
                  <a:cubicBezTo>
                    <a:pt x="1913" y="16"/>
                    <a:pt x="1971" y="26"/>
                    <a:pt x="2025" y="39"/>
                  </a:cubicBezTo>
                  <a:cubicBezTo>
                    <a:pt x="2079" y="52"/>
                    <a:pt x="2125" y="66"/>
                    <a:pt x="2188" y="87"/>
                  </a:cubicBezTo>
                  <a:cubicBezTo>
                    <a:pt x="2251" y="108"/>
                    <a:pt x="2331" y="140"/>
                    <a:pt x="2400" y="164"/>
                  </a:cubicBezTo>
                  <a:cubicBezTo>
                    <a:pt x="2469" y="188"/>
                    <a:pt x="2542" y="212"/>
                    <a:pt x="2601" y="231"/>
                  </a:cubicBezTo>
                  <a:cubicBezTo>
                    <a:pt x="2660" y="250"/>
                    <a:pt x="2696" y="265"/>
                    <a:pt x="2755" y="279"/>
                  </a:cubicBezTo>
                  <a:cubicBezTo>
                    <a:pt x="2814" y="293"/>
                    <a:pt x="2895" y="306"/>
                    <a:pt x="2956" y="317"/>
                  </a:cubicBezTo>
                  <a:lnTo>
                    <a:pt x="3120" y="346"/>
                  </a:lnTo>
                  <a:lnTo>
                    <a:pt x="2937" y="375"/>
                  </a:lnTo>
                  <a:cubicBezTo>
                    <a:pt x="2873" y="386"/>
                    <a:pt x="2795" y="399"/>
                    <a:pt x="2736" y="413"/>
                  </a:cubicBezTo>
                  <a:cubicBezTo>
                    <a:pt x="2677" y="427"/>
                    <a:pt x="2635" y="445"/>
                    <a:pt x="2582" y="461"/>
                  </a:cubicBezTo>
                  <a:cubicBezTo>
                    <a:pt x="2529" y="477"/>
                    <a:pt x="2475" y="490"/>
                    <a:pt x="2419" y="509"/>
                  </a:cubicBezTo>
                  <a:cubicBezTo>
                    <a:pt x="2363" y="528"/>
                    <a:pt x="2299" y="557"/>
                    <a:pt x="2246" y="576"/>
                  </a:cubicBezTo>
                  <a:cubicBezTo>
                    <a:pt x="2193" y="595"/>
                    <a:pt x="2182" y="605"/>
                    <a:pt x="2102" y="624"/>
                  </a:cubicBezTo>
                  <a:cubicBezTo>
                    <a:pt x="2022" y="643"/>
                    <a:pt x="1873" y="687"/>
                    <a:pt x="1766" y="692"/>
                  </a:cubicBezTo>
                  <a:cubicBezTo>
                    <a:pt x="1659" y="697"/>
                    <a:pt x="1536" y="667"/>
                    <a:pt x="1459" y="653"/>
                  </a:cubicBezTo>
                  <a:cubicBezTo>
                    <a:pt x="1382" y="639"/>
                    <a:pt x="1359" y="621"/>
                    <a:pt x="1305" y="605"/>
                  </a:cubicBezTo>
                  <a:cubicBezTo>
                    <a:pt x="1251" y="589"/>
                    <a:pt x="1212" y="579"/>
                    <a:pt x="1132" y="557"/>
                  </a:cubicBezTo>
                  <a:cubicBezTo>
                    <a:pt x="1052" y="535"/>
                    <a:pt x="937" y="496"/>
                    <a:pt x="825" y="471"/>
                  </a:cubicBezTo>
                  <a:cubicBezTo>
                    <a:pt x="713" y="446"/>
                    <a:pt x="557" y="418"/>
                    <a:pt x="460" y="404"/>
                  </a:cubicBezTo>
                  <a:cubicBezTo>
                    <a:pt x="363" y="390"/>
                    <a:pt x="317" y="394"/>
                    <a:pt x="240" y="384"/>
                  </a:cubicBezTo>
                  <a:lnTo>
                    <a:pt x="0" y="346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94" name="Line 40"/>
            <p:cNvSpPr>
              <a:spLocks noChangeShapeType="1"/>
            </p:cNvSpPr>
            <p:nvPr/>
          </p:nvSpPr>
          <p:spPr bwMode="auto">
            <a:xfrm>
              <a:off x="4475" y="3412"/>
              <a:ext cx="218" cy="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95" name="Line 41"/>
            <p:cNvSpPr>
              <a:spLocks noChangeShapeType="1"/>
            </p:cNvSpPr>
            <p:nvPr/>
          </p:nvSpPr>
          <p:spPr bwMode="auto">
            <a:xfrm flipV="1">
              <a:off x="4467" y="3368"/>
              <a:ext cx="139" cy="4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96" name="Line 42"/>
            <p:cNvSpPr>
              <a:spLocks noChangeShapeType="1"/>
            </p:cNvSpPr>
            <p:nvPr/>
          </p:nvSpPr>
          <p:spPr bwMode="auto">
            <a:xfrm flipV="1">
              <a:off x="4743" y="3390"/>
              <a:ext cx="226" cy="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97" name="Line 43"/>
            <p:cNvSpPr>
              <a:spLocks noChangeShapeType="1"/>
            </p:cNvSpPr>
            <p:nvPr/>
          </p:nvSpPr>
          <p:spPr bwMode="auto">
            <a:xfrm>
              <a:off x="4758" y="3434"/>
              <a:ext cx="73" cy="83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98" name="Line 44"/>
            <p:cNvSpPr>
              <a:spLocks noChangeShapeType="1"/>
            </p:cNvSpPr>
            <p:nvPr/>
          </p:nvSpPr>
          <p:spPr bwMode="auto">
            <a:xfrm flipV="1">
              <a:off x="4970" y="3358"/>
              <a:ext cx="550" cy="3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99" name="Line 45"/>
            <p:cNvSpPr>
              <a:spLocks noChangeShapeType="1"/>
            </p:cNvSpPr>
            <p:nvPr/>
          </p:nvSpPr>
          <p:spPr bwMode="auto">
            <a:xfrm>
              <a:off x="4628" y="3381"/>
              <a:ext cx="62" cy="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00" name="Line 46"/>
            <p:cNvSpPr>
              <a:spLocks noChangeShapeType="1"/>
            </p:cNvSpPr>
            <p:nvPr/>
          </p:nvSpPr>
          <p:spPr bwMode="auto">
            <a:xfrm>
              <a:off x="4846" y="3273"/>
              <a:ext cx="671" cy="32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01" name="Freeform 47"/>
            <p:cNvSpPr>
              <a:spLocks/>
            </p:cNvSpPr>
            <p:nvPr/>
          </p:nvSpPr>
          <p:spPr bwMode="auto">
            <a:xfrm rot="20756239" flipV="1">
              <a:off x="4696" y="3196"/>
              <a:ext cx="146" cy="47"/>
            </a:xfrm>
            <a:custGeom>
              <a:avLst/>
              <a:gdLst>
                <a:gd name="T0" fmla="*/ 0 w 3120"/>
                <a:gd name="T1" fmla="*/ 0 h 697"/>
                <a:gd name="T2" fmla="*/ 0 w 3120"/>
                <a:gd name="T3" fmla="*/ 0 h 697"/>
                <a:gd name="T4" fmla="*/ 0 w 3120"/>
                <a:gd name="T5" fmla="*/ 0 h 697"/>
                <a:gd name="T6" fmla="*/ 0 w 3120"/>
                <a:gd name="T7" fmla="*/ 0 h 697"/>
                <a:gd name="T8" fmla="*/ 0 w 3120"/>
                <a:gd name="T9" fmla="*/ 0 h 697"/>
                <a:gd name="T10" fmla="*/ 0 w 3120"/>
                <a:gd name="T11" fmla="*/ 0 h 697"/>
                <a:gd name="T12" fmla="*/ 0 w 3120"/>
                <a:gd name="T13" fmla="*/ 0 h 697"/>
                <a:gd name="T14" fmla="*/ 0 w 3120"/>
                <a:gd name="T15" fmla="*/ 0 h 697"/>
                <a:gd name="T16" fmla="*/ 0 w 3120"/>
                <a:gd name="T17" fmla="*/ 0 h 697"/>
                <a:gd name="T18" fmla="*/ 0 w 3120"/>
                <a:gd name="T19" fmla="*/ 0 h 697"/>
                <a:gd name="T20" fmla="*/ 0 w 3120"/>
                <a:gd name="T21" fmla="*/ 0 h 697"/>
                <a:gd name="T22" fmla="*/ 0 w 3120"/>
                <a:gd name="T23" fmla="*/ 0 h 697"/>
                <a:gd name="T24" fmla="*/ 0 w 3120"/>
                <a:gd name="T25" fmla="*/ 0 h 697"/>
                <a:gd name="T26" fmla="*/ 0 w 3120"/>
                <a:gd name="T27" fmla="*/ 0 h 697"/>
                <a:gd name="T28" fmla="*/ 0 w 3120"/>
                <a:gd name="T29" fmla="*/ 0 h 697"/>
                <a:gd name="T30" fmla="*/ 0 w 3120"/>
                <a:gd name="T31" fmla="*/ 0 h 697"/>
                <a:gd name="T32" fmla="*/ 0 w 3120"/>
                <a:gd name="T33" fmla="*/ 0 h 697"/>
                <a:gd name="T34" fmla="*/ 0 w 3120"/>
                <a:gd name="T35" fmla="*/ 0 h 697"/>
                <a:gd name="T36" fmla="*/ 0 w 3120"/>
                <a:gd name="T37" fmla="*/ 0 h 697"/>
                <a:gd name="T38" fmla="*/ 0 w 3120"/>
                <a:gd name="T39" fmla="*/ 0 h 697"/>
                <a:gd name="T40" fmla="*/ 0 w 3120"/>
                <a:gd name="T41" fmla="*/ 0 h 697"/>
                <a:gd name="T42" fmla="*/ 0 w 3120"/>
                <a:gd name="T43" fmla="*/ 0 h 697"/>
                <a:gd name="T44" fmla="*/ 0 w 3120"/>
                <a:gd name="T45" fmla="*/ 0 h 697"/>
                <a:gd name="T46" fmla="*/ 0 w 3120"/>
                <a:gd name="T47" fmla="*/ 0 h 697"/>
                <a:gd name="T48" fmla="*/ 0 w 3120"/>
                <a:gd name="T49" fmla="*/ 0 h 697"/>
                <a:gd name="T50" fmla="*/ 0 w 3120"/>
                <a:gd name="T51" fmla="*/ 0 h 697"/>
                <a:gd name="T52" fmla="*/ 0 w 3120"/>
                <a:gd name="T53" fmla="*/ 0 h 697"/>
                <a:gd name="T54" fmla="*/ 0 w 3120"/>
                <a:gd name="T55" fmla="*/ 0 h 697"/>
                <a:gd name="T56" fmla="*/ 0 w 3120"/>
                <a:gd name="T57" fmla="*/ 0 h 697"/>
                <a:gd name="T58" fmla="*/ 0 w 3120"/>
                <a:gd name="T59" fmla="*/ 0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20" h="697">
                  <a:moveTo>
                    <a:pt x="0" y="346"/>
                  </a:moveTo>
                  <a:lnTo>
                    <a:pt x="268" y="308"/>
                  </a:lnTo>
                  <a:cubicBezTo>
                    <a:pt x="357" y="295"/>
                    <a:pt x="447" y="282"/>
                    <a:pt x="537" y="269"/>
                  </a:cubicBezTo>
                  <a:cubicBezTo>
                    <a:pt x="627" y="256"/>
                    <a:pt x="694" y="256"/>
                    <a:pt x="806" y="231"/>
                  </a:cubicBezTo>
                  <a:cubicBezTo>
                    <a:pt x="918" y="206"/>
                    <a:pt x="1116" y="145"/>
                    <a:pt x="1209" y="116"/>
                  </a:cubicBezTo>
                  <a:cubicBezTo>
                    <a:pt x="1302" y="87"/>
                    <a:pt x="1301" y="76"/>
                    <a:pt x="1363" y="58"/>
                  </a:cubicBezTo>
                  <a:cubicBezTo>
                    <a:pt x="1425" y="40"/>
                    <a:pt x="1525" y="20"/>
                    <a:pt x="1584" y="10"/>
                  </a:cubicBezTo>
                  <a:cubicBezTo>
                    <a:pt x="1643" y="0"/>
                    <a:pt x="1672" y="0"/>
                    <a:pt x="1718" y="0"/>
                  </a:cubicBezTo>
                  <a:cubicBezTo>
                    <a:pt x="1764" y="0"/>
                    <a:pt x="1811" y="4"/>
                    <a:pt x="1862" y="10"/>
                  </a:cubicBezTo>
                  <a:cubicBezTo>
                    <a:pt x="1913" y="16"/>
                    <a:pt x="1971" y="26"/>
                    <a:pt x="2025" y="39"/>
                  </a:cubicBezTo>
                  <a:cubicBezTo>
                    <a:pt x="2079" y="52"/>
                    <a:pt x="2125" y="66"/>
                    <a:pt x="2188" y="87"/>
                  </a:cubicBezTo>
                  <a:cubicBezTo>
                    <a:pt x="2251" y="108"/>
                    <a:pt x="2331" y="140"/>
                    <a:pt x="2400" y="164"/>
                  </a:cubicBezTo>
                  <a:cubicBezTo>
                    <a:pt x="2469" y="188"/>
                    <a:pt x="2542" y="212"/>
                    <a:pt x="2601" y="231"/>
                  </a:cubicBezTo>
                  <a:cubicBezTo>
                    <a:pt x="2660" y="250"/>
                    <a:pt x="2696" y="265"/>
                    <a:pt x="2755" y="279"/>
                  </a:cubicBezTo>
                  <a:cubicBezTo>
                    <a:pt x="2814" y="293"/>
                    <a:pt x="2895" y="306"/>
                    <a:pt x="2956" y="317"/>
                  </a:cubicBezTo>
                  <a:lnTo>
                    <a:pt x="3120" y="346"/>
                  </a:lnTo>
                  <a:lnTo>
                    <a:pt x="2937" y="375"/>
                  </a:lnTo>
                  <a:cubicBezTo>
                    <a:pt x="2873" y="386"/>
                    <a:pt x="2795" y="399"/>
                    <a:pt x="2736" y="413"/>
                  </a:cubicBezTo>
                  <a:cubicBezTo>
                    <a:pt x="2677" y="427"/>
                    <a:pt x="2635" y="445"/>
                    <a:pt x="2582" y="461"/>
                  </a:cubicBezTo>
                  <a:cubicBezTo>
                    <a:pt x="2529" y="477"/>
                    <a:pt x="2475" y="490"/>
                    <a:pt x="2419" y="509"/>
                  </a:cubicBezTo>
                  <a:cubicBezTo>
                    <a:pt x="2363" y="528"/>
                    <a:pt x="2299" y="557"/>
                    <a:pt x="2246" y="576"/>
                  </a:cubicBezTo>
                  <a:cubicBezTo>
                    <a:pt x="2193" y="595"/>
                    <a:pt x="2182" y="605"/>
                    <a:pt x="2102" y="624"/>
                  </a:cubicBezTo>
                  <a:cubicBezTo>
                    <a:pt x="2022" y="643"/>
                    <a:pt x="1873" y="687"/>
                    <a:pt x="1766" y="692"/>
                  </a:cubicBezTo>
                  <a:cubicBezTo>
                    <a:pt x="1659" y="697"/>
                    <a:pt x="1536" y="667"/>
                    <a:pt x="1459" y="653"/>
                  </a:cubicBezTo>
                  <a:cubicBezTo>
                    <a:pt x="1382" y="639"/>
                    <a:pt x="1359" y="621"/>
                    <a:pt x="1305" y="605"/>
                  </a:cubicBezTo>
                  <a:cubicBezTo>
                    <a:pt x="1251" y="589"/>
                    <a:pt x="1212" y="579"/>
                    <a:pt x="1132" y="557"/>
                  </a:cubicBezTo>
                  <a:cubicBezTo>
                    <a:pt x="1052" y="535"/>
                    <a:pt x="937" y="496"/>
                    <a:pt x="825" y="471"/>
                  </a:cubicBezTo>
                  <a:cubicBezTo>
                    <a:pt x="713" y="446"/>
                    <a:pt x="557" y="418"/>
                    <a:pt x="460" y="404"/>
                  </a:cubicBezTo>
                  <a:cubicBezTo>
                    <a:pt x="363" y="390"/>
                    <a:pt x="317" y="394"/>
                    <a:pt x="240" y="384"/>
                  </a:cubicBezTo>
                  <a:lnTo>
                    <a:pt x="0" y="346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02" name="Line 48"/>
            <p:cNvSpPr>
              <a:spLocks noChangeShapeType="1"/>
            </p:cNvSpPr>
            <p:nvPr/>
          </p:nvSpPr>
          <p:spPr bwMode="auto">
            <a:xfrm flipH="1" flipV="1">
              <a:off x="4541" y="3280"/>
              <a:ext cx="133" cy="3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03" name="Freeform 49"/>
            <p:cNvSpPr>
              <a:spLocks/>
            </p:cNvSpPr>
            <p:nvPr/>
          </p:nvSpPr>
          <p:spPr bwMode="auto">
            <a:xfrm rot="972355" flipV="1">
              <a:off x="4526" y="3285"/>
              <a:ext cx="146" cy="47"/>
            </a:xfrm>
            <a:custGeom>
              <a:avLst/>
              <a:gdLst>
                <a:gd name="T0" fmla="*/ 0 w 3120"/>
                <a:gd name="T1" fmla="*/ 0 h 697"/>
                <a:gd name="T2" fmla="*/ 0 w 3120"/>
                <a:gd name="T3" fmla="*/ 0 h 697"/>
                <a:gd name="T4" fmla="*/ 0 w 3120"/>
                <a:gd name="T5" fmla="*/ 0 h 697"/>
                <a:gd name="T6" fmla="*/ 0 w 3120"/>
                <a:gd name="T7" fmla="*/ 0 h 697"/>
                <a:gd name="T8" fmla="*/ 0 w 3120"/>
                <a:gd name="T9" fmla="*/ 0 h 697"/>
                <a:gd name="T10" fmla="*/ 0 w 3120"/>
                <a:gd name="T11" fmla="*/ 0 h 697"/>
                <a:gd name="T12" fmla="*/ 0 w 3120"/>
                <a:gd name="T13" fmla="*/ 0 h 697"/>
                <a:gd name="T14" fmla="*/ 0 w 3120"/>
                <a:gd name="T15" fmla="*/ 0 h 697"/>
                <a:gd name="T16" fmla="*/ 0 w 3120"/>
                <a:gd name="T17" fmla="*/ 0 h 697"/>
                <a:gd name="T18" fmla="*/ 0 w 3120"/>
                <a:gd name="T19" fmla="*/ 0 h 697"/>
                <a:gd name="T20" fmla="*/ 0 w 3120"/>
                <a:gd name="T21" fmla="*/ 0 h 697"/>
                <a:gd name="T22" fmla="*/ 0 w 3120"/>
                <a:gd name="T23" fmla="*/ 0 h 697"/>
                <a:gd name="T24" fmla="*/ 0 w 3120"/>
                <a:gd name="T25" fmla="*/ 0 h 697"/>
                <a:gd name="T26" fmla="*/ 0 w 3120"/>
                <a:gd name="T27" fmla="*/ 0 h 697"/>
                <a:gd name="T28" fmla="*/ 0 w 3120"/>
                <a:gd name="T29" fmla="*/ 0 h 697"/>
                <a:gd name="T30" fmla="*/ 0 w 3120"/>
                <a:gd name="T31" fmla="*/ 0 h 697"/>
                <a:gd name="T32" fmla="*/ 0 w 3120"/>
                <a:gd name="T33" fmla="*/ 0 h 697"/>
                <a:gd name="T34" fmla="*/ 0 w 3120"/>
                <a:gd name="T35" fmla="*/ 0 h 697"/>
                <a:gd name="T36" fmla="*/ 0 w 3120"/>
                <a:gd name="T37" fmla="*/ 0 h 697"/>
                <a:gd name="T38" fmla="*/ 0 w 3120"/>
                <a:gd name="T39" fmla="*/ 0 h 697"/>
                <a:gd name="T40" fmla="*/ 0 w 3120"/>
                <a:gd name="T41" fmla="*/ 0 h 697"/>
                <a:gd name="T42" fmla="*/ 0 w 3120"/>
                <a:gd name="T43" fmla="*/ 0 h 697"/>
                <a:gd name="T44" fmla="*/ 0 w 3120"/>
                <a:gd name="T45" fmla="*/ 0 h 697"/>
                <a:gd name="T46" fmla="*/ 0 w 3120"/>
                <a:gd name="T47" fmla="*/ 0 h 697"/>
                <a:gd name="T48" fmla="*/ 0 w 3120"/>
                <a:gd name="T49" fmla="*/ 0 h 697"/>
                <a:gd name="T50" fmla="*/ 0 w 3120"/>
                <a:gd name="T51" fmla="*/ 0 h 697"/>
                <a:gd name="T52" fmla="*/ 0 w 3120"/>
                <a:gd name="T53" fmla="*/ 0 h 697"/>
                <a:gd name="T54" fmla="*/ 0 w 3120"/>
                <a:gd name="T55" fmla="*/ 0 h 697"/>
                <a:gd name="T56" fmla="*/ 0 w 3120"/>
                <a:gd name="T57" fmla="*/ 0 h 697"/>
                <a:gd name="T58" fmla="*/ 0 w 3120"/>
                <a:gd name="T59" fmla="*/ 0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20" h="697">
                  <a:moveTo>
                    <a:pt x="0" y="346"/>
                  </a:moveTo>
                  <a:lnTo>
                    <a:pt x="268" y="308"/>
                  </a:lnTo>
                  <a:cubicBezTo>
                    <a:pt x="357" y="295"/>
                    <a:pt x="447" y="282"/>
                    <a:pt x="537" y="269"/>
                  </a:cubicBezTo>
                  <a:cubicBezTo>
                    <a:pt x="627" y="256"/>
                    <a:pt x="694" y="256"/>
                    <a:pt x="806" y="231"/>
                  </a:cubicBezTo>
                  <a:cubicBezTo>
                    <a:pt x="918" y="206"/>
                    <a:pt x="1116" y="145"/>
                    <a:pt x="1209" y="116"/>
                  </a:cubicBezTo>
                  <a:cubicBezTo>
                    <a:pt x="1302" y="87"/>
                    <a:pt x="1301" y="76"/>
                    <a:pt x="1363" y="58"/>
                  </a:cubicBezTo>
                  <a:cubicBezTo>
                    <a:pt x="1425" y="40"/>
                    <a:pt x="1525" y="20"/>
                    <a:pt x="1584" y="10"/>
                  </a:cubicBezTo>
                  <a:cubicBezTo>
                    <a:pt x="1643" y="0"/>
                    <a:pt x="1672" y="0"/>
                    <a:pt x="1718" y="0"/>
                  </a:cubicBezTo>
                  <a:cubicBezTo>
                    <a:pt x="1764" y="0"/>
                    <a:pt x="1811" y="4"/>
                    <a:pt x="1862" y="10"/>
                  </a:cubicBezTo>
                  <a:cubicBezTo>
                    <a:pt x="1913" y="16"/>
                    <a:pt x="1971" y="26"/>
                    <a:pt x="2025" y="39"/>
                  </a:cubicBezTo>
                  <a:cubicBezTo>
                    <a:pt x="2079" y="52"/>
                    <a:pt x="2125" y="66"/>
                    <a:pt x="2188" y="87"/>
                  </a:cubicBezTo>
                  <a:cubicBezTo>
                    <a:pt x="2251" y="108"/>
                    <a:pt x="2331" y="140"/>
                    <a:pt x="2400" y="164"/>
                  </a:cubicBezTo>
                  <a:cubicBezTo>
                    <a:pt x="2469" y="188"/>
                    <a:pt x="2542" y="212"/>
                    <a:pt x="2601" y="231"/>
                  </a:cubicBezTo>
                  <a:cubicBezTo>
                    <a:pt x="2660" y="250"/>
                    <a:pt x="2696" y="265"/>
                    <a:pt x="2755" y="279"/>
                  </a:cubicBezTo>
                  <a:cubicBezTo>
                    <a:pt x="2814" y="293"/>
                    <a:pt x="2895" y="306"/>
                    <a:pt x="2956" y="317"/>
                  </a:cubicBezTo>
                  <a:lnTo>
                    <a:pt x="3120" y="346"/>
                  </a:lnTo>
                  <a:lnTo>
                    <a:pt x="2937" y="375"/>
                  </a:lnTo>
                  <a:cubicBezTo>
                    <a:pt x="2873" y="386"/>
                    <a:pt x="2795" y="399"/>
                    <a:pt x="2736" y="413"/>
                  </a:cubicBezTo>
                  <a:cubicBezTo>
                    <a:pt x="2677" y="427"/>
                    <a:pt x="2635" y="445"/>
                    <a:pt x="2582" y="461"/>
                  </a:cubicBezTo>
                  <a:cubicBezTo>
                    <a:pt x="2529" y="477"/>
                    <a:pt x="2475" y="490"/>
                    <a:pt x="2419" y="509"/>
                  </a:cubicBezTo>
                  <a:cubicBezTo>
                    <a:pt x="2363" y="528"/>
                    <a:pt x="2299" y="557"/>
                    <a:pt x="2246" y="576"/>
                  </a:cubicBezTo>
                  <a:cubicBezTo>
                    <a:pt x="2193" y="595"/>
                    <a:pt x="2182" y="605"/>
                    <a:pt x="2102" y="624"/>
                  </a:cubicBezTo>
                  <a:cubicBezTo>
                    <a:pt x="2022" y="643"/>
                    <a:pt x="1873" y="687"/>
                    <a:pt x="1766" y="692"/>
                  </a:cubicBezTo>
                  <a:cubicBezTo>
                    <a:pt x="1659" y="697"/>
                    <a:pt x="1536" y="667"/>
                    <a:pt x="1459" y="653"/>
                  </a:cubicBezTo>
                  <a:cubicBezTo>
                    <a:pt x="1382" y="639"/>
                    <a:pt x="1359" y="621"/>
                    <a:pt x="1305" y="605"/>
                  </a:cubicBezTo>
                  <a:cubicBezTo>
                    <a:pt x="1251" y="589"/>
                    <a:pt x="1212" y="579"/>
                    <a:pt x="1132" y="557"/>
                  </a:cubicBezTo>
                  <a:cubicBezTo>
                    <a:pt x="1052" y="535"/>
                    <a:pt x="937" y="496"/>
                    <a:pt x="825" y="471"/>
                  </a:cubicBezTo>
                  <a:cubicBezTo>
                    <a:pt x="713" y="446"/>
                    <a:pt x="557" y="418"/>
                    <a:pt x="460" y="404"/>
                  </a:cubicBezTo>
                  <a:cubicBezTo>
                    <a:pt x="363" y="390"/>
                    <a:pt x="317" y="394"/>
                    <a:pt x="240" y="384"/>
                  </a:cubicBezTo>
                  <a:lnTo>
                    <a:pt x="0" y="346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04" name="Line 50"/>
            <p:cNvSpPr>
              <a:spLocks noChangeShapeType="1"/>
            </p:cNvSpPr>
            <p:nvPr/>
          </p:nvSpPr>
          <p:spPr bwMode="auto">
            <a:xfrm>
              <a:off x="4608" y="3572"/>
              <a:ext cx="201" cy="41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05" name="Line 51"/>
            <p:cNvSpPr>
              <a:spLocks noChangeShapeType="1"/>
            </p:cNvSpPr>
            <p:nvPr/>
          </p:nvSpPr>
          <p:spPr bwMode="auto">
            <a:xfrm>
              <a:off x="4599" y="3571"/>
              <a:ext cx="219" cy="8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06" name="Line 52"/>
            <p:cNvSpPr>
              <a:spLocks noChangeShapeType="1"/>
            </p:cNvSpPr>
            <p:nvPr/>
          </p:nvSpPr>
          <p:spPr bwMode="auto">
            <a:xfrm>
              <a:off x="4905" y="3606"/>
              <a:ext cx="147" cy="4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07" name="Freeform 53"/>
            <p:cNvSpPr>
              <a:spLocks/>
            </p:cNvSpPr>
            <p:nvPr/>
          </p:nvSpPr>
          <p:spPr bwMode="auto">
            <a:xfrm rot="226608" flipV="1">
              <a:off x="4901" y="3585"/>
              <a:ext cx="166" cy="52"/>
            </a:xfrm>
            <a:custGeom>
              <a:avLst/>
              <a:gdLst>
                <a:gd name="T0" fmla="*/ 0 w 3120"/>
                <a:gd name="T1" fmla="*/ 0 h 697"/>
                <a:gd name="T2" fmla="*/ 0 w 3120"/>
                <a:gd name="T3" fmla="*/ 0 h 697"/>
                <a:gd name="T4" fmla="*/ 0 w 3120"/>
                <a:gd name="T5" fmla="*/ 0 h 697"/>
                <a:gd name="T6" fmla="*/ 0 w 3120"/>
                <a:gd name="T7" fmla="*/ 0 h 697"/>
                <a:gd name="T8" fmla="*/ 0 w 3120"/>
                <a:gd name="T9" fmla="*/ 0 h 697"/>
                <a:gd name="T10" fmla="*/ 0 w 3120"/>
                <a:gd name="T11" fmla="*/ 0 h 697"/>
                <a:gd name="T12" fmla="*/ 0 w 3120"/>
                <a:gd name="T13" fmla="*/ 0 h 697"/>
                <a:gd name="T14" fmla="*/ 0 w 3120"/>
                <a:gd name="T15" fmla="*/ 0 h 697"/>
                <a:gd name="T16" fmla="*/ 0 w 3120"/>
                <a:gd name="T17" fmla="*/ 0 h 697"/>
                <a:gd name="T18" fmla="*/ 0 w 3120"/>
                <a:gd name="T19" fmla="*/ 0 h 697"/>
                <a:gd name="T20" fmla="*/ 0 w 3120"/>
                <a:gd name="T21" fmla="*/ 0 h 697"/>
                <a:gd name="T22" fmla="*/ 0 w 3120"/>
                <a:gd name="T23" fmla="*/ 0 h 697"/>
                <a:gd name="T24" fmla="*/ 0 w 3120"/>
                <a:gd name="T25" fmla="*/ 0 h 697"/>
                <a:gd name="T26" fmla="*/ 0 w 3120"/>
                <a:gd name="T27" fmla="*/ 0 h 697"/>
                <a:gd name="T28" fmla="*/ 0 w 3120"/>
                <a:gd name="T29" fmla="*/ 0 h 697"/>
                <a:gd name="T30" fmla="*/ 0 w 3120"/>
                <a:gd name="T31" fmla="*/ 0 h 697"/>
                <a:gd name="T32" fmla="*/ 0 w 3120"/>
                <a:gd name="T33" fmla="*/ 0 h 697"/>
                <a:gd name="T34" fmla="*/ 0 w 3120"/>
                <a:gd name="T35" fmla="*/ 0 h 697"/>
                <a:gd name="T36" fmla="*/ 0 w 3120"/>
                <a:gd name="T37" fmla="*/ 0 h 697"/>
                <a:gd name="T38" fmla="*/ 0 w 3120"/>
                <a:gd name="T39" fmla="*/ 0 h 697"/>
                <a:gd name="T40" fmla="*/ 0 w 3120"/>
                <a:gd name="T41" fmla="*/ 0 h 697"/>
                <a:gd name="T42" fmla="*/ 0 w 3120"/>
                <a:gd name="T43" fmla="*/ 0 h 697"/>
                <a:gd name="T44" fmla="*/ 0 w 3120"/>
                <a:gd name="T45" fmla="*/ 0 h 697"/>
                <a:gd name="T46" fmla="*/ 0 w 3120"/>
                <a:gd name="T47" fmla="*/ 0 h 697"/>
                <a:gd name="T48" fmla="*/ 0 w 3120"/>
                <a:gd name="T49" fmla="*/ 0 h 697"/>
                <a:gd name="T50" fmla="*/ 0 w 3120"/>
                <a:gd name="T51" fmla="*/ 0 h 697"/>
                <a:gd name="T52" fmla="*/ 0 w 3120"/>
                <a:gd name="T53" fmla="*/ 0 h 697"/>
                <a:gd name="T54" fmla="*/ 0 w 3120"/>
                <a:gd name="T55" fmla="*/ 0 h 697"/>
                <a:gd name="T56" fmla="*/ 0 w 3120"/>
                <a:gd name="T57" fmla="*/ 0 h 697"/>
                <a:gd name="T58" fmla="*/ 0 w 3120"/>
                <a:gd name="T59" fmla="*/ 0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20" h="697">
                  <a:moveTo>
                    <a:pt x="0" y="346"/>
                  </a:moveTo>
                  <a:lnTo>
                    <a:pt x="268" y="308"/>
                  </a:lnTo>
                  <a:cubicBezTo>
                    <a:pt x="357" y="295"/>
                    <a:pt x="447" y="282"/>
                    <a:pt x="537" y="269"/>
                  </a:cubicBezTo>
                  <a:cubicBezTo>
                    <a:pt x="627" y="256"/>
                    <a:pt x="694" y="256"/>
                    <a:pt x="806" y="231"/>
                  </a:cubicBezTo>
                  <a:cubicBezTo>
                    <a:pt x="918" y="206"/>
                    <a:pt x="1116" y="145"/>
                    <a:pt x="1209" y="116"/>
                  </a:cubicBezTo>
                  <a:cubicBezTo>
                    <a:pt x="1302" y="87"/>
                    <a:pt x="1301" y="76"/>
                    <a:pt x="1363" y="58"/>
                  </a:cubicBezTo>
                  <a:cubicBezTo>
                    <a:pt x="1425" y="40"/>
                    <a:pt x="1525" y="20"/>
                    <a:pt x="1584" y="10"/>
                  </a:cubicBezTo>
                  <a:cubicBezTo>
                    <a:pt x="1643" y="0"/>
                    <a:pt x="1672" y="0"/>
                    <a:pt x="1718" y="0"/>
                  </a:cubicBezTo>
                  <a:cubicBezTo>
                    <a:pt x="1764" y="0"/>
                    <a:pt x="1811" y="4"/>
                    <a:pt x="1862" y="10"/>
                  </a:cubicBezTo>
                  <a:cubicBezTo>
                    <a:pt x="1913" y="16"/>
                    <a:pt x="1971" y="26"/>
                    <a:pt x="2025" y="39"/>
                  </a:cubicBezTo>
                  <a:cubicBezTo>
                    <a:pt x="2079" y="52"/>
                    <a:pt x="2125" y="66"/>
                    <a:pt x="2188" y="87"/>
                  </a:cubicBezTo>
                  <a:cubicBezTo>
                    <a:pt x="2251" y="108"/>
                    <a:pt x="2331" y="140"/>
                    <a:pt x="2400" y="164"/>
                  </a:cubicBezTo>
                  <a:cubicBezTo>
                    <a:pt x="2469" y="188"/>
                    <a:pt x="2542" y="212"/>
                    <a:pt x="2601" y="231"/>
                  </a:cubicBezTo>
                  <a:cubicBezTo>
                    <a:pt x="2660" y="250"/>
                    <a:pt x="2696" y="265"/>
                    <a:pt x="2755" y="279"/>
                  </a:cubicBezTo>
                  <a:cubicBezTo>
                    <a:pt x="2814" y="293"/>
                    <a:pt x="2895" y="306"/>
                    <a:pt x="2956" y="317"/>
                  </a:cubicBezTo>
                  <a:lnTo>
                    <a:pt x="3120" y="346"/>
                  </a:lnTo>
                  <a:lnTo>
                    <a:pt x="2937" y="375"/>
                  </a:lnTo>
                  <a:cubicBezTo>
                    <a:pt x="2873" y="386"/>
                    <a:pt x="2795" y="399"/>
                    <a:pt x="2736" y="413"/>
                  </a:cubicBezTo>
                  <a:cubicBezTo>
                    <a:pt x="2677" y="427"/>
                    <a:pt x="2635" y="445"/>
                    <a:pt x="2582" y="461"/>
                  </a:cubicBezTo>
                  <a:cubicBezTo>
                    <a:pt x="2529" y="477"/>
                    <a:pt x="2475" y="490"/>
                    <a:pt x="2419" y="509"/>
                  </a:cubicBezTo>
                  <a:cubicBezTo>
                    <a:pt x="2363" y="528"/>
                    <a:pt x="2299" y="557"/>
                    <a:pt x="2246" y="576"/>
                  </a:cubicBezTo>
                  <a:cubicBezTo>
                    <a:pt x="2193" y="595"/>
                    <a:pt x="2182" y="605"/>
                    <a:pt x="2102" y="624"/>
                  </a:cubicBezTo>
                  <a:cubicBezTo>
                    <a:pt x="2022" y="643"/>
                    <a:pt x="1873" y="687"/>
                    <a:pt x="1766" y="692"/>
                  </a:cubicBezTo>
                  <a:cubicBezTo>
                    <a:pt x="1659" y="697"/>
                    <a:pt x="1536" y="667"/>
                    <a:pt x="1459" y="653"/>
                  </a:cubicBezTo>
                  <a:cubicBezTo>
                    <a:pt x="1382" y="639"/>
                    <a:pt x="1359" y="621"/>
                    <a:pt x="1305" y="605"/>
                  </a:cubicBezTo>
                  <a:cubicBezTo>
                    <a:pt x="1251" y="589"/>
                    <a:pt x="1212" y="579"/>
                    <a:pt x="1132" y="557"/>
                  </a:cubicBezTo>
                  <a:cubicBezTo>
                    <a:pt x="1052" y="535"/>
                    <a:pt x="937" y="496"/>
                    <a:pt x="825" y="471"/>
                  </a:cubicBezTo>
                  <a:cubicBezTo>
                    <a:pt x="713" y="446"/>
                    <a:pt x="557" y="418"/>
                    <a:pt x="460" y="404"/>
                  </a:cubicBezTo>
                  <a:cubicBezTo>
                    <a:pt x="363" y="390"/>
                    <a:pt x="317" y="394"/>
                    <a:pt x="240" y="384"/>
                  </a:cubicBezTo>
                  <a:lnTo>
                    <a:pt x="0" y="346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08" name="Line 54"/>
            <p:cNvSpPr>
              <a:spLocks noChangeShapeType="1"/>
            </p:cNvSpPr>
            <p:nvPr/>
          </p:nvSpPr>
          <p:spPr bwMode="auto">
            <a:xfrm flipV="1">
              <a:off x="4911" y="3537"/>
              <a:ext cx="53" cy="6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09" name="Line 55"/>
            <p:cNvSpPr>
              <a:spLocks noChangeShapeType="1"/>
            </p:cNvSpPr>
            <p:nvPr/>
          </p:nvSpPr>
          <p:spPr bwMode="auto">
            <a:xfrm flipH="1" flipV="1">
              <a:off x="4831" y="3510"/>
              <a:ext cx="17" cy="8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510" name="Line 56"/>
            <p:cNvSpPr>
              <a:spLocks noChangeShapeType="1"/>
            </p:cNvSpPr>
            <p:nvPr/>
          </p:nvSpPr>
          <p:spPr bwMode="auto">
            <a:xfrm>
              <a:off x="4366" y="3460"/>
              <a:ext cx="67" cy="4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</p:grpSp>
      <p:grpSp>
        <p:nvGrpSpPr>
          <p:cNvPr id="75833" name="Group 57"/>
          <p:cNvGrpSpPr>
            <a:grpSpLocks/>
          </p:cNvGrpSpPr>
          <p:nvPr/>
        </p:nvGrpSpPr>
        <p:grpSpPr bwMode="auto">
          <a:xfrm>
            <a:off x="914400" y="3001963"/>
            <a:ext cx="5487988" cy="579437"/>
            <a:chOff x="576" y="1891"/>
            <a:chExt cx="3457" cy="365"/>
          </a:xfrm>
        </p:grpSpPr>
        <p:sp>
          <p:nvSpPr>
            <p:cNvPr id="17469" name="Line 58"/>
            <p:cNvSpPr>
              <a:spLocks noChangeShapeType="1"/>
            </p:cNvSpPr>
            <p:nvPr/>
          </p:nvSpPr>
          <p:spPr bwMode="auto">
            <a:xfrm>
              <a:off x="1152" y="2112"/>
              <a:ext cx="48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70" name="Text Box 59"/>
            <p:cNvSpPr txBox="1">
              <a:spLocks noChangeArrowheads="1"/>
            </p:cNvSpPr>
            <p:nvPr/>
          </p:nvSpPr>
          <p:spPr bwMode="auto">
            <a:xfrm>
              <a:off x="576" y="1891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algn="r" eaLnBrk="1" hangingPunct="1">
                <a:spcBef>
                  <a:spcPct val="50000"/>
                </a:spcBef>
                <a:buFontTx/>
                <a:buNone/>
              </a:pPr>
              <a:r>
                <a:rPr lang="en-US" altLang="de-DE">
                  <a:latin typeface="Arial" charset="0"/>
                  <a:sym typeface="Symbol" charset="2"/>
                </a:rPr>
                <a:t>e</a:t>
              </a:r>
              <a:r>
                <a:rPr lang="en-US" altLang="de-DE" baseline="30000">
                  <a:latin typeface="Arial" charset="0"/>
                  <a:sym typeface="Symbol" charset="2"/>
                </a:rPr>
                <a:t></a:t>
              </a:r>
              <a:endParaRPr lang="en-US" altLang="de-DE">
                <a:latin typeface="Arial" charset="0"/>
                <a:sym typeface="Symbol" charset="2"/>
              </a:endParaRPr>
            </a:p>
          </p:txBody>
        </p:sp>
        <p:sp>
          <p:nvSpPr>
            <p:cNvPr id="17471" name="Freeform 60"/>
            <p:cNvSpPr>
              <a:spLocks/>
            </p:cNvSpPr>
            <p:nvPr/>
          </p:nvSpPr>
          <p:spPr bwMode="auto">
            <a:xfrm>
              <a:off x="3707" y="2073"/>
              <a:ext cx="326" cy="85"/>
            </a:xfrm>
            <a:custGeom>
              <a:avLst/>
              <a:gdLst>
                <a:gd name="T0" fmla="*/ 0 w 3120"/>
                <a:gd name="T1" fmla="*/ 1 h 697"/>
                <a:gd name="T2" fmla="*/ 0 w 3120"/>
                <a:gd name="T3" fmla="*/ 1 h 697"/>
                <a:gd name="T4" fmla="*/ 1 w 3120"/>
                <a:gd name="T5" fmla="*/ 0 h 697"/>
                <a:gd name="T6" fmla="*/ 1 w 3120"/>
                <a:gd name="T7" fmla="*/ 0 h 697"/>
                <a:gd name="T8" fmla="*/ 1 w 3120"/>
                <a:gd name="T9" fmla="*/ 0 h 697"/>
                <a:gd name="T10" fmla="*/ 2 w 3120"/>
                <a:gd name="T11" fmla="*/ 0 h 697"/>
                <a:gd name="T12" fmla="*/ 2 w 3120"/>
                <a:gd name="T13" fmla="*/ 0 h 697"/>
                <a:gd name="T14" fmla="*/ 2 w 3120"/>
                <a:gd name="T15" fmla="*/ 0 h 697"/>
                <a:gd name="T16" fmla="*/ 2 w 3120"/>
                <a:gd name="T17" fmla="*/ 0 h 697"/>
                <a:gd name="T18" fmla="*/ 2 w 3120"/>
                <a:gd name="T19" fmla="*/ 0 h 697"/>
                <a:gd name="T20" fmla="*/ 3 w 3120"/>
                <a:gd name="T21" fmla="*/ 0 h 697"/>
                <a:gd name="T22" fmla="*/ 3 w 3120"/>
                <a:gd name="T23" fmla="*/ 0 h 697"/>
                <a:gd name="T24" fmla="*/ 3 w 3120"/>
                <a:gd name="T25" fmla="*/ 0 h 697"/>
                <a:gd name="T26" fmla="*/ 3 w 3120"/>
                <a:gd name="T27" fmla="*/ 0 h 697"/>
                <a:gd name="T28" fmla="*/ 3 w 3120"/>
                <a:gd name="T29" fmla="*/ 1 h 697"/>
                <a:gd name="T30" fmla="*/ 4 w 3120"/>
                <a:gd name="T31" fmla="*/ 1 h 697"/>
                <a:gd name="T32" fmla="*/ 3 w 3120"/>
                <a:gd name="T33" fmla="*/ 1 h 697"/>
                <a:gd name="T34" fmla="*/ 3 w 3120"/>
                <a:gd name="T35" fmla="*/ 1 h 697"/>
                <a:gd name="T36" fmla="*/ 3 w 3120"/>
                <a:gd name="T37" fmla="*/ 1 h 697"/>
                <a:gd name="T38" fmla="*/ 3 w 3120"/>
                <a:gd name="T39" fmla="*/ 1 h 697"/>
                <a:gd name="T40" fmla="*/ 3 w 3120"/>
                <a:gd name="T41" fmla="*/ 1 h 697"/>
                <a:gd name="T42" fmla="*/ 2 w 3120"/>
                <a:gd name="T43" fmla="*/ 1 h 697"/>
                <a:gd name="T44" fmla="*/ 2 w 3120"/>
                <a:gd name="T45" fmla="*/ 1 h 697"/>
                <a:gd name="T46" fmla="*/ 2 w 3120"/>
                <a:gd name="T47" fmla="*/ 1 h 697"/>
                <a:gd name="T48" fmla="*/ 1 w 3120"/>
                <a:gd name="T49" fmla="*/ 1 h 697"/>
                <a:gd name="T50" fmla="*/ 1 w 3120"/>
                <a:gd name="T51" fmla="*/ 1 h 697"/>
                <a:gd name="T52" fmla="*/ 1 w 3120"/>
                <a:gd name="T53" fmla="*/ 1 h 697"/>
                <a:gd name="T54" fmla="*/ 1 w 3120"/>
                <a:gd name="T55" fmla="*/ 1 h 697"/>
                <a:gd name="T56" fmla="*/ 0 w 3120"/>
                <a:gd name="T57" fmla="*/ 1 h 697"/>
                <a:gd name="T58" fmla="*/ 0 w 3120"/>
                <a:gd name="T59" fmla="*/ 1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20" h="697">
                  <a:moveTo>
                    <a:pt x="0" y="346"/>
                  </a:moveTo>
                  <a:lnTo>
                    <a:pt x="268" y="308"/>
                  </a:lnTo>
                  <a:cubicBezTo>
                    <a:pt x="357" y="295"/>
                    <a:pt x="447" y="282"/>
                    <a:pt x="537" y="269"/>
                  </a:cubicBezTo>
                  <a:cubicBezTo>
                    <a:pt x="627" y="256"/>
                    <a:pt x="694" y="256"/>
                    <a:pt x="806" y="231"/>
                  </a:cubicBezTo>
                  <a:cubicBezTo>
                    <a:pt x="918" y="206"/>
                    <a:pt x="1116" y="145"/>
                    <a:pt x="1209" y="116"/>
                  </a:cubicBezTo>
                  <a:cubicBezTo>
                    <a:pt x="1302" y="87"/>
                    <a:pt x="1301" y="76"/>
                    <a:pt x="1363" y="58"/>
                  </a:cubicBezTo>
                  <a:cubicBezTo>
                    <a:pt x="1425" y="40"/>
                    <a:pt x="1525" y="20"/>
                    <a:pt x="1584" y="10"/>
                  </a:cubicBezTo>
                  <a:cubicBezTo>
                    <a:pt x="1643" y="0"/>
                    <a:pt x="1672" y="0"/>
                    <a:pt x="1718" y="0"/>
                  </a:cubicBezTo>
                  <a:cubicBezTo>
                    <a:pt x="1764" y="0"/>
                    <a:pt x="1811" y="4"/>
                    <a:pt x="1862" y="10"/>
                  </a:cubicBezTo>
                  <a:cubicBezTo>
                    <a:pt x="1913" y="16"/>
                    <a:pt x="1971" y="26"/>
                    <a:pt x="2025" y="39"/>
                  </a:cubicBezTo>
                  <a:cubicBezTo>
                    <a:pt x="2079" y="52"/>
                    <a:pt x="2125" y="66"/>
                    <a:pt x="2188" y="87"/>
                  </a:cubicBezTo>
                  <a:cubicBezTo>
                    <a:pt x="2251" y="108"/>
                    <a:pt x="2331" y="140"/>
                    <a:pt x="2400" y="164"/>
                  </a:cubicBezTo>
                  <a:cubicBezTo>
                    <a:pt x="2469" y="188"/>
                    <a:pt x="2542" y="212"/>
                    <a:pt x="2601" y="231"/>
                  </a:cubicBezTo>
                  <a:cubicBezTo>
                    <a:pt x="2660" y="250"/>
                    <a:pt x="2696" y="265"/>
                    <a:pt x="2755" y="279"/>
                  </a:cubicBezTo>
                  <a:cubicBezTo>
                    <a:pt x="2814" y="293"/>
                    <a:pt x="2895" y="306"/>
                    <a:pt x="2956" y="317"/>
                  </a:cubicBezTo>
                  <a:lnTo>
                    <a:pt x="3120" y="346"/>
                  </a:lnTo>
                  <a:lnTo>
                    <a:pt x="2937" y="375"/>
                  </a:lnTo>
                  <a:cubicBezTo>
                    <a:pt x="2873" y="386"/>
                    <a:pt x="2795" y="399"/>
                    <a:pt x="2736" y="413"/>
                  </a:cubicBezTo>
                  <a:cubicBezTo>
                    <a:pt x="2677" y="427"/>
                    <a:pt x="2635" y="445"/>
                    <a:pt x="2582" y="461"/>
                  </a:cubicBezTo>
                  <a:cubicBezTo>
                    <a:pt x="2529" y="477"/>
                    <a:pt x="2475" y="490"/>
                    <a:pt x="2419" y="509"/>
                  </a:cubicBezTo>
                  <a:cubicBezTo>
                    <a:pt x="2363" y="528"/>
                    <a:pt x="2299" y="557"/>
                    <a:pt x="2246" y="576"/>
                  </a:cubicBezTo>
                  <a:cubicBezTo>
                    <a:pt x="2193" y="595"/>
                    <a:pt x="2182" y="605"/>
                    <a:pt x="2102" y="624"/>
                  </a:cubicBezTo>
                  <a:cubicBezTo>
                    <a:pt x="2022" y="643"/>
                    <a:pt x="1873" y="687"/>
                    <a:pt x="1766" y="692"/>
                  </a:cubicBezTo>
                  <a:cubicBezTo>
                    <a:pt x="1659" y="697"/>
                    <a:pt x="1536" y="667"/>
                    <a:pt x="1459" y="653"/>
                  </a:cubicBezTo>
                  <a:cubicBezTo>
                    <a:pt x="1382" y="639"/>
                    <a:pt x="1359" y="621"/>
                    <a:pt x="1305" y="605"/>
                  </a:cubicBezTo>
                  <a:cubicBezTo>
                    <a:pt x="1251" y="589"/>
                    <a:pt x="1212" y="579"/>
                    <a:pt x="1132" y="557"/>
                  </a:cubicBezTo>
                  <a:cubicBezTo>
                    <a:pt x="1052" y="535"/>
                    <a:pt x="937" y="496"/>
                    <a:pt x="825" y="471"/>
                  </a:cubicBezTo>
                  <a:cubicBezTo>
                    <a:pt x="713" y="446"/>
                    <a:pt x="557" y="418"/>
                    <a:pt x="460" y="404"/>
                  </a:cubicBezTo>
                  <a:cubicBezTo>
                    <a:pt x="363" y="390"/>
                    <a:pt x="317" y="394"/>
                    <a:pt x="240" y="384"/>
                  </a:cubicBezTo>
                  <a:lnTo>
                    <a:pt x="0" y="346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72" name="Line 61"/>
            <p:cNvSpPr>
              <a:spLocks noChangeShapeType="1"/>
            </p:cNvSpPr>
            <p:nvPr/>
          </p:nvSpPr>
          <p:spPr bwMode="auto">
            <a:xfrm>
              <a:off x="1968" y="2116"/>
              <a:ext cx="1775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grpSp>
          <p:nvGrpSpPr>
            <p:cNvPr id="17473" name="Group 62"/>
            <p:cNvGrpSpPr>
              <a:grpSpLocks/>
            </p:cNvGrpSpPr>
            <p:nvPr/>
          </p:nvGrpSpPr>
          <p:grpSpPr bwMode="auto">
            <a:xfrm>
              <a:off x="3124" y="2057"/>
              <a:ext cx="535" cy="118"/>
              <a:chOff x="3136" y="1806"/>
              <a:chExt cx="535" cy="133"/>
            </a:xfrm>
          </p:grpSpPr>
          <p:sp>
            <p:nvSpPr>
              <p:cNvPr id="17474" name="Freeform 63"/>
              <p:cNvSpPr>
                <a:spLocks/>
              </p:cNvSpPr>
              <p:nvPr/>
            </p:nvSpPr>
            <p:spPr bwMode="auto">
              <a:xfrm rot="9337754">
                <a:off x="3136" y="1806"/>
                <a:ext cx="145" cy="64"/>
              </a:xfrm>
              <a:custGeom>
                <a:avLst/>
                <a:gdLst>
                  <a:gd name="T0" fmla="*/ 0 w 581"/>
                  <a:gd name="T1" fmla="*/ 12 h 111"/>
                  <a:gd name="T2" fmla="*/ 1 w 581"/>
                  <a:gd name="T3" fmla="*/ 1 h 111"/>
                  <a:gd name="T4" fmla="*/ 2 w 581"/>
                  <a:gd name="T5" fmla="*/ 20 h 111"/>
                  <a:gd name="T6" fmla="*/ 4 w 581"/>
                  <a:gd name="T7" fmla="*/ 1 h 111"/>
                  <a:gd name="T8" fmla="*/ 5 w 581"/>
                  <a:gd name="T9" fmla="*/ 20 h 111"/>
                  <a:gd name="T10" fmla="*/ 7 w 581"/>
                  <a:gd name="T11" fmla="*/ 1 h 111"/>
                  <a:gd name="T12" fmla="*/ 8 w 581"/>
                  <a:gd name="T13" fmla="*/ 20 h 111"/>
                  <a:gd name="T14" fmla="*/ 9 w 581"/>
                  <a:gd name="T15" fmla="*/ 1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1" h="111">
                    <a:moveTo>
                      <a:pt x="0" y="61"/>
                    </a:moveTo>
                    <a:cubicBezTo>
                      <a:pt x="9" y="52"/>
                      <a:pt x="30" y="0"/>
                      <a:pt x="55" y="7"/>
                    </a:cubicBezTo>
                    <a:cubicBezTo>
                      <a:pt x="80" y="14"/>
                      <a:pt x="117" y="103"/>
                      <a:pt x="149" y="103"/>
                    </a:cubicBezTo>
                    <a:cubicBezTo>
                      <a:pt x="181" y="103"/>
                      <a:pt x="213" y="7"/>
                      <a:pt x="245" y="7"/>
                    </a:cubicBezTo>
                    <a:cubicBezTo>
                      <a:pt x="277" y="7"/>
                      <a:pt x="309" y="103"/>
                      <a:pt x="341" y="103"/>
                    </a:cubicBezTo>
                    <a:cubicBezTo>
                      <a:pt x="373" y="103"/>
                      <a:pt x="405" y="7"/>
                      <a:pt x="437" y="7"/>
                    </a:cubicBezTo>
                    <a:cubicBezTo>
                      <a:pt x="469" y="7"/>
                      <a:pt x="509" y="95"/>
                      <a:pt x="533" y="103"/>
                    </a:cubicBezTo>
                    <a:cubicBezTo>
                      <a:pt x="557" y="111"/>
                      <a:pt x="573" y="63"/>
                      <a:pt x="581" y="55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5" name="Freeform 64"/>
              <p:cNvSpPr>
                <a:spLocks/>
              </p:cNvSpPr>
              <p:nvPr/>
            </p:nvSpPr>
            <p:spPr bwMode="auto">
              <a:xfrm rot="9337754">
                <a:off x="3295" y="1809"/>
                <a:ext cx="145" cy="64"/>
              </a:xfrm>
              <a:custGeom>
                <a:avLst/>
                <a:gdLst>
                  <a:gd name="T0" fmla="*/ 0 w 581"/>
                  <a:gd name="T1" fmla="*/ 12 h 111"/>
                  <a:gd name="T2" fmla="*/ 1 w 581"/>
                  <a:gd name="T3" fmla="*/ 1 h 111"/>
                  <a:gd name="T4" fmla="*/ 2 w 581"/>
                  <a:gd name="T5" fmla="*/ 20 h 111"/>
                  <a:gd name="T6" fmla="*/ 4 w 581"/>
                  <a:gd name="T7" fmla="*/ 1 h 111"/>
                  <a:gd name="T8" fmla="*/ 5 w 581"/>
                  <a:gd name="T9" fmla="*/ 20 h 111"/>
                  <a:gd name="T10" fmla="*/ 7 w 581"/>
                  <a:gd name="T11" fmla="*/ 1 h 111"/>
                  <a:gd name="T12" fmla="*/ 8 w 581"/>
                  <a:gd name="T13" fmla="*/ 20 h 111"/>
                  <a:gd name="T14" fmla="*/ 9 w 581"/>
                  <a:gd name="T15" fmla="*/ 1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1" h="111">
                    <a:moveTo>
                      <a:pt x="0" y="61"/>
                    </a:moveTo>
                    <a:cubicBezTo>
                      <a:pt x="9" y="52"/>
                      <a:pt x="30" y="0"/>
                      <a:pt x="55" y="7"/>
                    </a:cubicBezTo>
                    <a:cubicBezTo>
                      <a:pt x="80" y="14"/>
                      <a:pt x="117" y="103"/>
                      <a:pt x="149" y="103"/>
                    </a:cubicBezTo>
                    <a:cubicBezTo>
                      <a:pt x="181" y="103"/>
                      <a:pt x="213" y="7"/>
                      <a:pt x="245" y="7"/>
                    </a:cubicBezTo>
                    <a:cubicBezTo>
                      <a:pt x="277" y="7"/>
                      <a:pt x="309" y="103"/>
                      <a:pt x="341" y="103"/>
                    </a:cubicBezTo>
                    <a:cubicBezTo>
                      <a:pt x="373" y="103"/>
                      <a:pt x="405" y="7"/>
                      <a:pt x="437" y="7"/>
                    </a:cubicBezTo>
                    <a:cubicBezTo>
                      <a:pt x="469" y="7"/>
                      <a:pt x="509" y="95"/>
                      <a:pt x="533" y="103"/>
                    </a:cubicBezTo>
                    <a:cubicBezTo>
                      <a:pt x="557" y="111"/>
                      <a:pt x="573" y="63"/>
                      <a:pt x="581" y="55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6" name="Freeform 65"/>
              <p:cNvSpPr>
                <a:spLocks/>
              </p:cNvSpPr>
              <p:nvPr/>
            </p:nvSpPr>
            <p:spPr bwMode="auto">
              <a:xfrm rot="9337754">
                <a:off x="3454" y="1812"/>
                <a:ext cx="145" cy="64"/>
              </a:xfrm>
              <a:custGeom>
                <a:avLst/>
                <a:gdLst>
                  <a:gd name="T0" fmla="*/ 0 w 581"/>
                  <a:gd name="T1" fmla="*/ 12 h 111"/>
                  <a:gd name="T2" fmla="*/ 1 w 581"/>
                  <a:gd name="T3" fmla="*/ 1 h 111"/>
                  <a:gd name="T4" fmla="*/ 2 w 581"/>
                  <a:gd name="T5" fmla="*/ 20 h 111"/>
                  <a:gd name="T6" fmla="*/ 4 w 581"/>
                  <a:gd name="T7" fmla="*/ 1 h 111"/>
                  <a:gd name="T8" fmla="*/ 5 w 581"/>
                  <a:gd name="T9" fmla="*/ 20 h 111"/>
                  <a:gd name="T10" fmla="*/ 7 w 581"/>
                  <a:gd name="T11" fmla="*/ 1 h 111"/>
                  <a:gd name="T12" fmla="*/ 8 w 581"/>
                  <a:gd name="T13" fmla="*/ 20 h 111"/>
                  <a:gd name="T14" fmla="*/ 9 w 581"/>
                  <a:gd name="T15" fmla="*/ 1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1" h="111">
                    <a:moveTo>
                      <a:pt x="0" y="61"/>
                    </a:moveTo>
                    <a:cubicBezTo>
                      <a:pt x="9" y="52"/>
                      <a:pt x="30" y="0"/>
                      <a:pt x="55" y="7"/>
                    </a:cubicBezTo>
                    <a:cubicBezTo>
                      <a:pt x="80" y="14"/>
                      <a:pt x="117" y="103"/>
                      <a:pt x="149" y="103"/>
                    </a:cubicBezTo>
                    <a:cubicBezTo>
                      <a:pt x="181" y="103"/>
                      <a:pt x="213" y="7"/>
                      <a:pt x="245" y="7"/>
                    </a:cubicBezTo>
                    <a:cubicBezTo>
                      <a:pt x="277" y="7"/>
                      <a:pt x="309" y="103"/>
                      <a:pt x="341" y="103"/>
                    </a:cubicBezTo>
                    <a:cubicBezTo>
                      <a:pt x="373" y="103"/>
                      <a:pt x="405" y="7"/>
                      <a:pt x="437" y="7"/>
                    </a:cubicBezTo>
                    <a:cubicBezTo>
                      <a:pt x="469" y="7"/>
                      <a:pt x="509" y="95"/>
                      <a:pt x="533" y="103"/>
                    </a:cubicBezTo>
                    <a:cubicBezTo>
                      <a:pt x="557" y="111"/>
                      <a:pt x="573" y="63"/>
                      <a:pt x="581" y="55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7" name="Freeform 66"/>
              <p:cNvSpPr>
                <a:spLocks/>
              </p:cNvSpPr>
              <p:nvPr/>
            </p:nvSpPr>
            <p:spPr bwMode="auto">
              <a:xfrm rot="12262246" flipV="1">
                <a:off x="3220" y="1872"/>
                <a:ext cx="145" cy="64"/>
              </a:xfrm>
              <a:custGeom>
                <a:avLst/>
                <a:gdLst>
                  <a:gd name="T0" fmla="*/ 0 w 581"/>
                  <a:gd name="T1" fmla="*/ 12 h 111"/>
                  <a:gd name="T2" fmla="*/ 1 w 581"/>
                  <a:gd name="T3" fmla="*/ 1 h 111"/>
                  <a:gd name="T4" fmla="*/ 2 w 581"/>
                  <a:gd name="T5" fmla="*/ 20 h 111"/>
                  <a:gd name="T6" fmla="*/ 4 w 581"/>
                  <a:gd name="T7" fmla="*/ 1 h 111"/>
                  <a:gd name="T8" fmla="*/ 5 w 581"/>
                  <a:gd name="T9" fmla="*/ 20 h 111"/>
                  <a:gd name="T10" fmla="*/ 7 w 581"/>
                  <a:gd name="T11" fmla="*/ 1 h 111"/>
                  <a:gd name="T12" fmla="*/ 8 w 581"/>
                  <a:gd name="T13" fmla="*/ 20 h 111"/>
                  <a:gd name="T14" fmla="*/ 9 w 581"/>
                  <a:gd name="T15" fmla="*/ 1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1" h="111">
                    <a:moveTo>
                      <a:pt x="0" y="61"/>
                    </a:moveTo>
                    <a:cubicBezTo>
                      <a:pt x="9" y="52"/>
                      <a:pt x="30" y="0"/>
                      <a:pt x="55" y="7"/>
                    </a:cubicBezTo>
                    <a:cubicBezTo>
                      <a:pt x="80" y="14"/>
                      <a:pt x="117" y="103"/>
                      <a:pt x="149" y="103"/>
                    </a:cubicBezTo>
                    <a:cubicBezTo>
                      <a:pt x="181" y="103"/>
                      <a:pt x="213" y="7"/>
                      <a:pt x="245" y="7"/>
                    </a:cubicBezTo>
                    <a:cubicBezTo>
                      <a:pt x="277" y="7"/>
                      <a:pt x="309" y="103"/>
                      <a:pt x="341" y="103"/>
                    </a:cubicBezTo>
                    <a:cubicBezTo>
                      <a:pt x="373" y="103"/>
                      <a:pt x="405" y="7"/>
                      <a:pt x="437" y="7"/>
                    </a:cubicBezTo>
                    <a:cubicBezTo>
                      <a:pt x="469" y="7"/>
                      <a:pt x="509" y="95"/>
                      <a:pt x="533" y="103"/>
                    </a:cubicBezTo>
                    <a:cubicBezTo>
                      <a:pt x="557" y="111"/>
                      <a:pt x="573" y="63"/>
                      <a:pt x="581" y="55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8" name="Freeform 67"/>
              <p:cNvSpPr>
                <a:spLocks/>
              </p:cNvSpPr>
              <p:nvPr/>
            </p:nvSpPr>
            <p:spPr bwMode="auto">
              <a:xfrm rot="12262246" flipV="1">
                <a:off x="3379" y="1875"/>
                <a:ext cx="145" cy="64"/>
              </a:xfrm>
              <a:custGeom>
                <a:avLst/>
                <a:gdLst>
                  <a:gd name="T0" fmla="*/ 0 w 581"/>
                  <a:gd name="T1" fmla="*/ 12 h 111"/>
                  <a:gd name="T2" fmla="*/ 1 w 581"/>
                  <a:gd name="T3" fmla="*/ 1 h 111"/>
                  <a:gd name="T4" fmla="*/ 2 w 581"/>
                  <a:gd name="T5" fmla="*/ 20 h 111"/>
                  <a:gd name="T6" fmla="*/ 4 w 581"/>
                  <a:gd name="T7" fmla="*/ 1 h 111"/>
                  <a:gd name="T8" fmla="*/ 5 w 581"/>
                  <a:gd name="T9" fmla="*/ 20 h 111"/>
                  <a:gd name="T10" fmla="*/ 7 w 581"/>
                  <a:gd name="T11" fmla="*/ 1 h 111"/>
                  <a:gd name="T12" fmla="*/ 8 w 581"/>
                  <a:gd name="T13" fmla="*/ 20 h 111"/>
                  <a:gd name="T14" fmla="*/ 9 w 581"/>
                  <a:gd name="T15" fmla="*/ 1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1" h="111">
                    <a:moveTo>
                      <a:pt x="0" y="61"/>
                    </a:moveTo>
                    <a:cubicBezTo>
                      <a:pt x="9" y="52"/>
                      <a:pt x="30" y="0"/>
                      <a:pt x="55" y="7"/>
                    </a:cubicBezTo>
                    <a:cubicBezTo>
                      <a:pt x="80" y="14"/>
                      <a:pt x="117" y="103"/>
                      <a:pt x="149" y="103"/>
                    </a:cubicBezTo>
                    <a:cubicBezTo>
                      <a:pt x="181" y="103"/>
                      <a:pt x="213" y="7"/>
                      <a:pt x="245" y="7"/>
                    </a:cubicBezTo>
                    <a:cubicBezTo>
                      <a:pt x="277" y="7"/>
                      <a:pt x="309" y="103"/>
                      <a:pt x="341" y="103"/>
                    </a:cubicBezTo>
                    <a:cubicBezTo>
                      <a:pt x="373" y="103"/>
                      <a:pt x="405" y="7"/>
                      <a:pt x="437" y="7"/>
                    </a:cubicBezTo>
                    <a:cubicBezTo>
                      <a:pt x="469" y="7"/>
                      <a:pt x="509" y="95"/>
                      <a:pt x="533" y="103"/>
                    </a:cubicBezTo>
                    <a:cubicBezTo>
                      <a:pt x="557" y="111"/>
                      <a:pt x="573" y="63"/>
                      <a:pt x="581" y="55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9" name="Freeform 68"/>
              <p:cNvSpPr>
                <a:spLocks/>
              </p:cNvSpPr>
              <p:nvPr/>
            </p:nvSpPr>
            <p:spPr bwMode="auto">
              <a:xfrm rot="12262246" flipV="1">
                <a:off x="3526" y="1874"/>
                <a:ext cx="145" cy="64"/>
              </a:xfrm>
              <a:custGeom>
                <a:avLst/>
                <a:gdLst>
                  <a:gd name="T0" fmla="*/ 0 w 581"/>
                  <a:gd name="T1" fmla="*/ 12 h 111"/>
                  <a:gd name="T2" fmla="*/ 1 w 581"/>
                  <a:gd name="T3" fmla="*/ 1 h 111"/>
                  <a:gd name="T4" fmla="*/ 2 w 581"/>
                  <a:gd name="T5" fmla="*/ 20 h 111"/>
                  <a:gd name="T6" fmla="*/ 4 w 581"/>
                  <a:gd name="T7" fmla="*/ 1 h 111"/>
                  <a:gd name="T8" fmla="*/ 5 w 581"/>
                  <a:gd name="T9" fmla="*/ 20 h 111"/>
                  <a:gd name="T10" fmla="*/ 7 w 581"/>
                  <a:gd name="T11" fmla="*/ 1 h 111"/>
                  <a:gd name="T12" fmla="*/ 8 w 581"/>
                  <a:gd name="T13" fmla="*/ 20 h 111"/>
                  <a:gd name="T14" fmla="*/ 9 w 581"/>
                  <a:gd name="T15" fmla="*/ 1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1" h="111">
                    <a:moveTo>
                      <a:pt x="0" y="61"/>
                    </a:moveTo>
                    <a:cubicBezTo>
                      <a:pt x="9" y="52"/>
                      <a:pt x="30" y="0"/>
                      <a:pt x="55" y="7"/>
                    </a:cubicBezTo>
                    <a:cubicBezTo>
                      <a:pt x="80" y="14"/>
                      <a:pt x="117" y="103"/>
                      <a:pt x="149" y="103"/>
                    </a:cubicBezTo>
                    <a:cubicBezTo>
                      <a:pt x="181" y="103"/>
                      <a:pt x="213" y="7"/>
                      <a:pt x="245" y="7"/>
                    </a:cubicBezTo>
                    <a:cubicBezTo>
                      <a:pt x="277" y="7"/>
                      <a:pt x="309" y="103"/>
                      <a:pt x="341" y="103"/>
                    </a:cubicBezTo>
                    <a:cubicBezTo>
                      <a:pt x="373" y="103"/>
                      <a:pt x="405" y="7"/>
                      <a:pt x="437" y="7"/>
                    </a:cubicBezTo>
                    <a:cubicBezTo>
                      <a:pt x="469" y="7"/>
                      <a:pt x="509" y="95"/>
                      <a:pt x="533" y="103"/>
                    </a:cubicBezTo>
                    <a:cubicBezTo>
                      <a:pt x="557" y="111"/>
                      <a:pt x="573" y="63"/>
                      <a:pt x="581" y="55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5845" name="Group 69"/>
          <p:cNvGrpSpPr>
            <a:grpSpLocks/>
          </p:cNvGrpSpPr>
          <p:nvPr/>
        </p:nvGrpSpPr>
        <p:grpSpPr bwMode="auto">
          <a:xfrm>
            <a:off x="914400" y="3657600"/>
            <a:ext cx="7853363" cy="579438"/>
            <a:chOff x="576" y="2304"/>
            <a:chExt cx="4947" cy="365"/>
          </a:xfrm>
        </p:grpSpPr>
        <p:sp>
          <p:nvSpPr>
            <p:cNvPr id="17460" name="Text Box 70"/>
            <p:cNvSpPr txBox="1">
              <a:spLocks noChangeArrowheads="1"/>
            </p:cNvSpPr>
            <p:nvPr/>
          </p:nvSpPr>
          <p:spPr bwMode="auto">
            <a:xfrm>
              <a:off x="576" y="2304"/>
              <a:ext cx="52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algn="r" eaLnBrk="1" hangingPunct="1">
                <a:spcBef>
                  <a:spcPct val="50000"/>
                </a:spcBef>
                <a:buFontTx/>
                <a:buNone/>
              </a:pPr>
              <a:r>
                <a:rPr lang="en-US" altLang="de-DE">
                  <a:latin typeface="Arial" charset="0"/>
                  <a:sym typeface="Symbol" charset="2"/>
                </a:rPr>
                <a:t></a:t>
              </a:r>
              <a:r>
                <a:rPr lang="en-US" altLang="de-DE" baseline="30000">
                  <a:latin typeface="Arial" charset="0"/>
                  <a:sym typeface="Symbol" charset="2"/>
                </a:rPr>
                <a:t></a:t>
              </a:r>
              <a:endParaRPr lang="en-US" altLang="de-DE">
                <a:latin typeface="Arial" charset="0"/>
                <a:sym typeface="Symbol" charset="2"/>
              </a:endParaRPr>
            </a:p>
          </p:txBody>
        </p:sp>
        <p:grpSp>
          <p:nvGrpSpPr>
            <p:cNvPr id="17461" name="Group 71"/>
            <p:cNvGrpSpPr>
              <a:grpSpLocks/>
            </p:cNvGrpSpPr>
            <p:nvPr/>
          </p:nvGrpSpPr>
          <p:grpSpPr bwMode="auto">
            <a:xfrm>
              <a:off x="1152" y="2488"/>
              <a:ext cx="4371" cy="118"/>
              <a:chOff x="1152" y="2488"/>
              <a:chExt cx="4371" cy="118"/>
            </a:xfrm>
          </p:grpSpPr>
          <p:sp>
            <p:nvSpPr>
              <p:cNvPr id="17462" name="Line 72"/>
              <p:cNvSpPr>
                <a:spLocks noChangeShapeType="1"/>
              </p:cNvSpPr>
              <p:nvPr/>
            </p:nvSpPr>
            <p:spPr bwMode="auto">
              <a:xfrm>
                <a:off x="1152" y="2544"/>
                <a:ext cx="48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63" name="Line 73"/>
              <p:cNvSpPr>
                <a:spLocks noChangeShapeType="1"/>
              </p:cNvSpPr>
              <p:nvPr/>
            </p:nvSpPr>
            <p:spPr bwMode="auto">
              <a:xfrm>
                <a:off x="1968" y="2542"/>
                <a:ext cx="3555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grpSp>
            <p:nvGrpSpPr>
              <p:cNvPr id="17464" name="Group 74"/>
              <p:cNvGrpSpPr>
                <a:grpSpLocks/>
              </p:cNvGrpSpPr>
              <p:nvPr/>
            </p:nvGrpSpPr>
            <p:grpSpPr bwMode="auto">
              <a:xfrm>
                <a:off x="3135" y="2488"/>
                <a:ext cx="535" cy="118"/>
                <a:chOff x="3135" y="2291"/>
                <a:chExt cx="535" cy="133"/>
              </a:xfrm>
            </p:grpSpPr>
            <p:sp>
              <p:nvSpPr>
                <p:cNvPr id="17465" name="Freeform 75"/>
                <p:cNvSpPr>
                  <a:spLocks/>
                </p:cNvSpPr>
                <p:nvPr/>
              </p:nvSpPr>
              <p:spPr bwMode="auto">
                <a:xfrm rot="9337754">
                  <a:off x="3135" y="2291"/>
                  <a:ext cx="145" cy="64"/>
                </a:xfrm>
                <a:custGeom>
                  <a:avLst/>
                  <a:gdLst>
                    <a:gd name="T0" fmla="*/ 0 w 581"/>
                    <a:gd name="T1" fmla="*/ 12 h 111"/>
                    <a:gd name="T2" fmla="*/ 1 w 581"/>
                    <a:gd name="T3" fmla="*/ 1 h 111"/>
                    <a:gd name="T4" fmla="*/ 2 w 581"/>
                    <a:gd name="T5" fmla="*/ 20 h 111"/>
                    <a:gd name="T6" fmla="*/ 4 w 581"/>
                    <a:gd name="T7" fmla="*/ 1 h 111"/>
                    <a:gd name="T8" fmla="*/ 5 w 581"/>
                    <a:gd name="T9" fmla="*/ 20 h 111"/>
                    <a:gd name="T10" fmla="*/ 7 w 581"/>
                    <a:gd name="T11" fmla="*/ 1 h 111"/>
                    <a:gd name="T12" fmla="*/ 8 w 581"/>
                    <a:gd name="T13" fmla="*/ 20 h 111"/>
                    <a:gd name="T14" fmla="*/ 9 w 581"/>
                    <a:gd name="T15" fmla="*/ 10 h 1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19050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7466" name="Freeform 76"/>
                <p:cNvSpPr>
                  <a:spLocks/>
                </p:cNvSpPr>
                <p:nvPr/>
              </p:nvSpPr>
              <p:spPr bwMode="auto">
                <a:xfrm rot="9337754">
                  <a:off x="3407" y="2294"/>
                  <a:ext cx="145" cy="64"/>
                </a:xfrm>
                <a:custGeom>
                  <a:avLst/>
                  <a:gdLst>
                    <a:gd name="T0" fmla="*/ 0 w 581"/>
                    <a:gd name="T1" fmla="*/ 12 h 111"/>
                    <a:gd name="T2" fmla="*/ 1 w 581"/>
                    <a:gd name="T3" fmla="*/ 1 h 111"/>
                    <a:gd name="T4" fmla="*/ 2 w 581"/>
                    <a:gd name="T5" fmla="*/ 20 h 111"/>
                    <a:gd name="T6" fmla="*/ 4 w 581"/>
                    <a:gd name="T7" fmla="*/ 1 h 111"/>
                    <a:gd name="T8" fmla="*/ 5 w 581"/>
                    <a:gd name="T9" fmla="*/ 20 h 111"/>
                    <a:gd name="T10" fmla="*/ 7 w 581"/>
                    <a:gd name="T11" fmla="*/ 1 h 111"/>
                    <a:gd name="T12" fmla="*/ 8 w 581"/>
                    <a:gd name="T13" fmla="*/ 20 h 111"/>
                    <a:gd name="T14" fmla="*/ 9 w 581"/>
                    <a:gd name="T15" fmla="*/ 10 h 1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19050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7467" name="Freeform 77"/>
                <p:cNvSpPr>
                  <a:spLocks/>
                </p:cNvSpPr>
                <p:nvPr/>
              </p:nvSpPr>
              <p:spPr bwMode="auto">
                <a:xfrm rot="12262246" flipV="1">
                  <a:off x="3312" y="2360"/>
                  <a:ext cx="145" cy="64"/>
                </a:xfrm>
                <a:custGeom>
                  <a:avLst/>
                  <a:gdLst>
                    <a:gd name="T0" fmla="*/ 0 w 581"/>
                    <a:gd name="T1" fmla="*/ 12 h 111"/>
                    <a:gd name="T2" fmla="*/ 1 w 581"/>
                    <a:gd name="T3" fmla="*/ 1 h 111"/>
                    <a:gd name="T4" fmla="*/ 2 w 581"/>
                    <a:gd name="T5" fmla="*/ 20 h 111"/>
                    <a:gd name="T6" fmla="*/ 4 w 581"/>
                    <a:gd name="T7" fmla="*/ 1 h 111"/>
                    <a:gd name="T8" fmla="*/ 5 w 581"/>
                    <a:gd name="T9" fmla="*/ 20 h 111"/>
                    <a:gd name="T10" fmla="*/ 7 w 581"/>
                    <a:gd name="T11" fmla="*/ 1 h 111"/>
                    <a:gd name="T12" fmla="*/ 8 w 581"/>
                    <a:gd name="T13" fmla="*/ 20 h 111"/>
                    <a:gd name="T14" fmla="*/ 9 w 581"/>
                    <a:gd name="T15" fmla="*/ 10 h 1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19050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7468" name="Freeform 78"/>
                <p:cNvSpPr>
                  <a:spLocks/>
                </p:cNvSpPr>
                <p:nvPr/>
              </p:nvSpPr>
              <p:spPr bwMode="auto">
                <a:xfrm rot="12262246" flipV="1">
                  <a:off x="3525" y="2359"/>
                  <a:ext cx="145" cy="64"/>
                </a:xfrm>
                <a:custGeom>
                  <a:avLst/>
                  <a:gdLst>
                    <a:gd name="T0" fmla="*/ 0 w 581"/>
                    <a:gd name="T1" fmla="*/ 12 h 111"/>
                    <a:gd name="T2" fmla="*/ 1 w 581"/>
                    <a:gd name="T3" fmla="*/ 1 h 111"/>
                    <a:gd name="T4" fmla="*/ 2 w 581"/>
                    <a:gd name="T5" fmla="*/ 20 h 111"/>
                    <a:gd name="T6" fmla="*/ 4 w 581"/>
                    <a:gd name="T7" fmla="*/ 1 h 111"/>
                    <a:gd name="T8" fmla="*/ 5 w 581"/>
                    <a:gd name="T9" fmla="*/ 20 h 111"/>
                    <a:gd name="T10" fmla="*/ 7 w 581"/>
                    <a:gd name="T11" fmla="*/ 1 h 111"/>
                    <a:gd name="T12" fmla="*/ 8 w 581"/>
                    <a:gd name="T13" fmla="*/ 20 h 111"/>
                    <a:gd name="T14" fmla="*/ 9 w 581"/>
                    <a:gd name="T15" fmla="*/ 10 h 11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19050" cmpd="sng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75855" name="Group 79"/>
          <p:cNvGrpSpPr>
            <a:grpSpLocks/>
          </p:cNvGrpSpPr>
          <p:nvPr/>
        </p:nvGrpSpPr>
        <p:grpSpPr bwMode="auto">
          <a:xfrm>
            <a:off x="61913" y="4343400"/>
            <a:ext cx="8720137" cy="679450"/>
            <a:chOff x="39" y="2736"/>
            <a:chExt cx="5493" cy="428"/>
          </a:xfrm>
        </p:grpSpPr>
        <p:sp>
          <p:nvSpPr>
            <p:cNvPr id="17430" name="Line 80"/>
            <p:cNvSpPr>
              <a:spLocks noChangeShapeType="1"/>
            </p:cNvSpPr>
            <p:nvPr/>
          </p:nvSpPr>
          <p:spPr bwMode="auto">
            <a:xfrm>
              <a:off x="1152" y="2976"/>
              <a:ext cx="48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7431" name="Text Box 81"/>
            <p:cNvSpPr txBox="1">
              <a:spLocks noChangeArrowheads="1"/>
            </p:cNvSpPr>
            <p:nvPr/>
          </p:nvSpPr>
          <p:spPr bwMode="auto">
            <a:xfrm>
              <a:off x="39" y="2736"/>
              <a:ext cx="1065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99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algn="r" eaLnBrk="1" hangingPunct="1">
                <a:spcBef>
                  <a:spcPct val="50000"/>
                </a:spcBef>
                <a:buFontTx/>
                <a:buNone/>
              </a:pPr>
              <a:r>
                <a:rPr lang="en-US" altLang="de-DE">
                  <a:latin typeface="Arial" charset="0"/>
                  <a:sym typeface="Symbol" charset="2"/>
                </a:rPr>
                <a:t>p, </a:t>
              </a:r>
              <a:r>
                <a:rPr lang="en-US" altLang="de-DE" baseline="30000">
                  <a:latin typeface="Arial" charset="0"/>
                  <a:sym typeface="Symbol" charset="2"/>
                </a:rPr>
                <a:t></a:t>
              </a:r>
              <a:r>
                <a:rPr lang="en-US" altLang="de-DE">
                  <a:latin typeface="Arial" charset="0"/>
                  <a:sym typeface="Symbol" charset="2"/>
                </a:rPr>
                <a:t>, K</a:t>
              </a:r>
              <a:r>
                <a:rPr lang="en-US" altLang="de-DE" baseline="30000">
                  <a:latin typeface="Arial" charset="0"/>
                  <a:sym typeface="Symbol" charset="2"/>
                </a:rPr>
                <a:t></a:t>
              </a:r>
              <a:endParaRPr lang="en-US" altLang="de-DE">
                <a:latin typeface="Arial" charset="0"/>
                <a:sym typeface="Symbol" charset="2"/>
              </a:endParaRPr>
            </a:p>
          </p:txBody>
        </p:sp>
        <p:sp>
          <p:nvSpPr>
            <p:cNvPr id="17432" name="Line 82"/>
            <p:cNvSpPr>
              <a:spLocks noChangeShapeType="1"/>
            </p:cNvSpPr>
            <p:nvPr/>
          </p:nvSpPr>
          <p:spPr bwMode="auto">
            <a:xfrm>
              <a:off x="1968" y="2967"/>
              <a:ext cx="217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grpSp>
          <p:nvGrpSpPr>
            <p:cNvPr id="17433" name="Group 83"/>
            <p:cNvGrpSpPr>
              <a:grpSpLocks/>
            </p:cNvGrpSpPr>
            <p:nvPr/>
          </p:nvGrpSpPr>
          <p:grpSpPr bwMode="auto">
            <a:xfrm>
              <a:off x="4142" y="2780"/>
              <a:ext cx="1390" cy="384"/>
              <a:chOff x="3839" y="2553"/>
              <a:chExt cx="1837" cy="549"/>
            </a:xfrm>
          </p:grpSpPr>
          <p:sp>
            <p:nvSpPr>
              <p:cNvPr id="17437" name="Freeform 84"/>
              <p:cNvSpPr>
                <a:spLocks/>
              </p:cNvSpPr>
              <p:nvPr/>
            </p:nvSpPr>
            <p:spPr bwMode="auto">
              <a:xfrm rot="-356812">
                <a:off x="4174" y="2683"/>
                <a:ext cx="441" cy="81"/>
              </a:xfrm>
              <a:custGeom>
                <a:avLst/>
                <a:gdLst>
                  <a:gd name="T0" fmla="*/ 0 w 3120"/>
                  <a:gd name="T1" fmla="*/ 1 h 697"/>
                  <a:gd name="T2" fmla="*/ 1 w 3120"/>
                  <a:gd name="T3" fmla="*/ 0 h 697"/>
                  <a:gd name="T4" fmla="*/ 2 w 3120"/>
                  <a:gd name="T5" fmla="*/ 0 h 697"/>
                  <a:gd name="T6" fmla="*/ 2 w 3120"/>
                  <a:gd name="T7" fmla="*/ 0 h 697"/>
                  <a:gd name="T8" fmla="*/ 3 w 3120"/>
                  <a:gd name="T9" fmla="*/ 0 h 697"/>
                  <a:gd name="T10" fmla="*/ 4 w 3120"/>
                  <a:gd name="T11" fmla="*/ 0 h 697"/>
                  <a:gd name="T12" fmla="*/ 5 w 3120"/>
                  <a:gd name="T13" fmla="*/ 0 h 697"/>
                  <a:gd name="T14" fmla="*/ 5 w 3120"/>
                  <a:gd name="T15" fmla="*/ 0 h 697"/>
                  <a:gd name="T16" fmla="*/ 5 w 3120"/>
                  <a:gd name="T17" fmla="*/ 0 h 697"/>
                  <a:gd name="T18" fmla="*/ 6 w 3120"/>
                  <a:gd name="T19" fmla="*/ 0 h 697"/>
                  <a:gd name="T20" fmla="*/ 6 w 3120"/>
                  <a:gd name="T21" fmla="*/ 0 h 697"/>
                  <a:gd name="T22" fmla="*/ 7 w 3120"/>
                  <a:gd name="T23" fmla="*/ 0 h 697"/>
                  <a:gd name="T24" fmla="*/ 7 w 3120"/>
                  <a:gd name="T25" fmla="*/ 0 h 697"/>
                  <a:gd name="T26" fmla="*/ 8 w 3120"/>
                  <a:gd name="T27" fmla="*/ 0 h 697"/>
                  <a:gd name="T28" fmla="*/ 8 w 3120"/>
                  <a:gd name="T29" fmla="*/ 0 h 697"/>
                  <a:gd name="T30" fmla="*/ 9 w 3120"/>
                  <a:gd name="T31" fmla="*/ 1 h 697"/>
                  <a:gd name="T32" fmla="*/ 8 w 3120"/>
                  <a:gd name="T33" fmla="*/ 1 h 697"/>
                  <a:gd name="T34" fmla="*/ 8 w 3120"/>
                  <a:gd name="T35" fmla="*/ 1 h 697"/>
                  <a:gd name="T36" fmla="*/ 7 w 3120"/>
                  <a:gd name="T37" fmla="*/ 1 h 697"/>
                  <a:gd name="T38" fmla="*/ 7 w 3120"/>
                  <a:gd name="T39" fmla="*/ 1 h 697"/>
                  <a:gd name="T40" fmla="*/ 6 w 3120"/>
                  <a:gd name="T41" fmla="*/ 1 h 697"/>
                  <a:gd name="T42" fmla="*/ 6 w 3120"/>
                  <a:gd name="T43" fmla="*/ 1 h 697"/>
                  <a:gd name="T44" fmla="*/ 5 w 3120"/>
                  <a:gd name="T45" fmla="*/ 1 h 697"/>
                  <a:gd name="T46" fmla="*/ 4 w 3120"/>
                  <a:gd name="T47" fmla="*/ 1 h 697"/>
                  <a:gd name="T48" fmla="*/ 4 w 3120"/>
                  <a:gd name="T49" fmla="*/ 1 h 697"/>
                  <a:gd name="T50" fmla="*/ 3 w 3120"/>
                  <a:gd name="T51" fmla="*/ 1 h 697"/>
                  <a:gd name="T52" fmla="*/ 2 w 3120"/>
                  <a:gd name="T53" fmla="*/ 1 h 697"/>
                  <a:gd name="T54" fmla="*/ 1 w 3120"/>
                  <a:gd name="T55" fmla="*/ 1 h 697"/>
                  <a:gd name="T56" fmla="*/ 1 w 3120"/>
                  <a:gd name="T57" fmla="*/ 1 h 697"/>
                  <a:gd name="T58" fmla="*/ 0 w 3120"/>
                  <a:gd name="T59" fmla="*/ 1 h 69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20" h="697">
                    <a:moveTo>
                      <a:pt x="0" y="346"/>
                    </a:moveTo>
                    <a:lnTo>
                      <a:pt x="268" y="308"/>
                    </a:lnTo>
                    <a:cubicBezTo>
                      <a:pt x="357" y="295"/>
                      <a:pt x="447" y="282"/>
                      <a:pt x="537" y="269"/>
                    </a:cubicBezTo>
                    <a:cubicBezTo>
                      <a:pt x="627" y="256"/>
                      <a:pt x="694" y="256"/>
                      <a:pt x="806" y="231"/>
                    </a:cubicBezTo>
                    <a:cubicBezTo>
                      <a:pt x="918" y="206"/>
                      <a:pt x="1116" y="145"/>
                      <a:pt x="1209" y="116"/>
                    </a:cubicBezTo>
                    <a:cubicBezTo>
                      <a:pt x="1302" y="87"/>
                      <a:pt x="1301" y="76"/>
                      <a:pt x="1363" y="58"/>
                    </a:cubicBezTo>
                    <a:cubicBezTo>
                      <a:pt x="1425" y="40"/>
                      <a:pt x="1525" y="20"/>
                      <a:pt x="1584" y="10"/>
                    </a:cubicBezTo>
                    <a:cubicBezTo>
                      <a:pt x="1643" y="0"/>
                      <a:pt x="1672" y="0"/>
                      <a:pt x="1718" y="0"/>
                    </a:cubicBezTo>
                    <a:cubicBezTo>
                      <a:pt x="1764" y="0"/>
                      <a:pt x="1811" y="4"/>
                      <a:pt x="1862" y="10"/>
                    </a:cubicBezTo>
                    <a:cubicBezTo>
                      <a:pt x="1913" y="16"/>
                      <a:pt x="1971" y="26"/>
                      <a:pt x="2025" y="39"/>
                    </a:cubicBezTo>
                    <a:cubicBezTo>
                      <a:pt x="2079" y="52"/>
                      <a:pt x="2125" y="66"/>
                      <a:pt x="2188" y="87"/>
                    </a:cubicBezTo>
                    <a:cubicBezTo>
                      <a:pt x="2251" y="108"/>
                      <a:pt x="2331" y="140"/>
                      <a:pt x="2400" y="164"/>
                    </a:cubicBezTo>
                    <a:cubicBezTo>
                      <a:pt x="2469" y="188"/>
                      <a:pt x="2542" y="212"/>
                      <a:pt x="2601" y="231"/>
                    </a:cubicBezTo>
                    <a:cubicBezTo>
                      <a:pt x="2660" y="250"/>
                      <a:pt x="2696" y="265"/>
                      <a:pt x="2755" y="279"/>
                    </a:cubicBezTo>
                    <a:cubicBezTo>
                      <a:pt x="2814" y="293"/>
                      <a:pt x="2895" y="306"/>
                      <a:pt x="2956" y="317"/>
                    </a:cubicBezTo>
                    <a:lnTo>
                      <a:pt x="3120" y="346"/>
                    </a:lnTo>
                    <a:lnTo>
                      <a:pt x="2937" y="375"/>
                    </a:lnTo>
                    <a:cubicBezTo>
                      <a:pt x="2873" y="386"/>
                      <a:pt x="2795" y="399"/>
                      <a:pt x="2736" y="413"/>
                    </a:cubicBezTo>
                    <a:cubicBezTo>
                      <a:pt x="2677" y="427"/>
                      <a:pt x="2635" y="445"/>
                      <a:pt x="2582" y="461"/>
                    </a:cubicBezTo>
                    <a:cubicBezTo>
                      <a:pt x="2529" y="477"/>
                      <a:pt x="2475" y="490"/>
                      <a:pt x="2419" y="509"/>
                    </a:cubicBezTo>
                    <a:cubicBezTo>
                      <a:pt x="2363" y="528"/>
                      <a:pt x="2299" y="557"/>
                      <a:pt x="2246" y="576"/>
                    </a:cubicBezTo>
                    <a:cubicBezTo>
                      <a:pt x="2193" y="595"/>
                      <a:pt x="2182" y="605"/>
                      <a:pt x="2102" y="624"/>
                    </a:cubicBezTo>
                    <a:cubicBezTo>
                      <a:pt x="2022" y="643"/>
                      <a:pt x="1873" y="687"/>
                      <a:pt x="1766" y="692"/>
                    </a:cubicBezTo>
                    <a:cubicBezTo>
                      <a:pt x="1659" y="697"/>
                      <a:pt x="1536" y="667"/>
                      <a:pt x="1459" y="653"/>
                    </a:cubicBezTo>
                    <a:cubicBezTo>
                      <a:pt x="1382" y="639"/>
                      <a:pt x="1359" y="621"/>
                      <a:pt x="1305" y="605"/>
                    </a:cubicBezTo>
                    <a:cubicBezTo>
                      <a:pt x="1251" y="589"/>
                      <a:pt x="1212" y="579"/>
                      <a:pt x="1132" y="557"/>
                    </a:cubicBezTo>
                    <a:cubicBezTo>
                      <a:pt x="1052" y="535"/>
                      <a:pt x="937" y="496"/>
                      <a:pt x="825" y="471"/>
                    </a:cubicBezTo>
                    <a:cubicBezTo>
                      <a:pt x="713" y="446"/>
                      <a:pt x="557" y="418"/>
                      <a:pt x="460" y="404"/>
                    </a:cubicBezTo>
                    <a:cubicBezTo>
                      <a:pt x="363" y="390"/>
                      <a:pt x="317" y="394"/>
                      <a:pt x="240" y="384"/>
                    </a:cubicBez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38" name="Freeform 85"/>
              <p:cNvSpPr>
                <a:spLocks/>
              </p:cNvSpPr>
              <p:nvPr/>
            </p:nvSpPr>
            <p:spPr bwMode="auto">
              <a:xfrm rot="874285">
                <a:off x="4532" y="2855"/>
                <a:ext cx="356" cy="63"/>
              </a:xfrm>
              <a:custGeom>
                <a:avLst/>
                <a:gdLst>
                  <a:gd name="T0" fmla="*/ 0 w 3120"/>
                  <a:gd name="T1" fmla="*/ 0 h 697"/>
                  <a:gd name="T2" fmla="*/ 0 w 3120"/>
                  <a:gd name="T3" fmla="*/ 0 h 697"/>
                  <a:gd name="T4" fmla="*/ 1 w 3120"/>
                  <a:gd name="T5" fmla="*/ 0 h 697"/>
                  <a:gd name="T6" fmla="*/ 1 w 3120"/>
                  <a:gd name="T7" fmla="*/ 0 h 697"/>
                  <a:gd name="T8" fmla="*/ 2 w 3120"/>
                  <a:gd name="T9" fmla="*/ 0 h 697"/>
                  <a:gd name="T10" fmla="*/ 2 w 3120"/>
                  <a:gd name="T11" fmla="*/ 0 h 697"/>
                  <a:gd name="T12" fmla="*/ 2 w 3120"/>
                  <a:gd name="T13" fmla="*/ 0 h 697"/>
                  <a:gd name="T14" fmla="*/ 3 w 3120"/>
                  <a:gd name="T15" fmla="*/ 0 h 697"/>
                  <a:gd name="T16" fmla="*/ 3 w 3120"/>
                  <a:gd name="T17" fmla="*/ 0 h 697"/>
                  <a:gd name="T18" fmla="*/ 3 w 3120"/>
                  <a:gd name="T19" fmla="*/ 0 h 697"/>
                  <a:gd name="T20" fmla="*/ 3 w 3120"/>
                  <a:gd name="T21" fmla="*/ 0 h 697"/>
                  <a:gd name="T22" fmla="*/ 4 w 3120"/>
                  <a:gd name="T23" fmla="*/ 0 h 697"/>
                  <a:gd name="T24" fmla="*/ 4 w 3120"/>
                  <a:gd name="T25" fmla="*/ 0 h 697"/>
                  <a:gd name="T26" fmla="*/ 4 w 3120"/>
                  <a:gd name="T27" fmla="*/ 0 h 697"/>
                  <a:gd name="T28" fmla="*/ 4 w 3120"/>
                  <a:gd name="T29" fmla="*/ 0 h 697"/>
                  <a:gd name="T30" fmla="*/ 5 w 3120"/>
                  <a:gd name="T31" fmla="*/ 0 h 697"/>
                  <a:gd name="T32" fmla="*/ 4 w 3120"/>
                  <a:gd name="T33" fmla="*/ 0 h 697"/>
                  <a:gd name="T34" fmla="*/ 4 w 3120"/>
                  <a:gd name="T35" fmla="*/ 0 h 697"/>
                  <a:gd name="T36" fmla="*/ 4 w 3120"/>
                  <a:gd name="T37" fmla="*/ 0 h 697"/>
                  <a:gd name="T38" fmla="*/ 4 w 3120"/>
                  <a:gd name="T39" fmla="*/ 0 h 697"/>
                  <a:gd name="T40" fmla="*/ 3 w 3120"/>
                  <a:gd name="T41" fmla="*/ 0 h 697"/>
                  <a:gd name="T42" fmla="*/ 3 w 3120"/>
                  <a:gd name="T43" fmla="*/ 0 h 697"/>
                  <a:gd name="T44" fmla="*/ 3 w 3120"/>
                  <a:gd name="T45" fmla="*/ 1 h 697"/>
                  <a:gd name="T46" fmla="*/ 2 w 3120"/>
                  <a:gd name="T47" fmla="*/ 0 h 697"/>
                  <a:gd name="T48" fmla="*/ 2 w 3120"/>
                  <a:gd name="T49" fmla="*/ 0 h 697"/>
                  <a:gd name="T50" fmla="*/ 2 w 3120"/>
                  <a:gd name="T51" fmla="*/ 0 h 697"/>
                  <a:gd name="T52" fmla="*/ 1 w 3120"/>
                  <a:gd name="T53" fmla="*/ 0 h 697"/>
                  <a:gd name="T54" fmla="*/ 1 w 3120"/>
                  <a:gd name="T55" fmla="*/ 0 h 697"/>
                  <a:gd name="T56" fmla="*/ 0 w 3120"/>
                  <a:gd name="T57" fmla="*/ 0 h 697"/>
                  <a:gd name="T58" fmla="*/ 0 w 3120"/>
                  <a:gd name="T59" fmla="*/ 0 h 69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20" h="697">
                    <a:moveTo>
                      <a:pt x="0" y="346"/>
                    </a:moveTo>
                    <a:lnTo>
                      <a:pt x="268" y="308"/>
                    </a:lnTo>
                    <a:cubicBezTo>
                      <a:pt x="357" y="295"/>
                      <a:pt x="447" y="282"/>
                      <a:pt x="537" y="269"/>
                    </a:cubicBezTo>
                    <a:cubicBezTo>
                      <a:pt x="627" y="256"/>
                      <a:pt x="694" y="256"/>
                      <a:pt x="806" y="231"/>
                    </a:cubicBezTo>
                    <a:cubicBezTo>
                      <a:pt x="918" y="206"/>
                      <a:pt x="1116" y="145"/>
                      <a:pt x="1209" y="116"/>
                    </a:cubicBezTo>
                    <a:cubicBezTo>
                      <a:pt x="1302" y="87"/>
                      <a:pt x="1301" y="76"/>
                      <a:pt x="1363" y="58"/>
                    </a:cubicBezTo>
                    <a:cubicBezTo>
                      <a:pt x="1425" y="40"/>
                      <a:pt x="1525" y="20"/>
                      <a:pt x="1584" y="10"/>
                    </a:cubicBezTo>
                    <a:cubicBezTo>
                      <a:pt x="1643" y="0"/>
                      <a:pt x="1672" y="0"/>
                      <a:pt x="1718" y="0"/>
                    </a:cubicBezTo>
                    <a:cubicBezTo>
                      <a:pt x="1764" y="0"/>
                      <a:pt x="1811" y="4"/>
                      <a:pt x="1862" y="10"/>
                    </a:cubicBezTo>
                    <a:cubicBezTo>
                      <a:pt x="1913" y="16"/>
                      <a:pt x="1971" y="26"/>
                      <a:pt x="2025" y="39"/>
                    </a:cubicBezTo>
                    <a:cubicBezTo>
                      <a:pt x="2079" y="52"/>
                      <a:pt x="2125" y="66"/>
                      <a:pt x="2188" y="87"/>
                    </a:cubicBezTo>
                    <a:cubicBezTo>
                      <a:pt x="2251" y="108"/>
                      <a:pt x="2331" y="140"/>
                      <a:pt x="2400" y="164"/>
                    </a:cubicBezTo>
                    <a:cubicBezTo>
                      <a:pt x="2469" y="188"/>
                      <a:pt x="2542" y="212"/>
                      <a:pt x="2601" y="231"/>
                    </a:cubicBezTo>
                    <a:cubicBezTo>
                      <a:pt x="2660" y="250"/>
                      <a:pt x="2696" y="265"/>
                      <a:pt x="2755" y="279"/>
                    </a:cubicBezTo>
                    <a:cubicBezTo>
                      <a:pt x="2814" y="293"/>
                      <a:pt x="2895" y="306"/>
                      <a:pt x="2956" y="317"/>
                    </a:cubicBezTo>
                    <a:lnTo>
                      <a:pt x="3120" y="346"/>
                    </a:lnTo>
                    <a:lnTo>
                      <a:pt x="2937" y="375"/>
                    </a:lnTo>
                    <a:cubicBezTo>
                      <a:pt x="2873" y="386"/>
                      <a:pt x="2795" y="399"/>
                      <a:pt x="2736" y="413"/>
                    </a:cubicBezTo>
                    <a:cubicBezTo>
                      <a:pt x="2677" y="427"/>
                      <a:pt x="2635" y="445"/>
                      <a:pt x="2582" y="461"/>
                    </a:cubicBezTo>
                    <a:cubicBezTo>
                      <a:pt x="2529" y="477"/>
                      <a:pt x="2475" y="490"/>
                      <a:pt x="2419" y="509"/>
                    </a:cubicBezTo>
                    <a:cubicBezTo>
                      <a:pt x="2363" y="528"/>
                      <a:pt x="2299" y="557"/>
                      <a:pt x="2246" y="576"/>
                    </a:cubicBezTo>
                    <a:cubicBezTo>
                      <a:pt x="2193" y="595"/>
                      <a:pt x="2182" y="605"/>
                      <a:pt x="2102" y="624"/>
                    </a:cubicBezTo>
                    <a:cubicBezTo>
                      <a:pt x="2022" y="643"/>
                      <a:pt x="1873" y="687"/>
                      <a:pt x="1766" y="692"/>
                    </a:cubicBezTo>
                    <a:cubicBezTo>
                      <a:pt x="1659" y="697"/>
                      <a:pt x="1536" y="667"/>
                      <a:pt x="1459" y="653"/>
                    </a:cubicBezTo>
                    <a:cubicBezTo>
                      <a:pt x="1382" y="639"/>
                      <a:pt x="1359" y="621"/>
                      <a:pt x="1305" y="605"/>
                    </a:cubicBezTo>
                    <a:cubicBezTo>
                      <a:pt x="1251" y="589"/>
                      <a:pt x="1212" y="579"/>
                      <a:pt x="1132" y="557"/>
                    </a:cubicBezTo>
                    <a:cubicBezTo>
                      <a:pt x="1052" y="535"/>
                      <a:pt x="937" y="496"/>
                      <a:pt x="825" y="471"/>
                    </a:cubicBezTo>
                    <a:cubicBezTo>
                      <a:pt x="713" y="446"/>
                      <a:pt x="557" y="418"/>
                      <a:pt x="460" y="404"/>
                    </a:cubicBezTo>
                    <a:cubicBezTo>
                      <a:pt x="363" y="390"/>
                      <a:pt x="317" y="394"/>
                      <a:pt x="240" y="384"/>
                    </a:cubicBez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39" name="Line 86"/>
              <p:cNvSpPr>
                <a:spLocks noChangeShapeType="1"/>
              </p:cNvSpPr>
              <p:nvPr/>
            </p:nvSpPr>
            <p:spPr bwMode="auto">
              <a:xfrm flipV="1">
                <a:off x="3850" y="2640"/>
                <a:ext cx="307" cy="192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40" name="Line 87"/>
              <p:cNvSpPr>
                <a:spLocks noChangeShapeType="1"/>
              </p:cNvSpPr>
              <p:nvPr/>
            </p:nvSpPr>
            <p:spPr bwMode="auto">
              <a:xfrm flipV="1">
                <a:off x="4147" y="2592"/>
                <a:ext cx="365" cy="57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41" name="Freeform 88"/>
              <p:cNvSpPr>
                <a:spLocks/>
              </p:cNvSpPr>
              <p:nvPr/>
            </p:nvSpPr>
            <p:spPr bwMode="auto">
              <a:xfrm rot="1207631">
                <a:off x="4138" y="2650"/>
                <a:ext cx="193" cy="61"/>
              </a:xfrm>
              <a:custGeom>
                <a:avLst/>
                <a:gdLst>
                  <a:gd name="T0" fmla="*/ 0 w 3120"/>
                  <a:gd name="T1" fmla="*/ 0 h 697"/>
                  <a:gd name="T2" fmla="*/ 0 w 3120"/>
                  <a:gd name="T3" fmla="*/ 0 h 697"/>
                  <a:gd name="T4" fmla="*/ 0 w 3120"/>
                  <a:gd name="T5" fmla="*/ 0 h 697"/>
                  <a:gd name="T6" fmla="*/ 0 w 3120"/>
                  <a:gd name="T7" fmla="*/ 0 h 697"/>
                  <a:gd name="T8" fmla="*/ 0 w 3120"/>
                  <a:gd name="T9" fmla="*/ 0 h 697"/>
                  <a:gd name="T10" fmla="*/ 0 w 3120"/>
                  <a:gd name="T11" fmla="*/ 0 h 697"/>
                  <a:gd name="T12" fmla="*/ 0 w 3120"/>
                  <a:gd name="T13" fmla="*/ 0 h 697"/>
                  <a:gd name="T14" fmla="*/ 0 w 3120"/>
                  <a:gd name="T15" fmla="*/ 0 h 697"/>
                  <a:gd name="T16" fmla="*/ 0 w 3120"/>
                  <a:gd name="T17" fmla="*/ 0 h 697"/>
                  <a:gd name="T18" fmla="*/ 0 w 3120"/>
                  <a:gd name="T19" fmla="*/ 0 h 697"/>
                  <a:gd name="T20" fmla="*/ 0 w 3120"/>
                  <a:gd name="T21" fmla="*/ 0 h 697"/>
                  <a:gd name="T22" fmla="*/ 1 w 3120"/>
                  <a:gd name="T23" fmla="*/ 0 h 697"/>
                  <a:gd name="T24" fmla="*/ 1 w 3120"/>
                  <a:gd name="T25" fmla="*/ 0 h 697"/>
                  <a:gd name="T26" fmla="*/ 1 w 3120"/>
                  <a:gd name="T27" fmla="*/ 0 h 697"/>
                  <a:gd name="T28" fmla="*/ 1 w 3120"/>
                  <a:gd name="T29" fmla="*/ 0 h 697"/>
                  <a:gd name="T30" fmla="*/ 1 w 3120"/>
                  <a:gd name="T31" fmla="*/ 0 h 697"/>
                  <a:gd name="T32" fmla="*/ 1 w 3120"/>
                  <a:gd name="T33" fmla="*/ 0 h 697"/>
                  <a:gd name="T34" fmla="*/ 1 w 3120"/>
                  <a:gd name="T35" fmla="*/ 0 h 697"/>
                  <a:gd name="T36" fmla="*/ 1 w 3120"/>
                  <a:gd name="T37" fmla="*/ 0 h 697"/>
                  <a:gd name="T38" fmla="*/ 1 w 3120"/>
                  <a:gd name="T39" fmla="*/ 0 h 697"/>
                  <a:gd name="T40" fmla="*/ 1 w 3120"/>
                  <a:gd name="T41" fmla="*/ 0 h 697"/>
                  <a:gd name="T42" fmla="*/ 0 w 3120"/>
                  <a:gd name="T43" fmla="*/ 0 h 697"/>
                  <a:gd name="T44" fmla="*/ 0 w 3120"/>
                  <a:gd name="T45" fmla="*/ 0 h 697"/>
                  <a:gd name="T46" fmla="*/ 0 w 3120"/>
                  <a:gd name="T47" fmla="*/ 0 h 697"/>
                  <a:gd name="T48" fmla="*/ 0 w 3120"/>
                  <a:gd name="T49" fmla="*/ 0 h 697"/>
                  <a:gd name="T50" fmla="*/ 0 w 3120"/>
                  <a:gd name="T51" fmla="*/ 0 h 697"/>
                  <a:gd name="T52" fmla="*/ 0 w 3120"/>
                  <a:gd name="T53" fmla="*/ 0 h 697"/>
                  <a:gd name="T54" fmla="*/ 0 w 3120"/>
                  <a:gd name="T55" fmla="*/ 0 h 697"/>
                  <a:gd name="T56" fmla="*/ 0 w 3120"/>
                  <a:gd name="T57" fmla="*/ 0 h 697"/>
                  <a:gd name="T58" fmla="*/ 0 w 3120"/>
                  <a:gd name="T59" fmla="*/ 0 h 69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20" h="697">
                    <a:moveTo>
                      <a:pt x="0" y="346"/>
                    </a:moveTo>
                    <a:lnTo>
                      <a:pt x="268" y="308"/>
                    </a:lnTo>
                    <a:cubicBezTo>
                      <a:pt x="357" y="295"/>
                      <a:pt x="447" y="282"/>
                      <a:pt x="537" y="269"/>
                    </a:cubicBezTo>
                    <a:cubicBezTo>
                      <a:pt x="627" y="256"/>
                      <a:pt x="694" y="256"/>
                      <a:pt x="806" y="231"/>
                    </a:cubicBezTo>
                    <a:cubicBezTo>
                      <a:pt x="918" y="206"/>
                      <a:pt x="1116" y="145"/>
                      <a:pt x="1209" y="116"/>
                    </a:cubicBezTo>
                    <a:cubicBezTo>
                      <a:pt x="1302" y="87"/>
                      <a:pt x="1301" y="76"/>
                      <a:pt x="1363" y="58"/>
                    </a:cubicBezTo>
                    <a:cubicBezTo>
                      <a:pt x="1425" y="40"/>
                      <a:pt x="1525" y="20"/>
                      <a:pt x="1584" y="10"/>
                    </a:cubicBezTo>
                    <a:cubicBezTo>
                      <a:pt x="1643" y="0"/>
                      <a:pt x="1672" y="0"/>
                      <a:pt x="1718" y="0"/>
                    </a:cubicBezTo>
                    <a:cubicBezTo>
                      <a:pt x="1764" y="0"/>
                      <a:pt x="1811" y="4"/>
                      <a:pt x="1862" y="10"/>
                    </a:cubicBezTo>
                    <a:cubicBezTo>
                      <a:pt x="1913" y="16"/>
                      <a:pt x="1971" y="26"/>
                      <a:pt x="2025" y="39"/>
                    </a:cubicBezTo>
                    <a:cubicBezTo>
                      <a:pt x="2079" y="52"/>
                      <a:pt x="2125" y="66"/>
                      <a:pt x="2188" y="87"/>
                    </a:cubicBezTo>
                    <a:cubicBezTo>
                      <a:pt x="2251" y="108"/>
                      <a:pt x="2331" y="140"/>
                      <a:pt x="2400" y="164"/>
                    </a:cubicBezTo>
                    <a:cubicBezTo>
                      <a:pt x="2469" y="188"/>
                      <a:pt x="2542" y="212"/>
                      <a:pt x="2601" y="231"/>
                    </a:cubicBezTo>
                    <a:cubicBezTo>
                      <a:pt x="2660" y="250"/>
                      <a:pt x="2696" y="265"/>
                      <a:pt x="2755" y="279"/>
                    </a:cubicBezTo>
                    <a:cubicBezTo>
                      <a:pt x="2814" y="293"/>
                      <a:pt x="2895" y="306"/>
                      <a:pt x="2956" y="317"/>
                    </a:cubicBezTo>
                    <a:lnTo>
                      <a:pt x="3120" y="346"/>
                    </a:lnTo>
                    <a:lnTo>
                      <a:pt x="2937" y="375"/>
                    </a:lnTo>
                    <a:cubicBezTo>
                      <a:pt x="2873" y="386"/>
                      <a:pt x="2795" y="399"/>
                      <a:pt x="2736" y="413"/>
                    </a:cubicBezTo>
                    <a:cubicBezTo>
                      <a:pt x="2677" y="427"/>
                      <a:pt x="2635" y="445"/>
                      <a:pt x="2582" y="461"/>
                    </a:cubicBezTo>
                    <a:cubicBezTo>
                      <a:pt x="2529" y="477"/>
                      <a:pt x="2475" y="490"/>
                      <a:pt x="2419" y="509"/>
                    </a:cubicBezTo>
                    <a:cubicBezTo>
                      <a:pt x="2363" y="528"/>
                      <a:pt x="2299" y="557"/>
                      <a:pt x="2246" y="576"/>
                    </a:cubicBezTo>
                    <a:cubicBezTo>
                      <a:pt x="2193" y="595"/>
                      <a:pt x="2182" y="605"/>
                      <a:pt x="2102" y="624"/>
                    </a:cubicBezTo>
                    <a:cubicBezTo>
                      <a:pt x="2022" y="643"/>
                      <a:pt x="1873" y="687"/>
                      <a:pt x="1766" y="692"/>
                    </a:cubicBezTo>
                    <a:cubicBezTo>
                      <a:pt x="1659" y="697"/>
                      <a:pt x="1536" y="667"/>
                      <a:pt x="1459" y="653"/>
                    </a:cubicBezTo>
                    <a:cubicBezTo>
                      <a:pt x="1382" y="639"/>
                      <a:pt x="1359" y="621"/>
                      <a:pt x="1305" y="605"/>
                    </a:cubicBezTo>
                    <a:cubicBezTo>
                      <a:pt x="1251" y="589"/>
                      <a:pt x="1212" y="579"/>
                      <a:pt x="1132" y="557"/>
                    </a:cubicBezTo>
                    <a:cubicBezTo>
                      <a:pt x="1052" y="535"/>
                      <a:pt x="937" y="496"/>
                      <a:pt x="825" y="471"/>
                    </a:cubicBezTo>
                    <a:cubicBezTo>
                      <a:pt x="713" y="446"/>
                      <a:pt x="557" y="418"/>
                      <a:pt x="460" y="404"/>
                    </a:cubicBezTo>
                    <a:cubicBezTo>
                      <a:pt x="363" y="390"/>
                      <a:pt x="317" y="394"/>
                      <a:pt x="240" y="384"/>
                    </a:cubicBez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42" name="Line 89"/>
              <p:cNvSpPr>
                <a:spLocks noChangeShapeType="1"/>
              </p:cNvSpPr>
              <p:nvPr/>
            </p:nvSpPr>
            <p:spPr bwMode="auto">
              <a:xfrm flipV="1">
                <a:off x="4128" y="2554"/>
                <a:ext cx="115" cy="8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43" name="Line 90"/>
              <p:cNvSpPr>
                <a:spLocks noChangeShapeType="1"/>
              </p:cNvSpPr>
              <p:nvPr/>
            </p:nvSpPr>
            <p:spPr bwMode="auto">
              <a:xfrm flipV="1">
                <a:off x="3869" y="2803"/>
                <a:ext cx="442" cy="29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44" name="Line 91"/>
              <p:cNvSpPr>
                <a:spLocks noChangeShapeType="1"/>
              </p:cNvSpPr>
              <p:nvPr/>
            </p:nvSpPr>
            <p:spPr bwMode="auto">
              <a:xfrm>
                <a:off x="3878" y="2832"/>
                <a:ext cx="759" cy="182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45" name="Freeform 92"/>
              <p:cNvSpPr>
                <a:spLocks/>
              </p:cNvSpPr>
              <p:nvPr/>
            </p:nvSpPr>
            <p:spPr bwMode="auto">
              <a:xfrm rot="548617">
                <a:off x="3839" y="2818"/>
                <a:ext cx="441" cy="81"/>
              </a:xfrm>
              <a:custGeom>
                <a:avLst/>
                <a:gdLst>
                  <a:gd name="T0" fmla="*/ 0 w 3120"/>
                  <a:gd name="T1" fmla="*/ 1 h 697"/>
                  <a:gd name="T2" fmla="*/ 1 w 3120"/>
                  <a:gd name="T3" fmla="*/ 0 h 697"/>
                  <a:gd name="T4" fmla="*/ 2 w 3120"/>
                  <a:gd name="T5" fmla="*/ 0 h 697"/>
                  <a:gd name="T6" fmla="*/ 2 w 3120"/>
                  <a:gd name="T7" fmla="*/ 0 h 697"/>
                  <a:gd name="T8" fmla="*/ 3 w 3120"/>
                  <a:gd name="T9" fmla="*/ 0 h 697"/>
                  <a:gd name="T10" fmla="*/ 4 w 3120"/>
                  <a:gd name="T11" fmla="*/ 0 h 697"/>
                  <a:gd name="T12" fmla="*/ 5 w 3120"/>
                  <a:gd name="T13" fmla="*/ 0 h 697"/>
                  <a:gd name="T14" fmla="*/ 5 w 3120"/>
                  <a:gd name="T15" fmla="*/ 0 h 697"/>
                  <a:gd name="T16" fmla="*/ 5 w 3120"/>
                  <a:gd name="T17" fmla="*/ 0 h 697"/>
                  <a:gd name="T18" fmla="*/ 6 w 3120"/>
                  <a:gd name="T19" fmla="*/ 0 h 697"/>
                  <a:gd name="T20" fmla="*/ 6 w 3120"/>
                  <a:gd name="T21" fmla="*/ 0 h 697"/>
                  <a:gd name="T22" fmla="*/ 7 w 3120"/>
                  <a:gd name="T23" fmla="*/ 0 h 697"/>
                  <a:gd name="T24" fmla="*/ 7 w 3120"/>
                  <a:gd name="T25" fmla="*/ 0 h 697"/>
                  <a:gd name="T26" fmla="*/ 8 w 3120"/>
                  <a:gd name="T27" fmla="*/ 0 h 697"/>
                  <a:gd name="T28" fmla="*/ 8 w 3120"/>
                  <a:gd name="T29" fmla="*/ 0 h 697"/>
                  <a:gd name="T30" fmla="*/ 9 w 3120"/>
                  <a:gd name="T31" fmla="*/ 1 h 697"/>
                  <a:gd name="T32" fmla="*/ 8 w 3120"/>
                  <a:gd name="T33" fmla="*/ 1 h 697"/>
                  <a:gd name="T34" fmla="*/ 8 w 3120"/>
                  <a:gd name="T35" fmla="*/ 1 h 697"/>
                  <a:gd name="T36" fmla="*/ 7 w 3120"/>
                  <a:gd name="T37" fmla="*/ 1 h 697"/>
                  <a:gd name="T38" fmla="*/ 7 w 3120"/>
                  <a:gd name="T39" fmla="*/ 1 h 697"/>
                  <a:gd name="T40" fmla="*/ 6 w 3120"/>
                  <a:gd name="T41" fmla="*/ 1 h 697"/>
                  <a:gd name="T42" fmla="*/ 6 w 3120"/>
                  <a:gd name="T43" fmla="*/ 1 h 697"/>
                  <a:gd name="T44" fmla="*/ 5 w 3120"/>
                  <a:gd name="T45" fmla="*/ 1 h 697"/>
                  <a:gd name="T46" fmla="*/ 4 w 3120"/>
                  <a:gd name="T47" fmla="*/ 1 h 697"/>
                  <a:gd name="T48" fmla="*/ 4 w 3120"/>
                  <a:gd name="T49" fmla="*/ 1 h 697"/>
                  <a:gd name="T50" fmla="*/ 3 w 3120"/>
                  <a:gd name="T51" fmla="*/ 1 h 697"/>
                  <a:gd name="T52" fmla="*/ 2 w 3120"/>
                  <a:gd name="T53" fmla="*/ 1 h 697"/>
                  <a:gd name="T54" fmla="*/ 1 w 3120"/>
                  <a:gd name="T55" fmla="*/ 1 h 697"/>
                  <a:gd name="T56" fmla="*/ 1 w 3120"/>
                  <a:gd name="T57" fmla="*/ 1 h 697"/>
                  <a:gd name="T58" fmla="*/ 0 w 3120"/>
                  <a:gd name="T59" fmla="*/ 1 h 69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20" h="697">
                    <a:moveTo>
                      <a:pt x="0" y="346"/>
                    </a:moveTo>
                    <a:lnTo>
                      <a:pt x="268" y="308"/>
                    </a:lnTo>
                    <a:cubicBezTo>
                      <a:pt x="357" y="295"/>
                      <a:pt x="447" y="282"/>
                      <a:pt x="537" y="269"/>
                    </a:cubicBezTo>
                    <a:cubicBezTo>
                      <a:pt x="627" y="256"/>
                      <a:pt x="694" y="256"/>
                      <a:pt x="806" y="231"/>
                    </a:cubicBezTo>
                    <a:cubicBezTo>
                      <a:pt x="918" y="206"/>
                      <a:pt x="1116" y="145"/>
                      <a:pt x="1209" y="116"/>
                    </a:cubicBezTo>
                    <a:cubicBezTo>
                      <a:pt x="1302" y="87"/>
                      <a:pt x="1301" y="76"/>
                      <a:pt x="1363" y="58"/>
                    </a:cubicBezTo>
                    <a:cubicBezTo>
                      <a:pt x="1425" y="40"/>
                      <a:pt x="1525" y="20"/>
                      <a:pt x="1584" y="10"/>
                    </a:cubicBezTo>
                    <a:cubicBezTo>
                      <a:pt x="1643" y="0"/>
                      <a:pt x="1672" y="0"/>
                      <a:pt x="1718" y="0"/>
                    </a:cubicBezTo>
                    <a:cubicBezTo>
                      <a:pt x="1764" y="0"/>
                      <a:pt x="1811" y="4"/>
                      <a:pt x="1862" y="10"/>
                    </a:cubicBezTo>
                    <a:cubicBezTo>
                      <a:pt x="1913" y="16"/>
                      <a:pt x="1971" y="26"/>
                      <a:pt x="2025" y="39"/>
                    </a:cubicBezTo>
                    <a:cubicBezTo>
                      <a:pt x="2079" y="52"/>
                      <a:pt x="2125" y="66"/>
                      <a:pt x="2188" y="87"/>
                    </a:cubicBezTo>
                    <a:cubicBezTo>
                      <a:pt x="2251" y="108"/>
                      <a:pt x="2331" y="140"/>
                      <a:pt x="2400" y="164"/>
                    </a:cubicBezTo>
                    <a:cubicBezTo>
                      <a:pt x="2469" y="188"/>
                      <a:pt x="2542" y="212"/>
                      <a:pt x="2601" y="231"/>
                    </a:cubicBezTo>
                    <a:cubicBezTo>
                      <a:pt x="2660" y="250"/>
                      <a:pt x="2696" y="265"/>
                      <a:pt x="2755" y="279"/>
                    </a:cubicBezTo>
                    <a:cubicBezTo>
                      <a:pt x="2814" y="293"/>
                      <a:pt x="2895" y="306"/>
                      <a:pt x="2956" y="317"/>
                    </a:cubicBezTo>
                    <a:lnTo>
                      <a:pt x="3120" y="346"/>
                    </a:lnTo>
                    <a:lnTo>
                      <a:pt x="2937" y="375"/>
                    </a:lnTo>
                    <a:cubicBezTo>
                      <a:pt x="2873" y="386"/>
                      <a:pt x="2795" y="399"/>
                      <a:pt x="2736" y="413"/>
                    </a:cubicBezTo>
                    <a:cubicBezTo>
                      <a:pt x="2677" y="427"/>
                      <a:pt x="2635" y="445"/>
                      <a:pt x="2582" y="461"/>
                    </a:cubicBezTo>
                    <a:cubicBezTo>
                      <a:pt x="2529" y="477"/>
                      <a:pt x="2475" y="490"/>
                      <a:pt x="2419" y="509"/>
                    </a:cubicBezTo>
                    <a:cubicBezTo>
                      <a:pt x="2363" y="528"/>
                      <a:pt x="2299" y="557"/>
                      <a:pt x="2246" y="576"/>
                    </a:cubicBezTo>
                    <a:cubicBezTo>
                      <a:pt x="2193" y="595"/>
                      <a:pt x="2182" y="605"/>
                      <a:pt x="2102" y="624"/>
                    </a:cubicBezTo>
                    <a:cubicBezTo>
                      <a:pt x="2022" y="643"/>
                      <a:pt x="1873" y="687"/>
                      <a:pt x="1766" y="692"/>
                    </a:cubicBezTo>
                    <a:cubicBezTo>
                      <a:pt x="1659" y="697"/>
                      <a:pt x="1536" y="667"/>
                      <a:pt x="1459" y="653"/>
                    </a:cubicBezTo>
                    <a:cubicBezTo>
                      <a:pt x="1382" y="639"/>
                      <a:pt x="1359" y="621"/>
                      <a:pt x="1305" y="605"/>
                    </a:cubicBezTo>
                    <a:cubicBezTo>
                      <a:pt x="1251" y="589"/>
                      <a:pt x="1212" y="579"/>
                      <a:pt x="1132" y="557"/>
                    </a:cubicBezTo>
                    <a:cubicBezTo>
                      <a:pt x="1052" y="535"/>
                      <a:pt x="937" y="496"/>
                      <a:pt x="825" y="471"/>
                    </a:cubicBezTo>
                    <a:cubicBezTo>
                      <a:pt x="713" y="446"/>
                      <a:pt x="557" y="418"/>
                      <a:pt x="460" y="404"/>
                    </a:cubicBezTo>
                    <a:cubicBezTo>
                      <a:pt x="363" y="390"/>
                      <a:pt x="317" y="394"/>
                      <a:pt x="240" y="384"/>
                    </a:cubicBez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46" name="Freeform 93"/>
              <p:cNvSpPr>
                <a:spLocks/>
              </p:cNvSpPr>
              <p:nvPr/>
            </p:nvSpPr>
            <p:spPr bwMode="auto">
              <a:xfrm rot="1207631">
                <a:off x="4607" y="3011"/>
                <a:ext cx="193" cy="61"/>
              </a:xfrm>
              <a:custGeom>
                <a:avLst/>
                <a:gdLst>
                  <a:gd name="T0" fmla="*/ 0 w 3120"/>
                  <a:gd name="T1" fmla="*/ 0 h 697"/>
                  <a:gd name="T2" fmla="*/ 0 w 3120"/>
                  <a:gd name="T3" fmla="*/ 0 h 697"/>
                  <a:gd name="T4" fmla="*/ 0 w 3120"/>
                  <a:gd name="T5" fmla="*/ 0 h 697"/>
                  <a:gd name="T6" fmla="*/ 0 w 3120"/>
                  <a:gd name="T7" fmla="*/ 0 h 697"/>
                  <a:gd name="T8" fmla="*/ 0 w 3120"/>
                  <a:gd name="T9" fmla="*/ 0 h 697"/>
                  <a:gd name="T10" fmla="*/ 0 w 3120"/>
                  <a:gd name="T11" fmla="*/ 0 h 697"/>
                  <a:gd name="T12" fmla="*/ 0 w 3120"/>
                  <a:gd name="T13" fmla="*/ 0 h 697"/>
                  <a:gd name="T14" fmla="*/ 0 w 3120"/>
                  <a:gd name="T15" fmla="*/ 0 h 697"/>
                  <a:gd name="T16" fmla="*/ 0 w 3120"/>
                  <a:gd name="T17" fmla="*/ 0 h 697"/>
                  <a:gd name="T18" fmla="*/ 0 w 3120"/>
                  <a:gd name="T19" fmla="*/ 0 h 697"/>
                  <a:gd name="T20" fmla="*/ 0 w 3120"/>
                  <a:gd name="T21" fmla="*/ 0 h 697"/>
                  <a:gd name="T22" fmla="*/ 1 w 3120"/>
                  <a:gd name="T23" fmla="*/ 0 h 697"/>
                  <a:gd name="T24" fmla="*/ 1 w 3120"/>
                  <a:gd name="T25" fmla="*/ 0 h 697"/>
                  <a:gd name="T26" fmla="*/ 1 w 3120"/>
                  <a:gd name="T27" fmla="*/ 0 h 697"/>
                  <a:gd name="T28" fmla="*/ 1 w 3120"/>
                  <a:gd name="T29" fmla="*/ 0 h 697"/>
                  <a:gd name="T30" fmla="*/ 1 w 3120"/>
                  <a:gd name="T31" fmla="*/ 0 h 697"/>
                  <a:gd name="T32" fmla="*/ 1 w 3120"/>
                  <a:gd name="T33" fmla="*/ 0 h 697"/>
                  <a:gd name="T34" fmla="*/ 1 w 3120"/>
                  <a:gd name="T35" fmla="*/ 0 h 697"/>
                  <a:gd name="T36" fmla="*/ 1 w 3120"/>
                  <a:gd name="T37" fmla="*/ 0 h 697"/>
                  <a:gd name="T38" fmla="*/ 1 w 3120"/>
                  <a:gd name="T39" fmla="*/ 0 h 697"/>
                  <a:gd name="T40" fmla="*/ 1 w 3120"/>
                  <a:gd name="T41" fmla="*/ 0 h 697"/>
                  <a:gd name="T42" fmla="*/ 0 w 3120"/>
                  <a:gd name="T43" fmla="*/ 0 h 697"/>
                  <a:gd name="T44" fmla="*/ 0 w 3120"/>
                  <a:gd name="T45" fmla="*/ 0 h 697"/>
                  <a:gd name="T46" fmla="*/ 0 w 3120"/>
                  <a:gd name="T47" fmla="*/ 0 h 697"/>
                  <a:gd name="T48" fmla="*/ 0 w 3120"/>
                  <a:gd name="T49" fmla="*/ 0 h 697"/>
                  <a:gd name="T50" fmla="*/ 0 w 3120"/>
                  <a:gd name="T51" fmla="*/ 0 h 697"/>
                  <a:gd name="T52" fmla="*/ 0 w 3120"/>
                  <a:gd name="T53" fmla="*/ 0 h 697"/>
                  <a:gd name="T54" fmla="*/ 0 w 3120"/>
                  <a:gd name="T55" fmla="*/ 0 h 697"/>
                  <a:gd name="T56" fmla="*/ 0 w 3120"/>
                  <a:gd name="T57" fmla="*/ 0 h 697"/>
                  <a:gd name="T58" fmla="*/ 0 w 3120"/>
                  <a:gd name="T59" fmla="*/ 0 h 69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20" h="697">
                    <a:moveTo>
                      <a:pt x="0" y="346"/>
                    </a:moveTo>
                    <a:lnTo>
                      <a:pt x="268" y="308"/>
                    </a:lnTo>
                    <a:cubicBezTo>
                      <a:pt x="357" y="295"/>
                      <a:pt x="447" y="282"/>
                      <a:pt x="537" y="269"/>
                    </a:cubicBezTo>
                    <a:cubicBezTo>
                      <a:pt x="627" y="256"/>
                      <a:pt x="694" y="256"/>
                      <a:pt x="806" y="231"/>
                    </a:cubicBezTo>
                    <a:cubicBezTo>
                      <a:pt x="918" y="206"/>
                      <a:pt x="1116" y="145"/>
                      <a:pt x="1209" y="116"/>
                    </a:cubicBezTo>
                    <a:cubicBezTo>
                      <a:pt x="1302" y="87"/>
                      <a:pt x="1301" y="76"/>
                      <a:pt x="1363" y="58"/>
                    </a:cubicBezTo>
                    <a:cubicBezTo>
                      <a:pt x="1425" y="40"/>
                      <a:pt x="1525" y="20"/>
                      <a:pt x="1584" y="10"/>
                    </a:cubicBezTo>
                    <a:cubicBezTo>
                      <a:pt x="1643" y="0"/>
                      <a:pt x="1672" y="0"/>
                      <a:pt x="1718" y="0"/>
                    </a:cubicBezTo>
                    <a:cubicBezTo>
                      <a:pt x="1764" y="0"/>
                      <a:pt x="1811" y="4"/>
                      <a:pt x="1862" y="10"/>
                    </a:cubicBezTo>
                    <a:cubicBezTo>
                      <a:pt x="1913" y="16"/>
                      <a:pt x="1971" y="26"/>
                      <a:pt x="2025" y="39"/>
                    </a:cubicBezTo>
                    <a:cubicBezTo>
                      <a:pt x="2079" y="52"/>
                      <a:pt x="2125" y="66"/>
                      <a:pt x="2188" y="87"/>
                    </a:cubicBezTo>
                    <a:cubicBezTo>
                      <a:pt x="2251" y="108"/>
                      <a:pt x="2331" y="140"/>
                      <a:pt x="2400" y="164"/>
                    </a:cubicBezTo>
                    <a:cubicBezTo>
                      <a:pt x="2469" y="188"/>
                      <a:pt x="2542" y="212"/>
                      <a:pt x="2601" y="231"/>
                    </a:cubicBezTo>
                    <a:cubicBezTo>
                      <a:pt x="2660" y="250"/>
                      <a:pt x="2696" y="265"/>
                      <a:pt x="2755" y="279"/>
                    </a:cubicBezTo>
                    <a:cubicBezTo>
                      <a:pt x="2814" y="293"/>
                      <a:pt x="2895" y="306"/>
                      <a:pt x="2956" y="317"/>
                    </a:cubicBezTo>
                    <a:lnTo>
                      <a:pt x="3120" y="346"/>
                    </a:lnTo>
                    <a:lnTo>
                      <a:pt x="2937" y="375"/>
                    </a:lnTo>
                    <a:cubicBezTo>
                      <a:pt x="2873" y="386"/>
                      <a:pt x="2795" y="399"/>
                      <a:pt x="2736" y="413"/>
                    </a:cubicBezTo>
                    <a:cubicBezTo>
                      <a:pt x="2677" y="427"/>
                      <a:pt x="2635" y="445"/>
                      <a:pt x="2582" y="461"/>
                    </a:cubicBezTo>
                    <a:cubicBezTo>
                      <a:pt x="2529" y="477"/>
                      <a:pt x="2475" y="490"/>
                      <a:pt x="2419" y="509"/>
                    </a:cubicBezTo>
                    <a:cubicBezTo>
                      <a:pt x="2363" y="528"/>
                      <a:pt x="2299" y="557"/>
                      <a:pt x="2246" y="576"/>
                    </a:cubicBezTo>
                    <a:cubicBezTo>
                      <a:pt x="2193" y="595"/>
                      <a:pt x="2182" y="605"/>
                      <a:pt x="2102" y="624"/>
                    </a:cubicBezTo>
                    <a:cubicBezTo>
                      <a:pt x="2022" y="643"/>
                      <a:pt x="1873" y="687"/>
                      <a:pt x="1766" y="692"/>
                    </a:cubicBezTo>
                    <a:cubicBezTo>
                      <a:pt x="1659" y="697"/>
                      <a:pt x="1536" y="667"/>
                      <a:pt x="1459" y="653"/>
                    </a:cubicBezTo>
                    <a:cubicBezTo>
                      <a:pt x="1382" y="639"/>
                      <a:pt x="1359" y="621"/>
                      <a:pt x="1305" y="605"/>
                    </a:cubicBezTo>
                    <a:cubicBezTo>
                      <a:pt x="1251" y="589"/>
                      <a:pt x="1212" y="579"/>
                      <a:pt x="1132" y="557"/>
                    </a:cubicBezTo>
                    <a:cubicBezTo>
                      <a:pt x="1052" y="535"/>
                      <a:pt x="937" y="496"/>
                      <a:pt x="825" y="471"/>
                    </a:cubicBezTo>
                    <a:cubicBezTo>
                      <a:pt x="713" y="446"/>
                      <a:pt x="557" y="418"/>
                      <a:pt x="460" y="404"/>
                    </a:cubicBezTo>
                    <a:cubicBezTo>
                      <a:pt x="363" y="390"/>
                      <a:pt x="317" y="394"/>
                      <a:pt x="240" y="384"/>
                    </a:cubicBez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47" name="Line 94"/>
              <p:cNvSpPr>
                <a:spLocks noChangeShapeType="1"/>
              </p:cNvSpPr>
              <p:nvPr/>
            </p:nvSpPr>
            <p:spPr bwMode="auto">
              <a:xfrm flipV="1">
                <a:off x="4646" y="2976"/>
                <a:ext cx="193" cy="39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48" name="Line 95"/>
              <p:cNvSpPr>
                <a:spLocks noChangeShapeType="1"/>
              </p:cNvSpPr>
              <p:nvPr/>
            </p:nvSpPr>
            <p:spPr bwMode="auto">
              <a:xfrm flipV="1">
                <a:off x="4426" y="2928"/>
                <a:ext cx="193" cy="39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49" name="Line 96"/>
              <p:cNvSpPr>
                <a:spLocks noChangeShapeType="1"/>
              </p:cNvSpPr>
              <p:nvPr/>
            </p:nvSpPr>
            <p:spPr bwMode="auto">
              <a:xfrm flipV="1">
                <a:off x="4503" y="2553"/>
                <a:ext cx="182" cy="39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50" name="Line 97"/>
              <p:cNvSpPr>
                <a:spLocks noChangeShapeType="1"/>
              </p:cNvSpPr>
              <p:nvPr/>
            </p:nvSpPr>
            <p:spPr bwMode="auto">
              <a:xfrm>
                <a:off x="4532" y="2996"/>
                <a:ext cx="164" cy="10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51" name="Freeform 98"/>
              <p:cNvSpPr>
                <a:spLocks/>
              </p:cNvSpPr>
              <p:nvPr/>
            </p:nvSpPr>
            <p:spPr bwMode="auto">
              <a:xfrm rot="874285">
                <a:off x="4534" y="2577"/>
                <a:ext cx="219" cy="68"/>
              </a:xfrm>
              <a:custGeom>
                <a:avLst/>
                <a:gdLst>
                  <a:gd name="T0" fmla="*/ 0 w 3120"/>
                  <a:gd name="T1" fmla="*/ 0 h 697"/>
                  <a:gd name="T2" fmla="*/ 0 w 3120"/>
                  <a:gd name="T3" fmla="*/ 0 h 697"/>
                  <a:gd name="T4" fmla="*/ 0 w 3120"/>
                  <a:gd name="T5" fmla="*/ 0 h 697"/>
                  <a:gd name="T6" fmla="*/ 0 w 3120"/>
                  <a:gd name="T7" fmla="*/ 0 h 697"/>
                  <a:gd name="T8" fmla="*/ 0 w 3120"/>
                  <a:gd name="T9" fmla="*/ 0 h 697"/>
                  <a:gd name="T10" fmla="*/ 0 w 3120"/>
                  <a:gd name="T11" fmla="*/ 0 h 697"/>
                  <a:gd name="T12" fmla="*/ 1 w 3120"/>
                  <a:gd name="T13" fmla="*/ 0 h 697"/>
                  <a:gd name="T14" fmla="*/ 1 w 3120"/>
                  <a:gd name="T15" fmla="*/ 0 h 697"/>
                  <a:gd name="T16" fmla="*/ 1 w 3120"/>
                  <a:gd name="T17" fmla="*/ 0 h 697"/>
                  <a:gd name="T18" fmla="*/ 1 w 3120"/>
                  <a:gd name="T19" fmla="*/ 0 h 697"/>
                  <a:gd name="T20" fmla="*/ 1 w 3120"/>
                  <a:gd name="T21" fmla="*/ 0 h 697"/>
                  <a:gd name="T22" fmla="*/ 1 w 3120"/>
                  <a:gd name="T23" fmla="*/ 0 h 697"/>
                  <a:gd name="T24" fmla="*/ 1 w 3120"/>
                  <a:gd name="T25" fmla="*/ 0 h 697"/>
                  <a:gd name="T26" fmla="*/ 1 w 3120"/>
                  <a:gd name="T27" fmla="*/ 0 h 697"/>
                  <a:gd name="T28" fmla="*/ 1 w 3120"/>
                  <a:gd name="T29" fmla="*/ 0 h 697"/>
                  <a:gd name="T30" fmla="*/ 1 w 3120"/>
                  <a:gd name="T31" fmla="*/ 0 h 697"/>
                  <a:gd name="T32" fmla="*/ 1 w 3120"/>
                  <a:gd name="T33" fmla="*/ 0 h 697"/>
                  <a:gd name="T34" fmla="*/ 1 w 3120"/>
                  <a:gd name="T35" fmla="*/ 0 h 697"/>
                  <a:gd name="T36" fmla="*/ 1 w 3120"/>
                  <a:gd name="T37" fmla="*/ 0 h 697"/>
                  <a:gd name="T38" fmla="*/ 1 w 3120"/>
                  <a:gd name="T39" fmla="*/ 0 h 697"/>
                  <a:gd name="T40" fmla="*/ 1 w 3120"/>
                  <a:gd name="T41" fmla="*/ 0 h 697"/>
                  <a:gd name="T42" fmla="*/ 1 w 3120"/>
                  <a:gd name="T43" fmla="*/ 1 h 697"/>
                  <a:gd name="T44" fmla="*/ 1 w 3120"/>
                  <a:gd name="T45" fmla="*/ 1 h 697"/>
                  <a:gd name="T46" fmla="*/ 0 w 3120"/>
                  <a:gd name="T47" fmla="*/ 1 h 697"/>
                  <a:gd name="T48" fmla="*/ 0 w 3120"/>
                  <a:gd name="T49" fmla="*/ 1 h 697"/>
                  <a:gd name="T50" fmla="*/ 0 w 3120"/>
                  <a:gd name="T51" fmla="*/ 0 h 697"/>
                  <a:gd name="T52" fmla="*/ 0 w 3120"/>
                  <a:gd name="T53" fmla="*/ 0 h 697"/>
                  <a:gd name="T54" fmla="*/ 0 w 3120"/>
                  <a:gd name="T55" fmla="*/ 0 h 697"/>
                  <a:gd name="T56" fmla="*/ 0 w 3120"/>
                  <a:gd name="T57" fmla="*/ 0 h 697"/>
                  <a:gd name="T58" fmla="*/ 0 w 3120"/>
                  <a:gd name="T59" fmla="*/ 0 h 69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20" h="697">
                    <a:moveTo>
                      <a:pt x="0" y="346"/>
                    </a:moveTo>
                    <a:lnTo>
                      <a:pt x="268" y="308"/>
                    </a:lnTo>
                    <a:cubicBezTo>
                      <a:pt x="357" y="295"/>
                      <a:pt x="447" y="282"/>
                      <a:pt x="537" y="269"/>
                    </a:cubicBezTo>
                    <a:cubicBezTo>
                      <a:pt x="627" y="256"/>
                      <a:pt x="694" y="256"/>
                      <a:pt x="806" y="231"/>
                    </a:cubicBezTo>
                    <a:cubicBezTo>
                      <a:pt x="918" y="206"/>
                      <a:pt x="1116" y="145"/>
                      <a:pt x="1209" y="116"/>
                    </a:cubicBezTo>
                    <a:cubicBezTo>
                      <a:pt x="1302" y="87"/>
                      <a:pt x="1301" y="76"/>
                      <a:pt x="1363" y="58"/>
                    </a:cubicBezTo>
                    <a:cubicBezTo>
                      <a:pt x="1425" y="40"/>
                      <a:pt x="1525" y="20"/>
                      <a:pt x="1584" y="10"/>
                    </a:cubicBezTo>
                    <a:cubicBezTo>
                      <a:pt x="1643" y="0"/>
                      <a:pt x="1672" y="0"/>
                      <a:pt x="1718" y="0"/>
                    </a:cubicBezTo>
                    <a:cubicBezTo>
                      <a:pt x="1764" y="0"/>
                      <a:pt x="1811" y="4"/>
                      <a:pt x="1862" y="10"/>
                    </a:cubicBezTo>
                    <a:cubicBezTo>
                      <a:pt x="1913" y="16"/>
                      <a:pt x="1971" y="26"/>
                      <a:pt x="2025" y="39"/>
                    </a:cubicBezTo>
                    <a:cubicBezTo>
                      <a:pt x="2079" y="52"/>
                      <a:pt x="2125" y="66"/>
                      <a:pt x="2188" y="87"/>
                    </a:cubicBezTo>
                    <a:cubicBezTo>
                      <a:pt x="2251" y="108"/>
                      <a:pt x="2331" y="140"/>
                      <a:pt x="2400" y="164"/>
                    </a:cubicBezTo>
                    <a:cubicBezTo>
                      <a:pt x="2469" y="188"/>
                      <a:pt x="2542" y="212"/>
                      <a:pt x="2601" y="231"/>
                    </a:cubicBezTo>
                    <a:cubicBezTo>
                      <a:pt x="2660" y="250"/>
                      <a:pt x="2696" y="265"/>
                      <a:pt x="2755" y="279"/>
                    </a:cubicBezTo>
                    <a:cubicBezTo>
                      <a:pt x="2814" y="293"/>
                      <a:pt x="2895" y="306"/>
                      <a:pt x="2956" y="317"/>
                    </a:cubicBezTo>
                    <a:lnTo>
                      <a:pt x="3120" y="346"/>
                    </a:lnTo>
                    <a:lnTo>
                      <a:pt x="2937" y="375"/>
                    </a:lnTo>
                    <a:cubicBezTo>
                      <a:pt x="2873" y="386"/>
                      <a:pt x="2795" y="399"/>
                      <a:pt x="2736" y="413"/>
                    </a:cubicBezTo>
                    <a:cubicBezTo>
                      <a:pt x="2677" y="427"/>
                      <a:pt x="2635" y="445"/>
                      <a:pt x="2582" y="461"/>
                    </a:cubicBezTo>
                    <a:cubicBezTo>
                      <a:pt x="2529" y="477"/>
                      <a:pt x="2475" y="490"/>
                      <a:pt x="2419" y="509"/>
                    </a:cubicBezTo>
                    <a:cubicBezTo>
                      <a:pt x="2363" y="528"/>
                      <a:pt x="2299" y="557"/>
                      <a:pt x="2246" y="576"/>
                    </a:cubicBezTo>
                    <a:cubicBezTo>
                      <a:pt x="2193" y="595"/>
                      <a:pt x="2182" y="605"/>
                      <a:pt x="2102" y="624"/>
                    </a:cubicBezTo>
                    <a:cubicBezTo>
                      <a:pt x="2022" y="643"/>
                      <a:pt x="1873" y="687"/>
                      <a:pt x="1766" y="692"/>
                    </a:cubicBezTo>
                    <a:cubicBezTo>
                      <a:pt x="1659" y="697"/>
                      <a:pt x="1536" y="667"/>
                      <a:pt x="1459" y="653"/>
                    </a:cubicBezTo>
                    <a:cubicBezTo>
                      <a:pt x="1382" y="639"/>
                      <a:pt x="1359" y="621"/>
                      <a:pt x="1305" y="605"/>
                    </a:cubicBezTo>
                    <a:cubicBezTo>
                      <a:pt x="1251" y="589"/>
                      <a:pt x="1212" y="579"/>
                      <a:pt x="1132" y="557"/>
                    </a:cubicBezTo>
                    <a:cubicBezTo>
                      <a:pt x="1052" y="535"/>
                      <a:pt x="937" y="496"/>
                      <a:pt x="825" y="471"/>
                    </a:cubicBezTo>
                    <a:cubicBezTo>
                      <a:pt x="713" y="446"/>
                      <a:pt x="557" y="418"/>
                      <a:pt x="460" y="404"/>
                    </a:cubicBezTo>
                    <a:cubicBezTo>
                      <a:pt x="363" y="390"/>
                      <a:pt x="317" y="394"/>
                      <a:pt x="240" y="384"/>
                    </a:cubicBez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52" name="Line 99"/>
              <p:cNvSpPr>
                <a:spLocks noChangeShapeType="1"/>
              </p:cNvSpPr>
              <p:nvPr/>
            </p:nvSpPr>
            <p:spPr bwMode="auto">
              <a:xfrm flipV="1">
                <a:off x="4339" y="2755"/>
                <a:ext cx="289" cy="48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53" name="Line 100"/>
              <p:cNvSpPr>
                <a:spLocks noChangeShapeType="1"/>
              </p:cNvSpPr>
              <p:nvPr/>
            </p:nvSpPr>
            <p:spPr bwMode="auto">
              <a:xfrm>
                <a:off x="4329" y="2803"/>
                <a:ext cx="184" cy="58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54" name="Line 101"/>
              <p:cNvSpPr>
                <a:spLocks noChangeShapeType="1"/>
              </p:cNvSpPr>
              <p:nvPr/>
            </p:nvSpPr>
            <p:spPr bwMode="auto">
              <a:xfrm flipV="1">
                <a:off x="4703" y="2726"/>
                <a:ext cx="145" cy="58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55" name="Line 102"/>
              <p:cNvSpPr>
                <a:spLocks noChangeShapeType="1"/>
              </p:cNvSpPr>
              <p:nvPr/>
            </p:nvSpPr>
            <p:spPr bwMode="auto">
              <a:xfrm>
                <a:off x="4693" y="2784"/>
                <a:ext cx="299" cy="48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56" name="Line 103"/>
              <p:cNvSpPr>
                <a:spLocks noChangeShapeType="1"/>
              </p:cNvSpPr>
              <p:nvPr/>
            </p:nvSpPr>
            <p:spPr bwMode="auto">
              <a:xfrm flipV="1">
                <a:off x="4713" y="2669"/>
                <a:ext cx="97" cy="10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57" name="Freeform 104"/>
              <p:cNvSpPr>
                <a:spLocks/>
              </p:cNvSpPr>
              <p:nvPr/>
            </p:nvSpPr>
            <p:spPr bwMode="auto">
              <a:xfrm rot="1650140">
                <a:off x="4691" y="2801"/>
                <a:ext cx="193" cy="61"/>
              </a:xfrm>
              <a:custGeom>
                <a:avLst/>
                <a:gdLst>
                  <a:gd name="T0" fmla="*/ 0 w 3120"/>
                  <a:gd name="T1" fmla="*/ 0 h 697"/>
                  <a:gd name="T2" fmla="*/ 0 w 3120"/>
                  <a:gd name="T3" fmla="*/ 0 h 697"/>
                  <a:gd name="T4" fmla="*/ 0 w 3120"/>
                  <a:gd name="T5" fmla="*/ 0 h 697"/>
                  <a:gd name="T6" fmla="*/ 0 w 3120"/>
                  <a:gd name="T7" fmla="*/ 0 h 697"/>
                  <a:gd name="T8" fmla="*/ 0 w 3120"/>
                  <a:gd name="T9" fmla="*/ 0 h 697"/>
                  <a:gd name="T10" fmla="*/ 0 w 3120"/>
                  <a:gd name="T11" fmla="*/ 0 h 697"/>
                  <a:gd name="T12" fmla="*/ 0 w 3120"/>
                  <a:gd name="T13" fmla="*/ 0 h 697"/>
                  <a:gd name="T14" fmla="*/ 0 w 3120"/>
                  <a:gd name="T15" fmla="*/ 0 h 697"/>
                  <a:gd name="T16" fmla="*/ 0 w 3120"/>
                  <a:gd name="T17" fmla="*/ 0 h 697"/>
                  <a:gd name="T18" fmla="*/ 0 w 3120"/>
                  <a:gd name="T19" fmla="*/ 0 h 697"/>
                  <a:gd name="T20" fmla="*/ 0 w 3120"/>
                  <a:gd name="T21" fmla="*/ 0 h 697"/>
                  <a:gd name="T22" fmla="*/ 1 w 3120"/>
                  <a:gd name="T23" fmla="*/ 0 h 697"/>
                  <a:gd name="T24" fmla="*/ 1 w 3120"/>
                  <a:gd name="T25" fmla="*/ 0 h 697"/>
                  <a:gd name="T26" fmla="*/ 1 w 3120"/>
                  <a:gd name="T27" fmla="*/ 0 h 697"/>
                  <a:gd name="T28" fmla="*/ 1 w 3120"/>
                  <a:gd name="T29" fmla="*/ 0 h 697"/>
                  <a:gd name="T30" fmla="*/ 1 w 3120"/>
                  <a:gd name="T31" fmla="*/ 0 h 697"/>
                  <a:gd name="T32" fmla="*/ 1 w 3120"/>
                  <a:gd name="T33" fmla="*/ 0 h 697"/>
                  <a:gd name="T34" fmla="*/ 1 w 3120"/>
                  <a:gd name="T35" fmla="*/ 0 h 697"/>
                  <a:gd name="T36" fmla="*/ 1 w 3120"/>
                  <a:gd name="T37" fmla="*/ 0 h 697"/>
                  <a:gd name="T38" fmla="*/ 1 w 3120"/>
                  <a:gd name="T39" fmla="*/ 0 h 697"/>
                  <a:gd name="T40" fmla="*/ 1 w 3120"/>
                  <a:gd name="T41" fmla="*/ 0 h 697"/>
                  <a:gd name="T42" fmla="*/ 0 w 3120"/>
                  <a:gd name="T43" fmla="*/ 0 h 697"/>
                  <a:gd name="T44" fmla="*/ 0 w 3120"/>
                  <a:gd name="T45" fmla="*/ 0 h 697"/>
                  <a:gd name="T46" fmla="*/ 0 w 3120"/>
                  <a:gd name="T47" fmla="*/ 0 h 697"/>
                  <a:gd name="T48" fmla="*/ 0 w 3120"/>
                  <a:gd name="T49" fmla="*/ 0 h 697"/>
                  <a:gd name="T50" fmla="*/ 0 w 3120"/>
                  <a:gd name="T51" fmla="*/ 0 h 697"/>
                  <a:gd name="T52" fmla="*/ 0 w 3120"/>
                  <a:gd name="T53" fmla="*/ 0 h 697"/>
                  <a:gd name="T54" fmla="*/ 0 w 3120"/>
                  <a:gd name="T55" fmla="*/ 0 h 697"/>
                  <a:gd name="T56" fmla="*/ 0 w 3120"/>
                  <a:gd name="T57" fmla="*/ 0 h 697"/>
                  <a:gd name="T58" fmla="*/ 0 w 3120"/>
                  <a:gd name="T59" fmla="*/ 0 h 69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20" h="697">
                    <a:moveTo>
                      <a:pt x="0" y="346"/>
                    </a:moveTo>
                    <a:lnTo>
                      <a:pt x="268" y="308"/>
                    </a:lnTo>
                    <a:cubicBezTo>
                      <a:pt x="357" y="295"/>
                      <a:pt x="447" y="282"/>
                      <a:pt x="537" y="269"/>
                    </a:cubicBezTo>
                    <a:cubicBezTo>
                      <a:pt x="627" y="256"/>
                      <a:pt x="694" y="256"/>
                      <a:pt x="806" y="231"/>
                    </a:cubicBezTo>
                    <a:cubicBezTo>
                      <a:pt x="918" y="206"/>
                      <a:pt x="1116" y="145"/>
                      <a:pt x="1209" y="116"/>
                    </a:cubicBezTo>
                    <a:cubicBezTo>
                      <a:pt x="1302" y="87"/>
                      <a:pt x="1301" y="76"/>
                      <a:pt x="1363" y="58"/>
                    </a:cubicBezTo>
                    <a:cubicBezTo>
                      <a:pt x="1425" y="40"/>
                      <a:pt x="1525" y="20"/>
                      <a:pt x="1584" y="10"/>
                    </a:cubicBezTo>
                    <a:cubicBezTo>
                      <a:pt x="1643" y="0"/>
                      <a:pt x="1672" y="0"/>
                      <a:pt x="1718" y="0"/>
                    </a:cubicBezTo>
                    <a:cubicBezTo>
                      <a:pt x="1764" y="0"/>
                      <a:pt x="1811" y="4"/>
                      <a:pt x="1862" y="10"/>
                    </a:cubicBezTo>
                    <a:cubicBezTo>
                      <a:pt x="1913" y="16"/>
                      <a:pt x="1971" y="26"/>
                      <a:pt x="2025" y="39"/>
                    </a:cubicBezTo>
                    <a:cubicBezTo>
                      <a:pt x="2079" y="52"/>
                      <a:pt x="2125" y="66"/>
                      <a:pt x="2188" y="87"/>
                    </a:cubicBezTo>
                    <a:cubicBezTo>
                      <a:pt x="2251" y="108"/>
                      <a:pt x="2331" y="140"/>
                      <a:pt x="2400" y="164"/>
                    </a:cubicBezTo>
                    <a:cubicBezTo>
                      <a:pt x="2469" y="188"/>
                      <a:pt x="2542" y="212"/>
                      <a:pt x="2601" y="231"/>
                    </a:cubicBezTo>
                    <a:cubicBezTo>
                      <a:pt x="2660" y="250"/>
                      <a:pt x="2696" y="265"/>
                      <a:pt x="2755" y="279"/>
                    </a:cubicBezTo>
                    <a:cubicBezTo>
                      <a:pt x="2814" y="293"/>
                      <a:pt x="2895" y="306"/>
                      <a:pt x="2956" y="317"/>
                    </a:cubicBezTo>
                    <a:lnTo>
                      <a:pt x="3120" y="346"/>
                    </a:lnTo>
                    <a:lnTo>
                      <a:pt x="2937" y="375"/>
                    </a:lnTo>
                    <a:cubicBezTo>
                      <a:pt x="2873" y="386"/>
                      <a:pt x="2795" y="399"/>
                      <a:pt x="2736" y="413"/>
                    </a:cubicBezTo>
                    <a:cubicBezTo>
                      <a:pt x="2677" y="427"/>
                      <a:pt x="2635" y="445"/>
                      <a:pt x="2582" y="461"/>
                    </a:cubicBezTo>
                    <a:cubicBezTo>
                      <a:pt x="2529" y="477"/>
                      <a:pt x="2475" y="490"/>
                      <a:pt x="2419" y="509"/>
                    </a:cubicBezTo>
                    <a:cubicBezTo>
                      <a:pt x="2363" y="528"/>
                      <a:pt x="2299" y="557"/>
                      <a:pt x="2246" y="576"/>
                    </a:cubicBezTo>
                    <a:cubicBezTo>
                      <a:pt x="2193" y="595"/>
                      <a:pt x="2182" y="605"/>
                      <a:pt x="2102" y="624"/>
                    </a:cubicBezTo>
                    <a:cubicBezTo>
                      <a:pt x="2022" y="643"/>
                      <a:pt x="1873" y="687"/>
                      <a:pt x="1766" y="692"/>
                    </a:cubicBezTo>
                    <a:cubicBezTo>
                      <a:pt x="1659" y="697"/>
                      <a:pt x="1536" y="667"/>
                      <a:pt x="1459" y="653"/>
                    </a:cubicBezTo>
                    <a:cubicBezTo>
                      <a:pt x="1382" y="639"/>
                      <a:pt x="1359" y="621"/>
                      <a:pt x="1305" y="605"/>
                    </a:cubicBezTo>
                    <a:cubicBezTo>
                      <a:pt x="1251" y="589"/>
                      <a:pt x="1212" y="579"/>
                      <a:pt x="1132" y="557"/>
                    </a:cubicBezTo>
                    <a:cubicBezTo>
                      <a:pt x="1052" y="535"/>
                      <a:pt x="937" y="496"/>
                      <a:pt x="825" y="471"/>
                    </a:cubicBezTo>
                    <a:cubicBezTo>
                      <a:pt x="713" y="446"/>
                      <a:pt x="557" y="418"/>
                      <a:pt x="460" y="404"/>
                    </a:cubicBezTo>
                    <a:cubicBezTo>
                      <a:pt x="363" y="390"/>
                      <a:pt x="317" y="394"/>
                      <a:pt x="240" y="384"/>
                    </a:cubicBez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58" name="Line 105"/>
              <p:cNvSpPr>
                <a:spLocks noChangeShapeType="1"/>
              </p:cNvSpPr>
              <p:nvPr/>
            </p:nvSpPr>
            <p:spPr bwMode="auto">
              <a:xfrm>
                <a:off x="4993" y="2828"/>
                <a:ext cx="683" cy="173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17459" name="Line 106"/>
              <p:cNvSpPr>
                <a:spLocks noChangeShapeType="1"/>
              </p:cNvSpPr>
              <p:nvPr/>
            </p:nvSpPr>
            <p:spPr bwMode="auto">
              <a:xfrm flipV="1">
                <a:off x="4542" y="2807"/>
                <a:ext cx="81" cy="3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17434" name="Group 107"/>
            <p:cNvGrpSpPr>
              <a:grpSpLocks/>
            </p:cNvGrpSpPr>
            <p:nvPr/>
          </p:nvGrpSpPr>
          <p:grpSpPr bwMode="auto">
            <a:xfrm>
              <a:off x="3168" y="2913"/>
              <a:ext cx="452" cy="116"/>
              <a:chOff x="3168" y="2771"/>
              <a:chExt cx="452" cy="130"/>
            </a:xfrm>
          </p:grpSpPr>
          <p:sp>
            <p:nvSpPr>
              <p:cNvPr id="17435" name="Freeform 108"/>
              <p:cNvSpPr>
                <a:spLocks/>
              </p:cNvSpPr>
              <p:nvPr/>
            </p:nvSpPr>
            <p:spPr bwMode="auto">
              <a:xfrm rot="9337754">
                <a:off x="3475" y="2771"/>
                <a:ext cx="145" cy="64"/>
              </a:xfrm>
              <a:custGeom>
                <a:avLst/>
                <a:gdLst>
                  <a:gd name="T0" fmla="*/ 0 w 581"/>
                  <a:gd name="T1" fmla="*/ 12 h 111"/>
                  <a:gd name="T2" fmla="*/ 1 w 581"/>
                  <a:gd name="T3" fmla="*/ 1 h 111"/>
                  <a:gd name="T4" fmla="*/ 2 w 581"/>
                  <a:gd name="T5" fmla="*/ 20 h 111"/>
                  <a:gd name="T6" fmla="*/ 4 w 581"/>
                  <a:gd name="T7" fmla="*/ 1 h 111"/>
                  <a:gd name="T8" fmla="*/ 5 w 581"/>
                  <a:gd name="T9" fmla="*/ 20 h 111"/>
                  <a:gd name="T10" fmla="*/ 7 w 581"/>
                  <a:gd name="T11" fmla="*/ 1 h 111"/>
                  <a:gd name="T12" fmla="*/ 8 w 581"/>
                  <a:gd name="T13" fmla="*/ 20 h 111"/>
                  <a:gd name="T14" fmla="*/ 9 w 581"/>
                  <a:gd name="T15" fmla="*/ 1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1" h="111">
                    <a:moveTo>
                      <a:pt x="0" y="61"/>
                    </a:moveTo>
                    <a:cubicBezTo>
                      <a:pt x="9" y="52"/>
                      <a:pt x="30" y="0"/>
                      <a:pt x="55" y="7"/>
                    </a:cubicBezTo>
                    <a:cubicBezTo>
                      <a:pt x="80" y="14"/>
                      <a:pt x="117" y="103"/>
                      <a:pt x="149" y="103"/>
                    </a:cubicBezTo>
                    <a:cubicBezTo>
                      <a:pt x="181" y="103"/>
                      <a:pt x="213" y="7"/>
                      <a:pt x="245" y="7"/>
                    </a:cubicBezTo>
                    <a:cubicBezTo>
                      <a:pt x="277" y="7"/>
                      <a:pt x="309" y="103"/>
                      <a:pt x="341" y="103"/>
                    </a:cubicBezTo>
                    <a:cubicBezTo>
                      <a:pt x="373" y="103"/>
                      <a:pt x="405" y="7"/>
                      <a:pt x="437" y="7"/>
                    </a:cubicBezTo>
                    <a:cubicBezTo>
                      <a:pt x="469" y="7"/>
                      <a:pt x="509" y="95"/>
                      <a:pt x="533" y="103"/>
                    </a:cubicBezTo>
                    <a:cubicBezTo>
                      <a:pt x="557" y="111"/>
                      <a:pt x="573" y="63"/>
                      <a:pt x="581" y="55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36" name="Freeform 109"/>
              <p:cNvSpPr>
                <a:spLocks/>
              </p:cNvSpPr>
              <p:nvPr/>
            </p:nvSpPr>
            <p:spPr bwMode="auto">
              <a:xfrm rot="12262246" flipV="1">
                <a:off x="3168" y="2837"/>
                <a:ext cx="145" cy="64"/>
              </a:xfrm>
              <a:custGeom>
                <a:avLst/>
                <a:gdLst>
                  <a:gd name="T0" fmla="*/ 0 w 581"/>
                  <a:gd name="T1" fmla="*/ 12 h 111"/>
                  <a:gd name="T2" fmla="*/ 1 w 581"/>
                  <a:gd name="T3" fmla="*/ 1 h 111"/>
                  <a:gd name="T4" fmla="*/ 2 w 581"/>
                  <a:gd name="T5" fmla="*/ 20 h 111"/>
                  <a:gd name="T6" fmla="*/ 4 w 581"/>
                  <a:gd name="T7" fmla="*/ 1 h 111"/>
                  <a:gd name="T8" fmla="*/ 5 w 581"/>
                  <a:gd name="T9" fmla="*/ 20 h 111"/>
                  <a:gd name="T10" fmla="*/ 7 w 581"/>
                  <a:gd name="T11" fmla="*/ 1 h 111"/>
                  <a:gd name="T12" fmla="*/ 8 w 581"/>
                  <a:gd name="T13" fmla="*/ 20 h 111"/>
                  <a:gd name="T14" fmla="*/ 9 w 581"/>
                  <a:gd name="T15" fmla="*/ 10 h 1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1" h="111">
                    <a:moveTo>
                      <a:pt x="0" y="61"/>
                    </a:moveTo>
                    <a:cubicBezTo>
                      <a:pt x="9" y="52"/>
                      <a:pt x="30" y="0"/>
                      <a:pt x="55" y="7"/>
                    </a:cubicBezTo>
                    <a:cubicBezTo>
                      <a:pt x="80" y="14"/>
                      <a:pt x="117" y="103"/>
                      <a:pt x="149" y="103"/>
                    </a:cubicBezTo>
                    <a:cubicBezTo>
                      <a:pt x="181" y="103"/>
                      <a:pt x="213" y="7"/>
                      <a:pt x="245" y="7"/>
                    </a:cubicBezTo>
                    <a:cubicBezTo>
                      <a:pt x="277" y="7"/>
                      <a:pt x="309" y="103"/>
                      <a:pt x="341" y="103"/>
                    </a:cubicBezTo>
                    <a:cubicBezTo>
                      <a:pt x="373" y="103"/>
                      <a:pt x="405" y="7"/>
                      <a:pt x="437" y="7"/>
                    </a:cubicBezTo>
                    <a:cubicBezTo>
                      <a:pt x="469" y="7"/>
                      <a:pt x="509" y="95"/>
                      <a:pt x="533" y="103"/>
                    </a:cubicBezTo>
                    <a:cubicBezTo>
                      <a:pt x="557" y="111"/>
                      <a:pt x="573" y="63"/>
                      <a:pt x="581" y="55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7425" name="Text Box 110"/>
          <p:cNvSpPr txBox="1">
            <a:spLocks noChangeArrowheads="1"/>
          </p:cNvSpPr>
          <p:nvPr/>
        </p:nvSpPr>
        <p:spPr bwMode="auto">
          <a:xfrm>
            <a:off x="152400" y="1534180"/>
            <a:ext cx="25146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de-DE" sz="2800" dirty="0">
                <a:latin typeface="Arial" charset="0"/>
              </a:rPr>
              <a:t>v</a:t>
            </a:r>
            <a:r>
              <a:rPr lang="en-US" altLang="de-DE" sz="2800" dirty="0" smtClean="0">
                <a:latin typeface="Arial" charset="0"/>
              </a:rPr>
              <a:t>ertex tracker</a:t>
            </a:r>
            <a:endParaRPr lang="en-US" altLang="de-DE" sz="2800" dirty="0">
              <a:latin typeface="Arial" charset="0"/>
            </a:endParaRPr>
          </a:p>
        </p:txBody>
      </p:sp>
      <p:sp>
        <p:nvSpPr>
          <p:cNvPr id="17426" name="Line 111"/>
          <p:cNvSpPr>
            <a:spLocks noChangeShapeType="1"/>
          </p:cNvSpPr>
          <p:nvPr/>
        </p:nvSpPr>
        <p:spPr bwMode="auto">
          <a:xfrm>
            <a:off x="2524125" y="1905000"/>
            <a:ext cx="523875" cy="457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endParaRPr lang="de-DE"/>
          </a:p>
        </p:txBody>
      </p:sp>
      <p:sp>
        <p:nvSpPr>
          <p:cNvPr id="17427" name="Text Box 112"/>
          <p:cNvSpPr txBox="1">
            <a:spLocks noChangeArrowheads="1"/>
          </p:cNvSpPr>
          <p:nvPr/>
        </p:nvSpPr>
        <p:spPr bwMode="auto">
          <a:xfrm>
            <a:off x="2590800" y="6400800"/>
            <a:ext cx="1219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de-DE" sz="2400" smtClean="0"/>
              <a:t>inside</a:t>
            </a:r>
            <a:endParaRPr lang="en-US" altLang="de-DE" sz="2400" dirty="0"/>
          </a:p>
        </p:txBody>
      </p:sp>
      <p:sp>
        <p:nvSpPr>
          <p:cNvPr id="17428" name="Text Box 113"/>
          <p:cNvSpPr txBox="1">
            <a:spLocks noChangeArrowheads="1"/>
          </p:cNvSpPr>
          <p:nvPr/>
        </p:nvSpPr>
        <p:spPr bwMode="auto">
          <a:xfrm>
            <a:off x="7848600" y="6400800"/>
            <a:ext cx="1219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de-DE" sz="2400" dirty="0" smtClean="0"/>
              <a:t>outside</a:t>
            </a:r>
            <a:endParaRPr lang="en-US" altLang="de-DE" sz="2400" dirty="0"/>
          </a:p>
        </p:txBody>
      </p:sp>
      <p:sp>
        <p:nvSpPr>
          <p:cNvPr id="17429" name="Text Box 114"/>
          <p:cNvSpPr txBox="1">
            <a:spLocks noChangeArrowheads="1"/>
          </p:cNvSpPr>
          <p:nvPr/>
        </p:nvSpPr>
        <p:spPr bwMode="auto">
          <a:xfrm>
            <a:off x="76200" y="0"/>
            <a:ext cx="90678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de-DE" altLang="de-DE" sz="4000" dirty="0" smtClean="0">
                <a:latin typeface="Arial" charset="0"/>
                <a:ea typeface="Arial" charset="0"/>
                <a:cs typeface="Arial" charset="0"/>
              </a:rPr>
              <a:t>The </a:t>
            </a:r>
            <a:r>
              <a:rPr lang="de-DE" altLang="de-DE" sz="4000" dirty="0" err="1" smtClean="0">
                <a:latin typeface="Arial" charset="0"/>
                <a:ea typeface="Arial" charset="0"/>
                <a:cs typeface="Arial" charset="0"/>
              </a:rPr>
              <a:t>fingerprints</a:t>
            </a:r>
            <a:r>
              <a:rPr lang="de-DE" altLang="de-DE" sz="40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altLang="de-DE" sz="4000" dirty="0" err="1" smtClean="0">
                <a:latin typeface="Arial" charset="0"/>
                <a:ea typeface="Arial" charset="0"/>
                <a:cs typeface="Arial" charset="0"/>
              </a:rPr>
              <a:t>of</a:t>
            </a:r>
            <a:r>
              <a:rPr lang="de-DE" altLang="de-DE" sz="4000" dirty="0" smtClean="0">
                <a:latin typeface="Arial" charset="0"/>
                <a:ea typeface="Arial" charset="0"/>
                <a:cs typeface="Arial" charset="0"/>
              </a:rPr>
              <a:t> ”</a:t>
            </a:r>
            <a:r>
              <a:rPr lang="de-DE" altLang="de-DE" sz="4000" dirty="0" err="1" smtClean="0">
                <a:latin typeface="Arial" charset="0"/>
                <a:ea typeface="Arial" charset="0"/>
                <a:cs typeface="Arial" charset="0"/>
              </a:rPr>
              <a:t>stable</a:t>
            </a:r>
            <a:r>
              <a:rPr lang="de-DE" altLang="de-DE" sz="4000" dirty="0" smtClean="0">
                <a:latin typeface="Arial" charset="0"/>
                <a:ea typeface="Arial" charset="0"/>
                <a:cs typeface="Arial" charset="0"/>
              </a:rPr>
              <a:t>“ </a:t>
            </a:r>
            <a:r>
              <a:rPr lang="de-DE" altLang="de-DE" sz="4000" dirty="0" err="1" smtClean="0">
                <a:latin typeface="Arial" charset="0"/>
                <a:ea typeface="Arial" charset="0"/>
                <a:cs typeface="Arial" charset="0"/>
              </a:rPr>
              <a:t>particles</a:t>
            </a:r>
            <a:endParaRPr lang="en-US" altLang="de-DE" sz="4000" dirty="0"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743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75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75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75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000"/>
                                        <p:tgtEl>
                                          <p:spTgt spid="75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75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000"/>
                                        <p:tgtEl>
                                          <p:spTgt spid="75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5698" name="Picture 2" descr="ttps://cds.cern.ch/record/1606502/files/eemm_run195099_evt137440354_ispy_3d-annotated-2.png?subformat=i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200" y="873292"/>
            <a:ext cx="9363075" cy="6000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feld 2"/>
          <p:cNvSpPr txBox="1"/>
          <p:nvPr/>
        </p:nvSpPr>
        <p:spPr>
          <a:xfrm>
            <a:off x="4114800" y="5257800"/>
            <a:ext cx="3352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0"/>
              </a:spcBef>
            </a:pPr>
            <a:r>
              <a:rPr lang="de-DE" sz="2800" dirty="0" err="1" smtClean="0">
                <a:solidFill>
                  <a:srgbClr val="FFFFFF"/>
                </a:solidFill>
              </a:rPr>
              <a:t>How</a:t>
            </a:r>
            <a:r>
              <a:rPr lang="de-DE" sz="2800" dirty="0" smtClean="0">
                <a:solidFill>
                  <a:srgbClr val="FFFFFF"/>
                </a:solidFill>
              </a:rPr>
              <a:t> do </a:t>
            </a:r>
            <a:r>
              <a:rPr lang="de-DE" sz="2800" dirty="0" err="1" smtClean="0">
                <a:solidFill>
                  <a:srgbClr val="FFFFFF"/>
                </a:solidFill>
              </a:rPr>
              <a:t>we</a:t>
            </a:r>
            <a:r>
              <a:rPr lang="de-DE" sz="2800" dirty="0" smtClean="0">
                <a:solidFill>
                  <a:srgbClr val="FFFFFF"/>
                </a:solidFill>
              </a:rPr>
              <a:t> </a:t>
            </a:r>
            <a:r>
              <a:rPr lang="de-DE" sz="2800" dirty="0" err="1" smtClean="0">
                <a:solidFill>
                  <a:srgbClr val="FFFFFF"/>
                </a:solidFill>
              </a:rPr>
              <a:t>know</a:t>
            </a:r>
            <a:r>
              <a:rPr lang="de-DE" sz="2800" dirty="0" smtClean="0">
                <a:solidFill>
                  <a:srgbClr val="FFFFFF"/>
                </a:solidFill>
              </a:rPr>
              <a:t>?</a:t>
            </a:r>
          </a:p>
          <a:p>
            <a:pPr algn="l">
              <a:spcBef>
                <a:spcPts val="0"/>
              </a:spcBef>
            </a:pPr>
            <a:r>
              <a:rPr lang="de-DE" sz="2800" dirty="0" err="1" smtClean="0">
                <a:solidFill>
                  <a:srgbClr val="FFFFFF"/>
                </a:solidFill>
              </a:rPr>
              <a:t>What</a:t>
            </a:r>
            <a:r>
              <a:rPr lang="de-DE" sz="2800" dirty="0" smtClean="0">
                <a:solidFill>
                  <a:srgbClr val="FFFFFF"/>
                </a:solidFill>
              </a:rPr>
              <a:t> </a:t>
            </a:r>
            <a:r>
              <a:rPr lang="de-DE" sz="2800" dirty="0" err="1" smtClean="0">
                <a:solidFill>
                  <a:srgbClr val="FFFFFF"/>
                </a:solidFill>
              </a:rPr>
              <a:t>dow</a:t>
            </a:r>
            <a:r>
              <a:rPr lang="de-DE" sz="2800" dirty="0" smtClean="0">
                <a:solidFill>
                  <a:srgbClr val="FFFFFF"/>
                </a:solidFill>
              </a:rPr>
              <a:t> </a:t>
            </a:r>
            <a:r>
              <a:rPr lang="de-DE" sz="2800" dirty="0" err="1" smtClean="0">
                <a:solidFill>
                  <a:srgbClr val="FFFFFF"/>
                </a:solidFill>
              </a:rPr>
              <a:t>we</a:t>
            </a:r>
            <a:r>
              <a:rPr lang="de-DE" sz="2800" dirty="0" smtClean="0">
                <a:solidFill>
                  <a:srgbClr val="FFFFFF"/>
                </a:solidFill>
              </a:rPr>
              <a:t> </a:t>
            </a:r>
            <a:r>
              <a:rPr lang="de-DE" sz="2800" dirty="0" err="1" smtClean="0">
                <a:solidFill>
                  <a:srgbClr val="FFFFFF"/>
                </a:solidFill>
              </a:rPr>
              <a:t>see</a:t>
            </a:r>
            <a:r>
              <a:rPr lang="de-DE" sz="2800" dirty="0" smtClean="0">
                <a:solidFill>
                  <a:srgbClr val="FFFFFF"/>
                </a:solidFill>
              </a:rPr>
              <a:t>?</a:t>
            </a:r>
          </a:p>
          <a:p>
            <a:pPr algn="l">
              <a:spcBef>
                <a:spcPts val="0"/>
              </a:spcBef>
            </a:pPr>
            <a:r>
              <a:rPr lang="de-DE" sz="2800" dirty="0" err="1" smtClean="0">
                <a:solidFill>
                  <a:srgbClr val="FFFFFF"/>
                </a:solidFill>
              </a:rPr>
              <a:t>What‘s</a:t>
            </a:r>
            <a:r>
              <a:rPr lang="de-DE" sz="2800" dirty="0" smtClean="0">
                <a:solidFill>
                  <a:srgbClr val="FFFFFF"/>
                </a:solidFill>
              </a:rPr>
              <a:t> </a:t>
            </a:r>
            <a:r>
              <a:rPr lang="de-DE" sz="2800" dirty="0" err="1" smtClean="0">
                <a:solidFill>
                  <a:srgbClr val="FFFFFF"/>
                </a:solidFill>
              </a:rPr>
              <a:t>going</a:t>
            </a:r>
            <a:r>
              <a:rPr lang="de-DE" sz="2800" dirty="0" smtClean="0">
                <a:solidFill>
                  <a:srgbClr val="FFFFFF"/>
                </a:solidFill>
              </a:rPr>
              <a:t> on?</a:t>
            </a:r>
            <a:endParaRPr lang="de-DE" sz="2800" dirty="0">
              <a:solidFill>
                <a:srgbClr val="FFFFFF"/>
              </a:solidFill>
            </a:endParaRPr>
          </a:p>
        </p:txBody>
      </p:sp>
      <p:pic>
        <p:nvPicPr>
          <p:cNvPr id="5" name="Bild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4626" y="115062"/>
            <a:ext cx="7361174" cy="723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7668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5698" name="Picture 2" descr="ttps://cds.cern.ch/record/1606502/files/eemm_run195099_evt137440354_ispy_3d-annotated-2.png?subformat=i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200" y="873292"/>
            <a:ext cx="9363075" cy="6000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/>
          <p:cNvSpPr/>
          <p:nvPr/>
        </p:nvSpPr>
        <p:spPr bwMode="auto">
          <a:xfrm rot="20344131">
            <a:off x="2679948" y="2808817"/>
            <a:ext cx="3188963" cy="1676400"/>
          </a:xfrm>
          <a:prstGeom prst="ellips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2819400" y="5493603"/>
            <a:ext cx="5257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>
                <a:solidFill>
                  <a:schemeClr val="bg1"/>
                </a:solidFill>
              </a:rPr>
              <a:t>ionization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tracks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of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charged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particles</a:t>
            </a:r>
            <a:r>
              <a:rPr lang="de-DE" dirty="0" smtClean="0">
                <a:solidFill>
                  <a:schemeClr val="bg1"/>
                </a:solidFill>
              </a:rPr>
              <a:t> (</a:t>
            </a:r>
            <a:r>
              <a:rPr lang="de-DE" dirty="0" err="1" smtClean="0">
                <a:solidFill>
                  <a:schemeClr val="bg1"/>
                </a:solidFill>
              </a:rPr>
              <a:t>forward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jets</a:t>
            </a:r>
            <a:r>
              <a:rPr lang="de-DE" dirty="0" smtClean="0">
                <a:solidFill>
                  <a:schemeClr val="bg1"/>
                </a:solidFill>
              </a:rPr>
              <a:t> from </a:t>
            </a:r>
            <a:r>
              <a:rPr lang="de-DE" dirty="0" err="1" smtClean="0">
                <a:solidFill>
                  <a:schemeClr val="bg1"/>
                </a:solidFill>
              </a:rPr>
              <a:t>proton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remnants</a:t>
            </a:r>
            <a:r>
              <a:rPr lang="de-DE" dirty="0" smtClean="0">
                <a:solidFill>
                  <a:schemeClr val="bg1"/>
                </a:solidFill>
              </a:rPr>
              <a:t>)</a:t>
            </a:r>
            <a:endParaRPr lang="de-DE" dirty="0">
              <a:solidFill>
                <a:schemeClr val="bg1"/>
              </a:solidFill>
            </a:endParaRPr>
          </a:p>
        </p:txBody>
      </p:sp>
      <p:cxnSp>
        <p:nvCxnSpPr>
          <p:cNvPr id="7" name="Gerade Verbindung mit Pfeil 6"/>
          <p:cNvCxnSpPr>
            <a:stCxn id="4" idx="4"/>
          </p:cNvCxnSpPr>
          <p:nvPr/>
        </p:nvCxnSpPr>
        <p:spPr bwMode="auto">
          <a:xfrm>
            <a:off x="4573873" y="4429904"/>
            <a:ext cx="388092" cy="1137178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8" name="Bild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4626" y="115062"/>
            <a:ext cx="7361174" cy="723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7806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5698" name="Picture 2" descr="ttps://cds.cern.ch/record/1606502/files/eemm_run195099_evt137440354_ispy_3d-annotated-2.png?subformat=i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200" y="873292"/>
            <a:ext cx="9363075" cy="6000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/>
          <p:cNvSpPr/>
          <p:nvPr/>
        </p:nvSpPr>
        <p:spPr bwMode="auto">
          <a:xfrm rot="15825830">
            <a:off x="367053" y="3508062"/>
            <a:ext cx="3188963" cy="1676400"/>
          </a:xfrm>
          <a:prstGeom prst="ellips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7" name="Gerade Verbindung mit Pfeil 6"/>
          <p:cNvCxnSpPr/>
          <p:nvPr/>
        </p:nvCxnSpPr>
        <p:spPr bwMode="auto">
          <a:xfrm>
            <a:off x="2783541" y="4921624"/>
            <a:ext cx="995083" cy="658905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0" name="Gruppierung 9"/>
          <p:cNvGrpSpPr/>
          <p:nvPr/>
        </p:nvGrpSpPr>
        <p:grpSpPr>
          <a:xfrm>
            <a:off x="2819400" y="5569059"/>
            <a:ext cx="5257800" cy="907941"/>
            <a:chOff x="2819400" y="5493603"/>
            <a:chExt cx="5257800" cy="907941"/>
          </a:xfrm>
        </p:grpSpPr>
        <p:sp>
          <p:nvSpPr>
            <p:cNvPr id="5" name="Textfeld 4"/>
            <p:cNvSpPr txBox="1"/>
            <p:nvPr/>
          </p:nvSpPr>
          <p:spPr>
            <a:xfrm>
              <a:off x="2819400" y="5493603"/>
              <a:ext cx="5257800" cy="9079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err="1" smtClean="0">
                  <a:solidFill>
                    <a:schemeClr val="bg1"/>
                  </a:solidFill>
                </a:rPr>
                <a:t>electromagnetic</a:t>
              </a:r>
              <a:r>
                <a:rPr lang="de-DE" dirty="0" smtClean="0">
                  <a:solidFill>
                    <a:schemeClr val="bg1"/>
                  </a:solidFill>
                </a:rPr>
                <a:t> </a:t>
              </a:r>
              <a:r>
                <a:rPr lang="de-DE" dirty="0" err="1" smtClean="0">
                  <a:solidFill>
                    <a:schemeClr val="bg1"/>
                  </a:solidFill>
                </a:rPr>
                <a:t>energy</a:t>
              </a:r>
              <a:r>
                <a:rPr lang="de-DE" dirty="0" smtClean="0">
                  <a:solidFill>
                    <a:schemeClr val="bg1"/>
                  </a:solidFill>
                </a:rPr>
                <a:t> </a:t>
              </a:r>
              <a:r>
                <a:rPr lang="de-DE" dirty="0" err="1" smtClean="0">
                  <a:solidFill>
                    <a:schemeClr val="bg1"/>
                  </a:solidFill>
                </a:rPr>
                <a:t>of</a:t>
              </a:r>
              <a:r>
                <a:rPr lang="de-DE" dirty="0" smtClean="0">
                  <a:solidFill>
                    <a:schemeClr val="bg1"/>
                  </a:solidFill>
                </a:rPr>
                <a:t> </a:t>
              </a:r>
              <a:r>
                <a:rPr lang="de-DE" dirty="0" err="1" smtClean="0">
                  <a:solidFill>
                    <a:schemeClr val="bg1"/>
                  </a:solidFill>
                </a:rPr>
                <a:t>forward</a:t>
              </a:r>
              <a:endParaRPr lang="de-DE" dirty="0" smtClean="0">
                <a:solidFill>
                  <a:schemeClr val="bg1"/>
                </a:solidFill>
              </a:endParaRPr>
            </a:p>
            <a:p>
              <a:pPr>
                <a:spcBef>
                  <a:spcPts val="600"/>
                </a:spcBef>
              </a:pPr>
              <a:r>
                <a:rPr lang="de-DE" dirty="0" smtClean="0">
                  <a:solidFill>
                    <a:schemeClr val="bg1"/>
                  </a:solidFill>
                </a:rPr>
                <a:t> </a:t>
              </a:r>
              <a:r>
                <a:rPr lang="de-DE" dirty="0" err="1" smtClean="0">
                  <a:solidFill>
                    <a:schemeClr val="bg1"/>
                  </a:solidFill>
                </a:rPr>
                <a:t>particles</a:t>
              </a:r>
              <a:r>
                <a:rPr lang="de-DE" dirty="0" smtClean="0">
                  <a:solidFill>
                    <a:schemeClr val="bg1"/>
                  </a:solidFill>
                </a:rPr>
                <a:t> (</a:t>
              </a:r>
              <a:r>
                <a:rPr lang="de-DE" dirty="0" err="1" smtClean="0">
                  <a:solidFill>
                    <a:schemeClr val="bg1"/>
                  </a:solidFill>
                </a:rPr>
                <a:t>mostly</a:t>
              </a:r>
              <a:r>
                <a:rPr lang="de-DE" dirty="0" smtClean="0">
                  <a:solidFill>
                    <a:schemeClr val="bg1"/>
                  </a:solidFill>
                </a:rPr>
                <a:t> from      )</a:t>
              </a:r>
              <a:endParaRPr lang="de-DE" dirty="0">
                <a:solidFill>
                  <a:schemeClr val="bg1"/>
                </a:solidFill>
              </a:endParaRPr>
            </a:p>
          </p:txBody>
        </p:sp>
        <p:pic>
          <p:nvPicPr>
            <p:cNvPr id="9" name="Bild 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05600" y="5917760"/>
              <a:ext cx="391459" cy="379946"/>
            </a:xfrm>
            <a:prstGeom prst="rect">
              <a:avLst/>
            </a:prstGeom>
          </p:spPr>
        </p:pic>
      </p:grpSp>
      <p:pic>
        <p:nvPicPr>
          <p:cNvPr id="11" name="Bild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4626" y="115062"/>
            <a:ext cx="7361174" cy="723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3895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5698" name="Picture 2" descr="ttps://cds.cern.ch/record/1606502/files/eemm_run195099_evt137440354_ispy_3d-annotated-2.png?subformat=i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200" y="873292"/>
            <a:ext cx="9363075" cy="6000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/>
          <p:cNvSpPr/>
          <p:nvPr/>
        </p:nvSpPr>
        <p:spPr bwMode="auto">
          <a:xfrm rot="15825830">
            <a:off x="-1108924" y="3876364"/>
            <a:ext cx="3188963" cy="1764000"/>
          </a:xfrm>
          <a:prstGeom prst="ellips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7" name="Gerade Verbindung mit Pfeil 6"/>
          <p:cNvCxnSpPr/>
          <p:nvPr/>
        </p:nvCxnSpPr>
        <p:spPr bwMode="auto">
          <a:xfrm>
            <a:off x="1344706" y="5257800"/>
            <a:ext cx="2111188" cy="578224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Textfeld 4"/>
          <p:cNvSpPr txBox="1"/>
          <p:nvPr/>
        </p:nvSpPr>
        <p:spPr>
          <a:xfrm>
            <a:off x="2819400" y="5569059"/>
            <a:ext cx="5257800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>
                <a:solidFill>
                  <a:schemeClr val="bg1"/>
                </a:solidFill>
              </a:rPr>
              <a:t>hadronic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energy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of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forward</a:t>
            </a:r>
            <a:endParaRPr lang="de-DE" dirty="0" smtClean="0">
              <a:solidFill>
                <a:schemeClr val="bg1"/>
              </a:solidFill>
            </a:endParaRPr>
          </a:p>
          <a:p>
            <a:pPr>
              <a:spcBef>
                <a:spcPts val="600"/>
              </a:spcBef>
            </a:pP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particles</a:t>
            </a:r>
            <a:r>
              <a:rPr lang="de-DE" dirty="0" smtClean="0">
                <a:solidFill>
                  <a:schemeClr val="bg1"/>
                </a:solidFill>
              </a:rPr>
              <a:t> (</a:t>
            </a:r>
            <a:r>
              <a:rPr lang="de-DE" dirty="0" err="1" smtClean="0">
                <a:solidFill>
                  <a:schemeClr val="bg1"/>
                </a:solidFill>
              </a:rPr>
              <a:t>mostly</a:t>
            </a:r>
            <a:r>
              <a:rPr lang="de-DE" dirty="0" smtClean="0">
                <a:solidFill>
                  <a:schemeClr val="bg1"/>
                </a:solidFill>
              </a:rPr>
              <a:t> from        )</a:t>
            </a:r>
            <a:endParaRPr lang="de-DE" dirty="0">
              <a:solidFill>
                <a:schemeClr val="bg1"/>
              </a:solidFill>
            </a:endParaRPr>
          </a:p>
        </p:txBody>
      </p:sp>
      <p:pic>
        <p:nvPicPr>
          <p:cNvPr id="6" name="Bild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29400" y="5971134"/>
            <a:ext cx="481852" cy="390071"/>
          </a:xfrm>
          <a:prstGeom prst="rect">
            <a:avLst/>
          </a:prstGeom>
        </p:spPr>
      </p:pic>
      <p:pic>
        <p:nvPicPr>
          <p:cNvPr id="8" name="Bild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4626" y="115062"/>
            <a:ext cx="7361174" cy="723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1472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152400" y="1018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/>
              <a:t>Examples</a:t>
            </a:r>
            <a:r>
              <a:rPr lang="de-DE" sz="2800" dirty="0" smtClean="0"/>
              <a:t>:</a:t>
            </a:r>
            <a:endParaRPr lang="de-DE" sz="2800" dirty="0"/>
          </a:p>
        </p:txBody>
      </p:sp>
      <p:grpSp>
        <p:nvGrpSpPr>
          <p:cNvPr id="14" name="Gruppierung 13"/>
          <p:cNvGrpSpPr/>
          <p:nvPr/>
        </p:nvGrpSpPr>
        <p:grpSpPr>
          <a:xfrm>
            <a:off x="304800" y="667405"/>
            <a:ext cx="5029200" cy="551795"/>
            <a:chOff x="304800" y="809625"/>
            <a:chExt cx="5029200" cy="551795"/>
          </a:xfrm>
        </p:grpSpPr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4800" y="891520"/>
              <a:ext cx="2451100" cy="469900"/>
            </a:xfrm>
            <a:prstGeom prst="rect">
              <a:avLst/>
            </a:prstGeom>
          </p:spPr>
        </p:pic>
        <p:sp>
          <p:nvSpPr>
            <p:cNvPr id="3" name="Textfeld 2"/>
            <p:cNvSpPr txBox="1"/>
            <p:nvPr/>
          </p:nvSpPr>
          <p:spPr>
            <a:xfrm>
              <a:off x="3352800" y="809625"/>
              <a:ext cx="1981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space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-time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  <p:grpSp>
        <p:nvGrpSpPr>
          <p:cNvPr id="8" name="Gruppierung 7"/>
          <p:cNvGrpSpPr/>
          <p:nvPr/>
        </p:nvGrpSpPr>
        <p:grpSpPr>
          <a:xfrm>
            <a:off x="304800" y="1485900"/>
            <a:ext cx="7924800" cy="1104900"/>
            <a:chOff x="304800" y="1167140"/>
            <a:chExt cx="7924800" cy="1104900"/>
          </a:xfrm>
        </p:grpSpPr>
        <p:sp>
          <p:nvSpPr>
            <p:cNvPr id="5" name="Textfeld 4"/>
            <p:cNvSpPr txBox="1"/>
            <p:nvPr/>
          </p:nvSpPr>
          <p:spPr>
            <a:xfrm>
              <a:off x="6096000" y="1457980"/>
              <a:ext cx="2133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smtClean="0">
                  <a:solidFill>
                    <a:schemeClr val="accent2">
                      <a:lumMod val="75000"/>
                    </a:schemeClr>
                  </a:solidFill>
                </a:rPr>
                <a:t>4-derivative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04800" y="1167140"/>
              <a:ext cx="5283200" cy="1104900"/>
            </a:xfrm>
            <a:prstGeom prst="rect">
              <a:avLst/>
            </a:prstGeom>
          </p:spPr>
        </p:pic>
      </p:grpSp>
      <p:grpSp>
        <p:nvGrpSpPr>
          <p:cNvPr id="13" name="Gruppierung 12"/>
          <p:cNvGrpSpPr/>
          <p:nvPr/>
        </p:nvGrpSpPr>
        <p:grpSpPr>
          <a:xfrm>
            <a:off x="200025" y="2905453"/>
            <a:ext cx="8029575" cy="599747"/>
            <a:chOff x="200025" y="3071813"/>
            <a:chExt cx="8029575" cy="599747"/>
          </a:xfrm>
        </p:grpSpPr>
        <p:sp>
          <p:nvSpPr>
            <p:cNvPr id="10" name="Textfeld 9"/>
            <p:cNvSpPr txBox="1"/>
            <p:nvPr/>
          </p:nvSpPr>
          <p:spPr>
            <a:xfrm>
              <a:off x="3657600" y="3148340"/>
              <a:ext cx="45720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electromagentic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4-potential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12" name="Bild 1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0025" y="3071813"/>
              <a:ext cx="2717800" cy="571500"/>
            </a:xfrm>
            <a:prstGeom prst="rect">
              <a:avLst/>
            </a:prstGeom>
          </p:spPr>
        </p:pic>
      </p:grpSp>
      <p:grpSp>
        <p:nvGrpSpPr>
          <p:cNvPr id="21" name="Gruppierung 20"/>
          <p:cNvGrpSpPr/>
          <p:nvPr/>
        </p:nvGrpSpPr>
        <p:grpSpPr>
          <a:xfrm>
            <a:off x="304800" y="4643765"/>
            <a:ext cx="8686800" cy="842635"/>
            <a:chOff x="304800" y="3881765"/>
            <a:chExt cx="8686800" cy="842635"/>
          </a:xfrm>
        </p:grpSpPr>
        <p:sp>
          <p:nvSpPr>
            <p:cNvPr id="20" name="Rechteck 19"/>
            <p:cNvSpPr/>
            <p:nvPr/>
          </p:nvSpPr>
          <p:spPr bwMode="auto">
            <a:xfrm>
              <a:off x="5588000" y="3881765"/>
              <a:ext cx="3403600" cy="842635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6" name="Textfeld 15"/>
            <p:cNvSpPr txBox="1"/>
            <p:nvPr/>
          </p:nvSpPr>
          <p:spPr>
            <a:xfrm>
              <a:off x="2667000" y="4048780"/>
              <a:ext cx="2641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4-momentum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18" name="Bild 1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04800" y="4038600"/>
              <a:ext cx="2590800" cy="469900"/>
            </a:xfrm>
            <a:prstGeom prst="rect">
              <a:avLst/>
            </a:prstGeom>
          </p:spPr>
        </p:pic>
        <p:pic>
          <p:nvPicPr>
            <p:cNvPr id="19" name="Bild 1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715000" y="4025900"/>
              <a:ext cx="3175000" cy="546100"/>
            </a:xfrm>
            <a:prstGeom prst="rect">
              <a:avLst/>
            </a:prstGeom>
          </p:spPr>
        </p:pic>
      </p:grpSp>
      <p:grpSp>
        <p:nvGrpSpPr>
          <p:cNvPr id="9" name="Gruppierung 8"/>
          <p:cNvGrpSpPr/>
          <p:nvPr/>
        </p:nvGrpSpPr>
        <p:grpSpPr>
          <a:xfrm>
            <a:off x="109538" y="5587722"/>
            <a:ext cx="7891462" cy="1104900"/>
            <a:chOff x="109538" y="5587722"/>
            <a:chExt cx="7891462" cy="1104900"/>
          </a:xfrm>
        </p:grpSpPr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09538" y="5587722"/>
              <a:ext cx="3962400" cy="1104900"/>
            </a:xfrm>
            <a:prstGeom prst="rect">
              <a:avLst/>
            </a:prstGeom>
          </p:spPr>
        </p:pic>
        <p:sp>
          <p:nvSpPr>
            <p:cNvPr id="23" name="Textfeld 22"/>
            <p:cNvSpPr txBox="1"/>
            <p:nvPr/>
          </p:nvSpPr>
          <p:spPr>
            <a:xfrm>
              <a:off x="3821112" y="5791200"/>
              <a:ext cx="41798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4-momentum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operator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  <p:grpSp>
        <p:nvGrpSpPr>
          <p:cNvPr id="35" name="Gruppierung 34"/>
          <p:cNvGrpSpPr/>
          <p:nvPr/>
        </p:nvGrpSpPr>
        <p:grpSpPr>
          <a:xfrm>
            <a:off x="317500" y="3841750"/>
            <a:ext cx="7912100" cy="577850"/>
            <a:chOff x="317500" y="3155950"/>
            <a:chExt cx="7912100" cy="577850"/>
          </a:xfrm>
        </p:grpSpPr>
        <p:pic>
          <p:nvPicPr>
            <p:cNvPr id="34" name="Bild 3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17500" y="3155950"/>
              <a:ext cx="2425700" cy="546100"/>
            </a:xfrm>
            <a:prstGeom prst="rect">
              <a:avLst/>
            </a:prstGeom>
          </p:spPr>
        </p:pic>
        <p:sp>
          <p:nvSpPr>
            <p:cNvPr id="32" name="Textfeld 31"/>
            <p:cNvSpPr txBox="1"/>
            <p:nvPr/>
          </p:nvSpPr>
          <p:spPr>
            <a:xfrm>
              <a:off x="3657600" y="3210580"/>
              <a:ext cx="45720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electromagentic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4-current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7925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5698" name="Picture 2" descr="ttps://cds.cern.ch/record/1606502/files/eemm_run195099_evt137440354_ispy_3d-annotated-2.png?subformat=i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200" y="873292"/>
            <a:ext cx="9363075" cy="6000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/>
          <p:cNvSpPr/>
          <p:nvPr/>
        </p:nvSpPr>
        <p:spPr bwMode="auto">
          <a:xfrm rot="936702">
            <a:off x="4538631" y="3772730"/>
            <a:ext cx="2159458" cy="288000"/>
          </a:xfrm>
          <a:prstGeom prst="ellips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7" name="Gerade Verbindung mit Pfeil 6"/>
          <p:cNvCxnSpPr/>
          <p:nvPr/>
        </p:nvCxnSpPr>
        <p:spPr bwMode="auto">
          <a:xfrm>
            <a:off x="4921624" y="3872753"/>
            <a:ext cx="0" cy="1492623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Textfeld 4"/>
          <p:cNvSpPr txBox="1"/>
          <p:nvPr/>
        </p:nvSpPr>
        <p:spPr>
          <a:xfrm>
            <a:off x="2819400" y="5334000"/>
            <a:ext cx="562985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schemeClr val="bg1"/>
                </a:solidFill>
              </a:rPr>
              <a:t>2 </a:t>
            </a:r>
            <a:r>
              <a:rPr lang="de-DE" dirty="0" err="1" smtClean="0">
                <a:solidFill>
                  <a:schemeClr val="bg1"/>
                </a:solidFill>
              </a:rPr>
              <a:t>charged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tracks</a:t>
            </a:r>
            <a:r>
              <a:rPr lang="de-DE" dirty="0" smtClean="0">
                <a:solidFill>
                  <a:schemeClr val="bg1"/>
                </a:solidFill>
              </a:rPr>
              <a:t>, </a:t>
            </a:r>
            <a:r>
              <a:rPr lang="de-DE" dirty="0" err="1" smtClean="0">
                <a:solidFill>
                  <a:schemeClr val="bg1"/>
                </a:solidFill>
              </a:rPr>
              <a:t>energy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fully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deposited</a:t>
            </a:r>
            <a:r>
              <a:rPr lang="de-DE" dirty="0" smtClean="0">
                <a:solidFill>
                  <a:schemeClr val="bg1"/>
                </a:solidFill>
              </a:rPr>
              <a:t> in ECAL, invariant </a:t>
            </a:r>
            <a:r>
              <a:rPr lang="de-DE" dirty="0" err="1" smtClean="0">
                <a:solidFill>
                  <a:schemeClr val="bg1"/>
                </a:solidFill>
              </a:rPr>
              <a:t>mass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sz="2800" dirty="0" smtClean="0">
                <a:solidFill>
                  <a:schemeClr val="bg1"/>
                </a:solidFill>
                <a:latin typeface="+mn-lt"/>
              </a:rPr>
              <a:t>=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sz="2800" dirty="0" smtClean="0">
                <a:solidFill>
                  <a:schemeClr val="bg1"/>
                </a:solidFill>
                <a:latin typeface="+mn-lt"/>
              </a:rPr>
              <a:t>Z</a:t>
            </a:r>
            <a:r>
              <a:rPr lang="de-DE" dirty="0" smtClean="0">
                <a:solidFill>
                  <a:schemeClr val="bg1"/>
                </a:solidFill>
              </a:rPr>
              <a:t>-</a:t>
            </a:r>
            <a:r>
              <a:rPr lang="de-DE" dirty="0" err="1" smtClean="0">
                <a:solidFill>
                  <a:schemeClr val="bg1"/>
                </a:solidFill>
              </a:rPr>
              <a:t>mass</a:t>
            </a:r>
            <a:endParaRPr lang="de-DE" dirty="0" smtClean="0">
              <a:solidFill>
                <a:schemeClr val="bg1"/>
              </a:solidFill>
            </a:endParaRPr>
          </a:p>
        </p:txBody>
      </p:sp>
      <p:sp>
        <p:nvSpPr>
          <p:cNvPr id="9" name="Oval 8"/>
          <p:cNvSpPr/>
          <p:nvPr/>
        </p:nvSpPr>
        <p:spPr bwMode="auto">
          <a:xfrm rot="3211026">
            <a:off x="2131875" y="2132993"/>
            <a:ext cx="3203109" cy="407279"/>
          </a:xfrm>
          <a:prstGeom prst="ellips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10" name="Bild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4626" y="115062"/>
            <a:ext cx="7361174" cy="723138"/>
          </a:xfrm>
          <a:prstGeom prst="rect">
            <a:avLst/>
          </a:prstGeom>
        </p:spPr>
      </p:pic>
      <p:pic>
        <p:nvPicPr>
          <p:cNvPr id="6" name="Bild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57700" y="6223000"/>
            <a:ext cx="19431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3653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5698" name="Picture 2" descr="ttps://cds.cern.ch/record/1606502/files/eemm_run195099_evt137440354_ispy_3d-annotated-2.png?subformat=i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200" y="873292"/>
            <a:ext cx="9363075" cy="6000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/>
          <p:cNvSpPr/>
          <p:nvPr/>
        </p:nvSpPr>
        <p:spPr bwMode="auto">
          <a:xfrm rot="1825395">
            <a:off x="4318367" y="4600245"/>
            <a:ext cx="5015345" cy="445169"/>
          </a:xfrm>
          <a:prstGeom prst="ellips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7" name="Gerade Verbindung mit Pfeil 6"/>
          <p:cNvCxnSpPr/>
          <p:nvPr/>
        </p:nvCxnSpPr>
        <p:spPr bwMode="auto">
          <a:xfrm flipH="1">
            <a:off x="4921624" y="4235824"/>
            <a:ext cx="484094" cy="1129552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Textfeld 4"/>
          <p:cNvSpPr txBox="1"/>
          <p:nvPr/>
        </p:nvSpPr>
        <p:spPr>
          <a:xfrm>
            <a:off x="76200" y="5443716"/>
            <a:ext cx="6172200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schemeClr val="bg1"/>
                </a:solidFill>
              </a:rPr>
              <a:t>2 </a:t>
            </a:r>
            <a:r>
              <a:rPr lang="de-DE" dirty="0" err="1" smtClean="0">
                <a:solidFill>
                  <a:schemeClr val="bg1"/>
                </a:solidFill>
              </a:rPr>
              <a:t>charged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tracks</a:t>
            </a:r>
            <a:r>
              <a:rPr lang="de-DE" dirty="0" smtClean="0">
                <a:solidFill>
                  <a:schemeClr val="bg1"/>
                </a:solidFill>
              </a:rPr>
              <a:t>, min. </a:t>
            </a:r>
            <a:r>
              <a:rPr lang="de-DE" dirty="0" err="1" smtClean="0">
                <a:solidFill>
                  <a:schemeClr val="bg1"/>
                </a:solidFill>
              </a:rPr>
              <a:t>ionizing</a:t>
            </a:r>
            <a:r>
              <a:rPr lang="de-DE" dirty="0" smtClean="0">
                <a:solidFill>
                  <a:schemeClr val="bg1"/>
                </a:solidFill>
              </a:rPr>
              <a:t>, </a:t>
            </a:r>
            <a:r>
              <a:rPr lang="de-DE" dirty="0" err="1" smtClean="0">
                <a:solidFill>
                  <a:schemeClr val="bg1"/>
                </a:solidFill>
              </a:rPr>
              <a:t>traversing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calorimeters</a:t>
            </a:r>
            <a:r>
              <a:rPr lang="de-DE" dirty="0" smtClean="0">
                <a:solidFill>
                  <a:schemeClr val="bg1"/>
                </a:solidFill>
              </a:rPr>
              <a:t>, </a:t>
            </a:r>
            <a:r>
              <a:rPr lang="de-DE" dirty="0" err="1" smtClean="0">
                <a:solidFill>
                  <a:schemeClr val="bg1"/>
                </a:solidFill>
              </a:rPr>
              <a:t>hits</a:t>
            </a:r>
            <a:r>
              <a:rPr lang="de-DE" dirty="0" smtClean="0">
                <a:solidFill>
                  <a:schemeClr val="bg1"/>
                </a:solidFill>
              </a:rPr>
              <a:t> in </a:t>
            </a:r>
            <a:r>
              <a:rPr lang="de-DE" dirty="0" err="1" smtClean="0">
                <a:solidFill>
                  <a:schemeClr val="bg1"/>
                </a:solidFill>
              </a:rPr>
              <a:t>muon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dirty="0" err="1" smtClean="0">
                <a:solidFill>
                  <a:schemeClr val="bg1"/>
                </a:solidFill>
              </a:rPr>
              <a:t>chambers</a:t>
            </a:r>
            <a:r>
              <a:rPr lang="de-DE" dirty="0" smtClean="0">
                <a:solidFill>
                  <a:schemeClr val="bg1"/>
                </a:solidFill>
              </a:rPr>
              <a:t> invariant </a:t>
            </a:r>
            <a:r>
              <a:rPr lang="de-DE" dirty="0" err="1" smtClean="0">
                <a:solidFill>
                  <a:schemeClr val="bg1"/>
                </a:solidFill>
              </a:rPr>
              <a:t>mass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sz="2800" dirty="0" smtClean="0">
                <a:solidFill>
                  <a:schemeClr val="bg1"/>
                </a:solidFill>
                <a:latin typeface="+mn-lt"/>
              </a:rPr>
              <a:t>&lt;</a:t>
            </a:r>
            <a:r>
              <a:rPr lang="de-DE" dirty="0" smtClean="0">
                <a:solidFill>
                  <a:schemeClr val="bg1"/>
                </a:solidFill>
              </a:rPr>
              <a:t> </a:t>
            </a:r>
            <a:r>
              <a:rPr lang="de-DE" sz="2800" dirty="0" smtClean="0">
                <a:solidFill>
                  <a:schemeClr val="bg1"/>
                </a:solidFill>
                <a:latin typeface="+mn-lt"/>
              </a:rPr>
              <a:t>Z</a:t>
            </a:r>
            <a:r>
              <a:rPr lang="de-DE" dirty="0" smtClean="0">
                <a:solidFill>
                  <a:schemeClr val="bg1"/>
                </a:solidFill>
              </a:rPr>
              <a:t>-</a:t>
            </a:r>
            <a:r>
              <a:rPr lang="de-DE" dirty="0" err="1" smtClean="0">
                <a:solidFill>
                  <a:schemeClr val="bg1"/>
                </a:solidFill>
              </a:rPr>
              <a:t>mass</a:t>
            </a:r>
            <a:endParaRPr lang="de-DE" dirty="0" smtClean="0">
              <a:solidFill>
                <a:schemeClr val="bg1"/>
              </a:solidFill>
            </a:endParaRPr>
          </a:p>
        </p:txBody>
      </p:sp>
      <p:sp>
        <p:nvSpPr>
          <p:cNvPr id="9" name="Oval 8"/>
          <p:cNvSpPr/>
          <p:nvPr/>
        </p:nvSpPr>
        <p:spPr bwMode="auto">
          <a:xfrm rot="8489938">
            <a:off x="4208848" y="2167143"/>
            <a:ext cx="3859520" cy="440190"/>
          </a:xfrm>
          <a:prstGeom prst="ellips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10" name="Bild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4626" y="115062"/>
            <a:ext cx="7361174" cy="723138"/>
          </a:xfrm>
          <a:prstGeom prst="rect">
            <a:avLst/>
          </a:prstGeom>
        </p:spPr>
      </p:pic>
      <p:pic>
        <p:nvPicPr>
          <p:cNvPr id="3" name="Bild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43600" y="6172200"/>
            <a:ext cx="2286000" cy="495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514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5698" name="Picture 2" descr="ttps://cds.cern.ch/record/1606502/files/eemm_run195099_evt137440354_ispy_3d-annotated-2.png?subformat=i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200" y="873292"/>
            <a:ext cx="9363075" cy="6000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val 8"/>
          <p:cNvSpPr/>
          <p:nvPr/>
        </p:nvSpPr>
        <p:spPr bwMode="auto">
          <a:xfrm rot="8489938">
            <a:off x="4208848" y="2167143"/>
            <a:ext cx="3859520" cy="440190"/>
          </a:xfrm>
          <a:prstGeom prst="ellips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Oval 9"/>
          <p:cNvSpPr/>
          <p:nvPr/>
        </p:nvSpPr>
        <p:spPr bwMode="auto">
          <a:xfrm rot="936702">
            <a:off x="4538631" y="3772730"/>
            <a:ext cx="2159458" cy="288000"/>
          </a:xfrm>
          <a:prstGeom prst="ellips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1" name="Oval 10"/>
          <p:cNvSpPr/>
          <p:nvPr/>
        </p:nvSpPr>
        <p:spPr bwMode="auto">
          <a:xfrm rot="3211026">
            <a:off x="2131875" y="2132993"/>
            <a:ext cx="3203109" cy="407279"/>
          </a:xfrm>
          <a:prstGeom prst="ellips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2" name="Oval 11"/>
          <p:cNvSpPr/>
          <p:nvPr/>
        </p:nvSpPr>
        <p:spPr bwMode="auto">
          <a:xfrm rot="1825395">
            <a:off x="4318367" y="4600245"/>
            <a:ext cx="5015345" cy="445169"/>
          </a:xfrm>
          <a:prstGeom prst="ellipse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13" name="Bild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4626" y="115062"/>
            <a:ext cx="7361174" cy="723138"/>
          </a:xfrm>
          <a:prstGeom prst="rect">
            <a:avLst/>
          </a:prstGeom>
        </p:spPr>
      </p:pic>
      <p:pic>
        <p:nvPicPr>
          <p:cNvPr id="4" name="Bild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4753" y="5942853"/>
            <a:ext cx="7061200" cy="520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596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62000"/>
            <a:ext cx="9144000" cy="6096000"/>
          </a:xfrm>
          <a:prstGeom prst="rect">
            <a:avLst/>
          </a:prstGeom>
        </p:spPr>
      </p:pic>
      <p:sp>
        <p:nvSpPr>
          <p:cNvPr id="3" name="Textfeld 2"/>
          <p:cNvSpPr txBox="1"/>
          <p:nvPr/>
        </p:nvSpPr>
        <p:spPr>
          <a:xfrm>
            <a:off x="152400" y="76200"/>
            <a:ext cx="899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dirty="0" smtClean="0">
                <a:solidFill>
                  <a:schemeClr val="bg1"/>
                </a:solidFill>
              </a:rPr>
              <a:t>The </a:t>
            </a:r>
            <a:r>
              <a:rPr lang="de-DE" sz="3200" dirty="0" err="1" smtClean="0">
                <a:solidFill>
                  <a:schemeClr val="bg1"/>
                </a:solidFill>
              </a:rPr>
              <a:t>relevance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of</a:t>
            </a:r>
            <a:r>
              <a:rPr lang="de-DE" sz="3200" dirty="0" smtClean="0">
                <a:solidFill>
                  <a:schemeClr val="bg1"/>
                </a:solidFill>
              </a:rPr>
              <a:t> </a:t>
            </a:r>
            <a:r>
              <a:rPr lang="de-DE" sz="3200" dirty="0" err="1" smtClean="0">
                <a:solidFill>
                  <a:schemeClr val="bg1"/>
                </a:solidFill>
              </a:rPr>
              <a:t>missing</a:t>
            </a:r>
            <a:r>
              <a:rPr lang="de-DE" sz="3200" dirty="0" smtClean="0">
                <a:solidFill>
                  <a:schemeClr val="bg1"/>
                </a:solidFill>
              </a:rPr>
              <a:t> (</a:t>
            </a:r>
            <a:r>
              <a:rPr lang="de-DE" sz="3200" dirty="0" err="1" smtClean="0">
                <a:solidFill>
                  <a:schemeClr val="bg1"/>
                </a:solidFill>
              </a:rPr>
              <a:t>transverse</a:t>
            </a:r>
            <a:r>
              <a:rPr lang="de-DE" sz="3200" dirty="0" smtClean="0">
                <a:solidFill>
                  <a:schemeClr val="bg1"/>
                </a:solidFill>
              </a:rPr>
              <a:t>) </a:t>
            </a:r>
            <a:r>
              <a:rPr lang="de-DE" sz="3200" dirty="0" err="1" smtClean="0">
                <a:solidFill>
                  <a:schemeClr val="bg1"/>
                </a:solidFill>
              </a:rPr>
              <a:t>energy</a:t>
            </a:r>
            <a:endParaRPr lang="de-DE" sz="3200" dirty="0">
              <a:solidFill>
                <a:schemeClr val="bg1"/>
              </a:solidFill>
            </a:endParaRPr>
          </a:p>
        </p:txBody>
      </p:sp>
      <p:grpSp>
        <p:nvGrpSpPr>
          <p:cNvPr id="50" name="Gruppierung 49"/>
          <p:cNvGrpSpPr/>
          <p:nvPr/>
        </p:nvGrpSpPr>
        <p:grpSpPr>
          <a:xfrm>
            <a:off x="5334000" y="3886200"/>
            <a:ext cx="3733800" cy="2286000"/>
            <a:chOff x="5334000" y="3886200"/>
            <a:chExt cx="3733800" cy="2286000"/>
          </a:xfrm>
        </p:grpSpPr>
        <p:grpSp>
          <p:nvGrpSpPr>
            <p:cNvPr id="22" name="Gruppierung 21"/>
            <p:cNvGrpSpPr/>
            <p:nvPr/>
          </p:nvGrpSpPr>
          <p:grpSpPr>
            <a:xfrm>
              <a:off x="5334000" y="3886200"/>
              <a:ext cx="3733800" cy="2286000"/>
              <a:chOff x="5334000" y="3886200"/>
              <a:chExt cx="3733800" cy="2286000"/>
            </a:xfrm>
          </p:grpSpPr>
          <p:sp>
            <p:nvSpPr>
              <p:cNvPr id="60" name="Rechteck 59"/>
              <p:cNvSpPr/>
              <p:nvPr/>
            </p:nvSpPr>
            <p:spPr bwMode="auto">
              <a:xfrm>
                <a:off x="5334000" y="3962400"/>
                <a:ext cx="3733800" cy="2209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grpSp>
            <p:nvGrpSpPr>
              <p:cNvPr id="61" name="Gruppierung 60"/>
              <p:cNvGrpSpPr/>
              <p:nvPr/>
            </p:nvGrpSpPr>
            <p:grpSpPr>
              <a:xfrm>
                <a:off x="5764319" y="4819271"/>
                <a:ext cx="2144353" cy="1150440"/>
                <a:chOff x="5614600" y="3646028"/>
                <a:chExt cx="2144353" cy="1150440"/>
              </a:xfrm>
            </p:grpSpPr>
            <p:sp>
              <p:nvSpPr>
                <p:cNvPr id="91" name="Textfeld 90"/>
                <p:cNvSpPr txBox="1"/>
                <p:nvPr/>
              </p:nvSpPr>
              <p:spPr>
                <a:xfrm>
                  <a:off x="5933819" y="4211693"/>
                  <a:ext cx="1612662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3200" dirty="0">
                      <a:solidFill>
                        <a:srgbClr val="7030A0"/>
                      </a:solidFill>
                      <a:latin typeface="+mn-lt"/>
                      <a:ea typeface="Calibri" charset="0"/>
                      <a:cs typeface="Calibri" charset="0"/>
                    </a:rPr>
                    <a:t>Z</a:t>
                  </a:r>
                </a:p>
              </p:txBody>
            </p:sp>
            <p:grpSp>
              <p:nvGrpSpPr>
                <p:cNvPr id="92" name="Gruppierung 91"/>
                <p:cNvGrpSpPr/>
                <p:nvPr/>
              </p:nvGrpSpPr>
              <p:grpSpPr>
                <a:xfrm>
                  <a:off x="5614600" y="3646028"/>
                  <a:ext cx="2144353" cy="1089944"/>
                  <a:chOff x="5614600" y="3646028"/>
                  <a:chExt cx="2144353" cy="1089944"/>
                </a:xfrm>
              </p:grpSpPr>
              <p:sp>
                <p:nvSpPr>
                  <p:cNvPr id="95" name="Freeform 4"/>
                  <p:cNvSpPr>
                    <a:spLocks/>
                  </p:cNvSpPr>
                  <p:nvPr/>
                </p:nvSpPr>
                <p:spPr bwMode="auto">
                  <a:xfrm rot="10767642">
                    <a:off x="6222842" y="4105013"/>
                    <a:ext cx="925535" cy="211622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7030A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grpSp>
                <p:nvGrpSpPr>
                  <p:cNvPr id="96" name="Gruppierung 95"/>
                  <p:cNvGrpSpPr>
                    <a:grpSpLocks noChangeAspect="1"/>
                  </p:cNvGrpSpPr>
                  <p:nvPr/>
                </p:nvGrpSpPr>
                <p:grpSpPr>
                  <a:xfrm>
                    <a:off x="5614600" y="3646028"/>
                    <a:ext cx="620353" cy="1078372"/>
                    <a:chOff x="838200" y="3467100"/>
                    <a:chExt cx="1358900" cy="2362200"/>
                  </a:xfrm>
                </p:grpSpPr>
                <p:sp>
                  <p:nvSpPr>
                    <p:cNvPr id="102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838200" y="4648200"/>
                      <a:ext cx="1358900" cy="118110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3" name="Line 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38200" y="3467100"/>
                      <a:ext cx="1358900" cy="118110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97" name="Gruppierung 96"/>
                  <p:cNvGrpSpPr>
                    <a:grpSpLocks noChangeAspect="1"/>
                  </p:cNvGrpSpPr>
                  <p:nvPr/>
                </p:nvGrpSpPr>
                <p:grpSpPr>
                  <a:xfrm flipH="1">
                    <a:off x="7138600" y="3657600"/>
                    <a:ext cx="620353" cy="1078372"/>
                    <a:chOff x="838200" y="3467100"/>
                    <a:chExt cx="1358900" cy="2362200"/>
                  </a:xfrm>
                </p:grpSpPr>
                <p:sp>
                  <p:nvSpPr>
                    <p:cNvPr id="100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838200" y="4648200"/>
                      <a:ext cx="1358900" cy="118110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" name="Line 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38200" y="3467100"/>
                      <a:ext cx="1358900" cy="118110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</p:grpSp>
          <p:grpSp>
            <p:nvGrpSpPr>
              <p:cNvPr id="62" name="Group 443"/>
              <p:cNvGrpSpPr>
                <a:grpSpLocks/>
              </p:cNvGrpSpPr>
              <p:nvPr/>
            </p:nvGrpSpPr>
            <p:grpSpPr bwMode="auto">
              <a:xfrm rot="2220720">
                <a:off x="6021426" y="4517553"/>
                <a:ext cx="492125" cy="627063"/>
                <a:chOff x="3037" y="1507"/>
                <a:chExt cx="310" cy="395"/>
              </a:xfrm>
            </p:grpSpPr>
            <p:sp>
              <p:nvSpPr>
                <p:cNvPr id="70" name="Bogen 217"/>
                <p:cNvSpPr>
                  <a:spLocks/>
                </p:cNvSpPr>
                <p:nvPr/>
              </p:nvSpPr>
              <p:spPr bwMode="auto">
                <a:xfrm rot="7552663" flipH="1" flipV="1">
                  <a:off x="3274" y="1529"/>
                  <a:ext cx="95" cy="51"/>
                </a:xfrm>
                <a:custGeom>
                  <a:avLst/>
                  <a:gdLst>
                    <a:gd name="G0" fmla="+- 21600 0 0"/>
                    <a:gd name="G1" fmla="+- 1324 0 0"/>
                    <a:gd name="G2" fmla="+- 21600 0 0"/>
                    <a:gd name="T0" fmla="*/ 35745 w 35745"/>
                    <a:gd name="T1" fmla="*/ 17648 h 22924"/>
                    <a:gd name="T2" fmla="*/ 41 w 35745"/>
                    <a:gd name="T3" fmla="*/ 0 h 22924"/>
                    <a:gd name="T4" fmla="*/ 21600 w 35745"/>
                    <a:gd name="T5" fmla="*/ 1324 h 2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745" h="22924" fill="none" extrusionOk="0">
                      <a:moveTo>
                        <a:pt x="35745" y="17648"/>
                      </a:moveTo>
                      <a:cubicBezTo>
                        <a:pt x="31818" y="21050"/>
                        <a:pt x="26796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</a:path>
                    <a:path w="35745" h="22924" stroke="0" extrusionOk="0">
                      <a:moveTo>
                        <a:pt x="35745" y="17648"/>
                      </a:moveTo>
                      <a:cubicBezTo>
                        <a:pt x="31818" y="21050"/>
                        <a:pt x="26796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  <a:lnTo>
                        <a:pt x="21600" y="1324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71" name="Group 218"/>
                <p:cNvGrpSpPr>
                  <a:grpSpLocks/>
                </p:cNvGrpSpPr>
                <p:nvPr/>
              </p:nvGrpSpPr>
              <p:grpSpPr bwMode="auto">
                <a:xfrm rot="7552663">
                  <a:off x="3207" y="1547"/>
                  <a:ext cx="116" cy="96"/>
                  <a:chOff x="960" y="528"/>
                  <a:chExt cx="287" cy="672"/>
                </a:xfrm>
              </p:grpSpPr>
              <p:sp>
                <p:nvSpPr>
                  <p:cNvPr id="88" name="Bogen 219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9" name="Bogen 220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0" name="Bogen 221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72" name="Group 222"/>
                <p:cNvGrpSpPr>
                  <a:grpSpLocks/>
                </p:cNvGrpSpPr>
                <p:nvPr/>
              </p:nvGrpSpPr>
              <p:grpSpPr bwMode="auto">
                <a:xfrm rot="7552663">
                  <a:off x="3161" y="1610"/>
                  <a:ext cx="115" cy="96"/>
                  <a:chOff x="960" y="528"/>
                  <a:chExt cx="287" cy="672"/>
                </a:xfrm>
              </p:grpSpPr>
              <p:sp>
                <p:nvSpPr>
                  <p:cNvPr id="85" name="Bogen 223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6" name="Bogen 224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7" name="Bogen 225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73" name="Group 226"/>
                <p:cNvGrpSpPr>
                  <a:grpSpLocks/>
                </p:cNvGrpSpPr>
                <p:nvPr/>
              </p:nvGrpSpPr>
              <p:grpSpPr bwMode="auto">
                <a:xfrm rot="7552663">
                  <a:off x="3118" y="1671"/>
                  <a:ext cx="114" cy="96"/>
                  <a:chOff x="960" y="528"/>
                  <a:chExt cx="287" cy="672"/>
                </a:xfrm>
              </p:grpSpPr>
              <p:sp>
                <p:nvSpPr>
                  <p:cNvPr id="82" name="Bogen 227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3" name="Bogen 228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4" name="Bogen 229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74" name="Group 230"/>
                <p:cNvGrpSpPr>
                  <a:grpSpLocks/>
                </p:cNvGrpSpPr>
                <p:nvPr/>
              </p:nvGrpSpPr>
              <p:grpSpPr bwMode="auto">
                <a:xfrm rot="7552663">
                  <a:off x="3072" y="1734"/>
                  <a:ext cx="115" cy="96"/>
                  <a:chOff x="960" y="528"/>
                  <a:chExt cx="287" cy="672"/>
                </a:xfrm>
              </p:grpSpPr>
              <p:sp>
                <p:nvSpPr>
                  <p:cNvPr id="79" name="Bogen 231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0" name="Bogen 232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1" name="Bogen 233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75" name="Group 234"/>
                <p:cNvGrpSpPr>
                  <a:grpSpLocks/>
                </p:cNvGrpSpPr>
                <p:nvPr/>
              </p:nvGrpSpPr>
              <p:grpSpPr bwMode="auto">
                <a:xfrm rot="7552663">
                  <a:off x="3027" y="1796"/>
                  <a:ext cx="116" cy="96"/>
                  <a:chOff x="960" y="528"/>
                  <a:chExt cx="287" cy="672"/>
                </a:xfrm>
              </p:grpSpPr>
              <p:sp>
                <p:nvSpPr>
                  <p:cNvPr id="76" name="Bogen 235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77" name="Bogen 236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78" name="Bogen 237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sp>
            <p:nvSpPr>
              <p:cNvPr id="63" name="Oval 62"/>
              <p:cNvSpPr/>
              <p:nvPr/>
            </p:nvSpPr>
            <p:spPr bwMode="auto">
              <a:xfrm rot="20608988">
                <a:off x="6608451" y="4508123"/>
                <a:ext cx="163221" cy="399198"/>
              </a:xfrm>
              <a:prstGeom prst="ellipse">
                <a:avLst/>
              </a:prstGeom>
              <a:solidFill>
                <a:srgbClr val="FFFF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4" name="Gerade Verbindung mit Pfeil 63"/>
              <p:cNvCxnSpPr/>
              <p:nvPr/>
            </p:nvCxnSpPr>
            <p:spPr bwMode="auto">
              <a:xfrm flipV="1">
                <a:off x="6705217" y="4338560"/>
                <a:ext cx="507544" cy="228600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5" name="Gerade Verbindung mit Pfeil 64"/>
              <p:cNvCxnSpPr/>
              <p:nvPr/>
            </p:nvCxnSpPr>
            <p:spPr bwMode="auto">
              <a:xfrm flipV="1">
                <a:off x="6766610" y="4338560"/>
                <a:ext cx="1007266" cy="316006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" name="Gerade Verbindung mit Pfeil 65"/>
              <p:cNvCxnSpPr/>
              <p:nvPr/>
            </p:nvCxnSpPr>
            <p:spPr bwMode="auto">
              <a:xfrm flipV="1">
                <a:off x="6779619" y="4567160"/>
                <a:ext cx="652780" cy="174416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" name="Gerade Verbindung mit Pfeil 66"/>
              <p:cNvCxnSpPr/>
              <p:nvPr/>
            </p:nvCxnSpPr>
            <p:spPr bwMode="auto">
              <a:xfrm flipV="1">
                <a:off x="6790789" y="4837701"/>
                <a:ext cx="240562" cy="10367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8" name="Textfeld 67"/>
              <p:cNvSpPr txBox="1"/>
              <p:nvPr/>
            </p:nvSpPr>
            <p:spPr>
              <a:xfrm>
                <a:off x="7696200" y="4089536"/>
                <a:ext cx="66019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mtClean="0"/>
                  <a:t>jet</a:t>
                </a:r>
                <a:endParaRPr lang="de-DE" dirty="0"/>
              </a:p>
            </p:txBody>
          </p:sp>
          <p:sp>
            <p:nvSpPr>
              <p:cNvPr id="69" name="Textfeld 68"/>
              <p:cNvSpPr txBox="1"/>
              <p:nvPr/>
            </p:nvSpPr>
            <p:spPr>
              <a:xfrm>
                <a:off x="7556040" y="5151871"/>
                <a:ext cx="151176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mtClean="0">
                    <a:solidFill>
                      <a:schemeClr val="accent2"/>
                    </a:solidFill>
                  </a:rPr>
                  <a:t>neutrinos</a:t>
                </a:r>
                <a:endParaRPr lang="de-DE" dirty="0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57" name="Bild 56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001000" y="4699136"/>
                <a:ext cx="228600" cy="215900"/>
              </a:xfrm>
              <a:prstGeom prst="rect">
                <a:avLst/>
              </a:prstGeom>
            </p:spPr>
          </p:pic>
          <p:pic>
            <p:nvPicPr>
              <p:cNvPr id="58" name="Bild 57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001000" y="5778636"/>
                <a:ext cx="228600" cy="292100"/>
              </a:xfrm>
              <a:prstGeom prst="rect">
                <a:avLst/>
              </a:prstGeom>
            </p:spPr>
          </p:pic>
          <p:sp>
            <p:nvSpPr>
              <p:cNvPr id="108" name="Textfeld 107"/>
              <p:cNvSpPr txBox="1"/>
              <p:nvPr/>
            </p:nvSpPr>
            <p:spPr>
              <a:xfrm>
                <a:off x="5334000" y="3886200"/>
                <a:ext cx="18288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mtClean="0"/>
                  <a:t>background</a:t>
                </a:r>
                <a:endParaRPr lang="de-DE" dirty="0"/>
              </a:p>
            </p:txBody>
          </p:sp>
          <p:sp>
            <p:nvSpPr>
              <p:cNvPr id="99" name="Oval 98"/>
              <p:cNvSpPr/>
              <p:nvPr/>
            </p:nvSpPr>
            <p:spPr bwMode="auto">
              <a:xfrm>
                <a:off x="6290831" y="5283208"/>
                <a:ext cx="171604" cy="171604"/>
              </a:xfrm>
              <a:prstGeom prst="ellipse">
                <a:avLst/>
              </a:prstGeom>
              <a:solidFill>
                <a:srgbClr val="FFFF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4" name="Oval 103"/>
              <p:cNvSpPr/>
              <p:nvPr/>
            </p:nvSpPr>
            <p:spPr bwMode="auto">
              <a:xfrm>
                <a:off x="7219796" y="5300619"/>
                <a:ext cx="171604" cy="171604"/>
              </a:xfrm>
              <a:prstGeom prst="ellipse">
                <a:avLst/>
              </a:prstGeom>
              <a:solidFill>
                <a:srgbClr val="FFFF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pic>
          <p:nvPicPr>
            <p:cNvPr id="106" name="Bild 10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86400" y="4800600"/>
              <a:ext cx="198882" cy="265176"/>
            </a:xfrm>
            <a:prstGeom prst="rect">
              <a:avLst/>
            </a:prstGeom>
          </p:spPr>
        </p:pic>
        <p:pic>
          <p:nvPicPr>
            <p:cNvPr id="107" name="Bild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486400" y="5764530"/>
              <a:ext cx="198882" cy="331470"/>
            </a:xfrm>
            <a:prstGeom prst="rect">
              <a:avLst/>
            </a:prstGeom>
          </p:spPr>
        </p:pic>
      </p:grpSp>
      <p:grpSp>
        <p:nvGrpSpPr>
          <p:cNvPr id="48" name="Gruppierung 47"/>
          <p:cNvGrpSpPr/>
          <p:nvPr/>
        </p:nvGrpSpPr>
        <p:grpSpPr>
          <a:xfrm>
            <a:off x="5334000" y="838200"/>
            <a:ext cx="3733800" cy="2286000"/>
            <a:chOff x="5334000" y="838200"/>
            <a:chExt cx="3733800" cy="2286000"/>
          </a:xfrm>
        </p:grpSpPr>
        <p:grpSp>
          <p:nvGrpSpPr>
            <p:cNvPr id="17" name="Gruppierung 16"/>
            <p:cNvGrpSpPr/>
            <p:nvPr/>
          </p:nvGrpSpPr>
          <p:grpSpPr>
            <a:xfrm>
              <a:off x="5334000" y="838200"/>
              <a:ext cx="3733800" cy="2286000"/>
              <a:chOff x="5334000" y="838200"/>
              <a:chExt cx="3733800" cy="2286000"/>
            </a:xfrm>
          </p:grpSpPr>
          <p:sp>
            <p:nvSpPr>
              <p:cNvPr id="4" name="Rechteck 3"/>
              <p:cNvSpPr/>
              <p:nvPr/>
            </p:nvSpPr>
            <p:spPr bwMode="auto">
              <a:xfrm>
                <a:off x="5334000" y="914400"/>
                <a:ext cx="3733800" cy="22098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grpSp>
            <p:nvGrpSpPr>
              <p:cNvPr id="6" name="Gruppierung 5"/>
              <p:cNvGrpSpPr/>
              <p:nvPr/>
            </p:nvGrpSpPr>
            <p:grpSpPr>
              <a:xfrm>
                <a:off x="5764319" y="1521023"/>
                <a:ext cx="2462600" cy="1603177"/>
                <a:chOff x="5614600" y="3505200"/>
                <a:chExt cx="2462600" cy="1603177"/>
              </a:xfrm>
            </p:grpSpPr>
            <p:sp>
              <p:nvSpPr>
                <p:cNvPr id="7" name="Textfeld 6"/>
                <p:cNvSpPr txBox="1"/>
                <p:nvPr/>
              </p:nvSpPr>
              <p:spPr>
                <a:xfrm>
                  <a:off x="5870081" y="4277380"/>
                  <a:ext cx="1612662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2400" b="1" dirty="0" err="1" smtClean="0">
                      <a:solidFill>
                        <a:srgbClr val="7030A0"/>
                      </a:solidFill>
                      <a:latin typeface="Calibri" charset="0"/>
                      <a:ea typeface="Calibri" charset="0"/>
                      <a:cs typeface="Calibri" charset="0"/>
                    </a:rPr>
                    <a:t>exotic</a:t>
                  </a:r>
                  <a:r>
                    <a:rPr lang="de-DE" sz="2400" b="1" dirty="0" smtClean="0">
                      <a:solidFill>
                        <a:srgbClr val="7030A0"/>
                      </a:solidFill>
                      <a:latin typeface="Calibri" charset="0"/>
                      <a:ea typeface="Calibri" charset="0"/>
                      <a:cs typeface="Calibri" charset="0"/>
                    </a:rPr>
                    <a:t> </a:t>
                  </a:r>
                  <a:r>
                    <a:rPr lang="de-DE" sz="2400" b="1" dirty="0" err="1" smtClean="0">
                      <a:solidFill>
                        <a:srgbClr val="7030A0"/>
                      </a:solidFill>
                      <a:latin typeface="Calibri" charset="0"/>
                      <a:ea typeface="Calibri" charset="0"/>
                      <a:cs typeface="Calibri" charset="0"/>
                    </a:rPr>
                    <a:t>mediator</a:t>
                  </a:r>
                  <a:endParaRPr lang="de-DE" sz="2400" b="1" dirty="0">
                    <a:solidFill>
                      <a:srgbClr val="7030A0"/>
                    </a:solidFill>
                    <a:latin typeface="Calibri" charset="0"/>
                    <a:ea typeface="Calibri" charset="0"/>
                    <a:cs typeface="Calibri" charset="0"/>
                  </a:endParaRPr>
                </a:p>
              </p:txBody>
            </p:sp>
            <p:grpSp>
              <p:nvGrpSpPr>
                <p:cNvPr id="8" name="Gruppierung 7"/>
                <p:cNvGrpSpPr/>
                <p:nvPr/>
              </p:nvGrpSpPr>
              <p:grpSpPr>
                <a:xfrm>
                  <a:off x="5614600" y="3505200"/>
                  <a:ext cx="2462600" cy="1371600"/>
                  <a:chOff x="5614600" y="3505200"/>
                  <a:chExt cx="2462600" cy="1371600"/>
                </a:xfrm>
              </p:grpSpPr>
              <p:sp>
                <p:nvSpPr>
                  <p:cNvPr id="12" name="Freeform 4"/>
                  <p:cNvSpPr>
                    <a:spLocks/>
                  </p:cNvSpPr>
                  <p:nvPr/>
                </p:nvSpPr>
                <p:spPr bwMode="auto">
                  <a:xfrm rot="10767642">
                    <a:off x="6222842" y="4105013"/>
                    <a:ext cx="925535" cy="211622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7030A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grpSp>
                <p:nvGrpSpPr>
                  <p:cNvPr id="13" name="Gruppierung 12"/>
                  <p:cNvGrpSpPr>
                    <a:grpSpLocks noChangeAspect="1"/>
                  </p:cNvGrpSpPr>
                  <p:nvPr/>
                </p:nvGrpSpPr>
                <p:grpSpPr>
                  <a:xfrm>
                    <a:off x="5614600" y="3646028"/>
                    <a:ext cx="620353" cy="1078372"/>
                    <a:chOff x="838200" y="3467100"/>
                    <a:chExt cx="1358900" cy="2362200"/>
                  </a:xfrm>
                </p:grpSpPr>
                <p:sp>
                  <p:nvSpPr>
                    <p:cNvPr id="20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838200" y="4648200"/>
                      <a:ext cx="1358900" cy="118110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" name="Line 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38200" y="3467100"/>
                      <a:ext cx="1358900" cy="118110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14" name="Gruppierung 13"/>
                  <p:cNvGrpSpPr>
                    <a:grpSpLocks noChangeAspect="1"/>
                  </p:cNvGrpSpPr>
                  <p:nvPr/>
                </p:nvGrpSpPr>
                <p:grpSpPr>
                  <a:xfrm flipH="1">
                    <a:off x="7138600" y="3657600"/>
                    <a:ext cx="620353" cy="1078372"/>
                    <a:chOff x="838200" y="3467100"/>
                    <a:chExt cx="1358900" cy="2362200"/>
                  </a:xfrm>
                </p:grpSpPr>
                <p:sp>
                  <p:nvSpPr>
                    <p:cNvPr id="18" name="Line 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838200" y="4648200"/>
                      <a:ext cx="1358900" cy="118110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" name="Line 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838200" y="3467100"/>
                      <a:ext cx="1358900" cy="1181100"/>
                    </a:xfrm>
                    <a:prstGeom prst="line">
                      <a:avLst/>
                    </a:prstGeom>
                    <a:noFill/>
                    <a:ln w="38100">
                      <a:solidFill>
                        <a:srgbClr val="0000CC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pic>
                <p:nvPicPr>
                  <p:cNvPr id="15" name="Bild 14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>
                    <a:off x="7821706" y="3505200"/>
                    <a:ext cx="242047" cy="264051"/>
                  </a:xfrm>
                  <a:prstGeom prst="rect">
                    <a:avLst/>
                  </a:prstGeom>
                </p:spPr>
              </p:pic>
              <p:pic>
                <p:nvPicPr>
                  <p:cNvPr id="16" name="Bild 15"/>
                  <p:cNvPicPr>
                    <a:picLocks noChangeAspect="1"/>
                  </p:cNvPicPr>
                  <p:nvPr/>
                </p:nvPicPr>
                <p:blipFill>
                  <a:blip r:embed="rId7"/>
                  <a:stretch>
                    <a:fillRect/>
                  </a:stretch>
                </p:blipFill>
                <p:spPr>
                  <a:xfrm>
                    <a:off x="7835153" y="4612749"/>
                    <a:ext cx="242047" cy="264051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23" name="Group 443"/>
              <p:cNvGrpSpPr>
                <a:grpSpLocks/>
              </p:cNvGrpSpPr>
              <p:nvPr/>
            </p:nvGrpSpPr>
            <p:grpSpPr bwMode="auto">
              <a:xfrm rot="2220720">
                <a:off x="6021426" y="1360133"/>
                <a:ext cx="492125" cy="627063"/>
                <a:chOff x="3037" y="1507"/>
                <a:chExt cx="310" cy="395"/>
              </a:xfrm>
            </p:grpSpPr>
            <p:sp>
              <p:nvSpPr>
                <p:cNvPr id="24" name="Bogen 217"/>
                <p:cNvSpPr>
                  <a:spLocks/>
                </p:cNvSpPr>
                <p:nvPr/>
              </p:nvSpPr>
              <p:spPr bwMode="auto">
                <a:xfrm rot="7552663" flipH="1" flipV="1">
                  <a:off x="3274" y="1529"/>
                  <a:ext cx="95" cy="51"/>
                </a:xfrm>
                <a:custGeom>
                  <a:avLst/>
                  <a:gdLst>
                    <a:gd name="G0" fmla="+- 21600 0 0"/>
                    <a:gd name="G1" fmla="+- 1324 0 0"/>
                    <a:gd name="G2" fmla="+- 21600 0 0"/>
                    <a:gd name="T0" fmla="*/ 35745 w 35745"/>
                    <a:gd name="T1" fmla="*/ 17648 h 22924"/>
                    <a:gd name="T2" fmla="*/ 41 w 35745"/>
                    <a:gd name="T3" fmla="*/ 0 h 22924"/>
                    <a:gd name="T4" fmla="*/ 21600 w 35745"/>
                    <a:gd name="T5" fmla="*/ 1324 h 2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745" h="22924" fill="none" extrusionOk="0">
                      <a:moveTo>
                        <a:pt x="35745" y="17648"/>
                      </a:moveTo>
                      <a:cubicBezTo>
                        <a:pt x="31818" y="21050"/>
                        <a:pt x="26796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</a:path>
                    <a:path w="35745" h="22924" stroke="0" extrusionOk="0">
                      <a:moveTo>
                        <a:pt x="35745" y="17648"/>
                      </a:moveTo>
                      <a:cubicBezTo>
                        <a:pt x="31818" y="21050"/>
                        <a:pt x="26796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  <a:lnTo>
                        <a:pt x="21600" y="1324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25" name="Group 218"/>
                <p:cNvGrpSpPr>
                  <a:grpSpLocks/>
                </p:cNvGrpSpPr>
                <p:nvPr/>
              </p:nvGrpSpPr>
              <p:grpSpPr bwMode="auto">
                <a:xfrm rot="7552663">
                  <a:off x="3207" y="1547"/>
                  <a:ext cx="116" cy="96"/>
                  <a:chOff x="960" y="528"/>
                  <a:chExt cx="287" cy="672"/>
                </a:xfrm>
              </p:grpSpPr>
              <p:sp>
                <p:nvSpPr>
                  <p:cNvPr id="43" name="Bogen 219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4" name="Bogen 220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5" name="Bogen 221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26" name="Group 222"/>
                <p:cNvGrpSpPr>
                  <a:grpSpLocks/>
                </p:cNvGrpSpPr>
                <p:nvPr/>
              </p:nvGrpSpPr>
              <p:grpSpPr bwMode="auto">
                <a:xfrm rot="7552663">
                  <a:off x="3161" y="1610"/>
                  <a:ext cx="115" cy="96"/>
                  <a:chOff x="960" y="528"/>
                  <a:chExt cx="287" cy="672"/>
                </a:xfrm>
              </p:grpSpPr>
              <p:sp>
                <p:nvSpPr>
                  <p:cNvPr id="40" name="Bogen 223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1" name="Bogen 224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42" name="Bogen 225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27" name="Group 226"/>
                <p:cNvGrpSpPr>
                  <a:grpSpLocks/>
                </p:cNvGrpSpPr>
                <p:nvPr/>
              </p:nvGrpSpPr>
              <p:grpSpPr bwMode="auto">
                <a:xfrm rot="7552663">
                  <a:off x="3118" y="1671"/>
                  <a:ext cx="114" cy="96"/>
                  <a:chOff x="960" y="528"/>
                  <a:chExt cx="287" cy="672"/>
                </a:xfrm>
              </p:grpSpPr>
              <p:sp>
                <p:nvSpPr>
                  <p:cNvPr id="37" name="Bogen 227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8" name="Bogen 228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9" name="Bogen 229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28" name="Group 230"/>
                <p:cNvGrpSpPr>
                  <a:grpSpLocks/>
                </p:cNvGrpSpPr>
                <p:nvPr/>
              </p:nvGrpSpPr>
              <p:grpSpPr bwMode="auto">
                <a:xfrm rot="7552663">
                  <a:off x="3072" y="1734"/>
                  <a:ext cx="115" cy="96"/>
                  <a:chOff x="960" y="528"/>
                  <a:chExt cx="287" cy="672"/>
                </a:xfrm>
              </p:grpSpPr>
              <p:sp>
                <p:nvSpPr>
                  <p:cNvPr id="34" name="Bogen 231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5" name="Bogen 232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6" name="Bogen 233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29" name="Group 234"/>
                <p:cNvGrpSpPr>
                  <a:grpSpLocks/>
                </p:cNvGrpSpPr>
                <p:nvPr/>
              </p:nvGrpSpPr>
              <p:grpSpPr bwMode="auto">
                <a:xfrm rot="7552663">
                  <a:off x="3027" y="1796"/>
                  <a:ext cx="116" cy="96"/>
                  <a:chOff x="960" y="528"/>
                  <a:chExt cx="287" cy="672"/>
                </a:xfrm>
              </p:grpSpPr>
              <p:sp>
                <p:nvSpPr>
                  <p:cNvPr id="31" name="Bogen 235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2" name="Bogen 236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3" name="Bogen 237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rgbClr val="0000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sp>
            <p:nvSpPr>
              <p:cNvPr id="5" name="Oval 4"/>
              <p:cNvSpPr/>
              <p:nvPr/>
            </p:nvSpPr>
            <p:spPr bwMode="auto">
              <a:xfrm rot="20608988">
                <a:off x="6608451" y="1350703"/>
                <a:ext cx="163221" cy="399198"/>
              </a:xfrm>
              <a:prstGeom prst="ellipse">
                <a:avLst/>
              </a:prstGeom>
              <a:solidFill>
                <a:srgbClr val="FFFF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46" name="Gerade Verbindung mit Pfeil 45"/>
              <p:cNvCxnSpPr/>
              <p:nvPr/>
            </p:nvCxnSpPr>
            <p:spPr bwMode="auto">
              <a:xfrm flipV="1">
                <a:off x="6705217" y="1181140"/>
                <a:ext cx="507544" cy="228600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" name="Gerade Verbindung mit Pfeil 48"/>
              <p:cNvCxnSpPr/>
              <p:nvPr/>
            </p:nvCxnSpPr>
            <p:spPr bwMode="auto">
              <a:xfrm flipV="1">
                <a:off x="6766610" y="1181140"/>
                <a:ext cx="1007266" cy="316006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" name="Gerade Verbindung mit Pfeil 50"/>
              <p:cNvCxnSpPr/>
              <p:nvPr/>
            </p:nvCxnSpPr>
            <p:spPr bwMode="auto">
              <a:xfrm flipV="1">
                <a:off x="6779619" y="1409740"/>
                <a:ext cx="652780" cy="174416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" name="Gerade Verbindung mit Pfeil 53"/>
              <p:cNvCxnSpPr/>
              <p:nvPr/>
            </p:nvCxnSpPr>
            <p:spPr bwMode="auto">
              <a:xfrm flipV="1">
                <a:off x="6790789" y="1680281"/>
                <a:ext cx="240562" cy="10367"/>
              </a:xfrm>
              <a:prstGeom prst="straightConnector1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lg" len="lg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3" name="Textfeld 52"/>
              <p:cNvSpPr txBox="1"/>
              <p:nvPr/>
            </p:nvSpPr>
            <p:spPr>
              <a:xfrm>
                <a:off x="7696200" y="932116"/>
                <a:ext cx="66019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mtClean="0"/>
                  <a:t>jet</a:t>
                </a:r>
                <a:endParaRPr lang="de-DE" dirty="0"/>
              </a:p>
            </p:txBody>
          </p:sp>
          <p:sp>
            <p:nvSpPr>
              <p:cNvPr id="55" name="Textfeld 54"/>
              <p:cNvSpPr txBox="1"/>
              <p:nvPr/>
            </p:nvSpPr>
            <p:spPr>
              <a:xfrm>
                <a:off x="7924622" y="1770316"/>
                <a:ext cx="114317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dirty="0" err="1" smtClean="0">
                    <a:solidFill>
                      <a:schemeClr val="accent2"/>
                    </a:solidFill>
                  </a:rPr>
                  <a:t>dark</a:t>
                </a:r>
                <a:r>
                  <a:rPr lang="de-DE" dirty="0" smtClean="0">
                    <a:solidFill>
                      <a:schemeClr val="accent2"/>
                    </a:solidFill>
                  </a:rPr>
                  <a:t> matter</a:t>
                </a:r>
                <a:endParaRPr lang="de-DE" dirty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105" name="Textfeld 104"/>
              <p:cNvSpPr txBox="1"/>
              <p:nvPr/>
            </p:nvSpPr>
            <p:spPr>
              <a:xfrm>
                <a:off x="5334000" y="838200"/>
                <a:ext cx="107047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dirty="0" err="1" smtClean="0"/>
                  <a:t>signal</a:t>
                </a:r>
                <a:endParaRPr lang="de-DE" dirty="0"/>
              </a:p>
            </p:txBody>
          </p:sp>
          <p:sp>
            <p:nvSpPr>
              <p:cNvPr id="11" name="Oval 10"/>
              <p:cNvSpPr/>
              <p:nvPr/>
            </p:nvSpPr>
            <p:spPr bwMode="auto">
              <a:xfrm>
                <a:off x="6285148" y="2123572"/>
                <a:ext cx="171604" cy="171604"/>
              </a:xfrm>
              <a:prstGeom prst="ellipse">
                <a:avLst/>
              </a:prstGeom>
              <a:solidFill>
                <a:srgbClr val="FFFF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8" name="Oval 97"/>
              <p:cNvSpPr/>
              <p:nvPr/>
            </p:nvSpPr>
            <p:spPr bwMode="auto">
              <a:xfrm>
                <a:off x="7214113" y="2140983"/>
                <a:ext cx="171604" cy="171604"/>
              </a:xfrm>
              <a:prstGeom prst="ellipse">
                <a:avLst/>
              </a:prstGeom>
              <a:solidFill>
                <a:srgbClr val="FFFF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pic>
          <p:nvPicPr>
            <p:cNvPr id="47" name="Bild 4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486400" y="2590800"/>
              <a:ext cx="198882" cy="331470"/>
            </a:xfrm>
            <a:prstGeom prst="rect">
              <a:avLst/>
            </a:prstGeom>
          </p:spPr>
        </p:pic>
        <p:pic>
          <p:nvPicPr>
            <p:cNvPr id="30" name="Bild 2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86400" y="1600200"/>
              <a:ext cx="198882" cy="26517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3931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47" name="Text Box 19"/>
          <p:cNvSpPr txBox="1">
            <a:spLocks noChangeArrowheads="1"/>
          </p:cNvSpPr>
          <p:nvPr/>
        </p:nvSpPr>
        <p:spPr bwMode="auto">
          <a:xfrm>
            <a:off x="304800" y="273050"/>
            <a:ext cx="8686800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579438" indent="-579438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13493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20732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27971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3521075" indent="-609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39782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44354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48926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5349875" indent="-609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6000" u="sng" dirty="0" smtClean="0">
                <a:latin typeface="Arial" charset="0"/>
              </a:rPr>
              <a:t>Part II</a:t>
            </a:r>
            <a:endParaRPr lang="de-DE" altLang="de-DE" sz="6000" u="sng" dirty="0">
              <a:latin typeface="Arial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76200" y="2146518"/>
            <a:ext cx="91440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l">
              <a:buFont typeface="Wingdings" charset="2"/>
              <a:buChar char="Ø"/>
              <a:tabLst>
                <a:tab pos="1636713" algn="l"/>
                <a:tab pos="1819275" algn="l"/>
              </a:tabLst>
            </a:pPr>
            <a:r>
              <a:rPr lang="de-DE" sz="4000" dirty="0" err="1">
                <a:solidFill>
                  <a:schemeClr val="accent2">
                    <a:lumMod val="75000"/>
                  </a:schemeClr>
                </a:solidFill>
              </a:rPr>
              <a:t>T</a:t>
            </a:r>
            <a:r>
              <a:rPr lang="de-DE" sz="4000" dirty="0" err="1" smtClean="0">
                <a:solidFill>
                  <a:schemeClr val="accent2">
                    <a:lumMod val="75000"/>
                  </a:schemeClr>
                </a:solidFill>
              </a:rPr>
              <a:t>heory</a:t>
            </a:r>
            <a:r>
              <a:rPr lang="de-DE" sz="4000" dirty="0" smtClean="0">
                <a:solidFill>
                  <a:schemeClr val="accent2">
                    <a:lumMod val="75000"/>
                  </a:schemeClr>
                </a:solidFill>
              </a:rPr>
              <a:t>: </a:t>
            </a:r>
            <a:r>
              <a:rPr lang="de-DE" sz="4000" dirty="0" smtClean="0">
                <a:solidFill>
                  <a:schemeClr val="accent6">
                    <a:lumMod val="75000"/>
                  </a:schemeClr>
                </a:solidFill>
              </a:rPr>
              <a:t>(</a:t>
            </a:r>
            <a:r>
              <a:rPr lang="de-DE" sz="4000" dirty="0" err="1" smtClean="0">
                <a:solidFill>
                  <a:schemeClr val="accent6">
                    <a:lumMod val="75000"/>
                  </a:schemeClr>
                </a:solidFill>
              </a:rPr>
              <a:t>somewhat</a:t>
            </a:r>
            <a:r>
              <a:rPr lang="de-DE" sz="40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de-DE" sz="4000" dirty="0" err="1" smtClean="0">
                <a:solidFill>
                  <a:schemeClr val="accent6">
                    <a:lumMod val="75000"/>
                  </a:schemeClr>
                </a:solidFill>
              </a:rPr>
              <a:t>rough</a:t>
            </a:r>
            <a:r>
              <a:rPr lang="de-DE" sz="4000" dirty="0" smtClean="0">
                <a:solidFill>
                  <a:schemeClr val="accent6">
                    <a:lumMod val="75000"/>
                  </a:schemeClr>
                </a:solidFill>
              </a:rPr>
              <a:t>) </a:t>
            </a:r>
            <a:r>
              <a:rPr lang="de-DE" sz="4000" dirty="0" err="1" smtClean="0">
                <a:solidFill>
                  <a:schemeClr val="accent6">
                    <a:lumMod val="75000"/>
                  </a:schemeClr>
                </a:solidFill>
              </a:rPr>
              <a:t>basics</a:t>
            </a:r>
            <a:endParaRPr lang="de-DE" sz="4000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457200" indent="-457200" algn="l">
              <a:buFont typeface="Wingdings" charset="2"/>
              <a:buChar char="Ø"/>
              <a:tabLst>
                <a:tab pos="1636713" algn="l"/>
                <a:tab pos="1819275" algn="l"/>
              </a:tabLst>
            </a:pPr>
            <a:r>
              <a:rPr lang="de-DE" sz="4000" dirty="0" smtClean="0">
                <a:solidFill>
                  <a:schemeClr val="accent6">
                    <a:lumMod val="75000"/>
                  </a:schemeClr>
                </a:solidFill>
              </a:rPr>
              <a:t>Precision </a:t>
            </a:r>
            <a:r>
              <a:rPr lang="de-DE" sz="4000" dirty="0" err="1" smtClean="0">
                <a:solidFill>
                  <a:schemeClr val="accent6">
                    <a:lumMod val="75000"/>
                  </a:schemeClr>
                </a:solidFill>
              </a:rPr>
              <a:t>tests</a:t>
            </a:r>
            <a:r>
              <a:rPr lang="de-DE" sz="4000" dirty="0" smtClean="0">
                <a:solidFill>
                  <a:schemeClr val="accent6">
                    <a:lumMod val="75000"/>
                  </a:schemeClr>
                </a:solidFill>
              </a:rPr>
              <a:t> at </a:t>
            </a:r>
            <a:r>
              <a:rPr lang="de-DE" sz="4800" dirty="0" err="1" smtClean="0">
                <a:solidFill>
                  <a:schemeClr val="accent6">
                    <a:lumMod val="75000"/>
                  </a:schemeClr>
                </a:solidFill>
                <a:latin typeface="+mn-lt"/>
              </a:rPr>
              <a:t>e</a:t>
            </a:r>
            <a:r>
              <a:rPr lang="de-DE" sz="4800" baseline="30000" dirty="0" err="1" smtClean="0">
                <a:solidFill>
                  <a:schemeClr val="accent6">
                    <a:lumMod val="75000"/>
                  </a:schemeClr>
                </a:solidFill>
                <a:latin typeface="+mn-lt"/>
              </a:rPr>
              <a:t>+</a:t>
            </a:r>
            <a:r>
              <a:rPr lang="de-DE" sz="4800" dirty="0" err="1" smtClean="0">
                <a:solidFill>
                  <a:schemeClr val="accent6">
                    <a:lumMod val="75000"/>
                  </a:schemeClr>
                </a:solidFill>
                <a:latin typeface="+mn-lt"/>
              </a:rPr>
              <a:t>e</a:t>
            </a:r>
            <a:r>
              <a:rPr lang="de-DE" sz="4800" baseline="30000" dirty="0" smtClean="0">
                <a:solidFill>
                  <a:schemeClr val="accent6">
                    <a:lumMod val="75000"/>
                  </a:schemeClr>
                </a:solidFill>
                <a:latin typeface="+mn-lt"/>
              </a:rPr>
              <a:t>−</a:t>
            </a:r>
            <a:r>
              <a:rPr lang="de-DE" sz="4000" dirty="0" smtClean="0">
                <a:solidFill>
                  <a:schemeClr val="accent6">
                    <a:lumMod val="75000"/>
                  </a:schemeClr>
                </a:solidFill>
                <a:ea typeface="Arial" charset="0"/>
                <a:cs typeface="Arial" charset="0"/>
              </a:rPr>
              <a:t>-</a:t>
            </a:r>
            <a:r>
              <a:rPr lang="de-DE" sz="4000" dirty="0" err="1" smtClean="0">
                <a:solidFill>
                  <a:schemeClr val="accent6">
                    <a:lumMod val="75000"/>
                  </a:schemeClr>
                </a:solidFill>
                <a:ea typeface="Arial" charset="0"/>
                <a:cs typeface="Arial" charset="0"/>
              </a:rPr>
              <a:t>colliders</a:t>
            </a:r>
            <a:endParaRPr lang="de-DE" sz="4000" dirty="0" smtClean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914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152400" y="10180"/>
            <a:ext cx="7772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/>
              <a:t>Reminder</a:t>
            </a:r>
            <a:r>
              <a:rPr lang="de-DE" sz="2800" dirty="0" smtClean="0"/>
              <a:t>: </a:t>
            </a:r>
            <a:r>
              <a:rPr lang="de-DE" sz="2800" dirty="0" err="1" smtClean="0"/>
              <a:t>examples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smtClean="0"/>
              <a:t> 4-vectors</a:t>
            </a:r>
            <a:endParaRPr lang="de-DE" sz="2800" dirty="0"/>
          </a:p>
        </p:txBody>
      </p:sp>
      <p:grpSp>
        <p:nvGrpSpPr>
          <p:cNvPr id="14" name="Gruppierung 13"/>
          <p:cNvGrpSpPr/>
          <p:nvPr/>
        </p:nvGrpSpPr>
        <p:grpSpPr>
          <a:xfrm>
            <a:off x="304800" y="533400"/>
            <a:ext cx="5029200" cy="551795"/>
            <a:chOff x="304800" y="809625"/>
            <a:chExt cx="5029200" cy="551795"/>
          </a:xfrm>
        </p:grpSpPr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4800" y="891520"/>
              <a:ext cx="2451100" cy="469900"/>
            </a:xfrm>
            <a:prstGeom prst="rect">
              <a:avLst/>
            </a:prstGeom>
          </p:spPr>
        </p:pic>
        <p:sp>
          <p:nvSpPr>
            <p:cNvPr id="3" name="Textfeld 2"/>
            <p:cNvSpPr txBox="1"/>
            <p:nvPr/>
          </p:nvSpPr>
          <p:spPr>
            <a:xfrm>
              <a:off x="3352800" y="809625"/>
              <a:ext cx="1981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space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-time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  <p:grpSp>
        <p:nvGrpSpPr>
          <p:cNvPr id="8" name="Gruppierung 7"/>
          <p:cNvGrpSpPr/>
          <p:nvPr/>
        </p:nvGrpSpPr>
        <p:grpSpPr>
          <a:xfrm>
            <a:off x="304800" y="1219200"/>
            <a:ext cx="7924800" cy="1104900"/>
            <a:chOff x="304800" y="1167140"/>
            <a:chExt cx="7924800" cy="1104900"/>
          </a:xfrm>
        </p:grpSpPr>
        <p:sp>
          <p:nvSpPr>
            <p:cNvPr id="5" name="Textfeld 4"/>
            <p:cNvSpPr txBox="1"/>
            <p:nvPr/>
          </p:nvSpPr>
          <p:spPr>
            <a:xfrm>
              <a:off x="6096000" y="1457980"/>
              <a:ext cx="2133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smtClean="0">
                  <a:solidFill>
                    <a:schemeClr val="accent2">
                      <a:lumMod val="75000"/>
                    </a:schemeClr>
                  </a:solidFill>
                </a:rPr>
                <a:t>4-derivative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04800" y="1167140"/>
              <a:ext cx="5283200" cy="1104900"/>
            </a:xfrm>
            <a:prstGeom prst="rect">
              <a:avLst/>
            </a:prstGeom>
          </p:spPr>
        </p:pic>
      </p:grpSp>
      <p:grpSp>
        <p:nvGrpSpPr>
          <p:cNvPr id="13" name="Gruppierung 12"/>
          <p:cNvGrpSpPr/>
          <p:nvPr/>
        </p:nvGrpSpPr>
        <p:grpSpPr>
          <a:xfrm>
            <a:off x="200025" y="2362200"/>
            <a:ext cx="8029575" cy="599747"/>
            <a:chOff x="200025" y="3071813"/>
            <a:chExt cx="8029575" cy="599747"/>
          </a:xfrm>
        </p:grpSpPr>
        <p:sp>
          <p:nvSpPr>
            <p:cNvPr id="10" name="Textfeld 9"/>
            <p:cNvSpPr txBox="1"/>
            <p:nvPr/>
          </p:nvSpPr>
          <p:spPr>
            <a:xfrm>
              <a:off x="3657600" y="3148340"/>
              <a:ext cx="45720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electromagentic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4-potential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12" name="Bild 1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0025" y="3071813"/>
              <a:ext cx="2717800" cy="571500"/>
            </a:xfrm>
            <a:prstGeom prst="rect">
              <a:avLst/>
            </a:prstGeom>
          </p:spPr>
        </p:pic>
      </p:grpSp>
      <p:grpSp>
        <p:nvGrpSpPr>
          <p:cNvPr id="21" name="Gruppierung 20"/>
          <p:cNvGrpSpPr/>
          <p:nvPr/>
        </p:nvGrpSpPr>
        <p:grpSpPr>
          <a:xfrm>
            <a:off x="304800" y="3957965"/>
            <a:ext cx="8686800" cy="842635"/>
            <a:chOff x="304800" y="3881765"/>
            <a:chExt cx="8686800" cy="842635"/>
          </a:xfrm>
        </p:grpSpPr>
        <p:sp>
          <p:nvSpPr>
            <p:cNvPr id="20" name="Rechteck 19"/>
            <p:cNvSpPr/>
            <p:nvPr/>
          </p:nvSpPr>
          <p:spPr bwMode="auto">
            <a:xfrm>
              <a:off x="5588000" y="3881765"/>
              <a:ext cx="3403600" cy="842635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6" name="Textfeld 15"/>
            <p:cNvSpPr txBox="1"/>
            <p:nvPr/>
          </p:nvSpPr>
          <p:spPr>
            <a:xfrm>
              <a:off x="2667000" y="4048780"/>
              <a:ext cx="2641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4-momentum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18" name="Bild 1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04800" y="4038600"/>
              <a:ext cx="2590800" cy="469900"/>
            </a:xfrm>
            <a:prstGeom prst="rect">
              <a:avLst/>
            </a:prstGeom>
          </p:spPr>
        </p:pic>
        <p:pic>
          <p:nvPicPr>
            <p:cNvPr id="19" name="Bild 1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715000" y="4025900"/>
              <a:ext cx="3175000" cy="546100"/>
            </a:xfrm>
            <a:prstGeom prst="rect">
              <a:avLst/>
            </a:prstGeom>
          </p:spPr>
        </p:pic>
      </p:grpSp>
      <p:grpSp>
        <p:nvGrpSpPr>
          <p:cNvPr id="30" name="Gruppierung 29"/>
          <p:cNvGrpSpPr/>
          <p:nvPr/>
        </p:nvGrpSpPr>
        <p:grpSpPr>
          <a:xfrm>
            <a:off x="228600" y="5943957"/>
            <a:ext cx="8077200" cy="585431"/>
            <a:chOff x="228600" y="5943957"/>
            <a:chExt cx="8077200" cy="585431"/>
          </a:xfrm>
        </p:grpSpPr>
        <p:pic>
          <p:nvPicPr>
            <p:cNvPr id="27" name="Bild 2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879600" y="6046788"/>
              <a:ext cx="3911600" cy="482600"/>
            </a:xfrm>
            <a:prstGeom prst="rect">
              <a:avLst/>
            </a:prstGeom>
          </p:spPr>
        </p:pic>
        <p:sp>
          <p:nvSpPr>
            <p:cNvPr id="28" name="Textfeld 27"/>
            <p:cNvSpPr txBox="1"/>
            <p:nvPr/>
          </p:nvSpPr>
          <p:spPr>
            <a:xfrm>
              <a:off x="5791200" y="5943957"/>
              <a:ext cx="25146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de-DE" sz="3200" i="1" dirty="0" smtClean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m</a:t>
              </a:r>
              <a:r>
                <a:rPr lang="de-DE" sz="3200" i="1" baseline="30000" dirty="0" smtClean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2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-operator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9" name="Textfeld 28"/>
            <p:cNvSpPr txBox="1"/>
            <p:nvPr/>
          </p:nvSpPr>
          <p:spPr>
            <a:xfrm>
              <a:off x="228600" y="6005512"/>
              <a:ext cx="2514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hence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: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  <p:grpSp>
        <p:nvGrpSpPr>
          <p:cNvPr id="35" name="Gruppierung 34"/>
          <p:cNvGrpSpPr/>
          <p:nvPr/>
        </p:nvGrpSpPr>
        <p:grpSpPr>
          <a:xfrm>
            <a:off x="317500" y="3155950"/>
            <a:ext cx="7912100" cy="577850"/>
            <a:chOff x="317500" y="3155950"/>
            <a:chExt cx="7912100" cy="577850"/>
          </a:xfrm>
        </p:grpSpPr>
        <p:pic>
          <p:nvPicPr>
            <p:cNvPr id="34" name="Bild 3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17500" y="3155950"/>
              <a:ext cx="2425700" cy="546100"/>
            </a:xfrm>
            <a:prstGeom prst="rect">
              <a:avLst/>
            </a:prstGeom>
          </p:spPr>
        </p:pic>
        <p:sp>
          <p:nvSpPr>
            <p:cNvPr id="32" name="Textfeld 31"/>
            <p:cNvSpPr txBox="1"/>
            <p:nvPr/>
          </p:nvSpPr>
          <p:spPr>
            <a:xfrm>
              <a:off x="3657600" y="3210580"/>
              <a:ext cx="45720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electromagentic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4-current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  <p:grpSp>
        <p:nvGrpSpPr>
          <p:cNvPr id="31" name="Gruppierung 30"/>
          <p:cNvGrpSpPr/>
          <p:nvPr/>
        </p:nvGrpSpPr>
        <p:grpSpPr>
          <a:xfrm>
            <a:off x="109538" y="4724400"/>
            <a:ext cx="7891462" cy="1104900"/>
            <a:chOff x="109538" y="5587722"/>
            <a:chExt cx="7891462" cy="1104900"/>
          </a:xfrm>
        </p:grpSpPr>
        <p:pic>
          <p:nvPicPr>
            <p:cNvPr id="33" name="Bild 3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09538" y="5587722"/>
              <a:ext cx="3962400" cy="1104900"/>
            </a:xfrm>
            <a:prstGeom prst="rect">
              <a:avLst/>
            </a:prstGeom>
          </p:spPr>
        </p:pic>
        <p:sp>
          <p:nvSpPr>
            <p:cNvPr id="36" name="Textfeld 35"/>
            <p:cNvSpPr txBox="1"/>
            <p:nvPr/>
          </p:nvSpPr>
          <p:spPr>
            <a:xfrm>
              <a:off x="3821112" y="5791200"/>
              <a:ext cx="41798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4-momentum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operator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3744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0" y="152400"/>
            <a:ext cx="9372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u="sng" dirty="0" err="1" smtClean="0"/>
              <a:t>Relativistic</a:t>
            </a:r>
            <a:r>
              <a:rPr lang="de-DE" sz="2800" u="sng" dirty="0" smtClean="0"/>
              <a:t> </a:t>
            </a:r>
            <a:r>
              <a:rPr lang="de-DE" sz="2800" u="sng" dirty="0" err="1" smtClean="0"/>
              <a:t>quantum</a:t>
            </a:r>
            <a:r>
              <a:rPr lang="de-DE" sz="2800" u="sng" dirty="0" smtClean="0"/>
              <a:t> </a:t>
            </a:r>
            <a:r>
              <a:rPr lang="de-DE" sz="2800" u="sng" dirty="0" err="1" smtClean="0"/>
              <a:t>mechanics</a:t>
            </a:r>
            <a:r>
              <a:rPr lang="de-DE" sz="2800" u="sng" dirty="0" smtClean="0"/>
              <a:t> </a:t>
            </a:r>
            <a:r>
              <a:rPr lang="de-DE" sz="2800" u="sng" dirty="0" err="1" smtClean="0"/>
              <a:t>of</a:t>
            </a:r>
            <a:r>
              <a:rPr lang="de-DE" sz="2800" u="sng" dirty="0" smtClean="0"/>
              <a:t> a (</a:t>
            </a:r>
            <a:r>
              <a:rPr lang="de-DE" sz="2800" u="sng" dirty="0" err="1" smtClean="0"/>
              <a:t>free</a:t>
            </a:r>
            <a:r>
              <a:rPr lang="de-DE" sz="2800" u="sng" dirty="0" smtClean="0"/>
              <a:t>) spin-0 </a:t>
            </a:r>
            <a:r>
              <a:rPr lang="de-DE" sz="2800" u="sng" dirty="0" err="1" smtClean="0"/>
              <a:t>particle</a:t>
            </a:r>
            <a:endParaRPr lang="de-DE" sz="2800" u="sng" dirty="0"/>
          </a:p>
        </p:txBody>
      </p:sp>
      <p:sp>
        <p:nvSpPr>
          <p:cNvPr id="4" name="Textfeld 3"/>
          <p:cNvSpPr txBox="1"/>
          <p:nvPr/>
        </p:nvSpPr>
        <p:spPr>
          <a:xfrm>
            <a:off x="76200" y="1066800"/>
            <a:ext cx="3048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particle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mass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:</a:t>
            </a:r>
            <a:endParaRPr lang="de-DE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76200" y="1929825"/>
            <a:ext cx="2514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200" i="1" smtClean="0">
                <a:solidFill>
                  <a:schemeClr val="accent2">
                    <a:lumMod val="75000"/>
                  </a:schemeClr>
                </a:solidFill>
                <a:latin typeface="+mn-lt"/>
              </a:rPr>
              <a:t>m</a:t>
            </a:r>
            <a:r>
              <a:rPr lang="de-DE" sz="3200" i="1" baseline="30000" smtClean="0">
                <a:solidFill>
                  <a:schemeClr val="accent2">
                    <a:lumMod val="75000"/>
                  </a:schemeClr>
                </a:solidFill>
                <a:latin typeface="+mn-lt"/>
              </a:rPr>
              <a:t>2</a:t>
            </a:r>
            <a:r>
              <a:rPr lang="de-DE" sz="2800" smtClean="0">
                <a:solidFill>
                  <a:schemeClr val="accent2">
                    <a:lumMod val="75000"/>
                  </a:schemeClr>
                </a:solidFill>
              </a:rPr>
              <a:t>-operator:</a:t>
            </a:r>
            <a:endParaRPr lang="de-DE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6" name="Bild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387" y="1235075"/>
            <a:ext cx="393700" cy="215900"/>
          </a:xfrm>
          <a:prstGeom prst="rect">
            <a:avLst/>
          </a:prstGeom>
        </p:spPr>
      </p:pic>
      <p:pic>
        <p:nvPicPr>
          <p:cNvPr id="7" name="Bild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1887" y="2044700"/>
            <a:ext cx="1282700" cy="469900"/>
          </a:xfrm>
          <a:prstGeom prst="rect">
            <a:avLst/>
          </a:prstGeom>
        </p:spPr>
      </p:pic>
      <p:sp>
        <p:nvSpPr>
          <p:cNvPr id="8" name="Geschweifte Klammer rechts 7"/>
          <p:cNvSpPr/>
          <p:nvPr/>
        </p:nvSpPr>
        <p:spPr bwMode="auto">
          <a:xfrm>
            <a:off x="4191000" y="1143000"/>
            <a:ext cx="228600" cy="1447800"/>
          </a:xfrm>
          <a:prstGeom prst="rightBrace">
            <a:avLst>
              <a:gd name="adj1" fmla="val 33865"/>
              <a:gd name="adj2" fmla="val 50000"/>
            </a:avLst>
          </a:prstGeom>
          <a:noFill/>
          <a:ln w="38100" cap="flat" cmpd="sng" algn="ctr">
            <a:solidFill>
              <a:srgbClr val="0000CC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9" name="Bild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26013" y="1590020"/>
            <a:ext cx="3073400" cy="546100"/>
          </a:xfrm>
          <a:prstGeom prst="rect">
            <a:avLst/>
          </a:prstGeom>
        </p:spPr>
      </p:pic>
      <p:sp>
        <p:nvSpPr>
          <p:cNvPr id="10" name="Textfeld 9"/>
          <p:cNvSpPr txBox="1"/>
          <p:nvPr/>
        </p:nvSpPr>
        <p:spPr>
          <a:xfrm>
            <a:off x="6172200" y="904220"/>
            <a:ext cx="2667000" cy="457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/>
              <a:t>wave</a:t>
            </a:r>
            <a:r>
              <a:rPr lang="de-DE" dirty="0" smtClean="0"/>
              <a:t> </a:t>
            </a:r>
            <a:r>
              <a:rPr lang="de-DE" dirty="0" err="1" smtClean="0"/>
              <a:t>function</a:t>
            </a:r>
            <a:endParaRPr lang="de-DE" dirty="0"/>
          </a:p>
        </p:txBody>
      </p:sp>
      <p:cxnSp>
        <p:nvCxnSpPr>
          <p:cNvPr id="12" name="Gerade Verbindung mit Pfeil 11"/>
          <p:cNvCxnSpPr/>
          <p:nvPr/>
        </p:nvCxnSpPr>
        <p:spPr bwMode="auto">
          <a:xfrm flipH="1">
            <a:off x="6543675" y="1361420"/>
            <a:ext cx="314325" cy="367368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7" name="Gruppierung 16"/>
          <p:cNvGrpSpPr/>
          <p:nvPr/>
        </p:nvGrpSpPr>
        <p:grpSpPr>
          <a:xfrm>
            <a:off x="452437" y="2971800"/>
            <a:ext cx="7777163" cy="838200"/>
            <a:chOff x="452437" y="2819400"/>
            <a:chExt cx="7777163" cy="838200"/>
          </a:xfrm>
        </p:grpSpPr>
        <p:sp>
          <p:nvSpPr>
            <p:cNvPr id="16" name="Rechteck 15"/>
            <p:cNvSpPr/>
            <p:nvPr/>
          </p:nvSpPr>
          <p:spPr bwMode="auto">
            <a:xfrm>
              <a:off x="452437" y="2819400"/>
              <a:ext cx="7777163" cy="838200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4" name="Textfeld 13"/>
            <p:cNvSpPr txBox="1"/>
            <p:nvPr/>
          </p:nvSpPr>
          <p:spPr>
            <a:xfrm>
              <a:off x="452437" y="2922915"/>
              <a:ext cx="5181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smtClean="0"/>
                <a:t>Klein-Gordon </a:t>
              </a:r>
              <a:r>
                <a:rPr lang="de-DE" sz="2800" dirty="0" err="1"/>
                <a:t>e</a:t>
              </a:r>
              <a:r>
                <a:rPr lang="de-DE" sz="2800" dirty="0" err="1" smtClean="0"/>
                <a:t>quation</a:t>
              </a:r>
              <a:r>
                <a:rPr lang="de-DE" sz="2800" dirty="0" smtClean="0"/>
                <a:t>:</a:t>
              </a:r>
              <a:endParaRPr lang="de-DE" sz="2800" dirty="0"/>
            </a:p>
          </p:txBody>
        </p:sp>
        <p:pic>
          <p:nvPicPr>
            <p:cNvPr id="15" name="Bild 1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508500" y="2922915"/>
              <a:ext cx="3568700" cy="546100"/>
            </a:xfrm>
            <a:prstGeom prst="rect">
              <a:avLst/>
            </a:prstGeom>
          </p:spPr>
        </p:pic>
      </p:grpSp>
      <p:grpSp>
        <p:nvGrpSpPr>
          <p:cNvPr id="11" name="Gruppierung 10"/>
          <p:cNvGrpSpPr/>
          <p:nvPr/>
        </p:nvGrpSpPr>
        <p:grpSpPr>
          <a:xfrm>
            <a:off x="76200" y="4048780"/>
            <a:ext cx="6400800" cy="2725817"/>
            <a:chOff x="76200" y="4048780"/>
            <a:chExt cx="6400800" cy="2725817"/>
          </a:xfrm>
        </p:grpSpPr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52400" y="4734858"/>
              <a:ext cx="5435600" cy="939800"/>
            </a:xfrm>
            <a:prstGeom prst="rect">
              <a:avLst/>
            </a:prstGeom>
          </p:spPr>
        </p:pic>
        <p:grpSp>
          <p:nvGrpSpPr>
            <p:cNvPr id="26" name="Gruppierung 25"/>
            <p:cNvGrpSpPr/>
            <p:nvPr/>
          </p:nvGrpSpPr>
          <p:grpSpPr>
            <a:xfrm>
              <a:off x="76200" y="4048780"/>
              <a:ext cx="6400800" cy="2725817"/>
              <a:chOff x="76200" y="4048780"/>
              <a:chExt cx="6400800" cy="2725817"/>
            </a:xfrm>
          </p:grpSpPr>
          <p:sp>
            <p:nvSpPr>
              <p:cNvPr id="19" name="Textfeld 18"/>
              <p:cNvSpPr txBox="1"/>
              <p:nvPr/>
            </p:nvSpPr>
            <p:spPr>
              <a:xfrm>
                <a:off x="76200" y="4048780"/>
                <a:ext cx="57912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sz="2800" dirty="0" err="1">
                    <a:solidFill>
                      <a:schemeClr val="accent2">
                        <a:lumMod val="75000"/>
                      </a:schemeClr>
                    </a:solidFill>
                  </a:rPr>
                  <a:t>F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ormulation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via Lagrange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density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:</a:t>
                </a:r>
                <a:endParaRPr lang="de-DE" sz="2800" dirty="0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22" name="Geschweifte Klammer rechts 21"/>
              <p:cNvSpPr/>
              <p:nvPr/>
            </p:nvSpPr>
            <p:spPr bwMode="auto">
              <a:xfrm rot="5400000">
                <a:off x="2207884" y="4501544"/>
                <a:ext cx="302280" cy="2597151"/>
              </a:xfrm>
              <a:prstGeom prst="rightBrace">
                <a:avLst>
                  <a:gd name="adj1" fmla="val 25496"/>
                  <a:gd name="adj2" fmla="val 50000"/>
                </a:avLst>
              </a:prstGeom>
              <a:noFill/>
              <a:ln w="3810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23" name="Geschweifte Klammer rechts 22"/>
              <p:cNvSpPr/>
              <p:nvPr/>
            </p:nvSpPr>
            <p:spPr bwMode="auto">
              <a:xfrm rot="5400000">
                <a:off x="4689473" y="5144154"/>
                <a:ext cx="292102" cy="1301751"/>
              </a:xfrm>
              <a:prstGeom prst="rightBrace">
                <a:avLst>
                  <a:gd name="adj1" fmla="val 23874"/>
                  <a:gd name="adj2" fmla="val 50000"/>
                </a:avLst>
              </a:prstGeom>
              <a:noFill/>
              <a:ln w="3810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24" name="Textfeld 23"/>
              <p:cNvSpPr txBox="1"/>
              <p:nvPr/>
            </p:nvSpPr>
            <p:spPr>
              <a:xfrm>
                <a:off x="1246187" y="5939135"/>
                <a:ext cx="218281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dirty="0" err="1" smtClean="0"/>
                  <a:t>kinetic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energy</a:t>
                </a:r>
                <a:endParaRPr lang="de-DE" dirty="0"/>
              </a:p>
            </p:txBody>
          </p:sp>
          <p:sp>
            <p:nvSpPr>
              <p:cNvPr id="25" name="Textfeld 24"/>
              <p:cNvSpPr txBox="1"/>
              <p:nvPr/>
            </p:nvSpPr>
            <p:spPr>
              <a:xfrm>
                <a:off x="3505200" y="5943600"/>
                <a:ext cx="297180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dirty="0" err="1" smtClean="0"/>
                  <a:t>mass</a:t>
                </a:r>
                <a:r>
                  <a:rPr lang="de-DE" dirty="0" smtClean="0"/>
                  <a:t> </a:t>
                </a:r>
                <a:r>
                  <a:rPr lang="de-DE" dirty="0" err="1" smtClean="0"/>
                  <a:t>term</a:t>
                </a:r>
                <a:r>
                  <a:rPr lang="de-DE" dirty="0" smtClean="0"/>
                  <a:t> (↔potential </a:t>
                </a:r>
                <a:r>
                  <a:rPr lang="de-DE" dirty="0" err="1" smtClean="0"/>
                  <a:t>energy</a:t>
                </a:r>
                <a:r>
                  <a:rPr lang="de-DE" dirty="0" smtClean="0"/>
                  <a:t>)</a:t>
                </a:r>
                <a:endParaRPr lang="de-DE" dirty="0"/>
              </a:p>
            </p:txBody>
          </p:sp>
        </p:grpSp>
      </p:grpSp>
      <p:grpSp>
        <p:nvGrpSpPr>
          <p:cNvPr id="29" name="Gruppierung 28"/>
          <p:cNvGrpSpPr/>
          <p:nvPr/>
        </p:nvGrpSpPr>
        <p:grpSpPr>
          <a:xfrm>
            <a:off x="5686425" y="3874482"/>
            <a:ext cx="3371850" cy="1411893"/>
            <a:chOff x="5686425" y="3874482"/>
            <a:chExt cx="3371850" cy="1411893"/>
          </a:xfrm>
        </p:grpSpPr>
        <p:pic>
          <p:nvPicPr>
            <p:cNvPr id="27" name="Bild 2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167710" y="4164452"/>
              <a:ext cx="2890565" cy="793310"/>
            </a:xfrm>
            <a:prstGeom prst="rect">
              <a:avLst/>
            </a:prstGeom>
          </p:spPr>
        </p:pic>
        <p:sp>
          <p:nvSpPr>
            <p:cNvPr id="28" name="Nach oben gebogener Pfeil 27"/>
            <p:cNvSpPr/>
            <p:nvPr/>
          </p:nvSpPr>
          <p:spPr bwMode="auto">
            <a:xfrm>
              <a:off x="5686425" y="3874482"/>
              <a:ext cx="485775" cy="1411893"/>
            </a:xfrm>
            <a:prstGeom prst="bentUpArrow">
              <a:avLst/>
            </a:prstGeom>
            <a:solidFill>
              <a:srgbClr val="B9B8FA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2553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-19050" y="166687"/>
            <a:ext cx="9372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u="sng" smtClean="0"/>
              <a:t>Relativistic</a:t>
            </a:r>
            <a:r>
              <a:rPr lang="de-DE" sz="2800" u="sng" dirty="0" smtClean="0"/>
              <a:t> </a:t>
            </a:r>
            <a:r>
              <a:rPr lang="de-DE" sz="2800" u="sng" dirty="0" err="1" smtClean="0"/>
              <a:t>quantum</a:t>
            </a:r>
            <a:r>
              <a:rPr lang="de-DE" sz="2800" u="sng" dirty="0" smtClean="0"/>
              <a:t> </a:t>
            </a:r>
            <a:r>
              <a:rPr lang="de-DE" sz="2800" u="sng" dirty="0" err="1" smtClean="0"/>
              <a:t>mechanics</a:t>
            </a:r>
            <a:r>
              <a:rPr lang="de-DE" sz="2800" u="sng" dirty="0" smtClean="0"/>
              <a:t> </a:t>
            </a:r>
            <a:r>
              <a:rPr lang="de-DE" sz="2800" u="sng" dirty="0" err="1" smtClean="0"/>
              <a:t>of</a:t>
            </a:r>
            <a:r>
              <a:rPr lang="de-DE" sz="2800" u="sng" dirty="0" smtClean="0"/>
              <a:t> a (</a:t>
            </a:r>
            <a:r>
              <a:rPr lang="de-DE" sz="2800" u="sng" dirty="0" err="1" smtClean="0"/>
              <a:t>free</a:t>
            </a:r>
            <a:r>
              <a:rPr lang="de-DE" sz="2800" u="sng" dirty="0" smtClean="0"/>
              <a:t>) spin-½ </a:t>
            </a:r>
            <a:r>
              <a:rPr lang="de-DE" sz="2800" u="sng" dirty="0" err="1" smtClean="0"/>
              <a:t>particle</a:t>
            </a:r>
            <a:endParaRPr lang="de-DE" sz="2800" u="sng" dirty="0"/>
          </a:p>
        </p:txBody>
      </p:sp>
      <p:grpSp>
        <p:nvGrpSpPr>
          <p:cNvPr id="11" name="Gruppierung 10"/>
          <p:cNvGrpSpPr/>
          <p:nvPr/>
        </p:nvGrpSpPr>
        <p:grpSpPr>
          <a:xfrm>
            <a:off x="1143000" y="990600"/>
            <a:ext cx="6634163" cy="838200"/>
            <a:chOff x="452437" y="838200"/>
            <a:chExt cx="6634163" cy="838200"/>
          </a:xfrm>
        </p:grpSpPr>
        <p:grpSp>
          <p:nvGrpSpPr>
            <p:cNvPr id="17" name="Gruppierung 16"/>
            <p:cNvGrpSpPr/>
            <p:nvPr/>
          </p:nvGrpSpPr>
          <p:grpSpPr>
            <a:xfrm>
              <a:off x="452437" y="838200"/>
              <a:ext cx="6634163" cy="838200"/>
              <a:chOff x="452437" y="2819400"/>
              <a:chExt cx="7777163" cy="838200"/>
            </a:xfrm>
          </p:grpSpPr>
          <p:sp>
            <p:nvSpPr>
              <p:cNvPr id="16" name="Rechteck 15"/>
              <p:cNvSpPr/>
              <p:nvPr/>
            </p:nvSpPr>
            <p:spPr bwMode="auto">
              <a:xfrm>
                <a:off x="452437" y="2819400"/>
                <a:ext cx="7777163" cy="838200"/>
              </a:xfrm>
              <a:prstGeom prst="rect">
                <a:avLst/>
              </a:prstGeom>
              <a:solidFill>
                <a:srgbClr val="FFFF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4" name="Textfeld 13"/>
              <p:cNvSpPr txBox="1"/>
              <p:nvPr/>
            </p:nvSpPr>
            <p:spPr>
              <a:xfrm>
                <a:off x="452437" y="2922915"/>
                <a:ext cx="51816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sz="2800" dirty="0" smtClean="0"/>
                  <a:t>Dirac </a:t>
                </a:r>
                <a:r>
                  <a:rPr lang="de-DE" sz="2800" dirty="0" err="1"/>
                  <a:t>e</a:t>
                </a:r>
                <a:r>
                  <a:rPr lang="de-DE" sz="2800" dirty="0" err="1" smtClean="0"/>
                  <a:t>quation</a:t>
                </a:r>
                <a:r>
                  <a:rPr lang="de-DE" sz="2800" dirty="0" smtClean="0"/>
                  <a:t>:</a:t>
                </a:r>
                <a:endParaRPr lang="de-DE" sz="2800" dirty="0"/>
              </a:p>
            </p:txBody>
          </p:sp>
        </p:grpSp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352800" y="982335"/>
              <a:ext cx="3556000" cy="482600"/>
            </a:xfrm>
            <a:prstGeom prst="rect">
              <a:avLst/>
            </a:prstGeom>
          </p:spPr>
        </p:pic>
      </p:grpSp>
      <p:grpSp>
        <p:nvGrpSpPr>
          <p:cNvPr id="35" name="Gruppierung 34"/>
          <p:cNvGrpSpPr/>
          <p:nvPr/>
        </p:nvGrpSpPr>
        <p:grpSpPr>
          <a:xfrm>
            <a:off x="381000" y="1981200"/>
            <a:ext cx="8763000" cy="907941"/>
            <a:chOff x="381000" y="2438400"/>
            <a:chExt cx="8763000" cy="907941"/>
          </a:xfrm>
        </p:grpSpPr>
        <p:pic>
          <p:nvPicPr>
            <p:cNvPr id="18" name="Bild 1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81000" y="2438400"/>
              <a:ext cx="520700" cy="419100"/>
            </a:xfrm>
            <a:prstGeom prst="rect">
              <a:avLst/>
            </a:prstGeom>
          </p:spPr>
        </p:pic>
        <p:sp>
          <p:nvSpPr>
            <p:cNvPr id="30" name="Textfeld 29"/>
            <p:cNvSpPr txBox="1"/>
            <p:nvPr/>
          </p:nvSpPr>
          <p:spPr>
            <a:xfrm>
              <a:off x="1142999" y="2438400"/>
              <a:ext cx="8001001" cy="9079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dirty="0" smtClean="0"/>
                <a:t>4 </a:t>
              </a:r>
              <a:r>
                <a:rPr lang="de-DE" dirty="0" err="1" smtClean="0"/>
                <a:t>component</a:t>
              </a:r>
              <a:r>
                <a:rPr lang="de-DE" dirty="0" smtClean="0"/>
                <a:t> (</a:t>
              </a:r>
              <a:r>
                <a:rPr lang="de-DE" dirty="0" err="1" smtClean="0"/>
                <a:t>spinor</a:t>
              </a:r>
              <a:r>
                <a:rPr lang="de-DE" dirty="0" smtClean="0"/>
                <a:t>) </a:t>
              </a:r>
              <a:r>
                <a:rPr lang="de-DE" dirty="0" err="1" smtClean="0"/>
                <a:t>wave</a:t>
              </a:r>
              <a:r>
                <a:rPr lang="de-DE" dirty="0" smtClean="0"/>
                <a:t> </a:t>
              </a:r>
              <a:r>
                <a:rPr lang="de-DE" dirty="0" err="1" smtClean="0"/>
                <a:t>function</a:t>
              </a:r>
              <a:r>
                <a:rPr lang="de-DE" dirty="0" smtClean="0"/>
                <a:t> (</a:t>
              </a:r>
              <a:r>
                <a:rPr lang="de-DE" dirty="0" err="1" smtClean="0"/>
                <a:t>complex</a:t>
              </a:r>
              <a:r>
                <a:rPr lang="de-DE" dirty="0" smtClean="0"/>
                <a:t>)</a:t>
              </a:r>
            </a:p>
            <a:p>
              <a:pPr algn="l">
                <a:spcBef>
                  <a:spcPts val="600"/>
                </a:spcBef>
              </a:pPr>
              <a:r>
                <a:rPr lang="de-DE" dirty="0" err="1" smtClean="0">
                  <a:solidFill>
                    <a:srgbClr val="0000CC"/>
                  </a:solidFill>
                </a:rPr>
                <a:t>describes</a:t>
              </a:r>
              <a:r>
                <a:rPr lang="de-DE" dirty="0" smtClean="0">
                  <a:solidFill>
                    <a:srgbClr val="0000CC"/>
                  </a:solidFill>
                </a:rPr>
                <a:t> </a:t>
              </a:r>
              <a:r>
                <a:rPr lang="de-DE" dirty="0" err="1" smtClean="0">
                  <a:solidFill>
                    <a:srgbClr val="0000CC"/>
                  </a:solidFill>
                </a:rPr>
                <a:t>particle</a:t>
              </a:r>
              <a:r>
                <a:rPr lang="de-DE" dirty="0" smtClean="0">
                  <a:solidFill>
                    <a:srgbClr val="0000CC"/>
                  </a:solidFill>
                </a:rPr>
                <a:t> </a:t>
              </a:r>
              <a:r>
                <a:rPr lang="de-DE" dirty="0" err="1" smtClean="0">
                  <a:solidFill>
                    <a:srgbClr val="0000CC"/>
                  </a:solidFill>
                </a:rPr>
                <a:t>and</a:t>
              </a:r>
              <a:r>
                <a:rPr lang="de-DE" dirty="0" smtClean="0">
                  <a:solidFill>
                    <a:srgbClr val="0000CC"/>
                  </a:solidFill>
                </a:rPr>
                <a:t> </a:t>
              </a:r>
              <a:r>
                <a:rPr lang="de-DE" dirty="0" err="1" smtClean="0">
                  <a:solidFill>
                    <a:srgbClr val="0000CC"/>
                  </a:solidFill>
                </a:rPr>
                <a:t>antiparticle</a:t>
              </a:r>
              <a:r>
                <a:rPr lang="de-DE" dirty="0" smtClean="0">
                  <a:solidFill>
                    <a:srgbClr val="0000CC"/>
                  </a:solidFill>
                </a:rPr>
                <a:t>, </a:t>
              </a:r>
              <a:r>
                <a:rPr lang="de-DE" dirty="0" err="1" smtClean="0">
                  <a:solidFill>
                    <a:srgbClr val="0000CC"/>
                  </a:solidFill>
                </a:rPr>
                <a:t>each</a:t>
              </a:r>
              <a:r>
                <a:rPr lang="de-DE" dirty="0" smtClean="0">
                  <a:solidFill>
                    <a:srgbClr val="0000CC"/>
                  </a:solidFill>
                </a:rPr>
                <a:t> </a:t>
              </a:r>
              <a:r>
                <a:rPr lang="de-DE" dirty="0" err="1" smtClean="0">
                  <a:solidFill>
                    <a:srgbClr val="0000CC"/>
                  </a:solidFill>
                </a:rPr>
                <a:t>spin</a:t>
              </a:r>
              <a:r>
                <a:rPr lang="de-DE" dirty="0" smtClean="0">
                  <a:solidFill>
                    <a:srgbClr val="0000CC"/>
                  </a:solidFill>
                </a:rPr>
                <a:t> </a:t>
              </a:r>
              <a:r>
                <a:rPr lang="de-DE" dirty="0" err="1" smtClean="0">
                  <a:solidFill>
                    <a:srgbClr val="0000CC"/>
                  </a:solidFill>
                </a:rPr>
                <a:t>up</a:t>
              </a:r>
              <a:r>
                <a:rPr lang="de-DE" dirty="0" smtClean="0">
                  <a:solidFill>
                    <a:srgbClr val="0000CC"/>
                  </a:solidFill>
                </a:rPr>
                <a:t> </a:t>
              </a:r>
              <a:r>
                <a:rPr lang="de-DE" dirty="0" err="1" smtClean="0">
                  <a:solidFill>
                    <a:srgbClr val="0000CC"/>
                  </a:solidFill>
                </a:rPr>
                <a:t>or</a:t>
              </a:r>
              <a:r>
                <a:rPr lang="de-DE" dirty="0" smtClean="0">
                  <a:solidFill>
                    <a:srgbClr val="0000CC"/>
                  </a:solidFill>
                </a:rPr>
                <a:t> down</a:t>
              </a:r>
              <a:endParaRPr lang="de-DE" dirty="0">
                <a:solidFill>
                  <a:srgbClr val="0000CC"/>
                </a:solidFill>
              </a:endParaRPr>
            </a:p>
          </p:txBody>
        </p:sp>
      </p:grpSp>
      <p:grpSp>
        <p:nvGrpSpPr>
          <p:cNvPr id="32" name="Gruppierung 31"/>
          <p:cNvGrpSpPr/>
          <p:nvPr/>
        </p:nvGrpSpPr>
        <p:grpSpPr>
          <a:xfrm>
            <a:off x="177800" y="2971800"/>
            <a:ext cx="6070600" cy="461665"/>
            <a:chOff x="177800" y="3043535"/>
            <a:chExt cx="6070600" cy="461665"/>
          </a:xfrm>
        </p:grpSpPr>
        <p:pic>
          <p:nvPicPr>
            <p:cNvPr id="21" name="Bild 2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77800" y="3048000"/>
              <a:ext cx="723900" cy="431800"/>
            </a:xfrm>
            <a:prstGeom prst="rect">
              <a:avLst/>
            </a:prstGeom>
          </p:spPr>
        </p:pic>
        <p:sp>
          <p:nvSpPr>
            <p:cNvPr id="31" name="Textfeld 30"/>
            <p:cNvSpPr txBox="1"/>
            <p:nvPr/>
          </p:nvSpPr>
          <p:spPr>
            <a:xfrm>
              <a:off x="1143000" y="3043535"/>
              <a:ext cx="5105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dirty="0" smtClean="0"/>
                <a:t>4×4 Dirac </a:t>
              </a:r>
              <a:r>
                <a:rPr lang="de-DE" dirty="0" err="1" smtClean="0"/>
                <a:t>matrices</a:t>
              </a:r>
              <a:endParaRPr lang="de-DE" dirty="0"/>
            </a:p>
          </p:txBody>
        </p:sp>
      </p:grpSp>
      <p:grpSp>
        <p:nvGrpSpPr>
          <p:cNvPr id="44" name="Gruppierung 43"/>
          <p:cNvGrpSpPr/>
          <p:nvPr/>
        </p:nvGrpSpPr>
        <p:grpSpPr>
          <a:xfrm>
            <a:off x="76200" y="3581400"/>
            <a:ext cx="6191250" cy="1248816"/>
            <a:chOff x="76200" y="3581400"/>
            <a:chExt cx="6191250" cy="1248816"/>
          </a:xfrm>
        </p:grpSpPr>
        <p:sp>
          <p:nvSpPr>
            <p:cNvPr id="34" name="Textfeld 33"/>
            <p:cNvSpPr txBox="1"/>
            <p:nvPr/>
          </p:nvSpPr>
          <p:spPr>
            <a:xfrm>
              <a:off x="76200" y="3581400"/>
              <a:ext cx="5791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>
                  <a:solidFill>
                    <a:schemeClr val="accent2">
                      <a:lumMod val="75000"/>
                    </a:schemeClr>
                  </a:solidFill>
                </a:rPr>
                <a:t>F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ormulation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via Lagrange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density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: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37" name="Bild 3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292350" y="4296816"/>
              <a:ext cx="3975100" cy="533400"/>
            </a:xfrm>
            <a:prstGeom prst="rect">
              <a:avLst/>
            </a:prstGeom>
          </p:spPr>
        </p:pic>
      </p:grpSp>
      <p:grpSp>
        <p:nvGrpSpPr>
          <p:cNvPr id="43" name="Gruppierung 42"/>
          <p:cNvGrpSpPr/>
          <p:nvPr/>
        </p:nvGrpSpPr>
        <p:grpSpPr>
          <a:xfrm>
            <a:off x="76200" y="4886980"/>
            <a:ext cx="9067800" cy="1838980"/>
            <a:chOff x="76200" y="4886980"/>
            <a:chExt cx="9067800" cy="1838980"/>
          </a:xfrm>
        </p:grpSpPr>
        <p:sp>
          <p:nvSpPr>
            <p:cNvPr id="38" name="Textfeld 37"/>
            <p:cNvSpPr txBox="1"/>
            <p:nvPr/>
          </p:nvSpPr>
          <p:spPr>
            <a:xfrm>
              <a:off x="76200" y="4886980"/>
              <a:ext cx="9067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smtClean="0"/>
                <a:t>𝜓 </a:t>
              </a:r>
              <a:r>
                <a:rPr lang="de-DE" sz="2800" dirty="0" err="1" smtClean="0"/>
                <a:t>has</a:t>
              </a:r>
              <a:r>
                <a:rPr lang="de-DE" sz="2800" dirty="0" smtClean="0"/>
                <a:t> 4 </a:t>
              </a:r>
              <a:r>
                <a:rPr lang="de-DE" sz="2800" dirty="0" err="1" smtClean="0"/>
                <a:t>complex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components</a:t>
              </a:r>
              <a:r>
                <a:rPr lang="de-DE" sz="2800" dirty="0" smtClean="0"/>
                <a:t> ⇒ 8 </a:t>
              </a:r>
              <a:r>
                <a:rPr lang="de-DE" sz="2800" dirty="0" err="1" smtClean="0"/>
                <a:t>degrees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of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freedom</a:t>
              </a:r>
              <a:endParaRPr lang="de-DE" sz="2800" dirty="0"/>
            </a:p>
          </p:txBody>
        </p:sp>
        <p:pic>
          <p:nvPicPr>
            <p:cNvPr id="39" name="Bild 3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447800" y="5571084"/>
              <a:ext cx="292100" cy="419100"/>
            </a:xfrm>
            <a:prstGeom prst="rect">
              <a:avLst/>
            </a:prstGeom>
          </p:spPr>
        </p:pic>
        <p:pic>
          <p:nvPicPr>
            <p:cNvPr id="40" name="Bild 3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447800" y="6192560"/>
              <a:ext cx="1854200" cy="533400"/>
            </a:xfrm>
            <a:prstGeom prst="rect">
              <a:avLst/>
            </a:prstGeom>
          </p:spPr>
        </p:pic>
        <p:sp>
          <p:nvSpPr>
            <p:cNvPr id="41" name="Textfeld 40"/>
            <p:cNvSpPr txBox="1"/>
            <p:nvPr/>
          </p:nvSpPr>
          <p:spPr>
            <a:xfrm>
              <a:off x="3695700" y="5512295"/>
              <a:ext cx="5219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dirty="0" smtClean="0"/>
                <a:t>4 </a:t>
              </a:r>
              <a:r>
                <a:rPr lang="de-DE" dirty="0" err="1" smtClean="0"/>
                <a:t>independent</a:t>
              </a:r>
              <a:r>
                <a:rPr lang="de-DE" dirty="0" smtClean="0"/>
                <a:t> </a:t>
              </a:r>
              <a:r>
                <a:rPr lang="de-DE" dirty="0" err="1" smtClean="0"/>
                <a:t>degrees</a:t>
              </a:r>
              <a:r>
                <a:rPr lang="de-DE" dirty="0" smtClean="0"/>
                <a:t> </a:t>
              </a:r>
              <a:r>
                <a:rPr lang="de-DE" dirty="0" err="1" smtClean="0"/>
                <a:t>of</a:t>
              </a:r>
              <a:r>
                <a:rPr lang="de-DE" dirty="0" smtClean="0"/>
                <a:t> </a:t>
              </a:r>
              <a:r>
                <a:rPr lang="de-DE" dirty="0" err="1" smtClean="0"/>
                <a:t>freedom</a:t>
              </a:r>
              <a:endParaRPr lang="de-DE" dirty="0"/>
            </a:p>
          </p:txBody>
        </p:sp>
        <p:sp>
          <p:nvSpPr>
            <p:cNvPr id="42" name="Textfeld 41"/>
            <p:cNvSpPr txBox="1"/>
            <p:nvPr/>
          </p:nvSpPr>
          <p:spPr>
            <a:xfrm>
              <a:off x="3695700" y="6243935"/>
              <a:ext cx="5219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dirty="0" smtClean="0"/>
                <a:t>4 </a:t>
              </a:r>
              <a:r>
                <a:rPr lang="de-DE" dirty="0" err="1" smtClean="0"/>
                <a:t>independent</a:t>
              </a:r>
              <a:r>
                <a:rPr lang="de-DE" dirty="0" smtClean="0"/>
                <a:t> </a:t>
              </a:r>
              <a:r>
                <a:rPr lang="de-DE" dirty="0" err="1" smtClean="0"/>
                <a:t>degrees</a:t>
              </a:r>
              <a:r>
                <a:rPr lang="de-DE" dirty="0" smtClean="0"/>
                <a:t> </a:t>
              </a:r>
              <a:r>
                <a:rPr lang="de-DE" dirty="0" err="1" smtClean="0"/>
                <a:t>of</a:t>
              </a:r>
              <a:r>
                <a:rPr lang="de-DE" dirty="0" smtClean="0"/>
                <a:t> </a:t>
              </a:r>
              <a:r>
                <a:rPr lang="de-DE" dirty="0" err="1" smtClean="0"/>
                <a:t>freedom</a:t>
              </a:r>
              <a:endParaRPr lang="de-DE" dirty="0"/>
            </a:p>
          </p:txBody>
        </p:sp>
      </p:grpSp>
    </p:spTree>
    <p:extLst>
      <p:ext uri="{BB962C8B-B14F-4D97-AF65-F5344CB8AC3E}">
        <p14:creationId xmlns:p14="http://schemas.microsoft.com/office/powerpoint/2010/main" val="1589618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uppierung 17"/>
          <p:cNvGrpSpPr/>
          <p:nvPr/>
        </p:nvGrpSpPr>
        <p:grpSpPr>
          <a:xfrm>
            <a:off x="76200" y="4618584"/>
            <a:ext cx="6149788" cy="1858001"/>
            <a:chOff x="76200" y="4618584"/>
            <a:chExt cx="6149788" cy="1858001"/>
          </a:xfrm>
        </p:grpSpPr>
        <p:grpSp>
          <p:nvGrpSpPr>
            <p:cNvPr id="22" name="Gruppierung 21"/>
            <p:cNvGrpSpPr/>
            <p:nvPr/>
          </p:nvGrpSpPr>
          <p:grpSpPr>
            <a:xfrm>
              <a:off x="76200" y="4618584"/>
              <a:ext cx="6149788" cy="1858001"/>
              <a:chOff x="76200" y="4618584"/>
              <a:chExt cx="6149788" cy="1858001"/>
            </a:xfrm>
          </p:grpSpPr>
          <p:sp>
            <p:nvSpPr>
              <p:cNvPr id="20" name="Rechteck 19"/>
              <p:cNvSpPr/>
              <p:nvPr/>
            </p:nvSpPr>
            <p:spPr bwMode="auto">
              <a:xfrm>
                <a:off x="2774950" y="5254551"/>
                <a:ext cx="3451038" cy="1222034"/>
              </a:xfrm>
              <a:prstGeom prst="rect">
                <a:avLst/>
              </a:prstGeom>
              <a:solidFill>
                <a:srgbClr val="FFFF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7" name="Textfeld 16"/>
              <p:cNvSpPr txBox="1"/>
              <p:nvPr/>
            </p:nvSpPr>
            <p:spPr>
              <a:xfrm>
                <a:off x="76200" y="4618584"/>
                <a:ext cx="57912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sz="2800" dirty="0" err="1">
                    <a:solidFill>
                      <a:schemeClr val="accent2">
                        <a:lumMod val="75000"/>
                      </a:schemeClr>
                    </a:solidFill>
                  </a:rPr>
                  <a:t>F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ormulation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via Lagrange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density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:</a:t>
                </a:r>
                <a:endParaRPr lang="de-DE" sz="2800" dirty="0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</p:grpSp>
        <p:pic>
          <p:nvPicPr>
            <p:cNvPr id="16" name="Bild 1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971800" y="5381328"/>
              <a:ext cx="3111500" cy="939800"/>
            </a:xfrm>
            <a:prstGeom prst="rect">
              <a:avLst/>
            </a:prstGeom>
          </p:spPr>
        </p:pic>
      </p:grpSp>
      <p:sp>
        <p:nvSpPr>
          <p:cNvPr id="2" name="Textfeld 1"/>
          <p:cNvSpPr txBox="1"/>
          <p:nvPr/>
        </p:nvSpPr>
        <p:spPr>
          <a:xfrm>
            <a:off x="-19050" y="166687"/>
            <a:ext cx="9010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u="sng" dirty="0" err="1" smtClean="0"/>
              <a:t>Classical</a:t>
            </a:r>
            <a:r>
              <a:rPr lang="de-DE" sz="2800" u="sng" dirty="0" smtClean="0"/>
              <a:t> </a:t>
            </a:r>
            <a:r>
              <a:rPr lang="de-DE" sz="2800" u="sng" dirty="0" err="1" smtClean="0"/>
              <a:t>electromagnetism</a:t>
            </a:r>
            <a:r>
              <a:rPr lang="de-DE" sz="2800" u="sng" dirty="0" smtClean="0"/>
              <a:t> – </a:t>
            </a:r>
            <a:r>
              <a:rPr lang="de-DE" sz="2800" u="sng" dirty="0" err="1" smtClean="0"/>
              <a:t>massless</a:t>
            </a:r>
            <a:r>
              <a:rPr lang="de-DE" sz="2800" u="sng" dirty="0" smtClean="0"/>
              <a:t> spin-1 </a:t>
            </a:r>
            <a:r>
              <a:rPr lang="de-DE" sz="2800" u="sng" dirty="0" err="1" smtClean="0"/>
              <a:t>particles</a:t>
            </a:r>
            <a:endParaRPr lang="de-DE" sz="2800" u="sng" dirty="0"/>
          </a:p>
        </p:txBody>
      </p:sp>
      <p:grpSp>
        <p:nvGrpSpPr>
          <p:cNvPr id="8" name="Gruppierung 7"/>
          <p:cNvGrpSpPr/>
          <p:nvPr/>
        </p:nvGrpSpPr>
        <p:grpSpPr>
          <a:xfrm>
            <a:off x="6096000" y="854689"/>
            <a:ext cx="2493962" cy="820718"/>
            <a:chOff x="6096000" y="854689"/>
            <a:chExt cx="2493962" cy="820718"/>
          </a:xfrm>
        </p:grpSpPr>
        <p:sp>
          <p:nvSpPr>
            <p:cNvPr id="7" name="Rechteck 6"/>
            <p:cNvSpPr/>
            <p:nvPr/>
          </p:nvSpPr>
          <p:spPr bwMode="auto">
            <a:xfrm>
              <a:off x="6096000" y="854689"/>
              <a:ext cx="2493962" cy="820718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273800" y="1066800"/>
              <a:ext cx="2108200" cy="469900"/>
            </a:xfrm>
            <a:prstGeom prst="rect">
              <a:avLst/>
            </a:prstGeom>
          </p:spPr>
        </p:pic>
      </p:grpSp>
      <p:sp>
        <p:nvSpPr>
          <p:cNvPr id="4" name="Textfeld 3"/>
          <p:cNvSpPr txBox="1"/>
          <p:nvPr/>
        </p:nvSpPr>
        <p:spPr>
          <a:xfrm>
            <a:off x="25400" y="990600"/>
            <a:ext cx="637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dirty="0" smtClean="0">
                <a:solidFill>
                  <a:schemeClr val="accent2">
                    <a:lumMod val="75000"/>
                  </a:schemeClr>
                </a:solidFill>
              </a:rPr>
              <a:t>Free </a:t>
            </a:r>
            <a:r>
              <a:rPr lang="de-DE" dirty="0" err="1" smtClean="0">
                <a:solidFill>
                  <a:schemeClr val="accent2">
                    <a:lumMod val="75000"/>
                  </a:schemeClr>
                </a:solidFill>
              </a:rPr>
              <a:t>photon</a:t>
            </a:r>
            <a:r>
              <a:rPr lang="de-DE" dirty="0" smtClean="0">
                <a:solidFill>
                  <a:schemeClr val="accent2">
                    <a:lumMod val="75000"/>
                  </a:schemeClr>
                </a:solidFill>
              </a:rPr>
              <a:t> (Maxwell </a:t>
            </a:r>
            <a:r>
              <a:rPr lang="de-DE" dirty="0" err="1" smtClean="0">
                <a:solidFill>
                  <a:schemeClr val="accent2">
                    <a:lumMod val="75000"/>
                  </a:schemeClr>
                </a:solidFill>
              </a:rPr>
              <a:t>eq</a:t>
            </a:r>
            <a:r>
              <a:rPr lang="de-DE" dirty="0" smtClean="0">
                <a:solidFill>
                  <a:schemeClr val="accent2">
                    <a:lumMod val="75000"/>
                  </a:schemeClr>
                </a:solidFill>
              </a:rPr>
              <a:t>. </a:t>
            </a:r>
            <a:r>
              <a:rPr lang="de-DE" dirty="0" err="1" smtClean="0">
                <a:solidFill>
                  <a:schemeClr val="accent2">
                    <a:lumMod val="75000"/>
                  </a:schemeClr>
                </a:solidFill>
              </a:rPr>
              <a:t>without</a:t>
            </a:r>
            <a:r>
              <a:rPr lang="de-DE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dirty="0" err="1" smtClean="0">
                <a:solidFill>
                  <a:schemeClr val="accent2">
                    <a:lumMod val="75000"/>
                  </a:schemeClr>
                </a:solidFill>
              </a:rPr>
              <a:t>sources</a:t>
            </a:r>
            <a:r>
              <a:rPr lang="de-DE" dirty="0" smtClean="0">
                <a:solidFill>
                  <a:schemeClr val="accent2">
                    <a:lumMod val="75000"/>
                  </a:schemeClr>
                </a:solidFill>
              </a:rPr>
              <a:t>):</a:t>
            </a:r>
            <a:endParaRPr lang="de-DE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9" name="Gruppierung 8"/>
          <p:cNvGrpSpPr/>
          <p:nvPr/>
        </p:nvGrpSpPr>
        <p:grpSpPr>
          <a:xfrm>
            <a:off x="25400" y="1752600"/>
            <a:ext cx="8699500" cy="461665"/>
            <a:chOff x="25400" y="1752600"/>
            <a:chExt cx="8699500" cy="461665"/>
          </a:xfrm>
        </p:grpSpPr>
        <p:sp>
          <p:nvSpPr>
            <p:cNvPr id="5" name="Textfeld 4"/>
            <p:cNvSpPr txBox="1"/>
            <p:nvPr/>
          </p:nvSpPr>
          <p:spPr>
            <a:xfrm>
              <a:off x="25400" y="1752600"/>
              <a:ext cx="6375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dirty="0" smtClean="0">
                  <a:solidFill>
                    <a:schemeClr val="accent2">
                      <a:lumMod val="75000"/>
                    </a:schemeClr>
                  </a:solidFill>
                </a:rPr>
                <a:t>... </a:t>
              </a:r>
              <a:r>
                <a:rPr lang="de-DE" dirty="0" err="1" smtClean="0">
                  <a:solidFill>
                    <a:schemeClr val="accent2">
                      <a:lumMod val="75000"/>
                    </a:schemeClr>
                  </a:solidFill>
                </a:rPr>
                <a:t>with</a:t>
              </a:r>
              <a:r>
                <a:rPr lang="de-DE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dirty="0" err="1" smtClean="0">
                  <a:solidFill>
                    <a:schemeClr val="accent2">
                      <a:lumMod val="75000"/>
                    </a:schemeClr>
                  </a:solidFill>
                </a:rPr>
                <a:t>e.m</a:t>
              </a:r>
              <a:r>
                <a:rPr lang="de-DE" dirty="0" smtClean="0">
                  <a:solidFill>
                    <a:schemeClr val="accent2">
                      <a:lumMod val="75000"/>
                    </a:schemeClr>
                  </a:solidFill>
                </a:rPr>
                <a:t>. </a:t>
              </a:r>
              <a:r>
                <a:rPr lang="de-DE" dirty="0" err="1" smtClean="0">
                  <a:solidFill>
                    <a:schemeClr val="accent2">
                      <a:lumMod val="75000"/>
                    </a:schemeClr>
                  </a:solidFill>
                </a:rPr>
                <a:t>field</a:t>
              </a:r>
              <a:r>
                <a:rPr lang="de-DE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dirty="0" err="1" smtClean="0">
                  <a:solidFill>
                    <a:schemeClr val="accent2">
                      <a:lumMod val="75000"/>
                    </a:schemeClr>
                  </a:solidFill>
                </a:rPr>
                <a:t>strength</a:t>
              </a:r>
              <a:r>
                <a:rPr lang="de-DE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dirty="0" err="1" smtClean="0">
                  <a:solidFill>
                    <a:schemeClr val="accent2">
                      <a:lumMod val="75000"/>
                    </a:schemeClr>
                  </a:solidFill>
                </a:rPr>
                <a:t>tensor</a:t>
              </a:r>
              <a:endParaRPr lang="de-DE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648200" y="1854200"/>
              <a:ext cx="4076700" cy="355600"/>
            </a:xfrm>
            <a:prstGeom prst="rect">
              <a:avLst/>
            </a:prstGeom>
          </p:spPr>
        </p:pic>
      </p:grpSp>
      <p:grpSp>
        <p:nvGrpSpPr>
          <p:cNvPr id="15" name="Gruppierung 14"/>
          <p:cNvGrpSpPr/>
          <p:nvPr/>
        </p:nvGrpSpPr>
        <p:grpSpPr>
          <a:xfrm>
            <a:off x="25400" y="2741344"/>
            <a:ext cx="9042400" cy="1602056"/>
            <a:chOff x="25400" y="2429341"/>
            <a:chExt cx="9042400" cy="1602056"/>
          </a:xfrm>
        </p:grpSpPr>
        <p:grpSp>
          <p:nvGrpSpPr>
            <p:cNvPr id="13" name="Gruppierung 12"/>
            <p:cNvGrpSpPr/>
            <p:nvPr/>
          </p:nvGrpSpPr>
          <p:grpSpPr>
            <a:xfrm>
              <a:off x="25400" y="2429341"/>
              <a:ext cx="8356600" cy="694859"/>
              <a:chOff x="25400" y="2429341"/>
              <a:chExt cx="8356600" cy="694859"/>
            </a:xfrm>
          </p:grpSpPr>
          <p:sp>
            <p:nvSpPr>
              <p:cNvPr id="12" name="Rechteck 11"/>
              <p:cNvSpPr/>
              <p:nvPr/>
            </p:nvSpPr>
            <p:spPr bwMode="auto">
              <a:xfrm>
                <a:off x="5735638" y="2429341"/>
                <a:ext cx="2646362" cy="694859"/>
              </a:xfrm>
              <a:prstGeom prst="rect">
                <a:avLst/>
              </a:prstGeom>
              <a:solidFill>
                <a:srgbClr val="FFFF00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" name="Textfeld 9"/>
              <p:cNvSpPr txBox="1"/>
              <p:nvPr/>
            </p:nvSpPr>
            <p:spPr>
              <a:xfrm>
                <a:off x="25400" y="2510135"/>
                <a:ext cx="63754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Lorentz </a:t>
                </a:r>
                <a:r>
                  <a:rPr lang="de-DE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gauge</a:t>
                </a:r>
                <a:r>
                  <a:rPr lang="de-DE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:</a:t>
                </a:r>
                <a:endParaRPr lang="de-DE" dirty="0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  <p:pic>
            <p:nvPicPr>
              <p:cNvPr id="11" name="Bild 1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28900" y="2578100"/>
                <a:ext cx="5600700" cy="469900"/>
              </a:xfrm>
              <a:prstGeom prst="rect">
                <a:avLst/>
              </a:prstGeom>
            </p:spPr>
          </p:pic>
        </p:grpSp>
        <p:sp>
          <p:nvSpPr>
            <p:cNvPr id="14" name="Textfeld 13"/>
            <p:cNvSpPr txBox="1"/>
            <p:nvPr/>
          </p:nvSpPr>
          <p:spPr>
            <a:xfrm>
              <a:off x="5143500" y="3200400"/>
              <a:ext cx="39243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smtClean="0"/>
                <a:t>Klein-Gordon </a:t>
              </a:r>
              <a:r>
                <a:rPr lang="de-DE" dirty="0" err="1" smtClean="0"/>
                <a:t>equation</a:t>
              </a:r>
              <a:r>
                <a:rPr lang="de-DE" dirty="0" smtClean="0"/>
                <a:t> </a:t>
              </a:r>
              <a:r>
                <a:rPr lang="de-DE" dirty="0" err="1" smtClean="0"/>
                <a:t>for</a:t>
              </a:r>
              <a:r>
                <a:rPr lang="de-DE" dirty="0" smtClean="0"/>
                <a:t> </a:t>
              </a:r>
              <a:r>
                <a:rPr lang="de-DE" b="1" dirty="0" err="1" smtClean="0">
                  <a:solidFill>
                    <a:srgbClr val="FF0000"/>
                  </a:solidFill>
                </a:rPr>
                <a:t>massless</a:t>
              </a:r>
              <a:r>
                <a:rPr lang="de-DE" dirty="0" smtClean="0"/>
                <a:t> spin-1 </a:t>
              </a:r>
              <a:r>
                <a:rPr lang="de-DE" dirty="0" err="1" smtClean="0"/>
                <a:t>particle</a:t>
              </a:r>
              <a:endParaRPr lang="de-DE" dirty="0"/>
            </a:p>
          </p:txBody>
        </p:sp>
      </p:grpSp>
    </p:spTree>
    <p:extLst>
      <p:ext uri="{BB962C8B-B14F-4D97-AF65-F5344CB8AC3E}">
        <p14:creationId xmlns:p14="http://schemas.microsoft.com/office/powerpoint/2010/main" val="2133202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-19050" y="166687"/>
            <a:ext cx="9010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u="sng" dirty="0" err="1" smtClean="0"/>
              <a:t>Charged</a:t>
            </a:r>
            <a:r>
              <a:rPr lang="de-DE" sz="2800" u="sng" dirty="0" smtClean="0"/>
              <a:t> spin-½ </a:t>
            </a:r>
            <a:r>
              <a:rPr lang="de-DE" sz="2800" u="sng" dirty="0" err="1" smtClean="0"/>
              <a:t>particle</a:t>
            </a:r>
            <a:r>
              <a:rPr lang="de-DE" sz="2800" u="sng" dirty="0" smtClean="0"/>
              <a:t> in </a:t>
            </a:r>
            <a:r>
              <a:rPr lang="de-DE" sz="2800" u="sng" dirty="0" err="1" smtClean="0"/>
              <a:t>electromagnetic</a:t>
            </a:r>
            <a:r>
              <a:rPr lang="de-DE" sz="2800" u="sng" dirty="0" smtClean="0"/>
              <a:t> </a:t>
            </a:r>
            <a:r>
              <a:rPr lang="de-DE" sz="2800" u="sng" dirty="0" err="1" smtClean="0"/>
              <a:t>field</a:t>
            </a:r>
            <a:endParaRPr lang="de-DE" sz="2800" u="sng" dirty="0"/>
          </a:p>
        </p:txBody>
      </p:sp>
      <p:grpSp>
        <p:nvGrpSpPr>
          <p:cNvPr id="12" name="Gruppierung 11"/>
          <p:cNvGrpSpPr/>
          <p:nvPr/>
        </p:nvGrpSpPr>
        <p:grpSpPr>
          <a:xfrm>
            <a:off x="381000" y="953017"/>
            <a:ext cx="6819900" cy="523220"/>
            <a:chOff x="381000" y="953017"/>
            <a:chExt cx="6819900" cy="523220"/>
          </a:xfrm>
        </p:grpSpPr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505200" y="990600"/>
              <a:ext cx="3695700" cy="482600"/>
            </a:xfrm>
            <a:prstGeom prst="rect">
              <a:avLst/>
            </a:prstGeom>
          </p:spPr>
        </p:pic>
        <p:sp>
          <p:nvSpPr>
            <p:cNvPr id="5" name="Textfeld 4"/>
            <p:cNvSpPr txBox="1"/>
            <p:nvPr/>
          </p:nvSpPr>
          <p:spPr>
            <a:xfrm>
              <a:off x="381000" y="953017"/>
              <a:ext cx="442006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Dirac </a:t>
              </a:r>
              <a:r>
                <a:rPr lang="de-DE" sz="2800" dirty="0" err="1">
                  <a:solidFill>
                    <a:schemeClr val="accent2">
                      <a:lumMod val="75000"/>
                    </a:schemeClr>
                  </a:solidFill>
                </a:rPr>
                <a:t>e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quation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: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  <p:grpSp>
        <p:nvGrpSpPr>
          <p:cNvPr id="11" name="Gruppierung 10"/>
          <p:cNvGrpSpPr/>
          <p:nvPr/>
        </p:nvGrpSpPr>
        <p:grpSpPr>
          <a:xfrm>
            <a:off x="381000" y="1752600"/>
            <a:ext cx="7429500" cy="557213"/>
            <a:chOff x="381000" y="1838980"/>
            <a:chExt cx="7429500" cy="557213"/>
          </a:xfrm>
        </p:grpSpPr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267200" y="1926293"/>
              <a:ext cx="3543300" cy="469900"/>
            </a:xfrm>
            <a:prstGeom prst="rect">
              <a:avLst/>
            </a:prstGeom>
          </p:spPr>
        </p:pic>
        <p:sp>
          <p:nvSpPr>
            <p:cNvPr id="6" name="Textfeld 5"/>
            <p:cNvSpPr txBox="1"/>
            <p:nvPr/>
          </p:nvSpPr>
          <p:spPr>
            <a:xfrm>
              <a:off x="381000" y="1838980"/>
              <a:ext cx="442006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Covariant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derivative: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  <p:grpSp>
        <p:nvGrpSpPr>
          <p:cNvPr id="13" name="Gruppierung 12"/>
          <p:cNvGrpSpPr/>
          <p:nvPr/>
        </p:nvGrpSpPr>
        <p:grpSpPr>
          <a:xfrm>
            <a:off x="381000" y="2600980"/>
            <a:ext cx="7943850" cy="523220"/>
            <a:chOff x="381000" y="2600980"/>
            <a:chExt cx="7943850" cy="523220"/>
          </a:xfrm>
        </p:grpSpPr>
        <p:sp>
          <p:nvSpPr>
            <p:cNvPr id="7" name="Textfeld 6"/>
            <p:cNvSpPr txBox="1"/>
            <p:nvPr/>
          </p:nvSpPr>
          <p:spPr>
            <a:xfrm>
              <a:off x="381000" y="2600980"/>
              <a:ext cx="5638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Charge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operator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        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acts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on     :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8" name="Bild 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327400" y="2676525"/>
              <a:ext cx="546100" cy="419100"/>
            </a:xfrm>
            <a:prstGeom prst="rect">
              <a:avLst/>
            </a:prstGeom>
          </p:spPr>
        </p:pic>
        <p:pic>
          <p:nvPicPr>
            <p:cNvPr id="9" name="Bild 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346700" y="2667000"/>
              <a:ext cx="292100" cy="419100"/>
            </a:xfrm>
            <a:prstGeom prst="rect">
              <a:avLst/>
            </a:prstGeom>
          </p:spPr>
        </p:pic>
        <p:pic>
          <p:nvPicPr>
            <p:cNvPr id="10" name="Bild 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076950" y="2651125"/>
              <a:ext cx="2247900" cy="469900"/>
            </a:xfrm>
            <a:prstGeom prst="rect">
              <a:avLst/>
            </a:prstGeom>
          </p:spPr>
        </p:pic>
      </p:grpSp>
      <p:grpSp>
        <p:nvGrpSpPr>
          <p:cNvPr id="16" name="Gruppierung 15"/>
          <p:cNvGrpSpPr/>
          <p:nvPr/>
        </p:nvGrpSpPr>
        <p:grpSpPr>
          <a:xfrm>
            <a:off x="381000" y="3588682"/>
            <a:ext cx="7578725" cy="1288118"/>
            <a:chOff x="381000" y="3429000"/>
            <a:chExt cx="7578725" cy="1288118"/>
          </a:xfrm>
        </p:grpSpPr>
        <p:sp>
          <p:nvSpPr>
            <p:cNvPr id="14" name="Textfeld 13"/>
            <p:cNvSpPr txBox="1"/>
            <p:nvPr/>
          </p:nvSpPr>
          <p:spPr>
            <a:xfrm>
              <a:off x="381000" y="3429000"/>
              <a:ext cx="5791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>
                  <a:solidFill>
                    <a:schemeClr val="accent2">
                      <a:lumMod val="75000"/>
                    </a:schemeClr>
                  </a:solidFill>
                </a:rPr>
                <a:t>F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ormulation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via Lagrange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density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: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15" name="Bild 1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012825" y="4183718"/>
              <a:ext cx="6946900" cy="533400"/>
            </a:xfrm>
            <a:prstGeom prst="rect">
              <a:avLst/>
            </a:prstGeom>
          </p:spPr>
        </p:pic>
      </p:grpSp>
      <p:grpSp>
        <p:nvGrpSpPr>
          <p:cNvPr id="21" name="Gruppierung 20"/>
          <p:cNvGrpSpPr/>
          <p:nvPr/>
        </p:nvGrpSpPr>
        <p:grpSpPr>
          <a:xfrm>
            <a:off x="1027112" y="5210937"/>
            <a:ext cx="6324600" cy="1418463"/>
            <a:chOff x="1027112" y="4994463"/>
            <a:chExt cx="6324600" cy="1418463"/>
          </a:xfrm>
        </p:grpSpPr>
        <p:pic>
          <p:nvPicPr>
            <p:cNvPr id="17" name="Bild 1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7112" y="4994463"/>
              <a:ext cx="6324600" cy="533400"/>
            </a:xfrm>
            <a:prstGeom prst="rect">
              <a:avLst/>
            </a:prstGeom>
          </p:spPr>
        </p:pic>
        <p:sp>
          <p:nvSpPr>
            <p:cNvPr id="19" name="Geschweifte Klammer rechts 18"/>
            <p:cNvSpPr/>
            <p:nvPr/>
          </p:nvSpPr>
          <p:spPr bwMode="auto">
            <a:xfrm rot="5400000">
              <a:off x="3557260" y="4707454"/>
              <a:ext cx="423395" cy="2064218"/>
            </a:xfrm>
            <a:prstGeom prst="rightBrace">
              <a:avLst/>
            </a:prstGeom>
            <a:noFill/>
            <a:ln w="3810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" name="Textfeld 19"/>
            <p:cNvSpPr txBox="1"/>
            <p:nvPr/>
          </p:nvSpPr>
          <p:spPr>
            <a:xfrm>
              <a:off x="2677550" y="5951261"/>
              <a:ext cx="23516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err="1" smtClean="0">
                  <a:solidFill>
                    <a:schemeClr val="accent2">
                      <a:lumMod val="75000"/>
                    </a:schemeClr>
                  </a:solidFill>
                </a:rPr>
                <a:t>e.m</a:t>
              </a:r>
              <a:r>
                <a:rPr lang="de-DE" dirty="0" smtClean="0">
                  <a:solidFill>
                    <a:schemeClr val="accent2">
                      <a:lumMod val="75000"/>
                    </a:schemeClr>
                  </a:solidFill>
                </a:rPr>
                <a:t>. 4-current</a:t>
              </a:r>
              <a:endParaRPr lang="de-DE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1495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1000" y="1230352"/>
            <a:ext cx="3505200" cy="509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5" name="Content Placeholder 2"/>
          <p:cNvSpPr>
            <a:spLocks noGrp="1"/>
          </p:cNvSpPr>
          <p:nvPr>
            <p:ph idx="4294967295"/>
          </p:nvPr>
        </p:nvSpPr>
        <p:spPr bwMode="auto">
          <a:xfrm>
            <a:off x="0" y="228600"/>
            <a:ext cx="9220200" cy="10064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indent="0">
              <a:buNone/>
            </a:pP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Structure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of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 Matter (Empedokles et al., ≈ 500 </a:t>
            </a: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b.C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.)</a:t>
            </a:r>
            <a:endParaRPr lang="de-DE" sz="2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Textfeld 2"/>
          <p:cNvSpPr txBox="1"/>
          <p:nvPr/>
        </p:nvSpPr>
        <p:spPr>
          <a:xfrm>
            <a:off x="4953000" y="5090517"/>
            <a:ext cx="3810000" cy="1538883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342900" indent="-342900" algn="l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de-DE" sz="2800" dirty="0" err="1" smtClean="0">
                <a:ea typeface="Arial" charset="0"/>
                <a:cs typeface="Arial" charset="0"/>
              </a:rPr>
              <a:t>quite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successful</a:t>
            </a:r>
            <a:endParaRPr lang="de-DE" sz="2800" dirty="0" smtClean="0">
              <a:ea typeface="Arial" charset="0"/>
              <a:cs typeface="Arial" charset="0"/>
            </a:endParaRPr>
          </a:p>
          <a:p>
            <a:pPr marL="342900" indent="-342900" algn="l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de-DE" sz="2800" dirty="0" smtClean="0">
                <a:ea typeface="Arial" charset="0"/>
                <a:cs typeface="Arial" charset="0"/>
              </a:rPr>
              <a:t>lots </a:t>
            </a:r>
            <a:r>
              <a:rPr lang="de-DE" sz="2800" dirty="0" err="1" smtClean="0">
                <a:ea typeface="Arial" charset="0"/>
                <a:cs typeface="Arial" charset="0"/>
              </a:rPr>
              <a:t>of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applications</a:t>
            </a:r>
            <a:endParaRPr lang="de-DE" sz="2800" dirty="0" smtClean="0">
              <a:ea typeface="Arial" charset="0"/>
              <a:cs typeface="Arial" charset="0"/>
            </a:endParaRPr>
          </a:p>
          <a:p>
            <a:pPr marL="342900" indent="-342900" algn="l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de-DE" sz="2800" dirty="0" smtClean="0">
                <a:ea typeface="Arial" charset="0"/>
                <a:cs typeface="Arial" charset="0"/>
              </a:rPr>
              <a:t>… </a:t>
            </a:r>
            <a:r>
              <a:rPr lang="de-DE" sz="2800" dirty="0" err="1" smtClean="0">
                <a:ea typeface="Arial" charset="0"/>
                <a:cs typeface="Arial" charset="0"/>
              </a:rPr>
              <a:t>somewhat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coarse</a:t>
            </a:r>
            <a:endParaRPr lang="de-DE" sz="2800" dirty="0">
              <a:ea typeface="Arial" charset="0"/>
              <a:cs typeface="Arial" charset="0"/>
            </a:endParaRPr>
          </a:p>
        </p:txBody>
      </p:sp>
      <p:pic>
        <p:nvPicPr>
          <p:cNvPr id="1366018" name="Picture 2" descr="our Classical Element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204634" y="765173"/>
            <a:ext cx="4925078" cy="41116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82786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Text Box 2"/>
          <p:cNvSpPr txBox="1">
            <a:spLocks noChangeArrowheads="1"/>
          </p:cNvSpPr>
          <p:nvPr/>
        </p:nvSpPr>
        <p:spPr bwMode="auto">
          <a:xfrm>
            <a:off x="304800" y="228600"/>
            <a:ext cx="84582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3600" u="sng" dirty="0" err="1" smtClean="0"/>
              <a:t>Towards</a:t>
            </a:r>
            <a:r>
              <a:rPr lang="de-DE" altLang="de-DE" sz="3600" u="sng" dirty="0" smtClean="0"/>
              <a:t> Quantum Field Theorie</a:t>
            </a:r>
            <a:endParaRPr lang="en-US" altLang="de-DE" sz="3600" u="sng" dirty="0"/>
          </a:p>
        </p:txBody>
      </p:sp>
      <p:sp>
        <p:nvSpPr>
          <p:cNvPr id="289795" name="Text Box 3"/>
          <p:cNvSpPr txBox="1">
            <a:spLocks noChangeArrowheads="1"/>
          </p:cNvSpPr>
          <p:nvPr/>
        </p:nvSpPr>
        <p:spPr bwMode="auto">
          <a:xfrm>
            <a:off x="304800" y="1143000"/>
            <a:ext cx="8839200" cy="11695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algn="l">
              <a:spcBef>
                <a:spcPct val="0"/>
              </a:spcBef>
              <a:tabLst>
                <a:tab pos="2803525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spcBef>
                <a:spcPct val="0"/>
              </a:spcBef>
              <a:tabLst>
                <a:tab pos="2803525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0"/>
              </a:spcBef>
              <a:tabLst>
                <a:tab pos="2803525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0"/>
              </a:spcBef>
              <a:tabLst>
                <a:tab pos="2803525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0"/>
              </a:spcBef>
              <a:tabLst>
                <a:tab pos="2803525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tabLst>
                <a:tab pos="2803525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tabLst>
                <a:tab pos="2803525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tabLst>
                <a:tab pos="2803525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tabLst>
                <a:tab pos="2803525" algn="l"/>
              </a:tabLs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800" dirty="0" err="1" smtClean="0">
                <a:solidFill>
                  <a:srgbClr val="000099"/>
                </a:solidFill>
                <a:latin typeface="Arial" charset="0"/>
              </a:rPr>
              <a:t>classical</a:t>
            </a:r>
            <a:r>
              <a:rPr lang="de-DE" altLang="de-DE" sz="2800" dirty="0" smtClean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de-DE" altLang="de-DE" sz="2800" dirty="0" err="1" smtClean="0">
                <a:solidFill>
                  <a:srgbClr val="000099"/>
                </a:solidFill>
                <a:latin typeface="Arial" charset="0"/>
              </a:rPr>
              <a:t>wave</a:t>
            </a:r>
            <a:r>
              <a:rPr lang="de-DE" altLang="de-DE" sz="2800" dirty="0" smtClean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de-DE" altLang="de-DE" sz="2800" dirty="0" err="1" smtClean="0">
                <a:solidFill>
                  <a:srgbClr val="000099"/>
                </a:solidFill>
                <a:latin typeface="Arial" charset="0"/>
              </a:rPr>
              <a:t>functions</a:t>
            </a:r>
            <a:r>
              <a:rPr lang="de-DE" altLang="de-DE" sz="2800" dirty="0" smtClean="0">
                <a:solidFill>
                  <a:srgbClr val="000099"/>
                </a:solidFill>
                <a:latin typeface="Arial" charset="0"/>
              </a:rPr>
              <a:t>  </a:t>
            </a:r>
            <a:r>
              <a:rPr lang="is-IS" altLang="de-DE" sz="2800" dirty="0" smtClean="0">
                <a:solidFill>
                  <a:srgbClr val="000099"/>
                </a:solidFill>
                <a:latin typeface="Arial" charset="0"/>
                <a:sym typeface="Symbol" charset="2"/>
              </a:rPr>
              <a:t>→</a:t>
            </a:r>
            <a:r>
              <a:rPr lang="de-DE" altLang="de-DE" sz="2800" dirty="0" smtClean="0">
                <a:solidFill>
                  <a:srgbClr val="000099"/>
                </a:solidFill>
                <a:latin typeface="Arial" charset="0"/>
                <a:sym typeface="Symbol" charset="2"/>
              </a:rPr>
              <a:t> </a:t>
            </a:r>
            <a:r>
              <a:rPr lang="de-DE" altLang="de-DE" sz="2800" dirty="0">
                <a:solidFill>
                  <a:srgbClr val="000099"/>
                </a:solidFill>
                <a:latin typeface="Arial" charset="0"/>
                <a:sym typeface="Symbol" charset="2"/>
              </a:rPr>
              <a:t>	</a:t>
            </a:r>
            <a:r>
              <a:rPr lang="de-DE" altLang="de-DE" sz="2800" dirty="0" err="1" smtClean="0">
                <a:solidFill>
                  <a:srgbClr val="FF0000"/>
                </a:solidFill>
                <a:latin typeface="Arial" charset="0"/>
                <a:sym typeface="Symbol" charset="2"/>
              </a:rPr>
              <a:t>operators</a:t>
            </a:r>
            <a:r>
              <a:rPr lang="de-DE" altLang="de-DE" sz="2800" dirty="0" smtClean="0">
                <a:solidFill>
                  <a:srgbClr val="FF0000"/>
                </a:solidFill>
                <a:latin typeface="Arial" charset="0"/>
                <a:sym typeface="Symbol" charset="2"/>
              </a:rPr>
              <a:t> (in Fock </a:t>
            </a:r>
            <a:r>
              <a:rPr lang="de-DE" altLang="de-DE" sz="2800" dirty="0" err="1" smtClean="0">
                <a:solidFill>
                  <a:srgbClr val="FF0000"/>
                </a:solidFill>
                <a:latin typeface="Arial" charset="0"/>
                <a:sym typeface="Symbol" charset="2"/>
              </a:rPr>
              <a:t>space</a:t>
            </a:r>
            <a:r>
              <a:rPr lang="de-DE" altLang="de-DE" sz="2800" dirty="0" smtClean="0">
                <a:solidFill>
                  <a:srgbClr val="FF0000"/>
                </a:solidFill>
                <a:latin typeface="Arial" charset="0"/>
                <a:sym typeface="Symbol" charset="2"/>
              </a:rPr>
              <a:t>)</a:t>
            </a:r>
          </a:p>
          <a:p>
            <a:pPr>
              <a:spcBef>
                <a:spcPct val="50000"/>
              </a:spcBef>
            </a:pPr>
            <a:r>
              <a:rPr lang="de-DE" altLang="de-DE" sz="2800" dirty="0" smtClean="0">
                <a:latin typeface="Arial" charset="0"/>
                <a:ea typeface="Arial" charset="0"/>
                <a:cs typeface="Arial" charset="0"/>
                <a:sym typeface="Symbol" charset="2"/>
              </a:rPr>
              <a:t>⇒  #</a:t>
            </a:r>
            <a:r>
              <a:rPr lang="de-DE" altLang="de-DE" sz="2800" dirty="0" err="1" smtClean="0">
                <a:latin typeface="Arial" charset="0"/>
                <a:ea typeface="Arial" charset="0"/>
                <a:cs typeface="Arial" charset="0"/>
                <a:sym typeface="Symbol" charset="2"/>
              </a:rPr>
              <a:t>particles</a:t>
            </a:r>
            <a:r>
              <a:rPr lang="de-DE" altLang="de-DE" sz="2800" dirty="0" smtClean="0">
                <a:latin typeface="Arial" charset="0"/>
                <a:ea typeface="Arial" charset="0"/>
                <a:cs typeface="Arial" charset="0"/>
                <a:sym typeface="Symbol" charset="2"/>
              </a:rPr>
              <a:t>/</a:t>
            </a:r>
            <a:r>
              <a:rPr lang="de-DE" altLang="de-DE" sz="2800" dirty="0" err="1" smtClean="0">
                <a:latin typeface="Arial" charset="0"/>
                <a:ea typeface="Arial" charset="0"/>
                <a:cs typeface="Arial" charset="0"/>
                <a:sym typeface="Symbol" charset="2"/>
              </a:rPr>
              <a:t>quanta</a:t>
            </a:r>
            <a:r>
              <a:rPr lang="de-DE" altLang="de-DE" sz="2800" dirty="0" smtClean="0">
                <a:latin typeface="Arial" charset="0"/>
                <a:ea typeface="Arial" charset="0"/>
                <a:cs typeface="Arial" charset="0"/>
                <a:sym typeface="Symbol" charset="2"/>
              </a:rPr>
              <a:t> </a:t>
            </a:r>
            <a:r>
              <a:rPr lang="de-DE" altLang="de-DE" sz="2800" dirty="0" err="1" smtClean="0">
                <a:latin typeface="Arial" charset="0"/>
                <a:ea typeface="Arial" charset="0"/>
                <a:cs typeface="Arial" charset="0"/>
                <a:sym typeface="Symbol" charset="2"/>
              </a:rPr>
              <a:t>can</a:t>
            </a:r>
            <a:r>
              <a:rPr lang="de-DE" altLang="de-DE" sz="2800" dirty="0" smtClean="0">
                <a:latin typeface="Arial" charset="0"/>
                <a:ea typeface="Arial" charset="0"/>
                <a:cs typeface="Arial" charset="0"/>
                <a:sym typeface="Symbol" charset="2"/>
              </a:rPr>
              <a:t> </a:t>
            </a:r>
            <a:r>
              <a:rPr lang="de-DE" altLang="de-DE" sz="2800" dirty="0" err="1" smtClean="0">
                <a:latin typeface="Arial" charset="0"/>
                <a:ea typeface="Arial" charset="0"/>
                <a:cs typeface="Arial" charset="0"/>
                <a:sym typeface="Symbol" charset="2"/>
              </a:rPr>
              <a:t>change</a:t>
            </a:r>
            <a:r>
              <a:rPr lang="de-DE" altLang="de-DE" sz="2800" dirty="0" smtClean="0">
                <a:latin typeface="Arial" charset="0"/>
                <a:ea typeface="Arial" charset="0"/>
                <a:cs typeface="Arial" charset="0"/>
                <a:sym typeface="Symbol" charset="2"/>
              </a:rPr>
              <a:t> in </a:t>
            </a:r>
            <a:r>
              <a:rPr lang="de-DE" altLang="de-DE" sz="2800" dirty="0" err="1" smtClean="0">
                <a:latin typeface="Arial" charset="0"/>
                <a:ea typeface="Arial" charset="0"/>
                <a:cs typeface="Arial" charset="0"/>
                <a:sym typeface="Symbol" charset="2"/>
              </a:rPr>
              <a:t>interactions</a:t>
            </a:r>
            <a:endParaRPr lang="en-US" altLang="de-DE" sz="2800" dirty="0">
              <a:latin typeface="Arial" charset="0"/>
              <a:ea typeface="Arial" charset="0"/>
              <a:cs typeface="Arial" charset="0"/>
              <a:sym typeface="Symbol" charset="2"/>
            </a:endParaRPr>
          </a:p>
        </p:txBody>
      </p:sp>
      <p:grpSp>
        <p:nvGrpSpPr>
          <p:cNvPr id="8" name="Gruppierung 7"/>
          <p:cNvGrpSpPr/>
          <p:nvPr/>
        </p:nvGrpSpPr>
        <p:grpSpPr>
          <a:xfrm>
            <a:off x="304800" y="2667000"/>
            <a:ext cx="8839201" cy="3632597"/>
            <a:chOff x="304800" y="2667000"/>
            <a:chExt cx="8839201" cy="3632597"/>
          </a:xfrm>
        </p:grpSpPr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0680" y="4464681"/>
              <a:ext cx="662559" cy="716280"/>
            </a:xfrm>
            <a:prstGeom prst="rect">
              <a:avLst/>
            </a:prstGeom>
          </p:spPr>
        </p:pic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57449" y="3427314"/>
              <a:ext cx="626745" cy="590931"/>
            </a:xfrm>
            <a:prstGeom prst="rect">
              <a:avLst/>
            </a:prstGeom>
          </p:spPr>
        </p:pic>
        <p:grpSp>
          <p:nvGrpSpPr>
            <p:cNvPr id="5" name="Gruppierung 4"/>
            <p:cNvGrpSpPr/>
            <p:nvPr/>
          </p:nvGrpSpPr>
          <p:grpSpPr>
            <a:xfrm>
              <a:off x="304800" y="2667000"/>
              <a:ext cx="8839201" cy="3632597"/>
              <a:chOff x="304800" y="2667000"/>
              <a:chExt cx="8839201" cy="3632597"/>
            </a:xfrm>
          </p:grpSpPr>
          <p:sp>
            <p:nvSpPr>
              <p:cNvPr id="289796" name="Text Box 4"/>
              <p:cNvSpPr txBox="1">
                <a:spLocks noChangeArrowheads="1"/>
              </p:cNvSpPr>
              <p:nvPr/>
            </p:nvSpPr>
            <p:spPr bwMode="auto">
              <a:xfrm>
                <a:off x="304800" y="2667000"/>
                <a:ext cx="1905000" cy="5191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de-DE" altLang="de-DE" sz="2800" dirty="0" err="1" smtClean="0"/>
                  <a:t>Examples</a:t>
                </a:r>
                <a:r>
                  <a:rPr lang="de-DE" altLang="de-DE" sz="2800" dirty="0" smtClean="0"/>
                  <a:t>:</a:t>
                </a:r>
                <a:endParaRPr lang="en-US" altLang="de-DE" sz="2800" dirty="0"/>
              </a:p>
            </p:txBody>
          </p:sp>
          <p:sp>
            <p:nvSpPr>
              <p:cNvPr id="289800" name="Text Box 8"/>
              <p:cNvSpPr txBox="1">
                <a:spLocks noChangeArrowheads="1"/>
              </p:cNvSpPr>
              <p:nvPr/>
            </p:nvSpPr>
            <p:spPr bwMode="auto">
              <a:xfrm>
                <a:off x="1676400" y="3276600"/>
                <a:ext cx="5486400" cy="9461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de-DE" altLang="de-DE" sz="2800" dirty="0" err="1" smtClean="0">
                    <a:solidFill>
                      <a:srgbClr val="FF0000"/>
                    </a:solidFill>
                  </a:rPr>
                  <a:t>destruction</a:t>
                </a:r>
                <a:r>
                  <a:rPr lang="de-DE" altLang="de-DE" sz="2800" dirty="0" smtClean="0">
                    <a:solidFill>
                      <a:srgbClr val="000099"/>
                    </a:solidFill>
                  </a:rPr>
                  <a:t> </a:t>
                </a:r>
                <a:r>
                  <a:rPr lang="de-DE" altLang="de-DE" sz="2800" dirty="0" err="1" smtClean="0">
                    <a:solidFill>
                      <a:srgbClr val="000099"/>
                    </a:solidFill>
                  </a:rPr>
                  <a:t>of</a:t>
                </a:r>
                <a:r>
                  <a:rPr lang="de-DE" altLang="de-DE" sz="2800" dirty="0" smtClean="0">
                    <a:solidFill>
                      <a:srgbClr val="000099"/>
                    </a:solidFill>
                  </a:rPr>
                  <a:t> an </a:t>
                </a:r>
                <a:r>
                  <a:rPr lang="de-DE" altLang="de-DE" sz="2800" dirty="0" err="1" smtClean="0">
                    <a:solidFill>
                      <a:srgbClr val="FF0000"/>
                    </a:solidFill>
                  </a:rPr>
                  <a:t>electron</a:t>
                </a:r>
                <a:endParaRPr lang="de-DE" altLang="de-DE" sz="2800" dirty="0">
                  <a:solidFill>
                    <a:srgbClr val="FF0000"/>
                  </a:solidFill>
                </a:endParaRPr>
              </a:p>
              <a:p>
                <a:pPr algn="l">
                  <a:spcBef>
                    <a:spcPct val="0"/>
                  </a:spcBef>
                </a:pPr>
                <a:r>
                  <a:rPr lang="en-US" altLang="de-DE" sz="2800" dirty="0" smtClean="0">
                    <a:solidFill>
                      <a:srgbClr val="FF0000"/>
                    </a:solidFill>
                    <a:ea typeface="Arial" charset="0"/>
                    <a:cs typeface="Arial" charset="0"/>
                  </a:rPr>
                  <a:t>creation</a:t>
                </a:r>
                <a:r>
                  <a:rPr lang="en-US" altLang="de-DE" sz="2800" dirty="0" smtClean="0">
                    <a:solidFill>
                      <a:srgbClr val="000099"/>
                    </a:solidFill>
                    <a:ea typeface="Arial" charset="0"/>
                    <a:cs typeface="Arial" charset="0"/>
                  </a:rPr>
                  <a:t> of a </a:t>
                </a:r>
                <a:r>
                  <a:rPr lang="en-US" altLang="de-DE" sz="2800" dirty="0" smtClean="0">
                    <a:solidFill>
                      <a:srgbClr val="FF0000"/>
                    </a:solidFill>
                    <a:ea typeface="Arial" charset="0"/>
                    <a:cs typeface="Arial" charset="0"/>
                  </a:rPr>
                  <a:t>positron</a:t>
                </a:r>
                <a:endParaRPr lang="en-US" altLang="de-DE" sz="2800" dirty="0">
                  <a:solidFill>
                    <a:srgbClr val="FF0000"/>
                  </a:solidFill>
                  <a:ea typeface="Arial" charset="0"/>
                  <a:cs typeface="Arial" charset="0"/>
                </a:endParaRPr>
              </a:p>
            </p:txBody>
          </p:sp>
          <p:sp>
            <p:nvSpPr>
              <p:cNvPr id="289801" name="Text Box 9"/>
              <p:cNvSpPr txBox="1">
                <a:spLocks noChangeArrowheads="1"/>
              </p:cNvSpPr>
              <p:nvPr/>
            </p:nvSpPr>
            <p:spPr bwMode="auto">
              <a:xfrm>
                <a:off x="1676401" y="4387853"/>
                <a:ext cx="7467600" cy="9461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de-DE" altLang="de-DE" sz="2800" dirty="0" err="1" smtClean="0">
                    <a:solidFill>
                      <a:srgbClr val="FF0000"/>
                    </a:solidFill>
                  </a:rPr>
                  <a:t>creation</a:t>
                </a:r>
                <a:r>
                  <a:rPr lang="de-DE" altLang="de-DE" sz="2800" dirty="0" smtClean="0">
                    <a:solidFill>
                      <a:srgbClr val="000099"/>
                    </a:solidFill>
                  </a:rPr>
                  <a:t> </a:t>
                </a:r>
                <a:r>
                  <a:rPr lang="de-DE" altLang="de-DE" sz="2800" dirty="0" err="1" smtClean="0">
                    <a:solidFill>
                      <a:srgbClr val="000099"/>
                    </a:solidFill>
                  </a:rPr>
                  <a:t>of</a:t>
                </a:r>
                <a:r>
                  <a:rPr lang="de-DE" altLang="de-DE" sz="2800" dirty="0" smtClean="0">
                    <a:solidFill>
                      <a:srgbClr val="000099"/>
                    </a:solidFill>
                  </a:rPr>
                  <a:t> an </a:t>
                </a:r>
                <a:r>
                  <a:rPr lang="de-DE" altLang="de-DE" sz="2800" dirty="0" err="1" smtClean="0">
                    <a:solidFill>
                      <a:srgbClr val="FF0000"/>
                    </a:solidFill>
                  </a:rPr>
                  <a:t>electron</a:t>
                </a:r>
                <a:endParaRPr lang="de-DE" altLang="de-DE" sz="2800" dirty="0">
                  <a:solidFill>
                    <a:srgbClr val="FF0000"/>
                  </a:solidFill>
                </a:endParaRPr>
              </a:p>
              <a:p>
                <a:pPr algn="l">
                  <a:spcBef>
                    <a:spcPct val="0"/>
                  </a:spcBef>
                </a:pPr>
                <a:r>
                  <a:rPr lang="en-US" altLang="de-DE" sz="2800" dirty="0" smtClean="0">
                    <a:solidFill>
                      <a:srgbClr val="FF0000"/>
                    </a:solidFill>
                    <a:ea typeface="Arial" charset="0"/>
                    <a:cs typeface="Arial" charset="0"/>
                  </a:rPr>
                  <a:t>destruction</a:t>
                </a:r>
                <a:r>
                  <a:rPr lang="en-US" altLang="de-DE" sz="2800" dirty="0" smtClean="0">
                    <a:solidFill>
                      <a:srgbClr val="000099"/>
                    </a:solidFill>
                    <a:ea typeface="Arial" charset="0"/>
                    <a:cs typeface="Arial" charset="0"/>
                  </a:rPr>
                  <a:t> of a </a:t>
                </a:r>
                <a:r>
                  <a:rPr lang="en-US" altLang="de-DE" sz="2800" dirty="0" smtClean="0">
                    <a:solidFill>
                      <a:srgbClr val="FF0000"/>
                    </a:solidFill>
                    <a:ea typeface="Arial" charset="0"/>
                    <a:cs typeface="Arial" charset="0"/>
                  </a:rPr>
                  <a:t>positron</a:t>
                </a:r>
                <a:endParaRPr lang="en-US" altLang="de-DE" sz="2800" dirty="0">
                  <a:solidFill>
                    <a:srgbClr val="FF0000"/>
                  </a:solidFill>
                  <a:ea typeface="Arial" charset="0"/>
                  <a:cs typeface="Arial" charset="0"/>
                </a:endParaRPr>
              </a:p>
            </p:txBody>
          </p:sp>
          <p:sp>
            <p:nvSpPr>
              <p:cNvPr id="289802" name="Text Box 10"/>
              <p:cNvSpPr txBox="1">
                <a:spLocks noChangeArrowheads="1"/>
              </p:cNvSpPr>
              <p:nvPr/>
            </p:nvSpPr>
            <p:spPr bwMode="auto">
              <a:xfrm>
                <a:off x="1676400" y="5638805"/>
                <a:ext cx="7467600" cy="5191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de-DE" altLang="de-DE" sz="2800" dirty="0" err="1" smtClean="0">
                    <a:solidFill>
                      <a:srgbClr val="FF0000"/>
                    </a:solidFill>
                  </a:rPr>
                  <a:t>creation</a:t>
                </a:r>
                <a:r>
                  <a:rPr lang="de-DE" altLang="de-DE" sz="2800" dirty="0" smtClean="0">
                    <a:solidFill>
                      <a:srgbClr val="000099"/>
                    </a:solidFill>
                  </a:rPr>
                  <a:t> </a:t>
                </a:r>
                <a:r>
                  <a:rPr lang="en-US" altLang="de-DE" sz="2800" dirty="0">
                    <a:solidFill>
                      <a:srgbClr val="000099"/>
                    </a:solidFill>
                    <a:ea typeface="Arial" charset="0"/>
                    <a:cs typeface="Arial" charset="0"/>
                  </a:rPr>
                  <a:t>/ </a:t>
                </a:r>
                <a:r>
                  <a:rPr lang="en-US" altLang="de-DE" sz="2800" dirty="0" smtClean="0">
                    <a:solidFill>
                      <a:srgbClr val="FF0000"/>
                    </a:solidFill>
                    <a:ea typeface="Arial" charset="0"/>
                    <a:cs typeface="Arial" charset="0"/>
                  </a:rPr>
                  <a:t>destruction</a:t>
                </a:r>
                <a:r>
                  <a:rPr lang="en-US" altLang="de-DE" sz="2800" dirty="0" smtClean="0">
                    <a:solidFill>
                      <a:srgbClr val="000099"/>
                    </a:solidFill>
                    <a:ea typeface="Arial" charset="0"/>
                    <a:cs typeface="Arial" charset="0"/>
                  </a:rPr>
                  <a:t> of a </a:t>
                </a:r>
                <a:r>
                  <a:rPr lang="en-US" altLang="de-DE" sz="2800" dirty="0" smtClean="0">
                    <a:solidFill>
                      <a:srgbClr val="FF0000"/>
                    </a:solidFill>
                    <a:ea typeface="Arial" charset="0"/>
                    <a:cs typeface="Arial" charset="0"/>
                  </a:rPr>
                  <a:t>photon</a:t>
                </a:r>
                <a:endParaRPr lang="en-US" altLang="de-DE" sz="2800" dirty="0">
                  <a:solidFill>
                    <a:srgbClr val="FF0000"/>
                  </a:solidFill>
                  <a:ea typeface="Arial" charset="0"/>
                  <a:cs typeface="Arial" charset="0"/>
                </a:endParaRPr>
              </a:p>
            </p:txBody>
          </p:sp>
          <p:pic>
            <p:nvPicPr>
              <p:cNvPr id="4" name="Bild 3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09600" y="5638800"/>
                <a:ext cx="767953" cy="660797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84722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064" name="Group 104"/>
          <p:cNvGrpSpPr>
            <a:grpSpLocks/>
          </p:cNvGrpSpPr>
          <p:nvPr/>
        </p:nvGrpSpPr>
        <p:grpSpPr bwMode="auto">
          <a:xfrm>
            <a:off x="2784518" y="1407330"/>
            <a:ext cx="1787526" cy="2392364"/>
            <a:chOff x="2258" y="328"/>
            <a:chExt cx="1126" cy="1507"/>
          </a:xfrm>
        </p:grpSpPr>
        <p:sp>
          <p:nvSpPr>
            <p:cNvPr id="297054" name="Rectangle 94"/>
            <p:cNvSpPr>
              <a:spLocks noChangeArrowheads="1"/>
            </p:cNvSpPr>
            <p:nvPr/>
          </p:nvSpPr>
          <p:spPr bwMode="auto">
            <a:xfrm>
              <a:off x="3025" y="1484"/>
              <a:ext cx="359" cy="351"/>
            </a:xfrm>
            <a:prstGeom prst="rect">
              <a:avLst/>
            </a:prstGeom>
            <a:solidFill>
              <a:srgbClr val="FFFF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sp>
          <p:nvSpPr>
            <p:cNvPr id="297055" name="Rectangle 95"/>
            <p:cNvSpPr>
              <a:spLocks noChangeArrowheads="1"/>
            </p:cNvSpPr>
            <p:nvPr/>
          </p:nvSpPr>
          <p:spPr bwMode="auto">
            <a:xfrm>
              <a:off x="2258" y="328"/>
              <a:ext cx="325" cy="480"/>
            </a:xfrm>
            <a:prstGeom prst="rect">
              <a:avLst/>
            </a:prstGeom>
            <a:solidFill>
              <a:srgbClr val="FFFF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297063" name="Group 103"/>
          <p:cNvGrpSpPr>
            <a:grpSpLocks/>
          </p:cNvGrpSpPr>
          <p:nvPr/>
        </p:nvGrpSpPr>
        <p:grpSpPr bwMode="auto">
          <a:xfrm>
            <a:off x="381000" y="1382713"/>
            <a:ext cx="5564188" cy="4560888"/>
            <a:chOff x="288" y="871"/>
            <a:chExt cx="3505" cy="2873"/>
          </a:xfrm>
        </p:grpSpPr>
        <p:sp>
          <p:nvSpPr>
            <p:cNvPr id="297045" name="Rectangle 85"/>
            <p:cNvSpPr>
              <a:spLocks noChangeArrowheads="1"/>
            </p:cNvSpPr>
            <p:nvPr/>
          </p:nvSpPr>
          <p:spPr bwMode="auto">
            <a:xfrm>
              <a:off x="3359" y="871"/>
              <a:ext cx="434" cy="465"/>
            </a:xfrm>
            <a:prstGeom prst="rect">
              <a:avLst/>
            </a:prstGeom>
            <a:solidFill>
              <a:srgbClr val="FFFF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sp>
          <p:nvSpPr>
            <p:cNvPr id="297044" name="Rectangle 84"/>
            <p:cNvSpPr>
              <a:spLocks noChangeArrowheads="1"/>
            </p:cNvSpPr>
            <p:nvPr/>
          </p:nvSpPr>
          <p:spPr bwMode="auto">
            <a:xfrm>
              <a:off x="288" y="3216"/>
              <a:ext cx="2323" cy="528"/>
            </a:xfrm>
            <a:prstGeom prst="rect">
              <a:avLst/>
            </a:prstGeom>
            <a:solidFill>
              <a:srgbClr val="FFFF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297062" name="Group 102"/>
          <p:cNvGrpSpPr>
            <a:grpSpLocks/>
          </p:cNvGrpSpPr>
          <p:nvPr/>
        </p:nvGrpSpPr>
        <p:grpSpPr bwMode="auto">
          <a:xfrm>
            <a:off x="3495675" y="1347788"/>
            <a:ext cx="4349750" cy="3440114"/>
            <a:chOff x="2202" y="849"/>
            <a:chExt cx="2740" cy="2167"/>
          </a:xfrm>
        </p:grpSpPr>
        <p:sp>
          <p:nvSpPr>
            <p:cNvPr id="297035" name="Rectangle 75"/>
            <p:cNvSpPr>
              <a:spLocks noChangeArrowheads="1"/>
            </p:cNvSpPr>
            <p:nvPr/>
          </p:nvSpPr>
          <p:spPr bwMode="auto">
            <a:xfrm>
              <a:off x="2202" y="849"/>
              <a:ext cx="327" cy="456"/>
            </a:xfrm>
            <a:prstGeom prst="rect">
              <a:avLst/>
            </a:prstGeom>
            <a:solidFill>
              <a:srgbClr val="FFFF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sp>
          <p:nvSpPr>
            <p:cNvPr id="297034" name="Rectangle 74"/>
            <p:cNvSpPr>
              <a:spLocks noChangeArrowheads="1"/>
            </p:cNvSpPr>
            <p:nvPr/>
          </p:nvSpPr>
          <p:spPr bwMode="auto">
            <a:xfrm>
              <a:off x="3120" y="2467"/>
              <a:ext cx="1822" cy="549"/>
            </a:xfrm>
            <a:prstGeom prst="rect">
              <a:avLst/>
            </a:prstGeom>
            <a:solidFill>
              <a:srgbClr val="FFFF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6" name="Gruppierung 5"/>
          <p:cNvGrpSpPr/>
          <p:nvPr/>
        </p:nvGrpSpPr>
        <p:grpSpPr>
          <a:xfrm>
            <a:off x="925700" y="1431925"/>
            <a:ext cx="4103501" cy="3368675"/>
            <a:chOff x="925700" y="1431925"/>
            <a:chExt cx="4103501" cy="3368675"/>
          </a:xfrm>
        </p:grpSpPr>
        <p:sp>
          <p:nvSpPr>
            <p:cNvPr id="297013" name="Rectangle 53"/>
            <p:cNvSpPr>
              <a:spLocks noChangeArrowheads="1"/>
            </p:cNvSpPr>
            <p:nvPr/>
          </p:nvSpPr>
          <p:spPr bwMode="auto">
            <a:xfrm>
              <a:off x="925700" y="3962400"/>
              <a:ext cx="2731899" cy="838200"/>
            </a:xfrm>
            <a:prstGeom prst="rect">
              <a:avLst/>
            </a:prstGeom>
            <a:solidFill>
              <a:srgbClr val="FFFF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sp>
          <p:nvSpPr>
            <p:cNvPr id="297010" name="Rectangle 50"/>
            <p:cNvSpPr>
              <a:spLocks noChangeArrowheads="1"/>
            </p:cNvSpPr>
            <p:nvPr/>
          </p:nvSpPr>
          <p:spPr bwMode="auto">
            <a:xfrm>
              <a:off x="4586288" y="1431925"/>
              <a:ext cx="442913" cy="714375"/>
            </a:xfrm>
            <a:prstGeom prst="rect">
              <a:avLst/>
            </a:prstGeom>
            <a:solidFill>
              <a:srgbClr val="FFFF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297008" name="Rectangle 48"/>
          <p:cNvSpPr>
            <a:spLocks noChangeArrowheads="1"/>
          </p:cNvSpPr>
          <p:nvPr/>
        </p:nvSpPr>
        <p:spPr bwMode="auto">
          <a:xfrm>
            <a:off x="382588" y="3962400"/>
            <a:ext cx="3276600" cy="838200"/>
          </a:xfrm>
          <a:prstGeom prst="rect">
            <a:avLst/>
          </a:prstGeom>
          <a:noFill/>
          <a:ln w="28575">
            <a:noFill/>
            <a:miter lim="800000"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66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296963" name="Text Box 3"/>
          <p:cNvSpPr txBox="1">
            <a:spLocks noChangeArrowheads="1"/>
          </p:cNvSpPr>
          <p:nvPr/>
        </p:nvSpPr>
        <p:spPr bwMode="auto">
          <a:xfrm>
            <a:off x="76200" y="152400"/>
            <a:ext cx="9296400" cy="646331"/>
          </a:xfrm>
          <a:prstGeom prst="rect">
            <a:avLst/>
          </a:prstGeom>
          <a:noFill/>
          <a:ln w="19050">
            <a:noFill/>
            <a:miter lim="800000"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altLang="de-DE" sz="3600" smtClean="0">
                <a:latin typeface="Lucida Calligraphy" charset="0"/>
              </a:rPr>
              <a:t>L</a:t>
            </a:r>
            <a:r>
              <a:rPr lang="en-US" altLang="de-DE" sz="3600" baseline="-25000" smtClean="0"/>
              <a:t>int</a:t>
            </a:r>
            <a:r>
              <a:rPr lang="en-US" altLang="de-DE" sz="3600" smtClean="0"/>
              <a:t> and </a:t>
            </a:r>
            <a:r>
              <a:rPr lang="en-US" altLang="de-DE" sz="3600" dirty="0" smtClean="0">
                <a:sym typeface="Symbol" charset="2"/>
              </a:rPr>
              <a:t>fundamental couplings (</a:t>
            </a:r>
            <a:r>
              <a:rPr lang="en-US" altLang="de-DE" sz="3600" dirty="0" smtClean="0">
                <a:solidFill>
                  <a:srgbClr val="FF0000"/>
                </a:solidFill>
                <a:sym typeface="Symbol" charset="2"/>
              </a:rPr>
              <a:t>vertices</a:t>
            </a:r>
            <a:r>
              <a:rPr lang="en-US" altLang="de-DE" sz="3600" dirty="0" smtClean="0">
                <a:sym typeface="Symbol" charset="2"/>
              </a:rPr>
              <a:t>)</a:t>
            </a:r>
            <a:endParaRPr lang="en-US" altLang="de-DE" sz="3600" dirty="0">
              <a:sym typeface="Symbol" charset="2"/>
            </a:endParaRPr>
          </a:p>
        </p:txBody>
      </p:sp>
      <p:grpSp>
        <p:nvGrpSpPr>
          <p:cNvPr id="296972" name="Group 12"/>
          <p:cNvGrpSpPr>
            <a:grpSpLocks/>
          </p:cNvGrpSpPr>
          <p:nvPr/>
        </p:nvGrpSpPr>
        <p:grpSpPr bwMode="auto">
          <a:xfrm rot="5400000">
            <a:off x="3420270" y="4704556"/>
            <a:ext cx="1757362" cy="376238"/>
            <a:chOff x="1110" y="2406"/>
            <a:chExt cx="1154" cy="118"/>
          </a:xfrm>
        </p:grpSpPr>
        <p:sp>
          <p:nvSpPr>
            <p:cNvPr id="296973" name="Freeform 13"/>
            <p:cNvSpPr>
              <a:spLocks/>
            </p:cNvSpPr>
            <p:nvPr/>
          </p:nvSpPr>
          <p:spPr bwMode="auto">
            <a:xfrm rot="-10832358">
              <a:off x="1688" y="2406"/>
              <a:ext cx="576" cy="112"/>
            </a:xfrm>
            <a:custGeom>
              <a:avLst/>
              <a:gdLst>
                <a:gd name="T0" fmla="*/ 0 w 576"/>
                <a:gd name="T1" fmla="*/ 56 h 112"/>
                <a:gd name="T2" fmla="*/ 50 w 576"/>
                <a:gd name="T3" fmla="*/ 8 h 112"/>
                <a:gd name="T4" fmla="*/ 144 w 576"/>
                <a:gd name="T5" fmla="*/ 104 h 112"/>
                <a:gd name="T6" fmla="*/ 240 w 576"/>
                <a:gd name="T7" fmla="*/ 8 h 112"/>
                <a:gd name="T8" fmla="*/ 336 w 576"/>
                <a:gd name="T9" fmla="*/ 104 h 112"/>
                <a:gd name="T10" fmla="*/ 432 w 576"/>
                <a:gd name="T11" fmla="*/ 8 h 112"/>
                <a:gd name="T12" fmla="*/ 528 w 576"/>
                <a:gd name="T13" fmla="*/ 104 h 112"/>
                <a:gd name="T14" fmla="*/ 576 w 576"/>
                <a:gd name="T1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6" h="112">
                  <a:moveTo>
                    <a:pt x="0" y="56"/>
                  </a:moveTo>
                  <a:cubicBezTo>
                    <a:pt x="8" y="48"/>
                    <a:pt x="26" y="0"/>
                    <a:pt x="50" y="8"/>
                  </a:cubicBezTo>
                  <a:cubicBezTo>
                    <a:pt x="74" y="16"/>
                    <a:pt x="112" y="104"/>
                    <a:pt x="144" y="104"/>
                  </a:cubicBezTo>
                  <a:cubicBezTo>
                    <a:pt x="176" y="104"/>
                    <a:pt x="208" y="8"/>
                    <a:pt x="240" y="8"/>
                  </a:cubicBezTo>
                  <a:cubicBezTo>
                    <a:pt x="272" y="8"/>
                    <a:pt x="304" y="104"/>
                    <a:pt x="336" y="104"/>
                  </a:cubicBezTo>
                  <a:cubicBezTo>
                    <a:pt x="368" y="104"/>
                    <a:pt x="400" y="8"/>
                    <a:pt x="432" y="8"/>
                  </a:cubicBezTo>
                  <a:cubicBezTo>
                    <a:pt x="464" y="8"/>
                    <a:pt x="504" y="96"/>
                    <a:pt x="528" y="104"/>
                  </a:cubicBezTo>
                  <a:cubicBezTo>
                    <a:pt x="552" y="112"/>
                    <a:pt x="568" y="64"/>
                    <a:pt x="576" y="56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6974" name="Freeform 14"/>
            <p:cNvSpPr>
              <a:spLocks/>
            </p:cNvSpPr>
            <p:nvPr/>
          </p:nvSpPr>
          <p:spPr bwMode="auto">
            <a:xfrm rot="-10832358">
              <a:off x="1110" y="2413"/>
              <a:ext cx="581" cy="111"/>
            </a:xfrm>
            <a:custGeom>
              <a:avLst/>
              <a:gdLst>
                <a:gd name="T0" fmla="*/ 0 w 581"/>
                <a:gd name="T1" fmla="*/ 61 h 111"/>
                <a:gd name="T2" fmla="*/ 55 w 581"/>
                <a:gd name="T3" fmla="*/ 7 h 111"/>
                <a:gd name="T4" fmla="*/ 149 w 581"/>
                <a:gd name="T5" fmla="*/ 103 h 111"/>
                <a:gd name="T6" fmla="*/ 245 w 581"/>
                <a:gd name="T7" fmla="*/ 7 h 111"/>
                <a:gd name="T8" fmla="*/ 341 w 581"/>
                <a:gd name="T9" fmla="*/ 103 h 111"/>
                <a:gd name="T10" fmla="*/ 437 w 581"/>
                <a:gd name="T11" fmla="*/ 7 h 111"/>
                <a:gd name="T12" fmla="*/ 533 w 581"/>
                <a:gd name="T13" fmla="*/ 103 h 111"/>
                <a:gd name="T14" fmla="*/ 581 w 581"/>
                <a:gd name="T1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1" h="111">
                  <a:moveTo>
                    <a:pt x="0" y="61"/>
                  </a:moveTo>
                  <a:cubicBezTo>
                    <a:pt x="9" y="52"/>
                    <a:pt x="30" y="0"/>
                    <a:pt x="55" y="7"/>
                  </a:cubicBezTo>
                  <a:cubicBezTo>
                    <a:pt x="80" y="14"/>
                    <a:pt x="117" y="103"/>
                    <a:pt x="149" y="103"/>
                  </a:cubicBezTo>
                  <a:cubicBezTo>
                    <a:pt x="181" y="103"/>
                    <a:pt x="213" y="7"/>
                    <a:pt x="245" y="7"/>
                  </a:cubicBezTo>
                  <a:cubicBezTo>
                    <a:pt x="277" y="7"/>
                    <a:pt x="309" y="103"/>
                    <a:pt x="341" y="103"/>
                  </a:cubicBezTo>
                  <a:cubicBezTo>
                    <a:pt x="373" y="103"/>
                    <a:pt x="405" y="7"/>
                    <a:pt x="437" y="7"/>
                  </a:cubicBezTo>
                  <a:cubicBezTo>
                    <a:pt x="469" y="7"/>
                    <a:pt x="509" y="95"/>
                    <a:pt x="533" y="103"/>
                  </a:cubicBezTo>
                  <a:cubicBezTo>
                    <a:pt x="557" y="111"/>
                    <a:pt x="573" y="63"/>
                    <a:pt x="581" y="55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96999" name="Group 39"/>
          <p:cNvGrpSpPr>
            <a:grpSpLocks/>
          </p:cNvGrpSpPr>
          <p:nvPr/>
        </p:nvGrpSpPr>
        <p:grpSpPr bwMode="auto">
          <a:xfrm>
            <a:off x="2211388" y="3200400"/>
            <a:ext cx="4114800" cy="762000"/>
            <a:chOff x="1574" y="2179"/>
            <a:chExt cx="960" cy="480"/>
          </a:xfrm>
        </p:grpSpPr>
        <p:grpSp>
          <p:nvGrpSpPr>
            <p:cNvPr id="296976" name="Group 16"/>
            <p:cNvGrpSpPr>
              <a:grpSpLocks/>
            </p:cNvGrpSpPr>
            <p:nvPr/>
          </p:nvGrpSpPr>
          <p:grpSpPr bwMode="auto">
            <a:xfrm rot="5400000">
              <a:off x="1574" y="2179"/>
              <a:ext cx="480" cy="480"/>
              <a:chOff x="624" y="2448"/>
              <a:chExt cx="480" cy="480"/>
            </a:xfrm>
          </p:grpSpPr>
          <p:sp>
            <p:nvSpPr>
              <p:cNvPr id="296977" name="Line 17"/>
              <p:cNvSpPr>
                <a:spLocks noChangeShapeType="1"/>
              </p:cNvSpPr>
              <p:nvPr/>
            </p:nvSpPr>
            <p:spPr bwMode="auto">
              <a:xfrm flipV="1">
                <a:off x="624" y="2448"/>
                <a:ext cx="480" cy="48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96978" name="Line 18"/>
              <p:cNvSpPr>
                <a:spLocks noChangeShapeType="1"/>
              </p:cNvSpPr>
              <p:nvPr/>
            </p:nvSpPr>
            <p:spPr bwMode="auto">
              <a:xfrm flipV="1">
                <a:off x="624" y="2688"/>
                <a:ext cx="240" cy="24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296979" name="Group 19"/>
            <p:cNvGrpSpPr>
              <a:grpSpLocks/>
            </p:cNvGrpSpPr>
            <p:nvPr/>
          </p:nvGrpSpPr>
          <p:grpSpPr bwMode="auto">
            <a:xfrm rot="5400000" flipH="1">
              <a:off x="2054" y="2179"/>
              <a:ext cx="480" cy="480"/>
              <a:chOff x="720" y="2544"/>
              <a:chExt cx="480" cy="480"/>
            </a:xfrm>
          </p:grpSpPr>
          <p:sp>
            <p:nvSpPr>
              <p:cNvPr id="296980" name="Line 20"/>
              <p:cNvSpPr>
                <a:spLocks noChangeShapeType="1"/>
              </p:cNvSpPr>
              <p:nvPr/>
            </p:nvSpPr>
            <p:spPr bwMode="auto">
              <a:xfrm flipV="1">
                <a:off x="720" y="2544"/>
                <a:ext cx="480" cy="48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96981" name="Line 21"/>
              <p:cNvSpPr>
                <a:spLocks noChangeShapeType="1"/>
              </p:cNvSpPr>
              <p:nvPr/>
            </p:nvSpPr>
            <p:spPr bwMode="auto">
              <a:xfrm flipV="1">
                <a:off x="720" y="2784"/>
                <a:ext cx="240" cy="24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</p:grpSp>
      <p:sp>
        <p:nvSpPr>
          <p:cNvPr id="296982" name="Oval 22"/>
          <p:cNvSpPr>
            <a:spLocks noChangeArrowheads="1"/>
          </p:cNvSpPr>
          <p:nvPr/>
        </p:nvSpPr>
        <p:spPr bwMode="auto">
          <a:xfrm rot="5400000">
            <a:off x="4159250" y="3838575"/>
            <a:ext cx="228600" cy="228600"/>
          </a:xfrm>
          <a:prstGeom prst="ellipse">
            <a:avLst/>
          </a:prstGeom>
          <a:solidFill>
            <a:srgbClr val="66CCFF"/>
          </a:solidFill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297000" name="Line 40"/>
          <p:cNvSpPr>
            <a:spLocks noChangeShapeType="1"/>
          </p:cNvSpPr>
          <p:nvPr/>
        </p:nvSpPr>
        <p:spPr bwMode="auto">
          <a:xfrm>
            <a:off x="1220788" y="6248400"/>
            <a:ext cx="64008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297001" name="Text Box 41"/>
          <p:cNvSpPr txBox="1">
            <a:spLocks noChangeArrowheads="1"/>
          </p:cNvSpPr>
          <p:nvPr/>
        </p:nvSpPr>
        <p:spPr bwMode="auto">
          <a:xfrm>
            <a:off x="5945188" y="6324600"/>
            <a:ext cx="1676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3200" dirty="0" smtClean="0"/>
              <a:t>time</a:t>
            </a:r>
            <a:endParaRPr lang="en-US" altLang="de-DE" sz="3200" dirty="0"/>
          </a:p>
        </p:txBody>
      </p:sp>
      <p:sp>
        <p:nvSpPr>
          <p:cNvPr id="297002" name="Text Box 42"/>
          <p:cNvSpPr txBox="1">
            <a:spLocks noChangeArrowheads="1"/>
          </p:cNvSpPr>
          <p:nvPr/>
        </p:nvSpPr>
        <p:spPr bwMode="auto">
          <a:xfrm>
            <a:off x="1219200" y="2590800"/>
            <a:ext cx="13716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5400" dirty="0" smtClean="0">
                <a:solidFill>
                  <a:srgbClr val="000099"/>
                </a:solidFill>
                <a:latin typeface="+mn-lt"/>
              </a:rPr>
              <a:t>e</a:t>
            </a:r>
            <a:r>
              <a:rPr lang="en-US" altLang="de-DE" sz="5400" baseline="30000" dirty="0" smtClean="0">
                <a:solidFill>
                  <a:srgbClr val="000099"/>
                </a:solidFill>
                <a:latin typeface="+mn-lt"/>
                <a:sym typeface="Symbol" charset="2"/>
              </a:rPr>
              <a:t>−</a:t>
            </a:r>
            <a:endParaRPr lang="en-US" altLang="de-DE" sz="5400" dirty="0">
              <a:solidFill>
                <a:srgbClr val="000099"/>
              </a:solidFill>
              <a:latin typeface="+mn-lt"/>
              <a:sym typeface="Symbol" charset="2"/>
            </a:endParaRPr>
          </a:p>
        </p:txBody>
      </p:sp>
      <p:sp>
        <p:nvSpPr>
          <p:cNvPr id="297003" name="Text Box 43"/>
          <p:cNvSpPr txBox="1">
            <a:spLocks noChangeArrowheads="1"/>
          </p:cNvSpPr>
          <p:nvPr/>
        </p:nvSpPr>
        <p:spPr bwMode="auto">
          <a:xfrm>
            <a:off x="6096000" y="2590800"/>
            <a:ext cx="13716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5400" dirty="0" smtClean="0">
                <a:solidFill>
                  <a:srgbClr val="000099"/>
                </a:solidFill>
                <a:latin typeface="+mn-lt"/>
              </a:rPr>
              <a:t>e</a:t>
            </a:r>
            <a:r>
              <a:rPr lang="en-US" altLang="de-DE" sz="5400" baseline="30000" dirty="0" smtClean="0">
                <a:solidFill>
                  <a:srgbClr val="000099"/>
                </a:solidFill>
                <a:latin typeface="+mn-lt"/>
                <a:sym typeface="Symbol" charset="2"/>
              </a:rPr>
              <a:t>−</a:t>
            </a:r>
            <a:endParaRPr lang="en-US" altLang="de-DE" sz="5400" dirty="0">
              <a:solidFill>
                <a:srgbClr val="000099"/>
              </a:solidFill>
              <a:latin typeface="+mn-lt"/>
              <a:sym typeface="Symbol" charset="2"/>
            </a:endParaRPr>
          </a:p>
        </p:txBody>
      </p:sp>
      <p:sp>
        <p:nvSpPr>
          <p:cNvPr id="297004" name="Text Box 44"/>
          <p:cNvSpPr txBox="1">
            <a:spLocks noChangeArrowheads="1"/>
          </p:cNvSpPr>
          <p:nvPr/>
        </p:nvSpPr>
        <p:spPr bwMode="auto">
          <a:xfrm>
            <a:off x="4038600" y="5105400"/>
            <a:ext cx="13716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4400" dirty="0" smtClean="0">
                <a:solidFill>
                  <a:srgbClr val="FF0000"/>
                </a:solidFill>
                <a:sym typeface="Symbol" charset="2"/>
              </a:rPr>
              <a:t>𝛾</a:t>
            </a:r>
            <a:endParaRPr lang="en-US" altLang="de-DE" sz="4400" dirty="0">
              <a:solidFill>
                <a:srgbClr val="FF0000"/>
              </a:solidFill>
              <a:sym typeface="Symbol" charset="2"/>
            </a:endParaRPr>
          </a:p>
        </p:txBody>
      </p:sp>
      <p:pic>
        <p:nvPicPr>
          <p:cNvPr id="56" name="Bild 5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800" y="1410144"/>
            <a:ext cx="7674607" cy="647256"/>
          </a:xfrm>
          <a:prstGeom prst="rect">
            <a:avLst/>
          </a:prstGeom>
        </p:spPr>
      </p:pic>
      <p:grpSp>
        <p:nvGrpSpPr>
          <p:cNvPr id="5" name="Gruppierung 4"/>
          <p:cNvGrpSpPr/>
          <p:nvPr/>
        </p:nvGrpSpPr>
        <p:grpSpPr>
          <a:xfrm>
            <a:off x="1032119" y="3943350"/>
            <a:ext cx="3017595" cy="849313"/>
            <a:chOff x="1032119" y="3943350"/>
            <a:chExt cx="3017595" cy="849313"/>
          </a:xfrm>
        </p:grpSpPr>
        <p:sp>
          <p:nvSpPr>
            <p:cNvPr id="297007" name="Text Box 47"/>
            <p:cNvSpPr txBox="1">
              <a:spLocks noChangeArrowheads="1"/>
            </p:cNvSpPr>
            <p:nvPr/>
          </p:nvSpPr>
          <p:spPr bwMode="auto">
            <a:xfrm>
              <a:off x="1373188" y="3962400"/>
              <a:ext cx="2286000" cy="830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66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dirty="0" smtClean="0">
                  <a:solidFill>
                    <a:srgbClr val="000099"/>
                  </a:solidFill>
                </a:rPr>
                <a:t>destruction of an electron</a:t>
              </a:r>
              <a:endParaRPr lang="en-US" altLang="de-DE" dirty="0">
                <a:solidFill>
                  <a:srgbClr val="000099"/>
                </a:solidFill>
              </a:endParaRPr>
            </a:p>
          </p:txBody>
        </p:sp>
        <p:sp>
          <p:nvSpPr>
            <p:cNvPr id="297011" name="Line 51"/>
            <p:cNvSpPr>
              <a:spLocks noChangeShapeType="1"/>
            </p:cNvSpPr>
            <p:nvPr/>
          </p:nvSpPr>
          <p:spPr bwMode="auto">
            <a:xfrm flipV="1">
              <a:off x="3660776" y="3943350"/>
              <a:ext cx="388938" cy="2921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32119" y="4044093"/>
              <a:ext cx="415681" cy="596412"/>
            </a:xfrm>
            <a:prstGeom prst="rect">
              <a:avLst/>
            </a:prstGeom>
          </p:spPr>
        </p:pic>
      </p:grpSp>
      <p:grpSp>
        <p:nvGrpSpPr>
          <p:cNvPr id="10" name="Gruppierung 9"/>
          <p:cNvGrpSpPr/>
          <p:nvPr/>
        </p:nvGrpSpPr>
        <p:grpSpPr>
          <a:xfrm>
            <a:off x="457200" y="4279900"/>
            <a:ext cx="3703638" cy="1663700"/>
            <a:chOff x="457200" y="4279900"/>
            <a:chExt cx="3703638" cy="1663700"/>
          </a:xfrm>
        </p:grpSpPr>
        <p:grpSp>
          <p:nvGrpSpPr>
            <p:cNvPr id="297043" name="Group 83"/>
            <p:cNvGrpSpPr>
              <a:grpSpLocks/>
            </p:cNvGrpSpPr>
            <p:nvPr/>
          </p:nvGrpSpPr>
          <p:grpSpPr bwMode="auto">
            <a:xfrm>
              <a:off x="457200" y="4279900"/>
              <a:ext cx="3703638" cy="1663700"/>
              <a:chOff x="288" y="2696"/>
              <a:chExt cx="2333" cy="1048"/>
            </a:xfrm>
          </p:grpSpPr>
          <p:sp>
            <p:nvSpPr>
              <p:cNvPr id="297039" name="Rectangle 79"/>
              <p:cNvSpPr>
                <a:spLocks noChangeArrowheads="1"/>
              </p:cNvSpPr>
              <p:nvPr/>
            </p:nvSpPr>
            <p:spPr bwMode="auto">
              <a:xfrm>
                <a:off x="288" y="3216"/>
                <a:ext cx="2324" cy="528"/>
              </a:xfrm>
              <a:prstGeom prst="rect">
                <a:avLst/>
              </a:prstGeom>
              <a:noFill/>
              <a:ln w="28575">
                <a:noFill/>
                <a:miter lim="800000"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66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97041" name="Text Box 81"/>
              <p:cNvSpPr txBox="1">
                <a:spLocks noChangeArrowheads="1"/>
              </p:cNvSpPr>
              <p:nvPr/>
            </p:nvSpPr>
            <p:spPr bwMode="auto">
              <a:xfrm>
                <a:off x="748" y="3216"/>
                <a:ext cx="1844" cy="5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66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en-US" altLang="de-DE" dirty="0" smtClean="0">
                    <a:solidFill>
                      <a:srgbClr val="000099"/>
                    </a:solidFill>
                  </a:rPr>
                  <a:t>creation/destruction of a photon</a:t>
                </a:r>
                <a:endParaRPr lang="en-US" altLang="de-DE" dirty="0">
                  <a:solidFill>
                    <a:srgbClr val="000099"/>
                  </a:solidFill>
                </a:endParaRPr>
              </a:p>
            </p:txBody>
          </p:sp>
          <p:sp>
            <p:nvSpPr>
              <p:cNvPr id="297042" name="Line 82"/>
              <p:cNvSpPr>
                <a:spLocks noChangeShapeType="1"/>
              </p:cNvSpPr>
              <p:nvPr/>
            </p:nvSpPr>
            <p:spPr bwMode="auto">
              <a:xfrm flipV="1">
                <a:off x="2443" y="2696"/>
                <a:ext cx="178" cy="52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57200" y="5212983"/>
              <a:ext cx="777142" cy="668704"/>
            </a:xfrm>
            <a:prstGeom prst="rect">
              <a:avLst/>
            </a:prstGeom>
          </p:spPr>
        </p:pic>
      </p:grpSp>
      <p:grpSp>
        <p:nvGrpSpPr>
          <p:cNvPr id="9" name="Gruppierung 8"/>
          <p:cNvGrpSpPr/>
          <p:nvPr/>
        </p:nvGrpSpPr>
        <p:grpSpPr>
          <a:xfrm>
            <a:off x="4191000" y="3886200"/>
            <a:ext cx="3656012" cy="914400"/>
            <a:chOff x="4191000" y="3886200"/>
            <a:chExt cx="3656012" cy="914400"/>
          </a:xfrm>
        </p:grpSpPr>
        <p:sp>
          <p:nvSpPr>
            <p:cNvPr id="67" name="Line 51"/>
            <p:cNvSpPr>
              <a:spLocks noChangeShapeType="1"/>
            </p:cNvSpPr>
            <p:nvPr/>
          </p:nvSpPr>
          <p:spPr bwMode="auto">
            <a:xfrm flipH="1" flipV="1">
              <a:off x="4471988" y="3929063"/>
              <a:ext cx="488950" cy="33813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grpSp>
          <p:nvGrpSpPr>
            <p:cNvPr id="8" name="Gruppierung 7"/>
            <p:cNvGrpSpPr/>
            <p:nvPr/>
          </p:nvGrpSpPr>
          <p:grpSpPr>
            <a:xfrm>
              <a:off x="4191000" y="3886200"/>
              <a:ext cx="3656012" cy="914400"/>
              <a:chOff x="4497388" y="3886200"/>
              <a:chExt cx="3656012" cy="914400"/>
            </a:xfrm>
          </p:grpSpPr>
          <p:grpSp>
            <p:nvGrpSpPr>
              <p:cNvPr id="297033" name="Group 73"/>
              <p:cNvGrpSpPr>
                <a:grpSpLocks/>
              </p:cNvGrpSpPr>
              <p:nvPr/>
            </p:nvGrpSpPr>
            <p:grpSpPr bwMode="auto">
              <a:xfrm>
                <a:off x="4497388" y="3886200"/>
                <a:ext cx="3656012" cy="914400"/>
                <a:chOff x="3067" y="2448"/>
                <a:chExt cx="2303" cy="576"/>
              </a:xfrm>
            </p:grpSpPr>
            <p:sp>
              <p:nvSpPr>
                <p:cNvPr id="297029" name="Rectangle 69"/>
                <p:cNvSpPr>
                  <a:spLocks noChangeArrowheads="1"/>
                </p:cNvSpPr>
                <p:nvPr/>
              </p:nvSpPr>
              <p:spPr bwMode="auto">
                <a:xfrm>
                  <a:off x="3306" y="2460"/>
                  <a:ext cx="2064" cy="528"/>
                </a:xfrm>
                <a:prstGeom prst="rect">
                  <a:avLst/>
                </a:prstGeom>
                <a:noFill/>
                <a:ln w="28575">
                  <a:noFill/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66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97031" name="Text Box 71"/>
                <p:cNvSpPr txBox="1">
                  <a:spLocks noChangeArrowheads="1"/>
                </p:cNvSpPr>
                <p:nvPr/>
              </p:nvSpPr>
              <p:spPr bwMode="auto">
                <a:xfrm>
                  <a:off x="3930" y="2501"/>
                  <a:ext cx="1440" cy="523"/>
                </a:xfrm>
                <a:prstGeom prst="rect">
                  <a:avLst/>
                </a:prstGeom>
                <a:noFill/>
                <a:ln w="28575">
                  <a:noFill/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66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r>
                    <a:rPr lang="en-US" altLang="de-DE" dirty="0" smtClean="0">
                      <a:solidFill>
                        <a:srgbClr val="000099"/>
                      </a:solidFill>
                    </a:rPr>
                    <a:t>creation of an electron</a:t>
                  </a:r>
                  <a:endParaRPr lang="en-US" altLang="de-DE" dirty="0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297032" name="Line 72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2448"/>
                  <a:ext cx="245" cy="184"/>
                </a:xfrm>
                <a:prstGeom prst="line">
                  <a:avLst/>
                </a:prstGeom>
                <a:noFill/>
                <a:ln w="28575">
                  <a:noFill/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pic>
            <p:nvPicPr>
              <p:cNvPr id="7" name="Bild 6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22807" y="4009090"/>
                <a:ext cx="449356" cy="674034"/>
              </a:xfrm>
              <a:prstGeom prst="rect">
                <a:avLst/>
              </a:prstGeom>
            </p:spPr>
          </p:pic>
        </p:grpSp>
      </p:grpSp>
      <p:pic>
        <p:nvPicPr>
          <p:cNvPr id="3" name="Bild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19518" y="3393707"/>
            <a:ext cx="300082" cy="340093"/>
          </a:xfrm>
          <a:prstGeom prst="rect">
            <a:avLst/>
          </a:prstGeom>
        </p:spPr>
      </p:pic>
      <p:pic>
        <p:nvPicPr>
          <p:cNvPr id="13" name="Bild 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30465" y="5157788"/>
            <a:ext cx="1777185" cy="475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2872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97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1000"/>
                                        <p:tgtEl>
                                          <p:spTgt spid="2970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7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97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1000"/>
                                        <p:tgtEl>
                                          <p:spTgt spid="2970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7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97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 Box 42"/>
          <p:cNvSpPr txBox="1">
            <a:spLocks noChangeArrowheads="1"/>
          </p:cNvSpPr>
          <p:nvPr/>
        </p:nvSpPr>
        <p:spPr bwMode="auto">
          <a:xfrm>
            <a:off x="6323012" y="3988097"/>
            <a:ext cx="13716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5400" dirty="0" smtClean="0">
                <a:solidFill>
                  <a:srgbClr val="000099"/>
                </a:solidFill>
                <a:latin typeface="+mn-lt"/>
              </a:rPr>
              <a:t>e</a:t>
            </a:r>
            <a:r>
              <a:rPr lang="en-US" altLang="de-DE" sz="5400" baseline="30000" dirty="0" smtClean="0">
                <a:solidFill>
                  <a:srgbClr val="000099"/>
                </a:solidFill>
                <a:latin typeface="+mn-lt"/>
                <a:sym typeface="Symbol" charset="2"/>
              </a:rPr>
              <a:t>−</a:t>
            </a:r>
            <a:endParaRPr lang="en-US" altLang="de-DE" sz="5400" dirty="0">
              <a:solidFill>
                <a:srgbClr val="000099"/>
              </a:solidFill>
              <a:latin typeface="+mn-lt"/>
              <a:sym typeface="Symbol" charset="2"/>
            </a:endParaRPr>
          </a:p>
        </p:txBody>
      </p:sp>
      <p:sp>
        <p:nvSpPr>
          <p:cNvPr id="298018" name="Line 34"/>
          <p:cNvSpPr>
            <a:spLocks noChangeShapeType="1"/>
          </p:cNvSpPr>
          <p:nvPr/>
        </p:nvSpPr>
        <p:spPr bwMode="auto">
          <a:xfrm>
            <a:off x="2514600" y="5034459"/>
            <a:ext cx="64008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298019" name="Text Box 35"/>
          <p:cNvSpPr txBox="1">
            <a:spLocks noChangeArrowheads="1"/>
          </p:cNvSpPr>
          <p:nvPr/>
        </p:nvSpPr>
        <p:spPr bwMode="auto">
          <a:xfrm>
            <a:off x="7239000" y="5110659"/>
            <a:ext cx="1676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3200" dirty="0" smtClean="0"/>
              <a:t>time</a:t>
            </a:r>
            <a:endParaRPr lang="en-US" altLang="de-DE" sz="3200" dirty="0"/>
          </a:p>
        </p:txBody>
      </p:sp>
      <p:grpSp>
        <p:nvGrpSpPr>
          <p:cNvPr id="298042" name="Group 58"/>
          <p:cNvGrpSpPr>
            <a:grpSpLocks/>
          </p:cNvGrpSpPr>
          <p:nvPr/>
        </p:nvGrpSpPr>
        <p:grpSpPr bwMode="auto">
          <a:xfrm>
            <a:off x="1903412" y="1605459"/>
            <a:ext cx="4687888" cy="2971800"/>
            <a:chOff x="384" y="1728"/>
            <a:chExt cx="2953" cy="1872"/>
          </a:xfrm>
        </p:grpSpPr>
        <p:grpSp>
          <p:nvGrpSpPr>
            <p:cNvPr id="298041" name="Group 57"/>
            <p:cNvGrpSpPr>
              <a:grpSpLocks/>
            </p:cNvGrpSpPr>
            <p:nvPr/>
          </p:nvGrpSpPr>
          <p:grpSpPr bwMode="auto">
            <a:xfrm>
              <a:off x="1008" y="1728"/>
              <a:ext cx="2329" cy="1872"/>
              <a:chOff x="1895" y="1872"/>
              <a:chExt cx="2329" cy="1872"/>
            </a:xfrm>
          </p:grpSpPr>
          <p:grpSp>
            <p:nvGrpSpPr>
              <p:cNvPr id="298007" name="Group 23"/>
              <p:cNvGrpSpPr>
                <a:grpSpLocks/>
              </p:cNvGrpSpPr>
              <p:nvPr/>
            </p:nvGrpSpPr>
            <p:grpSpPr bwMode="auto">
              <a:xfrm rot="10800000">
                <a:off x="1895" y="2697"/>
                <a:ext cx="1107" cy="237"/>
                <a:chOff x="1110" y="2406"/>
                <a:chExt cx="1154" cy="118"/>
              </a:xfrm>
            </p:grpSpPr>
            <p:sp>
              <p:nvSpPr>
                <p:cNvPr id="298008" name="Freeform 24"/>
                <p:cNvSpPr>
                  <a:spLocks/>
                </p:cNvSpPr>
                <p:nvPr/>
              </p:nvSpPr>
              <p:spPr bwMode="auto">
                <a:xfrm rot="-10832358">
                  <a:off x="1688" y="2406"/>
                  <a:ext cx="576" cy="112"/>
                </a:xfrm>
                <a:custGeom>
                  <a:avLst/>
                  <a:gdLst>
                    <a:gd name="T0" fmla="*/ 0 w 576"/>
                    <a:gd name="T1" fmla="*/ 56 h 112"/>
                    <a:gd name="T2" fmla="*/ 50 w 576"/>
                    <a:gd name="T3" fmla="*/ 8 h 112"/>
                    <a:gd name="T4" fmla="*/ 144 w 576"/>
                    <a:gd name="T5" fmla="*/ 104 h 112"/>
                    <a:gd name="T6" fmla="*/ 240 w 576"/>
                    <a:gd name="T7" fmla="*/ 8 h 112"/>
                    <a:gd name="T8" fmla="*/ 336 w 576"/>
                    <a:gd name="T9" fmla="*/ 104 h 112"/>
                    <a:gd name="T10" fmla="*/ 432 w 576"/>
                    <a:gd name="T11" fmla="*/ 8 h 112"/>
                    <a:gd name="T12" fmla="*/ 528 w 576"/>
                    <a:gd name="T13" fmla="*/ 104 h 112"/>
                    <a:gd name="T14" fmla="*/ 576 w 576"/>
                    <a:gd name="T15" fmla="*/ 5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6" h="112">
                      <a:moveTo>
                        <a:pt x="0" y="56"/>
                      </a:moveTo>
                      <a:cubicBezTo>
                        <a:pt x="8" y="48"/>
                        <a:pt x="26" y="0"/>
                        <a:pt x="50" y="8"/>
                      </a:cubicBezTo>
                      <a:cubicBezTo>
                        <a:pt x="74" y="16"/>
                        <a:pt x="112" y="104"/>
                        <a:pt x="144" y="104"/>
                      </a:cubicBezTo>
                      <a:cubicBezTo>
                        <a:pt x="176" y="104"/>
                        <a:pt x="208" y="8"/>
                        <a:pt x="240" y="8"/>
                      </a:cubicBezTo>
                      <a:cubicBezTo>
                        <a:pt x="272" y="8"/>
                        <a:pt x="304" y="104"/>
                        <a:pt x="336" y="104"/>
                      </a:cubicBezTo>
                      <a:cubicBezTo>
                        <a:pt x="368" y="104"/>
                        <a:pt x="400" y="8"/>
                        <a:pt x="432" y="8"/>
                      </a:cubicBezTo>
                      <a:cubicBezTo>
                        <a:pt x="464" y="8"/>
                        <a:pt x="504" y="96"/>
                        <a:pt x="528" y="104"/>
                      </a:cubicBezTo>
                      <a:cubicBezTo>
                        <a:pt x="552" y="112"/>
                        <a:pt x="568" y="64"/>
                        <a:pt x="576" y="56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98009" name="Freeform 25"/>
                <p:cNvSpPr>
                  <a:spLocks/>
                </p:cNvSpPr>
                <p:nvPr/>
              </p:nvSpPr>
              <p:spPr bwMode="auto">
                <a:xfrm rot="-10832358">
                  <a:off x="1110" y="2413"/>
                  <a:ext cx="581" cy="111"/>
                </a:xfrm>
                <a:custGeom>
                  <a:avLst/>
                  <a:gdLst>
                    <a:gd name="T0" fmla="*/ 0 w 581"/>
                    <a:gd name="T1" fmla="*/ 61 h 111"/>
                    <a:gd name="T2" fmla="*/ 55 w 581"/>
                    <a:gd name="T3" fmla="*/ 7 h 111"/>
                    <a:gd name="T4" fmla="*/ 149 w 581"/>
                    <a:gd name="T5" fmla="*/ 103 h 111"/>
                    <a:gd name="T6" fmla="*/ 245 w 581"/>
                    <a:gd name="T7" fmla="*/ 7 h 111"/>
                    <a:gd name="T8" fmla="*/ 341 w 581"/>
                    <a:gd name="T9" fmla="*/ 103 h 111"/>
                    <a:gd name="T10" fmla="*/ 437 w 581"/>
                    <a:gd name="T11" fmla="*/ 7 h 111"/>
                    <a:gd name="T12" fmla="*/ 533 w 581"/>
                    <a:gd name="T13" fmla="*/ 103 h 111"/>
                    <a:gd name="T14" fmla="*/ 581 w 581"/>
                    <a:gd name="T15" fmla="*/ 5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1" h="111">
                      <a:moveTo>
                        <a:pt x="0" y="61"/>
                      </a:moveTo>
                      <a:cubicBezTo>
                        <a:pt x="9" y="52"/>
                        <a:pt x="30" y="0"/>
                        <a:pt x="55" y="7"/>
                      </a:cubicBezTo>
                      <a:cubicBezTo>
                        <a:pt x="80" y="14"/>
                        <a:pt x="117" y="103"/>
                        <a:pt x="149" y="103"/>
                      </a:cubicBezTo>
                      <a:cubicBezTo>
                        <a:pt x="181" y="103"/>
                        <a:pt x="213" y="7"/>
                        <a:pt x="245" y="7"/>
                      </a:cubicBezTo>
                      <a:cubicBezTo>
                        <a:pt x="277" y="7"/>
                        <a:pt x="309" y="103"/>
                        <a:pt x="341" y="103"/>
                      </a:cubicBezTo>
                      <a:cubicBezTo>
                        <a:pt x="373" y="103"/>
                        <a:pt x="405" y="7"/>
                        <a:pt x="437" y="7"/>
                      </a:cubicBezTo>
                      <a:cubicBezTo>
                        <a:pt x="469" y="7"/>
                        <a:pt x="509" y="95"/>
                        <a:pt x="533" y="103"/>
                      </a:cubicBezTo>
                      <a:cubicBezTo>
                        <a:pt x="557" y="111"/>
                        <a:pt x="573" y="63"/>
                        <a:pt x="581" y="55"/>
                      </a:cubicBezTo>
                    </a:path>
                  </a:pathLst>
                </a:custGeom>
                <a:noFill/>
                <a:ln w="28575" cmpd="sng">
                  <a:solidFill>
                    <a:srgbClr val="FF0000"/>
                  </a:solidFill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298010" name="Group 26"/>
              <p:cNvGrpSpPr>
                <a:grpSpLocks/>
              </p:cNvGrpSpPr>
              <p:nvPr/>
            </p:nvGrpSpPr>
            <p:grpSpPr bwMode="auto">
              <a:xfrm rot="5400000">
                <a:off x="2678" y="2197"/>
                <a:ext cx="1872" cy="1221"/>
                <a:chOff x="1574" y="2179"/>
                <a:chExt cx="960" cy="480"/>
              </a:xfrm>
            </p:grpSpPr>
            <p:grpSp>
              <p:nvGrpSpPr>
                <p:cNvPr id="298011" name="Group 27"/>
                <p:cNvGrpSpPr>
                  <a:grpSpLocks/>
                </p:cNvGrpSpPr>
                <p:nvPr/>
              </p:nvGrpSpPr>
              <p:grpSpPr bwMode="auto">
                <a:xfrm rot="5400000">
                  <a:off x="1574" y="2179"/>
                  <a:ext cx="480" cy="480"/>
                  <a:chOff x="624" y="2448"/>
                  <a:chExt cx="480" cy="480"/>
                </a:xfrm>
              </p:grpSpPr>
              <p:sp>
                <p:nvSpPr>
                  <p:cNvPr id="298012" name="Line 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448"/>
                    <a:ext cx="480" cy="480"/>
                  </a:xfrm>
                  <a:prstGeom prst="line">
                    <a:avLst/>
                  </a:prstGeom>
                  <a:noFill/>
                  <a:ln w="571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298013" name="Line 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688"/>
                    <a:ext cx="240" cy="24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298014" name="Group 30"/>
                <p:cNvGrpSpPr>
                  <a:grpSpLocks/>
                </p:cNvGrpSpPr>
                <p:nvPr/>
              </p:nvGrpSpPr>
              <p:grpSpPr bwMode="auto">
                <a:xfrm rot="5400000" flipH="1">
                  <a:off x="2054" y="2179"/>
                  <a:ext cx="480" cy="480"/>
                  <a:chOff x="720" y="2544"/>
                  <a:chExt cx="480" cy="480"/>
                </a:xfrm>
              </p:grpSpPr>
              <p:sp>
                <p:nvSpPr>
                  <p:cNvPr id="298015" name="Line 3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544"/>
                    <a:ext cx="480" cy="480"/>
                  </a:xfrm>
                  <a:prstGeom prst="line">
                    <a:avLst/>
                  </a:prstGeom>
                  <a:noFill/>
                  <a:ln w="571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298016" name="Line 3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784"/>
                    <a:ext cx="240" cy="24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sp>
            <p:nvSpPr>
              <p:cNvPr id="298017" name="Oval 33"/>
              <p:cNvSpPr>
                <a:spLocks noChangeArrowheads="1"/>
              </p:cNvSpPr>
              <p:nvPr/>
            </p:nvSpPr>
            <p:spPr bwMode="auto">
              <a:xfrm rot="10800000">
                <a:off x="2937" y="2741"/>
                <a:ext cx="144" cy="144"/>
              </a:xfrm>
              <a:prstGeom prst="ellipse">
                <a:avLst/>
              </a:prstGeom>
              <a:solidFill>
                <a:srgbClr val="66CCFF"/>
              </a:solidFill>
              <a:ln w="28575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298022" name="Text Box 38"/>
            <p:cNvSpPr txBox="1">
              <a:spLocks noChangeArrowheads="1"/>
            </p:cNvSpPr>
            <p:nvPr/>
          </p:nvSpPr>
          <p:spPr bwMode="auto">
            <a:xfrm>
              <a:off x="384" y="2352"/>
              <a:ext cx="864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z="4400" dirty="0" smtClean="0">
                  <a:solidFill>
                    <a:srgbClr val="FF0000"/>
                  </a:solidFill>
                  <a:sym typeface="Symbol" charset="2"/>
                </a:rPr>
                <a:t>𝛾</a:t>
              </a:r>
              <a:endParaRPr lang="en-US" altLang="de-DE" sz="4400" dirty="0">
                <a:solidFill>
                  <a:srgbClr val="FF0000"/>
                </a:solidFill>
                <a:sym typeface="Symbol" charset="2"/>
              </a:endParaRPr>
            </a:p>
          </p:txBody>
        </p:sp>
      </p:grpSp>
      <p:sp>
        <p:nvSpPr>
          <p:cNvPr id="298085" name="Text Box 101"/>
          <p:cNvSpPr txBox="1">
            <a:spLocks noChangeArrowheads="1"/>
          </p:cNvSpPr>
          <p:nvPr/>
        </p:nvSpPr>
        <p:spPr bwMode="auto">
          <a:xfrm>
            <a:off x="304800" y="5715000"/>
            <a:ext cx="8153400" cy="1031051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182563" indent="-182563" algn="l">
              <a:spcBef>
                <a:spcPts val="600"/>
              </a:spcBef>
              <a:buFont typeface="Arial" charset="0"/>
              <a:buChar char="•"/>
            </a:pPr>
            <a:r>
              <a:rPr lang="de-DE" altLang="de-DE" sz="2800" smtClean="0"/>
              <a:t>anti-fermion </a:t>
            </a:r>
            <a:r>
              <a:rPr lang="de-DE" altLang="de-DE" sz="2800" dirty="0">
                <a:latin typeface="Arial Unicode MS" charset="0"/>
                <a:ea typeface="Arial Unicode MS" charset="0"/>
              </a:rPr>
              <a:t>≙ </a:t>
            </a:r>
            <a:r>
              <a:rPr lang="de-DE" altLang="de-DE" sz="2800" dirty="0" err="1" smtClean="0">
                <a:ea typeface="Arial Unicode MS" charset="0"/>
              </a:rPr>
              <a:t>fermion</a:t>
            </a:r>
            <a:r>
              <a:rPr lang="de-DE" altLang="de-DE" sz="2800" dirty="0" smtClean="0">
                <a:ea typeface="Arial Unicode MS" charset="0"/>
              </a:rPr>
              <a:t> </a:t>
            </a:r>
            <a:r>
              <a:rPr lang="de-DE" altLang="de-DE" sz="2800" dirty="0" err="1" smtClean="0">
                <a:ea typeface="Arial Unicode MS" charset="0"/>
              </a:rPr>
              <a:t>moving</a:t>
            </a:r>
            <a:r>
              <a:rPr lang="de-DE" altLang="de-DE" sz="2800" dirty="0" smtClean="0">
                <a:ea typeface="Arial Unicode MS" charset="0"/>
              </a:rPr>
              <a:t> </a:t>
            </a:r>
            <a:r>
              <a:rPr lang="de-DE" altLang="de-DE" sz="2800" dirty="0" err="1" smtClean="0">
                <a:ea typeface="Arial Unicode MS" charset="0"/>
              </a:rPr>
              <a:t>backwards</a:t>
            </a:r>
            <a:r>
              <a:rPr lang="de-DE" altLang="de-DE" sz="2800" dirty="0" smtClean="0">
                <a:ea typeface="Arial Unicode MS" charset="0"/>
              </a:rPr>
              <a:t> in time</a:t>
            </a:r>
            <a:endParaRPr lang="de-DE" altLang="de-DE" sz="2800" dirty="0">
              <a:ea typeface="Arial Unicode MS" charset="0"/>
            </a:endParaRPr>
          </a:p>
          <a:p>
            <a:pPr marL="182563" indent="-182563" algn="l">
              <a:spcBef>
                <a:spcPts val="600"/>
              </a:spcBef>
              <a:buFont typeface="Arial" charset="0"/>
              <a:buChar char="•"/>
            </a:pPr>
            <a:r>
              <a:rPr lang="de-DE" altLang="de-DE" sz="2800" dirty="0" err="1" smtClean="0">
                <a:ea typeface="Arial Unicode MS" charset="0"/>
              </a:rPr>
              <a:t>fermion</a:t>
            </a:r>
            <a:r>
              <a:rPr lang="de-DE" altLang="de-DE" sz="2800" dirty="0" smtClean="0">
                <a:ea typeface="Arial Unicode MS" charset="0"/>
              </a:rPr>
              <a:t> </a:t>
            </a:r>
            <a:r>
              <a:rPr lang="de-DE" altLang="de-DE" sz="2800" dirty="0" err="1" smtClean="0">
                <a:ea typeface="Arial Unicode MS" charset="0"/>
              </a:rPr>
              <a:t>lines</a:t>
            </a:r>
            <a:r>
              <a:rPr lang="de-DE" altLang="de-DE" sz="2800" dirty="0" smtClean="0">
                <a:ea typeface="Arial Unicode MS" charset="0"/>
              </a:rPr>
              <a:t> </a:t>
            </a:r>
            <a:r>
              <a:rPr lang="de-DE" altLang="de-DE" sz="2800" dirty="0" err="1" smtClean="0">
                <a:ea typeface="Arial Unicode MS" charset="0"/>
              </a:rPr>
              <a:t>never</a:t>
            </a:r>
            <a:r>
              <a:rPr lang="de-DE" altLang="de-DE" sz="2800" dirty="0" smtClean="0">
                <a:ea typeface="Arial Unicode MS" charset="0"/>
              </a:rPr>
              <a:t> end (</a:t>
            </a:r>
            <a:r>
              <a:rPr lang="de-DE" altLang="de-DE" sz="2800" dirty="0" err="1" smtClean="0">
                <a:ea typeface="Arial Unicode MS" charset="0"/>
              </a:rPr>
              <a:t>e.m</a:t>
            </a:r>
            <a:r>
              <a:rPr lang="de-DE" altLang="de-DE" sz="2800" dirty="0" smtClean="0">
                <a:ea typeface="Arial Unicode MS" charset="0"/>
              </a:rPr>
              <a:t>. </a:t>
            </a:r>
            <a:r>
              <a:rPr lang="de-DE" altLang="de-DE" sz="2800" dirty="0" err="1" smtClean="0">
                <a:ea typeface="Arial Unicode MS" charset="0"/>
              </a:rPr>
              <a:t>current</a:t>
            </a:r>
            <a:r>
              <a:rPr lang="de-DE" altLang="de-DE" sz="2800" dirty="0" smtClean="0">
                <a:ea typeface="Arial Unicode MS" charset="0"/>
              </a:rPr>
              <a:t>)</a:t>
            </a:r>
          </a:p>
        </p:txBody>
      </p:sp>
      <p:sp>
        <p:nvSpPr>
          <p:cNvPr id="57" name="Text Box 3"/>
          <p:cNvSpPr txBox="1">
            <a:spLocks noChangeArrowheads="1"/>
          </p:cNvSpPr>
          <p:nvPr/>
        </p:nvSpPr>
        <p:spPr bwMode="auto">
          <a:xfrm>
            <a:off x="76200" y="76200"/>
            <a:ext cx="9296400" cy="646331"/>
          </a:xfrm>
          <a:prstGeom prst="rect">
            <a:avLst/>
          </a:prstGeom>
          <a:noFill/>
          <a:ln w="19050">
            <a:noFill/>
            <a:miter lim="800000"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is-IS" altLang="de-DE" sz="3600" dirty="0" smtClean="0">
                <a:ea typeface="Arial" charset="0"/>
                <a:cs typeface="Arial" charset="0"/>
                <a:sym typeface="Symbol" charset="2"/>
              </a:rPr>
              <a:t>… turn it any way you like ...</a:t>
            </a:r>
            <a:endParaRPr lang="en-US" altLang="de-DE" sz="3600" dirty="0">
              <a:ea typeface="Arial" charset="0"/>
              <a:cs typeface="Arial" charset="0"/>
              <a:sym typeface="Symbol" charset="2"/>
            </a:endParaRPr>
          </a:p>
        </p:txBody>
      </p:sp>
      <p:sp>
        <p:nvSpPr>
          <p:cNvPr id="58" name="Text Box 42"/>
          <p:cNvSpPr txBox="1">
            <a:spLocks noChangeArrowheads="1"/>
          </p:cNvSpPr>
          <p:nvPr/>
        </p:nvSpPr>
        <p:spPr bwMode="auto">
          <a:xfrm>
            <a:off x="6323012" y="990600"/>
            <a:ext cx="13716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5400" dirty="0" smtClean="0">
                <a:solidFill>
                  <a:srgbClr val="000099"/>
                </a:solidFill>
                <a:latin typeface="+mn-lt"/>
              </a:rPr>
              <a:t>e</a:t>
            </a:r>
            <a:r>
              <a:rPr lang="en-US" altLang="de-DE" sz="5400" baseline="30000" dirty="0">
                <a:solidFill>
                  <a:srgbClr val="000099"/>
                </a:solidFill>
                <a:latin typeface="+mn-lt"/>
                <a:sym typeface="Symbol" charset="2"/>
              </a:rPr>
              <a:t>+</a:t>
            </a:r>
            <a:endParaRPr lang="en-US" altLang="de-DE" sz="5400" dirty="0">
              <a:solidFill>
                <a:srgbClr val="000099"/>
              </a:solidFill>
              <a:latin typeface="+mn-lt"/>
              <a:sym typeface="Symbol" charset="2"/>
            </a:endParaRPr>
          </a:p>
        </p:txBody>
      </p:sp>
      <p:grpSp>
        <p:nvGrpSpPr>
          <p:cNvPr id="61" name="Gruppierung 60"/>
          <p:cNvGrpSpPr/>
          <p:nvPr/>
        </p:nvGrpSpPr>
        <p:grpSpPr>
          <a:xfrm>
            <a:off x="3064117" y="990600"/>
            <a:ext cx="2627069" cy="1871365"/>
            <a:chOff x="1032119" y="3962400"/>
            <a:chExt cx="2627069" cy="1871365"/>
          </a:xfrm>
        </p:grpSpPr>
        <p:sp>
          <p:nvSpPr>
            <p:cNvPr id="62" name="Text Box 47"/>
            <p:cNvSpPr txBox="1">
              <a:spLocks noChangeArrowheads="1"/>
            </p:cNvSpPr>
            <p:nvPr/>
          </p:nvSpPr>
          <p:spPr bwMode="auto">
            <a:xfrm>
              <a:off x="1373188" y="3962400"/>
              <a:ext cx="2286000" cy="830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66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dirty="0" smtClean="0">
                  <a:solidFill>
                    <a:srgbClr val="000099"/>
                  </a:solidFill>
                </a:rPr>
                <a:t>creation of a positron</a:t>
              </a:r>
              <a:endParaRPr lang="en-US" altLang="de-DE" dirty="0">
                <a:solidFill>
                  <a:srgbClr val="000099"/>
                </a:solidFill>
              </a:endParaRPr>
            </a:p>
          </p:txBody>
        </p:sp>
        <p:sp>
          <p:nvSpPr>
            <p:cNvPr id="63" name="Line 51"/>
            <p:cNvSpPr>
              <a:spLocks noChangeShapeType="1"/>
            </p:cNvSpPr>
            <p:nvPr/>
          </p:nvSpPr>
          <p:spPr bwMode="auto">
            <a:xfrm>
              <a:off x="1521751" y="4602328"/>
              <a:ext cx="1241599" cy="123143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pic>
          <p:nvPicPr>
            <p:cNvPr id="64" name="Bild 6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032119" y="4044093"/>
              <a:ext cx="415681" cy="596412"/>
            </a:xfrm>
            <a:prstGeom prst="rect">
              <a:avLst/>
            </a:prstGeom>
          </p:spPr>
        </p:pic>
      </p:grpSp>
      <p:grpSp>
        <p:nvGrpSpPr>
          <p:cNvPr id="65" name="Gruppierung 64"/>
          <p:cNvGrpSpPr/>
          <p:nvPr/>
        </p:nvGrpSpPr>
        <p:grpSpPr>
          <a:xfrm>
            <a:off x="1978268" y="3314556"/>
            <a:ext cx="3656012" cy="1520802"/>
            <a:chOff x="4191000" y="3341713"/>
            <a:chExt cx="3656012" cy="1520802"/>
          </a:xfrm>
        </p:grpSpPr>
        <p:sp>
          <p:nvSpPr>
            <p:cNvPr id="66" name="Line 51"/>
            <p:cNvSpPr>
              <a:spLocks noChangeShapeType="1"/>
            </p:cNvSpPr>
            <p:nvPr/>
          </p:nvSpPr>
          <p:spPr bwMode="auto">
            <a:xfrm flipV="1">
              <a:off x="5723640" y="3341713"/>
              <a:ext cx="1284440" cy="75634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grpSp>
          <p:nvGrpSpPr>
            <p:cNvPr id="67" name="Gruppierung 66"/>
            <p:cNvGrpSpPr/>
            <p:nvPr/>
          </p:nvGrpSpPr>
          <p:grpSpPr>
            <a:xfrm>
              <a:off x="4191000" y="3886202"/>
              <a:ext cx="3656012" cy="976313"/>
              <a:chOff x="4497388" y="3886202"/>
              <a:chExt cx="3656012" cy="976313"/>
            </a:xfrm>
          </p:grpSpPr>
          <p:grpSp>
            <p:nvGrpSpPr>
              <p:cNvPr id="68" name="Group 73"/>
              <p:cNvGrpSpPr>
                <a:grpSpLocks/>
              </p:cNvGrpSpPr>
              <p:nvPr/>
            </p:nvGrpSpPr>
            <p:grpSpPr bwMode="auto">
              <a:xfrm>
                <a:off x="4497388" y="3886202"/>
                <a:ext cx="3656012" cy="976313"/>
                <a:chOff x="3067" y="2448"/>
                <a:chExt cx="2303" cy="615"/>
              </a:xfrm>
            </p:grpSpPr>
            <p:sp>
              <p:nvSpPr>
                <p:cNvPr id="70" name="Rectangle 69"/>
                <p:cNvSpPr>
                  <a:spLocks noChangeArrowheads="1"/>
                </p:cNvSpPr>
                <p:nvPr/>
              </p:nvSpPr>
              <p:spPr bwMode="auto">
                <a:xfrm>
                  <a:off x="3306" y="2460"/>
                  <a:ext cx="2064" cy="528"/>
                </a:xfrm>
                <a:prstGeom prst="rect">
                  <a:avLst/>
                </a:prstGeom>
                <a:noFill/>
                <a:ln w="28575">
                  <a:noFill/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66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1" name="Text Box 71"/>
                <p:cNvSpPr txBox="1">
                  <a:spLocks noChangeArrowheads="1"/>
                </p:cNvSpPr>
                <p:nvPr/>
              </p:nvSpPr>
              <p:spPr bwMode="auto">
                <a:xfrm>
                  <a:off x="3928" y="2540"/>
                  <a:ext cx="1440" cy="523"/>
                </a:xfrm>
                <a:prstGeom prst="rect">
                  <a:avLst/>
                </a:prstGeom>
                <a:noFill/>
                <a:ln w="28575">
                  <a:noFill/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66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r>
                    <a:rPr lang="en-US" altLang="de-DE" dirty="0" smtClean="0">
                      <a:solidFill>
                        <a:srgbClr val="000099"/>
                      </a:solidFill>
                    </a:rPr>
                    <a:t>creation of an electron</a:t>
                  </a:r>
                  <a:endParaRPr lang="en-US" altLang="de-DE" dirty="0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72" name="Line 72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2448"/>
                  <a:ext cx="245" cy="184"/>
                </a:xfrm>
                <a:prstGeom prst="line">
                  <a:avLst/>
                </a:prstGeom>
                <a:noFill/>
                <a:ln w="28575">
                  <a:noFill/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pic>
            <p:nvPicPr>
              <p:cNvPr id="69" name="Bild 68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22807" y="4009090"/>
                <a:ext cx="449356" cy="674034"/>
              </a:xfrm>
              <a:prstGeom prst="rect">
                <a:avLst/>
              </a:prstGeom>
            </p:spPr>
          </p:pic>
        </p:grpSp>
      </p:grpSp>
      <p:grpSp>
        <p:nvGrpSpPr>
          <p:cNvPr id="73" name="Gruppierung 72"/>
          <p:cNvGrpSpPr/>
          <p:nvPr/>
        </p:nvGrpSpPr>
        <p:grpSpPr>
          <a:xfrm>
            <a:off x="295441" y="1905746"/>
            <a:ext cx="4076700" cy="996951"/>
            <a:chOff x="457200" y="5105405"/>
            <a:chExt cx="4076700" cy="996951"/>
          </a:xfrm>
        </p:grpSpPr>
        <p:grpSp>
          <p:nvGrpSpPr>
            <p:cNvPr id="74" name="Group 83"/>
            <p:cNvGrpSpPr>
              <a:grpSpLocks/>
            </p:cNvGrpSpPr>
            <p:nvPr/>
          </p:nvGrpSpPr>
          <p:grpSpPr bwMode="auto">
            <a:xfrm>
              <a:off x="457200" y="5105405"/>
              <a:ext cx="4076700" cy="996951"/>
              <a:chOff x="288" y="3216"/>
              <a:chExt cx="2568" cy="628"/>
            </a:xfrm>
          </p:grpSpPr>
          <p:sp>
            <p:nvSpPr>
              <p:cNvPr id="76" name="Rectangle 79"/>
              <p:cNvSpPr>
                <a:spLocks noChangeArrowheads="1"/>
              </p:cNvSpPr>
              <p:nvPr/>
            </p:nvSpPr>
            <p:spPr bwMode="auto">
              <a:xfrm>
                <a:off x="288" y="3216"/>
                <a:ext cx="2324" cy="528"/>
              </a:xfrm>
              <a:prstGeom prst="rect">
                <a:avLst/>
              </a:prstGeom>
              <a:noFill/>
              <a:ln w="28575">
                <a:noFill/>
                <a:miter lim="800000"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66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77" name="Text Box 81"/>
              <p:cNvSpPr txBox="1">
                <a:spLocks noChangeArrowheads="1"/>
              </p:cNvSpPr>
              <p:nvPr/>
            </p:nvSpPr>
            <p:spPr bwMode="auto">
              <a:xfrm>
                <a:off x="748" y="3216"/>
                <a:ext cx="1240" cy="5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66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en-US" altLang="de-DE" dirty="0" smtClean="0">
                    <a:solidFill>
                      <a:srgbClr val="000099"/>
                    </a:solidFill>
                  </a:rPr>
                  <a:t>destruction of a photon</a:t>
                </a:r>
                <a:endParaRPr lang="en-US" altLang="de-DE" dirty="0">
                  <a:solidFill>
                    <a:srgbClr val="000099"/>
                  </a:solidFill>
                </a:endParaRPr>
              </a:p>
            </p:txBody>
          </p:sp>
          <p:sp>
            <p:nvSpPr>
              <p:cNvPr id="78" name="Line 82"/>
              <p:cNvSpPr>
                <a:spLocks noChangeShapeType="1"/>
              </p:cNvSpPr>
              <p:nvPr/>
            </p:nvSpPr>
            <p:spPr bwMode="auto">
              <a:xfrm>
                <a:off x="1931" y="3518"/>
                <a:ext cx="925" cy="3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</p:grpSp>
        <p:pic>
          <p:nvPicPr>
            <p:cNvPr id="75" name="Bild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57200" y="5212983"/>
              <a:ext cx="777142" cy="668704"/>
            </a:xfrm>
            <a:prstGeom prst="rect">
              <a:avLst/>
            </a:prstGeom>
          </p:spPr>
        </p:pic>
      </p:grpSp>
      <p:pic>
        <p:nvPicPr>
          <p:cNvPr id="41" name="Bild 4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57718" y="2895600"/>
            <a:ext cx="300082" cy="3400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5407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98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085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Bild 1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01951" y="1904724"/>
            <a:ext cx="699516" cy="621792"/>
          </a:xfrm>
          <a:prstGeom prst="rect">
            <a:avLst/>
          </a:prstGeom>
        </p:spPr>
      </p:pic>
      <p:pic>
        <p:nvPicPr>
          <p:cNvPr id="19" name="Bild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0870" y="4527708"/>
            <a:ext cx="680085" cy="466344"/>
          </a:xfrm>
          <a:prstGeom prst="rect">
            <a:avLst/>
          </a:prstGeom>
        </p:spPr>
      </p:pic>
      <p:grpSp>
        <p:nvGrpSpPr>
          <p:cNvPr id="300035" name="Group 3"/>
          <p:cNvGrpSpPr>
            <a:grpSpLocks/>
          </p:cNvGrpSpPr>
          <p:nvPr/>
        </p:nvGrpSpPr>
        <p:grpSpPr bwMode="auto">
          <a:xfrm>
            <a:off x="3276600" y="3276600"/>
            <a:ext cx="2332038" cy="457200"/>
            <a:chOff x="1110" y="2406"/>
            <a:chExt cx="1154" cy="118"/>
          </a:xfrm>
        </p:grpSpPr>
        <p:sp>
          <p:nvSpPr>
            <p:cNvPr id="300036" name="Freeform 4"/>
            <p:cNvSpPr>
              <a:spLocks/>
            </p:cNvSpPr>
            <p:nvPr/>
          </p:nvSpPr>
          <p:spPr bwMode="auto">
            <a:xfrm rot="-10832358">
              <a:off x="1688" y="2406"/>
              <a:ext cx="576" cy="112"/>
            </a:xfrm>
            <a:custGeom>
              <a:avLst/>
              <a:gdLst>
                <a:gd name="T0" fmla="*/ 0 w 576"/>
                <a:gd name="T1" fmla="*/ 56 h 112"/>
                <a:gd name="T2" fmla="*/ 50 w 576"/>
                <a:gd name="T3" fmla="*/ 8 h 112"/>
                <a:gd name="T4" fmla="*/ 144 w 576"/>
                <a:gd name="T5" fmla="*/ 104 h 112"/>
                <a:gd name="T6" fmla="*/ 240 w 576"/>
                <a:gd name="T7" fmla="*/ 8 h 112"/>
                <a:gd name="T8" fmla="*/ 336 w 576"/>
                <a:gd name="T9" fmla="*/ 104 h 112"/>
                <a:gd name="T10" fmla="*/ 432 w 576"/>
                <a:gd name="T11" fmla="*/ 8 h 112"/>
                <a:gd name="T12" fmla="*/ 528 w 576"/>
                <a:gd name="T13" fmla="*/ 104 h 112"/>
                <a:gd name="T14" fmla="*/ 576 w 576"/>
                <a:gd name="T1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6" h="112">
                  <a:moveTo>
                    <a:pt x="0" y="56"/>
                  </a:moveTo>
                  <a:cubicBezTo>
                    <a:pt x="8" y="48"/>
                    <a:pt x="26" y="0"/>
                    <a:pt x="50" y="8"/>
                  </a:cubicBezTo>
                  <a:cubicBezTo>
                    <a:pt x="74" y="16"/>
                    <a:pt x="112" y="104"/>
                    <a:pt x="144" y="104"/>
                  </a:cubicBezTo>
                  <a:cubicBezTo>
                    <a:pt x="176" y="104"/>
                    <a:pt x="208" y="8"/>
                    <a:pt x="240" y="8"/>
                  </a:cubicBezTo>
                  <a:cubicBezTo>
                    <a:pt x="272" y="8"/>
                    <a:pt x="304" y="104"/>
                    <a:pt x="336" y="104"/>
                  </a:cubicBezTo>
                  <a:cubicBezTo>
                    <a:pt x="368" y="104"/>
                    <a:pt x="400" y="8"/>
                    <a:pt x="432" y="8"/>
                  </a:cubicBezTo>
                  <a:cubicBezTo>
                    <a:pt x="464" y="8"/>
                    <a:pt x="504" y="96"/>
                    <a:pt x="528" y="104"/>
                  </a:cubicBezTo>
                  <a:cubicBezTo>
                    <a:pt x="552" y="112"/>
                    <a:pt x="568" y="64"/>
                    <a:pt x="576" y="56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0037" name="Freeform 5"/>
            <p:cNvSpPr>
              <a:spLocks/>
            </p:cNvSpPr>
            <p:nvPr/>
          </p:nvSpPr>
          <p:spPr bwMode="auto">
            <a:xfrm rot="-10832358">
              <a:off x="1110" y="2413"/>
              <a:ext cx="581" cy="111"/>
            </a:xfrm>
            <a:custGeom>
              <a:avLst/>
              <a:gdLst>
                <a:gd name="T0" fmla="*/ 0 w 581"/>
                <a:gd name="T1" fmla="*/ 61 h 111"/>
                <a:gd name="T2" fmla="*/ 55 w 581"/>
                <a:gd name="T3" fmla="*/ 7 h 111"/>
                <a:gd name="T4" fmla="*/ 149 w 581"/>
                <a:gd name="T5" fmla="*/ 103 h 111"/>
                <a:gd name="T6" fmla="*/ 245 w 581"/>
                <a:gd name="T7" fmla="*/ 7 h 111"/>
                <a:gd name="T8" fmla="*/ 341 w 581"/>
                <a:gd name="T9" fmla="*/ 103 h 111"/>
                <a:gd name="T10" fmla="*/ 437 w 581"/>
                <a:gd name="T11" fmla="*/ 7 h 111"/>
                <a:gd name="T12" fmla="*/ 533 w 581"/>
                <a:gd name="T13" fmla="*/ 103 h 111"/>
                <a:gd name="T14" fmla="*/ 581 w 581"/>
                <a:gd name="T1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1" h="111">
                  <a:moveTo>
                    <a:pt x="0" y="61"/>
                  </a:moveTo>
                  <a:cubicBezTo>
                    <a:pt x="9" y="52"/>
                    <a:pt x="30" y="0"/>
                    <a:pt x="55" y="7"/>
                  </a:cubicBezTo>
                  <a:cubicBezTo>
                    <a:pt x="80" y="14"/>
                    <a:pt x="117" y="103"/>
                    <a:pt x="149" y="103"/>
                  </a:cubicBezTo>
                  <a:cubicBezTo>
                    <a:pt x="181" y="103"/>
                    <a:pt x="213" y="7"/>
                    <a:pt x="245" y="7"/>
                  </a:cubicBezTo>
                  <a:cubicBezTo>
                    <a:pt x="277" y="7"/>
                    <a:pt x="309" y="103"/>
                    <a:pt x="341" y="103"/>
                  </a:cubicBezTo>
                  <a:cubicBezTo>
                    <a:pt x="373" y="103"/>
                    <a:pt x="405" y="7"/>
                    <a:pt x="437" y="7"/>
                  </a:cubicBezTo>
                  <a:cubicBezTo>
                    <a:pt x="469" y="7"/>
                    <a:pt x="509" y="95"/>
                    <a:pt x="533" y="103"/>
                  </a:cubicBezTo>
                  <a:cubicBezTo>
                    <a:pt x="557" y="111"/>
                    <a:pt x="573" y="63"/>
                    <a:pt x="581" y="55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00063" name="Group 31"/>
          <p:cNvGrpSpPr>
            <a:grpSpLocks/>
          </p:cNvGrpSpPr>
          <p:nvPr/>
        </p:nvGrpSpPr>
        <p:grpSpPr bwMode="auto">
          <a:xfrm>
            <a:off x="1905000" y="2362200"/>
            <a:ext cx="5029200" cy="2362200"/>
            <a:chOff x="1886" y="1776"/>
            <a:chExt cx="1776" cy="960"/>
          </a:xfrm>
        </p:grpSpPr>
        <p:grpSp>
          <p:nvGrpSpPr>
            <p:cNvPr id="300039" name="Group 7"/>
            <p:cNvGrpSpPr>
              <a:grpSpLocks/>
            </p:cNvGrpSpPr>
            <p:nvPr/>
          </p:nvGrpSpPr>
          <p:grpSpPr bwMode="auto">
            <a:xfrm>
              <a:off x="1886" y="2256"/>
              <a:ext cx="480" cy="480"/>
              <a:chOff x="624" y="2448"/>
              <a:chExt cx="480" cy="480"/>
            </a:xfrm>
          </p:grpSpPr>
          <p:sp>
            <p:nvSpPr>
              <p:cNvPr id="300040" name="Line 8"/>
              <p:cNvSpPr>
                <a:spLocks noChangeShapeType="1"/>
              </p:cNvSpPr>
              <p:nvPr/>
            </p:nvSpPr>
            <p:spPr bwMode="auto">
              <a:xfrm flipV="1">
                <a:off x="624" y="2448"/>
                <a:ext cx="480" cy="48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00041" name="Line 9"/>
              <p:cNvSpPr>
                <a:spLocks noChangeShapeType="1"/>
              </p:cNvSpPr>
              <p:nvPr/>
            </p:nvSpPr>
            <p:spPr bwMode="auto">
              <a:xfrm flipV="1">
                <a:off x="624" y="2688"/>
                <a:ext cx="240" cy="24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300042" name="Group 10"/>
            <p:cNvGrpSpPr>
              <a:grpSpLocks/>
            </p:cNvGrpSpPr>
            <p:nvPr/>
          </p:nvGrpSpPr>
          <p:grpSpPr bwMode="auto">
            <a:xfrm flipH="1">
              <a:off x="1886" y="1776"/>
              <a:ext cx="480" cy="480"/>
              <a:chOff x="720" y="2544"/>
              <a:chExt cx="480" cy="480"/>
            </a:xfrm>
          </p:grpSpPr>
          <p:sp>
            <p:nvSpPr>
              <p:cNvPr id="300043" name="Line 11"/>
              <p:cNvSpPr>
                <a:spLocks noChangeShapeType="1"/>
              </p:cNvSpPr>
              <p:nvPr/>
            </p:nvSpPr>
            <p:spPr bwMode="auto">
              <a:xfrm flipV="1">
                <a:off x="720" y="2544"/>
                <a:ext cx="480" cy="48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00044" name="Line 12"/>
              <p:cNvSpPr>
                <a:spLocks noChangeShapeType="1"/>
              </p:cNvSpPr>
              <p:nvPr/>
            </p:nvSpPr>
            <p:spPr bwMode="auto">
              <a:xfrm flipV="1">
                <a:off x="720" y="2784"/>
                <a:ext cx="240" cy="24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300047" name="Group 15"/>
            <p:cNvGrpSpPr>
              <a:grpSpLocks/>
            </p:cNvGrpSpPr>
            <p:nvPr/>
          </p:nvGrpSpPr>
          <p:grpSpPr bwMode="auto">
            <a:xfrm flipH="1" flipV="1">
              <a:off x="3182" y="1776"/>
              <a:ext cx="480" cy="480"/>
              <a:chOff x="624" y="2448"/>
              <a:chExt cx="480" cy="480"/>
            </a:xfrm>
          </p:grpSpPr>
          <p:sp>
            <p:nvSpPr>
              <p:cNvPr id="300048" name="Line 16"/>
              <p:cNvSpPr>
                <a:spLocks noChangeShapeType="1"/>
              </p:cNvSpPr>
              <p:nvPr/>
            </p:nvSpPr>
            <p:spPr bwMode="auto">
              <a:xfrm flipV="1">
                <a:off x="624" y="2448"/>
                <a:ext cx="480" cy="48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00049" name="Line 17"/>
              <p:cNvSpPr>
                <a:spLocks noChangeShapeType="1"/>
              </p:cNvSpPr>
              <p:nvPr/>
            </p:nvSpPr>
            <p:spPr bwMode="auto">
              <a:xfrm flipV="1">
                <a:off x="624" y="2688"/>
                <a:ext cx="240" cy="24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300050" name="Group 18"/>
            <p:cNvGrpSpPr>
              <a:grpSpLocks/>
            </p:cNvGrpSpPr>
            <p:nvPr/>
          </p:nvGrpSpPr>
          <p:grpSpPr bwMode="auto">
            <a:xfrm flipV="1">
              <a:off x="3182" y="2256"/>
              <a:ext cx="480" cy="480"/>
              <a:chOff x="720" y="2544"/>
              <a:chExt cx="480" cy="480"/>
            </a:xfrm>
          </p:grpSpPr>
          <p:sp>
            <p:nvSpPr>
              <p:cNvPr id="300051" name="Line 19"/>
              <p:cNvSpPr>
                <a:spLocks noChangeShapeType="1"/>
              </p:cNvSpPr>
              <p:nvPr/>
            </p:nvSpPr>
            <p:spPr bwMode="auto">
              <a:xfrm flipV="1">
                <a:off x="720" y="2544"/>
                <a:ext cx="480" cy="48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00052" name="Line 20"/>
              <p:cNvSpPr>
                <a:spLocks noChangeShapeType="1"/>
              </p:cNvSpPr>
              <p:nvPr/>
            </p:nvSpPr>
            <p:spPr bwMode="auto">
              <a:xfrm flipV="1">
                <a:off x="720" y="2784"/>
                <a:ext cx="240" cy="24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</p:grpSp>
      <p:sp>
        <p:nvSpPr>
          <p:cNvPr id="300053" name="Oval 21"/>
          <p:cNvSpPr>
            <a:spLocks noChangeArrowheads="1"/>
          </p:cNvSpPr>
          <p:nvPr/>
        </p:nvSpPr>
        <p:spPr bwMode="auto">
          <a:xfrm flipH="1" flipV="1">
            <a:off x="5508625" y="3475038"/>
            <a:ext cx="152400" cy="152400"/>
          </a:xfrm>
          <a:prstGeom prst="ellipse">
            <a:avLst/>
          </a:prstGeom>
          <a:solidFill>
            <a:srgbClr val="66CCFF"/>
          </a:solidFill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00061" name="Text Box 29"/>
          <p:cNvSpPr txBox="1">
            <a:spLocks noChangeArrowheads="1"/>
          </p:cNvSpPr>
          <p:nvPr/>
        </p:nvSpPr>
        <p:spPr bwMode="auto">
          <a:xfrm>
            <a:off x="1143000" y="76200"/>
            <a:ext cx="6781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3600" u="sng" dirty="0" err="1"/>
              <a:t>b</a:t>
            </a:r>
            <a:r>
              <a:rPr lang="de-DE" altLang="de-DE" sz="3600" u="sng" dirty="0" err="1" smtClean="0"/>
              <a:t>uilding</a:t>
            </a:r>
            <a:r>
              <a:rPr lang="de-DE" altLang="de-DE" sz="3600" u="sng" dirty="0" smtClean="0"/>
              <a:t> Feynman </a:t>
            </a:r>
            <a:r>
              <a:rPr lang="de-DE" altLang="de-DE" sz="3600" u="sng" dirty="0" err="1" smtClean="0"/>
              <a:t>diagrams</a:t>
            </a:r>
            <a:endParaRPr lang="en-US" altLang="de-DE" sz="3600" u="sng" dirty="0"/>
          </a:p>
        </p:txBody>
      </p:sp>
      <p:sp>
        <p:nvSpPr>
          <p:cNvPr id="300045" name="Oval 13"/>
          <p:cNvSpPr>
            <a:spLocks noChangeArrowheads="1"/>
          </p:cNvSpPr>
          <p:nvPr/>
        </p:nvSpPr>
        <p:spPr bwMode="auto">
          <a:xfrm>
            <a:off x="3168650" y="3481388"/>
            <a:ext cx="152400" cy="152400"/>
          </a:xfrm>
          <a:prstGeom prst="ellipse">
            <a:avLst/>
          </a:prstGeom>
          <a:solidFill>
            <a:srgbClr val="66CCFF"/>
          </a:solidFill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00069" name="Line 37"/>
          <p:cNvSpPr>
            <a:spLocks noChangeShapeType="1"/>
          </p:cNvSpPr>
          <p:nvPr/>
        </p:nvSpPr>
        <p:spPr bwMode="auto">
          <a:xfrm>
            <a:off x="3810000" y="3962400"/>
            <a:ext cx="12192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2" name="Nach oben gebogener Pfeil 1"/>
          <p:cNvSpPr/>
          <p:nvPr/>
        </p:nvSpPr>
        <p:spPr bwMode="auto">
          <a:xfrm flipH="1">
            <a:off x="4147901" y="665162"/>
            <a:ext cx="609600" cy="433388"/>
          </a:xfrm>
          <a:prstGeom prst="bentUpArrow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lg" len="lg"/>
          </a:ln>
          <a:effectLst/>
          <a:ex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" name="Textfeld 2"/>
          <p:cNvSpPr txBox="1"/>
          <p:nvPr/>
        </p:nvSpPr>
        <p:spPr>
          <a:xfrm>
            <a:off x="4800600" y="762000"/>
            <a:ext cx="381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>
                <a:solidFill>
                  <a:schemeClr val="accent2">
                    <a:lumMod val="75000"/>
                  </a:schemeClr>
                </a:solidFill>
              </a:rPr>
              <a:t>pronounced</a:t>
            </a:r>
            <a:r>
              <a:rPr lang="de-DE" dirty="0" smtClean="0">
                <a:solidFill>
                  <a:schemeClr val="accent2">
                    <a:lumMod val="75000"/>
                  </a:schemeClr>
                </a:solidFill>
              </a:rPr>
              <a:t> like “</a:t>
            </a:r>
            <a:r>
              <a:rPr lang="de-DE" dirty="0" err="1" smtClean="0">
                <a:solidFill>
                  <a:schemeClr val="accent2">
                    <a:lumMod val="75000"/>
                  </a:schemeClr>
                </a:solidFill>
              </a:rPr>
              <a:t>fine</a:t>
            </a:r>
            <a:r>
              <a:rPr lang="de-DE" dirty="0" smtClean="0">
                <a:solidFill>
                  <a:schemeClr val="accent2">
                    <a:lumMod val="75000"/>
                  </a:schemeClr>
                </a:solidFill>
              </a:rPr>
              <a:t> man“</a:t>
            </a:r>
            <a:endParaRPr lang="de-DE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" name="Textfeld 3"/>
          <p:cNvSpPr txBox="1"/>
          <p:nvPr/>
        </p:nvSpPr>
        <p:spPr>
          <a:xfrm>
            <a:off x="76200" y="1143000"/>
            <a:ext cx="899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dirty="0" smtClean="0"/>
              <a:t>→ </a:t>
            </a:r>
            <a:r>
              <a:rPr lang="de-DE" dirty="0" err="1" smtClean="0"/>
              <a:t>scattering</a:t>
            </a:r>
            <a:r>
              <a:rPr lang="de-DE" dirty="0" smtClean="0"/>
              <a:t> </a:t>
            </a:r>
            <a:r>
              <a:rPr lang="de-DE" dirty="0" err="1" smtClean="0"/>
              <a:t>amplitudes</a:t>
            </a:r>
            <a:r>
              <a:rPr lang="de-DE" dirty="0" smtClean="0"/>
              <a:t> in </a:t>
            </a:r>
            <a:r>
              <a:rPr lang="de-DE" dirty="0" err="1" smtClean="0"/>
              <a:t>perturbative</a:t>
            </a:r>
            <a:r>
              <a:rPr lang="de-DE" dirty="0" smtClean="0"/>
              <a:t> </a:t>
            </a:r>
            <a:r>
              <a:rPr lang="de-DE" dirty="0" err="1" smtClean="0"/>
              <a:t>expansion</a:t>
            </a:r>
            <a:r>
              <a:rPr lang="de-DE" dirty="0" smtClean="0"/>
              <a:t> in </a:t>
            </a:r>
            <a:r>
              <a:rPr lang="de-DE" dirty="0" err="1" smtClean="0"/>
              <a:t>powers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sz="3200" b="1" i="1" dirty="0" err="1" smtClean="0">
                <a:latin typeface="+mj-lt"/>
              </a:rPr>
              <a:t>e</a:t>
            </a:r>
            <a:endParaRPr lang="de-DE" sz="3200" b="1" dirty="0"/>
          </a:p>
        </p:txBody>
      </p:sp>
      <p:pic>
        <p:nvPicPr>
          <p:cNvPr id="7" name="Bild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23244" y="4405539"/>
            <a:ext cx="817774" cy="603595"/>
          </a:xfrm>
          <a:prstGeom prst="rect">
            <a:avLst/>
          </a:prstGeom>
        </p:spPr>
      </p:pic>
      <p:pic>
        <p:nvPicPr>
          <p:cNvPr id="8" name="Bild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26497" y="1807083"/>
            <a:ext cx="798303" cy="759361"/>
          </a:xfrm>
          <a:prstGeom prst="rect">
            <a:avLst/>
          </a:prstGeom>
        </p:spPr>
      </p:pic>
      <p:pic>
        <p:nvPicPr>
          <p:cNvPr id="9" name="Bild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05853" y="2666380"/>
            <a:ext cx="389416" cy="486770"/>
          </a:xfrm>
          <a:prstGeom prst="rect">
            <a:avLst/>
          </a:prstGeom>
        </p:spPr>
      </p:pic>
      <p:pic>
        <p:nvPicPr>
          <p:cNvPr id="10" name="Bild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88582" y="2204751"/>
            <a:ext cx="530818" cy="386049"/>
          </a:xfrm>
          <a:prstGeom prst="rect">
            <a:avLst/>
          </a:prstGeom>
        </p:spPr>
      </p:pic>
      <p:pic>
        <p:nvPicPr>
          <p:cNvPr id="11" name="Bild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2382" y="4549773"/>
            <a:ext cx="530818" cy="386049"/>
          </a:xfrm>
          <a:prstGeom prst="rect">
            <a:avLst/>
          </a:prstGeom>
        </p:spPr>
      </p:pic>
      <p:pic>
        <p:nvPicPr>
          <p:cNvPr id="12" name="Bild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153065" y="2071975"/>
            <a:ext cx="546904" cy="386050"/>
          </a:xfrm>
          <a:prstGeom prst="rect">
            <a:avLst/>
          </a:prstGeom>
        </p:spPr>
      </p:pic>
      <p:pic>
        <p:nvPicPr>
          <p:cNvPr id="13" name="Bild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67392" y="4515699"/>
            <a:ext cx="546904" cy="386050"/>
          </a:xfrm>
          <a:prstGeom prst="rect">
            <a:avLst/>
          </a:prstGeom>
        </p:spPr>
      </p:pic>
      <p:pic>
        <p:nvPicPr>
          <p:cNvPr id="14" name="Bild 1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070603" y="4130398"/>
            <a:ext cx="2782770" cy="466476"/>
          </a:xfrm>
          <a:prstGeom prst="rect">
            <a:avLst/>
          </a:prstGeom>
        </p:spPr>
      </p:pic>
      <p:grpSp>
        <p:nvGrpSpPr>
          <p:cNvPr id="17" name="Gruppierung 16"/>
          <p:cNvGrpSpPr/>
          <p:nvPr/>
        </p:nvGrpSpPr>
        <p:grpSpPr>
          <a:xfrm>
            <a:off x="646775" y="3766391"/>
            <a:ext cx="8096988" cy="3091609"/>
            <a:chOff x="646775" y="3766391"/>
            <a:chExt cx="8096988" cy="3091609"/>
          </a:xfrm>
        </p:grpSpPr>
        <p:sp>
          <p:nvSpPr>
            <p:cNvPr id="300078" name="Text Box 46"/>
            <p:cNvSpPr txBox="1">
              <a:spLocks noChangeArrowheads="1"/>
            </p:cNvSpPr>
            <p:nvPr/>
          </p:nvSpPr>
          <p:spPr bwMode="auto">
            <a:xfrm>
              <a:off x="646775" y="5057493"/>
              <a:ext cx="8096988" cy="175432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/>
              <a:r>
                <a:rPr lang="de-DE" altLang="de-DE" sz="2800" b="1" dirty="0" err="1">
                  <a:solidFill>
                    <a:srgbClr val="FF0000"/>
                  </a:solidFill>
                </a:rPr>
                <a:t>v</a:t>
              </a:r>
              <a:r>
                <a:rPr lang="de-DE" altLang="de-DE" sz="2800" b="1" dirty="0" err="1" smtClean="0">
                  <a:solidFill>
                    <a:srgbClr val="FF0000"/>
                  </a:solidFill>
                </a:rPr>
                <a:t>irtual</a:t>
              </a:r>
              <a:r>
                <a:rPr lang="de-DE" altLang="de-DE" sz="2800" dirty="0" smtClean="0"/>
                <a:t> </a:t>
              </a:r>
              <a:r>
                <a:rPr lang="de-DE" altLang="de-DE" sz="2800" dirty="0" err="1" smtClean="0"/>
                <a:t>photon</a:t>
              </a:r>
              <a:r>
                <a:rPr lang="de-DE" altLang="de-DE" sz="2800" dirty="0" smtClean="0"/>
                <a:t> (</a:t>
              </a:r>
              <a:r>
                <a:rPr lang="de-DE" altLang="de-DE" sz="3200" dirty="0" smtClean="0"/>
                <a:t>≙</a:t>
              </a:r>
              <a:r>
                <a:rPr lang="de-DE" altLang="de-DE" sz="2800" dirty="0" smtClean="0"/>
                <a:t> potential in </a:t>
              </a:r>
              <a:r>
                <a:rPr lang="de-DE" altLang="de-DE" sz="2800" dirty="0" err="1" smtClean="0"/>
                <a:t>momentum</a:t>
              </a:r>
              <a:r>
                <a:rPr lang="de-DE" altLang="de-DE" sz="2800" dirty="0" smtClean="0"/>
                <a:t> </a:t>
              </a:r>
              <a:r>
                <a:rPr lang="de-DE" altLang="de-DE" sz="2800" dirty="0" err="1" smtClean="0"/>
                <a:t>space</a:t>
              </a:r>
              <a:r>
                <a:rPr lang="de-DE" altLang="de-DE" sz="2800" dirty="0" smtClean="0"/>
                <a:t>)</a:t>
              </a:r>
              <a:endParaRPr lang="de-DE" altLang="de-DE" sz="2800" dirty="0"/>
            </a:p>
            <a:p>
              <a:pPr algn="l">
                <a:spcBef>
                  <a:spcPts val="1200"/>
                </a:spcBef>
              </a:pPr>
              <a:r>
                <a:rPr lang="de-DE" altLang="de-DE" sz="2800" b="1" dirty="0" smtClean="0">
                  <a:solidFill>
                    <a:srgbClr val="FF0000"/>
                  </a:solidFill>
                </a:rPr>
                <a:t>real (</a:t>
              </a:r>
              <a:r>
                <a:rPr lang="de-DE" altLang="de-DE" sz="2800" b="1" dirty="0" err="1" smtClean="0">
                  <a:solidFill>
                    <a:srgbClr val="FF0000"/>
                  </a:solidFill>
                </a:rPr>
                <a:t>free</a:t>
              </a:r>
              <a:r>
                <a:rPr lang="de-DE" altLang="de-DE" sz="2800" b="1" dirty="0" smtClean="0">
                  <a:solidFill>
                    <a:srgbClr val="FF0000"/>
                  </a:solidFill>
                </a:rPr>
                <a:t>) </a:t>
              </a:r>
              <a:r>
                <a:rPr lang="de-DE" altLang="de-DE" sz="2800" dirty="0" err="1" smtClean="0"/>
                <a:t>photon</a:t>
              </a:r>
              <a:r>
                <a:rPr lang="de-DE" altLang="de-DE" sz="2800" dirty="0" smtClean="0"/>
                <a:t>:</a:t>
              </a:r>
              <a:r>
                <a:rPr lang="de-DE" altLang="de-DE" sz="2800" b="1" dirty="0" smtClean="0"/>
                <a:t>                           </a:t>
              </a:r>
            </a:p>
            <a:p>
              <a:pPr algn="l">
                <a:spcBef>
                  <a:spcPts val="1200"/>
                </a:spcBef>
              </a:pPr>
              <a:r>
                <a:rPr lang="de-DE" altLang="de-DE" sz="2800" b="1" dirty="0" err="1" smtClean="0">
                  <a:solidFill>
                    <a:srgbClr val="FF0000"/>
                  </a:solidFill>
                </a:rPr>
                <a:t>virtual</a:t>
              </a:r>
              <a:r>
                <a:rPr lang="de-DE" altLang="de-DE" sz="2800" b="1" dirty="0" smtClean="0">
                  <a:solidFill>
                    <a:srgbClr val="FF0000"/>
                  </a:solidFill>
                </a:rPr>
                <a:t> </a:t>
              </a:r>
              <a:r>
                <a:rPr lang="de-DE" altLang="de-DE" sz="2800" dirty="0" err="1" smtClean="0"/>
                <a:t>photon</a:t>
              </a:r>
              <a:r>
                <a:rPr lang="de-DE" altLang="de-DE" sz="2800" dirty="0" smtClean="0"/>
                <a:t>:</a:t>
              </a:r>
              <a:endParaRPr lang="en-US" altLang="de-DE" sz="2800" dirty="0">
                <a:solidFill>
                  <a:srgbClr val="FF0000"/>
                </a:solidFill>
              </a:endParaRPr>
            </a:p>
          </p:txBody>
        </p:sp>
        <p:sp>
          <p:nvSpPr>
            <p:cNvPr id="300082" name="Line 50"/>
            <p:cNvSpPr>
              <a:spLocks noChangeShapeType="1"/>
            </p:cNvSpPr>
            <p:nvPr/>
          </p:nvSpPr>
          <p:spPr bwMode="auto">
            <a:xfrm flipV="1">
              <a:off x="2976848" y="3766391"/>
              <a:ext cx="833152" cy="146149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pic>
          <p:nvPicPr>
            <p:cNvPr id="15" name="Bild 14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733800" y="5688438"/>
              <a:ext cx="2438400" cy="570173"/>
            </a:xfrm>
            <a:prstGeom prst="rect">
              <a:avLst/>
            </a:prstGeom>
          </p:spPr>
        </p:pic>
        <p:pic>
          <p:nvPicPr>
            <p:cNvPr id="16" name="Bild 15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753061" y="6287827"/>
              <a:ext cx="2244299" cy="570173"/>
            </a:xfrm>
            <a:prstGeom prst="rect">
              <a:avLst/>
            </a:prstGeom>
          </p:spPr>
        </p:pic>
      </p:grpSp>
      <p:pic>
        <p:nvPicPr>
          <p:cNvPr id="42" name="Bild 4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671718" y="3393707"/>
            <a:ext cx="300082" cy="340093"/>
          </a:xfrm>
          <a:prstGeom prst="rect">
            <a:avLst/>
          </a:prstGeom>
        </p:spPr>
      </p:pic>
      <p:pic>
        <p:nvPicPr>
          <p:cNvPr id="43" name="Bild 42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791200" y="3352800"/>
            <a:ext cx="300082" cy="3400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0587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Bild 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30870" y="4527708"/>
            <a:ext cx="680085" cy="466344"/>
          </a:xfrm>
          <a:prstGeom prst="rect">
            <a:avLst/>
          </a:prstGeom>
        </p:spPr>
      </p:pic>
      <p:pic>
        <p:nvPicPr>
          <p:cNvPr id="45" name="Bild 4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03807" y="2824277"/>
            <a:ext cx="680085" cy="466344"/>
          </a:xfrm>
          <a:prstGeom prst="rect">
            <a:avLst/>
          </a:prstGeom>
        </p:spPr>
      </p:pic>
      <p:pic>
        <p:nvPicPr>
          <p:cNvPr id="46" name="Bild 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40256" y="4469478"/>
            <a:ext cx="680085" cy="466344"/>
          </a:xfrm>
          <a:prstGeom prst="rect">
            <a:avLst/>
          </a:prstGeom>
        </p:spPr>
      </p:pic>
      <p:pic>
        <p:nvPicPr>
          <p:cNvPr id="50" name="Bild 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79886" y="2190176"/>
            <a:ext cx="530818" cy="386049"/>
          </a:xfrm>
          <a:prstGeom prst="rect">
            <a:avLst/>
          </a:prstGeom>
        </p:spPr>
      </p:pic>
      <p:pic>
        <p:nvPicPr>
          <p:cNvPr id="52" name="Bild 5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67400" y="2286000"/>
            <a:ext cx="546904" cy="386050"/>
          </a:xfrm>
          <a:prstGeom prst="rect">
            <a:avLst/>
          </a:prstGeom>
        </p:spPr>
      </p:pic>
      <p:pic>
        <p:nvPicPr>
          <p:cNvPr id="53" name="Bild 5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58696" y="4501124"/>
            <a:ext cx="546904" cy="386050"/>
          </a:xfrm>
          <a:prstGeom prst="rect">
            <a:avLst/>
          </a:prstGeom>
        </p:spPr>
      </p:pic>
      <p:grpSp>
        <p:nvGrpSpPr>
          <p:cNvPr id="301112" name="Group 56"/>
          <p:cNvGrpSpPr>
            <a:grpSpLocks/>
          </p:cNvGrpSpPr>
          <p:nvPr/>
        </p:nvGrpSpPr>
        <p:grpSpPr bwMode="auto">
          <a:xfrm rot="19521605" flipV="1">
            <a:off x="5486400" y="2811463"/>
            <a:ext cx="1757363" cy="457200"/>
            <a:chOff x="1110" y="2406"/>
            <a:chExt cx="1154" cy="118"/>
          </a:xfrm>
        </p:grpSpPr>
        <p:sp>
          <p:nvSpPr>
            <p:cNvPr id="301113" name="Freeform 57"/>
            <p:cNvSpPr>
              <a:spLocks/>
            </p:cNvSpPr>
            <p:nvPr/>
          </p:nvSpPr>
          <p:spPr bwMode="auto">
            <a:xfrm rot="-10832358">
              <a:off x="1688" y="2406"/>
              <a:ext cx="576" cy="112"/>
            </a:xfrm>
            <a:custGeom>
              <a:avLst/>
              <a:gdLst>
                <a:gd name="T0" fmla="*/ 0 w 576"/>
                <a:gd name="T1" fmla="*/ 56 h 112"/>
                <a:gd name="T2" fmla="*/ 50 w 576"/>
                <a:gd name="T3" fmla="*/ 8 h 112"/>
                <a:gd name="T4" fmla="*/ 144 w 576"/>
                <a:gd name="T5" fmla="*/ 104 h 112"/>
                <a:gd name="T6" fmla="*/ 240 w 576"/>
                <a:gd name="T7" fmla="*/ 8 h 112"/>
                <a:gd name="T8" fmla="*/ 336 w 576"/>
                <a:gd name="T9" fmla="*/ 104 h 112"/>
                <a:gd name="T10" fmla="*/ 432 w 576"/>
                <a:gd name="T11" fmla="*/ 8 h 112"/>
                <a:gd name="T12" fmla="*/ 528 w 576"/>
                <a:gd name="T13" fmla="*/ 104 h 112"/>
                <a:gd name="T14" fmla="*/ 576 w 576"/>
                <a:gd name="T1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6" h="112">
                  <a:moveTo>
                    <a:pt x="0" y="56"/>
                  </a:moveTo>
                  <a:cubicBezTo>
                    <a:pt x="8" y="48"/>
                    <a:pt x="26" y="0"/>
                    <a:pt x="50" y="8"/>
                  </a:cubicBezTo>
                  <a:cubicBezTo>
                    <a:pt x="74" y="16"/>
                    <a:pt x="112" y="104"/>
                    <a:pt x="144" y="104"/>
                  </a:cubicBezTo>
                  <a:cubicBezTo>
                    <a:pt x="176" y="104"/>
                    <a:pt x="208" y="8"/>
                    <a:pt x="240" y="8"/>
                  </a:cubicBezTo>
                  <a:cubicBezTo>
                    <a:pt x="272" y="8"/>
                    <a:pt x="304" y="104"/>
                    <a:pt x="336" y="104"/>
                  </a:cubicBezTo>
                  <a:cubicBezTo>
                    <a:pt x="368" y="104"/>
                    <a:pt x="400" y="8"/>
                    <a:pt x="432" y="8"/>
                  </a:cubicBezTo>
                  <a:cubicBezTo>
                    <a:pt x="464" y="8"/>
                    <a:pt x="504" y="96"/>
                    <a:pt x="528" y="104"/>
                  </a:cubicBezTo>
                  <a:cubicBezTo>
                    <a:pt x="552" y="112"/>
                    <a:pt x="568" y="64"/>
                    <a:pt x="576" y="56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1114" name="Freeform 58"/>
            <p:cNvSpPr>
              <a:spLocks/>
            </p:cNvSpPr>
            <p:nvPr/>
          </p:nvSpPr>
          <p:spPr bwMode="auto">
            <a:xfrm rot="-10832358">
              <a:off x="1110" y="2413"/>
              <a:ext cx="581" cy="111"/>
            </a:xfrm>
            <a:custGeom>
              <a:avLst/>
              <a:gdLst>
                <a:gd name="T0" fmla="*/ 0 w 581"/>
                <a:gd name="T1" fmla="*/ 61 h 111"/>
                <a:gd name="T2" fmla="*/ 55 w 581"/>
                <a:gd name="T3" fmla="*/ 7 h 111"/>
                <a:gd name="T4" fmla="*/ 149 w 581"/>
                <a:gd name="T5" fmla="*/ 103 h 111"/>
                <a:gd name="T6" fmla="*/ 245 w 581"/>
                <a:gd name="T7" fmla="*/ 7 h 111"/>
                <a:gd name="T8" fmla="*/ 341 w 581"/>
                <a:gd name="T9" fmla="*/ 103 h 111"/>
                <a:gd name="T10" fmla="*/ 437 w 581"/>
                <a:gd name="T11" fmla="*/ 7 h 111"/>
                <a:gd name="T12" fmla="*/ 533 w 581"/>
                <a:gd name="T13" fmla="*/ 103 h 111"/>
                <a:gd name="T14" fmla="*/ 581 w 581"/>
                <a:gd name="T1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1" h="111">
                  <a:moveTo>
                    <a:pt x="0" y="61"/>
                  </a:moveTo>
                  <a:cubicBezTo>
                    <a:pt x="9" y="52"/>
                    <a:pt x="30" y="0"/>
                    <a:pt x="55" y="7"/>
                  </a:cubicBezTo>
                  <a:cubicBezTo>
                    <a:pt x="80" y="14"/>
                    <a:pt x="117" y="103"/>
                    <a:pt x="149" y="103"/>
                  </a:cubicBezTo>
                  <a:cubicBezTo>
                    <a:pt x="181" y="103"/>
                    <a:pt x="213" y="7"/>
                    <a:pt x="245" y="7"/>
                  </a:cubicBezTo>
                  <a:cubicBezTo>
                    <a:pt x="277" y="7"/>
                    <a:pt x="309" y="103"/>
                    <a:pt x="341" y="103"/>
                  </a:cubicBezTo>
                  <a:cubicBezTo>
                    <a:pt x="373" y="103"/>
                    <a:pt x="405" y="7"/>
                    <a:pt x="437" y="7"/>
                  </a:cubicBezTo>
                  <a:cubicBezTo>
                    <a:pt x="469" y="7"/>
                    <a:pt x="509" y="95"/>
                    <a:pt x="533" y="103"/>
                  </a:cubicBezTo>
                  <a:cubicBezTo>
                    <a:pt x="557" y="111"/>
                    <a:pt x="573" y="63"/>
                    <a:pt x="581" y="55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01058" name="Group 2"/>
          <p:cNvGrpSpPr>
            <a:grpSpLocks/>
          </p:cNvGrpSpPr>
          <p:nvPr/>
        </p:nvGrpSpPr>
        <p:grpSpPr bwMode="auto">
          <a:xfrm rot="2078395">
            <a:off x="1516063" y="2789238"/>
            <a:ext cx="1838325" cy="457200"/>
            <a:chOff x="1110" y="2406"/>
            <a:chExt cx="1154" cy="118"/>
          </a:xfrm>
        </p:grpSpPr>
        <p:sp>
          <p:nvSpPr>
            <p:cNvPr id="301059" name="Freeform 3"/>
            <p:cNvSpPr>
              <a:spLocks/>
            </p:cNvSpPr>
            <p:nvPr/>
          </p:nvSpPr>
          <p:spPr bwMode="auto">
            <a:xfrm rot="-10832358">
              <a:off x="1688" y="2406"/>
              <a:ext cx="576" cy="112"/>
            </a:xfrm>
            <a:custGeom>
              <a:avLst/>
              <a:gdLst>
                <a:gd name="T0" fmla="*/ 0 w 576"/>
                <a:gd name="T1" fmla="*/ 56 h 112"/>
                <a:gd name="T2" fmla="*/ 50 w 576"/>
                <a:gd name="T3" fmla="*/ 8 h 112"/>
                <a:gd name="T4" fmla="*/ 144 w 576"/>
                <a:gd name="T5" fmla="*/ 104 h 112"/>
                <a:gd name="T6" fmla="*/ 240 w 576"/>
                <a:gd name="T7" fmla="*/ 8 h 112"/>
                <a:gd name="T8" fmla="*/ 336 w 576"/>
                <a:gd name="T9" fmla="*/ 104 h 112"/>
                <a:gd name="T10" fmla="*/ 432 w 576"/>
                <a:gd name="T11" fmla="*/ 8 h 112"/>
                <a:gd name="T12" fmla="*/ 528 w 576"/>
                <a:gd name="T13" fmla="*/ 104 h 112"/>
                <a:gd name="T14" fmla="*/ 576 w 576"/>
                <a:gd name="T1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6" h="112">
                  <a:moveTo>
                    <a:pt x="0" y="56"/>
                  </a:moveTo>
                  <a:cubicBezTo>
                    <a:pt x="8" y="48"/>
                    <a:pt x="26" y="0"/>
                    <a:pt x="50" y="8"/>
                  </a:cubicBezTo>
                  <a:cubicBezTo>
                    <a:pt x="74" y="16"/>
                    <a:pt x="112" y="104"/>
                    <a:pt x="144" y="104"/>
                  </a:cubicBezTo>
                  <a:cubicBezTo>
                    <a:pt x="176" y="104"/>
                    <a:pt x="208" y="8"/>
                    <a:pt x="240" y="8"/>
                  </a:cubicBezTo>
                  <a:cubicBezTo>
                    <a:pt x="272" y="8"/>
                    <a:pt x="304" y="104"/>
                    <a:pt x="336" y="104"/>
                  </a:cubicBezTo>
                  <a:cubicBezTo>
                    <a:pt x="368" y="104"/>
                    <a:pt x="400" y="8"/>
                    <a:pt x="432" y="8"/>
                  </a:cubicBezTo>
                  <a:cubicBezTo>
                    <a:pt x="464" y="8"/>
                    <a:pt x="504" y="96"/>
                    <a:pt x="528" y="104"/>
                  </a:cubicBezTo>
                  <a:cubicBezTo>
                    <a:pt x="552" y="112"/>
                    <a:pt x="568" y="64"/>
                    <a:pt x="576" y="56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1060" name="Freeform 4"/>
            <p:cNvSpPr>
              <a:spLocks/>
            </p:cNvSpPr>
            <p:nvPr/>
          </p:nvSpPr>
          <p:spPr bwMode="auto">
            <a:xfrm rot="-10832358">
              <a:off x="1110" y="2413"/>
              <a:ext cx="581" cy="111"/>
            </a:xfrm>
            <a:custGeom>
              <a:avLst/>
              <a:gdLst>
                <a:gd name="T0" fmla="*/ 0 w 581"/>
                <a:gd name="T1" fmla="*/ 61 h 111"/>
                <a:gd name="T2" fmla="*/ 55 w 581"/>
                <a:gd name="T3" fmla="*/ 7 h 111"/>
                <a:gd name="T4" fmla="*/ 149 w 581"/>
                <a:gd name="T5" fmla="*/ 103 h 111"/>
                <a:gd name="T6" fmla="*/ 245 w 581"/>
                <a:gd name="T7" fmla="*/ 7 h 111"/>
                <a:gd name="T8" fmla="*/ 341 w 581"/>
                <a:gd name="T9" fmla="*/ 103 h 111"/>
                <a:gd name="T10" fmla="*/ 437 w 581"/>
                <a:gd name="T11" fmla="*/ 7 h 111"/>
                <a:gd name="T12" fmla="*/ 533 w 581"/>
                <a:gd name="T13" fmla="*/ 103 h 111"/>
                <a:gd name="T14" fmla="*/ 581 w 581"/>
                <a:gd name="T1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1" h="111">
                  <a:moveTo>
                    <a:pt x="0" y="61"/>
                  </a:moveTo>
                  <a:cubicBezTo>
                    <a:pt x="9" y="52"/>
                    <a:pt x="30" y="0"/>
                    <a:pt x="55" y="7"/>
                  </a:cubicBezTo>
                  <a:cubicBezTo>
                    <a:pt x="80" y="14"/>
                    <a:pt x="117" y="103"/>
                    <a:pt x="149" y="103"/>
                  </a:cubicBezTo>
                  <a:cubicBezTo>
                    <a:pt x="181" y="103"/>
                    <a:pt x="213" y="7"/>
                    <a:pt x="245" y="7"/>
                  </a:cubicBezTo>
                  <a:cubicBezTo>
                    <a:pt x="277" y="7"/>
                    <a:pt x="309" y="103"/>
                    <a:pt x="341" y="103"/>
                  </a:cubicBezTo>
                  <a:cubicBezTo>
                    <a:pt x="373" y="103"/>
                    <a:pt x="405" y="7"/>
                    <a:pt x="437" y="7"/>
                  </a:cubicBezTo>
                  <a:cubicBezTo>
                    <a:pt x="469" y="7"/>
                    <a:pt x="509" y="95"/>
                    <a:pt x="533" y="103"/>
                  </a:cubicBezTo>
                  <a:cubicBezTo>
                    <a:pt x="557" y="111"/>
                    <a:pt x="573" y="63"/>
                    <a:pt x="581" y="55"/>
                  </a:cubicBezTo>
                </a:path>
              </a:pathLst>
            </a:custGeom>
            <a:noFill/>
            <a:ln w="28575" cmpd="sng">
              <a:solidFill>
                <a:srgbClr val="FF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01111" name="Group 55"/>
          <p:cNvGrpSpPr>
            <a:grpSpLocks/>
          </p:cNvGrpSpPr>
          <p:nvPr/>
        </p:nvGrpSpPr>
        <p:grpSpPr bwMode="auto">
          <a:xfrm>
            <a:off x="3276600" y="3551238"/>
            <a:ext cx="2286000" cy="0"/>
            <a:chOff x="2064" y="2256"/>
            <a:chExt cx="1440" cy="0"/>
          </a:xfrm>
        </p:grpSpPr>
        <p:sp>
          <p:nvSpPr>
            <p:cNvPr id="301109" name="Line 53"/>
            <p:cNvSpPr>
              <a:spLocks noChangeShapeType="1"/>
            </p:cNvSpPr>
            <p:nvPr/>
          </p:nvSpPr>
          <p:spPr bwMode="auto">
            <a:xfrm>
              <a:off x="2064" y="2256"/>
              <a:ext cx="1440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01110" name="Line 54"/>
            <p:cNvSpPr>
              <a:spLocks noChangeShapeType="1"/>
            </p:cNvSpPr>
            <p:nvPr/>
          </p:nvSpPr>
          <p:spPr bwMode="auto">
            <a:xfrm>
              <a:off x="2400" y="2256"/>
              <a:ext cx="432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301062" name="Group 6"/>
          <p:cNvGrpSpPr>
            <a:grpSpLocks/>
          </p:cNvGrpSpPr>
          <p:nvPr/>
        </p:nvGrpSpPr>
        <p:grpSpPr bwMode="auto">
          <a:xfrm>
            <a:off x="1905000" y="3543300"/>
            <a:ext cx="1358900" cy="1181100"/>
            <a:chOff x="624" y="2448"/>
            <a:chExt cx="480" cy="480"/>
          </a:xfrm>
        </p:grpSpPr>
        <p:sp>
          <p:nvSpPr>
            <p:cNvPr id="301063" name="Line 7"/>
            <p:cNvSpPr>
              <a:spLocks noChangeShapeType="1"/>
            </p:cNvSpPr>
            <p:nvPr/>
          </p:nvSpPr>
          <p:spPr bwMode="auto">
            <a:xfrm flipV="1">
              <a:off x="624" y="2448"/>
              <a:ext cx="480" cy="48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01064" name="Line 8"/>
            <p:cNvSpPr>
              <a:spLocks noChangeShapeType="1"/>
            </p:cNvSpPr>
            <p:nvPr/>
          </p:nvSpPr>
          <p:spPr bwMode="auto">
            <a:xfrm flipV="1">
              <a:off x="624" y="2688"/>
              <a:ext cx="240" cy="24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301071" name="Group 15"/>
          <p:cNvGrpSpPr>
            <a:grpSpLocks/>
          </p:cNvGrpSpPr>
          <p:nvPr/>
        </p:nvGrpSpPr>
        <p:grpSpPr bwMode="auto">
          <a:xfrm flipV="1">
            <a:off x="5575300" y="3543300"/>
            <a:ext cx="1358900" cy="1181100"/>
            <a:chOff x="720" y="2544"/>
            <a:chExt cx="480" cy="480"/>
          </a:xfrm>
        </p:grpSpPr>
        <p:sp>
          <p:nvSpPr>
            <p:cNvPr id="301072" name="Line 16"/>
            <p:cNvSpPr>
              <a:spLocks noChangeShapeType="1"/>
            </p:cNvSpPr>
            <p:nvPr/>
          </p:nvSpPr>
          <p:spPr bwMode="auto">
            <a:xfrm flipV="1">
              <a:off x="720" y="2544"/>
              <a:ext cx="480" cy="48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01073" name="Line 17"/>
            <p:cNvSpPr>
              <a:spLocks noChangeShapeType="1"/>
            </p:cNvSpPr>
            <p:nvPr/>
          </p:nvSpPr>
          <p:spPr bwMode="auto">
            <a:xfrm flipV="1">
              <a:off x="720" y="2784"/>
              <a:ext cx="240" cy="24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301074" name="Oval 18"/>
          <p:cNvSpPr>
            <a:spLocks noChangeArrowheads="1"/>
          </p:cNvSpPr>
          <p:nvPr/>
        </p:nvSpPr>
        <p:spPr bwMode="auto">
          <a:xfrm flipH="1" flipV="1">
            <a:off x="5508625" y="3475038"/>
            <a:ext cx="152400" cy="152400"/>
          </a:xfrm>
          <a:prstGeom prst="ellipse">
            <a:avLst/>
          </a:prstGeom>
          <a:solidFill>
            <a:srgbClr val="66CCFF"/>
          </a:solidFill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01080" name="Text Box 24"/>
          <p:cNvSpPr txBox="1">
            <a:spLocks noChangeArrowheads="1"/>
          </p:cNvSpPr>
          <p:nvPr/>
        </p:nvSpPr>
        <p:spPr bwMode="auto">
          <a:xfrm>
            <a:off x="1600200" y="76200"/>
            <a:ext cx="6096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3600" dirty="0" smtClean="0"/>
              <a:t>... </a:t>
            </a:r>
            <a:r>
              <a:rPr lang="de-DE" altLang="de-DE" sz="3600" dirty="0" err="1" smtClean="0"/>
              <a:t>anybody</a:t>
            </a:r>
            <a:r>
              <a:rPr lang="de-DE" altLang="de-DE" sz="3600" dirty="0" smtClean="0"/>
              <a:t> </a:t>
            </a:r>
            <a:r>
              <a:rPr lang="de-DE" altLang="de-DE" sz="3600" dirty="0" err="1" smtClean="0"/>
              <a:t>can</a:t>
            </a:r>
            <a:r>
              <a:rPr lang="de-DE" altLang="de-DE" sz="3600" dirty="0" smtClean="0"/>
              <a:t> </a:t>
            </a:r>
            <a:r>
              <a:rPr lang="de-DE" altLang="de-DE" sz="3600" dirty="0" err="1" smtClean="0"/>
              <a:t>go</a:t>
            </a:r>
            <a:r>
              <a:rPr lang="de-DE" altLang="de-DE" sz="3600" dirty="0" smtClean="0"/>
              <a:t> </a:t>
            </a:r>
            <a:r>
              <a:rPr lang="de-DE" altLang="de-DE" sz="3600" dirty="0" err="1" smtClean="0"/>
              <a:t>virtual</a:t>
            </a:r>
            <a:r>
              <a:rPr lang="de-DE" altLang="de-DE" sz="3600" dirty="0" smtClean="0"/>
              <a:t> ...</a:t>
            </a:r>
            <a:endParaRPr lang="en-US" altLang="de-DE" sz="3600" dirty="0"/>
          </a:p>
        </p:txBody>
      </p:sp>
      <p:sp>
        <p:nvSpPr>
          <p:cNvPr id="301081" name="Oval 25"/>
          <p:cNvSpPr>
            <a:spLocks noChangeArrowheads="1"/>
          </p:cNvSpPr>
          <p:nvPr/>
        </p:nvSpPr>
        <p:spPr bwMode="auto">
          <a:xfrm>
            <a:off x="3168650" y="3481388"/>
            <a:ext cx="152400" cy="152400"/>
          </a:xfrm>
          <a:prstGeom prst="ellipse">
            <a:avLst/>
          </a:prstGeom>
          <a:solidFill>
            <a:srgbClr val="66CCFF"/>
          </a:solidFill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01086" name="Line 30"/>
          <p:cNvSpPr>
            <a:spLocks noChangeShapeType="1"/>
          </p:cNvSpPr>
          <p:nvPr/>
        </p:nvSpPr>
        <p:spPr bwMode="auto">
          <a:xfrm>
            <a:off x="3810000" y="3962400"/>
            <a:ext cx="12192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pic>
        <p:nvPicPr>
          <p:cNvPr id="55" name="Bild 5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58384" y="2286000"/>
            <a:ext cx="389416" cy="486770"/>
          </a:xfrm>
          <a:prstGeom prst="rect">
            <a:avLst/>
          </a:prstGeom>
        </p:spPr>
      </p:pic>
      <p:pic>
        <p:nvPicPr>
          <p:cNvPr id="57" name="Bild 5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96151" y="2200065"/>
            <a:ext cx="389416" cy="486770"/>
          </a:xfrm>
          <a:prstGeom prst="rect">
            <a:avLst/>
          </a:prstGeom>
        </p:spPr>
      </p:pic>
      <p:pic>
        <p:nvPicPr>
          <p:cNvPr id="59" name="Bild 5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70603" y="4130398"/>
            <a:ext cx="2782770" cy="466476"/>
          </a:xfrm>
          <a:prstGeom prst="rect">
            <a:avLst/>
          </a:prstGeom>
        </p:spPr>
      </p:pic>
      <p:pic>
        <p:nvPicPr>
          <p:cNvPr id="60" name="Bild 5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2382" y="4549773"/>
            <a:ext cx="530818" cy="386049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304800" y="1534180"/>
            <a:ext cx="2286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srgbClr val="FF0000"/>
                </a:solidFill>
              </a:rPr>
              <a:t>real </a:t>
            </a:r>
            <a:r>
              <a:rPr lang="de-DE" sz="2800" dirty="0" err="1" smtClean="0">
                <a:solidFill>
                  <a:srgbClr val="FF0000"/>
                </a:solidFill>
              </a:rPr>
              <a:t>photon</a:t>
            </a:r>
            <a:endParaRPr lang="de-DE" sz="2800" b="1" dirty="0">
              <a:solidFill>
                <a:srgbClr val="FF0000"/>
              </a:solidFill>
            </a:endParaRPr>
          </a:p>
        </p:txBody>
      </p:sp>
      <p:sp>
        <p:nvSpPr>
          <p:cNvPr id="62" name="Textfeld 61"/>
          <p:cNvSpPr txBox="1"/>
          <p:nvPr/>
        </p:nvSpPr>
        <p:spPr>
          <a:xfrm>
            <a:off x="6400800" y="1534180"/>
            <a:ext cx="2286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srgbClr val="FF0000"/>
                </a:solidFill>
              </a:rPr>
              <a:t>real </a:t>
            </a:r>
            <a:r>
              <a:rPr lang="de-DE" sz="2800" dirty="0" err="1" smtClean="0">
                <a:solidFill>
                  <a:srgbClr val="FF0000"/>
                </a:solidFill>
              </a:rPr>
              <a:t>photon</a:t>
            </a:r>
            <a:endParaRPr lang="de-DE" sz="2800" b="1" dirty="0">
              <a:solidFill>
                <a:srgbClr val="FF0000"/>
              </a:solidFill>
            </a:endParaRPr>
          </a:p>
        </p:txBody>
      </p:sp>
      <p:sp>
        <p:nvSpPr>
          <p:cNvPr id="63" name="Textfeld 62"/>
          <p:cNvSpPr txBox="1"/>
          <p:nvPr/>
        </p:nvSpPr>
        <p:spPr>
          <a:xfrm>
            <a:off x="-6114" y="5231179"/>
            <a:ext cx="2286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srgbClr val="FF0000"/>
                </a:solidFill>
              </a:rPr>
              <a:t>real </a:t>
            </a:r>
            <a:r>
              <a:rPr lang="de-DE" sz="2800" dirty="0" err="1" smtClean="0"/>
              <a:t>electron</a:t>
            </a:r>
            <a:endParaRPr lang="de-DE" sz="2800" b="1" dirty="0">
              <a:solidFill>
                <a:srgbClr val="FF0000"/>
              </a:solidFill>
            </a:endParaRPr>
          </a:p>
        </p:txBody>
      </p:sp>
      <p:sp>
        <p:nvSpPr>
          <p:cNvPr id="64" name="Textfeld 63"/>
          <p:cNvSpPr txBox="1"/>
          <p:nvPr/>
        </p:nvSpPr>
        <p:spPr>
          <a:xfrm>
            <a:off x="6705600" y="5129011"/>
            <a:ext cx="2286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srgbClr val="FF0000"/>
                </a:solidFill>
              </a:rPr>
              <a:t>real </a:t>
            </a:r>
            <a:r>
              <a:rPr lang="de-DE" sz="2800" smtClean="0"/>
              <a:t>electron</a:t>
            </a:r>
            <a:endParaRPr lang="de-DE" sz="2800" b="1" dirty="0">
              <a:solidFill>
                <a:srgbClr val="FF0000"/>
              </a:solidFill>
            </a:endParaRPr>
          </a:p>
        </p:txBody>
      </p:sp>
      <p:sp>
        <p:nvSpPr>
          <p:cNvPr id="3" name="Textfeld 2"/>
          <p:cNvSpPr txBox="1"/>
          <p:nvPr/>
        </p:nvSpPr>
        <p:spPr>
          <a:xfrm>
            <a:off x="1548264" y="838200"/>
            <a:ext cx="62825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dirty="0" smtClean="0"/>
              <a:t>e.g. (inverse) Compton </a:t>
            </a:r>
            <a:r>
              <a:rPr lang="de-DE" sz="3200" dirty="0" err="1" smtClean="0"/>
              <a:t>scattering</a:t>
            </a:r>
            <a:endParaRPr lang="de-DE" sz="3200" dirty="0"/>
          </a:p>
        </p:txBody>
      </p:sp>
      <p:grpSp>
        <p:nvGrpSpPr>
          <p:cNvPr id="8" name="Gruppierung 7"/>
          <p:cNvGrpSpPr/>
          <p:nvPr/>
        </p:nvGrpSpPr>
        <p:grpSpPr>
          <a:xfrm>
            <a:off x="1509238" y="3627438"/>
            <a:ext cx="5573253" cy="2833393"/>
            <a:chOff x="1509238" y="3627438"/>
            <a:chExt cx="5573253" cy="2833393"/>
          </a:xfrm>
        </p:grpSpPr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28191" y="5925297"/>
              <a:ext cx="2654300" cy="520700"/>
            </a:xfrm>
            <a:prstGeom prst="rect">
              <a:avLst/>
            </a:prstGeom>
          </p:spPr>
        </p:pic>
        <p:grpSp>
          <p:nvGrpSpPr>
            <p:cNvPr id="5" name="Gruppierung 4"/>
            <p:cNvGrpSpPr/>
            <p:nvPr/>
          </p:nvGrpSpPr>
          <p:grpSpPr>
            <a:xfrm>
              <a:off x="1509238" y="3627438"/>
              <a:ext cx="2971800" cy="2833393"/>
              <a:chOff x="1509238" y="3627438"/>
              <a:chExt cx="2971800" cy="2833393"/>
            </a:xfrm>
          </p:grpSpPr>
          <p:sp>
            <p:nvSpPr>
              <p:cNvPr id="301095" name="Text Box 39"/>
              <p:cNvSpPr txBox="1">
                <a:spLocks noChangeArrowheads="1"/>
              </p:cNvSpPr>
              <p:nvPr/>
            </p:nvSpPr>
            <p:spPr bwMode="auto">
              <a:xfrm>
                <a:off x="1509238" y="5937611"/>
                <a:ext cx="2971800" cy="5232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de-DE" altLang="de-DE" sz="2800" b="1" dirty="0" err="1" smtClean="0">
                    <a:solidFill>
                      <a:srgbClr val="FF0000"/>
                    </a:solidFill>
                  </a:rPr>
                  <a:t>virtual</a:t>
                </a:r>
                <a:r>
                  <a:rPr lang="de-DE" altLang="de-DE" sz="2800" dirty="0" smtClean="0"/>
                  <a:t> </a:t>
                </a:r>
                <a:r>
                  <a:rPr lang="de-DE" altLang="de-DE" sz="2800" dirty="0" err="1" smtClean="0"/>
                  <a:t>electron</a:t>
                </a:r>
                <a:r>
                  <a:rPr lang="de-DE" altLang="de-DE" sz="2800" dirty="0" smtClean="0"/>
                  <a:t>:</a:t>
                </a:r>
                <a:endParaRPr lang="en-US" altLang="de-DE" sz="2800" dirty="0"/>
              </a:p>
            </p:txBody>
          </p:sp>
          <p:sp>
            <p:nvSpPr>
              <p:cNvPr id="301098" name="Line 42"/>
              <p:cNvSpPr>
                <a:spLocks noChangeShapeType="1"/>
              </p:cNvSpPr>
              <p:nvPr/>
            </p:nvSpPr>
            <p:spPr bwMode="auto">
              <a:xfrm flipV="1">
                <a:off x="2976676" y="3627438"/>
                <a:ext cx="604724" cy="231616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</p:grpSp>
      </p:grpSp>
      <p:pic>
        <p:nvPicPr>
          <p:cNvPr id="42" name="Bild 4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276600" y="3124200"/>
            <a:ext cx="258394" cy="292847"/>
          </a:xfrm>
          <a:prstGeom prst="rect">
            <a:avLst/>
          </a:prstGeom>
        </p:spPr>
      </p:pic>
      <p:pic>
        <p:nvPicPr>
          <p:cNvPr id="43" name="Bild 4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04206" y="3124200"/>
            <a:ext cx="258394" cy="292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7252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80" name="Text Box 24"/>
          <p:cNvSpPr txBox="1">
            <a:spLocks noChangeArrowheads="1"/>
          </p:cNvSpPr>
          <p:nvPr/>
        </p:nvSpPr>
        <p:spPr bwMode="auto">
          <a:xfrm>
            <a:off x="-76200" y="0"/>
            <a:ext cx="9302514" cy="11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de-DE" altLang="de-DE" sz="3600" dirty="0" smtClean="0"/>
              <a:t>QFT: </a:t>
            </a:r>
            <a:r>
              <a:rPr lang="de-DE" altLang="de-DE" sz="3600" dirty="0" err="1" smtClean="0"/>
              <a:t>anything</a:t>
            </a:r>
            <a:r>
              <a:rPr lang="de-DE" altLang="de-DE" sz="3600" dirty="0" smtClean="0"/>
              <a:t> </a:t>
            </a:r>
            <a:r>
              <a:rPr lang="de-DE" altLang="de-DE" sz="3600" dirty="0" err="1" smtClean="0"/>
              <a:t>possible</a:t>
            </a:r>
            <a:r>
              <a:rPr lang="de-DE" altLang="de-DE" sz="3600" dirty="0" smtClean="0"/>
              <a:t> </a:t>
            </a:r>
            <a:r>
              <a:rPr lang="de-DE" altLang="de-DE" sz="3600" dirty="0" err="1" smtClean="0"/>
              <a:t>happens</a:t>
            </a:r>
            <a:r>
              <a:rPr lang="de-DE" altLang="de-DE" sz="3600" dirty="0" smtClean="0"/>
              <a:t> (all at </a:t>
            </a:r>
            <a:r>
              <a:rPr lang="de-DE" altLang="de-DE" sz="3600" dirty="0" err="1" smtClean="0"/>
              <a:t>once</a:t>
            </a:r>
            <a:r>
              <a:rPr lang="de-DE" altLang="de-DE" sz="3600" dirty="0" smtClean="0"/>
              <a:t>)</a:t>
            </a:r>
          </a:p>
          <a:p>
            <a:pPr>
              <a:spcBef>
                <a:spcPts val="600"/>
              </a:spcBef>
            </a:pPr>
            <a:r>
              <a:rPr lang="de-DE" alt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always</a:t>
            </a:r>
            <a:r>
              <a:rPr lang="de-DE" alt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add</a:t>
            </a:r>
            <a:r>
              <a:rPr lang="de-DE" alt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2800" b="1" dirty="0" smtClean="0">
                <a:solidFill>
                  <a:schemeClr val="accent2">
                    <a:lumMod val="75000"/>
                  </a:schemeClr>
                </a:solidFill>
              </a:rPr>
              <a:t>all</a:t>
            </a:r>
            <a:r>
              <a:rPr lang="de-DE" alt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amplitudes</a:t>
            </a:r>
            <a:r>
              <a:rPr lang="de-DE" alt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for</a:t>
            </a:r>
            <a:r>
              <a:rPr lang="de-DE" altLang="de-DE" sz="2800" dirty="0" smtClean="0">
                <a:solidFill>
                  <a:schemeClr val="accent2">
                    <a:lumMod val="75000"/>
                  </a:schemeClr>
                </a:solidFill>
              </a:rPr>
              <a:t> a </a:t>
            </a:r>
            <a:r>
              <a:rPr lang="de-DE" alt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given</a:t>
            </a:r>
            <a:r>
              <a:rPr lang="de-DE" alt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alt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order</a:t>
            </a:r>
            <a:endParaRPr lang="en-US" altLang="de-DE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8" name="Gruppierung 7"/>
          <p:cNvGrpSpPr/>
          <p:nvPr/>
        </p:nvGrpSpPr>
        <p:grpSpPr>
          <a:xfrm>
            <a:off x="1739900" y="2332038"/>
            <a:ext cx="5727700" cy="1935162"/>
            <a:chOff x="1516063" y="2789238"/>
            <a:chExt cx="5727700" cy="1935162"/>
          </a:xfrm>
        </p:grpSpPr>
        <p:grpSp>
          <p:nvGrpSpPr>
            <p:cNvPr id="301112" name="Group 56"/>
            <p:cNvGrpSpPr>
              <a:grpSpLocks/>
            </p:cNvGrpSpPr>
            <p:nvPr/>
          </p:nvGrpSpPr>
          <p:grpSpPr bwMode="auto">
            <a:xfrm rot="19521605" flipV="1">
              <a:off x="5486400" y="2811463"/>
              <a:ext cx="1757363" cy="457200"/>
              <a:chOff x="1110" y="2406"/>
              <a:chExt cx="1154" cy="118"/>
            </a:xfrm>
          </p:grpSpPr>
          <p:sp>
            <p:nvSpPr>
              <p:cNvPr id="301113" name="Freeform 57"/>
              <p:cNvSpPr>
                <a:spLocks/>
              </p:cNvSpPr>
              <p:nvPr/>
            </p:nvSpPr>
            <p:spPr bwMode="auto">
              <a:xfrm rot="-10832358">
                <a:off x="1688" y="2406"/>
                <a:ext cx="576" cy="112"/>
              </a:xfrm>
              <a:custGeom>
                <a:avLst/>
                <a:gdLst>
                  <a:gd name="T0" fmla="*/ 0 w 576"/>
                  <a:gd name="T1" fmla="*/ 56 h 112"/>
                  <a:gd name="T2" fmla="*/ 50 w 576"/>
                  <a:gd name="T3" fmla="*/ 8 h 112"/>
                  <a:gd name="T4" fmla="*/ 144 w 576"/>
                  <a:gd name="T5" fmla="*/ 104 h 112"/>
                  <a:gd name="T6" fmla="*/ 240 w 576"/>
                  <a:gd name="T7" fmla="*/ 8 h 112"/>
                  <a:gd name="T8" fmla="*/ 336 w 576"/>
                  <a:gd name="T9" fmla="*/ 104 h 112"/>
                  <a:gd name="T10" fmla="*/ 432 w 576"/>
                  <a:gd name="T11" fmla="*/ 8 h 112"/>
                  <a:gd name="T12" fmla="*/ 528 w 576"/>
                  <a:gd name="T13" fmla="*/ 104 h 112"/>
                  <a:gd name="T14" fmla="*/ 576 w 576"/>
                  <a:gd name="T15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6" h="112">
                    <a:moveTo>
                      <a:pt x="0" y="56"/>
                    </a:moveTo>
                    <a:cubicBezTo>
                      <a:pt x="8" y="48"/>
                      <a:pt x="26" y="0"/>
                      <a:pt x="50" y="8"/>
                    </a:cubicBezTo>
                    <a:cubicBezTo>
                      <a:pt x="74" y="16"/>
                      <a:pt x="112" y="104"/>
                      <a:pt x="144" y="104"/>
                    </a:cubicBezTo>
                    <a:cubicBezTo>
                      <a:pt x="176" y="104"/>
                      <a:pt x="208" y="8"/>
                      <a:pt x="240" y="8"/>
                    </a:cubicBezTo>
                    <a:cubicBezTo>
                      <a:pt x="272" y="8"/>
                      <a:pt x="304" y="104"/>
                      <a:pt x="336" y="104"/>
                    </a:cubicBezTo>
                    <a:cubicBezTo>
                      <a:pt x="368" y="104"/>
                      <a:pt x="400" y="8"/>
                      <a:pt x="432" y="8"/>
                    </a:cubicBezTo>
                    <a:cubicBezTo>
                      <a:pt x="464" y="8"/>
                      <a:pt x="504" y="96"/>
                      <a:pt x="528" y="104"/>
                    </a:cubicBezTo>
                    <a:cubicBezTo>
                      <a:pt x="552" y="112"/>
                      <a:pt x="568" y="64"/>
                      <a:pt x="576" y="56"/>
                    </a:cubicBezTo>
                  </a:path>
                </a:pathLst>
              </a:custGeom>
              <a:noFill/>
              <a:ln w="28575" cmpd="sng">
                <a:solidFill>
                  <a:srgbClr val="FF0000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1114" name="Freeform 58"/>
              <p:cNvSpPr>
                <a:spLocks/>
              </p:cNvSpPr>
              <p:nvPr/>
            </p:nvSpPr>
            <p:spPr bwMode="auto">
              <a:xfrm rot="-10832358">
                <a:off x="1110" y="2413"/>
                <a:ext cx="581" cy="111"/>
              </a:xfrm>
              <a:custGeom>
                <a:avLst/>
                <a:gdLst>
                  <a:gd name="T0" fmla="*/ 0 w 581"/>
                  <a:gd name="T1" fmla="*/ 61 h 111"/>
                  <a:gd name="T2" fmla="*/ 55 w 581"/>
                  <a:gd name="T3" fmla="*/ 7 h 111"/>
                  <a:gd name="T4" fmla="*/ 149 w 581"/>
                  <a:gd name="T5" fmla="*/ 103 h 111"/>
                  <a:gd name="T6" fmla="*/ 245 w 581"/>
                  <a:gd name="T7" fmla="*/ 7 h 111"/>
                  <a:gd name="T8" fmla="*/ 341 w 581"/>
                  <a:gd name="T9" fmla="*/ 103 h 111"/>
                  <a:gd name="T10" fmla="*/ 437 w 581"/>
                  <a:gd name="T11" fmla="*/ 7 h 111"/>
                  <a:gd name="T12" fmla="*/ 533 w 581"/>
                  <a:gd name="T13" fmla="*/ 103 h 111"/>
                  <a:gd name="T14" fmla="*/ 581 w 581"/>
                  <a:gd name="T15" fmla="*/ 5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1" h="111">
                    <a:moveTo>
                      <a:pt x="0" y="61"/>
                    </a:moveTo>
                    <a:cubicBezTo>
                      <a:pt x="9" y="52"/>
                      <a:pt x="30" y="0"/>
                      <a:pt x="55" y="7"/>
                    </a:cubicBezTo>
                    <a:cubicBezTo>
                      <a:pt x="80" y="14"/>
                      <a:pt x="117" y="103"/>
                      <a:pt x="149" y="103"/>
                    </a:cubicBezTo>
                    <a:cubicBezTo>
                      <a:pt x="181" y="103"/>
                      <a:pt x="213" y="7"/>
                      <a:pt x="245" y="7"/>
                    </a:cubicBezTo>
                    <a:cubicBezTo>
                      <a:pt x="277" y="7"/>
                      <a:pt x="309" y="103"/>
                      <a:pt x="341" y="103"/>
                    </a:cubicBezTo>
                    <a:cubicBezTo>
                      <a:pt x="373" y="103"/>
                      <a:pt x="405" y="7"/>
                      <a:pt x="437" y="7"/>
                    </a:cubicBezTo>
                    <a:cubicBezTo>
                      <a:pt x="469" y="7"/>
                      <a:pt x="509" y="95"/>
                      <a:pt x="533" y="103"/>
                    </a:cubicBezTo>
                    <a:cubicBezTo>
                      <a:pt x="557" y="111"/>
                      <a:pt x="573" y="63"/>
                      <a:pt x="581" y="55"/>
                    </a:cubicBezTo>
                  </a:path>
                </a:pathLst>
              </a:custGeom>
              <a:noFill/>
              <a:ln w="28575" cmpd="sng">
                <a:solidFill>
                  <a:srgbClr val="FF0000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301058" name="Group 2"/>
            <p:cNvGrpSpPr>
              <a:grpSpLocks/>
            </p:cNvGrpSpPr>
            <p:nvPr/>
          </p:nvGrpSpPr>
          <p:grpSpPr bwMode="auto">
            <a:xfrm rot="2078395">
              <a:off x="1516063" y="2789238"/>
              <a:ext cx="1838325" cy="457200"/>
              <a:chOff x="1110" y="2406"/>
              <a:chExt cx="1154" cy="118"/>
            </a:xfrm>
          </p:grpSpPr>
          <p:sp>
            <p:nvSpPr>
              <p:cNvPr id="301059" name="Freeform 3"/>
              <p:cNvSpPr>
                <a:spLocks/>
              </p:cNvSpPr>
              <p:nvPr/>
            </p:nvSpPr>
            <p:spPr bwMode="auto">
              <a:xfrm rot="-10832358">
                <a:off x="1688" y="2406"/>
                <a:ext cx="576" cy="112"/>
              </a:xfrm>
              <a:custGeom>
                <a:avLst/>
                <a:gdLst>
                  <a:gd name="T0" fmla="*/ 0 w 576"/>
                  <a:gd name="T1" fmla="*/ 56 h 112"/>
                  <a:gd name="T2" fmla="*/ 50 w 576"/>
                  <a:gd name="T3" fmla="*/ 8 h 112"/>
                  <a:gd name="T4" fmla="*/ 144 w 576"/>
                  <a:gd name="T5" fmla="*/ 104 h 112"/>
                  <a:gd name="T6" fmla="*/ 240 w 576"/>
                  <a:gd name="T7" fmla="*/ 8 h 112"/>
                  <a:gd name="T8" fmla="*/ 336 w 576"/>
                  <a:gd name="T9" fmla="*/ 104 h 112"/>
                  <a:gd name="T10" fmla="*/ 432 w 576"/>
                  <a:gd name="T11" fmla="*/ 8 h 112"/>
                  <a:gd name="T12" fmla="*/ 528 w 576"/>
                  <a:gd name="T13" fmla="*/ 104 h 112"/>
                  <a:gd name="T14" fmla="*/ 576 w 576"/>
                  <a:gd name="T15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6" h="112">
                    <a:moveTo>
                      <a:pt x="0" y="56"/>
                    </a:moveTo>
                    <a:cubicBezTo>
                      <a:pt x="8" y="48"/>
                      <a:pt x="26" y="0"/>
                      <a:pt x="50" y="8"/>
                    </a:cubicBezTo>
                    <a:cubicBezTo>
                      <a:pt x="74" y="16"/>
                      <a:pt x="112" y="104"/>
                      <a:pt x="144" y="104"/>
                    </a:cubicBezTo>
                    <a:cubicBezTo>
                      <a:pt x="176" y="104"/>
                      <a:pt x="208" y="8"/>
                      <a:pt x="240" y="8"/>
                    </a:cubicBezTo>
                    <a:cubicBezTo>
                      <a:pt x="272" y="8"/>
                      <a:pt x="304" y="104"/>
                      <a:pt x="336" y="104"/>
                    </a:cubicBezTo>
                    <a:cubicBezTo>
                      <a:pt x="368" y="104"/>
                      <a:pt x="400" y="8"/>
                      <a:pt x="432" y="8"/>
                    </a:cubicBezTo>
                    <a:cubicBezTo>
                      <a:pt x="464" y="8"/>
                      <a:pt x="504" y="96"/>
                      <a:pt x="528" y="104"/>
                    </a:cubicBezTo>
                    <a:cubicBezTo>
                      <a:pt x="552" y="112"/>
                      <a:pt x="568" y="64"/>
                      <a:pt x="576" y="56"/>
                    </a:cubicBezTo>
                  </a:path>
                </a:pathLst>
              </a:custGeom>
              <a:noFill/>
              <a:ln w="28575" cmpd="sng">
                <a:solidFill>
                  <a:srgbClr val="FF0000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1060" name="Freeform 4"/>
              <p:cNvSpPr>
                <a:spLocks/>
              </p:cNvSpPr>
              <p:nvPr/>
            </p:nvSpPr>
            <p:spPr bwMode="auto">
              <a:xfrm rot="-10832358">
                <a:off x="1110" y="2413"/>
                <a:ext cx="581" cy="111"/>
              </a:xfrm>
              <a:custGeom>
                <a:avLst/>
                <a:gdLst>
                  <a:gd name="T0" fmla="*/ 0 w 581"/>
                  <a:gd name="T1" fmla="*/ 61 h 111"/>
                  <a:gd name="T2" fmla="*/ 55 w 581"/>
                  <a:gd name="T3" fmla="*/ 7 h 111"/>
                  <a:gd name="T4" fmla="*/ 149 w 581"/>
                  <a:gd name="T5" fmla="*/ 103 h 111"/>
                  <a:gd name="T6" fmla="*/ 245 w 581"/>
                  <a:gd name="T7" fmla="*/ 7 h 111"/>
                  <a:gd name="T8" fmla="*/ 341 w 581"/>
                  <a:gd name="T9" fmla="*/ 103 h 111"/>
                  <a:gd name="T10" fmla="*/ 437 w 581"/>
                  <a:gd name="T11" fmla="*/ 7 h 111"/>
                  <a:gd name="T12" fmla="*/ 533 w 581"/>
                  <a:gd name="T13" fmla="*/ 103 h 111"/>
                  <a:gd name="T14" fmla="*/ 581 w 581"/>
                  <a:gd name="T15" fmla="*/ 5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1" h="111">
                    <a:moveTo>
                      <a:pt x="0" y="61"/>
                    </a:moveTo>
                    <a:cubicBezTo>
                      <a:pt x="9" y="52"/>
                      <a:pt x="30" y="0"/>
                      <a:pt x="55" y="7"/>
                    </a:cubicBezTo>
                    <a:cubicBezTo>
                      <a:pt x="80" y="14"/>
                      <a:pt x="117" y="103"/>
                      <a:pt x="149" y="103"/>
                    </a:cubicBezTo>
                    <a:cubicBezTo>
                      <a:pt x="181" y="103"/>
                      <a:pt x="213" y="7"/>
                      <a:pt x="245" y="7"/>
                    </a:cubicBezTo>
                    <a:cubicBezTo>
                      <a:pt x="277" y="7"/>
                      <a:pt x="309" y="103"/>
                      <a:pt x="341" y="103"/>
                    </a:cubicBezTo>
                    <a:cubicBezTo>
                      <a:pt x="373" y="103"/>
                      <a:pt x="405" y="7"/>
                      <a:pt x="437" y="7"/>
                    </a:cubicBezTo>
                    <a:cubicBezTo>
                      <a:pt x="469" y="7"/>
                      <a:pt x="509" y="95"/>
                      <a:pt x="533" y="103"/>
                    </a:cubicBezTo>
                    <a:cubicBezTo>
                      <a:pt x="557" y="111"/>
                      <a:pt x="573" y="63"/>
                      <a:pt x="581" y="55"/>
                    </a:cubicBezTo>
                  </a:path>
                </a:pathLst>
              </a:custGeom>
              <a:noFill/>
              <a:ln w="28575" cmpd="sng">
                <a:solidFill>
                  <a:srgbClr val="FF0000"/>
                </a:solidFill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301111" name="Group 55"/>
            <p:cNvGrpSpPr>
              <a:grpSpLocks/>
            </p:cNvGrpSpPr>
            <p:nvPr/>
          </p:nvGrpSpPr>
          <p:grpSpPr bwMode="auto">
            <a:xfrm>
              <a:off x="3276600" y="3551238"/>
              <a:ext cx="2286000" cy="0"/>
              <a:chOff x="2064" y="2256"/>
              <a:chExt cx="1440" cy="0"/>
            </a:xfrm>
          </p:grpSpPr>
          <p:sp>
            <p:nvSpPr>
              <p:cNvPr id="301109" name="Line 53"/>
              <p:cNvSpPr>
                <a:spLocks noChangeShapeType="1"/>
              </p:cNvSpPr>
              <p:nvPr/>
            </p:nvSpPr>
            <p:spPr bwMode="auto">
              <a:xfrm>
                <a:off x="2064" y="2256"/>
                <a:ext cx="1440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01110" name="Line 54"/>
              <p:cNvSpPr>
                <a:spLocks noChangeShapeType="1"/>
              </p:cNvSpPr>
              <p:nvPr/>
            </p:nvSpPr>
            <p:spPr bwMode="auto">
              <a:xfrm>
                <a:off x="2400" y="2256"/>
                <a:ext cx="432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301062" name="Group 6"/>
            <p:cNvGrpSpPr>
              <a:grpSpLocks/>
            </p:cNvGrpSpPr>
            <p:nvPr/>
          </p:nvGrpSpPr>
          <p:grpSpPr bwMode="auto">
            <a:xfrm>
              <a:off x="1905000" y="3543300"/>
              <a:ext cx="1358900" cy="1181100"/>
              <a:chOff x="624" y="2448"/>
              <a:chExt cx="480" cy="480"/>
            </a:xfrm>
          </p:grpSpPr>
          <p:sp>
            <p:nvSpPr>
              <p:cNvPr id="301063" name="Line 7"/>
              <p:cNvSpPr>
                <a:spLocks noChangeShapeType="1"/>
              </p:cNvSpPr>
              <p:nvPr/>
            </p:nvSpPr>
            <p:spPr bwMode="auto">
              <a:xfrm flipV="1">
                <a:off x="624" y="2448"/>
                <a:ext cx="480" cy="48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01064" name="Line 8"/>
              <p:cNvSpPr>
                <a:spLocks noChangeShapeType="1"/>
              </p:cNvSpPr>
              <p:nvPr/>
            </p:nvSpPr>
            <p:spPr bwMode="auto">
              <a:xfrm flipV="1">
                <a:off x="624" y="2688"/>
                <a:ext cx="240" cy="24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  <p:grpSp>
          <p:nvGrpSpPr>
            <p:cNvPr id="301071" name="Group 15"/>
            <p:cNvGrpSpPr>
              <a:grpSpLocks/>
            </p:cNvGrpSpPr>
            <p:nvPr/>
          </p:nvGrpSpPr>
          <p:grpSpPr bwMode="auto">
            <a:xfrm flipV="1">
              <a:off x="5575300" y="3543300"/>
              <a:ext cx="1358900" cy="1181100"/>
              <a:chOff x="720" y="2544"/>
              <a:chExt cx="480" cy="480"/>
            </a:xfrm>
          </p:grpSpPr>
          <p:sp>
            <p:nvSpPr>
              <p:cNvPr id="301072" name="Line 16"/>
              <p:cNvSpPr>
                <a:spLocks noChangeShapeType="1"/>
              </p:cNvSpPr>
              <p:nvPr/>
            </p:nvSpPr>
            <p:spPr bwMode="auto">
              <a:xfrm flipV="1">
                <a:off x="720" y="2544"/>
                <a:ext cx="480" cy="48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01073" name="Line 17"/>
              <p:cNvSpPr>
                <a:spLocks noChangeShapeType="1"/>
              </p:cNvSpPr>
              <p:nvPr/>
            </p:nvSpPr>
            <p:spPr bwMode="auto">
              <a:xfrm flipV="1">
                <a:off x="720" y="2784"/>
                <a:ext cx="240" cy="24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301074" name="Oval 18"/>
            <p:cNvSpPr>
              <a:spLocks noChangeArrowheads="1"/>
            </p:cNvSpPr>
            <p:nvPr/>
          </p:nvSpPr>
          <p:spPr bwMode="auto">
            <a:xfrm flipH="1" flipV="1">
              <a:off x="5508625" y="3475038"/>
              <a:ext cx="152400" cy="152400"/>
            </a:xfrm>
            <a:prstGeom prst="ellipse">
              <a:avLst/>
            </a:prstGeom>
            <a:solidFill>
              <a:srgbClr val="66CCFF"/>
            </a:solidFill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01081" name="Oval 25"/>
            <p:cNvSpPr>
              <a:spLocks noChangeArrowheads="1"/>
            </p:cNvSpPr>
            <p:nvPr/>
          </p:nvSpPr>
          <p:spPr bwMode="auto">
            <a:xfrm>
              <a:off x="3168650" y="3481388"/>
              <a:ext cx="152400" cy="152400"/>
            </a:xfrm>
            <a:prstGeom prst="ellipse">
              <a:avLst/>
            </a:prstGeom>
            <a:solidFill>
              <a:srgbClr val="66CCFF"/>
            </a:solidFill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42" name="Textfeld 41"/>
          <p:cNvSpPr txBox="1"/>
          <p:nvPr/>
        </p:nvSpPr>
        <p:spPr>
          <a:xfrm>
            <a:off x="1548264" y="1244025"/>
            <a:ext cx="62825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dirty="0" smtClean="0"/>
              <a:t>e.g. (inverse) Compton </a:t>
            </a:r>
            <a:r>
              <a:rPr lang="de-DE" sz="3200" dirty="0" err="1" smtClean="0"/>
              <a:t>scattering</a:t>
            </a:r>
            <a:endParaRPr lang="de-DE" sz="3200" dirty="0"/>
          </a:p>
        </p:txBody>
      </p:sp>
      <p:pic>
        <p:nvPicPr>
          <p:cNvPr id="46" name="Bild 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05200" y="2667000"/>
            <a:ext cx="258394" cy="292847"/>
          </a:xfrm>
          <a:prstGeom prst="rect">
            <a:avLst/>
          </a:prstGeom>
        </p:spPr>
      </p:pic>
      <p:pic>
        <p:nvPicPr>
          <p:cNvPr id="50" name="Bild 4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32806" y="2667000"/>
            <a:ext cx="258394" cy="292847"/>
          </a:xfrm>
          <a:prstGeom prst="rect">
            <a:avLst/>
          </a:prstGeom>
        </p:spPr>
      </p:pic>
      <p:grpSp>
        <p:nvGrpSpPr>
          <p:cNvPr id="2" name="Gruppierung 1"/>
          <p:cNvGrpSpPr/>
          <p:nvPr/>
        </p:nvGrpSpPr>
        <p:grpSpPr>
          <a:xfrm>
            <a:off x="678690" y="4241057"/>
            <a:ext cx="5722110" cy="2482747"/>
            <a:chOff x="678690" y="4241057"/>
            <a:chExt cx="5722110" cy="2482747"/>
          </a:xfrm>
        </p:grpSpPr>
        <p:grpSp>
          <p:nvGrpSpPr>
            <p:cNvPr id="13" name="Gruppierung 12"/>
            <p:cNvGrpSpPr/>
            <p:nvPr/>
          </p:nvGrpSpPr>
          <p:grpSpPr>
            <a:xfrm>
              <a:off x="678690" y="4241057"/>
              <a:ext cx="5722110" cy="2482747"/>
              <a:chOff x="678690" y="4241057"/>
              <a:chExt cx="5722110" cy="2482747"/>
            </a:xfrm>
          </p:grpSpPr>
          <p:grpSp>
            <p:nvGrpSpPr>
              <p:cNvPr id="10" name="Gruppierung 9"/>
              <p:cNvGrpSpPr/>
              <p:nvPr/>
            </p:nvGrpSpPr>
            <p:grpSpPr>
              <a:xfrm>
                <a:off x="2984440" y="4601346"/>
                <a:ext cx="3416360" cy="2122458"/>
                <a:chOff x="1600200" y="4822825"/>
                <a:chExt cx="3416360" cy="2122458"/>
              </a:xfrm>
            </p:grpSpPr>
            <p:grpSp>
              <p:nvGrpSpPr>
                <p:cNvPr id="47" name="Group 56"/>
                <p:cNvGrpSpPr>
                  <a:grpSpLocks/>
                </p:cNvGrpSpPr>
                <p:nvPr/>
              </p:nvGrpSpPr>
              <p:grpSpPr bwMode="auto">
                <a:xfrm flipV="1">
                  <a:off x="1600200" y="4822825"/>
                  <a:ext cx="1757363" cy="457200"/>
                  <a:chOff x="1110" y="2406"/>
                  <a:chExt cx="1154" cy="118"/>
                </a:xfrm>
              </p:grpSpPr>
              <p:sp>
                <p:nvSpPr>
                  <p:cNvPr id="79" name="Freeform 57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0" name="Freeform 58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48" name="Group 2"/>
                <p:cNvGrpSpPr>
                  <a:grpSpLocks/>
                </p:cNvGrpSpPr>
                <p:nvPr/>
              </p:nvGrpSpPr>
              <p:grpSpPr bwMode="auto">
                <a:xfrm rot="8195208">
                  <a:off x="3178235" y="5509411"/>
                  <a:ext cx="1838325" cy="457200"/>
                  <a:chOff x="1110" y="2406"/>
                  <a:chExt cx="1154" cy="118"/>
                </a:xfrm>
              </p:grpSpPr>
              <p:sp>
                <p:nvSpPr>
                  <p:cNvPr id="77" name="Freeform 3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8" name="Freeform 4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51" name="Group 6"/>
                <p:cNvGrpSpPr>
                  <a:grpSpLocks/>
                </p:cNvGrpSpPr>
                <p:nvPr/>
              </p:nvGrpSpPr>
              <p:grpSpPr bwMode="auto">
                <a:xfrm rot="2482125">
                  <a:off x="1758858" y="5764183"/>
                  <a:ext cx="1358900" cy="1181100"/>
                  <a:chOff x="624" y="2448"/>
                  <a:chExt cx="480" cy="480"/>
                </a:xfrm>
              </p:grpSpPr>
              <p:sp>
                <p:nvSpPr>
                  <p:cNvPr id="73" name="Line 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448"/>
                    <a:ext cx="480" cy="480"/>
                  </a:xfrm>
                  <a:prstGeom prst="line">
                    <a:avLst/>
                  </a:prstGeom>
                  <a:noFill/>
                  <a:ln w="571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74" name="Line 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688"/>
                    <a:ext cx="240" cy="24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61" name="Group 15"/>
                <p:cNvGrpSpPr>
                  <a:grpSpLocks/>
                </p:cNvGrpSpPr>
                <p:nvPr/>
              </p:nvGrpSpPr>
              <p:grpSpPr bwMode="auto">
                <a:xfrm flipV="1">
                  <a:off x="3416629" y="5130972"/>
                  <a:ext cx="1358900" cy="1181100"/>
                  <a:chOff x="720" y="2544"/>
                  <a:chExt cx="480" cy="480"/>
                </a:xfrm>
              </p:grpSpPr>
              <p:sp>
                <p:nvSpPr>
                  <p:cNvPr id="71" name="Line 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544"/>
                    <a:ext cx="480" cy="480"/>
                  </a:xfrm>
                  <a:prstGeom prst="line">
                    <a:avLst/>
                  </a:prstGeom>
                  <a:noFill/>
                  <a:ln w="571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72" name="Line 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838"/>
                    <a:ext cx="184" cy="186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squar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49" name="Group 55"/>
                <p:cNvGrpSpPr>
                  <a:grpSpLocks/>
                </p:cNvGrpSpPr>
                <p:nvPr/>
              </p:nvGrpSpPr>
              <p:grpSpPr bwMode="auto">
                <a:xfrm rot="16200000">
                  <a:off x="2787915" y="5740875"/>
                  <a:ext cx="1152000" cy="0"/>
                  <a:chOff x="2064" y="2256"/>
                  <a:chExt cx="1440" cy="0"/>
                </a:xfrm>
              </p:grpSpPr>
              <p:sp>
                <p:nvSpPr>
                  <p:cNvPr id="75" name="Line 53"/>
                  <p:cNvSpPr>
                    <a:spLocks noChangeShapeType="1"/>
                  </p:cNvSpPr>
                  <p:nvPr/>
                </p:nvSpPr>
                <p:spPr bwMode="auto">
                  <a:xfrm>
                    <a:off x="2064" y="2256"/>
                    <a:ext cx="1440" cy="0"/>
                  </a:xfrm>
                  <a:prstGeom prst="line">
                    <a:avLst/>
                  </a:prstGeom>
                  <a:noFill/>
                  <a:ln w="571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76" name="Line 54"/>
                  <p:cNvSpPr>
                    <a:spLocks noChangeShapeType="1"/>
                  </p:cNvSpPr>
                  <p:nvPr/>
                </p:nvSpPr>
                <p:spPr bwMode="auto">
                  <a:xfrm>
                    <a:off x="2400" y="2256"/>
                    <a:ext cx="432" cy="0"/>
                  </a:xfrm>
                  <a:prstGeom prst="lin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65" name="Oval 18"/>
                <p:cNvSpPr>
                  <a:spLocks noChangeArrowheads="1"/>
                </p:cNvSpPr>
                <p:nvPr/>
              </p:nvSpPr>
              <p:spPr bwMode="auto">
                <a:xfrm rot="16200000" flipH="1" flipV="1">
                  <a:off x="3287715" y="5029200"/>
                  <a:ext cx="152400" cy="152400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8" name="Oval 25"/>
                <p:cNvSpPr>
                  <a:spLocks noChangeArrowheads="1"/>
                </p:cNvSpPr>
                <p:nvPr/>
              </p:nvSpPr>
              <p:spPr bwMode="auto">
                <a:xfrm rot="16200000">
                  <a:off x="3294065" y="6272426"/>
                  <a:ext cx="152400" cy="152400"/>
                </a:xfrm>
                <a:prstGeom prst="ellipse">
                  <a:avLst/>
                </a:prstGeom>
                <a:solidFill>
                  <a:srgbClr val="66CCFF"/>
                </a:solidFill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12" name="Textfeld 11"/>
              <p:cNvSpPr txBox="1"/>
              <p:nvPr/>
            </p:nvSpPr>
            <p:spPr>
              <a:xfrm>
                <a:off x="678690" y="4241057"/>
                <a:ext cx="1219200" cy="24006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15000" smtClean="0">
                    <a:solidFill>
                      <a:srgbClr val="FF0000"/>
                    </a:solidFill>
                  </a:rPr>
                  <a:t>+</a:t>
                </a:r>
                <a:endParaRPr lang="de-DE" sz="15000">
                  <a:solidFill>
                    <a:srgbClr val="FF0000"/>
                  </a:solidFill>
                </a:endParaRPr>
              </a:p>
            </p:txBody>
          </p:sp>
        </p:grpSp>
        <p:pic>
          <p:nvPicPr>
            <p:cNvPr id="52" name="Bild 5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744422" y="6214469"/>
              <a:ext cx="258394" cy="292847"/>
            </a:xfrm>
            <a:prstGeom prst="rect">
              <a:avLst/>
            </a:prstGeom>
          </p:spPr>
        </p:pic>
        <p:pic>
          <p:nvPicPr>
            <p:cNvPr id="53" name="Bild 5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14506" y="4525711"/>
              <a:ext cx="258394" cy="29284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9313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Bild 3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1000" y="1524000"/>
            <a:ext cx="699516" cy="621792"/>
          </a:xfrm>
          <a:prstGeom prst="rect">
            <a:avLst/>
          </a:prstGeom>
        </p:spPr>
      </p:pic>
      <p:pic>
        <p:nvPicPr>
          <p:cNvPr id="35" name="Bild 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9919" y="4191000"/>
            <a:ext cx="680085" cy="466344"/>
          </a:xfrm>
          <a:prstGeom prst="rect">
            <a:avLst/>
          </a:prstGeom>
        </p:spPr>
      </p:pic>
      <p:pic>
        <p:nvPicPr>
          <p:cNvPr id="43" name="Bild 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83313" y="4114049"/>
            <a:ext cx="817774" cy="603595"/>
          </a:xfrm>
          <a:prstGeom prst="rect">
            <a:avLst/>
          </a:prstGeom>
        </p:spPr>
      </p:pic>
      <p:pic>
        <p:nvPicPr>
          <p:cNvPr id="44" name="Bild 4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67768" y="1383871"/>
            <a:ext cx="798303" cy="759361"/>
          </a:xfrm>
          <a:prstGeom prst="rect">
            <a:avLst/>
          </a:prstGeom>
        </p:spPr>
      </p:pic>
      <p:sp>
        <p:nvSpPr>
          <p:cNvPr id="299010" name="Text Box 2"/>
          <p:cNvSpPr txBox="1">
            <a:spLocks noChangeArrowheads="1"/>
          </p:cNvSpPr>
          <p:nvPr/>
        </p:nvSpPr>
        <p:spPr bwMode="auto">
          <a:xfrm>
            <a:off x="152400" y="120650"/>
            <a:ext cx="88392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3600" u="sng" dirty="0" smtClean="0"/>
              <a:t>Quantum </a:t>
            </a:r>
            <a:r>
              <a:rPr lang="de-DE" altLang="de-DE" sz="3600" u="sng" dirty="0" err="1" smtClean="0"/>
              <a:t>fluctuations</a:t>
            </a:r>
            <a:r>
              <a:rPr lang="de-DE" altLang="de-DE" sz="3600" u="sng" dirty="0" smtClean="0"/>
              <a:t>: </a:t>
            </a:r>
            <a:r>
              <a:rPr lang="de-DE" altLang="de-DE" sz="3600" u="sng" dirty="0" err="1" smtClean="0"/>
              <a:t>small</a:t>
            </a:r>
            <a:r>
              <a:rPr lang="de-DE" altLang="de-DE" sz="3600" u="sng" dirty="0" smtClean="0"/>
              <a:t> but </a:t>
            </a:r>
            <a:r>
              <a:rPr lang="de-DE" altLang="de-DE" sz="3600" u="sng" dirty="0" err="1" smtClean="0"/>
              <a:t>important</a:t>
            </a:r>
            <a:endParaRPr lang="en-US" altLang="de-DE" sz="3600" u="sng" dirty="0"/>
          </a:p>
        </p:txBody>
      </p:sp>
      <p:sp>
        <p:nvSpPr>
          <p:cNvPr id="299012" name="Freeform 4"/>
          <p:cNvSpPr>
            <a:spLocks/>
          </p:cNvSpPr>
          <p:nvPr/>
        </p:nvSpPr>
        <p:spPr bwMode="auto">
          <a:xfrm rot="-10832358">
            <a:off x="5257800" y="2925761"/>
            <a:ext cx="1219200" cy="433388"/>
          </a:xfrm>
          <a:custGeom>
            <a:avLst/>
            <a:gdLst>
              <a:gd name="T0" fmla="*/ 0 w 576"/>
              <a:gd name="T1" fmla="*/ 56 h 112"/>
              <a:gd name="T2" fmla="*/ 50 w 576"/>
              <a:gd name="T3" fmla="*/ 8 h 112"/>
              <a:gd name="T4" fmla="*/ 144 w 576"/>
              <a:gd name="T5" fmla="*/ 104 h 112"/>
              <a:gd name="T6" fmla="*/ 240 w 576"/>
              <a:gd name="T7" fmla="*/ 8 h 112"/>
              <a:gd name="T8" fmla="*/ 336 w 576"/>
              <a:gd name="T9" fmla="*/ 104 h 112"/>
              <a:gd name="T10" fmla="*/ 432 w 576"/>
              <a:gd name="T11" fmla="*/ 8 h 112"/>
              <a:gd name="T12" fmla="*/ 528 w 576"/>
              <a:gd name="T13" fmla="*/ 104 h 112"/>
              <a:gd name="T14" fmla="*/ 576 w 576"/>
              <a:gd name="T15" fmla="*/ 5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6" h="112">
                <a:moveTo>
                  <a:pt x="0" y="56"/>
                </a:moveTo>
                <a:cubicBezTo>
                  <a:pt x="8" y="48"/>
                  <a:pt x="26" y="0"/>
                  <a:pt x="50" y="8"/>
                </a:cubicBezTo>
                <a:cubicBezTo>
                  <a:pt x="74" y="16"/>
                  <a:pt x="112" y="104"/>
                  <a:pt x="144" y="104"/>
                </a:cubicBezTo>
                <a:cubicBezTo>
                  <a:pt x="176" y="104"/>
                  <a:pt x="208" y="8"/>
                  <a:pt x="240" y="8"/>
                </a:cubicBezTo>
                <a:cubicBezTo>
                  <a:pt x="272" y="8"/>
                  <a:pt x="304" y="104"/>
                  <a:pt x="336" y="104"/>
                </a:cubicBezTo>
                <a:cubicBezTo>
                  <a:pt x="368" y="104"/>
                  <a:pt x="400" y="8"/>
                  <a:pt x="432" y="8"/>
                </a:cubicBezTo>
                <a:cubicBezTo>
                  <a:pt x="464" y="8"/>
                  <a:pt x="504" y="96"/>
                  <a:pt x="528" y="104"/>
                </a:cubicBezTo>
                <a:cubicBezTo>
                  <a:pt x="552" y="112"/>
                  <a:pt x="568" y="64"/>
                  <a:pt x="576" y="56"/>
                </a:cubicBezTo>
              </a:path>
            </a:pathLst>
          </a:custGeom>
          <a:noFill/>
          <a:ln w="28575" cmpd="sng">
            <a:solidFill>
              <a:srgbClr val="FF0000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99013" name="Freeform 5"/>
          <p:cNvSpPr>
            <a:spLocks/>
          </p:cNvSpPr>
          <p:nvPr/>
        </p:nvSpPr>
        <p:spPr bwMode="auto">
          <a:xfrm rot="-10832358">
            <a:off x="2513013" y="2949574"/>
            <a:ext cx="1295400" cy="430212"/>
          </a:xfrm>
          <a:custGeom>
            <a:avLst/>
            <a:gdLst>
              <a:gd name="T0" fmla="*/ 0 w 581"/>
              <a:gd name="T1" fmla="*/ 61 h 111"/>
              <a:gd name="T2" fmla="*/ 55 w 581"/>
              <a:gd name="T3" fmla="*/ 7 h 111"/>
              <a:gd name="T4" fmla="*/ 149 w 581"/>
              <a:gd name="T5" fmla="*/ 103 h 111"/>
              <a:gd name="T6" fmla="*/ 245 w 581"/>
              <a:gd name="T7" fmla="*/ 7 h 111"/>
              <a:gd name="T8" fmla="*/ 341 w 581"/>
              <a:gd name="T9" fmla="*/ 103 h 111"/>
              <a:gd name="T10" fmla="*/ 437 w 581"/>
              <a:gd name="T11" fmla="*/ 7 h 111"/>
              <a:gd name="T12" fmla="*/ 533 w 581"/>
              <a:gd name="T13" fmla="*/ 103 h 111"/>
              <a:gd name="T14" fmla="*/ 581 w 581"/>
              <a:gd name="T15" fmla="*/ 55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1" h="111">
                <a:moveTo>
                  <a:pt x="0" y="61"/>
                </a:moveTo>
                <a:cubicBezTo>
                  <a:pt x="9" y="52"/>
                  <a:pt x="30" y="0"/>
                  <a:pt x="55" y="7"/>
                </a:cubicBezTo>
                <a:cubicBezTo>
                  <a:pt x="80" y="14"/>
                  <a:pt x="117" y="103"/>
                  <a:pt x="149" y="103"/>
                </a:cubicBezTo>
                <a:cubicBezTo>
                  <a:pt x="181" y="103"/>
                  <a:pt x="213" y="7"/>
                  <a:pt x="245" y="7"/>
                </a:cubicBezTo>
                <a:cubicBezTo>
                  <a:pt x="277" y="7"/>
                  <a:pt x="309" y="103"/>
                  <a:pt x="341" y="103"/>
                </a:cubicBezTo>
                <a:cubicBezTo>
                  <a:pt x="373" y="103"/>
                  <a:pt x="405" y="7"/>
                  <a:pt x="437" y="7"/>
                </a:cubicBezTo>
                <a:cubicBezTo>
                  <a:pt x="469" y="7"/>
                  <a:pt x="509" y="95"/>
                  <a:pt x="533" y="103"/>
                </a:cubicBezTo>
                <a:cubicBezTo>
                  <a:pt x="557" y="111"/>
                  <a:pt x="573" y="63"/>
                  <a:pt x="581" y="55"/>
                </a:cubicBezTo>
              </a:path>
            </a:pathLst>
          </a:custGeom>
          <a:noFill/>
          <a:ln w="28575" cmpd="sng">
            <a:solidFill>
              <a:srgbClr val="FF0000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299046" name="Group 38"/>
          <p:cNvGrpSpPr>
            <a:grpSpLocks/>
          </p:cNvGrpSpPr>
          <p:nvPr/>
        </p:nvGrpSpPr>
        <p:grpSpPr bwMode="auto">
          <a:xfrm>
            <a:off x="1158876" y="2011361"/>
            <a:ext cx="1446213" cy="2362200"/>
            <a:chOff x="1296" y="1114"/>
            <a:chExt cx="911" cy="1488"/>
          </a:xfrm>
        </p:grpSpPr>
        <p:sp>
          <p:nvSpPr>
            <p:cNvPr id="299016" name="Line 8"/>
            <p:cNvSpPr>
              <a:spLocks noChangeShapeType="1"/>
            </p:cNvSpPr>
            <p:nvPr/>
          </p:nvSpPr>
          <p:spPr bwMode="auto">
            <a:xfrm flipV="1">
              <a:off x="1296" y="1858"/>
              <a:ext cx="856" cy="74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299017" name="Line 9"/>
            <p:cNvSpPr>
              <a:spLocks noChangeShapeType="1"/>
            </p:cNvSpPr>
            <p:nvPr/>
          </p:nvSpPr>
          <p:spPr bwMode="auto">
            <a:xfrm flipV="1">
              <a:off x="1296" y="2230"/>
              <a:ext cx="428" cy="37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299019" name="Line 11"/>
            <p:cNvSpPr>
              <a:spLocks noChangeShapeType="1"/>
            </p:cNvSpPr>
            <p:nvPr/>
          </p:nvSpPr>
          <p:spPr bwMode="auto">
            <a:xfrm flipH="1" flipV="1">
              <a:off x="1296" y="1114"/>
              <a:ext cx="856" cy="74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299020" name="Line 12"/>
            <p:cNvSpPr>
              <a:spLocks noChangeShapeType="1"/>
            </p:cNvSpPr>
            <p:nvPr/>
          </p:nvSpPr>
          <p:spPr bwMode="auto">
            <a:xfrm flipH="1" flipV="1">
              <a:off x="1724" y="1486"/>
              <a:ext cx="428" cy="37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299032" name="Oval 24"/>
            <p:cNvSpPr>
              <a:spLocks noChangeArrowheads="1"/>
            </p:cNvSpPr>
            <p:nvPr/>
          </p:nvSpPr>
          <p:spPr bwMode="auto">
            <a:xfrm>
              <a:off x="2111" y="1819"/>
              <a:ext cx="96" cy="96"/>
            </a:xfrm>
            <a:prstGeom prst="ellipse">
              <a:avLst/>
            </a:prstGeom>
            <a:solidFill>
              <a:srgbClr val="66CCFF"/>
            </a:solidFill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299021" name="Group 13"/>
          <p:cNvGrpSpPr>
            <a:grpSpLocks/>
          </p:cNvGrpSpPr>
          <p:nvPr/>
        </p:nvGrpSpPr>
        <p:grpSpPr bwMode="auto">
          <a:xfrm flipH="1" flipV="1">
            <a:off x="6489700" y="2011361"/>
            <a:ext cx="1358900" cy="1181100"/>
            <a:chOff x="624" y="2448"/>
            <a:chExt cx="480" cy="480"/>
          </a:xfrm>
        </p:grpSpPr>
        <p:sp>
          <p:nvSpPr>
            <p:cNvPr id="299022" name="Line 14"/>
            <p:cNvSpPr>
              <a:spLocks noChangeShapeType="1"/>
            </p:cNvSpPr>
            <p:nvPr/>
          </p:nvSpPr>
          <p:spPr bwMode="auto">
            <a:xfrm flipV="1">
              <a:off x="624" y="2448"/>
              <a:ext cx="480" cy="48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299023" name="Line 15"/>
            <p:cNvSpPr>
              <a:spLocks noChangeShapeType="1"/>
            </p:cNvSpPr>
            <p:nvPr/>
          </p:nvSpPr>
          <p:spPr bwMode="auto">
            <a:xfrm flipV="1">
              <a:off x="624" y="2688"/>
              <a:ext cx="240" cy="24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</p:grpSp>
      <p:grpSp>
        <p:nvGrpSpPr>
          <p:cNvPr id="299024" name="Group 16"/>
          <p:cNvGrpSpPr>
            <a:grpSpLocks/>
          </p:cNvGrpSpPr>
          <p:nvPr/>
        </p:nvGrpSpPr>
        <p:grpSpPr bwMode="auto">
          <a:xfrm flipV="1">
            <a:off x="6489700" y="3192461"/>
            <a:ext cx="1358900" cy="1181100"/>
            <a:chOff x="720" y="2544"/>
            <a:chExt cx="480" cy="480"/>
          </a:xfrm>
        </p:grpSpPr>
        <p:sp>
          <p:nvSpPr>
            <p:cNvPr id="299025" name="Line 17"/>
            <p:cNvSpPr>
              <a:spLocks noChangeShapeType="1"/>
            </p:cNvSpPr>
            <p:nvPr/>
          </p:nvSpPr>
          <p:spPr bwMode="auto">
            <a:xfrm flipV="1">
              <a:off x="720" y="2544"/>
              <a:ext cx="480" cy="48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299026" name="Line 18"/>
            <p:cNvSpPr>
              <a:spLocks noChangeShapeType="1"/>
            </p:cNvSpPr>
            <p:nvPr/>
          </p:nvSpPr>
          <p:spPr bwMode="auto">
            <a:xfrm flipV="1">
              <a:off x="720" y="2784"/>
              <a:ext cx="240" cy="24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299027" name="Oval 19"/>
          <p:cNvSpPr>
            <a:spLocks noChangeArrowheads="1"/>
          </p:cNvSpPr>
          <p:nvPr/>
        </p:nvSpPr>
        <p:spPr bwMode="auto">
          <a:xfrm flipH="1" flipV="1">
            <a:off x="6423025" y="3124199"/>
            <a:ext cx="152400" cy="152400"/>
          </a:xfrm>
          <a:prstGeom prst="ellipse">
            <a:avLst/>
          </a:prstGeom>
          <a:solidFill>
            <a:srgbClr val="66CCFF"/>
          </a:solidFill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299048" name="Oval 40"/>
          <p:cNvSpPr>
            <a:spLocks noChangeArrowheads="1"/>
          </p:cNvSpPr>
          <p:nvPr/>
        </p:nvSpPr>
        <p:spPr bwMode="auto">
          <a:xfrm>
            <a:off x="3810000" y="2681286"/>
            <a:ext cx="1447800" cy="990600"/>
          </a:xfrm>
          <a:prstGeom prst="ellipse">
            <a:avLst/>
          </a:prstGeom>
          <a:noFill/>
          <a:ln w="38100">
            <a:solidFill>
              <a:srgbClr val="000099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299049" name="Oval 41"/>
          <p:cNvSpPr>
            <a:spLocks noChangeArrowheads="1"/>
          </p:cNvSpPr>
          <p:nvPr/>
        </p:nvSpPr>
        <p:spPr bwMode="auto">
          <a:xfrm flipH="1" flipV="1">
            <a:off x="5181600" y="3138486"/>
            <a:ext cx="152400" cy="152400"/>
          </a:xfrm>
          <a:prstGeom prst="ellipse">
            <a:avLst/>
          </a:prstGeom>
          <a:solidFill>
            <a:srgbClr val="66CCFF"/>
          </a:solidFill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299050" name="Oval 42"/>
          <p:cNvSpPr>
            <a:spLocks noChangeArrowheads="1"/>
          </p:cNvSpPr>
          <p:nvPr/>
        </p:nvSpPr>
        <p:spPr bwMode="auto">
          <a:xfrm flipH="1" flipV="1">
            <a:off x="3733800" y="3152774"/>
            <a:ext cx="152400" cy="152400"/>
          </a:xfrm>
          <a:prstGeom prst="ellipse">
            <a:avLst/>
          </a:prstGeom>
          <a:solidFill>
            <a:srgbClr val="66CCFF"/>
          </a:solidFill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299051" name="Line 43"/>
          <p:cNvSpPr>
            <a:spLocks noChangeShapeType="1"/>
          </p:cNvSpPr>
          <p:nvPr/>
        </p:nvSpPr>
        <p:spPr bwMode="auto">
          <a:xfrm flipV="1">
            <a:off x="4475163" y="2679699"/>
            <a:ext cx="12700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299052" name="Line 44"/>
          <p:cNvSpPr>
            <a:spLocks noChangeShapeType="1"/>
          </p:cNvSpPr>
          <p:nvPr/>
        </p:nvSpPr>
        <p:spPr bwMode="auto">
          <a:xfrm flipH="1" flipV="1">
            <a:off x="4435475" y="3668711"/>
            <a:ext cx="119063" cy="476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299053" name="Text Box 45"/>
          <p:cNvSpPr txBox="1">
            <a:spLocks noChangeArrowheads="1"/>
          </p:cNvSpPr>
          <p:nvPr/>
        </p:nvSpPr>
        <p:spPr bwMode="auto">
          <a:xfrm>
            <a:off x="3018631" y="1763552"/>
            <a:ext cx="295274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de-DE" altLang="de-DE" sz="2800" dirty="0" smtClean="0"/>
              <a:t>1-loop </a:t>
            </a:r>
            <a:r>
              <a:rPr lang="de-DE" altLang="de-DE" sz="2800" dirty="0" err="1" smtClean="0"/>
              <a:t>correction</a:t>
            </a:r>
            <a:endParaRPr lang="en-US" altLang="de-DE" sz="2800" dirty="0"/>
          </a:p>
        </p:txBody>
      </p:sp>
      <p:grpSp>
        <p:nvGrpSpPr>
          <p:cNvPr id="299060" name="Group 52"/>
          <p:cNvGrpSpPr>
            <a:grpSpLocks/>
          </p:cNvGrpSpPr>
          <p:nvPr/>
        </p:nvGrpSpPr>
        <p:grpSpPr bwMode="auto">
          <a:xfrm>
            <a:off x="2895600" y="3668712"/>
            <a:ext cx="3124200" cy="1131888"/>
            <a:chOff x="1824" y="2016"/>
            <a:chExt cx="1968" cy="713"/>
          </a:xfrm>
        </p:grpSpPr>
        <p:sp>
          <p:nvSpPr>
            <p:cNvPr id="299056" name="Text Box 48"/>
            <p:cNvSpPr txBox="1">
              <a:spLocks noChangeArrowheads="1"/>
            </p:cNvSpPr>
            <p:nvPr/>
          </p:nvSpPr>
          <p:spPr bwMode="auto">
            <a:xfrm>
              <a:off x="1824" y="2206"/>
              <a:ext cx="1968" cy="523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dirty="0" err="1" smtClean="0"/>
                <a:t>anything</a:t>
              </a:r>
              <a:r>
                <a:rPr lang="de-DE" altLang="de-DE" dirty="0" smtClean="0"/>
                <a:t> </a:t>
              </a:r>
              <a:r>
                <a:rPr lang="de-DE" altLang="de-DE" dirty="0" err="1" smtClean="0"/>
                <a:t>charged</a:t>
              </a:r>
              <a:r>
                <a:rPr lang="de-DE" altLang="de-DE" dirty="0" smtClean="0"/>
                <a:t> </a:t>
              </a:r>
              <a:r>
                <a:rPr lang="de-DE" altLang="de-DE" dirty="0" err="1" smtClean="0"/>
                <a:t>runs</a:t>
              </a:r>
              <a:r>
                <a:rPr lang="de-DE" altLang="de-DE" dirty="0" smtClean="0"/>
                <a:t> in a </a:t>
              </a:r>
              <a:r>
                <a:rPr lang="de-DE" altLang="de-DE" dirty="0" err="1" smtClean="0"/>
                <a:t>circle</a:t>
              </a:r>
              <a:r>
                <a:rPr lang="de-DE" altLang="de-DE" dirty="0" smtClean="0"/>
                <a:t> </a:t>
              </a:r>
              <a:r>
                <a:rPr lang="de-DE" altLang="de-DE" dirty="0" err="1" smtClean="0"/>
                <a:t>here</a:t>
              </a:r>
              <a:endParaRPr lang="en-US" altLang="de-DE" dirty="0">
                <a:ea typeface="Arial" charset="0"/>
                <a:cs typeface="Arial" charset="0"/>
                <a:sym typeface="Symbol" charset="2"/>
              </a:endParaRPr>
            </a:p>
          </p:txBody>
        </p:sp>
        <p:sp>
          <p:nvSpPr>
            <p:cNvPr id="299057" name="Line 49"/>
            <p:cNvSpPr>
              <a:spLocks noChangeShapeType="1"/>
            </p:cNvSpPr>
            <p:nvPr/>
          </p:nvSpPr>
          <p:spPr bwMode="auto">
            <a:xfrm flipV="1">
              <a:off x="2534" y="2016"/>
              <a:ext cx="87" cy="20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</p:grpSp>
      <p:sp>
        <p:nvSpPr>
          <p:cNvPr id="299058" name="Text Box 50"/>
          <p:cNvSpPr txBox="1">
            <a:spLocks noChangeArrowheads="1"/>
          </p:cNvSpPr>
          <p:nvPr/>
        </p:nvSpPr>
        <p:spPr bwMode="auto">
          <a:xfrm>
            <a:off x="304800" y="5334000"/>
            <a:ext cx="8686800" cy="8679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168275" indent="-168275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50000"/>
              </a:spcBef>
              <a:buFontTx/>
              <a:buChar char="•"/>
            </a:pPr>
            <a:r>
              <a:rPr lang="de-DE" altLang="de-DE" dirty="0" smtClean="0">
                <a:latin typeface="Arial" charset="0"/>
              </a:rPr>
              <a:t>sensitive </a:t>
            </a:r>
            <a:r>
              <a:rPr lang="de-DE" altLang="de-DE" dirty="0" err="1" smtClean="0">
                <a:latin typeface="Arial" charset="0"/>
              </a:rPr>
              <a:t>to</a:t>
            </a:r>
            <a:r>
              <a:rPr lang="de-DE" altLang="de-DE" dirty="0" smtClean="0">
                <a:latin typeface="Arial" charset="0"/>
              </a:rPr>
              <a:t> </a:t>
            </a:r>
            <a:r>
              <a:rPr lang="de-DE" altLang="de-DE" dirty="0" err="1" smtClean="0">
                <a:latin typeface="Arial" charset="0"/>
              </a:rPr>
              <a:t>new</a:t>
            </a:r>
            <a:r>
              <a:rPr lang="de-DE" altLang="de-DE" dirty="0" smtClean="0">
                <a:latin typeface="Arial" charset="0"/>
              </a:rPr>
              <a:t> (heavy) </a:t>
            </a:r>
            <a:r>
              <a:rPr lang="de-DE" altLang="de-DE" dirty="0" err="1" smtClean="0">
                <a:latin typeface="Arial" charset="0"/>
              </a:rPr>
              <a:t>particles</a:t>
            </a:r>
            <a:r>
              <a:rPr lang="de-DE" altLang="de-DE" dirty="0" smtClean="0">
                <a:latin typeface="Arial" charset="0"/>
              </a:rPr>
              <a:t>: </a:t>
            </a:r>
            <a:r>
              <a:rPr lang="de-DE" altLang="de-DE" dirty="0" err="1" smtClean="0">
                <a:latin typeface="Arial" charset="0"/>
              </a:rPr>
              <a:t>they</a:t>
            </a:r>
            <a:r>
              <a:rPr lang="de-DE" altLang="de-DE" dirty="0" smtClean="0">
                <a:latin typeface="Arial" charset="0"/>
              </a:rPr>
              <a:t> </a:t>
            </a:r>
            <a:r>
              <a:rPr lang="de-DE" altLang="de-DE" dirty="0" err="1" smtClean="0">
                <a:latin typeface="Arial" charset="0"/>
              </a:rPr>
              <a:t>are</a:t>
            </a:r>
            <a:r>
              <a:rPr lang="de-DE" altLang="de-DE" dirty="0" smtClean="0">
                <a:latin typeface="Arial" charset="0"/>
              </a:rPr>
              <a:t> </a:t>
            </a:r>
            <a:r>
              <a:rPr lang="de-DE" altLang="de-DE" dirty="0" err="1" smtClean="0">
                <a:latin typeface="Arial" charset="0"/>
              </a:rPr>
              <a:t>virtual</a:t>
            </a:r>
            <a:r>
              <a:rPr lang="de-DE" altLang="de-DE" dirty="0" smtClean="0">
                <a:latin typeface="Arial" charset="0"/>
              </a:rPr>
              <a:t> in </a:t>
            </a:r>
            <a:r>
              <a:rPr lang="de-DE" altLang="de-DE" dirty="0" err="1" smtClean="0">
                <a:latin typeface="Arial" charset="0"/>
              </a:rPr>
              <a:t>the</a:t>
            </a:r>
            <a:r>
              <a:rPr lang="de-DE" altLang="de-DE" dirty="0" smtClean="0">
                <a:latin typeface="Arial" charset="0"/>
              </a:rPr>
              <a:t> </a:t>
            </a:r>
            <a:r>
              <a:rPr lang="de-DE" altLang="de-DE" dirty="0" err="1" smtClean="0">
                <a:latin typeface="Arial" charset="0"/>
              </a:rPr>
              <a:t>loop</a:t>
            </a:r>
            <a:endParaRPr lang="de-DE" altLang="de-DE" dirty="0">
              <a:latin typeface="Arial" charset="0"/>
            </a:endParaRPr>
          </a:p>
          <a:p>
            <a:pPr>
              <a:spcBef>
                <a:spcPct val="10000"/>
              </a:spcBef>
              <a:buFontTx/>
              <a:buChar char="•"/>
            </a:pPr>
            <a:r>
              <a:rPr lang="de-DE" altLang="de-DE" dirty="0" err="1" smtClean="0">
                <a:latin typeface="Arial" charset="0"/>
              </a:rPr>
              <a:t>most</a:t>
            </a:r>
            <a:r>
              <a:rPr lang="de-DE" altLang="de-DE" dirty="0" smtClean="0">
                <a:latin typeface="Arial" charset="0"/>
              </a:rPr>
              <a:t> </a:t>
            </a:r>
            <a:r>
              <a:rPr lang="de-DE" altLang="de-DE" dirty="0" err="1" smtClean="0">
                <a:latin typeface="Arial" charset="0"/>
              </a:rPr>
              <a:t>exciting</a:t>
            </a:r>
            <a:r>
              <a:rPr lang="de-DE" altLang="de-DE" dirty="0" smtClean="0">
                <a:latin typeface="Arial" charset="0"/>
              </a:rPr>
              <a:t>: rare </a:t>
            </a:r>
            <a:r>
              <a:rPr lang="de-DE" altLang="de-DE" dirty="0" err="1" smtClean="0">
                <a:latin typeface="Arial" charset="0"/>
              </a:rPr>
              <a:t>processes</a:t>
            </a:r>
            <a:r>
              <a:rPr lang="de-DE" altLang="de-DE" dirty="0" smtClean="0">
                <a:latin typeface="Arial" charset="0"/>
              </a:rPr>
              <a:t> </a:t>
            </a:r>
            <a:r>
              <a:rPr lang="de-DE" altLang="de-DE" dirty="0" err="1" smtClean="0">
                <a:latin typeface="Arial" charset="0"/>
              </a:rPr>
              <a:t>which</a:t>
            </a:r>
            <a:r>
              <a:rPr lang="de-DE" altLang="de-DE" dirty="0" smtClean="0">
                <a:latin typeface="Arial" charset="0"/>
              </a:rPr>
              <a:t> </a:t>
            </a:r>
            <a:r>
              <a:rPr lang="de-DE" altLang="de-DE" dirty="0" err="1" smtClean="0">
                <a:latin typeface="Arial" charset="0"/>
              </a:rPr>
              <a:t>can</a:t>
            </a:r>
            <a:r>
              <a:rPr lang="de-DE" altLang="de-DE" dirty="0" smtClean="0">
                <a:latin typeface="Arial" charset="0"/>
              </a:rPr>
              <a:t> </a:t>
            </a:r>
            <a:r>
              <a:rPr lang="de-DE" altLang="de-DE" dirty="0" err="1" smtClean="0">
                <a:latin typeface="Arial" charset="0"/>
              </a:rPr>
              <a:t>only</a:t>
            </a:r>
            <a:r>
              <a:rPr lang="de-DE" altLang="de-DE" dirty="0" smtClean="0">
                <a:latin typeface="Arial" charset="0"/>
              </a:rPr>
              <a:t> </a:t>
            </a:r>
            <a:r>
              <a:rPr lang="de-DE" altLang="de-DE" dirty="0" err="1" smtClean="0">
                <a:latin typeface="Arial" charset="0"/>
              </a:rPr>
              <a:t>occur</a:t>
            </a:r>
            <a:r>
              <a:rPr lang="de-DE" altLang="de-DE" dirty="0" smtClean="0">
                <a:latin typeface="Arial" charset="0"/>
              </a:rPr>
              <a:t> via </a:t>
            </a:r>
            <a:r>
              <a:rPr lang="de-DE" altLang="de-DE" dirty="0" err="1" smtClean="0">
                <a:latin typeface="Arial" charset="0"/>
              </a:rPr>
              <a:t>loops</a:t>
            </a:r>
            <a:endParaRPr lang="en-US" altLang="de-DE" dirty="0">
              <a:latin typeface="Arial" charset="0"/>
            </a:endParaRPr>
          </a:p>
        </p:txBody>
      </p:sp>
      <p:pic>
        <p:nvPicPr>
          <p:cNvPr id="39" name="Bild 3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8631" y="2525592"/>
            <a:ext cx="389416" cy="486770"/>
          </a:xfrm>
          <a:prstGeom prst="rect">
            <a:avLst/>
          </a:prstGeom>
        </p:spPr>
      </p:pic>
      <p:pic>
        <p:nvPicPr>
          <p:cNvPr id="40" name="Bild 3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42542" y="2521133"/>
            <a:ext cx="389416" cy="4867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208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9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99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58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feld 8"/>
          <p:cNvSpPr txBox="1"/>
          <p:nvPr/>
        </p:nvSpPr>
        <p:spPr>
          <a:xfrm>
            <a:off x="381000" y="228600"/>
            <a:ext cx="853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dirty="0" smtClean="0"/>
              <a:t>The </a:t>
            </a:r>
            <a:r>
              <a:rPr lang="de-DE" sz="3200" dirty="0" err="1" smtClean="0"/>
              <a:t>heart</a:t>
            </a:r>
            <a:r>
              <a:rPr lang="de-DE" sz="3200" dirty="0" smtClean="0"/>
              <a:t> </a:t>
            </a:r>
            <a:r>
              <a:rPr lang="de-DE" sz="3200" dirty="0" err="1" smtClean="0"/>
              <a:t>of</a:t>
            </a:r>
            <a:r>
              <a:rPr lang="de-DE" sz="3200" dirty="0" smtClean="0"/>
              <a:t> </a:t>
            </a:r>
            <a:r>
              <a:rPr lang="de-DE" sz="3200" dirty="0" err="1" smtClean="0"/>
              <a:t>the</a:t>
            </a:r>
            <a:r>
              <a:rPr lang="de-DE" sz="3200" dirty="0" smtClean="0"/>
              <a:t> </a:t>
            </a:r>
            <a:r>
              <a:rPr lang="de-DE" sz="3200" dirty="0" err="1" smtClean="0"/>
              <a:t>theory</a:t>
            </a:r>
            <a:r>
              <a:rPr lang="de-DE" sz="3200" dirty="0" smtClean="0"/>
              <a:t>: </a:t>
            </a:r>
            <a:r>
              <a:rPr lang="de-DE" sz="3200" dirty="0" err="1">
                <a:solidFill>
                  <a:srgbClr val="FF0000"/>
                </a:solidFill>
              </a:rPr>
              <a:t>g</a:t>
            </a:r>
            <a:r>
              <a:rPr lang="de-DE" sz="3200" dirty="0" err="1" smtClean="0">
                <a:solidFill>
                  <a:srgbClr val="FF0000"/>
                </a:solidFill>
              </a:rPr>
              <a:t>auge</a:t>
            </a:r>
            <a:r>
              <a:rPr lang="de-DE" sz="3200" dirty="0" smtClean="0">
                <a:solidFill>
                  <a:srgbClr val="FF0000"/>
                </a:solidFill>
              </a:rPr>
              <a:t> </a:t>
            </a:r>
            <a:r>
              <a:rPr lang="de-DE" sz="3200" dirty="0" err="1" smtClean="0">
                <a:solidFill>
                  <a:srgbClr val="FF0000"/>
                </a:solidFill>
              </a:rPr>
              <a:t>invariance</a:t>
            </a:r>
            <a:endParaRPr lang="de-DE" sz="3200" dirty="0"/>
          </a:p>
        </p:txBody>
      </p:sp>
      <p:sp>
        <p:nvSpPr>
          <p:cNvPr id="10" name="Textfeld 9"/>
          <p:cNvSpPr txBox="1"/>
          <p:nvPr/>
        </p:nvSpPr>
        <p:spPr>
          <a:xfrm>
            <a:off x="304800" y="990600"/>
            <a:ext cx="8458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Two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unrelated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(?) </a:t>
            </a:r>
            <a:r>
              <a:rPr lang="de-DE" sz="2800" b="1" dirty="0" err="1" smtClean="0">
                <a:solidFill>
                  <a:srgbClr val="FF0000"/>
                </a:solidFill>
              </a:rPr>
              <a:t>symmetries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:</a:t>
            </a:r>
          </a:p>
        </p:txBody>
      </p:sp>
      <p:sp>
        <p:nvSpPr>
          <p:cNvPr id="11" name="Textfeld 10"/>
          <p:cNvSpPr txBox="1"/>
          <p:nvPr/>
        </p:nvSpPr>
        <p:spPr>
          <a:xfrm>
            <a:off x="304800" y="1595735"/>
            <a:ext cx="8458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b="1" dirty="0" smtClean="0"/>
              <a:t>1) </a:t>
            </a:r>
            <a:r>
              <a:rPr lang="de-DE" sz="2800" b="1" dirty="0" err="1" smtClean="0"/>
              <a:t>Electrodynamics</a:t>
            </a: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:</a:t>
            </a:r>
          </a:p>
        </p:txBody>
      </p:sp>
      <p:sp>
        <p:nvSpPr>
          <p:cNvPr id="16" name="Textfeld 15"/>
          <p:cNvSpPr txBox="1"/>
          <p:nvPr/>
        </p:nvSpPr>
        <p:spPr>
          <a:xfrm>
            <a:off x="704850" y="2209800"/>
            <a:ext cx="7848600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b="1" dirty="0" err="1" smtClean="0">
                <a:solidFill>
                  <a:srgbClr val="FF0000"/>
                </a:solidFill>
              </a:rPr>
              <a:t>gauge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transformation</a:t>
            </a:r>
            <a:endParaRPr lang="de-DE" sz="2800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leaves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Maxwell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equations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unchanged</a:t>
            </a:r>
            <a:endParaRPr lang="de-DE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17" name="Bild 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19600" y="2255574"/>
            <a:ext cx="4114800" cy="482600"/>
          </a:xfrm>
          <a:prstGeom prst="rect">
            <a:avLst/>
          </a:prstGeom>
        </p:spPr>
      </p:pic>
      <p:sp>
        <p:nvSpPr>
          <p:cNvPr id="18" name="Textfeld 17"/>
          <p:cNvSpPr txBox="1"/>
          <p:nvPr/>
        </p:nvSpPr>
        <p:spPr>
          <a:xfrm>
            <a:off x="7086600" y="1395680"/>
            <a:ext cx="1828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mtClean="0"/>
              <a:t>arbitrary</a:t>
            </a:r>
            <a:endParaRPr lang="de-DE" dirty="0"/>
          </a:p>
        </p:txBody>
      </p:sp>
      <p:cxnSp>
        <p:nvCxnSpPr>
          <p:cNvPr id="20" name="Gerade Verbindung mit Pfeil 19"/>
          <p:cNvCxnSpPr/>
          <p:nvPr/>
        </p:nvCxnSpPr>
        <p:spPr bwMode="auto">
          <a:xfrm flipH="1">
            <a:off x="7800975" y="1785938"/>
            <a:ext cx="85725" cy="414337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5" name="Gruppierung 24"/>
          <p:cNvGrpSpPr/>
          <p:nvPr/>
        </p:nvGrpSpPr>
        <p:grpSpPr>
          <a:xfrm>
            <a:off x="304800" y="3352800"/>
            <a:ext cx="8458200" cy="2895600"/>
            <a:chOff x="304800" y="3352800"/>
            <a:chExt cx="8458200" cy="2895600"/>
          </a:xfrm>
        </p:grpSpPr>
        <p:sp>
          <p:nvSpPr>
            <p:cNvPr id="21" name="Textfeld 20"/>
            <p:cNvSpPr txBox="1"/>
            <p:nvPr/>
          </p:nvSpPr>
          <p:spPr>
            <a:xfrm>
              <a:off x="704850" y="3911247"/>
              <a:ext cx="7848600" cy="14619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b="1" dirty="0" smtClean="0">
                  <a:solidFill>
                    <a:srgbClr val="FF0000"/>
                  </a:solidFill>
                </a:rPr>
                <a:t>global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phase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transformation</a:t>
              </a:r>
              <a:endParaRPr lang="de-DE" sz="2800" dirty="0" smtClean="0">
                <a:solidFill>
                  <a:schemeClr val="accent2">
                    <a:lumMod val="75000"/>
                  </a:schemeClr>
                </a:solidFill>
              </a:endParaRPr>
            </a:p>
            <a:p>
              <a:pPr algn="l">
                <a:spcBef>
                  <a:spcPts val="600"/>
                </a:spcBef>
              </a:pP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leaves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equations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for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free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particles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unchanged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, e.g.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12" name="Textfeld 11"/>
            <p:cNvSpPr txBox="1"/>
            <p:nvPr/>
          </p:nvSpPr>
          <p:spPr>
            <a:xfrm>
              <a:off x="304800" y="3352800"/>
              <a:ext cx="8458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b="1" dirty="0"/>
                <a:t>2</a:t>
              </a:r>
              <a:r>
                <a:rPr lang="de-DE" sz="2800" b="1" dirty="0" smtClean="0"/>
                <a:t>) Quantum </a:t>
              </a:r>
              <a:r>
                <a:rPr lang="de-DE" sz="2800" b="1" dirty="0" err="1" smtClean="0"/>
                <a:t>mechanics</a:t>
              </a:r>
              <a:r>
                <a:rPr lang="de-DE" sz="2800" b="1" dirty="0" smtClean="0">
                  <a:solidFill>
                    <a:schemeClr val="accent2">
                      <a:lumMod val="75000"/>
                    </a:schemeClr>
                  </a:solidFill>
                </a:rPr>
                <a:t>:</a:t>
              </a:r>
            </a:p>
          </p:txBody>
        </p:sp>
        <p:pic>
          <p:nvPicPr>
            <p:cNvPr id="22" name="Bild 2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578274" y="3886200"/>
              <a:ext cx="2209800" cy="508000"/>
            </a:xfrm>
            <a:prstGeom prst="rect">
              <a:avLst/>
            </a:prstGeom>
          </p:spPr>
        </p:pic>
        <p:pic>
          <p:nvPicPr>
            <p:cNvPr id="24" name="Bild 2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752600" y="4953000"/>
              <a:ext cx="6654800" cy="1295400"/>
            </a:xfrm>
            <a:prstGeom prst="rect">
              <a:avLst/>
            </a:prstGeom>
          </p:spPr>
        </p:pic>
      </p:grpSp>
      <p:sp>
        <p:nvSpPr>
          <p:cNvPr id="26" name="Textfeld 25"/>
          <p:cNvSpPr txBox="1"/>
          <p:nvPr/>
        </p:nvSpPr>
        <p:spPr>
          <a:xfrm>
            <a:off x="669924" y="6277430"/>
            <a:ext cx="84740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b="1" dirty="0" smtClean="0"/>
              <a:t>But </a:t>
            </a:r>
            <a:r>
              <a:rPr lang="de-DE" sz="2800" b="1" dirty="0" err="1" smtClean="0"/>
              <a:t>this</a:t>
            </a:r>
            <a:r>
              <a:rPr lang="de-DE" sz="2800" b="1" dirty="0" smtClean="0"/>
              <a:t> </a:t>
            </a:r>
            <a:r>
              <a:rPr lang="de-DE" sz="2800" b="1" dirty="0" err="1" smtClean="0"/>
              <a:t>only</a:t>
            </a:r>
            <a:r>
              <a:rPr lang="de-DE" sz="2800" b="1" dirty="0" smtClean="0"/>
              <a:t> </a:t>
            </a:r>
            <a:r>
              <a:rPr lang="de-DE" sz="2800" b="1" dirty="0" err="1" smtClean="0"/>
              <a:t>works</a:t>
            </a:r>
            <a:r>
              <a:rPr lang="de-DE" sz="2800" b="1" dirty="0" smtClean="0"/>
              <a:t> </a:t>
            </a:r>
            <a:r>
              <a:rPr lang="de-DE" sz="2800" b="1" dirty="0" err="1" smtClean="0"/>
              <a:t>for</a:t>
            </a:r>
            <a:r>
              <a:rPr lang="de-DE" sz="2800" b="1" dirty="0" smtClean="0"/>
              <a:t> </a:t>
            </a:r>
            <a:r>
              <a:rPr lang="de-DE" sz="2800" b="1" dirty="0" smtClean="0">
                <a:solidFill>
                  <a:srgbClr val="FF0000"/>
                </a:solidFill>
              </a:rPr>
              <a:t>global </a:t>
            </a:r>
            <a:r>
              <a:rPr lang="de-DE" sz="2800" b="1" dirty="0" err="1" smtClean="0">
                <a:solidFill>
                  <a:srgbClr val="FF0000"/>
                </a:solidFill>
              </a:rPr>
              <a:t>phase</a:t>
            </a:r>
            <a:r>
              <a:rPr lang="de-DE" sz="2800" b="1" dirty="0" smtClean="0">
                <a:solidFill>
                  <a:srgbClr val="FF0000"/>
                </a:solidFill>
              </a:rPr>
              <a:t> </a:t>
            </a:r>
            <a:r>
              <a:rPr lang="de-DE" sz="2800" dirty="0" smtClean="0"/>
              <a:t>(𝛼 = </a:t>
            </a:r>
            <a:r>
              <a:rPr lang="de-DE" sz="2800" dirty="0" err="1" smtClean="0"/>
              <a:t>const</a:t>
            </a:r>
            <a:r>
              <a:rPr lang="de-DE" sz="2800" dirty="0" smtClean="0"/>
              <a:t>.)</a:t>
            </a:r>
            <a:r>
              <a:rPr lang="de-DE" sz="2800" b="1" dirty="0" smtClean="0">
                <a:solidFill>
                  <a:srgbClr val="FF0000"/>
                </a:solidFill>
              </a:rPr>
              <a:t> </a:t>
            </a:r>
            <a:endParaRPr lang="de-DE" sz="2800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6" name="Gruppierung 5"/>
          <p:cNvGrpSpPr/>
          <p:nvPr/>
        </p:nvGrpSpPr>
        <p:grpSpPr>
          <a:xfrm>
            <a:off x="5597322" y="3149644"/>
            <a:ext cx="3565727" cy="1422356"/>
            <a:chOff x="5597322" y="3149644"/>
            <a:chExt cx="3565727" cy="1422356"/>
          </a:xfrm>
        </p:grpSpPr>
        <p:sp>
          <p:nvSpPr>
            <p:cNvPr id="2" name="Oval 1"/>
            <p:cNvSpPr/>
            <p:nvPr/>
          </p:nvSpPr>
          <p:spPr bwMode="auto">
            <a:xfrm>
              <a:off x="6781800" y="3733800"/>
              <a:ext cx="762000" cy="838200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911774" y="3170187"/>
              <a:ext cx="974926" cy="522786"/>
            </a:xfrm>
            <a:prstGeom prst="rect">
              <a:avLst/>
            </a:prstGeom>
          </p:spPr>
        </p:pic>
        <p:sp>
          <p:nvSpPr>
            <p:cNvPr id="4" name="Textfeld 3"/>
            <p:cNvSpPr txBox="1"/>
            <p:nvPr/>
          </p:nvSpPr>
          <p:spPr>
            <a:xfrm>
              <a:off x="5597322" y="3149644"/>
              <a:ext cx="356572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smtClean="0"/>
                <a:t>form a              </a:t>
              </a:r>
              <a:r>
                <a:rPr lang="de-DE" sz="2800" dirty="0" err="1" smtClean="0"/>
                <a:t>group</a:t>
              </a:r>
              <a:endParaRPr lang="de-DE" sz="2800" dirty="0"/>
            </a:p>
          </p:txBody>
        </p:sp>
      </p:grpSp>
    </p:spTree>
    <p:extLst>
      <p:ext uri="{BB962C8B-B14F-4D97-AF65-F5344CB8AC3E}">
        <p14:creationId xmlns:p14="http://schemas.microsoft.com/office/powerpoint/2010/main" val="548776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feld 10"/>
          <p:cNvSpPr txBox="1"/>
          <p:nvPr/>
        </p:nvSpPr>
        <p:spPr>
          <a:xfrm>
            <a:off x="304800" y="228600"/>
            <a:ext cx="8458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b="1" dirty="0"/>
              <a:t>3</a:t>
            </a:r>
            <a:r>
              <a:rPr lang="de-DE" sz="2800" b="1" dirty="0" smtClean="0"/>
              <a:t>) Quantum </a:t>
            </a:r>
            <a:r>
              <a:rPr lang="de-DE" sz="2800" b="1" dirty="0" err="1" smtClean="0"/>
              <a:t>electrodynamics</a:t>
            </a: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:</a:t>
            </a:r>
          </a:p>
        </p:txBody>
      </p:sp>
      <p:sp>
        <p:nvSpPr>
          <p:cNvPr id="21" name="Textfeld 20"/>
          <p:cNvSpPr txBox="1"/>
          <p:nvPr/>
        </p:nvSpPr>
        <p:spPr>
          <a:xfrm>
            <a:off x="704850" y="880492"/>
            <a:ext cx="7848600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b="1" dirty="0" err="1" smtClean="0">
                <a:solidFill>
                  <a:srgbClr val="FF0000"/>
                </a:solidFill>
              </a:rPr>
              <a:t>local</a:t>
            </a:r>
            <a:r>
              <a:rPr lang="de-DE" sz="2800" b="1" dirty="0" smtClean="0">
                <a:solidFill>
                  <a:srgbClr val="FF0000"/>
                </a:solidFill>
              </a:rPr>
              <a:t> </a:t>
            </a:r>
            <a:r>
              <a:rPr lang="de-DE" sz="2800" b="1" dirty="0" err="1" smtClean="0">
                <a:solidFill>
                  <a:srgbClr val="FF0000"/>
                </a:solidFill>
              </a:rPr>
              <a:t>phase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transformation</a:t>
            </a:r>
            <a:endParaRPr lang="de-DE" sz="2800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changes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free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particle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Lagrangian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, e.g.</a:t>
            </a:r>
          </a:p>
        </p:txBody>
      </p:sp>
      <p:pic>
        <p:nvPicPr>
          <p:cNvPr id="2" name="Bild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30624" y="818454"/>
            <a:ext cx="2705100" cy="533400"/>
          </a:xfrm>
          <a:prstGeom prst="rect">
            <a:avLst/>
          </a:prstGeom>
        </p:spPr>
      </p:pic>
      <p:pic>
        <p:nvPicPr>
          <p:cNvPr id="5" name="Bild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6374" y="2040215"/>
            <a:ext cx="4876800" cy="1295400"/>
          </a:xfrm>
          <a:prstGeom prst="rect">
            <a:avLst/>
          </a:prstGeom>
        </p:spPr>
      </p:pic>
      <p:grpSp>
        <p:nvGrpSpPr>
          <p:cNvPr id="8" name="Gruppierung 7"/>
          <p:cNvGrpSpPr/>
          <p:nvPr/>
        </p:nvGrpSpPr>
        <p:grpSpPr>
          <a:xfrm>
            <a:off x="704850" y="3617149"/>
            <a:ext cx="8439150" cy="1718241"/>
            <a:chOff x="704850" y="3617149"/>
            <a:chExt cx="8439150" cy="1718241"/>
          </a:xfrm>
        </p:grpSpPr>
        <p:sp>
          <p:nvSpPr>
            <p:cNvPr id="23" name="Textfeld 22"/>
            <p:cNvSpPr txBox="1"/>
            <p:nvPr/>
          </p:nvSpPr>
          <p:spPr>
            <a:xfrm>
              <a:off x="704850" y="3617149"/>
              <a:ext cx="843915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but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this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can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be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compensated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for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an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interacting</a:t>
              </a:r>
              <a:r>
                <a:rPr lang="de-DE" sz="2800" b="1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particle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by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a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properly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chosen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gauge</a:t>
              </a:r>
              <a:r>
                <a:rPr lang="de-DE" sz="2800" b="1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transformation</a:t>
              </a:r>
              <a:endParaRPr lang="de-DE" sz="2800" dirty="0" smtClean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187374" y="4852790"/>
              <a:ext cx="4114800" cy="482600"/>
            </a:xfrm>
            <a:prstGeom prst="rect">
              <a:avLst/>
            </a:prstGeom>
          </p:spPr>
        </p:pic>
      </p:grpSp>
      <p:sp>
        <p:nvSpPr>
          <p:cNvPr id="27" name="Textfeld 26"/>
          <p:cNvSpPr txBox="1"/>
          <p:nvPr/>
        </p:nvSpPr>
        <p:spPr>
          <a:xfrm>
            <a:off x="533400" y="5602636"/>
            <a:ext cx="8439150" cy="954107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b="1" dirty="0" err="1" smtClean="0">
                <a:solidFill>
                  <a:schemeClr val="accent2">
                    <a:lumMod val="75000"/>
                  </a:schemeClr>
                </a:solidFill>
              </a:rPr>
              <a:t>Local</a:t>
            </a: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b="1" dirty="0" err="1" smtClean="0">
                <a:solidFill>
                  <a:schemeClr val="accent2">
                    <a:lumMod val="75000"/>
                  </a:schemeClr>
                </a:solidFill>
              </a:rPr>
              <a:t>phase</a:t>
            </a: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b="1" dirty="0" err="1" smtClean="0">
                <a:solidFill>
                  <a:schemeClr val="accent2">
                    <a:lumMod val="75000"/>
                  </a:schemeClr>
                </a:solidFill>
              </a:rPr>
              <a:t>invariance</a:t>
            </a: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b="1" dirty="0" err="1" smtClean="0">
                <a:solidFill>
                  <a:schemeClr val="accent2">
                    <a:lumMod val="75000"/>
                  </a:schemeClr>
                </a:solidFill>
              </a:rPr>
              <a:t>implies</a:t>
            </a: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 a </a:t>
            </a:r>
            <a:r>
              <a:rPr lang="de-DE" sz="2800" b="1" dirty="0" err="1" smtClean="0">
                <a:solidFill>
                  <a:schemeClr val="accent2">
                    <a:lumMod val="75000"/>
                  </a:schemeClr>
                </a:solidFill>
              </a:rPr>
              <a:t>force</a:t>
            </a: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b="1" dirty="0" err="1" smtClean="0">
                <a:solidFill>
                  <a:schemeClr val="accent2">
                    <a:lumMod val="75000"/>
                  </a:schemeClr>
                </a:solidFill>
              </a:rPr>
              <a:t>field</a:t>
            </a: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b="1" dirty="0" err="1" smtClean="0">
                <a:solidFill>
                  <a:schemeClr val="accent2">
                    <a:lumMod val="75000"/>
                  </a:schemeClr>
                </a:solidFill>
              </a:rPr>
              <a:t>with</a:t>
            </a: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b="1" dirty="0" err="1" smtClean="0">
                <a:solidFill>
                  <a:schemeClr val="accent2">
                    <a:lumMod val="75000"/>
                  </a:schemeClr>
                </a:solidFill>
              </a:rPr>
              <a:t>gauge</a:t>
            </a: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b="1" dirty="0" err="1" smtClean="0">
                <a:solidFill>
                  <a:schemeClr val="accent2">
                    <a:lumMod val="75000"/>
                  </a:schemeClr>
                </a:solidFill>
              </a:rPr>
              <a:t>invariance</a:t>
            </a: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! </a:t>
            </a:r>
          </a:p>
        </p:txBody>
      </p:sp>
    </p:spTree>
    <p:extLst>
      <p:ext uri="{BB962C8B-B14F-4D97-AF65-F5344CB8AC3E}">
        <p14:creationId xmlns:p14="http://schemas.microsoft.com/office/powerpoint/2010/main" val="1890899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/>
          <p:cNvSpPr txBox="1"/>
          <p:nvPr/>
        </p:nvSpPr>
        <p:spPr>
          <a:xfrm>
            <a:off x="304800" y="76200"/>
            <a:ext cx="838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3600" dirty="0" err="1" smtClean="0"/>
              <a:t>Putting</a:t>
            </a:r>
            <a:r>
              <a:rPr lang="de-DE" sz="3600" dirty="0" smtClean="0"/>
              <a:t> </a:t>
            </a:r>
            <a:r>
              <a:rPr lang="de-DE" sz="3600" dirty="0" err="1" smtClean="0"/>
              <a:t>it</a:t>
            </a:r>
            <a:r>
              <a:rPr lang="de-DE" sz="3600" dirty="0" smtClean="0"/>
              <a:t> all </a:t>
            </a:r>
            <a:r>
              <a:rPr lang="de-DE" sz="3600" dirty="0" err="1" smtClean="0"/>
              <a:t>together</a:t>
            </a:r>
            <a:r>
              <a:rPr lang="de-DE" sz="3600" dirty="0" smtClean="0"/>
              <a:t>:</a:t>
            </a:r>
            <a:endParaRPr lang="de-DE" sz="3600" dirty="0"/>
          </a:p>
        </p:txBody>
      </p:sp>
      <p:sp>
        <p:nvSpPr>
          <p:cNvPr id="5" name="Textfeld 4"/>
          <p:cNvSpPr txBox="1"/>
          <p:nvPr/>
        </p:nvSpPr>
        <p:spPr>
          <a:xfrm>
            <a:off x="304800" y="848380"/>
            <a:ext cx="8382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Covariant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derivative</a:t>
            </a:r>
            <a:endParaRPr lang="de-DE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6" name="Bild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4800" y="920750"/>
            <a:ext cx="3543300" cy="469900"/>
          </a:xfrm>
          <a:prstGeom prst="rect">
            <a:avLst/>
          </a:prstGeom>
        </p:spPr>
      </p:pic>
      <p:grpSp>
        <p:nvGrpSpPr>
          <p:cNvPr id="21" name="Gruppierung 20"/>
          <p:cNvGrpSpPr/>
          <p:nvPr/>
        </p:nvGrpSpPr>
        <p:grpSpPr>
          <a:xfrm>
            <a:off x="338137" y="4876800"/>
            <a:ext cx="8382000" cy="1752600"/>
            <a:chOff x="338137" y="4876800"/>
            <a:chExt cx="8382000" cy="1752600"/>
          </a:xfrm>
        </p:grpSpPr>
        <p:sp>
          <p:nvSpPr>
            <p:cNvPr id="15" name="Textfeld 14"/>
            <p:cNvSpPr txBox="1"/>
            <p:nvPr/>
          </p:nvSpPr>
          <p:spPr>
            <a:xfrm>
              <a:off x="338137" y="4876800"/>
              <a:ext cx="83820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b="1" dirty="0" smtClean="0">
                  <a:solidFill>
                    <a:srgbClr val="FF0000"/>
                  </a:solidFill>
                </a:rPr>
                <a:t>Quantum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electrodynamics</a:t>
              </a:r>
              <a:r>
                <a:rPr lang="de-DE" sz="2800" b="1" dirty="0" smtClean="0">
                  <a:solidFill>
                    <a:srgbClr val="FF0000"/>
                  </a:solidFill>
                </a:rPr>
                <a:t> 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(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gauge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invariant)</a:t>
              </a:r>
              <a:endParaRPr lang="de-DE" sz="28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grpSp>
          <p:nvGrpSpPr>
            <p:cNvPr id="20" name="Gruppierung 19"/>
            <p:cNvGrpSpPr/>
            <p:nvPr/>
          </p:nvGrpSpPr>
          <p:grpSpPr>
            <a:xfrm>
              <a:off x="990600" y="5517496"/>
              <a:ext cx="6781800" cy="1111904"/>
              <a:chOff x="990600" y="5400021"/>
              <a:chExt cx="6781800" cy="1111904"/>
            </a:xfrm>
          </p:grpSpPr>
          <p:sp>
            <p:nvSpPr>
              <p:cNvPr id="19" name="Rechteck 18"/>
              <p:cNvSpPr/>
              <p:nvPr/>
            </p:nvSpPr>
            <p:spPr bwMode="auto">
              <a:xfrm>
                <a:off x="990600" y="5400021"/>
                <a:ext cx="6781800" cy="1111904"/>
              </a:xfrm>
              <a:prstGeom prst="rect">
                <a:avLst/>
              </a:prstGeom>
              <a:solidFill>
                <a:srgbClr val="FFFF0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pic>
            <p:nvPicPr>
              <p:cNvPr id="17" name="Bild 16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7600" y="5497512"/>
                <a:ext cx="6540500" cy="939800"/>
              </a:xfrm>
              <a:prstGeom prst="rect">
                <a:avLst/>
              </a:prstGeom>
            </p:spPr>
          </p:pic>
        </p:grpSp>
      </p:grpSp>
      <p:grpSp>
        <p:nvGrpSpPr>
          <p:cNvPr id="23" name="Gruppierung 22"/>
          <p:cNvGrpSpPr/>
          <p:nvPr/>
        </p:nvGrpSpPr>
        <p:grpSpPr>
          <a:xfrm>
            <a:off x="304800" y="1524000"/>
            <a:ext cx="8382000" cy="3205163"/>
            <a:chOff x="304800" y="1524000"/>
            <a:chExt cx="8382000" cy="3205163"/>
          </a:xfrm>
        </p:grpSpPr>
        <p:grpSp>
          <p:nvGrpSpPr>
            <p:cNvPr id="14" name="Gruppierung 13"/>
            <p:cNvGrpSpPr/>
            <p:nvPr/>
          </p:nvGrpSpPr>
          <p:grpSpPr>
            <a:xfrm>
              <a:off x="304800" y="1524000"/>
              <a:ext cx="8382000" cy="3205163"/>
              <a:chOff x="304800" y="1524000"/>
              <a:chExt cx="8382000" cy="3205163"/>
            </a:xfrm>
          </p:grpSpPr>
          <p:sp>
            <p:nvSpPr>
              <p:cNvPr id="13" name="Rechteck 12"/>
              <p:cNvSpPr/>
              <p:nvPr/>
            </p:nvSpPr>
            <p:spPr bwMode="auto">
              <a:xfrm>
                <a:off x="1862137" y="3986212"/>
                <a:ext cx="4524376" cy="742951"/>
              </a:xfrm>
              <a:prstGeom prst="rect">
                <a:avLst/>
              </a:prstGeom>
              <a:solidFill>
                <a:srgbClr val="FFFF0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2" name="Rechteck 11"/>
              <p:cNvSpPr/>
              <p:nvPr/>
            </p:nvSpPr>
            <p:spPr bwMode="auto">
              <a:xfrm>
                <a:off x="2438399" y="2133600"/>
                <a:ext cx="3319463" cy="696913"/>
              </a:xfrm>
              <a:prstGeom prst="rect">
                <a:avLst/>
              </a:prstGeom>
              <a:solidFill>
                <a:srgbClr val="FFFF0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" name="Textfeld 7"/>
              <p:cNvSpPr txBox="1"/>
              <p:nvPr/>
            </p:nvSpPr>
            <p:spPr>
              <a:xfrm>
                <a:off x="304800" y="1524000"/>
                <a:ext cx="83820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Local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gauge</a:t>
                </a:r>
                <a:r>
                  <a:rPr lang="de-DE" sz="2800" dirty="0" smtClean="0">
                    <a:solidFill>
                      <a:schemeClr val="accent2">
                        <a:lumMod val="75000"/>
                      </a:schemeClr>
                    </a:solidFill>
                  </a:rPr>
                  <a:t> </a:t>
                </a:r>
                <a:r>
                  <a:rPr lang="de-DE" sz="2800" dirty="0" err="1" smtClean="0">
                    <a:solidFill>
                      <a:schemeClr val="accent2">
                        <a:lumMod val="75000"/>
                      </a:schemeClr>
                    </a:solidFill>
                  </a:rPr>
                  <a:t>transformation</a:t>
                </a:r>
                <a:endParaRPr lang="de-DE" sz="2800" dirty="0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</p:grpSp>
        <p:pic>
          <p:nvPicPr>
            <p:cNvPr id="22" name="Bild 2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117600" y="2203450"/>
              <a:ext cx="7543800" cy="24511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79342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8700" y="863908"/>
            <a:ext cx="7086600" cy="48510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Content Placeholder 2"/>
          <p:cNvSpPr txBox="1">
            <a:spLocks/>
          </p:cNvSpPr>
          <p:nvPr/>
        </p:nvSpPr>
        <p:spPr bwMode="auto">
          <a:xfrm>
            <a:off x="495300" y="228600"/>
            <a:ext cx="8115300" cy="100647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65113" indent="-265113" algn="l" rtl="0" fontAlgn="base">
              <a:spcBef>
                <a:spcPct val="0"/>
              </a:spcBef>
              <a:spcAft>
                <a:spcPct val="50000"/>
              </a:spcAft>
              <a:buClr>
                <a:srgbClr val="F28E00"/>
              </a:buClr>
              <a:buFont typeface="Wingdings" panose="05000000000000000000" pitchFamily="2" charset="2"/>
              <a:buChar char="§"/>
              <a:defRPr sz="2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28650" indent="-184150" algn="l" rtl="0" fontAlgn="base">
              <a:spcBef>
                <a:spcPct val="0"/>
              </a:spcBef>
              <a:spcAft>
                <a:spcPct val="5000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36663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44650" indent="-228600" algn="l" rtl="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§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panose="05000000000000000000" pitchFamily="2" charset="2"/>
              <a:buNone/>
            </a:pP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Structure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of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 Matter (</a:t>
            </a:r>
            <a:r>
              <a:rPr lang="de-DE" sz="2800" dirty="0" err="1" smtClean="0">
                <a:latin typeface="Arial" charset="0"/>
                <a:ea typeface="Arial" charset="0"/>
                <a:cs typeface="Arial" charset="0"/>
              </a:rPr>
              <a:t>Mendelejev</a:t>
            </a:r>
            <a:r>
              <a:rPr lang="de-DE" sz="2800" dirty="0" smtClean="0">
                <a:latin typeface="Arial" charset="0"/>
                <a:ea typeface="Arial" charset="0"/>
                <a:cs typeface="Arial" charset="0"/>
              </a:rPr>
              <a:t>, Meyer, 1869)</a:t>
            </a:r>
            <a:endParaRPr lang="de-DE" sz="2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Textfeld 2"/>
          <p:cNvSpPr txBox="1"/>
          <p:nvPr/>
        </p:nvSpPr>
        <p:spPr>
          <a:xfrm>
            <a:off x="152400" y="57912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l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de-DE" sz="2800" dirty="0" err="1">
                <a:ea typeface="Arial" charset="0"/>
                <a:cs typeface="Arial" charset="0"/>
              </a:rPr>
              <a:t>b</a:t>
            </a:r>
            <a:r>
              <a:rPr lang="de-DE" sz="2800" dirty="0" err="1" smtClean="0">
                <a:ea typeface="Arial" charset="0"/>
                <a:cs typeface="Arial" charset="0"/>
              </a:rPr>
              <a:t>asis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of</a:t>
            </a:r>
            <a:r>
              <a:rPr lang="de-DE" sz="2800" dirty="0" smtClean="0">
                <a:ea typeface="Arial" charset="0"/>
                <a:cs typeface="Arial" charset="0"/>
              </a:rPr>
              <a:t> modern Chemistry</a:t>
            </a:r>
          </a:p>
          <a:p>
            <a:pPr marL="342900" indent="-342900" algn="l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de-DE" sz="2800" dirty="0" smtClean="0">
                <a:ea typeface="Arial" charset="0"/>
                <a:cs typeface="Arial" charset="0"/>
              </a:rPr>
              <a:t>… sub-</a:t>
            </a:r>
            <a:r>
              <a:rPr lang="de-DE" sz="2800" dirty="0" err="1" smtClean="0">
                <a:ea typeface="Arial" charset="0"/>
                <a:cs typeface="Arial" charset="0"/>
              </a:rPr>
              <a:t>atomic</a:t>
            </a:r>
            <a:r>
              <a:rPr lang="de-DE" sz="2800" dirty="0" smtClean="0">
                <a:ea typeface="Arial" charset="0"/>
                <a:cs typeface="Arial" charset="0"/>
              </a:rPr>
              <a:t>/sub-</a:t>
            </a:r>
            <a:r>
              <a:rPr lang="de-DE" sz="2800" dirty="0" err="1" smtClean="0">
                <a:ea typeface="Arial" charset="0"/>
                <a:cs typeface="Arial" charset="0"/>
              </a:rPr>
              <a:t>nucleonic</a:t>
            </a:r>
            <a:r>
              <a:rPr lang="de-DE" sz="2800" dirty="0" smtClean="0">
                <a:ea typeface="Arial" charset="0"/>
                <a:cs typeface="Arial" charset="0"/>
              </a:rPr>
              <a:t> </a:t>
            </a:r>
            <a:r>
              <a:rPr lang="de-DE" sz="2800" dirty="0" err="1" smtClean="0">
                <a:ea typeface="Arial" charset="0"/>
                <a:cs typeface="Arial" charset="0"/>
              </a:rPr>
              <a:t>phenomena</a:t>
            </a:r>
            <a:r>
              <a:rPr lang="de-DE" sz="2800" dirty="0" smtClean="0">
                <a:ea typeface="Arial" charset="0"/>
                <a:cs typeface="Arial" charset="0"/>
              </a:rPr>
              <a:t> not </a:t>
            </a:r>
            <a:r>
              <a:rPr lang="de-DE" sz="2800" dirty="0" err="1" smtClean="0">
                <a:ea typeface="Arial" charset="0"/>
                <a:cs typeface="Arial" charset="0"/>
              </a:rPr>
              <a:t>covered</a:t>
            </a:r>
            <a:endParaRPr lang="de-DE" sz="2800" dirty="0"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9276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155" y="3962400"/>
            <a:ext cx="8915400" cy="1342992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152400" y="152400"/>
            <a:ext cx="8382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/>
              <a:t>Generalized</a:t>
            </a:r>
            <a:r>
              <a:rPr lang="de-DE" sz="2800" dirty="0" smtClean="0"/>
              <a:t> </a:t>
            </a:r>
            <a:r>
              <a:rPr lang="de-DE" sz="2800" dirty="0" err="1" smtClean="0"/>
              <a:t>phase</a:t>
            </a:r>
            <a:r>
              <a:rPr lang="de-DE" sz="2800" dirty="0" smtClean="0"/>
              <a:t> </a:t>
            </a:r>
            <a:r>
              <a:rPr lang="de-DE" sz="2800" dirty="0" err="1" smtClean="0"/>
              <a:t>transformation</a:t>
            </a:r>
            <a:r>
              <a:rPr lang="de-DE" sz="2800" dirty="0" smtClean="0"/>
              <a:t> </a:t>
            </a:r>
            <a:r>
              <a:rPr lang="de-DE" sz="2800" dirty="0" err="1" smtClean="0"/>
              <a:t>for</a:t>
            </a:r>
            <a:r>
              <a:rPr lang="de-DE" sz="2800" dirty="0" smtClean="0"/>
              <a:t> strong </a:t>
            </a:r>
            <a:r>
              <a:rPr lang="de-DE" sz="2800" dirty="0" err="1" smtClean="0"/>
              <a:t>force</a:t>
            </a:r>
            <a:r>
              <a:rPr lang="de-DE" sz="2800" dirty="0" smtClean="0"/>
              <a:t>?</a:t>
            </a:r>
            <a:endParaRPr lang="de-DE" sz="2800" dirty="0"/>
          </a:p>
        </p:txBody>
      </p:sp>
      <p:pic>
        <p:nvPicPr>
          <p:cNvPr id="3" name="Bild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36173" y="1524000"/>
            <a:ext cx="4183627" cy="747712"/>
          </a:xfrm>
          <a:prstGeom prst="rect">
            <a:avLst/>
          </a:prstGeom>
        </p:spPr>
      </p:pic>
      <p:sp>
        <p:nvSpPr>
          <p:cNvPr id="4" name="Textfeld 3"/>
          <p:cNvSpPr txBox="1"/>
          <p:nvPr/>
        </p:nvSpPr>
        <p:spPr>
          <a:xfrm>
            <a:off x="533400" y="766107"/>
            <a:ext cx="3733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>
                <a:solidFill>
                  <a:schemeClr val="accent2"/>
                </a:solidFill>
              </a:rPr>
              <a:t>charge</a:t>
            </a:r>
            <a:r>
              <a:rPr lang="de-DE" dirty="0" smtClean="0">
                <a:solidFill>
                  <a:schemeClr val="accent2"/>
                </a:solidFill>
              </a:rPr>
              <a:t> </a:t>
            </a:r>
            <a:r>
              <a:rPr lang="de-DE" dirty="0" err="1" smtClean="0">
                <a:solidFill>
                  <a:schemeClr val="accent2"/>
                </a:solidFill>
              </a:rPr>
              <a:t>number</a:t>
            </a:r>
            <a:r>
              <a:rPr lang="de-DE" dirty="0" smtClean="0">
                <a:solidFill>
                  <a:schemeClr val="accent2"/>
                </a:solidFill>
              </a:rPr>
              <a:t> </a:t>
            </a:r>
            <a:r>
              <a:rPr lang="de-DE" dirty="0" err="1" smtClean="0">
                <a:solidFill>
                  <a:schemeClr val="accent2"/>
                </a:solidFill>
              </a:rPr>
              <a:t>operator</a:t>
            </a:r>
            <a:endParaRPr lang="de-DE" dirty="0">
              <a:solidFill>
                <a:schemeClr val="accent2"/>
              </a:solidFill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4495800" y="762000"/>
            <a:ext cx="4419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 smtClean="0">
                <a:solidFill>
                  <a:srgbClr val="FF0000"/>
                </a:solidFill>
              </a:rPr>
              <a:t>particle</a:t>
            </a:r>
            <a:r>
              <a:rPr lang="de-DE" dirty="0" smtClean="0">
                <a:solidFill>
                  <a:srgbClr val="FF0000"/>
                </a:solidFill>
              </a:rPr>
              <a:t> </a:t>
            </a:r>
            <a:r>
              <a:rPr lang="de-DE" dirty="0" err="1" smtClean="0">
                <a:solidFill>
                  <a:srgbClr val="FF0000"/>
                </a:solidFill>
              </a:rPr>
              <a:t>with</a:t>
            </a:r>
            <a:r>
              <a:rPr lang="de-DE" dirty="0" smtClean="0">
                <a:solidFill>
                  <a:srgbClr val="FF0000"/>
                </a:solidFill>
              </a:rPr>
              <a:t> </a:t>
            </a:r>
            <a:r>
              <a:rPr lang="de-DE" dirty="0" err="1" smtClean="0">
                <a:solidFill>
                  <a:srgbClr val="FF0000"/>
                </a:solidFill>
              </a:rPr>
              <a:t>electric</a:t>
            </a:r>
            <a:r>
              <a:rPr lang="de-DE" dirty="0" smtClean="0">
                <a:solidFill>
                  <a:srgbClr val="FF0000"/>
                </a:solidFill>
              </a:rPr>
              <a:t> </a:t>
            </a:r>
            <a:r>
              <a:rPr lang="de-DE" dirty="0" err="1" smtClean="0">
                <a:solidFill>
                  <a:srgbClr val="FF0000"/>
                </a:solidFill>
              </a:rPr>
              <a:t>charge</a:t>
            </a:r>
            <a:endParaRPr lang="de-DE" dirty="0">
              <a:solidFill>
                <a:srgbClr val="FF0000"/>
              </a:solidFill>
            </a:endParaRPr>
          </a:p>
        </p:txBody>
      </p:sp>
      <p:cxnSp>
        <p:nvCxnSpPr>
          <p:cNvPr id="7" name="Gerade Verbindung mit Pfeil 6"/>
          <p:cNvCxnSpPr/>
          <p:nvPr/>
        </p:nvCxnSpPr>
        <p:spPr bwMode="auto">
          <a:xfrm flipH="1">
            <a:off x="5943600" y="1223665"/>
            <a:ext cx="228600" cy="452735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rgbClr val="FF0000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" name="Gerade Verbindung mit Pfeil 7"/>
          <p:cNvCxnSpPr/>
          <p:nvPr/>
        </p:nvCxnSpPr>
        <p:spPr bwMode="auto">
          <a:xfrm>
            <a:off x="3733800" y="1180475"/>
            <a:ext cx="473076" cy="343525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rgbClr val="0000CC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" name="Textfeld 9"/>
          <p:cNvSpPr txBox="1"/>
          <p:nvPr/>
        </p:nvSpPr>
        <p:spPr>
          <a:xfrm>
            <a:off x="152400" y="2488049"/>
            <a:ext cx="8839200" cy="1169551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l"/>
            <a:r>
              <a:rPr lang="de-DE" sz="2700" dirty="0" smtClean="0">
                <a:solidFill>
                  <a:schemeClr val="accent2">
                    <a:lumMod val="75000"/>
                  </a:schemeClr>
                </a:solidFill>
              </a:rPr>
              <a:t>Note:</a:t>
            </a:r>
            <a:r>
              <a:rPr lang="de-DE" sz="2700" dirty="0" smtClean="0"/>
              <a:t> </a:t>
            </a:r>
            <a:r>
              <a:rPr lang="de-DE" sz="2700" dirty="0" err="1" smtClean="0"/>
              <a:t>Each</a:t>
            </a:r>
            <a:r>
              <a:rPr lang="de-DE" sz="2700" dirty="0" smtClean="0"/>
              <a:t> </a:t>
            </a:r>
            <a:r>
              <a:rPr lang="de-DE" sz="2700" dirty="0" err="1" smtClean="0"/>
              <a:t>quarks</a:t>
            </a:r>
            <a:r>
              <a:rPr lang="de-DE" sz="2700" dirty="0" smtClean="0"/>
              <a:t> </a:t>
            </a:r>
            <a:r>
              <a:rPr lang="de-DE" sz="2700" dirty="0" err="1" smtClean="0"/>
              <a:t>comes</a:t>
            </a:r>
            <a:r>
              <a:rPr lang="de-DE" sz="2700" dirty="0" smtClean="0"/>
              <a:t> in </a:t>
            </a:r>
            <a:r>
              <a:rPr lang="de-DE" sz="2700" dirty="0" smtClean="0">
                <a:solidFill>
                  <a:srgbClr val="FF0000"/>
                </a:solidFill>
              </a:rPr>
              <a:t>3 </a:t>
            </a:r>
            <a:r>
              <a:rPr lang="de-DE" sz="2700" dirty="0" err="1" smtClean="0"/>
              <a:t>distinct</a:t>
            </a:r>
            <a:r>
              <a:rPr lang="de-DE" sz="2700" dirty="0" smtClean="0"/>
              <a:t> </a:t>
            </a:r>
            <a:r>
              <a:rPr lang="de-DE" sz="2700" dirty="0" err="1" smtClean="0"/>
              <a:t>variants</a:t>
            </a:r>
            <a:r>
              <a:rPr lang="de-DE" sz="2700" dirty="0" smtClean="0"/>
              <a:t> (“</a:t>
            </a:r>
            <a:r>
              <a:rPr lang="de-DE" sz="2700" dirty="0" err="1" smtClean="0">
                <a:solidFill>
                  <a:srgbClr val="FF0000"/>
                </a:solidFill>
              </a:rPr>
              <a:t>colors</a:t>
            </a:r>
            <a:r>
              <a:rPr lang="de-DE" sz="2700" dirty="0" smtClean="0"/>
              <a:t>“)</a:t>
            </a:r>
          </a:p>
          <a:p>
            <a:pPr algn="l"/>
            <a:r>
              <a:rPr lang="de-DE" sz="2700" dirty="0" smtClean="0">
                <a:solidFill>
                  <a:schemeClr val="accent2">
                    <a:lumMod val="75000"/>
                  </a:schemeClr>
                </a:solidFill>
              </a:rPr>
              <a:t>Interpretation:</a:t>
            </a:r>
            <a:r>
              <a:rPr lang="de-DE" sz="2700" dirty="0" smtClean="0">
                <a:solidFill>
                  <a:srgbClr val="FF0000"/>
                </a:solidFill>
              </a:rPr>
              <a:t> </a:t>
            </a:r>
            <a:r>
              <a:rPr lang="de-DE" sz="2700" dirty="0" smtClean="0"/>
              <a:t>The strong </a:t>
            </a:r>
            <a:r>
              <a:rPr lang="de-DE" sz="2700" dirty="0" err="1" smtClean="0"/>
              <a:t>force</a:t>
            </a:r>
            <a:r>
              <a:rPr lang="de-DE" sz="2700" dirty="0" smtClean="0"/>
              <a:t> </a:t>
            </a:r>
            <a:r>
              <a:rPr lang="de-DE" sz="2700" dirty="0" err="1" smtClean="0"/>
              <a:t>has</a:t>
            </a:r>
            <a:r>
              <a:rPr lang="de-DE" sz="2700" dirty="0" smtClean="0"/>
              <a:t> </a:t>
            </a:r>
            <a:r>
              <a:rPr lang="de-DE" sz="2700" dirty="0" smtClean="0">
                <a:solidFill>
                  <a:srgbClr val="FF0000"/>
                </a:solidFill>
              </a:rPr>
              <a:t>3</a:t>
            </a:r>
            <a:r>
              <a:rPr lang="de-DE" sz="2700" dirty="0" smtClean="0"/>
              <a:t> different </a:t>
            </a:r>
            <a:r>
              <a:rPr lang="de-DE" sz="2700" dirty="0" err="1" smtClean="0"/>
              <a:t>charges</a:t>
            </a:r>
            <a:endParaRPr lang="de-DE" sz="2700" dirty="0">
              <a:solidFill>
                <a:srgbClr val="FF0000"/>
              </a:solidFill>
            </a:endParaRPr>
          </a:p>
        </p:txBody>
      </p:sp>
      <p:grpSp>
        <p:nvGrpSpPr>
          <p:cNvPr id="29" name="Gruppierung 28"/>
          <p:cNvGrpSpPr/>
          <p:nvPr/>
        </p:nvGrpSpPr>
        <p:grpSpPr>
          <a:xfrm>
            <a:off x="119062" y="5343525"/>
            <a:ext cx="2700338" cy="1354872"/>
            <a:chOff x="119062" y="5343525"/>
            <a:chExt cx="2700338" cy="1354872"/>
          </a:xfrm>
        </p:grpSpPr>
        <p:sp>
          <p:nvSpPr>
            <p:cNvPr id="14" name="Textfeld 13"/>
            <p:cNvSpPr txBox="1"/>
            <p:nvPr/>
          </p:nvSpPr>
          <p:spPr>
            <a:xfrm>
              <a:off x="119062" y="5867400"/>
              <a:ext cx="270033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err="1" smtClean="0">
                  <a:solidFill>
                    <a:srgbClr val="FF0000"/>
                  </a:solidFill>
                </a:rPr>
                <a:t>amplitudes</a:t>
              </a:r>
              <a:r>
                <a:rPr lang="de-DE" dirty="0" smtClean="0">
                  <a:solidFill>
                    <a:srgbClr val="FF0000"/>
                  </a:solidFill>
                </a:rPr>
                <a:t> </a:t>
              </a:r>
              <a:r>
                <a:rPr lang="de-DE" dirty="0" err="1" smtClean="0">
                  <a:solidFill>
                    <a:srgbClr val="FF0000"/>
                  </a:solidFill>
                </a:rPr>
                <a:t>of</a:t>
              </a:r>
              <a:r>
                <a:rPr lang="de-DE" dirty="0" smtClean="0">
                  <a:solidFill>
                    <a:srgbClr val="FF0000"/>
                  </a:solidFill>
                </a:rPr>
                <a:t> color-</a:t>
              </a:r>
              <a:r>
                <a:rPr lang="de-DE" dirty="0" err="1" smtClean="0">
                  <a:solidFill>
                    <a:srgbClr val="FF0000"/>
                  </a:solidFill>
                </a:rPr>
                <a:t>components</a:t>
              </a:r>
              <a:endParaRPr lang="de-DE" dirty="0">
                <a:solidFill>
                  <a:srgbClr val="FF0000"/>
                </a:solidFill>
              </a:endParaRPr>
            </a:p>
          </p:txBody>
        </p:sp>
        <p:cxnSp>
          <p:nvCxnSpPr>
            <p:cNvPr id="15" name="Gerade Verbindung mit Pfeil 14"/>
            <p:cNvCxnSpPr/>
            <p:nvPr/>
          </p:nvCxnSpPr>
          <p:spPr bwMode="auto">
            <a:xfrm flipV="1">
              <a:off x="1469231" y="5343525"/>
              <a:ext cx="88107" cy="523875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rgbClr val="FF0000"/>
              </a:solidFill>
              <a:prstDash val="solid"/>
              <a:round/>
              <a:headEnd type="none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0" name="Gruppierung 29"/>
          <p:cNvGrpSpPr/>
          <p:nvPr/>
        </p:nvGrpSpPr>
        <p:grpSpPr>
          <a:xfrm>
            <a:off x="2819400" y="4642346"/>
            <a:ext cx="3733800" cy="1020125"/>
            <a:chOff x="2819400" y="4642346"/>
            <a:chExt cx="3733800" cy="1020125"/>
          </a:xfrm>
        </p:grpSpPr>
        <p:cxnSp>
          <p:nvCxnSpPr>
            <p:cNvPr id="17" name="Gerade Verbindung mit Pfeil 16"/>
            <p:cNvCxnSpPr/>
            <p:nvPr/>
          </p:nvCxnSpPr>
          <p:spPr bwMode="auto">
            <a:xfrm flipH="1" flipV="1">
              <a:off x="3554924" y="4654552"/>
              <a:ext cx="651952" cy="493816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rgbClr val="0000CC"/>
              </a:solidFill>
              <a:prstDash val="solid"/>
              <a:round/>
              <a:headEnd type="none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" name="Gerade Verbindung mit Pfeil 20"/>
            <p:cNvCxnSpPr/>
            <p:nvPr/>
          </p:nvCxnSpPr>
          <p:spPr bwMode="auto">
            <a:xfrm flipV="1">
              <a:off x="4572000" y="4670969"/>
              <a:ext cx="228600" cy="477399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rgbClr val="0000CC"/>
              </a:solidFill>
              <a:prstDash val="solid"/>
              <a:round/>
              <a:headEnd type="none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" name="Gerade Verbindung mit Pfeil 22"/>
            <p:cNvCxnSpPr/>
            <p:nvPr/>
          </p:nvCxnSpPr>
          <p:spPr bwMode="auto">
            <a:xfrm flipV="1">
              <a:off x="5029200" y="4642346"/>
              <a:ext cx="1524000" cy="506022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rgbClr val="0000CC"/>
              </a:solidFill>
              <a:prstDash val="solid"/>
              <a:round/>
              <a:headEnd type="none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7" name="Textfeld 26"/>
            <p:cNvSpPr txBox="1"/>
            <p:nvPr/>
          </p:nvSpPr>
          <p:spPr>
            <a:xfrm>
              <a:off x="2819400" y="5200806"/>
              <a:ext cx="3733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smtClean="0">
                  <a:solidFill>
                    <a:schemeClr val="accent2"/>
                  </a:solidFill>
                </a:rPr>
                <a:t>3×3 </a:t>
              </a:r>
              <a:r>
                <a:rPr lang="de-DE" dirty="0" err="1" smtClean="0">
                  <a:solidFill>
                    <a:schemeClr val="accent2"/>
                  </a:solidFill>
                </a:rPr>
                <a:t>matrices</a:t>
              </a:r>
              <a:endParaRPr lang="de-DE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28" name="Textfeld 27"/>
          <p:cNvSpPr txBox="1"/>
          <p:nvPr/>
        </p:nvSpPr>
        <p:spPr>
          <a:xfrm>
            <a:off x="3970338" y="6013372"/>
            <a:ext cx="31162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dirty="0" err="1" smtClean="0"/>
              <a:t>Why</a:t>
            </a:r>
            <a:r>
              <a:rPr lang="de-DE" sz="3200" dirty="0" smtClean="0"/>
              <a:t> 8 </a:t>
            </a:r>
            <a:r>
              <a:rPr lang="de-DE" sz="3200" dirty="0" err="1" smtClean="0"/>
              <a:t>phases</a:t>
            </a:r>
            <a:r>
              <a:rPr lang="de-DE" sz="3200" dirty="0" smtClean="0"/>
              <a:t>?</a:t>
            </a:r>
            <a:endParaRPr lang="de-DE" sz="3200" dirty="0"/>
          </a:p>
        </p:txBody>
      </p:sp>
    </p:spTree>
    <p:extLst>
      <p:ext uri="{BB962C8B-B14F-4D97-AF65-F5344CB8AC3E}">
        <p14:creationId xmlns:p14="http://schemas.microsoft.com/office/powerpoint/2010/main" val="171411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8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Bild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3112" y="363940"/>
            <a:ext cx="8466417" cy="514601"/>
          </a:xfrm>
          <a:prstGeom prst="rect">
            <a:avLst/>
          </a:prstGeom>
        </p:spPr>
      </p:pic>
      <p:cxnSp>
        <p:nvCxnSpPr>
          <p:cNvPr id="4" name="Gerade Verbindung mit Pfeil 3"/>
          <p:cNvCxnSpPr/>
          <p:nvPr/>
        </p:nvCxnSpPr>
        <p:spPr bwMode="auto">
          <a:xfrm flipH="1">
            <a:off x="1881188" y="1223962"/>
            <a:ext cx="214312" cy="528638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rgbClr val="0000CC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" name="Geschweifte Klammer rechts 7"/>
          <p:cNvSpPr/>
          <p:nvPr/>
        </p:nvSpPr>
        <p:spPr bwMode="auto">
          <a:xfrm rot="5400000">
            <a:off x="1981200" y="431800"/>
            <a:ext cx="228600" cy="1143000"/>
          </a:xfrm>
          <a:prstGeom prst="rightBrace">
            <a:avLst>
              <a:gd name="adj1" fmla="val 21846"/>
              <a:gd name="adj2" fmla="val 50000"/>
            </a:avLst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" name="Textfeld 9"/>
          <p:cNvSpPr txBox="1"/>
          <p:nvPr/>
        </p:nvSpPr>
        <p:spPr>
          <a:xfrm>
            <a:off x="546100" y="1752600"/>
            <a:ext cx="3340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err="1" smtClean="0"/>
              <a:t>complex</a:t>
            </a:r>
            <a:r>
              <a:rPr lang="de-DE" sz="2800" dirty="0" smtClean="0"/>
              <a:t> 3×3 </a:t>
            </a:r>
            <a:r>
              <a:rPr lang="de-DE" sz="2800" dirty="0" err="1" smtClean="0"/>
              <a:t>matrix</a:t>
            </a:r>
            <a:endParaRPr lang="de-DE" sz="2800" dirty="0"/>
          </a:p>
        </p:txBody>
      </p:sp>
      <p:sp>
        <p:nvSpPr>
          <p:cNvPr id="12" name="Textfeld 11"/>
          <p:cNvSpPr txBox="1"/>
          <p:nvPr/>
        </p:nvSpPr>
        <p:spPr>
          <a:xfrm>
            <a:off x="4965700" y="1752600"/>
            <a:ext cx="3340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de-DE" sz="2800" dirty="0" smtClean="0">
                <a:solidFill>
                  <a:srgbClr val="FF0000"/>
                </a:solidFill>
              </a:rPr>
              <a:t>18</a:t>
            </a:r>
            <a:r>
              <a:rPr lang="de-DE" sz="2800" dirty="0" smtClean="0">
                <a:solidFill>
                  <a:srgbClr val="0000CC"/>
                </a:solidFill>
              </a:rPr>
              <a:t> real </a:t>
            </a:r>
            <a:r>
              <a:rPr lang="de-DE" sz="2800" dirty="0" err="1" smtClean="0">
                <a:solidFill>
                  <a:srgbClr val="0000CC"/>
                </a:solidFill>
              </a:rPr>
              <a:t>parameters</a:t>
            </a:r>
            <a:endParaRPr lang="de-DE" sz="2800" dirty="0">
              <a:solidFill>
                <a:srgbClr val="FF0000"/>
              </a:solidFill>
            </a:endParaRPr>
          </a:p>
        </p:txBody>
      </p:sp>
      <p:grpSp>
        <p:nvGrpSpPr>
          <p:cNvPr id="22" name="Gruppierung 21"/>
          <p:cNvGrpSpPr/>
          <p:nvPr/>
        </p:nvGrpSpPr>
        <p:grpSpPr>
          <a:xfrm>
            <a:off x="533400" y="2524780"/>
            <a:ext cx="8458199" cy="954107"/>
            <a:chOff x="533400" y="2524780"/>
            <a:chExt cx="8458199" cy="954107"/>
          </a:xfrm>
        </p:grpSpPr>
        <p:sp>
          <p:nvSpPr>
            <p:cNvPr id="13" name="Textfeld 12"/>
            <p:cNvSpPr txBox="1"/>
            <p:nvPr/>
          </p:nvSpPr>
          <p:spPr>
            <a:xfrm>
              <a:off x="533400" y="2524780"/>
              <a:ext cx="350520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/>
                <a:t>unitary</a:t>
              </a:r>
              <a:r>
                <a:rPr lang="de-DE" sz="2800" dirty="0" smtClean="0"/>
                <a:t> (</a:t>
              </a:r>
              <a:r>
                <a:rPr lang="de-DE" sz="2800" dirty="0" err="1" smtClean="0"/>
                <a:t>normalization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fixed</a:t>
              </a:r>
              <a:r>
                <a:rPr lang="de-DE" sz="2800" dirty="0" smtClean="0"/>
                <a:t>)</a:t>
              </a:r>
              <a:endParaRPr lang="de-DE" sz="2800" dirty="0"/>
            </a:p>
          </p:txBody>
        </p:sp>
        <p:sp>
          <p:nvSpPr>
            <p:cNvPr id="14" name="Textfeld 13"/>
            <p:cNvSpPr txBox="1"/>
            <p:nvPr/>
          </p:nvSpPr>
          <p:spPr>
            <a:xfrm>
              <a:off x="5165724" y="2600980"/>
              <a:ext cx="382587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>
                  <a:solidFill>
                    <a:srgbClr val="FF0000"/>
                  </a:solidFill>
                </a:rPr>
                <a:t>9</a:t>
              </a:r>
              <a:r>
                <a:rPr lang="de-DE" sz="2800" dirty="0" smtClean="0">
                  <a:solidFill>
                    <a:srgbClr val="0000CC"/>
                  </a:solidFill>
                </a:rPr>
                <a:t> real </a:t>
              </a:r>
              <a:r>
                <a:rPr lang="de-DE" sz="2800" dirty="0" err="1" smtClean="0">
                  <a:solidFill>
                    <a:srgbClr val="0000CC"/>
                  </a:solidFill>
                </a:rPr>
                <a:t>parameters</a:t>
              </a:r>
              <a:r>
                <a:rPr lang="de-DE" sz="2800" dirty="0" smtClean="0">
                  <a:solidFill>
                    <a:srgbClr val="0000CC"/>
                  </a:solidFill>
                </a:rPr>
                <a:t> </a:t>
              </a:r>
              <a:r>
                <a:rPr lang="de-DE" sz="2800" dirty="0" err="1" smtClean="0">
                  <a:solidFill>
                    <a:srgbClr val="0000CC"/>
                  </a:solidFill>
                </a:rPr>
                <a:t>less</a:t>
              </a:r>
              <a:endParaRPr lang="de-DE" sz="28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3" name="Gruppierung 22"/>
          <p:cNvGrpSpPr/>
          <p:nvPr/>
        </p:nvGrpSpPr>
        <p:grpSpPr>
          <a:xfrm>
            <a:off x="533400" y="3617893"/>
            <a:ext cx="8458200" cy="954107"/>
            <a:chOff x="533400" y="3617893"/>
            <a:chExt cx="8458200" cy="954107"/>
          </a:xfrm>
        </p:grpSpPr>
        <p:sp>
          <p:nvSpPr>
            <p:cNvPr id="15" name="Textfeld 14"/>
            <p:cNvSpPr txBox="1"/>
            <p:nvPr/>
          </p:nvSpPr>
          <p:spPr>
            <a:xfrm>
              <a:off x="533400" y="3617893"/>
              <a:ext cx="411480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err="1" smtClean="0"/>
                <a:t>special</a:t>
              </a:r>
              <a:r>
                <a:rPr lang="de-DE" sz="2800" dirty="0" smtClean="0"/>
                <a:t> </a:t>
              </a:r>
              <a:r>
                <a:rPr lang="de-DE" sz="2800" dirty="0" smtClean="0">
                  <a:solidFill>
                    <a:srgbClr val="0000CC"/>
                  </a:solidFill>
                </a:rPr>
                <a:t>(</a:t>
              </a:r>
              <a:r>
                <a:rPr lang="de-DE" sz="2800" dirty="0" err="1" smtClean="0">
                  <a:solidFill>
                    <a:srgbClr val="0000CC"/>
                  </a:solidFill>
                </a:rPr>
                <a:t>det</a:t>
              </a:r>
              <a:r>
                <a:rPr lang="de-DE" sz="2800" dirty="0" smtClean="0">
                  <a:solidFill>
                    <a:srgbClr val="0000CC"/>
                  </a:solidFill>
                </a:rPr>
                <a:t> = 1)         </a:t>
              </a:r>
              <a:r>
                <a:rPr lang="de-DE" sz="2800" dirty="0" smtClean="0"/>
                <a:t>(</a:t>
              </a:r>
              <a:r>
                <a:rPr lang="de-DE" sz="2800" dirty="0" err="1" smtClean="0"/>
                <a:t>no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overall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phase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factor</a:t>
              </a:r>
              <a:r>
                <a:rPr lang="de-DE" sz="2800" dirty="0" smtClean="0"/>
                <a:t>)</a:t>
              </a:r>
              <a:endParaRPr lang="de-DE" sz="2800" dirty="0"/>
            </a:p>
          </p:txBody>
        </p:sp>
        <p:sp>
          <p:nvSpPr>
            <p:cNvPr id="16" name="Textfeld 15"/>
            <p:cNvSpPr txBox="1"/>
            <p:nvPr/>
          </p:nvSpPr>
          <p:spPr>
            <a:xfrm>
              <a:off x="5165725" y="3667780"/>
              <a:ext cx="382587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smtClean="0">
                  <a:solidFill>
                    <a:srgbClr val="FF0000"/>
                  </a:solidFill>
                </a:rPr>
                <a:t>1</a:t>
              </a:r>
              <a:r>
                <a:rPr lang="de-DE" sz="2800" dirty="0" smtClean="0">
                  <a:solidFill>
                    <a:srgbClr val="0000CC"/>
                  </a:solidFill>
                </a:rPr>
                <a:t> real </a:t>
              </a:r>
              <a:r>
                <a:rPr lang="de-DE" sz="2800" dirty="0" err="1" smtClean="0">
                  <a:solidFill>
                    <a:srgbClr val="0000CC"/>
                  </a:solidFill>
                </a:rPr>
                <a:t>parameter</a:t>
              </a:r>
              <a:r>
                <a:rPr lang="de-DE" sz="2800" dirty="0" smtClean="0">
                  <a:solidFill>
                    <a:srgbClr val="0000CC"/>
                  </a:solidFill>
                </a:rPr>
                <a:t> </a:t>
              </a:r>
              <a:r>
                <a:rPr lang="de-DE" sz="2800" dirty="0" err="1" smtClean="0">
                  <a:solidFill>
                    <a:srgbClr val="0000CC"/>
                  </a:solidFill>
                </a:rPr>
                <a:t>less</a:t>
              </a:r>
              <a:endParaRPr lang="de-DE" sz="28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5" name="Gruppierung 24"/>
          <p:cNvGrpSpPr/>
          <p:nvPr/>
        </p:nvGrpSpPr>
        <p:grpSpPr>
          <a:xfrm>
            <a:off x="583373" y="5552182"/>
            <a:ext cx="7112827" cy="1077218"/>
            <a:chOff x="583373" y="5552182"/>
            <a:chExt cx="7112827" cy="1077218"/>
          </a:xfrm>
        </p:grpSpPr>
        <p:pic>
          <p:nvPicPr>
            <p:cNvPr id="17" name="Bild 1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96673" y="5628382"/>
              <a:ext cx="2299527" cy="905133"/>
            </a:xfrm>
            <a:prstGeom prst="rect">
              <a:avLst/>
            </a:prstGeom>
          </p:spPr>
        </p:pic>
        <p:sp>
          <p:nvSpPr>
            <p:cNvPr id="18" name="Textfeld 17"/>
            <p:cNvSpPr txBox="1"/>
            <p:nvPr/>
          </p:nvSpPr>
          <p:spPr>
            <a:xfrm>
              <a:off x="583373" y="5552182"/>
              <a:ext cx="4203700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3200" dirty="0" smtClean="0">
                  <a:solidFill>
                    <a:srgbClr val="FF0000"/>
                  </a:solidFill>
                </a:rPr>
                <a:t>Special </a:t>
              </a:r>
              <a:r>
                <a:rPr lang="de-DE" sz="3200" dirty="0" err="1" smtClean="0">
                  <a:solidFill>
                    <a:srgbClr val="FF0000"/>
                  </a:solidFill>
                </a:rPr>
                <a:t>Unitary</a:t>
              </a:r>
              <a:r>
                <a:rPr lang="de-DE" sz="3200" dirty="0" smtClean="0">
                  <a:solidFill>
                    <a:srgbClr val="FF0000"/>
                  </a:solidFill>
                </a:rPr>
                <a:t> Group (</a:t>
              </a:r>
              <a:r>
                <a:rPr lang="de-DE" sz="3200" dirty="0" err="1" smtClean="0">
                  <a:solidFill>
                    <a:srgbClr val="FF0000"/>
                  </a:solidFill>
                </a:rPr>
                <a:t>degree</a:t>
              </a:r>
              <a:r>
                <a:rPr lang="de-DE" sz="3200" dirty="0" smtClean="0">
                  <a:solidFill>
                    <a:srgbClr val="FF0000"/>
                  </a:solidFill>
                </a:rPr>
                <a:t> 3)</a:t>
              </a:r>
              <a:endParaRPr lang="de-DE" sz="320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4" name="Gruppierung 23"/>
          <p:cNvGrpSpPr/>
          <p:nvPr/>
        </p:nvGrpSpPr>
        <p:grpSpPr>
          <a:xfrm>
            <a:off x="4965700" y="4481493"/>
            <a:ext cx="4025899" cy="652482"/>
            <a:chOff x="4965700" y="4481493"/>
            <a:chExt cx="4025899" cy="652482"/>
          </a:xfrm>
        </p:grpSpPr>
        <p:cxnSp>
          <p:nvCxnSpPr>
            <p:cNvPr id="20" name="Gerade Verbindung 19"/>
            <p:cNvCxnSpPr/>
            <p:nvPr/>
          </p:nvCxnSpPr>
          <p:spPr bwMode="auto">
            <a:xfrm>
              <a:off x="4965700" y="4481493"/>
              <a:ext cx="4025899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1" name="Textfeld 20"/>
            <p:cNvSpPr txBox="1"/>
            <p:nvPr/>
          </p:nvSpPr>
          <p:spPr>
            <a:xfrm>
              <a:off x="5151436" y="4610755"/>
              <a:ext cx="361156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smtClean="0">
                  <a:solidFill>
                    <a:srgbClr val="FF0000"/>
                  </a:solidFill>
                </a:rPr>
                <a:t>8</a:t>
              </a:r>
              <a:r>
                <a:rPr lang="de-DE" sz="2800" dirty="0" smtClean="0">
                  <a:solidFill>
                    <a:srgbClr val="0000CC"/>
                  </a:solidFill>
                </a:rPr>
                <a:t> </a:t>
              </a:r>
              <a:r>
                <a:rPr lang="de-DE" sz="2800" dirty="0" err="1" smtClean="0">
                  <a:solidFill>
                    <a:srgbClr val="0000CC"/>
                  </a:solidFill>
                </a:rPr>
                <a:t>degrees</a:t>
              </a:r>
              <a:r>
                <a:rPr lang="de-DE" sz="2800" dirty="0" smtClean="0">
                  <a:solidFill>
                    <a:srgbClr val="0000CC"/>
                  </a:solidFill>
                </a:rPr>
                <a:t> </a:t>
              </a:r>
              <a:r>
                <a:rPr lang="de-DE" sz="2800" dirty="0" err="1" smtClean="0">
                  <a:solidFill>
                    <a:srgbClr val="0000CC"/>
                  </a:solidFill>
                </a:rPr>
                <a:t>of</a:t>
              </a:r>
              <a:r>
                <a:rPr lang="de-DE" sz="2800" dirty="0" smtClean="0">
                  <a:solidFill>
                    <a:srgbClr val="0000CC"/>
                  </a:solidFill>
                </a:rPr>
                <a:t> </a:t>
              </a:r>
              <a:r>
                <a:rPr lang="de-DE" sz="2800" dirty="0" err="1" smtClean="0">
                  <a:solidFill>
                    <a:srgbClr val="0000CC"/>
                  </a:solidFill>
                </a:rPr>
                <a:t>freedom</a:t>
              </a:r>
              <a:endParaRPr lang="de-DE" sz="28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5587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uppierung 9"/>
          <p:cNvGrpSpPr/>
          <p:nvPr/>
        </p:nvGrpSpPr>
        <p:grpSpPr>
          <a:xfrm>
            <a:off x="77788" y="4200525"/>
            <a:ext cx="3960811" cy="1312863"/>
            <a:chOff x="77788" y="4200525"/>
            <a:chExt cx="3960811" cy="1312863"/>
          </a:xfrm>
        </p:grpSpPr>
        <p:sp>
          <p:nvSpPr>
            <p:cNvPr id="328725" name="Rectangle 21"/>
            <p:cNvSpPr>
              <a:spLocks noChangeArrowheads="1"/>
            </p:cNvSpPr>
            <p:nvPr/>
          </p:nvSpPr>
          <p:spPr bwMode="auto">
            <a:xfrm>
              <a:off x="228600" y="4733924"/>
              <a:ext cx="3809999" cy="779464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miter lim="800000"/>
              <a:headEnd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sp>
          <p:nvSpPr>
            <p:cNvPr id="328727" name="Rectangle 23"/>
            <p:cNvSpPr>
              <a:spLocks noChangeArrowheads="1"/>
            </p:cNvSpPr>
            <p:nvPr/>
          </p:nvSpPr>
          <p:spPr bwMode="auto">
            <a:xfrm>
              <a:off x="77788" y="4200525"/>
              <a:ext cx="3384551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de-DE" altLang="de-DE" sz="2800" dirty="0" err="1" smtClean="0">
                  <a:solidFill>
                    <a:srgbClr val="000099"/>
                  </a:solidFill>
                </a:rPr>
                <a:t>covariant</a:t>
              </a:r>
              <a:r>
                <a:rPr lang="de-DE" altLang="de-DE" sz="2800" dirty="0" smtClean="0">
                  <a:solidFill>
                    <a:srgbClr val="000099"/>
                  </a:solidFill>
                </a:rPr>
                <a:t> derivative:</a:t>
              </a:r>
              <a:endParaRPr lang="en-US" altLang="de-DE" sz="2800" dirty="0">
                <a:solidFill>
                  <a:srgbClr val="000099"/>
                </a:solidFill>
              </a:endParaRPr>
            </a:p>
          </p:txBody>
        </p:sp>
        <p:pic>
          <p:nvPicPr>
            <p:cNvPr id="8" name="Bild 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22263" y="4895057"/>
              <a:ext cx="3543300" cy="469900"/>
            </a:xfrm>
            <a:prstGeom prst="rect">
              <a:avLst/>
            </a:prstGeom>
          </p:spPr>
        </p:pic>
      </p:grpSp>
      <p:pic>
        <p:nvPicPr>
          <p:cNvPr id="3" name="Bild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34213" y="1703962"/>
            <a:ext cx="1155700" cy="533400"/>
          </a:xfrm>
          <a:prstGeom prst="rect">
            <a:avLst/>
          </a:prstGeom>
        </p:spPr>
      </p:pic>
      <p:pic>
        <p:nvPicPr>
          <p:cNvPr id="2" name="Bild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06600" y="1643063"/>
            <a:ext cx="1155700" cy="482600"/>
          </a:xfrm>
          <a:prstGeom prst="rect">
            <a:avLst/>
          </a:prstGeom>
        </p:spPr>
      </p:pic>
      <p:sp>
        <p:nvSpPr>
          <p:cNvPr id="328706" name="Text Box 2"/>
          <p:cNvSpPr txBox="1">
            <a:spLocks noChangeArrowheads="1"/>
          </p:cNvSpPr>
          <p:nvPr/>
        </p:nvSpPr>
        <p:spPr bwMode="auto">
          <a:xfrm>
            <a:off x="152400" y="76200"/>
            <a:ext cx="80010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de-DE" altLang="de-DE" sz="3200" dirty="0" smtClean="0"/>
              <a:t>Building a </a:t>
            </a:r>
            <a:r>
              <a:rPr lang="de-DE" altLang="de-DE" sz="3200" dirty="0" err="1" smtClean="0"/>
              <a:t>gauge</a:t>
            </a:r>
            <a:r>
              <a:rPr lang="de-DE" altLang="de-DE" sz="3200" dirty="0" smtClean="0"/>
              <a:t> </a:t>
            </a:r>
            <a:r>
              <a:rPr lang="de-DE" altLang="de-DE" sz="3200" dirty="0" err="1" smtClean="0"/>
              <a:t>theory</a:t>
            </a:r>
            <a:r>
              <a:rPr lang="de-DE" altLang="de-DE" sz="3200" dirty="0" smtClean="0"/>
              <a:t> </a:t>
            </a:r>
            <a:r>
              <a:rPr lang="de-DE" altLang="de-DE" sz="3200" dirty="0" err="1" smtClean="0"/>
              <a:t>for</a:t>
            </a:r>
            <a:r>
              <a:rPr lang="de-DE" altLang="de-DE" sz="3200" dirty="0" smtClean="0"/>
              <a:t> </a:t>
            </a:r>
            <a:r>
              <a:rPr lang="de-DE" altLang="de-DE" sz="3600" i="1" dirty="0" smtClean="0">
                <a:latin typeface="+mn-lt"/>
              </a:rPr>
              <a:t>SU</a:t>
            </a:r>
            <a:r>
              <a:rPr lang="de-DE" altLang="de-DE" sz="3600" dirty="0" smtClean="0">
                <a:latin typeface="+mn-lt"/>
              </a:rPr>
              <a:t>(3)</a:t>
            </a:r>
            <a:r>
              <a:rPr lang="de-DE" altLang="de-DE" sz="2800" dirty="0" smtClean="0"/>
              <a:t>:</a:t>
            </a:r>
            <a:endParaRPr lang="en-US" altLang="de-DE" sz="2800" dirty="0"/>
          </a:p>
        </p:txBody>
      </p:sp>
      <p:sp>
        <p:nvSpPr>
          <p:cNvPr id="328707" name="Line 3"/>
          <p:cNvSpPr>
            <a:spLocks noChangeShapeType="1"/>
          </p:cNvSpPr>
          <p:nvPr/>
        </p:nvSpPr>
        <p:spPr bwMode="auto">
          <a:xfrm>
            <a:off x="304800" y="1524000"/>
            <a:ext cx="861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28708" name="Line 4"/>
          <p:cNvSpPr>
            <a:spLocks noChangeShapeType="1"/>
          </p:cNvSpPr>
          <p:nvPr/>
        </p:nvSpPr>
        <p:spPr bwMode="auto">
          <a:xfrm>
            <a:off x="4267200" y="838200"/>
            <a:ext cx="0" cy="5791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28709" name="Text Box 5"/>
          <p:cNvSpPr txBox="1">
            <a:spLocks noChangeArrowheads="1"/>
          </p:cNvSpPr>
          <p:nvPr/>
        </p:nvSpPr>
        <p:spPr bwMode="auto">
          <a:xfrm>
            <a:off x="914400" y="928688"/>
            <a:ext cx="28194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3200" i="1" dirty="0" smtClean="0">
                <a:solidFill>
                  <a:srgbClr val="FF0000"/>
                </a:solidFill>
                <a:latin typeface="+mn-lt"/>
              </a:rPr>
              <a:t>U</a:t>
            </a:r>
            <a:r>
              <a:rPr lang="de-DE" altLang="de-DE" sz="3200" dirty="0" smtClean="0">
                <a:solidFill>
                  <a:srgbClr val="FF0000"/>
                </a:solidFill>
                <a:latin typeface="+mn-lt"/>
              </a:rPr>
              <a:t>(1)</a:t>
            </a:r>
            <a:r>
              <a:rPr lang="de-DE" altLang="de-DE" sz="2800" dirty="0">
                <a:solidFill>
                  <a:srgbClr val="FF0000"/>
                </a:solidFill>
              </a:rPr>
              <a:t> </a:t>
            </a:r>
            <a:r>
              <a:rPr lang="de-DE" altLang="de-DE" sz="2800" dirty="0" err="1" smtClean="0">
                <a:solidFill>
                  <a:srgbClr val="FF0000"/>
                </a:solidFill>
              </a:rPr>
              <a:t>symmetry</a:t>
            </a:r>
            <a:endParaRPr lang="en-US" altLang="de-DE" sz="2800" dirty="0">
              <a:solidFill>
                <a:srgbClr val="FF0000"/>
              </a:solidFill>
            </a:endParaRPr>
          </a:p>
        </p:txBody>
      </p:sp>
      <p:sp>
        <p:nvSpPr>
          <p:cNvPr id="328710" name="Text Box 6"/>
          <p:cNvSpPr txBox="1">
            <a:spLocks noChangeArrowheads="1"/>
          </p:cNvSpPr>
          <p:nvPr/>
        </p:nvSpPr>
        <p:spPr bwMode="auto">
          <a:xfrm>
            <a:off x="4800600" y="928688"/>
            <a:ext cx="36576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3200" i="1" dirty="0" smtClean="0">
                <a:solidFill>
                  <a:srgbClr val="FF0000"/>
                </a:solidFill>
                <a:latin typeface="+mn-lt"/>
              </a:rPr>
              <a:t>SU</a:t>
            </a:r>
            <a:r>
              <a:rPr lang="de-DE" altLang="de-DE" sz="3200" dirty="0" smtClean="0">
                <a:solidFill>
                  <a:srgbClr val="FF0000"/>
                </a:solidFill>
                <a:latin typeface="+mn-lt"/>
              </a:rPr>
              <a:t>(3)</a:t>
            </a:r>
            <a:r>
              <a:rPr lang="de-DE" altLang="de-DE" sz="2800" dirty="0">
                <a:solidFill>
                  <a:srgbClr val="FF0000"/>
                </a:solidFill>
              </a:rPr>
              <a:t> </a:t>
            </a:r>
            <a:r>
              <a:rPr lang="de-DE" altLang="de-DE" sz="2800" dirty="0" err="1">
                <a:solidFill>
                  <a:srgbClr val="FF0000"/>
                </a:solidFill>
              </a:rPr>
              <a:t>s</a:t>
            </a:r>
            <a:r>
              <a:rPr lang="de-DE" altLang="de-DE" sz="2800" dirty="0" err="1" smtClean="0">
                <a:solidFill>
                  <a:srgbClr val="FF0000"/>
                </a:solidFill>
              </a:rPr>
              <a:t>ymmetry</a:t>
            </a:r>
            <a:endParaRPr lang="en-US" altLang="de-DE" sz="2800" dirty="0">
              <a:solidFill>
                <a:srgbClr val="FF0000"/>
              </a:solidFill>
            </a:endParaRPr>
          </a:p>
        </p:txBody>
      </p:sp>
      <p:sp>
        <p:nvSpPr>
          <p:cNvPr id="328713" name="Text Box 9"/>
          <p:cNvSpPr txBox="1">
            <a:spLocks noChangeArrowheads="1"/>
          </p:cNvSpPr>
          <p:nvPr/>
        </p:nvSpPr>
        <p:spPr bwMode="auto">
          <a:xfrm>
            <a:off x="228600" y="1600200"/>
            <a:ext cx="17526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de-DE" sz="2800" dirty="0" smtClean="0">
                <a:solidFill>
                  <a:srgbClr val="000099"/>
                </a:solidFill>
                <a:sym typeface="Symbol" charset="2"/>
              </a:rPr>
              <a:t>1 </a:t>
            </a:r>
            <a:r>
              <a:rPr lang="en-US" altLang="de-DE" sz="2800" dirty="0">
                <a:solidFill>
                  <a:srgbClr val="000099"/>
                </a:solidFill>
                <a:sym typeface="Symbol" charset="2"/>
              </a:rPr>
              <a:t>p</a:t>
            </a:r>
            <a:r>
              <a:rPr lang="en-US" altLang="de-DE" sz="2800" dirty="0" smtClean="0">
                <a:solidFill>
                  <a:srgbClr val="000099"/>
                </a:solidFill>
                <a:sym typeface="Symbol" charset="2"/>
              </a:rPr>
              <a:t>hoton</a:t>
            </a:r>
            <a:endParaRPr lang="en-US" altLang="de-DE" sz="2800" dirty="0">
              <a:solidFill>
                <a:srgbClr val="000099"/>
              </a:solidFill>
              <a:sym typeface="Symbol" charset="2"/>
            </a:endParaRPr>
          </a:p>
        </p:txBody>
      </p:sp>
      <p:grpSp>
        <p:nvGrpSpPr>
          <p:cNvPr id="6" name="Gruppierung 5"/>
          <p:cNvGrpSpPr/>
          <p:nvPr/>
        </p:nvGrpSpPr>
        <p:grpSpPr>
          <a:xfrm>
            <a:off x="228600" y="2209800"/>
            <a:ext cx="3930650" cy="1871662"/>
            <a:chOff x="228600" y="2209800"/>
            <a:chExt cx="3930650" cy="1871662"/>
          </a:xfrm>
        </p:grpSpPr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34950" y="2722562"/>
              <a:ext cx="3924300" cy="1358900"/>
            </a:xfrm>
            <a:prstGeom prst="rect">
              <a:avLst/>
            </a:prstGeom>
          </p:spPr>
        </p:pic>
        <p:sp>
          <p:nvSpPr>
            <p:cNvPr id="328716" name="Text Box 12"/>
            <p:cNvSpPr txBox="1">
              <a:spLocks noChangeArrowheads="1"/>
            </p:cNvSpPr>
            <p:nvPr/>
          </p:nvSpPr>
          <p:spPr bwMode="auto">
            <a:xfrm>
              <a:off x="228600" y="2209800"/>
              <a:ext cx="3810000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/>
              <a:r>
                <a:rPr lang="de-DE" altLang="de-DE" sz="2800" dirty="0" err="1" smtClean="0">
                  <a:solidFill>
                    <a:srgbClr val="000099"/>
                  </a:solidFill>
                </a:rPr>
                <a:t>gauge</a:t>
              </a:r>
              <a:r>
                <a:rPr lang="de-DE" altLang="de-DE" sz="2800" dirty="0" smtClean="0">
                  <a:solidFill>
                    <a:srgbClr val="000099"/>
                  </a:solidFill>
                </a:rPr>
                <a:t> </a:t>
              </a:r>
              <a:r>
                <a:rPr lang="de-DE" altLang="de-DE" sz="2800" dirty="0" err="1" smtClean="0">
                  <a:solidFill>
                    <a:srgbClr val="000099"/>
                  </a:solidFill>
                </a:rPr>
                <a:t>transformation</a:t>
              </a:r>
              <a:r>
                <a:rPr lang="de-DE" altLang="de-DE" sz="2800" dirty="0">
                  <a:solidFill>
                    <a:srgbClr val="000099"/>
                  </a:solidFill>
                </a:rPr>
                <a:t>:</a:t>
              </a:r>
              <a:endParaRPr lang="en-US" altLang="de-DE" sz="2800" dirty="0">
                <a:solidFill>
                  <a:srgbClr val="000099"/>
                </a:solidFill>
              </a:endParaRPr>
            </a:p>
          </p:txBody>
        </p:sp>
      </p:grpSp>
      <p:sp>
        <p:nvSpPr>
          <p:cNvPr id="328719" name="Text Box 15"/>
          <p:cNvSpPr txBox="1">
            <a:spLocks noChangeArrowheads="1"/>
          </p:cNvSpPr>
          <p:nvPr/>
        </p:nvSpPr>
        <p:spPr bwMode="auto">
          <a:xfrm>
            <a:off x="4419600" y="1604961"/>
            <a:ext cx="25908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de-DE" sz="2800">
                <a:solidFill>
                  <a:srgbClr val="000099"/>
                </a:solidFill>
                <a:sym typeface="Symbol" charset="2"/>
              </a:rPr>
              <a:t>8</a:t>
            </a:r>
            <a:r>
              <a:rPr lang="en-US" altLang="de-DE" sz="2800" smtClean="0">
                <a:solidFill>
                  <a:srgbClr val="000099"/>
                </a:solidFill>
                <a:sym typeface="Symbol" charset="2"/>
              </a:rPr>
              <a:t> gluons</a:t>
            </a:r>
            <a:endParaRPr lang="en-US" altLang="de-DE" sz="2800" dirty="0">
              <a:solidFill>
                <a:srgbClr val="000099"/>
              </a:solidFill>
              <a:sym typeface="Symbol" charset="2"/>
            </a:endParaRPr>
          </a:p>
        </p:txBody>
      </p:sp>
      <p:grpSp>
        <p:nvGrpSpPr>
          <p:cNvPr id="11" name="Gruppierung 10"/>
          <p:cNvGrpSpPr/>
          <p:nvPr/>
        </p:nvGrpSpPr>
        <p:grpSpPr>
          <a:xfrm>
            <a:off x="4268788" y="4200523"/>
            <a:ext cx="4275137" cy="1314452"/>
            <a:chOff x="4268788" y="4200523"/>
            <a:chExt cx="4275137" cy="1314452"/>
          </a:xfrm>
        </p:grpSpPr>
        <p:sp>
          <p:nvSpPr>
            <p:cNvPr id="328730" name="Rectangle 26"/>
            <p:cNvSpPr>
              <a:spLocks noChangeArrowheads="1"/>
            </p:cNvSpPr>
            <p:nvPr/>
          </p:nvSpPr>
          <p:spPr bwMode="auto">
            <a:xfrm>
              <a:off x="4414838" y="4733922"/>
              <a:ext cx="4129087" cy="781053"/>
            </a:xfrm>
            <a:prstGeom prst="rect">
              <a:avLst/>
            </a:prstGeom>
            <a:solidFill>
              <a:srgbClr val="FFFF99"/>
            </a:solidFill>
            <a:ln w="19050">
              <a:solidFill>
                <a:schemeClr val="tx1"/>
              </a:solidFill>
              <a:miter lim="800000"/>
              <a:headEnd/>
              <a:tailEnd type="none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pic>
          <p:nvPicPr>
            <p:cNvPr id="9" name="Bild 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495801" y="4913886"/>
              <a:ext cx="3911600" cy="520700"/>
            </a:xfrm>
            <a:prstGeom prst="rect">
              <a:avLst/>
            </a:prstGeom>
          </p:spPr>
        </p:pic>
        <p:sp>
          <p:nvSpPr>
            <p:cNvPr id="328732" name="Rectangle 28"/>
            <p:cNvSpPr>
              <a:spLocks noChangeArrowheads="1"/>
            </p:cNvSpPr>
            <p:nvPr/>
          </p:nvSpPr>
          <p:spPr bwMode="auto">
            <a:xfrm>
              <a:off x="4268788" y="4200523"/>
              <a:ext cx="3384551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de-DE" altLang="de-DE" sz="2800" dirty="0" err="1" smtClean="0">
                  <a:solidFill>
                    <a:srgbClr val="000099"/>
                  </a:solidFill>
                </a:rPr>
                <a:t>covariant</a:t>
              </a:r>
              <a:r>
                <a:rPr lang="de-DE" altLang="de-DE" sz="2800" dirty="0" smtClean="0">
                  <a:solidFill>
                    <a:srgbClr val="000099"/>
                  </a:solidFill>
                </a:rPr>
                <a:t> derivative:</a:t>
              </a:r>
              <a:endParaRPr lang="en-US" altLang="de-DE" sz="2800" dirty="0">
                <a:solidFill>
                  <a:srgbClr val="000099"/>
                </a:solidFill>
              </a:endParaRPr>
            </a:p>
          </p:txBody>
        </p:sp>
      </p:grpSp>
      <p:grpSp>
        <p:nvGrpSpPr>
          <p:cNvPr id="13" name="Gruppierung 12"/>
          <p:cNvGrpSpPr/>
          <p:nvPr/>
        </p:nvGrpSpPr>
        <p:grpSpPr>
          <a:xfrm>
            <a:off x="4267200" y="5403850"/>
            <a:ext cx="4800600" cy="1227872"/>
            <a:chOff x="4267200" y="5403850"/>
            <a:chExt cx="4800600" cy="1227872"/>
          </a:xfrm>
        </p:grpSpPr>
        <p:sp>
          <p:nvSpPr>
            <p:cNvPr id="328759" name="Line 55"/>
            <p:cNvSpPr>
              <a:spLocks noChangeShapeType="1"/>
            </p:cNvSpPr>
            <p:nvPr/>
          </p:nvSpPr>
          <p:spPr bwMode="auto">
            <a:xfrm flipH="1">
              <a:off x="6897688" y="5403850"/>
              <a:ext cx="69850" cy="38576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328760" name="Text Box 56"/>
            <p:cNvSpPr txBox="1">
              <a:spLocks noChangeArrowheads="1"/>
            </p:cNvSpPr>
            <p:nvPr/>
          </p:nvSpPr>
          <p:spPr bwMode="auto">
            <a:xfrm>
              <a:off x="4267200" y="5800725"/>
              <a:ext cx="4800600" cy="830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de-DE" dirty="0" smtClean="0">
                  <a:solidFill>
                    <a:srgbClr val="000099"/>
                  </a:solidFill>
                  <a:sym typeface="Symbol" charset="2"/>
                </a:rPr>
                <a:t>unit color charge              (coupling strength of strong force)</a:t>
              </a:r>
              <a:endParaRPr lang="en-US" altLang="de-DE" dirty="0">
                <a:sym typeface="Symbol" charset="2"/>
              </a:endParaRPr>
            </a:p>
          </p:txBody>
        </p:sp>
      </p:grpSp>
      <p:grpSp>
        <p:nvGrpSpPr>
          <p:cNvPr id="7" name="Gruppierung 6"/>
          <p:cNvGrpSpPr/>
          <p:nvPr/>
        </p:nvGrpSpPr>
        <p:grpSpPr>
          <a:xfrm>
            <a:off x="4419600" y="2209800"/>
            <a:ext cx="4457700" cy="1876425"/>
            <a:chOff x="4419600" y="2209800"/>
            <a:chExt cx="4457700" cy="1876425"/>
          </a:xfrm>
        </p:grpSpPr>
        <p:sp>
          <p:nvSpPr>
            <p:cNvPr id="38" name="Text Box 12"/>
            <p:cNvSpPr txBox="1">
              <a:spLocks noChangeArrowheads="1"/>
            </p:cNvSpPr>
            <p:nvPr/>
          </p:nvSpPr>
          <p:spPr bwMode="auto">
            <a:xfrm>
              <a:off x="4419600" y="2209800"/>
              <a:ext cx="3810000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/>
              <a:r>
                <a:rPr lang="de-DE" altLang="de-DE" sz="2800" dirty="0" err="1" smtClean="0">
                  <a:solidFill>
                    <a:srgbClr val="000099"/>
                  </a:solidFill>
                </a:rPr>
                <a:t>gauge</a:t>
              </a:r>
              <a:r>
                <a:rPr lang="de-DE" altLang="de-DE" sz="2800" dirty="0" smtClean="0">
                  <a:solidFill>
                    <a:srgbClr val="000099"/>
                  </a:solidFill>
                </a:rPr>
                <a:t> </a:t>
              </a:r>
              <a:r>
                <a:rPr lang="de-DE" altLang="de-DE" sz="2800" dirty="0" err="1" smtClean="0">
                  <a:solidFill>
                    <a:srgbClr val="000099"/>
                  </a:solidFill>
                </a:rPr>
                <a:t>transformation</a:t>
              </a:r>
              <a:r>
                <a:rPr lang="de-DE" altLang="de-DE" sz="2800" dirty="0">
                  <a:solidFill>
                    <a:srgbClr val="000099"/>
                  </a:solidFill>
                </a:rPr>
                <a:t>:</a:t>
              </a:r>
              <a:endParaRPr lang="en-US" altLang="de-DE" sz="2800" dirty="0">
                <a:solidFill>
                  <a:srgbClr val="000099"/>
                </a:solidFill>
              </a:endParaRPr>
            </a:p>
          </p:txBody>
        </p:sp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572000" y="2727325"/>
              <a:ext cx="4305300" cy="1358900"/>
            </a:xfrm>
            <a:prstGeom prst="rect">
              <a:avLst/>
            </a:prstGeom>
          </p:spPr>
        </p:pic>
      </p:grpSp>
      <p:grpSp>
        <p:nvGrpSpPr>
          <p:cNvPr id="12" name="Gruppierung 11"/>
          <p:cNvGrpSpPr/>
          <p:nvPr/>
        </p:nvGrpSpPr>
        <p:grpSpPr>
          <a:xfrm>
            <a:off x="671512" y="5300663"/>
            <a:ext cx="2833688" cy="1245334"/>
            <a:chOff x="671512" y="5300663"/>
            <a:chExt cx="2833688" cy="1245334"/>
          </a:xfrm>
        </p:grpSpPr>
        <p:sp>
          <p:nvSpPr>
            <p:cNvPr id="328746" name="Line 42"/>
            <p:cNvSpPr>
              <a:spLocks noChangeShapeType="1"/>
            </p:cNvSpPr>
            <p:nvPr/>
          </p:nvSpPr>
          <p:spPr bwMode="auto">
            <a:xfrm flipH="1">
              <a:off x="2362200" y="5300663"/>
              <a:ext cx="395288" cy="488949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/>
            <a:p>
              <a:endParaRPr lang="de-DE"/>
            </a:p>
          </p:txBody>
        </p:sp>
        <p:sp>
          <p:nvSpPr>
            <p:cNvPr id="45" name="Text Box 56"/>
            <p:cNvSpPr txBox="1">
              <a:spLocks noChangeArrowheads="1"/>
            </p:cNvSpPr>
            <p:nvPr/>
          </p:nvSpPr>
          <p:spPr bwMode="auto">
            <a:xfrm>
              <a:off x="671512" y="5715000"/>
              <a:ext cx="2833688" cy="830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de-DE" dirty="0" smtClean="0">
                  <a:solidFill>
                    <a:srgbClr val="000099"/>
                  </a:solidFill>
                  <a:sym typeface="Symbol" charset="2"/>
                </a:rPr>
                <a:t>electric unit charge (coupling strength)</a:t>
              </a:r>
              <a:endParaRPr lang="en-US" altLang="de-DE" dirty="0">
                <a:sym typeface="Symbol" charset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210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Bild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34213" y="1703962"/>
            <a:ext cx="1155700" cy="533400"/>
          </a:xfrm>
          <a:prstGeom prst="rect">
            <a:avLst/>
          </a:prstGeom>
        </p:spPr>
      </p:pic>
      <p:pic>
        <p:nvPicPr>
          <p:cNvPr id="2" name="Bild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06600" y="1643063"/>
            <a:ext cx="1155700" cy="482600"/>
          </a:xfrm>
          <a:prstGeom prst="rect">
            <a:avLst/>
          </a:prstGeom>
        </p:spPr>
      </p:pic>
      <p:sp>
        <p:nvSpPr>
          <p:cNvPr id="328706" name="Text Box 2"/>
          <p:cNvSpPr txBox="1">
            <a:spLocks noChangeArrowheads="1"/>
          </p:cNvSpPr>
          <p:nvPr/>
        </p:nvSpPr>
        <p:spPr bwMode="auto">
          <a:xfrm>
            <a:off x="152400" y="76200"/>
            <a:ext cx="80010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de-DE" altLang="de-DE" sz="3200" dirty="0"/>
              <a:t>D</a:t>
            </a:r>
            <a:r>
              <a:rPr lang="de-DE" altLang="de-DE" sz="3200" dirty="0" smtClean="0"/>
              <a:t>ynamics </a:t>
            </a:r>
            <a:r>
              <a:rPr lang="de-DE" altLang="de-DE" sz="3200" dirty="0" err="1" smtClean="0"/>
              <a:t>of</a:t>
            </a:r>
            <a:r>
              <a:rPr lang="de-DE" altLang="de-DE" sz="3200" dirty="0" smtClean="0"/>
              <a:t> </a:t>
            </a:r>
            <a:r>
              <a:rPr lang="de-DE" altLang="de-DE" sz="3200" dirty="0" err="1" smtClean="0"/>
              <a:t>the</a:t>
            </a:r>
            <a:r>
              <a:rPr lang="de-DE" altLang="de-DE" sz="3200" dirty="0" smtClean="0"/>
              <a:t> </a:t>
            </a:r>
            <a:r>
              <a:rPr lang="de-DE" altLang="de-DE" sz="3600" i="1" dirty="0" smtClean="0">
                <a:latin typeface="+mn-lt"/>
              </a:rPr>
              <a:t>SU</a:t>
            </a:r>
            <a:r>
              <a:rPr lang="de-DE" altLang="de-DE" sz="3600" dirty="0" smtClean="0">
                <a:latin typeface="+mn-lt"/>
              </a:rPr>
              <a:t>(3) </a:t>
            </a:r>
            <a:r>
              <a:rPr lang="de-DE" altLang="de-DE" sz="3600" dirty="0" err="1" smtClean="0">
                <a:latin typeface="+mn-lt"/>
              </a:rPr>
              <a:t>gluons</a:t>
            </a:r>
            <a:r>
              <a:rPr lang="de-DE" altLang="de-DE" sz="2800" dirty="0" smtClean="0"/>
              <a:t>:</a:t>
            </a:r>
            <a:endParaRPr lang="en-US" altLang="de-DE" sz="2800" dirty="0"/>
          </a:p>
        </p:txBody>
      </p:sp>
      <p:sp>
        <p:nvSpPr>
          <p:cNvPr id="328707" name="Line 3"/>
          <p:cNvSpPr>
            <a:spLocks noChangeShapeType="1"/>
          </p:cNvSpPr>
          <p:nvPr/>
        </p:nvSpPr>
        <p:spPr bwMode="auto">
          <a:xfrm>
            <a:off x="304800" y="1524000"/>
            <a:ext cx="861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28708" name="Line 4"/>
          <p:cNvSpPr>
            <a:spLocks noChangeShapeType="1"/>
          </p:cNvSpPr>
          <p:nvPr/>
        </p:nvSpPr>
        <p:spPr bwMode="auto">
          <a:xfrm>
            <a:off x="4267200" y="838200"/>
            <a:ext cx="0" cy="5791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28709" name="Text Box 5"/>
          <p:cNvSpPr txBox="1">
            <a:spLocks noChangeArrowheads="1"/>
          </p:cNvSpPr>
          <p:nvPr/>
        </p:nvSpPr>
        <p:spPr bwMode="auto">
          <a:xfrm>
            <a:off x="914400" y="928688"/>
            <a:ext cx="28194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3200" i="1" dirty="0" smtClean="0">
                <a:solidFill>
                  <a:srgbClr val="FF0000"/>
                </a:solidFill>
                <a:latin typeface="+mn-lt"/>
              </a:rPr>
              <a:t>U</a:t>
            </a:r>
            <a:r>
              <a:rPr lang="de-DE" altLang="de-DE" sz="3200" dirty="0" smtClean="0">
                <a:solidFill>
                  <a:srgbClr val="FF0000"/>
                </a:solidFill>
                <a:latin typeface="+mn-lt"/>
              </a:rPr>
              <a:t>(1)</a:t>
            </a:r>
            <a:r>
              <a:rPr lang="de-DE" altLang="de-DE" sz="2800" dirty="0">
                <a:solidFill>
                  <a:srgbClr val="FF0000"/>
                </a:solidFill>
              </a:rPr>
              <a:t> </a:t>
            </a:r>
            <a:r>
              <a:rPr lang="de-DE" altLang="de-DE" sz="2800" dirty="0" err="1" smtClean="0">
                <a:solidFill>
                  <a:srgbClr val="FF0000"/>
                </a:solidFill>
              </a:rPr>
              <a:t>symmetry</a:t>
            </a:r>
            <a:endParaRPr lang="en-US" altLang="de-DE" sz="2800" dirty="0">
              <a:solidFill>
                <a:srgbClr val="FF0000"/>
              </a:solidFill>
            </a:endParaRPr>
          </a:p>
        </p:txBody>
      </p:sp>
      <p:sp>
        <p:nvSpPr>
          <p:cNvPr id="328710" name="Text Box 6"/>
          <p:cNvSpPr txBox="1">
            <a:spLocks noChangeArrowheads="1"/>
          </p:cNvSpPr>
          <p:nvPr/>
        </p:nvSpPr>
        <p:spPr bwMode="auto">
          <a:xfrm>
            <a:off x="4800600" y="928688"/>
            <a:ext cx="36576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3200" i="1" dirty="0" smtClean="0">
                <a:solidFill>
                  <a:srgbClr val="FF0000"/>
                </a:solidFill>
                <a:latin typeface="+mn-lt"/>
              </a:rPr>
              <a:t>SU</a:t>
            </a:r>
            <a:r>
              <a:rPr lang="de-DE" altLang="de-DE" sz="3200" dirty="0" smtClean="0">
                <a:solidFill>
                  <a:srgbClr val="FF0000"/>
                </a:solidFill>
                <a:latin typeface="+mn-lt"/>
              </a:rPr>
              <a:t>(3)</a:t>
            </a:r>
            <a:r>
              <a:rPr lang="de-DE" altLang="de-DE" sz="2800" dirty="0">
                <a:solidFill>
                  <a:srgbClr val="FF0000"/>
                </a:solidFill>
              </a:rPr>
              <a:t> </a:t>
            </a:r>
            <a:r>
              <a:rPr lang="de-DE" altLang="de-DE" sz="2800" dirty="0" err="1">
                <a:solidFill>
                  <a:srgbClr val="FF0000"/>
                </a:solidFill>
              </a:rPr>
              <a:t>s</a:t>
            </a:r>
            <a:r>
              <a:rPr lang="de-DE" altLang="de-DE" sz="2800" dirty="0" err="1" smtClean="0">
                <a:solidFill>
                  <a:srgbClr val="FF0000"/>
                </a:solidFill>
              </a:rPr>
              <a:t>ymmetry</a:t>
            </a:r>
            <a:endParaRPr lang="en-US" altLang="de-DE" sz="2800" dirty="0">
              <a:solidFill>
                <a:srgbClr val="FF0000"/>
              </a:solidFill>
            </a:endParaRPr>
          </a:p>
        </p:txBody>
      </p:sp>
      <p:sp>
        <p:nvSpPr>
          <p:cNvPr id="328713" name="Text Box 9"/>
          <p:cNvSpPr txBox="1">
            <a:spLocks noChangeArrowheads="1"/>
          </p:cNvSpPr>
          <p:nvPr/>
        </p:nvSpPr>
        <p:spPr bwMode="auto">
          <a:xfrm>
            <a:off x="228600" y="1600200"/>
            <a:ext cx="17526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de-DE" sz="2800" dirty="0" smtClean="0">
                <a:solidFill>
                  <a:srgbClr val="000099"/>
                </a:solidFill>
                <a:sym typeface="Symbol" charset="2"/>
              </a:rPr>
              <a:t>1 </a:t>
            </a:r>
            <a:r>
              <a:rPr lang="en-US" altLang="de-DE" sz="2800" dirty="0">
                <a:solidFill>
                  <a:srgbClr val="000099"/>
                </a:solidFill>
                <a:sym typeface="Symbol" charset="2"/>
              </a:rPr>
              <a:t>p</a:t>
            </a:r>
            <a:r>
              <a:rPr lang="en-US" altLang="de-DE" sz="2800" dirty="0" smtClean="0">
                <a:solidFill>
                  <a:srgbClr val="000099"/>
                </a:solidFill>
                <a:sym typeface="Symbol" charset="2"/>
              </a:rPr>
              <a:t>hoton</a:t>
            </a:r>
            <a:endParaRPr lang="en-US" altLang="de-DE" sz="2800" dirty="0">
              <a:solidFill>
                <a:srgbClr val="000099"/>
              </a:solidFill>
              <a:sym typeface="Symbol" charset="2"/>
            </a:endParaRPr>
          </a:p>
        </p:txBody>
      </p:sp>
      <p:sp>
        <p:nvSpPr>
          <p:cNvPr id="328719" name="Text Box 15"/>
          <p:cNvSpPr txBox="1">
            <a:spLocks noChangeArrowheads="1"/>
          </p:cNvSpPr>
          <p:nvPr/>
        </p:nvSpPr>
        <p:spPr bwMode="auto">
          <a:xfrm>
            <a:off x="4419600" y="1604961"/>
            <a:ext cx="25908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de-DE" sz="2800">
                <a:solidFill>
                  <a:srgbClr val="000099"/>
                </a:solidFill>
                <a:sym typeface="Symbol" charset="2"/>
              </a:rPr>
              <a:t>8</a:t>
            </a:r>
            <a:r>
              <a:rPr lang="en-US" altLang="de-DE" sz="2800" smtClean="0">
                <a:solidFill>
                  <a:srgbClr val="000099"/>
                </a:solidFill>
                <a:sym typeface="Symbol" charset="2"/>
              </a:rPr>
              <a:t> gluons</a:t>
            </a:r>
            <a:endParaRPr lang="en-US" altLang="de-DE" sz="2800" dirty="0">
              <a:solidFill>
                <a:srgbClr val="000099"/>
              </a:solidFill>
              <a:sym typeface="Symbol" charset="2"/>
            </a:endParaRPr>
          </a:p>
        </p:txBody>
      </p:sp>
      <p:pic>
        <p:nvPicPr>
          <p:cNvPr id="14" name="Bild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401" y="2362200"/>
            <a:ext cx="3962400" cy="1638300"/>
          </a:xfrm>
          <a:prstGeom prst="rect">
            <a:avLst/>
          </a:prstGeom>
        </p:spPr>
      </p:pic>
      <p:pic>
        <p:nvPicPr>
          <p:cNvPr id="16" name="Bild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48200" y="2362200"/>
            <a:ext cx="3962400" cy="1689100"/>
          </a:xfrm>
          <a:prstGeom prst="rect">
            <a:avLst/>
          </a:prstGeom>
        </p:spPr>
      </p:pic>
      <p:grpSp>
        <p:nvGrpSpPr>
          <p:cNvPr id="19" name="Gruppierung 18"/>
          <p:cNvGrpSpPr/>
          <p:nvPr/>
        </p:nvGrpSpPr>
        <p:grpSpPr>
          <a:xfrm>
            <a:off x="4419600" y="4114800"/>
            <a:ext cx="4191000" cy="937776"/>
            <a:chOff x="4419600" y="4167624"/>
            <a:chExt cx="4191000" cy="937776"/>
          </a:xfrm>
        </p:grpSpPr>
        <p:pic>
          <p:nvPicPr>
            <p:cNvPr id="17" name="Bild 1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956300" y="4167624"/>
              <a:ext cx="2654300" cy="609600"/>
            </a:xfrm>
            <a:prstGeom prst="rect">
              <a:avLst/>
            </a:prstGeom>
          </p:spPr>
        </p:pic>
        <p:sp>
          <p:nvSpPr>
            <p:cNvPr id="18" name="Textfeld 17"/>
            <p:cNvSpPr txBox="1"/>
            <p:nvPr/>
          </p:nvSpPr>
          <p:spPr>
            <a:xfrm>
              <a:off x="4419600" y="4643735"/>
              <a:ext cx="2590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err="1" smtClean="0">
                  <a:solidFill>
                    <a:srgbClr val="0000CC"/>
                  </a:solidFill>
                </a:rPr>
                <a:t>gauge</a:t>
              </a:r>
              <a:r>
                <a:rPr lang="de-DE" dirty="0" smtClean="0">
                  <a:solidFill>
                    <a:srgbClr val="0000CC"/>
                  </a:solidFill>
                </a:rPr>
                <a:t> </a:t>
              </a:r>
              <a:r>
                <a:rPr lang="de-DE" dirty="0" err="1" smtClean="0">
                  <a:solidFill>
                    <a:srgbClr val="0000CC"/>
                  </a:solidFill>
                </a:rPr>
                <a:t>invariance</a:t>
              </a:r>
              <a:endParaRPr lang="de-DE" dirty="0">
                <a:solidFill>
                  <a:srgbClr val="0000CC"/>
                </a:solidFill>
              </a:endParaRPr>
            </a:p>
          </p:txBody>
        </p:sp>
        <p:sp>
          <p:nvSpPr>
            <p:cNvPr id="36" name="Textfeld 35"/>
            <p:cNvSpPr txBox="1"/>
            <p:nvPr/>
          </p:nvSpPr>
          <p:spPr>
            <a:xfrm rot="20399324">
              <a:off x="5136705" y="4299173"/>
              <a:ext cx="9382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3600" b="1" dirty="0" smtClean="0">
                  <a:solidFill>
                    <a:srgbClr val="0000CC"/>
                  </a:solidFill>
                </a:rPr>
                <a:t>⇒</a:t>
              </a:r>
              <a:endParaRPr lang="de-DE" sz="3600" b="1" dirty="0">
                <a:solidFill>
                  <a:srgbClr val="0000CC"/>
                </a:solidFill>
              </a:endParaRPr>
            </a:p>
          </p:txBody>
        </p:sp>
      </p:grpSp>
      <p:pic>
        <p:nvPicPr>
          <p:cNvPr id="21" name="Bild 2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62000" y="5245100"/>
            <a:ext cx="1955800" cy="469900"/>
          </a:xfrm>
          <a:prstGeom prst="rect">
            <a:avLst/>
          </a:prstGeom>
        </p:spPr>
      </p:pic>
      <p:grpSp>
        <p:nvGrpSpPr>
          <p:cNvPr id="26" name="Gruppierung 25"/>
          <p:cNvGrpSpPr/>
          <p:nvPr/>
        </p:nvGrpSpPr>
        <p:grpSpPr>
          <a:xfrm>
            <a:off x="4775200" y="5181600"/>
            <a:ext cx="4536217" cy="995065"/>
            <a:chOff x="4775200" y="5181600"/>
            <a:chExt cx="4536217" cy="995065"/>
          </a:xfrm>
        </p:grpSpPr>
        <p:pic>
          <p:nvPicPr>
            <p:cNvPr id="20" name="Bild 1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75200" y="5181600"/>
              <a:ext cx="3708400" cy="584200"/>
            </a:xfrm>
            <a:prstGeom prst="rect">
              <a:avLst/>
            </a:prstGeom>
          </p:spPr>
        </p:pic>
        <p:sp>
          <p:nvSpPr>
            <p:cNvPr id="22" name="Textfeld 21"/>
            <p:cNvSpPr txBox="1"/>
            <p:nvPr/>
          </p:nvSpPr>
          <p:spPr>
            <a:xfrm>
              <a:off x="6553201" y="5715000"/>
              <a:ext cx="27582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dirty="0" smtClean="0"/>
                <a:t>real </a:t>
              </a:r>
              <a:r>
                <a:rPr lang="de-DE" dirty="0" err="1" smtClean="0"/>
                <a:t>numbers</a:t>
              </a:r>
              <a:endParaRPr lang="de-DE" dirty="0"/>
            </a:p>
          </p:txBody>
        </p:sp>
        <p:cxnSp>
          <p:nvCxnSpPr>
            <p:cNvPr id="24" name="Gerade Verbindung mit Pfeil 23"/>
            <p:cNvCxnSpPr/>
            <p:nvPr/>
          </p:nvCxnSpPr>
          <p:spPr bwMode="auto">
            <a:xfrm flipH="1" flipV="1">
              <a:off x="7405688" y="5562600"/>
              <a:ext cx="223837" cy="280988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8" name="Gruppierung 27"/>
          <p:cNvGrpSpPr/>
          <p:nvPr/>
        </p:nvGrpSpPr>
        <p:grpSpPr>
          <a:xfrm>
            <a:off x="-228600" y="6118593"/>
            <a:ext cx="8458200" cy="587007"/>
            <a:chOff x="-228600" y="6118593"/>
            <a:chExt cx="8458200" cy="587007"/>
          </a:xfrm>
        </p:grpSpPr>
        <p:sp>
          <p:nvSpPr>
            <p:cNvPr id="27" name="Textfeld 26"/>
            <p:cNvSpPr txBox="1"/>
            <p:nvPr/>
          </p:nvSpPr>
          <p:spPr>
            <a:xfrm>
              <a:off x="-228600" y="6120825"/>
              <a:ext cx="38100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3200" i="1" dirty="0" smtClean="0">
                  <a:latin typeface="+mn-lt"/>
                </a:rPr>
                <a:t>U</a:t>
              </a:r>
              <a:r>
                <a:rPr lang="de-DE" sz="3200" dirty="0" smtClean="0">
                  <a:latin typeface="+mn-lt"/>
                </a:rPr>
                <a:t>(1)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is</a:t>
              </a:r>
              <a:r>
                <a:rPr lang="de-DE" sz="2800" dirty="0" smtClean="0"/>
                <a:t> 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abelian</a:t>
              </a:r>
              <a:endParaRPr lang="de-DE" sz="2800" dirty="0"/>
            </a:p>
          </p:txBody>
        </p:sp>
        <p:sp>
          <p:nvSpPr>
            <p:cNvPr id="46" name="Textfeld 45"/>
            <p:cNvSpPr txBox="1"/>
            <p:nvPr/>
          </p:nvSpPr>
          <p:spPr>
            <a:xfrm>
              <a:off x="4419599" y="6118593"/>
              <a:ext cx="38100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3200" i="1" dirty="0" smtClean="0">
                  <a:latin typeface="+mn-lt"/>
                </a:rPr>
                <a:t>SU</a:t>
              </a:r>
              <a:r>
                <a:rPr lang="de-DE" sz="3200" dirty="0" smtClean="0">
                  <a:latin typeface="+mn-lt"/>
                </a:rPr>
                <a:t>(3)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is</a:t>
              </a:r>
              <a:r>
                <a:rPr lang="de-DE" sz="2800" dirty="0" smtClean="0"/>
                <a:t> </a:t>
              </a:r>
              <a:r>
                <a:rPr lang="de-DE" sz="2800" dirty="0" smtClean="0">
                  <a:solidFill>
                    <a:srgbClr val="FF0000"/>
                  </a:solidFill>
                </a:rPr>
                <a:t>non-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abelian</a:t>
              </a:r>
              <a:endParaRPr lang="de-DE" sz="2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654045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685800" y="228600"/>
            <a:ext cx="7924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b="1" dirty="0" smtClean="0">
                <a:solidFill>
                  <a:schemeClr val="accent2">
                    <a:lumMod val="75000"/>
                  </a:schemeClr>
                </a:solidFill>
              </a:rPr>
              <a:t>Quantum </a:t>
            </a:r>
            <a:r>
              <a:rPr lang="de-DE" sz="3600" b="1" dirty="0" err="1" smtClean="0">
                <a:solidFill>
                  <a:schemeClr val="accent2">
                    <a:lumMod val="75000"/>
                  </a:schemeClr>
                </a:solidFill>
              </a:rPr>
              <a:t>Chromodynamics</a:t>
            </a:r>
            <a:endParaRPr lang="de-DE" sz="36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" name="Textfeld 3"/>
          <p:cNvSpPr txBox="1"/>
          <p:nvPr/>
        </p:nvSpPr>
        <p:spPr>
          <a:xfrm>
            <a:off x="304800" y="975955"/>
            <a:ext cx="2286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smtClean="0">
                <a:solidFill>
                  <a:srgbClr val="7030A0"/>
                </a:solidFill>
              </a:rPr>
              <a:t>quark</a:t>
            </a:r>
            <a:endParaRPr lang="de-DE" sz="2800" dirty="0">
              <a:solidFill>
                <a:srgbClr val="7030A0"/>
              </a:solidFill>
            </a:endParaRPr>
          </a:p>
        </p:txBody>
      </p:sp>
      <p:cxnSp>
        <p:nvCxnSpPr>
          <p:cNvPr id="5" name="Gerade Verbindung mit Pfeil 4"/>
          <p:cNvCxnSpPr/>
          <p:nvPr/>
        </p:nvCxnSpPr>
        <p:spPr bwMode="auto">
          <a:xfrm>
            <a:off x="1371600" y="1442025"/>
            <a:ext cx="4763" cy="329625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7030A0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" name="Textfeld 7"/>
          <p:cNvSpPr txBox="1"/>
          <p:nvPr/>
        </p:nvSpPr>
        <p:spPr>
          <a:xfrm>
            <a:off x="2085975" y="966072"/>
            <a:ext cx="25622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err="1" smtClean="0">
                <a:solidFill>
                  <a:srgbClr val="7030A0"/>
                </a:solidFill>
              </a:rPr>
              <a:t>gluons</a:t>
            </a:r>
            <a:r>
              <a:rPr lang="de-DE" sz="2800" dirty="0" smtClean="0">
                <a:solidFill>
                  <a:srgbClr val="7030A0"/>
                </a:solidFill>
              </a:rPr>
              <a:t> in </a:t>
            </a:r>
            <a:r>
              <a:rPr lang="de-DE" sz="2800" dirty="0" err="1" smtClean="0">
                <a:solidFill>
                  <a:srgbClr val="7030A0"/>
                </a:solidFill>
              </a:rPr>
              <a:t>here</a:t>
            </a:r>
            <a:endParaRPr lang="de-DE" sz="2800" dirty="0">
              <a:solidFill>
                <a:srgbClr val="7030A0"/>
              </a:solidFill>
            </a:endParaRPr>
          </a:p>
        </p:txBody>
      </p:sp>
      <p:cxnSp>
        <p:nvCxnSpPr>
          <p:cNvPr id="9" name="Gerade Verbindung mit Pfeil 8"/>
          <p:cNvCxnSpPr/>
          <p:nvPr/>
        </p:nvCxnSpPr>
        <p:spPr bwMode="auto">
          <a:xfrm>
            <a:off x="2662237" y="1447800"/>
            <a:ext cx="4763" cy="329625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7030A0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" name="Textfeld 9"/>
          <p:cNvSpPr txBox="1"/>
          <p:nvPr/>
        </p:nvSpPr>
        <p:spPr>
          <a:xfrm>
            <a:off x="5029200" y="969822"/>
            <a:ext cx="2971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err="1" smtClean="0">
                <a:solidFill>
                  <a:srgbClr val="7030A0"/>
                </a:solidFill>
              </a:rPr>
              <a:t>gluon</a:t>
            </a:r>
            <a:r>
              <a:rPr lang="de-DE" sz="2800" dirty="0" smtClean="0">
                <a:solidFill>
                  <a:srgbClr val="7030A0"/>
                </a:solidFill>
              </a:rPr>
              <a:t> </a:t>
            </a:r>
            <a:r>
              <a:rPr lang="de-DE" sz="2800" dirty="0" err="1" smtClean="0">
                <a:solidFill>
                  <a:srgbClr val="7030A0"/>
                </a:solidFill>
              </a:rPr>
              <a:t>dynamics</a:t>
            </a:r>
            <a:endParaRPr lang="de-DE" sz="2800" dirty="0">
              <a:solidFill>
                <a:srgbClr val="7030A0"/>
              </a:solidFill>
            </a:endParaRPr>
          </a:p>
        </p:txBody>
      </p:sp>
      <p:cxnSp>
        <p:nvCxnSpPr>
          <p:cNvPr id="11" name="Gerade Verbindung mit Pfeil 10"/>
          <p:cNvCxnSpPr/>
          <p:nvPr/>
        </p:nvCxnSpPr>
        <p:spPr bwMode="auto">
          <a:xfrm>
            <a:off x="5757862" y="1451550"/>
            <a:ext cx="4763" cy="329625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7030A0"/>
            </a:solidFill>
            <a:prstDash val="solid"/>
            <a:round/>
            <a:headEnd type="none" w="med" len="med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2" name="Textfeld 11"/>
          <p:cNvSpPr txBox="1"/>
          <p:nvPr/>
        </p:nvSpPr>
        <p:spPr>
          <a:xfrm>
            <a:off x="3200400" y="2667000"/>
            <a:ext cx="563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err="1" smtClean="0"/>
              <a:t>free</a:t>
            </a:r>
            <a:r>
              <a:rPr lang="de-DE" sz="2800" dirty="0" smtClean="0"/>
              <a:t> </a:t>
            </a:r>
            <a:r>
              <a:rPr lang="de-DE" sz="2800" dirty="0" err="1" smtClean="0"/>
              <a:t>propagation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dirty="0" smtClean="0"/>
              <a:t> </a:t>
            </a:r>
            <a:r>
              <a:rPr lang="de-DE" sz="2800" dirty="0" err="1" smtClean="0"/>
              <a:t>quarks</a:t>
            </a:r>
            <a:r>
              <a:rPr lang="de-DE" sz="2800" dirty="0" smtClean="0"/>
              <a:t>/</a:t>
            </a:r>
            <a:r>
              <a:rPr lang="de-DE" sz="2800" dirty="0" err="1" smtClean="0"/>
              <a:t>gluons</a:t>
            </a:r>
            <a:endParaRPr lang="de-DE" sz="2800" dirty="0"/>
          </a:p>
        </p:txBody>
      </p:sp>
      <p:sp>
        <p:nvSpPr>
          <p:cNvPr id="13" name="Textfeld 12"/>
          <p:cNvSpPr txBox="1"/>
          <p:nvPr/>
        </p:nvSpPr>
        <p:spPr>
          <a:xfrm>
            <a:off x="5029200" y="3377625"/>
            <a:ext cx="2438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dirty="0" err="1" smtClean="0">
                <a:latin typeface="+mn-lt"/>
              </a:rPr>
              <a:t>qg</a:t>
            </a:r>
            <a:r>
              <a:rPr lang="de-DE" sz="2800" dirty="0" err="1" smtClean="0"/>
              <a:t>-interaction</a:t>
            </a:r>
            <a:endParaRPr lang="de-DE" sz="2800" dirty="0"/>
          </a:p>
        </p:txBody>
      </p:sp>
      <p:pic>
        <p:nvPicPr>
          <p:cNvPr id="14" name="Bild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0200" y="4185613"/>
            <a:ext cx="3251200" cy="520700"/>
          </a:xfrm>
          <a:prstGeom prst="rect">
            <a:avLst/>
          </a:prstGeom>
        </p:spPr>
      </p:pic>
      <p:pic>
        <p:nvPicPr>
          <p:cNvPr id="15" name="Bild 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2900" y="4865171"/>
            <a:ext cx="4686300" cy="533400"/>
          </a:xfrm>
          <a:prstGeom prst="rect">
            <a:avLst/>
          </a:prstGeom>
        </p:spPr>
      </p:pic>
      <p:sp>
        <p:nvSpPr>
          <p:cNvPr id="16" name="Textfeld 15"/>
          <p:cNvSpPr txBox="1"/>
          <p:nvPr/>
        </p:nvSpPr>
        <p:spPr>
          <a:xfrm>
            <a:off x="304800" y="5751493"/>
            <a:ext cx="8534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i="1" dirty="0" smtClean="0">
                <a:latin typeface="+mn-lt"/>
              </a:rPr>
              <a:t>SU</a:t>
            </a:r>
            <a:r>
              <a:rPr lang="de-DE" sz="2800" dirty="0" smtClean="0"/>
              <a:t>(3) non-</a:t>
            </a:r>
            <a:r>
              <a:rPr lang="de-DE" sz="2800" dirty="0" err="1" smtClean="0"/>
              <a:t>abelian</a:t>
            </a:r>
            <a:r>
              <a:rPr lang="de-DE" sz="2800" dirty="0" smtClean="0"/>
              <a:t> ⇔ </a:t>
            </a:r>
            <a:r>
              <a:rPr lang="de-DE" sz="2800" dirty="0" err="1" smtClean="0"/>
              <a:t>gluons</a:t>
            </a:r>
            <a:r>
              <a:rPr lang="de-DE" sz="2800" dirty="0" smtClean="0"/>
              <a:t> </a:t>
            </a:r>
            <a:r>
              <a:rPr lang="de-DE" sz="2800" dirty="0" err="1" smtClean="0"/>
              <a:t>self-interact</a:t>
            </a:r>
            <a:r>
              <a:rPr lang="de-DE" sz="2800" dirty="0" smtClean="0"/>
              <a:t>                ⇔ </a:t>
            </a:r>
            <a:r>
              <a:rPr lang="de-DE" sz="2800" dirty="0" err="1" smtClean="0"/>
              <a:t>gluons</a:t>
            </a:r>
            <a:r>
              <a:rPr lang="de-DE" sz="2800" dirty="0" smtClean="0"/>
              <a:t> </a:t>
            </a:r>
            <a:r>
              <a:rPr lang="de-DE" sz="2800" dirty="0" err="1" smtClean="0"/>
              <a:t>are</a:t>
            </a:r>
            <a:r>
              <a:rPr lang="de-DE" sz="2800" dirty="0" smtClean="0"/>
              <a:t> </a:t>
            </a:r>
            <a:r>
              <a:rPr lang="de-DE" sz="2800" dirty="0" err="1" smtClean="0"/>
              <a:t>colored</a:t>
            </a:r>
            <a:r>
              <a:rPr lang="de-DE" sz="2800" dirty="0" smtClean="0"/>
              <a:t> ⇔ </a:t>
            </a:r>
            <a:r>
              <a:rPr lang="de-DE" sz="2800" dirty="0" err="1" smtClean="0"/>
              <a:t>gluons</a:t>
            </a:r>
            <a:r>
              <a:rPr lang="de-DE" sz="2800" dirty="0" smtClean="0"/>
              <a:t> </a:t>
            </a:r>
            <a:r>
              <a:rPr lang="de-DE" sz="2800" dirty="0" err="1" smtClean="0"/>
              <a:t>modify</a:t>
            </a:r>
            <a:r>
              <a:rPr lang="de-DE" sz="2800" dirty="0" smtClean="0"/>
              <a:t> </a:t>
            </a:r>
            <a:r>
              <a:rPr lang="de-DE" sz="2800" dirty="0" err="1" smtClean="0"/>
              <a:t>quark</a:t>
            </a:r>
            <a:r>
              <a:rPr lang="de-DE" sz="2800" dirty="0" smtClean="0"/>
              <a:t> </a:t>
            </a:r>
            <a:r>
              <a:rPr lang="de-DE" sz="2800" dirty="0" err="1" smtClean="0"/>
              <a:t>color</a:t>
            </a:r>
            <a:endParaRPr lang="de-DE" sz="2800" dirty="0"/>
          </a:p>
        </p:txBody>
      </p:sp>
      <p:pic>
        <p:nvPicPr>
          <p:cNvPr id="3" name="Bild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1600" y="1594800"/>
            <a:ext cx="6908800" cy="381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0211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6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0139" y="1244600"/>
            <a:ext cx="8499061" cy="660400"/>
          </a:xfrm>
          <a:prstGeom prst="rect">
            <a:avLst/>
          </a:prstGeom>
        </p:spPr>
      </p:pic>
      <p:sp>
        <p:nvSpPr>
          <p:cNvPr id="3" name="Textfeld 2"/>
          <p:cNvSpPr txBox="1"/>
          <p:nvPr/>
        </p:nvSpPr>
        <p:spPr>
          <a:xfrm>
            <a:off x="1309688" y="152400"/>
            <a:ext cx="68437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dirty="0" smtClean="0">
                <a:solidFill>
                  <a:schemeClr val="accent2">
                    <a:lumMod val="75000"/>
                  </a:schemeClr>
                </a:solidFill>
              </a:rPr>
              <a:t>quark-</a:t>
            </a:r>
            <a:r>
              <a:rPr lang="de-DE" sz="3600" dirty="0" err="1">
                <a:solidFill>
                  <a:schemeClr val="accent2">
                    <a:lumMod val="75000"/>
                  </a:schemeClr>
                </a:solidFill>
              </a:rPr>
              <a:t>g</a:t>
            </a:r>
            <a:r>
              <a:rPr lang="de-DE" sz="3600" dirty="0" err="1" smtClean="0">
                <a:solidFill>
                  <a:schemeClr val="accent2">
                    <a:lumMod val="75000"/>
                  </a:schemeClr>
                </a:solidFill>
              </a:rPr>
              <a:t>luon</a:t>
            </a:r>
            <a:r>
              <a:rPr lang="de-DE" sz="36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600" dirty="0" err="1" smtClean="0">
                <a:solidFill>
                  <a:schemeClr val="accent2">
                    <a:lumMod val="75000"/>
                  </a:schemeClr>
                </a:solidFill>
              </a:rPr>
              <a:t>interaction</a:t>
            </a:r>
            <a:endParaRPr lang="de-DE" sz="36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8" name="Gruppierung 7"/>
          <p:cNvGrpSpPr/>
          <p:nvPr/>
        </p:nvGrpSpPr>
        <p:grpSpPr>
          <a:xfrm>
            <a:off x="1219200" y="2667000"/>
            <a:ext cx="3957638" cy="3529255"/>
            <a:chOff x="2511424" y="3014484"/>
            <a:chExt cx="3957638" cy="3529255"/>
          </a:xfrm>
        </p:grpSpPr>
        <p:grpSp>
          <p:nvGrpSpPr>
            <p:cNvPr id="309603" name="Group 355"/>
            <p:cNvGrpSpPr>
              <a:grpSpLocks/>
            </p:cNvGrpSpPr>
            <p:nvPr/>
          </p:nvGrpSpPr>
          <p:grpSpPr bwMode="auto">
            <a:xfrm>
              <a:off x="3322638" y="3759200"/>
              <a:ext cx="2239963" cy="1844675"/>
              <a:chOff x="336" y="3062"/>
              <a:chExt cx="1411" cy="1162"/>
            </a:xfrm>
          </p:grpSpPr>
          <p:grpSp>
            <p:nvGrpSpPr>
              <p:cNvPr id="309338" name="Group 90"/>
              <p:cNvGrpSpPr>
                <a:grpSpLocks/>
              </p:cNvGrpSpPr>
              <p:nvPr/>
            </p:nvGrpSpPr>
            <p:grpSpPr bwMode="auto">
              <a:xfrm flipV="1">
                <a:off x="912" y="3424"/>
                <a:ext cx="240" cy="800"/>
                <a:chOff x="4849" y="3360"/>
                <a:chExt cx="96" cy="500"/>
              </a:xfrm>
            </p:grpSpPr>
            <p:sp>
              <p:nvSpPr>
                <p:cNvPr id="309339" name="Bogen 91"/>
                <p:cNvSpPr>
                  <a:spLocks/>
                </p:cNvSpPr>
                <p:nvPr/>
              </p:nvSpPr>
              <p:spPr bwMode="auto">
                <a:xfrm rot="5400000" flipH="1" flipV="1">
                  <a:off x="4862" y="3392"/>
                  <a:ext cx="115" cy="51"/>
                </a:xfrm>
                <a:custGeom>
                  <a:avLst/>
                  <a:gdLst>
                    <a:gd name="G0" fmla="+- 21600 0 0"/>
                    <a:gd name="G1" fmla="+- 1324 0 0"/>
                    <a:gd name="G2" fmla="+- 21600 0 0"/>
                    <a:gd name="T0" fmla="*/ 43196 w 43196"/>
                    <a:gd name="T1" fmla="*/ 1713 h 22924"/>
                    <a:gd name="T2" fmla="*/ 41 w 43196"/>
                    <a:gd name="T3" fmla="*/ 0 h 22924"/>
                    <a:gd name="T4" fmla="*/ 21600 w 43196"/>
                    <a:gd name="T5" fmla="*/ 1324 h 2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196" h="22924" fill="none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</a:path>
                    <a:path w="43196" h="22924" stroke="0" extrusionOk="0">
                      <a:moveTo>
                        <a:pt x="43196" y="1713"/>
                      </a:moveTo>
                      <a:cubicBezTo>
                        <a:pt x="42984" y="13488"/>
                        <a:pt x="33377" y="22923"/>
                        <a:pt x="21600" y="22923"/>
                      </a:cubicBezTo>
                      <a:cubicBezTo>
                        <a:pt x="9670" y="22924"/>
                        <a:pt x="0" y="13253"/>
                        <a:pt x="0" y="1324"/>
                      </a:cubicBezTo>
                      <a:cubicBezTo>
                        <a:pt x="0" y="882"/>
                        <a:pt x="13" y="440"/>
                        <a:pt x="40" y="-1"/>
                      </a:cubicBezTo>
                      <a:lnTo>
                        <a:pt x="21600" y="1324"/>
                      </a:lnTo>
                      <a:close/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309340" name="Group 92"/>
                <p:cNvGrpSpPr>
                  <a:grpSpLocks/>
                </p:cNvGrpSpPr>
                <p:nvPr/>
              </p:nvGrpSpPr>
              <p:grpSpPr bwMode="auto">
                <a:xfrm rot="5400000">
                  <a:off x="4839" y="3446"/>
                  <a:ext cx="116" cy="96"/>
                  <a:chOff x="960" y="528"/>
                  <a:chExt cx="287" cy="672"/>
                </a:xfrm>
              </p:grpSpPr>
              <p:sp>
                <p:nvSpPr>
                  <p:cNvPr id="309341" name="Bogen 93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09342" name="Bogen 94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09343" name="Bogen 95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09344" name="Group 96"/>
                <p:cNvGrpSpPr>
                  <a:grpSpLocks/>
                </p:cNvGrpSpPr>
                <p:nvPr/>
              </p:nvGrpSpPr>
              <p:grpSpPr bwMode="auto">
                <a:xfrm rot="5400000">
                  <a:off x="4839" y="3524"/>
                  <a:ext cx="115" cy="96"/>
                  <a:chOff x="960" y="528"/>
                  <a:chExt cx="287" cy="672"/>
                </a:xfrm>
              </p:grpSpPr>
              <p:sp>
                <p:nvSpPr>
                  <p:cNvPr id="309345" name="Bogen 97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09346" name="Bogen 98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09347" name="Bogen 99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09348" name="Group 100"/>
                <p:cNvGrpSpPr>
                  <a:grpSpLocks/>
                </p:cNvGrpSpPr>
                <p:nvPr/>
              </p:nvGrpSpPr>
              <p:grpSpPr bwMode="auto">
                <a:xfrm rot="5400000">
                  <a:off x="4840" y="3600"/>
                  <a:ext cx="114" cy="96"/>
                  <a:chOff x="960" y="528"/>
                  <a:chExt cx="287" cy="672"/>
                </a:xfrm>
              </p:grpSpPr>
              <p:sp>
                <p:nvSpPr>
                  <p:cNvPr id="309349" name="Bogen 101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09350" name="Bogen 102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09351" name="Bogen 103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09352" name="Group 104"/>
                <p:cNvGrpSpPr>
                  <a:grpSpLocks/>
                </p:cNvGrpSpPr>
                <p:nvPr/>
              </p:nvGrpSpPr>
              <p:grpSpPr bwMode="auto">
                <a:xfrm rot="5400000">
                  <a:off x="4839" y="3677"/>
                  <a:ext cx="115" cy="96"/>
                  <a:chOff x="960" y="528"/>
                  <a:chExt cx="287" cy="672"/>
                </a:xfrm>
              </p:grpSpPr>
              <p:sp>
                <p:nvSpPr>
                  <p:cNvPr id="309353" name="Bogen 105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09354" name="Bogen 106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09355" name="Bogen 107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09356" name="Group 108"/>
                <p:cNvGrpSpPr>
                  <a:grpSpLocks/>
                </p:cNvGrpSpPr>
                <p:nvPr/>
              </p:nvGrpSpPr>
              <p:grpSpPr bwMode="auto">
                <a:xfrm rot="5400000">
                  <a:off x="4839" y="3754"/>
                  <a:ext cx="116" cy="96"/>
                  <a:chOff x="960" y="528"/>
                  <a:chExt cx="287" cy="672"/>
                </a:xfrm>
              </p:grpSpPr>
              <p:sp>
                <p:nvSpPr>
                  <p:cNvPr id="309357" name="Bogen 109"/>
                  <p:cNvSpPr>
                    <a:spLocks/>
                  </p:cNvSpPr>
                  <p:nvPr/>
                </p:nvSpPr>
                <p:spPr bwMode="auto">
                  <a:xfrm flipH="1">
                    <a:off x="960" y="862"/>
                    <a:ext cx="95" cy="338"/>
                  </a:xfrm>
                  <a:custGeom>
                    <a:avLst/>
                    <a:gdLst>
                      <a:gd name="G0" fmla="+- 21600 0 0"/>
                      <a:gd name="G1" fmla="+- 163 0 0"/>
                      <a:gd name="G2" fmla="+- 21600 0 0"/>
                      <a:gd name="T0" fmla="*/ 43199 w 43200"/>
                      <a:gd name="T1" fmla="*/ 0 h 21763"/>
                      <a:gd name="T2" fmla="*/ 0 w 43200"/>
                      <a:gd name="T3" fmla="*/ 163 h 21763"/>
                      <a:gd name="T4" fmla="*/ 21600 w 43200"/>
                      <a:gd name="T5" fmla="*/ 163 h 217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200" h="21763" fill="none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</a:path>
                      <a:path w="43200" h="21763" stroke="0" extrusionOk="0">
                        <a:moveTo>
                          <a:pt x="43199" y="-1"/>
                        </a:moveTo>
                        <a:cubicBezTo>
                          <a:pt x="43199" y="54"/>
                          <a:pt x="43200" y="108"/>
                          <a:pt x="43200" y="163"/>
                        </a:cubicBezTo>
                        <a:cubicBezTo>
                          <a:pt x="43200" y="12092"/>
                          <a:pt x="33529" y="21763"/>
                          <a:pt x="21600" y="21763"/>
                        </a:cubicBezTo>
                        <a:cubicBezTo>
                          <a:pt x="9670" y="21762"/>
                          <a:pt x="-1" y="12092"/>
                          <a:pt x="-1" y="162"/>
                        </a:cubicBezTo>
                        <a:lnTo>
                          <a:pt x="21600" y="163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09358" name="Bogen 110"/>
                  <p:cNvSpPr>
                    <a:spLocks/>
                  </p:cNvSpPr>
                  <p:nvPr/>
                </p:nvSpPr>
                <p:spPr bwMode="auto">
                  <a:xfrm flipH="1" flipV="1">
                    <a:off x="960" y="633"/>
                    <a:ext cx="144" cy="233"/>
                  </a:xfrm>
                  <a:custGeom>
                    <a:avLst/>
                    <a:gdLst>
                      <a:gd name="G0" fmla="+- 0 0 0"/>
                      <a:gd name="G1" fmla="+- 65 0 0"/>
                      <a:gd name="G2" fmla="+- 21600 0 0"/>
                      <a:gd name="T0" fmla="*/ 21600 w 21600"/>
                      <a:gd name="T1" fmla="*/ 0 h 14968"/>
                      <a:gd name="T2" fmla="*/ 15635 w 21600"/>
                      <a:gd name="T3" fmla="*/ 14968 h 14968"/>
                      <a:gd name="T4" fmla="*/ 0 w 21600"/>
                      <a:gd name="T5" fmla="*/ 65 h 14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600" h="14968" fill="none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</a:path>
                      <a:path w="21600" h="14968" stroke="0" extrusionOk="0">
                        <a:moveTo>
                          <a:pt x="21599" y="0"/>
                        </a:moveTo>
                        <a:cubicBezTo>
                          <a:pt x="21599" y="21"/>
                          <a:pt x="21600" y="43"/>
                          <a:pt x="21600" y="65"/>
                        </a:cubicBezTo>
                        <a:cubicBezTo>
                          <a:pt x="21600" y="5614"/>
                          <a:pt x="19464" y="10951"/>
                          <a:pt x="15635" y="14968"/>
                        </a:cubicBezTo>
                        <a:lnTo>
                          <a:pt x="0" y="65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09359" name="Bogen 111"/>
                  <p:cNvSpPr>
                    <a:spLocks/>
                  </p:cNvSpPr>
                  <p:nvPr/>
                </p:nvSpPr>
                <p:spPr bwMode="auto">
                  <a:xfrm flipH="1" flipV="1">
                    <a:off x="1016" y="528"/>
                    <a:ext cx="231" cy="336"/>
                  </a:xfrm>
                  <a:custGeom>
                    <a:avLst/>
                    <a:gdLst>
                      <a:gd name="G0" fmla="+- 21600 0 0"/>
                      <a:gd name="G1" fmla="+- 0 0 0"/>
                      <a:gd name="G2" fmla="+- 21600 0 0"/>
                      <a:gd name="T0" fmla="*/ 34705 w 34705"/>
                      <a:gd name="T1" fmla="*/ 17170 h 21600"/>
                      <a:gd name="T2" fmla="*/ 0 w 34705"/>
                      <a:gd name="T3" fmla="*/ 0 h 21600"/>
                      <a:gd name="T4" fmla="*/ 21600 w 34705"/>
                      <a:gd name="T5" fmla="*/ 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4705" h="21600" fill="none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</a:path>
                      <a:path w="34705" h="21600" stroke="0" extrusionOk="0">
                        <a:moveTo>
                          <a:pt x="34705" y="17170"/>
                        </a:moveTo>
                        <a:cubicBezTo>
                          <a:pt x="30940" y="20043"/>
                          <a:pt x="26335" y="21599"/>
                          <a:pt x="21600" y="21599"/>
                        </a:cubicBezTo>
                        <a:cubicBezTo>
                          <a:pt x="9670" y="21599"/>
                          <a:pt x="-1" y="11929"/>
                          <a:pt x="-1" y="-1"/>
                        </a:cubicBezTo>
                        <a:lnTo>
                          <a:pt x="21600" y="0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  <p:sp>
            <p:nvSpPr>
              <p:cNvPr id="309506" name="Line 258"/>
              <p:cNvSpPr>
                <a:spLocks noChangeShapeType="1"/>
              </p:cNvSpPr>
              <p:nvPr/>
            </p:nvSpPr>
            <p:spPr bwMode="auto">
              <a:xfrm>
                <a:off x="336" y="3072"/>
                <a:ext cx="710" cy="34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09507" name="Line 259"/>
              <p:cNvSpPr>
                <a:spLocks noChangeShapeType="1"/>
              </p:cNvSpPr>
              <p:nvPr/>
            </p:nvSpPr>
            <p:spPr bwMode="auto">
              <a:xfrm flipH="1">
                <a:off x="1037" y="3062"/>
                <a:ext cx="710" cy="34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09508" name="Oval 260"/>
              <p:cNvSpPr>
                <a:spLocks noChangeArrowheads="1"/>
              </p:cNvSpPr>
              <p:nvPr/>
            </p:nvSpPr>
            <p:spPr bwMode="auto">
              <a:xfrm>
                <a:off x="989" y="3369"/>
                <a:ext cx="96" cy="96"/>
              </a:xfrm>
              <a:prstGeom prst="ellipse">
                <a:avLst/>
              </a:prstGeom>
              <a:solidFill>
                <a:srgbClr val="FFFF66"/>
              </a:solidFill>
              <a:ln w="19050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  <p:sp>
          <p:nvSpPr>
            <p:cNvPr id="309628" name="Line 380"/>
            <p:cNvSpPr>
              <a:spLocks noChangeShapeType="1"/>
            </p:cNvSpPr>
            <p:nvPr/>
          </p:nvSpPr>
          <p:spPr bwMode="auto">
            <a:xfrm>
              <a:off x="3671888" y="3940175"/>
              <a:ext cx="185738" cy="952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09629" name="Line 381"/>
            <p:cNvSpPr>
              <a:spLocks noChangeShapeType="1"/>
            </p:cNvSpPr>
            <p:nvPr/>
          </p:nvSpPr>
          <p:spPr bwMode="auto">
            <a:xfrm flipV="1">
              <a:off x="4967288" y="3973513"/>
              <a:ext cx="142875" cy="762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sp>
          <p:nvSpPr>
            <p:cNvPr id="309633" name="Line 385"/>
            <p:cNvSpPr>
              <a:spLocks noChangeShapeType="1"/>
            </p:cNvSpPr>
            <p:nvPr/>
          </p:nvSpPr>
          <p:spPr bwMode="auto">
            <a:xfrm>
              <a:off x="4419600" y="3657600"/>
              <a:ext cx="0" cy="5334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arrow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endParaRPr lang="de-DE"/>
            </a:p>
          </p:txBody>
        </p:sp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090818" y="5781610"/>
              <a:ext cx="799306" cy="762129"/>
            </a:xfrm>
            <a:prstGeom prst="rect">
              <a:avLst/>
            </a:prstGeom>
          </p:spPr>
        </p:pic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511424" y="3247389"/>
              <a:ext cx="622301" cy="657861"/>
            </a:xfrm>
            <a:prstGeom prst="rect">
              <a:avLst/>
            </a:prstGeom>
          </p:spPr>
        </p:pic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757861" y="3213099"/>
              <a:ext cx="711201" cy="711201"/>
            </a:xfrm>
            <a:prstGeom prst="rect">
              <a:avLst/>
            </a:prstGeom>
          </p:spPr>
        </p:pic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556431" y="3014484"/>
              <a:ext cx="1831108" cy="630886"/>
            </a:xfrm>
            <a:prstGeom prst="rect">
              <a:avLst/>
            </a:prstGeom>
          </p:spPr>
        </p:pic>
      </p:grpSp>
      <p:sp>
        <p:nvSpPr>
          <p:cNvPr id="9" name="Textfeld 8"/>
          <p:cNvSpPr txBox="1"/>
          <p:nvPr/>
        </p:nvSpPr>
        <p:spPr>
          <a:xfrm>
            <a:off x="4953000" y="4318337"/>
            <a:ext cx="3352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quark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color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changes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from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i="1" dirty="0" err="1" smtClean="0">
                <a:solidFill>
                  <a:schemeClr val="accent2">
                    <a:lumMod val="75000"/>
                  </a:schemeClr>
                </a:solidFill>
                <a:latin typeface="+mn-lt"/>
              </a:rPr>
              <a:t>j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to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200" i="1" dirty="0" err="1" smtClean="0">
                <a:solidFill>
                  <a:schemeClr val="accent2">
                    <a:lumMod val="75000"/>
                  </a:schemeClr>
                </a:solidFill>
                <a:latin typeface="+mn-lt"/>
              </a:rPr>
              <a:t>k</a:t>
            </a:r>
            <a:endParaRPr lang="de-DE" sz="3200" i="1" dirty="0">
              <a:solidFill>
                <a:schemeClr val="accent2">
                  <a:lumMod val="75000"/>
                </a:schemeClr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809567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Textfeld 182"/>
          <p:cNvSpPr txBox="1"/>
          <p:nvPr/>
        </p:nvSpPr>
        <p:spPr>
          <a:xfrm>
            <a:off x="1309688" y="152400"/>
            <a:ext cx="68437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600" dirty="0" err="1" smtClean="0">
                <a:solidFill>
                  <a:schemeClr val="accent2">
                    <a:lumMod val="75000"/>
                  </a:schemeClr>
                </a:solidFill>
              </a:rPr>
              <a:t>gluon-gluon</a:t>
            </a:r>
            <a:r>
              <a:rPr lang="de-DE" sz="36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3600" dirty="0" err="1" smtClean="0">
                <a:solidFill>
                  <a:schemeClr val="accent2">
                    <a:lumMod val="75000"/>
                  </a:schemeClr>
                </a:solidFill>
              </a:rPr>
              <a:t>interactions</a:t>
            </a:r>
            <a:endParaRPr lang="de-DE" sz="36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542131" y="5674549"/>
            <a:ext cx="8442116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tabLst>
                <a:tab pos="520700" algn="l"/>
              </a:tabLst>
            </a:pPr>
            <a:r>
              <a:rPr lang="de-DE" sz="2800" dirty="0" smtClean="0"/>
              <a:t>⇒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	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much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more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(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highly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non-trivial)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dynamics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to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be</a:t>
            </a:r>
            <a:endParaRPr lang="de-DE" sz="2800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algn="l">
              <a:spcBef>
                <a:spcPts val="600"/>
              </a:spcBef>
              <a:tabLst>
                <a:tab pos="520700" algn="l"/>
              </a:tabLst>
            </a:pP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	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verified</a:t>
            </a:r>
            <a:r>
              <a:rPr lang="de-DE" sz="280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accent2">
                    <a:lumMod val="75000"/>
                  </a:schemeClr>
                </a:solidFill>
              </a:rPr>
              <a:t>experimentally</a:t>
            </a:r>
            <a:endParaRPr lang="de-DE" sz="2800" dirty="0"/>
          </a:p>
        </p:txBody>
      </p:sp>
      <p:grpSp>
        <p:nvGrpSpPr>
          <p:cNvPr id="11" name="Gruppierung 10"/>
          <p:cNvGrpSpPr/>
          <p:nvPr/>
        </p:nvGrpSpPr>
        <p:grpSpPr>
          <a:xfrm>
            <a:off x="221352" y="1313719"/>
            <a:ext cx="3837165" cy="4133710"/>
            <a:chOff x="221352" y="1313719"/>
            <a:chExt cx="3837165" cy="4133710"/>
          </a:xfrm>
        </p:grpSpPr>
        <p:grpSp>
          <p:nvGrpSpPr>
            <p:cNvPr id="325839" name="Group 207"/>
            <p:cNvGrpSpPr>
              <a:grpSpLocks/>
            </p:cNvGrpSpPr>
            <p:nvPr/>
          </p:nvGrpSpPr>
          <p:grpSpPr bwMode="auto">
            <a:xfrm>
              <a:off x="914400" y="2590801"/>
              <a:ext cx="1916113" cy="2246313"/>
              <a:chOff x="1200" y="2592"/>
              <a:chExt cx="1207" cy="1415"/>
            </a:xfrm>
          </p:grpSpPr>
          <p:grpSp>
            <p:nvGrpSpPr>
              <p:cNvPr id="325667" name="Group 35"/>
              <p:cNvGrpSpPr>
                <a:grpSpLocks/>
              </p:cNvGrpSpPr>
              <p:nvPr/>
            </p:nvGrpSpPr>
            <p:grpSpPr bwMode="auto">
              <a:xfrm rot="6369456">
                <a:off x="1096" y="2696"/>
                <a:ext cx="1415" cy="1207"/>
                <a:chOff x="2315" y="3001"/>
                <a:chExt cx="1415" cy="1207"/>
              </a:xfrm>
            </p:grpSpPr>
            <p:grpSp>
              <p:nvGrpSpPr>
                <p:cNvPr id="325668" name="Group 36"/>
                <p:cNvGrpSpPr>
                  <a:grpSpLocks/>
                </p:cNvGrpSpPr>
                <p:nvPr/>
              </p:nvGrpSpPr>
              <p:grpSpPr bwMode="auto">
                <a:xfrm>
                  <a:off x="2880" y="3408"/>
                  <a:ext cx="240" cy="800"/>
                  <a:chOff x="4849" y="3360"/>
                  <a:chExt cx="96" cy="500"/>
                </a:xfrm>
              </p:grpSpPr>
              <p:sp>
                <p:nvSpPr>
                  <p:cNvPr id="325669" name="Bogen 37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325670" name="Group 3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25671" name="Bogen 3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72" name="Bogen 4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73" name="Bogen 4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674" name="Group 4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25675" name="Bogen 4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76" name="Bogen 4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77" name="Bogen 4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678" name="Group 4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325679" name="Bogen 4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80" name="Bogen 4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81" name="Bogen 4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682" name="Group 5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25683" name="Bogen 5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84" name="Bogen 5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85" name="Bogen 5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686" name="Group 5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25687" name="Bogen 5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88" name="Bogen 5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89" name="Bogen 5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325690" name="Group 58"/>
                <p:cNvGrpSpPr>
                  <a:grpSpLocks/>
                </p:cNvGrpSpPr>
                <p:nvPr/>
              </p:nvGrpSpPr>
              <p:grpSpPr bwMode="auto">
                <a:xfrm rot="8016965">
                  <a:off x="2595" y="2721"/>
                  <a:ext cx="240" cy="800"/>
                  <a:chOff x="4849" y="3360"/>
                  <a:chExt cx="96" cy="500"/>
                </a:xfrm>
              </p:grpSpPr>
              <p:sp>
                <p:nvSpPr>
                  <p:cNvPr id="325691" name="Bogen 59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325692" name="Group 6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25693" name="Bogen 6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94" name="Bogen 6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95" name="Bogen 6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696" name="Group 6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25697" name="Bogen 6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98" name="Bogen 6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699" name="Bogen 6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700" name="Group 6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325701" name="Bogen 6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02" name="Bogen 7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03" name="Bogen 7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704" name="Group 7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25705" name="Bogen 7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06" name="Bogen 7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07" name="Bogen 7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708" name="Group 7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25709" name="Bogen 7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10" name="Bogen 7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11" name="Bogen 7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325712" name="Group 80"/>
                <p:cNvGrpSpPr>
                  <a:grpSpLocks/>
                </p:cNvGrpSpPr>
                <p:nvPr/>
              </p:nvGrpSpPr>
              <p:grpSpPr bwMode="auto">
                <a:xfrm rot="2731075" flipH="1">
                  <a:off x="3210" y="2750"/>
                  <a:ext cx="240" cy="800"/>
                  <a:chOff x="4849" y="3360"/>
                  <a:chExt cx="96" cy="500"/>
                </a:xfrm>
              </p:grpSpPr>
              <p:sp>
                <p:nvSpPr>
                  <p:cNvPr id="325713" name="Bogen 81"/>
                  <p:cNvSpPr>
                    <a:spLocks/>
                  </p:cNvSpPr>
                  <p:nvPr/>
                </p:nvSpPr>
                <p:spPr bwMode="auto">
                  <a:xfrm rot="5400000" flipH="1" flipV="1">
                    <a:off x="4862" y="3392"/>
                    <a:ext cx="115" cy="51"/>
                  </a:xfrm>
                  <a:custGeom>
                    <a:avLst/>
                    <a:gdLst>
                      <a:gd name="G0" fmla="+- 21600 0 0"/>
                      <a:gd name="G1" fmla="+- 1324 0 0"/>
                      <a:gd name="G2" fmla="+- 21600 0 0"/>
                      <a:gd name="T0" fmla="*/ 43196 w 43196"/>
                      <a:gd name="T1" fmla="*/ 1713 h 22924"/>
                      <a:gd name="T2" fmla="*/ 41 w 43196"/>
                      <a:gd name="T3" fmla="*/ 0 h 22924"/>
                      <a:gd name="T4" fmla="*/ 21600 w 43196"/>
                      <a:gd name="T5" fmla="*/ 1324 h 229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3196" h="22924" fill="none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</a:path>
                      <a:path w="43196" h="22924" stroke="0" extrusionOk="0">
                        <a:moveTo>
                          <a:pt x="43196" y="1713"/>
                        </a:moveTo>
                        <a:cubicBezTo>
                          <a:pt x="42984" y="13488"/>
                          <a:pt x="33377" y="22923"/>
                          <a:pt x="21600" y="22923"/>
                        </a:cubicBezTo>
                        <a:cubicBezTo>
                          <a:pt x="9670" y="22924"/>
                          <a:pt x="0" y="13253"/>
                          <a:pt x="0" y="1324"/>
                        </a:cubicBezTo>
                        <a:cubicBezTo>
                          <a:pt x="0" y="882"/>
                          <a:pt x="13" y="440"/>
                          <a:pt x="40" y="-1"/>
                        </a:cubicBezTo>
                        <a:lnTo>
                          <a:pt x="21600" y="1324"/>
                        </a:lnTo>
                        <a:close/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325714" name="Group 82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446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25715" name="Bogen 83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16" name="Bogen 84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17" name="Bogen 85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718" name="Group 86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524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25719" name="Bogen 87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20" name="Bogen 88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21" name="Bogen 89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722" name="Group 90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40" y="3600"/>
                    <a:ext cx="114" cy="96"/>
                    <a:chOff x="960" y="528"/>
                    <a:chExt cx="287" cy="672"/>
                  </a:xfrm>
                </p:grpSpPr>
                <p:sp>
                  <p:nvSpPr>
                    <p:cNvPr id="325723" name="Bogen 91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24" name="Bogen 92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25" name="Bogen 93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726" name="Group 94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677"/>
                    <a:ext cx="115" cy="96"/>
                    <a:chOff x="960" y="528"/>
                    <a:chExt cx="287" cy="672"/>
                  </a:xfrm>
                </p:grpSpPr>
                <p:sp>
                  <p:nvSpPr>
                    <p:cNvPr id="325727" name="Bogen 95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28" name="Bogen 96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29" name="Bogen 97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5730" name="Group 98"/>
                  <p:cNvGrpSpPr>
                    <a:grpSpLocks/>
                  </p:cNvGrpSpPr>
                  <p:nvPr/>
                </p:nvGrpSpPr>
                <p:grpSpPr bwMode="auto">
                  <a:xfrm rot="5400000">
                    <a:off x="4839" y="3754"/>
                    <a:ext cx="116" cy="96"/>
                    <a:chOff x="960" y="528"/>
                    <a:chExt cx="287" cy="672"/>
                  </a:xfrm>
                </p:grpSpPr>
                <p:sp>
                  <p:nvSpPr>
                    <p:cNvPr id="325731" name="Bogen 99"/>
                    <p:cNvSpPr>
                      <a:spLocks/>
                    </p:cNvSpPr>
                    <p:nvPr/>
                  </p:nvSpPr>
                  <p:spPr bwMode="auto">
                    <a:xfrm flipH="1">
                      <a:off x="960" y="862"/>
                      <a:ext cx="95" cy="338"/>
                    </a:xfrm>
                    <a:custGeom>
                      <a:avLst/>
                      <a:gdLst>
                        <a:gd name="G0" fmla="+- 21600 0 0"/>
                        <a:gd name="G1" fmla="+- 163 0 0"/>
                        <a:gd name="G2" fmla="+- 21600 0 0"/>
                        <a:gd name="T0" fmla="*/ 43199 w 43200"/>
                        <a:gd name="T1" fmla="*/ 0 h 21763"/>
                        <a:gd name="T2" fmla="*/ 0 w 43200"/>
                        <a:gd name="T3" fmla="*/ 163 h 21763"/>
                        <a:gd name="T4" fmla="*/ 21600 w 43200"/>
                        <a:gd name="T5" fmla="*/ 163 h 217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3200" h="21763" fill="none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</a:path>
                        <a:path w="43200" h="21763" stroke="0" extrusionOk="0">
                          <a:moveTo>
                            <a:pt x="43199" y="-1"/>
                          </a:moveTo>
                          <a:cubicBezTo>
                            <a:pt x="43199" y="54"/>
                            <a:pt x="43200" y="108"/>
                            <a:pt x="43200" y="163"/>
                          </a:cubicBezTo>
                          <a:cubicBezTo>
                            <a:pt x="43200" y="12092"/>
                            <a:pt x="33529" y="21763"/>
                            <a:pt x="21600" y="21763"/>
                          </a:cubicBezTo>
                          <a:cubicBezTo>
                            <a:pt x="9670" y="21762"/>
                            <a:pt x="-1" y="12092"/>
                            <a:pt x="-1" y="162"/>
                          </a:cubicBezTo>
                          <a:lnTo>
                            <a:pt x="21600" y="163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32" name="Bogen 100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960" y="633"/>
                      <a:ext cx="144" cy="233"/>
                    </a:xfrm>
                    <a:custGeom>
                      <a:avLst/>
                      <a:gdLst>
                        <a:gd name="G0" fmla="+- 0 0 0"/>
                        <a:gd name="G1" fmla="+- 65 0 0"/>
                        <a:gd name="G2" fmla="+- 21600 0 0"/>
                        <a:gd name="T0" fmla="*/ 21600 w 21600"/>
                        <a:gd name="T1" fmla="*/ 0 h 14968"/>
                        <a:gd name="T2" fmla="*/ 15635 w 21600"/>
                        <a:gd name="T3" fmla="*/ 14968 h 14968"/>
                        <a:gd name="T4" fmla="*/ 0 w 21600"/>
                        <a:gd name="T5" fmla="*/ 65 h 149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1600" h="14968" fill="none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</a:path>
                        <a:path w="21600" h="14968" stroke="0" extrusionOk="0">
                          <a:moveTo>
                            <a:pt x="21599" y="0"/>
                          </a:moveTo>
                          <a:cubicBezTo>
                            <a:pt x="21599" y="21"/>
                            <a:pt x="21600" y="43"/>
                            <a:pt x="21600" y="65"/>
                          </a:cubicBezTo>
                          <a:cubicBezTo>
                            <a:pt x="21600" y="5614"/>
                            <a:pt x="19464" y="10951"/>
                            <a:pt x="15635" y="14968"/>
                          </a:cubicBezTo>
                          <a:lnTo>
                            <a:pt x="0" y="65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733" name="Bogen 101"/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1016" y="528"/>
                      <a:ext cx="231" cy="336"/>
                    </a:xfrm>
                    <a:custGeom>
                      <a:avLst/>
                      <a:gdLst>
                        <a:gd name="G0" fmla="+- 21600 0 0"/>
                        <a:gd name="G1" fmla="+- 0 0 0"/>
                        <a:gd name="G2" fmla="+- 21600 0 0"/>
                        <a:gd name="T0" fmla="*/ 34705 w 34705"/>
                        <a:gd name="T1" fmla="*/ 17170 h 21600"/>
                        <a:gd name="T2" fmla="*/ 0 w 34705"/>
                        <a:gd name="T3" fmla="*/ 0 h 21600"/>
                        <a:gd name="T4" fmla="*/ 21600 w 34705"/>
                        <a:gd name="T5" fmla="*/ 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4705" h="21600" fill="none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</a:path>
                        <a:path w="34705" h="21600" stroke="0" extrusionOk="0">
                          <a:moveTo>
                            <a:pt x="34705" y="17170"/>
                          </a:moveTo>
                          <a:cubicBezTo>
                            <a:pt x="30940" y="20043"/>
                            <a:pt x="26335" y="21599"/>
                            <a:pt x="21600" y="21599"/>
                          </a:cubicBezTo>
                          <a:cubicBezTo>
                            <a:pt x="9670" y="21599"/>
                            <a:pt x="-1" y="11929"/>
                            <a:pt x="-1" y="-1"/>
                          </a:cubicBez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sp>
              <p:nvSpPr>
                <p:cNvPr id="325734" name="Oval 102"/>
                <p:cNvSpPr>
                  <a:spLocks noChangeArrowheads="1"/>
                </p:cNvSpPr>
                <p:nvPr/>
              </p:nvSpPr>
              <p:spPr bwMode="auto">
                <a:xfrm>
                  <a:off x="2967" y="3359"/>
                  <a:ext cx="96" cy="96"/>
                </a:xfrm>
                <a:prstGeom prst="ellipse">
                  <a:avLst/>
                </a:prstGeom>
                <a:solidFill>
                  <a:srgbClr val="FFFF66"/>
                </a:solidFill>
                <a:ln w="1905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325836" name="Line 204"/>
              <p:cNvSpPr>
                <a:spLocks noChangeShapeType="1"/>
              </p:cNvSpPr>
              <p:nvPr/>
            </p:nvSpPr>
            <p:spPr bwMode="auto">
              <a:xfrm>
                <a:off x="1894" y="2727"/>
                <a:ext cx="64" cy="55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</p:grpSp>
        <p:pic>
          <p:nvPicPr>
            <p:cNvPr id="184" name="Bild 18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16985" y="1313719"/>
              <a:ext cx="3251200" cy="520700"/>
            </a:xfrm>
            <a:prstGeom prst="rect">
              <a:avLst/>
            </a:prstGeom>
          </p:spPr>
        </p:pic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43668" y="2133600"/>
              <a:ext cx="1858981" cy="590839"/>
            </a:xfrm>
            <a:prstGeom prst="rect">
              <a:avLst/>
            </a:prstGeom>
          </p:spPr>
        </p:pic>
        <p:pic>
          <p:nvPicPr>
            <p:cNvPr id="6" name="Bild 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754613" y="4822735"/>
              <a:ext cx="655167" cy="624694"/>
            </a:xfrm>
            <a:prstGeom prst="rect">
              <a:avLst/>
            </a:prstGeom>
          </p:spPr>
        </p:pic>
        <p:pic>
          <p:nvPicPr>
            <p:cNvPr id="8" name="Bild 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418586" y="2789069"/>
              <a:ext cx="639931" cy="639931"/>
            </a:xfrm>
            <a:prstGeom prst="rect">
              <a:avLst/>
            </a:prstGeom>
          </p:spPr>
        </p:pic>
        <p:pic>
          <p:nvPicPr>
            <p:cNvPr id="9" name="Bild 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352" y="3052443"/>
              <a:ext cx="639931" cy="548512"/>
            </a:xfrm>
            <a:prstGeom prst="rect">
              <a:avLst/>
            </a:prstGeom>
          </p:spPr>
        </p:pic>
      </p:grpSp>
      <p:grpSp>
        <p:nvGrpSpPr>
          <p:cNvPr id="7" name="Gruppierung 6"/>
          <p:cNvGrpSpPr/>
          <p:nvPr/>
        </p:nvGrpSpPr>
        <p:grpSpPr>
          <a:xfrm>
            <a:off x="4297947" y="1281371"/>
            <a:ext cx="4686300" cy="3996672"/>
            <a:chOff x="4297947" y="1281371"/>
            <a:chExt cx="4686300" cy="3996672"/>
          </a:xfrm>
        </p:grpSpPr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094570" y="4666227"/>
              <a:ext cx="620430" cy="591573"/>
            </a:xfrm>
            <a:prstGeom prst="rect">
              <a:avLst/>
            </a:prstGeom>
          </p:spPr>
        </p:pic>
        <p:grpSp>
          <p:nvGrpSpPr>
            <p:cNvPr id="12" name="Gruppierung 11"/>
            <p:cNvGrpSpPr/>
            <p:nvPr/>
          </p:nvGrpSpPr>
          <p:grpSpPr>
            <a:xfrm>
              <a:off x="4297947" y="1281371"/>
              <a:ext cx="4686300" cy="3996672"/>
              <a:chOff x="4297947" y="1281371"/>
              <a:chExt cx="4686300" cy="3996672"/>
            </a:xfrm>
          </p:grpSpPr>
          <p:grpSp>
            <p:nvGrpSpPr>
              <p:cNvPr id="325840" name="Group 208"/>
              <p:cNvGrpSpPr>
                <a:grpSpLocks/>
              </p:cNvGrpSpPr>
              <p:nvPr/>
            </p:nvGrpSpPr>
            <p:grpSpPr bwMode="auto">
              <a:xfrm>
                <a:off x="5713414" y="2759075"/>
                <a:ext cx="2338388" cy="1965325"/>
                <a:chOff x="3695" y="2698"/>
                <a:chExt cx="1473" cy="1238"/>
              </a:xfrm>
            </p:grpSpPr>
            <p:grpSp>
              <p:nvGrpSpPr>
                <p:cNvPr id="325735" name="Group 103"/>
                <p:cNvGrpSpPr>
                  <a:grpSpLocks/>
                </p:cNvGrpSpPr>
                <p:nvPr/>
              </p:nvGrpSpPr>
              <p:grpSpPr bwMode="auto">
                <a:xfrm>
                  <a:off x="3695" y="3129"/>
                  <a:ext cx="1473" cy="807"/>
                  <a:chOff x="3695" y="2976"/>
                  <a:chExt cx="1473" cy="807"/>
                </a:xfrm>
              </p:grpSpPr>
              <p:grpSp>
                <p:nvGrpSpPr>
                  <p:cNvPr id="325736" name="Group 104"/>
                  <p:cNvGrpSpPr>
                    <a:grpSpLocks/>
                  </p:cNvGrpSpPr>
                  <p:nvPr/>
                </p:nvGrpSpPr>
                <p:grpSpPr bwMode="auto">
                  <a:xfrm>
                    <a:off x="3744" y="2976"/>
                    <a:ext cx="1424" cy="269"/>
                    <a:chOff x="3744" y="2976"/>
                    <a:chExt cx="1424" cy="269"/>
                  </a:xfrm>
                </p:grpSpPr>
                <p:grpSp>
                  <p:nvGrpSpPr>
                    <p:cNvPr id="325737" name="Group 105"/>
                    <p:cNvGrpSpPr>
                      <a:grpSpLocks/>
                    </p:cNvGrpSpPr>
                    <p:nvPr/>
                  </p:nvGrpSpPr>
                  <p:grpSpPr bwMode="auto">
                    <a:xfrm rot="13889830">
                      <a:off x="4648" y="2725"/>
                      <a:ext cx="240" cy="800"/>
                      <a:chOff x="4849" y="3360"/>
                      <a:chExt cx="96" cy="500"/>
                    </a:xfrm>
                  </p:grpSpPr>
                  <p:sp>
                    <p:nvSpPr>
                      <p:cNvPr id="325738" name="Bogen 106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325739" name="Group 107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40" name="Bogen 10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41" name="Bogen 10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42" name="Bogen 11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743" name="Group 111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44" name="Bogen 11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45" name="Bogen 11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46" name="Bogen 11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747" name="Group 115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48" name="Bogen 116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49" name="Bogen 11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50" name="Bogen 11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751" name="Group 119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52" name="Bogen 12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53" name="Bogen 12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54" name="Bogen 12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755" name="Group 123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56" name="Bogen 124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57" name="Bogen 12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58" name="Bogen 12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325759" name="Group 127"/>
                    <p:cNvGrpSpPr>
                      <a:grpSpLocks/>
                    </p:cNvGrpSpPr>
                    <p:nvPr/>
                  </p:nvGrpSpPr>
                  <p:grpSpPr bwMode="auto">
                    <a:xfrm rot="18690487" flipH="1">
                      <a:off x="4024" y="2696"/>
                      <a:ext cx="240" cy="800"/>
                      <a:chOff x="4849" y="3360"/>
                      <a:chExt cx="96" cy="500"/>
                    </a:xfrm>
                  </p:grpSpPr>
                  <p:sp>
                    <p:nvSpPr>
                      <p:cNvPr id="325760" name="Bogen 128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325761" name="Group 129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62" name="Bogen 13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63" name="Bogen 13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64" name="Bogen 13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765" name="Group 133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66" name="Bogen 134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67" name="Bogen 13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68" name="Bogen 13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769" name="Group 137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70" name="Bogen 138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71" name="Bogen 13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72" name="Bogen 14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773" name="Group 141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74" name="Bogen 14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75" name="Bogen 14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76" name="Bogen 14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777" name="Group 145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78" name="Bogen 146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79" name="Bogen 14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80" name="Bogen 14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grpSp>
                <p:nvGrpSpPr>
                  <p:cNvPr id="325781" name="Group 149"/>
                  <p:cNvGrpSpPr>
                    <a:grpSpLocks/>
                  </p:cNvGrpSpPr>
                  <p:nvPr/>
                </p:nvGrpSpPr>
                <p:grpSpPr bwMode="auto">
                  <a:xfrm flipH="1" flipV="1">
                    <a:off x="3695" y="3514"/>
                    <a:ext cx="1424" cy="269"/>
                    <a:chOff x="3744" y="2976"/>
                    <a:chExt cx="1424" cy="269"/>
                  </a:xfrm>
                </p:grpSpPr>
                <p:grpSp>
                  <p:nvGrpSpPr>
                    <p:cNvPr id="325782" name="Group 150"/>
                    <p:cNvGrpSpPr>
                      <a:grpSpLocks/>
                    </p:cNvGrpSpPr>
                    <p:nvPr/>
                  </p:nvGrpSpPr>
                  <p:grpSpPr bwMode="auto">
                    <a:xfrm rot="13889830">
                      <a:off x="4648" y="2725"/>
                      <a:ext cx="240" cy="800"/>
                      <a:chOff x="4849" y="3360"/>
                      <a:chExt cx="96" cy="500"/>
                    </a:xfrm>
                  </p:grpSpPr>
                  <p:sp>
                    <p:nvSpPr>
                      <p:cNvPr id="325783" name="Bogen 151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325784" name="Group 15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85" name="Bogen 15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86" name="Bogen 15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87" name="Bogen 15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788" name="Group 15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89" name="Bogen 15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90" name="Bogen 15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91" name="Bogen 15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792" name="Group 16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93" name="Bogen 16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94" name="Bogen 16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95" name="Bogen 16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796" name="Group 16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797" name="Bogen 16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98" name="Bogen 16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799" name="Bogen 16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800" name="Group 16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801" name="Bogen 16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02" name="Bogen 17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03" name="Bogen 17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  <p:grpSp>
                  <p:nvGrpSpPr>
                    <p:cNvPr id="325804" name="Group 172"/>
                    <p:cNvGrpSpPr>
                      <a:grpSpLocks/>
                    </p:cNvGrpSpPr>
                    <p:nvPr/>
                  </p:nvGrpSpPr>
                  <p:grpSpPr bwMode="auto">
                    <a:xfrm rot="18690487" flipH="1">
                      <a:off x="4024" y="2696"/>
                      <a:ext cx="240" cy="800"/>
                      <a:chOff x="4849" y="3360"/>
                      <a:chExt cx="96" cy="500"/>
                    </a:xfrm>
                  </p:grpSpPr>
                  <p:sp>
                    <p:nvSpPr>
                      <p:cNvPr id="325805" name="Bogen 173"/>
                      <p:cNvSpPr>
                        <a:spLocks/>
                      </p:cNvSpPr>
                      <p:nvPr/>
                    </p:nvSpPr>
                    <p:spPr bwMode="auto">
                      <a:xfrm rot="5400000" flipH="1" flipV="1">
                        <a:off x="4862" y="3392"/>
                        <a:ext cx="115" cy="51"/>
                      </a:xfrm>
                      <a:custGeom>
                        <a:avLst/>
                        <a:gdLst>
                          <a:gd name="G0" fmla="+- 21600 0 0"/>
                          <a:gd name="G1" fmla="+- 1324 0 0"/>
                          <a:gd name="G2" fmla="+- 21600 0 0"/>
                          <a:gd name="T0" fmla="*/ 43196 w 43196"/>
                          <a:gd name="T1" fmla="*/ 1713 h 22924"/>
                          <a:gd name="T2" fmla="*/ 41 w 43196"/>
                          <a:gd name="T3" fmla="*/ 0 h 22924"/>
                          <a:gd name="T4" fmla="*/ 21600 w 43196"/>
                          <a:gd name="T5" fmla="*/ 1324 h 229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</a:cxnLst>
                        <a:rect l="0" t="0" r="r" b="b"/>
                        <a:pathLst>
                          <a:path w="43196" h="22924" fill="none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</a:path>
                          <a:path w="43196" h="22924" stroke="0" extrusionOk="0">
                            <a:moveTo>
                              <a:pt x="43196" y="1713"/>
                            </a:moveTo>
                            <a:cubicBezTo>
                              <a:pt x="42984" y="13488"/>
                              <a:pt x="33377" y="22923"/>
                              <a:pt x="21600" y="22923"/>
                            </a:cubicBezTo>
                            <a:cubicBezTo>
                              <a:pt x="9670" y="22924"/>
                              <a:pt x="0" y="13253"/>
                              <a:pt x="0" y="1324"/>
                            </a:cubicBezTo>
                            <a:cubicBezTo>
                              <a:pt x="0" y="882"/>
                              <a:pt x="13" y="440"/>
                              <a:pt x="40" y="-1"/>
                            </a:cubicBezTo>
                            <a:lnTo>
                              <a:pt x="21600" y="1324"/>
                            </a:lnTo>
                            <a:close/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grpSp>
                    <p:nvGrpSpPr>
                      <p:cNvPr id="325806" name="Group 174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446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807" name="Bogen 17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08" name="Bogen 176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09" name="Bogen 177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810" name="Group 178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524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811" name="Bogen 179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12" name="Bogen 180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13" name="Bogen 181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814" name="Group 182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40" y="3600"/>
                        <a:ext cx="114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815" name="Bogen 18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16" name="Bogen 184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17" name="Bogen 185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818" name="Group 186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677"/>
                        <a:ext cx="115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819" name="Bogen 187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20" name="Bogen 188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21" name="Bogen 189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  <p:grpSp>
                    <p:nvGrpSpPr>
                      <p:cNvPr id="325822" name="Group 190"/>
                      <p:cNvGrpSpPr>
                        <a:grpSpLocks/>
                      </p:cNvGrpSpPr>
                      <p:nvPr/>
                    </p:nvGrpSpPr>
                    <p:grpSpPr bwMode="auto">
                      <a:xfrm rot="5400000">
                        <a:off x="4839" y="3754"/>
                        <a:ext cx="116" cy="96"/>
                        <a:chOff x="960" y="528"/>
                        <a:chExt cx="287" cy="672"/>
                      </a:xfrm>
                    </p:grpSpPr>
                    <p:sp>
                      <p:nvSpPr>
                        <p:cNvPr id="325823" name="Bogen 19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960" y="862"/>
                          <a:ext cx="95" cy="338"/>
                        </a:xfrm>
                        <a:custGeom>
                          <a:avLst/>
                          <a:gdLst>
                            <a:gd name="G0" fmla="+- 21600 0 0"/>
                            <a:gd name="G1" fmla="+- 163 0 0"/>
                            <a:gd name="G2" fmla="+- 21600 0 0"/>
                            <a:gd name="T0" fmla="*/ 43199 w 43200"/>
                            <a:gd name="T1" fmla="*/ 0 h 21763"/>
                            <a:gd name="T2" fmla="*/ 0 w 43200"/>
                            <a:gd name="T3" fmla="*/ 163 h 21763"/>
                            <a:gd name="T4" fmla="*/ 21600 w 43200"/>
                            <a:gd name="T5" fmla="*/ 163 h 2176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43200" h="21763" fill="none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</a:path>
                            <a:path w="43200" h="21763" stroke="0" extrusionOk="0">
                              <a:moveTo>
                                <a:pt x="43199" y="-1"/>
                              </a:moveTo>
                              <a:cubicBezTo>
                                <a:pt x="43199" y="54"/>
                                <a:pt x="43200" y="108"/>
                                <a:pt x="43200" y="163"/>
                              </a:cubicBezTo>
                              <a:cubicBezTo>
                                <a:pt x="43200" y="12092"/>
                                <a:pt x="33529" y="21763"/>
                                <a:pt x="21600" y="21763"/>
                              </a:cubicBezTo>
                              <a:cubicBezTo>
                                <a:pt x="9670" y="21762"/>
                                <a:pt x="-1" y="12092"/>
                                <a:pt x="-1" y="162"/>
                              </a:cubicBezTo>
                              <a:lnTo>
                                <a:pt x="21600" y="163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24" name="Bogen 192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960" y="633"/>
                          <a:ext cx="144" cy="233"/>
                        </a:xfrm>
                        <a:custGeom>
                          <a:avLst/>
                          <a:gdLst>
                            <a:gd name="G0" fmla="+- 0 0 0"/>
                            <a:gd name="G1" fmla="+- 65 0 0"/>
                            <a:gd name="G2" fmla="+- 21600 0 0"/>
                            <a:gd name="T0" fmla="*/ 21600 w 21600"/>
                            <a:gd name="T1" fmla="*/ 0 h 14968"/>
                            <a:gd name="T2" fmla="*/ 15635 w 21600"/>
                            <a:gd name="T3" fmla="*/ 14968 h 14968"/>
                            <a:gd name="T4" fmla="*/ 0 w 21600"/>
                            <a:gd name="T5" fmla="*/ 65 h 149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21600" h="14968" fill="none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</a:path>
                            <a:path w="21600" h="14968" stroke="0" extrusionOk="0">
                              <a:moveTo>
                                <a:pt x="21599" y="0"/>
                              </a:moveTo>
                              <a:cubicBezTo>
                                <a:pt x="21599" y="21"/>
                                <a:pt x="21600" y="43"/>
                                <a:pt x="21600" y="65"/>
                              </a:cubicBezTo>
                              <a:cubicBezTo>
                                <a:pt x="21600" y="5614"/>
                                <a:pt x="19464" y="10951"/>
                                <a:pt x="15635" y="14968"/>
                              </a:cubicBezTo>
                              <a:lnTo>
                                <a:pt x="0" y="65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  <p:sp>
                      <p:nvSpPr>
                        <p:cNvPr id="325825" name="Bogen 193"/>
                        <p:cNvSpPr>
                          <a:spLocks/>
                        </p:cNvSpPr>
                        <p:nvPr/>
                      </p:nvSpPr>
                      <p:spPr bwMode="auto">
                        <a:xfrm flipH="1" flipV="1">
                          <a:off x="1016" y="528"/>
                          <a:ext cx="231" cy="336"/>
                        </a:xfrm>
                        <a:custGeom>
                          <a:avLst/>
                          <a:gdLst>
                            <a:gd name="G0" fmla="+- 21600 0 0"/>
                            <a:gd name="G1" fmla="+- 0 0 0"/>
                            <a:gd name="G2" fmla="+- 21600 0 0"/>
                            <a:gd name="T0" fmla="*/ 34705 w 34705"/>
                            <a:gd name="T1" fmla="*/ 17170 h 21600"/>
                            <a:gd name="T2" fmla="*/ 0 w 34705"/>
                            <a:gd name="T3" fmla="*/ 0 h 21600"/>
                            <a:gd name="T4" fmla="*/ 21600 w 34705"/>
                            <a:gd name="T5" fmla="*/ 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</a:cxnLst>
                          <a:rect l="0" t="0" r="r" b="b"/>
                          <a:pathLst>
                            <a:path w="34705" h="21600" fill="none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</a:path>
                            <a:path w="34705" h="21600" stroke="0" extrusionOk="0">
                              <a:moveTo>
                                <a:pt x="34705" y="17170"/>
                              </a:moveTo>
                              <a:cubicBezTo>
                                <a:pt x="30940" y="20043"/>
                                <a:pt x="26335" y="21599"/>
                                <a:pt x="21600" y="21599"/>
                              </a:cubicBezTo>
                              <a:cubicBezTo>
                                <a:pt x="9670" y="21599"/>
                                <a:pt x="-1" y="11929"/>
                                <a:pt x="-1" y="-1"/>
                              </a:cubicBez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anchor="ctr">
                          <a:spAutoFit/>
                        </a:bodyPr>
                        <a:lstStyle/>
                        <a:p>
                          <a:endParaRPr lang="de-DE"/>
                        </a:p>
                      </p:txBody>
                    </p:sp>
                  </p:grpSp>
                </p:grpSp>
              </p:grpSp>
              <p:sp>
                <p:nvSpPr>
                  <p:cNvPr id="325826" name="Oval 194"/>
                  <p:cNvSpPr>
                    <a:spLocks noChangeArrowheads="1"/>
                  </p:cNvSpPr>
                  <p:nvPr/>
                </p:nvSpPr>
                <p:spPr bwMode="auto">
                  <a:xfrm>
                    <a:off x="4388" y="3330"/>
                    <a:ext cx="96" cy="96"/>
                  </a:xfrm>
                  <a:prstGeom prst="ellipse">
                    <a:avLst/>
                  </a:prstGeom>
                  <a:solidFill>
                    <a:srgbClr val="FFFF66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5838" name="Line 206"/>
                <p:cNvSpPr>
                  <a:spLocks noChangeShapeType="1"/>
                </p:cNvSpPr>
                <p:nvPr/>
              </p:nvSpPr>
              <p:spPr bwMode="auto">
                <a:xfrm>
                  <a:off x="4364" y="2698"/>
                  <a:ext cx="52" cy="566"/>
                </a:xfrm>
                <a:prstGeom prst="line">
                  <a:avLst/>
                </a:prstGeom>
                <a:noFill/>
                <a:ln w="28575">
                  <a:solidFill>
                    <a:srgbClr val="FF0000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pic>
            <p:nvPicPr>
              <p:cNvPr id="185" name="Bild 184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297947" y="1281371"/>
                <a:ext cx="4686300" cy="533400"/>
              </a:xfrm>
              <a:prstGeom prst="rect">
                <a:avLst/>
              </a:prstGeom>
            </p:spPr>
          </p:pic>
          <p:pic>
            <p:nvPicPr>
              <p:cNvPr id="4" name="Bild 3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91200" y="2133600"/>
                <a:ext cx="2363356" cy="590839"/>
              </a:xfrm>
              <a:prstGeom prst="rect">
                <a:avLst/>
              </a:prstGeom>
            </p:spPr>
          </p:pic>
          <p:pic>
            <p:nvPicPr>
              <p:cNvPr id="195" name="Bild 194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70389" y="4638112"/>
                <a:ext cx="639931" cy="639931"/>
              </a:xfrm>
              <a:prstGeom prst="rect">
                <a:avLst/>
              </a:prstGeom>
            </p:spPr>
          </p:pic>
          <p:pic>
            <p:nvPicPr>
              <p:cNvPr id="196" name="Bild 19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981029" y="2963003"/>
                <a:ext cx="639931" cy="548512"/>
              </a:xfrm>
              <a:prstGeom prst="rect">
                <a:avLst/>
              </a:prstGeom>
            </p:spPr>
          </p:pic>
          <p:pic>
            <p:nvPicPr>
              <p:cNvPr id="10" name="Bild 9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249369" y="2789140"/>
                <a:ext cx="618031" cy="633105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733815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0" y="152400"/>
            <a:ext cx="9144000" cy="5170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0" dirty="0" smtClean="0"/>
              <a:t>The same </a:t>
            </a:r>
            <a:r>
              <a:rPr lang="de-DE" sz="8000" dirty="0" err="1" smtClean="0"/>
              <a:t>procedure</a:t>
            </a:r>
            <a:r>
              <a:rPr lang="de-DE" sz="8000" dirty="0" smtClean="0"/>
              <a:t> </a:t>
            </a:r>
            <a:r>
              <a:rPr lang="de-DE" sz="8000" dirty="0" err="1" smtClean="0"/>
              <a:t>for</a:t>
            </a:r>
            <a:r>
              <a:rPr lang="de-DE" sz="8000" dirty="0" smtClean="0"/>
              <a:t> </a:t>
            </a:r>
            <a:r>
              <a:rPr lang="de-DE" sz="8000" dirty="0" err="1" smtClean="0"/>
              <a:t>the</a:t>
            </a:r>
            <a:r>
              <a:rPr lang="de-DE" sz="8000" dirty="0" smtClean="0"/>
              <a:t> </a:t>
            </a:r>
            <a:r>
              <a:rPr lang="de-DE" sz="8000" dirty="0" err="1" smtClean="0"/>
              <a:t>weak</a:t>
            </a:r>
            <a:r>
              <a:rPr lang="de-DE" sz="8000" dirty="0" smtClean="0"/>
              <a:t> </a:t>
            </a:r>
            <a:r>
              <a:rPr lang="de-DE" sz="8000" dirty="0" err="1" smtClean="0"/>
              <a:t>force</a:t>
            </a:r>
            <a:r>
              <a:rPr lang="de-DE" sz="8000" dirty="0" smtClean="0"/>
              <a:t>?</a:t>
            </a:r>
          </a:p>
          <a:p>
            <a:r>
              <a:rPr lang="de-DE" sz="6000" dirty="0" err="1">
                <a:solidFill>
                  <a:schemeClr val="accent2">
                    <a:lumMod val="75000"/>
                  </a:schemeClr>
                </a:solidFill>
              </a:rPr>
              <a:t>G</a:t>
            </a:r>
            <a:r>
              <a:rPr lang="de-DE" sz="6000" dirty="0" err="1" smtClean="0">
                <a:solidFill>
                  <a:schemeClr val="accent2">
                    <a:lumMod val="75000"/>
                  </a:schemeClr>
                </a:solidFill>
              </a:rPr>
              <a:t>uess</a:t>
            </a:r>
            <a:r>
              <a:rPr lang="de-DE" sz="6000" dirty="0" smtClean="0">
                <a:solidFill>
                  <a:schemeClr val="accent2">
                    <a:lumMod val="75000"/>
                  </a:schemeClr>
                </a:solidFill>
              </a:rPr>
              <a:t> a </a:t>
            </a:r>
            <a:r>
              <a:rPr lang="de-DE" sz="6000" dirty="0" err="1" smtClean="0">
                <a:solidFill>
                  <a:schemeClr val="accent2">
                    <a:lumMod val="75000"/>
                  </a:schemeClr>
                </a:solidFill>
              </a:rPr>
              <a:t>phase-symmetry</a:t>
            </a:r>
            <a:r>
              <a:rPr lang="de-DE" sz="6000" dirty="0" smtClean="0">
                <a:solidFill>
                  <a:schemeClr val="accent2">
                    <a:lumMod val="75000"/>
                  </a:schemeClr>
                </a:solidFill>
              </a:rPr>
              <a:t>!</a:t>
            </a:r>
            <a:endParaRPr lang="de-DE" sz="6000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93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Text Box 2"/>
          <p:cNvSpPr txBox="1">
            <a:spLocks noChangeArrowheads="1"/>
          </p:cNvSpPr>
          <p:nvPr/>
        </p:nvSpPr>
        <p:spPr bwMode="auto">
          <a:xfrm>
            <a:off x="228600" y="76200"/>
            <a:ext cx="8686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de-DE" altLang="de-DE" sz="3200" u="sng" dirty="0" smtClean="0"/>
              <a:t>Observation 1:</a:t>
            </a:r>
            <a:r>
              <a:rPr lang="de-DE" altLang="de-DE" sz="3200" dirty="0" smtClean="0"/>
              <a:t> </a:t>
            </a:r>
            <a:r>
              <a:rPr lang="de-DE" altLang="de-DE" sz="3200" dirty="0" err="1">
                <a:solidFill>
                  <a:srgbClr val="000099"/>
                </a:solidFill>
              </a:rPr>
              <a:t>r</a:t>
            </a:r>
            <a:r>
              <a:rPr lang="de-DE" altLang="de-DE" sz="3200" dirty="0" err="1" smtClean="0">
                <a:solidFill>
                  <a:srgbClr val="000099"/>
                </a:solidFill>
              </a:rPr>
              <a:t>adioactive</a:t>
            </a:r>
            <a:r>
              <a:rPr lang="de-DE" altLang="de-DE" sz="3200" dirty="0" smtClean="0">
                <a:solidFill>
                  <a:srgbClr val="000099"/>
                </a:solidFill>
              </a:rPr>
              <a:t> </a:t>
            </a:r>
            <a:r>
              <a:rPr lang="de-DE" altLang="de-DE" sz="3200" dirty="0" smtClean="0">
                <a:solidFill>
                  <a:srgbClr val="000099"/>
                </a:solidFill>
                <a:latin typeface="+mn-lt"/>
                <a:sym typeface="Symbol" charset="2"/>
              </a:rPr>
              <a:t>𝛽</a:t>
            </a:r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-</a:t>
            </a:r>
            <a:r>
              <a:rPr lang="de-DE" altLang="de-DE" sz="3200" dirty="0" err="1" smtClean="0">
                <a:solidFill>
                  <a:srgbClr val="000099"/>
                </a:solidFill>
                <a:sym typeface="Symbol" charset="2"/>
              </a:rPr>
              <a:t>decay</a:t>
            </a:r>
            <a:endParaRPr lang="de-DE" altLang="de-DE" sz="3200" dirty="0">
              <a:solidFill>
                <a:srgbClr val="000099"/>
              </a:solidFill>
              <a:sym typeface="Symbol" charset="2"/>
            </a:endParaRPr>
          </a:p>
        </p:txBody>
      </p:sp>
      <p:grpSp>
        <p:nvGrpSpPr>
          <p:cNvPr id="33" name="Gruppierung 32"/>
          <p:cNvGrpSpPr/>
          <p:nvPr/>
        </p:nvGrpSpPr>
        <p:grpSpPr>
          <a:xfrm>
            <a:off x="381000" y="914400"/>
            <a:ext cx="8458200" cy="3124200"/>
            <a:chOff x="381000" y="914400"/>
            <a:chExt cx="8458200" cy="3124200"/>
          </a:xfrm>
        </p:grpSpPr>
        <p:pic>
          <p:nvPicPr>
            <p:cNvPr id="21" name="Bild 2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33400" y="1752493"/>
              <a:ext cx="2578100" cy="381000"/>
            </a:xfrm>
            <a:prstGeom prst="rect">
              <a:avLst/>
            </a:prstGeom>
          </p:spPr>
        </p:pic>
        <p:pic>
          <p:nvPicPr>
            <p:cNvPr id="113" name="Bild 11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775200" y="1640541"/>
              <a:ext cx="2540000" cy="482600"/>
            </a:xfrm>
            <a:prstGeom prst="rect">
              <a:avLst/>
            </a:prstGeom>
          </p:spPr>
        </p:pic>
        <p:pic>
          <p:nvPicPr>
            <p:cNvPr id="32" name="Bild 3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15873" y="2192207"/>
              <a:ext cx="355600" cy="355600"/>
            </a:xfrm>
            <a:prstGeom prst="rect">
              <a:avLst/>
            </a:prstGeom>
          </p:spPr>
        </p:pic>
        <p:pic>
          <p:nvPicPr>
            <p:cNvPr id="31" name="Bild 3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187239" y="3304200"/>
              <a:ext cx="355600" cy="279400"/>
            </a:xfrm>
            <a:prstGeom prst="rect">
              <a:avLst/>
            </a:prstGeom>
          </p:spPr>
        </p:pic>
        <p:pic>
          <p:nvPicPr>
            <p:cNvPr id="30" name="Bild 2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189574" y="2134810"/>
              <a:ext cx="457200" cy="406400"/>
            </a:xfrm>
            <a:prstGeom prst="rect">
              <a:avLst/>
            </a:prstGeom>
          </p:spPr>
        </p:pic>
        <p:pic>
          <p:nvPicPr>
            <p:cNvPr id="29" name="Bild 2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811174" y="3262755"/>
              <a:ext cx="444500" cy="304800"/>
            </a:xfrm>
            <a:prstGeom prst="rect">
              <a:avLst/>
            </a:prstGeom>
          </p:spPr>
        </p:pic>
        <p:pic>
          <p:nvPicPr>
            <p:cNvPr id="28" name="Bild 2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9680000">
              <a:off x="2428981" y="2624833"/>
              <a:ext cx="604012" cy="281178"/>
            </a:xfrm>
            <a:prstGeom prst="rect">
              <a:avLst/>
            </a:prstGeom>
          </p:spPr>
        </p:pic>
        <p:pic>
          <p:nvPicPr>
            <p:cNvPr id="27" name="Bild 2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19680000">
              <a:off x="6737690" y="2565860"/>
              <a:ext cx="593598" cy="333248"/>
            </a:xfrm>
            <a:prstGeom prst="rect">
              <a:avLst/>
            </a:prstGeom>
          </p:spPr>
        </p:pic>
        <p:pic>
          <p:nvPicPr>
            <p:cNvPr id="26" name="Bild 2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187700" y="3594100"/>
              <a:ext cx="241300" cy="215900"/>
            </a:xfrm>
            <a:prstGeom prst="rect">
              <a:avLst/>
            </a:prstGeom>
          </p:spPr>
        </p:pic>
        <p:pic>
          <p:nvPicPr>
            <p:cNvPr id="118" name="Bild 117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083300" y="2895600"/>
              <a:ext cx="241300" cy="215900"/>
            </a:xfrm>
            <a:prstGeom prst="rect">
              <a:avLst/>
            </a:prstGeom>
          </p:spPr>
        </p:pic>
        <p:pic>
          <p:nvPicPr>
            <p:cNvPr id="25" name="Bild 24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676400" y="2743200"/>
              <a:ext cx="241300" cy="330200"/>
            </a:xfrm>
            <a:prstGeom prst="rect">
              <a:avLst/>
            </a:prstGeom>
          </p:spPr>
        </p:pic>
        <p:pic>
          <p:nvPicPr>
            <p:cNvPr id="116" name="Bild 115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494494" y="3569447"/>
              <a:ext cx="241300" cy="330200"/>
            </a:xfrm>
            <a:prstGeom prst="rect">
              <a:avLst/>
            </a:prstGeom>
          </p:spPr>
        </p:pic>
        <p:sp>
          <p:nvSpPr>
            <p:cNvPr id="321665" name="Rectangle 129"/>
            <p:cNvSpPr>
              <a:spLocks noChangeArrowheads="1"/>
            </p:cNvSpPr>
            <p:nvPr/>
          </p:nvSpPr>
          <p:spPr bwMode="auto">
            <a:xfrm>
              <a:off x="381000" y="1524000"/>
              <a:ext cx="8458200" cy="2514600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grpSp>
          <p:nvGrpSpPr>
            <p:cNvPr id="19" name="Gruppierung 18"/>
            <p:cNvGrpSpPr/>
            <p:nvPr/>
          </p:nvGrpSpPr>
          <p:grpSpPr>
            <a:xfrm>
              <a:off x="4876800" y="914400"/>
              <a:ext cx="3352800" cy="2816224"/>
              <a:chOff x="4876800" y="914400"/>
              <a:chExt cx="3352800" cy="2816224"/>
            </a:xfrm>
          </p:grpSpPr>
          <p:sp>
            <p:nvSpPr>
              <p:cNvPr id="321570" name="Text Box 34"/>
              <p:cNvSpPr txBox="1">
                <a:spLocks noChangeArrowheads="1"/>
              </p:cNvSpPr>
              <p:nvPr/>
            </p:nvSpPr>
            <p:spPr bwMode="auto">
              <a:xfrm>
                <a:off x="4876800" y="914400"/>
                <a:ext cx="3352800" cy="5191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de-DE" sz="2800" dirty="0" smtClean="0">
                    <a:solidFill>
                      <a:srgbClr val="FF0000"/>
                    </a:solidFill>
                    <a:latin typeface="+mn-lt"/>
                    <a:sym typeface="Symbol" charset="2"/>
                  </a:rPr>
                  <a:t>𝛽</a:t>
                </a:r>
                <a:r>
                  <a:rPr lang="en-US" altLang="de-DE" sz="2800" baseline="30000" dirty="0" smtClean="0">
                    <a:solidFill>
                      <a:srgbClr val="FF0000"/>
                    </a:solidFill>
                    <a:sym typeface="Symbol" charset="2"/>
                  </a:rPr>
                  <a:t>+</a:t>
                </a:r>
                <a:r>
                  <a:rPr lang="en-US" altLang="de-DE" sz="2800" dirty="0" smtClean="0">
                    <a:solidFill>
                      <a:srgbClr val="FF0000"/>
                    </a:solidFill>
                    <a:sym typeface="Symbol" charset="2"/>
                  </a:rPr>
                  <a:t>-decay</a:t>
                </a:r>
                <a:endParaRPr lang="en-US" altLang="de-DE" sz="2800" dirty="0">
                  <a:solidFill>
                    <a:srgbClr val="FF0000"/>
                  </a:solidFill>
                  <a:sym typeface="Symbol" charset="2"/>
                </a:endParaRPr>
              </a:p>
            </p:txBody>
          </p:sp>
          <p:grpSp>
            <p:nvGrpSpPr>
              <p:cNvPr id="321608" name="Group 72"/>
              <p:cNvGrpSpPr>
                <a:grpSpLocks/>
              </p:cNvGrpSpPr>
              <p:nvPr/>
            </p:nvGrpSpPr>
            <p:grpSpPr bwMode="auto">
              <a:xfrm>
                <a:off x="6146800" y="2463799"/>
                <a:ext cx="1920875" cy="1266825"/>
                <a:chOff x="3872" y="1600"/>
                <a:chExt cx="1210" cy="798"/>
              </a:xfrm>
            </p:grpSpPr>
            <p:grpSp>
              <p:nvGrpSpPr>
                <p:cNvPr id="321583" name="Group 47"/>
                <p:cNvGrpSpPr>
                  <a:grpSpLocks/>
                </p:cNvGrpSpPr>
                <p:nvPr/>
              </p:nvGrpSpPr>
              <p:grpSpPr bwMode="auto">
                <a:xfrm rot="-1548069">
                  <a:off x="4270" y="1940"/>
                  <a:ext cx="452" cy="96"/>
                  <a:chOff x="1110" y="2406"/>
                  <a:chExt cx="1154" cy="118"/>
                </a:xfrm>
              </p:grpSpPr>
              <p:sp>
                <p:nvSpPr>
                  <p:cNvPr id="321584" name="Freeform 48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1585" name="Freeform 49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21588" name="Group 52"/>
                <p:cNvGrpSpPr>
                  <a:grpSpLocks/>
                </p:cNvGrpSpPr>
                <p:nvPr/>
              </p:nvGrpSpPr>
              <p:grpSpPr bwMode="auto">
                <a:xfrm>
                  <a:off x="4733" y="1600"/>
                  <a:ext cx="349" cy="595"/>
                  <a:chOff x="2900" y="2223"/>
                  <a:chExt cx="349" cy="595"/>
                </a:xfrm>
              </p:grpSpPr>
              <p:grpSp>
                <p:nvGrpSpPr>
                  <p:cNvPr id="321589" name="Group 53"/>
                  <p:cNvGrpSpPr>
                    <a:grpSpLocks/>
                  </p:cNvGrpSpPr>
                  <p:nvPr/>
                </p:nvGrpSpPr>
                <p:grpSpPr bwMode="auto">
                  <a:xfrm rot="909323" flipH="1" flipV="1">
                    <a:off x="2906" y="2223"/>
                    <a:ext cx="343" cy="344"/>
                    <a:chOff x="624" y="2448"/>
                    <a:chExt cx="480" cy="480"/>
                  </a:xfrm>
                </p:grpSpPr>
                <p:sp>
                  <p:nvSpPr>
                    <p:cNvPr id="321590" name="Line 5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1591" name="Line 5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1592" name="Group 56"/>
                  <p:cNvGrpSpPr>
                    <a:grpSpLocks/>
                  </p:cNvGrpSpPr>
                  <p:nvPr/>
                </p:nvGrpSpPr>
                <p:grpSpPr bwMode="auto">
                  <a:xfrm rot="20913231" flipV="1">
                    <a:off x="2900" y="2474"/>
                    <a:ext cx="343" cy="344"/>
                    <a:chOff x="720" y="2544"/>
                    <a:chExt cx="480" cy="480"/>
                  </a:xfrm>
                </p:grpSpPr>
                <p:sp>
                  <p:nvSpPr>
                    <p:cNvPr id="321593" name="Line 5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1594" name="Line 58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321596" name="Group 60"/>
                <p:cNvGrpSpPr>
                  <a:grpSpLocks/>
                </p:cNvGrpSpPr>
                <p:nvPr/>
              </p:nvGrpSpPr>
              <p:grpSpPr bwMode="auto">
                <a:xfrm rot="4793112">
                  <a:off x="4318" y="2055"/>
                  <a:ext cx="343" cy="344"/>
                  <a:chOff x="624" y="2448"/>
                  <a:chExt cx="480" cy="480"/>
                </a:xfrm>
              </p:grpSpPr>
              <p:sp>
                <p:nvSpPr>
                  <p:cNvPr id="321597" name="Line 6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448"/>
                    <a:ext cx="480" cy="48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21598" name="Line 6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688"/>
                    <a:ext cx="240" cy="24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21599" name="Group 63"/>
                <p:cNvGrpSpPr>
                  <a:grpSpLocks/>
                </p:cNvGrpSpPr>
                <p:nvPr/>
              </p:nvGrpSpPr>
              <p:grpSpPr bwMode="auto">
                <a:xfrm rot="2680013">
                  <a:off x="3872" y="1919"/>
                  <a:ext cx="343" cy="344"/>
                  <a:chOff x="720" y="2544"/>
                  <a:chExt cx="480" cy="480"/>
                </a:xfrm>
              </p:grpSpPr>
              <p:sp>
                <p:nvSpPr>
                  <p:cNvPr id="321600" name="Line 6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544"/>
                    <a:ext cx="480" cy="48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21601" name="Line 6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784"/>
                    <a:ext cx="240" cy="24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1602" name="Oval 66"/>
                <p:cNvSpPr>
                  <a:spLocks noChangeArrowheads="1"/>
                </p:cNvSpPr>
                <p:nvPr/>
              </p:nvSpPr>
              <p:spPr bwMode="auto">
                <a:xfrm>
                  <a:off x="4241" y="2053"/>
                  <a:ext cx="85" cy="88"/>
                </a:xfrm>
                <a:prstGeom prst="ellipse">
                  <a:avLst/>
                </a:prstGeom>
                <a:solidFill>
                  <a:srgbClr val="66CCFF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21603" name="Oval 67"/>
                <p:cNvSpPr>
                  <a:spLocks noChangeArrowheads="1"/>
                </p:cNvSpPr>
                <p:nvPr/>
              </p:nvSpPr>
              <p:spPr bwMode="auto">
                <a:xfrm>
                  <a:off x="4664" y="1858"/>
                  <a:ext cx="85" cy="88"/>
                </a:xfrm>
                <a:prstGeom prst="ellipse">
                  <a:avLst/>
                </a:prstGeom>
                <a:solidFill>
                  <a:srgbClr val="66CCFF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grpSp>
          <p:nvGrpSpPr>
            <p:cNvPr id="18" name="Gruppierung 17"/>
            <p:cNvGrpSpPr/>
            <p:nvPr/>
          </p:nvGrpSpPr>
          <p:grpSpPr>
            <a:xfrm>
              <a:off x="609600" y="914400"/>
              <a:ext cx="3962400" cy="3124200"/>
              <a:chOff x="609600" y="914400"/>
              <a:chExt cx="3962400" cy="3124200"/>
            </a:xfrm>
          </p:grpSpPr>
          <p:sp>
            <p:nvSpPr>
              <p:cNvPr id="321569" name="Text Box 33"/>
              <p:cNvSpPr txBox="1">
                <a:spLocks noChangeArrowheads="1"/>
              </p:cNvSpPr>
              <p:nvPr/>
            </p:nvSpPr>
            <p:spPr bwMode="auto">
              <a:xfrm>
                <a:off x="609600" y="914400"/>
                <a:ext cx="3352800" cy="5191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r>
                  <a:rPr lang="en-US" altLang="de-DE" sz="2800" dirty="0" smtClean="0">
                    <a:solidFill>
                      <a:srgbClr val="FF0000"/>
                    </a:solidFill>
                    <a:latin typeface="+mn-lt"/>
                    <a:sym typeface="Symbol" charset="2"/>
                  </a:rPr>
                  <a:t>𝛽</a:t>
                </a:r>
                <a:r>
                  <a:rPr lang="en-US" altLang="de-DE" sz="2800" baseline="30000" dirty="0" smtClean="0">
                    <a:solidFill>
                      <a:srgbClr val="FF0000"/>
                    </a:solidFill>
                    <a:sym typeface="Symbol" charset="2"/>
                  </a:rPr>
                  <a:t>−</a:t>
                </a:r>
                <a:r>
                  <a:rPr lang="en-US" altLang="de-DE" sz="2800" dirty="0" smtClean="0">
                    <a:solidFill>
                      <a:srgbClr val="FF0000"/>
                    </a:solidFill>
                    <a:sym typeface="Symbol" charset="2"/>
                  </a:rPr>
                  <a:t>-decay</a:t>
                </a:r>
                <a:endParaRPr lang="en-US" altLang="de-DE" sz="2800" dirty="0">
                  <a:solidFill>
                    <a:srgbClr val="FF0000"/>
                  </a:solidFill>
                  <a:sym typeface="Symbol" charset="2"/>
                </a:endParaRPr>
              </a:p>
            </p:txBody>
          </p:sp>
          <p:grpSp>
            <p:nvGrpSpPr>
              <p:cNvPr id="321581" name="Group 45"/>
              <p:cNvGrpSpPr>
                <a:grpSpLocks/>
              </p:cNvGrpSpPr>
              <p:nvPr/>
            </p:nvGrpSpPr>
            <p:grpSpPr bwMode="auto">
              <a:xfrm>
                <a:off x="1803400" y="2452687"/>
                <a:ext cx="1920875" cy="1266824"/>
                <a:chOff x="864" y="1593"/>
                <a:chExt cx="1210" cy="798"/>
              </a:xfrm>
            </p:grpSpPr>
            <p:grpSp>
              <p:nvGrpSpPr>
                <p:cNvPr id="321542" name="Group 6"/>
                <p:cNvGrpSpPr>
                  <a:grpSpLocks/>
                </p:cNvGrpSpPr>
                <p:nvPr/>
              </p:nvGrpSpPr>
              <p:grpSpPr bwMode="auto">
                <a:xfrm rot="-1548069">
                  <a:off x="1262" y="1933"/>
                  <a:ext cx="452" cy="96"/>
                  <a:chOff x="1110" y="2406"/>
                  <a:chExt cx="1154" cy="118"/>
                </a:xfrm>
              </p:grpSpPr>
              <p:sp>
                <p:nvSpPr>
                  <p:cNvPr id="321543" name="Freeform 7"/>
                  <p:cNvSpPr>
                    <a:spLocks/>
                  </p:cNvSpPr>
                  <p:nvPr/>
                </p:nvSpPr>
                <p:spPr bwMode="auto">
                  <a:xfrm rot="-10832358">
                    <a:off x="1688" y="2406"/>
                    <a:ext cx="576" cy="112"/>
                  </a:xfrm>
                  <a:custGeom>
                    <a:avLst/>
                    <a:gdLst>
                      <a:gd name="T0" fmla="*/ 0 w 576"/>
                      <a:gd name="T1" fmla="*/ 56 h 112"/>
                      <a:gd name="T2" fmla="*/ 50 w 576"/>
                      <a:gd name="T3" fmla="*/ 8 h 112"/>
                      <a:gd name="T4" fmla="*/ 144 w 576"/>
                      <a:gd name="T5" fmla="*/ 104 h 112"/>
                      <a:gd name="T6" fmla="*/ 240 w 576"/>
                      <a:gd name="T7" fmla="*/ 8 h 112"/>
                      <a:gd name="T8" fmla="*/ 336 w 576"/>
                      <a:gd name="T9" fmla="*/ 104 h 112"/>
                      <a:gd name="T10" fmla="*/ 432 w 576"/>
                      <a:gd name="T11" fmla="*/ 8 h 112"/>
                      <a:gd name="T12" fmla="*/ 528 w 576"/>
                      <a:gd name="T13" fmla="*/ 104 h 112"/>
                      <a:gd name="T14" fmla="*/ 576 w 576"/>
                      <a:gd name="T15" fmla="*/ 5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76" h="112">
                        <a:moveTo>
                          <a:pt x="0" y="56"/>
                        </a:moveTo>
                        <a:cubicBezTo>
                          <a:pt x="8" y="48"/>
                          <a:pt x="26" y="0"/>
                          <a:pt x="50" y="8"/>
                        </a:cubicBezTo>
                        <a:cubicBezTo>
                          <a:pt x="74" y="16"/>
                          <a:pt x="112" y="104"/>
                          <a:pt x="144" y="104"/>
                        </a:cubicBezTo>
                        <a:cubicBezTo>
                          <a:pt x="176" y="104"/>
                          <a:pt x="208" y="8"/>
                          <a:pt x="240" y="8"/>
                        </a:cubicBezTo>
                        <a:cubicBezTo>
                          <a:pt x="272" y="8"/>
                          <a:pt x="304" y="104"/>
                          <a:pt x="336" y="104"/>
                        </a:cubicBezTo>
                        <a:cubicBezTo>
                          <a:pt x="368" y="104"/>
                          <a:pt x="400" y="8"/>
                          <a:pt x="432" y="8"/>
                        </a:cubicBezTo>
                        <a:cubicBezTo>
                          <a:pt x="464" y="8"/>
                          <a:pt x="504" y="96"/>
                          <a:pt x="528" y="104"/>
                        </a:cubicBezTo>
                        <a:cubicBezTo>
                          <a:pt x="552" y="112"/>
                          <a:pt x="568" y="64"/>
                          <a:pt x="576" y="56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1544" name="Freeform 8"/>
                  <p:cNvSpPr>
                    <a:spLocks/>
                  </p:cNvSpPr>
                  <p:nvPr/>
                </p:nvSpPr>
                <p:spPr bwMode="auto">
                  <a:xfrm rot="-10832358">
                    <a:off x="1110" y="2413"/>
                    <a:ext cx="581" cy="111"/>
                  </a:xfrm>
                  <a:custGeom>
                    <a:avLst/>
                    <a:gdLst>
                      <a:gd name="T0" fmla="*/ 0 w 581"/>
                      <a:gd name="T1" fmla="*/ 61 h 111"/>
                      <a:gd name="T2" fmla="*/ 55 w 581"/>
                      <a:gd name="T3" fmla="*/ 7 h 111"/>
                      <a:gd name="T4" fmla="*/ 149 w 581"/>
                      <a:gd name="T5" fmla="*/ 103 h 111"/>
                      <a:gd name="T6" fmla="*/ 245 w 581"/>
                      <a:gd name="T7" fmla="*/ 7 h 111"/>
                      <a:gd name="T8" fmla="*/ 341 w 581"/>
                      <a:gd name="T9" fmla="*/ 103 h 111"/>
                      <a:gd name="T10" fmla="*/ 437 w 581"/>
                      <a:gd name="T11" fmla="*/ 7 h 111"/>
                      <a:gd name="T12" fmla="*/ 533 w 581"/>
                      <a:gd name="T13" fmla="*/ 103 h 111"/>
                      <a:gd name="T14" fmla="*/ 581 w 581"/>
                      <a:gd name="T15" fmla="*/ 55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81" h="111">
                        <a:moveTo>
                          <a:pt x="0" y="61"/>
                        </a:moveTo>
                        <a:cubicBezTo>
                          <a:pt x="9" y="52"/>
                          <a:pt x="30" y="0"/>
                          <a:pt x="55" y="7"/>
                        </a:cubicBezTo>
                        <a:cubicBezTo>
                          <a:pt x="80" y="14"/>
                          <a:pt x="117" y="103"/>
                          <a:pt x="149" y="103"/>
                        </a:cubicBezTo>
                        <a:cubicBezTo>
                          <a:pt x="181" y="103"/>
                          <a:pt x="213" y="7"/>
                          <a:pt x="245" y="7"/>
                        </a:cubicBezTo>
                        <a:cubicBezTo>
                          <a:pt x="277" y="7"/>
                          <a:pt x="309" y="103"/>
                          <a:pt x="341" y="103"/>
                        </a:cubicBezTo>
                        <a:cubicBezTo>
                          <a:pt x="373" y="103"/>
                          <a:pt x="405" y="7"/>
                          <a:pt x="437" y="7"/>
                        </a:cubicBezTo>
                        <a:cubicBezTo>
                          <a:pt x="469" y="7"/>
                          <a:pt x="509" y="95"/>
                          <a:pt x="533" y="103"/>
                        </a:cubicBezTo>
                        <a:cubicBezTo>
                          <a:pt x="557" y="111"/>
                          <a:pt x="573" y="63"/>
                          <a:pt x="581" y="55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0000"/>
                    </a:solidFill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21574" name="Group 38"/>
                <p:cNvGrpSpPr>
                  <a:grpSpLocks/>
                </p:cNvGrpSpPr>
                <p:nvPr/>
              </p:nvGrpSpPr>
              <p:grpSpPr bwMode="auto">
                <a:xfrm>
                  <a:off x="1725" y="1593"/>
                  <a:ext cx="349" cy="595"/>
                  <a:chOff x="2900" y="2223"/>
                  <a:chExt cx="349" cy="595"/>
                </a:xfrm>
              </p:grpSpPr>
              <p:grpSp>
                <p:nvGrpSpPr>
                  <p:cNvPr id="321548" name="Group 12"/>
                  <p:cNvGrpSpPr>
                    <a:grpSpLocks/>
                  </p:cNvGrpSpPr>
                  <p:nvPr/>
                </p:nvGrpSpPr>
                <p:grpSpPr bwMode="auto">
                  <a:xfrm rot="909323" flipH="1" flipV="1">
                    <a:off x="2906" y="2223"/>
                    <a:ext cx="343" cy="344"/>
                    <a:chOff x="624" y="2448"/>
                    <a:chExt cx="480" cy="480"/>
                  </a:xfrm>
                </p:grpSpPr>
                <p:sp>
                  <p:nvSpPr>
                    <p:cNvPr id="321549" name="Line 1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1550" name="Line 1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1551" name="Group 15"/>
                  <p:cNvGrpSpPr>
                    <a:grpSpLocks/>
                  </p:cNvGrpSpPr>
                  <p:nvPr/>
                </p:nvGrpSpPr>
                <p:grpSpPr bwMode="auto">
                  <a:xfrm rot="20913231" flipV="1">
                    <a:off x="2900" y="2474"/>
                    <a:ext cx="343" cy="344"/>
                    <a:chOff x="720" y="2544"/>
                    <a:chExt cx="480" cy="480"/>
                  </a:xfrm>
                </p:grpSpPr>
                <p:sp>
                  <p:nvSpPr>
                    <p:cNvPr id="321552" name="Line 16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1553" name="Line 17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grpSp>
              <p:nvGrpSpPr>
                <p:cNvPr id="321558" name="Group 22"/>
                <p:cNvGrpSpPr>
                  <a:grpSpLocks/>
                </p:cNvGrpSpPr>
                <p:nvPr/>
              </p:nvGrpSpPr>
              <p:grpSpPr bwMode="auto">
                <a:xfrm rot="4793112">
                  <a:off x="1310" y="2048"/>
                  <a:ext cx="343" cy="344"/>
                  <a:chOff x="624" y="2448"/>
                  <a:chExt cx="480" cy="480"/>
                </a:xfrm>
              </p:grpSpPr>
              <p:sp>
                <p:nvSpPr>
                  <p:cNvPr id="321559" name="Line 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448"/>
                    <a:ext cx="480" cy="48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21560" name="Line 2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4" y="2688"/>
                    <a:ext cx="240" cy="24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21561" name="Group 25"/>
                <p:cNvGrpSpPr>
                  <a:grpSpLocks/>
                </p:cNvGrpSpPr>
                <p:nvPr/>
              </p:nvGrpSpPr>
              <p:grpSpPr bwMode="auto">
                <a:xfrm rot="2680013">
                  <a:off x="864" y="1912"/>
                  <a:ext cx="343" cy="344"/>
                  <a:chOff x="720" y="2544"/>
                  <a:chExt cx="480" cy="480"/>
                </a:xfrm>
              </p:grpSpPr>
              <p:sp>
                <p:nvSpPr>
                  <p:cNvPr id="321562" name="Line 2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544"/>
                    <a:ext cx="480" cy="48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21563" name="Line 2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0" y="2784"/>
                    <a:ext cx="240" cy="24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1564" name="Oval 28"/>
                <p:cNvSpPr>
                  <a:spLocks noChangeArrowheads="1"/>
                </p:cNvSpPr>
                <p:nvPr/>
              </p:nvSpPr>
              <p:spPr bwMode="auto">
                <a:xfrm>
                  <a:off x="1233" y="2046"/>
                  <a:ext cx="85" cy="88"/>
                </a:xfrm>
                <a:prstGeom prst="ellipse">
                  <a:avLst/>
                </a:prstGeom>
                <a:solidFill>
                  <a:srgbClr val="66CCFF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21573" name="Oval 37"/>
                <p:cNvSpPr>
                  <a:spLocks noChangeArrowheads="1"/>
                </p:cNvSpPr>
                <p:nvPr/>
              </p:nvSpPr>
              <p:spPr bwMode="auto">
                <a:xfrm>
                  <a:off x="1656" y="1851"/>
                  <a:ext cx="85" cy="88"/>
                </a:xfrm>
                <a:prstGeom prst="ellipse">
                  <a:avLst/>
                </a:prstGeom>
                <a:solidFill>
                  <a:srgbClr val="66CCFF"/>
                </a:solidFill>
                <a:ln w="12700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sp>
            <p:nvSpPr>
              <p:cNvPr id="321667" name="Line 131"/>
              <p:cNvSpPr>
                <a:spLocks noChangeShapeType="1"/>
              </p:cNvSpPr>
              <p:nvPr/>
            </p:nvSpPr>
            <p:spPr bwMode="auto">
              <a:xfrm>
                <a:off x="4572000" y="1524000"/>
                <a:ext cx="0" cy="25146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</p:grpSp>
      <p:grpSp>
        <p:nvGrpSpPr>
          <p:cNvPr id="34" name="Gruppierung 33"/>
          <p:cNvGrpSpPr/>
          <p:nvPr/>
        </p:nvGrpSpPr>
        <p:grpSpPr>
          <a:xfrm>
            <a:off x="381000" y="4038600"/>
            <a:ext cx="8458200" cy="2590800"/>
            <a:chOff x="381000" y="4038600"/>
            <a:chExt cx="8458200" cy="2590800"/>
          </a:xfrm>
        </p:grpSpPr>
        <p:pic>
          <p:nvPicPr>
            <p:cNvPr id="130" name="Bild 12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46114" y="4721172"/>
              <a:ext cx="355600" cy="355600"/>
            </a:xfrm>
            <a:prstGeom prst="rect">
              <a:avLst/>
            </a:prstGeom>
          </p:spPr>
        </p:pic>
        <p:pic>
          <p:nvPicPr>
            <p:cNvPr id="128" name="Bild 12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187239" y="5878981"/>
              <a:ext cx="355600" cy="279400"/>
            </a:xfrm>
            <a:prstGeom prst="rect">
              <a:avLst/>
            </a:prstGeom>
          </p:spPr>
        </p:pic>
        <p:pic>
          <p:nvPicPr>
            <p:cNvPr id="126" name="Bild 12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202287" y="4684659"/>
              <a:ext cx="457200" cy="406400"/>
            </a:xfrm>
            <a:prstGeom prst="rect">
              <a:avLst/>
            </a:prstGeom>
          </p:spPr>
        </p:pic>
        <p:pic>
          <p:nvPicPr>
            <p:cNvPr id="124" name="Bild 123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833372" y="5803179"/>
              <a:ext cx="444500" cy="304800"/>
            </a:xfrm>
            <a:prstGeom prst="rect">
              <a:avLst/>
            </a:prstGeom>
          </p:spPr>
        </p:pic>
        <p:pic>
          <p:nvPicPr>
            <p:cNvPr id="122" name="Bild 12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9680000">
              <a:off x="2379102" y="5198156"/>
              <a:ext cx="604012" cy="281178"/>
            </a:xfrm>
            <a:prstGeom prst="rect">
              <a:avLst/>
            </a:prstGeom>
          </p:spPr>
        </p:pic>
        <p:pic>
          <p:nvPicPr>
            <p:cNvPr id="120" name="Bild 11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19680000">
              <a:off x="6744036" y="5141209"/>
              <a:ext cx="593598" cy="333248"/>
            </a:xfrm>
            <a:prstGeom prst="rect">
              <a:avLst/>
            </a:prstGeom>
          </p:spPr>
        </p:pic>
        <p:pic>
          <p:nvPicPr>
            <p:cNvPr id="24" name="Bild 23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749053" y="4101353"/>
              <a:ext cx="3086100" cy="533400"/>
            </a:xfrm>
            <a:prstGeom prst="rect">
              <a:avLst/>
            </a:prstGeom>
          </p:spPr>
        </p:pic>
        <p:pic>
          <p:nvPicPr>
            <p:cNvPr id="23" name="Bild 2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33400" y="4216400"/>
              <a:ext cx="3098800" cy="431800"/>
            </a:xfrm>
            <a:prstGeom prst="rect">
              <a:avLst/>
            </a:prstGeom>
          </p:spPr>
        </p:pic>
        <p:grpSp>
          <p:nvGrpSpPr>
            <p:cNvPr id="20" name="Gruppierung 19"/>
            <p:cNvGrpSpPr/>
            <p:nvPr/>
          </p:nvGrpSpPr>
          <p:grpSpPr>
            <a:xfrm>
              <a:off x="381000" y="4038600"/>
              <a:ext cx="8458200" cy="2590800"/>
              <a:chOff x="381000" y="4038600"/>
              <a:chExt cx="8458200" cy="2590800"/>
            </a:xfrm>
          </p:grpSpPr>
          <p:grpSp>
            <p:nvGrpSpPr>
              <p:cNvPr id="321669" name="Group 133"/>
              <p:cNvGrpSpPr>
                <a:grpSpLocks/>
              </p:cNvGrpSpPr>
              <p:nvPr/>
            </p:nvGrpSpPr>
            <p:grpSpPr bwMode="auto">
              <a:xfrm>
                <a:off x="381000" y="4038600"/>
                <a:ext cx="8458200" cy="2590800"/>
                <a:chOff x="240" y="2592"/>
                <a:chExt cx="5328" cy="1632"/>
              </a:xfrm>
            </p:grpSpPr>
            <p:grpSp>
              <p:nvGrpSpPr>
                <p:cNvPr id="321612" name="Group 76"/>
                <p:cNvGrpSpPr>
                  <a:grpSpLocks/>
                </p:cNvGrpSpPr>
                <p:nvPr/>
              </p:nvGrpSpPr>
              <p:grpSpPr bwMode="auto">
                <a:xfrm>
                  <a:off x="1144" y="3199"/>
                  <a:ext cx="1210" cy="798"/>
                  <a:chOff x="864" y="1593"/>
                  <a:chExt cx="1210" cy="798"/>
                </a:xfrm>
              </p:grpSpPr>
              <p:grpSp>
                <p:nvGrpSpPr>
                  <p:cNvPr id="321613" name="Group 77"/>
                  <p:cNvGrpSpPr>
                    <a:grpSpLocks/>
                  </p:cNvGrpSpPr>
                  <p:nvPr/>
                </p:nvGrpSpPr>
                <p:grpSpPr bwMode="auto">
                  <a:xfrm rot="-1548069">
                    <a:off x="1262" y="1933"/>
                    <a:ext cx="452" cy="96"/>
                    <a:chOff x="1110" y="2406"/>
                    <a:chExt cx="1154" cy="118"/>
                  </a:xfrm>
                </p:grpSpPr>
                <p:sp>
                  <p:nvSpPr>
                    <p:cNvPr id="321614" name="Freeform 78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1615" name="Freeform 79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1618" name="Group 82"/>
                  <p:cNvGrpSpPr>
                    <a:grpSpLocks/>
                  </p:cNvGrpSpPr>
                  <p:nvPr/>
                </p:nvGrpSpPr>
                <p:grpSpPr bwMode="auto">
                  <a:xfrm>
                    <a:off x="1725" y="1593"/>
                    <a:ext cx="349" cy="595"/>
                    <a:chOff x="2900" y="2223"/>
                    <a:chExt cx="349" cy="595"/>
                  </a:xfrm>
                </p:grpSpPr>
                <p:grpSp>
                  <p:nvGrpSpPr>
                    <p:cNvPr id="321619" name="Group 83"/>
                    <p:cNvGrpSpPr>
                      <a:grpSpLocks/>
                    </p:cNvGrpSpPr>
                    <p:nvPr/>
                  </p:nvGrpSpPr>
                  <p:grpSpPr bwMode="auto">
                    <a:xfrm rot="909323" flipH="1" flipV="1">
                      <a:off x="2906" y="2223"/>
                      <a:ext cx="343" cy="344"/>
                      <a:chOff x="624" y="2448"/>
                      <a:chExt cx="480" cy="480"/>
                    </a:xfrm>
                  </p:grpSpPr>
                  <p:sp>
                    <p:nvSpPr>
                      <p:cNvPr id="321620" name="Line 84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624" y="2448"/>
                        <a:ext cx="480" cy="48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321621" name="Line 85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624" y="2688"/>
                        <a:ext cx="240" cy="24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 type="arrow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321622" name="Group 86"/>
                    <p:cNvGrpSpPr>
                      <a:grpSpLocks/>
                    </p:cNvGrpSpPr>
                    <p:nvPr/>
                  </p:nvGrpSpPr>
                  <p:grpSpPr bwMode="auto">
                    <a:xfrm rot="20913231" flipV="1">
                      <a:off x="2900" y="2474"/>
                      <a:ext cx="343" cy="344"/>
                      <a:chOff x="720" y="2544"/>
                      <a:chExt cx="480" cy="480"/>
                    </a:xfrm>
                  </p:grpSpPr>
                  <p:sp>
                    <p:nvSpPr>
                      <p:cNvPr id="321623" name="Line 87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720" y="2544"/>
                        <a:ext cx="480" cy="48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321624" name="Line 88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720" y="2784"/>
                        <a:ext cx="240" cy="24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 type="arrow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grpSp>
                <p:nvGrpSpPr>
                  <p:cNvPr id="321626" name="Group 90"/>
                  <p:cNvGrpSpPr>
                    <a:grpSpLocks/>
                  </p:cNvGrpSpPr>
                  <p:nvPr/>
                </p:nvGrpSpPr>
                <p:grpSpPr bwMode="auto">
                  <a:xfrm rot="4793112">
                    <a:off x="1310" y="2048"/>
                    <a:ext cx="343" cy="344"/>
                    <a:chOff x="624" y="2448"/>
                    <a:chExt cx="480" cy="480"/>
                  </a:xfrm>
                </p:grpSpPr>
                <p:sp>
                  <p:nvSpPr>
                    <p:cNvPr id="321627" name="Line 91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448"/>
                      <a:ext cx="480" cy="48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1628" name="Line 9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624" y="2688"/>
                      <a:ext cx="240" cy="24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1629" name="Group 93"/>
                  <p:cNvGrpSpPr>
                    <a:grpSpLocks/>
                  </p:cNvGrpSpPr>
                  <p:nvPr/>
                </p:nvGrpSpPr>
                <p:grpSpPr bwMode="auto">
                  <a:xfrm rot="2680013">
                    <a:off x="864" y="1912"/>
                    <a:ext cx="343" cy="344"/>
                    <a:chOff x="720" y="2544"/>
                    <a:chExt cx="480" cy="480"/>
                  </a:xfrm>
                </p:grpSpPr>
                <p:sp>
                  <p:nvSpPr>
                    <p:cNvPr id="321630" name="Line 94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544"/>
                      <a:ext cx="480" cy="48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1631" name="Line 9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720" y="2784"/>
                      <a:ext cx="240" cy="240"/>
                    </a:xfrm>
                    <a:prstGeom prst="line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arrow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21632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1233" y="2046"/>
                    <a:ext cx="85" cy="88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21633" name="Oval 97"/>
                  <p:cNvSpPr>
                    <a:spLocks noChangeArrowheads="1"/>
                  </p:cNvSpPr>
                  <p:nvPr/>
                </p:nvSpPr>
                <p:spPr bwMode="auto">
                  <a:xfrm>
                    <a:off x="1656" y="1851"/>
                    <a:ext cx="85" cy="88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321664" name="Group 128"/>
                <p:cNvGrpSpPr>
                  <a:grpSpLocks/>
                </p:cNvGrpSpPr>
                <p:nvPr/>
              </p:nvGrpSpPr>
              <p:grpSpPr bwMode="auto">
                <a:xfrm>
                  <a:off x="3880" y="3206"/>
                  <a:ext cx="1210" cy="798"/>
                  <a:chOff x="3880" y="3201"/>
                  <a:chExt cx="1210" cy="798"/>
                </a:xfrm>
              </p:grpSpPr>
              <p:grpSp>
                <p:nvGrpSpPr>
                  <p:cNvPr id="321639" name="Group 103"/>
                  <p:cNvGrpSpPr>
                    <a:grpSpLocks/>
                  </p:cNvGrpSpPr>
                  <p:nvPr/>
                </p:nvGrpSpPr>
                <p:grpSpPr bwMode="auto">
                  <a:xfrm rot="-1548069">
                    <a:off x="4278" y="3541"/>
                    <a:ext cx="452" cy="96"/>
                    <a:chOff x="1110" y="2406"/>
                    <a:chExt cx="1154" cy="118"/>
                  </a:xfrm>
                </p:grpSpPr>
                <p:sp>
                  <p:nvSpPr>
                    <p:cNvPr id="321640" name="Freeform 104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1641" name="Freeform 105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grpSp>
                <p:nvGrpSpPr>
                  <p:cNvPr id="321644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4741" y="3201"/>
                    <a:ext cx="349" cy="595"/>
                    <a:chOff x="2900" y="2223"/>
                    <a:chExt cx="349" cy="595"/>
                  </a:xfrm>
                </p:grpSpPr>
                <p:grpSp>
                  <p:nvGrpSpPr>
                    <p:cNvPr id="321645" name="Group 109"/>
                    <p:cNvGrpSpPr>
                      <a:grpSpLocks/>
                    </p:cNvGrpSpPr>
                    <p:nvPr/>
                  </p:nvGrpSpPr>
                  <p:grpSpPr bwMode="auto">
                    <a:xfrm rot="909323" flipH="1" flipV="1">
                      <a:off x="2906" y="2223"/>
                      <a:ext cx="343" cy="344"/>
                      <a:chOff x="624" y="2448"/>
                      <a:chExt cx="480" cy="480"/>
                    </a:xfrm>
                  </p:grpSpPr>
                  <p:sp>
                    <p:nvSpPr>
                      <p:cNvPr id="321646" name="Line 110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624" y="2448"/>
                        <a:ext cx="480" cy="48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321647" name="Line 111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624" y="2688"/>
                        <a:ext cx="240" cy="24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 type="arrow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  <p:grpSp>
                  <p:nvGrpSpPr>
                    <p:cNvPr id="321648" name="Group 112"/>
                    <p:cNvGrpSpPr>
                      <a:grpSpLocks/>
                    </p:cNvGrpSpPr>
                    <p:nvPr/>
                  </p:nvGrpSpPr>
                  <p:grpSpPr bwMode="auto">
                    <a:xfrm rot="20913231" flipV="1">
                      <a:off x="2900" y="2474"/>
                      <a:ext cx="343" cy="344"/>
                      <a:chOff x="720" y="2544"/>
                      <a:chExt cx="480" cy="480"/>
                    </a:xfrm>
                  </p:grpSpPr>
                  <p:sp>
                    <p:nvSpPr>
                      <p:cNvPr id="321649" name="Line 113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720" y="2544"/>
                        <a:ext cx="480" cy="48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 type="none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321650" name="Line 114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720" y="2784"/>
                        <a:ext cx="240" cy="240"/>
                      </a:xfrm>
                      <a:prstGeom prst="line">
                        <a:avLst/>
                      </a:prstGeom>
                      <a:noFill/>
                      <a:ln w="28575">
                        <a:solidFill>
                          <a:schemeClr val="tx1"/>
                        </a:solidFill>
                        <a:round/>
                        <a:headEnd/>
                        <a:tailEnd type="arrow" w="lg" len="lg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>
                        <a:spAutoFit/>
                      </a:bodyPr>
                      <a:lstStyle/>
                      <a:p>
                        <a:endParaRPr lang="de-DE"/>
                      </a:p>
                    </p:txBody>
                  </p:sp>
                </p:grpSp>
              </p:grpSp>
              <p:sp>
                <p:nvSpPr>
                  <p:cNvPr id="321653" name="Line 117"/>
                  <p:cNvSpPr>
                    <a:spLocks noChangeShapeType="1"/>
                  </p:cNvSpPr>
                  <p:nvPr/>
                </p:nvSpPr>
                <p:spPr bwMode="auto">
                  <a:xfrm rot="4793112" flipV="1">
                    <a:off x="4326" y="3656"/>
                    <a:ext cx="343" cy="344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21654" name="Line 118"/>
                  <p:cNvSpPr>
                    <a:spLocks noChangeShapeType="1"/>
                  </p:cNvSpPr>
                  <p:nvPr/>
                </p:nvSpPr>
                <p:spPr bwMode="auto">
                  <a:xfrm rot="4793112" flipH="1">
                    <a:off x="4416" y="3744"/>
                    <a:ext cx="172" cy="172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21656" name="Line 120"/>
                  <p:cNvSpPr>
                    <a:spLocks noChangeShapeType="1"/>
                  </p:cNvSpPr>
                  <p:nvPr/>
                </p:nvSpPr>
                <p:spPr bwMode="auto">
                  <a:xfrm rot="2680013" flipV="1">
                    <a:off x="3880" y="3520"/>
                    <a:ext cx="343" cy="344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21657" name="Line 121"/>
                  <p:cNvSpPr>
                    <a:spLocks noChangeShapeType="1"/>
                  </p:cNvSpPr>
                  <p:nvPr/>
                </p:nvSpPr>
                <p:spPr bwMode="auto">
                  <a:xfrm rot="-2680013" flipH="1" flipV="1">
                    <a:off x="4004" y="3606"/>
                    <a:ext cx="172" cy="172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21658" name="Oval 122"/>
                  <p:cNvSpPr>
                    <a:spLocks noChangeArrowheads="1"/>
                  </p:cNvSpPr>
                  <p:nvPr/>
                </p:nvSpPr>
                <p:spPr bwMode="auto">
                  <a:xfrm>
                    <a:off x="4249" y="3654"/>
                    <a:ext cx="85" cy="88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21659" name="Oval 123"/>
                  <p:cNvSpPr>
                    <a:spLocks noChangeArrowheads="1"/>
                  </p:cNvSpPr>
                  <p:nvPr/>
                </p:nvSpPr>
                <p:spPr bwMode="auto">
                  <a:xfrm>
                    <a:off x="4672" y="3459"/>
                    <a:ext cx="85" cy="88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1666" name="Rectangle 130"/>
                <p:cNvSpPr>
                  <a:spLocks noChangeArrowheads="1"/>
                </p:cNvSpPr>
                <p:nvPr/>
              </p:nvSpPr>
              <p:spPr bwMode="auto">
                <a:xfrm>
                  <a:off x="240" y="2592"/>
                  <a:ext cx="5328" cy="1632"/>
                </a:xfrm>
                <a:prstGeom prst="rect">
                  <a:avLst/>
                </a:prstGeom>
                <a:noFill/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21668" name="Line 132"/>
                <p:cNvSpPr>
                  <a:spLocks noChangeShapeType="1"/>
                </p:cNvSpPr>
                <p:nvPr/>
              </p:nvSpPr>
              <p:spPr bwMode="auto">
                <a:xfrm>
                  <a:off x="2880" y="2592"/>
                  <a:ext cx="0" cy="163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pic>
            <p:nvPicPr>
              <p:cNvPr id="6" name="Bild 5"/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600200" y="5321300"/>
                <a:ext cx="533400" cy="393700"/>
              </a:xfrm>
              <a:prstGeom prst="rect">
                <a:avLst/>
              </a:prstGeom>
            </p:spPr>
          </p:pic>
          <p:pic>
            <p:nvPicPr>
              <p:cNvPr id="7" name="Bild 6"/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19800" y="5181600"/>
                <a:ext cx="520700" cy="495300"/>
              </a:xfrm>
              <a:prstGeom prst="rect">
                <a:avLst/>
              </a:prstGeom>
            </p:spPr>
          </p:pic>
          <p:pic>
            <p:nvPicPr>
              <p:cNvPr id="8" name="Bild 7"/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200400" y="6197600"/>
                <a:ext cx="419100" cy="355600"/>
              </a:xfrm>
              <a:prstGeom prst="rect">
                <a:avLst/>
              </a:prstGeom>
            </p:spPr>
          </p:pic>
          <p:pic>
            <p:nvPicPr>
              <p:cNvPr id="9" name="Bild 8"/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25944" y="6096000"/>
                <a:ext cx="419100" cy="41910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783713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Text Box 2"/>
          <p:cNvSpPr txBox="1">
            <a:spLocks noChangeArrowheads="1"/>
          </p:cNvSpPr>
          <p:nvPr/>
        </p:nvSpPr>
        <p:spPr bwMode="auto">
          <a:xfrm>
            <a:off x="228600" y="700087"/>
            <a:ext cx="86868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de-DE" altLang="de-DE" sz="2800" dirty="0" err="1">
                <a:sym typeface="Symbol" charset="2"/>
              </a:rPr>
              <a:t>V</a:t>
            </a:r>
            <a:r>
              <a:rPr lang="de-DE" altLang="de-DE" sz="2800" dirty="0" err="1" smtClean="0">
                <a:sym typeface="Symbol" charset="2"/>
              </a:rPr>
              <a:t>isualization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ym typeface="Symbol" charset="2"/>
              </a:rPr>
              <a:t>of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olidFill>
                  <a:srgbClr val="FF0000"/>
                </a:solidFill>
                <a:sym typeface="Symbol" charset="2"/>
              </a:rPr>
              <a:t>handedness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ym typeface="Symbol" charset="2"/>
              </a:rPr>
              <a:t>for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ym typeface="Symbol" charset="2"/>
              </a:rPr>
              <a:t>massless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ym typeface="Symbol" charset="2"/>
              </a:rPr>
              <a:t>particles</a:t>
            </a:r>
            <a:r>
              <a:rPr lang="de-DE" altLang="de-DE" sz="2800" dirty="0" smtClean="0">
                <a:sym typeface="Symbol" charset="2"/>
              </a:rPr>
              <a:t>:</a:t>
            </a:r>
            <a:endParaRPr lang="de-DE" altLang="de-DE" sz="2800" dirty="0">
              <a:sym typeface="Symbol" charset="2"/>
            </a:endParaRPr>
          </a:p>
        </p:txBody>
      </p:sp>
      <p:sp>
        <p:nvSpPr>
          <p:cNvPr id="25" name="Text Box 2"/>
          <p:cNvSpPr txBox="1">
            <a:spLocks noChangeArrowheads="1"/>
          </p:cNvSpPr>
          <p:nvPr/>
        </p:nvSpPr>
        <p:spPr bwMode="auto">
          <a:xfrm>
            <a:off x="152400" y="76200"/>
            <a:ext cx="95250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de-DE" altLang="de-DE" sz="3200" u="sng" dirty="0" err="1" smtClean="0"/>
              <a:t>Surprise</a:t>
            </a:r>
            <a:r>
              <a:rPr lang="de-DE" altLang="de-DE" sz="3200" u="sng" dirty="0" smtClean="0"/>
              <a:t>:</a:t>
            </a:r>
            <a:r>
              <a:rPr lang="de-DE" altLang="de-DE" sz="3200" dirty="0" smtClean="0"/>
              <a:t> </a:t>
            </a:r>
            <a:r>
              <a:rPr lang="de-DE" altLang="de-DE" sz="3200" dirty="0" smtClean="0">
                <a:solidFill>
                  <a:srgbClr val="000099"/>
                </a:solidFill>
                <a:latin typeface="+mn-lt"/>
                <a:sym typeface="Symbol" charset="2"/>
              </a:rPr>
              <a:t>𝛽</a:t>
            </a:r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-</a:t>
            </a:r>
            <a:r>
              <a:rPr lang="de-DE" altLang="de-DE" sz="3200" dirty="0" err="1" smtClean="0">
                <a:solidFill>
                  <a:srgbClr val="000099"/>
                </a:solidFill>
                <a:sym typeface="Symbol" charset="2"/>
              </a:rPr>
              <a:t>decay</a:t>
            </a:r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 </a:t>
            </a:r>
            <a:r>
              <a:rPr lang="de-DE" altLang="de-DE" sz="3200" dirty="0" err="1" smtClean="0">
                <a:solidFill>
                  <a:srgbClr val="000099"/>
                </a:solidFill>
                <a:sym typeface="Symbol" charset="2"/>
              </a:rPr>
              <a:t>fermions</a:t>
            </a:r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 </a:t>
            </a:r>
            <a:r>
              <a:rPr lang="de-DE" altLang="de-DE" sz="3200" dirty="0" err="1" smtClean="0">
                <a:solidFill>
                  <a:srgbClr val="000099"/>
                </a:solidFill>
                <a:sym typeface="Symbol" charset="2"/>
              </a:rPr>
              <a:t>have</a:t>
            </a:r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 </a:t>
            </a:r>
            <a:r>
              <a:rPr lang="de-DE" altLang="de-DE" sz="3200" dirty="0" err="1" smtClean="0">
                <a:solidFill>
                  <a:srgbClr val="FF0000"/>
                </a:solidFill>
                <a:sym typeface="Symbol" charset="2"/>
              </a:rPr>
              <a:t>handedness</a:t>
            </a:r>
            <a:endParaRPr lang="de-DE" altLang="de-DE" sz="3200" dirty="0">
              <a:solidFill>
                <a:srgbClr val="000099"/>
              </a:solidFill>
              <a:sym typeface="Symbol" charset="2"/>
            </a:endParaRPr>
          </a:p>
        </p:txBody>
      </p:sp>
      <p:grpSp>
        <p:nvGrpSpPr>
          <p:cNvPr id="7" name="Gruppierung 6"/>
          <p:cNvGrpSpPr/>
          <p:nvPr/>
        </p:nvGrpSpPr>
        <p:grpSpPr>
          <a:xfrm>
            <a:off x="609600" y="1447800"/>
            <a:ext cx="3352800" cy="2209800"/>
            <a:chOff x="609600" y="1447800"/>
            <a:chExt cx="3352800" cy="2209800"/>
          </a:xfrm>
        </p:grpSpPr>
        <p:pic>
          <p:nvPicPr>
            <p:cNvPr id="5" name="Bild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991246" y="2026222"/>
              <a:ext cx="453231" cy="616394"/>
            </a:xfrm>
            <a:prstGeom prst="rect">
              <a:avLst/>
            </a:prstGeom>
          </p:spPr>
        </p:pic>
        <p:grpSp>
          <p:nvGrpSpPr>
            <p:cNvPr id="322594" name="Group 34"/>
            <p:cNvGrpSpPr>
              <a:grpSpLocks/>
            </p:cNvGrpSpPr>
            <p:nvPr/>
          </p:nvGrpSpPr>
          <p:grpSpPr bwMode="auto">
            <a:xfrm>
              <a:off x="609600" y="1447800"/>
              <a:ext cx="3352800" cy="2209800"/>
              <a:chOff x="384" y="788"/>
              <a:chExt cx="2112" cy="1392"/>
            </a:xfrm>
          </p:grpSpPr>
          <p:sp>
            <p:nvSpPr>
              <p:cNvPr id="322563" name="Line 3"/>
              <p:cNvSpPr>
                <a:spLocks noChangeShapeType="1"/>
              </p:cNvSpPr>
              <p:nvPr/>
            </p:nvSpPr>
            <p:spPr bwMode="auto">
              <a:xfrm rot="5400000" flipV="1">
                <a:off x="1531" y="774"/>
                <a:ext cx="0" cy="1622"/>
              </a:xfrm>
              <a:prstGeom prst="line">
                <a:avLst/>
              </a:prstGeom>
              <a:noFill/>
              <a:ln w="76200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2564" name="AutoShape 4"/>
              <p:cNvSpPr>
                <a:spLocks noChangeArrowheads="1"/>
              </p:cNvSpPr>
              <p:nvPr/>
            </p:nvSpPr>
            <p:spPr bwMode="auto">
              <a:xfrm rot="5400000" flipH="1">
                <a:off x="1090" y="1520"/>
                <a:ext cx="573" cy="222"/>
              </a:xfrm>
              <a:prstGeom prst="curvedRightArrow">
                <a:avLst>
                  <a:gd name="adj1" fmla="val 20000"/>
                  <a:gd name="adj2" fmla="val 40000"/>
                  <a:gd name="adj3" fmla="val 86036"/>
                </a:avLst>
              </a:prstGeom>
              <a:solidFill>
                <a:srgbClr val="FFFF6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22565" name="Line 5"/>
              <p:cNvSpPr>
                <a:spLocks noChangeShapeType="1"/>
              </p:cNvSpPr>
              <p:nvPr/>
            </p:nvSpPr>
            <p:spPr bwMode="auto">
              <a:xfrm rot="5400000" flipH="1" flipV="1">
                <a:off x="1473" y="1522"/>
                <a:ext cx="1" cy="125"/>
              </a:xfrm>
              <a:prstGeom prst="line">
                <a:avLst/>
              </a:prstGeom>
              <a:noFill/>
              <a:ln w="76200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2567" name="Oval 7"/>
              <p:cNvSpPr>
                <a:spLocks noChangeArrowheads="1"/>
              </p:cNvSpPr>
              <p:nvPr/>
            </p:nvSpPr>
            <p:spPr bwMode="auto">
              <a:xfrm rot="5400000">
                <a:off x="596" y="1411"/>
                <a:ext cx="336" cy="336"/>
              </a:xfrm>
              <a:prstGeom prst="ellipse">
                <a:avLst/>
              </a:prstGeom>
              <a:gradFill rotWithShape="0">
                <a:gsLst>
                  <a:gs pos="0">
                    <a:srgbClr val="EF0DC9"/>
                  </a:gs>
                  <a:gs pos="100000">
                    <a:srgbClr val="15011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22571" name="AutoShape 11"/>
              <p:cNvSpPr>
                <a:spLocks noChangeArrowheads="1"/>
              </p:cNvSpPr>
              <p:nvPr/>
            </p:nvSpPr>
            <p:spPr bwMode="auto">
              <a:xfrm>
                <a:off x="1104" y="1124"/>
                <a:ext cx="480" cy="240"/>
              </a:xfrm>
              <a:prstGeom prst="leftArrow">
                <a:avLst>
                  <a:gd name="adj1" fmla="val 34167"/>
                  <a:gd name="adj2" fmla="val 54167"/>
                </a:avLst>
              </a:prstGeom>
              <a:solidFill>
                <a:srgbClr val="FFFF66"/>
              </a:solidFill>
              <a:ln w="2857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22574" name="Rectangle 14"/>
              <p:cNvSpPr>
                <a:spLocks noChangeArrowheads="1"/>
              </p:cNvSpPr>
              <p:nvPr/>
            </p:nvSpPr>
            <p:spPr bwMode="auto">
              <a:xfrm>
                <a:off x="384" y="788"/>
                <a:ext cx="2112" cy="1392"/>
              </a:xfrm>
              <a:prstGeom prst="rect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</p:grpSp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90600" y="3089694"/>
              <a:ext cx="406330" cy="383756"/>
            </a:xfrm>
            <a:prstGeom prst="rect">
              <a:avLst/>
            </a:prstGeom>
          </p:spPr>
        </p:pic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118589" y="1502034"/>
              <a:ext cx="357911" cy="529708"/>
            </a:xfrm>
            <a:prstGeom prst="rect">
              <a:avLst/>
            </a:prstGeom>
          </p:spPr>
        </p:pic>
      </p:grpSp>
      <p:grpSp>
        <p:nvGrpSpPr>
          <p:cNvPr id="6" name="Gruppierung 5"/>
          <p:cNvGrpSpPr/>
          <p:nvPr/>
        </p:nvGrpSpPr>
        <p:grpSpPr>
          <a:xfrm>
            <a:off x="5181600" y="1447800"/>
            <a:ext cx="3352800" cy="2209800"/>
            <a:chOff x="609600" y="3962400"/>
            <a:chExt cx="3352800" cy="2209800"/>
          </a:xfrm>
        </p:grpSpPr>
        <p:pic>
          <p:nvPicPr>
            <p:cNvPr id="31" name="Bild 3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13470" y="4537425"/>
              <a:ext cx="453231" cy="616394"/>
            </a:xfrm>
            <a:prstGeom prst="rect">
              <a:avLst/>
            </a:prstGeom>
          </p:spPr>
        </p:pic>
        <p:grpSp>
          <p:nvGrpSpPr>
            <p:cNvPr id="322595" name="Group 35"/>
            <p:cNvGrpSpPr>
              <a:grpSpLocks/>
            </p:cNvGrpSpPr>
            <p:nvPr/>
          </p:nvGrpSpPr>
          <p:grpSpPr bwMode="auto">
            <a:xfrm>
              <a:off x="609600" y="3962400"/>
              <a:ext cx="3352800" cy="2209800"/>
              <a:chOff x="384" y="2400"/>
              <a:chExt cx="2112" cy="1392"/>
            </a:xfrm>
          </p:grpSpPr>
          <p:sp>
            <p:nvSpPr>
              <p:cNvPr id="322580" name="Line 20"/>
              <p:cNvSpPr>
                <a:spLocks noChangeShapeType="1"/>
              </p:cNvSpPr>
              <p:nvPr/>
            </p:nvSpPr>
            <p:spPr bwMode="auto">
              <a:xfrm rot="5400000" flipV="1">
                <a:off x="1531" y="2386"/>
                <a:ext cx="0" cy="1622"/>
              </a:xfrm>
              <a:prstGeom prst="line">
                <a:avLst/>
              </a:prstGeom>
              <a:noFill/>
              <a:ln w="76200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2583" name="Oval 23"/>
              <p:cNvSpPr>
                <a:spLocks noChangeArrowheads="1"/>
              </p:cNvSpPr>
              <p:nvPr/>
            </p:nvSpPr>
            <p:spPr bwMode="auto">
              <a:xfrm rot="5400000">
                <a:off x="596" y="3023"/>
                <a:ext cx="336" cy="336"/>
              </a:xfrm>
              <a:prstGeom prst="ellipse">
                <a:avLst/>
              </a:prstGeom>
              <a:gradFill rotWithShape="0">
                <a:gsLst>
                  <a:gs pos="0">
                    <a:srgbClr val="EF0DC9"/>
                  </a:gs>
                  <a:gs pos="100000">
                    <a:srgbClr val="15011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22585" name="AutoShape 25"/>
              <p:cNvSpPr>
                <a:spLocks noChangeArrowheads="1"/>
              </p:cNvSpPr>
              <p:nvPr/>
            </p:nvSpPr>
            <p:spPr bwMode="auto">
              <a:xfrm flipH="1">
                <a:off x="1248" y="2736"/>
                <a:ext cx="480" cy="240"/>
              </a:xfrm>
              <a:prstGeom prst="leftArrow">
                <a:avLst>
                  <a:gd name="adj1" fmla="val 34167"/>
                  <a:gd name="adj2" fmla="val 54167"/>
                </a:avLst>
              </a:prstGeom>
              <a:solidFill>
                <a:srgbClr val="FFFF66"/>
              </a:solidFill>
              <a:ln w="2857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22587" name="Rectangle 27"/>
              <p:cNvSpPr>
                <a:spLocks noChangeArrowheads="1"/>
              </p:cNvSpPr>
              <p:nvPr/>
            </p:nvSpPr>
            <p:spPr bwMode="auto">
              <a:xfrm>
                <a:off x="384" y="2400"/>
                <a:ext cx="2112" cy="1392"/>
              </a:xfrm>
              <a:prstGeom prst="rect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22593" name="AutoShape 33"/>
              <p:cNvSpPr>
                <a:spLocks noChangeArrowheads="1"/>
              </p:cNvSpPr>
              <p:nvPr/>
            </p:nvSpPr>
            <p:spPr bwMode="auto">
              <a:xfrm flipH="1">
                <a:off x="1296" y="2928"/>
                <a:ext cx="225" cy="579"/>
              </a:xfrm>
              <a:prstGeom prst="curvedDownArrow">
                <a:avLst>
                  <a:gd name="adj1" fmla="val 20000"/>
                  <a:gd name="adj2" fmla="val 40000"/>
                  <a:gd name="adj3" fmla="val 85778"/>
                </a:avLst>
              </a:prstGeom>
              <a:solidFill>
                <a:srgbClr val="FFFF66"/>
              </a:solidFill>
              <a:ln w="9525">
                <a:solidFill>
                  <a:schemeClr val="tx1"/>
                </a:solidFill>
                <a:miter lim="800000"/>
                <a:headEnd/>
                <a:tailEnd type="none" w="lg" len="lg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22582" name="Line 22"/>
              <p:cNvSpPr>
                <a:spLocks noChangeShapeType="1"/>
              </p:cNvSpPr>
              <p:nvPr/>
            </p:nvSpPr>
            <p:spPr bwMode="auto">
              <a:xfrm rot="5400000" flipH="1" flipV="1">
                <a:off x="1502" y="3134"/>
                <a:ext cx="1" cy="125"/>
              </a:xfrm>
              <a:prstGeom prst="line">
                <a:avLst/>
              </a:prstGeom>
              <a:noFill/>
              <a:ln w="76200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58780" y="5560748"/>
              <a:ext cx="419100" cy="535517"/>
            </a:xfrm>
            <a:prstGeom prst="rect">
              <a:avLst/>
            </a:prstGeom>
          </p:spPr>
        </p:pic>
        <p:pic>
          <p:nvPicPr>
            <p:cNvPr id="29" name="Bild 2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126527" y="4018480"/>
              <a:ext cx="357911" cy="529708"/>
            </a:xfrm>
            <a:prstGeom prst="rect">
              <a:avLst/>
            </a:prstGeom>
          </p:spPr>
        </p:pic>
      </p:grpSp>
      <p:sp>
        <p:nvSpPr>
          <p:cNvPr id="8" name="Textfeld 7"/>
          <p:cNvSpPr txBox="1"/>
          <p:nvPr/>
        </p:nvSpPr>
        <p:spPr>
          <a:xfrm>
            <a:off x="571897" y="3657600"/>
            <a:ext cx="33905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err="1" smtClean="0">
                <a:solidFill>
                  <a:srgbClr val="FF0000"/>
                </a:solidFill>
              </a:rPr>
              <a:t>left-handed</a:t>
            </a:r>
            <a:r>
              <a:rPr lang="de-DE" sz="2800" dirty="0" smtClean="0">
                <a:solidFill>
                  <a:srgbClr val="FF0000"/>
                </a:solidFill>
              </a:rPr>
              <a:t> </a:t>
            </a:r>
            <a:r>
              <a:rPr lang="de-DE" sz="2800" dirty="0" err="1" smtClean="0">
                <a:solidFill>
                  <a:srgbClr val="FF0000"/>
                </a:solidFill>
              </a:rPr>
              <a:t>fermion</a:t>
            </a:r>
            <a:endParaRPr lang="de-DE" sz="2800" dirty="0">
              <a:solidFill>
                <a:srgbClr val="FF0000"/>
              </a:solidFill>
            </a:endParaRPr>
          </a:p>
        </p:txBody>
      </p:sp>
      <p:sp>
        <p:nvSpPr>
          <p:cNvPr id="35" name="Textfeld 34"/>
          <p:cNvSpPr txBox="1"/>
          <p:nvPr/>
        </p:nvSpPr>
        <p:spPr>
          <a:xfrm>
            <a:off x="4762897" y="3667780"/>
            <a:ext cx="41525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err="1" smtClean="0">
                <a:solidFill>
                  <a:srgbClr val="FF0000"/>
                </a:solidFill>
              </a:rPr>
              <a:t>right-handed</a:t>
            </a:r>
            <a:r>
              <a:rPr lang="de-DE" sz="2800" dirty="0" smtClean="0">
                <a:solidFill>
                  <a:srgbClr val="FF0000"/>
                </a:solidFill>
              </a:rPr>
              <a:t> </a:t>
            </a:r>
            <a:r>
              <a:rPr lang="de-DE" sz="2800" dirty="0" err="1" smtClean="0">
                <a:solidFill>
                  <a:srgbClr val="FF0000"/>
                </a:solidFill>
              </a:rPr>
              <a:t>antifermion</a:t>
            </a:r>
            <a:endParaRPr lang="de-DE" sz="2800" dirty="0">
              <a:solidFill>
                <a:srgbClr val="FF0000"/>
              </a:solidFill>
            </a:endParaRPr>
          </a:p>
        </p:txBody>
      </p:sp>
      <p:grpSp>
        <p:nvGrpSpPr>
          <p:cNvPr id="14" name="Gruppierung 13"/>
          <p:cNvGrpSpPr/>
          <p:nvPr/>
        </p:nvGrpSpPr>
        <p:grpSpPr>
          <a:xfrm>
            <a:off x="152400" y="4364970"/>
            <a:ext cx="6705600" cy="892830"/>
            <a:chOff x="152400" y="4364970"/>
            <a:chExt cx="6705600" cy="892830"/>
          </a:xfrm>
        </p:grpSpPr>
        <p:grpSp>
          <p:nvGrpSpPr>
            <p:cNvPr id="12" name="Gruppierung 11"/>
            <p:cNvGrpSpPr/>
            <p:nvPr/>
          </p:nvGrpSpPr>
          <p:grpSpPr>
            <a:xfrm>
              <a:off x="2894807" y="4364970"/>
              <a:ext cx="3963193" cy="892830"/>
              <a:chOff x="2361407" y="4364970"/>
              <a:chExt cx="3963193" cy="892830"/>
            </a:xfrm>
          </p:grpSpPr>
          <p:sp>
            <p:nvSpPr>
              <p:cNvPr id="11" name="Rechteck 10"/>
              <p:cNvSpPr/>
              <p:nvPr/>
            </p:nvSpPr>
            <p:spPr bwMode="auto">
              <a:xfrm>
                <a:off x="2361407" y="4364970"/>
                <a:ext cx="3963193" cy="892830"/>
              </a:xfrm>
              <a:prstGeom prst="rect">
                <a:avLst/>
              </a:prstGeom>
              <a:solidFill>
                <a:srgbClr val="FFFF0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pic>
            <p:nvPicPr>
              <p:cNvPr id="10" name="Bild 9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476500" y="4493916"/>
                <a:ext cx="3773143" cy="613368"/>
              </a:xfrm>
              <a:prstGeom prst="rect">
                <a:avLst/>
              </a:prstGeom>
            </p:spPr>
          </p:pic>
        </p:grpSp>
        <p:sp>
          <p:nvSpPr>
            <p:cNvPr id="13" name="Textfeld 12"/>
            <p:cNvSpPr txBox="1"/>
            <p:nvPr/>
          </p:nvSpPr>
          <p:spPr>
            <a:xfrm>
              <a:off x="152400" y="4518819"/>
              <a:ext cx="25963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dirty="0" smtClean="0"/>
                <a:t>Dirac </a:t>
              </a:r>
              <a:r>
                <a:rPr lang="de-DE" sz="2800" dirty="0" err="1" smtClean="0"/>
                <a:t>fermion</a:t>
              </a:r>
              <a:r>
                <a:rPr lang="de-DE" sz="2800" dirty="0" smtClean="0"/>
                <a:t>:</a:t>
              </a:r>
              <a:endParaRPr lang="de-DE" sz="2800" dirty="0"/>
            </a:p>
          </p:txBody>
        </p:sp>
      </p:grpSp>
      <p:grpSp>
        <p:nvGrpSpPr>
          <p:cNvPr id="16" name="Gruppierung 15"/>
          <p:cNvGrpSpPr/>
          <p:nvPr/>
        </p:nvGrpSpPr>
        <p:grpSpPr>
          <a:xfrm>
            <a:off x="1630561" y="5049180"/>
            <a:ext cx="4976216" cy="1580220"/>
            <a:chOff x="1630561" y="5049180"/>
            <a:chExt cx="4976216" cy="1580220"/>
          </a:xfrm>
        </p:grpSpPr>
        <p:pic>
          <p:nvPicPr>
            <p:cNvPr id="9" name="Bild 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40200" y="5636650"/>
              <a:ext cx="736600" cy="444500"/>
            </a:xfrm>
            <a:prstGeom prst="rect">
              <a:avLst/>
            </a:prstGeom>
          </p:spPr>
        </p:pic>
        <p:grpSp>
          <p:nvGrpSpPr>
            <p:cNvPr id="19" name="Gruppierung 18"/>
            <p:cNvGrpSpPr/>
            <p:nvPr/>
          </p:nvGrpSpPr>
          <p:grpSpPr>
            <a:xfrm>
              <a:off x="1630561" y="5049180"/>
              <a:ext cx="4976216" cy="1580220"/>
              <a:chOff x="1630561" y="5049180"/>
              <a:chExt cx="4976216" cy="1580220"/>
            </a:xfrm>
          </p:grpSpPr>
          <p:sp>
            <p:nvSpPr>
              <p:cNvPr id="15" name="Textfeld 14"/>
              <p:cNvSpPr txBox="1"/>
              <p:nvPr/>
            </p:nvSpPr>
            <p:spPr>
              <a:xfrm>
                <a:off x="1630561" y="5552182"/>
                <a:ext cx="1691877" cy="1077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3200" err="1" smtClean="0">
                    <a:solidFill>
                      <a:srgbClr val="0000CC"/>
                    </a:solidFill>
                  </a:rPr>
                  <a:t>photons</a:t>
                </a:r>
                <a:r>
                  <a:rPr lang="de-DE" sz="3200" dirty="0" smtClean="0">
                    <a:solidFill>
                      <a:srgbClr val="0000CC"/>
                    </a:solidFill>
                  </a:rPr>
                  <a:t> </a:t>
                </a:r>
                <a:r>
                  <a:rPr lang="de-DE" sz="3200" dirty="0" err="1" smtClean="0">
                    <a:solidFill>
                      <a:srgbClr val="0000CC"/>
                    </a:solidFill>
                  </a:rPr>
                  <a:t>gluons</a:t>
                </a:r>
                <a:endParaRPr lang="de-DE" sz="3200" dirty="0">
                  <a:solidFill>
                    <a:srgbClr val="0000CC"/>
                  </a:solidFill>
                </a:endParaRPr>
              </a:p>
            </p:txBody>
          </p:sp>
          <p:sp>
            <p:nvSpPr>
              <p:cNvPr id="43" name="Textfeld 42"/>
              <p:cNvSpPr txBox="1"/>
              <p:nvPr/>
            </p:nvSpPr>
            <p:spPr>
              <a:xfrm>
                <a:off x="4914900" y="5578753"/>
                <a:ext cx="169187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3600" dirty="0" err="1" smtClean="0">
                    <a:solidFill>
                      <a:srgbClr val="0000CC"/>
                    </a:solidFill>
                  </a:rPr>
                  <a:t>bosons</a:t>
                </a:r>
                <a:endParaRPr lang="de-DE" sz="3600" dirty="0">
                  <a:solidFill>
                    <a:srgbClr val="0000CC"/>
                  </a:solidFill>
                </a:endParaRPr>
              </a:p>
            </p:txBody>
          </p:sp>
          <p:sp>
            <p:nvSpPr>
              <p:cNvPr id="47" name="Line 385"/>
              <p:cNvSpPr>
                <a:spLocks noChangeShapeType="1"/>
              </p:cNvSpPr>
              <p:nvPr/>
            </p:nvSpPr>
            <p:spPr bwMode="auto">
              <a:xfrm flipV="1">
                <a:off x="2771775" y="5125380"/>
                <a:ext cx="352425" cy="603907"/>
              </a:xfrm>
              <a:prstGeom prst="line">
                <a:avLst/>
              </a:prstGeom>
              <a:noFill/>
              <a:ln w="38100">
                <a:solidFill>
                  <a:schemeClr val="accent2">
                    <a:lumMod val="75000"/>
                  </a:schemeClr>
                </a:solidFill>
                <a:round/>
                <a:headEnd type="arrow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48" name="Line 385"/>
              <p:cNvSpPr>
                <a:spLocks noChangeShapeType="1"/>
              </p:cNvSpPr>
              <p:nvPr/>
            </p:nvSpPr>
            <p:spPr bwMode="auto">
              <a:xfrm flipH="1" flipV="1">
                <a:off x="4733925" y="5049180"/>
                <a:ext cx="238125" cy="551520"/>
              </a:xfrm>
              <a:prstGeom prst="line">
                <a:avLst/>
              </a:prstGeom>
              <a:noFill/>
              <a:ln w="38100">
                <a:solidFill>
                  <a:schemeClr val="accent2">
                    <a:lumMod val="75000"/>
                  </a:schemeClr>
                </a:solidFill>
                <a:round/>
                <a:headEnd type="arrow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spAutoFit/>
              </a:bodyPr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6692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Text Box 2"/>
          <p:cNvSpPr txBox="1">
            <a:spLocks noChangeArrowheads="1"/>
          </p:cNvSpPr>
          <p:nvPr/>
        </p:nvSpPr>
        <p:spPr bwMode="auto">
          <a:xfrm>
            <a:off x="1066800" y="-152400"/>
            <a:ext cx="65532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de-DE" sz="5400">
              <a:solidFill>
                <a:srgbClr val="777777"/>
              </a:solidFill>
            </a:endParaRPr>
          </a:p>
        </p:txBody>
      </p:sp>
      <p:sp>
        <p:nvSpPr>
          <p:cNvPr id="48" name="Content Placeholder 2"/>
          <p:cNvSpPr txBox="1">
            <a:spLocks/>
          </p:cNvSpPr>
          <p:nvPr/>
        </p:nvSpPr>
        <p:spPr bwMode="auto">
          <a:xfrm>
            <a:off x="0" y="228600"/>
            <a:ext cx="9144000" cy="78950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65113" indent="-265113" algn="l" rtl="0" fontAlgn="base">
              <a:spcBef>
                <a:spcPct val="0"/>
              </a:spcBef>
              <a:spcAft>
                <a:spcPct val="50000"/>
              </a:spcAft>
              <a:buClr>
                <a:srgbClr val="F28E00"/>
              </a:buClr>
              <a:buFont typeface="Wingdings" panose="05000000000000000000" pitchFamily="2" charset="2"/>
              <a:buChar char="§"/>
              <a:defRPr sz="2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28650" indent="-184150" algn="l" rtl="0" fontAlgn="base">
              <a:spcBef>
                <a:spcPct val="0"/>
              </a:spcBef>
              <a:spcAft>
                <a:spcPct val="5000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36663" indent="-228600" algn="l" rtl="0" fontAlgn="base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44650" indent="-228600" algn="l" rtl="0" fontAlgn="base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§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panose="05000000000000000000" pitchFamily="2" charset="2"/>
              <a:buNone/>
            </a:pPr>
            <a:r>
              <a:rPr lang="de-DE" sz="3600" dirty="0" err="1" smtClean="0">
                <a:latin typeface="Arial" charset="0"/>
                <a:ea typeface="Arial" charset="0"/>
                <a:cs typeface="Arial" charset="0"/>
              </a:rPr>
              <a:t>Structure</a:t>
            </a:r>
            <a:r>
              <a:rPr lang="de-DE" sz="36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de-DE" sz="3600" dirty="0" err="1" smtClean="0">
                <a:latin typeface="Arial" charset="0"/>
                <a:ea typeface="Arial" charset="0"/>
                <a:cs typeface="Arial" charset="0"/>
              </a:rPr>
              <a:t>of</a:t>
            </a:r>
            <a:r>
              <a:rPr lang="de-DE" sz="3600" dirty="0" smtClean="0">
                <a:latin typeface="Arial" charset="0"/>
                <a:ea typeface="Arial" charset="0"/>
                <a:cs typeface="Arial" charset="0"/>
              </a:rPr>
              <a:t> Matter (CERN et al., 2012)</a:t>
            </a:r>
            <a:endParaRPr lang="de-DE" sz="3600" dirty="0"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4" name="Gruppierung 3"/>
          <p:cNvGrpSpPr/>
          <p:nvPr/>
        </p:nvGrpSpPr>
        <p:grpSpPr>
          <a:xfrm>
            <a:off x="609600" y="1153180"/>
            <a:ext cx="4572000" cy="4970116"/>
            <a:chOff x="609600" y="1153180"/>
            <a:chExt cx="4572000" cy="4970116"/>
          </a:xfrm>
        </p:grpSpPr>
        <p:sp>
          <p:nvSpPr>
            <p:cNvPr id="2" name="Ellipse 1"/>
            <p:cNvSpPr/>
            <p:nvPr/>
          </p:nvSpPr>
          <p:spPr>
            <a:xfrm>
              <a:off x="609600" y="1295400"/>
              <a:ext cx="4572000" cy="4827896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" name="Textfeld 2"/>
            <p:cNvSpPr txBox="1"/>
            <p:nvPr/>
          </p:nvSpPr>
          <p:spPr>
            <a:xfrm>
              <a:off x="1600199" y="1153180"/>
              <a:ext cx="1447801" cy="523220"/>
            </a:xfrm>
            <a:prstGeom prst="rect">
              <a:avLst/>
            </a:prstGeom>
            <a:solidFill>
              <a:srgbClr val="FFFF66"/>
            </a:solidFill>
            <a:ln w="285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Matter</a:t>
              </a:r>
              <a:endParaRPr lang="de-DE" sz="28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" name="Gruppierung 4"/>
          <p:cNvGrpSpPr/>
          <p:nvPr/>
        </p:nvGrpSpPr>
        <p:grpSpPr>
          <a:xfrm>
            <a:off x="4876800" y="1305580"/>
            <a:ext cx="3476625" cy="3806169"/>
            <a:chOff x="4876800" y="1305580"/>
            <a:chExt cx="3476625" cy="3806169"/>
          </a:xfrm>
        </p:grpSpPr>
        <p:sp>
          <p:nvSpPr>
            <p:cNvPr id="50" name="Ellipse 49"/>
            <p:cNvSpPr/>
            <p:nvPr/>
          </p:nvSpPr>
          <p:spPr>
            <a:xfrm>
              <a:off x="4876800" y="1539874"/>
              <a:ext cx="1447801" cy="3571875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3" name="Textfeld 52"/>
            <p:cNvSpPr txBox="1"/>
            <p:nvPr/>
          </p:nvSpPr>
          <p:spPr>
            <a:xfrm>
              <a:off x="5943599" y="1305580"/>
              <a:ext cx="2409826" cy="523220"/>
            </a:xfrm>
            <a:prstGeom prst="rect">
              <a:avLst/>
            </a:prstGeom>
            <a:solidFill>
              <a:srgbClr val="FFFF66"/>
            </a:solidFill>
            <a:ln w="285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Force-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Quanta</a:t>
              </a:r>
              <a:endParaRPr lang="de-DE" sz="28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" name="Gruppierung 5"/>
          <p:cNvGrpSpPr/>
          <p:nvPr/>
        </p:nvGrpSpPr>
        <p:grpSpPr>
          <a:xfrm>
            <a:off x="5110161" y="5172075"/>
            <a:ext cx="3614739" cy="1573232"/>
            <a:chOff x="5181599" y="4343400"/>
            <a:chExt cx="3614739" cy="1573232"/>
          </a:xfrm>
        </p:grpSpPr>
        <p:sp>
          <p:nvSpPr>
            <p:cNvPr id="51" name="Ellipse 50"/>
            <p:cNvSpPr/>
            <p:nvPr/>
          </p:nvSpPr>
          <p:spPr>
            <a:xfrm>
              <a:off x="5181599" y="4343400"/>
              <a:ext cx="995103" cy="951221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4" name="Textfeld 53"/>
            <p:cNvSpPr txBox="1"/>
            <p:nvPr/>
          </p:nvSpPr>
          <p:spPr>
            <a:xfrm>
              <a:off x="6167438" y="4962525"/>
              <a:ext cx="2628900" cy="954107"/>
            </a:xfrm>
            <a:prstGeom prst="rect">
              <a:avLst/>
            </a:prstGeom>
            <a:solidFill>
              <a:srgbClr val="FFFF66"/>
            </a:solidFill>
            <a:ln w="285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Higgs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Particle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 (→ </a:t>
              </a:r>
              <a:r>
                <a:rPr lang="de-DE" sz="2800" dirty="0" err="1">
                  <a:latin typeface="Arial" panose="020B0604020202020204" pitchFamily="34" charset="0"/>
                  <a:cs typeface="Arial" panose="020B0604020202020204" pitchFamily="34" charset="0"/>
                </a:rPr>
                <a:t>m</a:t>
              </a:r>
              <a:r>
                <a:rPr 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asses</a:t>
              </a:r>
              <a:r>
                <a:rPr lang="de-DE" sz="2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)</a:t>
              </a:r>
              <a:endParaRPr lang="de-DE" sz="28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4" name="Rechteck 43"/>
          <p:cNvSpPr/>
          <p:nvPr/>
        </p:nvSpPr>
        <p:spPr>
          <a:xfrm>
            <a:off x="5257800" y="5334000"/>
            <a:ext cx="685799" cy="685799"/>
          </a:xfrm>
          <a:prstGeom prst="rect">
            <a:avLst/>
          </a:prstGeom>
          <a:solidFill>
            <a:srgbClr val="0000FF">
              <a:alpha val="29804"/>
            </a:srgbClr>
          </a:solidFill>
          <a:ln w="19050">
            <a:solidFill>
              <a:srgbClr val="1D1D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13" name="Gruppierung 12"/>
          <p:cNvGrpSpPr/>
          <p:nvPr/>
        </p:nvGrpSpPr>
        <p:grpSpPr>
          <a:xfrm>
            <a:off x="5257800" y="1749564"/>
            <a:ext cx="728663" cy="3208194"/>
            <a:chOff x="5257800" y="1749564"/>
            <a:chExt cx="728663" cy="3208194"/>
          </a:xfrm>
        </p:grpSpPr>
        <p:sp>
          <p:nvSpPr>
            <p:cNvPr id="40" name="Rechteck 39"/>
            <p:cNvSpPr/>
            <p:nvPr/>
          </p:nvSpPr>
          <p:spPr>
            <a:xfrm>
              <a:off x="5257801" y="1828800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1" name="Rechteck 40"/>
            <p:cNvSpPr/>
            <p:nvPr/>
          </p:nvSpPr>
          <p:spPr>
            <a:xfrm>
              <a:off x="5257801" y="2667000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2" name="Rechteck 41"/>
            <p:cNvSpPr/>
            <p:nvPr/>
          </p:nvSpPr>
          <p:spPr>
            <a:xfrm>
              <a:off x="5257800" y="3548063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3" name="Rechteck 42"/>
            <p:cNvSpPr/>
            <p:nvPr/>
          </p:nvSpPr>
          <p:spPr>
            <a:xfrm>
              <a:off x="5257801" y="4267200"/>
              <a:ext cx="685799" cy="685799"/>
            </a:xfrm>
            <a:prstGeom prst="rect">
              <a:avLst/>
            </a:prstGeom>
            <a:solidFill>
              <a:srgbClr val="00FF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5" name="Textfeld 44"/>
            <p:cNvSpPr txBox="1"/>
            <p:nvPr/>
          </p:nvSpPr>
          <p:spPr>
            <a:xfrm>
              <a:off x="5300663" y="174956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𝛾</a:t>
              </a:r>
            </a:p>
          </p:txBody>
        </p:sp>
        <p:sp>
          <p:nvSpPr>
            <p:cNvPr id="62" name="Textfeld 61"/>
            <p:cNvSpPr txBox="1"/>
            <p:nvPr/>
          </p:nvSpPr>
          <p:spPr>
            <a:xfrm>
              <a:off x="5272088" y="2549663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g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Textfeld 62"/>
            <p:cNvSpPr txBox="1"/>
            <p:nvPr/>
          </p:nvSpPr>
          <p:spPr>
            <a:xfrm>
              <a:off x="5257800" y="3521211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Z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Textfeld 63"/>
            <p:cNvSpPr txBox="1"/>
            <p:nvPr/>
          </p:nvSpPr>
          <p:spPr>
            <a:xfrm>
              <a:off x="5257800" y="4249872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W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5" name="Textfeld 64"/>
          <p:cNvSpPr txBox="1"/>
          <p:nvPr/>
        </p:nvSpPr>
        <p:spPr>
          <a:xfrm>
            <a:off x="5257800" y="5292858"/>
            <a:ext cx="685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40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endParaRPr lang="de-DE" sz="4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" name="Gruppierung 11"/>
          <p:cNvGrpSpPr/>
          <p:nvPr/>
        </p:nvGrpSpPr>
        <p:grpSpPr>
          <a:xfrm>
            <a:off x="1219200" y="5029200"/>
            <a:ext cx="3443025" cy="533400"/>
            <a:chOff x="1219200" y="5029200"/>
            <a:chExt cx="3443025" cy="533400"/>
          </a:xfrm>
        </p:grpSpPr>
        <p:sp>
          <p:nvSpPr>
            <p:cNvPr id="9" name="Textfeld 8"/>
            <p:cNvSpPr txBox="1"/>
            <p:nvPr/>
          </p:nvSpPr>
          <p:spPr>
            <a:xfrm>
              <a:off x="1219200" y="5039380"/>
              <a:ext cx="1447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dirty="0" smtClean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Family:</a:t>
              </a:r>
            </a:p>
          </p:txBody>
        </p:sp>
        <p:sp>
          <p:nvSpPr>
            <p:cNvPr id="66" name="Textfeld 65"/>
            <p:cNvSpPr txBox="1"/>
            <p:nvPr/>
          </p:nvSpPr>
          <p:spPr>
            <a:xfrm>
              <a:off x="2729175" y="5039380"/>
              <a:ext cx="47122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de-DE" sz="2800" dirty="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Textfeld 66"/>
            <p:cNvSpPr txBox="1"/>
            <p:nvPr/>
          </p:nvSpPr>
          <p:spPr>
            <a:xfrm>
              <a:off x="3414975" y="5029200"/>
              <a:ext cx="47122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dirty="0" smtClean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68" name="Textfeld 67"/>
            <p:cNvSpPr txBox="1"/>
            <p:nvPr/>
          </p:nvSpPr>
          <p:spPr>
            <a:xfrm>
              <a:off x="4191000" y="5029200"/>
              <a:ext cx="47122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dirty="0">
                  <a:solidFill>
                    <a:srgbClr val="0000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lang="de-DE" sz="2800" dirty="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" name="Gruppierung 9"/>
          <p:cNvGrpSpPr/>
          <p:nvPr/>
        </p:nvGrpSpPr>
        <p:grpSpPr>
          <a:xfrm>
            <a:off x="1066800" y="1778139"/>
            <a:ext cx="3686176" cy="1498460"/>
            <a:chOff x="1066800" y="1778139"/>
            <a:chExt cx="3686176" cy="1498460"/>
          </a:xfrm>
        </p:grpSpPr>
        <p:sp>
          <p:nvSpPr>
            <p:cNvPr id="7" name="Rechteck 6"/>
            <p:cNvSpPr/>
            <p:nvPr/>
          </p:nvSpPr>
          <p:spPr>
            <a:xfrm>
              <a:off x="2514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" name="Rechteck 24"/>
            <p:cNvSpPr/>
            <p:nvPr/>
          </p:nvSpPr>
          <p:spPr>
            <a:xfrm>
              <a:off x="3276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" name="Rechteck 25"/>
            <p:cNvSpPr/>
            <p:nvPr/>
          </p:nvSpPr>
          <p:spPr>
            <a:xfrm>
              <a:off x="4038600" y="1828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" name="Rechteck 26"/>
            <p:cNvSpPr/>
            <p:nvPr/>
          </p:nvSpPr>
          <p:spPr>
            <a:xfrm>
              <a:off x="2514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" name="Rechteck 27"/>
            <p:cNvSpPr/>
            <p:nvPr/>
          </p:nvSpPr>
          <p:spPr>
            <a:xfrm>
              <a:off x="3276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" name="Rechteck 28"/>
            <p:cNvSpPr/>
            <p:nvPr/>
          </p:nvSpPr>
          <p:spPr>
            <a:xfrm>
              <a:off x="4038600" y="2590800"/>
              <a:ext cx="685799" cy="685799"/>
            </a:xfrm>
            <a:prstGeom prst="rect">
              <a:avLst/>
            </a:prstGeom>
            <a:solidFill>
              <a:srgbClr val="FF2600">
                <a:alpha val="60000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" name="Textfeld 7"/>
            <p:cNvSpPr txBox="1"/>
            <p:nvPr/>
          </p:nvSpPr>
          <p:spPr>
            <a:xfrm>
              <a:off x="2533651" y="1778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u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Textfeld 45"/>
            <p:cNvSpPr txBox="1"/>
            <p:nvPr/>
          </p:nvSpPr>
          <p:spPr>
            <a:xfrm>
              <a:off x="2547938" y="2540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Textfeld 54"/>
            <p:cNvSpPr txBox="1"/>
            <p:nvPr/>
          </p:nvSpPr>
          <p:spPr>
            <a:xfrm>
              <a:off x="3295651" y="177813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Textfeld 55"/>
            <p:cNvSpPr txBox="1"/>
            <p:nvPr/>
          </p:nvSpPr>
          <p:spPr>
            <a:xfrm>
              <a:off x="4038600" y="18067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57" name="Textfeld 56"/>
            <p:cNvSpPr txBox="1"/>
            <p:nvPr/>
          </p:nvSpPr>
          <p:spPr>
            <a:xfrm>
              <a:off x="3328988" y="2521089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s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Textfeld 57"/>
            <p:cNvSpPr txBox="1"/>
            <p:nvPr/>
          </p:nvSpPr>
          <p:spPr>
            <a:xfrm>
              <a:off x="4067176" y="25306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>
                  <a:latin typeface="Arial" panose="020B0604020202020204" pitchFamily="34" charset="0"/>
                  <a:cs typeface="Arial" panose="020B0604020202020204" pitchFamily="34" charset="0"/>
                </a:rPr>
                <a:t>b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Textfeld 68"/>
            <p:cNvSpPr txBox="1"/>
            <p:nvPr/>
          </p:nvSpPr>
          <p:spPr>
            <a:xfrm>
              <a:off x="1066800" y="2296180"/>
              <a:ext cx="1447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b="1" dirty="0" smtClean="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Quarks</a:t>
              </a:r>
            </a:p>
          </p:txBody>
        </p:sp>
      </p:grpSp>
      <p:grpSp>
        <p:nvGrpSpPr>
          <p:cNvPr id="11" name="Gruppierung 10"/>
          <p:cNvGrpSpPr/>
          <p:nvPr/>
        </p:nvGrpSpPr>
        <p:grpSpPr>
          <a:xfrm>
            <a:off x="685800" y="3402152"/>
            <a:ext cx="4043365" cy="1550847"/>
            <a:chOff x="685800" y="3402152"/>
            <a:chExt cx="4043365" cy="1550847"/>
          </a:xfrm>
        </p:grpSpPr>
        <p:sp>
          <p:nvSpPr>
            <p:cNvPr id="30" name="Rechteck 29"/>
            <p:cNvSpPr/>
            <p:nvPr/>
          </p:nvSpPr>
          <p:spPr>
            <a:xfrm>
              <a:off x="2514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" name="Rechteck 30"/>
            <p:cNvSpPr/>
            <p:nvPr/>
          </p:nvSpPr>
          <p:spPr>
            <a:xfrm>
              <a:off x="3276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" name="Rechteck 31"/>
            <p:cNvSpPr/>
            <p:nvPr/>
          </p:nvSpPr>
          <p:spPr>
            <a:xfrm>
              <a:off x="4038600" y="3505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" name="Rechteck 32"/>
            <p:cNvSpPr/>
            <p:nvPr/>
          </p:nvSpPr>
          <p:spPr>
            <a:xfrm>
              <a:off x="2514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" name="Rechteck 33"/>
            <p:cNvSpPr/>
            <p:nvPr/>
          </p:nvSpPr>
          <p:spPr>
            <a:xfrm>
              <a:off x="3276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" name="Rechteck 34"/>
            <p:cNvSpPr/>
            <p:nvPr/>
          </p:nvSpPr>
          <p:spPr>
            <a:xfrm>
              <a:off x="4038600" y="4267200"/>
              <a:ext cx="685799" cy="685799"/>
            </a:xfrm>
            <a:prstGeom prst="rect">
              <a:avLst/>
            </a:prstGeom>
            <a:solidFill>
              <a:srgbClr val="FFFF00">
                <a:alpha val="87843"/>
              </a:srgbClr>
            </a:solidFill>
            <a:ln w="19050">
              <a:solidFill>
                <a:srgbClr val="1D1D1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7" name="Textfeld 46"/>
            <p:cNvSpPr txBox="1"/>
            <p:nvPr/>
          </p:nvSpPr>
          <p:spPr>
            <a:xfrm>
              <a:off x="2514600" y="3402152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Textfeld 48"/>
            <p:cNvSpPr txBox="1"/>
            <p:nvPr/>
          </p:nvSpPr>
          <p:spPr>
            <a:xfrm>
              <a:off x="3267076" y="3406915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𝜇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Textfeld 51"/>
            <p:cNvSpPr txBox="1"/>
            <p:nvPr/>
          </p:nvSpPr>
          <p:spPr>
            <a:xfrm>
              <a:off x="4019552" y="3411678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𝜈</a:t>
              </a:r>
              <a:r>
                <a:rPr lang="de-DE" sz="4000" baseline="-25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𝜏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Textfeld 58"/>
            <p:cNvSpPr txBox="1"/>
            <p:nvPr/>
          </p:nvSpPr>
          <p:spPr>
            <a:xfrm>
              <a:off x="2514600" y="4207014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e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Textfeld 59"/>
            <p:cNvSpPr txBox="1"/>
            <p:nvPr/>
          </p:nvSpPr>
          <p:spPr>
            <a:xfrm>
              <a:off x="3252788" y="4159390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smtClean="0">
                  <a:latin typeface="Arial" panose="020B0604020202020204" pitchFamily="34" charset="0"/>
                  <a:cs typeface="Arial" panose="020B0604020202020204" pitchFamily="34" charset="0"/>
                </a:rPr>
                <a:t>𝜇</a:t>
              </a:r>
              <a:endParaRPr lang="de-DE" sz="4000" dirty="0" smtClean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Textfeld 60"/>
            <p:cNvSpPr txBox="1"/>
            <p:nvPr/>
          </p:nvSpPr>
          <p:spPr>
            <a:xfrm>
              <a:off x="4043365" y="4164153"/>
              <a:ext cx="6858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4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𝜏</a:t>
              </a:r>
            </a:p>
          </p:txBody>
        </p:sp>
        <p:sp>
          <p:nvSpPr>
            <p:cNvPr id="70" name="Textfeld 69"/>
            <p:cNvSpPr txBox="1"/>
            <p:nvPr/>
          </p:nvSpPr>
          <p:spPr>
            <a:xfrm>
              <a:off x="685800" y="3886200"/>
              <a:ext cx="180975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2800" b="1" dirty="0" err="1" smtClean="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Leptons</a:t>
              </a:r>
              <a:endParaRPr lang="de-DE" sz="28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34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ung 4"/>
          <p:cNvGrpSpPr/>
          <p:nvPr/>
        </p:nvGrpSpPr>
        <p:grpSpPr>
          <a:xfrm>
            <a:off x="228600" y="228600"/>
            <a:ext cx="8686800" cy="1384995"/>
            <a:chOff x="228600" y="228600"/>
            <a:chExt cx="8686800" cy="1384995"/>
          </a:xfrm>
        </p:grpSpPr>
        <p:sp>
          <p:nvSpPr>
            <p:cNvPr id="331778" name="Text Box 2"/>
            <p:cNvSpPr txBox="1">
              <a:spLocks noChangeArrowheads="1"/>
            </p:cNvSpPr>
            <p:nvPr/>
          </p:nvSpPr>
          <p:spPr bwMode="auto">
            <a:xfrm>
              <a:off x="228600" y="228600"/>
              <a:ext cx="8686800" cy="138499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marL="228600" indent="-228600" algn="l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0"/>
                </a:spcBef>
                <a:defRPr sz="2400"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marL="1960563" indent="-1960563">
                <a:spcBef>
                  <a:spcPct val="25000"/>
                </a:spcBef>
              </a:pPr>
              <a:r>
                <a:rPr lang="de-DE" altLang="de-DE" sz="2800" u="sng" dirty="0" err="1" smtClean="0">
                  <a:latin typeface="Arial" charset="0"/>
                </a:rPr>
                <a:t>Conclusion</a:t>
              </a:r>
              <a:r>
                <a:rPr lang="de-DE" altLang="de-DE" sz="2800" u="sng" dirty="0" smtClean="0">
                  <a:latin typeface="Arial" charset="0"/>
                </a:rPr>
                <a:t>:</a:t>
              </a:r>
              <a:r>
                <a:rPr lang="de-DE" altLang="de-DE" sz="2800" dirty="0" smtClean="0">
                  <a:latin typeface="Arial" charset="0"/>
                </a:rPr>
                <a:t> </a:t>
              </a:r>
              <a:r>
                <a:rPr lang="de-DE" altLang="de-DE" sz="2800" dirty="0" err="1">
                  <a:latin typeface="Arial" charset="0"/>
                </a:rPr>
                <a:t>W</a:t>
              </a:r>
              <a:r>
                <a:rPr lang="de-DE" altLang="de-DE" sz="2800" dirty="0" err="1" smtClean="0">
                  <a:latin typeface="Arial" charset="0"/>
                </a:rPr>
                <a:t>eak</a:t>
              </a:r>
              <a:r>
                <a:rPr lang="de-DE" altLang="de-DE" sz="2800" dirty="0" smtClean="0">
                  <a:latin typeface="Arial" charset="0"/>
                </a:rPr>
                <a:t> </a:t>
              </a:r>
              <a:r>
                <a:rPr lang="de-DE" altLang="de-DE" sz="2800" dirty="0" err="1" smtClean="0">
                  <a:latin typeface="Arial" charset="0"/>
                </a:rPr>
                <a:t>force</a:t>
              </a:r>
              <a:r>
                <a:rPr lang="de-DE" altLang="de-DE" sz="2800" dirty="0" smtClean="0">
                  <a:latin typeface="Arial" charset="0"/>
                </a:rPr>
                <a:t> </a:t>
              </a:r>
              <a:r>
                <a:rPr lang="de-DE" altLang="de-DE" sz="2800" dirty="0" err="1" smtClean="0">
                  <a:latin typeface="Arial" charset="0"/>
                </a:rPr>
                <a:t>is</a:t>
              </a:r>
              <a:r>
                <a:rPr lang="de-DE" altLang="de-DE" sz="2800" dirty="0" smtClean="0">
                  <a:latin typeface="Arial" charset="0"/>
                </a:rPr>
                <a:t> different  →        </a:t>
              </a:r>
              <a:r>
                <a:rPr lang="de-DE" altLang="de-DE" sz="2800" dirty="0" err="1" smtClean="0">
                  <a:latin typeface="Arial" charset="0"/>
                </a:rPr>
                <a:t>bosons</a:t>
              </a:r>
              <a:r>
                <a:rPr lang="de-DE" altLang="de-DE" sz="2800" dirty="0" smtClean="0">
                  <a:latin typeface="Arial" charset="0"/>
                </a:rPr>
                <a:t> </a:t>
              </a:r>
              <a:r>
                <a:rPr lang="de-DE" altLang="de-DE" sz="2800" dirty="0" err="1" smtClean="0">
                  <a:latin typeface="Arial" charset="0"/>
                </a:rPr>
                <a:t>are</a:t>
              </a:r>
              <a:r>
                <a:rPr lang="de-DE" altLang="de-DE" sz="2800" dirty="0" smtClean="0">
                  <a:latin typeface="Arial" charset="0"/>
                </a:rPr>
                <a:t> </a:t>
              </a:r>
              <a:r>
                <a:rPr lang="de-DE" altLang="de-DE" sz="2800" dirty="0" err="1" smtClean="0">
                  <a:latin typeface="Arial" charset="0"/>
                </a:rPr>
                <a:t>only</a:t>
              </a:r>
              <a:r>
                <a:rPr lang="de-DE" altLang="de-DE" sz="2800" dirty="0" smtClean="0">
                  <a:latin typeface="Arial" charset="0"/>
                </a:rPr>
                <a:t> </a:t>
              </a:r>
              <a:r>
                <a:rPr lang="de-DE" altLang="de-DE" sz="2800" dirty="0" err="1" smtClean="0">
                  <a:latin typeface="Arial" charset="0"/>
                </a:rPr>
                <a:t>coupling</a:t>
              </a:r>
              <a:r>
                <a:rPr lang="de-DE" altLang="de-DE" sz="2800" dirty="0" smtClean="0">
                  <a:latin typeface="Arial" charset="0"/>
                </a:rPr>
                <a:t> </a:t>
              </a:r>
              <a:r>
                <a:rPr lang="de-DE" altLang="de-DE" sz="2800" dirty="0" err="1" smtClean="0">
                  <a:latin typeface="Arial" charset="0"/>
                </a:rPr>
                <a:t>to</a:t>
              </a:r>
              <a:r>
                <a:rPr lang="de-DE" altLang="de-DE" sz="2800" dirty="0" smtClean="0">
                  <a:latin typeface="Arial" charset="0"/>
                </a:rPr>
                <a:t> </a:t>
              </a:r>
              <a:r>
                <a:rPr lang="de-DE" altLang="de-DE" sz="2800" dirty="0" err="1" smtClean="0">
                  <a:solidFill>
                    <a:srgbClr val="FF0000"/>
                  </a:solidFill>
                  <a:latin typeface="Arial" charset="0"/>
                </a:rPr>
                <a:t>left-handed</a:t>
              </a:r>
              <a:r>
                <a:rPr lang="de-DE" altLang="de-DE" sz="2800" dirty="0" smtClean="0">
                  <a:solidFill>
                    <a:srgbClr val="FF0000"/>
                  </a:solidFill>
                  <a:latin typeface="Arial" charset="0"/>
                </a:rPr>
                <a:t> </a:t>
              </a:r>
              <a:r>
                <a:rPr lang="de-DE" altLang="de-DE" sz="2800" dirty="0" err="1" smtClean="0">
                  <a:solidFill>
                    <a:srgbClr val="FF0000"/>
                  </a:solidFill>
                  <a:latin typeface="Arial" charset="0"/>
                </a:rPr>
                <a:t>fermions</a:t>
              </a:r>
              <a:r>
                <a:rPr lang="de-DE" altLang="de-DE" sz="2800" dirty="0" smtClean="0">
                  <a:solidFill>
                    <a:srgbClr val="FF0000"/>
                  </a:solidFill>
                  <a:latin typeface="Arial" charset="0"/>
                </a:rPr>
                <a:t> </a:t>
              </a:r>
              <a:r>
                <a:rPr lang="de-DE" altLang="de-DE" sz="2800" dirty="0" err="1" smtClean="0">
                  <a:latin typeface="Arial" charset="0"/>
                </a:rPr>
                <a:t>and</a:t>
              </a:r>
              <a:r>
                <a:rPr lang="de-DE" altLang="de-DE" sz="2800" dirty="0" smtClean="0">
                  <a:latin typeface="Arial" charset="0"/>
                </a:rPr>
                <a:t> </a:t>
              </a:r>
              <a:r>
                <a:rPr lang="de-DE" altLang="de-DE" sz="2800" dirty="0" err="1" smtClean="0">
                  <a:solidFill>
                    <a:srgbClr val="FF0000"/>
                  </a:solidFill>
                  <a:latin typeface="Arial" charset="0"/>
                </a:rPr>
                <a:t>right-handed</a:t>
              </a:r>
              <a:r>
                <a:rPr lang="de-DE" altLang="de-DE" sz="2800" dirty="0" smtClean="0">
                  <a:solidFill>
                    <a:srgbClr val="FF0000"/>
                  </a:solidFill>
                  <a:latin typeface="Arial" charset="0"/>
                </a:rPr>
                <a:t> anti-fermions</a:t>
              </a:r>
              <a:endParaRPr lang="de-DE" altLang="de-DE" sz="2800" dirty="0">
                <a:solidFill>
                  <a:srgbClr val="FF0000"/>
                </a:solidFill>
                <a:latin typeface="+mn-lt"/>
              </a:endParaRPr>
            </a:p>
          </p:txBody>
        </p:sp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438392" y="271463"/>
              <a:ext cx="648208" cy="391160"/>
            </a:xfrm>
            <a:prstGeom prst="rect">
              <a:avLst/>
            </a:prstGeom>
          </p:spPr>
        </p:pic>
      </p:grpSp>
      <p:grpSp>
        <p:nvGrpSpPr>
          <p:cNvPr id="331779" name="Group 3"/>
          <p:cNvGrpSpPr>
            <a:grpSpLocks/>
          </p:cNvGrpSpPr>
          <p:nvPr/>
        </p:nvGrpSpPr>
        <p:grpSpPr bwMode="auto">
          <a:xfrm flipH="1">
            <a:off x="1676400" y="3505200"/>
            <a:ext cx="1811338" cy="2800350"/>
            <a:chOff x="3508" y="1348"/>
            <a:chExt cx="1141" cy="1764"/>
          </a:xfrm>
        </p:grpSpPr>
        <p:grpSp>
          <p:nvGrpSpPr>
            <p:cNvPr id="331780" name="Group 4"/>
            <p:cNvGrpSpPr>
              <a:grpSpLocks/>
            </p:cNvGrpSpPr>
            <p:nvPr/>
          </p:nvGrpSpPr>
          <p:grpSpPr bwMode="auto">
            <a:xfrm>
              <a:off x="3508" y="1348"/>
              <a:ext cx="1141" cy="1764"/>
              <a:chOff x="3412" y="1252"/>
              <a:chExt cx="1141" cy="1764"/>
            </a:xfrm>
          </p:grpSpPr>
          <p:sp>
            <p:nvSpPr>
              <p:cNvPr id="331781" name="Freeform 5"/>
              <p:cNvSpPr>
                <a:spLocks/>
              </p:cNvSpPr>
              <p:nvPr/>
            </p:nvSpPr>
            <p:spPr bwMode="auto">
              <a:xfrm>
                <a:off x="3415" y="1255"/>
                <a:ext cx="1130" cy="1757"/>
              </a:xfrm>
              <a:custGeom>
                <a:avLst/>
                <a:gdLst>
                  <a:gd name="T0" fmla="*/ 684 w 1130"/>
                  <a:gd name="T1" fmla="*/ 22 h 1757"/>
                  <a:gd name="T2" fmla="*/ 749 w 1130"/>
                  <a:gd name="T3" fmla="*/ 36 h 1757"/>
                  <a:gd name="T4" fmla="*/ 817 w 1130"/>
                  <a:gd name="T5" fmla="*/ 94 h 1757"/>
                  <a:gd name="T6" fmla="*/ 860 w 1130"/>
                  <a:gd name="T7" fmla="*/ 202 h 1757"/>
                  <a:gd name="T8" fmla="*/ 857 w 1130"/>
                  <a:gd name="T9" fmla="*/ 400 h 1757"/>
                  <a:gd name="T10" fmla="*/ 875 w 1130"/>
                  <a:gd name="T11" fmla="*/ 562 h 1757"/>
                  <a:gd name="T12" fmla="*/ 968 w 1130"/>
                  <a:gd name="T13" fmla="*/ 616 h 1757"/>
                  <a:gd name="T14" fmla="*/ 1055 w 1130"/>
                  <a:gd name="T15" fmla="*/ 677 h 1757"/>
                  <a:gd name="T16" fmla="*/ 1094 w 1130"/>
                  <a:gd name="T17" fmla="*/ 742 h 1757"/>
                  <a:gd name="T18" fmla="*/ 1102 w 1130"/>
                  <a:gd name="T19" fmla="*/ 861 h 1757"/>
                  <a:gd name="T20" fmla="*/ 1120 w 1130"/>
                  <a:gd name="T21" fmla="*/ 943 h 1757"/>
                  <a:gd name="T22" fmla="*/ 1120 w 1130"/>
                  <a:gd name="T23" fmla="*/ 1095 h 1757"/>
                  <a:gd name="T24" fmla="*/ 1087 w 1130"/>
                  <a:gd name="T25" fmla="*/ 1138 h 1757"/>
                  <a:gd name="T26" fmla="*/ 1026 w 1130"/>
                  <a:gd name="T27" fmla="*/ 1177 h 1757"/>
                  <a:gd name="T28" fmla="*/ 1069 w 1130"/>
                  <a:gd name="T29" fmla="*/ 1314 h 1757"/>
                  <a:gd name="T30" fmla="*/ 1076 w 1130"/>
                  <a:gd name="T31" fmla="*/ 1401 h 1757"/>
                  <a:gd name="T32" fmla="*/ 1030 w 1130"/>
                  <a:gd name="T33" fmla="*/ 1426 h 1757"/>
                  <a:gd name="T34" fmla="*/ 979 w 1130"/>
                  <a:gd name="T35" fmla="*/ 1444 h 1757"/>
                  <a:gd name="T36" fmla="*/ 950 w 1130"/>
                  <a:gd name="T37" fmla="*/ 1509 h 1757"/>
                  <a:gd name="T38" fmla="*/ 954 w 1130"/>
                  <a:gd name="T39" fmla="*/ 1609 h 1757"/>
                  <a:gd name="T40" fmla="*/ 990 w 1130"/>
                  <a:gd name="T41" fmla="*/ 1681 h 1757"/>
                  <a:gd name="T42" fmla="*/ 976 w 1130"/>
                  <a:gd name="T43" fmla="*/ 1757 h 1757"/>
                  <a:gd name="T44" fmla="*/ 497 w 1130"/>
                  <a:gd name="T45" fmla="*/ 1739 h 1757"/>
                  <a:gd name="T46" fmla="*/ 4 w 1130"/>
                  <a:gd name="T47" fmla="*/ 1732 h 1757"/>
                  <a:gd name="T48" fmla="*/ 259 w 1130"/>
                  <a:gd name="T49" fmla="*/ 1692 h 1757"/>
                  <a:gd name="T50" fmla="*/ 310 w 1130"/>
                  <a:gd name="T51" fmla="*/ 1642 h 1757"/>
                  <a:gd name="T52" fmla="*/ 378 w 1130"/>
                  <a:gd name="T53" fmla="*/ 1617 h 1757"/>
                  <a:gd name="T54" fmla="*/ 421 w 1130"/>
                  <a:gd name="T55" fmla="*/ 1581 h 1757"/>
                  <a:gd name="T56" fmla="*/ 396 w 1130"/>
                  <a:gd name="T57" fmla="*/ 1480 h 1757"/>
                  <a:gd name="T58" fmla="*/ 353 w 1130"/>
                  <a:gd name="T59" fmla="*/ 1426 h 1757"/>
                  <a:gd name="T60" fmla="*/ 313 w 1130"/>
                  <a:gd name="T61" fmla="*/ 1404 h 1757"/>
                  <a:gd name="T62" fmla="*/ 299 w 1130"/>
                  <a:gd name="T63" fmla="*/ 1354 h 1757"/>
                  <a:gd name="T64" fmla="*/ 313 w 1130"/>
                  <a:gd name="T65" fmla="*/ 1210 h 1757"/>
                  <a:gd name="T66" fmla="*/ 263 w 1130"/>
                  <a:gd name="T67" fmla="*/ 1185 h 1757"/>
                  <a:gd name="T68" fmla="*/ 213 w 1130"/>
                  <a:gd name="T69" fmla="*/ 1141 h 1757"/>
                  <a:gd name="T70" fmla="*/ 205 w 1130"/>
                  <a:gd name="T71" fmla="*/ 1019 h 1757"/>
                  <a:gd name="T72" fmla="*/ 256 w 1130"/>
                  <a:gd name="T73" fmla="*/ 853 h 1757"/>
                  <a:gd name="T74" fmla="*/ 303 w 1130"/>
                  <a:gd name="T75" fmla="*/ 760 h 1757"/>
                  <a:gd name="T76" fmla="*/ 317 w 1130"/>
                  <a:gd name="T77" fmla="*/ 688 h 1757"/>
                  <a:gd name="T78" fmla="*/ 285 w 1130"/>
                  <a:gd name="T79" fmla="*/ 623 h 1757"/>
                  <a:gd name="T80" fmla="*/ 249 w 1130"/>
                  <a:gd name="T81" fmla="*/ 623 h 1757"/>
                  <a:gd name="T82" fmla="*/ 205 w 1130"/>
                  <a:gd name="T83" fmla="*/ 609 h 1757"/>
                  <a:gd name="T84" fmla="*/ 155 w 1130"/>
                  <a:gd name="T85" fmla="*/ 587 h 1757"/>
                  <a:gd name="T86" fmla="*/ 105 w 1130"/>
                  <a:gd name="T87" fmla="*/ 555 h 1757"/>
                  <a:gd name="T88" fmla="*/ 69 w 1130"/>
                  <a:gd name="T89" fmla="*/ 540 h 1757"/>
                  <a:gd name="T90" fmla="*/ 36 w 1130"/>
                  <a:gd name="T91" fmla="*/ 529 h 1757"/>
                  <a:gd name="T92" fmla="*/ 51 w 1130"/>
                  <a:gd name="T93" fmla="*/ 468 h 1757"/>
                  <a:gd name="T94" fmla="*/ 76 w 1130"/>
                  <a:gd name="T95" fmla="*/ 349 h 1757"/>
                  <a:gd name="T96" fmla="*/ 123 w 1130"/>
                  <a:gd name="T97" fmla="*/ 234 h 1757"/>
                  <a:gd name="T98" fmla="*/ 209 w 1130"/>
                  <a:gd name="T99" fmla="*/ 126 h 1757"/>
                  <a:gd name="T100" fmla="*/ 263 w 1130"/>
                  <a:gd name="T101" fmla="*/ 83 h 1757"/>
                  <a:gd name="T102" fmla="*/ 339 w 1130"/>
                  <a:gd name="T103" fmla="*/ 43 h 1757"/>
                  <a:gd name="T104" fmla="*/ 418 w 1130"/>
                  <a:gd name="T105" fmla="*/ 18 h 1757"/>
                  <a:gd name="T106" fmla="*/ 533 w 1130"/>
                  <a:gd name="T107" fmla="*/ 0 h 1757"/>
                  <a:gd name="T108" fmla="*/ 598 w 1130"/>
                  <a:gd name="T109" fmla="*/ 18 h 1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0" h="1757">
                    <a:moveTo>
                      <a:pt x="626" y="36"/>
                    </a:moveTo>
                    <a:lnTo>
                      <a:pt x="634" y="33"/>
                    </a:lnTo>
                    <a:lnTo>
                      <a:pt x="644" y="29"/>
                    </a:lnTo>
                    <a:lnTo>
                      <a:pt x="655" y="25"/>
                    </a:lnTo>
                    <a:lnTo>
                      <a:pt x="673" y="25"/>
                    </a:lnTo>
                    <a:lnTo>
                      <a:pt x="684" y="22"/>
                    </a:lnTo>
                    <a:lnTo>
                      <a:pt x="691" y="22"/>
                    </a:lnTo>
                    <a:lnTo>
                      <a:pt x="702" y="25"/>
                    </a:lnTo>
                    <a:lnTo>
                      <a:pt x="720" y="25"/>
                    </a:lnTo>
                    <a:lnTo>
                      <a:pt x="731" y="29"/>
                    </a:lnTo>
                    <a:lnTo>
                      <a:pt x="742" y="33"/>
                    </a:lnTo>
                    <a:lnTo>
                      <a:pt x="749" y="36"/>
                    </a:lnTo>
                    <a:lnTo>
                      <a:pt x="760" y="43"/>
                    </a:lnTo>
                    <a:lnTo>
                      <a:pt x="767" y="47"/>
                    </a:lnTo>
                    <a:lnTo>
                      <a:pt x="774" y="51"/>
                    </a:lnTo>
                    <a:lnTo>
                      <a:pt x="792" y="65"/>
                    </a:lnTo>
                    <a:lnTo>
                      <a:pt x="806" y="79"/>
                    </a:lnTo>
                    <a:lnTo>
                      <a:pt x="817" y="94"/>
                    </a:lnTo>
                    <a:lnTo>
                      <a:pt x="828" y="112"/>
                    </a:lnTo>
                    <a:lnTo>
                      <a:pt x="839" y="130"/>
                    </a:lnTo>
                    <a:lnTo>
                      <a:pt x="846" y="148"/>
                    </a:lnTo>
                    <a:lnTo>
                      <a:pt x="850" y="166"/>
                    </a:lnTo>
                    <a:lnTo>
                      <a:pt x="857" y="184"/>
                    </a:lnTo>
                    <a:lnTo>
                      <a:pt x="860" y="202"/>
                    </a:lnTo>
                    <a:lnTo>
                      <a:pt x="860" y="223"/>
                    </a:lnTo>
                    <a:lnTo>
                      <a:pt x="864" y="241"/>
                    </a:lnTo>
                    <a:lnTo>
                      <a:pt x="864" y="281"/>
                    </a:lnTo>
                    <a:lnTo>
                      <a:pt x="860" y="303"/>
                    </a:lnTo>
                    <a:lnTo>
                      <a:pt x="860" y="382"/>
                    </a:lnTo>
                    <a:lnTo>
                      <a:pt x="857" y="400"/>
                    </a:lnTo>
                    <a:lnTo>
                      <a:pt x="857" y="475"/>
                    </a:lnTo>
                    <a:lnTo>
                      <a:pt x="860" y="493"/>
                    </a:lnTo>
                    <a:lnTo>
                      <a:pt x="857" y="508"/>
                    </a:lnTo>
                    <a:lnTo>
                      <a:pt x="857" y="537"/>
                    </a:lnTo>
                    <a:lnTo>
                      <a:pt x="860" y="547"/>
                    </a:lnTo>
                    <a:lnTo>
                      <a:pt x="875" y="562"/>
                    </a:lnTo>
                    <a:lnTo>
                      <a:pt x="889" y="573"/>
                    </a:lnTo>
                    <a:lnTo>
                      <a:pt x="904" y="583"/>
                    </a:lnTo>
                    <a:lnTo>
                      <a:pt x="918" y="591"/>
                    </a:lnTo>
                    <a:lnTo>
                      <a:pt x="936" y="601"/>
                    </a:lnTo>
                    <a:lnTo>
                      <a:pt x="950" y="609"/>
                    </a:lnTo>
                    <a:lnTo>
                      <a:pt x="968" y="616"/>
                    </a:lnTo>
                    <a:lnTo>
                      <a:pt x="983" y="623"/>
                    </a:lnTo>
                    <a:lnTo>
                      <a:pt x="997" y="634"/>
                    </a:lnTo>
                    <a:lnTo>
                      <a:pt x="1012" y="645"/>
                    </a:lnTo>
                    <a:lnTo>
                      <a:pt x="1026" y="655"/>
                    </a:lnTo>
                    <a:lnTo>
                      <a:pt x="1040" y="666"/>
                    </a:lnTo>
                    <a:lnTo>
                      <a:pt x="1055" y="677"/>
                    </a:lnTo>
                    <a:lnTo>
                      <a:pt x="1066" y="691"/>
                    </a:lnTo>
                    <a:lnTo>
                      <a:pt x="1076" y="706"/>
                    </a:lnTo>
                    <a:lnTo>
                      <a:pt x="1084" y="724"/>
                    </a:lnTo>
                    <a:lnTo>
                      <a:pt x="1091" y="731"/>
                    </a:lnTo>
                    <a:lnTo>
                      <a:pt x="1091" y="738"/>
                    </a:lnTo>
                    <a:lnTo>
                      <a:pt x="1094" y="742"/>
                    </a:lnTo>
                    <a:lnTo>
                      <a:pt x="1098" y="749"/>
                    </a:lnTo>
                    <a:lnTo>
                      <a:pt x="1098" y="789"/>
                    </a:lnTo>
                    <a:lnTo>
                      <a:pt x="1094" y="799"/>
                    </a:lnTo>
                    <a:lnTo>
                      <a:pt x="1094" y="839"/>
                    </a:lnTo>
                    <a:lnTo>
                      <a:pt x="1098" y="850"/>
                    </a:lnTo>
                    <a:lnTo>
                      <a:pt x="1102" y="861"/>
                    </a:lnTo>
                    <a:lnTo>
                      <a:pt x="1105" y="875"/>
                    </a:lnTo>
                    <a:lnTo>
                      <a:pt x="1109" y="889"/>
                    </a:lnTo>
                    <a:lnTo>
                      <a:pt x="1109" y="904"/>
                    </a:lnTo>
                    <a:lnTo>
                      <a:pt x="1112" y="918"/>
                    </a:lnTo>
                    <a:lnTo>
                      <a:pt x="1116" y="933"/>
                    </a:lnTo>
                    <a:lnTo>
                      <a:pt x="1120" y="943"/>
                    </a:lnTo>
                    <a:lnTo>
                      <a:pt x="1127" y="958"/>
                    </a:lnTo>
                    <a:lnTo>
                      <a:pt x="1127" y="979"/>
                    </a:lnTo>
                    <a:lnTo>
                      <a:pt x="1130" y="997"/>
                    </a:lnTo>
                    <a:lnTo>
                      <a:pt x="1130" y="1055"/>
                    </a:lnTo>
                    <a:lnTo>
                      <a:pt x="1127" y="1077"/>
                    </a:lnTo>
                    <a:lnTo>
                      <a:pt x="1120" y="1095"/>
                    </a:lnTo>
                    <a:lnTo>
                      <a:pt x="1112" y="1109"/>
                    </a:lnTo>
                    <a:lnTo>
                      <a:pt x="1109" y="1116"/>
                    </a:lnTo>
                    <a:lnTo>
                      <a:pt x="1105" y="1123"/>
                    </a:lnTo>
                    <a:lnTo>
                      <a:pt x="1098" y="1127"/>
                    </a:lnTo>
                    <a:lnTo>
                      <a:pt x="1094" y="1134"/>
                    </a:lnTo>
                    <a:lnTo>
                      <a:pt x="1087" y="1138"/>
                    </a:lnTo>
                    <a:lnTo>
                      <a:pt x="1076" y="1141"/>
                    </a:lnTo>
                    <a:lnTo>
                      <a:pt x="1062" y="1156"/>
                    </a:lnTo>
                    <a:lnTo>
                      <a:pt x="1051" y="1159"/>
                    </a:lnTo>
                    <a:lnTo>
                      <a:pt x="1044" y="1163"/>
                    </a:lnTo>
                    <a:lnTo>
                      <a:pt x="1037" y="1170"/>
                    </a:lnTo>
                    <a:lnTo>
                      <a:pt x="1026" y="1177"/>
                    </a:lnTo>
                    <a:lnTo>
                      <a:pt x="1030" y="1199"/>
                    </a:lnTo>
                    <a:lnTo>
                      <a:pt x="1037" y="1221"/>
                    </a:lnTo>
                    <a:lnTo>
                      <a:pt x="1044" y="1246"/>
                    </a:lnTo>
                    <a:lnTo>
                      <a:pt x="1051" y="1267"/>
                    </a:lnTo>
                    <a:lnTo>
                      <a:pt x="1062" y="1293"/>
                    </a:lnTo>
                    <a:lnTo>
                      <a:pt x="1069" y="1314"/>
                    </a:lnTo>
                    <a:lnTo>
                      <a:pt x="1080" y="1336"/>
                    </a:lnTo>
                    <a:lnTo>
                      <a:pt x="1091" y="1357"/>
                    </a:lnTo>
                    <a:lnTo>
                      <a:pt x="1087" y="1365"/>
                    </a:lnTo>
                    <a:lnTo>
                      <a:pt x="1087" y="1386"/>
                    </a:lnTo>
                    <a:lnTo>
                      <a:pt x="1080" y="1393"/>
                    </a:lnTo>
                    <a:lnTo>
                      <a:pt x="1076" y="1401"/>
                    </a:lnTo>
                    <a:lnTo>
                      <a:pt x="1066" y="1408"/>
                    </a:lnTo>
                    <a:lnTo>
                      <a:pt x="1058" y="1411"/>
                    </a:lnTo>
                    <a:lnTo>
                      <a:pt x="1051" y="1415"/>
                    </a:lnTo>
                    <a:lnTo>
                      <a:pt x="1044" y="1419"/>
                    </a:lnTo>
                    <a:lnTo>
                      <a:pt x="1037" y="1422"/>
                    </a:lnTo>
                    <a:lnTo>
                      <a:pt x="1030" y="1426"/>
                    </a:lnTo>
                    <a:lnTo>
                      <a:pt x="1019" y="1429"/>
                    </a:lnTo>
                    <a:lnTo>
                      <a:pt x="1012" y="1433"/>
                    </a:lnTo>
                    <a:lnTo>
                      <a:pt x="1004" y="1437"/>
                    </a:lnTo>
                    <a:lnTo>
                      <a:pt x="997" y="1440"/>
                    </a:lnTo>
                    <a:lnTo>
                      <a:pt x="986" y="1440"/>
                    </a:lnTo>
                    <a:lnTo>
                      <a:pt x="979" y="1444"/>
                    </a:lnTo>
                    <a:lnTo>
                      <a:pt x="972" y="1447"/>
                    </a:lnTo>
                    <a:lnTo>
                      <a:pt x="961" y="1451"/>
                    </a:lnTo>
                    <a:lnTo>
                      <a:pt x="961" y="1465"/>
                    </a:lnTo>
                    <a:lnTo>
                      <a:pt x="958" y="1480"/>
                    </a:lnTo>
                    <a:lnTo>
                      <a:pt x="954" y="1494"/>
                    </a:lnTo>
                    <a:lnTo>
                      <a:pt x="950" y="1509"/>
                    </a:lnTo>
                    <a:lnTo>
                      <a:pt x="947" y="1523"/>
                    </a:lnTo>
                    <a:lnTo>
                      <a:pt x="947" y="1537"/>
                    </a:lnTo>
                    <a:lnTo>
                      <a:pt x="950" y="1552"/>
                    </a:lnTo>
                    <a:lnTo>
                      <a:pt x="958" y="1566"/>
                    </a:lnTo>
                    <a:lnTo>
                      <a:pt x="958" y="1595"/>
                    </a:lnTo>
                    <a:lnTo>
                      <a:pt x="954" y="1609"/>
                    </a:lnTo>
                    <a:lnTo>
                      <a:pt x="950" y="1620"/>
                    </a:lnTo>
                    <a:lnTo>
                      <a:pt x="965" y="1631"/>
                    </a:lnTo>
                    <a:lnTo>
                      <a:pt x="972" y="1642"/>
                    </a:lnTo>
                    <a:lnTo>
                      <a:pt x="979" y="1656"/>
                    </a:lnTo>
                    <a:lnTo>
                      <a:pt x="986" y="1667"/>
                    </a:lnTo>
                    <a:lnTo>
                      <a:pt x="990" y="1681"/>
                    </a:lnTo>
                    <a:lnTo>
                      <a:pt x="990" y="1725"/>
                    </a:lnTo>
                    <a:lnTo>
                      <a:pt x="994" y="1725"/>
                    </a:lnTo>
                    <a:lnTo>
                      <a:pt x="997" y="1728"/>
                    </a:lnTo>
                    <a:lnTo>
                      <a:pt x="1001" y="1728"/>
                    </a:lnTo>
                    <a:lnTo>
                      <a:pt x="1001" y="1732"/>
                    </a:lnTo>
                    <a:lnTo>
                      <a:pt x="976" y="1757"/>
                    </a:lnTo>
                    <a:lnTo>
                      <a:pt x="972" y="1753"/>
                    </a:lnTo>
                    <a:lnTo>
                      <a:pt x="968" y="1753"/>
                    </a:lnTo>
                    <a:lnTo>
                      <a:pt x="968" y="1746"/>
                    </a:lnTo>
                    <a:lnTo>
                      <a:pt x="576" y="1743"/>
                    </a:lnTo>
                    <a:lnTo>
                      <a:pt x="511" y="1743"/>
                    </a:lnTo>
                    <a:lnTo>
                      <a:pt x="497" y="1739"/>
                    </a:lnTo>
                    <a:lnTo>
                      <a:pt x="130" y="1739"/>
                    </a:lnTo>
                    <a:lnTo>
                      <a:pt x="115" y="1735"/>
                    </a:lnTo>
                    <a:lnTo>
                      <a:pt x="15" y="1735"/>
                    </a:lnTo>
                    <a:lnTo>
                      <a:pt x="7" y="1739"/>
                    </a:lnTo>
                    <a:lnTo>
                      <a:pt x="4" y="1735"/>
                    </a:lnTo>
                    <a:lnTo>
                      <a:pt x="4" y="1732"/>
                    </a:lnTo>
                    <a:lnTo>
                      <a:pt x="0" y="1728"/>
                    </a:lnTo>
                    <a:lnTo>
                      <a:pt x="0" y="1721"/>
                    </a:lnTo>
                    <a:lnTo>
                      <a:pt x="15" y="1714"/>
                    </a:lnTo>
                    <a:lnTo>
                      <a:pt x="249" y="1714"/>
                    </a:lnTo>
                    <a:lnTo>
                      <a:pt x="252" y="1703"/>
                    </a:lnTo>
                    <a:lnTo>
                      <a:pt x="259" y="1692"/>
                    </a:lnTo>
                    <a:lnTo>
                      <a:pt x="267" y="1681"/>
                    </a:lnTo>
                    <a:lnTo>
                      <a:pt x="274" y="1674"/>
                    </a:lnTo>
                    <a:lnTo>
                      <a:pt x="281" y="1663"/>
                    </a:lnTo>
                    <a:lnTo>
                      <a:pt x="288" y="1656"/>
                    </a:lnTo>
                    <a:lnTo>
                      <a:pt x="299" y="1649"/>
                    </a:lnTo>
                    <a:lnTo>
                      <a:pt x="310" y="1642"/>
                    </a:lnTo>
                    <a:lnTo>
                      <a:pt x="321" y="1638"/>
                    </a:lnTo>
                    <a:lnTo>
                      <a:pt x="331" y="1631"/>
                    </a:lnTo>
                    <a:lnTo>
                      <a:pt x="342" y="1627"/>
                    </a:lnTo>
                    <a:lnTo>
                      <a:pt x="353" y="1624"/>
                    </a:lnTo>
                    <a:lnTo>
                      <a:pt x="364" y="1620"/>
                    </a:lnTo>
                    <a:lnTo>
                      <a:pt x="378" y="1617"/>
                    </a:lnTo>
                    <a:lnTo>
                      <a:pt x="389" y="1613"/>
                    </a:lnTo>
                    <a:lnTo>
                      <a:pt x="400" y="1613"/>
                    </a:lnTo>
                    <a:lnTo>
                      <a:pt x="403" y="1609"/>
                    </a:lnTo>
                    <a:lnTo>
                      <a:pt x="403" y="1602"/>
                    </a:lnTo>
                    <a:lnTo>
                      <a:pt x="407" y="1595"/>
                    </a:lnTo>
                    <a:lnTo>
                      <a:pt x="421" y="1581"/>
                    </a:lnTo>
                    <a:lnTo>
                      <a:pt x="414" y="1566"/>
                    </a:lnTo>
                    <a:lnTo>
                      <a:pt x="407" y="1548"/>
                    </a:lnTo>
                    <a:lnTo>
                      <a:pt x="403" y="1530"/>
                    </a:lnTo>
                    <a:lnTo>
                      <a:pt x="400" y="1516"/>
                    </a:lnTo>
                    <a:lnTo>
                      <a:pt x="400" y="1498"/>
                    </a:lnTo>
                    <a:lnTo>
                      <a:pt x="396" y="1480"/>
                    </a:lnTo>
                    <a:lnTo>
                      <a:pt x="393" y="1465"/>
                    </a:lnTo>
                    <a:lnTo>
                      <a:pt x="385" y="1447"/>
                    </a:lnTo>
                    <a:lnTo>
                      <a:pt x="375" y="1437"/>
                    </a:lnTo>
                    <a:lnTo>
                      <a:pt x="367" y="1433"/>
                    </a:lnTo>
                    <a:lnTo>
                      <a:pt x="360" y="1429"/>
                    </a:lnTo>
                    <a:lnTo>
                      <a:pt x="353" y="1426"/>
                    </a:lnTo>
                    <a:lnTo>
                      <a:pt x="346" y="1422"/>
                    </a:lnTo>
                    <a:lnTo>
                      <a:pt x="339" y="1419"/>
                    </a:lnTo>
                    <a:lnTo>
                      <a:pt x="331" y="1415"/>
                    </a:lnTo>
                    <a:lnTo>
                      <a:pt x="324" y="1415"/>
                    </a:lnTo>
                    <a:lnTo>
                      <a:pt x="321" y="1408"/>
                    </a:lnTo>
                    <a:lnTo>
                      <a:pt x="313" y="1404"/>
                    </a:lnTo>
                    <a:lnTo>
                      <a:pt x="306" y="1401"/>
                    </a:lnTo>
                    <a:lnTo>
                      <a:pt x="303" y="1393"/>
                    </a:lnTo>
                    <a:lnTo>
                      <a:pt x="299" y="1390"/>
                    </a:lnTo>
                    <a:lnTo>
                      <a:pt x="295" y="1383"/>
                    </a:lnTo>
                    <a:lnTo>
                      <a:pt x="295" y="1375"/>
                    </a:lnTo>
                    <a:lnTo>
                      <a:pt x="299" y="1354"/>
                    </a:lnTo>
                    <a:lnTo>
                      <a:pt x="303" y="1332"/>
                    </a:lnTo>
                    <a:lnTo>
                      <a:pt x="310" y="1311"/>
                    </a:lnTo>
                    <a:lnTo>
                      <a:pt x="313" y="1293"/>
                    </a:lnTo>
                    <a:lnTo>
                      <a:pt x="317" y="1271"/>
                    </a:lnTo>
                    <a:lnTo>
                      <a:pt x="317" y="1228"/>
                    </a:lnTo>
                    <a:lnTo>
                      <a:pt x="313" y="1210"/>
                    </a:lnTo>
                    <a:lnTo>
                      <a:pt x="306" y="1203"/>
                    </a:lnTo>
                    <a:lnTo>
                      <a:pt x="299" y="1199"/>
                    </a:lnTo>
                    <a:lnTo>
                      <a:pt x="288" y="1195"/>
                    </a:lnTo>
                    <a:lnTo>
                      <a:pt x="281" y="1192"/>
                    </a:lnTo>
                    <a:lnTo>
                      <a:pt x="270" y="1188"/>
                    </a:lnTo>
                    <a:lnTo>
                      <a:pt x="263" y="1185"/>
                    </a:lnTo>
                    <a:lnTo>
                      <a:pt x="256" y="1177"/>
                    </a:lnTo>
                    <a:lnTo>
                      <a:pt x="245" y="1174"/>
                    </a:lnTo>
                    <a:lnTo>
                      <a:pt x="238" y="1167"/>
                    </a:lnTo>
                    <a:lnTo>
                      <a:pt x="231" y="1163"/>
                    </a:lnTo>
                    <a:lnTo>
                      <a:pt x="216" y="1149"/>
                    </a:lnTo>
                    <a:lnTo>
                      <a:pt x="213" y="1141"/>
                    </a:lnTo>
                    <a:lnTo>
                      <a:pt x="205" y="1134"/>
                    </a:lnTo>
                    <a:lnTo>
                      <a:pt x="202" y="1123"/>
                    </a:lnTo>
                    <a:lnTo>
                      <a:pt x="202" y="1116"/>
                    </a:lnTo>
                    <a:lnTo>
                      <a:pt x="198" y="1084"/>
                    </a:lnTo>
                    <a:lnTo>
                      <a:pt x="198" y="1051"/>
                    </a:lnTo>
                    <a:lnTo>
                      <a:pt x="205" y="1019"/>
                    </a:lnTo>
                    <a:lnTo>
                      <a:pt x="213" y="990"/>
                    </a:lnTo>
                    <a:lnTo>
                      <a:pt x="223" y="958"/>
                    </a:lnTo>
                    <a:lnTo>
                      <a:pt x="238" y="929"/>
                    </a:lnTo>
                    <a:lnTo>
                      <a:pt x="249" y="900"/>
                    </a:lnTo>
                    <a:lnTo>
                      <a:pt x="263" y="871"/>
                    </a:lnTo>
                    <a:lnTo>
                      <a:pt x="256" y="853"/>
                    </a:lnTo>
                    <a:lnTo>
                      <a:pt x="256" y="835"/>
                    </a:lnTo>
                    <a:lnTo>
                      <a:pt x="263" y="817"/>
                    </a:lnTo>
                    <a:lnTo>
                      <a:pt x="270" y="803"/>
                    </a:lnTo>
                    <a:lnTo>
                      <a:pt x="281" y="785"/>
                    </a:lnTo>
                    <a:lnTo>
                      <a:pt x="292" y="771"/>
                    </a:lnTo>
                    <a:lnTo>
                      <a:pt x="303" y="760"/>
                    </a:lnTo>
                    <a:lnTo>
                      <a:pt x="317" y="742"/>
                    </a:lnTo>
                    <a:lnTo>
                      <a:pt x="321" y="735"/>
                    </a:lnTo>
                    <a:lnTo>
                      <a:pt x="324" y="724"/>
                    </a:lnTo>
                    <a:lnTo>
                      <a:pt x="324" y="706"/>
                    </a:lnTo>
                    <a:lnTo>
                      <a:pt x="321" y="699"/>
                    </a:lnTo>
                    <a:lnTo>
                      <a:pt x="317" y="688"/>
                    </a:lnTo>
                    <a:lnTo>
                      <a:pt x="313" y="677"/>
                    </a:lnTo>
                    <a:lnTo>
                      <a:pt x="313" y="666"/>
                    </a:lnTo>
                    <a:lnTo>
                      <a:pt x="310" y="659"/>
                    </a:lnTo>
                    <a:lnTo>
                      <a:pt x="306" y="652"/>
                    </a:lnTo>
                    <a:lnTo>
                      <a:pt x="303" y="641"/>
                    </a:lnTo>
                    <a:lnTo>
                      <a:pt x="285" y="623"/>
                    </a:lnTo>
                    <a:lnTo>
                      <a:pt x="274" y="616"/>
                    </a:lnTo>
                    <a:lnTo>
                      <a:pt x="267" y="612"/>
                    </a:lnTo>
                    <a:lnTo>
                      <a:pt x="263" y="612"/>
                    </a:lnTo>
                    <a:lnTo>
                      <a:pt x="256" y="619"/>
                    </a:lnTo>
                    <a:lnTo>
                      <a:pt x="252" y="619"/>
                    </a:lnTo>
                    <a:lnTo>
                      <a:pt x="249" y="623"/>
                    </a:lnTo>
                    <a:lnTo>
                      <a:pt x="241" y="623"/>
                    </a:lnTo>
                    <a:lnTo>
                      <a:pt x="238" y="619"/>
                    </a:lnTo>
                    <a:lnTo>
                      <a:pt x="227" y="619"/>
                    </a:lnTo>
                    <a:lnTo>
                      <a:pt x="220" y="616"/>
                    </a:lnTo>
                    <a:lnTo>
                      <a:pt x="213" y="612"/>
                    </a:lnTo>
                    <a:lnTo>
                      <a:pt x="205" y="609"/>
                    </a:lnTo>
                    <a:lnTo>
                      <a:pt x="202" y="605"/>
                    </a:lnTo>
                    <a:lnTo>
                      <a:pt x="195" y="601"/>
                    </a:lnTo>
                    <a:lnTo>
                      <a:pt x="177" y="601"/>
                    </a:lnTo>
                    <a:lnTo>
                      <a:pt x="169" y="598"/>
                    </a:lnTo>
                    <a:lnTo>
                      <a:pt x="162" y="591"/>
                    </a:lnTo>
                    <a:lnTo>
                      <a:pt x="155" y="587"/>
                    </a:lnTo>
                    <a:lnTo>
                      <a:pt x="144" y="583"/>
                    </a:lnTo>
                    <a:lnTo>
                      <a:pt x="137" y="580"/>
                    </a:lnTo>
                    <a:lnTo>
                      <a:pt x="123" y="565"/>
                    </a:lnTo>
                    <a:lnTo>
                      <a:pt x="115" y="562"/>
                    </a:lnTo>
                    <a:lnTo>
                      <a:pt x="108" y="558"/>
                    </a:lnTo>
                    <a:lnTo>
                      <a:pt x="105" y="555"/>
                    </a:lnTo>
                    <a:lnTo>
                      <a:pt x="97" y="555"/>
                    </a:lnTo>
                    <a:lnTo>
                      <a:pt x="90" y="551"/>
                    </a:lnTo>
                    <a:lnTo>
                      <a:pt x="87" y="547"/>
                    </a:lnTo>
                    <a:lnTo>
                      <a:pt x="79" y="547"/>
                    </a:lnTo>
                    <a:lnTo>
                      <a:pt x="72" y="544"/>
                    </a:lnTo>
                    <a:lnTo>
                      <a:pt x="69" y="540"/>
                    </a:lnTo>
                    <a:lnTo>
                      <a:pt x="58" y="540"/>
                    </a:lnTo>
                    <a:lnTo>
                      <a:pt x="54" y="537"/>
                    </a:lnTo>
                    <a:lnTo>
                      <a:pt x="51" y="537"/>
                    </a:lnTo>
                    <a:lnTo>
                      <a:pt x="47" y="533"/>
                    </a:lnTo>
                    <a:lnTo>
                      <a:pt x="43" y="533"/>
                    </a:lnTo>
                    <a:lnTo>
                      <a:pt x="36" y="529"/>
                    </a:lnTo>
                    <a:lnTo>
                      <a:pt x="33" y="529"/>
                    </a:lnTo>
                    <a:lnTo>
                      <a:pt x="33" y="519"/>
                    </a:lnTo>
                    <a:lnTo>
                      <a:pt x="36" y="508"/>
                    </a:lnTo>
                    <a:lnTo>
                      <a:pt x="40" y="501"/>
                    </a:lnTo>
                    <a:lnTo>
                      <a:pt x="47" y="490"/>
                    </a:lnTo>
                    <a:lnTo>
                      <a:pt x="51" y="468"/>
                    </a:lnTo>
                    <a:lnTo>
                      <a:pt x="54" y="450"/>
                    </a:lnTo>
                    <a:lnTo>
                      <a:pt x="58" y="429"/>
                    </a:lnTo>
                    <a:lnTo>
                      <a:pt x="61" y="407"/>
                    </a:lnTo>
                    <a:lnTo>
                      <a:pt x="65" y="389"/>
                    </a:lnTo>
                    <a:lnTo>
                      <a:pt x="69" y="367"/>
                    </a:lnTo>
                    <a:lnTo>
                      <a:pt x="76" y="349"/>
                    </a:lnTo>
                    <a:lnTo>
                      <a:pt x="79" y="328"/>
                    </a:lnTo>
                    <a:lnTo>
                      <a:pt x="87" y="310"/>
                    </a:lnTo>
                    <a:lnTo>
                      <a:pt x="94" y="292"/>
                    </a:lnTo>
                    <a:lnTo>
                      <a:pt x="101" y="270"/>
                    </a:lnTo>
                    <a:lnTo>
                      <a:pt x="108" y="252"/>
                    </a:lnTo>
                    <a:lnTo>
                      <a:pt x="123" y="234"/>
                    </a:lnTo>
                    <a:lnTo>
                      <a:pt x="130" y="216"/>
                    </a:lnTo>
                    <a:lnTo>
                      <a:pt x="144" y="198"/>
                    </a:lnTo>
                    <a:lnTo>
                      <a:pt x="159" y="184"/>
                    </a:lnTo>
                    <a:lnTo>
                      <a:pt x="162" y="177"/>
                    </a:lnTo>
                    <a:lnTo>
                      <a:pt x="166" y="169"/>
                    </a:lnTo>
                    <a:lnTo>
                      <a:pt x="209" y="126"/>
                    </a:lnTo>
                    <a:lnTo>
                      <a:pt x="216" y="123"/>
                    </a:lnTo>
                    <a:lnTo>
                      <a:pt x="234" y="105"/>
                    </a:lnTo>
                    <a:lnTo>
                      <a:pt x="241" y="101"/>
                    </a:lnTo>
                    <a:lnTo>
                      <a:pt x="245" y="94"/>
                    </a:lnTo>
                    <a:lnTo>
                      <a:pt x="252" y="90"/>
                    </a:lnTo>
                    <a:lnTo>
                      <a:pt x="263" y="83"/>
                    </a:lnTo>
                    <a:lnTo>
                      <a:pt x="277" y="72"/>
                    </a:lnTo>
                    <a:lnTo>
                      <a:pt x="288" y="65"/>
                    </a:lnTo>
                    <a:lnTo>
                      <a:pt x="299" y="61"/>
                    </a:lnTo>
                    <a:lnTo>
                      <a:pt x="313" y="54"/>
                    </a:lnTo>
                    <a:lnTo>
                      <a:pt x="324" y="47"/>
                    </a:lnTo>
                    <a:lnTo>
                      <a:pt x="339" y="43"/>
                    </a:lnTo>
                    <a:lnTo>
                      <a:pt x="349" y="40"/>
                    </a:lnTo>
                    <a:lnTo>
                      <a:pt x="364" y="33"/>
                    </a:lnTo>
                    <a:lnTo>
                      <a:pt x="378" y="29"/>
                    </a:lnTo>
                    <a:lnTo>
                      <a:pt x="393" y="25"/>
                    </a:lnTo>
                    <a:lnTo>
                      <a:pt x="403" y="22"/>
                    </a:lnTo>
                    <a:lnTo>
                      <a:pt x="418" y="18"/>
                    </a:lnTo>
                    <a:lnTo>
                      <a:pt x="432" y="11"/>
                    </a:lnTo>
                    <a:lnTo>
                      <a:pt x="443" y="7"/>
                    </a:lnTo>
                    <a:lnTo>
                      <a:pt x="457" y="4"/>
                    </a:lnTo>
                    <a:lnTo>
                      <a:pt x="468" y="4"/>
                    </a:lnTo>
                    <a:lnTo>
                      <a:pt x="479" y="0"/>
                    </a:lnTo>
                    <a:lnTo>
                      <a:pt x="533" y="0"/>
                    </a:lnTo>
                    <a:lnTo>
                      <a:pt x="544" y="4"/>
                    </a:lnTo>
                    <a:lnTo>
                      <a:pt x="558" y="4"/>
                    </a:lnTo>
                    <a:lnTo>
                      <a:pt x="565" y="7"/>
                    </a:lnTo>
                    <a:lnTo>
                      <a:pt x="580" y="7"/>
                    </a:lnTo>
                    <a:lnTo>
                      <a:pt x="587" y="15"/>
                    </a:lnTo>
                    <a:lnTo>
                      <a:pt x="598" y="18"/>
                    </a:lnTo>
                    <a:lnTo>
                      <a:pt x="608" y="22"/>
                    </a:lnTo>
                    <a:lnTo>
                      <a:pt x="616" y="29"/>
                    </a:lnTo>
                    <a:lnTo>
                      <a:pt x="626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82" name="Freeform 6"/>
              <p:cNvSpPr>
                <a:spLocks/>
              </p:cNvSpPr>
              <p:nvPr/>
            </p:nvSpPr>
            <p:spPr bwMode="auto">
              <a:xfrm>
                <a:off x="4038" y="1273"/>
                <a:ext cx="155" cy="36"/>
              </a:xfrm>
              <a:custGeom>
                <a:avLst/>
                <a:gdLst>
                  <a:gd name="T0" fmla="*/ 155 w 155"/>
                  <a:gd name="T1" fmla="*/ 29 h 36"/>
                  <a:gd name="T2" fmla="*/ 144 w 155"/>
                  <a:gd name="T3" fmla="*/ 25 h 36"/>
                  <a:gd name="T4" fmla="*/ 137 w 155"/>
                  <a:gd name="T5" fmla="*/ 22 h 36"/>
                  <a:gd name="T6" fmla="*/ 126 w 155"/>
                  <a:gd name="T7" fmla="*/ 15 h 36"/>
                  <a:gd name="T8" fmla="*/ 119 w 155"/>
                  <a:gd name="T9" fmla="*/ 11 h 36"/>
                  <a:gd name="T10" fmla="*/ 108 w 155"/>
                  <a:gd name="T11" fmla="*/ 7 h 36"/>
                  <a:gd name="T12" fmla="*/ 97 w 155"/>
                  <a:gd name="T13" fmla="*/ 7 h 36"/>
                  <a:gd name="T14" fmla="*/ 90 w 155"/>
                  <a:gd name="T15" fmla="*/ 4 h 36"/>
                  <a:gd name="T16" fmla="*/ 79 w 155"/>
                  <a:gd name="T17" fmla="*/ 4 h 36"/>
                  <a:gd name="T18" fmla="*/ 68 w 155"/>
                  <a:gd name="T19" fmla="*/ 0 h 36"/>
                  <a:gd name="T20" fmla="*/ 61 w 155"/>
                  <a:gd name="T21" fmla="*/ 0 h 36"/>
                  <a:gd name="T22" fmla="*/ 50 w 155"/>
                  <a:gd name="T23" fmla="*/ 4 h 36"/>
                  <a:gd name="T24" fmla="*/ 29 w 155"/>
                  <a:gd name="T25" fmla="*/ 4 h 36"/>
                  <a:gd name="T26" fmla="*/ 21 w 155"/>
                  <a:gd name="T27" fmla="*/ 7 h 36"/>
                  <a:gd name="T28" fmla="*/ 11 w 155"/>
                  <a:gd name="T29" fmla="*/ 11 h 36"/>
                  <a:gd name="T30" fmla="*/ 0 w 155"/>
                  <a:gd name="T31" fmla="*/ 15 h 36"/>
                  <a:gd name="T32" fmla="*/ 3 w 155"/>
                  <a:gd name="T33" fmla="*/ 22 h 36"/>
                  <a:gd name="T34" fmla="*/ 14 w 155"/>
                  <a:gd name="T35" fmla="*/ 18 h 36"/>
                  <a:gd name="T36" fmla="*/ 21 w 155"/>
                  <a:gd name="T37" fmla="*/ 15 h 36"/>
                  <a:gd name="T38" fmla="*/ 32 w 155"/>
                  <a:gd name="T39" fmla="*/ 11 h 36"/>
                  <a:gd name="T40" fmla="*/ 39 w 155"/>
                  <a:gd name="T41" fmla="*/ 11 h 36"/>
                  <a:gd name="T42" fmla="*/ 50 w 155"/>
                  <a:gd name="T43" fmla="*/ 7 h 36"/>
                  <a:gd name="T44" fmla="*/ 79 w 155"/>
                  <a:gd name="T45" fmla="*/ 7 h 36"/>
                  <a:gd name="T46" fmla="*/ 90 w 155"/>
                  <a:gd name="T47" fmla="*/ 11 h 36"/>
                  <a:gd name="T48" fmla="*/ 97 w 155"/>
                  <a:gd name="T49" fmla="*/ 11 h 36"/>
                  <a:gd name="T50" fmla="*/ 108 w 155"/>
                  <a:gd name="T51" fmla="*/ 15 h 36"/>
                  <a:gd name="T52" fmla="*/ 115 w 155"/>
                  <a:gd name="T53" fmla="*/ 18 h 36"/>
                  <a:gd name="T54" fmla="*/ 126 w 155"/>
                  <a:gd name="T55" fmla="*/ 22 h 36"/>
                  <a:gd name="T56" fmla="*/ 133 w 155"/>
                  <a:gd name="T57" fmla="*/ 29 h 36"/>
                  <a:gd name="T58" fmla="*/ 140 w 155"/>
                  <a:gd name="T59" fmla="*/ 33 h 36"/>
                  <a:gd name="T60" fmla="*/ 151 w 155"/>
                  <a:gd name="T61" fmla="*/ 36 h 36"/>
                  <a:gd name="T62" fmla="*/ 147 w 155"/>
                  <a:gd name="T63" fmla="*/ 36 h 36"/>
                  <a:gd name="T64" fmla="*/ 155 w 155"/>
                  <a:gd name="T65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5" h="36">
                    <a:moveTo>
                      <a:pt x="155" y="29"/>
                    </a:moveTo>
                    <a:lnTo>
                      <a:pt x="144" y="25"/>
                    </a:lnTo>
                    <a:lnTo>
                      <a:pt x="137" y="22"/>
                    </a:lnTo>
                    <a:lnTo>
                      <a:pt x="126" y="15"/>
                    </a:lnTo>
                    <a:lnTo>
                      <a:pt x="119" y="11"/>
                    </a:lnTo>
                    <a:lnTo>
                      <a:pt x="108" y="7"/>
                    </a:lnTo>
                    <a:lnTo>
                      <a:pt x="97" y="7"/>
                    </a:lnTo>
                    <a:lnTo>
                      <a:pt x="90" y="4"/>
                    </a:lnTo>
                    <a:lnTo>
                      <a:pt x="79" y="4"/>
                    </a:lnTo>
                    <a:lnTo>
                      <a:pt x="68" y="0"/>
                    </a:lnTo>
                    <a:lnTo>
                      <a:pt x="61" y="0"/>
                    </a:lnTo>
                    <a:lnTo>
                      <a:pt x="50" y="4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1" y="11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14" y="18"/>
                    </a:lnTo>
                    <a:lnTo>
                      <a:pt x="21" y="15"/>
                    </a:lnTo>
                    <a:lnTo>
                      <a:pt x="32" y="11"/>
                    </a:lnTo>
                    <a:lnTo>
                      <a:pt x="39" y="11"/>
                    </a:lnTo>
                    <a:lnTo>
                      <a:pt x="50" y="7"/>
                    </a:lnTo>
                    <a:lnTo>
                      <a:pt x="79" y="7"/>
                    </a:lnTo>
                    <a:lnTo>
                      <a:pt x="90" y="11"/>
                    </a:lnTo>
                    <a:lnTo>
                      <a:pt x="97" y="11"/>
                    </a:lnTo>
                    <a:lnTo>
                      <a:pt x="108" y="15"/>
                    </a:lnTo>
                    <a:lnTo>
                      <a:pt x="115" y="18"/>
                    </a:lnTo>
                    <a:lnTo>
                      <a:pt x="126" y="22"/>
                    </a:lnTo>
                    <a:lnTo>
                      <a:pt x="133" y="29"/>
                    </a:lnTo>
                    <a:lnTo>
                      <a:pt x="140" y="33"/>
                    </a:lnTo>
                    <a:lnTo>
                      <a:pt x="151" y="36"/>
                    </a:lnTo>
                    <a:lnTo>
                      <a:pt x="147" y="36"/>
                    </a:lnTo>
                    <a:lnTo>
                      <a:pt x="15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83" name="Freeform 7"/>
              <p:cNvSpPr>
                <a:spLocks/>
              </p:cNvSpPr>
              <p:nvPr/>
            </p:nvSpPr>
            <p:spPr bwMode="auto">
              <a:xfrm>
                <a:off x="4185" y="1302"/>
                <a:ext cx="98" cy="295"/>
              </a:xfrm>
              <a:custGeom>
                <a:avLst/>
                <a:gdLst>
                  <a:gd name="T0" fmla="*/ 94 w 98"/>
                  <a:gd name="T1" fmla="*/ 295 h 295"/>
                  <a:gd name="T2" fmla="*/ 94 w 98"/>
                  <a:gd name="T3" fmla="*/ 256 h 295"/>
                  <a:gd name="T4" fmla="*/ 98 w 98"/>
                  <a:gd name="T5" fmla="*/ 234 h 295"/>
                  <a:gd name="T6" fmla="*/ 98 w 98"/>
                  <a:gd name="T7" fmla="*/ 194 h 295"/>
                  <a:gd name="T8" fmla="*/ 94 w 98"/>
                  <a:gd name="T9" fmla="*/ 176 h 295"/>
                  <a:gd name="T10" fmla="*/ 90 w 98"/>
                  <a:gd name="T11" fmla="*/ 155 h 295"/>
                  <a:gd name="T12" fmla="*/ 90 w 98"/>
                  <a:gd name="T13" fmla="*/ 137 h 295"/>
                  <a:gd name="T14" fmla="*/ 83 w 98"/>
                  <a:gd name="T15" fmla="*/ 119 h 295"/>
                  <a:gd name="T16" fmla="*/ 80 w 98"/>
                  <a:gd name="T17" fmla="*/ 97 h 295"/>
                  <a:gd name="T18" fmla="*/ 69 w 98"/>
                  <a:gd name="T19" fmla="*/ 79 h 295"/>
                  <a:gd name="T20" fmla="*/ 62 w 98"/>
                  <a:gd name="T21" fmla="*/ 65 h 295"/>
                  <a:gd name="T22" fmla="*/ 51 w 98"/>
                  <a:gd name="T23" fmla="*/ 47 h 295"/>
                  <a:gd name="T24" fmla="*/ 36 w 98"/>
                  <a:gd name="T25" fmla="*/ 32 h 295"/>
                  <a:gd name="T26" fmla="*/ 22 w 98"/>
                  <a:gd name="T27" fmla="*/ 14 h 295"/>
                  <a:gd name="T28" fmla="*/ 8 w 98"/>
                  <a:gd name="T29" fmla="*/ 0 h 295"/>
                  <a:gd name="T30" fmla="*/ 0 w 98"/>
                  <a:gd name="T31" fmla="*/ 7 h 295"/>
                  <a:gd name="T32" fmla="*/ 18 w 98"/>
                  <a:gd name="T33" fmla="*/ 22 h 295"/>
                  <a:gd name="T34" fmla="*/ 33 w 98"/>
                  <a:gd name="T35" fmla="*/ 36 h 295"/>
                  <a:gd name="T36" fmla="*/ 44 w 98"/>
                  <a:gd name="T37" fmla="*/ 50 h 295"/>
                  <a:gd name="T38" fmla="*/ 54 w 98"/>
                  <a:gd name="T39" fmla="*/ 68 h 295"/>
                  <a:gd name="T40" fmla="*/ 65 w 98"/>
                  <a:gd name="T41" fmla="*/ 83 h 295"/>
                  <a:gd name="T42" fmla="*/ 72 w 98"/>
                  <a:gd name="T43" fmla="*/ 101 h 295"/>
                  <a:gd name="T44" fmla="*/ 76 w 98"/>
                  <a:gd name="T45" fmla="*/ 119 h 295"/>
                  <a:gd name="T46" fmla="*/ 83 w 98"/>
                  <a:gd name="T47" fmla="*/ 137 h 295"/>
                  <a:gd name="T48" fmla="*/ 87 w 98"/>
                  <a:gd name="T49" fmla="*/ 158 h 295"/>
                  <a:gd name="T50" fmla="*/ 87 w 98"/>
                  <a:gd name="T51" fmla="*/ 176 h 295"/>
                  <a:gd name="T52" fmla="*/ 90 w 98"/>
                  <a:gd name="T53" fmla="*/ 194 h 295"/>
                  <a:gd name="T54" fmla="*/ 90 w 98"/>
                  <a:gd name="T55" fmla="*/ 256 h 295"/>
                  <a:gd name="T56" fmla="*/ 87 w 98"/>
                  <a:gd name="T57" fmla="*/ 277 h 295"/>
                  <a:gd name="T58" fmla="*/ 87 w 98"/>
                  <a:gd name="T59" fmla="*/ 295 h 295"/>
                  <a:gd name="T60" fmla="*/ 94 w 98"/>
                  <a:gd name="T61" fmla="*/ 295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8" h="295">
                    <a:moveTo>
                      <a:pt x="94" y="295"/>
                    </a:moveTo>
                    <a:lnTo>
                      <a:pt x="94" y="256"/>
                    </a:lnTo>
                    <a:lnTo>
                      <a:pt x="98" y="234"/>
                    </a:lnTo>
                    <a:lnTo>
                      <a:pt x="98" y="194"/>
                    </a:lnTo>
                    <a:lnTo>
                      <a:pt x="94" y="176"/>
                    </a:lnTo>
                    <a:lnTo>
                      <a:pt x="90" y="155"/>
                    </a:lnTo>
                    <a:lnTo>
                      <a:pt x="90" y="137"/>
                    </a:lnTo>
                    <a:lnTo>
                      <a:pt x="83" y="119"/>
                    </a:lnTo>
                    <a:lnTo>
                      <a:pt x="80" y="97"/>
                    </a:lnTo>
                    <a:lnTo>
                      <a:pt x="69" y="79"/>
                    </a:lnTo>
                    <a:lnTo>
                      <a:pt x="62" y="65"/>
                    </a:lnTo>
                    <a:lnTo>
                      <a:pt x="51" y="47"/>
                    </a:lnTo>
                    <a:lnTo>
                      <a:pt x="36" y="32"/>
                    </a:lnTo>
                    <a:lnTo>
                      <a:pt x="22" y="14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18" y="22"/>
                    </a:lnTo>
                    <a:lnTo>
                      <a:pt x="33" y="36"/>
                    </a:lnTo>
                    <a:lnTo>
                      <a:pt x="44" y="50"/>
                    </a:lnTo>
                    <a:lnTo>
                      <a:pt x="54" y="68"/>
                    </a:lnTo>
                    <a:lnTo>
                      <a:pt x="65" y="83"/>
                    </a:lnTo>
                    <a:lnTo>
                      <a:pt x="72" y="101"/>
                    </a:lnTo>
                    <a:lnTo>
                      <a:pt x="76" y="119"/>
                    </a:lnTo>
                    <a:lnTo>
                      <a:pt x="83" y="137"/>
                    </a:lnTo>
                    <a:lnTo>
                      <a:pt x="87" y="158"/>
                    </a:lnTo>
                    <a:lnTo>
                      <a:pt x="87" y="176"/>
                    </a:lnTo>
                    <a:lnTo>
                      <a:pt x="90" y="194"/>
                    </a:lnTo>
                    <a:lnTo>
                      <a:pt x="90" y="256"/>
                    </a:lnTo>
                    <a:lnTo>
                      <a:pt x="87" y="277"/>
                    </a:lnTo>
                    <a:lnTo>
                      <a:pt x="87" y="295"/>
                    </a:lnTo>
                    <a:lnTo>
                      <a:pt x="94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84" name="Freeform 8"/>
              <p:cNvSpPr>
                <a:spLocks/>
              </p:cNvSpPr>
              <p:nvPr/>
            </p:nvSpPr>
            <p:spPr bwMode="auto">
              <a:xfrm>
                <a:off x="4268" y="1597"/>
                <a:ext cx="11" cy="151"/>
              </a:xfrm>
              <a:custGeom>
                <a:avLst/>
                <a:gdLst>
                  <a:gd name="T0" fmla="*/ 11 w 11"/>
                  <a:gd name="T1" fmla="*/ 151 h 151"/>
                  <a:gd name="T2" fmla="*/ 7 w 11"/>
                  <a:gd name="T3" fmla="*/ 133 h 151"/>
                  <a:gd name="T4" fmla="*/ 7 w 11"/>
                  <a:gd name="T5" fmla="*/ 58 h 151"/>
                  <a:gd name="T6" fmla="*/ 11 w 11"/>
                  <a:gd name="T7" fmla="*/ 40 h 151"/>
                  <a:gd name="T8" fmla="*/ 11 w 11"/>
                  <a:gd name="T9" fmla="*/ 0 h 151"/>
                  <a:gd name="T10" fmla="*/ 4 w 11"/>
                  <a:gd name="T11" fmla="*/ 0 h 151"/>
                  <a:gd name="T12" fmla="*/ 4 w 11"/>
                  <a:gd name="T13" fmla="*/ 40 h 151"/>
                  <a:gd name="T14" fmla="*/ 0 w 11"/>
                  <a:gd name="T15" fmla="*/ 58 h 151"/>
                  <a:gd name="T16" fmla="*/ 0 w 11"/>
                  <a:gd name="T17" fmla="*/ 133 h 151"/>
                  <a:gd name="T18" fmla="*/ 4 w 11"/>
                  <a:gd name="T19" fmla="*/ 151 h 151"/>
                  <a:gd name="T20" fmla="*/ 11 w 11"/>
                  <a:gd name="T21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1">
                    <a:moveTo>
                      <a:pt x="11" y="151"/>
                    </a:moveTo>
                    <a:lnTo>
                      <a:pt x="7" y="133"/>
                    </a:lnTo>
                    <a:lnTo>
                      <a:pt x="7" y="58"/>
                    </a:lnTo>
                    <a:lnTo>
                      <a:pt x="11" y="40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4" y="40"/>
                    </a:lnTo>
                    <a:lnTo>
                      <a:pt x="0" y="58"/>
                    </a:lnTo>
                    <a:lnTo>
                      <a:pt x="0" y="133"/>
                    </a:lnTo>
                    <a:lnTo>
                      <a:pt x="4" y="151"/>
                    </a:lnTo>
                    <a:lnTo>
                      <a:pt x="11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85" name="Freeform 9"/>
              <p:cNvSpPr>
                <a:spLocks/>
              </p:cNvSpPr>
              <p:nvPr/>
            </p:nvSpPr>
            <p:spPr bwMode="auto">
              <a:xfrm>
                <a:off x="4268" y="1748"/>
                <a:ext cx="11" cy="58"/>
              </a:xfrm>
              <a:custGeom>
                <a:avLst/>
                <a:gdLst>
                  <a:gd name="T0" fmla="*/ 11 w 11"/>
                  <a:gd name="T1" fmla="*/ 54 h 58"/>
                  <a:gd name="T2" fmla="*/ 7 w 11"/>
                  <a:gd name="T3" fmla="*/ 44 h 58"/>
                  <a:gd name="T4" fmla="*/ 7 w 11"/>
                  <a:gd name="T5" fmla="*/ 15 h 58"/>
                  <a:gd name="T6" fmla="*/ 11 w 11"/>
                  <a:gd name="T7" fmla="*/ 0 h 58"/>
                  <a:gd name="T8" fmla="*/ 4 w 11"/>
                  <a:gd name="T9" fmla="*/ 0 h 58"/>
                  <a:gd name="T10" fmla="*/ 0 w 11"/>
                  <a:gd name="T11" fmla="*/ 15 h 58"/>
                  <a:gd name="T12" fmla="*/ 0 w 11"/>
                  <a:gd name="T13" fmla="*/ 44 h 58"/>
                  <a:gd name="T14" fmla="*/ 4 w 11"/>
                  <a:gd name="T15" fmla="*/ 58 h 58"/>
                  <a:gd name="T16" fmla="*/ 7 w 11"/>
                  <a:gd name="T17" fmla="*/ 58 h 58"/>
                  <a:gd name="T18" fmla="*/ 4 w 11"/>
                  <a:gd name="T19" fmla="*/ 58 h 58"/>
                  <a:gd name="T20" fmla="*/ 7 w 11"/>
                  <a:gd name="T21" fmla="*/ 58 h 58"/>
                  <a:gd name="T22" fmla="*/ 11 w 11"/>
                  <a:gd name="T23" fmla="*/ 5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58">
                    <a:moveTo>
                      <a:pt x="11" y="54"/>
                    </a:moveTo>
                    <a:lnTo>
                      <a:pt x="7" y="44"/>
                    </a:lnTo>
                    <a:lnTo>
                      <a:pt x="7" y="15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15"/>
                    </a:lnTo>
                    <a:lnTo>
                      <a:pt x="0" y="4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86" name="Freeform 10"/>
              <p:cNvSpPr>
                <a:spLocks/>
              </p:cNvSpPr>
              <p:nvPr/>
            </p:nvSpPr>
            <p:spPr bwMode="auto">
              <a:xfrm>
                <a:off x="4275" y="1802"/>
                <a:ext cx="227" cy="180"/>
              </a:xfrm>
              <a:custGeom>
                <a:avLst/>
                <a:gdLst>
                  <a:gd name="T0" fmla="*/ 227 w 227"/>
                  <a:gd name="T1" fmla="*/ 173 h 180"/>
                  <a:gd name="T2" fmla="*/ 227 w 227"/>
                  <a:gd name="T3" fmla="*/ 177 h 180"/>
                  <a:gd name="T4" fmla="*/ 216 w 227"/>
                  <a:gd name="T5" fmla="*/ 159 h 180"/>
                  <a:gd name="T6" fmla="*/ 209 w 227"/>
                  <a:gd name="T7" fmla="*/ 141 h 180"/>
                  <a:gd name="T8" fmla="*/ 184 w 227"/>
                  <a:gd name="T9" fmla="*/ 116 h 180"/>
                  <a:gd name="T10" fmla="*/ 170 w 227"/>
                  <a:gd name="T11" fmla="*/ 105 h 180"/>
                  <a:gd name="T12" fmla="*/ 155 w 227"/>
                  <a:gd name="T13" fmla="*/ 94 h 180"/>
                  <a:gd name="T14" fmla="*/ 141 w 227"/>
                  <a:gd name="T15" fmla="*/ 83 h 180"/>
                  <a:gd name="T16" fmla="*/ 123 w 227"/>
                  <a:gd name="T17" fmla="*/ 76 h 180"/>
                  <a:gd name="T18" fmla="*/ 108 w 227"/>
                  <a:gd name="T19" fmla="*/ 65 h 180"/>
                  <a:gd name="T20" fmla="*/ 94 w 227"/>
                  <a:gd name="T21" fmla="*/ 58 h 180"/>
                  <a:gd name="T22" fmla="*/ 76 w 227"/>
                  <a:gd name="T23" fmla="*/ 51 h 180"/>
                  <a:gd name="T24" fmla="*/ 62 w 227"/>
                  <a:gd name="T25" fmla="*/ 40 h 180"/>
                  <a:gd name="T26" fmla="*/ 44 w 227"/>
                  <a:gd name="T27" fmla="*/ 33 h 180"/>
                  <a:gd name="T28" fmla="*/ 33 w 227"/>
                  <a:gd name="T29" fmla="*/ 22 h 180"/>
                  <a:gd name="T30" fmla="*/ 18 w 227"/>
                  <a:gd name="T31" fmla="*/ 11 h 180"/>
                  <a:gd name="T32" fmla="*/ 4 w 227"/>
                  <a:gd name="T33" fmla="*/ 0 h 180"/>
                  <a:gd name="T34" fmla="*/ 0 w 227"/>
                  <a:gd name="T35" fmla="*/ 4 h 180"/>
                  <a:gd name="T36" fmla="*/ 26 w 227"/>
                  <a:gd name="T37" fmla="*/ 29 h 180"/>
                  <a:gd name="T38" fmla="*/ 40 w 227"/>
                  <a:gd name="T39" fmla="*/ 36 h 180"/>
                  <a:gd name="T40" fmla="*/ 58 w 227"/>
                  <a:gd name="T41" fmla="*/ 47 h 180"/>
                  <a:gd name="T42" fmla="*/ 72 w 227"/>
                  <a:gd name="T43" fmla="*/ 54 h 180"/>
                  <a:gd name="T44" fmla="*/ 90 w 227"/>
                  <a:gd name="T45" fmla="*/ 65 h 180"/>
                  <a:gd name="T46" fmla="*/ 105 w 227"/>
                  <a:gd name="T47" fmla="*/ 72 h 180"/>
                  <a:gd name="T48" fmla="*/ 119 w 227"/>
                  <a:gd name="T49" fmla="*/ 80 h 180"/>
                  <a:gd name="T50" fmla="*/ 137 w 227"/>
                  <a:gd name="T51" fmla="*/ 90 h 180"/>
                  <a:gd name="T52" fmla="*/ 152 w 227"/>
                  <a:gd name="T53" fmla="*/ 101 h 180"/>
                  <a:gd name="T54" fmla="*/ 166 w 227"/>
                  <a:gd name="T55" fmla="*/ 108 h 180"/>
                  <a:gd name="T56" fmla="*/ 191 w 227"/>
                  <a:gd name="T57" fmla="*/ 134 h 180"/>
                  <a:gd name="T58" fmla="*/ 202 w 227"/>
                  <a:gd name="T59" fmla="*/ 148 h 180"/>
                  <a:gd name="T60" fmla="*/ 213 w 227"/>
                  <a:gd name="T61" fmla="*/ 162 h 180"/>
                  <a:gd name="T62" fmla="*/ 220 w 227"/>
                  <a:gd name="T63" fmla="*/ 177 h 180"/>
                  <a:gd name="T64" fmla="*/ 224 w 227"/>
                  <a:gd name="T65" fmla="*/ 180 h 180"/>
                  <a:gd name="T66" fmla="*/ 220 w 227"/>
                  <a:gd name="T67" fmla="*/ 177 h 180"/>
                  <a:gd name="T68" fmla="*/ 220 w 227"/>
                  <a:gd name="T69" fmla="*/ 180 h 180"/>
                  <a:gd name="T70" fmla="*/ 224 w 227"/>
                  <a:gd name="T71" fmla="*/ 180 h 180"/>
                  <a:gd name="T72" fmla="*/ 227 w 227"/>
                  <a:gd name="T73" fmla="*/ 173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80">
                    <a:moveTo>
                      <a:pt x="227" y="173"/>
                    </a:moveTo>
                    <a:lnTo>
                      <a:pt x="227" y="177"/>
                    </a:lnTo>
                    <a:lnTo>
                      <a:pt x="216" y="159"/>
                    </a:lnTo>
                    <a:lnTo>
                      <a:pt x="209" y="141"/>
                    </a:lnTo>
                    <a:lnTo>
                      <a:pt x="184" y="116"/>
                    </a:lnTo>
                    <a:lnTo>
                      <a:pt x="170" y="105"/>
                    </a:lnTo>
                    <a:lnTo>
                      <a:pt x="155" y="94"/>
                    </a:lnTo>
                    <a:lnTo>
                      <a:pt x="141" y="83"/>
                    </a:lnTo>
                    <a:lnTo>
                      <a:pt x="123" y="76"/>
                    </a:lnTo>
                    <a:lnTo>
                      <a:pt x="108" y="65"/>
                    </a:lnTo>
                    <a:lnTo>
                      <a:pt x="94" y="58"/>
                    </a:lnTo>
                    <a:lnTo>
                      <a:pt x="76" y="51"/>
                    </a:lnTo>
                    <a:lnTo>
                      <a:pt x="62" y="40"/>
                    </a:lnTo>
                    <a:lnTo>
                      <a:pt x="44" y="33"/>
                    </a:lnTo>
                    <a:lnTo>
                      <a:pt x="33" y="22"/>
                    </a:lnTo>
                    <a:lnTo>
                      <a:pt x="18" y="11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6" y="29"/>
                    </a:lnTo>
                    <a:lnTo>
                      <a:pt x="40" y="36"/>
                    </a:lnTo>
                    <a:lnTo>
                      <a:pt x="58" y="47"/>
                    </a:lnTo>
                    <a:lnTo>
                      <a:pt x="72" y="54"/>
                    </a:lnTo>
                    <a:lnTo>
                      <a:pt x="90" y="65"/>
                    </a:lnTo>
                    <a:lnTo>
                      <a:pt x="105" y="72"/>
                    </a:lnTo>
                    <a:lnTo>
                      <a:pt x="119" y="80"/>
                    </a:lnTo>
                    <a:lnTo>
                      <a:pt x="137" y="90"/>
                    </a:lnTo>
                    <a:lnTo>
                      <a:pt x="152" y="101"/>
                    </a:lnTo>
                    <a:lnTo>
                      <a:pt x="166" y="108"/>
                    </a:lnTo>
                    <a:lnTo>
                      <a:pt x="191" y="134"/>
                    </a:lnTo>
                    <a:lnTo>
                      <a:pt x="202" y="148"/>
                    </a:lnTo>
                    <a:lnTo>
                      <a:pt x="213" y="162"/>
                    </a:lnTo>
                    <a:lnTo>
                      <a:pt x="220" y="177"/>
                    </a:lnTo>
                    <a:lnTo>
                      <a:pt x="224" y="180"/>
                    </a:lnTo>
                    <a:lnTo>
                      <a:pt x="220" y="177"/>
                    </a:lnTo>
                    <a:lnTo>
                      <a:pt x="220" y="180"/>
                    </a:lnTo>
                    <a:lnTo>
                      <a:pt x="224" y="180"/>
                    </a:lnTo>
                    <a:lnTo>
                      <a:pt x="227" y="1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87" name="Freeform 11"/>
              <p:cNvSpPr>
                <a:spLocks/>
              </p:cNvSpPr>
              <p:nvPr/>
            </p:nvSpPr>
            <p:spPr bwMode="auto">
              <a:xfrm>
                <a:off x="4499" y="1975"/>
                <a:ext cx="18" cy="33"/>
              </a:xfrm>
              <a:custGeom>
                <a:avLst/>
                <a:gdLst>
                  <a:gd name="T0" fmla="*/ 18 w 18"/>
                  <a:gd name="T1" fmla="*/ 29 h 33"/>
                  <a:gd name="T2" fmla="*/ 14 w 18"/>
                  <a:gd name="T3" fmla="*/ 22 h 33"/>
                  <a:gd name="T4" fmla="*/ 10 w 18"/>
                  <a:gd name="T5" fmla="*/ 15 h 33"/>
                  <a:gd name="T6" fmla="*/ 10 w 18"/>
                  <a:gd name="T7" fmla="*/ 7 h 33"/>
                  <a:gd name="T8" fmla="*/ 3 w 18"/>
                  <a:gd name="T9" fmla="*/ 0 h 33"/>
                  <a:gd name="T10" fmla="*/ 0 w 18"/>
                  <a:gd name="T11" fmla="*/ 7 h 33"/>
                  <a:gd name="T12" fmla="*/ 3 w 18"/>
                  <a:gd name="T13" fmla="*/ 11 h 33"/>
                  <a:gd name="T14" fmla="*/ 3 w 18"/>
                  <a:gd name="T15" fmla="*/ 18 h 33"/>
                  <a:gd name="T16" fmla="*/ 7 w 18"/>
                  <a:gd name="T17" fmla="*/ 25 h 33"/>
                  <a:gd name="T18" fmla="*/ 10 w 18"/>
                  <a:gd name="T19" fmla="*/ 33 h 33"/>
                  <a:gd name="T20" fmla="*/ 18 w 18"/>
                  <a:gd name="T21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3">
                    <a:moveTo>
                      <a:pt x="18" y="29"/>
                    </a:moveTo>
                    <a:lnTo>
                      <a:pt x="14" y="22"/>
                    </a:lnTo>
                    <a:lnTo>
                      <a:pt x="10" y="15"/>
                    </a:lnTo>
                    <a:lnTo>
                      <a:pt x="10" y="7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7" y="25"/>
                    </a:lnTo>
                    <a:lnTo>
                      <a:pt x="10" y="33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88" name="Freeform 12"/>
              <p:cNvSpPr>
                <a:spLocks/>
              </p:cNvSpPr>
              <p:nvPr/>
            </p:nvSpPr>
            <p:spPr bwMode="auto">
              <a:xfrm>
                <a:off x="4506" y="2004"/>
                <a:ext cx="11" cy="101"/>
              </a:xfrm>
              <a:custGeom>
                <a:avLst/>
                <a:gdLst>
                  <a:gd name="T0" fmla="*/ 11 w 11"/>
                  <a:gd name="T1" fmla="*/ 101 h 101"/>
                  <a:gd name="T2" fmla="*/ 7 w 11"/>
                  <a:gd name="T3" fmla="*/ 90 h 101"/>
                  <a:gd name="T4" fmla="*/ 7 w 11"/>
                  <a:gd name="T5" fmla="*/ 50 h 101"/>
                  <a:gd name="T6" fmla="*/ 11 w 11"/>
                  <a:gd name="T7" fmla="*/ 40 h 101"/>
                  <a:gd name="T8" fmla="*/ 11 w 11"/>
                  <a:gd name="T9" fmla="*/ 0 h 101"/>
                  <a:gd name="T10" fmla="*/ 3 w 11"/>
                  <a:gd name="T11" fmla="*/ 4 h 101"/>
                  <a:gd name="T12" fmla="*/ 3 w 11"/>
                  <a:gd name="T13" fmla="*/ 40 h 101"/>
                  <a:gd name="T14" fmla="*/ 0 w 11"/>
                  <a:gd name="T15" fmla="*/ 50 h 101"/>
                  <a:gd name="T16" fmla="*/ 0 w 11"/>
                  <a:gd name="T17" fmla="*/ 90 h 101"/>
                  <a:gd name="T18" fmla="*/ 3 w 11"/>
                  <a:gd name="T19" fmla="*/ 101 h 101"/>
                  <a:gd name="T20" fmla="*/ 11 w 11"/>
                  <a:gd name="T2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01">
                    <a:moveTo>
                      <a:pt x="11" y="101"/>
                    </a:moveTo>
                    <a:lnTo>
                      <a:pt x="7" y="90"/>
                    </a:lnTo>
                    <a:lnTo>
                      <a:pt x="7" y="50"/>
                    </a:lnTo>
                    <a:lnTo>
                      <a:pt x="11" y="40"/>
                    </a:lnTo>
                    <a:lnTo>
                      <a:pt x="11" y="0"/>
                    </a:lnTo>
                    <a:lnTo>
                      <a:pt x="3" y="4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0" y="90"/>
                    </a:lnTo>
                    <a:lnTo>
                      <a:pt x="3" y="101"/>
                    </a:lnTo>
                    <a:lnTo>
                      <a:pt x="11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89" name="Freeform 13"/>
              <p:cNvSpPr>
                <a:spLocks/>
              </p:cNvSpPr>
              <p:nvPr/>
            </p:nvSpPr>
            <p:spPr bwMode="auto">
              <a:xfrm>
                <a:off x="4509" y="2105"/>
                <a:ext cx="36" cy="108"/>
              </a:xfrm>
              <a:custGeom>
                <a:avLst/>
                <a:gdLst>
                  <a:gd name="T0" fmla="*/ 36 w 36"/>
                  <a:gd name="T1" fmla="*/ 108 h 108"/>
                  <a:gd name="T2" fmla="*/ 29 w 36"/>
                  <a:gd name="T3" fmla="*/ 93 h 108"/>
                  <a:gd name="T4" fmla="*/ 26 w 36"/>
                  <a:gd name="T5" fmla="*/ 83 h 108"/>
                  <a:gd name="T6" fmla="*/ 22 w 36"/>
                  <a:gd name="T7" fmla="*/ 68 h 108"/>
                  <a:gd name="T8" fmla="*/ 18 w 36"/>
                  <a:gd name="T9" fmla="*/ 54 h 108"/>
                  <a:gd name="T10" fmla="*/ 18 w 36"/>
                  <a:gd name="T11" fmla="*/ 39 h 108"/>
                  <a:gd name="T12" fmla="*/ 15 w 36"/>
                  <a:gd name="T13" fmla="*/ 25 h 108"/>
                  <a:gd name="T14" fmla="*/ 11 w 36"/>
                  <a:gd name="T15" fmla="*/ 11 h 108"/>
                  <a:gd name="T16" fmla="*/ 8 w 36"/>
                  <a:gd name="T17" fmla="*/ 0 h 108"/>
                  <a:gd name="T18" fmla="*/ 0 w 36"/>
                  <a:gd name="T19" fmla="*/ 0 h 108"/>
                  <a:gd name="T20" fmla="*/ 4 w 36"/>
                  <a:gd name="T21" fmla="*/ 14 h 108"/>
                  <a:gd name="T22" fmla="*/ 8 w 36"/>
                  <a:gd name="T23" fmla="*/ 25 h 108"/>
                  <a:gd name="T24" fmla="*/ 11 w 36"/>
                  <a:gd name="T25" fmla="*/ 39 h 108"/>
                  <a:gd name="T26" fmla="*/ 11 w 36"/>
                  <a:gd name="T27" fmla="*/ 54 h 108"/>
                  <a:gd name="T28" fmla="*/ 15 w 36"/>
                  <a:gd name="T29" fmla="*/ 68 h 108"/>
                  <a:gd name="T30" fmla="*/ 18 w 36"/>
                  <a:gd name="T31" fmla="*/ 83 h 108"/>
                  <a:gd name="T32" fmla="*/ 22 w 36"/>
                  <a:gd name="T33" fmla="*/ 97 h 108"/>
                  <a:gd name="T34" fmla="*/ 29 w 36"/>
                  <a:gd name="T35" fmla="*/ 108 h 108"/>
                  <a:gd name="T36" fmla="*/ 36 w 36"/>
                  <a:gd name="T3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108">
                    <a:moveTo>
                      <a:pt x="36" y="108"/>
                    </a:moveTo>
                    <a:lnTo>
                      <a:pt x="29" y="93"/>
                    </a:lnTo>
                    <a:lnTo>
                      <a:pt x="26" y="83"/>
                    </a:lnTo>
                    <a:lnTo>
                      <a:pt x="22" y="68"/>
                    </a:lnTo>
                    <a:lnTo>
                      <a:pt x="18" y="54"/>
                    </a:lnTo>
                    <a:lnTo>
                      <a:pt x="18" y="39"/>
                    </a:lnTo>
                    <a:lnTo>
                      <a:pt x="15" y="25"/>
                    </a:lnTo>
                    <a:lnTo>
                      <a:pt x="11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4" y="14"/>
                    </a:lnTo>
                    <a:lnTo>
                      <a:pt x="8" y="25"/>
                    </a:lnTo>
                    <a:lnTo>
                      <a:pt x="11" y="39"/>
                    </a:lnTo>
                    <a:lnTo>
                      <a:pt x="11" y="54"/>
                    </a:lnTo>
                    <a:lnTo>
                      <a:pt x="15" y="68"/>
                    </a:lnTo>
                    <a:lnTo>
                      <a:pt x="18" y="83"/>
                    </a:lnTo>
                    <a:lnTo>
                      <a:pt x="22" y="97"/>
                    </a:lnTo>
                    <a:lnTo>
                      <a:pt x="29" y="108"/>
                    </a:lnTo>
                    <a:lnTo>
                      <a:pt x="36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90" name="Freeform 14"/>
              <p:cNvSpPr>
                <a:spLocks/>
              </p:cNvSpPr>
              <p:nvPr/>
            </p:nvSpPr>
            <p:spPr bwMode="auto">
              <a:xfrm>
                <a:off x="4520" y="2213"/>
                <a:ext cx="33" cy="155"/>
              </a:xfrm>
              <a:custGeom>
                <a:avLst/>
                <a:gdLst>
                  <a:gd name="T0" fmla="*/ 11 w 33"/>
                  <a:gd name="T1" fmla="*/ 151 h 155"/>
                  <a:gd name="T2" fmla="*/ 7 w 33"/>
                  <a:gd name="T3" fmla="*/ 155 h 155"/>
                  <a:gd name="T4" fmla="*/ 18 w 33"/>
                  <a:gd name="T5" fmla="*/ 137 h 155"/>
                  <a:gd name="T6" fmla="*/ 25 w 33"/>
                  <a:gd name="T7" fmla="*/ 119 h 155"/>
                  <a:gd name="T8" fmla="*/ 29 w 33"/>
                  <a:gd name="T9" fmla="*/ 97 h 155"/>
                  <a:gd name="T10" fmla="*/ 33 w 33"/>
                  <a:gd name="T11" fmla="*/ 79 h 155"/>
                  <a:gd name="T12" fmla="*/ 29 w 33"/>
                  <a:gd name="T13" fmla="*/ 61 h 155"/>
                  <a:gd name="T14" fmla="*/ 29 w 33"/>
                  <a:gd name="T15" fmla="*/ 39 h 155"/>
                  <a:gd name="T16" fmla="*/ 25 w 33"/>
                  <a:gd name="T17" fmla="*/ 21 h 155"/>
                  <a:gd name="T18" fmla="*/ 25 w 33"/>
                  <a:gd name="T19" fmla="*/ 0 h 155"/>
                  <a:gd name="T20" fmla="*/ 18 w 33"/>
                  <a:gd name="T21" fmla="*/ 0 h 155"/>
                  <a:gd name="T22" fmla="*/ 18 w 33"/>
                  <a:gd name="T23" fmla="*/ 21 h 155"/>
                  <a:gd name="T24" fmla="*/ 22 w 33"/>
                  <a:gd name="T25" fmla="*/ 39 h 155"/>
                  <a:gd name="T26" fmla="*/ 22 w 33"/>
                  <a:gd name="T27" fmla="*/ 97 h 155"/>
                  <a:gd name="T28" fmla="*/ 18 w 33"/>
                  <a:gd name="T29" fmla="*/ 119 h 155"/>
                  <a:gd name="T30" fmla="*/ 11 w 33"/>
                  <a:gd name="T31" fmla="*/ 133 h 155"/>
                  <a:gd name="T32" fmla="*/ 4 w 33"/>
                  <a:gd name="T33" fmla="*/ 147 h 155"/>
                  <a:gd name="T34" fmla="*/ 0 w 33"/>
                  <a:gd name="T35" fmla="*/ 151 h 155"/>
                  <a:gd name="T36" fmla="*/ 4 w 33"/>
                  <a:gd name="T37" fmla="*/ 147 h 155"/>
                  <a:gd name="T38" fmla="*/ 0 w 33"/>
                  <a:gd name="T39" fmla="*/ 151 h 155"/>
                  <a:gd name="T40" fmla="*/ 11 w 33"/>
                  <a:gd name="T41" fmla="*/ 151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155">
                    <a:moveTo>
                      <a:pt x="11" y="151"/>
                    </a:moveTo>
                    <a:lnTo>
                      <a:pt x="7" y="155"/>
                    </a:lnTo>
                    <a:lnTo>
                      <a:pt x="18" y="137"/>
                    </a:lnTo>
                    <a:lnTo>
                      <a:pt x="25" y="119"/>
                    </a:lnTo>
                    <a:lnTo>
                      <a:pt x="29" y="97"/>
                    </a:lnTo>
                    <a:lnTo>
                      <a:pt x="33" y="79"/>
                    </a:lnTo>
                    <a:lnTo>
                      <a:pt x="29" y="61"/>
                    </a:lnTo>
                    <a:lnTo>
                      <a:pt x="29" y="39"/>
                    </a:lnTo>
                    <a:lnTo>
                      <a:pt x="25" y="2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8" y="21"/>
                    </a:lnTo>
                    <a:lnTo>
                      <a:pt x="22" y="39"/>
                    </a:lnTo>
                    <a:lnTo>
                      <a:pt x="22" y="97"/>
                    </a:lnTo>
                    <a:lnTo>
                      <a:pt x="18" y="119"/>
                    </a:lnTo>
                    <a:lnTo>
                      <a:pt x="11" y="133"/>
                    </a:lnTo>
                    <a:lnTo>
                      <a:pt x="4" y="147"/>
                    </a:lnTo>
                    <a:lnTo>
                      <a:pt x="0" y="151"/>
                    </a:lnTo>
                    <a:lnTo>
                      <a:pt x="4" y="147"/>
                    </a:lnTo>
                    <a:lnTo>
                      <a:pt x="0" y="151"/>
                    </a:lnTo>
                    <a:lnTo>
                      <a:pt x="11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91" name="Freeform 15"/>
              <p:cNvSpPr>
                <a:spLocks/>
              </p:cNvSpPr>
              <p:nvPr/>
            </p:nvSpPr>
            <p:spPr bwMode="auto">
              <a:xfrm>
                <a:off x="4509" y="2364"/>
                <a:ext cx="22" cy="29"/>
              </a:xfrm>
              <a:custGeom>
                <a:avLst/>
                <a:gdLst>
                  <a:gd name="T0" fmla="*/ 4 w 22"/>
                  <a:gd name="T1" fmla="*/ 29 h 29"/>
                  <a:gd name="T2" fmla="*/ 8 w 22"/>
                  <a:gd name="T3" fmla="*/ 22 h 29"/>
                  <a:gd name="T4" fmla="*/ 15 w 22"/>
                  <a:gd name="T5" fmla="*/ 14 h 29"/>
                  <a:gd name="T6" fmla="*/ 18 w 22"/>
                  <a:gd name="T7" fmla="*/ 7 h 29"/>
                  <a:gd name="T8" fmla="*/ 22 w 22"/>
                  <a:gd name="T9" fmla="*/ 0 h 29"/>
                  <a:gd name="T10" fmla="*/ 11 w 22"/>
                  <a:gd name="T11" fmla="*/ 0 h 29"/>
                  <a:gd name="T12" fmla="*/ 11 w 22"/>
                  <a:gd name="T13" fmla="*/ 7 h 29"/>
                  <a:gd name="T14" fmla="*/ 8 w 22"/>
                  <a:gd name="T15" fmla="*/ 11 h 29"/>
                  <a:gd name="T16" fmla="*/ 4 w 22"/>
                  <a:gd name="T17" fmla="*/ 18 h 29"/>
                  <a:gd name="T18" fmla="*/ 0 w 22"/>
                  <a:gd name="T19" fmla="*/ 22 h 29"/>
                  <a:gd name="T20" fmla="*/ 4 w 22"/>
                  <a:gd name="T2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9">
                    <a:moveTo>
                      <a:pt x="4" y="29"/>
                    </a:moveTo>
                    <a:lnTo>
                      <a:pt x="8" y="22"/>
                    </a:lnTo>
                    <a:lnTo>
                      <a:pt x="15" y="14"/>
                    </a:lnTo>
                    <a:lnTo>
                      <a:pt x="18" y="7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11"/>
                    </a:lnTo>
                    <a:lnTo>
                      <a:pt x="4" y="18"/>
                    </a:lnTo>
                    <a:lnTo>
                      <a:pt x="0" y="22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92" name="Freeform 16"/>
              <p:cNvSpPr>
                <a:spLocks/>
              </p:cNvSpPr>
              <p:nvPr/>
            </p:nvSpPr>
            <p:spPr bwMode="auto">
              <a:xfrm>
                <a:off x="4437" y="2386"/>
                <a:ext cx="76" cy="46"/>
              </a:xfrm>
              <a:custGeom>
                <a:avLst/>
                <a:gdLst>
                  <a:gd name="T0" fmla="*/ 8 w 76"/>
                  <a:gd name="T1" fmla="*/ 46 h 46"/>
                  <a:gd name="T2" fmla="*/ 15 w 76"/>
                  <a:gd name="T3" fmla="*/ 43 h 46"/>
                  <a:gd name="T4" fmla="*/ 22 w 76"/>
                  <a:gd name="T5" fmla="*/ 36 h 46"/>
                  <a:gd name="T6" fmla="*/ 33 w 76"/>
                  <a:gd name="T7" fmla="*/ 32 h 46"/>
                  <a:gd name="T8" fmla="*/ 40 w 76"/>
                  <a:gd name="T9" fmla="*/ 25 h 46"/>
                  <a:gd name="T10" fmla="*/ 51 w 76"/>
                  <a:gd name="T11" fmla="*/ 21 h 46"/>
                  <a:gd name="T12" fmla="*/ 58 w 76"/>
                  <a:gd name="T13" fmla="*/ 14 h 46"/>
                  <a:gd name="T14" fmla="*/ 65 w 76"/>
                  <a:gd name="T15" fmla="*/ 10 h 46"/>
                  <a:gd name="T16" fmla="*/ 76 w 76"/>
                  <a:gd name="T17" fmla="*/ 7 h 46"/>
                  <a:gd name="T18" fmla="*/ 72 w 76"/>
                  <a:gd name="T19" fmla="*/ 0 h 46"/>
                  <a:gd name="T20" fmla="*/ 62 w 76"/>
                  <a:gd name="T21" fmla="*/ 3 h 46"/>
                  <a:gd name="T22" fmla="*/ 54 w 76"/>
                  <a:gd name="T23" fmla="*/ 10 h 46"/>
                  <a:gd name="T24" fmla="*/ 47 w 76"/>
                  <a:gd name="T25" fmla="*/ 14 h 46"/>
                  <a:gd name="T26" fmla="*/ 36 w 76"/>
                  <a:gd name="T27" fmla="*/ 21 h 46"/>
                  <a:gd name="T28" fmla="*/ 29 w 76"/>
                  <a:gd name="T29" fmla="*/ 25 h 46"/>
                  <a:gd name="T30" fmla="*/ 18 w 76"/>
                  <a:gd name="T31" fmla="*/ 32 h 46"/>
                  <a:gd name="T32" fmla="*/ 11 w 76"/>
                  <a:gd name="T33" fmla="*/ 36 h 46"/>
                  <a:gd name="T34" fmla="*/ 0 w 76"/>
                  <a:gd name="T35" fmla="*/ 46 h 46"/>
                  <a:gd name="T36" fmla="*/ 4 w 76"/>
                  <a:gd name="T37" fmla="*/ 43 h 46"/>
                  <a:gd name="T38" fmla="*/ 0 w 76"/>
                  <a:gd name="T39" fmla="*/ 43 h 46"/>
                  <a:gd name="T40" fmla="*/ 0 w 76"/>
                  <a:gd name="T41" fmla="*/ 46 h 46"/>
                  <a:gd name="T42" fmla="*/ 8 w 76"/>
                  <a:gd name="T4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6" h="46">
                    <a:moveTo>
                      <a:pt x="8" y="46"/>
                    </a:moveTo>
                    <a:lnTo>
                      <a:pt x="15" y="43"/>
                    </a:lnTo>
                    <a:lnTo>
                      <a:pt x="22" y="36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51" y="21"/>
                    </a:lnTo>
                    <a:lnTo>
                      <a:pt x="58" y="14"/>
                    </a:lnTo>
                    <a:lnTo>
                      <a:pt x="65" y="10"/>
                    </a:lnTo>
                    <a:lnTo>
                      <a:pt x="76" y="7"/>
                    </a:lnTo>
                    <a:lnTo>
                      <a:pt x="72" y="0"/>
                    </a:lnTo>
                    <a:lnTo>
                      <a:pt x="62" y="3"/>
                    </a:lnTo>
                    <a:lnTo>
                      <a:pt x="54" y="10"/>
                    </a:lnTo>
                    <a:lnTo>
                      <a:pt x="47" y="14"/>
                    </a:lnTo>
                    <a:lnTo>
                      <a:pt x="36" y="21"/>
                    </a:lnTo>
                    <a:lnTo>
                      <a:pt x="29" y="25"/>
                    </a:lnTo>
                    <a:lnTo>
                      <a:pt x="18" y="32"/>
                    </a:lnTo>
                    <a:lnTo>
                      <a:pt x="11" y="36"/>
                    </a:lnTo>
                    <a:lnTo>
                      <a:pt x="0" y="46"/>
                    </a:lnTo>
                    <a:lnTo>
                      <a:pt x="4" y="43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93" name="Freeform 17"/>
              <p:cNvSpPr>
                <a:spLocks/>
              </p:cNvSpPr>
              <p:nvPr/>
            </p:nvSpPr>
            <p:spPr bwMode="auto">
              <a:xfrm>
                <a:off x="4437" y="2432"/>
                <a:ext cx="72" cy="180"/>
              </a:xfrm>
              <a:custGeom>
                <a:avLst/>
                <a:gdLst>
                  <a:gd name="T0" fmla="*/ 72 w 72"/>
                  <a:gd name="T1" fmla="*/ 180 h 180"/>
                  <a:gd name="T2" fmla="*/ 62 w 72"/>
                  <a:gd name="T3" fmla="*/ 159 h 180"/>
                  <a:gd name="T4" fmla="*/ 54 w 72"/>
                  <a:gd name="T5" fmla="*/ 134 h 180"/>
                  <a:gd name="T6" fmla="*/ 44 w 72"/>
                  <a:gd name="T7" fmla="*/ 112 h 180"/>
                  <a:gd name="T8" fmla="*/ 33 w 72"/>
                  <a:gd name="T9" fmla="*/ 90 h 180"/>
                  <a:gd name="T10" fmla="*/ 26 w 72"/>
                  <a:gd name="T11" fmla="*/ 65 h 180"/>
                  <a:gd name="T12" fmla="*/ 18 w 72"/>
                  <a:gd name="T13" fmla="*/ 44 h 180"/>
                  <a:gd name="T14" fmla="*/ 11 w 72"/>
                  <a:gd name="T15" fmla="*/ 22 h 180"/>
                  <a:gd name="T16" fmla="*/ 8 w 72"/>
                  <a:gd name="T17" fmla="*/ 0 h 180"/>
                  <a:gd name="T18" fmla="*/ 0 w 72"/>
                  <a:gd name="T19" fmla="*/ 0 h 180"/>
                  <a:gd name="T20" fmla="*/ 4 w 72"/>
                  <a:gd name="T21" fmla="*/ 22 h 180"/>
                  <a:gd name="T22" fmla="*/ 11 w 72"/>
                  <a:gd name="T23" fmla="*/ 47 h 180"/>
                  <a:gd name="T24" fmla="*/ 18 w 72"/>
                  <a:gd name="T25" fmla="*/ 69 h 180"/>
                  <a:gd name="T26" fmla="*/ 26 w 72"/>
                  <a:gd name="T27" fmla="*/ 90 h 180"/>
                  <a:gd name="T28" fmla="*/ 36 w 72"/>
                  <a:gd name="T29" fmla="*/ 116 h 180"/>
                  <a:gd name="T30" fmla="*/ 44 w 72"/>
                  <a:gd name="T31" fmla="*/ 137 h 180"/>
                  <a:gd name="T32" fmla="*/ 54 w 72"/>
                  <a:gd name="T33" fmla="*/ 159 h 180"/>
                  <a:gd name="T34" fmla="*/ 65 w 72"/>
                  <a:gd name="T35" fmla="*/ 180 h 180"/>
                  <a:gd name="T36" fmla="*/ 72 w 72"/>
                  <a:gd name="T37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180">
                    <a:moveTo>
                      <a:pt x="72" y="180"/>
                    </a:moveTo>
                    <a:lnTo>
                      <a:pt x="62" y="159"/>
                    </a:lnTo>
                    <a:lnTo>
                      <a:pt x="54" y="134"/>
                    </a:lnTo>
                    <a:lnTo>
                      <a:pt x="44" y="112"/>
                    </a:lnTo>
                    <a:lnTo>
                      <a:pt x="33" y="90"/>
                    </a:lnTo>
                    <a:lnTo>
                      <a:pt x="26" y="65"/>
                    </a:lnTo>
                    <a:lnTo>
                      <a:pt x="18" y="44"/>
                    </a:lnTo>
                    <a:lnTo>
                      <a:pt x="11" y="22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4" y="22"/>
                    </a:lnTo>
                    <a:lnTo>
                      <a:pt x="11" y="47"/>
                    </a:lnTo>
                    <a:lnTo>
                      <a:pt x="18" y="69"/>
                    </a:lnTo>
                    <a:lnTo>
                      <a:pt x="26" y="90"/>
                    </a:lnTo>
                    <a:lnTo>
                      <a:pt x="36" y="116"/>
                    </a:lnTo>
                    <a:lnTo>
                      <a:pt x="44" y="137"/>
                    </a:lnTo>
                    <a:lnTo>
                      <a:pt x="54" y="159"/>
                    </a:lnTo>
                    <a:lnTo>
                      <a:pt x="65" y="180"/>
                    </a:lnTo>
                    <a:lnTo>
                      <a:pt x="7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94" name="Freeform 18"/>
              <p:cNvSpPr>
                <a:spLocks/>
              </p:cNvSpPr>
              <p:nvPr/>
            </p:nvSpPr>
            <p:spPr bwMode="auto">
              <a:xfrm>
                <a:off x="4499" y="2612"/>
                <a:ext cx="10" cy="33"/>
              </a:xfrm>
              <a:custGeom>
                <a:avLst/>
                <a:gdLst>
                  <a:gd name="T0" fmla="*/ 7 w 10"/>
                  <a:gd name="T1" fmla="*/ 33 h 33"/>
                  <a:gd name="T2" fmla="*/ 7 w 10"/>
                  <a:gd name="T3" fmla="*/ 29 h 33"/>
                  <a:gd name="T4" fmla="*/ 10 w 10"/>
                  <a:gd name="T5" fmla="*/ 22 h 33"/>
                  <a:gd name="T6" fmla="*/ 7 w 10"/>
                  <a:gd name="T7" fmla="*/ 15 h 33"/>
                  <a:gd name="T8" fmla="*/ 7 w 10"/>
                  <a:gd name="T9" fmla="*/ 8 h 33"/>
                  <a:gd name="T10" fmla="*/ 10 w 10"/>
                  <a:gd name="T11" fmla="*/ 0 h 33"/>
                  <a:gd name="T12" fmla="*/ 3 w 10"/>
                  <a:gd name="T13" fmla="*/ 0 h 33"/>
                  <a:gd name="T14" fmla="*/ 0 w 10"/>
                  <a:gd name="T15" fmla="*/ 8 h 33"/>
                  <a:gd name="T16" fmla="*/ 0 w 10"/>
                  <a:gd name="T17" fmla="*/ 29 h 33"/>
                  <a:gd name="T18" fmla="*/ 3 w 10"/>
                  <a:gd name="T19" fmla="*/ 26 h 33"/>
                  <a:gd name="T20" fmla="*/ 7 w 10"/>
                  <a:gd name="T21" fmla="*/ 33 h 33"/>
                  <a:gd name="T22" fmla="*/ 7 w 10"/>
                  <a:gd name="T23" fmla="*/ 29 h 33"/>
                  <a:gd name="T24" fmla="*/ 7 w 10"/>
                  <a:gd name="T2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33">
                    <a:moveTo>
                      <a:pt x="7" y="33"/>
                    </a:moveTo>
                    <a:lnTo>
                      <a:pt x="7" y="29"/>
                    </a:lnTo>
                    <a:lnTo>
                      <a:pt x="10" y="22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29"/>
                    </a:lnTo>
                    <a:lnTo>
                      <a:pt x="3" y="26"/>
                    </a:lnTo>
                    <a:lnTo>
                      <a:pt x="7" y="33"/>
                    </a:lnTo>
                    <a:lnTo>
                      <a:pt x="7" y="29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95" name="Freeform 19"/>
              <p:cNvSpPr>
                <a:spLocks/>
              </p:cNvSpPr>
              <p:nvPr/>
            </p:nvSpPr>
            <p:spPr bwMode="auto">
              <a:xfrm>
                <a:off x="4373" y="2638"/>
                <a:ext cx="133" cy="72"/>
              </a:xfrm>
              <a:custGeom>
                <a:avLst/>
                <a:gdLst>
                  <a:gd name="T0" fmla="*/ 7 w 133"/>
                  <a:gd name="T1" fmla="*/ 68 h 72"/>
                  <a:gd name="T2" fmla="*/ 3 w 133"/>
                  <a:gd name="T3" fmla="*/ 72 h 72"/>
                  <a:gd name="T4" fmla="*/ 14 w 133"/>
                  <a:gd name="T5" fmla="*/ 68 h 72"/>
                  <a:gd name="T6" fmla="*/ 21 w 133"/>
                  <a:gd name="T7" fmla="*/ 64 h 72"/>
                  <a:gd name="T8" fmla="*/ 28 w 133"/>
                  <a:gd name="T9" fmla="*/ 61 h 72"/>
                  <a:gd name="T10" fmla="*/ 39 w 133"/>
                  <a:gd name="T11" fmla="*/ 61 h 72"/>
                  <a:gd name="T12" fmla="*/ 46 w 133"/>
                  <a:gd name="T13" fmla="*/ 57 h 72"/>
                  <a:gd name="T14" fmla="*/ 57 w 133"/>
                  <a:gd name="T15" fmla="*/ 54 h 72"/>
                  <a:gd name="T16" fmla="*/ 64 w 133"/>
                  <a:gd name="T17" fmla="*/ 50 h 72"/>
                  <a:gd name="T18" fmla="*/ 72 w 133"/>
                  <a:gd name="T19" fmla="*/ 46 h 72"/>
                  <a:gd name="T20" fmla="*/ 79 w 133"/>
                  <a:gd name="T21" fmla="*/ 43 h 72"/>
                  <a:gd name="T22" fmla="*/ 90 w 133"/>
                  <a:gd name="T23" fmla="*/ 39 h 72"/>
                  <a:gd name="T24" fmla="*/ 97 w 133"/>
                  <a:gd name="T25" fmla="*/ 36 h 72"/>
                  <a:gd name="T26" fmla="*/ 104 w 133"/>
                  <a:gd name="T27" fmla="*/ 32 h 72"/>
                  <a:gd name="T28" fmla="*/ 111 w 133"/>
                  <a:gd name="T29" fmla="*/ 25 h 72"/>
                  <a:gd name="T30" fmla="*/ 118 w 133"/>
                  <a:gd name="T31" fmla="*/ 21 h 72"/>
                  <a:gd name="T32" fmla="*/ 133 w 133"/>
                  <a:gd name="T33" fmla="*/ 7 h 72"/>
                  <a:gd name="T34" fmla="*/ 129 w 133"/>
                  <a:gd name="T35" fmla="*/ 0 h 72"/>
                  <a:gd name="T36" fmla="*/ 122 w 133"/>
                  <a:gd name="T37" fmla="*/ 10 h 72"/>
                  <a:gd name="T38" fmla="*/ 115 w 133"/>
                  <a:gd name="T39" fmla="*/ 14 h 72"/>
                  <a:gd name="T40" fmla="*/ 108 w 133"/>
                  <a:gd name="T41" fmla="*/ 21 h 72"/>
                  <a:gd name="T42" fmla="*/ 100 w 133"/>
                  <a:gd name="T43" fmla="*/ 25 h 72"/>
                  <a:gd name="T44" fmla="*/ 93 w 133"/>
                  <a:gd name="T45" fmla="*/ 28 h 72"/>
                  <a:gd name="T46" fmla="*/ 86 w 133"/>
                  <a:gd name="T47" fmla="*/ 32 h 72"/>
                  <a:gd name="T48" fmla="*/ 79 w 133"/>
                  <a:gd name="T49" fmla="*/ 36 h 72"/>
                  <a:gd name="T50" fmla="*/ 68 w 133"/>
                  <a:gd name="T51" fmla="*/ 39 h 72"/>
                  <a:gd name="T52" fmla="*/ 61 w 133"/>
                  <a:gd name="T53" fmla="*/ 43 h 72"/>
                  <a:gd name="T54" fmla="*/ 54 w 133"/>
                  <a:gd name="T55" fmla="*/ 46 h 72"/>
                  <a:gd name="T56" fmla="*/ 46 w 133"/>
                  <a:gd name="T57" fmla="*/ 50 h 72"/>
                  <a:gd name="T58" fmla="*/ 36 w 133"/>
                  <a:gd name="T59" fmla="*/ 54 h 72"/>
                  <a:gd name="T60" fmla="*/ 28 w 133"/>
                  <a:gd name="T61" fmla="*/ 54 h 72"/>
                  <a:gd name="T62" fmla="*/ 21 w 133"/>
                  <a:gd name="T63" fmla="*/ 57 h 72"/>
                  <a:gd name="T64" fmla="*/ 10 w 133"/>
                  <a:gd name="T65" fmla="*/ 61 h 72"/>
                  <a:gd name="T66" fmla="*/ 3 w 133"/>
                  <a:gd name="T67" fmla="*/ 64 h 72"/>
                  <a:gd name="T68" fmla="*/ 0 w 133"/>
                  <a:gd name="T69" fmla="*/ 68 h 72"/>
                  <a:gd name="T70" fmla="*/ 3 w 133"/>
                  <a:gd name="T71" fmla="*/ 64 h 72"/>
                  <a:gd name="T72" fmla="*/ 0 w 133"/>
                  <a:gd name="T73" fmla="*/ 64 h 72"/>
                  <a:gd name="T74" fmla="*/ 0 w 133"/>
                  <a:gd name="T75" fmla="*/ 68 h 72"/>
                  <a:gd name="T76" fmla="*/ 7 w 133"/>
                  <a:gd name="T77" fmla="*/ 6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3" h="72">
                    <a:moveTo>
                      <a:pt x="7" y="68"/>
                    </a:moveTo>
                    <a:lnTo>
                      <a:pt x="3" y="72"/>
                    </a:lnTo>
                    <a:lnTo>
                      <a:pt x="14" y="68"/>
                    </a:lnTo>
                    <a:lnTo>
                      <a:pt x="21" y="64"/>
                    </a:lnTo>
                    <a:lnTo>
                      <a:pt x="28" y="61"/>
                    </a:lnTo>
                    <a:lnTo>
                      <a:pt x="39" y="61"/>
                    </a:lnTo>
                    <a:lnTo>
                      <a:pt x="46" y="57"/>
                    </a:lnTo>
                    <a:lnTo>
                      <a:pt x="57" y="54"/>
                    </a:lnTo>
                    <a:lnTo>
                      <a:pt x="64" y="50"/>
                    </a:lnTo>
                    <a:lnTo>
                      <a:pt x="72" y="46"/>
                    </a:lnTo>
                    <a:lnTo>
                      <a:pt x="79" y="43"/>
                    </a:lnTo>
                    <a:lnTo>
                      <a:pt x="90" y="39"/>
                    </a:lnTo>
                    <a:lnTo>
                      <a:pt x="97" y="36"/>
                    </a:lnTo>
                    <a:lnTo>
                      <a:pt x="104" y="32"/>
                    </a:lnTo>
                    <a:lnTo>
                      <a:pt x="111" y="25"/>
                    </a:lnTo>
                    <a:lnTo>
                      <a:pt x="118" y="21"/>
                    </a:lnTo>
                    <a:lnTo>
                      <a:pt x="133" y="7"/>
                    </a:lnTo>
                    <a:lnTo>
                      <a:pt x="129" y="0"/>
                    </a:lnTo>
                    <a:lnTo>
                      <a:pt x="122" y="10"/>
                    </a:lnTo>
                    <a:lnTo>
                      <a:pt x="115" y="14"/>
                    </a:lnTo>
                    <a:lnTo>
                      <a:pt x="108" y="21"/>
                    </a:lnTo>
                    <a:lnTo>
                      <a:pt x="100" y="25"/>
                    </a:lnTo>
                    <a:lnTo>
                      <a:pt x="93" y="28"/>
                    </a:lnTo>
                    <a:lnTo>
                      <a:pt x="86" y="32"/>
                    </a:lnTo>
                    <a:lnTo>
                      <a:pt x="79" y="36"/>
                    </a:lnTo>
                    <a:lnTo>
                      <a:pt x="68" y="39"/>
                    </a:lnTo>
                    <a:lnTo>
                      <a:pt x="61" y="43"/>
                    </a:lnTo>
                    <a:lnTo>
                      <a:pt x="54" y="46"/>
                    </a:lnTo>
                    <a:lnTo>
                      <a:pt x="46" y="50"/>
                    </a:lnTo>
                    <a:lnTo>
                      <a:pt x="36" y="54"/>
                    </a:lnTo>
                    <a:lnTo>
                      <a:pt x="28" y="54"/>
                    </a:lnTo>
                    <a:lnTo>
                      <a:pt x="21" y="57"/>
                    </a:lnTo>
                    <a:lnTo>
                      <a:pt x="10" y="61"/>
                    </a:lnTo>
                    <a:lnTo>
                      <a:pt x="3" y="64"/>
                    </a:lnTo>
                    <a:lnTo>
                      <a:pt x="0" y="68"/>
                    </a:lnTo>
                    <a:lnTo>
                      <a:pt x="3" y="64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7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96" name="Freeform 20"/>
              <p:cNvSpPr>
                <a:spLocks/>
              </p:cNvSpPr>
              <p:nvPr/>
            </p:nvSpPr>
            <p:spPr bwMode="auto">
              <a:xfrm>
                <a:off x="4358" y="2706"/>
                <a:ext cx="22" cy="119"/>
              </a:xfrm>
              <a:custGeom>
                <a:avLst/>
                <a:gdLst>
                  <a:gd name="T0" fmla="*/ 15 w 22"/>
                  <a:gd name="T1" fmla="*/ 115 h 119"/>
                  <a:gd name="T2" fmla="*/ 11 w 22"/>
                  <a:gd name="T3" fmla="*/ 101 h 119"/>
                  <a:gd name="T4" fmla="*/ 7 w 22"/>
                  <a:gd name="T5" fmla="*/ 86 h 119"/>
                  <a:gd name="T6" fmla="*/ 7 w 22"/>
                  <a:gd name="T7" fmla="*/ 72 h 119"/>
                  <a:gd name="T8" fmla="*/ 11 w 22"/>
                  <a:gd name="T9" fmla="*/ 58 h 119"/>
                  <a:gd name="T10" fmla="*/ 15 w 22"/>
                  <a:gd name="T11" fmla="*/ 43 h 119"/>
                  <a:gd name="T12" fmla="*/ 18 w 22"/>
                  <a:gd name="T13" fmla="*/ 29 h 119"/>
                  <a:gd name="T14" fmla="*/ 22 w 22"/>
                  <a:gd name="T15" fmla="*/ 14 h 119"/>
                  <a:gd name="T16" fmla="*/ 22 w 22"/>
                  <a:gd name="T17" fmla="*/ 0 h 119"/>
                  <a:gd name="T18" fmla="*/ 15 w 22"/>
                  <a:gd name="T19" fmla="*/ 0 h 119"/>
                  <a:gd name="T20" fmla="*/ 15 w 22"/>
                  <a:gd name="T21" fmla="*/ 14 h 119"/>
                  <a:gd name="T22" fmla="*/ 11 w 22"/>
                  <a:gd name="T23" fmla="*/ 29 h 119"/>
                  <a:gd name="T24" fmla="*/ 7 w 22"/>
                  <a:gd name="T25" fmla="*/ 43 h 119"/>
                  <a:gd name="T26" fmla="*/ 4 w 22"/>
                  <a:gd name="T27" fmla="*/ 58 h 119"/>
                  <a:gd name="T28" fmla="*/ 0 w 22"/>
                  <a:gd name="T29" fmla="*/ 72 h 119"/>
                  <a:gd name="T30" fmla="*/ 0 w 22"/>
                  <a:gd name="T31" fmla="*/ 86 h 119"/>
                  <a:gd name="T32" fmla="*/ 4 w 22"/>
                  <a:gd name="T33" fmla="*/ 104 h 119"/>
                  <a:gd name="T34" fmla="*/ 11 w 22"/>
                  <a:gd name="T35" fmla="*/ 119 h 119"/>
                  <a:gd name="T36" fmla="*/ 15 w 22"/>
                  <a:gd name="T37" fmla="*/ 11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19">
                    <a:moveTo>
                      <a:pt x="15" y="115"/>
                    </a:moveTo>
                    <a:lnTo>
                      <a:pt x="11" y="101"/>
                    </a:lnTo>
                    <a:lnTo>
                      <a:pt x="7" y="86"/>
                    </a:lnTo>
                    <a:lnTo>
                      <a:pt x="7" y="72"/>
                    </a:lnTo>
                    <a:lnTo>
                      <a:pt x="11" y="58"/>
                    </a:lnTo>
                    <a:lnTo>
                      <a:pt x="15" y="43"/>
                    </a:lnTo>
                    <a:lnTo>
                      <a:pt x="18" y="29"/>
                    </a:lnTo>
                    <a:lnTo>
                      <a:pt x="22" y="14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15" y="14"/>
                    </a:lnTo>
                    <a:lnTo>
                      <a:pt x="11" y="29"/>
                    </a:lnTo>
                    <a:lnTo>
                      <a:pt x="7" y="43"/>
                    </a:lnTo>
                    <a:lnTo>
                      <a:pt x="4" y="58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4" y="104"/>
                    </a:lnTo>
                    <a:lnTo>
                      <a:pt x="11" y="119"/>
                    </a:lnTo>
                    <a:lnTo>
                      <a:pt x="15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97" name="Freeform 21"/>
              <p:cNvSpPr>
                <a:spLocks/>
              </p:cNvSpPr>
              <p:nvPr/>
            </p:nvSpPr>
            <p:spPr bwMode="auto">
              <a:xfrm>
                <a:off x="4362" y="2821"/>
                <a:ext cx="14" cy="58"/>
              </a:xfrm>
              <a:custGeom>
                <a:avLst/>
                <a:gdLst>
                  <a:gd name="T0" fmla="*/ 7 w 14"/>
                  <a:gd name="T1" fmla="*/ 51 h 58"/>
                  <a:gd name="T2" fmla="*/ 7 w 14"/>
                  <a:gd name="T3" fmla="*/ 54 h 58"/>
                  <a:gd name="T4" fmla="*/ 11 w 14"/>
                  <a:gd name="T5" fmla="*/ 43 h 58"/>
                  <a:gd name="T6" fmla="*/ 14 w 14"/>
                  <a:gd name="T7" fmla="*/ 29 h 58"/>
                  <a:gd name="T8" fmla="*/ 14 w 14"/>
                  <a:gd name="T9" fmla="*/ 15 h 58"/>
                  <a:gd name="T10" fmla="*/ 11 w 14"/>
                  <a:gd name="T11" fmla="*/ 0 h 58"/>
                  <a:gd name="T12" fmla="*/ 7 w 14"/>
                  <a:gd name="T13" fmla="*/ 4 h 58"/>
                  <a:gd name="T14" fmla="*/ 7 w 14"/>
                  <a:gd name="T15" fmla="*/ 29 h 58"/>
                  <a:gd name="T16" fmla="*/ 3 w 14"/>
                  <a:gd name="T17" fmla="*/ 43 h 58"/>
                  <a:gd name="T18" fmla="*/ 0 w 14"/>
                  <a:gd name="T19" fmla="*/ 54 h 58"/>
                  <a:gd name="T20" fmla="*/ 3 w 14"/>
                  <a:gd name="T21" fmla="*/ 58 h 58"/>
                  <a:gd name="T22" fmla="*/ 0 w 14"/>
                  <a:gd name="T23" fmla="*/ 54 h 58"/>
                  <a:gd name="T24" fmla="*/ 3 w 14"/>
                  <a:gd name="T25" fmla="*/ 58 h 58"/>
                  <a:gd name="T26" fmla="*/ 7 w 14"/>
                  <a:gd name="T27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58">
                    <a:moveTo>
                      <a:pt x="7" y="51"/>
                    </a:moveTo>
                    <a:lnTo>
                      <a:pt x="7" y="54"/>
                    </a:lnTo>
                    <a:lnTo>
                      <a:pt x="11" y="43"/>
                    </a:lnTo>
                    <a:lnTo>
                      <a:pt x="14" y="29"/>
                    </a:lnTo>
                    <a:lnTo>
                      <a:pt x="14" y="15"/>
                    </a:lnTo>
                    <a:lnTo>
                      <a:pt x="11" y="0"/>
                    </a:lnTo>
                    <a:lnTo>
                      <a:pt x="7" y="4"/>
                    </a:lnTo>
                    <a:lnTo>
                      <a:pt x="7" y="29"/>
                    </a:lnTo>
                    <a:lnTo>
                      <a:pt x="3" y="43"/>
                    </a:lnTo>
                    <a:lnTo>
                      <a:pt x="0" y="54"/>
                    </a:lnTo>
                    <a:lnTo>
                      <a:pt x="3" y="58"/>
                    </a:lnTo>
                    <a:lnTo>
                      <a:pt x="0" y="54"/>
                    </a:lnTo>
                    <a:lnTo>
                      <a:pt x="3" y="58"/>
                    </a:lnTo>
                    <a:lnTo>
                      <a:pt x="7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98" name="Freeform 22"/>
              <p:cNvSpPr>
                <a:spLocks/>
              </p:cNvSpPr>
              <p:nvPr/>
            </p:nvSpPr>
            <p:spPr bwMode="auto">
              <a:xfrm>
                <a:off x="4365" y="2872"/>
                <a:ext cx="47" cy="111"/>
              </a:xfrm>
              <a:custGeom>
                <a:avLst/>
                <a:gdLst>
                  <a:gd name="T0" fmla="*/ 40 w 47"/>
                  <a:gd name="T1" fmla="*/ 104 h 111"/>
                  <a:gd name="T2" fmla="*/ 44 w 47"/>
                  <a:gd name="T3" fmla="*/ 108 h 111"/>
                  <a:gd name="T4" fmla="*/ 47 w 47"/>
                  <a:gd name="T5" fmla="*/ 93 h 111"/>
                  <a:gd name="T6" fmla="*/ 44 w 47"/>
                  <a:gd name="T7" fmla="*/ 79 h 111"/>
                  <a:gd name="T8" fmla="*/ 44 w 47"/>
                  <a:gd name="T9" fmla="*/ 64 h 111"/>
                  <a:gd name="T10" fmla="*/ 40 w 47"/>
                  <a:gd name="T11" fmla="*/ 50 h 111"/>
                  <a:gd name="T12" fmla="*/ 33 w 47"/>
                  <a:gd name="T13" fmla="*/ 36 h 111"/>
                  <a:gd name="T14" fmla="*/ 26 w 47"/>
                  <a:gd name="T15" fmla="*/ 25 h 111"/>
                  <a:gd name="T16" fmla="*/ 18 w 47"/>
                  <a:gd name="T17" fmla="*/ 14 h 111"/>
                  <a:gd name="T18" fmla="*/ 4 w 47"/>
                  <a:gd name="T19" fmla="*/ 0 h 111"/>
                  <a:gd name="T20" fmla="*/ 0 w 47"/>
                  <a:gd name="T21" fmla="*/ 7 h 111"/>
                  <a:gd name="T22" fmla="*/ 22 w 47"/>
                  <a:gd name="T23" fmla="*/ 28 h 111"/>
                  <a:gd name="T24" fmla="*/ 29 w 47"/>
                  <a:gd name="T25" fmla="*/ 39 h 111"/>
                  <a:gd name="T26" fmla="*/ 33 w 47"/>
                  <a:gd name="T27" fmla="*/ 54 h 111"/>
                  <a:gd name="T28" fmla="*/ 36 w 47"/>
                  <a:gd name="T29" fmla="*/ 64 h 111"/>
                  <a:gd name="T30" fmla="*/ 36 w 47"/>
                  <a:gd name="T31" fmla="*/ 108 h 111"/>
                  <a:gd name="T32" fmla="*/ 40 w 47"/>
                  <a:gd name="T33" fmla="*/ 111 h 111"/>
                  <a:gd name="T34" fmla="*/ 36 w 47"/>
                  <a:gd name="T35" fmla="*/ 108 h 111"/>
                  <a:gd name="T36" fmla="*/ 36 w 47"/>
                  <a:gd name="T37" fmla="*/ 111 h 111"/>
                  <a:gd name="T38" fmla="*/ 40 w 47"/>
                  <a:gd name="T39" fmla="*/ 111 h 111"/>
                  <a:gd name="T40" fmla="*/ 40 w 47"/>
                  <a:gd name="T41" fmla="*/ 10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11">
                    <a:moveTo>
                      <a:pt x="40" y="104"/>
                    </a:moveTo>
                    <a:lnTo>
                      <a:pt x="44" y="108"/>
                    </a:lnTo>
                    <a:lnTo>
                      <a:pt x="47" y="93"/>
                    </a:lnTo>
                    <a:lnTo>
                      <a:pt x="44" y="79"/>
                    </a:lnTo>
                    <a:lnTo>
                      <a:pt x="44" y="64"/>
                    </a:lnTo>
                    <a:lnTo>
                      <a:pt x="40" y="50"/>
                    </a:lnTo>
                    <a:lnTo>
                      <a:pt x="33" y="36"/>
                    </a:lnTo>
                    <a:lnTo>
                      <a:pt x="26" y="25"/>
                    </a:lnTo>
                    <a:lnTo>
                      <a:pt x="18" y="14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22" y="28"/>
                    </a:lnTo>
                    <a:lnTo>
                      <a:pt x="29" y="39"/>
                    </a:lnTo>
                    <a:lnTo>
                      <a:pt x="33" y="54"/>
                    </a:lnTo>
                    <a:lnTo>
                      <a:pt x="36" y="64"/>
                    </a:lnTo>
                    <a:lnTo>
                      <a:pt x="36" y="108"/>
                    </a:lnTo>
                    <a:lnTo>
                      <a:pt x="40" y="111"/>
                    </a:lnTo>
                    <a:lnTo>
                      <a:pt x="36" y="108"/>
                    </a:lnTo>
                    <a:lnTo>
                      <a:pt x="36" y="111"/>
                    </a:lnTo>
                    <a:lnTo>
                      <a:pt x="40" y="111"/>
                    </a:lnTo>
                    <a:lnTo>
                      <a:pt x="40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799" name="Freeform 23"/>
              <p:cNvSpPr>
                <a:spLocks/>
              </p:cNvSpPr>
              <p:nvPr/>
            </p:nvSpPr>
            <p:spPr bwMode="auto">
              <a:xfrm>
                <a:off x="4405" y="2976"/>
                <a:ext cx="22" cy="11"/>
              </a:xfrm>
              <a:custGeom>
                <a:avLst/>
                <a:gdLst>
                  <a:gd name="T0" fmla="*/ 14 w 22"/>
                  <a:gd name="T1" fmla="*/ 7 h 11"/>
                  <a:gd name="T2" fmla="*/ 11 w 22"/>
                  <a:gd name="T3" fmla="*/ 4 h 11"/>
                  <a:gd name="T4" fmla="*/ 7 w 22"/>
                  <a:gd name="T5" fmla="*/ 4 h 11"/>
                  <a:gd name="T6" fmla="*/ 4 w 22"/>
                  <a:gd name="T7" fmla="*/ 0 h 11"/>
                  <a:gd name="T8" fmla="*/ 0 w 22"/>
                  <a:gd name="T9" fmla="*/ 0 h 11"/>
                  <a:gd name="T10" fmla="*/ 0 w 22"/>
                  <a:gd name="T11" fmla="*/ 7 h 11"/>
                  <a:gd name="T12" fmla="*/ 4 w 22"/>
                  <a:gd name="T13" fmla="*/ 7 h 11"/>
                  <a:gd name="T14" fmla="*/ 7 w 22"/>
                  <a:gd name="T15" fmla="*/ 11 h 11"/>
                  <a:gd name="T16" fmla="*/ 14 w 22"/>
                  <a:gd name="T17" fmla="*/ 11 h 11"/>
                  <a:gd name="T18" fmla="*/ 7 w 22"/>
                  <a:gd name="T19" fmla="*/ 4 h 11"/>
                  <a:gd name="T20" fmla="*/ 14 w 22"/>
                  <a:gd name="T21" fmla="*/ 7 h 11"/>
                  <a:gd name="T22" fmla="*/ 22 w 22"/>
                  <a:gd name="T23" fmla="*/ 0 h 11"/>
                  <a:gd name="T24" fmla="*/ 11 w 22"/>
                  <a:gd name="T25" fmla="*/ 4 h 11"/>
                  <a:gd name="T26" fmla="*/ 14 w 22"/>
                  <a:gd name="T2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1">
                    <a:moveTo>
                      <a:pt x="14" y="7"/>
                    </a:moveTo>
                    <a:lnTo>
                      <a:pt x="11" y="4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4" y="11"/>
                    </a:lnTo>
                    <a:lnTo>
                      <a:pt x="7" y="4"/>
                    </a:lnTo>
                    <a:lnTo>
                      <a:pt x="14" y="7"/>
                    </a:lnTo>
                    <a:lnTo>
                      <a:pt x="22" y="0"/>
                    </a:lnTo>
                    <a:lnTo>
                      <a:pt x="11" y="4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00" name="Freeform 24"/>
              <p:cNvSpPr>
                <a:spLocks/>
              </p:cNvSpPr>
              <p:nvPr/>
            </p:nvSpPr>
            <p:spPr bwMode="auto">
              <a:xfrm>
                <a:off x="4387" y="2980"/>
                <a:ext cx="32" cy="36"/>
              </a:xfrm>
              <a:custGeom>
                <a:avLst/>
                <a:gdLst>
                  <a:gd name="T0" fmla="*/ 4 w 32"/>
                  <a:gd name="T1" fmla="*/ 36 h 36"/>
                  <a:gd name="T2" fmla="*/ 7 w 32"/>
                  <a:gd name="T3" fmla="*/ 36 h 36"/>
                  <a:gd name="T4" fmla="*/ 7 w 32"/>
                  <a:gd name="T5" fmla="*/ 32 h 36"/>
                  <a:gd name="T6" fmla="*/ 14 w 32"/>
                  <a:gd name="T7" fmla="*/ 25 h 36"/>
                  <a:gd name="T8" fmla="*/ 22 w 32"/>
                  <a:gd name="T9" fmla="*/ 21 h 36"/>
                  <a:gd name="T10" fmla="*/ 29 w 32"/>
                  <a:gd name="T11" fmla="*/ 14 h 36"/>
                  <a:gd name="T12" fmla="*/ 29 w 32"/>
                  <a:gd name="T13" fmla="*/ 7 h 36"/>
                  <a:gd name="T14" fmla="*/ 32 w 32"/>
                  <a:gd name="T15" fmla="*/ 3 h 36"/>
                  <a:gd name="T16" fmla="*/ 25 w 32"/>
                  <a:gd name="T17" fmla="*/ 0 h 36"/>
                  <a:gd name="T18" fmla="*/ 25 w 32"/>
                  <a:gd name="T19" fmla="*/ 7 h 36"/>
                  <a:gd name="T20" fmla="*/ 11 w 32"/>
                  <a:gd name="T21" fmla="*/ 21 h 36"/>
                  <a:gd name="T22" fmla="*/ 7 w 32"/>
                  <a:gd name="T23" fmla="*/ 21 h 36"/>
                  <a:gd name="T24" fmla="*/ 0 w 32"/>
                  <a:gd name="T25" fmla="*/ 28 h 36"/>
                  <a:gd name="T26" fmla="*/ 4 w 32"/>
                  <a:gd name="T27" fmla="*/ 28 h 36"/>
                  <a:gd name="T28" fmla="*/ 4 w 32"/>
                  <a:gd name="T29" fmla="*/ 36 h 36"/>
                  <a:gd name="T30" fmla="*/ 7 w 32"/>
                  <a:gd name="T31" fmla="*/ 36 h 36"/>
                  <a:gd name="T32" fmla="*/ 4 w 32"/>
                  <a:gd name="T3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36">
                    <a:moveTo>
                      <a:pt x="4" y="36"/>
                    </a:moveTo>
                    <a:lnTo>
                      <a:pt x="7" y="36"/>
                    </a:lnTo>
                    <a:lnTo>
                      <a:pt x="7" y="32"/>
                    </a:lnTo>
                    <a:lnTo>
                      <a:pt x="14" y="25"/>
                    </a:lnTo>
                    <a:lnTo>
                      <a:pt x="22" y="21"/>
                    </a:lnTo>
                    <a:lnTo>
                      <a:pt x="29" y="14"/>
                    </a:lnTo>
                    <a:lnTo>
                      <a:pt x="29" y="7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25" y="7"/>
                    </a:lnTo>
                    <a:lnTo>
                      <a:pt x="11" y="21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7" y="36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01" name="Freeform 25"/>
              <p:cNvSpPr>
                <a:spLocks/>
              </p:cNvSpPr>
              <p:nvPr/>
            </p:nvSpPr>
            <p:spPr bwMode="auto">
              <a:xfrm>
                <a:off x="4380" y="2998"/>
                <a:ext cx="11" cy="18"/>
              </a:xfrm>
              <a:custGeom>
                <a:avLst/>
                <a:gdLst>
                  <a:gd name="T0" fmla="*/ 3 w 11"/>
                  <a:gd name="T1" fmla="*/ 7 h 18"/>
                  <a:gd name="T2" fmla="*/ 0 w 11"/>
                  <a:gd name="T3" fmla="*/ 7 h 18"/>
                  <a:gd name="T4" fmla="*/ 0 w 11"/>
                  <a:gd name="T5" fmla="*/ 10 h 18"/>
                  <a:gd name="T6" fmla="*/ 3 w 11"/>
                  <a:gd name="T7" fmla="*/ 14 h 18"/>
                  <a:gd name="T8" fmla="*/ 11 w 11"/>
                  <a:gd name="T9" fmla="*/ 18 h 18"/>
                  <a:gd name="T10" fmla="*/ 11 w 11"/>
                  <a:gd name="T11" fmla="*/ 10 h 18"/>
                  <a:gd name="T12" fmla="*/ 7 w 11"/>
                  <a:gd name="T13" fmla="*/ 10 h 18"/>
                  <a:gd name="T14" fmla="*/ 7 w 11"/>
                  <a:gd name="T15" fmla="*/ 3 h 18"/>
                  <a:gd name="T16" fmla="*/ 3 w 11"/>
                  <a:gd name="T17" fmla="*/ 0 h 18"/>
                  <a:gd name="T18" fmla="*/ 3 w 11"/>
                  <a:gd name="T1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8">
                    <a:moveTo>
                      <a:pt x="3" y="7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11" y="18"/>
                    </a:lnTo>
                    <a:lnTo>
                      <a:pt x="11" y="10"/>
                    </a:lnTo>
                    <a:lnTo>
                      <a:pt x="7" y="10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02" name="Freeform 26"/>
              <p:cNvSpPr>
                <a:spLocks/>
              </p:cNvSpPr>
              <p:nvPr/>
            </p:nvSpPr>
            <p:spPr bwMode="auto">
              <a:xfrm>
                <a:off x="3991" y="2994"/>
                <a:ext cx="392" cy="11"/>
              </a:xfrm>
              <a:custGeom>
                <a:avLst/>
                <a:gdLst>
                  <a:gd name="T0" fmla="*/ 0 w 392"/>
                  <a:gd name="T1" fmla="*/ 7 h 11"/>
                  <a:gd name="T2" fmla="*/ 392 w 392"/>
                  <a:gd name="T3" fmla="*/ 11 h 11"/>
                  <a:gd name="T4" fmla="*/ 392 w 392"/>
                  <a:gd name="T5" fmla="*/ 4 h 11"/>
                  <a:gd name="T6" fmla="*/ 0 w 392"/>
                  <a:gd name="T7" fmla="*/ 0 h 11"/>
                  <a:gd name="T8" fmla="*/ 0 w 392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2" h="11">
                    <a:moveTo>
                      <a:pt x="0" y="7"/>
                    </a:moveTo>
                    <a:lnTo>
                      <a:pt x="392" y="11"/>
                    </a:lnTo>
                    <a:lnTo>
                      <a:pt x="392" y="4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03" name="Freeform 27"/>
              <p:cNvSpPr>
                <a:spLocks/>
              </p:cNvSpPr>
              <p:nvPr/>
            </p:nvSpPr>
            <p:spPr bwMode="auto">
              <a:xfrm>
                <a:off x="3480" y="2987"/>
                <a:ext cx="511" cy="14"/>
              </a:xfrm>
              <a:custGeom>
                <a:avLst/>
                <a:gdLst>
                  <a:gd name="T0" fmla="*/ 0 w 511"/>
                  <a:gd name="T1" fmla="*/ 7 h 14"/>
                  <a:gd name="T2" fmla="*/ 50 w 511"/>
                  <a:gd name="T3" fmla="*/ 7 h 14"/>
                  <a:gd name="T4" fmla="*/ 65 w 511"/>
                  <a:gd name="T5" fmla="*/ 11 h 14"/>
                  <a:gd name="T6" fmla="*/ 400 w 511"/>
                  <a:gd name="T7" fmla="*/ 11 h 14"/>
                  <a:gd name="T8" fmla="*/ 418 w 511"/>
                  <a:gd name="T9" fmla="*/ 14 h 14"/>
                  <a:gd name="T10" fmla="*/ 511 w 511"/>
                  <a:gd name="T11" fmla="*/ 14 h 14"/>
                  <a:gd name="T12" fmla="*/ 511 w 511"/>
                  <a:gd name="T13" fmla="*/ 7 h 14"/>
                  <a:gd name="T14" fmla="*/ 446 w 511"/>
                  <a:gd name="T15" fmla="*/ 7 h 14"/>
                  <a:gd name="T16" fmla="*/ 432 w 511"/>
                  <a:gd name="T17" fmla="*/ 3 h 14"/>
                  <a:gd name="T18" fmla="*/ 65 w 511"/>
                  <a:gd name="T19" fmla="*/ 3 h 14"/>
                  <a:gd name="T20" fmla="*/ 50 w 511"/>
                  <a:gd name="T21" fmla="*/ 0 h 14"/>
                  <a:gd name="T22" fmla="*/ 0 w 511"/>
                  <a:gd name="T23" fmla="*/ 0 h 14"/>
                  <a:gd name="T24" fmla="*/ 0 w 511"/>
                  <a:gd name="T2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1" h="14">
                    <a:moveTo>
                      <a:pt x="0" y="7"/>
                    </a:moveTo>
                    <a:lnTo>
                      <a:pt x="50" y="7"/>
                    </a:lnTo>
                    <a:lnTo>
                      <a:pt x="65" y="11"/>
                    </a:lnTo>
                    <a:lnTo>
                      <a:pt x="400" y="11"/>
                    </a:lnTo>
                    <a:lnTo>
                      <a:pt x="418" y="14"/>
                    </a:lnTo>
                    <a:lnTo>
                      <a:pt x="511" y="14"/>
                    </a:lnTo>
                    <a:lnTo>
                      <a:pt x="511" y="7"/>
                    </a:lnTo>
                    <a:lnTo>
                      <a:pt x="446" y="7"/>
                    </a:lnTo>
                    <a:lnTo>
                      <a:pt x="432" y="3"/>
                    </a:lnTo>
                    <a:lnTo>
                      <a:pt x="65" y="3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04" name="Freeform 28"/>
              <p:cNvSpPr>
                <a:spLocks/>
              </p:cNvSpPr>
              <p:nvPr/>
            </p:nvSpPr>
            <p:spPr bwMode="auto">
              <a:xfrm>
                <a:off x="3419" y="2987"/>
                <a:ext cx="61" cy="11"/>
              </a:xfrm>
              <a:custGeom>
                <a:avLst/>
                <a:gdLst>
                  <a:gd name="T0" fmla="*/ 0 w 61"/>
                  <a:gd name="T1" fmla="*/ 11 h 11"/>
                  <a:gd name="T2" fmla="*/ 3 w 61"/>
                  <a:gd name="T3" fmla="*/ 11 h 11"/>
                  <a:gd name="T4" fmla="*/ 11 w 61"/>
                  <a:gd name="T5" fmla="*/ 7 h 11"/>
                  <a:gd name="T6" fmla="*/ 61 w 61"/>
                  <a:gd name="T7" fmla="*/ 7 h 11"/>
                  <a:gd name="T8" fmla="*/ 61 w 61"/>
                  <a:gd name="T9" fmla="*/ 0 h 11"/>
                  <a:gd name="T10" fmla="*/ 7 w 61"/>
                  <a:gd name="T11" fmla="*/ 0 h 11"/>
                  <a:gd name="T12" fmla="*/ 3 w 61"/>
                  <a:gd name="T13" fmla="*/ 3 h 11"/>
                  <a:gd name="T14" fmla="*/ 0 w 61"/>
                  <a:gd name="T15" fmla="*/ 11 h 11"/>
                  <a:gd name="T16" fmla="*/ 3 w 61"/>
                  <a:gd name="T17" fmla="*/ 11 h 11"/>
                  <a:gd name="T18" fmla="*/ 0 w 61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1">
                    <a:moveTo>
                      <a:pt x="0" y="11"/>
                    </a:moveTo>
                    <a:lnTo>
                      <a:pt x="3" y="11"/>
                    </a:lnTo>
                    <a:lnTo>
                      <a:pt x="11" y="7"/>
                    </a:lnTo>
                    <a:lnTo>
                      <a:pt x="61" y="7"/>
                    </a:lnTo>
                    <a:lnTo>
                      <a:pt x="6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05" name="Freeform 29"/>
              <p:cNvSpPr>
                <a:spLocks/>
              </p:cNvSpPr>
              <p:nvPr/>
            </p:nvSpPr>
            <p:spPr bwMode="auto">
              <a:xfrm>
                <a:off x="3412" y="2972"/>
                <a:ext cx="10" cy="26"/>
              </a:xfrm>
              <a:custGeom>
                <a:avLst/>
                <a:gdLst>
                  <a:gd name="T0" fmla="*/ 3 w 10"/>
                  <a:gd name="T1" fmla="*/ 0 h 26"/>
                  <a:gd name="T2" fmla="*/ 0 w 10"/>
                  <a:gd name="T3" fmla="*/ 4 h 26"/>
                  <a:gd name="T4" fmla="*/ 0 w 10"/>
                  <a:gd name="T5" fmla="*/ 15 h 26"/>
                  <a:gd name="T6" fmla="*/ 3 w 10"/>
                  <a:gd name="T7" fmla="*/ 22 h 26"/>
                  <a:gd name="T8" fmla="*/ 7 w 10"/>
                  <a:gd name="T9" fmla="*/ 26 h 26"/>
                  <a:gd name="T10" fmla="*/ 10 w 10"/>
                  <a:gd name="T11" fmla="*/ 18 h 26"/>
                  <a:gd name="T12" fmla="*/ 10 w 10"/>
                  <a:gd name="T13" fmla="*/ 15 h 26"/>
                  <a:gd name="T14" fmla="*/ 7 w 10"/>
                  <a:gd name="T15" fmla="*/ 11 h 26"/>
                  <a:gd name="T16" fmla="*/ 7 w 10"/>
                  <a:gd name="T17" fmla="*/ 4 h 26"/>
                  <a:gd name="T18" fmla="*/ 7 w 10"/>
                  <a:gd name="T19" fmla="*/ 8 h 26"/>
                  <a:gd name="T20" fmla="*/ 3 w 10"/>
                  <a:gd name="T21" fmla="*/ 0 h 26"/>
                  <a:gd name="T22" fmla="*/ 0 w 10"/>
                  <a:gd name="T23" fmla="*/ 4 h 26"/>
                  <a:gd name="T24" fmla="*/ 3 w 1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6">
                    <a:moveTo>
                      <a:pt x="3" y="0"/>
                    </a:moveTo>
                    <a:lnTo>
                      <a:pt x="0" y="4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7" y="26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7" y="4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06" name="Freeform 30"/>
              <p:cNvSpPr>
                <a:spLocks/>
              </p:cNvSpPr>
              <p:nvPr/>
            </p:nvSpPr>
            <p:spPr bwMode="auto">
              <a:xfrm>
                <a:off x="3415" y="2965"/>
                <a:ext cx="15" cy="15"/>
              </a:xfrm>
              <a:custGeom>
                <a:avLst/>
                <a:gdLst>
                  <a:gd name="T0" fmla="*/ 15 w 15"/>
                  <a:gd name="T1" fmla="*/ 0 h 15"/>
                  <a:gd name="T2" fmla="*/ 11 w 15"/>
                  <a:gd name="T3" fmla="*/ 0 h 15"/>
                  <a:gd name="T4" fmla="*/ 0 w 15"/>
                  <a:gd name="T5" fmla="*/ 7 h 15"/>
                  <a:gd name="T6" fmla="*/ 4 w 15"/>
                  <a:gd name="T7" fmla="*/ 15 h 15"/>
                  <a:gd name="T8" fmla="*/ 15 w 15"/>
                  <a:gd name="T9" fmla="*/ 7 h 15"/>
                  <a:gd name="T10" fmla="*/ 15 w 15"/>
                  <a:gd name="T11" fmla="*/ 0 h 15"/>
                  <a:gd name="T12" fmla="*/ 11 w 15"/>
                  <a:gd name="T13" fmla="*/ 0 h 15"/>
                  <a:gd name="T14" fmla="*/ 15 w 15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15" y="0"/>
                    </a:moveTo>
                    <a:lnTo>
                      <a:pt x="11" y="0"/>
                    </a:lnTo>
                    <a:lnTo>
                      <a:pt x="0" y="7"/>
                    </a:lnTo>
                    <a:lnTo>
                      <a:pt x="4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07" name="Freeform 31"/>
              <p:cNvSpPr>
                <a:spLocks/>
              </p:cNvSpPr>
              <p:nvPr/>
            </p:nvSpPr>
            <p:spPr bwMode="auto">
              <a:xfrm>
                <a:off x="3430" y="2965"/>
                <a:ext cx="237" cy="7"/>
              </a:xfrm>
              <a:custGeom>
                <a:avLst/>
                <a:gdLst>
                  <a:gd name="T0" fmla="*/ 230 w 237"/>
                  <a:gd name="T1" fmla="*/ 0 h 7"/>
                  <a:gd name="T2" fmla="*/ 234 w 237"/>
                  <a:gd name="T3" fmla="*/ 0 h 7"/>
                  <a:gd name="T4" fmla="*/ 0 w 237"/>
                  <a:gd name="T5" fmla="*/ 0 h 7"/>
                  <a:gd name="T6" fmla="*/ 0 w 237"/>
                  <a:gd name="T7" fmla="*/ 7 h 7"/>
                  <a:gd name="T8" fmla="*/ 234 w 237"/>
                  <a:gd name="T9" fmla="*/ 7 h 7"/>
                  <a:gd name="T10" fmla="*/ 237 w 237"/>
                  <a:gd name="T11" fmla="*/ 4 h 7"/>
                  <a:gd name="T12" fmla="*/ 234 w 237"/>
                  <a:gd name="T13" fmla="*/ 7 h 7"/>
                  <a:gd name="T14" fmla="*/ 234 w 237"/>
                  <a:gd name="T15" fmla="*/ 4 h 7"/>
                  <a:gd name="T16" fmla="*/ 237 w 237"/>
                  <a:gd name="T17" fmla="*/ 4 h 7"/>
                  <a:gd name="T18" fmla="*/ 230 w 23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7" h="7">
                    <a:moveTo>
                      <a:pt x="230" y="0"/>
                    </a:moveTo>
                    <a:lnTo>
                      <a:pt x="234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34" y="7"/>
                    </a:lnTo>
                    <a:lnTo>
                      <a:pt x="237" y="4"/>
                    </a:lnTo>
                    <a:lnTo>
                      <a:pt x="234" y="7"/>
                    </a:lnTo>
                    <a:lnTo>
                      <a:pt x="234" y="4"/>
                    </a:lnTo>
                    <a:lnTo>
                      <a:pt x="237" y="4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08" name="Freeform 32"/>
              <p:cNvSpPr>
                <a:spLocks/>
              </p:cNvSpPr>
              <p:nvPr/>
            </p:nvSpPr>
            <p:spPr bwMode="auto">
              <a:xfrm>
                <a:off x="3660" y="2864"/>
                <a:ext cx="158" cy="105"/>
              </a:xfrm>
              <a:custGeom>
                <a:avLst/>
                <a:gdLst>
                  <a:gd name="T0" fmla="*/ 151 w 158"/>
                  <a:gd name="T1" fmla="*/ 4 h 105"/>
                  <a:gd name="T2" fmla="*/ 155 w 158"/>
                  <a:gd name="T3" fmla="*/ 0 h 105"/>
                  <a:gd name="T4" fmla="*/ 144 w 158"/>
                  <a:gd name="T5" fmla="*/ 0 h 105"/>
                  <a:gd name="T6" fmla="*/ 133 w 158"/>
                  <a:gd name="T7" fmla="*/ 4 h 105"/>
                  <a:gd name="T8" fmla="*/ 119 w 158"/>
                  <a:gd name="T9" fmla="*/ 8 h 105"/>
                  <a:gd name="T10" fmla="*/ 108 w 158"/>
                  <a:gd name="T11" fmla="*/ 11 h 105"/>
                  <a:gd name="T12" fmla="*/ 97 w 158"/>
                  <a:gd name="T13" fmla="*/ 15 h 105"/>
                  <a:gd name="T14" fmla="*/ 86 w 158"/>
                  <a:gd name="T15" fmla="*/ 18 h 105"/>
                  <a:gd name="T16" fmla="*/ 76 w 158"/>
                  <a:gd name="T17" fmla="*/ 26 h 105"/>
                  <a:gd name="T18" fmla="*/ 65 w 158"/>
                  <a:gd name="T19" fmla="*/ 29 h 105"/>
                  <a:gd name="T20" fmla="*/ 54 w 158"/>
                  <a:gd name="T21" fmla="*/ 36 h 105"/>
                  <a:gd name="T22" fmla="*/ 43 w 158"/>
                  <a:gd name="T23" fmla="*/ 44 h 105"/>
                  <a:gd name="T24" fmla="*/ 32 w 158"/>
                  <a:gd name="T25" fmla="*/ 51 h 105"/>
                  <a:gd name="T26" fmla="*/ 25 w 158"/>
                  <a:gd name="T27" fmla="*/ 62 h 105"/>
                  <a:gd name="T28" fmla="*/ 18 w 158"/>
                  <a:gd name="T29" fmla="*/ 69 h 105"/>
                  <a:gd name="T30" fmla="*/ 11 w 158"/>
                  <a:gd name="T31" fmla="*/ 80 h 105"/>
                  <a:gd name="T32" fmla="*/ 4 w 158"/>
                  <a:gd name="T33" fmla="*/ 90 h 105"/>
                  <a:gd name="T34" fmla="*/ 0 w 158"/>
                  <a:gd name="T35" fmla="*/ 101 h 105"/>
                  <a:gd name="T36" fmla="*/ 7 w 158"/>
                  <a:gd name="T37" fmla="*/ 105 h 105"/>
                  <a:gd name="T38" fmla="*/ 11 w 158"/>
                  <a:gd name="T39" fmla="*/ 94 h 105"/>
                  <a:gd name="T40" fmla="*/ 18 w 158"/>
                  <a:gd name="T41" fmla="*/ 83 h 105"/>
                  <a:gd name="T42" fmla="*/ 22 w 158"/>
                  <a:gd name="T43" fmla="*/ 76 h 105"/>
                  <a:gd name="T44" fmla="*/ 47 w 158"/>
                  <a:gd name="T45" fmla="*/ 51 h 105"/>
                  <a:gd name="T46" fmla="*/ 58 w 158"/>
                  <a:gd name="T47" fmla="*/ 44 h 105"/>
                  <a:gd name="T48" fmla="*/ 68 w 158"/>
                  <a:gd name="T49" fmla="*/ 36 h 105"/>
                  <a:gd name="T50" fmla="*/ 79 w 158"/>
                  <a:gd name="T51" fmla="*/ 33 h 105"/>
                  <a:gd name="T52" fmla="*/ 86 w 158"/>
                  <a:gd name="T53" fmla="*/ 26 h 105"/>
                  <a:gd name="T54" fmla="*/ 97 w 158"/>
                  <a:gd name="T55" fmla="*/ 22 h 105"/>
                  <a:gd name="T56" fmla="*/ 112 w 158"/>
                  <a:gd name="T57" fmla="*/ 18 h 105"/>
                  <a:gd name="T58" fmla="*/ 122 w 158"/>
                  <a:gd name="T59" fmla="*/ 15 h 105"/>
                  <a:gd name="T60" fmla="*/ 133 w 158"/>
                  <a:gd name="T61" fmla="*/ 11 h 105"/>
                  <a:gd name="T62" fmla="*/ 144 w 158"/>
                  <a:gd name="T63" fmla="*/ 8 h 105"/>
                  <a:gd name="T64" fmla="*/ 158 w 158"/>
                  <a:gd name="T65" fmla="*/ 8 h 105"/>
                  <a:gd name="T66" fmla="*/ 158 w 158"/>
                  <a:gd name="T67" fmla="*/ 4 h 105"/>
                  <a:gd name="T68" fmla="*/ 158 w 158"/>
                  <a:gd name="T69" fmla="*/ 8 h 105"/>
                  <a:gd name="T70" fmla="*/ 158 w 158"/>
                  <a:gd name="T71" fmla="*/ 4 h 105"/>
                  <a:gd name="T72" fmla="*/ 151 w 158"/>
                  <a:gd name="T73" fmla="*/ 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105">
                    <a:moveTo>
                      <a:pt x="151" y="4"/>
                    </a:moveTo>
                    <a:lnTo>
                      <a:pt x="155" y="0"/>
                    </a:lnTo>
                    <a:lnTo>
                      <a:pt x="144" y="0"/>
                    </a:lnTo>
                    <a:lnTo>
                      <a:pt x="133" y="4"/>
                    </a:lnTo>
                    <a:lnTo>
                      <a:pt x="119" y="8"/>
                    </a:lnTo>
                    <a:lnTo>
                      <a:pt x="108" y="11"/>
                    </a:lnTo>
                    <a:lnTo>
                      <a:pt x="97" y="15"/>
                    </a:lnTo>
                    <a:lnTo>
                      <a:pt x="86" y="18"/>
                    </a:lnTo>
                    <a:lnTo>
                      <a:pt x="76" y="26"/>
                    </a:lnTo>
                    <a:lnTo>
                      <a:pt x="65" y="29"/>
                    </a:lnTo>
                    <a:lnTo>
                      <a:pt x="54" y="36"/>
                    </a:lnTo>
                    <a:lnTo>
                      <a:pt x="43" y="44"/>
                    </a:lnTo>
                    <a:lnTo>
                      <a:pt x="32" y="51"/>
                    </a:lnTo>
                    <a:lnTo>
                      <a:pt x="25" y="62"/>
                    </a:lnTo>
                    <a:lnTo>
                      <a:pt x="18" y="69"/>
                    </a:lnTo>
                    <a:lnTo>
                      <a:pt x="11" y="80"/>
                    </a:lnTo>
                    <a:lnTo>
                      <a:pt x="4" y="90"/>
                    </a:lnTo>
                    <a:lnTo>
                      <a:pt x="0" y="101"/>
                    </a:lnTo>
                    <a:lnTo>
                      <a:pt x="7" y="105"/>
                    </a:lnTo>
                    <a:lnTo>
                      <a:pt x="11" y="94"/>
                    </a:lnTo>
                    <a:lnTo>
                      <a:pt x="18" y="83"/>
                    </a:lnTo>
                    <a:lnTo>
                      <a:pt x="22" y="76"/>
                    </a:lnTo>
                    <a:lnTo>
                      <a:pt x="47" y="51"/>
                    </a:lnTo>
                    <a:lnTo>
                      <a:pt x="58" y="44"/>
                    </a:lnTo>
                    <a:lnTo>
                      <a:pt x="68" y="36"/>
                    </a:lnTo>
                    <a:lnTo>
                      <a:pt x="79" y="33"/>
                    </a:lnTo>
                    <a:lnTo>
                      <a:pt x="86" y="26"/>
                    </a:lnTo>
                    <a:lnTo>
                      <a:pt x="97" y="22"/>
                    </a:lnTo>
                    <a:lnTo>
                      <a:pt x="112" y="18"/>
                    </a:lnTo>
                    <a:lnTo>
                      <a:pt x="122" y="15"/>
                    </a:lnTo>
                    <a:lnTo>
                      <a:pt x="133" y="11"/>
                    </a:lnTo>
                    <a:lnTo>
                      <a:pt x="144" y="8"/>
                    </a:lnTo>
                    <a:lnTo>
                      <a:pt x="158" y="8"/>
                    </a:lnTo>
                    <a:lnTo>
                      <a:pt x="158" y="4"/>
                    </a:lnTo>
                    <a:lnTo>
                      <a:pt x="158" y="8"/>
                    </a:lnTo>
                    <a:lnTo>
                      <a:pt x="158" y="4"/>
                    </a:lnTo>
                    <a:lnTo>
                      <a:pt x="15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09" name="Freeform 33"/>
              <p:cNvSpPr>
                <a:spLocks/>
              </p:cNvSpPr>
              <p:nvPr/>
            </p:nvSpPr>
            <p:spPr bwMode="auto">
              <a:xfrm>
                <a:off x="3811" y="2832"/>
                <a:ext cx="29" cy="36"/>
              </a:xfrm>
              <a:custGeom>
                <a:avLst/>
                <a:gdLst>
                  <a:gd name="T0" fmla="*/ 22 w 29"/>
                  <a:gd name="T1" fmla="*/ 7 h 36"/>
                  <a:gd name="T2" fmla="*/ 22 w 29"/>
                  <a:gd name="T3" fmla="*/ 0 h 36"/>
                  <a:gd name="T4" fmla="*/ 15 w 29"/>
                  <a:gd name="T5" fmla="*/ 7 h 36"/>
                  <a:gd name="T6" fmla="*/ 11 w 29"/>
                  <a:gd name="T7" fmla="*/ 14 h 36"/>
                  <a:gd name="T8" fmla="*/ 7 w 29"/>
                  <a:gd name="T9" fmla="*/ 18 h 36"/>
                  <a:gd name="T10" fmla="*/ 7 w 29"/>
                  <a:gd name="T11" fmla="*/ 22 h 36"/>
                  <a:gd name="T12" fmla="*/ 4 w 29"/>
                  <a:gd name="T13" fmla="*/ 25 h 36"/>
                  <a:gd name="T14" fmla="*/ 4 w 29"/>
                  <a:gd name="T15" fmla="*/ 32 h 36"/>
                  <a:gd name="T16" fmla="*/ 0 w 29"/>
                  <a:gd name="T17" fmla="*/ 36 h 36"/>
                  <a:gd name="T18" fmla="*/ 7 w 29"/>
                  <a:gd name="T19" fmla="*/ 36 h 36"/>
                  <a:gd name="T20" fmla="*/ 11 w 29"/>
                  <a:gd name="T21" fmla="*/ 32 h 36"/>
                  <a:gd name="T22" fmla="*/ 11 w 29"/>
                  <a:gd name="T23" fmla="*/ 29 h 36"/>
                  <a:gd name="T24" fmla="*/ 15 w 29"/>
                  <a:gd name="T25" fmla="*/ 25 h 36"/>
                  <a:gd name="T26" fmla="*/ 15 w 29"/>
                  <a:gd name="T27" fmla="*/ 22 h 36"/>
                  <a:gd name="T28" fmla="*/ 18 w 29"/>
                  <a:gd name="T29" fmla="*/ 18 h 36"/>
                  <a:gd name="T30" fmla="*/ 18 w 29"/>
                  <a:gd name="T31" fmla="*/ 14 h 36"/>
                  <a:gd name="T32" fmla="*/ 29 w 29"/>
                  <a:gd name="T33" fmla="*/ 4 h 36"/>
                  <a:gd name="T34" fmla="*/ 25 w 29"/>
                  <a:gd name="T35" fmla="*/ 7 h 36"/>
                  <a:gd name="T36" fmla="*/ 29 w 29"/>
                  <a:gd name="T37" fmla="*/ 4 h 36"/>
                  <a:gd name="T38" fmla="*/ 22 w 29"/>
                  <a:gd name="T39" fmla="*/ 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36">
                    <a:moveTo>
                      <a:pt x="22" y="7"/>
                    </a:moveTo>
                    <a:lnTo>
                      <a:pt x="22" y="0"/>
                    </a:lnTo>
                    <a:lnTo>
                      <a:pt x="15" y="7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7" y="22"/>
                    </a:lnTo>
                    <a:lnTo>
                      <a:pt x="4" y="25"/>
                    </a:lnTo>
                    <a:lnTo>
                      <a:pt x="4" y="32"/>
                    </a:lnTo>
                    <a:lnTo>
                      <a:pt x="0" y="36"/>
                    </a:lnTo>
                    <a:lnTo>
                      <a:pt x="7" y="36"/>
                    </a:lnTo>
                    <a:lnTo>
                      <a:pt x="11" y="32"/>
                    </a:lnTo>
                    <a:lnTo>
                      <a:pt x="11" y="29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18" y="14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9" y="4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10" name="Freeform 34"/>
              <p:cNvSpPr>
                <a:spLocks/>
              </p:cNvSpPr>
              <p:nvPr/>
            </p:nvSpPr>
            <p:spPr bwMode="auto">
              <a:xfrm>
                <a:off x="3797" y="2702"/>
                <a:ext cx="43" cy="137"/>
              </a:xfrm>
              <a:custGeom>
                <a:avLst/>
                <a:gdLst>
                  <a:gd name="T0" fmla="*/ 0 w 43"/>
                  <a:gd name="T1" fmla="*/ 4 h 137"/>
                  <a:gd name="T2" fmla="*/ 7 w 43"/>
                  <a:gd name="T3" fmla="*/ 18 h 137"/>
                  <a:gd name="T4" fmla="*/ 11 w 43"/>
                  <a:gd name="T5" fmla="*/ 33 h 137"/>
                  <a:gd name="T6" fmla="*/ 14 w 43"/>
                  <a:gd name="T7" fmla="*/ 51 h 137"/>
                  <a:gd name="T8" fmla="*/ 14 w 43"/>
                  <a:gd name="T9" fmla="*/ 69 h 137"/>
                  <a:gd name="T10" fmla="*/ 18 w 43"/>
                  <a:gd name="T11" fmla="*/ 87 h 137"/>
                  <a:gd name="T12" fmla="*/ 21 w 43"/>
                  <a:gd name="T13" fmla="*/ 101 h 137"/>
                  <a:gd name="T14" fmla="*/ 29 w 43"/>
                  <a:gd name="T15" fmla="*/ 119 h 137"/>
                  <a:gd name="T16" fmla="*/ 36 w 43"/>
                  <a:gd name="T17" fmla="*/ 137 h 137"/>
                  <a:gd name="T18" fmla="*/ 43 w 43"/>
                  <a:gd name="T19" fmla="*/ 134 h 137"/>
                  <a:gd name="T20" fmla="*/ 36 w 43"/>
                  <a:gd name="T21" fmla="*/ 116 h 137"/>
                  <a:gd name="T22" fmla="*/ 29 w 43"/>
                  <a:gd name="T23" fmla="*/ 101 h 137"/>
                  <a:gd name="T24" fmla="*/ 25 w 43"/>
                  <a:gd name="T25" fmla="*/ 83 h 137"/>
                  <a:gd name="T26" fmla="*/ 21 w 43"/>
                  <a:gd name="T27" fmla="*/ 69 h 137"/>
                  <a:gd name="T28" fmla="*/ 21 w 43"/>
                  <a:gd name="T29" fmla="*/ 47 h 137"/>
                  <a:gd name="T30" fmla="*/ 18 w 43"/>
                  <a:gd name="T31" fmla="*/ 33 h 137"/>
                  <a:gd name="T32" fmla="*/ 14 w 43"/>
                  <a:gd name="T33" fmla="*/ 15 h 137"/>
                  <a:gd name="T34" fmla="*/ 7 w 43"/>
                  <a:gd name="T35" fmla="*/ 0 h 137"/>
                  <a:gd name="T36" fmla="*/ 0 w 43"/>
                  <a:gd name="T37" fmla="*/ 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137">
                    <a:moveTo>
                      <a:pt x="0" y="4"/>
                    </a:moveTo>
                    <a:lnTo>
                      <a:pt x="7" y="18"/>
                    </a:lnTo>
                    <a:lnTo>
                      <a:pt x="11" y="33"/>
                    </a:lnTo>
                    <a:lnTo>
                      <a:pt x="14" y="51"/>
                    </a:lnTo>
                    <a:lnTo>
                      <a:pt x="14" y="69"/>
                    </a:lnTo>
                    <a:lnTo>
                      <a:pt x="18" y="87"/>
                    </a:lnTo>
                    <a:lnTo>
                      <a:pt x="21" y="101"/>
                    </a:lnTo>
                    <a:lnTo>
                      <a:pt x="29" y="119"/>
                    </a:lnTo>
                    <a:lnTo>
                      <a:pt x="36" y="137"/>
                    </a:lnTo>
                    <a:lnTo>
                      <a:pt x="43" y="134"/>
                    </a:lnTo>
                    <a:lnTo>
                      <a:pt x="36" y="116"/>
                    </a:lnTo>
                    <a:lnTo>
                      <a:pt x="29" y="101"/>
                    </a:lnTo>
                    <a:lnTo>
                      <a:pt x="25" y="83"/>
                    </a:lnTo>
                    <a:lnTo>
                      <a:pt x="21" y="69"/>
                    </a:lnTo>
                    <a:lnTo>
                      <a:pt x="21" y="47"/>
                    </a:lnTo>
                    <a:lnTo>
                      <a:pt x="18" y="33"/>
                    </a:lnTo>
                    <a:lnTo>
                      <a:pt x="14" y="15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11" name="Freeform 35"/>
              <p:cNvSpPr>
                <a:spLocks/>
              </p:cNvSpPr>
              <p:nvPr/>
            </p:nvSpPr>
            <p:spPr bwMode="auto">
              <a:xfrm>
                <a:off x="3703" y="2627"/>
                <a:ext cx="101" cy="79"/>
              </a:xfrm>
              <a:custGeom>
                <a:avLst/>
                <a:gdLst>
                  <a:gd name="T0" fmla="*/ 4 w 101"/>
                  <a:gd name="T1" fmla="*/ 0 h 79"/>
                  <a:gd name="T2" fmla="*/ 4 w 101"/>
                  <a:gd name="T3" fmla="*/ 11 h 79"/>
                  <a:gd name="T4" fmla="*/ 7 w 101"/>
                  <a:gd name="T5" fmla="*/ 18 h 79"/>
                  <a:gd name="T6" fmla="*/ 18 w 101"/>
                  <a:gd name="T7" fmla="*/ 29 h 79"/>
                  <a:gd name="T8" fmla="*/ 22 w 101"/>
                  <a:gd name="T9" fmla="*/ 36 h 79"/>
                  <a:gd name="T10" fmla="*/ 29 w 101"/>
                  <a:gd name="T11" fmla="*/ 39 h 79"/>
                  <a:gd name="T12" fmla="*/ 36 w 101"/>
                  <a:gd name="T13" fmla="*/ 43 h 79"/>
                  <a:gd name="T14" fmla="*/ 43 w 101"/>
                  <a:gd name="T15" fmla="*/ 47 h 79"/>
                  <a:gd name="T16" fmla="*/ 51 w 101"/>
                  <a:gd name="T17" fmla="*/ 50 h 79"/>
                  <a:gd name="T18" fmla="*/ 58 w 101"/>
                  <a:gd name="T19" fmla="*/ 54 h 79"/>
                  <a:gd name="T20" fmla="*/ 65 w 101"/>
                  <a:gd name="T21" fmla="*/ 57 h 79"/>
                  <a:gd name="T22" fmla="*/ 72 w 101"/>
                  <a:gd name="T23" fmla="*/ 61 h 79"/>
                  <a:gd name="T24" fmla="*/ 76 w 101"/>
                  <a:gd name="T25" fmla="*/ 65 h 79"/>
                  <a:gd name="T26" fmla="*/ 83 w 101"/>
                  <a:gd name="T27" fmla="*/ 68 h 79"/>
                  <a:gd name="T28" fmla="*/ 94 w 101"/>
                  <a:gd name="T29" fmla="*/ 79 h 79"/>
                  <a:gd name="T30" fmla="*/ 101 w 101"/>
                  <a:gd name="T31" fmla="*/ 75 h 79"/>
                  <a:gd name="T32" fmla="*/ 83 w 101"/>
                  <a:gd name="T33" fmla="*/ 57 h 79"/>
                  <a:gd name="T34" fmla="*/ 76 w 101"/>
                  <a:gd name="T35" fmla="*/ 54 h 79"/>
                  <a:gd name="T36" fmla="*/ 69 w 101"/>
                  <a:gd name="T37" fmla="*/ 50 h 79"/>
                  <a:gd name="T38" fmla="*/ 58 w 101"/>
                  <a:gd name="T39" fmla="*/ 47 h 79"/>
                  <a:gd name="T40" fmla="*/ 54 w 101"/>
                  <a:gd name="T41" fmla="*/ 43 h 79"/>
                  <a:gd name="T42" fmla="*/ 47 w 101"/>
                  <a:gd name="T43" fmla="*/ 43 h 79"/>
                  <a:gd name="T44" fmla="*/ 40 w 101"/>
                  <a:gd name="T45" fmla="*/ 39 h 79"/>
                  <a:gd name="T46" fmla="*/ 33 w 101"/>
                  <a:gd name="T47" fmla="*/ 36 h 79"/>
                  <a:gd name="T48" fmla="*/ 29 w 101"/>
                  <a:gd name="T49" fmla="*/ 29 h 79"/>
                  <a:gd name="T50" fmla="*/ 22 w 101"/>
                  <a:gd name="T51" fmla="*/ 25 h 79"/>
                  <a:gd name="T52" fmla="*/ 18 w 101"/>
                  <a:gd name="T53" fmla="*/ 21 h 79"/>
                  <a:gd name="T54" fmla="*/ 15 w 101"/>
                  <a:gd name="T55" fmla="*/ 14 h 79"/>
                  <a:gd name="T56" fmla="*/ 11 w 101"/>
                  <a:gd name="T57" fmla="*/ 7 h 79"/>
                  <a:gd name="T58" fmla="*/ 11 w 101"/>
                  <a:gd name="T59" fmla="*/ 0 h 79"/>
                  <a:gd name="T60" fmla="*/ 11 w 101"/>
                  <a:gd name="T61" fmla="*/ 3 h 79"/>
                  <a:gd name="T62" fmla="*/ 4 w 101"/>
                  <a:gd name="T63" fmla="*/ 0 h 79"/>
                  <a:gd name="T64" fmla="*/ 0 w 101"/>
                  <a:gd name="T65" fmla="*/ 3 h 79"/>
                  <a:gd name="T66" fmla="*/ 4 w 101"/>
                  <a:gd name="T67" fmla="*/ 3 h 79"/>
                  <a:gd name="T68" fmla="*/ 4 w 101"/>
                  <a:gd name="T6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1" h="79">
                    <a:moveTo>
                      <a:pt x="4" y="0"/>
                    </a:moveTo>
                    <a:lnTo>
                      <a:pt x="4" y="11"/>
                    </a:lnTo>
                    <a:lnTo>
                      <a:pt x="7" y="18"/>
                    </a:lnTo>
                    <a:lnTo>
                      <a:pt x="18" y="29"/>
                    </a:lnTo>
                    <a:lnTo>
                      <a:pt x="22" y="36"/>
                    </a:lnTo>
                    <a:lnTo>
                      <a:pt x="29" y="39"/>
                    </a:lnTo>
                    <a:lnTo>
                      <a:pt x="36" y="43"/>
                    </a:lnTo>
                    <a:lnTo>
                      <a:pt x="43" y="47"/>
                    </a:lnTo>
                    <a:lnTo>
                      <a:pt x="51" y="50"/>
                    </a:lnTo>
                    <a:lnTo>
                      <a:pt x="58" y="54"/>
                    </a:lnTo>
                    <a:lnTo>
                      <a:pt x="65" y="57"/>
                    </a:lnTo>
                    <a:lnTo>
                      <a:pt x="72" y="61"/>
                    </a:lnTo>
                    <a:lnTo>
                      <a:pt x="76" y="65"/>
                    </a:lnTo>
                    <a:lnTo>
                      <a:pt x="83" y="68"/>
                    </a:lnTo>
                    <a:lnTo>
                      <a:pt x="94" y="79"/>
                    </a:lnTo>
                    <a:lnTo>
                      <a:pt x="101" y="75"/>
                    </a:lnTo>
                    <a:lnTo>
                      <a:pt x="83" y="57"/>
                    </a:lnTo>
                    <a:lnTo>
                      <a:pt x="76" y="54"/>
                    </a:lnTo>
                    <a:lnTo>
                      <a:pt x="69" y="50"/>
                    </a:lnTo>
                    <a:lnTo>
                      <a:pt x="58" y="47"/>
                    </a:lnTo>
                    <a:lnTo>
                      <a:pt x="54" y="43"/>
                    </a:lnTo>
                    <a:lnTo>
                      <a:pt x="47" y="43"/>
                    </a:lnTo>
                    <a:lnTo>
                      <a:pt x="40" y="39"/>
                    </a:lnTo>
                    <a:lnTo>
                      <a:pt x="33" y="36"/>
                    </a:lnTo>
                    <a:lnTo>
                      <a:pt x="29" y="29"/>
                    </a:lnTo>
                    <a:lnTo>
                      <a:pt x="22" y="25"/>
                    </a:lnTo>
                    <a:lnTo>
                      <a:pt x="18" y="21"/>
                    </a:lnTo>
                    <a:lnTo>
                      <a:pt x="15" y="14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12" name="Freeform 36"/>
              <p:cNvSpPr>
                <a:spLocks/>
              </p:cNvSpPr>
              <p:nvPr/>
            </p:nvSpPr>
            <p:spPr bwMode="auto">
              <a:xfrm>
                <a:off x="3707" y="2461"/>
                <a:ext cx="29" cy="169"/>
              </a:xfrm>
              <a:custGeom>
                <a:avLst/>
                <a:gdLst>
                  <a:gd name="T0" fmla="*/ 21 w 29"/>
                  <a:gd name="T1" fmla="*/ 7 h 169"/>
                  <a:gd name="T2" fmla="*/ 18 w 29"/>
                  <a:gd name="T3" fmla="*/ 4 h 169"/>
                  <a:gd name="T4" fmla="*/ 21 w 29"/>
                  <a:gd name="T5" fmla="*/ 22 h 169"/>
                  <a:gd name="T6" fmla="*/ 21 w 29"/>
                  <a:gd name="T7" fmla="*/ 65 h 169"/>
                  <a:gd name="T8" fmla="*/ 18 w 29"/>
                  <a:gd name="T9" fmla="*/ 83 h 169"/>
                  <a:gd name="T10" fmla="*/ 14 w 29"/>
                  <a:gd name="T11" fmla="*/ 105 h 169"/>
                  <a:gd name="T12" fmla="*/ 11 w 29"/>
                  <a:gd name="T13" fmla="*/ 126 h 169"/>
                  <a:gd name="T14" fmla="*/ 3 w 29"/>
                  <a:gd name="T15" fmla="*/ 148 h 169"/>
                  <a:gd name="T16" fmla="*/ 0 w 29"/>
                  <a:gd name="T17" fmla="*/ 166 h 169"/>
                  <a:gd name="T18" fmla="*/ 7 w 29"/>
                  <a:gd name="T19" fmla="*/ 169 h 169"/>
                  <a:gd name="T20" fmla="*/ 11 w 29"/>
                  <a:gd name="T21" fmla="*/ 148 h 169"/>
                  <a:gd name="T22" fmla="*/ 14 w 29"/>
                  <a:gd name="T23" fmla="*/ 126 h 169"/>
                  <a:gd name="T24" fmla="*/ 21 w 29"/>
                  <a:gd name="T25" fmla="*/ 105 h 169"/>
                  <a:gd name="T26" fmla="*/ 25 w 29"/>
                  <a:gd name="T27" fmla="*/ 87 h 169"/>
                  <a:gd name="T28" fmla="*/ 29 w 29"/>
                  <a:gd name="T29" fmla="*/ 65 h 169"/>
                  <a:gd name="T30" fmla="*/ 29 w 29"/>
                  <a:gd name="T31" fmla="*/ 22 h 169"/>
                  <a:gd name="T32" fmla="*/ 25 w 29"/>
                  <a:gd name="T33" fmla="*/ 4 h 169"/>
                  <a:gd name="T34" fmla="*/ 25 w 29"/>
                  <a:gd name="T35" fmla="*/ 0 h 169"/>
                  <a:gd name="T36" fmla="*/ 25 w 29"/>
                  <a:gd name="T37" fmla="*/ 4 h 169"/>
                  <a:gd name="T38" fmla="*/ 25 w 29"/>
                  <a:gd name="T39" fmla="*/ 0 h 169"/>
                  <a:gd name="T40" fmla="*/ 21 w 29"/>
                  <a:gd name="T41" fmla="*/ 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69">
                    <a:moveTo>
                      <a:pt x="21" y="7"/>
                    </a:moveTo>
                    <a:lnTo>
                      <a:pt x="18" y="4"/>
                    </a:lnTo>
                    <a:lnTo>
                      <a:pt x="21" y="22"/>
                    </a:lnTo>
                    <a:lnTo>
                      <a:pt x="21" y="65"/>
                    </a:lnTo>
                    <a:lnTo>
                      <a:pt x="18" y="83"/>
                    </a:lnTo>
                    <a:lnTo>
                      <a:pt x="14" y="105"/>
                    </a:lnTo>
                    <a:lnTo>
                      <a:pt x="11" y="126"/>
                    </a:lnTo>
                    <a:lnTo>
                      <a:pt x="3" y="148"/>
                    </a:lnTo>
                    <a:lnTo>
                      <a:pt x="0" y="166"/>
                    </a:lnTo>
                    <a:lnTo>
                      <a:pt x="7" y="169"/>
                    </a:lnTo>
                    <a:lnTo>
                      <a:pt x="11" y="148"/>
                    </a:lnTo>
                    <a:lnTo>
                      <a:pt x="14" y="126"/>
                    </a:lnTo>
                    <a:lnTo>
                      <a:pt x="21" y="105"/>
                    </a:lnTo>
                    <a:lnTo>
                      <a:pt x="25" y="87"/>
                    </a:lnTo>
                    <a:lnTo>
                      <a:pt x="29" y="65"/>
                    </a:lnTo>
                    <a:lnTo>
                      <a:pt x="29" y="22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13" name="Freeform 37"/>
              <p:cNvSpPr>
                <a:spLocks/>
              </p:cNvSpPr>
              <p:nvPr/>
            </p:nvSpPr>
            <p:spPr bwMode="auto">
              <a:xfrm>
                <a:off x="3613" y="2371"/>
                <a:ext cx="119" cy="97"/>
              </a:xfrm>
              <a:custGeom>
                <a:avLst/>
                <a:gdLst>
                  <a:gd name="T0" fmla="*/ 0 w 119"/>
                  <a:gd name="T1" fmla="*/ 0 h 97"/>
                  <a:gd name="T2" fmla="*/ 0 w 119"/>
                  <a:gd name="T3" fmla="*/ 11 h 97"/>
                  <a:gd name="T4" fmla="*/ 7 w 119"/>
                  <a:gd name="T5" fmla="*/ 18 h 97"/>
                  <a:gd name="T6" fmla="*/ 11 w 119"/>
                  <a:gd name="T7" fmla="*/ 25 h 97"/>
                  <a:gd name="T8" fmla="*/ 15 w 119"/>
                  <a:gd name="T9" fmla="*/ 36 h 97"/>
                  <a:gd name="T10" fmla="*/ 22 w 119"/>
                  <a:gd name="T11" fmla="*/ 40 h 97"/>
                  <a:gd name="T12" fmla="*/ 36 w 119"/>
                  <a:gd name="T13" fmla="*/ 54 h 97"/>
                  <a:gd name="T14" fmla="*/ 47 w 119"/>
                  <a:gd name="T15" fmla="*/ 61 h 97"/>
                  <a:gd name="T16" fmla="*/ 54 w 119"/>
                  <a:gd name="T17" fmla="*/ 65 h 97"/>
                  <a:gd name="T18" fmla="*/ 65 w 119"/>
                  <a:gd name="T19" fmla="*/ 72 h 97"/>
                  <a:gd name="T20" fmla="*/ 72 w 119"/>
                  <a:gd name="T21" fmla="*/ 76 h 97"/>
                  <a:gd name="T22" fmla="*/ 79 w 119"/>
                  <a:gd name="T23" fmla="*/ 79 h 97"/>
                  <a:gd name="T24" fmla="*/ 90 w 119"/>
                  <a:gd name="T25" fmla="*/ 83 h 97"/>
                  <a:gd name="T26" fmla="*/ 97 w 119"/>
                  <a:gd name="T27" fmla="*/ 87 h 97"/>
                  <a:gd name="T28" fmla="*/ 105 w 119"/>
                  <a:gd name="T29" fmla="*/ 90 h 97"/>
                  <a:gd name="T30" fmla="*/ 115 w 119"/>
                  <a:gd name="T31" fmla="*/ 97 h 97"/>
                  <a:gd name="T32" fmla="*/ 119 w 119"/>
                  <a:gd name="T33" fmla="*/ 90 h 97"/>
                  <a:gd name="T34" fmla="*/ 108 w 119"/>
                  <a:gd name="T35" fmla="*/ 83 h 97"/>
                  <a:gd name="T36" fmla="*/ 101 w 119"/>
                  <a:gd name="T37" fmla="*/ 79 h 97"/>
                  <a:gd name="T38" fmla="*/ 94 w 119"/>
                  <a:gd name="T39" fmla="*/ 76 h 97"/>
                  <a:gd name="T40" fmla="*/ 83 w 119"/>
                  <a:gd name="T41" fmla="*/ 72 h 97"/>
                  <a:gd name="T42" fmla="*/ 76 w 119"/>
                  <a:gd name="T43" fmla="*/ 69 h 97"/>
                  <a:gd name="T44" fmla="*/ 65 w 119"/>
                  <a:gd name="T45" fmla="*/ 61 h 97"/>
                  <a:gd name="T46" fmla="*/ 58 w 119"/>
                  <a:gd name="T47" fmla="*/ 58 h 97"/>
                  <a:gd name="T48" fmla="*/ 51 w 119"/>
                  <a:gd name="T49" fmla="*/ 54 h 97"/>
                  <a:gd name="T50" fmla="*/ 43 w 119"/>
                  <a:gd name="T51" fmla="*/ 47 h 97"/>
                  <a:gd name="T52" fmla="*/ 36 w 119"/>
                  <a:gd name="T53" fmla="*/ 43 h 97"/>
                  <a:gd name="T54" fmla="*/ 15 w 119"/>
                  <a:gd name="T55" fmla="*/ 22 h 97"/>
                  <a:gd name="T56" fmla="*/ 11 w 119"/>
                  <a:gd name="T57" fmla="*/ 15 h 97"/>
                  <a:gd name="T58" fmla="*/ 7 w 119"/>
                  <a:gd name="T59" fmla="*/ 7 h 97"/>
                  <a:gd name="T60" fmla="*/ 7 w 119"/>
                  <a:gd name="T61" fmla="*/ 0 h 97"/>
                  <a:gd name="T62" fmla="*/ 0 w 119"/>
                  <a:gd name="T6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97">
                    <a:moveTo>
                      <a:pt x="0" y="0"/>
                    </a:moveTo>
                    <a:lnTo>
                      <a:pt x="0" y="11"/>
                    </a:lnTo>
                    <a:lnTo>
                      <a:pt x="7" y="18"/>
                    </a:lnTo>
                    <a:lnTo>
                      <a:pt x="11" y="25"/>
                    </a:lnTo>
                    <a:lnTo>
                      <a:pt x="15" y="36"/>
                    </a:lnTo>
                    <a:lnTo>
                      <a:pt x="22" y="40"/>
                    </a:lnTo>
                    <a:lnTo>
                      <a:pt x="36" y="54"/>
                    </a:lnTo>
                    <a:lnTo>
                      <a:pt x="47" y="61"/>
                    </a:lnTo>
                    <a:lnTo>
                      <a:pt x="54" y="65"/>
                    </a:lnTo>
                    <a:lnTo>
                      <a:pt x="65" y="72"/>
                    </a:lnTo>
                    <a:lnTo>
                      <a:pt x="72" y="76"/>
                    </a:lnTo>
                    <a:lnTo>
                      <a:pt x="79" y="79"/>
                    </a:lnTo>
                    <a:lnTo>
                      <a:pt x="90" y="83"/>
                    </a:lnTo>
                    <a:lnTo>
                      <a:pt x="97" y="87"/>
                    </a:lnTo>
                    <a:lnTo>
                      <a:pt x="105" y="90"/>
                    </a:lnTo>
                    <a:lnTo>
                      <a:pt x="115" y="97"/>
                    </a:lnTo>
                    <a:lnTo>
                      <a:pt x="119" y="90"/>
                    </a:lnTo>
                    <a:lnTo>
                      <a:pt x="108" y="83"/>
                    </a:lnTo>
                    <a:lnTo>
                      <a:pt x="101" y="79"/>
                    </a:lnTo>
                    <a:lnTo>
                      <a:pt x="94" y="76"/>
                    </a:lnTo>
                    <a:lnTo>
                      <a:pt x="83" y="72"/>
                    </a:lnTo>
                    <a:lnTo>
                      <a:pt x="76" y="69"/>
                    </a:lnTo>
                    <a:lnTo>
                      <a:pt x="65" y="61"/>
                    </a:lnTo>
                    <a:lnTo>
                      <a:pt x="58" y="58"/>
                    </a:lnTo>
                    <a:lnTo>
                      <a:pt x="51" y="54"/>
                    </a:lnTo>
                    <a:lnTo>
                      <a:pt x="43" y="47"/>
                    </a:lnTo>
                    <a:lnTo>
                      <a:pt x="36" y="43"/>
                    </a:lnTo>
                    <a:lnTo>
                      <a:pt x="15" y="22"/>
                    </a:lnTo>
                    <a:lnTo>
                      <a:pt x="11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14" name="Freeform 38"/>
              <p:cNvSpPr>
                <a:spLocks/>
              </p:cNvSpPr>
              <p:nvPr/>
            </p:nvSpPr>
            <p:spPr bwMode="auto">
              <a:xfrm>
                <a:off x="3610" y="2126"/>
                <a:ext cx="72" cy="245"/>
              </a:xfrm>
              <a:custGeom>
                <a:avLst/>
                <a:gdLst>
                  <a:gd name="T0" fmla="*/ 64 w 72"/>
                  <a:gd name="T1" fmla="*/ 0 h 245"/>
                  <a:gd name="T2" fmla="*/ 50 w 72"/>
                  <a:gd name="T3" fmla="*/ 29 h 245"/>
                  <a:gd name="T4" fmla="*/ 39 w 72"/>
                  <a:gd name="T5" fmla="*/ 58 h 245"/>
                  <a:gd name="T6" fmla="*/ 28 w 72"/>
                  <a:gd name="T7" fmla="*/ 87 h 245"/>
                  <a:gd name="T8" fmla="*/ 14 w 72"/>
                  <a:gd name="T9" fmla="*/ 116 h 245"/>
                  <a:gd name="T10" fmla="*/ 7 w 72"/>
                  <a:gd name="T11" fmla="*/ 148 h 245"/>
                  <a:gd name="T12" fmla="*/ 0 w 72"/>
                  <a:gd name="T13" fmla="*/ 180 h 245"/>
                  <a:gd name="T14" fmla="*/ 0 w 72"/>
                  <a:gd name="T15" fmla="*/ 213 h 245"/>
                  <a:gd name="T16" fmla="*/ 3 w 72"/>
                  <a:gd name="T17" fmla="*/ 245 h 245"/>
                  <a:gd name="T18" fmla="*/ 10 w 72"/>
                  <a:gd name="T19" fmla="*/ 245 h 245"/>
                  <a:gd name="T20" fmla="*/ 7 w 72"/>
                  <a:gd name="T21" fmla="*/ 213 h 245"/>
                  <a:gd name="T22" fmla="*/ 7 w 72"/>
                  <a:gd name="T23" fmla="*/ 180 h 245"/>
                  <a:gd name="T24" fmla="*/ 14 w 72"/>
                  <a:gd name="T25" fmla="*/ 148 h 245"/>
                  <a:gd name="T26" fmla="*/ 21 w 72"/>
                  <a:gd name="T27" fmla="*/ 119 h 245"/>
                  <a:gd name="T28" fmla="*/ 32 w 72"/>
                  <a:gd name="T29" fmla="*/ 90 h 245"/>
                  <a:gd name="T30" fmla="*/ 46 w 72"/>
                  <a:gd name="T31" fmla="*/ 62 h 245"/>
                  <a:gd name="T32" fmla="*/ 57 w 72"/>
                  <a:gd name="T33" fmla="*/ 29 h 245"/>
                  <a:gd name="T34" fmla="*/ 68 w 72"/>
                  <a:gd name="T35" fmla="*/ 0 h 245"/>
                  <a:gd name="T36" fmla="*/ 72 w 72"/>
                  <a:gd name="T37" fmla="*/ 0 h 245"/>
                  <a:gd name="T38" fmla="*/ 68 w 72"/>
                  <a:gd name="T39" fmla="*/ 0 h 245"/>
                  <a:gd name="T40" fmla="*/ 64 w 72"/>
                  <a:gd name="T4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45">
                    <a:moveTo>
                      <a:pt x="64" y="0"/>
                    </a:moveTo>
                    <a:lnTo>
                      <a:pt x="50" y="29"/>
                    </a:lnTo>
                    <a:lnTo>
                      <a:pt x="39" y="58"/>
                    </a:lnTo>
                    <a:lnTo>
                      <a:pt x="28" y="87"/>
                    </a:lnTo>
                    <a:lnTo>
                      <a:pt x="14" y="116"/>
                    </a:lnTo>
                    <a:lnTo>
                      <a:pt x="7" y="148"/>
                    </a:lnTo>
                    <a:lnTo>
                      <a:pt x="0" y="180"/>
                    </a:lnTo>
                    <a:lnTo>
                      <a:pt x="0" y="213"/>
                    </a:lnTo>
                    <a:lnTo>
                      <a:pt x="3" y="245"/>
                    </a:lnTo>
                    <a:lnTo>
                      <a:pt x="10" y="245"/>
                    </a:lnTo>
                    <a:lnTo>
                      <a:pt x="7" y="213"/>
                    </a:lnTo>
                    <a:lnTo>
                      <a:pt x="7" y="180"/>
                    </a:lnTo>
                    <a:lnTo>
                      <a:pt x="14" y="148"/>
                    </a:lnTo>
                    <a:lnTo>
                      <a:pt x="21" y="119"/>
                    </a:lnTo>
                    <a:lnTo>
                      <a:pt x="32" y="90"/>
                    </a:lnTo>
                    <a:lnTo>
                      <a:pt x="46" y="62"/>
                    </a:lnTo>
                    <a:lnTo>
                      <a:pt x="57" y="29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15" name="Freeform 39"/>
              <p:cNvSpPr>
                <a:spLocks/>
              </p:cNvSpPr>
              <p:nvPr/>
            </p:nvSpPr>
            <p:spPr bwMode="auto">
              <a:xfrm>
                <a:off x="3667" y="1997"/>
                <a:ext cx="69" cy="129"/>
              </a:xfrm>
              <a:custGeom>
                <a:avLst/>
                <a:gdLst>
                  <a:gd name="T0" fmla="*/ 61 w 69"/>
                  <a:gd name="T1" fmla="*/ 0 h 129"/>
                  <a:gd name="T2" fmla="*/ 51 w 69"/>
                  <a:gd name="T3" fmla="*/ 14 h 129"/>
                  <a:gd name="T4" fmla="*/ 36 w 69"/>
                  <a:gd name="T5" fmla="*/ 29 h 129"/>
                  <a:gd name="T6" fmla="*/ 25 w 69"/>
                  <a:gd name="T7" fmla="*/ 43 h 129"/>
                  <a:gd name="T8" fmla="*/ 15 w 69"/>
                  <a:gd name="T9" fmla="*/ 57 h 129"/>
                  <a:gd name="T10" fmla="*/ 7 w 69"/>
                  <a:gd name="T11" fmla="*/ 75 h 129"/>
                  <a:gd name="T12" fmla="*/ 0 w 69"/>
                  <a:gd name="T13" fmla="*/ 93 h 129"/>
                  <a:gd name="T14" fmla="*/ 0 w 69"/>
                  <a:gd name="T15" fmla="*/ 111 h 129"/>
                  <a:gd name="T16" fmla="*/ 7 w 69"/>
                  <a:gd name="T17" fmla="*/ 129 h 129"/>
                  <a:gd name="T18" fmla="*/ 11 w 69"/>
                  <a:gd name="T19" fmla="*/ 129 h 129"/>
                  <a:gd name="T20" fmla="*/ 7 w 69"/>
                  <a:gd name="T21" fmla="*/ 111 h 129"/>
                  <a:gd name="T22" fmla="*/ 7 w 69"/>
                  <a:gd name="T23" fmla="*/ 93 h 129"/>
                  <a:gd name="T24" fmla="*/ 11 w 69"/>
                  <a:gd name="T25" fmla="*/ 79 h 129"/>
                  <a:gd name="T26" fmla="*/ 22 w 69"/>
                  <a:gd name="T27" fmla="*/ 61 h 129"/>
                  <a:gd name="T28" fmla="*/ 33 w 69"/>
                  <a:gd name="T29" fmla="*/ 47 h 129"/>
                  <a:gd name="T30" fmla="*/ 43 w 69"/>
                  <a:gd name="T31" fmla="*/ 32 h 129"/>
                  <a:gd name="T32" fmla="*/ 54 w 69"/>
                  <a:gd name="T33" fmla="*/ 18 h 129"/>
                  <a:gd name="T34" fmla="*/ 69 w 69"/>
                  <a:gd name="T35" fmla="*/ 3 h 129"/>
                  <a:gd name="T36" fmla="*/ 61 w 69"/>
                  <a:gd name="T37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129">
                    <a:moveTo>
                      <a:pt x="61" y="0"/>
                    </a:moveTo>
                    <a:lnTo>
                      <a:pt x="51" y="14"/>
                    </a:lnTo>
                    <a:lnTo>
                      <a:pt x="36" y="29"/>
                    </a:lnTo>
                    <a:lnTo>
                      <a:pt x="25" y="43"/>
                    </a:lnTo>
                    <a:lnTo>
                      <a:pt x="15" y="57"/>
                    </a:lnTo>
                    <a:lnTo>
                      <a:pt x="7" y="75"/>
                    </a:lnTo>
                    <a:lnTo>
                      <a:pt x="0" y="93"/>
                    </a:lnTo>
                    <a:lnTo>
                      <a:pt x="0" y="111"/>
                    </a:lnTo>
                    <a:lnTo>
                      <a:pt x="7" y="129"/>
                    </a:lnTo>
                    <a:lnTo>
                      <a:pt x="11" y="129"/>
                    </a:lnTo>
                    <a:lnTo>
                      <a:pt x="7" y="111"/>
                    </a:lnTo>
                    <a:lnTo>
                      <a:pt x="7" y="93"/>
                    </a:lnTo>
                    <a:lnTo>
                      <a:pt x="11" y="79"/>
                    </a:lnTo>
                    <a:lnTo>
                      <a:pt x="22" y="61"/>
                    </a:lnTo>
                    <a:lnTo>
                      <a:pt x="33" y="47"/>
                    </a:lnTo>
                    <a:lnTo>
                      <a:pt x="43" y="32"/>
                    </a:lnTo>
                    <a:lnTo>
                      <a:pt x="54" y="18"/>
                    </a:lnTo>
                    <a:lnTo>
                      <a:pt x="69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16" name="Freeform 40"/>
              <p:cNvSpPr>
                <a:spLocks/>
              </p:cNvSpPr>
              <p:nvPr/>
            </p:nvSpPr>
            <p:spPr bwMode="auto">
              <a:xfrm>
                <a:off x="3725" y="1921"/>
                <a:ext cx="18" cy="79"/>
              </a:xfrm>
              <a:custGeom>
                <a:avLst/>
                <a:gdLst>
                  <a:gd name="T0" fmla="*/ 0 w 18"/>
                  <a:gd name="T1" fmla="*/ 4 h 79"/>
                  <a:gd name="T2" fmla="*/ 0 w 18"/>
                  <a:gd name="T3" fmla="*/ 0 h 79"/>
                  <a:gd name="T4" fmla="*/ 0 w 18"/>
                  <a:gd name="T5" fmla="*/ 11 h 79"/>
                  <a:gd name="T6" fmla="*/ 3 w 18"/>
                  <a:gd name="T7" fmla="*/ 22 h 79"/>
                  <a:gd name="T8" fmla="*/ 7 w 18"/>
                  <a:gd name="T9" fmla="*/ 33 h 79"/>
                  <a:gd name="T10" fmla="*/ 11 w 18"/>
                  <a:gd name="T11" fmla="*/ 40 h 79"/>
                  <a:gd name="T12" fmla="*/ 11 w 18"/>
                  <a:gd name="T13" fmla="*/ 58 h 79"/>
                  <a:gd name="T14" fmla="*/ 7 w 18"/>
                  <a:gd name="T15" fmla="*/ 69 h 79"/>
                  <a:gd name="T16" fmla="*/ 3 w 18"/>
                  <a:gd name="T17" fmla="*/ 76 h 79"/>
                  <a:gd name="T18" fmla="*/ 11 w 18"/>
                  <a:gd name="T19" fmla="*/ 79 h 79"/>
                  <a:gd name="T20" fmla="*/ 14 w 18"/>
                  <a:gd name="T21" fmla="*/ 69 h 79"/>
                  <a:gd name="T22" fmla="*/ 18 w 18"/>
                  <a:gd name="T23" fmla="*/ 58 h 79"/>
                  <a:gd name="T24" fmla="*/ 18 w 18"/>
                  <a:gd name="T25" fmla="*/ 51 h 79"/>
                  <a:gd name="T26" fmla="*/ 14 w 18"/>
                  <a:gd name="T27" fmla="*/ 40 h 79"/>
                  <a:gd name="T28" fmla="*/ 14 w 18"/>
                  <a:gd name="T29" fmla="*/ 29 h 79"/>
                  <a:gd name="T30" fmla="*/ 11 w 18"/>
                  <a:gd name="T31" fmla="*/ 22 h 79"/>
                  <a:gd name="T32" fmla="*/ 7 w 18"/>
                  <a:gd name="T33" fmla="*/ 11 h 79"/>
                  <a:gd name="T34" fmla="*/ 7 w 18"/>
                  <a:gd name="T35" fmla="*/ 0 h 79"/>
                  <a:gd name="T36" fmla="*/ 0 w 18"/>
                  <a:gd name="T37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9">
                    <a:moveTo>
                      <a:pt x="0" y="4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22"/>
                    </a:lnTo>
                    <a:lnTo>
                      <a:pt x="7" y="33"/>
                    </a:lnTo>
                    <a:lnTo>
                      <a:pt x="11" y="40"/>
                    </a:lnTo>
                    <a:lnTo>
                      <a:pt x="11" y="58"/>
                    </a:lnTo>
                    <a:lnTo>
                      <a:pt x="7" y="69"/>
                    </a:lnTo>
                    <a:lnTo>
                      <a:pt x="3" y="76"/>
                    </a:lnTo>
                    <a:lnTo>
                      <a:pt x="11" y="79"/>
                    </a:lnTo>
                    <a:lnTo>
                      <a:pt x="14" y="69"/>
                    </a:lnTo>
                    <a:lnTo>
                      <a:pt x="18" y="58"/>
                    </a:lnTo>
                    <a:lnTo>
                      <a:pt x="18" y="51"/>
                    </a:lnTo>
                    <a:lnTo>
                      <a:pt x="14" y="40"/>
                    </a:lnTo>
                    <a:lnTo>
                      <a:pt x="14" y="29"/>
                    </a:lnTo>
                    <a:lnTo>
                      <a:pt x="11" y="22"/>
                    </a:lnTo>
                    <a:lnTo>
                      <a:pt x="7" y="11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17" name="Freeform 41"/>
              <p:cNvSpPr>
                <a:spLocks/>
              </p:cNvSpPr>
              <p:nvPr/>
            </p:nvSpPr>
            <p:spPr bwMode="auto">
              <a:xfrm>
                <a:off x="3678" y="1864"/>
                <a:ext cx="54" cy="61"/>
              </a:xfrm>
              <a:custGeom>
                <a:avLst/>
                <a:gdLst>
                  <a:gd name="T0" fmla="*/ 4 w 54"/>
                  <a:gd name="T1" fmla="*/ 7 h 61"/>
                  <a:gd name="T2" fmla="*/ 0 w 54"/>
                  <a:gd name="T3" fmla="*/ 7 h 61"/>
                  <a:gd name="T4" fmla="*/ 11 w 54"/>
                  <a:gd name="T5" fmla="*/ 10 h 61"/>
                  <a:gd name="T6" fmla="*/ 18 w 54"/>
                  <a:gd name="T7" fmla="*/ 14 h 61"/>
                  <a:gd name="T8" fmla="*/ 25 w 54"/>
                  <a:gd name="T9" fmla="*/ 21 h 61"/>
                  <a:gd name="T10" fmla="*/ 29 w 54"/>
                  <a:gd name="T11" fmla="*/ 28 h 61"/>
                  <a:gd name="T12" fmla="*/ 36 w 54"/>
                  <a:gd name="T13" fmla="*/ 36 h 61"/>
                  <a:gd name="T14" fmla="*/ 40 w 54"/>
                  <a:gd name="T15" fmla="*/ 43 h 61"/>
                  <a:gd name="T16" fmla="*/ 43 w 54"/>
                  <a:gd name="T17" fmla="*/ 54 h 61"/>
                  <a:gd name="T18" fmla="*/ 47 w 54"/>
                  <a:gd name="T19" fmla="*/ 61 h 61"/>
                  <a:gd name="T20" fmla="*/ 54 w 54"/>
                  <a:gd name="T21" fmla="*/ 57 h 61"/>
                  <a:gd name="T22" fmla="*/ 50 w 54"/>
                  <a:gd name="T23" fmla="*/ 50 h 61"/>
                  <a:gd name="T24" fmla="*/ 47 w 54"/>
                  <a:gd name="T25" fmla="*/ 39 h 61"/>
                  <a:gd name="T26" fmla="*/ 40 w 54"/>
                  <a:gd name="T27" fmla="*/ 32 h 61"/>
                  <a:gd name="T28" fmla="*/ 36 w 54"/>
                  <a:gd name="T29" fmla="*/ 25 h 61"/>
                  <a:gd name="T30" fmla="*/ 29 w 54"/>
                  <a:gd name="T31" fmla="*/ 14 h 61"/>
                  <a:gd name="T32" fmla="*/ 22 w 54"/>
                  <a:gd name="T33" fmla="*/ 10 h 61"/>
                  <a:gd name="T34" fmla="*/ 14 w 54"/>
                  <a:gd name="T35" fmla="*/ 3 h 61"/>
                  <a:gd name="T36" fmla="*/ 4 w 54"/>
                  <a:gd name="T37" fmla="*/ 0 h 61"/>
                  <a:gd name="T38" fmla="*/ 4 w 54"/>
                  <a:gd name="T39" fmla="*/ 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61">
                    <a:moveTo>
                      <a:pt x="4" y="7"/>
                    </a:moveTo>
                    <a:lnTo>
                      <a:pt x="0" y="7"/>
                    </a:lnTo>
                    <a:lnTo>
                      <a:pt x="11" y="10"/>
                    </a:lnTo>
                    <a:lnTo>
                      <a:pt x="18" y="14"/>
                    </a:lnTo>
                    <a:lnTo>
                      <a:pt x="25" y="21"/>
                    </a:lnTo>
                    <a:lnTo>
                      <a:pt x="29" y="28"/>
                    </a:lnTo>
                    <a:lnTo>
                      <a:pt x="36" y="36"/>
                    </a:lnTo>
                    <a:lnTo>
                      <a:pt x="40" y="43"/>
                    </a:lnTo>
                    <a:lnTo>
                      <a:pt x="43" y="54"/>
                    </a:lnTo>
                    <a:lnTo>
                      <a:pt x="47" y="61"/>
                    </a:lnTo>
                    <a:lnTo>
                      <a:pt x="54" y="57"/>
                    </a:lnTo>
                    <a:lnTo>
                      <a:pt x="50" y="50"/>
                    </a:lnTo>
                    <a:lnTo>
                      <a:pt x="47" y="39"/>
                    </a:lnTo>
                    <a:lnTo>
                      <a:pt x="40" y="32"/>
                    </a:lnTo>
                    <a:lnTo>
                      <a:pt x="36" y="25"/>
                    </a:lnTo>
                    <a:lnTo>
                      <a:pt x="29" y="14"/>
                    </a:lnTo>
                    <a:lnTo>
                      <a:pt x="22" y="10"/>
                    </a:lnTo>
                    <a:lnTo>
                      <a:pt x="14" y="3"/>
                    </a:lnTo>
                    <a:lnTo>
                      <a:pt x="4" y="0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18" name="Freeform 42"/>
              <p:cNvSpPr>
                <a:spLocks/>
              </p:cNvSpPr>
              <p:nvPr/>
            </p:nvSpPr>
            <p:spPr bwMode="auto">
              <a:xfrm>
                <a:off x="3649" y="1864"/>
                <a:ext cx="33" cy="18"/>
              </a:xfrm>
              <a:custGeom>
                <a:avLst/>
                <a:gdLst>
                  <a:gd name="T0" fmla="*/ 4 w 33"/>
                  <a:gd name="T1" fmla="*/ 14 h 18"/>
                  <a:gd name="T2" fmla="*/ 0 w 33"/>
                  <a:gd name="T3" fmla="*/ 14 h 18"/>
                  <a:gd name="T4" fmla="*/ 4 w 33"/>
                  <a:gd name="T5" fmla="*/ 18 h 18"/>
                  <a:gd name="T6" fmla="*/ 15 w 33"/>
                  <a:gd name="T7" fmla="*/ 18 h 18"/>
                  <a:gd name="T8" fmla="*/ 22 w 33"/>
                  <a:gd name="T9" fmla="*/ 10 h 18"/>
                  <a:gd name="T10" fmla="*/ 25 w 33"/>
                  <a:gd name="T11" fmla="*/ 10 h 18"/>
                  <a:gd name="T12" fmla="*/ 29 w 33"/>
                  <a:gd name="T13" fmla="*/ 7 h 18"/>
                  <a:gd name="T14" fmla="*/ 33 w 33"/>
                  <a:gd name="T15" fmla="*/ 7 h 18"/>
                  <a:gd name="T16" fmla="*/ 33 w 33"/>
                  <a:gd name="T17" fmla="*/ 0 h 18"/>
                  <a:gd name="T18" fmla="*/ 29 w 33"/>
                  <a:gd name="T19" fmla="*/ 0 h 18"/>
                  <a:gd name="T20" fmla="*/ 22 w 33"/>
                  <a:gd name="T21" fmla="*/ 3 h 18"/>
                  <a:gd name="T22" fmla="*/ 18 w 33"/>
                  <a:gd name="T23" fmla="*/ 7 h 18"/>
                  <a:gd name="T24" fmla="*/ 15 w 33"/>
                  <a:gd name="T25" fmla="*/ 7 h 18"/>
                  <a:gd name="T26" fmla="*/ 11 w 33"/>
                  <a:gd name="T27" fmla="*/ 10 h 18"/>
                  <a:gd name="T28" fmla="*/ 4 w 33"/>
                  <a:gd name="T29" fmla="*/ 10 h 18"/>
                  <a:gd name="T30" fmla="*/ 4 w 33"/>
                  <a:gd name="T31" fmla="*/ 7 h 18"/>
                  <a:gd name="T32" fmla="*/ 4 w 33"/>
                  <a:gd name="T33" fmla="*/ 10 h 18"/>
                  <a:gd name="T34" fmla="*/ 4 w 33"/>
                  <a:gd name="T35" fmla="*/ 7 h 18"/>
                  <a:gd name="T36" fmla="*/ 4 w 33"/>
                  <a:gd name="T3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8">
                    <a:moveTo>
                      <a:pt x="4" y="14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15" y="18"/>
                    </a:lnTo>
                    <a:lnTo>
                      <a:pt x="22" y="10"/>
                    </a:lnTo>
                    <a:lnTo>
                      <a:pt x="25" y="10"/>
                    </a:lnTo>
                    <a:lnTo>
                      <a:pt x="29" y="7"/>
                    </a:lnTo>
                    <a:lnTo>
                      <a:pt x="33" y="7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2" y="3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10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19" name="Freeform 43"/>
              <p:cNvSpPr>
                <a:spLocks/>
              </p:cNvSpPr>
              <p:nvPr/>
            </p:nvSpPr>
            <p:spPr bwMode="auto">
              <a:xfrm>
                <a:off x="3588" y="1853"/>
                <a:ext cx="65" cy="25"/>
              </a:xfrm>
              <a:custGeom>
                <a:avLst/>
                <a:gdLst>
                  <a:gd name="T0" fmla="*/ 0 w 65"/>
                  <a:gd name="T1" fmla="*/ 7 h 25"/>
                  <a:gd name="T2" fmla="*/ 11 w 65"/>
                  <a:gd name="T3" fmla="*/ 7 h 25"/>
                  <a:gd name="T4" fmla="*/ 18 w 65"/>
                  <a:gd name="T5" fmla="*/ 11 h 25"/>
                  <a:gd name="T6" fmla="*/ 25 w 65"/>
                  <a:gd name="T7" fmla="*/ 11 h 25"/>
                  <a:gd name="T8" fmla="*/ 32 w 65"/>
                  <a:gd name="T9" fmla="*/ 14 h 25"/>
                  <a:gd name="T10" fmla="*/ 40 w 65"/>
                  <a:gd name="T11" fmla="*/ 18 h 25"/>
                  <a:gd name="T12" fmla="*/ 47 w 65"/>
                  <a:gd name="T13" fmla="*/ 21 h 25"/>
                  <a:gd name="T14" fmla="*/ 54 w 65"/>
                  <a:gd name="T15" fmla="*/ 25 h 25"/>
                  <a:gd name="T16" fmla="*/ 65 w 65"/>
                  <a:gd name="T17" fmla="*/ 25 h 25"/>
                  <a:gd name="T18" fmla="*/ 65 w 65"/>
                  <a:gd name="T19" fmla="*/ 18 h 25"/>
                  <a:gd name="T20" fmla="*/ 58 w 65"/>
                  <a:gd name="T21" fmla="*/ 18 h 25"/>
                  <a:gd name="T22" fmla="*/ 50 w 65"/>
                  <a:gd name="T23" fmla="*/ 14 h 25"/>
                  <a:gd name="T24" fmla="*/ 43 w 65"/>
                  <a:gd name="T25" fmla="*/ 11 h 25"/>
                  <a:gd name="T26" fmla="*/ 36 w 65"/>
                  <a:gd name="T27" fmla="*/ 7 h 25"/>
                  <a:gd name="T28" fmla="*/ 29 w 65"/>
                  <a:gd name="T29" fmla="*/ 3 h 25"/>
                  <a:gd name="T30" fmla="*/ 22 w 65"/>
                  <a:gd name="T31" fmla="*/ 3 h 25"/>
                  <a:gd name="T32" fmla="*/ 11 w 65"/>
                  <a:gd name="T33" fmla="*/ 0 h 25"/>
                  <a:gd name="T34" fmla="*/ 4 w 65"/>
                  <a:gd name="T35" fmla="*/ 0 h 25"/>
                  <a:gd name="T36" fmla="*/ 7 w 65"/>
                  <a:gd name="T37" fmla="*/ 0 h 25"/>
                  <a:gd name="T38" fmla="*/ 0 w 65"/>
                  <a:gd name="T39" fmla="*/ 7 h 25"/>
                  <a:gd name="T40" fmla="*/ 4 w 65"/>
                  <a:gd name="T41" fmla="*/ 7 h 25"/>
                  <a:gd name="T42" fmla="*/ 0 w 65"/>
                  <a:gd name="T4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25">
                    <a:moveTo>
                      <a:pt x="0" y="7"/>
                    </a:moveTo>
                    <a:lnTo>
                      <a:pt x="11" y="7"/>
                    </a:lnTo>
                    <a:lnTo>
                      <a:pt x="18" y="11"/>
                    </a:lnTo>
                    <a:lnTo>
                      <a:pt x="25" y="11"/>
                    </a:lnTo>
                    <a:lnTo>
                      <a:pt x="32" y="14"/>
                    </a:lnTo>
                    <a:lnTo>
                      <a:pt x="40" y="18"/>
                    </a:lnTo>
                    <a:lnTo>
                      <a:pt x="47" y="21"/>
                    </a:lnTo>
                    <a:lnTo>
                      <a:pt x="54" y="25"/>
                    </a:lnTo>
                    <a:lnTo>
                      <a:pt x="65" y="25"/>
                    </a:lnTo>
                    <a:lnTo>
                      <a:pt x="65" y="18"/>
                    </a:lnTo>
                    <a:lnTo>
                      <a:pt x="58" y="18"/>
                    </a:lnTo>
                    <a:lnTo>
                      <a:pt x="50" y="14"/>
                    </a:lnTo>
                    <a:lnTo>
                      <a:pt x="43" y="11"/>
                    </a:lnTo>
                    <a:lnTo>
                      <a:pt x="36" y="7"/>
                    </a:lnTo>
                    <a:lnTo>
                      <a:pt x="29" y="3"/>
                    </a:lnTo>
                    <a:lnTo>
                      <a:pt x="22" y="3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20" name="Freeform 44"/>
              <p:cNvSpPr>
                <a:spLocks/>
              </p:cNvSpPr>
              <p:nvPr/>
            </p:nvSpPr>
            <p:spPr bwMode="auto">
              <a:xfrm>
                <a:off x="3527" y="1813"/>
                <a:ext cx="68" cy="47"/>
              </a:xfrm>
              <a:custGeom>
                <a:avLst/>
                <a:gdLst>
                  <a:gd name="T0" fmla="*/ 3 w 68"/>
                  <a:gd name="T1" fmla="*/ 4 h 47"/>
                  <a:gd name="T2" fmla="*/ 0 w 68"/>
                  <a:gd name="T3" fmla="*/ 4 h 47"/>
                  <a:gd name="T4" fmla="*/ 14 w 68"/>
                  <a:gd name="T5" fmla="*/ 18 h 47"/>
                  <a:gd name="T6" fmla="*/ 25 w 68"/>
                  <a:gd name="T7" fmla="*/ 25 h 47"/>
                  <a:gd name="T8" fmla="*/ 32 w 68"/>
                  <a:gd name="T9" fmla="*/ 29 h 47"/>
                  <a:gd name="T10" fmla="*/ 39 w 68"/>
                  <a:gd name="T11" fmla="*/ 33 h 47"/>
                  <a:gd name="T12" fmla="*/ 47 w 68"/>
                  <a:gd name="T13" fmla="*/ 36 h 47"/>
                  <a:gd name="T14" fmla="*/ 54 w 68"/>
                  <a:gd name="T15" fmla="*/ 40 h 47"/>
                  <a:gd name="T16" fmla="*/ 61 w 68"/>
                  <a:gd name="T17" fmla="*/ 47 h 47"/>
                  <a:gd name="T18" fmla="*/ 68 w 68"/>
                  <a:gd name="T19" fmla="*/ 40 h 47"/>
                  <a:gd name="T20" fmla="*/ 57 w 68"/>
                  <a:gd name="T21" fmla="*/ 36 h 47"/>
                  <a:gd name="T22" fmla="*/ 50 w 68"/>
                  <a:gd name="T23" fmla="*/ 29 h 47"/>
                  <a:gd name="T24" fmla="*/ 43 w 68"/>
                  <a:gd name="T25" fmla="*/ 25 h 47"/>
                  <a:gd name="T26" fmla="*/ 36 w 68"/>
                  <a:gd name="T27" fmla="*/ 22 h 47"/>
                  <a:gd name="T28" fmla="*/ 29 w 68"/>
                  <a:gd name="T29" fmla="*/ 18 h 47"/>
                  <a:gd name="T30" fmla="*/ 18 w 68"/>
                  <a:gd name="T31" fmla="*/ 11 h 47"/>
                  <a:gd name="T32" fmla="*/ 7 w 68"/>
                  <a:gd name="T33" fmla="*/ 0 h 47"/>
                  <a:gd name="T34" fmla="*/ 3 w 68"/>
                  <a:gd name="T3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" h="47">
                    <a:moveTo>
                      <a:pt x="3" y="4"/>
                    </a:moveTo>
                    <a:lnTo>
                      <a:pt x="0" y="4"/>
                    </a:lnTo>
                    <a:lnTo>
                      <a:pt x="14" y="18"/>
                    </a:lnTo>
                    <a:lnTo>
                      <a:pt x="25" y="25"/>
                    </a:lnTo>
                    <a:lnTo>
                      <a:pt x="32" y="29"/>
                    </a:lnTo>
                    <a:lnTo>
                      <a:pt x="39" y="33"/>
                    </a:lnTo>
                    <a:lnTo>
                      <a:pt x="47" y="36"/>
                    </a:lnTo>
                    <a:lnTo>
                      <a:pt x="54" y="40"/>
                    </a:lnTo>
                    <a:lnTo>
                      <a:pt x="61" y="47"/>
                    </a:lnTo>
                    <a:lnTo>
                      <a:pt x="68" y="40"/>
                    </a:lnTo>
                    <a:lnTo>
                      <a:pt x="57" y="36"/>
                    </a:lnTo>
                    <a:lnTo>
                      <a:pt x="50" y="29"/>
                    </a:lnTo>
                    <a:lnTo>
                      <a:pt x="43" y="25"/>
                    </a:lnTo>
                    <a:lnTo>
                      <a:pt x="36" y="22"/>
                    </a:lnTo>
                    <a:lnTo>
                      <a:pt x="29" y="18"/>
                    </a:lnTo>
                    <a:lnTo>
                      <a:pt x="18" y="11"/>
                    </a:lnTo>
                    <a:lnTo>
                      <a:pt x="7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21" name="Freeform 45"/>
              <p:cNvSpPr>
                <a:spLocks/>
              </p:cNvSpPr>
              <p:nvPr/>
            </p:nvSpPr>
            <p:spPr bwMode="auto">
              <a:xfrm>
                <a:off x="3480" y="1788"/>
                <a:ext cx="54" cy="29"/>
              </a:xfrm>
              <a:custGeom>
                <a:avLst/>
                <a:gdLst>
                  <a:gd name="T0" fmla="*/ 4 w 54"/>
                  <a:gd name="T1" fmla="*/ 11 h 29"/>
                  <a:gd name="T2" fmla="*/ 0 w 54"/>
                  <a:gd name="T3" fmla="*/ 7 h 29"/>
                  <a:gd name="T4" fmla="*/ 11 w 54"/>
                  <a:gd name="T5" fmla="*/ 18 h 29"/>
                  <a:gd name="T6" fmla="*/ 18 w 54"/>
                  <a:gd name="T7" fmla="*/ 18 h 29"/>
                  <a:gd name="T8" fmla="*/ 25 w 54"/>
                  <a:gd name="T9" fmla="*/ 22 h 29"/>
                  <a:gd name="T10" fmla="*/ 32 w 54"/>
                  <a:gd name="T11" fmla="*/ 25 h 29"/>
                  <a:gd name="T12" fmla="*/ 36 w 54"/>
                  <a:gd name="T13" fmla="*/ 25 h 29"/>
                  <a:gd name="T14" fmla="*/ 43 w 54"/>
                  <a:gd name="T15" fmla="*/ 29 h 29"/>
                  <a:gd name="T16" fmla="*/ 50 w 54"/>
                  <a:gd name="T17" fmla="*/ 29 h 29"/>
                  <a:gd name="T18" fmla="*/ 54 w 54"/>
                  <a:gd name="T19" fmla="*/ 25 h 29"/>
                  <a:gd name="T20" fmla="*/ 47 w 54"/>
                  <a:gd name="T21" fmla="*/ 22 h 29"/>
                  <a:gd name="T22" fmla="*/ 40 w 54"/>
                  <a:gd name="T23" fmla="*/ 18 h 29"/>
                  <a:gd name="T24" fmla="*/ 32 w 54"/>
                  <a:gd name="T25" fmla="*/ 18 h 29"/>
                  <a:gd name="T26" fmla="*/ 25 w 54"/>
                  <a:gd name="T27" fmla="*/ 14 h 29"/>
                  <a:gd name="T28" fmla="*/ 22 w 54"/>
                  <a:gd name="T29" fmla="*/ 11 h 29"/>
                  <a:gd name="T30" fmla="*/ 14 w 54"/>
                  <a:gd name="T31" fmla="*/ 11 h 29"/>
                  <a:gd name="T32" fmla="*/ 11 w 54"/>
                  <a:gd name="T33" fmla="*/ 7 h 29"/>
                  <a:gd name="T34" fmla="*/ 4 w 54"/>
                  <a:gd name="T35" fmla="*/ 4 h 29"/>
                  <a:gd name="T36" fmla="*/ 0 w 54"/>
                  <a:gd name="T37" fmla="*/ 0 h 29"/>
                  <a:gd name="T38" fmla="*/ 4 w 54"/>
                  <a:gd name="T39" fmla="*/ 4 h 29"/>
                  <a:gd name="T40" fmla="*/ 4 w 54"/>
                  <a:gd name="T41" fmla="*/ 0 h 29"/>
                  <a:gd name="T42" fmla="*/ 0 w 54"/>
                  <a:gd name="T43" fmla="*/ 0 h 29"/>
                  <a:gd name="T44" fmla="*/ 4 w 54"/>
                  <a:gd name="T4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29">
                    <a:moveTo>
                      <a:pt x="4" y="11"/>
                    </a:moveTo>
                    <a:lnTo>
                      <a:pt x="0" y="7"/>
                    </a:lnTo>
                    <a:lnTo>
                      <a:pt x="11" y="18"/>
                    </a:lnTo>
                    <a:lnTo>
                      <a:pt x="18" y="18"/>
                    </a:lnTo>
                    <a:lnTo>
                      <a:pt x="25" y="22"/>
                    </a:lnTo>
                    <a:lnTo>
                      <a:pt x="32" y="25"/>
                    </a:lnTo>
                    <a:lnTo>
                      <a:pt x="36" y="25"/>
                    </a:lnTo>
                    <a:lnTo>
                      <a:pt x="43" y="29"/>
                    </a:lnTo>
                    <a:lnTo>
                      <a:pt x="50" y="29"/>
                    </a:lnTo>
                    <a:lnTo>
                      <a:pt x="54" y="25"/>
                    </a:lnTo>
                    <a:lnTo>
                      <a:pt x="47" y="22"/>
                    </a:lnTo>
                    <a:lnTo>
                      <a:pt x="40" y="18"/>
                    </a:lnTo>
                    <a:lnTo>
                      <a:pt x="32" y="18"/>
                    </a:lnTo>
                    <a:lnTo>
                      <a:pt x="25" y="14"/>
                    </a:lnTo>
                    <a:lnTo>
                      <a:pt x="22" y="11"/>
                    </a:lnTo>
                    <a:lnTo>
                      <a:pt x="14" y="11"/>
                    </a:lnTo>
                    <a:lnTo>
                      <a:pt x="11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22" name="Freeform 46"/>
              <p:cNvSpPr>
                <a:spLocks/>
              </p:cNvSpPr>
              <p:nvPr/>
            </p:nvSpPr>
            <p:spPr bwMode="auto">
              <a:xfrm>
                <a:off x="3444" y="1781"/>
                <a:ext cx="40" cy="18"/>
              </a:xfrm>
              <a:custGeom>
                <a:avLst/>
                <a:gdLst>
                  <a:gd name="T0" fmla="*/ 0 w 40"/>
                  <a:gd name="T1" fmla="*/ 0 h 18"/>
                  <a:gd name="T2" fmla="*/ 14 w 40"/>
                  <a:gd name="T3" fmla="*/ 14 h 18"/>
                  <a:gd name="T4" fmla="*/ 25 w 40"/>
                  <a:gd name="T5" fmla="*/ 14 h 18"/>
                  <a:gd name="T6" fmla="*/ 29 w 40"/>
                  <a:gd name="T7" fmla="*/ 18 h 18"/>
                  <a:gd name="T8" fmla="*/ 40 w 40"/>
                  <a:gd name="T9" fmla="*/ 18 h 18"/>
                  <a:gd name="T10" fmla="*/ 36 w 40"/>
                  <a:gd name="T11" fmla="*/ 7 h 18"/>
                  <a:gd name="T12" fmla="*/ 32 w 40"/>
                  <a:gd name="T13" fmla="*/ 7 h 18"/>
                  <a:gd name="T14" fmla="*/ 29 w 40"/>
                  <a:gd name="T15" fmla="*/ 11 h 18"/>
                  <a:gd name="T16" fmla="*/ 25 w 40"/>
                  <a:gd name="T17" fmla="*/ 7 h 18"/>
                  <a:gd name="T18" fmla="*/ 22 w 40"/>
                  <a:gd name="T19" fmla="*/ 7 h 18"/>
                  <a:gd name="T20" fmla="*/ 18 w 40"/>
                  <a:gd name="T21" fmla="*/ 3 h 18"/>
                  <a:gd name="T22" fmla="*/ 14 w 40"/>
                  <a:gd name="T23" fmla="*/ 3 h 18"/>
                  <a:gd name="T24" fmla="*/ 11 w 40"/>
                  <a:gd name="T25" fmla="*/ 0 h 18"/>
                  <a:gd name="T26" fmla="*/ 7 w 40"/>
                  <a:gd name="T27" fmla="*/ 0 h 18"/>
                  <a:gd name="T28" fmla="*/ 7 w 40"/>
                  <a:gd name="T29" fmla="*/ 3 h 18"/>
                  <a:gd name="T30" fmla="*/ 0 w 40"/>
                  <a:gd name="T31" fmla="*/ 0 h 18"/>
                  <a:gd name="T32" fmla="*/ 0 w 40"/>
                  <a:gd name="T33" fmla="*/ 3 h 18"/>
                  <a:gd name="T34" fmla="*/ 4 w 40"/>
                  <a:gd name="T35" fmla="*/ 3 h 18"/>
                  <a:gd name="T36" fmla="*/ 0 w 40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18">
                    <a:moveTo>
                      <a:pt x="0" y="0"/>
                    </a:moveTo>
                    <a:lnTo>
                      <a:pt x="14" y="14"/>
                    </a:lnTo>
                    <a:lnTo>
                      <a:pt x="25" y="14"/>
                    </a:lnTo>
                    <a:lnTo>
                      <a:pt x="29" y="18"/>
                    </a:lnTo>
                    <a:lnTo>
                      <a:pt x="40" y="18"/>
                    </a:lnTo>
                    <a:lnTo>
                      <a:pt x="36" y="7"/>
                    </a:lnTo>
                    <a:lnTo>
                      <a:pt x="32" y="7"/>
                    </a:lnTo>
                    <a:lnTo>
                      <a:pt x="29" y="11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23" name="Freeform 47"/>
              <p:cNvSpPr>
                <a:spLocks/>
              </p:cNvSpPr>
              <p:nvPr/>
            </p:nvSpPr>
            <p:spPr bwMode="auto">
              <a:xfrm>
                <a:off x="3444" y="1741"/>
                <a:ext cx="22" cy="43"/>
              </a:xfrm>
              <a:custGeom>
                <a:avLst/>
                <a:gdLst>
                  <a:gd name="T0" fmla="*/ 14 w 22"/>
                  <a:gd name="T1" fmla="*/ 4 h 43"/>
                  <a:gd name="T2" fmla="*/ 18 w 22"/>
                  <a:gd name="T3" fmla="*/ 0 h 43"/>
                  <a:gd name="T4" fmla="*/ 7 w 22"/>
                  <a:gd name="T5" fmla="*/ 11 h 43"/>
                  <a:gd name="T6" fmla="*/ 4 w 22"/>
                  <a:gd name="T7" fmla="*/ 22 h 43"/>
                  <a:gd name="T8" fmla="*/ 0 w 22"/>
                  <a:gd name="T9" fmla="*/ 33 h 43"/>
                  <a:gd name="T10" fmla="*/ 0 w 22"/>
                  <a:gd name="T11" fmla="*/ 40 h 43"/>
                  <a:gd name="T12" fmla="*/ 7 w 22"/>
                  <a:gd name="T13" fmla="*/ 43 h 43"/>
                  <a:gd name="T14" fmla="*/ 11 w 22"/>
                  <a:gd name="T15" fmla="*/ 33 h 43"/>
                  <a:gd name="T16" fmla="*/ 11 w 22"/>
                  <a:gd name="T17" fmla="*/ 25 h 43"/>
                  <a:gd name="T18" fmla="*/ 14 w 22"/>
                  <a:gd name="T19" fmla="*/ 15 h 43"/>
                  <a:gd name="T20" fmla="*/ 18 w 22"/>
                  <a:gd name="T21" fmla="*/ 7 h 43"/>
                  <a:gd name="T22" fmla="*/ 22 w 22"/>
                  <a:gd name="T23" fmla="*/ 4 h 43"/>
                  <a:gd name="T24" fmla="*/ 18 w 22"/>
                  <a:gd name="T25" fmla="*/ 7 h 43"/>
                  <a:gd name="T26" fmla="*/ 22 w 22"/>
                  <a:gd name="T27" fmla="*/ 7 h 43"/>
                  <a:gd name="T28" fmla="*/ 22 w 22"/>
                  <a:gd name="T29" fmla="*/ 4 h 43"/>
                  <a:gd name="T30" fmla="*/ 14 w 22"/>
                  <a:gd name="T31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43">
                    <a:moveTo>
                      <a:pt x="14" y="4"/>
                    </a:moveTo>
                    <a:lnTo>
                      <a:pt x="18" y="0"/>
                    </a:lnTo>
                    <a:lnTo>
                      <a:pt x="7" y="11"/>
                    </a:lnTo>
                    <a:lnTo>
                      <a:pt x="4" y="22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7" y="43"/>
                    </a:lnTo>
                    <a:lnTo>
                      <a:pt x="11" y="33"/>
                    </a:lnTo>
                    <a:lnTo>
                      <a:pt x="11" y="25"/>
                    </a:lnTo>
                    <a:lnTo>
                      <a:pt x="14" y="15"/>
                    </a:lnTo>
                    <a:lnTo>
                      <a:pt x="18" y="7"/>
                    </a:lnTo>
                    <a:lnTo>
                      <a:pt x="22" y="4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24" name="Freeform 48"/>
              <p:cNvSpPr>
                <a:spLocks/>
              </p:cNvSpPr>
              <p:nvPr/>
            </p:nvSpPr>
            <p:spPr bwMode="auto">
              <a:xfrm>
                <a:off x="3458" y="1435"/>
                <a:ext cx="119" cy="310"/>
              </a:xfrm>
              <a:custGeom>
                <a:avLst/>
                <a:gdLst>
                  <a:gd name="T0" fmla="*/ 112 w 119"/>
                  <a:gd name="T1" fmla="*/ 0 h 310"/>
                  <a:gd name="T2" fmla="*/ 98 w 119"/>
                  <a:gd name="T3" fmla="*/ 18 h 310"/>
                  <a:gd name="T4" fmla="*/ 87 w 119"/>
                  <a:gd name="T5" fmla="*/ 36 h 310"/>
                  <a:gd name="T6" fmla="*/ 76 w 119"/>
                  <a:gd name="T7" fmla="*/ 54 h 310"/>
                  <a:gd name="T8" fmla="*/ 62 w 119"/>
                  <a:gd name="T9" fmla="*/ 72 h 310"/>
                  <a:gd name="T10" fmla="*/ 54 w 119"/>
                  <a:gd name="T11" fmla="*/ 90 h 310"/>
                  <a:gd name="T12" fmla="*/ 47 w 119"/>
                  <a:gd name="T13" fmla="*/ 108 h 310"/>
                  <a:gd name="T14" fmla="*/ 40 w 119"/>
                  <a:gd name="T15" fmla="*/ 130 h 310"/>
                  <a:gd name="T16" fmla="*/ 33 w 119"/>
                  <a:gd name="T17" fmla="*/ 148 h 310"/>
                  <a:gd name="T18" fmla="*/ 26 w 119"/>
                  <a:gd name="T19" fmla="*/ 166 h 310"/>
                  <a:gd name="T20" fmla="*/ 22 w 119"/>
                  <a:gd name="T21" fmla="*/ 187 h 310"/>
                  <a:gd name="T22" fmla="*/ 18 w 119"/>
                  <a:gd name="T23" fmla="*/ 205 h 310"/>
                  <a:gd name="T24" fmla="*/ 15 w 119"/>
                  <a:gd name="T25" fmla="*/ 227 h 310"/>
                  <a:gd name="T26" fmla="*/ 11 w 119"/>
                  <a:gd name="T27" fmla="*/ 249 h 310"/>
                  <a:gd name="T28" fmla="*/ 8 w 119"/>
                  <a:gd name="T29" fmla="*/ 267 h 310"/>
                  <a:gd name="T30" fmla="*/ 4 w 119"/>
                  <a:gd name="T31" fmla="*/ 288 h 310"/>
                  <a:gd name="T32" fmla="*/ 0 w 119"/>
                  <a:gd name="T33" fmla="*/ 310 h 310"/>
                  <a:gd name="T34" fmla="*/ 8 w 119"/>
                  <a:gd name="T35" fmla="*/ 310 h 310"/>
                  <a:gd name="T36" fmla="*/ 11 w 119"/>
                  <a:gd name="T37" fmla="*/ 292 h 310"/>
                  <a:gd name="T38" fmla="*/ 15 w 119"/>
                  <a:gd name="T39" fmla="*/ 270 h 310"/>
                  <a:gd name="T40" fmla="*/ 18 w 119"/>
                  <a:gd name="T41" fmla="*/ 249 h 310"/>
                  <a:gd name="T42" fmla="*/ 22 w 119"/>
                  <a:gd name="T43" fmla="*/ 227 h 310"/>
                  <a:gd name="T44" fmla="*/ 26 w 119"/>
                  <a:gd name="T45" fmla="*/ 209 h 310"/>
                  <a:gd name="T46" fmla="*/ 29 w 119"/>
                  <a:gd name="T47" fmla="*/ 187 h 310"/>
                  <a:gd name="T48" fmla="*/ 36 w 119"/>
                  <a:gd name="T49" fmla="*/ 169 h 310"/>
                  <a:gd name="T50" fmla="*/ 40 w 119"/>
                  <a:gd name="T51" fmla="*/ 151 h 310"/>
                  <a:gd name="T52" fmla="*/ 47 w 119"/>
                  <a:gd name="T53" fmla="*/ 130 h 310"/>
                  <a:gd name="T54" fmla="*/ 54 w 119"/>
                  <a:gd name="T55" fmla="*/ 112 h 310"/>
                  <a:gd name="T56" fmla="*/ 62 w 119"/>
                  <a:gd name="T57" fmla="*/ 94 h 310"/>
                  <a:gd name="T58" fmla="*/ 72 w 119"/>
                  <a:gd name="T59" fmla="*/ 76 h 310"/>
                  <a:gd name="T60" fmla="*/ 83 w 119"/>
                  <a:gd name="T61" fmla="*/ 58 h 310"/>
                  <a:gd name="T62" fmla="*/ 90 w 119"/>
                  <a:gd name="T63" fmla="*/ 40 h 310"/>
                  <a:gd name="T64" fmla="*/ 105 w 119"/>
                  <a:gd name="T65" fmla="*/ 22 h 310"/>
                  <a:gd name="T66" fmla="*/ 119 w 119"/>
                  <a:gd name="T67" fmla="*/ 4 h 310"/>
                  <a:gd name="T68" fmla="*/ 112 w 119"/>
                  <a:gd name="T6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9" h="310">
                    <a:moveTo>
                      <a:pt x="112" y="0"/>
                    </a:moveTo>
                    <a:lnTo>
                      <a:pt x="98" y="18"/>
                    </a:lnTo>
                    <a:lnTo>
                      <a:pt x="87" y="36"/>
                    </a:lnTo>
                    <a:lnTo>
                      <a:pt x="76" y="54"/>
                    </a:lnTo>
                    <a:lnTo>
                      <a:pt x="62" y="72"/>
                    </a:lnTo>
                    <a:lnTo>
                      <a:pt x="54" y="90"/>
                    </a:lnTo>
                    <a:lnTo>
                      <a:pt x="47" y="108"/>
                    </a:lnTo>
                    <a:lnTo>
                      <a:pt x="40" y="130"/>
                    </a:lnTo>
                    <a:lnTo>
                      <a:pt x="33" y="148"/>
                    </a:lnTo>
                    <a:lnTo>
                      <a:pt x="26" y="166"/>
                    </a:lnTo>
                    <a:lnTo>
                      <a:pt x="22" y="187"/>
                    </a:lnTo>
                    <a:lnTo>
                      <a:pt x="18" y="205"/>
                    </a:lnTo>
                    <a:lnTo>
                      <a:pt x="15" y="227"/>
                    </a:lnTo>
                    <a:lnTo>
                      <a:pt x="11" y="249"/>
                    </a:lnTo>
                    <a:lnTo>
                      <a:pt x="8" y="267"/>
                    </a:lnTo>
                    <a:lnTo>
                      <a:pt x="4" y="288"/>
                    </a:lnTo>
                    <a:lnTo>
                      <a:pt x="0" y="310"/>
                    </a:lnTo>
                    <a:lnTo>
                      <a:pt x="8" y="310"/>
                    </a:lnTo>
                    <a:lnTo>
                      <a:pt x="11" y="292"/>
                    </a:lnTo>
                    <a:lnTo>
                      <a:pt x="15" y="270"/>
                    </a:lnTo>
                    <a:lnTo>
                      <a:pt x="18" y="249"/>
                    </a:lnTo>
                    <a:lnTo>
                      <a:pt x="22" y="227"/>
                    </a:lnTo>
                    <a:lnTo>
                      <a:pt x="26" y="209"/>
                    </a:lnTo>
                    <a:lnTo>
                      <a:pt x="29" y="187"/>
                    </a:lnTo>
                    <a:lnTo>
                      <a:pt x="36" y="169"/>
                    </a:lnTo>
                    <a:lnTo>
                      <a:pt x="40" y="151"/>
                    </a:lnTo>
                    <a:lnTo>
                      <a:pt x="47" y="130"/>
                    </a:lnTo>
                    <a:lnTo>
                      <a:pt x="54" y="112"/>
                    </a:lnTo>
                    <a:lnTo>
                      <a:pt x="62" y="94"/>
                    </a:lnTo>
                    <a:lnTo>
                      <a:pt x="72" y="76"/>
                    </a:lnTo>
                    <a:lnTo>
                      <a:pt x="83" y="58"/>
                    </a:lnTo>
                    <a:lnTo>
                      <a:pt x="90" y="40"/>
                    </a:lnTo>
                    <a:lnTo>
                      <a:pt x="105" y="22"/>
                    </a:lnTo>
                    <a:lnTo>
                      <a:pt x="119" y="4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25" name="Freeform 49"/>
              <p:cNvSpPr>
                <a:spLocks/>
              </p:cNvSpPr>
              <p:nvPr/>
            </p:nvSpPr>
            <p:spPr bwMode="auto">
              <a:xfrm>
                <a:off x="3570" y="1342"/>
                <a:ext cx="101" cy="97"/>
              </a:xfrm>
              <a:custGeom>
                <a:avLst/>
                <a:gdLst>
                  <a:gd name="T0" fmla="*/ 97 w 101"/>
                  <a:gd name="T1" fmla="*/ 0 h 97"/>
                  <a:gd name="T2" fmla="*/ 90 w 101"/>
                  <a:gd name="T3" fmla="*/ 7 h 97"/>
                  <a:gd name="T4" fmla="*/ 83 w 101"/>
                  <a:gd name="T5" fmla="*/ 10 h 97"/>
                  <a:gd name="T6" fmla="*/ 76 w 101"/>
                  <a:gd name="T7" fmla="*/ 18 h 97"/>
                  <a:gd name="T8" fmla="*/ 68 w 101"/>
                  <a:gd name="T9" fmla="*/ 21 h 97"/>
                  <a:gd name="T10" fmla="*/ 65 w 101"/>
                  <a:gd name="T11" fmla="*/ 28 h 97"/>
                  <a:gd name="T12" fmla="*/ 58 w 101"/>
                  <a:gd name="T13" fmla="*/ 32 h 97"/>
                  <a:gd name="T14" fmla="*/ 50 w 101"/>
                  <a:gd name="T15" fmla="*/ 39 h 97"/>
                  <a:gd name="T16" fmla="*/ 43 w 101"/>
                  <a:gd name="T17" fmla="*/ 43 h 97"/>
                  <a:gd name="T18" fmla="*/ 40 w 101"/>
                  <a:gd name="T19" fmla="*/ 50 h 97"/>
                  <a:gd name="T20" fmla="*/ 32 w 101"/>
                  <a:gd name="T21" fmla="*/ 57 h 97"/>
                  <a:gd name="T22" fmla="*/ 25 w 101"/>
                  <a:gd name="T23" fmla="*/ 61 h 97"/>
                  <a:gd name="T24" fmla="*/ 22 w 101"/>
                  <a:gd name="T25" fmla="*/ 68 h 97"/>
                  <a:gd name="T26" fmla="*/ 4 w 101"/>
                  <a:gd name="T27" fmla="*/ 86 h 97"/>
                  <a:gd name="T28" fmla="*/ 0 w 101"/>
                  <a:gd name="T29" fmla="*/ 93 h 97"/>
                  <a:gd name="T30" fmla="*/ 7 w 101"/>
                  <a:gd name="T31" fmla="*/ 97 h 97"/>
                  <a:gd name="T32" fmla="*/ 11 w 101"/>
                  <a:gd name="T33" fmla="*/ 90 h 97"/>
                  <a:gd name="T34" fmla="*/ 14 w 101"/>
                  <a:gd name="T35" fmla="*/ 82 h 97"/>
                  <a:gd name="T36" fmla="*/ 22 w 101"/>
                  <a:gd name="T37" fmla="*/ 79 h 97"/>
                  <a:gd name="T38" fmla="*/ 25 w 101"/>
                  <a:gd name="T39" fmla="*/ 72 h 97"/>
                  <a:gd name="T40" fmla="*/ 32 w 101"/>
                  <a:gd name="T41" fmla="*/ 68 h 97"/>
                  <a:gd name="T42" fmla="*/ 36 w 101"/>
                  <a:gd name="T43" fmla="*/ 61 h 97"/>
                  <a:gd name="T44" fmla="*/ 43 w 101"/>
                  <a:gd name="T45" fmla="*/ 57 h 97"/>
                  <a:gd name="T46" fmla="*/ 50 w 101"/>
                  <a:gd name="T47" fmla="*/ 50 h 97"/>
                  <a:gd name="T48" fmla="*/ 54 w 101"/>
                  <a:gd name="T49" fmla="*/ 43 h 97"/>
                  <a:gd name="T50" fmla="*/ 61 w 101"/>
                  <a:gd name="T51" fmla="*/ 39 h 97"/>
                  <a:gd name="T52" fmla="*/ 68 w 101"/>
                  <a:gd name="T53" fmla="*/ 32 h 97"/>
                  <a:gd name="T54" fmla="*/ 76 w 101"/>
                  <a:gd name="T55" fmla="*/ 28 h 97"/>
                  <a:gd name="T56" fmla="*/ 83 w 101"/>
                  <a:gd name="T57" fmla="*/ 21 h 97"/>
                  <a:gd name="T58" fmla="*/ 90 w 101"/>
                  <a:gd name="T59" fmla="*/ 18 h 97"/>
                  <a:gd name="T60" fmla="*/ 94 w 101"/>
                  <a:gd name="T61" fmla="*/ 10 h 97"/>
                  <a:gd name="T62" fmla="*/ 101 w 101"/>
                  <a:gd name="T63" fmla="*/ 7 h 97"/>
                  <a:gd name="T64" fmla="*/ 97 w 101"/>
                  <a:gd name="T6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97">
                    <a:moveTo>
                      <a:pt x="97" y="0"/>
                    </a:moveTo>
                    <a:lnTo>
                      <a:pt x="90" y="7"/>
                    </a:lnTo>
                    <a:lnTo>
                      <a:pt x="83" y="10"/>
                    </a:lnTo>
                    <a:lnTo>
                      <a:pt x="76" y="18"/>
                    </a:lnTo>
                    <a:lnTo>
                      <a:pt x="68" y="21"/>
                    </a:lnTo>
                    <a:lnTo>
                      <a:pt x="65" y="28"/>
                    </a:lnTo>
                    <a:lnTo>
                      <a:pt x="58" y="32"/>
                    </a:lnTo>
                    <a:lnTo>
                      <a:pt x="50" y="39"/>
                    </a:lnTo>
                    <a:lnTo>
                      <a:pt x="43" y="43"/>
                    </a:lnTo>
                    <a:lnTo>
                      <a:pt x="40" y="50"/>
                    </a:lnTo>
                    <a:lnTo>
                      <a:pt x="32" y="57"/>
                    </a:lnTo>
                    <a:lnTo>
                      <a:pt x="25" y="61"/>
                    </a:lnTo>
                    <a:lnTo>
                      <a:pt x="22" y="68"/>
                    </a:lnTo>
                    <a:lnTo>
                      <a:pt x="4" y="86"/>
                    </a:lnTo>
                    <a:lnTo>
                      <a:pt x="0" y="93"/>
                    </a:lnTo>
                    <a:lnTo>
                      <a:pt x="7" y="97"/>
                    </a:lnTo>
                    <a:lnTo>
                      <a:pt x="11" y="90"/>
                    </a:lnTo>
                    <a:lnTo>
                      <a:pt x="14" y="82"/>
                    </a:lnTo>
                    <a:lnTo>
                      <a:pt x="22" y="79"/>
                    </a:lnTo>
                    <a:lnTo>
                      <a:pt x="25" y="72"/>
                    </a:lnTo>
                    <a:lnTo>
                      <a:pt x="32" y="68"/>
                    </a:lnTo>
                    <a:lnTo>
                      <a:pt x="36" y="61"/>
                    </a:lnTo>
                    <a:lnTo>
                      <a:pt x="43" y="57"/>
                    </a:lnTo>
                    <a:lnTo>
                      <a:pt x="50" y="50"/>
                    </a:lnTo>
                    <a:lnTo>
                      <a:pt x="54" y="43"/>
                    </a:lnTo>
                    <a:lnTo>
                      <a:pt x="61" y="39"/>
                    </a:lnTo>
                    <a:lnTo>
                      <a:pt x="68" y="32"/>
                    </a:lnTo>
                    <a:lnTo>
                      <a:pt x="76" y="28"/>
                    </a:lnTo>
                    <a:lnTo>
                      <a:pt x="83" y="21"/>
                    </a:lnTo>
                    <a:lnTo>
                      <a:pt x="90" y="18"/>
                    </a:lnTo>
                    <a:lnTo>
                      <a:pt x="94" y="10"/>
                    </a:lnTo>
                    <a:lnTo>
                      <a:pt x="101" y="7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26" name="Freeform 50"/>
              <p:cNvSpPr>
                <a:spLocks/>
              </p:cNvSpPr>
              <p:nvPr/>
            </p:nvSpPr>
            <p:spPr bwMode="auto">
              <a:xfrm>
                <a:off x="3667" y="1255"/>
                <a:ext cx="205" cy="94"/>
              </a:xfrm>
              <a:custGeom>
                <a:avLst/>
                <a:gdLst>
                  <a:gd name="T0" fmla="*/ 205 w 205"/>
                  <a:gd name="T1" fmla="*/ 0 h 94"/>
                  <a:gd name="T2" fmla="*/ 191 w 205"/>
                  <a:gd name="T3" fmla="*/ 4 h 94"/>
                  <a:gd name="T4" fmla="*/ 177 w 205"/>
                  <a:gd name="T5" fmla="*/ 7 h 94"/>
                  <a:gd name="T6" fmla="*/ 166 w 205"/>
                  <a:gd name="T7" fmla="*/ 15 h 94"/>
                  <a:gd name="T8" fmla="*/ 151 w 205"/>
                  <a:gd name="T9" fmla="*/ 18 h 94"/>
                  <a:gd name="T10" fmla="*/ 137 w 205"/>
                  <a:gd name="T11" fmla="*/ 22 h 94"/>
                  <a:gd name="T12" fmla="*/ 126 w 205"/>
                  <a:gd name="T13" fmla="*/ 25 h 94"/>
                  <a:gd name="T14" fmla="*/ 112 w 205"/>
                  <a:gd name="T15" fmla="*/ 29 h 94"/>
                  <a:gd name="T16" fmla="*/ 97 w 205"/>
                  <a:gd name="T17" fmla="*/ 36 h 94"/>
                  <a:gd name="T18" fmla="*/ 87 w 205"/>
                  <a:gd name="T19" fmla="*/ 40 h 94"/>
                  <a:gd name="T20" fmla="*/ 72 w 205"/>
                  <a:gd name="T21" fmla="*/ 47 h 94"/>
                  <a:gd name="T22" fmla="*/ 58 w 205"/>
                  <a:gd name="T23" fmla="*/ 51 h 94"/>
                  <a:gd name="T24" fmla="*/ 47 w 205"/>
                  <a:gd name="T25" fmla="*/ 58 h 94"/>
                  <a:gd name="T26" fmla="*/ 33 w 205"/>
                  <a:gd name="T27" fmla="*/ 61 h 94"/>
                  <a:gd name="T28" fmla="*/ 22 w 205"/>
                  <a:gd name="T29" fmla="*/ 72 h 94"/>
                  <a:gd name="T30" fmla="*/ 11 w 205"/>
                  <a:gd name="T31" fmla="*/ 79 h 94"/>
                  <a:gd name="T32" fmla="*/ 0 w 205"/>
                  <a:gd name="T33" fmla="*/ 87 h 94"/>
                  <a:gd name="T34" fmla="*/ 4 w 205"/>
                  <a:gd name="T35" fmla="*/ 94 h 94"/>
                  <a:gd name="T36" fmla="*/ 15 w 205"/>
                  <a:gd name="T37" fmla="*/ 83 h 94"/>
                  <a:gd name="T38" fmla="*/ 25 w 205"/>
                  <a:gd name="T39" fmla="*/ 76 h 94"/>
                  <a:gd name="T40" fmla="*/ 36 w 205"/>
                  <a:gd name="T41" fmla="*/ 69 h 94"/>
                  <a:gd name="T42" fmla="*/ 51 w 205"/>
                  <a:gd name="T43" fmla="*/ 65 h 94"/>
                  <a:gd name="T44" fmla="*/ 61 w 205"/>
                  <a:gd name="T45" fmla="*/ 58 h 94"/>
                  <a:gd name="T46" fmla="*/ 72 w 205"/>
                  <a:gd name="T47" fmla="*/ 51 h 94"/>
                  <a:gd name="T48" fmla="*/ 87 w 205"/>
                  <a:gd name="T49" fmla="*/ 47 h 94"/>
                  <a:gd name="T50" fmla="*/ 101 w 205"/>
                  <a:gd name="T51" fmla="*/ 43 h 94"/>
                  <a:gd name="T52" fmla="*/ 112 w 205"/>
                  <a:gd name="T53" fmla="*/ 36 h 94"/>
                  <a:gd name="T54" fmla="*/ 126 w 205"/>
                  <a:gd name="T55" fmla="*/ 33 h 94"/>
                  <a:gd name="T56" fmla="*/ 141 w 205"/>
                  <a:gd name="T57" fmla="*/ 29 h 94"/>
                  <a:gd name="T58" fmla="*/ 151 w 205"/>
                  <a:gd name="T59" fmla="*/ 25 h 94"/>
                  <a:gd name="T60" fmla="*/ 166 w 205"/>
                  <a:gd name="T61" fmla="*/ 22 h 94"/>
                  <a:gd name="T62" fmla="*/ 180 w 205"/>
                  <a:gd name="T63" fmla="*/ 15 h 94"/>
                  <a:gd name="T64" fmla="*/ 195 w 205"/>
                  <a:gd name="T65" fmla="*/ 11 h 94"/>
                  <a:gd name="T66" fmla="*/ 205 w 205"/>
                  <a:gd name="T67" fmla="*/ 7 h 94"/>
                  <a:gd name="T68" fmla="*/ 205 w 205"/>
                  <a:gd name="T6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5" h="94">
                    <a:moveTo>
                      <a:pt x="205" y="0"/>
                    </a:moveTo>
                    <a:lnTo>
                      <a:pt x="191" y="4"/>
                    </a:lnTo>
                    <a:lnTo>
                      <a:pt x="177" y="7"/>
                    </a:lnTo>
                    <a:lnTo>
                      <a:pt x="166" y="15"/>
                    </a:lnTo>
                    <a:lnTo>
                      <a:pt x="151" y="18"/>
                    </a:lnTo>
                    <a:lnTo>
                      <a:pt x="137" y="22"/>
                    </a:lnTo>
                    <a:lnTo>
                      <a:pt x="126" y="25"/>
                    </a:lnTo>
                    <a:lnTo>
                      <a:pt x="112" y="29"/>
                    </a:lnTo>
                    <a:lnTo>
                      <a:pt x="97" y="36"/>
                    </a:lnTo>
                    <a:lnTo>
                      <a:pt x="87" y="40"/>
                    </a:lnTo>
                    <a:lnTo>
                      <a:pt x="72" y="47"/>
                    </a:lnTo>
                    <a:lnTo>
                      <a:pt x="58" y="51"/>
                    </a:lnTo>
                    <a:lnTo>
                      <a:pt x="47" y="58"/>
                    </a:lnTo>
                    <a:lnTo>
                      <a:pt x="33" y="61"/>
                    </a:lnTo>
                    <a:lnTo>
                      <a:pt x="22" y="72"/>
                    </a:lnTo>
                    <a:lnTo>
                      <a:pt x="11" y="79"/>
                    </a:lnTo>
                    <a:lnTo>
                      <a:pt x="0" y="87"/>
                    </a:lnTo>
                    <a:lnTo>
                      <a:pt x="4" y="94"/>
                    </a:lnTo>
                    <a:lnTo>
                      <a:pt x="15" y="83"/>
                    </a:lnTo>
                    <a:lnTo>
                      <a:pt x="25" y="76"/>
                    </a:lnTo>
                    <a:lnTo>
                      <a:pt x="36" y="69"/>
                    </a:lnTo>
                    <a:lnTo>
                      <a:pt x="51" y="65"/>
                    </a:lnTo>
                    <a:lnTo>
                      <a:pt x="61" y="58"/>
                    </a:lnTo>
                    <a:lnTo>
                      <a:pt x="72" y="51"/>
                    </a:lnTo>
                    <a:lnTo>
                      <a:pt x="87" y="47"/>
                    </a:lnTo>
                    <a:lnTo>
                      <a:pt x="101" y="43"/>
                    </a:lnTo>
                    <a:lnTo>
                      <a:pt x="112" y="36"/>
                    </a:lnTo>
                    <a:lnTo>
                      <a:pt x="126" y="33"/>
                    </a:lnTo>
                    <a:lnTo>
                      <a:pt x="141" y="29"/>
                    </a:lnTo>
                    <a:lnTo>
                      <a:pt x="151" y="25"/>
                    </a:lnTo>
                    <a:lnTo>
                      <a:pt x="166" y="22"/>
                    </a:lnTo>
                    <a:lnTo>
                      <a:pt x="180" y="15"/>
                    </a:lnTo>
                    <a:lnTo>
                      <a:pt x="195" y="11"/>
                    </a:lnTo>
                    <a:lnTo>
                      <a:pt x="205" y="7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27" name="Freeform 51"/>
              <p:cNvSpPr>
                <a:spLocks/>
              </p:cNvSpPr>
              <p:nvPr/>
            </p:nvSpPr>
            <p:spPr bwMode="auto">
              <a:xfrm>
                <a:off x="3872" y="1252"/>
                <a:ext cx="169" cy="43"/>
              </a:xfrm>
              <a:custGeom>
                <a:avLst/>
                <a:gdLst>
                  <a:gd name="T0" fmla="*/ 166 w 169"/>
                  <a:gd name="T1" fmla="*/ 36 h 43"/>
                  <a:gd name="T2" fmla="*/ 169 w 169"/>
                  <a:gd name="T3" fmla="*/ 36 h 43"/>
                  <a:gd name="T4" fmla="*/ 162 w 169"/>
                  <a:gd name="T5" fmla="*/ 28 h 43"/>
                  <a:gd name="T6" fmla="*/ 151 w 169"/>
                  <a:gd name="T7" fmla="*/ 25 h 43"/>
                  <a:gd name="T8" fmla="*/ 144 w 169"/>
                  <a:gd name="T9" fmla="*/ 18 h 43"/>
                  <a:gd name="T10" fmla="*/ 133 w 169"/>
                  <a:gd name="T11" fmla="*/ 14 h 43"/>
                  <a:gd name="T12" fmla="*/ 123 w 169"/>
                  <a:gd name="T13" fmla="*/ 10 h 43"/>
                  <a:gd name="T14" fmla="*/ 112 w 169"/>
                  <a:gd name="T15" fmla="*/ 7 h 43"/>
                  <a:gd name="T16" fmla="*/ 101 w 169"/>
                  <a:gd name="T17" fmla="*/ 3 h 43"/>
                  <a:gd name="T18" fmla="*/ 87 w 169"/>
                  <a:gd name="T19" fmla="*/ 3 h 43"/>
                  <a:gd name="T20" fmla="*/ 76 w 169"/>
                  <a:gd name="T21" fmla="*/ 0 h 43"/>
                  <a:gd name="T22" fmla="*/ 22 w 169"/>
                  <a:gd name="T23" fmla="*/ 0 h 43"/>
                  <a:gd name="T24" fmla="*/ 11 w 169"/>
                  <a:gd name="T25" fmla="*/ 3 h 43"/>
                  <a:gd name="T26" fmla="*/ 0 w 169"/>
                  <a:gd name="T27" fmla="*/ 3 h 43"/>
                  <a:gd name="T28" fmla="*/ 0 w 169"/>
                  <a:gd name="T29" fmla="*/ 10 h 43"/>
                  <a:gd name="T30" fmla="*/ 11 w 169"/>
                  <a:gd name="T31" fmla="*/ 10 h 43"/>
                  <a:gd name="T32" fmla="*/ 22 w 169"/>
                  <a:gd name="T33" fmla="*/ 7 h 43"/>
                  <a:gd name="T34" fmla="*/ 76 w 169"/>
                  <a:gd name="T35" fmla="*/ 7 h 43"/>
                  <a:gd name="T36" fmla="*/ 87 w 169"/>
                  <a:gd name="T37" fmla="*/ 10 h 43"/>
                  <a:gd name="T38" fmla="*/ 98 w 169"/>
                  <a:gd name="T39" fmla="*/ 10 h 43"/>
                  <a:gd name="T40" fmla="*/ 108 w 169"/>
                  <a:gd name="T41" fmla="*/ 14 h 43"/>
                  <a:gd name="T42" fmla="*/ 119 w 169"/>
                  <a:gd name="T43" fmla="*/ 14 h 43"/>
                  <a:gd name="T44" fmla="*/ 130 w 169"/>
                  <a:gd name="T45" fmla="*/ 21 h 43"/>
                  <a:gd name="T46" fmla="*/ 141 w 169"/>
                  <a:gd name="T47" fmla="*/ 25 h 43"/>
                  <a:gd name="T48" fmla="*/ 148 w 169"/>
                  <a:gd name="T49" fmla="*/ 28 h 43"/>
                  <a:gd name="T50" fmla="*/ 159 w 169"/>
                  <a:gd name="T51" fmla="*/ 36 h 43"/>
                  <a:gd name="T52" fmla="*/ 166 w 169"/>
                  <a:gd name="T53" fmla="*/ 43 h 43"/>
                  <a:gd name="T54" fmla="*/ 169 w 169"/>
                  <a:gd name="T55" fmla="*/ 43 h 43"/>
                  <a:gd name="T56" fmla="*/ 166 w 169"/>
                  <a:gd name="T57" fmla="*/ 43 h 43"/>
                  <a:gd name="T58" fmla="*/ 169 w 169"/>
                  <a:gd name="T59" fmla="*/ 43 h 43"/>
                  <a:gd name="T60" fmla="*/ 166 w 169"/>
                  <a:gd name="T61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9" h="43">
                    <a:moveTo>
                      <a:pt x="166" y="36"/>
                    </a:moveTo>
                    <a:lnTo>
                      <a:pt x="169" y="36"/>
                    </a:lnTo>
                    <a:lnTo>
                      <a:pt x="162" y="28"/>
                    </a:lnTo>
                    <a:lnTo>
                      <a:pt x="151" y="25"/>
                    </a:lnTo>
                    <a:lnTo>
                      <a:pt x="144" y="18"/>
                    </a:lnTo>
                    <a:lnTo>
                      <a:pt x="133" y="14"/>
                    </a:lnTo>
                    <a:lnTo>
                      <a:pt x="123" y="10"/>
                    </a:lnTo>
                    <a:lnTo>
                      <a:pt x="112" y="7"/>
                    </a:lnTo>
                    <a:lnTo>
                      <a:pt x="101" y="3"/>
                    </a:lnTo>
                    <a:lnTo>
                      <a:pt x="87" y="3"/>
                    </a:lnTo>
                    <a:lnTo>
                      <a:pt x="76" y="0"/>
                    </a:lnTo>
                    <a:lnTo>
                      <a:pt x="22" y="0"/>
                    </a:lnTo>
                    <a:lnTo>
                      <a:pt x="11" y="3"/>
                    </a:lnTo>
                    <a:lnTo>
                      <a:pt x="0" y="3"/>
                    </a:lnTo>
                    <a:lnTo>
                      <a:pt x="0" y="10"/>
                    </a:lnTo>
                    <a:lnTo>
                      <a:pt x="11" y="10"/>
                    </a:lnTo>
                    <a:lnTo>
                      <a:pt x="22" y="7"/>
                    </a:lnTo>
                    <a:lnTo>
                      <a:pt x="76" y="7"/>
                    </a:lnTo>
                    <a:lnTo>
                      <a:pt x="87" y="10"/>
                    </a:lnTo>
                    <a:lnTo>
                      <a:pt x="98" y="10"/>
                    </a:lnTo>
                    <a:lnTo>
                      <a:pt x="108" y="14"/>
                    </a:lnTo>
                    <a:lnTo>
                      <a:pt x="119" y="14"/>
                    </a:lnTo>
                    <a:lnTo>
                      <a:pt x="130" y="21"/>
                    </a:lnTo>
                    <a:lnTo>
                      <a:pt x="141" y="25"/>
                    </a:lnTo>
                    <a:lnTo>
                      <a:pt x="148" y="28"/>
                    </a:lnTo>
                    <a:lnTo>
                      <a:pt x="159" y="36"/>
                    </a:lnTo>
                    <a:lnTo>
                      <a:pt x="166" y="43"/>
                    </a:lnTo>
                    <a:lnTo>
                      <a:pt x="169" y="43"/>
                    </a:lnTo>
                    <a:lnTo>
                      <a:pt x="166" y="43"/>
                    </a:lnTo>
                    <a:lnTo>
                      <a:pt x="169" y="43"/>
                    </a:lnTo>
                    <a:lnTo>
                      <a:pt x="166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28" name="Freeform 52"/>
              <p:cNvSpPr>
                <a:spLocks/>
              </p:cNvSpPr>
              <p:nvPr/>
            </p:nvSpPr>
            <p:spPr bwMode="auto">
              <a:xfrm>
                <a:off x="3480" y="1277"/>
                <a:ext cx="770" cy="572"/>
              </a:xfrm>
              <a:custGeom>
                <a:avLst/>
                <a:gdLst>
                  <a:gd name="T0" fmla="*/ 579 w 770"/>
                  <a:gd name="T1" fmla="*/ 43 h 572"/>
                  <a:gd name="T2" fmla="*/ 612 w 770"/>
                  <a:gd name="T3" fmla="*/ 25 h 572"/>
                  <a:gd name="T4" fmla="*/ 655 w 770"/>
                  <a:gd name="T5" fmla="*/ 32 h 572"/>
                  <a:gd name="T6" fmla="*/ 705 w 770"/>
                  <a:gd name="T7" fmla="*/ 65 h 572"/>
                  <a:gd name="T8" fmla="*/ 734 w 770"/>
                  <a:gd name="T9" fmla="*/ 97 h 572"/>
                  <a:gd name="T10" fmla="*/ 770 w 770"/>
                  <a:gd name="T11" fmla="*/ 205 h 572"/>
                  <a:gd name="T12" fmla="*/ 763 w 770"/>
                  <a:gd name="T13" fmla="*/ 407 h 572"/>
                  <a:gd name="T14" fmla="*/ 749 w 770"/>
                  <a:gd name="T15" fmla="*/ 421 h 572"/>
                  <a:gd name="T16" fmla="*/ 738 w 770"/>
                  <a:gd name="T17" fmla="*/ 389 h 572"/>
                  <a:gd name="T18" fmla="*/ 741 w 770"/>
                  <a:gd name="T19" fmla="*/ 342 h 572"/>
                  <a:gd name="T20" fmla="*/ 738 w 770"/>
                  <a:gd name="T21" fmla="*/ 291 h 572"/>
                  <a:gd name="T22" fmla="*/ 716 w 770"/>
                  <a:gd name="T23" fmla="*/ 263 h 572"/>
                  <a:gd name="T24" fmla="*/ 691 w 770"/>
                  <a:gd name="T25" fmla="*/ 245 h 572"/>
                  <a:gd name="T26" fmla="*/ 626 w 770"/>
                  <a:gd name="T27" fmla="*/ 277 h 572"/>
                  <a:gd name="T28" fmla="*/ 565 w 770"/>
                  <a:gd name="T29" fmla="*/ 205 h 572"/>
                  <a:gd name="T30" fmla="*/ 525 w 770"/>
                  <a:gd name="T31" fmla="*/ 198 h 572"/>
                  <a:gd name="T32" fmla="*/ 536 w 770"/>
                  <a:gd name="T33" fmla="*/ 183 h 572"/>
                  <a:gd name="T34" fmla="*/ 486 w 770"/>
                  <a:gd name="T35" fmla="*/ 191 h 572"/>
                  <a:gd name="T36" fmla="*/ 479 w 770"/>
                  <a:gd name="T37" fmla="*/ 176 h 572"/>
                  <a:gd name="T38" fmla="*/ 446 w 770"/>
                  <a:gd name="T39" fmla="*/ 183 h 572"/>
                  <a:gd name="T40" fmla="*/ 407 w 770"/>
                  <a:gd name="T41" fmla="*/ 144 h 572"/>
                  <a:gd name="T42" fmla="*/ 346 w 770"/>
                  <a:gd name="T43" fmla="*/ 122 h 572"/>
                  <a:gd name="T44" fmla="*/ 302 w 770"/>
                  <a:gd name="T45" fmla="*/ 144 h 572"/>
                  <a:gd name="T46" fmla="*/ 256 w 770"/>
                  <a:gd name="T47" fmla="*/ 198 h 572"/>
                  <a:gd name="T48" fmla="*/ 223 w 770"/>
                  <a:gd name="T49" fmla="*/ 234 h 572"/>
                  <a:gd name="T50" fmla="*/ 184 w 770"/>
                  <a:gd name="T51" fmla="*/ 356 h 572"/>
                  <a:gd name="T52" fmla="*/ 176 w 770"/>
                  <a:gd name="T53" fmla="*/ 511 h 572"/>
                  <a:gd name="T54" fmla="*/ 169 w 770"/>
                  <a:gd name="T55" fmla="*/ 558 h 572"/>
                  <a:gd name="T56" fmla="*/ 162 w 770"/>
                  <a:gd name="T57" fmla="*/ 572 h 572"/>
                  <a:gd name="T58" fmla="*/ 151 w 770"/>
                  <a:gd name="T59" fmla="*/ 561 h 572"/>
                  <a:gd name="T60" fmla="*/ 140 w 770"/>
                  <a:gd name="T61" fmla="*/ 518 h 572"/>
                  <a:gd name="T62" fmla="*/ 126 w 770"/>
                  <a:gd name="T63" fmla="*/ 540 h 572"/>
                  <a:gd name="T64" fmla="*/ 112 w 770"/>
                  <a:gd name="T65" fmla="*/ 551 h 572"/>
                  <a:gd name="T66" fmla="*/ 83 w 770"/>
                  <a:gd name="T67" fmla="*/ 482 h 572"/>
                  <a:gd name="T68" fmla="*/ 76 w 770"/>
                  <a:gd name="T69" fmla="*/ 403 h 572"/>
                  <a:gd name="T70" fmla="*/ 40 w 770"/>
                  <a:gd name="T71" fmla="*/ 507 h 572"/>
                  <a:gd name="T72" fmla="*/ 22 w 770"/>
                  <a:gd name="T73" fmla="*/ 471 h 572"/>
                  <a:gd name="T74" fmla="*/ 40 w 770"/>
                  <a:gd name="T75" fmla="*/ 389 h 572"/>
                  <a:gd name="T76" fmla="*/ 50 w 770"/>
                  <a:gd name="T77" fmla="*/ 317 h 572"/>
                  <a:gd name="T78" fmla="*/ 29 w 770"/>
                  <a:gd name="T79" fmla="*/ 385 h 572"/>
                  <a:gd name="T80" fmla="*/ 7 w 770"/>
                  <a:gd name="T81" fmla="*/ 468 h 572"/>
                  <a:gd name="T82" fmla="*/ 4 w 770"/>
                  <a:gd name="T83" fmla="*/ 457 h 572"/>
                  <a:gd name="T84" fmla="*/ 29 w 770"/>
                  <a:gd name="T85" fmla="*/ 345 h 572"/>
                  <a:gd name="T86" fmla="*/ 79 w 770"/>
                  <a:gd name="T87" fmla="*/ 216 h 572"/>
                  <a:gd name="T88" fmla="*/ 155 w 770"/>
                  <a:gd name="T89" fmla="*/ 129 h 572"/>
                  <a:gd name="T90" fmla="*/ 202 w 770"/>
                  <a:gd name="T91" fmla="*/ 97 h 572"/>
                  <a:gd name="T92" fmla="*/ 248 w 770"/>
                  <a:gd name="T93" fmla="*/ 65 h 572"/>
                  <a:gd name="T94" fmla="*/ 288 w 770"/>
                  <a:gd name="T95" fmla="*/ 43 h 572"/>
                  <a:gd name="T96" fmla="*/ 324 w 770"/>
                  <a:gd name="T97" fmla="*/ 29 h 572"/>
                  <a:gd name="T98" fmla="*/ 360 w 770"/>
                  <a:gd name="T99" fmla="*/ 14 h 572"/>
                  <a:gd name="T100" fmla="*/ 400 w 770"/>
                  <a:gd name="T101" fmla="*/ 3 h 572"/>
                  <a:gd name="T102" fmla="*/ 457 w 770"/>
                  <a:gd name="T103" fmla="*/ 3 h 572"/>
                  <a:gd name="T104" fmla="*/ 504 w 770"/>
                  <a:gd name="T105" fmla="*/ 14 h 572"/>
                  <a:gd name="T106" fmla="*/ 540 w 770"/>
                  <a:gd name="T107" fmla="*/ 32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70" h="572">
                    <a:moveTo>
                      <a:pt x="565" y="47"/>
                    </a:moveTo>
                    <a:lnTo>
                      <a:pt x="569" y="47"/>
                    </a:lnTo>
                    <a:lnTo>
                      <a:pt x="576" y="43"/>
                    </a:lnTo>
                    <a:lnTo>
                      <a:pt x="579" y="43"/>
                    </a:lnTo>
                    <a:lnTo>
                      <a:pt x="590" y="32"/>
                    </a:lnTo>
                    <a:lnTo>
                      <a:pt x="597" y="29"/>
                    </a:lnTo>
                    <a:lnTo>
                      <a:pt x="601" y="29"/>
                    </a:lnTo>
                    <a:lnTo>
                      <a:pt x="612" y="25"/>
                    </a:lnTo>
                    <a:lnTo>
                      <a:pt x="623" y="25"/>
                    </a:lnTo>
                    <a:lnTo>
                      <a:pt x="633" y="29"/>
                    </a:lnTo>
                    <a:lnTo>
                      <a:pt x="644" y="29"/>
                    </a:lnTo>
                    <a:lnTo>
                      <a:pt x="655" y="32"/>
                    </a:lnTo>
                    <a:lnTo>
                      <a:pt x="662" y="36"/>
                    </a:lnTo>
                    <a:lnTo>
                      <a:pt x="673" y="39"/>
                    </a:lnTo>
                    <a:lnTo>
                      <a:pt x="684" y="43"/>
                    </a:lnTo>
                    <a:lnTo>
                      <a:pt x="705" y="65"/>
                    </a:lnTo>
                    <a:lnTo>
                      <a:pt x="716" y="72"/>
                    </a:lnTo>
                    <a:lnTo>
                      <a:pt x="720" y="79"/>
                    </a:lnTo>
                    <a:lnTo>
                      <a:pt x="727" y="86"/>
                    </a:lnTo>
                    <a:lnTo>
                      <a:pt x="734" y="97"/>
                    </a:lnTo>
                    <a:lnTo>
                      <a:pt x="738" y="104"/>
                    </a:lnTo>
                    <a:lnTo>
                      <a:pt x="756" y="140"/>
                    </a:lnTo>
                    <a:lnTo>
                      <a:pt x="763" y="173"/>
                    </a:lnTo>
                    <a:lnTo>
                      <a:pt x="770" y="205"/>
                    </a:lnTo>
                    <a:lnTo>
                      <a:pt x="770" y="313"/>
                    </a:lnTo>
                    <a:lnTo>
                      <a:pt x="767" y="349"/>
                    </a:lnTo>
                    <a:lnTo>
                      <a:pt x="767" y="396"/>
                    </a:lnTo>
                    <a:lnTo>
                      <a:pt x="763" y="407"/>
                    </a:lnTo>
                    <a:lnTo>
                      <a:pt x="763" y="435"/>
                    </a:lnTo>
                    <a:lnTo>
                      <a:pt x="752" y="425"/>
                    </a:lnTo>
                    <a:lnTo>
                      <a:pt x="752" y="421"/>
                    </a:lnTo>
                    <a:lnTo>
                      <a:pt x="749" y="421"/>
                    </a:lnTo>
                    <a:lnTo>
                      <a:pt x="741" y="414"/>
                    </a:lnTo>
                    <a:lnTo>
                      <a:pt x="738" y="414"/>
                    </a:lnTo>
                    <a:lnTo>
                      <a:pt x="741" y="403"/>
                    </a:lnTo>
                    <a:lnTo>
                      <a:pt x="738" y="389"/>
                    </a:lnTo>
                    <a:lnTo>
                      <a:pt x="738" y="378"/>
                    </a:lnTo>
                    <a:lnTo>
                      <a:pt x="745" y="363"/>
                    </a:lnTo>
                    <a:lnTo>
                      <a:pt x="741" y="353"/>
                    </a:lnTo>
                    <a:lnTo>
                      <a:pt x="741" y="342"/>
                    </a:lnTo>
                    <a:lnTo>
                      <a:pt x="745" y="331"/>
                    </a:lnTo>
                    <a:lnTo>
                      <a:pt x="741" y="317"/>
                    </a:lnTo>
                    <a:lnTo>
                      <a:pt x="741" y="306"/>
                    </a:lnTo>
                    <a:lnTo>
                      <a:pt x="738" y="291"/>
                    </a:lnTo>
                    <a:lnTo>
                      <a:pt x="734" y="281"/>
                    </a:lnTo>
                    <a:lnTo>
                      <a:pt x="727" y="270"/>
                    </a:lnTo>
                    <a:lnTo>
                      <a:pt x="723" y="266"/>
                    </a:lnTo>
                    <a:lnTo>
                      <a:pt x="716" y="263"/>
                    </a:lnTo>
                    <a:lnTo>
                      <a:pt x="709" y="255"/>
                    </a:lnTo>
                    <a:lnTo>
                      <a:pt x="702" y="252"/>
                    </a:lnTo>
                    <a:lnTo>
                      <a:pt x="695" y="248"/>
                    </a:lnTo>
                    <a:lnTo>
                      <a:pt x="691" y="245"/>
                    </a:lnTo>
                    <a:lnTo>
                      <a:pt x="673" y="245"/>
                    </a:lnTo>
                    <a:lnTo>
                      <a:pt x="659" y="248"/>
                    </a:lnTo>
                    <a:lnTo>
                      <a:pt x="648" y="255"/>
                    </a:lnTo>
                    <a:lnTo>
                      <a:pt x="626" y="277"/>
                    </a:lnTo>
                    <a:lnTo>
                      <a:pt x="619" y="288"/>
                    </a:lnTo>
                    <a:lnTo>
                      <a:pt x="601" y="306"/>
                    </a:lnTo>
                    <a:lnTo>
                      <a:pt x="569" y="212"/>
                    </a:lnTo>
                    <a:lnTo>
                      <a:pt x="565" y="205"/>
                    </a:lnTo>
                    <a:lnTo>
                      <a:pt x="558" y="201"/>
                    </a:lnTo>
                    <a:lnTo>
                      <a:pt x="518" y="201"/>
                    </a:lnTo>
                    <a:lnTo>
                      <a:pt x="522" y="198"/>
                    </a:lnTo>
                    <a:lnTo>
                      <a:pt x="525" y="198"/>
                    </a:lnTo>
                    <a:lnTo>
                      <a:pt x="529" y="194"/>
                    </a:lnTo>
                    <a:lnTo>
                      <a:pt x="533" y="194"/>
                    </a:lnTo>
                    <a:lnTo>
                      <a:pt x="536" y="191"/>
                    </a:lnTo>
                    <a:lnTo>
                      <a:pt x="536" y="183"/>
                    </a:lnTo>
                    <a:lnTo>
                      <a:pt x="504" y="183"/>
                    </a:lnTo>
                    <a:lnTo>
                      <a:pt x="500" y="187"/>
                    </a:lnTo>
                    <a:lnTo>
                      <a:pt x="493" y="187"/>
                    </a:lnTo>
                    <a:lnTo>
                      <a:pt x="486" y="191"/>
                    </a:lnTo>
                    <a:lnTo>
                      <a:pt x="490" y="187"/>
                    </a:lnTo>
                    <a:lnTo>
                      <a:pt x="490" y="180"/>
                    </a:lnTo>
                    <a:lnTo>
                      <a:pt x="482" y="176"/>
                    </a:lnTo>
                    <a:lnTo>
                      <a:pt x="479" y="176"/>
                    </a:lnTo>
                    <a:lnTo>
                      <a:pt x="464" y="191"/>
                    </a:lnTo>
                    <a:lnTo>
                      <a:pt x="457" y="194"/>
                    </a:lnTo>
                    <a:lnTo>
                      <a:pt x="457" y="198"/>
                    </a:lnTo>
                    <a:lnTo>
                      <a:pt x="446" y="183"/>
                    </a:lnTo>
                    <a:lnTo>
                      <a:pt x="439" y="173"/>
                    </a:lnTo>
                    <a:lnTo>
                      <a:pt x="428" y="162"/>
                    </a:lnTo>
                    <a:lnTo>
                      <a:pt x="418" y="155"/>
                    </a:lnTo>
                    <a:lnTo>
                      <a:pt x="407" y="144"/>
                    </a:lnTo>
                    <a:lnTo>
                      <a:pt x="396" y="137"/>
                    </a:lnTo>
                    <a:lnTo>
                      <a:pt x="382" y="129"/>
                    </a:lnTo>
                    <a:lnTo>
                      <a:pt x="371" y="122"/>
                    </a:lnTo>
                    <a:lnTo>
                      <a:pt x="346" y="122"/>
                    </a:lnTo>
                    <a:lnTo>
                      <a:pt x="335" y="126"/>
                    </a:lnTo>
                    <a:lnTo>
                      <a:pt x="324" y="129"/>
                    </a:lnTo>
                    <a:lnTo>
                      <a:pt x="313" y="137"/>
                    </a:lnTo>
                    <a:lnTo>
                      <a:pt x="302" y="144"/>
                    </a:lnTo>
                    <a:lnTo>
                      <a:pt x="277" y="169"/>
                    </a:lnTo>
                    <a:lnTo>
                      <a:pt x="270" y="180"/>
                    </a:lnTo>
                    <a:lnTo>
                      <a:pt x="263" y="187"/>
                    </a:lnTo>
                    <a:lnTo>
                      <a:pt x="256" y="198"/>
                    </a:lnTo>
                    <a:lnTo>
                      <a:pt x="248" y="209"/>
                    </a:lnTo>
                    <a:lnTo>
                      <a:pt x="241" y="219"/>
                    </a:lnTo>
                    <a:lnTo>
                      <a:pt x="234" y="227"/>
                    </a:lnTo>
                    <a:lnTo>
                      <a:pt x="223" y="234"/>
                    </a:lnTo>
                    <a:lnTo>
                      <a:pt x="205" y="259"/>
                    </a:lnTo>
                    <a:lnTo>
                      <a:pt x="191" y="288"/>
                    </a:lnTo>
                    <a:lnTo>
                      <a:pt x="187" y="320"/>
                    </a:lnTo>
                    <a:lnTo>
                      <a:pt x="184" y="356"/>
                    </a:lnTo>
                    <a:lnTo>
                      <a:pt x="184" y="421"/>
                    </a:lnTo>
                    <a:lnTo>
                      <a:pt x="180" y="453"/>
                    </a:lnTo>
                    <a:lnTo>
                      <a:pt x="176" y="482"/>
                    </a:lnTo>
                    <a:lnTo>
                      <a:pt x="176" y="511"/>
                    </a:lnTo>
                    <a:lnTo>
                      <a:pt x="180" y="522"/>
                    </a:lnTo>
                    <a:lnTo>
                      <a:pt x="180" y="540"/>
                    </a:lnTo>
                    <a:lnTo>
                      <a:pt x="176" y="551"/>
                    </a:lnTo>
                    <a:lnTo>
                      <a:pt x="169" y="558"/>
                    </a:lnTo>
                    <a:lnTo>
                      <a:pt x="169" y="565"/>
                    </a:lnTo>
                    <a:lnTo>
                      <a:pt x="173" y="569"/>
                    </a:lnTo>
                    <a:lnTo>
                      <a:pt x="169" y="572"/>
                    </a:lnTo>
                    <a:lnTo>
                      <a:pt x="162" y="572"/>
                    </a:lnTo>
                    <a:lnTo>
                      <a:pt x="158" y="569"/>
                    </a:lnTo>
                    <a:lnTo>
                      <a:pt x="158" y="565"/>
                    </a:lnTo>
                    <a:lnTo>
                      <a:pt x="155" y="565"/>
                    </a:lnTo>
                    <a:lnTo>
                      <a:pt x="151" y="561"/>
                    </a:lnTo>
                    <a:lnTo>
                      <a:pt x="148" y="561"/>
                    </a:lnTo>
                    <a:lnTo>
                      <a:pt x="144" y="554"/>
                    </a:lnTo>
                    <a:lnTo>
                      <a:pt x="144" y="522"/>
                    </a:lnTo>
                    <a:lnTo>
                      <a:pt x="140" y="518"/>
                    </a:lnTo>
                    <a:lnTo>
                      <a:pt x="137" y="511"/>
                    </a:lnTo>
                    <a:lnTo>
                      <a:pt x="130" y="507"/>
                    </a:lnTo>
                    <a:lnTo>
                      <a:pt x="126" y="518"/>
                    </a:lnTo>
                    <a:lnTo>
                      <a:pt x="126" y="540"/>
                    </a:lnTo>
                    <a:lnTo>
                      <a:pt x="122" y="554"/>
                    </a:lnTo>
                    <a:lnTo>
                      <a:pt x="119" y="554"/>
                    </a:lnTo>
                    <a:lnTo>
                      <a:pt x="115" y="551"/>
                    </a:lnTo>
                    <a:lnTo>
                      <a:pt x="112" y="551"/>
                    </a:lnTo>
                    <a:lnTo>
                      <a:pt x="101" y="540"/>
                    </a:lnTo>
                    <a:lnTo>
                      <a:pt x="90" y="540"/>
                    </a:lnTo>
                    <a:lnTo>
                      <a:pt x="83" y="536"/>
                    </a:lnTo>
                    <a:lnTo>
                      <a:pt x="83" y="482"/>
                    </a:lnTo>
                    <a:lnTo>
                      <a:pt x="86" y="464"/>
                    </a:lnTo>
                    <a:lnTo>
                      <a:pt x="86" y="432"/>
                    </a:lnTo>
                    <a:lnTo>
                      <a:pt x="83" y="417"/>
                    </a:lnTo>
                    <a:lnTo>
                      <a:pt x="76" y="403"/>
                    </a:lnTo>
                    <a:lnTo>
                      <a:pt x="72" y="403"/>
                    </a:lnTo>
                    <a:lnTo>
                      <a:pt x="65" y="511"/>
                    </a:lnTo>
                    <a:lnTo>
                      <a:pt x="47" y="511"/>
                    </a:lnTo>
                    <a:lnTo>
                      <a:pt x="40" y="507"/>
                    </a:lnTo>
                    <a:lnTo>
                      <a:pt x="36" y="507"/>
                    </a:lnTo>
                    <a:lnTo>
                      <a:pt x="29" y="504"/>
                    </a:lnTo>
                    <a:lnTo>
                      <a:pt x="22" y="497"/>
                    </a:lnTo>
                    <a:lnTo>
                      <a:pt x="22" y="471"/>
                    </a:lnTo>
                    <a:lnTo>
                      <a:pt x="29" y="450"/>
                    </a:lnTo>
                    <a:lnTo>
                      <a:pt x="32" y="428"/>
                    </a:lnTo>
                    <a:lnTo>
                      <a:pt x="36" y="410"/>
                    </a:lnTo>
                    <a:lnTo>
                      <a:pt x="40" y="389"/>
                    </a:lnTo>
                    <a:lnTo>
                      <a:pt x="43" y="367"/>
                    </a:lnTo>
                    <a:lnTo>
                      <a:pt x="50" y="345"/>
                    </a:lnTo>
                    <a:lnTo>
                      <a:pt x="54" y="324"/>
                    </a:lnTo>
                    <a:lnTo>
                      <a:pt x="50" y="317"/>
                    </a:lnTo>
                    <a:lnTo>
                      <a:pt x="43" y="324"/>
                    </a:lnTo>
                    <a:lnTo>
                      <a:pt x="40" y="345"/>
                    </a:lnTo>
                    <a:lnTo>
                      <a:pt x="32" y="363"/>
                    </a:lnTo>
                    <a:lnTo>
                      <a:pt x="29" y="385"/>
                    </a:lnTo>
                    <a:lnTo>
                      <a:pt x="22" y="407"/>
                    </a:lnTo>
                    <a:lnTo>
                      <a:pt x="18" y="428"/>
                    </a:lnTo>
                    <a:lnTo>
                      <a:pt x="14" y="450"/>
                    </a:lnTo>
                    <a:lnTo>
                      <a:pt x="7" y="468"/>
                    </a:lnTo>
                    <a:lnTo>
                      <a:pt x="0" y="489"/>
                    </a:lnTo>
                    <a:lnTo>
                      <a:pt x="0" y="482"/>
                    </a:lnTo>
                    <a:lnTo>
                      <a:pt x="4" y="468"/>
                    </a:lnTo>
                    <a:lnTo>
                      <a:pt x="4" y="457"/>
                    </a:lnTo>
                    <a:lnTo>
                      <a:pt x="7" y="446"/>
                    </a:lnTo>
                    <a:lnTo>
                      <a:pt x="14" y="414"/>
                    </a:lnTo>
                    <a:lnTo>
                      <a:pt x="22" y="381"/>
                    </a:lnTo>
                    <a:lnTo>
                      <a:pt x="29" y="345"/>
                    </a:lnTo>
                    <a:lnTo>
                      <a:pt x="40" y="313"/>
                    </a:lnTo>
                    <a:lnTo>
                      <a:pt x="50" y="281"/>
                    </a:lnTo>
                    <a:lnTo>
                      <a:pt x="61" y="248"/>
                    </a:lnTo>
                    <a:lnTo>
                      <a:pt x="79" y="216"/>
                    </a:lnTo>
                    <a:lnTo>
                      <a:pt x="97" y="187"/>
                    </a:lnTo>
                    <a:lnTo>
                      <a:pt x="108" y="180"/>
                    </a:lnTo>
                    <a:lnTo>
                      <a:pt x="115" y="169"/>
                    </a:lnTo>
                    <a:lnTo>
                      <a:pt x="155" y="129"/>
                    </a:lnTo>
                    <a:lnTo>
                      <a:pt x="169" y="122"/>
                    </a:lnTo>
                    <a:lnTo>
                      <a:pt x="180" y="111"/>
                    </a:lnTo>
                    <a:lnTo>
                      <a:pt x="191" y="104"/>
                    </a:lnTo>
                    <a:lnTo>
                      <a:pt x="202" y="97"/>
                    </a:lnTo>
                    <a:lnTo>
                      <a:pt x="212" y="90"/>
                    </a:lnTo>
                    <a:lnTo>
                      <a:pt x="223" y="79"/>
                    </a:lnTo>
                    <a:lnTo>
                      <a:pt x="238" y="72"/>
                    </a:lnTo>
                    <a:lnTo>
                      <a:pt x="248" y="65"/>
                    </a:lnTo>
                    <a:lnTo>
                      <a:pt x="259" y="57"/>
                    </a:lnTo>
                    <a:lnTo>
                      <a:pt x="270" y="47"/>
                    </a:lnTo>
                    <a:lnTo>
                      <a:pt x="281" y="43"/>
                    </a:lnTo>
                    <a:lnTo>
                      <a:pt x="288" y="43"/>
                    </a:lnTo>
                    <a:lnTo>
                      <a:pt x="299" y="39"/>
                    </a:lnTo>
                    <a:lnTo>
                      <a:pt x="306" y="36"/>
                    </a:lnTo>
                    <a:lnTo>
                      <a:pt x="317" y="32"/>
                    </a:lnTo>
                    <a:lnTo>
                      <a:pt x="324" y="29"/>
                    </a:lnTo>
                    <a:lnTo>
                      <a:pt x="335" y="25"/>
                    </a:lnTo>
                    <a:lnTo>
                      <a:pt x="342" y="21"/>
                    </a:lnTo>
                    <a:lnTo>
                      <a:pt x="353" y="18"/>
                    </a:lnTo>
                    <a:lnTo>
                      <a:pt x="360" y="14"/>
                    </a:lnTo>
                    <a:lnTo>
                      <a:pt x="371" y="11"/>
                    </a:lnTo>
                    <a:lnTo>
                      <a:pt x="378" y="7"/>
                    </a:lnTo>
                    <a:lnTo>
                      <a:pt x="389" y="7"/>
                    </a:lnTo>
                    <a:lnTo>
                      <a:pt x="400" y="3"/>
                    </a:lnTo>
                    <a:lnTo>
                      <a:pt x="428" y="3"/>
                    </a:lnTo>
                    <a:lnTo>
                      <a:pt x="439" y="0"/>
                    </a:lnTo>
                    <a:lnTo>
                      <a:pt x="450" y="0"/>
                    </a:lnTo>
                    <a:lnTo>
                      <a:pt x="457" y="3"/>
                    </a:lnTo>
                    <a:lnTo>
                      <a:pt x="479" y="3"/>
                    </a:lnTo>
                    <a:lnTo>
                      <a:pt x="486" y="7"/>
                    </a:lnTo>
                    <a:lnTo>
                      <a:pt x="497" y="11"/>
                    </a:lnTo>
                    <a:lnTo>
                      <a:pt x="504" y="14"/>
                    </a:lnTo>
                    <a:lnTo>
                      <a:pt x="515" y="18"/>
                    </a:lnTo>
                    <a:lnTo>
                      <a:pt x="522" y="21"/>
                    </a:lnTo>
                    <a:lnTo>
                      <a:pt x="533" y="25"/>
                    </a:lnTo>
                    <a:lnTo>
                      <a:pt x="540" y="32"/>
                    </a:lnTo>
                    <a:lnTo>
                      <a:pt x="547" y="36"/>
                    </a:lnTo>
                    <a:lnTo>
                      <a:pt x="558" y="43"/>
                    </a:lnTo>
                    <a:lnTo>
                      <a:pt x="565" y="47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29" name="Freeform 53"/>
              <p:cNvSpPr>
                <a:spLocks/>
              </p:cNvSpPr>
              <p:nvPr/>
            </p:nvSpPr>
            <p:spPr bwMode="auto">
              <a:xfrm>
                <a:off x="4045" y="1302"/>
                <a:ext cx="36" cy="25"/>
              </a:xfrm>
              <a:custGeom>
                <a:avLst/>
                <a:gdLst>
                  <a:gd name="T0" fmla="*/ 32 w 36"/>
                  <a:gd name="T1" fmla="*/ 0 h 25"/>
                  <a:gd name="T2" fmla="*/ 29 w 36"/>
                  <a:gd name="T3" fmla="*/ 0 h 25"/>
                  <a:gd name="T4" fmla="*/ 25 w 36"/>
                  <a:gd name="T5" fmla="*/ 4 h 25"/>
                  <a:gd name="T6" fmla="*/ 18 w 36"/>
                  <a:gd name="T7" fmla="*/ 7 h 25"/>
                  <a:gd name="T8" fmla="*/ 7 w 36"/>
                  <a:gd name="T9" fmla="*/ 18 h 25"/>
                  <a:gd name="T10" fmla="*/ 0 w 36"/>
                  <a:gd name="T11" fmla="*/ 18 h 25"/>
                  <a:gd name="T12" fmla="*/ 0 w 36"/>
                  <a:gd name="T13" fmla="*/ 25 h 25"/>
                  <a:gd name="T14" fmla="*/ 11 w 36"/>
                  <a:gd name="T15" fmla="*/ 25 h 25"/>
                  <a:gd name="T16" fmla="*/ 14 w 36"/>
                  <a:gd name="T17" fmla="*/ 18 h 25"/>
                  <a:gd name="T18" fmla="*/ 22 w 36"/>
                  <a:gd name="T19" fmla="*/ 18 h 25"/>
                  <a:gd name="T20" fmla="*/ 32 w 36"/>
                  <a:gd name="T21" fmla="*/ 7 h 25"/>
                  <a:gd name="T22" fmla="*/ 36 w 36"/>
                  <a:gd name="T23" fmla="*/ 7 h 25"/>
                  <a:gd name="T24" fmla="*/ 32 w 36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32" y="0"/>
                    </a:moveTo>
                    <a:lnTo>
                      <a:pt x="29" y="0"/>
                    </a:lnTo>
                    <a:lnTo>
                      <a:pt x="25" y="4"/>
                    </a:lnTo>
                    <a:lnTo>
                      <a:pt x="18" y="7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11" y="25"/>
                    </a:lnTo>
                    <a:lnTo>
                      <a:pt x="14" y="18"/>
                    </a:lnTo>
                    <a:lnTo>
                      <a:pt x="22" y="18"/>
                    </a:lnTo>
                    <a:lnTo>
                      <a:pt x="32" y="7"/>
                    </a:lnTo>
                    <a:lnTo>
                      <a:pt x="36" y="7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30" name="Freeform 54"/>
              <p:cNvSpPr>
                <a:spLocks/>
              </p:cNvSpPr>
              <p:nvPr/>
            </p:nvSpPr>
            <p:spPr bwMode="auto">
              <a:xfrm>
                <a:off x="4077" y="1298"/>
                <a:ext cx="144" cy="83"/>
              </a:xfrm>
              <a:custGeom>
                <a:avLst/>
                <a:gdLst>
                  <a:gd name="T0" fmla="*/ 144 w 144"/>
                  <a:gd name="T1" fmla="*/ 83 h 83"/>
                  <a:gd name="T2" fmla="*/ 141 w 144"/>
                  <a:gd name="T3" fmla="*/ 72 h 83"/>
                  <a:gd name="T4" fmla="*/ 134 w 144"/>
                  <a:gd name="T5" fmla="*/ 65 h 83"/>
                  <a:gd name="T6" fmla="*/ 126 w 144"/>
                  <a:gd name="T7" fmla="*/ 54 h 83"/>
                  <a:gd name="T8" fmla="*/ 98 w 144"/>
                  <a:gd name="T9" fmla="*/ 26 h 83"/>
                  <a:gd name="T10" fmla="*/ 87 w 144"/>
                  <a:gd name="T11" fmla="*/ 22 h 83"/>
                  <a:gd name="T12" fmla="*/ 80 w 144"/>
                  <a:gd name="T13" fmla="*/ 15 h 83"/>
                  <a:gd name="T14" fmla="*/ 69 w 144"/>
                  <a:gd name="T15" fmla="*/ 11 h 83"/>
                  <a:gd name="T16" fmla="*/ 58 w 144"/>
                  <a:gd name="T17" fmla="*/ 8 h 83"/>
                  <a:gd name="T18" fmla="*/ 47 w 144"/>
                  <a:gd name="T19" fmla="*/ 4 h 83"/>
                  <a:gd name="T20" fmla="*/ 36 w 144"/>
                  <a:gd name="T21" fmla="*/ 4 h 83"/>
                  <a:gd name="T22" fmla="*/ 26 w 144"/>
                  <a:gd name="T23" fmla="*/ 0 h 83"/>
                  <a:gd name="T24" fmla="*/ 15 w 144"/>
                  <a:gd name="T25" fmla="*/ 4 h 83"/>
                  <a:gd name="T26" fmla="*/ 0 w 144"/>
                  <a:gd name="T27" fmla="*/ 4 h 83"/>
                  <a:gd name="T28" fmla="*/ 4 w 144"/>
                  <a:gd name="T29" fmla="*/ 11 h 83"/>
                  <a:gd name="T30" fmla="*/ 15 w 144"/>
                  <a:gd name="T31" fmla="*/ 8 h 83"/>
                  <a:gd name="T32" fmla="*/ 26 w 144"/>
                  <a:gd name="T33" fmla="*/ 8 h 83"/>
                  <a:gd name="T34" fmla="*/ 36 w 144"/>
                  <a:gd name="T35" fmla="*/ 11 h 83"/>
                  <a:gd name="T36" fmla="*/ 47 w 144"/>
                  <a:gd name="T37" fmla="*/ 11 h 83"/>
                  <a:gd name="T38" fmla="*/ 54 w 144"/>
                  <a:gd name="T39" fmla="*/ 15 h 83"/>
                  <a:gd name="T40" fmla="*/ 65 w 144"/>
                  <a:gd name="T41" fmla="*/ 18 h 83"/>
                  <a:gd name="T42" fmla="*/ 76 w 144"/>
                  <a:gd name="T43" fmla="*/ 22 h 83"/>
                  <a:gd name="T44" fmla="*/ 83 w 144"/>
                  <a:gd name="T45" fmla="*/ 26 h 83"/>
                  <a:gd name="T46" fmla="*/ 98 w 144"/>
                  <a:gd name="T47" fmla="*/ 40 h 83"/>
                  <a:gd name="T48" fmla="*/ 108 w 144"/>
                  <a:gd name="T49" fmla="*/ 44 h 83"/>
                  <a:gd name="T50" fmla="*/ 116 w 144"/>
                  <a:gd name="T51" fmla="*/ 51 h 83"/>
                  <a:gd name="T52" fmla="*/ 123 w 144"/>
                  <a:gd name="T53" fmla="*/ 62 h 83"/>
                  <a:gd name="T54" fmla="*/ 130 w 144"/>
                  <a:gd name="T55" fmla="*/ 69 h 83"/>
                  <a:gd name="T56" fmla="*/ 134 w 144"/>
                  <a:gd name="T57" fmla="*/ 76 h 83"/>
                  <a:gd name="T58" fmla="*/ 141 w 144"/>
                  <a:gd name="T59" fmla="*/ 83 h 83"/>
                  <a:gd name="T60" fmla="*/ 137 w 144"/>
                  <a:gd name="T61" fmla="*/ 83 h 83"/>
                  <a:gd name="T62" fmla="*/ 144 w 144"/>
                  <a:gd name="T6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4" h="83">
                    <a:moveTo>
                      <a:pt x="144" y="83"/>
                    </a:moveTo>
                    <a:lnTo>
                      <a:pt x="141" y="72"/>
                    </a:lnTo>
                    <a:lnTo>
                      <a:pt x="134" y="65"/>
                    </a:lnTo>
                    <a:lnTo>
                      <a:pt x="126" y="54"/>
                    </a:lnTo>
                    <a:lnTo>
                      <a:pt x="98" y="26"/>
                    </a:lnTo>
                    <a:lnTo>
                      <a:pt x="87" y="22"/>
                    </a:lnTo>
                    <a:lnTo>
                      <a:pt x="80" y="15"/>
                    </a:lnTo>
                    <a:lnTo>
                      <a:pt x="69" y="11"/>
                    </a:lnTo>
                    <a:lnTo>
                      <a:pt x="58" y="8"/>
                    </a:lnTo>
                    <a:lnTo>
                      <a:pt x="47" y="4"/>
                    </a:lnTo>
                    <a:lnTo>
                      <a:pt x="36" y="4"/>
                    </a:lnTo>
                    <a:lnTo>
                      <a:pt x="26" y="0"/>
                    </a:lnTo>
                    <a:lnTo>
                      <a:pt x="15" y="4"/>
                    </a:lnTo>
                    <a:lnTo>
                      <a:pt x="0" y="4"/>
                    </a:lnTo>
                    <a:lnTo>
                      <a:pt x="4" y="11"/>
                    </a:lnTo>
                    <a:lnTo>
                      <a:pt x="15" y="8"/>
                    </a:lnTo>
                    <a:lnTo>
                      <a:pt x="26" y="8"/>
                    </a:lnTo>
                    <a:lnTo>
                      <a:pt x="36" y="11"/>
                    </a:lnTo>
                    <a:lnTo>
                      <a:pt x="47" y="11"/>
                    </a:lnTo>
                    <a:lnTo>
                      <a:pt x="54" y="15"/>
                    </a:lnTo>
                    <a:lnTo>
                      <a:pt x="65" y="18"/>
                    </a:lnTo>
                    <a:lnTo>
                      <a:pt x="76" y="22"/>
                    </a:lnTo>
                    <a:lnTo>
                      <a:pt x="83" y="26"/>
                    </a:lnTo>
                    <a:lnTo>
                      <a:pt x="98" y="40"/>
                    </a:lnTo>
                    <a:lnTo>
                      <a:pt x="108" y="44"/>
                    </a:lnTo>
                    <a:lnTo>
                      <a:pt x="116" y="51"/>
                    </a:lnTo>
                    <a:lnTo>
                      <a:pt x="123" y="62"/>
                    </a:lnTo>
                    <a:lnTo>
                      <a:pt x="130" y="69"/>
                    </a:lnTo>
                    <a:lnTo>
                      <a:pt x="134" y="76"/>
                    </a:lnTo>
                    <a:lnTo>
                      <a:pt x="141" y="83"/>
                    </a:lnTo>
                    <a:lnTo>
                      <a:pt x="137" y="83"/>
                    </a:lnTo>
                    <a:lnTo>
                      <a:pt x="144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31" name="Freeform 55"/>
              <p:cNvSpPr>
                <a:spLocks/>
              </p:cNvSpPr>
              <p:nvPr/>
            </p:nvSpPr>
            <p:spPr bwMode="auto">
              <a:xfrm>
                <a:off x="4214" y="1381"/>
                <a:ext cx="40" cy="277"/>
              </a:xfrm>
              <a:custGeom>
                <a:avLst/>
                <a:gdLst>
                  <a:gd name="T0" fmla="*/ 36 w 40"/>
                  <a:gd name="T1" fmla="*/ 277 h 277"/>
                  <a:gd name="T2" fmla="*/ 36 w 40"/>
                  <a:gd name="T3" fmla="*/ 245 h 277"/>
                  <a:gd name="T4" fmla="*/ 40 w 40"/>
                  <a:gd name="T5" fmla="*/ 209 h 277"/>
                  <a:gd name="T6" fmla="*/ 40 w 40"/>
                  <a:gd name="T7" fmla="*/ 101 h 277"/>
                  <a:gd name="T8" fmla="*/ 33 w 40"/>
                  <a:gd name="T9" fmla="*/ 69 h 277"/>
                  <a:gd name="T10" fmla="*/ 22 w 40"/>
                  <a:gd name="T11" fmla="*/ 33 h 277"/>
                  <a:gd name="T12" fmla="*/ 7 w 40"/>
                  <a:gd name="T13" fmla="*/ 0 h 277"/>
                  <a:gd name="T14" fmla="*/ 0 w 40"/>
                  <a:gd name="T15" fmla="*/ 0 h 277"/>
                  <a:gd name="T16" fmla="*/ 18 w 40"/>
                  <a:gd name="T17" fmla="*/ 36 h 277"/>
                  <a:gd name="T18" fmla="*/ 25 w 40"/>
                  <a:gd name="T19" fmla="*/ 69 h 277"/>
                  <a:gd name="T20" fmla="*/ 33 w 40"/>
                  <a:gd name="T21" fmla="*/ 101 h 277"/>
                  <a:gd name="T22" fmla="*/ 33 w 40"/>
                  <a:gd name="T23" fmla="*/ 209 h 277"/>
                  <a:gd name="T24" fmla="*/ 29 w 40"/>
                  <a:gd name="T25" fmla="*/ 245 h 277"/>
                  <a:gd name="T26" fmla="*/ 29 w 40"/>
                  <a:gd name="T27" fmla="*/ 277 h 277"/>
                  <a:gd name="T28" fmla="*/ 36 w 40"/>
                  <a:gd name="T29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277">
                    <a:moveTo>
                      <a:pt x="36" y="277"/>
                    </a:moveTo>
                    <a:lnTo>
                      <a:pt x="36" y="245"/>
                    </a:lnTo>
                    <a:lnTo>
                      <a:pt x="40" y="209"/>
                    </a:lnTo>
                    <a:lnTo>
                      <a:pt x="40" y="101"/>
                    </a:lnTo>
                    <a:lnTo>
                      <a:pt x="33" y="69"/>
                    </a:lnTo>
                    <a:lnTo>
                      <a:pt x="22" y="3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8" y="36"/>
                    </a:lnTo>
                    <a:lnTo>
                      <a:pt x="25" y="69"/>
                    </a:lnTo>
                    <a:lnTo>
                      <a:pt x="33" y="101"/>
                    </a:lnTo>
                    <a:lnTo>
                      <a:pt x="33" y="209"/>
                    </a:lnTo>
                    <a:lnTo>
                      <a:pt x="29" y="245"/>
                    </a:lnTo>
                    <a:lnTo>
                      <a:pt x="29" y="277"/>
                    </a:lnTo>
                    <a:lnTo>
                      <a:pt x="36" y="2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32" name="Freeform 56"/>
              <p:cNvSpPr>
                <a:spLocks/>
              </p:cNvSpPr>
              <p:nvPr/>
            </p:nvSpPr>
            <p:spPr bwMode="auto">
              <a:xfrm>
                <a:off x="4239" y="1658"/>
                <a:ext cx="11" cy="62"/>
              </a:xfrm>
              <a:custGeom>
                <a:avLst/>
                <a:gdLst>
                  <a:gd name="T0" fmla="*/ 0 w 11"/>
                  <a:gd name="T1" fmla="*/ 58 h 62"/>
                  <a:gd name="T2" fmla="*/ 8 w 11"/>
                  <a:gd name="T3" fmla="*/ 54 h 62"/>
                  <a:gd name="T4" fmla="*/ 8 w 11"/>
                  <a:gd name="T5" fmla="*/ 26 h 62"/>
                  <a:gd name="T6" fmla="*/ 11 w 11"/>
                  <a:gd name="T7" fmla="*/ 15 h 62"/>
                  <a:gd name="T8" fmla="*/ 11 w 11"/>
                  <a:gd name="T9" fmla="*/ 0 h 62"/>
                  <a:gd name="T10" fmla="*/ 4 w 11"/>
                  <a:gd name="T11" fmla="*/ 0 h 62"/>
                  <a:gd name="T12" fmla="*/ 4 w 11"/>
                  <a:gd name="T13" fmla="*/ 15 h 62"/>
                  <a:gd name="T14" fmla="*/ 0 w 11"/>
                  <a:gd name="T15" fmla="*/ 26 h 62"/>
                  <a:gd name="T16" fmla="*/ 0 w 11"/>
                  <a:gd name="T17" fmla="*/ 54 h 62"/>
                  <a:gd name="T18" fmla="*/ 4 w 11"/>
                  <a:gd name="T19" fmla="*/ 51 h 62"/>
                  <a:gd name="T20" fmla="*/ 0 w 11"/>
                  <a:gd name="T21" fmla="*/ 58 h 62"/>
                  <a:gd name="T22" fmla="*/ 8 w 11"/>
                  <a:gd name="T23" fmla="*/ 62 h 62"/>
                  <a:gd name="T24" fmla="*/ 8 w 11"/>
                  <a:gd name="T25" fmla="*/ 54 h 62"/>
                  <a:gd name="T26" fmla="*/ 0 w 11"/>
                  <a:gd name="T27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62">
                    <a:moveTo>
                      <a:pt x="0" y="58"/>
                    </a:moveTo>
                    <a:lnTo>
                      <a:pt x="8" y="54"/>
                    </a:lnTo>
                    <a:lnTo>
                      <a:pt x="8" y="26"/>
                    </a:lnTo>
                    <a:lnTo>
                      <a:pt x="11" y="15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4" y="15"/>
                    </a:lnTo>
                    <a:lnTo>
                      <a:pt x="0" y="26"/>
                    </a:lnTo>
                    <a:lnTo>
                      <a:pt x="0" y="54"/>
                    </a:lnTo>
                    <a:lnTo>
                      <a:pt x="4" y="51"/>
                    </a:lnTo>
                    <a:lnTo>
                      <a:pt x="0" y="58"/>
                    </a:lnTo>
                    <a:lnTo>
                      <a:pt x="8" y="62"/>
                    </a:lnTo>
                    <a:lnTo>
                      <a:pt x="8" y="54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33" name="Freeform 57"/>
              <p:cNvSpPr>
                <a:spLocks/>
              </p:cNvSpPr>
              <p:nvPr/>
            </p:nvSpPr>
            <p:spPr bwMode="auto">
              <a:xfrm>
                <a:off x="4211" y="1687"/>
                <a:ext cx="32" cy="29"/>
              </a:xfrm>
              <a:custGeom>
                <a:avLst/>
                <a:gdLst>
                  <a:gd name="T0" fmla="*/ 3 w 32"/>
                  <a:gd name="T1" fmla="*/ 0 h 29"/>
                  <a:gd name="T2" fmla="*/ 3 w 32"/>
                  <a:gd name="T3" fmla="*/ 7 h 29"/>
                  <a:gd name="T4" fmla="*/ 7 w 32"/>
                  <a:gd name="T5" fmla="*/ 7 h 29"/>
                  <a:gd name="T6" fmla="*/ 10 w 32"/>
                  <a:gd name="T7" fmla="*/ 11 h 29"/>
                  <a:gd name="T8" fmla="*/ 14 w 32"/>
                  <a:gd name="T9" fmla="*/ 11 h 29"/>
                  <a:gd name="T10" fmla="*/ 21 w 32"/>
                  <a:gd name="T11" fmla="*/ 18 h 29"/>
                  <a:gd name="T12" fmla="*/ 21 w 32"/>
                  <a:gd name="T13" fmla="*/ 22 h 29"/>
                  <a:gd name="T14" fmla="*/ 28 w 32"/>
                  <a:gd name="T15" fmla="*/ 29 h 29"/>
                  <a:gd name="T16" fmla="*/ 32 w 32"/>
                  <a:gd name="T17" fmla="*/ 22 h 29"/>
                  <a:gd name="T18" fmla="*/ 21 w 32"/>
                  <a:gd name="T19" fmla="*/ 11 h 29"/>
                  <a:gd name="T20" fmla="*/ 21 w 32"/>
                  <a:gd name="T21" fmla="*/ 7 h 29"/>
                  <a:gd name="T22" fmla="*/ 14 w 32"/>
                  <a:gd name="T23" fmla="*/ 4 h 29"/>
                  <a:gd name="T24" fmla="*/ 10 w 32"/>
                  <a:gd name="T25" fmla="*/ 0 h 29"/>
                  <a:gd name="T26" fmla="*/ 7 w 32"/>
                  <a:gd name="T27" fmla="*/ 0 h 29"/>
                  <a:gd name="T28" fmla="*/ 7 w 32"/>
                  <a:gd name="T29" fmla="*/ 4 h 29"/>
                  <a:gd name="T30" fmla="*/ 3 w 32"/>
                  <a:gd name="T31" fmla="*/ 0 h 29"/>
                  <a:gd name="T32" fmla="*/ 0 w 32"/>
                  <a:gd name="T33" fmla="*/ 4 h 29"/>
                  <a:gd name="T34" fmla="*/ 3 w 32"/>
                  <a:gd name="T35" fmla="*/ 7 h 29"/>
                  <a:gd name="T36" fmla="*/ 3 w 32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9">
                    <a:moveTo>
                      <a:pt x="3" y="0"/>
                    </a:moveTo>
                    <a:lnTo>
                      <a:pt x="3" y="7"/>
                    </a:lnTo>
                    <a:lnTo>
                      <a:pt x="7" y="7"/>
                    </a:lnTo>
                    <a:lnTo>
                      <a:pt x="10" y="11"/>
                    </a:lnTo>
                    <a:lnTo>
                      <a:pt x="14" y="11"/>
                    </a:lnTo>
                    <a:lnTo>
                      <a:pt x="21" y="18"/>
                    </a:lnTo>
                    <a:lnTo>
                      <a:pt x="21" y="22"/>
                    </a:lnTo>
                    <a:lnTo>
                      <a:pt x="28" y="29"/>
                    </a:lnTo>
                    <a:lnTo>
                      <a:pt x="32" y="22"/>
                    </a:lnTo>
                    <a:lnTo>
                      <a:pt x="21" y="11"/>
                    </a:lnTo>
                    <a:lnTo>
                      <a:pt x="21" y="7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34" name="Freeform 58"/>
              <p:cNvSpPr>
                <a:spLocks/>
              </p:cNvSpPr>
              <p:nvPr/>
            </p:nvSpPr>
            <p:spPr bwMode="auto">
              <a:xfrm>
                <a:off x="4214" y="1640"/>
                <a:ext cx="15" cy="51"/>
              </a:xfrm>
              <a:custGeom>
                <a:avLst/>
                <a:gdLst>
                  <a:gd name="T0" fmla="*/ 7 w 15"/>
                  <a:gd name="T1" fmla="*/ 0 h 51"/>
                  <a:gd name="T2" fmla="*/ 0 w 15"/>
                  <a:gd name="T3" fmla="*/ 15 h 51"/>
                  <a:gd name="T4" fmla="*/ 0 w 15"/>
                  <a:gd name="T5" fmla="*/ 26 h 51"/>
                  <a:gd name="T6" fmla="*/ 4 w 15"/>
                  <a:gd name="T7" fmla="*/ 40 h 51"/>
                  <a:gd name="T8" fmla="*/ 0 w 15"/>
                  <a:gd name="T9" fmla="*/ 47 h 51"/>
                  <a:gd name="T10" fmla="*/ 4 w 15"/>
                  <a:gd name="T11" fmla="*/ 51 h 51"/>
                  <a:gd name="T12" fmla="*/ 11 w 15"/>
                  <a:gd name="T13" fmla="*/ 40 h 51"/>
                  <a:gd name="T14" fmla="*/ 7 w 15"/>
                  <a:gd name="T15" fmla="*/ 26 h 51"/>
                  <a:gd name="T16" fmla="*/ 7 w 15"/>
                  <a:gd name="T17" fmla="*/ 15 h 51"/>
                  <a:gd name="T18" fmla="*/ 11 w 15"/>
                  <a:gd name="T19" fmla="*/ 4 h 51"/>
                  <a:gd name="T20" fmla="*/ 15 w 15"/>
                  <a:gd name="T21" fmla="*/ 0 h 51"/>
                  <a:gd name="T22" fmla="*/ 11 w 15"/>
                  <a:gd name="T23" fmla="*/ 4 h 51"/>
                  <a:gd name="T24" fmla="*/ 15 w 15"/>
                  <a:gd name="T25" fmla="*/ 4 h 51"/>
                  <a:gd name="T26" fmla="*/ 15 w 15"/>
                  <a:gd name="T27" fmla="*/ 0 h 51"/>
                  <a:gd name="T28" fmla="*/ 7 w 15"/>
                  <a:gd name="T2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51">
                    <a:moveTo>
                      <a:pt x="7" y="0"/>
                    </a:moveTo>
                    <a:lnTo>
                      <a:pt x="0" y="15"/>
                    </a:lnTo>
                    <a:lnTo>
                      <a:pt x="0" y="26"/>
                    </a:lnTo>
                    <a:lnTo>
                      <a:pt x="4" y="40"/>
                    </a:lnTo>
                    <a:lnTo>
                      <a:pt x="0" y="47"/>
                    </a:lnTo>
                    <a:lnTo>
                      <a:pt x="4" y="51"/>
                    </a:lnTo>
                    <a:lnTo>
                      <a:pt x="11" y="40"/>
                    </a:lnTo>
                    <a:lnTo>
                      <a:pt x="7" y="26"/>
                    </a:lnTo>
                    <a:lnTo>
                      <a:pt x="7" y="15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35" name="Freeform 59"/>
              <p:cNvSpPr>
                <a:spLocks/>
              </p:cNvSpPr>
              <p:nvPr/>
            </p:nvSpPr>
            <p:spPr bwMode="auto">
              <a:xfrm>
                <a:off x="4203" y="1547"/>
                <a:ext cx="26" cy="93"/>
              </a:xfrm>
              <a:custGeom>
                <a:avLst/>
                <a:gdLst>
                  <a:gd name="T0" fmla="*/ 0 w 26"/>
                  <a:gd name="T1" fmla="*/ 3 h 93"/>
                  <a:gd name="T2" fmla="*/ 8 w 26"/>
                  <a:gd name="T3" fmla="*/ 14 h 93"/>
                  <a:gd name="T4" fmla="*/ 11 w 26"/>
                  <a:gd name="T5" fmla="*/ 25 h 93"/>
                  <a:gd name="T6" fmla="*/ 15 w 26"/>
                  <a:gd name="T7" fmla="*/ 36 h 93"/>
                  <a:gd name="T8" fmla="*/ 15 w 26"/>
                  <a:gd name="T9" fmla="*/ 83 h 93"/>
                  <a:gd name="T10" fmla="*/ 18 w 26"/>
                  <a:gd name="T11" fmla="*/ 93 h 93"/>
                  <a:gd name="T12" fmla="*/ 26 w 26"/>
                  <a:gd name="T13" fmla="*/ 93 h 93"/>
                  <a:gd name="T14" fmla="*/ 26 w 26"/>
                  <a:gd name="T15" fmla="*/ 61 h 93"/>
                  <a:gd name="T16" fmla="*/ 22 w 26"/>
                  <a:gd name="T17" fmla="*/ 47 h 93"/>
                  <a:gd name="T18" fmla="*/ 22 w 26"/>
                  <a:gd name="T19" fmla="*/ 36 h 93"/>
                  <a:gd name="T20" fmla="*/ 18 w 26"/>
                  <a:gd name="T21" fmla="*/ 21 h 93"/>
                  <a:gd name="T22" fmla="*/ 15 w 26"/>
                  <a:gd name="T23" fmla="*/ 11 h 93"/>
                  <a:gd name="T24" fmla="*/ 8 w 26"/>
                  <a:gd name="T25" fmla="*/ 0 h 93"/>
                  <a:gd name="T26" fmla="*/ 0 w 26"/>
                  <a:gd name="T27" fmla="*/ 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93">
                    <a:moveTo>
                      <a:pt x="0" y="3"/>
                    </a:moveTo>
                    <a:lnTo>
                      <a:pt x="8" y="14"/>
                    </a:lnTo>
                    <a:lnTo>
                      <a:pt x="11" y="25"/>
                    </a:lnTo>
                    <a:lnTo>
                      <a:pt x="15" y="36"/>
                    </a:lnTo>
                    <a:lnTo>
                      <a:pt x="15" y="83"/>
                    </a:lnTo>
                    <a:lnTo>
                      <a:pt x="18" y="93"/>
                    </a:lnTo>
                    <a:lnTo>
                      <a:pt x="26" y="93"/>
                    </a:lnTo>
                    <a:lnTo>
                      <a:pt x="26" y="61"/>
                    </a:lnTo>
                    <a:lnTo>
                      <a:pt x="22" y="47"/>
                    </a:lnTo>
                    <a:lnTo>
                      <a:pt x="22" y="36"/>
                    </a:lnTo>
                    <a:lnTo>
                      <a:pt x="18" y="21"/>
                    </a:lnTo>
                    <a:lnTo>
                      <a:pt x="15" y="11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36" name="Freeform 60"/>
              <p:cNvSpPr>
                <a:spLocks/>
              </p:cNvSpPr>
              <p:nvPr/>
            </p:nvSpPr>
            <p:spPr bwMode="auto">
              <a:xfrm>
                <a:off x="4164" y="1518"/>
                <a:ext cx="47" cy="32"/>
              </a:xfrm>
              <a:custGeom>
                <a:avLst/>
                <a:gdLst>
                  <a:gd name="T0" fmla="*/ 0 w 47"/>
                  <a:gd name="T1" fmla="*/ 7 h 32"/>
                  <a:gd name="T2" fmla="*/ 7 w 47"/>
                  <a:gd name="T3" fmla="*/ 7 h 32"/>
                  <a:gd name="T4" fmla="*/ 14 w 47"/>
                  <a:gd name="T5" fmla="*/ 14 h 32"/>
                  <a:gd name="T6" fmla="*/ 21 w 47"/>
                  <a:gd name="T7" fmla="*/ 18 h 32"/>
                  <a:gd name="T8" fmla="*/ 25 w 47"/>
                  <a:gd name="T9" fmla="*/ 18 h 32"/>
                  <a:gd name="T10" fmla="*/ 32 w 47"/>
                  <a:gd name="T11" fmla="*/ 22 h 32"/>
                  <a:gd name="T12" fmla="*/ 36 w 47"/>
                  <a:gd name="T13" fmla="*/ 29 h 32"/>
                  <a:gd name="T14" fmla="*/ 39 w 47"/>
                  <a:gd name="T15" fmla="*/ 32 h 32"/>
                  <a:gd name="T16" fmla="*/ 47 w 47"/>
                  <a:gd name="T17" fmla="*/ 29 h 32"/>
                  <a:gd name="T18" fmla="*/ 43 w 47"/>
                  <a:gd name="T19" fmla="*/ 22 h 32"/>
                  <a:gd name="T20" fmla="*/ 36 w 47"/>
                  <a:gd name="T21" fmla="*/ 18 h 32"/>
                  <a:gd name="T22" fmla="*/ 32 w 47"/>
                  <a:gd name="T23" fmla="*/ 14 h 32"/>
                  <a:gd name="T24" fmla="*/ 25 w 47"/>
                  <a:gd name="T25" fmla="*/ 11 h 32"/>
                  <a:gd name="T26" fmla="*/ 18 w 47"/>
                  <a:gd name="T27" fmla="*/ 7 h 32"/>
                  <a:gd name="T28" fmla="*/ 14 w 47"/>
                  <a:gd name="T29" fmla="*/ 4 h 32"/>
                  <a:gd name="T30" fmla="*/ 7 w 47"/>
                  <a:gd name="T31" fmla="*/ 0 h 32"/>
                  <a:gd name="T32" fmla="*/ 0 w 47"/>
                  <a:gd name="T33" fmla="*/ 0 h 32"/>
                  <a:gd name="T34" fmla="*/ 0 w 47"/>
                  <a:gd name="T35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32">
                    <a:moveTo>
                      <a:pt x="0" y="7"/>
                    </a:moveTo>
                    <a:lnTo>
                      <a:pt x="7" y="7"/>
                    </a:lnTo>
                    <a:lnTo>
                      <a:pt x="14" y="14"/>
                    </a:lnTo>
                    <a:lnTo>
                      <a:pt x="21" y="18"/>
                    </a:lnTo>
                    <a:lnTo>
                      <a:pt x="25" y="18"/>
                    </a:lnTo>
                    <a:lnTo>
                      <a:pt x="32" y="22"/>
                    </a:lnTo>
                    <a:lnTo>
                      <a:pt x="36" y="29"/>
                    </a:lnTo>
                    <a:lnTo>
                      <a:pt x="39" y="32"/>
                    </a:lnTo>
                    <a:lnTo>
                      <a:pt x="47" y="29"/>
                    </a:lnTo>
                    <a:lnTo>
                      <a:pt x="43" y="22"/>
                    </a:lnTo>
                    <a:lnTo>
                      <a:pt x="36" y="18"/>
                    </a:lnTo>
                    <a:lnTo>
                      <a:pt x="32" y="14"/>
                    </a:lnTo>
                    <a:lnTo>
                      <a:pt x="25" y="11"/>
                    </a:lnTo>
                    <a:lnTo>
                      <a:pt x="18" y="7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37" name="Freeform 61"/>
              <p:cNvSpPr>
                <a:spLocks/>
              </p:cNvSpPr>
              <p:nvPr/>
            </p:nvSpPr>
            <p:spPr bwMode="auto">
              <a:xfrm>
                <a:off x="4077" y="1518"/>
                <a:ext cx="87" cy="72"/>
              </a:xfrm>
              <a:custGeom>
                <a:avLst/>
                <a:gdLst>
                  <a:gd name="T0" fmla="*/ 0 w 87"/>
                  <a:gd name="T1" fmla="*/ 68 h 72"/>
                  <a:gd name="T2" fmla="*/ 4 w 87"/>
                  <a:gd name="T3" fmla="*/ 68 h 72"/>
                  <a:gd name="T4" fmla="*/ 15 w 87"/>
                  <a:gd name="T5" fmla="*/ 61 h 72"/>
                  <a:gd name="T6" fmla="*/ 26 w 87"/>
                  <a:gd name="T7" fmla="*/ 47 h 72"/>
                  <a:gd name="T8" fmla="*/ 33 w 87"/>
                  <a:gd name="T9" fmla="*/ 36 h 72"/>
                  <a:gd name="T10" fmla="*/ 44 w 87"/>
                  <a:gd name="T11" fmla="*/ 25 h 72"/>
                  <a:gd name="T12" fmla="*/ 54 w 87"/>
                  <a:gd name="T13" fmla="*/ 18 h 72"/>
                  <a:gd name="T14" fmla="*/ 62 w 87"/>
                  <a:gd name="T15" fmla="*/ 11 h 72"/>
                  <a:gd name="T16" fmla="*/ 76 w 87"/>
                  <a:gd name="T17" fmla="*/ 7 h 72"/>
                  <a:gd name="T18" fmla="*/ 87 w 87"/>
                  <a:gd name="T19" fmla="*/ 7 h 72"/>
                  <a:gd name="T20" fmla="*/ 87 w 87"/>
                  <a:gd name="T21" fmla="*/ 0 h 72"/>
                  <a:gd name="T22" fmla="*/ 72 w 87"/>
                  <a:gd name="T23" fmla="*/ 0 h 72"/>
                  <a:gd name="T24" fmla="*/ 62 w 87"/>
                  <a:gd name="T25" fmla="*/ 4 h 72"/>
                  <a:gd name="T26" fmla="*/ 47 w 87"/>
                  <a:gd name="T27" fmla="*/ 11 h 72"/>
                  <a:gd name="T28" fmla="*/ 36 w 87"/>
                  <a:gd name="T29" fmla="*/ 22 h 72"/>
                  <a:gd name="T30" fmla="*/ 29 w 87"/>
                  <a:gd name="T31" fmla="*/ 32 h 72"/>
                  <a:gd name="T32" fmla="*/ 18 w 87"/>
                  <a:gd name="T33" fmla="*/ 43 h 72"/>
                  <a:gd name="T34" fmla="*/ 11 w 87"/>
                  <a:gd name="T35" fmla="*/ 54 h 72"/>
                  <a:gd name="T36" fmla="*/ 0 w 87"/>
                  <a:gd name="T37" fmla="*/ 65 h 72"/>
                  <a:gd name="T38" fmla="*/ 8 w 87"/>
                  <a:gd name="T39" fmla="*/ 65 h 72"/>
                  <a:gd name="T40" fmla="*/ 0 w 87"/>
                  <a:gd name="T41" fmla="*/ 68 h 72"/>
                  <a:gd name="T42" fmla="*/ 0 w 87"/>
                  <a:gd name="T43" fmla="*/ 72 h 72"/>
                  <a:gd name="T44" fmla="*/ 4 w 87"/>
                  <a:gd name="T45" fmla="*/ 68 h 72"/>
                  <a:gd name="T46" fmla="*/ 0 w 87"/>
                  <a:gd name="T47" fmla="*/ 6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7" h="72">
                    <a:moveTo>
                      <a:pt x="0" y="68"/>
                    </a:moveTo>
                    <a:lnTo>
                      <a:pt x="4" y="68"/>
                    </a:lnTo>
                    <a:lnTo>
                      <a:pt x="15" y="61"/>
                    </a:lnTo>
                    <a:lnTo>
                      <a:pt x="26" y="47"/>
                    </a:lnTo>
                    <a:lnTo>
                      <a:pt x="33" y="36"/>
                    </a:lnTo>
                    <a:lnTo>
                      <a:pt x="44" y="25"/>
                    </a:lnTo>
                    <a:lnTo>
                      <a:pt x="54" y="18"/>
                    </a:lnTo>
                    <a:lnTo>
                      <a:pt x="62" y="11"/>
                    </a:lnTo>
                    <a:lnTo>
                      <a:pt x="76" y="7"/>
                    </a:lnTo>
                    <a:lnTo>
                      <a:pt x="87" y="7"/>
                    </a:lnTo>
                    <a:lnTo>
                      <a:pt x="87" y="0"/>
                    </a:lnTo>
                    <a:lnTo>
                      <a:pt x="72" y="0"/>
                    </a:lnTo>
                    <a:lnTo>
                      <a:pt x="62" y="4"/>
                    </a:lnTo>
                    <a:lnTo>
                      <a:pt x="47" y="11"/>
                    </a:lnTo>
                    <a:lnTo>
                      <a:pt x="36" y="22"/>
                    </a:lnTo>
                    <a:lnTo>
                      <a:pt x="29" y="32"/>
                    </a:lnTo>
                    <a:lnTo>
                      <a:pt x="18" y="43"/>
                    </a:lnTo>
                    <a:lnTo>
                      <a:pt x="11" y="54"/>
                    </a:lnTo>
                    <a:lnTo>
                      <a:pt x="0" y="65"/>
                    </a:lnTo>
                    <a:lnTo>
                      <a:pt x="8" y="65"/>
                    </a:lnTo>
                    <a:lnTo>
                      <a:pt x="0" y="68"/>
                    </a:lnTo>
                    <a:lnTo>
                      <a:pt x="0" y="72"/>
                    </a:lnTo>
                    <a:lnTo>
                      <a:pt x="4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38" name="Freeform 62"/>
              <p:cNvSpPr>
                <a:spLocks/>
              </p:cNvSpPr>
              <p:nvPr/>
            </p:nvSpPr>
            <p:spPr bwMode="auto">
              <a:xfrm>
                <a:off x="4045" y="1486"/>
                <a:ext cx="40" cy="100"/>
              </a:xfrm>
              <a:custGeom>
                <a:avLst/>
                <a:gdLst>
                  <a:gd name="T0" fmla="*/ 4 w 40"/>
                  <a:gd name="T1" fmla="*/ 3 h 100"/>
                  <a:gd name="T2" fmla="*/ 0 w 40"/>
                  <a:gd name="T3" fmla="*/ 3 h 100"/>
                  <a:gd name="T4" fmla="*/ 32 w 40"/>
                  <a:gd name="T5" fmla="*/ 100 h 100"/>
                  <a:gd name="T6" fmla="*/ 40 w 40"/>
                  <a:gd name="T7" fmla="*/ 97 h 100"/>
                  <a:gd name="T8" fmla="*/ 7 w 40"/>
                  <a:gd name="T9" fmla="*/ 0 h 100"/>
                  <a:gd name="T10" fmla="*/ 4 w 40"/>
                  <a:gd name="T1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00">
                    <a:moveTo>
                      <a:pt x="4" y="3"/>
                    </a:moveTo>
                    <a:lnTo>
                      <a:pt x="0" y="3"/>
                    </a:lnTo>
                    <a:lnTo>
                      <a:pt x="32" y="100"/>
                    </a:lnTo>
                    <a:lnTo>
                      <a:pt x="40" y="97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39" name="Freeform 63"/>
              <p:cNvSpPr>
                <a:spLocks/>
              </p:cNvSpPr>
              <p:nvPr/>
            </p:nvSpPr>
            <p:spPr bwMode="auto">
              <a:xfrm>
                <a:off x="3995" y="1475"/>
                <a:ext cx="57" cy="14"/>
              </a:xfrm>
              <a:custGeom>
                <a:avLst/>
                <a:gdLst>
                  <a:gd name="T0" fmla="*/ 3 w 57"/>
                  <a:gd name="T1" fmla="*/ 0 h 14"/>
                  <a:gd name="T2" fmla="*/ 3 w 57"/>
                  <a:gd name="T3" fmla="*/ 7 h 14"/>
                  <a:gd name="T4" fmla="*/ 43 w 57"/>
                  <a:gd name="T5" fmla="*/ 7 h 14"/>
                  <a:gd name="T6" fmla="*/ 46 w 57"/>
                  <a:gd name="T7" fmla="*/ 11 h 14"/>
                  <a:gd name="T8" fmla="*/ 54 w 57"/>
                  <a:gd name="T9" fmla="*/ 14 h 14"/>
                  <a:gd name="T10" fmla="*/ 57 w 57"/>
                  <a:gd name="T11" fmla="*/ 11 h 14"/>
                  <a:gd name="T12" fmla="*/ 50 w 57"/>
                  <a:gd name="T13" fmla="*/ 7 h 14"/>
                  <a:gd name="T14" fmla="*/ 43 w 57"/>
                  <a:gd name="T15" fmla="*/ 3 h 14"/>
                  <a:gd name="T16" fmla="*/ 36 w 57"/>
                  <a:gd name="T17" fmla="*/ 0 h 14"/>
                  <a:gd name="T18" fmla="*/ 3 w 57"/>
                  <a:gd name="T19" fmla="*/ 0 h 14"/>
                  <a:gd name="T20" fmla="*/ 7 w 57"/>
                  <a:gd name="T21" fmla="*/ 3 h 14"/>
                  <a:gd name="T22" fmla="*/ 3 w 57"/>
                  <a:gd name="T23" fmla="*/ 0 h 14"/>
                  <a:gd name="T24" fmla="*/ 0 w 57"/>
                  <a:gd name="T25" fmla="*/ 7 h 14"/>
                  <a:gd name="T26" fmla="*/ 3 w 57"/>
                  <a:gd name="T27" fmla="*/ 7 h 14"/>
                  <a:gd name="T28" fmla="*/ 3 w 57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14">
                    <a:moveTo>
                      <a:pt x="3" y="0"/>
                    </a:moveTo>
                    <a:lnTo>
                      <a:pt x="3" y="7"/>
                    </a:lnTo>
                    <a:lnTo>
                      <a:pt x="43" y="7"/>
                    </a:lnTo>
                    <a:lnTo>
                      <a:pt x="46" y="11"/>
                    </a:lnTo>
                    <a:lnTo>
                      <a:pt x="54" y="14"/>
                    </a:lnTo>
                    <a:lnTo>
                      <a:pt x="57" y="11"/>
                    </a:lnTo>
                    <a:lnTo>
                      <a:pt x="50" y="7"/>
                    </a:lnTo>
                    <a:lnTo>
                      <a:pt x="43" y="3"/>
                    </a:lnTo>
                    <a:lnTo>
                      <a:pt x="36" y="0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40" name="Freeform 64"/>
              <p:cNvSpPr>
                <a:spLocks/>
              </p:cNvSpPr>
              <p:nvPr/>
            </p:nvSpPr>
            <p:spPr bwMode="auto">
              <a:xfrm>
                <a:off x="3998" y="1460"/>
                <a:ext cx="22" cy="18"/>
              </a:xfrm>
              <a:custGeom>
                <a:avLst/>
                <a:gdLst>
                  <a:gd name="T0" fmla="*/ 18 w 22"/>
                  <a:gd name="T1" fmla="*/ 4 h 18"/>
                  <a:gd name="T2" fmla="*/ 15 w 22"/>
                  <a:gd name="T3" fmla="*/ 0 h 18"/>
                  <a:gd name="T4" fmla="*/ 15 w 22"/>
                  <a:gd name="T5" fmla="*/ 8 h 18"/>
                  <a:gd name="T6" fmla="*/ 7 w 22"/>
                  <a:gd name="T7" fmla="*/ 8 h 18"/>
                  <a:gd name="T8" fmla="*/ 4 w 22"/>
                  <a:gd name="T9" fmla="*/ 11 h 18"/>
                  <a:gd name="T10" fmla="*/ 0 w 22"/>
                  <a:gd name="T11" fmla="*/ 11 h 18"/>
                  <a:gd name="T12" fmla="*/ 0 w 22"/>
                  <a:gd name="T13" fmla="*/ 15 h 18"/>
                  <a:gd name="T14" fmla="*/ 4 w 22"/>
                  <a:gd name="T15" fmla="*/ 18 h 18"/>
                  <a:gd name="T16" fmla="*/ 7 w 22"/>
                  <a:gd name="T17" fmla="*/ 18 h 18"/>
                  <a:gd name="T18" fmla="*/ 11 w 22"/>
                  <a:gd name="T19" fmla="*/ 15 h 18"/>
                  <a:gd name="T20" fmla="*/ 18 w 22"/>
                  <a:gd name="T21" fmla="*/ 15 h 18"/>
                  <a:gd name="T22" fmla="*/ 18 w 22"/>
                  <a:gd name="T23" fmla="*/ 11 h 18"/>
                  <a:gd name="T24" fmla="*/ 22 w 22"/>
                  <a:gd name="T25" fmla="*/ 8 h 18"/>
                  <a:gd name="T26" fmla="*/ 22 w 22"/>
                  <a:gd name="T27" fmla="*/ 0 h 18"/>
                  <a:gd name="T28" fmla="*/ 18 w 22"/>
                  <a:gd name="T2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18">
                    <a:moveTo>
                      <a:pt x="18" y="4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11" y="15"/>
                    </a:lnTo>
                    <a:lnTo>
                      <a:pt x="18" y="15"/>
                    </a:lnTo>
                    <a:lnTo>
                      <a:pt x="18" y="11"/>
                    </a:lnTo>
                    <a:lnTo>
                      <a:pt x="22" y="8"/>
                    </a:lnTo>
                    <a:lnTo>
                      <a:pt x="22" y="0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41" name="Freeform 65"/>
              <p:cNvSpPr>
                <a:spLocks/>
              </p:cNvSpPr>
              <p:nvPr/>
            </p:nvSpPr>
            <p:spPr bwMode="auto">
              <a:xfrm>
                <a:off x="3955" y="1457"/>
                <a:ext cx="65" cy="18"/>
              </a:xfrm>
              <a:custGeom>
                <a:avLst/>
                <a:gdLst>
                  <a:gd name="T0" fmla="*/ 11 w 65"/>
                  <a:gd name="T1" fmla="*/ 7 h 18"/>
                  <a:gd name="T2" fmla="*/ 15 w 65"/>
                  <a:gd name="T3" fmla="*/ 14 h 18"/>
                  <a:gd name="T4" fmla="*/ 22 w 65"/>
                  <a:gd name="T5" fmla="*/ 14 h 18"/>
                  <a:gd name="T6" fmla="*/ 25 w 65"/>
                  <a:gd name="T7" fmla="*/ 11 h 18"/>
                  <a:gd name="T8" fmla="*/ 33 w 65"/>
                  <a:gd name="T9" fmla="*/ 7 h 18"/>
                  <a:gd name="T10" fmla="*/ 36 w 65"/>
                  <a:gd name="T11" fmla="*/ 7 h 18"/>
                  <a:gd name="T12" fmla="*/ 43 w 65"/>
                  <a:gd name="T13" fmla="*/ 3 h 18"/>
                  <a:gd name="T14" fmla="*/ 50 w 65"/>
                  <a:gd name="T15" fmla="*/ 3 h 18"/>
                  <a:gd name="T16" fmla="*/ 54 w 65"/>
                  <a:gd name="T17" fmla="*/ 7 h 18"/>
                  <a:gd name="T18" fmla="*/ 61 w 65"/>
                  <a:gd name="T19" fmla="*/ 7 h 18"/>
                  <a:gd name="T20" fmla="*/ 65 w 65"/>
                  <a:gd name="T21" fmla="*/ 3 h 18"/>
                  <a:gd name="T22" fmla="*/ 58 w 65"/>
                  <a:gd name="T23" fmla="*/ 0 h 18"/>
                  <a:gd name="T24" fmla="*/ 29 w 65"/>
                  <a:gd name="T25" fmla="*/ 0 h 18"/>
                  <a:gd name="T26" fmla="*/ 22 w 65"/>
                  <a:gd name="T27" fmla="*/ 3 h 18"/>
                  <a:gd name="T28" fmla="*/ 18 w 65"/>
                  <a:gd name="T29" fmla="*/ 3 h 18"/>
                  <a:gd name="T30" fmla="*/ 11 w 65"/>
                  <a:gd name="T31" fmla="*/ 7 h 18"/>
                  <a:gd name="T32" fmla="*/ 15 w 65"/>
                  <a:gd name="T33" fmla="*/ 14 h 18"/>
                  <a:gd name="T34" fmla="*/ 11 w 65"/>
                  <a:gd name="T35" fmla="*/ 7 h 18"/>
                  <a:gd name="T36" fmla="*/ 0 w 65"/>
                  <a:gd name="T37" fmla="*/ 18 h 18"/>
                  <a:gd name="T38" fmla="*/ 15 w 65"/>
                  <a:gd name="T39" fmla="*/ 14 h 18"/>
                  <a:gd name="T40" fmla="*/ 11 w 65"/>
                  <a:gd name="T4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8">
                    <a:moveTo>
                      <a:pt x="11" y="7"/>
                    </a:moveTo>
                    <a:lnTo>
                      <a:pt x="15" y="14"/>
                    </a:lnTo>
                    <a:lnTo>
                      <a:pt x="22" y="14"/>
                    </a:lnTo>
                    <a:lnTo>
                      <a:pt x="25" y="11"/>
                    </a:lnTo>
                    <a:lnTo>
                      <a:pt x="33" y="7"/>
                    </a:lnTo>
                    <a:lnTo>
                      <a:pt x="36" y="7"/>
                    </a:lnTo>
                    <a:lnTo>
                      <a:pt x="43" y="3"/>
                    </a:lnTo>
                    <a:lnTo>
                      <a:pt x="50" y="3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5" y="3"/>
                    </a:lnTo>
                    <a:lnTo>
                      <a:pt x="58" y="0"/>
                    </a:lnTo>
                    <a:lnTo>
                      <a:pt x="29" y="0"/>
                    </a:lnTo>
                    <a:lnTo>
                      <a:pt x="22" y="3"/>
                    </a:lnTo>
                    <a:lnTo>
                      <a:pt x="18" y="3"/>
                    </a:lnTo>
                    <a:lnTo>
                      <a:pt x="11" y="7"/>
                    </a:lnTo>
                    <a:lnTo>
                      <a:pt x="15" y="14"/>
                    </a:lnTo>
                    <a:lnTo>
                      <a:pt x="11" y="7"/>
                    </a:lnTo>
                    <a:lnTo>
                      <a:pt x="0" y="18"/>
                    </a:lnTo>
                    <a:lnTo>
                      <a:pt x="15" y="14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42" name="Freeform 66"/>
              <p:cNvSpPr>
                <a:spLocks/>
              </p:cNvSpPr>
              <p:nvPr/>
            </p:nvSpPr>
            <p:spPr bwMode="auto">
              <a:xfrm>
                <a:off x="3966" y="1453"/>
                <a:ext cx="7" cy="18"/>
              </a:xfrm>
              <a:custGeom>
                <a:avLst/>
                <a:gdLst>
                  <a:gd name="T0" fmla="*/ 0 w 7"/>
                  <a:gd name="T1" fmla="*/ 7 h 18"/>
                  <a:gd name="T2" fmla="*/ 0 w 7"/>
                  <a:gd name="T3" fmla="*/ 4 h 18"/>
                  <a:gd name="T4" fmla="*/ 0 w 7"/>
                  <a:gd name="T5" fmla="*/ 11 h 18"/>
                  <a:gd name="T6" fmla="*/ 4 w 7"/>
                  <a:gd name="T7" fmla="*/ 18 h 18"/>
                  <a:gd name="T8" fmla="*/ 7 w 7"/>
                  <a:gd name="T9" fmla="*/ 15 h 18"/>
                  <a:gd name="T10" fmla="*/ 7 w 7"/>
                  <a:gd name="T11" fmla="*/ 0 h 18"/>
                  <a:gd name="T12" fmla="*/ 7 w 7"/>
                  <a:gd name="T13" fmla="*/ 4 h 18"/>
                  <a:gd name="T14" fmla="*/ 7 w 7"/>
                  <a:gd name="T15" fmla="*/ 0 h 18"/>
                  <a:gd name="T16" fmla="*/ 0 w 7"/>
                  <a:gd name="T1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0" y="11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43" name="Freeform 67"/>
              <p:cNvSpPr>
                <a:spLocks/>
              </p:cNvSpPr>
              <p:nvPr/>
            </p:nvSpPr>
            <p:spPr bwMode="auto">
              <a:xfrm>
                <a:off x="3934" y="1450"/>
                <a:ext cx="39" cy="28"/>
              </a:xfrm>
              <a:custGeom>
                <a:avLst/>
                <a:gdLst>
                  <a:gd name="T0" fmla="*/ 0 w 39"/>
                  <a:gd name="T1" fmla="*/ 25 h 28"/>
                  <a:gd name="T2" fmla="*/ 3 w 39"/>
                  <a:gd name="T3" fmla="*/ 28 h 28"/>
                  <a:gd name="T4" fmla="*/ 18 w 39"/>
                  <a:gd name="T5" fmla="*/ 14 h 28"/>
                  <a:gd name="T6" fmla="*/ 18 w 39"/>
                  <a:gd name="T7" fmla="*/ 10 h 28"/>
                  <a:gd name="T8" fmla="*/ 21 w 39"/>
                  <a:gd name="T9" fmla="*/ 10 h 28"/>
                  <a:gd name="T10" fmla="*/ 25 w 39"/>
                  <a:gd name="T11" fmla="*/ 7 h 28"/>
                  <a:gd name="T12" fmla="*/ 28 w 39"/>
                  <a:gd name="T13" fmla="*/ 7 h 28"/>
                  <a:gd name="T14" fmla="*/ 32 w 39"/>
                  <a:gd name="T15" fmla="*/ 10 h 28"/>
                  <a:gd name="T16" fmla="*/ 39 w 39"/>
                  <a:gd name="T17" fmla="*/ 3 h 28"/>
                  <a:gd name="T18" fmla="*/ 32 w 39"/>
                  <a:gd name="T19" fmla="*/ 0 h 28"/>
                  <a:gd name="T20" fmla="*/ 25 w 39"/>
                  <a:gd name="T21" fmla="*/ 0 h 28"/>
                  <a:gd name="T22" fmla="*/ 18 w 39"/>
                  <a:gd name="T23" fmla="*/ 3 h 28"/>
                  <a:gd name="T24" fmla="*/ 0 w 39"/>
                  <a:gd name="T25" fmla="*/ 21 h 28"/>
                  <a:gd name="T26" fmla="*/ 3 w 39"/>
                  <a:gd name="T27" fmla="*/ 21 h 28"/>
                  <a:gd name="T28" fmla="*/ 0 w 39"/>
                  <a:gd name="T29" fmla="*/ 25 h 28"/>
                  <a:gd name="T30" fmla="*/ 0 w 39"/>
                  <a:gd name="T31" fmla="*/ 28 h 28"/>
                  <a:gd name="T32" fmla="*/ 3 w 39"/>
                  <a:gd name="T33" fmla="*/ 28 h 28"/>
                  <a:gd name="T34" fmla="*/ 0 w 39"/>
                  <a:gd name="T3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8">
                    <a:moveTo>
                      <a:pt x="0" y="25"/>
                    </a:moveTo>
                    <a:lnTo>
                      <a:pt x="3" y="28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5" y="7"/>
                    </a:lnTo>
                    <a:lnTo>
                      <a:pt x="28" y="7"/>
                    </a:lnTo>
                    <a:lnTo>
                      <a:pt x="32" y="10"/>
                    </a:lnTo>
                    <a:lnTo>
                      <a:pt x="39" y="3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3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3" y="28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44" name="Freeform 68"/>
              <p:cNvSpPr>
                <a:spLocks/>
              </p:cNvSpPr>
              <p:nvPr/>
            </p:nvSpPr>
            <p:spPr bwMode="auto">
              <a:xfrm>
                <a:off x="3851" y="1396"/>
                <a:ext cx="86" cy="79"/>
              </a:xfrm>
              <a:custGeom>
                <a:avLst/>
                <a:gdLst>
                  <a:gd name="T0" fmla="*/ 0 w 86"/>
                  <a:gd name="T1" fmla="*/ 7 h 79"/>
                  <a:gd name="T2" fmla="*/ 11 w 86"/>
                  <a:gd name="T3" fmla="*/ 14 h 79"/>
                  <a:gd name="T4" fmla="*/ 21 w 86"/>
                  <a:gd name="T5" fmla="*/ 21 h 79"/>
                  <a:gd name="T6" fmla="*/ 32 w 86"/>
                  <a:gd name="T7" fmla="*/ 28 h 79"/>
                  <a:gd name="T8" fmla="*/ 43 w 86"/>
                  <a:gd name="T9" fmla="*/ 39 h 79"/>
                  <a:gd name="T10" fmla="*/ 54 w 86"/>
                  <a:gd name="T11" fmla="*/ 46 h 79"/>
                  <a:gd name="T12" fmla="*/ 65 w 86"/>
                  <a:gd name="T13" fmla="*/ 57 h 79"/>
                  <a:gd name="T14" fmla="*/ 72 w 86"/>
                  <a:gd name="T15" fmla="*/ 68 h 79"/>
                  <a:gd name="T16" fmla="*/ 83 w 86"/>
                  <a:gd name="T17" fmla="*/ 79 h 79"/>
                  <a:gd name="T18" fmla="*/ 86 w 86"/>
                  <a:gd name="T19" fmla="*/ 75 h 79"/>
                  <a:gd name="T20" fmla="*/ 79 w 86"/>
                  <a:gd name="T21" fmla="*/ 64 h 79"/>
                  <a:gd name="T22" fmla="*/ 36 w 86"/>
                  <a:gd name="T23" fmla="*/ 21 h 79"/>
                  <a:gd name="T24" fmla="*/ 25 w 86"/>
                  <a:gd name="T25" fmla="*/ 14 h 79"/>
                  <a:gd name="T26" fmla="*/ 14 w 86"/>
                  <a:gd name="T27" fmla="*/ 7 h 79"/>
                  <a:gd name="T28" fmla="*/ 0 w 86"/>
                  <a:gd name="T29" fmla="*/ 0 h 79"/>
                  <a:gd name="T30" fmla="*/ 0 w 86"/>
                  <a:gd name="T31" fmla="*/ 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79">
                    <a:moveTo>
                      <a:pt x="0" y="7"/>
                    </a:moveTo>
                    <a:lnTo>
                      <a:pt x="11" y="14"/>
                    </a:lnTo>
                    <a:lnTo>
                      <a:pt x="21" y="21"/>
                    </a:lnTo>
                    <a:lnTo>
                      <a:pt x="32" y="28"/>
                    </a:lnTo>
                    <a:lnTo>
                      <a:pt x="43" y="39"/>
                    </a:lnTo>
                    <a:lnTo>
                      <a:pt x="54" y="46"/>
                    </a:lnTo>
                    <a:lnTo>
                      <a:pt x="65" y="57"/>
                    </a:lnTo>
                    <a:lnTo>
                      <a:pt x="72" y="68"/>
                    </a:lnTo>
                    <a:lnTo>
                      <a:pt x="83" y="79"/>
                    </a:lnTo>
                    <a:lnTo>
                      <a:pt x="86" y="75"/>
                    </a:lnTo>
                    <a:lnTo>
                      <a:pt x="79" y="64"/>
                    </a:lnTo>
                    <a:lnTo>
                      <a:pt x="36" y="21"/>
                    </a:lnTo>
                    <a:lnTo>
                      <a:pt x="25" y="14"/>
                    </a:lnTo>
                    <a:lnTo>
                      <a:pt x="14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45" name="Freeform 69"/>
              <p:cNvSpPr>
                <a:spLocks/>
              </p:cNvSpPr>
              <p:nvPr/>
            </p:nvSpPr>
            <p:spPr bwMode="auto">
              <a:xfrm>
                <a:off x="3703" y="1396"/>
                <a:ext cx="148" cy="118"/>
              </a:xfrm>
              <a:custGeom>
                <a:avLst/>
                <a:gdLst>
                  <a:gd name="T0" fmla="*/ 4 w 148"/>
                  <a:gd name="T1" fmla="*/ 118 h 118"/>
                  <a:gd name="T2" fmla="*/ 15 w 148"/>
                  <a:gd name="T3" fmla="*/ 111 h 118"/>
                  <a:gd name="T4" fmla="*/ 22 w 148"/>
                  <a:gd name="T5" fmla="*/ 100 h 118"/>
                  <a:gd name="T6" fmla="*/ 29 w 148"/>
                  <a:gd name="T7" fmla="*/ 93 h 118"/>
                  <a:gd name="T8" fmla="*/ 36 w 148"/>
                  <a:gd name="T9" fmla="*/ 82 h 118"/>
                  <a:gd name="T10" fmla="*/ 43 w 148"/>
                  <a:gd name="T11" fmla="*/ 72 h 118"/>
                  <a:gd name="T12" fmla="*/ 51 w 148"/>
                  <a:gd name="T13" fmla="*/ 61 h 118"/>
                  <a:gd name="T14" fmla="*/ 58 w 148"/>
                  <a:gd name="T15" fmla="*/ 50 h 118"/>
                  <a:gd name="T16" fmla="*/ 83 w 148"/>
                  <a:gd name="T17" fmla="*/ 25 h 118"/>
                  <a:gd name="T18" fmla="*/ 94 w 148"/>
                  <a:gd name="T19" fmla="*/ 18 h 118"/>
                  <a:gd name="T20" fmla="*/ 101 w 148"/>
                  <a:gd name="T21" fmla="*/ 14 h 118"/>
                  <a:gd name="T22" fmla="*/ 112 w 148"/>
                  <a:gd name="T23" fmla="*/ 10 h 118"/>
                  <a:gd name="T24" fmla="*/ 123 w 148"/>
                  <a:gd name="T25" fmla="*/ 7 h 118"/>
                  <a:gd name="T26" fmla="*/ 148 w 148"/>
                  <a:gd name="T27" fmla="*/ 7 h 118"/>
                  <a:gd name="T28" fmla="*/ 148 w 148"/>
                  <a:gd name="T29" fmla="*/ 0 h 118"/>
                  <a:gd name="T30" fmla="*/ 123 w 148"/>
                  <a:gd name="T31" fmla="*/ 0 h 118"/>
                  <a:gd name="T32" fmla="*/ 108 w 148"/>
                  <a:gd name="T33" fmla="*/ 3 h 118"/>
                  <a:gd name="T34" fmla="*/ 97 w 148"/>
                  <a:gd name="T35" fmla="*/ 7 h 118"/>
                  <a:gd name="T36" fmla="*/ 90 w 148"/>
                  <a:gd name="T37" fmla="*/ 14 h 118"/>
                  <a:gd name="T38" fmla="*/ 76 w 148"/>
                  <a:gd name="T39" fmla="*/ 21 h 118"/>
                  <a:gd name="T40" fmla="*/ 69 w 148"/>
                  <a:gd name="T41" fmla="*/ 28 h 118"/>
                  <a:gd name="T42" fmla="*/ 61 w 148"/>
                  <a:gd name="T43" fmla="*/ 39 h 118"/>
                  <a:gd name="T44" fmla="*/ 43 w 148"/>
                  <a:gd name="T45" fmla="*/ 57 h 118"/>
                  <a:gd name="T46" fmla="*/ 36 w 148"/>
                  <a:gd name="T47" fmla="*/ 68 h 118"/>
                  <a:gd name="T48" fmla="*/ 29 w 148"/>
                  <a:gd name="T49" fmla="*/ 79 h 118"/>
                  <a:gd name="T50" fmla="*/ 22 w 148"/>
                  <a:gd name="T51" fmla="*/ 86 h 118"/>
                  <a:gd name="T52" fmla="*/ 15 w 148"/>
                  <a:gd name="T53" fmla="*/ 97 h 118"/>
                  <a:gd name="T54" fmla="*/ 7 w 148"/>
                  <a:gd name="T55" fmla="*/ 104 h 118"/>
                  <a:gd name="T56" fmla="*/ 0 w 148"/>
                  <a:gd name="T57" fmla="*/ 115 h 118"/>
                  <a:gd name="T58" fmla="*/ 4 w 148"/>
                  <a:gd name="T5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8" h="118">
                    <a:moveTo>
                      <a:pt x="4" y="118"/>
                    </a:moveTo>
                    <a:lnTo>
                      <a:pt x="15" y="111"/>
                    </a:lnTo>
                    <a:lnTo>
                      <a:pt x="22" y="100"/>
                    </a:lnTo>
                    <a:lnTo>
                      <a:pt x="29" y="93"/>
                    </a:lnTo>
                    <a:lnTo>
                      <a:pt x="36" y="82"/>
                    </a:lnTo>
                    <a:lnTo>
                      <a:pt x="43" y="72"/>
                    </a:lnTo>
                    <a:lnTo>
                      <a:pt x="51" y="61"/>
                    </a:lnTo>
                    <a:lnTo>
                      <a:pt x="58" y="50"/>
                    </a:lnTo>
                    <a:lnTo>
                      <a:pt x="83" y="25"/>
                    </a:lnTo>
                    <a:lnTo>
                      <a:pt x="94" y="18"/>
                    </a:lnTo>
                    <a:lnTo>
                      <a:pt x="101" y="14"/>
                    </a:lnTo>
                    <a:lnTo>
                      <a:pt x="112" y="10"/>
                    </a:lnTo>
                    <a:lnTo>
                      <a:pt x="123" y="7"/>
                    </a:lnTo>
                    <a:lnTo>
                      <a:pt x="148" y="7"/>
                    </a:lnTo>
                    <a:lnTo>
                      <a:pt x="148" y="0"/>
                    </a:lnTo>
                    <a:lnTo>
                      <a:pt x="123" y="0"/>
                    </a:lnTo>
                    <a:lnTo>
                      <a:pt x="108" y="3"/>
                    </a:lnTo>
                    <a:lnTo>
                      <a:pt x="97" y="7"/>
                    </a:lnTo>
                    <a:lnTo>
                      <a:pt x="90" y="14"/>
                    </a:lnTo>
                    <a:lnTo>
                      <a:pt x="76" y="21"/>
                    </a:lnTo>
                    <a:lnTo>
                      <a:pt x="69" y="28"/>
                    </a:lnTo>
                    <a:lnTo>
                      <a:pt x="61" y="39"/>
                    </a:lnTo>
                    <a:lnTo>
                      <a:pt x="43" y="57"/>
                    </a:lnTo>
                    <a:lnTo>
                      <a:pt x="36" y="68"/>
                    </a:lnTo>
                    <a:lnTo>
                      <a:pt x="29" y="79"/>
                    </a:lnTo>
                    <a:lnTo>
                      <a:pt x="22" y="86"/>
                    </a:lnTo>
                    <a:lnTo>
                      <a:pt x="15" y="97"/>
                    </a:lnTo>
                    <a:lnTo>
                      <a:pt x="7" y="104"/>
                    </a:lnTo>
                    <a:lnTo>
                      <a:pt x="0" y="115"/>
                    </a:lnTo>
                    <a:lnTo>
                      <a:pt x="4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46" name="Freeform 70"/>
              <p:cNvSpPr>
                <a:spLocks/>
              </p:cNvSpPr>
              <p:nvPr/>
            </p:nvSpPr>
            <p:spPr bwMode="auto">
              <a:xfrm>
                <a:off x="3653" y="1511"/>
                <a:ext cx="54" cy="248"/>
              </a:xfrm>
              <a:custGeom>
                <a:avLst/>
                <a:gdLst>
                  <a:gd name="T0" fmla="*/ 7 w 54"/>
                  <a:gd name="T1" fmla="*/ 248 h 248"/>
                  <a:gd name="T2" fmla="*/ 11 w 54"/>
                  <a:gd name="T3" fmla="*/ 219 h 248"/>
                  <a:gd name="T4" fmla="*/ 14 w 54"/>
                  <a:gd name="T5" fmla="*/ 187 h 248"/>
                  <a:gd name="T6" fmla="*/ 14 w 54"/>
                  <a:gd name="T7" fmla="*/ 122 h 248"/>
                  <a:gd name="T8" fmla="*/ 18 w 54"/>
                  <a:gd name="T9" fmla="*/ 86 h 248"/>
                  <a:gd name="T10" fmla="*/ 25 w 54"/>
                  <a:gd name="T11" fmla="*/ 57 h 248"/>
                  <a:gd name="T12" fmla="*/ 36 w 54"/>
                  <a:gd name="T13" fmla="*/ 29 h 248"/>
                  <a:gd name="T14" fmla="*/ 54 w 54"/>
                  <a:gd name="T15" fmla="*/ 3 h 248"/>
                  <a:gd name="T16" fmla="*/ 50 w 54"/>
                  <a:gd name="T17" fmla="*/ 0 h 248"/>
                  <a:gd name="T18" fmla="*/ 29 w 54"/>
                  <a:gd name="T19" fmla="*/ 25 h 248"/>
                  <a:gd name="T20" fmla="*/ 14 w 54"/>
                  <a:gd name="T21" fmla="*/ 54 h 248"/>
                  <a:gd name="T22" fmla="*/ 11 w 54"/>
                  <a:gd name="T23" fmla="*/ 86 h 248"/>
                  <a:gd name="T24" fmla="*/ 7 w 54"/>
                  <a:gd name="T25" fmla="*/ 122 h 248"/>
                  <a:gd name="T26" fmla="*/ 7 w 54"/>
                  <a:gd name="T27" fmla="*/ 187 h 248"/>
                  <a:gd name="T28" fmla="*/ 3 w 54"/>
                  <a:gd name="T29" fmla="*/ 219 h 248"/>
                  <a:gd name="T30" fmla="*/ 0 w 54"/>
                  <a:gd name="T31" fmla="*/ 248 h 248"/>
                  <a:gd name="T32" fmla="*/ 7 w 54"/>
                  <a:gd name="T33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248">
                    <a:moveTo>
                      <a:pt x="7" y="248"/>
                    </a:moveTo>
                    <a:lnTo>
                      <a:pt x="11" y="219"/>
                    </a:lnTo>
                    <a:lnTo>
                      <a:pt x="14" y="187"/>
                    </a:lnTo>
                    <a:lnTo>
                      <a:pt x="14" y="122"/>
                    </a:lnTo>
                    <a:lnTo>
                      <a:pt x="18" y="86"/>
                    </a:lnTo>
                    <a:lnTo>
                      <a:pt x="25" y="57"/>
                    </a:lnTo>
                    <a:lnTo>
                      <a:pt x="36" y="29"/>
                    </a:lnTo>
                    <a:lnTo>
                      <a:pt x="54" y="3"/>
                    </a:lnTo>
                    <a:lnTo>
                      <a:pt x="50" y="0"/>
                    </a:lnTo>
                    <a:lnTo>
                      <a:pt x="29" y="25"/>
                    </a:lnTo>
                    <a:lnTo>
                      <a:pt x="14" y="54"/>
                    </a:lnTo>
                    <a:lnTo>
                      <a:pt x="11" y="86"/>
                    </a:lnTo>
                    <a:lnTo>
                      <a:pt x="7" y="122"/>
                    </a:lnTo>
                    <a:lnTo>
                      <a:pt x="7" y="187"/>
                    </a:lnTo>
                    <a:lnTo>
                      <a:pt x="3" y="219"/>
                    </a:lnTo>
                    <a:lnTo>
                      <a:pt x="0" y="248"/>
                    </a:lnTo>
                    <a:lnTo>
                      <a:pt x="7" y="2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47" name="Freeform 71"/>
              <p:cNvSpPr>
                <a:spLocks/>
              </p:cNvSpPr>
              <p:nvPr/>
            </p:nvSpPr>
            <p:spPr bwMode="auto">
              <a:xfrm>
                <a:off x="3646" y="1759"/>
                <a:ext cx="18" cy="79"/>
              </a:xfrm>
              <a:custGeom>
                <a:avLst/>
                <a:gdLst>
                  <a:gd name="T0" fmla="*/ 7 w 18"/>
                  <a:gd name="T1" fmla="*/ 76 h 79"/>
                  <a:gd name="T2" fmla="*/ 7 w 18"/>
                  <a:gd name="T3" fmla="*/ 79 h 79"/>
                  <a:gd name="T4" fmla="*/ 14 w 18"/>
                  <a:gd name="T5" fmla="*/ 69 h 79"/>
                  <a:gd name="T6" fmla="*/ 14 w 18"/>
                  <a:gd name="T7" fmla="*/ 58 h 79"/>
                  <a:gd name="T8" fmla="*/ 18 w 18"/>
                  <a:gd name="T9" fmla="*/ 51 h 79"/>
                  <a:gd name="T10" fmla="*/ 14 w 18"/>
                  <a:gd name="T11" fmla="*/ 40 h 79"/>
                  <a:gd name="T12" fmla="*/ 14 w 18"/>
                  <a:gd name="T13" fmla="*/ 0 h 79"/>
                  <a:gd name="T14" fmla="*/ 7 w 18"/>
                  <a:gd name="T15" fmla="*/ 0 h 79"/>
                  <a:gd name="T16" fmla="*/ 7 w 18"/>
                  <a:gd name="T17" fmla="*/ 29 h 79"/>
                  <a:gd name="T18" fmla="*/ 10 w 18"/>
                  <a:gd name="T19" fmla="*/ 40 h 79"/>
                  <a:gd name="T20" fmla="*/ 10 w 18"/>
                  <a:gd name="T21" fmla="*/ 58 h 79"/>
                  <a:gd name="T22" fmla="*/ 7 w 18"/>
                  <a:gd name="T23" fmla="*/ 65 h 79"/>
                  <a:gd name="T24" fmla="*/ 0 w 18"/>
                  <a:gd name="T25" fmla="*/ 76 h 79"/>
                  <a:gd name="T26" fmla="*/ 7 w 18"/>
                  <a:gd name="T27" fmla="*/ 7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79">
                    <a:moveTo>
                      <a:pt x="7" y="76"/>
                    </a:moveTo>
                    <a:lnTo>
                      <a:pt x="7" y="79"/>
                    </a:lnTo>
                    <a:lnTo>
                      <a:pt x="14" y="69"/>
                    </a:lnTo>
                    <a:lnTo>
                      <a:pt x="14" y="58"/>
                    </a:lnTo>
                    <a:lnTo>
                      <a:pt x="18" y="51"/>
                    </a:lnTo>
                    <a:lnTo>
                      <a:pt x="14" y="4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29"/>
                    </a:lnTo>
                    <a:lnTo>
                      <a:pt x="10" y="40"/>
                    </a:lnTo>
                    <a:lnTo>
                      <a:pt x="10" y="58"/>
                    </a:lnTo>
                    <a:lnTo>
                      <a:pt x="7" y="65"/>
                    </a:lnTo>
                    <a:lnTo>
                      <a:pt x="0" y="76"/>
                    </a:lnTo>
                    <a:lnTo>
                      <a:pt x="7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48" name="Freeform 72"/>
              <p:cNvSpPr>
                <a:spLocks/>
              </p:cNvSpPr>
              <p:nvPr/>
            </p:nvSpPr>
            <p:spPr bwMode="auto">
              <a:xfrm>
                <a:off x="3646" y="1835"/>
                <a:ext cx="14" cy="14"/>
              </a:xfrm>
              <a:custGeom>
                <a:avLst/>
                <a:gdLst>
                  <a:gd name="T0" fmla="*/ 10 w 14"/>
                  <a:gd name="T1" fmla="*/ 14 h 14"/>
                  <a:gd name="T2" fmla="*/ 10 w 14"/>
                  <a:gd name="T3" fmla="*/ 7 h 14"/>
                  <a:gd name="T4" fmla="*/ 7 w 14"/>
                  <a:gd name="T5" fmla="*/ 3 h 14"/>
                  <a:gd name="T6" fmla="*/ 7 w 14"/>
                  <a:gd name="T7" fmla="*/ 0 h 14"/>
                  <a:gd name="T8" fmla="*/ 0 w 14"/>
                  <a:gd name="T9" fmla="*/ 0 h 14"/>
                  <a:gd name="T10" fmla="*/ 0 w 14"/>
                  <a:gd name="T11" fmla="*/ 7 h 14"/>
                  <a:gd name="T12" fmla="*/ 3 w 14"/>
                  <a:gd name="T13" fmla="*/ 11 h 14"/>
                  <a:gd name="T14" fmla="*/ 3 w 14"/>
                  <a:gd name="T15" fmla="*/ 14 h 14"/>
                  <a:gd name="T16" fmla="*/ 7 w 14"/>
                  <a:gd name="T17" fmla="*/ 7 h 14"/>
                  <a:gd name="T18" fmla="*/ 10 w 14"/>
                  <a:gd name="T19" fmla="*/ 14 h 14"/>
                  <a:gd name="T20" fmla="*/ 14 w 14"/>
                  <a:gd name="T21" fmla="*/ 11 h 14"/>
                  <a:gd name="T22" fmla="*/ 10 w 14"/>
                  <a:gd name="T23" fmla="*/ 11 h 14"/>
                  <a:gd name="T24" fmla="*/ 10 w 14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10" y="14"/>
                    </a:moveTo>
                    <a:lnTo>
                      <a:pt x="10" y="7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7" y="7"/>
                    </a:lnTo>
                    <a:lnTo>
                      <a:pt x="10" y="14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49" name="Freeform 73"/>
              <p:cNvSpPr>
                <a:spLocks/>
              </p:cNvSpPr>
              <p:nvPr/>
            </p:nvSpPr>
            <p:spPr bwMode="auto">
              <a:xfrm>
                <a:off x="3624" y="1835"/>
                <a:ext cx="32" cy="18"/>
              </a:xfrm>
              <a:custGeom>
                <a:avLst/>
                <a:gdLst>
                  <a:gd name="T0" fmla="*/ 0 w 32"/>
                  <a:gd name="T1" fmla="*/ 3 h 18"/>
                  <a:gd name="T2" fmla="*/ 7 w 32"/>
                  <a:gd name="T3" fmla="*/ 11 h 18"/>
                  <a:gd name="T4" fmla="*/ 11 w 32"/>
                  <a:gd name="T5" fmla="*/ 11 h 18"/>
                  <a:gd name="T6" fmla="*/ 18 w 32"/>
                  <a:gd name="T7" fmla="*/ 18 h 18"/>
                  <a:gd name="T8" fmla="*/ 29 w 32"/>
                  <a:gd name="T9" fmla="*/ 18 h 18"/>
                  <a:gd name="T10" fmla="*/ 32 w 32"/>
                  <a:gd name="T11" fmla="*/ 14 h 18"/>
                  <a:gd name="T12" fmla="*/ 29 w 32"/>
                  <a:gd name="T13" fmla="*/ 7 h 18"/>
                  <a:gd name="T14" fmla="*/ 25 w 32"/>
                  <a:gd name="T15" fmla="*/ 11 h 18"/>
                  <a:gd name="T16" fmla="*/ 22 w 32"/>
                  <a:gd name="T17" fmla="*/ 11 h 18"/>
                  <a:gd name="T18" fmla="*/ 14 w 32"/>
                  <a:gd name="T19" fmla="*/ 3 h 18"/>
                  <a:gd name="T20" fmla="*/ 7 w 32"/>
                  <a:gd name="T21" fmla="*/ 3 h 18"/>
                  <a:gd name="T22" fmla="*/ 4 w 32"/>
                  <a:gd name="T23" fmla="*/ 0 h 18"/>
                  <a:gd name="T24" fmla="*/ 7 w 32"/>
                  <a:gd name="T25" fmla="*/ 3 h 18"/>
                  <a:gd name="T26" fmla="*/ 0 w 32"/>
                  <a:gd name="T27" fmla="*/ 3 h 18"/>
                  <a:gd name="T28" fmla="*/ 0 w 32"/>
                  <a:gd name="T29" fmla="*/ 7 h 18"/>
                  <a:gd name="T30" fmla="*/ 4 w 32"/>
                  <a:gd name="T31" fmla="*/ 7 h 18"/>
                  <a:gd name="T32" fmla="*/ 0 w 32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18">
                    <a:moveTo>
                      <a:pt x="0" y="3"/>
                    </a:moveTo>
                    <a:lnTo>
                      <a:pt x="7" y="11"/>
                    </a:lnTo>
                    <a:lnTo>
                      <a:pt x="11" y="11"/>
                    </a:lnTo>
                    <a:lnTo>
                      <a:pt x="18" y="18"/>
                    </a:lnTo>
                    <a:lnTo>
                      <a:pt x="29" y="18"/>
                    </a:lnTo>
                    <a:lnTo>
                      <a:pt x="32" y="14"/>
                    </a:lnTo>
                    <a:lnTo>
                      <a:pt x="29" y="7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14" y="3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50" name="Freeform 74"/>
              <p:cNvSpPr>
                <a:spLocks/>
              </p:cNvSpPr>
              <p:nvPr/>
            </p:nvSpPr>
            <p:spPr bwMode="auto">
              <a:xfrm>
                <a:off x="3610" y="1777"/>
                <a:ext cx="21" cy="61"/>
              </a:xfrm>
              <a:custGeom>
                <a:avLst/>
                <a:gdLst>
                  <a:gd name="T0" fmla="*/ 3 w 21"/>
                  <a:gd name="T1" fmla="*/ 7 h 61"/>
                  <a:gd name="T2" fmla="*/ 0 w 21"/>
                  <a:gd name="T3" fmla="*/ 11 h 61"/>
                  <a:gd name="T4" fmla="*/ 7 w 21"/>
                  <a:gd name="T5" fmla="*/ 15 h 61"/>
                  <a:gd name="T6" fmla="*/ 7 w 21"/>
                  <a:gd name="T7" fmla="*/ 18 h 61"/>
                  <a:gd name="T8" fmla="*/ 10 w 21"/>
                  <a:gd name="T9" fmla="*/ 22 h 61"/>
                  <a:gd name="T10" fmla="*/ 10 w 21"/>
                  <a:gd name="T11" fmla="*/ 54 h 61"/>
                  <a:gd name="T12" fmla="*/ 14 w 21"/>
                  <a:gd name="T13" fmla="*/ 61 h 61"/>
                  <a:gd name="T14" fmla="*/ 21 w 21"/>
                  <a:gd name="T15" fmla="*/ 61 h 61"/>
                  <a:gd name="T16" fmla="*/ 18 w 21"/>
                  <a:gd name="T17" fmla="*/ 54 h 61"/>
                  <a:gd name="T18" fmla="*/ 18 w 21"/>
                  <a:gd name="T19" fmla="*/ 22 h 61"/>
                  <a:gd name="T20" fmla="*/ 14 w 21"/>
                  <a:gd name="T21" fmla="*/ 15 h 61"/>
                  <a:gd name="T22" fmla="*/ 10 w 21"/>
                  <a:gd name="T23" fmla="*/ 7 h 61"/>
                  <a:gd name="T24" fmla="*/ 3 w 21"/>
                  <a:gd name="T25" fmla="*/ 4 h 61"/>
                  <a:gd name="T26" fmla="*/ 0 w 21"/>
                  <a:gd name="T27" fmla="*/ 4 h 61"/>
                  <a:gd name="T28" fmla="*/ 3 w 21"/>
                  <a:gd name="T29" fmla="*/ 4 h 61"/>
                  <a:gd name="T30" fmla="*/ 0 w 21"/>
                  <a:gd name="T31" fmla="*/ 0 h 61"/>
                  <a:gd name="T32" fmla="*/ 0 w 21"/>
                  <a:gd name="T33" fmla="*/ 4 h 61"/>
                  <a:gd name="T34" fmla="*/ 3 w 21"/>
                  <a:gd name="T35" fmla="*/ 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61">
                    <a:moveTo>
                      <a:pt x="3" y="7"/>
                    </a:moveTo>
                    <a:lnTo>
                      <a:pt x="0" y="11"/>
                    </a:lnTo>
                    <a:lnTo>
                      <a:pt x="7" y="15"/>
                    </a:lnTo>
                    <a:lnTo>
                      <a:pt x="7" y="18"/>
                    </a:lnTo>
                    <a:lnTo>
                      <a:pt x="10" y="22"/>
                    </a:lnTo>
                    <a:lnTo>
                      <a:pt x="10" y="54"/>
                    </a:lnTo>
                    <a:lnTo>
                      <a:pt x="14" y="61"/>
                    </a:lnTo>
                    <a:lnTo>
                      <a:pt x="21" y="61"/>
                    </a:lnTo>
                    <a:lnTo>
                      <a:pt x="18" y="54"/>
                    </a:lnTo>
                    <a:lnTo>
                      <a:pt x="18" y="22"/>
                    </a:lnTo>
                    <a:lnTo>
                      <a:pt x="14" y="15"/>
                    </a:lnTo>
                    <a:lnTo>
                      <a:pt x="10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51" name="Freeform 75"/>
              <p:cNvSpPr>
                <a:spLocks/>
              </p:cNvSpPr>
              <p:nvPr/>
            </p:nvSpPr>
            <p:spPr bwMode="auto">
              <a:xfrm>
                <a:off x="3599" y="1781"/>
                <a:ext cx="14" cy="54"/>
              </a:xfrm>
              <a:custGeom>
                <a:avLst/>
                <a:gdLst>
                  <a:gd name="T0" fmla="*/ 3 w 14"/>
                  <a:gd name="T1" fmla="*/ 54 h 54"/>
                  <a:gd name="T2" fmla="*/ 7 w 14"/>
                  <a:gd name="T3" fmla="*/ 50 h 54"/>
                  <a:gd name="T4" fmla="*/ 11 w 14"/>
                  <a:gd name="T5" fmla="*/ 36 h 54"/>
                  <a:gd name="T6" fmla="*/ 11 w 14"/>
                  <a:gd name="T7" fmla="*/ 14 h 54"/>
                  <a:gd name="T8" fmla="*/ 14 w 14"/>
                  <a:gd name="T9" fmla="*/ 3 h 54"/>
                  <a:gd name="T10" fmla="*/ 11 w 14"/>
                  <a:gd name="T11" fmla="*/ 0 h 54"/>
                  <a:gd name="T12" fmla="*/ 3 w 14"/>
                  <a:gd name="T13" fmla="*/ 14 h 54"/>
                  <a:gd name="T14" fmla="*/ 3 w 14"/>
                  <a:gd name="T15" fmla="*/ 36 h 54"/>
                  <a:gd name="T16" fmla="*/ 0 w 14"/>
                  <a:gd name="T17" fmla="*/ 47 h 54"/>
                  <a:gd name="T18" fmla="*/ 3 w 14"/>
                  <a:gd name="T19" fmla="*/ 47 h 54"/>
                  <a:gd name="T20" fmla="*/ 3 w 14"/>
                  <a:gd name="T21" fmla="*/ 54 h 54"/>
                  <a:gd name="T22" fmla="*/ 7 w 14"/>
                  <a:gd name="T23" fmla="*/ 54 h 54"/>
                  <a:gd name="T24" fmla="*/ 7 w 14"/>
                  <a:gd name="T25" fmla="*/ 50 h 54"/>
                  <a:gd name="T26" fmla="*/ 3 w 14"/>
                  <a:gd name="T2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54">
                    <a:moveTo>
                      <a:pt x="3" y="54"/>
                    </a:moveTo>
                    <a:lnTo>
                      <a:pt x="7" y="50"/>
                    </a:lnTo>
                    <a:lnTo>
                      <a:pt x="11" y="36"/>
                    </a:lnTo>
                    <a:lnTo>
                      <a:pt x="11" y="14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3" y="14"/>
                    </a:lnTo>
                    <a:lnTo>
                      <a:pt x="3" y="36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3" y="54"/>
                    </a:lnTo>
                    <a:lnTo>
                      <a:pt x="7" y="54"/>
                    </a:lnTo>
                    <a:lnTo>
                      <a:pt x="7" y="50"/>
                    </a:ln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52" name="Freeform 76"/>
              <p:cNvSpPr>
                <a:spLocks/>
              </p:cNvSpPr>
              <p:nvPr/>
            </p:nvSpPr>
            <p:spPr bwMode="auto">
              <a:xfrm>
                <a:off x="3566" y="1813"/>
                <a:ext cx="36" cy="22"/>
              </a:xfrm>
              <a:custGeom>
                <a:avLst/>
                <a:gdLst>
                  <a:gd name="T0" fmla="*/ 0 w 36"/>
                  <a:gd name="T1" fmla="*/ 7 h 22"/>
                  <a:gd name="T2" fmla="*/ 11 w 36"/>
                  <a:gd name="T3" fmla="*/ 7 h 22"/>
                  <a:gd name="T4" fmla="*/ 18 w 36"/>
                  <a:gd name="T5" fmla="*/ 15 h 22"/>
                  <a:gd name="T6" fmla="*/ 26 w 36"/>
                  <a:gd name="T7" fmla="*/ 18 h 22"/>
                  <a:gd name="T8" fmla="*/ 29 w 36"/>
                  <a:gd name="T9" fmla="*/ 18 h 22"/>
                  <a:gd name="T10" fmla="*/ 33 w 36"/>
                  <a:gd name="T11" fmla="*/ 22 h 22"/>
                  <a:gd name="T12" fmla="*/ 36 w 36"/>
                  <a:gd name="T13" fmla="*/ 22 h 22"/>
                  <a:gd name="T14" fmla="*/ 36 w 36"/>
                  <a:gd name="T15" fmla="*/ 15 h 22"/>
                  <a:gd name="T16" fmla="*/ 33 w 36"/>
                  <a:gd name="T17" fmla="*/ 15 h 22"/>
                  <a:gd name="T18" fmla="*/ 33 w 36"/>
                  <a:gd name="T19" fmla="*/ 11 h 22"/>
                  <a:gd name="T20" fmla="*/ 29 w 36"/>
                  <a:gd name="T21" fmla="*/ 7 h 22"/>
                  <a:gd name="T22" fmla="*/ 22 w 36"/>
                  <a:gd name="T23" fmla="*/ 7 h 22"/>
                  <a:gd name="T24" fmla="*/ 18 w 36"/>
                  <a:gd name="T25" fmla="*/ 4 h 22"/>
                  <a:gd name="T26" fmla="*/ 15 w 36"/>
                  <a:gd name="T27" fmla="*/ 4 h 22"/>
                  <a:gd name="T28" fmla="*/ 8 w 36"/>
                  <a:gd name="T29" fmla="*/ 0 h 22"/>
                  <a:gd name="T30" fmla="*/ 4 w 36"/>
                  <a:gd name="T31" fmla="*/ 0 h 22"/>
                  <a:gd name="T32" fmla="*/ 4 w 36"/>
                  <a:gd name="T33" fmla="*/ 4 h 22"/>
                  <a:gd name="T34" fmla="*/ 0 w 36"/>
                  <a:gd name="T35" fmla="*/ 7 h 22"/>
                  <a:gd name="T36" fmla="*/ 4 w 36"/>
                  <a:gd name="T37" fmla="*/ 7 h 22"/>
                  <a:gd name="T38" fmla="*/ 0 w 36"/>
                  <a:gd name="T39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22">
                    <a:moveTo>
                      <a:pt x="0" y="7"/>
                    </a:moveTo>
                    <a:lnTo>
                      <a:pt x="11" y="7"/>
                    </a:lnTo>
                    <a:lnTo>
                      <a:pt x="18" y="15"/>
                    </a:lnTo>
                    <a:lnTo>
                      <a:pt x="26" y="18"/>
                    </a:lnTo>
                    <a:lnTo>
                      <a:pt x="29" y="18"/>
                    </a:lnTo>
                    <a:lnTo>
                      <a:pt x="33" y="22"/>
                    </a:lnTo>
                    <a:lnTo>
                      <a:pt x="36" y="22"/>
                    </a:lnTo>
                    <a:lnTo>
                      <a:pt x="36" y="15"/>
                    </a:lnTo>
                    <a:lnTo>
                      <a:pt x="33" y="15"/>
                    </a:lnTo>
                    <a:lnTo>
                      <a:pt x="33" y="11"/>
                    </a:lnTo>
                    <a:lnTo>
                      <a:pt x="29" y="7"/>
                    </a:lnTo>
                    <a:lnTo>
                      <a:pt x="22" y="7"/>
                    </a:lnTo>
                    <a:lnTo>
                      <a:pt x="18" y="4"/>
                    </a:lnTo>
                    <a:lnTo>
                      <a:pt x="15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53" name="Freeform 77"/>
              <p:cNvSpPr>
                <a:spLocks/>
              </p:cNvSpPr>
              <p:nvPr/>
            </p:nvSpPr>
            <p:spPr bwMode="auto">
              <a:xfrm>
                <a:off x="3559" y="1810"/>
                <a:ext cx="11" cy="10"/>
              </a:xfrm>
              <a:custGeom>
                <a:avLst/>
                <a:gdLst>
                  <a:gd name="T0" fmla="*/ 0 w 11"/>
                  <a:gd name="T1" fmla="*/ 3 h 10"/>
                  <a:gd name="T2" fmla="*/ 7 w 11"/>
                  <a:gd name="T3" fmla="*/ 10 h 10"/>
                  <a:gd name="T4" fmla="*/ 11 w 11"/>
                  <a:gd name="T5" fmla="*/ 7 h 10"/>
                  <a:gd name="T6" fmla="*/ 7 w 11"/>
                  <a:gd name="T7" fmla="*/ 0 h 10"/>
                  <a:gd name="T8" fmla="*/ 7 w 11"/>
                  <a:gd name="T9" fmla="*/ 3 h 10"/>
                  <a:gd name="T10" fmla="*/ 0 w 11"/>
                  <a:gd name="T1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0" y="3"/>
                    </a:moveTo>
                    <a:lnTo>
                      <a:pt x="7" y="10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54" name="Freeform 78"/>
              <p:cNvSpPr>
                <a:spLocks/>
              </p:cNvSpPr>
              <p:nvPr/>
            </p:nvSpPr>
            <p:spPr bwMode="auto">
              <a:xfrm>
                <a:off x="3552" y="1676"/>
                <a:ext cx="18" cy="137"/>
              </a:xfrm>
              <a:custGeom>
                <a:avLst/>
                <a:gdLst>
                  <a:gd name="T0" fmla="*/ 4 w 18"/>
                  <a:gd name="T1" fmla="*/ 8 h 137"/>
                  <a:gd name="T2" fmla="*/ 0 w 18"/>
                  <a:gd name="T3" fmla="*/ 4 h 137"/>
                  <a:gd name="T4" fmla="*/ 7 w 18"/>
                  <a:gd name="T5" fmla="*/ 18 h 137"/>
                  <a:gd name="T6" fmla="*/ 7 w 18"/>
                  <a:gd name="T7" fmla="*/ 137 h 137"/>
                  <a:gd name="T8" fmla="*/ 14 w 18"/>
                  <a:gd name="T9" fmla="*/ 137 h 137"/>
                  <a:gd name="T10" fmla="*/ 14 w 18"/>
                  <a:gd name="T11" fmla="*/ 83 h 137"/>
                  <a:gd name="T12" fmla="*/ 18 w 18"/>
                  <a:gd name="T13" fmla="*/ 65 h 137"/>
                  <a:gd name="T14" fmla="*/ 18 w 18"/>
                  <a:gd name="T15" fmla="*/ 33 h 137"/>
                  <a:gd name="T16" fmla="*/ 14 w 18"/>
                  <a:gd name="T17" fmla="*/ 18 h 137"/>
                  <a:gd name="T18" fmla="*/ 7 w 18"/>
                  <a:gd name="T19" fmla="*/ 0 h 137"/>
                  <a:gd name="T20" fmla="*/ 4 w 18"/>
                  <a:gd name="T21" fmla="*/ 0 h 137"/>
                  <a:gd name="T22" fmla="*/ 7 w 18"/>
                  <a:gd name="T23" fmla="*/ 0 h 137"/>
                  <a:gd name="T24" fmla="*/ 4 w 18"/>
                  <a:gd name="T25" fmla="*/ 0 h 137"/>
                  <a:gd name="T26" fmla="*/ 4 w 18"/>
                  <a:gd name="T27" fmla="*/ 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37">
                    <a:moveTo>
                      <a:pt x="4" y="8"/>
                    </a:moveTo>
                    <a:lnTo>
                      <a:pt x="0" y="4"/>
                    </a:lnTo>
                    <a:lnTo>
                      <a:pt x="7" y="18"/>
                    </a:lnTo>
                    <a:lnTo>
                      <a:pt x="7" y="137"/>
                    </a:lnTo>
                    <a:lnTo>
                      <a:pt x="14" y="137"/>
                    </a:lnTo>
                    <a:lnTo>
                      <a:pt x="14" y="83"/>
                    </a:lnTo>
                    <a:lnTo>
                      <a:pt x="18" y="65"/>
                    </a:lnTo>
                    <a:lnTo>
                      <a:pt x="18" y="33"/>
                    </a:lnTo>
                    <a:lnTo>
                      <a:pt x="14" y="18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55" name="Freeform 79"/>
              <p:cNvSpPr>
                <a:spLocks/>
              </p:cNvSpPr>
              <p:nvPr/>
            </p:nvSpPr>
            <p:spPr bwMode="auto">
              <a:xfrm>
                <a:off x="3548" y="1676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4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4 w 8"/>
                  <a:gd name="T9" fmla="*/ 0 h 8"/>
                  <a:gd name="T10" fmla="*/ 0 w 8"/>
                  <a:gd name="T11" fmla="*/ 4 h 8"/>
                  <a:gd name="T12" fmla="*/ 4 w 8"/>
                  <a:gd name="T13" fmla="*/ 0 h 8"/>
                  <a:gd name="T14" fmla="*/ 0 w 8"/>
                  <a:gd name="T15" fmla="*/ 0 h 8"/>
                  <a:gd name="T16" fmla="*/ 0 w 8"/>
                  <a:gd name="T17" fmla="*/ 4 h 8"/>
                  <a:gd name="T18" fmla="*/ 8 w 8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4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56" name="Freeform 80"/>
              <p:cNvSpPr>
                <a:spLocks/>
              </p:cNvSpPr>
              <p:nvPr/>
            </p:nvSpPr>
            <p:spPr bwMode="auto">
              <a:xfrm>
                <a:off x="3541" y="1680"/>
                <a:ext cx="15" cy="115"/>
              </a:xfrm>
              <a:custGeom>
                <a:avLst/>
                <a:gdLst>
                  <a:gd name="T0" fmla="*/ 4 w 15"/>
                  <a:gd name="T1" fmla="*/ 112 h 115"/>
                  <a:gd name="T2" fmla="*/ 7 w 15"/>
                  <a:gd name="T3" fmla="*/ 108 h 115"/>
                  <a:gd name="T4" fmla="*/ 15 w 15"/>
                  <a:gd name="T5" fmla="*/ 0 h 115"/>
                  <a:gd name="T6" fmla="*/ 7 w 15"/>
                  <a:gd name="T7" fmla="*/ 0 h 115"/>
                  <a:gd name="T8" fmla="*/ 0 w 15"/>
                  <a:gd name="T9" fmla="*/ 108 h 115"/>
                  <a:gd name="T10" fmla="*/ 4 w 15"/>
                  <a:gd name="T11" fmla="*/ 104 h 115"/>
                  <a:gd name="T12" fmla="*/ 4 w 15"/>
                  <a:gd name="T13" fmla="*/ 112 h 115"/>
                  <a:gd name="T14" fmla="*/ 7 w 15"/>
                  <a:gd name="T15" fmla="*/ 115 h 115"/>
                  <a:gd name="T16" fmla="*/ 7 w 15"/>
                  <a:gd name="T17" fmla="*/ 108 h 115"/>
                  <a:gd name="T18" fmla="*/ 4 w 15"/>
                  <a:gd name="T19" fmla="*/ 11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5">
                    <a:moveTo>
                      <a:pt x="4" y="112"/>
                    </a:moveTo>
                    <a:lnTo>
                      <a:pt x="7" y="108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108"/>
                    </a:lnTo>
                    <a:lnTo>
                      <a:pt x="4" y="104"/>
                    </a:lnTo>
                    <a:lnTo>
                      <a:pt x="4" y="112"/>
                    </a:lnTo>
                    <a:lnTo>
                      <a:pt x="7" y="115"/>
                    </a:lnTo>
                    <a:lnTo>
                      <a:pt x="7" y="108"/>
                    </a:lnTo>
                    <a:lnTo>
                      <a:pt x="4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57" name="Freeform 81"/>
              <p:cNvSpPr>
                <a:spLocks/>
              </p:cNvSpPr>
              <p:nvPr/>
            </p:nvSpPr>
            <p:spPr bwMode="auto">
              <a:xfrm>
                <a:off x="3498" y="1770"/>
                <a:ext cx="47" cy="22"/>
              </a:xfrm>
              <a:custGeom>
                <a:avLst/>
                <a:gdLst>
                  <a:gd name="T0" fmla="*/ 0 w 47"/>
                  <a:gd name="T1" fmla="*/ 4 h 22"/>
                  <a:gd name="T2" fmla="*/ 4 w 47"/>
                  <a:gd name="T3" fmla="*/ 11 h 22"/>
                  <a:gd name="T4" fmla="*/ 7 w 47"/>
                  <a:gd name="T5" fmla="*/ 14 h 22"/>
                  <a:gd name="T6" fmla="*/ 14 w 47"/>
                  <a:gd name="T7" fmla="*/ 18 h 22"/>
                  <a:gd name="T8" fmla="*/ 22 w 47"/>
                  <a:gd name="T9" fmla="*/ 18 h 22"/>
                  <a:gd name="T10" fmla="*/ 29 w 47"/>
                  <a:gd name="T11" fmla="*/ 22 h 22"/>
                  <a:gd name="T12" fmla="*/ 47 w 47"/>
                  <a:gd name="T13" fmla="*/ 22 h 22"/>
                  <a:gd name="T14" fmla="*/ 47 w 47"/>
                  <a:gd name="T15" fmla="*/ 14 h 22"/>
                  <a:gd name="T16" fmla="*/ 29 w 47"/>
                  <a:gd name="T17" fmla="*/ 14 h 22"/>
                  <a:gd name="T18" fmla="*/ 22 w 47"/>
                  <a:gd name="T19" fmla="*/ 11 h 22"/>
                  <a:gd name="T20" fmla="*/ 18 w 47"/>
                  <a:gd name="T21" fmla="*/ 11 h 22"/>
                  <a:gd name="T22" fmla="*/ 11 w 47"/>
                  <a:gd name="T23" fmla="*/ 7 h 22"/>
                  <a:gd name="T24" fmla="*/ 7 w 47"/>
                  <a:gd name="T25" fmla="*/ 7 h 22"/>
                  <a:gd name="T26" fmla="*/ 4 w 47"/>
                  <a:gd name="T27" fmla="*/ 0 h 22"/>
                  <a:gd name="T28" fmla="*/ 4 w 47"/>
                  <a:gd name="T29" fmla="*/ 4 h 22"/>
                  <a:gd name="T30" fmla="*/ 0 w 47"/>
                  <a:gd name="T3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22">
                    <a:moveTo>
                      <a:pt x="0" y="4"/>
                    </a:moveTo>
                    <a:lnTo>
                      <a:pt x="4" y="11"/>
                    </a:lnTo>
                    <a:lnTo>
                      <a:pt x="7" y="14"/>
                    </a:lnTo>
                    <a:lnTo>
                      <a:pt x="14" y="18"/>
                    </a:lnTo>
                    <a:lnTo>
                      <a:pt x="22" y="18"/>
                    </a:lnTo>
                    <a:lnTo>
                      <a:pt x="29" y="22"/>
                    </a:lnTo>
                    <a:lnTo>
                      <a:pt x="47" y="22"/>
                    </a:lnTo>
                    <a:lnTo>
                      <a:pt x="47" y="14"/>
                    </a:lnTo>
                    <a:lnTo>
                      <a:pt x="29" y="14"/>
                    </a:lnTo>
                    <a:lnTo>
                      <a:pt x="22" y="11"/>
                    </a:lnTo>
                    <a:lnTo>
                      <a:pt x="18" y="11"/>
                    </a:lnTo>
                    <a:lnTo>
                      <a:pt x="11" y="7"/>
                    </a:lnTo>
                    <a:lnTo>
                      <a:pt x="7" y="7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58" name="Freeform 82"/>
              <p:cNvSpPr>
                <a:spLocks/>
              </p:cNvSpPr>
              <p:nvPr/>
            </p:nvSpPr>
            <p:spPr bwMode="auto">
              <a:xfrm>
                <a:off x="3498" y="1597"/>
                <a:ext cx="40" cy="177"/>
              </a:xfrm>
              <a:custGeom>
                <a:avLst/>
                <a:gdLst>
                  <a:gd name="T0" fmla="*/ 32 w 40"/>
                  <a:gd name="T1" fmla="*/ 4 h 177"/>
                  <a:gd name="T2" fmla="*/ 29 w 40"/>
                  <a:gd name="T3" fmla="*/ 25 h 177"/>
                  <a:gd name="T4" fmla="*/ 22 w 40"/>
                  <a:gd name="T5" fmla="*/ 47 h 177"/>
                  <a:gd name="T6" fmla="*/ 18 w 40"/>
                  <a:gd name="T7" fmla="*/ 65 h 177"/>
                  <a:gd name="T8" fmla="*/ 14 w 40"/>
                  <a:gd name="T9" fmla="*/ 87 h 177"/>
                  <a:gd name="T10" fmla="*/ 11 w 40"/>
                  <a:gd name="T11" fmla="*/ 108 h 177"/>
                  <a:gd name="T12" fmla="*/ 7 w 40"/>
                  <a:gd name="T13" fmla="*/ 130 h 177"/>
                  <a:gd name="T14" fmla="*/ 4 w 40"/>
                  <a:gd name="T15" fmla="*/ 151 h 177"/>
                  <a:gd name="T16" fmla="*/ 0 w 40"/>
                  <a:gd name="T17" fmla="*/ 177 h 177"/>
                  <a:gd name="T18" fmla="*/ 4 w 40"/>
                  <a:gd name="T19" fmla="*/ 177 h 177"/>
                  <a:gd name="T20" fmla="*/ 7 w 40"/>
                  <a:gd name="T21" fmla="*/ 155 h 177"/>
                  <a:gd name="T22" fmla="*/ 14 w 40"/>
                  <a:gd name="T23" fmla="*/ 133 h 177"/>
                  <a:gd name="T24" fmla="*/ 18 w 40"/>
                  <a:gd name="T25" fmla="*/ 112 h 177"/>
                  <a:gd name="T26" fmla="*/ 22 w 40"/>
                  <a:gd name="T27" fmla="*/ 90 h 177"/>
                  <a:gd name="T28" fmla="*/ 25 w 40"/>
                  <a:gd name="T29" fmla="*/ 69 h 177"/>
                  <a:gd name="T30" fmla="*/ 29 w 40"/>
                  <a:gd name="T31" fmla="*/ 47 h 177"/>
                  <a:gd name="T32" fmla="*/ 36 w 40"/>
                  <a:gd name="T33" fmla="*/ 25 h 177"/>
                  <a:gd name="T34" fmla="*/ 40 w 40"/>
                  <a:gd name="T35" fmla="*/ 4 h 177"/>
                  <a:gd name="T36" fmla="*/ 40 w 40"/>
                  <a:gd name="T37" fmla="*/ 0 h 177"/>
                  <a:gd name="T38" fmla="*/ 40 w 40"/>
                  <a:gd name="T39" fmla="*/ 4 h 177"/>
                  <a:gd name="T40" fmla="*/ 40 w 40"/>
                  <a:gd name="T41" fmla="*/ 0 h 177"/>
                  <a:gd name="T42" fmla="*/ 32 w 40"/>
                  <a:gd name="T43" fmla="*/ 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177">
                    <a:moveTo>
                      <a:pt x="32" y="4"/>
                    </a:moveTo>
                    <a:lnTo>
                      <a:pt x="29" y="25"/>
                    </a:lnTo>
                    <a:lnTo>
                      <a:pt x="22" y="47"/>
                    </a:lnTo>
                    <a:lnTo>
                      <a:pt x="18" y="65"/>
                    </a:lnTo>
                    <a:lnTo>
                      <a:pt x="14" y="87"/>
                    </a:lnTo>
                    <a:lnTo>
                      <a:pt x="11" y="108"/>
                    </a:lnTo>
                    <a:lnTo>
                      <a:pt x="7" y="130"/>
                    </a:lnTo>
                    <a:lnTo>
                      <a:pt x="4" y="151"/>
                    </a:lnTo>
                    <a:lnTo>
                      <a:pt x="0" y="177"/>
                    </a:lnTo>
                    <a:lnTo>
                      <a:pt x="4" y="177"/>
                    </a:lnTo>
                    <a:lnTo>
                      <a:pt x="7" y="155"/>
                    </a:lnTo>
                    <a:lnTo>
                      <a:pt x="14" y="133"/>
                    </a:lnTo>
                    <a:lnTo>
                      <a:pt x="18" y="112"/>
                    </a:lnTo>
                    <a:lnTo>
                      <a:pt x="22" y="90"/>
                    </a:lnTo>
                    <a:lnTo>
                      <a:pt x="25" y="69"/>
                    </a:lnTo>
                    <a:lnTo>
                      <a:pt x="29" y="47"/>
                    </a:lnTo>
                    <a:lnTo>
                      <a:pt x="36" y="25"/>
                    </a:lnTo>
                    <a:lnTo>
                      <a:pt x="40" y="4"/>
                    </a:lnTo>
                    <a:lnTo>
                      <a:pt x="40" y="0"/>
                    </a:lnTo>
                    <a:lnTo>
                      <a:pt x="40" y="4"/>
                    </a:lnTo>
                    <a:lnTo>
                      <a:pt x="40" y="0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59" name="Freeform 83"/>
              <p:cNvSpPr>
                <a:spLocks/>
              </p:cNvSpPr>
              <p:nvPr/>
            </p:nvSpPr>
            <p:spPr bwMode="auto">
              <a:xfrm>
                <a:off x="3527" y="1590"/>
                <a:ext cx="11" cy="11"/>
              </a:xfrm>
              <a:custGeom>
                <a:avLst/>
                <a:gdLst>
                  <a:gd name="T0" fmla="*/ 3 w 11"/>
                  <a:gd name="T1" fmla="*/ 7 h 11"/>
                  <a:gd name="T2" fmla="*/ 0 w 11"/>
                  <a:gd name="T3" fmla="*/ 7 h 11"/>
                  <a:gd name="T4" fmla="*/ 3 w 11"/>
                  <a:gd name="T5" fmla="*/ 11 h 11"/>
                  <a:gd name="T6" fmla="*/ 11 w 11"/>
                  <a:gd name="T7" fmla="*/ 7 h 11"/>
                  <a:gd name="T8" fmla="*/ 3 w 11"/>
                  <a:gd name="T9" fmla="*/ 4 h 11"/>
                  <a:gd name="T10" fmla="*/ 0 w 11"/>
                  <a:gd name="T11" fmla="*/ 4 h 11"/>
                  <a:gd name="T12" fmla="*/ 3 w 11"/>
                  <a:gd name="T13" fmla="*/ 4 h 11"/>
                  <a:gd name="T14" fmla="*/ 3 w 11"/>
                  <a:gd name="T15" fmla="*/ 0 h 11"/>
                  <a:gd name="T16" fmla="*/ 0 w 11"/>
                  <a:gd name="T17" fmla="*/ 4 h 11"/>
                  <a:gd name="T18" fmla="*/ 3 w 11"/>
                  <a:gd name="T1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3" y="7"/>
                    </a:moveTo>
                    <a:lnTo>
                      <a:pt x="0" y="7"/>
                    </a:lnTo>
                    <a:lnTo>
                      <a:pt x="3" y="11"/>
                    </a:lnTo>
                    <a:lnTo>
                      <a:pt x="11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60" name="Freeform 84"/>
              <p:cNvSpPr>
                <a:spLocks/>
              </p:cNvSpPr>
              <p:nvPr/>
            </p:nvSpPr>
            <p:spPr bwMode="auto">
              <a:xfrm>
                <a:off x="3520" y="1594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10 w 10"/>
                  <a:gd name="T3" fmla="*/ 3 h 7"/>
                  <a:gd name="T4" fmla="*/ 7 w 10"/>
                  <a:gd name="T5" fmla="*/ 0 h 7"/>
                  <a:gd name="T6" fmla="*/ 0 w 10"/>
                  <a:gd name="T7" fmla="*/ 3 h 7"/>
                  <a:gd name="T8" fmla="*/ 0 w 10"/>
                  <a:gd name="T9" fmla="*/ 7 h 7"/>
                  <a:gd name="T10" fmla="*/ 0 w 10"/>
                  <a:gd name="T11" fmla="*/ 3 h 7"/>
                  <a:gd name="T12" fmla="*/ 0 w 10"/>
                  <a:gd name="T13" fmla="*/ 7 h 7"/>
                  <a:gd name="T14" fmla="*/ 7 w 10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10" y="3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61" name="Freeform 85"/>
              <p:cNvSpPr>
                <a:spLocks/>
              </p:cNvSpPr>
              <p:nvPr/>
            </p:nvSpPr>
            <p:spPr bwMode="auto">
              <a:xfrm>
                <a:off x="3476" y="1601"/>
                <a:ext cx="51" cy="165"/>
              </a:xfrm>
              <a:custGeom>
                <a:avLst/>
                <a:gdLst>
                  <a:gd name="T0" fmla="*/ 0 w 51"/>
                  <a:gd name="T1" fmla="*/ 165 h 165"/>
                  <a:gd name="T2" fmla="*/ 8 w 51"/>
                  <a:gd name="T3" fmla="*/ 165 h 165"/>
                  <a:gd name="T4" fmla="*/ 15 w 51"/>
                  <a:gd name="T5" fmla="*/ 147 h 165"/>
                  <a:gd name="T6" fmla="*/ 22 w 51"/>
                  <a:gd name="T7" fmla="*/ 126 h 165"/>
                  <a:gd name="T8" fmla="*/ 26 w 51"/>
                  <a:gd name="T9" fmla="*/ 104 h 165"/>
                  <a:gd name="T10" fmla="*/ 29 w 51"/>
                  <a:gd name="T11" fmla="*/ 83 h 165"/>
                  <a:gd name="T12" fmla="*/ 36 w 51"/>
                  <a:gd name="T13" fmla="*/ 61 h 165"/>
                  <a:gd name="T14" fmla="*/ 40 w 51"/>
                  <a:gd name="T15" fmla="*/ 43 h 165"/>
                  <a:gd name="T16" fmla="*/ 44 w 51"/>
                  <a:gd name="T17" fmla="*/ 21 h 165"/>
                  <a:gd name="T18" fmla="*/ 51 w 51"/>
                  <a:gd name="T19" fmla="*/ 0 h 165"/>
                  <a:gd name="T20" fmla="*/ 44 w 51"/>
                  <a:gd name="T21" fmla="*/ 0 h 165"/>
                  <a:gd name="T22" fmla="*/ 40 w 51"/>
                  <a:gd name="T23" fmla="*/ 18 h 165"/>
                  <a:gd name="T24" fmla="*/ 33 w 51"/>
                  <a:gd name="T25" fmla="*/ 39 h 165"/>
                  <a:gd name="T26" fmla="*/ 29 w 51"/>
                  <a:gd name="T27" fmla="*/ 61 h 165"/>
                  <a:gd name="T28" fmla="*/ 26 w 51"/>
                  <a:gd name="T29" fmla="*/ 83 h 165"/>
                  <a:gd name="T30" fmla="*/ 18 w 51"/>
                  <a:gd name="T31" fmla="*/ 104 h 165"/>
                  <a:gd name="T32" fmla="*/ 15 w 51"/>
                  <a:gd name="T33" fmla="*/ 126 h 165"/>
                  <a:gd name="T34" fmla="*/ 8 w 51"/>
                  <a:gd name="T35" fmla="*/ 144 h 165"/>
                  <a:gd name="T36" fmla="*/ 0 w 51"/>
                  <a:gd name="T37" fmla="*/ 165 h 165"/>
                  <a:gd name="T38" fmla="*/ 8 w 51"/>
                  <a:gd name="T39" fmla="*/ 165 h 165"/>
                  <a:gd name="T40" fmla="*/ 0 w 51"/>
                  <a:gd name="T41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65">
                    <a:moveTo>
                      <a:pt x="0" y="165"/>
                    </a:moveTo>
                    <a:lnTo>
                      <a:pt x="8" y="165"/>
                    </a:lnTo>
                    <a:lnTo>
                      <a:pt x="15" y="147"/>
                    </a:lnTo>
                    <a:lnTo>
                      <a:pt x="22" y="126"/>
                    </a:lnTo>
                    <a:lnTo>
                      <a:pt x="26" y="104"/>
                    </a:lnTo>
                    <a:lnTo>
                      <a:pt x="29" y="83"/>
                    </a:lnTo>
                    <a:lnTo>
                      <a:pt x="36" y="61"/>
                    </a:lnTo>
                    <a:lnTo>
                      <a:pt x="40" y="43"/>
                    </a:lnTo>
                    <a:lnTo>
                      <a:pt x="44" y="21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40" y="18"/>
                    </a:lnTo>
                    <a:lnTo>
                      <a:pt x="33" y="39"/>
                    </a:lnTo>
                    <a:lnTo>
                      <a:pt x="29" y="61"/>
                    </a:lnTo>
                    <a:lnTo>
                      <a:pt x="26" y="83"/>
                    </a:lnTo>
                    <a:lnTo>
                      <a:pt x="18" y="104"/>
                    </a:lnTo>
                    <a:lnTo>
                      <a:pt x="15" y="126"/>
                    </a:lnTo>
                    <a:lnTo>
                      <a:pt x="8" y="144"/>
                    </a:lnTo>
                    <a:lnTo>
                      <a:pt x="0" y="165"/>
                    </a:lnTo>
                    <a:lnTo>
                      <a:pt x="8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62" name="Freeform 86"/>
              <p:cNvSpPr>
                <a:spLocks/>
              </p:cNvSpPr>
              <p:nvPr/>
            </p:nvSpPr>
            <p:spPr bwMode="auto">
              <a:xfrm>
                <a:off x="3476" y="1723"/>
                <a:ext cx="15" cy="43"/>
              </a:xfrm>
              <a:custGeom>
                <a:avLst/>
                <a:gdLst>
                  <a:gd name="T0" fmla="*/ 8 w 15"/>
                  <a:gd name="T1" fmla="*/ 0 h 43"/>
                  <a:gd name="T2" fmla="*/ 4 w 15"/>
                  <a:gd name="T3" fmla="*/ 11 h 43"/>
                  <a:gd name="T4" fmla="*/ 4 w 15"/>
                  <a:gd name="T5" fmla="*/ 33 h 43"/>
                  <a:gd name="T6" fmla="*/ 0 w 15"/>
                  <a:gd name="T7" fmla="*/ 43 h 43"/>
                  <a:gd name="T8" fmla="*/ 8 w 15"/>
                  <a:gd name="T9" fmla="*/ 43 h 43"/>
                  <a:gd name="T10" fmla="*/ 8 w 15"/>
                  <a:gd name="T11" fmla="*/ 36 h 43"/>
                  <a:gd name="T12" fmla="*/ 11 w 15"/>
                  <a:gd name="T13" fmla="*/ 25 h 43"/>
                  <a:gd name="T14" fmla="*/ 15 w 15"/>
                  <a:gd name="T15" fmla="*/ 11 h 43"/>
                  <a:gd name="T16" fmla="*/ 15 w 15"/>
                  <a:gd name="T17" fmla="*/ 0 h 43"/>
                  <a:gd name="T18" fmla="*/ 8 w 15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43">
                    <a:moveTo>
                      <a:pt x="8" y="0"/>
                    </a:moveTo>
                    <a:lnTo>
                      <a:pt x="4" y="11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8" y="43"/>
                    </a:lnTo>
                    <a:lnTo>
                      <a:pt x="8" y="36"/>
                    </a:lnTo>
                    <a:lnTo>
                      <a:pt x="11" y="25"/>
                    </a:lnTo>
                    <a:lnTo>
                      <a:pt x="15" y="11"/>
                    </a:lnTo>
                    <a:lnTo>
                      <a:pt x="1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63" name="Freeform 87"/>
              <p:cNvSpPr>
                <a:spLocks/>
              </p:cNvSpPr>
              <p:nvPr/>
            </p:nvSpPr>
            <p:spPr bwMode="auto">
              <a:xfrm>
                <a:off x="3484" y="1464"/>
                <a:ext cx="97" cy="259"/>
              </a:xfrm>
              <a:custGeom>
                <a:avLst/>
                <a:gdLst>
                  <a:gd name="T0" fmla="*/ 93 w 97"/>
                  <a:gd name="T1" fmla="*/ 0 h 259"/>
                  <a:gd name="T2" fmla="*/ 72 w 97"/>
                  <a:gd name="T3" fmla="*/ 29 h 259"/>
                  <a:gd name="T4" fmla="*/ 54 w 97"/>
                  <a:gd name="T5" fmla="*/ 58 h 259"/>
                  <a:gd name="T6" fmla="*/ 39 w 97"/>
                  <a:gd name="T7" fmla="*/ 90 h 259"/>
                  <a:gd name="T8" fmla="*/ 32 w 97"/>
                  <a:gd name="T9" fmla="*/ 122 h 259"/>
                  <a:gd name="T10" fmla="*/ 21 w 97"/>
                  <a:gd name="T11" fmla="*/ 158 h 259"/>
                  <a:gd name="T12" fmla="*/ 14 w 97"/>
                  <a:gd name="T13" fmla="*/ 191 h 259"/>
                  <a:gd name="T14" fmla="*/ 7 w 97"/>
                  <a:gd name="T15" fmla="*/ 227 h 259"/>
                  <a:gd name="T16" fmla="*/ 0 w 97"/>
                  <a:gd name="T17" fmla="*/ 259 h 259"/>
                  <a:gd name="T18" fmla="*/ 7 w 97"/>
                  <a:gd name="T19" fmla="*/ 259 h 259"/>
                  <a:gd name="T20" fmla="*/ 14 w 97"/>
                  <a:gd name="T21" fmla="*/ 227 h 259"/>
                  <a:gd name="T22" fmla="*/ 21 w 97"/>
                  <a:gd name="T23" fmla="*/ 194 h 259"/>
                  <a:gd name="T24" fmla="*/ 28 w 97"/>
                  <a:gd name="T25" fmla="*/ 158 h 259"/>
                  <a:gd name="T26" fmla="*/ 36 w 97"/>
                  <a:gd name="T27" fmla="*/ 126 h 259"/>
                  <a:gd name="T28" fmla="*/ 50 w 97"/>
                  <a:gd name="T29" fmla="*/ 94 h 259"/>
                  <a:gd name="T30" fmla="*/ 61 w 97"/>
                  <a:gd name="T31" fmla="*/ 61 h 259"/>
                  <a:gd name="T32" fmla="*/ 75 w 97"/>
                  <a:gd name="T33" fmla="*/ 32 h 259"/>
                  <a:gd name="T34" fmla="*/ 97 w 97"/>
                  <a:gd name="T35" fmla="*/ 4 h 259"/>
                  <a:gd name="T36" fmla="*/ 93 w 97"/>
                  <a:gd name="T3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7" h="259">
                    <a:moveTo>
                      <a:pt x="93" y="0"/>
                    </a:moveTo>
                    <a:lnTo>
                      <a:pt x="72" y="29"/>
                    </a:lnTo>
                    <a:lnTo>
                      <a:pt x="54" y="58"/>
                    </a:lnTo>
                    <a:lnTo>
                      <a:pt x="39" y="90"/>
                    </a:lnTo>
                    <a:lnTo>
                      <a:pt x="32" y="122"/>
                    </a:lnTo>
                    <a:lnTo>
                      <a:pt x="21" y="158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0" y="259"/>
                    </a:lnTo>
                    <a:lnTo>
                      <a:pt x="7" y="259"/>
                    </a:lnTo>
                    <a:lnTo>
                      <a:pt x="14" y="227"/>
                    </a:lnTo>
                    <a:lnTo>
                      <a:pt x="21" y="194"/>
                    </a:lnTo>
                    <a:lnTo>
                      <a:pt x="28" y="158"/>
                    </a:lnTo>
                    <a:lnTo>
                      <a:pt x="36" y="126"/>
                    </a:lnTo>
                    <a:lnTo>
                      <a:pt x="50" y="94"/>
                    </a:lnTo>
                    <a:lnTo>
                      <a:pt x="61" y="61"/>
                    </a:lnTo>
                    <a:lnTo>
                      <a:pt x="75" y="32"/>
                    </a:lnTo>
                    <a:lnTo>
                      <a:pt x="97" y="4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64" name="Freeform 88"/>
              <p:cNvSpPr>
                <a:spLocks/>
              </p:cNvSpPr>
              <p:nvPr/>
            </p:nvSpPr>
            <p:spPr bwMode="auto">
              <a:xfrm>
                <a:off x="3577" y="1320"/>
                <a:ext cx="177" cy="148"/>
              </a:xfrm>
              <a:custGeom>
                <a:avLst/>
                <a:gdLst>
                  <a:gd name="T0" fmla="*/ 173 w 177"/>
                  <a:gd name="T1" fmla="*/ 0 h 148"/>
                  <a:gd name="T2" fmla="*/ 162 w 177"/>
                  <a:gd name="T3" fmla="*/ 11 h 148"/>
                  <a:gd name="T4" fmla="*/ 148 w 177"/>
                  <a:gd name="T5" fmla="*/ 18 h 148"/>
                  <a:gd name="T6" fmla="*/ 137 w 177"/>
                  <a:gd name="T7" fmla="*/ 25 h 148"/>
                  <a:gd name="T8" fmla="*/ 126 w 177"/>
                  <a:gd name="T9" fmla="*/ 36 h 148"/>
                  <a:gd name="T10" fmla="*/ 115 w 177"/>
                  <a:gd name="T11" fmla="*/ 43 h 148"/>
                  <a:gd name="T12" fmla="*/ 101 w 177"/>
                  <a:gd name="T13" fmla="*/ 50 h 148"/>
                  <a:gd name="T14" fmla="*/ 90 w 177"/>
                  <a:gd name="T15" fmla="*/ 61 h 148"/>
                  <a:gd name="T16" fmla="*/ 79 w 177"/>
                  <a:gd name="T17" fmla="*/ 68 h 148"/>
                  <a:gd name="T18" fmla="*/ 69 w 177"/>
                  <a:gd name="T19" fmla="*/ 76 h 148"/>
                  <a:gd name="T20" fmla="*/ 58 w 177"/>
                  <a:gd name="T21" fmla="*/ 83 h 148"/>
                  <a:gd name="T22" fmla="*/ 47 w 177"/>
                  <a:gd name="T23" fmla="*/ 94 h 148"/>
                  <a:gd name="T24" fmla="*/ 36 w 177"/>
                  <a:gd name="T25" fmla="*/ 101 h 148"/>
                  <a:gd name="T26" fmla="*/ 15 w 177"/>
                  <a:gd name="T27" fmla="*/ 122 h 148"/>
                  <a:gd name="T28" fmla="*/ 7 w 177"/>
                  <a:gd name="T29" fmla="*/ 133 h 148"/>
                  <a:gd name="T30" fmla="*/ 0 w 177"/>
                  <a:gd name="T31" fmla="*/ 144 h 148"/>
                  <a:gd name="T32" fmla="*/ 4 w 177"/>
                  <a:gd name="T33" fmla="*/ 148 h 148"/>
                  <a:gd name="T34" fmla="*/ 11 w 177"/>
                  <a:gd name="T35" fmla="*/ 137 h 148"/>
                  <a:gd name="T36" fmla="*/ 40 w 177"/>
                  <a:gd name="T37" fmla="*/ 108 h 148"/>
                  <a:gd name="T38" fmla="*/ 51 w 177"/>
                  <a:gd name="T39" fmla="*/ 101 h 148"/>
                  <a:gd name="T40" fmla="*/ 61 w 177"/>
                  <a:gd name="T41" fmla="*/ 90 h 148"/>
                  <a:gd name="T42" fmla="*/ 72 w 177"/>
                  <a:gd name="T43" fmla="*/ 83 h 148"/>
                  <a:gd name="T44" fmla="*/ 83 w 177"/>
                  <a:gd name="T45" fmla="*/ 72 h 148"/>
                  <a:gd name="T46" fmla="*/ 94 w 177"/>
                  <a:gd name="T47" fmla="*/ 65 h 148"/>
                  <a:gd name="T48" fmla="*/ 108 w 177"/>
                  <a:gd name="T49" fmla="*/ 58 h 148"/>
                  <a:gd name="T50" fmla="*/ 119 w 177"/>
                  <a:gd name="T51" fmla="*/ 47 h 148"/>
                  <a:gd name="T52" fmla="*/ 130 w 177"/>
                  <a:gd name="T53" fmla="*/ 40 h 148"/>
                  <a:gd name="T54" fmla="*/ 141 w 177"/>
                  <a:gd name="T55" fmla="*/ 32 h 148"/>
                  <a:gd name="T56" fmla="*/ 151 w 177"/>
                  <a:gd name="T57" fmla="*/ 22 h 148"/>
                  <a:gd name="T58" fmla="*/ 166 w 177"/>
                  <a:gd name="T59" fmla="*/ 14 h 148"/>
                  <a:gd name="T60" fmla="*/ 177 w 177"/>
                  <a:gd name="T61" fmla="*/ 7 h 148"/>
                  <a:gd name="T62" fmla="*/ 173 w 177"/>
                  <a:gd name="T63" fmla="*/ 7 h 148"/>
                  <a:gd name="T64" fmla="*/ 173 w 177"/>
                  <a:gd name="T65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148">
                    <a:moveTo>
                      <a:pt x="173" y="0"/>
                    </a:moveTo>
                    <a:lnTo>
                      <a:pt x="162" y="11"/>
                    </a:lnTo>
                    <a:lnTo>
                      <a:pt x="148" y="18"/>
                    </a:lnTo>
                    <a:lnTo>
                      <a:pt x="137" y="25"/>
                    </a:lnTo>
                    <a:lnTo>
                      <a:pt x="126" y="36"/>
                    </a:lnTo>
                    <a:lnTo>
                      <a:pt x="115" y="43"/>
                    </a:lnTo>
                    <a:lnTo>
                      <a:pt x="101" y="50"/>
                    </a:lnTo>
                    <a:lnTo>
                      <a:pt x="90" y="61"/>
                    </a:lnTo>
                    <a:lnTo>
                      <a:pt x="79" y="68"/>
                    </a:lnTo>
                    <a:lnTo>
                      <a:pt x="69" y="76"/>
                    </a:lnTo>
                    <a:lnTo>
                      <a:pt x="58" y="83"/>
                    </a:lnTo>
                    <a:lnTo>
                      <a:pt x="47" y="94"/>
                    </a:lnTo>
                    <a:lnTo>
                      <a:pt x="36" y="101"/>
                    </a:lnTo>
                    <a:lnTo>
                      <a:pt x="15" y="122"/>
                    </a:lnTo>
                    <a:lnTo>
                      <a:pt x="7" y="133"/>
                    </a:lnTo>
                    <a:lnTo>
                      <a:pt x="0" y="144"/>
                    </a:lnTo>
                    <a:lnTo>
                      <a:pt x="4" y="148"/>
                    </a:lnTo>
                    <a:lnTo>
                      <a:pt x="11" y="137"/>
                    </a:lnTo>
                    <a:lnTo>
                      <a:pt x="40" y="108"/>
                    </a:lnTo>
                    <a:lnTo>
                      <a:pt x="51" y="101"/>
                    </a:lnTo>
                    <a:lnTo>
                      <a:pt x="61" y="90"/>
                    </a:lnTo>
                    <a:lnTo>
                      <a:pt x="72" y="83"/>
                    </a:lnTo>
                    <a:lnTo>
                      <a:pt x="83" y="72"/>
                    </a:lnTo>
                    <a:lnTo>
                      <a:pt x="94" y="65"/>
                    </a:lnTo>
                    <a:lnTo>
                      <a:pt x="108" y="58"/>
                    </a:lnTo>
                    <a:lnTo>
                      <a:pt x="119" y="47"/>
                    </a:lnTo>
                    <a:lnTo>
                      <a:pt x="130" y="40"/>
                    </a:lnTo>
                    <a:lnTo>
                      <a:pt x="141" y="32"/>
                    </a:lnTo>
                    <a:lnTo>
                      <a:pt x="151" y="22"/>
                    </a:lnTo>
                    <a:lnTo>
                      <a:pt x="166" y="14"/>
                    </a:lnTo>
                    <a:lnTo>
                      <a:pt x="177" y="7"/>
                    </a:lnTo>
                    <a:lnTo>
                      <a:pt x="173" y="7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65" name="Freeform 89"/>
              <p:cNvSpPr>
                <a:spLocks/>
              </p:cNvSpPr>
              <p:nvPr/>
            </p:nvSpPr>
            <p:spPr bwMode="auto">
              <a:xfrm>
                <a:off x="3750" y="1277"/>
                <a:ext cx="148" cy="50"/>
              </a:xfrm>
              <a:custGeom>
                <a:avLst/>
                <a:gdLst>
                  <a:gd name="T0" fmla="*/ 148 w 148"/>
                  <a:gd name="T1" fmla="*/ 0 h 50"/>
                  <a:gd name="T2" fmla="*/ 137 w 148"/>
                  <a:gd name="T3" fmla="*/ 0 h 50"/>
                  <a:gd name="T4" fmla="*/ 130 w 148"/>
                  <a:gd name="T5" fmla="*/ 3 h 50"/>
                  <a:gd name="T6" fmla="*/ 108 w 148"/>
                  <a:gd name="T7" fmla="*/ 3 h 50"/>
                  <a:gd name="T8" fmla="*/ 101 w 148"/>
                  <a:gd name="T9" fmla="*/ 7 h 50"/>
                  <a:gd name="T10" fmla="*/ 90 w 148"/>
                  <a:gd name="T11" fmla="*/ 11 h 50"/>
                  <a:gd name="T12" fmla="*/ 83 w 148"/>
                  <a:gd name="T13" fmla="*/ 14 h 50"/>
                  <a:gd name="T14" fmla="*/ 72 w 148"/>
                  <a:gd name="T15" fmla="*/ 18 h 50"/>
                  <a:gd name="T16" fmla="*/ 61 w 148"/>
                  <a:gd name="T17" fmla="*/ 21 h 50"/>
                  <a:gd name="T18" fmla="*/ 54 w 148"/>
                  <a:gd name="T19" fmla="*/ 25 h 50"/>
                  <a:gd name="T20" fmla="*/ 47 w 148"/>
                  <a:gd name="T21" fmla="*/ 29 h 50"/>
                  <a:gd name="T22" fmla="*/ 36 w 148"/>
                  <a:gd name="T23" fmla="*/ 32 h 50"/>
                  <a:gd name="T24" fmla="*/ 25 w 148"/>
                  <a:gd name="T25" fmla="*/ 36 h 50"/>
                  <a:gd name="T26" fmla="*/ 18 w 148"/>
                  <a:gd name="T27" fmla="*/ 39 h 50"/>
                  <a:gd name="T28" fmla="*/ 7 w 148"/>
                  <a:gd name="T29" fmla="*/ 39 h 50"/>
                  <a:gd name="T30" fmla="*/ 0 w 148"/>
                  <a:gd name="T31" fmla="*/ 43 h 50"/>
                  <a:gd name="T32" fmla="*/ 0 w 148"/>
                  <a:gd name="T33" fmla="*/ 50 h 50"/>
                  <a:gd name="T34" fmla="*/ 11 w 148"/>
                  <a:gd name="T35" fmla="*/ 47 h 50"/>
                  <a:gd name="T36" fmla="*/ 22 w 148"/>
                  <a:gd name="T37" fmla="*/ 43 h 50"/>
                  <a:gd name="T38" fmla="*/ 29 w 148"/>
                  <a:gd name="T39" fmla="*/ 43 h 50"/>
                  <a:gd name="T40" fmla="*/ 40 w 148"/>
                  <a:gd name="T41" fmla="*/ 39 h 50"/>
                  <a:gd name="T42" fmla="*/ 47 w 148"/>
                  <a:gd name="T43" fmla="*/ 36 h 50"/>
                  <a:gd name="T44" fmla="*/ 58 w 148"/>
                  <a:gd name="T45" fmla="*/ 32 h 50"/>
                  <a:gd name="T46" fmla="*/ 65 w 148"/>
                  <a:gd name="T47" fmla="*/ 29 h 50"/>
                  <a:gd name="T48" fmla="*/ 76 w 148"/>
                  <a:gd name="T49" fmla="*/ 25 h 50"/>
                  <a:gd name="T50" fmla="*/ 83 w 148"/>
                  <a:gd name="T51" fmla="*/ 21 h 50"/>
                  <a:gd name="T52" fmla="*/ 94 w 148"/>
                  <a:gd name="T53" fmla="*/ 18 h 50"/>
                  <a:gd name="T54" fmla="*/ 101 w 148"/>
                  <a:gd name="T55" fmla="*/ 14 h 50"/>
                  <a:gd name="T56" fmla="*/ 112 w 148"/>
                  <a:gd name="T57" fmla="*/ 14 h 50"/>
                  <a:gd name="T58" fmla="*/ 119 w 148"/>
                  <a:gd name="T59" fmla="*/ 11 h 50"/>
                  <a:gd name="T60" fmla="*/ 130 w 148"/>
                  <a:gd name="T61" fmla="*/ 7 h 50"/>
                  <a:gd name="T62" fmla="*/ 148 w 148"/>
                  <a:gd name="T63" fmla="*/ 7 h 50"/>
                  <a:gd name="T64" fmla="*/ 148 w 148"/>
                  <a:gd name="T6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50">
                    <a:moveTo>
                      <a:pt x="148" y="0"/>
                    </a:moveTo>
                    <a:lnTo>
                      <a:pt x="137" y="0"/>
                    </a:lnTo>
                    <a:lnTo>
                      <a:pt x="130" y="3"/>
                    </a:lnTo>
                    <a:lnTo>
                      <a:pt x="108" y="3"/>
                    </a:lnTo>
                    <a:lnTo>
                      <a:pt x="101" y="7"/>
                    </a:lnTo>
                    <a:lnTo>
                      <a:pt x="90" y="11"/>
                    </a:lnTo>
                    <a:lnTo>
                      <a:pt x="83" y="14"/>
                    </a:lnTo>
                    <a:lnTo>
                      <a:pt x="72" y="18"/>
                    </a:lnTo>
                    <a:lnTo>
                      <a:pt x="61" y="21"/>
                    </a:lnTo>
                    <a:lnTo>
                      <a:pt x="54" y="25"/>
                    </a:lnTo>
                    <a:lnTo>
                      <a:pt x="47" y="29"/>
                    </a:lnTo>
                    <a:lnTo>
                      <a:pt x="36" y="32"/>
                    </a:lnTo>
                    <a:lnTo>
                      <a:pt x="25" y="36"/>
                    </a:lnTo>
                    <a:lnTo>
                      <a:pt x="18" y="39"/>
                    </a:lnTo>
                    <a:lnTo>
                      <a:pt x="7" y="39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11" y="47"/>
                    </a:lnTo>
                    <a:lnTo>
                      <a:pt x="22" y="43"/>
                    </a:lnTo>
                    <a:lnTo>
                      <a:pt x="29" y="43"/>
                    </a:lnTo>
                    <a:lnTo>
                      <a:pt x="40" y="39"/>
                    </a:lnTo>
                    <a:lnTo>
                      <a:pt x="47" y="36"/>
                    </a:lnTo>
                    <a:lnTo>
                      <a:pt x="58" y="32"/>
                    </a:lnTo>
                    <a:lnTo>
                      <a:pt x="65" y="29"/>
                    </a:lnTo>
                    <a:lnTo>
                      <a:pt x="76" y="25"/>
                    </a:lnTo>
                    <a:lnTo>
                      <a:pt x="83" y="21"/>
                    </a:lnTo>
                    <a:lnTo>
                      <a:pt x="94" y="18"/>
                    </a:lnTo>
                    <a:lnTo>
                      <a:pt x="101" y="14"/>
                    </a:lnTo>
                    <a:lnTo>
                      <a:pt x="112" y="14"/>
                    </a:lnTo>
                    <a:lnTo>
                      <a:pt x="119" y="11"/>
                    </a:lnTo>
                    <a:lnTo>
                      <a:pt x="130" y="7"/>
                    </a:lnTo>
                    <a:lnTo>
                      <a:pt x="148" y="7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66" name="Freeform 90"/>
              <p:cNvSpPr>
                <a:spLocks/>
              </p:cNvSpPr>
              <p:nvPr/>
            </p:nvSpPr>
            <p:spPr bwMode="auto">
              <a:xfrm>
                <a:off x="3898" y="1273"/>
                <a:ext cx="147" cy="54"/>
              </a:xfrm>
              <a:custGeom>
                <a:avLst/>
                <a:gdLst>
                  <a:gd name="T0" fmla="*/ 147 w 147"/>
                  <a:gd name="T1" fmla="*/ 47 h 54"/>
                  <a:gd name="T2" fmla="*/ 140 w 147"/>
                  <a:gd name="T3" fmla="*/ 43 h 54"/>
                  <a:gd name="T4" fmla="*/ 133 w 147"/>
                  <a:gd name="T5" fmla="*/ 36 h 54"/>
                  <a:gd name="T6" fmla="*/ 122 w 147"/>
                  <a:gd name="T7" fmla="*/ 33 h 54"/>
                  <a:gd name="T8" fmla="*/ 115 w 147"/>
                  <a:gd name="T9" fmla="*/ 29 h 54"/>
                  <a:gd name="T10" fmla="*/ 107 w 147"/>
                  <a:gd name="T11" fmla="*/ 22 h 54"/>
                  <a:gd name="T12" fmla="*/ 97 w 147"/>
                  <a:gd name="T13" fmla="*/ 18 h 54"/>
                  <a:gd name="T14" fmla="*/ 90 w 147"/>
                  <a:gd name="T15" fmla="*/ 15 h 54"/>
                  <a:gd name="T16" fmla="*/ 79 w 147"/>
                  <a:gd name="T17" fmla="*/ 11 h 54"/>
                  <a:gd name="T18" fmla="*/ 72 w 147"/>
                  <a:gd name="T19" fmla="*/ 7 h 54"/>
                  <a:gd name="T20" fmla="*/ 61 w 147"/>
                  <a:gd name="T21" fmla="*/ 7 h 54"/>
                  <a:gd name="T22" fmla="*/ 50 w 147"/>
                  <a:gd name="T23" fmla="*/ 4 h 54"/>
                  <a:gd name="T24" fmla="*/ 39 w 147"/>
                  <a:gd name="T25" fmla="*/ 4 h 54"/>
                  <a:gd name="T26" fmla="*/ 32 w 147"/>
                  <a:gd name="T27" fmla="*/ 0 h 54"/>
                  <a:gd name="T28" fmla="*/ 21 w 147"/>
                  <a:gd name="T29" fmla="*/ 0 h 54"/>
                  <a:gd name="T30" fmla="*/ 10 w 147"/>
                  <a:gd name="T31" fmla="*/ 4 h 54"/>
                  <a:gd name="T32" fmla="*/ 0 w 147"/>
                  <a:gd name="T33" fmla="*/ 4 h 54"/>
                  <a:gd name="T34" fmla="*/ 0 w 147"/>
                  <a:gd name="T35" fmla="*/ 11 h 54"/>
                  <a:gd name="T36" fmla="*/ 10 w 147"/>
                  <a:gd name="T37" fmla="*/ 7 h 54"/>
                  <a:gd name="T38" fmla="*/ 39 w 147"/>
                  <a:gd name="T39" fmla="*/ 7 h 54"/>
                  <a:gd name="T40" fmla="*/ 50 w 147"/>
                  <a:gd name="T41" fmla="*/ 11 h 54"/>
                  <a:gd name="T42" fmla="*/ 61 w 147"/>
                  <a:gd name="T43" fmla="*/ 11 h 54"/>
                  <a:gd name="T44" fmla="*/ 68 w 147"/>
                  <a:gd name="T45" fmla="*/ 15 h 54"/>
                  <a:gd name="T46" fmla="*/ 79 w 147"/>
                  <a:gd name="T47" fmla="*/ 18 h 54"/>
                  <a:gd name="T48" fmla="*/ 86 w 147"/>
                  <a:gd name="T49" fmla="*/ 22 h 54"/>
                  <a:gd name="T50" fmla="*/ 97 w 147"/>
                  <a:gd name="T51" fmla="*/ 25 h 54"/>
                  <a:gd name="T52" fmla="*/ 104 w 147"/>
                  <a:gd name="T53" fmla="*/ 29 h 54"/>
                  <a:gd name="T54" fmla="*/ 111 w 147"/>
                  <a:gd name="T55" fmla="*/ 33 h 54"/>
                  <a:gd name="T56" fmla="*/ 118 w 147"/>
                  <a:gd name="T57" fmla="*/ 40 h 54"/>
                  <a:gd name="T58" fmla="*/ 129 w 147"/>
                  <a:gd name="T59" fmla="*/ 43 h 54"/>
                  <a:gd name="T60" fmla="*/ 136 w 147"/>
                  <a:gd name="T61" fmla="*/ 47 h 54"/>
                  <a:gd name="T62" fmla="*/ 143 w 147"/>
                  <a:gd name="T63" fmla="*/ 54 h 54"/>
                  <a:gd name="T64" fmla="*/ 147 w 147"/>
                  <a:gd name="T65" fmla="*/ 54 h 54"/>
                  <a:gd name="T66" fmla="*/ 143 w 147"/>
                  <a:gd name="T67" fmla="*/ 54 h 54"/>
                  <a:gd name="T68" fmla="*/ 147 w 147"/>
                  <a:gd name="T69" fmla="*/ 54 h 54"/>
                  <a:gd name="T70" fmla="*/ 147 w 147"/>
                  <a:gd name="T71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7" h="54">
                    <a:moveTo>
                      <a:pt x="147" y="47"/>
                    </a:moveTo>
                    <a:lnTo>
                      <a:pt x="140" y="43"/>
                    </a:lnTo>
                    <a:lnTo>
                      <a:pt x="133" y="36"/>
                    </a:lnTo>
                    <a:lnTo>
                      <a:pt x="122" y="33"/>
                    </a:lnTo>
                    <a:lnTo>
                      <a:pt x="115" y="29"/>
                    </a:lnTo>
                    <a:lnTo>
                      <a:pt x="107" y="22"/>
                    </a:lnTo>
                    <a:lnTo>
                      <a:pt x="97" y="18"/>
                    </a:lnTo>
                    <a:lnTo>
                      <a:pt x="90" y="15"/>
                    </a:lnTo>
                    <a:lnTo>
                      <a:pt x="79" y="11"/>
                    </a:lnTo>
                    <a:lnTo>
                      <a:pt x="72" y="7"/>
                    </a:lnTo>
                    <a:lnTo>
                      <a:pt x="61" y="7"/>
                    </a:lnTo>
                    <a:lnTo>
                      <a:pt x="50" y="4"/>
                    </a:lnTo>
                    <a:lnTo>
                      <a:pt x="39" y="4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4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10" y="7"/>
                    </a:lnTo>
                    <a:lnTo>
                      <a:pt x="39" y="7"/>
                    </a:lnTo>
                    <a:lnTo>
                      <a:pt x="50" y="11"/>
                    </a:lnTo>
                    <a:lnTo>
                      <a:pt x="61" y="11"/>
                    </a:lnTo>
                    <a:lnTo>
                      <a:pt x="68" y="15"/>
                    </a:lnTo>
                    <a:lnTo>
                      <a:pt x="79" y="18"/>
                    </a:lnTo>
                    <a:lnTo>
                      <a:pt x="86" y="22"/>
                    </a:lnTo>
                    <a:lnTo>
                      <a:pt x="97" y="25"/>
                    </a:lnTo>
                    <a:lnTo>
                      <a:pt x="104" y="29"/>
                    </a:lnTo>
                    <a:lnTo>
                      <a:pt x="111" y="33"/>
                    </a:lnTo>
                    <a:lnTo>
                      <a:pt x="118" y="40"/>
                    </a:lnTo>
                    <a:lnTo>
                      <a:pt x="129" y="43"/>
                    </a:lnTo>
                    <a:lnTo>
                      <a:pt x="136" y="47"/>
                    </a:lnTo>
                    <a:lnTo>
                      <a:pt x="143" y="54"/>
                    </a:lnTo>
                    <a:lnTo>
                      <a:pt x="147" y="54"/>
                    </a:lnTo>
                    <a:lnTo>
                      <a:pt x="143" y="54"/>
                    </a:lnTo>
                    <a:lnTo>
                      <a:pt x="147" y="54"/>
                    </a:lnTo>
                    <a:lnTo>
                      <a:pt x="147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67" name="Freeform 91"/>
              <p:cNvSpPr>
                <a:spLocks/>
              </p:cNvSpPr>
              <p:nvPr/>
            </p:nvSpPr>
            <p:spPr bwMode="auto">
              <a:xfrm>
                <a:off x="3797" y="1406"/>
                <a:ext cx="119" cy="65"/>
              </a:xfrm>
              <a:custGeom>
                <a:avLst/>
                <a:gdLst>
                  <a:gd name="T0" fmla="*/ 119 w 119"/>
                  <a:gd name="T1" fmla="*/ 65 h 65"/>
                  <a:gd name="T2" fmla="*/ 119 w 119"/>
                  <a:gd name="T3" fmla="*/ 62 h 65"/>
                  <a:gd name="T4" fmla="*/ 115 w 119"/>
                  <a:gd name="T5" fmla="*/ 62 h 65"/>
                  <a:gd name="T6" fmla="*/ 111 w 119"/>
                  <a:gd name="T7" fmla="*/ 58 h 65"/>
                  <a:gd name="T8" fmla="*/ 101 w 119"/>
                  <a:gd name="T9" fmla="*/ 58 h 65"/>
                  <a:gd name="T10" fmla="*/ 93 w 119"/>
                  <a:gd name="T11" fmla="*/ 47 h 65"/>
                  <a:gd name="T12" fmla="*/ 79 w 119"/>
                  <a:gd name="T13" fmla="*/ 33 h 65"/>
                  <a:gd name="T14" fmla="*/ 68 w 119"/>
                  <a:gd name="T15" fmla="*/ 26 h 65"/>
                  <a:gd name="T16" fmla="*/ 57 w 119"/>
                  <a:gd name="T17" fmla="*/ 18 h 65"/>
                  <a:gd name="T18" fmla="*/ 47 w 119"/>
                  <a:gd name="T19" fmla="*/ 15 h 65"/>
                  <a:gd name="T20" fmla="*/ 39 w 119"/>
                  <a:gd name="T21" fmla="*/ 11 h 65"/>
                  <a:gd name="T22" fmla="*/ 29 w 119"/>
                  <a:gd name="T23" fmla="*/ 8 h 65"/>
                  <a:gd name="T24" fmla="*/ 21 w 119"/>
                  <a:gd name="T25" fmla="*/ 8 h 65"/>
                  <a:gd name="T26" fmla="*/ 21 w 119"/>
                  <a:gd name="T27" fmla="*/ 11 h 65"/>
                  <a:gd name="T28" fmla="*/ 18 w 119"/>
                  <a:gd name="T29" fmla="*/ 11 h 65"/>
                  <a:gd name="T30" fmla="*/ 14 w 119"/>
                  <a:gd name="T31" fmla="*/ 15 h 65"/>
                  <a:gd name="T32" fmla="*/ 0 w 119"/>
                  <a:gd name="T33" fmla="*/ 15 h 65"/>
                  <a:gd name="T34" fmla="*/ 3 w 119"/>
                  <a:gd name="T35" fmla="*/ 11 h 65"/>
                  <a:gd name="T36" fmla="*/ 7 w 119"/>
                  <a:gd name="T37" fmla="*/ 11 h 65"/>
                  <a:gd name="T38" fmla="*/ 14 w 119"/>
                  <a:gd name="T39" fmla="*/ 8 h 65"/>
                  <a:gd name="T40" fmla="*/ 18 w 119"/>
                  <a:gd name="T41" fmla="*/ 8 h 65"/>
                  <a:gd name="T42" fmla="*/ 21 w 119"/>
                  <a:gd name="T43" fmla="*/ 4 h 65"/>
                  <a:gd name="T44" fmla="*/ 29 w 119"/>
                  <a:gd name="T45" fmla="*/ 4 h 65"/>
                  <a:gd name="T46" fmla="*/ 36 w 119"/>
                  <a:gd name="T47" fmla="*/ 0 h 65"/>
                  <a:gd name="T48" fmla="*/ 39 w 119"/>
                  <a:gd name="T49" fmla="*/ 0 h 65"/>
                  <a:gd name="T50" fmla="*/ 50 w 119"/>
                  <a:gd name="T51" fmla="*/ 4 h 65"/>
                  <a:gd name="T52" fmla="*/ 65 w 119"/>
                  <a:gd name="T53" fmla="*/ 11 h 65"/>
                  <a:gd name="T54" fmla="*/ 75 w 119"/>
                  <a:gd name="T55" fmla="*/ 15 h 65"/>
                  <a:gd name="T56" fmla="*/ 86 w 119"/>
                  <a:gd name="T57" fmla="*/ 22 h 65"/>
                  <a:gd name="T58" fmla="*/ 115 w 119"/>
                  <a:gd name="T59" fmla="*/ 51 h 65"/>
                  <a:gd name="T60" fmla="*/ 119 w 119"/>
                  <a:gd name="T6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9" h="65">
                    <a:moveTo>
                      <a:pt x="119" y="65"/>
                    </a:moveTo>
                    <a:lnTo>
                      <a:pt x="119" y="62"/>
                    </a:lnTo>
                    <a:lnTo>
                      <a:pt x="115" y="62"/>
                    </a:lnTo>
                    <a:lnTo>
                      <a:pt x="111" y="58"/>
                    </a:lnTo>
                    <a:lnTo>
                      <a:pt x="101" y="58"/>
                    </a:lnTo>
                    <a:lnTo>
                      <a:pt x="93" y="47"/>
                    </a:lnTo>
                    <a:lnTo>
                      <a:pt x="79" y="33"/>
                    </a:lnTo>
                    <a:lnTo>
                      <a:pt x="68" y="26"/>
                    </a:lnTo>
                    <a:lnTo>
                      <a:pt x="57" y="18"/>
                    </a:lnTo>
                    <a:lnTo>
                      <a:pt x="47" y="15"/>
                    </a:lnTo>
                    <a:lnTo>
                      <a:pt x="39" y="11"/>
                    </a:lnTo>
                    <a:lnTo>
                      <a:pt x="29" y="8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4" y="15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14" y="8"/>
                    </a:lnTo>
                    <a:lnTo>
                      <a:pt x="18" y="8"/>
                    </a:lnTo>
                    <a:lnTo>
                      <a:pt x="21" y="4"/>
                    </a:lnTo>
                    <a:lnTo>
                      <a:pt x="29" y="4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50" y="4"/>
                    </a:lnTo>
                    <a:lnTo>
                      <a:pt x="65" y="11"/>
                    </a:lnTo>
                    <a:lnTo>
                      <a:pt x="75" y="15"/>
                    </a:lnTo>
                    <a:lnTo>
                      <a:pt x="86" y="22"/>
                    </a:lnTo>
                    <a:lnTo>
                      <a:pt x="115" y="51"/>
                    </a:lnTo>
                    <a:lnTo>
                      <a:pt x="119" y="6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68" name="Freeform 92"/>
              <p:cNvSpPr>
                <a:spLocks/>
              </p:cNvSpPr>
              <p:nvPr/>
            </p:nvSpPr>
            <p:spPr bwMode="auto">
              <a:xfrm>
                <a:off x="3894" y="1460"/>
                <a:ext cx="25" cy="11"/>
              </a:xfrm>
              <a:custGeom>
                <a:avLst/>
                <a:gdLst>
                  <a:gd name="T0" fmla="*/ 0 w 25"/>
                  <a:gd name="T1" fmla="*/ 4 h 11"/>
                  <a:gd name="T2" fmla="*/ 4 w 25"/>
                  <a:gd name="T3" fmla="*/ 8 h 11"/>
                  <a:gd name="T4" fmla="*/ 14 w 25"/>
                  <a:gd name="T5" fmla="*/ 8 h 11"/>
                  <a:gd name="T6" fmla="*/ 14 w 25"/>
                  <a:gd name="T7" fmla="*/ 11 h 11"/>
                  <a:gd name="T8" fmla="*/ 22 w 25"/>
                  <a:gd name="T9" fmla="*/ 11 h 11"/>
                  <a:gd name="T10" fmla="*/ 25 w 25"/>
                  <a:gd name="T11" fmla="*/ 8 h 11"/>
                  <a:gd name="T12" fmla="*/ 22 w 25"/>
                  <a:gd name="T13" fmla="*/ 4 h 11"/>
                  <a:gd name="T14" fmla="*/ 18 w 25"/>
                  <a:gd name="T15" fmla="*/ 4 h 11"/>
                  <a:gd name="T16" fmla="*/ 18 w 25"/>
                  <a:gd name="T17" fmla="*/ 0 h 11"/>
                  <a:gd name="T18" fmla="*/ 4 w 25"/>
                  <a:gd name="T19" fmla="*/ 0 h 11"/>
                  <a:gd name="T20" fmla="*/ 7 w 25"/>
                  <a:gd name="T21" fmla="*/ 0 h 11"/>
                  <a:gd name="T22" fmla="*/ 0 w 25"/>
                  <a:gd name="T23" fmla="*/ 4 h 11"/>
                  <a:gd name="T24" fmla="*/ 4 w 25"/>
                  <a:gd name="T25" fmla="*/ 8 h 11"/>
                  <a:gd name="T26" fmla="*/ 0 w 25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1">
                    <a:moveTo>
                      <a:pt x="0" y="4"/>
                    </a:moveTo>
                    <a:lnTo>
                      <a:pt x="4" y="8"/>
                    </a:lnTo>
                    <a:lnTo>
                      <a:pt x="14" y="8"/>
                    </a:lnTo>
                    <a:lnTo>
                      <a:pt x="14" y="11"/>
                    </a:lnTo>
                    <a:lnTo>
                      <a:pt x="22" y="11"/>
                    </a:lnTo>
                    <a:lnTo>
                      <a:pt x="25" y="8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18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69" name="Freeform 93"/>
              <p:cNvSpPr>
                <a:spLocks/>
              </p:cNvSpPr>
              <p:nvPr/>
            </p:nvSpPr>
            <p:spPr bwMode="auto">
              <a:xfrm>
                <a:off x="3826" y="1410"/>
                <a:ext cx="75" cy="54"/>
              </a:xfrm>
              <a:custGeom>
                <a:avLst/>
                <a:gdLst>
                  <a:gd name="T0" fmla="*/ 0 w 75"/>
                  <a:gd name="T1" fmla="*/ 7 h 54"/>
                  <a:gd name="T2" fmla="*/ 10 w 75"/>
                  <a:gd name="T3" fmla="*/ 11 h 54"/>
                  <a:gd name="T4" fmla="*/ 18 w 75"/>
                  <a:gd name="T5" fmla="*/ 14 h 54"/>
                  <a:gd name="T6" fmla="*/ 28 w 75"/>
                  <a:gd name="T7" fmla="*/ 18 h 54"/>
                  <a:gd name="T8" fmla="*/ 36 w 75"/>
                  <a:gd name="T9" fmla="*/ 25 h 54"/>
                  <a:gd name="T10" fmla="*/ 46 w 75"/>
                  <a:gd name="T11" fmla="*/ 29 h 54"/>
                  <a:gd name="T12" fmla="*/ 54 w 75"/>
                  <a:gd name="T13" fmla="*/ 36 h 54"/>
                  <a:gd name="T14" fmla="*/ 61 w 75"/>
                  <a:gd name="T15" fmla="*/ 47 h 54"/>
                  <a:gd name="T16" fmla="*/ 68 w 75"/>
                  <a:gd name="T17" fmla="*/ 54 h 54"/>
                  <a:gd name="T18" fmla="*/ 75 w 75"/>
                  <a:gd name="T19" fmla="*/ 50 h 54"/>
                  <a:gd name="T20" fmla="*/ 68 w 75"/>
                  <a:gd name="T21" fmla="*/ 43 h 54"/>
                  <a:gd name="T22" fmla="*/ 61 w 75"/>
                  <a:gd name="T23" fmla="*/ 32 h 54"/>
                  <a:gd name="T24" fmla="*/ 50 w 75"/>
                  <a:gd name="T25" fmla="*/ 25 h 54"/>
                  <a:gd name="T26" fmla="*/ 39 w 75"/>
                  <a:gd name="T27" fmla="*/ 18 h 54"/>
                  <a:gd name="T28" fmla="*/ 32 w 75"/>
                  <a:gd name="T29" fmla="*/ 11 h 54"/>
                  <a:gd name="T30" fmla="*/ 21 w 75"/>
                  <a:gd name="T31" fmla="*/ 7 h 54"/>
                  <a:gd name="T32" fmla="*/ 10 w 75"/>
                  <a:gd name="T33" fmla="*/ 4 h 54"/>
                  <a:gd name="T34" fmla="*/ 0 w 75"/>
                  <a:gd name="T35" fmla="*/ 0 h 54"/>
                  <a:gd name="T36" fmla="*/ 0 w 75"/>
                  <a:gd name="T37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54">
                    <a:moveTo>
                      <a:pt x="0" y="7"/>
                    </a:moveTo>
                    <a:lnTo>
                      <a:pt x="10" y="11"/>
                    </a:lnTo>
                    <a:lnTo>
                      <a:pt x="18" y="14"/>
                    </a:lnTo>
                    <a:lnTo>
                      <a:pt x="28" y="18"/>
                    </a:lnTo>
                    <a:lnTo>
                      <a:pt x="36" y="25"/>
                    </a:lnTo>
                    <a:lnTo>
                      <a:pt x="46" y="29"/>
                    </a:lnTo>
                    <a:lnTo>
                      <a:pt x="54" y="36"/>
                    </a:lnTo>
                    <a:lnTo>
                      <a:pt x="61" y="47"/>
                    </a:lnTo>
                    <a:lnTo>
                      <a:pt x="68" y="54"/>
                    </a:lnTo>
                    <a:lnTo>
                      <a:pt x="75" y="50"/>
                    </a:lnTo>
                    <a:lnTo>
                      <a:pt x="68" y="43"/>
                    </a:lnTo>
                    <a:lnTo>
                      <a:pt x="61" y="32"/>
                    </a:lnTo>
                    <a:lnTo>
                      <a:pt x="50" y="25"/>
                    </a:lnTo>
                    <a:lnTo>
                      <a:pt x="39" y="18"/>
                    </a:lnTo>
                    <a:lnTo>
                      <a:pt x="32" y="11"/>
                    </a:lnTo>
                    <a:lnTo>
                      <a:pt x="21" y="7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70" name="Freeform 94"/>
              <p:cNvSpPr>
                <a:spLocks/>
              </p:cNvSpPr>
              <p:nvPr/>
            </p:nvSpPr>
            <p:spPr bwMode="auto">
              <a:xfrm>
                <a:off x="3786" y="1410"/>
                <a:ext cx="40" cy="14"/>
              </a:xfrm>
              <a:custGeom>
                <a:avLst/>
                <a:gdLst>
                  <a:gd name="T0" fmla="*/ 7 w 40"/>
                  <a:gd name="T1" fmla="*/ 11 h 14"/>
                  <a:gd name="T2" fmla="*/ 11 w 40"/>
                  <a:gd name="T3" fmla="*/ 14 h 14"/>
                  <a:gd name="T4" fmla="*/ 22 w 40"/>
                  <a:gd name="T5" fmla="*/ 14 h 14"/>
                  <a:gd name="T6" fmla="*/ 25 w 40"/>
                  <a:gd name="T7" fmla="*/ 11 h 14"/>
                  <a:gd name="T8" fmla="*/ 32 w 40"/>
                  <a:gd name="T9" fmla="*/ 11 h 14"/>
                  <a:gd name="T10" fmla="*/ 32 w 40"/>
                  <a:gd name="T11" fmla="*/ 7 h 14"/>
                  <a:gd name="T12" fmla="*/ 40 w 40"/>
                  <a:gd name="T13" fmla="*/ 7 h 14"/>
                  <a:gd name="T14" fmla="*/ 40 w 40"/>
                  <a:gd name="T15" fmla="*/ 0 h 14"/>
                  <a:gd name="T16" fmla="*/ 32 w 40"/>
                  <a:gd name="T17" fmla="*/ 0 h 14"/>
                  <a:gd name="T18" fmla="*/ 29 w 40"/>
                  <a:gd name="T19" fmla="*/ 4 h 14"/>
                  <a:gd name="T20" fmla="*/ 25 w 40"/>
                  <a:gd name="T21" fmla="*/ 4 h 14"/>
                  <a:gd name="T22" fmla="*/ 22 w 40"/>
                  <a:gd name="T23" fmla="*/ 7 h 14"/>
                  <a:gd name="T24" fmla="*/ 11 w 40"/>
                  <a:gd name="T25" fmla="*/ 7 h 14"/>
                  <a:gd name="T26" fmla="*/ 11 w 40"/>
                  <a:gd name="T27" fmla="*/ 14 h 14"/>
                  <a:gd name="T28" fmla="*/ 7 w 40"/>
                  <a:gd name="T29" fmla="*/ 11 h 14"/>
                  <a:gd name="T30" fmla="*/ 0 w 40"/>
                  <a:gd name="T31" fmla="*/ 14 h 14"/>
                  <a:gd name="T32" fmla="*/ 11 w 40"/>
                  <a:gd name="T33" fmla="*/ 14 h 14"/>
                  <a:gd name="T34" fmla="*/ 7 w 40"/>
                  <a:gd name="T3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14">
                    <a:moveTo>
                      <a:pt x="7" y="11"/>
                    </a:moveTo>
                    <a:lnTo>
                      <a:pt x="11" y="14"/>
                    </a:lnTo>
                    <a:lnTo>
                      <a:pt x="22" y="14"/>
                    </a:lnTo>
                    <a:lnTo>
                      <a:pt x="25" y="11"/>
                    </a:lnTo>
                    <a:lnTo>
                      <a:pt x="32" y="11"/>
                    </a:lnTo>
                    <a:lnTo>
                      <a:pt x="32" y="7"/>
                    </a:lnTo>
                    <a:lnTo>
                      <a:pt x="40" y="7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2" y="7"/>
                    </a:lnTo>
                    <a:lnTo>
                      <a:pt x="11" y="7"/>
                    </a:lnTo>
                    <a:lnTo>
                      <a:pt x="11" y="14"/>
                    </a:lnTo>
                    <a:lnTo>
                      <a:pt x="7" y="11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71" name="Freeform 95"/>
              <p:cNvSpPr>
                <a:spLocks/>
              </p:cNvSpPr>
              <p:nvPr/>
            </p:nvSpPr>
            <p:spPr bwMode="auto">
              <a:xfrm>
                <a:off x="3793" y="1403"/>
                <a:ext cx="47" cy="21"/>
              </a:xfrm>
              <a:custGeom>
                <a:avLst/>
                <a:gdLst>
                  <a:gd name="T0" fmla="*/ 47 w 47"/>
                  <a:gd name="T1" fmla="*/ 0 h 21"/>
                  <a:gd name="T2" fmla="*/ 36 w 47"/>
                  <a:gd name="T3" fmla="*/ 0 h 21"/>
                  <a:gd name="T4" fmla="*/ 33 w 47"/>
                  <a:gd name="T5" fmla="*/ 3 h 21"/>
                  <a:gd name="T6" fmla="*/ 25 w 47"/>
                  <a:gd name="T7" fmla="*/ 3 h 21"/>
                  <a:gd name="T8" fmla="*/ 22 w 47"/>
                  <a:gd name="T9" fmla="*/ 7 h 21"/>
                  <a:gd name="T10" fmla="*/ 15 w 47"/>
                  <a:gd name="T11" fmla="*/ 7 h 21"/>
                  <a:gd name="T12" fmla="*/ 11 w 47"/>
                  <a:gd name="T13" fmla="*/ 11 h 21"/>
                  <a:gd name="T14" fmla="*/ 4 w 47"/>
                  <a:gd name="T15" fmla="*/ 14 h 21"/>
                  <a:gd name="T16" fmla="*/ 0 w 47"/>
                  <a:gd name="T17" fmla="*/ 18 h 21"/>
                  <a:gd name="T18" fmla="*/ 4 w 47"/>
                  <a:gd name="T19" fmla="*/ 21 h 21"/>
                  <a:gd name="T20" fmla="*/ 7 w 47"/>
                  <a:gd name="T21" fmla="*/ 18 h 21"/>
                  <a:gd name="T22" fmla="*/ 11 w 47"/>
                  <a:gd name="T23" fmla="*/ 18 h 21"/>
                  <a:gd name="T24" fmla="*/ 18 w 47"/>
                  <a:gd name="T25" fmla="*/ 14 h 21"/>
                  <a:gd name="T26" fmla="*/ 22 w 47"/>
                  <a:gd name="T27" fmla="*/ 14 h 21"/>
                  <a:gd name="T28" fmla="*/ 29 w 47"/>
                  <a:gd name="T29" fmla="*/ 11 h 21"/>
                  <a:gd name="T30" fmla="*/ 33 w 47"/>
                  <a:gd name="T31" fmla="*/ 11 h 21"/>
                  <a:gd name="T32" fmla="*/ 40 w 47"/>
                  <a:gd name="T33" fmla="*/ 7 h 21"/>
                  <a:gd name="T34" fmla="*/ 47 w 47"/>
                  <a:gd name="T35" fmla="*/ 7 h 21"/>
                  <a:gd name="T36" fmla="*/ 43 w 47"/>
                  <a:gd name="T37" fmla="*/ 7 h 21"/>
                  <a:gd name="T38" fmla="*/ 47 w 47"/>
                  <a:gd name="T39" fmla="*/ 0 h 21"/>
                  <a:gd name="T40" fmla="*/ 43 w 47"/>
                  <a:gd name="T41" fmla="*/ 0 h 21"/>
                  <a:gd name="T42" fmla="*/ 47 w 47"/>
                  <a:gd name="T4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21">
                    <a:moveTo>
                      <a:pt x="47" y="0"/>
                    </a:moveTo>
                    <a:lnTo>
                      <a:pt x="36" y="0"/>
                    </a:lnTo>
                    <a:lnTo>
                      <a:pt x="33" y="3"/>
                    </a:lnTo>
                    <a:lnTo>
                      <a:pt x="25" y="3"/>
                    </a:lnTo>
                    <a:lnTo>
                      <a:pt x="22" y="7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4" y="14"/>
                    </a:lnTo>
                    <a:lnTo>
                      <a:pt x="0" y="18"/>
                    </a:lnTo>
                    <a:lnTo>
                      <a:pt x="4" y="21"/>
                    </a:lnTo>
                    <a:lnTo>
                      <a:pt x="7" y="18"/>
                    </a:lnTo>
                    <a:lnTo>
                      <a:pt x="11" y="18"/>
                    </a:lnTo>
                    <a:lnTo>
                      <a:pt x="18" y="14"/>
                    </a:lnTo>
                    <a:lnTo>
                      <a:pt x="22" y="14"/>
                    </a:lnTo>
                    <a:lnTo>
                      <a:pt x="29" y="11"/>
                    </a:lnTo>
                    <a:lnTo>
                      <a:pt x="33" y="11"/>
                    </a:lnTo>
                    <a:lnTo>
                      <a:pt x="40" y="7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72" name="Freeform 96"/>
              <p:cNvSpPr>
                <a:spLocks/>
              </p:cNvSpPr>
              <p:nvPr/>
            </p:nvSpPr>
            <p:spPr bwMode="auto">
              <a:xfrm>
                <a:off x="3836" y="1403"/>
                <a:ext cx="87" cy="75"/>
              </a:xfrm>
              <a:custGeom>
                <a:avLst/>
                <a:gdLst>
                  <a:gd name="T0" fmla="*/ 80 w 87"/>
                  <a:gd name="T1" fmla="*/ 68 h 75"/>
                  <a:gd name="T2" fmla="*/ 83 w 87"/>
                  <a:gd name="T3" fmla="*/ 65 h 75"/>
                  <a:gd name="T4" fmla="*/ 76 w 87"/>
                  <a:gd name="T5" fmla="*/ 54 h 75"/>
                  <a:gd name="T6" fmla="*/ 69 w 87"/>
                  <a:gd name="T7" fmla="*/ 43 h 75"/>
                  <a:gd name="T8" fmla="*/ 62 w 87"/>
                  <a:gd name="T9" fmla="*/ 32 h 75"/>
                  <a:gd name="T10" fmla="*/ 51 w 87"/>
                  <a:gd name="T11" fmla="*/ 21 h 75"/>
                  <a:gd name="T12" fmla="*/ 40 w 87"/>
                  <a:gd name="T13" fmla="*/ 18 h 75"/>
                  <a:gd name="T14" fmla="*/ 26 w 87"/>
                  <a:gd name="T15" fmla="*/ 11 h 75"/>
                  <a:gd name="T16" fmla="*/ 15 w 87"/>
                  <a:gd name="T17" fmla="*/ 3 h 75"/>
                  <a:gd name="T18" fmla="*/ 4 w 87"/>
                  <a:gd name="T19" fmla="*/ 0 h 75"/>
                  <a:gd name="T20" fmla="*/ 0 w 87"/>
                  <a:gd name="T21" fmla="*/ 7 h 75"/>
                  <a:gd name="T22" fmla="*/ 11 w 87"/>
                  <a:gd name="T23" fmla="*/ 11 h 75"/>
                  <a:gd name="T24" fmla="*/ 22 w 87"/>
                  <a:gd name="T25" fmla="*/ 18 h 75"/>
                  <a:gd name="T26" fmla="*/ 36 w 87"/>
                  <a:gd name="T27" fmla="*/ 21 h 75"/>
                  <a:gd name="T28" fmla="*/ 44 w 87"/>
                  <a:gd name="T29" fmla="*/ 29 h 75"/>
                  <a:gd name="T30" fmla="*/ 54 w 87"/>
                  <a:gd name="T31" fmla="*/ 36 h 75"/>
                  <a:gd name="T32" fmla="*/ 65 w 87"/>
                  <a:gd name="T33" fmla="*/ 47 h 75"/>
                  <a:gd name="T34" fmla="*/ 72 w 87"/>
                  <a:gd name="T35" fmla="*/ 57 h 75"/>
                  <a:gd name="T36" fmla="*/ 76 w 87"/>
                  <a:gd name="T37" fmla="*/ 68 h 75"/>
                  <a:gd name="T38" fmla="*/ 83 w 87"/>
                  <a:gd name="T39" fmla="*/ 65 h 75"/>
                  <a:gd name="T40" fmla="*/ 80 w 87"/>
                  <a:gd name="T41" fmla="*/ 68 h 75"/>
                  <a:gd name="T42" fmla="*/ 87 w 87"/>
                  <a:gd name="T43" fmla="*/ 75 h 75"/>
                  <a:gd name="T44" fmla="*/ 83 w 87"/>
                  <a:gd name="T45" fmla="*/ 65 h 75"/>
                  <a:gd name="T46" fmla="*/ 80 w 87"/>
                  <a:gd name="T47" fmla="*/ 6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7" h="75">
                    <a:moveTo>
                      <a:pt x="80" y="68"/>
                    </a:moveTo>
                    <a:lnTo>
                      <a:pt x="83" y="65"/>
                    </a:lnTo>
                    <a:lnTo>
                      <a:pt x="76" y="54"/>
                    </a:lnTo>
                    <a:lnTo>
                      <a:pt x="69" y="43"/>
                    </a:lnTo>
                    <a:lnTo>
                      <a:pt x="62" y="32"/>
                    </a:lnTo>
                    <a:lnTo>
                      <a:pt x="51" y="21"/>
                    </a:lnTo>
                    <a:lnTo>
                      <a:pt x="40" y="18"/>
                    </a:lnTo>
                    <a:lnTo>
                      <a:pt x="26" y="11"/>
                    </a:lnTo>
                    <a:lnTo>
                      <a:pt x="15" y="3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11" y="11"/>
                    </a:lnTo>
                    <a:lnTo>
                      <a:pt x="22" y="18"/>
                    </a:lnTo>
                    <a:lnTo>
                      <a:pt x="36" y="21"/>
                    </a:lnTo>
                    <a:lnTo>
                      <a:pt x="44" y="29"/>
                    </a:lnTo>
                    <a:lnTo>
                      <a:pt x="54" y="36"/>
                    </a:lnTo>
                    <a:lnTo>
                      <a:pt x="65" y="47"/>
                    </a:lnTo>
                    <a:lnTo>
                      <a:pt x="72" y="57"/>
                    </a:lnTo>
                    <a:lnTo>
                      <a:pt x="76" y="68"/>
                    </a:lnTo>
                    <a:lnTo>
                      <a:pt x="83" y="65"/>
                    </a:lnTo>
                    <a:lnTo>
                      <a:pt x="80" y="68"/>
                    </a:lnTo>
                    <a:lnTo>
                      <a:pt x="87" y="75"/>
                    </a:lnTo>
                    <a:lnTo>
                      <a:pt x="83" y="65"/>
                    </a:lnTo>
                    <a:lnTo>
                      <a:pt x="8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73" name="Freeform 97"/>
              <p:cNvSpPr>
                <a:spLocks/>
              </p:cNvSpPr>
              <p:nvPr/>
            </p:nvSpPr>
            <p:spPr bwMode="auto">
              <a:xfrm>
                <a:off x="3782" y="1424"/>
                <a:ext cx="116" cy="58"/>
              </a:xfrm>
              <a:custGeom>
                <a:avLst/>
                <a:gdLst>
                  <a:gd name="T0" fmla="*/ 87 w 116"/>
                  <a:gd name="T1" fmla="*/ 15 h 58"/>
                  <a:gd name="T2" fmla="*/ 98 w 116"/>
                  <a:gd name="T3" fmla="*/ 26 h 58"/>
                  <a:gd name="T4" fmla="*/ 101 w 116"/>
                  <a:gd name="T5" fmla="*/ 33 h 58"/>
                  <a:gd name="T6" fmla="*/ 108 w 116"/>
                  <a:gd name="T7" fmla="*/ 40 h 58"/>
                  <a:gd name="T8" fmla="*/ 112 w 116"/>
                  <a:gd name="T9" fmla="*/ 47 h 58"/>
                  <a:gd name="T10" fmla="*/ 116 w 116"/>
                  <a:gd name="T11" fmla="*/ 54 h 58"/>
                  <a:gd name="T12" fmla="*/ 116 w 116"/>
                  <a:gd name="T13" fmla="*/ 58 h 58"/>
                  <a:gd name="T14" fmla="*/ 108 w 116"/>
                  <a:gd name="T15" fmla="*/ 58 h 58"/>
                  <a:gd name="T16" fmla="*/ 101 w 116"/>
                  <a:gd name="T17" fmla="*/ 54 h 58"/>
                  <a:gd name="T18" fmla="*/ 94 w 116"/>
                  <a:gd name="T19" fmla="*/ 51 h 58"/>
                  <a:gd name="T20" fmla="*/ 87 w 116"/>
                  <a:gd name="T21" fmla="*/ 47 h 58"/>
                  <a:gd name="T22" fmla="*/ 80 w 116"/>
                  <a:gd name="T23" fmla="*/ 44 h 58"/>
                  <a:gd name="T24" fmla="*/ 72 w 116"/>
                  <a:gd name="T25" fmla="*/ 40 h 58"/>
                  <a:gd name="T26" fmla="*/ 65 w 116"/>
                  <a:gd name="T27" fmla="*/ 36 h 58"/>
                  <a:gd name="T28" fmla="*/ 58 w 116"/>
                  <a:gd name="T29" fmla="*/ 29 h 58"/>
                  <a:gd name="T30" fmla="*/ 51 w 116"/>
                  <a:gd name="T31" fmla="*/ 26 h 58"/>
                  <a:gd name="T32" fmla="*/ 44 w 116"/>
                  <a:gd name="T33" fmla="*/ 22 h 58"/>
                  <a:gd name="T34" fmla="*/ 36 w 116"/>
                  <a:gd name="T35" fmla="*/ 18 h 58"/>
                  <a:gd name="T36" fmla="*/ 29 w 116"/>
                  <a:gd name="T37" fmla="*/ 15 h 58"/>
                  <a:gd name="T38" fmla="*/ 22 w 116"/>
                  <a:gd name="T39" fmla="*/ 15 h 58"/>
                  <a:gd name="T40" fmla="*/ 15 w 116"/>
                  <a:gd name="T41" fmla="*/ 11 h 58"/>
                  <a:gd name="T42" fmla="*/ 0 w 116"/>
                  <a:gd name="T43" fmla="*/ 11 h 58"/>
                  <a:gd name="T44" fmla="*/ 11 w 116"/>
                  <a:gd name="T45" fmla="*/ 4 h 58"/>
                  <a:gd name="T46" fmla="*/ 18 w 116"/>
                  <a:gd name="T47" fmla="*/ 0 h 58"/>
                  <a:gd name="T48" fmla="*/ 54 w 116"/>
                  <a:gd name="T49" fmla="*/ 0 h 58"/>
                  <a:gd name="T50" fmla="*/ 69 w 116"/>
                  <a:gd name="T51" fmla="*/ 4 h 58"/>
                  <a:gd name="T52" fmla="*/ 76 w 116"/>
                  <a:gd name="T53" fmla="*/ 11 h 58"/>
                  <a:gd name="T54" fmla="*/ 87 w 116"/>
                  <a:gd name="T55" fmla="*/ 1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6" h="58">
                    <a:moveTo>
                      <a:pt x="87" y="15"/>
                    </a:moveTo>
                    <a:lnTo>
                      <a:pt x="98" y="26"/>
                    </a:lnTo>
                    <a:lnTo>
                      <a:pt x="101" y="33"/>
                    </a:lnTo>
                    <a:lnTo>
                      <a:pt x="108" y="40"/>
                    </a:lnTo>
                    <a:lnTo>
                      <a:pt x="112" y="47"/>
                    </a:lnTo>
                    <a:lnTo>
                      <a:pt x="116" y="54"/>
                    </a:lnTo>
                    <a:lnTo>
                      <a:pt x="116" y="58"/>
                    </a:lnTo>
                    <a:lnTo>
                      <a:pt x="108" y="58"/>
                    </a:lnTo>
                    <a:lnTo>
                      <a:pt x="101" y="54"/>
                    </a:lnTo>
                    <a:lnTo>
                      <a:pt x="94" y="51"/>
                    </a:lnTo>
                    <a:lnTo>
                      <a:pt x="87" y="47"/>
                    </a:lnTo>
                    <a:lnTo>
                      <a:pt x="80" y="44"/>
                    </a:lnTo>
                    <a:lnTo>
                      <a:pt x="72" y="40"/>
                    </a:lnTo>
                    <a:lnTo>
                      <a:pt x="65" y="36"/>
                    </a:lnTo>
                    <a:lnTo>
                      <a:pt x="58" y="29"/>
                    </a:lnTo>
                    <a:lnTo>
                      <a:pt x="51" y="26"/>
                    </a:lnTo>
                    <a:lnTo>
                      <a:pt x="44" y="22"/>
                    </a:lnTo>
                    <a:lnTo>
                      <a:pt x="36" y="18"/>
                    </a:lnTo>
                    <a:lnTo>
                      <a:pt x="29" y="15"/>
                    </a:lnTo>
                    <a:lnTo>
                      <a:pt x="22" y="15"/>
                    </a:lnTo>
                    <a:lnTo>
                      <a:pt x="15" y="11"/>
                    </a:lnTo>
                    <a:lnTo>
                      <a:pt x="0" y="11"/>
                    </a:lnTo>
                    <a:lnTo>
                      <a:pt x="11" y="4"/>
                    </a:lnTo>
                    <a:lnTo>
                      <a:pt x="18" y="0"/>
                    </a:lnTo>
                    <a:lnTo>
                      <a:pt x="54" y="0"/>
                    </a:lnTo>
                    <a:lnTo>
                      <a:pt x="69" y="4"/>
                    </a:lnTo>
                    <a:lnTo>
                      <a:pt x="76" y="11"/>
                    </a:lnTo>
                    <a:lnTo>
                      <a:pt x="87" y="1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74" name="Freeform 98"/>
              <p:cNvSpPr>
                <a:spLocks/>
              </p:cNvSpPr>
              <p:nvPr/>
            </p:nvSpPr>
            <p:spPr bwMode="auto">
              <a:xfrm>
                <a:off x="3865" y="1439"/>
                <a:ext cx="36" cy="50"/>
              </a:xfrm>
              <a:custGeom>
                <a:avLst/>
                <a:gdLst>
                  <a:gd name="T0" fmla="*/ 33 w 36"/>
                  <a:gd name="T1" fmla="*/ 47 h 50"/>
                  <a:gd name="T2" fmla="*/ 36 w 36"/>
                  <a:gd name="T3" fmla="*/ 43 h 50"/>
                  <a:gd name="T4" fmla="*/ 33 w 36"/>
                  <a:gd name="T5" fmla="*/ 36 h 50"/>
                  <a:gd name="T6" fmla="*/ 33 w 36"/>
                  <a:gd name="T7" fmla="*/ 32 h 50"/>
                  <a:gd name="T8" fmla="*/ 29 w 36"/>
                  <a:gd name="T9" fmla="*/ 25 h 50"/>
                  <a:gd name="T10" fmla="*/ 15 w 36"/>
                  <a:gd name="T11" fmla="*/ 11 h 50"/>
                  <a:gd name="T12" fmla="*/ 11 w 36"/>
                  <a:gd name="T13" fmla="*/ 3 h 50"/>
                  <a:gd name="T14" fmla="*/ 7 w 36"/>
                  <a:gd name="T15" fmla="*/ 0 h 50"/>
                  <a:gd name="T16" fmla="*/ 0 w 36"/>
                  <a:gd name="T17" fmla="*/ 3 h 50"/>
                  <a:gd name="T18" fmla="*/ 15 w 36"/>
                  <a:gd name="T19" fmla="*/ 18 h 50"/>
                  <a:gd name="T20" fmla="*/ 18 w 36"/>
                  <a:gd name="T21" fmla="*/ 25 h 50"/>
                  <a:gd name="T22" fmla="*/ 22 w 36"/>
                  <a:gd name="T23" fmla="*/ 29 h 50"/>
                  <a:gd name="T24" fmla="*/ 25 w 36"/>
                  <a:gd name="T25" fmla="*/ 36 h 50"/>
                  <a:gd name="T26" fmla="*/ 25 w 36"/>
                  <a:gd name="T27" fmla="*/ 39 h 50"/>
                  <a:gd name="T28" fmla="*/ 29 w 36"/>
                  <a:gd name="T29" fmla="*/ 43 h 50"/>
                  <a:gd name="T30" fmla="*/ 33 w 36"/>
                  <a:gd name="T31" fmla="*/ 39 h 50"/>
                  <a:gd name="T32" fmla="*/ 33 w 36"/>
                  <a:gd name="T33" fmla="*/ 47 h 50"/>
                  <a:gd name="T34" fmla="*/ 36 w 36"/>
                  <a:gd name="T35" fmla="*/ 50 h 50"/>
                  <a:gd name="T36" fmla="*/ 36 w 36"/>
                  <a:gd name="T37" fmla="*/ 43 h 50"/>
                  <a:gd name="T38" fmla="*/ 33 w 36"/>
                  <a:gd name="T39" fmla="*/ 4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50">
                    <a:moveTo>
                      <a:pt x="33" y="47"/>
                    </a:moveTo>
                    <a:lnTo>
                      <a:pt x="36" y="43"/>
                    </a:lnTo>
                    <a:lnTo>
                      <a:pt x="33" y="36"/>
                    </a:lnTo>
                    <a:lnTo>
                      <a:pt x="33" y="32"/>
                    </a:lnTo>
                    <a:lnTo>
                      <a:pt x="29" y="25"/>
                    </a:lnTo>
                    <a:lnTo>
                      <a:pt x="15" y="11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15" y="18"/>
                    </a:lnTo>
                    <a:lnTo>
                      <a:pt x="18" y="25"/>
                    </a:lnTo>
                    <a:lnTo>
                      <a:pt x="22" y="29"/>
                    </a:lnTo>
                    <a:lnTo>
                      <a:pt x="25" y="36"/>
                    </a:lnTo>
                    <a:lnTo>
                      <a:pt x="25" y="39"/>
                    </a:lnTo>
                    <a:lnTo>
                      <a:pt x="29" y="43"/>
                    </a:lnTo>
                    <a:lnTo>
                      <a:pt x="33" y="39"/>
                    </a:lnTo>
                    <a:lnTo>
                      <a:pt x="33" y="47"/>
                    </a:lnTo>
                    <a:lnTo>
                      <a:pt x="36" y="50"/>
                    </a:lnTo>
                    <a:lnTo>
                      <a:pt x="36" y="43"/>
                    </a:lnTo>
                    <a:lnTo>
                      <a:pt x="33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75" name="Freeform 99"/>
              <p:cNvSpPr>
                <a:spLocks/>
              </p:cNvSpPr>
              <p:nvPr/>
            </p:nvSpPr>
            <p:spPr bwMode="auto">
              <a:xfrm>
                <a:off x="3764" y="1432"/>
                <a:ext cx="134" cy="54"/>
              </a:xfrm>
              <a:custGeom>
                <a:avLst/>
                <a:gdLst>
                  <a:gd name="T0" fmla="*/ 15 w 134"/>
                  <a:gd name="T1" fmla="*/ 0 h 54"/>
                  <a:gd name="T2" fmla="*/ 18 w 134"/>
                  <a:gd name="T3" fmla="*/ 7 h 54"/>
                  <a:gd name="T4" fmla="*/ 40 w 134"/>
                  <a:gd name="T5" fmla="*/ 7 h 54"/>
                  <a:gd name="T6" fmla="*/ 47 w 134"/>
                  <a:gd name="T7" fmla="*/ 10 h 54"/>
                  <a:gd name="T8" fmla="*/ 54 w 134"/>
                  <a:gd name="T9" fmla="*/ 14 h 54"/>
                  <a:gd name="T10" fmla="*/ 62 w 134"/>
                  <a:gd name="T11" fmla="*/ 18 h 54"/>
                  <a:gd name="T12" fmla="*/ 69 w 134"/>
                  <a:gd name="T13" fmla="*/ 21 h 54"/>
                  <a:gd name="T14" fmla="*/ 76 w 134"/>
                  <a:gd name="T15" fmla="*/ 25 h 54"/>
                  <a:gd name="T16" fmla="*/ 80 w 134"/>
                  <a:gd name="T17" fmla="*/ 28 h 54"/>
                  <a:gd name="T18" fmla="*/ 87 w 134"/>
                  <a:gd name="T19" fmla="*/ 32 h 54"/>
                  <a:gd name="T20" fmla="*/ 94 w 134"/>
                  <a:gd name="T21" fmla="*/ 39 h 54"/>
                  <a:gd name="T22" fmla="*/ 101 w 134"/>
                  <a:gd name="T23" fmla="*/ 43 h 54"/>
                  <a:gd name="T24" fmla="*/ 108 w 134"/>
                  <a:gd name="T25" fmla="*/ 46 h 54"/>
                  <a:gd name="T26" fmla="*/ 116 w 134"/>
                  <a:gd name="T27" fmla="*/ 50 h 54"/>
                  <a:gd name="T28" fmla="*/ 123 w 134"/>
                  <a:gd name="T29" fmla="*/ 54 h 54"/>
                  <a:gd name="T30" fmla="*/ 134 w 134"/>
                  <a:gd name="T31" fmla="*/ 54 h 54"/>
                  <a:gd name="T32" fmla="*/ 134 w 134"/>
                  <a:gd name="T33" fmla="*/ 46 h 54"/>
                  <a:gd name="T34" fmla="*/ 126 w 134"/>
                  <a:gd name="T35" fmla="*/ 46 h 54"/>
                  <a:gd name="T36" fmla="*/ 119 w 134"/>
                  <a:gd name="T37" fmla="*/ 43 h 54"/>
                  <a:gd name="T38" fmla="*/ 112 w 134"/>
                  <a:gd name="T39" fmla="*/ 39 h 54"/>
                  <a:gd name="T40" fmla="*/ 105 w 134"/>
                  <a:gd name="T41" fmla="*/ 36 h 54"/>
                  <a:gd name="T42" fmla="*/ 98 w 134"/>
                  <a:gd name="T43" fmla="*/ 32 h 54"/>
                  <a:gd name="T44" fmla="*/ 90 w 134"/>
                  <a:gd name="T45" fmla="*/ 28 h 54"/>
                  <a:gd name="T46" fmla="*/ 83 w 134"/>
                  <a:gd name="T47" fmla="*/ 25 h 54"/>
                  <a:gd name="T48" fmla="*/ 72 w 134"/>
                  <a:gd name="T49" fmla="*/ 14 h 54"/>
                  <a:gd name="T50" fmla="*/ 65 w 134"/>
                  <a:gd name="T51" fmla="*/ 10 h 54"/>
                  <a:gd name="T52" fmla="*/ 54 w 134"/>
                  <a:gd name="T53" fmla="*/ 7 h 54"/>
                  <a:gd name="T54" fmla="*/ 47 w 134"/>
                  <a:gd name="T55" fmla="*/ 3 h 54"/>
                  <a:gd name="T56" fmla="*/ 40 w 134"/>
                  <a:gd name="T57" fmla="*/ 3 h 54"/>
                  <a:gd name="T58" fmla="*/ 33 w 134"/>
                  <a:gd name="T59" fmla="*/ 0 h 54"/>
                  <a:gd name="T60" fmla="*/ 18 w 134"/>
                  <a:gd name="T61" fmla="*/ 0 h 54"/>
                  <a:gd name="T62" fmla="*/ 18 w 134"/>
                  <a:gd name="T63" fmla="*/ 7 h 54"/>
                  <a:gd name="T64" fmla="*/ 15 w 134"/>
                  <a:gd name="T65" fmla="*/ 0 h 54"/>
                  <a:gd name="T66" fmla="*/ 0 w 134"/>
                  <a:gd name="T67" fmla="*/ 10 h 54"/>
                  <a:gd name="T68" fmla="*/ 18 w 134"/>
                  <a:gd name="T69" fmla="*/ 7 h 54"/>
                  <a:gd name="T70" fmla="*/ 15 w 134"/>
                  <a:gd name="T7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4" h="54">
                    <a:moveTo>
                      <a:pt x="15" y="0"/>
                    </a:moveTo>
                    <a:lnTo>
                      <a:pt x="18" y="7"/>
                    </a:lnTo>
                    <a:lnTo>
                      <a:pt x="40" y="7"/>
                    </a:lnTo>
                    <a:lnTo>
                      <a:pt x="47" y="10"/>
                    </a:lnTo>
                    <a:lnTo>
                      <a:pt x="54" y="14"/>
                    </a:lnTo>
                    <a:lnTo>
                      <a:pt x="62" y="18"/>
                    </a:lnTo>
                    <a:lnTo>
                      <a:pt x="69" y="21"/>
                    </a:lnTo>
                    <a:lnTo>
                      <a:pt x="76" y="25"/>
                    </a:lnTo>
                    <a:lnTo>
                      <a:pt x="80" y="28"/>
                    </a:lnTo>
                    <a:lnTo>
                      <a:pt x="87" y="32"/>
                    </a:lnTo>
                    <a:lnTo>
                      <a:pt x="94" y="39"/>
                    </a:lnTo>
                    <a:lnTo>
                      <a:pt x="101" y="43"/>
                    </a:lnTo>
                    <a:lnTo>
                      <a:pt x="108" y="46"/>
                    </a:lnTo>
                    <a:lnTo>
                      <a:pt x="116" y="50"/>
                    </a:lnTo>
                    <a:lnTo>
                      <a:pt x="123" y="54"/>
                    </a:lnTo>
                    <a:lnTo>
                      <a:pt x="134" y="54"/>
                    </a:lnTo>
                    <a:lnTo>
                      <a:pt x="134" y="46"/>
                    </a:lnTo>
                    <a:lnTo>
                      <a:pt x="126" y="46"/>
                    </a:lnTo>
                    <a:lnTo>
                      <a:pt x="119" y="43"/>
                    </a:lnTo>
                    <a:lnTo>
                      <a:pt x="112" y="39"/>
                    </a:lnTo>
                    <a:lnTo>
                      <a:pt x="105" y="36"/>
                    </a:lnTo>
                    <a:lnTo>
                      <a:pt x="98" y="32"/>
                    </a:lnTo>
                    <a:lnTo>
                      <a:pt x="90" y="28"/>
                    </a:lnTo>
                    <a:lnTo>
                      <a:pt x="83" y="25"/>
                    </a:lnTo>
                    <a:lnTo>
                      <a:pt x="72" y="14"/>
                    </a:lnTo>
                    <a:lnTo>
                      <a:pt x="65" y="10"/>
                    </a:lnTo>
                    <a:lnTo>
                      <a:pt x="54" y="7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3" y="0"/>
                    </a:lnTo>
                    <a:lnTo>
                      <a:pt x="18" y="0"/>
                    </a:lnTo>
                    <a:lnTo>
                      <a:pt x="18" y="7"/>
                    </a:lnTo>
                    <a:lnTo>
                      <a:pt x="15" y="0"/>
                    </a:lnTo>
                    <a:lnTo>
                      <a:pt x="0" y="10"/>
                    </a:lnTo>
                    <a:lnTo>
                      <a:pt x="18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76" name="Freeform 100"/>
              <p:cNvSpPr>
                <a:spLocks/>
              </p:cNvSpPr>
              <p:nvPr/>
            </p:nvSpPr>
            <p:spPr bwMode="auto">
              <a:xfrm>
                <a:off x="3779" y="1421"/>
                <a:ext cx="93" cy="21"/>
              </a:xfrm>
              <a:custGeom>
                <a:avLst/>
                <a:gdLst>
                  <a:gd name="T0" fmla="*/ 93 w 93"/>
                  <a:gd name="T1" fmla="*/ 18 h 21"/>
                  <a:gd name="T2" fmla="*/ 83 w 93"/>
                  <a:gd name="T3" fmla="*/ 11 h 21"/>
                  <a:gd name="T4" fmla="*/ 72 w 93"/>
                  <a:gd name="T5" fmla="*/ 3 h 21"/>
                  <a:gd name="T6" fmla="*/ 61 w 93"/>
                  <a:gd name="T7" fmla="*/ 0 h 21"/>
                  <a:gd name="T8" fmla="*/ 21 w 93"/>
                  <a:gd name="T9" fmla="*/ 0 h 21"/>
                  <a:gd name="T10" fmla="*/ 11 w 93"/>
                  <a:gd name="T11" fmla="*/ 3 h 21"/>
                  <a:gd name="T12" fmla="*/ 0 w 93"/>
                  <a:gd name="T13" fmla="*/ 11 h 21"/>
                  <a:gd name="T14" fmla="*/ 3 w 93"/>
                  <a:gd name="T15" fmla="*/ 18 h 21"/>
                  <a:gd name="T16" fmla="*/ 14 w 93"/>
                  <a:gd name="T17" fmla="*/ 14 h 21"/>
                  <a:gd name="T18" fmla="*/ 25 w 93"/>
                  <a:gd name="T19" fmla="*/ 7 h 21"/>
                  <a:gd name="T20" fmla="*/ 57 w 93"/>
                  <a:gd name="T21" fmla="*/ 7 h 21"/>
                  <a:gd name="T22" fmla="*/ 68 w 93"/>
                  <a:gd name="T23" fmla="*/ 11 h 21"/>
                  <a:gd name="T24" fmla="*/ 79 w 93"/>
                  <a:gd name="T25" fmla="*/ 14 h 21"/>
                  <a:gd name="T26" fmla="*/ 90 w 93"/>
                  <a:gd name="T27" fmla="*/ 21 h 21"/>
                  <a:gd name="T28" fmla="*/ 86 w 93"/>
                  <a:gd name="T29" fmla="*/ 21 h 21"/>
                  <a:gd name="T30" fmla="*/ 93 w 93"/>
                  <a:gd name="T3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21">
                    <a:moveTo>
                      <a:pt x="93" y="18"/>
                    </a:moveTo>
                    <a:lnTo>
                      <a:pt x="83" y="11"/>
                    </a:lnTo>
                    <a:lnTo>
                      <a:pt x="72" y="3"/>
                    </a:lnTo>
                    <a:lnTo>
                      <a:pt x="61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14" y="14"/>
                    </a:lnTo>
                    <a:lnTo>
                      <a:pt x="25" y="7"/>
                    </a:lnTo>
                    <a:lnTo>
                      <a:pt x="57" y="7"/>
                    </a:lnTo>
                    <a:lnTo>
                      <a:pt x="68" y="11"/>
                    </a:lnTo>
                    <a:lnTo>
                      <a:pt x="79" y="14"/>
                    </a:lnTo>
                    <a:lnTo>
                      <a:pt x="90" y="21"/>
                    </a:lnTo>
                    <a:lnTo>
                      <a:pt x="86" y="21"/>
                    </a:lnTo>
                    <a:lnTo>
                      <a:pt x="9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77" name="Freeform 101"/>
              <p:cNvSpPr>
                <a:spLocks/>
              </p:cNvSpPr>
              <p:nvPr/>
            </p:nvSpPr>
            <p:spPr bwMode="auto">
              <a:xfrm>
                <a:off x="3768" y="1442"/>
                <a:ext cx="101" cy="44"/>
              </a:xfrm>
              <a:custGeom>
                <a:avLst/>
                <a:gdLst>
                  <a:gd name="T0" fmla="*/ 101 w 101"/>
                  <a:gd name="T1" fmla="*/ 44 h 44"/>
                  <a:gd name="T2" fmla="*/ 72 w 101"/>
                  <a:gd name="T3" fmla="*/ 44 h 44"/>
                  <a:gd name="T4" fmla="*/ 65 w 101"/>
                  <a:gd name="T5" fmla="*/ 40 h 44"/>
                  <a:gd name="T6" fmla="*/ 58 w 101"/>
                  <a:gd name="T7" fmla="*/ 33 h 44"/>
                  <a:gd name="T8" fmla="*/ 47 w 101"/>
                  <a:gd name="T9" fmla="*/ 26 h 44"/>
                  <a:gd name="T10" fmla="*/ 40 w 101"/>
                  <a:gd name="T11" fmla="*/ 18 h 44"/>
                  <a:gd name="T12" fmla="*/ 29 w 101"/>
                  <a:gd name="T13" fmla="*/ 15 h 44"/>
                  <a:gd name="T14" fmla="*/ 22 w 101"/>
                  <a:gd name="T15" fmla="*/ 11 h 44"/>
                  <a:gd name="T16" fmla="*/ 11 w 101"/>
                  <a:gd name="T17" fmla="*/ 8 h 44"/>
                  <a:gd name="T18" fmla="*/ 0 w 101"/>
                  <a:gd name="T19" fmla="*/ 8 h 44"/>
                  <a:gd name="T20" fmla="*/ 7 w 101"/>
                  <a:gd name="T21" fmla="*/ 4 h 44"/>
                  <a:gd name="T22" fmla="*/ 18 w 101"/>
                  <a:gd name="T23" fmla="*/ 0 h 44"/>
                  <a:gd name="T24" fmla="*/ 29 w 101"/>
                  <a:gd name="T25" fmla="*/ 0 h 44"/>
                  <a:gd name="T26" fmla="*/ 40 w 101"/>
                  <a:gd name="T27" fmla="*/ 4 h 44"/>
                  <a:gd name="T28" fmla="*/ 50 w 101"/>
                  <a:gd name="T29" fmla="*/ 8 h 44"/>
                  <a:gd name="T30" fmla="*/ 58 w 101"/>
                  <a:gd name="T31" fmla="*/ 11 h 44"/>
                  <a:gd name="T32" fmla="*/ 68 w 101"/>
                  <a:gd name="T33" fmla="*/ 15 h 44"/>
                  <a:gd name="T34" fmla="*/ 76 w 101"/>
                  <a:gd name="T35" fmla="*/ 18 h 44"/>
                  <a:gd name="T36" fmla="*/ 101 w 101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44">
                    <a:moveTo>
                      <a:pt x="101" y="44"/>
                    </a:moveTo>
                    <a:lnTo>
                      <a:pt x="72" y="44"/>
                    </a:lnTo>
                    <a:lnTo>
                      <a:pt x="65" y="40"/>
                    </a:lnTo>
                    <a:lnTo>
                      <a:pt x="58" y="33"/>
                    </a:lnTo>
                    <a:lnTo>
                      <a:pt x="47" y="26"/>
                    </a:lnTo>
                    <a:lnTo>
                      <a:pt x="40" y="18"/>
                    </a:lnTo>
                    <a:lnTo>
                      <a:pt x="29" y="15"/>
                    </a:lnTo>
                    <a:lnTo>
                      <a:pt x="22" y="11"/>
                    </a:lnTo>
                    <a:lnTo>
                      <a:pt x="11" y="8"/>
                    </a:lnTo>
                    <a:lnTo>
                      <a:pt x="0" y="8"/>
                    </a:lnTo>
                    <a:lnTo>
                      <a:pt x="7" y="4"/>
                    </a:lnTo>
                    <a:lnTo>
                      <a:pt x="18" y="0"/>
                    </a:lnTo>
                    <a:lnTo>
                      <a:pt x="29" y="0"/>
                    </a:lnTo>
                    <a:lnTo>
                      <a:pt x="40" y="4"/>
                    </a:lnTo>
                    <a:lnTo>
                      <a:pt x="50" y="8"/>
                    </a:lnTo>
                    <a:lnTo>
                      <a:pt x="58" y="11"/>
                    </a:lnTo>
                    <a:lnTo>
                      <a:pt x="68" y="15"/>
                    </a:lnTo>
                    <a:lnTo>
                      <a:pt x="76" y="18"/>
                    </a:lnTo>
                    <a:lnTo>
                      <a:pt x="101" y="4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78" name="Freeform 102"/>
              <p:cNvSpPr>
                <a:spLocks/>
              </p:cNvSpPr>
              <p:nvPr/>
            </p:nvSpPr>
            <p:spPr bwMode="auto">
              <a:xfrm>
                <a:off x="3840" y="1478"/>
                <a:ext cx="29" cy="15"/>
              </a:xfrm>
              <a:custGeom>
                <a:avLst/>
                <a:gdLst>
                  <a:gd name="T0" fmla="*/ 0 w 29"/>
                  <a:gd name="T1" fmla="*/ 11 h 15"/>
                  <a:gd name="T2" fmla="*/ 29 w 29"/>
                  <a:gd name="T3" fmla="*/ 11 h 15"/>
                  <a:gd name="T4" fmla="*/ 29 w 29"/>
                  <a:gd name="T5" fmla="*/ 4 h 15"/>
                  <a:gd name="T6" fmla="*/ 14 w 29"/>
                  <a:gd name="T7" fmla="*/ 4 h 15"/>
                  <a:gd name="T8" fmla="*/ 11 w 29"/>
                  <a:gd name="T9" fmla="*/ 0 h 15"/>
                  <a:gd name="T10" fmla="*/ 7 w 29"/>
                  <a:gd name="T11" fmla="*/ 4 h 15"/>
                  <a:gd name="T12" fmla="*/ 4 w 29"/>
                  <a:gd name="T13" fmla="*/ 4 h 15"/>
                  <a:gd name="T14" fmla="*/ 0 w 29"/>
                  <a:gd name="T15" fmla="*/ 8 h 15"/>
                  <a:gd name="T16" fmla="*/ 4 w 29"/>
                  <a:gd name="T17" fmla="*/ 8 h 15"/>
                  <a:gd name="T18" fmla="*/ 0 w 29"/>
                  <a:gd name="T19" fmla="*/ 11 h 15"/>
                  <a:gd name="T20" fmla="*/ 0 w 29"/>
                  <a:gd name="T21" fmla="*/ 15 h 15"/>
                  <a:gd name="T22" fmla="*/ 4 w 29"/>
                  <a:gd name="T23" fmla="*/ 11 h 15"/>
                  <a:gd name="T24" fmla="*/ 0 w 29"/>
                  <a:gd name="T2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5">
                    <a:moveTo>
                      <a:pt x="0" y="11"/>
                    </a:moveTo>
                    <a:lnTo>
                      <a:pt x="29" y="11"/>
                    </a:lnTo>
                    <a:lnTo>
                      <a:pt x="29" y="4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79" name="Freeform 103"/>
              <p:cNvSpPr>
                <a:spLocks/>
              </p:cNvSpPr>
              <p:nvPr/>
            </p:nvSpPr>
            <p:spPr bwMode="auto">
              <a:xfrm>
                <a:off x="3754" y="1446"/>
                <a:ext cx="90" cy="43"/>
              </a:xfrm>
              <a:custGeom>
                <a:avLst/>
                <a:gdLst>
                  <a:gd name="T0" fmla="*/ 10 w 90"/>
                  <a:gd name="T1" fmla="*/ 0 h 43"/>
                  <a:gd name="T2" fmla="*/ 14 w 90"/>
                  <a:gd name="T3" fmla="*/ 7 h 43"/>
                  <a:gd name="T4" fmla="*/ 25 w 90"/>
                  <a:gd name="T5" fmla="*/ 7 h 43"/>
                  <a:gd name="T6" fmla="*/ 32 w 90"/>
                  <a:gd name="T7" fmla="*/ 11 h 43"/>
                  <a:gd name="T8" fmla="*/ 43 w 90"/>
                  <a:gd name="T9" fmla="*/ 14 h 43"/>
                  <a:gd name="T10" fmla="*/ 50 w 90"/>
                  <a:gd name="T11" fmla="*/ 18 h 43"/>
                  <a:gd name="T12" fmla="*/ 61 w 90"/>
                  <a:gd name="T13" fmla="*/ 25 h 43"/>
                  <a:gd name="T14" fmla="*/ 68 w 90"/>
                  <a:gd name="T15" fmla="*/ 32 h 43"/>
                  <a:gd name="T16" fmla="*/ 75 w 90"/>
                  <a:gd name="T17" fmla="*/ 36 h 43"/>
                  <a:gd name="T18" fmla="*/ 86 w 90"/>
                  <a:gd name="T19" fmla="*/ 43 h 43"/>
                  <a:gd name="T20" fmla="*/ 90 w 90"/>
                  <a:gd name="T21" fmla="*/ 40 h 43"/>
                  <a:gd name="T22" fmla="*/ 82 w 90"/>
                  <a:gd name="T23" fmla="*/ 32 h 43"/>
                  <a:gd name="T24" fmla="*/ 72 w 90"/>
                  <a:gd name="T25" fmla="*/ 25 h 43"/>
                  <a:gd name="T26" fmla="*/ 64 w 90"/>
                  <a:gd name="T27" fmla="*/ 18 h 43"/>
                  <a:gd name="T28" fmla="*/ 54 w 90"/>
                  <a:gd name="T29" fmla="*/ 14 h 43"/>
                  <a:gd name="T30" fmla="*/ 43 w 90"/>
                  <a:gd name="T31" fmla="*/ 7 h 43"/>
                  <a:gd name="T32" fmla="*/ 36 w 90"/>
                  <a:gd name="T33" fmla="*/ 4 h 43"/>
                  <a:gd name="T34" fmla="*/ 25 w 90"/>
                  <a:gd name="T35" fmla="*/ 0 h 43"/>
                  <a:gd name="T36" fmla="*/ 14 w 90"/>
                  <a:gd name="T37" fmla="*/ 0 h 43"/>
                  <a:gd name="T38" fmla="*/ 14 w 90"/>
                  <a:gd name="T39" fmla="*/ 7 h 43"/>
                  <a:gd name="T40" fmla="*/ 10 w 90"/>
                  <a:gd name="T41" fmla="*/ 0 h 43"/>
                  <a:gd name="T42" fmla="*/ 0 w 90"/>
                  <a:gd name="T43" fmla="*/ 7 h 43"/>
                  <a:gd name="T44" fmla="*/ 14 w 90"/>
                  <a:gd name="T45" fmla="*/ 7 h 43"/>
                  <a:gd name="T46" fmla="*/ 10 w 90"/>
                  <a:gd name="T4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0" h="43">
                    <a:moveTo>
                      <a:pt x="10" y="0"/>
                    </a:moveTo>
                    <a:lnTo>
                      <a:pt x="14" y="7"/>
                    </a:lnTo>
                    <a:lnTo>
                      <a:pt x="25" y="7"/>
                    </a:lnTo>
                    <a:lnTo>
                      <a:pt x="32" y="11"/>
                    </a:lnTo>
                    <a:lnTo>
                      <a:pt x="43" y="14"/>
                    </a:lnTo>
                    <a:lnTo>
                      <a:pt x="50" y="18"/>
                    </a:lnTo>
                    <a:lnTo>
                      <a:pt x="61" y="25"/>
                    </a:lnTo>
                    <a:lnTo>
                      <a:pt x="68" y="32"/>
                    </a:lnTo>
                    <a:lnTo>
                      <a:pt x="75" y="36"/>
                    </a:lnTo>
                    <a:lnTo>
                      <a:pt x="86" y="43"/>
                    </a:lnTo>
                    <a:lnTo>
                      <a:pt x="90" y="40"/>
                    </a:lnTo>
                    <a:lnTo>
                      <a:pt x="82" y="32"/>
                    </a:lnTo>
                    <a:lnTo>
                      <a:pt x="72" y="25"/>
                    </a:lnTo>
                    <a:lnTo>
                      <a:pt x="64" y="18"/>
                    </a:lnTo>
                    <a:lnTo>
                      <a:pt x="54" y="14"/>
                    </a:lnTo>
                    <a:lnTo>
                      <a:pt x="43" y="7"/>
                    </a:lnTo>
                    <a:lnTo>
                      <a:pt x="36" y="4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0" y="0"/>
                    </a:lnTo>
                    <a:lnTo>
                      <a:pt x="0" y="7"/>
                    </a:lnTo>
                    <a:lnTo>
                      <a:pt x="14" y="7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80" name="Freeform 104"/>
              <p:cNvSpPr>
                <a:spLocks/>
              </p:cNvSpPr>
              <p:nvPr/>
            </p:nvSpPr>
            <p:spPr bwMode="auto">
              <a:xfrm>
                <a:off x="3764" y="1439"/>
                <a:ext cx="83" cy="25"/>
              </a:xfrm>
              <a:custGeom>
                <a:avLst/>
                <a:gdLst>
                  <a:gd name="T0" fmla="*/ 83 w 83"/>
                  <a:gd name="T1" fmla="*/ 21 h 25"/>
                  <a:gd name="T2" fmla="*/ 76 w 83"/>
                  <a:gd name="T3" fmla="*/ 14 h 25"/>
                  <a:gd name="T4" fmla="*/ 65 w 83"/>
                  <a:gd name="T5" fmla="*/ 11 h 25"/>
                  <a:gd name="T6" fmla="*/ 54 w 83"/>
                  <a:gd name="T7" fmla="*/ 7 h 25"/>
                  <a:gd name="T8" fmla="*/ 44 w 83"/>
                  <a:gd name="T9" fmla="*/ 3 h 25"/>
                  <a:gd name="T10" fmla="*/ 33 w 83"/>
                  <a:gd name="T11" fmla="*/ 0 h 25"/>
                  <a:gd name="T12" fmla="*/ 22 w 83"/>
                  <a:gd name="T13" fmla="*/ 0 h 25"/>
                  <a:gd name="T14" fmla="*/ 11 w 83"/>
                  <a:gd name="T15" fmla="*/ 3 h 25"/>
                  <a:gd name="T16" fmla="*/ 0 w 83"/>
                  <a:gd name="T17" fmla="*/ 7 h 25"/>
                  <a:gd name="T18" fmla="*/ 4 w 83"/>
                  <a:gd name="T19" fmla="*/ 14 h 25"/>
                  <a:gd name="T20" fmla="*/ 15 w 83"/>
                  <a:gd name="T21" fmla="*/ 11 h 25"/>
                  <a:gd name="T22" fmla="*/ 22 w 83"/>
                  <a:gd name="T23" fmla="*/ 7 h 25"/>
                  <a:gd name="T24" fmla="*/ 33 w 83"/>
                  <a:gd name="T25" fmla="*/ 7 h 25"/>
                  <a:gd name="T26" fmla="*/ 44 w 83"/>
                  <a:gd name="T27" fmla="*/ 11 h 25"/>
                  <a:gd name="T28" fmla="*/ 51 w 83"/>
                  <a:gd name="T29" fmla="*/ 14 h 25"/>
                  <a:gd name="T30" fmla="*/ 62 w 83"/>
                  <a:gd name="T31" fmla="*/ 18 h 25"/>
                  <a:gd name="T32" fmla="*/ 72 w 83"/>
                  <a:gd name="T33" fmla="*/ 21 h 25"/>
                  <a:gd name="T34" fmla="*/ 80 w 83"/>
                  <a:gd name="T35" fmla="*/ 25 h 25"/>
                  <a:gd name="T36" fmla="*/ 83 w 83"/>
                  <a:gd name="T37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25">
                    <a:moveTo>
                      <a:pt x="83" y="21"/>
                    </a:moveTo>
                    <a:lnTo>
                      <a:pt x="76" y="14"/>
                    </a:lnTo>
                    <a:lnTo>
                      <a:pt x="65" y="11"/>
                    </a:lnTo>
                    <a:lnTo>
                      <a:pt x="54" y="7"/>
                    </a:lnTo>
                    <a:lnTo>
                      <a:pt x="44" y="3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4" y="14"/>
                    </a:lnTo>
                    <a:lnTo>
                      <a:pt x="15" y="11"/>
                    </a:lnTo>
                    <a:lnTo>
                      <a:pt x="22" y="7"/>
                    </a:lnTo>
                    <a:lnTo>
                      <a:pt x="33" y="7"/>
                    </a:lnTo>
                    <a:lnTo>
                      <a:pt x="44" y="11"/>
                    </a:lnTo>
                    <a:lnTo>
                      <a:pt x="51" y="14"/>
                    </a:lnTo>
                    <a:lnTo>
                      <a:pt x="62" y="18"/>
                    </a:lnTo>
                    <a:lnTo>
                      <a:pt x="72" y="21"/>
                    </a:lnTo>
                    <a:lnTo>
                      <a:pt x="80" y="2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81" name="Freeform 105"/>
              <p:cNvSpPr>
                <a:spLocks/>
              </p:cNvSpPr>
              <p:nvPr/>
            </p:nvSpPr>
            <p:spPr bwMode="auto">
              <a:xfrm>
                <a:off x="3844" y="1460"/>
                <a:ext cx="36" cy="29"/>
              </a:xfrm>
              <a:custGeom>
                <a:avLst/>
                <a:gdLst>
                  <a:gd name="T0" fmla="*/ 25 w 36"/>
                  <a:gd name="T1" fmla="*/ 29 h 29"/>
                  <a:gd name="T2" fmla="*/ 28 w 36"/>
                  <a:gd name="T3" fmla="*/ 22 h 29"/>
                  <a:gd name="T4" fmla="*/ 3 w 36"/>
                  <a:gd name="T5" fmla="*/ 0 h 29"/>
                  <a:gd name="T6" fmla="*/ 0 w 36"/>
                  <a:gd name="T7" fmla="*/ 4 h 29"/>
                  <a:gd name="T8" fmla="*/ 25 w 36"/>
                  <a:gd name="T9" fmla="*/ 29 h 29"/>
                  <a:gd name="T10" fmla="*/ 25 w 36"/>
                  <a:gd name="T11" fmla="*/ 22 h 29"/>
                  <a:gd name="T12" fmla="*/ 25 w 36"/>
                  <a:gd name="T13" fmla="*/ 29 h 29"/>
                  <a:gd name="T14" fmla="*/ 36 w 36"/>
                  <a:gd name="T15" fmla="*/ 29 h 29"/>
                  <a:gd name="T16" fmla="*/ 28 w 36"/>
                  <a:gd name="T17" fmla="*/ 22 h 29"/>
                  <a:gd name="T18" fmla="*/ 25 w 36"/>
                  <a:gd name="T1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29">
                    <a:moveTo>
                      <a:pt x="25" y="29"/>
                    </a:moveTo>
                    <a:lnTo>
                      <a:pt x="28" y="22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5" y="29"/>
                    </a:lnTo>
                    <a:lnTo>
                      <a:pt x="25" y="22"/>
                    </a:lnTo>
                    <a:lnTo>
                      <a:pt x="25" y="29"/>
                    </a:lnTo>
                    <a:lnTo>
                      <a:pt x="36" y="29"/>
                    </a:lnTo>
                    <a:lnTo>
                      <a:pt x="28" y="22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82" name="Freeform 106"/>
              <p:cNvSpPr>
                <a:spLocks/>
              </p:cNvSpPr>
              <p:nvPr/>
            </p:nvSpPr>
            <p:spPr bwMode="auto">
              <a:xfrm>
                <a:off x="3754" y="1457"/>
                <a:ext cx="86" cy="43"/>
              </a:xfrm>
              <a:custGeom>
                <a:avLst/>
                <a:gdLst>
                  <a:gd name="T0" fmla="*/ 86 w 86"/>
                  <a:gd name="T1" fmla="*/ 39 h 43"/>
                  <a:gd name="T2" fmla="*/ 61 w 86"/>
                  <a:gd name="T3" fmla="*/ 39 h 43"/>
                  <a:gd name="T4" fmla="*/ 57 w 86"/>
                  <a:gd name="T5" fmla="*/ 43 h 43"/>
                  <a:gd name="T6" fmla="*/ 54 w 86"/>
                  <a:gd name="T7" fmla="*/ 43 h 43"/>
                  <a:gd name="T8" fmla="*/ 0 w 86"/>
                  <a:gd name="T9" fmla="*/ 11 h 43"/>
                  <a:gd name="T10" fmla="*/ 3 w 86"/>
                  <a:gd name="T11" fmla="*/ 3 h 43"/>
                  <a:gd name="T12" fmla="*/ 7 w 86"/>
                  <a:gd name="T13" fmla="*/ 3 h 43"/>
                  <a:gd name="T14" fmla="*/ 14 w 86"/>
                  <a:gd name="T15" fmla="*/ 0 h 43"/>
                  <a:gd name="T16" fmla="*/ 21 w 86"/>
                  <a:gd name="T17" fmla="*/ 3 h 43"/>
                  <a:gd name="T18" fmla="*/ 25 w 86"/>
                  <a:gd name="T19" fmla="*/ 3 h 43"/>
                  <a:gd name="T20" fmla="*/ 36 w 86"/>
                  <a:gd name="T21" fmla="*/ 7 h 43"/>
                  <a:gd name="T22" fmla="*/ 46 w 86"/>
                  <a:gd name="T23" fmla="*/ 7 h 43"/>
                  <a:gd name="T24" fmla="*/ 54 w 86"/>
                  <a:gd name="T25" fmla="*/ 11 h 43"/>
                  <a:gd name="T26" fmla="*/ 64 w 86"/>
                  <a:gd name="T27" fmla="*/ 21 h 43"/>
                  <a:gd name="T28" fmla="*/ 68 w 86"/>
                  <a:gd name="T29" fmla="*/ 21 h 43"/>
                  <a:gd name="T30" fmla="*/ 72 w 86"/>
                  <a:gd name="T31" fmla="*/ 29 h 43"/>
                  <a:gd name="T32" fmla="*/ 79 w 86"/>
                  <a:gd name="T33" fmla="*/ 32 h 43"/>
                  <a:gd name="T34" fmla="*/ 86 w 86"/>
                  <a:gd name="T35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43">
                    <a:moveTo>
                      <a:pt x="86" y="39"/>
                    </a:moveTo>
                    <a:lnTo>
                      <a:pt x="61" y="39"/>
                    </a:lnTo>
                    <a:lnTo>
                      <a:pt x="57" y="43"/>
                    </a:lnTo>
                    <a:lnTo>
                      <a:pt x="54" y="43"/>
                    </a:lnTo>
                    <a:lnTo>
                      <a:pt x="0" y="11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14" y="0"/>
                    </a:lnTo>
                    <a:lnTo>
                      <a:pt x="21" y="3"/>
                    </a:lnTo>
                    <a:lnTo>
                      <a:pt x="25" y="3"/>
                    </a:lnTo>
                    <a:lnTo>
                      <a:pt x="36" y="7"/>
                    </a:lnTo>
                    <a:lnTo>
                      <a:pt x="46" y="7"/>
                    </a:lnTo>
                    <a:lnTo>
                      <a:pt x="54" y="11"/>
                    </a:lnTo>
                    <a:lnTo>
                      <a:pt x="64" y="21"/>
                    </a:lnTo>
                    <a:lnTo>
                      <a:pt x="68" y="21"/>
                    </a:lnTo>
                    <a:lnTo>
                      <a:pt x="72" y="29"/>
                    </a:lnTo>
                    <a:lnTo>
                      <a:pt x="79" y="32"/>
                    </a:lnTo>
                    <a:lnTo>
                      <a:pt x="86" y="3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83" name="Freeform 107"/>
              <p:cNvSpPr>
                <a:spLocks/>
              </p:cNvSpPr>
              <p:nvPr/>
            </p:nvSpPr>
            <p:spPr bwMode="auto">
              <a:xfrm>
                <a:off x="3804" y="1493"/>
                <a:ext cx="36" cy="11"/>
              </a:xfrm>
              <a:custGeom>
                <a:avLst/>
                <a:gdLst>
                  <a:gd name="T0" fmla="*/ 0 w 36"/>
                  <a:gd name="T1" fmla="*/ 11 h 11"/>
                  <a:gd name="T2" fmla="*/ 7 w 36"/>
                  <a:gd name="T3" fmla="*/ 11 h 11"/>
                  <a:gd name="T4" fmla="*/ 11 w 36"/>
                  <a:gd name="T5" fmla="*/ 7 h 11"/>
                  <a:gd name="T6" fmla="*/ 36 w 36"/>
                  <a:gd name="T7" fmla="*/ 7 h 11"/>
                  <a:gd name="T8" fmla="*/ 36 w 36"/>
                  <a:gd name="T9" fmla="*/ 0 h 11"/>
                  <a:gd name="T10" fmla="*/ 11 w 36"/>
                  <a:gd name="T11" fmla="*/ 0 h 11"/>
                  <a:gd name="T12" fmla="*/ 7 w 36"/>
                  <a:gd name="T13" fmla="*/ 3 h 11"/>
                  <a:gd name="T14" fmla="*/ 0 w 36"/>
                  <a:gd name="T15" fmla="*/ 3 h 11"/>
                  <a:gd name="T16" fmla="*/ 4 w 36"/>
                  <a:gd name="T17" fmla="*/ 3 h 11"/>
                  <a:gd name="T18" fmla="*/ 0 w 36"/>
                  <a:gd name="T19" fmla="*/ 11 h 11"/>
                  <a:gd name="T20" fmla="*/ 4 w 36"/>
                  <a:gd name="T21" fmla="*/ 11 h 11"/>
                  <a:gd name="T22" fmla="*/ 0 w 36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1">
                    <a:moveTo>
                      <a:pt x="0" y="11"/>
                    </a:moveTo>
                    <a:lnTo>
                      <a:pt x="7" y="11"/>
                    </a:lnTo>
                    <a:lnTo>
                      <a:pt x="11" y="7"/>
                    </a:lnTo>
                    <a:lnTo>
                      <a:pt x="36" y="7"/>
                    </a:lnTo>
                    <a:lnTo>
                      <a:pt x="36" y="0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84" name="Freeform 108"/>
              <p:cNvSpPr>
                <a:spLocks/>
              </p:cNvSpPr>
              <p:nvPr/>
            </p:nvSpPr>
            <p:spPr bwMode="auto">
              <a:xfrm>
                <a:off x="3750" y="1464"/>
                <a:ext cx="58" cy="40"/>
              </a:xfrm>
              <a:custGeom>
                <a:avLst/>
                <a:gdLst>
                  <a:gd name="T0" fmla="*/ 0 w 58"/>
                  <a:gd name="T1" fmla="*/ 4 h 40"/>
                  <a:gd name="T2" fmla="*/ 4 w 58"/>
                  <a:gd name="T3" fmla="*/ 7 h 40"/>
                  <a:gd name="T4" fmla="*/ 54 w 58"/>
                  <a:gd name="T5" fmla="*/ 40 h 40"/>
                  <a:gd name="T6" fmla="*/ 58 w 58"/>
                  <a:gd name="T7" fmla="*/ 32 h 40"/>
                  <a:gd name="T8" fmla="*/ 7 w 58"/>
                  <a:gd name="T9" fmla="*/ 0 h 40"/>
                  <a:gd name="T10" fmla="*/ 7 w 58"/>
                  <a:gd name="T11" fmla="*/ 4 h 40"/>
                  <a:gd name="T12" fmla="*/ 0 w 58"/>
                  <a:gd name="T13" fmla="*/ 4 h 40"/>
                  <a:gd name="T14" fmla="*/ 4 w 58"/>
                  <a:gd name="T15" fmla="*/ 7 h 40"/>
                  <a:gd name="T16" fmla="*/ 0 w 58"/>
                  <a:gd name="T17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40">
                    <a:moveTo>
                      <a:pt x="0" y="4"/>
                    </a:moveTo>
                    <a:lnTo>
                      <a:pt x="4" y="7"/>
                    </a:lnTo>
                    <a:lnTo>
                      <a:pt x="54" y="40"/>
                    </a:lnTo>
                    <a:lnTo>
                      <a:pt x="58" y="32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85" name="Freeform 109"/>
              <p:cNvSpPr>
                <a:spLocks/>
              </p:cNvSpPr>
              <p:nvPr/>
            </p:nvSpPr>
            <p:spPr bwMode="auto">
              <a:xfrm>
                <a:off x="3750" y="1453"/>
                <a:ext cx="50" cy="18"/>
              </a:xfrm>
              <a:custGeom>
                <a:avLst/>
                <a:gdLst>
                  <a:gd name="T0" fmla="*/ 50 w 50"/>
                  <a:gd name="T1" fmla="*/ 7 h 18"/>
                  <a:gd name="T2" fmla="*/ 40 w 50"/>
                  <a:gd name="T3" fmla="*/ 7 h 18"/>
                  <a:gd name="T4" fmla="*/ 32 w 50"/>
                  <a:gd name="T5" fmla="*/ 4 h 18"/>
                  <a:gd name="T6" fmla="*/ 25 w 50"/>
                  <a:gd name="T7" fmla="*/ 4 h 18"/>
                  <a:gd name="T8" fmla="*/ 18 w 50"/>
                  <a:gd name="T9" fmla="*/ 0 h 18"/>
                  <a:gd name="T10" fmla="*/ 11 w 50"/>
                  <a:gd name="T11" fmla="*/ 4 h 18"/>
                  <a:gd name="T12" fmla="*/ 4 w 50"/>
                  <a:gd name="T13" fmla="*/ 7 h 18"/>
                  <a:gd name="T14" fmla="*/ 0 w 50"/>
                  <a:gd name="T15" fmla="*/ 15 h 18"/>
                  <a:gd name="T16" fmla="*/ 7 w 50"/>
                  <a:gd name="T17" fmla="*/ 15 h 18"/>
                  <a:gd name="T18" fmla="*/ 14 w 50"/>
                  <a:gd name="T19" fmla="*/ 7 h 18"/>
                  <a:gd name="T20" fmla="*/ 25 w 50"/>
                  <a:gd name="T21" fmla="*/ 7 h 18"/>
                  <a:gd name="T22" fmla="*/ 29 w 50"/>
                  <a:gd name="T23" fmla="*/ 11 h 18"/>
                  <a:gd name="T24" fmla="*/ 36 w 50"/>
                  <a:gd name="T25" fmla="*/ 15 h 18"/>
                  <a:gd name="T26" fmla="*/ 43 w 50"/>
                  <a:gd name="T27" fmla="*/ 15 h 18"/>
                  <a:gd name="T28" fmla="*/ 50 w 50"/>
                  <a:gd name="T29" fmla="*/ 18 h 18"/>
                  <a:gd name="T30" fmla="*/ 50 w 50"/>
                  <a:gd name="T3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18">
                    <a:moveTo>
                      <a:pt x="50" y="7"/>
                    </a:moveTo>
                    <a:lnTo>
                      <a:pt x="40" y="7"/>
                    </a:lnTo>
                    <a:lnTo>
                      <a:pt x="32" y="4"/>
                    </a:lnTo>
                    <a:lnTo>
                      <a:pt x="25" y="4"/>
                    </a:lnTo>
                    <a:lnTo>
                      <a:pt x="18" y="0"/>
                    </a:lnTo>
                    <a:lnTo>
                      <a:pt x="11" y="4"/>
                    </a:lnTo>
                    <a:lnTo>
                      <a:pt x="4" y="7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4" y="7"/>
                    </a:lnTo>
                    <a:lnTo>
                      <a:pt x="25" y="7"/>
                    </a:lnTo>
                    <a:lnTo>
                      <a:pt x="29" y="11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0" y="18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86" name="Freeform 110"/>
              <p:cNvSpPr>
                <a:spLocks/>
              </p:cNvSpPr>
              <p:nvPr/>
            </p:nvSpPr>
            <p:spPr bwMode="auto">
              <a:xfrm>
                <a:off x="3800" y="1460"/>
                <a:ext cx="62" cy="47"/>
              </a:xfrm>
              <a:custGeom>
                <a:avLst/>
                <a:gdLst>
                  <a:gd name="T0" fmla="*/ 40 w 62"/>
                  <a:gd name="T1" fmla="*/ 40 h 47"/>
                  <a:gd name="T2" fmla="*/ 44 w 62"/>
                  <a:gd name="T3" fmla="*/ 33 h 47"/>
                  <a:gd name="T4" fmla="*/ 40 w 62"/>
                  <a:gd name="T5" fmla="*/ 29 h 47"/>
                  <a:gd name="T6" fmla="*/ 33 w 62"/>
                  <a:gd name="T7" fmla="*/ 26 h 47"/>
                  <a:gd name="T8" fmla="*/ 26 w 62"/>
                  <a:gd name="T9" fmla="*/ 18 h 47"/>
                  <a:gd name="T10" fmla="*/ 18 w 62"/>
                  <a:gd name="T11" fmla="*/ 15 h 47"/>
                  <a:gd name="T12" fmla="*/ 8 w 62"/>
                  <a:gd name="T13" fmla="*/ 4 h 47"/>
                  <a:gd name="T14" fmla="*/ 0 w 62"/>
                  <a:gd name="T15" fmla="*/ 0 h 47"/>
                  <a:gd name="T16" fmla="*/ 0 w 62"/>
                  <a:gd name="T17" fmla="*/ 11 h 47"/>
                  <a:gd name="T18" fmla="*/ 4 w 62"/>
                  <a:gd name="T19" fmla="*/ 11 h 47"/>
                  <a:gd name="T20" fmla="*/ 11 w 62"/>
                  <a:gd name="T21" fmla="*/ 15 h 47"/>
                  <a:gd name="T22" fmla="*/ 33 w 62"/>
                  <a:gd name="T23" fmla="*/ 36 h 47"/>
                  <a:gd name="T24" fmla="*/ 40 w 62"/>
                  <a:gd name="T25" fmla="*/ 40 h 47"/>
                  <a:gd name="T26" fmla="*/ 40 w 62"/>
                  <a:gd name="T27" fmla="*/ 33 h 47"/>
                  <a:gd name="T28" fmla="*/ 40 w 62"/>
                  <a:gd name="T29" fmla="*/ 40 h 47"/>
                  <a:gd name="T30" fmla="*/ 62 w 62"/>
                  <a:gd name="T31" fmla="*/ 47 h 47"/>
                  <a:gd name="T32" fmla="*/ 44 w 62"/>
                  <a:gd name="T33" fmla="*/ 33 h 47"/>
                  <a:gd name="T34" fmla="*/ 40 w 62"/>
                  <a:gd name="T35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47">
                    <a:moveTo>
                      <a:pt x="40" y="40"/>
                    </a:moveTo>
                    <a:lnTo>
                      <a:pt x="44" y="33"/>
                    </a:lnTo>
                    <a:lnTo>
                      <a:pt x="40" y="29"/>
                    </a:lnTo>
                    <a:lnTo>
                      <a:pt x="33" y="26"/>
                    </a:lnTo>
                    <a:lnTo>
                      <a:pt x="26" y="18"/>
                    </a:lnTo>
                    <a:lnTo>
                      <a:pt x="18" y="15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11" y="15"/>
                    </a:lnTo>
                    <a:lnTo>
                      <a:pt x="33" y="36"/>
                    </a:lnTo>
                    <a:lnTo>
                      <a:pt x="40" y="40"/>
                    </a:lnTo>
                    <a:lnTo>
                      <a:pt x="40" y="33"/>
                    </a:lnTo>
                    <a:lnTo>
                      <a:pt x="40" y="40"/>
                    </a:lnTo>
                    <a:lnTo>
                      <a:pt x="62" y="47"/>
                    </a:lnTo>
                    <a:lnTo>
                      <a:pt x="44" y="33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87" name="Freeform 111"/>
              <p:cNvSpPr>
                <a:spLocks/>
              </p:cNvSpPr>
              <p:nvPr/>
            </p:nvSpPr>
            <p:spPr bwMode="auto">
              <a:xfrm>
                <a:off x="3671" y="1471"/>
                <a:ext cx="399" cy="227"/>
              </a:xfrm>
              <a:custGeom>
                <a:avLst/>
                <a:gdLst>
                  <a:gd name="T0" fmla="*/ 338 w 399"/>
                  <a:gd name="T1" fmla="*/ 18 h 227"/>
                  <a:gd name="T2" fmla="*/ 360 w 399"/>
                  <a:gd name="T3" fmla="*/ 18 h 227"/>
                  <a:gd name="T4" fmla="*/ 396 w 399"/>
                  <a:gd name="T5" fmla="*/ 126 h 227"/>
                  <a:gd name="T6" fmla="*/ 378 w 399"/>
                  <a:gd name="T7" fmla="*/ 144 h 227"/>
                  <a:gd name="T8" fmla="*/ 334 w 399"/>
                  <a:gd name="T9" fmla="*/ 144 h 227"/>
                  <a:gd name="T10" fmla="*/ 317 w 399"/>
                  <a:gd name="T11" fmla="*/ 148 h 227"/>
                  <a:gd name="T12" fmla="*/ 295 w 399"/>
                  <a:gd name="T13" fmla="*/ 159 h 227"/>
                  <a:gd name="T14" fmla="*/ 266 w 399"/>
                  <a:gd name="T15" fmla="*/ 162 h 227"/>
                  <a:gd name="T16" fmla="*/ 248 w 399"/>
                  <a:gd name="T17" fmla="*/ 169 h 227"/>
                  <a:gd name="T18" fmla="*/ 227 w 399"/>
                  <a:gd name="T19" fmla="*/ 177 h 227"/>
                  <a:gd name="T20" fmla="*/ 223 w 399"/>
                  <a:gd name="T21" fmla="*/ 177 h 227"/>
                  <a:gd name="T22" fmla="*/ 245 w 399"/>
                  <a:gd name="T23" fmla="*/ 166 h 227"/>
                  <a:gd name="T24" fmla="*/ 270 w 399"/>
                  <a:gd name="T25" fmla="*/ 151 h 227"/>
                  <a:gd name="T26" fmla="*/ 295 w 399"/>
                  <a:gd name="T27" fmla="*/ 141 h 227"/>
                  <a:gd name="T28" fmla="*/ 320 w 399"/>
                  <a:gd name="T29" fmla="*/ 133 h 227"/>
                  <a:gd name="T30" fmla="*/ 352 w 399"/>
                  <a:gd name="T31" fmla="*/ 130 h 227"/>
                  <a:gd name="T32" fmla="*/ 349 w 399"/>
                  <a:gd name="T33" fmla="*/ 108 h 227"/>
                  <a:gd name="T34" fmla="*/ 327 w 399"/>
                  <a:gd name="T35" fmla="*/ 90 h 227"/>
                  <a:gd name="T36" fmla="*/ 288 w 399"/>
                  <a:gd name="T37" fmla="*/ 97 h 227"/>
                  <a:gd name="T38" fmla="*/ 263 w 399"/>
                  <a:gd name="T39" fmla="*/ 112 h 227"/>
                  <a:gd name="T40" fmla="*/ 237 w 399"/>
                  <a:gd name="T41" fmla="*/ 126 h 227"/>
                  <a:gd name="T42" fmla="*/ 212 w 399"/>
                  <a:gd name="T43" fmla="*/ 144 h 227"/>
                  <a:gd name="T44" fmla="*/ 176 w 399"/>
                  <a:gd name="T45" fmla="*/ 166 h 227"/>
                  <a:gd name="T46" fmla="*/ 147 w 399"/>
                  <a:gd name="T47" fmla="*/ 198 h 227"/>
                  <a:gd name="T48" fmla="*/ 162 w 399"/>
                  <a:gd name="T49" fmla="*/ 202 h 227"/>
                  <a:gd name="T50" fmla="*/ 162 w 399"/>
                  <a:gd name="T51" fmla="*/ 223 h 227"/>
                  <a:gd name="T52" fmla="*/ 147 w 399"/>
                  <a:gd name="T53" fmla="*/ 223 h 227"/>
                  <a:gd name="T54" fmla="*/ 140 w 399"/>
                  <a:gd name="T55" fmla="*/ 205 h 227"/>
                  <a:gd name="T56" fmla="*/ 126 w 399"/>
                  <a:gd name="T57" fmla="*/ 205 h 227"/>
                  <a:gd name="T58" fmla="*/ 126 w 399"/>
                  <a:gd name="T59" fmla="*/ 209 h 227"/>
                  <a:gd name="T60" fmla="*/ 101 w 399"/>
                  <a:gd name="T61" fmla="*/ 205 h 227"/>
                  <a:gd name="T62" fmla="*/ 50 w 399"/>
                  <a:gd name="T63" fmla="*/ 198 h 227"/>
                  <a:gd name="T64" fmla="*/ 11 w 399"/>
                  <a:gd name="T65" fmla="*/ 205 h 227"/>
                  <a:gd name="T66" fmla="*/ 7 w 399"/>
                  <a:gd name="T67" fmla="*/ 133 h 227"/>
                  <a:gd name="T68" fmla="*/ 29 w 399"/>
                  <a:gd name="T69" fmla="*/ 87 h 227"/>
                  <a:gd name="T70" fmla="*/ 57 w 399"/>
                  <a:gd name="T71" fmla="*/ 76 h 227"/>
                  <a:gd name="T72" fmla="*/ 90 w 399"/>
                  <a:gd name="T73" fmla="*/ 65 h 227"/>
                  <a:gd name="T74" fmla="*/ 126 w 399"/>
                  <a:gd name="T75" fmla="*/ 54 h 227"/>
                  <a:gd name="T76" fmla="*/ 126 w 399"/>
                  <a:gd name="T77" fmla="*/ 43 h 227"/>
                  <a:gd name="T78" fmla="*/ 147 w 399"/>
                  <a:gd name="T79" fmla="*/ 51 h 227"/>
                  <a:gd name="T80" fmla="*/ 151 w 399"/>
                  <a:gd name="T81" fmla="*/ 36 h 227"/>
                  <a:gd name="T82" fmla="*/ 165 w 399"/>
                  <a:gd name="T83" fmla="*/ 36 h 227"/>
                  <a:gd name="T84" fmla="*/ 180 w 399"/>
                  <a:gd name="T85" fmla="*/ 40 h 227"/>
                  <a:gd name="T86" fmla="*/ 183 w 399"/>
                  <a:gd name="T87" fmla="*/ 25 h 227"/>
                  <a:gd name="T88" fmla="*/ 209 w 399"/>
                  <a:gd name="T89" fmla="*/ 29 h 227"/>
                  <a:gd name="T90" fmla="*/ 219 w 399"/>
                  <a:gd name="T91" fmla="*/ 25 h 227"/>
                  <a:gd name="T92" fmla="*/ 234 w 399"/>
                  <a:gd name="T93" fmla="*/ 22 h 227"/>
                  <a:gd name="T94" fmla="*/ 241 w 399"/>
                  <a:gd name="T95" fmla="*/ 11 h 227"/>
                  <a:gd name="T96" fmla="*/ 237 w 399"/>
                  <a:gd name="T97" fmla="*/ 7 h 227"/>
                  <a:gd name="T98" fmla="*/ 252 w 399"/>
                  <a:gd name="T99" fmla="*/ 4 h 227"/>
                  <a:gd name="T100" fmla="*/ 255 w 399"/>
                  <a:gd name="T101" fmla="*/ 11 h 227"/>
                  <a:gd name="T102" fmla="*/ 281 w 399"/>
                  <a:gd name="T103" fmla="*/ 4 h 227"/>
                  <a:gd name="T104" fmla="*/ 288 w 399"/>
                  <a:gd name="T105" fmla="*/ 15 h 227"/>
                  <a:gd name="T106" fmla="*/ 306 w 399"/>
                  <a:gd name="T107" fmla="*/ 7 h 227"/>
                  <a:gd name="T108" fmla="*/ 317 w 399"/>
                  <a:gd name="T109" fmla="*/ 0 h 227"/>
                  <a:gd name="T110" fmla="*/ 306 w 399"/>
                  <a:gd name="T111" fmla="*/ 1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99" h="227">
                    <a:moveTo>
                      <a:pt x="306" y="15"/>
                    </a:moveTo>
                    <a:lnTo>
                      <a:pt x="313" y="18"/>
                    </a:lnTo>
                    <a:lnTo>
                      <a:pt x="338" y="18"/>
                    </a:lnTo>
                    <a:lnTo>
                      <a:pt x="345" y="15"/>
                    </a:lnTo>
                    <a:lnTo>
                      <a:pt x="352" y="15"/>
                    </a:lnTo>
                    <a:lnTo>
                      <a:pt x="360" y="18"/>
                    </a:lnTo>
                    <a:lnTo>
                      <a:pt x="367" y="22"/>
                    </a:lnTo>
                    <a:lnTo>
                      <a:pt x="399" y="126"/>
                    </a:lnTo>
                    <a:lnTo>
                      <a:pt x="396" y="126"/>
                    </a:lnTo>
                    <a:lnTo>
                      <a:pt x="381" y="141"/>
                    </a:lnTo>
                    <a:lnTo>
                      <a:pt x="378" y="141"/>
                    </a:lnTo>
                    <a:lnTo>
                      <a:pt x="378" y="144"/>
                    </a:lnTo>
                    <a:lnTo>
                      <a:pt x="367" y="141"/>
                    </a:lnTo>
                    <a:lnTo>
                      <a:pt x="342" y="141"/>
                    </a:lnTo>
                    <a:lnTo>
                      <a:pt x="334" y="144"/>
                    </a:lnTo>
                    <a:lnTo>
                      <a:pt x="327" y="144"/>
                    </a:lnTo>
                    <a:lnTo>
                      <a:pt x="324" y="148"/>
                    </a:lnTo>
                    <a:lnTo>
                      <a:pt x="317" y="148"/>
                    </a:lnTo>
                    <a:lnTo>
                      <a:pt x="309" y="151"/>
                    </a:lnTo>
                    <a:lnTo>
                      <a:pt x="302" y="155"/>
                    </a:lnTo>
                    <a:lnTo>
                      <a:pt x="295" y="159"/>
                    </a:lnTo>
                    <a:lnTo>
                      <a:pt x="288" y="159"/>
                    </a:lnTo>
                    <a:lnTo>
                      <a:pt x="284" y="162"/>
                    </a:lnTo>
                    <a:lnTo>
                      <a:pt x="266" y="162"/>
                    </a:lnTo>
                    <a:lnTo>
                      <a:pt x="263" y="166"/>
                    </a:lnTo>
                    <a:lnTo>
                      <a:pt x="255" y="166"/>
                    </a:lnTo>
                    <a:lnTo>
                      <a:pt x="248" y="169"/>
                    </a:lnTo>
                    <a:lnTo>
                      <a:pt x="241" y="173"/>
                    </a:lnTo>
                    <a:lnTo>
                      <a:pt x="234" y="173"/>
                    </a:lnTo>
                    <a:lnTo>
                      <a:pt x="227" y="177"/>
                    </a:lnTo>
                    <a:lnTo>
                      <a:pt x="219" y="180"/>
                    </a:lnTo>
                    <a:lnTo>
                      <a:pt x="212" y="180"/>
                    </a:lnTo>
                    <a:lnTo>
                      <a:pt x="223" y="177"/>
                    </a:lnTo>
                    <a:lnTo>
                      <a:pt x="230" y="173"/>
                    </a:lnTo>
                    <a:lnTo>
                      <a:pt x="237" y="166"/>
                    </a:lnTo>
                    <a:lnTo>
                      <a:pt x="245" y="166"/>
                    </a:lnTo>
                    <a:lnTo>
                      <a:pt x="252" y="159"/>
                    </a:lnTo>
                    <a:lnTo>
                      <a:pt x="263" y="155"/>
                    </a:lnTo>
                    <a:lnTo>
                      <a:pt x="270" y="151"/>
                    </a:lnTo>
                    <a:lnTo>
                      <a:pt x="277" y="148"/>
                    </a:lnTo>
                    <a:lnTo>
                      <a:pt x="288" y="144"/>
                    </a:lnTo>
                    <a:lnTo>
                      <a:pt x="295" y="141"/>
                    </a:lnTo>
                    <a:lnTo>
                      <a:pt x="302" y="137"/>
                    </a:lnTo>
                    <a:lnTo>
                      <a:pt x="313" y="137"/>
                    </a:lnTo>
                    <a:lnTo>
                      <a:pt x="320" y="133"/>
                    </a:lnTo>
                    <a:lnTo>
                      <a:pt x="338" y="133"/>
                    </a:lnTo>
                    <a:lnTo>
                      <a:pt x="349" y="137"/>
                    </a:lnTo>
                    <a:lnTo>
                      <a:pt x="352" y="130"/>
                    </a:lnTo>
                    <a:lnTo>
                      <a:pt x="356" y="123"/>
                    </a:lnTo>
                    <a:lnTo>
                      <a:pt x="352" y="115"/>
                    </a:lnTo>
                    <a:lnTo>
                      <a:pt x="349" y="108"/>
                    </a:lnTo>
                    <a:lnTo>
                      <a:pt x="338" y="97"/>
                    </a:lnTo>
                    <a:lnTo>
                      <a:pt x="331" y="94"/>
                    </a:lnTo>
                    <a:lnTo>
                      <a:pt x="327" y="90"/>
                    </a:lnTo>
                    <a:lnTo>
                      <a:pt x="306" y="90"/>
                    </a:lnTo>
                    <a:lnTo>
                      <a:pt x="295" y="94"/>
                    </a:lnTo>
                    <a:lnTo>
                      <a:pt x="288" y="97"/>
                    </a:lnTo>
                    <a:lnTo>
                      <a:pt x="281" y="101"/>
                    </a:lnTo>
                    <a:lnTo>
                      <a:pt x="270" y="108"/>
                    </a:lnTo>
                    <a:lnTo>
                      <a:pt x="263" y="112"/>
                    </a:lnTo>
                    <a:lnTo>
                      <a:pt x="252" y="119"/>
                    </a:lnTo>
                    <a:lnTo>
                      <a:pt x="245" y="123"/>
                    </a:lnTo>
                    <a:lnTo>
                      <a:pt x="237" y="126"/>
                    </a:lnTo>
                    <a:lnTo>
                      <a:pt x="227" y="133"/>
                    </a:lnTo>
                    <a:lnTo>
                      <a:pt x="219" y="137"/>
                    </a:lnTo>
                    <a:lnTo>
                      <a:pt x="212" y="144"/>
                    </a:lnTo>
                    <a:lnTo>
                      <a:pt x="201" y="148"/>
                    </a:lnTo>
                    <a:lnTo>
                      <a:pt x="187" y="162"/>
                    </a:lnTo>
                    <a:lnTo>
                      <a:pt x="176" y="166"/>
                    </a:lnTo>
                    <a:lnTo>
                      <a:pt x="169" y="169"/>
                    </a:lnTo>
                    <a:lnTo>
                      <a:pt x="147" y="191"/>
                    </a:lnTo>
                    <a:lnTo>
                      <a:pt x="147" y="198"/>
                    </a:lnTo>
                    <a:lnTo>
                      <a:pt x="151" y="198"/>
                    </a:lnTo>
                    <a:lnTo>
                      <a:pt x="155" y="202"/>
                    </a:lnTo>
                    <a:lnTo>
                      <a:pt x="162" y="202"/>
                    </a:lnTo>
                    <a:lnTo>
                      <a:pt x="165" y="205"/>
                    </a:lnTo>
                    <a:lnTo>
                      <a:pt x="165" y="216"/>
                    </a:lnTo>
                    <a:lnTo>
                      <a:pt x="162" y="223"/>
                    </a:lnTo>
                    <a:lnTo>
                      <a:pt x="158" y="227"/>
                    </a:lnTo>
                    <a:lnTo>
                      <a:pt x="151" y="227"/>
                    </a:lnTo>
                    <a:lnTo>
                      <a:pt x="147" y="223"/>
                    </a:lnTo>
                    <a:lnTo>
                      <a:pt x="144" y="216"/>
                    </a:lnTo>
                    <a:lnTo>
                      <a:pt x="144" y="209"/>
                    </a:lnTo>
                    <a:lnTo>
                      <a:pt x="140" y="205"/>
                    </a:lnTo>
                    <a:lnTo>
                      <a:pt x="140" y="198"/>
                    </a:lnTo>
                    <a:lnTo>
                      <a:pt x="133" y="198"/>
                    </a:lnTo>
                    <a:lnTo>
                      <a:pt x="126" y="205"/>
                    </a:lnTo>
                    <a:lnTo>
                      <a:pt x="129" y="216"/>
                    </a:lnTo>
                    <a:lnTo>
                      <a:pt x="126" y="213"/>
                    </a:lnTo>
                    <a:lnTo>
                      <a:pt x="126" y="209"/>
                    </a:lnTo>
                    <a:lnTo>
                      <a:pt x="119" y="202"/>
                    </a:lnTo>
                    <a:lnTo>
                      <a:pt x="115" y="205"/>
                    </a:lnTo>
                    <a:lnTo>
                      <a:pt x="101" y="205"/>
                    </a:lnTo>
                    <a:lnTo>
                      <a:pt x="97" y="202"/>
                    </a:lnTo>
                    <a:lnTo>
                      <a:pt x="61" y="202"/>
                    </a:lnTo>
                    <a:lnTo>
                      <a:pt x="50" y="198"/>
                    </a:lnTo>
                    <a:lnTo>
                      <a:pt x="29" y="198"/>
                    </a:lnTo>
                    <a:lnTo>
                      <a:pt x="21" y="202"/>
                    </a:lnTo>
                    <a:lnTo>
                      <a:pt x="11" y="205"/>
                    </a:lnTo>
                    <a:lnTo>
                      <a:pt x="0" y="209"/>
                    </a:lnTo>
                    <a:lnTo>
                      <a:pt x="7" y="191"/>
                    </a:lnTo>
                    <a:lnTo>
                      <a:pt x="7" y="133"/>
                    </a:lnTo>
                    <a:lnTo>
                      <a:pt x="11" y="115"/>
                    </a:lnTo>
                    <a:lnTo>
                      <a:pt x="18" y="101"/>
                    </a:lnTo>
                    <a:lnTo>
                      <a:pt x="29" y="87"/>
                    </a:lnTo>
                    <a:lnTo>
                      <a:pt x="47" y="79"/>
                    </a:lnTo>
                    <a:lnTo>
                      <a:pt x="50" y="79"/>
                    </a:lnTo>
                    <a:lnTo>
                      <a:pt x="57" y="76"/>
                    </a:lnTo>
                    <a:lnTo>
                      <a:pt x="86" y="76"/>
                    </a:lnTo>
                    <a:lnTo>
                      <a:pt x="90" y="72"/>
                    </a:lnTo>
                    <a:lnTo>
                      <a:pt x="90" y="65"/>
                    </a:lnTo>
                    <a:lnTo>
                      <a:pt x="93" y="61"/>
                    </a:lnTo>
                    <a:lnTo>
                      <a:pt x="119" y="61"/>
                    </a:lnTo>
                    <a:lnTo>
                      <a:pt x="126" y="54"/>
                    </a:lnTo>
                    <a:lnTo>
                      <a:pt x="111" y="47"/>
                    </a:lnTo>
                    <a:lnTo>
                      <a:pt x="119" y="43"/>
                    </a:lnTo>
                    <a:lnTo>
                      <a:pt x="126" y="43"/>
                    </a:lnTo>
                    <a:lnTo>
                      <a:pt x="129" y="47"/>
                    </a:lnTo>
                    <a:lnTo>
                      <a:pt x="144" y="47"/>
                    </a:lnTo>
                    <a:lnTo>
                      <a:pt x="147" y="51"/>
                    </a:lnTo>
                    <a:lnTo>
                      <a:pt x="155" y="47"/>
                    </a:lnTo>
                    <a:lnTo>
                      <a:pt x="158" y="47"/>
                    </a:lnTo>
                    <a:lnTo>
                      <a:pt x="151" y="36"/>
                    </a:lnTo>
                    <a:lnTo>
                      <a:pt x="155" y="33"/>
                    </a:lnTo>
                    <a:lnTo>
                      <a:pt x="162" y="33"/>
                    </a:lnTo>
                    <a:lnTo>
                      <a:pt x="165" y="36"/>
                    </a:lnTo>
                    <a:lnTo>
                      <a:pt x="169" y="36"/>
                    </a:lnTo>
                    <a:lnTo>
                      <a:pt x="176" y="40"/>
                    </a:lnTo>
                    <a:lnTo>
                      <a:pt x="180" y="40"/>
                    </a:lnTo>
                    <a:lnTo>
                      <a:pt x="187" y="33"/>
                    </a:lnTo>
                    <a:lnTo>
                      <a:pt x="187" y="25"/>
                    </a:lnTo>
                    <a:lnTo>
                      <a:pt x="183" y="25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9" y="29"/>
                    </a:lnTo>
                    <a:lnTo>
                      <a:pt x="209" y="25"/>
                    </a:lnTo>
                    <a:lnTo>
                      <a:pt x="212" y="18"/>
                    </a:lnTo>
                    <a:lnTo>
                      <a:pt x="219" y="25"/>
                    </a:lnTo>
                    <a:lnTo>
                      <a:pt x="227" y="25"/>
                    </a:lnTo>
                    <a:lnTo>
                      <a:pt x="230" y="22"/>
                    </a:lnTo>
                    <a:lnTo>
                      <a:pt x="234" y="22"/>
                    </a:lnTo>
                    <a:lnTo>
                      <a:pt x="237" y="18"/>
                    </a:lnTo>
                    <a:lnTo>
                      <a:pt x="241" y="18"/>
                    </a:lnTo>
                    <a:lnTo>
                      <a:pt x="241" y="11"/>
                    </a:lnTo>
                    <a:lnTo>
                      <a:pt x="237" y="11"/>
                    </a:lnTo>
                    <a:lnTo>
                      <a:pt x="234" y="7"/>
                    </a:lnTo>
                    <a:lnTo>
                      <a:pt x="237" y="7"/>
                    </a:lnTo>
                    <a:lnTo>
                      <a:pt x="241" y="11"/>
                    </a:lnTo>
                    <a:lnTo>
                      <a:pt x="248" y="7"/>
                    </a:lnTo>
                    <a:lnTo>
                      <a:pt x="252" y="4"/>
                    </a:lnTo>
                    <a:lnTo>
                      <a:pt x="252" y="7"/>
                    </a:lnTo>
                    <a:lnTo>
                      <a:pt x="255" y="7"/>
                    </a:lnTo>
                    <a:lnTo>
                      <a:pt x="255" y="11"/>
                    </a:lnTo>
                    <a:lnTo>
                      <a:pt x="259" y="15"/>
                    </a:lnTo>
                    <a:lnTo>
                      <a:pt x="270" y="15"/>
                    </a:lnTo>
                    <a:lnTo>
                      <a:pt x="281" y="4"/>
                    </a:lnTo>
                    <a:lnTo>
                      <a:pt x="281" y="11"/>
                    </a:lnTo>
                    <a:lnTo>
                      <a:pt x="284" y="15"/>
                    </a:lnTo>
                    <a:lnTo>
                      <a:pt x="288" y="15"/>
                    </a:lnTo>
                    <a:lnTo>
                      <a:pt x="295" y="11"/>
                    </a:lnTo>
                    <a:lnTo>
                      <a:pt x="299" y="7"/>
                    </a:lnTo>
                    <a:lnTo>
                      <a:pt x="306" y="7"/>
                    </a:lnTo>
                    <a:lnTo>
                      <a:pt x="309" y="4"/>
                    </a:lnTo>
                    <a:lnTo>
                      <a:pt x="313" y="4"/>
                    </a:lnTo>
                    <a:lnTo>
                      <a:pt x="317" y="0"/>
                    </a:lnTo>
                    <a:lnTo>
                      <a:pt x="317" y="4"/>
                    </a:lnTo>
                    <a:lnTo>
                      <a:pt x="313" y="7"/>
                    </a:lnTo>
                    <a:lnTo>
                      <a:pt x="306" y="11"/>
                    </a:lnTo>
                    <a:lnTo>
                      <a:pt x="306" y="15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88" name="Freeform 112"/>
              <p:cNvSpPr>
                <a:spLocks/>
              </p:cNvSpPr>
              <p:nvPr/>
            </p:nvSpPr>
            <p:spPr bwMode="auto">
              <a:xfrm>
                <a:off x="3977" y="1482"/>
                <a:ext cx="61" cy="14"/>
              </a:xfrm>
              <a:custGeom>
                <a:avLst/>
                <a:gdLst>
                  <a:gd name="T0" fmla="*/ 61 w 61"/>
                  <a:gd name="T1" fmla="*/ 11 h 14"/>
                  <a:gd name="T2" fmla="*/ 61 w 61"/>
                  <a:gd name="T3" fmla="*/ 7 h 14"/>
                  <a:gd name="T4" fmla="*/ 54 w 61"/>
                  <a:gd name="T5" fmla="*/ 4 h 14"/>
                  <a:gd name="T6" fmla="*/ 46 w 61"/>
                  <a:gd name="T7" fmla="*/ 0 h 14"/>
                  <a:gd name="T8" fmla="*/ 39 w 61"/>
                  <a:gd name="T9" fmla="*/ 0 h 14"/>
                  <a:gd name="T10" fmla="*/ 28 w 61"/>
                  <a:gd name="T11" fmla="*/ 4 h 14"/>
                  <a:gd name="T12" fmla="*/ 3 w 61"/>
                  <a:gd name="T13" fmla="*/ 4 h 14"/>
                  <a:gd name="T14" fmla="*/ 0 w 61"/>
                  <a:gd name="T15" fmla="*/ 7 h 14"/>
                  <a:gd name="T16" fmla="*/ 7 w 61"/>
                  <a:gd name="T17" fmla="*/ 11 h 14"/>
                  <a:gd name="T18" fmla="*/ 14 w 61"/>
                  <a:gd name="T19" fmla="*/ 14 h 14"/>
                  <a:gd name="T20" fmla="*/ 21 w 61"/>
                  <a:gd name="T21" fmla="*/ 11 h 14"/>
                  <a:gd name="T22" fmla="*/ 32 w 61"/>
                  <a:gd name="T23" fmla="*/ 11 h 14"/>
                  <a:gd name="T24" fmla="*/ 39 w 61"/>
                  <a:gd name="T25" fmla="*/ 7 h 14"/>
                  <a:gd name="T26" fmla="*/ 46 w 61"/>
                  <a:gd name="T27" fmla="*/ 7 h 14"/>
                  <a:gd name="T28" fmla="*/ 50 w 61"/>
                  <a:gd name="T29" fmla="*/ 11 h 14"/>
                  <a:gd name="T30" fmla="*/ 57 w 61"/>
                  <a:gd name="T31" fmla="*/ 14 h 14"/>
                  <a:gd name="T32" fmla="*/ 57 w 61"/>
                  <a:gd name="T33" fmla="*/ 11 h 14"/>
                  <a:gd name="T34" fmla="*/ 61 w 61"/>
                  <a:gd name="T35" fmla="*/ 11 h 14"/>
                  <a:gd name="T36" fmla="*/ 61 w 61"/>
                  <a:gd name="T37" fmla="*/ 7 h 14"/>
                  <a:gd name="T38" fmla="*/ 61 w 61"/>
                  <a:gd name="T3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4">
                    <a:moveTo>
                      <a:pt x="61" y="11"/>
                    </a:moveTo>
                    <a:lnTo>
                      <a:pt x="61" y="7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28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4" y="14"/>
                    </a:lnTo>
                    <a:lnTo>
                      <a:pt x="21" y="11"/>
                    </a:lnTo>
                    <a:lnTo>
                      <a:pt x="32" y="11"/>
                    </a:lnTo>
                    <a:lnTo>
                      <a:pt x="39" y="7"/>
                    </a:lnTo>
                    <a:lnTo>
                      <a:pt x="46" y="7"/>
                    </a:lnTo>
                    <a:lnTo>
                      <a:pt x="50" y="11"/>
                    </a:lnTo>
                    <a:lnTo>
                      <a:pt x="57" y="14"/>
                    </a:lnTo>
                    <a:lnTo>
                      <a:pt x="57" y="11"/>
                    </a:lnTo>
                    <a:lnTo>
                      <a:pt x="61" y="11"/>
                    </a:lnTo>
                    <a:lnTo>
                      <a:pt x="61" y="7"/>
                    </a:lnTo>
                    <a:lnTo>
                      <a:pt x="6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89" name="Freeform 113"/>
              <p:cNvSpPr>
                <a:spLocks/>
              </p:cNvSpPr>
              <p:nvPr/>
            </p:nvSpPr>
            <p:spPr bwMode="auto">
              <a:xfrm>
                <a:off x="4034" y="1493"/>
                <a:ext cx="40" cy="104"/>
              </a:xfrm>
              <a:custGeom>
                <a:avLst/>
                <a:gdLst>
                  <a:gd name="T0" fmla="*/ 40 w 40"/>
                  <a:gd name="T1" fmla="*/ 104 h 104"/>
                  <a:gd name="T2" fmla="*/ 4 w 40"/>
                  <a:gd name="T3" fmla="*/ 0 h 104"/>
                  <a:gd name="T4" fmla="*/ 0 w 40"/>
                  <a:gd name="T5" fmla="*/ 0 h 104"/>
                  <a:gd name="T6" fmla="*/ 33 w 40"/>
                  <a:gd name="T7" fmla="*/ 104 h 104"/>
                  <a:gd name="T8" fmla="*/ 33 w 40"/>
                  <a:gd name="T9" fmla="*/ 101 h 104"/>
                  <a:gd name="T10" fmla="*/ 40 w 40"/>
                  <a:gd name="T1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04">
                    <a:moveTo>
                      <a:pt x="40" y="10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3" y="104"/>
                    </a:lnTo>
                    <a:lnTo>
                      <a:pt x="33" y="101"/>
                    </a:lnTo>
                    <a:lnTo>
                      <a:pt x="40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90" name="Freeform 114"/>
              <p:cNvSpPr>
                <a:spLocks/>
              </p:cNvSpPr>
              <p:nvPr/>
            </p:nvSpPr>
            <p:spPr bwMode="auto">
              <a:xfrm>
                <a:off x="4045" y="1594"/>
                <a:ext cx="29" cy="25"/>
              </a:xfrm>
              <a:custGeom>
                <a:avLst/>
                <a:gdLst>
                  <a:gd name="T0" fmla="*/ 0 w 29"/>
                  <a:gd name="T1" fmla="*/ 25 h 25"/>
                  <a:gd name="T2" fmla="*/ 7 w 29"/>
                  <a:gd name="T3" fmla="*/ 25 h 25"/>
                  <a:gd name="T4" fmla="*/ 7 w 29"/>
                  <a:gd name="T5" fmla="*/ 21 h 25"/>
                  <a:gd name="T6" fmla="*/ 11 w 29"/>
                  <a:gd name="T7" fmla="*/ 21 h 25"/>
                  <a:gd name="T8" fmla="*/ 11 w 29"/>
                  <a:gd name="T9" fmla="*/ 18 h 25"/>
                  <a:gd name="T10" fmla="*/ 14 w 29"/>
                  <a:gd name="T11" fmla="*/ 14 h 25"/>
                  <a:gd name="T12" fmla="*/ 18 w 29"/>
                  <a:gd name="T13" fmla="*/ 14 h 25"/>
                  <a:gd name="T14" fmla="*/ 29 w 29"/>
                  <a:gd name="T15" fmla="*/ 3 h 25"/>
                  <a:gd name="T16" fmla="*/ 22 w 29"/>
                  <a:gd name="T17" fmla="*/ 0 h 25"/>
                  <a:gd name="T18" fmla="*/ 14 w 29"/>
                  <a:gd name="T19" fmla="*/ 7 h 25"/>
                  <a:gd name="T20" fmla="*/ 11 w 29"/>
                  <a:gd name="T21" fmla="*/ 7 h 25"/>
                  <a:gd name="T22" fmla="*/ 7 w 29"/>
                  <a:gd name="T23" fmla="*/ 10 h 25"/>
                  <a:gd name="T24" fmla="*/ 7 w 29"/>
                  <a:gd name="T25" fmla="*/ 14 h 25"/>
                  <a:gd name="T26" fmla="*/ 0 w 29"/>
                  <a:gd name="T27" fmla="*/ 21 h 25"/>
                  <a:gd name="T28" fmla="*/ 4 w 29"/>
                  <a:gd name="T29" fmla="*/ 18 h 25"/>
                  <a:gd name="T30" fmla="*/ 0 w 29"/>
                  <a:gd name="T31" fmla="*/ 25 h 25"/>
                  <a:gd name="T32" fmla="*/ 7 w 29"/>
                  <a:gd name="T33" fmla="*/ 25 h 25"/>
                  <a:gd name="T34" fmla="*/ 0 w 29"/>
                  <a:gd name="T3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25">
                    <a:moveTo>
                      <a:pt x="0" y="25"/>
                    </a:moveTo>
                    <a:lnTo>
                      <a:pt x="7" y="25"/>
                    </a:lnTo>
                    <a:lnTo>
                      <a:pt x="7" y="21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29" y="3"/>
                    </a:lnTo>
                    <a:lnTo>
                      <a:pt x="22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7" y="10"/>
                    </a:lnTo>
                    <a:lnTo>
                      <a:pt x="7" y="14"/>
                    </a:lnTo>
                    <a:lnTo>
                      <a:pt x="0" y="21"/>
                    </a:lnTo>
                    <a:lnTo>
                      <a:pt x="4" y="18"/>
                    </a:lnTo>
                    <a:lnTo>
                      <a:pt x="0" y="25"/>
                    </a:lnTo>
                    <a:lnTo>
                      <a:pt x="7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91" name="Freeform 115"/>
              <p:cNvSpPr>
                <a:spLocks/>
              </p:cNvSpPr>
              <p:nvPr/>
            </p:nvSpPr>
            <p:spPr bwMode="auto">
              <a:xfrm>
                <a:off x="3937" y="1604"/>
                <a:ext cx="112" cy="33"/>
              </a:xfrm>
              <a:custGeom>
                <a:avLst/>
                <a:gdLst>
                  <a:gd name="T0" fmla="*/ 4 w 112"/>
                  <a:gd name="T1" fmla="*/ 33 h 33"/>
                  <a:gd name="T2" fmla="*/ 0 w 112"/>
                  <a:gd name="T3" fmla="*/ 33 h 33"/>
                  <a:gd name="T4" fmla="*/ 18 w 112"/>
                  <a:gd name="T5" fmla="*/ 33 h 33"/>
                  <a:gd name="T6" fmla="*/ 22 w 112"/>
                  <a:gd name="T7" fmla="*/ 29 h 33"/>
                  <a:gd name="T8" fmla="*/ 33 w 112"/>
                  <a:gd name="T9" fmla="*/ 29 h 33"/>
                  <a:gd name="T10" fmla="*/ 40 w 112"/>
                  <a:gd name="T11" fmla="*/ 26 h 33"/>
                  <a:gd name="T12" fmla="*/ 43 w 112"/>
                  <a:gd name="T13" fmla="*/ 22 h 33"/>
                  <a:gd name="T14" fmla="*/ 51 w 112"/>
                  <a:gd name="T15" fmla="*/ 18 h 33"/>
                  <a:gd name="T16" fmla="*/ 58 w 112"/>
                  <a:gd name="T17" fmla="*/ 18 h 33"/>
                  <a:gd name="T18" fmla="*/ 65 w 112"/>
                  <a:gd name="T19" fmla="*/ 15 h 33"/>
                  <a:gd name="T20" fmla="*/ 72 w 112"/>
                  <a:gd name="T21" fmla="*/ 15 h 33"/>
                  <a:gd name="T22" fmla="*/ 76 w 112"/>
                  <a:gd name="T23" fmla="*/ 11 h 33"/>
                  <a:gd name="T24" fmla="*/ 101 w 112"/>
                  <a:gd name="T25" fmla="*/ 11 h 33"/>
                  <a:gd name="T26" fmla="*/ 108 w 112"/>
                  <a:gd name="T27" fmla="*/ 15 h 33"/>
                  <a:gd name="T28" fmla="*/ 112 w 112"/>
                  <a:gd name="T29" fmla="*/ 8 h 33"/>
                  <a:gd name="T30" fmla="*/ 104 w 112"/>
                  <a:gd name="T31" fmla="*/ 4 h 33"/>
                  <a:gd name="T32" fmla="*/ 97 w 112"/>
                  <a:gd name="T33" fmla="*/ 4 h 33"/>
                  <a:gd name="T34" fmla="*/ 90 w 112"/>
                  <a:gd name="T35" fmla="*/ 0 h 33"/>
                  <a:gd name="T36" fmla="*/ 83 w 112"/>
                  <a:gd name="T37" fmla="*/ 4 h 33"/>
                  <a:gd name="T38" fmla="*/ 68 w 112"/>
                  <a:gd name="T39" fmla="*/ 4 h 33"/>
                  <a:gd name="T40" fmla="*/ 61 w 112"/>
                  <a:gd name="T41" fmla="*/ 8 h 33"/>
                  <a:gd name="T42" fmla="*/ 54 w 112"/>
                  <a:gd name="T43" fmla="*/ 11 h 33"/>
                  <a:gd name="T44" fmla="*/ 47 w 112"/>
                  <a:gd name="T45" fmla="*/ 15 h 33"/>
                  <a:gd name="T46" fmla="*/ 43 w 112"/>
                  <a:gd name="T47" fmla="*/ 15 h 33"/>
                  <a:gd name="T48" fmla="*/ 36 w 112"/>
                  <a:gd name="T49" fmla="*/ 18 h 33"/>
                  <a:gd name="T50" fmla="*/ 29 w 112"/>
                  <a:gd name="T51" fmla="*/ 22 h 33"/>
                  <a:gd name="T52" fmla="*/ 22 w 112"/>
                  <a:gd name="T53" fmla="*/ 22 h 33"/>
                  <a:gd name="T54" fmla="*/ 15 w 112"/>
                  <a:gd name="T55" fmla="*/ 26 h 33"/>
                  <a:gd name="T56" fmla="*/ 0 w 112"/>
                  <a:gd name="T57" fmla="*/ 26 h 33"/>
                  <a:gd name="T58" fmla="*/ 4 w 112"/>
                  <a:gd name="T5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" h="33">
                    <a:moveTo>
                      <a:pt x="4" y="33"/>
                    </a:moveTo>
                    <a:lnTo>
                      <a:pt x="0" y="33"/>
                    </a:lnTo>
                    <a:lnTo>
                      <a:pt x="18" y="33"/>
                    </a:lnTo>
                    <a:lnTo>
                      <a:pt x="22" y="29"/>
                    </a:lnTo>
                    <a:lnTo>
                      <a:pt x="33" y="29"/>
                    </a:lnTo>
                    <a:lnTo>
                      <a:pt x="40" y="26"/>
                    </a:lnTo>
                    <a:lnTo>
                      <a:pt x="43" y="22"/>
                    </a:lnTo>
                    <a:lnTo>
                      <a:pt x="51" y="18"/>
                    </a:lnTo>
                    <a:lnTo>
                      <a:pt x="58" y="18"/>
                    </a:lnTo>
                    <a:lnTo>
                      <a:pt x="65" y="15"/>
                    </a:lnTo>
                    <a:lnTo>
                      <a:pt x="72" y="15"/>
                    </a:lnTo>
                    <a:lnTo>
                      <a:pt x="76" y="11"/>
                    </a:lnTo>
                    <a:lnTo>
                      <a:pt x="101" y="11"/>
                    </a:lnTo>
                    <a:lnTo>
                      <a:pt x="108" y="15"/>
                    </a:lnTo>
                    <a:lnTo>
                      <a:pt x="112" y="8"/>
                    </a:lnTo>
                    <a:lnTo>
                      <a:pt x="104" y="4"/>
                    </a:lnTo>
                    <a:lnTo>
                      <a:pt x="97" y="4"/>
                    </a:lnTo>
                    <a:lnTo>
                      <a:pt x="90" y="0"/>
                    </a:lnTo>
                    <a:lnTo>
                      <a:pt x="83" y="4"/>
                    </a:lnTo>
                    <a:lnTo>
                      <a:pt x="68" y="4"/>
                    </a:lnTo>
                    <a:lnTo>
                      <a:pt x="61" y="8"/>
                    </a:lnTo>
                    <a:lnTo>
                      <a:pt x="54" y="11"/>
                    </a:lnTo>
                    <a:lnTo>
                      <a:pt x="47" y="15"/>
                    </a:lnTo>
                    <a:lnTo>
                      <a:pt x="43" y="15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2"/>
                    </a:lnTo>
                    <a:lnTo>
                      <a:pt x="15" y="26"/>
                    </a:lnTo>
                    <a:lnTo>
                      <a:pt x="0" y="26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92" name="Freeform 116"/>
              <p:cNvSpPr>
                <a:spLocks/>
              </p:cNvSpPr>
              <p:nvPr/>
            </p:nvSpPr>
            <p:spPr bwMode="auto">
              <a:xfrm>
                <a:off x="3883" y="1630"/>
                <a:ext cx="58" cy="25"/>
              </a:xfrm>
              <a:custGeom>
                <a:avLst/>
                <a:gdLst>
                  <a:gd name="T0" fmla="*/ 0 w 58"/>
                  <a:gd name="T1" fmla="*/ 18 h 25"/>
                  <a:gd name="T2" fmla="*/ 4 w 58"/>
                  <a:gd name="T3" fmla="*/ 25 h 25"/>
                  <a:gd name="T4" fmla="*/ 11 w 58"/>
                  <a:gd name="T5" fmla="*/ 25 h 25"/>
                  <a:gd name="T6" fmla="*/ 15 w 58"/>
                  <a:gd name="T7" fmla="*/ 21 h 25"/>
                  <a:gd name="T8" fmla="*/ 22 w 58"/>
                  <a:gd name="T9" fmla="*/ 18 h 25"/>
                  <a:gd name="T10" fmla="*/ 29 w 58"/>
                  <a:gd name="T11" fmla="*/ 18 h 25"/>
                  <a:gd name="T12" fmla="*/ 36 w 58"/>
                  <a:gd name="T13" fmla="*/ 14 h 25"/>
                  <a:gd name="T14" fmla="*/ 43 w 58"/>
                  <a:gd name="T15" fmla="*/ 10 h 25"/>
                  <a:gd name="T16" fmla="*/ 51 w 58"/>
                  <a:gd name="T17" fmla="*/ 7 h 25"/>
                  <a:gd name="T18" fmla="*/ 58 w 58"/>
                  <a:gd name="T19" fmla="*/ 7 h 25"/>
                  <a:gd name="T20" fmla="*/ 54 w 58"/>
                  <a:gd name="T21" fmla="*/ 0 h 25"/>
                  <a:gd name="T22" fmla="*/ 47 w 58"/>
                  <a:gd name="T23" fmla="*/ 3 h 25"/>
                  <a:gd name="T24" fmla="*/ 43 w 58"/>
                  <a:gd name="T25" fmla="*/ 7 h 25"/>
                  <a:gd name="T26" fmla="*/ 36 w 58"/>
                  <a:gd name="T27" fmla="*/ 7 h 25"/>
                  <a:gd name="T28" fmla="*/ 29 w 58"/>
                  <a:gd name="T29" fmla="*/ 10 h 25"/>
                  <a:gd name="T30" fmla="*/ 22 w 58"/>
                  <a:gd name="T31" fmla="*/ 10 h 25"/>
                  <a:gd name="T32" fmla="*/ 15 w 58"/>
                  <a:gd name="T33" fmla="*/ 14 h 25"/>
                  <a:gd name="T34" fmla="*/ 7 w 58"/>
                  <a:gd name="T35" fmla="*/ 14 h 25"/>
                  <a:gd name="T36" fmla="*/ 0 w 58"/>
                  <a:gd name="T37" fmla="*/ 18 h 25"/>
                  <a:gd name="T38" fmla="*/ 4 w 58"/>
                  <a:gd name="T39" fmla="*/ 25 h 25"/>
                  <a:gd name="T40" fmla="*/ 0 w 58"/>
                  <a:gd name="T4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25">
                    <a:moveTo>
                      <a:pt x="0" y="18"/>
                    </a:moveTo>
                    <a:lnTo>
                      <a:pt x="4" y="25"/>
                    </a:lnTo>
                    <a:lnTo>
                      <a:pt x="11" y="25"/>
                    </a:lnTo>
                    <a:lnTo>
                      <a:pt x="15" y="21"/>
                    </a:lnTo>
                    <a:lnTo>
                      <a:pt x="22" y="18"/>
                    </a:lnTo>
                    <a:lnTo>
                      <a:pt x="29" y="18"/>
                    </a:lnTo>
                    <a:lnTo>
                      <a:pt x="36" y="14"/>
                    </a:lnTo>
                    <a:lnTo>
                      <a:pt x="43" y="10"/>
                    </a:lnTo>
                    <a:lnTo>
                      <a:pt x="51" y="7"/>
                    </a:lnTo>
                    <a:lnTo>
                      <a:pt x="58" y="7"/>
                    </a:lnTo>
                    <a:lnTo>
                      <a:pt x="54" y="0"/>
                    </a:lnTo>
                    <a:lnTo>
                      <a:pt x="47" y="3"/>
                    </a:lnTo>
                    <a:lnTo>
                      <a:pt x="43" y="7"/>
                    </a:lnTo>
                    <a:lnTo>
                      <a:pt x="36" y="7"/>
                    </a:lnTo>
                    <a:lnTo>
                      <a:pt x="29" y="10"/>
                    </a:lnTo>
                    <a:lnTo>
                      <a:pt x="22" y="10"/>
                    </a:lnTo>
                    <a:lnTo>
                      <a:pt x="15" y="14"/>
                    </a:lnTo>
                    <a:lnTo>
                      <a:pt x="7" y="14"/>
                    </a:lnTo>
                    <a:lnTo>
                      <a:pt x="0" y="18"/>
                    </a:lnTo>
                    <a:lnTo>
                      <a:pt x="4" y="25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93" name="Freeform 117"/>
              <p:cNvSpPr>
                <a:spLocks/>
              </p:cNvSpPr>
              <p:nvPr/>
            </p:nvSpPr>
            <p:spPr bwMode="auto">
              <a:xfrm>
                <a:off x="3883" y="1601"/>
                <a:ext cx="137" cy="54"/>
              </a:xfrm>
              <a:custGeom>
                <a:avLst/>
                <a:gdLst>
                  <a:gd name="T0" fmla="*/ 133 w 137"/>
                  <a:gd name="T1" fmla="*/ 3 h 54"/>
                  <a:gd name="T2" fmla="*/ 137 w 137"/>
                  <a:gd name="T3" fmla="*/ 3 h 54"/>
                  <a:gd name="T4" fmla="*/ 126 w 137"/>
                  <a:gd name="T5" fmla="*/ 0 h 54"/>
                  <a:gd name="T6" fmla="*/ 108 w 137"/>
                  <a:gd name="T7" fmla="*/ 0 h 54"/>
                  <a:gd name="T8" fmla="*/ 97 w 137"/>
                  <a:gd name="T9" fmla="*/ 3 h 54"/>
                  <a:gd name="T10" fmla="*/ 90 w 137"/>
                  <a:gd name="T11" fmla="*/ 3 h 54"/>
                  <a:gd name="T12" fmla="*/ 79 w 137"/>
                  <a:gd name="T13" fmla="*/ 7 h 54"/>
                  <a:gd name="T14" fmla="*/ 72 w 137"/>
                  <a:gd name="T15" fmla="*/ 11 h 54"/>
                  <a:gd name="T16" fmla="*/ 65 w 137"/>
                  <a:gd name="T17" fmla="*/ 14 h 54"/>
                  <a:gd name="T18" fmla="*/ 54 w 137"/>
                  <a:gd name="T19" fmla="*/ 18 h 54"/>
                  <a:gd name="T20" fmla="*/ 47 w 137"/>
                  <a:gd name="T21" fmla="*/ 21 h 54"/>
                  <a:gd name="T22" fmla="*/ 40 w 137"/>
                  <a:gd name="T23" fmla="*/ 25 h 54"/>
                  <a:gd name="T24" fmla="*/ 33 w 137"/>
                  <a:gd name="T25" fmla="*/ 32 h 54"/>
                  <a:gd name="T26" fmla="*/ 25 w 137"/>
                  <a:gd name="T27" fmla="*/ 36 h 54"/>
                  <a:gd name="T28" fmla="*/ 15 w 137"/>
                  <a:gd name="T29" fmla="*/ 39 h 54"/>
                  <a:gd name="T30" fmla="*/ 7 w 137"/>
                  <a:gd name="T31" fmla="*/ 43 h 54"/>
                  <a:gd name="T32" fmla="*/ 0 w 137"/>
                  <a:gd name="T33" fmla="*/ 47 h 54"/>
                  <a:gd name="T34" fmla="*/ 4 w 137"/>
                  <a:gd name="T35" fmla="*/ 54 h 54"/>
                  <a:gd name="T36" fmla="*/ 11 w 137"/>
                  <a:gd name="T37" fmla="*/ 50 h 54"/>
                  <a:gd name="T38" fmla="*/ 18 w 137"/>
                  <a:gd name="T39" fmla="*/ 47 h 54"/>
                  <a:gd name="T40" fmla="*/ 29 w 137"/>
                  <a:gd name="T41" fmla="*/ 39 h 54"/>
                  <a:gd name="T42" fmla="*/ 36 w 137"/>
                  <a:gd name="T43" fmla="*/ 36 h 54"/>
                  <a:gd name="T44" fmla="*/ 43 w 137"/>
                  <a:gd name="T45" fmla="*/ 32 h 54"/>
                  <a:gd name="T46" fmla="*/ 51 w 137"/>
                  <a:gd name="T47" fmla="*/ 29 h 54"/>
                  <a:gd name="T48" fmla="*/ 58 w 137"/>
                  <a:gd name="T49" fmla="*/ 25 h 54"/>
                  <a:gd name="T50" fmla="*/ 69 w 137"/>
                  <a:gd name="T51" fmla="*/ 21 h 54"/>
                  <a:gd name="T52" fmla="*/ 76 w 137"/>
                  <a:gd name="T53" fmla="*/ 18 h 54"/>
                  <a:gd name="T54" fmla="*/ 83 w 137"/>
                  <a:gd name="T55" fmla="*/ 14 h 54"/>
                  <a:gd name="T56" fmla="*/ 94 w 137"/>
                  <a:gd name="T57" fmla="*/ 11 h 54"/>
                  <a:gd name="T58" fmla="*/ 101 w 137"/>
                  <a:gd name="T59" fmla="*/ 11 h 54"/>
                  <a:gd name="T60" fmla="*/ 108 w 137"/>
                  <a:gd name="T61" fmla="*/ 7 h 54"/>
                  <a:gd name="T62" fmla="*/ 126 w 137"/>
                  <a:gd name="T63" fmla="*/ 7 h 54"/>
                  <a:gd name="T64" fmla="*/ 133 w 137"/>
                  <a:gd name="T65" fmla="*/ 11 h 54"/>
                  <a:gd name="T66" fmla="*/ 137 w 137"/>
                  <a:gd name="T67" fmla="*/ 11 h 54"/>
                  <a:gd name="T68" fmla="*/ 133 w 137"/>
                  <a:gd name="T69" fmla="*/ 11 h 54"/>
                  <a:gd name="T70" fmla="*/ 137 w 137"/>
                  <a:gd name="T71" fmla="*/ 11 h 54"/>
                  <a:gd name="T72" fmla="*/ 133 w 137"/>
                  <a:gd name="T73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7" h="54">
                    <a:moveTo>
                      <a:pt x="133" y="3"/>
                    </a:moveTo>
                    <a:lnTo>
                      <a:pt x="137" y="3"/>
                    </a:lnTo>
                    <a:lnTo>
                      <a:pt x="126" y="0"/>
                    </a:lnTo>
                    <a:lnTo>
                      <a:pt x="108" y="0"/>
                    </a:lnTo>
                    <a:lnTo>
                      <a:pt x="97" y="3"/>
                    </a:lnTo>
                    <a:lnTo>
                      <a:pt x="90" y="3"/>
                    </a:lnTo>
                    <a:lnTo>
                      <a:pt x="79" y="7"/>
                    </a:lnTo>
                    <a:lnTo>
                      <a:pt x="72" y="11"/>
                    </a:lnTo>
                    <a:lnTo>
                      <a:pt x="65" y="14"/>
                    </a:lnTo>
                    <a:lnTo>
                      <a:pt x="54" y="18"/>
                    </a:lnTo>
                    <a:lnTo>
                      <a:pt x="47" y="21"/>
                    </a:lnTo>
                    <a:lnTo>
                      <a:pt x="40" y="25"/>
                    </a:lnTo>
                    <a:lnTo>
                      <a:pt x="33" y="32"/>
                    </a:lnTo>
                    <a:lnTo>
                      <a:pt x="25" y="36"/>
                    </a:lnTo>
                    <a:lnTo>
                      <a:pt x="15" y="39"/>
                    </a:lnTo>
                    <a:lnTo>
                      <a:pt x="7" y="43"/>
                    </a:lnTo>
                    <a:lnTo>
                      <a:pt x="0" y="47"/>
                    </a:lnTo>
                    <a:lnTo>
                      <a:pt x="4" y="54"/>
                    </a:lnTo>
                    <a:lnTo>
                      <a:pt x="11" y="50"/>
                    </a:lnTo>
                    <a:lnTo>
                      <a:pt x="18" y="47"/>
                    </a:lnTo>
                    <a:lnTo>
                      <a:pt x="29" y="39"/>
                    </a:lnTo>
                    <a:lnTo>
                      <a:pt x="36" y="36"/>
                    </a:lnTo>
                    <a:lnTo>
                      <a:pt x="43" y="32"/>
                    </a:lnTo>
                    <a:lnTo>
                      <a:pt x="51" y="29"/>
                    </a:lnTo>
                    <a:lnTo>
                      <a:pt x="58" y="25"/>
                    </a:lnTo>
                    <a:lnTo>
                      <a:pt x="69" y="21"/>
                    </a:lnTo>
                    <a:lnTo>
                      <a:pt x="76" y="18"/>
                    </a:lnTo>
                    <a:lnTo>
                      <a:pt x="83" y="14"/>
                    </a:lnTo>
                    <a:lnTo>
                      <a:pt x="94" y="11"/>
                    </a:lnTo>
                    <a:lnTo>
                      <a:pt x="101" y="11"/>
                    </a:lnTo>
                    <a:lnTo>
                      <a:pt x="108" y="7"/>
                    </a:lnTo>
                    <a:lnTo>
                      <a:pt x="126" y="7"/>
                    </a:lnTo>
                    <a:lnTo>
                      <a:pt x="133" y="11"/>
                    </a:lnTo>
                    <a:lnTo>
                      <a:pt x="137" y="11"/>
                    </a:lnTo>
                    <a:lnTo>
                      <a:pt x="133" y="11"/>
                    </a:lnTo>
                    <a:lnTo>
                      <a:pt x="137" y="11"/>
                    </a:lnTo>
                    <a:lnTo>
                      <a:pt x="13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94" name="Freeform 118"/>
              <p:cNvSpPr>
                <a:spLocks/>
              </p:cNvSpPr>
              <p:nvPr/>
            </p:nvSpPr>
            <p:spPr bwMode="auto">
              <a:xfrm>
                <a:off x="4016" y="1579"/>
                <a:ext cx="15" cy="33"/>
              </a:xfrm>
              <a:custGeom>
                <a:avLst/>
                <a:gdLst>
                  <a:gd name="T0" fmla="*/ 0 w 15"/>
                  <a:gd name="T1" fmla="*/ 4 h 33"/>
                  <a:gd name="T2" fmla="*/ 4 w 15"/>
                  <a:gd name="T3" fmla="*/ 4 h 33"/>
                  <a:gd name="T4" fmla="*/ 4 w 15"/>
                  <a:gd name="T5" fmla="*/ 11 h 33"/>
                  <a:gd name="T6" fmla="*/ 7 w 15"/>
                  <a:gd name="T7" fmla="*/ 15 h 33"/>
                  <a:gd name="T8" fmla="*/ 4 w 15"/>
                  <a:gd name="T9" fmla="*/ 22 h 33"/>
                  <a:gd name="T10" fmla="*/ 0 w 15"/>
                  <a:gd name="T11" fmla="*/ 25 h 33"/>
                  <a:gd name="T12" fmla="*/ 4 w 15"/>
                  <a:gd name="T13" fmla="*/ 33 h 33"/>
                  <a:gd name="T14" fmla="*/ 11 w 15"/>
                  <a:gd name="T15" fmla="*/ 25 h 33"/>
                  <a:gd name="T16" fmla="*/ 15 w 15"/>
                  <a:gd name="T17" fmla="*/ 15 h 33"/>
                  <a:gd name="T18" fmla="*/ 11 w 15"/>
                  <a:gd name="T19" fmla="*/ 7 h 33"/>
                  <a:gd name="T20" fmla="*/ 7 w 15"/>
                  <a:gd name="T21" fmla="*/ 0 h 33"/>
                  <a:gd name="T22" fmla="*/ 0 w 15"/>
                  <a:gd name="T23" fmla="*/ 4 h 33"/>
                  <a:gd name="T24" fmla="*/ 4 w 15"/>
                  <a:gd name="T25" fmla="*/ 4 h 33"/>
                  <a:gd name="T26" fmla="*/ 0 w 15"/>
                  <a:gd name="T2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33">
                    <a:moveTo>
                      <a:pt x="0" y="4"/>
                    </a:moveTo>
                    <a:lnTo>
                      <a:pt x="4" y="4"/>
                    </a:lnTo>
                    <a:lnTo>
                      <a:pt x="4" y="11"/>
                    </a:lnTo>
                    <a:lnTo>
                      <a:pt x="7" y="15"/>
                    </a:lnTo>
                    <a:lnTo>
                      <a:pt x="4" y="22"/>
                    </a:lnTo>
                    <a:lnTo>
                      <a:pt x="0" y="25"/>
                    </a:lnTo>
                    <a:lnTo>
                      <a:pt x="4" y="33"/>
                    </a:lnTo>
                    <a:lnTo>
                      <a:pt x="11" y="25"/>
                    </a:lnTo>
                    <a:lnTo>
                      <a:pt x="15" y="15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95" name="Freeform 119"/>
              <p:cNvSpPr>
                <a:spLocks/>
              </p:cNvSpPr>
              <p:nvPr/>
            </p:nvSpPr>
            <p:spPr bwMode="auto">
              <a:xfrm>
                <a:off x="3966" y="1558"/>
                <a:ext cx="57" cy="25"/>
              </a:xfrm>
              <a:custGeom>
                <a:avLst/>
                <a:gdLst>
                  <a:gd name="T0" fmla="*/ 4 w 57"/>
                  <a:gd name="T1" fmla="*/ 10 h 25"/>
                  <a:gd name="T2" fmla="*/ 11 w 57"/>
                  <a:gd name="T3" fmla="*/ 7 h 25"/>
                  <a:gd name="T4" fmla="*/ 32 w 57"/>
                  <a:gd name="T5" fmla="*/ 7 h 25"/>
                  <a:gd name="T6" fmla="*/ 36 w 57"/>
                  <a:gd name="T7" fmla="*/ 10 h 25"/>
                  <a:gd name="T8" fmla="*/ 43 w 57"/>
                  <a:gd name="T9" fmla="*/ 14 h 25"/>
                  <a:gd name="T10" fmla="*/ 47 w 57"/>
                  <a:gd name="T11" fmla="*/ 18 h 25"/>
                  <a:gd name="T12" fmla="*/ 50 w 57"/>
                  <a:gd name="T13" fmla="*/ 25 h 25"/>
                  <a:gd name="T14" fmla="*/ 57 w 57"/>
                  <a:gd name="T15" fmla="*/ 21 h 25"/>
                  <a:gd name="T16" fmla="*/ 54 w 57"/>
                  <a:gd name="T17" fmla="*/ 14 h 25"/>
                  <a:gd name="T18" fmla="*/ 47 w 57"/>
                  <a:gd name="T19" fmla="*/ 7 h 25"/>
                  <a:gd name="T20" fmla="*/ 39 w 57"/>
                  <a:gd name="T21" fmla="*/ 3 h 25"/>
                  <a:gd name="T22" fmla="*/ 32 w 57"/>
                  <a:gd name="T23" fmla="*/ 0 h 25"/>
                  <a:gd name="T24" fmla="*/ 11 w 57"/>
                  <a:gd name="T25" fmla="*/ 0 h 25"/>
                  <a:gd name="T26" fmla="*/ 0 w 57"/>
                  <a:gd name="T27" fmla="*/ 3 h 25"/>
                  <a:gd name="T28" fmla="*/ 4 w 57"/>
                  <a:gd name="T2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25">
                    <a:moveTo>
                      <a:pt x="4" y="10"/>
                    </a:moveTo>
                    <a:lnTo>
                      <a:pt x="11" y="7"/>
                    </a:lnTo>
                    <a:lnTo>
                      <a:pt x="32" y="7"/>
                    </a:lnTo>
                    <a:lnTo>
                      <a:pt x="36" y="10"/>
                    </a:lnTo>
                    <a:lnTo>
                      <a:pt x="43" y="14"/>
                    </a:lnTo>
                    <a:lnTo>
                      <a:pt x="47" y="18"/>
                    </a:lnTo>
                    <a:lnTo>
                      <a:pt x="50" y="25"/>
                    </a:lnTo>
                    <a:lnTo>
                      <a:pt x="57" y="21"/>
                    </a:lnTo>
                    <a:lnTo>
                      <a:pt x="54" y="14"/>
                    </a:lnTo>
                    <a:lnTo>
                      <a:pt x="47" y="7"/>
                    </a:lnTo>
                    <a:lnTo>
                      <a:pt x="39" y="3"/>
                    </a:lnTo>
                    <a:lnTo>
                      <a:pt x="32" y="0"/>
                    </a:lnTo>
                    <a:lnTo>
                      <a:pt x="11" y="0"/>
                    </a:lnTo>
                    <a:lnTo>
                      <a:pt x="0" y="3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96" name="Freeform 120"/>
              <p:cNvSpPr>
                <a:spLocks/>
              </p:cNvSpPr>
              <p:nvPr/>
            </p:nvSpPr>
            <p:spPr bwMode="auto">
              <a:xfrm>
                <a:off x="3829" y="1561"/>
                <a:ext cx="141" cy="90"/>
              </a:xfrm>
              <a:custGeom>
                <a:avLst/>
                <a:gdLst>
                  <a:gd name="T0" fmla="*/ 7 w 141"/>
                  <a:gd name="T1" fmla="*/ 90 h 90"/>
                  <a:gd name="T2" fmla="*/ 4 w 141"/>
                  <a:gd name="T3" fmla="*/ 90 h 90"/>
                  <a:gd name="T4" fmla="*/ 11 w 141"/>
                  <a:gd name="T5" fmla="*/ 83 h 90"/>
                  <a:gd name="T6" fmla="*/ 22 w 141"/>
                  <a:gd name="T7" fmla="*/ 79 h 90"/>
                  <a:gd name="T8" fmla="*/ 29 w 141"/>
                  <a:gd name="T9" fmla="*/ 72 h 90"/>
                  <a:gd name="T10" fmla="*/ 40 w 141"/>
                  <a:gd name="T11" fmla="*/ 69 h 90"/>
                  <a:gd name="T12" fmla="*/ 47 w 141"/>
                  <a:gd name="T13" fmla="*/ 61 h 90"/>
                  <a:gd name="T14" fmla="*/ 54 w 141"/>
                  <a:gd name="T15" fmla="*/ 58 h 90"/>
                  <a:gd name="T16" fmla="*/ 65 w 141"/>
                  <a:gd name="T17" fmla="*/ 51 h 90"/>
                  <a:gd name="T18" fmla="*/ 72 w 141"/>
                  <a:gd name="T19" fmla="*/ 47 h 90"/>
                  <a:gd name="T20" fmla="*/ 79 w 141"/>
                  <a:gd name="T21" fmla="*/ 40 h 90"/>
                  <a:gd name="T22" fmla="*/ 90 w 141"/>
                  <a:gd name="T23" fmla="*/ 36 h 90"/>
                  <a:gd name="T24" fmla="*/ 97 w 141"/>
                  <a:gd name="T25" fmla="*/ 33 h 90"/>
                  <a:gd name="T26" fmla="*/ 108 w 141"/>
                  <a:gd name="T27" fmla="*/ 25 h 90"/>
                  <a:gd name="T28" fmla="*/ 115 w 141"/>
                  <a:gd name="T29" fmla="*/ 22 h 90"/>
                  <a:gd name="T30" fmla="*/ 123 w 141"/>
                  <a:gd name="T31" fmla="*/ 18 h 90"/>
                  <a:gd name="T32" fmla="*/ 130 w 141"/>
                  <a:gd name="T33" fmla="*/ 11 h 90"/>
                  <a:gd name="T34" fmla="*/ 141 w 141"/>
                  <a:gd name="T35" fmla="*/ 7 h 90"/>
                  <a:gd name="T36" fmla="*/ 137 w 141"/>
                  <a:gd name="T37" fmla="*/ 0 h 90"/>
                  <a:gd name="T38" fmla="*/ 130 w 141"/>
                  <a:gd name="T39" fmla="*/ 4 h 90"/>
                  <a:gd name="T40" fmla="*/ 119 w 141"/>
                  <a:gd name="T41" fmla="*/ 7 h 90"/>
                  <a:gd name="T42" fmla="*/ 112 w 141"/>
                  <a:gd name="T43" fmla="*/ 15 h 90"/>
                  <a:gd name="T44" fmla="*/ 101 w 141"/>
                  <a:gd name="T45" fmla="*/ 18 h 90"/>
                  <a:gd name="T46" fmla="*/ 94 w 141"/>
                  <a:gd name="T47" fmla="*/ 25 h 90"/>
                  <a:gd name="T48" fmla="*/ 87 w 141"/>
                  <a:gd name="T49" fmla="*/ 29 h 90"/>
                  <a:gd name="T50" fmla="*/ 76 w 141"/>
                  <a:gd name="T51" fmla="*/ 36 h 90"/>
                  <a:gd name="T52" fmla="*/ 69 w 141"/>
                  <a:gd name="T53" fmla="*/ 40 h 90"/>
                  <a:gd name="T54" fmla="*/ 61 w 141"/>
                  <a:gd name="T55" fmla="*/ 47 h 90"/>
                  <a:gd name="T56" fmla="*/ 51 w 141"/>
                  <a:gd name="T57" fmla="*/ 51 h 90"/>
                  <a:gd name="T58" fmla="*/ 43 w 141"/>
                  <a:gd name="T59" fmla="*/ 58 h 90"/>
                  <a:gd name="T60" fmla="*/ 36 w 141"/>
                  <a:gd name="T61" fmla="*/ 61 h 90"/>
                  <a:gd name="T62" fmla="*/ 25 w 141"/>
                  <a:gd name="T63" fmla="*/ 69 h 90"/>
                  <a:gd name="T64" fmla="*/ 18 w 141"/>
                  <a:gd name="T65" fmla="*/ 72 h 90"/>
                  <a:gd name="T66" fmla="*/ 11 w 141"/>
                  <a:gd name="T67" fmla="*/ 79 h 90"/>
                  <a:gd name="T68" fmla="*/ 0 w 141"/>
                  <a:gd name="T69" fmla="*/ 83 h 90"/>
                  <a:gd name="T70" fmla="*/ 7 w 141"/>
                  <a:gd name="T71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1" h="90">
                    <a:moveTo>
                      <a:pt x="7" y="90"/>
                    </a:moveTo>
                    <a:lnTo>
                      <a:pt x="4" y="90"/>
                    </a:lnTo>
                    <a:lnTo>
                      <a:pt x="11" y="83"/>
                    </a:lnTo>
                    <a:lnTo>
                      <a:pt x="22" y="79"/>
                    </a:lnTo>
                    <a:lnTo>
                      <a:pt x="29" y="72"/>
                    </a:lnTo>
                    <a:lnTo>
                      <a:pt x="40" y="69"/>
                    </a:lnTo>
                    <a:lnTo>
                      <a:pt x="47" y="61"/>
                    </a:lnTo>
                    <a:lnTo>
                      <a:pt x="54" y="58"/>
                    </a:lnTo>
                    <a:lnTo>
                      <a:pt x="65" y="51"/>
                    </a:lnTo>
                    <a:lnTo>
                      <a:pt x="72" y="47"/>
                    </a:lnTo>
                    <a:lnTo>
                      <a:pt x="79" y="40"/>
                    </a:lnTo>
                    <a:lnTo>
                      <a:pt x="90" y="36"/>
                    </a:lnTo>
                    <a:lnTo>
                      <a:pt x="97" y="33"/>
                    </a:lnTo>
                    <a:lnTo>
                      <a:pt x="108" y="25"/>
                    </a:lnTo>
                    <a:lnTo>
                      <a:pt x="115" y="22"/>
                    </a:lnTo>
                    <a:lnTo>
                      <a:pt x="123" y="18"/>
                    </a:lnTo>
                    <a:lnTo>
                      <a:pt x="130" y="11"/>
                    </a:lnTo>
                    <a:lnTo>
                      <a:pt x="141" y="7"/>
                    </a:lnTo>
                    <a:lnTo>
                      <a:pt x="137" y="0"/>
                    </a:lnTo>
                    <a:lnTo>
                      <a:pt x="130" y="4"/>
                    </a:lnTo>
                    <a:lnTo>
                      <a:pt x="119" y="7"/>
                    </a:lnTo>
                    <a:lnTo>
                      <a:pt x="112" y="15"/>
                    </a:lnTo>
                    <a:lnTo>
                      <a:pt x="101" y="18"/>
                    </a:lnTo>
                    <a:lnTo>
                      <a:pt x="94" y="25"/>
                    </a:lnTo>
                    <a:lnTo>
                      <a:pt x="87" y="29"/>
                    </a:lnTo>
                    <a:lnTo>
                      <a:pt x="76" y="36"/>
                    </a:lnTo>
                    <a:lnTo>
                      <a:pt x="69" y="40"/>
                    </a:lnTo>
                    <a:lnTo>
                      <a:pt x="61" y="47"/>
                    </a:lnTo>
                    <a:lnTo>
                      <a:pt x="51" y="51"/>
                    </a:lnTo>
                    <a:lnTo>
                      <a:pt x="43" y="58"/>
                    </a:lnTo>
                    <a:lnTo>
                      <a:pt x="36" y="61"/>
                    </a:lnTo>
                    <a:lnTo>
                      <a:pt x="25" y="69"/>
                    </a:lnTo>
                    <a:lnTo>
                      <a:pt x="18" y="72"/>
                    </a:lnTo>
                    <a:lnTo>
                      <a:pt x="11" y="79"/>
                    </a:lnTo>
                    <a:lnTo>
                      <a:pt x="0" y="83"/>
                    </a:lnTo>
                    <a:lnTo>
                      <a:pt x="7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97" name="Freeform 121"/>
              <p:cNvSpPr>
                <a:spLocks/>
              </p:cNvSpPr>
              <p:nvPr/>
            </p:nvSpPr>
            <p:spPr bwMode="auto">
              <a:xfrm>
                <a:off x="3815" y="1644"/>
                <a:ext cx="21" cy="22"/>
              </a:xfrm>
              <a:custGeom>
                <a:avLst/>
                <a:gdLst>
                  <a:gd name="T0" fmla="*/ 7 w 21"/>
                  <a:gd name="T1" fmla="*/ 18 h 22"/>
                  <a:gd name="T2" fmla="*/ 3 w 21"/>
                  <a:gd name="T3" fmla="*/ 22 h 22"/>
                  <a:gd name="T4" fmla="*/ 21 w 21"/>
                  <a:gd name="T5" fmla="*/ 7 h 22"/>
                  <a:gd name="T6" fmla="*/ 14 w 21"/>
                  <a:gd name="T7" fmla="*/ 0 h 22"/>
                  <a:gd name="T8" fmla="*/ 0 w 21"/>
                  <a:gd name="T9" fmla="*/ 18 h 22"/>
                  <a:gd name="T10" fmla="*/ 7 w 21"/>
                  <a:gd name="T11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7" y="18"/>
                    </a:moveTo>
                    <a:lnTo>
                      <a:pt x="3" y="22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18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98" name="Freeform 122"/>
              <p:cNvSpPr>
                <a:spLocks/>
              </p:cNvSpPr>
              <p:nvPr/>
            </p:nvSpPr>
            <p:spPr bwMode="auto">
              <a:xfrm>
                <a:off x="3815" y="1662"/>
                <a:ext cx="25" cy="14"/>
              </a:xfrm>
              <a:custGeom>
                <a:avLst/>
                <a:gdLst>
                  <a:gd name="T0" fmla="*/ 25 w 25"/>
                  <a:gd name="T1" fmla="*/ 14 h 14"/>
                  <a:gd name="T2" fmla="*/ 21 w 25"/>
                  <a:gd name="T3" fmla="*/ 11 h 14"/>
                  <a:gd name="T4" fmla="*/ 21 w 25"/>
                  <a:gd name="T5" fmla="*/ 7 h 14"/>
                  <a:gd name="T6" fmla="*/ 11 w 25"/>
                  <a:gd name="T7" fmla="*/ 7 h 14"/>
                  <a:gd name="T8" fmla="*/ 11 w 25"/>
                  <a:gd name="T9" fmla="*/ 4 h 14"/>
                  <a:gd name="T10" fmla="*/ 7 w 25"/>
                  <a:gd name="T11" fmla="*/ 4 h 14"/>
                  <a:gd name="T12" fmla="*/ 7 w 25"/>
                  <a:gd name="T13" fmla="*/ 0 h 14"/>
                  <a:gd name="T14" fmla="*/ 0 w 25"/>
                  <a:gd name="T15" fmla="*/ 0 h 14"/>
                  <a:gd name="T16" fmla="*/ 0 w 25"/>
                  <a:gd name="T17" fmla="*/ 7 h 14"/>
                  <a:gd name="T18" fmla="*/ 3 w 25"/>
                  <a:gd name="T19" fmla="*/ 7 h 14"/>
                  <a:gd name="T20" fmla="*/ 11 w 25"/>
                  <a:gd name="T21" fmla="*/ 14 h 14"/>
                  <a:gd name="T22" fmla="*/ 25 w 25"/>
                  <a:gd name="T23" fmla="*/ 14 h 14"/>
                  <a:gd name="T24" fmla="*/ 25 w 25"/>
                  <a:gd name="T25" fmla="*/ 11 h 14"/>
                  <a:gd name="T26" fmla="*/ 21 w 25"/>
                  <a:gd name="T27" fmla="*/ 11 h 14"/>
                  <a:gd name="T28" fmla="*/ 25 w 25"/>
                  <a:gd name="T2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21" y="11"/>
                    </a:lnTo>
                    <a:lnTo>
                      <a:pt x="21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11" y="14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1" y="11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899" name="Freeform 123"/>
              <p:cNvSpPr>
                <a:spLocks/>
              </p:cNvSpPr>
              <p:nvPr/>
            </p:nvSpPr>
            <p:spPr bwMode="auto">
              <a:xfrm>
                <a:off x="3826" y="1676"/>
                <a:ext cx="14" cy="26"/>
              </a:xfrm>
              <a:custGeom>
                <a:avLst/>
                <a:gdLst>
                  <a:gd name="T0" fmla="*/ 3 w 14"/>
                  <a:gd name="T1" fmla="*/ 26 h 26"/>
                  <a:gd name="T2" fmla="*/ 10 w 14"/>
                  <a:gd name="T3" fmla="*/ 18 h 26"/>
                  <a:gd name="T4" fmla="*/ 14 w 14"/>
                  <a:gd name="T5" fmla="*/ 11 h 26"/>
                  <a:gd name="T6" fmla="*/ 14 w 14"/>
                  <a:gd name="T7" fmla="*/ 0 h 26"/>
                  <a:gd name="T8" fmla="*/ 7 w 14"/>
                  <a:gd name="T9" fmla="*/ 0 h 26"/>
                  <a:gd name="T10" fmla="*/ 7 w 14"/>
                  <a:gd name="T11" fmla="*/ 11 h 26"/>
                  <a:gd name="T12" fmla="*/ 0 w 14"/>
                  <a:gd name="T13" fmla="*/ 18 h 26"/>
                  <a:gd name="T14" fmla="*/ 3 w 14"/>
                  <a:gd name="T15" fmla="*/ 18 h 26"/>
                  <a:gd name="T16" fmla="*/ 3 w 14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6">
                    <a:moveTo>
                      <a:pt x="3" y="26"/>
                    </a:moveTo>
                    <a:lnTo>
                      <a:pt x="10" y="18"/>
                    </a:lnTo>
                    <a:lnTo>
                      <a:pt x="14" y="11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11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00" name="Freeform 124"/>
              <p:cNvSpPr>
                <a:spLocks/>
              </p:cNvSpPr>
              <p:nvPr/>
            </p:nvSpPr>
            <p:spPr bwMode="auto">
              <a:xfrm>
                <a:off x="3797" y="1666"/>
                <a:ext cx="32" cy="36"/>
              </a:xfrm>
              <a:custGeom>
                <a:avLst/>
                <a:gdLst>
                  <a:gd name="T0" fmla="*/ 3 w 32"/>
                  <a:gd name="T1" fmla="*/ 7 h 36"/>
                  <a:gd name="T2" fmla="*/ 3 w 32"/>
                  <a:gd name="T3" fmla="*/ 10 h 36"/>
                  <a:gd name="T4" fmla="*/ 11 w 32"/>
                  <a:gd name="T5" fmla="*/ 7 h 36"/>
                  <a:gd name="T6" fmla="*/ 11 w 32"/>
                  <a:gd name="T7" fmla="*/ 10 h 36"/>
                  <a:gd name="T8" fmla="*/ 14 w 32"/>
                  <a:gd name="T9" fmla="*/ 14 h 36"/>
                  <a:gd name="T10" fmla="*/ 14 w 32"/>
                  <a:gd name="T11" fmla="*/ 21 h 36"/>
                  <a:gd name="T12" fmla="*/ 18 w 32"/>
                  <a:gd name="T13" fmla="*/ 28 h 36"/>
                  <a:gd name="T14" fmla="*/ 21 w 32"/>
                  <a:gd name="T15" fmla="*/ 32 h 36"/>
                  <a:gd name="T16" fmla="*/ 32 w 32"/>
                  <a:gd name="T17" fmla="*/ 36 h 36"/>
                  <a:gd name="T18" fmla="*/ 32 w 32"/>
                  <a:gd name="T19" fmla="*/ 28 h 36"/>
                  <a:gd name="T20" fmla="*/ 25 w 32"/>
                  <a:gd name="T21" fmla="*/ 28 h 36"/>
                  <a:gd name="T22" fmla="*/ 25 w 32"/>
                  <a:gd name="T23" fmla="*/ 25 h 36"/>
                  <a:gd name="T24" fmla="*/ 21 w 32"/>
                  <a:gd name="T25" fmla="*/ 21 h 36"/>
                  <a:gd name="T26" fmla="*/ 21 w 32"/>
                  <a:gd name="T27" fmla="*/ 14 h 36"/>
                  <a:gd name="T28" fmla="*/ 18 w 32"/>
                  <a:gd name="T29" fmla="*/ 7 h 36"/>
                  <a:gd name="T30" fmla="*/ 14 w 32"/>
                  <a:gd name="T31" fmla="*/ 0 h 36"/>
                  <a:gd name="T32" fmla="*/ 7 w 32"/>
                  <a:gd name="T33" fmla="*/ 0 h 36"/>
                  <a:gd name="T34" fmla="*/ 0 w 32"/>
                  <a:gd name="T35" fmla="*/ 7 h 36"/>
                  <a:gd name="T36" fmla="*/ 0 w 32"/>
                  <a:gd name="T37" fmla="*/ 10 h 36"/>
                  <a:gd name="T38" fmla="*/ 0 w 32"/>
                  <a:gd name="T39" fmla="*/ 7 h 36"/>
                  <a:gd name="T40" fmla="*/ 0 w 32"/>
                  <a:gd name="T41" fmla="*/ 10 h 36"/>
                  <a:gd name="T42" fmla="*/ 3 w 32"/>
                  <a:gd name="T43" fmla="*/ 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36">
                    <a:moveTo>
                      <a:pt x="3" y="7"/>
                    </a:moveTo>
                    <a:lnTo>
                      <a:pt x="3" y="10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21"/>
                    </a:lnTo>
                    <a:lnTo>
                      <a:pt x="18" y="28"/>
                    </a:lnTo>
                    <a:lnTo>
                      <a:pt x="21" y="32"/>
                    </a:lnTo>
                    <a:lnTo>
                      <a:pt x="32" y="36"/>
                    </a:lnTo>
                    <a:lnTo>
                      <a:pt x="32" y="28"/>
                    </a:lnTo>
                    <a:lnTo>
                      <a:pt x="25" y="28"/>
                    </a:lnTo>
                    <a:lnTo>
                      <a:pt x="25" y="25"/>
                    </a:lnTo>
                    <a:lnTo>
                      <a:pt x="21" y="21"/>
                    </a:lnTo>
                    <a:lnTo>
                      <a:pt x="21" y="14"/>
                    </a:lnTo>
                    <a:lnTo>
                      <a:pt x="18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01" name="Freeform 125"/>
              <p:cNvSpPr>
                <a:spLocks/>
              </p:cNvSpPr>
              <p:nvPr/>
            </p:nvSpPr>
            <p:spPr bwMode="auto">
              <a:xfrm>
                <a:off x="3797" y="1673"/>
                <a:ext cx="11" cy="29"/>
              </a:xfrm>
              <a:custGeom>
                <a:avLst/>
                <a:gdLst>
                  <a:gd name="T0" fmla="*/ 0 w 11"/>
                  <a:gd name="T1" fmla="*/ 18 h 29"/>
                  <a:gd name="T2" fmla="*/ 7 w 11"/>
                  <a:gd name="T3" fmla="*/ 14 h 29"/>
                  <a:gd name="T4" fmla="*/ 3 w 11"/>
                  <a:gd name="T5" fmla="*/ 0 h 29"/>
                  <a:gd name="T6" fmla="*/ 0 w 11"/>
                  <a:gd name="T7" fmla="*/ 3 h 29"/>
                  <a:gd name="T8" fmla="*/ 0 w 11"/>
                  <a:gd name="T9" fmla="*/ 14 h 29"/>
                  <a:gd name="T10" fmla="*/ 7 w 11"/>
                  <a:gd name="T11" fmla="*/ 14 h 29"/>
                  <a:gd name="T12" fmla="*/ 0 w 11"/>
                  <a:gd name="T13" fmla="*/ 18 h 29"/>
                  <a:gd name="T14" fmla="*/ 11 w 11"/>
                  <a:gd name="T15" fmla="*/ 29 h 29"/>
                  <a:gd name="T16" fmla="*/ 7 w 11"/>
                  <a:gd name="T17" fmla="*/ 14 h 29"/>
                  <a:gd name="T18" fmla="*/ 0 w 11"/>
                  <a:gd name="T19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9">
                    <a:moveTo>
                      <a:pt x="0" y="18"/>
                    </a:moveTo>
                    <a:lnTo>
                      <a:pt x="7" y="14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0" y="18"/>
                    </a:lnTo>
                    <a:lnTo>
                      <a:pt x="11" y="29"/>
                    </a:lnTo>
                    <a:lnTo>
                      <a:pt x="7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02" name="Freeform 126"/>
              <p:cNvSpPr>
                <a:spLocks/>
              </p:cNvSpPr>
              <p:nvPr/>
            </p:nvSpPr>
            <p:spPr bwMode="auto">
              <a:xfrm>
                <a:off x="3786" y="1669"/>
                <a:ext cx="18" cy="22"/>
              </a:xfrm>
              <a:custGeom>
                <a:avLst/>
                <a:gdLst>
                  <a:gd name="T0" fmla="*/ 7 w 18"/>
                  <a:gd name="T1" fmla="*/ 7 h 22"/>
                  <a:gd name="T2" fmla="*/ 0 w 18"/>
                  <a:gd name="T3" fmla="*/ 7 h 22"/>
                  <a:gd name="T4" fmla="*/ 11 w 18"/>
                  <a:gd name="T5" fmla="*/ 18 h 22"/>
                  <a:gd name="T6" fmla="*/ 11 w 18"/>
                  <a:gd name="T7" fmla="*/ 22 h 22"/>
                  <a:gd name="T8" fmla="*/ 18 w 18"/>
                  <a:gd name="T9" fmla="*/ 18 h 22"/>
                  <a:gd name="T10" fmla="*/ 11 w 18"/>
                  <a:gd name="T11" fmla="*/ 11 h 22"/>
                  <a:gd name="T12" fmla="*/ 11 w 18"/>
                  <a:gd name="T13" fmla="*/ 4 h 22"/>
                  <a:gd name="T14" fmla="*/ 4 w 18"/>
                  <a:gd name="T15" fmla="*/ 0 h 22"/>
                  <a:gd name="T16" fmla="*/ 0 w 18"/>
                  <a:gd name="T17" fmla="*/ 0 h 22"/>
                  <a:gd name="T18" fmla="*/ 4 w 18"/>
                  <a:gd name="T19" fmla="*/ 0 h 22"/>
                  <a:gd name="T20" fmla="*/ 0 w 18"/>
                  <a:gd name="T21" fmla="*/ 0 h 22"/>
                  <a:gd name="T22" fmla="*/ 7 w 18"/>
                  <a:gd name="T2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2">
                    <a:moveTo>
                      <a:pt x="7" y="7"/>
                    </a:moveTo>
                    <a:lnTo>
                      <a:pt x="0" y="7"/>
                    </a:lnTo>
                    <a:lnTo>
                      <a:pt x="11" y="18"/>
                    </a:lnTo>
                    <a:lnTo>
                      <a:pt x="11" y="22"/>
                    </a:lnTo>
                    <a:lnTo>
                      <a:pt x="18" y="18"/>
                    </a:lnTo>
                    <a:lnTo>
                      <a:pt x="11" y="11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03" name="Freeform 127"/>
              <p:cNvSpPr>
                <a:spLocks/>
              </p:cNvSpPr>
              <p:nvPr/>
            </p:nvSpPr>
            <p:spPr bwMode="auto">
              <a:xfrm>
                <a:off x="3750" y="1669"/>
                <a:ext cx="43" cy="11"/>
              </a:xfrm>
              <a:custGeom>
                <a:avLst/>
                <a:gdLst>
                  <a:gd name="T0" fmla="*/ 0 w 43"/>
                  <a:gd name="T1" fmla="*/ 7 h 11"/>
                  <a:gd name="T2" fmla="*/ 14 w 43"/>
                  <a:gd name="T3" fmla="*/ 7 h 11"/>
                  <a:gd name="T4" fmla="*/ 22 w 43"/>
                  <a:gd name="T5" fmla="*/ 11 h 11"/>
                  <a:gd name="T6" fmla="*/ 36 w 43"/>
                  <a:gd name="T7" fmla="*/ 11 h 11"/>
                  <a:gd name="T8" fmla="*/ 43 w 43"/>
                  <a:gd name="T9" fmla="*/ 7 h 11"/>
                  <a:gd name="T10" fmla="*/ 36 w 43"/>
                  <a:gd name="T11" fmla="*/ 0 h 11"/>
                  <a:gd name="T12" fmla="*/ 32 w 43"/>
                  <a:gd name="T13" fmla="*/ 4 h 11"/>
                  <a:gd name="T14" fmla="*/ 22 w 43"/>
                  <a:gd name="T15" fmla="*/ 4 h 11"/>
                  <a:gd name="T16" fmla="*/ 18 w 43"/>
                  <a:gd name="T17" fmla="*/ 0 h 11"/>
                  <a:gd name="T18" fmla="*/ 0 w 43"/>
                  <a:gd name="T19" fmla="*/ 0 h 11"/>
                  <a:gd name="T20" fmla="*/ 0 w 43"/>
                  <a:gd name="T21" fmla="*/ 7 h 11"/>
                  <a:gd name="T22" fmla="*/ 4 w 43"/>
                  <a:gd name="T23" fmla="*/ 7 h 11"/>
                  <a:gd name="T24" fmla="*/ 0 w 43"/>
                  <a:gd name="T2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11">
                    <a:moveTo>
                      <a:pt x="0" y="7"/>
                    </a:moveTo>
                    <a:lnTo>
                      <a:pt x="14" y="7"/>
                    </a:lnTo>
                    <a:lnTo>
                      <a:pt x="22" y="11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2" y="4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04" name="Freeform 128"/>
              <p:cNvSpPr>
                <a:spLocks/>
              </p:cNvSpPr>
              <p:nvPr/>
            </p:nvSpPr>
            <p:spPr bwMode="auto">
              <a:xfrm>
                <a:off x="3667" y="1666"/>
                <a:ext cx="83" cy="25"/>
              </a:xfrm>
              <a:custGeom>
                <a:avLst/>
                <a:gdLst>
                  <a:gd name="T0" fmla="*/ 0 w 83"/>
                  <a:gd name="T1" fmla="*/ 14 h 25"/>
                  <a:gd name="T2" fmla="*/ 7 w 83"/>
                  <a:gd name="T3" fmla="*/ 18 h 25"/>
                  <a:gd name="T4" fmla="*/ 15 w 83"/>
                  <a:gd name="T5" fmla="*/ 14 h 25"/>
                  <a:gd name="T6" fmla="*/ 25 w 83"/>
                  <a:gd name="T7" fmla="*/ 10 h 25"/>
                  <a:gd name="T8" fmla="*/ 33 w 83"/>
                  <a:gd name="T9" fmla="*/ 7 h 25"/>
                  <a:gd name="T10" fmla="*/ 43 w 83"/>
                  <a:gd name="T11" fmla="*/ 10 h 25"/>
                  <a:gd name="T12" fmla="*/ 54 w 83"/>
                  <a:gd name="T13" fmla="*/ 7 h 25"/>
                  <a:gd name="T14" fmla="*/ 65 w 83"/>
                  <a:gd name="T15" fmla="*/ 10 h 25"/>
                  <a:gd name="T16" fmla="*/ 83 w 83"/>
                  <a:gd name="T17" fmla="*/ 10 h 25"/>
                  <a:gd name="T18" fmla="*/ 83 w 83"/>
                  <a:gd name="T19" fmla="*/ 3 h 25"/>
                  <a:gd name="T20" fmla="*/ 65 w 83"/>
                  <a:gd name="T21" fmla="*/ 3 h 25"/>
                  <a:gd name="T22" fmla="*/ 54 w 83"/>
                  <a:gd name="T23" fmla="*/ 0 h 25"/>
                  <a:gd name="T24" fmla="*/ 33 w 83"/>
                  <a:gd name="T25" fmla="*/ 0 h 25"/>
                  <a:gd name="T26" fmla="*/ 25 w 83"/>
                  <a:gd name="T27" fmla="*/ 3 h 25"/>
                  <a:gd name="T28" fmla="*/ 15 w 83"/>
                  <a:gd name="T29" fmla="*/ 7 h 25"/>
                  <a:gd name="T30" fmla="*/ 4 w 83"/>
                  <a:gd name="T31" fmla="*/ 10 h 25"/>
                  <a:gd name="T32" fmla="*/ 11 w 83"/>
                  <a:gd name="T33" fmla="*/ 14 h 25"/>
                  <a:gd name="T34" fmla="*/ 0 w 83"/>
                  <a:gd name="T35" fmla="*/ 14 h 25"/>
                  <a:gd name="T36" fmla="*/ 0 w 83"/>
                  <a:gd name="T37" fmla="*/ 25 h 25"/>
                  <a:gd name="T38" fmla="*/ 7 w 83"/>
                  <a:gd name="T39" fmla="*/ 18 h 25"/>
                  <a:gd name="T40" fmla="*/ 0 w 83"/>
                  <a:gd name="T41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25">
                    <a:moveTo>
                      <a:pt x="0" y="14"/>
                    </a:moveTo>
                    <a:lnTo>
                      <a:pt x="7" y="18"/>
                    </a:lnTo>
                    <a:lnTo>
                      <a:pt x="15" y="14"/>
                    </a:lnTo>
                    <a:lnTo>
                      <a:pt x="25" y="10"/>
                    </a:lnTo>
                    <a:lnTo>
                      <a:pt x="33" y="7"/>
                    </a:lnTo>
                    <a:lnTo>
                      <a:pt x="43" y="10"/>
                    </a:lnTo>
                    <a:lnTo>
                      <a:pt x="54" y="7"/>
                    </a:lnTo>
                    <a:lnTo>
                      <a:pt x="65" y="10"/>
                    </a:lnTo>
                    <a:lnTo>
                      <a:pt x="83" y="10"/>
                    </a:lnTo>
                    <a:lnTo>
                      <a:pt x="83" y="3"/>
                    </a:lnTo>
                    <a:lnTo>
                      <a:pt x="65" y="3"/>
                    </a:lnTo>
                    <a:lnTo>
                      <a:pt x="54" y="0"/>
                    </a:lnTo>
                    <a:lnTo>
                      <a:pt x="33" y="0"/>
                    </a:lnTo>
                    <a:lnTo>
                      <a:pt x="25" y="3"/>
                    </a:lnTo>
                    <a:lnTo>
                      <a:pt x="15" y="7"/>
                    </a:lnTo>
                    <a:lnTo>
                      <a:pt x="4" y="10"/>
                    </a:lnTo>
                    <a:lnTo>
                      <a:pt x="11" y="14"/>
                    </a:lnTo>
                    <a:lnTo>
                      <a:pt x="0" y="14"/>
                    </a:lnTo>
                    <a:lnTo>
                      <a:pt x="0" y="25"/>
                    </a:lnTo>
                    <a:lnTo>
                      <a:pt x="7" y="1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05" name="Freeform 129"/>
              <p:cNvSpPr>
                <a:spLocks/>
              </p:cNvSpPr>
              <p:nvPr/>
            </p:nvSpPr>
            <p:spPr bwMode="auto">
              <a:xfrm>
                <a:off x="3667" y="1547"/>
                <a:ext cx="51" cy="133"/>
              </a:xfrm>
              <a:custGeom>
                <a:avLst/>
                <a:gdLst>
                  <a:gd name="T0" fmla="*/ 51 w 51"/>
                  <a:gd name="T1" fmla="*/ 0 h 133"/>
                  <a:gd name="T2" fmla="*/ 29 w 51"/>
                  <a:gd name="T3" fmla="*/ 11 h 133"/>
                  <a:gd name="T4" fmla="*/ 18 w 51"/>
                  <a:gd name="T5" fmla="*/ 21 h 133"/>
                  <a:gd name="T6" fmla="*/ 11 w 51"/>
                  <a:gd name="T7" fmla="*/ 39 h 133"/>
                  <a:gd name="T8" fmla="*/ 7 w 51"/>
                  <a:gd name="T9" fmla="*/ 57 h 133"/>
                  <a:gd name="T10" fmla="*/ 7 w 51"/>
                  <a:gd name="T11" fmla="*/ 97 h 133"/>
                  <a:gd name="T12" fmla="*/ 4 w 51"/>
                  <a:gd name="T13" fmla="*/ 115 h 133"/>
                  <a:gd name="T14" fmla="*/ 0 w 51"/>
                  <a:gd name="T15" fmla="*/ 133 h 133"/>
                  <a:gd name="T16" fmla="*/ 11 w 51"/>
                  <a:gd name="T17" fmla="*/ 133 h 133"/>
                  <a:gd name="T18" fmla="*/ 11 w 51"/>
                  <a:gd name="T19" fmla="*/ 115 h 133"/>
                  <a:gd name="T20" fmla="*/ 15 w 51"/>
                  <a:gd name="T21" fmla="*/ 97 h 133"/>
                  <a:gd name="T22" fmla="*/ 15 w 51"/>
                  <a:gd name="T23" fmla="*/ 57 h 133"/>
                  <a:gd name="T24" fmla="*/ 18 w 51"/>
                  <a:gd name="T25" fmla="*/ 39 h 133"/>
                  <a:gd name="T26" fmla="*/ 22 w 51"/>
                  <a:gd name="T27" fmla="*/ 25 h 133"/>
                  <a:gd name="T28" fmla="*/ 33 w 51"/>
                  <a:gd name="T29" fmla="*/ 14 h 133"/>
                  <a:gd name="T30" fmla="*/ 51 w 51"/>
                  <a:gd name="T31" fmla="*/ 7 h 133"/>
                  <a:gd name="T32" fmla="*/ 51 w 51"/>
                  <a:gd name="T3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133">
                    <a:moveTo>
                      <a:pt x="51" y="0"/>
                    </a:moveTo>
                    <a:lnTo>
                      <a:pt x="29" y="11"/>
                    </a:lnTo>
                    <a:lnTo>
                      <a:pt x="18" y="21"/>
                    </a:lnTo>
                    <a:lnTo>
                      <a:pt x="11" y="39"/>
                    </a:lnTo>
                    <a:lnTo>
                      <a:pt x="7" y="57"/>
                    </a:lnTo>
                    <a:lnTo>
                      <a:pt x="7" y="97"/>
                    </a:lnTo>
                    <a:lnTo>
                      <a:pt x="4" y="115"/>
                    </a:lnTo>
                    <a:lnTo>
                      <a:pt x="0" y="133"/>
                    </a:lnTo>
                    <a:lnTo>
                      <a:pt x="11" y="133"/>
                    </a:lnTo>
                    <a:lnTo>
                      <a:pt x="11" y="115"/>
                    </a:lnTo>
                    <a:lnTo>
                      <a:pt x="15" y="97"/>
                    </a:lnTo>
                    <a:lnTo>
                      <a:pt x="15" y="57"/>
                    </a:lnTo>
                    <a:lnTo>
                      <a:pt x="18" y="39"/>
                    </a:lnTo>
                    <a:lnTo>
                      <a:pt x="22" y="25"/>
                    </a:lnTo>
                    <a:lnTo>
                      <a:pt x="33" y="14"/>
                    </a:lnTo>
                    <a:lnTo>
                      <a:pt x="51" y="7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06" name="Freeform 130"/>
              <p:cNvSpPr>
                <a:spLocks/>
              </p:cNvSpPr>
              <p:nvPr/>
            </p:nvSpPr>
            <p:spPr bwMode="auto">
              <a:xfrm>
                <a:off x="3718" y="1540"/>
                <a:ext cx="50" cy="14"/>
              </a:xfrm>
              <a:custGeom>
                <a:avLst/>
                <a:gdLst>
                  <a:gd name="T0" fmla="*/ 39 w 50"/>
                  <a:gd name="T1" fmla="*/ 3 h 14"/>
                  <a:gd name="T2" fmla="*/ 43 w 50"/>
                  <a:gd name="T3" fmla="*/ 0 h 14"/>
                  <a:gd name="T4" fmla="*/ 39 w 50"/>
                  <a:gd name="T5" fmla="*/ 3 h 14"/>
                  <a:gd name="T6" fmla="*/ 10 w 50"/>
                  <a:gd name="T7" fmla="*/ 3 h 14"/>
                  <a:gd name="T8" fmla="*/ 3 w 50"/>
                  <a:gd name="T9" fmla="*/ 7 h 14"/>
                  <a:gd name="T10" fmla="*/ 0 w 50"/>
                  <a:gd name="T11" fmla="*/ 7 h 14"/>
                  <a:gd name="T12" fmla="*/ 0 w 50"/>
                  <a:gd name="T13" fmla="*/ 14 h 14"/>
                  <a:gd name="T14" fmla="*/ 28 w 50"/>
                  <a:gd name="T15" fmla="*/ 14 h 14"/>
                  <a:gd name="T16" fmla="*/ 36 w 50"/>
                  <a:gd name="T17" fmla="*/ 10 h 14"/>
                  <a:gd name="T18" fmla="*/ 39 w 50"/>
                  <a:gd name="T19" fmla="*/ 10 h 14"/>
                  <a:gd name="T20" fmla="*/ 46 w 50"/>
                  <a:gd name="T21" fmla="*/ 7 h 14"/>
                  <a:gd name="T22" fmla="*/ 46 w 50"/>
                  <a:gd name="T23" fmla="*/ 3 h 14"/>
                  <a:gd name="T24" fmla="*/ 46 w 50"/>
                  <a:gd name="T25" fmla="*/ 7 h 14"/>
                  <a:gd name="T26" fmla="*/ 50 w 50"/>
                  <a:gd name="T27" fmla="*/ 7 h 14"/>
                  <a:gd name="T28" fmla="*/ 46 w 50"/>
                  <a:gd name="T29" fmla="*/ 3 h 14"/>
                  <a:gd name="T30" fmla="*/ 39 w 50"/>
                  <a:gd name="T3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14">
                    <a:moveTo>
                      <a:pt x="39" y="3"/>
                    </a:moveTo>
                    <a:lnTo>
                      <a:pt x="43" y="0"/>
                    </a:lnTo>
                    <a:lnTo>
                      <a:pt x="39" y="3"/>
                    </a:lnTo>
                    <a:lnTo>
                      <a:pt x="10" y="3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4"/>
                    </a:lnTo>
                    <a:lnTo>
                      <a:pt x="28" y="14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6" y="7"/>
                    </a:lnTo>
                    <a:lnTo>
                      <a:pt x="46" y="3"/>
                    </a:lnTo>
                    <a:lnTo>
                      <a:pt x="46" y="7"/>
                    </a:lnTo>
                    <a:lnTo>
                      <a:pt x="50" y="7"/>
                    </a:lnTo>
                    <a:lnTo>
                      <a:pt x="46" y="3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07" name="Freeform 131"/>
              <p:cNvSpPr>
                <a:spLocks/>
              </p:cNvSpPr>
              <p:nvPr/>
            </p:nvSpPr>
            <p:spPr bwMode="auto">
              <a:xfrm>
                <a:off x="3757" y="1532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0 w 7"/>
                  <a:gd name="T3" fmla="*/ 11 h 11"/>
                  <a:gd name="T4" fmla="*/ 7 w 7"/>
                  <a:gd name="T5" fmla="*/ 11 h 11"/>
                  <a:gd name="T6" fmla="*/ 7 w 7"/>
                  <a:gd name="T7" fmla="*/ 4 h 11"/>
                  <a:gd name="T8" fmla="*/ 4 w 7"/>
                  <a:gd name="T9" fmla="*/ 8 h 11"/>
                  <a:gd name="T10" fmla="*/ 0 w 7"/>
                  <a:gd name="T11" fmla="*/ 0 h 11"/>
                  <a:gd name="T12" fmla="*/ 0 w 7"/>
                  <a:gd name="T13" fmla="*/ 4 h 11"/>
                  <a:gd name="T14" fmla="*/ 0 w 7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0" y="11"/>
                    </a:lnTo>
                    <a:lnTo>
                      <a:pt x="7" y="11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08" name="Freeform 132"/>
              <p:cNvSpPr>
                <a:spLocks/>
              </p:cNvSpPr>
              <p:nvPr/>
            </p:nvSpPr>
            <p:spPr bwMode="auto">
              <a:xfrm>
                <a:off x="3757" y="1525"/>
                <a:ext cx="43" cy="15"/>
              </a:xfrm>
              <a:custGeom>
                <a:avLst/>
                <a:gdLst>
                  <a:gd name="T0" fmla="*/ 36 w 43"/>
                  <a:gd name="T1" fmla="*/ 4 h 15"/>
                  <a:gd name="T2" fmla="*/ 36 w 43"/>
                  <a:gd name="T3" fmla="*/ 0 h 15"/>
                  <a:gd name="T4" fmla="*/ 33 w 43"/>
                  <a:gd name="T5" fmla="*/ 4 h 15"/>
                  <a:gd name="T6" fmla="*/ 7 w 43"/>
                  <a:gd name="T7" fmla="*/ 4 h 15"/>
                  <a:gd name="T8" fmla="*/ 0 w 43"/>
                  <a:gd name="T9" fmla="*/ 7 h 15"/>
                  <a:gd name="T10" fmla="*/ 4 w 43"/>
                  <a:gd name="T11" fmla="*/ 15 h 15"/>
                  <a:gd name="T12" fmla="*/ 7 w 43"/>
                  <a:gd name="T13" fmla="*/ 11 h 15"/>
                  <a:gd name="T14" fmla="*/ 33 w 43"/>
                  <a:gd name="T15" fmla="*/ 11 h 15"/>
                  <a:gd name="T16" fmla="*/ 40 w 43"/>
                  <a:gd name="T17" fmla="*/ 4 h 15"/>
                  <a:gd name="T18" fmla="*/ 40 w 43"/>
                  <a:gd name="T19" fmla="*/ 0 h 15"/>
                  <a:gd name="T20" fmla="*/ 40 w 43"/>
                  <a:gd name="T21" fmla="*/ 4 h 15"/>
                  <a:gd name="T22" fmla="*/ 43 w 43"/>
                  <a:gd name="T23" fmla="*/ 0 h 15"/>
                  <a:gd name="T24" fmla="*/ 40 w 43"/>
                  <a:gd name="T25" fmla="*/ 0 h 15"/>
                  <a:gd name="T26" fmla="*/ 36 w 43"/>
                  <a:gd name="T2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15">
                    <a:moveTo>
                      <a:pt x="36" y="4"/>
                    </a:moveTo>
                    <a:lnTo>
                      <a:pt x="36" y="0"/>
                    </a:lnTo>
                    <a:lnTo>
                      <a:pt x="33" y="4"/>
                    </a:lnTo>
                    <a:lnTo>
                      <a:pt x="7" y="4"/>
                    </a:lnTo>
                    <a:lnTo>
                      <a:pt x="0" y="7"/>
                    </a:lnTo>
                    <a:lnTo>
                      <a:pt x="4" y="15"/>
                    </a:lnTo>
                    <a:lnTo>
                      <a:pt x="7" y="1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0"/>
                    </a:lnTo>
                    <a:lnTo>
                      <a:pt x="40" y="4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09" name="Freeform 133"/>
              <p:cNvSpPr>
                <a:spLocks/>
              </p:cNvSpPr>
              <p:nvPr/>
            </p:nvSpPr>
            <p:spPr bwMode="auto">
              <a:xfrm>
                <a:off x="3775" y="1514"/>
                <a:ext cx="22" cy="15"/>
              </a:xfrm>
              <a:custGeom>
                <a:avLst/>
                <a:gdLst>
                  <a:gd name="T0" fmla="*/ 7 w 22"/>
                  <a:gd name="T1" fmla="*/ 0 h 15"/>
                  <a:gd name="T2" fmla="*/ 4 w 22"/>
                  <a:gd name="T3" fmla="*/ 4 h 15"/>
                  <a:gd name="T4" fmla="*/ 18 w 22"/>
                  <a:gd name="T5" fmla="*/ 15 h 15"/>
                  <a:gd name="T6" fmla="*/ 22 w 22"/>
                  <a:gd name="T7" fmla="*/ 11 h 15"/>
                  <a:gd name="T8" fmla="*/ 11 w 22"/>
                  <a:gd name="T9" fmla="*/ 0 h 15"/>
                  <a:gd name="T10" fmla="*/ 11 w 22"/>
                  <a:gd name="T11" fmla="*/ 8 h 15"/>
                  <a:gd name="T12" fmla="*/ 7 w 22"/>
                  <a:gd name="T13" fmla="*/ 0 h 15"/>
                  <a:gd name="T14" fmla="*/ 0 w 22"/>
                  <a:gd name="T15" fmla="*/ 4 h 15"/>
                  <a:gd name="T16" fmla="*/ 4 w 22"/>
                  <a:gd name="T17" fmla="*/ 4 h 15"/>
                  <a:gd name="T18" fmla="*/ 7 w 22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5">
                    <a:moveTo>
                      <a:pt x="7" y="0"/>
                    </a:moveTo>
                    <a:lnTo>
                      <a:pt x="4" y="4"/>
                    </a:lnTo>
                    <a:lnTo>
                      <a:pt x="18" y="15"/>
                    </a:lnTo>
                    <a:lnTo>
                      <a:pt x="22" y="11"/>
                    </a:lnTo>
                    <a:lnTo>
                      <a:pt x="11" y="0"/>
                    </a:lnTo>
                    <a:lnTo>
                      <a:pt x="11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10" name="Freeform 134"/>
              <p:cNvSpPr>
                <a:spLocks/>
              </p:cNvSpPr>
              <p:nvPr/>
            </p:nvSpPr>
            <p:spPr bwMode="auto">
              <a:xfrm>
                <a:off x="3782" y="1511"/>
                <a:ext cx="54" cy="14"/>
              </a:xfrm>
              <a:custGeom>
                <a:avLst/>
                <a:gdLst>
                  <a:gd name="T0" fmla="*/ 44 w 54"/>
                  <a:gd name="T1" fmla="*/ 7 h 14"/>
                  <a:gd name="T2" fmla="*/ 44 w 54"/>
                  <a:gd name="T3" fmla="*/ 3 h 14"/>
                  <a:gd name="T4" fmla="*/ 40 w 54"/>
                  <a:gd name="T5" fmla="*/ 7 h 14"/>
                  <a:gd name="T6" fmla="*/ 33 w 54"/>
                  <a:gd name="T7" fmla="*/ 7 h 14"/>
                  <a:gd name="T8" fmla="*/ 26 w 54"/>
                  <a:gd name="T9" fmla="*/ 3 h 14"/>
                  <a:gd name="T10" fmla="*/ 22 w 54"/>
                  <a:gd name="T11" fmla="*/ 3 h 14"/>
                  <a:gd name="T12" fmla="*/ 15 w 54"/>
                  <a:gd name="T13" fmla="*/ 0 h 14"/>
                  <a:gd name="T14" fmla="*/ 8 w 54"/>
                  <a:gd name="T15" fmla="*/ 0 h 14"/>
                  <a:gd name="T16" fmla="*/ 0 w 54"/>
                  <a:gd name="T17" fmla="*/ 3 h 14"/>
                  <a:gd name="T18" fmla="*/ 4 w 54"/>
                  <a:gd name="T19" fmla="*/ 11 h 14"/>
                  <a:gd name="T20" fmla="*/ 8 w 54"/>
                  <a:gd name="T21" fmla="*/ 7 h 14"/>
                  <a:gd name="T22" fmla="*/ 18 w 54"/>
                  <a:gd name="T23" fmla="*/ 7 h 14"/>
                  <a:gd name="T24" fmla="*/ 26 w 54"/>
                  <a:gd name="T25" fmla="*/ 11 h 14"/>
                  <a:gd name="T26" fmla="*/ 33 w 54"/>
                  <a:gd name="T27" fmla="*/ 11 h 14"/>
                  <a:gd name="T28" fmla="*/ 36 w 54"/>
                  <a:gd name="T29" fmla="*/ 14 h 14"/>
                  <a:gd name="T30" fmla="*/ 44 w 54"/>
                  <a:gd name="T31" fmla="*/ 11 h 14"/>
                  <a:gd name="T32" fmla="*/ 51 w 54"/>
                  <a:gd name="T33" fmla="*/ 7 h 14"/>
                  <a:gd name="T34" fmla="*/ 51 w 54"/>
                  <a:gd name="T35" fmla="*/ 3 h 14"/>
                  <a:gd name="T36" fmla="*/ 51 w 54"/>
                  <a:gd name="T37" fmla="*/ 7 h 14"/>
                  <a:gd name="T38" fmla="*/ 54 w 54"/>
                  <a:gd name="T39" fmla="*/ 7 h 14"/>
                  <a:gd name="T40" fmla="*/ 51 w 54"/>
                  <a:gd name="T41" fmla="*/ 3 h 14"/>
                  <a:gd name="T42" fmla="*/ 44 w 54"/>
                  <a:gd name="T4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4" h="14">
                    <a:moveTo>
                      <a:pt x="44" y="7"/>
                    </a:moveTo>
                    <a:lnTo>
                      <a:pt x="44" y="3"/>
                    </a:lnTo>
                    <a:lnTo>
                      <a:pt x="40" y="7"/>
                    </a:lnTo>
                    <a:lnTo>
                      <a:pt x="33" y="7"/>
                    </a:lnTo>
                    <a:lnTo>
                      <a:pt x="26" y="3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3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8" y="7"/>
                    </a:lnTo>
                    <a:lnTo>
                      <a:pt x="26" y="11"/>
                    </a:lnTo>
                    <a:lnTo>
                      <a:pt x="33" y="11"/>
                    </a:lnTo>
                    <a:lnTo>
                      <a:pt x="36" y="14"/>
                    </a:lnTo>
                    <a:lnTo>
                      <a:pt x="44" y="11"/>
                    </a:lnTo>
                    <a:lnTo>
                      <a:pt x="51" y="7"/>
                    </a:lnTo>
                    <a:lnTo>
                      <a:pt x="51" y="3"/>
                    </a:lnTo>
                    <a:lnTo>
                      <a:pt x="51" y="7"/>
                    </a:lnTo>
                    <a:lnTo>
                      <a:pt x="54" y="7"/>
                    </a:lnTo>
                    <a:lnTo>
                      <a:pt x="51" y="3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11" name="Freeform 135"/>
              <p:cNvSpPr>
                <a:spLocks/>
              </p:cNvSpPr>
              <p:nvPr/>
            </p:nvSpPr>
            <p:spPr bwMode="auto">
              <a:xfrm>
                <a:off x="3815" y="1504"/>
                <a:ext cx="18" cy="14"/>
              </a:xfrm>
              <a:custGeom>
                <a:avLst/>
                <a:gdLst>
                  <a:gd name="T0" fmla="*/ 3 w 18"/>
                  <a:gd name="T1" fmla="*/ 0 h 14"/>
                  <a:gd name="T2" fmla="*/ 3 w 18"/>
                  <a:gd name="T3" fmla="*/ 3 h 14"/>
                  <a:gd name="T4" fmla="*/ 11 w 18"/>
                  <a:gd name="T5" fmla="*/ 14 h 14"/>
                  <a:gd name="T6" fmla="*/ 18 w 18"/>
                  <a:gd name="T7" fmla="*/ 10 h 14"/>
                  <a:gd name="T8" fmla="*/ 11 w 18"/>
                  <a:gd name="T9" fmla="*/ 0 h 14"/>
                  <a:gd name="T10" fmla="*/ 7 w 18"/>
                  <a:gd name="T11" fmla="*/ 7 h 14"/>
                  <a:gd name="T12" fmla="*/ 3 w 18"/>
                  <a:gd name="T13" fmla="*/ 0 h 14"/>
                  <a:gd name="T14" fmla="*/ 0 w 18"/>
                  <a:gd name="T15" fmla="*/ 3 h 14"/>
                  <a:gd name="T16" fmla="*/ 3 w 18"/>
                  <a:gd name="T17" fmla="*/ 3 h 14"/>
                  <a:gd name="T18" fmla="*/ 3 w 18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3" y="0"/>
                    </a:moveTo>
                    <a:lnTo>
                      <a:pt x="3" y="3"/>
                    </a:lnTo>
                    <a:lnTo>
                      <a:pt x="11" y="14"/>
                    </a:lnTo>
                    <a:lnTo>
                      <a:pt x="18" y="10"/>
                    </a:lnTo>
                    <a:lnTo>
                      <a:pt x="11" y="0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12" name="Freeform 136"/>
              <p:cNvSpPr>
                <a:spLocks/>
              </p:cNvSpPr>
              <p:nvPr/>
            </p:nvSpPr>
            <p:spPr bwMode="auto">
              <a:xfrm>
                <a:off x="3818" y="1500"/>
                <a:ext cx="44" cy="14"/>
              </a:xfrm>
              <a:custGeom>
                <a:avLst/>
                <a:gdLst>
                  <a:gd name="T0" fmla="*/ 36 w 44"/>
                  <a:gd name="T1" fmla="*/ 4 h 14"/>
                  <a:gd name="T2" fmla="*/ 36 w 44"/>
                  <a:gd name="T3" fmla="*/ 0 h 14"/>
                  <a:gd name="T4" fmla="*/ 36 w 44"/>
                  <a:gd name="T5" fmla="*/ 4 h 14"/>
                  <a:gd name="T6" fmla="*/ 33 w 44"/>
                  <a:gd name="T7" fmla="*/ 7 h 14"/>
                  <a:gd name="T8" fmla="*/ 29 w 44"/>
                  <a:gd name="T9" fmla="*/ 7 h 14"/>
                  <a:gd name="T10" fmla="*/ 26 w 44"/>
                  <a:gd name="T11" fmla="*/ 4 h 14"/>
                  <a:gd name="T12" fmla="*/ 22 w 44"/>
                  <a:gd name="T13" fmla="*/ 4 h 14"/>
                  <a:gd name="T14" fmla="*/ 15 w 44"/>
                  <a:gd name="T15" fmla="*/ 0 h 14"/>
                  <a:gd name="T16" fmla="*/ 8 w 44"/>
                  <a:gd name="T17" fmla="*/ 0 h 14"/>
                  <a:gd name="T18" fmla="*/ 0 w 44"/>
                  <a:gd name="T19" fmla="*/ 4 h 14"/>
                  <a:gd name="T20" fmla="*/ 4 w 44"/>
                  <a:gd name="T21" fmla="*/ 11 h 14"/>
                  <a:gd name="T22" fmla="*/ 8 w 44"/>
                  <a:gd name="T23" fmla="*/ 7 h 14"/>
                  <a:gd name="T24" fmla="*/ 15 w 44"/>
                  <a:gd name="T25" fmla="*/ 7 h 14"/>
                  <a:gd name="T26" fmla="*/ 18 w 44"/>
                  <a:gd name="T27" fmla="*/ 11 h 14"/>
                  <a:gd name="T28" fmla="*/ 22 w 44"/>
                  <a:gd name="T29" fmla="*/ 11 h 14"/>
                  <a:gd name="T30" fmla="*/ 29 w 44"/>
                  <a:gd name="T31" fmla="*/ 14 h 14"/>
                  <a:gd name="T32" fmla="*/ 33 w 44"/>
                  <a:gd name="T33" fmla="*/ 14 h 14"/>
                  <a:gd name="T34" fmla="*/ 40 w 44"/>
                  <a:gd name="T35" fmla="*/ 11 h 14"/>
                  <a:gd name="T36" fmla="*/ 44 w 44"/>
                  <a:gd name="T37" fmla="*/ 4 h 14"/>
                  <a:gd name="T38" fmla="*/ 44 w 44"/>
                  <a:gd name="T39" fmla="*/ 0 h 14"/>
                  <a:gd name="T40" fmla="*/ 44 w 44"/>
                  <a:gd name="T41" fmla="*/ 4 h 14"/>
                  <a:gd name="T42" fmla="*/ 44 w 44"/>
                  <a:gd name="T43" fmla="*/ 0 h 14"/>
                  <a:gd name="T44" fmla="*/ 36 w 44"/>
                  <a:gd name="T4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" h="14">
                    <a:moveTo>
                      <a:pt x="36" y="4"/>
                    </a:moveTo>
                    <a:lnTo>
                      <a:pt x="36" y="0"/>
                    </a:lnTo>
                    <a:lnTo>
                      <a:pt x="36" y="4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8" y="11"/>
                    </a:lnTo>
                    <a:lnTo>
                      <a:pt x="22" y="11"/>
                    </a:lnTo>
                    <a:lnTo>
                      <a:pt x="29" y="14"/>
                    </a:lnTo>
                    <a:lnTo>
                      <a:pt x="33" y="14"/>
                    </a:lnTo>
                    <a:lnTo>
                      <a:pt x="40" y="11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13" name="Freeform 137"/>
              <p:cNvSpPr>
                <a:spLocks/>
              </p:cNvSpPr>
              <p:nvPr/>
            </p:nvSpPr>
            <p:spPr bwMode="auto">
              <a:xfrm>
                <a:off x="3844" y="1493"/>
                <a:ext cx="18" cy="11"/>
              </a:xfrm>
              <a:custGeom>
                <a:avLst/>
                <a:gdLst>
                  <a:gd name="T0" fmla="*/ 10 w 18"/>
                  <a:gd name="T1" fmla="*/ 0 h 11"/>
                  <a:gd name="T2" fmla="*/ 7 w 18"/>
                  <a:gd name="T3" fmla="*/ 3 h 11"/>
                  <a:gd name="T4" fmla="*/ 10 w 18"/>
                  <a:gd name="T5" fmla="*/ 7 h 11"/>
                  <a:gd name="T6" fmla="*/ 10 w 18"/>
                  <a:gd name="T7" fmla="*/ 11 h 11"/>
                  <a:gd name="T8" fmla="*/ 18 w 18"/>
                  <a:gd name="T9" fmla="*/ 7 h 11"/>
                  <a:gd name="T10" fmla="*/ 18 w 18"/>
                  <a:gd name="T11" fmla="*/ 3 h 11"/>
                  <a:gd name="T12" fmla="*/ 14 w 18"/>
                  <a:gd name="T13" fmla="*/ 0 h 11"/>
                  <a:gd name="T14" fmla="*/ 10 w 18"/>
                  <a:gd name="T15" fmla="*/ 7 h 11"/>
                  <a:gd name="T16" fmla="*/ 10 w 18"/>
                  <a:gd name="T17" fmla="*/ 0 h 11"/>
                  <a:gd name="T18" fmla="*/ 0 w 18"/>
                  <a:gd name="T19" fmla="*/ 0 h 11"/>
                  <a:gd name="T20" fmla="*/ 7 w 18"/>
                  <a:gd name="T21" fmla="*/ 3 h 11"/>
                  <a:gd name="T22" fmla="*/ 10 w 18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1">
                    <a:moveTo>
                      <a:pt x="10" y="0"/>
                    </a:moveTo>
                    <a:lnTo>
                      <a:pt x="7" y="3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14" y="0"/>
                    </a:lnTo>
                    <a:lnTo>
                      <a:pt x="10" y="7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7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14" name="Freeform 138"/>
              <p:cNvSpPr>
                <a:spLocks/>
              </p:cNvSpPr>
              <p:nvPr/>
            </p:nvSpPr>
            <p:spPr bwMode="auto">
              <a:xfrm>
                <a:off x="3854" y="1482"/>
                <a:ext cx="33" cy="22"/>
              </a:xfrm>
              <a:custGeom>
                <a:avLst/>
                <a:gdLst>
                  <a:gd name="T0" fmla="*/ 33 w 33"/>
                  <a:gd name="T1" fmla="*/ 7 h 22"/>
                  <a:gd name="T2" fmla="*/ 26 w 33"/>
                  <a:gd name="T3" fmla="*/ 7 h 22"/>
                  <a:gd name="T4" fmla="*/ 26 w 33"/>
                  <a:gd name="T5" fmla="*/ 11 h 22"/>
                  <a:gd name="T6" fmla="*/ 22 w 33"/>
                  <a:gd name="T7" fmla="*/ 14 h 22"/>
                  <a:gd name="T8" fmla="*/ 18 w 33"/>
                  <a:gd name="T9" fmla="*/ 14 h 22"/>
                  <a:gd name="T10" fmla="*/ 15 w 33"/>
                  <a:gd name="T11" fmla="*/ 11 h 22"/>
                  <a:gd name="T12" fmla="*/ 0 w 33"/>
                  <a:gd name="T13" fmla="*/ 11 h 22"/>
                  <a:gd name="T14" fmla="*/ 0 w 33"/>
                  <a:gd name="T15" fmla="*/ 18 h 22"/>
                  <a:gd name="T16" fmla="*/ 18 w 33"/>
                  <a:gd name="T17" fmla="*/ 18 h 22"/>
                  <a:gd name="T18" fmla="*/ 22 w 33"/>
                  <a:gd name="T19" fmla="*/ 22 h 22"/>
                  <a:gd name="T20" fmla="*/ 33 w 33"/>
                  <a:gd name="T21" fmla="*/ 11 h 22"/>
                  <a:gd name="T22" fmla="*/ 26 w 33"/>
                  <a:gd name="T23" fmla="*/ 11 h 22"/>
                  <a:gd name="T24" fmla="*/ 33 w 33"/>
                  <a:gd name="T25" fmla="*/ 7 h 22"/>
                  <a:gd name="T26" fmla="*/ 26 w 33"/>
                  <a:gd name="T27" fmla="*/ 0 h 22"/>
                  <a:gd name="T28" fmla="*/ 26 w 33"/>
                  <a:gd name="T29" fmla="*/ 7 h 22"/>
                  <a:gd name="T30" fmla="*/ 33 w 33"/>
                  <a:gd name="T3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2">
                    <a:moveTo>
                      <a:pt x="33" y="7"/>
                    </a:moveTo>
                    <a:lnTo>
                      <a:pt x="26" y="7"/>
                    </a:lnTo>
                    <a:lnTo>
                      <a:pt x="26" y="11"/>
                    </a:lnTo>
                    <a:lnTo>
                      <a:pt x="22" y="14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22" y="22"/>
                    </a:lnTo>
                    <a:lnTo>
                      <a:pt x="33" y="11"/>
                    </a:lnTo>
                    <a:lnTo>
                      <a:pt x="26" y="11"/>
                    </a:lnTo>
                    <a:lnTo>
                      <a:pt x="33" y="7"/>
                    </a:lnTo>
                    <a:lnTo>
                      <a:pt x="26" y="0"/>
                    </a:lnTo>
                    <a:lnTo>
                      <a:pt x="26" y="7"/>
                    </a:lnTo>
                    <a:lnTo>
                      <a:pt x="3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15" name="Freeform 139"/>
              <p:cNvSpPr>
                <a:spLocks/>
              </p:cNvSpPr>
              <p:nvPr/>
            </p:nvSpPr>
            <p:spPr bwMode="auto">
              <a:xfrm>
                <a:off x="3880" y="1489"/>
                <a:ext cx="28" cy="11"/>
              </a:xfrm>
              <a:custGeom>
                <a:avLst/>
                <a:gdLst>
                  <a:gd name="T0" fmla="*/ 25 w 28"/>
                  <a:gd name="T1" fmla="*/ 0 h 11"/>
                  <a:gd name="T2" fmla="*/ 21 w 28"/>
                  <a:gd name="T3" fmla="*/ 0 h 11"/>
                  <a:gd name="T4" fmla="*/ 18 w 28"/>
                  <a:gd name="T5" fmla="*/ 4 h 11"/>
                  <a:gd name="T6" fmla="*/ 14 w 28"/>
                  <a:gd name="T7" fmla="*/ 0 h 11"/>
                  <a:gd name="T8" fmla="*/ 10 w 28"/>
                  <a:gd name="T9" fmla="*/ 4 h 11"/>
                  <a:gd name="T10" fmla="*/ 10 w 28"/>
                  <a:gd name="T11" fmla="*/ 0 h 11"/>
                  <a:gd name="T12" fmla="*/ 7 w 28"/>
                  <a:gd name="T13" fmla="*/ 0 h 11"/>
                  <a:gd name="T14" fmla="*/ 0 w 28"/>
                  <a:gd name="T15" fmla="*/ 4 h 11"/>
                  <a:gd name="T16" fmla="*/ 3 w 28"/>
                  <a:gd name="T17" fmla="*/ 7 h 11"/>
                  <a:gd name="T18" fmla="*/ 7 w 28"/>
                  <a:gd name="T19" fmla="*/ 7 h 11"/>
                  <a:gd name="T20" fmla="*/ 10 w 28"/>
                  <a:gd name="T21" fmla="*/ 11 h 11"/>
                  <a:gd name="T22" fmla="*/ 18 w 28"/>
                  <a:gd name="T23" fmla="*/ 11 h 11"/>
                  <a:gd name="T24" fmla="*/ 21 w 28"/>
                  <a:gd name="T25" fmla="*/ 7 h 11"/>
                  <a:gd name="T26" fmla="*/ 28 w 28"/>
                  <a:gd name="T27" fmla="*/ 7 h 11"/>
                  <a:gd name="T28" fmla="*/ 28 w 28"/>
                  <a:gd name="T29" fmla="*/ 4 h 11"/>
                  <a:gd name="T30" fmla="*/ 28 w 28"/>
                  <a:gd name="T31" fmla="*/ 7 h 11"/>
                  <a:gd name="T32" fmla="*/ 28 w 28"/>
                  <a:gd name="T33" fmla="*/ 4 h 11"/>
                  <a:gd name="T34" fmla="*/ 25 w 28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11">
                    <a:moveTo>
                      <a:pt x="25" y="0"/>
                    </a:moveTo>
                    <a:lnTo>
                      <a:pt x="21" y="0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10" y="11"/>
                    </a:lnTo>
                    <a:lnTo>
                      <a:pt x="18" y="11"/>
                    </a:lnTo>
                    <a:lnTo>
                      <a:pt x="21" y="7"/>
                    </a:lnTo>
                    <a:lnTo>
                      <a:pt x="28" y="7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8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16" name="Freeform 140"/>
              <p:cNvSpPr>
                <a:spLocks/>
              </p:cNvSpPr>
              <p:nvPr/>
            </p:nvSpPr>
            <p:spPr bwMode="auto">
              <a:xfrm>
                <a:off x="3905" y="1482"/>
                <a:ext cx="11" cy="11"/>
              </a:xfrm>
              <a:custGeom>
                <a:avLst/>
                <a:gdLst>
                  <a:gd name="T0" fmla="*/ 3 w 11"/>
                  <a:gd name="T1" fmla="*/ 4 h 11"/>
                  <a:gd name="T2" fmla="*/ 0 w 11"/>
                  <a:gd name="T3" fmla="*/ 7 h 11"/>
                  <a:gd name="T4" fmla="*/ 3 w 11"/>
                  <a:gd name="T5" fmla="*/ 11 h 11"/>
                  <a:gd name="T6" fmla="*/ 7 w 11"/>
                  <a:gd name="T7" fmla="*/ 11 h 11"/>
                  <a:gd name="T8" fmla="*/ 7 w 11"/>
                  <a:gd name="T9" fmla="*/ 7 h 11"/>
                  <a:gd name="T10" fmla="*/ 11 w 11"/>
                  <a:gd name="T11" fmla="*/ 4 h 11"/>
                  <a:gd name="T12" fmla="*/ 11 w 11"/>
                  <a:gd name="T13" fmla="*/ 0 h 11"/>
                  <a:gd name="T14" fmla="*/ 3 w 11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3" y="4"/>
                    </a:moveTo>
                    <a:lnTo>
                      <a:pt x="0" y="7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17" name="Freeform 141"/>
              <p:cNvSpPr>
                <a:spLocks/>
              </p:cNvSpPr>
              <p:nvPr/>
            </p:nvSpPr>
            <p:spPr bwMode="auto">
              <a:xfrm>
                <a:off x="3898" y="1475"/>
                <a:ext cx="18" cy="11"/>
              </a:xfrm>
              <a:custGeom>
                <a:avLst/>
                <a:gdLst>
                  <a:gd name="T0" fmla="*/ 10 w 18"/>
                  <a:gd name="T1" fmla="*/ 0 h 11"/>
                  <a:gd name="T2" fmla="*/ 3 w 18"/>
                  <a:gd name="T3" fmla="*/ 3 h 11"/>
                  <a:gd name="T4" fmla="*/ 10 w 18"/>
                  <a:gd name="T5" fmla="*/ 11 h 11"/>
                  <a:gd name="T6" fmla="*/ 18 w 18"/>
                  <a:gd name="T7" fmla="*/ 7 h 11"/>
                  <a:gd name="T8" fmla="*/ 14 w 18"/>
                  <a:gd name="T9" fmla="*/ 3 h 11"/>
                  <a:gd name="T10" fmla="*/ 10 w 18"/>
                  <a:gd name="T11" fmla="*/ 3 h 11"/>
                  <a:gd name="T12" fmla="*/ 14 w 18"/>
                  <a:gd name="T13" fmla="*/ 3 h 11"/>
                  <a:gd name="T14" fmla="*/ 10 w 18"/>
                  <a:gd name="T15" fmla="*/ 3 h 11"/>
                  <a:gd name="T16" fmla="*/ 7 w 18"/>
                  <a:gd name="T17" fmla="*/ 7 h 11"/>
                  <a:gd name="T18" fmla="*/ 10 w 18"/>
                  <a:gd name="T19" fmla="*/ 0 h 11"/>
                  <a:gd name="T20" fmla="*/ 0 w 18"/>
                  <a:gd name="T21" fmla="*/ 0 h 11"/>
                  <a:gd name="T22" fmla="*/ 3 w 18"/>
                  <a:gd name="T23" fmla="*/ 3 h 11"/>
                  <a:gd name="T24" fmla="*/ 10 w 18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1">
                    <a:moveTo>
                      <a:pt x="10" y="0"/>
                    </a:moveTo>
                    <a:lnTo>
                      <a:pt x="3" y="3"/>
                    </a:lnTo>
                    <a:lnTo>
                      <a:pt x="10" y="11"/>
                    </a:lnTo>
                    <a:lnTo>
                      <a:pt x="18" y="7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18" name="Freeform 142"/>
              <p:cNvSpPr>
                <a:spLocks/>
              </p:cNvSpPr>
              <p:nvPr/>
            </p:nvSpPr>
            <p:spPr bwMode="auto">
              <a:xfrm>
                <a:off x="3905" y="1471"/>
                <a:ext cx="21" cy="15"/>
              </a:xfrm>
              <a:custGeom>
                <a:avLst/>
                <a:gdLst>
                  <a:gd name="T0" fmla="*/ 18 w 21"/>
                  <a:gd name="T1" fmla="*/ 4 h 15"/>
                  <a:gd name="T2" fmla="*/ 14 w 21"/>
                  <a:gd name="T3" fmla="*/ 4 h 15"/>
                  <a:gd name="T4" fmla="*/ 11 w 21"/>
                  <a:gd name="T5" fmla="*/ 7 h 15"/>
                  <a:gd name="T6" fmla="*/ 3 w 21"/>
                  <a:gd name="T7" fmla="*/ 7 h 15"/>
                  <a:gd name="T8" fmla="*/ 3 w 21"/>
                  <a:gd name="T9" fmla="*/ 4 h 15"/>
                  <a:gd name="T10" fmla="*/ 0 w 21"/>
                  <a:gd name="T11" fmla="*/ 11 h 15"/>
                  <a:gd name="T12" fmla="*/ 3 w 21"/>
                  <a:gd name="T13" fmla="*/ 11 h 15"/>
                  <a:gd name="T14" fmla="*/ 7 w 21"/>
                  <a:gd name="T15" fmla="*/ 15 h 15"/>
                  <a:gd name="T16" fmla="*/ 14 w 21"/>
                  <a:gd name="T17" fmla="*/ 11 h 15"/>
                  <a:gd name="T18" fmla="*/ 21 w 21"/>
                  <a:gd name="T19" fmla="*/ 7 h 15"/>
                  <a:gd name="T20" fmla="*/ 14 w 21"/>
                  <a:gd name="T21" fmla="*/ 7 h 15"/>
                  <a:gd name="T22" fmla="*/ 18 w 21"/>
                  <a:gd name="T23" fmla="*/ 4 h 15"/>
                  <a:gd name="T24" fmla="*/ 14 w 21"/>
                  <a:gd name="T25" fmla="*/ 0 h 15"/>
                  <a:gd name="T26" fmla="*/ 14 w 21"/>
                  <a:gd name="T27" fmla="*/ 4 h 15"/>
                  <a:gd name="T28" fmla="*/ 18 w 21"/>
                  <a:gd name="T2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5">
                    <a:moveTo>
                      <a:pt x="18" y="4"/>
                    </a:moveTo>
                    <a:lnTo>
                      <a:pt x="14" y="4"/>
                    </a:lnTo>
                    <a:lnTo>
                      <a:pt x="11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7" y="15"/>
                    </a:lnTo>
                    <a:lnTo>
                      <a:pt x="14" y="11"/>
                    </a:lnTo>
                    <a:lnTo>
                      <a:pt x="21" y="7"/>
                    </a:lnTo>
                    <a:lnTo>
                      <a:pt x="14" y="7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4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19" name="Freeform 143"/>
              <p:cNvSpPr>
                <a:spLocks/>
              </p:cNvSpPr>
              <p:nvPr/>
            </p:nvSpPr>
            <p:spPr bwMode="auto">
              <a:xfrm>
                <a:off x="3919" y="1475"/>
                <a:ext cx="25" cy="14"/>
              </a:xfrm>
              <a:custGeom>
                <a:avLst/>
                <a:gdLst>
                  <a:gd name="T0" fmla="*/ 18 w 25"/>
                  <a:gd name="T1" fmla="*/ 11 h 14"/>
                  <a:gd name="T2" fmla="*/ 22 w 25"/>
                  <a:gd name="T3" fmla="*/ 7 h 14"/>
                  <a:gd name="T4" fmla="*/ 15 w 25"/>
                  <a:gd name="T5" fmla="*/ 7 h 14"/>
                  <a:gd name="T6" fmla="*/ 11 w 25"/>
                  <a:gd name="T7" fmla="*/ 3 h 14"/>
                  <a:gd name="T8" fmla="*/ 7 w 25"/>
                  <a:gd name="T9" fmla="*/ 3 h 14"/>
                  <a:gd name="T10" fmla="*/ 7 w 25"/>
                  <a:gd name="T11" fmla="*/ 0 h 14"/>
                  <a:gd name="T12" fmla="*/ 4 w 25"/>
                  <a:gd name="T13" fmla="*/ 0 h 14"/>
                  <a:gd name="T14" fmla="*/ 0 w 25"/>
                  <a:gd name="T15" fmla="*/ 3 h 14"/>
                  <a:gd name="T16" fmla="*/ 7 w 25"/>
                  <a:gd name="T17" fmla="*/ 11 h 14"/>
                  <a:gd name="T18" fmla="*/ 11 w 25"/>
                  <a:gd name="T19" fmla="*/ 11 h 14"/>
                  <a:gd name="T20" fmla="*/ 15 w 25"/>
                  <a:gd name="T21" fmla="*/ 14 h 14"/>
                  <a:gd name="T22" fmla="*/ 25 w 25"/>
                  <a:gd name="T23" fmla="*/ 14 h 14"/>
                  <a:gd name="T24" fmla="*/ 25 w 25"/>
                  <a:gd name="T25" fmla="*/ 11 h 14"/>
                  <a:gd name="T26" fmla="*/ 25 w 25"/>
                  <a:gd name="T27" fmla="*/ 14 h 14"/>
                  <a:gd name="T28" fmla="*/ 25 w 25"/>
                  <a:gd name="T29" fmla="*/ 11 h 14"/>
                  <a:gd name="T30" fmla="*/ 18 w 2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14">
                    <a:moveTo>
                      <a:pt x="18" y="11"/>
                    </a:moveTo>
                    <a:lnTo>
                      <a:pt x="22" y="7"/>
                    </a:lnTo>
                    <a:lnTo>
                      <a:pt x="15" y="7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7" y="11"/>
                    </a:lnTo>
                    <a:lnTo>
                      <a:pt x="11" y="11"/>
                    </a:lnTo>
                    <a:lnTo>
                      <a:pt x="15" y="14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20" name="Freeform 144"/>
              <p:cNvSpPr>
                <a:spLocks/>
              </p:cNvSpPr>
              <p:nvPr/>
            </p:nvSpPr>
            <p:spPr bwMode="auto">
              <a:xfrm>
                <a:off x="3937" y="1460"/>
                <a:ext cx="22" cy="26"/>
              </a:xfrm>
              <a:custGeom>
                <a:avLst/>
                <a:gdLst>
                  <a:gd name="T0" fmla="*/ 18 w 22"/>
                  <a:gd name="T1" fmla="*/ 15 h 26"/>
                  <a:gd name="T2" fmla="*/ 11 w 22"/>
                  <a:gd name="T3" fmla="*/ 11 h 26"/>
                  <a:gd name="T4" fmla="*/ 11 w 22"/>
                  <a:gd name="T5" fmla="*/ 15 h 26"/>
                  <a:gd name="T6" fmla="*/ 7 w 22"/>
                  <a:gd name="T7" fmla="*/ 18 h 26"/>
                  <a:gd name="T8" fmla="*/ 4 w 22"/>
                  <a:gd name="T9" fmla="*/ 18 h 26"/>
                  <a:gd name="T10" fmla="*/ 0 w 22"/>
                  <a:gd name="T11" fmla="*/ 26 h 26"/>
                  <a:gd name="T12" fmla="*/ 7 w 22"/>
                  <a:gd name="T13" fmla="*/ 26 h 26"/>
                  <a:gd name="T14" fmla="*/ 18 w 22"/>
                  <a:gd name="T15" fmla="*/ 15 h 26"/>
                  <a:gd name="T16" fmla="*/ 11 w 22"/>
                  <a:gd name="T17" fmla="*/ 15 h 26"/>
                  <a:gd name="T18" fmla="*/ 18 w 22"/>
                  <a:gd name="T19" fmla="*/ 15 h 26"/>
                  <a:gd name="T20" fmla="*/ 22 w 22"/>
                  <a:gd name="T21" fmla="*/ 0 h 26"/>
                  <a:gd name="T22" fmla="*/ 11 w 22"/>
                  <a:gd name="T23" fmla="*/ 11 h 26"/>
                  <a:gd name="T24" fmla="*/ 18 w 22"/>
                  <a:gd name="T25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6">
                    <a:moveTo>
                      <a:pt x="18" y="15"/>
                    </a:moveTo>
                    <a:lnTo>
                      <a:pt x="11" y="11"/>
                    </a:lnTo>
                    <a:lnTo>
                      <a:pt x="11" y="15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15"/>
                    </a:lnTo>
                    <a:lnTo>
                      <a:pt x="11" y="15"/>
                    </a:lnTo>
                    <a:lnTo>
                      <a:pt x="18" y="15"/>
                    </a:lnTo>
                    <a:lnTo>
                      <a:pt x="22" y="0"/>
                    </a:lnTo>
                    <a:lnTo>
                      <a:pt x="11" y="11"/>
                    </a:lnTo>
                    <a:lnTo>
                      <a:pt x="18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21" name="Freeform 145"/>
              <p:cNvSpPr>
                <a:spLocks/>
              </p:cNvSpPr>
              <p:nvPr/>
            </p:nvSpPr>
            <p:spPr bwMode="auto">
              <a:xfrm>
                <a:off x="3944" y="1475"/>
                <a:ext cx="11" cy="11"/>
              </a:xfrm>
              <a:custGeom>
                <a:avLst/>
                <a:gdLst>
                  <a:gd name="T0" fmla="*/ 8 w 11"/>
                  <a:gd name="T1" fmla="*/ 3 h 11"/>
                  <a:gd name="T2" fmla="*/ 11 w 11"/>
                  <a:gd name="T3" fmla="*/ 7 h 11"/>
                  <a:gd name="T4" fmla="*/ 11 w 11"/>
                  <a:gd name="T5" fmla="*/ 0 h 11"/>
                  <a:gd name="T6" fmla="*/ 4 w 11"/>
                  <a:gd name="T7" fmla="*/ 0 h 11"/>
                  <a:gd name="T8" fmla="*/ 4 w 11"/>
                  <a:gd name="T9" fmla="*/ 3 h 11"/>
                  <a:gd name="T10" fmla="*/ 0 w 11"/>
                  <a:gd name="T11" fmla="*/ 7 h 11"/>
                  <a:gd name="T12" fmla="*/ 4 w 11"/>
                  <a:gd name="T13" fmla="*/ 11 h 11"/>
                  <a:gd name="T14" fmla="*/ 8 w 11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8" y="3"/>
                    </a:moveTo>
                    <a:lnTo>
                      <a:pt x="11" y="7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4" y="1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22" name="Freeform 146"/>
              <p:cNvSpPr>
                <a:spLocks/>
              </p:cNvSpPr>
              <p:nvPr/>
            </p:nvSpPr>
            <p:spPr bwMode="auto">
              <a:xfrm>
                <a:off x="3948" y="1468"/>
                <a:ext cx="43" cy="21"/>
              </a:xfrm>
              <a:custGeom>
                <a:avLst/>
                <a:gdLst>
                  <a:gd name="T0" fmla="*/ 43 w 43"/>
                  <a:gd name="T1" fmla="*/ 3 h 21"/>
                  <a:gd name="T2" fmla="*/ 40 w 43"/>
                  <a:gd name="T3" fmla="*/ 0 h 21"/>
                  <a:gd name="T4" fmla="*/ 36 w 43"/>
                  <a:gd name="T5" fmla="*/ 3 h 21"/>
                  <a:gd name="T6" fmla="*/ 29 w 43"/>
                  <a:gd name="T7" fmla="*/ 3 h 21"/>
                  <a:gd name="T8" fmla="*/ 22 w 43"/>
                  <a:gd name="T9" fmla="*/ 10 h 21"/>
                  <a:gd name="T10" fmla="*/ 14 w 43"/>
                  <a:gd name="T11" fmla="*/ 10 h 21"/>
                  <a:gd name="T12" fmla="*/ 11 w 43"/>
                  <a:gd name="T13" fmla="*/ 14 h 21"/>
                  <a:gd name="T14" fmla="*/ 7 w 43"/>
                  <a:gd name="T15" fmla="*/ 14 h 21"/>
                  <a:gd name="T16" fmla="*/ 4 w 43"/>
                  <a:gd name="T17" fmla="*/ 10 h 21"/>
                  <a:gd name="T18" fmla="*/ 0 w 43"/>
                  <a:gd name="T19" fmla="*/ 18 h 21"/>
                  <a:gd name="T20" fmla="*/ 7 w 43"/>
                  <a:gd name="T21" fmla="*/ 21 h 21"/>
                  <a:gd name="T22" fmla="*/ 14 w 43"/>
                  <a:gd name="T23" fmla="*/ 21 h 21"/>
                  <a:gd name="T24" fmla="*/ 18 w 43"/>
                  <a:gd name="T25" fmla="*/ 18 h 21"/>
                  <a:gd name="T26" fmla="*/ 25 w 43"/>
                  <a:gd name="T27" fmla="*/ 14 h 21"/>
                  <a:gd name="T28" fmla="*/ 29 w 43"/>
                  <a:gd name="T29" fmla="*/ 14 h 21"/>
                  <a:gd name="T30" fmla="*/ 32 w 43"/>
                  <a:gd name="T31" fmla="*/ 10 h 21"/>
                  <a:gd name="T32" fmla="*/ 36 w 43"/>
                  <a:gd name="T33" fmla="*/ 10 h 21"/>
                  <a:gd name="T34" fmla="*/ 40 w 43"/>
                  <a:gd name="T35" fmla="*/ 7 h 21"/>
                  <a:gd name="T36" fmla="*/ 36 w 43"/>
                  <a:gd name="T37" fmla="*/ 3 h 21"/>
                  <a:gd name="T38" fmla="*/ 43 w 43"/>
                  <a:gd name="T39" fmla="*/ 3 h 21"/>
                  <a:gd name="T40" fmla="*/ 43 w 43"/>
                  <a:gd name="T41" fmla="*/ 0 h 21"/>
                  <a:gd name="T42" fmla="*/ 40 w 43"/>
                  <a:gd name="T43" fmla="*/ 0 h 21"/>
                  <a:gd name="T44" fmla="*/ 43 w 43"/>
                  <a:gd name="T4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21">
                    <a:moveTo>
                      <a:pt x="43" y="3"/>
                    </a:moveTo>
                    <a:lnTo>
                      <a:pt x="40" y="0"/>
                    </a:lnTo>
                    <a:lnTo>
                      <a:pt x="36" y="3"/>
                    </a:lnTo>
                    <a:lnTo>
                      <a:pt x="29" y="3"/>
                    </a:lnTo>
                    <a:lnTo>
                      <a:pt x="22" y="10"/>
                    </a:lnTo>
                    <a:lnTo>
                      <a:pt x="14" y="10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4" y="10"/>
                    </a:lnTo>
                    <a:lnTo>
                      <a:pt x="0" y="18"/>
                    </a:lnTo>
                    <a:lnTo>
                      <a:pt x="7" y="21"/>
                    </a:lnTo>
                    <a:lnTo>
                      <a:pt x="14" y="21"/>
                    </a:lnTo>
                    <a:lnTo>
                      <a:pt x="18" y="18"/>
                    </a:lnTo>
                    <a:lnTo>
                      <a:pt x="25" y="14"/>
                    </a:lnTo>
                    <a:lnTo>
                      <a:pt x="29" y="14"/>
                    </a:lnTo>
                    <a:lnTo>
                      <a:pt x="32" y="10"/>
                    </a:lnTo>
                    <a:lnTo>
                      <a:pt x="36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43" y="3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23" name="Freeform 147"/>
              <p:cNvSpPr>
                <a:spLocks/>
              </p:cNvSpPr>
              <p:nvPr/>
            </p:nvSpPr>
            <p:spPr bwMode="auto">
              <a:xfrm>
                <a:off x="3973" y="1471"/>
                <a:ext cx="18" cy="18"/>
              </a:xfrm>
              <a:custGeom>
                <a:avLst/>
                <a:gdLst>
                  <a:gd name="T0" fmla="*/ 7 w 18"/>
                  <a:gd name="T1" fmla="*/ 15 h 18"/>
                  <a:gd name="T2" fmla="*/ 7 w 18"/>
                  <a:gd name="T3" fmla="*/ 11 h 18"/>
                  <a:gd name="T4" fmla="*/ 11 w 18"/>
                  <a:gd name="T5" fmla="*/ 11 h 18"/>
                  <a:gd name="T6" fmla="*/ 18 w 18"/>
                  <a:gd name="T7" fmla="*/ 7 h 18"/>
                  <a:gd name="T8" fmla="*/ 18 w 18"/>
                  <a:gd name="T9" fmla="*/ 0 h 18"/>
                  <a:gd name="T10" fmla="*/ 11 w 18"/>
                  <a:gd name="T11" fmla="*/ 0 h 18"/>
                  <a:gd name="T12" fmla="*/ 11 w 18"/>
                  <a:gd name="T13" fmla="*/ 4 h 18"/>
                  <a:gd name="T14" fmla="*/ 7 w 18"/>
                  <a:gd name="T15" fmla="*/ 4 h 18"/>
                  <a:gd name="T16" fmla="*/ 4 w 18"/>
                  <a:gd name="T17" fmla="*/ 7 h 18"/>
                  <a:gd name="T18" fmla="*/ 0 w 18"/>
                  <a:gd name="T19" fmla="*/ 18 h 18"/>
                  <a:gd name="T20" fmla="*/ 4 w 18"/>
                  <a:gd name="T21" fmla="*/ 18 h 18"/>
                  <a:gd name="T22" fmla="*/ 0 w 18"/>
                  <a:gd name="T23" fmla="*/ 18 h 18"/>
                  <a:gd name="T24" fmla="*/ 4 w 18"/>
                  <a:gd name="T25" fmla="*/ 18 h 18"/>
                  <a:gd name="T26" fmla="*/ 7 w 18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7" y="15"/>
                    </a:moveTo>
                    <a:lnTo>
                      <a:pt x="7" y="11"/>
                    </a:lnTo>
                    <a:lnTo>
                      <a:pt x="11" y="11"/>
                    </a:lnTo>
                    <a:lnTo>
                      <a:pt x="18" y="7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24" name="Freeform 148"/>
              <p:cNvSpPr>
                <a:spLocks/>
              </p:cNvSpPr>
              <p:nvPr/>
            </p:nvSpPr>
            <p:spPr bwMode="auto">
              <a:xfrm>
                <a:off x="3736" y="1478"/>
                <a:ext cx="61" cy="36"/>
              </a:xfrm>
              <a:custGeom>
                <a:avLst/>
                <a:gdLst>
                  <a:gd name="T0" fmla="*/ 61 w 61"/>
                  <a:gd name="T1" fmla="*/ 29 h 36"/>
                  <a:gd name="T2" fmla="*/ 46 w 61"/>
                  <a:gd name="T3" fmla="*/ 29 h 36"/>
                  <a:gd name="T4" fmla="*/ 43 w 61"/>
                  <a:gd name="T5" fmla="*/ 33 h 36"/>
                  <a:gd name="T6" fmla="*/ 39 w 61"/>
                  <a:gd name="T7" fmla="*/ 33 h 36"/>
                  <a:gd name="T8" fmla="*/ 39 w 61"/>
                  <a:gd name="T9" fmla="*/ 36 h 36"/>
                  <a:gd name="T10" fmla="*/ 32 w 61"/>
                  <a:gd name="T11" fmla="*/ 33 h 36"/>
                  <a:gd name="T12" fmla="*/ 21 w 61"/>
                  <a:gd name="T13" fmla="*/ 22 h 36"/>
                  <a:gd name="T14" fmla="*/ 14 w 61"/>
                  <a:gd name="T15" fmla="*/ 18 h 36"/>
                  <a:gd name="T16" fmla="*/ 10 w 61"/>
                  <a:gd name="T17" fmla="*/ 15 h 36"/>
                  <a:gd name="T18" fmla="*/ 3 w 61"/>
                  <a:gd name="T19" fmla="*/ 15 h 36"/>
                  <a:gd name="T20" fmla="*/ 0 w 61"/>
                  <a:gd name="T21" fmla="*/ 11 h 36"/>
                  <a:gd name="T22" fmla="*/ 0 w 61"/>
                  <a:gd name="T23" fmla="*/ 4 h 36"/>
                  <a:gd name="T24" fmla="*/ 3 w 61"/>
                  <a:gd name="T25" fmla="*/ 0 h 36"/>
                  <a:gd name="T26" fmla="*/ 21 w 61"/>
                  <a:gd name="T27" fmla="*/ 0 h 36"/>
                  <a:gd name="T28" fmla="*/ 25 w 61"/>
                  <a:gd name="T29" fmla="*/ 4 h 36"/>
                  <a:gd name="T30" fmla="*/ 32 w 61"/>
                  <a:gd name="T31" fmla="*/ 4 h 36"/>
                  <a:gd name="T32" fmla="*/ 36 w 61"/>
                  <a:gd name="T33" fmla="*/ 8 h 36"/>
                  <a:gd name="T34" fmla="*/ 39 w 61"/>
                  <a:gd name="T35" fmla="*/ 8 h 36"/>
                  <a:gd name="T36" fmla="*/ 54 w 61"/>
                  <a:gd name="T37" fmla="*/ 22 h 36"/>
                  <a:gd name="T38" fmla="*/ 57 w 61"/>
                  <a:gd name="T39" fmla="*/ 22 h 36"/>
                  <a:gd name="T40" fmla="*/ 61 w 61"/>
                  <a:gd name="T41" fmla="*/ 26 h 36"/>
                  <a:gd name="T42" fmla="*/ 61 w 61"/>
                  <a:gd name="T43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6">
                    <a:moveTo>
                      <a:pt x="61" y="29"/>
                    </a:moveTo>
                    <a:lnTo>
                      <a:pt x="46" y="29"/>
                    </a:lnTo>
                    <a:lnTo>
                      <a:pt x="43" y="33"/>
                    </a:lnTo>
                    <a:lnTo>
                      <a:pt x="39" y="33"/>
                    </a:lnTo>
                    <a:lnTo>
                      <a:pt x="39" y="36"/>
                    </a:lnTo>
                    <a:lnTo>
                      <a:pt x="32" y="33"/>
                    </a:lnTo>
                    <a:lnTo>
                      <a:pt x="21" y="22"/>
                    </a:lnTo>
                    <a:lnTo>
                      <a:pt x="14" y="18"/>
                    </a:lnTo>
                    <a:lnTo>
                      <a:pt x="10" y="15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21" y="0"/>
                    </a:lnTo>
                    <a:lnTo>
                      <a:pt x="25" y="4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9" y="8"/>
                    </a:lnTo>
                    <a:lnTo>
                      <a:pt x="54" y="22"/>
                    </a:lnTo>
                    <a:lnTo>
                      <a:pt x="57" y="22"/>
                    </a:lnTo>
                    <a:lnTo>
                      <a:pt x="61" y="26"/>
                    </a:lnTo>
                    <a:lnTo>
                      <a:pt x="61" y="2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25" name="Freeform 149"/>
              <p:cNvSpPr>
                <a:spLocks/>
              </p:cNvSpPr>
              <p:nvPr/>
            </p:nvSpPr>
            <p:spPr bwMode="auto">
              <a:xfrm>
                <a:off x="3772" y="1504"/>
                <a:ext cx="25" cy="14"/>
              </a:xfrm>
              <a:custGeom>
                <a:avLst/>
                <a:gdLst>
                  <a:gd name="T0" fmla="*/ 0 w 25"/>
                  <a:gd name="T1" fmla="*/ 14 h 14"/>
                  <a:gd name="T2" fmla="*/ 7 w 25"/>
                  <a:gd name="T3" fmla="*/ 14 h 14"/>
                  <a:gd name="T4" fmla="*/ 7 w 25"/>
                  <a:gd name="T5" fmla="*/ 10 h 14"/>
                  <a:gd name="T6" fmla="*/ 10 w 25"/>
                  <a:gd name="T7" fmla="*/ 7 h 14"/>
                  <a:gd name="T8" fmla="*/ 25 w 25"/>
                  <a:gd name="T9" fmla="*/ 7 h 14"/>
                  <a:gd name="T10" fmla="*/ 25 w 25"/>
                  <a:gd name="T11" fmla="*/ 0 h 14"/>
                  <a:gd name="T12" fmla="*/ 7 w 25"/>
                  <a:gd name="T13" fmla="*/ 0 h 14"/>
                  <a:gd name="T14" fmla="*/ 7 w 25"/>
                  <a:gd name="T15" fmla="*/ 3 h 14"/>
                  <a:gd name="T16" fmla="*/ 0 w 25"/>
                  <a:gd name="T17" fmla="*/ 10 h 14"/>
                  <a:gd name="T18" fmla="*/ 3 w 25"/>
                  <a:gd name="T19" fmla="*/ 7 h 14"/>
                  <a:gd name="T20" fmla="*/ 0 w 25"/>
                  <a:gd name="T21" fmla="*/ 14 h 14"/>
                  <a:gd name="T22" fmla="*/ 7 w 25"/>
                  <a:gd name="T23" fmla="*/ 14 h 14"/>
                  <a:gd name="T24" fmla="*/ 0 w 25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4">
                    <a:moveTo>
                      <a:pt x="0" y="14"/>
                    </a:moveTo>
                    <a:lnTo>
                      <a:pt x="7" y="14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25" y="7"/>
                    </a:lnTo>
                    <a:lnTo>
                      <a:pt x="2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26" name="Freeform 150"/>
              <p:cNvSpPr>
                <a:spLocks/>
              </p:cNvSpPr>
              <p:nvPr/>
            </p:nvSpPr>
            <p:spPr bwMode="auto">
              <a:xfrm>
                <a:off x="3728" y="1486"/>
                <a:ext cx="47" cy="32"/>
              </a:xfrm>
              <a:custGeom>
                <a:avLst/>
                <a:gdLst>
                  <a:gd name="T0" fmla="*/ 4 w 47"/>
                  <a:gd name="T1" fmla="*/ 3 h 32"/>
                  <a:gd name="T2" fmla="*/ 8 w 47"/>
                  <a:gd name="T3" fmla="*/ 10 h 32"/>
                  <a:gd name="T4" fmla="*/ 15 w 47"/>
                  <a:gd name="T5" fmla="*/ 10 h 32"/>
                  <a:gd name="T6" fmla="*/ 22 w 47"/>
                  <a:gd name="T7" fmla="*/ 14 h 32"/>
                  <a:gd name="T8" fmla="*/ 26 w 47"/>
                  <a:gd name="T9" fmla="*/ 14 h 32"/>
                  <a:gd name="T10" fmla="*/ 29 w 47"/>
                  <a:gd name="T11" fmla="*/ 18 h 32"/>
                  <a:gd name="T12" fmla="*/ 33 w 47"/>
                  <a:gd name="T13" fmla="*/ 25 h 32"/>
                  <a:gd name="T14" fmla="*/ 40 w 47"/>
                  <a:gd name="T15" fmla="*/ 28 h 32"/>
                  <a:gd name="T16" fmla="*/ 44 w 47"/>
                  <a:gd name="T17" fmla="*/ 32 h 32"/>
                  <a:gd name="T18" fmla="*/ 47 w 47"/>
                  <a:gd name="T19" fmla="*/ 25 h 32"/>
                  <a:gd name="T20" fmla="*/ 40 w 47"/>
                  <a:gd name="T21" fmla="*/ 18 h 32"/>
                  <a:gd name="T22" fmla="*/ 33 w 47"/>
                  <a:gd name="T23" fmla="*/ 14 h 32"/>
                  <a:gd name="T24" fmla="*/ 26 w 47"/>
                  <a:gd name="T25" fmla="*/ 7 h 32"/>
                  <a:gd name="T26" fmla="*/ 18 w 47"/>
                  <a:gd name="T27" fmla="*/ 3 h 32"/>
                  <a:gd name="T28" fmla="*/ 11 w 47"/>
                  <a:gd name="T29" fmla="*/ 3 h 32"/>
                  <a:gd name="T30" fmla="*/ 8 w 47"/>
                  <a:gd name="T31" fmla="*/ 0 h 32"/>
                  <a:gd name="T32" fmla="*/ 11 w 47"/>
                  <a:gd name="T33" fmla="*/ 7 h 32"/>
                  <a:gd name="T34" fmla="*/ 4 w 47"/>
                  <a:gd name="T35" fmla="*/ 3 h 32"/>
                  <a:gd name="T36" fmla="*/ 0 w 47"/>
                  <a:gd name="T37" fmla="*/ 7 h 32"/>
                  <a:gd name="T38" fmla="*/ 8 w 47"/>
                  <a:gd name="T39" fmla="*/ 10 h 32"/>
                  <a:gd name="T40" fmla="*/ 4 w 47"/>
                  <a:gd name="T4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32">
                    <a:moveTo>
                      <a:pt x="4" y="3"/>
                    </a:moveTo>
                    <a:lnTo>
                      <a:pt x="8" y="10"/>
                    </a:lnTo>
                    <a:lnTo>
                      <a:pt x="15" y="10"/>
                    </a:lnTo>
                    <a:lnTo>
                      <a:pt x="22" y="14"/>
                    </a:lnTo>
                    <a:lnTo>
                      <a:pt x="26" y="14"/>
                    </a:lnTo>
                    <a:lnTo>
                      <a:pt x="29" y="18"/>
                    </a:lnTo>
                    <a:lnTo>
                      <a:pt x="33" y="25"/>
                    </a:lnTo>
                    <a:lnTo>
                      <a:pt x="40" y="28"/>
                    </a:lnTo>
                    <a:lnTo>
                      <a:pt x="44" y="32"/>
                    </a:lnTo>
                    <a:lnTo>
                      <a:pt x="47" y="25"/>
                    </a:lnTo>
                    <a:lnTo>
                      <a:pt x="40" y="18"/>
                    </a:lnTo>
                    <a:lnTo>
                      <a:pt x="33" y="14"/>
                    </a:lnTo>
                    <a:lnTo>
                      <a:pt x="26" y="7"/>
                    </a:lnTo>
                    <a:lnTo>
                      <a:pt x="18" y="3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11" y="7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8" y="1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27" name="Freeform 151"/>
              <p:cNvSpPr>
                <a:spLocks/>
              </p:cNvSpPr>
              <p:nvPr/>
            </p:nvSpPr>
            <p:spPr bwMode="auto">
              <a:xfrm>
                <a:off x="3732" y="1475"/>
                <a:ext cx="43" cy="18"/>
              </a:xfrm>
              <a:custGeom>
                <a:avLst/>
                <a:gdLst>
                  <a:gd name="T0" fmla="*/ 43 w 43"/>
                  <a:gd name="T1" fmla="*/ 7 h 18"/>
                  <a:gd name="T2" fmla="*/ 36 w 43"/>
                  <a:gd name="T3" fmla="*/ 3 h 18"/>
                  <a:gd name="T4" fmla="*/ 32 w 43"/>
                  <a:gd name="T5" fmla="*/ 3 h 18"/>
                  <a:gd name="T6" fmla="*/ 25 w 43"/>
                  <a:gd name="T7" fmla="*/ 0 h 18"/>
                  <a:gd name="T8" fmla="*/ 11 w 43"/>
                  <a:gd name="T9" fmla="*/ 0 h 18"/>
                  <a:gd name="T10" fmla="*/ 7 w 43"/>
                  <a:gd name="T11" fmla="*/ 3 h 18"/>
                  <a:gd name="T12" fmla="*/ 0 w 43"/>
                  <a:gd name="T13" fmla="*/ 7 h 18"/>
                  <a:gd name="T14" fmla="*/ 0 w 43"/>
                  <a:gd name="T15" fmla="*/ 14 h 18"/>
                  <a:gd name="T16" fmla="*/ 7 w 43"/>
                  <a:gd name="T17" fmla="*/ 18 h 18"/>
                  <a:gd name="T18" fmla="*/ 7 w 43"/>
                  <a:gd name="T19" fmla="*/ 11 h 18"/>
                  <a:gd name="T20" fmla="*/ 11 w 43"/>
                  <a:gd name="T21" fmla="*/ 7 h 18"/>
                  <a:gd name="T22" fmla="*/ 25 w 43"/>
                  <a:gd name="T23" fmla="*/ 7 h 18"/>
                  <a:gd name="T24" fmla="*/ 29 w 43"/>
                  <a:gd name="T25" fmla="*/ 11 h 18"/>
                  <a:gd name="T26" fmla="*/ 32 w 43"/>
                  <a:gd name="T27" fmla="*/ 11 h 18"/>
                  <a:gd name="T28" fmla="*/ 40 w 43"/>
                  <a:gd name="T29" fmla="*/ 14 h 18"/>
                  <a:gd name="T30" fmla="*/ 43 w 43"/>
                  <a:gd name="T3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18">
                    <a:moveTo>
                      <a:pt x="43" y="7"/>
                    </a:moveTo>
                    <a:lnTo>
                      <a:pt x="36" y="3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0" y="7"/>
                    </a:lnTo>
                    <a:lnTo>
                      <a:pt x="0" y="14"/>
                    </a:lnTo>
                    <a:lnTo>
                      <a:pt x="7" y="18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25" y="7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40" y="14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28" name="Freeform 152"/>
              <p:cNvSpPr>
                <a:spLocks/>
              </p:cNvSpPr>
              <p:nvPr/>
            </p:nvSpPr>
            <p:spPr bwMode="auto">
              <a:xfrm>
                <a:off x="3772" y="1482"/>
                <a:ext cx="39" cy="29"/>
              </a:xfrm>
              <a:custGeom>
                <a:avLst/>
                <a:gdLst>
                  <a:gd name="T0" fmla="*/ 25 w 39"/>
                  <a:gd name="T1" fmla="*/ 29 h 29"/>
                  <a:gd name="T2" fmla="*/ 28 w 39"/>
                  <a:gd name="T3" fmla="*/ 22 h 29"/>
                  <a:gd name="T4" fmla="*/ 25 w 39"/>
                  <a:gd name="T5" fmla="*/ 18 h 29"/>
                  <a:gd name="T6" fmla="*/ 21 w 39"/>
                  <a:gd name="T7" fmla="*/ 18 h 29"/>
                  <a:gd name="T8" fmla="*/ 21 w 39"/>
                  <a:gd name="T9" fmla="*/ 14 h 29"/>
                  <a:gd name="T10" fmla="*/ 7 w 39"/>
                  <a:gd name="T11" fmla="*/ 0 h 29"/>
                  <a:gd name="T12" fmla="*/ 3 w 39"/>
                  <a:gd name="T13" fmla="*/ 0 h 29"/>
                  <a:gd name="T14" fmla="*/ 0 w 39"/>
                  <a:gd name="T15" fmla="*/ 7 h 29"/>
                  <a:gd name="T16" fmla="*/ 3 w 39"/>
                  <a:gd name="T17" fmla="*/ 7 h 29"/>
                  <a:gd name="T18" fmla="*/ 7 w 39"/>
                  <a:gd name="T19" fmla="*/ 11 h 29"/>
                  <a:gd name="T20" fmla="*/ 7 w 39"/>
                  <a:gd name="T21" fmla="*/ 14 h 29"/>
                  <a:gd name="T22" fmla="*/ 10 w 39"/>
                  <a:gd name="T23" fmla="*/ 14 h 29"/>
                  <a:gd name="T24" fmla="*/ 25 w 39"/>
                  <a:gd name="T25" fmla="*/ 29 h 29"/>
                  <a:gd name="T26" fmla="*/ 25 w 39"/>
                  <a:gd name="T27" fmla="*/ 22 h 29"/>
                  <a:gd name="T28" fmla="*/ 25 w 39"/>
                  <a:gd name="T29" fmla="*/ 29 h 29"/>
                  <a:gd name="T30" fmla="*/ 39 w 39"/>
                  <a:gd name="T31" fmla="*/ 29 h 29"/>
                  <a:gd name="T32" fmla="*/ 28 w 39"/>
                  <a:gd name="T33" fmla="*/ 22 h 29"/>
                  <a:gd name="T34" fmla="*/ 25 w 39"/>
                  <a:gd name="T3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9">
                    <a:moveTo>
                      <a:pt x="25" y="29"/>
                    </a:moveTo>
                    <a:lnTo>
                      <a:pt x="28" y="22"/>
                    </a:lnTo>
                    <a:lnTo>
                      <a:pt x="25" y="18"/>
                    </a:lnTo>
                    <a:lnTo>
                      <a:pt x="21" y="18"/>
                    </a:lnTo>
                    <a:lnTo>
                      <a:pt x="21" y="14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25" y="29"/>
                    </a:lnTo>
                    <a:lnTo>
                      <a:pt x="25" y="22"/>
                    </a:lnTo>
                    <a:lnTo>
                      <a:pt x="25" y="29"/>
                    </a:lnTo>
                    <a:lnTo>
                      <a:pt x="39" y="29"/>
                    </a:lnTo>
                    <a:lnTo>
                      <a:pt x="28" y="22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29" name="Freeform 153"/>
              <p:cNvSpPr>
                <a:spLocks/>
              </p:cNvSpPr>
              <p:nvPr/>
            </p:nvSpPr>
            <p:spPr bwMode="auto">
              <a:xfrm>
                <a:off x="3721" y="1500"/>
                <a:ext cx="51" cy="25"/>
              </a:xfrm>
              <a:custGeom>
                <a:avLst/>
                <a:gdLst>
                  <a:gd name="T0" fmla="*/ 51 w 51"/>
                  <a:gd name="T1" fmla="*/ 18 h 25"/>
                  <a:gd name="T2" fmla="*/ 43 w 51"/>
                  <a:gd name="T3" fmla="*/ 25 h 25"/>
                  <a:gd name="T4" fmla="*/ 33 w 51"/>
                  <a:gd name="T5" fmla="*/ 25 h 25"/>
                  <a:gd name="T6" fmla="*/ 25 w 51"/>
                  <a:gd name="T7" fmla="*/ 22 h 25"/>
                  <a:gd name="T8" fmla="*/ 15 w 51"/>
                  <a:gd name="T9" fmla="*/ 11 h 25"/>
                  <a:gd name="T10" fmla="*/ 7 w 51"/>
                  <a:gd name="T11" fmla="*/ 7 h 25"/>
                  <a:gd name="T12" fmla="*/ 0 w 51"/>
                  <a:gd name="T13" fmla="*/ 7 h 25"/>
                  <a:gd name="T14" fmla="*/ 0 w 51"/>
                  <a:gd name="T15" fmla="*/ 4 h 25"/>
                  <a:gd name="T16" fmla="*/ 4 w 51"/>
                  <a:gd name="T17" fmla="*/ 0 h 25"/>
                  <a:gd name="T18" fmla="*/ 25 w 51"/>
                  <a:gd name="T19" fmla="*/ 0 h 25"/>
                  <a:gd name="T20" fmla="*/ 29 w 51"/>
                  <a:gd name="T21" fmla="*/ 4 h 25"/>
                  <a:gd name="T22" fmla="*/ 33 w 51"/>
                  <a:gd name="T23" fmla="*/ 4 h 25"/>
                  <a:gd name="T24" fmla="*/ 33 w 51"/>
                  <a:gd name="T25" fmla="*/ 7 h 25"/>
                  <a:gd name="T26" fmla="*/ 36 w 51"/>
                  <a:gd name="T27" fmla="*/ 7 h 25"/>
                  <a:gd name="T28" fmla="*/ 40 w 51"/>
                  <a:gd name="T29" fmla="*/ 11 h 25"/>
                  <a:gd name="T30" fmla="*/ 40 w 51"/>
                  <a:gd name="T31" fmla="*/ 14 h 25"/>
                  <a:gd name="T32" fmla="*/ 43 w 51"/>
                  <a:gd name="T33" fmla="*/ 14 h 25"/>
                  <a:gd name="T34" fmla="*/ 47 w 51"/>
                  <a:gd name="T35" fmla="*/ 18 h 25"/>
                  <a:gd name="T36" fmla="*/ 51 w 51"/>
                  <a:gd name="T3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25">
                    <a:moveTo>
                      <a:pt x="51" y="18"/>
                    </a:moveTo>
                    <a:lnTo>
                      <a:pt x="43" y="25"/>
                    </a:lnTo>
                    <a:lnTo>
                      <a:pt x="33" y="25"/>
                    </a:lnTo>
                    <a:lnTo>
                      <a:pt x="25" y="22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25" y="0"/>
                    </a:lnTo>
                    <a:lnTo>
                      <a:pt x="29" y="4"/>
                    </a:lnTo>
                    <a:lnTo>
                      <a:pt x="33" y="4"/>
                    </a:lnTo>
                    <a:lnTo>
                      <a:pt x="33" y="7"/>
                    </a:lnTo>
                    <a:lnTo>
                      <a:pt x="36" y="7"/>
                    </a:lnTo>
                    <a:lnTo>
                      <a:pt x="40" y="11"/>
                    </a:lnTo>
                    <a:lnTo>
                      <a:pt x="40" y="14"/>
                    </a:lnTo>
                    <a:lnTo>
                      <a:pt x="43" y="14"/>
                    </a:lnTo>
                    <a:lnTo>
                      <a:pt x="47" y="18"/>
                    </a:lnTo>
                    <a:lnTo>
                      <a:pt x="51" y="18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30" name="Freeform 154"/>
              <p:cNvSpPr>
                <a:spLocks/>
              </p:cNvSpPr>
              <p:nvPr/>
            </p:nvSpPr>
            <p:spPr bwMode="auto">
              <a:xfrm>
                <a:off x="3718" y="1504"/>
                <a:ext cx="54" cy="25"/>
              </a:xfrm>
              <a:custGeom>
                <a:avLst/>
                <a:gdLst>
                  <a:gd name="T0" fmla="*/ 0 w 54"/>
                  <a:gd name="T1" fmla="*/ 3 h 25"/>
                  <a:gd name="T2" fmla="*/ 3 w 54"/>
                  <a:gd name="T3" fmla="*/ 7 h 25"/>
                  <a:gd name="T4" fmla="*/ 10 w 54"/>
                  <a:gd name="T5" fmla="*/ 7 h 25"/>
                  <a:gd name="T6" fmla="*/ 18 w 54"/>
                  <a:gd name="T7" fmla="*/ 10 h 25"/>
                  <a:gd name="T8" fmla="*/ 32 w 54"/>
                  <a:gd name="T9" fmla="*/ 25 h 25"/>
                  <a:gd name="T10" fmla="*/ 46 w 54"/>
                  <a:gd name="T11" fmla="*/ 25 h 25"/>
                  <a:gd name="T12" fmla="*/ 54 w 54"/>
                  <a:gd name="T13" fmla="*/ 18 h 25"/>
                  <a:gd name="T14" fmla="*/ 50 w 54"/>
                  <a:gd name="T15" fmla="*/ 14 h 25"/>
                  <a:gd name="T16" fmla="*/ 43 w 54"/>
                  <a:gd name="T17" fmla="*/ 18 h 25"/>
                  <a:gd name="T18" fmla="*/ 36 w 54"/>
                  <a:gd name="T19" fmla="*/ 18 h 25"/>
                  <a:gd name="T20" fmla="*/ 32 w 54"/>
                  <a:gd name="T21" fmla="*/ 14 h 25"/>
                  <a:gd name="T22" fmla="*/ 25 w 54"/>
                  <a:gd name="T23" fmla="*/ 10 h 25"/>
                  <a:gd name="T24" fmla="*/ 21 w 54"/>
                  <a:gd name="T25" fmla="*/ 3 h 25"/>
                  <a:gd name="T26" fmla="*/ 14 w 54"/>
                  <a:gd name="T27" fmla="*/ 0 h 25"/>
                  <a:gd name="T28" fmla="*/ 3 w 54"/>
                  <a:gd name="T29" fmla="*/ 0 h 25"/>
                  <a:gd name="T30" fmla="*/ 7 w 54"/>
                  <a:gd name="T31" fmla="*/ 3 h 25"/>
                  <a:gd name="T32" fmla="*/ 0 w 54"/>
                  <a:gd name="T33" fmla="*/ 3 h 25"/>
                  <a:gd name="T34" fmla="*/ 0 w 54"/>
                  <a:gd name="T35" fmla="*/ 7 h 25"/>
                  <a:gd name="T36" fmla="*/ 3 w 54"/>
                  <a:gd name="T37" fmla="*/ 7 h 25"/>
                  <a:gd name="T38" fmla="*/ 0 w 54"/>
                  <a:gd name="T3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25">
                    <a:moveTo>
                      <a:pt x="0" y="3"/>
                    </a:moveTo>
                    <a:lnTo>
                      <a:pt x="3" y="7"/>
                    </a:lnTo>
                    <a:lnTo>
                      <a:pt x="10" y="7"/>
                    </a:lnTo>
                    <a:lnTo>
                      <a:pt x="18" y="10"/>
                    </a:lnTo>
                    <a:lnTo>
                      <a:pt x="32" y="25"/>
                    </a:lnTo>
                    <a:lnTo>
                      <a:pt x="46" y="25"/>
                    </a:lnTo>
                    <a:lnTo>
                      <a:pt x="54" y="18"/>
                    </a:lnTo>
                    <a:lnTo>
                      <a:pt x="50" y="14"/>
                    </a:lnTo>
                    <a:lnTo>
                      <a:pt x="43" y="18"/>
                    </a:lnTo>
                    <a:lnTo>
                      <a:pt x="36" y="18"/>
                    </a:lnTo>
                    <a:lnTo>
                      <a:pt x="32" y="14"/>
                    </a:lnTo>
                    <a:lnTo>
                      <a:pt x="25" y="10"/>
                    </a:lnTo>
                    <a:lnTo>
                      <a:pt x="21" y="3"/>
                    </a:lnTo>
                    <a:lnTo>
                      <a:pt x="14" y="0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31" name="Freeform 155"/>
              <p:cNvSpPr>
                <a:spLocks/>
              </p:cNvSpPr>
              <p:nvPr/>
            </p:nvSpPr>
            <p:spPr bwMode="auto">
              <a:xfrm>
                <a:off x="3718" y="1493"/>
                <a:ext cx="36" cy="14"/>
              </a:xfrm>
              <a:custGeom>
                <a:avLst/>
                <a:gdLst>
                  <a:gd name="T0" fmla="*/ 36 w 36"/>
                  <a:gd name="T1" fmla="*/ 7 h 14"/>
                  <a:gd name="T2" fmla="*/ 32 w 36"/>
                  <a:gd name="T3" fmla="*/ 7 h 14"/>
                  <a:gd name="T4" fmla="*/ 28 w 36"/>
                  <a:gd name="T5" fmla="*/ 3 h 14"/>
                  <a:gd name="T6" fmla="*/ 21 w 36"/>
                  <a:gd name="T7" fmla="*/ 3 h 14"/>
                  <a:gd name="T8" fmla="*/ 18 w 36"/>
                  <a:gd name="T9" fmla="*/ 0 h 14"/>
                  <a:gd name="T10" fmla="*/ 10 w 36"/>
                  <a:gd name="T11" fmla="*/ 3 h 14"/>
                  <a:gd name="T12" fmla="*/ 7 w 36"/>
                  <a:gd name="T13" fmla="*/ 3 h 14"/>
                  <a:gd name="T14" fmla="*/ 3 w 36"/>
                  <a:gd name="T15" fmla="*/ 7 h 14"/>
                  <a:gd name="T16" fmla="*/ 0 w 36"/>
                  <a:gd name="T17" fmla="*/ 14 h 14"/>
                  <a:gd name="T18" fmla="*/ 7 w 36"/>
                  <a:gd name="T19" fmla="*/ 14 h 14"/>
                  <a:gd name="T20" fmla="*/ 7 w 36"/>
                  <a:gd name="T21" fmla="*/ 11 h 14"/>
                  <a:gd name="T22" fmla="*/ 10 w 36"/>
                  <a:gd name="T23" fmla="*/ 11 h 14"/>
                  <a:gd name="T24" fmla="*/ 14 w 36"/>
                  <a:gd name="T25" fmla="*/ 7 h 14"/>
                  <a:gd name="T26" fmla="*/ 18 w 36"/>
                  <a:gd name="T27" fmla="*/ 11 h 14"/>
                  <a:gd name="T28" fmla="*/ 21 w 36"/>
                  <a:gd name="T29" fmla="*/ 7 h 14"/>
                  <a:gd name="T30" fmla="*/ 25 w 36"/>
                  <a:gd name="T31" fmla="*/ 11 h 14"/>
                  <a:gd name="T32" fmla="*/ 28 w 36"/>
                  <a:gd name="T33" fmla="*/ 11 h 14"/>
                  <a:gd name="T34" fmla="*/ 36 w 36"/>
                  <a:gd name="T3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14">
                    <a:moveTo>
                      <a:pt x="36" y="7"/>
                    </a:moveTo>
                    <a:lnTo>
                      <a:pt x="32" y="7"/>
                    </a:lnTo>
                    <a:lnTo>
                      <a:pt x="28" y="3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14" y="7"/>
                    </a:lnTo>
                    <a:lnTo>
                      <a:pt x="18" y="11"/>
                    </a:lnTo>
                    <a:lnTo>
                      <a:pt x="21" y="7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32" name="Freeform 156"/>
              <p:cNvSpPr>
                <a:spLocks/>
              </p:cNvSpPr>
              <p:nvPr/>
            </p:nvSpPr>
            <p:spPr bwMode="auto">
              <a:xfrm>
                <a:off x="3746" y="1500"/>
                <a:ext cx="29" cy="22"/>
              </a:xfrm>
              <a:custGeom>
                <a:avLst/>
                <a:gdLst>
                  <a:gd name="T0" fmla="*/ 26 w 29"/>
                  <a:gd name="T1" fmla="*/ 22 h 22"/>
                  <a:gd name="T2" fmla="*/ 26 w 29"/>
                  <a:gd name="T3" fmla="*/ 14 h 22"/>
                  <a:gd name="T4" fmla="*/ 22 w 29"/>
                  <a:gd name="T5" fmla="*/ 11 h 22"/>
                  <a:gd name="T6" fmla="*/ 18 w 29"/>
                  <a:gd name="T7" fmla="*/ 11 h 22"/>
                  <a:gd name="T8" fmla="*/ 8 w 29"/>
                  <a:gd name="T9" fmla="*/ 0 h 22"/>
                  <a:gd name="T10" fmla="*/ 0 w 29"/>
                  <a:gd name="T11" fmla="*/ 4 h 22"/>
                  <a:gd name="T12" fmla="*/ 8 w 29"/>
                  <a:gd name="T13" fmla="*/ 11 h 22"/>
                  <a:gd name="T14" fmla="*/ 11 w 29"/>
                  <a:gd name="T15" fmla="*/ 11 h 22"/>
                  <a:gd name="T16" fmla="*/ 11 w 29"/>
                  <a:gd name="T17" fmla="*/ 14 h 22"/>
                  <a:gd name="T18" fmla="*/ 15 w 29"/>
                  <a:gd name="T19" fmla="*/ 14 h 22"/>
                  <a:gd name="T20" fmla="*/ 22 w 29"/>
                  <a:gd name="T21" fmla="*/ 22 h 22"/>
                  <a:gd name="T22" fmla="*/ 22 w 29"/>
                  <a:gd name="T23" fmla="*/ 18 h 22"/>
                  <a:gd name="T24" fmla="*/ 26 w 29"/>
                  <a:gd name="T25" fmla="*/ 22 h 22"/>
                  <a:gd name="T26" fmla="*/ 29 w 29"/>
                  <a:gd name="T27" fmla="*/ 18 h 22"/>
                  <a:gd name="T28" fmla="*/ 26 w 29"/>
                  <a:gd name="T29" fmla="*/ 18 h 22"/>
                  <a:gd name="T30" fmla="*/ 26 w 29"/>
                  <a:gd name="T3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2">
                    <a:moveTo>
                      <a:pt x="26" y="22"/>
                    </a:moveTo>
                    <a:lnTo>
                      <a:pt x="26" y="14"/>
                    </a:lnTo>
                    <a:lnTo>
                      <a:pt x="22" y="11"/>
                    </a:lnTo>
                    <a:lnTo>
                      <a:pt x="18" y="11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5" y="14"/>
                    </a:lnTo>
                    <a:lnTo>
                      <a:pt x="22" y="22"/>
                    </a:lnTo>
                    <a:lnTo>
                      <a:pt x="22" y="18"/>
                    </a:lnTo>
                    <a:lnTo>
                      <a:pt x="26" y="22"/>
                    </a:lnTo>
                    <a:lnTo>
                      <a:pt x="29" y="18"/>
                    </a:lnTo>
                    <a:lnTo>
                      <a:pt x="26" y="18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33" name="Freeform 157"/>
              <p:cNvSpPr>
                <a:spLocks/>
              </p:cNvSpPr>
              <p:nvPr/>
            </p:nvSpPr>
            <p:spPr bwMode="auto">
              <a:xfrm>
                <a:off x="3714" y="1514"/>
                <a:ext cx="25" cy="22"/>
              </a:xfrm>
              <a:custGeom>
                <a:avLst/>
                <a:gdLst>
                  <a:gd name="T0" fmla="*/ 25 w 25"/>
                  <a:gd name="T1" fmla="*/ 11 h 22"/>
                  <a:gd name="T2" fmla="*/ 25 w 25"/>
                  <a:gd name="T3" fmla="*/ 22 h 22"/>
                  <a:gd name="T4" fmla="*/ 18 w 25"/>
                  <a:gd name="T5" fmla="*/ 22 h 22"/>
                  <a:gd name="T6" fmla="*/ 4 w 25"/>
                  <a:gd name="T7" fmla="*/ 8 h 22"/>
                  <a:gd name="T8" fmla="*/ 4 w 25"/>
                  <a:gd name="T9" fmla="*/ 4 h 22"/>
                  <a:gd name="T10" fmla="*/ 0 w 25"/>
                  <a:gd name="T11" fmla="*/ 4 h 22"/>
                  <a:gd name="T12" fmla="*/ 4 w 25"/>
                  <a:gd name="T13" fmla="*/ 0 h 22"/>
                  <a:gd name="T14" fmla="*/ 14 w 25"/>
                  <a:gd name="T15" fmla="*/ 0 h 22"/>
                  <a:gd name="T16" fmla="*/ 25 w 25"/>
                  <a:gd name="T1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2">
                    <a:moveTo>
                      <a:pt x="25" y="11"/>
                    </a:moveTo>
                    <a:lnTo>
                      <a:pt x="25" y="22"/>
                    </a:lnTo>
                    <a:lnTo>
                      <a:pt x="18" y="22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4" y="0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34" name="Freeform 158"/>
              <p:cNvSpPr>
                <a:spLocks/>
              </p:cNvSpPr>
              <p:nvPr/>
            </p:nvSpPr>
            <p:spPr bwMode="auto">
              <a:xfrm>
                <a:off x="3739" y="1525"/>
                <a:ext cx="7" cy="15"/>
              </a:xfrm>
              <a:custGeom>
                <a:avLst/>
                <a:gdLst>
                  <a:gd name="T0" fmla="*/ 0 w 7"/>
                  <a:gd name="T1" fmla="*/ 15 h 15"/>
                  <a:gd name="T2" fmla="*/ 7 w 7"/>
                  <a:gd name="T3" fmla="*/ 11 h 15"/>
                  <a:gd name="T4" fmla="*/ 7 w 7"/>
                  <a:gd name="T5" fmla="*/ 0 h 15"/>
                  <a:gd name="T6" fmla="*/ 0 w 7"/>
                  <a:gd name="T7" fmla="*/ 0 h 15"/>
                  <a:gd name="T8" fmla="*/ 0 w 7"/>
                  <a:gd name="T9" fmla="*/ 11 h 15"/>
                  <a:gd name="T10" fmla="*/ 0 w 7"/>
                  <a:gd name="T11" fmla="*/ 7 h 15"/>
                  <a:gd name="T12" fmla="*/ 0 w 7"/>
                  <a:gd name="T13" fmla="*/ 15 h 15"/>
                  <a:gd name="T14" fmla="*/ 7 w 7"/>
                  <a:gd name="T15" fmla="*/ 15 h 15"/>
                  <a:gd name="T16" fmla="*/ 7 w 7"/>
                  <a:gd name="T17" fmla="*/ 11 h 15"/>
                  <a:gd name="T18" fmla="*/ 0 w 7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0" y="15"/>
                    </a:moveTo>
                    <a:lnTo>
                      <a:pt x="7" y="1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35" name="Freeform 159"/>
              <p:cNvSpPr>
                <a:spLocks/>
              </p:cNvSpPr>
              <p:nvPr/>
            </p:nvSpPr>
            <p:spPr bwMode="auto">
              <a:xfrm>
                <a:off x="3707" y="1514"/>
                <a:ext cx="32" cy="26"/>
              </a:xfrm>
              <a:custGeom>
                <a:avLst/>
                <a:gdLst>
                  <a:gd name="T0" fmla="*/ 3 w 32"/>
                  <a:gd name="T1" fmla="*/ 0 h 26"/>
                  <a:gd name="T2" fmla="*/ 3 w 32"/>
                  <a:gd name="T3" fmla="*/ 8 h 26"/>
                  <a:gd name="T4" fmla="*/ 7 w 32"/>
                  <a:gd name="T5" fmla="*/ 8 h 26"/>
                  <a:gd name="T6" fmla="*/ 11 w 32"/>
                  <a:gd name="T7" fmla="*/ 11 h 26"/>
                  <a:gd name="T8" fmla="*/ 11 w 32"/>
                  <a:gd name="T9" fmla="*/ 15 h 26"/>
                  <a:gd name="T10" fmla="*/ 18 w 32"/>
                  <a:gd name="T11" fmla="*/ 18 h 26"/>
                  <a:gd name="T12" fmla="*/ 25 w 32"/>
                  <a:gd name="T13" fmla="*/ 26 h 26"/>
                  <a:gd name="T14" fmla="*/ 32 w 32"/>
                  <a:gd name="T15" fmla="*/ 26 h 26"/>
                  <a:gd name="T16" fmla="*/ 32 w 32"/>
                  <a:gd name="T17" fmla="*/ 18 h 26"/>
                  <a:gd name="T18" fmla="*/ 29 w 32"/>
                  <a:gd name="T19" fmla="*/ 18 h 26"/>
                  <a:gd name="T20" fmla="*/ 14 w 32"/>
                  <a:gd name="T21" fmla="*/ 4 h 26"/>
                  <a:gd name="T22" fmla="*/ 11 w 32"/>
                  <a:gd name="T23" fmla="*/ 4 h 26"/>
                  <a:gd name="T24" fmla="*/ 7 w 32"/>
                  <a:gd name="T25" fmla="*/ 0 h 26"/>
                  <a:gd name="T26" fmla="*/ 11 w 32"/>
                  <a:gd name="T27" fmla="*/ 4 h 26"/>
                  <a:gd name="T28" fmla="*/ 3 w 32"/>
                  <a:gd name="T29" fmla="*/ 0 h 26"/>
                  <a:gd name="T30" fmla="*/ 0 w 32"/>
                  <a:gd name="T31" fmla="*/ 4 h 26"/>
                  <a:gd name="T32" fmla="*/ 3 w 32"/>
                  <a:gd name="T33" fmla="*/ 8 h 26"/>
                  <a:gd name="T34" fmla="*/ 3 w 32"/>
                  <a:gd name="T3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6">
                    <a:moveTo>
                      <a:pt x="3" y="0"/>
                    </a:moveTo>
                    <a:lnTo>
                      <a:pt x="3" y="8"/>
                    </a:lnTo>
                    <a:lnTo>
                      <a:pt x="7" y="8"/>
                    </a:lnTo>
                    <a:lnTo>
                      <a:pt x="11" y="11"/>
                    </a:lnTo>
                    <a:lnTo>
                      <a:pt x="11" y="15"/>
                    </a:lnTo>
                    <a:lnTo>
                      <a:pt x="18" y="18"/>
                    </a:lnTo>
                    <a:lnTo>
                      <a:pt x="25" y="26"/>
                    </a:lnTo>
                    <a:lnTo>
                      <a:pt x="32" y="26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7" y="0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3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36" name="Freeform 160"/>
              <p:cNvSpPr>
                <a:spLocks/>
              </p:cNvSpPr>
              <p:nvPr/>
            </p:nvSpPr>
            <p:spPr bwMode="auto">
              <a:xfrm>
                <a:off x="3710" y="1511"/>
                <a:ext cx="36" cy="18"/>
              </a:xfrm>
              <a:custGeom>
                <a:avLst/>
                <a:gdLst>
                  <a:gd name="T0" fmla="*/ 36 w 36"/>
                  <a:gd name="T1" fmla="*/ 14 h 18"/>
                  <a:gd name="T2" fmla="*/ 33 w 36"/>
                  <a:gd name="T3" fmla="*/ 14 h 18"/>
                  <a:gd name="T4" fmla="*/ 29 w 36"/>
                  <a:gd name="T5" fmla="*/ 11 h 18"/>
                  <a:gd name="T6" fmla="*/ 29 w 36"/>
                  <a:gd name="T7" fmla="*/ 7 h 18"/>
                  <a:gd name="T8" fmla="*/ 26 w 36"/>
                  <a:gd name="T9" fmla="*/ 3 h 18"/>
                  <a:gd name="T10" fmla="*/ 18 w 36"/>
                  <a:gd name="T11" fmla="*/ 0 h 18"/>
                  <a:gd name="T12" fmla="*/ 4 w 36"/>
                  <a:gd name="T13" fmla="*/ 0 h 18"/>
                  <a:gd name="T14" fmla="*/ 0 w 36"/>
                  <a:gd name="T15" fmla="*/ 3 h 18"/>
                  <a:gd name="T16" fmla="*/ 8 w 36"/>
                  <a:gd name="T17" fmla="*/ 7 h 18"/>
                  <a:gd name="T18" fmla="*/ 15 w 36"/>
                  <a:gd name="T19" fmla="*/ 7 h 18"/>
                  <a:gd name="T20" fmla="*/ 18 w 36"/>
                  <a:gd name="T21" fmla="*/ 11 h 18"/>
                  <a:gd name="T22" fmla="*/ 22 w 36"/>
                  <a:gd name="T23" fmla="*/ 11 h 18"/>
                  <a:gd name="T24" fmla="*/ 29 w 36"/>
                  <a:gd name="T25" fmla="*/ 18 h 18"/>
                  <a:gd name="T26" fmla="*/ 29 w 36"/>
                  <a:gd name="T27" fmla="*/ 14 h 18"/>
                  <a:gd name="T28" fmla="*/ 36 w 36"/>
                  <a:gd name="T29" fmla="*/ 14 h 18"/>
                  <a:gd name="T30" fmla="*/ 33 w 36"/>
                  <a:gd name="T31" fmla="*/ 14 h 18"/>
                  <a:gd name="T32" fmla="*/ 36 w 36"/>
                  <a:gd name="T33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18">
                    <a:moveTo>
                      <a:pt x="36" y="14"/>
                    </a:moveTo>
                    <a:lnTo>
                      <a:pt x="33" y="14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18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8" y="11"/>
                    </a:lnTo>
                    <a:lnTo>
                      <a:pt x="22" y="11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36" y="14"/>
                    </a:lnTo>
                    <a:lnTo>
                      <a:pt x="33" y="14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37" name="Freeform 161"/>
              <p:cNvSpPr>
                <a:spLocks/>
              </p:cNvSpPr>
              <p:nvPr/>
            </p:nvSpPr>
            <p:spPr bwMode="auto">
              <a:xfrm>
                <a:off x="3689" y="1522"/>
                <a:ext cx="273" cy="129"/>
              </a:xfrm>
              <a:custGeom>
                <a:avLst/>
                <a:gdLst>
                  <a:gd name="T0" fmla="*/ 273 w 273"/>
                  <a:gd name="T1" fmla="*/ 0 h 129"/>
                  <a:gd name="T2" fmla="*/ 273 w 273"/>
                  <a:gd name="T3" fmla="*/ 7 h 129"/>
                  <a:gd name="T4" fmla="*/ 270 w 273"/>
                  <a:gd name="T5" fmla="*/ 7 h 129"/>
                  <a:gd name="T6" fmla="*/ 266 w 273"/>
                  <a:gd name="T7" fmla="*/ 10 h 129"/>
                  <a:gd name="T8" fmla="*/ 259 w 273"/>
                  <a:gd name="T9" fmla="*/ 10 h 129"/>
                  <a:gd name="T10" fmla="*/ 263 w 273"/>
                  <a:gd name="T11" fmla="*/ 21 h 129"/>
                  <a:gd name="T12" fmla="*/ 241 w 273"/>
                  <a:gd name="T13" fmla="*/ 21 h 129"/>
                  <a:gd name="T14" fmla="*/ 248 w 273"/>
                  <a:gd name="T15" fmla="*/ 28 h 129"/>
                  <a:gd name="T16" fmla="*/ 248 w 273"/>
                  <a:gd name="T17" fmla="*/ 36 h 129"/>
                  <a:gd name="T18" fmla="*/ 237 w 273"/>
                  <a:gd name="T19" fmla="*/ 36 h 129"/>
                  <a:gd name="T20" fmla="*/ 234 w 273"/>
                  <a:gd name="T21" fmla="*/ 32 h 129"/>
                  <a:gd name="T22" fmla="*/ 227 w 273"/>
                  <a:gd name="T23" fmla="*/ 32 h 129"/>
                  <a:gd name="T24" fmla="*/ 223 w 273"/>
                  <a:gd name="T25" fmla="*/ 36 h 129"/>
                  <a:gd name="T26" fmla="*/ 230 w 273"/>
                  <a:gd name="T27" fmla="*/ 43 h 129"/>
                  <a:gd name="T28" fmla="*/ 230 w 273"/>
                  <a:gd name="T29" fmla="*/ 46 h 129"/>
                  <a:gd name="T30" fmla="*/ 219 w 273"/>
                  <a:gd name="T31" fmla="*/ 46 h 129"/>
                  <a:gd name="T32" fmla="*/ 216 w 273"/>
                  <a:gd name="T33" fmla="*/ 43 h 129"/>
                  <a:gd name="T34" fmla="*/ 212 w 273"/>
                  <a:gd name="T35" fmla="*/ 43 h 129"/>
                  <a:gd name="T36" fmla="*/ 169 w 273"/>
                  <a:gd name="T37" fmla="*/ 86 h 129"/>
                  <a:gd name="T38" fmla="*/ 155 w 273"/>
                  <a:gd name="T39" fmla="*/ 93 h 129"/>
                  <a:gd name="T40" fmla="*/ 144 w 273"/>
                  <a:gd name="T41" fmla="*/ 97 h 129"/>
                  <a:gd name="T42" fmla="*/ 129 w 273"/>
                  <a:gd name="T43" fmla="*/ 104 h 129"/>
                  <a:gd name="T44" fmla="*/ 115 w 273"/>
                  <a:gd name="T45" fmla="*/ 108 h 129"/>
                  <a:gd name="T46" fmla="*/ 101 w 273"/>
                  <a:gd name="T47" fmla="*/ 115 h 129"/>
                  <a:gd name="T48" fmla="*/ 86 w 273"/>
                  <a:gd name="T49" fmla="*/ 115 h 129"/>
                  <a:gd name="T50" fmla="*/ 72 w 273"/>
                  <a:gd name="T51" fmla="*/ 118 h 129"/>
                  <a:gd name="T52" fmla="*/ 57 w 273"/>
                  <a:gd name="T53" fmla="*/ 122 h 129"/>
                  <a:gd name="T54" fmla="*/ 43 w 273"/>
                  <a:gd name="T55" fmla="*/ 122 h 129"/>
                  <a:gd name="T56" fmla="*/ 29 w 273"/>
                  <a:gd name="T57" fmla="*/ 126 h 129"/>
                  <a:gd name="T58" fmla="*/ 14 w 273"/>
                  <a:gd name="T59" fmla="*/ 129 h 129"/>
                  <a:gd name="T60" fmla="*/ 0 w 273"/>
                  <a:gd name="T61" fmla="*/ 129 h 129"/>
                  <a:gd name="T62" fmla="*/ 0 w 273"/>
                  <a:gd name="T63" fmla="*/ 126 h 129"/>
                  <a:gd name="T64" fmla="*/ 3 w 273"/>
                  <a:gd name="T65" fmla="*/ 122 h 129"/>
                  <a:gd name="T66" fmla="*/ 7 w 273"/>
                  <a:gd name="T67" fmla="*/ 122 h 129"/>
                  <a:gd name="T68" fmla="*/ 11 w 273"/>
                  <a:gd name="T69" fmla="*/ 118 h 129"/>
                  <a:gd name="T70" fmla="*/ 18 w 273"/>
                  <a:gd name="T71" fmla="*/ 115 h 129"/>
                  <a:gd name="T72" fmla="*/ 57 w 273"/>
                  <a:gd name="T73" fmla="*/ 115 h 129"/>
                  <a:gd name="T74" fmla="*/ 68 w 273"/>
                  <a:gd name="T75" fmla="*/ 111 h 129"/>
                  <a:gd name="T76" fmla="*/ 79 w 273"/>
                  <a:gd name="T77" fmla="*/ 111 h 129"/>
                  <a:gd name="T78" fmla="*/ 86 w 273"/>
                  <a:gd name="T79" fmla="*/ 108 h 129"/>
                  <a:gd name="T80" fmla="*/ 97 w 273"/>
                  <a:gd name="T81" fmla="*/ 108 h 129"/>
                  <a:gd name="T82" fmla="*/ 108 w 273"/>
                  <a:gd name="T83" fmla="*/ 104 h 129"/>
                  <a:gd name="T84" fmla="*/ 115 w 273"/>
                  <a:gd name="T85" fmla="*/ 100 h 129"/>
                  <a:gd name="T86" fmla="*/ 126 w 273"/>
                  <a:gd name="T87" fmla="*/ 100 h 129"/>
                  <a:gd name="T88" fmla="*/ 133 w 273"/>
                  <a:gd name="T89" fmla="*/ 97 h 129"/>
                  <a:gd name="T90" fmla="*/ 144 w 273"/>
                  <a:gd name="T91" fmla="*/ 90 h 129"/>
                  <a:gd name="T92" fmla="*/ 151 w 273"/>
                  <a:gd name="T93" fmla="*/ 86 h 129"/>
                  <a:gd name="T94" fmla="*/ 158 w 273"/>
                  <a:gd name="T95" fmla="*/ 79 h 129"/>
                  <a:gd name="T96" fmla="*/ 165 w 273"/>
                  <a:gd name="T97" fmla="*/ 75 h 129"/>
                  <a:gd name="T98" fmla="*/ 180 w 273"/>
                  <a:gd name="T99" fmla="*/ 61 h 129"/>
                  <a:gd name="T100" fmla="*/ 187 w 273"/>
                  <a:gd name="T101" fmla="*/ 57 h 129"/>
                  <a:gd name="T102" fmla="*/ 191 w 273"/>
                  <a:gd name="T103" fmla="*/ 50 h 129"/>
                  <a:gd name="T104" fmla="*/ 205 w 273"/>
                  <a:gd name="T105" fmla="*/ 36 h 129"/>
                  <a:gd name="T106" fmla="*/ 212 w 273"/>
                  <a:gd name="T107" fmla="*/ 32 h 129"/>
                  <a:gd name="T108" fmla="*/ 219 w 273"/>
                  <a:gd name="T109" fmla="*/ 28 h 129"/>
                  <a:gd name="T110" fmla="*/ 227 w 273"/>
                  <a:gd name="T111" fmla="*/ 21 h 129"/>
                  <a:gd name="T112" fmla="*/ 234 w 273"/>
                  <a:gd name="T113" fmla="*/ 18 h 129"/>
                  <a:gd name="T114" fmla="*/ 241 w 273"/>
                  <a:gd name="T115" fmla="*/ 14 h 129"/>
                  <a:gd name="T116" fmla="*/ 248 w 273"/>
                  <a:gd name="T117" fmla="*/ 10 h 129"/>
                  <a:gd name="T118" fmla="*/ 255 w 273"/>
                  <a:gd name="T119" fmla="*/ 7 h 129"/>
                  <a:gd name="T120" fmla="*/ 263 w 273"/>
                  <a:gd name="T121" fmla="*/ 3 h 129"/>
                  <a:gd name="T122" fmla="*/ 273 w 273"/>
                  <a:gd name="T12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" h="129">
                    <a:moveTo>
                      <a:pt x="273" y="0"/>
                    </a:moveTo>
                    <a:lnTo>
                      <a:pt x="273" y="7"/>
                    </a:lnTo>
                    <a:lnTo>
                      <a:pt x="270" y="7"/>
                    </a:lnTo>
                    <a:lnTo>
                      <a:pt x="266" y="10"/>
                    </a:lnTo>
                    <a:lnTo>
                      <a:pt x="259" y="10"/>
                    </a:lnTo>
                    <a:lnTo>
                      <a:pt x="263" y="21"/>
                    </a:lnTo>
                    <a:lnTo>
                      <a:pt x="241" y="21"/>
                    </a:lnTo>
                    <a:lnTo>
                      <a:pt x="248" y="28"/>
                    </a:lnTo>
                    <a:lnTo>
                      <a:pt x="248" y="36"/>
                    </a:lnTo>
                    <a:lnTo>
                      <a:pt x="237" y="36"/>
                    </a:lnTo>
                    <a:lnTo>
                      <a:pt x="234" y="32"/>
                    </a:lnTo>
                    <a:lnTo>
                      <a:pt x="227" y="32"/>
                    </a:lnTo>
                    <a:lnTo>
                      <a:pt x="223" y="36"/>
                    </a:lnTo>
                    <a:lnTo>
                      <a:pt x="230" y="43"/>
                    </a:lnTo>
                    <a:lnTo>
                      <a:pt x="230" y="46"/>
                    </a:lnTo>
                    <a:lnTo>
                      <a:pt x="219" y="46"/>
                    </a:lnTo>
                    <a:lnTo>
                      <a:pt x="216" y="43"/>
                    </a:lnTo>
                    <a:lnTo>
                      <a:pt x="212" y="43"/>
                    </a:lnTo>
                    <a:lnTo>
                      <a:pt x="169" y="86"/>
                    </a:lnTo>
                    <a:lnTo>
                      <a:pt x="155" y="93"/>
                    </a:lnTo>
                    <a:lnTo>
                      <a:pt x="144" y="97"/>
                    </a:lnTo>
                    <a:lnTo>
                      <a:pt x="129" y="104"/>
                    </a:lnTo>
                    <a:lnTo>
                      <a:pt x="115" y="108"/>
                    </a:lnTo>
                    <a:lnTo>
                      <a:pt x="101" y="115"/>
                    </a:lnTo>
                    <a:lnTo>
                      <a:pt x="86" y="115"/>
                    </a:lnTo>
                    <a:lnTo>
                      <a:pt x="72" y="118"/>
                    </a:lnTo>
                    <a:lnTo>
                      <a:pt x="57" y="122"/>
                    </a:lnTo>
                    <a:lnTo>
                      <a:pt x="43" y="122"/>
                    </a:lnTo>
                    <a:lnTo>
                      <a:pt x="29" y="126"/>
                    </a:lnTo>
                    <a:lnTo>
                      <a:pt x="14" y="129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3" y="122"/>
                    </a:lnTo>
                    <a:lnTo>
                      <a:pt x="7" y="122"/>
                    </a:lnTo>
                    <a:lnTo>
                      <a:pt x="11" y="118"/>
                    </a:lnTo>
                    <a:lnTo>
                      <a:pt x="18" y="115"/>
                    </a:lnTo>
                    <a:lnTo>
                      <a:pt x="57" y="115"/>
                    </a:lnTo>
                    <a:lnTo>
                      <a:pt x="68" y="111"/>
                    </a:lnTo>
                    <a:lnTo>
                      <a:pt x="79" y="111"/>
                    </a:lnTo>
                    <a:lnTo>
                      <a:pt x="86" y="108"/>
                    </a:lnTo>
                    <a:lnTo>
                      <a:pt x="97" y="108"/>
                    </a:lnTo>
                    <a:lnTo>
                      <a:pt x="108" y="104"/>
                    </a:lnTo>
                    <a:lnTo>
                      <a:pt x="115" y="100"/>
                    </a:lnTo>
                    <a:lnTo>
                      <a:pt x="126" y="100"/>
                    </a:lnTo>
                    <a:lnTo>
                      <a:pt x="133" y="97"/>
                    </a:lnTo>
                    <a:lnTo>
                      <a:pt x="144" y="90"/>
                    </a:lnTo>
                    <a:lnTo>
                      <a:pt x="151" y="86"/>
                    </a:lnTo>
                    <a:lnTo>
                      <a:pt x="158" y="79"/>
                    </a:lnTo>
                    <a:lnTo>
                      <a:pt x="165" y="75"/>
                    </a:lnTo>
                    <a:lnTo>
                      <a:pt x="180" y="61"/>
                    </a:lnTo>
                    <a:lnTo>
                      <a:pt x="187" y="57"/>
                    </a:lnTo>
                    <a:lnTo>
                      <a:pt x="191" y="50"/>
                    </a:lnTo>
                    <a:lnTo>
                      <a:pt x="205" y="36"/>
                    </a:lnTo>
                    <a:lnTo>
                      <a:pt x="212" y="32"/>
                    </a:lnTo>
                    <a:lnTo>
                      <a:pt x="219" y="28"/>
                    </a:lnTo>
                    <a:lnTo>
                      <a:pt x="227" y="21"/>
                    </a:lnTo>
                    <a:lnTo>
                      <a:pt x="234" y="18"/>
                    </a:lnTo>
                    <a:lnTo>
                      <a:pt x="241" y="14"/>
                    </a:lnTo>
                    <a:lnTo>
                      <a:pt x="248" y="10"/>
                    </a:lnTo>
                    <a:lnTo>
                      <a:pt x="255" y="7"/>
                    </a:lnTo>
                    <a:lnTo>
                      <a:pt x="263" y="3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38" name="Freeform 162"/>
              <p:cNvSpPr>
                <a:spLocks/>
              </p:cNvSpPr>
              <p:nvPr/>
            </p:nvSpPr>
            <p:spPr bwMode="auto">
              <a:xfrm>
                <a:off x="3948" y="1522"/>
                <a:ext cx="18" cy="14"/>
              </a:xfrm>
              <a:custGeom>
                <a:avLst/>
                <a:gdLst>
                  <a:gd name="T0" fmla="*/ 4 w 18"/>
                  <a:gd name="T1" fmla="*/ 14 h 14"/>
                  <a:gd name="T2" fmla="*/ 7 w 18"/>
                  <a:gd name="T3" fmla="*/ 14 h 14"/>
                  <a:gd name="T4" fmla="*/ 11 w 18"/>
                  <a:gd name="T5" fmla="*/ 10 h 14"/>
                  <a:gd name="T6" fmla="*/ 18 w 18"/>
                  <a:gd name="T7" fmla="*/ 7 h 14"/>
                  <a:gd name="T8" fmla="*/ 18 w 18"/>
                  <a:gd name="T9" fmla="*/ 0 h 14"/>
                  <a:gd name="T10" fmla="*/ 11 w 18"/>
                  <a:gd name="T11" fmla="*/ 3 h 14"/>
                  <a:gd name="T12" fmla="*/ 11 w 18"/>
                  <a:gd name="T13" fmla="*/ 7 h 14"/>
                  <a:gd name="T14" fmla="*/ 11 w 18"/>
                  <a:gd name="T15" fmla="*/ 3 h 14"/>
                  <a:gd name="T16" fmla="*/ 7 w 18"/>
                  <a:gd name="T17" fmla="*/ 7 h 14"/>
                  <a:gd name="T18" fmla="*/ 0 w 18"/>
                  <a:gd name="T19" fmla="*/ 7 h 14"/>
                  <a:gd name="T20" fmla="*/ 4 w 18"/>
                  <a:gd name="T21" fmla="*/ 7 h 14"/>
                  <a:gd name="T22" fmla="*/ 4 w 18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4">
                    <a:moveTo>
                      <a:pt x="4" y="14"/>
                    </a:moveTo>
                    <a:lnTo>
                      <a:pt x="7" y="14"/>
                    </a:lnTo>
                    <a:lnTo>
                      <a:pt x="11" y="10"/>
                    </a:lnTo>
                    <a:lnTo>
                      <a:pt x="18" y="7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39" name="Freeform 163"/>
              <p:cNvSpPr>
                <a:spLocks/>
              </p:cNvSpPr>
              <p:nvPr/>
            </p:nvSpPr>
            <p:spPr bwMode="auto">
              <a:xfrm>
                <a:off x="3944" y="1529"/>
                <a:ext cx="8" cy="7"/>
              </a:xfrm>
              <a:custGeom>
                <a:avLst/>
                <a:gdLst>
                  <a:gd name="T0" fmla="*/ 8 w 8"/>
                  <a:gd name="T1" fmla="*/ 3 h 7"/>
                  <a:gd name="T2" fmla="*/ 4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4 w 8"/>
                  <a:gd name="T9" fmla="*/ 0 h 7"/>
                  <a:gd name="T10" fmla="*/ 0 w 8"/>
                  <a:gd name="T11" fmla="*/ 3 h 7"/>
                  <a:gd name="T12" fmla="*/ 4 w 8"/>
                  <a:gd name="T13" fmla="*/ 0 h 7"/>
                  <a:gd name="T14" fmla="*/ 0 w 8"/>
                  <a:gd name="T15" fmla="*/ 0 h 7"/>
                  <a:gd name="T16" fmla="*/ 0 w 8"/>
                  <a:gd name="T17" fmla="*/ 3 h 7"/>
                  <a:gd name="T18" fmla="*/ 8 w 8"/>
                  <a:gd name="T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4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40" name="Freeform 164"/>
              <p:cNvSpPr>
                <a:spLocks/>
              </p:cNvSpPr>
              <p:nvPr/>
            </p:nvSpPr>
            <p:spPr bwMode="auto">
              <a:xfrm>
                <a:off x="3944" y="1532"/>
                <a:ext cx="11" cy="15"/>
              </a:xfrm>
              <a:custGeom>
                <a:avLst/>
                <a:gdLst>
                  <a:gd name="T0" fmla="*/ 11 w 11"/>
                  <a:gd name="T1" fmla="*/ 15 h 15"/>
                  <a:gd name="T2" fmla="*/ 11 w 11"/>
                  <a:gd name="T3" fmla="*/ 11 h 15"/>
                  <a:gd name="T4" fmla="*/ 8 w 11"/>
                  <a:gd name="T5" fmla="*/ 0 h 15"/>
                  <a:gd name="T6" fmla="*/ 0 w 11"/>
                  <a:gd name="T7" fmla="*/ 0 h 15"/>
                  <a:gd name="T8" fmla="*/ 4 w 11"/>
                  <a:gd name="T9" fmla="*/ 11 h 15"/>
                  <a:gd name="T10" fmla="*/ 4 w 11"/>
                  <a:gd name="T11" fmla="*/ 8 h 15"/>
                  <a:gd name="T12" fmla="*/ 11 w 11"/>
                  <a:gd name="T13" fmla="*/ 15 h 15"/>
                  <a:gd name="T14" fmla="*/ 11 w 11"/>
                  <a:gd name="T15" fmla="*/ 11 h 15"/>
                  <a:gd name="T16" fmla="*/ 11 w 1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11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4" y="11"/>
                    </a:lnTo>
                    <a:lnTo>
                      <a:pt x="4" y="8"/>
                    </a:lnTo>
                    <a:lnTo>
                      <a:pt x="11" y="15"/>
                    </a:lnTo>
                    <a:lnTo>
                      <a:pt x="11" y="11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41" name="Freeform 165"/>
              <p:cNvSpPr>
                <a:spLocks/>
              </p:cNvSpPr>
              <p:nvPr/>
            </p:nvSpPr>
            <p:spPr bwMode="auto">
              <a:xfrm>
                <a:off x="3923" y="1540"/>
                <a:ext cx="32" cy="7"/>
              </a:xfrm>
              <a:custGeom>
                <a:avLst/>
                <a:gdLst>
                  <a:gd name="T0" fmla="*/ 11 w 32"/>
                  <a:gd name="T1" fmla="*/ 3 h 7"/>
                  <a:gd name="T2" fmla="*/ 11 w 32"/>
                  <a:gd name="T3" fmla="*/ 7 h 7"/>
                  <a:gd name="T4" fmla="*/ 32 w 32"/>
                  <a:gd name="T5" fmla="*/ 7 h 7"/>
                  <a:gd name="T6" fmla="*/ 25 w 32"/>
                  <a:gd name="T7" fmla="*/ 0 h 7"/>
                  <a:gd name="T8" fmla="*/ 7 w 32"/>
                  <a:gd name="T9" fmla="*/ 0 h 7"/>
                  <a:gd name="T10" fmla="*/ 3 w 32"/>
                  <a:gd name="T11" fmla="*/ 3 h 7"/>
                  <a:gd name="T12" fmla="*/ 3 w 32"/>
                  <a:gd name="T13" fmla="*/ 7 h 7"/>
                  <a:gd name="T14" fmla="*/ 3 w 32"/>
                  <a:gd name="T15" fmla="*/ 3 h 7"/>
                  <a:gd name="T16" fmla="*/ 0 w 32"/>
                  <a:gd name="T17" fmla="*/ 3 h 7"/>
                  <a:gd name="T18" fmla="*/ 3 w 32"/>
                  <a:gd name="T19" fmla="*/ 7 h 7"/>
                  <a:gd name="T20" fmla="*/ 11 w 32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7">
                    <a:moveTo>
                      <a:pt x="11" y="3"/>
                    </a:moveTo>
                    <a:lnTo>
                      <a:pt x="11" y="7"/>
                    </a:lnTo>
                    <a:lnTo>
                      <a:pt x="32" y="7"/>
                    </a:lnTo>
                    <a:lnTo>
                      <a:pt x="25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42" name="Freeform 166"/>
              <p:cNvSpPr>
                <a:spLocks/>
              </p:cNvSpPr>
              <p:nvPr/>
            </p:nvSpPr>
            <p:spPr bwMode="auto">
              <a:xfrm>
                <a:off x="3926" y="1543"/>
                <a:ext cx="15" cy="18"/>
              </a:xfrm>
              <a:custGeom>
                <a:avLst/>
                <a:gdLst>
                  <a:gd name="T0" fmla="*/ 11 w 15"/>
                  <a:gd name="T1" fmla="*/ 18 h 18"/>
                  <a:gd name="T2" fmla="*/ 15 w 15"/>
                  <a:gd name="T3" fmla="*/ 18 h 18"/>
                  <a:gd name="T4" fmla="*/ 15 w 15"/>
                  <a:gd name="T5" fmla="*/ 11 h 18"/>
                  <a:gd name="T6" fmla="*/ 11 w 15"/>
                  <a:gd name="T7" fmla="*/ 7 h 18"/>
                  <a:gd name="T8" fmla="*/ 11 w 15"/>
                  <a:gd name="T9" fmla="*/ 4 h 18"/>
                  <a:gd name="T10" fmla="*/ 8 w 15"/>
                  <a:gd name="T11" fmla="*/ 0 h 18"/>
                  <a:gd name="T12" fmla="*/ 0 w 15"/>
                  <a:gd name="T13" fmla="*/ 4 h 18"/>
                  <a:gd name="T14" fmla="*/ 4 w 15"/>
                  <a:gd name="T15" fmla="*/ 7 h 18"/>
                  <a:gd name="T16" fmla="*/ 4 w 15"/>
                  <a:gd name="T17" fmla="*/ 11 h 18"/>
                  <a:gd name="T18" fmla="*/ 8 w 15"/>
                  <a:gd name="T19" fmla="*/ 15 h 18"/>
                  <a:gd name="T20" fmla="*/ 11 w 15"/>
                  <a:gd name="T21" fmla="*/ 15 h 18"/>
                  <a:gd name="T22" fmla="*/ 11 w 15"/>
                  <a:gd name="T23" fmla="*/ 18 h 18"/>
                  <a:gd name="T24" fmla="*/ 15 w 15"/>
                  <a:gd name="T25" fmla="*/ 18 h 18"/>
                  <a:gd name="T26" fmla="*/ 11 w 15"/>
                  <a:gd name="T2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8">
                    <a:moveTo>
                      <a:pt x="11" y="18"/>
                    </a:moveTo>
                    <a:lnTo>
                      <a:pt x="15" y="18"/>
                    </a:lnTo>
                    <a:lnTo>
                      <a:pt x="15" y="11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5" y="18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43" name="Freeform 167"/>
              <p:cNvSpPr>
                <a:spLocks/>
              </p:cNvSpPr>
              <p:nvPr/>
            </p:nvSpPr>
            <p:spPr bwMode="auto">
              <a:xfrm>
                <a:off x="3908" y="1547"/>
                <a:ext cx="29" cy="14"/>
              </a:xfrm>
              <a:custGeom>
                <a:avLst/>
                <a:gdLst>
                  <a:gd name="T0" fmla="*/ 8 w 29"/>
                  <a:gd name="T1" fmla="*/ 11 h 14"/>
                  <a:gd name="T2" fmla="*/ 18 w 29"/>
                  <a:gd name="T3" fmla="*/ 11 h 14"/>
                  <a:gd name="T4" fmla="*/ 22 w 29"/>
                  <a:gd name="T5" fmla="*/ 14 h 14"/>
                  <a:gd name="T6" fmla="*/ 29 w 29"/>
                  <a:gd name="T7" fmla="*/ 14 h 14"/>
                  <a:gd name="T8" fmla="*/ 29 w 29"/>
                  <a:gd name="T9" fmla="*/ 11 h 14"/>
                  <a:gd name="T10" fmla="*/ 26 w 29"/>
                  <a:gd name="T11" fmla="*/ 11 h 14"/>
                  <a:gd name="T12" fmla="*/ 18 w 29"/>
                  <a:gd name="T13" fmla="*/ 3 h 14"/>
                  <a:gd name="T14" fmla="*/ 15 w 29"/>
                  <a:gd name="T15" fmla="*/ 3 h 14"/>
                  <a:gd name="T16" fmla="*/ 11 w 29"/>
                  <a:gd name="T17" fmla="*/ 0 h 14"/>
                  <a:gd name="T18" fmla="*/ 4 w 29"/>
                  <a:gd name="T19" fmla="*/ 3 h 14"/>
                  <a:gd name="T20" fmla="*/ 0 w 29"/>
                  <a:gd name="T21" fmla="*/ 7 h 14"/>
                  <a:gd name="T22" fmla="*/ 0 w 29"/>
                  <a:gd name="T23" fmla="*/ 11 h 14"/>
                  <a:gd name="T24" fmla="*/ 0 w 29"/>
                  <a:gd name="T25" fmla="*/ 7 h 14"/>
                  <a:gd name="T26" fmla="*/ 0 w 29"/>
                  <a:gd name="T27" fmla="*/ 11 h 14"/>
                  <a:gd name="T28" fmla="*/ 8 w 29"/>
                  <a:gd name="T2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4">
                    <a:moveTo>
                      <a:pt x="8" y="11"/>
                    </a:moveTo>
                    <a:lnTo>
                      <a:pt x="18" y="11"/>
                    </a:lnTo>
                    <a:lnTo>
                      <a:pt x="22" y="14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44" name="Freeform 168"/>
              <p:cNvSpPr>
                <a:spLocks/>
              </p:cNvSpPr>
              <p:nvPr/>
            </p:nvSpPr>
            <p:spPr bwMode="auto">
              <a:xfrm>
                <a:off x="3908" y="1558"/>
                <a:ext cx="15" cy="10"/>
              </a:xfrm>
              <a:custGeom>
                <a:avLst/>
                <a:gdLst>
                  <a:gd name="T0" fmla="*/ 11 w 15"/>
                  <a:gd name="T1" fmla="*/ 10 h 10"/>
                  <a:gd name="T2" fmla="*/ 15 w 15"/>
                  <a:gd name="T3" fmla="*/ 3 h 10"/>
                  <a:gd name="T4" fmla="*/ 11 w 15"/>
                  <a:gd name="T5" fmla="*/ 0 h 10"/>
                  <a:gd name="T6" fmla="*/ 0 w 15"/>
                  <a:gd name="T7" fmla="*/ 0 h 10"/>
                  <a:gd name="T8" fmla="*/ 11 w 1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11" y="10"/>
                    </a:moveTo>
                    <a:lnTo>
                      <a:pt x="15" y="3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45" name="Freeform 169"/>
              <p:cNvSpPr>
                <a:spLocks/>
              </p:cNvSpPr>
              <p:nvPr/>
            </p:nvSpPr>
            <p:spPr bwMode="auto">
              <a:xfrm>
                <a:off x="3898" y="1561"/>
                <a:ext cx="21" cy="11"/>
              </a:xfrm>
              <a:custGeom>
                <a:avLst/>
                <a:gdLst>
                  <a:gd name="T0" fmla="*/ 7 w 21"/>
                  <a:gd name="T1" fmla="*/ 4 h 11"/>
                  <a:gd name="T2" fmla="*/ 3 w 21"/>
                  <a:gd name="T3" fmla="*/ 7 h 11"/>
                  <a:gd name="T4" fmla="*/ 10 w 21"/>
                  <a:gd name="T5" fmla="*/ 7 h 11"/>
                  <a:gd name="T6" fmla="*/ 14 w 21"/>
                  <a:gd name="T7" fmla="*/ 11 h 11"/>
                  <a:gd name="T8" fmla="*/ 21 w 21"/>
                  <a:gd name="T9" fmla="*/ 7 h 11"/>
                  <a:gd name="T10" fmla="*/ 18 w 21"/>
                  <a:gd name="T11" fmla="*/ 4 h 11"/>
                  <a:gd name="T12" fmla="*/ 14 w 21"/>
                  <a:gd name="T13" fmla="*/ 4 h 11"/>
                  <a:gd name="T14" fmla="*/ 10 w 21"/>
                  <a:gd name="T15" fmla="*/ 0 h 11"/>
                  <a:gd name="T16" fmla="*/ 0 w 21"/>
                  <a:gd name="T17" fmla="*/ 0 h 11"/>
                  <a:gd name="T18" fmla="*/ 3 w 21"/>
                  <a:gd name="T19" fmla="*/ 0 h 11"/>
                  <a:gd name="T20" fmla="*/ 0 w 21"/>
                  <a:gd name="T21" fmla="*/ 0 h 11"/>
                  <a:gd name="T22" fmla="*/ 7 w 21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1">
                    <a:moveTo>
                      <a:pt x="7" y="4"/>
                    </a:moveTo>
                    <a:lnTo>
                      <a:pt x="3" y="7"/>
                    </a:lnTo>
                    <a:lnTo>
                      <a:pt x="10" y="7"/>
                    </a:lnTo>
                    <a:lnTo>
                      <a:pt x="14" y="11"/>
                    </a:lnTo>
                    <a:lnTo>
                      <a:pt x="21" y="7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46" name="Freeform 170"/>
              <p:cNvSpPr>
                <a:spLocks/>
              </p:cNvSpPr>
              <p:nvPr/>
            </p:nvSpPr>
            <p:spPr bwMode="auto">
              <a:xfrm>
                <a:off x="3685" y="1561"/>
                <a:ext cx="220" cy="94"/>
              </a:xfrm>
              <a:custGeom>
                <a:avLst/>
                <a:gdLst>
                  <a:gd name="T0" fmla="*/ 0 w 220"/>
                  <a:gd name="T1" fmla="*/ 94 h 94"/>
                  <a:gd name="T2" fmla="*/ 18 w 220"/>
                  <a:gd name="T3" fmla="*/ 94 h 94"/>
                  <a:gd name="T4" fmla="*/ 33 w 220"/>
                  <a:gd name="T5" fmla="*/ 90 h 94"/>
                  <a:gd name="T6" fmla="*/ 47 w 220"/>
                  <a:gd name="T7" fmla="*/ 90 h 94"/>
                  <a:gd name="T8" fmla="*/ 61 w 220"/>
                  <a:gd name="T9" fmla="*/ 87 h 94"/>
                  <a:gd name="T10" fmla="*/ 76 w 220"/>
                  <a:gd name="T11" fmla="*/ 83 h 94"/>
                  <a:gd name="T12" fmla="*/ 90 w 220"/>
                  <a:gd name="T13" fmla="*/ 79 h 94"/>
                  <a:gd name="T14" fmla="*/ 105 w 220"/>
                  <a:gd name="T15" fmla="*/ 76 h 94"/>
                  <a:gd name="T16" fmla="*/ 119 w 220"/>
                  <a:gd name="T17" fmla="*/ 72 h 94"/>
                  <a:gd name="T18" fmla="*/ 133 w 220"/>
                  <a:gd name="T19" fmla="*/ 69 h 94"/>
                  <a:gd name="T20" fmla="*/ 148 w 220"/>
                  <a:gd name="T21" fmla="*/ 61 h 94"/>
                  <a:gd name="T22" fmla="*/ 162 w 220"/>
                  <a:gd name="T23" fmla="*/ 58 h 94"/>
                  <a:gd name="T24" fmla="*/ 173 w 220"/>
                  <a:gd name="T25" fmla="*/ 47 h 94"/>
                  <a:gd name="T26" fmla="*/ 187 w 220"/>
                  <a:gd name="T27" fmla="*/ 40 h 94"/>
                  <a:gd name="T28" fmla="*/ 209 w 220"/>
                  <a:gd name="T29" fmla="*/ 18 h 94"/>
                  <a:gd name="T30" fmla="*/ 220 w 220"/>
                  <a:gd name="T31" fmla="*/ 4 h 94"/>
                  <a:gd name="T32" fmla="*/ 213 w 220"/>
                  <a:gd name="T33" fmla="*/ 0 h 94"/>
                  <a:gd name="T34" fmla="*/ 202 w 220"/>
                  <a:gd name="T35" fmla="*/ 15 h 94"/>
                  <a:gd name="T36" fmla="*/ 195 w 220"/>
                  <a:gd name="T37" fmla="*/ 25 h 94"/>
                  <a:gd name="T38" fmla="*/ 180 w 220"/>
                  <a:gd name="T39" fmla="*/ 33 h 94"/>
                  <a:gd name="T40" fmla="*/ 169 w 220"/>
                  <a:gd name="T41" fmla="*/ 43 h 94"/>
                  <a:gd name="T42" fmla="*/ 159 w 220"/>
                  <a:gd name="T43" fmla="*/ 51 h 94"/>
                  <a:gd name="T44" fmla="*/ 144 w 220"/>
                  <a:gd name="T45" fmla="*/ 58 h 94"/>
                  <a:gd name="T46" fmla="*/ 133 w 220"/>
                  <a:gd name="T47" fmla="*/ 61 h 94"/>
                  <a:gd name="T48" fmla="*/ 119 w 220"/>
                  <a:gd name="T49" fmla="*/ 65 h 94"/>
                  <a:gd name="T50" fmla="*/ 105 w 220"/>
                  <a:gd name="T51" fmla="*/ 72 h 94"/>
                  <a:gd name="T52" fmla="*/ 90 w 220"/>
                  <a:gd name="T53" fmla="*/ 76 h 94"/>
                  <a:gd name="T54" fmla="*/ 76 w 220"/>
                  <a:gd name="T55" fmla="*/ 76 h 94"/>
                  <a:gd name="T56" fmla="*/ 61 w 220"/>
                  <a:gd name="T57" fmla="*/ 79 h 94"/>
                  <a:gd name="T58" fmla="*/ 47 w 220"/>
                  <a:gd name="T59" fmla="*/ 79 h 94"/>
                  <a:gd name="T60" fmla="*/ 33 w 220"/>
                  <a:gd name="T61" fmla="*/ 83 h 94"/>
                  <a:gd name="T62" fmla="*/ 18 w 220"/>
                  <a:gd name="T63" fmla="*/ 87 h 94"/>
                  <a:gd name="T64" fmla="*/ 4 w 220"/>
                  <a:gd name="T65" fmla="*/ 87 h 94"/>
                  <a:gd name="T66" fmla="*/ 4 w 220"/>
                  <a:gd name="T67" fmla="*/ 90 h 94"/>
                  <a:gd name="T68" fmla="*/ 0 w 220"/>
                  <a:gd name="T69" fmla="*/ 94 h 94"/>
                  <a:gd name="T70" fmla="*/ 4 w 220"/>
                  <a:gd name="T71" fmla="*/ 94 h 94"/>
                  <a:gd name="T72" fmla="*/ 0 w 220"/>
                  <a:gd name="T7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94">
                    <a:moveTo>
                      <a:pt x="0" y="94"/>
                    </a:moveTo>
                    <a:lnTo>
                      <a:pt x="18" y="94"/>
                    </a:lnTo>
                    <a:lnTo>
                      <a:pt x="33" y="90"/>
                    </a:lnTo>
                    <a:lnTo>
                      <a:pt x="47" y="90"/>
                    </a:lnTo>
                    <a:lnTo>
                      <a:pt x="61" y="87"/>
                    </a:lnTo>
                    <a:lnTo>
                      <a:pt x="76" y="83"/>
                    </a:lnTo>
                    <a:lnTo>
                      <a:pt x="90" y="79"/>
                    </a:lnTo>
                    <a:lnTo>
                      <a:pt x="105" y="76"/>
                    </a:lnTo>
                    <a:lnTo>
                      <a:pt x="119" y="72"/>
                    </a:lnTo>
                    <a:lnTo>
                      <a:pt x="133" y="69"/>
                    </a:lnTo>
                    <a:lnTo>
                      <a:pt x="148" y="61"/>
                    </a:lnTo>
                    <a:lnTo>
                      <a:pt x="162" y="58"/>
                    </a:lnTo>
                    <a:lnTo>
                      <a:pt x="173" y="47"/>
                    </a:lnTo>
                    <a:lnTo>
                      <a:pt x="187" y="40"/>
                    </a:lnTo>
                    <a:lnTo>
                      <a:pt x="209" y="18"/>
                    </a:lnTo>
                    <a:lnTo>
                      <a:pt x="220" y="4"/>
                    </a:lnTo>
                    <a:lnTo>
                      <a:pt x="213" y="0"/>
                    </a:lnTo>
                    <a:lnTo>
                      <a:pt x="202" y="15"/>
                    </a:lnTo>
                    <a:lnTo>
                      <a:pt x="195" y="25"/>
                    </a:lnTo>
                    <a:lnTo>
                      <a:pt x="180" y="33"/>
                    </a:lnTo>
                    <a:lnTo>
                      <a:pt x="169" y="43"/>
                    </a:lnTo>
                    <a:lnTo>
                      <a:pt x="159" y="51"/>
                    </a:lnTo>
                    <a:lnTo>
                      <a:pt x="144" y="58"/>
                    </a:lnTo>
                    <a:lnTo>
                      <a:pt x="133" y="61"/>
                    </a:lnTo>
                    <a:lnTo>
                      <a:pt x="119" y="65"/>
                    </a:lnTo>
                    <a:lnTo>
                      <a:pt x="105" y="72"/>
                    </a:lnTo>
                    <a:lnTo>
                      <a:pt x="90" y="76"/>
                    </a:lnTo>
                    <a:lnTo>
                      <a:pt x="76" y="76"/>
                    </a:lnTo>
                    <a:lnTo>
                      <a:pt x="61" y="79"/>
                    </a:lnTo>
                    <a:lnTo>
                      <a:pt x="47" y="79"/>
                    </a:lnTo>
                    <a:lnTo>
                      <a:pt x="33" y="83"/>
                    </a:lnTo>
                    <a:lnTo>
                      <a:pt x="18" y="87"/>
                    </a:lnTo>
                    <a:lnTo>
                      <a:pt x="4" y="87"/>
                    </a:lnTo>
                    <a:lnTo>
                      <a:pt x="4" y="90"/>
                    </a:lnTo>
                    <a:lnTo>
                      <a:pt x="0" y="94"/>
                    </a:lnTo>
                    <a:lnTo>
                      <a:pt x="4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47" name="Freeform 171"/>
              <p:cNvSpPr>
                <a:spLocks/>
              </p:cNvSpPr>
              <p:nvPr/>
            </p:nvSpPr>
            <p:spPr bwMode="auto">
              <a:xfrm>
                <a:off x="3685" y="1637"/>
                <a:ext cx="18" cy="18"/>
              </a:xfrm>
              <a:custGeom>
                <a:avLst/>
                <a:gdLst>
                  <a:gd name="T0" fmla="*/ 15 w 18"/>
                  <a:gd name="T1" fmla="*/ 0 h 18"/>
                  <a:gd name="T2" fmla="*/ 11 w 18"/>
                  <a:gd name="T3" fmla="*/ 3 h 18"/>
                  <a:gd name="T4" fmla="*/ 4 w 18"/>
                  <a:gd name="T5" fmla="*/ 7 h 18"/>
                  <a:gd name="T6" fmla="*/ 0 w 18"/>
                  <a:gd name="T7" fmla="*/ 11 h 18"/>
                  <a:gd name="T8" fmla="*/ 0 w 18"/>
                  <a:gd name="T9" fmla="*/ 18 h 18"/>
                  <a:gd name="T10" fmla="*/ 4 w 18"/>
                  <a:gd name="T11" fmla="*/ 14 h 18"/>
                  <a:gd name="T12" fmla="*/ 7 w 18"/>
                  <a:gd name="T13" fmla="*/ 14 h 18"/>
                  <a:gd name="T14" fmla="*/ 7 w 18"/>
                  <a:gd name="T15" fmla="*/ 11 h 18"/>
                  <a:gd name="T16" fmla="*/ 15 w 18"/>
                  <a:gd name="T17" fmla="*/ 7 h 18"/>
                  <a:gd name="T18" fmla="*/ 18 w 18"/>
                  <a:gd name="T19" fmla="*/ 3 h 18"/>
                  <a:gd name="T20" fmla="*/ 15 w 18"/>
                  <a:gd name="T21" fmla="*/ 7 h 18"/>
                  <a:gd name="T22" fmla="*/ 15 w 18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8">
                    <a:moveTo>
                      <a:pt x="15" y="0"/>
                    </a:moveTo>
                    <a:lnTo>
                      <a:pt x="11" y="3"/>
                    </a:lnTo>
                    <a:lnTo>
                      <a:pt x="4" y="7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15" y="7"/>
                    </a:lnTo>
                    <a:lnTo>
                      <a:pt x="18" y="3"/>
                    </a:lnTo>
                    <a:lnTo>
                      <a:pt x="15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48" name="Freeform 172"/>
              <p:cNvSpPr>
                <a:spLocks/>
              </p:cNvSpPr>
              <p:nvPr/>
            </p:nvSpPr>
            <p:spPr bwMode="auto">
              <a:xfrm>
                <a:off x="3700" y="1597"/>
                <a:ext cx="151" cy="47"/>
              </a:xfrm>
              <a:custGeom>
                <a:avLst/>
                <a:gdLst>
                  <a:gd name="T0" fmla="*/ 147 w 151"/>
                  <a:gd name="T1" fmla="*/ 0 h 47"/>
                  <a:gd name="T2" fmla="*/ 140 w 151"/>
                  <a:gd name="T3" fmla="*/ 7 h 47"/>
                  <a:gd name="T4" fmla="*/ 133 w 151"/>
                  <a:gd name="T5" fmla="*/ 11 h 47"/>
                  <a:gd name="T6" fmla="*/ 122 w 151"/>
                  <a:gd name="T7" fmla="*/ 18 h 47"/>
                  <a:gd name="T8" fmla="*/ 115 w 151"/>
                  <a:gd name="T9" fmla="*/ 22 h 47"/>
                  <a:gd name="T10" fmla="*/ 104 w 151"/>
                  <a:gd name="T11" fmla="*/ 22 h 47"/>
                  <a:gd name="T12" fmla="*/ 97 w 151"/>
                  <a:gd name="T13" fmla="*/ 25 h 47"/>
                  <a:gd name="T14" fmla="*/ 86 w 151"/>
                  <a:gd name="T15" fmla="*/ 29 h 47"/>
                  <a:gd name="T16" fmla="*/ 75 w 151"/>
                  <a:gd name="T17" fmla="*/ 29 h 47"/>
                  <a:gd name="T18" fmla="*/ 64 w 151"/>
                  <a:gd name="T19" fmla="*/ 33 h 47"/>
                  <a:gd name="T20" fmla="*/ 57 w 151"/>
                  <a:gd name="T21" fmla="*/ 33 h 47"/>
                  <a:gd name="T22" fmla="*/ 46 w 151"/>
                  <a:gd name="T23" fmla="*/ 36 h 47"/>
                  <a:gd name="T24" fmla="*/ 18 w 151"/>
                  <a:gd name="T25" fmla="*/ 36 h 47"/>
                  <a:gd name="T26" fmla="*/ 7 w 151"/>
                  <a:gd name="T27" fmla="*/ 40 h 47"/>
                  <a:gd name="T28" fmla="*/ 0 w 151"/>
                  <a:gd name="T29" fmla="*/ 40 h 47"/>
                  <a:gd name="T30" fmla="*/ 0 w 151"/>
                  <a:gd name="T31" fmla="*/ 47 h 47"/>
                  <a:gd name="T32" fmla="*/ 7 w 151"/>
                  <a:gd name="T33" fmla="*/ 43 h 47"/>
                  <a:gd name="T34" fmla="*/ 39 w 151"/>
                  <a:gd name="T35" fmla="*/ 43 h 47"/>
                  <a:gd name="T36" fmla="*/ 46 w 151"/>
                  <a:gd name="T37" fmla="*/ 40 h 47"/>
                  <a:gd name="T38" fmla="*/ 68 w 151"/>
                  <a:gd name="T39" fmla="*/ 40 h 47"/>
                  <a:gd name="T40" fmla="*/ 79 w 151"/>
                  <a:gd name="T41" fmla="*/ 36 h 47"/>
                  <a:gd name="T42" fmla="*/ 86 w 151"/>
                  <a:gd name="T43" fmla="*/ 36 h 47"/>
                  <a:gd name="T44" fmla="*/ 97 w 151"/>
                  <a:gd name="T45" fmla="*/ 33 h 47"/>
                  <a:gd name="T46" fmla="*/ 108 w 151"/>
                  <a:gd name="T47" fmla="*/ 29 h 47"/>
                  <a:gd name="T48" fmla="*/ 115 w 151"/>
                  <a:gd name="T49" fmla="*/ 29 h 47"/>
                  <a:gd name="T50" fmla="*/ 126 w 151"/>
                  <a:gd name="T51" fmla="*/ 22 h 47"/>
                  <a:gd name="T52" fmla="*/ 136 w 151"/>
                  <a:gd name="T53" fmla="*/ 18 h 47"/>
                  <a:gd name="T54" fmla="*/ 144 w 151"/>
                  <a:gd name="T55" fmla="*/ 15 h 47"/>
                  <a:gd name="T56" fmla="*/ 151 w 151"/>
                  <a:gd name="T57" fmla="*/ 7 h 47"/>
                  <a:gd name="T58" fmla="*/ 147 w 151"/>
                  <a:gd name="T5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1" h="47">
                    <a:moveTo>
                      <a:pt x="147" y="0"/>
                    </a:moveTo>
                    <a:lnTo>
                      <a:pt x="140" y="7"/>
                    </a:lnTo>
                    <a:lnTo>
                      <a:pt x="133" y="11"/>
                    </a:lnTo>
                    <a:lnTo>
                      <a:pt x="122" y="18"/>
                    </a:lnTo>
                    <a:lnTo>
                      <a:pt x="115" y="22"/>
                    </a:lnTo>
                    <a:lnTo>
                      <a:pt x="104" y="22"/>
                    </a:lnTo>
                    <a:lnTo>
                      <a:pt x="97" y="25"/>
                    </a:lnTo>
                    <a:lnTo>
                      <a:pt x="86" y="29"/>
                    </a:lnTo>
                    <a:lnTo>
                      <a:pt x="75" y="29"/>
                    </a:lnTo>
                    <a:lnTo>
                      <a:pt x="64" y="33"/>
                    </a:lnTo>
                    <a:lnTo>
                      <a:pt x="57" y="33"/>
                    </a:lnTo>
                    <a:lnTo>
                      <a:pt x="46" y="36"/>
                    </a:lnTo>
                    <a:lnTo>
                      <a:pt x="18" y="36"/>
                    </a:lnTo>
                    <a:lnTo>
                      <a:pt x="7" y="4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7" y="43"/>
                    </a:lnTo>
                    <a:lnTo>
                      <a:pt x="39" y="43"/>
                    </a:lnTo>
                    <a:lnTo>
                      <a:pt x="46" y="40"/>
                    </a:lnTo>
                    <a:lnTo>
                      <a:pt x="68" y="40"/>
                    </a:lnTo>
                    <a:lnTo>
                      <a:pt x="79" y="36"/>
                    </a:lnTo>
                    <a:lnTo>
                      <a:pt x="86" y="36"/>
                    </a:lnTo>
                    <a:lnTo>
                      <a:pt x="97" y="33"/>
                    </a:lnTo>
                    <a:lnTo>
                      <a:pt x="108" y="29"/>
                    </a:lnTo>
                    <a:lnTo>
                      <a:pt x="115" y="29"/>
                    </a:lnTo>
                    <a:lnTo>
                      <a:pt x="126" y="22"/>
                    </a:lnTo>
                    <a:lnTo>
                      <a:pt x="136" y="18"/>
                    </a:lnTo>
                    <a:lnTo>
                      <a:pt x="144" y="15"/>
                    </a:lnTo>
                    <a:lnTo>
                      <a:pt x="151" y="7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49" name="Freeform 173"/>
              <p:cNvSpPr>
                <a:spLocks/>
              </p:cNvSpPr>
              <p:nvPr/>
            </p:nvSpPr>
            <p:spPr bwMode="auto">
              <a:xfrm>
                <a:off x="3847" y="1518"/>
                <a:ext cx="119" cy="86"/>
              </a:xfrm>
              <a:custGeom>
                <a:avLst/>
                <a:gdLst>
                  <a:gd name="T0" fmla="*/ 119 w 119"/>
                  <a:gd name="T1" fmla="*/ 4 h 86"/>
                  <a:gd name="T2" fmla="*/ 112 w 119"/>
                  <a:gd name="T3" fmla="*/ 0 h 86"/>
                  <a:gd name="T4" fmla="*/ 105 w 119"/>
                  <a:gd name="T5" fmla="*/ 4 h 86"/>
                  <a:gd name="T6" fmla="*/ 97 w 119"/>
                  <a:gd name="T7" fmla="*/ 7 h 86"/>
                  <a:gd name="T8" fmla="*/ 90 w 119"/>
                  <a:gd name="T9" fmla="*/ 11 h 86"/>
                  <a:gd name="T10" fmla="*/ 79 w 119"/>
                  <a:gd name="T11" fmla="*/ 14 h 86"/>
                  <a:gd name="T12" fmla="*/ 72 w 119"/>
                  <a:gd name="T13" fmla="*/ 18 h 86"/>
                  <a:gd name="T14" fmla="*/ 65 w 119"/>
                  <a:gd name="T15" fmla="*/ 22 h 86"/>
                  <a:gd name="T16" fmla="*/ 58 w 119"/>
                  <a:gd name="T17" fmla="*/ 29 h 86"/>
                  <a:gd name="T18" fmla="*/ 51 w 119"/>
                  <a:gd name="T19" fmla="*/ 32 h 86"/>
                  <a:gd name="T20" fmla="*/ 25 w 119"/>
                  <a:gd name="T21" fmla="*/ 58 h 86"/>
                  <a:gd name="T22" fmla="*/ 18 w 119"/>
                  <a:gd name="T23" fmla="*/ 61 h 86"/>
                  <a:gd name="T24" fmla="*/ 11 w 119"/>
                  <a:gd name="T25" fmla="*/ 68 h 86"/>
                  <a:gd name="T26" fmla="*/ 7 w 119"/>
                  <a:gd name="T27" fmla="*/ 76 h 86"/>
                  <a:gd name="T28" fmla="*/ 0 w 119"/>
                  <a:gd name="T29" fmla="*/ 79 h 86"/>
                  <a:gd name="T30" fmla="*/ 4 w 119"/>
                  <a:gd name="T31" fmla="*/ 86 h 86"/>
                  <a:gd name="T32" fmla="*/ 11 w 119"/>
                  <a:gd name="T33" fmla="*/ 79 h 86"/>
                  <a:gd name="T34" fmla="*/ 18 w 119"/>
                  <a:gd name="T35" fmla="*/ 76 h 86"/>
                  <a:gd name="T36" fmla="*/ 25 w 119"/>
                  <a:gd name="T37" fmla="*/ 68 h 86"/>
                  <a:gd name="T38" fmla="*/ 29 w 119"/>
                  <a:gd name="T39" fmla="*/ 61 h 86"/>
                  <a:gd name="T40" fmla="*/ 36 w 119"/>
                  <a:gd name="T41" fmla="*/ 58 h 86"/>
                  <a:gd name="T42" fmla="*/ 51 w 119"/>
                  <a:gd name="T43" fmla="*/ 43 h 86"/>
                  <a:gd name="T44" fmla="*/ 58 w 119"/>
                  <a:gd name="T45" fmla="*/ 40 h 86"/>
                  <a:gd name="T46" fmla="*/ 69 w 119"/>
                  <a:gd name="T47" fmla="*/ 29 h 86"/>
                  <a:gd name="T48" fmla="*/ 76 w 119"/>
                  <a:gd name="T49" fmla="*/ 25 h 86"/>
                  <a:gd name="T50" fmla="*/ 83 w 119"/>
                  <a:gd name="T51" fmla="*/ 22 h 86"/>
                  <a:gd name="T52" fmla="*/ 90 w 119"/>
                  <a:gd name="T53" fmla="*/ 18 h 86"/>
                  <a:gd name="T54" fmla="*/ 97 w 119"/>
                  <a:gd name="T55" fmla="*/ 14 h 86"/>
                  <a:gd name="T56" fmla="*/ 108 w 119"/>
                  <a:gd name="T57" fmla="*/ 11 h 86"/>
                  <a:gd name="T58" fmla="*/ 115 w 119"/>
                  <a:gd name="T59" fmla="*/ 7 h 86"/>
                  <a:gd name="T60" fmla="*/ 112 w 119"/>
                  <a:gd name="T61" fmla="*/ 7 h 86"/>
                  <a:gd name="T62" fmla="*/ 119 w 119"/>
                  <a:gd name="T63" fmla="*/ 4 h 86"/>
                  <a:gd name="T64" fmla="*/ 115 w 119"/>
                  <a:gd name="T65" fmla="*/ 0 h 86"/>
                  <a:gd name="T66" fmla="*/ 112 w 119"/>
                  <a:gd name="T67" fmla="*/ 0 h 86"/>
                  <a:gd name="T68" fmla="*/ 119 w 119"/>
                  <a:gd name="T69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9" h="86">
                    <a:moveTo>
                      <a:pt x="119" y="4"/>
                    </a:moveTo>
                    <a:lnTo>
                      <a:pt x="112" y="0"/>
                    </a:lnTo>
                    <a:lnTo>
                      <a:pt x="105" y="4"/>
                    </a:lnTo>
                    <a:lnTo>
                      <a:pt x="97" y="7"/>
                    </a:lnTo>
                    <a:lnTo>
                      <a:pt x="90" y="11"/>
                    </a:lnTo>
                    <a:lnTo>
                      <a:pt x="79" y="14"/>
                    </a:lnTo>
                    <a:lnTo>
                      <a:pt x="72" y="18"/>
                    </a:lnTo>
                    <a:lnTo>
                      <a:pt x="65" y="22"/>
                    </a:lnTo>
                    <a:lnTo>
                      <a:pt x="58" y="29"/>
                    </a:lnTo>
                    <a:lnTo>
                      <a:pt x="51" y="32"/>
                    </a:lnTo>
                    <a:lnTo>
                      <a:pt x="25" y="58"/>
                    </a:lnTo>
                    <a:lnTo>
                      <a:pt x="18" y="61"/>
                    </a:lnTo>
                    <a:lnTo>
                      <a:pt x="11" y="68"/>
                    </a:lnTo>
                    <a:lnTo>
                      <a:pt x="7" y="76"/>
                    </a:lnTo>
                    <a:lnTo>
                      <a:pt x="0" y="79"/>
                    </a:lnTo>
                    <a:lnTo>
                      <a:pt x="4" y="86"/>
                    </a:lnTo>
                    <a:lnTo>
                      <a:pt x="11" y="79"/>
                    </a:lnTo>
                    <a:lnTo>
                      <a:pt x="18" y="76"/>
                    </a:lnTo>
                    <a:lnTo>
                      <a:pt x="25" y="68"/>
                    </a:lnTo>
                    <a:lnTo>
                      <a:pt x="29" y="61"/>
                    </a:lnTo>
                    <a:lnTo>
                      <a:pt x="36" y="58"/>
                    </a:lnTo>
                    <a:lnTo>
                      <a:pt x="51" y="43"/>
                    </a:lnTo>
                    <a:lnTo>
                      <a:pt x="58" y="40"/>
                    </a:lnTo>
                    <a:lnTo>
                      <a:pt x="69" y="29"/>
                    </a:lnTo>
                    <a:lnTo>
                      <a:pt x="76" y="25"/>
                    </a:lnTo>
                    <a:lnTo>
                      <a:pt x="83" y="22"/>
                    </a:lnTo>
                    <a:lnTo>
                      <a:pt x="90" y="18"/>
                    </a:lnTo>
                    <a:lnTo>
                      <a:pt x="97" y="14"/>
                    </a:lnTo>
                    <a:lnTo>
                      <a:pt x="108" y="11"/>
                    </a:lnTo>
                    <a:lnTo>
                      <a:pt x="115" y="7"/>
                    </a:lnTo>
                    <a:lnTo>
                      <a:pt x="112" y="7"/>
                    </a:lnTo>
                    <a:lnTo>
                      <a:pt x="119" y="4"/>
                    </a:lnTo>
                    <a:lnTo>
                      <a:pt x="115" y="0"/>
                    </a:lnTo>
                    <a:lnTo>
                      <a:pt x="112" y="0"/>
                    </a:lnTo>
                    <a:lnTo>
                      <a:pt x="11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50" name="Freeform 174"/>
              <p:cNvSpPr>
                <a:spLocks/>
              </p:cNvSpPr>
              <p:nvPr/>
            </p:nvSpPr>
            <p:spPr bwMode="auto">
              <a:xfrm>
                <a:off x="3692" y="1525"/>
                <a:ext cx="33" cy="25"/>
              </a:xfrm>
              <a:custGeom>
                <a:avLst/>
                <a:gdLst>
                  <a:gd name="T0" fmla="*/ 33 w 33"/>
                  <a:gd name="T1" fmla="*/ 15 h 25"/>
                  <a:gd name="T2" fmla="*/ 22 w 33"/>
                  <a:gd name="T3" fmla="*/ 15 h 25"/>
                  <a:gd name="T4" fmla="*/ 15 w 33"/>
                  <a:gd name="T5" fmla="*/ 18 h 25"/>
                  <a:gd name="T6" fmla="*/ 11 w 33"/>
                  <a:gd name="T7" fmla="*/ 18 h 25"/>
                  <a:gd name="T8" fmla="*/ 8 w 33"/>
                  <a:gd name="T9" fmla="*/ 22 h 25"/>
                  <a:gd name="T10" fmla="*/ 4 w 33"/>
                  <a:gd name="T11" fmla="*/ 22 h 25"/>
                  <a:gd name="T12" fmla="*/ 0 w 33"/>
                  <a:gd name="T13" fmla="*/ 25 h 25"/>
                  <a:gd name="T14" fmla="*/ 15 w 33"/>
                  <a:gd name="T15" fmla="*/ 0 h 25"/>
                  <a:gd name="T16" fmla="*/ 18 w 33"/>
                  <a:gd name="T17" fmla="*/ 0 h 25"/>
                  <a:gd name="T18" fmla="*/ 22 w 33"/>
                  <a:gd name="T19" fmla="*/ 4 h 25"/>
                  <a:gd name="T20" fmla="*/ 26 w 33"/>
                  <a:gd name="T21" fmla="*/ 4 h 25"/>
                  <a:gd name="T22" fmla="*/ 26 w 33"/>
                  <a:gd name="T23" fmla="*/ 7 h 25"/>
                  <a:gd name="T24" fmla="*/ 29 w 33"/>
                  <a:gd name="T25" fmla="*/ 11 h 25"/>
                  <a:gd name="T26" fmla="*/ 33 w 33"/>
                  <a:gd name="T27" fmla="*/ 11 h 25"/>
                  <a:gd name="T28" fmla="*/ 33 w 33"/>
                  <a:gd name="T2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25">
                    <a:moveTo>
                      <a:pt x="33" y="15"/>
                    </a:moveTo>
                    <a:lnTo>
                      <a:pt x="22" y="15"/>
                    </a:lnTo>
                    <a:lnTo>
                      <a:pt x="15" y="18"/>
                    </a:lnTo>
                    <a:lnTo>
                      <a:pt x="11" y="18"/>
                    </a:lnTo>
                    <a:lnTo>
                      <a:pt x="8" y="22"/>
                    </a:lnTo>
                    <a:lnTo>
                      <a:pt x="4" y="22"/>
                    </a:lnTo>
                    <a:lnTo>
                      <a:pt x="0" y="25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4"/>
                    </a:lnTo>
                    <a:lnTo>
                      <a:pt x="26" y="4"/>
                    </a:lnTo>
                    <a:lnTo>
                      <a:pt x="26" y="7"/>
                    </a:lnTo>
                    <a:lnTo>
                      <a:pt x="29" y="11"/>
                    </a:lnTo>
                    <a:lnTo>
                      <a:pt x="33" y="1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51" name="Freeform 175"/>
              <p:cNvSpPr>
                <a:spLocks/>
              </p:cNvSpPr>
              <p:nvPr/>
            </p:nvSpPr>
            <p:spPr bwMode="auto">
              <a:xfrm>
                <a:off x="3682" y="1536"/>
                <a:ext cx="43" cy="25"/>
              </a:xfrm>
              <a:custGeom>
                <a:avLst/>
                <a:gdLst>
                  <a:gd name="T0" fmla="*/ 7 w 43"/>
                  <a:gd name="T1" fmla="*/ 11 h 25"/>
                  <a:gd name="T2" fmla="*/ 14 w 43"/>
                  <a:gd name="T3" fmla="*/ 18 h 25"/>
                  <a:gd name="T4" fmla="*/ 18 w 43"/>
                  <a:gd name="T5" fmla="*/ 14 h 25"/>
                  <a:gd name="T6" fmla="*/ 25 w 43"/>
                  <a:gd name="T7" fmla="*/ 11 h 25"/>
                  <a:gd name="T8" fmla="*/ 28 w 43"/>
                  <a:gd name="T9" fmla="*/ 11 h 25"/>
                  <a:gd name="T10" fmla="*/ 32 w 43"/>
                  <a:gd name="T11" fmla="*/ 7 h 25"/>
                  <a:gd name="T12" fmla="*/ 43 w 43"/>
                  <a:gd name="T13" fmla="*/ 7 h 25"/>
                  <a:gd name="T14" fmla="*/ 43 w 43"/>
                  <a:gd name="T15" fmla="*/ 0 h 25"/>
                  <a:gd name="T16" fmla="*/ 36 w 43"/>
                  <a:gd name="T17" fmla="*/ 0 h 25"/>
                  <a:gd name="T18" fmla="*/ 32 w 43"/>
                  <a:gd name="T19" fmla="*/ 4 h 25"/>
                  <a:gd name="T20" fmla="*/ 21 w 43"/>
                  <a:gd name="T21" fmla="*/ 4 h 25"/>
                  <a:gd name="T22" fmla="*/ 18 w 43"/>
                  <a:gd name="T23" fmla="*/ 7 h 25"/>
                  <a:gd name="T24" fmla="*/ 14 w 43"/>
                  <a:gd name="T25" fmla="*/ 7 h 25"/>
                  <a:gd name="T26" fmla="*/ 10 w 43"/>
                  <a:gd name="T27" fmla="*/ 11 h 25"/>
                  <a:gd name="T28" fmla="*/ 14 w 43"/>
                  <a:gd name="T29" fmla="*/ 14 h 25"/>
                  <a:gd name="T30" fmla="*/ 7 w 43"/>
                  <a:gd name="T31" fmla="*/ 11 h 25"/>
                  <a:gd name="T32" fmla="*/ 0 w 43"/>
                  <a:gd name="T33" fmla="*/ 25 h 25"/>
                  <a:gd name="T34" fmla="*/ 14 w 43"/>
                  <a:gd name="T35" fmla="*/ 18 h 25"/>
                  <a:gd name="T36" fmla="*/ 7 w 43"/>
                  <a:gd name="T37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25">
                    <a:moveTo>
                      <a:pt x="7" y="11"/>
                    </a:moveTo>
                    <a:lnTo>
                      <a:pt x="14" y="18"/>
                    </a:lnTo>
                    <a:lnTo>
                      <a:pt x="18" y="14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2" y="7"/>
                    </a:lnTo>
                    <a:lnTo>
                      <a:pt x="43" y="7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1" y="4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10" y="11"/>
                    </a:lnTo>
                    <a:lnTo>
                      <a:pt x="14" y="14"/>
                    </a:lnTo>
                    <a:lnTo>
                      <a:pt x="7" y="11"/>
                    </a:lnTo>
                    <a:lnTo>
                      <a:pt x="0" y="25"/>
                    </a:lnTo>
                    <a:lnTo>
                      <a:pt x="14" y="18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52" name="Freeform 176"/>
              <p:cNvSpPr>
                <a:spLocks/>
              </p:cNvSpPr>
              <p:nvPr/>
            </p:nvSpPr>
            <p:spPr bwMode="auto">
              <a:xfrm>
                <a:off x="3689" y="1522"/>
                <a:ext cx="21" cy="28"/>
              </a:xfrm>
              <a:custGeom>
                <a:avLst/>
                <a:gdLst>
                  <a:gd name="T0" fmla="*/ 18 w 21"/>
                  <a:gd name="T1" fmla="*/ 0 h 28"/>
                  <a:gd name="T2" fmla="*/ 14 w 21"/>
                  <a:gd name="T3" fmla="*/ 0 h 28"/>
                  <a:gd name="T4" fmla="*/ 0 w 21"/>
                  <a:gd name="T5" fmla="*/ 25 h 28"/>
                  <a:gd name="T6" fmla="*/ 7 w 21"/>
                  <a:gd name="T7" fmla="*/ 28 h 28"/>
                  <a:gd name="T8" fmla="*/ 21 w 21"/>
                  <a:gd name="T9" fmla="*/ 3 h 28"/>
                  <a:gd name="T10" fmla="*/ 18 w 21"/>
                  <a:gd name="T11" fmla="*/ 7 h 28"/>
                  <a:gd name="T12" fmla="*/ 18 w 21"/>
                  <a:gd name="T13" fmla="*/ 0 h 28"/>
                  <a:gd name="T14" fmla="*/ 14 w 21"/>
                  <a:gd name="T15" fmla="*/ 0 h 28"/>
                  <a:gd name="T16" fmla="*/ 18 w 21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8">
                    <a:moveTo>
                      <a:pt x="18" y="0"/>
                    </a:moveTo>
                    <a:lnTo>
                      <a:pt x="14" y="0"/>
                    </a:lnTo>
                    <a:lnTo>
                      <a:pt x="0" y="25"/>
                    </a:lnTo>
                    <a:lnTo>
                      <a:pt x="7" y="28"/>
                    </a:lnTo>
                    <a:lnTo>
                      <a:pt x="21" y="3"/>
                    </a:lnTo>
                    <a:lnTo>
                      <a:pt x="18" y="7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53" name="Freeform 177"/>
              <p:cNvSpPr>
                <a:spLocks/>
              </p:cNvSpPr>
              <p:nvPr/>
            </p:nvSpPr>
            <p:spPr bwMode="auto">
              <a:xfrm>
                <a:off x="3707" y="1522"/>
                <a:ext cx="25" cy="21"/>
              </a:xfrm>
              <a:custGeom>
                <a:avLst/>
                <a:gdLst>
                  <a:gd name="T0" fmla="*/ 18 w 25"/>
                  <a:gd name="T1" fmla="*/ 21 h 21"/>
                  <a:gd name="T2" fmla="*/ 21 w 25"/>
                  <a:gd name="T3" fmla="*/ 14 h 21"/>
                  <a:gd name="T4" fmla="*/ 14 w 25"/>
                  <a:gd name="T5" fmla="*/ 7 h 21"/>
                  <a:gd name="T6" fmla="*/ 11 w 25"/>
                  <a:gd name="T7" fmla="*/ 7 h 21"/>
                  <a:gd name="T8" fmla="*/ 11 w 25"/>
                  <a:gd name="T9" fmla="*/ 3 h 21"/>
                  <a:gd name="T10" fmla="*/ 7 w 25"/>
                  <a:gd name="T11" fmla="*/ 3 h 21"/>
                  <a:gd name="T12" fmla="*/ 3 w 25"/>
                  <a:gd name="T13" fmla="*/ 0 h 21"/>
                  <a:gd name="T14" fmla="*/ 0 w 25"/>
                  <a:gd name="T15" fmla="*/ 0 h 21"/>
                  <a:gd name="T16" fmla="*/ 0 w 25"/>
                  <a:gd name="T17" fmla="*/ 7 h 21"/>
                  <a:gd name="T18" fmla="*/ 3 w 25"/>
                  <a:gd name="T19" fmla="*/ 10 h 21"/>
                  <a:gd name="T20" fmla="*/ 7 w 25"/>
                  <a:gd name="T21" fmla="*/ 10 h 21"/>
                  <a:gd name="T22" fmla="*/ 14 w 25"/>
                  <a:gd name="T23" fmla="*/ 18 h 21"/>
                  <a:gd name="T24" fmla="*/ 18 w 25"/>
                  <a:gd name="T25" fmla="*/ 14 h 21"/>
                  <a:gd name="T26" fmla="*/ 18 w 25"/>
                  <a:gd name="T27" fmla="*/ 21 h 21"/>
                  <a:gd name="T28" fmla="*/ 25 w 25"/>
                  <a:gd name="T29" fmla="*/ 21 h 21"/>
                  <a:gd name="T30" fmla="*/ 21 w 25"/>
                  <a:gd name="T31" fmla="*/ 14 h 21"/>
                  <a:gd name="T32" fmla="*/ 18 w 25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1">
                    <a:moveTo>
                      <a:pt x="18" y="21"/>
                    </a:moveTo>
                    <a:lnTo>
                      <a:pt x="21" y="14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14" y="18"/>
                    </a:lnTo>
                    <a:lnTo>
                      <a:pt x="18" y="14"/>
                    </a:lnTo>
                    <a:lnTo>
                      <a:pt x="18" y="21"/>
                    </a:lnTo>
                    <a:lnTo>
                      <a:pt x="25" y="21"/>
                    </a:lnTo>
                    <a:lnTo>
                      <a:pt x="21" y="14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54" name="Freeform 178"/>
              <p:cNvSpPr>
                <a:spLocks/>
              </p:cNvSpPr>
              <p:nvPr/>
            </p:nvSpPr>
            <p:spPr bwMode="auto">
              <a:xfrm>
                <a:off x="3847" y="1644"/>
                <a:ext cx="216" cy="166"/>
              </a:xfrm>
              <a:custGeom>
                <a:avLst/>
                <a:gdLst>
                  <a:gd name="T0" fmla="*/ 15 w 216"/>
                  <a:gd name="T1" fmla="*/ 115 h 166"/>
                  <a:gd name="T2" fmla="*/ 18 w 216"/>
                  <a:gd name="T3" fmla="*/ 108 h 166"/>
                  <a:gd name="T4" fmla="*/ 18 w 216"/>
                  <a:gd name="T5" fmla="*/ 97 h 166"/>
                  <a:gd name="T6" fmla="*/ 11 w 216"/>
                  <a:gd name="T7" fmla="*/ 94 h 166"/>
                  <a:gd name="T8" fmla="*/ 7 w 216"/>
                  <a:gd name="T9" fmla="*/ 86 h 166"/>
                  <a:gd name="T10" fmla="*/ 4 w 216"/>
                  <a:gd name="T11" fmla="*/ 79 h 166"/>
                  <a:gd name="T12" fmla="*/ 0 w 216"/>
                  <a:gd name="T13" fmla="*/ 72 h 166"/>
                  <a:gd name="T14" fmla="*/ 4 w 216"/>
                  <a:gd name="T15" fmla="*/ 65 h 166"/>
                  <a:gd name="T16" fmla="*/ 11 w 216"/>
                  <a:gd name="T17" fmla="*/ 54 h 166"/>
                  <a:gd name="T18" fmla="*/ 18 w 216"/>
                  <a:gd name="T19" fmla="*/ 50 h 166"/>
                  <a:gd name="T20" fmla="*/ 29 w 216"/>
                  <a:gd name="T21" fmla="*/ 47 h 166"/>
                  <a:gd name="T22" fmla="*/ 36 w 216"/>
                  <a:gd name="T23" fmla="*/ 43 h 166"/>
                  <a:gd name="T24" fmla="*/ 43 w 216"/>
                  <a:gd name="T25" fmla="*/ 36 h 166"/>
                  <a:gd name="T26" fmla="*/ 51 w 216"/>
                  <a:gd name="T27" fmla="*/ 36 h 166"/>
                  <a:gd name="T28" fmla="*/ 61 w 216"/>
                  <a:gd name="T29" fmla="*/ 29 h 166"/>
                  <a:gd name="T30" fmla="*/ 69 w 216"/>
                  <a:gd name="T31" fmla="*/ 25 h 166"/>
                  <a:gd name="T32" fmla="*/ 76 w 216"/>
                  <a:gd name="T33" fmla="*/ 25 h 166"/>
                  <a:gd name="T34" fmla="*/ 87 w 216"/>
                  <a:gd name="T35" fmla="*/ 22 h 166"/>
                  <a:gd name="T36" fmla="*/ 94 w 216"/>
                  <a:gd name="T37" fmla="*/ 18 h 166"/>
                  <a:gd name="T38" fmla="*/ 105 w 216"/>
                  <a:gd name="T39" fmla="*/ 14 h 166"/>
                  <a:gd name="T40" fmla="*/ 112 w 216"/>
                  <a:gd name="T41" fmla="*/ 11 h 166"/>
                  <a:gd name="T42" fmla="*/ 123 w 216"/>
                  <a:gd name="T43" fmla="*/ 11 h 166"/>
                  <a:gd name="T44" fmla="*/ 130 w 216"/>
                  <a:gd name="T45" fmla="*/ 7 h 166"/>
                  <a:gd name="T46" fmla="*/ 137 w 216"/>
                  <a:gd name="T47" fmla="*/ 4 h 166"/>
                  <a:gd name="T48" fmla="*/ 148 w 216"/>
                  <a:gd name="T49" fmla="*/ 0 h 166"/>
                  <a:gd name="T50" fmla="*/ 151 w 216"/>
                  <a:gd name="T51" fmla="*/ 4 h 166"/>
                  <a:gd name="T52" fmla="*/ 176 w 216"/>
                  <a:gd name="T53" fmla="*/ 4 h 166"/>
                  <a:gd name="T54" fmla="*/ 187 w 216"/>
                  <a:gd name="T55" fmla="*/ 14 h 166"/>
                  <a:gd name="T56" fmla="*/ 198 w 216"/>
                  <a:gd name="T57" fmla="*/ 29 h 166"/>
                  <a:gd name="T58" fmla="*/ 205 w 216"/>
                  <a:gd name="T59" fmla="*/ 43 h 166"/>
                  <a:gd name="T60" fmla="*/ 209 w 216"/>
                  <a:gd name="T61" fmla="*/ 58 h 166"/>
                  <a:gd name="T62" fmla="*/ 212 w 216"/>
                  <a:gd name="T63" fmla="*/ 76 h 166"/>
                  <a:gd name="T64" fmla="*/ 216 w 216"/>
                  <a:gd name="T65" fmla="*/ 94 h 166"/>
                  <a:gd name="T66" fmla="*/ 216 w 216"/>
                  <a:gd name="T67" fmla="*/ 108 h 166"/>
                  <a:gd name="T68" fmla="*/ 212 w 216"/>
                  <a:gd name="T69" fmla="*/ 126 h 166"/>
                  <a:gd name="T70" fmla="*/ 205 w 216"/>
                  <a:gd name="T71" fmla="*/ 133 h 166"/>
                  <a:gd name="T72" fmla="*/ 198 w 216"/>
                  <a:gd name="T73" fmla="*/ 137 h 166"/>
                  <a:gd name="T74" fmla="*/ 187 w 216"/>
                  <a:gd name="T75" fmla="*/ 144 h 166"/>
                  <a:gd name="T76" fmla="*/ 176 w 216"/>
                  <a:gd name="T77" fmla="*/ 148 h 166"/>
                  <a:gd name="T78" fmla="*/ 169 w 216"/>
                  <a:gd name="T79" fmla="*/ 151 h 166"/>
                  <a:gd name="T80" fmla="*/ 158 w 216"/>
                  <a:gd name="T81" fmla="*/ 155 h 166"/>
                  <a:gd name="T82" fmla="*/ 148 w 216"/>
                  <a:gd name="T83" fmla="*/ 158 h 166"/>
                  <a:gd name="T84" fmla="*/ 137 w 216"/>
                  <a:gd name="T85" fmla="*/ 162 h 166"/>
                  <a:gd name="T86" fmla="*/ 126 w 216"/>
                  <a:gd name="T87" fmla="*/ 162 h 166"/>
                  <a:gd name="T88" fmla="*/ 115 w 216"/>
                  <a:gd name="T89" fmla="*/ 166 h 166"/>
                  <a:gd name="T90" fmla="*/ 83 w 216"/>
                  <a:gd name="T91" fmla="*/ 166 h 166"/>
                  <a:gd name="T92" fmla="*/ 72 w 216"/>
                  <a:gd name="T93" fmla="*/ 162 h 166"/>
                  <a:gd name="T94" fmla="*/ 61 w 216"/>
                  <a:gd name="T95" fmla="*/ 162 h 166"/>
                  <a:gd name="T96" fmla="*/ 51 w 216"/>
                  <a:gd name="T97" fmla="*/ 158 h 166"/>
                  <a:gd name="T98" fmla="*/ 40 w 216"/>
                  <a:gd name="T99" fmla="*/ 148 h 166"/>
                  <a:gd name="T100" fmla="*/ 36 w 216"/>
                  <a:gd name="T101" fmla="*/ 140 h 166"/>
                  <a:gd name="T102" fmla="*/ 33 w 216"/>
                  <a:gd name="T103" fmla="*/ 137 h 166"/>
                  <a:gd name="T104" fmla="*/ 29 w 216"/>
                  <a:gd name="T105" fmla="*/ 130 h 166"/>
                  <a:gd name="T106" fmla="*/ 25 w 216"/>
                  <a:gd name="T107" fmla="*/ 126 h 166"/>
                  <a:gd name="T108" fmla="*/ 22 w 216"/>
                  <a:gd name="T109" fmla="*/ 119 h 166"/>
                  <a:gd name="T110" fmla="*/ 15 w 216"/>
                  <a:gd name="T111" fmla="*/ 11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6" h="166">
                    <a:moveTo>
                      <a:pt x="15" y="115"/>
                    </a:moveTo>
                    <a:lnTo>
                      <a:pt x="18" y="108"/>
                    </a:lnTo>
                    <a:lnTo>
                      <a:pt x="18" y="97"/>
                    </a:lnTo>
                    <a:lnTo>
                      <a:pt x="11" y="94"/>
                    </a:lnTo>
                    <a:lnTo>
                      <a:pt x="7" y="86"/>
                    </a:lnTo>
                    <a:lnTo>
                      <a:pt x="4" y="79"/>
                    </a:lnTo>
                    <a:lnTo>
                      <a:pt x="0" y="72"/>
                    </a:lnTo>
                    <a:lnTo>
                      <a:pt x="4" y="65"/>
                    </a:lnTo>
                    <a:lnTo>
                      <a:pt x="11" y="54"/>
                    </a:lnTo>
                    <a:lnTo>
                      <a:pt x="18" y="50"/>
                    </a:lnTo>
                    <a:lnTo>
                      <a:pt x="29" y="47"/>
                    </a:lnTo>
                    <a:lnTo>
                      <a:pt x="36" y="43"/>
                    </a:lnTo>
                    <a:lnTo>
                      <a:pt x="43" y="36"/>
                    </a:lnTo>
                    <a:lnTo>
                      <a:pt x="51" y="36"/>
                    </a:lnTo>
                    <a:lnTo>
                      <a:pt x="61" y="29"/>
                    </a:lnTo>
                    <a:lnTo>
                      <a:pt x="69" y="25"/>
                    </a:lnTo>
                    <a:lnTo>
                      <a:pt x="76" y="25"/>
                    </a:lnTo>
                    <a:lnTo>
                      <a:pt x="87" y="22"/>
                    </a:lnTo>
                    <a:lnTo>
                      <a:pt x="94" y="18"/>
                    </a:lnTo>
                    <a:lnTo>
                      <a:pt x="105" y="14"/>
                    </a:lnTo>
                    <a:lnTo>
                      <a:pt x="112" y="11"/>
                    </a:lnTo>
                    <a:lnTo>
                      <a:pt x="123" y="11"/>
                    </a:lnTo>
                    <a:lnTo>
                      <a:pt x="130" y="7"/>
                    </a:lnTo>
                    <a:lnTo>
                      <a:pt x="137" y="4"/>
                    </a:lnTo>
                    <a:lnTo>
                      <a:pt x="148" y="0"/>
                    </a:lnTo>
                    <a:lnTo>
                      <a:pt x="151" y="4"/>
                    </a:lnTo>
                    <a:lnTo>
                      <a:pt x="176" y="4"/>
                    </a:lnTo>
                    <a:lnTo>
                      <a:pt x="187" y="14"/>
                    </a:lnTo>
                    <a:lnTo>
                      <a:pt x="198" y="29"/>
                    </a:lnTo>
                    <a:lnTo>
                      <a:pt x="205" y="43"/>
                    </a:lnTo>
                    <a:lnTo>
                      <a:pt x="209" y="58"/>
                    </a:lnTo>
                    <a:lnTo>
                      <a:pt x="212" y="76"/>
                    </a:lnTo>
                    <a:lnTo>
                      <a:pt x="216" y="94"/>
                    </a:lnTo>
                    <a:lnTo>
                      <a:pt x="216" y="108"/>
                    </a:lnTo>
                    <a:lnTo>
                      <a:pt x="212" y="126"/>
                    </a:lnTo>
                    <a:lnTo>
                      <a:pt x="205" y="133"/>
                    </a:lnTo>
                    <a:lnTo>
                      <a:pt x="198" y="137"/>
                    </a:lnTo>
                    <a:lnTo>
                      <a:pt x="187" y="144"/>
                    </a:lnTo>
                    <a:lnTo>
                      <a:pt x="176" y="148"/>
                    </a:lnTo>
                    <a:lnTo>
                      <a:pt x="169" y="151"/>
                    </a:lnTo>
                    <a:lnTo>
                      <a:pt x="158" y="155"/>
                    </a:lnTo>
                    <a:lnTo>
                      <a:pt x="148" y="158"/>
                    </a:lnTo>
                    <a:lnTo>
                      <a:pt x="137" y="162"/>
                    </a:lnTo>
                    <a:lnTo>
                      <a:pt x="126" y="162"/>
                    </a:lnTo>
                    <a:lnTo>
                      <a:pt x="115" y="166"/>
                    </a:lnTo>
                    <a:lnTo>
                      <a:pt x="83" y="166"/>
                    </a:lnTo>
                    <a:lnTo>
                      <a:pt x="72" y="162"/>
                    </a:lnTo>
                    <a:lnTo>
                      <a:pt x="61" y="162"/>
                    </a:lnTo>
                    <a:lnTo>
                      <a:pt x="51" y="158"/>
                    </a:lnTo>
                    <a:lnTo>
                      <a:pt x="40" y="148"/>
                    </a:lnTo>
                    <a:lnTo>
                      <a:pt x="36" y="140"/>
                    </a:lnTo>
                    <a:lnTo>
                      <a:pt x="33" y="137"/>
                    </a:lnTo>
                    <a:lnTo>
                      <a:pt x="29" y="130"/>
                    </a:lnTo>
                    <a:lnTo>
                      <a:pt x="25" y="126"/>
                    </a:lnTo>
                    <a:lnTo>
                      <a:pt x="22" y="119"/>
                    </a:lnTo>
                    <a:lnTo>
                      <a:pt x="15" y="115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55" name="Freeform 179"/>
              <p:cNvSpPr>
                <a:spLocks/>
              </p:cNvSpPr>
              <p:nvPr/>
            </p:nvSpPr>
            <p:spPr bwMode="auto">
              <a:xfrm>
                <a:off x="3844" y="1698"/>
                <a:ext cx="25" cy="61"/>
              </a:xfrm>
              <a:custGeom>
                <a:avLst/>
                <a:gdLst>
                  <a:gd name="T0" fmla="*/ 14 w 25"/>
                  <a:gd name="T1" fmla="*/ 0 h 61"/>
                  <a:gd name="T2" fmla="*/ 3 w 25"/>
                  <a:gd name="T3" fmla="*/ 7 h 61"/>
                  <a:gd name="T4" fmla="*/ 0 w 25"/>
                  <a:gd name="T5" fmla="*/ 18 h 61"/>
                  <a:gd name="T6" fmla="*/ 3 w 25"/>
                  <a:gd name="T7" fmla="*/ 25 h 61"/>
                  <a:gd name="T8" fmla="*/ 7 w 25"/>
                  <a:gd name="T9" fmla="*/ 32 h 61"/>
                  <a:gd name="T10" fmla="*/ 14 w 25"/>
                  <a:gd name="T11" fmla="*/ 40 h 61"/>
                  <a:gd name="T12" fmla="*/ 18 w 25"/>
                  <a:gd name="T13" fmla="*/ 47 h 61"/>
                  <a:gd name="T14" fmla="*/ 18 w 25"/>
                  <a:gd name="T15" fmla="*/ 54 h 61"/>
                  <a:gd name="T16" fmla="*/ 14 w 25"/>
                  <a:gd name="T17" fmla="*/ 61 h 61"/>
                  <a:gd name="T18" fmla="*/ 21 w 25"/>
                  <a:gd name="T19" fmla="*/ 61 h 61"/>
                  <a:gd name="T20" fmla="*/ 25 w 25"/>
                  <a:gd name="T21" fmla="*/ 54 h 61"/>
                  <a:gd name="T22" fmla="*/ 25 w 25"/>
                  <a:gd name="T23" fmla="*/ 43 h 61"/>
                  <a:gd name="T24" fmla="*/ 18 w 25"/>
                  <a:gd name="T25" fmla="*/ 36 h 61"/>
                  <a:gd name="T26" fmla="*/ 14 w 25"/>
                  <a:gd name="T27" fmla="*/ 29 h 61"/>
                  <a:gd name="T28" fmla="*/ 10 w 25"/>
                  <a:gd name="T29" fmla="*/ 22 h 61"/>
                  <a:gd name="T30" fmla="*/ 7 w 25"/>
                  <a:gd name="T31" fmla="*/ 18 h 61"/>
                  <a:gd name="T32" fmla="*/ 10 w 25"/>
                  <a:gd name="T33" fmla="*/ 11 h 61"/>
                  <a:gd name="T34" fmla="*/ 18 w 25"/>
                  <a:gd name="T35" fmla="*/ 4 h 61"/>
                  <a:gd name="T36" fmla="*/ 14 w 25"/>
                  <a:gd name="T3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61">
                    <a:moveTo>
                      <a:pt x="14" y="0"/>
                    </a:moveTo>
                    <a:lnTo>
                      <a:pt x="3" y="7"/>
                    </a:lnTo>
                    <a:lnTo>
                      <a:pt x="0" y="18"/>
                    </a:lnTo>
                    <a:lnTo>
                      <a:pt x="3" y="25"/>
                    </a:lnTo>
                    <a:lnTo>
                      <a:pt x="7" y="32"/>
                    </a:lnTo>
                    <a:lnTo>
                      <a:pt x="14" y="40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14" y="61"/>
                    </a:lnTo>
                    <a:lnTo>
                      <a:pt x="21" y="61"/>
                    </a:lnTo>
                    <a:lnTo>
                      <a:pt x="25" y="54"/>
                    </a:lnTo>
                    <a:lnTo>
                      <a:pt x="25" y="43"/>
                    </a:lnTo>
                    <a:lnTo>
                      <a:pt x="18" y="36"/>
                    </a:lnTo>
                    <a:lnTo>
                      <a:pt x="14" y="29"/>
                    </a:lnTo>
                    <a:lnTo>
                      <a:pt x="10" y="22"/>
                    </a:lnTo>
                    <a:lnTo>
                      <a:pt x="7" y="18"/>
                    </a:lnTo>
                    <a:lnTo>
                      <a:pt x="10" y="11"/>
                    </a:lnTo>
                    <a:lnTo>
                      <a:pt x="1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56" name="Freeform 180"/>
              <p:cNvSpPr>
                <a:spLocks/>
              </p:cNvSpPr>
              <p:nvPr/>
            </p:nvSpPr>
            <p:spPr bwMode="auto">
              <a:xfrm>
                <a:off x="3858" y="1640"/>
                <a:ext cx="140" cy="62"/>
              </a:xfrm>
              <a:custGeom>
                <a:avLst/>
                <a:gdLst>
                  <a:gd name="T0" fmla="*/ 140 w 140"/>
                  <a:gd name="T1" fmla="*/ 0 h 62"/>
                  <a:gd name="T2" fmla="*/ 137 w 140"/>
                  <a:gd name="T3" fmla="*/ 0 h 62"/>
                  <a:gd name="T4" fmla="*/ 126 w 140"/>
                  <a:gd name="T5" fmla="*/ 4 h 62"/>
                  <a:gd name="T6" fmla="*/ 119 w 140"/>
                  <a:gd name="T7" fmla="*/ 8 h 62"/>
                  <a:gd name="T8" fmla="*/ 108 w 140"/>
                  <a:gd name="T9" fmla="*/ 11 h 62"/>
                  <a:gd name="T10" fmla="*/ 101 w 140"/>
                  <a:gd name="T11" fmla="*/ 11 h 62"/>
                  <a:gd name="T12" fmla="*/ 90 w 140"/>
                  <a:gd name="T13" fmla="*/ 15 h 62"/>
                  <a:gd name="T14" fmla="*/ 83 w 140"/>
                  <a:gd name="T15" fmla="*/ 18 h 62"/>
                  <a:gd name="T16" fmla="*/ 76 w 140"/>
                  <a:gd name="T17" fmla="*/ 22 h 62"/>
                  <a:gd name="T18" fmla="*/ 65 w 140"/>
                  <a:gd name="T19" fmla="*/ 26 h 62"/>
                  <a:gd name="T20" fmla="*/ 58 w 140"/>
                  <a:gd name="T21" fmla="*/ 26 h 62"/>
                  <a:gd name="T22" fmla="*/ 47 w 140"/>
                  <a:gd name="T23" fmla="*/ 29 h 62"/>
                  <a:gd name="T24" fmla="*/ 40 w 140"/>
                  <a:gd name="T25" fmla="*/ 36 h 62"/>
                  <a:gd name="T26" fmla="*/ 32 w 140"/>
                  <a:gd name="T27" fmla="*/ 40 h 62"/>
                  <a:gd name="T28" fmla="*/ 22 w 140"/>
                  <a:gd name="T29" fmla="*/ 44 h 62"/>
                  <a:gd name="T30" fmla="*/ 14 w 140"/>
                  <a:gd name="T31" fmla="*/ 47 h 62"/>
                  <a:gd name="T32" fmla="*/ 7 w 140"/>
                  <a:gd name="T33" fmla="*/ 51 h 62"/>
                  <a:gd name="T34" fmla="*/ 0 w 140"/>
                  <a:gd name="T35" fmla="*/ 58 h 62"/>
                  <a:gd name="T36" fmla="*/ 4 w 140"/>
                  <a:gd name="T37" fmla="*/ 62 h 62"/>
                  <a:gd name="T38" fmla="*/ 11 w 140"/>
                  <a:gd name="T39" fmla="*/ 58 h 62"/>
                  <a:gd name="T40" fmla="*/ 18 w 140"/>
                  <a:gd name="T41" fmla="*/ 54 h 62"/>
                  <a:gd name="T42" fmla="*/ 25 w 140"/>
                  <a:gd name="T43" fmla="*/ 51 h 62"/>
                  <a:gd name="T44" fmla="*/ 32 w 140"/>
                  <a:gd name="T45" fmla="*/ 44 h 62"/>
                  <a:gd name="T46" fmla="*/ 43 w 140"/>
                  <a:gd name="T47" fmla="*/ 40 h 62"/>
                  <a:gd name="T48" fmla="*/ 50 w 140"/>
                  <a:gd name="T49" fmla="*/ 36 h 62"/>
                  <a:gd name="T50" fmla="*/ 61 w 140"/>
                  <a:gd name="T51" fmla="*/ 33 h 62"/>
                  <a:gd name="T52" fmla="*/ 68 w 140"/>
                  <a:gd name="T53" fmla="*/ 33 h 62"/>
                  <a:gd name="T54" fmla="*/ 76 w 140"/>
                  <a:gd name="T55" fmla="*/ 29 h 62"/>
                  <a:gd name="T56" fmla="*/ 86 w 140"/>
                  <a:gd name="T57" fmla="*/ 26 h 62"/>
                  <a:gd name="T58" fmla="*/ 94 w 140"/>
                  <a:gd name="T59" fmla="*/ 22 h 62"/>
                  <a:gd name="T60" fmla="*/ 101 w 140"/>
                  <a:gd name="T61" fmla="*/ 18 h 62"/>
                  <a:gd name="T62" fmla="*/ 112 w 140"/>
                  <a:gd name="T63" fmla="*/ 18 h 62"/>
                  <a:gd name="T64" fmla="*/ 119 w 140"/>
                  <a:gd name="T65" fmla="*/ 15 h 62"/>
                  <a:gd name="T66" fmla="*/ 130 w 140"/>
                  <a:gd name="T67" fmla="*/ 11 h 62"/>
                  <a:gd name="T68" fmla="*/ 137 w 140"/>
                  <a:gd name="T69" fmla="*/ 8 h 62"/>
                  <a:gd name="T70" fmla="*/ 133 w 140"/>
                  <a:gd name="T71" fmla="*/ 8 h 62"/>
                  <a:gd name="T72" fmla="*/ 140 w 140"/>
                  <a:gd name="T73" fmla="*/ 0 h 62"/>
                  <a:gd name="T74" fmla="*/ 137 w 140"/>
                  <a:gd name="T75" fmla="*/ 0 h 62"/>
                  <a:gd name="T76" fmla="*/ 140 w 140"/>
                  <a:gd name="T7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0" h="62">
                    <a:moveTo>
                      <a:pt x="140" y="0"/>
                    </a:moveTo>
                    <a:lnTo>
                      <a:pt x="137" y="0"/>
                    </a:lnTo>
                    <a:lnTo>
                      <a:pt x="126" y="4"/>
                    </a:lnTo>
                    <a:lnTo>
                      <a:pt x="119" y="8"/>
                    </a:lnTo>
                    <a:lnTo>
                      <a:pt x="108" y="11"/>
                    </a:lnTo>
                    <a:lnTo>
                      <a:pt x="101" y="11"/>
                    </a:lnTo>
                    <a:lnTo>
                      <a:pt x="90" y="15"/>
                    </a:lnTo>
                    <a:lnTo>
                      <a:pt x="83" y="18"/>
                    </a:lnTo>
                    <a:lnTo>
                      <a:pt x="76" y="22"/>
                    </a:lnTo>
                    <a:lnTo>
                      <a:pt x="65" y="26"/>
                    </a:lnTo>
                    <a:lnTo>
                      <a:pt x="58" y="26"/>
                    </a:lnTo>
                    <a:lnTo>
                      <a:pt x="47" y="29"/>
                    </a:lnTo>
                    <a:lnTo>
                      <a:pt x="40" y="36"/>
                    </a:lnTo>
                    <a:lnTo>
                      <a:pt x="32" y="40"/>
                    </a:lnTo>
                    <a:lnTo>
                      <a:pt x="22" y="44"/>
                    </a:lnTo>
                    <a:lnTo>
                      <a:pt x="14" y="47"/>
                    </a:lnTo>
                    <a:lnTo>
                      <a:pt x="7" y="51"/>
                    </a:lnTo>
                    <a:lnTo>
                      <a:pt x="0" y="58"/>
                    </a:lnTo>
                    <a:lnTo>
                      <a:pt x="4" y="62"/>
                    </a:lnTo>
                    <a:lnTo>
                      <a:pt x="11" y="58"/>
                    </a:lnTo>
                    <a:lnTo>
                      <a:pt x="18" y="54"/>
                    </a:lnTo>
                    <a:lnTo>
                      <a:pt x="25" y="51"/>
                    </a:lnTo>
                    <a:lnTo>
                      <a:pt x="32" y="44"/>
                    </a:lnTo>
                    <a:lnTo>
                      <a:pt x="43" y="40"/>
                    </a:lnTo>
                    <a:lnTo>
                      <a:pt x="50" y="36"/>
                    </a:lnTo>
                    <a:lnTo>
                      <a:pt x="61" y="33"/>
                    </a:lnTo>
                    <a:lnTo>
                      <a:pt x="68" y="33"/>
                    </a:lnTo>
                    <a:lnTo>
                      <a:pt x="76" y="29"/>
                    </a:lnTo>
                    <a:lnTo>
                      <a:pt x="86" y="26"/>
                    </a:lnTo>
                    <a:lnTo>
                      <a:pt x="94" y="22"/>
                    </a:lnTo>
                    <a:lnTo>
                      <a:pt x="101" y="18"/>
                    </a:lnTo>
                    <a:lnTo>
                      <a:pt x="112" y="18"/>
                    </a:lnTo>
                    <a:lnTo>
                      <a:pt x="119" y="15"/>
                    </a:lnTo>
                    <a:lnTo>
                      <a:pt x="130" y="11"/>
                    </a:lnTo>
                    <a:lnTo>
                      <a:pt x="137" y="8"/>
                    </a:lnTo>
                    <a:lnTo>
                      <a:pt x="133" y="8"/>
                    </a:lnTo>
                    <a:lnTo>
                      <a:pt x="140" y="0"/>
                    </a:lnTo>
                    <a:lnTo>
                      <a:pt x="137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57" name="Freeform 181"/>
              <p:cNvSpPr>
                <a:spLocks/>
              </p:cNvSpPr>
              <p:nvPr/>
            </p:nvSpPr>
            <p:spPr bwMode="auto">
              <a:xfrm>
                <a:off x="3991" y="1640"/>
                <a:ext cx="32" cy="11"/>
              </a:xfrm>
              <a:custGeom>
                <a:avLst/>
                <a:gdLst>
                  <a:gd name="T0" fmla="*/ 32 w 32"/>
                  <a:gd name="T1" fmla="*/ 4 h 11"/>
                  <a:gd name="T2" fmla="*/ 7 w 32"/>
                  <a:gd name="T3" fmla="*/ 4 h 11"/>
                  <a:gd name="T4" fmla="*/ 7 w 32"/>
                  <a:gd name="T5" fmla="*/ 0 h 11"/>
                  <a:gd name="T6" fmla="*/ 0 w 32"/>
                  <a:gd name="T7" fmla="*/ 8 h 11"/>
                  <a:gd name="T8" fmla="*/ 7 w 32"/>
                  <a:gd name="T9" fmla="*/ 11 h 11"/>
                  <a:gd name="T10" fmla="*/ 32 w 32"/>
                  <a:gd name="T11" fmla="*/ 11 h 11"/>
                  <a:gd name="T12" fmla="*/ 29 w 32"/>
                  <a:gd name="T13" fmla="*/ 11 h 11"/>
                  <a:gd name="T14" fmla="*/ 32 w 32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1">
                    <a:moveTo>
                      <a:pt x="32" y="4"/>
                    </a:moveTo>
                    <a:lnTo>
                      <a:pt x="7" y="4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58" name="Freeform 182"/>
              <p:cNvSpPr>
                <a:spLocks/>
              </p:cNvSpPr>
              <p:nvPr/>
            </p:nvSpPr>
            <p:spPr bwMode="auto">
              <a:xfrm>
                <a:off x="4020" y="1644"/>
                <a:ext cx="47" cy="130"/>
              </a:xfrm>
              <a:custGeom>
                <a:avLst/>
                <a:gdLst>
                  <a:gd name="T0" fmla="*/ 43 w 47"/>
                  <a:gd name="T1" fmla="*/ 130 h 130"/>
                  <a:gd name="T2" fmla="*/ 43 w 47"/>
                  <a:gd name="T3" fmla="*/ 126 h 130"/>
                  <a:gd name="T4" fmla="*/ 47 w 47"/>
                  <a:gd name="T5" fmla="*/ 108 h 130"/>
                  <a:gd name="T6" fmla="*/ 47 w 47"/>
                  <a:gd name="T7" fmla="*/ 94 h 130"/>
                  <a:gd name="T8" fmla="*/ 43 w 47"/>
                  <a:gd name="T9" fmla="*/ 76 h 130"/>
                  <a:gd name="T10" fmla="*/ 39 w 47"/>
                  <a:gd name="T11" fmla="*/ 58 h 130"/>
                  <a:gd name="T12" fmla="*/ 36 w 47"/>
                  <a:gd name="T13" fmla="*/ 43 h 130"/>
                  <a:gd name="T14" fmla="*/ 29 w 47"/>
                  <a:gd name="T15" fmla="*/ 29 h 130"/>
                  <a:gd name="T16" fmla="*/ 18 w 47"/>
                  <a:gd name="T17" fmla="*/ 14 h 130"/>
                  <a:gd name="T18" fmla="*/ 3 w 47"/>
                  <a:gd name="T19" fmla="*/ 0 h 130"/>
                  <a:gd name="T20" fmla="*/ 0 w 47"/>
                  <a:gd name="T21" fmla="*/ 7 h 130"/>
                  <a:gd name="T22" fmla="*/ 11 w 47"/>
                  <a:gd name="T23" fmla="*/ 18 h 130"/>
                  <a:gd name="T24" fmla="*/ 21 w 47"/>
                  <a:gd name="T25" fmla="*/ 32 h 130"/>
                  <a:gd name="T26" fmla="*/ 29 w 47"/>
                  <a:gd name="T27" fmla="*/ 43 h 130"/>
                  <a:gd name="T28" fmla="*/ 32 w 47"/>
                  <a:gd name="T29" fmla="*/ 58 h 130"/>
                  <a:gd name="T30" fmla="*/ 36 w 47"/>
                  <a:gd name="T31" fmla="*/ 76 h 130"/>
                  <a:gd name="T32" fmla="*/ 39 w 47"/>
                  <a:gd name="T33" fmla="*/ 94 h 130"/>
                  <a:gd name="T34" fmla="*/ 39 w 47"/>
                  <a:gd name="T35" fmla="*/ 108 h 130"/>
                  <a:gd name="T36" fmla="*/ 36 w 47"/>
                  <a:gd name="T37" fmla="*/ 126 h 130"/>
                  <a:gd name="T38" fmla="*/ 39 w 47"/>
                  <a:gd name="T39" fmla="*/ 122 h 130"/>
                  <a:gd name="T40" fmla="*/ 43 w 47"/>
                  <a:gd name="T41" fmla="*/ 130 h 130"/>
                  <a:gd name="T42" fmla="*/ 43 w 47"/>
                  <a:gd name="T43" fmla="*/ 126 h 130"/>
                  <a:gd name="T44" fmla="*/ 43 w 47"/>
                  <a:gd name="T4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130">
                    <a:moveTo>
                      <a:pt x="43" y="130"/>
                    </a:moveTo>
                    <a:lnTo>
                      <a:pt x="43" y="126"/>
                    </a:lnTo>
                    <a:lnTo>
                      <a:pt x="47" y="108"/>
                    </a:lnTo>
                    <a:lnTo>
                      <a:pt x="47" y="94"/>
                    </a:lnTo>
                    <a:lnTo>
                      <a:pt x="43" y="76"/>
                    </a:lnTo>
                    <a:lnTo>
                      <a:pt x="39" y="58"/>
                    </a:lnTo>
                    <a:lnTo>
                      <a:pt x="36" y="43"/>
                    </a:lnTo>
                    <a:lnTo>
                      <a:pt x="29" y="29"/>
                    </a:lnTo>
                    <a:lnTo>
                      <a:pt x="18" y="14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1" y="18"/>
                    </a:lnTo>
                    <a:lnTo>
                      <a:pt x="21" y="32"/>
                    </a:lnTo>
                    <a:lnTo>
                      <a:pt x="29" y="43"/>
                    </a:lnTo>
                    <a:lnTo>
                      <a:pt x="32" y="58"/>
                    </a:lnTo>
                    <a:lnTo>
                      <a:pt x="36" y="76"/>
                    </a:lnTo>
                    <a:lnTo>
                      <a:pt x="39" y="94"/>
                    </a:lnTo>
                    <a:lnTo>
                      <a:pt x="39" y="108"/>
                    </a:lnTo>
                    <a:lnTo>
                      <a:pt x="36" y="126"/>
                    </a:lnTo>
                    <a:lnTo>
                      <a:pt x="39" y="122"/>
                    </a:lnTo>
                    <a:lnTo>
                      <a:pt x="43" y="130"/>
                    </a:lnTo>
                    <a:lnTo>
                      <a:pt x="43" y="126"/>
                    </a:lnTo>
                    <a:lnTo>
                      <a:pt x="43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59" name="Freeform 183"/>
              <p:cNvSpPr>
                <a:spLocks/>
              </p:cNvSpPr>
              <p:nvPr/>
            </p:nvSpPr>
            <p:spPr bwMode="auto">
              <a:xfrm>
                <a:off x="3898" y="1766"/>
                <a:ext cx="165" cy="47"/>
              </a:xfrm>
              <a:custGeom>
                <a:avLst/>
                <a:gdLst>
                  <a:gd name="T0" fmla="*/ 0 w 165"/>
                  <a:gd name="T1" fmla="*/ 40 h 47"/>
                  <a:gd name="T2" fmla="*/ 10 w 165"/>
                  <a:gd name="T3" fmla="*/ 44 h 47"/>
                  <a:gd name="T4" fmla="*/ 21 w 165"/>
                  <a:gd name="T5" fmla="*/ 44 h 47"/>
                  <a:gd name="T6" fmla="*/ 32 w 165"/>
                  <a:gd name="T7" fmla="*/ 47 h 47"/>
                  <a:gd name="T8" fmla="*/ 64 w 165"/>
                  <a:gd name="T9" fmla="*/ 47 h 47"/>
                  <a:gd name="T10" fmla="*/ 75 w 165"/>
                  <a:gd name="T11" fmla="*/ 44 h 47"/>
                  <a:gd name="T12" fmla="*/ 86 w 165"/>
                  <a:gd name="T13" fmla="*/ 44 h 47"/>
                  <a:gd name="T14" fmla="*/ 97 w 165"/>
                  <a:gd name="T15" fmla="*/ 40 h 47"/>
                  <a:gd name="T16" fmla="*/ 107 w 165"/>
                  <a:gd name="T17" fmla="*/ 36 h 47"/>
                  <a:gd name="T18" fmla="*/ 118 w 165"/>
                  <a:gd name="T19" fmla="*/ 33 h 47"/>
                  <a:gd name="T20" fmla="*/ 129 w 165"/>
                  <a:gd name="T21" fmla="*/ 29 h 47"/>
                  <a:gd name="T22" fmla="*/ 140 w 165"/>
                  <a:gd name="T23" fmla="*/ 26 h 47"/>
                  <a:gd name="T24" fmla="*/ 147 w 165"/>
                  <a:gd name="T25" fmla="*/ 18 h 47"/>
                  <a:gd name="T26" fmla="*/ 158 w 165"/>
                  <a:gd name="T27" fmla="*/ 11 h 47"/>
                  <a:gd name="T28" fmla="*/ 165 w 165"/>
                  <a:gd name="T29" fmla="*/ 8 h 47"/>
                  <a:gd name="T30" fmla="*/ 161 w 165"/>
                  <a:gd name="T31" fmla="*/ 0 h 47"/>
                  <a:gd name="T32" fmla="*/ 154 w 165"/>
                  <a:gd name="T33" fmla="*/ 8 h 47"/>
                  <a:gd name="T34" fmla="*/ 143 w 165"/>
                  <a:gd name="T35" fmla="*/ 11 h 47"/>
                  <a:gd name="T36" fmla="*/ 136 w 165"/>
                  <a:gd name="T37" fmla="*/ 18 h 47"/>
                  <a:gd name="T38" fmla="*/ 125 w 165"/>
                  <a:gd name="T39" fmla="*/ 22 h 47"/>
                  <a:gd name="T40" fmla="*/ 115 w 165"/>
                  <a:gd name="T41" fmla="*/ 26 h 47"/>
                  <a:gd name="T42" fmla="*/ 104 w 165"/>
                  <a:gd name="T43" fmla="*/ 29 h 47"/>
                  <a:gd name="T44" fmla="*/ 97 w 165"/>
                  <a:gd name="T45" fmla="*/ 33 h 47"/>
                  <a:gd name="T46" fmla="*/ 86 w 165"/>
                  <a:gd name="T47" fmla="*/ 36 h 47"/>
                  <a:gd name="T48" fmla="*/ 75 w 165"/>
                  <a:gd name="T49" fmla="*/ 36 h 47"/>
                  <a:gd name="T50" fmla="*/ 64 w 165"/>
                  <a:gd name="T51" fmla="*/ 40 h 47"/>
                  <a:gd name="T52" fmla="*/ 32 w 165"/>
                  <a:gd name="T53" fmla="*/ 40 h 47"/>
                  <a:gd name="T54" fmla="*/ 21 w 165"/>
                  <a:gd name="T55" fmla="*/ 36 h 47"/>
                  <a:gd name="T56" fmla="*/ 10 w 165"/>
                  <a:gd name="T57" fmla="*/ 36 h 47"/>
                  <a:gd name="T58" fmla="*/ 0 w 165"/>
                  <a:gd name="T59" fmla="*/ 33 h 47"/>
                  <a:gd name="T60" fmla="*/ 3 w 165"/>
                  <a:gd name="T61" fmla="*/ 33 h 47"/>
                  <a:gd name="T62" fmla="*/ 0 w 165"/>
                  <a:gd name="T63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47">
                    <a:moveTo>
                      <a:pt x="0" y="40"/>
                    </a:moveTo>
                    <a:lnTo>
                      <a:pt x="10" y="44"/>
                    </a:lnTo>
                    <a:lnTo>
                      <a:pt x="21" y="44"/>
                    </a:lnTo>
                    <a:lnTo>
                      <a:pt x="32" y="47"/>
                    </a:lnTo>
                    <a:lnTo>
                      <a:pt x="64" y="47"/>
                    </a:lnTo>
                    <a:lnTo>
                      <a:pt x="75" y="44"/>
                    </a:lnTo>
                    <a:lnTo>
                      <a:pt x="86" y="44"/>
                    </a:lnTo>
                    <a:lnTo>
                      <a:pt x="97" y="40"/>
                    </a:lnTo>
                    <a:lnTo>
                      <a:pt x="107" y="36"/>
                    </a:lnTo>
                    <a:lnTo>
                      <a:pt x="118" y="33"/>
                    </a:lnTo>
                    <a:lnTo>
                      <a:pt x="129" y="29"/>
                    </a:lnTo>
                    <a:lnTo>
                      <a:pt x="140" y="26"/>
                    </a:lnTo>
                    <a:lnTo>
                      <a:pt x="147" y="18"/>
                    </a:lnTo>
                    <a:lnTo>
                      <a:pt x="158" y="11"/>
                    </a:lnTo>
                    <a:lnTo>
                      <a:pt x="165" y="8"/>
                    </a:lnTo>
                    <a:lnTo>
                      <a:pt x="161" y="0"/>
                    </a:lnTo>
                    <a:lnTo>
                      <a:pt x="154" y="8"/>
                    </a:lnTo>
                    <a:lnTo>
                      <a:pt x="143" y="11"/>
                    </a:lnTo>
                    <a:lnTo>
                      <a:pt x="136" y="18"/>
                    </a:lnTo>
                    <a:lnTo>
                      <a:pt x="125" y="22"/>
                    </a:lnTo>
                    <a:lnTo>
                      <a:pt x="115" y="26"/>
                    </a:lnTo>
                    <a:lnTo>
                      <a:pt x="104" y="29"/>
                    </a:lnTo>
                    <a:lnTo>
                      <a:pt x="97" y="33"/>
                    </a:lnTo>
                    <a:lnTo>
                      <a:pt x="86" y="36"/>
                    </a:lnTo>
                    <a:lnTo>
                      <a:pt x="75" y="36"/>
                    </a:lnTo>
                    <a:lnTo>
                      <a:pt x="64" y="40"/>
                    </a:lnTo>
                    <a:lnTo>
                      <a:pt x="32" y="40"/>
                    </a:lnTo>
                    <a:lnTo>
                      <a:pt x="21" y="36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33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60" name="Freeform 184"/>
              <p:cNvSpPr>
                <a:spLocks/>
              </p:cNvSpPr>
              <p:nvPr/>
            </p:nvSpPr>
            <p:spPr bwMode="auto">
              <a:xfrm>
                <a:off x="3858" y="1756"/>
                <a:ext cx="43" cy="50"/>
              </a:xfrm>
              <a:custGeom>
                <a:avLst/>
                <a:gdLst>
                  <a:gd name="T0" fmla="*/ 0 w 43"/>
                  <a:gd name="T1" fmla="*/ 3 h 50"/>
                  <a:gd name="T2" fmla="*/ 11 w 43"/>
                  <a:gd name="T3" fmla="*/ 14 h 50"/>
                  <a:gd name="T4" fmla="*/ 14 w 43"/>
                  <a:gd name="T5" fmla="*/ 21 h 50"/>
                  <a:gd name="T6" fmla="*/ 18 w 43"/>
                  <a:gd name="T7" fmla="*/ 25 h 50"/>
                  <a:gd name="T8" fmla="*/ 22 w 43"/>
                  <a:gd name="T9" fmla="*/ 32 h 50"/>
                  <a:gd name="T10" fmla="*/ 25 w 43"/>
                  <a:gd name="T11" fmla="*/ 39 h 50"/>
                  <a:gd name="T12" fmla="*/ 32 w 43"/>
                  <a:gd name="T13" fmla="*/ 43 h 50"/>
                  <a:gd name="T14" fmla="*/ 40 w 43"/>
                  <a:gd name="T15" fmla="*/ 50 h 50"/>
                  <a:gd name="T16" fmla="*/ 43 w 43"/>
                  <a:gd name="T17" fmla="*/ 43 h 50"/>
                  <a:gd name="T18" fmla="*/ 36 w 43"/>
                  <a:gd name="T19" fmla="*/ 39 h 50"/>
                  <a:gd name="T20" fmla="*/ 32 w 43"/>
                  <a:gd name="T21" fmla="*/ 32 h 50"/>
                  <a:gd name="T22" fmla="*/ 29 w 43"/>
                  <a:gd name="T23" fmla="*/ 28 h 50"/>
                  <a:gd name="T24" fmla="*/ 25 w 43"/>
                  <a:gd name="T25" fmla="*/ 21 h 50"/>
                  <a:gd name="T26" fmla="*/ 22 w 43"/>
                  <a:gd name="T27" fmla="*/ 18 h 50"/>
                  <a:gd name="T28" fmla="*/ 18 w 43"/>
                  <a:gd name="T29" fmla="*/ 10 h 50"/>
                  <a:gd name="T30" fmla="*/ 14 w 43"/>
                  <a:gd name="T31" fmla="*/ 3 h 50"/>
                  <a:gd name="T32" fmla="*/ 7 w 43"/>
                  <a:gd name="T33" fmla="*/ 0 h 50"/>
                  <a:gd name="T34" fmla="*/ 7 w 43"/>
                  <a:gd name="T35" fmla="*/ 3 h 50"/>
                  <a:gd name="T36" fmla="*/ 0 w 43"/>
                  <a:gd name="T37" fmla="*/ 3 h 50"/>
                  <a:gd name="T38" fmla="*/ 4 w 43"/>
                  <a:gd name="T39" fmla="*/ 7 h 50"/>
                  <a:gd name="T40" fmla="*/ 0 w 43"/>
                  <a:gd name="T41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50">
                    <a:moveTo>
                      <a:pt x="0" y="3"/>
                    </a:moveTo>
                    <a:lnTo>
                      <a:pt x="11" y="14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2" y="32"/>
                    </a:lnTo>
                    <a:lnTo>
                      <a:pt x="25" y="39"/>
                    </a:lnTo>
                    <a:lnTo>
                      <a:pt x="32" y="43"/>
                    </a:lnTo>
                    <a:lnTo>
                      <a:pt x="40" y="50"/>
                    </a:lnTo>
                    <a:lnTo>
                      <a:pt x="43" y="43"/>
                    </a:lnTo>
                    <a:lnTo>
                      <a:pt x="36" y="39"/>
                    </a:lnTo>
                    <a:lnTo>
                      <a:pt x="32" y="32"/>
                    </a:lnTo>
                    <a:lnTo>
                      <a:pt x="29" y="28"/>
                    </a:lnTo>
                    <a:lnTo>
                      <a:pt x="25" y="21"/>
                    </a:lnTo>
                    <a:lnTo>
                      <a:pt x="22" y="18"/>
                    </a:lnTo>
                    <a:lnTo>
                      <a:pt x="18" y="10"/>
                    </a:lnTo>
                    <a:lnTo>
                      <a:pt x="14" y="3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4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61" name="Freeform 185"/>
              <p:cNvSpPr>
                <a:spLocks/>
              </p:cNvSpPr>
              <p:nvPr/>
            </p:nvSpPr>
            <p:spPr bwMode="auto">
              <a:xfrm>
                <a:off x="3736" y="1532"/>
                <a:ext cx="511" cy="558"/>
              </a:xfrm>
              <a:custGeom>
                <a:avLst/>
                <a:gdLst>
                  <a:gd name="T0" fmla="*/ 144 w 511"/>
                  <a:gd name="T1" fmla="*/ 267 h 558"/>
                  <a:gd name="T2" fmla="*/ 230 w 511"/>
                  <a:gd name="T3" fmla="*/ 285 h 558"/>
                  <a:gd name="T4" fmla="*/ 302 w 511"/>
                  <a:gd name="T5" fmla="*/ 267 h 558"/>
                  <a:gd name="T6" fmla="*/ 338 w 511"/>
                  <a:gd name="T7" fmla="*/ 198 h 558"/>
                  <a:gd name="T8" fmla="*/ 352 w 511"/>
                  <a:gd name="T9" fmla="*/ 94 h 558"/>
                  <a:gd name="T10" fmla="*/ 374 w 511"/>
                  <a:gd name="T11" fmla="*/ 134 h 558"/>
                  <a:gd name="T12" fmla="*/ 406 w 511"/>
                  <a:gd name="T13" fmla="*/ 105 h 558"/>
                  <a:gd name="T14" fmla="*/ 428 w 511"/>
                  <a:gd name="T15" fmla="*/ 126 h 558"/>
                  <a:gd name="T16" fmla="*/ 406 w 511"/>
                  <a:gd name="T17" fmla="*/ 134 h 558"/>
                  <a:gd name="T18" fmla="*/ 431 w 511"/>
                  <a:gd name="T19" fmla="*/ 137 h 558"/>
                  <a:gd name="T20" fmla="*/ 428 w 511"/>
                  <a:gd name="T21" fmla="*/ 87 h 558"/>
                  <a:gd name="T22" fmla="*/ 435 w 511"/>
                  <a:gd name="T23" fmla="*/ 72 h 558"/>
                  <a:gd name="T24" fmla="*/ 410 w 511"/>
                  <a:gd name="T25" fmla="*/ 69 h 558"/>
                  <a:gd name="T26" fmla="*/ 424 w 511"/>
                  <a:gd name="T27" fmla="*/ 26 h 558"/>
                  <a:gd name="T28" fmla="*/ 449 w 511"/>
                  <a:gd name="T29" fmla="*/ 40 h 558"/>
                  <a:gd name="T30" fmla="*/ 460 w 511"/>
                  <a:gd name="T31" fmla="*/ 40 h 558"/>
                  <a:gd name="T32" fmla="*/ 421 w 511"/>
                  <a:gd name="T33" fmla="*/ 15 h 558"/>
                  <a:gd name="T34" fmla="*/ 395 w 511"/>
                  <a:gd name="T35" fmla="*/ 76 h 558"/>
                  <a:gd name="T36" fmla="*/ 395 w 511"/>
                  <a:gd name="T37" fmla="*/ 44 h 558"/>
                  <a:gd name="T38" fmla="*/ 439 w 511"/>
                  <a:gd name="T39" fmla="*/ 4 h 558"/>
                  <a:gd name="T40" fmla="*/ 475 w 511"/>
                  <a:gd name="T41" fmla="*/ 98 h 558"/>
                  <a:gd name="T42" fmla="*/ 471 w 511"/>
                  <a:gd name="T43" fmla="*/ 188 h 558"/>
                  <a:gd name="T44" fmla="*/ 457 w 511"/>
                  <a:gd name="T45" fmla="*/ 202 h 558"/>
                  <a:gd name="T46" fmla="*/ 413 w 511"/>
                  <a:gd name="T47" fmla="*/ 173 h 558"/>
                  <a:gd name="T48" fmla="*/ 410 w 511"/>
                  <a:gd name="T49" fmla="*/ 195 h 558"/>
                  <a:gd name="T50" fmla="*/ 467 w 511"/>
                  <a:gd name="T51" fmla="*/ 202 h 558"/>
                  <a:gd name="T52" fmla="*/ 500 w 511"/>
                  <a:gd name="T53" fmla="*/ 227 h 558"/>
                  <a:gd name="T54" fmla="*/ 507 w 511"/>
                  <a:gd name="T55" fmla="*/ 267 h 558"/>
                  <a:gd name="T56" fmla="*/ 496 w 511"/>
                  <a:gd name="T57" fmla="*/ 317 h 558"/>
                  <a:gd name="T58" fmla="*/ 439 w 511"/>
                  <a:gd name="T59" fmla="*/ 357 h 558"/>
                  <a:gd name="T60" fmla="*/ 421 w 511"/>
                  <a:gd name="T61" fmla="*/ 414 h 558"/>
                  <a:gd name="T62" fmla="*/ 338 w 511"/>
                  <a:gd name="T63" fmla="*/ 504 h 558"/>
                  <a:gd name="T64" fmla="*/ 284 w 511"/>
                  <a:gd name="T65" fmla="*/ 530 h 558"/>
                  <a:gd name="T66" fmla="*/ 230 w 511"/>
                  <a:gd name="T67" fmla="*/ 548 h 558"/>
                  <a:gd name="T68" fmla="*/ 172 w 511"/>
                  <a:gd name="T69" fmla="*/ 555 h 558"/>
                  <a:gd name="T70" fmla="*/ 140 w 511"/>
                  <a:gd name="T71" fmla="*/ 526 h 558"/>
                  <a:gd name="T72" fmla="*/ 111 w 511"/>
                  <a:gd name="T73" fmla="*/ 479 h 558"/>
                  <a:gd name="T74" fmla="*/ 57 w 511"/>
                  <a:gd name="T75" fmla="*/ 465 h 558"/>
                  <a:gd name="T76" fmla="*/ 25 w 511"/>
                  <a:gd name="T77" fmla="*/ 404 h 558"/>
                  <a:gd name="T78" fmla="*/ 0 w 511"/>
                  <a:gd name="T79" fmla="*/ 339 h 558"/>
                  <a:gd name="T80" fmla="*/ 61 w 511"/>
                  <a:gd name="T81" fmla="*/ 321 h 558"/>
                  <a:gd name="T82" fmla="*/ 82 w 511"/>
                  <a:gd name="T83" fmla="*/ 389 h 558"/>
                  <a:gd name="T84" fmla="*/ 133 w 511"/>
                  <a:gd name="T85" fmla="*/ 393 h 558"/>
                  <a:gd name="T86" fmla="*/ 165 w 511"/>
                  <a:gd name="T87" fmla="*/ 371 h 558"/>
                  <a:gd name="T88" fmla="*/ 198 w 511"/>
                  <a:gd name="T89" fmla="*/ 350 h 558"/>
                  <a:gd name="T90" fmla="*/ 237 w 511"/>
                  <a:gd name="T91" fmla="*/ 350 h 558"/>
                  <a:gd name="T92" fmla="*/ 291 w 511"/>
                  <a:gd name="T93" fmla="*/ 357 h 558"/>
                  <a:gd name="T94" fmla="*/ 323 w 511"/>
                  <a:gd name="T95" fmla="*/ 389 h 558"/>
                  <a:gd name="T96" fmla="*/ 287 w 511"/>
                  <a:gd name="T97" fmla="*/ 339 h 558"/>
                  <a:gd name="T98" fmla="*/ 219 w 511"/>
                  <a:gd name="T99" fmla="*/ 335 h 558"/>
                  <a:gd name="T100" fmla="*/ 187 w 511"/>
                  <a:gd name="T101" fmla="*/ 310 h 558"/>
                  <a:gd name="T102" fmla="*/ 172 w 511"/>
                  <a:gd name="T103" fmla="*/ 324 h 558"/>
                  <a:gd name="T104" fmla="*/ 172 w 511"/>
                  <a:gd name="T105" fmla="*/ 357 h 558"/>
                  <a:gd name="T106" fmla="*/ 122 w 511"/>
                  <a:gd name="T107" fmla="*/ 386 h 558"/>
                  <a:gd name="T108" fmla="*/ 82 w 511"/>
                  <a:gd name="T109" fmla="*/ 310 h 558"/>
                  <a:gd name="T110" fmla="*/ 104 w 511"/>
                  <a:gd name="T111" fmla="*/ 234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11" h="558">
                    <a:moveTo>
                      <a:pt x="126" y="227"/>
                    </a:moveTo>
                    <a:lnTo>
                      <a:pt x="126" y="231"/>
                    </a:lnTo>
                    <a:lnTo>
                      <a:pt x="129" y="238"/>
                    </a:lnTo>
                    <a:lnTo>
                      <a:pt x="133" y="249"/>
                    </a:lnTo>
                    <a:lnTo>
                      <a:pt x="136" y="256"/>
                    </a:lnTo>
                    <a:lnTo>
                      <a:pt x="144" y="267"/>
                    </a:lnTo>
                    <a:lnTo>
                      <a:pt x="154" y="278"/>
                    </a:lnTo>
                    <a:lnTo>
                      <a:pt x="165" y="285"/>
                    </a:lnTo>
                    <a:lnTo>
                      <a:pt x="183" y="285"/>
                    </a:lnTo>
                    <a:lnTo>
                      <a:pt x="198" y="288"/>
                    </a:lnTo>
                    <a:lnTo>
                      <a:pt x="219" y="288"/>
                    </a:lnTo>
                    <a:lnTo>
                      <a:pt x="230" y="285"/>
                    </a:lnTo>
                    <a:lnTo>
                      <a:pt x="252" y="285"/>
                    </a:lnTo>
                    <a:lnTo>
                      <a:pt x="262" y="281"/>
                    </a:lnTo>
                    <a:lnTo>
                      <a:pt x="273" y="278"/>
                    </a:lnTo>
                    <a:lnTo>
                      <a:pt x="280" y="274"/>
                    </a:lnTo>
                    <a:lnTo>
                      <a:pt x="291" y="270"/>
                    </a:lnTo>
                    <a:lnTo>
                      <a:pt x="302" y="267"/>
                    </a:lnTo>
                    <a:lnTo>
                      <a:pt x="313" y="260"/>
                    </a:lnTo>
                    <a:lnTo>
                      <a:pt x="320" y="252"/>
                    </a:lnTo>
                    <a:lnTo>
                      <a:pt x="327" y="249"/>
                    </a:lnTo>
                    <a:lnTo>
                      <a:pt x="338" y="242"/>
                    </a:lnTo>
                    <a:lnTo>
                      <a:pt x="341" y="220"/>
                    </a:lnTo>
                    <a:lnTo>
                      <a:pt x="338" y="198"/>
                    </a:lnTo>
                    <a:lnTo>
                      <a:pt x="334" y="180"/>
                    </a:lnTo>
                    <a:lnTo>
                      <a:pt x="331" y="159"/>
                    </a:lnTo>
                    <a:lnTo>
                      <a:pt x="331" y="123"/>
                    </a:lnTo>
                    <a:lnTo>
                      <a:pt x="338" y="105"/>
                    </a:lnTo>
                    <a:lnTo>
                      <a:pt x="349" y="90"/>
                    </a:lnTo>
                    <a:lnTo>
                      <a:pt x="352" y="94"/>
                    </a:lnTo>
                    <a:lnTo>
                      <a:pt x="356" y="101"/>
                    </a:lnTo>
                    <a:lnTo>
                      <a:pt x="356" y="116"/>
                    </a:lnTo>
                    <a:lnTo>
                      <a:pt x="359" y="123"/>
                    </a:lnTo>
                    <a:lnTo>
                      <a:pt x="359" y="130"/>
                    </a:lnTo>
                    <a:lnTo>
                      <a:pt x="367" y="137"/>
                    </a:lnTo>
                    <a:lnTo>
                      <a:pt x="374" y="134"/>
                    </a:lnTo>
                    <a:lnTo>
                      <a:pt x="381" y="134"/>
                    </a:lnTo>
                    <a:lnTo>
                      <a:pt x="388" y="130"/>
                    </a:lnTo>
                    <a:lnTo>
                      <a:pt x="395" y="130"/>
                    </a:lnTo>
                    <a:lnTo>
                      <a:pt x="403" y="123"/>
                    </a:lnTo>
                    <a:lnTo>
                      <a:pt x="406" y="116"/>
                    </a:lnTo>
                    <a:lnTo>
                      <a:pt x="406" y="105"/>
                    </a:lnTo>
                    <a:lnTo>
                      <a:pt x="410" y="101"/>
                    </a:lnTo>
                    <a:lnTo>
                      <a:pt x="413" y="101"/>
                    </a:lnTo>
                    <a:lnTo>
                      <a:pt x="417" y="98"/>
                    </a:lnTo>
                    <a:lnTo>
                      <a:pt x="424" y="98"/>
                    </a:lnTo>
                    <a:lnTo>
                      <a:pt x="428" y="101"/>
                    </a:lnTo>
                    <a:lnTo>
                      <a:pt x="428" y="126"/>
                    </a:lnTo>
                    <a:lnTo>
                      <a:pt x="421" y="134"/>
                    </a:lnTo>
                    <a:lnTo>
                      <a:pt x="417" y="130"/>
                    </a:lnTo>
                    <a:lnTo>
                      <a:pt x="413" y="130"/>
                    </a:lnTo>
                    <a:lnTo>
                      <a:pt x="410" y="126"/>
                    </a:lnTo>
                    <a:lnTo>
                      <a:pt x="403" y="134"/>
                    </a:lnTo>
                    <a:lnTo>
                      <a:pt x="406" y="134"/>
                    </a:lnTo>
                    <a:lnTo>
                      <a:pt x="410" y="137"/>
                    </a:lnTo>
                    <a:lnTo>
                      <a:pt x="410" y="141"/>
                    </a:lnTo>
                    <a:lnTo>
                      <a:pt x="417" y="141"/>
                    </a:lnTo>
                    <a:lnTo>
                      <a:pt x="421" y="144"/>
                    </a:lnTo>
                    <a:lnTo>
                      <a:pt x="428" y="144"/>
                    </a:lnTo>
                    <a:lnTo>
                      <a:pt x="431" y="137"/>
                    </a:lnTo>
                    <a:lnTo>
                      <a:pt x="435" y="134"/>
                    </a:lnTo>
                    <a:lnTo>
                      <a:pt x="439" y="126"/>
                    </a:lnTo>
                    <a:lnTo>
                      <a:pt x="439" y="94"/>
                    </a:lnTo>
                    <a:lnTo>
                      <a:pt x="435" y="90"/>
                    </a:lnTo>
                    <a:lnTo>
                      <a:pt x="431" y="90"/>
                    </a:lnTo>
                    <a:lnTo>
                      <a:pt x="428" y="87"/>
                    </a:lnTo>
                    <a:lnTo>
                      <a:pt x="417" y="87"/>
                    </a:lnTo>
                    <a:lnTo>
                      <a:pt x="417" y="83"/>
                    </a:lnTo>
                    <a:lnTo>
                      <a:pt x="421" y="80"/>
                    </a:lnTo>
                    <a:lnTo>
                      <a:pt x="421" y="76"/>
                    </a:lnTo>
                    <a:lnTo>
                      <a:pt x="435" y="76"/>
                    </a:lnTo>
                    <a:lnTo>
                      <a:pt x="435" y="72"/>
                    </a:lnTo>
                    <a:lnTo>
                      <a:pt x="439" y="72"/>
                    </a:lnTo>
                    <a:lnTo>
                      <a:pt x="439" y="69"/>
                    </a:lnTo>
                    <a:lnTo>
                      <a:pt x="435" y="65"/>
                    </a:lnTo>
                    <a:lnTo>
                      <a:pt x="417" y="65"/>
                    </a:lnTo>
                    <a:lnTo>
                      <a:pt x="406" y="72"/>
                    </a:lnTo>
                    <a:lnTo>
                      <a:pt x="410" y="69"/>
                    </a:lnTo>
                    <a:lnTo>
                      <a:pt x="410" y="58"/>
                    </a:lnTo>
                    <a:lnTo>
                      <a:pt x="413" y="51"/>
                    </a:lnTo>
                    <a:lnTo>
                      <a:pt x="413" y="47"/>
                    </a:lnTo>
                    <a:lnTo>
                      <a:pt x="417" y="40"/>
                    </a:lnTo>
                    <a:lnTo>
                      <a:pt x="421" y="33"/>
                    </a:lnTo>
                    <a:lnTo>
                      <a:pt x="424" y="26"/>
                    </a:lnTo>
                    <a:lnTo>
                      <a:pt x="435" y="26"/>
                    </a:lnTo>
                    <a:lnTo>
                      <a:pt x="439" y="29"/>
                    </a:lnTo>
                    <a:lnTo>
                      <a:pt x="442" y="29"/>
                    </a:lnTo>
                    <a:lnTo>
                      <a:pt x="446" y="33"/>
                    </a:lnTo>
                    <a:lnTo>
                      <a:pt x="446" y="36"/>
                    </a:lnTo>
                    <a:lnTo>
                      <a:pt x="449" y="40"/>
                    </a:lnTo>
                    <a:lnTo>
                      <a:pt x="446" y="47"/>
                    </a:lnTo>
                    <a:lnTo>
                      <a:pt x="449" y="47"/>
                    </a:lnTo>
                    <a:lnTo>
                      <a:pt x="449" y="51"/>
                    </a:lnTo>
                    <a:lnTo>
                      <a:pt x="453" y="51"/>
                    </a:lnTo>
                    <a:lnTo>
                      <a:pt x="460" y="47"/>
                    </a:lnTo>
                    <a:lnTo>
                      <a:pt x="460" y="40"/>
                    </a:lnTo>
                    <a:lnTo>
                      <a:pt x="457" y="33"/>
                    </a:lnTo>
                    <a:lnTo>
                      <a:pt x="457" y="26"/>
                    </a:lnTo>
                    <a:lnTo>
                      <a:pt x="453" y="22"/>
                    </a:lnTo>
                    <a:lnTo>
                      <a:pt x="446" y="18"/>
                    </a:lnTo>
                    <a:lnTo>
                      <a:pt x="442" y="15"/>
                    </a:lnTo>
                    <a:lnTo>
                      <a:pt x="421" y="15"/>
                    </a:lnTo>
                    <a:lnTo>
                      <a:pt x="410" y="26"/>
                    </a:lnTo>
                    <a:lnTo>
                      <a:pt x="406" y="36"/>
                    </a:lnTo>
                    <a:lnTo>
                      <a:pt x="403" y="47"/>
                    </a:lnTo>
                    <a:lnTo>
                      <a:pt x="399" y="58"/>
                    </a:lnTo>
                    <a:lnTo>
                      <a:pt x="399" y="65"/>
                    </a:lnTo>
                    <a:lnTo>
                      <a:pt x="395" y="76"/>
                    </a:lnTo>
                    <a:lnTo>
                      <a:pt x="392" y="87"/>
                    </a:lnTo>
                    <a:lnTo>
                      <a:pt x="392" y="94"/>
                    </a:lnTo>
                    <a:lnTo>
                      <a:pt x="388" y="83"/>
                    </a:lnTo>
                    <a:lnTo>
                      <a:pt x="388" y="69"/>
                    </a:lnTo>
                    <a:lnTo>
                      <a:pt x="392" y="54"/>
                    </a:lnTo>
                    <a:lnTo>
                      <a:pt x="395" y="44"/>
                    </a:lnTo>
                    <a:lnTo>
                      <a:pt x="399" y="29"/>
                    </a:lnTo>
                    <a:lnTo>
                      <a:pt x="403" y="22"/>
                    </a:lnTo>
                    <a:lnTo>
                      <a:pt x="410" y="11"/>
                    </a:lnTo>
                    <a:lnTo>
                      <a:pt x="421" y="0"/>
                    </a:lnTo>
                    <a:lnTo>
                      <a:pt x="428" y="0"/>
                    </a:lnTo>
                    <a:lnTo>
                      <a:pt x="439" y="4"/>
                    </a:lnTo>
                    <a:lnTo>
                      <a:pt x="446" y="8"/>
                    </a:lnTo>
                    <a:lnTo>
                      <a:pt x="460" y="22"/>
                    </a:lnTo>
                    <a:lnTo>
                      <a:pt x="464" y="29"/>
                    </a:lnTo>
                    <a:lnTo>
                      <a:pt x="471" y="36"/>
                    </a:lnTo>
                    <a:lnTo>
                      <a:pt x="475" y="47"/>
                    </a:lnTo>
                    <a:lnTo>
                      <a:pt x="475" y="98"/>
                    </a:lnTo>
                    <a:lnTo>
                      <a:pt x="471" y="112"/>
                    </a:lnTo>
                    <a:lnTo>
                      <a:pt x="471" y="130"/>
                    </a:lnTo>
                    <a:lnTo>
                      <a:pt x="467" y="148"/>
                    </a:lnTo>
                    <a:lnTo>
                      <a:pt x="467" y="166"/>
                    </a:lnTo>
                    <a:lnTo>
                      <a:pt x="471" y="184"/>
                    </a:lnTo>
                    <a:lnTo>
                      <a:pt x="471" y="188"/>
                    </a:lnTo>
                    <a:lnTo>
                      <a:pt x="467" y="188"/>
                    </a:lnTo>
                    <a:lnTo>
                      <a:pt x="464" y="191"/>
                    </a:lnTo>
                    <a:lnTo>
                      <a:pt x="464" y="195"/>
                    </a:lnTo>
                    <a:lnTo>
                      <a:pt x="460" y="195"/>
                    </a:lnTo>
                    <a:lnTo>
                      <a:pt x="457" y="198"/>
                    </a:lnTo>
                    <a:lnTo>
                      <a:pt x="457" y="202"/>
                    </a:lnTo>
                    <a:lnTo>
                      <a:pt x="439" y="202"/>
                    </a:lnTo>
                    <a:lnTo>
                      <a:pt x="435" y="198"/>
                    </a:lnTo>
                    <a:lnTo>
                      <a:pt x="428" y="195"/>
                    </a:lnTo>
                    <a:lnTo>
                      <a:pt x="417" y="184"/>
                    </a:lnTo>
                    <a:lnTo>
                      <a:pt x="413" y="177"/>
                    </a:lnTo>
                    <a:lnTo>
                      <a:pt x="413" y="173"/>
                    </a:lnTo>
                    <a:lnTo>
                      <a:pt x="410" y="170"/>
                    </a:lnTo>
                    <a:lnTo>
                      <a:pt x="410" y="166"/>
                    </a:lnTo>
                    <a:lnTo>
                      <a:pt x="403" y="173"/>
                    </a:lnTo>
                    <a:lnTo>
                      <a:pt x="403" y="180"/>
                    </a:lnTo>
                    <a:lnTo>
                      <a:pt x="406" y="188"/>
                    </a:lnTo>
                    <a:lnTo>
                      <a:pt x="410" y="195"/>
                    </a:lnTo>
                    <a:lnTo>
                      <a:pt x="413" y="195"/>
                    </a:lnTo>
                    <a:lnTo>
                      <a:pt x="428" y="209"/>
                    </a:lnTo>
                    <a:lnTo>
                      <a:pt x="435" y="213"/>
                    </a:lnTo>
                    <a:lnTo>
                      <a:pt x="460" y="213"/>
                    </a:lnTo>
                    <a:lnTo>
                      <a:pt x="464" y="206"/>
                    </a:lnTo>
                    <a:lnTo>
                      <a:pt x="467" y="202"/>
                    </a:lnTo>
                    <a:lnTo>
                      <a:pt x="471" y="202"/>
                    </a:lnTo>
                    <a:lnTo>
                      <a:pt x="478" y="206"/>
                    </a:lnTo>
                    <a:lnTo>
                      <a:pt x="482" y="206"/>
                    </a:lnTo>
                    <a:lnTo>
                      <a:pt x="493" y="216"/>
                    </a:lnTo>
                    <a:lnTo>
                      <a:pt x="496" y="224"/>
                    </a:lnTo>
                    <a:lnTo>
                      <a:pt x="500" y="227"/>
                    </a:lnTo>
                    <a:lnTo>
                      <a:pt x="503" y="234"/>
                    </a:lnTo>
                    <a:lnTo>
                      <a:pt x="507" y="242"/>
                    </a:lnTo>
                    <a:lnTo>
                      <a:pt x="507" y="245"/>
                    </a:lnTo>
                    <a:lnTo>
                      <a:pt x="511" y="252"/>
                    </a:lnTo>
                    <a:lnTo>
                      <a:pt x="507" y="260"/>
                    </a:lnTo>
                    <a:lnTo>
                      <a:pt x="507" y="267"/>
                    </a:lnTo>
                    <a:lnTo>
                      <a:pt x="500" y="270"/>
                    </a:lnTo>
                    <a:lnTo>
                      <a:pt x="503" y="278"/>
                    </a:lnTo>
                    <a:lnTo>
                      <a:pt x="507" y="285"/>
                    </a:lnTo>
                    <a:lnTo>
                      <a:pt x="507" y="288"/>
                    </a:lnTo>
                    <a:lnTo>
                      <a:pt x="500" y="303"/>
                    </a:lnTo>
                    <a:lnTo>
                      <a:pt x="496" y="317"/>
                    </a:lnTo>
                    <a:lnTo>
                      <a:pt x="489" y="332"/>
                    </a:lnTo>
                    <a:lnTo>
                      <a:pt x="482" y="346"/>
                    </a:lnTo>
                    <a:lnTo>
                      <a:pt x="475" y="360"/>
                    </a:lnTo>
                    <a:lnTo>
                      <a:pt x="442" y="393"/>
                    </a:lnTo>
                    <a:lnTo>
                      <a:pt x="439" y="389"/>
                    </a:lnTo>
                    <a:lnTo>
                      <a:pt x="439" y="357"/>
                    </a:lnTo>
                    <a:lnTo>
                      <a:pt x="435" y="350"/>
                    </a:lnTo>
                    <a:lnTo>
                      <a:pt x="428" y="350"/>
                    </a:lnTo>
                    <a:lnTo>
                      <a:pt x="424" y="357"/>
                    </a:lnTo>
                    <a:lnTo>
                      <a:pt x="428" y="364"/>
                    </a:lnTo>
                    <a:lnTo>
                      <a:pt x="428" y="396"/>
                    </a:lnTo>
                    <a:lnTo>
                      <a:pt x="421" y="414"/>
                    </a:lnTo>
                    <a:lnTo>
                      <a:pt x="413" y="432"/>
                    </a:lnTo>
                    <a:lnTo>
                      <a:pt x="403" y="447"/>
                    </a:lnTo>
                    <a:lnTo>
                      <a:pt x="374" y="476"/>
                    </a:lnTo>
                    <a:lnTo>
                      <a:pt x="359" y="486"/>
                    </a:lnTo>
                    <a:lnTo>
                      <a:pt x="345" y="501"/>
                    </a:lnTo>
                    <a:lnTo>
                      <a:pt x="338" y="504"/>
                    </a:lnTo>
                    <a:lnTo>
                      <a:pt x="327" y="508"/>
                    </a:lnTo>
                    <a:lnTo>
                      <a:pt x="320" y="512"/>
                    </a:lnTo>
                    <a:lnTo>
                      <a:pt x="313" y="519"/>
                    </a:lnTo>
                    <a:lnTo>
                      <a:pt x="302" y="522"/>
                    </a:lnTo>
                    <a:lnTo>
                      <a:pt x="295" y="526"/>
                    </a:lnTo>
                    <a:lnTo>
                      <a:pt x="284" y="530"/>
                    </a:lnTo>
                    <a:lnTo>
                      <a:pt x="277" y="533"/>
                    </a:lnTo>
                    <a:lnTo>
                      <a:pt x="266" y="537"/>
                    </a:lnTo>
                    <a:lnTo>
                      <a:pt x="259" y="540"/>
                    </a:lnTo>
                    <a:lnTo>
                      <a:pt x="248" y="544"/>
                    </a:lnTo>
                    <a:lnTo>
                      <a:pt x="241" y="548"/>
                    </a:lnTo>
                    <a:lnTo>
                      <a:pt x="230" y="548"/>
                    </a:lnTo>
                    <a:lnTo>
                      <a:pt x="219" y="551"/>
                    </a:lnTo>
                    <a:lnTo>
                      <a:pt x="208" y="555"/>
                    </a:lnTo>
                    <a:lnTo>
                      <a:pt x="190" y="555"/>
                    </a:lnTo>
                    <a:lnTo>
                      <a:pt x="187" y="558"/>
                    </a:lnTo>
                    <a:lnTo>
                      <a:pt x="180" y="555"/>
                    </a:lnTo>
                    <a:lnTo>
                      <a:pt x="172" y="555"/>
                    </a:lnTo>
                    <a:lnTo>
                      <a:pt x="169" y="551"/>
                    </a:lnTo>
                    <a:lnTo>
                      <a:pt x="162" y="548"/>
                    </a:lnTo>
                    <a:lnTo>
                      <a:pt x="158" y="544"/>
                    </a:lnTo>
                    <a:lnTo>
                      <a:pt x="151" y="540"/>
                    </a:lnTo>
                    <a:lnTo>
                      <a:pt x="144" y="533"/>
                    </a:lnTo>
                    <a:lnTo>
                      <a:pt x="140" y="526"/>
                    </a:lnTo>
                    <a:lnTo>
                      <a:pt x="136" y="519"/>
                    </a:lnTo>
                    <a:lnTo>
                      <a:pt x="129" y="508"/>
                    </a:lnTo>
                    <a:lnTo>
                      <a:pt x="126" y="501"/>
                    </a:lnTo>
                    <a:lnTo>
                      <a:pt x="122" y="494"/>
                    </a:lnTo>
                    <a:lnTo>
                      <a:pt x="115" y="486"/>
                    </a:lnTo>
                    <a:lnTo>
                      <a:pt x="111" y="479"/>
                    </a:lnTo>
                    <a:lnTo>
                      <a:pt x="100" y="479"/>
                    </a:lnTo>
                    <a:lnTo>
                      <a:pt x="100" y="483"/>
                    </a:lnTo>
                    <a:lnTo>
                      <a:pt x="86" y="479"/>
                    </a:lnTo>
                    <a:lnTo>
                      <a:pt x="75" y="476"/>
                    </a:lnTo>
                    <a:lnTo>
                      <a:pt x="64" y="468"/>
                    </a:lnTo>
                    <a:lnTo>
                      <a:pt x="57" y="465"/>
                    </a:lnTo>
                    <a:lnTo>
                      <a:pt x="50" y="454"/>
                    </a:lnTo>
                    <a:lnTo>
                      <a:pt x="43" y="447"/>
                    </a:lnTo>
                    <a:lnTo>
                      <a:pt x="39" y="436"/>
                    </a:lnTo>
                    <a:lnTo>
                      <a:pt x="32" y="425"/>
                    </a:lnTo>
                    <a:lnTo>
                      <a:pt x="28" y="414"/>
                    </a:lnTo>
                    <a:lnTo>
                      <a:pt x="25" y="404"/>
                    </a:lnTo>
                    <a:lnTo>
                      <a:pt x="21" y="393"/>
                    </a:lnTo>
                    <a:lnTo>
                      <a:pt x="18" y="382"/>
                    </a:lnTo>
                    <a:lnTo>
                      <a:pt x="10" y="371"/>
                    </a:lnTo>
                    <a:lnTo>
                      <a:pt x="7" y="360"/>
                    </a:lnTo>
                    <a:lnTo>
                      <a:pt x="3" y="350"/>
                    </a:lnTo>
                    <a:lnTo>
                      <a:pt x="0" y="339"/>
                    </a:lnTo>
                    <a:lnTo>
                      <a:pt x="18" y="339"/>
                    </a:lnTo>
                    <a:lnTo>
                      <a:pt x="28" y="335"/>
                    </a:lnTo>
                    <a:lnTo>
                      <a:pt x="36" y="332"/>
                    </a:lnTo>
                    <a:lnTo>
                      <a:pt x="43" y="328"/>
                    </a:lnTo>
                    <a:lnTo>
                      <a:pt x="54" y="324"/>
                    </a:lnTo>
                    <a:lnTo>
                      <a:pt x="61" y="321"/>
                    </a:lnTo>
                    <a:lnTo>
                      <a:pt x="72" y="317"/>
                    </a:lnTo>
                    <a:lnTo>
                      <a:pt x="72" y="328"/>
                    </a:lnTo>
                    <a:lnTo>
                      <a:pt x="75" y="339"/>
                    </a:lnTo>
                    <a:lnTo>
                      <a:pt x="75" y="368"/>
                    </a:lnTo>
                    <a:lnTo>
                      <a:pt x="79" y="378"/>
                    </a:lnTo>
                    <a:lnTo>
                      <a:pt x="82" y="389"/>
                    </a:lnTo>
                    <a:lnTo>
                      <a:pt x="90" y="400"/>
                    </a:lnTo>
                    <a:lnTo>
                      <a:pt x="100" y="404"/>
                    </a:lnTo>
                    <a:lnTo>
                      <a:pt x="115" y="404"/>
                    </a:lnTo>
                    <a:lnTo>
                      <a:pt x="118" y="400"/>
                    </a:lnTo>
                    <a:lnTo>
                      <a:pt x="126" y="396"/>
                    </a:lnTo>
                    <a:lnTo>
                      <a:pt x="133" y="393"/>
                    </a:lnTo>
                    <a:lnTo>
                      <a:pt x="136" y="389"/>
                    </a:lnTo>
                    <a:lnTo>
                      <a:pt x="144" y="386"/>
                    </a:lnTo>
                    <a:lnTo>
                      <a:pt x="147" y="382"/>
                    </a:lnTo>
                    <a:lnTo>
                      <a:pt x="154" y="378"/>
                    </a:lnTo>
                    <a:lnTo>
                      <a:pt x="158" y="375"/>
                    </a:lnTo>
                    <a:lnTo>
                      <a:pt x="165" y="371"/>
                    </a:lnTo>
                    <a:lnTo>
                      <a:pt x="169" y="368"/>
                    </a:lnTo>
                    <a:lnTo>
                      <a:pt x="176" y="364"/>
                    </a:lnTo>
                    <a:lnTo>
                      <a:pt x="183" y="360"/>
                    </a:lnTo>
                    <a:lnTo>
                      <a:pt x="187" y="360"/>
                    </a:lnTo>
                    <a:lnTo>
                      <a:pt x="194" y="357"/>
                    </a:lnTo>
                    <a:lnTo>
                      <a:pt x="198" y="350"/>
                    </a:lnTo>
                    <a:lnTo>
                      <a:pt x="201" y="346"/>
                    </a:lnTo>
                    <a:lnTo>
                      <a:pt x="212" y="346"/>
                    </a:lnTo>
                    <a:lnTo>
                      <a:pt x="219" y="350"/>
                    </a:lnTo>
                    <a:lnTo>
                      <a:pt x="223" y="350"/>
                    </a:lnTo>
                    <a:lnTo>
                      <a:pt x="230" y="353"/>
                    </a:lnTo>
                    <a:lnTo>
                      <a:pt x="237" y="350"/>
                    </a:lnTo>
                    <a:lnTo>
                      <a:pt x="259" y="350"/>
                    </a:lnTo>
                    <a:lnTo>
                      <a:pt x="266" y="346"/>
                    </a:lnTo>
                    <a:lnTo>
                      <a:pt x="273" y="346"/>
                    </a:lnTo>
                    <a:lnTo>
                      <a:pt x="280" y="350"/>
                    </a:lnTo>
                    <a:lnTo>
                      <a:pt x="287" y="350"/>
                    </a:lnTo>
                    <a:lnTo>
                      <a:pt x="291" y="357"/>
                    </a:lnTo>
                    <a:lnTo>
                      <a:pt x="320" y="418"/>
                    </a:lnTo>
                    <a:lnTo>
                      <a:pt x="323" y="418"/>
                    </a:lnTo>
                    <a:lnTo>
                      <a:pt x="331" y="414"/>
                    </a:lnTo>
                    <a:lnTo>
                      <a:pt x="331" y="407"/>
                    </a:lnTo>
                    <a:lnTo>
                      <a:pt x="327" y="396"/>
                    </a:lnTo>
                    <a:lnTo>
                      <a:pt x="323" y="389"/>
                    </a:lnTo>
                    <a:lnTo>
                      <a:pt x="320" y="378"/>
                    </a:lnTo>
                    <a:lnTo>
                      <a:pt x="316" y="371"/>
                    </a:lnTo>
                    <a:lnTo>
                      <a:pt x="309" y="360"/>
                    </a:lnTo>
                    <a:lnTo>
                      <a:pt x="305" y="353"/>
                    </a:lnTo>
                    <a:lnTo>
                      <a:pt x="298" y="346"/>
                    </a:lnTo>
                    <a:lnTo>
                      <a:pt x="287" y="339"/>
                    </a:lnTo>
                    <a:lnTo>
                      <a:pt x="280" y="339"/>
                    </a:lnTo>
                    <a:lnTo>
                      <a:pt x="277" y="335"/>
                    </a:lnTo>
                    <a:lnTo>
                      <a:pt x="248" y="335"/>
                    </a:lnTo>
                    <a:lnTo>
                      <a:pt x="241" y="339"/>
                    </a:lnTo>
                    <a:lnTo>
                      <a:pt x="226" y="339"/>
                    </a:lnTo>
                    <a:lnTo>
                      <a:pt x="219" y="335"/>
                    </a:lnTo>
                    <a:lnTo>
                      <a:pt x="212" y="335"/>
                    </a:lnTo>
                    <a:lnTo>
                      <a:pt x="205" y="332"/>
                    </a:lnTo>
                    <a:lnTo>
                      <a:pt x="201" y="328"/>
                    </a:lnTo>
                    <a:lnTo>
                      <a:pt x="194" y="324"/>
                    </a:lnTo>
                    <a:lnTo>
                      <a:pt x="190" y="317"/>
                    </a:lnTo>
                    <a:lnTo>
                      <a:pt x="187" y="310"/>
                    </a:lnTo>
                    <a:lnTo>
                      <a:pt x="172" y="310"/>
                    </a:lnTo>
                    <a:lnTo>
                      <a:pt x="169" y="314"/>
                    </a:lnTo>
                    <a:lnTo>
                      <a:pt x="165" y="314"/>
                    </a:lnTo>
                    <a:lnTo>
                      <a:pt x="165" y="321"/>
                    </a:lnTo>
                    <a:lnTo>
                      <a:pt x="169" y="321"/>
                    </a:lnTo>
                    <a:lnTo>
                      <a:pt x="172" y="324"/>
                    </a:lnTo>
                    <a:lnTo>
                      <a:pt x="187" y="324"/>
                    </a:lnTo>
                    <a:lnTo>
                      <a:pt x="190" y="328"/>
                    </a:lnTo>
                    <a:lnTo>
                      <a:pt x="190" y="339"/>
                    </a:lnTo>
                    <a:lnTo>
                      <a:pt x="187" y="346"/>
                    </a:lnTo>
                    <a:lnTo>
                      <a:pt x="180" y="353"/>
                    </a:lnTo>
                    <a:lnTo>
                      <a:pt x="172" y="357"/>
                    </a:lnTo>
                    <a:lnTo>
                      <a:pt x="165" y="360"/>
                    </a:lnTo>
                    <a:lnTo>
                      <a:pt x="154" y="364"/>
                    </a:lnTo>
                    <a:lnTo>
                      <a:pt x="147" y="368"/>
                    </a:lnTo>
                    <a:lnTo>
                      <a:pt x="133" y="382"/>
                    </a:lnTo>
                    <a:lnTo>
                      <a:pt x="126" y="386"/>
                    </a:lnTo>
                    <a:lnTo>
                      <a:pt x="122" y="386"/>
                    </a:lnTo>
                    <a:lnTo>
                      <a:pt x="115" y="389"/>
                    </a:lnTo>
                    <a:lnTo>
                      <a:pt x="93" y="389"/>
                    </a:lnTo>
                    <a:lnTo>
                      <a:pt x="90" y="371"/>
                    </a:lnTo>
                    <a:lnTo>
                      <a:pt x="86" y="350"/>
                    </a:lnTo>
                    <a:lnTo>
                      <a:pt x="86" y="328"/>
                    </a:lnTo>
                    <a:lnTo>
                      <a:pt x="82" y="310"/>
                    </a:lnTo>
                    <a:lnTo>
                      <a:pt x="82" y="296"/>
                    </a:lnTo>
                    <a:lnTo>
                      <a:pt x="90" y="285"/>
                    </a:lnTo>
                    <a:lnTo>
                      <a:pt x="93" y="270"/>
                    </a:lnTo>
                    <a:lnTo>
                      <a:pt x="97" y="260"/>
                    </a:lnTo>
                    <a:lnTo>
                      <a:pt x="100" y="245"/>
                    </a:lnTo>
                    <a:lnTo>
                      <a:pt x="104" y="234"/>
                    </a:lnTo>
                    <a:lnTo>
                      <a:pt x="100" y="224"/>
                    </a:lnTo>
                    <a:lnTo>
                      <a:pt x="97" y="209"/>
                    </a:lnTo>
                    <a:lnTo>
                      <a:pt x="100" y="209"/>
                    </a:lnTo>
                    <a:lnTo>
                      <a:pt x="118" y="227"/>
                    </a:lnTo>
                    <a:lnTo>
                      <a:pt x="126" y="227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62" name="Freeform 186"/>
              <p:cNvSpPr>
                <a:spLocks/>
              </p:cNvSpPr>
              <p:nvPr/>
            </p:nvSpPr>
            <p:spPr bwMode="auto">
              <a:xfrm>
                <a:off x="3858" y="1759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4 h 4"/>
                  <a:gd name="T4" fmla="*/ 7 w 7"/>
                  <a:gd name="T5" fmla="*/ 0 h 4"/>
                  <a:gd name="T6" fmla="*/ 0 w 7"/>
                  <a:gd name="T7" fmla="*/ 0 h 4"/>
                  <a:gd name="T8" fmla="*/ 0 w 7"/>
                  <a:gd name="T9" fmla="*/ 4 h 4"/>
                  <a:gd name="T10" fmla="*/ 0 w 7"/>
                  <a:gd name="T11" fmla="*/ 0 h 4"/>
                  <a:gd name="T12" fmla="*/ 0 w 7"/>
                  <a:gd name="T13" fmla="*/ 4 h 4"/>
                  <a:gd name="T14" fmla="*/ 7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63" name="Freeform 187"/>
              <p:cNvSpPr>
                <a:spLocks/>
              </p:cNvSpPr>
              <p:nvPr/>
            </p:nvSpPr>
            <p:spPr bwMode="auto">
              <a:xfrm>
                <a:off x="3858" y="1759"/>
                <a:ext cx="54" cy="61"/>
              </a:xfrm>
              <a:custGeom>
                <a:avLst/>
                <a:gdLst>
                  <a:gd name="T0" fmla="*/ 54 w 54"/>
                  <a:gd name="T1" fmla="*/ 54 h 61"/>
                  <a:gd name="T2" fmla="*/ 43 w 54"/>
                  <a:gd name="T3" fmla="*/ 54 h 61"/>
                  <a:gd name="T4" fmla="*/ 36 w 54"/>
                  <a:gd name="T5" fmla="*/ 47 h 61"/>
                  <a:gd name="T6" fmla="*/ 29 w 54"/>
                  <a:gd name="T7" fmla="*/ 43 h 61"/>
                  <a:gd name="T8" fmla="*/ 22 w 54"/>
                  <a:gd name="T9" fmla="*/ 36 h 61"/>
                  <a:gd name="T10" fmla="*/ 18 w 54"/>
                  <a:gd name="T11" fmla="*/ 29 h 61"/>
                  <a:gd name="T12" fmla="*/ 14 w 54"/>
                  <a:gd name="T13" fmla="*/ 18 h 61"/>
                  <a:gd name="T14" fmla="*/ 11 w 54"/>
                  <a:gd name="T15" fmla="*/ 11 h 61"/>
                  <a:gd name="T16" fmla="*/ 7 w 54"/>
                  <a:gd name="T17" fmla="*/ 0 h 61"/>
                  <a:gd name="T18" fmla="*/ 0 w 54"/>
                  <a:gd name="T19" fmla="*/ 4 h 61"/>
                  <a:gd name="T20" fmla="*/ 4 w 54"/>
                  <a:gd name="T21" fmla="*/ 15 h 61"/>
                  <a:gd name="T22" fmla="*/ 7 w 54"/>
                  <a:gd name="T23" fmla="*/ 22 h 61"/>
                  <a:gd name="T24" fmla="*/ 11 w 54"/>
                  <a:gd name="T25" fmla="*/ 33 h 61"/>
                  <a:gd name="T26" fmla="*/ 32 w 54"/>
                  <a:gd name="T27" fmla="*/ 54 h 61"/>
                  <a:gd name="T28" fmla="*/ 40 w 54"/>
                  <a:gd name="T29" fmla="*/ 58 h 61"/>
                  <a:gd name="T30" fmla="*/ 50 w 54"/>
                  <a:gd name="T31" fmla="*/ 61 h 61"/>
                  <a:gd name="T32" fmla="*/ 54 w 54"/>
                  <a:gd name="T33" fmla="*/ 61 h 61"/>
                  <a:gd name="T34" fmla="*/ 54 w 54"/>
                  <a:gd name="T35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61">
                    <a:moveTo>
                      <a:pt x="54" y="54"/>
                    </a:moveTo>
                    <a:lnTo>
                      <a:pt x="43" y="54"/>
                    </a:lnTo>
                    <a:lnTo>
                      <a:pt x="36" y="47"/>
                    </a:lnTo>
                    <a:lnTo>
                      <a:pt x="29" y="43"/>
                    </a:lnTo>
                    <a:lnTo>
                      <a:pt x="22" y="36"/>
                    </a:lnTo>
                    <a:lnTo>
                      <a:pt x="18" y="29"/>
                    </a:lnTo>
                    <a:lnTo>
                      <a:pt x="14" y="18"/>
                    </a:lnTo>
                    <a:lnTo>
                      <a:pt x="11" y="11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5"/>
                    </a:lnTo>
                    <a:lnTo>
                      <a:pt x="7" y="22"/>
                    </a:lnTo>
                    <a:lnTo>
                      <a:pt x="11" y="33"/>
                    </a:lnTo>
                    <a:lnTo>
                      <a:pt x="32" y="54"/>
                    </a:lnTo>
                    <a:lnTo>
                      <a:pt x="40" y="58"/>
                    </a:lnTo>
                    <a:lnTo>
                      <a:pt x="50" y="61"/>
                    </a:lnTo>
                    <a:lnTo>
                      <a:pt x="54" y="61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64" name="Freeform 188"/>
              <p:cNvSpPr>
                <a:spLocks/>
              </p:cNvSpPr>
              <p:nvPr/>
            </p:nvSpPr>
            <p:spPr bwMode="auto">
              <a:xfrm>
                <a:off x="3912" y="1770"/>
                <a:ext cx="165" cy="54"/>
              </a:xfrm>
              <a:custGeom>
                <a:avLst/>
                <a:gdLst>
                  <a:gd name="T0" fmla="*/ 158 w 165"/>
                  <a:gd name="T1" fmla="*/ 4 h 54"/>
                  <a:gd name="T2" fmla="*/ 158 w 165"/>
                  <a:gd name="T3" fmla="*/ 0 h 54"/>
                  <a:gd name="T4" fmla="*/ 144 w 165"/>
                  <a:gd name="T5" fmla="*/ 14 h 54"/>
                  <a:gd name="T6" fmla="*/ 133 w 165"/>
                  <a:gd name="T7" fmla="*/ 18 h 54"/>
                  <a:gd name="T8" fmla="*/ 122 w 165"/>
                  <a:gd name="T9" fmla="*/ 25 h 54"/>
                  <a:gd name="T10" fmla="*/ 115 w 165"/>
                  <a:gd name="T11" fmla="*/ 29 h 54"/>
                  <a:gd name="T12" fmla="*/ 104 w 165"/>
                  <a:gd name="T13" fmla="*/ 32 h 54"/>
                  <a:gd name="T14" fmla="*/ 93 w 165"/>
                  <a:gd name="T15" fmla="*/ 36 h 54"/>
                  <a:gd name="T16" fmla="*/ 86 w 165"/>
                  <a:gd name="T17" fmla="*/ 40 h 54"/>
                  <a:gd name="T18" fmla="*/ 76 w 165"/>
                  <a:gd name="T19" fmla="*/ 43 h 54"/>
                  <a:gd name="T20" fmla="*/ 65 w 165"/>
                  <a:gd name="T21" fmla="*/ 43 h 54"/>
                  <a:gd name="T22" fmla="*/ 54 w 165"/>
                  <a:gd name="T23" fmla="*/ 47 h 54"/>
                  <a:gd name="T24" fmla="*/ 7 w 165"/>
                  <a:gd name="T25" fmla="*/ 47 h 54"/>
                  <a:gd name="T26" fmla="*/ 0 w 165"/>
                  <a:gd name="T27" fmla="*/ 43 h 54"/>
                  <a:gd name="T28" fmla="*/ 0 w 165"/>
                  <a:gd name="T29" fmla="*/ 50 h 54"/>
                  <a:gd name="T30" fmla="*/ 7 w 165"/>
                  <a:gd name="T31" fmla="*/ 50 h 54"/>
                  <a:gd name="T32" fmla="*/ 22 w 165"/>
                  <a:gd name="T33" fmla="*/ 54 h 54"/>
                  <a:gd name="T34" fmla="*/ 43 w 165"/>
                  <a:gd name="T35" fmla="*/ 54 h 54"/>
                  <a:gd name="T36" fmla="*/ 54 w 165"/>
                  <a:gd name="T37" fmla="*/ 50 h 54"/>
                  <a:gd name="T38" fmla="*/ 65 w 165"/>
                  <a:gd name="T39" fmla="*/ 50 h 54"/>
                  <a:gd name="T40" fmla="*/ 76 w 165"/>
                  <a:gd name="T41" fmla="*/ 47 h 54"/>
                  <a:gd name="T42" fmla="*/ 86 w 165"/>
                  <a:gd name="T43" fmla="*/ 47 h 54"/>
                  <a:gd name="T44" fmla="*/ 97 w 165"/>
                  <a:gd name="T45" fmla="*/ 43 h 54"/>
                  <a:gd name="T46" fmla="*/ 108 w 165"/>
                  <a:gd name="T47" fmla="*/ 40 h 54"/>
                  <a:gd name="T48" fmla="*/ 119 w 165"/>
                  <a:gd name="T49" fmla="*/ 36 h 54"/>
                  <a:gd name="T50" fmla="*/ 126 w 165"/>
                  <a:gd name="T51" fmla="*/ 32 h 54"/>
                  <a:gd name="T52" fmla="*/ 137 w 165"/>
                  <a:gd name="T53" fmla="*/ 25 h 54"/>
                  <a:gd name="T54" fmla="*/ 147 w 165"/>
                  <a:gd name="T55" fmla="*/ 18 h 54"/>
                  <a:gd name="T56" fmla="*/ 155 w 165"/>
                  <a:gd name="T57" fmla="*/ 11 h 54"/>
                  <a:gd name="T58" fmla="*/ 165 w 165"/>
                  <a:gd name="T59" fmla="*/ 7 h 54"/>
                  <a:gd name="T60" fmla="*/ 165 w 165"/>
                  <a:gd name="T61" fmla="*/ 4 h 54"/>
                  <a:gd name="T62" fmla="*/ 165 w 165"/>
                  <a:gd name="T63" fmla="*/ 7 h 54"/>
                  <a:gd name="T64" fmla="*/ 165 w 165"/>
                  <a:gd name="T65" fmla="*/ 4 h 54"/>
                  <a:gd name="T66" fmla="*/ 158 w 165"/>
                  <a:gd name="T67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5" h="54">
                    <a:moveTo>
                      <a:pt x="158" y="4"/>
                    </a:moveTo>
                    <a:lnTo>
                      <a:pt x="158" y="0"/>
                    </a:lnTo>
                    <a:lnTo>
                      <a:pt x="144" y="14"/>
                    </a:lnTo>
                    <a:lnTo>
                      <a:pt x="133" y="18"/>
                    </a:lnTo>
                    <a:lnTo>
                      <a:pt x="122" y="25"/>
                    </a:lnTo>
                    <a:lnTo>
                      <a:pt x="115" y="29"/>
                    </a:lnTo>
                    <a:lnTo>
                      <a:pt x="104" y="32"/>
                    </a:lnTo>
                    <a:lnTo>
                      <a:pt x="93" y="36"/>
                    </a:lnTo>
                    <a:lnTo>
                      <a:pt x="86" y="40"/>
                    </a:lnTo>
                    <a:lnTo>
                      <a:pt x="76" y="43"/>
                    </a:lnTo>
                    <a:lnTo>
                      <a:pt x="65" y="43"/>
                    </a:lnTo>
                    <a:lnTo>
                      <a:pt x="54" y="47"/>
                    </a:lnTo>
                    <a:lnTo>
                      <a:pt x="7" y="47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7" y="50"/>
                    </a:lnTo>
                    <a:lnTo>
                      <a:pt x="22" y="54"/>
                    </a:lnTo>
                    <a:lnTo>
                      <a:pt x="43" y="54"/>
                    </a:lnTo>
                    <a:lnTo>
                      <a:pt x="54" y="50"/>
                    </a:lnTo>
                    <a:lnTo>
                      <a:pt x="65" y="50"/>
                    </a:lnTo>
                    <a:lnTo>
                      <a:pt x="76" y="47"/>
                    </a:lnTo>
                    <a:lnTo>
                      <a:pt x="86" y="47"/>
                    </a:lnTo>
                    <a:lnTo>
                      <a:pt x="97" y="43"/>
                    </a:lnTo>
                    <a:lnTo>
                      <a:pt x="108" y="40"/>
                    </a:lnTo>
                    <a:lnTo>
                      <a:pt x="119" y="36"/>
                    </a:lnTo>
                    <a:lnTo>
                      <a:pt x="126" y="32"/>
                    </a:lnTo>
                    <a:lnTo>
                      <a:pt x="137" y="25"/>
                    </a:lnTo>
                    <a:lnTo>
                      <a:pt x="147" y="18"/>
                    </a:lnTo>
                    <a:lnTo>
                      <a:pt x="155" y="11"/>
                    </a:lnTo>
                    <a:lnTo>
                      <a:pt x="165" y="7"/>
                    </a:lnTo>
                    <a:lnTo>
                      <a:pt x="165" y="4"/>
                    </a:lnTo>
                    <a:lnTo>
                      <a:pt x="165" y="7"/>
                    </a:lnTo>
                    <a:lnTo>
                      <a:pt x="165" y="4"/>
                    </a:lnTo>
                    <a:lnTo>
                      <a:pt x="15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65" name="Freeform 189"/>
              <p:cNvSpPr>
                <a:spLocks/>
              </p:cNvSpPr>
              <p:nvPr/>
            </p:nvSpPr>
            <p:spPr bwMode="auto">
              <a:xfrm>
                <a:off x="4063" y="1615"/>
                <a:ext cx="25" cy="159"/>
              </a:xfrm>
              <a:custGeom>
                <a:avLst/>
                <a:gdLst>
                  <a:gd name="T0" fmla="*/ 25 w 25"/>
                  <a:gd name="T1" fmla="*/ 4 h 159"/>
                  <a:gd name="T2" fmla="*/ 22 w 25"/>
                  <a:gd name="T3" fmla="*/ 4 h 159"/>
                  <a:gd name="T4" fmla="*/ 7 w 25"/>
                  <a:gd name="T5" fmla="*/ 22 h 159"/>
                  <a:gd name="T6" fmla="*/ 0 w 25"/>
                  <a:gd name="T7" fmla="*/ 40 h 159"/>
                  <a:gd name="T8" fmla="*/ 0 w 25"/>
                  <a:gd name="T9" fmla="*/ 79 h 159"/>
                  <a:gd name="T10" fmla="*/ 4 w 25"/>
                  <a:gd name="T11" fmla="*/ 97 h 159"/>
                  <a:gd name="T12" fmla="*/ 7 w 25"/>
                  <a:gd name="T13" fmla="*/ 115 h 159"/>
                  <a:gd name="T14" fmla="*/ 7 w 25"/>
                  <a:gd name="T15" fmla="*/ 159 h 159"/>
                  <a:gd name="T16" fmla="*/ 14 w 25"/>
                  <a:gd name="T17" fmla="*/ 159 h 159"/>
                  <a:gd name="T18" fmla="*/ 14 w 25"/>
                  <a:gd name="T19" fmla="*/ 115 h 159"/>
                  <a:gd name="T20" fmla="*/ 11 w 25"/>
                  <a:gd name="T21" fmla="*/ 97 h 159"/>
                  <a:gd name="T22" fmla="*/ 7 w 25"/>
                  <a:gd name="T23" fmla="*/ 76 h 159"/>
                  <a:gd name="T24" fmla="*/ 7 w 25"/>
                  <a:gd name="T25" fmla="*/ 40 h 159"/>
                  <a:gd name="T26" fmla="*/ 14 w 25"/>
                  <a:gd name="T27" fmla="*/ 25 h 159"/>
                  <a:gd name="T28" fmla="*/ 25 w 25"/>
                  <a:gd name="T29" fmla="*/ 7 h 159"/>
                  <a:gd name="T30" fmla="*/ 22 w 25"/>
                  <a:gd name="T31" fmla="*/ 7 h 159"/>
                  <a:gd name="T32" fmla="*/ 25 w 25"/>
                  <a:gd name="T33" fmla="*/ 4 h 159"/>
                  <a:gd name="T34" fmla="*/ 22 w 25"/>
                  <a:gd name="T35" fmla="*/ 0 h 159"/>
                  <a:gd name="T36" fmla="*/ 22 w 25"/>
                  <a:gd name="T37" fmla="*/ 4 h 159"/>
                  <a:gd name="T38" fmla="*/ 25 w 25"/>
                  <a:gd name="T39" fmla="*/ 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159">
                    <a:moveTo>
                      <a:pt x="25" y="4"/>
                    </a:moveTo>
                    <a:lnTo>
                      <a:pt x="22" y="4"/>
                    </a:lnTo>
                    <a:lnTo>
                      <a:pt x="7" y="22"/>
                    </a:lnTo>
                    <a:lnTo>
                      <a:pt x="0" y="40"/>
                    </a:lnTo>
                    <a:lnTo>
                      <a:pt x="0" y="79"/>
                    </a:lnTo>
                    <a:lnTo>
                      <a:pt x="4" y="97"/>
                    </a:lnTo>
                    <a:lnTo>
                      <a:pt x="7" y="115"/>
                    </a:lnTo>
                    <a:lnTo>
                      <a:pt x="7" y="159"/>
                    </a:lnTo>
                    <a:lnTo>
                      <a:pt x="14" y="159"/>
                    </a:lnTo>
                    <a:lnTo>
                      <a:pt x="14" y="115"/>
                    </a:lnTo>
                    <a:lnTo>
                      <a:pt x="11" y="97"/>
                    </a:lnTo>
                    <a:lnTo>
                      <a:pt x="7" y="76"/>
                    </a:lnTo>
                    <a:lnTo>
                      <a:pt x="7" y="40"/>
                    </a:lnTo>
                    <a:lnTo>
                      <a:pt x="14" y="25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22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66" name="Freeform 190"/>
              <p:cNvSpPr>
                <a:spLocks/>
              </p:cNvSpPr>
              <p:nvPr/>
            </p:nvSpPr>
            <p:spPr bwMode="auto">
              <a:xfrm>
                <a:off x="4085" y="1619"/>
                <a:ext cx="21" cy="57"/>
              </a:xfrm>
              <a:custGeom>
                <a:avLst/>
                <a:gdLst>
                  <a:gd name="T0" fmla="*/ 14 w 21"/>
                  <a:gd name="T1" fmla="*/ 50 h 57"/>
                  <a:gd name="T2" fmla="*/ 18 w 21"/>
                  <a:gd name="T3" fmla="*/ 47 h 57"/>
                  <a:gd name="T4" fmla="*/ 14 w 21"/>
                  <a:gd name="T5" fmla="*/ 47 h 57"/>
                  <a:gd name="T6" fmla="*/ 14 w 21"/>
                  <a:gd name="T7" fmla="*/ 43 h 57"/>
                  <a:gd name="T8" fmla="*/ 10 w 21"/>
                  <a:gd name="T9" fmla="*/ 36 h 57"/>
                  <a:gd name="T10" fmla="*/ 10 w 21"/>
                  <a:gd name="T11" fmla="*/ 14 h 57"/>
                  <a:gd name="T12" fmla="*/ 7 w 21"/>
                  <a:gd name="T13" fmla="*/ 7 h 57"/>
                  <a:gd name="T14" fmla="*/ 3 w 21"/>
                  <a:gd name="T15" fmla="*/ 0 h 57"/>
                  <a:gd name="T16" fmla="*/ 0 w 21"/>
                  <a:gd name="T17" fmla="*/ 3 h 57"/>
                  <a:gd name="T18" fmla="*/ 0 w 21"/>
                  <a:gd name="T19" fmla="*/ 11 h 57"/>
                  <a:gd name="T20" fmla="*/ 3 w 21"/>
                  <a:gd name="T21" fmla="*/ 14 h 57"/>
                  <a:gd name="T22" fmla="*/ 3 w 21"/>
                  <a:gd name="T23" fmla="*/ 29 h 57"/>
                  <a:gd name="T24" fmla="*/ 7 w 21"/>
                  <a:gd name="T25" fmla="*/ 39 h 57"/>
                  <a:gd name="T26" fmla="*/ 7 w 21"/>
                  <a:gd name="T27" fmla="*/ 43 h 57"/>
                  <a:gd name="T28" fmla="*/ 10 w 21"/>
                  <a:gd name="T29" fmla="*/ 50 h 57"/>
                  <a:gd name="T30" fmla="*/ 18 w 21"/>
                  <a:gd name="T31" fmla="*/ 54 h 57"/>
                  <a:gd name="T32" fmla="*/ 21 w 21"/>
                  <a:gd name="T33" fmla="*/ 54 h 57"/>
                  <a:gd name="T34" fmla="*/ 18 w 21"/>
                  <a:gd name="T35" fmla="*/ 54 h 57"/>
                  <a:gd name="T36" fmla="*/ 18 w 21"/>
                  <a:gd name="T37" fmla="*/ 57 h 57"/>
                  <a:gd name="T38" fmla="*/ 21 w 21"/>
                  <a:gd name="T39" fmla="*/ 54 h 57"/>
                  <a:gd name="T40" fmla="*/ 14 w 21"/>
                  <a:gd name="T41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57">
                    <a:moveTo>
                      <a:pt x="14" y="50"/>
                    </a:moveTo>
                    <a:lnTo>
                      <a:pt x="18" y="47"/>
                    </a:lnTo>
                    <a:lnTo>
                      <a:pt x="14" y="47"/>
                    </a:lnTo>
                    <a:lnTo>
                      <a:pt x="14" y="43"/>
                    </a:lnTo>
                    <a:lnTo>
                      <a:pt x="10" y="36"/>
                    </a:lnTo>
                    <a:lnTo>
                      <a:pt x="10" y="14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29"/>
                    </a:lnTo>
                    <a:lnTo>
                      <a:pt x="7" y="39"/>
                    </a:lnTo>
                    <a:lnTo>
                      <a:pt x="7" y="43"/>
                    </a:lnTo>
                    <a:lnTo>
                      <a:pt x="10" y="50"/>
                    </a:lnTo>
                    <a:lnTo>
                      <a:pt x="18" y="54"/>
                    </a:lnTo>
                    <a:lnTo>
                      <a:pt x="21" y="54"/>
                    </a:lnTo>
                    <a:lnTo>
                      <a:pt x="18" y="54"/>
                    </a:lnTo>
                    <a:lnTo>
                      <a:pt x="18" y="57"/>
                    </a:lnTo>
                    <a:lnTo>
                      <a:pt x="21" y="54"/>
                    </a:lnTo>
                    <a:lnTo>
                      <a:pt x="1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67" name="Freeform 191"/>
              <p:cNvSpPr>
                <a:spLocks/>
              </p:cNvSpPr>
              <p:nvPr/>
            </p:nvSpPr>
            <p:spPr bwMode="auto">
              <a:xfrm>
                <a:off x="4099" y="1640"/>
                <a:ext cx="47" cy="33"/>
              </a:xfrm>
              <a:custGeom>
                <a:avLst/>
                <a:gdLst>
                  <a:gd name="T0" fmla="*/ 40 w 47"/>
                  <a:gd name="T1" fmla="*/ 0 h 33"/>
                  <a:gd name="T2" fmla="*/ 40 w 47"/>
                  <a:gd name="T3" fmla="*/ 11 h 33"/>
                  <a:gd name="T4" fmla="*/ 36 w 47"/>
                  <a:gd name="T5" fmla="*/ 15 h 33"/>
                  <a:gd name="T6" fmla="*/ 29 w 47"/>
                  <a:gd name="T7" fmla="*/ 18 h 33"/>
                  <a:gd name="T8" fmla="*/ 22 w 47"/>
                  <a:gd name="T9" fmla="*/ 18 h 33"/>
                  <a:gd name="T10" fmla="*/ 14 w 47"/>
                  <a:gd name="T11" fmla="*/ 22 h 33"/>
                  <a:gd name="T12" fmla="*/ 7 w 47"/>
                  <a:gd name="T13" fmla="*/ 22 h 33"/>
                  <a:gd name="T14" fmla="*/ 0 w 47"/>
                  <a:gd name="T15" fmla="*/ 29 h 33"/>
                  <a:gd name="T16" fmla="*/ 7 w 47"/>
                  <a:gd name="T17" fmla="*/ 33 h 33"/>
                  <a:gd name="T18" fmla="*/ 11 w 47"/>
                  <a:gd name="T19" fmla="*/ 29 h 33"/>
                  <a:gd name="T20" fmla="*/ 18 w 47"/>
                  <a:gd name="T21" fmla="*/ 29 h 33"/>
                  <a:gd name="T22" fmla="*/ 25 w 47"/>
                  <a:gd name="T23" fmla="*/ 26 h 33"/>
                  <a:gd name="T24" fmla="*/ 32 w 47"/>
                  <a:gd name="T25" fmla="*/ 26 h 33"/>
                  <a:gd name="T26" fmla="*/ 40 w 47"/>
                  <a:gd name="T27" fmla="*/ 22 h 33"/>
                  <a:gd name="T28" fmla="*/ 43 w 47"/>
                  <a:gd name="T29" fmla="*/ 18 h 33"/>
                  <a:gd name="T30" fmla="*/ 47 w 47"/>
                  <a:gd name="T31" fmla="*/ 8 h 33"/>
                  <a:gd name="T32" fmla="*/ 47 w 47"/>
                  <a:gd name="T33" fmla="*/ 0 h 33"/>
                  <a:gd name="T34" fmla="*/ 40 w 47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33">
                    <a:moveTo>
                      <a:pt x="40" y="0"/>
                    </a:moveTo>
                    <a:lnTo>
                      <a:pt x="40" y="11"/>
                    </a:lnTo>
                    <a:lnTo>
                      <a:pt x="36" y="15"/>
                    </a:lnTo>
                    <a:lnTo>
                      <a:pt x="29" y="18"/>
                    </a:lnTo>
                    <a:lnTo>
                      <a:pt x="22" y="18"/>
                    </a:lnTo>
                    <a:lnTo>
                      <a:pt x="14" y="22"/>
                    </a:lnTo>
                    <a:lnTo>
                      <a:pt x="7" y="22"/>
                    </a:lnTo>
                    <a:lnTo>
                      <a:pt x="0" y="29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8" y="29"/>
                    </a:lnTo>
                    <a:lnTo>
                      <a:pt x="25" y="26"/>
                    </a:lnTo>
                    <a:lnTo>
                      <a:pt x="32" y="26"/>
                    </a:lnTo>
                    <a:lnTo>
                      <a:pt x="40" y="22"/>
                    </a:lnTo>
                    <a:lnTo>
                      <a:pt x="43" y="18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68" name="Freeform 192"/>
              <p:cNvSpPr>
                <a:spLocks/>
              </p:cNvSpPr>
              <p:nvPr/>
            </p:nvSpPr>
            <p:spPr bwMode="auto">
              <a:xfrm>
                <a:off x="4139" y="1626"/>
                <a:ext cx="14" cy="14"/>
              </a:xfrm>
              <a:custGeom>
                <a:avLst/>
                <a:gdLst>
                  <a:gd name="T0" fmla="*/ 10 w 14"/>
                  <a:gd name="T1" fmla="*/ 0 h 14"/>
                  <a:gd name="T2" fmla="*/ 10 w 14"/>
                  <a:gd name="T3" fmla="*/ 4 h 14"/>
                  <a:gd name="T4" fmla="*/ 7 w 14"/>
                  <a:gd name="T5" fmla="*/ 4 h 14"/>
                  <a:gd name="T6" fmla="*/ 0 w 14"/>
                  <a:gd name="T7" fmla="*/ 11 h 14"/>
                  <a:gd name="T8" fmla="*/ 0 w 14"/>
                  <a:gd name="T9" fmla="*/ 14 h 14"/>
                  <a:gd name="T10" fmla="*/ 7 w 14"/>
                  <a:gd name="T11" fmla="*/ 14 h 14"/>
                  <a:gd name="T12" fmla="*/ 7 w 14"/>
                  <a:gd name="T13" fmla="*/ 11 h 14"/>
                  <a:gd name="T14" fmla="*/ 10 w 14"/>
                  <a:gd name="T15" fmla="*/ 11 h 14"/>
                  <a:gd name="T16" fmla="*/ 14 w 14"/>
                  <a:gd name="T17" fmla="*/ 7 h 14"/>
                  <a:gd name="T18" fmla="*/ 10 w 14"/>
                  <a:gd name="T19" fmla="*/ 0 h 14"/>
                  <a:gd name="T20" fmla="*/ 10 w 14"/>
                  <a:gd name="T21" fmla="*/ 4 h 14"/>
                  <a:gd name="T22" fmla="*/ 10 w 1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4">
                    <a:moveTo>
                      <a:pt x="10" y="0"/>
                    </a:moveTo>
                    <a:lnTo>
                      <a:pt x="10" y="4"/>
                    </a:lnTo>
                    <a:lnTo>
                      <a:pt x="7" y="4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14" y="7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69" name="Freeform 193"/>
              <p:cNvSpPr>
                <a:spLocks/>
              </p:cNvSpPr>
              <p:nvPr/>
            </p:nvSpPr>
            <p:spPr bwMode="auto">
              <a:xfrm>
                <a:off x="4149" y="1626"/>
                <a:ext cx="18" cy="22"/>
              </a:xfrm>
              <a:custGeom>
                <a:avLst/>
                <a:gdLst>
                  <a:gd name="T0" fmla="*/ 18 w 18"/>
                  <a:gd name="T1" fmla="*/ 22 h 22"/>
                  <a:gd name="T2" fmla="*/ 18 w 18"/>
                  <a:gd name="T3" fmla="*/ 7 h 22"/>
                  <a:gd name="T4" fmla="*/ 11 w 18"/>
                  <a:gd name="T5" fmla="*/ 0 h 22"/>
                  <a:gd name="T6" fmla="*/ 0 w 18"/>
                  <a:gd name="T7" fmla="*/ 0 h 22"/>
                  <a:gd name="T8" fmla="*/ 4 w 18"/>
                  <a:gd name="T9" fmla="*/ 7 h 22"/>
                  <a:gd name="T10" fmla="*/ 8 w 18"/>
                  <a:gd name="T11" fmla="*/ 7 h 22"/>
                  <a:gd name="T12" fmla="*/ 11 w 18"/>
                  <a:gd name="T13" fmla="*/ 11 h 22"/>
                  <a:gd name="T14" fmla="*/ 11 w 18"/>
                  <a:gd name="T15" fmla="*/ 22 h 22"/>
                  <a:gd name="T16" fmla="*/ 18 w 18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2">
                    <a:moveTo>
                      <a:pt x="18" y="22"/>
                    </a:moveTo>
                    <a:lnTo>
                      <a:pt x="18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11" y="11"/>
                    </a:lnTo>
                    <a:lnTo>
                      <a:pt x="11" y="22"/>
                    </a:lnTo>
                    <a:lnTo>
                      <a:pt x="18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70" name="Freeform 194"/>
              <p:cNvSpPr>
                <a:spLocks/>
              </p:cNvSpPr>
              <p:nvPr/>
            </p:nvSpPr>
            <p:spPr bwMode="auto">
              <a:xfrm>
                <a:off x="4157" y="1648"/>
                <a:ext cx="10" cy="21"/>
              </a:xfrm>
              <a:custGeom>
                <a:avLst/>
                <a:gdLst>
                  <a:gd name="T0" fmla="*/ 0 w 10"/>
                  <a:gd name="T1" fmla="*/ 21 h 21"/>
                  <a:gd name="T2" fmla="*/ 7 w 10"/>
                  <a:gd name="T3" fmla="*/ 18 h 21"/>
                  <a:gd name="T4" fmla="*/ 10 w 10"/>
                  <a:gd name="T5" fmla="*/ 10 h 21"/>
                  <a:gd name="T6" fmla="*/ 10 w 10"/>
                  <a:gd name="T7" fmla="*/ 0 h 21"/>
                  <a:gd name="T8" fmla="*/ 3 w 10"/>
                  <a:gd name="T9" fmla="*/ 0 h 21"/>
                  <a:gd name="T10" fmla="*/ 3 w 10"/>
                  <a:gd name="T11" fmla="*/ 10 h 21"/>
                  <a:gd name="T12" fmla="*/ 0 w 10"/>
                  <a:gd name="T13" fmla="*/ 14 h 21"/>
                  <a:gd name="T14" fmla="*/ 0 w 10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1">
                    <a:moveTo>
                      <a:pt x="0" y="21"/>
                    </a:moveTo>
                    <a:lnTo>
                      <a:pt x="7" y="18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71" name="Freeform 195"/>
              <p:cNvSpPr>
                <a:spLocks/>
              </p:cNvSpPr>
              <p:nvPr/>
            </p:nvSpPr>
            <p:spPr bwMode="auto">
              <a:xfrm>
                <a:off x="4142" y="1655"/>
                <a:ext cx="15" cy="14"/>
              </a:xfrm>
              <a:custGeom>
                <a:avLst/>
                <a:gdLst>
                  <a:gd name="T0" fmla="*/ 7 w 15"/>
                  <a:gd name="T1" fmla="*/ 7 h 14"/>
                  <a:gd name="T2" fmla="*/ 0 w 15"/>
                  <a:gd name="T3" fmla="*/ 7 h 14"/>
                  <a:gd name="T4" fmla="*/ 4 w 15"/>
                  <a:gd name="T5" fmla="*/ 11 h 14"/>
                  <a:gd name="T6" fmla="*/ 11 w 15"/>
                  <a:gd name="T7" fmla="*/ 11 h 14"/>
                  <a:gd name="T8" fmla="*/ 15 w 15"/>
                  <a:gd name="T9" fmla="*/ 14 h 14"/>
                  <a:gd name="T10" fmla="*/ 15 w 15"/>
                  <a:gd name="T11" fmla="*/ 3 h 14"/>
                  <a:gd name="T12" fmla="*/ 0 w 15"/>
                  <a:gd name="T13" fmla="*/ 3 h 14"/>
                  <a:gd name="T14" fmla="*/ 4 w 15"/>
                  <a:gd name="T15" fmla="*/ 3 h 14"/>
                  <a:gd name="T16" fmla="*/ 4 w 15"/>
                  <a:gd name="T17" fmla="*/ 0 h 14"/>
                  <a:gd name="T18" fmla="*/ 0 w 15"/>
                  <a:gd name="T19" fmla="*/ 3 h 14"/>
                  <a:gd name="T20" fmla="*/ 7 w 15"/>
                  <a:gd name="T2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7" y="7"/>
                    </a:moveTo>
                    <a:lnTo>
                      <a:pt x="0" y="7"/>
                    </a:lnTo>
                    <a:lnTo>
                      <a:pt x="4" y="11"/>
                    </a:lnTo>
                    <a:lnTo>
                      <a:pt x="11" y="11"/>
                    </a:lnTo>
                    <a:lnTo>
                      <a:pt x="15" y="14"/>
                    </a:lnTo>
                    <a:lnTo>
                      <a:pt x="15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72" name="Freeform 196"/>
              <p:cNvSpPr>
                <a:spLocks/>
              </p:cNvSpPr>
              <p:nvPr/>
            </p:nvSpPr>
            <p:spPr bwMode="auto">
              <a:xfrm>
                <a:off x="4135" y="1658"/>
                <a:ext cx="14" cy="11"/>
              </a:xfrm>
              <a:custGeom>
                <a:avLst/>
                <a:gdLst>
                  <a:gd name="T0" fmla="*/ 7 w 14"/>
                  <a:gd name="T1" fmla="*/ 4 h 11"/>
                  <a:gd name="T2" fmla="*/ 7 w 14"/>
                  <a:gd name="T3" fmla="*/ 11 h 11"/>
                  <a:gd name="T4" fmla="*/ 14 w 14"/>
                  <a:gd name="T5" fmla="*/ 4 h 11"/>
                  <a:gd name="T6" fmla="*/ 7 w 14"/>
                  <a:gd name="T7" fmla="*/ 0 h 11"/>
                  <a:gd name="T8" fmla="*/ 0 w 14"/>
                  <a:gd name="T9" fmla="*/ 8 h 11"/>
                  <a:gd name="T10" fmla="*/ 4 w 14"/>
                  <a:gd name="T11" fmla="*/ 4 h 11"/>
                  <a:gd name="T12" fmla="*/ 0 w 14"/>
                  <a:gd name="T13" fmla="*/ 8 h 11"/>
                  <a:gd name="T14" fmla="*/ 7 w 14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7" y="4"/>
                    </a:moveTo>
                    <a:lnTo>
                      <a:pt x="7" y="11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73" name="Freeform 197"/>
              <p:cNvSpPr>
                <a:spLocks/>
              </p:cNvSpPr>
              <p:nvPr/>
            </p:nvSpPr>
            <p:spPr bwMode="auto">
              <a:xfrm>
                <a:off x="4135" y="1662"/>
                <a:ext cx="29" cy="18"/>
              </a:xfrm>
              <a:custGeom>
                <a:avLst/>
                <a:gdLst>
                  <a:gd name="T0" fmla="*/ 25 w 29"/>
                  <a:gd name="T1" fmla="*/ 11 h 18"/>
                  <a:gd name="T2" fmla="*/ 22 w 29"/>
                  <a:gd name="T3" fmla="*/ 11 h 18"/>
                  <a:gd name="T4" fmla="*/ 18 w 29"/>
                  <a:gd name="T5" fmla="*/ 7 h 18"/>
                  <a:gd name="T6" fmla="*/ 14 w 29"/>
                  <a:gd name="T7" fmla="*/ 7 h 18"/>
                  <a:gd name="T8" fmla="*/ 7 w 29"/>
                  <a:gd name="T9" fmla="*/ 0 h 18"/>
                  <a:gd name="T10" fmla="*/ 0 w 29"/>
                  <a:gd name="T11" fmla="*/ 4 h 18"/>
                  <a:gd name="T12" fmla="*/ 7 w 29"/>
                  <a:gd name="T13" fmla="*/ 11 h 18"/>
                  <a:gd name="T14" fmla="*/ 11 w 29"/>
                  <a:gd name="T15" fmla="*/ 11 h 18"/>
                  <a:gd name="T16" fmla="*/ 14 w 29"/>
                  <a:gd name="T17" fmla="*/ 14 h 18"/>
                  <a:gd name="T18" fmla="*/ 18 w 29"/>
                  <a:gd name="T19" fmla="*/ 14 h 18"/>
                  <a:gd name="T20" fmla="*/ 22 w 29"/>
                  <a:gd name="T21" fmla="*/ 18 h 18"/>
                  <a:gd name="T22" fmla="*/ 29 w 29"/>
                  <a:gd name="T23" fmla="*/ 18 h 18"/>
                  <a:gd name="T24" fmla="*/ 25 w 29"/>
                  <a:gd name="T2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8">
                    <a:moveTo>
                      <a:pt x="25" y="11"/>
                    </a:moveTo>
                    <a:lnTo>
                      <a:pt x="22" y="11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11"/>
                    </a:lnTo>
                    <a:lnTo>
                      <a:pt x="11" y="11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22" y="18"/>
                    </a:lnTo>
                    <a:lnTo>
                      <a:pt x="29" y="18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74" name="Freeform 198"/>
              <p:cNvSpPr>
                <a:spLocks/>
              </p:cNvSpPr>
              <p:nvPr/>
            </p:nvSpPr>
            <p:spPr bwMode="auto">
              <a:xfrm>
                <a:off x="4160" y="1630"/>
                <a:ext cx="18" cy="50"/>
              </a:xfrm>
              <a:custGeom>
                <a:avLst/>
                <a:gdLst>
                  <a:gd name="T0" fmla="*/ 11 w 18"/>
                  <a:gd name="T1" fmla="*/ 0 h 50"/>
                  <a:gd name="T2" fmla="*/ 11 w 18"/>
                  <a:gd name="T3" fmla="*/ 18 h 50"/>
                  <a:gd name="T4" fmla="*/ 15 w 18"/>
                  <a:gd name="T5" fmla="*/ 25 h 50"/>
                  <a:gd name="T6" fmla="*/ 7 w 18"/>
                  <a:gd name="T7" fmla="*/ 32 h 50"/>
                  <a:gd name="T8" fmla="*/ 7 w 18"/>
                  <a:gd name="T9" fmla="*/ 39 h 50"/>
                  <a:gd name="T10" fmla="*/ 0 w 18"/>
                  <a:gd name="T11" fmla="*/ 43 h 50"/>
                  <a:gd name="T12" fmla="*/ 4 w 18"/>
                  <a:gd name="T13" fmla="*/ 50 h 50"/>
                  <a:gd name="T14" fmla="*/ 11 w 18"/>
                  <a:gd name="T15" fmla="*/ 43 h 50"/>
                  <a:gd name="T16" fmla="*/ 15 w 18"/>
                  <a:gd name="T17" fmla="*/ 36 h 50"/>
                  <a:gd name="T18" fmla="*/ 18 w 18"/>
                  <a:gd name="T19" fmla="*/ 32 h 50"/>
                  <a:gd name="T20" fmla="*/ 18 w 18"/>
                  <a:gd name="T21" fmla="*/ 0 h 50"/>
                  <a:gd name="T22" fmla="*/ 11 w 18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50">
                    <a:moveTo>
                      <a:pt x="11" y="0"/>
                    </a:moveTo>
                    <a:lnTo>
                      <a:pt x="11" y="18"/>
                    </a:lnTo>
                    <a:lnTo>
                      <a:pt x="15" y="25"/>
                    </a:lnTo>
                    <a:lnTo>
                      <a:pt x="7" y="32"/>
                    </a:lnTo>
                    <a:lnTo>
                      <a:pt x="7" y="39"/>
                    </a:lnTo>
                    <a:lnTo>
                      <a:pt x="0" y="43"/>
                    </a:lnTo>
                    <a:lnTo>
                      <a:pt x="4" y="50"/>
                    </a:lnTo>
                    <a:lnTo>
                      <a:pt x="11" y="43"/>
                    </a:lnTo>
                    <a:lnTo>
                      <a:pt x="15" y="36"/>
                    </a:lnTo>
                    <a:lnTo>
                      <a:pt x="18" y="32"/>
                    </a:lnTo>
                    <a:lnTo>
                      <a:pt x="1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75" name="Freeform 199"/>
              <p:cNvSpPr>
                <a:spLocks/>
              </p:cNvSpPr>
              <p:nvPr/>
            </p:nvSpPr>
            <p:spPr bwMode="auto">
              <a:xfrm>
                <a:off x="4149" y="1615"/>
                <a:ext cx="29" cy="15"/>
              </a:xfrm>
              <a:custGeom>
                <a:avLst/>
                <a:gdLst>
                  <a:gd name="T0" fmla="*/ 0 w 29"/>
                  <a:gd name="T1" fmla="*/ 4 h 15"/>
                  <a:gd name="T2" fmla="*/ 4 w 29"/>
                  <a:gd name="T3" fmla="*/ 4 h 15"/>
                  <a:gd name="T4" fmla="*/ 8 w 29"/>
                  <a:gd name="T5" fmla="*/ 7 h 15"/>
                  <a:gd name="T6" fmla="*/ 15 w 29"/>
                  <a:gd name="T7" fmla="*/ 7 h 15"/>
                  <a:gd name="T8" fmla="*/ 18 w 29"/>
                  <a:gd name="T9" fmla="*/ 11 h 15"/>
                  <a:gd name="T10" fmla="*/ 22 w 29"/>
                  <a:gd name="T11" fmla="*/ 11 h 15"/>
                  <a:gd name="T12" fmla="*/ 22 w 29"/>
                  <a:gd name="T13" fmla="*/ 15 h 15"/>
                  <a:gd name="T14" fmla="*/ 29 w 29"/>
                  <a:gd name="T15" fmla="*/ 15 h 15"/>
                  <a:gd name="T16" fmla="*/ 26 w 29"/>
                  <a:gd name="T17" fmla="*/ 7 h 15"/>
                  <a:gd name="T18" fmla="*/ 26 w 29"/>
                  <a:gd name="T19" fmla="*/ 4 h 15"/>
                  <a:gd name="T20" fmla="*/ 15 w 29"/>
                  <a:gd name="T21" fmla="*/ 4 h 15"/>
                  <a:gd name="T22" fmla="*/ 11 w 29"/>
                  <a:gd name="T23" fmla="*/ 0 h 15"/>
                  <a:gd name="T24" fmla="*/ 4 w 29"/>
                  <a:gd name="T25" fmla="*/ 0 h 15"/>
                  <a:gd name="T26" fmla="*/ 8 w 29"/>
                  <a:gd name="T27" fmla="*/ 0 h 15"/>
                  <a:gd name="T28" fmla="*/ 0 w 29"/>
                  <a:gd name="T2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5">
                    <a:moveTo>
                      <a:pt x="0" y="4"/>
                    </a:moveTo>
                    <a:lnTo>
                      <a:pt x="4" y="4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8" y="11"/>
                    </a:lnTo>
                    <a:lnTo>
                      <a:pt x="22" y="11"/>
                    </a:lnTo>
                    <a:lnTo>
                      <a:pt x="22" y="15"/>
                    </a:lnTo>
                    <a:lnTo>
                      <a:pt x="29" y="15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15" y="4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76" name="Freeform 200"/>
              <p:cNvSpPr>
                <a:spLocks/>
              </p:cNvSpPr>
              <p:nvPr/>
            </p:nvSpPr>
            <p:spPr bwMode="auto">
              <a:xfrm>
                <a:off x="4149" y="1604"/>
                <a:ext cx="26" cy="15"/>
              </a:xfrm>
              <a:custGeom>
                <a:avLst/>
                <a:gdLst>
                  <a:gd name="T0" fmla="*/ 18 w 26"/>
                  <a:gd name="T1" fmla="*/ 0 h 15"/>
                  <a:gd name="T2" fmla="*/ 22 w 26"/>
                  <a:gd name="T3" fmla="*/ 0 h 15"/>
                  <a:gd name="T4" fmla="*/ 11 w 26"/>
                  <a:gd name="T5" fmla="*/ 0 h 15"/>
                  <a:gd name="T6" fmla="*/ 8 w 26"/>
                  <a:gd name="T7" fmla="*/ 4 h 15"/>
                  <a:gd name="T8" fmla="*/ 4 w 26"/>
                  <a:gd name="T9" fmla="*/ 4 h 15"/>
                  <a:gd name="T10" fmla="*/ 0 w 26"/>
                  <a:gd name="T11" fmla="*/ 8 h 15"/>
                  <a:gd name="T12" fmla="*/ 0 w 26"/>
                  <a:gd name="T13" fmla="*/ 15 h 15"/>
                  <a:gd name="T14" fmla="*/ 8 w 26"/>
                  <a:gd name="T15" fmla="*/ 11 h 15"/>
                  <a:gd name="T16" fmla="*/ 11 w 26"/>
                  <a:gd name="T17" fmla="*/ 8 h 15"/>
                  <a:gd name="T18" fmla="*/ 18 w 26"/>
                  <a:gd name="T19" fmla="*/ 8 h 15"/>
                  <a:gd name="T20" fmla="*/ 26 w 26"/>
                  <a:gd name="T21" fmla="*/ 4 h 15"/>
                  <a:gd name="T22" fmla="*/ 18 w 26"/>
                  <a:gd name="T23" fmla="*/ 8 h 15"/>
                  <a:gd name="T24" fmla="*/ 22 w 26"/>
                  <a:gd name="T25" fmla="*/ 8 h 15"/>
                  <a:gd name="T26" fmla="*/ 26 w 26"/>
                  <a:gd name="T27" fmla="*/ 4 h 15"/>
                  <a:gd name="T28" fmla="*/ 18 w 26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15">
                    <a:moveTo>
                      <a:pt x="18" y="0"/>
                    </a:moveTo>
                    <a:lnTo>
                      <a:pt x="22" y="0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8" y="11"/>
                    </a:lnTo>
                    <a:lnTo>
                      <a:pt x="11" y="8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6" y="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77" name="Freeform 201"/>
              <p:cNvSpPr>
                <a:spLocks/>
              </p:cNvSpPr>
              <p:nvPr/>
            </p:nvSpPr>
            <p:spPr bwMode="auto">
              <a:xfrm>
                <a:off x="4167" y="1597"/>
                <a:ext cx="11" cy="11"/>
              </a:xfrm>
              <a:custGeom>
                <a:avLst/>
                <a:gdLst>
                  <a:gd name="T0" fmla="*/ 4 w 11"/>
                  <a:gd name="T1" fmla="*/ 4 h 11"/>
                  <a:gd name="T2" fmla="*/ 4 w 11"/>
                  <a:gd name="T3" fmla="*/ 7 h 11"/>
                  <a:gd name="T4" fmla="*/ 0 w 11"/>
                  <a:gd name="T5" fmla="*/ 7 h 11"/>
                  <a:gd name="T6" fmla="*/ 8 w 11"/>
                  <a:gd name="T7" fmla="*/ 11 h 11"/>
                  <a:gd name="T8" fmla="*/ 8 w 11"/>
                  <a:gd name="T9" fmla="*/ 7 h 11"/>
                  <a:gd name="T10" fmla="*/ 11 w 11"/>
                  <a:gd name="T11" fmla="*/ 4 h 11"/>
                  <a:gd name="T12" fmla="*/ 11 w 11"/>
                  <a:gd name="T13" fmla="*/ 0 h 11"/>
                  <a:gd name="T14" fmla="*/ 4 w 11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4" y="4"/>
                    </a:moveTo>
                    <a:lnTo>
                      <a:pt x="4" y="7"/>
                    </a:lnTo>
                    <a:lnTo>
                      <a:pt x="0" y="7"/>
                    </a:lnTo>
                    <a:lnTo>
                      <a:pt x="8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78" name="Freeform 202"/>
              <p:cNvSpPr>
                <a:spLocks/>
              </p:cNvSpPr>
              <p:nvPr/>
            </p:nvSpPr>
            <p:spPr bwMode="auto">
              <a:xfrm>
                <a:off x="4149" y="1594"/>
                <a:ext cx="29" cy="7"/>
              </a:xfrm>
              <a:custGeom>
                <a:avLst/>
                <a:gdLst>
                  <a:gd name="T0" fmla="*/ 4 w 29"/>
                  <a:gd name="T1" fmla="*/ 7 h 7"/>
                  <a:gd name="T2" fmla="*/ 8 w 29"/>
                  <a:gd name="T3" fmla="*/ 7 h 7"/>
                  <a:gd name="T4" fmla="*/ 11 w 29"/>
                  <a:gd name="T5" fmla="*/ 3 h 7"/>
                  <a:gd name="T6" fmla="*/ 15 w 29"/>
                  <a:gd name="T7" fmla="*/ 3 h 7"/>
                  <a:gd name="T8" fmla="*/ 18 w 29"/>
                  <a:gd name="T9" fmla="*/ 7 h 7"/>
                  <a:gd name="T10" fmla="*/ 22 w 29"/>
                  <a:gd name="T11" fmla="*/ 7 h 7"/>
                  <a:gd name="T12" fmla="*/ 29 w 29"/>
                  <a:gd name="T13" fmla="*/ 3 h 7"/>
                  <a:gd name="T14" fmla="*/ 26 w 29"/>
                  <a:gd name="T15" fmla="*/ 3 h 7"/>
                  <a:gd name="T16" fmla="*/ 22 w 29"/>
                  <a:gd name="T17" fmla="*/ 0 h 7"/>
                  <a:gd name="T18" fmla="*/ 0 w 29"/>
                  <a:gd name="T19" fmla="*/ 0 h 7"/>
                  <a:gd name="T20" fmla="*/ 0 w 29"/>
                  <a:gd name="T21" fmla="*/ 3 h 7"/>
                  <a:gd name="T22" fmla="*/ 0 w 29"/>
                  <a:gd name="T23" fmla="*/ 0 h 7"/>
                  <a:gd name="T24" fmla="*/ 0 w 29"/>
                  <a:gd name="T25" fmla="*/ 3 h 7"/>
                  <a:gd name="T26" fmla="*/ 4 w 29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7">
                    <a:moveTo>
                      <a:pt x="4" y="7"/>
                    </a:moveTo>
                    <a:lnTo>
                      <a:pt x="8" y="7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79" name="Freeform 203"/>
              <p:cNvSpPr>
                <a:spLocks/>
              </p:cNvSpPr>
              <p:nvPr/>
            </p:nvSpPr>
            <p:spPr bwMode="auto">
              <a:xfrm>
                <a:off x="4135" y="1597"/>
                <a:ext cx="18" cy="22"/>
              </a:xfrm>
              <a:custGeom>
                <a:avLst/>
                <a:gdLst>
                  <a:gd name="T0" fmla="*/ 4 w 18"/>
                  <a:gd name="T1" fmla="*/ 7 h 22"/>
                  <a:gd name="T2" fmla="*/ 11 w 18"/>
                  <a:gd name="T3" fmla="*/ 11 h 22"/>
                  <a:gd name="T4" fmla="*/ 18 w 18"/>
                  <a:gd name="T5" fmla="*/ 4 h 22"/>
                  <a:gd name="T6" fmla="*/ 14 w 18"/>
                  <a:gd name="T7" fmla="*/ 0 h 22"/>
                  <a:gd name="T8" fmla="*/ 7 w 18"/>
                  <a:gd name="T9" fmla="*/ 4 h 22"/>
                  <a:gd name="T10" fmla="*/ 11 w 18"/>
                  <a:gd name="T11" fmla="*/ 7 h 22"/>
                  <a:gd name="T12" fmla="*/ 4 w 18"/>
                  <a:gd name="T13" fmla="*/ 7 h 22"/>
                  <a:gd name="T14" fmla="*/ 0 w 18"/>
                  <a:gd name="T15" fmla="*/ 22 h 22"/>
                  <a:gd name="T16" fmla="*/ 11 w 18"/>
                  <a:gd name="T17" fmla="*/ 11 h 22"/>
                  <a:gd name="T18" fmla="*/ 4 w 18"/>
                  <a:gd name="T19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4" y="7"/>
                    </a:moveTo>
                    <a:lnTo>
                      <a:pt x="11" y="11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4" y="7"/>
                    </a:lnTo>
                    <a:lnTo>
                      <a:pt x="0" y="22"/>
                    </a:lnTo>
                    <a:lnTo>
                      <a:pt x="11" y="11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80" name="Freeform 204"/>
              <p:cNvSpPr>
                <a:spLocks/>
              </p:cNvSpPr>
              <p:nvPr/>
            </p:nvSpPr>
            <p:spPr bwMode="auto">
              <a:xfrm>
                <a:off x="4139" y="1558"/>
                <a:ext cx="25" cy="46"/>
              </a:xfrm>
              <a:custGeom>
                <a:avLst/>
                <a:gdLst>
                  <a:gd name="T0" fmla="*/ 21 w 25"/>
                  <a:gd name="T1" fmla="*/ 0 h 46"/>
                  <a:gd name="T2" fmla="*/ 18 w 25"/>
                  <a:gd name="T3" fmla="*/ 0 h 46"/>
                  <a:gd name="T4" fmla="*/ 14 w 25"/>
                  <a:gd name="T5" fmla="*/ 3 h 46"/>
                  <a:gd name="T6" fmla="*/ 10 w 25"/>
                  <a:gd name="T7" fmla="*/ 10 h 46"/>
                  <a:gd name="T8" fmla="*/ 7 w 25"/>
                  <a:gd name="T9" fmla="*/ 18 h 46"/>
                  <a:gd name="T10" fmla="*/ 7 w 25"/>
                  <a:gd name="T11" fmla="*/ 25 h 46"/>
                  <a:gd name="T12" fmla="*/ 3 w 25"/>
                  <a:gd name="T13" fmla="*/ 32 h 46"/>
                  <a:gd name="T14" fmla="*/ 3 w 25"/>
                  <a:gd name="T15" fmla="*/ 43 h 46"/>
                  <a:gd name="T16" fmla="*/ 0 w 25"/>
                  <a:gd name="T17" fmla="*/ 46 h 46"/>
                  <a:gd name="T18" fmla="*/ 7 w 25"/>
                  <a:gd name="T19" fmla="*/ 46 h 46"/>
                  <a:gd name="T20" fmla="*/ 10 w 25"/>
                  <a:gd name="T21" fmla="*/ 43 h 46"/>
                  <a:gd name="T22" fmla="*/ 10 w 25"/>
                  <a:gd name="T23" fmla="*/ 32 h 46"/>
                  <a:gd name="T24" fmla="*/ 14 w 25"/>
                  <a:gd name="T25" fmla="*/ 25 h 46"/>
                  <a:gd name="T26" fmla="*/ 14 w 25"/>
                  <a:gd name="T27" fmla="*/ 21 h 46"/>
                  <a:gd name="T28" fmla="*/ 18 w 25"/>
                  <a:gd name="T29" fmla="*/ 14 h 46"/>
                  <a:gd name="T30" fmla="*/ 21 w 25"/>
                  <a:gd name="T31" fmla="*/ 7 h 46"/>
                  <a:gd name="T32" fmla="*/ 25 w 25"/>
                  <a:gd name="T33" fmla="*/ 3 h 46"/>
                  <a:gd name="T34" fmla="*/ 21 w 25"/>
                  <a:gd name="T35" fmla="*/ 3 h 46"/>
                  <a:gd name="T36" fmla="*/ 21 w 25"/>
                  <a:gd name="T37" fmla="*/ 0 h 46"/>
                  <a:gd name="T38" fmla="*/ 18 w 25"/>
                  <a:gd name="T39" fmla="*/ 0 h 46"/>
                  <a:gd name="T40" fmla="*/ 21 w 25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46">
                    <a:moveTo>
                      <a:pt x="21" y="0"/>
                    </a:moveTo>
                    <a:lnTo>
                      <a:pt x="18" y="0"/>
                    </a:lnTo>
                    <a:lnTo>
                      <a:pt x="14" y="3"/>
                    </a:lnTo>
                    <a:lnTo>
                      <a:pt x="10" y="10"/>
                    </a:lnTo>
                    <a:lnTo>
                      <a:pt x="7" y="18"/>
                    </a:lnTo>
                    <a:lnTo>
                      <a:pt x="7" y="25"/>
                    </a:lnTo>
                    <a:lnTo>
                      <a:pt x="3" y="32"/>
                    </a:lnTo>
                    <a:lnTo>
                      <a:pt x="3" y="43"/>
                    </a:lnTo>
                    <a:lnTo>
                      <a:pt x="0" y="46"/>
                    </a:lnTo>
                    <a:lnTo>
                      <a:pt x="7" y="46"/>
                    </a:lnTo>
                    <a:lnTo>
                      <a:pt x="10" y="43"/>
                    </a:lnTo>
                    <a:lnTo>
                      <a:pt x="10" y="32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8" y="14"/>
                    </a:lnTo>
                    <a:lnTo>
                      <a:pt x="21" y="7"/>
                    </a:lnTo>
                    <a:lnTo>
                      <a:pt x="25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331981" name="Group 205"/>
            <p:cNvGrpSpPr>
              <a:grpSpLocks/>
            </p:cNvGrpSpPr>
            <p:nvPr/>
          </p:nvGrpSpPr>
          <p:grpSpPr bwMode="auto">
            <a:xfrm>
              <a:off x="3706" y="1625"/>
              <a:ext cx="917" cy="1173"/>
              <a:chOff x="3610" y="1529"/>
              <a:chExt cx="917" cy="1173"/>
            </a:xfrm>
          </p:grpSpPr>
          <p:sp>
            <p:nvSpPr>
              <p:cNvPr id="331982" name="Freeform 206"/>
              <p:cNvSpPr>
                <a:spLocks/>
              </p:cNvSpPr>
              <p:nvPr/>
            </p:nvSpPr>
            <p:spPr bwMode="auto">
              <a:xfrm>
                <a:off x="4160" y="1554"/>
                <a:ext cx="29" cy="18"/>
              </a:xfrm>
              <a:custGeom>
                <a:avLst/>
                <a:gdLst>
                  <a:gd name="T0" fmla="*/ 29 w 29"/>
                  <a:gd name="T1" fmla="*/ 18 h 18"/>
                  <a:gd name="T2" fmla="*/ 25 w 29"/>
                  <a:gd name="T3" fmla="*/ 14 h 18"/>
                  <a:gd name="T4" fmla="*/ 25 w 29"/>
                  <a:gd name="T5" fmla="*/ 11 h 18"/>
                  <a:gd name="T6" fmla="*/ 22 w 29"/>
                  <a:gd name="T7" fmla="*/ 4 h 18"/>
                  <a:gd name="T8" fmla="*/ 15 w 29"/>
                  <a:gd name="T9" fmla="*/ 4 h 18"/>
                  <a:gd name="T10" fmla="*/ 7 w 29"/>
                  <a:gd name="T11" fmla="*/ 0 h 18"/>
                  <a:gd name="T12" fmla="*/ 4 w 29"/>
                  <a:gd name="T13" fmla="*/ 0 h 18"/>
                  <a:gd name="T14" fmla="*/ 0 w 29"/>
                  <a:gd name="T15" fmla="*/ 4 h 18"/>
                  <a:gd name="T16" fmla="*/ 0 w 29"/>
                  <a:gd name="T17" fmla="*/ 7 h 18"/>
                  <a:gd name="T18" fmla="*/ 11 w 29"/>
                  <a:gd name="T19" fmla="*/ 7 h 18"/>
                  <a:gd name="T20" fmla="*/ 15 w 29"/>
                  <a:gd name="T21" fmla="*/ 11 h 18"/>
                  <a:gd name="T22" fmla="*/ 18 w 29"/>
                  <a:gd name="T23" fmla="*/ 11 h 18"/>
                  <a:gd name="T24" fmla="*/ 18 w 29"/>
                  <a:gd name="T25" fmla="*/ 18 h 18"/>
                  <a:gd name="T26" fmla="*/ 29 w 29"/>
                  <a:gd name="T2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18">
                    <a:moveTo>
                      <a:pt x="29" y="18"/>
                    </a:moveTo>
                    <a:lnTo>
                      <a:pt x="25" y="14"/>
                    </a:lnTo>
                    <a:lnTo>
                      <a:pt x="25" y="11"/>
                    </a:lnTo>
                    <a:lnTo>
                      <a:pt x="22" y="4"/>
                    </a:lnTo>
                    <a:lnTo>
                      <a:pt x="15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8" y="11"/>
                    </a:lnTo>
                    <a:lnTo>
                      <a:pt x="18" y="18"/>
                    </a:ln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83" name="Freeform 207"/>
              <p:cNvSpPr>
                <a:spLocks/>
              </p:cNvSpPr>
              <p:nvPr/>
            </p:nvSpPr>
            <p:spPr bwMode="auto">
              <a:xfrm>
                <a:off x="4178" y="1572"/>
                <a:ext cx="15" cy="18"/>
              </a:xfrm>
              <a:custGeom>
                <a:avLst/>
                <a:gdLst>
                  <a:gd name="T0" fmla="*/ 11 w 15"/>
                  <a:gd name="T1" fmla="*/ 7 h 18"/>
                  <a:gd name="T2" fmla="*/ 11 w 15"/>
                  <a:gd name="T3" fmla="*/ 0 h 18"/>
                  <a:gd name="T4" fmla="*/ 4 w 15"/>
                  <a:gd name="T5" fmla="*/ 0 h 18"/>
                  <a:gd name="T6" fmla="*/ 0 w 15"/>
                  <a:gd name="T7" fmla="*/ 7 h 18"/>
                  <a:gd name="T8" fmla="*/ 11 w 15"/>
                  <a:gd name="T9" fmla="*/ 18 h 18"/>
                  <a:gd name="T10" fmla="*/ 15 w 15"/>
                  <a:gd name="T11" fmla="*/ 14 h 18"/>
                  <a:gd name="T12" fmla="*/ 11 w 15"/>
                  <a:gd name="T13" fmla="*/ 18 h 18"/>
                  <a:gd name="T14" fmla="*/ 15 w 15"/>
                  <a:gd name="T15" fmla="*/ 14 h 18"/>
                  <a:gd name="T16" fmla="*/ 11 w 15"/>
                  <a:gd name="T1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11" y="7"/>
                    </a:moveTo>
                    <a:lnTo>
                      <a:pt x="11" y="0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11" y="18"/>
                    </a:lnTo>
                    <a:lnTo>
                      <a:pt x="15" y="14"/>
                    </a:lnTo>
                    <a:lnTo>
                      <a:pt x="11" y="18"/>
                    </a:lnTo>
                    <a:lnTo>
                      <a:pt x="15" y="14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84" name="Freeform 208"/>
              <p:cNvSpPr>
                <a:spLocks/>
              </p:cNvSpPr>
              <p:nvPr/>
            </p:nvSpPr>
            <p:spPr bwMode="auto">
              <a:xfrm>
                <a:off x="4185" y="1558"/>
                <a:ext cx="11" cy="28"/>
              </a:xfrm>
              <a:custGeom>
                <a:avLst/>
                <a:gdLst>
                  <a:gd name="T0" fmla="*/ 4 w 11"/>
                  <a:gd name="T1" fmla="*/ 0 h 28"/>
                  <a:gd name="T2" fmla="*/ 0 w 11"/>
                  <a:gd name="T3" fmla="*/ 0 h 28"/>
                  <a:gd name="T4" fmla="*/ 4 w 11"/>
                  <a:gd name="T5" fmla="*/ 7 h 28"/>
                  <a:gd name="T6" fmla="*/ 8 w 11"/>
                  <a:gd name="T7" fmla="*/ 14 h 28"/>
                  <a:gd name="T8" fmla="*/ 8 w 11"/>
                  <a:gd name="T9" fmla="*/ 21 h 28"/>
                  <a:gd name="T10" fmla="*/ 4 w 11"/>
                  <a:gd name="T11" fmla="*/ 21 h 28"/>
                  <a:gd name="T12" fmla="*/ 8 w 11"/>
                  <a:gd name="T13" fmla="*/ 28 h 28"/>
                  <a:gd name="T14" fmla="*/ 11 w 11"/>
                  <a:gd name="T15" fmla="*/ 21 h 28"/>
                  <a:gd name="T16" fmla="*/ 11 w 11"/>
                  <a:gd name="T17" fmla="*/ 0 h 28"/>
                  <a:gd name="T18" fmla="*/ 4 w 11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8">
                    <a:moveTo>
                      <a:pt x="4" y="0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8" y="14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8" y="28"/>
                    </a:lnTo>
                    <a:lnTo>
                      <a:pt x="11" y="21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85" name="Freeform 209"/>
              <p:cNvSpPr>
                <a:spLocks/>
              </p:cNvSpPr>
              <p:nvPr/>
            </p:nvSpPr>
            <p:spPr bwMode="auto">
              <a:xfrm>
                <a:off x="4149" y="1543"/>
                <a:ext cx="47" cy="15"/>
              </a:xfrm>
              <a:custGeom>
                <a:avLst/>
                <a:gdLst>
                  <a:gd name="T0" fmla="*/ 8 w 47"/>
                  <a:gd name="T1" fmla="*/ 11 h 15"/>
                  <a:gd name="T2" fmla="*/ 8 w 47"/>
                  <a:gd name="T3" fmla="*/ 7 h 15"/>
                  <a:gd name="T4" fmla="*/ 29 w 47"/>
                  <a:gd name="T5" fmla="*/ 7 h 15"/>
                  <a:gd name="T6" fmla="*/ 36 w 47"/>
                  <a:gd name="T7" fmla="*/ 15 h 15"/>
                  <a:gd name="T8" fmla="*/ 47 w 47"/>
                  <a:gd name="T9" fmla="*/ 15 h 15"/>
                  <a:gd name="T10" fmla="*/ 36 w 47"/>
                  <a:gd name="T11" fmla="*/ 4 h 15"/>
                  <a:gd name="T12" fmla="*/ 29 w 47"/>
                  <a:gd name="T13" fmla="*/ 0 h 15"/>
                  <a:gd name="T14" fmla="*/ 8 w 47"/>
                  <a:gd name="T15" fmla="*/ 0 h 15"/>
                  <a:gd name="T16" fmla="*/ 0 w 47"/>
                  <a:gd name="T17" fmla="*/ 4 h 15"/>
                  <a:gd name="T18" fmla="*/ 8 w 47"/>
                  <a:gd name="T1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15">
                    <a:moveTo>
                      <a:pt x="8" y="11"/>
                    </a:moveTo>
                    <a:lnTo>
                      <a:pt x="8" y="7"/>
                    </a:lnTo>
                    <a:lnTo>
                      <a:pt x="29" y="7"/>
                    </a:lnTo>
                    <a:lnTo>
                      <a:pt x="36" y="15"/>
                    </a:lnTo>
                    <a:lnTo>
                      <a:pt x="47" y="15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86" name="Freeform 210"/>
              <p:cNvSpPr>
                <a:spLocks/>
              </p:cNvSpPr>
              <p:nvPr/>
            </p:nvSpPr>
            <p:spPr bwMode="auto">
              <a:xfrm>
                <a:off x="4124" y="1547"/>
                <a:ext cx="33" cy="97"/>
              </a:xfrm>
              <a:custGeom>
                <a:avLst/>
                <a:gdLst>
                  <a:gd name="T0" fmla="*/ 0 w 33"/>
                  <a:gd name="T1" fmla="*/ 79 h 97"/>
                  <a:gd name="T2" fmla="*/ 7 w 33"/>
                  <a:gd name="T3" fmla="*/ 79 h 97"/>
                  <a:gd name="T4" fmla="*/ 7 w 33"/>
                  <a:gd name="T5" fmla="*/ 72 h 97"/>
                  <a:gd name="T6" fmla="*/ 11 w 33"/>
                  <a:gd name="T7" fmla="*/ 61 h 97"/>
                  <a:gd name="T8" fmla="*/ 11 w 33"/>
                  <a:gd name="T9" fmla="*/ 54 h 97"/>
                  <a:gd name="T10" fmla="*/ 15 w 33"/>
                  <a:gd name="T11" fmla="*/ 43 h 97"/>
                  <a:gd name="T12" fmla="*/ 18 w 33"/>
                  <a:gd name="T13" fmla="*/ 32 h 97"/>
                  <a:gd name="T14" fmla="*/ 22 w 33"/>
                  <a:gd name="T15" fmla="*/ 21 h 97"/>
                  <a:gd name="T16" fmla="*/ 25 w 33"/>
                  <a:gd name="T17" fmla="*/ 14 h 97"/>
                  <a:gd name="T18" fmla="*/ 33 w 33"/>
                  <a:gd name="T19" fmla="*/ 7 h 97"/>
                  <a:gd name="T20" fmla="*/ 25 w 33"/>
                  <a:gd name="T21" fmla="*/ 0 h 97"/>
                  <a:gd name="T22" fmla="*/ 18 w 33"/>
                  <a:gd name="T23" fmla="*/ 11 h 97"/>
                  <a:gd name="T24" fmla="*/ 15 w 33"/>
                  <a:gd name="T25" fmla="*/ 21 h 97"/>
                  <a:gd name="T26" fmla="*/ 11 w 33"/>
                  <a:gd name="T27" fmla="*/ 32 h 97"/>
                  <a:gd name="T28" fmla="*/ 7 w 33"/>
                  <a:gd name="T29" fmla="*/ 43 h 97"/>
                  <a:gd name="T30" fmla="*/ 7 w 33"/>
                  <a:gd name="T31" fmla="*/ 50 h 97"/>
                  <a:gd name="T32" fmla="*/ 4 w 33"/>
                  <a:gd name="T33" fmla="*/ 61 h 97"/>
                  <a:gd name="T34" fmla="*/ 0 w 33"/>
                  <a:gd name="T35" fmla="*/ 72 h 97"/>
                  <a:gd name="T36" fmla="*/ 0 w 33"/>
                  <a:gd name="T37" fmla="*/ 79 h 97"/>
                  <a:gd name="T38" fmla="*/ 7 w 33"/>
                  <a:gd name="T39" fmla="*/ 79 h 97"/>
                  <a:gd name="T40" fmla="*/ 0 w 33"/>
                  <a:gd name="T41" fmla="*/ 79 h 97"/>
                  <a:gd name="T42" fmla="*/ 0 w 33"/>
                  <a:gd name="T43" fmla="*/ 97 h 97"/>
                  <a:gd name="T44" fmla="*/ 7 w 33"/>
                  <a:gd name="T45" fmla="*/ 79 h 97"/>
                  <a:gd name="T46" fmla="*/ 0 w 33"/>
                  <a:gd name="T47" fmla="*/ 7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" h="97">
                    <a:moveTo>
                      <a:pt x="0" y="79"/>
                    </a:moveTo>
                    <a:lnTo>
                      <a:pt x="7" y="79"/>
                    </a:lnTo>
                    <a:lnTo>
                      <a:pt x="7" y="72"/>
                    </a:lnTo>
                    <a:lnTo>
                      <a:pt x="11" y="61"/>
                    </a:lnTo>
                    <a:lnTo>
                      <a:pt x="11" y="54"/>
                    </a:lnTo>
                    <a:lnTo>
                      <a:pt x="15" y="43"/>
                    </a:lnTo>
                    <a:lnTo>
                      <a:pt x="18" y="32"/>
                    </a:lnTo>
                    <a:lnTo>
                      <a:pt x="22" y="21"/>
                    </a:lnTo>
                    <a:lnTo>
                      <a:pt x="25" y="14"/>
                    </a:lnTo>
                    <a:lnTo>
                      <a:pt x="33" y="7"/>
                    </a:lnTo>
                    <a:lnTo>
                      <a:pt x="25" y="0"/>
                    </a:lnTo>
                    <a:lnTo>
                      <a:pt x="18" y="11"/>
                    </a:lnTo>
                    <a:lnTo>
                      <a:pt x="15" y="21"/>
                    </a:lnTo>
                    <a:lnTo>
                      <a:pt x="11" y="32"/>
                    </a:lnTo>
                    <a:lnTo>
                      <a:pt x="7" y="43"/>
                    </a:lnTo>
                    <a:lnTo>
                      <a:pt x="7" y="50"/>
                    </a:lnTo>
                    <a:lnTo>
                      <a:pt x="4" y="61"/>
                    </a:lnTo>
                    <a:lnTo>
                      <a:pt x="0" y="72"/>
                    </a:lnTo>
                    <a:lnTo>
                      <a:pt x="0" y="79"/>
                    </a:lnTo>
                    <a:lnTo>
                      <a:pt x="7" y="79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7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87" name="Freeform 211"/>
              <p:cNvSpPr>
                <a:spLocks/>
              </p:cNvSpPr>
              <p:nvPr/>
            </p:nvSpPr>
            <p:spPr bwMode="auto">
              <a:xfrm>
                <a:off x="4121" y="1529"/>
                <a:ext cx="36" cy="97"/>
              </a:xfrm>
              <a:custGeom>
                <a:avLst/>
                <a:gdLst>
                  <a:gd name="T0" fmla="*/ 36 w 36"/>
                  <a:gd name="T1" fmla="*/ 0 h 97"/>
                  <a:gd name="T2" fmla="*/ 32 w 36"/>
                  <a:gd name="T3" fmla="*/ 0 h 97"/>
                  <a:gd name="T4" fmla="*/ 21 w 36"/>
                  <a:gd name="T5" fmla="*/ 11 h 97"/>
                  <a:gd name="T6" fmla="*/ 14 w 36"/>
                  <a:gd name="T7" fmla="*/ 21 h 97"/>
                  <a:gd name="T8" fmla="*/ 10 w 36"/>
                  <a:gd name="T9" fmla="*/ 32 h 97"/>
                  <a:gd name="T10" fmla="*/ 7 w 36"/>
                  <a:gd name="T11" fmla="*/ 47 h 97"/>
                  <a:gd name="T12" fmla="*/ 3 w 36"/>
                  <a:gd name="T13" fmla="*/ 57 h 97"/>
                  <a:gd name="T14" fmla="*/ 0 w 36"/>
                  <a:gd name="T15" fmla="*/ 72 h 97"/>
                  <a:gd name="T16" fmla="*/ 0 w 36"/>
                  <a:gd name="T17" fmla="*/ 86 h 97"/>
                  <a:gd name="T18" fmla="*/ 3 w 36"/>
                  <a:gd name="T19" fmla="*/ 97 h 97"/>
                  <a:gd name="T20" fmla="*/ 10 w 36"/>
                  <a:gd name="T21" fmla="*/ 97 h 97"/>
                  <a:gd name="T22" fmla="*/ 7 w 36"/>
                  <a:gd name="T23" fmla="*/ 86 h 97"/>
                  <a:gd name="T24" fmla="*/ 7 w 36"/>
                  <a:gd name="T25" fmla="*/ 72 h 97"/>
                  <a:gd name="T26" fmla="*/ 10 w 36"/>
                  <a:gd name="T27" fmla="*/ 61 h 97"/>
                  <a:gd name="T28" fmla="*/ 14 w 36"/>
                  <a:gd name="T29" fmla="*/ 47 h 97"/>
                  <a:gd name="T30" fmla="*/ 18 w 36"/>
                  <a:gd name="T31" fmla="*/ 36 h 97"/>
                  <a:gd name="T32" fmla="*/ 21 w 36"/>
                  <a:gd name="T33" fmla="*/ 25 h 97"/>
                  <a:gd name="T34" fmla="*/ 28 w 36"/>
                  <a:gd name="T35" fmla="*/ 14 h 97"/>
                  <a:gd name="T36" fmla="*/ 36 w 36"/>
                  <a:gd name="T37" fmla="*/ 7 h 97"/>
                  <a:gd name="T38" fmla="*/ 36 w 36"/>
                  <a:gd name="T39" fmla="*/ 0 h 97"/>
                  <a:gd name="T40" fmla="*/ 32 w 36"/>
                  <a:gd name="T41" fmla="*/ 0 h 97"/>
                  <a:gd name="T42" fmla="*/ 36 w 36"/>
                  <a:gd name="T4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97">
                    <a:moveTo>
                      <a:pt x="36" y="0"/>
                    </a:moveTo>
                    <a:lnTo>
                      <a:pt x="32" y="0"/>
                    </a:lnTo>
                    <a:lnTo>
                      <a:pt x="21" y="11"/>
                    </a:lnTo>
                    <a:lnTo>
                      <a:pt x="14" y="21"/>
                    </a:lnTo>
                    <a:lnTo>
                      <a:pt x="10" y="32"/>
                    </a:lnTo>
                    <a:lnTo>
                      <a:pt x="7" y="47"/>
                    </a:lnTo>
                    <a:lnTo>
                      <a:pt x="3" y="57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3" y="97"/>
                    </a:lnTo>
                    <a:lnTo>
                      <a:pt x="10" y="97"/>
                    </a:lnTo>
                    <a:lnTo>
                      <a:pt x="7" y="86"/>
                    </a:lnTo>
                    <a:lnTo>
                      <a:pt x="7" y="72"/>
                    </a:lnTo>
                    <a:lnTo>
                      <a:pt x="10" y="61"/>
                    </a:lnTo>
                    <a:lnTo>
                      <a:pt x="14" y="47"/>
                    </a:lnTo>
                    <a:lnTo>
                      <a:pt x="18" y="36"/>
                    </a:lnTo>
                    <a:lnTo>
                      <a:pt x="21" y="25"/>
                    </a:lnTo>
                    <a:lnTo>
                      <a:pt x="28" y="14"/>
                    </a:lnTo>
                    <a:lnTo>
                      <a:pt x="36" y="7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88" name="Freeform 212"/>
              <p:cNvSpPr>
                <a:spLocks/>
              </p:cNvSpPr>
              <p:nvPr/>
            </p:nvSpPr>
            <p:spPr bwMode="auto">
              <a:xfrm>
                <a:off x="4157" y="1529"/>
                <a:ext cx="57" cy="50"/>
              </a:xfrm>
              <a:custGeom>
                <a:avLst/>
                <a:gdLst>
                  <a:gd name="T0" fmla="*/ 57 w 57"/>
                  <a:gd name="T1" fmla="*/ 47 h 50"/>
                  <a:gd name="T2" fmla="*/ 54 w 57"/>
                  <a:gd name="T3" fmla="*/ 39 h 50"/>
                  <a:gd name="T4" fmla="*/ 46 w 57"/>
                  <a:gd name="T5" fmla="*/ 29 h 50"/>
                  <a:gd name="T6" fmla="*/ 39 w 57"/>
                  <a:gd name="T7" fmla="*/ 21 h 50"/>
                  <a:gd name="T8" fmla="*/ 36 w 57"/>
                  <a:gd name="T9" fmla="*/ 14 h 50"/>
                  <a:gd name="T10" fmla="*/ 25 w 57"/>
                  <a:gd name="T11" fmla="*/ 11 h 50"/>
                  <a:gd name="T12" fmla="*/ 18 w 57"/>
                  <a:gd name="T13" fmla="*/ 3 h 50"/>
                  <a:gd name="T14" fmla="*/ 7 w 57"/>
                  <a:gd name="T15" fmla="*/ 0 h 50"/>
                  <a:gd name="T16" fmla="*/ 0 w 57"/>
                  <a:gd name="T17" fmla="*/ 0 h 50"/>
                  <a:gd name="T18" fmla="*/ 0 w 57"/>
                  <a:gd name="T19" fmla="*/ 7 h 50"/>
                  <a:gd name="T20" fmla="*/ 7 w 57"/>
                  <a:gd name="T21" fmla="*/ 7 h 50"/>
                  <a:gd name="T22" fmla="*/ 14 w 57"/>
                  <a:gd name="T23" fmla="*/ 11 h 50"/>
                  <a:gd name="T24" fmla="*/ 21 w 57"/>
                  <a:gd name="T25" fmla="*/ 14 h 50"/>
                  <a:gd name="T26" fmla="*/ 39 w 57"/>
                  <a:gd name="T27" fmla="*/ 32 h 50"/>
                  <a:gd name="T28" fmla="*/ 46 w 57"/>
                  <a:gd name="T29" fmla="*/ 43 h 50"/>
                  <a:gd name="T30" fmla="*/ 50 w 57"/>
                  <a:gd name="T31" fmla="*/ 50 h 50"/>
                  <a:gd name="T32" fmla="*/ 57 w 57"/>
                  <a:gd name="T33" fmla="*/ 4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50">
                    <a:moveTo>
                      <a:pt x="57" y="47"/>
                    </a:moveTo>
                    <a:lnTo>
                      <a:pt x="54" y="39"/>
                    </a:lnTo>
                    <a:lnTo>
                      <a:pt x="46" y="29"/>
                    </a:lnTo>
                    <a:lnTo>
                      <a:pt x="39" y="21"/>
                    </a:lnTo>
                    <a:lnTo>
                      <a:pt x="36" y="14"/>
                    </a:lnTo>
                    <a:lnTo>
                      <a:pt x="25" y="11"/>
                    </a:lnTo>
                    <a:lnTo>
                      <a:pt x="18" y="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4" y="11"/>
                    </a:lnTo>
                    <a:lnTo>
                      <a:pt x="21" y="14"/>
                    </a:lnTo>
                    <a:lnTo>
                      <a:pt x="39" y="32"/>
                    </a:lnTo>
                    <a:lnTo>
                      <a:pt x="46" y="43"/>
                    </a:lnTo>
                    <a:lnTo>
                      <a:pt x="50" y="50"/>
                    </a:lnTo>
                    <a:lnTo>
                      <a:pt x="57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89" name="Freeform 213"/>
              <p:cNvSpPr>
                <a:spLocks/>
              </p:cNvSpPr>
              <p:nvPr/>
            </p:nvSpPr>
            <p:spPr bwMode="auto">
              <a:xfrm>
                <a:off x="4200" y="1576"/>
                <a:ext cx="14" cy="140"/>
              </a:xfrm>
              <a:custGeom>
                <a:avLst/>
                <a:gdLst>
                  <a:gd name="T0" fmla="*/ 11 w 14"/>
                  <a:gd name="T1" fmla="*/ 140 h 140"/>
                  <a:gd name="T2" fmla="*/ 7 w 14"/>
                  <a:gd name="T3" fmla="*/ 122 h 140"/>
                  <a:gd name="T4" fmla="*/ 7 w 14"/>
                  <a:gd name="T5" fmla="*/ 104 h 140"/>
                  <a:gd name="T6" fmla="*/ 11 w 14"/>
                  <a:gd name="T7" fmla="*/ 86 h 140"/>
                  <a:gd name="T8" fmla="*/ 11 w 14"/>
                  <a:gd name="T9" fmla="*/ 68 h 140"/>
                  <a:gd name="T10" fmla="*/ 14 w 14"/>
                  <a:gd name="T11" fmla="*/ 54 h 140"/>
                  <a:gd name="T12" fmla="*/ 14 w 14"/>
                  <a:gd name="T13" fmla="*/ 0 h 140"/>
                  <a:gd name="T14" fmla="*/ 7 w 14"/>
                  <a:gd name="T15" fmla="*/ 3 h 140"/>
                  <a:gd name="T16" fmla="*/ 7 w 14"/>
                  <a:gd name="T17" fmla="*/ 54 h 140"/>
                  <a:gd name="T18" fmla="*/ 3 w 14"/>
                  <a:gd name="T19" fmla="*/ 68 h 140"/>
                  <a:gd name="T20" fmla="*/ 3 w 14"/>
                  <a:gd name="T21" fmla="*/ 86 h 140"/>
                  <a:gd name="T22" fmla="*/ 0 w 14"/>
                  <a:gd name="T23" fmla="*/ 104 h 140"/>
                  <a:gd name="T24" fmla="*/ 0 w 14"/>
                  <a:gd name="T25" fmla="*/ 122 h 140"/>
                  <a:gd name="T26" fmla="*/ 3 w 14"/>
                  <a:gd name="T27" fmla="*/ 140 h 140"/>
                  <a:gd name="T28" fmla="*/ 3 w 14"/>
                  <a:gd name="T29" fmla="*/ 136 h 140"/>
                  <a:gd name="T30" fmla="*/ 11 w 14"/>
                  <a:gd name="T3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40">
                    <a:moveTo>
                      <a:pt x="11" y="140"/>
                    </a:moveTo>
                    <a:lnTo>
                      <a:pt x="7" y="122"/>
                    </a:lnTo>
                    <a:lnTo>
                      <a:pt x="7" y="104"/>
                    </a:lnTo>
                    <a:lnTo>
                      <a:pt x="11" y="86"/>
                    </a:lnTo>
                    <a:lnTo>
                      <a:pt x="11" y="68"/>
                    </a:lnTo>
                    <a:lnTo>
                      <a:pt x="14" y="54"/>
                    </a:lnTo>
                    <a:lnTo>
                      <a:pt x="14" y="0"/>
                    </a:lnTo>
                    <a:lnTo>
                      <a:pt x="7" y="3"/>
                    </a:lnTo>
                    <a:lnTo>
                      <a:pt x="7" y="54"/>
                    </a:lnTo>
                    <a:lnTo>
                      <a:pt x="3" y="68"/>
                    </a:lnTo>
                    <a:lnTo>
                      <a:pt x="3" y="86"/>
                    </a:lnTo>
                    <a:lnTo>
                      <a:pt x="0" y="104"/>
                    </a:lnTo>
                    <a:lnTo>
                      <a:pt x="0" y="122"/>
                    </a:lnTo>
                    <a:lnTo>
                      <a:pt x="3" y="140"/>
                    </a:lnTo>
                    <a:lnTo>
                      <a:pt x="3" y="136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90" name="Freeform 214"/>
              <p:cNvSpPr>
                <a:spLocks/>
              </p:cNvSpPr>
              <p:nvPr/>
            </p:nvSpPr>
            <p:spPr bwMode="auto">
              <a:xfrm>
                <a:off x="4185" y="1712"/>
                <a:ext cx="26" cy="26"/>
              </a:xfrm>
              <a:custGeom>
                <a:avLst/>
                <a:gdLst>
                  <a:gd name="T0" fmla="*/ 4 w 26"/>
                  <a:gd name="T1" fmla="*/ 26 h 26"/>
                  <a:gd name="T2" fmla="*/ 8 w 26"/>
                  <a:gd name="T3" fmla="*/ 26 h 26"/>
                  <a:gd name="T4" fmla="*/ 15 w 26"/>
                  <a:gd name="T5" fmla="*/ 18 h 26"/>
                  <a:gd name="T6" fmla="*/ 15 w 26"/>
                  <a:gd name="T7" fmla="*/ 15 h 26"/>
                  <a:gd name="T8" fmla="*/ 18 w 26"/>
                  <a:gd name="T9" fmla="*/ 15 h 26"/>
                  <a:gd name="T10" fmla="*/ 22 w 26"/>
                  <a:gd name="T11" fmla="*/ 11 h 26"/>
                  <a:gd name="T12" fmla="*/ 22 w 26"/>
                  <a:gd name="T13" fmla="*/ 8 h 26"/>
                  <a:gd name="T14" fmla="*/ 26 w 26"/>
                  <a:gd name="T15" fmla="*/ 4 h 26"/>
                  <a:gd name="T16" fmla="*/ 18 w 26"/>
                  <a:gd name="T17" fmla="*/ 0 h 26"/>
                  <a:gd name="T18" fmla="*/ 18 w 26"/>
                  <a:gd name="T19" fmla="*/ 4 h 26"/>
                  <a:gd name="T20" fmla="*/ 15 w 26"/>
                  <a:gd name="T21" fmla="*/ 8 h 26"/>
                  <a:gd name="T22" fmla="*/ 11 w 26"/>
                  <a:gd name="T23" fmla="*/ 8 h 26"/>
                  <a:gd name="T24" fmla="*/ 11 w 26"/>
                  <a:gd name="T25" fmla="*/ 15 h 26"/>
                  <a:gd name="T26" fmla="*/ 8 w 26"/>
                  <a:gd name="T27" fmla="*/ 15 h 26"/>
                  <a:gd name="T28" fmla="*/ 4 w 26"/>
                  <a:gd name="T29" fmla="*/ 18 h 26"/>
                  <a:gd name="T30" fmla="*/ 0 w 26"/>
                  <a:gd name="T31" fmla="*/ 18 h 26"/>
                  <a:gd name="T32" fmla="*/ 4 w 26"/>
                  <a:gd name="T33" fmla="*/ 18 h 26"/>
                  <a:gd name="T34" fmla="*/ 4 w 26"/>
                  <a:gd name="T3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26">
                    <a:moveTo>
                      <a:pt x="4" y="26"/>
                    </a:moveTo>
                    <a:lnTo>
                      <a:pt x="8" y="26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8" y="15"/>
                    </a:lnTo>
                    <a:lnTo>
                      <a:pt x="22" y="11"/>
                    </a:lnTo>
                    <a:lnTo>
                      <a:pt x="22" y="8"/>
                    </a:lnTo>
                    <a:lnTo>
                      <a:pt x="26" y="4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8" y="15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91" name="Freeform 215"/>
              <p:cNvSpPr>
                <a:spLocks/>
              </p:cNvSpPr>
              <p:nvPr/>
            </p:nvSpPr>
            <p:spPr bwMode="auto">
              <a:xfrm>
                <a:off x="4146" y="1709"/>
                <a:ext cx="43" cy="29"/>
              </a:xfrm>
              <a:custGeom>
                <a:avLst/>
                <a:gdLst>
                  <a:gd name="T0" fmla="*/ 0 w 43"/>
                  <a:gd name="T1" fmla="*/ 0 h 29"/>
                  <a:gd name="T2" fmla="*/ 0 w 43"/>
                  <a:gd name="T3" fmla="*/ 3 h 29"/>
                  <a:gd name="T4" fmla="*/ 3 w 43"/>
                  <a:gd name="T5" fmla="*/ 7 h 29"/>
                  <a:gd name="T6" fmla="*/ 7 w 43"/>
                  <a:gd name="T7" fmla="*/ 14 h 29"/>
                  <a:gd name="T8" fmla="*/ 11 w 43"/>
                  <a:gd name="T9" fmla="*/ 18 h 29"/>
                  <a:gd name="T10" fmla="*/ 18 w 43"/>
                  <a:gd name="T11" fmla="*/ 21 h 29"/>
                  <a:gd name="T12" fmla="*/ 21 w 43"/>
                  <a:gd name="T13" fmla="*/ 25 h 29"/>
                  <a:gd name="T14" fmla="*/ 29 w 43"/>
                  <a:gd name="T15" fmla="*/ 29 h 29"/>
                  <a:gd name="T16" fmla="*/ 43 w 43"/>
                  <a:gd name="T17" fmla="*/ 29 h 29"/>
                  <a:gd name="T18" fmla="*/ 43 w 43"/>
                  <a:gd name="T19" fmla="*/ 21 h 29"/>
                  <a:gd name="T20" fmla="*/ 29 w 43"/>
                  <a:gd name="T21" fmla="*/ 21 h 29"/>
                  <a:gd name="T22" fmla="*/ 7 w 43"/>
                  <a:gd name="T23" fmla="*/ 0 h 29"/>
                  <a:gd name="T24" fmla="*/ 0 w 43"/>
                  <a:gd name="T25" fmla="*/ 0 h 29"/>
                  <a:gd name="T26" fmla="*/ 0 w 43"/>
                  <a:gd name="T27" fmla="*/ 3 h 29"/>
                  <a:gd name="T28" fmla="*/ 0 w 43"/>
                  <a:gd name="T2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lnTo>
                      <a:pt x="0" y="3"/>
                    </a:lnTo>
                    <a:lnTo>
                      <a:pt x="3" y="7"/>
                    </a:lnTo>
                    <a:lnTo>
                      <a:pt x="7" y="14"/>
                    </a:lnTo>
                    <a:lnTo>
                      <a:pt x="11" y="18"/>
                    </a:lnTo>
                    <a:lnTo>
                      <a:pt x="18" y="21"/>
                    </a:lnTo>
                    <a:lnTo>
                      <a:pt x="21" y="25"/>
                    </a:lnTo>
                    <a:lnTo>
                      <a:pt x="29" y="29"/>
                    </a:lnTo>
                    <a:lnTo>
                      <a:pt x="43" y="29"/>
                    </a:lnTo>
                    <a:lnTo>
                      <a:pt x="43" y="21"/>
                    </a:lnTo>
                    <a:lnTo>
                      <a:pt x="29" y="2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92" name="Freeform 216"/>
              <p:cNvSpPr>
                <a:spLocks/>
              </p:cNvSpPr>
              <p:nvPr/>
            </p:nvSpPr>
            <p:spPr bwMode="auto">
              <a:xfrm>
                <a:off x="4142" y="1694"/>
                <a:ext cx="11" cy="15"/>
              </a:xfrm>
              <a:custGeom>
                <a:avLst/>
                <a:gdLst>
                  <a:gd name="T0" fmla="*/ 4 w 11"/>
                  <a:gd name="T1" fmla="*/ 8 h 15"/>
                  <a:gd name="T2" fmla="*/ 0 w 11"/>
                  <a:gd name="T3" fmla="*/ 8 h 15"/>
                  <a:gd name="T4" fmla="*/ 4 w 11"/>
                  <a:gd name="T5" fmla="*/ 8 h 15"/>
                  <a:gd name="T6" fmla="*/ 4 w 11"/>
                  <a:gd name="T7" fmla="*/ 15 h 15"/>
                  <a:gd name="T8" fmla="*/ 11 w 11"/>
                  <a:gd name="T9" fmla="*/ 15 h 15"/>
                  <a:gd name="T10" fmla="*/ 11 w 11"/>
                  <a:gd name="T11" fmla="*/ 8 h 15"/>
                  <a:gd name="T12" fmla="*/ 7 w 11"/>
                  <a:gd name="T13" fmla="*/ 4 h 15"/>
                  <a:gd name="T14" fmla="*/ 0 w 11"/>
                  <a:gd name="T15" fmla="*/ 4 h 15"/>
                  <a:gd name="T16" fmla="*/ 7 w 11"/>
                  <a:gd name="T17" fmla="*/ 4 h 15"/>
                  <a:gd name="T18" fmla="*/ 4 w 11"/>
                  <a:gd name="T19" fmla="*/ 0 h 15"/>
                  <a:gd name="T20" fmla="*/ 0 w 11"/>
                  <a:gd name="T21" fmla="*/ 4 h 15"/>
                  <a:gd name="T22" fmla="*/ 4 w 11"/>
                  <a:gd name="T23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5">
                    <a:moveTo>
                      <a:pt x="4" y="8"/>
                    </a:moveTo>
                    <a:lnTo>
                      <a:pt x="0" y="8"/>
                    </a:lnTo>
                    <a:lnTo>
                      <a:pt x="4" y="8"/>
                    </a:lnTo>
                    <a:lnTo>
                      <a:pt x="4" y="15"/>
                    </a:lnTo>
                    <a:lnTo>
                      <a:pt x="11" y="15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93" name="Freeform 217"/>
              <p:cNvSpPr>
                <a:spLocks/>
              </p:cNvSpPr>
              <p:nvPr/>
            </p:nvSpPr>
            <p:spPr bwMode="auto">
              <a:xfrm>
                <a:off x="4135" y="1698"/>
                <a:ext cx="18" cy="32"/>
              </a:xfrm>
              <a:custGeom>
                <a:avLst/>
                <a:gdLst>
                  <a:gd name="T0" fmla="*/ 18 w 18"/>
                  <a:gd name="T1" fmla="*/ 29 h 32"/>
                  <a:gd name="T2" fmla="*/ 11 w 18"/>
                  <a:gd name="T3" fmla="*/ 22 h 32"/>
                  <a:gd name="T4" fmla="*/ 11 w 18"/>
                  <a:gd name="T5" fmla="*/ 18 h 32"/>
                  <a:gd name="T6" fmla="*/ 7 w 18"/>
                  <a:gd name="T7" fmla="*/ 14 h 32"/>
                  <a:gd name="T8" fmla="*/ 7 w 18"/>
                  <a:gd name="T9" fmla="*/ 7 h 32"/>
                  <a:gd name="T10" fmla="*/ 11 w 18"/>
                  <a:gd name="T11" fmla="*/ 4 h 32"/>
                  <a:gd name="T12" fmla="*/ 7 w 18"/>
                  <a:gd name="T13" fmla="*/ 0 h 32"/>
                  <a:gd name="T14" fmla="*/ 4 w 18"/>
                  <a:gd name="T15" fmla="*/ 0 h 32"/>
                  <a:gd name="T16" fmla="*/ 0 w 18"/>
                  <a:gd name="T17" fmla="*/ 7 h 32"/>
                  <a:gd name="T18" fmla="*/ 0 w 18"/>
                  <a:gd name="T19" fmla="*/ 18 h 32"/>
                  <a:gd name="T20" fmla="*/ 4 w 18"/>
                  <a:gd name="T21" fmla="*/ 22 h 32"/>
                  <a:gd name="T22" fmla="*/ 4 w 18"/>
                  <a:gd name="T23" fmla="*/ 25 h 32"/>
                  <a:gd name="T24" fmla="*/ 11 w 18"/>
                  <a:gd name="T25" fmla="*/ 32 h 32"/>
                  <a:gd name="T26" fmla="*/ 18 w 18"/>
                  <a:gd name="T2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1" y="22"/>
                    </a:lnTo>
                    <a:lnTo>
                      <a:pt x="11" y="18"/>
                    </a:lnTo>
                    <a:lnTo>
                      <a:pt x="7" y="14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0" y="18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11" y="32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94" name="Freeform 218"/>
              <p:cNvSpPr>
                <a:spLocks/>
              </p:cNvSpPr>
              <p:nvPr/>
            </p:nvSpPr>
            <p:spPr bwMode="auto">
              <a:xfrm>
                <a:off x="4146" y="1727"/>
                <a:ext cx="54" cy="21"/>
              </a:xfrm>
              <a:custGeom>
                <a:avLst/>
                <a:gdLst>
                  <a:gd name="T0" fmla="*/ 47 w 54"/>
                  <a:gd name="T1" fmla="*/ 14 h 21"/>
                  <a:gd name="T2" fmla="*/ 50 w 54"/>
                  <a:gd name="T3" fmla="*/ 14 h 21"/>
                  <a:gd name="T4" fmla="*/ 25 w 54"/>
                  <a:gd name="T5" fmla="*/ 14 h 21"/>
                  <a:gd name="T6" fmla="*/ 21 w 54"/>
                  <a:gd name="T7" fmla="*/ 11 h 21"/>
                  <a:gd name="T8" fmla="*/ 14 w 54"/>
                  <a:gd name="T9" fmla="*/ 7 h 21"/>
                  <a:gd name="T10" fmla="*/ 7 w 54"/>
                  <a:gd name="T11" fmla="*/ 0 h 21"/>
                  <a:gd name="T12" fmla="*/ 0 w 54"/>
                  <a:gd name="T13" fmla="*/ 3 h 21"/>
                  <a:gd name="T14" fmla="*/ 11 w 54"/>
                  <a:gd name="T15" fmla="*/ 14 h 21"/>
                  <a:gd name="T16" fmla="*/ 18 w 54"/>
                  <a:gd name="T17" fmla="*/ 18 h 21"/>
                  <a:gd name="T18" fmla="*/ 25 w 54"/>
                  <a:gd name="T19" fmla="*/ 21 h 21"/>
                  <a:gd name="T20" fmla="*/ 50 w 54"/>
                  <a:gd name="T21" fmla="*/ 21 h 21"/>
                  <a:gd name="T22" fmla="*/ 54 w 54"/>
                  <a:gd name="T23" fmla="*/ 18 h 21"/>
                  <a:gd name="T24" fmla="*/ 50 w 54"/>
                  <a:gd name="T25" fmla="*/ 21 h 21"/>
                  <a:gd name="T26" fmla="*/ 54 w 54"/>
                  <a:gd name="T27" fmla="*/ 18 h 21"/>
                  <a:gd name="T28" fmla="*/ 47 w 54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1">
                    <a:moveTo>
                      <a:pt x="47" y="14"/>
                    </a:moveTo>
                    <a:lnTo>
                      <a:pt x="50" y="14"/>
                    </a:lnTo>
                    <a:lnTo>
                      <a:pt x="25" y="14"/>
                    </a:lnTo>
                    <a:lnTo>
                      <a:pt x="21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11" y="14"/>
                    </a:lnTo>
                    <a:lnTo>
                      <a:pt x="18" y="18"/>
                    </a:lnTo>
                    <a:lnTo>
                      <a:pt x="25" y="21"/>
                    </a:lnTo>
                    <a:lnTo>
                      <a:pt x="50" y="21"/>
                    </a:lnTo>
                    <a:lnTo>
                      <a:pt x="54" y="18"/>
                    </a:lnTo>
                    <a:lnTo>
                      <a:pt x="50" y="21"/>
                    </a:lnTo>
                    <a:lnTo>
                      <a:pt x="54" y="18"/>
                    </a:lnTo>
                    <a:lnTo>
                      <a:pt x="4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95" name="Freeform 219"/>
              <p:cNvSpPr>
                <a:spLocks/>
              </p:cNvSpPr>
              <p:nvPr/>
            </p:nvSpPr>
            <p:spPr bwMode="auto">
              <a:xfrm>
                <a:off x="4193" y="1730"/>
                <a:ext cx="39" cy="22"/>
              </a:xfrm>
              <a:custGeom>
                <a:avLst/>
                <a:gdLst>
                  <a:gd name="T0" fmla="*/ 39 w 39"/>
                  <a:gd name="T1" fmla="*/ 18 h 22"/>
                  <a:gd name="T2" fmla="*/ 39 w 39"/>
                  <a:gd name="T3" fmla="*/ 15 h 22"/>
                  <a:gd name="T4" fmla="*/ 36 w 39"/>
                  <a:gd name="T5" fmla="*/ 11 h 22"/>
                  <a:gd name="T6" fmla="*/ 28 w 39"/>
                  <a:gd name="T7" fmla="*/ 8 h 22"/>
                  <a:gd name="T8" fmla="*/ 25 w 39"/>
                  <a:gd name="T9" fmla="*/ 8 h 22"/>
                  <a:gd name="T10" fmla="*/ 21 w 39"/>
                  <a:gd name="T11" fmla="*/ 4 h 22"/>
                  <a:gd name="T12" fmla="*/ 14 w 39"/>
                  <a:gd name="T13" fmla="*/ 0 h 22"/>
                  <a:gd name="T14" fmla="*/ 10 w 39"/>
                  <a:gd name="T15" fmla="*/ 0 h 22"/>
                  <a:gd name="T16" fmla="*/ 0 w 39"/>
                  <a:gd name="T17" fmla="*/ 11 h 22"/>
                  <a:gd name="T18" fmla="*/ 7 w 39"/>
                  <a:gd name="T19" fmla="*/ 15 h 22"/>
                  <a:gd name="T20" fmla="*/ 10 w 39"/>
                  <a:gd name="T21" fmla="*/ 11 h 22"/>
                  <a:gd name="T22" fmla="*/ 10 w 39"/>
                  <a:gd name="T23" fmla="*/ 8 h 22"/>
                  <a:gd name="T24" fmla="*/ 18 w 39"/>
                  <a:gd name="T25" fmla="*/ 8 h 22"/>
                  <a:gd name="T26" fmla="*/ 28 w 39"/>
                  <a:gd name="T27" fmla="*/ 18 h 22"/>
                  <a:gd name="T28" fmla="*/ 36 w 39"/>
                  <a:gd name="T29" fmla="*/ 22 h 22"/>
                  <a:gd name="T30" fmla="*/ 32 w 39"/>
                  <a:gd name="T31" fmla="*/ 22 h 22"/>
                  <a:gd name="T32" fmla="*/ 39 w 39"/>
                  <a:gd name="T33" fmla="*/ 18 h 22"/>
                  <a:gd name="T34" fmla="*/ 39 w 39"/>
                  <a:gd name="T35" fmla="*/ 15 h 22"/>
                  <a:gd name="T36" fmla="*/ 39 w 39"/>
                  <a:gd name="T3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2">
                    <a:moveTo>
                      <a:pt x="39" y="18"/>
                    </a:moveTo>
                    <a:lnTo>
                      <a:pt x="39" y="15"/>
                    </a:lnTo>
                    <a:lnTo>
                      <a:pt x="36" y="11"/>
                    </a:lnTo>
                    <a:lnTo>
                      <a:pt x="28" y="8"/>
                    </a:lnTo>
                    <a:lnTo>
                      <a:pt x="25" y="8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0" y="11"/>
                    </a:lnTo>
                    <a:lnTo>
                      <a:pt x="7" y="15"/>
                    </a:lnTo>
                    <a:lnTo>
                      <a:pt x="10" y="11"/>
                    </a:lnTo>
                    <a:lnTo>
                      <a:pt x="10" y="8"/>
                    </a:lnTo>
                    <a:lnTo>
                      <a:pt x="18" y="8"/>
                    </a:lnTo>
                    <a:lnTo>
                      <a:pt x="28" y="18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39" y="18"/>
                    </a:lnTo>
                    <a:lnTo>
                      <a:pt x="39" y="15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96" name="Freeform 220"/>
              <p:cNvSpPr>
                <a:spLocks/>
              </p:cNvSpPr>
              <p:nvPr/>
            </p:nvSpPr>
            <p:spPr bwMode="auto">
              <a:xfrm>
                <a:off x="4225" y="1748"/>
                <a:ext cx="25" cy="54"/>
              </a:xfrm>
              <a:custGeom>
                <a:avLst/>
                <a:gdLst>
                  <a:gd name="T0" fmla="*/ 18 w 25"/>
                  <a:gd name="T1" fmla="*/ 54 h 54"/>
                  <a:gd name="T2" fmla="*/ 22 w 25"/>
                  <a:gd name="T3" fmla="*/ 51 h 54"/>
                  <a:gd name="T4" fmla="*/ 22 w 25"/>
                  <a:gd name="T5" fmla="*/ 44 h 54"/>
                  <a:gd name="T6" fmla="*/ 25 w 25"/>
                  <a:gd name="T7" fmla="*/ 36 h 54"/>
                  <a:gd name="T8" fmla="*/ 22 w 25"/>
                  <a:gd name="T9" fmla="*/ 29 h 54"/>
                  <a:gd name="T10" fmla="*/ 22 w 25"/>
                  <a:gd name="T11" fmla="*/ 22 h 54"/>
                  <a:gd name="T12" fmla="*/ 18 w 25"/>
                  <a:gd name="T13" fmla="*/ 15 h 54"/>
                  <a:gd name="T14" fmla="*/ 14 w 25"/>
                  <a:gd name="T15" fmla="*/ 11 h 54"/>
                  <a:gd name="T16" fmla="*/ 11 w 25"/>
                  <a:gd name="T17" fmla="*/ 4 h 54"/>
                  <a:gd name="T18" fmla="*/ 7 w 25"/>
                  <a:gd name="T19" fmla="*/ 0 h 54"/>
                  <a:gd name="T20" fmla="*/ 0 w 25"/>
                  <a:gd name="T21" fmla="*/ 4 h 54"/>
                  <a:gd name="T22" fmla="*/ 7 w 25"/>
                  <a:gd name="T23" fmla="*/ 8 h 54"/>
                  <a:gd name="T24" fmla="*/ 11 w 25"/>
                  <a:gd name="T25" fmla="*/ 15 h 54"/>
                  <a:gd name="T26" fmla="*/ 11 w 25"/>
                  <a:gd name="T27" fmla="*/ 18 h 54"/>
                  <a:gd name="T28" fmla="*/ 14 w 25"/>
                  <a:gd name="T29" fmla="*/ 26 h 54"/>
                  <a:gd name="T30" fmla="*/ 14 w 25"/>
                  <a:gd name="T31" fmla="*/ 51 h 54"/>
                  <a:gd name="T32" fmla="*/ 14 w 25"/>
                  <a:gd name="T33" fmla="*/ 47 h 54"/>
                  <a:gd name="T34" fmla="*/ 18 w 25"/>
                  <a:gd name="T35" fmla="*/ 54 h 54"/>
                  <a:gd name="T36" fmla="*/ 22 w 25"/>
                  <a:gd name="T37" fmla="*/ 54 h 54"/>
                  <a:gd name="T38" fmla="*/ 22 w 25"/>
                  <a:gd name="T39" fmla="*/ 51 h 54"/>
                  <a:gd name="T40" fmla="*/ 18 w 25"/>
                  <a:gd name="T4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54">
                    <a:moveTo>
                      <a:pt x="18" y="54"/>
                    </a:moveTo>
                    <a:lnTo>
                      <a:pt x="22" y="51"/>
                    </a:lnTo>
                    <a:lnTo>
                      <a:pt x="22" y="44"/>
                    </a:lnTo>
                    <a:lnTo>
                      <a:pt x="25" y="36"/>
                    </a:lnTo>
                    <a:lnTo>
                      <a:pt x="22" y="29"/>
                    </a:lnTo>
                    <a:lnTo>
                      <a:pt x="22" y="22"/>
                    </a:lnTo>
                    <a:lnTo>
                      <a:pt x="18" y="15"/>
                    </a:lnTo>
                    <a:lnTo>
                      <a:pt x="14" y="11"/>
                    </a:lnTo>
                    <a:lnTo>
                      <a:pt x="11" y="4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4" y="26"/>
                    </a:lnTo>
                    <a:lnTo>
                      <a:pt x="14" y="51"/>
                    </a:lnTo>
                    <a:lnTo>
                      <a:pt x="14" y="47"/>
                    </a:lnTo>
                    <a:lnTo>
                      <a:pt x="18" y="54"/>
                    </a:lnTo>
                    <a:lnTo>
                      <a:pt x="22" y="54"/>
                    </a:lnTo>
                    <a:lnTo>
                      <a:pt x="22" y="51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97" name="Freeform 221"/>
              <p:cNvSpPr>
                <a:spLocks/>
              </p:cNvSpPr>
              <p:nvPr/>
            </p:nvSpPr>
            <p:spPr bwMode="auto">
              <a:xfrm>
                <a:off x="4236" y="1795"/>
                <a:ext cx="11" cy="29"/>
              </a:xfrm>
              <a:custGeom>
                <a:avLst/>
                <a:gdLst>
                  <a:gd name="T0" fmla="*/ 11 w 11"/>
                  <a:gd name="T1" fmla="*/ 29 h 29"/>
                  <a:gd name="T2" fmla="*/ 11 w 11"/>
                  <a:gd name="T3" fmla="*/ 18 h 29"/>
                  <a:gd name="T4" fmla="*/ 3 w 11"/>
                  <a:gd name="T5" fmla="*/ 11 h 29"/>
                  <a:gd name="T6" fmla="*/ 7 w 11"/>
                  <a:gd name="T7" fmla="*/ 7 h 29"/>
                  <a:gd name="T8" fmla="*/ 3 w 11"/>
                  <a:gd name="T9" fmla="*/ 0 h 29"/>
                  <a:gd name="T10" fmla="*/ 0 w 11"/>
                  <a:gd name="T11" fmla="*/ 7 h 29"/>
                  <a:gd name="T12" fmla="*/ 0 w 11"/>
                  <a:gd name="T13" fmla="*/ 15 h 29"/>
                  <a:gd name="T14" fmla="*/ 3 w 11"/>
                  <a:gd name="T15" fmla="*/ 22 h 29"/>
                  <a:gd name="T16" fmla="*/ 3 w 11"/>
                  <a:gd name="T17" fmla="*/ 25 h 29"/>
                  <a:gd name="T18" fmla="*/ 11 w 11"/>
                  <a:gd name="T19" fmla="*/ 29 h 29"/>
                  <a:gd name="T20" fmla="*/ 11 w 11"/>
                  <a:gd name="T21" fmla="*/ 25 h 29"/>
                  <a:gd name="T22" fmla="*/ 11 w 11"/>
                  <a:gd name="T2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9">
                    <a:moveTo>
                      <a:pt x="11" y="29"/>
                    </a:moveTo>
                    <a:lnTo>
                      <a:pt x="11" y="18"/>
                    </a:lnTo>
                    <a:lnTo>
                      <a:pt x="3" y="11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11" y="29"/>
                    </a:lnTo>
                    <a:lnTo>
                      <a:pt x="11" y="25"/>
                    </a:lnTo>
                    <a:lnTo>
                      <a:pt x="1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98" name="Freeform 222"/>
              <p:cNvSpPr>
                <a:spLocks/>
              </p:cNvSpPr>
              <p:nvPr/>
            </p:nvSpPr>
            <p:spPr bwMode="auto">
              <a:xfrm>
                <a:off x="4175" y="1820"/>
                <a:ext cx="72" cy="112"/>
              </a:xfrm>
              <a:custGeom>
                <a:avLst/>
                <a:gdLst>
                  <a:gd name="T0" fmla="*/ 0 w 72"/>
                  <a:gd name="T1" fmla="*/ 108 h 112"/>
                  <a:gd name="T2" fmla="*/ 7 w 72"/>
                  <a:gd name="T3" fmla="*/ 108 h 112"/>
                  <a:gd name="T4" fmla="*/ 28 w 72"/>
                  <a:gd name="T5" fmla="*/ 87 h 112"/>
                  <a:gd name="T6" fmla="*/ 39 w 72"/>
                  <a:gd name="T7" fmla="*/ 72 h 112"/>
                  <a:gd name="T8" fmla="*/ 46 w 72"/>
                  <a:gd name="T9" fmla="*/ 58 h 112"/>
                  <a:gd name="T10" fmla="*/ 54 w 72"/>
                  <a:gd name="T11" fmla="*/ 44 h 112"/>
                  <a:gd name="T12" fmla="*/ 61 w 72"/>
                  <a:gd name="T13" fmla="*/ 29 h 112"/>
                  <a:gd name="T14" fmla="*/ 64 w 72"/>
                  <a:gd name="T15" fmla="*/ 18 h 112"/>
                  <a:gd name="T16" fmla="*/ 72 w 72"/>
                  <a:gd name="T17" fmla="*/ 4 h 112"/>
                  <a:gd name="T18" fmla="*/ 64 w 72"/>
                  <a:gd name="T19" fmla="*/ 0 h 112"/>
                  <a:gd name="T20" fmla="*/ 57 w 72"/>
                  <a:gd name="T21" fmla="*/ 15 h 112"/>
                  <a:gd name="T22" fmla="*/ 50 w 72"/>
                  <a:gd name="T23" fmla="*/ 29 h 112"/>
                  <a:gd name="T24" fmla="*/ 46 w 72"/>
                  <a:gd name="T25" fmla="*/ 44 h 112"/>
                  <a:gd name="T26" fmla="*/ 39 w 72"/>
                  <a:gd name="T27" fmla="*/ 58 h 112"/>
                  <a:gd name="T28" fmla="*/ 32 w 72"/>
                  <a:gd name="T29" fmla="*/ 69 h 112"/>
                  <a:gd name="T30" fmla="*/ 21 w 72"/>
                  <a:gd name="T31" fmla="*/ 80 h 112"/>
                  <a:gd name="T32" fmla="*/ 14 w 72"/>
                  <a:gd name="T33" fmla="*/ 94 h 112"/>
                  <a:gd name="T34" fmla="*/ 0 w 72"/>
                  <a:gd name="T35" fmla="*/ 101 h 112"/>
                  <a:gd name="T36" fmla="*/ 7 w 72"/>
                  <a:gd name="T37" fmla="*/ 105 h 112"/>
                  <a:gd name="T38" fmla="*/ 0 w 72"/>
                  <a:gd name="T39" fmla="*/ 108 h 112"/>
                  <a:gd name="T40" fmla="*/ 3 w 72"/>
                  <a:gd name="T41" fmla="*/ 112 h 112"/>
                  <a:gd name="T42" fmla="*/ 7 w 72"/>
                  <a:gd name="T43" fmla="*/ 108 h 112"/>
                  <a:gd name="T44" fmla="*/ 0 w 72"/>
                  <a:gd name="T4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112">
                    <a:moveTo>
                      <a:pt x="0" y="108"/>
                    </a:moveTo>
                    <a:lnTo>
                      <a:pt x="7" y="108"/>
                    </a:lnTo>
                    <a:lnTo>
                      <a:pt x="28" y="87"/>
                    </a:lnTo>
                    <a:lnTo>
                      <a:pt x="39" y="72"/>
                    </a:lnTo>
                    <a:lnTo>
                      <a:pt x="46" y="58"/>
                    </a:lnTo>
                    <a:lnTo>
                      <a:pt x="54" y="44"/>
                    </a:lnTo>
                    <a:lnTo>
                      <a:pt x="61" y="29"/>
                    </a:lnTo>
                    <a:lnTo>
                      <a:pt x="64" y="18"/>
                    </a:lnTo>
                    <a:lnTo>
                      <a:pt x="72" y="4"/>
                    </a:lnTo>
                    <a:lnTo>
                      <a:pt x="64" y="0"/>
                    </a:lnTo>
                    <a:lnTo>
                      <a:pt x="57" y="15"/>
                    </a:lnTo>
                    <a:lnTo>
                      <a:pt x="50" y="29"/>
                    </a:lnTo>
                    <a:lnTo>
                      <a:pt x="46" y="44"/>
                    </a:lnTo>
                    <a:lnTo>
                      <a:pt x="39" y="58"/>
                    </a:lnTo>
                    <a:lnTo>
                      <a:pt x="32" y="69"/>
                    </a:lnTo>
                    <a:lnTo>
                      <a:pt x="21" y="80"/>
                    </a:lnTo>
                    <a:lnTo>
                      <a:pt x="14" y="94"/>
                    </a:lnTo>
                    <a:lnTo>
                      <a:pt x="0" y="101"/>
                    </a:lnTo>
                    <a:lnTo>
                      <a:pt x="7" y="105"/>
                    </a:lnTo>
                    <a:lnTo>
                      <a:pt x="0" y="108"/>
                    </a:lnTo>
                    <a:lnTo>
                      <a:pt x="3" y="112"/>
                    </a:lnTo>
                    <a:lnTo>
                      <a:pt x="7" y="108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1999" name="Freeform 223"/>
              <p:cNvSpPr>
                <a:spLocks/>
              </p:cNvSpPr>
              <p:nvPr/>
            </p:nvSpPr>
            <p:spPr bwMode="auto">
              <a:xfrm>
                <a:off x="4164" y="1878"/>
                <a:ext cx="18" cy="50"/>
              </a:xfrm>
              <a:custGeom>
                <a:avLst/>
                <a:gdLst>
                  <a:gd name="T0" fmla="*/ 3 w 18"/>
                  <a:gd name="T1" fmla="*/ 4 h 50"/>
                  <a:gd name="T2" fmla="*/ 0 w 18"/>
                  <a:gd name="T3" fmla="*/ 7 h 50"/>
                  <a:gd name="T4" fmla="*/ 3 w 18"/>
                  <a:gd name="T5" fmla="*/ 7 h 50"/>
                  <a:gd name="T6" fmla="*/ 7 w 18"/>
                  <a:gd name="T7" fmla="*/ 11 h 50"/>
                  <a:gd name="T8" fmla="*/ 7 w 18"/>
                  <a:gd name="T9" fmla="*/ 36 h 50"/>
                  <a:gd name="T10" fmla="*/ 11 w 18"/>
                  <a:gd name="T11" fmla="*/ 43 h 50"/>
                  <a:gd name="T12" fmla="*/ 11 w 18"/>
                  <a:gd name="T13" fmla="*/ 50 h 50"/>
                  <a:gd name="T14" fmla="*/ 18 w 18"/>
                  <a:gd name="T15" fmla="*/ 47 h 50"/>
                  <a:gd name="T16" fmla="*/ 14 w 18"/>
                  <a:gd name="T17" fmla="*/ 40 h 50"/>
                  <a:gd name="T18" fmla="*/ 14 w 18"/>
                  <a:gd name="T19" fmla="*/ 7 h 50"/>
                  <a:gd name="T20" fmla="*/ 11 w 18"/>
                  <a:gd name="T21" fmla="*/ 4 h 50"/>
                  <a:gd name="T22" fmla="*/ 0 w 18"/>
                  <a:gd name="T23" fmla="*/ 0 h 50"/>
                  <a:gd name="T24" fmla="*/ 3 w 18"/>
                  <a:gd name="T25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50">
                    <a:moveTo>
                      <a:pt x="3" y="4"/>
                    </a:moveTo>
                    <a:lnTo>
                      <a:pt x="0" y="7"/>
                    </a:lnTo>
                    <a:lnTo>
                      <a:pt x="3" y="7"/>
                    </a:lnTo>
                    <a:lnTo>
                      <a:pt x="7" y="11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1" y="50"/>
                    </a:lnTo>
                    <a:lnTo>
                      <a:pt x="18" y="47"/>
                    </a:lnTo>
                    <a:lnTo>
                      <a:pt x="14" y="40"/>
                    </a:lnTo>
                    <a:lnTo>
                      <a:pt x="14" y="7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00" name="Freeform 224"/>
              <p:cNvSpPr>
                <a:spLocks/>
              </p:cNvSpPr>
              <p:nvPr/>
            </p:nvSpPr>
            <p:spPr bwMode="auto">
              <a:xfrm>
                <a:off x="4157" y="1878"/>
                <a:ext cx="10" cy="32"/>
              </a:xfrm>
              <a:custGeom>
                <a:avLst/>
                <a:gdLst>
                  <a:gd name="T0" fmla="*/ 10 w 10"/>
                  <a:gd name="T1" fmla="*/ 32 h 32"/>
                  <a:gd name="T2" fmla="*/ 10 w 10"/>
                  <a:gd name="T3" fmla="*/ 14 h 32"/>
                  <a:gd name="T4" fmla="*/ 7 w 10"/>
                  <a:gd name="T5" fmla="*/ 11 h 32"/>
                  <a:gd name="T6" fmla="*/ 10 w 10"/>
                  <a:gd name="T7" fmla="*/ 4 h 32"/>
                  <a:gd name="T8" fmla="*/ 7 w 10"/>
                  <a:gd name="T9" fmla="*/ 0 h 32"/>
                  <a:gd name="T10" fmla="*/ 0 w 10"/>
                  <a:gd name="T11" fmla="*/ 11 h 32"/>
                  <a:gd name="T12" fmla="*/ 3 w 10"/>
                  <a:gd name="T13" fmla="*/ 18 h 32"/>
                  <a:gd name="T14" fmla="*/ 3 w 10"/>
                  <a:gd name="T15" fmla="*/ 32 h 32"/>
                  <a:gd name="T16" fmla="*/ 10 w 10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2">
                    <a:moveTo>
                      <a:pt x="10" y="32"/>
                    </a:moveTo>
                    <a:lnTo>
                      <a:pt x="10" y="14"/>
                    </a:lnTo>
                    <a:lnTo>
                      <a:pt x="7" y="11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3" y="32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01" name="Freeform 225"/>
              <p:cNvSpPr>
                <a:spLocks/>
              </p:cNvSpPr>
              <p:nvPr/>
            </p:nvSpPr>
            <p:spPr bwMode="auto">
              <a:xfrm>
                <a:off x="4081" y="1910"/>
                <a:ext cx="86" cy="126"/>
              </a:xfrm>
              <a:custGeom>
                <a:avLst/>
                <a:gdLst>
                  <a:gd name="T0" fmla="*/ 4 w 86"/>
                  <a:gd name="T1" fmla="*/ 126 h 126"/>
                  <a:gd name="T2" fmla="*/ 4 w 86"/>
                  <a:gd name="T3" fmla="*/ 123 h 126"/>
                  <a:gd name="T4" fmla="*/ 18 w 86"/>
                  <a:gd name="T5" fmla="*/ 112 h 126"/>
                  <a:gd name="T6" fmla="*/ 32 w 86"/>
                  <a:gd name="T7" fmla="*/ 98 h 126"/>
                  <a:gd name="T8" fmla="*/ 47 w 86"/>
                  <a:gd name="T9" fmla="*/ 87 h 126"/>
                  <a:gd name="T10" fmla="*/ 61 w 86"/>
                  <a:gd name="T11" fmla="*/ 72 h 126"/>
                  <a:gd name="T12" fmla="*/ 72 w 86"/>
                  <a:gd name="T13" fmla="*/ 54 h 126"/>
                  <a:gd name="T14" fmla="*/ 79 w 86"/>
                  <a:gd name="T15" fmla="*/ 40 h 126"/>
                  <a:gd name="T16" fmla="*/ 86 w 86"/>
                  <a:gd name="T17" fmla="*/ 18 h 126"/>
                  <a:gd name="T18" fmla="*/ 86 w 86"/>
                  <a:gd name="T19" fmla="*/ 0 h 126"/>
                  <a:gd name="T20" fmla="*/ 79 w 86"/>
                  <a:gd name="T21" fmla="*/ 0 h 126"/>
                  <a:gd name="T22" fmla="*/ 79 w 86"/>
                  <a:gd name="T23" fmla="*/ 18 h 126"/>
                  <a:gd name="T24" fmla="*/ 76 w 86"/>
                  <a:gd name="T25" fmla="*/ 36 h 126"/>
                  <a:gd name="T26" fmla="*/ 65 w 86"/>
                  <a:gd name="T27" fmla="*/ 51 h 126"/>
                  <a:gd name="T28" fmla="*/ 54 w 86"/>
                  <a:gd name="T29" fmla="*/ 65 h 126"/>
                  <a:gd name="T30" fmla="*/ 43 w 86"/>
                  <a:gd name="T31" fmla="*/ 80 h 126"/>
                  <a:gd name="T32" fmla="*/ 29 w 86"/>
                  <a:gd name="T33" fmla="*/ 94 h 126"/>
                  <a:gd name="T34" fmla="*/ 14 w 86"/>
                  <a:gd name="T35" fmla="*/ 105 h 126"/>
                  <a:gd name="T36" fmla="*/ 0 w 86"/>
                  <a:gd name="T37" fmla="*/ 119 h 126"/>
                  <a:gd name="T38" fmla="*/ 4 w 86"/>
                  <a:gd name="T39" fmla="*/ 126 h 126"/>
                  <a:gd name="T40" fmla="*/ 4 w 86"/>
                  <a:gd name="T41" fmla="*/ 123 h 126"/>
                  <a:gd name="T42" fmla="*/ 4 w 86"/>
                  <a:gd name="T4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126">
                    <a:moveTo>
                      <a:pt x="4" y="126"/>
                    </a:moveTo>
                    <a:lnTo>
                      <a:pt x="4" y="123"/>
                    </a:lnTo>
                    <a:lnTo>
                      <a:pt x="18" y="112"/>
                    </a:lnTo>
                    <a:lnTo>
                      <a:pt x="32" y="98"/>
                    </a:lnTo>
                    <a:lnTo>
                      <a:pt x="47" y="87"/>
                    </a:lnTo>
                    <a:lnTo>
                      <a:pt x="61" y="72"/>
                    </a:lnTo>
                    <a:lnTo>
                      <a:pt x="72" y="54"/>
                    </a:lnTo>
                    <a:lnTo>
                      <a:pt x="79" y="40"/>
                    </a:lnTo>
                    <a:lnTo>
                      <a:pt x="86" y="18"/>
                    </a:lnTo>
                    <a:lnTo>
                      <a:pt x="86" y="0"/>
                    </a:lnTo>
                    <a:lnTo>
                      <a:pt x="79" y="0"/>
                    </a:lnTo>
                    <a:lnTo>
                      <a:pt x="79" y="18"/>
                    </a:lnTo>
                    <a:lnTo>
                      <a:pt x="76" y="36"/>
                    </a:lnTo>
                    <a:lnTo>
                      <a:pt x="65" y="51"/>
                    </a:lnTo>
                    <a:lnTo>
                      <a:pt x="54" y="65"/>
                    </a:lnTo>
                    <a:lnTo>
                      <a:pt x="43" y="80"/>
                    </a:lnTo>
                    <a:lnTo>
                      <a:pt x="29" y="94"/>
                    </a:lnTo>
                    <a:lnTo>
                      <a:pt x="14" y="105"/>
                    </a:lnTo>
                    <a:lnTo>
                      <a:pt x="0" y="119"/>
                    </a:lnTo>
                    <a:lnTo>
                      <a:pt x="4" y="126"/>
                    </a:lnTo>
                    <a:lnTo>
                      <a:pt x="4" y="123"/>
                    </a:lnTo>
                    <a:lnTo>
                      <a:pt x="4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02" name="Freeform 226"/>
              <p:cNvSpPr>
                <a:spLocks/>
              </p:cNvSpPr>
              <p:nvPr/>
            </p:nvSpPr>
            <p:spPr bwMode="auto">
              <a:xfrm>
                <a:off x="3934" y="2029"/>
                <a:ext cx="151" cy="61"/>
              </a:xfrm>
              <a:custGeom>
                <a:avLst/>
                <a:gdLst>
                  <a:gd name="T0" fmla="*/ 3 w 151"/>
                  <a:gd name="T1" fmla="*/ 61 h 61"/>
                  <a:gd name="T2" fmla="*/ 10 w 151"/>
                  <a:gd name="T3" fmla="*/ 61 h 61"/>
                  <a:gd name="T4" fmla="*/ 21 w 151"/>
                  <a:gd name="T5" fmla="*/ 58 h 61"/>
                  <a:gd name="T6" fmla="*/ 32 w 151"/>
                  <a:gd name="T7" fmla="*/ 54 h 61"/>
                  <a:gd name="T8" fmla="*/ 43 w 151"/>
                  <a:gd name="T9" fmla="*/ 54 h 61"/>
                  <a:gd name="T10" fmla="*/ 50 w 151"/>
                  <a:gd name="T11" fmla="*/ 51 h 61"/>
                  <a:gd name="T12" fmla="*/ 61 w 151"/>
                  <a:gd name="T13" fmla="*/ 47 h 61"/>
                  <a:gd name="T14" fmla="*/ 68 w 151"/>
                  <a:gd name="T15" fmla="*/ 43 h 61"/>
                  <a:gd name="T16" fmla="*/ 79 w 151"/>
                  <a:gd name="T17" fmla="*/ 40 h 61"/>
                  <a:gd name="T18" fmla="*/ 86 w 151"/>
                  <a:gd name="T19" fmla="*/ 36 h 61"/>
                  <a:gd name="T20" fmla="*/ 97 w 151"/>
                  <a:gd name="T21" fmla="*/ 33 h 61"/>
                  <a:gd name="T22" fmla="*/ 104 w 151"/>
                  <a:gd name="T23" fmla="*/ 25 h 61"/>
                  <a:gd name="T24" fmla="*/ 115 w 151"/>
                  <a:gd name="T25" fmla="*/ 25 h 61"/>
                  <a:gd name="T26" fmla="*/ 122 w 151"/>
                  <a:gd name="T27" fmla="*/ 18 h 61"/>
                  <a:gd name="T28" fmla="*/ 133 w 151"/>
                  <a:gd name="T29" fmla="*/ 15 h 61"/>
                  <a:gd name="T30" fmla="*/ 143 w 151"/>
                  <a:gd name="T31" fmla="*/ 11 h 61"/>
                  <a:gd name="T32" fmla="*/ 151 w 151"/>
                  <a:gd name="T33" fmla="*/ 7 h 61"/>
                  <a:gd name="T34" fmla="*/ 147 w 151"/>
                  <a:gd name="T35" fmla="*/ 0 h 61"/>
                  <a:gd name="T36" fmla="*/ 140 w 151"/>
                  <a:gd name="T37" fmla="*/ 4 h 61"/>
                  <a:gd name="T38" fmla="*/ 129 w 151"/>
                  <a:gd name="T39" fmla="*/ 7 h 61"/>
                  <a:gd name="T40" fmla="*/ 122 w 151"/>
                  <a:gd name="T41" fmla="*/ 11 h 61"/>
                  <a:gd name="T42" fmla="*/ 111 w 151"/>
                  <a:gd name="T43" fmla="*/ 18 h 61"/>
                  <a:gd name="T44" fmla="*/ 104 w 151"/>
                  <a:gd name="T45" fmla="*/ 22 h 61"/>
                  <a:gd name="T46" fmla="*/ 93 w 151"/>
                  <a:gd name="T47" fmla="*/ 25 h 61"/>
                  <a:gd name="T48" fmla="*/ 86 w 151"/>
                  <a:gd name="T49" fmla="*/ 29 h 61"/>
                  <a:gd name="T50" fmla="*/ 75 w 151"/>
                  <a:gd name="T51" fmla="*/ 33 h 61"/>
                  <a:gd name="T52" fmla="*/ 68 w 151"/>
                  <a:gd name="T53" fmla="*/ 36 h 61"/>
                  <a:gd name="T54" fmla="*/ 57 w 151"/>
                  <a:gd name="T55" fmla="*/ 40 h 61"/>
                  <a:gd name="T56" fmla="*/ 50 w 151"/>
                  <a:gd name="T57" fmla="*/ 43 h 61"/>
                  <a:gd name="T58" fmla="*/ 39 w 151"/>
                  <a:gd name="T59" fmla="*/ 47 h 61"/>
                  <a:gd name="T60" fmla="*/ 28 w 151"/>
                  <a:gd name="T61" fmla="*/ 47 h 61"/>
                  <a:gd name="T62" fmla="*/ 21 w 151"/>
                  <a:gd name="T63" fmla="*/ 51 h 61"/>
                  <a:gd name="T64" fmla="*/ 10 w 151"/>
                  <a:gd name="T65" fmla="*/ 54 h 61"/>
                  <a:gd name="T66" fmla="*/ 0 w 151"/>
                  <a:gd name="T67" fmla="*/ 54 h 61"/>
                  <a:gd name="T68" fmla="*/ 3 w 151"/>
                  <a:gd name="T69" fmla="*/ 54 h 61"/>
                  <a:gd name="T70" fmla="*/ 0 w 151"/>
                  <a:gd name="T71" fmla="*/ 54 h 61"/>
                  <a:gd name="T72" fmla="*/ 3 w 151"/>
                  <a:gd name="T7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61">
                    <a:moveTo>
                      <a:pt x="3" y="61"/>
                    </a:moveTo>
                    <a:lnTo>
                      <a:pt x="10" y="61"/>
                    </a:lnTo>
                    <a:lnTo>
                      <a:pt x="21" y="58"/>
                    </a:lnTo>
                    <a:lnTo>
                      <a:pt x="32" y="54"/>
                    </a:lnTo>
                    <a:lnTo>
                      <a:pt x="43" y="54"/>
                    </a:lnTo>
                    <a:lnTo>
                      <a:pt x="50" y="51"/>
                    </a:lnTo>
                    <a:lnTo>
                      <a:pt x="61" y="47"/>
                    </a:lnTo>
                    <a:lnTo>
                      <a:pt x="68" y="43"/>
                    </a:lnTo>
                    <a:lnTo>
                      <a:pt x="79" y="40"/>
                    </a:lnTo>
                    <a:lnTo>
                      <a:pt x="86" y="36"/>
                    </a:lnTo>
                    <a:lnTo>
                      <a:pt x="97" y="33"/>
                    </a:lnTo>
                    <a:lnTo>
                      <a:pt x="104" y="25"/>
                    </a:lnTo>
                    <a:lnTo>
                      <a:pt x="115" y="25"/>
                    </a:lnTo>
                    <a:lnTo>
                      <a:pt x="122" y="18"/>
                    </a:lnTo>
                    <a:lnTo>
                      <a:pt x="133" y="15"/>
                    </a:lnTo>
                    <a:lnTo>
                      <a:pt x="143" y="11"/>
                    </a:lnTo>
                    <a:lnTo>
                      <a:pt x="151" y="7"/>
                    </a:lnTo>
                    <a:lnTo>
                      <a:pt x="147" y="0"/>
                    </a:lnTo>
                    <a:lnTo>
                      <a:pt x="140" y="4"/>
                    </a:lnTo>
                    <a:lnTo>
                      <a:pt x="129" y="7"/>
                    </a:lnTo>
                    <a:lnTo>
                      <a:pt x="122" y="11"/>
                    </a:lnTo>
                    <a:lnTo>
                      <a:pt x="111" y="18"/>
                    </a:lnTo>
                    <a:lnTo>
                      <a:pt x="104" y="22"/>
                    </a:lnTo>
                    <a:lnTo>
                      <a:pt x="93" y="25"/>
                    </a:lnTo>
                    <a:lnTo>
                      <a:pt x="86" y="29"/>
                    </a:lnTo>
                    <a:lnTo>
                      <a:pt x="75" y="33"/>
                    </a:lnTo>
                    <a:lnTo>
                      <a:pt x="68" y="36"/>
                    </a:lnTo>
                    <a:lnTo>
                      <a:pt x="57" y="40"/>
                    </a:lnTo>
                    <a:lnTo>
                      <a:pt x="50" y="43"/>
                    </a:lnTo>
                    <a:lnTo>
                      <a:pt x="39" y="47"/>
                    </a:lnTo>
                    <a:lnTo>
                      <a:pt x="28" y="47"/>
                    </a:lnTo>
                    <a:lnTo>
                      <a:pt x="21" y="51"/>
                    </a:lnTo>
                    <a:lnTo>
                      <a:pt x="10" y="54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0" y="54"/>
                    </a:lnTo>
                    <a:lnTo>
                      <a:pt x="3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03" name="Freeform 227"/>
              <p:cNvSpPr>
                <a:spLocks/>
              </p:cNvSpPr>
              <p:nvPr/>
            </p:nvSpPr>
            <p:spPr bwMode="auto">
              <a:xfrm>
                <a:off x="3883" y="2069"/>
                <a:ext cx="54" cy="25"/>
              </a:xfrm>
              <a:custGeom>
                <a:avLst/>
                <a:gdLst>
                  <a:gd name="T0" fmla="*/ 0 w 54"/>
                  <a:gd name="T1" fmla="*/ 7 h 25"/>
                  <a:gd name="T2" fmla="*/ 7 w 54"/>
                  <a:gd name="T3" fmla="*/ 11 h 25"/>
                  <a:gd name="T4" fmla="*/ 15 w 54"/>
                  <a:gd name="T5" fmla="*/ 14 h 25"/>
                  <a:gd name="T6" fmla="*/ 18 w 54"/>
                  <a:gd name="T7" fmla="*/ 18 h 25"/>
                  <a:gd name="T8" fmla="*/ 25 w 54"/>
                  <a:gd name="T9" fmla="*/ 21 h 25"/>
                  <a:gd name="T10" fmla="*/ 33 w 54"/>
                  <a:gd name="T11" fmla="*/ 21 h 25"/>
                  <a:gd name="T12" fmla="*/ 40 w 54"/>
                  <a:gd name="T13" fmla="*/ 25 h 25"/>
                  <a:gd name="T14" fmla="*/ 47 w 54"/>
                  <a:gd name="T15" fmla="*/ 21 h 25"/>
                  <a:gd name="T16" fmla="*/ 54 w 54"/>
                  <a:gd name="T17" fmla="*/ 21 h 25"/>
                  <a:gd name="T18" fmla="*/ 51 w 54"/>
                  <a:gd name="T19" fmla="*/ 14 h 25"/>
                  <a:gd name="T20" fmla="*/ 29 w 54"/>
                  <a:gd name="T21" fmla="*/ 14 h 25"/>
                  <a:gd name="T22" fmla="*/ 22 w 54"/>
                  <a:gd name="T23" fmla="*/ 11 h 25"/>
                  <a:gd name="T24" fmla="*/ 18 w 54"/>
                  <a:gd name="T25" fmla="*/ 7 h 25"/>
                  <a:gd name="T26" fmla="*/ 11 w 54"/>
                  <a:gd name="T27" fmla="*/ 3 h 25"/>
                  <a:gd name="T28" fmla="*/ 7 w 54"/>
                  <a:gd name="T29" fmla="*/ 0 h 25"/>
                  <a:gd name="T30" fmla="*/ 0 w 54"/>
                  <a:gd name="T3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5">
                    <a:moveTo>
                      <a:pt x="0" y="7"/>
                    </a:moveTo>
                    <a:lnTo>
                      <a:pt x="7" y="11"/>
                    </a:lnTo>
                    <a:lnTo>
                      <a:pt x="15" y="14"/>
                    </a:lnTo>
                    <a:lnTo>
                      <a:pt x="18" y="18"/>
                    </a:lnTo>
                    <a:lnTo>
                      <a:pt x="25" y="21"/>
                    </a:lnTo>
                    <a:lnTo>
                      <a:pt x="33" y="21"/>
                    </a:lnTo>
                    <a:lnTo>
                      <a:pt x="40" y="25"/>
                    </a:lnTo>
                    <a:lnTo>
                      <a:pt x="47" y="21"/>
                    </a:lnTo>
                    <a:lnTo>
                      <a:pt x="54" y="21"/>
                    </a:lnTo>
                    <a:lnTo>
                      <a:pt x="51" y="14"/>
                    </a:lnTo>
                    <a:lnTo>
                      <a:pt x="29" y="14"/>
                    </a:lnTo>
                    <a:lnTo>
                      <a:pt x="22" y="11"/>
                    </a:lnTo>
                    <a:lnTo>
                      <a:pt x="18" y="7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04" name="Freeform 228"/>
              <p:cNvSpPr>
                <a:spLocks/>
              </p:cNvSpPr>
              <p:nvPr/>
            </p:nvSpPr>
            <p:spPr bwMode="auto">
              <a:xfrm>
                <a:off x="3844" y="2004"/>
                <a:ext cx="46" cy="72"/>
              </a:xfrm>
              <a:custGeom>
                <a:avLst/>
                <a:gdLst>
                  <a:gd name="T0" fmla="*/ 3 w 46"/>
                  <a:gd name="T1" fmla="*/ 11 h 72"/>
                  <a:gd name="T2" fmla="*/ 0 w 46"/>
                  <a:gd name="T3" fmla="*/ 7 h 72"/>
                  <a:gd name="T4" fmla="*/ 7 w 46"/>
                  <a:gd name="T5" fmla="*/ 14 h 72"/>
                  <a:gd name="T6" fmla="*/ 10 w 46"/>
                  <a:gd name="T7" fmla="*/ 22 h 72"/>
                  <a:gd name="T8" fmla="*/ 14 w 46"/>
                  <a:gd name="T9" fmla="*/ 32 h 72"/>
                  <a:gd name="T10" fmla="*/ 18 w 46"/>
                  <a:gd name="T11" fmla="*/ 40 h 72"/>
                  <a:gd name="T12" fmla="*/ 25 w 46"/>
                  <a:gd name="T13" fmla="*/ 47 h 72"/>
                  <a:gd name="T14" fmla="*/ 28 w 46"/>
                  <a:gd name="T15" fmla="*/ 54 h 72"/>
                  <a:gd name="T16" fmla="*/ 36 w 46"/>
                  <a:gd name="T17" fmla="*/ 65 h 72"/>
                  <a:gd name="T18" fmla="*/ 39 w 46"/>
                  <a:gd name="T19" fmla="*/ 72 h 72"/>
                  <a:gd name="T20" fmla="*/ 46 w 46"/>
                  <a:gd name="T21" fmla="*/ 65 h 72"/>
                  <a:gd name="T22" fmla="*/ 39 w 46"/>
                  <a:gd name="T23" fmla="*/ 58 h 72"/>
                  <a:gd name="T24" fmla="*/ 36 w 46"/>
                  <a:gd name="T25" fmla="*/ 50 h 72"/>
                  <a:gd name="T26" fmla="*/ 28 w 46"/>
                  <a:gd name="T27" fmla="*/ 43 h 72"/>
                  <a:gd name="T28" fmla="*/ 25 w 46"/>
                  <a:gd name="T29" fmla="*/ 36 h 72"/>
                  <a:gd name="T30" fmla="*/ 21 w 46"/>
                  <a:gd name="T31" fmla="*/ 29 h 72"/>
                  <a:gd name="T32" fmla="*/ 18 w 46"/>
                  <a:gd name="T33" fmla="*/ 18 h 72"/>
                  <a:gd name="T34" fmla="*/ 10 w 46"/>
                  <a:gd name="T35" fmla="*/ 11 h 72"/>
                  <a:gd name="T36" fmla="*/ 7 w 46"/>
                  <a:gd name="T37" fmla="*/ 4 h 72"/>
                  <a:gd name="T38" fmla="*/ 3 w 46"/>
                  <a:gd name="T39" fmla="*/ 0 h 72"/>
                  <a:gd name="T40" fmla="*/ 7 w 46"/>
                  <a:gd name="T41" fmla="*/ 4 h 72"/>
                  <a:gd name="T42" fmla="*/ 3 w 46"/>
                  <a:gd name="T43" fmla="*/ 0 h 72"/>
                  <a:gd name="T44" fmla="*/ 3 w 46"/>
                  <a:gd name="T45" fmla="*/ 1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72">
                    <a:moveTo>
                      <a:pt x="3" y="11"/>
                    </a:moveTo>
                    <a:lnTo>
                      <a:pt x="0" y="7"/>
                    </a:lnTo>
                    <a:lnTo>
                      <a:pt x="7" y="14"/>
                    </a:lnTo>
                    <a:lnTo>
                      <a:pt x="10" y="22"/>
                    </a:lnTo>
                    <a:lnTo>
                      <a:pt x="14" y="32"/>
                    </a:lnTo>
                    <a:lnTo>
                      <a:pt x="18" y="40"/>
                    </a:lnTo>
                    <a:lnTo>
                      <a:pt x="25" y="47"/>
                    </a:lnTo>
                    <a:lnTo>
                      <a:pt x="28" y="54"/>
                    </a:lnTo>
                    <a:lnTo>
                      <a:pt x="36" y="65"/>
                    </a:lnTo>
                    <a:lnTo>
                      <a:pt x="39" y="72"/>
                    </a:lnTo>
                    <a:lnTo>
                      <a:pt x="46" y="65"/>
                    </a:lnTo>
                    <a:lnTo>
                      <a:pt x="39" y="58"/>
                    </a:lnTo>
                    <a:lnTo>
                      <a:pt x="36" y="50"/>
                    </a:lnTo>
                    <a:lnTo>
                      <a:pt x="28" y="43"/>
                    </a:lnTo>
                    <a:lnTo>
                      <a:pt x="25" y="36"/>
                    </a:lnTo>
                    <a:lnTo>
                      <a:pt x="21" y="29"/>
                    </a:lnTo>
                    <a:lnTo>
                      <a:pt x="18" y="18"/>
                    </a:lnTo>
                    <a:lnTo>
                      <a:pt x="10" y="11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05" name="Freeform 229"/>
              <p:cNvSpPr>
                <a:spLocks/>
              </p:cNvSpPr>
              <p:nvPr/>
            </p:nvSpPr>
            <p:spPr bwMode="auto">
              <a:xfrm>
                <a:off x="3833" y="2004"/>
                <a:ext cx="14" cy="14"/>
              </a:xfrm>
              <a:custGeom>
                <a:avLst/>
                <a:gdLst>
                  <a:gd name="T0" fmla="*/ 3 w 14"/>
                  <a:gd name="T1" fmla="*/ 14 h 14"/>
                  <a:gd name="T2" fmla="*/ 7 w 14"/>
                  <a:gd name="T3" fmla="*/ 11 h 14"/>
                  <a:gd name="T4" fmla="*/ 14 w 14"/>
                  <a:gd name="T5" fmla="*/ 11 h 14"/>
                  <a:gd name="T6" fmla="*/ 14 w 14"/>
                  <a:gd name="T7" fmla="*/ 0 h 14"/>
                  <a:gd name="T8" fmla="*/ 11 w 14"/>
                  <a:gd name="T9" fmla="*/ 4 h 14"/>
                  <a:gd name="T10" fmla="*/ 7 w 14"/>
                  <a:gd name="T11" fmla="*/ 4 h 14"/>
                  <a:gd name="T12" fmla="*/ 0 w 14"/>
                  <a:gd name="T13" fmla="*/ 7 h 14"/>
                  <a:gd name="T14" fmla="*/ 0 w 14"/>
                  <a:gd name="T15" fmla="*/ 11 h 14"/>
                  <a:gd name="T16" fmla="*/ 3 w 14"/>
                  <a:gd name="T17" fmla="*/ 7 h 14"/>
                  <a:gd name="T18" fmla="*/ 3 w 14"/>
                  <a:gd name="T19" fmla="*/ 14 h 14"/>
                  <a:gd name="T20" fmla="*/ 7 w 14"/>
                  <a:gd name="T21" fmla="*/ 14 h 14"/>
                  <a:gd name="T22" fmla="*/ 7 w 14"/>
                  <a:gd name="T23" fmla="*/ 11 h 14"/>
                  <a:gd name="T24" fmla="*/ 3 w 14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3" y="14"/>
                    </a:moveTo>
                    <a:lnTo>
                      <a:pt x="7" y="11"/>
                    </a:lnTo>
                    <a:lnTo>
                      <a:pt x="14" y="11"/>
                    </a:lnTo>
                    <a:lnTo>
                      <a:pt x="14" y="0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3" y="7"/>
                    </a:lnTo>
                    <a:lnTo>
                      <a:pt x="3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06" name="Freeform 230"/>
              <p:cNvSpPr>
                <a:spLocks/>
              </p:cNvSpPr>
              <p:nvPr/>
            </p:nvSpPr>
            <p:spPr bwMode="auto">
              <a:xfrm>
                <a:off x="3728" y="1867"/>
                <a:ext cx="108" cy="151"/>
              </a:xfrm>
              <a:custGeom>
                <a:avLst/>
                <a:gdLst>
                  <a:gd name="T0" fmla="*/ 8 w 108"/>
                  <a:gd name="T1" fmla="*/ 0 h 151"/>
                  <a:gd name="T2" fmla="*/ 4 w 108"/>
                  <a:gd name="T3" fmla="*/ 7 h 151"/>
                  <a:gd name="T4" fmla="*/ 8 w 108"/>
                  <a:gd name="T5" fmla="*/ 15 h 151"/>
                  <a:gd name="T6" fmla="*/ 11 w 108"/>
                  <a:gd name="T7" fmla="*/ 25 h 151"/>
                  <a:gd name="T8" fmla="*/ 15 w 108"/>
                  <a:gd name="T9" fmla="*/ 36 h 151"/>
                  <a:gd name="T10" fmla="*/ 22 w 108"/>
                  <a:gd name="T11" fmla="*/ 47 h 151"/>
                  <a:gd name="T12" fmla="*/ 26 w 108"/>
                  <a:gd name="T13" fmla="*/ 58 h 151"/>
                  <a:gd name="T14" fmla="*/ 29 w 108"/>
                  <a:gd name="T15" fmla="*/ 69 h 151"/>
                  <a:gd name="T16" fmla="*/ 33 w 108"/>
                  <a:gd name="T17" fmla="*/ 83 h 151"/>
                  <a:gd name="T18" fmla="*/ 36 w 108"/>
                  <a:gd name="T19" fmla="*/ 94 h 151"/>
                  <a:gd name="T20" fmla="*/ 44 w 108"/>
                  <a:gd name="T21" fmla="*/ 105 h 151"/>
                  <a:gd name="T22" fmla="*/ 47 w 108"/>
                  <a:gd name="T23" fmla="*/ 112 h 151"/>
                  <a:gd name="T24" fmla="*/ 54 w 108"/>
                  <a:gd name="T25" fmla="*/ 123 h 151"/>
                  <a:gd name="T26" fmla="*/ 65 w 108"/>
                  <a:gd name="T27" fmla="*/ 130 h 151"/>
                  <a:gd name="T28" fmla="*/ 72 w 108"/>
                  <a:gd name="T29" fmla="*/ 137 h 151"/>
                  <a:gd name="T30" fmla="*/ 83 w 108"/>
                  <a:gd name="T31" fmla="*/ 144 h 151"/>
                  <a:gd name="T32" fmla="*/ 94 w 108"/>
                  <a:gd name="T33" fmla="*/ 148 h 151"/>
                  <a:gd name="T34" fmla="*/ 108 w 108"/>
                  <a:gd name="T35" fmla="*/ 151 h 151"/>
                  <a:gd name="T36" fmla="*/ 108 w 108"/>
                  <a:gd name="T37" fmla="*/ 144 h 151"/>
                  <a:gd name="T38" fmla="*/ 94 w 108"/>
                  <a:gd name="T39" fmla="*/ 141 h 151"/>
                  <a:gd name="T40" fmla="*/ 87 w 108"/>
                  <a:gd name="T41" fmla="*/ 137 h 151"/>
                  <a:gd name="T42" fmla="*/ 76 w 108"/>
                  <a:gd name="T43" fmla="*/ 133 h 151"/>
                  <a:gd name="T44" fmla="*/ 62 w 108"/>
                  <a:gd name="T45" fmla="*/ 119 h 151"/>
                  <a:gd name="T46" fmla="*/ 54 w 108"/>
                  <a:gd name="T47" fmla="*/ 108 h 151"/>
                  <a:gd name="T48" fmla="*/ 51 w 108"/>
                  <a:gd name="T49" fmla="*/ 101 h 151"/>
                  <a:gd name="T50" fmla="*/ 44 w 108"/>
                  <a:gd name="T51" fmla="*/ 90 h 151"/>
                  <a:gd name="T52" fmla="*/ 40 w 108"/>
                  <a:gd name="T53" fmla="*/ 79 h 151"/>
                  <a:gd name="T54" fmla="*/ 36 w 108"/>
                  <a:gd name="T55" fmla="*/ 69 h 151"/>
                  <a:gd name="T56" fmla="*/ 29 w 108"/>
                  <a:gd name="T57" fmla="*/ 58 h 151"/>
                  <a:gd name="T58" fmla="*/ 29 w 108"/>
                  <a:gd name="T59" fmla="*/ 47 h 151"/>
                  <a:gd name="T60" fmla="*/ 22 w 108"/>
                  <a:gd name="T61" fmla="*/ 36 h 151"/>
                  <a:gd name="T62" fmla="*/ 18 w 108"/>
                  <a:gd name="T63" fmla="*/ 25 h 151"/>
                  <a:gd name="T64" fmla="*/ 15 w 108"/>
                  <a:gd name="T65" fmla="*/ 11 h 151"/>
                  <a:gd name="T66" fmla="*/ 11 w 108"/>
                  <a:gd name="T67" fmla="*/ 4 h 151"/>
                  <a:gd name="T68" fmla="*/ 8 w 108"/>
                  <a:gd name="T69" fmla="*/ 7 h 151"/>
                  <a:gd name="T70" fmla="*/ 8 w 108"/>
                  <a:gd name="T71" fmla="*/ 0 h 151"/>
                  <a:gd name="T72" fmla="*/ 0 w 108"/>
                  <a:gd name="T73" fmla="*/ 0 h 151"/>
                  <a:gd name="T74" fmla="*/ 4 w 108"/>
                  <a:gd name="T75" fmla="*/ 7 h 151"/>
                  <a:gd name="T76" fmla="*/ 8 w 108"/>
                  <a:gd name="T77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51">
                    <a:moveTo>
                      <a:pt x="8" y="0"/>
                    </a:moveTo>
                    <a:lnTo>
                      <a:pt x="4" y="7"/>
                    </a:lnTo>
                    <a:lnTo>
                      <a:pt x="8" y="15"/>
                    </a:lnTo>
                    <a:lnTo>
                      <a:pt x="11" y="25"/>
                    </a:lnTo>
                    <a:lnTo>
                      <a:pt x="15" y="36"/>
                    </a:lnTo>
                    <a:lnTo>
                      <a:pt x="22" y="47"/>
                    </a:lnTo>
                    <a:lnTo>
                      <a:pt x="26" y="58"/>
                    </a:lnTo>
                    <a:lnTo>
                      <a:pt x="29" y="69"/>
                    </a:lnTo>
                    <a:lnTo>
                      <a:pt x="33" y="83"/>
                    </a:lnTo>
                    <a:lnTo>
                      <a:pt x="36" y="94"/>
                    </a:lnTo>
                    <a:lnTo>
                      <a:pt x="44" y="105"/>
                    </a:lnTo>
                    <a:lnTo>
                      <a:pt x="47" y="112"/>
                    </a:lnTo>
                    <a:lnTo>
                      <a:pt x="54" y="123"/>
                    </a:lnTo>
                    <a:lnTo>
                      <a:pt x="65" y="130"/>
                    </a:lnTo>
                    <a:lnTo>
                      <a:pt x="72" y="137"/>
                    </a:lnTo>
                    <a:lnTo>
                      <a:pt x="83" y="144"/>
                    </a:lnTo>
                    <a:lnTo>
                      <a:pt x="94" y="148"/>
                    </a:lnTo>
                    <a:lnTo>
                      <a:pt x="108" y="151"/>
                    </a:lnTo>
                    <a:lnTo>
                      <a:pt x="108" y="144"/>
                    </a:lnTo>
                    <a:lnTo>
                      <a:pt x="94" y="141"/>
                    </a:lnTo>
                    <a:lnTo>
                      <a:pt x="87" y="137"/>
                    </a:lnTo>
                    <a:lnTo>
                      <a:pt x="76" y="133"/>
                    </a:lnTo>
                    <a:lnTo>
                      <a:pt x="62" y="119"/>
                    </a:lnTo>
                    <a:lnTo>
                      <a:pt x="54" y="108"/>
                    </a:lnTo>
                    <a:lnTo>
                      <a:pt x="51" y="101"/>
                    </a:lnTo>
                    <a:lnTo>
                      <a:pt x="44" y="90"/>
                    </a:lnTo>
                    <a:lnTo>
                      <a:pt x="40" y="79"/>
                    </a:lnTo>
                    <a:lnTo>
                      <a:pt x="36" y="69"/>
                    </a:lnTo>
                    <a:lnTo>
                      <a:pt x="29" y="58"/>
                    </a:lnTo>
                    <a:lnTo>
                      <a:pt x="29" y="47"/>
                    </a:lnTo>
                    <a:lnTo>
                      <a:pt x="22" y="36"/>
                    </a:lnTo>
                    <a:lnTo>
                      <a:pt x="18" y="25"/>
                    </a:lnTo>
                    <a:lnTo>
                      <a:pt x="15" y="11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07" name="Freeform 231"/>
              <p:cNvSpPr>
                <a:spLocks/>
              </p:cNvSpPr>
              <p:nvPr/>
            </p:nvSpPr>
            <p:spPr bwMode="auto">
              <a:xfrm>
                <a:off x="3736" y="1846"/>
                <a:ext cx="75" cy="28"/>
              </a:xfrm>
              <a:custGeom>
                <a:avLst/>
                <a:gdLst>
                  <a:gd name="T0" fmla="*/ 75 w 75"/>
                  <a:gd name="T1" fmla="*/ 3 h 28"/>
                  <a:gd name="T2" fmla="*/ 68 w 75"/>
                  <a:gd name="T3" fmla="*/ 0 h 28"/>
                  <a:gd name="T4" fmla="*/ 61 w 75"/>
                  <a:gd name="T5" fmla="*/ 3 h 28"/>
                  <a:gd name="T6" fmla="*/ 54 w 75"/>
                  <a:gd name="T7" fmla="*/ 7 h 28"/>
                  <a:gd name="T8" fmla="*/ 43 w 75"/>
                  <a:gd name="T9" fmla="*/ 10 h 28"/>
                  <a:gd name="T10" fmla="*/ 36 w 75"/>
                  <a:gd name="T11" fmla="*/ 14 h 28"/>
                  <a:gd name="T12" fmla="*/ 25 w 75"/>
                  <a:gd name="T13" fmla="*/ 18 h 28"/>
                  <a:gd name="T14" fmla="*/ 18 w 75"/>
                  <a:gd name="T15" fmla="*/ 21 h 28"/>
                  <a:gd name="T16" fmla="*/ 0 w 75"/>
                  <a:gd name="T17" fmla="*/ 21 h 28"/>
                  <a:gd name="T18" fmla="*/ 0 w 75"/>
                  <a:gd name="T19" fmla="*/ 28 h 28"/>
                  <a:gd name="T20" fmla="*/ 18 w 75"/>
                  <a:gd name="T21" fmla="*/ 28 h 28"/>
                  <a:gd name="T22" fmla="*/ 28 w 75"/>
                  <a:gd name="T23" fmla="*/ 25 h 28"/>
                  <a:gd name="T24" fmla="*/ 36 w 75"/>
                  <a:gd name="T25" fmla="*/ 21 h 28"/>
                  <a:gd name="T26" fmla="*/ 46 w 75"/>
                  <a:gd name="T27" fmla="*/ 18 h 28"/>
                  <a:gd name="T28" fmla="*/ 54 w 75"/>
                  <a:gd name="T29" fmla="*/ 14 h 28"/>
                  <a:gd name="T30" fmla="*/ 61 w 75"/>
                  <a:gd name="T31" fmla="*/ 10 h 28"/>
                  <a:gd name="T32" fmla="*/ 72 w 75"/>
                  <a:gd name="T33" fmla="*/ 7 h 28"/>
                  <a:gd name="T34" fmla="*/ 68 w 75"/>
                  <a:gd name="T35" fmla="*/ 3 h 28"/>
                  <a:gd name="T36" fmla="*/ 75 w 75"/>
                  <a:gd name="T37" fmla="*/ 3 h 28"/>
                  <a:gd name="T38" fmla="*/ 72 w 75"/>
                  <a:gd name="T39" fmla="*/ 0 h 28"/>
                  <a:gd name="T40" fmla="*/ 68 w 75"/>
                  <a:gd name="T41" fmla="*/ 0 h 28"/>
                  <a:gd name="T42" fmla="*/ 75 w 75"/>
                  <a:gd name="T4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5" h="28">
                    <a:moveTo>
                      <a:pt x="75" y="3"/>
                    </a:moveTo>
                    <a:lnTo>
                      <a:pt x="68" y="0"/>
                    </a:lnTo>
                    <a:lnTo>
                      <a:pt x="61" y="3"/>
                    </a:lnTo>
                    <a:lnTo>
                      <a:pt x="54" y="7"/>
                    </a:lnTo>
                    <a:lnTo>
                      <a:pt x="43" y="10"/>
                    </a:lnTo>
                    <a:lnTo>
                      <a:pt x="36" y="14"/>
                    </a:lnTo>
                    <a:lnTo>
                      <a:pt x="25" y="18"/>
                    </a:lnTo>
                    <a:lnTo>
                      <a:pt x="18" y="21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18" y="28"/>
                    </a:lnTo>
                    <a:lnTo>
                      <a:pt x="28" y="25"/>
                    </a:lnTo>
                    <a:lnTo>
                      <a:pt x="36" y="21"/>
                    </a:lnTo>
                    <a:lnTo>
                      <a:pt x="46" y="18"/>
                    </a:lnTo>
                    <a:lnTo>
                      <a:pt x="54" y="14"/>
                    </a:lnTo>
                    <a:lnTo>
                      <a:pt x="61" y="10"/>
                    </a:lnTo>
                    <a:lnTo>
                      <a:pt x="72" y="7"/>
                    </a:lnTo>
                    <a:lnTo>
                      <a:pt x="68" y="3"/>
                    </a:lnTo>
                    <a:lnTo>
                      <a:pt x="75" y="3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08" name="Freeform 232"/>
              <p:cNvSpPr>
                <a:spLocks/>
              </p:cNvSpPr>
              <p:nvPr/>
            </p:nvSpPr>
            <p:spPr bwMode="auto">
              <a:xfrm>
                <a:off x="3804" y="1849"/>
                <a:ext cx="32" cy="90"/>
              </a:xfrm>
              <a:custGeom>
                <a:avLst/>
                <a:gdLst>
                  <a:gd name="T0" fmla="*/ 32 w 32"/>
                  <a:gd name="T1" fmla="*/ 83 h 90"/>
                  <a:gd name="T2" fmla="*/ 22 w 32"/>
                  <a:gd name="T3" fmla="*/ 79 h 90"/>
                  <a:gd name="T4" fmla="*/ 18 w 32"/>
                  <a:gd name="T5" fmla="*/ 72 h 90"/>
                  <a:gd name="T6" fmla="*/ 14 w 32"/>
                  <a:gd name="T7" fmla="*/ 61 h 90"/>
                  <a:gd name="T8" fmla="*/ 11 w 32"/>
                  <a:gd name="T9" fmla="*/ 51 h 90"/>
                  <a:gd name="T10" fmla="*/ 11 w 32"/>
                  <a:gd name="T11" fmla="*/ 22 h 90"/>
                  <a:gd name="T12" fmla="*/ 7 w 32"/>
                  <a:gd name="T13" fmla="*/ 11 h 90"/>
                  <a:gd name="T14" fmla="*/ 7 w 32"/>
                  <a:gd name="T15" fmla="*/ 0 h 90"/>
                  <a:gd name="T16" fmla="*/ 0 w 32"/>
                  <a:gd name="T17" fmla="*/ 0 h 90"/>
                  <a:gd name="T18" fmla="*/ 0 w 32"/>
                  <a:gd name="T19" fmla="*/ 11 h 90"/>
                  <a:gd name="T20" fmla="*/ 4 w 32"/>
                  <a:gd name="T21" fmla="*/ 22 h 90"/>
                  <a:gd name="T22" fmla="*/ 4 w 32"/>
                  <a:gd name="T23" fmla="*/ 51 h 90"/>
                  <a:gd name="T24" fmla="*/ 7 w 32"/>
                  <a:gd name="T25" fmla="*/ 61 h 90"/>
                  <a:gd name="T26" fmla="*/ 11 w 32"/>
                  <a:gd name="T27" fmla="*/ 76 h 90"/>
                  <a:gd name="T28" fmla="*/ 18 w 32"/>
                  <a:gd name="T29" fmla="*/ 83 h 90"/>
                  <a:gd name="T30" fmla="*/ 32 w 32"/>
                  <a:gd name="T31" fmla="*/ 90 h 90"/>
                  <a:gd name="T32" fmla="*/ 32 w 32"/>
                  <a:gd name="T33" fmla="*/ 8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90">
                    <a:moveTo>
                      <a:pt x="32" y="83"/>
                    </a:moveTo>
                    <a:lnTo>
                      <a:pt x="22" y="79"/>
                    </a:lnTo>
                    <a:lnTo>
                      <a:pt x="18" y="72"/>
                    </a:lnTo>
                    <a:lnTo>
                      <a:pt x="14" y="61"/>
                    </a:lnTo>
                    <a:lnTo>
                      <a:pt x="11" y="51"/>
                    </a:lnTo>
                    <a:lnTo>
                      <a:pt x="11" y="22"/>
                    </a:lnTo>
                    <a:lnTo>
                      <a:pt x="7" y="1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4" y="22"/>
                    </a:lnTo>
                    <a:lnTo>
                      <a:pt x="4" y="51"/>
                    </a:lnTo>
                    <a:lnTo>
                      <a:pt x="7" y="61"/>
                    </a:lnTo>
                    <a:lnTo>
                      <a:pt x="11" y="76"/>
                    </a:lnTo>
                    <a:lnTo>
                      <a:pt x="18" y="83"/>
                    </a:lnTo>
                    <a:lnTo>
                      <a:pt x="32" y="90"/>
                    </a:lnTo>
                    <a:lnTo>
                      <a:pt x="32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09" name="Freeform 233"/>
              <p:cNvSpPr>
                <a:spLocks/>
              </p:cNvSpPr>
              <p:nvPr/>
            </p:nvSpPr>
            <p:spPr bwMode="auto">
              <a:xfrm>
                <a:off x="3836" y="1885"/>
                <a:ext cx="98" cy="54"/>
              </a:xfrm>
              <a:custGeom>
                <a:avLst/>
                <a:gdLst>
                  <a:gd name="T0" fmla="*/ 90 w 98"/>
                  <a:gd name="T1" fmla="*/ 4 h 54"/>
                  <a:gd name="T2" fmla="*/ 94 w 98"/>
                  <a:gd name="T3" fmla="*/ 0 h 54"/>
                  <a:gd name="T4" fmla="*/ 87 w 98"/>
                  <a:gd name="T5" fmla="*/ 4 h 54"/>
                  <a:gd name="T6" fmla="*/ 80 w 98"/>
                  <a:gd name="T7" fmla="*/ 4 h 54"/>
                  <a:gd name="T8" fmla="*/ 72 w 98"/>
                  <a:gd name="T9" fmla="*/ 7 h 54"/>
                  <a:gd name="T10" fmla="*/ 69 w 98"/>
                  <a:gd name="T11" fmla="*/ 11 h 54"/>
                  <a:gd name="T12" fmla="*/ 62 w 98"/>
                  <a:gd name="T13" fmla="*/ 15 h 54"/>
                  <a:gd name="T14" fmla="*/ 58 w 98"/>
                  <a:gd name="T15" fmla="*/ 18 h 54"/>
                  <a:gd name="T16" fmla="*/ 51 w 98"/>
                  <a:gd name="T17" fmla="*/ 22 h 54"/>
                  <a:gd name="T18" fmla="*/ 47 w 98"/>
                  <a:gd name="T19" fmla="*/ 29 h 54"/>
                  <a:gd name="T20" fmla="*/ 40 w 98"/>
                  <a:gd name="T21" fmla="*/ 33 h 54"/>
                  <a:gd name="T22" fmla="*/ 36 w 98"/>
                  <a:gd name="T23" fmla="*/ 36 h 54"/>
                  <a:gd name="T24" fmla="*/ 29 w 98"/>
                  <a:gd name="T25" fmla="*/ 40 h 54"/>
                  <a:gd name="T26" fmla="*/ 26 w 98"/>
                  <a:gd name="T27" fmla="*/ 40 h 54"/>
                  <a:gd name="T28" fmla="*/ 18 w 98"/>
                  <a:gd name="T29" fmla="*/ 43 h 54"/>
                  <a:gd name="T30" fmla="*/ 11 w 98"/>
                  <a:gd name="T31" fmla="*/ 47 h 54"/>
                  <a:gd name="T32" fmla="*/ 0 w 98"/>
                  <a:gd name="T33" fmla="*/ 47 h 54"/>
                  <a:gd name="T34" fmla="*/ 0 w 98"/>
                  <a:gd name="T35" fmla="*/ 54 h 54"/>
                  <a:gd name="T36" fmla="*/ 15 w 98"/>
                  <a:gd name="T37" fmla="*/ 54 h 54"/>
                  <a:gd name="T38" fmla="*/ 22 w 98"/>
                  <a:gd name="T39" fmla="*/ 51 h 54"/>
                  <a:gd name="T40" fmla="*/ 29 w 98"/>
                  <a:gd name="T41" fmla="*/ 47 h 54"/>
                  <a:gd name="T42" fmla="*/ 33 w 98"/>
                  <a:gd name="T43" fmla="*/ 43 h 54"/>
                  <a:gd name="T44" fmla="*/ 40 w 98"/>
                  <a:gd name="T45" fmla="*/ 40 h 54"/>
                  <a:gd name="T46" fmla="*/ 44 w 98"/>
                  <a:gd name="T47" fmla="*/ 36 h 54"/>
                  <a:gd name="T48" fmla="*/ 51 w 98"/>
                  <a:gd name="T49" fmla="*/ 33 h 54"/>
                  <a:gd name="T50" fmla="*/ 54 w 98"/>
                  <a:gd name="T51" fmla="*/ 29 h 54"/>
                  <a:gd name="T52" fmla="*/ 62 w 98"/>
                  <a:gd name="T53" fmla="*/ 25 h 54"/>
                  <a:gd name="T54" fmla="*/ 65 w 98"/>
                  <a:gd name="T55" fmla="*/ 22 h 54"/>
                  <a:gd name="T56" fmla="*/ 72 w 98"/>
                  <a:gd name="T57" fmla="*/ 18 h 54"/>
                  <a:gd name="T58" fmla="*/ 76 w 98"/>
                  <a:gd name="T59" fmla="*/ 15 h 54"/>
                  <a:gd name="T60" fmla="*/ 83 w 98"/>
                  <a:gd name="T61" fmla="*/ 11 h 54"/>
                  <a:gd name="T62" fmla="*/ 90 w 98"/>
                  <a:gd name="T63" fmla="*/ 11 h 54"/>
                  <a:gd name="T64" fmla="*/ 98 w 98"/>
                  <a:gd name="T65" fmla="*/ 4 h 54"/>
                  <a:gd name="T66" fmla="*/ 94 w 98"/>
                  <a:gd name="T67" fmla="*/ 7 h 54"/>
                  <a:gd name="T68" fmla="*/ 98 w 98"/>
                  <a:gd name="T69" fmla="*/ 7 h 54"/>
                  <a:gd name="T70" fmla="*/ 98 w 98"/>
                  <a:gd name="T71" fmla="*/ 4 h 54"/>
                  <a:gd name="T72" fmla="*/ 90 w 98"/>
                  <a:gd name="T73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54">
                    <a:moveTo>
                      <a:pt x="90" y="4"/>
                    </a:moveTo>
                    <a:lnTo>
                      <a:pt x="94" y="0"/>
                    </a:lnTo>
                    <a:lnTo>
                      <a:pt x="87" y="4"/>
                    </a:lnTo>
                    <a:lnTo>
                      <a:pt x="80" y="4"/>
                    </a:lnTo>
                    <a:lnTo>
                      <a:pt x="72" y="7"/>
                    </a:lnTo>
                    <a:lnTo>
                      <a:pt x="69" y="11"/>
                    </a:lnTo>
                    <a:lnTo>
                      <a:pt x="62" y="15"/>
                    </a:lnTo>
                    <a:lnTo>
                      <a:pt x="58" y="18"/>
                    </a:lnTo>
                    <a:lnTo>
                      <a:pt x="51" y="22"/>
                    </a:lnTo>
                    <a:lnTo>
                      <a:pt x="47" y="29"/>
                    </a:lnTo>
                    <a:lnTo>
                      <a:pt x="40" y="33"/>
                    </a:lnTo>
                    <a:lnTo>
                      <a:pt x="36" y="36"/>
                    </a:lnTo>
                    <a:lnTo>
                      <a:pt x="29" y="40"/>
                    </a:lnTo>
                    <a:lnTo>
                      <a:pt x="26" y="40"/>
                    </a:lnTo>
                    <a:lnTo>
                      <a:pt x="18" y="43"/>
                    </a:lnTo>
                    <a:lnTo>
                      <a:pt x="11" y="47"/>
                    </a:lnTo>
                    <a:lnTo>
                      <a:pt x="0" y="47"/>
                    </a:lnTo>
                    <a:lnTo>
                      <a:pt x="0" y="54"/>
                    </a:lnTo>
                    <a:lnTo>
                      <a:pt x="15" y="54"/>
                    </a:lnTo>
                    <a:lnTo>
                      <a:pt x="22" y="51"/>
                    </a:lnTo>
                    <a:lnTo>
                      <a:pt x="29" y="47"/>
                    </a:lnTo>
                    <a:lnTo>
                      <a:pt x="33" y="43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51" y="33"/>
                    </a:lnTo>
                    <a:lnTo>
                      <a:pt x="54" y="29"/>
                    </a:lnTo>
                    <a:lnTo>
                      <a:pt x="62" y="25"/>
                    </a:lnTo>
                    <a:lnTo>
                      <a:pt x="65" y="22"/>
                    </a:lnTo>
                    <a:lnTo>
                      <a:pt x="72" y="18"/>
                    </a:lnTo>
                    <a:lnTo>
                      <a:pt x="76" y="15"/>
                    </a:lnTo>
                    <a:lnTo>
                      <a:pt x="83" y="11"/>
                    </a:lnTo>
                    <a:lnTo>
                      <a:pt x="90" y="11"/>
                    </a:lnTo>
                    <a:lnTo>
                      <a:pt x="98" y="4"/>
                    </a:lnTo>
                    <a:lnTo>
                      <a:pt x="94" y="7"/>
                    </a:lnTo>
                    <a:lnTo>
                      <a:pt x="98" y="7"/>
                    </a:lnTo>
                    <a:lnTo>
                      <a:pt x="98" y="4"/>
                    </a:lnTo>
                    <a:lnTo>
                      <a:pt x="9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10" name="Freeform 234"/>
              <p:cNvSpPr>
                <a:spLocks/>
              </p:cNvSpPr>
              <p:nvPr/>
            </p:nvSpPr>
            <p:spPr bwMode="auto">
              <a:xfrm>
                <a:off x="3926" y="1874"/>
                <a:ext cx="47" cy="15"/>
              </a:xfrm>
              <a:custGeom>
                <a:avLst/>
                <a:gdLst>
                  <a:gd name="T0" fmla="*/ 47 w 47"/>
                  <a:gd name="T1" fmla="*/ 4 h 15"/>
                  <a:gd name="T2" fmla="*/ 29 w 47"/>
                  <a:gd name="T3" fmla="*/ 4 h 15"/>
                  <a:gd name="T4" fmla="*/ 22 w 47"/>
                  <a:gd name="T5" fmla="*/ 0 h 15"/>
                  <a:gd name="T6" fmla="*/ 11 w 47"/>
                  <a:gd name="T7" fmla="*/ 0 h 15"/>
                  <a:gd name="T8" fmla="*/ 4 w 47"/>
                  <a:gd name="T9" fmla="*/ 4 h 15"/>
                  <a:gd name="T10" fmla="*/ 0 w 47"/>
                  <a:gd name="T11" fmla="*/ 15 h 15"/>
                  <a:gd name="T12" fmla="*/ 8 w 47"/>
                  <a:gd name="T13" fmla="*/ 15 h 15"/>
                  <a:gd name="T14" fmla="*/ 11 w 47"/>
                  <a:gd name="T15" fmla="*/ 8 h 15"/>
                  <a:gd name="T16" fmla="*/ 22 w 47"/>
                  <a:gd name="T17" fmla="*/ 8 h 15"/>
                  <a:gd name="T18" fmla="*/ 26 w 47"/>
                  <a:gd name="T19" fmla="*/ 11 h 15"/>
                  <a:gd name="T20" fmla="*/ 33 w 47"/>
                  <a:gd name="T21" fmla="*/ 11 h 15"/>
                  <a:gd name="T22" fmla="*/ 40 w 47"/>
                  <a:gd name="T23" fmla="*/ 15 h 15"/>
                  <a:gd name="T24" fmla="*/ 47 w 47"/>
                  <a:gd name="T25" fmla="*/ 11 h 15"/>
                  <a:gd name="T26" fmla="*/ 47 w 47"/>
                  <a:gd name="T27" fmla="*/ 4 h 15"/>
                  <a:gd name="T28" fmla="*/ 44 w 47"/>
                  <a:gd name="T29" fmla="*/ 4 h 15"/>
                  <a:gd name="T30" fmla="*/ 47 w 47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15">
                    <a:moveTo>
                      <a:pt x="47" y="4"/>
                    </a:moveTo>
                    <a:lnTo>
                      <a:pt x="29" y="4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4" y="4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11" y="8"/>
                    </a:lnTo>
                    <a:lnTo>
                      <a:pt x="22" y="8"/>
                    </a:lnTo>
                    <a:lnTo>
                      <a:pt x="26" y="11"/>
                    </a:lnTo>
                    <a:lnTo>
                      <a:pt x="33" y="11"/>
                    </a:lnTo>
                    <a:lnTo>
                      <a:pt x="40" y="15"/>
                    </a:lnTo>
                    <a:lnTo>
                      <a:pt x="47" y="11"/>
                    </a:lnTo>
                    <a:lnTo>
                      <a:pt x="47" y="4"/>
                    </a:lnTo>
                    <a:lnTo>
                      <a:pt x="44" y="4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11" name="Freeform 235"/>
              <p:cNvSpPr>
                <a:spLocks/>
              </p:cNvSpPr>
              <p:nvPr/>
            </p:nvSpPr>
            <p:spPr bwMode="auto">
              <a:xfrm>
                <a:off x="3973" y="1878"/>
                <a:ext cx="58" cy="14"/>
              </a:xfrm>
              <a:custGeom>
                <a:avLst/>
                <a:gdLst>
                  <a:gd name="T0" fmla="*/ 58 w 58"/>
                  <a:gd name="T1" fmla="*/ 11 h 14"/>
                  <a:gd name="T2" fmla="*/ 58 w 58"/>
                  <a:gd name="T3" fmla="*/ 7 h 14"/>
                  <a:gd name="T4" fmla="*/ 50 w 58"/>
                  <a:gd name="T5" fmla="*/ 4 h 14"/>
                  <a:gd name="T6" fmla="*/ 43 w 58"/>
                  <a:gd name="T7" fmla="*/ 0 h 14"/>
                  <a:gd name="T8" fmla="*/ 0 w 58"/>
                  <a:gd name="T9" fmla="*/ 0 h 14"/>
                  <a:gd name="T10" fmla="*/ 0 w 58"/>
                  <a:gd name="T11" fmla="*/ 7 h 14"/>
                  <a:gd name="T12" fmla="*/ 22 w 58"/>
                  <a:gd name="T13" fmla="*/ 7 h 14"/>
                  <a:gd name="T14" fmla="*/ 29 w 58"/>
                  <a:gd name="T15" fmla="*/ 4 h 14"/>
                  <a:gd name="T16" fmla="*/ 36 w 58"/>
                  <a:gd name="T17" fmla="*/ 4 h 14"/>
                  <a:gd name="T18" fmla="*/ 43 w 58"/>
                  <a:gd name="T19" fmla="*/ 7 h 14"/>
                  <a:gd name="T20" fmla="*/ 47 w 58"/>
                  <a:gd name="T21" fmla="*/ 7 h 14"/>
                  <a:gd name="T22" fmla="*/ 54 w 58"/>
                  <a:gd name="T23" fmla="*/ 14 h 14"/>
                  <a:gd name="T24" fmla="*/ 50 w 58"/>
                  <a:gd name="T25" fmla="*/ 11 h 14"/>
                  <a:gd name="T26" fmla="*/ 58 w 58"/>
                  <a:gd name="T27" fmla="*/ 11 h 14"/>
                  <a:gd name="T28" fmla="*/ 58 w 58"/>
                  <a:gd name="T29" fmla="*/ 7 h 14"/>
                  <a:gd name="T30" fmla="*/ 58 w 58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14">
                    <a:moveTo>
                      <a:pt x="58" y="11"/>
                    </a:moveTo>
                    <a:lnTo>
                      <a:pt x="58" y="7"/>
                    </a:lnTo>
                    <a:lnTo>
                      <a:pt x="50" y="4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2" y="7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3" y="7"/>
                    </a:lnTo>
                    <a:lnTo>
                      <a:pt x="47" y="7"/>
                    </a:lnTo>
                    <a:lnTo>
                      <a:pt x="54" y="14"/>
                    </a:lnTo>
                    <a:lnTo>
                      <a:pt x="50" y="11"/>
                    </a:lnTo>
                    <a:lnTo>
                      <a:pt x="58" y="11"/>
                    </a:lnTo>
                    <a:lnTo>
                      <a:pt x="58" y="7"/>
                    </a:lnTo>
                    <a:lnTo>
                      <a:pt x="5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12" name="Freeform 236"/>
              <p:cNvSpPr>
                <a:spLocks/>
              </p:cNvSpPr>
              <p:nvPr/>
            </p:nvSpPr>
            <p:spPr bwMode="auto">
              <a:xfrm>
                <a:off x="4023" y="1889"/>
                <a:ext cx="36" cy="65"/>
              </a:xfrm>
              <a:custGeom>
                <a:avLst/>
                <a:gdLst>
                  <a:gd name="T0" fmla="*/ 33 w 36"/>
                  <a:gd name="T1" fmla="*/ 57 h 65"/>
                  <a:gd name="T2" fmla="*/ 36 w 36"/>
                  <a:gd name="T3" fmla="*/ 61 h 65"/>
                  <a:gd name="T4" fmla="*/ 8 w 36"/>
                  <a:gd name="T5" fmla="*/ 0 h 65"/>
                  <a:gd name="T6" fmla="*/ 0 w 36"/>
                  <a:gd name="T7" fmla="*/ 0 h 65"/>
                  <a:gd name="T8" fmla="*/ 33 w 36"/>
                  <a:gd name="T9" fmla="*/ 61 h 65"/>
                  <a:gd name="T10" fmla="*/ 33 w 36"/>
                  <a:gd name="T11" fmla="*/ 65 h 65"/>
                  <a:gd name="T12" fmla="*/ 33 w 36"/>
                  <a:gd name="T13" fmla="*/ 61 h 65"/>
                  <a:gd name="T14" fmla="*/ 33 w 36"/>
                  <a:gd name="T15" fmla="*/ 65 h 65"/>
                  <a:gd name="T16" fmla="*/ 33 w 36"/>
                  <a:gd name="T17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65">
                    <a:moveTo>
                      <a:pt x="33" y="57"/>
                    </a:moveTo>
                    <a:lnTo>
                      <a:pt x="36" y="6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33" y="61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3" y="65"/>
                    </a:lnTo>
                    <a:lnTo>
                      <a:pt x="33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13" name="Freeform 237"/>
              <p:cNvSpPr>
                <a:spLocks/>
              </p:cNvSpPr>
              <p:nvPr/>
            </p:nvSpPr>
            <p:spPr bwMode="auto">
              <a:xfrm>
                <a:off x="4056" y="1936"/>
                <a:ext cx="14" cy="18"/>
              </a:xfrm>
              <a:custGeom>
                <a:avLst/>
                <a:gdLst>
                  <a:gd name="T0" fmla="*/ 7 w 14"/>
                  <a:gd name="T1" fmla="*/ 3 h 18"/>
                  <a:gd name="T2" fmla="*/ 7 w 14"/>
                  <a:gd name="T3" fmla="*/ 10 h 18"/>
                  <a:gd name="T4" fmla="*/ 0 w 14"/>
                  <a:gd name="T5" fmla="*/ 10 h 18"/>
                  <a:gd name="T6" fmla="*/ 0 w 14"/>
                  <a:gd name="T7" fmla="*/ 18 h 18"/>
                  <a:gd name="T8" fmla="*/ 7 w 14"/>
                  <a:gd name="T9" fmla="*/ 18 h 18"/>
                  <a:gd name="T10" fmla="*/ 11 w 14"/>
                  <a:gd name="T11" fmla="*/ 14 h 18"/>
                  <a:gd name="T12" fmla="*/ 14 w 14"/>
                  <a:gd name="T13" fmla="*/ 7 h 18"/>
                  <a:gd name="T14" fmla="*/ 11 w 14"/>
                  <a:gd name="T15" fmla="*/ 0 h 18"/>
                  <a:gd name="T16" fmla="*/ 14 w 14"/>
                  <a:gd name="T17" fmla="*/ 0 h 18"/>
                  <a:gd name="T18" fmla="*/ 7 w 14"/>
                  <a:gd name="T1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8">
                    <a:moveTo>
                      <a:pt x="7" y="3"/>
                    </a:moveTo>
                    <a:lnTo>
                      <a:pt x="7" y="10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1" y="14"/>
                    </a:lnTo>
                    <a:lnTo>
                      <a:pt x="14" y="7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14" name="Freeform 238"/>
              <p:cNvSpPr>
                <a:spLocks/>
              </p:cNvSpPr>
              <p:nvPr/>
            </p:nvSpPr>
            <p:spPr bwMode="auto">
              <a:xfrm>
                <a:off x="4023" y="1867"/>
                <a:ext cx="47" cy="72"/>
              </a:xfrm>
              <a:custGeom>
                <a:avLst/>
                <a:gdLst>
                  <a:gd name="T0" fmla="*/ 0 w 47"/>
                  <a:gd name="T1" fmla="*/ 7 h 72"/>
                  <a:gd name="T2" fmla="*/ 8 w 47"/>
                  <a:gd name="T3" fmla="*/ 15 h 72"/>
                  <a:gd name="T4" fmla="*/ 15 w 47"/>
                  <a:gd name="T5" fmla="*/ 18 h 72"/>
                  <a:gd name="T6" fmla="*/ 18 w 47"/>
                  <a:gd name="T7" fmla="*/ 29 h 72"/>
                  <a:gd name="T8" fmla="*/ 26 w 47"/>
                  <a:gd name="T9" fmla="*/ 36 h 72"/>
                  <a:gd name="T10" fmla="*/ 29 w 47"/>
                  <a:gd name="T11" fmla="*/ 47 h 72"/>
                  <a:gd name="T12" fmla="*/ 33 w 47"/>
                  <a:gd name="T13" fmla="*/ 54 h 72"/>
                  <a:gd name="T14" fmla="*/ 36 w 47"/>
                  <a:gd name="T15" fmla="*/ 65 h 72"/>
                  <a:gd name="T16" fmla="*/ 40 w 47"/>
                  <a:gd name="T17" fmla="*/ 72 h 72"/>
                  <a:gd name="T18" fmla="*/ 47 w 47"/>
                  <a:gd name="T19" fmla="*/ 69 h 72"/>
                  <a:gd name="T20" fmla="*/ 44 w 47"/>
                  <a:gd name="T21" fmla="*/ 61 h 72"/>
                  <a:gd name="T22" fmla="*/ 40 w 47"/>
                  <a:gd name="T23" fmla="*/ 51 h 72"/>
                  <a:gd name="T24" fmla="*/ 33 w 47"/>
                  <a:gd name="T25" fmla="*/ 43 h 72"/>
                  <a:gd name="T26" fmla="*/ 33 w 47"/>
                  <a:gd name="T27" fmla="*/ 33 h 72"/>
                  <a:gd name="T28" fmla="*/ 26 w 47"/>
                  <a:gd name="T29" fmla="*/ 25 h 72"/>
                  <a:gd name="T30" fmla="*/ 22 w 47"/>
                  <a:gd name="T31" fmla="*/ 15 h 72"/>
                  <a:gd name="T32" fmla="*/ 15 w 47"/>
                  <a:gd name="T33" fmla="*/ 7 h 72"/>
                  <a:gd name="T34" fmla="*/ 4 w 47"/>
                  <a:gd name="T35" fmla="*/ 0 h 72"/>
                  <a:gd name="T36" fmla="*/ 0 w 47"/>
                  <a:gd name="T37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72">
                    <a:moveTo>
                      <a:pt x="0" y="7"/>
                    </a:moveTo>
                    <a:lnTo>
                      <a:pt x="8" y="15"/>
                    </a:lnTo>
                    <a:lnTo>
                      <a:pt x="15" y="18"/>
                    </a:lnTo>
                    <a:lnTo>
                      <a:pt x="18" y="29"/>
                    </a:lnTo>
                    <a:lnTo>
                      <a:pt x="26" y="36"/>
                    </a:lnTo>
                    <a:lnTo>
                      <a:pt x="29" y="47"/>
                    </a:lnTo>
                    <a:lnTo>
                      <a:pt x="33" y="54"/>
                    </a:lnTo>
                    <a:lnTo>
                      <a:pt x="36" y="65"/>
                    </a:lnTo>
                    <a:lnTo>
                      <a:pt x="40" y="72"/>
                    </a:lnTo>
                    <a:lnTo>
                      <a:pt x="47" y="69"/>
                    </a:lnTo>
                    <a:lnTo>
                      <a:pt x="44" y="61"/>
                    </a:lnTo>
                    <a:lnTo>
                      <a:pt x="40" y="51"/>
                    </a:lnTo>
                    <a:lnTo>
                      <a:pt x="33" y="43"/>
                    </a:lnTo>
                    <a:lnTo>
                      <a:pt x="33" y="33"/>
                    </a:lnTo>
                    <a:lnTo>
                      <a:pt x="26" y="25"/>
                    </a:lnTo>
                    <a:lnTo>
                      <a:pt x="22" y="15"/>
                    </a:lnTo>
                    <a:lnTo>
                      <a:pt x="15" y="7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15" name="Freeform 239"/>
              <p:cNvSpPr>
                <a:spLocks/>
              </p:cNvSpPr>
              <p:nvPr/>
            </p:nvSpPr>
            <p:spPr bwMode="auto">
              <a:xfrm>
                <a:off x="3919" y="1838"/>
                <a:ext cx="108" cy="36"/>
              </a:xfrm>
              <a:custGeom>
                <a:avLst/>
                <a:gdLst>
                  <a:gd name="T0" fmla="*/ 0 w 108"/>
                  <a:gd name="T1" fmla="*/ 8 h 36"/>
                  <a:gd name="T2" fmla="*/ 0 w 108"/>
                  <a:gd name="T3" fmla="*/ 4 h 36"/>
                  <a:gd name="T4" fmla="*/ 4 w 108"/>
                  <a:gd name="T5" fmla="*/ 15 h 36"/>
                  <a:gd name="T6" fmla="*/ 15 w 108"/>
                  <a:gd name="T7" fmla="*/ 26 h 36"/>
                  <a:gd name="T8" fmla="*/ 22 w 108"/>
                  <a:gd name="T9" fmla="*/ 29 h 36"/>
                  <a:gd name="T10" fmla="*/ 29 w 108"/>
                  <a:gd name="T11" fmla="*/ 33 h 36"/>
                  <a:gd name="T12" fmla="*/ 36 w 108"/>
                  <a:gd name="T13" fmla="*/ 33 h 36"/>
                  <a:gd name="T14" fmla="*/ 43 w 108"/>
                  <a:gd name="T15" fmla="*/ 36 h 36"/>
                  <a:gd name="T16" fmla="*/ 58 w 108"/>
                  <a:gd name="T17" fmla="*/ 36 h 36"/>
                  <a:gd name="T18" fmla="*/ 65 w 108"/>
                  <a:gd name="T19" fmla="*/ 33 h 36"/>
                  <a:gd name="T20" fmla="*/ 94 w 108"/>
                  <a:gd name="T21" fmla="*/ 33 h 36"/>
                  <a:gd name="T22" fmla="*/ 97 w 108"/>
                  <a:gd name="T23" fmla="*/ 36 h 36"/>
                  <a:gd name="T24" fmla="*/ 104 w 108"/>
                  <a:gd name="T25" fmla="*/ 36 h 36"/>
                  <a:gd name="T26" fmla="*/ 108 w 108"/>
                  <a:gd name="T27" fmla="*/ 29 h 36"/>
                  <a:gd name="T28" fmla="*/ 101 w 108"/>
                  <a:gd name="T29" fmla="*/ 29 h 36"/>
                  <a:gd name="T30" fmla="*/ 94 w 108"/>
                  <a:gd name="T31" fmla="*/ 26 h 36"/>
                  <a:gd name="T32" fmla="*/ 29 w 108"/>
                  <a:gd name="T33" fmla="*/ 26 h 36"/>
                  <a:gd name="T34" fmla="*/ 25 w 108"/>
                  <a:gd name="T35" fmla="*/ 22 h 36"/>
                  <a:gd name="T36" fmla="*/ 18 w 108"/>
                  <a:gd name="T37" fmla="*/ 18 h 36"/>
                  <a:gd name="T38" fmla="*/ 15 w 108"/>
                  <a:gd name="T39" fmla="*/ 18 h 36"/>
                  <a:gd name="T40" fmla="*/ 11 w 108"/>
                  <a:gd name="T41" fmla="*/ 11 h 36"/>
                  <a:gd name="T42" fmla="*/ 7 w 108"/>
                  <a:gd name="T43" fmla="*/ 4 h 36"/>
                  <a:gd name="T44" fmla="*/ 4 w 108"/>
                  <a:gd name="T45" fmla="*/ 0 h 36"/>
                  <a:gd name="T46" fmla="*/ 7 w 108"/>
                  <a:gd name="T47" fmla="*/ 4 h 36"/>
                  <a:gd name="T48" fmla="*/ 7 w 108"/>
                  <a:gd name="T49" fmla="*/ 0 h 36"/>
                  <a:gd name="T50" fmla="*/ 4 w 108"/>
                  <a:gd name="T51" fmla="*/ 0 h 36"/>
                  <a:gd name="T52" fmla="*/ 0 w 108"/>
                  <a:gd name="T53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" h="36">
                    <a:moveTo>
                      <a:pt x="0" y="8"/>
                    </a:moveTo>
                    <a:lnTo>
                      <a:pt x="0" y="4"/>
                    </a:lnTo>
                    <a:lnTo>
                      <a:pt x="4" y="15"/>
                    </a:lnTo>
                    <a:lnTo>
                      <a:pt x="15" y="26"/>
                    </a:lnTo>
                    <a:lnTo>
                      <a:pt x="22" y="29"/>
                    </a:lnTo>
                    <a:lnTo>
                      <a:pt x="29" y="33"/>
                    </a:lnTo>
                    <a:lnTo>
                      <a:pt x="36" y="33"/>
                    </a:lnTo>
                    <a:lnTo>
                      <a:pt x="43" y="36"/>
                    </a:lnTo>
                    <a:lnTo>
                      <a:pt x="58" y="36"/>
                    </a:lnTo>
                    <a:lnTo>
                      <a:pt x="65" y="33"/>
                    </a:lnTo>
                    <a:lnTo>
                      <a:pt x="94" y="33"/>
                    </a:lnTo>
                    <a:lnTo>
                      <a:pt x="97" y="36"/>
                    </a:lnTo>
                    <a:lnTo>
                      <a:pt x="104" y="36"/>
                    </a:lnTo>
                    <a:lnTo>
                      <a:pt x="108" y="29"/>
                    </a:lnTo>
                    <a:lnTo>
                      <a:pt x="101" y="29"/>
                    </a:lnTo>
                    <a:lnTo>
                      <a:pt x="94" y="26"/>
                    </a:lnTo>
                    <a:lnTo>
                      <a:pt x="29" y="26"/>
                    </a:lnTo>
                    <a:lnTo>
                      <a:pt x="25" y="22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1" y="11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16" name="Freeform 240"/>
              <p:cNvSpPr>
                <a:spLocks/>
              </p:cNvSpPr>
              <p:nvPr/>
            </p:nvSpPr>
            <p:spPr bwMode="auto">
              <a:xfrm>
                <a:off x="3898" y="1838"/>
                <a:ext cx="25" cy="11"/>
              </a:xfrm>
              <a:custGeom>
                <a:avLst/>
                <a:gdLst>
                  <a:gd name="T0" fmla="*/ 7 w 25"/>
                  <a:gd name="T1" fmla="*/ 8 h 11"/>
                  <a:gd name="T2" fmla="*/ 7 w 25"/>
                  <a:gd name="T3" fmla="*/ 11 h 11"/>
                  <a:gd name="T4" fmla="*/ 10 w 25"/>
                  <a:gd name="T5" fmla="*/ 8 h 11"/>
                  <a:gd name="T6" fmla="*/ 21 w 25"/>
                  <a:gd name="T7" fmla="*/ 8 h 11"/>
                  <a:gd name="T8" fmla="*/ 25 w 25"/>
                  <a:gd name="T9" fmla="*/ 0 h 11"/>
                  <a:gd name="T10" fmla="*/ 7 w 25"/>
                  <a:gd name="T11" fmla="*/ 0 h 11"/>
                  <a:gd name="T12" fmla="*/ 0 w 25"/>
                  <a:gd name="T13" fmla="*/ 8 h 11"/>
                  <a:gd name="T14" fmla="*/ 3 w 25"/>
                  <a:gd name="T15" fmla="*/ 4 h 11"/>
                  <a:gd name="T16" fmla="*/ 0 w 25"/>
                  <a:gd name="T17" fmla="*/ 8 h 11"/>
                  <a:gd name="T18" fmla="*/ 7 w 25"/>
                  <a:gd name="T1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1">
                    <a:moveTo>
                      <a:pt x="7" y="8"/>
                    </a:moveTo>
                    <a:lnTo>
                      <a:pt x="7" y="11"/>
                    </a:lnTo>
                    <a:lnTo>
                      <a:pt x="10" y="8"/>
                    </a:lnTo>
                    <a:lnTo>
                      <a:pt x="21" y="8"/>
                    </a:lnTo>
                    <a:lnTo>
                      <a:pt x="25" y="0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17" name="Freeform 241"/>
              <p:cNvSpPr>
                <a:spLocks/>
              </p:cNvSpPr>
              <p:nvPr/>
            </p:nvSpPr>
            <p:spPr bwMode="auto">
              <a:xfrm>
                <a:off x="3898" y="1846"/>
                <a:ext cx="32" cy="18"/>
              </a:xfrm>
              <a:custGeom>
                <a:avLst/>
                <a:gdLst>
                  <a:gd name="T0" fmla="*/ 32 w 32"/>
                  <a:gd name="T1" fmla="*/ 14 h 18"/>
                  <a:gd name="T2" fmla="*/ 25 w 32"/>
                  <a:gd name="T3" fmla="*/ 7 h 18"/>
                  <a:gd name="T4" fmla="*/ 18 w 32"/>
                  <a:gd name="T5" fmla="*/ 7 h 18"/>
                  <a:gd name="T6" fmla="*/ 14 w 32"/>
                  <a:gd name="T7" fmla="*/ 3 h 18"/>
                  <a:gd name="T8" fmla="*/ 10 w 32"/>
                  <a:gd name="T9" fmla="*/ 7 h 18"/>
                  <a:gd name="T10" fmla="*/ 10 w 32"/>
                  <a:gd name="T11" fmla="*/ 3 h 18"/>
                  <a:gd name="T12" fmla="*/ 7 w 32"/>
                  <a:gd name="T13" fmla="*/ 3 h 18"/>
                  <a:gd name="T14" fmla="*/ 7 w 32"/>
                  <a:gd name="T15" fmla="*/ 0 h 18"/>
                  <a:gd name="T16" fmla="*/ 0 w 32"/>
                  <a:gd name="T17" fmla="*/ 0 h 18"/>
                  <a:gd name="T18" fmla="*/ 0 w 32"/>
                  <a:gd name="T19" fmla="*/ 7 h 18"/>
                  <a:gd name="T20" fmla="*/ 7 w 32"/>
                  <a:gd name="T21" fmla="*/ 10 h 18"/>
                  <a:gd name="T22" fmla="*/ 21 w 32"/>
                  <a:gd name="T23" fmla="*/ 10 h 18"/>
                  <a:gd name="T24" fmla="*/ 21 w 32"/>
                  <a:gd name="T25" fmla="*/ 14 h 18"/>
                  <a:gd name="T26" fmla="*/ 25 w 32"/>
                  <a:gd name="T27" fmla="*/ 18 h 18"/>
                  <a:gd name="T28" fmla="*/ 25 w 32"/>
                  <a:gd name="T29" fmla="*/ 14 h 18"/>
                  <a:gd name="T30" fmla="*/ 32 w 32"/>
                  <a:gd name="T31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18">
                    <a:moveTo>
                      <a:pt x="32" y="14"/>
                    </a:moveTo>
                    <a:lnTo>
                      <a:pt x="25" y="7"/>
                    </a:lnTo>
                    <a:lnTo>
                      <a:pt x="18" y="7"/>
                    </a:lnTo>
                    <a:lnTo>
                      <a:pt x="14" y="3"/>
                    </a:lnTo>
                    <a:lnTo>
                      <a:pt x="10" y="7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10"/>
                    </a:lnTo>
                    <a:lnTo>
                      <a:pt x="21" y="10"/>
                    </a:lnTo>
                    <a:lnTo>
                      <a:pt x="21" y="14"/>
                    </a:lnTo>
                    <a:lnTo>
                      <a:pt x="25" y="18"/>
                    </a:lnTo>
                    <a:lnTo>
                      <a:pt x="25" y="14"/>
                    </a:lnTo>
                    <a:lnTo>
                      <a:pt x="3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18" name="Freeform 242"/>
              <p:cNvSpPr>
                <a:spLocks/>
              </p:cNvSpPr>
              <p:nvPr/>
            </p:nvSpPr>
            <p:spPr bwMode="auto">
              <a:xfrm>
                <a:off x="3876" y="1860"/>
                <a:ext cx="54" cy="47"/>
              </a:xfrm>
              <a:custGeom>
                <a:avLst/>
                <a:gdLst>
                  <a:gd name="T0" fmla="*/ 4 w 54"/>
                  <a:gd name="T1" fmla="*/ 47 h 47"/>
                  <a:gd name="T2" fmla="*/ 11 w 54"/>
                  <a:gd name="T3" fmla="*/ 40 h 47"/>
                  <a:gd name="T4" fmla="*/ 18 w 54"/>
                  <a:gd name="T5" fmla="*/ 36 h 47"/>
                  <a:gd name="T6" fmla="*/ 25 w 54"/>
                  <a:gd name="T7" fmla="*/ 36 h 47"/>
                  <a:gd name="T8" fmla="*/ 32 w 54"/>
                  <a:gd name="T9" fmla="*/ 32 h 47"/>
                  <a:gd name="T10" fmla="*/ 43 w 54"/>
                  <a:gd name="T11" fmla="*/ 29 h 47"/>
                  <a:gd name="T12" fmla="*/ 47 w 54"/>
                  <a:gd name="T13" fmla="*/ 22 h 47"/>
                  <a:gd name="T14" fmla="*/ 54 w 54"/>
                  <a:gd name="T15" fmla="*/ 14 h 47"/>
                  <a:gd name="T16" fmla="*/ 54 w 54"/>
                  <a:gd name="T17" fmla="*/ 0 h 47"/>
                  <a:gd name="T18" fmla="*/ 47 w 54"/>
                  <a:gd name="T19" fmla="*/ 0 h 47"/>
                  <a:gd name="T20" fmla="*/ 47 w 54"/>
                  <a:gd name="T21" fmla="*/ 11 h 47"/>
                  <a:gd name="T22" fmla="*/ 43 w 54"/>
                  <a:gd name="T23" fmla="*/ 18 h 47"/>
                  <a:gd name="T24" fmla="*/ 40 w 54"/>
                  <a:gd name="T25" fmla="*/ 22 h 47"/>
                  <a:gd name="T26" fmla="*/ 32 w 54"/>
                  <a:gd name="T27" fmla="*/ 25 h 47"/>
                  <a:gd name="T28" fmla="*/ 22 w 54"/>
                  <a:gd name="T29" fmla="*/ 29 h 47"/>
                  <a:gd name="T30" fmla="*/ 14 w 54"/>
                  <a:gd name="T31" fmla="*/ 32 h 47"/>
                  <a:gd name="T32" fmla="*/ 7 w 54"/>
                  <a:gd name="T33" fmla="*/ 36 h 47"/>
                  <a:gd name="T34" fmla="*/ 0 w 54"/>
                  <a:gd name="T35" fmla="*/ 43 h 47"/>
                  <a:gd name="T36" fmla="*/ 4 w 54"/>
                  <a:gd name="T3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7">
                    <a:moveTo>
                      <a:pt x="4" y="47"/>
                    </a:moveTo>
                    <a:lnTo>
                      <a:pt x="11" y="40"/>
                    </a:lnTo>
                    <a:lnTo>
                      <a:pt x="18" y="36"/>
                    </a:lnTo>
                    <a:lnTo>
                      <a:pt x="25" y="36"/>
                    </a:lnTo>
                    <a:lnTo>
                      <a:pt x="32" y="32"/>
                    </a:lnTo>
                    <a:lnTo>
                      <a:pt x="43" y="29"/>
                    </a:lnTo>
                    <a:lnTo>
                      <a:pt x="47" y="22"/>
                    </a:lnTo>
                    <a:lnTo>
                      <a:pt x="54" y="14"/>
                    </a:lnTo>
                    <a:lnTo>
                      <a:pt x="54" y="0"/>
                    </a:lnTo>
                    <a:lnTo>
                      <a:pt x="47" y="0"/>
                    </a:lnTo>
                    <a:lnTo>
                      <a:pt x="47" y="11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2" y="25"/>
                    </a:lnTo>
                    <a:lnTo>
                      <a:pt x="22" y="29"/>
                    </a:lnTo>
                    <a:lnTo>
                      <a:pt x="14" y="32"/>
                    </a:lnTo>
                    <a:lnTo>
                      <a:pt x="7" y="36"/>
                    </a:lnTo>
                    <a:lnTo>
                      <a:pt x="0" y="43"/>
                    </a:lnTo>
                    <a:lnTo>
                      <a:pt x="4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19" name="Freeform 243"/>
              <p:cNvSpPr>
                <a:spLocks/>
              </p:cNvSpPr>
              <p:nvPr/>
            </p:nvSpPr>
            <p:spPr bwMode="auto">
              <a:xfrm>
                <a:off x="3826" y="1903"/>
                <a:ext cx="54" cy="25"/>
              </a:xfrm>
              <a:custGeom>
                <a:avLst/>
                <a:gdLst>
                  <a:gd name="T0" fmla="*/ 0 w 54"/>
                  <a:gd name="T1" fmla="*/ 22 h 25"/>
                  <a:gd name="T2" fmla="*/ 25 w 54"/>
                  <a:gd name="T3" fmla="*/ 22 h 25"/>
                  <a:gd name="T4" fmla="*/ 32 w 54"/>
                  <a:gd name="T5" fmla="*/ 18 h 25"/>
                  <a:gd name="T6" fmla="*/ 39 w 54"/>
                  <a:gd name="T7" fmla="*/ 18 h 25"/>
                  <a:gd name="T8" fmla="*/ 54 w 54"/>
                  <a:gd name="T9" fmla="*/ 4 h 25"/>
                  <a:gd name="T10" fmla="*/ 50 w 54"/>
                  <a:gd name="T11" fmla="*/ 0 h 25"/>
                  <a:gd name="T12" fmla="*/ 46 w 54"/>
                  <a:gd name="T13" fmla="*/ 4 h 25"/>
                  <a:gd name="T14" fmla="*/ 39 w 54"/>
                  <a:gd name="T15" fmla="*/ 7 h 25"/>
                  <a:gd name="T16" fmla="*/ 36 w 54"/>
                  <a:gd name="T17" fmla="*/ 11 h 25"/>
                  <a:gd name="T18" fmla="*/ 28 w 54"/>
                  <a:gd name="T19" fmla="*/ 15 h 25"/>
                  <a:gd name="T20" fmla="*/ 3 w 54"/>
                  <a:gd name="T21" fmla="*/ 15 h 25"/>
                  <a:gd name="T22" fmla="*/ 7 w 54"/>
                  <a:gd name="T23" fmla="*/ 18 h 25"/>
                  <a:gd name="T24" fmla="*/ 0 w 54"/>
                  <a:gd name="T25" fmla="*/ 22 h 25"/>
                  <a:gd name="T26" fmla="*/ 3 w 54"/>
                  <a:gd name="T27" fmla="*/ 25 h 25"/>
                  <a:gd name="T28" fmla="*/ 0 w 54"/>
                  <a:gd name="T2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5">
                    <a:moveTo>
                      <a:pt x="0" y="22"/>
                    </a:moveTo>
                    <a:lnTo>
                      <a:pt x="25" y="22"/>
                    </a:lnTo>
                    <a:lnTo>
                      <a:pt x="32" y="18"/>
                    </a:lnTo>
                    <a:lnTo>
                      <a:pt x="39" y="18"/>
                    </a:lnTo>
                    <a:lnTo>
                      <a:pt x="54" y="4"/>
                    </a:lnTo>
                    <a:lnTo>
                      <a:pt x="50" y="0"/>
                    </a:lnTo>
                    <a:lnTo>
                      <a:pt x="46" y="4"/>
                    </a:lnTo>
                    <a:lnTo>
                      <a:pt x="39" y="7"/>
                    </a:lnTo>
                    <a:lnTo>
                      <a:pt x="36" y="11"/>
                    </a:lnTo>
                    <a:lnTo>
                      <a:pt x="28" y="15"/>
                    </a:lnTo>
                    <a:lnTo>
                      <a:pt x="3" y="15"/>
                    </a:lnTo>
                    <a:lnTo>
                      <a:pt x="7" y="18"/>
                    </a:lnTo>
                    <a:lnTo>
                      <a:pt x="0" y="22"/>
                    </a:lnTo>
                    <a:lnTo>
                      <a:pt x="3" y="25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20" name="Freeform 244"/>
              <p:cNvSpPr>
                <a:spLocks/>
              </p:cNvSpPr>
              <p:nvPr/>
            </p:nvSpPr>
            <p:spPr bwMode="auto">
              <a:xfrm>
                <a:off x="3815" y="1838"/>
                <a:ext cx="18" cy="87"/>
              </a:xfrm>
              <a:custGeom>
                <a:avLst/>
                <a:gdLst>
                  <a:gd name="T0" fmla="*/ 0 w 18"/>
                  <a:gd name="T1" fmla="*/ 0 h 87"/>
                  <a:gd name="T2" fmla="*/ 0 w 18"/>
                  <a:gd name="T3" fmla="*/ 4 h 87"/>
                  <a:gd name="T4" fmla="*/ 3 w 18"/>
                  <a:gd name="T5" fmla="*/ 22 h 87"/>
                  <a:gd name="T6" fmla="*/ 3 w 18"/>
                  <a:gd name="T7" fmla="*/ 44 h 87"/>
                  <a:gd name="T8" fmla="*/ 7 w 18"/>
                  <a:gd name="T9" fmla="*/ 65 h 87"/>
                  <a:gd name="T10" fmla="*/ 11 w 18"/>
                  <a:gd name="T11" fmla="*/ 87 h 87"/>
                  <a:gd name="T12" fmla="*/ 18 w 18"/>
                  <a:gd name="T13" fmla="*/ 83 h 87"/>
                  <a:gd name="T14" fmla="*/ 14 w 18"/>
                  <a:gd name="T15" fmla="*/ 65 h 87"/>
                  <a:gd name="T16" fmla="*/ 11 w 18"/>
                  <a:gd name="T17" fmla="*/ 44 h 87"/>
                  <a:gd name="T18" fmla="*/ 11 w 18"/>
                  <a:gd name="T19" fmla="*/ 22 h 87"/>
                  <a:gd name="T20" fmla="*/ 7 w 18"/>
                  <a:gd name="T21" fmla="*/ 0 h 87"/>
                  <a:gd name="T22" fmla="*/ 7 w 18"/>
                  <a:gd name="T23" fmla="*/ 4 h 87"/>
                  <a:gd name="T24" fmla="*/ 0 w 18"/>
                  <a:gd name="T25" fmla="*/ 0 h 87"/>
                  <a:gd name="T26" fmla="*/ 0 w 18"/>
                  <a:gd name="T27" fmla="*/ 4 h 87"/>
                  <a:gd name="T28" fmla="*/ 0 w 18"/>
                  <a:gd name="T2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87">
                    <a:moveTo>
                      <a:pt x="0" y="0"/>
                    </a:moveTo>
                    <a:lnTo>
                      <a:pt x="0" y="4"/>
                    </a:lnTo>
                    <a:lnTo>
                      <a:pt x="3" y="22"/>
                    </a:lnTo>
                    <a:lnTo>
                      <a:pt x="3" y="44"/>
                    </a:lnTo>
                    <a:lnTo>
                      <a:pt x="7" y="65"/>
                    </a:lnTo>
                    <a:lnTo>
                      <a:pt x="11" y="87"/>
                    </a:lnTo>
                    <a:lnTo>
                      <a:pt x="18" y="83"/>
                    </a:lnTo>
                    <a:lnTo>
                      <a:pt x="14" y="65"/>
                    </a:lnTo>
                    <a:lnTo>
                      <a:pt x="11" y="44"/>
                    </a:lnTo>
                    <a:lnTo>
                      <a:pt x="11" y="22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21" name="Freeform 245"/>
              <p:cNvSpPr>
                <a:spLocks/>
              </p:cNvSpPr>
              <p:nvPr/>
            </p:nvSpPr>
            <p:spPr bwMode="auto">
              <a:xfrm>
                <a:off x="3815" y="1730"/>
                <a:ext cx="29" cy="112"/>
              </a:xfrm>
              <a:custGeom>
                <a:avLst/>
                <a:gdLst>
                  <a:gd name="T0" fmla="*/ 21 w 29"/>
                  <a:gd name="T1" fmla="*/ 8 h 112"/>
                  <a:gd name="T2" fmla="*/ 14 w 29"/>
                  <a:gd name="T3" fmla="*/ 11 h 112"/>
                  <a:gd name="T4" fmla="*/ 18 w 29"/>
                  <a:gd name="T5" fmla="*/ 26 h 112"/>
                  <a:gd name="T6" fmla="*/ 21 w 29"/>
                  <a:gd name="T7" fmla="*/ 36 h 112"/>
                  <a:gd name="T8" fmla="*/ 18 w 29"/>
                  <a:gd name="T9" fmla="*/ 47 h 112"/>
                  <a:gd name="T10" fmla="*/ 14 w 29"/>
                  <a:gd name="T11" fmla="*/ 62 h 112"/>
                  <a:gd name="T12" fmla="*/ 11 w 29"/>
                  <a:gd name="T13" fmla="*/ 72 h 112"/>
                  <a:gd name="T14" fmla="*/ 7 w 29"/>
                  <a:gd name="T15" fmla="*/ 87 h 112"/>
                  <a:gd name="T16" fmla="*/ 3 w 29"/>
                  <a:gd name="T17" fmla="*/ 98 h 112"/>
                  <a:gd name="T18" fmla="*/ 0 w 29"/>
                  <a:gd name="T19" fmla="*/ 108 h 112"/>
                  <a:gd name="T20" fmla="*/ 7 w 29"/>
                  <a:gd name="T21" fmla="*/ 112 h 112"/>
                  <a:gd name="T22" fmla="*/ 11 w 29"/>
                  <a:gd name="T23" fmla="*/ 98 h 112"/>
                  <a:gd name="T24" fmla="*/ 14 w 29"/>
                  <a:gd name="T25" fmla="*/ 87 h 112"/>
                  <a:gd name="T26" fmla="*/ 18 w 29"/>
                  <a:gd name="T27" fmla="*/ 76 h 112"/>
                  <a:gd name="T28" fmla="*/ 21 w 29"/>
                  <a:gd name="T29" fmla="*/ 65 h 112"/>
                  <a:gd name="T30" fmla="*/ 25 w 29"/>
                  <a:gd name="T31" fmla="*/ 51 h 112"/>
                  <a:gd name="T32" fmla="*/ 29 w 29"/>
                  <a:gd name="T33" fmla="*/ 36 h 112"/>
                  <a:gd name="T34" fmla="*/ 25 w 29"/>
                  <a:gd name="T35" fmla="*/ 22 h 112"/>
                  <a:gd name="T36" fmla="*/ 21 w 29"/>
                  <a:gd name="T37" fmla="*/ 8 h 112"/>
                  <a:gd name="T38" fmla="*/ 18 w 29"/>
                  <a:gd name="T39" fmla="*/ 11 h 112"/>
                  <a:gd name="T40" fmla="*/ 21 w 29"/>
                  <a:gd name="T41" fmla="*/ 8 h 112"/>
                  <a:gd name="T42" fmla="*/ 11 w 29"/>
                  <a:gd name="T43" fmla="*/ 0 h 112"/>
                  <a:gd name="T44" fmla="*/ 14 w 29"/>
                  <a:gd name="T45" fmla="*/ 11 h 112"/>
                  <a:gd name="T46" fmla="*/ 21 w 29"/>
                  <a:gd name="T47" fmla="*/ 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2">
                    <a:moveTo>
                      <a:pt x="21" y="8"/>
                    </a:moveTo>
                    <a:lnTo>
                      <a:pt x="14" y="11"/>
                    </a:lnTo>
                    <a:lnTo>
                      <a:pt x="18" y="26"/>
                    </a:lnTo>
                    <a:lnTo>
                      <a:pt x="21" y="36"/>
                    </a:lnTo>
                    <a:lnTo>
                      <a:pt x="18" y="47"/>
                    </a:lnTo>
                    <a:lnTo>
                      <a:pt x="14" y="62"/>
                    </a:lnTo>
                    <a:lnTo>
                      <a:pt x="11" y="72"/>
                    </a:lnTo>
                    <a:lnTo>
                      <a:pt x="7" y="87"/>
                    </a:lnTo>
                    <a:lnTo>
                      <a:pt x="3" y="98"/>
                    </a:lnTo>
                    <a:lnTo>
                      <a:pt x="0" y="108"/>
                    </a:lnTo>
                    <a:lnTo>
                      <a:pt x="7" y="112"/>
                    </a:lnTo>
                    <a:lnTo>
                      <a:pt x="11" y="98"/>
                    </a:lnTo>
                    <a:lnTo>
                      <a:pt x="14" y="87"/>
                    </a:lnTo>
                    <a:lnTo>
                      <a:pt x="18" y="76"/>
                    </a:lnTo>
                    <a:lnTo>
                      <a:pt x="21" y="65"/>
                    </a:lnTo>
                    <a:lnTo>
                      <a:pt x="25" y="51"/>
                    </a:lnTo>
                    <a:lnTo>
                      <a:pt x="29" y="36"/>
                    </a:lnTo>
                    <a:lnTo>
                      <a:pt x="25" y="22"/>
                    </a:lnTo>
                    <a:lnTo>
                      <a:pt x="21" y="8"/>
                    </a:lnTo>
                    <a:lnTo>
                      <a:pt x="18" y="11"/>
                    </a:lnTo>
                    <a:lnTo>
                      <a:pt x="21" y="8"/>
                    </a:lnTo>
                    <a:lnTo>
                      <a:pt x="11" y="0"/>
                    </a:lnTo>
                    <a:lnTo>
                      <a:pt x="14" y="11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22" name="Freeform 246"/>
              <p:cNvSpPr>
                <a:spLocks/>
              </p:cNvSpPr>
              <p:nvPr/>
            </p:nvSpPr>
            <p:spPr bwMode="auto">
              <a:xfrm>
                <a:off x="3833" y="1738"/>
                <a:ext cx="36" cy="25"/>
              </a:xfrm>
              <a:custGeom>
                <a:avLst/>
                <a:gdLst>
                  <a:gd name="T0" fmla="*/ 32 w 36"/>
                  <a:gd name="T1" fmla="*/ 21 h 25"/>
                  <a:gd name="T2" fmla="*/ 29 w 36"/>
                  <a:gd name="T3" fmla="*/ 18 h 25"/>
                  <a:gd name="T4" fmla="*/ 25 w 36"/>
                  <a:gd name="T5" fmla="*/ 18 h 25"/>
                  <a:gd name="T6" fmla="*/ 21 w 36"/>
                  <a:gd name="T7" fmla="*/ 14 h 25"/>
                  <a:gd name="T8" fmla="*/ 18 w 36"/>
                  <a:gd name="T9" fmla="*/ 14 h 25"/>
                  <a:gd name="T10" fmla="*/ 11 w 36"/>
                  <a:gd name="T11" fmla="*/ 7 h 25"/>
                  <a:gd name="T12" fmla="*/ 11 w 36"/>
                  <a:gd name="T13" fmla="*/ 3 h 25"/>
                  <a:gd name="T14" fmla="*/ 7 w 36"/>
                  <a:gd name="T15" fmla="*/ 0 h 25"/>
                  <a:gd name="T16" fmla="*/ 3 w 36"/>
                  <a:gd name="T17" fmla="*/ 0 h 25"/>
                  <a:gd name="T18" fmla="*/ 0 w 36"/>
                  <a:gd name="T19" fmla="*/ 3 h 25"/>
                  <a:gd name="T20" fmla="*/ 7 w 36"/>
                  <a:gd name="T21" fmla="*/ 10 h 25"/>
                  <a:gd name="T22" fmla="*/ 7 w 36"/>
                  <a:gd name="T23" fmla="*/ 14 h 25"/>
                  <a:gd name="T24" fmla="*/ 14 w 36"/>
                  <a:gd name="T25" fmla="*/ 21 h 25"/>
                  <a:gd name="T26" fmla="*/ 21 w 36"/>
                  <a:gd name="T27" fmla="*/ 21 h 25"/>
                  <a:gd name="T28" fmla="*/ 25 w 36"/>
                  <a:gd name="T29" fmla="*/ 25 h 25"/>
                  <a:gd name="T30" fmla="*/ 29 w 36"/>
                  <a:gd name="T31" fmla="*/ 25 h 25"/>
                  <a:gd name="T32" fmla="*/ 25 w 36"/>
                  <a:gd name="T33" fmla="*/ 21 h 25"/>
                  <a:gd name="T34" fmla="*/ 32 w 36"/>
                  <a:gd name="T35" fmla="*/ 21 h 25"/>
                  <a:gd name="T36" fmla="*/ 36 w 36"/>
                  <a:gd name="T37" fmla="*/ 18 h 25"/>
                  <a:gd name="T38" fmla="*/ 29 w 36"/>
                  <a:gd name="T39" fmla="*/ 18 h 25"/>
                  <a:gd name="T40" fmla="*/ 32 w 36"/>
                  <a:gd name="T4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5">
                    <a:moveTo>
                      <a:pt x="32" y="21"/>
                    </a:moveTo>
                    <a:lnTo>
                      <a:pt x="29" y="18"/>
                    </a:lnTo>
                    <a:lnTo>
                      <a:pt x="25" y="18"/>
                    </a:lnTo>
                    <a:lnTo>
                      <a:pt x="21" y="14"/>
                    </a:lnTo>
                    <a:lnTo>
                      <a:pt x="18" y="14"/>
                    </a:lnTo>
                    <a:lnTo>
                      <a:pt x="11" y="7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7" y="10"/>
                    </a:lnTo>
                    <a:lnTo>
                      <a:pt x="7" y="14"/>
                    </a:lnTo>
                    <a:lnTo>
                      <a:pt x="14" y="21"/>
                    </a:lnTo>
                    <a:lnTo>
                      <a:pt x="21" y="21"/>
                    </a:lnTo>
                    <a:lnTo>
                      <a:pt x="25" y="25"/>
                    </a:lnTo>
                    <a:lnTo>
                      <a:pt x="29" y="25"/>
                    </a:lnTo>
                    <a:lnTo>
                      <a:pt x="25" y="21"/>
                    </a:lnTo>
                    <a:lnTo>
                      <a:pt x="32" y="21"/>
                    </a:lnTo>
                    <a:lnTo>
                      <a:pt x="36" y="18"/>
                    </a:lnTo>
                    <a:lnTo>
                      <a:pt x="29" y="18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23" name="Freeform 247"/>
              <p:cNvSpPr>
                <a:spLocks/>
              </p:cNvSpPr>
              <p:nvPr/>
            </p:nvSpPr>
            <p:spPr bwMode="auto">
              <a:xfrm>
                <a:off x="3858" y="1756"/>
                <a:ext cx="11" cy="3"/>
              </a:xfrm>
              <a:custGeom>
                <a:avLst/>
                <a:gdLst>
                  <a:gd name="T0" fmla="*/ 7 w 11"/>
                  <a:gd name="T1" fmla="*/ 3 h 3"/>
                  <a:gd name="T2" fmla="*/ 0 w 11"/>
                  <a:gd name="T3" fmla="*/ 3 h 3"/>
                  <a:gd name="T4" fmla="*/ 7 w 11"/>
                  <a:gd name="T5" fmla="*/ 3 h 3"/>
                  <a:gd name="T6" fmla="*/ 11 w 11"/>
                  <a:gd name="T7" fmla="*/ 0 h 3"/>
                  <a:gd name="T8" fmla="*/ 4 w 11"/>
                  <a:gd name="T9" fmla="*/ 0 h 3"/>
                  <a:gd name="T10" fmla="*/ 7 w 1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7" y="3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24" name="Freeform 248"/>
              <p:cNvSpPr>
                <a:spLocks/>
              </p:cNvSpPr>
              <p:nvPr/>
            </p:nvSpPr>
            <p:spPr bwMode="auto">
              <a:xfrm>
                <a:off x="3696" y="1540"/>
                <a:ext cx="198" cy="82"/>
              </a:xfrm>
              <a:custGeom>
                <a:avLst/>
                <a:gdLst>
                  <a:gd name="T0" fmla="*/ 198 w 198"/>
                  <a:gd name="T1" fmla="*/ 3 h 82"/>
                  <a:gd name="T2" fmla="*/ 191 w 198"/>
                  <a:gd name="T3" fmla="*/ 10 h 82"/>
                  <a:gd name="T4" fmla="*/ 180 w 198"/>
                  <a:gd name="T5" fmla="*/ 14 h 82"/>
                  <a:gd name="T6" fmla="*/ 173 w 198"/>
                  <a:gd name="T7" fmla="*/ 18 h 82"/>
                  <a:gd name="T8" fmla="*/ 166 w 198"/>
                  <a:gd name="T9" fmla="*/ 25 h 82"/>
                  <a:gd name="T10" fmla="*/ 155 w 198"/>
                  <a:gd name="T11" fmla="*/ 32 h 82"/>
                  <a:gd name="T12" fmla="*/ 148 w 198"/>
                  <a:gd name="T13" fmla="*/ 39 h 82"/>
                  <a:gd name="T14" fmla="*/ 137 w 198"/>
                  <a:gd name="T15" fmla="*/ 43 h 82"/>
                  <a:gd name="T16" fmla="*/ 130 w 198"/>
                  <a:gd name="T17" fmla="*/ 46 h 82"/>
                  <a:gd name="T18" fmla="*/ 119 w 198"/>
                  <a:gd name="T19" fmla="*/ 54 h 82"/>
                  <a:gd name="T20" fmla="*/ 112 w 198"/>
                  <a:gd name="T21" fmla="*/ 57 h 82"/>
                  <a:gd name="T22" fmla="*/ 101 w 198"/>
                  <a:gd name="T23" fmla="*/ 57 h 82"/>
                  <a:gd name="T24" fmla="*/ 94 w 198"/>
                  <a:gd name="T25" fmla="*/ 61 h 82"/>
                  <a:gd name="T26" fmla="*/ 83 w 198"/>
                  <a:gd name="T27" fmla="*/ 64 h 82"/>
                  <a:gd name="T28" fmla="*/ 50 w 198"/>
                  <a:gd name="T29" fmla="*/ 64 h 82"/>
                  <a:gd name="T30" fmla="*/ 0 w 198"/>
                  <a:gd name="T31" fmla="*/ 82 h 82"/>
                  <a:gd name="T32" fmla="*/ 4 w 198"/>
                  <a:gd name="T33" fmla="*/ 79 h 82"/>
                  <a:gd name="T34" fmla="*/ 7 w 198"/>
                  <a:gd name="T35" fmla="*/ 72 h 82"/>
                  <a:gd name="T36" fmla="*/ 11 w 198"/>
                  <a:gd name="T37" fmla="*/ 68 h 82"/>
                  <a:gd name="T38" fmla="*/ 14 w 198"/>
                  <a:gd name="T39" fmla="*/ 68 h 82"/>
                  <a:gd name="T40" fmla="*/ 25 w 198"/>
                  <a:gd name="T41" fmla="*/ 64 h 82"/>
                  <a:gd name="T42" fmla="*/ 36 w 198"/>
                  <a:gd name="T43" fmla="*/ 61 h 82"/>
                  <a:gd name="T44" fmla="*/ 47 w 198"/>
                  <a:gd name="T45" fmla="*/ 57 h 82"/>
                  <a:gd name="T46" fmla="*/ 58 w 198"/>
                  <a:gd name="T47" fmla="*/ 57 h 82"/>
                  <a:gd name="T48" fmla="*/ 68 w 198"/>
                  <a:gd name="T49" fmla="*/ 54 h 82"/>
                  <a:gd name="T50" fmla="*/ 83 w 198"/>
                  <a:gd name="T51" fmla="*/ 54 h 82"/>
                  <a:gd name="T52" fmla="*/ 94 w 198"/>
                  <a:gd name="T53" fmla="*/ 50 h 82"/>
                  <a:gd name="T54" fmla="*/ 104 w 198"/>
                  <a:gd name="T55" fmla="*/ 46 h 82"/>
                  <a:gd name="T56" fmla="*/ 115 w 198"/>
                  <a:gd name="T57" fmla="*/ 46 h 82"/>
                  <a:gd name="T58" fmla="*/ 126 w 198"/>
                  <a:gd name="T59" fmla="*/ 43 h 82"/>
                  <a:gd name="T60" fmla="*/ 137 w 198"/>
                  <a:gd name="T61" fmla="*/ 39 h 82"/>
                  <a:gd name="T62" fmla="*/ 148 w 198"/>
                  <a:gd name="T63" fmla="*/ 32 h 82"/>
                  <a:gd name="T64" fmla="*/ 158 w 198"/>
                  <a:gd name="T65" fmla="*/ 28 h 82"/>
                  <a:gd name="T66" fmla="*/ 166 w 198"/>
                  <a:gd name="T67" fmla="*/ 21 h 82"/>
                  <a:gd name="T68" fmla="*/ 176 w 198"/>
                  <a:gd name="T69" fmla="*/ 14 h 82"/>
                  <a:gd name="T70" fmla="*/ 184 w 198"/>
                  <a:gd name="T71" fmla="*/ 3 h 82"/>
                  <a:gd name="T72" fmla="*/ 187 w 198"/>
                  <a:gd name="T73" fmla="*/ 0 h 82"/>
                  <a:gd name="T74" fmla="*/ 194 w 198"/>
                  <a:gd name="T75" fmla="*/ 0 h 82"/>
                  <a:gd name="T76" fmla="*/ 198 w 198"/>
                  <a:gd name="T77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8" h="82">
                    <a:moveTo>
                      <a:pt x="198" y="3"/>
                    </a:moveTo>
                    <a:lnTo>
                      <a:pt x="191" y="10"/>
                    </a:lnTo>
                    <a:lnTo>
                      <a:pt x="180" y="14"/>
                    </a:lnTo>
                    <a:lnTo>
                      <a:pt x="173" y="18"/>
                    </a:lnTo>
                    <a:lnTo>
                      <a:pt x="166" y="25"/>
                    </a:lnTo>
                    <a:lnTo>
                      <a:pt x="155" y="32"/>
                    </a:lnTo>
                    <a:lnTo>
                      <a:pt x="148" y="39"/>
                    </a:lnTo>
                    <a:lnTo>
                      <a:pt x="137" y="43"/>
                    </a:lnTo>
                    <a:lnTo>
                      <a:pt x="130" y="46"/>
                    </a:lnTo>
                    <a:lnTo>
                      <a:pt x="119" y="54"/>
                    </a:lnTo>
                    <a:lnTo>
                      <a:pt x="112" y="57"/>
                    </a:lnTo>
                    <a:lnTo>
                      <a:pt x="101" y="57"/>
                    </a:lnTo>
                    <a:lnTo>
                      <a:pt x="94" y="61"/>
                    </a:lnTo>
                    <a:lnTo>
                      <a:pt x="83" y="64"/>
                    </a:lnTo>
                    <a:lnTo>
                      <a:pt x="50" y="64"/>
                    </a:lnTo>
                    <a:lnTo>
                      <a:pt x="0" y="82"/>
                    </a:lnTo>
                    <a:lnTo>
                      <a:pt x="4" y="79"/>
                    </a:lnTo>
                    <a:lnTo>
                      <a:pt x="7" y="72"/>
                    </a:lnTo>
                    <a:lnTo>
                      <a:pt x="11" y="68"/>
                    </a:lnTo>
                    <a:lnTo>
                      <a:pt x="14" y="68"/>
                    </a:lnTo>
                    <a:lnTo>
                      <a:pt x="25" y="64"/>
                    </a:lnTo>
                    <a:lnTo>
                      <a:pt x="36" y="61"/>
                    </a:lnTo>
                    <a:lnTo>
                      <a:pt x="47" y="57"/>
                    </a:lnTo>
                    <a:lnTo>
                      <a:pt x="58" y="57"/>
                    </a:lnTo>
                    <a:lnTo>
                      <a:pt x="68" y="54"/>
                    </a:lnTo>
                    <a:lnTo>
                      <a:pt x="83" y="54"/>
                    </a:lnTo>
                    <a:lnTo>
                      <a:pt x="94" y="50"/>
                    </a:lnTo>
                    <a:lnTo>
                      <a:pt x="104" y="46"/>
                    </a:lnTo>
                    <a:lnTo>
                      <a:pt x="115" y="46"/>
                    </a:lnTo>
                    <a:lnTo>
                      <a:pt x="126" y="43"/>
                    </a:lnTo>
                    <a:lnTo>
                      <a:pt x="137" y="39"/>
                    </a:lnTo>
                    <a:lnTo>
                      <a:pt x="148" y="32"/>
                    </a:lnTo>
                    <a:lnTo>
                      <a:pt x="158" y="28"/>
                    </a:lnTo>
                    <a:lnTo>
                      <a:pt x="166" y="21"/>
                    </a:lnTo>
                    <a:lnTo>
                      <a:pt x="176" y="14"/>
                    </a:lnTo>
                    <a:lnTo>
                      <a:pt x="184" y="3"/>
                    </a:lnTo>
                    <a:lnTo>
                      <a:pt x="187" y="0"/>
                    </a:lnTo>
                    <a:lnTo>
                      <a:pt x="194" y="0"/>
                    </a:lnTo>
                    <a:lnTo>
                      <a:pt x="19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25" name="Freeform 249"/>
              <p:cNvSpPr>
                <a:spLocks/>
              </p:cNvSpPr>
              <p:nvPr/>
            </p:nvSpPr>
            <p:spPr bwMode="auto">
              <a:xfrm>
                <a:off x="3743" y="1540"/>
                <a:ext cx="155" cy="72"/>
              </a:xfrm>
              <a:custGeom>
                <a:avLst/>
                <a:gdLst>
                  <a:gd name="T0" fmla="*/ 3 w 155"/>
                  <a:gd name="T1" fmla="*/ 68 h 72"/>
                  <a:gd name="T2" fmla="*/ 14 w 155"/>
                  <a:gd name="T3" fmla="*/ 72 h 72"/>
                  <a:gd name="T4" fmla="*/ 25 w 155"/>
                  <a:gd name="T5" fmla="*/ 68 h 72"/>
                  <a:gd name="T6" fmla="*/ 36 w 155"/>
                  <a:gd name="T7" fmla="*/ 68 h 72"/>
                  <a:gd name="T8" fmla="*/ 47 w 155"/>
                  <a:gd name="T9" fmla="*/ 64 h 72"/>
                  <a:gd name="T10" fmla="*/ 54 w 155"/>
                  <a:gd name="T11" fmla="*/ 61 h 72"/>
                  <a:gd name="T12" fmla="*/ 65 w 155"/>
                  <a:gd name="T13" fmla="*/ 57 h 72"/>
                  <a:gd name="T14" fmla="*/ 75 w 155"/>
                  <a:gd name="T15" fmla="*/ 57 h 72"/>
                  <a:gd name="T16" fmla="*/ 83 w 155"/>
                  <a:gd name="T17" fmla="*/ 50 h 72"/>
                  <a:gd name="T18" fmla="*/ 93 w 155"/>
                  <a:gd name="T19" fmla="*/ 46 h 72"/>
                  <a:gd name="T20" fmla="*/ 101 w 155"/>
                  <a:gd name="T21" fmla="*/ 39 h 72"/>
                  <a:gd name="T22" fmla="*/ 111 w 155"/>
                  <a:gd name="T23" fmla="*/ 36 h 72"/>
                  <a:gd name="T24" fmla="*/ 126 w 155"/>
                  <a:gd name="T25" fmla="*/ 21 h 72"/>
                  <a:gd name="T26" fmla="*/ 137 w 155"/>
                  <a:gd name="T27" fmla="*/ 18 h 72"/>
                  <a:gd name="T28" fmla="*/ 144 w 155"/>
                  <a:gd name="T29" fmla="*/ 10 h 72"/>
                  <a:gd name="T30" fmla="*/ 155 w 155"/>
                  <a:gd name="T31" fmla="*/ 7 h 72"/>
                  <a:gd name="T32" fmla="*/ 151 w 155"/>
                  <a:gd name="T33" fmla="*/ 0 h 72"/>
                  <a:gd name="T34" fmla="*/ 140 w 155"/>
                  <a:gd name="T35" fmla="*/ 7 h 72"/>
                  <a:gd name="T36" fmla="*/ 133 w 155"/>
                  <a:gd name="T37" fmla="*/ 10 h 72"/>
                  <a:gd name="T38" fmla="*/ 122 w 155"/>
                  <a:gd name="T39" fmla="*/ 18 h 72"/>
                  <a:gd name="T40" fmla="*/ 115 w 155"/>
                  <a:gd name="T41" fmla="*/ 21 h 72"/>
                  <a:gd name="T42" fmla="*/ 108 w 155"/>
                  <a:gd name="T43" fmla="*/ 28 h 72"/>
                  <a:gd name="T44" fmla="*/ 97 w 155"/>
                  <a:gd name="T45" fmla="*/ 36 h 72"/>
                  <a:gd name="T46" fmla="*/ 90 w 155"/>
                  <a:gd name="T47" fmla="*/ 39 h 72"/>
                  <a:gd name="T48" fmla="*/ 79 w 155"/>
                  <a:gd name="T49" fmla="*/ 43 h 72"/>
                  <a:gd name="T50" fmla="*/ 72 w 155"/>
                  <a:gd name="T51" fmla="*/ 50 h 72"/>
                  <a:gd name="T52" fmla="*/ 61 w 155"/>
                  <a:gd name="T53" fmla="*/ 54 h 72"/>
                  <a:gd name="T54" fmla="*/ 54 w 155"/>
                  <a:gd name="T55" fmla="*/ 57 h 72"/>
                  <a:gd name="T56" fmla="*/ 43 w 155"/>
                  <a:gd name="T57" fmla="*/ 57 h 72"/>
                  <a:gd name="T58" fmla="*/ 36 w 155"/>
                  <a:gd name="T59" fmla="*/ 61 h 72"/>
                  <a:gd name="T60" fmla="*/ 0 w 155"/>
                  <a:gd name="T61" fmla="*/ 61 h 72"/>
                  <a:gd name="T62" fmla="*/ 3 w 155"/>
                  <a:gd name="T63" fmla="*/ 61 h 72"/>
                  <a:gd name="T64" fmla="*/ 0 w 155"/>
                  <a:gd name="T65" fmla="*/ 61 h 72"/>
                  <a:gd name="T66" fmla="*/ 3 w 155"/>
                  <a:gd name="T67" fmla="*/ 6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5" h="72">
                    <a:moveTo>
                      <a:pt x="3" y="68"/>
                    </a:moveTo>
                    <a:lnTo>
                      <a:pt x="14" y="72"/>
                    </a:lnTo>
                    <a:lnTo>
                      <a:pt x="25" y="68"/>
                    </a:lnTo>
                    <a:lnTo>
                      <a:pt x="36" y="68"/>
                    </a:lnTo>
                    <a:lnTo>
                      <a:pt x="47" y="64"/>
                    </a:lnTo>
                    <a:lnTo>
                      <a:pt x="54" y="61"/>
                    </a:lnTo>
                    <a:lnTo>
                      <a:pt x="65" y="57"/>
                    </a:lnTo>
                    <a:lnTo>
                      <a:pt x="75" y="57"/>
                    </a:lnTo>
                    <a:lnTo>
                      <a:pt x="83" y="50"/>
                    </a:lnTo>
                    <a:lnTo>
                      <a:pt x="93" y="46"/>
                    </a:lnTo>
                    <a:lnTo>
                      <a:pt x="101" y="39"/>
                    </a:lnTo>
                    <a:lnTo>
                      <a:pt x="111" y="36"/>
                    </a:lnTo>
                    <a:lnTo>
                      <a:pt x="126" y="21"/>
                    </a:lnTo>
                    <a:lnTo>
                      <a:pt x="137" y="18"/>
                    </a:lnTo>
                    <a:lnTo>
                      <a:pt x="144" y="10"/>
                    </a:lnTo>
                    <a:lnTo>
                      <a:pt x="155" y="7"/>
                    </a:lnTo>
                    <a:lnTo>
                      <a:pt x="151" y="0"/>
                    </a:lnTo>
                    <a:lnTo>
                      <a:pt x="140" y="7"/>
                    </a:lnTo>
                    <a:lnTo>
                      <a:pt x="133" y="10"/>
                    </a:lnTo>
                    <a:lnTo>
                      <a:pt x="122" y="18"/>
                    </a:lnTo>
                    <a:lnTo>
                      <a:pt x="115" y="21"/>
                    </a:lnTo>
                    <a:lnTo>
                      <a:pt x="108" y="28"/>
                    </a:lnTo>
                    <a:lnTo>
                      <a:pt x="97" y="36"/>
                    </a:lnTo>
                    <a:lnTo>
                      <a:pt x="90" y="39"/>
                    </a:lnTo>
                    <a:lnTo>
                      <a:pt x="79" y="43"/>
                    </a:lnTo>
                    <a:lnTo>
                      <a:pt x="72" y="50"/>
                    </a:lnTo>
                    <a:lnTo>
                      <a:pt x="61" y="54"/>
                    </a:lnTo>
                    <a:lnTo>
                      <a:pt x="54" y="57"/>
                    </a:lnTo>
                    <a:lnTo>
                      <a:pt x="43" y="57"/>
                    </a:lnTo>
                    <a:lnTo>
                      <a:pt x="36" y="61"/>
                    </a:lnTo>
                    <a:lnTo>
                      <a:pt x="0" y="61"/>
                    </a:lnTo>
                    <a:lnTo>
                      <a:pt x="3" y="61"/>
                    </a:lnTo>
                    <a:lnTo>
                      <a:pt x="0" y="61"/>
                    </a:lnTo>
                    <a:lnTo>
                      <a:pt x="3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26" name="Freeform 250"/>
              <p:cNvSpPr>
                <a:spLocks/>
              </p:cNvSpPr>
              <p:nvPr/>
            </p:nvSpPr>
            <p:spPr bwMode="auto">
              <a:xfrm>
                <a:off x="3692" y="1601"/>
                <a:ext cx="54" cy="25"/>
              </a:xfrm>
              <a:custGeom>
                <a:avLst/>
                <a:gdLst>
                  <a:gd name="T0" fmla="*/ 0 w 54"/>
                  <a:gd name="T1" fmla="*/ 18 h 25"/>
                  <a:gd name="T2" fmla="*/ 8 w 54"/>
                  <a:gd name="T3" fmla="*/ 25 h 25"/>
                  <a:gd name="T4" fmla="*/ 54 w 54"/>
                  <a:gd name="T5" fmla="*/ 7 h 25"/>
                  <a:gd name="T6" fmla="*/ 51 w 54"/>
                  <a:gd name="T7" fmla="*/ 0 h 25"/>
                  <a:gd name="T8" fmla="*/ 4 w 54"/>
                  <a:gd name="T9" fmla="*/ 18 h 25"/>
                  <a:gd name="T10" fmla="*/ 8 w 54"/>
                  <a:gd name="T11" fmla="*/ 21 h 25"/>
                  <a:gd name="T12" fmla="*/ 0 w 54"/>
                  <a:gd name="T13" fmla="*/ 18 h 25"/>
                  <a:gd name="T14" fmla="*/ 0 w 54"/>
                  <a:gd name="T15" fmla="*/ 25 h 25"/>
                  <a:gd name="T16" fmla="*/ 8 w 54"/>
                  <a:gd name="T17" fmla="*/ 25 h 25"/>
                  <a:gd name="T18" fmla="*/ 0 w 54"/>
                  <a:gd name="T1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25">
                    <a:moveTo>
                      <a:pt x="0" y="18"/>
                    </a:moveTo>
                    <a:lnTo>
                      <a:pt x="8" y="25"/>
                    </a:lnTo>
                    <a:lnTo>
                      <a:pt x="54" y="7"/>
                    </a:lnTo>
                    <a:lnTo>
                      <a:pt x="51" y="0"/>
                    </a:lnTo>
                    <a:lnTo>
                      <a:pt x="4" y="18"/>
                    </a:lnTo>
                    <a:lnTo>
                      <a:pt x="8" y="21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8" y="25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27" name="Freeform 251"/>
              <p:cNvSpPr>
                <a:spLocks/>
              </p:cNvSpPr>
              <p:nvPr/>
            </p:nvSpPr>
            <p:spPr bwMode="auto">
              <a:xfrm>
                <a:off x="3692" y="1604"/>
                <a:ext cx="22" cy="18"/>
              </a:xfrm>
              <a:custGeom>
                <a:avLst/>
                <a:gdLst>
                  <a:gd name="T0" fmla="*/ 18 w 22"/>
                  <a:gd name="T1" fmla="*/ 0 h 18"/>
                  <a:gd name="T2" fmla="*/ 11 w 22"/>
                  <a:gd name="T3" fmla="*/ 0 h 18"/>
                  <a:gd name="T4" fmla="*/ 8 w 22"/>
                  <a:gd name="T5" fmla="*/ 8 h 18"/>
                  <a:gd name="T6" fmla="*/ 0 w 22"/>
                  <a:gd name="T7" fmla="*/ 15 h 18"/>
                  <a:gd name="T8" fmla="*/ 8 w 22"/>
                  <a:gd name="T9" fmla="*/ 18 h 18"/>
                  <a:gd name="T10" fmla="*/ 8 w 22"/>
                  <a:gd name="T11" fmla="*/ 15 h 18"/>
                  <a:gd name="T12" fmla="*/ 15 w 22"/>
                  <a:gd name="T13" fmla="*/ 8 h 18"/>
                  <a:gd name="T14" fmla="*/ 22 w 22"/>
                  <a:gd name="T15" fmla="*/ 8 h 18"/>
                  <a:gd name="T16" fmla="*/ 18 w 22"/>
                  <a:gd name="T17" fmla="*/ 8 h 18"/>
                  <a:gd name="T18" fmla="*/ 22 w 22"/>
                  <a:gd name="T19" fmla="*/ 8 h 18"/>
                  <a:gd name="T20" fmla="*/ 18 w 22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8">
                    <a:moveTo>
                      <a:pt x="18" y="0"/>
                    </a:moveTo>
                    <a:lnTo>
                      <a:pt x="11" y="0"/>
                    </a:lnTo>
                    <a:lnTo>
                      <a:pt x="8" y="8"/>
                    </a:lnTo>
                    <a:lnTo>
                      <a:pt x="0" y="15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28" name="Freeform 252"/>
              <p:cNvSpPr>
                <a:spLocks/>
              </p:cNvSpPr>
              <p:nvPr/>
            </p:nvSpPr>
            <p:spPr bwMode="auto">
              <a:xfrm>
                <a:off x="3710" y="1540"/>
                <a:ext cx="173" cy="72"/>
              </a:xfrm>
              <a:custGeom>
                <a:avLst/>
                <a:gdLst>
                  <a:gd name="T0" fmla="*/ 170 w 173"/>
                  <a:gd name="T1" fmla="*/ 0 h 72"/>
                  <a:gd name="T2" fmla="*/ 166 w 173"/>
                  <a:gd name="T3" fmla="*/ 0 h 72"/>
                  <a:gd name="T4" fmla="*/ 159 w 173"/>
                  <a:gd name="T5" fmla="*/ 10 h 72"/>
                  <a:gd name="T6" fmla="*/ 148 w 173"/>
                  <a:gd name="T7" fmla="*/ 18 h 72"/>
                  <a:gd name="T8" fmla="*/ 141 w 173"/>
                  <a:gd name="T9" fmla="*/ 25 h 72"/>
                  <a:gd name="T10" fmla="*/ 130 w 173"/>
                  <a:gd name="T11" fmla="*/ 28 h 72"/>
                  <a:gd name="T12" fmla="*/ 123 w 173"/>
                  <a:gd name="T13" fmla="*/ 36 h 72"/>
                  <a:gd name="T14" fmla="*/ 108 w 173"/>
                  <a:gd name="T15" fmla="*/ 39 h 72"/>
                  <a:gd name="T16" fmla="*/ 101 w 173"/>
                  <a:gd name="T17" fmla="*/ 43 h 72"/>
                  <a:gd name="T18" fmla="*/ 87 w 173"/>
                  <a:gd name="T19" fmla="*/ 43 h 72"/>
                  <a:gd name="T20" fmla="*/ 76 w 173"/>
                  <a:gd name="T21" fmla="*/ 46 h 72"/>
                  <a:gd name="T22" fmla="*/ 65 w 173"/>
                  <a:gd name="T23" fmla="*/ 50 h 72"/>
                  <a:gd name="T24" fmla="*/ 54 w 173"/>
                  <a:gd name="T25" fmla="*/ 50 h 72"/>
                  <a:gd name="T26" fmla="*/ 44 w 173"/>
                  <a:gd name="T27" fmla="*/ 54 h 72"/>
                  <a:gd name="T28" fmla="*/ 33 w 173"/>
                  <a:gd name="T29" fmla="*/ 54 h 72"/>
                  <a:gd name="T30" fmla="*/ 22 w 173"/>
                  <a:gd name="T31" fmla="*/ 57 h 72"/>
                  <a:gd name="T32" fmla="*/ 11 w 173"/>
                  <a:gd name="T33" fmla="*/ 61 h 72"/>
                  <a:gd name="T34" fmla="*/ 0 w 173"/>
                  <a:gd name="T35" fmla="*/ 64 h 72"/>
                  <a:gd name="T36" fmla="*/ 4 w 173"/>
                  <a:gd name="T37" fmla="*/ 72 h 72"/>
                  <a:gd name="T38" fmla="*/ 11 w 173"/>
                  <a:gd name="T39" fmla="*/ 68 h 72"/>
                  <a:gd name="T40" fmla="*/ 22 w 173"/>
                  <a:gd name="T41" fmla="*/ 64 h 72"/>
                  <a:gd name="T42" fmla="*/ 33 w 173"/>
                  <a:gd name="T43" fmla="*/ 61 h 72"/>
                  <a:gd name="T44" fmla="*/ 44 w 173"/>
                  <a:gd name="T45" fmla="*/ 61 h 72"/>
                  <a:gd name="T46" fmla="*/ 54 w 173"/>
                  <a:gd name="T47" fmla="*/ 57 h 72"/>
                  <a:gd name="T48" fmla="*/ 69 w 173"/>
                  <a:gd name="T49" fmla="*/ 57 h 72"/>
                  <a:gd name="T50" fmla="*/ 80 w 173"/>
                  <a:gd name="T51" fmla="*/ 54 h 72"/>
                  <a:gd name="T52" fmla="*/ 90 w 173"/>
                  <a:gd name="T53" fmla="*/ 50 h 72"/>
                  <a:gd name="T54" fmla="*/ 101 w 173"/>
                  <a:gd name="T55" fmla="*/ 50 h 72"/>
                  <a:gd name="T56" fmla="*/ 112 w 173"/>
                  <a:gd name="T57" fmla="*/ 46 h 72"/>
                  <a:gd name="T58" fmla="*/ 123 w 173"/>
                  <a:gd name="T59" fmla="*/ 39 h 72"/>
                  <a:gd name="T60" fmla="*/ 134 w 173"/>
                  <a:gd name="T61" fmla="*/ 36 h 72"/>
                  <a:gd name="T62" fmla="*/ 144 w 173"/>
                  <a:gd name="T63" fmla="*/ 28 h 72"/>
                  <a:gd name="T64" fmla="*/ 155 w 173"/>
                  <a:gd name="T65" fmla="*/ 21 h 72"/>
                  <a:gd name="T66" fmla="*/ 162 w 173"/>
                  <a:gd name="T67" fmla="*/ 14 h 72"/>
                  <a:gd name="T68" fmla="*/ 173 w 173"/>
                  <a:gd name="T69" fmla="*/ 7 h 72"/>
                  <a:gd name="T70" fmla="*/ 170 w 173"/>
                  <a:gd name="T71" fmla="*/ 7 h 72"/>
                  <a:gd name="T72" fmla="*/ 170 w 173"/>
                  <a:gd name="T73" fmla="*/ 0 h 72"/>
                  <a:gd name="T74" fmla="*/ 166 w 173"/>
                  <a:gd name="T75" fmla="*/ 0 h 72"/>
                  <a:gd name="T76" fmla="*/ 170 w 173"/>
                  <a:gd name="T7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3" h="72">
                    <a:moveTo>
                      <a:pt x="170" y="0"/>
                    </a:moveTo>
                    <a:lnTo>
                      <a:pt x="166" y="0"/>
                    </a:lnTo>
                    <a:lnTo>
                      <a:pt x="159" y="10"/>
                    </a:lnTo>
                    <a:lnTo>
                      <a:pt x="148" y="18"/>
                    </a:lnTo>
                    <a:lnTo>
                      <a:pt x="141" y="25"/>
                    </a:lnTo>
                    <a:lnTo>
                      <a:pt x="130" y="28"/>
                    </a:lnTo>
                    <a:lnTo>
                      <a:pt x="123" y="36"/>
                    </a:lnTo>
                    <a:lnTo>
                      <a:pt x="108" y="39"/>
                    </a:lnTo>
                    <a:lnTo>
                      <a:pt x="101" y="43"/>
                    </a:lnTo>
                    <a:lnTo>
                      <a:pt x="87" y="43"/>
                    </a:lnTo>
                    <a:lnTo>
                      <a:pt x="76" y="46"/>
                    </a:lnTo>
                    <a:lnTo>
                      <a:pt x="65" y="50"/>
                    </a:lnTo>
                    <a:lnTo>
                      <a:pt x="54" y="50"/>
                    </a:lnTo>
                    <a:lnTo>
                      <a:pt x="44" y="54"/>
                    </a:lnTo>
                    <a:lnTo>
                      <a:pt x="33" y="54"/>
                    </a:lnTo>
                    <a:lnTo>
                      <a:pt x="22" y="57"/>
                    </a:lnTo>
                    <a:lnTo>
                      <a:pt x="11" y="61"/>
                    </a:lnTo>
                    <a:lnTo>
                      <a:pt x="0" y="64"/>
                    </a:lnTo>
                    <a:lnTo>
                      <a:pt x="4" y="72"/>
                    </a:lnTo>
                    <a:lnTo>
                      <a:pt x="11" y="68"/>
                    </a:lnTo>
                    <a:lnTo>
                      <a:pt x="22" y="64"/>
                    </a:lnTo>
                    <a:lnTo>
                      <a:pt x="33" y="61"/>
                    </a:lnTo>
                    <a:lnTo>
                      <a:pt x="44" y="61"/>
                    </a:lnTo>
                    <a:lnTo>
                      <a:pt x="54" y="57"/>
                    </a:lnTo>
                    <a:lnTo>
                      <a:pt x="69" y="57"/>
                    </a:lnTo>
                    <a:lnTo>
                      <a:pt x="80" y="54"/>
                    </a:lnTo>
                    <a:lnTo>
                      <a:pt x="90" y="50"/>
                    </a:lnTo>
                    <a:lnTo>
                      <a:pt x="101" y="50"/>
                    </a:lnTo>
                    <a:lnTo>
                      <a:pt x="112" y="46"/>
                    </a:lnTo>
                    <a:lnTo>
                      <a:pt x="123" y="39"/>
                    </a:lnTo>
                    <a:lnTo>
                      <a:pt x="134" y="36"/>
                    </a:lnTo>
                    <a:lnTo>
                      <a:pt x="144" y="28"/>
                    </a:lnTo>
                    <a:lnTo>
                      <a:pt x="155" y="21"/>
                    </a:lnTo>
                    <a:lnTo>
                      <a:pt x="162" y="14"/>
                    </a:lnTo>
                    <a:lnTo>
                      <a:pt x="173" y="7"/>
                    </a:lnTo>
                    <a:lnTo>
                      <a:pt x="170" y="7"/>
                    </a:lnTo>
                    <a:lnTo>
                      <a:pt x="170" y="0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29" name="Freeform 253"/>
              <p:cNvSpPr>
                <a:spLocks/>
              </p:cNvSpPr>
              <p:nvPr/>
            </p:nvSpPr>
            <p:spPr bwMode="auto">
              <a:xfrm>
                <a:off x="3880" y="1536"/>
                <a:ext cx="18" cy="11"/>
              </a:xfrm>
              <a:custGeom>
                <a:avLst/>
                <a:gdLst>
                  <a:gd name="T0" fmla="*/ 18 w 18"/>
                  <a:gd name="T1" fmla="*/ 11 h 11"/>
                  <a:gd name="T2" fmla="*/ 18 w 18"/>
                  <a:gd name="T3" fmla="*/ 4 h 11"/>
                  <a:gd name="T4" fmla="*/ 14 w 18"/>
                  <a:gd name="T5" fmla="*/ 0 h 11"/>
                  <a:gd name="T6" fmla="*/ 7 w 18"/>
                  <a:gd name="T7" fmla="*/ 0 h 11"/>
                  <a:gd name="T8" fmla="*/ 3 w 18"/>
                  <a:gd name="T9" fmla="*/ 4 h 11"/>
                  <a:gd name="T10" fmla="*/ 0 w 18"/>
                  <a:gd name="T11" fmla="*/ 4 h 11"/>
                  <a:gd name="T12" fmla="*/ 0 w 18"/>
                  <a:gd name="T13" fmla="*/ 11 h 11"/>
                  <a:gd name="T14" fmla="*/ 3 w 18"/>
                  <a:gd name="T15" fmla="*/ 7 h 11"/>
                  <a:gd name="T16" fmla="*/ 10 w 18"/>
                  <a:gd name="T17" fmla="*/ 7 h 11"/>
                  <a:gd name="T18" fmla="*/ 14 w 18"/>
                  <a:gd name="T19" fmla="*/ 4 h 11"/>
                  <a:gd name="T20" fmla="*/ 18 w 18"/>
                  <a:gd name="T21" fmla="*/ 11 h 11"/>
                  <a:gd name="T22" fmla="*/ 18 w 18"/>
                  <a:gd name="T23" fmla="*/ 4 h 11"/>
                  <a:gd name="T24" fmla="*/ 18 w 18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1">
                    <a:moveTo>
                      <a:pt x="18" y="11"/>
                    </a:moveTo>
                    <a:lnTo>
                      <a:pt x="18" y="4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3" y="7"/>
                    </a:lnTo>
                    <a:lnTo>
                      <a:pt x="10" y="7"/>
                    </a:lnTo>
                    <a:lnTo>
                      <a:pt x="14" y="4"/>
                    </a:lnTo>
                    <a:lnTo>
                      <a:pt x="18" y="11"/>
                    </a:lnTo>
                    <a:lnTo>
                      <a:pt x="18" y="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30" name="Freeform 254"/>
              <p:cNvSpPr>
                <a:spLocks/>
              </p:cNvSpPr>
              <p:nvPr/>
            </p:nvSpPr>
            <p:spPr bwMode="auto">
              <a:xfrm>
                <a:off x="3836" y="1572"/>
                <a:ext cx="173" cy="90"/>
              </a:xfrm>
              <a:custGeom>
                <a:avLst/>
                <a:gdLst>
                  <a:gd name="T0" fmla="*/ 173 w 173"/>
                  <a:gd name="T1" fmla="*/ 18 h 90"/>
                  <a:gd name="T2" fmla="*/ 173 w 173"/>
                  <a:gd name="T3" fmla="*/ 22 h 90"/>
                  <a:gd name="T4" fmla="*/ 152 w 173"/>
                  <a:gd name="T5" fmla="*/ 22 h 90"/>
                  <a:gd name="T6" fmla="*/ 141 w 173"/>
                  <a:gd name="T7" fmla="*/ 25 h 90"/>
                  <a:gd name="T8" fmla="*/ 130 w 173"/>
                  <a:gd name="T9" fmla="*/ 29 h 90"/>
                  <a:gd name="T10" fmla="*/ 119 w 173"/>
                  <a:gd name="T11" fmla="*/ 32 h 90"/>
                  <a:gd name="T12" fmla="*/ 108 w 173"/>
                  <a:gd name="T13" fmla="*/ 36 h 90"/>
                  <a:gd name="T14" fmla="*/ 98 w 173"/>
                  <a:gd name="T15" fmla="*/ 40 h 90"/>
                  <a:gd name="T16" fmla="*/ 87 w 173"/>
                  <a:gd name="T17" fmla="*/ 43 h 90"/>
                  <a:gd name="T18" fmla="*/ 80 w 173"/>
                  <a:gd name="T19" fmla="*/ 50 h 90"/>
                  <a:gd name="T20" fmla="*/ 69 w 173"/>
                  <a:gd name="T21" fmla="*/ 54 h 90"/>
                  <a:gd name="T22" fmla="*/ 62 w 173"/>
                  <a:gd name="T23" fmla="*/ 61 h 90"/>
                  <a:gd name="T24" fmla="*/ 51 w 173"/>
                  <a:gd name="T25" fmla="*/ 65 h 90"/>
                  <a:gd name="T26" fmla="*/ 40 w 173"/>
                  <a:gd name="T27" fmla="*/ 72 h 90"/>
                  <a:gd name="T28" fmla="*/ 33 w 173"/>
                  <a:gd name="T29" fmla="*/ 79 h 90"/>
                  <a:gd name="T30" fmla="*/ 22 w 173"/>
                  <a:gd name="T31" fmla="*/ 86 h 90"/>
                  <a:gd name="T32" fmla="*/ 11 w 173"/>
                  <a:gd name="T33" fmla="*/ 90 h 90"/>
                  <a:gd name="T34" fmla="*/ 0 w 173"/>
                  <a:gd name="T35" fmla="*/ 90 h 90"/>
                  <a:gd name="T36" fmla="*/ 15 w 173"/>
                  <a:gd name="T37" fmla="*/ 76 h 90"/>
                  <a:gd name="T38" fmla="*/ 26 w 173"/>
                  <a:gd name="T39" fmla="*/ 72 h 90"/>
                  <a:gd name="T40" fmla="*/ 33 w 173"/>
                  <a:gd name="T41" fmla="*/ 65 h 90"/>
                  <a:gd name="T42" fmla="*/ 44 w 173"/>
                  <a:gd name="T43" fmla="*/ 58 h 90"/>
                  <a:gd name="T44" fmla="*/ 51 w 173"/>
                  <a:gd name="T45" fmla="*/ 54 h 90"/>
                  <a:gd name="T46" fmla="*/ 62 w 173"/>
                  <a:gd name="T47" fmla="*/ 47 h 90"/>
                  <a:gd name="T48" fmla="*/ 69 w 173"/>
                  <a:gd name="T49" fmla="*/ 43 h 90"/>
                  <a:gd name="T50" fmla="*/ 76 w 173"/>
                  <a:gd name="T51" fmla="*/ 36 h 90"/>
                  <a:gd name="T52" fmla="*/ 87 w 173"/>
                  <a:gd name="T53" fmla="*/ 32 h 90"/>
                  <a:gd name="T54" fmla="*/ 94 w 173"/>
                  <a:gd name="T55" fmla="*/ 25 h 90"/>
                  <a:gd name="T56" fmla="*/ 101 w 173"/>
                  <a:gd name="T57" fmla="*/ 22 h 90"/>
                  <a:gd name="T58" fmla="*/ 112 w 173"/>
                  <a:gd name="T59" fmla="*/ 14 h 90"/>
                  <a:gd name="T60" fmla="*/ 123 w 173"/>
                  <a:gd name="T61" fmla="*/ 11 h 90"/>
                  <a:gd name="T62" fmla="*/ 130 w 173"/>
                  <a:gd name="T63" fmla="*/ 7 h 90"/>
                  <a:gd name="T64" fmla="*/ 141 w 173"/>
                  <a:gd name="T65" fmla="*/ 0 h 90"/>
                  <a:gd name="T66" fmla="*/ 148 w 173"/>
                  <a:gd name="T67" fmla="*/ 0 h 90"/>
                  <a:gd name="T68" fmla="*/ 155 w 173"/>
                  <a:gd name="T69" fmla="*/ 4 h 90"/>
                  <a:gd name="T70" fmla="*/ 159 w 173"/>
                  <a:gd name="T71" fmla="*/ 4 h 90"/>
                  <a:gd name="T72" fmla="*/ 162 w 173"/>
                  <a:gd name="T73" fmla="*/ 7 h 90"/>
                  <a:gd name="T74" fmla="*/ 166 w 173"/>
                  <a:gd name="T75" fmla="*/ 7 h 90"/>
                  <a:gd name="T76" fmla="*/ 169 w 173"/>
                  <a:gd name="T77" fmla="*/ 11 h 90"/>
                  <a:gd name="T78" fmla="*/ 173 w 173"/>
                  <a:gd name="T79" fmla="*/ 1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3" h="90">
                    <a:moveTo>
                      <a:pt x="173" y="18"/>
                    </a:moveTo>
                    <a:lnTo>
                      <a:pt x="173" y="22"/>
                    </a:lnTo>
                    <a:lnTo>
                      <a:pt x="152" y="22"/>
                    </a:lnTo>
                    <a:lnTo>
                      <a:pt x="141" y="25"/>
                    </a:lnTo>
                    <a:lnTo>
                      <a:pt x="130" y="29"/>
                    </a:lnTo>
                    <a:lnTo>
                      <a:pt x="119" y="32"/>
                    </a:lnTo>
                    <a:lnTo>
                      <a:pt x="108" y="36"/>
                    </a:lnTo>
                    <a:lnTo>
                      <a:pt x="98" y="40"/>
                    </a:lnTo>
                    <a:lnTo>
                      <a:pt x="87" y="43"/>
                    </a:lnTo>
                    <a:lnTo>
                      <a:pt x="80" y="50"/>
                    </a:lnTo>
                    <a:lnTo>
                      <a:pt x="69" y="54"/>
                    </a:lnTo>
                    <a:lnTo>
                      <a:pt x="62" y="61"/>
                    </a:lnTo>
                    <a:lnTo>
                      <a:pt x="51" y="65"/>
                    </a:lnTo>
                    <a:lnTo>
                      <a:pt x="40" y="72"/>
                    </a:lnTo>
                    <a:lnTo>
                      <a:pt x="33" y="79"/>
                    </a:lnTo>
                    <a:lnTo>
                      <a:pt x="22" y="86"/>
                    </a:lnTo>
                    <a:lnTo>
                      <a:pt x="11" y="90"/>
                    </a:lnTo>
                    <a:lnTo>
                      <a:pt x="0" y="90"/>
                    </a:lnTo>
                    <a:lnTo>
                      <a:pt x="15" y="76"/>
                    </a:lnTo>
                    <a:lnTo>
                      <a:pt x="26" y="72"/>
                    </a:lnTo>
                    <a:lnTo>
                      <a:pt x="33" y="65"/>
                    </a:lnTo>
                    <a:lnTo>
                      <a:pt x="44" y="58"/>
                    </a:lnTo>
                    <a:lnTo>
                      <a:pt x="51" y="54"/>
                    </a:lnTo>
                    <a:lnTo>
                      <a:pt x="62" y="47"/>
                    </a:lnTo>
                    <a:lnTo>
                      <a:pt x="69" y="43"/>
                    </a:lnTo>
                    <a:lnTo>
                      <a:pt x="76" y="36"/>
                    </a:lnTo>
                    <a:lnTo>
                      <a:pt x="87" y="32"/>
                    </a:lnTo>
                    <a:lnTo>
                      <a:pt x="94" y="25"/>
                    </a:lnTo>
                    <a:lnTo>
                      <a:pt x="101" y="22"/>
                    </a:lnTo>
                    <a:lnTo>
                      <a:pt x="112" y="14"/>
                    </a:lnTo>
                    <a:lnTo>
                      <a:pt x="123" y="11"/>
                    </a:lnTo>
                    <a:lnTo>
                      <a:pt x="130" y="7"/>
                    </a:lnTo>
                    <a:lnTo>
                      <a:pt x="141" y="0"/>
                    </a:lnTo>
                    <a:lnTo>
                      <a:pt x="148" y="0"/>
                    </a:lnTo>
                    <a:lnTo>
                      <a:pt x="155" y="4"/>
                    </a:lnTo>
                    <a:lnTo>
                      <a:pt x="159" y="4"/>
                    </a:lnTo>
                    <a:lnTo>
                      <a:pt x="162" y="7"/>
                    </a:lnTo>
                    <a:lnTo>
                      <a:pt x="166" y="7"/>
                    </a:lnTo>
                    <a:lnTo>
                      <a:pt x="169" y="11"/>
                    </a:lnTo>
                    <a:lnTo>
                      <a:pt x="173" y="18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31" name="Freeform 255"/>
              <p:cNvSpPr>
                <a:spLocks/>
              </p:cNvSpPr>
              <p:nvPr/>
            </p:nvSpPr>
            <p:spPr bwMode="auto">
              <a:xfrm>
                <a:off x="4005" y="1590"/>
                <a:ext cx="8" cy="7"/>
              </a:xfrm>
              <a:custGeom>
                <a:avLst/>
                <a:gdLst>
                  <a:gd name="T0" fmla="*/ 4 w 8"/>
                  <a:gd name="T1" fmla="*/ 7 h 7"/>
                  <a:gd name="T2" fmla="*/ 8 w 8"/>
                  <a:gd name="T3" fmla="*/ 4 h 7"/>
                  <a:gd name="T4" fmla="*/ 8 w 8"/>
                  <a:gd name="T5" fmla="*/ 0 h 7"/>
                  <a:gd name="T6" fmla="*/ 0 w 8"/>
                  <a:gd name="T7" fmla="*/ 0 h 7"/>
                  <a:gd name="T8" fmla="*/ 0 w 8"/>
                  <a:gd name="T9" fmla="*/ 4 h 7"/>
                  <a:gd name="T10" fmla="*/ 4 w 8"/>
                  <a:gd name="T11" fmla="*/ 0 h 7"/>
                  <a:gd name="T12" fmla="*/ 4 w 8"/>
                  <a:gd name="T13" fmla="*/ 7 h 7"/>
                  <a:gd name="T14" fmla="*/ 8 w 8"/>
                  <a:gd name="T15" fmla="*/ 7 h 7"/>
                  <a:gd name="T16" fmla="*/ 8 w 8"/>
                  <a:gd name="T17" fmla="*/ 4 h 7"/>
                  <a:gd name="T18" fmla="*/ 4 w 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lnTo>
                      <a:pt x="8" y="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32" name="Freeform 256"/>
              <p:cNvSpPr>
                <a:spLocks/>
              </p:cNvSpPr>
              <p:nvPr/>
            </p:nvSpPr>
            <p:spPr bwMode="auto">
              <a:xfrm>
                <a:off x="3847" y="1590"/>
                <a:ext cx="162" cy="76"/>
              </a:xfrm>
              <a:custGeom>
                <a:avLst/>
                <a:gdLst>
                  <a:gd name="T0" fmla="*/ 0 w 162"/>
                  <a:gd name="T1" fmla="*/ 76 h 76"/>
                  <a:gd name="T2" fmla="*/ 4 w 162"/>
                  <a:gd name="T3" fmla="*/ 76 h 76"/>
                  <a:gd name="T4" fmla="*/ 11 w 162"/>
                  <a:gd name="T5" fmla="*/ 68 h 76"/>
                  <a:gd name="T6" fmla="*/ 22 w 162"/>
                  <a:gd name="T7" fmla="*/ 65 h 76"/>
                  <a:gd name="T8" fmla="*/ 33 w 162"/>
                  <a:gd name="T9" fmla="*/ 58 h 76"/>
                  <a:gd name="T10" fmla="*/ 40 w 162"/>
                  <a:gd name="T11" fmla="*/ 50 h 76"/>
                  <a:gd name="T12" fmla="*/ 51 w 162"/>
                  <a:gd name="T13" fmla="*/ 47 h 76"/>
                  <a:gd name="T14" fmla="*/ 61 w 162"/>
                  <a:gd name="T15" fmla="*/ 40 h 76"/>
                  <a:gd name="T16" fmla="*/ 69 w 162"/>
                  <a:gd name="T17" fmla="*/ 36 h 76"/>
                  <a:gd name="T18" fmla="*/ 79 w 162"/>
                  <a:gd name="T19" fmla="*/ 29 h 76"/>
                  <a:gd name="T20" fmla="*/ 90 w 162"/>
                  <a:gd name="T21" fmla="*/ 25 h 76"/>
                  <a:gd name="T22" fmla="*/ 97 w 162"/>
                  <a:gd name="T23" fmla="*/ 22 h 76"/>
                  <a:gd name="T24" fmla="*/ 108 w 162"/>
                  <a:gd name="T25" fmla="*/ 18 h 76"/>
                  <a:gd name="T26" fmla="*/ 119 w 162"/>
                  <a:gd name="T27" fmla="*/ 14 h 76"/>
                  <a:gd name="T28" fmla="*/ 130 w 162"/>
                  <a:gd name="T29" fmla="*/ 11 h 76"/>
                  <a:gd name="T30" fmla="*/ 141 w 162"/>
                  <a:gd name="T31" fmla="*/ 7 h 76"/>
                  <a:gd name="T32" fmla="*/ 162 w 162"/>
                  <a:gd name="T33" fmla="*/ 7 h 76"/>
                  <a:gd name="T34" fmla="*/ 162 w 162"/>
                  <a:gd name="T35" fmla="*/ 0 h 76"/>
                  <a:gd name="T36" fmla="*/ 141 w 162"/>
                  <a:gd name="T37" fmla="*/ 0 h 76"/>
                  <a:gd name="T38" fmla="*/ 130 w 162"/>
                  <a:gd name="T39" fmla="*/ 4 h 76"/>
                  <a:gd name="T40" fmla="*/ 115 w 162"/>
                  <a:gd name="T41" fmla="*/ 7 h 76"/>
                  <a:gd name="T42" fmla="*/ 108 w 162"/>
                  <a:gd name="T43" fmla="*/ 11 h 76"/>
                  <a:gd name="T44" fmla="*/ 97 w 162"/>
                  <a:gd name="T45" fmla="*/ 14 h 76"/>
                  <a:gd name="T46" fmla="*/ 87 w 162"/>
                  <a:gd name="T47" fmla="*/ 18 h 76"/>
                  <a:gd name="T48" fmla="*/ 76 w 162"/>
                  <a:gd name="T49" fmla="*/ 22 h 76"/>
                  <a:gd name="T50" fmla="*/ 65 w 162"/>
                  <a:gd name="T51" fmla="*/ 29 h 76"/>
                  <a:gd name="T52" fmla="*/ 58 w 162"/>
                  <a:gd name="T53" fmla="*/ 32 h 76"/>
                  <a:gd name="T54" fmla="*/ 47 w 162"/>
                  <a:gd name="T55" fmla="*/ 40 h 76"/>
                  <a:gd name="T56" fmla="*/ 36 w 162"/>
                  <a:gd name="T57" fmla="*/ 47 h 76"/>
                  <a:gd name="T58" fmla="*/ 29 w 162"/>
                  <a:gd name="T59" fmla="*/ 50 h 76"/>
                  <a:gd name="T60" fmla="*/ 18 w 162"/>
                  <a:gd name="T61" fmla="*/ 58 h 76"/>
                  <a:gd name="T62" fmla="*/ 11 w 162"/>
                  <a:gd name="T63" fmla="*/ 65 h 76"/>
                  <a:gd name="T64" fmla="*/ 0 w 162"/>
                  <a:gd name="T65" fmla="*/ 68 h 76"/>
                  <a:gd name="T66" fmla="*/ 4 w 162"/>
                  <a:gd name="T67" fmla="*/ 68 h 76"/>
                  <a:gd name="T68" fmla="*/ 0 w 162"/>
                  <a:gd name="T69" fmla="*/ 76 h 76"/>
                  <a:gd name="T70" fmla="*/ 4 w 162"/>
                  <a:gd name="T71" fmla="*/ 76 h 76"/>
                  <a:gd name="T72" fmla="*/ 0 w 162"/>
                  <a:gd name="T7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76">
                    <a:moveTo>
                      <a:pt x="0" y="76"/>
                    </a:moveTo>
                    <a:lnTo>
                      <a:pt x="4" y="76"/>
                    </a:lnTo>
                    <a:lnTo>
                      <a:pt x="11" y="68"/>
                    </a:lnTo>
                    <a:lnTo>
                      <a:pt x="22" y="65"/>
                    </a:lnTo>
                    <a:lnTo>
                      <a:pt x="33" y="58"/>
                    </a:lnTo>
                    <a:lnTo>
                      <a:pt x="40" y="50"/>
                    </a:lnTo>
                    <a:lnTo>
                      <a:pt x="51" y="47"/>
                    </a:lnTo>
                    <a:lnTo>
                      <a:pt x="61" y="40"/>
                    </a:lnTo>
                    <a:lnTo>
                      <a:pt x="69" y="36"/>
                    </a:lnTo>
                    <a:lnTo>
                      <a:pt x="79" y="29"/>
                    </a:lnTo>
                    <a:lnTo>
                      <a:pt x="90" y="25"/>
                    </a:lnTo>
                    <a:lnTo>
                      <a:pt x="97" y="22"/>
                    </a:lnTo>
                    <a:lnTo>
                      <a:pt x="108" y="18"/>
                    </a:lnTo>
                    <a:lnTo>
                      <a:pt x="119" y="14"/>
                    </a:lnTo>
                    <a:lnTo>
                      <a:pt x="130" y="11"/>
                    </a:lnTo>
                    <a:lnTo>
                      <a:pt x="141" y="7"/>
                    </a:lnTo>
                    <a:lnTo>
                      <a:pt x="162" y="7"/>
                    </a:lnTo>
                    <a:lnTo>
                      <a:pt x="162" y="0"/>
                    </a:lnTo>
                    <a:lnTo>
                      <a:pt x="141" y="0"/>
                    </a:lnTo>
                    <a:lnTo>
                      <a:pt x="130" y="4"/>
                    </a:lnTo>
                    <a:lnTo>
                      <a:pt x="115" y="7"/>
                    </a:lnTo>
                    <a:lnTo>
                      <a:pt x="108" y="11"/>
                    </a:lnTo>
                    <a:lnTo>
                      <a:pt x="97" y="14"/>
                    </a:lnTo>
                    <a:lnTo>
                      <a:pt x="87" y="18"/>
                    </a:lnTo>
                    <a:lnTo>
                      <a:pt x="76" y="22"/>
                    </a:lnTo>
                    <a:lnTo>
                      <a:pt x="65" y="29"/>
                    </a:lnTo>
                    <a:lnTo>
                      <a:pt x="58" y="32"/>
                    </a:lnTo>
                    <a:lnTo>
                      <a:pt x="47" y="40"/>
                    </a:lnTo>
                    <a:lnTo>
                      <a:pt x="36" y="47"/>
                    </a:lnTo>
                    <a:lnTo>
                      <a:pt x="29" y="50"/>
                    </a:lnTo>
                    <a:lnTo>
                      <a:pt x="18" y="58"/>
                    </a:lnTo>
                    <a:lnTo>
                      <a:pt x="11" y="65"/>
                    </a:lnTo>
                    <a:lnTo>
                      <a:pt x="0" y="68"/>
                    </a:lnTo>
                    <a:lnTo>
                      <a:pt x="4" y="68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33" name="Freeform 257"/>
              <p:cNvSpPr>
                <a:spLocks/>
              </p:cNvSpPr>
              <p:nvPr/>
            </p:nvSpPr>
            <p:spPr bwMode="auto">
              <a:xfrm>
                <a:off x="3826" y="1658"/>
                <a:ext cx="25" cy="8"/>
              </a:xfrm>
              <a:custGeom>
                <a:avLst/>
                <a:gdLst>
                  <a:gd name="T0" fmla="*/ 7 w 25"/>
                  <a:gd name="T1" fmla="*/ 0 h 8"/>
                  <a:gd name="T2" fmla="*/ 10 w 25"/>
                  <a:gd name="T3" fmla="*/ 8 h 8"/>
                  <a:gd name="T4" fmla="*/ 21 w 25"/>
                  <a:gd name="T5" fmla="*/ 8 h 8"/>
                  <a:gd name="T6" fmla="*/ 25 w 25"/>
                  <a:gd name="T7" fmla="*/ 0 h 8"/>
                  <a:gd name="T8" fmla="*/ 10 w 25"/>
                  <a:gd name="T9" fmla="*/ 0 h 8"/>
                  <a:gd name="T10" fmla="*/ 14 w 25"/>
                  <a:gd name="T11" fmla="*/ 4 h 8"/>
                  <a:gd name="T12" fmla="*/ 7 w 25"/>
                  <a:gd name="T13" fmla="*/ 0 h 8"/>
                  <a:gd name="T14" fmla="*/ 0 w 25"/>
                  <a:gd name="T15" fmla="*/ 4 h 8"/>
                  <a:gd name="T16" fmla="*/ 10 w 25"/>
                  <a:gd name="T17" fmla="*/ 8 h 8"/>
                  <a:gd name="T18" fmla="*/ 7 w 2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8">
                    <a:moveTo>
                      <a:pt x="7" y="0"/>
                    </a:moveTo>
                    <a:lnTo>
                      <a:pt x="10" y="8"/>
                    </a:lnTo>
                    <a:lnTo>
                      <a:pt x="21" y="8"/>
                    </a:lnTo>
                    <a:lnTo>
                      <a:pt x="25" y="0"/>
                    </a:lnTo>
                    <a:lnTo>
                      <a:pt x="10" y="0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10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34" name="Freeform 258"/>
              <p:cNvSpPr>
                <a:spLocks/>
              </p:cNvSpPr>
              <p:nvPr/>
            </p:nvSpPr>
            <p:spPr bwMode="auto">
              <a:xfrm>
                <a:off x="3833" y="1568"/>
                <a:ext cx="144" cy="94"/>
              </a:xfrm>
              <a:custGeom>
                <a:avLst/>
                <a:gdLst>
                  <a:gd name="T0" fmla="*/ 144 w 144"/>
                  <a:gd name="T1" fmla="*/ 0 h 94"/>
                  <a:gd name="T2" fmla="*/ 140 w 144"/>
                  <a:gd name="T3" fmla="*/ 0 h 94"/>
                  <a:gd name="T4" fmla="*/ 129 w 144"/>
                  <a:gd name="T5" fmla="*/ 8 h 94"/>
                  <a:gd name="T6" fmla="*/ 122 w 144"/>
                  <a:gd name="T7" fmla="*/ 11 h 94"/>
                  <a:gd name="T8" fmla="*/ 115 w 144"/>
                  <a:gd name="T9" fmla="*/ 15 h 94"/>
                  <a:gd name="T10" fmla="*/ 104 w 144"/>
                  <a:gd name="T11" fmla="*/ 22 h 94"/>
                  <a:gd name="T12" fmla="*/ 97 w 144"/>
                  <a:gd name="T13" fmla="*/ 29 h 94"/>
                  <a:gd name="T14" fmla="*/ 86 w 144"/>
                  <a:gd name="T15" fmla="*/ 33 h 94"/>
                  <a:gd name="T16" fmla="*/ 79 w 144"/>
                  <a:gd name="T17" fmla="*/ 36 h 94"/>
                  <a:gd name="T18" fmla="*/ 68 w 144"/>
                  <a:gd name="T19" fmla="*/ 44 h 94"/>
                  <a:gd name="T20" fmla="*/ 61 w 144"/>
                  <a:gd name="T21" fmla="*/ 51 h 94"/>
                  <a:gd name="T22" fmla="*/ 50 w 144"/>
                  <a:gd name="T23" fmla="*/ 54 h 94"/>
                  <a:gd name="T24" fmla="*/ 43 w 144"/>
                  <a:gd name="T25" fmla="*/ 62 h 94"/>
                  <a:gd name="T26" fmla="*/ 36 w 144"/>
                  <a:gd name="T27" fmla="*/ 65 h 94"/>
                  <a:gd name="T28" fmla="*/ 25 w 144"/>
                  <a:gd name="T29" fmla="*/ 72 h 94"/>
                  <a:gd name="T30" fmla="*/ 18 w 144"/>
                  <a:gd name="T31" fmla="*/ 76 h 94"/>
                  <a:gd name="T32" fmla="*/ 7 w 144"/>
                  <a:gd name="T33" fmla="*/ 83 h 94"/>
                  <a:gd name="T34" fmla="*/ 0 w 144"/>
                  <a:gd name="T35" fmla="*/ 90 h 94"/>
                  <a:gd name="T36" fmla="*/ 7 w 144"/>
                  <a:gd name="T37" fmla="*/ 94 h 94"/>
                  <a:gd name="T38" fmla="*/ 14 w 144"/>
                  <a:gd name="T39" fmla="*/ 90 h 94"/>
                  <a:gd name="T40" fmla="*/ 29 w 144"/>
                  <a:gd name="T41" fmla="*/ 76 h 94"/>
                  <a:gd name="T42" fmla="*/ 39 w 144"/>
                  <a:gd name="T43" fmla="*/ 72 h 94"/>
                  <a:gd name="T44" fmla="*/ 47 w 144"/>
                  <a:gd name="T45" fmla="*/ 65 h 94"/>
                  <a:gd name="T46" fmla="*/ 54 w 144"/>
                  <a:gd name="T47" fmla="*/ 62 h 94"/>
                  <a:gd name="T48" fmla="*/ 65 w 144"/>
                  <a:gd name="T49" fmla="*/ 54 h 94"/>
                  <a:gd name="T50" fmla="*/ 72 w 144"/>
                  <a:gd name="T51" fmla="*/ 51 h 94"/>
                  <a:gd name="T52" fmla="*/ 83 w 144"/>
                  <a:gd name="T53" fmla="*/ 44 h 94"/>
                  <a:gd name="T54" fmla="*/ 90 w 144"/>
                  <a:gd name="T55" fmla="*/ 36 h 94"/>
                  <a:gd name="T56" fmla="*/ 101 w 144"/>
                  <a:gd name="T57" fmla="*/ 33 h 94"/>
                  <a:gd name="T58" fmla="*/ 108 w 144"/>
                  <a:gd name="T59" fmla="*/ 29 h 94"/>
                  <a:gd name="T60" fmla="*/ 119 w 144"/>
                  <a:gd name="T61" fmla="*/ 22 h 94"/>
                  <a:gd name="T62" fmla="*/ 126 w 144"/>
                  <a:gd name="T63" fmla="*/ 18 h 94"/>
                  <a:gd name="T64" fmla="*/ 133 w 144"/>
                  <a:gd name="T65" fmla="*/ 15 h 94"/>
                  <a:gd name="T66" fmla="*/ 144 w 144"/>
                  <a:gd name="T67" fmla="*/ 8 h 94"/>
                  <a:gd name="T68" fmla="*/ 144 w 144"/>
                  <a:gd name="T69" fmla="*/ 0 h 94"/>
                  <a:gd name="T70" fmla="*/ 140 w 144"/>
                  <a:gd name="T71" fmla="*/ 0 h 94"/>
                  <a:gd name="T72" fmla="*/ 144 w 144"/>
                  <a:gd name="T7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" h="94">
                    <a:moveTo>
                      <a:pt x="144" y="0"/>
                    </a:moveTo>
                    <a:lnTo>
                      <a:pt x="140" y="0"/>
                    </a:lnTo>
                    <a:lnTo>
                      <a:pt x="129" y="8"/>
                    </a:lnTo>
                    <a:lnTo>
                      <a:pt x="122" y="11"/>
                    </a:lnTo>
                    <a:lnTo>
                      <a:pt x="115" y="15"/>
                    </a:lnTo>
                    <a:lnTo>
                      <a:pt x="104" y="22"/>
                    </a:lnTo>
                    <a:lnTo>
                      <a:pt x="97" y="29"/>
                    </a:lnTo>
                    <a:lnTo>
                      <a:pt x="86" y="33"/>
                    </a:lnTo>
                    <a:lnTo>
                      <a:pt x="79" y="36"/>
                    </a:lnTo>
                    <a:lnTo>
                      <a:pt x="68" y="44"/>
                    </a:lnTo>
                    <a:lnTo>
                      <a:pt x="61" y="51"/>
                    </a:lnTo>
                    <a:lnTo>
                      <a:pt x="50" y="54"/>
                    </a:lnTo>
                    <a:lnTo>
                      <a:pt x="43" y="62"/>
                    </a:lnTo>
                    <a:lnTo>
                      <a:pt x="36" y="65"/>
                    </a:lnTo>
                    <a:lnTo>
                      <a:pt x="25" y="72"/>
                    </a:lnTo>
                    <a:lnTo>
                      <a:pt x="18" y="76"/>
                    </a:lnTo>
                    <a:lnTo>
                      <a:pt x="7" y="83"/>
                    </a:lnTo>
                    <a:lnTo>
                      <a:pt x="0" y="90"/>
                    </a:lnTo>
                    <a:lnTo>
                      <a:pt x="7" y="94"/>
                    </a:lnTo>
                    <a:lnTo>
                      <a:pt x="14" y="90"/>
                    </a:lnTo>
                    <a:lnTo>
                      <a:pt x="29" y="76"/>
                    </a:lnTo>
                    <a:lnTo>
                      <a:pt x="39" y="72"/>
                    </a:lnTo>
                    <a:lnTo>
                      <a:pt x="47" y="65"/>
                    </a:lnTo>
                    <a:lnTo>
                      <a:pt x="54" y="62"/>
                    </a:lnTo>
                    <a:lnTo>
                      <a:pt x="65" y="54"/>
                    </a:lnTo>
                    <a:lnTo>
                      <a:pt x="72" y="51"/>
                    </a:lnTo>
                    <a:lnTo>
                      <a:pt x="83" y="44"/>
                    </a:lnTo>
                    <a:lnTo>
                      <a:pt x="90" y="36"/>
                    </a:lnTo>
                    <a:lnTo>
                      <a:pt x="101" y="33"/>
                    </a:lnTo>
                    <a:lnTo>
                      <a:pt x="108" y="29"/>
                    </a:lnTo>
                    <a:lnTo>
                      <a:pt x="119" y="22"/>
                    </a:lnTo>
                    <a:lnTo>
                      <a:pt x="126" y="18"/>
                    </a:lnTo>
                    <a:lnTo>
                      <a:pt x="133" y="15"/>
                    </a:lnTo>
                    <a:lnTo>
                      <a:pt x="144" y="8"/>
                    </a:lnTo>
                    <a:lnTo>
                      <a:pt x="144" y="0"/>
                    </a:lnTo>
                    <a:lnTo>
                      <a:pt x="140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35" name="Freeform 259"/>
              <p:cNvSpPr>
                <a:spLocks/>
              </p:cNvSpPr>
              <p:nvPr/>
            </p:nvSpPr>
            <p:spPr bwMode="auto">
              <a:xfrm>
                <a:off x="3977" y="1568"/>
                <a:ext cx="36" cy="22"/>
              </a:xfrm>
              <a:custGeom>
                <a:avLst/>
                <a:gdLst>
                  <a:gd name="T0" fmla="*/ 36 w 36"/>
                  <a:gd name="T1" fmla="*/ 22 h 22"/>
                  <a:gd name="T2" fmla="*/ 36 w 36"/>
                  <a:gd name="T3" fmla="*/ 18 h 22"/>
                  <a:gd name="T4" fmla="*/ 28 w 36"/>
                  <a:gd name="T5" fmla="*/ 11 h 22"/>
                  <a:gd name="T6" fmla="*/ 21 w 36"/>
                  <a:gd name="T7" fmla="*/ 8 h 22"/>
                  <a:gd name="T8" fmla="*/ 18 w 36"/>
                  <a:gd name="T9" fmla="*/ 4 h 22"/>
                  <a:gd name="T10" fmla="*/ 14 w 36"/>
                  <a:gd name="T11" fmla="*/ 4 h 22"/>
                  <a:gd name="T12" fmla="*/ 7 w 36"/>
                  <a:gd name="T13" fmla="*/ 0 h 22"/>
                  <a:gd name="T14" fmla="*/ 0 w 36"/>
                  <a:gd name="T15" fmla="*/ 0 h 22"/>
                  <a:gd name="T16" fmla="*/ 0 w 36"/>
                  <a:gd name="T17" fmla="*/ 8 h 22"/>
                  <a:gd name="T18" fmla="*/ 3 w 36"/>
                  <a:gd name="T19" fmla="*/ 11 h 22"/>
                  <a:gd name="T20" fmla="*/ 18 w 36"/>
                  <a:gd name="T21" fmla="*/ 11 h 22"/>
                  <a:gd name="T22" fmla="*/ 28 w 36"/>
                  <a:gd name="T23" fmla="*/ 22 h 22"/>
                  <a:gd name="T24" fmla="*/ 36 w 36"/>
                  <a:gd name="T25" fmla="*/ 22 h 22"/>
                  <a:gd name="T26" fmla="*/ 36 w 36"/>
                  <a:gd name="T27" fmla="*/ 18 h 22"/>
                  <a:gd name="T28" fmla="*/ 36 w 36"/>
                  <a:gd name="T2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22">
                    <a:moveTo>
                      <a:pt x="36" y="22"/>
                    </a:moveTo>
                    <a:lnTo>
                      <a:pt x="36" y="18"/>
                    </a:lnTo>
                    <a:lnTo>
                      <a:pt x="28" y="11"/>
                    </a:lnTo>
                    <a:lnTo>
                      <a:pt x="21" y="8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18" y="11"/>
                    </a:lnTo>
                    <a:lnTo>
                      <a:pt x="28" y="22"/>
                    </a:lnTo>
                    <a:lnTo>
                      <a:pt x="36" y="22"/>
                    </a:lnTo>
                    <a:lnTo>
                      <a:pt x="36" y="18"/>
                    </a:lnTo>
                    <a:lnTo>
                      <a:pt x="3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36" name="Freeform 260"/>
              <p:cNvSpPr>
                <a:spLocks/>
              </p:cNvSpPr>
              <p:nvPr/>
            </p:nvSpPr>
            <p:spPr bwMode="auto">
              <a:xfrm>
                <a:off x="4095" y="1579"/>
                <a:ext cx="22" cy="79"/>
              </a:xfrm>
              <a:custGeom>
                <a:avLst/>
                <a:gdLst>
                  <a:gd name="T0" fmla="*/ 22 w 22"/>
                  <a:gd name="T1" fmla="*/ 72 h 79"/>
                  <a:gd name="T2" fmla="*/ 11 w 22"/>
                  <a:gd name="T3" fmla="*/ 79 h 79"/>
                  <a:gd name="T4" fmla="*/ 0 w 22"/>
                  <a:gd name="T5" fmla="*/ 29 h 79"/>
                  <a:gd name="T6" fmla="*/ 22 w 22"/>
                  <a:gd name="T7" fmla="*/ 0 h 79"/>
                  <a:gd name="T8" fmla="*/ 22 w 22"/>
                  <a:gd name="T9" fmla="*/ 18 h 79"/>
                  <a:gd name="T10" fmla="*/ 18 w 22"/>
                  <a:gd name="T11" fmla="*/ 36 h 79"/>
                  <a:gd name="T12" fmla="*/ 22 w 22"/>
                  <a:gd name="T13" fmla="*/ 54 h 79"/>
                  <a:gd name="T14" fmla="*/ 22 w 22"/>
                  <a:gd name="T15" fmla="*/ 7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79">
                    <a:moveTo>
                      <a:pt x="22" y="72"/>
                    </a:moveTo>
                    <a:lnTo>
                      <a:pt x="11" y="79"/>
                    </a:lnTo>
                    <a:lnTo>
                      <a:pt x="0" y="29"/>
                    </a:lnTo>
                    <a:lnTo>
                      <a:pt x="22" y="0"/>
                    </a:lnTo>
                    <a:lnTo>
                      <a:pt x="22" y="18"/>
                    </a:lnTo>
                    <a:lnTo>
                      <a:pt x="18" y="36"/>
                    </a:lnTo>
                    <a:lnTo>
                      <a:pt x="22" y="54"/>
                    </a:lnTo>
                    <a:lnTo>
                      <a:pt x="22" y="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37" name="Freeform 261"/>
              <p:cNvSpPr>
                <a:spLocks/>
              </p:cNvSpPr>
              <p:nvPr/>
            </p:nvSpPr>
            <p:spPr bwMode="auto">
              <a:xfrm>
                <a:off x="4103" y="1648"/>
                <a:ext cx="18" cy="14"/>
              </a:xfrm>
              <a:custGeom>
                <a:avLst/>
                <a:gdLst>
                  <a:gd name="T0" fmla="*/ 0 w 18"/>
                  <a:gd name="T1" fmla="*/ 10 h 14"/>
                  <a:gd name="T2" fmla="*/ 7 w 18"/>
                  <a:gd name="T3" fmla="*/ 14 h 14"/>
                  <a:gd name="T4" fmla="*/ 18 w 18"/>
                  <a:gd name="T5" fmla="*/ 7 h 14"/>
                  <a:gd name="T6" fmla="*/ 14 w 18"/>
                  <a:gd name="T7" fmla="*/ 0 h 14"/>
                  <a:gd name="T8" fmla="*/ 3 w 18"/>
                  <a:gd name="T9" fmla="*/ 7 h 14"/>
                  <a:gd name="T10" fmla="*/ 7 w 18"/>
                  <a:gd name="T11" fmla="*/ 10 h 14"/>
                  <a:gd name="T12" fmla="*/ 0 w 18"/>
                  <a:gd name="T13" fmla="*/ 10 h 14"/>
                  <a:gd name="T14" fmla="*/ 3 w 18"/>
                  <a:gd name="T15" fmla="*/ 14 h 14"/>
                  <a:gd name="T16" fmla="*/ 7 w 18"/>
                  <a:gd name="T17" fmla="*/ 14 h 14"/>
                  <a:gd name="T18" fmla="*/ 0 w 18"/>
                  <a:gd name="T1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0" y="10"/>
                    </a:moveTo>
                    <a:lnTo>
                      <a:pt x="7" y="14"/>
                    </a:lnTo>
                    <a:lnTo>
                      <a:pt x="18" y="7"/>
                    </a:lnTo>
                    <a:lnTo>
                      <a:pt x="14" y="0"/>
                    </a:lnTo>
                    <a:lnTo>
                      <a:pt x="3" y="7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7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38" name="Freeform 262"/>
              <p:cNvSpPr>
                <a:spLocks/>
              </p:cNvSpPr>
              <p:nvPr/>
            </p:nvSpPr>
            <p:spPr bwMode="auto">
              <a:xfrm>
                <a:off x="4092" y="1604"/>
                <a:ext cx="18" cy="54"/>
              </a:xfrm>
              <a:custGeom>
                <a:avLst/>
                <a:gdLst>
                  <a:gd name="T0" fmla="*/ 0 w 18"/>
                  <a:gd name="T1" fmla="*/ 0 h 54"/>
                  <a:gd name="T2" fmla="*/ 0 w 18"/>
                  <a:gd name="T3" fmla="*/ 4 h 54"/>
                  <a:gd name="T4" fmla="*/ 11 w 18"/>
                  <a:gd name="T5" fmla="*/ 54 h 54"/>
                  <a:gd name="T6" fmla="*/ 18 w 18"/>
                  <a:gd name="T7" fmla="*/ 54 h 54"/>
                  <a:gd name="T8" fmla="*/ 7 w 18"/>
                  <a:gd name="T9" fmla="*/ 4 h 54"/>
                  <a:gd name="T10" fmla="*/ 0 w 18"/>
                  <a:gd name="T11" fmla="*/ 0 h 54"/>
                  <a:gd name="T12" fmla="*/ 0 w 18"/>
                  <a:gd name="T13" fmla="*/ 4 h 54"/>
                  <a:gd name="T14" fmla="*/ 0 w 18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4">
                    <a:moveTo>
                      <a:pt x="0" y="0"/>
                    </a:moveTo>
                    <a:lnTo>
                      <a:pt x="0" y="4"/>
                    </a:lnTo>
                    <a:lnTo>
                      <a:pt x="11" y="54"/>
                    </a:lnTo>
                    <a:lnTo>
                      <a:pt x="18" y="54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39" name="Freeform 263"/>
              <p:cNvSpPr>
                <a:spLocks/>
              </p:cNvSpPr>
              <p:nvPr/>
            </p:nvSpPr>
            <p:spPr bwMode="auto">
              <a:xfrm>
                <a:off x="4092" y="1565"/>
                <a:ext cx="29" cy="43"/>
              </a:xfrm>
              <a:custGeom>
                <a:avLst/>
                <a:gdLst>
                  <a:gd name="T0" fmla="*/ 29 w 29"/>
                  <a:gd name="T1" fmla="*/ 14 h 43"/>
                  <a:gd name="T2" fmla="*/ 21 w 29"/>
                  <a:gd name="T3" fmla="*/ 11 h 43"/>
                  <a:gd name="T4" fmla="*/ 0 w 29"/>
                  <a:gd name="T5" fmla="*/ 39 h 43"/>
                  <a:gd name="T6" fmla="*/ 7 w 29"/>
                  <a:gd name="T7" fmla="*/ 43 h 43"/>
                  <a:gd name="T8" fmla="*/ 29 w 29"/>
                  <a:gd name="T9" fmla="*/ 14 h 43"/>
                  <a:gd name="T10" fmla="*/ 21 w 29"/>
                  <a:gd name="T11" fmla="*/ 14 h 43"/>
                  <a:gd name="T12" fmla="*/ 29 w 29"/>
                  <a:gd name="T13" fmla="*/ 14 h 43"/>
                  <a:gd name="T14" fmla="*/ 29 w 29"/>
                  <a:gd name="T15" fmla="*/ 0 h 43"/>
                  <a:gd name="T16" fmla="*/ 21 w 29"/>
                  <a:gd name="T17" fmla="*/ 11 h 43"/>
                  <a:gd name="T18" fmla="*/ 29 w 29"/>
                  <a:gd name="T19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3">
                    <a:moveTo>
                      <a:pt x="29" y="14"/>
                    </a:moveTo>
                    <a:lnTo>
                      <a:pt x="21" y="11"/>
                    </a:lnTo>
                    <a:lnTo>
                      <a:pt x="0" y="39"/>
                    </a:lnTo>
                    <a:lnTo>
                      <a:pt x="7" y="43"/>
                    </a:lnTo>
                    <a:lnTo>
                      <a:pt x="29" y="14"/>
                    </a:lnTo>
                    <a:lnTo>
                      <a:pt x="21" y="14"/>
                    </a:lnTo>
                    <a:lnTo>
                      <a:pt x="29" y="14"/>
                    </a:lnTo>
                    <a:lnTo>
                      <a:pt x="29" y="0"/>
                    </a:lnTo>
                    <a:lnTo>
                      <a:pt x="21" y="11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40" name="Freeform 264"/>
              <p:cNvSpPr>
                <a:spLocks/>
              </p:cNvSpPr>
              <p:nvPr/>
            </p:nvSpPr>
            <p:spPr bwMode="auto">
              <a:xfrm>
                <a:off x="4110" y="1579"/>
                <a:ext cx="14" cy="76"/>
              </a:xfrm>
              <a:custGeom>
                <a:avLst/>
                <a:gdLst>
                  <a:gd name="T0" fmla="*/ 11 w 14"/>
                  <a:gd name="T1" fmla="*/ 76 h 76"/>
                  <a:gd name="T2" fmla="*/ 11 w 14"/>
                  <a:gd name="T3" fmla="*/ 72 h 76"/>
                  <a:gd name="T4" fmla="*/ 7 w 14"/>
                  <a:gd name="T5" fmla="*/ 54 h 76"/>
                  <a:gd name="T6" fmla="*/ 7 w 14"/>
                  <a:gd name="T7" fmla="*/ 18 h 76"/>
                  <a:gd name="T8" fmla="*/ 11 w 14"/>
                  <a:gd name="T9" fmla="*/ 0 h 76"/>
                  <a:gd name="T10" fmla="*/ 3 w 14"/>
                  <a:gd name="T11" fmla="*/ 0 h 76"/>
                  <a:gd name="T12" fmla="*/ 3 w 14"/>
                  <a:gd name="T13" fmla="*/ 18 h 76"/>
                  <a:gd name="T14" fmla="*/ 0 w 14"/>
                  <a:gd name="T15" fmla="*/ 36 h 76"/>
                  <a:gd name="T16" fmla="*/ 3 w 14"/>
                  <a:gd name="T17" fmla="*/ 54 h 76"/>
                  <a:gd name="T18" fmla="*/ 7 w 14"/>
                  <a:gd name="T19" fmla="*/ 72 h 76"/>
                  <a:gd name="T20" fmla="*/ 7 w 14"/>
                  <a:gd name="T21" fmla="*/ 69 h 76"/>
                  <a:gd name="T22" fmla="*/ 11 w 14"/>
                  <a:gd name="T23" fmla="*/ 76 h 76"/>
                  <a:gd name="T24" fmla="*/ 14 w 14"/>
                  <a:gd name="T25" fmla="*/ 76 h 76"/>
                  <a:gd name="T26" fmla="*/ 11 w 14"/>
                  <a:gd name="T27" fmla="*/ 72 h 76"/>
                  <a:gd name="T28" fmla="*/ 11 w 14"/>
                  <a:gd name="T2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76">
                    <a:moveTo>
                      <a:pt x="11" y="76"/>
                    </a:moveTo>
                    <a:lnTo>
                      <a:pt x="11" y="72"/>
                    </a:lnTo>
                    <a:lnTo>
                      <a:pt x="7" y="54"/>
                    </a:lnTo>
                    <a:lnTo>
                      <a:pt x="7" y="18"/>
                    </a:lnTo>
                    <a:lnTo>
                      <a:pt x="11" y="0"/>
                    </a:lnTo>
                    <a:lnTo>
                      <a:pt x="3" y="0"/>
                    </a:lnTo>
                    <a:lnTo>
                      <a:pt x="3" y="18"/>
                    </a:lnTo>
                    <a:lnTo>
                      <a:pt x="0" y="36"/>
                    </a:lnTo>
                    <a:lnTo>
                      <a:pt x="3" y="54"/>
                    </a:lnTo>
                    <a:lnTo>
                      <a:pt x="7" y="72"/>
                    </a:lnTo>
                    <a:lnTo>
                      <a:pt x="7" y="69"/>
                    </a:lnTo>
                    <a:lnTo>
                      <a:pt x="11" y="76"/>
                    </a:lnTo>
                    <a:lnTo>
                      <a:pt x="14" y="76"/>
                    </a:lnTo>
                    <a:lnTo>
                      <a:pt x="11" y="72"/>
                    </a:lnTo>
                    <a:lnTo>
                      <a:pt x="1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41" name="Freeform 265"/>
              <p:cNvSpPr>
                <a:spLocks/>
              </p:cNvSpPr>
              <p:nvPr/>
            </p:nvSpPr>
            <p:spPr bwMode="auto">
              <a:xfrm>
                <a:off x="3667" y="1684"/>
                <a:ext cx="101" cy="25"/>
              </a:xfrm>
              <a:custGeom>
                <a:avLst/>
                <a:gdLst>
                  <a:gd name="T0" fmla="*/ 101 w 101"/>
                  <a:gd name="T1" fmla="*/ 7 h 25"/>
                  <a:gd name="T2" fmla="*/ 51 w 101"/>
                  <a:gd name="T3" fmla="*/ 7 h 25"/>
                  <a:gd name="T4" fmla="*/ 43 w 101"/>
                  <a:gd name="T5" fmla="*/ 10 h 25"/>
                  <a:gd name="T6" fmla="*/ 33 w 101"/>
                  <a:gd name="T7" fmla="*/ 10 h 25"/>
                  <a:gd name="T8" fmla="*/ 25 w 101"/>
                  <a:gd name="T9" fmla="*/ 14 h 25"/>
                  <a:gd name="T10" fmla="*/ 18 w 101"/>
                  <a:gd name="T11" fmla="*/ 14 h 25"/>
                  <a:gd name="T12" fmla="*/ 11 w 101"/>
                  <a:gd name="T13" fmla="*/ 18 h 25"/>
                  <a:gd name="T14" fmla="*/ 7 w 101"/>
                  <a:gd name="T15" fmla="*/ 21 h 25"/>
                  <a:gd name="T16" fmla="*/ 0 w 101"/>
                  <a:gd name="T17" fmla="*/ 25 h 25"/>
                  <a:gd name="T18" fmla="*/ 0 w 101"/>
                  <a:gd name="T19" fmla="*/ 18 h 25"/>
                  <a:gd name="T20" fmla="*/ 11 w 101"/>
                  <a:gd name="T21" fmla="*/ 7 h 25"/>
                  <a:gd name="T22" fmla="*/ 18 w 101"/>
                  <a:gd name="T23" fmla="*/ 7 h 25"/>
                  <a:gd name="T24" fmla="*/ 25 w 101"/>
                  <a:gd name="T25" fmla="*/ 3 h 25"/>
                  <a:gd name="T26" fmla="*/ 29 w 101"/>
                  <a:gd name="T27" fmla="*/ 3 h 25"/>
                  <a:gd name="T28" fmla="*/ 33 w 101"/>
                  <a:gd name="T29" fmla="*/ 0 h 25"/>
                  <a:gd name="T30" fmla="*/ 101 w 101"/>
                  <a:gd name="T31" fmla="*/ 3 h 25"/>
                  <a:gd name="T32" fmla="*/ 101 w 101"/>
                  <a:gd name="T3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" h="25">
                    <a:moveTo>
                      <a:pt x="101" y="7"/>
                    </a:moveTo>
                    <a:lnTo>
                      <a:pt x="51" y="7"/>
                    </a:lnTo>
                    <a:lnTo>
                      <a:pt x="43" y="10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18" y="14"/>
                    </a:lnTo>
                    <a:lnTo>
                      <a:pt x="11" y="18"/>
                    </a:lnTo>
                    <a:lnTo>
                      <a:pt x="7" y="21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3" y="0"/>
                    </a:lnTo>
                    <a:lnTo>
                      <a:pt x="101" y="3"/>
                    </a:lnTo>
                    <a:lnTo>
                      <a:pt x="101" y="7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42" name="Freeform 266"/>
              <p:cNvSpPr>
                <a:spLocks/>
              </p:cNvSpPr>
              <p:nvPr/>
            </p:nvSpPr>
            <p:spPr bwMode="auto">
              <a:xfrm>
                <a:off x="3664" y="1687"/>
                <a:ext cx="104" cy="25"/>
              </a:xfrm>
              <a:custGeom>
                <a:avLst/>
                <a:gdLst>
                  <a:gd name="T0" fmla="*/ 0 w 104"/>
                  <a:gd name="T1" fmla="*/ 22 h 25"/>
                  <a:gd name="T2" fmla="*/ 14 w 104"/>
                  <a:gd name="T3" fmla="*/ 22 h 25"/>
                  <a:gd name="T4" fmla="*/ 21 w 104"/>
                  <a:gd name="T5" fmla="*/ 15 h 25"/>
                  <a:gd name="T6" fmla="*/ 28 w 104"/>
                  <a:gd name="T7" fmla="*/ 11 h 25"/>
                  <a:gd name="T8" fmla="*/ 46 w 104"/>
                  <a:gd name="T9" fmla="*/ 11 h 25"/>
                  <a:gd name="T10" fmla="*/ 54 w 104"/>
                  <a:gd name="T11" fmla="*/ 7 h 25"/>
                  <a:gd name="T12" fmla="*/ 104 w 104"/>
                  <a:gd name="T13" fmla="*/ 7 h 25"/>
                  <a:gd name="T14" fmla="*/ 104 w 104"/>
                  <a:gd name="T15" fmla="*/ 0 h 25"/>
                  <a:gd name="T16" fmla="*/ 54 w 104"/>
                  <a:gd name="T17" fmla="*/ 0 h 25"/>
                  <a:gd name="T18" fmla="*/ 46 w 104"/>
                  <a:gd name="T19" fmla="*/ 4 h 25"/>
                  <a:gd name="T20" fmla="*/ 36 w 104"/>
                  <a:gd name="T21" fmla="*/ 4 h 25"/>
                  <a:gd name="T22" fmla="*/ 28 w 104"/>
                  <a:gd name="T23" fmla="*/ 7 h 25"/>
                  <a:gd name="T24" fmla="*/ 21 w 104"/>
                  <a:gd name="T25" fmla="*/ 7 h 25"/>
                  <a:gd name="T26" fmla="*/ 14 w 104"/>
                  <a:gd name="T27" fmla="*/ 11 h 25"/>
                  <a:gd name="T28" fmla="*/ 7 w 104"/>
                  <a:gd name="T29" fmla="*/ 15 h 25"/>
                  <a:gd name="T30" fmla="*/ 3 w 104"/>
                  <a:gd name="T31" fmla="*/ 18 h 25"/>
                  <a:gd name="T32" fmla="*/ 7 w 104"/>
                  <a:gd name="T33" fmla="*/ 18 h 25"/>
                  <a:gd name="T34" fmla="*/ 0 w 104"/>
                  <a:gd name="T35" fmla="*/ 22 h 25"/>
                  <a:gd name="T36" fmla="*/ 3 w 104"/>
                  <a:gd name="T37" fmla="*/ 25 h 25"/>
                  <a:gd name="T38" fmla="*/ 7 w 104"/>
                  <a:gd name="T39" fmla="*/ 22 h 25"/>
                  <a:gd name="T40" fmla="*/ 0 w 104"/>
                  <a:gd name="T41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25">
                    <a:moveTo>
                      <a:pt x="0" y="22"/>
                    </a:moveTo>
                    <a:lnTo>
                      <a:pt x="14" y="22"/>
                    </a:lnTo>
                    <a:lnTo>
                      <a:pt x="21" y="15"/>
                    </a:lnTo>
                    <a:lnTo>
                      <a:pt x="28" y="11"/>
                    </a:lnTo>
                    <a:lnTo>
                      <a:pt x="46" y="11"/>
                    </a:lnTo>
                    <a:lnTo>
                      <a:pt x="54" y="7"/>
                    </a:lnTo>
                    <a:lnTo>
                      <a:pt x="104" y="7"/>
                    </a:lnTo>
                    <a:lnTo>
                      <a:pt x="104" y="0"/>
                    </a:lnTo>
                    <a:lnTo>
                      <a:pt x="54" y="0"/>
                    </a:lnTo>
                    <a:lnTo>
                      <a:pt x="46" y="4"/>
                    </a:lnTo>
                    <a:lnTo>
                      <a:pt x="36" y="4"/>
                    </a:lnTo>
                    <a:lnTo>
                      <a:pt x="28" y="7"/>
                    </a:lnTo>
                    <a:lnTo>
                      <a:pt x="21" y="7"/>
                    </a:lnTo>
                    <a:lnTo>
                      <a:pt x="14" y="11"/>
                    </a:lnTo>
                    <a:lnTo>
                      <a:pt x="7" y="15"/>
                    </a:lnTo>
                    <a:lnTo>
                      <a:pt x="3" y="18"/>
                    </a:lnTo>
                    <a:lnTo>
                      <a:pt x="7" y="18"/>
                    </a:lnTo>
                    <a:lnTo>
                      <a:pt x="0" y="22"/>
                    </a:lnTo>
                    <a:lnTo>
                      <a:pt x="3" y="25"/>
                    </a:lnTo>
                    <a:lnTo>
                      <a:pt x="7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43" name="Freeform 267"/>
              <p:cNvSpPr>
                <a:spLocks/>
              </p:cNvSpPr>
              <p:nvPr/>
            </p:nvSpPr>
            <p:spPr bwMode="auto">
              <a:xfrm>
                <a:off x="3664" y="1680"/>
                <a:ext cx="39" cy="29"/>
              </a:xfrm>
              <a:custGeom>
                <a:avLst/>
                <a:gdLst>
                  <a:gd name="T0" fmla="*/ 36 w 39"/>
                  <a:gd name="T1" fmla="*/ 0 h 29"/>
                  <a:gd name="T2" fmla="*/ 32 w 39"/>
                  <a:gd name="T3" fmla="*/ 4 h 29"/>
                  <a:gd name="T4" fmla="*/ 25 w 39"/>
                  <a:gd name="T5" fmla="*/ 4 h 29"/>
                  <a:gd name="T6" fmla="*/ 21 w 39"/>
                  <a:gd name="T7" fmla="*/ 7 h 29"/>
                  <a:gd name="T8" fmla="*/ 14 w 39"/>
                  <a:gd name="T9" fmla="*/ 7 h 29"/>
                  <a:gd name="T10" fmla="*/ 7 w 39"/>
                  <a:gd name="T11" fmla="*/ 11 h 29"/>
                  <a:gd name="T12" fmla="*/ 3 w 39"/>
                  <a:gd name="T13" fmla="*/ 14 h 29"/>
                  <a:gd name="T14" fmla="*/ 0 w 39"/>
                  <a:gd name="T15" fmla="*/ 22 h 29"/>
                  <a:gd name="T16" fmla="*/ 0 w 39"/>
                  <a:gd name="T17" fmla="*/ 29 h 29"/>
                  <a:gd name="T18" fmla="*/ 7 w 39"/>
                  <a:gd name="T19" fmla="*/ 25 h 29"/>
                  <a:gd name="T20" fmla="*/ 7 w 39"/>
                  <a:gd name="T21" fmla="*/ 22 h 29"/>
                  <a:gd name="T22" fmla="*/ 10 w 39"/>
                  <a:gd name="T23" fmla="*/ 18 h 29"/>
                  <a:gd name="T24" fmla="*/ 14 w 39"/>
                  <a:gd name="T25" fmla="*/ 18 h 29"/>
                  <a:gd name="T26" fmla="*/ 14 w 39"/>
                  <a:gd name="T27" fmla="*/ 14 h 29"/>
                  <a:gd name="T28" fmla="*/ 21 w 39"/>
                  <a:gd name="T29" fmla="*/ 14 h 29"/>
                  <a:gd name="T30" fmla="*/ 28 w 39"/>
                  <a:gd name="T31" fmla="*/ 11 h 29"/>
                  <a:gd name="T32" fmla="*/ 36 w 39"/>
                  <a:gd name="T33" fmla="*/ 11 h 29"/>
                  <a:gd name="T34" fmla="*/ 39 w 39"/>
                  <a:gd name="T35" fmla="*/ 7 h 29"/>
                  <a:gd name="T36" fmla="*/ 36 w 39"/>
                  <a:gd name="T37" fmla="*/ 7 h 29"/>
                  <a:gd name="T38" fmla="*/ 36 w 39"/>
                  <a:gd name="T3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29">
                    <a:moveTo>
                      <a:pt x="36" y="0"/>
                    </a:moveTo>
                    <a:lnTo>
                      <a:pt x="32" y="4"/>
                    </a:lnTo>
                    <a:lnTo>
                      <a:pt x="25" y="4"/>
                    </a:lnTo>
                    <a:lnTo>
                      <a:pt x="21" y="7"/>
                    </a:lnTo>
                    <a:lnTo>
                      <a:pt x="14" y="7"/>
                    </a:lnTo>
                    <a:lnTo>
                      <a:pt x="7" y="11"/>
                    </a:lnTo>
                    <a:lnTo>
                      <a:pt x="3" y="14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21" y="14"/>
                    </a:lnTo>
                    <a:lnTo>
                      <a:pt x="28" y="11"/>
                    </a:lnTo>
                    <a:lnTo>
                      <a:pt x="36" y="11"/>
                    </a:lnTo>
                    <a:lnTo>
                      <a:pt x="39" y="7"/>
                    </a:lnTo>
                    <a:lnTo>
                      <a:pt x="36" y="7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44" name="Freeform 268"/>
              <p:cNvSpPr>
                <a:spLocks/>
              </p:cNvSpPr>
              <p:nvPr/>
            </p:nvSpPr>
            <p:spPr bwMode="auto">
              <a:xfrm>
                <a:off x="3700" y="1680"/>
                <a:ext cx="72" cy="11"/>
              </a:xfrm>
              <a:custGeom>
                <a:avLst/>
                <a:gdLst>
                  <a:gd name="T0" fmla="*/ 72 w 72"/>
                  <a:gd name="T1" fmla="*/ 7 h 11"/>
                  <a:gd name="T2" fmla="*/ 68 w 72"/>
                  <a:gd name="T3" fmla="*/ 4 h 11"/>
                  <a:gd name="T4" fmla="*/ 0 w 72"/>
                  <a:gd name="T5" fmla="*/ 0 h 11"/>
                  <a:gd name="T6" fmla="*/ 0 w 72"/>
                  <a:gd name="T7" fmla="*/ 7 h 11"/>
                  <a:gd name="T8" fmla="*/ 68 w 72"/>
                  <a:gd name="T9" fmla="*/ 11 h 11"/>
                  <a:gd name="T10" fmla="*/ 64 w 72"/>
                  <a:gd name="T11" fmla="*/ 7 h 11"/>
                  <a:gd name="T12" fmla="*/ 72 w 72"/>
                  <a:gd name="T13" fmla="*/ 7 h 11"/>
                  <a:gd name="T14" fmla="*/ 72 w 72"/>
                  <a:gd name="T15" fmla="*/ 4 h 11"/>
                  <a:gd name="T16" fmla="*/ 68 w 72"/>
                  <a:gd name="T17" fmla="*/ 4 h 11"/>
                  <a:gd name="T18" fmla="*/ 72 w 72"/>
                  <a:gd name="T1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11">
                    <a:moveTo>
                      <a:pt x="72" y="7"/>
                    </a:moveTo>
                    <a:lnTo>
                      <a:pt x="68" y="4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72" y="7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7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45" name="Freeform 269"/>
              <p:cNvSpPr>
                <a:spLocks/>
              </p:cNvSpPr>
              <p:nvPr/>
            </p:nvSpPr>
            <p:spPr bwMode="auto">
              <a:xfrm>
                <a:off x="3764" y="1687"/>
                <a:ext cx="8" cy="7"/>
              </a:xfrm>
              <a:custGeom>
                <a:avLst/>
                <a:gdLst>
                  <a:gd name="T0" fmla="*/ 4 w 8"/>
                  <a:gd name="T1" fmla="*/ 7 h 7"/>
                  <a:gd name="T2" fmla="*/ 8 w 8"/>
                  <a:gd name="T3" fmla="*/ 4 h 7"/>
                  <a:gd name="T4" fmla="*/ 8 w 8"/>
                  <a:gd name="T5" fmla="*/ 0 h 7"/>
                  <a:gd name="T6" fmla="*/ 0 w 8"/>
                  <a:gd name="T7" fmla="*/ 0 h 7"/>
                  <a:gd name="T8" fmla="*/ 0 w 8"/>
                  <a:gd name="T9" fmla="*/ 4 h 7"/>
                  <a:gd name="T10" fmla="*/ 4 w 8"/>
                  <a:gd name="T11" fmla="*/ 0 h 7"/>
                  <a:gd name="T12" fmla="*/ 4 w 8"/>
                  <a:gd name="T13" fmla="*/ 7 h 7"/>
                  <a:gd name="T14" fmla="*/ 8 w 8"/>
                  <a:gd name="T15" fmla="*/ 7 h 7"/>
                  <a:gd name="T16" fmla="*/ 8 w 8"/>
                  <a:gd name="T17" fmla="*/ 4 h 7"/>
                  <a:gd name="T18" fmla="*/ 4 w 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lnTo>
                      <a:pt x="8" y="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46" name="Freeform 270"/>
              <p:cNvSpPr>
                <a:spLocks/>
              </p:cNvSpPr>
              <p:nvPr/>
            </p:nvSpPr>
            <p:spPr bwMode="auto">
              <a:xfrm>
                <a:off x="3782" y="1684"/>
                <a:ext cx="8" cy="14"/>
              </a:xfrm>
              <a:custGeom>
                <a:avLst/>
                <a:gdLst>
                  <a:gd name="T0" fmla="*/ 8 w 8"/>
                  <a:gd name="T1" fmla="*/ 14 h 14"/>
                  <a:gd name="T2" fmla="*/ 0 w 8"/>
                  <a:gd name="T3" fmla="*/ 7 h 14"/>
                  <a:gd name="T4" fmla="*/ 0 w 8"/>
                  <a:gd name="T5" fmla="*/ 0 h 14"/>
                  <a:gd name="T6" fmla="*/ 8 w 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8" y="14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47" name="Freeform 271"/>
              <p:cNvSpPr>
                <a:spLocks/>
              </p:cNvSpPr>
              <p:nvPr/>
            </p:nvSpPr>
            <p:spPr bwMode="auto">
              <a:xfrm>
                <a:off x="3779" y="1666"/>
                <a:ext cx="11" cy="32"/>
              </a:xfrm>
              <a:custGeom>
                <a:avLst/>
                <a:gdLst>
                  <a:gd name="T0" fmla="*/ 7 w 11"/>
                  <a:gd name="T1" fmla="*/ 14 h 32"/>
                  <a:gd name="T2" fmla="*/ 0 w 11"/>
                  <a:gd name="T3" fmla="*/ 18 h 32"/>
                  <a:gd name="T4" fmla="*/ 0 w 11"/>
                  <a:gd name="T5" fmla="*/ 28 h 32"/>
                  <a:gd name="T6" fmla="*/ 3 w 11"/>
                  <a:gd name="T7" fmla="*/ 32 h 32"/>
                  <a:gd name="T8" fmla="*/ 11 w 11"/>
                  <a:gd name="T9" fmla="*/ 32 h 32"/>
                  <a:gd name="T10" fmla="*/ 11 w 11"/>
                  <a:gd name="T11" fmla="*/ 25 h 32"/>
                  <a:gd name="T12" fmla="*/ 7 w 11"/>
                  <a:gd name="T13" fmla="*/ 25 h 32"/>
                  <a:gd name="T14" fmla="*/ 7 w 11"/>
                  <a:gd name="T15" fmla="*/ 18 h 32"/>
                  <a:gd name="T16" fmla="*/ 0 w 11"/>
                  <a:gd name="T17" fmla="*/ 18 h 32"/>
                  <a:gd name="T18" fmla="*/ 7 w 11"/>
                  <a:gd name="T19" fmla="*/ 14 h 32"/>
                  <a:gd name="T20" fmla="*/ 0 w 11"/>
                  <a:gd name="T21" fmla="*/ 0 h 32"/>
                  <a:gd name="T22" fmla="*/ 0 w 11"/>
                  <a:gd name="T23" fmla="*/ 18 h 32"/>
                  <a:gd name="T24" fmla="*/ 7 w 11"/>
                  <a:gd name="T25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32">
                    <a:moveTo>
                      <a:pt x="7" y="14"/>
                    </a:moveTo>
                    <a:lnTo>
                      <a:pt x="0" y="18"/>
                    </a:lnTo>
                    <a:lnTo>
                      <a:pt x="0" y="28"/>
                    </a:lnTo>
                    <a:lnTo>
                      <a:pt x="3" y="32"/>
                    </a:lnTo>
                    <a:lnTo>
                      <a:pt x="11" y="32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7" y="1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48" name="Freeform 272"/>
              <p:cNvSpPr>
                <a:spLocks/>
              </p:cNvSpPr>
              <p:nvPr/>
            </p:nvSpPr>
            <p:spPr bwMode="auto">
              <a:xfrm>
                <a:off x="3779" y="1680"/>
                <a:ext cx="18" cy="18"/>
              </a:xfrm>
              <a:custGeom>
                <a:avLst/>
                <a:gdLst>
                  <a:gd name="T0" fmla="*/ 11 w 18"/>
                  <a:gd name="T1" fmla="*/ 18 h 18"/>
                  <a:gd name="T2" fmla="*/ 14 w 18"/>
                  <a:gd name="T3" fmla="*/ 14 h 18"/>
                  <a:gd name="T4" fmla="*/ 7 w 18"/>
                  <a:gd name="T5" fmla="*/ 0 h 18"/>
                  <a:gd name="T6" fmla="*/ 0 w 18"/>
                  <a:gd name="T7" fmla="*/ 4 h 18"/>
                  <a:gd name="T8" fmla="*/ 7 w 18"/>
                  <a:gd name="T9" fmla="*/ 18 h 18"/>
                  <a:gd name="T10" fmla="*/ 11 w 18"/>
                  <a:gd name="T11" fmla="*/ 11 h 18"/>
                  <a:gd name="T12" fmla="*/ 11 w 18"/>
                  <a:gd name="T13" fmla="*/ 18 h 18"/>
                  <a:gd name="T14" fmla="*/ 18 w 18"/>
                  <a:gd name="T15" fmla="*/ 18 h 18"/>
                  <a:gd name="T16" fmla="*/ 14 w 18"/>
                  <a:gd name="T17" fmla="*/ 14 h 18"/>
                  <a:gd name="T18" fmla="*/ 11 w 18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8">
                    <a:moveTo>
                      <a:pt x="11" y="18"/>
                    </a:moveTo>
                    <a:lnTo>
                      <a:pt x="14" y="14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18"/>
                    </a:lnTo>
                    <a:lnTo>
                      <a:pt x="11" y="11"/>
                    </a:lnTo>
                    <a:lnTo>
                      <a:pt x="11" y="18"/>
                    </a:lnTo>
                    <a:lnTo>
                      <a:pt x="18" y="18"/>
                    </a:lnTo>
                    <a:lnTo>
                      <a:pt x="14" y="14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49" name="Freeform 273"/>
              <p:cNvSpPr>
                <a:spLocks/>
              </p:cNvSpPr>
              <p:nvPr/>
            </p:nvSpPr>
            <p:spPr bwMode="auto">
              <a:xfrm>
                <a:off x="3667" y="1702"/>
                <a:ext cx="69" cy="36"/>
              </a:xfrm>
              <a:custGeom>
                <a:avLst/>
                <a:gdLst>
                  <a:gd name="T0" fmla="*/ 0 w 69"/>
                  <a:gd name="T1" fmla="*/ 36 h 36"/>
                  <a:gd name="T2" fmla="*/ 0 w 69"/>
                  <a:gd name="T3" fmla="*/ 25 h 36"/>
                  <a:gd name="T4" fmla="*/ 15 w 69"/>
                  <a:gd name="T5" fmla="*/ 10 h 36"/>
                  <a:gd name="T6" fmla="*/ 22 w 69"/>
                  <a:gd name="T7" fmla="*/ 10 h 36"/>
                  <a:gd name="T8" fmla="*/ 29 w 69"/>
                  <a:gd name="T9" fmla="*/ 7 h 36"/>
                  <a:gd name="T10" fmla="*/ 36 w 69"/>
                  <a:gd name="T11" fmla="*/ 3 h 36"/>
                  <a:gd name="T12" fmla="*/ 43 w 69"/>
                  <a:gd name="T13" fmla="*/ 0 h 36"/>
                  <a:gd name="T14" fmla="*/ 69 w 69"/>
                  <a:gd name="T15" fmla="*/ 3 h 36"/>
                  <a:gd name="T16" fmla="*/ 0 w 69"/>
                  <a:gd name="T1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0" y="25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29" y="7"/>
                    </a:lnTo>
                    <a:lnTo>
                      <a:pt x="36" y="3"/>
                    </a:lnTo>
                    <a:lnTo>
                      <a:pt x="43" y="0"/>
                    </a:lnTo>
                    <a:lnTo>
                      <a:pt x="69" y="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50" name="Freeform 274"/>
              <p:cNvSpPr>
                <a:spLocks/>
              </p:cNvSpPr>
              <p:nvPr/>
            </p:nvSpPr>
            <p:spPr bwMode="auto">
              <a:xfrm>
                <a:off x="3664" y="1698"/>
                <a:ext cx="50" cy="40"/>
              </a:xfrm>
              <a:custGeom>
                <a:avLst/>
                <a:gdLst>
                  <a:gd name="T0" fmla="*/ 46 w 50"/>
                  <a:gd name="T1" fmla="*/ 0 h 40"/>
                  <a:gd name="T2" fmla="*/ 39 w 50"/>
                  <a:gd name="T3" fmla="*/ 4 h 40"/>
                  <a:gd name="T4" fmla="*/ 32 w 50"/>
                  <a:gd name="T5" fmla="*/ 7 h 40"/>
                  <a:gd name="T6" fmla="*/ 25 w 50"/>
                  <a:gd name="T7" fmla="*/ 11 h 40"/>
                  <a:gd name="T8" fmla="*/ 18 w 50"/>
                  <a:gd name="T9" fmla="*/ 11 h 40"/>
                  <a:gd name="T10" fmla="*/ 10 w 50"/>
                  <a:gd name="T11" fmla="*/ 18 h 40"/>
                  <a:gd name="T12" fmla="*/ 3 w 50"/>
                  <a:gd name="T13" fmla="*/ 22 h 40"/>
                  <a:gd name="T14" fmla="*/ 0 w 50"/>
                  <a:gd name="T15" fmla="*/ 29 h 40"/>
                  <a:gd name="T16" fmla="*/ 0 w 50"/>
                  <a:gd name="T17" fmla="*/ 40 h 40"/>
                  <a:gd name="T18" fmla="*/ 7 w 50"/>
                  <a:gd name="T19" fmla="*/ 40 h 40"/>
                  <a:gd name="T20" fmla="*/ 7 w 50"/>
                  <a:gd name="T21" fmla="*/ 32 h 40"/>
                  <a:gd name="T22" fmla="*/ 10 w 50"/>
                  <a:gd name="T23" fmla="*/ 25 h 40"/>
                  <a:gd name="T24" fmla="*/ 14 w 50"/>
                  <a:gd name="T25" fmla="*/ 22 h 40"/>
                  <a:gd name="T26" fmla="*/ 21 w 50"/>
                  <a:gd name="T27" fmla="*/ 18 h 40"/>
                  <a:gd name="T28" fmla="*/ 28 w 50"/>
                  <a:gd name="T29" fmla="*/ 18 h 40"/>
                  <a:gd name="T30" fmla="*/ 36 w 50"/>
                  <a:gd name="T31" fmla="*/ 14 h 40"/>
                  <a:gd name="T32" fmla="*/ 43 w 50"/>
                  <a:gd name="T33" fmla="*/ 11 h 40"/>
                  <a:gd name="T34" fmla="*/ 50 w 50"/>
                  <a:gd name="T35" fmla="*/ 7 h 40"/>
                  <a:gd name="T36" fmla="*/ 46 w 50"/>
                  <a:gd name="T37" fmla="*/ 7 h 40"/>
                  <a:gd name="T38" fmla="*/ 46 w 50"/>
                  <a:gd name="T3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40">
                    <a:moveTo>
                      <a:pt x="46" y="0"/>
                    </a:moveTo>
                    <a:lnTo>
                      <a:pt x="39" y="4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1"/>
                    </a:lnTo>
                    <a:lnTo>
                      <a:pt x="10" y="18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0" y="40"/>
                    </a:lnTo>
                    <a:lnTo>
                      <a:pt x="7" y="40"/>
                    </a:lnTo>
                    <a:lnTo>
                      <a:pt x="7" y="32"/>
                    </a:lnTo>
                    <a:lnTo>
                      <a:pt x="10" y="25"/>
                    </a:lnTo>
                    <a:lnTo>
                      <a:pt x="14" y="22"/>
                    </a:lnTo>
                    <a:lnTo>
                      <a:pt x="21" y="18"/>
                    </a:lnTo>
                    <a:lnTo>
                      <a:pt x="28" y="18"/>
                    </a:lnTo>
                    <a:lnTo>
                      <a:pt x="36" y="14"/>
                    </a:lnTo>
                    <a:lnTo>
                      <a:pt x="43" y="11"/>
                    </a:lnTo>
                    <a:lnTo>
                      <a:pt x="50" y="7"/>
                    </a:lnTo>
                    <a:lnTo>
                      <a:pt x="46" y="7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51" name="Freeform 275"/>
              <p:cNvSpPr>
                <a:spLocks/>
              </p:cNvSpPr>
              <p:nvPr/>
            </p:nvSpPr>
            <p:spPr bwMode="auto">
              <a:xfrm>
                <a:off x="3710" y="1698"/>
                <a:ext cx="40" cy="11"/>
              </a:xfrm>
              <a:custGeom>
                <a:avLst/>
                <a:gdLst>
                  <a:gd name="T0" fmla="*/ 26 w 40"/>
                  <a:gd name="T1" fmla="*/ 11 h 11"/>
                  <a:gd name="T2" fmla="*/ 26 w 40"/>
                  <a:gd name="T3" fmla="*/ 4 h 11"/>
                  <a:gd name="T4" fmla="*/ 0 w 40"/>
                  <a:gd name="T5" fmla="*/ 0 h 11"/>
                  <a:gd name="T6" fmla="*/ 0 w 40"/>
                  <a:gd name="T7" fmla="*/ 7 h 11"/>
                  <a:gd name="T8" fmla="*/ 26 w 40"/>
                  <a:gd name="T9" fmla="*/ 11 h 11"/>
                  <a:gd name="T10" fmla="*/ 26 w 40"/>
                  <a:gd name="T11" fmla="*/ 4 h 11"/>
                  <a:gd name="T12" fmla="*/ 26 w 40"/>
                  <a:gd name="T13" fmla="*/ 11 h 11"/>
                  <a:gd name="T14" fmla="*/ 40 w 40"/>
                  <a:gd name="T15" fmla="*/ 4 h 11"/>
                  <a:gd name="T16" fmla="*/ 26 w 40"/>
                  <a:gd name="T17" fmla="*/ 4 h 11"/>
                  <a:gd name="T18" fmla="*/ 26 w 40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1">
                    <a:moveTo>
                      <a:pt x="26" y="11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6" y="11"/>
                    </a:lnTo>
                    <a:lnTo>
                      <a:pt x="26" y="4"/>
                    </a:lnTo>
                    <a:lnTo>
                      <a:pt x="26" y="11"/>
                    </a:lnTo>
                    <a:lnTo>
                      <a:pt x="40" y="4"/>
                    </a:lnTo>
                    <a:lnTo>
                      <a:pt x="26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52" name="Freeform 276"/>
              <p:cNvSpPr>
                <a:spLocks/>
              </p:cNvSpPr>
              <p:nvPr/>
            </p:nvSpPr>
            <p:spPr bwMode="auto">
              <a:xfrm>
                <a:off x="3664" y="1702"/>
                <a:ext cx="72" cy="39"/>
              </a:xfrm>
              <a:custGeom>
                <a:avLst/>
                <a:gdLst>
                  <a:gd name="T0" fmla="*/ 0 w 72"/>
                  <a:gd name="T1" fmla="*/ 36 h 39"/>
                  <a:gd name="T2" fmla="*/ 3 w 72"/>
                  <a:gd name="T3" fmla="*/ 36 h 39"/>
                  <a:gd name="T4" fmla="*/ 72 w 72"/>
                  <a:gd name="T5" fmla="*/ 7 h 39"/>
                  <a:gd name="T6" fmla="*/ 72 w 72"/>
                  <a:gd name="T7" fmla="*/ 0 h 39"/>
                  <a:gd name="T8" fmla="*/ 3 w 72"/>
                  <a:gd name="T9" fmla="*/ 32 h 39"/>
                  <a:gd name="T10" fmla="*/ 7 w 72"/>
                  <a:gd name="T11" fmla="*/ 36 h 39"/>
                  <a:gd name="T12" fmla="*/ 0 w 72"/>
                  <a:gd name="T13" fmla="*/ 36 h 39"/>
                  <a:gd name="T14" fmla="*/ 0 w 72"/>
                  <a:gd name="T15" fmla="*/ 39 h 39"/>
                  <a:gd name="T16" fmla="*/ 3 w 72"/>
                  <a:gd name="T17" fmla="*/ 36 h 39"/>
                  <a:gd name="T18" fmla="*/ 0 w 72"/>
                  <a:gd name="T19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39">
                    <a:moveTo>
                      <a:pt x="0" y="36"/>
                    </a:moveTo>
                    <a:lnTo>
                      <a:pt x="3" y="36"/>
                    </a:lnTo>
                    <a:lnTo>
                      <a:pt x="72" y="7"/>
                    </a:lnTo>
                    <a:lnTo>
                      <a:pt x="72" y="0"/>
                    </a:lnTo>
                    <a:lnTo>
                      <a:pt x="3" y="32"/>
                    </a:lnTo>
                    <a:lnTo>
                      <a:pt x="7" y="36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3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53" name="Freeform 277"/>
              <p:cNvSpPr>
                <a:spLocks/>
              </p:cNvSpPr>
              <p:nvPr/>
            </p:nvSpPr>
            <p:spPr bwMode="auto">
              <a:xfrm>
                <a:off x="4221" y="1709"/>
                <a:ext cx="15" cy="14"/>
              </a:xfrm>
              <a:custGeom>
                <a:avLst/>
                <a:gdLst>
                  <a:gd name="T0" fmla="*/ 0 w 15"/>
                  <a:gd name="T1" fmla="*/ 0 h 14"/>
                  <a:gd name="T2" fmla="*/ 15 w 15"/>
                  <a:gd name="T3" fmla="*/ 14 h 14"/>
                  <a:gd name="T4" fmla="*/ 0 w 15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0" y="0"/>
                    </a:moveTo>
                    <a:lnTo>
                      <a:pt x="15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54" name="Freeform 278"/>
              <p:cNvSpPr>
                <a:spLocks/>
              </p:cNvSpPr>
              <p:nvPr/>
            </p:nvSpPr>
            <p:spPr bwMode="auto">
              <a:xfrm>
                <a:off x="4218" y="1705"/>
                <a:ext cx="21" cy="22"/>
              </a:xfrm>
              <a:custGeom>
                <a:avLst/>
                <a:gdLst>
                  <a:gd name="T0" fmla="*/ 18 w 21"/>
                  <a:gd name="T1" fmla="*/ 22 h 22"/>
                  <a:gd name="T2" fmla="*/ 21 w 21"/>
                  <a:gd name="T3" fmla="*/ 18 h 22"/>
                  <a:gd name="T4" fmla="*/ 7 w 21"/>
                  <a:gd name="T5" fmla="*/ 0 h 22"/>
                  <a:gd name="T6" fmla="*/ 0 w 21"/>
                  <a:gd name="T7" fmla="*/ 7 h 22"/>
                  <a:gd name="T8" fmla="*/ 18 w 21"/>
                  <a:gd name="T9" fmla="*/ 22 h 22"/>
                  <a:gd name="T10" fmla="*/ 21 w 21"/>
                  <a:gd name="T11" fmla="*/ 18 h 22"/>
                  <a:gd name="T12" fmla="*/ 18 w 21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2">
                    <a:moveTo>
                      <a:pt x="18" y="22"/>
                    </a:moveTo>
                    <a:lnTo>
                      <a:pt x="21" y="18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18" y="22"/>
                    </a:lnTo>
                    <a:lnTo>
                      <a:pt x="21" y="18"/>
                    </a:lnTo>
                    <a:lnTo>
                      <a:pt x="18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55" name="Freeform 279"/>
              <p:cNvSpPr>
                <a:spLocks/>
              </p:cNvSpPr>
              <p:nvPr/>
            </p:nvSpPr>
            <p:spPr bwMode="auto">
              <a:xfrm>
                <a:off x="4218" y="1705"/>
                <a:ext cx="21" cy="22"/>
              </a:xfrm>
              <a:custGeom>
                <a:avLst/>
                <a:gdLst>
                  <a:gd name="T0" fmla="*/ 7 w 21"/>
                  <a:gd name="T1" fmla="*/ 0 h 22"/>
                  <a:gd name="T2" fmla="*/ 0 w 21"/>
                  <a:gd name="T3" fmla="*/ 7 h 22"/>
                  <a:gd name="T4" fmla="*/ 18 w 21"/>
                  <a:gd name="T5" fmla="*/ 22 h 22"/>
                  <a:gd name="T6" fmla="*/ 21 w 21"/>
                  <a:gd name="T7" fmla="*/ 18 h 22"/>
                  <a:gd name="T8" fmla="*/ 7 w 21"/>
                  <a:gd name="T9" fmla="*/ 0 h 22"/>
                  <a:gd name="T10" fmla="*/ 0 w 21"/>
                  <a:gd name="T11" fmla="*/ 7 h 22"/>
                  <a:gd name="T12" fmla="*/ 7 w 21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2">
                    <a:moveTo>
                      <a:pt x="7" y="0"/>
                    </a:moveTo>
                    <a:lnTo>
                      <a:pt x="0" y="7"/>
                    </a:lnTo>
                    <a:lnTo>
                      <a:pt x="18" y="22"/>
                    </a:lnTo>
                    <a:lnTo>
                      <a:pt x="21" y="18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56" name="Freeform 280"/>
              <p:cNvSpPr>
                <a:spLocks/>
              </p:cNvSpPr>
              <p:nvPr/>
            </p:nvSpPr>
            <p:spPr bwMode="auto">
              <a:xfrm>
                <a:off x="3667" y="1716"/>
                <a:ext cx="162" cy="144"/>
              </a:xfrm>
              <a:custGeom>
                <a:avLst/>
                <a:gdLst>
                  <a:gd name="T0" fmla="*/ 155 w 162"/>
                  <a:gd name="T1" fmla="*/ 58 h 144"/>
                  <a:gd name="T2" fmla="*/ 162 w 162"/>
                  <a:gd name="T3" fmla="*/ 58 h 144"/>
                  <a:gd name="T4" fmla="*/ 159 w 162"/>
                  <a:gd name="T5" fmla="*/ 65 h 144"/>
                  <a:gd name="T6" fmla="*/ 155 w 162"/>
                  <a:gd name="T7" fmla="*/ 76 h 144"/>
                  <a:gd name="T8" fmla="*/ 151 w 162"/>
                  <a:gd name="T9" fmla="*/ 83 h 144"/>
                  <a:gd name="T10" fmla="*/ 151 w 162"/>
                  <a:gd name="T11" fmla="*/ 90 h 144"/>
                  <a:gd name="T12" fmla="*/ 148 w 162"/>
                  <a:gd name="T13" fmla="*/ 101 h 144"/>
                  <a:gd name="T14" fmla="*/ 144 w 162"/>
                  <a:gd name="T15" fmla="*/ 108 h 144"/>
                  <a:gd name="T16" fmla="*/ 141 w 162"/>
                  <a:gd name="T17" fmla="*/ 115 h 144"/>
                  <a:gd name="T18" fmla="*/ 137 w 162"/>
                  <a:gd name="T19" fmla="*/ 122 h 144"/>
                  <a:gd name="T20" fmla="*/ 126 w 162"/>
                  <a:gd name="T21" fmla="*/ 126 h 144"/>
                  <a:gd name="T22" fmla="*/ 115 w 162"/>
                  <a:gd name="T23" fmla="*/ 133 h 144"/>
                  <a:gd name="T24" fmla="*/ 108 w 162"/>
                  <a:gd name="T25" fmla="*/ 137 h 144"/>
                  <a:gd name="T26" fmla="*/ 97 w 162"/>
                  <a:gd name="T27" fmla="*/ 140 h 144"/>
                  <a:gd name="T28" fmla="*/ 87 w 162"/>
                  <a:gd name="T29" fmla="*/ 140 h 144"/>
                  <a:gd name="T30" fmla="*/ 76 w 162"/>
                  <a:gd name="T31" fmla="*/ 144 h 144"/>
                  <a:gd name="T32" fmla="*/ 54 w 162"/>
                  <a:gd name="T33" fmla="*/ 144 h 144"/>
                  <a:gd name="T34" fmla="*/ 47 w 162"/>
                  <a:gd name="T35" fmla="*/ 140 h 144"/>
                  <a:gd name="T36" fmla="*/ 36 w 162"/>
                  <a:gd name="T37" fmla="*/ 137 h 144"/>
                  <a:gd name="T38" fmla="*/ 29 w 162"/>
                  <a:gd name="T39" fmla="*/ 130 h 144"/>
                  <a:gd name="T40" fmla="*/ 22 w 162"/>
                  <a:gd name="T41" fmla="*/ 126 h 144"/>
                  <a:gd name="T42" fmla="*/ 15 w 162"/>
                  <a:gd name="T43" fmla="*/ 119 h 144"/>
                  <a:gd name="T44" fmla="*/ 11 w 162"/>
                  <a:gd name="T45" fmla="*/ 112 h 144"/>
                  <a:gd name="T46" fmla="*/ 4 w 162"/>
                  <a:gd name="T47" fmla="*/ 104 h 144"/>
                  <a:gd name="T48" fmla="*/ 0 w 162"/>
                  <a:gd name="T49" fmla="*/ 94 h 144"/>
                  <a:gd name="T50" fmla="*/ 4 w 162"/>
                  <a:gd name="T51" fmla="*/ 86 h 144"/>
                  <a:gd name="T52" fmla="*/ 0 w 162"/>
                  <a:gd name="T53" fmla="*/ 76 h 144"/>
                  <a:gd name="T54" fmla="*/ 0 w 162"/>
                  <a:gd name="T55" fmla="*/ 58 h 144"/>
                  <a:gd name="T56" fmla="*/ 4 w 162"/>
                  <a:gd name="T57" fmla="*/ 47 h 144"/>
                  <a:gd name="T58" fmla="*/ 15 w 162"/>
                  <a:gd name="T59" fmla="*/ 36 h 144"/>
                  <a:gd name="T60" fmla="*/ 25 w 162"/>
                  <a:gd name="T61" fmla="*/ 32 h 144"/>
                  <a:gd name="T62" fmla="*/ 33 w 162"/>
                  <a:gd name="T63" fmla="*/ 32 h 144"/>
                  <a:gd name="T64" fmla="*/ 36 w 162"/>
                  <a:gd name="T65" fmla="*/ 29 h 144"/>
                  <a:gd name="T66" fmla="*/ 43 w 162"/>
                  <a:gd name="T67" fmla="*/ 25 h 144"/>
                  <a:gd name="T68" fmla="*/ 47 w 162"/>
                  <a:gd name="T69" fmla="*/ 25 h 144"/>
                  <a:gd name="T70" fmla="*/ 54 w 162"/>
                  <a:gd name="T71" fmla="*/ 22 h 144"/>
                  <a:gd name="T72" fmla="*/ 58 w 162"/>
                  <a:gd name="T73" fmla="*/ 22 h 144"/>
                  <a:gd name="T74" fmla="*/ 65 w 162"/>
                  <a:gd name="T75" fmla="*/ 18 h 144"/>
                  <a:gd name="T76" fmla="*/ 72 w 162"/>
                  <a:gd name="T77" fmla="*/ 14 h 144"/>
                  <a:gd name="T78" fmla="*/ 76 w 162"/>
                  <a:gd name="T79" fmla="*/ 11 h 144"/>
                  <a:gd name="T80" fmla="*/ 83 w 162"/>
                  <a:gd name="T81" fmla="*/ 11 h 144"/>
                  <a:gd name="T82" fmla="*/ 90 w 162"/>
                  <a:gd name="T83" fmla="*/ 7 h 144"/>
                  <a:gd name="T84" fmla="*/ 94 w 162"/>
                  <a:gd name="T85" fmla="*/ 7 h 144"/>
                  <a:gd name="T86" fmla="*/ 101 w 162"/>
                  <a:gd name="T87" fmla="*/ 4 h 144"/>
                  <a:gd name="T88" fmla="*/ 105 w 162"/>
                  <a:gd name="T89" fmla="*/ 4 h 144"/>
                  <a:gd name="T90" fmla="*/ 112 w 162"/>
                  <a:gd name="T91" fmla="*/ 0 h 144"/>
                  <a:gd name="T92" fmla="*/ 119 w 162"/>
                  <a:gd name="T93" fmla="*/ 0 h 144"/>
                  <a:gd name="T94" fmla="*/ 126 w 162"/>
                  <a:gd name="T95" fmla="*/ 7 h 144"/>
                  <a:gd name="T96" fmla="*/ 133 w 162"/>
                  <a:gd name="T97" fmla="*/ 11 h 144"/>
                  <a:gd name="T98" fmla="*/ 137 w 162"/>
                  <a:gd name="T99" fmla="*/ 18 h 144"/>
                  <a:gd name="T100" fmla="*/ 141 w 162"/>
                  <a:gd name="T101" fmla="*/ 25 h 144"/>
                  <a:gd name="T102" fmla="*/ 144 w 162"/>
                  <a:gd name="T103" fmla="*/ 36 h 144"/>
                  <a:gd name="T104" fmla="*/ 148 w 162"/>
                  <a:gd name="T105" fmla="*/ 43 h 144"/>
                  <a:gd name="T106" fmla="*/ 151 w 162"/>
                  <a:gd name="T107" fmla="*/ 50 h 144"/>
                  <a:gd name="T108" fmla="*/ 155 w 162"/>
                  <a:gd name="T109" fmla="*/ 5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2" h="144">
                    <a:moveTo>
                      <a:pt x="155" y="58"/>
                    </a:moveTo>
                    <a:lnTo>
                      <a:pt x="162" y="58"/>
                    </a:lnTo>
                    <a:lnTo>
                      <a:pt x="159" y="65"/>
                    </a:lnTo>
                    <a:lnTo>
                      <a:pt x="155" y="76"/>
                    </a:lnTo>
                    <a:lnTo>
                      <a:pt x="151" y="83"/>
                    </a:lnTo>
                    <a:lnTo>
                      <a:pt x="151" y="90"/>
                    </a:lnTo>
                    <a:lnTo>
                      <a:pt x="148" y="101"/>
                    </a:lnTo>
                    <a:lnTo>
                      <a:pt x="144" y="108"/>
                    </a:lnTo>
                    <a:lnTo>
                      <a:pt x="141" y="115"/>
                    </a:lnTo>
                    <a:lnTo>
                      <a:pt x="137" y="122"/>
                    </a:lnTo>
                    <a:lnTo>
                      <a:pt x="126" y="126"/>
                    </a:lnTo>
                    <a:lnTo>
                      <a:pt x="115" y="133"/>
                    </a:lnTo>
                    <a:lnTo>
                      <a:pt x="108" y="137"/>
                    </a:lnTo>
                    <a:lnTo>
                      <a:pt x="97" y="140"/>
                    </a:lnTo>
                    <a:lnTo>
                      <a:pt x="87" y="140"/>
                    </a:lnTo>
                    <a:lnTo>
                      <a:pt x="76" y="144"/>
                    </a:lnTo>
                    <a:lnTo>
                      <a:pt x="54" y="144"/>
                    </a:lnTo>
                    <a:lnTo>
                      <a:pt x="47" y="140"/>
                    </a:lnTo>
                    <a:lnTo>
                      <a:pt x="36" y="137"/>
                    </a:lnTo>
                    <a:lnTo>
                      <a:pt x="29" y="130"/>
                    </a:lnTo>
                    <a:lnTo>
                      <a:pt x="22" y="126"/>
                    </a:lnTo>
                    <a:lnTo>
                      <a:pt x="15" y="119"/>
                    </a:lnTo>
                    <a:lnTo>
                      <a:pt x="11" y="112"/>
                    </a:lnTo>
                    <a:lnTo>
                      <a:pt x="4" y="104"/>
                    </a:lnTo>
                    <a:lnTo>
                      <a:pt x="0" y="94"/>
                    </a:lnTo>
                    <a:lnTo>
                      <a:pt x="4" y="86"/>
                    </a:lnTo>
                    <a:lnTo>
                      <a:pt x="0" y="76"/>
                    </a:lnTo>
                    <a:lnTo>
                      <a:pt x="0" y="58"/>
                    </a:lnTo>
                    <a:lnTo>
                      <a:pt x="4" y="47"/>
                    </a:lnTo>
                    <a:lnTo>
                      <a:pt x="15" y="36"/>
                    </a:lnTo>
                    <a:lnTo>
                      <a:pt x="25" y="32"/>
                    </a:lnTo>
                    <a:lnTo>
                      <a:pt x="33" y="32"/>
                    </a:lnTo>
                    <a:lnTo>
                      <a:pt x="36" y="29"/>
                    </a:lnTo>
                    <a:lnTo>
                      <a:pt x="43" y="25"/>
                    </a:lnTo>
                    <a:lnTo>
                      <a:pt x="47" y="25"/>
                    </a:lnTo>
                    <a:lnTo>
                      <a:pt x="54" y="22"/>
                    </a:lnTo>
                    <a:lnTo>
                      <a:pt x="58" y="22"/>
                    </a:lnTo>
                    <a:lnTo>
                      <a:pt x="65" y="18"/>
                    </a:lnTo>
                    <a:lnTo>
                      <a:pt x="72" y="14"/>
                    </a:lnTo>
                    <a:lnTo>
                      <a:pt x="76" y="11"/>
                    </a:lnTo>
                    <a:lnTo>
                      <a:pt x="83" y="11"/>
                    </a:lnTo>
                    <a:lnTo>
                      <a:pt x="90" y="7"/>
                    </a:lnTo>
                    <a:lnTo>
                      <a:pt x="94" y="7"/>
                    </a:lnTo>
                    <a:lnTo>
                      <a:pt x="101" y="4"/>
                    </a:lnTo>
                    <a:lnTo>
                      <a:pt x="105" y="4"/>
                    </a:lnTo>
                    <a:lnTo>
                      <a:pt x="112" y="0"/>
                    </a:lnTo>
                    <a:lnTo>
                      <a:pt x="119" y="0"/>
                    </a:lnTo>
                    <a:lnTo>
                      <a:pt x="126" y="7"/>
                    </a:lnTo>
                    <a:lnTo>
                      <a:pt x="133" y="11"/>
                    </a:lnTo>
                    <a:lnTo>
                      <a:pt x="137" y="18"/>
                    </a:lnTo>
                    <a:lnTo>
                      <a:pt x="141" y="25"/>
                    </a:lnTo>
                    <a:lnTo>
                      <a:pt x="144" y="36"/>
                    </a:lnTo>
                    <a:lnTo>
                      <a:pt x="148" y="43"/>
                    </a:lnTo>
                    <a:lnTo>
                      <a:pt x="151" y="50"/>
                    </a:lnTo>
                    <a:lnTo>
                      <a:pt x="155" y="58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57" name="Freeform 281"/>
              <p:cNvSpPr>
                <a:spLocks/>
              </p:cNvSpPr>
              <p:nvPr/>
            </p:nvSpPr>
            <p:spPr bwMode="auto">
              <a:xfrm>
                <a:off x="3822" y="1770"/>
                <a:ext cx="11" cy="7"/>
              </a:xfrm>
              <a:custGeom>
                <a:avLst/>
                <a:gdLst>
                  <a:gd name="T0" fmla="*/ 11 w 11"/>
                  <a:gd name="T1" fmla="*/ 7 h 7"/>
                  <a:gd name="T2" fmla="*/ 7 w 11"/>
                  <a:gd name="T3" fmla="*/ 0 h 7"/>
                  <a:gd name="T4" fmla="*/ 0 w 11"/>
                  <a:gd name="T5" fmla="*/ 0 h 7"/>
                  <a:gd name="T6" fmla="*/ 0 w 11"/>
                  <a:gd name="T7" fmla="*/ 7 h 7"/>
                  <a:gd name="T8" fmla="*/ 7 w 11"/>
                  <a:gd name="T9" fmla="*/ 7 h 7"/>
                  <a:gd name="T10" fmla="*/ 4 w 11"/>
                  <a:gd name="T11" fmla="*/ 4 h 7"/>
                  <a:gd name="T12" fmla="*/ 11 w 11"/>
                  <a:gd name="T13" fmla="*/ 7 h 7"/>
                  <a:gd name="T14" fmla="*/ 11 w 11"/>
                  <a:gd name="T15" fmla="*/ 0 h 7"/>
                  <a:gd name="T16" fmla="*/ 7 w 11"/>
                  <a:gd name="T17" fmla="*/ 0 h 7"/>
                  <a:gd name="T18" fmla="*/ 11 w 11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4" y="4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58" name="Freeform 282"/>
              <p:cNvSpPr>
                <a:spLocks/>
              </p:cNvSpPr>
              <p:nvPr/>
            </p:nvSpPr>
            <p:spPr bwMode="auto">
              <a:xfrm>
                <a:off x="3800" y="1774"/>
                <a:ext cx="33" cy="68"/>
              </a:xfrm>
              <a:custGeom>
                <a:avLst/>
                <a:gdLst>
                  <a:gd name="T0" fmla="*/ 4 w 33"/>
                  <a:gd name="T1" fmla="*/ 68 h 68"/>
                  <a:gd name="T2" fmla="*/ 8 w 33"/>
                  <a:gd name="T3" fmla="*/ 68 h 68"/>
                  <a:gd name="T4" fmla="*/ 11 w 33"/>
                  <a:gd name="T5" fmla="*/ 61 h 68"/>
                  <a:gd name="T6" fmla="*/ 15 w 33"/>
                  <a:gd name="T7" fmla="*/ 50 h 68"/>
                  <a:gd name="T8" fmla="*/ 18 w 33"/>
                  <a:gd name="T9" fmla="*/ 43 h 68"/>
                  <a:gd name="T10" fmla="*/ 18 w 33"/>
                  <a:gd name="T11" fmla="*/ 36 h 68"/>
                  <a:gd name="T12" fmla="*/ 22 w 33"/>
                  <a:gd name="T13" fmla="*/ 25 h 68"/>
                  <a:gd name="T14" fmla="*/ 26 w 33"/>
                  <a:gd name="T15" fmla="*/ 18 h 68"/>
                  <a:gd name="T16" fmla="*/ 29 w 33"/>
                  <a:gd name="T17" fmla="*/ 10 h 68"/>
                  <a:gd name="T18" fmla="*/ 33 w 33"/>
                  <a:gd name="T19" fmla="*/ 3 h 68"/>
                  <a:gd name="T20" fmla="*/ 26 w 33"/>
                  <a:gd name="T21" fmla="*/ 0 h 68"/>
                  <a:gd name="T22" fmla="*/ 22 w 33"/>
                  <a:gd name="T23" fmla="*/ 7 h 68"/>
                  <a:gd name="T24" fmla="*/ 18 w 33"/>
                  <a:gd name="T25" fmla="*/ 14 h 68"/>
                  <a:gd name="T26" fmla="*/ 15 w 33"/>
                  <a:gd name="T27" fmla="*/ 25 h 68"/>
                  <a:gd name="T28" fmla="*/ 15 w 33"/>
                  <a:gd name="T29" fmla="*/ 32 h 68"/>
                  <a:gd name="T30" fmla="*/ 11 w 33"/>
                  <a:gd name="T31" fmla="*/ 39 h 68"/>
                  <a:gd name="T32" fmla="*/ 8 w 33"/>
                  <a:gd name="T33" fmla="*/ 46 h 68"/>
                  <a:gd name="T34" fmla="*/ 4 w 33"/>
                  <a:gd name="T35" fmla="*/ 57 h 68"/>
                  <a:gd name="T36" fmla="*/ 0 w 33"/>
                  <a:gd name="T37" fmla="*/ 64 h 68"/>
                  <a:gd name="T38" fmla="*/ 0 w 33"/>
                  <a:gd name="T39" fmla="*/ 61 h 68"/>
                  <a:gd name="T40" fmla="*/ 4 w 33"/>
                  <a:gd name="T41" fmla="*/ 68 h 68"/>
                  <a:gd name="T42" fmla="*/ 8 w 33"/>
                  <a:gd name="T43" fmla="*/ 68 h 68"/>
                  <a:gd name="T44" fmla="*/ 4 w 33"/>
                  <a:gd name="T4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" h="68">
                    <a:moveTo>
                      <a:pt x="4" y="68"/>
                    </a:moveTo>
                    <a:lnTo>
                      <a:pt x="8" y="68"/>
                    </a:lnTo>
                    <a:lnTo>
                      <a:pt x="11" y="61"/>
                    </a:lnTo>
                    <a:lnTo>
                      <a:pt x="15" y="50"/>
                    </a:lnTo>
                    <a:lnTo>
                      <a:pt x="18" y="43"/>
                    </a:lnTo>
                    <a:lnTo>
                      <a:pt x="18" y="36"/>
                    </a:lnTo>
                    <a:lnTo>
                      <a:pt x="22" y="25"/>
                    </a:lnTo>
                    <a:lnTo>
                      <a:pt x="26" y="18"/>
                    </a:lnTo>
                    <a:lnTo>
                      <a:pt x="29" y="10"/>
                    </a:lnTo>
                    <a:lnTo>
                      <a:pt x="33" y="3"/>
                    </a:lnTo>
                    <a:lnTo>
                      <a:pt x="26" y="0"/>
                    </a:lnTo>
                    <a:lnTo>
                      <a:pt x="22" y="7"/>
                    </a:lnTo>
                    <a:lnTo>
                      <a:pt x="18" y="14"/>
                    </a:lnTo>
                    <a:lnTo>
                      <a:pt x="15" y="25"/>
                    </a:lnTo>
                    <a:lnTo>
                      <a:pt x="15" y="32"/>
                    </a:lnTo>
                    <a:lnTo>
                      <a:pt x="11" y="39"/>
                    </a:lnTo>
                    <a:lnTo>
                      <a:pt x="8" y="46"/>
                    </a:lnTo>
                    <a:lnTo>
                      <a:pt x="4" y="57"/>
                    </a:lnTo>
                    <a:lnTo>
                      <a:pt x="0" y="64"/>
                    </a:lnTo>
                    <a:lnTo>
                      <a:pt x="0" y="61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59" name="Freeform 283"/>
              <p:cNvSpPr>
                <a:spLocks/>
              </p:cNvSpPr>
              <p:nvPr/>
            </p:nvSpPr>
            <p:spPr bwMode="auto">
              <a:xfrm>
                <a:off x="3718" y="1835"/>
                <a:ext cx="86" cy="29"/>
              </a:xfrm>
              <a:custGeom>
                <a:avLst/>
                <a:gdLst>
                  <a:gd name="T0" fmla="*/ 0 w 86"/>
                  <a:gd name="T1" fmla="*/ 29 h 29"/>
                  <a:gd name="T2" fmla="*/ 36 w 86"/>
                  <a:gd name="T3" fmla="*/ 29 h 29"/>
                  <a:gd name="T4" fmla="*/ 46 w 86"/>
                  <a:gd name="T5" fmla="*/ 25 h 29"/>
                  <a:gd name="T6" fmla="*/ 57 w 86"/>
                  <a:gd name="T7" fmla="*/ 21 h 29"/>
                  <a:gd name="T8" fmla="*/ 68 w 86"/>
                  <a:gd name="T9" fmla="*/ 18 h 29"/>
                  <a:gd name="T10" fmla="*/ 79 w 86"/>
                  <a:gd name="T11" fmla="*/ 11 h 29"/>
                  <a:gd name="T12" fmla="*/ 86 w 86"/>
                  <a:gd name="T13" fmla="*/ 7 h 29"/>
                  <a:gd name="T14" fmla="*/ 82 w 86"/>
                  <a:gd name="T15" fmla="*/ 0 h 29"/>
                  <a:gd name="T16" fmla="*/ 75 w 86"/>
                  <a:gd name="T17" fmla="*/ 3 h 29"/>
                  <a:gd name="T18" fmla="*/ 64 w 86"/>
                  <a:gd name="T19" fmla="*/ 11 h 29"/>
                  <a:gd name="T20" fmla="*/ 54 w 86"/>
                  <a:gd name="T21" fmla="*/ 14 h 29"/>
                  <a:gd name="T22" fmla="*/ 43 w 86"/>
                  <a:gd name="T23" fmla="*/ 18 h 29"/>
                  <a:gd name="T24" fmla="*/ 36 w 86"/>
                  <a:gd name="T25" fmla="*/ 21 h 29"/>
                  <a:gd name="T26" fmla="*/ 3 w 86"/>
                  <a:gd name="T27" fmla="*/ 21 h 29"/>
                  <a:gd name="T28" fmla="*/ 0 w 86"/>
                  <a:gd name="T29" fmla="*/ 29 h 29"/>
                  <a:gd name="T30" fmla="*/ 3 w 86"/>
                  <a:gd name="T31" fmla="*/ 29 h 29"/>
                  <a:gd name="T32" fmla="*/ 0 w 86"/>
                  <a:gd name="T3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29">
                    <a:moveTo>
                      <a:pt x="0" y="29"/>
                    </a:moveTo>
                    <a:lnTo>
                      <a:pt x="36" y="29"/>
                    </a:lnTo>
                    <a:lnTo>
                      <a:pt x="46" y="25"/>
                    </a:lnTo>
                    <a:lnTo>
                      <a:pt x="57" y="21"/>
                    </a:lnTo>
                    <a:lnTo>
                      <a:pt x="68" y="18"/>
                    </a:lnTo>
                    <a:lnTo>
                      <a:pt x="79" y="11"/>
                    </a:lnTo>
                    <a:lnTo>
                      <a:pt x="86" y="7"/>
                    </a:lnTo>
                    <a:lnTo>
                      <a:pt x="82" y="0"/>
                    </a:lnTo>
                    <a:lnTo>
                      <a:pt x="75" y="3"/>
                    </a:lnTo>
                    <a:lnTo>
                      <a:pt x="64" y="11"/>
                    </a:lnTo>
                    <a:lnTo>
                      <a:pt x="54" y="14"/>
                    </a:lnTo>
                    <a:lnTo>
                      <a:pt x="43" y="18"/>
                    </a:lnTo>
                    <a:lnTo>
                      <a:pt x="36" y="21"/>
                    </a:lnTo>
                    <a:lnTo>
                      <a:pt x="3" y="21"/>
                    </a:lnTo>
                    <a:lnTo>
                      <a:pt x="0" y="29"/>
                    </a:lnTo>
                    <a:lnTo>
                      <a:pt x="3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60" name="Freeform 284"/>
              <p:cNvSpPr>
                <a:spLocks/>
              </p:cNvSpPr>
              <p:nvPr/>
            </p:nvSpPr>
            <p:spPr bwMode="auto">
              <a:xfrm>
                <a:off x="3664" y="1810"/>
                <a:ext cx="57" cy="54"/>
              </a:xfrm>
              <a:custGeom>
                <a:avLst/>
                <a:gdLst>
                  <a:gd name="T0" fmla="*/ 0 w 57"/>
                  <a:gd name="T1" fmla="*/ 0 h 54"/>
                  <a:gd name="T2" fmla="*/ 0 w 57"/>
                  <a:gd name="T3" fmla="*/ 3 h 54"/>
                  <a:gd name="T4" fmla="*/ 3 w 57"/>
                  <a:gd name="T5" fmla="*/ 10 h 54"/>
                  <a:gd name="T6" fmla="*/ 10 w 57"/>
                  <a:gd name="T7" fmla="*/ 21 h 54"/>
                  <a:gd name="T8" fmla="*/ 14 w 57"/>
                  <a:gd name="T9" fmla="*/ 28 h 54"/>
                  <a:gd name="T10" fmla="*/ 21 w 57"/>
                  <a:gd name="T11" fmla="*/ 32 h 54"/>
                  <a:gd name="T12" fmla="*/ 32 w 57"/>
                  <a:gd name="T13" fmla="*/ 39 h 54"/>
                  <a:gd name="T14" fmla="*/ 39 w 57"/>
                  <a:gd name="T15" fmla="*/ 43 h 54"/>
                  <a:gd name="T16" fmla="*/ 46 w 57"/>
                  <a:gd name="T17" fmla="*/ 50 h 54"/>
                  <a:gd name="T18" fmla="*/ 54 w 57"/>
                  <a:gd name="T19" fmla="*/ 54 h 54"/>
                  <a:gd name="T20" fmla="*/ 57 w 57"/>
                  <a:gd name="T21" fmla="*/ 46 h 54"/>
                  <a:gd name="T22" fmla="*/ 50 w 57"/>
                  <a:gd name="T23" fmla="*/ 43 h 54"/>
                  <a:gd name="T24" fmla="*/ 43 w 57"/>
                  <a:gd name="T25" fmla="*/ 39 h 54"/>
                  <a:gd name="T26" fmla="*/ 36 w 57"/>
                  <a:gd name="T27" fmla="*/ 32 h 54"/>
                  <a:gd name="T28" fmla="*/ 28 w 57"/>
                  <a:gd name="T29" fmla="*/ 28 h 54"/>
                  <a:gd name="T30" fmla="*/ 21 w 57"/>
                  <a:gd name="T31" fmla="*/ 21 h 54"/>
                  <a:gd name="T32" fmla="*/ 14 w 57"/>
                  <a:gd name="T33" fmla="*/ 18 h 54"/>
                  <a:gd name="T34" fmla="*/ 14 w 57"/>
                  <a:gd name="T35" fmla="*/ 7 h 54"/>
                  <a:gd name="T36" fmla="*/ 7 w 57"/>
                  <a:gd name="T37" fmla="*/ 0 h 54"/>
                  <a:gd name="T38" fmla="*/ 0 w 57"/>
                  <a:gd name="T39" fmla="*/ 0 h 54"/>
                  <a:gd name="T40" fmla="*/ 0 w 57"/>
                  <a:gd name="T41" fmla="*/ 3 h 54"/>
                  <a:gd name="T42" fmla="*/ 0 w 57"/>
                  <a:gd name="T4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" h="54">
                    <a:moveTo>
                      <a:pt x="0" y="0"/>
                    </a:moveTo>
                    <a:lnTo>
                      <a:pt x="0" y="3"/>
                    </a:lnTo>
                    <a:lnTo>
                      <a:pt x="3" y="10"/>
                    </a:lnTo>
                    <a:lnTo>
                      <a:pt x="10" y="21"/>
                    </a:lnTo>
                    <a:lnTo>
                      <a:pt x="14" y="28"/>
                    </a:lnTo>
                    <a:lnTo>
                      <a:pt x="21" y="32"/>
                    </a:lnTo>
                    <a:lnTo>
                      <a:pt x="32" y="39"/>
                    </a:lnTo>
                    <a:lnTo>
                      <a:pt x="39" y="43"/>
                    </a:lnTo>
                    <a:lnTo>
                      <a:pt x="46" y="50"/>
                    </a:lnTo>
                    <a:lnTo>
                      <a:pt x="54" y="54"/>
                    </a:lnTo>
                    <a:lnTo>
                      <a:pt x="57" y="46"/>
                    </a:lnTo>
                    <a:lnTo>
                      <a:pt x="50" y="43"/>
                    </a:lnTo>
                    <a:lnTo>
                      <a:pt x="43" y="39"/>
                    </a:lnTo>
                    <a:lnTo>
                      <a:pt x="36" y="32"/>
                    </a:lnTo>
                    <a:lnTo>
                      <a:pt x="28" y="28"/>
                    </a:lnTo>
                    <a:lnTo>
                      <a:pt x="21" y="21"/>
                    </a:lnTo>
                    <a:lnTo>
                      <a:pt x="14" y="18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61" name="Freeform 285"/>
              <p:cNvSpPr>
                <a:spLocks/>
              </p:cNvSpPr>
              <p:nvPr/>
            </p:nvSpPr>
            <p:spPr bwMode="auto">
              <a:xfrm>
                <a:off x="3664" y="1745"/>
                <a:ext cx="28" cy="65"/>
              </a:xfrm>
              <a:custGeom>
                <a:avLst/>
                <a:gdLst>
                  <a:gd name="T0" fmla="*/ 28 w 28"/>
                  <a:gd name="T1" fmla="*/ 0 h 65"/>
                  <a:gd name="T2" fmla="*/ 14 w 28"/>
                  <a:gd name="T3" fmla="*/ 3 h 65"/>
                  <a:gd name="T4" fmla="*/ 7 w 28"/>
                  <a:gd name="T5" fmla="*/ 11 h 65"/>
                  <a:gd name="T6" fmla="*/ 3 w 28"/>
                  <a:gd name="T7" fmla="*/ 18 h 65"/>
                  <a:gd name="T8" fmla="*/ 0 w 28"/>
                  <a:gd name="T9" fmla="*/ 29 h 65"/>
                  <a:gd name="T10" fmla="*/ 0 w 28"/>
                  <a:gd name="T11" fmla="*/ 65 h 65"/>
                  <a:gd name="T12" fmla="*/ 7 w 28"/>
                  <a:gd name="T13" fmla="*/ 65 h 65"/>
                  <a:gd name="T14" fmla="*/ 10 w 28"/>
                  <a:gd name="T15" fmla="*/ 57 h 65"/>
                  <a:gd name="T16" fmla="*/ 7 w 28"/>
                  <a:gd name="T17" fmla="*/ 47 h 65"/>
                  <a:gd name="T18" fmla="*/ 7 w 28"/>
                  <a:gd name="T19" fmla="*/ 29 h 65"/>
                  <a:gd name="T20" fmla="*/ 10 w 28"/>
                  <a:gd name="T21" fmla="*/ 21 h 65"/>
                  <a:gd name="T22" fmla="*/ 14 w 28"/>
                  <a:gd name="T23" fmla="*/ 14 h 65"/>
                  <a:gd name="T24" fmla="*/ 18 w 28"/>
                  <a:gd name="T25" fmla="*/ 11 h 65"/>
                  <a:gd name="T26" fmla="*/ 28 w 28"/>
                  <a:gd name="T27" fmla="*/ 7 h 65"/>
                  <a:gd name="T28" fmla="*/ 28 w 28"/>
                  <a:gd name="T2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65">
                    <a:moveTo>
                      <a:pt x="28" y="0"/>
                    </a:moveTo>
                    <a:lnTo>
                      <a:pt x="14" y="3"/>
                    </a:lnTo>
                    <a:lnTo>
                      <a:pt x="7" y="11"/>
                    </a:lnTo>
                    <a:lnTo>
                      <a:pt x="3" y="18"/>
                    </a:lnTo>
                    <a:lnTo>
                      <a:pt x="0" y="29"/>
                    </a:lnTo>
                    <a:lnTo>
                      <a:pt x="0" y="65"/>
                    </a:lnTo>
                    <a:lnTo>
                      <a:pt x="7" y="65"/>
                    </a:lnTo>
                    <a:lnTo>
                      <a:pt x="10" y="57"/>
                    </a:lnTo>
                    <a:lnTo>
                      <a:pt x="7" y="47"/>
                    </a:lnTo>
                    <a:lnTo>
                      <a:pt x="7" y="29"/>
                    </a:lnTo>
                    <a:lnTo>
                      <a:pt x="10" y="21"/>
                    </a:lnTo>
                    <a:lnTo>
                      <a:pt x="14" y="14"/>
                    </a:lnTo>
                    <a:lnTo>
                      <a:pt x="18" y="11"/>
                    </a:lnTo>
                    <a:lnTo>
                      <a:pt x="28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62" name="Freeform 286"/>
              <p:cNvSpPr>
                <a:spLocks/>
              </p:cNvSpPr>
              <p:nvPr/>
            </p:nvSpPr>
            <p:spPr bwMode="auto">
              <a:xfrm>
                <a:off x="3692" y="1712"/>
                <a:ext cx="98" cy="40"/>
              </a:xfrm>
              <a:custGeom>
                <a:avLst/>
                <a:gdLst>
                  <a:gd name="T0" fmla="*/ 98 w 98"/>
                  <a:gd name="T1" fmla="*/ 0 h 40"/>
                  <a:gd name="T2" fmla="*/ 87 w 98"/>
                  <a:gd name="T3" fmla="*/ 0 h 40"/>
                  <a:gd name="T4" fmla="*/ 80 w 98"/>
                  <a:gd name="T5" fmla="*/ 4 h 40"/>
                  <a:gd name="T6" fmla="*/ 76 w 98"/>
                  <a:gd name="T7" fmla="*/ 4 h 40"/>
                  <a:gd name="T8" fmla="*/ 69 w 98"/>
                  <a:gd name="T9" fmla="*/ 8 h 40"/>
                  <a:gd name="T10" fmla="*/ 62 w 98"/>
                  <a:gd name="T11" fmla="*/ 8 h 40"/>
                  <a:gd name="T12" fmla="*/ 54 w 98"/>
                  <a:gd name="T13" fmla="*/ 11 h 40"/>
                  <a:gd name="T14" fmla="*/ 51 w 98"/>
                  <a:gd name="T15" fmla="*/ 11 h 40"/>
                  <a:gd name="T16" fmla="*/ 44 w 98"/>
                  <a:gd name="T17" fmla="*/ 15 h 40"/>
                  <a:gd name="T18" fmla="*/ 40 w 98"/>
                  <a:gd name="T19" fmla="*/ 18 h 40"/>
                  <a:gd name="T20" fmla="*/ 33 w 98"/>
                  <a:gd name="T21" fmla="*/ 22 h 40"/>
                  <a:gd name="T22" fmla="*/ 26 w 98"/>
                  <a:gd name="T23" fmla="*/ 22 h 40"/>
                  <a:gd name="T24" fmla="*/ 22 w 98"/>
                  <a:gd name="T25" fmla="*/ 26 h 40"/>
                  <a:gd name="T26" fmla="*/ 15 w 98"/>
                  <a:gd name="T27" fmla="*/ 26 h 40"/>
                  <a:gd name="T28" fmla="*/ 11 w 98"/>
                  <a:gd name="T29" fmla="*/ 29 h 40"/>
                  <a:gd name="T30" fmla="*/ 4 w 98"/>
                  <a:gd name="T31" fmla="*/ 33 h 40"/>
                  <a:gd name="T32" fmla="*/ 0 w 98"/>
                  <a:gd name="T33" fmla="*/ 33 h 40"/>
                  <a:gd name="T34" fmla="*/ 0 w 98"/>
                  <a:gd name="T35" fmla="*/ 40 h 40"/>
                  <a:gd name="T36" fmla="*/ 8 w 98"/>
                  <a:gd name="T37" fmla="*/ 40 h 40"/>
                  <a:gd name="T38" fmla="*/ 11 w 98"/>
                  <a:gd name="T39" fmla="*/ 36 h 40"/>
                  <a:gd name="T40" fmla="*/ 18 w 98"/>
                  <a:gd name="T41" fmla="*/ 33 h 40"/>
                  <a:gd name="T42" fmla="*/ 26 w 98"/>
                  <a:gd name="T43" fmla="*/ 33 h 40"/>
                  <a:gd name="T44" fmla="*/ 29 w 98"/>
                  <a:gd name="T45" fmla="*/ 29 h 40"/>
                  <a:gd name="T46" fmla="*/ 36 w 98"/>
                  <a:gd name="T47" fmla="*/ 26 h 40"/>
                  <a:gd name="T48" fmla="*/ 40 w 98"/>
                  <a:gd name="T49" fmla="*/ 26 h 40"/>
                  <a:gd name="T50" fmla="*/ 47 w 98"/>
                  <a:gd name="T51" fmla="*/ 22 h 40"/>
                  <a:gd name="T52" fmla="*/ 51 w 98"/>
                  <a:gd name="T53" fmla="*/ 18 h 40"/>
                  <a:gd name="T54" fmla="*/ 58 w 98"/>
                  <a:gd name="T55" fmla="*/ 18 h 40"/>
                  <a:gd name="T56" fmla="*/ 65 w 98"/>
                  <a:gd name="T57" fmla="*/ 15 h 40"/>
                  <a:gd name="T58" fmla="*/ 69 w 98"/>
                  <a:gd name="T59" fmla="*/ 15 h 40"/>
                  <a:gd name="T60" fmla="*/ 76 w 98"/>
                  <a:gd name="T61" fmla="*/ 11 h 40"/>
                  <a:gd name="T62" fmla="*/ 83 w 98"/>
                  <a:gd name="T63" fmla="*/ 11 h 40"/>
                  <a:gd name="T64" fmla="*/ 87 w 98"/>
                  <a:gd name="T65" fmla="*/ 8 h 40"/>
                  <a:gd name="T66" fmla="*/ 94 w 98"/>
                  <a:gd name="T67" fmla="*/ 8 h 40"/>
                  <a:gd name="T68" fmla="*/ 98 w 98"/>
                  <a:gd name="T69" fmla="*/ 0 h 40"/>
                  <a:gd name="T70" fmla="*/ 94 w 98"/>
                  <a:gd name="T71" fmla="*/ 0 h 40"/>
                  <a:gd name="T72" fmla="*/ 98 w 98"/>
                  <a:gd name="T7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40">
                    <a:moveTo>
                      <a:pt x="98" y="0"/>
                    </a:moveTo>
                    <a:lnTo>
                      <a:pt x="87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69" y="8"/>
                    </a:lnTo>
                    <a:lnTo>
                      <a:pt x="62" y="8"/>
                    </a:lnTo>
                    <a:lnTo>
                      <a:pt x="54" y="11"/>
                    </a:lnTo>
                    <a:lnTo>
                      <a:pt x="51" y="11"/>
                    </a:lnTo>
                    <a:lnTo>
                      <a:pt x="44" y="15"/>
                    </a:lnTo>
                    <a:lnTo>
                      <a:pt x="40" y="18"/>
                    </a:lnTo>
                    <a:lnTo>
                      <a:pt x="33" y="22"/>
                    </a:lnTo>
                    <a:lnTo>
                      <a:pt x="26" y="22"/>
                    </a:lnTo>
                    <a:lnTo>
                      <a:pt x="22" y="26"/>
                    </a:lnTo>
                    <a:lnTo>
                      <a:pt x="15" y="26"/>
                    </a:lnTo>
                    <a:lnTo>
                      <a:pt x="11" y="29"/>
                    </a:lnTo>
                    <a:lnTo>
                      <a:pt x="4" y="33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8" y="40"/>
                    </a:lnTo>
                    <a:lnTo>
                      <a:pt x="11" y="36"/>
                    </a:lnTo>
                    <a:lnTo>
                      <a:pt x="18" y="33"/>
                    </a:lnTo>
                    <a:lnTo>
                      <a:pt x="26" y="33"/>
                    </a:lnTo>
                    <a:lnTo>
                      <a:pt x="29" y="29"/>
                    </a:lnTo>
                    <a:lnTo>
                      <a:pt x="36" y="26"/>
                    </a:lnTo>
                    <a:lnTo>
                      <a:pt x="40" y="26"/>
                    </a:lnTo>
                    <a:lnTo>
                      <a:pt x="47" y="22"/>
                    </a:lnTo>
                    <a:lnTo>
                      <a:pt x="51" y="18"/>
                    </a:lnTo>
                    <a:lnTo>
                      <a:pt x="58" y="18"/>
                    </a:lnTo>
                    <a:lnTo>
                      <a:pt x="65" y="15"/>
                    </a:lnTo>
                    <a:lnTo>
                      <a:pt x="69" y="15"/>
                    </a:lnTo>
                    <a:lnTo>
                      <a:pt x="76" y="11"/>
                    </a:lnTo>
                    <a:lnTo>
                      <a:pt x="83" y="11"/>
                    </a:lnTo>
                    <a:lnTo>
                      <a:pt x="87" y="8"/>
                    </a:lnTo>
                    <a:lnTo>
                      <a:pt x="94" y="8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63" name="Freeform 287"/>
              <p:cNvSpPr>
                <a:spLocks/>
              </p:cNvSpPr>
              <p:nvPr/>
            </p:nvSpPr>
            <p:spPr bwMode="auto">
              <a:xfrm>
                <a:off x="3786" y="1712"/>
                <a:ext cx="40" cy="65"/>
              </a:xfrm>
              <a:custGeom>
                <a:avLst/>
                <a:gdLst>
                  <a:gd name="T0" fmla="*/ 36 w 40"/>
                  <a:gd name="T1" fmla="*/ 58 h 65"/>
                  <a:gd name="T2" fmla="*/ 40 w 40"/>
                  <a:gd name="T3" fmla="*/ 62 h 65"/>
                  <a:gd name="T4" fmla="*/ 36 w 40"/>
                  <a:gd name="T5" fmla="*/ 54 h 65"/>
                  <a:gd name="T6" fmla="*/ 32 w 40"/>
                  <a:gd name="T7" fmla="*/ 47 h 65"/>
                  <a:gd name="T8" fmla="*/ 29 w 40"/>
                  <a:gd name="T9" fmla="*/ 36 h 65"/>
                  <a:gd name="T10" fmla="*/ 25 w 40"/>
                  <a:gd name="T11" fmla="*/ 29 h 65"/>
                  <a:gd name="T12" fmla="*/ 22 w 40"/>
                  <a:gd name="T13" fmla="*/ 22 h 65"/>
                  <a:gd name="T14" fmla="*/ 18 w 40"/>
                  <a:gd name="T15" fmla="*/ 15 h 65"/>
                  <a:gd name="T16" fmla="*/ 4 w 40"/>
                  <a:gd name="T17" fmla="*/ 0 h 65"/>
                  <a:gd name="T18" fmla="*/ 0 w 40"/>
                  <a:gd name="T19" fmla="*/ 8 h 65"/>
                  <a:gd name="T20" fmla="*/ 7 w 40"/>
                  <a:gd name="T21" fmla="*/ 11 h 65"/>
                  <a:gd name="T22" fmla="*/ 11 w 40"/>
                  <a:gd name="T23" fmla="*/ 18 h 65"/>
                  <a:gd name="T24" fmla="*/ 14 w 40"/>
                  <a:gd name="T25" fmla="*/ 26 h 65"/>
                  <a:gd name="T26" fmla="*/ 18 w 40"/>
                  <a:gd name="T27" fmla="*/ 33 h 65"/>
                  <a:gd name="T28" fmla="*/ 22 w 40"/>
                  <a:gd name="T29" fmla="*/ 40 h 65"/>
                  <a:gd name="T30" fmla="*/ 25 w 40"/>
                  <a:gd name="T31" fmla="*/ 47 h 65"/>
                  <a:gd name="T32" fmla="*/ 29 w 40"/>
                  <a:gd name="T33" fmla="*/ 58 h 65"/>
                  <a:gd name="T34" fmla="*/ 32 w 40"/>
                  <a:gd name="T35" fmla="*/ 65 h 65"/>
                  <a:gd name="T36" fmla="*/ 36 w 40"/>
                  <a:gd name="T37" fmla="*/ 65 h 65"/>
                  <a:gd name="T38" fmla="*/ 32 w 40"/>
                  <a:gd name="T39" fmla="*/ 65 h 65"/>
                  <a:gd name="T40" fmla="*/ 36 w 40"/>
                  <a:gd name="T41" fmla="*/ 65 h 65"/>
                  <a:gd name="T42" fmla="*/ 36 w 40"/>
                  <a:gd name="T43" fmla="*/ 5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65">
                    <a:moveTo>
                      <a:pt x="36" y="58"/>
                    </a:moveTo>
                    <a:lnTo>
                      <a:pt x="40" y="62"/>
                    </a:lnTo>
                    <a:lnTo>
                      <a:pt x="36" y="54"/>
                    </a:lnTo>
                    <a:lnTo>
                      <a:pt x="32" y="47"/>
                    </a:lnTo>
                    <a:lnTo>
                      <a:pt x="29" y="36"/>
                    </a:lnTo>
                    <a:lnTo>
                      <a:pt x="25" y="29"/>
                    </a:lnTo>
                    <a:lnTo>
                      <a:pt x="22" y="22"/>
                    </a:lnTo>
                    <a:lnTo>
                      <a:pt x="18" y="15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1" y="18"/>
                    </a:lnTo>
                    <a:lnTo>
                      <a:pt x="14" y="26"/>
                    </a:lnTo>
                    <a:lnTo>
                      <a:pt x="18" y="33"/>
                    </a:lnTo>
                    <a:lnTo>
                      <a:pt x="22" y="40"/>
                    </a:lnTo>
                    <a:lnTo>
                      <a:pt x="25" y="47"/>
                    </a:lnTo>
                    <a:lnTo>
                      <a:pt x="29" y="58"/>
                    </a:lnTo>
                    <a:lnTo>
                      <a:pt x="32" y="65"/>
                    </a:lnTo>
                    <a:lnTo>
                      <a:pt x="36" y="65"/>
                    </a:lnTo>
                    <a:lnTo>
                      <a:pt x="32" y="65"/>
                    </a:lnTo>
                    <a:lnTo>
                      <a:pt x="36" y="65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64" name="Freeform 288"/>
              <p:cNvSpPr>
                <a:spLocks/>
              </p:cNvSpPr>
              <p:nvPr/>
            </p:nvSpPr>
            <p:spPr bwMode="auto">
              <a:xfrm>
                <a:off x="4218" y="1720"/>
                <a:ext cx="18" cy="21"/>
              </a:xfrm>
              <a:custGeom>
                <a:avLst/>
                <a:gdLst>
                  <a:gd name="T0" fmla="*/ 18 w 18"/>
                  <a:gd name="T1" fmla="*/ 21 h 21"/>
                  <a:gd name="T2" fmla="*/ 18 w 18"/>
                  <a:gd name="T3" fmla="*/ 18 h 21"/>
                  <a:gd name="T4" fmla="*/ 11 w 18"/>
                  <a:gd name="T5" fmla="*/ 18 h 21"/>
                  <a:gd name="T6" fmla="*/ 0 w 18"/>
                  <a:gd name="T7" fmla="*/ 7 h 21"/>
                  <a:gd name="T8" fmla="*/ 0 w 18"/>
                  <a:gd name="T9" fmla="*/ 0 h 21"/>
                  <a:gd name="T10" fmla="*/ 18 w 18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18" y="18"/>
                    </a:lnTo>
                    <a:lnTo>
                      <a:pt x="11" y="18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65" name="Freeform 289"/>
              <p:cNvSpPr>
                <a:spLocks/>
              </p:cNvSpPr>
              <p:nvPr/>
            </p:nvSpPr>
            <p:spPr bwMode="auto">
              <a:xfrm>
                <a:off x="4214" y="1709"/>
                <a:ext cx="25" cy="32"/>
              </a:xfrm>
              <a:custGeom>
                <a:avLst/>
                <a:gdLst>
                  <a:gd name="T0" fmla="*/ 4 w 25"/>
                  <a:gd name="T1" fmla="*/ 11 h 32"/>
                  <a:gd name="T2" fmla="*/ 0 w 25"/>
                  <a:gd name="T3" fmla="*/ 11 h 32"/>
                  <a:gd name="T4" fmla="*/ 0 w 25"/>
                  <a:gd name="T5" fmla="*/ 18 h 32"/>
                  <a:gd name="T6" fmla="*/ 4 w 25"/>
                  <a:gd name="T7" fmla="*/ 21 h 32"/>
                  <a:gd name="T8" fmla="*/ 4 w 25"/>
                  <a:gd name="T9" fmla="*/ 25 h 32"/>
                  <a:gd name="T10" fmla="*/ 7 w 25"/>
                  <a:gd name="T11" fmla="*/ 29 h 32"/>
                  <a:gd name="T12" fmla="*/ 11 w 25"/>
                  <a:gd name="T13" fmla="*/ 29 h 32"/>
                  <a:gd name="T14" fmla="*/ 15 w 25"/>
                  <a:gd name="T15" fmla="*/ 32 h 32"/>
                  <a:gd name="T16" fmla="*/ 22 w 25"/>
                  <a:gd name="T17" fmla="*/ 32 h 32"/>
                  <a:gd name="T18" fmla="*/ 25 w 25"/>
                  <a:gd name="T19" fmla="*/ 29 h 32"/>
                  <a:gd name="T20" fmla="*/ 22 w 25"/>
                  <a:gd name="T21" fmla="*/ 29 h 32"/>
                  <a:gd name="T22" fmla="*/ 15 w 25"/>
                  <a:gd name="T23" fmla="*/ 21 h 32"/>
                  <a:gd name="T24" fmla="*/ 11 w 25"/>
                  <a:gd name="T25" fmla="*/ 21 h 32"/>
                  <a:gd name="T26" fmla="*/ 7 w 25"/>
                  <a:gd name="T27" fmla="*/ 18 h 32"/>
                  <a:gd name="T28" fmla="*/ 7 w 25"/>
                  <a:gd name="T29" fmla="*/ 11 h 32"/>
                  <a:gd name="T30" fmla="*/ 0 w 25"/>
                  <a:gd name="T31" fmla="*/ 14 h 32"/>
                  <a:gd name="T32" fmla="*/ 4 w 25"/>
                  <a:gd name="T33" fmla="*/ 11 h 32"/>
                  <a:gd name="T34" fmla="*/ 0 w 25"/>
                  <a:gd name="T35" fmla="*/ 0 h 32"/>
                  <a:gd name="T36" fmla="*/ 0 w 25"/>
                  <a:gd name="T37" fmla="*/ 11 h 32"/>
                  <a:gd name="T38" fmla="*/ 4 w 25"/>
                  <a:gd name="T3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32">
                    <a:moveTo>
                      <a:pt x="4" y="11"/>
                    </a:moveTo>
                    <a:lnTo>
                      <a:pt x="0" y="11"/>
                    </a:lnTo>
                    <a:lnTo>
                      <a:pt x="0" y="18"/>
                    </a:lnTo>
                    <a:lnTo>
                      <a:pt x="4" y="21"/>
                    </a:lnTo>
                    <a:lnTo>
                      <a:pt x="4" y="25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5" y="32"/>
                    </a:lnTo>
                    <a:lnTo>
                      <a:pt x="22" y="32"/>
                    </a:lnTo>
                    <a:lnTo>
                      <a:pt x="25" y="29"/>
                    </a:lnTo>
                    <a:lnTo>
                      <a:pt x="22" y="2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7" y="18"/>
                    </a:lnTo>
                    <a:lnTo>
                      <a:pt x="7" y="11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66" name="Freeform 290"/>
              <p:cNvSpPr>
                <a:spLocks/>
              </p:cNvSpPr>
              <p:nvPr/>
            </p:nvSpPr>
            <p:spPr bwMode="auto">
              <a:xfrm>
                <a:off x="4214" y="1720"/>
                <a:ext cx="25" cy="21"/>
              </a:xfrm>
              <a:custGeom>
                <a:avLst/>
                <a:gdLst>
                  <a:gd name="T0" fmla="*/ 22 w 25"/>
                  <a:gd name="T1" fmla="*/ 21 h 21"/>
                  <a:gd name="T2" fmla="*/ 25 w 25"/>
                  <a:gd name="T3" fmla="*/ 18 h 21"/>
                  <a:gd name="T4" fmla="*/ 4 w 25"/>
                  <a:gd name="T5" fmla="*/ 0 h 21"/>
                  <a:gd name="T6" fmla="*/ 0 w 25"/>
                  <a:gd name="T7" fmla="*/ 3 h 21"/>
                  <a:gd name="T8" fmla="*/ 18 w 25"/>
                  <a:gd name="T9" fmla="*/ 21 h 21"/>
                  <a:gd name="T10" fmla="*/ 25 w 25"/>
                  <a:gd name="T11" fmla="*/ 18 h 21"/>
                  <a:gd name="T12" fmla="*/ 22 w 25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1">
                    <a:moveTo>
                      <a:pt x="22" y="21"/>
                    </a:moveTo>
                    <a:lnTo>
                      <a:pt x="25" y="18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18" y="21"/>
                    </a:lnTo>
                    <a:lnTo>
                      <a:pt x="25" y="18"/>
                    </a:lnTo>
                    <a:lnTo>
                      <a:pt x="2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67" name="Freeform 291"/>
              <p:cNvSpPr>
                <a:spLocks/>
              </p:cNvSpPr>
              <p:nvPr/>
            </p:nvSpPr>
            <p:spPr bwMode="auto">
              <a:xfrm>
                <a:off x="3883" y="1730"/>
                <a:ext cx="65" cy="26"/>
              </a:xfrm>
              <a:custGeom>
                <a:avLst/>
                <a:gdLst>
                  <a:gd name="T0" fmla="*/ 65 w 65"/>
                  <a:gd name="T1" fmla="*/ 15 h 26"/>
                  <a:gd name="T2" fmla="*/ 61 w 65"/>
                  <a:gd name="T3" fmla="*/ 15 h 26"/>
                  <a:gd name="T4" fmla="*/ 54 w 65"/>
                  <a:gd name="T5" fmla="*/ 22 h 26"/>
                  <a:gd name="T6" fmla="*/ 54 w 65"/>
                  <a:gd name="T7" fmla="*/ 26 h 26"/>
                  <a:gd name="T8" fmla="*/ 33 w 65"/>
                  <a:gd name="T9" fmla="*/ 26 h 26"/>
                  <a:gd name="T10" fmla="*/ 25 w 65"/>
                  <a:gd name="T11" fmla="*/ 22 h 26"/>
                  <a:gd name="T12" fmla="*/ 18 w 65"/>
                  <a:gd name="T13" fmla="*/ 18 h 26"/>
                  <a:gd name="T14" fmla="*/ 15 w 65"/>
                  <a:gd name="T15" fmla="*/ 15 h 26"/>
                  <a:gd name="T16" fmla="*/ 7 w 65"/>
                  <a:gd name="T17" fmla="*/ 11 h 26"/>
                  <a:gd name="T18" fmla="*/ 0 w 65"/>
                  <a:gd name="T19" fmla="*/ 8 h 26"/>
                  <a:gd name="T20" fmla="*/ 15 w 65"/>
                  <a:gd name="T21" fmla="*/ 0 h 26"/>
                  <a:gd name="T22" fmla="*/ 18 w 65"/>
                  <a:gd name="T23" fmla="*/ 4 h 26"/>
                  <a:gd name="T24" fmla="*/ 25 w 65"/>
                  <a:gd name="T25" fmla="*/ 8 h 26"/>
                  <a:gd name="T26" fmla="*/ 54 w 65"/>
                  <a:gd name="T27" fmla="*/ 8 h 26"/>
                  <a:gd name="T28" fmla="*/ 61 w 65"/>
                  <a:gd name="T29" fmla="*/ 11 h 26"/>
                  <a:gd name="T30" fmla="*/ 65 w 65"/>
                  <a:gd name="T31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" h="26">
                    <a:moveTo>
                      <a:pt x="65" y="15"/>
                    </a:moveTo>
                    <a:lnTo>
                      <a:pt x="61" y="15"/>
                    </a:lnTo>
                    <a:lnTo>
                      <a:pt x="54" y="22"/>
                    </a:lnTo>
                    <a:lnTo>
                      <a:pt x="54" y="26"/>
                    </a:lnTo>
                    <a:lnTo>
                      <a:pt x="33" y="26"/>
                    </a:lnTo>
                    <a:lnTo>
                      <a:pt x="25" y="22"/>
                    </a:lnTo>
                    <a:lnTo>
                      <a:pt x="18" y="18"/>
                    </a:lnTo>
                    <a:lnTo>
                      <a:pt x="15" y="15"/>
                    </a:lnTo>
                    <a:lnTo>
                      <a:pt x="7" y="11"/>
                    </a:lnTo>
                    <a:lnTo>
                      <a:pt x="0" y="8"/>
                    </a:lnTo>
                    <a:lnTo>
                      <a:pt x="15" y="0"/>
                    </a:lnTo>
                    <a:lnTo>
                      <a:pt x="18" y="4"/>
                    </a:lnTo>
                    <a:lnTo>
                      <a:pt x="25" y="8"/>
                    </a:lnTo>
                    <a:lnTo>
                      <a:pt x="54" y="8"/>
                    </a:lnTo>
                    <a:lnTo>
                      <a:pt x="61" y="11"/>
                    </a:lnTo>
                    <a:lnTo>
                      <a:pt x="6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68" name="Freeform 292"/>
              <p:cNvSpPr>
                <a:spLocks/>
              </p:cNvSpPr>
              <p:nvPr/>
            </p:nvSpPr>
            <p:spPr bwMode="auto">
              <a:xfrm>
                <a:off x="3934" y="1741"/>
                <a:ext cx="18" cy="18"/>
              </a:xfrm>
              <a:custGeom>
                <a:avLst/>
                <a:gdLst>
                  <a:gd name="T0" fmla="*/ 3 w 18"/>
                  <a:gd name="T1" fmla="*/ 18 h 18"/>
                  <a:gd name="T2" fmla="*/ 7 w 18"/>
                  <a:gd name="T3" fmla="*/ 15 h 18"/>
                  <a:gd name="T4" fmla="*/ 7 w 18"/>
                  <a:gd name="T5" fmla="*/ 11 h 18"/>
                  <a:gd name="T6" fmla="*/ 10 w 18"/>
                  <a:gd name="T7" fmla="*/ 7 h 18"/>
                  <a:gd name="T8" fmla="*/ 18 w 18"/>
                  <a:gd name="T9" fmla="*/ 7 h 18"/>
                  <a:gd name="T10" fmla="*/ 14 w 18"/>
                  <a:gd name="T11" fmla="*/ 0 h 18"/>
                  <a:gd name="T12" fmla="*/ 7 w 18"/>
                  <a:gd name="T13" fmla="*/ 0 h 18"/>
                  <a:gd name="T14" fmla="*/ 0 w 18"/>
                  <a:gd name="T15" fmla="*/ 7 h 18"/>
                  <a:gd name="T16" fmla="*/ 0 w 18"/>
                  <a:gd name="T17" fmla="*/ 15 h 18"/>
                  <a:gd name="T18" fmla="*/ 3 w 18"/>
                  <a:gd name="T19" fmla="*/ 11 h 18"/>
                  <a:gd name="T20" fmla="*/ 3 w 18"/>
                  <a:gd name="T21" fmla="*/ 18 h 18"/>
                  <a:gd name="T22" fmla="*/ 7 w 18"/>
                  <a:gd name="T23" fmla="*/ 18 h 18"/>
                  <a:gd name="T24" fmla="*/ 7 w 18"/>
                  <a:gd name="T25" fmla="*/ 15 h 18"/>
                  <a:gd name="T26" fmla="*/ 3 w 18"/>
                  <a:gd name="T2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3" y="18"/>
                    </a:moveTo>
                    <a:lnTo>
                      <a:pt x="7" y="15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8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69" name="Freeform 293"/>
              <p:cNvSpPr>
                <a:spLocks/>
              </p:cNvSpPr>
              <p:nvPr/>
            </p:nvSpPr>
            <p:spPr bwMode="auto">
              <a:xfrm>
                <a:off x="3880" y="1734"/>
                <a:ext cx="57" cy="25"/>
              </a:xfrm>
              <a:custGeom>
                <a:avLst/>
                <a:gdLst>
                  <a:gd name="T0" fmla="*/ 3 w 57"/>
                  <a:gd name="T1" fmla="*/ 0 h 25"/>
                  <a:gd name="T2" fmla="*/ 3 w 57"/>
                  <a:gd name="T3" fmla="*/ 4 h 25"/>
                  <a:gd name="T4" fmla="*/ 7 w 57"/>
                  <a:gd name="T5" fmla="*/ 11 h 25"/>
                  <a:gd name="T6" fmla="*/ 14 w 57"/>
                  <a:gd name="T7" fmla="*/ 14 h 25"/>
                  <a:gd name="T8" fmla="*/ 21 w 57"/>
                  <a:gd name="T9" fmla="*/ 18 h 25"/>
                  <a:gd name="T10" fmla="*/ 28 w 57"/>
                  <a:gd name="T11" fmla="*/ 22 h 25"/>
                  <a:gd name="T12" fmla="*/ 36 w 57"/>
                  <a:gd name="T13" fmla="*/ 25 h 25"/>
                  <a:gd name="T14" fmla="*/ 57 w 57"/>
                  <a:gd name="T15" fmla="*/ 25 h 25"/>
                  <a:gd name="T16" fmla="*/ 57 w 57"/>
                  <a:gd name="T17" fmla="*/ 18 h 25"/>
                  <a:gd name="T18" fmla="*/ 36 w 57"/>
                  <a:gd name="T19" fmla="*/ 18 h 25"/>
                  <a:gd name="T20" fmla="*/ 28 w 57"/>
                  <a:gd name="T21" fmla="*/ 14 h 25"/>
                  <a:gd name="T22" fmla="*/ 25 w 57"/>
                  <a:gd name="T23" fmla="*/ 11 h 25"/>
                  <a:gd name="T24" fmla="*/ 18 w 57"/>
                  <a:gd name="T25" fmla="*/ 7 h 25"/>
                  <a:gd name="T26" fmla="*/ 14 w 57"/>
                  <a:gd name="T27" fmla="*/ 4 h 25"/>
                  <a:gd name="T28" fmla="*/ 7 w 57"/>
                  <a:gd name="T29" fmla="*/ 0 h 25"/>
                  <a:gd name="T30" fmla="*/ 7 w 57"/>
                  <a:gd name="T31" fmla="*/ 4 h 25"/>
                  <a:gd name="T32" fmla="*/ 3 w 57"/>
                  <a:gd name="T33" fmla="*/ 0 h 25"/>
                  <a:gd name="T34" fmla="*/ 0 w 57"/>
                  <a:gd name="T35" fmla="*/ 0 h 25"/>
                  <a:gd name="T36" fmla="*/ 3 w 57"/>
                  <a:gd name="T37" fmla="*/ 4 h 25"/>
                  <a:gd name="T38" fmla="*/ 3 w 57"/>
                  <a:gd name="T3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25">
                    <a:moveTo>
                      <a:pt x="3" y="0"/>
                    </a:moveTo>
                    <a:lnTo>
                      <a:pt x="3" y="4"/>
                    </a:lnTo>
                    <a:lnTo>
                      <a:pt x="7" y="11"/>
                    </a:lnTo>
                    <a:lnTo>
                      <a:pt x="14" y="14"/>
                    </a:lnTo>
                    <a:lnTo>
                      <a:pt x="21" y="18"/>
                    </a:lnTo>
                    <a:lnTo>
                      <a:pt x="28" y="22"/>
                    </a:lnTo>
                    <a:lnTo>
                      <a:pt x="36" y="25"/>
                    </a:lnTo>
                    <a:lnTo>
                      <a:pt x="57" y="25"/>
                    </a:lnTo>
                    <a:lnTo>
                      <a:pt x="57" y="18"/>
                    </a:lnTo>
                    <a:lnTo>
                      <a:pt x="36" y="18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18" y="7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70" name="Freeform 294"/>
              <p:cNvSpPr>
                <a:spLocks/>
              </p:cNvSpPr>
              <p:nvPr/>
            </p:nvSpPr>
            <p:spPr bwMode="auto">
              <a:xfrm>
                <a:off x="3883" y="1727"/>
                <a:ext cx="15" cy="11"/>
              </a:xfrm>
              <a:custGeom>
                <a:avLst/>
                <a:gdLst>
                  <a:gd name="T0" fmla="*/ 15 w 15"/>
                  <a:gd name="T1" fmla="*/ 0 h 11"/>
                  <a:gd name="T2" fmla="*/ 0 w 15"/>
                  <a:gd name="T3" fmla="*/ 7 h 11"/>
                  <a:gd name="T4" fmla="*/ 4 w 15"/>
                  <a:gd name="T5" fmla="*/ 11 h 11"/>
                  <a:gd name="T6" fmla="*/ 15 w 15"/>
                  <a:gd name="T7" fmla="*/ 7 h 11"/>
                  <a:gd name="T8" fmla="*/ 11 w 15"/>
                  <a:gd name="T9" fmla="*/ 7 h 11"/>
                  <a:gd name="T10" fmla="*/ 15 w 15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15" y="0"/>
                    </a:moveTo>
                    <a:lnTo>
                      <a:pt x="0" y="7"/>
                    </a:lnTo>
                    <a:lnTo>
                      <a:pt x="4" y="11"/>
                    </a:lnTo>
                    <a:lnTo>
                      <a:pt x="15" y="7"/>
                    </a:lnTo>
                    <a:lnTo>
                      <a:pt x="11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71" name="Freeform 295"/>
              <p:cNvSpPr>
                <a:spLocks/>
              </p:cNvSpPr>
              <p:nvPr/>
            </p:nvSpPr>
            <p:spPr bwMode="auto">
              <a:xfrm>
                <a:off x="3894" y="1727"/>
                <a:ext cx="61" cy="21"/>
              </a:xfrm>
              <a:custGeom>
                <a:avLst/>
                <a:gdLst>
                  <a:gd name="T0" fmla="*/ 58 w 61"/>
                  <a:gd name="T1" fmla="*/ 21 h 21"/>
                  <a:gd name="T2" fmla="*/ 58 w 61"/>
                  <a:gd name="T3" fmla="*/ 14 h 21"/>
                  <a:gd name="T4" fmla="*/ 50 w 61"/>
                  <a:gd name="T5" fmla="*/ 11 h 21"/>
                  <a:gd name="T6" fmla="*/ 43 w 61"/>
                  <a:gd name="T7" fmla="*/ 11 h 21"/>
                  <a:gd name="T8" fmla="*/ 36 w 61"/>
                  <a:gd name="T9" fmla="*/ 7 h 21"/>
                  <a:gd name="T10" fmla="*/ 14 w 61"/>
                  <a:gd name="T11" fmla="*/ 7 h 21"/>
                  <a:gd name="T12" fmla="*/ 11 w 61"/>
                  <a:gd name="T13" fmla="*/ 3 h 21"/>
                  <a:gd name="T14" fmla="*/ 4 w 61"/>
                  <a:gd name="T15" fmla="*/ 0 h 21"/>
                  <a:gd name="T16" fmla="*/ 0 w 61"/>
                  <a:gd name="T17" fmla="*/ 7 h 21"/>
                  <a:gd name="T18" fmla="*/ 7 w 61"/>
                  <a:gd name="T19" fmla="*/ 11 h 21"/>
                  <a:gd name="T20" fmla="*/ 14 w 61"/>
                  <a:gd name="T21" fmla="*/ 11 h 21"/>
                  <a:gd name="T22" fmla="*/ 22 w 61"/>
                  <a:gd name="T23" fmla="*/ 14 h 21"/>
                  <a:gd name="T24" fmla="*/ 43 w 61"/>
                  <a:gd name="T25" fmla="*/ 14 h 21"/>
                  <a:gd name="T26" fmla="*/ 47 w 61"/>
                  <a:gd name="T27" fmla="*/ 18 h 21"/>
                  <a:gd name="T28" fmla="*/ 54 w 61"/>
                  <a:gd name="T29" fmla="*/ 21 h 21"/>
                  <a:gd name="T30" fmla="*/ 54 w 61"/>
                  <a:gd name="T31" fmla="*/ 14 h 21"/>
                  <a:gd name="T32" fmla="*/ 58 w 61"/>
                  <a:gd name="T33" fmla="*/ 21 h 21"/>
                  <a:gd name="T34" fmla="*/ 61 w 61"/>
                  <a:gd name="T35" fmla="*/ 18 h 21"/>
                  <a:gd name="T36" fmla="*/ 58 w 61"/>
                  <a:gd name="T37" fmla="*/ 14 h 21"/>
                  <a:gd name="T38" fmla="*/ 58 w 61"/>
                  <a:gd name="T3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21">
                    <a:moveTo>
                      <a:pt x="58" y="21"/>
                    </a:moveTo>
                    <a:lnTo>
                      <a:pt x="58" y="14"/>
                    </a:lnTo>
                    <a:lnTo>
                      <a:pt x="50" y="11"/>
                    </a:lnTo>
                    <a:lnTo>
                      <a:pt x="43" y="11"/>
                    </a:lnTo>
                    <a:lnTo>
                      <a:pt x="36" y="7"/>
                    </a:lnTo>
                    <a:lnTo>
                      <a:pt x="14" y="7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4" y="11"/>
                    </a:lnTo>
                    <a:lnTo>
                      <a:pt x="22" y="14"/>
                    </a:lnTo>
                    <a:lnTo>
                      <a:pt x="43" y="14"/>
                    </a:lnTo>
                    <a:lnTo>
                      <a:pt x="47" y="18"/>
                    </a:lnTo>
                    <a:lnTo>
                      <a:pt x="54" y="21"/>
                    </a:lnTo>
                    <a:lnTo>
                      <a:pt x="54" y="14"/>
                    </a:lnTo>
                    <a:lnTo>
                      <a:pt x="58" y="21"/>
                    </a:lnTo>
                    <a:lnTo>
                      <a:pt x="61" y="18"/>
                    </a:lnTo>
                    <a:lnTo>
                      <a:pt x="58" y="14"/>
                    </a:lnTo>
                    <a:lnTo>
                      <a:pt x="5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72" name="Freeform 296"/>
              <p:cNvSpPr>
                <a:spLocks/>
              </p:cNvSpPr>
              <p:nvPr/>
            </p:nvSpPr>
            <p:spPr bwMode="auto">
              <a:xfrm>
                <a:off x="3757" y="1759"/>
                <a:ext cx="40" cy="51"/>
              </a:xfrm>
              <a:custGeom>
                <a:avLst/>
                <a:gdLst>
                  <a:gd name="T0" fmla="*/ 22 w 40"/>
                  <a:gd name="T1" fmla="*/ 43 h 51"/>
                  <a:gd name="T2" fmla="*/ 18 w 40"/>
                  <a:gd name="T3" fmla="*/ 47 h 51"/>
                  <a:gd name="T4" fmla="*/ 7 w 40"/>
                  <a:gd name="T5" fmla="*/ 47 h 51"/>
                  <a:gd name="T6" fmla="*/ 7 w 40"/>
                  <a:gd name="T7" fmla="*/ 51 h 51"/>
                  <a:gd name="T8" fmla="*/ 0 w 40"/>
                  <a:gd name="T9" fmla="*/ 51 h 51"/>
                  <a:gd name="T10" fmla="*/ 0 w 40"/>
                  <a:gd name="T11" fmla="*/ 43 h 51"/>
                  <a:gd name="T12" fmla="*/ 7 w 40"/>
                  <a:gd name="T13" fmla="*/ 43 h 51"/>
                  <a:gd name="T14" fmla="*/ 15 w 40"/>
                  <a:gd name="T15" fmla="*/ 36 h 51"/>
                  <a:gd name="T16" fmla="*/ 36 w 40"/>
                  <a:gd name="T17" fmla="*/ 0 h 51"/>
                  <a:gd name="T18" fmla="*/ 40 w 40"/>
                  <a:gd name="T19" fmla="*/ 4 h 51"/>
                  <a:gd name="T20" fmla="*/ 40 w 40"/>
                  <a:gd name="T21" fmla="*/ 18 h 51"/>
                  <a:gd name="T22" fmla="*/ 36 w 40"/>
                  <a:gd name="T23" fmla="*/ 22 h 51"/>
                  <a:gd name="T24" fmla="*/ 33 w 40"/>
                  <a:gd name="T25" fmla="*/ 29 h 51"/>
                  <a:gd name="T26" fmla="*/ 29 w 40"/>
                  <a:gd name="T27" fmla="*/ 33 h 51"/>
                  <a:gd name="T28" fmla="*/ 25 w 40"/>
                  <a:gd name="T29" fmla="*/ 40 h 51"/>
                  <a:gd name="T30" fmla="*/ 22 w 40"/>
                  <a:gd name="T31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51">
                    <a:moveTo>
                      <a:pt x="22" y="43"/>
                    </a:moveTo>
                    <a:lnTo>
                      <a:pt x="18" y="47"/>
                    </a:lnTo>
                    <a:lnTo>
                      <a:pt x="7" y="47"/>
                    </a:lnTo>
                    <a:lnTo>
                      <a:pt x="7" y="51"/>
                    </a:lnTo>
                    <a:lnTo>
                      <a:pt x="0" y="51"/>
                    </a:lnTo>
                    <a:lnTo>
                      <a:pt x="0" y="43"/>
                    </a:lnTo>
                    <a:lnTo>
                      <a:pt x="7" y="43"/>
                    </a:lnTo>
                    <a:lnTo>
                      <a:pt x="15" y="36"/>
                    </a:lnTo>
                    <a:lnTo>
                      <a:pt x="36" y="0"/>
                    </a:lnTo>
                    <a:lnTo>
                      <a:pt x="40" y="4"/>
                    </a:lnTo>
                    <a:lnTo>
                      <a:pt x="40" y="18"/>
                    </a:lnTo>
                    <a:lnTo>
                      <a:pt x="36" y="22"/>
                    </a:lnTo>
                    <a:lnTo>
                      <a:pt x="33" y="29"/>
                    </a:lnTo>
                    <a:lnTo>
                      <a:pt x="29" y="33"/>
                    </a:lnTo>
                    <a:lnTo>
                      <a:pt x="25" y="40"/>
                    </a:lnTo>
                    <a:lnTo>
                      <a:pt x="22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73" name="Freeform 297"/>
              <p:cNvSpPr>
                <a:spLocks/>
              </p:cNvSpPr>
              <p:nvPr/>
            </p:nvSpPr>
            <p:spPr bwMode="auto">
              <a:xfrm>
                <a:off x="3754" y="1799"/>
                <a:ext cx="25" cy="18"/>
              </a:xfrm>
              <a:custGeom>
                <a:avLst/>
                <a:gdLst>
                  <a:gd name="T0" fmla="*/ 0 w 25"/>
                  <a:gd name="T1" fmla="*/ 14 h 18"/>
                  <a:gd name="T2" fmla="*/ 10 w 25"/>
                  <a:gd name="T3" fmla="*/ 14 h 18"/>
                  <a:gd name="T4" fmla="*/ 14 w 25"/>
                  <a:gd name="T5" fmla="*/ 11 h 18"/>
                  <a:gd name="T6" fmla="*/ 21 w 25"/>
                  <a:gd name="T7" fmla="*/ 11 h 18"/>
                  <a:gd name="T8" fmla="*/ 25 w 25"/>
                  <a:gd name="T9" fmla="*/ 7 h 18"/>
                  <a:gd name="T10" fmla="*/ 25 w 25"/>
                  <a:gd name="T11" fmla="*/ 0 h 18"/>
                  <a:gd name="T12" fmla="*/ 21 w 25"/>
                  <a:gd name="T13" fmla="*/ 3 h 18"/>
                  <a:gd name="T14" fmla="*/ 10 w 25"/>
                  <a:gd name="T15" fmla="*/ 3 h 18"/>
                  <a:gd name="T16" fmla="*/ 7 w 25"/>
                  <a:gd name="T17" fmla="*/ 7 h 18"/>
                  <a:gd name="T18" fmla="*/ 3 w 25"/>
                  <a:gd name="T19" fmla="*/ 7 h 18"/>
                  <a:gd name="T20" fmla="*/ 7 w 25"/>
                  <a:gd name="T21" fmla="*/ 11 h 18"/>
                  <a:gd name="T22" fmla="*/ 0 w 25"/>
                  <a:gd name="T23" fmla="*/ 14 h 18"/>
                  <a:gd name="T24" fmla="*/ 3 w 25"/>
                  <a:gd name="T25" fmla="*/ 18 h 18"/>
                  <a:gd name="T26" fmla="*/ 3 w 25"/>
                  <a:gd name="T27" fmla="*/ 14 h 18"/>
                  <a:gd name="T28" fmla="*/ 0 w 25"/>
                  <a:gd name="T2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8">
                    <a:moveTo>
                      <a:pt x="0" y="14"/>
                    </a:moveTo>
                    <a:lnTo>
                      <a:pt x="10" y="14"/>
                    </a:lnTo>
                    <a:lnTo>
                      <a:pt x="14" y="11"/>
                    </a:lnTo>
                    <a:lnTo>
                      <a:pt x="21" y="11"/>
                    </a:lnTo>
                    <a:lnTo>
                      <a:pt x="25" y="7"/>
                    </a:lnTo>
                    <a:lnTo>
                      <a:pt x="25" y="0"/>
                    </a:lnTo>
                    <a:lnTo>
                      <a:pt x="21" y="3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7" y="11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74" name="Freeform 298"/>
              <p:cNvSpPr>
                <a:spLocks/>
              </p:cNvSpPr>
              <p:nvPr/>
            </p:nvSpPr>
            <p:spPr bwMode="auto">
              <a:xfrm>
                <a:off x="3754" y="1795"/>
                <a:ext cx="21" cy="18"/>
              </a:xfrm>
              <a:custGeom>
                <a:avLst/>
                <a:gdLst>
                  <a:gd name="T0" fmla="*/ 14 w 21"/>
                  <a:gd name="T1" fmla="*/ 0 h 18"/>
                  <a:gd name="T2" fmla="*/ 10 w 21"/>
                  <a:gd name="T3" fmla="*/ 0 h 18"/>
                  <a:gd name="T4" fmla="*/ 10 w 21"/>
                  <a:gd name="T5" fmla="*/ 4 h 18"/>
                  <a:gd name="T6" fmla="*/ 3 w 21"/>
                  <a:gd name="T7" fmla="*/ 4 h 18"/>
                  <a:gd name="T8" fmla="*/ 0 w 21"/>
                  <a:gd name="T9" fmla="*/ 7 h 18"/>
                  <a:gd name="T10" fmla="*/ 0 w 21"/>
                  <a:gd name="T11" fmla="*/ 18 h 18"/>
                  <a:gd name="T12" fmla="*/ 7 w 21"/>
                  <a:gd name="T13" fmla="*/ 15 h 18"/>
                  <a:gd name="T14" fmla="*/ 7 w 21"/>
                  <a:gd name="T15" fmla="*/ 11 h 18"/>
                  <a:gd name="T16" fmla="*/ 10 w 21"/>
                  <a:gd name="T17" fmla="*/ 11 h 18"/>
                  <a:gd name="T18" fmla="*/ 21 w 21"/>
                  <a:gd name="T19" fmla="*/ 0 h 18"/>
                  <a:gd name="T20" fmla="*/ 21 w 21"/>
                  <a:gd name="T21" fmla="*/ 4 h 18"/>
                  <a:gd name="T22" fmla="*/ 14 w 21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8">
                    <a:moveTo>
                      <a:pt x="14" y="0"/>
                    </a:moveTo>
                    <a:lnTo>
                      <a:pt x="10" y="0"/>
                    </a:lnTo>
                    <a:lnTo>
                      <a:pt x="10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8"/>
                    </a:lnTo>
                    <a:lnTo>
                      <a:pt x="7" y="15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21" y="0"/>
                    </a:lnTo>
                    <a:lnTo>
                      <a:pt x="21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75" name="Freeform 299"/>
              <p:cNvSpPr>
                <a:spLocks/>
              </p:cNvSpPr>
              <p:nvPr/>
            </p:nvSpPr>
            <p:spPr bwMode="auto">
              <a:xfrm>
                <a:off x="3768" y="1752"/>
                <a:ext cx="29" cy="47"/>
              </a:xfrm>
              <a:custGeom>
                <a:avLst/>
                <a:gdLst>
                  <a:gd name="T0" fmla="*/ 25 w 29"/>
                  <a:gd name="T1" fmla="*/ 4 h 47"/>
                  <a:gd name="T2" fmla="*/ 22 w 29"/>
                  <a:gd name="T3" fmla="*/ 7 h 47"/>
                  <a:gd name="T4" fmla="*/ 0 w 29"/>
                  <a:gd name="T5" fmla="*/ 43 h 47"/>
                  <a:gd name="T6" fmla="*/ 7 w 29"/>
                  <a:gd name="T7" fmla="*/ 47 h 47"/>
                  <a:gd name="T8" fmla="*/ 29 w 29"/>
                  <a:gd name="T9" fmla="*/ 7 h 47"/>
                  <a:gd name="T10" fmla="*/ 22 w 29"/>
                  <a:gd name="T11" fmla="*/ 7 h 47"/>
                  <a:gd name="T12" fmla="*/ 25 w 29"/>
                  <a:gd name="T13" fmla="*/ 4 h 47"/>
                  <a:gd name="T14" fmla="*/ 22 w 29"/>
                  <a:gd name="T15" fmla="*/ 0 h 47"/>
                  <a:gd name="T16" fmla="*/ 22 w 29"/>
                  <a:gd name="T17" fmla="*/ 7 h 47"/>
                  <a:gd name="T18" fmla="*/ 25 w 29"/>
                  <a:gd name="T19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7">
                    <a:moveTo>
                      <a:pt x="25" y="4"/>
                    </a:moveTo>
                    <a:lnTo>
                      <a:pt x="22" y="7"/>
                    </a:lnTo>
                    <a:lnTo>
                      <a:pt x="0" y="43"/>
                    </a:lnTo>
                    <a:lnTo>
                      <a:pt x="7" y="47"/>
                    </a:lnTo>
                    <a:lnTo>
                      <a:pt x="29" y="7"/>
                    </a:lnTo>
                    <a:lnTo>
                      <a:pt x="22" y="7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22" y="7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76" name="Freeform 300"/>
              <p:cNvSpPr>
                <a:spLocks/>
              </p:cNvSpPr>
              <p:nvPr/>
            </p:nvSpPr>
            <p:spPr bwMode="auto">
              <a:xfrm>
                <a:off x="3775" y="1756"/>
                <a:ext cx="25" cy="54"/>
              </a:xfrm>
              <a:custGeom>
                <a:avLst/>
                <a:gdLst>
                  <a:gd name="T0" fmla="*/ 4 w 25"/>
                  <a:gd name="T1" fmla="*/ 50 h 54"/>
                  <a:gd name="T2" fmla="*/ 7 w 25"/>
                  <a:gd name="T3" fmla="*/ 50 h 54"/>
                  <a:gd name="T4" fmla="*/ 11 w 25"/>
                  <a:gd name="T5" fmla="*/ 43 h 54"/>
                  <a:gd name="T6" fmla="*/ 15 w 25"/>
                  <a:gd name="T7" fmla="*/ 39 h 54"/>
                  <a:gd name="T8" fmla="*/ 18 w 25"/>
                  <a:gd name="T9" fmla="*/ 32 h 54"/>
                  <a:gd name="T10" fmla="*/ 22 w 25"/>
                  <a:gd name="T11" fmla="*/ 25 h 54"/>
                  <a:gd name="T12" fmla="*/ 22 w 25"/>
                  <a:gd name="T13" fmla="*/ 21 h 54"/>
                  <a:gd name="T14" fmla="*/ 25 w 25"/>
                  <a:gd name="T15" fmla="*/ 14 h 54"/>
                  <a:gd name="T16" fmla="*/ 22 w 25"/>
                  <a:gd name="T17" fmla="*/ 7 h 54"/>
                  <a:gd name="T18" fmla="*/ 18 w 25"/>
                  <a:gd name="T19" fmla="*/ 0 h 54"/>
                  <a:gd name="T20" fmla="*/ 15 w 25"/>
                  <a:gd name="T21" fmla="*/ 3 h 54"/>
                  <a:gd name="T22" fmla="*/ 18 w 25"/>
                  <a:gd name="T23" fmla="*/ 10 h 54"/>
                  <a:gd name="T24" fmla="*/ 18 w 25"/>
                  <a:gd name="T25" fmla="*/ 18 h 54"/>
                  <a:gd name="T26" fmla="*/ 15 w 25"/>
                  <a:gd name="T27" fmla="*/ 21 h 54"/>
                  <a:gd name="T28" fmla="*/ 11 w 25"/>
                  <a:gd name="T29" fmla="*/ 28 h 54"/>
                  <a:gd name="T30" fmla="*/ 7 w 25"/>
                  <a:gd name="T31" fmla="*/ 36 h 54"/>
                  <a:gd name="T32" fmla="*/ 4 w 25"/>
                  <a:gd name="T33" fmla="*/ 43 h 54"/>
                  <a:gd name="T34" fmla="*/ 0 w 25"/>
                  <a:gd name="T35" fmla="*/ 46 h 54"/>
                  <a:gd name="T36" fmla="*/ 4 w 25"/>
                  <a:gd name="T37" fmla="*/ 43 h 54"/>
                  <a:gd name="T38" fmla="*/ 4 w 25"/>
                  <a:gd name="T39" fmla="*/ 50 h 54"/>
                  <a:gd name="T40" fmla="*/ 7 w 25"/>
                  <a:gd name="T41" fmla="*/ 54 h 54"/>
                  <a:gd name="T42" fmla="*/ 7 w 25"/>
                  <a:gd name="T43" fmla="*/ 50 h 54"/>
                  <a:gd name="T44" fmla="*/ 4 w 25"/>
                  <a:gd name="T45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54">
                    <a:moveTo>
                      <a:pt x="4" y="50"/>
                    </a:moveTo>
                    <a:lnTo>
                      <a:pt x="7" y="50"/>
                    </a:lnTo>
                    <a:lnTo>
                      <a:pt x="11" y="43"/>
                    </a:lnTo>
                    <a:lnTo>
                      <a:pt x="15" y="39"/>
                    </a:lnTo>
                    <a:lnTo>
                      <a:pt x="18" y="32"/>
                    </a:lnTo>
                    <a:lnTo>
                      <a:pt x="22" y="25"/>
                    </a:lnTo>
                    <a:lnTo>
                      <a:pt x="22" y="21"/>
                    </a:lnTo>
                    <a:lnTo>
                      <a:pt x="25" y="14"/>
                    </a:lnTo>
                    <a:lnTo>
                      <a:pt x="22" y="7"/>
                    </a:lnTo>
                    <a:lnTo>
                      <a:pt x="18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18" y="18"/>
                    </a:lnTo>
                    <a:lnTo>
                      <a:pt x="15" y="21"/>
                    </a:lnTo>
                    <a:lnTo>
                      <a:pt x="11" y="28"/>
                    </a:lnTo>
                    <a:lnTo>
                      <a:pt x="7" y="36"/>
                    </a:lnTo>
                    <a:lnTo>
                      <a:pt x="4" y="43"/>
                    </a:lnTo>
                    <a:lnTo>
                      <a:pt x="0" y="46"/>
                    </a:lnTo>
                    <a:lnTo>
                      <a:pt x="4" y="43"/>
                    </a:lnTo>
                    <a:lnTo>
                      <a:pt x="4" y="50"/>
                    </a:lnTo>
                    <a:lnTo>
                      <a:pt x="7" y="54"/>
                    </a:lnTo>
                    <a:lnTo>
                      <a:pt x="7" y="50"/>
                    </a:lnTo>
                    <a:lnTo>
                      <a:pt x="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77" name="Freeform 301"/>
              <p:cNvSpPr>
                <a:spLocks/>
              </p:cNvSpPr>
              <p:nvPr/>
            </p:nvSpPr>
            <p:spPr bwMode="auto">
              <a:xfrm>
                <a:off x="3617" y="1813"/>
                <a:ext cx="1" cy="15"/>
              </a:xfrm>
              <a:custGeom>
                <a:avLst/>
                <a:gdLst>
                  <a:gd name="T0" fmla="*/ 0 h 15"/>
                  <a:gd name="T1" fmla="*/ 15 h 15"/>
                  <a:gd name="T2" fmla="*/ 0 h 1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">
                    <a:moveTo>
                      <a:pt x="0" y="0"/>
                    </a:moveTo>
                    <a:lnTo>
                      <a:pt x="0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78" name="Freeform 302"/>
              <p:cNvSpPr>
                <a:spLocks/>
              </p:cNvSpPr>
              <p:nvPr/>
            </p:nvSpPr>
            <p:spPr bwMode="auto">
              <a:xfrm>
                <a:off x="3613" y="1810"/>
                <a:ext cx="7" cy="7"/>
              </a:xfrm>
              <a:custGeom>
                <a:avLst/>
                <a:gdLst>
                  <a:gd name="T0" fmla="*/ 7 w 7"/>
                  <a:gd name="T1" fmla="*/ 3 h 7"/>
                  <a:gd name="T2" fmla="*/ 4 w 7"/>
                  <a:gd name="T3" fmla="*/ 0 h 7"/>
                  <a:gd name="T4" fmla="*/ 4 w 7"/>
                  <a:gd name="T5" fmla="*/ 7 h 7"/>
                  <a:gd name="T6" fmla="*/ 0 w 7"/>
                  <a:gd name="T7" fmla="*/ 3 h 7"/>
                  <a:gd name="T8" fmla="*/ 7 w 7"/>
                  <a:gd name="T9" fmla="*/ 3 h 7"/>
                  <a:gd name="T10" fmla="*/ 7 w 7"/>
                  <a:gd name="T11" fmla="*/ 0 h 7"/>
                  <a:gd name="T12" fmla="*/ 4 w 7"/>
                  <a:gd name="T13" fmla="*/ 0 h 7"/>
                  <a:gd name="T14" fmla="*/ 7 w 7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4" y="0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79" name="Freeform 303"/>
              <p:cNvSpPr>
                <a:spLocks/>
              </p:cNvSpPr>
              <p:nvPr/>
            </p:nvSpPr>
            <p:spPr bwMode="auto">
              <a:xfrm>
                <a:off x="3613" y="1813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7 w 7"/>
                  <a:gd name="T3" fmla="*/ 15 h 18"/>
                  <a:gd name="T4" fmla="*/ 7 w 7"/>
                  <a:gd name="T5" fmla="*/ 0 h 18"/>
                  <a:gd name="T6" fmla="*/ 0 w 7"/>
                  <a:gd name="T7" fmla="*/ 0 h 18"/>
                  <a:gd name="T8" fmla="*/ 0 w 7"/>
                  <a:gd name="T9" fmla="*/ 15 h 18"/>
                  <a:gd name="T10" fmla="*/ 4 w 7"/>
                  <a:gd name="T11" fmla="*/ 11 h 18"/>
                  <a:gd name="T12" fmla="*/ 4 w 7"/>
                  <a:gd name="T13" fmla="*/ 18 h 18"/>
                  <a:gd name="T14" fmla="*/ 7 w 7"/>
                  <a:gd name="T15" fmla="*/ 18 h 18"/>
                  <a:gd name="T16" fmla="*/ 7 w 7"/>
                  <a:gd name="T17" fmla="*/ 15 h 18"/>
                  <a:gd name="T18" fmla="*/ 4 w 7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7" y="1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80" name="Freeform 304"/>
              <p:cNvSpPr>
                <a:spLocks/>
              </p:cNvSpPr>
              <p:nvPr/>
            </p:nvSpPr>
            <p:spPr bwMode="auto">
              <a:xfrm>
                <a:off x="3610" y="1824"/>
                <a:ext cx="10" cy="7"/>
              </a:xfrm>
              <a:custGeom>
                <a:avLst/>
                <a:gdLst>
                  <a:gd name="T0" fmla="*/ 0 w 10"/>
                  <a:gd name="T1" fmla="*/ 4 h 7"/>
                  <a:gd name="T2" fmla="*/ 7 w 10"/>
                  <a:gd name="T3" fmla="*/ 7 h 7"/>
                  <a:gd name="T4" fmla="*/ 7 w 10"/>
                  <a:gd name="T5" fmla="*/ 0 h 7"/>
                  <a:gd name="T6" fmla="*/ 10 w 10"/>
                  <a:gd name="T7" fmla="*/ 4 h 7"/>
                  <a:gd name="T8" fmla="*/ 0 w 10"/>
                  <a:gd name="T9" fmla="*/ 4 h 7"/>
                  <a:gd name="T10" fmla="*/ 0 w 10"/>
                  <a:gd name="T11" fmla="*/ 7 h 7"/>
                  <a:gd name="T12" fmla="*/ 7 w 10"/>
                  <a:gd name="T13" fmla="*/ 7 h 7"/>
                  <a:gd name="T14" fmla="*/ 0 w 10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0" y="4"/>
                    </a:moveTo>
                    <a:lnTo>
                      <a:pt x="7" y="7"/>
                    </a:lnTo>
                    <a:lnTo>
                      <a:pt x="7" y="0"/>
                    </a:lnTo>
                    <a:lnTo>
                      <a:pt x="10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81" name="Freeform 305"/>
              <p:cNvSpPr>
                <a:spLocks/>
              </p:cNvSpPr>
              <p:nvPr/>
            </p:nvSpPr>
            <p:spPr bwMode="auto">
              <a:xfrm>
                <a:off x="3610" y="1810"/>
                <a:ext cx="10" cy="18"/>
              </a:xfrm>
              <a:custGeom>
                <a:avLst/>
                <a:gdLst>
                  <a:gd name="T0" fmla="*/ 7 w 10"/>
                  <a:gd name="T1" fmla="*/ 0 h 18"/>
                  <a:gd name="T2" fmla="*/ 0 w 10"/>
                  <a:gd name="T3" fmla="*/ 3 h 18"/>
                  <a:gd name="T4" fmla="*/ 0 w 10"/>
                  <a:gd name="T5" fmla="*/ 18 h 18"/>
                  <a:gd name="T6" fmla="*/ 10 w 10"/>
                  <a:gd name="T7" fmla="*/ 18 h 18"/>
                  <a:gd name="T8" fmla="*/ 10 w 10"/>
                  <a:gd name="T9" fmla="*/ 3 h 18"/>
                  <a:gd name="T10" fmla="*/ 7 w 10"/>
                  <a:gd name="T11" fmla="*/ 7 h 18"/>
                  <a:gd name="T12" fmla="*/ 7 w 10"/>
                  <a:gd name="T13" fmla="*/ 0 h 18"/>
                  <a:gd name="T14" fmla="*/ 0 w 10"/>
                  <a:gd name="T15" fmla="*/ 0 h 18"/>
                  <a:gd name="T16" fmla="*/ 0 w 10"/>
                  <a:gd name="T17" fmla="*/ 3 h 18"/>
                  <a:gd name="T18" fmla="*/ 7 w 10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8">
                    <a:moveTo>
                      <a:pt x="7" y="0"/>
                    </a:moveTo>
                    <a:lnTo>
                      <a:pt x="0" y="3"/>
                    </a:lnTo>
                    <a:lnTo>
                      <a:pt x="0" y="18"/>
                    </a:lnTo>
                    <a:lnTo>
                      <a:pt x="10" y="18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82" name="Freeform 306"/>
              <p:cNvSpPr>
                <a:spLocks/>
              </p:cNvSpPr>
              <p:nvPr/>
            </p:nvSpPr>
            <p:spPr bwMode="auto">
              <a:xfrm>
                <a:off x="4175" y="1831"/>
                <a:ext cx="306" cy="868"/>
              </a:xfrm>
              <a:custGeom>
                <a:avLst/>
                <a:gdLst>
                  <a:gd name="T0" fmla="*/ 118 w 306"/>
                  <a:gd name="T1" fmla="*/ 29 h 868"/>
                  <a:gd name="T2" fmla="*/ 111 w 306"/>
                  <a:gd name="T3" fmla="*/ 54 h 868"/>
                  <a:gd name="T4" fmla="*/ 129 w 306"/>
                  <a:gd name="T5" fmla="*/ 108 h 868"/>
                  <a:gd name="T6" fmla="*/ 133 w 306"/>
                  <a:gd name="T7" fmla="*/ 155 h 868"/>
                  <a:gd name="T8" fmla="*/ 82 w 306"/>
                  <a:gd name="T9" fmla="*/ 162 h 868"/>
                  <a:gd name="T10" fmla="*/ 82 w 306"/>
                  <a:gd name="T11" fmla="*/ 184 h 868"/>
                  <a:gd name="T12" fmla="*/ 129 w 306"/>
                  <a:gd name="T13" fmla="*/ 216 h 868"/>
                  <a:gd name="T14" fmla="*/ 169 w 306"/>
                  <a:gd name="T15" fmla="*/ 259 h 868"/>
                  <a:gd name="T16" fmla="*/ 122 w 306"/>
                  <a:gd name="T17" fmla="*/ 313 h 868"/>
                  <a:gd name="T18" fmla="*/ 86 w 306"/>
                  <a:gd name="T19" fmla="*/ 375 h 868"/>
                  <a:gd name="T20" fmla="*/ 57 w 306"/>
                  <a:gd name="T21" fmla="*/ 429 h 868"/>
                  <a:gd name="T22" fmla="*/ 32 w 306"/>
                  <a:gd name="T23" fmla="*/ 483 h 868"/>
                  <a:gd name="T24" fmla="*/ 57 w 306"/>
                  <a:gd name="T25" fmla="*/ 454 h 868"/>
                  <a:gd name="T26" fmla="*/ 90 w 306"/>
                  <a:gd name="T27" fmla="*/ 389 h 868"/>
                  <a:gd name="T28" fmla="*/ 122 w 306"/>
                  <a:gd name="T29" fmla="*/ 331 h 868"/>
                  <a:gd name="T30" fmla="*/ 158 w 306"/>
                  <a:gd name="T31" fmla="*/ 285 h 868"/>
                  <a:gd name="T32" fmla="*/ 158 w 306"/>
                  <a:gd name="T33" fmla="*/ 227 h 868"/>
                  <a:gd name="T34" fmla="*/ 115 w 306"/>
                  <a:gd name="T35" fmla="*/ 191 h 868"/>
                  <a:gd name="T36" fmla="*/ 122 w 306"/>
                  <a:gd name="T37" fmla="*/ 169 h 868"/>
                  <a:gd name="T38" fmla="*/ 151 w 306"/>
                  <a:gd name="T39" fmla="*/ 162 h 868"/>
                  <a:gd name="T40" fmla="*/ 140 w 306"/>
                  <a:gd name="T41" fmla="*/ 105 h 868"/>
                  <a:gd name="T42" fmla="*/ 122 w 306"/>
                  <a:gd name="T43" fmla="*/ 43 h 868"/>
                  <a:gd name="T44" fmla="*/ 162 w 306"/>
                  <a:gd name="T45" fmla="*/ 43 h 868"/>
                  <a:gd name="T46" fmla="*/ 208 w 306"/>
                  <a:gd name="T47" fmla="*/ 69 h 868"/>
                  <a:gd name="T48" fmla="*/ 262 w 306"/>
                  <a:gd name="T49" fmla="*/ 112 h 868"/>
                  <a:gd name="T50" fmla="*/ 298 w 306"/>
                  <a:gd name="T51" fmla="*/ 151 h 868"/>
                  <a:gd name="T52" fmla="*/ 262 w 306"/>
                  <a:gd name="T53" fmla="*/ 202 h 868"/>
                  <a:gd name="T54" fmla="*/ 234 w 306"/>
                  <a:gd name="T55" fmla="*/ 249 h 868"/>
                  <a:gd name="T56" fmla="*/ 219 w 306"/>
                  <a:gd name="T57" fmla="*/ 299 h 868"/>
                  <a:gd name="T58" fmla="*/ 219 w 306"/>
                  <a:gd name="T59" fmla="*/ 393 h 868"/>
                  <a:gd name="T60" fmla="*/ 230 w 306"/>
                  <a:gd name="T61" fmla="*/ 569 h 868"/>
                  <a:gd name="T62" fmla="*/ 194 w 306"/>
                  <a:gd name="T63" fmla="*/ 630 h 868"/>
                  <a:gd name="T64" fmla="*/ 154 w 306"/>
                  <a:gd name="T65" fmla="*/ 652 h 868"/>
                  <a:gd name="T66" fmla="*/ 169 w 306"/>
                  <a:gd name="T67" fmla="*/ 681 h 868"/>
                  <a:gd name="T68" fmla="*/ 234 w 306"/>
                  <a:gd name="T69" fmla="*/ 688 h 868"/>
                  <a:gd name="T70" fmla="*/ 277 w 306"/>
                  <a:gd name="T71" fmla="*/ 717 h 868"/>
                  <a:gd name="T72" fmla="*/ 298 w 306"/>
                  <a:gd name="T73" fmla="*/ 763 h 868"/>
                  <a:gd name="T74" fmla="*/ 288 w 306"/>
                  <a:gd name="T75" fmla="*/ 807 h 868"/>
                  <a:gd name="T76" fmla="*/ 244 w 306"/>
                  <a:gd name="T77" fmla="*/ 832 h 868"/>
                  <a:gd name="T78" fmla="*/ 194 w 306"/>
                  <a:gd name="T79" fmla="*/ 850 h 868"/>
                  <a:gd name="T80" fmla="*/ 144 w 306"/>
                  <a:gd name="T81" fmla="*/ 861 h 868"/>
                  <a:gd name="T82" fmla="*/ 100 w 306"/>
                  <a:gd name="T83" fmla="*/ 864 h 868"/>
                  <a:gd name="T84" fmla="*/ 82 w 306"/>
                  <a:gd name="T85" fmla="*/ 850 h 868"/>
                  <a:gd name="T86" fmla="*/ 50 w 306"/>
                  <a:gd name="T87" fmla="*/ 688 h 868"/>
                  <a:gd name="T88" fmla="*/ 25 w 306"/>
                  <a:gd name="T89" fmla="*/ 483 h 868"/>
                  <a:gd name="T90" fmla="*/ 3 w 306"/>
                  <a:gd name="T91" fmla="*/ 292 h 868"/>
                  <a:gd name="T92" fmla="*/ 43 w 306"/>
                  <a:gd name="T93" fmla="*/ 108 h 868"/>
                  <a:gd name="T94" fmla="*/ 64 w 306"/>
                  <a:gd name="T95" fmla="*/ 29 h 868"/>
                  <a:gd name="T96" fmla="*/ 82 w 306"/>
                  <a:gd name="T97" fmla="*/ 0 h 868"/>
                  <a:gd name="T98" fmla="*/ 108 w 306"/>
                  <a:gd name="T99" fmla="*/ 18 h 868"/>
                  <a:gd name="T100" fmla="*/ 133 w 306"/>
                  <a:gd name="T101" fmla="*/ 33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6" h="868">
                    <a:moveTo>
                      <a:pt x="133" y="33"/>
                    </a:moveTo>
                    <a:lnTo>
                      <a:pt x="118" y="33"/>
                    </a:lnTo>
                    <a:lnTo>
                      <a:pt x="122" y="33"/>
                    </a:lnTo>
                    <a:lnTo>
                      <a:pt x="118" y="29"/>
                    </a:lnTo>
                    <a:lnTo>
                      <a:pt x="118" y="25"/>
                    </a:lnTo>
                    <a:lnTo>
                      <a:pt x="115" y="25"/>
                    </a:lnTo>
                    <a:lnTo>
                      <a:pt x="111" y="29"/>
                    </a:lnTo>
                    <a:lnTo>
                      <a:pt x="111" y="54"/>
                    </a:lnTo>
                    <a:lnTo>
                      <a:pt x="115" y="69"/>
                    </a:lnTo>
                    <a:lnTo>
                      <a:pt x="118" y="83"/>
                    </a:lnTo>
                    <a:lnTo>
                      <a:pt x="126" y="97"/>
                    </a:lnTo>
                    <a:lnTo>
                      <a:pt x="129" y="108"/>
                    </a:lnTo>
                    <a:lnTo>
                      <a:pt x="133" y="123"/>
                    </a:lnTo>
                    <a:lnTo>
                      <a:pt x="136" y="141"/>
                    </a:lnTo>
                    <a:lnTo>
                      <a:pt x="140" y="155"/>
                    </a:lnTo>
                    <a:lnTo>
                      <a:pt x="133" y="155"/>
                    </a:lnTo>
                    <a:lnTo>
                      <a:pt x="126" y="159"/>
                    </a:lnTo>
                    <a:lnTo>
                      <a:pt x="118" y="159"/>
                    </a:lnTo>
                    <a:lnTo>
                      <a:pt x="111" y="162"/>
                    </a:lnTo>
                    <a:lnTo>
                      <a:pt x="82" y="162"/>
                    </a:lnTo>
                    <a:lnTo>
                      <a:pt x="79" y="166"/>
                    </a:lnTo>
                    <a:lnTo>
                      <a:pt x="75" y="173"/>
                    </a:lnTo>
                    <a:lnTo>
                      <a:pt x="79" y="180"/>
                    </a:lnTo>
                    <a:lnTo>
                      <a:pt x="82" y="184"/>
                    </a:lnTo>
                    <a:lnTo>
                      <a:pt x="93" y="191"/>
                    </a:lnTo>
                    <a:lnTo>
                      <a:pt x="104" y="198"/>
                    </a:lnTo>
                    <a:lnTo>
                      <a:pt x="118" y="205"/>
                    </a:lnTo>
                    <a:lnTo>
                      <a:pt x="129" y="216"/>
                    </a:lnTo>
                    <a:lnTo>
                      <a:pt x="140" y="223"/>
                    </a:lnTo>
                    <a:lnTo>
                      <a:pt x="151" y="234"/>
                    </a:lnTo>
                    <a:lnTo>
                      <a:pt x="158" y="245"/>
                    </a:lnTo>
                    <a:lnTo>
                      <a:pt x="169" y="259"/>
                    </a:lnTo>
                    <a:lnTo>
                      <a:pt x="154" y="270"/>
                    </a:lnTo>
                    <a:lnTo>
                      <a:pt x="144" y="285"/>
                    </a:lnTo>
                    <a:lnTo>
                      <a:pt x="133" y="299"/>
                    </a:lnTo>
                    <a:lnTo>
                      <a:pt x="122" y="313"/>
                    </a:lnTo>
                    <a:lnTo>
                      <a:pt x="115" y="328"/>
                    </a:lnTo>
                    <a:lnTo>
                      <a:pt x="104" y="342"/>
                    </a:lnTo>
                    <a:lnTo>
                      <a:pt x="97" y="360"/>
                    </a:lnTo>
                    <a:lnTo>
                      <a:pt x="86" y="375"/>
                    </a:lnTo>
                    <a:lnTo>
                      <a:pt x="79" y="385"/>
                    </a:lnTo>
                    <a:lnTo>
                      <a:pt x="75" y="403"/>
                    </a:lnTo>
                    <a:lnTo>
                      <a:pt x="64" y="414"/>
                    </a:lnTo>
                    <a:lnTo>
                      <a:pt x="57" y="429"/>
                    </a:lnTo>
                    <a:lnTo>
                      <a:pt x="50" y="443"/>
                    </a:lnTo>
                    <a:lnTo>
                      <a:pt x="43" y="454"/>
                    </a:lnTo>
                    <a:lnTo>
                      <a:pt x="39" y="468"/>
                    </a:lnTo>
                    <a:lnTo>
                      <a:pt x="32" y="483"/>
                    </a:lnTo>
                    <a:lnTo>
                      <a:pt x="32" y="486"/>
                    </a:lnTo>
                    <a:lnTo>
                      <a:pt x="39" y="486"/>
                    </a:lnTo>
                    <a:lnTo>
                      <a:pt x="50" y="468"/>
                    </a:lnTo>
                    <a:lnTo>
                      <a:pt x="57" y="454"/>
                    </a:lnTo>
                    <a:lnTo>
                      <a:pt x="64" y="439"/>
                    </a:lnTo>
                    <a:lnTo>
                      <a:pt x="72" y="421"/>
                    </a:lnTo>
                    <a:lnTo>
                      <a:pt x="79" y="403"/>
                    </a:lnTo>
                    <a:lnTo>
                      <a:pt x="90" y="389"/>
                    </a:lnTo>
                    <a:lnTo>
                      <a:pt x="97" y="375"/>
                    </a:lnTo>
                    <a:lnTo>
                      <a:pt x="108" y="360"/>
                    </a:lnTo>
                    <a:lnTo>
                      <a:pt x="115" y="342"/>
                    </a:lnTo>
                    <a:lnTo>
                      <a:pt x="122" y="331"/>
                    </a:lnTo>
                    <a:lnTo>
                      <a:pt x="129" y="321"/>
                    </a:lnTo>
                    <a:lnTo>
                      <a:pt x="140" y="306"/>
                    </a:lnTo>
                    <a:lnTo>
                      <a:pt x="147" y="295"/>
                    </a:lnTo>
                    <a:lnTo>
                      <a:pt x="158" y="285"/>
                    </a:lnTo>
                    <a:lnTo>
                      <a:pt x="169" y="270"/>
                    </a:lnTo>
                    <a:lnTo>
                      <a:pt x="180" y="259"/>
                    </a:lnTo>
                    <a:lnTo>
                      <a:pt x="180" y="249"/>
                    </a:lnTo>
                    <a:lnTo>
                      <a:pt x="158" y="227"/>
                    </a:lnTo>
                    <a:lnTo>
                      <a:pt x="147" y="220"/>
                    </a:lnTo>
                    <a:lnTo>
                      <a:pt x="140" y="209"/>
                    </a:lnTo>
                    <a:lnTo>
                      <a:pt x="126" y="198"/>
                    </a:lnTo>
                    <a:lnTo>
                      <a:pt x="115" y="191"/>
                    </a:lnTo>
                    <a:lnTo>
                      <a:pt x="104" y="184"/>
                    </a:lnTo>
                    <a:lnTo>
                      <a:pt x="93" y="173"/>
                    </a:lnTo>
                    <a:lnTo>
                      <a:pt x="115" y="173"/>
                    </a:lnTo>
                    <a:lnTo>
                      <a:pt x="122" y="169"/>
                    </a:lnTo>
                    <a:lnTo>
                      <a:pt x="129" y="169"/>
                    </a:lnTo>
                    <a:lnTo>
                      <a:pt x="136" y="166"/>
                    </a:lnTo>
                    <a:lnTo>
                      <a:pt x="144" y="166"/>
                    </a:lnTo>
                    <a:lnTo>
                      <a:pt x="151" y="162"/>
                    </a:lnTo>
                    <a:lnTo>
                      <a:pt x="151" y="148"/>
                    </a:lnTo>
                    <a:lnTo>
                      <a:pt x="147" y="133"/>
                    </a:lnTo>
                    <a:lnTo>
                      <a:pt x="144" y="119"/>
                    </a:lnTo>
                    <a:lnTo>
                      <a:pt x="140" y="105"/>
                    </a:lnTo>
                    <a:lnTo>
                      <a:pt x="136" y="87"/>
                    </a:lnTo>
                    <a:lnTo>
                      <a:pt x="129" y="72"/>
                    </a:lnTo>
                    <a:lnTo>
                      <a:pt x="126" y="58"/>
                    </a:lnTo>
                    <a:lnTo>
                      <a:pt x="122" y="43"/>
                    </a:lnTo>
                    <a:lnTo>
                      <a:pt x="126" y="47"/>
                    </a:lnTo>
                    <a:lnTo>
                      <a:pt x="136" y="36"/>
                    </a:lnTo>
                    <a:lnTo>
                      <a:pt x="151" y="40"/>
                    </a:lnTo>
                    <a:lnTo>
                      <a:pt x="162" y="43"/>
                    </a:lnTo>
                    <a:lnTo>
                      <a:pt x="172" y="47"/>
                    </a:lnTo>
                    <a:lnTo>
                      <a:pt x="187" y="54"/>
                    </a:lnTo>
                    <a:lnTo>
                      <a:pt x="198" y="61"/>
                    </a:lnTo>
                    <a:lnTo>
                      <a:pt x="208" y="69"/>
                    </a:lnTo>
                    <a:lnTo>
                      <a:pt x="219" y="76"/>
                    </a:lnTo>
                    <a:lnTo>
                      <a:pt x="230" y="83"/>
                    </a:lnTo>
                    <a:lnTo>
                      <a:pt x="241" y="90"/>
                    </a:lnTo>
                    <a:lnTo>
                      <a:pt x="262" y="112"/>
                    </a:lnTo>
                    <a:lnTo>
                      <a:pt x="270" y="123"/>
                    </a:lnTo>
                    <a:lnTo>
                      <a:pt x="280" y="130"/>
                    </a:lnTo>
                    <a:lnTo>
                      <a:pt x="288" y="141"/>
                    </a:lnTo>
                    <a:lnTo>
                      <a:pt x="298" y="151"/>
                    </a:lnTo>
                    <a:lnTo>
                      <a:pt x="306" y="162"/>
                    </a:lnTo>
                    <a:lnTo>
                      <a:pt x="284" y="184"/>
                    </a:lnTo>
                    <a:lnTo>
                      <a:pt x="273" y="191"/>
                    </a:lnTo>
                    <a:lnTo>
                      <a:pt x="262" y="202"/>
                    </a:lnTo>
                    <a:lnTo>
                      <a:pt x="255" y="213"/>
                    </a:lnTo>
                    <a:lnTo>
                      <a:pt x="248" y="223"/>
                    </a:lnTo>
                    <a:lnTo>
                      <a:pt x="241" y="234"/>
                    </a:lnTo>
                    <a:lnTo>
                      <a:pt x="234" y="249"/>
                    </a:lnTo>
                    <a:lnTo>
                      <a:pt x="230" y="259"/>
                    </a:lnTo>
                    <a:lnTo>
                      <a:pt x="226" y="274"/>
                    </a:lnTo>
                    <a:lnTo>
                      <a:pt x="223" y="285"/>
                    </a:lnTo>
                    <a:lnTo>
                      <a:pt x="219" y="299"/>
                    </a:lnTo>
                    <a:lnTo>
                      <a:pt x="219" y="313"/>
                    </a:lnTo>
                    <a:lnTo>
                      <a:pt x="216" y="328"/>
                    </a:lnTo>
                    <a:lnTo>
                      <a:pt x="216" y="357"/>
                    </a:lnTo>
                    <a:lnTo>
                      <a:pt x="219" y="393"/>
                    </a:lnTo>
                    <a:lnTo>
                      <a:pt x="219" y="465"/>
                    </a:lnTo>
                    <a:lnTo>
                      <a:pt x="223" y="501"/>
                    </a:lnTo>
                    <a:lnTo>
                      <a:pt x="226" y="537"/>
                    </a:lnTo>
                    <a:lnTo>
                      <a:pt x="230" y="569"/>
                    </a:lnTo>
                    <a:lnTo>
                      <a:pt x="237" y="601"/>
                    </a:lnTo>
                    <a:lnTo>
                      <a:pt x="244" y="634"/>
                    </a:lnTo>
                    <a:lnTo>
                      <a:pt x="198" y="634"/>
                    </a:lnTo>
                    <a:lnTo>
                      <a:pt x="194" y="630"/>
                    </a:lnTo>
                    <a:lnTo>
                      <a:pt x="147" y="630"/>
                    </a:lnTo>
                    <a:lnTo>
                      <a:pt x="151" y="637"/>
                    </a:lnTo>
                    <a:lnTo>
                      <a:pt x="151" y="645"/>
                    </a:lnTo>
                    <a:lnTo>
                      <a:pt x="154" y="652"/>
                    </a:lnTo>
                    <a:lnTo>
                      <a:pt x="158" y="659"/>
                    </a:lnTo>
                    <a:lnTo>
                      <a:pt x="158" y="666"/>
                    </a:lnTo>
                    <a:lnTo>
                      <a:pt x="165" y="673"/>
                    </a:lnTo>
                    <a:lnTo>
                      <a:pt x="169" y="681"/>
                    </a:lnTo>
                    <a:lnTo>
                      <a:pt x="198" y="681"/>
                    </a:lnTo>
                    <a:lnTo>
                      <a:pt x="212" y="684"/>
                    </a:lnTo>
                    <a:lnTo>
                      <a:pt x="223" y="684"/>
                    </a:lnTo>
                    <a:lnTo>
                      <a:pt x="234" y="688"/>
                    </a:lnTo>
                    <a:lnTo>
                      <a:pt x="255" y="688"/>
                    </a:lnTo>
                    <a:lnTo>
                      <a:pt x="266" y="691"/>
                    </a:lnTo>
                    <a:lnTo>
                      <a:pt x="270" y="702"/>
                    </a:lnTo>
                    <a:lnTo>
                      <a:pt x="277" y="717"/>
                    </a:lnTo>
                    <a:lnTo>
                      <a:pt x="280" y="727"/>
                    </a:lnTo>
                    <a:lnTo>
                      <a:pt x="284" y="742"/>
                    </a:lnTo>
                    <a:lnTo>
                      <a:pt x="291" y="753"/>
                    </a:lnTo>
                    <a:lnTo>
                      <a:pt x="298" y="763"/>
                    </a:lnTo>
                    <a:lnTo>
                      <a:pt x="302" y="778"/>
                    </a:lnTo>
                    <a:lnTo>
                      <a:pt x="306" y="789"/>
                    </a:lnTo>
                    <a:lnTo>
                      <a:pt x="298" y="799"/>
                    </a:lnTo>
                    <a:lnTo>
                      <a:pt x="288" y="807"/>
                    </a:lnTo>
                    <a:lnTo>
                      <a:pt x="277" y="814"/>
                    </a:lnTo>
                    <a:lnTo>
                      <a:pt x="266" y="821"/>
                    </a:lnTo>
                    <a:lnTo>
                      <a:pt x="255" y="828"/>
                    </a:lnTo>
                    <a:lnTo>
                      <a:pt x="244" y="832"/>
                    </a:lnTo>
                    <a:lnTo>
                      <a:pt x="234" y="839"/>
                    </a:lnTo>
                    <a:lnTo>
                      <a:pt x="219" y="843"/>
                    </a:lnTo>
                    <a:lnTo>
                      <a:pt x="208" y="846"/>
                    </a:lnTo>
                    <a:lnTo>
                      <a:pt x="194" y="850"/>
                    </a:lnTo>
                    <a:lnTo>
                      <a:pt x="183" y="853"/>
                    </a:lnTo>
                    <a:lnTo>
                      <a:pt x="169" y="857"/>
                    </a:lnTo>
                    <a:lnTo>
                      <a:pt x="158" y="861"/>
                    </a:lnTo>
                    <a:lnTo>
                      <a:pt x="144" y="861"/>
                    </a:lnTo>
                    <a:lnTo>
                      <a:pt x="133" y="864"/>
                    </a:lnTo>
                    <a:lnTo>
                      <a:pt x="118" y="868"/>
                    </a:lnTo>
                    <a:lnTo>
                      <a:pt x="108" y="868"/>
                    </a:lnTo>
                    <a:lnTo>
                      <a:pt x="100" y="864"/>
                    </a:lnTo>
                    <a:lnTo>
                      <a:pt x="97" y="861"/>
                    </a:lnTo>
                    <a:lnTo>
                      <a:pt x="90" y="861"/>
                    </a:lnTo>
                    <a:lnTo>
                      <a:pt x="86" y="853"/>
                    </a:lnTo>
                    <a:lnTo>
                      <a:pt x="82" y="850"/>
                    </a:lnTo>
                    <a:lnTo>
                      <a:pt x="79" y="843"/>
                    </a:lnTo>
                    <a:lnTo>
                      <a:pt x="68" y="792"/>
                    </a:lnTo>
                    <a:lnTo>
                      <a:pt x="61" y="742"/>
                    </a:lnTo>
                    <a:lnTo>
                      <a:pt x="50" y="688"/>
                    </a:lnTo>
                    <a:lnTo>
                      <a:pt x="43" y="637"/>
                    </a:lnTo>
                    <a:lnTo>
                      <a:pt x="36" y="587"/>
                    </a:lnTo>
                    <a:lnTo>
                      <a:pt x="32" y="537"/>
                    </a:lnTo>
                    <a:lnTo>
                      <a:pt x="25" y="483"/>
                    </a:lnTo>
                    <a:lnTo>
                      <a:pt x="18" y="429"/>
                    </a:lnTo>
                    <a:lnTo>
                      <a:pt x="3" y="382"/>
                    </a:lnTo>
                    <a:lnTo>
                      <a:pt x="0" y="339"/>
                    </a:lnTo>
                    <a:lnTo>
                      <a:pt x="3" y="292"/>
                    </a:lnTo>
                    <a:lnTo>
                      <a:pt x="14" y="245"/>
                    </a:lnTo>
                    <a:lnTo>
                      <a:pt x="25" y="202"/>
                    </a:lnTo>
                    <a:lnTo>
                      <a:pt x="36" y="155"/>
                    </a:lnTo>
                    <a:lnTo>
                      <a:pt x="43" y="108"/>
                    </a:lnTo>
                    <a:lnTo>
                      <a:pt x="43" y="61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4" y="29"/>
                    </a:lnTo>
                    <a:lnTo>
                      <a:pt x="68" y="22"/>
                    </a:lnTo>
                    <a:lnTo>
                      <a:pt x="72" y="15"/>
                    </a:lnTo>
                    <a:lnTo>
                      <a:pt x="79" y="7"/>
                    </a:lnTo>
                    <a:lnTo>
                      <a:pt x="82" y="0"/>
                    </a:lnTo>
                    <a:lnTo>
                      <a:pt x="86" y="4"/>
                    </a:lnTo>
                    <a:lnTo>
                      <a:pt x="93" y="7"/>
                    </a:lnTo>
                    <a:lnTo>
                      <a:pt x="100" y="15"/>
                    </a:lnTo>
                    <a:lnTo>
                      <a:pt x="108" y="18"/>
                    </a:lnTo>
                    <a:lnTo>
                      <a:pt x="115" y="22"/>
                    </a:lnTo>
                    <a:lnTo>
                      <a:pt x="118" y="25"/>
                    </a:lnTo>
                    <a:lnTo>
                      <a:pt x="126" y="29"/>
                    </a:lnTo>
                    <a:lnTo>
                      <a:pt x="133" y="33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83" name="Freeform 307"/>
              <p:cNvSpPr>
                <a:spLocks/>
              </p:cNvSpPr>
              <p:nvPr/>
            </p:nvSpPr>
            <p:spPr bwMode="auto">
              <a:xfrm>
                <a:off x="4290" y="1860"/>
                <a:ext cx="18" cy="7"/>
              </a:xfrm>
              <a:custGeom>
                <a:avLst/>
                <a:gdLst>
                  <a:gd name="T0" fmla="*/ 3 w 18"/>
                  <a:gd name="T1" fmla="*/ 4 h 7"/>
                  <a:gd name="T2" fmla="*/ 3 w 18"/>
                  <a:gd name="T3" fmla="*/ 7 h 7"/>
                  <a:gd name="T4" fmla="*/ 18 w 18"/>
                  <a:gd name="T5" fmla="*/ 7 h 7"/>
                  <a:gd name="T6" fmla="*/ 18 w 18"/>
                  <a:gd name="T7" fmla="*/ 0 h 7"/>
                  <a:gd name="T8" fmla="*/ 3 w 18"/>
                  <a:gd name="T9" fmla="*/ 0 h 7"/>
                  <a:gd name="T10" fmla="*/ 7 w 18"/>
                  <a:gd name="T11" fmla="*/ 7 h 7"/>
                  <a:gd name="T12" fmla="*/ 3 w 18"/>
                  <a:gd name="T13" fmla="*/ 4 h 7"/>
                  <a:gd name="T14" fmla="*/ 0 w 18"/>
                  <a:gd name="T15" fmla="*/ 7 h 7"/>
                  <a:gd name="T16" fmla="*/ 3 w 18"/>
                  <a:gd name="T17" fmla="*/ 7 h 7"/>
                  <a:gd name="T18" fmla="*/ 3 w 18"/>
                  <a:gd name="T1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7">
                    <a:moveTo>
                      <a:pt x="3" y="4"/>
                    </a:moveTo>
                    <a:lnTo>
                      <a:pt x="3" y="7"/>
                    </a:lnTo>
                    <a:lnTo>
                      <a:pt x="18" y="7"/>
                    </a:lnTo>
                    <a:lnTo>
                      <a:pt x="18" y="0"/>
                    </a:lnTo>
                    <a:lnTo>
                      <a:pt x="3" y="0"/>
                    </a:lnTo>
                    <a:lnTo>
                      <a:pt x="7" y="7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84" name="Freeform 308"/>
              <p:cNvSpPr>
                <a:spLocks/>
              </p:cNvSpPr>
              <p:nvPr/>
            </p:nvSpPr>
            <p:spPr bwMode="auto">
              <a:xfrm>
                <a:off x="4290" y="1856"/>
                <a:ext cx="11" cy="11"/>
              </a:xfrm>
              <a:custGeom>
                <a:avLst/>
                <a:gdLst>
                  <a:gd name="T0" fmla="*/ 3 w 11"/>
                  <a:gd name="T1" fmla="*/ 8 h 11"/>
                  <a:gd name="T2" fmla="*/ 0 w 11"/>
                  <a:gd name="T3" fmla="*/ 4 h 11"/>
                  <a:gd name="T4" fmla="*/ 7 w 11"/>
                  <a:gd name="T5" fmla="*/ 11 h 11"/>
                  <a:gd name="T6" fmla="*/ 11 w 11"/>
                  <a:gd name="T7" fmla="*/ 4 h 11"/>
                  <a:gd name="T8" fmla="*/ 7 w 11"/>
                  <a:gd name="T9" fmla="*/ 0 h 11"/>
                  <a:gd name="T10" fmla="*/ 3 w 11"/>
                  <a:gd name="T11" fmla="*/ 0 h 11"/>
                  <a:gd name="T12" fmla="*/ 7 w 11"/>
                  <a:gd name="T13" fmla="*/ 0 h 11"/>
                  <a:gd name="T14" fmla="*/ 3 w 11"/>
                  <a:gd name="T15" fmla="*/ 0 h 11"/>
                  <a:gd name="T16" fmla="*/ 3 w 11"/>
                  <a:gd name="T1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3" y="8"/>
                    </a:moveTo>
                    <a:lnTo>
                      <a:pt x="0" y="4"/>
                    </a:lnTo>
                    <a:lnTo>
                      <a:pt x="7" y="11"/>
                    </a:lnTo>
                    <a:lnTo>
                      <a:pt x="11" y="4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85" name="Freeform 309"/>
              <p:cNvSpPr>
                <a:spLocks/>
              </p:cNvSpPr>
              <p:nvPr/>
            </p:nvSpPr>
            <p:spPr bwMode="auto">
              <a:xfrm>
                <a:off x="4279" y="1856"/>
                <a:ext cx="14" cy="15"/>
              </a:xfrm>
              <a:custGeom>
                <a:avLst/>
                <a:gdLst>
                  <a:gd name="T0" fmla="*/ 11 w 14"/>
                  <a:gd name="T1" fmla="*/ 15 h 15"/>
                  <a:gd name="T2" fmla="*/ 11 w 14"/>
                  <a:gd name="T3" fmla="*/ 8 h 15"/>
                  <a:gd name="T4" fmla="*/ 14 w 14"/>
                  <a:gd name="T5" fmla="*/ 8 h 15"/>
                  <a:gd name="T6" fmla="*/ 14 w 14"/>
                  <a:gd name="T7" fmla="*/ 0 h 15"/>
                  <a:gd name="T8" fmla="*/ 7 w 14"/>
                  <a:gd name="T9" fmla="*/ 0 h 15"/>
                  <a:gd name="T10" fmla="*/ 4 w 14"/>
                  <a:gd name="T11" fmla="*/ 4 h 15"/>
                  <a:gd name="T12" fmla="*/ 4 w 14"/>
                  <a:gd name="T13" fmla="*/ 15 h 15"/>
                  <a:gd name="T14" fmla="*/ 4 w 14"/>
                  <a:gd name="T15" fmla="*/ 11 h 15"/>
                  <a:gd name="T16" fmla="*/ 0 w 14"/>
                  <a:gd name="T17" fmla="*/ 15 h 15"/>
                  <a:gd name="T18" fmla="*/ 4 w 14"/>
                  <a:gd name="T19" fmla="*/ 15 h 15"/>
                  <a:gd name="T20" fmla="*/ 11 w 14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5">
                    <a:moveTo>
                      <a:pt x="11" y="15"/>
                    </a:move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86" name="Freeform 310"/>
              <p:cNvSpPr>
                <a:spLocks/>
              </p:cNvSpPr>
              <p:nvPr/>
            </p:nvSpPr>
            <p:spPr bwMode="auto">
              <a:xfrm>
                <a:off x="4283" y="1871"/>
                <a:ext cx="36" cy="115"/>
              </a:xfrm>
              <a:custGeom>
                <a:avLst/>
                <a:gdLst>
                  <a:gd name="T0" fmla="*/ 32 w 36"/>
                  <a:gd name="T1" fmla="*/ 115 h 115"/>
                  <a:gd name="T2" fmla="*/ 32 w 36"/>
                  <a:gd name="T3" fmla="*/ 97 h 115"/>
                  <a:gd name="T4" fmla="*/ 28 w 36"/>
                  <a:gd name="T5" fmla="*/ 83 h 115"/>
                  <a:gd name="T6" fmla="*/ 25 w 36"/>
                  <a:gd name="T7" fmla="*/ 68 h 115"/>
                  <a:gd name="T8" fmla="*/ 21 w 36"/>
                  <a:gd name="T9" fmla="*/ 54 h 115"/>
                  <a:gd name="T10" fmla="*/ 14 w 36"/>
                  <a:gd name="T11" fmla="*/ 43 h 115"/>
                  <a:gd name="T12" fmla="*/ 10 w 36"/>
                  <a:gd name="T13" fmla="*/ 29 h 115"/>
                  <a:gd name="T14" fmla="*/ 7 w 36"/>
                  <a:gd name="T15" fmla="*/ 14 h 115"/>
                  <a:gd name="T16" fmla="*/ 7 w 36"/>
                  <a:gd name="T17" fmla="*/ 0 h 115"/>
                  <a:gd name="T18" fmla="*/ 0 w 36"/>
                  <a:gd name="T19" fmla="*/ 0 h 115"/>
                  <a:gd name="T20" fmla="*/ 0 w 36"/>
                  <a:gd name="T21" fmla="*/ 14 h 115"/>
                  <a:gd name="T22" fmla="*/ 3 w 36"/>
                  <a:gd name="T23" fmla="*/ 29 h 115"/>
                  <a:gd name="T24" fmla="*/ 10 w 36"/>
                  <a:gd name="T25" fmla="*/ 43 h 115"/>
                  <a:gd name="T26" fmla="*/ 14 w 36"/>
                  <a:gd name="T27" fmla="*/ 57 h 115"/>
                  <a:gd name="T28" fmla="*/ 18 w 36"/>
                  <a:gd name="T29" fmla="*/ 72 h 115"/>
                  <a:gd name="T30" fmla="*/ 21 w 36"/>
                  <a:gd name="T31" fmla="*/ 86 h 115"/>
                  <a:gd name="T32" fmla="*/ 25 w 36"/>
                  <a:gd name="T33" fmla="*/ 101 h 115"/>
                  <a:gd name="T34" fmla="*/ 28 w 36"/>
                  <a:gd name="T35" fmla="*/ 115 h 115"/>
                  <a:gd name="T36" fmla="*/ 28 w 36"/>
                  <a:gd name="T37" fmla="*/ 111 h 115"/>
                  <a:gd name="T38" fmla="*/ 32 w 36"/>
                  <a:gd name="T39" fmla="*/ 115 h 115"/>
                  <a:gd name="T40" fmla="*/ 36 w 36"/>
                  <a:gd name="T41" fmla="*/ 115 h 115"/>
                  <a:gd name="T42" fmla="*/ 32 w 36"/>
                  <a:gd name="T4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115">
                    <a:moveTo>
                      <a:pt x="32" y="115"/>
                    </a:moveTo>
                    <a:lnTo>
                      <a:pt x="32" y="97"/>
                    </a:lnTo>
                    <a:lnTo>
                      <a:pt x="28" y="83"/>
                    </a:lnTo>
                    <a:lnTo>
                      <a:pt x="25" y="68"/>
                    </a:lnTo>
                    <a:lnTo>
                      <a:pt x="21" y="54"/>
                    </a:lnTo>
                    <a:lnTo>
                      <a:pt x="14" y="43"/>
                    </a:lnTo>
                    <a:lnTo>
                      <a:pt x="10" y="29"/>
                    </a:lnTo>
                    <a:lnTo>
                      <a:pt x="7" y="1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3" y="29"/>
                    </a:lnTo>
                    <a:lnTo>
                      <a:pt x="10" y="43"/>
                    </a:lnTo>
                    <a:lnTo>
                      <a:pt x="14" y="57"/>
                    </a:lnTo>
                    <a:lnTo>
                      <a:pt x="18" y="72"/>
                    </a:lnTo>
                    <a:lnTo>
                      <a:pt x="21" y="86"/>
                    </a:lnTo>
                    <a:lnTo>
                      <a:pt x="25" y="101"/>
                    </a:lnTo>
                    <a:lnTo>
                      <a:pt x="28" y="115"/>
                    </a:lnTo>
                    <a:lnTo>
                      <a:pt x="28" y="111"/>
                    </a:lnTo>
                    <a:lnTo>
                      <a:pt x="32" y="115"/>
                    </a:lnTo>
                    <a:lnTo>
                      <a:pt x="36" y="115"/>
                    </a:lnTo>
                    <a:lnTo>
                      <a:pt x="3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87" name="Freeform 311"/>
              <p:cNvSpPr>
                <a:spLocks/>
              </p:cNvSpPr>
              <p:nvPr/>
            </p:nvSpPr>
            <p:spPr bwMode="auto">
              <a:xfrm>
                <a:off x="4257" y="1982"/>
                <a:ext cx="58" cy="15"/>
              </a:xfrm>
              <a:custGeom>
                <a:avLst/>
                <a:gdLst>
                  <a:gd name="T0" fmla="*/ 0 w 58"/>
                  <a:gd name="T1" fmla="*/ 15 h 15"/>
                  <a:gd name="T2" fmla="*/ 29 w 58"/>
                  <a:gd name="T3" fmla="*/ 15 h 15"/>
                  <a:gd name="T4" fmla="*/ 36 w 58"/>
                  <a:gd name="T5" fmla="*/ 11 h 15"/>
                  <a:gd name="T6" fmla="*/ 44 w 58"/>
                  <a:gd name="T7" fmla="*/ 11 h 15"/>
                  <a:gd name="T8" fmla="*/ 51 w 58"/>
                  <a:gd name="T9" fmla="*/ 8 h 15"/>
                  <a:gd name="T10" fmla="*/ 58 w 58"/>
                  <a:gd name="T11" fmla="*/ 4 h 15"/>
                  <a:gd name="T12" fmla="*/ 54 w 58"/>
                  <a:gd name="T13" fmla="*/ 0 h 15"/>
                  <a:gd name="T14" fmla="*/ 51 w 58"/>
                  <a:gd name="T15" fmla="*/ 0 h 15"/>
                  <a:gd name="T16" fmla="*/ 44 w 58"/>
                  <a:gd name="T17" fmla="*/ 4 h 15"/>
                  <a:gd name="T18" fmla="*/ 36 w 58"/>
                  <a:gd name="T19" fmla="*/ 4 h 15"/>
                  <a:gd name="T20" fmla="*/ 29 w 58"/>
                  <a:gd name="T21" fmla="*/ 8 h 15"/>
                  <a:gd name="T22" fmla="*/ 0 w 58"/>
                  <a:gd name="T23" fmla="*/ 8 h 15"/>
                  <a:gd name="T24" fmla="*/ 0 w 58"/>
                  <a:gd name="T2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lnTo>
                      <a:pt x="29" y="15"/>
                    </a:lnTo>
                    <a:lnTo>
                      <a:pt x="36" y="11"/>
                    </a:lnTo>
                    <a:lnTo>
                      <a:pt x="44" y="11"/>
                    </a:lnTo>
                    <a:lnTo>
                      <a:pt x="51" y="8"/>
                    </a:lnTo>
                    <a:lnTo>
                      <a:pt x="58" y="4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4" y="4"/>
                    </a:lnTo>
                    <a:lnTo>
                      <a:pt x="36" y="4"/>
                    </a:lnTo>
                    <a:lnTo>
                      <a:pt x="29" y="8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88" name="Freeform 312"/>
              <p:cNvSpPr>
                <a:spLocks/>
              </p:cNvSpPr>
              <p:nvPr/>
            </p:nvSpPr>
            <p:spPr bwMode="auto">
              <a:xfrm>
                <a:off x="4247" y="1990"/>
                <a:ext cx="10" cy="28"/>
              </a:xfrm>
              <a:custGeom>
                <a:avLst/>
                <a:gdLst>
                  <a:gd name="T0" fmla="*/ 10 w 10"/>
                  <a:gd name="T1" fmla="*/ 21 h 28"/>
                  <a:gd name="T2" fmla="*/ 7 w 10"/>
                  <a:gd name="T3" fmla="*/ 18 h 28"/>
                  <a:gd name="T4" fmla="*/ 7 w 10"/>
                  <a:gd name="T5" fmla="*/ 10 h 28"/>
                  <a:gd name="T6" fmla="*/ 10 w 10"/>
                  <a:gd name="T7" fmla="*/ 7 h 28"/>
                  <a:gd name="T8" fmla="*/ 10 w 10"/>
                  <a:gd name="T9" fmla="*/ 0 h 28"/>
                  <a:gd name="T10" fmla="*/ 3 w 10"/>
                  <a:gd name="T11" fmla="*/ 7 h 28"/>
                  <a:gd name="T12" fmla="*/ 0 w 10"/>
                  <a:gd name="T13" fmla="*/ 14 h 28"/>
                  <a:gd name="T14" fmla="*/ 3 w 10"/>
                  <a:gd name="T15" fmla="*/ 21 h 28"/>
                  <a:gd name="T16" fmla="*/ 7 w 10"/>
                  <a:gd name="T17" fmla="*/ 28 h 28"/>
                  <a:gd name="T18" fmla="*/ 10 w 10"/>
                  <a:gd name="T1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8">
                    <a:moveTo>
                      <a:pt x="10" y="21"/>
                    </a:moveTo>
                    <a:lnTo>
                      <a:pt x="7" y="18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0" y="0"/>
                    </a:lnTo>
                    <a:lnTo>
                      <a:pt x="3" y="7"/>
                    </a:lnTo>
                    <a:lnTo>
                      <a:pt x="0" y="14"/>
                    </a:lnTo>
                    <a:lnTo>
                      <a:pt x="3" y="21"/>
                    </a:lnTo>
                    <a:lnTo>
                      <a:pt x="7" y="28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89" name="Freeform 313"/>
              <p:cNvSpPr>
                <a:spLocks/>
              </p:cNvSpPr>
              <p:nvPr/>
            </p:nvSpPr>
            <p:spPr bwMode="auto">
              <a:xfrm>
                <a:off x="4254" y="2011"/>
                <a:ext cx="97" cy="79"/>
              </a:xfrm>
              <a:custGeom>
                <a:avLst/>
                <a:gdLst>
                  <a:gd name="T0" fmla="*/ 93 w 97"/>
                  <a:gd name="T1" fmla="*/ 79 h 79"/>
                  <a:gd name="T2" fmla="*/ 93 w 97"/>
                  <a:gd name="T3" fmla="*/ 76 h 79"/>
                  <a:gd name="T4" fmla="*/ 50 w 97"/>
                  <a:gd name="T5" fmla="*/ 33 h 79"/>
                  <a:gd name="T6" fmla="*/ 39 w 97"/>
                  <a:gd name="T7" fmla="*/ 25 h 79"/>
                  <a:gd name="T8" fmla="*/ 29 w 97"/>
                  <a:gd name="T9" fmla="*/ 15 h 79"/>
                  <a:gd name="T10" fmla="*/ 18 w 97"/>
                  <a:gd name="T11" fmla="*/ 7 h 79"/>
                  <a:gd name="T12" fmla="*/ 3 w 97"/>
                  <a:gd name="T13" fmla="*/ 0 h 79"/>
                  <a:gd name="T14" fmla="*/ 0 w 97"/>
                  <a:gd name="T15" fmla="*/ 7 h 79"/>
                  <a:gd name="T16" fmla="*/ 14 w 97"/>
                  <a:gd name="T17" fmla="*/ 15 h 79"/>
                  <a:gd name="T18" fmla="*/ 25 w 97"/>
                  <a:gd name="T19" fmla="*/ 22 h 79"/>
                  <a:gd name="T20" fmla="*/ 36 w 97"/>
                  <a:gd name="T21" fmla="*/ 29 h 79"/>
                  <a:gd name="T22" fmla="*/ 47 w 97"/>
                  <a:gd name="T23" fmla="*/ 40 h 79"/>
                  <a:gd name="T24" fmla="*/ 57 w 97"/>
                  <a:gd name="T25" fmla="*/ 47 h 79"/>
                  <a:gd name="T26" fmla="*/ 79 w 97"/>
                  <a:gd name="T27" fmla="*/ 69 h 79"/>
                  <a:gd name="T28" fmla="*/ 86 w 97"/>
                  <a:gd name="T29" fmla="*/ 79 h 79"/>
                  <a:gd name="T30" fmla="*/ 86 w 97"/>
                  <a:gd name="T31" fmla="*/ 76 h 79"/>
                  <a:gd name="T32" fmla="*/ 93 w 97"/>
                  <a:gd name="T33" fmla="*/ 79 h 79"/>
                  <a:gd name="T34" fmla="*/ 97 w 97"/>
                  <a:gd name="T35" fmla="*/ 79 h 79"/>
                  <a:gd name="T36" fmla="*/ 93 w 97"/>
                  <a:gd name="T37" fmla="*/ 76 h 79"/>
                  <a:gd name="T38" fmla="*/ 93 w 97"/>
                  <a:gd name="T3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7" h="79">
                    <a:moveTo>
                      <a:pt x="93" y="79"/>
                    </a:moveTo>
                    <a:lnTo>
                      <a:pt x="93" y="76"/>
                    </a:lnTo>
                    <a:lnTo>
                      <a:pt x="50" y="33"/>
                    </a:lnTo>
                    <a:lnTo>
                      <a:pt x="39" y="25"/>
                    </a:lnTo>
                    <a:lnTo>
                      <a:pt x="29" y="15"/>
                    </a:lnTo>
                    <a:lnTo>
                      <a:pt x="18" y="7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4" y="15"/>
                    </a:lnTo>
                    <a:lnTo>
                      <a:pt x="25" y="22"/>
                    </a:lnTo>
                    <a:lnTo>
                      <a:pt x="36" y="29"/>
                    </a:lnTo>
                    <a:lnTo>
                      <a:pt x="47" y="40"/>
                    </a:lnTo>
                    <a:lnTo>
                      <a:pt x="57" y="47"/>
                    </a:lnTo>
                    <a:lnTo>
                      <a:pt x="79" y="69"/>
                    </a:lnTo>
                    <a:lnTo>
                      <a:pt x="86" y="79"/>
                    </a:lnTo>
                    <a:lnTo>
                      <a:pt x="86" y="76"/>
                    </a:lnTo>
                    <a:lnTo>
                      <a:pt x="93" y="79"/>
                    </a:lnTo>
                    <a:lnTo>
                      <a:pt x="97" y="79"/>
                    </a:lnTo>
                    <a:lnTo>
                      <a:pt x="93" y="76"/>
                    </a:lnTo>
                    <a:lnTo>
                      <a:pt x="9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90" name="Freeform 314"/>
              <p:cNvSpPr>
                <a:spLocks/>
              </p:cNvSpPr>
              <p:nvPr/>
            </p:nvSpPr>
            <p:spPr bwMode="auto">
              <a:xfrm>
                <a:off x="4257" y="2087"/>
                <a:ext cx="90" cy="119"/>
              </a:xfrm>
              <a:custGeom>
                <a:avLst/>
                <a:gdLst>
                  <a:gd name="T0" fmla="*/ 8 w 90"/>
                  <a:gd name="T1" fmla="*/ 119 h 119"/>
                  <a:gd name="T2" fmla="*/ 18 w 90"/>
                  <a:gd name="T3" fmla="*/ 104 h 119"/>
                  <a:gd name="T4" fmla="*/ 26 w 90"/>
                  <a:gd name="T5" fmla="*/ 90 h 119"/>
                  <a:gd name="T6" fmla="*/ 33 w 90"/>
                  <a:gd name="T7" fmla="*/ 75 h 119"/>
                  <a:gd name="T8" fmla="*/ 44 w 90"/>
                  <a:gd name="T9" fmla="*/ 61 h 119"/>
                  <a:gd name="T10" fmla="*/ 54 w 90"/>
                  <a:gd name="T11" fmla="*/ 47 h 119"/>
                  <a:gd name="T12" fmla="*/ 65 w 90"/>
                  <a:gd name="T13" fmla="*/ 32 h 119"/>
                  <a:gd name="T14" fmla="*/ 76 w 90"/>
                  <a:gd name="T15" fmla="*/ 18 h 119"/>
                  <a:gd name="T16" fmla="*/ 90 w 90"/>
                  <a:gd name="T17" fmla="*/ 3 h 119"/>
                  <a:gd name="T18" fmla="*/ 83 w 90"/>
                  <a:gd name="T19" fmla="*/ 0 h 119"/>
                  <a:gd name="T20" fmla="*/ 58 w 90"/>
                  <a:gd name="T21" fmla="*/ 25 h 119"/>
                  <a:gd name="T22" fmla="*/ 47 w 90"/>
                  <a:gd name="T23" fmla="*/ 39 h 119"/>
                  <a:gd name="T24" fmla="*/ 36 w 90"/>
                  <a:gd name="T25" fmla="*/ 57 h 119"/>
                  <a:gd name="T26" fmla="*/ 29 w 90"/>
                  <a:gd name="T27" fmla="*/ 72 h 119"/>
                  <a:gd name="T28" fmla="*/ 18 w 90"/>
                  <a:gd name="T29" fmla="*/ 86 h 119"/>
                  <a:gd name="T30" fmla="*/ 11 w 90"/>
                  <a:gd name="T31" fmla="*/ 101 h 119"/>
                  <a:gd name="T32" fmla="*/ 0 w 90"/>
                  <a:gd name="T33" fmla="*/ 115 h 119"/>
                  <a:gd name="T34" fmla="*/ 0 w 90"/>
                  <a:gd name="T35" fmla="*/ 119 h 119"/>
                  <a:gd name="T36" fmla="*/ 8 w 90"/>
                  <a:gd name="T3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119">
                    <a:moveTo>
                      <a:pt x="8" y="119"/>
                    </a:moveTo>
                    <a:lnTo>
                      <a:pt x="18" y="104"/>
                    </a:lnTo>
                    <a:lnTo>
                      <a:pt x="26" y="90"/>
                    </a:lnTo>
                    <a:lnTo>
                      <a:pt x="33" y="75"/>
                    </a:lnTo>
                    <a:lnTo>
                      <a:pt x="44" y="61"/>
                    </a:lnTo>
                    <a:lnTo>
                      <a:pt x="54" y="47"/>
                    </a:lnTo>
                    <a:lnTo>
                      <a:pt x="65" y="32"/>
                    </a:lnTo>
                    <a:lnTo>
                      <a:pt x="76" y="18"/>
                    </a:lnTo>
                    <a:lnTo>
                      <a:pt x="90" y="3"/>
                    </a:lnTo>
                    <a:lnTo>
                      <a:pt x="83" y="0"/>
                    </a:lnTo>
                    <a:lnTo>
                      <a:pt x="58" y="25"/>
                    </a:lnTo>
                    <a:lnTo>
                      <a:pt x="47" y="39"/>
                    </a:lnTo>
                    <a:lnTo>
                      <a:pt x="36" y="57"/>
                    </a:lnTo>
                    <a:lnTo>
                      <a:pt x="29" y="72"/>
                    </a:lnTo>
                    <a:lnTo>
                      <a:pt x="18" y="86"/>
                    </a:lnTo>
                    <a:lnTo>
                      <a:pt x="11" y="101"/>
                    </a:lnTo>
                    <a:lnTo>
                      <a:pt x="0" y="115"/>
                    </a:lnTo>
                    <a:lnTo>
                      <a:pt x="0" y="119"/>
                    </a:lnTo>
                    <a:lnTo>
                      <a:pt x="8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91" name="Freeform 315"/>
              <p:cNvSpPr>
                <a:spLocks/>
              </p:cNvSpPr>
              <p:nvPr/>
            </p:nvSpPr>
            <p:spPr bwMode="auto">
              <a:xfrm>
                <a:off x="4203" y="2206"/>
                <a:ext cx="62" cy="108"/>
              </a:xfrm>
              <a:custGeom>
                <a:avLst/>
                <a:gdLst>
                  <a:gd name="T0" fmla="*/ 8 w 62"/>
                  <a:gd name="T1" fmla="*/ 108 h 108"/>
                  <a:gd name="T2" fmla="*/ 11 w 62"/>
                  <a:gd name="T3" fmla="*/ 97 h 108"/>
                  <a:gd name="T4" fmla="*/ 18 w 62"/>
                  <a:gd name="T5" fmla="*/ 82 h 108"/>
                  <a:gd name="T6" fmla="*/ 26 w 62"/>
                  <a:gd name="T7" fmla="*/ 68 h 108"/>
                  <a:gd name="T8" fmla="*/ 33 w 62"/>
                  <a:gd name="T9" fmla="*/ 54 h 108"/>
                  <a:gd name="T10" fmla="*/ 40 w 62"/>
                  <a:gd name="T11" fmla="*/ 43 h 108"/>
                  <a:gd name="T12" fmla="*/ 51 w 62"/>
                  <a:gd name="T13" fmla="*/ 28 h 108"/>
                  <a:gd name="T14" fmla="*/ 54 w 62"/>
                  <a:gd name="T15" fmla="*/ 14 h 108"/>
                  <a:gd name="T16" fmla="*/ 62 w 62"/>
                  <a:gd name="T17" fmla="*/ 0 h 108"/>
                  <a:gd name="T18" fmla="*/ 54 w 62"/>
                  <a:gd name="T19" fmla="*/ 0 h 108"/>
                  <a:gd name="T20" fmla="*/ 51 w 62"/>
                  <a:gd name="T21" fmla="*/ 10 h 108"/>
                  <a:gd name="T22" fmla="*/ 44 w 62"/>
                  <a:gd name="T23" fmla="*/ 25 h 108"/>
                  <a:gd name="T24" fmla="*/ 33 w 62"/>
                  <a:gd name="T25" fmla="*/ 39 h 108"/>
                  <a:gd name="T26" fmla="*/ 26 w 62"/>
                  <a:gd name="T27" fmla="*/ 50 h 108"/>
                  <a:gd name="T28" fmla="*/ 18 w 62"/>
                  <a:gd name="T29" fmla="*/ 64 h 108"/>
                  <a:gd name="T30" fmla="*/ 11 w 62"/>
                  <a:gd name="T31" fmla="*/ 79 h 108"/>
                  <a:gd name="T32" fmla="*/ 8 w 62"/>
                  <a:gd name="T33" fmla="*/ 93 h 108"/>
                  <a:gd name="T34" fmla="*/ 0 w 62"/>
                  <a:gd name="T35" fmla="*/ 108 h 108"/>
                  <a:gd name="T36" fmla="*/ 8 w 62"/>
                  <a:gd name="T3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108">
                    <a:moveTo>
                      <a:pt x="8" y="108"/>
                    </a:moveTo>
                    <a:lnTo>
                      <a:pt x="11" y="97"/>
                    </a:lnTo>
                    <a:lnTo>
                      <a:pt x="18" y="82"/>
                    </a:lnTo>
                    <a:lnTo>
                      <a:pt x="26" y="68"/>
                    </a:lnTo>
                    <a:lnTo>
                      <a:pt x="33" y="54"/>
                    </a:lnTo>
                    <a:lnTo>
                      <a:pt x="40" y="43"/>
                    </a:lnTo>
                    <a:lnTo>
                      <a:pt x="51" y="28"/>
                    </a:lnTo>
                    <a:lnTo>
                      <a:pt x="54" y="14"/>
                    </a:lnTo>
                    <a:lnTo>
                      <a:pt x="62" y="0"/>
                    </a:lnTo>
                    <a:lnTo>
                      <a:pt x="54" y="0"/>
                    </a:lnTo>
                    <a:lnTo>
                      <a:pt x="51" y="10"/>
                    </a:lnTo>
                    <a:lnTo>
                      <a:pt x="44" y="25"/>
                    </a:lnTo>
                    <a:lnTo>
                      <a:pt x="33" y="39"/>
                    </a:lnTo>
                    <a:lnTo>
                      <a:pt x="26" y="50"/>
                    </a:lnTo>
                    <a:lnTo>
                      <a:pt x="18" y="64"/>
                    </a:lnTo>
                    <a:lnTo>
                      <a:pt x="11" y="79"/>
                    </a:lnTo>
                    <a:lnTo>
                      <a:pt x="8" y="93"/>
                    </a:lnTo>
                    <a:lnTo>
                      <a:pt x="0" y="108"/>
                    </a:lnTo>
                    <a:lnTo>
                      <a:pt x="8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92" name="Freeform 316"/>
              <p:cNvSpPr>
                <a:spLocks/>
              </p:cNvSpPr>
              <p:nvPr/>
            </p:nvSpPr>
            <p:spPr bwMode="auto">
              <a:xfrm>
                <a:off x="4203" y="2314"/>
                <a:ext cx="15" cy="7"/>
              </a:xfrm>
              <a:custGeom>
                <a:avLst/>
                <a:gdLst>
                  <a:gd name="T0" fmla="*/ 8 w 15"/>
                  <a:gd name="T1" fmla="*/ 0 h 7"/>
                  <a:gd name="T2" fmla="*/ 11 w 15"/>
                  <a:gd name="T3" fmla="*/ 0 h 7"/>
                  <a:gd name="T4" fmla="*/ 0 w 15"/>
                  <a:gd name="T5" fmla="*/ 0 h 7"/>
                  <a:gd name="T6" fmla="*/ 4 w 15"/>
                  <a:gd name="T7" fmla="*/ 7 h 7"/>
                  <a:gd name="T8" fmla="*/ 11 w 15"/>
                  <a:gd name="T9" fmla="*/ 7 h 7"/>
                  <a:gd name="T10" fmla="*/ 15 w 15"/>
                  <a:gd name="T11" fmla="*/ 3 h 7"/>
                  <a:gd name="T12" fmla="*/ 11 w 15"/>
                  <a:gd name="T13" fmla="*/ 7 h 7"/>
                  <a:gd name="T14" fmla="*/ 15 w 15"/>
                  <a:gd name="T15" fmla="*/ 3 h 7"/>
                  <a:gd name="T16" fmla="*/ 8 w 1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lnTo>
                      <a:pt x="11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11" y="7"/>
                    </a:lnTo>
                    <a:lnTo>
                      <a:pt x="15" y="3"/>
                    </a:lnTo>
                    <a:lnTo>
                      <a:pt x="11" y="7"/>
                    </a:lnTo>
                    <a:lnTo>
                      <a:pt x="15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93" name="Freeform 317"/>
              <p:cNvSpPr>
                <a:spLocks/>
              </p:cNvSpPr>
              <p:nvPr/>
            </p:nvSpPr>
            <p:spPr bwMode="auto">
              <a:xfrm>
                <a:off x="4211" y="2188"/>
                <a:ext cx="75" cy="129"/>
              </a:xfrm>
              <a:custGeom>
                <a:avLst/>
                <a:gdLst>
                  <a:gd name="T0" fmla="*/ 68 w 75"/>
                  <a:gd name="T1" fmla="*/ 0 h 129"/>
                  <a:gd name="T2" fmla="*/ 61 w 75"/>
                  <a:gd name="T3" fmla="*/ 14 h 129"/>
                  <a:gd name="T4" fmla="*/ 50 w 75"/>
                  <a:gd name="T5" fmla="*/ 28 h 129"/>
                  <a:gd name="T6" fmla="*/ 39 w 75"/>
                  <a:gd name="T7" fmla="*/ 46 h 129"/>
                  <a:gd name="T8" fmla="*/ 32 w 75"/>
                  <a:gd name="T9" fmla="*/ 64 h 129"/>
                  <a:gd name="T10" fmla="*/ 25 w 75"/>
                  <a:gd name="T11" fmla="*/ 79 h 129"/>
                  <a:gd name="T12" fmla="*/ 18 w 75"/>
                  <a:gd name="T13" fmla="*/ 97 h 129"/>
                  <a:gd name="T14" fmla="*/ 10 w 75"/>
                  <a:gd name="T15" fmla="*/ 111 h 129"/>
                  <a:gd name="T16" fmla="*/ 0 w 75"/>
                  <a:gd name="T17" fmla="*/ 126 h 129"/>
                  <a:gd name="T18" fmla="*/ 7 w 75"/>
                  <a:gd name="T19" fmla="*/ 129 h 129"/>
                  <a:gd name="T20" fmla="*/ 18 w 75"/>
                  <a:gd name="T21" fmla="*/ 115 h 129"/>
                  <a:gd name="T22" fmla="*/ 25 w 75"/>
                  <a:gd name="T23" fmla="*/ 100 h 129"/>
                  <a:gd name="T24" fmla="*/ 32 w 75"/>
                  <a:gd name="T25" fmla="*/ 82 h 129"/>
                  <a:gd name="T26" fmla="*/ 39 w 75"/>
                  <a:gd name="T27" fmla="*/ 64 h 129"/>
                  <a:gd name="T28" fmla="*/ 46 w 75"/>
                  <a:gd name="T29" fmla="*/ 50 h 129"/>
                  <a:gd name="T30" fmla="*/ 57 w 75"/>
                  <a:gd name="T31" fmla="*/ 36 h 129"/>
                  <a:gd name="T32" fmla="*/ 64 w 75"/>
                  <a:gd name="T33" fmla="*/ 18 h 129"/>
                  <a:gd name="T34" fmla="*/ 75 w 75"/>
                  <a:gd name="T35" fmla="*/ 3 h 129"/>
                  <a:gd name="T36" fmla="*/ 68 w 75"/>
                  <a:gd name="T37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29">
                    <a:moveTo>
                      <a:pt x="68" y="0"/>
                    </a:moveTo>
                    <a:lnTo>
                      <a:pt x="61" y="14"/>
                    </a:lnTo>
                    <a:lnTo>
                      <a:pt x="50" y="28"/>
                    </a:lnTo>
                    <a:lnTo>
                      <a:pt x="39" y="46"/>
                    </a:lnTo>
                    <a:lnTo>
                      <a:pt x="32" y="64"/>
                    </a:lnTo>
                    <a:lnTo>
                      <a:pt x="25" y="79"/>
                    </a:lnTo>
                    <a:lnTo>
                      <a:pt x="18" y="97"/>
                    </a:lnTo>
                    <a:lnTo>
                      <a:pt x="10" y="111"/>
                    </a:lnTo>
                    <a:lnTo>
                      <a:pt x="0" y="126"/>
                    </a:lnTo>
                    <a:lnTo>
                      <a:pt x="7" y="129"/>
                    </a:lnTo>
                    <a:lnTo>
                      <a:pt x="18" y="115"/>
                    </a:lnTo>
                    <a:lnTo>
                      <a:pt x="25" y="100"/>
                    </a:lnTo>
                    <a:lnTo>
                      <a:pt x="32" y="82"/>
                    </a:lnTo>
                    <a:lnTo>
                      <a:pt x="39" y="64"/>
                    </a:lnTo>
                    <a:lnTo>
                      <a:pt x="46" y="50"/>
                    </a:lnTo>
                    <a:lnTo>
                      <a:pt x="57" y="36"/>
                    </a:lnTo>
                    <a:lnTo>
                      <a:pt x="64" y="18"/>
                    </a:lnTo>
                    <a:lnTo>
                      <a:pt x="75" y="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94" name="Freeform 318"/>
              <p:cNvSpPr>
                <a:spLocks/>
              </p:cNvSpPr>
              <p:nvPr/>
            </p:nvSpPr>
            <p:spPr bwMode="auto">
              <a:xfrm>
                <a:off x="4279" y="2087"/>
                <a:ext cx="79" cy="104"/>
              </a:xfrm>
              <a:custGeom>
                <a:avLst/>
                <a:gdLst>
                  <a:gd name="T0" fmla="*/ 76 w 79"/>
                  <a:gd name="T1" fmla="*/ 3 h 104"/>
                  <a:gd name="T2" fmla="*/ 76 w 79"/>
                  <a:gd name="T3" fmla="*/ 0 h 104"/>
                  <a:gd name="T4" fmla="*/ 65 w 79"/>
                  <a:gd name="T5" fmla="*/ 14 h 104"/>
                  <a:gd name="T6" fmla="*/ 32 w 79"/>
                  <a:gd name="T7" fmla="*/ 47 h 104"/>
                  <a:gd name="T8" fmla="*/ 22 w 79"/>
                  <a:gd name="T9" fmla="*/ 61 h 104"/>
                  <a:gd name="T10" fmla="*/ 14 w 79"/>
                  <a:gd name="T11" fmla="*/ 72 h 104"/>
                  <a:gd name="T12" fmla="*/ 7 w 79"/>
                  <a:gd name="T13" fmla="*/ 86 h 104"/>
                  <a:gd name="T14" fmla="*/ 0 w 79"/>
                  <a:gd name="T15" fmla="*/ 101 h 104"/>
                  <a:gd name="T16" fmla="*/ 7 w 79"/>
                  <a:gd name="T17" fmla="*/ 104 h 104"/>
                  <a:gd name="T18" fmla="*/ 14 w 79"/>
                  <a:gd name="T19" fmla="*/ 90 h 104"/>
                  <a:gd name="T20" fmla="*/ 18 w 79"/>
                  <a:gd name="T21" fmla="*/ 75 h 104"/>
                  <a:gd name="T22" fmla="*/ 29 w 79"/>
                  <a:gd name="T23" fmla="*/ 65 h 104"/>
                  <a:gd name="T24" fmla="*/ 36 w 79"/>
                  <a:gd name="T25" fmla="*/ 54 h 104"/>
                  <a:gd name="T26" fmla="*/ 47 w 79"/>
                  <a:gd name="T27" fmla="*/ 43 h 104"/>
                  <a:gd name="T28" fmla="*/ 58 w 79"/>
                  <a:gd name="T29" fmla="*/ 29 h 104"/>
                  <a:gd name="T30" fmla="*/ 79 w 79"/>
                  <a:gd name="T31" fmla="*/ 7 h 104"/>
                  <a:gd name="T32" fmla="*/ 79 w 79"/>
                  <a:gd name="T33" fmla="*/ 3 h 104"/>
                  <a:gd name="T34" fmla="*/ 79 w 79"/>
                  <a:gd name="T35" fmla="*/ 7 h 104"/>
                  <a:gd name="T36" fmla="*/ 79 w 79"/>
                  <a:gd name="T37" fmla="*/ 3 h 104"/>
                  <a:gd name="T38" fmla="*/ 76 w 79"/>
                  <a:gd name="T39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9" h="104">
                    <a:moveTo>
                      <a:pt x="76" y="3"/>
                    </a:moveTo>
                    <a:lnTo>
                      <a:pt x="76" y="0"/>
                    </a:lnTo>
                    <a:lnTo>
                      <a:pt x="65" y="14"/>
                    </a:lnTo>
                    <a:lnTo>
                      <a:pt x="32" y="47"/>
                    </a:lnTo>
                    <a:lnTo>
                      <a:pt x="22" y="61"/>
                    </a:lnTo>
                    <a:lnTo>
                      <a:pt x="14" y="72"/>
                    </a:lnTo>
                    <a:lnTo>
                      <a:pt x="7" y="86"/>
                    </a:lnTo>
                    <a:lnTo>
                      <a:pt x="0" y="101"/>
                    </a:lnTo>
                    <a:lnTo>
                      <a:pt x="7" y="104"/>
                    </a:lnTo>
                    <a:lnTo>
                      <a:pt x="14" y="90"/>
                    </a:lnTo>
                    <a:lnTo>
                      <a:pt x="18" y="75"/>
                    </a:lnTo>
                    <a:lnTo>
                      <a:pt x="29" y="65"/>
                    </a:lnTo>
                    <a:lnTo>
                      <a:pt x="36" y="54"/>
                    </a:lnTo>
                    <a:lnTo>
                      <a:pt x="47" y="43"/>
                    </a:lnTo>
                    <a:lnTo>
                      <a:pt x="58" y="29"/>
                    </a:lnTo>
                    <a:lnTo>
                      <a:pt x="79" y="7"/>
                    </a:lnTo>
                    <a:lnTo>
                      <a:pt x="79" y="3"/>
                    </a:lnTo>
                    <a:lnTo>
                      <a:pt x="79" y="7"/>
                    </a:lnTo>
                    <a:lnTo>
                      <a:pt x="79" y="3"/>
                    </a:lnTo>
                    <a:lnTo>
                      <a:pt x="7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95" name="Freeform 319"/>
              <p:cNvSpPr>
                <a:spLocks/>
              </p:cNvSpPr>
              <p:nvPr/>
            </p:nvSpPr>
            <p:spPr bwMode="auto">
              <a:xfrm>
                <a:off x="4351" y="2076"/>
                <a:ext cx="7" cy="14"/>
              </a:xfrm>
              <a:custGeom>
                <a:avLst/>
                <a:gdLst>
                  <a:gd name="T0" fmla="*/ 0 w 7"/>
                  <a:gd name="T1" fmla="*/ 4 h 14"/>
                  <a:gd name="T2" fmla="*/ 4 w 7"/>
                  <a:gd name="T3" fmla="*/ 14 h 14"/>
                  <a:gd name="T4" fmla="*/ 7 w 7"/>
                  <a:gd name="T5" fmla="*/ 14 h 14"/>
                  <a:gd name="T6" fmla="*/ 4 w 7"/>
                  <a:gd name="T7" fmla="*/ 4 h 14"/>
                  <a:gd name="T8" fmla="*/ 4 w 7"/>
                  <a:gd name="T9" fmla="*/ 0 h 14"/>
                  <a:gd name="T10" fmla="*/ 4 w 7"/>
                  <a:gd name="T11" fmla="*/ 4 h 14"/>
                  <a:gd name="T12" fmla="*/ 4 w 7"/>
                  <a:gd name="T13" fmla="*/ 0 h 14"/>
                  <a:gd name="T14" fmla="*/ 0 w 7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4">
                    <a:moveTo>
                      <a:pt x="0" y="4"/>
                    </a:moveTo>
                    <a:lnTo>
                      <a:pt x="4" y="14"/>
                    </a:lnTo>
                    <a:lnTo>
                      <a:pt x="7" y="1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96" name="Freeform 320"/>
              <p:cNvSpPr>
                <a:spLocks/>
              </p:cNvSpPr>
              <p:nvPr/>
            </p:nvSpPr>
            <p:spPr bwMode="auto">
              <a:xfrm>
                <a:off x="4254" y="2000"/>
                <a:ext cx="101" cy="80"/>
              </a:xfrm>
              <a:custGeom>
                <a:avLst/>
                <a:gdLst>
                  <a:gd name="T0" fmla="*/ 14 w 101"/>
                  <a:gd name="T1" fmla="*/ 0 h 80"/>
                  <a:gd name="T2" fmla="*/ 11 w 101"/>
                  <a:gd name="T3" fmla="*/ 8 h 80"/>
                  <a:gd name="T4" fmla="*/ 25 w 101"/>
                  <a:gd name="T5" fmla="*/ 15 h 80"/>
                  <a:gd name="T6" fmla="*/ 36 w 101"/>
                  <a:gd name="T7" fmla="*/ 26 h 80"/>
                  <a:gd name="T8" fmla="*/ 47 w 101"/>
                  <a:gd name="T9" fmla="*/ 33 h 80"/>
                  <a:gd name="T10" fmla="*/ 57 w 101"/>
                  <a:gd name="T11" fmla="*/ 44 h 80"/>
                  <a:gd name="T12" fmla="*/ 68 w 101"/>
                  <a:gd name="T13" fmla="*/ 51 h 80"/>
                  <a:gd name="T14" fmla="*/ 79 w 101"/>
                  <a:gd name="T15" fmla="*/ 62 h 80"/>
                  <a:gd name="T16" fmla="*/ 86 w 101"/>
                  <a:gd name="T17" fmla="*/ 72 h 80"/>
                  <a:gd name="T18" fmla="*/ 97 w 101"/>
                  <a:gd name="T19" fmla="*/ 80 h 80"/>
                  <a:gd name="T20" fmla="*/ 101 w 101"/>
                  <a:gd name="T21" fmla="*/ 76 h 80"/>
                  <a:gd name="T22" fmla="*/ 93 w 101"/>
                  <a:gd name="T23" fmla="*/ 65 h 80"/>
                  <a:gd name="T24" fmla="*/ 83 w 101"/>
                  <a:gd name="T25" fmla="*/ 54 h 80"/>
                  <a:gd name="T26" fmla="*/ 72 w 101"/>
                  <a:gd name="T27" fmla="*/ 47 h 80"/>
                  <a:gd name="T28" fmla="*/ 50 w 101"/>
                  <a:gd name="T29" fmla="*/ 26 h 80"/>
                  <a:gd name="T30" fmla="*/ 39 w 101"/>
                  <a:gd name="T31" fmla="*/ 18 h 80"/>
                  <a:gd name="T32" fmla="*/ 29 w 101"/>
                  <a:gd name="T33" fmla="*/ 11 h 80"/>
                  <a:gd name="T34" fmla="*/ 14 w 101"/>
                  <a:gd name="T35" fmla="*/ 0 h 80"/>
                  <a:gd name="T36" fmla="*/ 14 w 101"/>
                  <a:gd name="T37" fmla="*/ 8 h 80"/>
                  <a:gd name="T38" fmla="*/ 14 w 101"/>
                  <a:gd name="T39" fmla="*/ 0 h 80"/>
                  <a:gd name="T40" fmla="*/ 0 w 101"/>
                  <a:gd name="T41" fmla="*/ 0 h 80"/>
                  <a:gd name="T42" fmla="*/ 11 w 101"/>
                  <a:gd name="T43" fmla="*/ 8 h 80"/>
                  <a:gd name="T44" fmla="*/ 14 w 101"/>
                  <a:gd name="T4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" h="80">
                    <a:moveTo>
                      <a:pt x="14" y="0"/>
                    </a:moveTo>
                    <a:lnTo>
                      <a:pt x="11" y="8"/>
                    </a:lnTo>
                    <a:lnTo>
                      <a:pt x="25" y="15"/>
                    </a:lnTo>
                    <a:lnTo>
                      <a:pt x="36" y="26"/>
                    </a:lnTo>
                    <a:lnTo>
                      <a:pt x="47" y="33"/>
                    </a:lnTo>
                    <a:lnTo>
                      <a:pt x="57" y="44"/>
                    </a:lnTo>
                    <a:lnTo>
                      <a:pt x="68" y="51"/>
                    </a:lnTo>
                    <a:lnTo>
                      <a:pt x="79" y="62"/>
                    </a:lnTo>
                    <a:lnTo>
                      <a:pt x="86" y="72"/>
                    </a:lnTo>
                    <a:lnTo>
                      <a:pt x="97" y="80"/>
                    </a:lnTo>
                    <a:lnTo>
                      <a:pt x="101" y="76"/>
                    </a:lnTo>
                    <a:lnTo>
                      <a:pt x="93" y="65"/>
                    </a:lnTo>
                    <a:lnTo>
                      <a:pt x="83" y="54"/>
                    </a:lnTo>
                    <a:lnTo>
                      <a:pt x="72" y="47"/>
                    </a:lnTo>
                    <a:lnTo>
                      <a:pt x="50" y="26"/>
                    </a:lnTo>
                    <a:lnTo>
                      <a:pt x="39" y="18"/>
                    </a:lnTo>
                    <a:lnTo>
                      <a:pt x="29" y="11"/>
                    </a:lnTo>
                    <a:lnTo>
                      <a:pt x="14" y="0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1" y="8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97" name="Freeform 321"/>
              <p:cNvSpPr>
                <a:spLocks/>
              </p:cNvSpPr>
              <p:nvPr/>
            </p:nvSpPr>
            <p:spPr bwMode="auto">
              <a:xfrm>
                <a:off x="4268" y="1990"/>
                <a:ext cx="65" cy="21"/>
              </a:xfrm>
              <a:custGeom>
                <a:avLst/>
                <a:gdLst>
                  <a:gd name="T0" fmla="*/ 54 w 65"/>
                  <a:gd name="T1" fmla="*/ 3 h 21"/>
                  <a:gd name="T2" fmla="*/ 58 w 65"/>
                  <a:gd name="T3" fmla="*/ 0 h 21"/>
                  <a:gd name="T4" fmla="*/ 51 w 65"/>
                  <a:gd name="T5" fmla="*/ 3 h 21"/>
                  <a:gd name="T6" fmla="*/ 43 w 65"/>
                  <a:gd name="T7" fmla="*/ 3 h 21"/>
                  <a:gd name="T8" fmla="*/ 36 w 65"/>
                  <a:gd name="T9" fmla="*/ 7 h 21"/>
                  <a:gd name="T10" fmla="*/ 29 w 65"/>
                  <a:gd name="T11" fmla="*/ 7 h 21"/>
                  <a:gd name="T12" fmla="*/ 22 w 65"/>
                  <a:gd name="T13" fmla="*/ 10 h 21"/>
                  <a:gd name="T14" fmla="*/ 0 w 65"/>
                  <a:gd name="T15" fmla="*/ 10 h 21"/>
                  <a:gd name="T16" fmla="*/ 0 w 65"/>
                  <a:gd name="T17" fmla="*/ 18 h 21"/>
                  <a:gd name="T18" fmla="*/ 7 w 65"/>
                  <a:gd name="T19" fmla="*/ 21 h 21"/>
                  <a:gd name="T20" fmla="*/ 15 w 65"/>
                  <a:gd name="T21" fmla="*/ 18 h 21"/>
                  <a:gd name="T22" fmla="*/ 22 w 65"/>
                  <a:gd name="T23" fmla="*/ 18 h 21"/>
                  <a:gd name="T24" fmla="*/ 29 w 65"/>
                  <a:gd name="T25" fmla="*/ 14 h 21"/>
                  <a:gd name="T26" fmla="*/ 36 w 65"/>
                  <a:gd name="T27" fmla="*/ 14 h 21"/>
                  <a:gd name="T28" fmla="*/ 47 w 65"/>
                  <a:gd name="T29" fmla="*/ 10 h 21"/>
                  <a:gd name="T30" fmla="*/ 51 w 65"/>
                  <a:gd name="T31" fmla="*/ 7 h 21"/>
                  <a:gd name="T32" fmla="*/ 58 w 65"/>
                  <a:gd name="T33" fmla="*/ 7 h 21"/>
                  <a:gd name="T34" fmla="*/ 61 w 65"/>
                  <a:gd name="T35" fmla="*/ 3 h 21"/>
                  <a:gd name="T36" fmla="*/ 58 w 65"/>
                  <a:gd name="T37" fmla="*/ 7 h 21"/>
                  <a:gd name="T38" fmla="*/ 65 w 65"/>
                  <a:gd name="T39" fmla="*/ 7 h 21"/>
                  <a:gd name="T40" fmla="*/ 61 w 65"/>
                  <a:gd name="T41" fmla="*/ 3 h 21"/>
                  <a:gd name="T42" fmla="*/ 54 w 65"/>
                  <a:gd name="T43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21">
                    <a:moveTo>
                      <a:pt x="54" y="3"/>
                    </a:moveTo>
                    <a:lnTo>
                      <a:pt x="58" y="0"/>
                    </a:lnTo>
                    <a:lnTo>
                      <a:pt x="51" y="3"/>
                    </a:lnTo>
                    <a:lnTo>
                      <a:pt x="43" y="3"/>
                    </a:lnTo>
                    <a:lnTo>
                      <a:pt x="36" y="7"/>
                    </a:lnTo>
                    <a:lnTo>
                      <a:pt x="29" y="7"/>
                    </a:lnTo>
                    <a:lnTo>
                      <a:pt x="22" y="10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7" y="21"/>
                    </a:lnTo>
                    <a:lnTo>
                      <a:pt x="15" y="18"/>
                    </a:lnTo>
                    <a:lnTo>
                      <a:pt x="22" y="18"/>
                    </a:lnTo>
                    <a:lnTo>
                      <a:pt x="29" y="14"/>
                    </a:lnTo>
                    <a:lnTo>
                      <a:pt x="36" y="14"/>
                    </a:lnTo>
                    <a:lnTo>
                      <a:pt x="47" y="10"/>
                    </a:lnTo>
                    <a:lnTo>
                      <a:pt x="51" y="7"/>
                    </a:lnTo>
                    <a:lnTo>
                      <a:pt x="58" y="7"/>
                    </a:lnTo>
                    <a:lnTo>
                      <a:pt x="61" y="3"/>
                    </a:lnTo>
                    <a:lnTo>
                      <a:pt x="58" y="7"/>
                    </a:lnTo>
                    <a:lnTo>
                      <a:pt x="65" y="7"/>
                    </a:lnTo>
                    <a:lnTo>
                      <a:pt x="61" y="3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98" name="Freeform 322"/>
              <p:cNvSpPr>
                <a:spLocks/>
              </p:cNvSpPr>
              <p:nvPr/>
            </p:nvSpPr>
            <p:spPr bwMode="auto">
              <a:xfrm>
                <a:off x="4293" y="1860"/>
                <a:ext cx="36" cy="133"/>
              </a:xfrm>
              <a:custGeom>
                <a:avLst/>
                <a:gdLst>
                  <a:gd name="T0" fmla="*/ 8 w 36"/>
                  <a:gd name="T1" fmla="*/ 14 h 133"/>
                  <a:gd name="T2" fmla="*/ 0 w 36"/>
                  <a:gd name="T3" fmla="*/ 18 h 133"/>
                  <a:gd name="T4" fmla="*/ 4 w 36"/>
                  <a:gd name="T5" fmla="*/ 29 h 133"/>
                  <a:gd name="T6" fmla="*/ 8 w 36"/>
                  <a:gd name="T7" fmla="*/ 47 h 133"/>
                  <a:gd name="T8" fmla="*/ 15 w 36"/>
                  <a:gd name="T9" fmla="*/ 61 h 133"/>
                  <a:gd name="T10" fmla="*/ 18 w 36"/>
                  <a:gd name="T11" fmla="*/ 76 h 133"/>
                  <a:gd name="T12" fmla="*/ 22 w 36"/>
                  <a:gd name="T13" fmla="*/ 90 h 133"/>
                  <a:gd name="T14" fmla="*/ 26 w 36"/>
                  <a:gd name="T15" fmla="*/ 104 h 133"/>
                  <a:gd name="T16" fmla="*/ 29 w 36"/>
                  <a:gd name="T17" fmla="*/ 119 h 133"/>
                  <a:gd name="T18" fmla="*/ 29 w 36"/>
                  <a:gd name="T19" fmla="*/ 133 h 133"/>
                  <a:gd name="T20" fmla="*/ 36 w 36"/>
                  <a:gd name="T21" fmla="*/ 133 h 133"/>
                  <a:gd name="T22" fmla="*/ 36 w 36"/>
                  <a:gd name="T23" fmla="*/ 119 h 133"/>
                  <a:gd name="T24" fmla="*/ 33 w 36"/>
                  <a:gd name="T25" fmla="*/ 104 h 133"/>
                  <a:gd name="T26" fmla="*/ 29 w 36"/>
                  <a:gd name="T27" fmla="*/ 90 h 133"/>
                  <a:gd name="T28" fmla="*/ 26 w 36"/>
                  <a:gd name="T29" fmla="*/ 76 h 133"/>
                  <a:gd name="T30" fmla="*/ 22 w 36"/>
                  <a:gd name="T31" fmla="*/ 58 h 133"/>
                  <a:gd name="T32" fmla="*/ 15 w 36"/>
                  <a:gd name="T33" fmla="*/ 43 h 133"/>
                  <a:gd name="T34" fmla="*/ 11 w 36"/>
                  <a:gd name="T35" fmla="*/ 29 h 133"/>
                  <a:gd name="T36" fmla="*/ 8 w 36"/>
                  <a:gd name="T37" fmla="*/ 14 h 133"/>
                  <a:gd name="T38" fmla="*/ 0 w 36"/>
                  <a:gd name="T39" fmla="*/ 18 h 133"/>
                  <a:gd name="T40" fmla="*/ 8 w 36"/>
                  <a:gd name="T41" fmla="*/ 14 h 133"/>
                  <a:gd name="T42" fmla="*/ 0 w 36"/>
                  <a:gd name="T43" fmla="*/ 0 h 133"/>
                  <a:gd name="T44" fmla="*/ 0 w 36"/>
                  <a:gd name="T45" fmla="*/ 18 h 133"/>
                  <a:gd name="T46" fmla="*/ 8 w 36"/>
                  <a:gd name="T47" fmla="*/ 1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133">
                    <a:moveTo>
                      <a:pt x="8" y="14"/>
                    </a:moveTo>
                    <a:lnTo>
                      <a:pt x="0" y="18"/>
                    </a:lnTo>
                    <a:lnTo>
                      <a:pt x="4" y="29"/>
                    </a:lnTo>
                    <a:lnTo>
                      <a:pt x="8" y="47"/>
                    </a:lnTo>
                    <a:lnTo>
                      <a:pt x="15" y="61"/>
                    </a:lnTo>
                    <a:lnTo>
                      <a:pt x="18" y="76"/>
                    </a:lnTo>
                    <a:lnTo>
                      <a:pt x="22" y="90"/>
                    </a:lnTo>
                    <a:lnTo>
                      <a:pt x="26" y="104"/>
                    </a:lnTo>
                    <a:lnTo>
                      <a:pt x="29" y="119"/>
                    </a:lnTo>
                    <a:lnTo>
                      <a:pt x="29" y="133"/>
                    </a:lnTo>
                    <a:lnTo>
                      <a:pt x="36" y="133"/>
                    </a:lnTo>
                    <a:lnTo>
                      <a:pt x="36" y="119"/>
                    </a:lnTo>
                    <a:lnTo>
                      <a:pt x="33" y="104"/>
                    </a:lnTo>
                    <a:lnTo>
                      <a:pt x="29" y="90"/>
                    </a:lnTo>
                    <a:lnTo>
                      <a:pt x="26" y="76"/>
                    </a:lnTo>
                    <a:lnTo>
                      <a:pt x="22" y="58"/>
                    </a:lnTo>
                    <a:lnTo>
                      <a:pt x="15" y="43"/>
                    </a:lnTo>
                    <a:lnTo>
                      <a:pt x="11" y="29"/>
                    </a:lnTo>
                    <a:lnTo>
                      <a:pt x="8" y="14"/>
                    </a:lnTo>
                    <a:lnTo>
                      <a:pt x="0" y="18"/>
                    </a:lnTo>
                    <a:lnTo>
                      <a:pt x="8" y="1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099" name="Freeform 323"/>
              <p:cNvSpPr>
                <a:spLocks/>
              </p:cNvSpPr>
              <p:nvPr/>
            </p:nvSpPr>
            <p:spPr bwMode="auto">
              <a:xfrm>
                <a:off x="4293" y="1860"/>
                <a:ext cx="22" cy="18"/>
              </a:xfrm>
              <a:custGeom>
                <a:avLst/>
                <a:gdLst>
                  <a:gd name="T0" fmla="*/ 18 w 22"/>
                  <a:gd name="T1" fmla="*/ 4 h 18"/>
                  <a:gd name="T2" fmla="*/ 15 w 22"/>
                  <a:gd name="T3" fmla="*/ 4 h 18"/>
                  <a:gd name="T4" fmla="*/ 15 w 22"/>
                  <a:gd name="T5" fmla="*/ 7 h 18"/>
                  <a:gd name="T6" fmla="*/ 8 w 22"/>
                  <a:gd name="T7" fmla="*/ 14 h 18"/>
                  <a:gd name="T8" fmla="*/ 0 w 22"/>
                  <a:gd name="T9" fmla="*/ 18 h 18"/>
                  <a:gd name="T10" fmla="*/ 15 w 22"/>
                  <a:gd name="T11" fmla="*/ 18 h 18"/>
                  <a:gd name="T12" fmla="*/ 18 w 22"/>
                  <a:gd name="T13" fmla="*/ 14 h 18"/>
                  <a:gd name="T14" fmla="*/ 22 w 22"/>
                  <a:gd name="T15" fmla="*/ 7 h 18"/>
                  <a:gd name="T16" fmla="*/ 18 w 22"/>
                  <a:gd name="T17" fmla="*/ 11 h 18"/>
                  <a:gd name="T18" fmla="*/ 18 w 22"/>
                  <a:gd name="T19" fmla="*/ 0 h 18"/>
                  <a:gd name="T20" fmla="*/ 15 w 22"/>
                  <a:gd name="T21" fmla="*/ 4 h 18"/>
                  <a:gd name="T22" fmla="*/ 18 w 22"/>
                  <a:gd name="T2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8">
                    <a:moveTo>
                      <a:pt x="18" y="4"/>
                    </a:moveTo>
                    <a:lnTo>
                      <a:pt x="15" y="4"/>
                    </a:lnTo>
                    <a:lnTo>
                      <a:pt x="15" y="7"/>
                    </a:lnTo>
                    <a:lnTo>
                      <a:pt x="8" y="14"/>
                    </a:lnTo>
                    <a:lnTo>
                      <a:pt x="0" y="18"/>
                    </a:lnTo>
                    <a:lnTo>
                      <a:pt x="15" y="18"/>
                    </a:lnTo>
                    <a:lnTo>
                      <a:pt x="18" y="14"/>
                    </a:lnTo>
                    <a:lnTo>
                      <a:pt x="22" y="7"/>
                    </a:lnTo>
                    <a:lnTo>
                      <a:pt x="18" y="11"/>
                    </a:lnTo>
                    <a:lnTo>
                      <a:pt x="18" y="0"/>
                    </a:lnTo>
                    <a:lnTo>
                      <a:pt x="15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00" name="Freeform 324"/>
              <p:cNvSpPr>
                <a:spLocks/>
              </p:cNvSpPr>
              <p:nvPr/>
            </p:nvSpPr>
            <p:spPr bwMode="auto">
              <a:xfrm>
                <a:off x="4311" y="1864"/>
                <a:ext cx="173" cy="133"/>
              </a:xfrm>
              <a:custGeom>
                <a:avLst/>
                <a:gdLst>
                  <a:gd name="T0" fmla="*/ 170 w 173"/>
                  <a:gd name="T1" fmla="*/ 133 h 133"/>
                  <a:gd name="T2" fmla="*/ 173 w 173"/>
                  <a:gd name="T3" fmla="*/ 129 h 133"/>
                  <a:gd name="T4" fmla="*/ 162 w 173"/>
                  <a:gd name="T5" fmla="*/ 118 h 133"/>
                  <a:gd name="T6" fmla="*/ 155 w 173"/>
                  <a:gd name="T7" fmla="*/ 108 h 133"/>
                  <a:gd name="T8" fmla="*/ 148 w 173"/>
                  <a:gd name="T9" fmla="*/ 97 h 133"/>
                  <a:gd name="T10" fmla="*/ 126 w 173"/>
                  <a:gd name="T11" fmla="*/ 75 h 133"/>
                  <a:gd name="T12" fmla="*/ 119 w 173"/>
                  <a:gd name="T13" fmla="*/ 64 h 133"/>
                  <a:gd name="T14" fmla="*/ 108 w 173"/>
                  <a:gd name="T15" fmla="*/ 57 h 133"/>
                  <a:gd name="T16" fmla="*/ 98 w 173"/>
                  <a:gd name="T17" fmla="*/ 46 h 133"/>
                  <a:gd name="T18" fmla="*/ 87 w 173"/>
                  <a:gd name="T19" fmla="*/ 39 h 133"/>
                  <a:gd name="T20" fmla="*/ 76 w 173"/>
                  <a:gd name="T21" fmla="*/ 32 h 133"/>
                  <a:gd name="T22" fmla="*/ 62 w 173"/>
                  <a:gd name="T23" fmla="*/ 25 h 133"/>
                  <a:gd name="T24" fmla="*/ 51 w 173"/>
                  <a:gd name="T25" fmla="*/ 18 h 133"/>
                  <a:gd name="T26" fmla="*/ 40 w 173"/>
                  <a:gd name="T27" fmla="*/ 10 h 133"/>
                  <a:gd name="T28" fmla="*/ 26 w 173"/>
                  <a:gd name="T29" fmla="*/ 7 h 133"/>
                  <a:gd name="T30" fmla="*/ 15 w 173"/>
                  <a:gd name="T31" fmla="*/ 3 h 133"/>
                  <a:gd name="T32" fmla="*/ 0 w 173"/>
                  <a:gd name="T33" fmla="*/ 0 h 133"/>
                  <a:gd name="T34" fmla="*/ 0 w 173"/>
                  <a:gd name="T35" fmla="*/ 7 h 133"/>
                  <a:gd name="T36" fmla="*/ 11 w 173"/>
                  <a:gd name="T37" fmla="*/ 10 h 133"/>
                  <a:gd name="T38" fmla="*/ 22 w 173"/>
                  <a:gd name="T39" fmla="*/ 14 h 133"/>
                  <a:gd name="T40" fmla="*/ 36 w 173"/>
                  <a:gd name="T41" fmla="*/ 18 h 133"/>
                  <a:gd name="T42" fmla="*/ 47 w 173"/>
                  <a:gd name="T43" fmla="*/ 25 h 133"/>
                  <a:gd name="T44" fmla="*/ 58 w 173"/>
                  <a:gd name="T45" fmla="*/ 32 h 133"/>
                  <a:gd name="T46" fmla="*/ 72 w 173"/>
                  <a:gd name="T47" fmla="*/ 36 h 133"/>
                  <a:gd name="T48" fmla="*/ 90 w 173"/>
                  <a:gd name="T49" fmla="*/ 54 h 133"/>
                  <a:gd name="T50" fmla="*/ 101 w 173"/>
                  <a:gd name="T51" fmla="*/ 61 h 133"/>
                  <a:gd name="T52" fmla="*/ 112 w 173"/>
                  <a:gd name="T53" fmla="*/ 72 h 133"/>
                  <a:gd name="T54" fmla="*/ 123 w 173"/>
                  <a:gd name="T55" fmla="*/ 79 h 133"/>
                  <a:gd name="T56" fmla="*/ 130 w 173"/>
                  <a:gd name="T57" fmla="*/ 90 h 133"/>
                  <a:gd name="T58" fmla="*/ 152 w 173"/>
                  <a:gd name="T59" fmla="*/ 111 h 133"/>
                  <a:gd name="T60" fmla="*/ 159 w 173"/>
                  <a:gd name="T61" fmla="*/ 122 h 133"/>
                  <a:gd name="T62" fmla="*/ 166 w 173"/>
                  <a:gd name="T63" fmla="*/ 133 h 133"/>
                  <a:gd name="T64" fmla="*/ 166 w 173"/>
                  <a:gd name="T65" fmla="*/ 129 h 133"/>
                  <a:gd name="T66" fmla="*/ 170 w 173"/>
                  <a:gd name="T67" fmla="*/ 133 h 133"/>
                  <a:gd name="T68" fmla="*/ 173 w 173"/>
                  <a:gd name="T69" fmla="*/ 133 h 133"/>
                  <a:gd name="T70" fmla="*/ 173 w 173"/>
                  <a:gd name="T71" fmla="*/ 129 h 133"/>
                  <a:gd name="T72" fmla="*/ 170 w 173"/>
                  <a:gd name="T73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3" h="133">
                    <a:moveTo>
                      <a:pt x="170" y="133"/>
                    </a:moveTo>
                    <a:lnTo>
                      <a:pt x="173" y="129"/>
                    </a:lnTo>
                    <a:lnTo>
                      <a:pt x="162" y="118"/>
                    </a:lnTo>
                    <a:lnTo>
                      <a:pt x="155" y="108"/>
                    </a:lnTo>
                    <a:lnTo>
                      <a:pt x="148" y="97"/>
                    </a:lnTo>
                    <a:lnTo>
                      <a:pt x="126" y="75"/>
                    </a:lnTo>
                    <a:lnTo>
                      <a:pt x="119" y="64"/>
                    </a:lnTo>
                    <a:lnTo>
                      <a:pt x="108" y="57"/>
                    </a:lnTo>
                    <a:lnTo>
                      <a:pt x="98" y="46"/>
                    </a:lnTo>
                    <a:lnTo>
                      <a:pt x="87" y="39"/>
                    </a:lnTo>
                    <a:lnTo>
                      <a:pt x="76" y="32"/>
                    </a:lnTo>
                    <a:lnTo>
                      <a:pt x="62" y="25"/>
                    </a:lnTo>
                    <a:lnTo>
                      <a:pt x="51" y="18"/>
                    </a:lnTo>
                    <a:lnTo>
                      <a:pt x="40" y="10"/>
                    </a:lnTo>
                    <a:lnTo>
                      <a:pt x="26" y="7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1" y="10"/>
                    </a:lnTo>
                    <a:lnTo>
                      <a:pt x="22" y="14"/>
                    </a:lnTo>
                    <a:lnTo>
                      <a:pt x="36" y="18"/>
                    </a:lnTo>
                    <a:lnTo>
                      <a:pt x="47" y="25"/>
                    </a:lnTo>
                    <a:lnTo>
                      <a:pt x="58" y="32"/>
                    </a:lnTo>
                    <a:lnTo>
                      <a:pt x="72" y="36"/>
                    </a:lnTo>
                    <a:lnTo>
                      <a:pt x="90" y="54"/>
                    </a:lnTo>
                    <a:lnTo>
                      <a:pt x="101" y="61"/>
                    </a:lnTo>
                    <a:lnTo>
                      <a:pt x="112" y="72"/>
                    </a:lnTo>
                    <a:lnTo>
                      <a:pt x="123" y="79"/>
                    </a:lnTo>
                    <a:lnTo>
                      <a:pt x="130" y="90"/>
                    </a:lnTo>
                    <a:lnTo>
                      <a:pt x="152" y="111"/>
                    </a:lnTo>
                    <a:lnTo>
                      <a:pt x="159" y="122"/>
                    </a:lnTo>
                    <a:lnTo>
                      <a:pt x="166" y="133"/>
                    </a:lnTo>
                    <a:lnTo>
                      <a:pt x="166" y="129"/>
                    </a:lnTo>
                    <a:lnTo>
                      <a:pt x="170" y="133"/>
                    </a:lnTo>
                    <a:lnTo>
                      <a:pt x="173" y="133"/>
                    </a:lnTo>
                    <a:lnTo>
                      <a:pt x="173" y="129"/>
                    </a:lnTo>
                    <a:lnTo>
                      <a:pt x="170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01" name="Freeform 325"/>
              <p:cNvSpPr>
                <a:spLocks/>
              </p:cNvSpPr>
              <p:nvPr/>
            </p:nvSpPr>
            <p:spPr bwMode="auto">
              <a:xfrm>
                <a:off x="4387" y="1993"/>
                <a:ext cx="94" cy="195"/>
              </a:xfrm>
              <a:custGeom>
                <a:avLst/>
                <a:gdLst>
                  <a:gd name="T0" fmla="*/ 7 w 94"/>
                  <a:gd name="T1" fmla="*/ 195 h 195"/>
                  <a:gd name="T2" fmla="*/ 7 w 94"/>
                  <a:gd name="T3" fmla="*/ 151 h 195"/>
                  <a:gd name="T4" fmla="*/ 11 w 94"/>
                  <a:gd name="T5" fmla="*/ 137 h 195"/>
                  <a:gd name="T6" fmla="*/ 14 w 94"/>
                  <a:gd name="T7" fmla="*/ 126 h 195"/>
                  <a:gd name="T8" fmla="*/ 18 w 94"/>
                  <a:gd name="T9" fmla="*/ 112 h 195"/>
                  <a:gd name="T10" fmla="*/ 22 w 94"/>
                  <a:gd name="T11" fmla="*/ 101 h 195"/>
                  <a:gd name="T12" fmla="*/ 25 w 94"/>
                  <a:gd name="T13" fmla="*/ 87 h 195"/>
                  <a:gd name="T14" fmla="*/ 32 w 94"/>
                  <a:gd name="T15" fmla="*/ 76 h 195"/>
                  <a:gd name="T16" fmla="*/ 40 w 94"/>
                  <a:gd name="T17" fmla="*/ 61 h 195"/>
                  <a:gd name="T18" fmla="*/ 47 w 94"/>
                  <a:gd name="T19" fmla="*/ 54 h 195"/>
                  <a:gd name="T20" fmla="*/ 54 w 94"/>
                  <a:gd name="T21" fmla="*/ 43 h 195"/>
                  <a:gd name="T22" fmla="*/ 65 w 94"/>
                  <a:gd name="T23" fmla="*/ 33 h 195"/>
                  <a:gd name="T24" fmla="*/ 72 w 94"/>
                  <a:gd name="T25" fmla="*/ 22 h 195"/>
                  <a:gd name="T26" fmla="*/ 83 w 94"/>
                  <a:gd name="T27" fmla="*/ 15 h 195"/>
                  <a:gd name="T28" fmla="*/ 94 w 94"/>
                  <a:gd name="T29" fmla="*/ 4 h 195"/>
                  <a:gd name="T30" fmla="*/ 90 w 94"/>
                  <a:gd name="T31" fmla="*/ 0 h 195"/>
                  <a:gd name="T32" fmla="*/ 79 w 94"/>
                  <a:gd name="T33" fmla="*/ 7 h 195"/>
                  <a:gd name="T34" fmla="*/ 68 w 94"/>
                  <a:gd name="T35" fmla="*/ 18 h 195"/>
                  <a:gd name="T36" fmla="*/ 58 w 94"/>
                  <a:gd name="T37" fmla="*/ 25 h 195"/>
                  <a:gd name="T38" fmla="*/ 47 w 94"/>
                  <a:gd name="T39" fmla="*/ 36 h 195"/>
                  <a:gd name="T40" fmla="*/ 40 w 94"/>
                  <a:gd name="T41" fmla="*/ 47 h 195"/>
                  <a:gd name="T42" fmla="*/ 32 w 94"/>
                  <a:gd name="T43" fmla="*/ 61 h 195"/>
                  <a:gd name="T44" fmla="*/ 25 w 94"/>
                  <a:gd name="T45" fmla="*/ 72 h 195"/>
                  <a:gd name="T46" fmla="*/ 18 w 94"/>
                  <a:gd name="T47" fmla="*/ 83 h 195"/>
                  <a:gd name="T48" fmla="*/ 14 w 94"/>
                  <a:gd name="T49" fmla="*/ 97 h 195"/>
                  <a:gd name="T50" fmla="*/ 11 w 94"/>
                  <a:gd name="T51" fmla="*/ 112 h 195"/>
                  <a:gd name="T52" fmla="*/ 7 w 94"/>
                  <a:gd name="T53" fmla="*/ 123 h 195"/>
                  <a:gd name="T54" fmla="*/ 4 w 94"/>
                  <a:gd name="T55" fmla="*/ 137 h 195"/>
                  <a:gd name="T56" fmla="*/ 4 w 94"/>
                  <a:gd name="T57" fmla="*/ 151 h 195"/>
                  <a:gd name="T58" fmla="*/ 0 w 94"/>
                  <a:gd name="T59" fmla="*/ 166 h 195"/>
                  <a:gd name="T60" fmla="*/ 0 w 94"/>
                  <a:gd name="T61" fmla="*/ 195 h 195"/>
                  <a:gd name="T62" fmla="*/ 7 w 94"/>
                  <a:gd name="T6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195">
                    <a:moveTo>
                      <a:pt x="7" y="195"/>
                    </a:moveTo>
                    <a:lnTo>
                      <a:pt x="7" y="151"/>
                    </a:lnTo>
                    <a:lnTo>
                      <a:pt x="11" y="137"/>
                    </a:lnTo>
                    <a:lnTo>
                      <a:pt x="14" y="126"/>
                    </a:lnTo>
                    <a:lnTo>
                      <a:pt x="18" y="112"/>
                    </a:lnTo>
                    <a:lnTo>
                      <a:pt x="22" y="101"/>
                    </a:lnTo>
                    <a:lnTo>
                      <a:pt x="25" y="87"/>
                    </a:lnTo>
                    <a:lnTo>
                      <a:pt x="32" y="76"/>
                    </a:lnTo>
                    <a:lnTo>
                      <a:pt x="40" y="61"/>
                    </a:lnTo>
                    <a:lnTo>
                      <a:pt x="47" y="54"/>
                    </a:lnTo>
                    <a:lnTo>
                      <a:pt x="54" y="43"/>
                    </a:lnTo>
                    <a:lnTo>
                      <a:pt x="65" y="33"/>
                    </a:lnTo>
                    <a:lnTo>
                      <a:pt x="72" y="22"/>
                    </a:lnTo>
                    <a:lnTo>
                      <a:pt x="83" y="15"/>
                    </a:lnTo>
                    <a:lnTo>
                      <a:pt x="94" y="4"/>
                    </a:lnTo>
                    <a:lnTo>
                      <a:pt x="90" y="0"/>
                    </a:lnTo>
                    <a:lnTo>
                      <a:pt x="79" y="7"/>
                    </a:lnTo>
                    <a:lnTo>
                      <a:pt x="68" y="18"/>
                    </a:lnTo>
                    <a:lnTo>
                      <a:pt x="58" y="25"/>
                    </a:lnTo>
                    <a:lnTo>
                      <a:pt x="47" y="36"/>
                    </a:lnTo>
                    <a:lnTo>
                      <a:pt x="40" y="47"/>
                    </a:lnTo>
                    <a:lnTo>
                      <a:pt x="32" y="61"/>
                    </a:lnTo>
                    <a:lnTo>
                      <a:pt x="25" y="72"/>
                    </a:lnTo>
                    <a:lnTo>
                      <a:pt x="18" y="83"/>
                    </a:lnTo>
                    <a:lnTo>
                      <a:pt x="14" y="97"/>
                    </a:lnTo>
                    <a:lnTo>
                      <a:pt x="11" y="112"/>
                    </a:lnTo>
                    <a:lnTo>
                      <a:pt x="7" y="123"/>
                    </a:lnTo>
                    <a:lnTo>
                      <a:pt x="4" y="137"/>
                    </a:lnTo>
                    <a:lnTo>
                      <a:pt x="4" y="151"/>
                    </a:lnTo>
                    <a:lnTo>
                      <a:pt x="0" y="166"/>
                    </a:lnTo>
                    <a:lnTo>
                      <a:pt x="0" y="195"/>
                    </a:lnTo>
                    <a:lnTo>
                      <a:pt x="7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02" name="Freeform 326"/>
              <p:cNvSpPr>
                <a:spLocks/>
              </p:cNvSpPr>
              <p:nvPr/>
            </p:nvSpPr>
            <p:spPr bwMode="auto">
              <a:xfrm>
                <a:off x="4387" y="2188"/>
                <a:ext cx="36" cy="280"/>
              </a:xfrm>
              <a:custGeom>
                <a:avLst/>
                <a:gdLst>
                  <a:gd name="T0" fmla="*/ 32 w 36"/>
                  <a:gd name="T1" fmla="*/ 280 h 280"/>
                  <a:gd name="T2" fmla="*/ 36 w 36"/>
                  <a:gd name="T3" fmla="*/ 277 h 280"/>
                  <a:gd name="T4" fmla="*/ 29 w 36"/>
                  <a:gd name="T5" fmla="*/ 244 h 280"/>
                  <a:gd name="T6" fmla="*/ 22 w 36"/>
                  <a:gd name="T7" fmla="*/ 212 h 280"/>
                  <a:gd name="T8" fmla="*/ 18 w 36"/>
                  <a:gd name="T9" fmla="*/ 180 h 280"/>
                  <a:gd name="T10" fmla="*/ 14 w 36"/>
                  <a:gd name="T11" fmla="*/ 144 h 280"/>
                  <a:gd name="T12" fmla="*/ 11 w 36"/>
                  <a:gd name="T13" fmla="*/ 108 h 280"/>
                  <a:gd name="T14" fmla="*/ 11 w 36"/>
                  <a:gd name="T15" fmla="*/ 36 h 280"/>
                  <a:gd name="T16" fmla="*/ 7 w 36"/>
                  <a:gd name="T17" fmla="*/ 0 h 280"/>
                  <a:gd name="T18" fmla="*/ 0 w 36"/>
                  <a:gd name="T19" fmla="*/ 0 h 280"/>
                  <a:gd name="T20" fmla="*/ 4 w 36"/>
                  <a:gd name="T21" fmla="*/ 36 h 280"/>
                  <a:gd name="T22" fmla="*/ 4 w 36"/>
                  <a:gd name="T23" fmla="*/ 72 h 280"/>
                  <a:gd name="T24" fmla="*/ 7 w 36"/>
                  <a:gd name="T25" fmla="*/ 108 h 280"/>
                  <a:gd name="T26" fmla="*/ 7 w 36"/>
                  <a:gd name="T27" fmla="*/ 144 h 280"/>
                  <a:gd name="T28" fmla="*/ 11 w 36"/>
                  <a:gd name="T29" fmla="*/ 180 h 280"/>
                  <a:gd name="T30" fmla="*/ 14 w 36"/>
                  <a:gd name="T31" fmla="*/ 212 h 280"/>
                  <a:gd name="T32" fmla="*/ 22 w 36"/>
                  <a:gd name="T33" fmla="*/ 248 h 280"/>
                  <a:gd name="T34" fmla="*/ 29 w 36"/>
                  <a:gd name="T35" fmla="*/ 277 h 280"/>
                  <a:gd name="T36" fmla="*/ 32 w 36"/>
                  <a:gd name="T37" fmla="*/ 273 h 280"/>
                  <a:gd name="T38" fmla="*/ 32 w 36"/>
                  <a:gd name="T39" fmla="*/ 280 h 280"/>
                  <a:gd name="T40" fmla="*/ 36 w 36"/>
                  <a:gd name="T41" fmla="*/ 280 h 280"/>
                  <a:gd name="T42" fmla="*/ 36 w 36"/>
                  <a:gd name="T43" fmla="*/ 277 h 280"/>
                  <a:gd name="T44" fmla="*/ 32 w 36"/>
                  <a:gd name="T45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280">
                    <a:moveTo>
                      <a:pt x="32" y="280"/>
                    </a:moveTo>
                    <a:lnTo>
                      <a:pt x="36" y="277"/>
                    </a:lnTo>
                    <a:lnTo>
                      <a:pt x="29" y="244"/>
                    </a:lnTo>
                    <a:lnTo>
                      <a:pt x="22" y="212"/>
                    </a:lnTo>
                    <a:lnTo>
                      <a:pt x="18" y="180"/>
                    </a:lnTo>
                    <a:lnTo>
                      <a:pt x="14" y="144"/>
                    </a:lnTo>
                    <a:lnTo>
                      <a:pt x="11" y="108"/>
                    </a:lnTo>
                    <a:lnTo>
                      <a:pt x="11" y="36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4" y="36"/>
                    </a:lnTo>
                    <a:lnTo>
                      <a:pt x="4" y="72"/>
                    </a:lnTo>
                    <a:lnTo>
                      <a:pt x="7" y="108"/>
                    </a:lnTo>
                    <a:lnTo>
                      <a:pt x="7" y="144"/>
                    </a:lnTo>
                    <a:lnTo>
                      <a:pt x="11" y="180"/>
                    </a:lnTo>
                    <a:lnTo>
                      <a:pt x="14" y="212"/>
                    </a:lnTo>
                    <a:lnTo>
                      <a:pt x="22" y="248"/>
                    </a:lnTo>
                    <a:lnTo>
                      <a:pt x="29" y="277"/>
                    </a:lnTo>
                    <a:lnTo>
                      <a:pt x="32" y="273"/>
                    </a:lnTo>
                    <a:lnTo>
                      <a:pt x="32" y="280"/>
                    </a:lnTo>
                    <a:lnTo>
                      <a:pt x="36" y="280"/>
                    </a:lnTo>
                    <a:lnTo>
                      <a:pt x="36" y="277"/>
                    </a:lnTo>
                    <a:lnTo>
                      <a:pt x="32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03" name="Freeform 327"/>
              <p:cNvSpPr>
                <a:spLocks/>
              </p:cNvSpPr>
              <p:nvPr/>
            </p:nvSpPr>
            <p:spPr bwMode="auto">
              <a:xfrm>
                <a:off x="4315" y="2458"/>
                <a:ext cx="104" cy="10"/>
              </a:xfrm>
              <a:custGeom>
                <a:avLst/>
                <a:gdLst>
                  <a:gd name="T0" fmla="*/ 11 w 104"/>
                  <a:gd name="T1" fmla="*/ 3 h 10"/>
                  <a:gd name="T2" fmla="*/ 7 w 104"/>
                  <a:gd name="T3" fmla="*/ 7 h 10"/>
                  <a:gd name="T4" fmla="*/ 54 w 104"/>
                  <a:gd name="T5" fmla="*/ 7 h 10"/>
                  <a:gd name="T6" fmla="*/ 58 w 104"/>
                  <a:gd name="T7" fmla="*/ 10 h 10"/>
                  <a:gd name="T8" fmla="*/ 104 w 104"/>
                  <a:gd name="T9" fmla="*/ 10 h 10"/>
                  <a:gd name="T10" fmla="*/ 104 w 104"/>
                  <a:gd name="T11" fmla="*/ 3 h 10"/>
                  <a:gd name="T12" fmla="*/ 72 w 104"/>
                  <a:gd name="T13" fmla="*/ 3 h 10"/>
                  <a:gd name="T14" fmla="*/ 65 w 104"/>
                  <a:gd name="T15" fmla="*/ 0 h 10"/>
                  <a:gd name="T16" fmla="*/ 7 w 104"/>
                  <a:gd name="T17" fmla="*/ 0 h 10"/>
                  <a:gd name="T18" fmla="*/ 4 w 104"/>
                  <a:gd name="T19" fmla="*/ 7 h 10"/>
                  <a:gd name="T20" fmla="*/ 7 w 104"/>
                  <a:gd name="T21" fmla="*/ 0 h 10"/>
                  <a:gd name="T22" fmla="*/ 0 w 104"/>
                  <a:gd name="T23" fmla="*/ 0 h 10"/>
                  <a:gd name="T24" fmla="*/ 4 w 104"/>
                  <a:gd name="T25" fmla="*/ 7 h 10"/>
                  <a:gd name="T26" fmla="*/ 11 w 104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10">
                    <a:moveTo>
                      <a:pt x="11" y="3"/>
                    </a:moveTo>
                    <a:lnTo>
                      <a:pt x="7" y="7"/>
                    </a:lnTo>
                    <a:lnTo>
                      <a:pt x="54" y="7"/>
                    </a:lnTo>
                    <a:lnTo>
                      <a:pt x="58" y="10"/>
                    </a:lnTo>
                    <a:lnTo>
                      <a:pt x="104" y="10"/>
                    </a:lnTo>
                    <a:lnTo>
                      <a:pt x="104" y="3"/>
                    </a:lnTo>
                    <a:lnTo>
                      <a:pt x="72" y="3"/>
                    </a:lnTo>
                    <a:lnTo>
                      <a:pt x="65" y="0"/>
                    </a:lnTo>
                    <a:lnTo>
                      <a:pt x="7" y="0"/>
                    </a:lnTo>
                    <a:lnTo>
                      <a:pt x="4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04" name="Freeform 328"/>
              <p:cNvSpPr>
                <a:spLocks/>
              </p:cNvSpPr>
              <p:nvPr/>
            </p:nvSpPr>
            <p:spPr bwMode="auto">
              <a:xfrm>
                <a:off x="4319" y="2461"/>
                <a:ext cx="36" cy="58"/>
              </a:xfrm>
              <a:custGeom>
                <a:avLst/>
                <a:gdLst>
                  <a:gd name="T0" fmla="*/ 32 w 36"/>
                  <a:gd name="T1" fmla="*/ 51 h 58"/>
                  <a:gd name="T2" fmla="*/ 36 w 36"/>
                  <a:gd name="T3" fmla="*/ 51 h 58"/>
                  <a:gd name="T4" fmla="*/ 28 w 36"/>
                  <a:gd name="T5" fmla="*/ 47 h 58"/>
                  <a:gd name="T6" fmla="*/ 21 w 36"/>
                  <a:gd name="T7" fmla="*/ 40 h 58"/>
                  <a:gd name="T8" fmla="*/ 18 w 36"/>
                  <a:gd name="T9" fmla="*/ 33 h 58"/>
                  <a:gd name="T10" fmla="*/ 14 w 36"/>
                  <a:gd name="T11" fmla="*/ 29 h 58"/>
                  <a:gd name="T12" fmla="*/ 14 w 36"/>
                  <a:gd name="T13" fmla="*/ 22 h 58"/>
                  <a:gd name="T14" fmla="*/ 10 w 36"/>
                  <a:gd name="T15" fmla="*/ 15 h 58"/>
                  <a:gd name="T16" fmla="*/ 10 w 36"/>
                  <a:gd name="T17" fmla="*/ 7 h 58"/>
                  <a:gd name="T18" fmla="*/ 7 w 36"/>
                  <a:gd name="T19" fmla="*/ 0 h 58"/>
                  <a:gd name="T20" fmla="*/ 0 w 36"/>
                  <a:gd name="T21" fmla="*/ 4 h 58"/>
                  <a:gd name="T22" fmla="*/ 3 w 36"/>
                  <a:gd name="T23" fmla="*/ 7 h 58"/>
                  <a:gd name="T24" fmla="*/ 3 w 36"/>
                  <a:gd name="T25" fmla="*/ 15 h 58"/>
                  <a:gd name="T26" fmla="*/ 7 w 36"/>
                  <a:gd name="T27" fmla="*/ 22 h 58"/>
                  <a:gd name="T28" fmla="*/ 10 w 36"/>
                  <a:gd name="T29" fmla="*/ 29 h 58"/>
                  <a:gd name="T30" fmla="*/ 14 w 36"/>
                  <a:gd name="T31" fmla="*/ 36 h 58"/>
                  <a:gd name="T32" fmla="*/ 18 w 36"/>
                  <a:gd name="T33" fmla="*/ 43 h 58"/>
                  <a:gd name="T34" fmla="*/ 25 w 36"/>
                  <a:gd name="T35" fmla="*/ 51 h 58"/>
                  <a:gd name="T36" fmla="*/ 32 w 36"/>
                  <a:gd name="T37" fmla="*/ 54 h 58"/>
                  <a:gd name="T38" fmla="*/ 32 w 36"/>
                  <a:gd name="T39" fmla="*/ 58 h 58"/>
                  <a:gd name="T40" fmla="*/ 32 w 36"/>
                  <a:gd name="T41" fmla="*/ 54 h 58"/>
                  <a:gd name="T42" fmla="*/ 32 w 36"/>
                  <a:gd name="T43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58">
                    <a:moveTo>
                      <a:pt x="32" y="51"/>
                    </a:moveTo>
                    <a:lnTo>
                      <a:pt x="36" y="51"/>
                    </a:lnTo>
                    <a:lnTo>
                      <a:pt x="28" y="47"/>
                    </a:lnTo>
                    <a:lnTo>
                      <a:pt x="21" y="40"/>
                    </a:lnTo>
                    <a:lnTo>
                      <a:pt x="18" y="33"/>
                    </a:lnTo>
                    <a:lnTo>
                      <a:pt x="14" y="29"/>
                    </a:lnTo>
                    <a:lnTo>
                      <a:pt x="14" y="22"/>
                    </a:lnTo>
                    <a:lnTo>
                      <a:pt x="10" y="15"/>
                    </a:lnTo>
                    <a:lnTo>
                      <a:pt x="10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7" y="22"/>
                    </a:lnTo>
                    <a:lnTo>
                      <a:pt x="10" y="29"/>
                    </a:lnTo>
                    <a:lnTo>
                      <a:pt x="14" y="36"/>
                    </a:lnTo>
                    <a:lnTo>
                      <a:pt x="18" y="43"/>
                    </a:lnTo>
                    <a:lnTo>
                      <a:pt x="25" y="51"/>
                    </a:lnTo>
                    <a:lnTo>
                      <a:pt x="32" y="54"/>
                    </a:lnTo>
                    <a:lnTo>
                      <a:pt x="32" y="58"/>
                    </a:lnTo>
                    <a:lnTo>
                      <a:pt x="32" y="54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05" name="Freeform 329"/>
              <p:cNvSpPr>
                <a:spLocks/>
              </p:cNvSpPr>
              <p:nvPr/>
            </p:nvSpPr>
            <p:spPr bwMode="auto">
              <a:xfrm>
                <a:off x="4351" y="2512"/>
                <a:ext cx="94" cy="14"/>
              </a:xfrm>
              <a:custGeom>
                <a:avLst/>
                <a:gdLst>
                  <a:gd name="T0" fmla="*/ 94 w 94"/>
                  <a:gd name="T1" fmla="*/ 10 h 14"/>
                  <a:gd name="T2" fmla="*/ 90 w 94"/>
                  <a:gd name="T3" fmla="*/ 7 h 14"/>
                  <a:gd name="T4" fmla="*/ 79 w 94"/>
                  <a:gd name="T5" fmla="*/ 3 h 14"/>
                  <a:gd name="T6" fmla="*/ 58 w 94"/>
                  <a:gd name="T7" fmla="*/ 3 h 14"/>
                  <a:gd name="T8" fmla="*/ 47 w 94"/>
                  <a:gd name="T9" fmla="*/ 0 h 14"/>
                  <a:gd name="T10" fmla="*/ 0 w 94"/>
                  <a:gd name="T11" fmla="*/ 0 h 14"/>
                  <a:gd name="T12" fmla="*/ 0 w 94"/>
                  <a:gd name="T13" fmla="*/ 3 h 14"/>
                  <a:gd name="T14" fmla="*/ 11 w 94"/>
                  <a:gd name="T15" fmla="*/ 7 h 14"/>
                  <a:gd name="T16" fmla="*/ 22 w 94"/>
                  <a:gd name="T17" fmla="*/ 3 h 14"/>
                  <a:gd name="T18" fmla="*/ 36 w 94"/>
                  <a:gd name="T19" fmla="*/ 7 h 14"/>
                  <a:gd name="T20" fmla="*/ 47 w 94"/>
                  <a:gd name="T21" fmla="*/ 7 h 14"/>
                  <a:gd name="T22" fmla="*/ 58 w 94"/>
                  <a:gd name="T23" fmla="*/ 10 h 14"/>
                  <a:gd name="T24" fmla="*/ 79 w 94"/>
                  <a:gd name="T25" fmla="*/ 10 h 14"/>
                  <a:gd name="T26" fmla="*/ 90 w 94"/>
                  <a:gd name="T27" fmla="*/ 14 h 14"/>
                  <a:gd name="T28" fmla="*/ 86 w 94"/>
                  <a:gd name="T29" fmla="*/ 10 h 14"/>
                  <a:gd name="T30" fmla="*/ 94 w 94"/>
                  <a:gd name="T31" fmla="*/ 10 h 14"/>
                  <a:gd name="T32" fmla="*/ 94 w 94"/>
                  <a:gd name="T33" fmla="*/ 7 h 14"/>
                  <a:gd name="T34" fmla="*/ 90 w 94"/>
                  <a:gd name="T35" fmla="*/ 7 h 14"/>
                  <a:gd name="T36" fmla="*/ 94 w 94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4">
                    <a:moveTo>
                      <a:pt x="94" y="10"/>
                    </a:moveTo>
                    <a:lnTo>
                      <a:pt x="90" y="7"/>
                    </a:lnTo>
                    <a:lnTo>
                      <a:pt x="79" y="3"/>
                    </a:lnTo>
                    <a:lnTo>
                      <a:pt x="58" y="3"/>
                    </a:lnTo>
                    <a:lnTo>
                      <a:pt x="47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1" y="7"/>
                    </a:lnTo>
                    <a:lnTo>
                      <a:pt x="22" y="3"/>
                    </a:lnTo>
                    <a:lnTo>
                      <a:pt x="36" y="7"/>
                    </a:lnTo>
                    <a:lnTo>
                      <a:pt x="47" y="7"/>
                    </a:lnTo>
                    <a:lnTo>
                      <a:pt x="58" y="10"/>
                    </a:lnTo>
                    <a:lnTo>
                      <a:pt x="79" y="10"/>
                    </a:lnTo>
                    <a:lnTo>
                      <a:pt x="90" y="14"/>
                    </a:lnTo>
                    <a:lnTo>
                      <a:pt x="86" y="10"/>
                    </a:lnTo>
                    <a:lnTo>
                      <a:pt x="94" y="10"/>
                    </a:lnTo>
                    <a:lnTo>
                      <a:pt x="94" y="7"/>
                    </a:lnTo>
                    <a:lnTo>
                      <a:pt x="90" y="7"/>
                    </a:lnTo>
                    <a:lnTo>
                      <a:pt x="9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06" name="Freeform 330"/>
              <p:cNvSpPr>
                <a:spLocks/>
              </p:cNvSpPr>
              <p:nvPr/>
            </p:nvSpPr>
            <p:spPr bwMode="auto">
              <a:xfrm>
                <a:off x="4437" y="2522"/>
                <a:ext cx="47" cy="98"/>
              </a:xfrm>
              <a:custGeom>
                <a:avLst/>
                <a:gdLst>
                  <a:gd name="T0" fmla="*/ 47 w 47"/>
                  <a:gd name="T1" fmla="*/ 98 h 98"/>
                  <a:gd name="T2" fmla="*/ 47 w 47"/>
                  <a:gd name="T3" fmla="*/ 94 h 98"/>
                  <a:gd name="T4" fmla="*/ 44 w 47"/>
                  <a:gd name="T5" fmla="*/ 83 h 98"/>
                  <a:gd name="T6" fmla="*/ 36 w 47"/>
                  <a:gd name="T7" fmla="*/ 72 h 98"/>
                  <a:gd name="T8" fmla="*/ 33 w 47"/>
                  <a:gd name="T9" fmla="*/ 62 h 98"/>
                  <a:gd name="T10" fmla="*/ 26 w 47"/>
                  <a:gd name="T11" fmla="*/ 47 h 98"/>
                  <a:gd name="T12" fmla="*/ 22 w 47"/>
                  <a:gd name="T13" fmla="*/ 36 h 98"/>
                  <a:gd name="T14" fmla="*/ 15 w 47"/>
                  <a:gd name="T15" fmla="*/ 26 h 98"/>
                  <a:gd name="T16" fmla="*/ 11 w 47"/>
                  <a:gd name="T17" fmla="*/ 11 h 98"/>
                  <a:gd name="T18" fmla="*/ 8 w 47"/>
                  <a:gd name="T19" fmla="*/ 0 h 98"/>
                  <a:gd name="T20" fmla="*/ 0 w 47"/>
                  <a:gd name="T21" fmla="*/ 0 h 98"/>
                  <a:gd name="T22" fmla="*/ 4 w 47"/>
                  <a:gd name="T23" fmla="*/ 11 h 98"/>
                  <a:gd name="T24" fmla="*/ 8 w 47"/>
                  <a:gd name="T25" fmla="*/ 26 h 98"/>
                  <a:gd name="T26" fmla="*/ 15 w 47"/>
                  <a:gd name="T27" fmla="*/ 40 h 98"/>
                  <a:gd name="T28" fmla="*/ 18 w 47"/>
                  <a:gd name="T29" fmla="*/ 51 h 98"/>
                  <a:gd name="T30" fmla="*/ 26 w 47"/>
                  <a:gd name="T31" fmla="*/ 65 h 98"/>
                  <a:gd name="T32" fmla="*/ 33 w 47"/>
                  <a:gd name="T33" fmla="*/ 72 h 98"/>
                  <a:gd name="T34" fmla="*/ 36 w 47"/>
                  <a:gd name="T35" fmla="*/ 87 h 98"/>
                  <a:gd name="T36" fmla="*/ 40 w 47"/>
                  <a:gd name="T37" fmla="*/ 98 h 98"/>
                  <a:gd name="T38" fmla="*/ 40 w 47"/>
                  <a:gd name="T39" fmla="*/ 94 h 98"/>
                  <a:gd name="T40" fmla="*/ 47 w 47"/>
                  <a:gd name="T41" fmla="*/ 98 h 98"/>
                  <a:gd name="T42" fmla="*/ 47 w 47"/>
                  <a:gd name="T43" fmla="*/ 94 h 98"/>
                  <a:gd name="T44" fmla="*/ 47 w 47"/>
                  <a:gd name="T4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98">
                    <a:moveTo>
                      <a:pt x="47" y="98"/>
                    </a:moveTo>
                    <a:lnTo>
                      <a:pt x="47" y="94"/>
                    </a:lnTo>
                    <a:lnTo>
                      <a:pt x="44" y="83"/>
                    </a:lnTo>
                    <a:lnTo>
                      <a:pt x="36" y="72"/>
                    </a:lnTo>
                    <a:lnTo>
                      <a:pt x="33" y="62"/>
                    </a:lnTo>
                    <a:lnTo>
                      <a:pt x="26" y="47"/>
                    </a:lnTo>
                    <a:lnTo>
                      <a:pt x="22" y="36"/>
                    </a:lnTo>
                    <a:lnTo>
                      <a:pt x="15" y="26"/>
                    </a:lnTo>
                    <a:lnTo>
                      <a:pt x="11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4" y="11"/>
                    </a:lnTo>
                    <a:lnTo>
                      <a:pt x="8" y="26"/>
                    </a:lnTo>
                    <a:lnTo>
                      <a:pt x="15" y="40"/>
                    </a:lnTo>
                    <a:lnTo>
                      <a:pt x="18" y="51"/>
                    </a:lnTo>
                    <a:lnTo>
                      <a:pt x="26" y="65"/>
                    </a:lnTo>
                    <a:lnTo>
                      <a:pt x="33" y="72"/>
                    </a:lnTo>
                    <a:lnTo>
                      <a:pt x="36" y="87"/>
                    </a:lnTo>
                    <a:lnTo>
                      <a:pt x="40" y="98"/>
                    </a:lnTo>
                    <a:lnTo>
                      <a:pt x="40" y="94"/>
                    </a:lnTo>
                    <a:lnTo>
                      <a:pt x="47" y="98"/>
                    </a:lnTo>
                    <a:lnTo>
                      <a:pt x="47" y="94"/>
                    </a:lnTo>
                    <a:lnTo>
                      <a:pt x="47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07" name="Freeform 331"/>
              <p:cNvSpPr>
                <a:spLocks/>
              </p:cNvSpPr>
              <p:nvPr/>
            </p:nvSpPr>
            <p:spPr bwMode="auto">
              <a:xfrm>
                <a:off x="4293" y="2616"/>
                <a:ext cx="191" cy="86"/>
              </a:xfrm>
              <a:custGeom>
                <a:avLst/>
                <a:gdLst>
                  <a:gd name="T0" fmla="*/ 0 w 191"/>
                  <a:gd name="T1" fmla="*/ 86 h 86"/>
                  <a:gd name="T2" fmla="*/ 15 w 191"/>
                  <a:gd name="T3" fmla="*/ 83 h 86"/>
                  <a:gd name="T4" fmla="*/ 26 w 191"/>
                  <a:gd name="T5" fmla="*/ 79 h 86"/>
                  <a:gd name="T6" fmla="*/ 40 w 191"/>
                  <a:gd name="T7" fmla="*/ 76 h 86"/>
                  <a:gd name="T8" fmla="*/ 54 w 191"/>
                  <a:gd name="T9" fmla="*/ 76 h 86"/>
                  <a:gd name="T10" fmla="*/ 65 w 191"/>
                  <a:gd name="T11" fmla="*/ 72 h 86"/>
                  <a:gd name="T12" fmla="*/ 80 w 191"/>
                  <a:gd name="T13" fmla="*/ 68 h 86"/>
                  <a:gd name="T14" fmla="*/ 90 w 191"/>
                  <a:gd name="T15" fmla="*/ 65 h 86"/>
                  <a:gd name="T16" fmla="*/ 101 w 191"/>
                  <a:gd name="T17" fmla="*/ 61 h 86"/>
                  <a:gd name="T18" fmla="*/ 116 w 191"/>
                  <a:gd name="T19" fmla="*/ 54 h 86"/>
                  <a:gd name="T20" fmla="*/ 126 w 191"/>
                  <a:gd name="T21" fmla="*/ 50 h 86"/>
                  <a:gd name="T22" fmla="*/ 141 w 191"/>
                  <a:gd name="T23" fmla="*/ 47 h 86"/>
                  <a:gd name="T24" fmla="*/ 152 w 191"/>
                  <a:gd name="T25" fmla="*/ 40 h 86"/>
                  <a:gd name="T26" fmla="*/ 162 w 191"/>
                  <a:gd name="T27" fmla="*/ 32 h 86"/>
                  <a:gd name="T28" fmla="*/ 191 w 191"/>
                  <a:gd name="T29" fmla="*/ 4 h 86"/>
                  <a:gd name="T30" fmla="*/ 184 w 191"/>
                  <a:gd name="T31" fmla="*/ 0 h 86"/>
                  <a:gd name="T32" fmla="*/ 177 w 191"/>
                  <a:gd name="T33" fmla="*/ 11 h 86"/>
                  <a:gd name="T34" fmla="*/ 166 w 191"/>
                  <a:gd name="T35" fmla="*/ 18 h 86"/>
                  <a:gd name="T36" fmla="*/ 159 w 191"/>
                  <a:gd name="T37" fmla="*/ 25 h 86"/>
                  <a:gd name="T38" fmla="*/ 148 w 191"/>
                  <a:gd name="T39" fmla="*/ 32 h 86"/>
                  <a:gd name="T40" fmla="*/ 137 w 191"/>
                  <a:gd name="T41" fmla="*/ 40 h 86"/>
                  <a:gd name="T42" fmla="*/ 126 w 191"/>
                  <a:gd name="T43" fmla="*/ 43 h 86"/>
                  <a:gd name="T44" fmla="*/ 112 w 191"/>
                  <a:gd name="T45" fmla="*/ 50 h 86"/>
                  <a:gd name="T46" fmla="*/ 101 w 191"/>
                  <a:gd name="T47" fmla="*/ 54 h 86"/>
                  <a:gd name="T48" fmla="*/ 90 w 191"/>
                  <a:gd name="T49" fmla="*/ 58 h 86"/>
                  <a:gd name="T50" fmla="*/ 76 w 191"/>
                  <a:gd name="T51" fmla="*/ 61 h 86"/>
                  <a:gd name="T52" fmla="*/ 65 w 191"/>
                  <a:gd name="T53" fmla="*/ 65 h 86"/>
                  <a:gd name="T54" fmla="*/ 51 w 191"/>
                  <a:gd name="T55" fmla="*/ 68 h 86"/>
                  <a:gd name="T56" fmla="*/ 40 w 191"/>
                  <a:gd name="T57" fmla="*/ 72 h 86"/>
                  <a:gd name="T58" fmla="*/ 26 w 191"/>
                  <a:gd name="T59" fmla="*/ 76 h 86"/>
                  <a:gd name="T60" fmla="*/ 15 w 191"/>
                  <a:gd name="T61" fmla="*/ 76 h 86"/>
                  <a:gd name="T62" fmla="*/ 0 w 191"/>
                  <a:gd name="T63" fmla="*/ 79 h 86"/>
                  <a:gd name="T64" fmla="*/ 0 w 191"/>
                  <a:gd name="T6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1" h="86">
                    <a:moveTo>
                      <a:pt x="0" y="86"/>
                    </a:moveTo>
                    <a:lnTo>
                      <a:pt x="15" y="83"/>
                    </a:lnTo>
                    <a:lnTo>
                      <a:pt x="26" y="79"/>
                    </a:lnTo>
                    <a:lnTo>
                      <a:pt x="40" y="76"/>
                    </a:lnTo>
                    <a:lnTo>
                      <a:pt x="54" y="76"/>
                    </a:lnTo>
                    <a:lnTo>
                      <a:pt x="65" y="72"/>
                    </a:lnTo>
                    <a:lnTo>
                      <a:pt x="80" y="68"/>
                    </a:lnTo>
                    <a:lnTo>
                      <a:pt x="90" y="65"/>
                    </a:lnTo>
                    <a:lnTo>
                      <a:pt x="101" y="61"/>
                    </a:lnTo>
                    <a:lnTo>
                      <a:pt x="116" y="54"/>
                    </a:lnTo>
                    <a:lnTo>
                      <a:pt x="126" y="50"/>
                    </a:lnTo>
                    <a:lnTo>
                      <a:pt x="141" y="47"/>
                    </a:lnTo>
                    <a:lnTo>
                      <a:pt x="152" y="40"/>
                    </a:lnTo>
                    <a:lnTo>
                      <a:pt x="162" y="32"/>
                    </a:lnTo>
                    <a:lnTo>
                      <a:pt x="191" y="4"/>
                    </a:lnTo>
                    <a:lnTo>
                      <a:pt x="184" y="0"/>
                    </a:lnTo>
                    <a:lnTo>
                      <a:pt x="177" y="11"/>
                    </a:lnTo>
                    <a:lnTo>
                      <a:pt x="166" y="18"/>
                    </a:lnTo>
                    <a:lnTo>
                      <a:pt x="159" y="25"/>
                    </a:lnTo>
                    <a:lnTo>
                      <a:pt x="148" y="32"/>
                    </a:lnTo>
                    <a:lnTo>
                      <a:pt x="137" y="40"/>
                    </a:lnTo>
                    <a:lnTo>
                      <a:pt x="126" y="43"/>
                    </a:lnTo>
                    <a:lnTo>
                      <a:pt x="112" y="50"/>
                    </a:lnTo>
                    <a:lnTo>
                      <a:pt x="101" y="54"/>
                    </a:lnTo>
                    <a:lnTo>
                      <a:pt x="90" y="58"/>
                    </a:lnTo>
                    <a:lnTo>
                      <a:pt x="76" y="61"/>
                    </a:lnTo>
                    <a:lnTo>
                      <a:pt x="65" y="65"/>
                    </a:lnTo>
                    <a:lnTo>
                      <a:pt x="51" y="68"/>
                    </a:lnTo>
                    <a:lnTo>
                      <a:pt x="40" y="72"/>
                    </a:lnTo>
                    <a:lnTo>
                      <a:pt x="26" y="76"/>
                    </a:lnTo>
                    <a:lnTo>
                      <a:pt x="15" y="76"/>
                    </a:lnTo>
                    <a:lnTo>
                      <a:pt x="0" y="79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08" name="Freeform 332"/>
              <p:cNvSpPr>
                <a:spLocks/>
              </p:cNvSpPr>
              <p:nvPr/>
            </p:nvSpPr>
            <p:spPr bwMode="auto">
              <a:xfrm>
                <a:off x="4250" y="2674"/>
                <a:ext cx="43" cy="28"/>
              </a:xfrm>
              <a:custGeom>
                <a:avLst/>
                <a:gdLst>
                  <a:gd name="T0" fmla="*/ 0 w 43"/>
                  <a:gd name="T1" fmla="*/ 0 h 28"/>
                  <a:gd name="T2" fmla="*/ 4 w 43"/>
                  <a:gd name="T3" fmla="*/ 7 h 28"/>
                  <a:gd name="T4" fmla="*/ 7 w 43"/>
                  <a:gd name="T5" fmla="*/ 14 h 28"/>
                  <a:gd name="T6" fmla="*/ 15 w 43"/>
                  <a:gd name="T7" fmla="*/ 18 h 28"/>
                  <a:gd name="T8" fmla="*/ 18 w 43"/>
                  <a:gd name="T9" fmla="*/ 21 h 28"/>
                  <a:gd name="T10" fmla="*/ 25 w 43"/>
                  <a:gd name="T11" fmla="*/ 25 h 28"/>
                  <a:gd name="T12" fmla="*/ 33 w 43"/>
                  <a:gd name="T13" fmla="*/ 28 h 28"/>
                  <a:gd name="T14" fmla="*/ 43 w 43"/>
                  <a:gd name="T15" fmla="*/ 28 h 28"/>
                  <a:gd name="T16" fmla="*/ 43 w 43"/>
                  <a:gd name="T17" fmla="*/ 21 h 28"/>
                  <a:gd name="T18" fmla="*/ 33 w 43"/>
                  <a:gd name="T19" fmla="*/ 21 h 28"/>
                  <a:gd name="T20" fmla="*/ 25 w 43"/>
                  <a:gd name="T21" fmla="*/ 18 h 28"/>
                  <a:gd name="T22" fmla="*/ 22 w 43"/>
                  <a:gd name="T23" fmla="*/ 18 h 28"/>
                  <a:gd name="T24" fmla="*/ 15 w 43"/>
                  <a:gd name="T25" fmla="*/ 10 h 28"/>
                  <a:gd name="T26" fmla="*/ 11 w 43"/>
                  <a:gd name="T27" fmla="*/ 3 h 28"/>
                  <a:gd name="T28" fmla="*/ 7 w 43"/>
                  <a:gd name="T29" fmla="*/ 0 h 28"/>
                  <a:gd name="T30" fmla="*/ 0 w 43"/>
                  <a:gd name="T3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8">
                    <a:moveTo>
                      <a:pt x="0" y="0"/>
                    </a:moveTo>
                    <a:lnTo>
                      <a:pt x="4" y="7"/>
                    </a:lnTo>
                    <a:lnTo>
                      <a:pt x="7" y="14"/>
                    </a:lnTo>
                    <a:lnTo>
                      <a:pt x="15" y="18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33" y="28"/>
                    </a:lnTo>
                    <a:lnTo>
                      <a:pt x="43" y="28"/>
                    </a:lnTo>
                    <a:lnTo>
                      <a:pt x="43" y="21"/>
                    </a:lnTo>
                    <a:lnTo>
                      <a:pt x="33" y="21"/>
                    </a:lnTo>
                    <a:lnTo>
                      <a:pt x="25" y="18"/>
                    </a:lnTo>
                    <a:lnTo>
                      <a:pt x="22" y="18"/>
                    </a:lnTo>
                    <a:lnTo>
                      <a:pt x="15" y="10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09" name="Freeform 333"/>
              <p:cNvSpPr>
                <a:spLocks/>
              </p:cNvSpPr>
              <p:nvPr/>
            </p:nvSpPr>
            <p:spPr bwMode="auto">
              <a:xfrm>
                <a:off x="4189" y="2260"/>
                <a:ext cx="68" cy="414"/>
              </a:xfrm>
              <a:custGeom>
                <a:avLst/>
                <a:gdLst>
                  <a:gd name="T0" fmla="*/ 0 w 68"/>
                  <a:gd name="T1" fmla="*/ 3 h 414"/>
                  <a:gd name="T2" fmla="*/ 7 w 68"/>
                  <a:gd name="T3" fmla="*/ 54 h 414"/>
                  <a:gd name="T4" fmla="*/ 14 w 68"/>
                  <a:gd name="T5" fmla="*/ 108 h 414"/>
                  <a:gd name="T6" fmla="*/ 18 w 68"/>
                  <a:gd name="T7" fmla="*/ 158 h 414"/>
                  <a:gd name="T8" fmla="*/ 25 w 68"/>
                  <a:gd name="T9" fmla="*/ 208 h 414"/>
                  <a:gd name="T10" fmla="*/ 32 w 68"/>
                  <a:gd name="T11" fmla="*/ 262 h 414"/>
                  <a:gd name="T12" fmla="*/ 43 w 68"/>
                  <a:gd name="T13" fmla="*/ 313 h 414"/>
                  <a:gd name="T14" fmla="*/ 50 w 68"/>
                  <a:gd name="T15" fmla="*/ 363 h 414"/>
                  <a:gd name="T16" fmla="*/ 61 w 68"/>
                  <a:gd name="T17" fmla="*/ 414 h 414"/>
                  <a:gd name="T18" fmla="*/ 68 w 68"/>
                  <a:gd name="T19" fmla="*/ 414 h 414"/>
                  <a:gd name="T20" fmla="*/ 58 w 68"/>
                  <a:gd name="T21" fmla="*/ 363 h 414"/>
                  <a:gd name="T22" fmla="*/ 47 w 68"/>
                  <a:gd name="T23" fmla="*/ 313 h 414"/>
                  <a:gd name="T24" fmla="*/ 40 w 68"/>
                  <a:gd name="T25" fmla="*/ 259 h 414"/>
                  <a:gd name="T26" fmla="*/ 32 w 68"/>
                  <a:gd name="T27" fmla="*/ 208 h 414"/>
                  <a:gd name="T28" fmla="*/ 25 w 68"/>
                  <a:gd name="T29" fmla="*/ 158 h 414"/>
                  <a:gd name="T30" fmla="*/ 22 w 68"/>
                  <a:gd name="T31" fmla="*/ 108 h 414"/>
                  <a:gd name="T32" fmla="*/ 14 w 68"/>
                  <a:gd name="T33" fmla="*/ 54 h 414"/>
                  <a:gd name="T34" fmla="*/ 7 w 68"/>
                  <a:gd name="T35" fmla="*/ 0 h 414"/>
                  <a:gd name="T36" fmla="*/ 0 w 68"/>
                  <a:gd name="T37" fmla="*/ 3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414">
                    <a:moveTo>
                      <a:pt x="0" y="3"/>
                    </a:moveTo>
                    <a:lnTo>
                      <a:pt x="7" y="54"/>
                    </a:lnTo>
                    <a:lnTo>
                      <a:pt x="14" y="108"/>
                    </a:lnTo>
                    <a:lnTo>
                      <a:pt x="18" y="158"/>
                    </a:lnTo>
                    <a:lnTo>
                      <a:pt x="25" y="208"/>
                    </a:lnTo>
                    <a:lnTo>
                      <a:pt x="32" y="262"/>
                    </a:lnTo>
                    <a:lnTo>
                      <a:pt x="43" y="313"/>
                    </a:lnTo>
                    <a:lnTo>
                      <a:pt x="50" y="363"/>
                    </a:lnTo>
                    <a:lnTo>
                      <a:pt x="61" y="414"/>
                    </a:lnTo>
                    <a:lnTo>
                      <a:pt x="68" y="414"/>
                    </a:lnTo>
                    <a:lnTo>
                      <a:pt x="58" y="363"/>
                    </a:lnTo>
                    <a:lnTo>
                      <a:pt x="47" y="313"/>
                    </a:lnTo>
                    <a:lnTo>
                      <a:pt x="40" y="259"/>
                    </a:lnTo>
                    <a:lnTo>
                      <a:pt x="32" y="208"/>
                    </a:lnTo>
                    <a:lnTo>
                      <a:pt x="25" y="158"/>
                    </a:lnTo>
                    <a:lnTo>
                      <a:pt x="22" y="108"/>
                    </a:lnTo>
                    <a:lnTo>
                      <a:pt x="14" y="54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10" name="Freeform 334"/>
              <p:cNvSpPr>
                <a:spLocks/>
              </p:cNvSpPr>
              <p:nvPr/>
            </p:nvSpPr>
            <p:spPr bwMode="auto">
              <a:xfrm>
                <a:off x="4171" y="1889"/>
                <a:ext cx="50" cy="374"/>
              </a:xfrm>
              <a:custGeom>
                <a:avLst/>
                <a:gdLst>
                  <a:gd name="T0" fmla="*/ 47 w 50"/>
                  <a:gd name="T1" fmla="*/ 0 h 374"/>
                  <a:gd name="T2" fmla="*/ 43 w 50"/>
                  <a:gd name="T3" fmla="*/ 3 h 374"/>
                  <a:gd name="T4" fmla="*/ 43 w 50"/>
                  <a:gd name="T5" fmla="*/ 50 h 374"/>
                  <a:gd name="T6" fmla="*/ 36 w 50"/>
                  <a:gd name="T7" fmla="*/ 97 h 374"/>
                  <a:gd name="T8" fmla="*/ 25 w 50"/>
                  <a:gd name="T9" fmla="*/ 140 h 374"/>
                  <a:gd name="T10" fmla="*/ 14 w 50"/>
                  <a:gd name="T11" fmla="*/ 187 h 374"/>
                  <a:gd name="T12" fmla="*/ 4 w 50"/>
                  <a:gd name="T13" fmla="*/ 234 h 374"/>
                  <a:gd name="T14" fmla="*/ 0 w 50"/>
                  <a:gd name="T15" fmla="*/ 281 h 374"/>
                  <a:gd name="T16" fmla="*/ 4 w 50"/>
                  <a:gd name="T17" fmla="*/ 324 h 374"/>
                  <a:gd name="T18" fmla="*/ 18 w 50"/>
                  <a:gd name="T19" fmla="*/ 374 h 374"/>
                  <a:gd name="T20" fmla="*/ 25 w 50"/>
                  <a:gd name="T21" fmla="*/ 371 h 374"/>
                  <a:gd name="T22" fmla="*/ 11 w 50"/>
                  <a:gd name="T23" fmla="*/ 324 h 374"/>
                  <a:gd name="T24" fmla="*/ 7 w 50"/>
                  <a:gd name="T25" fmla="*/ 281 h 374"/>
                  <a:gd name="T26" fmla="*/ 11 w 50"/>
                  <a:gd name="T27" fmla="*/ 234 h 374"/>
                  <a:gd name="T28" fmla="*/ 22 w 50"/>
                  <a:gd name="T29" fmla="*/ 187 h 374"/>
                  <a:gd name="T30" fmla="*/ 32 w 50"/>
                  <a:gd name="T31" fmla="*/ 144 h 374"/>
                  <a:gd name="T32" fmla="*/ 43 w 50"/>
                  <a:gd name="T33" fmla="*/ 97 h 374"/>
                  <a:gd name="T34" fmla="*/ 50 w 50"/>
                  <a:gd name="T35" fmla="*/ 50 h 374"/>
                  <a:gd name="T36" fmla="*/ 50 w 50"/>
                  <a:gd name="T37" fmla="*/ 3 h 374"/>
                  <a:gd name="T38" fmla="*/ 50 w 50"/>
                  <a:gd name="T39" fmla="*/ 7 h 374"/>
                  <a:gd name="T40" fmla="*/ 47 w 50"/>
                  <a:gd name="T41" fmla="*/ 0 h 374"/>
                  <a:gd name="T42" fmla="*/ 43 w 50"/>
                  <a:gd name="T43" fmla="*/ 3 h 374"/>
                  <a:gd name="T44" fmla="*/ 47 w 50"/>
                  <a:gd name="T45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374">
                    <a:moveTo>
                      <a:pt x="47" y="0"/>
                    </a:moveTo>
                    <a:lnTo>
                      <a:pt x="43" y="3"/>
                    </a:lnTo>
                    <a:lnTo>
                      <a:pt x="43" y="50"/>
                    </a:lnTo>
                    <a:lnTo>
                      <a:pt x="36" y="97"/>
                    </a:lnTo>
                    <a:lnTo>
                      <a:pt x="25" y="140"/>
                    </a:lnTo>
                    <a:lnTo>
                      <a:pt x="14" y="187"/>
                    </a:lnTo>
                    <a:lnTo>
                      <a:pt x="4" y="234"/>
                    </a:lnTo>
                    <a:lnTo>
                      <a:pt x="0" y="281"/>
                    </a:lnTo>
                    <a:lnTo>
                      <a:pt x="4" y="324"/>
                    </a:lnTo>
                    <a:lnTo>
                      <a:pt x="18" y="374"/>
                    </a:lnTo>
                    <a:lnTo>
                      <a:pt x="25" y="371"/>
                    </a:lnTo>
                    <a:lnTo>
                      <a:pt x="11" y="324"/>
                    </a:lnTo>
                    <a:lnTo>
                      <a:pt x="7" y="281"/>
                    </a:lnTo>
                    <a:lnTo>
                      <a:pt x="11" y="234"/>
                    </a:lnTo>
                    <a:lnTo>
                      <a:pt x="22" y="187"/>
                    </a:lnTo>
                    <a:lnTo>
                      <a:pt x="32" y="144"/>
                    </a:lnTo>
                    <a:lnTo>
                      <a:pt x="43" y="97"/>
                    </a:lnTo>
                    <a:lnTo>
                      <a:pt x="50" y="50"/>
                    </a:lnTo>
                    <a:lnTo>
                      <a:pt x="50" y="3"/>
                    </a:lnTo>
                    <a:lnTo>
                      <a:pt x="50" y="7"/>
                    </a:lnTo>
                    <a:lnTo>
                      <a:pt x="47" y="0"/>
                    </a:lnTo>
                    <a:lnTo>
                      <a:pt x="43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11" name="Freeform 335"/>
              <p:cNvSpPr>
                <a:spLocks/>
              </p:cNvSpPr>
              <p:nvPr/>
            </p:nvSpPr>
            <p:spPr bwMode="auto">
              <a:xfrm>
                <a:off x="4218" y="1824"/>
                <a:ext cx="39" cy="72"/>
              </a:xfrm>
              <a:custGeom>
                <a:avLst/>
                <a:gdLst>
                  <a:gd name="T0" fmla="*/ 39 w 39"/>
                  <a:gd name="T1" fmla="*/ 4 h 72"/>
                  <a:gd name="T2" fmla="*/ 36 w 39"/>
                  <a:gd name="T3" fmla="*/ 4 h 72"/>
                  <a:gd name="T4" fmla="*/ 32 w 39"/>
                  <a:gd name="T5" fmla="*/ 14 h 72"/>
                  <a:gd name="T6" fmla="*/ 25 w 39"/>
                  <a:gd name="T7" fmla="*/ 22 h 72"/>
                  <a:gd name="T8" fmla="*/ 21 w 39"/>
                  <a:gd name="T9" fmla="*/ 29 h 72"/>
                  <a:gd name="T10" fmla="*/ 18 w 39"/>
                  <a:gd name="T11" fmla="*/ 36 h 72"/>
                  <a:gd name="T12" fmla="*/ 14 w 39"/>
                  <a:gd name="T13" fmla="*/ 43 h 72"/>
                  <a:gd name="T14" fmla="*/ 7 w 39"/>
                  <a:gd name="T15" fmla="*/ 50 h 72"/>
                  <a:gd name="T16" fmla="*/ 3 w 39"/>
                  <a:gd name="T17" fmla="*/ 58 h 72"/>
                  <a:gd name="T18" fmla="*/ 0 w 39"/>
                  <a:gd name="T19" fmla="*/ 65 h 72"/>
                  <a:gd name="T20" fmla="*/ 3 w 39"/>
                  <a:gd name="T21" fmla="*/ 72 h 72"/>
                  <a:gd name="T22" fmla="*/ 11 w 39"/>
                  <a:gd name="T23" fmla="*/ 61 h 72"/>
                  <a:gd name="T24" fmla="*/ 18 w 39"/>
                  <a:gd name="T25" fmla="*/ 54 h 72"/>
                  <a:gd name="T26" fmla="*/ 21 w 39"/>
                  <a:gd name="T27" fmla="*/ 47 h 72"/>
                  <a:gd name="T28" fmla="*/ 25 w 39"/>
                  <a:gd name="T29" fmla="*/ 40 h 72"/>
                  <a:gd name="T30" fmla="*/ 29 w 39"/>
                  <a:gd name="T31" fmla="*/ 32 h 72"/>
                  <a:gd name="T32" fmla="*/ 32 w 39"/>
                  <a:gd name="T33" fmla="*/ 25 h 72"/>
                  <a:gd name="T34" fmla="*/ 36 w 39"/>
                  <a:gd name="T35" fmla="*/ 14 h 72"/>
                  <a:gd name="T36" fmla="*/ 39 w 39"/>
                  <a:gd name="T37" fmla="*/ 7 h 72"/>
                  <a:gd name="T38" fmla="*/ 36 w 39"/>
                  <a:gd name="T39" fmla="*/ 11 h 72"/>
                  <a:gd name="T40" fmla="*/ 39 w 39"/>
                  <a:gd name="T41" fmla="*/ 4 h 72"/>
                  <a:gd name="T42" fmla="*/ 36 w 39"/>
                  <a:gd name="T43" fmla="*/ 0 h 72"/>
                  <a:gd name="T44" fmla="*/ 36 w 39"/>
                  <a:gd name="T45" fmla="*/ 4 h 72"/>
                  <a:gd name="T46" fmla="*/ 39 w 39"/>
                  <a:gd name="T47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72">
                    <a:moveTo>
                      <a:pt x="39" y="4"/>
                    </a:moveTo>
                    <a:lnTo>
                      <a:pt x="36" y="4"/>
                    </a:lnTo>
                    <a:lnTo>
                      <a:pt x="32" y="14"/>
                    </a:lnTo>
                    <a:lnTo>
                      <a:pt x="25" y="22"/>
                    </a:lnTo>
                    <a:lnTo>
                      <a:pt x="21" y="29"/>
                    </a:lnTo>
                    <a:lnTo>
                      <a:pt x="18" y="36"/>
                    </a:lnTo>
                    <a:lnTo>
                      <a:pt x="14" y="43"/>
                    </a:lnTo>
                    <a:lnTo>
                      <a:pt x="7" y="50"/>
                    </a:lnTo>
                    <a:lnTo>
                      <a:pt x="3" y="58"/>
                    </a:lnTo>
                    <a:lnTo>
                      <a:pt x="0" y="65"/>
                    </a:lnTo>
                    <a:lnTo>
                      <a:pt x="3" y="72"/>
                    </a:lnTo>
                    <a:lnTo>
                      <a:pt x="11" y="61"/>
                    </a:lnTo>
                    <a:lnTo>
                      <a:pt x="18" y="54"/>
                    </a:lnTo>
                    <a:lnTo>
                      <a:pt x="21" y="47"/>
                    </a:lnTo>
                    <a:lnTo>
                      <a:pt x="25" y="40"/>
                    </a:lnTo>
                    <a:lnTo>
                      <a:pt x="29" y="32"/>
                    </a:lnTo>
                    <a:lnTo>
                      <a:pt x="32" y="25"/>
                    </a:lnTo>
                    <a:lnTo>
                      <a:pt x="36" y="14"/>
                    </a:lnTo>
                    <a:lnTo>
                      <a:pt x="39" y="7"/>
                    </a:lnTo>
                    <a:lnTo>
                      <a:pt x="36" y="11"/>
                    </a:lnTo>
                    <a:lnTo>
                      <a:pt x="39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12" name="Freeform 336"/>
              <p:cNvSpPr>
                <a:spLocks/>
              </p:cNvSpPr>
              <p:nvPr/>
            </p:nvSpPr>
            <p:spPr bwMode="auto">
              <a:xfrm>
                <a:off x="4254" y="1828"/>
                <a:ext cx="75" cy="39"/>
              </a:xfrm>
              <a:custGeom>
                <a:avLst/>
                <a:gdLst>
                  <a:gd name="T0" fmla="*/ 54 w 75"/>
                  <a:gd name="T1" fmla="*/ 39 h 39"/>
                  <a:gd name="T2" fmla="*/ 54 w 75"/>
                  <a:gd name="T3" fmla="*/ 32 h 39"/>
                  <a:gd name="T4" fmla="*/ 50 w 75"/>
                  <a:gd name="T5" fmla="*/ 28 h 39"/>
                  <a:gd name="T6" fmla="*/ 43 w 75"/>
                  <a:gd name="T7" fmla="*/ 25 h 39"/>
                  <a:gd name="T8" fmla="*/ 36 w 75"/>
                  <a:gd name="T9" fmla="*/ 21 h 39"/>
                  <a:gd name="T10" fmla="*/ 29 w 75"/>
                  <a:gd name="T11" fmla="*/ 18 h 39"/>
                  <a:gd name="T12" fmla="*/ 21 w 75"/>
                  <a:gd name="T13" fmla="*/ 14 h 39"/>
                  <a:gd name="T14" fmla="*/ 11 w 75"/>
                  <a:gd name="T15" fmla="*/ 3 h 39"/>
                  <a:gd name="T16" fmla="*/ 3 w 75"/>
                  <a:gd name="T17" fmla="*/ 0 h 39"/>
                  <a:gd name="T18" fmla="*/ 0 w 75"/>
                  <a:gd name="T19" fmla="*/ 7 h 39"/>
                  <a:gd name="T20" fmla="*/ 7 w 75"/>
                  <a:gd name="T21" fmla="*/ 10 h 39"/>
                  <a:gd name="T22" fmla="*/ 14 w 75"/>
                  <a:gd name="T23" fmla="*/ 14 h 39"/>
                  <a:gd name="T24" fmla="*/ 25 w 75"/>
                  <a:gd name="T25" fmla="*/ 25 h 39"/>
                  <a:gd name="T26" fmla="*/ 32 w 75"/>
                  <a:gd name="T27" fmla="*/ 28 h 39"/>
                  <a:gd name="T28" fmla="*/ 39 w 75"/>
                  <a:gd name="T29" fmla="*/ 32 h 39"/>
                  <a:gd name="T30" fmla="*/ 47 w 75"/>
                  <a:gd name="T31" fmla="*/ 36 h 39"/>
                  <a:gd name="T32" fmla="*/ 54 w 75"/>
                  <a:gd name="T33" fmla="*/ 39 h 39"/>
                  <a:gd name="T34" fmla="*/ 54 w 75"/>
                  <a:gd name="T35" fmla="*/ 32 h 39"/>
                  <a:gd name="T36" fmla="*/ 54 w 75"/>
                  <a:gd name="T37" fmla="*/ 39 h 39"/>
                  <a:gd name="T38" fmla="*/ 75 w 75"/>
                  <a:gd name="T39" fmla="*/ 39 h 39"/>
                  <a:gd name="T40" fmla="*/ 54 w 75"/>
                  <a:gd name="T41" fmla="*/ 32 h 39"/>
                  <a:gd name="T42" fmla="*/ 54 w 75"/>
                  <a:gd name="T4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5" h="39">
                    <a:moveTo>
                      <a:pt x="54" y="39"/>
                    </a:moveTo>
                    <a:lnTo>
                      <a:pt x="54" y="32"/>
                    </a:lnTo>
                    <a:lnTo>
                      <a:pt x="50" y="28"/>
                    </a:lnTo>
                    <a:lnTo>
                      <a:pt x="43" y="25"/>
                    </a:lnTo>
                    <a:lnTo>
                      <a:pt x="36" y="21"/>
                    </a:lnTo>
                    <a:lnTo>
                      <a:pt x="29" y="18"/>
                    </a:lnTo>
                    <a:lnTo>
                      <a:pt x="21" y="14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7" y="10"/>
                    </a:lnTo>
                    <a:lnTo>
                      <a:pt x="14" y="14"/>
                    </a:lnTo>
                    <a:lnTo>
                      <a:pt x="25" y="25"/>
                    </a:lnTo>
                    <a:lnTo>
                      <a:pt x="32" y="28"/>
                    </a:lnTo>
                    <a:lnTo>
                      <a:pt x="39" y="32"/>
                    </a:lnTo>
                    <a:lnTo>
                      <a:pt x="47" y="36"/>
                    </a:lnTo>
                    <a:lnTo>
                      <a:pt x="54" y="39"/>
                    </a:lnTo>
                    <a:lnTo>
                      <a:pt x="54" y="32"/>
                    </a:lnTo>
                    <a:lnTo>
                      <a:pt x="54" y="39"/>
                    </a:lnTo>
                    <a:lnTo>
                      <a:pt x="75" y="39"/>
                    </a:lnTo>
                    <a:lnTo>
                      <a:pt x="54" y="32"/>
                    </a:lnTo>
                    <a:lnTo>
                      <a:pt x="5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13" name="Freeform 337"/>
              <p:cNvSpPr>
                <a:spLocks/>
              </p:cNvSpPr>
              <p:nvPr/>
            </p:nvSpPr>
            <p:spPr bwMode="auto">
              <a:xfrm>
                <a:off x="4081" y="1918"/>
                <a:ext cx="126" cy="180"/>
              </a:xfrm>
              <a:custGeom>
                <a:avLst/>
                <a:gdLst>
                  <a:gd name="T0" fmla="*/ 94 w 126"/>
                  <a:gd name="T1" fmla="*/ 180 h 180"/>
                  <a:gd name="T2" fmla="*/ 90 w 126"/>
                  <a:gd name="T3" fmla="*/ 176 h 180"/>
                  <a:gd name="T4" fmla="*/ 83 w 126"/>
                  <a:gd name="T5" fmla="*/ 172 h 180"/>
                  <a:gd name="T6" fmla="*/ 79 w 126"/>
                  <a:gd name="T7" fmla="*/ 169 h 180"/>
                  <a:gd name="T8" fmla="*/ 72 w 126"/>
                  <a:gd name="T9" fmla="*/ 165 h 180"/>
                  <a:gd name="T10" fmla="*/ 68 w 126"/>
                  <a:gd name="T11" fmla="*/ 162 h 180"/>
                  <a:gd name="T12" fmla="*/ 61 w 126"/>
                  <a:gd name="T13" fmla="*/ 158 h 180"/>
                  <a:gd name="T14" fmla="*/ 54 w 126"/>
                  <a:gd name="T15" fmla="*/ 154 h 180"/>
                  <a:gd name="T16" fmla="*/ 50 w 126"/>
                  <a:gd name="T17" fmla="*/ 151 h 180"/>
                  <a:gd name="T18" fmla="*/ 43 w 126"/>
                  <a:gd name="T19" fmla="*/ 147 h 180"/>
                  <a:gd name="T20" fmla="*/ 36 w 126"/>
                  <a:gd name="T21" fmla="*/ 144 h 180"/>
                  <a:gd name="T22" fmla="*/ 32 w 126"/>
                  <a:gd name="T23" fmla="*/ 140 h 180"/>
                  <a:gd name="T24" fmla="*/ 25 w 126"/>
                  <a:gd name="T25" fmla="*/ 136 h 180"/>
                  <a:gd name="T26" fmla="*/ 18 w 126"/>
                  <a:gd name="T27" fmla="*/ 133 h 180"/>
                  <a:gd name="T28" fmla="*/ 11 w 126"/>
                  <a:gd name="T29" fmla="*/ 133 h 180"/>
                  <a:gd name="T30" fmla="*/ 7 w 126"/>
                  <a:gd name="T31" fmla="*/ 129 h 180"/>
                  <a:gd name="T32" fmla="*/ 0 w 126"/>
                  <a:gd name="T33" fmla="*/ 126 h 180"/>
                  <a:gd name="T34" fmla="*/ 7 w 126"/>
                  <a:gd name="T35" fmla="*/ 122 h 180"/>
                  <a:gd name="T36" fmla="*/ 14 w 126"/>
                  <a:gd name="T37" fmla="*/ 115 h 180"/>
                  <a:gd name="T38" fmla="*/ 22 w 126"/>
                  <a:gd name="T39" fmla="*/ 111 h 180"/>
                  <a:gd name="T40" fmla="*/ 32 w 126"/>
                  <a:gd name="T41" fmla="*/ 104 h 180"/>
                  <a:gd name="T42" fmla="*/ 36 w 126"/>
                  <a:gd name="T43" fmla="*/ 97 h 180"/>
                  <a:gd name="T44" fmla="*/ 43 w 126"/>
                  <a:gd name="T45" fmla="*/ 93 h 180"/>
                  <a:gd name="T46" fmla="*/ 58 w 126"/>
                  <a:gd name="T47" fmla="*/ 79 h 180"/>
                  <a:gd name="T48" fmla="*/ 61 w 126"/>
                  <a:gd name="T49" fmla="*/ 72 h 180"/>
                  <a:gd name="T50" fmla="*/ 76 w 126"/>
                  <a:gd name="T51" fmla="*/ 57 h 180"/>
                  <a:gd name="T52" fmla="*/ 79 w 126"/>
                  <a:gd name="T53" fmla="*/ 50 h 180"/>
                  <a:gd name="T54" fmla="*/ 83 w 126"/>
                  <a:gd name="T55" fmla="*/ 43 h 180"/>
                  <a:gd name="T56" fmla="*/ 90 w 126"/>
                  <a:gd name="T57" fmla="*/ 36 h 180"/>
                  <a:gd name="T58" fmla="*/ 94 w 126"/>
                  <a:gd name="T59" fmla="*/ 28 h 180"/>
                  <a:gd name="T60" fmla="*/ 97 w 126"/>
                  <a:gd name="T61" fmla="*/ 21 h 180"/>
                  <a:gd name="T62" fmla="*/ 126 w 126"/>
                  <a:gd name="T63" fmla="*/ 0 h 180"/>
                  <a:gd name="T64" fmla="*/ 122 w 126"/>
                  <a:gd name="T65" fmla="*/ 21 h 180"/>
                  <a:gd name="T66" fmla="*/ 119 w 126"/>
                  <a:gd name="T67" fmla="*/ 46 h 180"/>
                  <a:gd name="T68" fmla="*/ 115 w 126"/>
                  <a:gd name="T69" fmla="*/ 68 h 180"/>
                  <a:gd name="T70" fmla="*/ 112 w 126"/>
                  <a:gd name="T71" fmla="*/ 90 h 180"/>
                  <a:gd name="T72" fmla="*/ 104 w 126"/>
                  <a:gd name="T73" fmla="*/ 111 h 180"/>
                  <a:gd name="T74" fmla="*/ 101 w 126"/>
                  <a:gd name="T75" fmla="*/ 136 h 180"/>
                  <a:gd name="T76" fmla="*/ 97 w 126"/>
                  <a:gd name="T77" fmla="*/ 158 h 180"/>
                  <a:gd name="T78" fmla="*/ 94 w 126"/>
                  <a:gd name="T79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6" h="180">
                    <a:moveTo>
                      <a:pt x="94" y="180"/>
                    </a:moveTo>
                    <a:lnTo>
                      <a:pt x="90" y="176"/>
                    </a:lnTo>
                    <a:lnTo>
                      <a:pt x="83" y="172"/>
                    </a:lnTo>
                    <a:lnTo>
                      <a:pt x="79" y="169"/>
                    </a:lnTo>
                    <a:lnTo>
                      <a:pt x="72" y="165"/>
                    </a:lnTo>
                    <a:lnTo>
                      <a:pt x="68" y="162"/>
                    </a:lnTo>
                    <a:lnTo>
                      <a:pt x="61" y="158"/>
                    </a:lnTo>
                    <a:lnTo>
                      <a:pt x="54" y="154"/>
                    </a:lnTo>
                    <a:lnTo>
                      <a:pt x="50" y="151"/>
                    </a:lnTo>
                    <a:lnTo>
                      <a:pt x="43" y="147"/>
                    </a:lnTo>
                    <a:lnTo>
                      <a:pt x="36" y="144"/>
                    </a:lnTo>
                    <a:lnTo>
                      <a:pt x="32" y="140"/>
                    </a:lnTo>
                    <a:lnTo>
                      <a:pt x="25" y="136"/>
                    </a:lnTo>
                    <a:lnTo>
                      <a:pt x="18" y="133"/>
                    </a:lnTo>
                    <a:lnTo>
                      <a:pt x="11" y="133"/>
                    </a:lnTo>
                    <a:lnTo>
                      <a:pt x="7" y="129"/>
                    </a:lnTo>
                    <a:lnTo>
                      <a:pt x="0" y="126"/>
                    </a:lnTo>
                    <a:lnTo>
                      <a:pt x="7" y="122"/>
                    </a:lnTo>
                    <a:lnTo>
                      <a:pt x="14" y="115"/>
                    </a:lnTo>
                    <a:lnTo>
                      <a:pt x="22" y="111"/>
                    </a:lnTo>
                    <a:lnTo>
                      <a:pt x="32" y="104"/>
                    </a:lnTo>
                    <a:lnTo>
                      <a:pt x="36" y="97"/>
                    </a:lnTo>
                    <a:lnTo>
                      <a:pt x="43" y="93"/>
                    </a:lnTo>
                    <a:lnTo>
                      <a:pt x="58" y="79"/>
                    </a:lnTo>
                    <a:lnTo>
                      <a:pt x="61" y="72"/>
                    </a:lnTo>
                    <a:lnTo>
                      <a:pt x="76" y="57"/>
                    </a:lnTo>
                    <a:lnTo>
                      <a:pt x="79" y="50"/>
                    </a:lnTo>
                    <a:lnTo>
                      <a:pt x="83" y="43"/>
                    </a:lnTo>
                    <a:lnTo>
                      <a:pt x="90" y="36"/>
                    </a:lnTo>
                    <a:lnTo>
                      <a:pt x="94" y="28"/>
                    </a:lnTo>
                    <a:lnTo>
                      <a:pt x="97" y="21"/>
                    </a:lnTo>
                    <a:lnTo>
                      <a:pt x="126" y="0"/>
                    </a:lnTo>
                    <a:lnTo>
                      <a:pt x="122" y="21"/>
                    </a:lnTo>
                    <a:lnTo>
                      <a:pt x="119" y="46"/>
                    </a:lnTo>
                    <a:lnTo>
                      <a:pt x="115" y="68"/>
                    </a:lnTo>
                    <a:lnTo>
                      <a:pt x="112" y="90"/>
                    </a:lnTo>
                    <a:lnTo>
                      <a:pt x="104" y="111"/>
                    </a:lnTo>
                    <a:lnTo>
                      <a:pt x="101" y="136"/>
                    </a:lnTo>
                    <a:lnTo>
                      <a:pt x="97" y="158"/>
                    </a:lnTo>
                    <a:lnTo>
                      <a:pt x="94" y="1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14" name="Freeform 338"/>
              <p:cNvSpPr>
                <a:spLocks/>
              </p:cNvSpPr>
              <p:nvPr/>
            </p:nvSpPr>
            <p:spPr bwMode="auto">
              <a:xfrm>
                <a:off x="4070" y="2040"/>
                <a:ext cx="108" cy="61"/>
              </a:xfrm>
              <a:custGeom>
                <a:avLst/>
                <a:gdLst>
                  <a:gd name="T0" fmla="*/ 7 w 108"/>
                  <a:gd name="T1" fmla="*/ 0 h 61"/>
                  <a:gd name="T2" fmla="*/ 7 w 108"/>
                  <a:gd name="T3" fmla="*/ 7 h 61"/>
                  <a:gd name="T4" fmla="*/ 15 w 108"/>
                  <a:gd name="T5" fmla="*/ 11 h 61"/>
                  <a:gd name="T6" fmla="*/ 22 w 108"/>
                  <a:gd name="T7" fmla="*/ 14 h 61"/>
                  <a:gd name="T8" fmla="*/ 29 w 108"/>
                  <a:gd name="T9" fmla="*/ 14 h 61"/>
                  <a:gd name="T10" fmla="*/ 33 w 108"/>
                  <a:gd name="T11" fmla="*/ 18 h 61"/>
                  <a:gd name="T12" fmla="*/ 40 w 108"/>
                  <a:gd name="T13" fmla="*/ 22 h 61"/>
                  <a:gd name="T14" fmla="*/ 47 w 108"/>
                  <a:gd name="T15" fmla="*/ 25 h 61"/>
                  <a:gd name="T16" fmla="*/ 54 w 108"/>
                  <a:gd name="T17" fmla="*/ 29 h 61"/>
                  <a:gd name="T18" fmla="*/ 58 w 108"/>
                  <a:gd name="T19" fmla="*/ 32 h 61"/>
                  <a:gd name="T20" fmla="*/ 65 w 108"/>
                  <a:gd name="T21" fmla="*/ 36 h 61"/>
                  <a:gd name="T22" fmla="*/ 69 w 108"/>
                  <a:gd name="T23" fmla="*/ 40 h 61"/>
                  <a:gd name="T24" fmla="*/ 76 w 108"/>
                  <a:gd name="T25" fmla="*/ 43 h 61"/>
                  <a:gd name="T26" fmla="*/ 83 w 108"/>
                  <a:gd name="T27" fmla="*/ 47 h 61"/>
                  <a:gd name="T28" fmla="*/ 87 w 108"/>
                  <a:gd name="T29" fmla="*/ 50 h 61"/>
                  <a:gd name="T30" fmla="*/ 94 w 108"/>
                  <a:gd name="T31" fmla="*/ 54 h 61"/>
                  <a:gd name="T32" fmla="*/ 101 w 108"/>
                  <a:gd name="T33" fmla="*/ 58 h 61"/>
                  <a:gd name="T34" fmla="*/ 105 w 108"/>
                  <a:gd name="T35" fmla="*/ 61 h 61"/>
                  <a:gd name="T36" fmla="*/ 108 w 108"/>
                  <a:gd name="T37" fmla="*/ 54 h 61"/>
                  <a:gd name="T38" fmla="*/ 105 w 108"/>
                  <a:gd name="T39" fmla="*/ 50 h 61"/>
                  <a:gd name="T40" fmla="*/ 97 w 108"/>
                  <a:gd name="T41" fmla="*/ 47 h 61"/>
                  <a:gd name="T42" fmla="*/ 90 w 108"/>
                  <a:gd name="T43" fmla="*/ 43 h 61"/>
                  <a:gd name="T44" fmla="*/ 87 w 108"/>
                  <a:gd name="T45" fmla="*/ 40 h 61"/>
                  <a:gd name="T46" fmla="*/ 79 w 108"/>
                  <a:gd name="T47" fmla="*/ 36 h 61"/>
                  <a:gd name="T48" fmla="*/ 72 w 108"/>
                  <a:gd name="T49" fmla="*/ 32 h 61"/>
                  <a:gd name="T50" fmla="*/ 69 w 108"/>
                  <a:gd name="T51" fmla="*/ 29 h 61"/>
                  <a:gd name="T52" fmla="*/ 61 w 108"/>
                  <a:gd name="T53" fmla="*/ 25 h 61"/>
                  <a:gd name="T54" fmla="*/ 58 w 108"/>
                  <a:gd name="T55" fmla="*/ 22 h 61"/>
                  <a:gd name="T56" fmla="*/ 51 w 108"/>
                  <a:gd name="T57" fmla="*/ 18 h 61"/>
                  <a:gd name="T58" fmla="*/ 43 w 108"/>
                  <a:gd name="T59" fmla="*/ 14 h 61"/>
                  <a:gd name="T60" fmla="*/ 36 w 108"/>
                  <a:gd name="T61" fmla="*/ 11 h 61"/>
                  <a:gd name="T62" fmla="*/ 29 w 108"/>
                  <a:gd name="T63" fmla="*/ 7 h 61"/>
                  <a:gd name="T64" fmla="*/ 25 w 108"/>
                  <a:gd name="T65" fmla="*/ 7 h 61"/>
                  <a:gd name="T66" fmla="*/ 18 w 108"/>
                  <a:gd name="T67" fmla="*/ 4 h 61"/>
                  <a:gd name="T68" fmla="*/ 11 w 108"/>
                  <a:gd name="T69" fmla="*/ 0 h 61"/>
                  <a:gd name="T70" fmla="*/ 11 w 108"/>
                  <a:gd name="T71" fmla="*/ 7 h 61"/>
                  <a:gd name="T72" fmla="*/ 7 w 108"/>
                  <a:gd name="T73" fmla="*/ 0 h 61"/>
                  <a:gd name="T74" fmla="*/ 0 w 108"/>
                  <a:gd name="T75" fmla="*/ 4 h 61"/>
                  <a:gd name="T76" fmla="*/ 7 w 108"/>
                  <a:gd name="T77" fmla="*/ 7 h 61"/>
                  <a:gd name="T78" fmla="*/ 7 w 108"/>
                  <a:gd name="T7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8" h="61">
                    <a:moveTo>
                      <a:pt x="7" y="0"/>
                    </a:moveTo>
                    <a:lnTo>
                      <a:pt x="7" y="7"/>
                    </a:lnTo>
                    <a:lnTo>
                      <a:pt x="15" y="11"/>
                    </a:lnTo>
                    <a:lnTo>
                      <a:pt x="22" y="14"/>
                    </a:lnTo>
                    <a:lnTo>
                      <a:pt x="29" y="14"/>
                    </a:lnTo>
                    <a:lnTo>
                      <a:pt x="33" y="18"/>
                    </a:lnTo>
                    <a:lnTo>
                      <a:pt x="40" y="22"/>
                    </a:lnTo>
                    <a:lnTo>
                      <a:pt x="47" y="25"/>
                    </a:lnTo>
                    <a:lnTo>
                      <a:pt x="54" y="29"/>
                    </a:lnTo>
                    <a:lnTo>
                      <a:pt x="58" y="32"/>
                    </a:lnTo>
                    <a:lnTo>
                      <a:pt x="65" y="36"/>
                    </a:lnTo>
                    <a:lnTo>
                      <a:pt x="69" y="40"/>
                    </a:lnTo>
                    <a:lnTo>
                      <a:pt x="76" y="43"/>
                    </a:lnTo>
                    <a:lnTo>
                      <a:pt x="83" y="47"/>
                    </a:lnTo>
                    <a:lnTo>
                      <a:pt x="87" y="50"/>
                    </a:lnTo>
                    <a:lnTo>
                      <a:pt x="94" y="54"/>
                    </a:lnTo>
                    <a:lnTo>
                      <a:pt x="101" y="58"/>
                    </a:lnTo>
                    <a:lnTo>
                      <a:pt x="105" y="61"/>
                    </a:lnTo>
                    <a:lnTo>
                      <a:pt x="108" y="54"/>
                    </a:lnTo>
                    <a:lnTo>
                      <a:pt x="105" y="50"/>
                    </a:lnTo>
                    <a:lnTo>
                      <a:pt x="97" y="47"/>
                    </a:lnTo>
                    <a:lnTo>
                      <a:pt x="90" y="43"/>
                    </a:lnTo>
                    <a:lnTo>
                      <a:pt x="87" y="40"/>
                    </a:lnTo>
                    <a:lnTo>
                      <a:pt x="79" y="36"/>
                    </a:lnTo>
                    <a:lnTo>
                      <a:pt x="72" y="32"/>
                    </a:lnTo>
                    <a:lnTo>
                      <a:pt x="69" y="29"/>
                    </a:lnTo>
                    <a:lnTo>
                      <a:pt x="61" y="25"/>
                    </a:lnTo>
                    <a:lnTo>
                      <a:pt x="58" y="22"/>
                    </a:lnTo>
                    <a:lnTo>
                      <a:pt x="51" y="18"/>
                    </a:lnTo>
                    <a:lnTo>
                      <a:pt x="43" y="14"/>
                    </a:lnTo>
                    <a:lnTo>
                      <a:pt x="36" y="11"/>
                    </a:lnTo>
                    <a:lnTo>
                      <a:pt x="29" y="7"/>
                    </a:lnTo>
                    <a:lnTo>
                      <a:pt x="25" y="7"/>
                    </a:lnTo>
                    <a:lnTo>
                      <a:pt x="18" y="4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15" name="Freeform 339"/>
              <p:cNvSpPr>
                <a:spLocks/>
              </p:cNvSpPr>
              <p:nvPr/>
            </p:nvSpPr>
            <p:spPr bwMode="auto">
              <a:xfrm>
                <a:off x="4077" y="1936"/>
                <a:ext cx="105" cy="111"/>
              </a:xfrm>
              <a:custGeom>
                <a:avLst/>
                <a:gdLst>
                  <a:gd name="T0" fmla="*/ 101 w 105"/>
                  <a:gd name="T1" fmla="*/ 0 h 111"/>
                  <a:gd name="T2" fmla="*/ 98 w 105"/>
                  <a:gd name="T3" fmla="*/ 10 h 111"/>
                  <a:gd name="T4" fmla="*/ 90 w 105"/>
                  <a:gd name="T5" fmla="*/ 18 h 111"/>
                  <a:gd name="T6" fmla="*/ 87 w 105"/>
                  <a:gd name="T7" fmla="*/ 25 h 111"/>
                  <a:gd name="T8" fmla="*/ 80 w 105"/>
                  <a:gd name="T9" fmla="*/ 32 h 111"/>
                  <a:gd name="T10" fmla="*/ 76 w 105"/>
                  <a:gd name="T11" fmla="*/ 39 h 111"/>
                  <a:gd name="T12" fmla="*/ 69 w 105"/>
                  <a:gd name="T13" fmla="*/ 46 h 111"/>
                  <a:gd name="T14" fmla="*/ 65 w 105"/>
                  <a:gd name="T15" fmla="*/ 54 h 111"/>
                  <a:gd name="T16" fmla="*/ 40 w 105"/>
                  <a:gd name="T17" fmla="*/ 79 h 111"/>
                  <a:gd name="T18" fmla="*/ 33 w 105"/>
                  <a:gd name="T19" fmla="*/ 82 h 111"/>
                  <a:gd name="T20" fmla="*/ 18 w 105"/>
                  <a:gd name="T21" fmla="*/ 97 h 111"/>
                  <a:gd name="T22" fmla="*/ 11 w 105"/>
                  <a:gd name="T23" fmla="*/ 100 h 111"/>
                  <a:gd name="T24" fmla="*/ 0 w 105"/>
                  <a:gd name="T25" fmla="*/ 104 h 111"/>
                  <a:gd name="T26" fmla="*/ 4 w 105"/>
                  <a:gd name="T27" fmla="*/ 111 h 111"/>
                  <a:gd name="T28" fmla="*/ 15 w 105"/>
                  <a:gd name="T29" fmla="*/ 108 h 111"/>
                  <a:gd name="T30" fmla="*/ 22 w 105"/>
                  <a:gd name="T31" fmla="*/ 100 h 111"/>
                  <a:gd name="T32" fmla="*/ 29 w 105"/>
                  <a:gd name="T33" fmla="*/ 97 h 111"/>
                  <a:gd name="T34" fmla="*/ 44 w 105"/>
                  <a:gd name="T35" fmla="*/ 82 h 111"/>
                  <a:gd name="T36" fmla="*/ 51 w 105"/>
                  <a:gd name="T37" fmla="*/ 79 h 111"/>
                  <a:gd name="T38" fmla="*/ 65 w 105"/>
                  <a:gd name="T39" fmla="*/ 64 h 111"/>
                  <a:gd name="T40" fmla="*/ 69 w 105"/>
                  <a:gd name="T41" fmla="*/ 57 h 111"/>
                  <a:gd name="T42" fmla="*/ 76 w 105"/>
                  <a:gd name="T43" fmla="*/ 50 h 111"/>
                  <a:gd name="T44" fmla="*/ 80 w 105"/>
                  <a:gd name="T45" fmla="*/ 43 h 111"/>
                  <a:gd name="T46" fmla="*/ 87 w 105"/>
                  <a:gd name="T47" fmla="*/ 36 h 111"/>
                  <a:gd name="T48" fmla="*/ 90 w 105"/>
                  <a:gd name="T49" fmla="*/ 28 h 111"/>
                  <a:gd name="T50" fmla="*/ 98 w 105"/>
                  <a:gd name="T51" fmla="*/ 21 h 111"/>
                  <a:gd name="T52" fmla="*/ 101 w 105"/>
                  <a:gd name="T53" fmla="*/ 14 h 111"/>
                  <a:gd name="T54" fmla="*/ 105 w 105"/>
                  <a:gd name="T55" fmla="*/ 3 h 111"/>
                  <a:gd name="T56" fmla="*/ 105 w 105"/>
                  <a:gd name="T57" fmla="*/ 7 h 111"/>
                  <a:gd name="T58" fmla="*/ 101 w 105"/>
                  <a:gd name="T5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5" h="111">
                    <a:moveTo>
                      <a:pt x="101" y="0"/>
                    </a:moveTo>
                    <a:lnTo>
                      <a:pt x="98" y="10"/>
                    </a:lnTo>
                    <a:lnTo>
                      <a:pt x="90" y="18"/>
                    </a:lnTo>
                    <a:lnTo>
                      <a:pt x="87" y="25"/>
                    </a:lnTo>
                    <a:lnTo>
                      <a:pt x="80" y="32"/>
                    </a:lnTo>
                    <a:lnTo>
                      <a:pt x="76" y="39"/>
                    </a:lnTo>
                    <a:lnTo>
                      <a:pt x="69" y="46"/>
                    </a:lnTo>
                    <a:lnTo>
                      <a:pt x="65" y="54"/>
                    </a:lnTo>
                    <a:lnTo>
                      <a:pt x="40" y="79"/>
                    </a:lnTo>
                    <a:lnTo>
                      <a:pt x="33" y="82"/>
                    </a:lnTo>
                    <a:lnTo>
                      <a:pt x="18" y="97"/>
                    </a:lnTo>
                    <a:lnTo>
                      <a:pt x="11" y="100"/>
                    </a:lnTo>
                    <a:lnTo>
                      <a:pt x="0" y="104"/>
                    </a:lnTo>
                    <a:lnTo>
                      <a:pt x="4" y="111"/>
                    </a:lnTo>
                    <a:lnTo>
                      <a:pt x="15" y="108"/>
                    </a:lnTo>
                    <a:lnTo>
                      <a:pt x="22" y="100"/>
                    </a:lnTo>
                    <a:lnTo>
                      <a:pt x="29" y="97"/>
                    </a:lnTo>
                    <a:lnTo>
                      <a:pt x="44" y="82"/>
                    </a:lnTo>
                    <a:lnTo>
                      <a:pt x="51" y="79"/>
                    </a:lnTo>
                    <a:lnTo>
                      <a:pt x="65" y="64"/>
                    </a:lnTo>
                    <a:lnTo>
                      <a:pt x="69" y="57"/>
                    </a:lnTo>
                    <a:lnTo>
                      <a:pt x="76" y="50"/>
                    </a:lnTo>
                    <a:lnTo>
                      <a:pt x="80" y="43"/>
                    </a:lnTo>
                    <a:lnTo>
                      <a:pt x="87" y="36"/>
                    </a:lnTo>
                    <a:lnTo>
                      <a:pt x="90" y="28"/>
                    </a:lnTo>
                    <a:lnTo>
                      <a:pt x="98" y="21"/>
                    </a:lnTo>
                    <a:lnTo>
                      <a:pt x="101" y="14"/>
                    </a:lnTo>
                    <a:lnTo>
                      <a:pt x="105" y="3"/>
                    </a:lnTo>
                    <a:lnTo>
                      <a:pt x="105" y="7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16" name="Freeform 340"/>
              <p:cNvSpPr>
                <a:spLocks/>
              </p:cNvSpPr>
              <p:nvPr/>
            </p:nvSpPr>
            <p:spPr bwMode="auto">
              <a:xfrm>
                <a:off x="4178" y="1910"/>
                <a:ext cx="33" cy="33"/>
              </a:xfrm>
              <a:custGeom>
                <a:avLst/>
                <a:gdLst>
                  <a:gd name="T0" fmla="*/ 33 w 33"/>
                  <a:gd name="T1" fmla="*/ 8 h 33"/>
                  <a:gd name="T2" fmla="*/ 25 w 33"/>
                  <a:gd name="T3" fmla="*/ 4 h 33"/>
                  <a:gd name="T4" fmla="*/ 0 w 33"/>
                  <a:gd name="T5" fmla="*/ 26 h 33"/>
                  <a:gd name="T6" fmla="*/ 4 w 33"/>
                  <a:gd name="T7" fmla="*/ 33 h 33"/>
                  <a:gd name="T8" fmla="*/ 33 w 33"/>
                  <a:gd name="T9" fmla="*/ 11 h 33"/>
                  <a:gd name="T10" fmla="*/ 25 w 33"/>
                  <a:gd name="T11" fmla="*/ 8 h 33"/>
                  <a:gd name="T12" fmla="*/ 33 w 33"/>
                  <a:gd name="T13" fmla="*/ 8 h 33"/>
                  <a:gd name="T14" fmla="*/ 33 w 33"/>
                  <a:gd name="T15" fmla="*/ 0 h 33"/>
                  <a:gd name="T16" fmla="*/ 25 w 33"/>
                  <a:gd name="T17" fmla="*/ 4 h 33"/>
                  <a:gd name="T18" fmla="*/ 33 w 33"/>
                  <a:gd name="T19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3">
                    <a:moveTo>
                      <a:pt x="33" y="8"/>
                    </a:moveTo>
                    <a:lnTo>
                      <a:pt x="25" y="4"/>
                    </a:lnTo>
                    <a:lnTo>
                      <a:pt x="0" y="26"/>
                    </a:lnTo>
                    <a:lnTo>
                      <a:pt x="4" y="33"/>
                    </a:lnTo>
                    <a:lnTo>
                      <a:pt x="33" y="11"/>
                    </a:lnTo>
                    <a:lnTo>
                      <a:pt x="25" y="8"/>
                    </a:lnTo>
                    <a:lnTo>
                      <a:pt x="33" y="8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3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17" name="Freeform 341"/>
              <p:cNvSpPr>
                <a:spLocks/>
              </p:cNvSpPr>
              <p:nvPr/>
            </p:nvSpPr>
            <p:spPr bwMode="auto">
              <a:xfrm>
                <a:off x="4175" y="1918"/>
                <a:ext cx="36" cy="187"/>
              </a:xfrm>
              <a:custGeom>
                <a:avLst/>
                <a:gdLst>
                  <a:gd name="T0" fmla="*/ 0 w 36"/>
                  <a:gd name="T1" fmla="*/ 183 h 187"/>
                  <a:gd name="T2" fmla="*/ 3 w 36"/>
                  <a:gd name="T3" fmla="*/ 180 h 187"/>
                  <a:gd name="T4" fmla="*/ 7 w 36"/>
                  <a:gd name="T5" fmla="*/ 158 h 187"/>
                  <a:gd name="T6" fmla="*/ 10 w 36"/>
                  <a:gd name="T7" fmla="*/ 136 h 187"/>
                  <a:gd name="T8" fmla="*/ 14 w 36"/>
                  <a:gd name="T9" fmla="*/ 111 h 187"/>
                  <a:gd name="T10" fmla="*/ 21 w 36"/>
                  <a:gd name="T11" fmla="*/ 90 h 187"/>
                  <a:gd name="T12" fmla="*/ 25 w 36"/>
                  <a:gd name="T13" fmla="*/ 68 h 187"/>
                  <a:gd name="T14" fmla="*/ 28 w 36"/>
                  <a:gd name="T15" fmla="*/ 46 h 187"/>
                  <a:gd name="T16" fmla="*/ 32 w 36"/>
                  <a:gd name="T17" fmla="*/ 21 h 187"/>
                  <a:gd name="T18" fmla="*/ 36 w 36"/>
                  <a:gd name="T19" fmla="*/ 0 h 187"/>
                  <a:gd name="T20" fmla="*/ 28 w 36"/>
                  <a:gd name="T21" fmla="*/ 0 h 187"/>
                  <a:gd name="T22" fmla="*/ 25 w 36"/>
                  <a:gd name="T23" fmla="*/ 21 h 187"/>
                  <a:gd name="T24" fmla="*/ 21 w 36"/>
                  <a:gd name="T25" fmla="*/ 43 h 187"/>
                  <a:gd name="T26" fmla="*/ 18 w 36"/>
                  <a:gd name="T27" fmla="*/ 68 h 187"/>
                  <a:gd name="T28" fmla="*/ 14 w 36"/>
                  <a:gd name="T29" fmla="*/ 90 h 187"/>
                  <a:gd name="T30" fmla="*/ 7 w 36"/>
                  <a:gd name="T31" fmla="*/ 111 h 187"/>
                  <a:gd name="T32" fmla="*/ 3 w 36"/>
                  <a:gd name="T33" fmla="*/ 133 h 187"/>
                  <a:gd name="T34" fmla="*/ 0 w 36"/>
                  <a:gd name="T35" fmla="*/ 158 h 187"/>
                  <a:gd name="T36" fmla="*/ 0 w 36"/>
                  <a:gd name="T37" fmla="*/ 180 h 187"/>
                  <a:gd name="T38" fmla="*/ 3 w 36"/>
                  <a:gd name="T39" fmla="*/ 176 h 187"/>
                  <a:gd name="T40" fmla="*/ 0 w 36"/>
                  <a:gd name="T41" fmla="*/ 183 h 187"/>
                  <a:gd name="T42" fmla="*/ 3 w 36"/>
                  <a:gd name="T43" fmla="*/ 187 h 187"/>
                  <a:gd name="T44" fmla="*/ 3 w 36"/>
                  <a:gd name="T45" fmla="*/ 180 h 187"/>
                  <a:gd name="T46" fmla="*/ 0 w 36"/>
                  <a:gd name="T47" fmla="*/ 1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187">
                    <a:moveTo>
                      <a:pt x="0" y="183"/>
                    </a:moveTo>
                    <a:lnTo>
                      <a:pt x="3" y="180"/>
                    </a:lnTo>
                    <a:lnTo>
                      <a:pt x="7" y="158"/>
                    </a:lnTo>
                    <a:lnTo>
                      <a:pt x="10" y="136"/>
                    </a:lnTo>
                    <a:lnTo>
                      <a:pt x="14" y="111"/>
                    </a:lnTo>
                    <a:lnTo>
                      <a:pt x="21" y="90"/>
                    </a:lnTo>
                    <a:lnTo>
                      <a:pt x="25" y="68"/>
                    </a:lnTo>
                    <a:lnTo>
                      <a:pt x="28" y="46"/>
                    </a:lnTo>
                    <a:lnTo>
                      <a:pt x="32" y="21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5" y="21"/>
                    </a:lnTo>
                    <a:lnTo>
                      <a:pt x="21" y="43"/>
                    </a:lnTo>
                    <a:lnTo>
                      <a:pt x="18" y="68"/>
                    </a:lnTo>
                    <a:lnTo>
                      <a:pt x="14" y="90"/>
                    </a:lnTo>
                    <a:lnTo>
                      <a:pt x="7" y="111"/>
                    </a:lnTo>
                    <a:lnTo>
                      <a:pt x="3" y="133"/>
                    </a:lnTo>
                    <a:lnTo>
                      <a:pt x="0" y="158"/>
                    </a:lnTo>
                    <a:lnTo>
                      <a:pt x="0" y="180"/>
                    </a:lnTo>
                    <a:lnTo>
                      <a:pt x="3" y="176"/>
                    </a:lnTo>
                    <a:lnTo>
                      <a:pt x="0" y="183"/>
                    </a:lnTo>
                    <a:lnTo>
                      <a:pt x="3" y="187"/>
                    </a:lnTo>
                    <a:lnTo>
                      <a:pt x="3" y="180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18" name="Freeform 342"/>
              <p:cNvSpPr>
                <a:spLocks/>
              </p:cNvSpPr>
              <p:nvPr/>
            </p:nvSpPr>
            <p:spPr bwMode="auto">
              <a:xfrm>
                <a:off x="3847" y="1932"/>
                <a:ext cx="180" cy="50"/>
              </a:xfrm>
              <a:custGeom>
                <a:avLst/>
                <a:gdLst>
                  <a:gd name="T0" fmla="*/ 180 w 180"/>
                  <a:gd name="T1" fmla="*/ 25 h 50"/>
                  <a:gd name="T2" fmla="*/ 169 w 180"/>
                  <a:gd name="T3" fmla="*/ 25 h 50"/>
                  <a:gd name="T4" fmla="*/ 169 w 180"/>
                  <a:gd name="T5" fmla="*/ 22 h 50"/>
                  <a:gd name="T6" fmla="*/ 166 w 180"/>
                  <a:gd name="T7" fmla="*/ 22 h 50"/>
                  <a:gd name="T8" fmla="*/ 162 w 180"/>
                  <a:gd name="T9" fmla="*/ 18 h 50"/>
                  <a:gd name="T10" fmla="*/ 151 w 180"/>
                  <a:gd name="T11" fmla="*/ 18 h 50"/>
                  <a:gd name="T12" fmla="*/ 144 w 180"/>
                  <a:gd name="T13" fmla="*/ 14 h 50"/>
                  <a:gd name="T14" fmla="*/ 97 w 180"/>
                  <a:gd name="T15" fmla="*/ 14 h 50"/>
                  <a:gd name="T16" fmla="*/ 90 w 180"/>
                  <a:gd name="T17" fmla="*/ 18 h 50"/>
                  <a:gd name="T18" fmla="*/ 79 w 180"/>
                  <a:gd name="T19" fmla="*/ 18 h 50"/>
                  <a:gd name="T20" fmla="*/ 72 w 180"/>
                  <a:gd name="T21" fmla="*/ 22 h 50"/>
                  <a:gd name="T22" fmla="*/ 65 w 180"/>
                  <a:gd name="T23" fmla="*/ 25 h 50"/>
                  <a:gd name="T24" fmla="*/ 58 w 180"/>
                  <a:gd name="T25" fmla="*/ 25 h 50"/>
                  <a:gd name="T26" fmla="*/ 51 w 180"/>
                  <a:gd name="T27" fmla="*/ 29 h 50"/>
                  <a:gd name="T28" fmla="*/ 40 w 180"/>
                  <a:gd name="T29" fmla="*/ 36 h 50"/>
                  <a:gd name="T30" fmla="*/ 33 w 180"/>
                  <a:gd name="T31" fmla="*/ 40 h 50"/>
                  <a:gd name="T32" fmla="*/ 25 w 180"/>
                  <a:gd name="T33" fmla="*/ 47 h 50"/>
                  <a:gd name="T34" fmla="*/ 18 w 180"/>
                  <a:gd name="T35" fmla="*/ 47 h 50"/>
                  <a:gd name="T36" fmla="*/ 15 w 180"/>
                  <a:gd name="T37" fmla="*/ 50 h 50"/>
                  <a:gd name="T38" fmla="*/ 4 w 180"/>
                  <a:gd name="T39" fmla="*/ 50 h 50"/>
                  <a:gd name="T40" fmla="*/ 0 w 180"/>
                  <a:gd name="T41" fmla="*/ 47 h 50"/>
                  <a:gd name="T42" fmla="*/ 0 w 180"/>
                  <a:gd name="T43" fmla="*/ 43 h 50"/>
                  <a:gd name="T44" fmla="*/ 7 w 180"/>
                  <a:gd name="T45" fmla="*/ 43 h 50"/>
                  <a:gd name="T46" fmla="*/ 11 w 180"/>
                  <a:gd name="T47" fmla="*/ 40 h 50"/>
                  <a:gd name="T48" fmla="*/ 15 w 180"/>
                  <a:gd name="T49" fmla="*/ 40 h 50"/>
                  <a:gd name="T50" fmla="*/ 22 w 180"/>
                  <a:gd name="T51" fmla="*/ 36 h 50"/>
                  <a:gd name="T52" fmla="*/ 36 w 180"/>
                  <a:gd name="T53" fmla="*/ 22 h 50"/>
                  <a:gd name="T54" fmla="*/ 43 w 180"/>
                  <a:gd name="T55" fmla="*/ 18 h 50"/>
                  <a:gd name="T56" fmla="*/ 51 w 180"/>
                  <a:gd name="T57" fmla="*/ 14 h 50"/>
                  <a:gd name="T58" fmla="*/ 58 w 180"/>
                  <a:gd name="T59" fmla="*/ 14 h 50"/>
                  <a:gd name="T60" fmla="*/ 69 w 180"/>
                  <a:gd name="T61" fmla="*/ 11 h 50"/>
                  <a:gd name="T62" fmla="*/ 76 w 180"/>
                  <a:gd name="T63" fmla="*/ 7 h 50"/>
                  <a:gd name="T64" fmla="*/ 90 w 180"/>
                  <a:gd name="T65" fmla="*/ 7 h 50"/>
                  <a:gd name="T66" fmla="*/ 101 w 180"/>
                  <a:gd name="T67" fmla="*/ 4 h 50"/>
                  <a:gd name="T68" fmla="*/ 133 w 180"/>
                  <a:gd name="T69" fmla="*/ 4 h 50"/>
                  <a:gd name="T70" fmla="*/ 141 w 180"/>
                  <a:gd name="T71" fmla="*/ 7 h 50"/>
                  <a:gd name="T72" fmla="*/ 158 w 180"/>
                  <a:gd name="T73" fmla="*/ 7 h 50"/>
                  <a:gd name="T74" fmla="*/ 166 w 180"/>
                  <a:gd name="T75" fmla="*/ 11 h 50"/>
                  <a:gd name="T76" fmla="*/ 169 w 180"/>
                  <a:gd name="T77" fmla="*/ 0 h 50"/>
                  <a:gd name="T78" fmla="*/ 173 w 180"/>
                  <a:gd name="T79" fmla="*/ 7 h 50"/>
                  <a:gd name="T80" fmla="*/ 176 w 180"/>
                  <a:gd name="T81" fmla="*/ 11 h 50"/>
                  <a:gd name="T82" fmla="*/ 180 w 180"/>
                  <a:gd name="T83" fmla="*/ 18 h 50"/>
                  <a:gd name="T84" fmla="*/ 180 w 180"/>
                  <a:gd name="T8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0" h="50">
                    <a:moveTo>
                      <a:pt x="180" y="25"/>
                    </a:moveTo>
                    <a:lnTo>
                      <a:pt x="169" y="25"/>
                    </a:lnTo>
                    <a:lnTo>
                      <a:pt x="169" y="22"/>
                    </a:lnTo>
                    <a:lnTo>
                      <a:pt x="166" y="22"/>
                    </a:lnTo>
                    <a:lnTo>
                      <a:pt x="162" y="18"/>
                    </a:lnTo>
                    <a:lnTo>
                      <a:pt x="151" y="18"/>
                    </a:lnTo>
                    <a:lnTo>
                      <a:pt x="144" y="14"/>
                    </a:lnTo>
                    <a:lnTo>
                      <a:pt x="97" y="14"/>
                    </a:lnTo>
                    <a:lnTo>
                      <a:pt x="90" y="18"/>
                    </a:lnTo>
                    <a:lnTo>
                      <a:pt x="79" y="18"/>
                    </a:lnTo>
                    <a:lnTo>
                      <a:pt x="72" y="22"/>
                    </a:lnTo>
                    <a:lnTo>
                      <a:pt x="65" y="25"/>
                    </a:lnTo>
                    <a:lnTo>
                      <a:pt x="58" y="25"/>
                    </a:lnTo>
                    <a:lnTo>
                      <a:pt x="51" y="29"/>
                    </a:lnTo>
                    <a:lnTo>
                      <a:pt x="40" y="36"/>
                    </a:lnTo>
                    <a:lnTo>
                      <a:pt x="33" y="40"/>
                    </a:lnTo>
                    <a:lnTo>
                      <a:pt x="25" y="47"/>
                    </a:lnTo>
                    <a:lnTo>
                      <a:pt x="18" y="47"/>
                    </a:lnTo>
                    <a:lnTo>
                      <a:pt x="15" y="50"/>
                    </a:lnTo>
                    <a:lnTo>
                      <a:pt x="4" y="50"/>
                    </a:lnTo>
                    <a:lnTo>
                      <a:pt x="0" y="47"/>
                    </a:lnTo>
                    <a:lnTo>
                      <a:pt x="0" y="43"/>
                    </a:lnTo>
                    <a:lnTo>
                      <a:pt x="7" y="43"/>
                    </a:lnTo>
                    <a:lnTo>
                      <a:pt x="11" y="40"/>
                    </a:lnTo>
                    <a:lnTo>
                      <a:pt x="15" y="40"/>
                    </a:lnTo>
                    <a:lnTo>
                      <a:pt x="22" y="36"/>
                    </a:lnTo>
                    <a:lnTo>
                      <a:pt x="36" y="22"/>
                    </a:lnTo>
                    <a:lnTo>
                      <a:pt x="43" y="18"/>
                    </a:lnTo>
                    <a:lnTo>
                      <a:pt x="51" y="14"/>
                    </a:lnTo>
                    <a:lnTo>
                      <a:pt x="58" y="14"/>
                    </a:lnTo>
                    <a:lnTo>
                      <a:pt x="69" y="11"/>
                    </a:lnTo>
                    <a:lnTo>
                      <a:pt x="76" y="7"/>
                    </a:lnTo>
                    <a:lnTo>
                      <a:pt x="90" y="7"/>
                    </a:lnTo>
                    <a:lnTo>
                      <a:pt x="101" y="4"/>
                    </a:lnTo>
                    <a:lnTo>
                      <a:pt x="133" y="4"/>
                    </a:lnTo>
                    <a:lnTo>
                      <a:pt x="141" y="7"/>
                    </a:lnTo>
                    <a:lnTo>
                      <a:pt x="158" y="7"/>
                    </a:lnTo>
                    <a:lnTo>
                      <a:pt x="166" y="11"/>
                    </a:lnTo>
                    <a:lnTo>
                      <a:pt x="169" y="0"/>
                    </a:lnTo>
                    <a:lnTo>
                      <a:pt x="173" y="7"/>
                    </a:lnTo>
                    <a:lnTo>
                      <a:pt x="176" y="11"/>
                    </a:lnTo>
                    <a:lnTo>
                      <a:pt x="180" y="18"/>
                    </a:lnTo>
                    <a:lnTo>
                      <a:pt x="18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19" name="Freeform 343"/>
              <p:cNvSpPr>
                <a:spLocks/>
              </p:cNvSpPr>
              <p:nvPr/>
            </p:nvSpPr>
            <p:spPr bwMode="auto">
              <a:xfrm>
                <a:off x="4005" y="1946"/>
                <a:ext cx="22" cy="15"/>
              </a:xfrm>
              <a:custGeom>
                <a:avLst/>
                <a:gdLst>
                  <a:gd name="T0" fmla="*/ 4 w 22"/>
                  <a:gd name="T1" fmla="*/ 8 h 15"/>
                  <a:gd name="T2" fmla="*/ 0 w 22"/>
                  <a:gd name="T3" fmla="*/ 8 h 15"/>
                  <a:gd name="T4" fmla="*/ 4 w 22"/>
                  <a:gd name="T5" fmla="*/ 8 h 15"/>
                  <a:gd name="T6" fmla="*/ 4 w 22"/>
                  <a:gd name="T7" fmla="*/ 11 h 15"/>
                  <a:gd name="T8" fmla="*/ 8 w 22"/>
                  <a:gd name="T9" fmla="*/ 11 h 15"/>
                  <a:gd name="T10" fmla="*/ 11 w 22"/>
                  <a:gd name="T11" fmla="*/ 15 h 15"/>
                  <a:gd name="T12" fmla="*/ 22 w 22"/>
                  <a:gd name="T13" fmla="*/ 15 h 15"/>
                  <a:gd name="T14" fmla="*/ 18 w 22"/>
                  <a:gd name="T15" fmla="*/ 8 h 15"/>
                  <a:gd name="T16" fmla="*/ 18 w 22"/>
                  <a:gd name="T17" fmla="*/ 11 h 15"/>
                  <a:gd name="T18" fmla="*/ 15 w 22"/>
                  <a:gd name="T19" fmla="*/ 8 h 15"/>
                  <a:gd name="T20" fmla="*/ 11 w 22"/>
                  <a:gd name="T21" fmla="*/ 8 h 15"/>
                  <a:gd name="T22" fmla="*/ 11 w 22"/>
                  <a:gd name="T23" fmla="*/ 4 h 15"/>
                  <a:gd name="T24" fmla="*/ 8 w 22"/>
                  <a:gd name="T25" fmla="*/ 4 h 15"/>
                  <a:gd name="T26" fmla="*/ 4 w 22"/>
                  <a:gd name="T27" fmla="*/ 0 h 15"/>
                  <a:gd name="T28" fmla="*/ 4 w 22"/>
                  <a:gd name="T2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15">
                    <a:moveTo>
                      <a:pt x="4" y="8"/>
                    </a:moveTo>
                    <a:lnTo>
                      <a:pt x="0" y="8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8" y="11"/>
                    </a:lnTo>
                    <a:lnTo>
                      <a:pt x="11" y="15"/>
                    </a:lnTo>
                    <a:lnTo>
                      <a:pt x="22" y="15"/>
                    </a:lnTo>
                    <a:lnTo>
                      <a:pt x="18" y="8"/>
                    </a:lnTo>
                    <a:lnTo>
                      <a:pt x="18" y="11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1" y="4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20" name="Freeform 344"/>
              <p:cNvSpPr>
                <a:spLocks/>
              </p:cNvSpPr>
              <p:nvPr/>
            </p:nvSpPr>
            <p:spPr bwMode="auto">
              <a:xfrm>
                <a:off x="3872" y="1943"/>
                <a:ext cx="137" cy="39"/>
              </a:xfrm>
              <a:custGeom>
                <a:avLst/>
                <a:gdLst>
                  <a:gd name="T0" fmla="*/ 0 w 137"/>
                  <a:gd name="T1" fmla="*/ 39 h 39"/>
                  <a:gd name="T2" fmla="*/ 4 w 137"/>
                  <a:gd name="T3" fmla="*/ 39 h 39"/>
                  <a:gd name="T4" fmla="*/ 11 w 137"/>
                  <a:gd name="T5" fmla="*/ 32 h 39"/>
                  <a:gd name="T6" fmla="*/ 18 w 137"/>
                  <a:gd name="T7" fmla="*/ 29 h 39"/>
                  <a:gd name="T8" fmla="*/ 26 w 137"/>
                  <a:gd name="T9" fmla="*/ 21 h 39"/>
                  <a:gd name="T10" fmla="*/ 33 w 137"/>
                  <a:gd name="T11" fmla="*/ 18 h 39"/>
                  <a:gd name="T12" fmla="*/ 40 w 137"/>
                  <a:gd name="T13" fmla="*/ 14 h 39"/>
                  <a:gd name="T14" fmla="*/ 47 w 137"/>
                  <a:gd name="T15" fmla="*/ 14 h 39"/>
                  <a:gd name="T16" fmla="*/ 58 w 137"/>
                  <a:gd name="T17" fmla="*/ 11 h 39"/>
                  <a:gd name="T18" fmla="*/ 65 w 137"/>
                  <a:gd name="T19" fmla="*/ 11 h 39"/>
                  <a:gd name="T20" fmla="*/ 72 w 137"/>
                  <a:gd name="T21" fmla="*/ 7 h 39"/>
                  <a:gd name="T22" fmla="*/ 119 w 137"/>
                  <a:gd name="T23" fmla="*/ 7 h 39"/>
                  <a:gd name="T24" fmla="*/ 126 w 137"/>
                  <a:gd name="T25" fmla="*/ 11 h 39"/>
                  <a:gd name="T26" fmla="*/ 137 w 137"/>
                  <a:gd name="T27" fmla="*/ 11 h 39"/>
                  <a:gd name="T28" fmla="*/ 137 w 137"/>
                  <a:gd name="T29" fmla="*/ 3 h 39"/>
                  <a:gd name="T30" fmla="*/ 126 w 137"/>
                  <a:gd name="T31" fmla="*/ 3 h 39"/>
                  <a:gd name="T32" fmla="*/ 119 w 137"/>
                  <a:gd name="T33" fmla="*/ 0 h 39"/>
                  <a:gd name="T34" fmla="*/ 72 w 137"/>
                  <a:gd name="T35" fmla="*/ 0 h 39"/>
                  <a:gd name="T36" fmla="*/ 65 w 137"/>
                  <a:gd name="T37" fmla="*/ 3 h 39"/>
                  <a:gd name="T38" fmla="*/ 54 w 137"/>
                  <a:gd name="T39" fmla="*/ 3 h 39"/>
                  <a:gd name="T40" fmla="*/ 47 w 137"/>
                  <a:gd name="T41" fmla="*/ 7 h 39"/>
                  <a:gd name="T42" fmla="*/ 40 w 137"/>
                  <a:gd name="T43" fmla="*/ 11 h 39"/>
                  <a:gd name="T44" fmla="*/ 29 w 137"/>
                  <a:gd name="T45" fmla="*/ 11 h 39"/>
                  <a:gd name="T46" fmla="*/ 22 w 137"/>
                  <a:gd name="T47" fmla="*/ 14 h 39"/>
                  <a:gd name="T48" fmla="*/ 8 w 137"/>
                  <a:gd name="T49" fmla="*/ 29 h 39"/>
                  <a:gd name="T50" fmla="*/ 0 w 137"/>
                  <a:gd name="T51" fmla="*/ 32 h 39"/>
                  <a:gd name="T52" fmla="*/ 4 w 137"/>
                  <a:gd name="T53" fmla="*/ 32 h 39"/>
                  <a:gd name="T54" fmla="*/ 0 w 137"/>
                  <a:gd name="T55" fmla="*/ 39 h 39"/>
                  <a:gd name="T56" fmla="*/ 4 w 137"/>
                  <a:gd name="T57" fmla="*/ 39 h 39"/>
                  <a:gd name="T58" fmla="*/ 0 w 137"/>
                  <a:gd name="T5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7" h="39">
                    <a:moveTo>
                      <a:pt x="0" y="39"/>
                    </a:moveTo>
                    <a:lnTo>
                      <a:pt x="4" y="39"/>
                    </a:lnTo>
                    <a:lnTo>
                      <a:pt x="11" y="32"/>
                    </a:lnTo>
                    <a:lnTo>
                      <a:pt x="18" y="29"/>
                    </a:lnTo>
                    <a:lnTo>
                      <a:pt x="26" y="21"/>
                    </a:lnTo>
                    <a:lnTo>
                      <a:pt x="33" y="18"/>
                    </a:lnTo>
                    <a:lnTo>
                      <a:pt x="40" y="14"/>
                    </a:lnTo>
                    <a:lnTo>
                      <a:pt x="47" y="14"/>
                    </a:lnTo>
                    <a:lnTo>
                      <a:pt x="58" y="11"/>
                    </a:lnTo>
                    <a:lnTo>
                      <a:pt x="65" y="11"/>
                    </a:lnTo>
                    <a:lnTo>
                      <a:pt x="72" y="7"/>
                    </a:lnTo>
                    <a:lnTo>
                      <a:pt x="119" y="7"/>
                    </a:lnTo>
                    <a:lnTo>
                      <a:pt x="126" y="11"/>
                    </a:lnTo>
                    <a:lnTo>
                      <a:pt x="137" y="11"/>
                    </a:lnTo>
                    <a:lnTo>
                      <a:pt x="137" y="3"/>
                    </a:lnTo>
                    <a:lnTo>
                      <a:pt x="126" y="3"/>
                    </a:lnTo>
                    <a:lnTo>
                      <a:pt x="119" y="0"/>
                    </a:lnTo>
                    <a:lnTo>
                      <a:pt x="72" y="0"/>
                    </a:lnTo>
                    <a:lnTo>
                      <a:pt x="65" y="3"/>
                    </a:lnTo>
                    <a:lnTo>
                      <a:pt x="54" y="3"/>
                    </a:lnTo>
                    <a:lnTo>
                      <a:pt x="47" y="7"/>
                    </a:lnTo>
                    <a:lnTo>
                      <a:pt x="40" y="11"/>
                    </a:lnTo>
                    <a:lnTo>
                      <a:pt x="29" y="11"/>
                    </a:lnTo>
                    <a:lnTo>
                      <a:pt x="22" y="14"/>
                    </a:lnTo>
                    <a:lnTo>
                      <a:pt x="8" y="29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4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21" name="Freeform 345"/>
              <p:cNvSpPr>
                <a:spLocks/>
              </p:cNvSpPr>
              <p:nvPr/>
            </p:nvSpPr>
            <p:spPr bwMode="auto">
              <a:xfrm>
                <a:off x="3844" y="1975"/>
                <a:ext cx="32" cy="11"/>
              </a:xfrm>
              <a:custGeom>
                <a:avLst/>
                <a:gdLst>
                  <a:gd name="T0" fmla="*/ 0 w 32"/>
                  <a:gd name="T1" fmla="*/ 4 h 11"/>
                  <a:gd name="T2" fmla="*/ 7 w 32"/>
                  <a:gd name="T3" fmla="*/ 11 h 11"/>
                  <a:gd name="T4" fmla="*/ 18 w 32"/>
                  <a:gd name="T5" fmla="*/ 11 h 11"/>
                  <a:gd name="T6" fmla="*/ 25 w 32"/>
                  <a:gd name="T7" fmla="*/ 7 h 11"/>
                  <a:gd name="T8" fmla="*/ 28 w 32"/>
                  <a:gd name="T9" fmla="*/ 7 h 11"/>
                  <a:gd name="T10" fmla="*/ 32 w 32"/>
                  <a:gd name="T11" fmla="*/ 0 h 11"/>
                  <a:gd name="T12" fmla="*/ 21 w 32"/>
                  <a:gd name="T13" fmla="*/ 0 h 11"/>
                  <a:gd name="T14" fmla="*/ 18 w 32"/>
                  <a:gd name="T15" fmla="*/ 4 h 11"/>
                  <a:gd name="T16" fmla="*/ 10 w 32"/>
                  <a:gd name="T17" fmla="*/ 4 h 11"/>
                  <a:gd name="T18" fmla="*/ 7 w 32"/>
                  <a:gd name="T19" fmla="*/ 0 h 11"/>
                  <a:gd name="T20" fmla="*/ 10 w 32"/>
                  <a:gd name="T21" fmla="*/ 4 h 11"/>
                  <a:gd name="T22" fmla="*/ 0 w 32"/>
                  <a:gd name="T23" fmla="*/ 4 h 11"/>
                  <a:gd name="T24" fmla="*/ 3 w 32"/>
                  <a:gd name="T25" fmla="*/ 7 h 11"/>
                  <a:gd name="T26" fmla="*/ 0 w 32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1">
                    <a:moveTo>
                      <a:pt x="0" y="4"/>
                    </a:moveTo>
                    <a:lnTo>
                      <a:pt x="7" y="11"/>
                    </a:lnTo>
                    <a:lnTo>
                      <a:pt x="18" y="11"/>
                    </a:lnTo>
                    <a:lnTo>
                      <a:pt x="25" y="7"/>
                    </a:lnTo>
                    <a:lnTo>
                      <a:pt x="28" y="7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10" y="4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22" name="Freeform 346"/>
              <p:cNvSpPr>
                <a:spLocks/>
              </p:cNvSpPr>
              <p:nvPr/>
            </p:nvSpPr>
            <p:spPr bwMode="auto">
              <a:xfrm>
                <a:off x="3844" y="1968"/>
                <a:ext cx="10" cy="11"/>
              </a:xfrm>
              <a:custGeom>
                <a:avLst/>
                <a:gdLst>
                  <a:gd name="T0" fmla="*/ 3 w 10"/>
                  <a:gd name="T1" fmla="*/ 4 h 11"/>
                  <a:gd name="T2" fmla="*/ 0 w 10"/>
                  <a:gd name="T3" fmla="*/ 7 h 11"/>
                  <a:gd name="T4" fmla="*/ 0 w 10"/>
                  <a:gd name="T5" fmla="*/ 11 h 11"/>
                  <a:gd name="T6" fmla="*/ 10 w 10"/>
                  <a:gd name="T7" fmla="*/ 11 h 11"/>
                  <a:gd name="T8" fmla="*/ 10 w 10"/>
                  <a:gd name="T9" fmla="*/ 7 h 11"/>
                  <a:gd name="T10" fmla="*/ 3 w 10"/>
                  <a:gd name="T11" fmla="*/ 7 h 11"/>
                  <a:gd name="T12" fmla="*/ 3 w 10"/>
                  <a:gd name="T13" fmla="*/ 4 h 11"/>
                  <a:gd name="T14" fmla="*/ 0 w 10"/>
                  <a:gd name="T15" fmla="*/ 0 h 11"/>
                  <a:gd name="T16" fmla="*/ 0 w 10"/>
                  <a:gd name="T17" fmla="*/ 7 h 11"/>
                  <a:gd name="T18" fmla="*/ 3 w 10"/>
                  <a:gd name="T1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3" y="4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23" name="Freeform 347"/>
              <p:cNvSpPr>
                <a:spLocks/>
              </p:cNvSpPr>
              <p:nvPr/>
            </p:nvSpPr>
            <p:spPr bwMode="auto">
              <a:xfrm>
                <a:off x="3847" y="1950"/>
                <a:ext cx="36" cy="25"/>
              </a:xfrm>
              <a:custGeom>
                <a:avLst/>
                <a:gdLst>
                  <a:gd name="T0" fmla="*/ 36 w 36"/>
                  <a:gd name="T1" fmla="*/ 0 h 25"/>
                  <a:gd name="T2" fmla="*/ 33 w 36"/>
                  <a:gd name="T3" fmla="*/ 0 h 25"/>
                  <a:gd name="T4" fmla="*/ 15 w 36"/>
                  <a:gd name="T5" fmla="*/ 18 h 25"/>
                  <a:gd name="T6" fmla="*/ 11 w 36"/>
                  <a:gd name="T7" fmla="*/ 18 h 25"/>
                  <a:gd name="T8" fmla="*/ 7 w 36"/>
                  <a:gd name="T9" fmla="*/ 22 h 25"/>
                  <a:gd name="T10" fmla="*/ 0 w 36"/>
                  <a:gd name="T11" fmla="*/ 22 h 25"/>
                  <a:gd name="T12" fmla="*/ 0 w 36"/>
                  <a:gd name="T13" fmla="*/ 25 h 25"/>
                  <a:gd name="T14" fmla="*/ 18 w 36"/>
                  <a:gd name="T15" fmla="*/ 25 h 25"/>
                  <a:gd name="T16" fmla="*/ 25 w 36"/>
                  <a:gd name="T17" fmla="*/ 18 h 25"/>
                  <a:gd name="T18" fmla="*/ 29 w 36"/>
                  <a:gd name="T19" fmla="*/ 11 h 25"/>
                  <a:gd name="T20" fmla="*/ 33 w 36"/>
                  <a:gd name="T21" fmla="*/ 11 h 25"/>
                  <a:gd name="T22" fmla="*/ 36 w 36"/>
                  <a:gd name="T23" fmla="*/ 7 h 25"/>
                  <a:gd name="T24" fmla="*/ 36 w 36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36" y="0"/>
                    </a:moveTo>
                    <a:lnTo>
                      <a:pt x="33" y="0"/>
                    </a:lnTo>
                    <a:lnTo>
                      <a:pt x="15" y="18"/>
                    </a:lnTo>
                    <a:lnTo>
                      <a:pt x="11" y="18"/>
                    </a:lnTo>
                    <a:lnTo>
                      <a:pt x="7" y="22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8" y="25"/>
                    </a:lnTo>
                    <a:lnTo>
                      <a:pt x="25" y="18"/>
                    </a:lnTo>
                    <a:lnTo>
                      <a:pt x="29" y="11"/>
                    </a:lnTo>
                    <a:lnTo>
                      <a:pt x="33" y="11"/>
                    </a:lnTo>
                    <a:lnTo>
                      <a:pt x="36" y="7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24" name="Freeform 348"/>
              <p:cNvSpPr>
                <a:spLocks/>
              </p:cNvSpPr>
              <p:nvPr/>
            </p:nvSpPr>
            <p:spPr bwMode="auto">
              <a:xfrm>
                <a:off x="3883" y="1932"/>
                <a:ext cx="133" cy="25"/>
              </a:xfrm>
              <a:custGeom>
                <a:avLst/>
                <a:gdLst>
                  <a:gd name="T0" fmla="*/ 126 w 133"/>
                  <a:gd name="T1" fmla="*/ 11 h 25"/>
                  <a:gd name="T2" fmla="*/ 130 w 133"/>
                  <a:gd name="T3" fmla="*/ 7 h 25"/>
                  <a:gd name="T4" fmla="*/ 122 w 133"/>
                  <a:gd name="T5" fmla="*/ 4 h 25"/>
                  <a:gd name="T6" fmla="*/ 97 w 133"/>
                  <a:gd name="T7" fmla="*/ 4 h 25"/>
                  <a:gd name="T8" fmla="*/ 90 w 133"/>
                  <a:gd name="T9" fmla="*/ 0 h 25"/>
                  <a:gd name="T10" fmla="*/ 72 w 133"/>
                  <a:gd name="T11" fmla="*/ 0 h 25"/>
                  <a:gd name="T12" fmla="*/ 65 w 133"/>
                  <a:gd name="T13" fmla="*/ 4 h 25"/>
                  <a:gd name="T14" fmla="*/ 36 w 133"/>
                  <a:gd name="T15" fmla="*/ 4 h 25"/>
                  <a:gd name="T16" fmla="*/ 33 w 133"/>
                  <a:gd name="T17" fmla="*/ 7 h 25"/>
                  <a:gd name="T18" fmla="*/ 22 w 133"/>
                  <a:gd name="T19" fmla="*/ 11 h 25"/>
                  <a:gd name="T20" fmla="*/ 15 w 133"/>
                  <a:gd name="T21" fmla="*/ 11 h 25"/>
                  <a:gd name="T22" fmla="*/ 7 w 133"/>
                  <a:gd name="T23" fmla="*/ 14 h 25"/>
                  <a:gd name="T24" fmla="*/ 0 w 133"/>
                  <a:gd name="T25" fmla="*/ 18 h 25"/>
                  <a:gd name="T26" fmla="*/ 0 w 133"/>
                  <a:gd name="T27" fmla="*/ 25 h 25"/>
                  <a:gd name="T28" fmla="*/ 7 w 133"/>
                  <a:gd name="T29" fmla="*/ 22 h 25"/>
                  <a:gd name="T30" fmla="*/ 15 w 133"/>
                  <a:gd name="T31" fmla="*/ 18 h 25"/>
                  <a:gd name="T32" fmla="*/ 25 w 133"/>
                  <a:gd name="T33" fmla="*/ 18 h 25"/>
                  <a:gd name="T34" fmla="*/ 33 w 133"/>
                  <a:gd name="T35" fmla="*/ 14 h 25"/>
                  <a:gd name="T36" fmla="*/ 40 w 133"/>
                  <a:gd name="T37" fmla="*/ 11 h 25"/>
                  <a:gd name="T38" fmla="*/ 54 w 133"/>
                  <a:gd name="T39" fmla="*/ 11 h 25"/>
                  <a:gd name="T40" fmla="*/ 65 w 133"/>
                  <a:gd name="T41" fmla="*/ 7 h 25"/>
                  <a:gd name="T42" fmla="*/ 97 w 133"/>
                  <a:gd name="T43" fmla="*/ 7 h 25"/>
                  <a:gd name="T44" fmla="*/ 105 w 133"/>
                  <a:gd name="T45" fmla="*/ 11 h 25"/>
                  <a:gd name="T46" fmla="*/ 122 w 133"/>
                  <a:gd name="T47" fmla="*/ 11 h 25"/>
                  <a:gd name="T48" fmla="*/ 130 w 133"/>
                  <a:gd name="T49" fmla="*/ 14 h 25"/>
                  <a:gd name="T50" fmla="*/ 133 w 133"/>
                  <a:gd name="T51" fmla="*/ 11 h 25"/>
                  <a:gd name="T52" fmla="*/ 130 w 133"/>
                  <a:gd name="T53" fmla="*/ 14 h 25"/>
                  <a:gd name="T54" fmla="*/ 133 w 133"/>
                  <a:gd name="T55" fmla="*/ 14 h 25"/>
                  <a:gd name="T56" fmla="*/ 133 w 133"/>
                  <a:gd name="T57" fmla="*/ 11 h 25"/>
                  <a:gd name="T58" fmla="*/ 126 w 133"/>
                  <a:gd name="T59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3" h="25">
                    <a:moveTo>
                      <a:pt x="126" y="11"/>
                    </a:moveTo>
                    <a:lnTo>
                      <a:pt x="130" y="7"/>
                    </a:lnTo>
                    <a:lnTo>
                      <a:pt x="122" y="4"/>
                    </a:lnTo>
                    <a:lnTo>
                      <a:pt x="97" y="4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65" y="4"/>
                    </a:lnTo>
                    <a:lnTo>
                      <a:pt x="36" y="4"/>
                    </a:lnTo>
                    <a:lnTo>
                      <a:pt x="33" y="7"/>
                    </a:lnTo>
                    <a:lnTo>
                      <a:pt x="22" y="11"/>
                    </a:lnTo>
                    <a:lnTo>
                      <a:pt x="15" y="11"/>
                    </a:lnTo>
                    <a:lnTo>
                      <a:pt x="7" y="14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7" y="22"/>
                    </a:lnTo>
                    <a:lnTo>
                      <a:pt x="15" y="18"/>
                    </a:lnTo>
                    <a:lnTo>
                      <a:pt x="25" y="18"/>
                    </a:lnTo>
                    <a:lnTo>
                      <a:pt x="33" y="14"/>
                    </a:lnTo>
                    <a:lnTo>
                      <a:pt x="40" y="11"/>
                    </a:lnTo>
                    <a:lnTo>
                      <a:pt x="54" y="11"/>
                    </a:lnTo>
                    <a:lnTo>
                      <a:pt x="65" y="7"/>
                    </a:lnTo>
                    <a:lnTo>
                      <a:pt x="97" y="7"/>
                    </a:lnTo>
                    <a:lnTo>
                      <a:pt x="105" y="11"/>
                    </a:lnTo>
                    <a:lnTo>
                      <a:pt x="122" y="11"/>
                    </a:lnTo>
                    <a:lnTo>
                      <a:pt x="130" y="14"/>
                    </a:lnTo>
                    <a:lnTo>
                      <a:pt x="133" y="11"/>
                    </a:lnTo>
                    <a:lnTo>
                      <a:pt x="130" y="14"/>
                    </a:lnTo>
                    <a:lnTo>
                      <a:pt x="133" y="14"/>
                    </a:lnTo>
                    <a:lnTo>
                      <a:pt x="133" y="11"/>
                    </a:lnTo>
                    <a:lnTo>
                      <a:pt x="12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25" name="Freeform 349"/>
              <p:cNvSpPr>
                <a:spLocks/>
              </p:cNvSpPr>
              <p:nvPr/>
            </p:nvSpPr>
            <p:spPr bwMode="auto">
              <a:xfrm>
                <a:off x="4009" y="1925"/>
                <a:ext cx="11" cy="18"/>
              </a:xfrm>
              <a:custGeom>
                <a:avLst/>
                <a:gdLst>
                  <a:gd name="T0" fmla="*/ 11 w 11"/>
                  <a:gd name="T1" fmla="*/ 3 h 18"/>
                  <a:gd name="T2" fmla="*/ 4 w 11"/>
                  <a:gd name="T3" fmla="*/ 7 h 18"/>
                  <a:gd name="T4" fmla="*/ 0 w 11"/>
                  <a:gd name="T5" fmla="*/ 18 h 18"/>
                  <a:gd name="T6" fmla="*/ 7 w 11"/>
                  <a:gd name="T7" fmla="*/ 18 h 18"/>
                  <a:gd name="T8" fmla="*/ 11 w 11"/>
                  <a:gd name="T9" fmla="*/ 11 h 18"/>
                  <a:gd name="T10" fmla="*/ 7 w 11"/>
                  <a:gd name="T11" fmla="*/ 11 h 18"/>
                  <a:gd name="T12" fmla="*/ 11 w 11"/>
                  <a:gd name="T13" fmla="*/ 3 h 18"/>
                  <a:gd name="T14" fmla="*/ 7 w 11"/>
                  <a:gd name="T15" fmla="*/ 0 h 18"/>
                  <a:gd name="T16" fmla="*/ 4 w 11"/>
                  <a:gd name="T17" fmla="*/ 7 h 18"/>
                  <a:gd name="T18" fmla="*/ 11 w 11"/>
                  <a:gd name="T1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8">
                    <a:moveTo>
                      <a:pt x="11" y="3"/>
                    </a:moveTo>
                    <a:lnTo>
                      <a:pt x="4" y="7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1" y="11"/>
                    </a:lnTo>
                    <a:lnTo>
                      <a:pt x="7" y="11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4" y="7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26" name="Freeform 350"/>
              <p:cNvSpPr>
                <a:spLocks/>
              </p:cNvSpPr>
              <p:nvPr/>
            </p:nvSpPr>
            <p:spPr bwMode="auto">
              <a:xfrm>
                <a:off x="4016" y="1928"/>
                <a:ext cx="15" cy="33"/>
              </a:xfrm>
              <a:custGeom>
                <a:avLst/>
                <a:gdLst>
                  <a:gd name="T0" fmla="*/ 11 w 15"/>
                  <a:gd name="T1" fmla="*/ 33 h 33"/>
                  <a:gd name="T2" fmla="*/ 15 w 15"/>
                  <a:gd name="T3" fmla="*/ 29 h 33"/>
                  <a:gd name="T4" fmla="*/ 15 w 15"/>
                  <a:gd name="T5" fmla="*/ 22 h 33"/>
                  <a:gd name="T6" fmla="*/ 11 w 15"/>
                  <a:gd name="T7" fmla="*/ 15 h 33"/>
                  <a:gd name="T8" fmla="*/ 7 w 15"/>
                  <a:gd name="T9" fmla="*/ 8 h 33"/>
                  <a:gd name="T10" fmla="*/ 4 w 15"/>
                  <a:gd name="T11" fmla="*/ 0 h 33"/>
                  <a:gd name="T12" fmla="*/ 0 w 15"/>
                  <a:gd name="T13" fmla="*/ 8 h 33"/>
                  <a:gd name="T14" fmla="*/ 4 w 15"/>
                  <a:gd name="T15" fmla="*/ 11 h 33"/>
                  <a:gd name="T16" fmla="*/ 4 w 15"/>
                  <a:gd name="T17" fmla="*/ 18 h 33"/>
                  <a:gd name="T18" fmla="*/ 7 w 15"/>
                  <a:gd name="T19" fmla="*/ 22 h 33"/>
                  <a:gd name="T20" fmla="*/ 7 w 15"/>
                  <a:gd name="T21" fmla="*/ 29 h 33"/>
                  <a:gd name="T22" fmla="*/ 7 w 15"/>
                  <a:gd name="T23" fmla="*/ 26 h 33"/>
                  <a:gd name="T24" fmla="*/ 11 w 15"/>
                  <a:gd name="T25" fmla="*/ 33 h 33"/>
                  <a:gd name="T26" fmla="*/ 15 w 15"/>
                  <a:gd name="T27" fmla="*/ 33 h 33"/>
                  <a:gd name="T28" fmla="*/ 15 w 15"/>
                  <a:gd name="T29" fmla="*/ 29 h 33"/>
                  <a:gd name="T30" fmla="*/ 11 w 15"/>
                  <a:gd name="T3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33">
                    <a:moveTo>
                      <a:pt x="11" y="33"/>
                    </a:moveTo>
                    <a:lnTo>
                      <a:pt x="15" y="29"/>
                    </a:lnTo>
                    <a:lnTo>
                      <a:pt x="15" y="22"/>
                    </a:lnTo>
                    <a:lnTo>
                      <a:pt x="11" y="15"/>
                    </a:lnTo>
                    <a:lnTo>
                      <a:pt x="7" y="8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1"/>
                    </a:lnTo>
                    <a:lnTo>
                      <a:pt x="4" y="18"/>
                    </a:lnTo>
                    <a:lnTo>
                      <a:pt x="7" y="22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11" y="33"/>
                    </a:lnTo>
                    <a:lnTo>
                      <a:pt x="15" y="33"/>
                    </a:lnTo>
                    <a:lnTo>
                      <a:pt x="15" y="29"/>
                    </a:lnTo>
                    <a:lnTo>
                      <a:pt x="1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27" name="Freeform 351"/>
              <p:cNvSpPr>
                <a:spLocks/>
              </p:cNvSpPr>
              <p:nvPr/>
            </p:nvSpPr>
            <p:spPr bwMode="auto">
              <a:xfrm>
                <a:off x="3653" y="1975"/>
                <a:ext cx="201" cy="281"/>
              </a:xfrm>
              <a:custGeom>
                <a:avLst/>
                <a:gdLst>
                  <a:gd name="T0" fmla="*/ 201 w 201"/>
                  <a:gd name="T1" fmla="*/ 61 h 281"/>
                  <a:gd name="T2" fmla="*/ 176 w 201"/>
                  <a:gd name="T3" fmla="*/ 58 h 281"/>
                  <a:gd name="T4" fmla="*/ 129 w 201"/>
                  <a:gd name="T5" fmla="*/ 72 h 281"/>
                  <a:gd name="T6" fmla="*/ 122 w 201"/>
                  <a:gd name="T7" fmla="*/ 83 h 281"/>
                  <a:gd name="T8" fmla="*/ 115 w 201"/>
                  <a:gd name="T9" fmla="*/ 97 h 281"/>
                  <a:gd name="T10" fmla="*/ 119 w 201"/>
                  <a:gd name="T11" fmla="*/ 112 h 281"/>
                  <a:gd name="T12" fmla="*/ 129 w 201"/>
                  <a:gd name="T13" fmla="*/ 126 h 281"/>
                  <a:gd name="T14" fmla="*/ 140 w 201"/>
                  <a:gd name="T15" fmla="*/ 133 h 281"/>
                  <a:gd name="T16" fmla="*/ 155 w 201"/>
                  <a:gd name="T17" fmla="*/ 144 h 281"/>
                  <a:gd name="T18" fmla="*/ 151 w 201"/>
                  <a:gd name="T19" fmla="*/ 169 h 281"/>
                  <a:gd name="T20" fmla="*/ 147 w 201"/>
                  <a:gd name="T21" fmla="*/ 195 h 281"/>
                  <a:gd name="T22" fmla="*/ 126 w 201"/>
                  <a:gd name="T23" fmla="*/ 202 h 281"/>
                  <a:gd name="T24" fmla="*/ 108 w 201"/>
                  <a:gd name="T25" fmla="*/ 209 h 281"/>
                  <a:gd name="T26" fmla="*/ 86 w 201"/>
                  <a:gd name="T27" fmla="*/ 216 h 281"/>
                  <a:gd name="T28" fmla="*/ 65 w 201"/>
                  <a:gd name="T29" fmla="*/ 227 h 281"/>
                  <a:gd name="T30" fmla="*/ 47 w 201"/>
                  <a:gd name="T31" fmla="*/ 234 h 281"/>
                  <a:gd name="T32" fmla="*/ 29 w 201"/>
                  <a:gd name="T33" fmla="*/ 249 h 281"/>
                  <a:gd name="T34" fmla="*/ 7 w 201"/>
                  <a:gd name="T35" fmla="*/ 274 h 281"/>
                  <a:gd name="T36" fmla="*/ 3 w 201"/>
                  <a:gd name="T37" fmla="*/ 270 h 281"/>
                  <a:gd name="T38" fmla="*/ 14 w 201"/>
                  <a:gd name="T39" fmla="*/ 252 h 281"/>
                  <a:gd name="T40" fmla="*/ 36 w 201"/>
                  <a:gd name="T41" fmla="*/ 227 h 281"/>
                  <a:gd name="T42" fmla="*/ 50 w 201"/>
                  <a:gd name="T43" fmla="*/ 205 h 281"/>
                  <a:gd name="T44" fmla="*/ 47 w 201"/>
                  <a:gd name="T45" fmla="*/ 202 h 281"/>
                  <a:gd name="T46" fmla="*/ 39 w 201"/>
                  <a:gd name="T47" fmla="*/ 205 h 281"/>
                  <a:gd name="T48" fmla="*/ 36 w 201"/>
                  <a:gd name="T49" fmla="*/ 213 h 281"/>
                  <a:gd name="T50" fmla="*/ 29 w 201"/>
                  <a:gd name="T51" fmla="*/ 216 h 281"/>
                  <a:gd name="T52" fmla="*/ 25 w 201"/>
                  <a:gd name="T53" fmla="*/ 223 h 281"/>
                  <a:gd name="T54" fmla="*/ 21 w 201"/>
                  <a:gd name="T55" fmla="*/ 216 h 281"/>
                  <a:gd name="T56" fmla="*/ 29 w 201"/>
                  <a:gd name="T57" fmla="*/ 202 h 281"/>
                  <a:gd name="T58" fmla="*/ 36 w 201"/>
                  <a:gd name="T59" fmla="*/ 184 h 281"/>
                  <a:gd name="T60" fmla="*/ 47 w 201"/>
                  <a:gd name="T61" fmla="*/ 169 h 281"/>
                  <a:gd name="T62" fmla="*/ 54 w 201"/>
                  <a:gd name="T63" fmla="*/ 155 h 281"/>
                  <a:gd name="T64" fmla="*/ 50 w 201"/>
                  <a:gd name="T65" fmla="*/ 130 h 281"/>
                  <a:gd name="T66" fmla="*/ 47 w 201"/>
                  <a:gd name="T67" fmla="*/ 119 h 281"/>
                  <a:gd name="T68" fmla="*/ 50 w 201"/>
                  <a:gd name="T69" fmla="*/ 108 h 281"/>
                  <a:gd name="T70" fmla="*/ 68 w 201"/>
                  <a:gd name="T71" fmla="*/ 123 h 281"/>
                  <a:gd name="T72" fmla="*/ 79 w 201"/>
                  <a:gd name="T73" fmla="*/ 133 h 281"/>
                  <a:gd name="T74" fmla="*/ 90 w 201"/>
                  <a:gd name="T75" fmla="*/ 144 h 281"/>
                  <a:gd name="T76" fmla="*/ 108 w 201"/>
                  <a:gd name="T77" fmla="*/ 159 h 281"/>
                  <a:gd name="T78" fmla="*/ 126 w 201"/>
                  <a:gd name="T79" fmla="*/ 173 h 281"/>
                  <a:gd name="T80" fmla="*/ 140 w 201"/>
                  <a:gd name="T81" fmla="*/ 180 h 281"/>
                  <a:gd name="T82" fmla="*/ 151 w 201"/>
                  <a:gd name="T83" fmla="*/ 180 h 281"/>
                  <a:gd name="T84" fmla="*/ 140 w 201"/>
                  <a:gd name="T85" fmla="*/ 169 h 281"/>
                  <a:gd name="T86" fmla="*/ 126 w 201"/>
                  <a:gd name="T87" fmla="*/ 159 h 281"/>
                  <a:gd name="T88" fmla="*/ 115 w 201"/>
                  <a:gd name="T89" fmla="*/ 148 h 281"/>
                  <a:gd name="T90" fmla="*/ 104 w 201"/>
                  <a:gd name="T91" fmla="*/ 133 h 281"/>
                  <a:gd name="T92" fmla="*/ 93 w 201"/>
                  <a:gd name="T93" fmla="*/ 123 h 281"/>
                  <a:gd name="T94" fmla="*/ 79 w 201"/>
                  <a:gd name="T95" fmla="*/ 115 h 281"/>
                  <a:gd name="T96" fmla="*/ 68 w 201"/>
                  <a:gd name="T97" fmla="*/ 105 h 281"/>
                  <a:gd name="T98" fmla="*/ 54 w 201"/>
                  <a:gd name="T99" fmla="*/ 97 h 281"/>
                  <a:gd name="T100" fmla="*/ 68 w 201"/>
                  <a:gd name="T101" fmla="*/ 72 h 281"/>
                  <a:gd name="T102" fmla="*/ 97 w 201"/>
                  <a:gd name="T103" fmla="*/ 40 h 281"/>
                  <a:gd name="T104" fmla="*/ 108 w 201"/>
                  <a:gd name="T105" fmla="*/ 18 h 281"/>
                  <a:gd name="T106" fmla="*/ 119 w 201"/>
                  <a:gd name="T107" fmla="*/ 15 h 281"/>
                  <a:gd name="T108" fmla="*/ 133 w 201"/>
                  <a:gd name="T109" fmla="*/ 33 h 281"/>
                  <a:gd name="T110" fmla="*/ 155 w 201"/>
                  <a:gd name="T111" fmla="*/ 47 h 281"/>
                  <a:gd name="T112" fmla="*/ 180 w 201"/>
                  <a:gd name="T113" fmla="*/ 54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1" h="281">
                    <a:moveTo>
                      <a:pt x="191" y="54"/>
                    </a:moveTo>
                    <a:lnTo>
                      <a:pt x="201" y="61"/>
                    </a:lnTo>
                    <a:lnTo>
                      <a:pt x="187" y="61"/>
                    </a:lnTo>
                    <a:lnTo>
                      <a:pt x="176" y="58"/>
                    </a:lnTo>
                    <a:lnTo>
                      <a:pt x="144" y="58"/>
                    </a:lnTo>
                    <a:lnTo>
                      <a:pt x="129" y="72"/>
                    </a:lnTo>
                    <a:lnTo>
                      <a:pt x="126" y="79"/>
                    </a:lnTo>
                    <a:lnTo>
                      <a:pt x="122" y="83"/>
                    </a:lnTo>
                    <a:lnTo>
                      <a:pt x="119" y="90"/>
                    </a:lnTo>
                    <a:lnTo>
                      <a:pt x="115" y="97"/>
                    </a:lnTo>
                    <a:lnTo>
                      <a:pt x="115" y="105"/>
                    </a:lnTo>
                    <a:lnTo>
                      <a:pt x="119" y="112"/>
                    </a:lnTo>
                    <a:lnTo>
                      <a:pt x="126" y="119"/>
                    </a:lnTo>
                    <a:lnTo>
                      <a:pt x="129" y="126"/>
                    </a:lnTo>
                    <a:lnTo>
                      <a:pt x="133" y="130"/>
                    </a:lnTo>
                    <a:lnTo>
                      <a:pt x="140" y="133"/>
                    </a:lnTo>
                    <a:lnTo>
                      <a:pt x="147" y="141"/>
                    </a:lnTo>
                    <a:lnTo>
                      <a:pt x="155" y="144"/>
                    </a:lnTo>
                    <a:lnTo>
                      <a:pt x="155" y="155"/>
                    </a:lnTo>
                    <a:lnTo>
                      <a:pt x="151" y="169"/>
                    </a:lnTo>
                    <a:lnTo>
                      <a:pt x="147" y="180"/>
                    </a:lnTo>
                    <a:lnTo>
                      <a:pt x="147" y="195"/>
                    </a:lnTo>
                    <a:lnTo>
                      <a:pt x="137" y="198"/>
                    </a:lnTo>
                    <a:lnTo>
                      <a:pt x="126" y="202"/>
                    </a:lnTo>
                    <a:lnTo>
                      <a:pt x="119" y="205"/>
                    </a:lnTo>
                    <a:lnTo>
                      <a:pt x="108" y="209"/>
                    </a:lnTo>
                    <a:lnTo>
                      <a:pt x="97" y="213"/>
                    </a:lnTo>
                    <a:lnTo>
                      <a:pt x="86" y="216"/>
                    </a:lnTo>
                    <a:lnTo>
                      <a:pt x="75" y="220"/>
                    </a:lnTo>
                    <a:lnTo>
                      <a:pt x="65" y="227"/>
                    </a:lnTo>
                    <a:lnTo>
                      <a:pt x="57" y="231"/>
                    </a:lnTo>
                    <a:lnTo>
                      <a:pt x="47" y="234"/>
                    </a:lnTo>
                    <a:lnTo>
                      <a:pt x="39" y="241"/>
                    </a:lnTo>
                    <a:lnTo>
                      <a:pt x="29" y="249"/>
                    </a:lnTo>
                    <a:lnTo>
                      <a:pt x="14" y="263"/>
                    </a:lnTo>
                    <a:lnTo>
                      <a:pt x="7" y="274"/>
                    </a:lnTo>
                    <a:lnTo>
                      <a:pt x="0" y="281"/>
                    </a:lnTo>
                    <a:lnTo>
                      <a:pt x="3" y="270"/>
                    </a:lnTo>
                    <a:lnTo>
                      <a:pt x="7" y="259"/>
                    </a:lnTo>
                    <a:lnTo>
                      <a:pt x="14" y="252"/>
                    </a:lnTo>
                    <a:lnTo>
                      <a:pt x="21" y="241"/>
                    </a:lnTo>
                    <a:lnTo>
                      <a:pt x="36" y="227"/>
                    </a:lnTo>
                    <a:lnTo>
                      <a:pt x="43" y="216"/>
                    </a:lnTo>
                    <a:lnTo>
                      <a:pt x="50" y="205"/>
                    </a:lnTo>
                    <a:lnTo>
                      <a:pt x="47" y="205"/>
                    </a:lnTo>
                    <a:lnTo>
                      <a:pt x="47" y="202"/>
                    </a:lnTo>
                    <a:lnTo>
                      <a:pt x="39" y="202"/>
                    </a:lnTo>
                    <a:lnTo>
                      <a:pt x="39" y="205"/>
                    </a:lnTo>
                    <a:lnTo>
                      <a:pt x="36" y="209"/>
                    </a:lnTo>
                    <a:lnTo>
                      <a:pt x="36" y="213"/>
                    </a:lnTo>
                    <a:lnTo>
                      <a:pt x="32" y="216"/>
                    </a:lnTo>
                    <a:lnTo>
                      <a:pt x="29" y="216"/>
                    </a:lnTo>
                    <a:lnTo>
                      <a:pt x="25" y="220"/>
                    </a:lnTo>
                    <a:lnTo>
                      <a:pt x="25" y="223"/>
                    </a:lnTo>
                    <a:lnTo>
                      <a:pt x="18" y="223"/>
                    </a:lnTo>
                    <a:lnTo>
                      <a:pt x="21" y="216"/>
                    </a:lnTo>
                    <a:lnTo>
                      <a:pt x="25" y="209"/>
                    </a:lnTo>
                    <a:lnTo>
                      <a:pt x="29" y="202"/>
                    </a:lnTo>
                    <a:lnTo>
                      <a:pt x="32" y="195"/>
                    </a:lnTo>
                    <a:lnTo>
                      <a:pt x="36" y="184"/>
                    </a:lnTo>
                    <a:lnTo>
                      <a:pt x="39" y="177"/>
                    </a:lnTo>
                    <a:lnTo>
                      <a:pt x="47" y="169"/>
                    </a:lnTo>
                    <a:lnTo>
                      <a:pt x="50" y="162"/>
                    </a:lnTo>
                    <a:lnTo>
                      <a:pt x="54" y="155"/>
                    </a:lnTo>
                    <a:lnTo>
                      <a:pt x="54" y="137"/>
                    </a:lnTo>
                    <a:lnTo>
                      <a:pt x="50" y="130"/>
                    </a:lnTo>
                    <a:lnTo>
                      <a:pt x="47" y="123"/>
                    </a:lnTo>
                    <a:lnTo>
                      <a:pt x="47" y="119"/>
                    </a:lnTo>
                    <a:lnTo>
                      <a:pt x="43" y="112"/>
                    </a:lnTo>
                    <a:lnTo>
                      <a:pt x="50" y="108"/>
                    </a:lnTo>
                    <a:lnTo>
                      <a:pt x="57" y="112"/>
                    </a:lnTo>
                    <a:lnTo>
                      <a:pt x="68" y="123"/>
                    </a:lnTo>
                    <a:lnTo>
                      <a:pt x="75" y="126"/>
                    </a:lnTo>
                    <a:lnTo>
                      <a:pt x="79" y="133"/>
                    </a:lnTo>
                    <a:lnTo>
                      <a:pt x="86" y="137"/>
                    </a:lnTo>
                    <a:lnTo>
                      <a:pt x="90" y="144"/>
                    </a:lnTo>
                    <a:lnTo>
                      <a:pt x="97" y="148"/>
                    </a:lnTo>
                    <a:lnTo>
                      <a:pt x="108" y="159"/>
                    </a:lnTo>
                    <a:lnTo>
                      <a:pt x="115" y="162"/>
                    </a:lnTo>
                    <a:lnTo>
                      <a:pt x="126" y="173"/>
                    </a:lnTo>
                    <a:lnTo>
                      <a:pt x="133" y="177"/>
                    </a:lnTo>
                    <a:lnTo>
                      <a:pt x="140" y="180"/>
                    </a:lnTo>
                    <a:lnTo>
                      <a:pt x="144" y="184"/>
                    </a:lnTo>
                    <a:lnTo>
                      <a:pt x="151" y="180"/>
                    </a:lnTo>
                    <a:lnTo>
                      <a:pt x="144" y="177"/>
                    </a:lnTo>
                    <a:lnTo>
                      <a:pt x="140" y="169"/>
                    </a:lnTo>
                    <a:lnTo>
                      <a:pt x="133" y="162"/>
                    </a:lnTo>
                    <a:lnTo>
                      <a:pt x="126" y="159"/>
                    </a:lnTo>
                    <a:lnTo>
                      <a:pt x="122" y="151"/>
                    </a:lnTo>
                    <a:lnTo>
                      <a:pt x="115" y="148"/>
                    </a:lnTo>
                    <a:lnTo>
                      <a:pt x="111" y="141"/>
                    </a:lnTo>
                    <a:lnTo>
                      <a:pt x="104" y="133"/>
                    </a:lnTo>
                    <a:lnTo>
                      <a:pt x="97" y="130"/>
                    </a:lnTo>
                    <a:lnTo>
                      <a:pt x="93" y="123"/>
                    </a:lnTo>
                    <a:lnTo>
                      <a:pt x="86" y="119"/>
                    </a:lnTo>
                    <a:lnTo>
                      <a:pt x="79" y="115"/>
                    </a:lnTo>
                    <a:lnTo>
                      <a:pt x="75" y="108"/>
                    </a:lnTo>
                    <a:lnTo>
                      <a:pt x="68" y="105"/>
                    </a:lnTo>
                    <a:lnTo>
                      <a:pt x="61" y="101"/>
                    </a:lnTo>
                    <a:lnTo>
                      <a:pt x="54" y="97"/>
                    </a:lnTo>
                    <a:lnTo>
                      <a:pt x="61" y="83"/>
                    </a:lnTo>
                    <a:lnTo>
                      <a:pt x="68" y="72"/>
                    </a:lnTo>
                    <a:lnTo>
                      <a:pt x="75" y="61"/>
                    </a:lnTo>
                    <a:lnTo>
                      <a:pt x="97" y="40"/>
                    </a:lnTo>
                    <a:lnTo>
                      <a:pt x="104" y="29"/>
                    </a:lnTo>
                    <a:lnTo>
                      <a:pt x="108" y="18"/>
                    </a:lnTo>
                    <a:lnTo>
                      <a:pt x="111" y="0"/>
                    </a:lnTo>
                    <a:lnTo>
                      <a:pt x="119" y="15"/>
                    </a:lnTo>
                    <a:lnTo>
                      <a:pt x="126" y="22"/>
                    </a:lnTo>
                    <a:lnTo>
                      <a:pt x="133" y="33"/>
                    </a:lnTo>
                    <a:lnTo>
                      <a:pt x="144" y="40"/>
                    </a:lnTo>
                    <a:lnTo>
                      <a:pt x="155" y="47"/>
                    </a:lnTo>
                    <a:lnTo>
                      <a:pt x="165" y="51"/>
                    </a:lnTo>
                    <a:lnTo>
                      <a:pt x="180" y="54"/>
                    </a:lnTo>
                    <a:lnTo>
                      <a:pt x="191" y="54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28" name="Freeform 352"/>
              <p:cNvSpPr>
                <a:spLocks/>
              </p:cNvSpPr>
              <p:nvPr/>
            </p:nvSpPr>
            <p:spPr bwMode="auto">
              <a:xfrm>
                <a:off x="3840" y="2026"/>
                <a:ext cx="25" cy="18"/>
              </a:xfrm>
              <a:custGeom>
                <a:avLst/>
                <a:gdLst>
                  <a:gd name="T0" fmla="*/ 11 w 25"/>
                  <a:gd name="T1" fmla="*/ 14 h 18"/>
                  <a:gd name="T2" fmla="*/ 14 w 25"/>
                  <a:gd name="T3" fmla="*/ 10 h 18"/>
                  <a:gd name="T4" fmla="*/ 7 w 25"/>
                  <a:gd name="T5" fmla="*/ 0 h 18"/>
                  <a:gd name="T6" fmla="*/ 0 w 25"/>
                  <a:gd name="T7" fmla="*/ 7 h 18"/>
                  <a:gd name="T8" fmla="*/ 11 w 25"/>
                  <a:gd name="T9" fmla="*/ 14 h 18"/>
                  <a:gd name="T10" fmla="*/ 14 w 25"/>
                  <a:gd name="T11" fmla="*/ 10 h 18"/>
                  <a:gd name="T12" fmla="*/ 11 w 25"/>
                  <a:gd name="T13" fmla="*/ 14 h 18"/>
                  <a:gd name="T14" fmla="*/ 25 w 25"/>
                  <a:gd name="T15" fmla="*/ 18 h 18"/>
                  <a:gd name="T16" fmla="*/ 14 w 25"/>
                  <a:gd name="T17" fmla="*/ 10 h 18"/>
                  <a:gd name="T18" fmla="*/ 11 w 25"/>
                  <a:gd name="T1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8">
                    <a:moveTo>
                      <a:pt x="11" y="14"/>
                    </a:moveTo>
                    <a:lnTo>
                      <a:pt x="14" y="1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11" y="14"/>
                    </a:lnTo>
                    <a:lnTo>
                      <a:pt x="14" y="10"/>
                    </a:lnTo>
                    <a:lnTo>
                      <a:pt x="11" y="14"/>
                    </a:lnTo>
                    <a:lnTo>
                      <a:pt x="25" y="18"/>
                    </a:lnTo>
                    <a:lnTo>
                      <a:pt x="14" y="10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29" name="Freeform 353"/>
              <p:cNvSpPr>
                <a:spLocks/>
              </p:cNvSpPr>
              <p:nvPr/>
            </p:nvSpPr>
            <p:spPr bwMode="auto">
              <a:xfrm>
                <a:off x="3790" y="2026"/>
                <a:ext cx="64" cy="14"/>
              </a:xfrm>
              <a:custGeom>
                <a:avLst/>
                <a:gdLst>
                  <a:gd name="T0" fmla="*/ 3 w 64"/>
                  <a:gd name="T1" fmla="*/ 10 h 14"/>
                  <a:gd name="T2" fmla="*/ 3 w 64"/>
                  <a:gd name="T3" fmla="*/ 14 h 14"/>
                  <a:gd name="T4" fmla="*/ 10 w 64"/>
                  <a:gd name="T5" fmla="*/ 10 h 14"/>
                  <a:gd name="T6" fmla="*/ 46 w 64"/>
                  <a:gd name="T7" fmla="*/ 10 h 14"/>
                  <a:gd name="T8" fmla="*/ 54 w 64"/>
                  <a:gd name="T9" fmla="*/ 14 h 14"/>
                  <a:gd name="T10" fmla="*/ 61 w 64"/>
                  <a:gd name="T11" fmla="*/ 14 h 14"/>
                  <a:gd name="T12" fmla="*/ 64 w 64"/>
                  <a:gd name="T13" fmla="*/ 10 h 14"/>
                  <a:gd name="T14" fmla="*/ 57 w 64"/>
                  <a:gd name="T15" fmla="*/ 7 h 14"/>
                  <a:gd name="T16" fmla="*/ 50 w 64"/>
                  <a:gd name="T17" fmla="*/ 7 h 14"/>
                  <a:gd name="T18" fmla="*/ 39 w 64"/>
                  <a:gd name="T19" fmla="*/ 3 h 14"/>
                  <a:gd name="T20" fmla="*/ 32 w 64"/>
                  <a:gd name="T21" fmla="*/ 3 h 14"/>
                  <a:gd name="T22" fmla="*/ 25 w 64"/>
                  <a:gd name="T23" fmla="*/ 0 h 14"/>
                  <a:gd name="T24" fmla="*/ 18 w 64"/>
                  <a:gd name="T25" fmla="*/ 3 h 14"/>
                  <a:gd name="T26" fmla="*/ 7 w 64"/>
                  <a:gd name="T27" fmla="*/ 3 h 14"/>
                  <a:gd name="T28" fmla="*/ 0 w 64"/>
                  <a:gd name="T29" fmla="*/ 7 h 14"/>
                  <a:gd name="T30" fmla="*/ 0 w 64"/>
                  <a:gd name="T31" fmla="*/ 10 h 14"/>
                  <a:gd name="T32" fmla="*/ 0 w 64"/>
                  <a:gd name="T33" fmla="*/ 7 h 14"/>
                  <a:gd name="T34" fmla="*/ 0 w 64"/>
                  <a:gd name="T35" fmla="*/ 10 h 14"/>
                  <a:gd name="T36" fmla="*/ 3 w 64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14">
                    <a:moveTo>
                      <a:pt x="3" y="10"/>
                    </a:moveTo>
                    <a:lnTo>
                      <a:pt x="3" y="14"/>
                    </a:lnTo>
                    <a:lnTo>
                      <a:pt x="10" y="10"/>
                    </a:lnTo>
                    <a:lnTo>
                      <a:pt x="46" y="10"/>
                    </a:lnTo>
                    <a:lnTo>
                      <a:pt x="54" y="14"/>
                    </a:lnTo>
                    <a:lnTo>
                      <a:pt x="61" y="14"/>
                    </a:lnTo>
                    <a:lnTo>
                      <a:pt x="64" y="10"/>
                    </a:lnTo>
                    <a:lnTo>
                      <a:pt x="57" y="7"/>
                    </a:lnTo>
                    <a:lnTo>
                      <a:pt x="50" y="7"/>
                    </a:lnTo>
                    <a:lnTo>
                      <a:pt x="39" y="3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8" y="3"/>
                    </a:lnTo>
                    <a:lnTo>
                      <a:pt x="7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30" name="Freeform 354"/>
              <p:cNvSpPr>
                <a:spLocks/>
              </p:cNvSpPr>
              <p:nvPr/>
            </p:nvSpPr>
            <p:spPr bwMode="auto">
              <a:xfrm>
                <a:off x="3764" y="2036"/>
                <a:ext cx="29" cy="51"/>
              </a:xfrm>
              <a:custGeom>
                <a:avLst/>
                <a:gdLst>
                  <a:gd name="T0" fmla="*/ 8 w 29"/>
                  <a:gd name="T1" fmla="*/ 47 h 51"/>
                  <a:gd name="T2" fmla="*/ 11 w 29"/>
                  <a:gd name="T3" fmla="*/ 51 h 51"/>
                  <a:gd name="T4" fmla="*/ 8 w 29"/>
                  <a:gd name="T5" fmla="*/ 44 h 51"/>
                  <a:gd name="T6" fmla="*/ 8 w 29"/>
                  <a:gd name="T7" fmla="*/ 36 h 51"/>
                  <a:gd name="T8" fmla="*/ 11 w 29"/>
                  <a:gd name="T9" fmla="*/ 29 h 51"/>
                  <a:gd name="T10" fmla="*/ 15 w 29"/>
                  <a:gd name="T11" fmla="*/ 26 h 51"/>
                  <a:gd name="T12" fmla="*/ 15 w 29"/>
                  <a:gd name="T13" fmla="*/ 18 h 51"/>
                  <a:gd name="T14" fmla="*/ 22 w 29"/>
                  <a:gd name="T15" fmla="*/ 15 h 51"/>
                  <a:gd name="T16" fmla="*/ 26 w 29"/>
                  <a:gd name="T17" fmla="*/ 8 h 51"/>
                  <a:gd name="T18" fmla="*/ 29 w 29"/>
                  <a:gd name="T19" fmla="*/ 0 h 51"/>
                  <a:gd name="T20" fmla="*/ 26 w 29"/>
                  <a:gd name="T21" fmla="*/ 0 h 51"/>
                  <a:gd name="T22" fmla="*/ 11 w 29"/>
                  <a:gd name="T23" fmla="*/ 15 h 51"/>
                  <a:gd name="T24" fmla="*/ 8 w 29"/>
                  <a:gd name="T25" fmla="*/ 22 h 51"/>
                  <a:gd name="T26" fmla="*/ 4 w 29"/>
                  <a:gd name="T27" fmla="*/ 29 h 51"/>
                  <a:gd name="T28" fmla="*/ 0 w 29"/>
                  <a:gd name="T29" fmla="*/ 36 h 51"/>
                  <a:gd name="T30" fmla="*/ 0 w 29"/>
                  <a:gd name="T31" fmla="*/ 44 h 51"/>
                  <a:gd name="T32" fmla="*/ 4 w 29"/>
                  <a:gd name="T33" fmla="*/ 51 h 51"/>
                  <a:gd name="T34" fmla="*/ 8 w 29"/>
                  <a:gd name="T35" fmla="*/ 4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51">
                    <a:moveTo>
                      <a:pt x="8" y="47"/>
                    </a:moveTo>
                    <a:lnTo>
                      <a:pt x="11" y="51"/>
                    </a:lnTo>
                    <a:lnTo>
                      <a:pt x="8" y="44"/>
                    </a:lnTo>
                    <a:lnTo>
                      <a:pt x="8" y="36"/>
                    </a:lnTo>
                    <a:lnTo>
                      <a:pt x="11" y="29"/>
                    </a:lnTo>
                    <a:lnTo>
                      <a:pt x="15" y="26"/>
                    </a:lnTo>
                    <a:lnTo>
                      <a:pt x="15" y="18"/>
                    </a:lnTo>
                    <a:lnTo>
                      <a:pt x="22" y="15"/>
                    </a:lnTo>
                    <a:lnTo>
                      <a:pt x="26" y="8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1" y="15"/>
                    </a:lnTo>
                    <a:lnTo>
                      <a:pt x="8" y="22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8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31" name="Freeform 355"/>
              <p:cNvSpPr>
                <a:spLocks/>
              </p:cNvSpPr>
              <p:nvPr/>
            </p:nvSpPr>
            <p:spPr bwMode="auto">
              <a:xfrm>
                <a:off x="3768" y="2083"/>
                <a:ext cx="43" cy="40"/>
              </a:xfrm>
              <a:custGeom>
                <a:avLst/>
                <a:gdLst>
                  <a:gd name="T0" fmla="*/ 43 w 43"/>
                  <a:gd name="T1" fmla="*/ 36 h 40"/>
                  <a:gd name="T2" fmla="*/ 32 w 43"/>
                  <a:gd name="T3" fmla="*/ 25 h 40"/>
                  <a:gd name="T4" fmla="*/ 25 w 43"/>
                  <a:gd name="T5" fmla="*/ 22 h 40"/>
                  <a:gd name="T6" fmla="*/ 18 w 43"/>
                  <a:gd name="T7" fmla="*/ 15 h 40"/>
                  <a:gd name="T8" fmla="*/ 11 w 43"/>
                  <a:gd name="T9" fmla="*/ 11 h 40"/>
                  <a:gd name="T10" fmla="*/ 7 w 43"/>
                  <a:gd name="T11" fmla="*/ 7 h 40"/>
                  <a:gd name="T12" fmla="*/ 4 w 43"/>
                  <a:gd name="T13" fmla="*/ 0 h 40"/>
                  <a:gd name="T14" fmla="*/ 0 w 43"/>
                  <a:gd name="T15" fmla="*/ 4 h 40"/>
                  <a:gd name="T16" fmla="*/ 4 w 43"/>
                  <a:gd name="T17" fmla="*/ 11 h 40"/>
                  <a:gd name="T18" fmla="*/ 22 w 43"/>
                  <a:gd name="T19" fmla="*/ 29 h 40"/>
                  <a:gd name="T20" fmla="*/ 29 w 43"/>
                  <a:gd name="T21" fmla="*/ 33 h 40"/>
                  <a:gd name="T22" fmla="*/ 36 w 43"/>
                  <a:gd name="T23" fmla="*/ 40 h 40"/>
                  <a:gd name="T24" fmla="*/ 36 w 43"/>
                  <a:gd name="T25" fmla="*/ 36 h 40"/>
                  <a:gd name="T26" fmla="*/ 43 w 43"/>
                  <a:gd name="T27" fmla="*/ 36 h 40"/>
                  <a:gd name="T28" fmla="*/ 43 w 43"/>
                  <a:gd name="T29" fmla="*/ 33 h 40"/>
                  <a:gd name="T30" fmla="*/ 40 w 43"/>
                  <a:gd name="T31" fmla="*/ 33 h 40"/>
                  <a:gd name="T32" fmla="*/ 43 w 43"/>
                  <a:gd name="T33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0">
                    <a:moveTo>
                      <a:pt x="43" y="36"/>
                    </a:moveTo>
                    <a:lnTo>
                      <a:pt x="32" y="25"/>
                    </a:lnTo>
                    <a:lnTo>
                      <a:pt x="25" y="22"/>
                    </a:lnTo>
                    <a:lnTo>
                      <a:pt x="18" y="15"/>
                    </a:lnTo>
                    <a:lnTo>
                      <a:pt x="11" y="11"/>
                    </a:lnTo>
                    <a:lnTo>
                      <a:pt x="7" y="7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11"/>
                    </a:lnTo>
                    <a:lnTo>
                      <a:pt x="22" y="29"/>
                    </a:lnTo>
                    <a:lnTo>
                      <a:pt x="29" y="33"/>
                    </a:lnTo>
                    <a:lnTo>
                      <a:pt x="36" y="40"/>
                    </a:lnTo>
                    <a:lnTo>
                      <a:pt x="36" y="36"/>
                    </a:lnTo>
                    <a:lnTo>
                      <a:pt x="43" y="36"/>
                    </a:lnTo>
                    <a:lnTo>
                      <a:pt x="43" y="33"/>
                    </a:lnTo>
                    <a:lnTo>
                      <a:pt x="40" y="33"/>
                    </a:lnTo>
                    <a:lnTo>
                      <a:pt x="4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32" name="Freeform 356"/>
              <p:cNvSpPr>
                <a:spLocks/>
              </p:cNvSpPr>
              <p:nvPr/>
            </p:nvSpPr>
            <p:spPr bwMode="auto">
              <a:xfrm>
                <a:off x="3797" y="2119"/>
                <a:ext cx="14" cy="54"/>
              </a:xfrm>
              <a:custGeom>
                <a:avLst/>
                <a:gdLst>
                  <a:gd name="T0" fmla="*/ 3 w 14"/>
                  <a:gd name="T1" fmla="*/ 54 h 54"/>
                  <a:gd name="T2" fmla="*/ 7 w 14"/>
                  <a:gd name="T3" fmla="*/ 51 h 54"/>
                  <a:gd name="T4" fmla="*/ 7 w 14"/>
                  <a:gd name="T5" fmla="*/ 36 h 54"/>
                  <a:gd name="T6" fmla="*/ 11 w 14"/>
                  <a:gd name="T7" fmla="*/ 25 h 54"/>
                  <a:gd name="T8" fmla="*/ 14 w 14"/>
                  <a:gd name="T9" fmla="*/ 11 h 54"/>
                  <a:gd name="T10" fmla="*/ 14 w 14"/>
                  <a:gd name="T11" fmla="*/ 0 h 54"/>
                  <a:gd name="T12" fmla="*/ 7 w 14"/>
                  <a:gd name="T13" fmla="*/ 0 h 54"/>
                  <a:gd name="T14" fmla="*/ 7 w 14"/>
                  <a:gd name="T15" fmla="*/ 11 h 54"/>
                  <a:gd name="T16" fmla="*/ 3 w 14"/>
                  <a:gd name="T17" fmla="*/ 22 h 54"/>
                  <a:gd name="T18" fmla="*/ 0 w 14"/>
                  <a:gd name="T19" fmla="*/ 36 h 54"/>
                  <a:gd name="T20" fmla="*/ 0 w 14"/>
                  <a:gd name="T21" fmla="*/ 51 h 54"/>
                  <a:gd name="T22" fmla="*/ 3 w 14"/>
                  <a:gd name="T23" fmla="*/ 47 h 54"/>
                  <a:gd name="T24" fmla="*/ 3 w 14"/>
                  <a:gd name="T25" fmla="*/ 54 h 54"/>
                  <a:gd name="T26" fmla="*/ 7 w 14"/>
                  <a:gd name="T27" fmla="*/ 51 h 54"/>
                  <a:gd name="T28" fmla="*/ 3 w 14"/>
                  <a:gd name="T2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54">
                    <a:moveTo>
                      <a:pt x="3" y="54"/>
                    </a:moveTo>
                    <a:lnTo>
                      <a:pt x="7" y="51"/>
                    </a:lnTo>
                    <a:lnTo>
                      <a:pt x="7" y="36"/>
                    </a:lnTo>
                    <a:lnTo>
                      <a:pt x="11" y="25"/>
                    </a:lnTo>
                    <a:lnTo>
                      <a:pt x="14" y="11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11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0" y="51"/>
                    </a:lnTo>
                    <a:lnTo>
                      <a:pt x="3" y="47"/>
                    </a:lnTo>
                    <a:lnTo>
                      <a:pt x="3" y="54"/>
                    </a:lnTo>
                    <a:lnTo>
                      <a:pt x="7" y="51"/>
                    </a:ln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33" name="Freeform 357"/>
              <p:cNvSpPr>
                <a:spLocks/>
              </p:cNvSpPr>
              <p:nvPr/>
            </p:nvSpPr>
            <p:spPr bwMode="auto">
              <a:xfrm>
                <a:off x="3642" y="2166"/>
                <a:ext cx="158" cy="112"/>
              </a:xfrm>
              <a:custGeom>
                <a:avLst/>
                <a:gdLst>
                  <a:gd name="T0" fmla="*/ 7 w 158"/>
                  <a:gd name="T1" fmla="*/ 90 h 112"/>
                  <a:gd name="T2" fmla="*/ 14 w 158"/>
                  <a:gd name="T3" fmla="*/ 94 h 112"/>
                  <a:gd name="T4" fmla="*/ 18 w 158"/>
                  <a:gd name="T5" fmla="*/ 83 h 112"/>
                  <a:gd name="T6" fmla="*/ 25 w 158"/>
                  <a:gd name="T7" fmla="*/ 76 h 112"/>
                  <a:gd name="T8" fmla="*/ 36 w 158"/>
                  <a:gd name="T9" fmla="*/ 68 h 112"/>
                  <a:gd name="T10" fmla="*/ 58 w 158"/>
                  <a:gd name="T11" fmla="*/ 47 h 112"/>
                  <a:gd name="T12" fmla="*/ 68 w 158"/>
                  <a:gd name="T13" fmla="*/ 43 h 112"/>
                  <a:gd name="T14" fmla="*/ 79 w 158"/>
                  <a:gd name="T15" fmla="*/ 40 h 112"/>
                  <a:gd name="T16" fmla="*/ 90 w 158"/>
                  <a:gd name="T17" fmla="*/ 32 h 112"/>
                  <a:gd name="T18" fmla="*/ 97 w 158"/>
                  <a:gd name="T19" fmla="*/ 29 h 112"/>
                  <a:gd name="T20" fmla="*/ 108 w 158"/>
                  <a:gd name="T21" fmla="*/ 25 h 112"/>
                  <a:gd name="T22" fmla="*/ 119 w 158"/>
                  <a:gd name="T23" fmla="*/ 22 h 112"/>
                  <a:gd name="T24" fmla="*/ 130 w 158"/>
                  <a:gd name="T25" fmla="*/ 18 h 112"/>
                  <a:gd name="T26" fmla="*/ 140 w 158"/>
                  <a:gd name="T27" fmla="*/ 14 h 112"/>
                  <a:gd name="T28" fmla="*/ 151 w 158"/>
                  <a:gd name="T29" fmla="*/ 11 h 112"/>
                  <a:gd name="T30" fmla="*/ 158 w 158"/>
                  <a:gd name="T31" fmla="*/ 7 h 112"/>
                  <a:gd name="T32" fmla="*/ 158 w 158"/>
                  <a:gd name="T33" fmla="*/ 0 h 112"/>
                  <a:gd name="T34" fmla="*/ 148 w 158"/>
                  <a:gd name="T35" fmla="*/ 4 h 112"/>
                  <a:gd name="T36" fmla="*/ 137 w 158"/>
                  <a:gd name="T37" fmla="*/ 7 h 112"/>
                  <a:gd name="T38" fmla="*/ 126 w 158"/>
                  <a:gd name="T39" fmla="*/ 11 h 112"/>
                  <a:gd name="T40" fmla="*/ 115 w 158"/>
                  <a:gd name="T41" fmla="*/ 14 h 112"/>
                  <a:gd name="T42" fmla="*/ 108 w 158"/>
                  <a:gd name="T43" fmla="*/ 18 h 112"/>
                  <a:gd name="T44" fmla="*/ 97 w 158"/>
                  <a:gd name="T45" fmla="*/ 22 h 112"/>
                  <a:gd name="T46" fmla="*/ 86 w 158"/>
                  <a:gd name="T47" fmla="*/ 29 h 112"/>
                  <a:gd name="T48" fmla="*/ 76 w 158"/>
                  <a:gd name="T49" fmla="*/ 32 h 112"/>
                  <a:gd name="T50" fmla="*/ 65 w 158"/>
                  <a:gd name="T51" fmla="*/ 36 h 112"/>
                  <a:gd name="T52" fmla="*/ 58 w 158"/>
                  <a:gd name="T53" fmla="*/ 40 h 112"/>
                  <a:gd name="T54" fmla="*/ 47 w 158"/>
                  <a:gd name="T55" fmla="*/ 47 h 112"/>
                  <a:gd name="T56" fmla="*/ 36 w 158"/>
                  <a:gd name="T57" fmla="*/ 54 h 112"/>
                  <a:gd name="T58" fmla="*/ 22 w 158"/>
                  <a:gd name="T59" fmla="*/ 68 h 112"/>
                  <a:gd name="T60" fmla="*/ 14 w 158"/>
                  <a:gd name="T61" fmla="*/ 79 h 112"/>
                  <a:gd name="T62" fmla="*/ 7 w 158"/>
                  <a:gd name="T63" fmla="*/ 90 h 112"/>
                  <a:gd name="T64" fmla="*/ 14 w 158"/>
                  <a:gd name="T65" fmla="*/ 90 h 112"/>
                  <a:gd name="T66" fmla="*/ 7 w 158"/>
                  <a:gd name="T67" fmla="*/ 90 h 112"/>
                  <a:gd name="T68" fmla="*/ 0 w 158"/>
                  <a:gd name="T69" fmla="*/ 112 h 112"/>
                  <a:gd name="T70" fmla="*/ 14 w 158"/>
                  <a:gd name="T71" fmla="*/ 94 h 112"/>
                  <a:gd name="T72" fmla="*/ 7 w 158"/>
                  <a:gd name="T73" fmla="*/ 9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112">
                    <a:moveTo>
                      <a:pt x="7" y="90"/>
                    </a:moveTo>
                    <a:lnTo>
                      <a:pt x="14" y="94"/>
                    </a:lnTo>
                    <a:lnTo>
                      <a:pt x="18" y="83"/>
                    </a:lnTo>
                    <a:lnTo>
                      <a:pt x="25" y="76"/>
                    </a:lnTo>
                    <a:lnTo>
                      <a:pt x="36" y="68"/>
                    </a:lnTo>
                    <a:lnTo>
                      <a:pt x="58" y="47"/>
                    </a:lnTo>
                    <a:lnTo>
                      <a:pt x="68" y="43"/>
                    </a:lnTo>
                    <a:lnTo>
                      <a:pt x="79" y="40"/>
                    </a:lnTo>
                    <a:lnTo>
                      <a:pt x="90" y="32"/>
                    </a:lnTo>
                    <a:lnTo>
                      <a:pt x="97" y="29"/>
                    </a:lnTo>
                    <a:lnTo>
                      <a:pt x="108" y="25"/>
                    </a:lnTo>
                    <a:lnTo>
                      <a:pt x="119" y="22"/>
                    </a:lnTo>
                    <a:lnTo>
                      <a:pt x="130" y="18"/>
                    </a:lnTo>
                    <a:lnTo>
                      <a:pt x="140" y="14"/>
                    </a:lnTo>
                    <a:lnTo>
                      <a:pt x="151" y="11"/>
                    </a:lnTo>
                    <a:lnTo>
                      <a:pt x="158" y="7"/>
                    </a:lnTo>
                    <a:lnTo>
                      <a:pt x="158" y="0"/>
                    </a:lnTo>
                    <a:lnTo>
                      <a:pt x="148" y="4"/>
                    </a:lnTo>
                    <a:lnTo>
                      <a:pt x="137" y="7"/>
                    </a:lnTo>
                    <a:lnTo>
                      <a:pt x="126" y="11"/>
                    </a:lnTo>
                    <a:lnTo>
                      <a:pt x="115" y="14"/>
                    </a:lnTo>
                    <a:lnTo>
                      <a:pt x="108" y="18"/>
                    </a:lnTo>
                    <a:lnTo>
                      <a:pt x="97" y="22"/>
                    </a:lnTo>
                    <a:lnTo>
                      <a:pt x="86" y="29"/>
                    </a:lnTo>
                    <a:lnTo>
                      <a:pt x="76" y="32"/>
                    </a:lnTo>
                    <a:lnTo>
                      <a:pt x="65" y="36"/>
                    </a:lnTo>
                    <a:lnTo>
                      <a:pt x="58" y="40"/>
                    </a:lnTo>
                    <a:lnTo>
                      <a:pt x="47" y="47"/>
                    </a:lnTo>
                    <a:lnTo>
                      <a:pt x="36" y="54"/>
                    </a:lnTo>
                    <a:lnTo>
                      <a:pt x="22" y="68"/>
                    </a:lnTo>
                    <a:lnTo>
                      <a:pt x="14" y="79"/>
                    </a:lnTo>
                    <a:lnTo>
                      <a:pt x="7" y="90"/>
                    </a:lnTo>
                    <a:lnTo>
                      <a:pt x="14" y="90"/>
                    </a:lnTo>
                    <a:lnTo>
                      <a:pt x="7" y="90"/>
                    </a:lnTo>
                    <a:lnTo>
                      <a:pt x="0" y="112"/>
                    </a:lnTo>
                    <a:lnTo>
                      <a:pt x="14" y="94"/>
                    </a:lnTo>
                    <a:lnTo>
                      <a:pt x="7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34" name="Freeform 358"/>
              <p:cNvSpPr>
                <a:spLocks/>
              </p:cNvSpPr>
              <p:nvPr/>
            </p:nvSpPr>
            <p:spPr bwMode="auto">
              <a:xfrm>
                <a:off x="3649" y="2177"/>
                <a:ext cx="58" cy="79"/>
              </a:xfrm>
              <a:custGeom>
                <a:avLst/>
                <a:gdLst>
                  <a:gd name="T0" fmla="*/ 51 w 58"/>
                  <a:gd name="T1" fmla="*/ 7 h 79"/>
                  <a:gd name="T2" fmla="*/ 51 w 58"/>
                  <a:gd name="T3" fmla="*/ 3 h 79"/>
                  <a:gd name="T4" fmla="*/ 43 w 58"/>
                  <a:gd name="T5" fmla="*/ 14 h 79"/>
                  <a:gd name="T6" fmla="*/ 29 w 58"/>
                  <a:gd name="T7" fmla="*/ 29 h 79"/>
                  <a:gd name="T8" fmla="*/ 22 w 58"/>
                  <a:gd name="T9" fmla="*/ 39 h 79"/>
                  <a:gd name="T10" fmla="*/ 15 w 58"/>
                  <a:gd name="T11" fmla="*/ 47 h 79"/>
                  <a:gd name="T12" fmla="*/ 7 w 58"/>
                  <a:gd name="T13" fmla="*/ 57 h 79"/>
                  <a:gd name="T14" fmla="*/ 4 w 58"/>
                  <a:gd name="T15" fmla="*/ 68 h 79"/>
                  <a:gd name="T16" fmla="*/ 0 w 58"/>
                  <a:gd name="T17" fmla="*/ 79 h 79"/>
                  <a:gd name="T18" fmla="*/ 7 w 58"/>
                  <a:gd name="T19" fmla="*/ 79 h 79"/>
                  <a:gd name="T20" fmla="*/ 11 w 58"/>
                  <a:gd name="T21" fmla="*/ 72 h 79"/>
                  <a:gd name="T22" fmla="*/ 15 w 58"/>
                  <a:gd name="T23" fmla="*/ 61 h 79"/>
                  <a:gd name="T24" fmla="*/ 22 w 58"/>
                  <a:gd name="T25" fmla="*/ 54 h 79"/>
                  <a:gd name="T26" fmla="*/ 29 w 58"/>
                  <a:gd name="T27" fmla="*/ 43 h 79"/>
                  <a:gd name="T28" fmla="*/ 36 w 58"/>
                  <a:gd name="T29" fmla="*/ 36 h 79"/>
                  <a:gd name="T30" fmla="*/ 43 w 58"/>
                  <a:gd name="T31" fmla="*/ 25 h 79"/>
                  <a:gd name="T32" fmla="*/ 51 w 58"/>
                  <a:gd name="T33" fmla="*/ 18 h 79"/>
                  <a:gd name="T34" fmla="*/ 58 w 58"/>
                  <a:gd name="T35" fmla="*/ 7 h 79"/>
                  <a:gd name="T36" fmla="*/ 54 w 58"/>
                  <a:gd name="T37" fmla="*/ 0 h 79"/>
                  <a:gd name="T38" fmla="*/ 58 w 58"/>
                  <a:gd name="T39" fmla="*/ 7 h 79"/>
                  <a:gd name="T40" fmla="*/ 58 w 58"/>
                  <a:gd name="T41" fmla="*/ 3 h 79"/>
                  <a:gd name="T42" fmla="*/ 54 w 58"/>
                  <a:gd name="T43" fmla="*/ 0 h 79"/>
                  <a:gd name="T44" fmla="*/ 51 w 58"/>
                  <a:gd name="T45" fmla="*/ 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" h="79">
                    <a:moveTo>
                      <a:pt x="51" y="7"/>
                    </a:moveTo>
                    <a:lnTo>
                      <a:pt x="51" y="3"/>
                    </a:lnTo>
                    <a:lnTo>
                      <a:pt x="43" y="14"/>
                    </a:lnTo>
                    <a:lnTo>
                      <a:pt x="29" y="29"/>
                    </a:lnTo>
                    <a:lnTo>
                      <a:pt x="22" y="39"/>
                    </a:lnTo>
                    <a:lnTo>
                      <a:pt x="15" y="47"/>
                    </a:lnTo>
                    <a:lnTo>
                      <a:pt x="7" y="57"/>
                    </a:lnTo>
                    <a:lnTo>
                      <a:pt x="4" y="68"/>
                    </a:lnTo>
                    <a:lnTo>
                      <a:pt x="0" y="79"/>
                    </a:lnTo>
                    <a:lnTo>
                      <a:pt x="7" y="79"/>
                    </a:lnTo>
                    <a:lnTo>
                      <a:pt x="11" y="72"/>
                    </a:lnTo>
                    <a:lnTo>
                      <a:pt x="15" y="61"/>
                    </a:lnTo>
                    <a:lnTo>
                      <a:pt x="22" y="54"/>
                    </a:lnTo>
                    <a:lnTo>
                      <a:pt x="29" y="43"/>
                    </a:lnTo>
                    <a:lnTo>
                      <a:pt x="36" y="36"/>
                    </a:lnTo>
                    <a:lnTo>
                      <a:pt x="43" y="25"/>
                    </a:lnTo>
                    <a:lnTo>
                      <a:pt x="51" y="18"/>
                    </a:lnTo>
                    <a:lnTo>
                      <a:pt x="58" y="7"/>
                    </a:lnTo>
                    <a:lnTo>
                      <a:pt x="54" y="0"/>
                    </a:lnTo>
                    <a:lnTo>
                      <a:pt x="58" y="7"/>
                    </a:lnTo>
                    <a:lnTo>
                      <a:pt x="58" y="3"/>
                    </a:lnTo>
                    <a:lnTo>
                      <a:pt x="54" y="0"/>
                    </a:lnTo>
                    <a:lnTo>
                      <a:pt x="5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35" name="Freeform 359"/>
              <p:cNvSpPr>
                <a:spLocks/>
              </p:cNvSpPr>
              <p:nvPr/>
            </p:nvSpPr>
            <p:spPr bwMode="auto">
              <a:xfrm>
                <a:off x="3689" y="2173"/>
                <a:ext cx="14" cy="11"/>
              </a:xfrm>
              <a:custGeom>
                <a:avLst/>
                <a:gdLst>
                  <a:gd name="T0" fmla="*/ 7 w 14"/>
                  <a:gd name="T1" fmla="*/ 4 h 11"/>
                  <a:gd name="T2" fmla="*/ 7 w 14"/>
                  <a:gd name="T3" fmla="*/ 7 h 11"/>
                  <a:gd name="T4" fmla="*/ 11 w 14"/>
                  <a:gd name="T5" fmla="*/ 7 h 11"/>
                  <a:gd name="T6" fmla="*/ 11 w 14"/>
                  <a:gd name="T7" fmla="*/ 11 h 11"/>
                  <a:gd name="T8" fmla="*/ 14 w 14"/>
                  <a:gd name="T9" fmla="*/ 4 h 11"/>
                  <a:gd name="T10" fmla="*/ 11 w 14"/>
                  <a:gd name="T11" fmla="*/ 0 h 11"/>
                  <a:gd name="T12" fmla="*/ 0 w 14"/>
                  <a:gd name="T13" fmla="*/ 0 h 11"/>
                  <a:gd name="T14" fmla="*/ 3 w 14"/>
                  <a:gd name="T15" fmla="*/ 0 h 11"/>
                  <a:gd name="T16" fmla="*/ 0 w 14"/>
                  <a:gd name="T17" fmla="*/ 0 h 11"/>
                  <a:gd name="T18" fmla="*/ 7 w 14"/>
                  <a:gd name="T1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7" y="4"/>
                    </a:moveTo>
                    <a:lnTo>
                      <a:pt x="7" y="7"/>
                    </a:lnTo>
                    <a:lnTo>
                      <a:pt x="11" y="7"/>
                    </a:lnTo>
                    <a:lnTo>
                      <a:pt x="11" y="11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36" name="Freeform 360"/>
              <p:cNvSpPr>
                <a:spLocks/>
              </p:cNvSpPr>
              <p:nvPr/>
            </p:nvSpPr>
            <p:spPr bwMode="auto">
              <a:xfrm>
                <a:off x="3664" y="2173"/>
                <a:ext cx="32" cy="36"/>
              </a:xfrm>
              <a:custGeom>
                <a:avLst/>
                <a:gdLst>
                  <a:gd name="T0" fmla="*/ 3 w 32"/>
                  <a:gd name="T1" fmla="*/ 25 h 36"/>
                  <a:gd name="T2" fmla="*/ 10 w 32"/>
                  <a:gd name="T3" fmla="*/ 29 h 36"/>
                  <a:gd name="T4" fmla="*/ 14 w 32"/>
                  <a:gd name="T5" fmla="*/ 25 h 36"/>
                  <a:gd name="T6" fmla="*/ 18 w 32"/>
                  <a:gd name="T7" fmla="*/ 25 h 36"/>
                  <a:gd name="T8" fmla="*/ 21 w 32"/>
                  <a:gd name="T9" fmla="*/ 22 h 36"/>
                  <a:gd name="T10" fmla="*/ 21 w 32"/>
                  <a:gd name="T11" fmla="*/ 18 h 36"/>
                  <a:gd name="T12" fmla="*/ 25 w 32"/>
                  <a:gd name="T13" fmla="*/ 18 h 36"/>
                  <a:gd name="T14" fmla="*/ 28 w 32"/>
                  <a:gd name="T15" fmla="*/ 11 h 36"/>
                  <a:gd name="T16" fmla="*/ 32 w 32"/>
                  <a:gd name="T17" fmla="*/ 7 h 36"/>
                  <a:gd name="T18" fmla="*/ 32 w 32"/>
                  <a:gd name="T19" fmla="*/ 4 h 36"/>
                  <a:gd name="T20" fmla="*/ 25 w 32"/>
                  <a:gd name="T21" fmla="*/ 0 h 36"/>
                  <a:gd name="T22" fmla="*/ 25 w 32"/>
                  <a:gd name="T23" fmla="*/ 4 h 36"/>
                  <a:gd name="T24" fmla="*/ 21 w 32"/>
                  <a:gd name="T25" fmla="*/ 7 h 36"/>
                  <a:gd name="T26" fmla="*/ 21 w 32"/>
                  <a:gd name="T27" fmla="*/ 11 h 36"/>
                  <a:gd name="T28" fmla="*/ 10 w 32"/>
                  <a:gd name="T29" fmla="*/ 22 h 36"/>
                  <a:gd name="T30" fmla="*/ 7 w 32"/>
                  <a:gd name="T31" fmla="*/ 22 h 36"/>
                  <a:gd name="T32" fmla="*/ 14 w 32"/>
                  <a:gd name="T33" fmla="*/ 29 h 36"/>
                  <a:gd name="T34" fmla="*/ 3 w 32"/>
                  <a:gd name="T35" fmla="*/ 25 h 36"/>
                  <a:gd name="T36" fmla="*/ 0 w 32"/>
                  <a:gd name="T37" fmla="*/ 36 h 36"/>
                  <a:gd name="T38" fmla="*/ 10 w 32"/>
                  <a:gd name="T39" fmla="*/ 29 h 36"/>
                  <a:gd name="T40" fmla="*/ 3 w 32"/>
                  <a:gd name="T41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6">
                    <a:moveTo>
                      <a:pt x="3" y="25"/>
                    </a:moveTo>
                    <a:lnTo>
                      <a:pt x="10" y="29"/>
                    </a:lnTo>
                    <a:lnTo>
                      <a:pt x="14" y="25"/>
                    </a:lnTo>
                    <a:lnTo>
                      <a:pt x="18" y="25"/>
                    </a:lnTo>
                    <a:lnTo>
                      <a:pt x="21" y="22"/>
                    </a:lnTo>
                    <a:lnTo>
                      <a:pt x="21" y="18"/>
                    </a:lnTo>
                    <a:lnTo>
                      <a:pt x="25" y="18"/>
                    </a:lnTo>
                    <a:lnTo>
                      <a:pt x="28" y="11"/>
                    </a:lnTo>
                    <a:lnTo>
                      <a:pt x="32" y="7"/>
                    </a:lnTo>
                    <a:lnTo>
                      <a:pt x="32" y="4"/>
                    </a:lnTo>
                    <a:lnTo>
                      <a:pt x="25" y="0"/>
                    </a:lnTo>
                    <a:lnTo>
                      <a:pt x="25" y="4"/>
                    </a:lnTo>
                    <a:lnTo>
                      <a:pt x="21" y="7"/>
                    </a:lnTo>
                    <a:lnTo>
                      <a:pt x="21" y="11"/>
                    </a:lnTo>
                    <a:lnTo>
                      <a:pt x="10" y="22"/>
                    </a:lnTo>
                    <a:lnTo>
                      <a:pt x="7" y="22"/>
                    </a:lnTo>
                    <a:lnTo>
                      <a:pt x="14" y="29"/>
                    </a:lnTo>
                    <a:lnTo>
                      <a:pt x="3" y="25"/>
                    </a:lnTo>
                    <a:lnTo>
                      <a:pt x="0" y="36"/>
                    </a:lnTo>
                    <a:lnTo>
                      <a:pt x="10" y="29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37" name="Freeform 361"/>
              <p:cNvSpPr>
                <a:spLocks/>
              </p:cNvSpPr>
              <p:nvPr/>
            </p:nvSpPr>
            <p:spPr bwMode="auto">
              <a:xfrm>
                <a:off x="3667" y="2134"/>
                <a:ext cx="40" cy="68"/>
              </a:xfrm>
              <a:custGeom>
                <a:avLst/>
                <a:gdLst>
                  <a:gd name="T0" fmla="*/ 33 w 40"/>
                  <a:gd name="T1" fmla="*/ 0 h 68"/>
                  <a:gd name="T2" fmla="*/ 29 w 40"/>
                  <a:gd name="T3" fmla="*/ 7 h 68"/>
                  <a:gd name="T4" fmla="*/ 22 w 40"/>
                  <a:gd name="T5" fmla="*/ 18 h 68"/>
                  <a:gd name="T6" fmla="*/ 18 w 40"/>
                  <a:gd name="T7" fmla="*/ 25 h 68"/>
                  <a:gd name="T8" fmla="*/ 15 w 40"/>
                  <a:gd name="T9" fmla="*/ 32 h 68"/>
                  <a:gd name="T10" fmla="*/ 11 w 40"/>
                  <a:gd name="T11" fmla="*/ 39 h 68"/>
                  <a:gd name="T12" fmla="*/ 7 w 40"/>
                  <a:gd name="T13" fmla="*/ 50 h 68"/>
                  <a:gd name="T14" fmla="*/ 4 w 40"/>
                  <a:gd name="T15" fmla="*/ 57 h 68"/>
                  <a:gd name="T16" fmla="*/ 0 w 40"/>
                  <a:gd name="T17" fmla="*/ 64 h 68"/>
                  <a:gd name="T18" fmla="*/ 11 w 40"/>
                  <a:gd name="T19" fmla="*/ 68 h 68"/>
                  <a:gd name="T20" fmla="*/ 11 w 40"/>
                  <a:gd name="T21" fmla="*/ 61 h 68"/>
                  <a:gd name="T22" fmla="*/ 15 w 40"/>
                  <a:gd name="T23" fmla="*/ 54 h 68"/>
                  <a:gd name="T24" fmla="*/ 18 w 40"/>
                  <a:gd name="T25" fmla="*/ 43 h 68"/>
                  <a:gd name="T26" fmla="*/ 22 w 40"/>
                  <a:gd name="T27" fmla="*/ 36 h 68"/>
                  <a:gd name="T28" fmla="*/ 25 w 40"/>
                  <a:gd name="T29" fmla="*/ 28 h 68"/>
                  <a:gd name="T30" fmla="*/ 29 w 40"/>
                  <a:gd name="T31" fmla="*/ 21 h 68"/>
                  <a:gd name="T32" fmla="*/ 33 w 40"/>
                  <a:gd name="T33" fmla="*/ 10 h 68"/>
                  <a:gd name="T34" fmla="*/ 40 w 40"/>
                  <a:gd name="T35" fmla="*/ 3 h 68"/>
                  <a:gd name="T36" fmla="*/ 33 w 40"/>
                  <a:gd name="T3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68">
                    <a:moveTo>
                      <a:pt x="33" y="0"/>
                    </a:moveTo>
                    <a:lnTo>
                      <a:pt x="29" y="7"/>
                    </a:lnTo>
                    <a:lnTo>
                      <a:pt x="22" y="18"/>
                    </a:lnTo>
                    <a:lnTo>
                      <a:pt x="18" y="25"/>
                    </a:lnTo>
                    <a:lnTo>
                      <a:pt x="15" y="32"/>
                    </a:lnTo>
                    <a:lnTo>
                      <a:pt x="11" y="39"/>
                    </a:lnTo>
                    <a:lnTo>
                      <a:pt x="7" y="50"/>
                    </a:lnTo>
                    <a:lnTo>
                      <a:pt x="4" y="57"/>
                    </a:lnTo>
                    <a:lnTo>
                      <a:pt x="0" y="64"/>
                    </a:lnTo>
                    <a:lnTo>
                      <a:pt x="11" y="68"/>
                    </a:lnTo>
                    <a:lnTo>
                      <a:pt x="11" y="61"/>
                    </a:lnTo>
                    <a:lnTo>
                      <a:pt x="15" y="54"/>
                    </a:lnTo>
                    <a:lnTo>
                      <a:pt x="18" y="43"/>
                    </a:lnTo>
                    <a:lnTo>
                      <a:pt x="22" y="36"/>
                    </a:lnTo>
                    <a:lnTo>
                      <a:pt x="25" y="28"/>
                    </a:lnTo>
                    <a:lnTo>
                      <a:pt x="29" y="21"/>
                    </a:lnTo>
                    <a:lnTo>
                      <a:pt x="33" y="10"/>
                    </a:lnTo>
                    <a:lnTo>
                      <a:pt x="40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38" name="Freeform 362"/>
              <p:cNvSpPr>
                <a:spLocks/>
              </p:cNvSpPr>
              <p:nvPr/>
            </p:nvSpPr>
            <p:spPr bwMode="auto">
              <a:xfrm>
                <a:off x="3692" y="2083"/>
                <a:ext cx="22" cy="54"/>
              </a:xfrm>
              <a:custGeom>
                <a:avLst/>
                <a:gdLst>
                  <a:gd name="T0" fmla="*/ 4 w 22"/>
                  <a:gd name="T1" fmla="*/ 0 h 54"/>
                  <a:gd name="T2" fmla="*/ 0 w 22"/>
                  <a:gd name="T3" fmla="*/ 4 h 54"/>
                  <a:gd name="T4" fmla="*/ 4 w 22"/>
                  <a:gd name="T5" fmla="*/ 11 h 54"/>
                  <a:gd name="T6" fmla="*/ 8 w 22"/>
                  <a:gd name="T7" fmla="*/ 15 h 54"/>
                  <a:gd name="T8" fmla="*/ 8 w 22"/>
                  <a:gd name="T9" fmla="*/ 22 h 54"/>
                  <a:gd name="T10" fmla="*/ 11 w 22"/>
                  <a:gd name="T11" fmla="*/ 29 h 54"/>
                  <a:gd name="T12" fmla="*/ 11 w 22"/>
                  <a:gd name="T13" fmla="*/ 47 h 54"/>
                  <a:gd name="T14" fmla="*/ 8 w 22"/>
                  <a:gd name="T15" fmla="*/ 51 h 54"/>
                  <a:gd name="T16" fmla="*/ 15 w 22"/>
                  <a:gd name="T17" fmla="*/ 54 h 54"/>
                  <a:gd name="T18" fmla="*/ 18 w 22"/>
                  <a:gd name="T19" fmla="*/ 47 h 54"/>
                  <a:gd name="T20" fmla="*/ 22 w 22"/>
                  <a:gd name="T21" fmla="*/ 40 h 54"/>
                  <a:gd name="T22" fmla="*/ 18 w 22"/>
                  <a:gd name="T23" fmla="*/ 33 h 54"/>
                  <a:gd name="T24" fmla="*/ 18 w 22"/>
                  <a:gd name="T25" fmla="*/ 25 h 54"/>
                  <a:gd name="T26" fmla="*/ 15 w 22"/>
                  <a:gd name="T27" fmla="*/ 22 h 54"/>
                  <a:gd name="T28" fmla="*/ 11 w 22"/>
                  <a:gd name="T29" fmla="*/ 15 h 54"/>
                  <a:gd name="T30" fmla="*/ 11 w 22"/>
                  <a:gd name="T31" fmla="*/ 7 h 54"/>
                  <a:gd name="T32" fmla="*/ 8 w 22"/>
                  <a:gd name="T33" fmla="*/ 4 h 54"/>
                  <a:gd name="T34" fmla="*/ 8 w 22"/>
                  <a:gd name="T35" fmla="*/ 7 h 54"/>
                  <a:gd name="T36" fmla="*/ 4 w 22"/>
                  <a:gd name="T37" fmla="*/ 0 h 54"/>
                  <a:gd name="T38" fmla="*/ 0 w 22"/>
                  <a:gd name="T39" fmla="*/ 0 h 54"/>
                  <a:gd name="T40" fmla="*/ 0 w 22"/>
                  <a:gd name="T41" fmla="*/ 4 h 54"/>
                  <a:gd name="T42" fmla="*/ 4 w 22"/>
                  <a:gd name="T4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54">
                    <a:moveTo>
                      <a:pt x="4" y="0"/>
                    </a:moveTo>
                    <a:lnTo>
                      <a:pt x="0" y="4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8" y="22"/>
                    </a:lnTo>
                    <a:lnTo>
                      <a:pt x="11" y="29"/>
                    </a:lnTo>
                    <a:lnTo>
                      <a:pt x="11" y="47"/>
                    </a:lnTo>
                    <a:lnTo>
                      <a:pt x="8" y="51"/>
                    </a:lnTo>
                    <a:lnTo>
                      <a:pt x="15" y="54"/>
                    </a:lnTo>
                    <a:lnTo>
                      <a:pt x="18" y="47"/>
                    </a:lnTo>
                    <a:lnTo>
                      <a:pt x="22" y="40"/>
                    </a:lnTo>
                    <a:lnTo>
                      <a:pt x="18" y="33"/>
                    </a:lnTo>
                    <a:lnTo>
                      <a:pt x="18" y="25"/>
                    </a:lnTo>
                    <a:lnTo>
                      <a:pt x="15" y="22"/>
                    </a:lnTo>
                    <a:lnTo>
                      <a:pt x="11" y="15"/>
                    </a:lnTo>
                    <a:lnTo>
                      <a:pt x="11" y="7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39" name="Freeform 363"/>
              <p:cNvSpPr>
                <a:spLocks/>
              </p:cNvSpPr>
              <p:nvPr/>
            </p:nvSpPr>
            <p:spPr bwMode="auto">
              <a:xfrm>
                <a:off x="3696" y="2080"/>
                <a:ext cx="7" cy="10"/>
              </a:xfrm>
              <a:custGeom>
                <a:avLst/>
                <a:gdLst>
                  <a:gd name="T0" fmla="*/ 7 w 7"/>
                  <a:gd name="T1" fmla="*/ 0 h 10"/>
                  <a:gd name="T2" fmla="*/ 0 w 7"/>
                  <a:gd name="T3" fmla="*/ 3 h 10"/>
                  <a:gd name="T4" fmla="*/ 4 w 7"/>
                  <a:gd name="T5" fmla="*/ 10 h 10"/>
                  <a:gd name="T6" fmla="*/ 7 w 7"/>
                  <a:gd name="T7" fmla="*/ 7 h 10"/>
                  <a:gd name="T8" fmla="*/ 4 w 7"/>
                  <a:gd name="T9" fmla="*/ 7 h 10"/>
                  <a:gd name="T10" fmla="*/ 7 w 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lnTo>
                      <a:pt x="0" y="3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40" name="Freeform 364"/>
              <p:cNvSpPr>
                <a:spLocks/>
              </p:cNvSpPr>
              <p:nvPr/>
            </p:nvSpPr>
            <p:spPr bwMode="auto">
              <a:xfrm>
                <a:off x="3700" y="2080"/>
                <a:ext cx="100" cy="82"/>
              </a:xfrm>
              <a:custGeom>
                <a:avLst/>
                <a:gdLst>
                  <a:gd name="T0" fmla="*/ 97 w 100"/>
                  <a:gd name="T1" fmla="*/ 75 h 82"/>
                  <a:gd name="T2" fmla="*/ 100 w 100"/>
                  <a:gd name="T3" fmla="*/ 75 h 82"/>
                  <a:gd name="T4" fmla="*/ 93 w 100"/>
                  <a:gd name="T5" fmla="*/ 72 h 82"/>
                  <a:gd name="T6" fmla="*/ 86 w 100"/>
                  <a:gd name="T7" fmla="*/ 68 h 82"/>
                  <a:gd name="T8" fmla="*/ 82 w 100"/>
                  <a:gd name="T9" fmla="*/ 64 h 82"/>
                  <a:gd name="T10" fmla="*/ 75 w 100"/>
                  <a:gd name="T11" fmla="*/ 61 h 82"/>
                  <a:gd name="T12" fmla="*/ 72 w 100"/>
                  <a:gd name="T13" fmla="*/ 54 h 82"/>
                  <a:gd name="T14" fmla="*/ 64 w 100"/>
                  <a:gd name="T15" fmla="*/ 50 h 82"/>
                  <a:gd name="T16" fmla="*/ 57 w 100"/>
                  <a:gd name="T17" fmla="*/ 46 h 82"/>
                  <a:gd name="T18" fmla="*/ 54 w 100"/>
                  <a:gd name="T19" fmla="*/ 39 h 82"/>
                  <a:gd name="T20" fmla="*/ 46 w 100"/>
                  <a:gd name="T21" fmla="*/ 36 h 82"/>
                  <a:gd name="T22" fmla="*/ 25 w 100"/>
                  <a:gd name="T23" fmla="*/ 14 h 82"/>
                  <a:gd name="T24" fmla="*/ 18 w 100"/>
                  <a:gd name="T25" fmla="*/ 10 h 82"/>
                  <a:gd name="T26" fmla="*/ 10 w 100"/>
                  <a:gd name="T27" fmla="*/ 7 h 82"/>
                  <a:gd name="T28" fmla="*/ 3 w 100"/>
                  <a:gd name="T29" fmla="*/ 0 h 82"/>
                  <a:gd name="T30" fmla="*/ 0 w 100"/>
                  <a:gd name="T31" fmla="*/ 7 h 82"/>
                  <a:gd name="T32" fmla="*/ 7 w 100"/>
                  <a:gd name="T33" fmla="*/ 10 h 82"/>
                  <a:gd name="T34" fmla="*/ 14 w 100"/>
                  <a:gd name="T35" fmla="*/ 14 h 82"/>
                  <a:gd name="T36" fmla="*/ 18 w 100"/>
                  <a:gd name="T37" fmla="*/ 21 h 82"/>
                  <a:gd name="T38" fmla="*/ 25 w 100"/>
                  <a:gd name="T39" fmla="*/ 25 h 82"/>
                  <a:gd name="T40" fmla="*/ 32 w 100"/>
                  <a:gd name="T41" fmla="*/ 28 h 82"/>
                  <a:gd name="T42" fmla="*/ 36 w 100"/>
                  <a:gd name="T43" fmla="*/ 36 h 82"/>
                  <a:gd name="T44" fmla="*/ 43 w 100"/>
                  <a:gd name="T45" fmla="*/ 39 h 82"/>
                  <a:gd name="T46" fmla="*/ 72 w 100"/>
                  <a:gd name="T47" fmla="*/ 68 h 82"/>
                  <a:gd name="T48" fmla="*/ 79 w 100"/>
                  <a:gd name="T49" fmla="*/ 72 h 82"/>
                  <a:gd name="T50" fmla="*/ 82 w 100"/>
                  <a:gd name="T51" fmla="*/ 75 h 82"/>
                  <a:gd name="T52" fmla="*/ 90 w 100"/>
                  <a:gd name="T53" fmla="*/ 79 h 82"/>
                  <a:gd name="T54" fmla="*/ 97 w 100"/>
                  <a:gd name="T55" fmla="*/ 82 h 82"/>
                  <a:gd name="T56" fmla="*/ 100 w 100"/>
                  <a:gd name="T57" fmla="*/ 82 h 82"/>
                  <a:gd name="T58" fmla="*/ 97 w 100"/>
                  <a:gd name="T59" fmla="*/ 82 h 82"/>
                  <a:gd name="T60" fmla="*/ 100 w 100"/>
                  <a:gd name="T61" fmla="*/ 82 h 82"/>
                  <a:gd name="T62" fmla="*/ 97 w 100"/>
                  <a:gd name="T63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0" h="82">
                    <a:moveTo>
                      <a:pt x="97" y="75"/>
                    </a:moveTo>
                    <a:lnTo>
                      <a:pt x="100" y="75"/>
                    </a:lnTo>
                    <a:lnTo>
                      <a:pt x="93" y="72"/>
                    </a:lnTo>
                    <a:lnTo>
                      <a:pt x="86" y="68"/>
                    </a:lnTo>
                    <a:lnTo>
                      <a:pt x="82" y="64"/>
                    </a:lnTo>
                    <a:lnTo>
                      <a:pt x="75" y="61"/>
                    </a:lnTo>
                    <a:lnTo>
                      <a:pt x="72" y="54"/>
                    </a:lnTo>
                    <a:lnTo>
                      <a:pt x="64" y="50"/>
                    </a:lnTo>
                    <a:lnTo>
                      <a:pt x="57" y="46"/>
                    </a:lnTo>
                    <a:lnTo>
                      <a:pt x="54" y="39"/>
                    </a:lnTo>
                    <a:lnTo>
                      <a:pt x="46" y="36"/>
                    </a:lnTo>
                    <a:lnTo>
                      <a:pt x="25" y="14"/>
                    </a:lnTo>
                    <a:lnTo>
                      <a:pt x="18" y="10"/>
                    </a:lnTo>
                    <a:lnTo>
                      <a:pt x="10" y="7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7" y="10"/>
                    </a:lnTo>
                    <a:lnTo>
                      <a:pt x="14" y="14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32" y="28"/>
                    </a:lnTo>
                    <a:lnTo>
                      <a:pt x="36" y="36"/>
                    </a:lnTo>
                    <a:lnTo>
                      <a:pt x="43" y="39"/>
                    </a:lnTo>
                    <a:lnTo>
                      <a:pt x="72" y="68"/>
                    </a:lnTo>
                    <a:lnTo>
                      <a:pt x="79" y="72"/>
                    </a:lnTo>
                    <a:lnTo>
                      <a:pt x="82" y="75"/>
                    </a:lnTo>
                    <a:lnTo>
                      <a:pt x="90" y="79"/>
                    </a:lnTo>
                    <a:lnTo>
                      <a:pt x="97" y="82"/>
                    </a:lnTo>
                    <a:lnTo>
                      <a:pt x="100" y="82"/>
                    </a:lnTo>
                    <a:lnTo>
                      <a:pt x="97" y="82"/>
                    </a:lnTo>
                    <a:lnTo>
                      <a:pt x="100" y="82"/>
                    </a:lnTo>
                    <a:lnTo>
                      <a:pt x="97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41" name="Freeform 365"/>
              <p:cNvSpPr>
                <a:spLocks/>
              </p:cNvSpPr>
              <p:nvPr/>
            </p:nvSpPr>
            <p:spPr bwMode="auto">
              <a:xfrm>
                <a:off x="3797" y="2152"/>
                <a:ext cx="11" cy="10"/>
              </a:xfrm>
              <a:custGeom>
                <a:avLst/>
                <a:gdLst>
                  <a:gd name="T0" fmla="*/ 3 w 11"/>
                  <a:gd name="T1" fmla="*/ 7 h 10"/>
                  <a:gd name="T2" fmla="*/ 3 w 11"/>
                  <a:gd name="T3" fmla="*/ 0 h 10"/>
                  <a:gd name="T4" fmla="*/ 0 w 11"/>
                  <a:gd name="T5" fmla="*/ 3 h 10"/>
                  <a:gd name="T6" fmla="*/ 3 w 11"/>
                  <a:gd name="T7" fmla="*/ 10 h 10"/>
                  <a:gd name="T8" fmla="*/ 7 w 11"/>
                  <a:gd name="T9" fmla="*/ 7 h 10"/>
                  <a:gd name="T10" fmla="*/ 7 w 11"/>
                  <a:gd name="T11" fmla="*/ 0 h 10"/>
                  <a:gd name="T12" fmla="*/ 7 w 11"/>
                  <a:gd name="T13" fmla="*/ 7 h 10"/>
                  <a:gd name="T14" fmla="*/ 11 w 11"/>
                  <a:gd name="T15" fmla="*/ 3 h 10"/>
                  <a:gd name="T16" fmla="*/ 7 w 11"/>
                  <a:gd name="T17" fmla="*/ 0 h 10"/>
                  <a:gd name="T18" fmla="*/ 3 w 11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3" y="7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10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42" name="Freeform 366"/>
              <p:cNvSpPr>
                <a:spLocks/>
              </p:cNvSpPr>
              <p:nvPr/>
            </p:nvSpPr>
            <p:spPr bwMode="auto">
              <a:xfrm>
                <a:off x="3703" y="2069"/>
                <a:ext cx="101" cy="90"/>
              </a:xfrm>
              <a:custGeom>
                <a:avLst/>
                <a:gdLst>
                  <a:gd name="T0" fmla="*/ 0 w 101"/>
                  <a:gd name="T1" fmla="*/ 3 h 90"/>
                  <a:gd name="T2" fmla="*/ 0 w 101"/>
                  <a:gd name="T3" fmla="*/ 7 h 90"/>
                  <a:gd name="T4" fmla="*/ 11 w 101"/>
                  <a:gd name="T5" fmla="*/ 11 h 90"/>
                  <a:gd name="T6" fmla="*/ 15 w 101"/>
                  <a:gd name="T7" fmla="*/ 14 h 90"/>
                  <a:gd name="T8" fmla="*/ 22 w 101"/>
                  <a:gd name="T9" fmla="*/ 18 h 90"/>
                  <a:gd name="T10" fmla="*/ 29 w 101"/>
                  <a:gd name="T11" fmla="*/ 25 h 90"/>
                  <a:gd name="T12" fmla="*/ 36 w 101"/>
                  <a:gd name="T13" fmla="*/ 29 h 90"/>
                  <a:gd name="T14" fmla="*/ 47 w 101"/>
                  <a:gd name="T15" fmla="*/ 39 h 90"/>
                  <a:gd name="T16" fmla="*/ 54 w 101"/>
                  <a:gd name="T17" fmla="*/ 43 h 90"/>
                  <a:gd name="T18" fmla="*/ 58 w 101"/>
                  <a:gd name="T19" fmla="*/ 50 h 90"/>
                  <a:gd name="T20" fmla="*/ 69 w 101"/>
                  <a:gd name="T21" fmla="*/ 61 h 90"/>
                  <a:gd name="T22" fmla="*/ 76 w 101"/>
                  <a:gd name="T23" fmla="*/ 65 h 90"/>
                  <a:gd name="T24" fmla="*/ 79 w 101"/>
                  <a:gd name="T25" fmla="*/ 72 h 90"/>
                  <a:gd name="T26" fmla="*/ 87 w 101"/>
                  <a:gd name="T27" fmla="*/ 79 h 90"/>
                  <a:gd name="T28" fmla="*/ 94 w 101"/>
                  <a:gd name="T29" fmla="*/ 83 h 90"/>
                  <a:gd name="T30" fmla="*/ 97 w 101"/>
                  <a:gd name="T31" fmla="*/ 90 h 90"/>
                  <a:gd name="T32" fmla="*/ 101 w 101"/>
                  <a:gd name="T33" fmla="*/ 83 h 90"/>
                  <a:gd name="T34" fmla="*/ 51 w 101"/>
                  <a:gd name="T35" fmla="*/ 32 h 90"/>
                  <a:gd name="T36" fmla="*/ 43 w 101"/>
                  <a:gd name="T37" fmla="*/ 29 h 90"/>
                  <a:gd name="T38" fmla="*/ 40 w 101"/>
                  <a:gd name="T39" fmla="*/ 21 h 90"/>
                  <a:gd name="T40" fmla="*/ 33 w 101"/>
                  <a:gd name="T41" fmla="*/ 18 h 90"/>
                  <a:gd name="T42" fmla="*/ 25 w 101"/>
                  <a:gd name="T43" fmla="*/ 14 h 90"/>
                  <a:gd name="T44" fmla="*/ 15 w 101"/>
                  <a:gd name="T45" fmla="*/ 3 h 90"/>
                  <a:gd name="T46" fmla="*/ 4 w 101"/>
                  <a:gd name="T47" fmla="*/ 0 h 90"/>
                  <a:gd name="T48" fmla="*/ 7 w 101"/>
                  <a:gd name="T49" fmla="*/ 3 h 90"/>
                  <a:gd name="T50" fmla="*/ 0 w 101"/>
                  <a:gd name="T51" fmla="*/ 3 h 90"/>
                  <a:gd name="T52" fmla="*/ 0 w 101"/>
                  <a:gd name="T53" fmla="*/ 7 h 90"/>
                  <a:gd name="T54" fmla="*/ 0 w 101"/>
                  <a:gd name="T55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1" h="90">
                    <a:moveTo>
                      <a:pt x="0" y="3"/>
                    </a:moveTo>
                    <a:lnTo>
                      <a:pt x="0" y="7"/>
                    </a:lnTo>
                    <a:lnTo>
                      <a:pt x="11" y="11"/>
                    </a:lnTo>
                    <a:lnTo>
                      <a:pt x="15" y="14"/>
                    </a:lnTo>
                    <a:lnTo>
                      <a:pt x="22" y="18"/>
                    </a:lnTo>
                    <a:lnTo>
                      <a:pt x="29" y="25"/>
                    </a:lnTo>
                    <a:lnTo>
                      <a:pt x="36" y="29"/>
                    </a:lnTo>
                    <a:lnTo>
                      <a:pt x="47" y="39"/>
                    </a:lnTo>
                    <a:lnTo>
                      <a:pt x="54" y="43"/>
                    </a:lnTo>
                    <a:lnTo>
                      <a:pt x="58" y="50"/>
                    </a:lnTo>
                    <a:lnTo>
                      <a:pt x="69" y="61"/>
                    </a:lnTo>
                    <a:lnTo>
                      <a:pt x="76" y="65"/>
                    </a:lnTo>
                    <a:lnTo>
                      <a:pt x="79" y="72"/>
                    </a:lnTo>
                    <a:lnTo>
                      <a:pt x="87" y="79"/>
                    </a:lnTo>
                    <a:lnTo>
                      <a:pt x="94" y="83"/>
                    </a:lnTo>
                    <a:lnTo>
                      <a:pt x="97" y="90"/>
                    </a:lnTo>
                    <a:lnTo>
                      <a:pt x="101" y="83"/>
                    </a:lnTo>
                    <a:lnTo>
                      <a:pt x="51" y="32"/>
                    </a:lnTo>
                    <a:lnTo>
                      <a:pt x="43" y="29"/>
                    </a:lnTo>
                    <a:lnTo>
                      <a:pt x="40" y="21"/>
                    </a:lnTo>
                    <a:lnTo>
                      <a:pt x="33" y="18"/>
                    </a:lnTo>
                    <a:lnTo>
                      <a:pt x="25" y="14"/>
                    </a:lnTo>
                    <a:lnTo>
                      <a:pt x="15" y="3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43" name="Freeform 367"/>
              <p:cNvSpPr>
                <a:spLocks/>
              </p:cNvSpPr>
              <p:nvPr/>
            </p:nvSpPr>
            <p:spPr bwMode="auto">
              <a:xfrm>
                <a:off x="3703" y="1957"/>
                <a:ext cx="65" cy="115"/>
              </a:xfrm>
              <a:custGeom>
                <a:avLst/>
                <a:gdLst>
                  <a:gd name="T0" fmla="*/ 65 w 65"/>
                  <a:gd name="T1" fmla="*/ 18 h 115"/>
                  <a:gd name="T2" fmla="*/ 58 w 65"/>
                  <a:gd name="T3" fmla="*/ 18 h 115"/>
                  <a:gd name="T4" fmla="*/ 54 w 65"/>
                  <a:gd name="T5" fmla="*/ 33 h 115"/>
                  <a:gd name="T6" fmla="*/ 51 w 65"/>
                  <a:gd name="T7" fmla="*/ 43 h 115"/>
                  <a:gd name="T8" fmla="*/ 43 w 65"/>
                  <a:gd name="T9" fmla="*/ 58 h 115"/>
                  <a:gd name="T10" fmla="*/ 22 w 65"/>
                  <a:gd name="T11" fmla="*/ 79 h 115"/>
                  <a:gd name="T12" fmla="*/ 15 w 65"/>
                  <a:gd name="T13" fmla="*/ 90 h 115"/>
                  <a:gd name="T14" fmla="*/ 4 w 65"/>
                  <a:gd name="T15" fmla="*/ 101 h 115"/>
                  <a:gd name="T16" fmla="*/ 0 w 65"/>
                  <a:gd name="T17" fmla="*/ 115 h 115"/>
                  <a:gd name="T18" fmla="*/ 7 w 65"/>
                  <a:gd name="T19" fmla="*/ 115 h 115"/>
                  <a:gd name="T20" fmla="*/ 15 w 65"/>
                  <a:gd name="T21" fmla="*/ 105 h 115"/>
                  <a:gd name="T22" fmla="*/ 18 w 65"/>
                  <a:gd name="T23" fmla="*/ 94 h 115"/>
                  <a:gd name="T24" fmla="*/ 40 w 65"/>
                  <a:gd name="T25" fmla="*/ 72 h 115"/>
                  <a:gd name="T26" fmla="*/ 47 w 65"/>
                  <a:gd name="T27" fmla="*/ 61 h 115"/>
                  <a:gd name="T28" fmla="*/ 58 w 65"/>
                  <a:gd name="T29" fmla="*/ 51 h 115"/>
                  <a:gd name="T30" fmla="*/ 61 w 65"/>
                  <a:gd name="T31" fmla="*/ 36 h 115"/>
                  <a:gd name="T32" fmla="*/ 65 w 65"/>
                  <a:gd name="T33" fmla="*/ 18 h 115"/>
                  <a:gd name="T34" fmla="*/ 58 w 65"/>
                  <a:gd name="T35" fmla="*/ 22 h 115"/>
                  <a:gd name="T36" fmla="*/ 65 w 65"/>
                  <a:gd name="T37" fmla="*/ 18 h 115"/>
                  <a:gd name="T38" fmla="*/ 58 w 65"/>
                  <a:gd name="T39" fmla="*/ 0 h 115"/>
                  <a:gd name="T40" fmla="*/ 58 w 65"/>
                  <a:gd name="T41" fmla="*/ 18 h 115"/>
                  <a:gd name="T42" fmla="*/ 65 w 65"/>
                  <a:gd name="T43" fmla="*/ 1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5">
                    <a:moveTo>
                      <a:pt x="65" y="18"/>
                    </a:moveTo>
                    <a:lnTo>
                      <a:pt x="58" y="18"/>
                    </a:lnTo>
                    <a:lnTo>
                      <a:pt x="54" y="33"/>
                    </a:lnTo>
                    <a:lnTo>
                      <a:pt x="51" y="43"/>
                    </a:lnTo>
                    <a:lnTo>
                      <a:pt x="43" y="58"/>
                    </a:lnTo>
                    <a:lnTo>
                      <a:pt x="22" y="79"/>
                    </a:lnTo>
                    <a:lnTo>
                      <a:pt x="15" y="90"/>
                    </a:lnTo>
                    <a:lnTo>
                      <a:pt x="4" y="101"/>
                    </a:lnTo>
                    <a:lnTo>
                      <a:pt x="0" y="115"/>
                    </a:lnTo>
                    <a:lnTo>
                      <a:pt x="7" y="115"/>
                    </a:lnTo>
                    <a:lnTo>
                      <a:pt x="15" y="105"/>
                    </a:lnTo>
                    <a:lnTo>
                      <a:pt x="18" y="94"/>
                    </a:lnTo>
                    <a:lnTo>
                      <a:pt x="40" y="72"/>
                    </a:lnTo>
                    <a:lnTo>
                      <a:pt x="47" y="61"/>
                    </a:lnTo>
                    <a:lnTo>
                      <a:pt x="58" y="51"/>
                    </a:lnTo>
                    <a:lnTo>
                      <a:pt x="61" y="36"/>
                    </a:lnTo>
                    <a:lnTo>
                      <a:pt x="65" y="18"/>
                    </a:lnTo>
                    <a:lnTo>
                      <a:pt x="58" y="22"/>
                    </a:lnTo>
                    <a:lnTo>
                      <a:pt x="65" y="18"/>
                    </a:lnTo>
                    <a:lnTo>
                      <a:pt x="58" y="0"/>
                    </a:lnTo>
                    <a:lnTo>
                      <a:pt x="58" y="18"/>
                    </a:lnTo>
                    <a:lnTo>
                      <a:pt x="6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44" name="Freeform 368"/>
              <p:cNvSpPr>
                <a:spLocks/>
              </p:cNvSpPr>
              <p:nvPr/>
            </p:nvSpPr>
            <p:spPr bwMode="auto">
              <a:xfrm>
                <a:off x="3761" y="1975"/>
                <a:ext cx="86" cy="58"/>
              </a:xfrm>
              <a:custGeom>
                <a:avLst/>
                <a:gdLst>
                  <a:gd name="T0" fmla="*/ 86 w 86"/>
                  <a:gd name="T1" fmla="*/ 51 h 58"/>
                  <a:gd name="T2" fmla="*/ 72 w 86"/>
                  <a:gd name="T3" fmla="*/ 51 h 58"/>
                  <a:gd name="T4" fmla="*/ 57 w 86"/>
                  <a:gd name="T5" fmla="*/ 47 h 58"/>
                  <a:gd name="T6" fmla="*/ 47 w 86"/>
                  <a:gd name="T7" fmla="*/ 43 h 58"/>
                  <a:gd name="T8" fmla="*/ 36 w 86"/>
                  <a:gd name="T9" fmla="*/ 36 h 58"/>
                  <a:gd name="T10" fmla="*/ 29 w 86"/>
                  <a:gd name="T11" fmla="*/ 29 h 58"/>
                  <a:gd name="T12" fmla="*/ 18 w 86"/>
                  <a:gd name="T13" fmla="*/ 22 h 58"/>
                  <a:gd name="T14" fmla="*/ 14 w 86"/>
                  <a:gd name="T15" fmla="*/ 11 h 58"/>
                  <a:gd name="T16" fmla="*/ 7 w 86"/>
                  <a:gd name="T17" fmla="*/ 0 h 58"/>
                  <a:gd name="T18" fmla="*/ 0 w 86"/>
                  <a:gd name="T19" fmla="*/ 4 h 58"/>
                  <a:gd name="T20" fmla="*/ 7 w 86"/>
                  <a:gd name="T21" fmla="*/ 15 h 58"/>
                  <a:gd name="T22" fmla="*/ 14 w 86"/>
                  <a:gd name="T23" fmla="*/ 25 h 58"/>
                  <a:gd name="T24" fmla="*/ 21 w 86"/>
                  <a:gd name="T25" fmla="*/ 36 h 58"/>
                  <a:gd name="T26" fmla="*/ 32 w 86"/>
                  <a:gd name="T27" fmla="*/ 43 h 58"/>
                  <a:gd name="T28" fmla="*/ 43 w 86"/>
                  <a:gd name="T29" fmla="*/ 51 h 58"/>
                  <a:gd name="T30" fmla="*/ 57 w 86"/>
                  <a:gd name="T31" fmla="*/ 54 h 58"/>
                  <a:gd name="T32" fmla="*/ 72 w 86"/>
                  <a:gd name="T33" fmla="*/ 58 h 58"/>
                  <a:gd name="T34" fmla="*/ 83 w 86"/>
                  <a:gd name="T35" fmla="*/ 58 h 58"/>
                  <a:gd name="T36" fmla="*/ 79 w 86"/>
                  <a:gd name="T37" fmla="*/ 58 h 58"/>
                  <a:gd name="T38" fmla="*/ 86 w 86"/>
                  <a:gd name="T39" fmla="*/ 51 h 58"/>
                  <a:gd name="T40" fmla="*/ 83 w 86"/>
                  <a:gd name="T41" fmla="*/ 51 h 58"/>
                  <a:gd name="T42" fmla="*/ 86 w 86"/>
                  <a:gd name="T43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58">
                    <a:moveTo>
                      <a:pt x="86" y="51"/>
                    </a:moveTo>
                    <a:lnTo>
                      <a:pt x="72" y="51"/>
                    </a:lnTo>
                    <a:lnTo>
                      <a:pt x="57" y="47"/>
                    </a:lnTo>
                    <a:lnTo>
                      <a:pt x="47" y="43"/>
                    </a:lnTo>
                    <a:lnTo>
                      <a:pt x="36" y="36"/>
                    </a:lnTo>
                    <a:lnTo>
                      <a:pt x="29" y="29"/>
                    </a:lnTo>
                    <a:lnTo>
                      <a:pt x="18" y="22"/>
                    </a:lnTo>
                    <a:lnTo>
                      <a:pt x="14" y="11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15"/>
                    </a:lnTo>
                    <a:lnTo>
                      <a:pt x="14" y="25"/>
                    </a:lnTo>
                    <a:lnTo>
                      <a:pt x="21" y="36"/>
                    </a:lnTo>
                    <a:lnTo>
                      <a:pt x="32" y="43"/>
                    </a:lnTo>
                    <a:lnTo>
                      <a:pt x="43" y="51"/>
                    </a:lnTo>
                    <a:lnTo>
                      <a:pt x="57" y="54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79" y="58"/>
                    </a:lnTo>
                    <a:lnTo>
                      <a:pt x="86" y="51"/>
                    </a:lnTo>
                    <a:lnTo>
                      <a:pt x="83" y="51"/>
                    </a:lnTo>
                    <a:lnTo>
                      <a:pt x="8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45" name="Freeform 369"/>
              <p:cNvSpPr>
                <a:spLocks/>
              </p:cNvSpPr>
              <p:nvPr/>
            </p:nvSpPr>
            <p:spPr bwMode="auto">
              <a:xfrm>
                <a:off x="3908" y="1986"/>
                <a:ext cx="18" cy="22"/>
              </a:xfrm>
              <a:custGeom>
                <a:avLst/>
                <a:gdLst>
                  <a:gd name="T0" fmla="*/ 18 w 18"/>
                  <a:gd name="T1" fmla="*/ 18 h 22"/>
                  <a:gd name="T2" fmla="*/ 15 w 18"/>
                  <a:gd name="T3" fmla="*/ 22 h 22"/>
                  <a:gd name="T4" fmla="*/ 0 w 18"/>
                  <a:gd name="T5" fmla="*/ 7 h 22"/>
                  <a:gd name="T6" fmla="*/ 0 w 18"/>
                  <a:gd name="T7" fmla="*/ 4 h 22"/>
                  <a:gd name="T8" fmla="*/ 4 w 18"/>
                  <a:gd name="T9" fmla="*/ 0 h 22"/>
                  <a:gd name="T10" fmla="*/ 15 w 18"/>
                  <a:gd name="T11" fmla="*/ 11 h 22"/>
                  <a:gd name="T12" fmla="*/ 18 w 18"/>
                  <a:gd name="T13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18" y="18"/>
                    </a:moveTo>
                    <a:lnTo>
                      <a:pt x="15" y="22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5" y="11"/>
                    </a:ln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46" name="Freeform 370"/>
              <p:cNvSpPr>
                <a:spLocks/>
              </p:cNvSpPr>
              <p:nvPr/>
            </p:nvSpPr>
            <p:spPr bwMode="auto">
              <a:xfrm>
                <a:off x="3908" y="1997"/>
                <a:ext cx="22" cy="14"/>
              </a:xfrm>
              <a:custGeom>
                <a:avLst/>
                <a:gdLst>
                  <a:gd name="T0" fmla="*/ 0 w 22"/>
                  <a:gd name="T1" fmla="*/ 3 h 14"/>
                  <a:gd name="T2" fmla="*/ 4 w 22"/>
                  <a:gd name="T3" fmla="*/ 3 h 14"/>
                  <a:gd name="T4" fmla="*/ 15 w 22"/>
                  <a:gd name="T5" fmla="*/ 14 h 14"/>
                  <a:gd name="T6" fmla="*/ 22 w 22"/>
                  <a:gd name="T7" fmla="*/ 7 h 14"/>
                  <a:gd name="T8" fmla="*/ 15 w 22"/>
                  <a:gd name="T9" fmla="*/ 3 h 14"/>
                  <a:gd name="T10" fmla="*/ 11 w 22"/>
                  <a:gd name="T11" fmla="*/ 3 h 14"/>
                  <a:gd name="T12" fmla="*/ 8 w 22"/>
                  <a:gd name="T13" fmla="*/ 0 h 14"/>
                  <a:gd name="T14" fmla="*/ 11 w 22"/>
                  <a:gd name="T15" fmla="*/ 3 h 14"/>
                  <a:gd name="T16" fmla="*/ 0 w 22"/>
                  <a:gd name="T17" fmla="*/ 3 h 14"/>
                  <a:gd name="T18" fmla="*/ 4 w 22"/>
                  <a:gd name="T19" fmla="*/ 3 h 14"/>
                  <a:gd name="T20" fmla="*/ 0 w 22"/>
                  <a:gd name="T2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4">
                    <a:moveTo>
                      <a:pt x="0" y="3"/>
                    </a:moveTo>
                    <a:lnTo>
                      <a:pt x="4" y="3"/>
                    </a:lnTo>
                    <a:lnTo>
                      <a:pt x="15" y="14"/>
                    </a:lnTo>
                    <a:lnTo>
                      <a:pt x="22" y="7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47" name="Freeform 371"/>
              <p:cNvSpPr>
                <a:spLocks/>
              </p:cNvSpPr>
              <p:nvPr/>
            </p:nvSpPr>
            <p:spPr bwMode="auto">
              <a:xfrm>
                <a:off x="3905" y="1982"/>
                <a:ext cx="14" cy="18"/>
              </a:xfrm>
              <a:custGeom>
                <a:avLst/>
                <a:gdLst>
                  <a:gd name="T0" fmla="*/ 11 w 14"/>
                  <a:gd name="T1" fmla="*/ 0 h 18"/>
                  <a:gd name="T2" fmla="*/ 7 w 14"/>
                  <a:gd name="T3" fmla="*/ 0 h 18"/>
                  <a:gd name="T4" fmla="*/ 0 w 14"/>
                  <a:gd name="T5" fmla="*/ 8 h 18"/>
                  <a:gd name="T6" fmla="*/ 0 w 14"/>
                  <a:gd name="T7" fmla="*/ 11 h 18"/>
                  <a:gd name="T8" fmla="*/ 3 w 14"/>
                  <a:gd name="T9" fmla="*/ 15 h 18"/>
                  <a:gd name="T10" fmla="*/ 3 w 14"/>
                  <a:gd name="T11" fmla="*/ 18 h 18"/>
                  <a:gd name="T12" fmla="*/ 14 w 14"/>
                  <a:gd name="T13" fmla="*/ 18 h 18"/>
                  <a:gd name="T14" fmla="*/ 11 w 14"/>
                  <a:gd name="T15" fmla="*/ 11 h 18"/>
                  <a:gd name="T16" fmla="*/ 7 w 14"/>
                  <a:gd name="T17" fmla="*/ 8 h 18"/>
                  <a:gd name="T18" fmla="*/ 3 w 14"/>
                  <a:gd name="T19" fmla="*/ 8 h 18"/>
                  <a:gd name="T20" fmla="*/ 11 w 14"/>
                  <a:gd name="T21" fmla="*/ 0 h 18"/>
                  <a:gd name="T22" fmla="*/ 7 w 14"/>
                  <a:gd name="T23" fmla="*/ 0 h 18"/>
                  <a:gd name="T24" fmla="*/ 11 w 14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8">
                    <a:moveTo>
                      <a:pt x="11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14" y="18"/>
                    </a:lnTo>
                    <a:lnTo>
                      <a:pt x="11" y="11"/>
                    </a:lnTo>
                    <a:lnTo>
                      <a:pt x="7" y="8"/>
                    </a:lnTo>
                    <a:lnTo>
                      <a:pt x="3" y="8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48" name="Freeform 372"/>
              <p:cNvSpPr>
                <a:spLocks/>
              </p:cNvSpPr>
              <p:nvPr/>
            </p:nvSpPr>
            <p:spPr bwMode="auto">
              <a:xfrm>
                <a:off x="3908" y="1982"/>
                <a:ext cx="22" cy="26"/>
              </a:xfrm>
              <a:custGeom>
                <a:avLst/>
                <a:gdLst>
                  <a:gd name="T0" fmla="*/ 22 w 22"/>
                  <a:gd name="T1" fmla="*/ 22 h 26"/>
                  <a:gd name="T2" fmla="*/ 18 w 22"/>
                  <a:gd name="T3" fmla="*/ 15 h 26"/>
                  <a:gd name="T4" fmla="*/ 15 w 22"/>
                  <a:gd name="T5" fmla="*/ 8 h 26"/>
                  <a:gd name="T6" fmla="*/ 8 w 22"/>
                  <a:gd name="T7" fmla="*/ 0 h 26"/>
                  <a:gd name="T8" fmla="*/ 0 w 22"/>
                  <a:gd name="T9" fmla="*/ 8 h 26"/>
                  <a:gd name="T10" fmla="*/ 8 w 22"/>
                  <a:gd name="T11" fmla="*/ 11 h 26"/>
                  <a:gd name="T12" fmla="*/ 11 w 22"/>
                  <a:gd name="T13" fmla="*/ 15 h 26"/>
                  <a:gd name="T14" fmla="*/ 11 w 22"/>
                  <a:gd name="T15" fmla="*/ 18 h 26"/>
                  <a:gd name="T16" fmla="*/ 15 w 22"/>
                  <a:gd name="T17" fmla="*/ 22 h 26"/>
                  <a:gd name="T18" fmla="*/ 15 w 22"/>
                  <a:gd name="T19" fmla="*/ 18 h 26"/>
                  <a:gd name="T20" fmla="*/ 22 w 22"/>
                  <a:gd name="T21" fmla="*/ 26 h 26"/>
                  <a:gd name="T22" fmla="*/ 22 w 22"/>
                  <a:gd name="T23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6">
                    <a:moveTo>
                      <a:pt x="22" y="22"/>
                    </a:moveTo>
                    <a:lnTo>
                      <a:pt x="18" y="15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5" y="22"/>
                    </a:lnTo>
                    <a:lnTo>
                      <a:pt x="15" y="18"/>
                    </a:lnTo>
                    <a:lnTo>
                      <a:pt x="22" y="26"/>
                    </a:lnTo>
                    <a:lnTo>
                      <a:pt x="2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49" name="Freeform 373"/>
              <p:cNvSpPr>
                <a:spLocks/>
              </p:cNvSpPr>
              <p:nvPr/>
            </p:nvSpPr>
            <p:spPr bwMode="auto">
              <a:xfrm>
                <a:off x="3926" y="1986"/>
                <a:ext cx="11" cy="14"/>
              </a:xfrm>
              <a:custGeom>
                <a:avLst/>
                <a:gdLst>
                  <a:gd name="T0" fmla="*/ 11 w 11"/>
                  <a:gd name="T1" fmla="*/ 11 h 14"/>
                  <a:gd name="T2" fmla="*/ 11 w 11"/>
                  <a:gd name="T3" fmla="*/ 14 h 14"/>
                  <a:gd name="T4" fmla="*/ 8 w 11"/>
                  <a:gd name="T5" fmla="*/ 14 h 14"/>
                  <a:gd name="T6" fmla="*/ 4 w 11"/>
                  <a:gd name="T7" fmla="*/ 11 h 14"/>
                  <a:gd name="T8" fmla="*/ 0 w 11"/>
                  <a:gd name="T9" fmla="*/ 11 h 14"/>
                  <a:gd name="T10" fmla="*/ 0 w 11"/>
                  <a:gd name="T11" fmla="*/ 4 h 14"/>
                  <a:gd name="T12" fmla="*/ 4 w 11"/>
                  <a:gd name="T13" fmla="*/ 0 h 14"/>
                  <a:gd name="T14" fmla="*/ 8 w 11"/>
                  <a:gd name="T15" fmla="*/ 4 h 14"/>
                  <a:gd name="T16" fmla="*/ 11 w 11"/>
                  <a:gd name="T17" fmla="*/ 4 h 14"/>
                  <a:gd name="T18" fmla="*/ 11 w 11"/>
                  <a:gd name="T1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4">
                    <a:moveTo>
                      <a:pt x="11" y="11"/>
                    </a:moveTo>
                    <a:lnTo>
                      <a:pt x="11" y="14"/>
                    </a:lnTo>
                    <a:lnTo>
                      <a:pt x="8" y="14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50" name="Freeform 374"/>
              <p:cNvSpPr>
                <a:spLocks/>
              </p:cNvSpPr>
              <p:nvPr/>
            </p:nvSpPr>
            <p:spPr bwMode="auto">
              <a:xfrm>
                <a:off x="3926" y="1997"/>
                <a:ext cx="15" cy="7"/>
              </a:xfrm>
              <a:custGeom>
                <a:avLst/>
                <a:gdLst>
                  <a:gd name="T0" fmla="*/ 4 w 15"/>
                  <a:gd name="T1" fmla="*/ 3 h 7"/>
                  <a:gd name="T2" fmla="*/ 0 w 15"/>
                  <a:gd name="T3" fmla="*/ 3 h 7"/>
                  <a:gd name="T4" fmla="*/ 4 w 15"/>
                  <a:gd name="T5" fmla="*/ 7 h 7"/>
                  <a:gd name="T6" fmla="*/ 11 w 15"/>
                  <a:gd name="T7" fmla="*/ 7 h 7"/>
                  <a:gd name="T8" fmla="*/ 15 w 15"/>
                  <a:gd name="T9" fmla="*/ 0 h 7"/>
                  <a:gd name="T10" fmla="*/ 8 w 15"/>
                  <a:gd name="T11" fmla="*/ 0 h 7"/>
                  <a:gd name="T12" fmla="*/ 4 w 15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4" y="3"/>
                    </a:moveTo>
                    <a:lnTo>
                      <a:pt x="0" y="3"/>
                    </a:lnTo>
                    <a:lnTo>
                      <a:pt x="4" y="7"/>
                    </a:lnTo>
                    <a:lnTo>
                      <a:pt x="11" y="7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51" name="Freeform 375"/>
              <p:cNvSpPr>
                <a:spLocks/>
              </p:cNvSpPr>
              <p:nvPr/>
            </p:nvSpPr>
            <p:spPr bwMode="auto">
              <a:xfrm>
                <a:off x="3923" y="1982"/>
                <a:ext cx="11" cy="18"/>
              </a:xfrm>
              <a:custGeom>
                <a:avLst/>
                <a:gdLst>
                  <a:gd name="T0" fmla="*/ 11 w 11"/>
                  <a:gd name="T1" fmla="*/ 0 h 18"/>
                  <a:gd name="T2" fmla="*/ 7 w 11"/>
                  <a:gd name="T3" fmla="*/ 0 h 18"/>
                  <a:gd name="T4" fmla="*/ 3 w 11"/>
                  <a:gd name="T5" fmla="*/ 4 h 18"/>
                  <a:gd name="T6" fmla="*/ 0 w 11"/>
                  <a:gd name="T7" fmla="*/ 11 h 18"/>
                  <a:gd name="T8" fmla="*/ 7 w 11"/>
                  <a:gd name="T9" fmla="*/ 18 h 18"/>
                  <a:gd name="T10" fmla="*/ 11 w 11"/>
                  <a:gd name="T11" fmla="*/ 15 h 18"/>
                  <a:gd name="T12" fmla="*/ 7 w 11"/>
                  <a:gd name="T13" fmla="*/ 11 h 18"/>
                  <a:gd name="T14" fmla="*/ 7 w 11"/>
                  <a:gd name="T15" fmla="*/ 8 h 18"/>
                  <a:gd name="T16" fmla="*/ 11 w 11"/>
                  <a:gd name="T17" fmla="*/ 8 h 18"/>
                  <a:gd name="T18" fmla="*/ 7 w 11"/>
                  <a:gd name="T19" fmla="*/ 8 h 18"/>
                  <a:gd name="T20" fmla="*/ 11 w 11"/>
                  <a:gd name="T21" fmla="*/ 0 h 18"/>
                  <a:gd name="T22" fmla="*/ 7 w 11"/>
                  <a:gd name="T23" fmla="*/ 0 h 18"/>
                  <a:gd name="T24" fmla="*/ 11 w 11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7" y="0"/>
                    </a:lnTo>
                    <a:lnTo>
                      <a:pt x="3" y="4"/>
                    </a:lnTo>
                    <a:lnTo>
                      <a:pt x="0" y="11"/>
                    </a:lnTo>
                    <a:lnTo>
                      <a:pt x="7" y="18"/>
                    </a:lnTo>
                    <a:lnTo>
                      <a:pt x="11" y="15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11" y="8"/>
                    </a:lnTo>
                    <a:lnTo>
                      <a:pt x="7" y="8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52" name="Freeform 376"/>
              <p:cNvSpPr>
                <a:spLocks/>
              </p:cNvSpPr>
              <p:nvPr/>
            </p:nvSpPr>
            <p:spPr bwMode="auto">
              <a:xfrm>
                <a:off x="3930" y="1982"/>
                <a:ext cx="11" cy="15"/>
              </a:xfrm>
              <a:custGeom>
                <a:avLst/>
                <a:gdLst>
                  <a:gd name="T0" fmla="*/ 11 w 11"/>
                  <a:gd name="T1" fmla="*/ 15 h 15"/>
                  <a:gd name="T2" fmla="*/ 11 w 11"/>
                  <a:gd name="T3" fmla="*/ 8 h 15"/>
                  <a:gd name="T4" fmla="*/ 4 w 11"/>
                  <a:gd name="T5" fmla="*/ 0 h 15"/>
                  <a:gd name="T6" fmla="*/ 0 w 11"/>
                  <a:gd name="T7" fmla="*/ 8 h 15"/>
                  <a:gd name="T8" fmla="*/ 4 w 11"/>
                  <a:gd name="T9" fmla="*/ 8 h 15"/>
                  <a:gd name="T10" fmla="*/ 4 w 11"/>
                  <a:gd name="T11" fmla="*/ 15 h 15"/>
                  <a:gd name="T12" fmla="*/ 11 w 1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11" y="8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15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53" name="Freeform 377"/>
              <p:cNvSpPr>
                <a:spLocks/>
              </p:cNvSpPr>
              <p:nvPr/>
            </p:nvSpPr>
            <p:spPr bwMode="auto">
              <a:xfrm>
                <a:off x="3869" y="1990"/>
                <a:ext cx="43" cy="28"/>
              </a:xfrm>
              <a:custGeom>
                <a:avLst/>
                <a:gdLst>
                  <a:gd name="T0" fmla="*/ 43 w 43"/>
                  <a:gd name="T1" fmla="*/ 14 h 28"/>
                  <a:gd name="T2" fmla="*/ 29 w 43"/>
                  <a:gd name="T3" fmla="*/ 21 h 28"/>
                  <a:gd name="T4" fmla="*/ 32 w 43"/>
                  <a:gd name="T5" fmla="*/ 25 h 28"/>
                  <a:gd name="T6" fmla="*/ 32 w 43"/>
                  <a:gd name="T7" fmla="*/ 28 h 28"/>
                  <a:gd name="T8" fmla="*/ 29 w 43"/>
                  <a:gd name="T9" fmla="*/ 28 h 28"/>
                  <a:gd name="T10" fmla="*/ 21 w 43"/>
                  <a:gd name="T11" fmla="*/ 25 h 28"/>
                  <a:gd name="T12" fmla="*/ 18 w 43"/>
                  <a:gd name="T13" fmla="*/ 25 h 28"/>
                  <a:gd name="T14" fmla="*/ 11 w 43"/>
                  <a:gd name="T15" fmla="*/ 18 h 28"/>
                  <a:gd name="T16" fmla="*/ 7 w 43"/>
                  <a:gd name="T17" fmla="*/ 18 h 28"/>
                  <a:gd name="T18" fmla="*/ 0 w 43"/>
                  <a:gd name="T19" fmla="*/ 10 h 28"/>
                  <a:gd name="T20" fmla="*/ 3 w 43"/>
                  <a:gd name="T21" fmla="*/ 7 h 28"/>
                  <a:gd name="T22" fmla="*/ 3 w 43"/>
                  <a:gd name="T23" fmla="*/ 3 h 28"/>
                  <a:gd name="T24" fmla="*/ 7 w 43"/>
                  <a:gd name="T25" fmla="*/ 3 h 28"/>
                  <a:gd name="T26" fmla="*/ 11 w 43"/>
                  <a:gd name="T27" fmla="*/ 7 h 28"/>
                  <a:gd name="T28" fmla="*/ 18 w 43"/>
                  <a:gd name="T29" fmla="*/ 7 h 28"/>
                  <a:gd name="T30" fmla="*/ 18 w 43"/>
                  <a:gd name="T31" fmla="*/ 0 h 28"/>
                  <a:gd name="T32" fmla="*/ 21 w 43"/>
                  <a:gd name="T33" fmla="*/ 0 h 28"/>
                  <a:gd name="T34" fmla="*/ 25 w 43"/>
                  <a:gd name="T35" fmla="*/ 3 h 28"/>
                  <a:gd name="T36" fmla="*/ 29 w 43"/>
                  <a:gd name="T37" fmla="*/ 3 h 28"/>
                  <a:gd name="T38" fmla="*/ 32 w 43"/>
                  <a:gd name="T39" fmla="*/ 7 h 28"/>
                  <a:gd name="T40" fmla="*/ 36 w 43"/>
                  <a:gd name="T41" fmla="*/ 7 h 28"/>
                  <a:gd name="T42" fmla="*/ 36 w 43"/>
                  <a:gd name="T43" fmla="*/ 10 h 28"/>
                  <a:gd name="T44" fmla="*/ 39 w 43"/>
                  <a:gd name="T45" fmla="*/ 10 h 28"/>
                  <a:gd name="T46" fmla="*/ 43 w 43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28">
                    <a:moveTo>
                      <a:pt x="43" y="14"/>
                    </a:moveTo>
                    <a:lnTo>
                      <a:pt x="29" y="21"/>
                    </a:lnTo>
                    <a:lnTo>
                      <a:pt x="32" y="25"/>
                    </a:lnTo>
                    <a:lnTo>
                      <a:pt x="32" y="28"/>
                    </a:lnTo>
                    <a:lnTo>
                      <a:pt x="29" y="28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7"/>
                    </a:lnTo>
                    <a:lnTo>
                      <a:pt x="36" y="7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54" name="Freeform 378"/>
              <p:cNvSpPr>
                <a:spLocks/>
              </p:cNvSpPr>
              <p:nvPr/>
            </p:nvSpPr>
            <p:spPr bwMode="auto">
              <a:xfrm>
                <a:off x="3890" y="2000"/>
                <a:ext cx="22" cy="15"/>
              </a:xfrm>
              <a:custGeom>
                <a:avLst/>
                <a:gdLst>
                  <a:gd name="T0" fmla="*/ 8 w 22"/>
                  <a:gd name="T1" fmla="*/ 8 h 15"/>
                  <a:gd name="T2" fmla="*/ 11 w 22"/>
                  <a:gd name="T3" fmla="*/ 15 h 15"/>
                  <a:gd name="T4" fmla="*/ 22 w 22"/>
                  <a:gd name="T5" fmla="*/ 8 h 15"/>
                  <a:gd name="T6" fmla="*/ 18 w 22"/>
                  <a:gd name="T7" fmla="*/ 0 h 15"/>
                  <a:gd name="T8" fmla="*/ 8 w 22"/>
                  <a:gd name="T9" fmla="*/ 8 h 15"/>
                  <a:gd name="T10" fmla="*/ 8 w 22"/>
                  <a:gd name="T11" fmla="*/ 15 h 15"/>
                  <a:gd name="T12" fmla="*/ 8 w 22"/>
                  <a:gd name="T13" fmla="*/ 8 h 15"/>
                  <a:gd name="T14" fmla="*/ 0 w 22"/>
                  <a:gd name="T15" fmla="*/ 11 h 15"/>
                  <a:gd name="T16" fmla="*/ 8 w 22"/>
                  <a:gd name="T17" fmla="*/ 15 h 15"/>
                  <a:gd name="T18" fmla="*/ 8 w 22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5">
                    <a:moveTo>
                      <a:pt x="8" y="8"/>
                    </a:moveTo>
                    <a:lnTo>
                      <a:pt x="11" y="15"/>
                    </a:lnTo>
                    <a:lnTo>
                      <a:pt x="22" y="8"/>
                    </a:lnTo>
                    <a:lnTo>
                      <a:pt x="1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11"/>
                    </a:lnTo>
                    <a:lnTo>
                      <a:pt x="8" y="1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55" name="Freeform 379"/>
              <p:cNvSpPr>
                <a:spLocks/>
              </p:cNvSpPr>
              <p:nvPr/>
            </p:nvSpPr>
            <p:spPr bwMode="auto">
              <a:xfrm>
                <a:off x="3898" y="2008"/>
                <a:ext cx="7" cy="14"/>
              </a:xfrm>
              <a:custGeom>
                <a:avLst/>
                <a:gdLst>
                  <a:gd name="T0" fmla="*/ 3 w 7"/>
                  <a:gd name="T1" fmla="*/ 14 h 14"/>
                  <a:gd name="T2" fmla="*/ 7 w 7"/>
                  <a:gd name="T3" fmla="*/ 10 h 14"/>
                  <a:gd name="T4" fmla="*/ 7 w 7"/>
                  <a:gd name="T5" fmla="*/ 7 h 14"/>
                  <a:gd name="T6" fmla="*/ 0 w 7"/>
                  <a:gd name="T7" fmla="*/ 0 h 14"/>
                  <a:gd name="T8" fmla="*/ 0 w 7"/>
                  <a:gd name="T9" fmla="*/ 10 h 14"/>
                  <a:gd name="T10" fmla="*/ 3 w 7"/>
                  <a:gd name="T11" fmla="*/ 7 h 14"/>
                  <a:gd name="T12" fmla="*/ 3 w 7"/>
                  <a:gd name="T13" fmla="*/ 14 h 14"/>
                  <a:gd name="T14" fmla="*/ 7 w 7"/>
                  <a:gd name="T15" fmla="*/ 10 h 14"/>
                  <a:gd name="T16" fmla="*/ 3 w 7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4">
                    <a:moveTo>
                      <a:pt x="3" y="14"/>
                    </a:moveTo>
                    <a:lnTo>
                      <a:pt x="7" y="10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56" name="Freeform 380"/>
              <p:cNvSpPr>
                <a:spLocks/>
              </p:cNvSpPr>
              <p:nvPr/>
            </p:nvSpPr>
            <p:spPr bwMode="auto">
              <a:xfrm>
                <a:off x="3865" y="1997"/>
                <a:ext cx="36" cy="25"/>
              </a:xfrm>
              <a:custGeom>
                <a:avLst/>
                <a:gdLst>
                  <a:gd name="T0" fmla="*/ 0 w 36"/>
                  <a:gd name="T1" fmla="*/ 3 h 25"/>
                  <a:gd name="T2" fmla="*/ 0 w 36"/>
                  <a:gd name="T3" fmla="*/ 7 h 25"/>
                  <a:gd name="T4" fmla="*/ 4 w 36"/>
                  <a:gd name="T5" fmla="*/ 11 h 25"/>
                  <a:gd name="T6" fmla="*/ 7 w 36"/>
                  <a:gd name="T7" fmla="*/ 11 h 25"/>
                  <a:gd name="T8" fmla="*/ 15 w 36"/>
                  <a:gd name="T9" fmla="*/ 18 h 25"/>
                  <a:gd name="T10" fmla="*/ 22 w 36"/>
                  <a:gd name="T11" fmla="*/ 21 h 25"/>
                  <a:gd name="T12" fmla="*/ 25 w 36"/>
                  <a:gd name="T13" fmla="*/ 21 h 25"/>
                  <a:gd name="T14" fmla="*/ 33 w 36"/>
                  <a:gd name="T15" fmla="*/ 25 h 25"/>
                  <a:gd name="T16" fmla="*/ 36 w 36"/>
                  <a:gd name="T17" fmla="*/ 25 h 25"/>
                  <a:gd name="T18" fmla="*/ 36 w 36"/>
                  <a:gd name="T19" fmla="*/ 18 h 25"/>
                  <a:gd name="T20" fmla="*/ 29 w 36"/>
                  <a:gd name="T21" fmla="*/ 18 h 25"/>
                  <a:gd name="T22" fmla="*/ 25 w 36"/>
                  <a:gd name="T23" fmla="*/ 14 h 25"/>
                  <a:gd name="T24" fmla="*/ 18 w 36"/>
                  <a:gd name="T25" fmla="*/ 14 h 25"/>
                  <a:gd name="T26" fmla="*/ 15 w 36"/>
                  <a:gd name="T27" fmla="*/ 11 h 25"/>
                  <a:gd name="T28" fmla="*/ 15 w 36"/>
                  <a:gd name="T29" fmla="*/ 7 h 25"/>
                  <a:gd name="T30" fmla="*/ 7 w 36"/>
                  <a:gd name="T31" fmla="*/ 0 h 25"/>
                  <a:gd name="T32" fmla="*/ 7 w 36"/>
                  <a:gd name="T33" fmla="*/ 3 h 25"/>
                  <a:gd name="T34" fmla="*/ 0 w 36"/>
                  <a:gd name="T35" fmla="*/ 3 h 25"/>
                  <a:gd name="T36" fmla="*/ 0 w 36"/>
                  <a:gd name="T37" fmla="*/ 7 h 25"/>
                  <a:gd name="T38" fmla="*/ 0 w 36"/>
                  <a:gd name="T3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25">
                    <a:moveTo>
                      <a:pt x="0" y="3"/>
                    </a:moveTo>
                    <a:lnTo>
                      <a:pt x="0" y="7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15" y="18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6" y="18"/>
                    </a:lnTo>
                    <a:lnTo>
                      <a:pt x="29" y="18"/>
                    </a:lnTo>
                    <a:lnTo>
                      <a:pt x="25" y="14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5" y="7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57" name="Freeform 381"/>
              <p:cNvSpPr>
                <a:spLocks/>
              </p:cNvSpPr>
              <p:nvPr/>
            </p:nvSpPr>
            <p:spPr bwMode="auto">
              <a:xfrm>
                <a:off x="3865" y="1986"/>
                <a:ext cx="25" cy="14"/>
              </a:xfrm>
              <a:custGeom>
                <a:avLst/>
                <a:gdLst>
                  <a:gd name="T0" fmla="*/ 22 w 25"/>
                  <a:gd name="T1" fmla="*/ 0 h 14"/>
                  <a:gd name="T2" fmla="*/ 18 w 25"/>
                  <a:gd name="T3" fmla="*/ 4 h 14"/>
                  <a:gd name="T4" fmla="*/ 18 w 25"/>
                  <a:gd name="T5" fmla="*/ 11 h 14"/>
                  <a:gd name="T6" fmla="*/ 18 w 25"/>
                  <a:gd name="T7" fmla="*/ 7 h 14"/>
                  <a:gd name="T8" fmla="*/ 15 w 25"/>
                  <a:gd name="T9" fmla="*/ 7 h 14"/>
                  <a:gd name="T10" fmla="*/ 15 w 25"/>
                  <a:gd name="T11" fmla="*/ 4 h 14"/>
                  <a:gd name="T12" fmla="*/ 7 w 25"/>
                  <a:gd name="T13" fmla="*/ 4 h 14"/>
                  <a:gd name="T14" fmla="*/ 4 w 25"/>
                  <a:gd name="T15" fmla="*/ 7 h 14"/>
                  <a:gd name="T16" fmla="*/ 0 w 25"/>
                  <a:gd name="T17" fmla="*/ 14 h 14"/>
                  <a:gd name="T18" fmla="*/ 7 w 25"/>
                  <a:gd name="T19" fmla="*/ 14 h 14"/>
                  <a:gd name="T20" fmla="*/ 7 w 25"/>
                  <a:gd name="T21" fmla="*/ 11 h 14"/>
                  <a:gd name="T22" fmla="*/ 15 w 25"/>
                  <a:gd name="T23" fmla="*/ 11 h 14"/>
                  <a:gd name="T24" fmla="*/ 15 w 25"/>
                  <a:gd name="T25" fmla="*/ 14 h 14"/>
                  <a:gd name="T26" fmla="*/ 22 w 25"/>
                  <a:gd name="T27" fmla="*/ 14 h 14"/>
                  <a:gd name="T28" fmla="*/ 25 w 25"/>
                  <a:gd name="T29" fmla="*/ 11 h 14"/>
                  <a:gd name="T30" fmla="*/ 25 w 25"/>
                  <a:gd name="T31" fmla="*/ 4 h 14"/>
                  <a:gd name="T32" fmla="*/ 22 w 25"/>
                  <a:gd name="T33" fmla="*/ 7 h 14"/>
                  <a:gd name="T34" fmla="*/ 22 w 25"/>
                  <a:gd name="T35" fmla="*/ 0 h 14"/>
                  <a:gd name="T36" fmla="*/ 18 w 25"/>
                  <a:gd name="T37" fmla="*/ 0 h 14"/>
                  <a:gd name="T38" fmla="*/ 18 w 25"/>
                  <a:gd name="T39" fmla="*/ 4 h 14"/>
                  <a:gd name="T40" fmla="*/ 22 w 25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4">
                    <a:moveTo>
                      <a:pt x="22" y="0"/>
                    </a:moveTo>
                    <a:lnTo>
                      <a:pt x="18" y="4"/>
                    </a:lnTo>
                    <a:lnTo>
                      <a:pt x="18" y="11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5" y="4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22" y="14"/>
                    </a:lnTo>
                    <a:lnTo>
                      <a:pt x="25" y="11"/>
                    </a:lnTo>
                    <a:lnTo>
                      <a:pt x="25" y="4"/>
                    </a:lnTo>
                    <a:lnTo>
                      <a:pt x="22" y="7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58" name="Freeform 382"/>
              <p:cNvSpPr>
                <a:spLocks/>
              </p:cNvSpPr>
              <p:nvPr/>
            </p:nvSpPr>
            <p:spPr bwMode="auto">
              <a:xfrm>
                <a:off x="3887" y="1986"/>
                <a:ext cx="29" cy="22"/>
              </a:xfrm>
              <a:custGeom>
                <a:avLst/>
                <a:gdLst>
                  <a:gd name="T0" fmla="*/ 25 w 29"/>
                  <a:gd name="T1" fmla="*/ 22 h 22"/>
                  <a:gd name="T2" fmla="*/ 29 w 29"/>
                  <a:gd name="T3" fmla="*/ 18 h 22"/>
                  <a:gd name="T4" fmla="*/ 18 w 29"/>
                  <a:gd name="T5" fmla="*/ 7 h 22"/>
                  <a:gd name="T6" fmla="*/ 14 w 29"/>
                  <a:gd name="T7" fmla="*/ 7 h 22"/>
                  <a:gd name="T8" fmla="*/ 11 w 29"/>
                  <a:gd name="T9" fmla="*/ 4 h 22"/>
                  <a:gd name="T10" fmla="*/ 3 w 29"/>
                  <a:gd name="T11" fmla="*/ 0 h 22"/>
                  <a:gd name="T12" fmla="*/ 0 w 29"/>
                  <a:gd name="T13" fmla="*/ 0 h 22"/>
                  <a:gd name="T14" fmla="*/ 0 w 29"/>
                  <a:gd name="T15" fmla="*/ 7 h 22"/>
                  <a:gd name="T16" fmla="*/ 3 w 29"/>
                  <a:gd name="T17" fmla="*/ 7 h 22"/>
                  <a:gd name="T18" fmla="*/ 7 w 29"/>
                  <a:gd name="T19" fmla="*/ 11 h 22"/>
                  <a:gd name="T20" fmla="*/ 11 w 29"/>
                  <a:gd name="T21" fmla="*/ 11 h 22"/>
                  <a:gd name="T22" fmla="*/ 14 w 29"/>
                  <a:gd name="T23" fmla="*/ 14 h 22"/>
                  <a:gd name="T24" fmla="*/ 18 w 29"/>
                  <a:gd name="T25" fmla="*/ 14 h 22"/>
                  <a:gd name="T26" fmla="*/ 18 w 29"/>
                  <a:gd name="T27" fmla="*/ 18 h 22"/>
                  <a:gd name="T28" fmla="*/ 21 w 29"/>
                  <a:gd name="T29" fmla="*/ 22 h 22"/>
                  <a:gd name="T30" fmla="*/ 21 w 29"/>
                  <a:gd name="T31" fmla="*/ 14 h 22"/>
                  <a:gd name="T32" fmla="*/ 25 w 29"/>
                  <a:gd name="T33" fmla="*/ 22 h 22"/>
                  <a:gd name="T34" fmla="*/ 29 w 29"/>
                  <a:gd name="T35" fmla="*/ 22 h 22"/>
                  <a:gd name="T36" fmla="*/ 29 w 29"/>
                  <a:gd name="T37" fmla="*/ 18 h 22"/>
                  <a:gd name="T38" fmla="*/ 25 w 29"/>
                  <a:gd name="T3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22">
                    <a:moveTo>
                      <a:pt x="25" y="22"/>
                    </a:moveTo>
                    <a:lnTo>
                      <a:pt x="29" y="18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11"/>
                    </a:lnTo>
                    <a:lnTo>
                      <a:pt x="11" y="11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18" y="18"/>
                    </a:lnTo>
                    <a:lnTo>
                      <a:pt x="21" y="22"/>
                    </a:lnTo>
                    <a:lnTo>
                      <a:pt x="21" y="14"/>
                    </a:lnTo>
                    <a:lnTo>
                      <a:pt x="25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2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59" name="Freeform 383"/>
              <p:cNvSpPr>
                <a:spLocks/>
              </p:cNvSpPr>
              <p:nvPr/>
            </p:nvSpPr>
            <p:spPr bwMode="auto">
              <a:xfrm>
                <a:off x="3887" y="2000"/>
                <a:ext cx="11" cy="4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0 h 4"/>
                  <a:gd name="T4" fmla="*/ 7 w 11"/>
                  <a:gd name="T5" fmla="*/ 4 h 4"/>
                  <a:gd name="T6" fmla="*/ 11 w 1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lnTo>
                      <a:pt x="0" y="0"/>
                    </a:lnTo>
                    <a:lnTo>
                      <a:pt x="7" y="4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60" name="Freeform 384"/>
              <p:cNvSpPr>
                <a:spLocks/>
              </p:cNvSpPr>
              <p:nvPr/>
            </p:nvSpPr>
            <p:spPr bwMode="auto">
              <a:xfrm>
                <a:off x="3887" y="1997"/>
                <a:ext cx="11" cy="11"/>
              </a:xfrm>
              <a:custGeom>
                <a:avLst/>
                <a:gdLst>
                  <a:gd name="T0" fmla="*/ 3 w 11"/>
                  <a:gd name="T1" fmla="*/ 0 h 11"/>
                  <a:gd name="T2" fmla="*/ 0 w 11"/>
                  <a:gd name="T3" fmla="*/ 7 h 11"/>
                  <a:gd name="T4" fmla="*/ 11 w 11"/>
                  <a:gd name="T5" fmla="*/ 11 h 11"/>
                  <a:gd name="T6" fmla="*/ 11 w 11"/>
                  <a:gd name="T7" fmla="*/ 3 h 11"/>
                  <a:gd name="T8" fmla="*/ 3 w 11"/>
                  <a:gd name="T9" fmla="*/ 0 h 11"/>
                  <a:gd name="T10" fmla="*/ 0 w 11"/>
                  <a:gd name="T11" fmla="*/ 7 h 11"/>
                  <a:gd name="T12" fmla="*/ 3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lnTo>
                      <a:pt x="0" y="7"/>
                    </a:lnTo>
                    <a:lnTo>
                      <a:pt x="11" y="11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61" name="Freeform 385"/>
              <p:cNvSpPr>
                <a:spLocks/>
              </p:cNvSpPr>
              <p:nvPr/>
            </p:nvSpPr>
            <p:spPr bwMode="auto">
              <a:xfrm>
                <a:off x="3887" y="1997"/>
                <a:ext cx="11" cy="11"/>
              </a:xfrm>
              <a:custGeom>
                <a:avLst/>
                <a:gdLst>
                  <a:gd name="T0" fmla="*/ 11 w 11"/>
                  <a:gd name="T1" fmla="*/ 3 h 11"/>
                  <a:gd name="T2" fmla="*/ 3 w 11"/>
                  <a:gd name="T3" fmla="*/ 0 h 11"/>
                  <a:gd name="T4" fmla="*/ 0 w 11"/>
                  <a:gd name="T5" fmla="*/ 7 h 11"/>
                  <a:gd name="T6" fmla="*/ 7 w 11"/>
                  <a:gd name="T7" fmla="*/ 11 h 11"/>
                  <a:gd name="T8" fmla="*/ 11 w 11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3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62" name="Freeform 386"/>
              <p:cNvSpPr>
                <a:spLocks/>
              </p:cNvSpPr>
              <p:nvPr/>
            </p:nvSpPr>
            <p:spPr bwMode="auto">
              <a:xfrm>
                <a:off x="3894" y="2000"/>
                <a:ext cx="4" cy="8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0 h 8"/>
                  <a:gd name="T4" fmla="*/ 0 w 4"/>
                  <a:gd name="T5" fmla="*/ 8 h 8"/>
                  <a:gd name="T6" fmla="*/ 4 w 4"/>
                  <a:gd name="T7" fmla="*/ 8 h 8"/>
                  <a:gd name="T8" fmla="*/ 4 w 4"/>
                  <a:gd name="T9" fmla="*/ 0 h 8"/>
                  <a:gd name="T10" fmla="*/ 4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63" name="Freeform 387"/>
              <p:cNvSpPr>
                <a:spLocks/>
              </p:cNvSpPr>
              <p:nvPr/>
            </p:nvSpPr>
            <p:spPr bwMode="auto">
              <a:xfrm>
                <a:off x="4405" y="2008"/>
                <a:ext cx="119" cy="399"/>
              </a:xfrm>
              <a:custGeom>
                <a:avLst/>
                <a:gdLst>
                  <a:gd name="T0" fmla="*/ 79 w 119"/>
                  <a:gd name="T1" fmla="*/ 43 h 399"/>
                  <a:gd name="T2" fmla="*/ 83 w 119"/>
                  <a:gd name="T3" fmla="*/ 100 h 399"/>
                  <a:gd name="T4" fmla="*/ 94 w 119"/>
                  <a:gd name="T5" fmla="*/ 154 h 399"/>
                  <a:gd name="T6" fmla="*/ 108 w 119"/>
                  <a:gd name="T7" fmla="*/ 212 h 399"/>
                  <a:gd name="T8" fmla="*/ 115 w 119"/>
                  <a:gd name="T9" fmla="*/ 255 h 399"/>
                  <a:gd name="T10" fmla="*/ 119 w 119"/>
                  <a:gd name="T11" fmla="*/ 280 h 399"/>
                  <a:gd name="T12" fmla="*/ 115 w 119"/>
                  <a:gd name="T13" fmla="*/ 306 h 399"/>
                  <a:gd name="T14" fmla="*/ 112 w 119"/>
                  <a:gd name="T15" fmla="*/ 324 h 399"/>
                  <a:gd name="T16" fmla="*/ 104 w 119"/>
                  <a:gd name="T17" fmla="*/ 342 h 399"/>
                  <a:gd name="T18" fmla="*/ 90 w 119"/>
                  <a:gd name="T19" fmla="*/ 352 h 399"/>
                  <a:gd name="T20" fmla="*/ 76 w 119"/>
                  <a:gd name="T21" fmla="*/ 363 h 399"/>
                  <a:gd name="T22" fmla="*/ 61 w 119"/>
                  <a:gd name="T23" fmla="*/ 374 h 399"/>
                  <a:gd name="T24" fmla="*/ 47 w 119"/>
                  <a:gd name="T25" fmla="*/ 385 h 399"/>
                  <a:gd name="T26" fmla="*/ 29 w 119"/>
                  <a:gd name="T27" fmla="*/ 392 h 399"/>
                  <a:gd name="T28" fmla="*/ 14 w 119"/>
                  <a:gd name="T29" fmla="*/ 396 h 399"/>
                  <a:gd name="T30" fmla="*/ 11 w 119"/>
                  <a:gd name="T31" fmla="*/ 378 h 399"/>
                  <a:gd name="T32" fmla="*/ 7 w 119"/>
                  <a:gd name="T33" fmla="*/ 316 h 399"/>
                  <a:gd name="T34" fmla="*/ 0 w 119"/>
                  <a:gd name="T35" fmla="*/ 262 h 399"/>
                  <a:gd name="T36" fmla="*/ 7 w 119"/>
                  <a:gd name="T37" fmla="*/ 183 h 399"/>
                  <a:gd name="T38" fmla="*/ 18 w 119"/>
                  <a:gd name="T39" fmla="*/ 147 h 399"/>
                  <a:gd name="T40" fmla="*/ 29 w 119"/>
                  <a:gd name="T41" fmla="*/ 126 h 399"/>
                  <a:gd name="T42" fmla="*/ 40 w 119"/>
                  <a:gd name="T43" fmla="*/ 108 h 399"/>
                  <a:gd name="T44" fmla="*/ 50 w 119"/>
                  <a:gd name="T45" fmla="*/ 86 h 399"/>
                  <a:gd name="T46" fmla="*/ 47 w 119"/>
                  <a:gd name="T47" fmla="*/ 68 h 399"/>
                  <a:gd name="T48" fmla="*/ 36 w 119"/>
                  <a:gd name="T49" fmla="*/ 72 h 399"/>
                  <a:gd name="T50" fmla="*/ 25 w 119"/>
                  <a:gd name="T51" fmla="*/ 90 h 399"/>
                  <a:gd name="T52" fmla="*/ 14 w 119"/>
                  <a:gd name="T53" fmla="*/ 111 h 399"/>
                  <a:gd name="T54" fmla="*/ 7 w 119"/>
                  <a:gd name="T55" fmla="*/ 133 h 399"/>
                  <a:gd name="T56" fmla="*/ 0 w 119"/>
                  <a:gd name="T57" fmla="*/ 154 h 399"/>
                  <a:gd name="T58" fmla="*/ 4 w 119"/>
                  <a:gd name="T59" fmla="*/ 108 h 399"/>
                  <a:gd name="T60" fmla="*/ 18 w 119"/>
                  <a:gd name="T61" fmla="*/ 79 h 399"/>
                  <a:gd name="T62" fmla="*/ 29 w 119"/>
                  <a:gd name="T63" fmla="*/ 50 h 399"/>
                  <a:gd name="T64" fmla="*/ 40 w 119"/>
                  <a:gd name="T65" fmla="*/ 32 h 399"/>
                  <a:gd name="T66" fmla="*/ 50 w 119"/>
                  <a:gd name="T67" fmla="*/ 21 h 399"/>
                  <a:gd name="T68" fmla="*/ 61 w 119"/>
                  <a:gd name="T69" fmla="*/ 10 h 399"/>
                  <a:gd name="T70" fmla="*/ 72 w 119"/>
                  <a:gd name="T71" fmla="*/ 3 h 399"/>
                  <a:gd name="T72" fmla="*/ 86 w 119"/>
                  <a:gd name="T73" fmla="*/ 14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399">
                    <a:moveTo>
                      <a:pt x="86" y="14"/>
                    </a:moveTo>
                    <a:lnTo>
                      <a:pt x="79" y="43"/>
                    </a:lnTo>
                    <a:lnTo>
                      <a:pt x="79" y="72"/>
                    </a:lnTo>
                    <a:lnTo>
                      <a:pt x="83" y="100"/>
                    </a:lnTo>
                    <a:lnTo>
                      <a:pt x="86" y="129"/>
                    </a:lnTo>
                    <a:lnTo>
                      <a:pt x="94" y="154"/>
                    </a:lnTo>
                    <a:lnTo>
                      <a:pt x="104" y="183"/>
                    </a:lnTo>
                    <a:lnTo>
                      <a:pt x="108" y="212"/>
                    </a:lnTo>
                    <a:lnTo>
                      <a:pt x="112" y="241"/>
                    </a:lnTo>
                    <a:lnTo>
                      <a:pt x="115" y="255"/>
                    </a:lnTo>
                    <a:lnTo>
                      <a:pt x="115" y="270"/>
                    </a:lnTo>
                    <a:lnTo>
                      <a:pt x="119" y="280"/>
                    </a:lnTo>
                    <a:lnTo>
                      <a:pt x="119" y="298"/>
                    </a:lnTo>
                    <a:lnTo>
                      <a:pt x="115" y="306"/>
                    </a:lnTo>
                    <a:lnTo>
                      <a:pt x="115" y="316"/>
                    </a:lnTo>
                    <a:lnTo>
                      <a:pt x="112" y="324"/>
                    </a:lnTo>
                    <a:lnTo>
                      <a:pt x="108" y="334"/>
                    </a:lnTo>
                    <a:lnTo>
                      <a:pt x="104" y="342"/>
                    </a:lnTo>
                    <a:lnTo>
                      <a:pt x="97" y="345"/>
                    </a:lnTo>
                    <a:lnTo>
                      <a:pt x="90" y="352"/>
                    </a:lnTo>
                    <a:lnTo>
                      <a:pt x="86" y="360"/>
                    </a:lnTo>
                    <a:lnTo>
                      <a:pt x="76" y="363"/>
                    </a:lnTo>
                    <a:lnTo>
                      <a:pt x="68" y="370"/>
                    </a:lnTo>
                    <a:lnTo>
                      <a:pt x="61" y="374"/>
                    </a:lnTo>
                    <a:lnTo>
                      <a:pt x="54" y="381"/>
                    </a:lnTo>
                    <a:lnTo>
                      <a:pt x="47" y="385"/>
                    </a:lnTo>
                    <a:lnTo>
                      <a:pt x="36" y="388"/>
                    </a:lnTo>
                    <a:lnTo>
                      <a:pt x="29" y="392"/>
                    </a:lnTo>
                    <a:lnTo>
                      <a:pt x="22" y="399"/>
                    </a:lnTo>
                    <a:lnTo>
                      <a:pt x="14" y="396"/>
                    </a:lnTo>
                    <a:lnTo>
                      <a:pt x="11" y="388"/>
                    </a:lnTo>
                    <a:lnTo>
                      <a:pt x="11" y="378"/>
                    </a:lnTo>
                    <a:lnTo>
                      <a:pt x="7" y="370"/>
                    </a:lnTo>
                    <a:lnTo>
                      <a:pt x="7" y="316"/>
                    </a:lnTo>
                    <a:lnTo>
                      <a:pt x="4" y="291"/>
                    </a:lnTo>
                    <a:lnTo>
                      <a:pt x="0" y="262"/>
                    </a:lnTo>
                    <a:lnTo>
                      <a:pt x="0" y="208"/>
                    </a:lnTo>
                    <a:lnTo>
                      <a:pt x="7" y="183"/>
                    </a:lnTo>
                    <a:lnTo>
                      <a:pt x="14" y="158"/>
                    </a:lnTo>
                    <a:lnTo>
                      <a:pt x="18" y="147"/>
                    </a:lnTo>
                    <a:lnTo>
                      <a:pt x="25" y="136"/>
                    </a:lnTo>
                    <a:lnTo>
                      <a:pt x="29" y="126"/>
                    </a:lnTo>
                    <a:lnTo>
                      <a:pt x="36" y="115"/>
                    </a:lnTo>
                    <a:lnTo>
                      <a:pt x="40" y="108"/>
                    </a:lnTo>
                    <a:lnTo>
                      <a:pt x="47" y="93"/>
                    </a:lnTo>
                    <a:lnTo>
                      <a:pt x="50" y="86"/>
                    </a:lnTo>
                    <a:lnTo>
                      <a:pt x="50" y="72"/>
                    </a:lnTo>
                    <a:lnTo>
                      <a:pt x="47" y="68"/>
                    </a:lnTo>
                    <a:lnTo>
                      <a:pt x="40" y="72"/>
                    </a:lnTo>
                    <a:lnTo>
                      <a:pt x="36" y="72"/>
                    </a:lnTo>
                    <a:lnTo>
                      <a:pt x="29" y="82"/>
                    </a:lnTo>
                    <a:lnTo>
                      <a:pt x="25" y="90"/>
                    </a:lnTo>
                    <a:lnTo>
                      <a:pt x="22" y="100"/>
                    </a:lnTo>
                    <a:lnTo>
                      <a:pt x="14" y="111"/>
                    </a:lnTo>
                    <a:lnTo>
                      <a:pt x="11" y="122"/>
                    </a:lnTo>
                    <a:lnTo>
                      <a:pt x="7" y="133"/>
                    </a:lnTo>
                    <a:lnTo>
                      <a:pt x="4" y="144"/>
                    </a:lnTo>
                    <a:lnTo>
                      <a:pt x="0" y="154"/>
                    </a:lnTo>
                    <a:lnTo>
                      <a:pt x="0" y="122"/>
                    </a:lnTo>
                    <a:lnTo>
                      <a:pt x="4" y="108"/>
                    </a:lnTo>
                    <a:lnTo>
                      <a:pt x="11" y="93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9" y="50"/>
                    </a:lnTo>
                    <a:lnTo>
                      <a:pt x="32" y="39"/>
                    </a:lnTo>
                    <a:lnTo>
                      <a:pt x="40" y="32"/>
                    </a:lnTo>
                    <a:lnTo>
                      <a:pt x="47" y="28"/>
                    </a:lnTo>
                    <a:lnTo>
                      <a:pt x="50" y="21"/>
                    </a:lnTo>
                    <a:lnTo>
                      <a:pt x="54" y="14"/>
                    </a:lnTo>
                    <a:lnTo>
                      <a:pt x="61" y="10"/>
                    </a:lnTo>
                    <a:lnTo>
                      <a:pt x="68" y="7"/>
                    </a:lnTo>
                    <a:lnTo>
                      <a:pt x="72" y="3"/>
                    </a:lnTo>
                    <a:lnTo>
                      <a:pt x="79" y="0"/>
                    </a:lnTo>
                    <a:lnTo>
                      <a:pt x="86" y="14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64" name="Freeform 388"/>
              <p:cNvSpPr>
                <a:spLocks/>
              </p:cNvSpPr>
              <p:nvPr/>
            </p:nvSpPr>
            <p:spPr bwMode="auto">
              <a:xfrm>
                <a:off x="4481" y="2022"/>
                <a:ext cx="39" cy="227"/>
              </a:xfrm>
              <a:custGeom>
                <a:avLst/>
                <a:gdLst>
                  <a:gd name="T0" fmla="*/ 39 w 39"/>
                  <a:gd name="T1" fmla="*/ 223 h 227"/>
                  <a:gd name="T2" fmla="*/ 39 w 39"/>
                  <a:gd name="T3" fmla="*/ 227 h 227"/>
                  <a:gd name="T4" fmla="*/ 36 w 39"/>
                  <a:gd name="T5" fmla="*/ 194 h 227"/>
                  <a:gd name="T6" fmla="*/ 32 w 39"/>
                  <a:gd name="T7" fmla="*/ 169 h 227"/>
                  <a:gd name="T8" fmla="*/ 21 w 39"/>
                  <a:gd name="T9" fmla="*/ 140 h 227"/>
                  <a:gd name="T10" fmla="*/ 14 w 39"/>
                  <a:gd name="T11" fmla="*/ 112 h 227"/>
                  <a:gd name="T12" fmla="*/ 10 w 39"/>
                  <a:gd name="T13" fmla="*/ 86 h 227"/>
                  <a:gd name="T14" fmla="*/ 7 w 39"/>
                  <a:gd name="T15" fmla="*/ 58 h 227"/>
                  <a:gd name="T16" fmla="*/ 7 w 39"/>
                  <a:gd name="T17" fmla="*/ 29 h 227"/>
                  <a:gd name="T18" fmla="*/ 10 w 39"/>
                  <a:gd name="T19" fmla="*/ 0 h 227"/>
                  <a:gd name="T20" fmla="*/ 7 w 39"/>
                  <a:gd name="T21" fmla="*/ 0 h 227"/>
                  <a:gd name="T22" fmla="*/ 0 w 39"/>
                  <a:gd name="T23" fmla="*/ 29 h 227"/>
                  <a:gd name="T24" fmla="*/ 0 w 39"/>
                  <a:gd name="T25" fmla="*/ 58 h 227"/>
                  <a:gd name="T26" fmla="*/ 3 w 39"/>
                  <a:gd name="T27" fmla="*/ 86 h 227"/>
                  <a:gd name="T28" fmla="*/ 10 w 39"/>
                  <a:gd name="T29" fmla="*/ 115 h 227"/>
                  <a:gd name="T30" fmla="*/ 14 w 39"/>
                  <a:gd name="T31" fmla="*/ 144 h 227"/>
                  <a:gd name="T32" fmla="*/ 25 w 39"/>
                  <a:gd name="T33" fmla="*/ 169 h 227"/>
                  <a:gd name="T34" fmla="*/ 32 w 39"/>
                  <a:gd name="T35" fmla="*/ 198 h 227"/>
                  <a:gd name="T36" fmla="*/ 32 w 39"/>
                  <a:gd name="T37" fmla="*/ 227 h 227"/>
                  <a:gd name="T38" fmla="*/ 39 w 39"/>
                  <a:gd name="T39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227">
                    <a:moveTo>
                      <a:pt x="39" y="223"/>
                    </a:moveTo>
                    <a:lnTo>
                      <a:pt x="39" y="227"/>
                    </a:lnTo>
                    <a:lnTo>
                      <a:pt x="36" y="194"/>
                    </a:lnTo>
                    <a:lnTo>
                      <a:pt x="32" y="169"/>
                    </a:lnTo>
                    <a:lnTo>
                      <a:pt x="21" y="140"/>
                    </a:lnTo>
                    <a:lnTo>
                      <a:pt x="14" y="112"/>
                    </a:lnTo>
                    <a:lnTo>
                      <a:pt x="10" y="86"/>
                    </a:lnTo>
                    <a:lnTo>
                      <a:pt x="7" y="58"/>
                    </a:lnTo>
                    <a:lnTo>
                      <a:pt x="7" y="29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0" y="29"/>
                    </a:lnTo>
                    <a:lnTo>
                      <a:pt x="0" y="58"/>
                    </a:lnTo>
                    <a:lnTo>
                      <a:pt x="3" y="86"/>
                    </a:lnTo>
                    <a:lnTo>
                      <a:pt x="10" y="115"/>
                    </a:lnTo>
                    <a:lnTo>
                      <a:pt x="14" y="144"/>
                    </a:lnTo>
                    <a:lnTo>
                      <a:pt x="25" y="169"/>
                    </a:lnTo>
                    <a:lnTo>
                      <a:pt x="32" y="198"/>
                    </a:lnTo>
                    <a:lnTo>
                      <a:pt x="32" y="227"/>
                    </a:lnTo>
                    <a:lnTo>
                      <a:pt x="39" y="2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65" name="Freeform 389"/>
              <p:cNvSpPr>
                <a:spLocks/>
              </p:cNvSpPr>
              <p:nvPr/>
            </p:nvSpPr>
            <p:spPr bwMode="auto">
              <a:xfrm>
                <a:off x="4513" y="2245"/>
                <a:ext cx="14" cy="61"/>
              </a:xfrm>
              <a:custGeom>
                <a:avLst/>
                <a:gdLst>
                  <a:gd name="T0" fmla="*/ 14 w 14"/>
                  <a:gd name="T1" fmla="*/ 61 h 61"/>
                  <a:gd name="T2" fmla="*/ 14 w 14"/>
                  <a:gd name="T3" fmla="*/ 33 h 61"/>
                  <a:gd name="T4" fmla="*/ 11 w 14"/>
                  <a:gd name="T5" fmla="*/ 18 h 61"/>
                  <a:gd name="T6" fmla="*/ 7 w 14"/>
                  <a:gd name="T7" fmla="*/ 0 h 61"/>
                  <a:gd name="T8" fmla="*/ 0 w 14"/>
                  <a:gd name="T9" fmla="*/ 4 h 61"/>
                  <a:gd name="T10" fmla="*/ 4 w 14"/>
                  <a:gd name="T11" fmla="*/ 18 h 61"/>
                  <a:gd name="T12" fmla="*/ 4 w 14"/>
                  <a:gd name="T13" fmla="*/ 43 h 61"/>
                  <a:gd name="T14" fmla="*/ 7 w 14"/>
                  <a:gd name="T15" fmla="*/ 61 h 61"/>
                  <a:gd name="T16" fmla="*/ 14 w 14"/>
                  <a:gd name="T1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61">
                    <a:moveTo>
                      <a:pt x="14" y="61"/>
                    </a:moveTo>
                    <a:lnTo>
                      <a:pt x="14" y="33"/>
                    </a:lnTo>
                    <a:lnTo>
                      <a:pt x="11" y="1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8"/>
                    </a:lnTo>
                    <a:lnTo>
                      <a:pt x="4" y="43"/>
                    </a:lnTo>
                    <a:lnTo>
                      <a:pt x="7" y="61"/>
                    </a:lnTo>
                    <a:lnTo>
                      <a:pt x="14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66" name="Freeform 390"/>
              <p:cNvSpPr>
                <a:spLocks/>
              </p:cNvSpPr>
              <p:nvPr/>
            </p:nvSpPr>
            <p:spPr bwMode="auto">
              <a:xfrm>
                <a:off x="4427" y="2306"/>
                <a:ext cx="100" cy="105"/>
              </a:xfrm>
              <a:custGeom>
                <a:avLst/>
                <a:gdLst>
                  <a:gd name="T0" fmla="*/ 0 w 100"/>
                  <a:gd name="T1" fmla="*/ 105 h 105"/>
                  <a:gd name="T2" fmla="*/ 3 w 100"/>
                  <a:gd name="T3" fmla="*/ 105 h 105"/>
                  <a:gd name="T4" fmla="*/ 7 w 100"/>
                  <a:gd name="T5" fmla="*/ 98 h 105"/>
                  <a:gd name="T6" fmla="*/ 18 w 100"/>
                  <a:gd name="T7" fmla="*/ 94 h 105"/>
                  <a:gd name="T8" fmla="*/ 25 w 100"/>
                  <a:gd name="T9" fmla="*/ 90 h 105"/>
                  <a:gd name="T10" fmla="*/ 32 w 100"/>
                  <a:gd name="T11" fmla="*/ 87 h 105"/>
                  <a:gd name="T12" fmla="*/ 39 w 100"/>
                  <a:gd name="T13" fmla="*/ 80 h 105"/>
                  <a:gd name="T14" fmla="*/ 46 w 100"/>
                  <a:gd name="T15" fmla="*/ 76 h 105"/>
                  <a:gd name="T16" fmla="*/ 57 w 100"/>
                  <a:gd name="T17" fmla="*/ 69 h 105"/>
                  <a:gd name="T18" fmla="*/ 64 w 100"/>
                  <a:gd name="T19" fmla="*/ 65 h 105"/>
                  <a:gd name="T20" fmla="*/ 86 w 100"/>
                  <a:gd name="T21" fmla="*/ 44 h 105"/>
                  <a:gd name="T22" fmla="*/ 90 w 100"/>
                  <a:gd name="T23" fmla="*/ 36 h 105"/>
                  <a:gd name="T24" fmla="*/ 93 w 100"/>
                  <a:gd name="T25" fmla="*/ 29 h 105"/>
                  <a:gd name="T26" fmla="*/ 97 w 100"/>
                  <a:gd name="T27" fmla="*/ 18 h 105"/>
                  <a:gd name="T28" fmla="*/ 100 w 100"/>
                  <a:gd name="T29" fmla="*/ 8 h 105"/>
                  <a:gd name="T30" fmla="*/ 100 w 100"/>
                  <a:gd name="T31" fmla="*/ 0 h 105"/>
                  <a:gd name="T32" fmla="*/ 93 w 100"/>
                  <a:gd name="T33" fmla="*/ 0 h 105"/>
                  <a:gd name="T34" fmla="*/ 90 w 100"/>
                  <a:gd name="T35" fmla="*/ 8 h 105"/>
                  <a:gd name="T36" fmla="*/ 90 w 100"/>
                  <a:gd name="T37" fmla="*/ 18 h 105"/>
                  <a:gd name="T38" fmla="*/ 86 w 100"/>
                  <a:gd name="T39" fmla="*/ 26 h 105"/>
                  <a:gd name="T40" fmla="*/ 82 w 100"/>
                  <a:gd name="T41" fmla="*/ 33 h 105"/>
                  <a:gd name="T42" fmla="*/ 79 w 100"/>
                  <a:gd name="T43" fmla="*/ 40 h 105"/>
                  <a:gd name="T44" fmla="*/ 75 w 100"/>
                  <a:gd name="T45" fmla="*/ 47 h 105"/>
                  <a:gd name="T46" fmla="*/ 68 w 100"/>
                  <a:gd name="T47" fmla="*/ 51 h 105"/>
                  <a:gd name="T48" fmla="*/ 54 w 100"/>
                  <a:gd name="T49" fmla="*/ 65 h 105"/>
                  <a:gd name="T50" fmla="*/ 46 w 100"/>
                  <a:gd name="T51" fmla="*/ 69 h 105"/>
                  <a:gd name="T52" fmla="*/ 36 w 100"/>
                  <a:gd name="T53" fmla="*/ 72 h 105"/>
                  <a:gd name="T54" fmla="*/ 28 w 100"/>
                  <a:gd name="T55" fmla="*/ 80 h 105"/>
                  <a:gd name="T56" fmla="*/ 21 w 100"/>
                  <a:gd name="T57" fmla="*/ 83 h 105"/>
                  <a:gd name="T58" fmla="*/ 14 w 100"/>
                  <a:gd name="T59" fmla="*/ 87 h 105"/>
                  <a:gd name="T60" fmla="*/ 7 w 100"/>
                  <a:gd name="T61" fmla="*/ 90 h 105"/>
                  <a:gd name="T62" fmla="*/ 0 w 100"/>
                  <a:gd name="T63" fmla="*/ 98 h 105"/>
                  <a:gd name="T64" fmla="*/ 0 w 100"/>
                  <a:gd name="T65" fmla="*/ 105 h 105"/>
                  <a:gd name="T66" fmla="*/ 3 w 100"/>
                  <a:gd name="T67" fmla="*/ 105 h 105"/>
                  <a:gd name="T68" fmla="*/ 0 w 100"/>
                  <a:gd name="T6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0" h="105">
                    <a:moveTo>
                      <a:pt x="0" y="105"/>
                    </a:moveTo>
                    <a:lnTo>
                      <a:pt x="3" y="105"/>
                    </a:lnTo>
                    <a:lnTo>
                      <a:pt x="7" y="98"/>
                    </a:lnTo>
                    <a:lnTo>
                      <a:pt x="18" y="94"/>
                    </a:lnTo>
                    <a:lnTo>
                      <a:pt x="25" y="90"/>
                    </a:lnTo>
                    <a:lnTo>
                      <a:pt x="32" y="87"/>
                    </a:lnTo>
                    <a:lnTo>
                      <a:pt x="39" y="80"/>
                    </a:lnTo>
                    <a:lnTo>
                      <a:pt x="46" y="76"/>
                    </a:lnTo>
                    <a:lnTo>
                      <a:pt x="57" y="69"/>
                    </a:lnTo>
                    <a:lnTo>
                      <a:pt x="64" y="65"/>
                    </a:lnTo>
                    <a:lnTo>
                      <a:pt x="86" y="44"/>
                    </a:lnTo>
                    <a:lnTo>
                      <a:pt x="90" y="36"/>
                    </a:lnTo>
                    <a:lnTo>
                      <a:pt x="93" y="29"/>
                    </a:lnTo>
                    <a:lnTo>
                      <a:pt x="97" y="18"/>
                    </a:lnTo>
                    <a:lnTo>
                      <a:pt x="100" y="8"/>
                    </a:lnTo>
                    <a:lnTo>
                      <a:pt x="100" y="0"/>
                    </a:lnTo>
                    <a:lnTo>
                      <a:pt x="93" y="0"/>
                    </a:lnTo>
                    <a:lnTo>
                      <a:pt x="90" y="8"/>
                    </a:lnTo>
                    <a:lnTo>
                      <a:pt x="90" y="18"/>
                    </a:lnTo>
                    <a:lnTo>
                      <a:pt x="86" y="26"/>
                    </a:lnTo>
                    <a:lnTo>
                      <a:pt x="82" y="33"/>
                    </a:lnTo>
                    <a:lnTo>
                      <a:pt x="79" y="40"/>
                    </a:lnTo>
                    <a:lnTo>
                      <a:pt x="75" y="47"/>
                    </a:lnTo>
                    <a:lnTo>
                      <a:pt x="68" y="51"/>
                    </a:lnTo>
                    <a:lnTo>
                      <a:pt x="54" y="65"/>
                    </a:lnTo>
                    <a:lnTo>
                      <a:pt x="46" y="69"/>
                    </a:lnTo>
                    <a:lnTo>
                      <a:pt x="36" y="72"/>
                    </a:lnTo>
                    <a:lnTo>
                      <a:pt x="28" y="80"/>
                    </a:lnTo>
                    <a:lnTo>
                      <a:pt x="21" y="83"/>
                    </a:lnTo>
                    <a:lnTo>
                      <a:pt x="14" y="87"/>
                    </a:lnTo>
                    <a:lnTo>
                      <a:pt x="7" y="90"/>
                    </a:lnTo>
                    <a:lnTo>
                      <a:pt x="0" y="98"/>
                    </a:lnTo>
                    <a:lnTo>
                      <a:pt x="0" y="105"/>
                    </a:lnTo>
                    <a:lnTo>
                      <a:pt x="3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67" name="Freeform 391"/>
              <p:cNvSpPr>
                <a:spLocks/>
              </p:cNvSpPr>
              <p:nvPr/>
            </p:nvSpPr>
            <p:spPr bwMode="auto">
              <a:xfrm>
                <a:off x="4409" y="2375"/>
                <a:ext cx="18" cy="36"/>
              </a:xfrm>
              <a:custGeom>
                <a:avLst/>
                <a:gdLst>
                  <a:gd name="T0" fmla="*/ 0 w 18"/>
                  <a:gd name="T1" fmla="*/ 3 h 36"/>
                  <a:gd name="T2" fmla="*/ 3 w 18"/>
                  <a:gd name="T3" fmla="*/ 11 h 36"/>
                  <a:gd name="T4" fmla="*/ 3 w 18"/>
                  <a:gd name="T5" fmla="*/ 21 h 36"/>
                  <a:gd name="T6" fmla="*/ 7 w 18"/>
                  <a:gd name="T7" fmla="*/ 32 h 36"/>
                  <a:gd name="T8" fmla="*/ 18 w 18"/>
                  <a:gd name="T9" fmla="*/ 36 h 36"/>
                  <a:gd name="T10" fmla="*/ 18 w 18"/>
                  <a:gd name="T11" fmla="*/ 29 h 36"/>
                  <a:gd name="T12" fmla="*/ 10 w 18"/>
                  <a:gd name="T13" fmla="*/ 25 h 36"/>
                  <a:gd name="T14" fmla="*/ 10 w 18"/>
                  <a:gd name="T15" fmla="*/ 11 h 36"/>
                  <a:gd name="T16" fmla="*/ 7 w 18"/>
                  <a:gd name="T17" fmla="*/ 0 h 36"/>
                  <a:gd name="T18" fmla="*/ 7 w 18"/>
                  <a:gd name="T19" fmla="*/ 3 h 36"/>
                  <a:gd name="T20" fmla="*/ 0 w 1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6">
                    <a:moveTo>
                      <a:pt x="0" y="3"/>
                    </a:moveTo>
                    <a:lnTo>
                      <a:pt x="3" y="11"/>
                    </a:lnTo>
                    <a:lnTo>
                      <a:pt x="3" y="21"/>
                    </a:lnTo>
                    <a:lnTo>
                      <a:pt x="7" y="32"/>
                    </a:lnTo>
                    <a:lnTo>
                      <a:pt x="18" y="36"/>
                    </a:lnTo>
                    <a:lnTo>
                      <a:pt x="18" y="29"/>
                    </a:lnTo>
                    <a:lnTo>
                      <a:pt x="10" y="25"/>
                    </a:lnTo>
                    <a:lnTo>
                      <a:pt x="10" y="11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68" name="Freeform 392"/>
              <p:cNvSpPr>
                <a:spLocks/>
              </p:cNvSpPr>
              <p:nvPr/>
            </p:nvSpPr>
            <p:spPr bwMode="auto">
              <a:xfrm>
                <a:off x="4401" y="2162"/>
                <a:ext cx="22" cy="216"/>
              </a:xfrm>
              <a:custGeom>
                <a:avLst/>
                <a:gdLst>
                  <a:gd name="T0" fmla="*/ 15 w 22"/>
                  <a:gd name="T1" fmla="*/ 0 h 216"/>
                  <a:gd name="T2" fmla="*/ 8 w 22"/>
                  <a:gd name="T3" fmla="*/ 29 h 216"/>
                  <a:gd name="T4" fmla="*/ 0 w 22"/>
                  <a:gd name="T5" fmla="*/ 54 h 216"/>
                  <a:gd name="T6" fmla="*/ 0 w 22"/>
                  <a:gd name="T7" fmla="*/ 108 h 216"/>
                  <a:gd name="T8" fmla="*/ 4 w 22"/>
                  <a:gd name="T9" fmla="*/ 137 h 216"/>
                  <a:gd name="T10" fmla="*/ 8 w 22"/>
                  <a:gd name="T11" fmla="*/ 162 h 216"/>
                  <a:gd name="T12" fmla="*/ 8 w 22"/>
                  <a:gd name="T13" fmla="*/ 216 h 216"/>
                  <a:gd name="T14" fmla="*/ 15 w 22"/>
                  <a:gd name="T15" fmla="*/ 216 h 216"/>
                  <a:gd name="T16" fmla="*/ 15 w 22"/>
                  <a:gd name="T17" fmla="*/ 162 h 216"/>
                  <a:gd name="T18" fmla="*/ 11 w 22"/>
                  <a:gd name="T19" fmla="*/ 137 h 216"/>
                  <a:gd name="T20" fmla="*/ 8 w 22"/>
                  <a:gd name="T21" fmla="*/ 108 h 216"/>
                  <a:gd name="T22" fmla="*/ 8 w 22"/>
                  <a:gd name="T23" fmla="*/ 54 h 216"/>
                  <a:gd name="T24" fmla="*/ 11 w 22"/>
                  <a:gd name="T25" fmla="*/ 29 h 216"/>
                  <a:gd name="T26" fmla="*/ 22 w 22"/>
                  <a:gd name="T27" fmla="*/ 4 h 216"/>
                  <a:gd name="T28" fmla="*/ 15 w 22"/>
                  <a:gd name="T29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216">
                    <a:moveTo>
                      <a:pt x="15" y="0"/>
                    </a:moveTo>
                    <a:lnTo>
                      <a:pt x="8" y="29"/>
                    </a:lnTo>
                    <a:lnTo>
                      <a:pt x="0" y="54"/>
                    </a:lnTo>
                    <a:lnTo>
                      <a:pt x="0" y="108"/>
                    </a:lnTo>
                    <a:lnTo>
                      <a:pt x="4" y="137"/>
                    </a:lnTo>
                    <a:lnTo>
                      <a:pt x="8" y="162"/>
                    </a:lnTo>
                    <a:lnTo>
                      <a:pt x="8" y="216"/>
                    </a:lnTo>
                    <a:lnTo>
                      <a:pt x="15" y="216"/>
                    </a:lnTo>
                    <a:lnTo>
                      <a:pt x="15" y="162"/>
                    </a:lnTo>
                    <a:lnTo>
                      <a:pt x="11" y="137"/>
                    </a:lnTo>
                    <a:lnTo>
                      <a:pt x="8" y="108"/>
                    </a:lnTo>
                    <a:lnTo>
                      <a:pt x="8" y="54"/>
                    </a:lnTo>
                    <a:lnTo>
                      <a:pt x="11" y="29"/>
                    </a:lnTo>
                    <a:lnTo>
                      <a:pt x="22" y="4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69" name="Freeform 393"/>
              <p:cNvSpPr>
                <a:spLocks/>
              </p:cNvSpPr>
              <p:nvPr/>
            </p:nvSpPr>
            <p:spPr bwMode="auto">
              <a:xfrm>
                <a:off x="4416" y="2080"/>
                <a:ext cx="47" cy="86"/>
              </a:xfrm>
              <a:custGeom>
                <a:avLst/>
                <a:gdLst>
                  <a:gd name="T0" fmla="*/ 36 w 47"/>
                  <a:gd name="T1" fmla="*/ 3 h 86"/>
                  <a:gd name="T2" fmla="*/ 36 w 47"/>
                  <a:gd name="T3" fmla="*/ 0 h 86"/>
                  <a:gd name="T4" fmla="*/ 36 w 47"/>
                  <a:gd name="T5" fmla="*/ 10 h 86"/>
                  <a:gd name="T6" fmla="*/ 32 w 47"/>
                  <a:gd name="T7" fmla="*/ 21 h 86"/>
                  <a:gd name="T8" fmla="*/ 25 w 47"/>
                  <a:gd name="T9" fmla="*/ 32 h 86"/>
                  <a:gd name="T10" fmla="*/ 21 w 47"/>
                  <a:gd name="T11" fmla="*/ 43 h 86"/>
                  <a:gd name="T12" fmla="*/ 18 w 47"/>
                  <a:gd name="T13" fmla="*/ 54 h 86"/>
                  <a:gd name="T14" fmla="*/ 11 w 47"/>
                  <a:gd name="T15" fmla="*/ 64 h 86"/>
                  <a:gd name="T16" fmla="*/ 7 w 47"/>
                  <a:gd name="T17" fmla="*/ 75 h 86"/>
                  <a:gd name="T18" fmla="*/ 0 w 47"/>
                  <a:gd name="T19" fmla="*/ 82 h 86"/>
                  <a:gd name="T20" fmla="*/ 7 w 47"/>
                  <a:gd name="T21" fmla="*/ 86 h 86"/>
                  <a:gd name="T22" fmla="*/ 11 w 47"/>
                  <a:gd name="T23" fmla="*/ 75 h 86"/>
                  <a:gd name="T24" fmla="*/ 18 w 47"/>
                  <a:gd name="T25" fmla="*/ 68 h 86"/>
                  <a:gd name="T26" fmla="*/ 21 w 47"/>
                  <a:gd name="T27" fmla="*/ 57 h 86"/>
                  <a:gd name="T28" fmla="*/ 29 w 47"/>
                  <a:gd name="T29" fmla="*/ 46 h 86"/>
                  <a:gd name="T30" fmla="*/ 36 w 47"/>
                  <a:gd name="T31" fmla="*/ 36 h 86"/>
                  <a:gd name="T32" fmla="*/ 36 w 47"/>
                  <a:gd name="T33" fmla="*/ 25 h 86"/>
                  <a:gd name="T34" fmla="*/ 43 w 47"/>
                  <a:gd name="T35" fmla="*/ 14 h 86"/>
                  <a:gd name="T36" fmla="*/ 43 w 47"/>
                  <a:gd name="T37" fmla="*/ 0 h 86"/>
                  <a:gd name="T38" fmla="*/ 47 w 47"/>
                  <a:gd name="T39" fmla="*/ 0 h 86"/>
                  <a:gd name="T40" fmla="*/ 43 w 47"/>
                  <a:gd name="T41" fmla="*/ 0 h 86"/>
                  <a:gd name="T42" fmla="*/ 36 w 47"/>
                  <a:gd name="T43" fmla="*/ 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86">
                    <a:moveTo>
                      <a:pt x="36" y="3"/>
                    </a:moveTo>
                    <a:lnTo>
                      <a:pt x="36" y="0"/>
                    </a:lnTo>
                    <a:lnTo>
                      <a:pt x="36" y="10"/>
                    </a:lnTo>
                    <a:lnTo>
                      <a:pt x="32" y="21"/>
                    </a:lnTo>
                    <a:lnTo>
                      <a:pt x="25" y="32"/>
                    </a:lnTo>
                    <a:lnTo>
                      <a:pt x="21" y="43"/>
                    </a:lnTo>
                    <a:lnTo>
                      <a:pt x="18" y="54"/>
                    </a:lnTo>
                    <a:lnTo>
                      <a:pt x="11" y="64"/>
                    </a:lnTo>
                    <a:lnTo>
                      <a:pt x="7" y="75"/>
                    </a:lnTo>
                    <a:lnTo>
                      <a:pt x="0" y="82"/>
                    </a:lnTo>
                    <a:lnTo>
                      <a:pt x="7" y="86"/>
                    </a:lnTo>
                    <a:lnTo>
                      <a:pt x="11" y="75"/>
                    </a:lnTo>
                    <a:lnTo>
                      <a:pt x="18" y="68"/>
                    </a:lnTo>
                    <a:lnTo>
                      <a:pt x="21" y="57"/>
                    </a:lnTo>
                    <a:lnTo>
                      <a:pt x="29" y="46"/>
                    </a:lnTo>
                    <a:lnTo>
                      <a:pt x="36" y="36"/>
                    </a:lnTo>
                    <a:lnTo>
                      <a:pt x="36" y="25"/>
                    </a:lnTo>
                    <a:lnTo>
                      <a:pt x="43" y="14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70" name="Freeform 394"/>
              <p:cNvSpPr>
                <a:spLocks/>
              </p:cNvSpPr>
              <p:nvPr/>
            </p:nvSpPr>
            <p:spPr bwMode="auto">
              <a:xfrm>
                <a:off x="4437" y="2072"/>
                <a:ext cx="22" cy="11"/>
              </a:xfrm>
              <a:custGeom>
                <a:avLst/>
                <a:gdLst>
                  <a:gd name="T0" fmla="*/ 8 w 22"/>
                  <a:gd name="T1" fmla="*/ 11 h 11"/>
                  <a:gd name="T2" fmla="*/ 11 w 22"/>
                  <a:gd name="T3" fmla="*/ 11 h 11"/>
                  <a:gd name="T4" fmla="*/ 15 w 22"/>
                  <a:gd name="T5" fmla="*/ 8 h 11"/>
                  <a:gd name="T6" fmla="*/ 15 w 22"/>
                  <a:gd name="T7" fmla="*/ 11 h 11"/>
                  <a:gd name="T8" fmla="*/ 22 w 22"/>
                  <a:gd name="T9" fmla="*/ 8 h 11"/>
                  <a:gd name="T10" fmla="*/ 18 w 22"/>
                  <a:gd name="T11" fmla="*/ 0 h 11"/>
                  <a:gd name="T12" fmla="*/ 11 w 22"/>
                  <a:gd name="T13" fmla="*/ 0 h 11"/>
                  <a:gd name="T14" fmla="*/ 8 w 22"/>
                  <a:gd name="T15" fmla="*/ 4 h 11"/>
                  <a:gd name="T16" fmla="*/ 4 w 22"/>
                  <a:gd name="T17" fmla="*/ 4 h 11"/>
                  <a:gd name="T18" fmla="*/ 0 w 22"/>
                  <a:gd name="T19" fmla="*/ 8 h 11"/>
                  <a:gd name="T20" fmla="*/ 4 w 22"/>
                  <a:gd name="T21" fmla="*/ 4 h 11"/>
                  <a:gd name="T22" fmla="*/ 0 w 22"/>
                  <a:gd name="T23" fmla="*/ 8 h 11"/>
                  <a:gd name="T24" fmla="*/ 8 w 22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1">
                    <a:moveTo>
                      <a:pt x="8" y="11"/>
                    </a:moveTo>
                    <a:lnTo>
                      <a:pt x="11" y="11"/>
                    </a:lnTo>
                    <a:lnTo>
                      <a:pt x="15" y="8"/>
                    </a:lnTo>
                    <a:lnTo>
                      <a:pt x="15" y="11"/>
                    </a:lnTo>
                    <a:lnTo>
                      <a:pt x="22" y="8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71" name="Freeform 395"/>
              <p:cNvSpPr>
                <a:spLocks/>
              </p:cNvSpPr>
              <p:nvPr/>
            </p:nvSpPr>
            <p:spPr bwMode="auto">
              <a:xfrm>
                <a:off x="4401" y="2080"/>
                <a:ext cx="44" cy="97"/>
              </a:xfrm>
              <a:custGeom>
                <a:avLst/>
                <a:gdLst>
                  <a:gd name="T0" fmla="*/ 0 w 44"/>
                  <a:gd name="T1" fmla="*/ 82 h 97"/>
                  <a:gd name="T2" fmla="*/ 8 w 44"/>
                  <a:gd name="T3" fmla="*/ 82 h 97"/>
                  <a:gd name="T4" fmla="*/ 11 w 44"/>
                  <a:gd name="T5" fmla="*/ 72 h 97"/>
                  <a:gd name="T6" fmla="*/ 15 w 44"/>
                  <a:gd name="T7" fmla="*/ 61 h 97"/>
                  <a:gd name="T8" fmla="*/ 18 w 44"/>
                  <a:gd name="T9" fmla="*/ 50 h 97"/>
                  <a:gd name="T10" fmla="*/ 22 w 44"/>
                  <a:gd name="T11" fmla="*/ 39 h 97"/>
                  <a:gd name="T12" fmla="*/ 29 w 44"/>
                  <a:gd name="T13" fmla="*/ 32 h 97"/>
                  <a:gd name="T14" fmla="*/ 33 w 44"/>
                  <a:gd name="T15" fmla="*/ 21 h 97"/>
                  <a:gd name="T16" fmla="*/ 36 w 44"/>
                  <a:gd name="T17" fmla="*/ 10 h 97"/>
                  <a:gd name="T18" fmla="*/ 44 w 44"/>
                  <a:gd name="T19" fmla="*/ 3 h 97"/>
                  <a:gd name="T20" fmla="*/ 36 w 44"/>
                  <a:gd name="T21" fmla="*/ 0 h 97"/>
                  <a:gd name="T22" fmla="*/ 33 w 44"/>
                  <a:gd name="T23" fmla="*/ 7 h 97"/>
                  <a:gd name="T24" fmla="*/ 26 w 44"/>
                  <a:gd name="T25" fmla="*/ 18 h 97"/>
                  <a:gd name="T26" fmla="*/ 22 w 44"/>
                  <a:gd name="T27" fmla="*/ 28 h 97"/>
                  <a:gd name="T28" fmla="*/ 15 w 44"/>
                  <a:gd name="T29" fmla="*/ 39 h 97"/>
                  <a:gd name="T30" fmla="*/ 11 w 44"/>
                  <a:gd name="T31" fmla="*/ 50 h 97"/>
                  <a:gd name="T32" fmla="*/ 8 w 44"/>
                  <a:gd name="T33" fmla="*/ 57 h 97"/>
                  <a:gd name="T34" fmla="*/ 4 w 44"/>
                  <a:gd name="T35" fmla="*/ 72 h 97"/>
                  <a:gd name="T36" fmla="*/ 0 w 44"/>
                  <a:gd name="T37" fmla="*/ 79 h 97"/>
                  <a:gd name="T38" fmla="*/ 8 w 44"/>
                  <a:gd name="T39" fmla="*/ 82 h 97"/>
                  <a:gd name="T40" fmla="*/ 0 w 44"/>
                  <a:gd name="T41" fmla="*/ 82 h 97"/>
                  <a:gd name="T42" fmla="*/ 4 w 44"/>
                  <a:gd name="T43" fmla="*/ 97 h 97"/>
                  <a:gd name="T44" fmla="*/ 8 w 44"/>
                  <a:gd name="T45" fmla="*/ 82 h 97"/>
                  <a:gd name="T46" fmla="*/ 0 w 44"/>
                  <a:gd name="T47" fmla="*/ 8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97">
                    <a:moveTo>
                      <a:pt x="0" y="82"/>
                    </a:moveTo>
                    <a:lnTo>
                      <a:pt x="8" y="82"/>
                    </a:lnTo>
                    <a:lnTo>
                      <a:pt x="11" y="72"/>
                    </a:lnTo>
                    <a:lnTo>
                      <a:pt x="15" y="61"/>
                    </a:lnTo>
                    <a:lnTo>
                      <a:pt x="18" y="50"/>
                    </a:lnTo>
                    <a:lnTo>
                      <a:pt x="22" y="39"/>
                    </a:lnTo>
                    <a:lnTo>
                      <a:pt x="29" y="32"/>
                    </a:lnTo>
                    <a:lnTo>
                      <a:pt x="33" y="21"/>
                    </a:lnTo>
                    <a:lnTo>
                      <a:pt x="36" y="10"/>
                    </a:lnTo>
                    <a:lnTo>
                      <a:pt x="44" y="3"/>
                    </a:lnTo>
                    <a:lnTo>
                      <a:pt x="36" y="0"/>
                    </a:lnTo>
                    <a:lnTo>
                      <a:pt x="33" y="7"/>
                    </a:lnTo>
                    <a:lnTo>
                      <a:pt x="26" y="18"/>
                    </a:lnTo>
                    <a:lnTo>
                      <a:pt x="22" y="28"/>
                    </a:lnTo>
                    <a:lnTo>
                      <a:pt x="15" y="39"/>
                    </a:lnTo>
                    <a:lnTo>
                      <a:pt x="11" y="50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0" y="79"/>
                    </a:lnTo>
                    <a:lnTo>
                      <a:pt x="8" y="82"/>
                    </a:lnTo>
                    <a:lnTo>
                      <a:pt x="0" y="82"/>
                    </a:lnTo>
                    <a:lnTo>
                      <a:pt x="4" y="97"/>
                    </a:lnTo>
                    <a:lnTo>
                      <a:pt x="8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72" name="Freeform 396"/>
              <p:cNvSpPr>
                <a:spLocks/>
              </p:cNvSpPr>
              <p:nvPr/>
            </p:nvSpPr>
            <p:spPr bwMode="auto">
              <a:xfrm>
                <a:off x="4401" y="2044"/>
                <a:ext cx="40" cy="118"/>
              </a:xfrm>
              <a:custGeom>
                <a:avLst/>
                <a:gdLst>
                  <a:gd name="T0" fmla="*/ 36 w 40"/>
                  <a:gd name="T1" fmla="*/ 0 h 118"/>
                  <a:gd name="T2" fmla="*/ 33 w 40"/>
                  <a:gd name="T3" fmla="*/ 0 h 118"/>
                  <a:gd name="T4" fmla="*/ 29 w 40"/>
                  <a:gd name="T5" fmla="*/ 14 h 118"/>
                  <a:gd name="T6" fmla="*/ 22 w 40"/>
                  <a:gd name="T7" fmla="*/ 28 h 118"/>
                  <a:gd name="T8" fmla="*/ 18 w 40"/>
                  <a:gd name="T9" fmla="*/ 43 h 118"/>
                  <a:gd name="T10" fmla="*/ 11 w 40"/>
                  <a:gd name="T11" fmla="*/ 57 h 118"/>
                  <a:gd name="T12" fmla="*/ 4 w 40"/>
                  <a:gd name="T13" fmla="*/ 72 h 118"/>
                  <a:gd name="T14" fmla="*/ 0 w 40"/>
                  <a:gd name="T15" fmla="*/ 86 h 118"/>
                  <a:gd name="T16" fmla="*/ 0 w 40"/>
                  <a:gd name="T17" fmla="*/ 118 h 118"/>
                  <a:gd name="T18" fmla="*/ 8 w 40"/>
                  <a:gd name="T19" fmla="*/ 118 h 118"/>
                  <a:gd name="T20" fmla="*/ 8 w 40"/>
                  <a:gd name="T21" fmla="*/ 90 h 118"/>
                  <a:gd name="T22" fmla="*/ 11 w 40"/>
                  <a:gd name="T23" fmla="*/ 72 h 118"/>
                  <a:gd name="T24" fmla="*/ 18 w 40"/>
                  <a:gd name="T25" fmla="*/ 57 h 118"/>
                  <a:gd name="T26" fmla="*/ 26 w 40"/>
                  <a:gd name="T27" fmla="*/ 46 h 118"/>
                  <a:gd name="T28" fmla="*/ 29 w 40"/>
                  <a:gd name="T29" fmla="*/ 32 h 118"/>
                  <a:gd name="T30" fmla="*/ 36 w 40"/>
                  <a:gd name="T31" fmla="*/ 18 h 118"/>
                  <a:gd name="T32" fmla="*/ 40 w 40"/>
                  <a:gd name="T33" fmla="*/ 3 h 118"/>
                  <a:gd name="T34" fmla="*/ 36 w 40"/>
                  <a:gd name="T35" fmla="*/ 0 h 118"/>
                  <a:gd name="T36" fmla="*/ 33 w 40"/>
                  <a:gd name="T37" fmla="*/ 0 h 118"/>
                  <a:gd name="T38" fmla="*/ 36 w 40"/>
                  <a:gd name="T3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118">
                    <a:moveTo>
                      <a:pt x="36" y="0"/>
                    </a:moveTo>
                    <a:lnTo>
                      <a:pt x="33" y="0"/>
                    </a:lnTo>
                    <a:lnTo>
                      <a:pt x="29" y="14"/>
                    </a:lnTo>
                    <a:lnTo>
                      <a:pt x="22" y="28"/>
                    </a:lnTo>
                    <a:lnTo>
                      <a:pt x="18" y="43"/>
                    </a:lnTo>
                    <a:lnTo>
                      <a:pt x="11" y="57"/>
                    </a:lnTo>
                    <a:lnTo>
                      <a:pt x="4" y="72"/>
                    </a:lnTo>
                    <a:lnTo>
                      <a:pt x="0" y="86"/>
                    </a:lnTo>
                    <a:lnTo>
                      <a:pt x="0" y="118"/>
                    </a:lnTo>
                    <a:lnTo>
                      <a:pt x="8" y="118"/>
                    </a:lnTo>
                    <a:lnTo>
                      <a:pt x="8" y="90"/>
                    </a:lnTo>
                    <a:lnTo>
                      <a:pt x="11" y="72"/>
                    </a:lnTo>
                    <a:lnTo>
                      <a:pt x="18" y="57"/>
                    </a:lnTo>
                    <a:lnTo>
                      <a:pt x="26" y="46"/>
                    </a:lnTo>
                    <a:lnTo>
                      <a:pt x="29" y="32"/>
                    </a:lnTo>
                    <a:lnTo>
                      <a:pt x="36" y="18"/>
                    </a:lnTo>
                    <a:lnTo>
                      <a:pt x="40" y="3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73" name="Freeform 397"/>
              <p:cNvSpPr>
                <a:spLocks/>
              </p:cNvSpPr>
              <p:nvPr/>
            </p:nvSpPr>
            <p:spPr bwMode="auto">
              <a:xfrm>
                <a:off x="4437" y="2004"/>
                <a:ext cx="54" cy="43"/>
              </a:xfrm>
              <a:custGeom>
                <a:avLst/>
                <a:gdLst>
                  <a:gd name="T0" fmla="*/ 54 w 54"/>
                  <a:gd name="T1" fmla="*/ 4 h 43"/>
                  <a:gd name="T2" fmla="*/ 47 w 54"/>
                  <a:gd name="T3" fmla="*/ 0 h 43"/>
                  <a:gd name="T4" fmla="*/ 40 w 54"/>
                  <a:gd name="T5" fmla="*/ 4 h 43"/>
                  <a:gd name="T6" fmla="*/ 33 w 54"/>
                  <a:gd name="T7" fmla="*/ 7 h 43"/>
                  <a:gd name="T8" fmla="*/ 26 w 54"/>
                  <a:gd name="T9" fmla="*/ 11 h 43"/>
                  <a:gd name="T10" fmla="*/ 15 w 54"/>
                  <a:gd name="T11" fmla="*/ 22 h 43"/>
                  <a:gd name="T12" fmla="*/ 11 w 54"/>
                  <a:gd name="T13" fmla="*/ 29 h 43"/>
                  <a:gd name="T14" fmla="*/ 4 w 54"/>
                  <a:gd name="T15" fmla="*/ 32 h 43"/>
                  <a:gd name="T16" fmla="*/ 0 w 54"/>
                  <a:gd name="T17" fmla="*/ 40 h 43"/>
                  <a:gd name="T18" fmla="*/ 4 w 54"/>
                  <a:gd name="T19" fmla="*/ 43 h 43"/>
                  <a:gd name="T20" fmla="*/ 11 w 54"/>
                  <a:gd name="T21" fmla="*/ 40 h 43"/>
                  <a:gd name="T22" fmla="*/ 15 w 54"/>
                  <a:gd name="T23" fmla="*/ 32 h 43"/>
                  <a:gd name="T24" fmla="*/ 36 w 54"/>
                  <a:gd name="T25" fmla="*/ 11 h 43"/>
                  <a:gd name="T26" fmla="*/ 44 w 54"/>
                  <a:gd name="T27" fmla="*/ 11 h 43"/>
                  <a:gd name="T28" fmla="*/ 51 w 54"/>
                  <a:gd name="T29" fmla="*/ 7 h 43"/>
                  <a:gd name="T30" fmla="*/ 44 w 54"/>
                  <a:gd name="T31" fmla="*/ 4 h 43"/>
                  <a:gd name="T32" fmla="*/ 54 w 54"/>
                  <a:gd name="T33" fmla="*/ 4 h 43"/>
                  <a:gd name="T34" fmla="*/ 51 w 54"/>
                  <a:gd name="T35" fmla="*/ 0 h 43"/>
                  <a:gd name="T36" fmla="*/ 47 w 54"/>
                  <a:gd name="T37" fmla="*/ 0 h 43"/>
                  <a:gd name="T38" fmla="*/ 54 w 54"/>
                  <a:gd name="T3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43">
                    <a:moveTo>
                      <a:pt x="54" y="4"/>
                    </a:moveTo>
                    <a:lnTo>
                      <a:pt x="47" y="0"/>
                    </a:lnTo>
                    <a:lnTo>
                      <a:pt x="40" y="4"/>
                    </a:lnTo>
                    <a:lnTo>
                      <a:pt x="33" y="7"/>
                    </a:lnTo>
                    <a:lnTo>
                      <a:pt x="26" y="11"/>
                    </a:lnTo>
                    <a:lnTo>
                      <a:pt x="15" y="22"/>
                    </a:lnTo>
                    <a:lnTo>
                      <a:pt x="11" y="29"/>
                    </a:lnTo>
                    <a:lnTo>
                      <a:pt x="4" y="32"/>
                    </a:lnTo>
                    <a:lnTo>
                      <a:pt x="0" y="40"/>
                    </a:lnTo>
                    <a:lnTo>
                      <a:pt x="4" y="43"/>
                    </a:lnTo>
                    <a:lnTo>
                      <a:pt x="11" y="40"/>
                    </a:lnTo>
                    <a:lnTo>
                      <a:pt x="15" y="32"/>
                    </a:lnTo>
                    <a:lnTo>
                      <a:pt x="36" y="11"/>
                    </a:lnTo>
                    <a:lnTo>
                      <a:pt x="44" y="11"/>
                    </a:lnTo>
                    <a:lnTo>
                      <a:pt x="51" y="7"/>
                    </a:lnTo>
                    <a:lnTo>
                      <a:pt x="44" y="4"/>
                    </a:lnTo>
                    <a:lnTo>
                      <a:pt x="54" y="4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74" name="Freeform 398"/>
              <p:cNvSpPr>
                <a:spLocks/>
              </p:cNvSpPr>
              <p:nvPr/>
            </p:nvSpPr>
            <p:spPr bwMode="auto">
              <a:xfrm>
                <a:off x="4481" y="2008"/>
                <a:ext cx="14" cy="14"/>
              </a:xfrm>
              <a:custGeom>
                <a:avLst/>
                <a:gdLst>
                  <a:gd name="T0" fmla="*/ 10 w 14"/>
                  <a:gd name="T1" fmla="*/ 14 h 14"/>
                  <a:gd name="T2" fmla="*/ 10 w 14"/>
                  <a:gd name="T3" fmla="*/ 0 h 14"/>
                  <a:gd name="T4" fmla="*/ 0 w 14"/>
                  <a:gd name="T5" fmla="*/ 0 h 14"/>
                  <a:gd name="T6" fmla="*/ 7 w 14"/>
                  <a:gd name="T7" fmla="*/ 14 h 14"/>
                  <a:gd name="T8" fmla="*/ 14 w 14"/>
                  <a:gd name="T9" fmla="*/ 14 h 14"/>
                  <a:gd name="T10" fmla="*/ 1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0" y="14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7" y="14"/>
                    </a:lnTo>
                    <a:lnTo>
                      <a:pt x="14" y="14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75" name="Freeform 399"/>
              <p:cNvSpPr>
                <a:spLocks/>
              </p:cNvSpPr>
              <p:nvPr/>
            </p:nvSpPr>
            <p:spPr bwMode="auto">
              <a:xfrm>
                <a:off x="3782" y="2044"/>
                <a:ext cx="303" cy="280"/>
              </a:xfrm>
              <a:custGeom>
                <a:avLst/>
                <a:gdLst>
                  <a:gd name="T0" fmla="*/ 116 w 303"/>
                  <a:gd name="T1" fmla="*/ 61 h 280"/>
                  <a:gd name="T2" fmla="*/ 137 w 303"/>
                  <a:gd name="T3" fmla="*/ 68 h 280"/>
                  <a:gd name="T4" fmla="*/ 162 w 303"/>
                  <a:gd name="T5" fmla="*/ 57 h 280"/>
                  <a:gd name="T6" fmla="*/ 180 w 303"/>
                  <a:gd name="T7" fmla="*/ 50 h 280"/>
                  <a:gd name="T8" fmla="*/ 202 w 303"/>
                  <a:gd name="T9" fmla="*/ 43 h 280"/>
                  <a:gd name="T10" fmla="*/ 220 w 303"/>
                  <a:gd name="T11" fmla="*/ 39 h 280"/>
                  <a:gd name="T12" fmla="*/ 241 w 303"/>
                  <a:gd name="T13" fmla="*/ 32 h 280"/>
                  <a:gd name="T14" fmla="*/ 259 w 303"/>
                  <a:gd name="T15" fmla="*/ 25 h 280"/>
                  <a:gd name="T16" fmla="*/ 281 w 303"/>
                  <a:gd name="T17" fmla="*/ 32 h 280"/>
                  <a:gd name="T18" fmla="*/ 295 w 303"/>
                  <a:gd name="T19" fmla="*/ 43 h 280"/>
                  <a:gd name="T20" fmla="*/ 295 w 303"/>
                  <a:gd name="T21" fmla="*/ 75 h 280"/>
                  <a:gd name="T22" fmla="*/ 263 w 303"/>
                  <a:gd name="T23" fmla="*/ 90 h 280"/>
                  <a:gd name="T24" fmla="*/ 223 w 303"/>
                  <a:gd name="T25" fmla="*/ 97 h 280"/>
                  <a:gd name="T26" fmla="*/ 198 w 303"/>
                  <a:gd name="T27" fmla="*/ 111 h 280"/>
                  <a:gd name="T28" fmla="*/ 170 w 303"/>
                  <a:gd name="T29" fmla="*/ 129 h 280"/>
                  <a:gd name="T30" fmla="*/ 177 w 303"/>
                  <a:gd name="T31" fmla="*/ 140 h 280"/>
                  <a:gd name="T32" fmla="*/ 191 w 303"/>
                  <a:gd name="T33" fmla="*/ 126 h 280"/>
                  <a:gd name="T34" fmla="*/ 213 w 303"/>
                  <a:gd name="T35" fmla="*/ 118 h 280"/>
                  <a:gd name="T36" fmla="*/ 234 w 303"/>
                  <a:gd name="T37" fmla="*/ 108 h 280"/>
                  <a:gd name="T38" fmla="*/ 259 w 303"/>
                  <a:gd name="T39" fmla="*/ 100 h 280"/>
                  <a:gd name="T40" fmla="*/ 238 w 303"/>
                  <a:gd name="T41" fmla="*/ 136 h 280"/>
                  <a:gd name="T42" fmla="*/ 220 w 303"/>
                  <a:gd name="T43" fmla="*/ 169 h 280"/>
                  <a:gd name="T44" fmla="*/ 202 w 303"/>
                  <a:gd name="T45" fmla="*/ 190 h 280"/>
                  <a:gd name="T46" fmla="*/ 227 w 303"/>
                  <a:gd name="T47" fmla="*/ 180 h 280"/>
                  <a:gd name="T48" fmla="*/ 245 w 303"/>
                  <a:gd name="T49" fmla="*/ 151 h 280"/>
                  <a:gd name="T50" fmla="*/ 267 w 303"/>
                  <a:gd name="T51" fmla="*/ 122 h 280"/>
                  <a:gd name="T52" fmla="*/ 277 w 303"/>
                  <a:gd name="T53" fmla="*/ 129 h 280"/>
                  <a:gd name="T54" fmla="*/ 270 w 303"/>
                  <a:gd name="T55" fmla="*/ 154 h 280"/>
                  <a:gd name="T56" fmla="*/ 256 w 303"/>
                  <a:gd name="T57" fmla="*/ 190 h 280"/>
                  <a:gd name="T58" fmla="*/ 241 w 303"/>
                  <a:gd name="T59" fmla="*/ 223 h 280"/>
                  <a:gd name="T60" fmla="*/ 256 w 303"/>
                  <a:gd name="T61" fmla="*/ 223 h 280"/>
                  <a:gd name="T62" fmla="*/ 281 w 303"/>
                  <a:gd name="T63" fmla="*/ 194 h 280"/>
                  <a:gd name="T64" fmla="*/ 274 w 303"/>
                  <a:gd name="T65" fmla="*/ 241 h 280"/>
                  <a:gd name="T66" fmla="*/ 263 w 303"/>
                  <a:gd name="T67" fmla="*/ 259 h 280"/>
                  <a:gd name="T68" fmla="*/ 245 w 303"/>
                  <a:gd name="T69" fmla="*/ 277 h 280"/>
                  <a:gd name="T70" fmla="*/ 170 w 303"/>
                  <a:gd name="T71" fmla="*/ 280 h 280"/>
                  <a:gd name="T72" fmla="*/ 126 w 303"/>
                  <a:gd name="T73" fmla="*/ 273 h 280"/>
                  <a:gd name="T74" fmla="*/ 90 w 303"/>
                  <a:gd name="T75" fmla="*/ 255 h 280"/>
                  <a:gd name="T76" fmla="*/ 65 w 303"/>
                  <a:gd name="T77" fmla="*/ 226 h 280"/>
                  <a:gd name="T78" fmla="*/ 44 w 303"/>
                  <a:gd name="T79" fmla="*/ 198 h 280"/>
                  <a:gd name="T80" fmla="*/ 33 w 303"/>
                  <a:gd name="T81" fmla="*/ 162 h 280"/>
                  <a:gd name="T82" fmla="*/ 33 w 303"/>
                  <a:gd name="T83" fmla="*/ 111 h 280"/>
                  <a:gd name="T84" fmla="*/ 40 w 303"/>
                  <a:gd name="T85" fmla="*/ 86 h 280"/>
                  <a:gd name="T86" fmla="*/ 33 w 303"/>
                  <a:gd name="T87" fmla="*/ 64 h 280"/>
                  <a:gd name="T88" fmla="*/ 15 w 303"/>
                  <a:gd name="T89" fmla="*/ 54 h 280"/>
                  <a:gd name="T90" fmla="*/ 0 w 303"/>
                  <a:gd name="T91" fmla="*/ 25 h 280"/>
                  <a:gd name="T92" fmla="*/ 15 w 303"/>
                  <a:gd name="T93" fmla="*/ 3 h 280"/>
                  <a:gd name="T94" fmla="*/ 44 w 303"/>
                  <a:gd name="T95" fmla="*/ 3 h 280"/>
                  <a:gd name="T96" fmla="*/ 69 w 303"/>
                  <a:gd name="T97" fmla="*/ 10 h 280"/>
                  <a:gd name="T98" fmla="*/ 87 w 303"/>
                  <a:gd name="T99" fmla="*/ 2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3" h="280">
                    <a:moveTo>
                      <a:pt x="87" y="36"/>
                    </a:moveTo>
                    <a:lnTo>
                      <a:pt x="108" y="57"/>
                    </a:lnTo>
                    <a:lnTo>
                      <a:pt x="116" y="61"/>
                    </a:lnTo>
                    <a:lnTo>
                      <a:pt x="123" y="64"/>
                    </a:lnTo>
                    <a:lnTo>
                      <a:pt x="130" y="68"/>
                    </a:lnTo>
                    <a:lnTo>
                      <a:pt x="137" y="68"/>
                    </a:lnTo>
                    <a:lnTo>
                      <a:pt x="148" y="64"/>
                    </a:lnTo>
                    <a:lnTo>
                      <a:pt x="155" y="61"/>
                    </a:lnTo>
                    <a:lnTo>
                      <a:pt x="162" y="57"/>
                    </a:lnTo>
                    <a:lnTo>
                      <a:pt x="166" y="54"/>
                    </a:lnTo>
                    <a:lnTo>
                      <a:pt x="173" y="50"/>
                    </a:lnTo>
                    <a:lnTo>
                      <a:pt x="180" y="50"/>
                    </a:lnTo>
                    <a:lnTo>
                      <a:pt x="188" y="46"/>
                    </a:lnTo>
                    <a:lnTo>
                      <a:pt x="195" y="46"/>
                    </a:lnTo>
                    <a:lnTo>
                      <a:pt x="202" y="43"/>
                    </a:lnTo>
                    <a:lnTo>
                      <a:pt x="209" y="43"/>
                    </a:lnTo>
                    <a:lnTo>
                      <a:pt x="216" y="39"/>
                    </a:lnTo>
                    <a:lnTo>
                      <a:pt x="220" y="39"/>
                    </a:lnTo>
                    <a:lnTo>
                      <a:pt x="231" y="36"/>
                    </a:lnTo>
                    <a:lnTo>
                      <a:pt x="234" y="32"/>
                    </a:lnTo>
                    <a:lnTo>
                      <a:pt x="241" y="32"/>
                    </a:lnTo>
                    <a:lnTo>
                      <a:pt x="249" y="28"/>
                    </a:lnTo>
                    <a:lnTo>
                      <a:pt x="256" y="25"/>
                    </a:lnTo>
                    <a:lnTo>
                      <a:pt x="259" y="25"/>
                    </a:lnTo>
                    <a:lnTo>
                      <a:pt x="267" y="28"/>
                    </a:lnTo>
                    <a:lnTo>
                      <a:pt x="274" y="28"/>
                    </a:lnTo>
                    <a:lnTo>
                      <a:pt x="281" y="32"/>
                    </a:lnTo>
                    <a:lnTo>
                      <a:pt x="285" y="36"/>
                    </a:lnTo>
                    <a:lnTo>
                      <a:pt x="292" y="39"/>
                    </a:lnTo>
                    <a:lnTo>
                      <a:pt x="295" y="43"/>
                    </a:lnTo>
                    <a:lnTo>
                      <a:pt x="303" y="46"/>
                    </a:lnTo>
                    <a:lnTo>
                      <a:pt x="303" y="64"/>
                    </a:lnTo>
                    <a:lnTo>
                      <a:pt x="295" y="75"/>
                    </a:lnTo>
                    <a:lnTo>
                      <a:pt x="288" y="82"/>
                    </a:lnTo>
                    <a:lnTo>
                      <a:pt x="274" y="86"/>
                    </a:lnTo>
                    <a:lnTo>
                      <a:pt x="263" y="90"/>
                    </a:lnTo>
                    <a:lnTo>
                      <a:pt x="249" y="90"/>
                    </a:lnTo>
                    <a:lnTo>
                      <a:pt x="234" y="93"/>
                    </a:lnTo>
                    <a:lnTo>
                      <a:pt x="223" y="97"/>
                    </a:lnTo>
                    <a:lnTo>
                      <a:pt x="216" y="100"/>
                    </a:lnTo>
                    <a:lnTo>
                      <a:pt x="209" y="108"/>
                    </a:lnTo>
                    <a:lnTo>
                      <a:pt x="198" y="111"/>
                    </a:lnTo>
                    <a:lnTo>
                      <a:pt x="191" y="111"/>
                    </a:lnTo>
                    <a:lnTo>
                      <a:pt x="180" y="118"/>
                    </a:lnTo>
                    <a:lnTo>
                      <a:pt x="170" y="129"/>
                    </a:lnTo>
                    <a:lnTo>
                      <a:pt x="166" y="136"/>
                    </a:lnTo>
                    <a:lnTo>
                      <a:pt x="173" y="140"/>
                    </a:lnTo>
                    <a:lnTo>
                      <a:pt x="177" y="140"/>
                    </a:lnTo>
                    <a:lnTo>
                      <a:pt x="177" y="136"/>
                    </a:lnTo>
                    <a:lnTo>
                      <a:pt x="188" y="126"/>
                    </a:lnTo>
                    <a:lnTo>
                      <a:pt x="191" y="126"/>
                    </a:lnTo>
                    <a:lnTo>
                      <a:pt x="195" y="122"/>
                    </a:lnTo>
                    <a:lnTo>
                      <a:pt x="202" y="122"/>
                    </a:lnTo>
                    <a:lnTo>
                      <a:pt x="213" y="118"/>
                    </a:lnTo>
                    <a:lnTo>
                      <a:pt x="220" y="115"/>
                    </a:lnTo>
                    <a:lnTo>
                      <a:pt x="227" y="111"/>
                    </a:lnTo>
                    <a:lnTo>
                      <a:pt x="234" y="108"/>
                    </a:lnTo>
                    <a:lnTo>
                      <a:pt x="241" y="104"/>
                    </a:lnTo>
                    <a:lnTo>
                      <a:pt x="252" y="104"/>
                    </a:lnTo>
                    <a:lnTo>
                      <a:pt x="259" y="100"/>
                    </a:lnTo>
                    <a:lnTo>
                      <a:pt x="263" y="108"/>
                    </a:lnTo>
                    <a:lnTo>
                      <a:pt x="245" y="126"/>
                    </a:lnTo>
                    <a:lnTo>
                      <a:pt x="238" y="136"/>
                    </a:lnTo>
                    <a:lnTo>
                      <a:pt x="234" y="147"/>
                    </a:lnTo>
                    <a:lnTo>
                      <a:pt x="227" y="158"/>
                    </a:lnTo>
                    <a:lnTo>
                      <a:pt x="220" y="169"/>
                    </a:lnTo>
                    <a:lnTo>
                      <a:pt x="213" y="176"/>
                    </a:lnTo>
                    <a:lnTo>
                      <a:pt x="202" y="183"/>
                    </a:lnTo>
                    <a:lnTo>
                      <a:pt x="202" y="190"/>
                    </a:lnTo>
                    <a:lnTo>
                      <a:pt x="206" y="190"/>
                    </a:lnTo>
                    <a:lnTo>
                      <a:pt x="216" y="187"/>
                    </a:lnTo>
                    <a:lnTo>
                      <a:pt x="227" y="180"/>
                    </a:lnTo>
                    <a:lnTo>
                      <a:pt x="234" y="169"/>
                    </a:lnTo>
                    <a:lnTo>
                      <a:pt x="238" y="162"/>
                    </a:lnTo>
                    <a:lnTo>
                      <a:pt x="245" y="151"/>
                    </a:lnTo>
                    <a:lnTo>
                      <a:pt x="252" y="140"/>
                    </a:lnTo>
                    <a:lnTo>
                      <a:pt x="259" y="129"/>
                    </a:lnTo>
                    <a:lnTo>
                      <a:pt x="267" y="122"/>
                    </a:lnTo>
                    <a:lnTo>
                      <a:pt x="270" y="126"/>
                    </a:lnTo>
                    <a:lnTo>
                      <a:pt x="274" y="126"/>
                    </a:lnTo>
                    <a:lnTo>
                      <a:pt x="277" y="129"/>
                    </a:lnTo>
                    <a:lnTo>
                      <a:pt x="277" y="133"/>
                    </a:lnTo>
                    <a:lnTo>
                      <a:pt x="274" y="144"/>
                    </a:lnTo>
                    <a:lnTo>
                      <a:pt x="270" y="154"/>
                    </a:lnTo>
                    <a:lnTo>
                      <a:pt x="267" y="169"/>
                    </a:lnTo>
                    <a:lnTo>
                      <a:pt x="263" y="180"/>
                    </a:lnTo>
                    <a:lnTo>
                      <a:pt x="256" y="190"/>
                    </a:lnTo>
                    <a:lnTo>
                      <a:pt x="252" y="201"/>
                    </a:lnTo>
                    <a:lnTo>
                      <a:pt x="245" y="212"/>
                    </a:lnTo>
                    <a:lnTo>
                      <a:pt x="241" y="223"/>
                    </a:lnTo>
                    <a:lnTo>
                      <a:pt x="245" y="226"/>
                    </a:lnTo>
                    <a:lnTo>
                      <a:pt x="252" y="226"/>
                    </a:lnTo>
                    <a:lnTo>
                      <a:pt x="256" y="223"/>
                    </a:lnTo>
                    <a:lnTo>
                      <a:pt x="285" y="158"/>
                    </a:lnTo>
                    <a:lnTo>
                      <a:pt x="285" y="176"/>
                    </a:lnTo>
                    <a:lnTo>
                      <a:pt x="281" y="194"/>
                    </a:lnTo>
                    <a:lnTo>
                      <a:pt x="277" y="212"/>
                    </a:lnTo>
                    <a:lnTo>
                      <a:pt x="274" y="230"/>
                    </a:lnTo>
                    <a:lnTo>
                      <a:pt x="274" y="241"/>
                    </a:lnTo>
                    <a:lnTo>
                      <a:pt x="270" y="244"/>
                    </a:lnTo>
                    <a:lnTo>
                      <a:pt x="267" y="252"/>
                    </a:lnTo>
                    <a:lnTo>
                      <a:pt x="263" y="259"/>
                    </a:lnTo>
                    <a:lnTo>
                      <a:pt x="256" y="266"/>
                    </a:lnTo>
                    <a:lnTo>
                      <a:pt x="249" y="270"/>
                    </a:lnTo>
                    <a:lnTo>
                      <a:pt x="245" y="277"/>
                    </a:lnTo>
                    <a:lnTo>
                      <a:pt x="227" y="277"/>
                    </a:lnTo>
                    <a:lnTo>
                      <a:pt x="220" y="280"/>
                    </a:lnTo>
                    <a:lnTo>
                      <a:pt x="170" y="280"/>
                    </a:lnTo>
                    <a:lnTo>
                      <a:pt x="159" y="277"/>
                    </a:lnTo>
                    <a:lnTo>
                      <a:pt x="134" y="277"/>
                    </a:lnTo>
                    <a:lnTo>
                      <a:pt x="126" y="273"/>
                    </a:lnTo>
                    <a:lnTo>
                      <a:pt x="108" y="273"/>
                    </a:lnTo>
                    <a:lnTo>
                      <a:pt x="101" y="262"/>
                    </a:lnTo>
                    <a:lnTo>
                      <a:pt x="90" y="255"/>
                    </a:lnTo>
                    <a:lnTo>
                      <a:pt x="83" y="244"/>
                    </a:lnTo>
                    <a:lnTo>
                      <a:pt x="72" y="237"/>
                    </a:lnTo>
                    <a:lnTo>
                      <a:pt x="65" y="226"/>
                    </a:lnTo>
                    <a:lnTo>
                      <a:pt x="58" y="216"/>
                    </a:lnTo>
                    <a:lnTo>
                      <a:pt x="51" y="208"/>
                    </a:lnTo>
                    <a:lnTo>
                      <a:pt x="44" y="198"/>
                    </a:lnTo>
                    <a:lnTo>
                      <a:pt x="36" y="187"/>
                    </a:lnTo>
                    <a:lnTo>
                      <a:pt x="36" y="172"/>
                    </a:lnTo>
                    <a:lnTo>
                      <a:pt x="33" y="162"/>
                    </a:lnTo>
                    <a:lnTo>
                      <a:pt x="29" y="151"/>
                    </a:lnTo>
                    <a:lnTo>
                      <a:pt x="29" y="126"/>
                    </a:lnTo>
                    <a:lnTo>
                      <a:pt x="33" y="111"/>
                    </a:lnTo>
                    <a:lnTo>
                      <a:pt x="36" y="100"/>
                    </a:lnTo>
                    <a:lnTo>
                      <a:pt x="40" y="93"/>
                    </a:lnTo>
                    <a:lnTo>
                      <a:pt x="40" y="86"/>
                    </a:lnTo>
                    <a:lnTo>
                      <a:pt x="36" y="79"/>
                    </a:lnTo>
                    <a:lnTo>
                      <a:pt x="36" y="72"/>
                    </a:lnTo>
                    <a:lnTo>
                      <a:pt x="33" y="64"/>
                    </a:lnTo>
                    <a:lnTo>
                      <a:pt x="26" y="61"/>
                    </a:lnTo>
                    <a:lnTo>
                      <a:pt x="22" y="57"/>
                    </a:lnTo>
                    <a:lnTo>
                      <a:pt x="15" y="54"/>
                    </a:lnTo>
                    <a:lnTo>
                      <a:pt x="4" y="43"/>
                    </a:lnTo>
                    <a:lnTo>
                      <a:pt x="0" y="36"/>
                    </a:lnTo>
                    <a:lnTo>
                      <a:pt x="0" y="25"/>
                    </a:lnTo>
                    <a:lnTo>
                      <a:pt x="4" y="18"/>
                    </a:lnTo>
                    <a:lnTo>
                      <a:pt x="11" y="10"/>
                    </a:lnTo>
                    <a:lnTo>
                      <a:pt x="15" y="3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44" y="3"/>
                    </a:lnTo>
                    <a:lnTo>
                      <a:pt x="54" y="7"/>
                    </a:lnTo>
                    <a:lnTo>
                      <a:pt x="62" y="7"/>
                    </a:lnTo>
                    <a:lnTo>
                      <a:pt x="69" y="10"/>
                    </a:lnTo>
                    <a:lnTo>
                      <a:pt x="76" y="10"/>
                    </a:lnTo>
                    <a:lnTo>
                      <a:pt x="80" y="18"/>
                    </a:lnTo>
                    <a:lnTo>
                      <a:pt x="87" y="25"/>
                    </a:lnTo>
                    <a:lnTo>
                      <a:pt x="90" y="32"/>
                    </a:lnTo>
                    <a:lnTo>
                      <a:pt x="87" y="36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76" name="Freeform 400"/>
              <p:cNvSpPr>
                <a:spLocks/>
              </p:cNvSpPr>
              <p:nvPr/>
            </p:nvSpPr>
            <p:spPr bwMode="auto">
              <a:xfrm>
                <a:off x="3869" y="2076"/>
                <a:ext cx="65" cy="40"/>
              </a:xfrm>
              <a:custGeom>
                <a:avLst/>
                <a:gdLst>
                  <a:gd name="T0" fmla="*/ 61 w 65"/>
                  <a:gd name="T1" fmla="*/ 29 h 40"/>
                  <a:gd name="T2" fmla="*/ 50 w 65"/>
                  <a:gd name="T3" fmla="*/ 32 h 40"/>
                  <a:gd name="T4" fmla="*/ 43 w 65"/>
                  <a:gd name="T5" fmla="*/ 32 h 40"/>
                  <a:gd name="T6" fmla="*/ 36 w 65"/>
                  <a:gd name="T7" fmla="*/ 29 h 40"/>
                  <a:gd name="T8" fmla="*/ 29 w 65"/>
                  <a:gd name="T9" fmla="*/ 25 h 40"/>
                  <a:gd name="T10" fmla="*/ 21 w 65"/>
                  <a:gd name="T11" fmla="*/ 22 h 40"/>
                  <a:gd name="T12" fmla="*/ 14 w 65"/>
                  <a:gd name="T13" fmla="*/ 14 h 40"/>
                  <a:gd name="T14" fmla="*/ 11 w 65"/>
                  <a:gd name="T15" fmla="*/ 7 h 40"/>
                  <a:gd name="T16" fmla="*/ 3 w 65"/>
                  <a:gd name="T17" fmla="*/ 0 h 40"/>
                  <a:gd name="T18" fmla="*/ 0 w 65"/>
                  <a:gd name="T19" fmla="*/ 7 h 40"/>
                  <a:gd name="T20" fmla="*/ 18 w 65"/>
                  <a:gd name="T21" fmla="*/ 25 h 40"/>
                  <a:gd name="T22" fmla="*/ 29 w 65"/>
                  <a:gd name="T23" fmla="*/ 32 h 40"/>
                  <a:gd name="T24" fmla="*/ 36 w 65"/>
                  <a:gd name="T25" fmla="*/ 36 h 40"/>
                  <a:gd name="T26" fmla="*/ 43 w 65"/>
                  <a:gd name="T27" fmla="*/ 40 h 40"/>
                  <a:gd name="T28" fmla="*/ 54 w 65"/>
                  <a:gd name="T29" fmla="*/ 40 h 40"/>
                  <a:gd name="T30" fmla="*/ 65 w 65"/>
                  <a:gd name="T31" fmla="*/ 36 h 40"/>
                  <a:gd name="T32" fmla="*/ 61 w 65"/>
                  <a:gd name="T33" fmla="*/ 2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40">
                    <a:moveTo>
                      <a:pt x="61" y="29"/>
                    </a:moveTo>
                    <a:lnTo>
                      <a:pt x="50" y="32"/>
                    </a:lnTo>
                    <a:lnTo>
                      <a:pt x="43" y="32"/>
                    </a:lnTo>
                    <a:lnTo>
                      <a:pt x="36" y="29"/>
                    </a:lnTo>
                    <a:lnTo>
                      <a:pt x="29" y="25"/>
                    </a:lnTo>
                    <a:lnTo>
                      <a:pt x="21" y="22"/>
                    </a:lnTo>
                    <a:lnTo>
                      <a:pt x="14" y="14"/>
                    </a:lnTo>
                    <a:lnTo>
                      <a:pt x="11" y="7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8" y="25"/>
                    </a:lnTo>
                    <a:lnTo>
                      <a:pt x="29" y="32"/>
                    </a:lnTo>
                    <a:lnTo>
                      <a:pt x="36" y="36"/>
                    </a:lnTo>
                    <a:lnTo>
                      <a:pt x="43" y="40"/>
                    </a:lnTo>
                    <a:lnTo>
                      <a:pt x="54" y="40"/>
                    </a:lnTo>
                    <a:lnTo>
                      <a:pt x="65" y="36"/>
                    </a:lnTo>
                    <a:lnTo>
                      <a:pt x="6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77" name="Freeform 401"/>
              <p:cNvSpPr>
                <a:spLocks/>
              </p:cNvSpPr>
              <p:nvPr/>
            </p:nvSpPr>
            <p:spPr bwMode="auto">
              <a:xfrm>
                <a:off x="3930" y="2065"/>
                <a:ext cx="108" cy="47"/>
              </a:xfrm>
              <a:custGeom>
                <a:avLst/>
                <a:gdLst>
                  <a:gd name="T0" fmla="*/ 108 w 108"/>
                  <a:gd name="T1" fmla="*/ 0 h 47"/>
                  <a:gd name="T2" fmla="*/ 104 w 108"/>
                  <a:gd name="T3" fmla="*/ 0 h 47"/>
                  <a:gd name="T4" fmla="*/ 97 w 108"/>
                  <a:gd name="T5" fmla="*/ 4 h 47"/>
                  <a:gd name="T6" fmla="*/ 93 w 108"/>
                  <a:gd name="T7" fmla="*/ 7 h 47"/>
                  <a:gd name="T8" fmla="*/ 86 w 108"/>
                  <a:gd name="T9" fmla="*/ 11 h 47"/>
                  <a:gd name="T10" fmla="*/ 79 w 108"/>
                  <a:gd name="T11" fmla="*/ 11 h 47"/>
                  <a:gd name="T12" fmla="*/ 72 w 108"/>
                  <a:gd name="T13" fmla="*/ 15 h 47"/>
                  <a:gd name="T14" fmla="*/ 68 w 108"/>
                  <a:gd name="T15" fmla="*/ 15 h 47"/>
                  <a:gd name="T16" fmla="*/ 61 w 108"/>
                  <a:gd name="T17" fmla="*/ 18 h 47"/>
                  <a:gd name="T18" fmla="*/ 54 w 108"/>
                  <a:gd name="T19" fmla="*/ 18 h 47"/>
                  <a:gd name="T20" fmla="*/ 47 w 108"/>
                  <a:gd name="T21" fmla="*/ 22 h 47"/>
                  <a:gd name="T22" fmla="*/ 36 w 108"/>
                  <a:gd name="T23" fmla="*/ 22 h 47"/>
                  <a:gd name="T24" fmla="*/ 32 w 108"/>
                  <a:gd name="T25" fmla="*/ 25 h 47"/>
                  <a:gd name="T26" fmla="*/ 25 w 108"/>
                  <a:gd name="T27" fmla="*/ 29 h 47"/>
                  <a:gd name="T28" fmla="*/ 18 w 108"/>
                  <a:gd name="T29" fmla="*/ 29 h 47"/>
                  <a:gd name="T30" fmla="*/ 11 w 108"/>
                  <a:gd name="T31" fmla="*/ 33 h 47"/>
                  <a:gd name="T32" fmla="*/ 7 w 108"/>
                  <a:gd name="T33" fmla="*/ 36 h 47"/>
                  <a:gd name="T34" fmla="*/ 0 w 108"/>
                  <a:gd name="T35" fmla="*/ 40 h 47"/>
                  <a:gd name="T36" fmla="*/ 4 w 108"/>
                  <a:gd name="T37" fmla="*/ 47 h 47"/>
                  <a:gd name="T38" fmla="*/ 7 w 108"/>
                  <a:gd name="T39" fmla="*/ 43 h 47"/>
                  <a:gd name="T40" fmla="*/ 14 w 108"/>
                  <a:gd name="T41" fmla="*/ 40 h 47"/>
                  <a:gd name="T42" fmla="*/ 22 w 108"/>
                  <a:gd name="T43" fmla="*/ 36 h 47"/>
                  <a:gd name="T44" fmla="*/ 29 w 108"/>
                  <a:gd name="T45" fmla="*/ 33 h 47"/>
                  <a:gd name="T46" fmla="*/ 32 w 108"/>
                  <a:gd name="T47" fmla="*/ 33 h 47"/>
                  <a:gd name="T48" fmla="*/ 40 w 108"/>
                  <a:gd name="T49" fmla="*/ 29 h 47"/>
                  <a:gd name="T50" fmla="*/ 47 w 108"/>
                  <a:gd name="T51" fmla="*/ 29 h 47"/>
                  <a:gd name="T52" fmla="*/ 54 w 108"/>
                  <a:gd name="T53" fmla="*/ 25 h 47"/>
                  <a:gd name="T54" fmla="*/ 61 w 108"/>
                  <a:gd name="T55" fmla="*/ 25 h 47"/>
                  <a:gd name="T56" fmla="*/ 68 w 108"/>
                  <a:gd name="T57" fmla="*/ 22 h 47"/>
                  <a:gd name="T58" fmla="*/ 75 w 108"/>
                  <a:gd name="T59" fmla="*/ 22 h 47"/>
                  <a:gd name="T60" fmla="*/ 83 w 108"/>
                  <a:gd name="T61" fmla="*/ 18 h 47"/>
                  <a:gd name="T62" fmla="*/ 86 w 108"/>
                  <a:gd name="T63" fmla="*/ 15 h 47"/>
                  <a:gd name="T64" fmla="*/ 93 w 108"/>
                  <a:gd name="T65" fmla="*/ 15 h 47"/>
                  <a:gd name="T66" fmla="*/ 101 w 108"/>
                  <a:gd name="T67" fmla="*/ 11 h 47"/>
                  <a:gd name="T68" fmla="*/ 108 w 108"/>
                  <a:gd name="T69" fmla="*/ 7 h 47"/>
                  <a:gd name="T70" fmla="*/ 108 w 108"/>
                  <a:gd name="T71" fmla="*/ 0 h 47"/>
                  <a:gd name="T72" fmla="*/ 104 w 108"/>
                  <a:gd name="T73" fmla="*/ 0 h 47"/>
                  <a:gd name="T74" fmla="*/ 108 w 108"/>
                  <a:gd name="T7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8" h="47">
                    <a:moveTo>
                      <a:pt x="108" y="0"/>
                    </a:moveTo>
                    <a:lnTo>
                      <a:pt x="104" y="0"/>
                    </a:lnTo>
                    <a:lnTo>
                      <a:pt x="97" y="4"/>
                    </a:lnTo>
                    <a:lnTo>
                      <a:pt x="93" y="7"/>
                    </a:lnTo>
                    <a:lnTo>
                      <a:pt x="86" y="11"/>
                    </a:lnTo>
                    <a:lnTo>
                      <a:pt x="79" y="11"/>
                    </a:lnTo>
                    <a:lnTo>
                      <a:pt x="72" y="15"/>
                    </a:lnTo>
                    <a:lnTo>
                      <a:pt x="68" y="15"/>
                    </a:lnTo>
                    <a:lnTo>
                      <a:pt x="61" y="18"/>
                    </a:lnTo>
                    <a:lnTo>
                      <a:pt x="54" y="18"/>
                    </a:lnTo>
                    <a:lnTo>
                      <a:pt x="47" y="22"/>
                    </a:lnTo>
                    <a:lnTo>
                      <a:pt x="36" y="22"/>
                    </a:lnTo>
                    <a:lnTo>
                      <a:pt x="32" y="25"/>
                    </a:lnTo>
                    <a:lnTo>
                      <a:pt x="25" y="29"/>
                    </a:lnTo>
                    <a:lnTo>
                      <a:pt x="18" y="29"/>
                    </a:lnTo>
                    <a:lnTo>
                      <a:pt x="11" y="33"/>
                    </a:lnTo>
                    <a:lnTo>
                      <a:pt x="7" y="36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7" y="43"/>
                    </a:lnTo>
                    <a:lnTo>
                      <a:pt x="14" y="40"/>
                    </a:lnTo>
                    <a:lnTo>
                      <a:pt x="22" y="36"/>
                    </a:lnTo>
                    <a:lnTo>
                      <a:pt x="29" y="33"/>
                    </a:lnTo>
                    <a:lnTo>
                      <a:pt x="32" y="33"/>
                    </a:lnTo>
                    <a:lnTo>
                      <a:pt x="40" y="29"/>
                    </a:lnTo>
                    <a:lnTo>
                      <a:pt x="47" y="29"/>
                    </a:lnTo>
                    <a:lnTo>
                      <a:pt x="54" y="25"/>
                    </a:lnTo>
                    <a:lnTo>
                      <a:pt x="61" y="25"/>
                    </a:lnTo>
                    <a:lnTo>
                      <a:pt x="68" y="22"/>
                    </a:lnTo>
                    <a:lnTo>
                      <a:pt x="75" y="22"/>
                    </a:lnTo>
                    <a:lnTo>
                      <a:pt x="83" y="18"/>
                    </a:lnTo>
                    <a:lnTo>
                      <a:pt x="86" y="15"/>
                    </a:lnTo>
                    <a:lnTo>
                      <a:pt x="93" y="15"/>
                    </a:lnTo>
                    <a:lnTo>
                      <a:pt x="101" y="11"/>
                    </a:lnTo>
                    <a:lnTo>
                      <a:pt x="108" y="7"/>
                    </a:lnTo>
                    <a:lnTo>
                      <a:pt x="108" y="0"/>
                    </a:lnTo>
                    <a:lnTo>
                      <a:pt x="104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78" name="Freeform 402"/>
              <p:cNvSpPr>
                <a:spLocks/>
              </p:cNvSpPr>
              <p:nvPr/>
            </p:nvSpPr>
            <p:spPr bwMode="auto">
              <a:xfrm>
                <a:off x="4038" y="2065"/>
                <a:ext cx="50" cy="29"/>
              </a:xfrm>
              <a:custGeom>
                <a:avLst/>
                <a:gdLst>
                  <a:gd name="T0" fmla="*/ 50 w 50"/>
                  <a:gd name="T1" fmla="*/ 25 h 29"/>
                  <a:gd name="T2" fmla="*/ 39 w 50"/>
                  <a:gd name="T3" fmla="*/ 15 h 29"/>
                  <a:gd name="T4" fmla="*/ 32 w 50"/>
                  <a:gd name="T5" fmla="*/ 11 h 29"/>
                  <a:gd name="T6" fmla="*/ 25 w 50"/>
                  <a:gd name="T7" fmla="*/ 7 h 29"/>
                  <a:gd name="T8" fmla="*/ 18 w 50"/>
                  <a:gd name="T9" fmla="*/ 4 h 29"/>
                  <a:gd name="T10" fmla="*/ 14 w 50"/>
                  <a:gd name="T11" fmla="*/ 4 h 29"/>
                  <a:gd name="T12" fmla="*/ 7 w 50"/>
                  <a:gd name="T13" fmla="*/ 0 h 29"/>
                  <a:gd name="T14" fmla="*/ 0 w 50"/>
                  <a:gd name="T15" fmla="*/ 0 h 29"/>
                  <a:gd name="T16" fmla="*/ 0 w 50"/>
                  <a:gd name="T17" fmla="*/ 7 h 29"/>
                  <a:gd name="T18" fmla="*/ 3 w 50"/>
                  <a:gd name="T19" fmla="*/ 7 h 29"/>
                  <a:gd name="T20" fmla="*/ 11 w 50"/>
                  <a:gd name="T21" fmla="*/ 11 h 29"/>
                  <a:gd name="T22" fmla="*/ 18 w 50"/>
                  <a:gd name="T23" fmla="*/ 11 h 29"/>
                  <a:gd name="T24" fmla="*/ 21 w 50"/>
                  <a:gd name="T25" fmla="*/ 15 h 29"/>
                  <a:gd name="T26" fmla="*/ 29 w 50"/>
                  <a:gd name="T27" fmla="*/ 18 h 29"/>
                  <a:gd name="T28" fmla="*/ 36 w 50"/>
                  <a:gd name="T29" fmla="*/ 22 h 29"/>
                  <a:gd name="T30" fmla="*/ 43 w 50"/>
                  <a:gd name="T31" fmla="*/ 29 h 29"/>
                  <a:gd name="T32" fmla="*/ 43 w 50"/>
                  <a:gd name="T33" fmla="*/ 25 h 29"/>
                  <a:gd name="T34" fmla="*/ 50 w 50"/>
                  <a:gd name="T35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9">
                    <a:moveTo>
                      <a:pt x="50" y="25"/>
                    </a:moveTo>
                    <a:lnTo>
                      <a:pt x="39" y="15"/>
                    </a:lnTo>
                    <a:lnTo>
                      <a:pt x="32" y="11"/>
                    </a:lnTo>
                    <a:lnTo>
                      <a:pt x="25" y="7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11" y="11"/>
                    </a:lnTo>
                    <a:lnTo>
                      <a:pt x="18" y="11"/>
                    </a:lnTo>
                    <a:lnTo>
                      <a:pt x="21" y="15"/>
                    </a:lnTo>
                    <a:lnTo>
                      <a:pt x="29" y="18"/>
                    </a:lnTo>
                    <a:lnTo>
                      <a:pt x="36" y="22"/>
                    </a:lnTo>
                    <a:lnTo>
                      <a:pt x="43" y="29"/>
                    </a:lnTo>
                    <a:lnTo>
                      <a:pt x="43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79" name="Freeform 403"/>
              <p:cNvSpPr>
                <a:spLocks/>
              </p:cNvSpPr>
              <p:nvPr/>
            </p:nvSpPr>
            <p:spPr bwMode="auto">
              <a:xfrm>
                <a:off x="4002" y="2090"/>
                <a:ext cx="86" cy="54"/>
              </a:xfrm>
              <a:custGeom>
                <a:avLst/>
                <a:gdLst>
                  <a:gd name="T0" fmla="*/ 7 w 86"/>
                  <a:gd name="T1" fmla="*/ 54 h 54"/>
                  <a:gd name="T2" fmla="*/ 18 w 86"/>
                  <a:gd name="T3" fmla="*/ 51 h 54"/>
                  <a:gd name="T4" fmla="*/ 29 w 86"/>
                  <a:gd name="T5" fmla="*/ 47 h 54"/>
                  <a:gd name="T6" fmla="*/ 43 w 86"/>
                  <a:gd name="T7" fmla="*/ 44 h 54"/>
                  <a:gd name="T8" fmla="*/ 54 w 86"/>
                  <a:gd name="T9" fmla="*/ 44 h 54"/>
                  <a:gd name="T10" fmla="*/ 68 w 86"/>
                  <a:gd name="T11" fmla="*/ 40 h 54"/>
                  <a:gd name="T12" fmla="*/ 79 w 86"/>
                  <a:gd name="T13" fmla="*/ 33 h 54"/>
                  <a:gd name="T14" fmla="*/ 86 w 86"/>
                  <a:gd name="T15" fmla="*/ 18 h 54"/>
                  <a:gd name="T16" fmla="*/ 86 w 86"/>
                  <a:gd name="T17" fmla="*/ 0 h 54"/>
                  <a:gd name="T18" fmla="*/ 79 w 86"/>
                  <a:gd name="T19" fmla="*/ 0 h 54"/>
                  <a:gd name="T20" fmla="*/ 79 w 86"/>
                  <a:gd name="T21" fmla="*/ 18 h 54"/>
                  <a:gd name="T22" fmla="*/ 75 w 86"/>
                  <a:gd name="T23" fmla="*/ 26 h 54"/>
                  <a:gd name="T24" fmla="*/ 65 w 86"/>
                  <a:gd name="T25" fmla="*/ 33 h 54"/>
                  <a:gd name="T26" fmla="*/ 54 w 86"/>
                  <a:gd name="T27" fmla="*/ 36 h 54"/>
                  <a:gd name="T28" fmla="*/ 43 w 86"/>
                  <a:gd name="T29" fmla="*/ 40 h 54"/>
                  <a:gd name="T30" fmla="*/ 29 w 86"/>
                  <a:gd name="T31" fmla="*/ 40 h 54"/>
                  <a:gd name="T32" fmla="*/ 14 w 86"/>
                  <a:gd name="T33" fmla="*/ 44 h 54"/>
                  <a:gd name="T34" fmla="*/ 0 w 86"/>
                  <a:gd name="T35" fmla="*/ 47 h 54"/>
                  <a:gd name="T36" fmla="*/ 3 w 86"/>
                  <a:gd name="T37" fmla="*/ 47 h 54"/>
                  <a:gd name="T38" fmla="*/ 7 w 86"/>
                  <a:gd name="T3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54">
                    <a:moveTo>
                      <a:pt x="7" y="54"/>
                    </a:moveTo>
                    <a:lnTo>
                      <a:pt x="18" y="51"/>
                    </a:lnTo>
                    <a:lnTo>
                      <a:pt x="29" y="47"/>
                    </a:lnTo>
                    <a:lnTo>
                      <a:pt x="43" y="44"/>
                    </a:lnTo>
                    <a:lnTo>
                      <a:pt x="54" y="44"/>
                    </a:lnTo>
                    <a:lnTo>
                      <a:pt x="68" y="40"/>
                    </a:lnTo>
                    <a:lnTo>
                      <a:pt x="79" y="33"/>
                    </a:lnTo>
                    <a:lnTo>
                      <a:pt x="86" y="18"/>
                    </a:lnTo>
                    <a:lnTo>
                      <a:pt x="86" y="0"/>
                    </a:lnTo>
                    <a:lnTo>
                      <a:pt x="79" y="0"/>
                    </a:lnTo>
                    <a:lnTo>
                      <a:pt x="79" y="18"/>
                    </a:lnTo>
                    <a:lnTo>
                      <a:pt x="75" y="26"/>
                    </a:lnTo>
                    <a:lnTo>
                      <a:pt x="65" y="33"/>
                    </a:lnTo>
                    <a:lnTo>
                      <a:pt x="54" y="36"/>
                    </a:lnTo>
                    <a:lnTo>
                      <a:pt x="43" y="40"/>
                    </a:lnTo>
                    <a:lnTo>
                      <a:pt x="29" y="40"/>
                    </a:lnTo>
                    <a:lnTo>
                      <a:pt x="14" y="44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80" name="Freeform 404"/>
              <p:cNvSpPr>
                <a:spLocks/>
              </p:cNvSpPr>
              <p:nvPr/>
            </p:nvSpPr>
            <p:spPr bwMode="auto">
              <a:xfrm>
                <a:off x="3944" y="2137"/>
                <a:ext cx="65" cy="47"/>
              </a:xfrm>
              <a:custGeom>
                <a:avLst/>
                <a:gdLst>
                  <a:gd name="T0" fmla="*/ 8 w 65"/>
                  <a:gd name="T1" fmla="*/ 40 h 47"/>
                  <a:gd name="T2" fmla="*/ 8 w 65"/>
                  <a:gd name="T3" fmla="*/ 43 h 47"/>
                  <a:gd name="T4" fmla="*/ 11 w 65"/>
                  <a:gd name="T5" fmla="*/ 36 h 47"/>
                  <a:gd name="T6" fmla="*/ 22 w 65"/>
                  <a:gd name="T7" fmla="*/ 25 h 47"/>
                  <a:gd name="T8" fmla="*/ 29 w 65"/>
                  <a:gd name="T9" fmla="*/ 22 h 47"/>
                  <a:gd name="T10" fmla="*/ 36 w 65"/>
                  <a:gd name="T11" fmla="*/ 18 h 47"/>
                  <a:gd name="T12" fmla="*/ 47 w 65"/>
                  <a:gd name="T13" fmla="*/ 18 h 47"/>
                  <a:gd name="T14" fmla="*/ 54 w 65"/>
                  <a:gd name="T15" fmla="*/ 15 h 47"/>
                  <a:gd name="T16" fmla="*/ 65 w 65"/>
                  <a:gd name="T17" fmla="*/ 7 h 47"/>
                  <a:gd name="T18" fmla="*/ 61 w 65"/>
                  <a:gd name="T19" fmla="*/ 0 h 47"/>
                  <a:gd name="T20" fmla="*/ 54 w 65"/>
                  <a:gd name="T21" fmla="*/ 4 h 47"/>
                  <a:gd name="T22" fmla="*/ 44 w 65"/>
                  <a:gd name="T23" fmla="*/ 7 h 47"/>
                  <a:gd name="T24" fmla="*/ 36 w 65"/>
                  <a:gd name="T25" fmla="*/ 15 h 47"/>
                  <a:gd name="T26" fmla="*/ 26 w 65"/>
                  <a:gd name="T27" fmla="*/ 18 h 47"/>
                  <a:gd name="T28" fmla="*/ 18 w 65"/>
                  <a:gd name="T29" fmla="*/ 22 h 47"/>
                  <a:gd name="T30" fmla="*/ 11 w 65"/>
                  <a:gd name="T31" fmla="*/ 25 h 47"/>
                  <a:gd name="T32" fmla="*/ 4 w 65"/>
                  <a:gd name="T33" fmla="*/ 36 h 47"/>
                  <a:gd name="T34" fmla="*/ 0 w 65"/>
                  <a:gd name="T35" fmla="*/ 43 h 47"/>
                  <a:gd name="T36" fmla="*/ 4 w 65"/>
                  <a:gd name="T37" fmla="*/ 47 h 47"/>
                  <a:gd name="T38" fmla="*/ 0 w 65"/>
                  <a:gd name="T39" fmla="*/ 43 h 47"/>
                  <a:gd name="T40" fmla="*/ 0 w 65"/>
                  <a:gd name="T41" fmla="*/ 47 h 47"/>
                  <a:gd name="T42" fmla="*/ 4 w 65"/>
                  <a:gd name="T43" fmla="*/ 47 h 47"/>
                  <a:gd name="T44" fmla="*/ 8 w 65"/>
                  <a:gd name="T45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5" h="47">
                    <a:moveTo>
                      <a:pt x="8" y="40"/>
                    </a:moveTo>
                    <a:lnTo>
                      <a:pt x="8" y="43"/>
                    </a:lnTo>
                    <a:lnTo>
                      <a:pt x="11" y="36"/>
                    </a:lnTo>
                    <a:lnTo>
                      <a:pt x="22" y="25"/>
                    </a:lnTo>
                    <a:lnTo>
                      <a:pt x="29" y="22"/>
                    </a:lnTo>
                    <a:lnTo>
                      <a:pt x="36" y="18"/>
                    </a:lnTo>
                    <a:lnTo>
                      <a:pt x="47" y="18"/>
                    </a:lnTo>
                    <a:lnTo>
                      <a:pt x="54" y="15"/>
                    </a:lnTo>
                    <a:lnTo>
                      <a:pt x="65" y="7"/>
                    </a:lnTo>
                    <a:lnTo>
                      <a:pt x="61" y="0"/>
                    </a:lnTo>
                    <a:lnTo>
                      <a:pt x="54" y="4"/>
                    </a:lnTo>
                    <a:lnTo>
                      <a:pt x="44" y="7"/>
                    </a:lnTo>
                    <a:lnTo>
                      <a:pt x="36" y="15"/>
                    </a:lnTo>
                    <a:lnTo>
                      <a:pt x="26" y="18"/>
                    </a:lnTo>
                    <a:lnTo>
                      <a:pt x="18" y="22"/>
                    </a:lnTo>
                    <a:lnTo>
                      <a:pt x="11" y="25"/>
                    </a:lnTo>
                    <a:lnTo>
                      <a:pt x="4" y="36"/>
                    </a:lnTo>
                    <a:lnTo>
                      <a:pt x="0" y="43"/>
                    </a:lnTo>
                    <a:lnTo>
                      <a:pt x="4" y="47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4" y="47"/>
                    </a:ln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181" name="Freeform 405"/>
              <p:cNvSpPr>
                <a:spLocks/>
              </p:cNvSpPr>
              <p:nvPr/>
            </p:nvSpPr>
            <p:spPr bwMode="auto">
              <a:xfrm>
                <a:off x="3948" y="2162"/>
                <a:ext cx="29" cy="26"/>
              </a:xfrm>
              <a:custGeom>
                <a:avLst/>
                <a:gdLst>
                  <a:gd name="T0" fmla="*/ 29 w 29"/>
                  <a:gd name="T1" fmla="*/ 0 h 26"/>
                  <a:gd name="T2" fmla="*/ 25 w 29"/>
                  <a:gd name="T3" fmla="*/ 4 h 26"/>
                  <a:gd name="T4" fmla="*/ 18 w 29"/>
                  <a:gd name="T5" fmla="*/ 8 h 26"/>
                  <a:gd name="T6" fmla="*/ 14 w 29"/>
                  <a:gd name="T7" fmla="*/ 11 h 26"/>
                  <a:gd name="T8" fmla="*/ 14 w 29"/>
                  <a:gd name="T9" fmla="*/ 15 h 26"/>
                  <a:gd name="T10" fmla="*/ 11 w 29"/>
                  <a:gd name="T11" fmla="*/ 15 h 26"/>
                  <a:gd name="T12" fmla="*/ 7 w 29"/>
                  <a:gd name="T13" fmla="*/ 18 h 26"/>
                  <a:gd name="T14" fmla="*/ 4 w 29"/>
                  <a:gd name="T15" fmla="*/ 15 h 26"/>
                  <a:gd name="T16" fmla="*/ 0 w 29"/>
                  <a:gd name="T17" fmla="*/ 22 h 26"/>
                  <a:gd name="T18" fmla="*/ 4 w 29"/>
                  <a:gd name="T19" fmla="*/ 26 h 26"/>
                  <a:gd name="T20" fmla="*/ 11 w 29"/>
                  <a:gd name="T21" fmla="*/ 26 h 26"/>
                  <a:gd name="T22" fmla="*/ 25 w 29"/>
                  <a:gd name="T23" fmla="*/ 11 h 26"/>
                  <a:gd name="T24" fmla="*/ 29 w 29"/>
                  <a:gd name="T25" fmla="*/ 11 h 26"/>
                  <a:gd name="T26" fmla="*/ 29 w 29"/>
                  <a:gd name="T27" fmla="*/ 8 h 26"/>
                  <a:gd name="T28" fmla="*/ 29 w 2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25" y="4"/>
                    </a:lnTo>
                    <a:lnTo>
                      <a:pt x="18" y="8"/>
                    </a:lnTo>
                    <a:lnTo>
                      <a:pt x="14" y="11"/>
                    </a:lnTo>
                    <a:lnTo>
                      <a:pt x="14" y="15"/>
                    </a:lnTo>
                    <a:lnTo>
                      <a:pt x="11" y="15"/>
                    </a:lnTo>
                    <a:lnTo>
                      <a:pt x="7" y="18"/>
                    </a:lnTo>
                    <a:lnTo>
                      <a:pt x="4" y="15"/>
                    </a:lnTo>
                    <a:lnTo>
                      <a:pt x="0" y="22"/>
                    </a:lnTo>
                    <a:lnTo>
                      <a:pt x="4" y="26"/>
                    </a:lnTo>
                    <a:lnTo>
                      <a:pt x="11" y="26"/>
                    </a:lnTo>
                    <a:lnTo>
                      <a:pt x="25" y="11"/>
                    </a:lnTo>
                    <a:lnTo>
                      <a:pt x="29" y="11"/>
                    </a:lnTo>
                    <a:lnTo>
                      <a:pt x="29" y="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32182" name="Freeform 406"/>
            <p:cNvSpPr>
              <a:spLocks/>
            </p:cNvSpPr>
            <p:nvPr/>
          </p:nvSpPr>
          <p:spPr bwMode="auto">
            <a:xfrm>
              <a:off x="4073" y="2237"/>
              <a:ext cx="68" cy="29"/>
            </a:xfrm>
            <a:custGeom>
              <a:avLst/>
              <a:gdLst>
                <a:gd name="T0" fmla="*/ 68 w 68"/>
                <a:gd name="T1" fmla="*/ 3 h 29"/>
                <a:gd name="T2" fmla="*/ 64 w 68"/>
                <a:gd name="T3" fmla="*/ 0 h 29"/>
                <a:gd name="T4" fmla="*/ 57 w 68"/>
                <a:gd name="T5" fmla="*/ 3 h 29"/>
                <a:gd name="T6" fmla="*/ 46 w 68"/>
                <a:gd name="T7" fmla="*/ 3 h 29"/>
                <a:gd name="T8" fmla="*/ 39 w 68"/>
                <a:gd name="T9" fmla="*/ 7 h 29"/>
                <a:gd name="T10" fmla="*/ 32 w 68"/>
                <a:gd name="T11" fmla="*/ 11 h 29"/>
                <a:gd name="T12" fmla="*/ 21 w 68"/>
                <a:gd name="T13" fmla="*/ 14 h 29"/>
                <a:gd name="T14" fmla="*/ 14 w 68"/>
                <a:gd name="T15" fmla="*/ 18 h 29"/>
                <a:gd name="T16" fmla="*/ 7 w 68"/>
                <a:gd name="T17" fmla="*/ 21 h 29"/>
                <a:gd name="T18" fmla="*/ 0 w 68"/>
                <a:gd name="T19" fmla="*/ 21 h 29"/>
                <a:gd name="T20" fmla="*/ 0 w 68"/>
                <a:gd name="T21" fmla="*/ 29 h 29"/>
                <a:gd name="T22" fmla="*/ 11 w 68"/>
                <a:gd name="T23" fmla="*/ 29 h 29"/>
                <a:gd name="T24" fmla="*/ 18 w 68"/>
                <a:gd name="T25" fmla="*/ 25 h 29"/>
                <a:gd name="T26" fmla="*/ 25 w 68"/>
                <a:gd name="T27" fmla="*/ 21 h 29"/>
                <a:gd name="T28" fmla="*/ 36 w 68"/>
                <a:gd name="T29" fmla="*/ 18 h 29"/>
                <a:gd name="T30" fmla="*/ 39 w 68"/>
                <a:gd name="T31" fmla="*/ 14 h 29"/>
                <a:gd name="T32" fmla="*/ 46 w 68"/>
                <a:gd name="T33" fmla="*/ 11 h 29"/>
                <a:gd name="T34" fmla="*/ 64 w 68"/>
                <a:gd name="T35" fmla="*/ 11 h 29"/>
                <a:gd name="T36" fmla="*/ 61 w 68"/>
                <a:gd name="T37" fmla="*/ 7 h 29"/>
                <a:gd name="T38" fmla="*/ 68 w 68"/>
                <a:gd name="T39" fmla="*/ 3 h 29"/>
                <a:gd name="T40" fmla="*/ 68 w 68"/>
                <a:gd name="T41" fmla="*/ 0 h 29"/>
                <a:gd name="T42" fmla="*/ 64 w 68"/>
                <a:gd name="T43" fmla="*/ 0 h 29"/>
                <a:gd name="T44" fmla="*/ 68 w 68"/>
                <a:gd name="T4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29">
                  <a:moveTo>
                    <a:pt x="68" y="3"/>
                  </a:moveTo>
                  <a:lnTo>
                    <a:pt x="64" y="0"/>
                  </a:lnTo>
                  <a:lnTo>
                    <a:pt x="57" y="3"/>
                  </a:lnTo>
                  <a:lnTo>
                    <a:pt x="46" y="3"/>
                  </a:lnTo>
                  <a:lnTo>
                    <a:pt x="39" y="7"/>
                  </a:lnTo>
                  <a:lnTo>
                    <a:pt x="32" y="11"/>
                  </a:lnTo>
                  <a:lnTo>
                    <a:pt x="21" y="14"/>
                  </a:lnTo>
                  <a:lnTo>
                    <a:pt x="14" y="18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8" y="25"/>
                  </a:lnTo>
                  <a:lnTo>
                    <a:pt x="25" y="21"/>
                  </a:lnTo>
                  <a:lnTo>
                    <a:pt x="36" y="18"/>
                  </a:lnTo>
                  <a:lnTo>
                    <a:pt x="39" y="14"/>
                  </a:lnTo>
                  <a:lnTo>
                    <a:pt x="46" y="11"/>
                  </a:lnTo>
                  <a:lnTo>
                    <a:pt x="64" y="11"/>
                  </a:lnTo>
                  <a:lnTo>
                    <a:pt x="61" y="7"/>
                  </a:lnTo>
                  <a:lnTo>
                    <a:pt x="68" y="3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83" name="Freeform 407"/>
            <p:cNvSpPr>
              <a:spLocks/>
            </p:cNvSpPr>
            <p:nvPr/>
          </p:nvSpPr>
          <p:spPr bwMode="auto">
            <a:xfrm>
              <a:off x="4134" y="2240"/>
              <a:ext cx="11" cy="11"/>
            </a:xfrm>
            <a:custGeom>
              <a:avLst/>
              <a:gdLst>
                <a:gd name="T0" fmla="*/ 11 w 11"/>
                <a:gd name="T1" fmla="*/ 11 h 11"/>
                <a:gd name="T2" fmla="*/ 11 w 11"/>
                <a:gd name="T3" fmla="*/ 8 h 11"/>
                <a:gd name="T4" fmla="*/ 7 w 11"/>
                <a:gd name="T5" fmla="*/ 0 h 11"/>
                <a:gd name="T6" fmla="*/ 0 w 11"/>
                <a:gd name="T7" fmla="*/ 4 h 11"/>
                <a:gd name="T8" fmla="*/ 3 w 11"/>
                <a:gd name="T9" fmla="*/ 11 h 11"/>
                <a:gd name="T10" fmla="*/ 3 w 11"/>
                <a:gd name="T11" fmla="*/ 4 h 11"/>
                <a:gd name="T12" fmla="*/ 11 w 11"/>
                <a:gd name="T13" fmla="*/ 11 h 11"/>
                <a:gd name="T14" fmla="*/ 11 w 11"/>
                <a:gd name="T15" fmla="*/ 8 h 11"/>
                <a:gd name="T16" fmla="*/ 11 w 11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11" y="8"/>
                  </a:lnTo>
                  <a:lnTo>
                    <a:pt x="7" y="0"/>
                  </a:lnTo>
                  <a:lnTo>
                    <a:pt x="0" y="4"/>
                  </a:lnTo>
                  <a:lnTo>
                    <a:pt x="3" y="11"/>
                  </a:lnTo>
                  <a:lnTo>
                    <a:pt x="3" y="4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84" name="Freeform 408"/>
            <p:cNvSpPr>
              <a:spLocks/>
            </p:cNvSpPr>
            <p:nvPr/>
          </p:nvSpPr>
          <p:spPr bwMode="auto">
            <a:xfrm>
              <a:off x="4076" y="2244"/>
              <a:ext cx="69" cy="83"/>
            </a:xfrm>
            <a:custGeom>
              <a:avLst/>
              <a:gdLst>
                <a:gd name="T0" fmla="*/ 8 w 69"/>
                <a:gd name="T1" fmla="*/ 83 h 83"/>
                <a:gd name="T2" fmla="*/ 4 w 69"/>
                <a:gd name="T3" fmla="*/ 83 h 83"/>
                <a:gd name="T4" fmla="*/ 15 w 69"/>
                <a:gd name="T5" fmla="*/ 76 h 83"/>
                <a:gd name="T6" fmla="*/ 22 w 69"/>
                <a:gd name="T7" fmla="*/ 65 h 83"/>
                <a:gd name="T8" fmla="*/ 33 w 69"/>
                <a:gd name="T9" fmla="*/ 58 h 83"/>
                <a:gd name="T10" fmla="*/ 36 w 69"/>
                <a:gd name="T11" fmla="*/ 47 h 83"/>
                <a:gd name="T12" fmla="*/ 43 w 69"/>
                <a:gd name="T13" fmla="*/ 36 h 83"/>
                <a:gd name="T14" fmla="*/ 51 w 69"/>
                <a:gd name="T15" fmla="*/ 25 h 83"/>
                <a:gd name="T16" fmla="*/ 58 w 69"/>
                <a:gd name="T17" fmla="*/ 14 h 83"/>
                <a:gd name="T18" fmla="*/ 69 w 69"/>
                <a:gd name="T19" fmla="*/ 7 h 83"/>
                <a:gd name="T20" fmla="*/ 61 w 69"/>
                <a:gd name="T21" fmla="*/ 0 h 83"/>
                <a:gd name="T22" fmla="*/ 54 w 69"/>
                <a:gd name="T23" fmla="*/ 11 h 83"/>
                <a:gd name="T24" fmla="*/ 43 w 69"/>
                <a:gd name="T25" fmla="*/ 22 h 83"/>
                <a:gd name="T26" fmla="*/ 40 w 69"/>
                <a:gd name="T27" fmla="*/ 32 h 83"/>
                <a:gd name="T28" fmla="*/ 33 w 69"/>
                <a:gd name="T29" fmla="*/ 43 h 83"/>
                <a:gd name="T30" fmla="*/ 25 w 69"/>
                <a:gd name="T31" fmla="*/ 54 h 83"/>
                <a:gd name="T32" fmla="*/ 0 w 69"/>
                <a:gd name="T33" fmla="*/ 79 h 83"/>
                <a:gd name="T34" fmla="*/ 8 w 69"/>
                <a:gd name="T3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83">
                  <a:moveTo>
                    <a:pt x="8" y="83"/>
                  </a:moveTo>
                  <a:lnTo>
                    <a:pt x="4" y="83"/>
                  </a:lnTo>
                  <a:lnTo>
                    <a:pt x="15" y="76"/>
                  </a:lnTo>
                  <a:lnTo>
                    <a:pt x="22" y="65"/>
                  </a:lnTo>
                  <a:lnTo>
                    <a:pt x="33" y="58"/>
                  </a:lnTo>
                  <a:lnTo>
                    <a:pt x="36" y="47"/>
                  </a:lnTo>
                  <a:lnTo>
                    <a:pt x="43" y="36"/>
                  </a:lnTo>
                  <a:lnTo>
                    <a:pt x="51" y="25"/>
                  </a:lnTo>
                  <a:lnTo>
                    <a:pt x="58" y="14"/>
                  </a:lnTo>
                  <a:lnTo>
                    <a:pt x="69" y="7"/>
                  </a:lnTo>
                  <a:lnTo>
                    <a:pt x="61" y="0"/>
                  </a:lnTo>
                  <a:lnTo>
                    <a:pt x="54" y="11"/>
                  </a:lnTo>
                  <a:lnTo>
                    <a:pt x="43" y="22"/>
                  </a:lnTo>
                  <a:lnTo>
                    <a:pt x="40" y="32"/>
                  </a:lnTo>
                  <a:lnTo>
                    <a:pt x="33" y="43"/>
                  </a:lnTo>
                  <a:lnTo>
                    <a:pt x="25" y="54"/>
                  </a:lnTo>
                  <a:lnTo>
                    <a:pt x="0" y="79"/>
                  </a:lnTo>
                  <a:lnTo>
                    <a:pt x="8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85" name="Freeform 409"/>
            <p:cNvSpPr>
              <a:spLocks/>
            </p:cNvSpPr>
            <p:nvPr/>
          </p:nvSpPr>
          <p:spPr bwMode="auto">
            <a:xfrm>
              <a:off x="4076" y="2323"/>
              <a:ext cx="11" cy="11"/>
            </a:xfrm>
            <a:custGeom>
              <a:avLst/>
              <a:gdLst>
                <a:gd name="T0" fmla="*/ 8 w 11"/>
                <a:gd name="T1" fmla="*/ 4 h 11"/>
                <a:gd name="T2" fmla="*/ 11 w 11"/>
                <a:gd name="T3" fmla="*/ 7 h 11"/>
                <a:gd name="T4" fmla="*/ 8 w 11"/>
                <a:gd name="T5" fmla="*/ 4 h 11"/>
                <a:gd name="T6" fmla="*/ 0 w 11"/>
                <a:gd name="T7" fmla="*/ 0 h 11"/>
                <a:gd name="T8" fmla="*/ 0 w 11"/>
                <a:gd name="T9" fmla="*/ 7 h 11"/>
                <a:gd name="T10" fmla="*/ 4 w 11"/>
                <a:gd name="T11" fmla="*/ 11 h 11"/>
                <a:gd name="T12" fmla="*/ 8 w 11"/>
                <a:gd name="T13" fmla="*/ 11 h 11"/>
                <a:gd name="T14" fmla="*/ 8 w 11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4"/>
                  </a:moveTo>
                  <a:lnTo>
                    <a:pt x="11" y="7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7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86" name="Freeform 410"/>
            <p:cNvSpPr>
              <a:spLocks/>
            </p:cNvSpPr>
            <p:nvPr/>
          </p:nvSpPr>
          <p:spPr bwMode="auto">
            <a:xfrm>
              <a:off x="4084" y="2258"/>
              <a:ext cx="64" cy="76"/>
            </a:xfrm>
            <a:custGeom>
              <a:avLst/>
              <a:gdLst>
                <a:gd name="T0" fmla="*/ 64 w 64"/>
                <a:gd name="T1" fmla="*/ 0 h 76"/>
                <a:gd name="T2" fmla="*/ 61 w 64"/>
                <a:gd name="T3" fmla="*/ 0 h 76"/>
                <a:gd name="T4" fmla="*/ 43 w 64"/>
                <a:gd name="T5" fmla="*/ 18 h 76"/>
                <a:gd name="T6" fmla="*/ 35 w 64"/>
                <a:gd name="T7" fmla="*/ 33 h 76"/>
                <a:gd name="T8" fmla="*/ 28 w 64"/>
                <a:gd name="T9" fmla="*/ 40 h 76"/>
                <a:gd name="T10" fmla="*/ 25 w 64"/>
                <a:gd name="T11" fmla="*/ 51 h 76"/>
                <a:gd name="T12" fmla="*/ 10 w 64"/>
                <a:gd name="T13" fmla="*/ 65 h 76"/>
                <a:gd name="T14" fmla="*/ 0 w 64"/>
                <a:gd name="T15" fmla="*/ 69 h 76"/>
                <a:gd name="T16" fmla="*/ 0 w 64"/>
                <a:gd name="T17" fmla="*/ 76 h 76"/>
                <a:gd name="T18" fmla="*/ 14 w 64"/>
                <a:gd name="T19" fmla="*/ 72 h 76"/>
                <a:gd name="T20" fmla="*/ 25 w 64"/>
                <a:gd name="T21" fmla="*/ 65 h 76"/>
                <a:gd name="T22" fmla="*/ 28 w 64"/>
                <a:gd name="T23" fmla="*/ 54 h 76"/>
                <a:gd name="T24" fmla="*/ 35 w 64"/>
                <a:gd name="T25" fmla="*/ 44 h 76"/>
                <a:gd name="T26" fmla="*/ 43 w 64"/>
                <a:gd name="T27" fmla="*/ 33 h 76"/>
                <a:gd name="T28" fmla="*/ 50 w 64"/>
                <a:gd name="T29" fmla="*/ 26 h 76"/>
                <a:gd name="T30" fmla="*/ 57 w 64"/>
                <a:gd name="T31" fmla="*/ 15 h 76"/>
                <a:gd name="T32" fmla="*/ 64 w 64"/>
                <a:gd name="T33" fmla="*/ 8 h 76"/>
                <a:gd name="T34" fmla="*/ 61 w 64"/>
                <a:gd name="T35" fmla="*/ 8 h 76"/>
                <a:gd name="T36" fmla="*/ 64 w 64"/>
                <a:gd name="T37" fmla="*/ 0 h 76"/>
                <a:gd name="T38" fmla="*/ 61 w 64"/>
                <a:gd name="T39" fmla="*/ 0 h 76"/>
                <a:gd name="T40" fmla="*/ 64 w 64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76">
                  <a:moveTo>
                    <a:pt x="64" y="0"/>
                  </a:moveTo>
                  <a:lnTo>
                    <a:pt x="61" y="0"/>
                  </a:lnTo>
                  <a:lnTo>
                    <a:pt x="43" y="18"/>
                  </a:lnTo>
                  <a:lnTo>
                    <a:pt x="35" y="33"/>
                  </a:lnTo>
                  <a:lnTo>
                    <a:pt x="28" y="40"/>
                  </a:lnTo>
                  <a:lnTo>
                    <a:pt x="25" y="51"/>
                  </a:lnTo>
                  <a:lnTo>
                    <a:pt x="10" y="65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14" y="72"/>
                  </a:lnTo>
                  <a:lnTo>
                    <a:pt x="25" y="65"/>
                  </a:lnTo>
                  <a:lnTo>
                    <a:pt x="28" y="54"/>
                  </a:lnTo>
                  <a:lnTo>
                    <a:pt x="35" y="44"/>
                  </a:lnTo>
                  <a:lnTo>
                    <a:pt x="43" y="33"/>
                  </a:lnTo>
                  <a:lnTo>
                    <a:pt x="50" y="26"/>
                  </a:lnTo>
                  <a:lnTo>
                    <a:pt x="57" y="15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87" name="Freeform 411"/>
            <p:cNvSpPr>
              <a:spLocks/>
            </p:cNvSpPr>
            <p:nvPr/>
          </p:nvSpPr>
          <p:spPr bwMode="auto">
            <a:xfrm>
              <a:off x="4145" y="2258"/>
              <a:ext cx="18" cy="15"/>
            </a:xfrm>
            <a:custGeom>
              <a:avLst/>
              <a:gdLst>
                <a:gd name="T0" fmla="*/ 14 w 18"/>
                <a:gd name="T1" fmla="*/ 15 h 15"/>
                <a:gd name="T2" fmla="*/ 14 w 18"/>
                <a:gd name="T3" fmla="*/ 8 h 15"/>
                <a:gd name="T4" fmla="*/ 10 w 18"/>
                <a:gd name="T5" fmla="*/ 4 h 15"/>
                <a:gd name="T6" fmla="*/ 7 w 18"/>
                <a:gd name="T7" fmla="*/ 4 h 15"/>
                <a:gd name="T8" fmla="*/ 3 w 18"/>
                <a:gd name="T9" fmla="*/ 0 h 15"/>
                <a:gd name="T10" fmla="*/ 0 w 18"/>
                <a:gd name="T11" fmla="*/ 8 h 15"/>
                <a:gd name="T12" fmla="*/ 3 w 18"/>
                <a:gd name="T13" fmla="*/ 11 h 15"/>
                <a:gd name="T14" fmla="*/ 7 w 18"/>
                <a:gd name="T15" fmla="*/ 11 h 15"/>
                <a:gd name="T16" fmla="*/ 7 w 18"/>
                <a:gd name="T17" fmla="*/ 15 h 15"/>
                <a:gd name="T18" fmla="*/ 7 w 18"/>
                <a:gd name="T19" fmla="*/ 11 h 15"/>
                <a:gd name="T20" fmla="*/ 14 w 18"/>
                <a:gd name="T21" fmla="*/ 15 h 15"/>
                <a:gd name="T22" fmla="*/ 18 w 18"/>
                <a:gd name="T23" fmla="*/ 15 h 15"/>
                <a:gd name="T24" fmla="*/ 14 w 1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5">
                  <a:moveTo>
                    <a:pt x="14" y="15"/>
                  </a:moveTo>
                  <a:lnTo>
                    <a:pt x="14" y="8"/>
                  </a:lnTo>
                  <a:lnTo>
                    <a:pt x="10" y="4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8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88" name="Freeform 412"/>
            <p:cNvSpPr>
              <a:spLocks/>
            </p:cNvSpPr>
            <p:nvPr/>
          </p:nvSpPr>
          <p:spPr bwMode="auto">
            <a:xfrm>
              <a:off x="4112" y="2269"/>
              <a:ext cx="47" cy="97"/>
            </a:xfrm>
            <a:custGeom>
              <a:avLst/>
              <a:gdLst>
                <a:gd name="T0" fmla="*/ 11 w 47"/>
                <a:gd name="T1" fmla="*/ 94 h 97"/>
                <a:gd name="T2" fmla="*/ 11 w 47"/>
                <a:gd name="T3" fmla="*/ 97 h 97"/>
                <a:gd name="T4" fmla="*/ 15 w 47"/>
                <a:gd name="T5" fmla="*/ 87 h 97"/>
                <a:gd name="T6" fmla="*/ 22 w 47"/>
                <a:gd name="T7" fmla="*/ 76 h 97"/>
                <a:gd name="T8" fmla="*/ 25 w 47"/>
                <a:gd name="T9" fmla="*/ 61 h 97"/>
                <a:gd name="T10" fmla="*/ 33 w 47"/>
                <a:gd name="T11" fmla="*/ 51 h 97"/>
                <a:gd name="T12" fmla="*/ 36 w 47"/>
                <a:gd name="T13" fmla="*/ 40 h 97"/>
                <a:gd name="T14" fmla="*/ 40 w 47"/>
                <a:gd name="T15" fmla="*/ 29 h 97"/>
                <a:gd name="T16" fmla="*/ 43 w 47"/>
                <a:gd name="T17" fmla="*/ 18 h 97"/>
                <a:gd name="T18" fmla="*/ 47 w 47"/>
                <a:gd name="T19" fmla="*/ 4 h 97"/>
                <a:gd name="T20" fmla="*/ 40 w 47"/>
                <a:gd name="T21" fmla="*/ 0 h 97"/>
                <a:gd name="T22" fmla="*/ 36 w 47"/>
                <a:gd name="T23" fmla="*/ 15 h 97"/>
                <a:gd name="T24" fmla="*/ 33 w 47"/>
                <a:gd name="T25" fmla="*/ 25 h 97"/>
                <a:gd name="T26" fmla="*/ 29 w 47"/>
                <a:gd name="T27" fmla="*/ 36 h 97"/>
                <a:gd name="T28" fmla="*/ 22 w 47"/>
                <a:gd name="T29" fmla="*/ 51 h 97"/>
                <a:gd name="T30" fmla="*/ 18 w 47"/>
                <a:gd name="T31" fmla="*/ 61 h 97"/>
                <a:gd name="T32" fmla="*/ 15 w 47"/>
                <a:gd name="T33" fmla="*/ 72 h 97"/>
                <a:gd name="T34" fmla="*/ 7 w 47"/>
                <a:gd name="T35" fmla="*/ 83 h 97"/>
                <a:gd name="T36" fmla="*/ 4 w 47"/>
                <a:gd name="T37" fmla="*/ 94 h 97"/>
                <a:gd name="T38" fmla="*/ 4 w 47"/>
                <a:gd name="T39" fmla="*/ 97 h 97"/>
                <a:gd name="T40" fmla="*/ 4 w 47"/>
                <a:gd name="T41" fmla="*/ 94 h 97"/>
                <a:gd name="T42" fmla="*/ 0 w 47"/>
                <a:gd name="T43" fmla="*/ 94 h 97"/>
                <a:gd name="T44" fmla="*/ 4 w 47"/>
                <a:gd name="T45" fmla="*/ 97 h 97"/>
                <a:gd name="T46" fmla="*/ 11 w 47"/>
                <a:gd name="T47" fmla="*/ 9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" h="97">
                  <a:moveTo>
                    <a:pt x="11" y="94"/>
                  </a:moveTo>
                  <a:lnTo>
                    <a:pt x="11" y="97"/>
                  </a:lnTo>
                  <a:lnTo>
                    <a:pt x="15" y="87"/>
                  </a:lnTo>
                  <a:lnTo>
                    <a:pt x="22" y="76"/>
                  </a:lnTo>
                  <a:lnTo>
                    <a:pt x="25" y="61"/>
                  </a:lnTo>
                  <a:lnTo>
                    <a:pt x="33" y="51"/>
                  </a:lnTo>
                  <a:lnTo>
                    <a:pt x="36" y="40"/>
                  </a:lnTo>
                  <a:lnTo>
                    <a:pt x="40" y="29"/>
                  </a:lnTo>
                  <a:lnTo>
                    <a:pt x="43" y="18"/>
                  </a:lnTo>
                  <a:lnTo>
                    <a:pt x="47" y="4"/>
                  </a:lnTo>
                  <a:lnTo>
                    <a:pt x="40" y="0"/>
                  </a:lnTo>
                  <a:lnTo>
                    <a:pt x="36" y="15"/>
                  </a:lnTo>
                  <a:lnTo>
                    <a:pt x="33" y="25"/>
                  </a:lnTo>
                  <a:lnTo>
                    <a:pt x="29" y="36"/>
                  </a:lnTo>
                  <a:lnTo>
                    <a:pt x="22" y="51"/>
                  </a:lnTo>
                  <a:lnTo>
                    <a:pt x="18" y="61"/>
                  </a:lnTo>
                  <a:lnTo>
                    <a:pt x="15" y="72"/>
                  </a:lnTo>
                  <a:lnTo>
                    <a:pt x="7" y="83"/>
                  </a:lnTo>
                  <a:lnTo>
                    <a:pt x="4" y="94"/>
                  </a:lnTo>
                  <a:lnTo>
                    <a:pt x="4" y="97"/>
                  </a:lnTo>
                  <a:lnTo>
                    <a:pt x="4" y="94"/>
                  </a:lnTo>
                  <a:lnTo>
                    <a:pt x="0" y="94"/>
                  </a:lnTo>
                  <a:lnTo>
                    <a:pt x="4" y="97"/>
                  </a:lnTo>
                  <a:lnTo>
                    <a:pt x="11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89" name="Freeform 413"/>
            <p:cNvSpPr>
              <a:spLocks/>
            </p:cNvSpPr>
            <p:nvPr/>
          </p:nvSpPr>
          <p:spPr bwMode="auto">
            <a:xfrm>
              <a:off x="4116" y="2359"/>
              <a:ext cx="18" cy="11"/>
            </a:xfrm>
            <a:custGeom>
              <a:avLst/>
              <a:gdLst>
                <a:gd name="T0" fmla="*/ 14 w 18"/>
                <a:gd name="T1" fmla="*/ 4 h 11"/>
                <a:gd name="T2" fmla="*/ 14 w 18"/>
                <a:gd name="T3" fmla="*/ 0 h 11"/>
                <a:gd name="T4" fmla="*/ 11 w 18"/>
                <a:gd name="T5" fmla="*/ 4 h 11"/>
                <a:gd name="T6" fmla="*/ 7 w 18"/>
                <a:gd name="T7" fmla="*/ 4 h 11"/>
                <a:gd name="T8" fmla="*/ 0 w 18"/>
                <a:gd name="T9" fmla="*/ 7 h 11"/>
                <a:gd name="T10" fmla="*/ 3 w 18"/>
                <a:gd name="T11" fmla="*/ 11 h 11"/>
                <a:gd name="T12" fmla="*/ 14 w 18"/>
                <a:gd name="T13" fmla="*/ 11 h 11"/>
                <a:gd name="T14" fmla="*/ 18 w 18"/>
                <a:gd name="T15" fmla="*/ 7 h 11"/>
                <a:gd name="T16" fmla="*/ 14 w 18"/>
                <a:gd name="T1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4" y="4"/>
                  </a:moveTo>
                  <a:lnTo>
                    <a:pt x="14" y="0"/>
                  </a:lnTo>
                  <a:lnTo>
                    <a:pt x="11" y="4"/>
                  </a:lnTo>
                  <a:lnTo>
                    <a:pt x="7" y="4"/>
                  </a:lnTo>
                  <a:lnTo>
                    <a:pt x="0" y="7"/>
                  </a:lnTo>
                  <a:lnTo>
                    <a:pt x="3" y="11"/>
                  </a:lnTo>
                  <a:lnTo>
                    <a:pt x="14" y="11"/>
                  </a:lnTo>
                  <a:lnTo>
                    <a:pt x="18" y="7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90" name="Freeform 414"/>
            <p:cNvSpPr>
              <a:spLocks/>
            </p:cNvSpPr>
            <p:nvPr/>
          </p:nvSpPr>
          <p:spPr bwMode="auto">
            <a:xfrm>
              <a:off x="4130" y="2287"/>
              <a:ext cx="36" cy="79"/>
            </a:xfrm>
            <a:custGeom>
              <a:avLst/>
              <a:gdLst>
                <a:gd name="T0" fmla="*/ 36 w 36"/>
                <a:gd name="T1" fmla="*/ 11 h 79"/>
                <a:gd name="T2" fmla="*/ 29 w 36"/>
                <a:gd name="T3" fmla="*/ 11 h 79"/>
                <a:gd name="T4" fmla="*/ 0 w 36"/>
                <a:gd name="T5" fmla="*/ 76 h 79"/>
                <a:gd name="T6" fmla="*/ 4 w 36"/>
                <a:gd name="T7" fmla="*/ 79 h 79"/>
                <a:gd name="T8" fmla="*/ 36 w 36"/>
                <a:gd name="T9" fmla="*/ 15 h 79"/>
                <a:gd name="T10" fmla="*/ 29 w 36"/>
                <a:gd name="T11" fmla="*/ 15 h 79"/>
                <a:gd name="T12" fmla="*/ 36 w 36"/>
                <a:gd name="T13" fmla="*/ 11 h 79"/>
                <a:gd name="T14" fmla="*/ 33 w 36"/>
                <a:gd name="T15" fmla="*/ 0 h 79"/>
                <a:gd name="T16" fmla="*/ 29 w 36"/>
                <a:gd name="T17" fmla="*/ 11 h 79"/>
                <a:gd name="T18" fmla="*/ 36 w 36"/>
                <a:gd name="T19" fmla="*/ 1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79">
                  <a:moveTo>
                    <a:pt x="36" y="11"/>
                  </a:moveTo>
                  <a:lnTo>
                    <a:pt x="29" y="11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36" y="15"/>
                  </a:lnTo>
                  <a:lnTo>
                    <a:pt x="29" y="15"/>
                  </a:lnTo>
                  <a:lnTo>
                    <a:pt x="36" y="11"/>
                  </a:lnTo>
                  <a:lnTo>
                    <a:pt x="33" y="0"/>
                  </a:lnTo>
                  <a:lnTo>
                    <a:pt x="29" y="11"/>
                  </a:lnTo>
                  <a:lnTo>
                    <a:pt x="3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91" name="Freeform 415"/>
            <p:cNvSpPr>
              <a:spLocks/>
            </p:cNvSpPr>
            <p:nvPr/>
          </p:nvSpPr>
          <p:spPr bwMode="auto">
            <a:xfrm>
              <a:off x="4148" y="2298"/>
              <a:ext cx="18" cy="72"/>
            </a:xfrm>
            <a:custGeom>
              <a:avLst/>
              <a:gdLst>
                <a:gd name="T0" fmla="*/ 7 w 18"/>
                <a:gd name="T1" fmla="*/ 72 h 72"/>
                <a:gd name="T2" fmla="*/ 11 w 18"/>
                <a:gd name="T3" fmla="*/ 58 h 72"/>
                <a:gd name="T4" fmla="*/ 15 w 18"/>
                <a:gd name="T5" fmla="*/ 36 h 72"/>
                <a:gd name="T6" fmla="*/ 18 w 18"/>
                <a:gd name="T7" fmla="*/ 18 h 72"/>
                <a:gd name="T8" fmla="*/ 18 w 18"/>
                <a:gd name="T9" fmla="*/ 0 h 72"/>
                <a:gd name="T10" fmla="*/ 11 w 18"/>
                <a:gd name="T11" fmla="*/ 4 h 72"/>
                <a:gd name="T12" fmla="*/ 11 w 18"/>
                <a:gd name="T13" fmla="*/ 18 h 72"/>
                <a:gd name="T14" fmla="*/ 7 w 18"/>
                <a:gd name="T15" fmla="*/ 36 h 72"/>
                <a:gd name="T16" fmla="*/ 4 w 18"/>
                <a:gd name="T17" fmla="*/ 54 h 72"/>
                <a:gd name="T18" fmla="*/ 0 w 18"/>
                <a:gd name="T19" fmla="*/ 72 h 72"/>
                <a:gd name="T20" fmla="*/ 7 w 18"/>
                <a:gd name="T2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72">
                  <a:moveTo>
                    <a:pt x="7" y="72"/>
                  </a:moveTo>
                  <a:lnTo>
                    <a:pt x="11" y="58"/>
                  </a:lnTo>
                  <a:lnTo>
                    <a:pt x="15" y="36"/>
                  </a:lnTo>
                  <a:lnTo>
                    <a:pt x="18" y="18"/>
                  </a:lnTo>
                  <a:lnTo>
                    <a:pt x="18" y="0"/>
                  </a:lnTo>
                  <a:lnTo>
                    <a:pt x="11" y="4"/>
                  </a:lnTo>
                  <a:lnTo>
                    <a:pt x="11" y="18"/>
                  </a:lnTo>
                  <a:lnTo>
                    <a:pt x="7" y="36"/>
                  </a:lnTo>
                  <a:lnTo>
                    <a:pt x="4" y="54"/>
                  </a:lnTo>
                  <a:lnTo>
                    <a:pt x="0" y="72"/>
                  </a:lnTo>
                  <a:lnTo>
                    <a:pt x="7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92" name="Freeform 416"/>
            <p:cNvSpPr>
              <a:spLocks/>
            </p:cNvSpPr>
            <p:nvPr/>
          </p:nvSpPr>
          <p:spPr bwMode="auto">
            <a:xfrm>
              <a:off x="4119" y="2370"/>
              <a:ext cx="36" cy="50"/>
            </a:xfrm>
            <a:custGeom>
              <a:avLst/>
              <a:gdLst>
                <a:gd name="T0" fmla="*/ 4 w 36"/>
                <a:gd name="T1" fmla="*/ 50 h 50"/>
                <a:gd name="T2" fmla="*/ 8 w 36"/>
                <a:gd name="T3" fmla="*/ 50 h 50"/>
                <a:gd name="T4" fmla="*/ 11 w 36"/>
                <a:gd name="T5" fmla="*/ 43 h 50"/>
                <a:gd name="T6" fmla="*/ 15 w 36"/>
                <a:gd name="T7" fmla="*/ 40 h 50"/>
                <a:gd name="T8" fmla="*/ 22 w 36"/>
                <a:gd name="T9" fmla="*/ 36 h 50"/>
                <a:gd name="T10" fmla="*/ 26 w 36"/>
                <a:gd name="T11" fmla="*/ 29 h 50"/>
                <a:gd name="T12" fmla="*/ 29 w 36"/>
                <a:gd name="T13" fmla="*/ 22 h 50"/>
                <a:gd name="T14" fmla="*/ 33 w 36"/>
                <a:gd name="T15" fmla="*/ 18 h 50"/>
                <a:gd name="T16" fmla="*/ 36 w 36"/>
                <a:gd name="T17" fmla="*/ 11 h 50"/>
                <a:gd name="T18" fmla="*/ 36 w 36"/>
                <a:gd name="T19" fmla="*/ 0 h 50"/>
                <a:gd name="T20" fmla="*/ 29 w 36"/>
                <a:gd name="T21" fmla="*/ 0 h 50"/>
                <a:gd name="T22" fmla="*/ 29 w 36"/>
                <a:gd name="T23" fmla="*/ 7 h 50"/>
                <a:gd name="T24" fmla="*/ 26 w 36"/>
                <a:gd name="T25" fmla="*/ 14 h 50"/>
                <a:gd name="T26" fmla="*/ 22 w 36"/>
                <a:gd name="T27" fmla="*/ 18 h 50"/>
                <a:gd name="T28" fmla="*/ 22 w 36"/>
                <a:gd name="T29" fmla="*/ 25 h 50"/>
                <a:gd name="T30" fmla="*/ 15 w 36"/>
                <a:gd name="T31" fmla="*/ 29 h 50"/>
                <a:gd name="T32" fmla="*/ 11 w 36"/>
                <a:gd name="T33" fmla="*/ 36 h 50"/>
                <a:gd name="T34" fmla="*/ 8 w 36"/>
                <a:gd name="T35" fmla="*/ 40 h 50"/>
                <a:gd name="T36" fmla="*/ 0 w 36"/>
                <a:gd name="T37" fmla="*/ 43 h 50"/>
                <a:gd name="T38" fmla="*/ 4 w 36"/>
                <a:gd name="T39" fmla="*/ 43 h 50"/>
                <a:gd name="T40" fmla="*/ 4 w 36"/>
                <a:gd name="T41" fmla="*/ 50 h 50"/>
                <a:gd name="T42" fmla="*/ 8 w 36"/>
                <a:gd name="T43" fmla="*/ 50 h 50"/>
                <a:gd name="T44" fmla="*/ 4 w 36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50">
                  <a:moveTo>
                    <a:pt x="4" y="50"/>
                  </a:moveTo>
                  <a:lnTo>
                    <a:pt x="8" y="50"/>
                  </a:lnTo>
                  <a:lnTo>
                    <a:pt x="11" y="43"/>
                  </a:lnTo>
                  <a:lnTo>
                    <a:pt x="15" y="40"/>
                  </a:lnTo>
                  <a:lnTo>
                    <a:pt x="22" y="36"/>
                  </a:lnTo>
                  <a:lnTo>
                    <a:pt x="26" y="29"/>
                  </a:lnTo>
                  <a:lnTo>
                    <a:pt x="29" y="22"/>
                  </a:lnTo>
                  <a:lnTo>
                    <a:pt x="33" y="18"/>
                  </a:lnTo>
                  <a:lnTo>
                    <a:pt x="36" y="11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9" y="7"/>
                  </a:lnTo>
                  <a:lnTo>
                    <a:pt x="26" y="14"/>
                  </a:lnTo>
                  <a:lnTo>
                    <a:pt x="22" y="18"/>
                  </a:lnTo>
                  <a:lnTo>
                    <a:pt x="22" y="25"/>
                  </a:lnTo>
                  <a:lnTo>
                    <a:pt x="15" y="29"/>
                  </a:lnTo>
                  <a:lnTo>
                    <a:pt x="11" y="36"/>
                  </a:lnTo>
                  <a:lnTo>
                    <a:pt x="8" y="40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4" y="50"/>
                  </a:lnTo>
                  <a:lnTo>
                    <a:pt x="8" y="50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93" name="Freeform 417"/>
            <p:cNvSpPr>
              <a:spLocks/>
            </p:cNvSpPr>
            <p:nvPr/>
          </p:nvSpPr>
          <p:spPr bwMode="auto">
            <a:xfrm>
              <a:off x="3986" y="2410"/>
              <a:ext cx="137" cy="14"/>
            </a:xfrm>
            <a:custGeom>
              <a:avLst/>
              <a:gdLst>
                <a:gd name="T0" fmla="*/ 0 w 137"/>
                <a:gd name="T1" fmla="*/ 3 h 14"/>
                <a:gd name="T2" fmla="*/ 0 w 137"/>
                <a:gd name="T3" fmla="*/ 7 h 14"/>
                <a:gd name="T4" fmla="*/ 18 w 137"/>
                <a:gd name="T5" fmla="*/ 7 h 14"/>
                <a:gd name="T6" fmla="*/ 26 w 137"/>
                <a:gd name="T7" fmla="*/ 10 h 14"/>
                <a:gd name="T8" fmla="*/ 51 w 137"/>
                <a:gd name="T9" fmla="*/ 10 h 14"/>
                <a:gd name="T10" fmla="*/ 62 w 137"/>
                <a:gd name="T11" fmla="*/ 14 h 14"/>
                <a:gd name="T12" fmla="*/ 112 w 137"/>
                <a:gd name="T13" fmla="*/ 14 h 14"/>
                <a:gd name="T14" fmla="*/ 119 w 137"/>
                <a:gd name="T15" fmla="*/ 10 h 14"/>
                <a:gd name="T16" fmla="*/ 137 w 137"/>
                <a:gd name="T17" fmla="*/ 10 h 14"/>
                <a:gd name="T18" fmla="*/ 137 w 137"/>
                <a:gd name="T19" fmla="*/ 3 h 14"/>
                <a:gd name="T20" fmla="*/ 119 w 137"/>
                <a:gd name="T21" fmla="*/ 3 h 14"/>
                <a:gd name="T22" fmla="*/ 112 w 137"/>
                <a:gd name="T23" fmla="*/ 7 h 14"/>
                <a:gd name="T24" fmla="*/ 76 w 137"/>
                <a:gd name="T25" fmla="*/ 7 h 14"/>
                <a:gd name="T26" fmla="*/ 69 w 137"/>
                <a:gd name="T27" fmla="*/ 3 h 14"/>
                <a:gd name="T28" fmla="*/ 26 w 137"/>
                <a:gd name="T29" fmla="*/ 3 h 14"/>
                <a:gd name="T30" fmla="*/ 18 w 137"/>
                <a:gd name="T31" fmla="*/ 0 h 14"/>
                <a:gd name="T32" fmla="*/ 0 w 137"/>
                <a:gd name="T33" fmla="*/ 0 h 14"/>
                <a:gd name="T34" fmla="*/ 4 w 137"/>
                <a:gd name="T35" fmla="*/ 0 h 14"/>
                <a:gd name="T36" fmla="*/ 0 w 137"/>
                <a:gd name="T37" fmla="*/ 3 h 14"/>
                <a:gd name="T38" fmla="*/ 0 w 137"/>
                <a:gd name="T39" fmla="*/ 7 h 14"/>
                <a:gd name="T40" fmla="*/ 0 w 137"/>
                <a:gd name="T4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7" h="14">
                  <a:moveTo>
                    <a:pt x="0" y="3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6" y="10"/>
                  </a:lnTo>
                  <a:lnTo>
                    <a:pt x="51" y="10"/>
                  </a:lnTo>
                  <a:lnTo>
                    <a:pt x="62" y="14"/>
                  </a:lnTo>
                  <a:lnTo>
                    <a:pt x="112" y="14"/>
                  </a:lnTo>
                  <a:lnTo>
                    <a:pt x="119" y="10"/>
                  </a:lnTo>
                  <a:lnTo>
                    <a:pt x="137" y="10"/>
                  </a:lnTo>
                  <a:lnTo>
                    <a:pt x="137" y="3"/>
                  </a:lnTo>
                  <a:lnTo>
                    <a:pt x="119" y="3"/>
                  </a:lnTo>
                  <a:lnTo>
                    <a:pt x="112" y="7"/>
                  </a:lnTo>
                  <a:lnTo>
                    <a:pt x="76" y="7"/>
                  </a:lnTo>
                  <a:lnTo>
                    <a:pt x="69" y="3"/>
                  </a:lnTo>
                  <a:lnTo>
                    <a:pt x="26" y="3"/>
                  </a:lnTo>
                  <a:lnTo>
                    <a:pt x="18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94" name="Freeform 418"/>
            <p:cNvSpPr>
              <a:spLocks/>
            </p:cNvSpPr>
            <p:nvPr/>
          </p:nvSpPr>
          <p:spPr bwMode="auto">
            <a:xfrm>
              <a:off x="3904" y="2237"/>
              <a:ext cx="86" cy="176"/>
            </a:xfrm>
            <a:custGeom>
              <a:avLst/>
              <a:gdLst>
                <a:gd name="T0" fmla="*/ 7 w 86"/>
                <a:gd name="T1" fmla="*/ 0 h 176"/>
                <a:gd name="T2" fmla="*/ 3 w 86"/>
                <a:gd name="T3" fmla="*/ 14 h 176"/>
                <a:gd name="T4" fmla="*/ 0 w 86"/>
                <a:gd name="T5" fmla="*/ 29 h 176"/>
                <a:gd name="T6" fmla="*/ 0 w 86"/>
                <a:gd name="T7" fmla="*/ 54 h 176"/>
                <a:gd name="T8" fmla="*/ 3 w 86"/>
                <a:gd name="T9" fmla="*/ 65 h 176"/>
                <a:gd name="T10" fmla="*/ 7 w 86"/>
                <a:gd name="T11" fmla="*/ 79 h 176"/>
                <a:gd name="T12" fmla="*/ 10 w 86"/>
                <a:gd name="T13" fmla="*/ 90 h 176"/>
                <a:gd name="T14" fmla="*/ 14 w 86"/>
                <a:gd name="T15" fmla="*/ 101 h 176"/>
                <a:gd name="T16" fmla="*/ 21 w 86"/>
                <a:gd name="T17" fmla="*/ 111 h 176"/>
                <a:gd name="T18" fmla="*/ 28 w 86"/>
                <a:gd name="T19" fmla="*/ 122 h 176"/>
                <a:gd name="T20" fmla="*/ 36 w 86"/>
                <a:gd name="T21" fmla="*/ 133 h 176"/>
                <a:gd name="T22" fmla="*/ 72 w 86"/>
                <a:gd name="T23" fmla="*/ 169 h 176"/>
                <a:gd name="T24" fmla="*/ 82 w 86"/>
                <a:gd name="T25" fmla="*/ 176 h 176"/>
                <a:gd name="T26" fmla="*/ 86 w 86"/>
                <a:gd name="T27" fmla="*/ 173 h 176"/>
                <a:gd name="T28" fmla="*/ 75 w 86"/>
                <a:gd name="T29" fmla="*/ 165 h 176"/>
                <a:gd name="T30" fmla="*/ 68 w 86"/>
                <a:gd name="T31" fmla="*/ 155 h 176"/>
                <a:gd name="T32" fmla="*/ 57 w 86"/>
                <a:gd name="T33" fmla="*/ 147 h 176"/>
                <a:gd name="T34" fmla="*/ 50 w 86"/>
                <a:gd name="T35" fmla="*/ 137 h 176"/>
                <a:gd name="T36" fmla="*/ 43 w 86"/>
                <a:gd name="T37" fmla="*/ 129 h 176"/>
                <a:gd name="T38" fmla="*/ 36 w 86"/>
                <a:gd name="T39" fmla="*/ 119 h 176"/>
                <a:gd name="T40" fmla="*/ 28 w 86"/>
                <a:gd name="T41" fmla="*/ 108 h 176"/>
                <a:gd name="T42" fmla="*/ 21 w 86"/>
                <a:gd name="T43" fmla="*/ 97 h 176"/>
                <a:gd name="T44" fmla="*/ 18 w 86"/>
                <a:gd name="T45" fmla="*/ 86 h 176"/>
                <a:gd name="T46" fmla="*/ 10 w 86"/>
                <a:gd name="T47" fmla="*/ 75 h 176"/>
                <a:gd name="T48" fmla="*/ 10 w 86"/>
                <a:gd name="T49" fmla="*/ 65 h 176"/>
                <a:gd name="T50" fmla="*/ 7 w 86"/>
                <a:gd name="T51" fmla="*/ 54 h 176"/>
                <a:gd name="T52" fmla="*/ 7 w 86"/>
                <a:gd name="T53" fmla="*/ 29 h 176"/>
                <a:gd name="T54" fmla="*/ 10 w 86"/>
                <a:gd name="T55" fmla="*/ 18 h 176"/>
                <a:gd name="T56" fmla="*/ 14 w 86"/>
                <a:gd name="T57" fmla="*/ 3 h 176"/>
                <a:gd name="T58" fmla="*/ 10 w 86"/>
                <a:gd name="T59" fmla="*/ 7 h 176"/>
                <a:gd name="T60" fmla="*/ 7 w 86"/>
                <a:gd name="T6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176">
                  <a:moveTo>
                    <a:pt x="7" y="0"/>
                  </a:moveTo>
                  <a:lnTo>
                    <a:pt x="3" y="14"/>
                  </a:lnTo>
                  <a:lnTo>
                    <a:pt x="0" y="29"/>
                  </a:lnTo>
                  <a:lnTo>
                    <a:pt x="0" y="54"/>
                  </a:lnTo>
                  <a:lnTo>
                    <a:pt x="3" y="65"/>
                  </a:lnTo>
                  <a:lnTo>
                    <a:pt x="7" y="79"/>
                  </a:lnTo>
                  <a:lnTo>
                    <a:pt x="10" y="90"/>
                  </a:lnTo>
                  <a:lnTo>
                    <a:pt x="14" y="101"/>
                  </a:lnTo>
                  <a:lnTo>
                    <a:pt x="21" y="111"/>
                  </a:lnTo>
                  <a:lnTo>
                    <a:pt x="28" y="122"/>
                  </a:lnTo>
                  <a:lnTo>
                    <a:pt x="36" y="133"/>
                  </a:lnTo>
                  <a:lnTo>
                    <a:pt x="72" y="169"/>
                  </a:lnTo>
                  <a:lnTo>
                    <a:pt x="82" y="176"/>
                  </a:lnTo>
                  <a:lnTo>
                    <a:pt x="86" y="173"/>
                  </a:lnTo>
                  <a:lnTo>
                    <a:pt x="75" y="165"/>
                  </a:lnTo>
                  <a:lnTo>
                    <a:pt x="68" y="155"/>
                  </a:lnTo>
                  <a:lnTo>
                    <a:pt x="57" y="147"/>
                  </a:lnTo>
                  <a:lnTo>
                    <a:pt x="50" y="137"/>
                  </a:lnTo>
                  <a:lnTo>
                    <a:pt x="43" y="129"/>
                  </a:lnTo>
                  <a:lnTo>
                    <a:pt x="36" y="119"/>
                  </a:lnTo>
                  <a:lnTo>
                    <a:pt x="28" y="108"/>
                  </a:lnTo>
                  <a:lnTo>
                    <a:pt x="21" y="97"/>
                  </a:lnTo>
                  <a:lnTo>
                    <a:pt x="18" y="86"/>
                  </a:lnTo>
                  <a:lnTo>
                    <a:pt x="10" y="75"/>
                  </a:lnTo>
                  <a:lnTo>
                    <a:pt x="10" y="65"/>
                  </a:lnTo>
                  <a:lnTo>
                    <a:pt x="7" y="54"/>
                  </a:lnTo>
                  <a:lnTo>
                    <a:pt x="7" y="29"/>
                  </a:lnTo>
                  <a:lnTo>
                    <a:pt x="10" y="18"/>
                  </a:lnTo>
                  <a:lnTo>
                    <a:pt x="14" y="3"/>
                  </a:lnTo>
                  <a:lnTo>
                    <a:pt x="1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95" name="Freeform 419"/>
            <p:cNvSpPr>
              <a:spLocks/>
            </p:cNvSpPr>
            <p:nvPr/>
          </p:nvSpPr>
          <p:spPr bwMode="auto">
            <a:xfrm>
              <a:off x="3911" y="2208"/>
              <a:ext cx="11" cy="36"/>
            </a:xfrm>
            <a:custGeom>
              <a:avLst/>
              <a:gdLst>
                <a:gd name="T0" fmla="*/ 0 w 11"/>
                <a:gd name="T1" fmla="*/ 4 h 36"/>
                <a:gd name="T2" fmla="*/ 0 w 11"/>
                <a:gd name="T3" fmla="*/ 11 h 36"/>
                <a:gd name="T4" fmla="*/ 3 w 11"/>
                <a:gd name="T5" fmla="*/ 18 h 36"/>
                <a:gd name="T6" fmla="*/ 3 w 11"/>
                <a:gd name="T7" fmla="*/ 25 h 36"/>
                <a:gd name="T8" fmla="*/ 0 w 11"/>
                <a:gd name="T9" fmla="*/ 29 h 36"/>
                <a:gd name="T10" fmla="*/ 3 w 11"/>
                <a:gd name="T11" fmla="*/ 36 h 36"/>
                <a:gd name="T12" fmla="*/ 11 w 11"/>
                <a:gd name="T13" fmla="*/ 25 h 36"/>
                <a:gd name="T14" fmla="*/ 11 w 11"/>
                <a:gd name="T15" fmla="*/ 18 h 36"/>
                <a:gd name="T16" fmla="*/ 7 w 11"/>
                <a:gd name="T17" fmla="*/ 11 h 36"/>
                <a:gd name="T18" fmla="*/ 7 w 11"/>
                <a:gd name="T19" fmla="*/ 4 h 36"/>
                <a:gd name="T20" fmla="*/ 3 w 11"/>
                <a:gd name="T21" fmla="*/ 0 h 36"/>
                <a:gd name="T22" fmla="*/ 7 w 11"/>
                <a:gd name="T23" fmla="*/ 4 h 36"/>
                <a:gd name="T24" fmla="*/ 3 w 11"/>
                <a:gd name="T25" fmla="*/ 0 h 36"/>
                <a:gd name="T26" fmla="*/ 0 w 11"/>
                <a:gd name="T2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36">
                  <a:moveTo>
                    <a:pt x="0" y="4"/>
                  </a:moveTo>
                  <a:lnTo>
                    <a:pt x="0" y="11"/>
                  </a:lnTo>
                  <a:lnTo>
                    <a:pt x="3" y="18"/>
                  </a:lnTo>
                  <a:lnTo>
                    <a:pt x="3" y="25"/>
                  </a:lnTo>
                  <a:lnTo>
                    <a:pt x="0" y="29"/>
                  </a:lnTo>
                  <a:lnTo>
                    <a:pt x="3" y="36"/>
                  </a:lnTo>
                  <a:lnTo>
                    <a:pt x="11" y="25"/>
                  </a:lnTo>
                  <a:lnTo>
                    <a:pt x="11" y="18"/>
                  </a:lnTo>
                  <a:lnTo>
                    <a:pt x="7" y="11"/>
                  </a:lnTo>
                  <a:lnTo>
                    <a:pt x="7" y="4"/>
                  </a:lnTo>
                  <a:lnTo>
                    <a:pt x="3" y="0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96" name="Freeform 420"/>
            <p:cNvSpPr>
              <a:spLocks/>
            </p:cNvSpPr>
            <p:nvPr/>
          </p:nvSpPr>
          <p:spPr bwMode="auto">
            <a:xfrm>
              <a:off x="3875" y="2176"/>
              <a:ext cx="39" cy="36"/>
            </a:xfrm>
            <a:custGeom>
              <a:avLst/>
              <a:gdLst>
                <a:gd name="T0" fmla="*/ 0 w 39"/>
                <a:gd name="T1" fmla="*/ 0 h 36"/>
                <a:gd name="T2" fmla="*/ 0 w 39"/>
                <a:gd name="T3" fmla="*/ 7 h 36"/>
                <a:gd name="T4" fmla="*/ 11 w 39"/>
                <a:gd name="T5" fmla="*/ 18 h 36"/>
                <a:gd name="T6" fmla="*/ 18 w 39"/>
                <a:gd name="T7" fmla="*/ 21 h 36"/>
                <a:gd name="T8" fmla="*/ 25 w 39"/>
                <a:gd name="T9" fmla="*/ 28 h 36"/>
                <a:gd name="T10" fmla="*/ 32 w 39"/>
                <a:gd name="T11" fmla="*/ 32 h 36"/>
                <a:gd name="T12" fmla="*/ 36 w 39"/>
                <a:gd name="T13" fmla="*/ 36 h 36"/>
                <a:gd name="T14" fmla="*/ 39 w 39"/>
                <a:gd name="T15" fmla="*/ 32 h 36"/>
                <a:gd name="T16" fmla="*/ 36 w 39"/>
                <a:gd name="T17" fmla="*/ 28 h 36"/>
                <a:gd name="T18" fmla="*/ 32 w 39"/>
                <a:gd name="T19" fmla="*/ 21 h 36"/>
                <a:gd name="T20" fmla="*/ 25 w 39"/>
                <a:gd name="T21" fmla="*/ 18 h 36"/>
                <a:gd name="T22" fmla="*/ 18 w 39"/>
                <a:gd name="T23" fmla="*/ 10 h 36"/>
                <a:gd name="T24" fmla="*/ 11 w 39"/>
                <a:gd name="T25" fmla="*/ 7 h 36"/>
                <a:gd name="T26" fmla="*/ 11 w 39"/>
                <a:gd name="T27" fmla="*/ 3 h 36"/>
                <a:gd name="T28" fmla="*/ 7 w 39"/>
                <a:gd name="T29" fmla="*/ 0 h 36"/>
                <a:gd name="T30" fmla="*/ 0 w 39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36">
                  <a:moveTo>
                    <a:pt x="0" y="0"/>
                  </a:moveTo>
                  <a:lnTo>
                    <a:pt x="0" y="7"/>
                  </a:lnTo>
                  <a:lnTo>
                    <a:pt x="11" y="18"/>
                  </a:lnTo>
                  <a:lnTo>
                    <a:pt x="18" y="21"/>
                  </a:lnTo>
                  <a:lnTo>
                    <a:pt x="25" y="28"/>
                  </a:lnTo>
                  <a:lnTo>
                    <a:pt x="32" y="32"/>
                  </a:lnTo>
                  <a:lnTo>
                    <a:pt x="36" y="36"/>
                  </a:lnTo>
                  <a:lnTo>
                    <a:pt x="39" y="32"/>
                  </a:lnTo>
                  <a:lnTo>
                    <a:pt x="36" y="28"/>
                  </a:lnTo>
                  <a:lnTo>
                    <a:pt x="32" y="21"/>
                  </a:lnTo>
                  <a:lnTo>
                    <a:pt x="25" y="18"/>
                  </a:lnTo>
                  <a:lnTo>
                    <a:pt x="18" y="10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97" name="Freeform 421"/>
            <p:cNvSpPr>
              <a:spLocks/>
            </p:cNvSpPr>
            <p:nvPr/>
          </p:nvSpPr>
          <p:spPr bwMode="auto">
            <a:xfrm>
              <a:off x="3875" y="2140"/>
              <a:ext cx="21" cy="36"/>
            </a:xfrm>
            <a:custGeom>
              <a:avLst/>
              <a:gdLst>
                <a:gd name="T0" fmla="*/ 18 w 21"/>
                <a:gd name="T1" fmla="*/ 0 h 36"/>
                <a:gd name="T2" fmla="*/ 14 w 21"/>
                <a:gd name="T3" fmla="*/ 3 h 36"/>
                <a:gd name="T4" fmla="*/ 11 w 21"/>
                <a:gd name="T5" fmla="*/ 10 h 36"/>
                <a:gd name="T6" fmla="*/ 3 w 21"/>
                <a:gd name="T7" fmla="*/ 18 h 36"/>
                <a:gd name="T8" fmla="*/ 0 w 21"/>
                <a:gd name="T9" fmla="*/ 25 h 36"/>
                <a:gd name="T10" fmla="*/ 0 w 21"/>
                <a:gd name="T11" fmla="*/ 36 h 36"/>
                <a:gd name="T12" fmla="*/ 7 w 21"/>
                <a:gd name="T13" fmla="*/ 36 h 36"/>
                <a:gd name="T14" fmla="*/ 7 w 21"/>
                <a:gd name="T15" fmla="*/ 28 h 36"/>
                <a:gd name="T16" fmla="*/ 11 w 21"/>
                <a:gd name="T17" fmla="*/ 21 h 36"/>
                <a:gd name="T18" fmla="*/ 18 w 21"/>
                <a:gd name="T19" fmla="*/ 14 h 36"/>
                <a:gd name="T20" fmla="*/ 21 w 21"/>
                <a:gd name="T21" fmla="*/ 7 h 36"/>
                <a:gd name="T22" fmla="*/ 18 w 21"/>
                <a:gd name="T23" fmla="*/ 7 h 36"/>
                <a:gd name="T24" fmla="*/ 18 w 21"/>
                <a:gd name="T25" fmla="*/ 0 h 36"/>
                <a:gd name="T26" fmla="*/ 14 w 21"/>
                <a:gd name="T27" fmla="*/ 3 h 36"/>
                <a:gd name="T28" fmla="*/ 18 w 21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6">
                  <a:moveTo>
                    <a:pt x="18" y="0"/>
                  </a:moveTo>
                  <a:lnTo>
                    <a:pt x="14" y="3"/>
                  </a:lnTo>
                  <a:lnTo>
                    <a:pt x="11" y="10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7" y="28"/>
                  </a:lnTo>
                  <a:lnTo>
                    <a:pt x="11" y="21"/>
                  </a:lnTo>
                  <a:lnTo>
                    <a:pt x="18" y="14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4" y="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98" name="Freeform 422"/>
            <p:cNvSpPr>
              <a:spLocks/>
            </p:cNvSpPr>
            <p:nvPr/>
          </p:nvSpPr>
          <p:spPr bwMode="auto">
            <a:xfrm>
              <a:off x="3893" y="2136"/>
              <a:ext cx="65" cy="18"/>
            </a:xfrm>
            <a:custGeom>
              <a:avLst/>
              <a:gdLst>
                <a:gd name="T0" fmla="*/ 65 w 65"/>
                <a:gd name="T1" fmla="*/ 14 h 18"/>
                <a:gd name="T2" fmla="*/ 61 w 65"/>
                <a:gd name="T3" fmla="*/ 14 h 18"/>
                <a:gd name="T4" fmla="*/ 54 w 65"/>
                <a:gd name="T5" fmla="*/ 11 h 18"/>
                <a:gd name="T6" fmla="*/ 47 w 65"/>
                <a:gd name="T7" fmla="*/ 7 h 18"/>
                <a:gd name="T8" fmla="*/ 39 w 65"/>
                <a:gd name="T9" fmla="*/ 7 h 18"/>
                <a:gd name="T10" fmla="*/ 32 w 65"/>
                <a:gd name="T11" fmla="*/ 4 h 18"/>
                <a:gd name="T12" fmla="*/ 21 w 65"/>
                <a:gd name="T13" fmla="*/ 0 h 18"/>
                <a:gd name="T14" fmla="*/ 7 w 65"/>
                <a:gd name="T15" fmla="*/ 0 h 18"/>
                <a:gd name="T16" fmla="*/ 0 w 65"/>
                <a:gd name="T17" fmla="*/ 4 h 18"/>
                <a:gd name="T18" fmla="*/ 0 w 65"/>
                <a:gd name="T19" fmla="*/ 11 h 18"/>
                <a:gd name="T20" fmla="*/ 7 w 65"/>
                <a:gd name="T21" fmla="*/ 7 h 18"/>
                <a:gd name="T22" fmla="*/ 21 w 65"/>
                <a:gd name="T23" fmla="*/ 7 h 18"/>
                <a:gd name="T24" fmla="*/ 29 w 65"/>
                <a:gd name="T25" fmla="*/ 11 h 18"/>
                <a:gd name="T26" fmla="*/ 36 w 65"/>
                <a:gd name="T27" fmla="*/ 14 h 18"/>
                <a:gd name="T28" fmla="*/ 43 w 65"/>
                <a:gd name="T29" fmla="*/ 14 h 18"/>
                <a:gd name="T30" fmla="*/ 54 w 65"/>
                <a:gd name="T31" fmla="*/ 18 h 18"/>
                <a:gd name="T32" fmla="*/ 61 w 65"/>
                <a:gd name="T33" fmla="*/ 18 h 18"/>
                <a:gd name="T34" fmla="*/ 57 w 65"/>
                <a:gd name="T35" fmla="*/ 18 h 18"/>
                <a:gd name="T36" fmla="*/ 65 w 65"/>
                <a:gd name="T37" fmla="*/ 14 h 18"/>
                <a:gd name="T38" fmla="*/ 61 w 65"/>
                <a:gd name="T39" fmla="*/ 14 h 18"/>
                <a:gd name="T40" fmla="*/ 65 w 65"/>
                <a:gd name="T41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18">
                  <a:moveTo>
                    <a:pt x="65" y="14"/>
                  </a:moveTo>
                  <a:lnTo>
                    <a:pt x="61" y="14"/>
                  </a:lnTo>
                  <a:lnTo>
                    <a:pt x="54" y="11"/>
                  </a:lnTo>
                  <a:lnTo>
                    <a:pt x="47" y="7"/>
                  </a:lnTo>
                  <a:lnTo>
                    <a:pt x="39" y="7"/>
                  </a:lnTo>
                  <a:lnTo>
                    <a:pt x="32" y="4"/>
                  </a:lnTo>
                  <a:lnTo>
                    <a:pt x="21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11"/>
                  </a:lnTo>
                  <a:lnTo>
                    <a:pt x="7" y="7"/>
                  </a:lnTo>
                  <a:lnTo>
                    <a:pt x="21" y="7"/>
                  </a:lnTo>
                  <a:lnTo>
                    <a:pt x="29" y="11"/>
                  </a:lnTo>
                  <a:lnTo>
                    <a:pt x="36" y="14"/>
                  </a:lnTo>
                  <a:lnTo>
                    <a:pt x="43" y="14"/>
                  </a:lnTo>
                  <a:lnTo>
                    <a:pt x="54" y="18"/>
                  </a:lnTo>
                  <a:lnTo>
                    <a:pt x="61" y="18"/>
                  </a:lnTo>
                  <a:lnTo>
                    <a:pt x="57" y="18"/>
                  </a:lnTo>
                  <a:lnTo>
                    <a:pt x="65" y="14"/>
                  </a:lnTo>
                  <a:lnTo>
                    <a:pt x="61" y="14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199" name="Freeform 423"/>
            <p:cNvSpPr>
              <a:spLocks/>
            </p:cNvSpPr>
            <p:nvPr/>
          </p:nvSpPr>
          <p:spPr bwMode="auto">
            <a:xfrm>
              <a:off x="3950" y="2150"/>
              <a:ext cx="22" cy="29"/>
            </a:xfrm>
            <a:custGeom>
              <a:avLst/>
              <a:gdLst>
                <a:gd name="T0" fmla="*/ 18 w 22"/>
                <a:gd name="T1" fmla="*/ 22 h 29"/>
                <a:gd name="T2" fmla="*/ 18 w 22"/>
                <a:gd name="T3" fmla="*/ 29 h 29"/>
                <a:gd name="T4" fmla="*/ 22 w 22"/>
                <a:gd name="T5" fmla="*/ 22 h 29"/>
                <a:gd name="T6" fmla="*/ 18 w 22"/>
                <a:gd name="T7" fmla="*/ 11 h 29"/>
                <a:gd name="T8" fmla="*/ 8 w 22"/>
                <a:gd name="T9" fmla="*/ 0 h 29"/>
                <a:gd name="T10" fmla="*/ 0 w 22"/>
                <a:gd name="T11" fmla="*/ 4 h 29"/>
                <a:gd name="T12" fmla="*/ 11 w 22"/>
                <a:gd name="T13" fmla="*/ 15 h 29"/>
                <a:gd name="T14" fmla="*/ 15 w 22"/>
                <a:gd name="T15" fmla="*/ 22 h 29"/>
                <a:gd name="T16" fmla="*/ 11 w 22"/>
                <a:gd name="T17" fmla="*/ 26 h 29"/>
                <a:gd name="T18" fmla="*/ 15 w 22"/>
                <a:gd name="T19" fmla="*/ 29 h 29"/>
                <a:gd name="T20" fmla="*/ 11 w 22"/>
                <a:gd name="T21" fmla="*/ 26 h 29"/>
                <a:gd name="T22" fmla="*/ 15 w 22"/>
                <a:gd name="T23" fmla="*/ 29 h 29"/>
                <a:gd name="T24" fmla="*/ 18 w 22"/>
                <a:gd name="T25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9">
                  <a:moveTo>
                    <a:pt x="18" y="22"/>
                  </a:moveTo>
                  <a:lnTo>
                    <a:pt x="18" y="29"/>
                  </a:lnTo>
                  <a:lnTo>
                    <a:pt x="22" y="22"/>
                  </a:lnTo>
                  <a:lnTo>
                    <a:pt x="18" y="11"/>
                  </a:lnTo>
                  <a:lnTo>
                    <a:pt x="8" y="0"/>
                  </a:lnTo>
                  <a:lnTo>
                    <a:pt x="0" y="4"/>
                  </a:lnTo>
                  <a:lnTo>
                    <a:pt x="11" y="15"/>
                  </a:lnTo>
                  <a:lnTo>
                    <a:pt x="15" y="22"/>
                  </a:lnTo>
                  <a:lnTo>
                    <a:pt x="11" y="26"/>
                  </a:lnTo>
                  <a:lnTo>
                    <a:pt x="15" y="29"/>
                  </a:lnTo>
                  <a:lnTo>
                    <a:pt x="11" y="26"/>
                  </a:lnTo>
                  <a:lnTo>
                    <a:pt x="15" y="29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00" name="Freeform 424"/>
            <p:cNvSpPr>
              <a:spLocks/>
            </p:cNvSpPr>
            <p:nvPr/>
          </p:nvSpPr>
          <p:spPr bwMode="auto">
            <a:xfrm>
              <a:off x="4199" y="2172"/>
              <a:ext cx="61" cy="79"/>
            </a:xfrm>
            <a:custGeom>
              <a:avLst/>
              <a:gdLst>
                <a:gd name="T0" fmla="*/ 61 w 61"/>
                <a:gd name="T1" fmla="*/ 36 h 79"/>
                <a:gd name="T2" fmla="*/ 25 w 61"/>
                <a:gd name="T3" fmla="*/ 79 h 79"/>
                <a:gd name="T4" fmla="*/ 0 w 61"/>
                <a:gd name="T5" fmla="*/ 40 h 79"/>
                <a:gd name="T6" fmla="*/ 3 w 61"/>
                <a:gd name="T7" fmla="*/ 29 h 79"/>
                <a:gd name="T8" fmla="*/ 7 w 61"/>
                <a:gd name="T9" fmla="*/ 18 h 79"/>
                <a:gd name="T10" fmla="*/ 10 w 61"/>
                <a:gd name="T11" fmla="*/ 11 h 79"/>
                <a:gd name="T12" fmla="*/ 14 w 61"/>
                <a:gd name="T13" fmla="*/ 0 h 79"/>
                <a:gd name="T14" fmla="*/ 21 w 61"/>
                <a:gd name="T15" fmla="*/ 4 h 79"/>
                <a:gd name="T16" fmla="*/ 28 w 61"/>
                <a:gd name="T17" fmla="*/ 7 h 79"/>
                <a:gd name="T18" fmla="*/ 36 w 61"/>
                <a:gd name="T19" fmla="*/ 11 h 79"/>
                <a:gd name="T20" fmla="*/ 43 w 61"/>
                <a:gd name="T21" fmla="*/ 14 h 79"/>
                <a:gd name="T22" fmla="*/ 46 w 61"/>
                <a:gd name="T23" fmla="*/ 18 h 79"/>
                <a:gd name="T24" fmla="*/ 54 w 61"/>
                <a:gd name="T25" fmla="*/ 22 h 79"/>
                <a:gd name="T26" fmla="*/ 57 w 61"/>
                <a:gd name="T27" fmla="*/ 29 h 79"/>
                <a:gd name="T28" fmla="*/ 61 w 61"/>
                <a:gd name="T2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79">
                  <a:moveTo>
                    <a:pt x="61" y="36"/>
                  </a:moveTo>
                  <a:lnTo>
                    <a:pt x="25" y="79"/>
                  </a:lnTo>
                  <a:lnTo>
                    <a:pt x="0" y="40"/>
                  </a:lnTo>
                  <a:lnTo>
                    <a:pt x="3" y="29"/>
                  </a:lnTo>
                  <a:lnTo>
                    <a:pt x="7" y="18"/>
                  </a:lnTo>
                  <a:lnTo>
                    <a:pt x="10" y="11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6" y="11"/>
                  </a:lnTo>
                  <a:lnTo>
                    <a:pt x="43" y="14"/>
                  </a:lnTo>
                  <a:lnTo>
                    <a:pt x="46" y="18"/>
                  </a:lnTo>
                  <a:lnTo>
                    <a:pt x="54" y="22"/>
                  </a:lnTo>
                  <a:lnTo>
                    <a:pt x="57" y="29"/>
                  </a:lnTo>
                  <a:lnTo>
                    <a:pt x="61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01" name="Freeform 425"/>
            <p:cNvSpPr>
              <a:spLocks/>
            </p:cNvSpPr>
            <p:nvPr/>
          </p:nvSpPr>
          <p:spPr bwMode="auto">
            <a:xfrm>
              <a:off x="4220" y="2204"/>
              <a:ext cx="43" cy="54"/>
            </a:xfrm>
            <a:custGeom>
              <a:avLst/>
              <a:gdLst>
                <a:gd name="T0" fmla="*/ 0 w 43"/>
                <a:gd name="T1" fmla="*/ 51 h 54"/>
                <a:gd name="T2" fmla="*/ 7 w 43"/>
                <a:gd name="T3" fmla="*/ 51 h 54"/>
                <a:gd name="T4" fmla="*/ 43 w 43"/>
                <a:gd name="T5" fmla="*/ 4 h 54"/>
                <a:gd name="T6" fmla="*/ 36 w 43"/>
                <a:gd name="T7" fmla="*/ 0 h 54"/>
                <a:gd name="T8" fmla="*/ 0 w 43"/>
                <a:gd name="T9" fmla="*/ 47 h 54"/>
                <a:gd name="T10" fmla="*/ 7 w 43"/>
                <a:gd name="T11" fmla="*/ 47 h 54"/>
                <a:gd name="T12" fmla="*/ 0 w 43"/>
                <a:gd name="T13" fmla="*/ 51 h 54"/>
                <a:gd name="T14" fmla="*/ 4 w 43"/>
                <a:gd name="T15" fmla="*/ 54 h 54"/>
                <a:gd name="T16" fmla="*/ 7 w 43"/>
                <a:gd name="T17" fmla="*/ 51 h 54"/>
                <a:gd name="T18" fmla="*/ 0 w 43"/>
                <a:gd name="T19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4">
                  <a:moveTo>
                    <a:pt x="0" y="51"/>
                  </a:moveTo>
                  <a:lnTo>
                    <a:pt x="7" y="51"/>
                  </a:lnTo>
                  <a:lnTo>
                    <a:pt x="43" y="4"/>
                  </a:lnTo>
                  <a:lnTo>
                    <a:pt x="36" y="0"/>
                  </a:lnTo>
                  <a:lnTo>
                    <a:pt x="0" y="47"/>
                  </a:lnTo>
                  <a:lnTo>
                    <a:pt x="7" y="47"/>
                  </a:lnTo>
                  <a:lnTo>
                    <a:pt x="0" y="51"/>
                  </a:lnTo>
                  <a:lnTo>
                    <a:pt x="4" y="54"/>
                  </a:lnTo>
                  <a:lnTo>
                    <a:pt x="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02" name="Freeform 426"/>
            <p:cNvSpPr>
              <a:spLocks/>
            </p:cNvSpPr>
            <p:nvPr/>
          </p:nvSpPr>
          <p:spPr bwMode="auto">
            <a:xfrm>
              <a:off x="4195" y="2212"/>
              <a:ext cx="32" cy="43"/>
            </a:xfrm>
            <a:custGeom>
              <a:avLst/>
              <a:gdLst>
                <a:gd name="T0" fmla="*/ 0 w 32"/>
                <a:gd name="T1" fmla="*/ 0 h 43"/>
                <a:gd name="T2" fmla="*/ 0 w 32"/>
                <a:gd name="T3" fmla="*/ 3 h 43"/>
                <a:gd name="T4" fmla="*/ 25 w 32"/>
                <a:gd name="T5" fmla="*/ 43 h 43"/>
                <a:gd name="T6" fmla="*/ 32 w 32"/>
                <a:gd name="T7" fmla="*/ 39 h 43"/>
                <a:gd name="T8" fmla="*/ 7 w 32"/>
                <a:gd name="T9" fmla="*/ 0 h 43"/>
                <a:gd name="T10" fmla="*/ 0 w 32"/>
                <a:gd name="T11" fmla="*/ 0 h 43"/>
                <a:gd name="T12" fmla="*/ 0 w 32"/>
                <a:gd name="T13" fmla="*/ 3 h 43"/>
                <a:gd name="T14" fmla="*/ 0 w 32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43">
                  <a:moveTo>
                    <a:pt x="0" y="0"/>
                  </a:moveTo>
                  <a:lnTo>
                    <a:pt x="0" y="3"/>
                  </a:lnTo>
                  <a:lnTo>
                    <a:pt x="25" y="43"/>
                  </a:lnTo>
                  <a:lnTo>
                    <a:pt x="32" y="39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03" name="Freeform 427"/>
            <p:cNvSpPr>
              <a:spLocks/>
            </p:cNvSpPr>
            <p:nvPr/>
          </p:nvSpPr>
          <p:spPr bwMode="auto">
            <a:xfrm>
              <a:off x="4195" y="2168"/>
              <a:ext cx="22" cy="44"/>
            </a:xfrm>
            <a:custGeom>
              <a:avLst/>
              <a:gdLst>
                <a:gd name="T0" fmla="*/ 22 w 22"/>
                <a:gd name="T1" fmla="*/ 0 h 44"/>
                <a:gd name="T2" fmla="*/ 18 w 22"/>
                <a:gd name="T3" fmla="*/ 4 h 44"/>
                <a:gd name="T4" fmla="*/ 11 w 22"/>
                <a:gd name="T5" fmla="*/ 15 h 44"/>
                <a:gd name="T6" fmla="*/ 7 w 22"/>
                <a:gd name="T7" fmla="*/ 22 h 44"/>
                <a:gd name="T8" fmla="*/ 4 w 22"/>
                <a:gd name="T9" fmla="*/ 33 h 44"/>
                <a:gd name="T10" fmla="*/ 0 w 22"/>
                <a:gd name="T11" fmla="*/ 44 h 44"/>
                <a:gd name="T12" fmla="*/ 7 w 22"/>
                <a:gd name="T13" fmla="*/ 44 h 44"/>
                <a:gd name="T14" fmla="*/ 11 w 22"/>
                <a:gd name="T15" fmla="*/ 36 h 44"/>
                <a:gd name="T16" fmla="*/ 14 w 22"/>
                <a:gd name="T17" fmla="*/ 26 h 44"/>
                <a:gd name="T18" fmla="*/ 18 w 22"/>
                <a:gd name="T19" fmla="*/ 15 h 44"/>
                <a:gd name="T20" fmla="*/ 22 w 22"/>
                <a:gd name="T21" fmla="*/ 4 h 44"/>
                <a:gd name="T22" fmla="*/ 18 w 22"/>
                <a:gd name="T23" fmla="*/ 8 h 44"/>
                <a:gd name="T24" fmla="*/ 22 w 22"/>
                <a:gd name="T25" fmla="*/ 0 h 44"/>
                <a:gd name="T26" fmla="*/ 18 w 22"/>
                <a:gd name="T27" fmla="*/ 0 h 44"/>
                <a:gd name="T28" fmla="*/ 18 w 22"/>
                <a:gd name="T29" fmla="*/ 4 h 44"/>
                <a:gd name="T30" fmla="*/ 22 w 22"/>
                <a:gd name="T3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44">
                  <a:moveTo>
                    <a:pt x="22" y="0"/>
                  </a:moveTo>
                  <a:lnTo>
                    <a:pt x="18" y="4"/>
                  </a:lnTo>
                  <a:lnTo>
                    <a:pt x="11" y="15"/>
                  </a:lnTo>
                  <a:lnTo>
                    <a:pt x="7" y="22"/>
                  </a:lnTo>
                  <a:lnTo>
                    <a:pt x="4" y="33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11" y="36"/>
                  </a:lnTo>
                  <a:lnTo>
                    <a:pt x="14" y="26"/>
                  </a:lnTo>
                  <a:lnTo>
                    <a:pt x="18" y="15"/>
                  </a:lnTo>
                  <a:lnTo>
                    <a:pt x="22" y="4"/>
                  </a:lnTo>
                  <a:lnTo>
                    <a:pt x="18" y="8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04" name="Freeform 428"/>
            <p:cNvSpPr>
              <a:spLocks/>
            </p:cNvSpPr>
            <p:nvPr/>
          </p:nvSpPr>
          <p:spPr bwMode="auto">
            <a:xfrm>
              <a:off x="4213" y="2168"/>
              <a:ext cx="54" cy="40"/>
            </a:xfrm>
            <a:custGeom>
              <a:avLst/>
              <a:gdLst>
                <a:gd name="T0" fmla="*/ 50 w 54"/>
                <a:gd name="T1" fmla="*/ 40 h 40"/>
                <a:gd name="T2" fmla="*/ 50 w 54"/>
                <a:gd name="T3" fmla="*/ 36 h 40"/>
                <a:gd name="T4" fmla="*/ 47 w 54"/>
                <a:gd name="T5" fmla="*/ 29 h 40"/>
                <a:gd name="T6" fmla="*/ 40 w 54"/>
                <a:gd name="T7" fmla="*/ 26 h 40"/>
                <a:gd name="T8" fmla="*/ 29 w 54"/>
                <a:gd name="T9" fmla="*/ 15 h 40"/>
                <a:gd name="T10" fmla="*/ 22 w 54"/>
                <a:gd name="T11" fmla="*/ 11 h 40"/>
                <a:gd name="T12" fmla="*/ 18 w 54"/>
                <a:gd name="T13" fmla="*/ 8 h 40"/>
                <a:gd name="T14" fmla="*/ 11 w 54"/>
                <a:gd name="T15" fmla="*/ 4 h 40"/>
                <a:gd name="T16" fmla="*/ 4 w 54"/>
                <a:gd name="T17" fmla="*/ 0 h 40"/>
                <a:gd name="T18" fmla="*/ 0 w 54"/>
                <a:gd name="T19" fmla="*/ 8 h 40"/>
                <a:gd name="T20" fmla="*/ 7 w 54"/>
                <a:gd name="T21" fmla="*/ 11 h 40"/>
                <a:gd name="T22" fmla="*/ 14 w 54"/>
                <a:gd name="T23" fmla="*/ 15 h 40"/>
                <a:gd name="T24" fmla="*/ 18 w 54"/>
                <a:gd name="T25" fmla="*/ 18 h 40"/>
                <a:gd name="T26" fmla="*/ 25 w 54"/>
                <a:gd name="T27" fmla="*/ 22 h 40"/>
                <a:gd name="T28" fmla="*/ 32 w 54"/>
                <a:gd name="T29" fmla="*/ 26 h 40"/>
                <a:gd name="T30" fmla="*/ 36 w 54"/>
                <a:gd name="T31" fmla="*/ 29 h 40"/>
                <a:gd name="T32" fmla="*/ 40 w 54"/>
                <a:gd name="T33" fmla="*/ 36 h 40"/>
                <a:gd name="T34" fmla="*/ 43 w 54"/>
                <a:gd name="T35" fmla="*/ 40 h 40"/>
                <a:gd name="T36" fmla="*/ 43 w 54"/>
                <a:gd name="T37" fmla="*/ 36 h 40"/>
                <a:gd name="T38" fmla="*/ 50 w 54"/>
                <a:gd name="T39" fmla="*/ 40 h 40"/>
                <a:gd name="T40" fmla="*/ 54 w 54"/>
                <a:gd name="T41" fmla="*/ 40 h 40"/>
                <a:gd name="T42" fmla="*/ 50 w 54"/>
                <a:gd name="T43" fmla="*/ 36 h 40"/>
                <a:gd name="T44" fmla="*/ 50 w 54"/>
                <a:gd name="T4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0">
                  <a:moveTo>
                    <a:pt x="50" y="40"/>
                  </a:moveTo>
                  <a:lnTo>
                    <a:pt x="50" y="36"/>
                  </a:lnTo>
                  <a:lnTo>
                    <a:pt x="47" y="29"/>
                  </a:lnTo>
                  <a:lnTo>
                    <a:pt x="40" y="26"/>
                  </a:lnTo>
                  <a:lnTo>
                    <a:pt x="29" y="15"/>
                  </a:lnTo>
                  <a:lnTo>
                    <a:pt x="22" y="11"/>
                  </a:lnTo>
                  <a:lnTo>
                    <a:pt x="18" y="8"/>
                  </a:lnTo>
                  <a:lnTo>
                    <a:pt x="11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7" y="11"/>
                  </a:lnTo>
                  <a:lnTo>
                    <a:pt x="14" y="15"/>
                  </a:lnTo>
                  <a:lnTo>
                    <a:pt x="18" y="18"/>
                  </a:lnTo>
                  <a:lnTo>
                    <a:pt x="25" y="22"/>
                  </a:lnTo>
                  <a:lnTo>
                    <a:pt x="32" y="26"/>
                  </a:lnTo>
                  <a:lnTo>
                    <a:pt x="36" y="29"/>
                  </a:lnTo>
                  <a:lnTo>
                    <a:pt x="40" y="36"/>
                  </a:lnTo>
                  <a:lnTo>
                    <a:pt x="43" y="40"/>
                  </a:lnTo>
                  <a:lnTo>
                    <a:pt x="43" y="36"/>
                  </a:lnTo>
                  <a:lnTo>
                    <a:pt x="50" y="40"/>
                  </a:lnTo>
                  <a:lnTo>
                    <a:pt x="54" y="40"/>
                  </a:lnTo>
                  <a:lnTo>
                    <a:pt x="50" y="36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05" name="Freeform 429"/>
            <p:cNvSpPr>
              <a:spLocks/>
            </p:cNvSpPr>
            <p:nvPr/>
          </p:nvSpPr>
          <p:spPr bwMode="auto">
            <a:xfrm>
              <a:off x="3990" y="2219"/>
              <a:ext cx="313" cy="461"/>
            </a:xfrm>
            <a:custGeom>
              <a:avLst/>
              <a:gdLst>
                <a:gd name="T0" fmla="*/ 313 w 313"/>
                <a:gd name="T1" fmla="*/ 353 h 461"/>
                <a:gd name="T2" fmla="*/ 306 w 313"/>
                <a:gd name="T3" fmla="*/ 356 h 461"/>
                <a:gd name="T4" fmla="*/ 302 w 313"/>
                <a:gd name="T5" fmla="*/ 363 h 461"/>
                <a:gd name="T6" fmla="*/ 295 w 313"/>
                <a:gd name="T7" fmla="*/ 374 h 461"/>
                <a:gd name="T8" fmla="*/ 270 w 313"/>
                <a:gd name="T9" fmla="*/ 403 h 461"/>
                <a:gd name="T10" fmla="*/ 241 w 313"/>
                <a:gd name="T11" fmla="*/ 435 h 461"/>
                <a:gd name="T12" fmla="*/ 216 w 313"/>
                <a:gd name="T13" fmla="*/ 450 h 461"/>
                <a:gd name="T14" fmla="*/ 126 w 313"/>
                <a:gd name="T15" fmla="*/ 378 h 461"/>
                <a:gd name="T16" fmla="*/ 119 w 313"/>
                <a:gd name="T17" fmla="*/ 389 h 461"/>
                <a:gd name="T18" fmla="*/ 111 w 313"/>
                <a:gd name="T19" fmla="*/ 403 h 461"/>
                <a:gd name="T20" fmla="*/ 104 w 313"/>
                <a:gd name="T21" fmla="*/ 414 h 461"/>
                <a:gd name="T22" fmla="*/ 97 w 313"/>
                <a:gd name="T23" fmla="*/ 425 h 461"/>
                <a:gd name="T24" fmla="*/ 94 w 313"/>
                <a:gd name="T25" fmla="*/ 432 h 461"/>
                <a:gd name="T26" fmla="*/ 83 w 313"/>
                <a:gd name="T27" fmla="*/ 446 h 461"/>
                <a:gd name="T28" fmla="*/ 79 w 313"/>
                <a:gd name="T29" fmla="*/ 457 h 461"/>
                <a:gd name="T30" fmla="*/ 61 w 313"/>
                <a:gd name="T31" fmla="*/ 457 h 461"/>
                <a:gd name="T32" fmla="*/ 43 w 313"/>
                <a:gd name="T33" fmla="*/ 443 h 461"/>
                <a:gd name="T34" fmla="*/ 25 w 313"/>
                <a:gd name="T35" fmla="*/ 425 h 461"/>
                <a:gd name="T36" fmla="*/ 7 w 313"/>
                <a:gd name="T37" fmla="*/ 407 h 461"/>
                <a:gd name="T38" fmla="*/ 4 w 313"/>
                <a:gd name="T39" fmla="*/ 360 h 461"/>
                <a:gd name="T40" fmla="*/ 11 w 313"/>
                <a:gd name="T41" fmla="*/ 349 h 461"/>
                <a:gd name="T42" fmla="*/ 14 w 313"/>
                <a:gd name="T43" fmla="*/ 320 h 461"/>
                <a:gd name="T44" fmla="*/ 54 w 313"/>
                <a:gd name="T45" fmla="*/ 212 h 461"/>
                <a:gd name="T46" fmla="*/ 122 w 313"/>
                <a:gd name="T47" fmla="*/ 209 h 461"/>
                <a:gd name="T48" fmla="*/ 137 w 313"/>
                <a:gd name="T49" fmla="*/ 205 h 461"/>
                <a:gd name="T50" fmla="*/ 151 w 313"/>
                <a:gd name="T51" fmla="*/ 198 h 461"/>
                <a:gd name="T52" fmla="*/ 165 w 313"/>
                <a:gd name="T53" fmla="*/ 180 h 461"/>
                <a:gd name="T54" fmla="*/ 169 w 313"/>
                <a:gd name="T55" fmla="*/ 155 h 461"/>
                <a:gd name="T56" fmla="*/ 180 w 313"/>
                <a:gd name="T57" fmla="*/ 126 h 461"/>
                <a:gd name="T58" fmla="*/ 198 w 313"/>
                <a:gd name="T59" fmla="*/ 101 h 461"/>
                <a:gd name="T60" fmla="*/ 216 w 313"/>
                <a:gd name="T61" fmla="*/ 75 h 461"/>
                <a:gd name="T62" fmla="*/ 241 w 313"/>
                <a:gd name="T63" fmla="*/ 47 h 461"/>
                <a:gd name="T64" fmla="*/ 245 w 313"/>
                <a:gd name="T65" fmla="*/ 39 h 461"/>
                <a:gd name="T66" fmla="*/ 273 w 313"/>
                <a:gd name="T67" fmla="*/ 0 h 461"/>
                <a:gd name="T68" fmla="*/ 270 w 313"/>
                <a:gd name="T69" fmla="*/ 39 h 461"/>
                <a:gd name="T70" fmla="*/ 273 w 313"/>
                <a:gd name="T71" fmla="*/ 79 h 461"/>
                <a:gd name="T72" fmla="*/ 281 w 313"/>
                <a:gd name="T73" fmla="*/ 122 h 461"/>
                <a:gd name="T74" fmla="*/ 291 w 313"/>
                <a:gd name="T75" fmla="*/ 16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3" h="461">
                  <a:moveTo>
                    <a:pt x="291" y="162"/>
                  </a:moveTo>
                  <a:lnTo>
                    <a:pt x="313" y="353"/>
                  </a:lnTo>
                  <a:lnTo>
                    <a:pt x="309" y="356"/>
                  </a:lnTo>
                  <a:lnTo>
                    <a:pt x="306" y="356"/>
                  </a:lnTo>
                  <a:lnTo>
                    <a:pt x="302" y="360"/>
                  </a:lnTo>
                  <a:lnTo>
                    <a:pt x="302" y="363"/>
                  </a:lnTo>
                  <a:lnTo>
                    <a:pt x="295" y="371"/>
                  </a:lnTo>
                  <a:lnTo>
                    <a:pt x="295" y="374"/>
                  </a:lnTo>
                  <a:lnTo>
                    <a:pt x="281" y="389"/>
                  </a:lnTo>
                  <a:lnTo>
                    <a:pt x="270" y="403"/>
                  </a:lnTo>
                  <a:lnTo>
                    <a:pt x="263" y="414"/>
                  </a:lnTo>
                  <a:lnTo>
                    <a:pt x="241" y="435"/>
                  </a:lnTo>
                  <a:lnTo>
                    <a:pt x="230" y="443"/>
                  </a:lnTo>
                  <a:lnTo>
                    <a:pt x="216" y="450"/>
                  </a:lnTo>
                  <a:lnTo>
                    <a:pt x="205" y="453"/>
                  </a:lnTo>
                  <a:lnTo>
                    <a:pt x="126" y="378"/>
                  </a:lnTo>
                  <a:lnTo>
                    <a:pt x="122" y="385"/>
                  </a:lnTo>
                  <a:lnTo>
                    <a:pt x="119" y="389"/>
                  </a:lnTo>
                  <a:lnTo>
                    <a:pt x="115" y="396"/>
                  </a:lnTo>
                  <a:lnTo>
                    <a:pt x="111" y="403"/>
                  </a:lnTo>
                  <a:lnTo>
                    <a:pt x="108" y="407"/>
                  </a:lnTo>
                  <a:lnTo>
                    <a:pt x="104" y="414"/>
                  </a:lnTo>
                  <a:lnTo>
                    <a:pt x="104" y="417"/>
                  </a:lnTo>
                  <a:lnTo>
                    <a:pt x="97" y="425"/>
                  </a:lnTo>
                  <a:lnTo>
                    <a:pt x="97" y="428"/>
                  </a:lnTo>
                  <a:lnTo>
                    <a:pt x="94" y="432"/>
                  </a:lnTo>
                  <a:lnTo>
                    <a:pt x="90" y="439"/>
                  </a:lnTo>
                  <a:lnTo>
                    <a:pt x="83" y="446"/>
                  </a:lnTo>
                  <a:lnTo>
                    <a:pt x="83" y="450"/>
                  </a:lnTo>
                  <a:lnTo>
                    <a:pt x="79" y="457"/>
                  </a:lnTo>
                  <a:lnTo>
                    <a:pt x="72" y="461"/>
                  </a:lnTo>
                  <a:lnTo>
                    <a:pt x="61" y="457"/>
                  </a:lnTo>
                  <a:lnTo>
                    <a:pt x="54" y="450"/>
                  </a:lnTo>
                  <a:lnTo>
                    <a:pt x="43" y="443"/>
                  </a:lnTo>
                  <a:lnTo>
                    <a:pt x="32" y="435"/>
                  </a:lnTo>
                  <a:lnTo>
                    <a:pt x="25" y="425"/>
                  </a:lnTo>
                  <a:lnTo>
                    <a:pt x="18" y="414"/>
                  </a:lnTo>
                  <a:lnTo>
                    <a:pt x="7" y="407"/>
                  </a:lnTo>
                  <a:lnTo>
                    <a:pt x="0" y="396"/>
                  </a:lnTo>
                  <a:lnTo>
                    <a:pt x="4" y="360"/>
                  </a:lnTo>
                  <a:lnTo>
                    <a:pt x="11" y="360"/>
                  </a:lnTo>
                  <a:lnTo>
                    <a:pt x="11" y="349"/>
                  </a:lnTo>
                  <a:lnTo>
                    <a:pt x="14" y="338"/>
                  </a:lnTo>
                  <a:lnTo>
                    <a:pt x="14" y="320"/>
                  </a:lnTo>
                  <a:lnTo>
                    <a:pt x="25" y="320"/>
                  </a:lnTo>
                  <a:lnTo>
                    <a:pt x="54" y="212"/>
                  </a:lnTo>
                  <a:lnTo>
                    <a:pt x="115" y="212"/>
                  </a:lnTo>
                  <a:lnTo>
                    <a:pt x="122" y="209"/>
                  </a:lnTo>
                  <a:lnTo>
                    <a:pt x="129" y="209"/>
                  </a:lnTo>
                  <a:lnTo>
                    <a:pt x="137" y="205"/>
                  </a:lnTo>
                  <a:lnTo>
                    <a:pt x="144" y="201"/>
                  </a:lnTo>
                  <a:lnTo>
                    <a:pt x="151" y="198"/>
                  </a:lnTo>
                  <a:lnTo>
                    <a:pt x="162" y="187"/>
                  </a:lnTo>
                  <a:lnTo>
                    <a:pt x="165" y="180"/>
                  </a:lnTo>
                  <a:lnTo>
                    <a:pt x="169" y="169"/>
                  </a:lnTo>
                  <a:lnTo>
                    <a:pt x="169" y="155"/>
                  </a:lnTo>
                  <a:lnTo>
                    <a:pt x="173" y="140"/>
                  </a:lnTo>
                  <a:lnTo>
                    <a:pt x="180" y="126"/>
                  </a:lnTo>
                  <a:lnTo>
                    <a:pt x="187" y="111"/>
                  </a:lnTo>
                  <a:lnTo>
                    <a:pt x="198" y="101"/>
                  </a:lnTo>
                  <a:lnTo>
                    <a:pt x="205" y="90"/>
                  </a:lnTo>
                  <a:lnTo>
                    <a:pt x="216" y="75"/>
                  </a:lnTo>
                  <a:lnTo>
                    <a:pt x="223" y="65"/>
                  </a:lnTo>
                  <a:lnTo>
                    <a:pt x="241" y="47"/>
                  </a:lnTo>
                  <a:lnTo>
                    <a:pt x="241" y="43"/>
                  </a:lnTo>
                  <a:lnTo>
                    <a:pt x="245" y="39"/>
                  </a:lnTo>
                  <a:lnTo>
                    <a:pt x="248" y="32"/>
                  </a:lnTo>
                  <a:lnTo>
                    <a:pt x="273" y="0"/>
                  </a:lnTo>
                  <a:lnTo>
                    <a:pt x="273" y="18"/>
                  </a:lnTo>
                  <a:lnTo>
                    <a:pt x="270" y="39"/>
                  </a:lnTo>
                  <a:lnTo>
                    <a:pt x="270" y="61"/>
                  </a:lnTo>
                  <a:lnTo>
                    <a:pt x="273" y="79"/>
                  </a:lnTo>
                  <a:lnTo>
                    <a:pt x="277" y="101"/>
                  </a:lnTo>
                  <a:lnTo>
                    <a:pt x="281" y="122"/>
                  </a:lnTo>
                  <a:lnTo>
                    <a:pt x="284" y="140"/>
                  </a:lnTo>
                  <a:lnTo>
                    <a:pt x="291" y="162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06" name="Freeform 430"/>
            <p:cNvSpPr>
              <a:spLocks/>
            </p:cNvSpPr>
            <p:nvPr/>
          </p:nvSpPr>
          <p:spPr bwMode="auto">
            <a:xfrm>
              <a:off x="4278" y="2381"/>
              <a:ext cx="29" cy="194"/>
            </a:xfrm>
            <a:custGeom>
              <a:avLst/>
              <a:gdLst>
                <a:gd name="T0" fmla="*/ 25 w 29"/>
                <a:gd name="T1" fmla="*/ 194 h 194"/>
                <a:gd name="T2" fmla="*/ 29 w 29"/>
                <a:gd name="T3" fmla="*/ 191 h 194"/>
                <a:gd name="T4" fmla="*/ 7 w 29"/>
                <a:gd name="T5" fmla="*/ 0 h 194"/>
                <a:gd name="T6" fmla="*/ 0 w 29"/>
                <a:gd name="T7" fmla="*/ 0 h 194"/>
                <a:gd name="T8" fmla="*/ 21 w 29"/>
                <a:gd name="T9" fmla="*/ 191 h 194"/>
                <a:gd name="T10" fmla="*/ 25 w 29"/>
                <a:gd name="T11" fmla="*/ 187 h 194"/>
                <a:gd name="T12" fmla="*/ 25 w 29"/>
                <a:gd name="T13" fmla="*/ 194 h 194"/>
                <a:gd name="T14" fmla="*/ 29 w 29"/>
                <a:gd name="T15" fmla="*/ 194 h 194"/>
                <a:gd name="T16" fmla="*/ 29 w 29"/>
                <a:gd name="T17" fmla="*/ 191 h 194"/>
                <a:gd name="T18" fmla="*/ 25 w 29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94">
                  <a:moveTo>
                    <a:pt x="25" y="194"/>
                  </a:moveTo>
                  <a:lnTo>
                    <a:pt x="29" y="191"/>
                  </a:lnTo>
                  <a:lnTo>
                    <a:pt x="7" y="0"/>
                  </a:lnTo>
                  <a:lnTo>
                    <a:pt x="0" y="0"/>
                  </a:lnTo>
                  <a:lnTo>
                    <a:pt x="21" y="191"/>
                  </a:lnTo>
                  <a:lnTo>
                    <a:pt x="25" y="187"/>
                  </a:lnTo>
                  <a:lnTo>
                    <a:pt x="25" y="194"/>
                  </a:lnTo>
                  <a:lnTo>
                    <a:pt x="29" y="194"/>
                  </a:lnTo>
                  <a:lnTo>
                    <a:pt x="29" y="191"/>
                  </a:lnTo>
                  <a:lnTo>
                    <a:pt x="25" y="1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07" name="Freeform 431"/>
            <p:cNvSpPr>
              <a:spLocks/>
            </p:cNvSpPr>
            <p:nvPr/>
          </p:nvSpPr>
          <p:spPr bwMode="auto">
            <a:xfrm>
              <a:off x="4278" y="2568"/>
              <a:ext cx="25" cy="32"/>
            </a:xfrm>
            <a:custGeom>
              <a:avLst/>
              <a:gdLst>
                <a:gd name="T0" fmla="*/ 7 w 25"/>
                <a:gd name="T1" fmla="*/ 32 h 32"/>
                <a:gd name="T2" fmla="*/ 7 w 25"/>
                <a:gd name="T3" fmla="*/ 29 h 32"/>
                <a:gd name="T4" fmla="*/ 14 w 25"/>
                <a:gd name="T5" fmla="*/ 22 h 32"/>
                <a:gd name="T6" fmla="*/ 14 w 25"/>
                <a:gd name="T7" fmla="*/ 18 h 32"/>
                <a:gd name="T8" fmla="*/ 18 w 25"/>
                <a:gd name="T9" fmla="*/ 14 h 32"/>
                <a:gd name="T10" fmla="*/ 18 w 25"/>
                <a:gd name="T11" fmla="*/ 11 h 32"/>
                <a:gd name="T12" fmla="*/ 21 w 25"/>
                <a:gd name="T13" fmla="*/ 11 h 32"/>
                <a:gd name="T14" fmla="*/ 25 w 25"/>
                <a:gd name="T15" fmla="*/ 7 h 32"/>
                <a:gd name="T16" fmla="*/ 25 w 25"/>
                <a:gd name="T17" fmla="*/ 0 h 32"/>
                <a:gd name="T18" fmla="*/ 18 w 25"/>
                <a:gd name="T19" fmla="*/ 4 h 32"/>
                <a:gd name="T20" fmla="*/ 11 w 25"/>
                <a:gd name="T21" fmla="*/ 11 h 32"/>
                <a:gd name="T22" fmla="*/ 11 w 25"/>
                <a:gd name="T23" fmla="*/ 14 h 32"/>
                <a:gd name="T24" fmla="*/ 3 w 25"/>
                <a:gd name="T25" fmla="*/ 22 h 32"/>
                <a:gd name="T26" fmla="*/ 3 w 25"/>
                <a:gd name="T27" fmla="*/ 25 h 32"/>
                <a:gd name="T28" fmla="*/ 0 w 25"/>
                <a:gd name="T29" fmla="*/ 29 h 32"/>
                <a:gd name="T30" fmla="*/ 7 w 25"/>
                <a:gd name="T3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2">
                  <a:moveTo>
                    <a:pt x="7" y="32"/>
                  </a:moveTo>
                  <a:lnTo>
                    <a:pt x="7" y="29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21" y="11"/>
                  </a:lnTo>
                  <a:lnTo>
                    <a:pt x="25" y="7"/>
                  </a:lnTo>
                  <a:lnTo>
                    <a:pt x="25" y="0"/>
                  </a:lnTo>
                  <a:lnTo>
                    <a:pt x="18" y="4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3" y="22"/>
                  </a:lnTo>
                  <a:lnTo>
                    <a:pt x="3" y="25"/>
                  </a:lnTo>
                  <a:lnTo>
                    <a:pt x="0" y="29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08" name="Freeform 432"/>
            <p:cNvSpPr>
              <a:spLocks/>
            </p:cNvSpPr>
            <p:nvPr/>
          </p:nvSpPr>
          <p:spPr bwMode="auto">
            <a:xfrm>
              <a:off x="4191" y="2597"/>
              <a:ext cx="94" cy="83"/>
            </a:xfrm>
            <a:custGeom>
              <a:avLst/>
              <a:gdLst>
                <a:gd name="T0" fmla="*/ 0 w 94"/>
                <a:gd name="T1" fmla="*/ 79 h 83"/>
                <a:gd name="T2" fmla="*/ 4 w 94"/>
                <a:gd name="T3" fmla="*/ 83 h 83"/>
                <a:gd name="T4" fmla="*/ 18 w 94"/>
                <a:gd name="T5" fmla="*/ 75 h 83"/>
                <a:gd name="T6" fmla="*/ 29 w 94"/>
                <a:gd name="T7" fmla="*/ 68 h 83"/>
                <a:gd name="T8" fmla="*/ 40 w 94"/>
                <a:gd name="T9" fmla="*/ 61 h 83"/>
                <a:gd name="T10" fmla="*/ 54 w 94"/>
                <a:gd name="T11" fmla="*/ 50 h 83"/>
                <a:gd name="T12" fmla="*/ 62 w 94"/>
                <a:gd name="T13" fmla="*/ 36 h 83"/>
                <a:gd name="T14" fmla="*/ 94 w 94"/>
                <a:gd name="T15" fmla="*/ 3 h 83"/>
                <a:gd name="T16" fmla="*/ 87 w 94"/>
                <a:gd name="T17" fmla="*/ 0 h 83"/>
                <a:gd name="T18" fmla="*/ 76 w 94"/>
                <a:gd name="T19" fmla="*/ 11 h 83"/>
                <a:gd name="T20" fmla="*/ 69 w 94"/>
                <a:gd name="T21" fmla="*/ 21 h 83"/>
                <a:gd name="T22" fmla="*/ 36 w 94"/>
                <a:gd name="T23" fmla="*/ 54 h 83"/>
                <a:gd name="T24" fmla="*/ 26 w 94"/>
                <a:gd name="T25" fmla="*/ 61 h 83"/>
                <a:gd name="T26" fmla="*/ 15 w 94"/>
                <a:gd name="T27" fmla="*/ 68 h 83"/>
                <a:gd name="T28" fmla="*/ 0 w 94"/>
                <a:gd name="T29" fmla="*/ 72 h 83"/>
                <a:gd name="T30" fmla="*/ 4 w 94"/>
                <a:gd name="T31" fmla="*/ 75 h 83"/>
                <a:gd name="T32" fmla="*/ 0 w 94"/>
                <a:gd name="T33" fmla="*/ 79 h 83"/>
                <a:gd name="T34" fmla="*/ 0 w 94"/>
                <a:gd name="T35" fmla="*/ 83 h 83"/>
                <a:gd name="T36" fmla="*/ 4 w 94"/>
                <a:gd name="T37" fmla="*/ 83 h 83"/>
                <a:gd name="T38" fmla="*/ 0 w 94"/>
                <a:gd name="T39" fmla="*/ 7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83">
                  <a:moveTo>
                    <a:pt x="0" y="79"/>
                  </a:moveTo>
                  <a:lnTo>
                    <a:pt x="4" y="83"/>
                  </a:lnTo>
                  <a:lnTo>
                    <a:pt x="18" y="75"/>
                  </a:lnTo>
                  <a:lnTo>
                    <a:pt x="29" y="68"/>
                  </a:lnTo>
                  <a:lnTo>
                    <a:pt x="40" y="61"/>
                  </a:lnTo>
                  <a:lnTo>
                    <a:pt x="54" y="50"/>
                  </a:lnTo>
                  <a:lnTo>
                    <a:pt x="62" y="36"/>
                  </a:lnTo>
                  <a:lnTo>
                    <a:pt x="94" y="3"/>
                  </a:lnTo>
                  <a:lnTo>
                    <a:pt x="87" y="0"/>
                  </a:lnTo>
                  <a:lnTo>
                    <a:pt x="76" y="11"/>
                  </a:lnTo>
                  <a:lnTo>
                    <a:pt x="69" y="21"/>
                  </a:lnTo>
                  <a:lnTo>
                    <a:pt x="36" y="54"/>
                  </a:lnTo>
                  <a:lnTo>
                    <a:pt x="26" y="61"/>
                  </a:lnTo>
                  <a:lnTo>
                    <a:pt x="15" y="68"/>
                  </a:lnTo>
                  <a:lnTo>
                    <a:pt x="0" y="72"/>
                  </a:lnTo>
                  <a:lnTo>
                    <a:pt x="4" y="75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09" name="Freeform 433"/>
            <p:cNvSpPr>
              <a:spLocks/>
            </p:cNvSpPr>
            <p:nvPr/>
          </p:nvSpPr>
          <p:spPr bwMode="auto">
            <a:xfrm>
              <a:off x="4116" y="2593"/>
              <a:ext cx="79" cy="83"/>
            </a:xfrm>
            <a:custGeom>
              <a:avLst/>
              <a:gdLst>
                <a:gd name="T0" fmla="*/ 3 w 79"/>
                <a:gd name="T1" fmla="*/ 7 h 83"/>
                <a:gd name="T2" fmla="*/ 0 w 79"/>
                <a:gd name="T3" fmla="*/ 7 h 83"/>
                <a:gd name="T4" fmla="*/ 75 w 79"/>
                <a:gd name="T5" fmla="*/ 83 h 83"/>
                <a:gd name="T6" fmla="*/ 79 w 79"/>
                <a:gd name="T7" fmla="*/ 79 h 83"/>
                <a:gd name="T8" fmla="*/ 0 w 79"/>
                <a:gd name="T9" fmla="*/ 0 h 83"/>
                <a:gd name="T10" fmla="*/ 3 w 79"/>
                <a:gd name="T11" fmla="*/ 4 h 83"/>
                <a:gd name="T12" fmla="*/ 0 w 79"/>
                <a:gd name="T13" fmla="*/ 0 h 83"/>
                <a:gd name="T14" fmla="*/ 3 w 79"/>
                <a:gd name="T15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83">
                  <a:moveTo>
                    <a:pt x="3" y="7"/>
                  </a:moveTo>
                  <a:lnTo>
                    <a:pt x="0" y="7"/>
                  </a:lnTo>
                  <a:lnTo>
                    <a:pt x="75" y="83"/>
                  </a:lnTo>
                  <a:lnTo>
                    <a:pt x="79" y="79"/>
                  </a:lnTo>
                  <a:lnTo>
                    <a:pt x="0" y="0"/>
                  </a:lnTo>
                  <a:lnTo>
                    <a:pt x="3" y="4"/>
                  </a:lnTo>
                  <a:lnTo>
                    <a:pt x="0" y="0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10" name="Freeform 434"/>
            <p:cNvSpPr>
              <a:spLocks/>
            </p:cNvSpPr>
            <p:nvPr/>
          </p:nvSpPr>
          <p:spPr bwMode="auto">
            <a:xfrm>
              <a:off x="4084" y="2593"/>
              <a:ext cx="35" cy="54"/>
            </a:xfrm>
            <a:custGeom>
              <a:avLst/>
              <a:gdLst>
                <a:gd name="T0" fmla="*/ 7 w 35"/>
                <a:gd name="T1" fmla="*/ 51 h 54"/>
                <a:gd name="T2" fmla="*/ 7 w 35"/>
                <a:gd name="T3" fmla="*/ 54 h 54"/>
                <a:gd name="T4" fmla="*/ 10 w 35"/>
                <a:gd name="T5" fmla="*/ 47 h 54"/>
                <a:gd name="T6" fmla="*/ 14 w 35"/>
                <a:gd name="T7" fmla="*/ 40 h 54"/>
                <a:gd name="T8" fmla="*/ 17 w 35"/>
                <a:gd name="T9" fmla="*/ 36 h 54"/>
                <a:gd name="T10" fmla="*/ 21 w 35"/>
                <a:gd name="T11" fmla="*/ 29 h 54"/>
                <a:gd name="T12" fmla="*/ 25 w 35"/>
                <a:gd name="T13" fmla="*/ 22 h 54"/>
                <a:gd name="T14" fmla="*/ 32 w 35"/>
                <a:gd name="T15" fmla="*/ 15 h 54"/>
                <a:gd name="T16" fmla="*/ 35 w 35"/>
                <a:gd name="T17" fmla="*/ 7 h 54"/>
                <a:gd name="T18" fmla="*/ 32 w 35"/>
                <a:gd name="T19" fmla="*/ 0 h 54"/>
                <a:gd name="T20" fmla="*/ 25 w 35"/>
                <a:gd name="T21" fmla="*/ 7 h 54"/>
                <a:gd name="T22" fmla="*/ 21 w 35"/>
                <a:gd name="T23" fmla="*/ 15 h 54"/>
                <a:gd name="T24" fmla="*/ 17 w 35"/>
                <a:gd name="T25" fmla="*/ 18 h 54"/>
                <a:gd name="T26" fmla="*/ 14 w 35"/>
                <a:gd name="T27" fmla="*/ 25 h 54"/>
                <a:gd name="T28" fmla="*/ 10 w 35"/>
                <a:gd name="T29" fmla="*/ 33 h 54"/>
                <a:gd name="T30" fmla="*/ 10 w 35"/>
                <a:gd name="T31" fmla="*/ 36 h 54"/>
                <a:gd name="T32" fmla="*/ 7 w 35"/>
                <a:gd name="T33" fmla="*/ 43 h 54"/>
                <a:gd name="T34" fmla="*/ 0 w 35"/>
                <a:gd name="T35" fmla="*/ 51 h 54"/>
                <a:gd name="T36" fmla="*/ 3 w 35"/>
                <a:gd name="T37" fmla="*/ 47 h 54"/>
                <a:gd name="T38" fmla="*/ 0 w 35"/>
                <a:gd name="T39" fmla="*/ 47 h 54"/>
                <a:gd name="T40" fmla="*/ 0 w 35"/>
                <a:gd name="T41" fmla="*/ 51 h 54"/>
                <a:gd name="T42" fmla="*/ 7 w 35"/>
                <a:gd name="T43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54">
                  <a:moveTo>
                    <a:pt x="7" y="51"/>
                  </a:moveTo>
                  <a:lnTo>
                    <a:pt x="7" y="54"/>
                  </a:lnTo>
                  <a:lnTo>
                    <a:pt x="10" y="47"/>
                  </a:lnTo>
                  <a:lnTo>
                    <a:pt x="14" y="40"/>
                  </a:lnTo>
                  <a:lnTo>
                    <a:pt x="17" y="36"/>
                  </a:lnTo>
                  <a:lnTo>
                    <a:pt x="21" y="29"/>
                  </a:lnTo>
                  <a:lnTo>
                    <a:pt x="25" y="22"/>
                  </a:lnTo>
                  <a:lnTo>
                    <a:pt x="32" y="15"/>
                  </a:lnTo>
                  <a:lnTo>
                    <a:pt x="35" y="7"/>
                  </a:lnTo>
                  <a:lnTo>
                    <a:pt x="32" y="0"/>
                  </a:lnTo>
                  <a:lnTo>
                    <a:pt x="25" y="7"/>
                  </a:lnTo>
                  <a:lnTo>
                    <a:pt x="21" y="15"/>
                  </a:lnTo>
                  <a:lnTo>
                    <a:pt x="17" y="18"/>
                  </a:lnTo>
                  <a:lnTo>
                    <a:pt x="14" y="25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7" y="43"/>
                  </a:lnTo>
                  <a:lnTo>
                    <a:pt x="0" y="51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11" name="Freeform 435"/>
            <p:cNvSpPr>
              <a:spLocks/>
            </p:cNvSpPr>
            <p:nvPr/>
          </p:nvSpPr>
          <p:spPr bwMode="auto">
            <a:xfrm>
              <a:off x="4062" y="2644"/>
              <a:ext cx="29" cy="43"/>
            </a:xfrm>
            <a:custGeom>
              <a:avLst/>
              <a:gdLst>
                <a:gd name="T0" fmla="*/ 0 w 29"/>
                <a:gd name="T1" fmla="*/ 39 h 43"/>
                <a:gd name="T2" fmla="*/ 4 w 29"/>
                <a:gd name="T3" fmla="*/ 39 h 43"/>
                <a:gd name="T4" fmla="*/ 7 w 29"/>
                <a:gd name="T5" fmla="*/ 36 h 43"/>
                <a:gd name="T6" fmla="*/ 11 w 29"/>
                <a:gd name="T7" fmla="*/ 28 h 43"/>
                <a:gd name="T8" fmla="*/ 18 w 29"/>
                <a:gd name="T9" fmla="*/ 21 h 43"/>
                <a:gd name="T10" fmla="*/ 22 w 29"/>
                <a:gd name="T11" fmla="*/ 14 h 43"/>
                <a:gd name="T12" fmla="*/ 25 w 29"/>
                <a:gd name="T13" fmla="*/ 10 h 43"/>
                <a:gd name="T14" fmla="*/ 29 w 29"/>
                <a:gd name="T15" fmla="*/ 3 h 43"/>
                <a:gd name="T16" fmla="*/ 29 w 29"/>
                <a:gd name="T17" fmla="*/ 0 h 43"/>
                <a:gd name="T18" fmla="*/ 22 w 29"/>
                <a:gd name="T19" fmla="*/ 0 h 43"/>
                <a:gd name="T20" fmla="*/ 22 w 29"/>
                <a:gd name="T21" fmla="*/ 7 h 43"/>
                <a:gd name="T22" fmla="*/ 14 w 29"/>
                <a:gd name="T23" fmla="*/ 14 h 43"/>
                <a:gd name="T24" fmla="*/ 11 w 29"/>
                <a:gd name="T25" fmla="*/ 21 h 43"/>
                <a:gd name="T26" fmla="*/ 4 w 29"/>
                <a:gd name="T27" fmla="*/ 28 h 43"/>
                <a:gd name="T28" fmla="*/ 0 w 29"/>
                <a:gd name="T29" fmla="*/ 36 h 43"/>
                <a:gd name="T30" fmla="*/ 4 w 29"/>
                <a:gd name="T31" fmla="*/ 32 h 43"/>
                <a:gd name="T32" fmla="*/ 0 w 29"/>
                <a:gd name="T33" fmla="*/ 39 h 43"/>
                <a:gd name="T34" fmla="*/ 4 w 29"/>
                <a:gd name="T35" fmla="*/ 43 h 43"/>
                <a:gd name="T36" fmla="*/ 4 w 29"/>
                <a:gd name="T37" fmla="*/ 39 h 43"/>
                <a:gd name="T38" fmla="*/ 0 w 29"/>
                <a:gd name="T39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43">
                  <a:moveTo>
                    <a:pt x="0" y="39"/>
                  </a:moveTo>
                  <a:lnTo>
                    <a:pt x="4" y="39"/>
                  </a:lnTo>
                  <a:lnTo>
                    <a:pt x="7" y="36"/>
                  </a:lnTo>
                  <a:lnTo>
                    <a:pt x="11" y="28"/>
                  </a:lnTo>
                  <a:lnTo>
                    <a:pt x="18" y="21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22" y="7"/>
                  </a:lnTo>
                  <a:lnTo>
                    <a:pt x="14" y="14"/>
                  </a:lnTo>
                  <a:lnTo>
                    <a:pt x="11" y="21"/>
                  </a:lnTo>
                  <a:lnTo>
                    <a:pt x="4" y="28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12" name="Freeform 436"/>
            <p:cNvSpPr>
              <a:spLocks/>
            </p:cNvSpPr>
            <p:nvPr/>
          </p:nvSpPr>
          <p:spPr bwMode="auto">
            <a:xfrm>
              <a:off x="3986" y="2615"/>
              <a:ext cx="80" cy="68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3 h 68"/>
                <a:gd name="T4" fmla="*/ 18 w 80"/>
                <a:gd name="T5" fmla="*/ 21 h 68"/>
                <a:gd name="T6" fmla="*/ 26 w 80"/>
                <a:gd name="T7" fmla="*/ 32 h 68"/>
                <a:gd name="T8" fmla="*/ 36 w 80"/>
                <a:gd name="T9" fmla="*/ 39 h 68"/>
                <a:gd name="T10" fmla="*/ 44 w 80"/>
                <a:gd name="T11" fmla="*/ 50 h 68"/>
                <a:gd name="T12" fmla="*/ 54 w 80"/>
                <a:gd name="T13" fmla="*/ 57 h 68"/>
                <a:gd name="T14" fmla="*/ 65 w 80"/>
                <a:gd name="T15" fmla="*/ 65 h 68"/>
                <a:gd name="T16" fmla="*/ 76 w 80"/>
                <a:gd name="T17" fmla="*/ 68 h 68"/>
                <a:gd name="T18" fmla="*/ 80 w 80"/>
                <a:gd name="T19" fmla="*/ 61 h 68"/>
                <a:gd name="T20" fmla="*/ 69 w 80"/>
                <a:gd name="T21" fmla="*/ 57 h 68"/>
                <a:gd name="T22" fmla="*/ 58 w 80"/>
                <a:gd name="T23" fmla="*/ 50 h 68"/>
                <a:gd name="T24" fmla="*/ 47 w 80"/>
                <a:gd name="T25" fmla="*/ 43 h 68"/>
                <a:gd name="T26" fmla="*/ 33 w 80"/>
                <a:gd name="T27" fmla="*/ 29 h 68"/>
                <a:gd name="T28" fmla="*/ 26 w 80"/>
                <a:gd name="T29" fmla="*/ 18 h 68"/>
                <a:gd name="T30" fmla="*/ 8 w 80"/>
                <a:gd name="T31" fmla="*/ 0 h 68"/>
                <a:gd name="T32" fmla="*/ 0 w 80"/>
                <a:gd name="T33" fmla="*/ 0 h 68"/>
                <a:gd name="T34" fmla="*/ 0 w 80"/>
                <a:gd name="T35" fmla="*/ 3 h 68"/>
                <a:gd name="T36" fmla="*/ 0 w 80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3"/>
                  </a:lnTo>
                  <a:lnTo>
                    <a:pt x="18" y="21"/>
                  </a:lnTo>
                  <a:lnTo>
                    <a:pt x="26" y="32"/>
                  </a:lnTo>
                  <a:lnTo>
                    <a:pt x="36" y="39"/>
                  </a:lnTo>
                  <a:lnTo>
                    <a:pt x="44" y="50"/>
                  </a:lnTo>
                  <a:lnTo>
                    <a:pt x="54" y="57"/>
                  </a:lnTo>
                  <a:lnTo>
                    <a:pt x="65" y="65"/>
                  </a:lnTo>
                  <a:lnTo>
                    <a:pt x="76" y="68"/>
                  </a:lnTo>
                  <a:lnTo>
                    <a:pt x="80" y="61"/>
                  </a:lnTo>
                  <a:lnTo>
                    <a:pt x="69" y="57"/>
                  </a:lnTo>
                  <a:lnTo>
                    <a:pt x="58" y="50"/>
                  </a:lnTo>
                  <a:lnTo>
                    <a:pt x="47" y="43"/>
                  </a:lnTo>
                  <a:lnTo>
                    <a:pt x="33" y="29"/>
                  </a:lnTo>
                  <a:lnTo>
                    <a:pt x="26" y="1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13" name="Freeform 437"/>
            <p:cNvSpPr>
              <a:spLocks/>
            </p:cNvSpPr>
            <p:nvPr/>
          </p:nvSpPr>
          <p:spPr bwMode="auto">
            <a:xfrm>
              <a:off x="3986" y="2575"/>
              <a:ext cx="11" cy="40"/>
            </a:xfrm>
            <a:custGeom>
              <a:avLst/>
              <a:gdLst>
                <a:gd name="T0" fmla="*/ 8 w 11"/>
                <a:gd name="T1" fmla="*/ 0 h 40"/>
                <a:gd name="T2" fmla="*/ 4 w 11"/>
                <a:gd name="T3" fmla="*/ 4 h 40"/>
                <a:gd name="T4" fmla="*/ 0 w 11"/>
                <a:gd name="T5" fmla="*/ 40 h 40"/>
                <a:gd name="T6" fmla="*/ 8 w 11"/>
                <a:gd name="T7" fmla="*/ 40 h 40"/>
                <a:gd name="T8" fmla="*/ 11 w 11"/>
                <a:gd name="T9" fmla="*/ 4 h 40"/>
                <a:gd name="T10" fmla="*/ 8 w 11"/>
                <a:gd name="T11" fmla="*/ 7 h 40"/>
                <a:gd name="T12" fmla="*/ 8 w 11"/>
                <a:gd name="T13" fmla="*/ 0 h 40"/>
                <a:gd name="T14" fmla="*/ 4 w 11"/>
                <a:gd name="T15" fmla="*/ 0 h 40"/>
                <a:gd name="T16" fmla="*/ 4 w 11"/>
                <a:gd name="T17" fmla="*/ 4 h 40"/>
                <a:gd name="T18" fmla="*/ 8 w 11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0">
                  <a:moveTo>
                    <a:pt x="8" y="0"/>
                  </a:moveTo>
                  <a:lnTo>
                    <a:pt x="4" y="4"/>
                  </a:lnTo>
                  <a:lnTo>
                    <a:pt x="0" y="40"/>
                  </a:lnTo>
                  <a:lnTo>
                    <a:pt x="8" y="40"/>
                  </a:lnTo>
                  <a:lnTo>
                    <a:pt x="11" y="4"/>
                  </a:lnTo>
                  <a:lnTo>
                    <a:pt x="8" y="7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14" name="Freeform 438"/>
            <p:cNvSpPr>
              <a:spLocks/>
            </p:cNvSpPr>
            <p:nvPr/>
          </p:nvSpPr>
          <p:spPr bwMode="auto">
            <a:xfrm>
              <a:off x="3994" y="2575"/>
              <a:ext cx="14" cy="7"/>
            </a:xfrm>
            <a:custGeom>
              <a:avLst/>
              <a:gdLst>
                <a:gd name="T0" fmla="*/ 3 w 14"/>
                <a:gd name="T1" fmla="*/ 4 h 7"/>
                <a:gd name="T2" fmla="*/ 7 w 14"/>
                <a:gd name="T3" fmla="*/ 0 h 7"/>
                <a:gd name="T4" fmla="*/ 0 w 14"/>
                <a:gd name="T5" fmla="*/ 0 h 7"/>
                <a:gd name="T6" fmla="*/ 0 w 14"/>
                <a:gd name="T7" fmla="*/ 7 h 7"/>
                <a:gd name="T8" fmla="*/ 10 w 14"/>
                <a:gd name="T9" fmla="*/ 7 h 7"/>
                <a:gd name="T10" fmla="*/ 10 w 14"/>
                <a:gd name="T11" fmla="*/ 4 h 7"/>
                <a:gd name="T12" fmla="*/ 10 w 14"/>
                <a:gd name="T13" fmla="*/ 7 h 7"/>
                <a:gd name="T14" fmla="*/ 14 w 14"/>
                <a:gd name="T15" fmla="*/ 7 h 7"/>
                <a:gd name="T16" fmla="*/ 10 w 14"/>
                <a:gd name="T17" fmla="*/ 4 h 7"/>
                <a:gd name="T18" fmla="*/ 3 w 14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7">
                  <a:moveTo>
                    <a:pt x="3" y="4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14" y="7"/>
                  </a:lnTo>
                  <a:lnTo>
                    <a:pt x="10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15" name="Freeform 439"/>
            <p:cNvSpPr>
              <a:spLocks/>
            </p:cNvSpPr>
            <p:nvPr/>
          </p:nvSpPr>
          <p:spPr bwMode="auto">
            <a:xfrm>
              <a:off x="3997" y="2536"/>
              <a:ext cx="11" cy="43"/>
            </a:xfrm>
            <a:custGeom>
              <a:avLst/>
              <a:gdLst>
                <a:gd name="T0" fmla="*/ 7 w 11"/>
                <a:gd name="T1" fmla="*/ 0 h 43"/>
                <a:gd name="T2" fmla="*/ 4 w 11"/>
                <a:gd name="T3" fmla="*/ 7 h 43"/>
                <a:gd name="T4" fmla="*/ 4 w 11"/>
                <a:gd name="T5" fmla="*/ 21 h 43"/>
                <a:gd name="T6" fmla="*/ 0 w 11"/>
                <a:gd name="T7" fmla="*/ 32 h 43"/>
                <a:gd name="T8" fmla="*/ 0 w 11"/>
                <a:gd name="T9" fmla="*/ 43 h 43"/>
                <a:gd name="T10" fmla="*/ 7 w 11"/>
                <a:gd name="T11" fmla="*/ 43 h 43"/>
                <a:gd name="T12" fmla="*/ 7 w 11"/>
                <a:gd name="T13" fmla="*/ 32 h 43"/>
                <a:gd name="T14" fmla="*/ 11 w 11"/>
                <a:gd name="T15" fmla="*/ 21 h 43"/>
                <a:gd name="T16" fmla="*/ 11 w 11"/>
                <a:gd name="T17" fmla="*/ 3 h 43"/>
                <a:gd name="T18" fmla="*/ 7 w 11"/>
                <a:gd name="T19" fmla="*/ 10 h 43"/>
                <a:gd name="T20" fmla="*/ 7 w 11"/>
                <a:gd name="T21" fmla="*/ 0 h 43"/>
                <a:gd name="T22" fmla="*/ 4 w 11"/>
                <a:gd name="T23" fmla="*/ 0 h 43"/>
                <a:gd name="T24" fmla="*/ 4 w 11"/>
                <a:gd name="T25" fmla="*/ 7 h 43"/>
                <a:gd name="T26" fmla="*/ 7 w 11"/>
                <a:gd name="T2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3">
                  <a:moveTo>
                    <a:pt x="7" y="0"/>
                  </a:moveTo>
                  <a:lnTo>
                    <a:pt x="4" y="7"/>
                  </a:lnTo>
                  <a:lnTo>
                    <a:pt x="4" y="21"/>
                  </a:lnTo>
                  <a:lnTo>
                    <a:pt x="0" y="32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7" y="32"/>
                  </a:lnTo>
                  <a:lnTo>
                    <a:pt x="11" y="21"/>
                  </a:lnTo>
                  <a:lnTo>
                    <a:pt x="11" y="3"/>
                  </a:lnTo>
                  <a:lnTo>
                    <a:pt x="7" y="1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16" name="Freeform 440"/>
            <p:cNvSpPr>
              <a:spLocks/>
            </p:cNvSpPr>
            <p:nvPr/>
          </p:nvSpPr>
          <p:spPr bwMode="auto">
            <a:xfrm>
              <a:off x="4004" y="2536"/>
              <a:ext cx="11" cy="10"/>
            </a:xfrm>
            <a:custGeom>
              <a:avLst/>
              <a:gdLst>
                <a:gd name="T0" fmla="*/ 8 w 11"/>
                <a:gd name="T1" fmla="*/ 3 h 10"/>
                <a:gd name="T2" fmla="*/ 11 w 11"/>
                <a:gd name="T3" fmla="*/ 0 h 10"/>
                <a:gd name="T4" fmla="*/ 0 w 11"/>
                <a:gd name="T5" fmla="*/ 0 h 10"/>
                <a:gd name="T6" fmla="*/ 0 w 11"/>
                <a:gd name="T7" fmla="*/ 10 h 10"/>
                <a:gd name="T8" fmla="*/ 11 w 11"/>
                <a:gd name="T9" fmla="*/ 10 h 10"/>
                <a:gd name="T10" fmla="*/ 11 w 11"/>
                <a:gd name="T11" fmla="*/ 7 h 10"/>
                <a:gd name="T12" fmla="*/ 11 w 11"/>
                <a:gd name="T13" fmla="*/ 10 h 10"/>
                <a:gd name="T14" fmla="*/ 11 w 11"/>
                <a:gd name="T15" fmla="*/ 7 h 10"/>
                <a:gd name="T16" fmla="*/ 8 w 11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8" y="3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17" name="Freeform 441"/>
            <p:cNvSpPr>
              <a:spLocks/>
            </p:cNvSpPr>
            <p:nvPr/>
          </p:nvSpPr>
          <p:spPr bwMode="auto">
            <a:xfrm>
              <a:off x="4012" y="2428"/>
              <a:ext cx="36" cy="115"/>
            </a:xfrm>
            <a:custGeom>
              <a:avLst/>
              <a:gdLst>
                <a:gd name="T0" fmla="*/ 32 w 36"/>
                <a:gd name="T1" fmla="*/ 0 h 115"/>
                <a:gd name="T2" fmla="*/ 28 w 36"/>
                <a:gd name="T3" fmla="*/ 3 h 115"/>
                <a:gd name="T4" fmla="*/ 0 w 36"/>
                <a:gd name="T5" fmla="*/ 111 h 115"/>
                <a:gd name="T6" fmla="*/ 3 w 36"/>
                <a:gd name="T7" fmla="*/ 115 h 115"/>
                <a:gd name="T8" fmla="*/ 36 w 36"/>
                <a:gd name="T9" fmla="*/ 3 h 115"/>
                <a:gd name="T10" fmla="*/ 32 w 36"/>
                <a:gd name="T11" fmla="*/ 7 h 115"/>
                <a:gd name="T12" fmla="*/ 32 w 36"/>
                <a:gd name="T13" fmla="*/ 0 h 115"/>
                <a:gd name="T14" fmla="*/ 28 w 36"/>
                <a:gd name="T15" fmla="*/ 0 h 115"/>
                <a:gd name="T16" fmla="*/ 28 w 36"/>
                <a:gd name="T17" fmla="*/ 3 h 115"/>
                <a:gd name="T18" fmla="*/ 32 w 36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15">
                  <a:moveTo>
                    <a:pt x="32" y="0"/>
                  </a:moveTo>
                  <a:lnTo>
                    <a:pt x="28" y="3"/>
                  </a:lnTo>
                  <a:lnTo>
                    <a:pt x="0" y="111"/>
                  </a:lnTo>
                  <a:lnTo>
                    <a:pt x="3" y="115"/>
                  </a:lnTo>
                  <a:lnTo>
                    <a:pt x="36" y="3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18" name="Freeform 442"/>
            <p:cNvSpPr>
              <a:spLocks/>
            </p:cNvSpPr>
            <p:nvPr/>
          </p:nvSpPr>
          <p:spPr bwMode="auto">
            <a:xfrm>
              <a:off x="4044" y="2388"/>
              <a:ext cx="119" cy="47"/>
            </a:xfrm>
            <a:custGeom>
              <a:avLst/>
              <a:gdLst>
                <a:gd name="T0" fmla="*/ 111 w 119"/>
                <a:gd name="T1" fmla="*/ 0 h 47"/>
                <a:gd name="T2" fmla="*/ 108 w 119"/>
                <a:gd name="T3" fmla="*/ 7 h 47"/>
                <a:gd name="T4" fmla="*/ 104 w 119"/>
                <a:gd name="T5" fmla="*/ 18 h 47"/>
                <a:gd name="T6" fmla="*/ 101 w 119"/>
                <a:gd name="T7" fmla="*/ 22 h 47"/>
                <a:gd name="T8" fmla="*/ 93 w 119"/>
                <a:gd name="T9" fmla="*/ 25 h 47"/>
                <a:gd name="T10" fmla="*/ 90 w 119"/>
                <a:gd name="T11" fmla="*/ 29 h 47"/>
                <a:gd name="T12" fmla="*/ 83 w 119"/>
                <a:gd name="T13" fmla="*/ 32 h 47"/>
                <a:gd name="T14" fmla="*/ 75 w 119"/>
                <a:gd name="T15" fmla="*/ 36 h 47"/>
                <a:gd name="T16" fmla="*/ 68 w 119"/>
                <a:gd name="T17" fmla="*/ 40 h 47"/>
                <a:gd name="T18" fmla="*/ 0 w 119"/>
                <a:gd name="T19" fmla="*/ 40 h 47"/>
                <a:gd name="T20" fmla="*/ 0 w 119"/>
                <a:gd name="T21" fmla="*/ 47 h 47"/>
                <a:gd name="T22" fmla="*/ 61 w 119"/>
                <a:gd name="T23" fmla="*/ 47 h 47"/>
                <a:gd name="T24" fmla="*/ 68 w 119"/>
                <a:gd name="T25" fmla="*/ 43 h 47"/>
                <a:gd name="T26" fmla="*/ 75 w 119"/>
                <a:gd name="T27" fmla="*/ 43 h 47"/>
                <a:gd name="T28" fmla="*/ 83 w 119"/>
                <a:gd name="T29" fmla="*/ 40 h 47"/>
                <a:gd name="T30" fmla="*/ 90 w 119"/>
                <a:gd name="T31" fmla="*/ 40 h 47"/>
                <a:gd name="T32" fmla="*/ 108 w 119"/>
                <a:gd name="T33" fmla="*/ 22 h 47"/>
                <a:gd name="T34" fmla="*/ 115 w 119"/>
                <a:gd name="T35" fmla="*/ 11 h 47"/>
                <a:gd name="T36" fmla="*/ 119 w 119"/>
                <a:gd name="T37" fmla="*/ 0 h 47"/>
                <a:gd name="T38" fmla="*/ 111 w 119"/>
                <a:gd name="T3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47">
                  <a:moveTo>
                    <a:pt x="111" y="0"/>
                  </a:moveTo>
                  <a:lnTo>
                    <a:pt x="108" y="7"/>
                  </a:lnTo>
                  <a:lnTo>
                    <a:pt x="104" y="18"/>
                  </a:lnTo>
                  <a:lnTo>
                    <a:pt x="101" y="22"/>
                  </a:lnTo>
                  <a:lnTo>
                    <a:pt x="93" y="25"/>
                  </a:lnTo>
                  <a:lnTo>
                    <a:pt x="90" y="29"/>
                  </a:lnTo>
                  <a:lnTo>
                    <a:pt x="83" y="32"/>
                  </a:lnTo>
                  <a:lnTo>
                    <a:pt x="75" y="36"/>
                  </a:lnTo>
                  <a:lnTo>
                    <a:pt x="68" y="40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61" y="47"/>
                  </a:lnTo>
                  <a:lnTo>
                    <a:pt x="68" y="43"/>
                  </a:lnTo>
                  <a:lnTo>
                    <a:pt x="75" y="43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108" y="22"/>
                  </a:lnTo>
                  <a:lnTo>
                    <a:pt x="115" y="11"/>
                  </a:lnTo>
                  <a:lnTo>
                    <a:pt x="119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19" name="Freeform 443"/>
            <p:cNvSpPr>
              <a:spLocks/>
            </p:cNvSpPr>
            <p:nvPr/>
          </p:nvSpPr>
          <p:spPr bwMode="auto">
            <a:xfrm>
              <a:off x="4155" y="2276"/>
              <a:ext cx="62" cy="112"/>
            </a:xfrm>
            <a:custGeom>
              <a:avLst/>
              <a:gdLst>
                <a:gd name="T0" fmla="*/ 58 w 62"/>
                <a:gd name="T1" fmla="*/ 0 h 112"/>
                <a:gd name="T2" fmla="*/ 54 w 62"/>
                <a:gd name="T3" fmla="*/ 4 h 112"/>
                <a:gd name="T4" fmla="*/ 47 w 62"/>
                <a:gd name="T5" fmla="*/ 18 h 112"/>
                <a:gd name="T6" fmla="*/ 40 w 62"/>
                <a:gd name="T7" fmla="*/ 29 h 112"/>
                <a:gd name="T8" fmla="*/ 29 w 62"/>
                <a:gd name="T9" fmla="*/ 44 h 112"/>
                <a:gd name="T10" fmla="*/ 18 w 62"/>
                <a:gd name="T11" fmla="*/ 54 h 112"/>
                <a:gd name="T12" fmla="*/ 11 w 62"/>
                <a:gd name="T13" fmla="*/ 69 h 112"/>
                <a:gd name="T14" fmla="*/ 4 w 62"/>
                <a:gd name="T15" fmla="*/ 80 h 112"/>
                <a:gd name="T16" fmla="*/ 0 w 62"/>
                <a:gd name="T17" fmla="*/ 98 h 112"/>
                <a:gd name="T18" fmla="*/ 0 w 62"/>
                <a:gd name="T19" fmla="*/ 112 h 112"/>
                <a:gd name="T20" fmla="*/ 8 w 62"/>
                <a:gd name="T21" fmla="*/ 112 h 112"/>
                <a:gd name="T22" fmla="*/ 8 w 62"/>
                <a:gd name="T23" fmla="*/ 98 h 112"/>
                <a:gd name="T24" fmla="*/ 11 w 62"/>
                <a:gd name="T25" fmla="*/ 83 h 112"/>
                <a:gd name="T26" fmla="*/ 18 w 62"/>
                <a:gd name="T27" fmla="*/ 72 h 112"/>
                <a:gd name="T28" fmla="*/ 26 w 62"/>
                <a:gd name="T29" fmla="*/ 58 h 112"/>
                <a:gd name="T30" fmla="*/ 36 w 62"/>
                <a:gd name="T31" fmla="*/ 47 h 112"/>
                <a:gd name="T32" fmla="*/ 44 w 62"/>
                <a:gd name="T33" fmla="*/ 33 h 112"/>
                <a:gd name="T34" fmla="*/ 54 w 62"/>
                <a:gd name="T35" fmla="*/ 22 h 112"/>
                <a:gd name="T36" fmla="*/ 62 w 62"/>
                <a:gd name="T37" fmla="*/ 8 h 112"/>
                <a:gd name="T38" fmla="*/ 58 w 62"/>
                <a:gd name="T39" fmla="*/ 11 h 112"/>
                <a:gd name="T40" fmla="*/ 58 w 62"/>
                <a:gd name="T41" fmla="*/ 0 h 112"/>
                <a:gd name="T42" fmla="*/ 54 w 62"/>
                <a:gd name="T43" fmla="*/ 4 h 112"/>
                <a:gd name="T44" fmla="*/ 58 w 62"/>
                <a:gd name="T4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112">
                  <a:moveTo>
                    <a:pt x="58" y="0"/>
                  </a:moveTo>
                  <a:lnTo>
                    <a:pt x="54" y="4"/>
                  </a:lnTo>
                  <a:lnTo>
                    <a:pt x="47" y="18"/>
                  </a:lnTo>
                  <a:lnTo>
                    <a:pt x="40" y="29"/>
                  </a:lnTo>
                  <a:lnTo>
                    <a:pt x="29" y="44"/>
                  </a:lnTo>
                  <a:lnTo>
                    <a:pt x="18" y="54"/>
                  </a:lnTo>
                  <a:lnTo>
                    <a:pt x="11" y="69"/>
                  </a:lnTo>
                  <a:lnTo>
                    <a:pt x="4" y="80"/>
                  </a:lnTo>
                  <a:lnTo>
                    <a:pt x="0" y="98"/>
                  </a:lnTo>
                  <a:lnTo>
                    <a:pt x="0" y="112"/>
                  </a:lnTo>
                  <a:lnTo>
                    <a:pt x="8" y="112"/>
                  </a:lnTo>
                  <a:lnTo>
                    <a:pt x="8" y="98"/>
                  </a:lnTo>
                  <a:lnTo>
                    <a:pt x="11" y="83"/>
                  </a:lnTo>
                  <a:lnTo>
                    <a:pt x="18" y="72"/>
                  </a:lnTo>
                  <a:lnTo>
                    <a:pt x="26" y="58"/>
                  </a:lnTo>
                  <a:lnTo>
                    <a:pt x="36" y="47"/>
                  </a:lnTo>
                  <a:lnTo>
                    <a:pt x="44" y="33"/>
                  </a:lnTo>
                  <a:lnTo>
                    <a:pt x="54" y="22"/>
                  </a:lnTo>
                  <a:lnTo>
                    <a:pt x="62" y="8"/>
                  </a:lnTo>
                  <a:lnTo>
                    <a:pt x="58" y="11"/>
                  </a:lnTo>
                  <a:lnTo>
                    <a:pt x="58" y="0"/>
                  </a:lnTo>
                  <a:lnTo>
                    <a:pt x="54" y="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20" name="Freeform 444"/>
            <p:cNvSpPr>
              <a:spLocks/>
            </p:cNvSpPr>
            <p:nvPr/>
          </p:nvSpPr>
          <p:spPr bwMode="auto">
            <a:xfrm>
              <a:off x="4213" y="2251"/>
              <a:ext cx="29" cy="36"/>
            </a:xfrm>
            <a:custGeom>
              <a:avLst/>
              <a:gdLst>
                <a:gd name="T0" fmla="*/ 22 w 29"/>
                <a:gd name="T1" fmla="*/ 0 h 36"/>
                <a:gd name="T2" fmla="*/ 14 w 29"/>
                <a:gd name="T3" fmla="*/ 7 h 36"/>
                <a:gd name="T4" fmla="*/ 14 w 29"/>
                <a:gd name="T5" fmla="*/ 15 h 36"/>
                <a:gd name="T6" fmla="*/ 4 w 29"/>
                <a:gd name="T7" fmla="*/ 25 h 36"/>
                <a:gd name="T8" fmla="*/ 0 w 29"/>
                <a:gd name="T9" fmla="*/ 25 h 36"/>
                <a:gd name="T10" fmla="*/ 0 w 29"/>
                <a:gd name="T11" fmla="*/ 36 h 36"/>
                <a:gd name="T12" fmla="*/ 7 w 29"/>
                <a:gd name="T13" fmla="*/ 33 h 36"/>
                <a:gd name="T14" fmla="*/ 14 w 29"/>
                <a:gd name="T15" fmla="*/ 25 h 36"/>
                <a:gd name="T16" fmla="*/ 18 w 29"/>
                <a:gd name="T17" fmla="*/ 18 h 36"/>
                <a:gd name="T18" fmla="*/ 22 w 29"/>
                <a:gd name="T19" fmla="*/ 11 h 36"/>
                <a:gd name="T20" fmla="*/ 29 w 29"/>
                <a:gd name="T21" fmla="*/ 4 h 36"/>
                <a:gd name="T22" fmla="*/ 22 w 29"/>
                <a:gd name="T2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6">
                  <a:moveTo>
                    <a:pt x="22" y="0"/>
                  </a:moveTo>
                  <a:lnTo>
                    <a:pt x="14" y="7"/>
                  </a:lnTo>
                  <a:lnTo>
                    <a:pt x="14" y="15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36"/>
                  </a:lnTo>
                  <a:lnTo>
                    <a:pt x="7" y="33"/>
                  </a:lnTo>
                  <a:lnTo>
                    <a:pt x="14" y="25"/>
                  </a:lnTo>
                  <a:lnTo>
                    <a:pt x="18" y="18"/>
                  </a:lnTo>
                  <a:lnTo>
                    <a:pt x="22" y="11"/>
                  </a:lnTo>
                  <a:lnTo>
                    <a:pt x="29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21" name="Freeform 445"/>
            <p:cNvSpPr>
              <a:spLocks/>
            </p:cNvSpPr>
            <p:nvPr/>
          </p:nvSpPr>
          <p:spPr bwMode="auto">
            <a:xfrm>
              <a:off x="4235" y="2204"/>
              <a:ext cx="36" cy="51"/>
            </a:xfrm>
            <a:custGeom>
              <a:avLst/>
              <a:gdLst>
                <a:gd name="T0" fmla="*/ 32 w 36"/>
                <a:gd name="T1" fmla="*/ 15 h 51"/>
                <a:gd name="T2" fmla="*/ 28 w 36"/>
                <a:gd name="T3" fmla="*/ 11 h 51"/>
                <a:gd name="T4" fmla="*/ 0 w 36"/>
                <a:gd name="T5" fmla="*/ 47 h 51"/>
                <a:gd name="T6" fmla="*/ 7 w 36"/>
                <a:gd name="T7" fmla="*/ 51 h 51"/>
                <a:gd name="T8" fmla="*/ 32 w 36"/>
                <a:gd name="T9" fmla="*/ 18 h 51"/>
                <a:gd name="T10" fmla="*/ 25 w 36"/>
                <a:gd name="T11" fmla="*/ 15 h 51"/>
                <a:gd name="T12" fmla="*/ 32 w 36"/>
                <a:gd name="T13" fmla="*/ 15 h 51"/>
                <a:gd name="T14" fmla="*/ 36 w 36"/>
                <a:gd name="T15" fmla="*/ 0 h 51"/>
                <a:gd name="T16" fmla="*/ 28 w 36"/>
                <a:gd name="T17" fmla="*/ 11 h 51"/>
                <a:gd name="T18" fmla="*/ 32 w 36"/>
                <a:gd name="T1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1">
                  <a:moveTo>
                    <a:pt x="32" y="15"/>
                  </a:moveTo>
                  <a:lnTo>
                    <a:pt x="28" y="11"/>
                  </a:lnTo>
                  <a:lnTo>
                    <a:pt x="0" y="47"/>
                  </a:lnTo>
                  <a:lnTo>
                    <a:pt x="7" y="51"/>
                  </a:lnTo>
                  <a:lnTo>
                    <a:pt x="32" y="18"/>
                  </a:lnTo>
                  <a:lnTo>
                    <a:pt x="25" y="15"/>
                  </a:lnTo>
                  <a:lnTo>
                    <a:pt x="32" y="15"/>
                  </a:lnTo>
                  <a:lnTo>
                    <a:pt x="36" y="0"/>
                  </a:lnTo>
                  <a:lnTo>
                    <a:pt x="28" y="11"/>
                  </a:lnTo>
                  <a:lnTo>
                    <a:pt x="3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22" name="Freeform 446"/>
            <p:cNvSpPr>
              <a:spLocks/>
            </p:cNvSpPr>
            <p:nvPr/>
          </p:nvSpPr>
          <p:spPr bwMode="auto">
            <a:xfrm>
              <a:off x="4256" y="2219"/>
              <a:ext cx="29" cy="162"/>
            </a:xfrm>
            <a:custGeom>
              <a:avLst/>
              <a:gdLst>
                <a:gd name="T0" fmla="*/ 29 w 29"/>
                <a:gd name="T1" fmla="*/ 162 h 162"/>
                <a:gd name="T2" fmla="*/ 29 w 29"/>
                <a:gd name="T3" fmla="*/ 158 h 162"/>
                <a:gd name="T4" fmla="*/ 22 w 29"/>
                <a:gd name="T5" fmla="*/ 140 h 162"/>
                <a:gd name="T6" fmla="*/ 15 w 29"/>
                <a:gd name="T7" fmla="*/ 122 h 162"/>
                <a:gd name="T8" fmla="*/ 15 w 29"/>
                <a:gd name="T9" fmla="*/ 101 h 162"/>
                <a:gd name="T10" fmla="*/ 11 w 29"/>
                <a:gd name="T11" fmla="*/ 79 h 162"/>
                <a:gd name="T12" fmla="*/ 7 w 29"/>
                <a:gd name="T13" fmla="*/ 61 h 162"/>
                <a:gd name="T14" fmla="*/ 7 w 29"/>
                <a:gd name="T15" fmla="*/ 39 h 162"/>
                <a:gd name="T16" fmla="*/ 11 w 29"/>
                <a:gd name="T17" fmla="*/ 18 h 162"/>
                <a:gd name="T18" fmla="*/ 11 w 29"/>
                <a:gd name="T19" fmla="*/ 0 h 162"/>
                <a:gd name="T20" fmla="*/ 4 w 29"/>
                <a:gd name="T21" fmla="*/ 0 h 162"/>
                <a:gd name="T22" fmla="*/ 4 w 29"/>
                <a:gd name="T23" fmla="*/ 18 h 162"/>
                <a:gd name="T24" fmla="*/ 0 w 29"/>
                <a:gd name="T25" fmla="*/ 39 h 162"/>
                <a:gd name="T26" fmla="*/ 0 w 29"/>
                <a:gd name="T27" fmla="*/ 61 h 162"/>
                <a:gd name="T28" fmla="*/ 4 w 29"/>
                <a:gd name="T29" fmla="*/ 79 h 162"/>
                <a:gd name="T30" fmla="*/ 7 w 29"/>
                <a:gd name="T31" fmla="*/ 101 h 162"/>
                <a:gd name="T32" fmla="*/ 11 w 29"/>
                <a:gd name="T33" fmla="*/ 122 h 162"/>
                <a:gd name="T34" fmla="*/ 15 w 29"/>
                <a:gd name="T35" fmla="*/ 144 h 162"/>
                <a:gd name="T36" fmla="*/ 22 w 29"/>
                <a:gd name="T37" fmla="*/ 162 h 162"/>
                <a:gd name="T38" fmla="*/ 29 w 29"/>
                <a:gd name="T39" fmla="*/ 162 h 162"/>
                <a:gd name="T40" fmla="*/ 29 w 29"/>
                <a:gd name="T41" fmla="*/ 158 h 162"/>
                <a:gd name="T42" fmla="*/ 29 w 29"/>
                <a:gd name="T4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162">
                  <a:moveTo>
                    <a:pt x="29" y="162"/>
                  </a:moveTo>
                  <a:lnTo>
                    <a:pt x="29" y="158"/>
                  </a:lnTo>
                  <a:lnTo>
                    <a:pt x="22" y="140"/>
                  </a:lnTo>
                  <a:lnTo>
                    <a:pt x="15" y="122"/>
                  </a:lnTo>
                  <a:lnTo>
                    <a:pt x="15" y="101"/>
                  </a:lnTo>
                  <a:lnTo>
                    <a:pt x="11" y="79"/>
                  </a:lnTo>
                  <a:lnTo>
                    <a:pt x="7" y="61"/>
                  </a:lnTo>
                  <a:lnTo>
                    <a:pt x="7" y="39"/>
                  </a:lnTo>
                  <a:lnTo>
                    <a:pt x="11" y="18"/>
                  </a:lnTo>
                  <a:lnTo>
                    <a:pt x="11" y="0"/>
                  </a:lnTo>
                  <a:lnTo>
                    <a:pt x="4" y="0"/>
                  </a:lnTo>
                  <a:lnTo>
                    <a:pt x="4" y="18"/>
                  </a:lnTo>
                  <a:lnTo>
                    <a:pt x="0" y="39"/>
                  </a:lnTo>
                  <a:lnTo>
                    <a:pt x="0" y="61"/>
                  </a:lnTo>
                  <a:lnTo>
                    <a:pt x="4" y="79"/>
                  </a:lnTo>
                  <a:lnTo>
                    <a:pt x="7" y="101"/>
                  </a:lnTo>
                  <a:lnTo>
                    <a:pt x="11" y="122"/>
                  </a:lnTo>
                  <a:lnTo>
                    <a:pt x="15" y="144"/>
                  </a:lnTo>
                  <a:lnTo>
                    <a:pt x="22" y="162"/>
                  </a:lnTo>
                  <a:lnTo>
                    <a:pt x="29" y="162"/>
                  </a:lnTo>
                  <a:lnTo>
                    <a:pt x="29" y="158"/>
                  </a:lnTo>
                  <a:lnTo>
                    <a:pt x="29" y="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23" name="Freeform 447"/>
            <p:cNvSpPr>
              <a:spLocks/>
            </p:cNvSpPr>
            <p:nvPr/>
          </p:nvSpPr>
          <p:spPr bwMode="auto">
            <a:xfrm>
              <a:off x="4184" y="2266"/>
              <a:ext cx="7" cy="10"/>
            </a:xfrm>
            <a:custGeom>
              <a:avLst/>
              <a:gdLst>
                <a:gd name="T0" fmla="*/ 7 w 7"/>
                <a:gd name="T1" fmla="*/ 0 h 10"/>
                <a:gd name="T2" fmla="*/ 0 w 7"/>
                <a:gd name="T3" fmla="*/ 10 h 10"/>
                <a:gd name="T4" fmla="*/ 7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lnTo>
                    <a:pt x="0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24" name="Freeform 448"/>
            <p:cNvSpPr>
              <a:spLocks/>
            </p:cNvSpPr>
            <p:nvPr/>
          </p:nvSpPr>
          <p:spPr bwMode="auto">
            <a:xfrm>
              <a:off x="4181" y="2262"/>
              <a:ext cx="10" cy="14"/>
            </a:xfrm>
            <a:custGeom>
              <a:avLst/>
              <a:gdLst>
                <a:gd name="T0" fmla="*/ 0 w 10"/>
                <a:gd name="T1" fmla="*/ 11 h 14"/>
                <a:gd name="T2" fmla="*/ 7 w 10"/>
                <a:gd name="T3" fmla="*/ 14 h 14"/>
                <a:gd name="T4" fmla="*/ 10 w 10"/>
                <a:gd name="T5" fmla="*/ 4 h 14"/>
                <a:gd name="T6" fmla="*/ 7 w 10"/>
                <a:gd name="T7" fmla="*/ 0 h 14"/>
                <a:gd name="T8" fmla="*/ 0 w 10"/>
                <a:gd name="T9" fmla="*/ 11 h 14"/>
                <a:gd name="T10" fmla="*/ 7 w 10"/>
                <a:gd name="T11" fmla="*/ 14 h 14"/>
                <a:gd name="T12" fmla="*/ 0 w 10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0" y="11"/>
                  </a:moveTo>
                  <a:lnTo>
                    <a:pt x="7" y="14"/>
                  </a:lnTo>
                  <a:lnTo>
                    <a:pt x="10" y="4"/>
                  </a:lnTo>
                  <a:lnTo>
                    <a:pt x="7" y="0"/>
                  </a:lnTo>
                  <a:lnTo>
                    <a:pt x="0" y="11"/>
                  </a:lnTo>
                  <a:lnTo>
                    <a:pt x="7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25" name="Freeform 449"/>
            <p:cNvSpPr>
              <a:spLocks/>
            </p:cNvSpPr>
            <p:nvPr/>
          </p:nvSpPr>
          <p:spPr bwMode="auto">
            <a:xfrm>
              <a:off x="4181" y="2262"/>
              <a:ext cx="10" cy="14"/>
            </a:xfrm>
            <a:custGeom>
              <a:avLst/>
              <a:gdLst>
                <a:gd name="T0" fmla="*/ 10 w 10"/>
                <a:gd name="T1" fmla="*/ 4 h 14"/>
                <a:gd name="T2" fmla="*/ 7 w 10"/>
                <a:gd name="T3" fmla="*/ 0 h 14"/>
                <a:gd name="T4" fmla="*/ 0 w 10"/>
                <a:gd name="T5" fmla="*/ 11 h 14"/>
                <a:gd name="T6" fmla="*/ 7 w 10"/>
                <a:gd name="T7" fmla="*/ 14 h 14"/>
                <a:gd name="T8" fmla="*/ 10 w 10"/>
                <a:gd name="T9" fmla="*/ 4 h 14"/>
                <a:gd name="T10" fmla="*/ 7 w 10"/>
                <a:gd name="T11" fmla="*/ 0 h 14"/>
                <a:gd name="T12" fmla="*/ 10 w 10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10" y="4"/>
                  </a:moveTo>
                  <a:lnTo>
                    <a:pt x="7" y="0"/>
                  </a:lnTo>
                  <a:lnTo>
                    <a:pt x="0" y="11"/>
                  </a:lnTo>
                  <a:lnTo>
                    <a:pt x="7" y="14"/>
                  </a:lnTo>
                  <a:lnTo>
                    <a:pt x="10" y="4"/>
                  </a:lnTo>
                  <a:lnTo>
                    <a:pt x="7" y="0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26" name="Freeform 450"/>
            <p:cNvSpPr>
              <a:spLocks/>
            </p:cNvSpPr>
            <p:nvPr/>
          </p:nvSpPr>
          <p:spPr bwMode="auto">
            <a:xfrm>
              <a:off x="3734" y="2284"/>
              <a:ext cx="256" cy="277"/>
            </a:xfrm>
            <a:custGeom>
              <a:avLst/>
              <a:gdLst>
                <a:gd name="T0" fmla="*/ 209 w 256"/>
                <a:gd name="T1" fmla="*/ 183 h 277"/>
                <a:gd name="T2" fmla="*/ 220 w 256"/>
                <a:gd name="T3" fmla="*/ 205 h 277"/>
                <a:gd name="T4" fmla="*/ 231 w 256"/>
                <a:gd name="T5" fmla="*/ 223 h 277"/>
                <a:gd name="T6" fmla="*/ 245 w 256"/>
                <a:gd name="T7" fmla="*/ 241 h 277"/>
                <a:gd name="T8" fmla="*/ 256 w 256"/>
                <a:gd name="T9" fmla="*/ 277 h 277"/>
                <a:gd name="T10" fmla="*/ 242 w 256"/>
                <a:gd name="T11" fmla="*/ 273 h 277"/>
                <a:gd name="T12" fmla="*/ 224 w 256"/>
                <a:gd name="T13" fmla="*/ 270 h 277"/>
                <a:gd name="T14" fmla="*/ 206 w 256"/>
                <a:gd name="T15" fmla="*/ 262 h 277"/>
                <a:gd name="T16" fmla="*/ 180 w 256"/>
                <a:gd name="T17" fmla="*/ 259 h 277"/>
                <a:gd name="T18" fmla="*/ 141 w 256"/>
                <a:gd name="T19" fmla="*/ 255 h 277"/>
                <a:gd name="T20" fmla="*/ 112 w 256"/>
                <a:gd name="T21" fmla="*/ 252 h 277"/>
                <a:gd name="T22" fmla="*/ 101 w 256"/>
                <a:gd name="T23" fmla="*/ 248 h 277"/>
                <a:gd name="T24" fmla="*/ 80 w 256"/>
                <a:gd name="T25" fmla="*/ 244 h 277"/>
                <a:gd name="T26" fmla="*/ 62 w 256"/>
                <a:gd name="T27" fmla="*/ 234 h 277"/>
                <a:gd name="T28" fmla="*/ 40 w 256"/>
                <a:gd name="T29" fmla="*/ 219 h 277"/>
                <a:gd name="T30" fmla="*/ 22 w 256"/>
                <a:gd name="T31" fmla="*/ 201 h 277"/>
                <a:gd name="T32" fmla="*/ 8 w 256"/>
                <a:gd name="T33" fmla="*/ 180 h 277"/>
                <a:gd name="T34" fmla="*/ 0 w 256"/>
                <a:gd name="T35" fmla="*/ 151 h 277"/>
                <a:gd name="T36" fmla="*/ 4 w 256"/>
                <a:gd name="T37" fmla="*/ 118 h 277"/>
                <a:gd name="T38" fmla="*/ 15 w 256"/>
                <a:gd name="T39" fmla="*/ 86 h 277"/>
                <a:gd name="T40" fmla="*/ 36 w 256"/>
                <a:gd name="T41" fmla="*/ 57 h 277"/>
                <a:gd name="T42" fmla="*/ 54 w 256"/>
                <a:gd name="T43" fmla="*/ 43 h 277"/>
                <a:gd name="T44" fmla="*/ 65 w 256"/>
                <a:gd name="T45" fmla="*/ 36 h 277"/>
                <a:gd name="T46" fmla="*/ 80 w 256"/>
                <a:gd name="T47" fmla="*/ 28 h 277"/>
                <a:gd name="T48" fmla="*/ 90 w 256"/>
                <a:gd name="T49" fmla="*/ 21 h 277"/>
                <a:gd name="T50" fmla="*/ 101 w 256"/>
                <a:gd name="T51" fmla="*/ 14 h 277"/>
                <a:gd name="T52" fmla="*/ 116 w 256"/>
                <a:gd name="T53" fmla="*/ 10 h 277"/>
                <a:gd name="T54" fmla="*/ 130 w 256"/>
                <a:gd name="T55" fmla="*/ 7 h 277"/>
                <a:gd name="T56" fmla="*/ 141 w 256"/>
                <a:gd name="T57" fmla="*/ 3 h 277"/>
                <a:gd name="T58" fmla="*/ 141 w 256"/>
                <a:gd name="T59" fmla="*/ 10 h 277"/>
                <a:gd name="T60" fmla="*/ 137 w 256"/>
                <a:gd name="T61" fmla="*/ 57 h 277"/>
                <a:gd name="T62" fmla="*/ 148 w 256"/>
                <a:gd name="T63" fmla="*/ 79 h 277"/>
                <a:gd name="T64" fmla="*/ 159 w 256"/>
                <a:gd name="T65" fmla="*/ 100 h 277"/>
                <a:gd name="T66" fmla="*/ 173 w 256"/>
                <a:gd name="T67" fmla="*/ 122 h 277"/>
                <a:gd name="T68" fmla="*/ 188 w 256"/>
                <a:gd name="T69" fmla="*/ 144 h 277"/>
                <a:gd name="T70" fmla="*/ 198 w 256"/>
                <a:gd name="T71" fmla="*/ 16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" h="277">
                  <a:moveTo>
                    <a:pt x="202" y="172"/>
                  </a:moveTo>
                  <a:lnTo>
                    <a:pt x="209" y="183"/>
                  </a:lnTo>
                  <a:lnTo>
                    <a:pt x="213" y="194"/>
                  </a:lnTo>
                  <a:lnTo>
                    <a:pt x="220" y="205"/>
                  </a:lnTo>
                  <a:lnTo>
                    <a:pt x="224" y="216"/>
                  </a:lnTo>
                  <a:lnTo>
                    <a:pt x="231" y="223"/>
                  </a:lnTo>
                  <a:lnTo>
                    <a:pt x="238" y="234"/>
                  </a:lnTo>
                  <a:lnTo>
                    <a:pt x="245" y="241"/>
                  </a:lnTo>
                  <a:lnTo>
                    <a:pt x="256" y="244"/>
                  </a:lnTo>
                  <a:lnTo>
                    <a:pt x="256" y="277"/>
                  </a:lnTo>
                  <a:lnTo>
                    <a:pt x="249" y="273"/>
                  </a:lnTo>
                  <a:lnTo>
                    <a:pt x="242" y="273"/>
                  </a:lnTo>
                  <a:lnTo>
                    <a:pt x="231" y="270"/>
                  </a:lnTo>
                  <a:lnTo>
                    <a:pt x="224" y="270"/>
                  </a:lnTo>
                  <a:lnTo>
                    <a:pt x="213" y="266"/>
                  </a:lnTo>
                  <a:lnTo>
                    <a:pt x="206" y="262"/>
                  </a:lnTo>
                  <a:lnTo>
                    <a:pt x="188" y="262"/>
                  </a:lnTo>
                  <a:lnTo>
                    <a:pt x="180" y="259"/>
                  </a:lnTo>
                  <a:lnTo>
                    <a:pt x="152" y="259"/>
                  </a:lnTo>
                  <a:lnTo>
                    <a:pt x="141" y="255"/>
                  </a:lnTo>
                  <a:lnTo>
                    <a:pt x="116" y="255"/>
                  </a:lnTo>
                  <a:lnTo>
                    <a:pt x="112" y="252"/>
                  </a:lnTo>
                  <a:lnTo>
                    <a:pt x="105" y="248"/>
                  </a:lnTo>
                  <a:lnTo>
                    <a:pt x="101" y="248"/>
                  </a:lnTo>
                  <a:lnTo>
                    <a:pt x="98" y="244"/>
                  </a:lnTo>
                  <a:lnTo>
                    <a:pt x="80" y="244"/>
                  </a:lnTo>
                  <a:lnTo>
                    <a:pt x="76" y="241"/>
                  </a:lnTo>
                  <a:lnTo>
                    <a:pt x="62" y="234"/>
                  </a:lnTo>
                  <a:lnTo>
                    <a:pt x="51" y="226"/>
                  </a:lnTo>
                  <a:lnTo>
                    <a:pt x="40" y="219"/>
                  </a:lnTo>
                  <a:lnTo>
                    <a:pt x="29" y="212"/>
                  </a:lnTo>
                  <a:lnTo>
                    <a:pt x="22" y="201"/>
                  </a:lnTo>
                  <a:lnTo>
                    <a:pt x="15" y="190"/>
                  </a:lnTo>
                  <a:lnTo>
                    <a:pt x="8" y="180"/>
                  </a:lnTo>
                  <a:lnTo>
                    <a:pt x="0" y="169"/>
                  </a:lnTo>
                  <a:lnTo>
                    <a:pt x="0" y="151"/>
                  </a:lnTo>
                  <a:lnTo>
                    <a:pt x="4" y="136"/>
                  </a:lnTo>
                  <a:lnTo>
                    <a:pt x="4" y="118"/>
                  </a:lnTo>
                  <a:lnTo>
                    <a:pt x="11" y="100"/>
                  </a:lnTo>
                  <a:lnTo>
                    <a:pt x="15" y="86"/>
                  </a:lnTo>
                  <a:lnTo>
                    <a:pt x="22" y="72"/>
                  </a:lnTo>
                  <a:lnTo>
                    <a:pt x="36" y="57"/>
                  </a:lnTo>
                  <a:lnTo>
                    <a:pt x="51" y="46"/>
                  </a:lnTo>
                  <a:lnTo>
                    <a:pt x="54" y="43"/>
                  </a:lnTo>
                  <a:lnTo>
                    <a:pt x="62" y="39"/>
                  </a:lnTo>
                  <a:lnTo>
                    <a:pt x="65" y="36"/>
                  </a:lnTo>
                  <a:lnTo>
                    <a:pt x="72" y="32"/>
                  </a:lnTo>
                  <a:lnTo>
                    <a:pt x="80" y="28"/>
                  </a:lnTo>
                  <a:lnTo>
                    <a:pt x="83" y="25"/>
                  </a:lnTo>
                  <a:lnTo>
                    <a:pt x="90" y="21"/>
                  </a:lnTo>
                  <a:lnTo>
                    <a:pt x="98" y="18"/>
                  </a:lnTo>
                  <a:lnTo>
                    <a:pt x="101" y="14"/>
                  </a:lnTo>
                  <a:lnTo>
                    <a:pt x="108" y="14"/>
                  </a:lnTo>
                  <a:lnTo>
                    <a:pt x="116" y="10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4" y="3"/>
                  </a:lnTo>
                  <a:lnTo>
                    <a:pt x="141" y="3"/>
                  </a:lnTo>
                  <a:lnTo>
                    <a:pt x="148" y="0"/>
                  </a:lnTo>
                  <a:lnTo>
                    <a:pt x="141" y="10"/>
                  </a:lnTo>
                  <a:lnTo>
                    <a:pt x="137" y="25"/>
                  </a:lnTo>
                  <a:lnTo>
                    <a:pt x="137" y="57"/>
                  </a:lnTo>
                  <a:lnTo>
                    <a:pt x="141" y="68"/>
                  </a:lnTo>
                  <a:lnTo>
                    <a:pt x="148" y="79"/>
                  </a:lnTo>
                  <a:lnTo>
                    <a:pt x="152" y="90"/>
                  </a:lnTo>
                  <a:lnTo>
                    <a:pt x="159" y="100"/>
                  </a:lnTo>
                  <a:lnTo>
                    <a:pt x="166" y="111"/>
                  </a:lnTo>
                  <a:lnTo>
                    <a:pt x="173" y="122"/>
                  </a:lnTo>
                  <a:lnTo>
                    <a:pt x="180" y="133"/>
                  </a:lnTo>
                  <a:lnTo>
                    <a:pt x="188" y="144"/>
                  </a:lnTo>
                  <a:lnTo>
                    <a:pt x="195" y="151"/>
                  </a:lnTo>
                  <a:lnTo>
                    <a:pt x="198" y="165"/>
                  </a:lnTo>
                  <a:lnTo>
                    <a:pt x="202" y="172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27" name="Freeform 451"/>
            <p:cNvSpPr>
              <a:spLocks/>
            </p:cNvSpPr>
            <p:nvPr/>
          </p:nvSpPr>
          <p:spPr bwMode="auto">
            <a:xfrm>
              <a:off x="3932" y="2456"/>
              <a:ext cx="62" cy="76"/>
            </a:xfrm>
            <a:custGeom>
              <a:avLst/>
              <a:gdLst>
                <a:gd name="T0" fmla="*/ 62 w 62"/>
                <a:gd name="T1" fmla="*/ 72 h 76"/>
                <a:gd name="T2" fmla="*/ 62 w 62"/>
                <a:gd name="T3" fmla="*/ 69 h 76"/>
                <a:gd name="T4" fmla="*/ 47 w 62"/>
                <a:gd name="T5" fmla="*/ 65 h 76"/>
                <a:gd name="T6" fmla="*/ 44 w 62"/>
                <a:gd name="T7" fmla="*/ 58 h 76"/>
                <a:gd name="T8" fmla="*/ 36 w 62"/>
                <a:gd name="T9" fmla="*/ 51 h 76"/>
                <a:gd name="T10" fmla="*/ 29 w 62"/>
                <a:gd name="T11" fmla="*/ 40 h 76"/>
                <a:gd name="T12" fmla="*/ 26 w 62"/>
                <a:gd name="T13" fmla="*/ 29 h 76"/>
                <a:gd name="T14" fmla="*/ 18 w 62"/>
                <a:gd name="T15" fmla="*/ 18 h 76"/>
                <a:gd name="T16" fmla="*/ 11 w 62"/>
                <a:gd name="T17" fmla="*/ 11 h 76"/>
                <a:gd name="T18" fmla="*/ 8 w 62"/>
                <a:gd name="T19" fmla="*/ 0 h 76"/>
                <a:gd name="T20" fmla="*/ 0 w 62"/>
                <a:gd name="T21" fmla="*/ 4 h 76"/>
                <a:gd name="T22" fmla="*/ 8 w 62"/>
                <a:gd name="T23" fmla="*/ 11 h 76"/>
                <a:gd name="T24" fmla="*/ 11 w 62"/>
                <a:gd name="T25" fmla="*/ 22 h 76"/>
                <a:gd name="T26" fmla="*/ 18 w 62"/>
                <a:gd name="T27" fmla="*/ 33 h 76"/>
                <a:gd name="T28" fmla="*/ 22 w 62"/>
                <a:gd name="T29" fmla="*/ 44 h 76"/>
                <a:gd name="T30" fmla="*/ 29 w 62"/>
                <a:gd name="T31" fmla="*/ 54 h 76"/>
                <a:gd name="T32" fmla="*/ 36 w 62"/>
                <a:gd name="T33" fmla="*/ 62 h 76"/>
                <a:gd name="T34" fmla="*/ 44 w 62"/>
                <a:gd name="T35" fmla="*/ 72 h 76"/>
                <a:gd name="T36" fmla="*/ 58 w 62"/>
                <a:gd name="T37" fmla="*/ 76 h 76"/>
                <a:gd name="T38" fmla="*/ 54 w 62"/>
                <a:gd name="T39" fmla="*/ 72 h 76"/>
                <a:gd name="T40" fmla="*/ 62 w 62"/>
                <a:gd name="T41" fmla="*/ 72 h 76"/>
                <a:gd name="T42" fmla="*/ 62 w 62"/>
                <a:gd name="T43" fmla="*/ 69 h 76"/>
                <a:gd name="T44" fmla="*/ 62 w 62"/>
                <a:gd name="T45" fmla="*/ 7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76">
                  <a:moveTo>
                    <a:pt x="62" y="72"/>
                  </a:moveTo>
                  <a:lnTo>
                    <a:pt x="62" y="69"/>
                  </a:lnTo>
                  <a:lnTo>
                    <a:pt x="47" y="65"/>
                  </a:lnTo>
                  <a:lnTo>
                    <a:pt x="44" y="58"/>
                  </a:lnTo>
                  <a:lnTo>
                    <a:pt x="36" y="51"/>
                  </a:lnTo>
                  <a:lnTo>
                    <a:pt x="29" y="40"/>
                  </a:lnTo>
                  <a:lnTo>
                    <a:pt x="26" y="29"/>
                  </a:lnTo>
                  <a:lnTo>
                    <a:pt x="18" y="18"/>
                  </a:lnTo>
                  <a:lnTo>
                    <a:pt x="11" y="11"/>
                  </a:lnTo>
                  <a:lnTo>
                    <a:pt x="8" y="0"/>
                  </a:lnTo>
                  <a:lnTo>
                    <a:pt x="0" y="4"/>
                  </a:lnTo>
                  <a:lnTo>
                    <a:pt x="8" y="11"/>
                  </a:lnTo>
                  <a:lnTo>
                    <a:pt x="11" y="22"/>
                  </a:lnTo>
                  <a:lnTo>
                    <a:pt x="18" y="33"/>
                  </a:lnTo>
                  <a:lnTo>
                    <a:pt x="22" y="44"/>
                  </a:lnTo>
                  <a:lnTo>
                    <a:pt x="29" y="54"/>
                  </a:lnTo>
                  <a:lnTo>
                    <a:pt x="36" y="62"/>
                  </a:lnTo>
                  <a:lnTo>
                    <a:pt x="44" y="72"/>
                  </a:lnTo>
                  <a:lnTo>
                    <a:pt x="58" y="76"/>
                  </a:lnTo>
                  <a:lnTo>
                    <a:pt x="54" y="72"/>
                  </a:lnTo>
                  <a:lnTo>
                    <a:pt x="62" y="72"/>
                  </a:lnTo>
                  <a:lnTo>
                    <a:pt x="62" y="69"/>
                  </a:lnTo>
                  <a:lnTo>
                    <a:pt x="62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28" name="Freeform 452"/>
            <p:cNvSpPr>
              <a:spLocks/>
            </p:cNvSpPr>
            <p:nvPr/>
          </p:nvSpPr>
          <p:spPr bwMode="auto">
            <a:xfrm>
              <a:off x="3986" y="2528"/>
              <a:ext cx="8" cy="40"/>
            </a:xfrm>
            <a:custGeom>
              <a:avLst/>
              <a:gdLst>
                <a:gd name="T0" fmla="*/ 4 w 8"/>
                <a:gd name="T1" fmla="*/ 36 h 40"/>
                <a:gd name="T2" fmla="*/ 8 w 8"/>
                <a:gd name="T3" fmla="*/ 33 h 40"/>
                <a:gd name="T4" fmla="*/ 8 w 8"/>
                <a:gd name="T5" fmla="*/ 0 h 40"/>
                <a:gd name="T6" fmla="*/ 0 w 8"/>
                <a:gd name="T7" fmla="*/ 0 h 40"/>
                <a:gd name="T8" fmla="*/ 0 w 8"/>
                <a:gd name="T9" fmla="*/ 33 h 40"/>
                <a:gd name="T10" fmla="*/ 4 w 8"/>
                <a:gd name="T11" fmla="*/ 29 h 40"/>
                <a:gd name="T12" fmla="*/ 4 w 8"/>
                <a:gd name="T13" fmla="*/ 36 h 40"/>
                <a:gd name="T14" fmla="*/ 8 w 8"/>
                <a:gd name="T15" fmla="*/ 40 h 40"/>
                <a:gd name="T16" fmla="*/ 8 w 8"/>
                <a:gd name="T17" fmla="*/ 33 h 40"/>
                <a:gd name="T18" fmla="*/ 4 w 8"/>
                <a:gd name="T1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0">
                  <a:moveTo>
                    <a:pt x="4" y="36"/>
                  </a:moveTo>
                  <a:lnTo>
                    <a:pt x="8" y="3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4" y="36"/>
                  </a:lnTo>
                  <a:lnTo>
                    <a:pt x="8" y="40"/>
                  </a:lnTo>
                  <a:lnTo>
                    <a:pt x="8" y="33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29" name="Freeform 453"/>
            <p:cNvSpPr>
              <a:spLocks/>
            </p:cNvSpPr>
            <p:nvPr/>
          </p:nvSpPr>
          <p:spPr bwMode="auto">
            <a:xfrm>
              <a:off x="3846" y="2536"/>
              <a:ext cx="144" cy="28"/>
            </a:xfrm>
            <a:custGeom>
              <a:avLst/>
              <a:gdLst>
                <a:gd name="T0" fmla="*/ 0 w 144"/>
                <a:gd name="T1" fmla="*/ 7 h 28"/>
                <a:gd name="T2" fmla="*/ 4 w 144"/>
                <a:gd name="T3" fmla="*/ 7 h 28"/>
                <a:gd name="T4" fmla="*/ 11 w 144"/>
                <a:gd name="T5" fmla="*/ 10 h 28"/>
                <a:gd name="T6" fmla="*/ 68 w 144"/>
                <a:gd name="T7" fmla="*/ 10 h 28"/>
                <a:gd name="T8" fmla="*/ 76 w 144"/>
                <a:gd name="T9" fmla="*/ 14 h 28"/>
                <a:gd name="T10" fmla="*/ 94 w 144"/>
                <a:gd name="T11" fmla="*/ 14 h 28"/>
                <a:gd name="T12" fmla="*/ 101 w 144"/>
                <a:gd name="T13" fmla="*/ 18 h 28"/>
                <a:gd name="T14" fmla="*/ 108 w 144"/>
                <a:gd name="T15" fmla="*/ 21 h 28"/>
                <a:gd name="T16" fmla="*/ 119 w 144"/>
                <a:gd name="T17" fmla="*/ 21 h 28"/>
                <a:gd name="T18" fmla="*/ 126 w 144"/>
                <a:gd name="T19" fmla="*/ 25 h 28"/>
                <a:gd name="T20" fmla="*/ 137 w 144"/>
                <a:gd name="T21" fmla="*/ 25 h 28"/>
                <a:gd name="T22" fmla="*/ 144 w 144"/>
                <a:gd name="T23" fmla="*/ 28 h 28"/>
                <a:gd name="T24" fmla="*/ 144 w 144"/>
                <a:gd name="T25" fmla="*/ 21 h 28"/>
                <a:gd name="T26" fmla="*/ 137 w 144"/>
                <a:gd name="T27" fmla="*/ 18 h 28"/>
                <a:gd name="T28" fmla="*/ 130 w 144"/>
                <a:gd name="T29" fmla="*/ 18 h 28"/>
                <a:gd name="T30" fmla="*/ 119 w 144"/>
                <a:gd name="T31" fmla="*/ 14 h 28"/>
                <a:gd name="T32" fmla="*/ 112 w 144"/>
                <a:gd name="T33" fmla="*/ 14 h 28"/>
                <a:gd name="T34" fmla="*/ 104 w 144"/>
                <a:gd name="T35" fmla="*/ 10 h 28"/>
                <a:gd name="T36" fmla="*/ 94 w 144"/>
                <a:gd name="T37" fmla="*/ 10 h 28"/>
                <a:gd name="T38" fmla="*/ 86 w 144"/>
                <a:gd name="T39" fmla="*/ 7 h 28"/>
                <a:gd name="T40" fmla="*/ 76 w 144"/>
                <a:gd name="T41" fmla="*/ 7 h 28"/>
                <a:gd name="T42" fmla="*/ 68 w 144"/>
                <a:gd name="T43" fmla="*/ 3 h 28"/>
                <a:gd name="T44" fmla="*/ 40 w 144"/>
                <a:gd name="T45" fmla="*/ 3 h 28"/>
                <a:gd name="T46" fmla="*/ 29 w 144"/>
                <a:gd name="T47" fmla="*/ 0 h 28"/>
                <a:gd name="T48" fmla="*/ 4 w 144"/>
                <a:gd name="T49" fmla="*/ 0 h 28"/>
                <a:gd name="T50" fmla="*/ 7 w 144"/>
                <a:gd name="T51" fmla="*/ 3 h 28"/>
                <a:gd name="T52" fmla="*/ 0 w 144"/>
                <a:gd name="T53" fmla="*/ 7 h 28"/>
                <a:gd name="T54" fmla="*/ 4 w 144"/>
                <a:gd name="T55" fmla="*/ 10 h 28"/>
                <a:gd name="T56" fmla="*/ 4 w 144"/>
                <a:gd name="T57" fmla="*/ 7 h 28"/>
                <a:gd name="T58" fmla="*/ 0 w 144"/>
                <a:gd name="T5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4" h="28">
                  <a:moveTo>
                    <a:pt x="0" y="7"/>
                  </a:moveTo>
                  <a:lnTo>
                    <a:pt x="4" y="7"/>
                  </a:lnTo>
                  <a:lnTo>
                    <a:pt x="11" y="10"/>
                  </a:lnTo>
                  <a:lnTo>
                    <a:pt x="68" y="10"/>
                  </a:lnTo>
                  <a:lnTo>
                    <a:pt x="76" y="14"/>
                  </a:lnTo>
                  <a:lnTo>
                    <a:pt x="94" y="14"/>
                  </a:lnTo>
                  <a:lnTo>
                    <a:pt x="101" y="18"/>
                  </a:lnTo>
                  <a:lnTo>
                    <a:pt x="108" y="21"/>
                  </a:lnTo>
                  <a:lnTo>
                    <a:pt x="119" y="21"/>
                  </a:lnTo>
                  <a:lnTo>
                    <a:pt x="126" y="25"/>
                  </a:lnTo>
                  <a:lnTo>
                    <a:pt x="137" y="25"/>
                  </a:lnTo>
                  <a:lnTo>
                    <a:pt x="144" y="28"/>
                  </a:lnTo>
                  <a:lnTo>
                    <a:pt x="144" y="21"/>
                  </a:lnTo>
                  <a:lnTo>
                    <a:pt x="137" y="18"/>
                  </a:lnTo>
                  <a:lnTo>
                    <a:pt x="130" y="18"/>
                  </a:lnTo>
                  <a:lnTo>
                    <a:pt x="119" y="14"/>
                  </a:lnTo>
                  <a:lnTo>
                    <a:pt x="112" y="14"/>
                  </a:lnTo>
                  <a:lnTo>
                    <a:pt x="104" y="10"/>
                  </a:lnTo>
                  <a:lnTo>
                    <a:pt x="94" y="10"/>
                  </a:lnTo>
                  <a:lnTo>
                    <a:pt x="86" y="7"/>
                  </a:lnTo>
                  <a:lnTo>
                    <a:pt x="76" y="7"/>
                  </a:lnTo>
                  <a:lnTo>
                    <a:pt x="68" y="3"/>
                  </a:lnTo>
                  <a:lnTo>
                    <a:pt x="40" y="3"/>
                  </a:lnTo>
                  <a:lnTo>
                    <a:pt x="29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0" y="7"/>
                  </a:lnTo>
                  <a:lnTo>
                    <a:pt x="4" y="10"/>
                  </a:lnTo>
                  <a:lnTo>
                    <a:pt x="4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30" name="Freeform 454"/>
            <p:cNvSpPr>
              <a:spLocks/>
            </p:cNvSpPr>
            <p:nvPr/>
          </p:nvSpPr>
          <p:spPr bwMode="auto">
            <a:xfrm>
              <a:off x="3806" y="2521"/>
              <a:ext cx="47" cy="22"/>
            </a:xfrm>
            <a:custGeom>
              <a:avLst/>
              <a:gdLst>
                <a:gd name="T0" fmla="*/ 0 w 47"/>
                <a:gd name="T1" fmla="*/ 7 h 22"/>
                <a:gd name="T2" fmla="*/ 0 w 47"/>
                <a:gd name="T3" fmla="*/ 4 h 22"/>
                <a:gd name="T4" fmla="*/ 8 w 47"/>
                <a:gd name="T5" fmla="*/ 7 h 22"/>
                <a:gd name="T6" fmla="*/ 11 w 47"/>
                <a:gd name="T7" fmla="*/ 11 h 22"/>
                <a:gd name="T8" fmla="*/ 18 w 47"/>
                <a:gd name="T9" fmla="*/ 11 h 22"/>
                <a:gd name="T10" fmla="*/ 22 w 47"/>
                <a:gd name="T11" fmla="*/ 15 h 22"/>
                <a:gd name="T12" fmla="*/ 33 w 47"/>
                <a:gd name="T13" fmla="*/ 15 h 22"/>
                <a:gd name="T14" fmla="*/ 40 w 47"/>
                <a:gd name="T15" fmla="*/ 22 h 22"/>
                <a:gd name="T16" fmla="*/ 47 w 47"/>
                <a:gd name="T17" fmla="*/ 18 h 22"/>
                <a:gd name="T18" fmla="*/ 44 w 47"/>
                <a:gd name="T19" fmla="*/ 11 h 22"/>
                <a:gd name="T20" fmla="*/ 36 w 47"/>
                <a:gd name="T21" fmla="*/ 7 h 22"/>
                <a:gd name="T22" fmla="*/ 26 w 47"/>
                <a:gd name="T23" fmla="*/ 7 h 22"/>
                <a:gd name="T24" fmla="*/ 18 w 47"/>
                <a:gd name="T25" fmla="*/ 4 h 22"/>
                <a:gd name="T26" fmla="*/ 8 w 47"/>
                <a:gd name="T27" fmla="*/ 4 h 22"/>
                <a:gd name="T28" fmla="*/ 4 w 47"/>
                <a:gd name="T29" fmla="*/ 0 h 22"/>
                <a:gd name="T30" fmla="*/ 0 w 47"/>
                <a:gd name="T31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22">
                  <a:moveTo>
                    <a:pt x="0" y="7"/>
                  </a:moveTo>
                  <a:lnTo>
                    <a:pt x="0" y="4"/>
                  </a:lnTo>
                  <a:lnTo>
                    <a:pt x="8" y="7"/>
                  </a:lnTo>
                  <a:lnTo>
                    <a:pt x="11" y="11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0" y="22"/>
                  </a:lnTo>
                  <a:lnTo>
                    <a:pt x="47" y="18"/>
                  </a:lnTo>
                  <a:lnTo>
                    <a:pt x="44" y="11"/>
                  </a:lnTo>
                  <a:lnTo>
                    <a:pt x="36" y="7"/>
                  </a:lnTo>
                  <a:lnTo>
                    <a:pt x="26" y="7"/>
                  </a:lnTo>
                  <a:lnTo>
                    <a:pt x="18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31" name="Freeform 455"/>
            <p:cNvSpPr>
              <a:spLocks/>
            </p:cNvSpPr>
            <p:nvPr/>
          </p:nvSpPr>
          <p:spPr bwMode="auto">
            <a:xfrm>
              <a:off x="3731" y="2449"/>
              <a:ext cx="79" cy="79"/>
            </a:xfrm>
            <a:custGeom>
              <a:avLst/>
              <a:gdLst>
                <a:gd name="T0" fmla="*/ 0 w 79"/>
                <a:gd name="T1" fmla="*/ 4 h 79"/>
                <a:gd name="T2" fmla="*/ 7 w 79"/>
                <a:gd name="T3" fmla="*/ 18 h 79"/>
                <a:gd name="T4" fmla="*/ 14 w 79"/>
                <a:gd name="T5" fmla="*/ 29 h 79"/>
                <a:gd name="T6" fmla="*/ 21 w 79"/>
                <a:gd name="T7" fmla="*/ 40 h 79"/>
                <a:gd name="T8" fmla="*/ 32 w 79"/>
                <a:gd name="T9" fmla="*/ 51 h 79"/>
                <a:gd name="T10" fmla="*/ 43 w 79"/>
                <a:gd name="T11" fmla="*/ 58 h 79"/>
                <a:gd name="T12" fmla="*/ 54 w 79"/>
                <a:gd name="T13" fmla="*/ 65 h 79"/>
                <a:gd name="T14" fmla="*/ 65 w 79"/>
                <a:gd name="T15" fmla="*/ 72 h 79"/>
                <a:gd name="T16" fmla="*/ 75 w 79"/>
                <a:gd name="T17" fmla="*/ 79 h 79"/>
                <a:gd name="T18" fmla="*/ 79 w 79"/>
                <a:gd name="T19" fmla="*/ 72 h 79"/>
                <a:gd name="T20" fmla="*/ 68 w 79"/>
                <a:gd name="T21" fmla="*/ 65 h 79"/>
                <a:gd name="T22" fmla="*/ 57 w 79"/>
                <a:gd name="T23" fmla="*/ 58 h 79"/>
                <a:gd name="T24" fmla="*/ 47 w 79"/>
                <a:gd name="T25" fmla="*/ 51 h 79"/>
                <a:gd name="T26" fmla="*/ 36 w 79"/>
                <a:gd name="T27" fmla="*/ 43 h 79"/>
                <a:gd name="T28" fmla="*/ 29 w 79"/>
                <a:gd name="T29" fmla="*/ 36 h 79"/>
                <a:gd name="T30" fmla="*/ 21 w 79"/>
                <a:gd name="T31" fmla="*/ 25 h 79"/>
                <a:gd name="T32" fmla="*/ 14 w 79"/>
                <a:gd name="T33" fmla="*/ 15 h 79"/>
                <a:gd name="T34" fmla="*/ 7 w 79"/>
                <a:gd name="T35" fmla="*/ 0 h 79"/>
                <a:gd name="T36" fmla="*/ 7 w 79"/>
                <a:gd name="T37" fmla="*/ 4 h 79"/>
                <a:gd name="T38" fmla="*/ 0 w 79"/>
                <a:gd name="T39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9" h="79">
                  <a:moveTo>
                    <a:pt x="0" y="4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2" y="51"/>
                  </a:lnTo>
                  <a:lnTo>
                    <a:pt x="43" y="58"/>
                  </a:lnTo>
                  <a:lnTo>
                    <a:pt x="54" y="65"/>
                  </a:lnTo>
                  <a:lnTo>
                    <a:pt x="65" y="72"/>
                  </a:lnTo>
                  <a:lnTo>
                    <a:pt x="75" y="79"/>
                  </a:lnTo>
                  <a:lnTo>
                    <a:pt x="79" y="72"/>
                  </a:lnTo>
                  <a:lnTo>
                    <a:pt x="68" y="65"/>
                  </a:lnTo>
                  <a:lnTo>
                    <a:pt x="57" y="58"/>
                  </a:lnTo>
                  <a:lnTo>
                    <a:pt x="47" y="51"/>
                  </a:lnTo>
                  <a:lnTo>
                    <a:pt x="36" y="43"/>
                  </a:lnTo>
                  <a:lnTo>
                    <a:pt x="29" y="36"/>
                  </a:lnTo>
                  <a:lnTo>
                    <a:pt x="21" y="25"/>
                  </a:lnTo>
                  <a:lnTo>
                    <a:pt x="14" y="15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32" name="Freeform 456"/>
            <p:cNvSpPr>
              <a:spLocks/>
            </p:cNvSpPr>
            <p:nvPr/>
          </p:nvSpPr>
          <p:spPr bwMode="auto">
            <a:xfrm>
              <a:off x="3731" y="2327"/>
              <a:ext cx="54" cy="126"/>
            </a:xfrm>
            <a:custGeom>
              <a:avLst/>
              <a:gdLst>
                <a:gd name="T0" fmla="*/ 50 w 54"/>
                <a:gd name="T1" fmla="*/ 0 h 126"/>
                <a:gd name="T2" fmla="*/ 36 w 54"/>
                <a:gd name="T3" fmla="*/ 11 h 126"/>
                <a:gd name="T4" fmla="*/ 25 w 54"/>
                <a:gd name="T5" fmla="*/ 25 h 126"/>
                <a:gd name="T6" fmla="*/ 14 w 54"/>
                <a:gd name="T7" fmla="*/ 43 h 126"/>
                <a:gd name="T8" fmla="*/ 11 w 54"/>
                <a:gd name="T9" fmla="*/ 57 h 126"/>
                <a:gd name="T10" fmla="*/ 3 w 54"/>
                <a:gd name="T11" fmla="*/ 75 h 126"/>
                <a:gd name="T12" fmla="*/ 3 w 54"/>
                <a:gd name="T13" fmla="*/ 93 h 126"/>
                <a:gd name="T14" fmla="*/ 0 w 54"/>
                <a:gd name="T15" fmla="*/ 108 h 126"/>
                <a:gd name="T16" fmla="*/ 0 w 54"/>
                <a:gd name="T17" fmla="*/ 126 h 126"/>
                <a:gd name="T18" fmla="*/ 7 w 54"/>
                <a:gd name="T19" fmla="*/ 126 h 126"/>
                <a:gd name="T20" fmla="*/ 7 w 54"/>
                <a:gd name="T21" fmla="*/ 108 h 126"/>
                <a:gd name="T22" fmla="*/ 11 w 54"/>
                <a:gd name="T23" fmla="*/ 93 h 126"/>
                <a:gd name="T24" fmla="*/ 11 w 54"/>
                <a:gd name="T25" fmla="*/ 75 h 126"/>
                <a:gd name="T26" fmla="*/ 18 w 54"/>
                <a:gd name="T27" fmla="*/ 61 h 126"/>
                <a:gd name="T28" fmla="*/ 21 w 54"/>
                <a:gd name="T29" fmla="*/ 43 h 126"/>
                <a:gd name="T30" fmla="*/ 29 w 54"/>
                <a:gd name="T31" fmla="*/ 29 h 126"/>
                <a:gd name="T32" fmla="*/ 43 w 54"/>
                <a:gd name="T33" fmla="*/ 18 h 126"/>
                <a:gd name="T34" fmla="*/ 54 w 54"/>
                <a:gd name="T35" fmla="*/ 7 h 126"/>
                <a:gd name="T36" fmla="*/ 50 w 54"/>
                <a:gd name="T3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126">
                  <a:moveTo>
                    <a:pt x="50" y="0"/>
                  </a:moveTo>
                  <a:lnTo>
                    <a:pt x="36" y="11"/>
                  </a:lnTo>
                  <a:lnTo>
                    <a:pt x="25" y="25"/>
                  </a:lnTo>
                  <a:lnTo>
                    <a:pt x="14" y="43"/>
                  </a:lnTo>
                  <a:lnTo>
                    <a:pt x="11" y="57"/>
                  </a:lnTo>
                  <a:lnTo>
                    <a:pt x="3" y="75"/>
                  </a:lnTo>
                  <a:lnTo>
                    <a:pt x="3" y="93"/>
                  </a:lnTo>
                  <a:lnTo>
                    <a:pt x="0" y="108"/>
                  </a:lnTo>
                  <a:lnTo>
                    <a:pt x="0" y="126"/>
                  </a:lnTo>
                  <a:lnTo>
                    <a:pt x="7" y="126"/>
                  </a:lnTo>
                  <a:lnTo>
                    <a:pt x="7" y="108"/>
                  </a:lnTo>
                  <a:lnTo>
                    <a:pt x="11" y="93"/>
                  </a:lnTo>
                  <a:lnTo>
                    <a:pt x="11" y="75"/>
                  </a:lnTo>
                  <a:lnTo>
                    <a:pt x="18" y="61"/>
                  </a:lnTo>
                  <a:lnTo>
                    <a:pt x="21" y="43"/>
                  </a:lnTo>
                  <a:lnTo>
                    <a:pt x="29" y="29"/>
                  </a:lnTo>
                  <a:lnTo>
                    <a:pt x="43" y="18"/>
                  </a:lnTo>
                  <a:lnTo>
                    <a:pt x="54" y="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33" name="Freeform 457"/>
            <p:cNvSpPr>
              <a:spLocks/>
            </p:cNvSpPr>
            <p:nvPr/>
          </p:nvSpPr>
          <p:spPr bwMode="auto">
            <a:xfrm>
              <a:off x="3781" y="2276"/>
              <a:ext cx="112" cy="58"/>
            </a:xfrm>
            <a:custGeom>
              <a:avLst/>
              <a:gdLst>
                <a:gd name="T0" fmla="*/ 105 w 112"/>
                <a:gd name="T1" fmla="*/ 11 h 58"/>
                <a:gd name="T2" fmla="*/ 101 w 112"/>
                <a:gd name="T3" fmla="*/ 4 h 58"/>
                <a:gd name="T4" fmla="*/ 94 w 112"/>
                <a:gd name="T5" fmla="*/ 8 h 58"/>
                <a:gd name="T6" fmla="*/ 87 w 112"/>
                <a:gd name="T7" fmla="*/ 8 h 58"/>
                <a:gd name="T8" fmla="*/ 79 w 112"/>
                <a:gd name="T9" fmla="*/ 11 h 58"/>
                <a:gd name="T10" fmla="*/ 72 w 112"/>
                <a:gd name="T11" fmla="*/ 15 h 58"/>
                <a:gd name="T12" fmla="*/ 69 w 112"/>
                <a:gd name="T13" fmla="*/ 15 h 58"/>
                <a:gd name="T14" fmla="*/ 61 w 112"/>
                <a:gd name="T15" fmla="*/ 18 h 58"/>
                <a:gd name="T16" fmla="*/ 54 w 112"/>
                <a:gd name="T17" fmla="*/ 18 h 58"/>
                <a:gd name="T18" fmla="*/ 47 w 112"/>
                <a:gd name="T19" fmla="*/ 22 h 58"/>
                <a:gd name="T20" fmla="*/ 43 w 112"/>
                <a:gd name="T21" fmla="*/ 26 h 58"/>
                <a:gd name="T22" fmla="*/ 36 w 112"/>
                <a:gd name="T23" fmla="*/ 29 h 58"/>
                <a:gd name="T24" fmla="*/ 33 w 112"/>
                <a:gd name="T25" fmla="*/ 33 h 58"/>
                <a:gd name="T26" fmla="*/ 25 w 112"/>
                <a:gd name="T27" fmla="*/ 36 h 58"/>
                <a:gd name="T28" fmla="*/ 18 w 112"/>
                <a:gd name="T29" fmla="*/ 40 h 58"/>
                <a:gd name="T30" fmla="*/ 15 w 112"/>
                <a:gd name="T31" fmla="*/ 44 h 58"/>
                <a:gd name="T32" fmla="*/ 7 w 112"/>
                <a:gd name="T33" fmla="*/ 47 h 58"/>
                <a:gd name="T34" fmla="*/ 0 w 112"/>
                <a:gd name="T35" fmla="*/ 51 h 58"/>
                <a:gd name="T36" fmla="*/ 4 w 112"/>
                <a:gd name="T37" fmla="*/ 58 h 58"/>
                <a:gd name="T38" fmla="*/ 11 w 112"/>
                <a:gd name="T39" fmla="*/ 54 h 58"/>
                <a:gd name="T40" fmla="*/ 15 w 112"/>
                <a:gd name="T41" fmla="*/ 51 h 58"/>
                <a:gd name="T42" fmla="*/ 22 w 112"/>
                <a:gd name="T43" fmla="*/ 47 h 58"/>
                <a:gd name="T44" fmla="*/ 29 w 112"/>
                <a:gd name="T45" fmla="*/ 44 h 58"/>
                <a:gd name="T46" fmla="*/ 33 w 112"/>
                <a:gd name="T47" fmla="*/ 40 h 58"/>
                <a:gd name="T48" fmla="*/ 40 w 112"/>
                <a:gd name="T49" fmla="*/ 36 h 58"/>
                <a:gd name="T50" fmla="*/ 47 w 112"/>
                <a:gd name="T51" fmla="*/ 33 h 58"/>
                <a:gd name="T52" fmla="*/ 51 w 112"/>
                <a:gd name="T53" fmla="*/ 29 h 58"/>
                <a:gd name="T54" fmla="*/ 58 w 112"/>
                <a:gd name="T55" fmla="*/ 26 h 58"/>
                <a:gd name="T56" fmla="*/ 65 w 112"/>
                <a:gd name="T57" fmla="*/ 26 h 58"/>
                <a:gd name="T58" fmla="*/ 72 w 112"/>
                <a:gd name="T59" fmla="*/ 22 h 58"/>
                <a:gd name="T60" fmla="*/ 76 w 112"/>
                <a:gd name="T61" fmla="*/ 18 h 58"/>
                <a:gd name="T62" fmla="*/ 83 w 112"/>
                <a:gd name="T63" fmla="*/ 18 h 58"/>
                <a:gd name="T64" fmla="*/ 90 w 112"/>
                <a:gd name="T65" fmla="*/ 15 h 58"/>
                <a:gd name="T66" fmla="*/ 94 w 112"/>
                <a:gd name="T67" fmla="*/ 15 h 58"/>
                <a:gd name="T68" fmla="*/ 101 w 112"/>
                <a:gd name="T69" fmla="*/ 11 h 58"/>
                <a:gd name="T70" fmla="*/ 97 w 112"/>
                <a:gd name="T71" fmla="*/ 8 h 58"/>
                <a:gd name="T72" fmla="*/ 105 w 112"/>
                <a:gd name="T73" fmla="*/ 11 h 58"/>
                <a:gd name="T74" fmla="*/ 112 w 112"/>
                <a:gd name="T75" fmla="*/ 0 h 58"/>
                <a:gd name="T76" fmla="*/ 101 w 112"/>
                <a:gd name="T77" fmla="*/ 4 h 58"/>
                <a:gd name="T78" fmla="*/ 105 w 112"/>
                <a:gd name="T79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58">
                  <a:moveTo>
                    <a:pt x="105" y="11"/>
                  </a:moveTo>
                  <a:lnTo>
                    <a:pt x="101" y="4"/>
                  </a:lnTo>
                  <a:lnTo>
                    <a:pt x="94" y="8"/>
                  </a:lnTo>
                  <a:lnTo>
                    <a:pt x="87" y="8"/>
                  </a:lnTo>
                  <a:lnTo>
                    <a:pt x="79" y="11"/>
                  </a:lnTo>
                  <a:lnTo>
                    <a:pt x="72" y="15"/>
                  </a:lnTo>
                  <a:lnTo>
                    <a:pt x="69" y="15"/>
                  </a:lnTo>
                  <a:lnTo>
                    <a:pt x="61" y="18"/>
                  </a:lnTo>
                  <a:lnTo>
                    <a:pt x="54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36" y="29"/>
                  </a:lnTo>
                  <a:lnTo>
                    <a:pt x="33" y="33"/>
                  </a:lnTo>
                  <a:lnTo>
                    <a:pt x="25" y="36"/>
                  </a:lnTo>
                  <a:lnTo>
                    <a:pt x="18" y="40"/>
                  </a:lnTo>
                  <a:lnTo>
                    <a:pt x="15" y="44"/>
                  </a:lnTo>
                  <a:lnTo>
                    <a:pt x="7" y="47"/>
                  </a:lnTo>
                  <a:lnTo>
                    <a:pt x="0" y="51"/>
                  </a:lnTo>
                  <a:lnTo>
                    <a:pt x="4" y="58"/>
                  </a:lnTo>
                  <a:lnTo>
                    <a:pt x="11" y="54"/>
                  </a:lnTo>
                  <a:lnTo>
                    <a:pt x="15" y="51"/>
                  </a:lnTo>
                  <a:lnTo>
                    <a:pt x="22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40" y="36"/>
                  </a:lnTo>
                  <a:lnTo>
                    <a:pt x="47" y="33"/>
                  </a:lnTo>
                  <a:lnTo>
                    <a:pt x="51" y="29"/>
                  </a:lnTo>
                  <a:lnTo>
                    <a:pt x="58" y="26"/>
                  </a:lnTo>
                  <a:lnTo>
                    <a:pt x="65" y="26"/>
                  </a:lnTo>
                  <a:lnTo>
                    <a:pt x="72" y="22"/>
                  </a:lnTo>
                  <a:lnTo>
                    <a:pt x="76" y="18"/>
                  </a:lnTo>
                  <a:lnTo>
                    <a:pt x="83" y="18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101" y="11"/>
                  </a:lnTo>
                  <a:lnTo>
                    <a:pt x="97" y="8"/>
                  </a:lnTo>
                  <a:lnTo>
                    <a:pt x="105" y="11"/>
                  </a:lnTo>
                  <a:lnTo>
                    <a:pt x="112" y="0"/>
                  </a:lnTo>
                  <a:lnTo>
                    <a:pt x="101" y="4"/>
                  </a:lnTo>
                  <a:lnTo>
                    <a:pt x="10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34" name="Freeform 458"/>
            <p:cNvSpPr>
              <a:spLocks/>
            </p:cNvSpPr>
            <p:nvPr/>
          </p:nvSpPr>
          <p:spPr bwMode="auto">
            <a:xfrm>
              <a:off x="3868" y="2284"/>
              <a:ext cx="72" cy="176"/>
            </a:xfrm>
            <a:custGeom>
              <a:avLst/>
              <a:gdLst>
                <a:gd name="T0" fmla="*/ 72 w 72"/>
                <a:gd name="T1" fmla="*/ 172 h 176"/>
                <a:gd name="T2" fmla="*/ 68 w 72"/>
                <a:gd name="T3" fmla="*/ 162 h 176"/>
                <a:gd name="T4" fmla="*/ 64 w 72"/>
                <a:gd name="T5" fmla="*/ 151 h 176"/>
                <a:gd name="T6" fmla="*/ 57 w 72"/>
                <a:gd name="T7" fmla="*/ 140 h 176"/>
                <a:gd name="T8" fmla="*/ 50 w 72"/>
                <a:gd name="T9" fmla="*/ 129 h 176"/>
                <a:gd name="T10" fmla="*/ 43 w 72"/>
                <a:gd name="T11" fmla="*/ 118 h 176"/>
                <a:gd name="T12" fmla="*/ 36 w 72"/>
                <a:gd name="T13" fmla="*/ 108 h 176"/>
                <a:gd name="T14" fmla="*/ 28 w 72"/>
                <a:gd name="T15" fmla="*/ 100 h 176"/>
                <a:gd name="T16" fmla="*/ 21 w 72"/>
                <a:gd name="T17" fmla="*/ 90 h 176"/>
                <a:gd name="T18" fmla="*/ 18 w 72"/>
                <a:gd name="T19" fmla="*/ 79 h 176"/>
                <a:gd name="T20" fmla="*/ 10 w 72"/>
                <a:gd name="T21" fmla="*/ 68 h 176"/>
                <a:gd name="T22" fmla="*/ 7 w 72"/>
                <a:gd name="T23" fmla="*/ 57 h 176"/>
                <a:gd name="T24" fmla="*/ 7 w 72"/>
                <a:gd name="T25" fmla="*/ 25 h 176"/>
                <a:gd name="T26" fmla="*/ 10 w 72"/>
                <a:gd name="T27" fmla="*/ 14 h 176"/>
                <a:gd name="T28" fmla="*/ 18 w 72"/>
                <a:gd name="T29" fmla="*/ 3 h 176"/>
                <a:gd name="T30" fmla="*/ 10 w 72"/>
                <a:gd name="T31" fmla="*/ 0 h 176"/>
                <a:gd name="T32" fmla="*/ 3 w 72"/>
                <a:gd name="T33" fmla="*/ 10 h 176"/>
                <a:gd name="T34" fmla="*/ 0 w 72"/>
                <a:gd name="T35" fmla="*/ 25 h 176"/>
                <a:gd name="T36" fmla="*/ 0 w 72"/>
                <a:gd name="T37" fmla="*/ 57 h 176"/>
                <a:gd name="T38" fmla="*/ 3 w 72"/>
                <a:gd name="T39" fmla="*/ 72 h 176"/>
                <a:gd name="T40" fmla="*/ 7 w 72"/>
                <a:gd name="T41" fmla="*/ 82 h 176"/>
                <a:gd name="T42" fmla="*/ 14 w 72"/>
                <a:gd name="T43" fmla="*/ 93 h 176"/>
                <a:gd name="T44" fmla="*/ 21 w 72"/>
                <a:gd name="T45" fmla="*/ 104 h 176"/>
                <a:gd name="T46" fmla="*/ 28 w 72"/>
                <a:gd name="T47" fmla="*/ 111 h 176"/>
                <a:gd name="T48" fmla="*/ 36 w 72"/>
                <a:gd name="T49" fmla="*/ 122 h 176"/>
                <a:gd name="T50" fmla="*/ 43 w 72"/>
                <a:gd name="T51" fmla="*/ 133 h 176"/>
                <a:gd name="T52" fmla="*/ 50 w 72"/>
                <a:gd name="T53" fmla="*/ 144 h 176"/>
                <a:gd name="T54" fmla="*/ 57 w 72"/>
                <a:gd name="T55" fmla="*/ 154 h 176"/>
                <a:gd name="T56" fmla="*/ 61 w 72"/>
                <a:gd name="T57" fmla="*/ 165 h 176"/>
                <a:gd name="T58" fmla="*/ 64 w 72"/>
                <a:gd name="T59" fmla="*/ 176 h 176"/>
                <a:gd name="T60" fmla="*/ 72 w 72"/>
                <a:gd name="T61" fmla="*/ 17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176">
                  <a:moveTo>
                    <a:pt x="72" y="172"/>
                  </a:moveTo>
                  <a:lnTo>
                    <a:pt x="68" y="162"/>
                  </a:lnTo>
                  <a:lnTo>
                    <a:pt x="64" y="151"/>
                  </a:lnTo>
                  <a:lnTo>
                    <a:pt x="57" y="140"/>
                  </a:lnTo>
                  <a:lnTo>
                    <a:pt x="50" y="129"/>
                  </a:lnTo>
                  <a:lnTo>
                    <a:pt x="43" y="118"/>
                  </a:lnTo>
                  <a:lnTo>
                    <a:pt x="36" y="108"/>
                  </a:lnTo>
                  <a:lnTo>
                    <a:pt x="28" y="100"/>
                  </a:lnTo>
                  <a:lnTo>
                    <a:pt x="21" y="90"/>
                  </a:lnTo>
                  <a:lnTo>
                    <a:pt x="18" y="79"/>
                  </a:lnTo>
                  <a:lnTo>
                    <a:pt x="10" y="68"/>
                  </a:lnTo>
                  <a:lnTo>
                    <a:pt x="7" y="57"/>
                  </a:lnTo>
                  <a:lnTo>
                    <a:pt x="7" y="25"/>
                  </a:lnTo>
                  <a:lnTo>
                    <a:pt x="10" y="14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0"/>
                  </a:lnTo>
                  <a:lnTo>
                    <a:pt x="0" y="25"/>
                  </a:lnTo>
                  <a:lnTo>
                    <a:pt x="0" y="57"/>
                  </a:lnTo>
                  <a:lnTo>
                    <a:pt x="3" y="72"/>
                  </a:lnTo>
                  <a:lnTo>
                    <a:pt x="7" y="82"/>
                  </a:lnTo>
                  <a:lnTo>
                    <a:pt x="14" y="93"/>
                  </a:lnTo>
                  <a:lnTo>
                    <a:pt x="21" y="104"/>
                  </a:lnTo>
                  <a:lnTo>
                    <a:pt x="28" y="111"/>
                  </a:lnTo>
                  <a:lnTo>
                    <a:pt x="36" y="122"/>
                  </a:lnTo>
                  <a:lnTo>
                    <a:pt x="43" y="133"/>
                  </a:lnTo>
                  <a:lnTo>
                    <a:pt x="50" y="144"/>
                  </a:lnTo>
                  <a:lnTo>
                    <a:pt x="57" y="154"/>
                  </a:lnTo>
                  <a:lnTo>
                    <a:pt x="61" y="165"/>
                  </a:lnTo>
                  <a:lnTo>
                    <a:pt x="64" y="176"/>
                  </a:lnTo>
                  <a:lnTo>
                    <a:pt x="72" y="1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35" name="Freeform 459"/>
            <p:cNvSpPr>
              <a:spLocks/>
            </p:cNvSpPr>
            <p:nvPr/>
          </p:nvSpPr>
          <p:spPr bwMode="auto">
            <a:xfrm>
              <a:off x="3882" y="2291"/>
              <a:ext cx="148" cy="205"/>
            </a:xfrm>
            <a:custGeom>
              <a:avLst/>
              <a:gdLst>
                <a:gd name="T0" fmla="*/ 122 w 148"/>
                <a:gd name="T1" fmla="*/ 147 h 205"/>
                <a:gd name="T2" fmla="*/ 140 w 148"/>
                <a:gd name="T3" fmla="*/ 147 h 205"/>
                <a:gd name="T4" fmla="*/ 144 w 148"/>
                <a:gd name="T5" fmla="*/ 144 h 205"/>
                <a:gd name="T6" fmla="*/ 144 w 148"/>
                <a:gd name="T7" fmla="*/ 140 h 205"/>
                <a:gd name="T8" fmla="*/ 148 w 148"/>
                <a:gd name="T9" fmla="*/ 137 h 205"/>
                <a:gd name="T10" fmla="*/ 144 w 148"/>
                <a:gd name="T11" fmla="*/ 144 h 205"/>
                <a:gd name="T12" fmla="*/ 140 w 148"/>
                <a:gd name="T13" fmla="*/ 151 h 205"/>
                <a:gd name="T14" fmla="*/ 137 w 148"/>
                <a:gd name="T15" fmla="*/ 158 h 205"/>
                <a:gd name="T16" fmla="*/ 115 w 148"/>
                <a:gd name="T17" fmla="*/ 180 h 205"/>
                <a:gd name="T18" fmla="*/ 108 w 148"/>
                <a:gd name="T19" fmla="*/ 183 h 205"/>
                <a:gd name="T20" fmla="*/ 104 w 148"/>
                <a:gd name="T21" fmla="*/ 187 h 205"/>
                <a:gd name="T22" fmla="*/ 104 w 148"/>
                <a:gd name="T23" fmla="*/ 191 h 205"/>
                <a:gd name="T24" fmla="*/ 94 w 148"/>
                <a:gd name="T25" fmla="*/ 201 h 205"/>
                <a:gd name="T26" fmla="*/ 90 w 148"/>
                <a:gd name="T27" fmla="*/ 201 h 205"/>
                <a:gd name="T28" fmla="*/ 86 w 148"/>
                <a:gd name="T29" fmla="*/ 205 h 205"/>
                <a:gd name="T30" fmla="*/ 76 w 148"/>
                <a:gd name="T31" fmla="*/ 187 h 205"/>
                <a:gd name="T32" fmla="*/ 65 w 148"/>
                <a:gd name="T33" fmla="*/ 165 h 205"/>
                <a:gd name="T34" fmla="*/ 54 w 148"/>
                <a:gd name="T35" fmla="*/ 147 h 205"/>
                <a:gd name="T36" fmla="*/ 43 w 148"/>
                <a:gd name="T37" fmla="*/ 126 h 205"/>
                <a:gd name="T38" fmla="*/ 32 w 148"/>
                <a:gd name="T39" fmla="*/ 104 h 205"/>
                <a:gd name="T40" fmla="*/ 22 w 148"/>
                <a:gd name="T41" fmla="*/ 86 h 205"/>
                <a:gd name="T42" fmla="*/ 11 w 148"/>
                <a:gd name="T43" fmla="*/ 65 h 205"/>
                <a:gd name="T44" fmla="*/ 0 w 148"/>
                <a:gd name="T45" fmla="*/ 43 h 205"/>
                <a:gd name="T46" fmla="*/ 0 w 148"/>
                <a:gd name="T47" fmla="*/ 18 h 205"/>
                <a:gd name="T48" fmla="*/ 7 w 148"/>
                <a:gd name="T49" fmla="*/ 7 h 205"/>
                <a:gd name="T50" fmla="*/ 11 w 148"/>
                <a:gd name="T51" fmla="*/ 0 h 205"/>
                <a:gd name="T52" fmla="*/ 14 w 148"/>
                <a:gd name="T53" fmla="*/ 11 h 205"/>
                <a:gd name="T54" fmla="*/ 18 w 148"/>
                <a:gd name="T55" fmla="*/ 21 h 205"/>
                <a:gd name="T56" fmla="*/ 22 w 148"/>
                <a:gd name="T57" fmla="*/ 32 h 205"/>
                <a:gd name="T58" fmla="*/ 25 w 148"/>
                <a:gd name="T59" fmla="*/ 43 h 205"/>
                <a:gd name="T60" fmla="*/ 32 w 148"/>
                <a:gd name="T61" fmla="*/ 54 h 205"/>
                <a:gd name="T62" fmla="*/ 40 w 148"/>
                <a:gd name="T63" fmla="*/ 65 h 205"/>
                <a:gd name="T64" fmla="*/ 43 w 148"/>
                <a:gd name="T65" fmla="*/ 75 h 205"/>
                <a:gd name="T66" fmla="*/ 50 w 148"/>
                <a:gd name="T67" fmla="*/ 83 h 205"/>
                <a:gd name="T68" fmla="*/ 58 w 148"/>
                <a:gd name="T69" fmla="*/ 93 h 205"/>
                <a:gd name="T70" fmla="*/ 68 w 148"/>
                <a:gd name="T71" fmla="*/ 101 h 205"/>
                <a:gd name="T72" fmla="*/ 76 w 148"/>
                <a:gd name="T73" fmla="*/ 111 h 205"/>
                <a:gd name="T74" fmla="*/ 83 w 148"/>
                <a:gd name="T75" fmla="*/ 119 h 205"/>
                <a:gd name="T76" fmla="*/ 94 w 148"/>
                <a:gd name="T77" fmla="*/ 126 h 205"/>
                <a:gd name="T78" fmla="*/ 101 w 148"/>
                <a:gd name="T79" fmla="*/ 133 h 205"/>
                <a:gd name="T80" fmla="*/ 112 w 148"/>
                <a:gd name="T81" fmla="*/ 140 h 205"/>
                <a:gd name="T82" fmla="*/ 122 w 148"/>
                <a:gd name="T83" fmla="*/ 14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205">
                  <a:moveTo>
                    <a:pt x="122" y="147"/>
                  </a:moveTo>
                  <a:lnTo>
                    <a:pt x="140" y="147"/>
                  </a:lnTo>
                  <a:lnTo>
                    <a:pt x="144" y="144"/>
                  </a:lnTo>
                  <a:lnTo>
                    <a:pt x="144" y="140"/>
                  </a:lnTo>
                  <a:lnTo>
                    <a:pt x="148" y="137"/>
                  </a:lnTo>
                  <a:lnTo>
                    <a:pt x="144" y="144"/>
                  </a:lnTo>
                  <a:lnTo>
                    <a:pt x="140" y="151"/>
                  </a:lnTo>
                  <a:lnTo>
                    <a:pt x="137" y="158"/>
                  </a:lnTo>
                  <a:lnTo>
                    <a:pt x="115" y="180"/>
                  </a:lnTo>
                  <a:lnTo>
                    <a:pt x="108" y="183"/>
                  </a:lnTo>
                  <a:lnTo>
                    <a:pt x="104" y="187"/>
                  </a:lnTo>
                  <a:lnTo>
                    <a:pt x="104" y="191"/>
                  </a:lnTo>
                  <a:lnTo>
                    <a:pt x="94" y="201"/>
                  </a:lnTo>
                  <a:lnTo>
                    <a:pt x="90" y="201"/>
                  </a:lnTo>
                  <a:lnTo>
                    <a:pt x="86" y="205"/>
                  </a:lnTo>
                  <a:lnTo>
                    <a:pt x="76" y="187"/>
                  </a:lnTo>
                  <a:lnTo>
                    <a:pt x="65" y="165"/>
                  </a:lnTo>
                  <a:lnTo>
                    <a:pt x="54" y="147"/>
                  </a:lnTo>
                  <a:lnTo>
                    <a:pt x="43" y="126"/>
                  </a:lnTo>
                  <a:lnTo>
                    <a:pt x="32" y="104"/>
                  </a:lnTo>
                  <a:lnTo>
                    <a:pt x="22" y="86"/>
                  </a:lnTo>
                  <a:lnTo>
                    <a:pt x="11" y="65"/>
                  </a:lnTo>
                  <a:lnTo>
                    <a:pt x="0" y="43"/>
                  </a:lnTo>
                  <a:lnTo>
                    <a:pt x="0" y="18"/>
                  </a:lnTo>
                  <a:lnTo>
                    <a:pt x="7" y="7"/>
                  </a:lnTo>
                  <a:lnTo>
                    <a:pt x="11" y="0"/>
                  </a:lnTo>
                  <a:lnTo>
                    <a:pt x="14" y="11"/>
                  </a:lnTo>
                  <a:lnTo>
                    <a:pt x="18" y="21"/>
                  </a:lnTo>
                  <a:lnTo>
                    <a:pt x="22" y="32"/>
                  </a:lnTo>
                  <a:lnTo>
                    <a:pt x="25" y="43"/>
                  </a:lnTo>
                  <a:lnTo>
                    <a:pt x="32" y="54"/>
                  </a:lnTo>
                  <a:lnTo>
                    <a:pt x="40" y="65"/>
                  </a:lnTo>
                  <a:lnTo>
                    <a:pt x="43" y="75"/>
                  </a:lnTo>
                  <a:lnTo>
                    <a:pt x="50" y="83"/>
                  </a:lnTo>
                  <a:lnTo>
                    <a:pt x="58" y="93"/>
                  </a:lnTo>
                  <a:lnTo>
                    <a:pt x="68" y="101"/>
                  </a:lnTo>
                  <a:lnTo>
                    <a:pt x="76" y="111"/>
                  </a:lnTo>
                  <a:lnTo>
                    <a:pt x="83" y="119"/>
                  </a:lnTo>
                  <a:lnTo>
                    <a:pt x="94" y="126"/>
                  </a:lnTo>
                  <a:lnTo>
                    <a:pt x="101" y="133"/>
                  </a:lnTo>
                  <a:lnTo>
                    <a:pt x="112" y="140"/>
                  </a:lnTo>
                  <a:lnTo>
                    <a:pt x="122" y="1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36" name="Freeform 460"/>
            <p:cNvSpPr>
              <a:spLocks/>
            </p:cNvSpPr>
            <p:nvPr/>
          </p:nvSpPr>
          <p:spPr bwMode="auto">
            <a:xfrm>
              <a:off x="4004" y="2410"/>
              <a:ext cx="33" cy="32"/>
            </a:xfrm>
            <a:custGeom>
              <a:avLst/>
              <a:gdLst>
                <a:gd name="T0" fmla="*/ 29 w 33"/>
                <a:gd name="T1" fmla="*/ 21 h 32"/>
                <a:gd name="T2" fmla="*/ 22 w 33"/>
                <a:gd name="T3" fmla="*/ 18 h 32"/>
                <a:gd name="T4" fmla="*/ 18 w 33"/>
                <a:gd name="T5" fmla="*/ 21 h 32"/>
                <a:gd name="T6" fmla="*/ 18 w 33"/>
                <a:gd name="T7" fmla="*/ 25 h 32"/>
                <a:gd name="T8" fmla="*/ 0 w 33"/>
                <a:gd name="T9" fmla="*/ 25 h 32"/>
                <a:gd name="T10" fmla="*/ 0 w 33"/>
                <a:gd name="T11" fmla="*/ 32 h 32"/>
                <a:gd name="T12" fmla="*/ 18 w 33"/>
                <a:gd name="T13" fmla="*/ 32 h 32"/>
                <a:gd name="T14" fmla="*/ 22 w 33"/>
                <a:gd name="T15" fmla="*/ 28 h 32"/>
                <a:gd name="T16" fmla="*/ 29 w 33"/>
                <a:gd name="T17" fmla="*/ 25 h 32"/>
                <a:gd name="T18" fmla="*/ 29 w 33"/>
                <a:gd name="T19" fmla="*/ 21 h 32"/>
                <a:gd name="T20" fmla="*/ 22 w 33"/>
                <a:gd name="T21" fmla="*/ 18 h 32"/>
                <a:gd name="T22" fmla="*/ 29 w 33"/>
                <a:gd name="T23" fmla="*/ 21 h 32"/>
                <a:gd name="T24" fmla="*/ 33 w 33"/>
                <a:gd name="T25" fmla="*/ 0 h 32"/>
                <a:gd name="T26" fmla="*/ 22 w 33"/>
                <a:gd name="T27" fmla="*/ 18 h 32"/>
                <a:gd name="T28" fmla="*/ 29 w 33"/>
                <a:gd name="T29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32">
                  <a:moveTo>
                    <a:pt x="29" y="21"/>
                  </a:moveTo>
                  <a:lnTo>
                    <a:pt x="22" y="18"/>
                  </a:lnTo>
                  <a:lnTo>
                    <a:pt x="18" y="21"/>
                  </a:lnTo>
                  <a:lnTo>
                    <a:pt x="18" y="25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18" y="32"/>
                  </a:lnTo>
                  <a:lnTo>
                    <a:pt x="22" y="28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22" y="18"/>
                  </a:lnTo>
                  <a:lnTo>
                    <a:pt x="29" y="21"/>
                  </a:lnTo>
                  <a:lnTo>
                    <a:pt x="33" y="0"/>
                  </a:lnTo>
                  <a:lnTo>
                    <a:pt x="22" y="18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37" name="Freeform 461"/>
            <p:cNvSpPr>
              <a:spLocks/>
            </p:cNvSpPr>
            <p:nvPr/>
          </p:nvSpPr>
          <p:spPr bwMode="auto">
            <a:xfrm>
              <a:off x="3986" y="2428"/>
              <a:ext cx="47" cy="50"/>
            </a:xfrm>
            <a:custGeom>
              <a:avLst/>
              <a:gdLst>
                <a:gd name="T0" fmla="*/ 8 w 47"/>
                <a:gd name="T1" fmla="*/ 46 h 50"/>
                <a:gd name="T2" fmla="*/ 4 w 47"/>
                <a:gd name="T3" fmla="*/ 50 h 50"/>
                <a:gd name="T4" fmla="*/ 11 w 47"/>
                <a:gd name="T5" fmla="*/ 46 h 50"/>
                <a:gd name="T6" fmla="*/ 18 w 47"/>
                <a:gd name="T7" fmla="*/ 39 h 50"/>
                <a:gd name="T8" fmla="*/ 26 w 47"/>
                <a:gd name="T9" fmla="*/ 36 h 50"/>
                <a:gd name="T10" fmla="*/ 29 w 47"/>
                <a:gd name="T11" fmla="*/ 28 h 50"/>
                <a:gd name="T12" fmla="*/ 33 w 47"/>
                <a:gd name="T13" fmla="*/ 21 h 50"/>
                <a:gd name="T14" fmla="*/ 44 w 47"/>
                <a:gd name="T15" fmla="*/ 10 h 50"/>
                <a:gd name="T16" fmla="*/ 47 w 47"/>
                <a:gd name="T17" fmla="*/ 3 h 50"/>
                <a:gd name="T18" fmla="*/ 40 w 47"/>
                <a:gd name="T19" fmla="*/ 0 h 50"/>
                <a:gd name="T20" fmla="*/ 36 w 47"/>
                <a:gd name="T21" fmla="*/ 7 h 50"/>
                <a:gd name="T22" fmla="*/ 33 w 47"/>
                <a:gd name="T23" fmla="*/ 10 h 50"/>
                <a:gd name="T24" fmla="*/ 29 w 47"/>
                <a:gd name="T25" fmla="*/ 18 h 50"/>
                <a:gd name="T26" fmla="*/ 26 w 47"/>
                <a:gd name="T27" fmla="*/ 25 h 50"/>
                <a:gd name="T28" fmla="*/ 18 w 47"/>
                <a:gd name="T29" fmla="*/ 28 h 50"/>
                <a:gd name="T30" fmla="*/ 15 w 47"/>
                <a:gd name="T31" fmla="*/ 36 h 50"/>
                <a:gd name="T32" fmla="*/ 8 w 47"/>
                <a:gd name="T33" fmla="*/ 39 h 50"/>
                <a:gd name="T34" fmla="*/ 0 w 47"/>
                <a:gd name="T35" fmla="*/ 43 h 50"/>
                <a:gd name="T36" fmla="*/ 0 w 47"/>
                <a:gd name="T37" fmla="*/ 46 h 50"/>
                <a:gd name="T38" fmla="*/ 0 w 47"/>
                <a:gd name="T39" fmla="*/ 43 h 50"/>
                <a:gd name="T40" fmla="*/ 0 w 47"/>
                <a:gd name="T41" fmla="*/ 46 h 50"/>
                <a:gd name="T42" fmla="*/ 8 w 47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50">
                  <a:moveTo>
                    <a:pt x="8" y="46"/>
                  </a:moveTo>
                  <a:lnTo>
                    <a:pt x="4" y="50"/>
                  </a:lnTo>
                  <a:lnTo>
                    <a:pt x="11" y="46"/>
                  </a:lnTo>
                  <a:lnTo>
                    <a:pt x="18" y="39"/>
                  </a:lnTo>
                  <a:lnTo>
                    <a:pt x="26" y="36"/>
                  </a:lnTo>
                  <a:lnTo>
                    <a:pt x="29" y="28"/>
                  </a:lnTo>
                  <a:lnTo>
                    <a:pt x="33" y="21"/>
                  </a:lnTo>
                  <a:lnTo>
                    <a:pt x="44" y="10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6" y="7"/>
                  </a:lnTo>
                  <a:lnTo>
                    <a:pt x="33" y="10"/>
                  </a:lnTo>
                  <a:lnTo>
                    <a:pt x="29" y="18"/>
                  </a:lnTo>
                  <a:lnTo>
                    <a:pt x="26" y="25"/>
                  </a:lnTo>
                  <a:lnTo>
                    <a:pt x="18" y="28"/>
                  </a:lnTo>
                  <a:lnTo>
                    <a:pt x="15" y="36"/>
                  </a:lnTo>
                  <a:lnTo>
                    <a:pt x="8" y="39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8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38" name="Freeform 462"/>
            <p:cNvSpPr>
              <a:spLocks/>
            </p:cNvSpPr>
            <p:nvPr/>
          </p:nvSpPr>
          <p:spPr bwMode="auto">
            <a:xfrm>
              <a:off x="3968" y="2474"/>
              <a:ext cx="26" cy="29"/>
            </a:xfrm>
            <a:custGeom>
              <a:avLst/>
              <a:gdLst>
                <a:gd name="T0" fmla="*/ 0 w 26"/>
                <a:gd name="T1" fmla="*/ 26 h 29"/>
                <a:gd name="T2" fmla="*/ 4 w 26"/>
                <a:gd name="T3" fmla="*/ 26 h 29"/>
                <a:gd name="T4" fmla="*/ 15 w 26"/>
                <a:gd name="T5" fmla="*/ 15 h 29"/>
                <a:gd name="T6" fmla="*/ 18 w 26"/>
                <a:gd name="T7" fmla="*/ 15 h 29"/>
                <a:gd name="T8" fmla="*/ 26 w 26"/>
                <a:gd name="T9" fmla="*/ 8 h 29"/>
                <a:gd name="T10" fmla="*/ 26 w 26"/>
                <a:gd name="T11" fmla="*/ 0 h 29"/>
                <a:gd name="T12" fmla="*/ 18 w 26"/>
                <a:gd name="T13" fmla="*/ 0 h 29"/>
                <a:gd name="T14" fmla="*/ 15 w 26"/>
                <a:gd name="T15" fmla="*/ 4 h 29"/>
                <a:gd name="T16" fmla="*/ 15 w 26"/>
                <a:gd name="T17" fmla="*/ 8 h 29"/>
                <a:gd name="T18" fmla="*/ 11 w 26"/>
                <a:gd name="T19" fmla="*/ 8 h 29"/>
                <a:gd name="T20" fmla="*/ 11 w 26"/>
                <a:gd name="T21" fmla="*/ 11 h 29"/>
                <a:gd name="T22" fmla="*/ 8 w 26"/>
                <a:gd name="T23" fmla="*/ 15 h 29"/>
                <a:gd name="T24" fmla="*/ 4 w 26"/>
                <a:gd name="T25" fmla="*/ 15 h 29"/>
                <a:gd name="T26" fmla="*/ 0 w 26"/>
                <a:gd name="T27" fmla="*/ 18 h 29"/>
                <a:gd name="T28" fmla="*/ 4 w 26"/>
                <a:gd name="T29" fmla="*/ 22 h 29"/>
                <a:gd name="T30" fmla="*/ 0 w 26"/>
                <a:gd name="T31" fmla="*/ 26 h 29"/>
                <a:gd name="T32" fmla="*/ 0 w 26"/>
                <a:gd name="T33" fmla="*/ 29 h 29"/>
                <a:gd name="T34" fmla="*/ 4 w 26"/>
                <a:gd name="T35" fmla="*/ 26 h 29"/>
                <a:gd name="T36" fmla="*/ 0 w 26"/>
                <a:gd name="T37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9">
                  <a:moveTo>
                    <a:pt x="0" y="26"/>
                  </a:moveTo>
                  <a:lnTo>
                    <a:pt x="4" y="26"/>
                  </a:lnTo>
                  <a:lnTo>
                    <a:pt x="15" y="15"/>
                  </a:lnTo>
                  <a:lnTo>
                    <a:pt x="18" y="15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4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39" name="Freeform 463"/>
            <p:cNvSpPr>
              <a:spLocks/>
            </p:cNvSpPr>
            <p:nvPr/>
          </p:nvSpPr>
          <p:spPr bwMode="auto">
            <a:xfrm>
              <a:off x="3878" y="2334"/>
              <a:ext cx="94" cy="166"/>
            </a:xfrm>
            <a:custGeom>
              <a:avLst/>
              <a:gdLst>
                <a:gd name="T0" fmla="*/ 0 w 94"/>
                <a:gd name="T1" fmla="*/ 0 h 166"/>
                <a:gd name="T2" fmla="*/ 0 w 94"/>
                <a:gd name="T3" fmla="*/ 4 h 166"/>
                <a:gd name="T4" fmla="*/ 11 w 94"/>
                <a:gd name="T5" fmla="*/ 25 h 166"/>
                <a:gd name="T6" fmla="*/ 22 w 94"/>
                <a:gd name="T7" fmla="*/ 43 h 166"/>
                <a:gd name="T8" fmla="*/ 33 w 94"/>
                <a:gd name="T9" fmla="*/ 65 h 166"/>
                <a:gd name="T10" fmla="*/ 44 w 94"/>
                <a:gd name="T11" fmla="*/ 83 h 166"/>
                <a:gd name="T12" fmla="*/ 54 w 94"/>
                <a:gd name="T13" fmla="*/ 104 h 166"/>
                <a:gd name="T14" fmla="*/ 65 w 94"/>
                <a:gd name="T15" fmla="*/ 126 h 166"/>
                <a:gd name="T16" fmla="*/ 76 w 94"/>
                <a:gd name="T17" fmla="*/ 144 h 166"/>
                <a:gd name="T18" fmla="*/ 90 w 94"/>
                <a:gd name="T19" fmla="*/ 166 h 166"/>
                <a:gd name="T20" fmla="*/ 94 w 94"/>
                <a:gd name="T21" fmla="*/ 162 h 166"/>
                <a:gd name="T22" fmla="*/ 83 w 94"/>
                <a:gd name="T23" fmla="*/ 140 h 166"/>
                <a:gd name="T24" fmla="*/ 72 w 94"/>
                <a:gd name="T25" fmla="*/ 122 h 166"/>
                <a:gd name="T26" fmla="*/ 62 w 94"/>
                <a:gd name="T27" fmla="*/ 101 h 166"/>
                <a:gd name="T28" fmla="*/ 51 w 94"/>
                <a:gd name="T29" fmla="*/ 79 h 166"/>
                <a:gd name="T30" fmla="*/ 40 w 94"/>
                <a:gd name="T31" fmla="*/ 61 h 166"/>
                <a:gd name="T32" fmla="*/ 29 w 94"/>
                <a:gd name="T33" fmla="*/ 40 h 166"/>
                <a:gd name="T34" fmla="*/ 18 w 94"/>
                <a:gd name="T35" fmla="*/ 22 h 166"/>
                <a:gd name="T36" fmla="*/ 8 w 94"/>
                <a:gd name="T37" fmla="*/ 0 h 166"/>
                <a:gd name="T38" fmla="*/ 0 w 94"/>
                <a:gd name="T39" fmla="*/ 0 h 166"/>
                <a:gd name="T40" fmla="*/ 0 w 94"/>
                <a:gd name="T41" fmla="*/ 4 h 166"/>
                <a:gd name="T42" fmla="*/ 0 w 94"/>
                <a:gd name="T4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166">
                  <a:moveTo>
                    <a:pt x="0" y="0"/>
                  </a:moveTo>
                  <a:lnTo>
                    <a:pt x="0" y="4"/>
                  </a:lnTo>
                  <a:lnTo>
                    <a:pt x="11" y="25"/>
                  </a:lnTo>
                  <a:lnTo>
                    <a:pt x="22" y="43"/>
                  </a:lnTo>
                  <a:lnTo>
                    <a:pt x="33" y="65"/>
                  </a:lnTo>
                  <a:lnTo>
                    <a:pt x="44" y="83"/>
                  </a:lnTo>
                  <a:lnTo>
                    <a:pt x="54" y="104"/>
                  </a:lnTo>
                  <a:lnTo>
                    <a:pt x="65" y="126"/>
                  </a:lnTo>
                  <a:lnTo>
                    <a:pt x="76" y="144"/>
                  </a:lnTo>
                  <a:lnTo>
                    <a:pt x="90" y="166"/>
                  </a:lnTo>
                  <a:lnTo>
                    <a:pt x="94" y="162"/>
                  </a:lnTo>
                  <a:lnTo>
                    <a:pt x="83" y="140"/>
                  </a:lnTo>
                  <a:lnTo>
                    <a:pt x="72" y="122"/>
                  </a:lnTo>
                  <a:lnTo>
                    <a:pt x="62" y="101"/>
                  </a:lnTo>
                  <a:lnTo>
                    <a:pt x="51" y="79"/>
                  </a:lnTo>
                  <a:lnTo>
                    <a:pt x="40" y="61"/>
                  </a:lnTo>
                  <a:lnTo>
                    <a:pt x="29" y="40"/>
                  </a:lnTo>
                  <a:lnTo>
                    <a:pt x="18" y="2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40" name="Freeform 464"/>
            <p:cNvSpPr>
              <a:spLocks/>
            </p:cNvSpPr>
            <p:nvPr/>
          </p:nvSpPr>
          <p:spPr bwMode="auto">
            <a:xfrm>
              <a:off x="3875" y="2287"/>
              <a:ext cx="21" cy="47"/>
            </a:xfrm>
            <a:custGeom>
              <a:avLst/>
              <a:gdLst>
                <a:gd name="T0" fmla="*/ 21 w 21"/>
                <a:gd name="T1" fmla="*/ 4 h 47"/>
                <a:gd name="T2" fmla="*/ 18 w 21"/>
                <a:gd name="T3" fmla="*/ 4 h 47"/>
                <a:gd name="T4" fmla="*/ 11 w 21"/>
                <a:gd name="T5" fmla="*/ 11 h 47"/>
                <a:gd name="T6" fmla="*/ 3 w 21"/>
                <a:gd name="T7" fmla="*/ 22 h 47"/>
                <a:gd name="T8" fmla="*/ 0 w 21"/>
                <a:gd name="T9" fmla="*/ 36 h 47"/>
                <a:gd name="T10" fmla="*/ 3 w 21"/>
                <a:gd name="T11" fmla="*/ 47 h 47"/>
                <a:gd name="T12" fmla="*/ 11 w 21"/>
                <a:gd name="T13" fmla="*/ 47 h 47"/>
                <a:gd name="T14" fmla="*/ 11 w 21"/>
                <a:gd name="T15" fmla="*/ 22 h 47"/>
                <a:gd name="T16" fmla="*/ 14 w 21"/>
                <a:gd name="T17" fmla="*/ 15 h 47"/>
                <a:gd name="T18" fmla="*/ 21 w 21"/>
                <a:gd name="T19" fmla="*/ 7 h 47"/>
                <a:gd name="T20" fmla="*/ 18 w 21"/>
                <a:gd name="T21" fmla="*/ 4 h 47"/>
                <a:gd name="T22" fmla="*/ 21 w 21"/>
                <a:gd name="T23" fmla="*/ 4 h 47"/>
                <a:gd name="T24" fmla="*/ 21 w 21"/>
                <a:gd name="T25" fmla="*/ 0 h 47"/>
                <a:gd name="T26" fmla="*/ 18 w 21"/>
                <a:gd name="T27" fmla="*/ 4 h 47"/>
                <a:gd name="T28" fmla="*/ 21 w 21"/>
                <a:gd name="T29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47">
                  <a:moveTo>
                    <a:pt x="21" y="4"/>
                  </a:moveTo>
                  <a:lnTo>
                    <a:pt x="18" y="4"/>
                  </a:lnTo>
                  <a:lnTo>
                    <a:pt x="11" y="11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7"/>
                  </a:lnTo>
                  <a:lnTo>
                    <a:pt x="11" y="47"/>
                  </a:lnTo>
                  <a:lnTo>
                    <a:pt x="11" y="22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8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41" name="Freeform 465"/>
            <p:cNvSpPr>
              <a:spLocks/>
            </p:cNvSpPr>
            <p:nvPr/>
          </p:nvSpPr>
          <p:spPr bwMode="auto">
            <a:xfrm>
              <a:off x="3893" y="2291"/>
              <a:ext cx="111" cy="151"/>
            </a:xfrm>
            <a:custGeom>
              <a:avLst/>
              <a:gdLst>
                <a:gd name="T0" fmla="*/ 111 w 111"/>
                <a:gd name="T1" fmla="*/ 144 h 151"/>
                <a:gd name="T2" fmla="*/ 104 w 111"/>
                <a:gd name="T3" fmla="*/ 137 h 151"/>
                <a:gd name="T4" fmla="*/ 93 w 111"/>
                <a:gd name="T5" fmla="*/ 129 h 151"/>
                <a:gd name="T6" fmla="*/ 83 w 111"/>
                <a:gd name="T7" fmla="*/ 122 h 151"/>
                <a:gd name="T8" fmla="*/ 75 w 111"/>
                <a:gd name="T9" fmla="*/ 115 h 151"/>
                <a:gd name="T10" fmla="*/ 65 w 111"/>
                <a:gd name="T11" fmla="*/ 108 h 151"/>
                <a:gd name="T12" fmla="*/ 57 w 111"/>
                <a:gd name="T13" fmla="*/ 101 h 151"/>
                <a:gd name="T14" fmla="*/ 50 w 111"/>
                <a:gd name="T15" fmla="*/ 90 h 151"/>
                <a:gd name="T16" fmla="*/ 43 w 111"/>
                <a:gd name="T17" fmla="*/ 83 h 151"/>
                <a:gd name="T18" fmla="*/ 36 w 111"/>
                <a:gd name="T19" fmla="*/ 72 h 151"/>
                <a:gd name="T20" fmla="*/ 29 w 111"/>
                <a:gd name="T21" fmla="*/ 65 h 151"/>
                <a:gd name="T22" fmla="*/ 25 w 111"/>
                <a:gd name="T23" fmla="*/ 54 h 151"/>
                <a:gd name="T24" fmla="*/ 18 w 111"/>
                <a:gd name="T25" fmla="*/ 43 h 151"/>
                <a:gd name="T26" fmla="*/ 14 w 111"/>
                <a:gd name="T27" fmla="*/ 32 h 151"/>
                <a:gd name="T28" fmla="*/ 11 w 111"/>
                <a:gd name="T29" fmla="*/ 21 h 151"/>
                <a:gd name="T30" fmla="*/ 7 w 111"/>
                <a:gd name="T31" fmla="*/ 11 h 151"/>
                <a:gd name="T32" fmla="*/ 3 w 111"/>
                <a:gd name="T33" fmla="*/ 0 h 151"/>
                <a:gd name="T34" fmla="*/ 0 w 111"/>
                <a:gd name="T35" fmla="*/ 0 h 151"/>
                <a:gd name="T36" fmla="*/ 0 w 111"/>
                <a:gd name="T37" fmla="*/ 11 h 151"/>
                <a:gd name="T38" fmla="*/ 3 w 111"/>
                <a:gd name="T39" fmla="*/ 25 h 151"/>
                <a:gd name="T40" fmla="*/ 7 w 111"/>
                <a:gd name="T41" fmla="*/ 36 h 151"/>
                <a:gd name="T42" fmla="*/ 11 w 111"/>
                <a:gd name="T43" fmla="*/ 47 h 151"/>
                <a:gd name="T44" fmla="*/ 18 w 111"/>
                <a:gd name="T45" fmla="*/ 57 h 151"/>
                <a:gd name="T46" fmla="*/ 25 w 111"/>
                <a:gd name="T47" fmla="*/ 68 h 151"/>
                <a:gd name="T48" fmla="*/ 32 w 111"/>
                <a:gd name="T49" fmla="*/ 75 h 151"/>
                <a:gd name="T50" fmla="*/ 39 w 111"/>
                <a:gd name="T51" fmla="*/ 86 h 151"/>
                <a:gd name="T52" fmla="*/ 43 w 111"/>
                <a:gd name="T53" fmla="*/ 97 h 151"/>
                <a:gd name="T54" fmla="*/ 54 w 111"/>
                <a:gd name="T55" fmla="*/ 104 h 151"/>
                <a:gd name="T56" fmla="*/ 61 w 111"/>
                <a:gd name="T57" fmla="*/ 115 h 151"/>
                <a:gd name="T58" fmla="*/ 72 w 111"/>
                <a:gd name="T59" fmla="*/ 122 h 151"/>
                <a:gd name="T60" fmla="*/ 79 w 111"/>
                <a:gd name="T61" fmla="*/ 129 h 151"/>
                <a:gd name="T62" fmla="*/ 90 w 111"/>
                <a:gd name="T63" fmla="*/ 137 h 151"/>
                <a:gd name="T64" fmla="*/ 101 w 111"/>
                <a:gd name="T65" fmla="*/ 144 h 151"/>
                <a:gd name="T66" fmla="*/ 108 w 111"/>
                <a:gd name="T67" fmla="*/ 151 h 151"/>
                <a:gd name="T68" fmla="*/ 111 w 111"/>
                <a:gd name="T69" fmla="*/ 151 h 151"/>
                <a:gd name="T70" fmla="*/ 111 w 111"/>
                <a:gd name="T71" fmla="*/ 1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" h="151">
                  <a:moveTo>
                    <a:pt x="111" y="144"/>
                  </a:moveTo>
                  <a:lnTo>
                    <a:pt x="104" y="137"/>
                  </a:lnTo>
                  <a:lnTo>
                    <a:pt x="93" y="129"/>
                  </a:lnTo>
                  <a:lnTo>
                    <a:pt x="83" y="122"/>
                  </a:lnTo>
                  <a:lnTo>
                    <a:pt x="75" y="115"/>
                  </a:lnTo>
                  <a:lnTo>
                    <a:pt x="65" y="108"/>
                  </a:lnTo>
                  <a:lnTo>
                    <a:pt x="57" y="101"/>
                  </a:lnTo>
                  <a:lnTo>
                    <a:pt x="50" y="90"/>
                  </a:lnTo>
                  <a:lnTo>
                    <a:pt x="43" y="83"/>
                  </a:lnTo>
                  <a:lnTo>
                    <a:pt x="36" y="72"/>
                  </a:lnTo>
                  <a:lnTo>
                    <a:pt x="29" y="65"/>
                  </a:lnTo>
                  <a:lnTo>
                    <a:pt x="25" y="54"/>
                  </a:lnTo>
                  <a:lnTo>
                    <a:pt x="18" y="43"/>
                  </a:lnTo>
                  <a:lnTo>
                    <a:pt x="14" y="32"/>
                  </a:lnTo>
                  <a:lnTo>
                    <a:pt x="11" y="21"/>
                  </a:lnTo>
                  <a:lnTo>
                    <a:pt x="7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3" y="25"/>
                  </a:lnTo>
                  <a:lnTo>
                    <a:pt x="7" y="36"/>
                  </a:lnTo>
                  <a:lnTo>
                    <a:pt x="11" y="47"/>
                  </a:lnTo>
                  <a:lnTo>
                    <a:pt x="18" y="57"/>
                  </a:lnTo>
                  <a:lnTo>
                    <a:pt x="25" y="68"/>
                  </a:lnTo>
                  <a:lnTo>
                    <a:pt x="32" y="75"/>
                  </a:lnTo>
                  <a:lnTo>
                    <a:pt x="39" y="86"/>
                  </a:lnTo>
                  <a:lnTo>
                    <a:pt x="43" y="97"/>
                  </a:lnTo>
                  <a:lnTo>
                    <a:pt x="54" y="104"/>
                  </a:lnTo>
                  <a:lnTo>
                    <a:pt x="61" y="115"/>
                  </a:lnTo>
                  <a:lnTo>
                    <a:pt x="72" y="122"/>
                  </a:lnTo>
                  <a:lnTo>
                    <a:pt x="79" y="129"/>
                  </a:lnTo>
                  <a:lnTo>
                    <a:pt x="90" y="137"/>
                  </a:lnTo>
                  <a:lnTo>
                    <a:pt x="101" y="144"/>
                  </a:lnTo>
                  <a:lnTo>
                    <a:pt x="108" y="151"/>
                  </a:lnTo>
                  <a:lnTo>
                    <a:pt x="111" y="151"/>
                  </a:lnTo>
                  <a:lnTo>
                    <a:pt x="111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42" name="Freeform 466"/>
            <p:cNvSpPr>
              <a:spLocks/>
            </p:cNvSpPr>
            <p:nvPr/>
          </p:nvSpPr>
          <p:spPr bwMode="auto">
            <a:xfrm>
              <a:off x="4084" y="2449"/>
              <a:ext cx="43" cy="36"/>
            </a:xfrm>
            <a:custGeom>
              <a:avLst/>
              <a:gdLst>
                <a:gd name="T0" fmla="*/ 39 w 43"/>
                <a:gd name="T1" fmla="*/ 7 h 36"/>
                <a:gd name="T2" fmla="*/ 43 w 43"/>
                <a:gd name="T3" fmla="*/ 15 h 36"/>
                <a:gd name="T4" fmla="*/ 43 w 43"/>
                <a:gd name="T5" fmla="*/ 22 h 36"/>
                <a:gd name="T6" fmla="*/ 39 w 43"/>
                <a:gd name="T7" fmla="*/ 25 h 36"/>
                <a:gd name="T8" fmla="*/ 35 w 43"/>
                <a:gd name="T9" fmla="*/ 33 h 36"/>
                <a:gd name="T10" fmla="*/ 32 w 43"/>
                <a:gd name="T11" fmla="*/ 33 h 36"/>
                <a:gd name="T12" fmla="*/ 28 w 43"/>
                <a:gd name="T13" fmla="*/ 36 h 36"/>
                <a:gd name="T14" fmla="*/ 17 w 43"/>
                <a:gd name="T15" fmla="*/ 36 h 36"/>
                <a:gd name="T16" fmla="*/ 14 w 43"/>
                <a:gd name="T17" fmla="*/ 33 h 36"/>
                <a:gd name="T18" fmla="*/ 10 w 43"/>
                <a:gd name="T19" fmla="*/ 33 h 36"/>
                <a:gd name="T20" fmla="*/ 7 w 43"/>
                <a:gd name="T21" fmla="*/ 29 h 36"/>
                <a:gd name="T22" fmla="*/ 0 w 43"/>
                <a:gd name="T23" fmla="*/ 25 h 36"/>
                <a:gd name="T24" fmla="*/ 0 w 43"/>
                <a:gd name="T25" fmla="*/ 18 h 36"/>
                <a:gd name="T26" fmla="*/ 3 w 43"/>
                <a:gd name="T27" fmla="*/ 11 h 36"/>
                <a:gd name="T28" fmla="*/ 3 w 43"/>
                <a:gd name="T29" fmla="*/ 4 h 36"/>
                <a:gd name="T30" fmla="*/ 10 w 43"/>
                <a:gd name="T31" fmla="*/ 0 h 36"/>
                <a:gd name="T32" fmla="*/ 28 w 43"/>
                <a:gd name="T33" fmla="*/ 0 h 36"/>
                <a:gd name="T34" fmla="*/ 35 w 43"/>
                <a:gd name="T35" fmla="*/ 7 h 36"/>
                <a:gd name="T36" fmla="*/ 39 w 43"/>
                <a:gd name="T37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36">
                  <a:moveTo>
                    <a:pt x="39" y="7"/>
                  </a:moveTo>
                  <a:lnTo>
                    <a:pt x="43" y="15"/>
                  </a:lnTo>
                  <a:lnTo>
                    <a:pt x="43" y="22"/>
                  </a:lnTo>
                  <a:lnTo>
                    <a:pt x="39" y="25"/>
                  </a:lnTo>
                  <a:lnTo>
                    <a:pt x="35" y="33"/>
                  </a:lnTo>
                  <a:lnTo>
                    <a:pt x="32" y="33"/>
                  </a:lnTo>
                  <a:lnTo>
                    <a:pt x="28" y="36"/>
                  </a:lnTo>
                  <a:lnTo>
                    <a:pt x="17" y="36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7" y="29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3" y="4"/>
                  </a:lnTo>
                  <a:lnTo>
                    <a:pt x="10" y="0"/>
                  </a:lnTo>
                  <a:lnTo>
                    <a:pt x="28" y="0"/>
                  </a:lnTo>
                  <a:lnTo>
                    <a:pt x="35" y="7"/>
                  </a:lnTo>
                  <a:lnTo>
                    <a:pt x="3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43" name="Freeform 467"/>
            <p:cNvSpPr>
              <a:spLocks/>
            </p:cNvSpPr>
            <p:nvPr/>
          </p:nvSpPr>
          <p:spPr bwMode="auto">
            <a:xfrm>
              <a:off x="4116" y="2456"/>
              <a:ext cx="14" cy="29"/>
            </a:xfrm>
            <a:custGeom>
              <a:avLst/>
              <a:gdLst>
                <a:gd name="T0" fmla="*/ 3 w 14"/>
                <a:gd name="T1" fmla="*/ 29 h 29"/>
                <a:gd name="T2" fmla="*/ 11 w 14"/>
                <a:gd name="T3" fmla="*/ 22 h 29"/>
                <a:gd name="T4" fmla="*/ 14 w 14"/>
                <a:gd name="T5" fmla="*/ 15 h 29"/>
                <a:gd name="T6" fmla="*/ 14 w 14"/>
                <a:gd name="T7" fmla="*/ 8 h 29"/>
                <a:gd name="T8" fmla="*/ 11 w 14"/>
                <a:gd name="T9" fmla="*/ 0 h 29"/>
                <a:gd name="T10" fmla="*/ 7 w 14"/>
                <a:gd name="T11" fmla="*/ 4 h 29"/>
                <a:gd name="T12" fmla="*/ 7 w 14"/>
                <a:gd name="T13" fmla="*/ 11 h 29"/>
                <a:gd name="T14" fmla="*/ 3 w 14"/>
                <a:gd name="T15" fmla="*/ 18 h 29"/>
                <a:gd name="T16" fmla="*/ 0 w 14"/>
                <a:gd name="T17" fmla="*/ 26 h 29"/>
                <a:gd name="T18" fmla="*/ 0 w 14"/>
                <a:gd name="T19" fmla="*/ 22 h 29"/>
                <a:gd name="T20" fmla="*/ 3 w 14"/>
                <a:gd name="T21" fmla="*/ 29 h 29"/>
                <a:gd name="T22" fmla="*/ 7 w 14"/>
                <a:gd name="T23" fmla="*/ 29 h 29"/>
                <a:gd name="T24" fmla="*/ 7 w 14"/>
                <a:gd name="T25" fmla="*/ 26 h 29"/>
                <a:gd name="T26" fmla="*/ 3 w 14"/>
                <a:gd name="T2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9">
                  <a:moveTo>
                    <a:pt x="3" y="29"/>
                  </a:moveTo>
                  <a:lnTo>
                    <a:pt x="11" y="22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11" y="0"/>
                  </a:lnTo>
                  <a:lnTo>
                    <a:pt x="7" y="4"/>
                  </a:lnTo>
                  <a:lnTo>
                    <a:pt x="7" y="11"/>
                  </a:lnTo>
                  <a:lnTo>
                    <a:pt x="3" y="18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3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44" name="Freeform 468"/>
            <p:cNvSpPr>
              <a:spLocks/>
            </p:cNvSpPr>
            <p:nvPr/>
          </p:nvSpPr>
          <p:spPr bwMode="auto">
            <a:xfrm>
              <a:off x="4087" y="2474"/>
              <a:ext cx="32" cy="15"/>
            </a:xfrm>
            <a:custGeom>
              <a:avLst/>
              <a:gdLst>
                <a:gd name="T0" fmla="*/ 4 w 32"/>
                <a:gd name="T1" fmla="*/ 8 h 15"/>
                <a:gd name="T2" fmla="*/ 0 w 32"/>
                <a:gd name="T3" fmla="*/ 8 h 15"/>
                <a:gd name="T4" fmla="*/ 4 w 32"/>
                <a:gd name="T5" fmla="*/ 11 h 15"/>
                <a:gd name="T6" fmla="*/ 7 w 32"/>
                <a:gd name="T7" fmla="*/ 11 h 15"/>
                <a:gd name="T8" fmla="*/ 14 w 32"/>
                <a:gd name="T9" fmla="*/ 15 h 15"/>
                <a:gd name="T10" fmla="*/ 25 w 32"/>
                <a:gd name="T11" fmla="*/ 15 h 15"/>
                <a:gd name="T12" fmla="*/ 29 w 32"/>
                <a:gd name="T13" fmla="*/ 11 h 15"/>
                <a:gd name="T14" fmla="*/ 32 w 32"/>
                <a:gd name="T15" fmla="*/ 11 h 15"/>
                <a:gd name="T16" fmla="*/ 29 w 32"/>
                <a:gd name="T17" fmla="*/ 4 h 15"/>
                <a:gd name="T18" fmla="*/ 25 w 32"/>
                <a:gd name="T19" fmla="*/ 8 h 15"/>
                <a:gd name="T20" fmla="*/ 14 w 32"/>
                <a:gd name="T21" fmla="*/ 8 h 15"/>
                <a:gd name="T22" fmla="*/ 11 w 32"/>
                <a:gd name="T23" fmla="*/ 4 h 15"/>
                <a:gd name="T24" fmla="*/ 7 w 32"/>
                <a:gd name="T25" fmla="*/ 4 h 15"/>
                <a:gd name="T26" fmla="*/ 4 w 32"/>
                <a:gd name="T27" fmla="*/ 0 h 15"/>
                <a:gd name="T28" fmla="*/ 4 w 32"/>
                <a:gd name="T2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5">
                  <a:moveTo>
                    <a:pt x="4" y="8"/>
                  </a:moveTo>
                  <a:lnTo>
                    <a:pt x="0" y="8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4" y="15"/>
                  </a:lnTo>
                  <a:lnTo>
                    <a:pt x="25" y="15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29" y="4"/>
                  </a:lnTo>
                  <a:lnTo>
                    <a:pt x="25" y="8"/>
                  </a:lnTo>
                  <a:lnTo>
                    <a:pt x="14" y="8"/>
                  </a:lnTo>
                  <a:lnTo>
                    <a:pt x="11" y="4"/>
                  </a:lnTo>
                  <a:lnTo>
                    <a:pt x="7" y="4"/>
                  </a:lnTo>
                  <a:lnTo>
                    <a:pt x="4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45" name="Freeform 469"/>
            <p:cNvSpPr>
              <a:spLocks/>
            </p:cNvSpPr>
            <p:nvPr/>
          </p:nvSpPr>
          <p:spPr bwMode="auto">
            <a:xfrm>
              <a:off x="4080" y="2453"/>
              <a:ext cx="11" cy="29"/>
            </a:xfrm>
            <a:custGeom>
              <a:avLst/>
              <a:gdLst>
                <a:gd name="T0" fmla="*/ 7 w 11"/>
                <a:gd name="T1" fmla="*/ 0 h 29"/>
                <a:gd name="T2" fmla="*/ 4 w 11"/>
                <a:gd name="T3" fmla="*/ 0 h 29"/>
                <a:gd name="T4" fmla="*/ 4 w 11"/>
                <a:gd name="T5" fmla="*/ 7 h 29"/>
                <a:gd name="T6" fmla="*/ 0 w 11"/>
                <a:gd name="T7" fmla="*/ 14 h 29"/>
                <a:gd name="T8" fmla="*/ 0 w 11"/>
                <a:gd name="T9" fmla="*/ 21 h 29"/>
                <a:gd name="T10" fmla="*/ 11 w 11"/>
                <a:gd name="T11" fmla="*/ 29 h 29"/>
                <a:gd name="T12" fmla="*/ 11 w 11"/>
                <a:gd name="T13" fmla="*/ 21 h 29"/>
                <a:gd name="T14" fmla="*/ 7 w 11"/>
                <a:gd name="T15" fmla="*/ 18 h 29"/>
                <a:gd name="T16" fmla="*/ 7 w 11"/>
                <a:gd name="T17" fmla="*/ 14 h 29"/>
                <a:gd name="T18" fmla="*/ 11 w 11"/>
                <a:gd name="T19" fmla="*/ 11 h 29"/>
                <a:gd name="T20" fmla="*/ 11 w 11"/>
                <a:gd name="T21" fmla="*/ 3 h 29"/>
                <a:gd name="T22" fmla="*/ 7 w 11"/>
                <a:gd name="T23" fmla="*/ 0 h 29"/>
                <a:gd name="T24" fmla="*/ 4 w 11"/>
                <a:gd name="T25" fmla="*/ 0 h 29"/>
                <a:gd name="T26" fmla="*/ 7 w 11"/>
                <a:gd name="T2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29">
                  <a:moveTo>
                    <a:pt x="7" y="0"/>
                  </a:moveTo>
                  <a:lnTo>
                    <a:pt x="4" y="0"/>
                  </a:lnTo>
                  <a:lnTo>
                    <a:pt x="4" y="7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11" y="29"/>
                  </a:lnTo>
                  <a:lnTo>
                    <a:pt x="11" y="21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11" y="11"/>
                  </a:lnTo>
                  <a:lnTo>
                    <a:pt x="11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46" name="Freeform 470"/>
            <p:cNvSpPr>
              <a:spLocks/>
            </p:cNvSpPr>
            <p:nvPr/>
          </p:nvSpPr>
          <p:spPr bwMode="auto">
            <a:xfrm>
              <a:off x="4087" y="2446"/>
              <a:ext cx="40" cy="14"/>
            </a:xfrm>
            <a:custGeom>
              <a:avLst/>
              <a:gdLst>
                <a:gd name="T0" fmla="*/ 40 w 40"/>
                <a:gd name="T1" fmla="*/ 10 h 14"/>
                <a:gd name="T2" fmla="*/ 32 w 40"/>
                <a:gd name="T3" fmla="*/ 3 h 14"/>
                <a:gd name="T4" fmla="*/ 25 w 40"/>
                <a:gd name="T5" fmla="*/ 0 h 14"/>
                <a:gd name="T6" fmla="*/ 7 w 40"/>
                <a:gd name="T7" fmla="*/ 0 h 14"/>
                <a:gd name="T8" fmla="*/ 0 w 40"/>
                <a:gd name="T9" fmla="*/ 7 h 14"/>
                <a:gd name="T10" fmla="*/ 4 w 40"/>
                <a:gd name="T11" fmla="*/ 10 h 14"/>
                <a:gd name="T12" fmla="*/ 7 w 40"/>
                <a:gd name="T13" fmla="*/ 7 h 14"/>
                <a:gd name="T14" fmla="*/ 25 w 40"/>
                <a:gd name="T15" fmla="*/ 7 h 14"/>
                <a:gd name="T16" fmla="*/ 29 w 40"/>
                <a:gd name="T17" fmla="*/ 10 h 14"/>
                <a:gd name="T18" fmla="*/ 32 w 40"/>
                <a:gd name="T19" fmla="*/ 10 h 14"/>
                <a:gd name="T20" fmla="*/ 36 w 40"/>
                <a:gd name="T21" fmla="*/ 14 h 14"/>
                <a:gd name="T22" fmla="*/ 40 w 40"/>
                <a:gd name="T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14">
                  <a:moveTo>
                    <a:pt x="40" y="10"/>
                  </a:moveTo>
                  <a:lnTo>
                    <a:pt x="32" y="3"/>
                  </a:lnTo>
                  <a:lnTo>
                    <a:pt x="25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4" y="10"/>
                  </a:lnTo>
                  <a:lnTo>
                    <a:pt x="7" y="7"/>
                  </a:lnTo>
                  <a:lnTo>
                    <a:pt x="25" y="7"/>
                  </a:lnTo>
                  <a:lnTo>
                    <a:pt x="29" y="10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47" name="Freeform 471"/>
            <p:cNvSpPr>
              <a:spLocks/>
            </p:cNvSpPr>
            <p:nvPr/>
          </p:nvSpPr>
          <p:spPr bwMode="auto">
            <a:xfrm>
              <a:off x="3976" y="2456"/>
              <a:ext cx="50" cy="65"/>
            </a:xfrm>
            <a:custGeom>
              <a:avLst/>
              <a:gdLst>
                <a:gd name="T0" fmla="*/ 32 w 50"/>
                <a:gd name="T1" fmla="*/ 65 h 65"/>
                <a:gd name="T2" fmla="*/ 28 w 50"/>
                <a:gd name="T3" fmla="*/ 62 h 65"/>
                <a:gd name="T4" fmla="*/ 25 w 50"/>
                <a:gd name="T5" fmla="*/ 62 h 65"/>
                <a:gd name="T6" fmla="*/ 18 w 50"/>
                <a:gd name="T7" fmla="*/ 58 h 65"/>
                <a:gd name="T8" fmla="*/ 10 w 50"/>
                <a:gd name="T9" fmla="*/ 54 h 65"/>
                <a:gd name="T10" fmla="*/ 7 w 50"/>
                <a:gd name="T11" fmla="*/ 51 h 65"/>
                <a:gd name="T12" fmla="*/ 3 w 50"/>
                <a:gd name="T13" fmla="*/ 51 h 65"/>
                <a:gd name="T14" fmla="*/ 0 w 50"/>
                <a:gd name="T15" fmla="*/ 47 h 65"/>
                <a:gd name="T16" fmla="*/ 7 w 50"/>
                <a:gd name="T17" fmla="*/ 44 h 65"/>
                <a:gd name="T18" fmla="*/ 14 w 50"/>
                <a:gd name="T19" fmla="*/ 40 h 65"/>
                <a:gd name="T20" fmla="*/ 18 w 50"/>
                <a:gd name="T21" fmla="*/ 33 h 65"/>
                <a:gd name="T22" fmla="*/ 25 w 50"/>
                <a:gd name="T23" fmla="*/ 29 h 65"/>
                <a:gd name="T24" fmla="*/ 39 w 50"/>
                <a:gd name="T25" fmla="*/ 15 h 65"/>
                <a:gd name="T26" fmla="*/ 43 w 50"/>
                <a:gd name="T27" fmla="*/ 8 h 65"/>
                <a:gd name="T28" fmla="*/ 50 w 50"/>
                <a:gd name="T29" fmla="*/ 0 h 65"/>
                <a:gd name="T30" fmla="*/ 46 w 50"/>
                <a:gd name="T31" fmla="*/ 11 h 65"/>
                <a:gd name="T32" fmla="*/ 46 w 50"/>
                <a:gd name="T33" fmla="*/ 18 h 65"/>
                <a:gd name="T34" fmla="*/ 43 w 50"/>
                <a:gd name="T35" fmla="*/ 26 h 65"/>
                <a:gd name="T36" fmla="*/ 39 w 50"/>
                <a:gd name="T37" fmla="*/ 33 h 65"/>
                <a:gd name="T38" fmla="*/ 39 w 50"/>
                <a:gd name="T39" fmla="*/ 40 h 65"/>
                <a:gd name="T40" fmla="*/ 36 w 50"/>
                <a:gd name="T41" fmla="*/ 51 h 65"/>
                <a:gd name="T42" fmla="*/ 32 w 50"/>
                <a:gd name="T43" fmla="*/ 58 h 65"/>
                <a:gd name="T44" fmla="*/ 32 w 50"/>
                <a:gd name="T4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65">
                  <a:moveTo>
                    <a:pt x="32" y="65"/>
                  </a:moveTo>
                  <a:lnTo>
                    <a:pt x="28" y="62"/>
                  </a:lnTo>
                  <a:lnTo>
                    <a:pt x="25" y="62"/>
                  </a:lnTo>
                  <a:lnTo>
                    <a:pt x="18" y="58"/>
                  </a:lnTo>
                  <a:lnTo>
                    <a:pt x="10" y="54"/>
                  </a:lnTo>
                  <a:lnTo>
                    <a:pt x="7" y="51"/>
                  </a:lnTo>
                  <a:lnTo>
                    <a:pt x="3" y="51"/>
                  </a:lnTo>
                  <a:lnTo>
                    <a:pt x="0" y="47"/>
                  </a:lnTo>
                  <a:lnTo>
                    <a:pt x="7" y="44"/>
                  </a:lnTo>
                  <a:lnTo>
                    <a:pt x="14" y="40"/>
                  </a:lnTo>
                  <a:lnTo>
                    <a:pt x="18" y="33"/>
                  </a:lnTo>
                  <a:lnTo>
                    <a:pt x="25" y="29"/>
                  </a:lnTo>
                  <a:lnTo>
                    <a:pt x="39" y="15"/>
                  </a:lnTo>
                  <a:lnTo>
                    <a:pt x="43" y="8"/>
                  </a:lnTo>
                  <a:lnTo>
                    <a:pt x="50" y="0"/>
                  </a:lnTo>
                  <a:lnTo>
                    <a:pt x="46" y="11"/>
                  </a:lnTo>
                  <a:lnTo>
                    <a:pt x="46" y="18"/>
                  </a:lnTo>
                  <a:lnTo>
                    <a:pt x="43" y="26"/>
                  </a:lnTo>
                  <a:lnTo>
                    <a:pt x="39" y="33"/>
                  </a:lnTo>
                  <a:lnTo>
                    <a:pt x="39" y="40"/>
                  </a:lnTo>
                  <a:lnTo>
                    <a:pt x="36" y="51"/>
                  </a:lnTo>
                  <a:lnTo>
                    <a:pt x="32" y="58"/>
                  </a:lnTo>
                  <a:lnTo>
                    <a:pt x="32" y="65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48" name="Freeform 472"/>
            <p:cNvSpPr>
              <a:spLocks/>
            </p:cNvSpPr>
            <p:nvPr/>
          </p:nvSpPr>
          <p:spPr bwMode="auto">
            <a:xfrm>
              <a:off x="3968" y="2500"/>
              <a:ext cx="44" cy="25"/>
            </a:xfrm>
            <a:custGeom>
              <a:avLst/>
              <a:gdLst>
                <a:gd name="T0" fmla="*/ 8 w 44"/>
                <a:gd name="T1" fmla="*/ 0 h 25"/>
                <a:gd name="T2" fmla="*/ 4 w 44"/>
                <a:gd name="T3" fmla="*/ 7 h 25"/>
                <a:gd name="T4" fmla="*/ 8 w 44"/>
                <a:gd name="T5" fmla="*/ 10 h 25"/>
                <a:gd name="T6" fmla="*/ 15 w 44"/>
                <a:gd name="T7" fmla="*/ 10 h 25"/>
                <a:gd name="T8" fmla="*/ 22 w 44"/>
                <a:gd name="T9" fmla="*/ 18 h 25"/>
                <a:gd name="T10" fmla="*/ 26 w 44"/>
                <a:gd name="T11" fmla="*/ 18 h 25"/>
                <a:gd name="T12" fmla="*/ 29 w 44"/>
                <a:gd name="T13" fmla="*/ 21 h 25"/>
                <a:gd name="T14" fmla="*/ 33 w 44"/>
                <a:gd name="T15" fmla="*/ 21 h 25"/>
                <a:gd name="T16" fmla="*/ 40 w 44"/>
                <a:gd name="T17" fmla="*/ 25 h 25"/>
                <a:gd name="T18" fmla="*/ 44 w 44"/>
                <a:gd name="T19" fmla="*/ 18 h 25"/>
                <a:gd name="T20" fmla="*/ 36 w 44"/>
                <a:gd name="T21" fmla="*/ 14 h 25"/>
                <a:gd name="T22" fmla="*/ 33 w 44"/>
                <a:gd name="T23" fmla="*/ 14 h 25"/>
                <a:gd name="T24" fmla="*/ 29 w 44"/>
                <a:gd name="T25" fmla="*/ 10 h 25"/>
                <a:gd name="T26" fmla="*/ 26 w 44"/>
                <a:gd name="T27" fmla="*/ 10 h 25"/>
                <a:gd name="T28" fmla="*/ 22 w 44"/>
                <a:gd name="T29" fmla="*/ 7 h 25"/>
                <a:gd name="T30" fmla="*/ 18 w 44"/>
                <a:gd name="T31" fmla="*/ 7 h 25"/>
                <a:gd name="T32" fmla="*/ 11 w 44"/>
                <a:gd name="T33" fmla="*/ 3 h 25"/>
                <a:gd name="T34" fmla="*/ 8 w 44"/>
                <a:gd name="T35" fmla="*/ 0 h 25"/>
                <a:gd name="T36" fmla="*/ 8 w 44"/>
                <a:gd name="T37" fmla="*/ 7 h 25"/>
                <a:gd name="T38" fmla="*/ 8 w 44"/>
                <a:gd name="T39" fmla="*/ 0 h 25"/>
                <a:gd name="T40" fmla="*/ 0 w 44"/>
                <a:gd name="T41" fmla="*/ 3 h 25"/>
                <a:gd name="T42" fmla="*/ 4 w 44"/>
                <a:gd name="T43" fmla="*/ 7 h 25"/>
                <a:gd name="T44" fmla="*/ 8 w 44"/>
                <a:gd name="T4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25">
                  <a:moveTo>
                    <a:pt x="8" y="0"/>
                  </a:moveTo>
                  <a:lnTo>
                    <a:pt x="4" y="7"/>
                  </a:lnTo>
                  <a:lnTo>
                    <a:pt x="8" y="10"/>
                  </a:lnTo>
                  <a:lnTo>
                    <a:pt x="15" y="10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29" y="21"/>
                  </a:lnTo>
                  <a:lnTo>
                    <a:pt x="33" y="21"/>
                  </a:lnTo>
                  <a:lnTo>
                    <a:pt x="40" y="25"/>
                  </a:lnTo>
                  <a:lnTo>
                    <a:pt x="44" y="18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29" y="10"/>
                  </a:lnTo>
                  <a:lnTo>
                    <a:pt x="26" y="10"/>
                  </a:lnTo>
                  <a:lnTo>
                    <a:pt x="22" y="7"/>
                  </a:lnTo>
                  <a:lnTo>
                    <a:pt x="18" y="7"/>
                  </a:lnTo>
                  <a:lnTo>
                    <a:pt x="11" y="3"/>
                  </a:lnTo>
                  <a:lnTo>
                    <a:pt x="8" y="0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3"/>
                  </a:lnTo>
                  <a:lnTo>
                    <a:pt x="4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49" name="Freeform 473"/>
            <p:cNvSpPr>
              <a:spLocks/>
            </p:cNvSpPr>
            <p:nvPr/>
          </p:nvSpPr>
          <p:spPr bwMode="auto">
            <a:xfrm>
              <a:off x="3976" y="2446"/>
              <a:ext cx="57" cy="61"/>
            </a:xfrm>
            <a:custGeom>
              <a:avLst/>
              <a:gdLst>
                <a:gd name="T0" fmla="*/ 54 w 57"/>
                <a:gd name="T1" fmla="*/ 14 h 61"/>
                <a:gd name="T2" fmla="*/ 46 w 57"/>
                <a:gd name="T3" fmla="*/ 10 h 61"/>
                <a:gd name="T4" fmla="*/ 28 w 57"/>
                <a:gd name="T5" fmla="*/ 28 h 61"/>
                <a:gd name="T6" fmla="*/ 25 w 57"/>
                <a:gd name="T7" fmla="*/ 36 h 61"/>
                <a:gd name="T8" fmla="*/ 18 w 57"/>
                <a:gd name="T9" fmla="*/ 43 h 61"/>
                <a:gd name="T10" fmla="*/ 10 w 57"/>
                <a:gd name="T11" fmla="*/ 46 h 61"/>
                <a:gd name="T12" fmla="*/ 3 w 57"/>
                <a:gd name="T13" fmla="*/ 50 h 61"/>
                <a:gd name="T14" fmla="*/ 0 w 57"/>
                <a:gd name="T15" fmla="*/ 54 h 61"/>
                <a:gd name="T16" fmla="*/ 0 w 57"/>
                <a:gd name="T17" fmla="*/ 61 h 61"/>
                <a:gd name="T18" fmla="*/ 7 w 57"/>
                <a:gd name="T19" fmla="*/ 57 h 61"/>
                <a:gd name="T20" fmla="*/ 14 w 57"/>
                <a:gd name="T21" fmla="*/ 54 h 61"/>
                <a:gd name="T22" fmla="*/ 21 w 57"/>
                <a:gd name="T23" fmla="*/ 46 h 61"/>
                <a:gd name="T24" fmla="*/ 28 w 57"/>
                <a:gd name="T25" fmla="*/ 43 h 61"/>
                <a:gd name="T26" fmla="*/ 36 w 57"/>
                <a:gd name="T27" fmla="*/ 36 h 61"/>
                <a:gd name="T28" fmla="*/ 39 w 57"/>
                <a:gd name="T29" fmla="*/ 28 h 61"/>
                <a:gd name="T30" fmla="*/ 54 w 57"/>
                <a:gd name="T31" fmla="*/ 14 h 61"/>
                <a:gd name="T32" fmla="*/ 46 w 57"/>
                <a:gd name="T33" fmla="*/ 10 h 61"/>
                <a:gd name="T34" fmla="*/ 54 w 57"/>
                <a:gd name="T35" fmla="*/ 14 h 61"/>
                <a:gd name="T36" fmla="*/ 57 w 57"/>
                <a:gd name="T37" fmla="*/ 0 h 61"/>
                <a:gd name="T38" fmla="*/ 46 w 57"/>
                <a:gd name="T39" fmla="*/ 10 h 61"/>
                <a:gd name="T40" fmla="*/ 54 w 57"/>
                <a:gd name="T41" fmla="*/ 1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61">
                  <a:moveTo>
                    <a:pt x="54" y="14"/>
                  </a:moveTo>
                  <a:lnTo>
                    <a:pt x="46" y="10"/>
                  </a:lnTo>
                  <a:lnTo>
                    <a:pt x="28" y="28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0" y="46"/>
                  </a:lnTo>
                  <a:lnTo>
                    <a:pt x="3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7" y="57"/>
                  </a:lnTo>
                  <a:lnTo>
                    <a:pt x="14" y="54"/>
                  </a:lnTo>
                  <a:lnTo>
                    <a:pt x="21" y="46"/>
                  </a:lnTo>
                  <a:lnTo>
                    <a:pt x="28" y="43"/>
                  </a:lnTo>
                  <a:lnTo>
                    <a:pt x="36" y="36"/>
                  </a:lnTo>
                  <a:lnTo>
                    <a:pt x="39" y="28"/>
                  </a:lnTo>
                  <a:lnTo>
                    <a:pt x="54" y="14"/>
                  </a:lnTo>
                  <a:lnTo>
                    <a:pt x="46" y="10"/>
                  </a:lnTo>
                  <a:lnTo>
                    <a:pt x="54" y="14"/>
                  </a:lnTo>
                  <a:lnTo>
                    <a:pt x="57" y="0"/>
                  </a:lnTo>
                  <a:lnTo>
                    <a:pt x="46" y="10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50" name="Freeform 474"/>
            <p:cNvSpPr>
              <a:spLocks/>
            </p:cNvSpPr>
            <p:nvPr/>
          </p:nvSpPr>
          <p:spPr bwMode="auto">
            <a:xfrm>
              <a:off x="4004" y="2456"/>
              <a:ext cx="26" cy="72"/>
            </a:xfrm>
            <a:custGeom>
              <a:avLst/>
              <a:gdLst>
                <a:gd name="T0" fmla="*/ 4 w 26"/>
                <a:gd name="T1" fmla="*/ 69 h 72"/>
                <a:gd name="T2" fmla="*/ 8 w 26"/>
                <a:gd name="T3" fmla="*/ 65 h 72"/>
                <a:gd name="T4" fmla="*/ 8 w 26"/>
                <a:gd name="T5" fmla="*/ 58 h 72"/>
                <a:gd name="T6" fmla="*/ 11 w 26"/>
                <a:gd name="T7" fmla="*/ 51 h 72"/>
                <a:gd name="T8" fmla="*/ 11 w 26"/>
                <a:gd name="T9" fmla="*/ 44 h 72"/>
                <a:gd name="T10" fmla="*/ 15 w 26"/>
                <a:gd name="T11" fmla="*/ 33 h 72"/>
                <a:gd name="T12" fmla="*/ 18 w 26"/>
                <a:gd name="T13" fmla="*/ 26 h 72"/>
                <a:gd name="T14" fmla="*/ 22 w 26"/>
                <a:gd name="T15" fmla="*/ 18 h 72"/>
                <a:gd name="T16" fmla="*/ 22 w 26"/>
                <a:gd name="T17" fmla="*/ 11 h 72"/>
                <a:gd name="T18" fmla="*/ 26 w 26"/>
                <a:gd name="T19" fmla="*/ 4 h 72"/>
                <a:gd name="T20" fmla="*/ 18 w 26"/>
                <a:gd name="T21" fmla="*/ 0 h 72"/>
                <a:gd name="T22" fmla="*/ 15 w 26"/>
                <a:gd name="T23" fmla="*/ 11 h 72"/>
                <a:gd name="T24" fmla="*/ 15 w 26"/>
                <a:gd name="T25" fmla="*/ 18 h 72"/>
                <a:gd name="T26" fmla="*/ 11 w 26"/>
                <a:gd name="T27" fmla="*/ 26 h 72"/>
                <a:gd name="T28" fmla="*/ 8 w 26"/>
                <a:gd name="T29" fmla="*/ 33 h 72"/>
                <a:gd name="T30" fmla="*/ 8 w 26"/>
                <a:gd name="T31" fmla="*/ 40 h 72"/>
                <a:gd name="T32" fmla="*/ 4 w 26"/>
                <a:gd name="T33" fmla="*/ 47 h 72"/>
                <a:gd name="T34" fmla="*/ 0 w 26"/>
                <a:gd name="T35" fmla="*/ 54 h 72"/>
                <a:gd name="T36" fmla="*/ 0 w 26"/>
                <a:gd name="T37" fmla="*/ 65 h 72"/>
                <a:gd name="T38" fmla="*/ 8 w 26"/>
                <a:gd name="T39" fmla="*/ 62 h 72"/>
                <a:gd name="T40" fmla="*/ 4 w 26"/>
                <a:gd name="T41" fmla="*/ 69 h 72"/>
                <a:gd name="T42" fmla="*/ 8 w 26"/>
                <a:gd name="T43" fmla="*/ 72 h 72"/>
                <a:gd name="T44" fmla="*/ 8 w 26"/>
                <a:gd name="T45" fmla="*/ 65 h 72"/>
                <a:gd name="T46" fmla="*/ 4 w 26"/>
                <a:gd name="T47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72">
                  <a:moveTo>
                    <a:pt x="4" y="69"/>
                  </a:moveTo>
                  <a:lnTo>
                    <a:pt x="8" y="65"/>
                  </a:lnTo>
                  <a:lnTo>
                    <a:pt x="8" y="58"/>
                  </a:lnTo>
                  <a:lnTo>
                    <a:pt x="11" y="51"/>
                  </a:lnTo>
                  <a:lnTo>
                    <a:pt x="11" y="44"/>
                  </a:lnTo>
                  <a:lnTo>
                    <a:pt x="15" y="33"/>
                  </a:lnTo>
                  <a:lnTo>
                    <a:pt x="18" y="26"/>
                  </a:lnTo>
                  <a:lnTo>
                    <a:pt x="22" y="18"/>
                  </a:lnTo>
                  <a:lnTo>
                    <a:pt x="22" y="11"/>
                  </a:lnTo>
                  <a:lnTo>
                    <a:pt x="26" y="4"/>
                  </a:lnTo>
                  <a:lnTo>
                    <a:pt x="18" y="0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8" y="33"/>
                  </a:lnTo>
                  <a:lnTo>
                    <a:pt x="8" y="40"/>
                  </a:lnTo>
                  <a:lnTo>
                    <a:pt x="4" y="47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8" y="62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65"/>
                  </a:lnTo>
                  <a:lnTo>
                    <a:pt x="4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51" name="Freeform 475"/>
            <p:cNvSpPr>
              <a:spLocks/>
            </p:cNvSpPr>
            <p:nvPr/>
          </p:nvSpPr>
          <p:spPr bwMode="auto">
            <a:xfrm>
              <a:off x="4094" y="2460"/>
              <a:ext cx="22" cy="14"/>
            </a:xfrm>
            <a:custGeom>
              <a:avLst/>
              <a:gdLst>
                <a:gd name="T0" fmla="*/ 22 w 22"/>
                <a:gd name="T1" fmla="*/ 11 h 14"/>
                <a:gd name="T2" fmla="*/ 18 w 22"/>
                <a:gd name="T3" fmla="*/ 14 h 14"/>
                <a:gd name="T4" fmla="*/ 7 w 22"/>
                <a:gd name="T5" fmla="*/ 14 h 14"/>
                <a:gd name="T6" fmla="*/ 4 w 22"/>
                <a:gd name="T7" fmla="*/ 11 h 14"/>
                <a:gd name="T8" fmla="*/ 0 w 22"/>
                <a:gd name="T9" fmla="*/ 11 h 14"/>
                <a:gd name="T10" fmla="*/ 0 w 22"/>
                <a:gd name="T11" fmla="*/ 4 h 14"/>
                <a:gd name="T12" fmla="*/ 4 w 22"/>
                <a:gd name="T13" fmla="*/ 0 h 14"/>
                <a:gd name="T14" fmla="*/ 11 w 22"/>
                <a:gd name="T15" fmla="*/ 0 h 14"/>
                <a:gd name="T16" fmla="*/ 18 w 22"/>
                <a:gd name="T17" fmla="*/ 4 h 14"/>
                <a:gd name="T18" fmla="*/ 22 w 22"/>
                <a:gd name="T19" fmla="*/ 7 h 14"/>
                <a:gd name="T20" fmla="*/ 22 w 22"/>
                <a:gd name="T2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4">
                  <a:moveTo>
                    <a:pt x="22" y="11"/>
                  </a:moveTo>
                  <a:lnTo>
                    <a:pt x="18" y="14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7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52" name="Freeform 476"/>
            <p:cNvSpPr>
              <a:spLocks/>
            </p:cNvSpPr>
            <p:nvPr/>
          </p:nvSpPr>
          <p:spPr bwMode="auto">
            <a:xfrm>
              <a:off x="4091" y="2467"/>
              <a:ext cx="25" cy="11"/>
            </a:xfrm>
            <a:custGeom>
              <a:avLst/>
              <a:gdLst>
                <a:gd name="T0" fmla="*/ 0 w 25"/>
                <a:gd name="T1" fmla="*/ 4 h 11"/>
                <a:gd name="T2" fmla="*/ 3 w 25"/>
                <a:gd name="T3" fmla="*/ 4 h 11"/>
                <a:gd name="T4" fmla="*/ 3 w 25"/>
                <a:gd name="T5" fmla="*/ 7 h 11"/>
                <a:gd name="T6" fmla="*/ 7 w 25"/>
                <a:gd name="T7" fmla="*/ 7 h 11"/>
                <a:gd name="T8" fmla="*/ 10 w 25"/>
                <a:gd name="T9" fmla="*/ 11 h 11"/>
                <a:gd name="T10" fmla="*/ 21 w 25"/>
                <a:gd name="T11" fmla="*/ 11 h 11"/>
                <a:gd name="T12" fmla="*/ 25 w 25"/>
                <a:gd name="T13" fmla="*/ 7 h 11"/>
                <a:gd name="T14" fmla="*/ 21 w 25"/>
                <a:gd name="T15" fmla="*/ 0 h 11"/>
                <a:gd name="T16" fmla="*/ 21 w 25"/>
                <a:gd name="T17" fmla="*/ 4 h 11"/>
                <a:gd name="T18" fmla="*/ 10 w 25"/>
                <a:gd name="T19" fmla="*/ 4 h 11"/>
                <a:gd name="T20" fmla="*/ 7 w 25"/>
                <a:gd name="T21" fmla="*/ 0 h 11"/>
                <a:gd name="T22" fmla="*/ 3 w 25"/>
                <a:gd name="T23" fmla="*/ 0 h 11"/>
                <a:gd name="T24" fmla="*/ 7 w 25"/>
                <a:gd name="T25" fmla="*/ 4 h 11"/>
                <a:gd name="T26" fmla="*/ 0 w 25"/>
                <a:gd name="T2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1">
                  <a:moveTo>
                    <a:pt x="0" y="4"/>
                  </a:moveTo>
                  <a:lnTo>
                    <a:pt x="3" y="4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11"/>
                  </a:lnTo>
                  <a:lnTo>
                    <a:pt x="21" y="11"/>
                  </a:lnTo>
                  <a:lnTo>
                    <a:pt x="25" y="7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10" y="4"/>
                  </a:lnTo>
                  <a:lnTo>
                    <a:pt x="7" y="0"/>
                  </a:lnTo>
                  <a:lnTo>
                    <a:pt x="3" y="0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53" name="Freeform 477"/>
            <p:cNvSpPr>
              <a:spLocks/>
            </p:cNvSpPr>
            <p:nvPr/>
          </p:nvSpPr>
          <p:spPr bwMode="auto">
            <a:xfrm>
              <a:off x="4091" y="2456"/>
              <a:ext cx="28" cy="18"/>
            </a:xfrm>
            <a:custGeom>
              <a:avLst/>
              <a:gdLst>
                <a:gd name="T0" fmla="*/ 25 w 28"/>
                <a:gd name="T1" fmla="*/ 18 h 18"/>
                <a:gd name="T2" fmla="*/ 28 w 28"/>
                <a:gd name="T3" fmla="*/ 18 h 18"/>
                <a:gd name="T4" fmla="*/ 28 w 28"/>
                <a:gd name="T5" fmla="*/ 11 h 18"/>
                <a:gd name="T6" fmla="*/ 25 w 28"/>
                <a:gd name="T7" fmla="*/ 8 h 18"/>
                <a:gd name="T8" fmla="*/ 21 w 28"/>
                <a:gd name="T9" fmla="*/ 0 h 18"/>
                <a:gd name="T10" fmla="*/ 3 w 28"/>
                <a:gd name="T11" fmla="*/ 0 h 18"/>
                <a:gd name="T12" fmla="*/ 0 w 28"/>
                <a:gd name="T13" fmla="*/ 8 h 18"/>
                <a:gd name="T14" fmla="*/ 0 w 28"/>
                <a:gd name="T15" fmla="*/ 15 h 18"/>
                <a:gd name="T16" fmla="*/ 7 w 28"/>
                <a:gd name="T17" fmla="*/ 15 h 18"/>
                <a:gd name="T18" fmla="*/ 7 w 28"/>
                <a:gd name="T19" fmla="*/ 8 h 18"/>
                <a:gd name="T20" fmla="*/ 14 w 28"/>
                <a:gd name="T21" fmla="*/ 8 h 18"/>
                <a:gd name="T22" fmla="*/ 18 w 28"/>
                <a:gd name="T23" fmla="*/ 11 h 18"/>
                <a:gd name="T24" fmla="*/ 21 w 28"/>
                <a:gd name="T25" fmla="*/ 11 h 18"/>
                <a:gd name="T26" fmla="*/ 21 w 28"/>
                <a:gd name="T27" fmla="*/ 15 h 18"/>
                <a:gd name="T28" fmla="*/ 21 w 28"/>
                <a:gd name="T29" fmla="*/ 11 h 18"/>
                <a:gd name="T30" fmla="*/ 25 w 28"/>
                <a:gd name="T31" fmla="*/ 18 h 18"/>
                <a:gd name="T32" fmla="*/ 28 w 28"/>
                <a:gd name="T33" fmla="*/ 18 h 18"/>
                <a:gd name="T34" fmla="*/ 25 w 28"/>
                <a:gd name="T3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8">
                  <a:moveTo>
                    <a:pt x="25" y="18"/>
                  </a:moveTo>
                  <a:lnTo>
                    <a:pt x="28" y="18"/>
                  </a:lnTo>
                  <a:lnTo>
                    <a:pt x="28" y="11"/>
                  </a:lnTo>
                  <a:lnTo>
                    <a:pt x="25" y="8"/>
                  </a:lnTo>
                  <a:lnTo>
                    <a:pt x="21" y="0"/>
                  </a:lnTo>
                  <a:lnTo>
                    <a:pt x="3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8" y="11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1" y="11"/>
                  </a:lnTo>
                  <a:lnTo>
                    <a:pt x="25" y="18"/>
                  </a:lnTo>
                  <a:lnTo>
                    <a:pt x="28" y="18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54" name="Freeform 478"/>
            <p:cNvSpPr>
              <a:spLocks/>
            </p:cNvSpPr>
            <p:nvPr/>
          </p:nvSpPr>
          <p:spPr bwMode="auto">
            <a:xfrm>
              <a:off x="4087" y="2514"/>
              <a:ext cx="40" cy="36"/>
            </a:xfrm>
            <a:custGeom>
              <a:avLst/>
              <a:gdLst>
                <a:gd name="T0" fmla="*/ 40 w 40"/>
                <a:gd name="T1" fmla="*/ 11 h 36"/>
                <a:gd name="T2" fmla="*/ 40 w 40"/>
                <a:gd name="T3" fmla="*/ 18 h 36"/>
                <a:gd name="T4" fmla="*/ 36 w 40"/>
                <a:gd name="T5" fmla="*/ 29 h 36"/>
                <a:gd name="T6" fmla="*/ 32 w 40"/>
                <a:gd name="T7" fmla="*/ 32 h 36"/>
                <a:gd name="T8" fmla="*/ 25 w 40"/>
                <a:gd name="T9" fmla="*/ 36 h 36"/>
                <a:gd name="T10" fmla="*/ 18 w 40"/>
                <a:gd name="T11" fmla="*/ 36 h 36"/>
                <a:gd name="T12" fmla="*/ 14 w 40"/>
                <a:gd name="T13" fmla="*/ 32 h 36"/>
                <a:gd name="T14" fmla="*/ 11 w 40"/>
                <a:gd name="T15" fmla="*/ 32 h 36"/>
                <a:gd name="T16" fmla="*/ 7 w 40"/>
                <a:gd name="T17" fmla="*/ 29 h 36"/>
                <a:gd name="T18" fmla="*/ 4 w 40"/>
                <a:gd name="T19" fmla="*/ 29 h 36"/>
                <a:gd name="T20" fmla="*/ 0 w 40"/>
                <a:gd name="T21" fmla="*/ 25 h 36"/>
                <a:gd name="T22" fmla="*/ 0 w 40"/>
                <a:gd name="T23" fmla="*/ 14 h 36"/>
                <a:gd name="T24" fmla="*/ 7 w 40"/>
                <a:gd name="T25" fmla="*/ 7 h 36"/>
                <a:gd name="T26" fmla="*/ 7 w 40"/>
                <a:gd name="T27" fmla="*/ 4 h 36"/>
                <a:gd name="T28" fmla="*/ 11 w 40"/>
                <a:gd name="T29" fmla="*/ 4 h 36"/>
                <a:gd name="T30" fmla="*/ 14 w 40"/>
                <a:gd name="T31" fmla="*/ 0 h 36"/>
                <a:gd name="T32" fmla="*/ 25 w 40"/>
                <a:gd name="T33" fmla="*/ 0 h 36"/>
                <a:gd name="T34" fmla="*/ 29 w 40"/>
                <a:gd name="T35" fmla="*/ 4 h 36"/>
                <a:gd name="T36" fmla="*/ 32 w 40"/>
                <a:gd name="T37" fmla="*/ 4 h 36"/>
                <a:gd name="T38" fmla="*/ 40 w 40"/>
                <a:gd name="T39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36">
                  <a:moveTo>
                    <a:pt x="40" y="11"/>
                  </a:moveTo>
                  <a:lnTo>
                    <a:pt x="40" y="18"/>
                  </a:lnTo>
                  <a:lnTo>
                    <a:pt x="36" y="29"/>
                  </a:lnTo>
                  <a:lnTo>
                    <a:pt x="32" y="32"/>
                  </a:lnTo>
                  <a:lnTo>
                    <a:pt x="25" y="36"/>
                  </a:lnTo>
                  <a:lnTo>
                    <a:pt x="18" y="36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7" y="29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4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55" name="Freeform 479"/>
            <p:cNvSpPr>
              <a:spLocks/>
            </p:cNvSpPr>
            <p:nvPr/>
          </p:nvSpPr>
          <p:spPr bwMode="auto">
            <a:xfrm>
              <a:off x="4112" y="2525"/>
              <a:ext cx="18" cy="32"/>
            </a:xfrm>
            <a:custGeom>
              <a:avLst/>
              <a:gdLst>
                <a:gd name="T0" fmla="*/ 0 w 18"/>
                <a:gd name="T1" fmla="*/ 29 h 32"/>
                <a:gd name="T2" fmla="*/ 7 w 18"/>
                <a:gd name="T3" fmla="*/ 25 h 32"/>
                <a:gd name="T4" fmla="*/ 15 w 18"/>
                <a:gd name="T5" fmla="*/ 18 h 32"/>
                <a:gd name="T6" fmla="*/ 18 w 18"/>
                <a:gd name="T7" fmla="*/ 11 h 32"/>
                <a:gd name="T8" fmla="*/ 18 w 18"/>
                <a:gd name="T9" fmla="*/ 0 h 32"/>
                <a:gd name="T10" fmla="*/ 11 w 18"/>
                <a:gd name="T11" fmla="*/ 0 h 32"/>
                <a:gd name="T12" fmla="*/ 11 w 18"/>
                <a:gd name="T13" fmla="*/ 7 h 32"/>
                <a:gd name="T14" fmla="*/ 7 w 18"/>
                <a:gd name="T15" fmla="*/ 14 h 32"/>
                <a:gd name="T16" fmla="*/ 4 w 18"/>
                <a:gd name="T17" fmla="*/ 21 h 32"/>
                <a:gd name="T18" fmla="*/ 0 w 18"/>
                <a:gd name="T19" fmla="*/ 21 h 32"/>
                <a:gd name="T20" fmla="*/ 0 w 18"/>
                <a:gd name="T21" fmla="*/ 32 h 32"/>
                <a:gd name="T22" fmla="*/ 0 w 18"/>
                <a:gd name="T2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2">
                  <a:moveTo>
                    <a:pt x="0" y="29"/>
                  </a:moveTo>
                  <a:lnTo>
                    <a:pt x="7" y="25"/>
                  </a:lnTo>
                  <a:lnTo>
                    <a:pt x="15" y="18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11" y="7"/>
                  </a:lnTo>
                  <a:lnTo>
                    <a:pt x="7" y="14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3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56" name="Freeform 480"/>
            <p:cNvSpPr>
              <a:spLocks/>
            </p:cNvSpPr>
            <p:nvPr/>
          </p:nvSpPr>
          <p:spPr bwMode="auto">
            <a:xfrm>
              <a:off x="4084" y="2532"/>
              <a:ext cx="28" cy="22"/>
            </a:xfrm>
            <a:custGeom>
              <a:avLst/>
              <a:gdLst>
                <a:gd name="T0" fmla="*/ 0 w 28"/>
                <a:gd name="T1" fmla="*/ 4 h 22"/>
                <a:gd name="T2" fmla="*/ 3 w 28"/>
                <a:gd name="T3" fmla="*/ 7 h 22"/>
                <a:gd name="T4" fmla="*/ 3 w 28"/>
                <a:gd name="T5" fmla="*/ 11 h 22"/>
                <a:gd name="T6" fmla="*/ 10 w 28"/>
                <a:gd name="T7" fmla="*/ 18 h 22"/>
                <a:gd name="T8" fmla="*/ 14 w 28"/>
                <a:gd name="T9" fmla="*/ 18 h 22"/>
                <a:gd name="T10" fmla="*/ 21 w 28"/>
                <a:gd name="T11" fmla="*/ 22 h 22"/>
                <a:gd name="T12" fmla="*/ 28 w 28"/>
                <a:gd name="T13" fmla="*/ 22 h 22"/>
                <a:gd name="T14" fmla="*/ 28 w 28"/>
                <a:gd name="T15" fmla="*/ 14 h 22"/>
                <a:gd name="T16" fmla="*/ 17 w 28"/>
                <a:gd name="T17" fmla="*/ 14 h 22"/>
                <a:gd name="T18" fmla="*/ 14 w 28"/>
                <a:gd name="T19" fmla="*/ 11 h 22"/>
                <a:gd name="T20" fmla="*/ 10 w 28"/>
                <a:gd name="T21" fmla="*/ 11 h 22"/>
                <a:gd name="T22" fmla="*/ 10 w 28"/>
                <a:gd name="T23" fmla="*/ 7 h 22"/>
                <a:gd name="T24" fmla="*/ 7 w 28"/>
                <a:gd name="T25" fmla="*/ 4 h 22"/>
                <a:gd name="T26" fmla="*/ 7 w 28"/>
                <a:gd name="T27" fmla="*/ 0 h 22"/>
                <a:gd name="T28" fmla="*/ 7 w 28"/>
                <a:gd name="T29" fmla="*/ 4 h 22"/>
                <a:gd name="T30" fmla="*/ 0 w 28"/>
                <a:gd name="T3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2">
                  <a:moveTo>
                    <a:pt x="0" y="4"/>
                  </a:moveTo>
                  <a:lnTo>
                    <a:pt x="3" y="7"/>
                  </a:lnTo>
                  <a:lnTo>
                    <a:pt x="3" y="11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21" y="22"/>
                  </a:lnTo>
                  <a:lnTo>
                    <a:pt x="28" y="22"/>
                  </a:lnTo>
                  <a:lnTo>
                    <a:pt x="28" y="14"/>
                  </a:lnTo>
                  <a:lnTo>
                    <a:pt x="17" y="14"/>
                  </a:lnTo>
                  <a:lnTo>
                    <a:pt x="14" y="11"/>
                  </a:lnTo>
                  <a:lnTo>
                    <a:pt x="10" y="11"/>
                  </a:lnTo>
                  <a:lnTo>
                    <a:pt x="10" y="7"/>
                  </a:lnTo>
                  <a:lnTo>
                    <a:pt x="7" y="4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57" name="Freeform 481"/>
            <p:cNvSpPr>
              <a:spLocks/>
            </p:cNvSpPr>
            <p:nvPr/>
          </p:nvSpPr>
          <p:spPr bwMode="auto">
            <a:xfrm>
              <a:off x="4084" y="2510"/>
              <a:ext cx="21" cy="26"/>
            </a:xfrm>
            <a:custGeom>
              <a:avLst/>
              <a:gdLst>
                <a:gd name="T0" fmla="*/ 21 w 21"/>
                <a:gd name="T1" fmla="*/ 0 h 26"/>
                <a:gd name="T2" fmla="*/ 17 w 21"/>
                <a:gd name="T3" fmla="*/ 0 h 26"/>
                <a:gd name="T4" fmla="*/ 10 w 21"/>
                <a:gd name="T5" fmla="*/ 4 h 26"/>
                <a:gd name="T6" fmla="*/ 0 w 21"/>
                <a:gd name="T7" fmla="*/ 15 h 26"/>
                <a:gd name="T8" fmla="*/ 0 w 21"/>
                <a:gd name="T9" fmla="*/ 26 h 26"/>
                <a:gd name="T10" fmla="*/ 7 w 21"/>
                <a:gd name="T11" fmla="*/ 26 h 26"/>
                <a:gd name="T12" fmla="*/ 7 w 21"/>
                <a:gd name="T13" fmla="*/ 18 h 26"/>
                <a:gd name="T14" fmla="*/ 17 w 21"/>
                <a:gd name="T15" fmla="*/ 8 h 26"/>
                <a:gd name="T16" fmla="*/ 21 w 21"/>
                <a:gd name="T17" fmla="*/ 8 h 26"/>
                <a:gd name="T18" fmla="*/ 21 w 21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6">
                  <a:moveTo>
                    <a:pt x="21" y="0"/>
                  </a:moveTo>
                  <a:lnTo>
                    <a:pt x="17" y="0"/>
                  </a:lnTo>
                  <a:lnTo>
                    <a:pt x="10" y="4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7" y="26"/>
                  </a:lnTo>
                  <a:lnTo>
                    <a:pt x="7" y="1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58" name="Freeform 482"/>
            <p:cNvSpPr>
              <a:spLocks/>
            </p:cNvSpPr>
            <p:nvPr/>
          </p:nvSpPr>
          <p:spPr bwMode="auto">
            <a:xfrm>
              <a:off x="4105" y="2510"/>
              <a:ext cx="25" cy="18"/>
            </a:xfrm>
            <a:custGeom>
              <a:avLst/>
              <a:gdLst>
                <a:gd name="T0" fmla="*/ 25 w 25"/>
                <a:gd name="T1" fmla="*/ 15 h 18"/>
                <a:gd name="T2" fmla="*/ 22 w 25"/>
                <a:gd name="T3" fmla="*/ 11 h 18"/>
                <a:gd name="T4" fmla="*/ 22 w 25"/>
                <a:gd name="T5" fmla="*/ 8 h 18"/>
                <a:gd name="T6" fmla="*/ 18 w 25"/>
                <a:gd name="T7" fmla="*/ 8 h 18"/>
                <a:gd name="T8" fmla="*/ 14 w 25"/>
                <a:gd name="T9" fmla="*/ 4 h 18"/>
                <a:gd name="T10" fmla="*/ 11 w 25"/>
                <a:gd name="T11" fmla="*/ 4 h 18"/>
                <a:gd name="T12" fmla="*/ 7 w 25"/>
                <a:gd name="T13" fmla="*/ 0 h 18"/>
                <a:gd name="T14" fmla="*/ 0 w 25"/>
                <a:gd name="T15" fmla="*/ 0 h 18"/>
                <a:gd name="T16" fmla="*/ 0 w 25"/>
                <a:gd name="T17" fmla="*/ 8 h 18"/>
                <a:gd name="T18" fmla="*/ 7 w 25"/>
                <a:gd name="T19" fmla="*/ 8 h 18"/>
                <a:gd name="T20" fmla="*/ 7 w 25"/>
                <a:gd name="T21" fmla="*/ 11 h 18"/>
                <a:gd name="T22" fmla="*/ 14 w 25"/>
                <a:gd name="T23" fmla="*/ 11 h 18"/>
                <a:gd name="T24" fmla="*/ 14 w 25"/>
                <a:gd name="T25" fmla="*/ 15 h 18"/>
                <a:gd name="T26" fmla="*/ 18 w 25"/>
                <a:gd name="T27" fmla="*/ 15 h 18"/>
                <a:gd name="T28" fmla="*/ 18 w 25"/>
                <a:gd name="T29" fmla="*/ 18 h 18"/>
                <a:gd name="T30" fmla="*/ 18 w 25"/>
                <a:gd name="T31" fmla="*/ 15 h 18"/>
                <a:gd name="T32" fmla="*/ 25 w 25"/>
                <a:gd name="T3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8">
                  <a:moveTo>
                    <a:pt x="25" y="15"/>
                  </a:moveTo>
                  <a:lnTo>
                    <a:pt x="22" y="11"/>
                  </a:lnTo>
                  <a:lnTo>
                    <a:pt x="22" y="8"/>
                  </a:lnTo>
                  <a:lnTo>
                    <a:pt x="18" y="8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59" name="Freeform 483"/>
            <p:cNvSpPr>
              <a:spLocks/>
            </p:cNvSpPr>
            <p:nvPr/>
          </p:nvSpPr>
          <p:spPr bwMode="auto">
            <a:xfrm>
              <a:off x="4094" y="2525"/>
              <a:ext cx="22" cy="18"/>
            </a:xfrm>
            <a:custGeom>
              <a:avLst/>
              <a:gdLst>
                <a:gd name="T0" fmla="*/ 22 w 22"/>
                <a:gd name="T1" fmla="*/ 3 h 18"/>
                <a:gd name="T2" fmla="*/ 18 w 22"/>
                <a:gd name="T3" fmla="*/ 14 h 18"/>
                <a:gd name="T4" fmla="*/ 18 w 22"/>
                <a:gd name="T5" fmla="*/ 18 h 18"/>
                <a:gd name="T6" fmla="*/ 11 w 22"/>
                <a:gd name="T7" fmla="*/ 18 h 18"/>
                <a:gd name="T8" fmla="*/ 7 w 22"/>
                <a:gd name="T9" fmla="*/ 14 h 18"/>
                <a:gd name="T10" fmla="*/ 4 w 22"/>
                <a:gd name="T11" fmla="*/ 14 h 18"/>
                <a:gd name="T12" fmla="*/ 4 w 22"/>
                <a:gd name="T13" fmla="*/ 11 h 18"/>
                <a:gd name="T14" fmla="*/ 0 w 22"/>
                <a:gd name="T15" fmla="*/ 7 h 18"/>
                <a:gd name="T16" fmla="*/ 7 w 22"/>
                <a:gd name="T17" fmla="*/ 0 h 18"/>
                <a:gd name="T18" fmla="*/ 18 w 22"/>
                <a:gd name="T19" fmla="*/ 0 h 18"/>
                <a:gd name="T20" fmla="*/ 22 w 22"/>
                <a:gd name="T2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8">
                  <a:moveTo>
                    <a:pt x="22" y="3"/>
                  </a:moveTo>
                  <a:lnTo>
                    <a:pt x="18" y="14"/>
                  </a:lnTo>
                  <a:lnTo>
                    <a:pt x="18" y="18"/>
                  </a:lnTo>
                  <a:lnTo>
                    <a:pt x="11" y="18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7" y="0"/>
                  </a:lnTo>
                  <a:lnTo>
                    <a:pt x="18" y="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60" name="Freeform 484"/>
            <p:cNvSpPr>
              <a:spLocks/>
            </p:cNvSpPr>
            <p:nvPr/>
          </p:nvSpPr>
          <p:spPr bwMode="auto">
            <a:xfrm>
              <a:off x="4109" y="2528"/>
              <a:ext cx="10" cy="15"/>
            </a:xfrm>
            <a:custGeom>
              <a:avLst/>
              <a:gdLst>
                <a:gd name="T0" fmla="*/ 3 w 10"/>
                <a:gd name="T1" fmla="*/ 15 h 15"/>
                <a:gd name="T2" fmla="*/ 7 w 10"/>
                <a:gd name="T3" fmla="*/ 15 h 15"/>
                <a:gd name="T4" fmla="*/ 10 w 10"/>
                <a:gd name="T5" fmla="*/ 0 h 15"/>
                <a:gd name="T6" fmla="*/ 3 w 10"/>
                <a:gd name="T7" fmla="*/ 0 h 15"/>
                <a:gd name="T8" fmla="*/ 0 w 10"/>
                <a:gd name="T9" fmla="*/ 11 h 15"/>
                <a:gd name="T10" fmla="*/ 3 w 10"/>
                <a:gd name="T11" fmla="*/ 8 h 15"/>
                <a:gd name="T12" fmla="*/ 3 w 10"/>
                <a:gd name="T13" fmla="*/ 15 h 15"/>
                <a:gd name="T14" fmla="*/ 7 w 10"/>
                <a:gd name="T15" fmla="*/ 15 h 15"/>
                <a:gd name="T16" fmla="*/ 3 w 10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5">
                  <a:moveTo>
                    <a:pt x="3" y="15"/>
                  </a:moveTo>
                  <a:lnTo>
                    <a:pt x="7" y="15"/>
                  </a:lnTo>
                  <a:lnTo>
                    <a:pt x="10" y="0"/>
                  </a:lnTo>
                  <a:lnTo>
                    <a:pt x="3" y="0"/>
                  </a:lnTo>
                  <a:lnTo>
                    <a:pt x="0" y="11"/>
                  </a:lnTo>
                  <a:lnTo>
                    <a:pt x="3" y="8"/>
                  </a:lnTo>
                  <a:lnTo>
                    <a:pt x="3" y="15"/>
                  </a:lnTo>
                  <a:lnTo>
                    <a:pt x="7" y="15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61" name="Freeform 485"/>
            <p:cNvSpPr>
              <a:spLocks/>
            </p:cNvSpPr>
            <p:nvPr/>
          </p:nvSpPr>
          <p:spPr bwMode="auto">
            <a:xfrm>
              <a:off x="4091" y="2532"/>
              <a:ext cx="21" cy="14"/>
            </a:xfrm>
            <a:custGeom>
              <a:avLst/>
              <a:gdLst>
                <a:gd name="T0" fmla="*/ 3 w 21"/>
                <a:gd name="T1" fmla="*/ 0 h 14"/>
                <a:gd name="T2" fmla="*/ 3 w 21"/>
                <a:gd name="T3" fmla="*/ 7 h 14"/>
                <a:gd name="T4" fmla="*/ 7 w 21"/>
                <a:gd name="T5" fmla="*/ 11 h 14"/>
                <a:gd name="T6" fmla="*/ 10 w 21"/>
                <a:gd name="T7" fmla="*/ 11 h 14"/>
                <a:gd name="T8" fmla="*/ 14 w 21"/>
                <a:gd name="T9" fmla="*/ 14 h 14"/>
                <a:gd name="T10" fmla="*/ 21 w 21"/>
                <a:gd name="T11" fmla="*/ 14 h 14"/>
                <a:gd name="T12" fmla="*/ 21 w 21"/>
                <a:gd name="T13" fmla="*/ 4 h 14"/>
                <a:gd name="T14" fmla="*/ 21 w 21"/>
                <a:gd name="T15" fmla="*/ 7 h 14"/>
                <a:gd name="T16" fmla="*/ 18 w 21"/>
                <a:gd name="T17" fmla="*/ 4 h 14"/>
                <a:gd name="T18" fmla="*/ 14 w 21"/>
                <a:gd name="T19" fmla="*/ 7 h 14"/>
                <a:gd name="T20" fmla="*/ 14 w 21"/>
                <a:gd name="T21" fmla="*/ 4 h 14"/>
                <a:gd name="T22" fmla="*/ 10 w 21"/>
                <a:gd name="T23" fmla="*/ 4 h 14"/>
                <a:gd name="T24" fmla="*/ 10 w 21"/>
                <a:gd name="T25" fmla="*/ 0 h 14"/>
                <a:gd name="T26" fmla="*/ 0 w 21"/>
                <a:gd name="T27" fmla="*/ 0 h 14"/>
                <a:gd name="T28" fmla="*/ 3 w 21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4">
                  <a:moveTo>
                    <a:pt x="3" y="0"/>
                  </a:moveTo>
                  <a:lnTo>
                    <a:pt x="3" y="7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4" y="14"/>
                  </a:lnTo>
                  <a:lnTo>
                    <a:pt x="21" y="14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62" name="Freeform 486"/>
            <p:cNvSpPr>
              <a:spLocks/>
            </p:cNvSpPr>
            <p:nvPr/>
          </p:nvSpPr>
          <p:spPr bwMode="auto">
            <a:xfrm>
              <a:off x="4094" y="2521"/>
              <a:ext cx="29" cy="11"/>
            </a:xfrm>
            <a:custGeom>
              <a:avLst/>
              <a:gdLst>
                <a:gd name="T0" fmla="*/ 25 w 29"/>
                <a:gd name="T1" fmla="*/ 7 h 11"/>
                <a:gd name="T2" fmla="*/ 18 w 29"/>
                <a:gd name="T3" fmla="*/ 0 h 11"/>
                <a:gd name="T4" fmla="*/ 7 w 29"/>
                <a:gd name="T5" fmla="*/ 0 h 11"/>
                <a:gd name="T6" fmla="*/ 0 w 29"/>
                <a:gd name="T7" fmla="*/ 7 h 11"/>
                <a:gd name="T8" fmla="*/ 0 w 29"/>
                <a:gd name="T9" fmla="*/ 11 h 11"/>
                <a:gd name="T10" fmla="*/ 4 w 29"/>
                <a:gd name="T11" fmla="*/ 11 h 11"/>
                <a:gd name="T12" fmla="*/ 4 w 29"/>
                <a:gd name="T13" fmla="*/ 7 h 11"/>
                <a:gd name="T14" fmla="*/ 18 w 29"/>
                <a:gd name="T15" fmla="*/ 7 h 11"/>
                <a:gd name="T16" fmla="*/ 18 w 29"/>
                <a:gd name="T17" fmla="*/ 11 h 11"/>
                <a:gd name="T18" fmla="*/ 18 w 29"/>
                <a:gd name="T19" fmla="*/ 7 h 11"/>
                <a:gd name="T20" fmla="*/ 29 w 29"/>
                <a:gd name="T21" fmla="*/ 7 h 11"/>
                <a:gd name="T22" fmla="*/ 25 w 29"/>
                <a:gd name="T2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1">
                  <a:moveTo>
                    <a:pt x="25" y="7"/>
                  </a:moveTo>
                  <a:lnTo>
                    <a:pt x="18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18" y="7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29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63" name="Freeform 487"/>
            <p:cNvSpPr>
              <a:spLocks/>
            </p:cNvSpPr>
            <p:nvPr/>
          </p:nvSpPr>
          <p:spPr bwMode="auto">
            <a:xfrm>
              <a:off x="3853" y="2550"/>
              <a:ext cx="47" cy="29"/>
            </a:xfrm>
            <a:custGeom>
              <a:avLst/>
              <a:gdLst>
                <a:gd name="T0" fmla="*/ 47 w 47"/>
                <a:gd name="T1" fmla="*/ 7 h 29"/>
                <a:gd name="T2" fmla="*/ 43 w 47"/>
                <a:gd name="T3" fmla="*/ 11 h 29"/>
                <a:gd name="T4" fmla="*/ 36 w 47"/>
                <a:gd name="T5" fmla="*/ 14 h 29"/>
                <a:gd name="T6" fmla="*/ 29 w 47"/>
                <a:gd name="T7" fmla="*/ 18 h 29"/>
                <a:gd name="T8" fmla="*/ 25 w 47"/>
                <a:gd name="T9" fmla="*/ 18 h 29"/>
                <a:gd name="T10" fmla="*/ 18 w 47"/>
                <a:gd name="T11" fmla="*/ 22 h 29"/>
                <a:gd name="T12" fmla="*/ 15 w 47"/>
                <a:gd name="T13" fmla="*/ 25 h 29"/>
                <a:gd name="T14" fmla="*/ 7 w 47"/>
                <a:gd name="T15" fmla="*/ 25 h 29"/>
                <a:gd name="T16" fmla="*/ 0 w 47"/>
                <a:gd name="T17" fmla="*/ 29 h 29"/>
                <a:gd name="T18" fmla="*/ 0 w 47"/>
                <a:gd name="T19" fmla="*/ 14 h 29"/>
                <a:gd name="T20" fmla="*/ 4 w 47"/>
                <a:gd name="T21" fmla="*/ 7 h 29"/>
                <a:gd name="T22" fmla="*/ 4 w 47"/>
                <a:gd name="T23" fmla="*/ 0 h 29"/>
                <a:gd name="T24" fmla="*/ 11 w 47"/>
                <a:gd name="T25" fmla="*/ 4 h 29"/>
                <a:gd name="T26" fmla="*/ 36 w 47"/>
                <a:gd name="T27" fmla="*/ 4 h 29"/>
                <a:gd name="T28" fmla="*/ 43 w 47"/>
                <a:gd name="T29" fmla="*/ 7 h 29"/>
                <a:gd name="T30" fmla="*/ 47 w 47"/>
                <a:gd name="T31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29">
                  <a:moveTo>
                    <a:pt x="47" y="7"/>
                  </a:moveTo>
                  <a:lnTo>
                    <a:pt x="43" y="11"/>
                  </a:lnTo>
                  <a:lnTo>
                    <a:pt x="36" y="14"/>
                  </a:lnTo>
                  <a:lnTo>
                    <a:pt x="29" y="18"/>
                  </a:lnTo>
                  <a:lnTo>
                    <a:pt x="25" y="18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7" y="25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4" y="7"/>
                  </a:lnTo>
                  <a:lnTo>
                    <a:pt x="4" y="0"/>
                  </a:lnTo>
                  <a:lnTo>
                    <a:pt x="11" y="4"/>
                  </a:lnTo>
                  <a:lnTo>
                    <a:pt x="36" y="4"/>
                  </a:lnTo>
                  <a:lnTo>
                    <a:pt x="43" y="7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64" name="Freeform 488"/>
            <p:cNvSpPr>
              <a:spLocks/>
            </p:cNvSpPr>
            <p:nvPr/>
          </p:nvSpPr>
          <p:spPr bwMode="auto">
            <a:xfrm>
              <a:off x="3853" y="2554"/>
              <a:ext cx="51" cy="28"/>
            </a:xfrm>
            <a:custGeom>
              <a:avLst/>
              <a:gdLst>
                <a:gd name="T0" fmla="*/ 0 w 51"/>
                <a:gd name="T1" fmla="*/ 25 h 28"/>
                <a:gd name="T2" fmla="*/ 4 w 51"/>
                <a:gd name="T3" fmla="*/ 28 h 28"/>
                <a:gd name="T4" fmla="*/ 7 w 51"/>
                <a:gd name="T5" fmla="*/ 25 h 28"/>
                <a:gd name="T6" fmla="*/ 15 w 51"/>
                <a:gd name="T7" fmla="*/ 25 h 28"/>
                <a:gd name="T8" fmla="*/ 22 w 51"/>
                <a:gd name="T9" fmla="*/ 21 h 28"/>
                <a:gd name="T10" fmla="*/ 25 w 51"/>
                <a:gd name="T11" fmla="*/ 18 h 28"/>
                <a:gd name="T12" fmla="*/ 33 w 51"/>
                <a:gd name="T13" fmla="*/ 14 h 28"/>
                <a:gd name="T14" fmla="*/ 36 w 51"/>
                <a:gd name="T15" fmla="*/ 14 h 28"/>
                <a:gd name="T16" fmla="*/ 43 w 51"/>
                <a:gd name="T17" fmla="*/ 10 h 28"/>
                <a:gd name="T18" fmla="*/ 51 w 51"/>
                <a:gd name="T19" fmla="*/ 7 h 28"/>
                <a:gd name="T20" fmla="*/ 47 w 51"/>
                <a:gd name="T21" fmla="*/ 0 h 28"/>
                <a:gd name="T22" fmla="*/ 40 w 51"/>
                <a:gd name="T23" fmla="*/ 3 h 28"/>
                <a:gd name="T24" fmla="*/ 36 w 51"/>
                <a:gd name="T25" fmla="*/ 7 h 28"/>
                <a:gd name="T26" fmla="*/ 29 w 51"/>
                <a:gd name="T27" fmla="*/ 10 h 28"/>
                <a:gd name="T28" fmla="*/ 22 w 51"/>
                <a:gd name="T29" fmla="*/ 10 h 28"/>
                <a:gd name="T30" fmla="*/ 18 w 51"/>
                <a:gd name="T31" fmla="*/ 14 h 28"/>
                <a:gd name="T32" fmla="*/ 11 w 51"/>
                <a:gd name="T33" fmla="*/ 18 h 28"/>
                <a:gd name="T34" fmla="*/ 7 w 51"/>
                <a:gd name="T35" fmla="*/ 18 h 28"/>
                <a:gd name="T36" fmla="*/ 0 w 51"/>
                <a:gd name="T37" fmla="*/ 21 h 28"/>
                <a:gd name="T38" fmla="*/ 4 w 51"/>
                <a:gd name="T39" fmla="*/ 25 h 28"/>
                <a:gd name="T40" fmla="*/ 0 w 51"/>
                <a:gd name="T41" fmla="*/ 25 h 28"/>
                <a:gd name="T42" fmla="*/ 0 w 51"/>
                <a:gd name="T43" fmla="*/ 28 h 28"/>
                <a:gd name="T44" fmla="*/ 4 w 51"/>
                <a:gd name="T45" fmla="*/ 28 h 28"/>
                <a:gd name="T46" fmla="*/ 0 w 51"/>
                <a:gd name="T47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28">
                  <a:moveTo>
                    <a:pt x="0" y="25"/>
                  </a:moveTo>
                  <a:lnTo>
                    <a:pt x="4" y="28"/>
                  </a:lnTo>
                  <a:lnTo>
                    <a:pt x="7" y="25"/>
                  </a:lnTo>
                  <a:lnTo>
                    <a:pt x="15" y="25"/>
                  </a:lnTo>
                  <a:lnTo>
                    <a:pt x="22" y="21"/>
                  </a:lnTo>
                  <a:lnTo>
                    <a:pt x="25" y="18"/>
                  </a:lnTo>
                  <a:lnTo>
                    <a:pt x="33" y="14"/>
                  </a:lnTo>
                  <a:lnTo>
                    <a:pt x="36" y="14"/>
                  </a:lnTo>
                  <a:lnTo>
                    <a:pt x="43" y="10"/>
                  </a:lnTo>
                  <a:lnTo>
                    <a:pt x="51" y="7"/>
                  </a:lnTo>
                  <a:lnTo>
                    <a:pt x="47" y="0"/>
                  </a:lnTo>
                  <a:lnTo>
                    <a:pt x="40" y="3"/>
                  </a:lnTo>
                  <a:lnTo>
                    <a:pt x="36" y="7"/>
                  </a:lnTo>
                  <a:lnTo>
                    <a:pt x="29" y="10"/>
                  </a:lnTo>
                  <a:lnTo>
                    <a:pt x="22" y="10"/>
                  </a:lnTo>
                  <a:lnTo>
                    <a:pt x="18" y="14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0" y="21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65" name="Freeform 489"/>
            <p:cNvSpPr>
              <a:spLocks/>
            </p:cNvSpPr>
            <p:nvPr/>
          </p:nvSpPr>
          <p:spPr bwMode="auto">
            <a:xfrm>
              <a:off x="3850" y="2546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7 w 10"/>
                <a:gd name="T3" fmla="*/ 4 h 33"/>
                <a:gd name="T4" fmla="*/ 3 w 10"/>
                <a:gd name="T5" fmla="*/ 11 h 33"/>
                <a:gd name="T6" fmla="*/ 0 w 10"/>
                <a:gd name="T7" fmla="*/ 18 h 33"/>
                <a:gd name="T8" fmla="*/ 0 w 10"/>
                <a:gd name="T9" fmla="*/ 26 h 33"/>
                <a:gd name="T10" fmla="*/ 3 w 10"/>
                <a:gd name="T11" fmla="*/ 33 h 33"/>
                <a:gd name="T12" fmla="*/ 7 w 10"/>
                <a:gd name="T13" fmla="*/ 33 h 33"/>
                <a:gd name="T14" fmla="*/ 7 w 10"/>
                <a:gd name="T15" fmla="*/ 18 h 33"/>
                <a:gd name="T16" fmla="*/ 10 w 10"/>
                <a:gd name="T17" fmla="*/ 11 h 33"/>
                <a:gd name="T18" fmla="*/ 10 w 10"/>
                <a:gd name="T19" fmla="*/ 8 h 33"/>
                <a:gd name="T20" fmla="*/ 7 w 10"/>
                <a:gd name="T21" fmla="*/ 8 h 33"/>
                <a:gd name="T22" fmla="*/ 10 w 10"/>
                <a:gd name="T23" fmla="*/ 0 h 33"/>
                <a:gd name="T24" fmla="*/ 7 w 10"/>
                <a:gd name="T25" fmla="*/ 0 h 33"/>
                <a:gd name="T26" fmla="*/ 7 w 10"/>
                <a:gd name="T27" fmla="*/ 4 h 33"/>
                <a:gd name="T28" fmla="*/ 10 w 10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7" y="4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7" y="33"/>
                  </a:lnTo>
                  <a:lnTo>
                    <a:pt x="7" y="18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7" y="8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66" name="Freeform 490"/>
            <p:cNvSpPr>
              <a:spLocks/>
            </p:cNvSpPr>
            <p:nvPr/>
          </p:nvSpPr>
          <p:spPr bwMode="auto">
            <a:xfrm>
              <a:off x="3857" y="2546"/>
              <a:ext cx="54" cy="15"/>
            </a:xfrm>
            <a:custGeom>
              <a:avLst/>
              <a:gdLst>
                <a:gd name="T0" fmla="*/ 47 w 54"/>
                <a:gd name="T1" fmla="*/ 15 h 15"/>
                <a:gd name="T2" fmla="*/ 47 w 54"/>
                <a:gd name="T3" fmla="*/ 8 h 15"/>
                <a:gd name="T4" fmla="*/ 39 w 54"/>
                <a:gd name="T5" fmla="*/ 8 h 15"/>
                <a:gd name="T6" fmla="*/ 36 w 54"/>
                <a:gd name="T7" fmla="*/ 4 h 15"/>
                <a:gd name="T8" fmla="*/ 7 w 54"/>
                <a:gd name="T9" fmla="*/ 4 h 15"/>
                <a:gd name="T10" fmla="*/ 3 w 54"/>
                <a:gd name="T11" fmla="*/ 0 h 15"/>
                <a:gd name="T12" fmla="*/ 0 w 54"/>
                <a:gd name="T13" fmla="*/ 8 h 15"/>
                <a:gd name="T14" fmla="*/ 7 w 54"/>
                <a:gd name="T15" fmla="*/ 11 h 15"/>
                <a:gd name="T16" fmla="*/ 32 w 54"/>
                <a:gd name="T17" fmla="*/ 11 h 15"/>
                <a:gd name="T18" fmla="*/ 36 w 54"/>
                <a:gd name="T19" fmla="*/ 15 h 15"/>
                <a:gd name="T20" fmla="*/ 43 w 54"/>
                <a:gd name="T21" fmla="*/ 15 h 15"/>
                <a:gd name="T22" fmla="*/ 43 w 54"/>
                <a:gd name="T23" fmla="*/ 8 h 15"/>
                <a:gd name="T24" fmla="*/ 47 w 54"/>
                <a:gd name="T25" fmla="*/ 15 h 15"/>
                <a:gd name="T26" fmla="*/ 54 w 54"/>
                <a:gd name="T27" fmla="*/ 11 h 15"/>
                <a:gd name="T28" fmla="*/ 47 w 54"/>
                <a:gd name="T29" fmla="*/ 8 h 15"/>
                <a:gd name="T30" fmla="*/ 47 w 54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15">
                  <a:moveTo>
                    <a:pt x="47" y="15"/>
                  </a:moveTo>
                  <a:lnTo>
                    <a:pt x="47" y="8"/>
                  </a:lnTo>
                  <a:lnTo>
                    <a:pt x="39" y="8"/>
                  </a:lnTo>
                  <a:lnTo>
                    <a:pt x="36" y="4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8"/>
                  </a:lnTo>
                  <a:lnTo>
                    <a:pt x="7" y="11"/>
                  </a:lnTo>
                  <a:lnTo>
                    <a:pt x="32" y="11"/>
                  </a:lnTo>
                  <a:lnTo>
                    <a:pt x="36" y="15"/>
                  </a:lnTo>
                  <a:lnTo>
                    <a:pt x="43" y="15"/>
                  </a:lnTo>
                  <a:lnTo>
                    <a:pt x="43" y="8"/>
                  </a:lnTo>
                  <a:lnTo>
                    <a:pt x="47" y="15"/>
                  </a:lnTo>
                  <a:lnTo>
                    <a:pt x="54" y="11"/>
                  </a:lnTo>
                  <a:lnTo>
                    <a:pt x="47" y="8"/>
                  </a:lnTo>
                  <a:lnTo>
                    <a:pt x="4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67" name="Freeform 491"/>
            <p:cNvSpPr>
              <a:spLocks/>
            </p:cNvSpPr>
            <p:nvPr/>
          </p:nvSpPr>
          <p:spPr bwMode="auto">
            <a:xfrm>
              <a:off x="3835" y="2561"/>
              <a:ext cx="148" cy="241"/>
            </a:xfrm>
            <a:custGeom>
              <a:avLst/>
              <a:gdLst>
                <a:gd name="T0" fmla="*/ 148 w 148"/>
                <a:gd name="T1" fmla="*/ 18 h 241"/>
                <a:gd name="T2" fmla="*/ 144 w 148"/>
                <a:gd name="T3" fmla="*/ 54 h 241"/>
                <a:gd name="T4" fmla="*/ 144 w 148"/>
                <a:gd name="T5" fmla="*/ 122 h 241"/>
                <a:gd name="T6" fmla="*/ 141 w 148"/>
                <a:gd name="T7" fmla="*/ 158 h 241"/>
                <a:gd name="T8" fmla="*/ 141 w 148"/>
                <a:gd name="T9" fmla="*/ 219 h 241"/>
                <a:gd name="T10" fmla="*/ 137 w 148"/>
                <a:gd name="T11" fmla="*/ 241 h 241"/>
                <a:gd name="T12" fmla="*/ 126 w 148"/>
                <a:gd name="T13" fmla="*/ 241 h 241"/>
                <a:gd name="T14" fmla="*/ 119 w 148"/>
                <a:gd name="T15" fmla="*/ 237 h 241"/>
                <a:gd name="T16" fmla="*/ 112 w 148"/>
                <a:gd name="T17" fmla="*/ 234 h 241"/>
                <a:gd name="T18" fmla="*/ 105 w 148"/>
                <a:gd name="T19" fmla="*/ 230 h 241"/>
                <a:gd name="T20" fmla="*/ 97 w 148"/>
                <a:gd name="T21" fmla="*/ 227 h 241"/>
                <a:gd name="T22" fmla="*/ 87 w 148"/>
                <a:gd name="T23" fmla="*/ 223 h 241"/>
                <a:gd name="T24" fmla="*/ 79 w 148"/>
                <a:gd name="T25" fmla="*/ 216 h 241"/>
                <a:gd name="T26" fmla="*/ 72 w 148"/>
                <a:gd name="T27" fmla="*/ 212 h 241"/>
                <a:gd name="T28" fmla="*/ 65 w 148"/>
                <a:gd name="T29" fmla="*/ 205 h 241"/>
                <a:gd name="T30" fmla="*/ 58 w 148"/>
                <a:gd name="T31" fmla="*/ 201 h 241"/>
                <a:gd name="T32" fmla="*/ 51 w 148"/>
                <a:gd name="T33" fmla="*/ 198 h 241"/>
                <a:gd name="T34" fmla="*/ 40 w 148"/>
                <a:gd name="T35" fmla="*/ 191 h 241"/>
                <a:gd name="T36" fmla="*/ 33 w 148"/>
                <a:gd name="T37" fmla="*/ 187 h 241"/>
                <a:gd name="T38" fmla="*/ 25 w 148"/>
                <a:gd name="T39" fmla="*/ 183 h 241"/>
                <a:gd name="T40" fmla="*/ 18 w 148"/>
                <a:gd name="T41" fmla="*/ 180 h 241"/>
                <a:gd name="T42" fmla="*/ 7 w 148"/>
                <a:gd name="T43" fmla="*/ 176 h 241"/>
                <a:gd name="T44" fmla="*/ 0 w 148"/>
                <a:gd name="T45" fmla="*/ 169 h 241"/>
                <a:gd name="T46" fmla="*/ 11 w 148"/>
                <a:gd name="T47" fmla="*/ 97 h 241"/>
                <a:gd name="T48" fmla="*/ 15 w 148"/>
                <a:gd name="T49" fmla="*/ 97 h 241"/>
                <a:gd name="T50" fmla="*/ 15 w 148"/>
                <a:gd name="T51" fmla="*/ 83 h 241"/>
                <a:gd name="T52" fmla="*/ 22 w 148"/>
                <a:gd name="T53" fmla="*/ 79 h 241"/>
                <a:gd name="T54" fmla="*/ 33 w 148"/>
                <a:gd name="T55" fmla="*/ 75 h 241"/>
                <a:gd name="T56" fmla="*/ 43 w 148"/>
                <a:gd name="T57" fmla="*/ 72 h 241"/>
                <a:gd name="T58" fmla="*/ 54 w 148"/>
                <a:gd name="T59" fmla="*/ 68 h 241"/>
                <a:gd name="T60" fmla="*/ 61 w 148"/>
                <a:gd name="T61" fmla="*/ 68 h 241"/>
                <a:gd name="T62" fmla="*/ 69 w 148"/>
                <a:gd name="T63" fmla="*/ 61 h 241"/>
                <a:gd name="T64" fmla="*/ 76 w 148"/>
                <a:gd name="T65" fmla="*/ 57 h 241"/>
                <a:gd name="T66" fmla="*/ 79 w 148"/>
                <a:gd name="T67" fmla="*/ 47 h 241"/>
                <a:gd name="T68" fmla="*/ 79 w 148"/>
                <a:gd name="T69" fmla="*/ 0 h 241"/>
                <a:gd name="T70" fmla="*/ 105 w 148"/>
                <a:gd name="T71" fmla="*/ 0 h 241"/>
                <a:gd name="T72" fmla="*/ 115 w 148"/>
                <a:gd name="T73" fmla="*/ 3 h 241"/>
                <a:gd name="T74" fmla="*/ 126 w 148"/>
                <a:gd name="T75" fmla="*/ 7 h 241"/>
                <a:gd name="T76" fmla="*/ 133 w 148"/>
                <a:gd name="T77" fmla="*/ 7 h 241"/>
                <a:gd name="T78" fmla="*/ 141 w 148"/>
                <a:gd name="T79" fmla="*/ 14 h 241"/>
                <a:gd name="T80" fmla="*/ 148 w 148"/>
                <a:gd name="T81" fmla="*/ 1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8" h="241">
                  <a:moveTo>
                    <a:pt x="148" y="18"/>
                  </a:moveTo>
                  <a:lnTo>
                    <a:pt x="144" y="54"/>
                  </a:lnTo>
                  <a:lnTo>
                    <a:pt x="144" y="122"/>
                  </a:lnTo>
                  <a:lnTo>
                    <a:pt x="141" y="158"/>
                  </a:lnTo>
                  <a:lnTo>
                    <a:pt x="141" y="219"/>
                  </a:lnTo>
                  <a:lnTo>
                    <a:pt x="137" y="241"/>
                  </a:lnTo>
                  <a:lnTo>
                    <a:pt x="126" y="241"/>
                  </a:lnTo>
                  <a:lnTo>
                    <a:pt x="119" y="237"/>
                  </a:lnTo>
                  <a:lnTo>
                    <a:pt x="112" y="234"/>
                  </a:lnTo>
                  <a:lnTo>
                    <a:pt x="105" y="230"/>
                  </a:lnTo>
                  <a:lnTo>
                    <a:pt x="97" y="227"/>
                  </a:lnTo>
                  <a:lnTo>
                    <a:pt x="87" y="223"/>
                  </a:lnTo>
                  <a:lnTo>
                    <a:pt x="79" y="216"/>
                  </a:lnTo>
                  <a:lnTo>
                    <a:pt x="72" y="212"/>
                  </a:lnTo>
                  <a:lnTo>
                    <a:pt x="65" y="205"/>
                  </a:lnTo>
                  <a:lnTo>
                    <a:pt x="58" y="201"/>
                  </a:lnTo>
                  <a:lnTo>
                    <a:pt x="51" y="198"/>
                  </a:lnTo>
                  <a:lnTo>
                    <a:pt x="40" y="191"/>
                  </a:lnTo>
                  <a:lnTo>
                    <a:pt x="33" y="187"/>
                  </a:lnTo>
                  <a:lnTo>
                    <a:pt x="25" y="183"/>
                  </a:lnTo>
                  <a:lnTo>
                    <a:pt x="18" y="180"/>
                  </a:lnTo>
                  <a:lnTo>
                    <a:pt x="7" y="176"/>
                  </a:lnTo>
                  <a:lnTo>
                    <a:pt x="0" y="169"/>
                  </a:lnTo>
                  <a:lnTo>
                    <a:pt x="11" y="97"/>
                  </a:lnTo>
                  <a:lnTo>
                    <a:pt x="15" y="97"/>
                  </a:lnTo>
                  <a:lnTo>
                    <a:pt x="15" y="83"/>
                  </a:lnTo>
                  <a:lnTo>
                    <a:pt x="22" y="79"/>
                  </a:lnTo>
                  <a:lnTo>
                    <a:pt x="33" y="75"/>
                  </a:lnTo>
                  <a:lnTo>
                    <a:pt x="43" y="72"/>
                  </a:lnTo>
                  <a:lnTo>
                    <a:pt x="54" y="68"/>
                  </a:lnTo>
                  <a:lnTo>
                    <a:pt x="61" y="68"/>
                  </a:lnTo>
                  <a:lnTo>
                    <a:pt x="69" y="61"/>
                  </a:lnTo>
                  <a:lnTo>
                    <a:pt x="76" y="57"/>
                  </a:lnTo>
                  <a:lnTo>
                    <a:pt x="79" y="47"/>
                  </a:lnTo>
                  <a:lnTo>
                    <a:pt x="79" y="0"/>
                  </a:lnTo>
                  <a:lnTo>
                    <a:pt x="105" y="0"/>
                  </a:lnTo>
                  <a:lnTo>
                    <a:pt x="115" y="3"/>
                  </a:lnTo>
                  <a:lnTo>
                    <a:pt x="126" y="7"/>
                  </a:lnTo>
                  <a:lnTo>
                    <a:pt x="133" y="7"/>
                  </a:lnTo>
                  <a:lnTo>
                    <a:pt x="141" y="14"/>
                  </a:lnTo>
                  <a:lnTo>
                    <a:pt x="148" y="18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68" name="Freeform 492"/>
            <p:cNvSpPr>
              <a:spLocks/>
            </p:cNvSpPr>
            <p:nvPr/>
          </p:nvSpPr>
          <p:spPr bwMode="auto">
            <a:xfrm>
              <a:off x="3976" y="2579"/>
              <a:ext cx="10" cy="140"/>
            </a:xfrm>
            <a:custGeom>
              <a:avLst/>
              <a:gdLst>
                <a:gd name="T0" fmla="*/ 3 w 10"/>
                <a:gd name="T1" fmla="*/ 140 h 140"/>
                <a:gd name="T2" fmla="*/ 7 w 10"/>
                <a:gd name="T3" fmla="*/ 104 h 140"/>
                <a:gd name="T4" fmla="*/ 7 w 10"/>
                <a:gd name="T5" fmla="*/ 36 h 140"/>
                <a:gd name="T6" fmla="*/ 10 w 10"/>
                <a:gd name="T7" fmla="*/ 0 h 140"/>
                <a:gd name="T8" fmla="*/ 3 w 10"/>
                <a:gd name="T9" fmla="*/ 0 h 140"/>
                <a:gd name="T10" fmla="*/ 0 w 10"/>
                <a:gd name="T11" fmla="*/ 36 h 140"/>
                <a:gd name="T12" fmla="*/ 0 w 10"/>
                <a:gd name="T13" fmla="*/ 140 h 140"/>
                <a:gd name="T14" fmla="*/ 3 w 10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40">
                  <a:moveTo>
                    <a:pt x="3" y="140"/>
                  </a:moveTo>
                  <a:lnTo>
                    <a:pt x="7" y="104"/>
                  </a:lnTo>
                  <a:lnTo>
                    <a:pt x="7" y="36"/>
                  </a:lnTo>
                  <a:lnTo>
                    <a:pt x="10" y="0"/>
                  </a:lnTo>
                  <a:lnTo>
                    <a:pt x="3" y="0"/>
                  </a:lnTo>
                  <a:lnTo>
                    <a:pt x="0" y="36"/>
                  </a:lnTo>
                  <a:lnTo>
                    <a:pt x="0" y="140"/>
                  </a:lnTo>
                  <a:lnTo>
                    <a:pt x="3" y="1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69" name="Freeform 493"/>
            <p:cNvSpPr>
              <a:spLocks/>
            </p:cNvSpPr>
            <p:nvPr/>
          </p:nvSpPr>
          <p:spPr bwMode="auto">
            <a:xfrm>
              <a:off x="3968" y="2719"/>
              <a:ext cx="11" cy="87"/>
            </a:xfrm>
            <a:custGeom>
              <a:avLst/>
              <a:gdLst>
                <a:gd name="T0" fmla="*/ 4 w 11"/>
                <a:gd name="T1" fmla="*/ 87 h 87"/>
                <a:gd name="T2" fmla="*/ 8 w 11"/>
                <a:gd name="T3" fmla="*/ 83 h 87"/>
                <a:gd name="T4" fmla="*/ 11 w 11"/>
                <a:gd name="T5" fmla="*/ 61 h 87"/>
                <a:gd name="T6" fmla="*/ 11 w 11"/>
                <a:gd name="T7" fmla="*/ 0 h 87"/>
                <a:gd name="T8" fmla="*/ 8 w 11"/>
                <a:gd name="T9" fmla="*/ 0 h 87"/>
                <a:gd name="T10" fmla="*/ 4 w 11"/>
                <a:gd name="T11" fmla="*/ 22 h 87"/>
                <a:gd name="T12" fmla="*/ 4 w 11"/>
                <a:gd name="T13" fmla="*/ 61 h 87"/>
                <a:gd name="T14" fmla="*/ 0 w 11"/>
                <a:gd name="T15" fmla="*/ 83 h 87"/>
                <a:gd name="T16" fmla="*/ 4 w 11"/>
                <a:gd name="T17" fmla="*/ 79 h 87"/>
                <a:gd name="T18" fmla="*/ 4 w 11"/>
                <a:gd name="T19" fmla="*/ 87 h 87"/>
                <a:gd name="T20" fmla="*/ 8 w 11"/>
                <a:gd name="T21" fmla="*/ 87 h 87"/>
                <a:gd name="T22" fmla="*/ 8 w 11"/>
                <a:gd name="T23" fmla="*/ 83 h 87"/>
                <a:gd name="T24" fmla="*/ 4 w 11"/>
                <a:gd name="T2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87">
                  <a:moveTo>
                    <a:pt x="4" y="87"/>
                  </a:moveTo>
                  <a:lnTo>
                    <a:pt x="8" y="83"/>
                  </a:lnTo>
                  <a:lnTo>
                    <a:pt x="11" y="6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22"/>
                  </a:lnTo>
                  <a:lnTo>
                    <a:pt x="4" y="61"/>
                  </a:lnTo>
                  <a:lnTo>
                    <a:pt x="0" y="83"/>
                  </a:lnTo>
                  <a:lnTo>
                    <a:pt x="4" y="79"/>
                  </a:lnTo>
                  <a:lnTo>
                    <a:pt x="4" y="87"/>
                  </a:lnTo>
                  <a:lnTo>
                    <a:pt x="8" y="87"/>
                  </a:lnTo>
                  <a:lnTo>
                    <a:pt x="8" y="83"/>
                  </a:lnTo>
                  <a:lnTo>
                    <a:pt x="4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70" name="Freeform 494"/>
            <p:cNvSpPr>
              <a:spLocks/>
            </p:cNvSpPr>
            <p:nvPr/>
          </p:nvSpPr>
          <p:spPr bwMode="auto">
            <a:xfrm>
              <a:off x="3839" y="2734"/>
              <a:ext cx="133" cy="72"/>
            </a:xfrm>
            <a:custGeom>
              <a:avLst/>
              <a:gdLst>
                <a:gd name="T0" fmla="*/ 0 w 133"/>
                <a:gd name="T1" fmla="*/ 7 h 72"/>
                <a:gd name="T2" fmla="*/ 3 w 133"/>
                <a:gd name="T3" fmla="*/ 7 h 72"/>
                <a:gd name="T4" fmla="*/ 14 w 133"/>
                <a:gd name="T5" fmla="*/ 10 h 72"/>
                <a:gd name="T6" fmla="*/ 21 w 133"/>
                <a:gd name="T7" fmla="*/ 14 h 72"/>
                <a:gd name="T8" fmla="*/ 29 w 133"/>
                <a:gd name="T9" fmla="*/ 18 h 72"/>
                <a:gd name="T10" fmla="*/ 36 w 133"/>
                <a:gd name="T11" fmla="*/ 21 h 72"/>
                <a:gd name="T12" fmla="*/ 43 w 133"/>
                <a:gd name="T13" fmla="*/ 25 h 72"/>
                <a:gd name="T14" fmla="*/ 50 w 133"/>
                <a:gd name="T15" fmla="*/ 32 h 72"/>
                <a:gd name="T16" fmla="*/ 57 w 133"/>
                <a:gd name="T17" fmla="*/ 36 h 72"/>
                <a:gd name="T18" fmla="*/ 65 w 133"/>
                <a:gd name="T19" fmla="*/ 43 h 72"/>
                <a:gd name="T20" fmla="*/ 75 w 133"/>
                <a:gd name="T21" fmla="*/ 46 h 72"/>
                <a:gd name="T22" fmla="*/ 83 w 133"/>
                <a:gd name="T23" fmla="*/ 54 h 72"/>
                <a:gd name="T24" fmla="*/ 90 w 133"/>
                <a:gd name="T25" fmla="*/ 57 h 72"/>
                <a:gd name="T26" fmla="*/ 97 w 133"/>
                <a:gd name="T27" fmla="*/ 61 h 72"/>
                <a:gd name="T28" fmla="*/ 108 w 133"/>
                <a:gd name="T29" fmla="*/ 64 h 72"/>
                <a:gd name="T30" fmla="*/ 115 w 133"/>
                <a:gd name="T31" fmla="*/ 68 h 72"/>
                <a:gd name="T32" fmla="*/ 122 w 133"/>
                <a:gd name="T33" fmla="*/ 72 h 72"/>
                <a:gd name="T34" fmla="*/ 133 w 133"/>
                <a:gd name="T35" fmla="*/ 72 h 72"/>
                <a:gd name="T36" fmla="*/ 133 w 133"/>
                <a:gd name="T37" fmla="*/ 64 h 72"/>
                <a:gd name="T38" fmla="*/ 126 w 133"/>
                <a:gd name="T39" fmla="*/ 64 h 72"/>
                <a:gd name="T40" fmla="*/ 115 w 133"/>
                <a:gd name="T41" fmla="*/ 61 h 72"/>
                <a:gd name="T42" fmla="*/ 108 w 133"/>
                <a:gd name="T43" fmla="*/ 57 h 72"/>
                <a:gd name="T44" fmla="*/ 101 w 133"/>
                <a:gd name="T45" fmla="*/ 54 h 72"/>
                <a:gd name="T46" fmla="*/ 93 w 133"/>
                <a:gd name="T47" fmla="*/ 50 h 72"/>
                <a:gd name="T48" fmla="*/ 86 w 133"/>
                <a:gd name="T49" fmla="*/ 46 h 72"/>
                <a:gd name="T50" fmla="*/ 75 w 133"/>
                <a:gd name="T51" fmla="*/ 43 h 72"/>
                <a:gd name="T52" fmla="*/ 72 w 133"/>
                <a:gd name="T53" fmla="*/ 36 h 72"/>
                <a:gd name="T54" fmla="*/ 65 w 133"/>
                <a:gd name="T55" fmla="*/ 32 h 72"/>
                <a:gd name="T56" fmla="*/ 54 w 133"/>
                <a:gd name="T57" fmla="*/ 25 h 72"/>
                <a:gd name="T58" fmla="*/ 47 w 133"/>
                <a:gd name="T59" fmla="*/ 21 h 72"/>
                <a:gd name="T60" fmla="*/ 39 w 133"/>
                <a:gd name="T61" fmla="*/ 14 h 72"/>
                <a:gd name="T62" fmla="*/ 32 w 133"/>
                <a:gd name="T63" fmla="*/ 10 h 72"/>
                <a:gd name="T64" fmla="*/ 21 w 133"/>
                <a:gd name="T65" fmla="*/ 7 h 72"/>
                <a:gd name="T66" fmla="*/ 14 w 133"/>
                <a:gd name="T67" fmla="*/ 3 h 72"/>
                <a:gd name="T68" fmla="*/ 7 w 133"/>
                <a:gd name="T69" fmla="*/ 0 h 72"/>
                <a:gd name="T70" fmla="*/ 0 w 133"/>
                <a:gd name="T71" fmla="*/ 7 h 72"/>
                <a:gd name="T72" fmla="*/ 3 w 133"/>
                <a:gd name="T73" fmla="*/ 7 h 72"/>
                <a:gd name="T74" fmla="*/ 0 w 133"/>
                <a:gd name="T7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3" h="72">
                  <a:moveTo>
                    <a:pt x="0" y="7"/>
                  </a:moveTo>
                  <a:lnTo>
                    <a:pt x="3" y="7"/>
                  </a:lnTo>
                  <a:lnTo>
                    <a:pt x="14" y="10"/>
                  </a:lnTo>
                  <a:lnTo>
                    <a:pt x="21" y="14"/>
                  </a:lnTo>
                  <a:lnTo>
                    <a:pt x="29" y="18"/>
                  </a:lnTo>
                  <a:lnTo>
                    <a:pt x="36" y="21"/>
                  </a:lnTo>
                  <a:lnTo>
                    <a:pt x="43" y="25"/>
                  </a:lnTo>
                  <a:lnTo>
                    <a:pt x="50" y="32"/>
                  </a:lnTo>
                  <a:lnTo>
                    <a:pt x="57" y="36"/>
                  </a:lnTo>
                  <a:lnTo>
                    <a:pt x="65" y="43"/>
                  </a:lnTo>
                  <a:lnTo>
                    <a:pt x="75" y="46"/>
                  </a:lnTo>
                  <a:lnTo>
                    <a:pt x="83" y="54"/>
                  </a:lnTo>
                  <a:lnTo>
                    <a:pt x="90" y="57"/>
                  </a:lnTo>
                  <a:lnTo>
                    <a:pt x="97" y="61"/>
                  </a:lnTo>
                  <a:lnTo>
                    <a:pt x="108" y="64"/>
                  </a:lnTo>
                  <a:lnTo>
                    <a:pt x="115" y="68"/>
                  </a:lnTo>
                  <a:lnTo>
                    <a:pt x="122" y="72"/>
                  </a:lnTo>
                  <a:lnTo>
                    <a:pt x="133" y="72"/>
                  </a:lnTo>
                  <a:lnTo>
                    <a:pt x="133" y="64"/>
                  </a:lnTo>
                  <a:lnTo>
                    <a:pt x="126" y="64"/>
                  </a:lnTo>
                  <a:lnTo>
                    <a:pt x="115" y="61"/>
                  </a:lnTo>
                  <a:lnTo>
                    <a:pt x="108" y="57"/>
                  </a:lnTo>
                  <a:lnTo>
                    <a:pt x="101" y="54"/>
                  </a:lnTo>
                  <a:lnTo>
                    <a:pt x="93" y="50"/>
                  </a:lnTo>
                  <a:lnTo>
                    <a:pt x="86" y="46"/>
                  </a:lnTo>
                  <a:lnTo>
                    <a:pt x="75" y="43"/>
                  </a:lnTo>
                  <a:lnTo>
                    <a:pt x="72" y="36"/>
                  </a:lnTo>
                  <a:lnTo>
                    <a:pt x="65" y="32"/>
                  </a:lnTo>
                  <a:lnTo>
                    <a:pt x="54" y="25"/>
                  </a:lnTo>
                  <a:lnTo>
                    <a:pt x="47" y="21"/>
                  </a:lnTo>
                  <a:lnTo>
                    <a:pt x="39" y="14"/>
                  </a:lnTo>
                  <a:lnTo>
                    <a:pt x="32" y="10"/>
                  </a:lnTo>
                  <a:lnTo>
                    <a:pt x="21" y="7"/>
                  </a:lnTo>
                  <a:lnTo>
                    <a:pt x="14" y="3"/>
                  </a:lnTo>
                  <a:lnTo>
                    <a:pt x="7" y="0"/>
                  </a:lnTo>
                  <a:lnTo>
                    <a:pt x="0" y="7"/>
                  </a:lnTo>
                  <a:lnTo>
                    <a:pt x="3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71" name="Freeform 495"/>
            <p:cNvSpPr>
              <a:spLocks/>
            </p:cNvSpPr>
            <p:nvPr/>
          </p:nvSpPr>
          <p:spPr bwMode="auto">
            <a:xfrm>
              <a:off x="3835" y="2726"/>
              <a:ext cx="11" cy="15"/>
            </a:xfrm>
            <a:custGeom>
              <a:avLst/>
              <a:gdLst>
                <a:gd name="T0" fmla="*/ 0 w 11"/>
                <a:gd name="T1" fmla="*/ 4 h 15"/>
                <a:gd name="T2" fmla="*/ 0 w 11"/>
                <a:gd name="T3" fmla="*/ 8 h 15"/>
                <a:gd name="T4" fmla="*/ 4 w 11"/>
                <a:gd name="T5" fmla="*/ 15 h 15"/>
                <a:gd name="T6" fmla="*/ 11 w 11"/>
                <a:gd name="T7" fmla="*/ 8 h 15"/>
                <a:gd name="T8" fmla="*/ 4 w 11"/>
                <a:gd name="T9" fmla="*/ 0 h 15"/>
                <a:gd name="T10" fmla="*/ 4 w 11"/>
                <a:gd name="T11" fmla="*/ 4 h 15"/>
                <a:gd name="T12" fmla="*/ 0 w 11"/>
                <a:gd name="T13" fmla="*/ 4 h 15"/>
                <a:gd name="T14" fmla="*/ 0 w 11"/>
                <a:gd name="T15" fmla="*/ 8 h 15"/>
                <a:gd name="T16" fmla="*/ 0 w 11"/>
                <a:gd name="T1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0" y="4"/>
                  </a:moveTo>
                  <a:lnTo>
                    <a:pt x="0" y="8"/>
                  </a:lnTo>
                  <a:lnTo>
                    <a:pt x="4" y="15"/>
                  </a:lnTo>
                  <a:lnTo>
                    <a:pt x="11" y="8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72" name="Freeform 496"/>
            <p:cNvSpPr>
              <a:spLocks/>
            </p:cNvSpPr>
            <p:nvPr/>
          </p:nvSpPr>
          <p:spPr bwMode="auto">
            <a:xfrm>
              <a:off x="3835" y="2654"/>
              <a:ext cx="15" cy="76"/>
            </a:xfrm>
            <a:custGeom>
              <a:avLst/>
              <a:gdLst>
                <a:gd name="T0" fmla="*/ 11 w 15"/>
                <a:gd name="T1" fmla="*/ 0 h 76"/>
                <a:gd name="T2" fmla="*/ 7 w 15"/>
                <a:gd name="T3" fmla="*/ 4 h 76"/>
                <a:gd name="T4" fmla="*/ 0 w 15"/>
                <a:gd name="T5" fmla="*/ 76 h 76"/>
                <a:gd name="T6" fmla="*/ 4 w 15"/>
                <a:gd name="T7" fmla="*/ 76 h 76"/>
                <a:gd name="T8" fmla="*/ 15 w 15"/>
                <a:gd name="T9" fmla="*/ 4 h 76"/>
                <a:gd name="T10" fmla="*/ 11 w 15"/>
                <a:gd name="T11" fmla="*/ 8 h 76"/>
                <a:gd name="T12" fmla="*/ 11 w 15"/>
                <a:gd name="T13" fmla="*/ 0 h 76"/>
                <a:gd name="T14" fmla="*/ 7 w 15"/>
                <a:gd name="T15" fmla="*/ 4 h 76"/>
                <a:gd name="T16" fmla="*/ 11 w 1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6">
                  <a:moveTo>
                    <a:pt x="11" y="0"/>
                  </a:moveTo>
                  <a:lnTo>
                    <a:pt x="7" y="4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15" y="4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73" name="Freeform 497"/>
            <p:cNvSpPr>
              <a:spLocks/>
            </p:cNvSpPr>
            <p:nvPr/>
          </p:nvSpPr>
          <p:spPr bwMode="auto">
            <a:xfrm>
              <a:off x="3846" y="2644"/>
              <a:ext cx="7" cy="18"/>
            </a:xfrm>
            <a:custGeom>
              <a:avLst/>
              <a:gdLst>
                <a:gd name="T0" fmla="*/ 4 w 7"/>
                <a:gd name="T1" fmla="*/ 0 h 18"/>
                <a:gd name="T2" fmla="*/ 0 w 7"/>
                <a:gd name="T3" fmla="*/ 3 h 18"/>
                <a:gd name="T4" fmla="*/ 0 w 7"/>
                <a:gd name="T5" fmla="*/ 18 h 18"/>
                <a:gd name="T6" fmla="*/ 7 w 7"/>
                <a:gd name="T7" fmla="*/ 14 h 18"/>
                <a:gd name="T8" fmla="*/ 7 w 7"/>
                <a:gd name="T9" fmla="*/ 0 h 18"/>
                <a:gd name="T10" fmla="*/ 7 w 7"/>
                <a:gd name="T11" fmla="*/ 3 h 18"/>
                <a:gd name="T12" fmla="*/ 4 w 7"/>
                <a:gd name="T13" fmla="*/ 0 h 18"/>
                <a:gd name="T14" fmla="*/ 0 w 7"/>
                <a:gd name="T15" fmla="*/ 0 h 18"/>
                <a:gd name="T16" fmla="*/ 0 w 7"/>
                <a:gd name="T17" fmla="*/ 3 h 18"/>
                <a:gd name="T18" fmla="*/ 4 w 7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8">
                  <a:moveTo>
                    <a:pt x="4" y="0"/>
                  </a:moveTo>
                  <a:lnTo>
                    <a:pt x="0" y="3"/>
                  </a:lnTo>
                  <a:lnTo>
                    <a:pt x="0" y="18"/>
                  </a:lnTo>
                  <a:lnTo>
                    <a:pt x="7" y="14"/>
                  </a:lnTo>
                  <a:lnTo>
                    <a:pt x="7" y="0"/>
                  </a:lnTo>
                  <a:lnTo>
                    <a:pt x="7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74" name="Freeform 498"/>
            <p:cNvSpPr>
              <a:spLocks/>
            </p:cNvSpPr>
            <p:nvPr/>
          </p:nvSpPr>
          <p:spPr bwMode="auto">
            <a:xfrm>
              <a:off x="3850" y="2608"/>
              <a:ext cx="72" cy="39"/>
            </a:xfrm>
            <a:custGeom>
              <a:avLst/>
              <a:gdLst>
                <a:gd name="T0" fmla="*/ 64 w 72"/>
                <a:gd name="T1" fmla="*/ 0 h 39"/>
                <a:gd name="T2" fmla="*/ 57 w 72"/>
                <a:gd name="T3" fmla="*/ 7 h 39"/>
                <a:gd name="T4" fmla="*/ 54 w 72"/>
                <a:gd name="T5" fmla="*/ 14 h 39"/>
                <a:gd name="T6" fmla="*/ 46 w 72"/>
                <a:gd name="T7" fmla="*/ 18 h 39"/>
                <a:gd name="T8" fmla="*/ 36 w 72"/>
                <a:gd name="T9" fmla="*/ 21 h 39"/>
                <a:gd name="T10" fmla="*/ 25 w 72"/>
                <a:gd name="T11" fmla="*/ 21 h 39"/>
                <a:gd name="T12" fmla="*/ 18 w 72"/>
                <a:gd name="T13" fmla="*/ 25 h 39"/>
                <a:gd name="T14" fmla="*/ 7 w 72"/>
                <a:gd name="T15" fmla="*/ 28 h 39"/>
                <a:gd name="T16" fmla="*/ 0 w 72"/>
                <a:gd name="T17" fmla="*/ 36 h 39"/>
                <a:gd name="T18" fmla="*/ 3 w 72"/>
                <a:gd name="T19" fmla="*/ 39 h 39"/>
                <a:gd name="T20" fmla="*/ 10 w 72"/>
                <a:gd name="T21" fmla="*/ 36 h 39"/>
                <a:gd name="T22" fmla="*/ 18 w 72"/>
                <a:gd name="T23" fmla="*/ 32 h 39"/>
                <a:gd name="T24" fmla="*/ 28 w 72"/>
                <a:gd name="T25" fmla="*/ 28 h 39"/>
                <a:gd name="T26" fmla="*/ 39 w 72"/>
                <a:gd name="T27" fmla="*/ 25 h 39"/>
                <a:gd name="T28" fmla="*/ 46 w 72"/>
                <a:gd name="T29" fmla="*/ 21 h 39"/>
                <a:gd name="T30" fmla="*/ 57 w 72"/>
                <a:gd name="T31" fmla="*/ 18 h 39"/>
                <a:gd name="T32" fmla="*/ 64 w 72"/>
                <a:gd name="T33" fmla="*/ 10 h 39"/>
                <a:gd name="T34" fmla="*/ 68 w 72"/>
                <a:gd name="T35" fmla="*/ 0 h 39"/>
                <a:gd name="T36" fmla="*/ 72 w 72"/>
                <a:gd name="T37" fmla="*/ 0 h 39"/>
                <a:gd name="T38" fmla="*/ 68 w 72"/>
                <a:gd name="T39" fmla="*/ 0 h 39"/>
                <a:gd name="T40" fmla="*/ 64 w 72"/>
                <a:gd name="T4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39">
                  <a:moveTo>
                    <a:pt x="64" y="0"/>
                  </a:moveTo>
                  <a:lnTo>
                    <a:pt x="57" y="7"/>
                  </a:lnTo>
                  <a:lnTo>
                    <a:pt x="54" y="14"/>
                  </a:lnTo>
                  <a:lnTo>
                    <a:pt x="46" y="18"/>
                  </a:lnTo>
                  <a:lnTo>
                    <a:pt x="36" y="21"/>
                  </a:lnTo>
                  <a:lnTo>
                    <a:pt x="25" y="21"/>
                  </a:lnTo>
                  <a:lnTo>
                    <a:pt x="18" y="25"/>
                  </a:lnTo>
                  <a:lnTo>
                    <a:pt x="7" y="28"/>
                  </a:lnTo>
                  <a:lnTo>
                    <a:pt x="0" y="36"/>
                  </a:lnTo>
                  <a:lnTo>
                    <a:pt x="3" y="39"/>
                  </a:lnTo>
                  <a:lnTo>
                    <a:pt x="10" y="36"/>
                  </a:lnTo>
                  <a:lnTo>
                    <a:pt x="18" y="32"/>
                  </a:lnTo>
                  <a:lnTo>
                    <a:pt x="28" y="28"/>
                  </a:lnTo>
                  <a:lnTo>
                    <a:pt x="39" y="25"/>
                  </a:lnTo>
                  <a:lnTo>
                    <a:pt x="46" y="21"/>
                  </a:lnTo>
                  <a:lnTo>
                    <a:pt x="57" y="18"/>
                  </a:lnTo>
                  <a:lnTo>
                    <a:pt x="64" y="1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75" name="Freeform 499"/>
            <p:cNvSpPr>
              <a:spLocks/>
            </p:cNvSpPr>
            <p:nvPr/>
          </p:nvSpPr>
          <p:spPr bwMode="auto">
            <a:xfrm>
              <a:off x="3911" y="2557"/>
              <a:ext cx="7" cy="51"/>
            </a:xfrm>
            <a:custGeom>
              <a:avLst/>
              <a:gdLst>
                <a:gd name="T0" fmla="*/ 3 w 7"/>
                <a:gd name="T1" fmla="*/ 0 h 51"/>
                <a:gd name="T2" fmla="*/ 0 w 7"/>
                <a:gd name="T3" fmla="*/ 4 h 51"/>
                <a:gd name="T4" fmla="*/ 3 w 7"/>
                <a:gd name="T5" fmla="*/ 51 h 51"/>
                <a:gd name="T6" fmla="*/ 7 w 7"/>
                <a:gd name="T7" fmla="*/ 51 h 51"/>
                <a:gd name="T8" fmla="*/ 7 w 7"/>
                <a:gd name="T9" fmla="*/ 4 h 51"/>
                <a:gd name="T10" fmla="*/ 3 w 7"/>
                <a:gd name="T11" fmla="*/ 7 h 51"/>
                <a:gd name="T12" fmla="*/ 3 w 7"/>
                <a:gd name="T13" fmla="*/ 0 h 51"/>
                <a:gd name="T14" fmla="*/ 0 w 7"/>
                <a:gd name="T15" fmla="*/ 0 h 51"/>
                <a:gd name="T16" fmla="*/ 0 w 7"/>
                <a:gd name="T17" fmla="*/ 4 h 51"/>
                <a:gd name="T18" fmla="*/ 3 w 7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1">
                  <a:moveTo>
                    <a:pt x="3" y="0"/>
                  </a:moveTo>
                  <a:lnTo>
                    <a:pt x="0" y="4"/>
                  </a:lnTo>
                  <a:lnTo>
                    <a:pt x="3" y="51"/>
                  </a:lnTo>
                  <a:lnTo>
                    <a:pt x="7" y="51"/>
                  </a:lnTo>
                  <a:lnTo>
                    <a:pt x="7" y="4"/>
                  </a:lnTo>
                  <a:lnTo>
                    <a:pt x="3" y="7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76" name="Freeform 500"/>
            <p:cNvSpPr>
              <a:spLocks/>
            </p:cNvSpPr>
            <p:nvPr/>
          </p:nvSpPr>
          <p:spPr bwMode="auto">
            <a:xfrm>
              <a:off x="3914" y="2557"/>
              <a:ext cx="72" cy="25"/>
            </a:xfrm>
            <a:custGeom>
              <a:avLst/>
              <a:gdLst>
                <a:gd name="T0" fmla="*/ 72 w 72"/>
                <a:gd name="T1" fmla="*/ 22 h 25"/>
                <a:gd name="T2" fmla="*/ 72 w 72"/>
                <a:gd name="T3" fmla="*/ 18 h 25"/>
                <a:gd name="T4" fmla="*/ 65 w 72"/>
                <a:gd name="T5" fmla="*/ 15 h 25"/>
                <a:gd name="T6" fmla="*/ 54 w 72"/>
                <a:gd name="T7" fmla="*/ 11 h 25"/>
                <a:gd name="T8" fmla="*/ 47 w 72"/>
                <a:gd name="T9" fmla="*/ 7 h 25"/>
                <a:gd name="T10" fmla="*/ 36 w 72"/>
                <a:gd name="T11" fmla="*/ 4 h 25"/>
                <a:gd name="T12" fmla="*/ 29 w 72"/>
                <a:gd name="T13" fmla="*/ 0 h 25"/>
                <a:gd name="T14" fmla="*/ 0 w 72"/>
                <a:gd name="T15" fmla="*/ 0 h 25"/>
                <a:gd name="T16" fmla="*/ 0 w 72"/>
                <a:gd name="T17" fmla="*/ 7 h 25"/>
                <a:gd name="T18" fmla="*/ 26 w 72"/>
                <a:gd name="T19" fmla="*/ 7 h 25"/>
                <a:gd name="T20" fmla="*/ 36 w 72"/>
                <a:gd name="T21" fmla="*/ 11 h 25"/>
                <a:gd name="T22" fmla="*/ 44 w 72"/>
                <a:gd name="T23" fmla="*/ 15 h 25"/>
                <a:gd name="T24" fmla="*/ 54 w 72"/>
                <a:gd name="T25" fmla="*/ 15 h 25"/>
                <a:gd name="T26" fmla="*/ 62 w 72"/>
                <a:gd name="T27" fmla="*/ 18 h 25"/>
                <a:gd name="T28" fmla="*/ 65 w 72"/>
                <a:gd name="T29" fmla="*/ 25 h 25"/>
                <a:gd name="T30" fmla="*/ 65 w 72"/>
                <a:gd name="T31" fmla="*/ 22 h 25"/>
                <a:gd name="T32" fmla="*/ 72 w 72"/>
                <a:gd name="T33" fmla="*/ 22 h 25"/>
                <a:gd name="T34" fmla="*/ 72 w 72"/>
                <a:gd name="T35" fmla="*/ 18 h 25"/>
                <a:gd name="T36" fmla="*/ 72 w 72"/>
                <a:gd name="T3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25">
                  <a:moveTo>
                    <a:pt x="72" y="22"/>
                  </a:moveTo>
                  <a:lnTo>
                    <a:pt x="72" y="18"/>
                  </a:lnTo>
                  <a:lnTo>
                    <a:pt x="65" y="15"/>
                  </a:lnTo>
                  <a:lnTo>
                    <a:pt x="54" y="11"/>
                  </a:lnTo>
                  <a:lnTo>
                    <a:pt x="47" y="7"/>
                  </a:lnTo>
                  <a:lnTo>
                    <a:pt x="36" y="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26" y="7"/>
                  </a:lnTo>
                  <a:lnTo>
                    <a:pt x="36" y="11"/>
                  </a:lnTo>
                  <a:lnTo>
                    <a:pt x="44" y="15"/>
                  </a:lnTo>
                  <a:lnTo>
                    <a:pt x="54" y="15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5" y="22"/>
                  </a:lnTo>
                  <a:lnTo>
                    <a:pt x="72" y="22"/>
                  </a:lnTo>
                  <a:lnTo>
                    <a:pt x="72" y="18"/>
                  </a:lnTo>
                  <a:lnTo>
                    <a:pt x="72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77" name="Freeform 501"/>
            <p:cNvSpPr>
              <a:spLocks/>
            </p:cNvSpPr>
            <p:nvPr/>
          </p:nvSpPr>
          <p:spPr bwMode="auto">
            <a:xfrm>
              <a:off x="3850" y="2568"/>
              <a:ext cx="57" cy="61"/>
            </a:xfrm>
            <a:custGeom>
              <a:avLst/>
              <a:gdLst>
                <a:gd name="T0" fmla="*/ 54 w 57"/>
                <a:gd name="T1" fmla="*/ 47 h 61"/>
                <a:gd name="T2" fmla="*/ 46 w 57"/>
                <a:gd name="T3" fmla="*/ 47 h 61"/>
                <a:gd name="T4" fmla="*/ 43 w 57"/>
                <a:gd name="T5" fmla="*/ 50 h 61"/>
                <a:gd name="T6" fmla="*/ 36 w 57"/>
                <a:gd name="T7" fmla="*/ 54 h 61"/>
                <a:gd name="T8" fmla="*/ 28 w 57"/>
                <a:gd name="T9" fmla="*/ 54 h 61"/>
                <a:gd name="T10" fmla="*/ 21 w 57"/>
                <a:gd name="T11" fmla="*/ 58 h 61"/>
                <a:gd name="T12" fmla="*/ 14 w 57"/>
                <a:gd name="T13" fmla="*/ 61 h 61"/>
                <a:gd name="T14" fmla="*/ 0 w 57"/>
                <a:gd name="T15" fmla="*/ 61 h 61"/>
                <a:gd name="T16" fmla="*/ 3 w 57"/>
                <a:gd name="T17" fmla="*/ 54 h 61"/>
                <a:gd name="T18" fmla="*/ 3 w 57"/>
                <a:gd name="T19" fmla="*/ 25 h 61"/>
                <a:gd name="T20" fmla="*/ 54 w 57"/>
                <a:gd name="T21" fmla="*/ 0 h 61"/>
                <a:gd name="T22" fmla="*/ 57 w 57"/>
                <a:gd name="T23" fmla="*/ 14 h 61"/>
                <a:gd name="T24" fmla="*/ 57 w 57"/>
                <a:gd name="T25" fmla="*/ 22 h 61"/>
                <a:gd name="T26" fmla="*/ 54 w 57"/>
                <a:gd name="T27" fmla="*/ 32 h 61"/>
                <a:gd name="T28" fmla="*/ 54 w 57"/>
                <a:gd name="T29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61">
                  <a:moveTo>
                    <a:pt x="54" y="47"/>
                  </a:moveTo>
                  <a:lnTo>
                    <a:pt x="46" y="47"/>
                  </a:lnTo>
                  <a:lnTo>
                    <a:pt x="43" y="50"/>
                  </a:lnTo>
                  <a:lnTo>
                    <a:pt x="36" y="54"/>
                  </a:lnTo>
                  <a:lnTo>
                    <a:pt x="28" y="54"/>
                  </a:lnTo>
                  <a:lnTo>
                    <a:pt x="21" y="58"/>
                  </a:lnTo>
                  <a:lnTo>
                    <a:pt x="14" y="61"/>
                  </a:lnTo>
                  <a:lnTo>
                    <a:pt x="0" y="61"/>
                  </a:lnTo>
                  <a:lnTo>
                    <a:pt x="3" y="54"/>
                  </a:lnTo>
                  <a:lnTo>
                    <a:pt x="3" y="25"/>
                  </a:lnTo>
                  <a:lnTo>
                    <a:pt x="54" y="0"/>
                  </a:lnTo>
                  <a:lnTo>
                    <a:pt x="57" y="14"/>
                  </a:lnTo>
                  <a:lnTo>
                    <a:pt x="57" y="22"/>
                  </a:lnTo>
                  <a:lnTo>
                    <a:pt x="54" y="32"/>
                  </a:lnTo>
                  <a:lnTo>
                    <a:pt x="54" y="47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78" name="Freeform 502"/>
            <p:cNvSpPr>
              <a:spLocks/>
            </p:cNvSpPr>
            <p:nvPr/>
          </p:nvSpPr>
          <p:spPr bwMode="auto">
            <a:xfrm>
              <a:off x="3846" y="2611"/>
              <a:ext cx="58" cy="25"/>
            </a:xfrm>
            <a:custGeom>
              <a:avLst/>
              <a:gdLst>
                <a:gd name="T0" fmla="*/ 0 w 58"/>
                <a:gd name="T1" fmla="*/ 18 h 25"/>
                <a:gd name="T2" fmla="*/ 7 w 58"/>
                <a:gd name="T3" fmla="*/ 22 h 25"/>
                <a:gd name="T4" fmla="*/ 11 w 58"/>
                <a:gd name="T5" fmla="*/ 22 h 25"/>
                <a:gd name="T6" fmla="*/ 22 w 58"/>
                <a:gd name="T7" fmla="*/ 18 h 25"/>
                <a:gd name="T8" fmla="*/ 25 w 58"/>
                <a:gd name="T9" fmla="*/ 18 h 25"/>
                <a:gd name="T10" fmla="*/ 32 w 58"/>
                <a:gd name="T11" fmla="*/ 15 h 25"/>
                <a:gd name="T12" fmla="*/ 40 w 58"/>
                <a:gd name="T13" fmla="*/ 15 h 25"/>
                <a:gd name="T14" fmla="*/ 47 w 58"/>
                <a:gd name="T15" fmla="*/ 11 h 25"/>
                <a:gd name="T16" fmla="*/ 54 w 58"/>
                <a:gd name="T17" fmla="*/ 7 h 25"/>
                <a:gd name="T18" fmla="*/ 58 w 58"/>
                <a:gd name="T19" fmla="*/ 7 h 25"/>
                <a:gd name="T20" fmla="*/ 58 w 58"/>
                <a:gd name="T21" fmla="*/ 0 h 25"/>
                <a:gd name="T22" fmla="*/ 50 w 58"/>
                <a:gd name="T23" fmla="*/ 0 h 25"/>
                <a:gd name="T24" fmla="*/ 43 w 58"/>
                <a:gd name="T25" fmla="*/ 4 h 25"/>
                <a:gd name="T26" fmla="*/ 36 w 58"/>
                <a:gd name="T27" fmla="*/ 7 h 25"/>
                <a:gd name="T28" fmla="*/ 29 w 58"/>
                <a:gd name="T29" fmla="*/ 7 h 25"/>
                <a:gd name="T30" fmla="*/ 25 w 58"/>
                <a:gd name="T31" fmla="*/ 11 h 25"/>
                <a:gd name="T32" fmla="*/ 18 w 58"/>
                <a:gd name="T33" fmla="*/ 15 h 25"/>
                <a:gd name="T34" fmla="*/ 11 w 58"/>
                <a:gd name="T35" fmla="*/ 15 h 25"/>
                <a:gd name="T36" fmla="*/ 4 w 58"/>
                <a:gd name="T37" fmla="*/ 18 h 25"/>
                <a:gd name="T38" fmla="*/ 7 w 58"/>
                <a:gd name="T39" fmla="*/ 18 h 25"/>
                <a:gd name="T40" fmla="*/ 0 w 58"/>
                <a:gd name="T41" fmla="*/ 18 h 25"/>
                <a:gd name="T42" fmla="*/ 0 w 58"/>
                <a:gd name="T43" fmla="*/ 25 h 25"/>
                <a:gd name="T44" fmla="*/ 7 w 58"/>
                <a:gd name="T45" fmla="*/ 22 h 25"/>
                <a:gd name="T46" fmla="*/ 0 w 58"/>
                <a:gd name="T4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25">
                  <a:moveTo>
                    <a:pt x="0" y="18"/>
                  </a:moveTo>
                  <a:lnTo>
                    <a:pt x="7" y="22"/>
                  </a:lnTo>
                  <a:lnTo>
                    <a:pt x="11" y="22"/>
                  </a:lnTo>
                  <a:lnTo>
                    <a:pt x="22" y="18"/>
                  </a:lnTo>
                  <a:lnTo>
                    <a:pt x="25" y="18"/>
                  </a:lnTo>
                  <a:lnTo>
                    <a:pt x="32" y="15"/>
                  </a:lnTo>
                  <a:lnTo>
                    <a:pt x="40" y="15"/>
                  </a:lnTo>
                  <a:lnTo>
                    <a:pt x="47" y="11"/>
                  </a:lnTo>
                  <a:lnTo>
                    <a:pt x="54" y="7"/>
                  </a:lnTo>
                  <a:lnTo>
                    <a:pt x="58" y="7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43" y="4"/>
                  </a:lnTo>
                  <a:lnTo>
                    <a:pt x="36" y="7"/>
                  </a:lnTo>
                  <a:lnTo>
                    <a:pt x="29" y="7"/>
                  </a:lnTo>
                  <a:lnTo>
                    <a:pt x="25" y="11"/>
                  </a:lnTo>
                  <a:lnTo>
                    <a:pt x="18" y="15"/>
                  </a:lnTo>
                  <a:lnTo>
                    <a:pt x="11" y="15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7" y="2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79" name="Freeform 503"/>
            <p:cNvSpPr>
              <a:spLocks/>
            </p:cNvSpPr>
            <p:nvPr/>
          </p:nvSpPr>
          <p:spPr bwMode="auto">
            <a:xfrm>
              <a:off x="3846" y="2590"/>
              <a:ext cx="11" cy="39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 h 39"/>
                <a:gd name="T4" fmla="*/ 4 w 11"/>
                <a:gd name="T5" fmla="*/ 32 h 39"/>
                <a:gd name="T6" fmla="*/ 0 w 11"/>
                <a:gd name="T7" fmla="*/ 39 h 39"/>
                <a:gd name="T8" fmla="*/ 7 w 11"/>
                <a:gd name="T9" fmla="*/ 39 h 39"/>
                <a:gd name="T10" fmla="*/ 11 w 11"/>
                <a:gd name="T11" fmla="*/ 32 h 39"/>
                <a:gd name="T12" fmla="*/ 11 w 11"/>
                <a:gd name="T13" fmla="*/ 3 h 39"/>
                <a:gd name="T14" fmla="*/ 7 w 11"/>
                <a:gd name="T15" fmla="*/ 7 h 39"/>
                <a:gd name="T16" fmla="*/ 7 w 11"/>
                <a:gd name="T17" fmla="*/ 0 h 39"/>
                <a:gd name="T18" fmla="*/ 4 w 11"/>
                <a:gd name="T19" fmla="*/ 0 h 39"/>
                <a:gd name="T20" fmla="*/ 4 w 11"/>
                <a:gd name="T21" fmla="*/ 3 h 39"/>
                <a:gd name="T22" fmla="*/ 7 w 11"/>
                <a:gd name="T2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lnTo>
                    <a:pt x="4" y="3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7" y="39"/>
                  </a:lnTo>
                  <a:lnTo>
                    <a:pt x="11" y="32"/>
                  </a:lnTo>
                  <a:lnTo>
                    <a:pt x="11" y="3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80" name="Freeform 504"/>
            <p:cNvSpPr>
              <a:spLocks/>
            </p:cNvSpPr>
            <p:nvPr/>
          </p:nvSpPr>
          <p:spPr bwMode="auto">
            <a:xfrm>
              <a:off x="3853" y="2564"/>
              <a:ext cx="54" cy="33"/>
            </a:xfrm>
            <a:custGeom>
              <a:avLst/>
              <a:gdLst>
                <a:gd name="T0" fmla="*/ 54 w 54"/>
                <a:gd name="T1" fmla="*/ 4 h 33"/>
                <a:gd name="T2" fmla="*/ 51 w 54"/>
                <a:gd name="T3" fmla="*/ 0 h 33"/>
                <a:gd name="T4" fmla="*/ 0 w 54"/>
                <a:gd name="T5" fmla="*/ 26 h 33"/>
                <a:gd name="T6" fmla="*/ 0 w 54"/>
                <a:gd name="T7" fmla="*/ 33 h 33"/>
                <a:gd name="T8" fmla="*/ 54 w 54"/>
                <a:gd name="T9" fmla="*/ 8 h 33"/>
                <a:gd name="T10" fmla="*/ 47 w 54"/>
                <a:gd name="T11" fmla="*/ 8 h 33"/>
                <a:gd name="T12" fmla="*/ 54 w 54"/>
                <a:gd name="T13" fmla="*/ 4 h 33"/>
                <a:gd name="T14" fmla="*/ 51 w 54"/>
                <a:gd name="T15" fmla="*/ 0 h 33"/>
                <a:gd name="T16" fmla="*/ 54 w 54"/>
                <a:gd name="T1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3">
                  <a:moveTo>
                    <a:pt x="54" y="4"/>
                  </a:moveTo>
                  <a:lnTo>
                    <a:pt x="51" y="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54" y="8"/>
                  </a:lnTo>
                  <a:lnTo>
                    <a:pt x="47" y="8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81" name="Freeform 505"/>
            <p:cNvSpPr>
              <a:spLocks/>
            </p:cNvSpPr>
            <p:nvPr/>
          </p:nvSpPr>
          <p:spPr bwMode="auto">
            <a:xfrm>
              <a:off x="3900" y="2568"/>
              <a:ext cx="11" cy="50"/>
            </a:xfrm>
            <a:custGeom>
              <a:avLst/>
              <a:gdLst>
                <a:gd name="T0" fmla="*/ 4 w 11"/>
                <a:gd name="T1" fmla="*/ 50 h 50"/>
                <a:gd name="T2" fmla="*/ 7 w 11"/>
                <a:gd name="T3" fmla="*/ 47 h 50"/>
                <a:gd name="T4" fmla="*/ 7 w 11"/>
                <a:gd name="T5" fmla="*/ 32 h 50"/>
                <a:gd name="T6" fmla="*/ 11 w 11"/>
                <a:gd name="T7" fmla="*/ 22 h 50"/>
                <a:gd name="T8" fmla="*/ 11 w 11"/>
                <a:gd name="T9" fmla="*/ 11 h 50"/>
                <a:gd name="T10" fmla="*/ 7 w 11"/>
                <a:gd name="T11" fmla="*/ 0 h 50"/>
                <a:gd name="T12" fmla="*/ 0 w 11"/>
                <a:gd name="T13" fmla="*/ 4 h 50"/>
                <a:gd name="T14" fmla="*/ 4 w 11"/>
                <a:gd name="T15" fmla="*/ 14 h 50"/>
                <a:gd name="T16" fmla="*/ 4 w 11"/>
                <a:gd name="T17" fmla="*/ 22 h 50"/>
                <a:gd name="T18" fmla="*/ 0 w 11"/>
                <a:gd name="T19" fmla="*/ 32 h 50"/>
                <a:gd name="T20" fmla="*/ 0 w 11"/>
                <a:gd name="T21" fmla="*/ 47 h 50"/>
                <a:gd name="T22" fmla="*/ 4 w 11"/>
                <a:gd name="T23" fmla="*/ 43 h 50"/>
                <a:gd name="T24" fmla="*/ 4 w 11"/>
                <a:gd name="T25" fmla="*/ 50 h 50"/>
                <a:gd name="T26" fmla="*/ 7 w 11"/>
                <a:gd name="T27" fmla="*/ 47 h 50"/>
                <a:gd name="T28" fmla="*/ 4 w 11"/>
                <a:gd name="T2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0">
                  <a:moveTo>
                    <a:pt x="4" y="50"/>
                  </a:moveTo>
                  <a:lnTo>
                    <a:pt x="7" y="47"/>
                  </a:lnTo>
                  <a:lnTo>
                    <a:pt x="7" y="32"/>
                  </a:lnTo>
                  <a:lnTo>
                    <a:pt x="11" y="22"/>
                  </a:lnTo>
                  <a:lnTo>
                    <a:pt x="11" y="11"/>
                  </a:lnTo>
                  <a:lnTo>
                    <a:pt x="7" y="0"/>
                  </a:lnTo>
                  <a:lnTo>
                    <a:pt x="0" y="4"/>
                  </a:lnTo>
                  <a:lnTo>
                    <a:pt x="4" y="14"/>
                  </a:lnTo>
                  <a:lnTo>
                    <a:pt x="4" y="22"/>
                  </a:lnTo>
                  <a:lnTo>
                    <a:pt x="0" y="32"/>
                  </a:lnTo>
                  <a:lnTo>
                    <a:pt x="0" y="47"/>
                  </a:lnTo>
                  <a:lnTo>
                    <a:pt x="4" y="43"/>
                  </a:lnTo>
                  <a:lnTo>
                    <a:pt x="4" y="50"/>
                  </a:lnTo>
                  <a:lnTo>
                    <a:pt x="7" y="47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82" name="Freeform 506"/>
            <p:cNvSpPr>
              <a:spLocks/>
            </p:cNvSpPr>
            <p:nvPr/>
          </p:nvSpPr>
          <p:spPr bwMode="auto">
            <a:xfrm>
              <a:off x="4429" y="2568"/>
              <a:ext cx="104" cy="36"/>
            </a:xfrm>
            <a:custGeom>
              <a:avLst/>
              <a:gdLst>
                <a:gd name="T0" fmla="*/ 104 w 104"/>
                <a:gd name="T1" fmla="*/ 36 h 36"/>
                <a:gd name="T2" fmla="*/ 97 w 104"/>
                <a:gd name="T3" fmla="*/ 32 h 36"/>
                <a:gd name="T4" fmla="*/ 65 w 104"/>
                <a:gd name="T5" fmla="*/ 32 h 36"/>
                <a:gd name="T6" fmla="*/ 58 w 104"/>
                <a:gd name="T7" fmla="*/ 36 h 36"/>
                <a:gd name="T8" fmla="*/ 36 w 104"/>
                <a:gd name="T9" fmla="*/ 36 h 36"/>
                <a:gd name="T10" fmla="*/ 25 w 104"/>
                <a:gd name="T11" fmla="*/ 32 h 36"/>
                <a:gd name="T12" fmla="*/ 22 w 104"/>
                <a:gd name="T13" fmla="*/ 32 h 36"/>
                <a:gd name="T14" fmla="*/ 14 w 104"/>
                <a:gd name="T15" fmla="*/ 29 h 36"/>
                <a:gd name="T16" fmla="*/ 11 w 104"/>
                <a:gd name="T17" fmla="*/ 22 h 36"/>
                <a:gd name="T18" fmla="*/ 7 w 104"/>
                <a:gd name="T19" fmla="*/ 18 h 36"/>
                <a:gd name="T20" fmla="*/ 4 w 104"/>
                <a:gd name="T21" fmla="*/ 11 h 36"/>
                <a:gd name="T22" fmla="*/ 0 w 104"/>
                <a:gd name="T23" fmla="*/ 0 h 36"/>
                <a:gd name="T24" fmla="*/ 7 w 104"/>
                <a:gd name="T25" fmla="*/ 4 h 36"/>
                <a:gd name="T26" fmla="*/ 79 w 104"/>
                <a:gd name="T27" fmla="*/ 4 h 36"/>
                <a:gd name="T28" fmla="*/ 83 w 104"/>
                <a:gd name="T29" fmla="*/ 7 h 36"/>
                <a:gd name="T30" fmla="*/ 90 w 104"/>
                <a:gd name="T31" fmla="*/ 11 h 36"/>
                <a:gd name="T32" fmla="*/ 97 w 104"/>
                <a:gd name="T33" fmla="*/ 14 h 36"/>
                <a:gd name="T34" fmla="*/ 101 w 104"/>
                <a:gd name="T35" fmla="*/ 18 h 36"/>
                <a:gd name="T36" fmla="*/ 101 w 104"/>
                <a:gd name="T37" fmla="*/ 25 h 36"/>
                <a:gd name="T38" fmla="*/ 104 w 104"/>
                <a:gd name="T3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4" h="36">
                  <a:moveTo>
                    <a:pt x="104" y="36"/>
                  </a:moveTo>
                  <a:lnTo>
                    <a:pt x="97" y="32"/>
                  </a:lnTo>
                  <a:lnTo>
                    <a:pt x="65" y="32"/>
                  </a:lnTo>
                  <a:lnTo>
                    <a:pt x="58" y="36"/>
                  </a:lnTo>
                  <a:lnTo>
                    <a:pt x="36" y="36"/>
                  </a:lnTo>
                  <a:lnTo>
                    <a:pt x="25" y="32"/>
                  </a:lnTo>
                  <a:lnTo>
                    <a:pt x="22" y="32"/>
                  </a:lnTo>
                  <a:lnTo>
                    <a:pt x="14" y="29"/>
                  </a:lnTo>
                  <a:lnTo>
                    <a:pt x="11" y="22"/>
                  </a:lnTo>
                  <a:lnTo>
                    <a:pt x="7" y="18"/>
                  </a:lnTo>
                  <a:lnTo>
                    <a:pt x="4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79" y="4"/>
                  </a:lnTo>
                  <a:lnTo>
                    <a:pt x="83" y="7"/>
                  </a:lnTo>
                  <a:lnTo>
                    <a:pt x="90" y="11"/>
                  </a:lnTo>
                  <a:lnTo>
                    <a:pt x="97" y="14"/>
                  </a:lnTo>
                  <a:lnTo>
                    <a:pt x="101" y="18"/>
                  </a:lnTo>
                  <a:lnTo>
                    <a:pt x="101" y="25"/>
                  </a:lnTo>
                  <a:lnTo>
                    <a:pt x="104" y="36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83" name="Freeform 507"/>
            <p:cNvSpPr>
              <a:spLocks/>
            </p:cNvSpPr>
            <p:nvPr/>
          </p:nvSpPr>
          <p:spPr bwMode="auto">
            <a:xfrm>
              <a:off x="4425" y="2564"/>
              <a:ext cx="108" cy="44"/>
            </a:xfrm>
            <a:custGeom>
              <a:avLst/>
              <a:gdLst>
                <a:gd name="T0" fmla="*/ 4 w 108"/>
                <a:gd name="T1" fmla="*/ 0 h 44"/>
                <a:gd name="T2" fmla="*/ 0 w 108"/>
                <a:gd name="T3" fmla="*/ 4 h 44"/>
                <a:gd name="T4" fmla="*/ 4 w 108"/>
                <a:gd name="T5" fmla="*/ 15 h 44"/>
                <a:gd name="T6" fmla="*/ 4 w 108"/>
                <a:gd name="T7" fmla="*/ 22 h 44"/>
                <a:gd name="T8" fmla="*/ 18 w 108"/>
                <a:gd name="T9" fmla="*/ 36 h 44"/>
                <a:gd name="T10" fmla="*/ 26 w 108"/>
                <a:gd name="T11" fmla="*/ 40 h 44"/>
                <a:gd name="T12" fmla="*/ 29 w 108"/>
                <a:gd name="T13" fmla="*/ 40 h 44"/>
                <a:gd name="T14" fmla="*/ 40 w 108"/>
                <a:gd name="T15" fmla="*/ 44 h 44"/>
                <a:gd name="T16" fmla="*/ 69 w 108"/>
                <a:gd name="T17" fmla="*/ 44 h 44"/>
                <a:gd name="T18" fmla="*/ 80 w 108"/>
                <a:gd name="T19" fmla="*/ 40 h 44"/>
                <a:gd name="T20" fmla="*/ 94 w 108"/>
                <a:gd name="T21" fmla="*/ 40 h 44"/>
                <a:gd name="T22" fmla="*/ 101 w 108"/>
                <a:gd name="T23" fmla="*/ 44 h 44"/>
                <a:gd name="T24" fmla="*/ 105 w 108"/>
                <a:gd name="T25" fmla="*/ 44 h 44"/>
                <a:gd name="T26" fmla="*/ 108 w 108"/>
                <a:gd name="T27" fmla="*/ 36 h 44"/>
                <a:gd name="T28" fmla="*/ 101 w 108"/>
                <a:gd name="T29" fmla="*/ 33 h 44"/>
                <a:gd name="T30" fmla="*/ 44 w 108"/>
                <a:gd name="T31" fmla="*/ 33 h 44"/>
                <a:gd name="T32" fmla="*/ 40 w 108"/>
                <a:gd name="T33" fmla="*/ 36 h 44"/>
                <a:gd name="T34" fmla="*/ 33 w 108"/>
                <a:gd name="T35" fmla="*/ 33 h 44"/>
                <a:gd name="T36" fmla="*/ 26 w 108"/>
                <a:gd name="T37" fmla="*/ 33 h 44"/>
                <a:gd name="T38" fmla="*/ 15 w 108"/>
                <a:gd name="T39" fmla="*/ 22 h 44"/>
                <a:gd name="T40" fmla="*/ 11 w 108"/>
                <a:gd name="T41" fmla="*/ 15 h 44"/>
                <a:gd name="T42" fmla="*/ 8 w 108"/>
                <a:gd name="T43" fmla="*/ 4 h 44"/>
                <a:gd name="T44" fmla="*/ 4 w 108"/>
                <a:gd name="T45" fmla="*/ 8 h 44"/>
                <a:gd name="T46" fmla="*/ 4 w 108"/>
                <a:gd name="T47" fmla="*/ 0 h 44"/>
                <a:gd name="T48" fmla="*/ 0 w 108"/>
                <a:gd name="T49" fmla="*/ 0 h 44"/>
                <a:gd name="T50" fmla="*/ 0 w 108"/>
                <a:gd name="T51" fmla="*/ 4 h 44"/>
                <a:gd name="T52" fmla="*/ 4 w 108"/>
                <a:gd name="T5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44">
                  <a:moveTo>
                    <a:pt x="4" y="0"/>
                  </a:moveTo>
                  <a:lnTo>
                    <a:pt x="0" y="4"/>
                  </a:lnTo>
                  <a:lnTo>
                    <a:pt x="4" y="15"/>
                  </a:lnTo>
                  <a:lnTo>
                    <a:pt x="4" y="22"/>
                  </a:lnTo>
                  <a:lnTo>
                    <a:pt x="18" y="36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40" y="44"/>
                  </a:lnTo>
                  <a:lnTo>
                    <a:pt x="69" y="44"/>
                  </a:lnTo>
                  <a:lnTo>
                    <a:pt x="80" y="40"/>
                  </a:lnTo>
                  <a:lnTo>
                    <a:pt x="94" y="40"/>
                  </a:lnTo>
                  <a:lnTo>
                    <a:pt x="101" y="44"/>
                  </a:lnTo>
                  <a:lnTo>
                    <a:pt x="105" y="44"/>
                  </a:lnTo>
                  <a:lnTo>
                    <a:pt x="108" y="36"/>
                  </a:lnTo>
                  <a:lnTo>
                    <a:pt x="101" y="33"/>
                  </a:lnTo>
                  <a:lnTo>
                    <a:pt x="44" y="33"/>
                  </a:lnTo>
                  <a:lnTo>
                    <a:pt x="40" y="36"/>
                  </a:lnTo>
                  <a:lnTo>
                    <a:pt x="33" y="33"/>
                  </a:lnTo>
                  <a:lnTo>
                    <a:pt x="26" y="33"/>
                  </a:lnTo>
                  <a:lnTo>
                    <a:pt x="15" y="22"/>
                  </a:lnTo>
                  <a:lnTo>
                    <a:pt x="11" y="15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84" name="Freeform 508"/>
            <p:cNvSpPr>
              <a:spLocks/>
            </p:cNvSpPr>
            <p:nvPr/>
          </p:nvSpPr>
          <p:spPr bwMode="auto">
            <a:xfrm>
              <a:off x="4429" y="2564"/>
              <a:ext cx="108" cy="44"/>
            </a:xfrm>
            <a:custGeom>
              <a:avLst/>
              <a:gdLst>
                <a:gd name="T0" fmla="*/ 101 w 108"/>
                <a:gd name="T1" fmla="*/ 44 h 44"/>
                <a:gd name="T2" fmla="*/ 108 w 108"/>
                <a:gd name="T3" fmla="*/ 40 h 44"/>
                <a:gd name="T4" fmla="*/ 104 w 108"/>
                <a:gd name="T5" fmla="*/ 29 h 44"/>
                <a:gd name="T6" fmla="*/ 101 w 108"/>
                <a:gd name="T7" fmla="*/ 22 h 44"/>
                <a:gd name="T8" fmla="*/ 97 w 108"/>
                <a:gd name="T9" fmla="*/ 15 h 44"/>
                <a:gd name="T10" fmla="*/ 94 w 108"/>
                <a:gd name="T11" fmla="*/ 11 h 44"/>
                <a:gd name="T12" fmla="*/ 86 w 108"/>
                <a:gd name="T13" fmla="*/ 8 h 44"/>
                <a:gd name="T14" fmla="*/ 79 w 108"/>
                <a:gd name="T15" fmla="*/ 4 h 44"/>
                <a:gd name="T16" fmla="*/ 7 w 108"/>
                <a:gd name="T17" fmla="*/ 4 h 44"/>
                <a:gd name="T18" fmla="*/ 0 w 108"/>
                <a:gd name="T19" fmla="*/ 0 h 44"/>
                <a:gd name="T20" fmla="*/ 0 w 108"/>
                <a:gd name="T21" fmla="*/ 8 h 44"/>
                <a:gd name="T22" fmla="*/ 7 w 108"/>
                <a:gd name="T23" fmla="*/ 11 h 44"/>
                <a:gd name="T24" fmla="*/ 79 w 108"/>
                <a:gd name="T25" fmla="*/ 11 h 44"/>
                <a:gd name="T26" fmla="*/ 83 w 108"/>
                <a:gd name="T27" fmla="*/ 15 h 44"/>
                <a:gd name="T28" fmla="*/ 90 w 108"/>
                <a:gd name="T29" fmla="*/ 18 h 44"/>
                <a:gd name="T30" fmla="*/ 101 w 108"/>
                <a:gd name="T31" fmla="*/ 29 h 44"/>
                <a:gd name="T32" fmla="*/ 101 w 108"/>
                <a:gd name="T33" fmla="*/ 40 h 44"/>
                <a:gd name="T34" fmla="*/ 104 w 108"/>
                <a:gd name="T35" fmla="*/ 36 h 44"/>
                <a:gd name="T36" fmla="*/ 101 w 108"/>
                <a:gd name="T37" fmla="*/ 44 h 44"/>
                <a:gd name="T38" fmla="*/ 108 w 108"/>
                <a:gd name="T39" fmla="*/ 44 h 44"/>
                <a:gd name="T40" fmla="*/ 108 w 108"/>
                <a:gd name="T41" fmla="*/ 40 h 44"/>
                <a:gd name="T42" fmla="*/ 101 w 108"/>
                <a:gd name="T4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44">
                  <a:moveTo>
                    <a:pt x="101" y="44"/>
                  </a:moveTo>
                  <a:lnTo>
                    <a:pt x="108" y="40"/>
                  </a:lnTo>
                  <a:lnTo>
                    <a:pt x="104" y="29"/>
                  </a:lnTo>
                  <a:lnTo>
                    <a:pt x="101" y="22"/>
                  </a:lnTo>
                  <a:lnTo>
                    <a:pt x="97" y="15"/>
                  </a:lnTo>
                  <a:lnTo>
                    <a:pt x="94" y="11"/>
                  </a:lnTo>
                  <a:lnTo>
                    <a:pt x="86" y="8"/>
                  </a:lnTo>
                  <a:lnTo>
                    <a:pt x="79" y="4"/>
                  </a:lnTo>
                  <a:lnTo>
                    <a:pt x="7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11"/>
                  </a:lnTo>
                  <a:lnTo>
                    <a:pt x="79" y="11"/>
                  </a:lnTo>
                  <a:lnTo>
                    <a:pt x="83" y="15"/>
                  </a:lnTo>
                  <a:lnTo>
                    <a:pt x="90" y="18"/>
                  </a:lnTo>
                  <a:lnTo>
                    <a:pt x="101" y="29"/>
                  </a:lnTo>
                  <a:lnTo>
                    <a:pt x="101" y="40"/>
                  </a:lnTo>
                  <a:lnTo>
                    <a:pt x="104" y="36"/>
                  </a:lnTo>
                  <a:lnTo>
                    <a:pt x="101" y="44"/>
                  </a:lnTo>
                  <a:lnTo>
                    <a:pt x="108" y="44"/>
                  </a:lnTo>
                  <a:lnTo>
                    <a:pt x="108" y="40"/>
                  </a:lnTo>
                  <a:lnTo>
                    <a:pt x="101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85" name="Freeform 509"/>
            <p:cNvSpPr>
              <a:spLocks/>
            </p:cNvSpPr>
            <p:nvPr/>
          </p:nvSpPr>
          <p:spPr bwMode="auto">
            <a:xfrm>
              <a:off x="4285" y="2586"/>
              <a:ext cx="29" cy="36"/>
            </a:xfrm>
            <a:custGeom>
              <a:avLst/>
              <a:gdLst>
                <a:gd name="T0" fmla="*/ 29 w 29"/>
                <a:gd name="T1" fmla="*/ 29 h 36"/>
                <a:gd name="T2" fmla="*/ 25 w 29"/>
                <a:gd name="T3" fmla="*/ 36 h 36"/>
                <a:gd name="T4" fmla="*/ 0 w 29"/>
                <a:gd name="T5" fmla="*/ 25 h 36"/>
                <a:gd name="T6" fmla="*/ 4 w 29"/>
                <a:gd name="T7" fmla="*/ 22 h 36"/>
                <a:gd name="T8" fmla="*/ 7 w 29"/>
                <a:gd name="T9" fmla="*/ 22 h 36"/>
                <a:gd name="T10" fmla="*/ 7 w 29"/>
                <a:gd name="T11" fmla="*/ 11 h 36"/>
                <a:gd name="T12" fmla="*/ 18 w 29"/>
                <a:gd name="T13" fmla="*/ 0 h 36"/>
                <a:gd name="T14" fmla="*/ 22 w 29"/>
                <a:gd name="T15" fmla="*/ 0 h 36"/>
                <a:gd name="T16" fmla="*/ 29 w 29"/>
                <a:gd name="T17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6">
                  <a:moveTo>
                    <a:pt x="29" y="29"/>
                  </a:moveTo>
                  <a:lnTo>
                    <a:pt x="25" y="36"/>
                  </a:lnTo>
                  <a:lnTo>
                    <a:pt x="0" y="25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7" y="1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86" name="Freeform 510"/>
            <p:cNvSpPr>
              <a:spLocks/>
            </p:cNvSpPr>
            <p:nvPr/>
          </p:nvSpPr>
          <p:spPr bwMode="auto">
            <a:xfrm>
              <a:off x="4307" y="2615"/>
              <a:ext cx="10" cy="11"/>
            </a:xfrm>
            <a:custGeom>
              <a:avLst/>
              <a:gdLst>
                <a:gd name="T0" fmla="*/ 3 w 10"/>
                <a:gd name="T1" fmla="*/ 11 h 11"/>
                <a:gd name="T2" fmla="*/ 10 w 10"/>
                <a:gd name="T3" fmla="*/ 3 h 11"/>
                <a:gd name="T4" fmla="*/ 3 w 10"/>
                <a:gd name="T5" fmla="*/ 0 h 11"/>
                <a:gd name="T6" fmla="*/ 0 w 10"/>
                <a:gd name="T7" fmla="*/ 3 h 11"/>
                <a:gd name="T8" fmla="*/ 3 w 10"/>
                <a:gd name="T9" fmla="*/ 3 h 11"/>
                <a:gd name="T10" fmla="*/ 3 w 10"/>
                <a:gd name="T11" fmla="*/ 11 h 11"/>
                <a:gd name="T12" fmla="*/ 7 w 10"/>
                <a:gd name="T13" fmla="*/ 7 h 11"/>
                <a:gd name="T14" fmla="*/ 3 w 10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3" y="11"/>
                  </a:moveTo>
                  <a:lnTo>
                    <a:pt x="10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11"/>
                  </a:lnTo>
                  <a:lnTo>
                    <a:pt x="7" y="7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87" name="Freeform 511"/>
            <p:cNvSpPr>
              <a:spLocks/>
            </p:cNvSpPr>
            <p:nvPr/>
          </p:nvSpPr>
          <p:spPr bwMode="auto">
            <a:xfrm>
              <a:off x="4278" y="2608"/>
              <a:ext cx="32" cy="18"/>
            </a:xfrm>
            <a:custGeom>
              <a:avLst/>
              <a:gdLst>
                <a:gd name="T0" fmla="*/ 3 w 32"/>
                <a:gd name="T1" fmla="*/ 0 h 18"/>
                <a:gd name="T2" fmla="*/ 7 w 32"/>
                <a:gd name="T3" fmla="*/ 7 h 18"/>
                <a:gd name="T4" fmla="*/ 32 w 32"/>
                <a:gd name="T5" fmla="*/ 18 h 18"/>
                <a:gd name="T6" fmla="*/ 32 w 32"/>
                <a:gd name="T7" fmla="*/ 10 h 18"/>
                <a:gd name="T8" fmla="*/ 7 w 32"/>
                <a:gd name="T9" fmla="*/ 0 h 18"/>
                <a:gd name="T10" fmla="*/ 11 w 32"/>
                <a:gd name="T11" fmla="*/ 7 h 18"/>
                <a:gd name="T12" fmla="*/ 3 w 32"/>
                <a:gd name="T13" fmla="*/ 0 h 18"/>
                <a:gd name="T14" fmla="*/ 0 w 32"/>
                <a:gd name="T15" fmla="*/ 7 h 18"/>
                <a:gd name="T16" fmla="*/ 7 w 32"/>
                <a:gd name="T17" fmla="*/ 7 h 18"/>
                <a:gd name="T18" fmla="*/ 3 w 3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8">
                  <a:moveTo>
                    <a:pt x="3" y="0"/>
                  </a:moveTo>
                  <a:lnTo>
                    <a:pt x="7" y="7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7" y="0"/>
                  </a:lnTo>
                  <a:lnTo>
                    <a:pt x="11" y="7"/>
                  </a:lnTo>
                  <a:lnTo>
                    <a:pt x="3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88" name="Freeform 512"/>
            <p:cNvSpPr>
              <a:spLocks/>
            </p:cNvSpPr>
            <p:nvPr/>
          </p:nvSpPr>
          <p:spPr bwMode="auto">
            <a:xfrm>
              <a:off x="4281" y="2579"/>
              <a:ext cx="29" cy="36"/>
            </a:xfrm>
            <a:custGeom>
              <a:avLst/>
              <a:gdLst>
                <a:gd name="T0" fmla="*/ 29 w 29"/>
                <a:gd name="T1" fmla="*/ 7 h 36"/>
                <a:gd name="T2" fmla="*/ 22 w 29"/>
                <a:gd name="T3" fmla="*/ 3 h 36"/>
                <a:gd name="T4" fmla="*/ 18 w 29"/>
                <a:gd name="T5" fmla="*/ 7 h 36"/>
                <a:gd name="T6" fmla="*/ 15 w 29"/>
                <a:gd name="T7" fmla="*/ 7 h 36"/>
                <a:gd name="T8" fmla="*/ 11 w 29"/>
                <a:gd name="T9" fmla="*/ 14 h 36"/>
                <a:gd name="T10" fmla="*/ 11 w 29"/>
                <a:gd name="T11" fmla="*/ 18 h 36"/>
                <a:gd name="T12" fmla="*/ 4 w 29"/>
                <a:gd name="T13" fmla="*/ 25 h 36"/>
                <a:gd name="T14" fmla="*/ 4 w 29"/>
                <a:gd name="T15" fmla="*/ 29 h 36"/>
                <a:gd name="T16" fmla="*/ 0 w 29"/>
                <a:gd name="T17" fmla="*/ 29 h 36"/>
                <a:gd name="T18" fmla="*/ 8 w 29"/>
                <a:gd name="T19" fmla="*/ 36 h 36"/>
                <a:gd name="T20" fmla="*/ 11 w 29"/>
                <a:gd name="T21" fmla="*/ 32 h 36"/>
                <a:gd name="T22" fmla="*/ 11 w 29"/>
                <a:gd name="T23" fmla="*/ 29 h 36"/>
                <a:gd name="T24" fmla="*/ 15 w 29"/>
                <a:gd name="T25" fmla="*/ 25 h 36"/>
                <a:gd name="T26" fmla="*/ 15 w 29"/>
                <a:gd name="T27" fmla="*/ 21 h 36"/>
                <a:gd name="T28" fmla="*/ 22 w 29"/>
                <a:gd name="T29" fmla="*/ 14 h 36"/>
                <a:gd name="T30" fmla="*/ 22 w 29"/>
                <a:gd name="T31" fmla="*/ 11 h 36"/>
                <a:gd name="T32" fmla="*/ 26 w 29"/>
                <a:gd name="T33" fmla="*/ 7 h 36"/>
                <a:gd name="T34" fmla="*/ 22 w 29"/>
                <a:gd name="T35" fmla="*/ 7 h 36"/>
                <a:gd name="T36" fmla="*/ 29 w 29"/>
                <a:gd name="T37" fmla="*/ 7 h 36"/>
                <a:gd name="T38" fmla="*/ 26 w 29"/>
                <a:gd name="T39" fmla="*/ 0 h 36"/>
                <a:gd name="T40" fmla="*/ 22 w 29"/>
                <a:gd name="T41" fmla="*/ 3 h 36"/>
                <a:gd name="T42" fmla="*/ 29 w 29"/>
                <a:gd name="T43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6">
                  <a:moveTo>
                    <a:pt x="29" y="7"/>
                  </a:moveTo>
                  <a:lnTo>
                    <a:pt x="22" y="3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11" y="14"/>
                  </a:lnTo>
                  <a:lnTo>
                    <a:pt x="11" y="18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8" y="36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15" y="25"/>
                  </a:lnTo>
                  <a:lnTo>
                    <a:pt x="15" y="21"/>
                  </a:lnTo>
                  <a:lnTo>
                    <a:pt x="22" y="14"/>
                  </a:lnTo>
                  <a:lnTo>
                    <a:pt x="22" y="11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29" y="7"/>
                  </a:lnTo>
                  <a:lnTo>
                    <a:pt x="26" y="0"/>
                  </a:lnTo>
                  <a:lnTo>
                    <a:pt x="22" y="3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89" name="Freeform 513"/>
            <p:cNvSpPr>
              <a:spLocks/>
            </p:cNvSpPr>
            <p:nvPr/>
          </p:nvSpPr>
          <p:spPr bwMode="auto">
            <a:xfrm>
              <a:off x="4303" y="2586"/>
              <a:ext cx="14" cy="32"/>
            </a:xfrm>
            <a:custGeom>
              <a:avLst/>
              <a:gdLst>
                <a:gd name="T0" fmla="*/ 14 w 14"/>
                <a:gd name="T1" fmla="*/ 32 h 32"/>
                <a:gd name="T2" fmla="*/ 14 w 14"/>
                <a:gd name="T3" fmla="*/ 29 h 32"/>
                <a:gd name="T4" fmla="*/ 7 w 14"/>
                <a:gd name="T5" fmla="*/ 0 h 32"/>
                <a:gd name="T6" fmla="*/ 0 w 14"/>
                <a:gd name="T7" fmla="*/ 0 h 32"/>
                <a:gd name="T8" fmla="*/ 7 w 14"/>
                <a:gd name="T9" fmla="*/ 29 h 32"/>
                <a:gd name="T10" fmla="*/ 14 w 14"/>
                <a:gd name="T11" fmla="*/ 32 h 32"/>
                <a:gd name="T12" fmla="*/ 14 w 14"/>
                <a:gd name="T13" fmla="*/ 29 h 32"/>
                <a:gd name="T14" fmla="*/ 14 w 14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2">
                  <a:moveTo>
                    <a:pt x="14" y="32"/>
                  </a:moveTo>
                  <a:lnTo>
                    <a:pt x="14" y="29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29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90" name="Freeform 514"/>
            <p:cNvSpPr>
              <a:spLocks/>
            </p:cNvSpPr>
            <p:nvPr/>
          </p:nvSpPr>
          <p:spPr bwMode="auto">
            <a:xfrm>
              <a:off x="4105" y="2615"/>
              <a:ext cx="29" cy="21"/>
            </a:xfrm>
            <a:custGeom>
              <a:avLst/>
              <a:gdLst>
                <a:gd name="T0" fmla="*/ 29 w 29"/>
                <a:gd name="T1" fmla="*/ 18 h 21"/>
                <a:gd name="T2" fmla="*/ 25 w 29"/>
                <a:gd name="T3" fmla="*/ 18 h 21"/>
                <a:gd name="T4" fmla="*/ 22 w 29"/>
                <a:gd name="T5" fmla="*/ 21 h 21"/>
                <a:gd name="T6" fmla="*/ 0 w 29"/>
                <a:gd name="T7" fmla="*/ 21 h 21"/>
                <a:gd name="T8" fmla="*/ 11 w 29"/>
                <a:gd name="T9" fmla="*/ 0 h 21"/>
                <a:gd name="T10" fmla="*/ 18 w 29"/>
                <a:gd name="T11" fmla="*/ 3 h 21"/>
                <a:gd name="T12" fmla="*/ 25 w 29"/>
                <a:gd name="T13" fmla="*/ 11 h 21"/>
                <a:gd name="T14" fmla="*/ 29 w 29"/>
                <a:gd name="T1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1">
                  <a:moveTo>
                    <a:pt x="29" y="18"/>
                  </a:moveTo>
                  <a:lnTo>
                    <a:pt x="25" y="18"/>
                  </a:lnTo>
                  <a:lnTo>
                    <a:pt x="22" y="21"/>
                  </a:lnTo>
                  <a:lnTo>
                    <a:pt x="0" y="21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5" y="11"/>
                  </a:lnTo>
                  <a:lnTo>
                    <a:pt x="29" y="18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91" name="Freeform 515"/>
            <p:cNvSpPr>
              <a:spLocks/>
            </p:cNvSpPr>
            <p:nvPr/>
          </p:nvSpPr>
          <p:spPr bwMode="auto">
            <a:xfrm>
              <a:off x="4098" y="2629"/>
              <a:ext cx="36" cy="15"/>
            </a:xfrm>
            <a:custGeom>
              <a:avLst/>
              <a:gdLst>
                <a:gd name="T0" fmla="*/ 3 w 36"/>
                <a:gd name="T1" fmla="*/ 4 h 15"/>
                <a:gd name="T2" fmla="*/ 7 w 36"/>
                <a:gd name="T3" fmla="*/ 11 h 15"/>
                <a:gd name="T4" fmla="*/ 11 w 36"/>
                <a:gd name="T5" fmla="*/ 11 h 15"/>
                <a:gd name="T6" fmla="*/ 14 w 36"/>
                <a:gd name="T7" fmla="*/ 15 h 15"/>
                <a:gd name="T8" fmla="*/ 18 w 36"/>
                <a:gd name="T9" fmla="*/ 15 h 15"/>
                <a:gd name="T10" fmla="*/ 21 w 36"/>
                <a:gd name="T11" fmla="*/ 11 h 15"/>
                <a:gd name="T12" fmla="*/ 32 w 36"/>
                <a:gd name="T13" fmla="*/ 11 h 15"/>
                <a:gd name="T14" fmla="*/ 36 w 36"/>
                <a:gd name="T15" fmla="*/ 7 h 15"/>
                <a:gd name="T16" fmla="*/ 32 w 36"/>
                <a:gd name="T17" fmla="*/ 0 h 15"/>
                <a:gd name="T18" fmla="*/ 29 w 36"/>
                <a:gd name="T19" fmla="*/ 4 h 15"/>
                <a:gd name="T20" fmla="*/ 7 w 36"/>
                <a:gd name="T21" fmla="*/ 4 h 15"/>
                <a:gd name="T22" fmla="*/ 11 w 36"/>
                <a:gd name="T23" fmla="*/ 7 h 15"/>
                <a:gd name="T24" fmla="*/ 3 w 36"/>
                <a:gd name="T25" fmla="*/ 4 h 15"/>
                <a:gd name="T26" fmla="*/ 0 w 36"/>
                <a:gd name="T27" fmla="*/ 7 h 15"/>
                <a:gd name="T28" fmla="*/ 7 w 36"/>
                <a:gd name="T29" fmla="*/ 11 h 15"/>
                <a:gd name="T30" fmla="*/ 3 w 36"/>
                <a:gd name="T3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5">
                  <a:moveTo>
                    <a:pt x="3" y="4"/>
                  </a:moveTo>
                  <a:lnTo>
                    <a:pt x="7" y="11"/>
                  </a:lnTo>
                  <a:lnTo>
                    <a:pt x="11" y="11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21" y="11"/>
                  </a:lnTo>
                  <a:lnTo>
                    <a:pt x="32" y="11"/>
                  </a:lnTo>
                  <a:lnTo>
                    <a:pt x="36" y="7"/>
                  </a:lnTo>
                  <a:lnTo>
                    <a:pt x="32" y="0"/>
                  </a:lnTo>
                  <a:lnTo>
                    <a:pt x="29" y="4"/>
                  </a:lnTo>
                  <a:lnTo>
                    <a:pt x="7" y="4"/>
                  </a:lnTo>
                  <a:lnTo>
                    <a:pt x="11" y="7"/>
                  </a:lnTo>
                  <a:lnTo>
                    <a:pt x="3" y="4"/>
                  </a:lnTo>
                  <a:lnTo>
                    <a:pt x="0" y="7"/>
                  </a:lnTo>
                  <a:lnTo>
                    <a:pt x="7" y="11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92" name="Freeform 516"/>
            <p:cNvSpPr>
              <a:spLocks/>
            </p:cNvSpPr>
            <p:nvPr/>
          </p:nvSpPr>
          <p:spPr bwMode="auto">
            <a:xfrm>
              <a:off x="4101" y="2611"/>
              <a:ext cx="18" cy="25"/>
            </a:xfrm>
            <a:custGeom>
              <a:avLst/>
              <a:gdLst>
                <a:gd name="T0" fmla="*/ 18 w 18"/>
                <a:gd name="T1" fmla="*/ 0 h 25"/>
                <a:gd name="T2" fmla="*/ 11 w 18"/>
                <a:gd name="T3" fmla="*/ 4 h 25"/>
                <a:gd name="T4" fmla="*/ 0 w 18"/>
                <a:gd name="T5" fmla="*/ 22 h 25"/>
                <a:gd name="T6" fmla="*/ 8 w 18"/>
                <a:gd name="T7" fmla="*/ 25 h 25"/>
                <a:gd name="T8" fmla="*/ 18 w 18"/>
                <a:gd name="T9" fmla="*/ 7 h 25"/>
                <a:gd name="T10" fmla="*/ 15 w 18"/>
                <a:gd name="T11" fmla="*/ 7 h 25"/>
                <a:gd name="T12" fmla="*/ 18 w 18"/>
                <a:gd name="T13" fmla="*/ 0 h 25"/>
                <a:gd name="T14" fmla="*/ 15 w 18"/>
                <a:gd name="T15" fmla="*/ 0 h 25"/>
                <a:gd name="T16" fmla="*/ 11 w 18"/>
                <a:gd name="T17" fmla="*/ 4 h 25"/>
                <a:gd name="T18" fmla="*/ 18 w 18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5">
                  <a:moveTo>
                    <a:pt x="18" y="0"/>
                  </a:moveTo>
                  <a:lnTo>
                    <a:pt x="11" y="4"/>
                  </a:lnTo>
                  <a:lnTo>
                    <a:pt x="0" y="22"/>
                  </a:lnTo>
                  <a:lnTo>
                    <a:pt x="8" y="25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93" name="Freeform 517"/>
            <p:cNvSpPr>
              <a:spLocks/>
            </p:cNvSpPr>
            <p:nvPr/>
          </p:nvSpPr>
          <p:spPr bwMode="auto">
            <a:xfrm>
              <a:off x="4116" y="2611"/>
              <a:ext cx="21" cy="25"/>
            </a:xfrm>
            <a:custGeom>
              <a:avLst/>
              <a:gdLst>
                <a:gd name="T0" fmla="*/ 18 w 21"/>
                <a:gd name="T1" fmla="*/ 25 h 25"/>
                <a:gd name="T2" fmla="*/ 21 w 21"/>
                <a:gd name="T3" fmla="*/ 22 h 25"/>
                <a:gd name="T4" fmla="*/ 18 w 21"/>
                <a:gd name="T5" fmla="*/ 15 h 25"/>
                <a:gd name="T6" fmla="*/ 14 w 21"/>
                <a:gd name="T7" fmla="*/ 7 h 25"/>
                <a:gd name="T8" fmla="*/ 7 w 21"/>
                <a:gd name="T9" fmla="*/ 4 h 25"/>
                <a:gd name="T10" fmla="*/ 3 w 21"/>
                <a:gd name="T11" fmla="*/ 0 h 25"/>
                <a:gd name="T12" fmla="*/ 0 w 21"/>
                <a:gd name="T13" fmla="*/ 7 h 25"/>
                <a:gd name="T14" fmla="*/ 3 w 21"/>
                <a:gd name="T15" fmla="*/ 11 h 25"/>
                <a:gd name="T16" fmla="*/ 11 w 21"/>
                <a:gd name="T17" fmla="*/ 15 h 25"/>
                <a:gd name="T18" fmla="*/ 14 w 21"/>
                <a:gd name="T19" fmla="*/ 18 h 25"/>
                <a:gd name="T20" fmla="*/ 14 w 21"/>
                <a:gd name="T21" fmla="*/ 22 h 25"/>
                <a:gd name="T22" fmla="*/ 14 w 21"/>
                <a:gd name="T23" fmla="*/ 18 h 25"/>
                <a:gd name="T24" fmla="*/ 18 w 21"/>
                <a:gd name="T25" fmla="*/ 25 h 25"/>
                <a:gd name="T26" fmla="*/ 21 w 21"/>
                <a:gd name="T27" fmla="*/ 22 h 25"/>
                <a:gd name="T28" fmla="*/ 18 w 21"/>
                <a:gd name="T2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5">
                  <a:moveTo>
                    <a:pt x="18" y="25"/>
                  </a:moveTo>
                  <a:lnTo>
                    <a:pt x="21" y="22"/>
                  </a:lnTo>
                  <a:lnTo>
                    <a:pt x="18" y="15"/>
                  </a:lnTo>
                  <a:lnTo>
                    <a:pt x="14" y="7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7"/>
                  </a:lnTo>
                  <a:lnTo>
                    <a:pt x="3" y="11"/>
                  </a:lnTo>
                  <a:lnTo>
                    <a:pt x="11" y="15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8" y="25"/>
                  </a:lnTo>
                  <a:lnTo>
                    <a:pt x="21" y="22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94" name="Freeform 518"/>
            <p:cNvSpPr>
              <a:spLocks/>
            </p:cNvSpPr>
            <p:nvPr/>
          </p:nvSpPr>
          <p:spPr bwMode="auto">
            <a:xfrm>
              <a:off x="4084" y="2618"/>
              <a:ext cx="215" cy="375"/>
            </a:xfrm>
            <a:custGeom>
              <a:avLst/>
              <a:gdLst>
                <a:gd name="T0" fmla="*/ 183 w 215"/>
                <a:gd name="T1" fmla="*/ 332 h 375"/>
                <a:gd name="T2" fmla="*/ 151 w 215"/>
                <a:gd name="T3" fmla="*/ 328 h 375"/>
                <a:gd name="T4" fmla="*/ 133 w 215"/>
                <a:gd name="T5" fmla="*/ 324 h 375"/>
                <a:gd name="T6" fmla="*/ 111 w 215"/>
                <a:gd name="T7" fmla="*/ 321 h 375"/>
                <a:gd name="T8" fmla="*/ 93 w 215"/>
                <a:gd name="T9" fmla="*/ 317 h 375"/>
                <a:gd name="T10" fmla="*/ 79 w 215"/>
                <a:gd name="T11" fmla="*/ 314 h 375"/>
                <a:gd name="T12" fmla="*/ 75 w 215"/>
                <a:gd name="T13" fmla="*/ 324 h 375"/>
                <a:gd name="T14" fmla="*/ 89 w 215"/>
                <a:gd name="T15" fmla="*/ 328 h 375"/>
                <a:gd name="T16" fmla="*/ 107 w 215"/>
                <a:gd name="T17" fmla="*/ 332 h 375"/>
                <a:gd name="T18" fmla="*/ 125 w 215"/>
                <a:gd name="T19" fmla="*/ 335 h 375"/>
                <a:gd name="T20" fmla="*/ 143 w 215"/>
                <a:gd name="T21" fmla="*/ 342 h 375"/>
                <a:gd name="T22" fmla="*/ 158 w 215"/>
                <a:gd name="T23" fmla="*/ 346 h 375"/>
                <a:gd name="T24" fmla="*/ 179 w 215"/>
                <a:gd name="T25" fmla="*/ 342 h 375"/>
                <a:gd name="T26" fmla="*/ 208 w 215"/>
                <a:gd name="T27" fmla="*/ 346 h 375"/>
                <a:gd name="T28" fmla="*/ 212 w 215"/>
                <a:gd name="T29" fmla="*/ 357 h 375"/>
                <a:gd name="T30" fmla="*/ 208 w 215"/>
                <a:gd name="T31" fmla="*/ 375 h 375"/>
                <a:gd name="T32" fmla="*/ 183 w 215"/>
                <a:gd name="T33" fmla="*/ 371 h 375"/>
                <a:gd name="T34" fmla="*/ 165 w 215"/>
                <a:gd name="T35" fmla="*/ 368 h 375"/>
                <a:gd name="T36" fmla="*/ 133 w 215"/>
                <a:gd name="T37" fmla="*/ 364 h 375"/>
                <a:gd name="T38" fmla="*/ 107 w 215"/>
                <a:gd name="T39" fmla="*/ 360 h 375"/>
                <a:gd name="T40" fmla="*/ 79 w 215"/>
                <a:gd name="T41" fmla="*/ 357 h 375"/>
                <a:gd name="T42" fmla="*/ 68 w 215"/>
                <a:gd name="T43" fmla="*/ 335 h 375"/>
                <a:gd name="T44" fmla="*/ 64 w 215"/>
                <a:gd name="T45" fmla="*/ 296 h 375"/>
                <a:gd name="T46" fmla="*/ 61 w 215"/>
                <a:gd name="T47" fmla="*/ 238 h 375"/>
                <a:gd name="T48" fmla="*/ 53 w 215"/>
                <a:gd name="T49" fmla="*/ 198 h 375"/>
                <a:gd name="T50" fmla="*/ 61 w 215"/>
                <a:gd name="T51" fmla="*/ 180 h 375"/>
                <a:gd name="T52" fmla="*/ 0 w 215"/>
                <a:gd name="T53" fmla="*/ 51 h 375"/>
                <a:gd name="T54" fmla="*/ 10 w 215"/>
                <a:gd name="T55" fmla="*/ 33 h 375"/>
                <a:gd name="T56" fmla="*/ 50 w 215"/>
                <a:gd name="T57" fmla="*/ 29 h 375"/>
                <a:gd name="T58" fmla="*/ 68 w 215"/>
                <a:gd name="T59" fmla="*/ 26 h 375"/>
                <a:gd name="T60" fmla="*/ 86 w 215"/>
                <a:gd name="T61" fmla="*/ 47 h 375"/>
                <a:gd name="T62" fmla="*/ 97 w 215"/>
                <a:gd name="T63" fmla="*/ 58 h 375"/>
                <a:gd name="T64" fmla="*/ 111 w 215"/>
                <a:gd name="T65" fmla="*/ 69 h 375"/>
                <a:gd name="T66" fmla="*/ 133 w 215"/>
                <a:gd name="T67" fmla="*/ 58 h 375"/>
                <a:gd name="T68" fmla="*/ 154 w 215"/>
                <a:gd name="T69" fmla="*/ 40 h 375"/>
                <a:gd name="T70" fmla="*/ 176 w 215"/>
                <a:gd name="T71" fmla="*/ 22 h 375"/>
                <a:gd name="T72" fmla="*/ 190 w 215"/>
                <a:gd name="T73" fmla="*/ 0 h 375"/>
                <a:gd name="T74" fmla="*/ 194 w 215"/>
                <a:gd name="T75" fmla="*/ 83 h 375"/>
                <a:gd name="T76" fmla="*/ 201 w 215"/>
                <a:gd name="T77" fmla="*/ 166 h 375"/>
                <a:gd name="T78" fmla="*/ 205 w 215"/>
                <a:gd name="T79" fmla="*/ 249 h 375"/>
                <a:gd name="T80" fmla="*/ 205 w 215"/>
                <a:gd name="T81" fmla="*/ 33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5" h="375">
                  <a:moveTo>
                    <a:pt x="205" y="332"/>
                  </a:moveTo>
                  <a:lnTo>
                    <a:pt x="183" y="332"/>
                  </a:lnTo>
                  <a:lnTo>
                    <a:pt x="172" y="328"/>
                  </a:lnTo>
                  <a:lnTo>
                    <a:pt x="151" y="328"/>
                  </a:lnTo>
                  <a:lnTo>
                    <a:pt x="143" y="324"/>
                  </a:lnTo>
                  <a:lnTo>
                    <a:pt x="133" y="324"/>
                  </a:lnTo>
                  <a:lnTo>
                    <a:pt x="125" y="321"/>
                  </a:lnTo>
                  <a:lnTo>
                    <a:pt x="111" y="321"/>
                  </a:lnTo>
                  <a:lnTo>
                    <a:pt x="104" y="317"/>
                  </a:lnTo>
                  <a:lnTo>
                    <a:pt x="93" y="317"/>
                  </a:lnTo>
                  <a:lnTo>
                    <a:pt x="86" y="314"/>
                  </a:lnTo>
                  <a:lnTo>
                    <a:pt x="79" y="314"/>
                  </a:lnTo>
                  <a:lnTo>
                    <a:pt x="75" y="317"/>
                  </a:lnTo>
                  <a:lnTo>
                    <a:pt x="75" y="324"/>
                  </a:lnTo>
                  <a:lnTo>
                    <a:pt x="82" y="328"/>
                  </a:lnTo>
                  <a:lnTo>
                    <a:pt x="89" y="328"/>
                  </a:lnTo>
                  <a:lnTo>
                    <a:pt x="100" y="332"/>
                  </a:lnTo>
                  <a:lnTo>
                    <a:pt x="107" y="332"/>
                  </a:lnTo>
                  <a:lnTo>
                    <a:pt x="118" y="335"/>
                  </a:lnTo>
                  <a:lnTo>
                    <a:pt x="125" y="335"/>
                  </a:lnTo>
                  <a:lnTo>
                    <a:pt x="136" y="339"/>
                  </a:lnTo>
                  <a:lnTo>
                    <a:pt x="143" y="342"/>
                  </a:lnTo>
                  <a:lnTo>
                    <a:pt x="151" y="342"/>
                  </a:lnTo>
                  <a:lnTo>
                    <a:pt x="158" y="346"/>
                  </a:lnTo>
                  <a:lnTo>
                    <a:pt x="169" y="346"/>
                  </a:lnTo>
                  <a:lnTo>
                    <a:pt x="179" y="342"/>
                  </a:lnTo>
                  <a:lnTo>
                    <a:pt x="197" y="342"/>
                  </a:lnTo>
                  <a:lnTo>
                    <a:pt x="208" y="346"/>
                  </a:lnTo>
                  <a:lnTo>
                    <a:pt x="215" y="346"/>
                  </a:lnTo>
                  <a:lnTo>
                    <a:pt x="212" y="357"/>
                  </a:lnTo>
                  <a:lnTo>
                    <a:pt x="212" y="371"/>
                  </a:lnTo>
                  <a:lnTo>
                    <a:pt x="208" y="375"/>
                  </a:lnTo>
                  <a:lnTo>
                    <a:pt x="190" y="375"/>
                  </a:lnTo>
                  <a:lnTo>
                    <a:pt x="183" y="371"/>
                  </a:lnTo>
                  <a:lnTo>
                    <a:pt x="176" y="371"/>
                  </a:lnTo>
                  <a:lnTo>
                    <a:pt x="165" y="368"/>
                  </a:lnTo>
                  <a:lnTo>
                    <a:pt x="140" y="368"/>
                  </a:lnTo>
                  <a:lnTo>
                    <a:pt x="133" y="364"/>
                  </a:lnTo>
                  <a:lnTo>
                    <a:pt x="115" y="364"/>
                  </a:lnTo>
                  <a:lnTo>
                    <a:pt x="107" y="360"/>
                  </a:lnTo>
                  <a:lnTo>
                    <a:pt x="89" y="360"/>
                  </a:lnTo>
                  <a:lnTo>
                    <a:pt x="79" y="357"/>
                  </a:lnTo>
                  <a:lnTo>
                    <a:pt x="71" y="357"/>
                  </a:lnTo>
                  <a:lnTo>
                    <a:pt x="68" y="335"/>
                  </a:lnTo>
                  <a:lnTo>
                    <a:pt x="68" y="317"/>
                  </a:lnTo>
                  <a:lnTo>
                    <a:pt x="64" y="296"/>
                  </a:lnTo>
                  <a:lnTo>
                    <a:pt x="64" y="256"/>
                  </a:lnTo>
                  <a:lnTo>
                    <a:pt x="61" y="238"/>
                  </a:lnTo>
                  <a:lnTo>
                    <a:pt x="57" y="220"/>
                  </a:lnTo>
                  <a:lnTo>
                    <a:pt x="53" y="198"/>
                  </a:lnTo>
                  <a:lnTo>
                    <a:pt x="64" y="188"/>
                  </a:lnTo>
                  <a:lnTo>
                    <a:pt x="61" y="180"/>
                  </a:lnTo>
                  <a:lnTo>
                    <a:pt x="3" y="14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33"/>
                  </a:lnTo>
                  <a:lnTo>
                    <a:pt x="17" y="29"/>
                  </a:lnTo>
                  <a:lnTo>
                    <a:pt x="50" y="29"/>
                  </a:lnTo>
                  <a:lnTo>
                    <a:pt x="61" y="18"/>
                  </a:lnTo>
                  <a:lnTo>
                    <a:pt x="68" y="26"/>
                  </a:lnTo>
                  <a:lnTo>
                    <a:pt x="71" y="33"/>
                  </a:lnTo>
                  <a:lnTo>
                    <a:pt x="86" y="47"/>
                  </a:lnTo>
                  <a:lnTo>
                    <a:pt x="89" y="54"/>
                  </a:lnTo>
                  <a:lnTo>
                    <a:pt x="97" y="58"/>
                  </a:lnTo>
                  <a:lnTo>
                    <a:pt x="104" y="65"/>
                  </a:lnTo>
                  <a:lnTo>
                    <a:pt x="111" y="69"/>
                  </a:lnTo>
                  <a:lnTo>
                    <a:pt x="122" y="65"/>
                  </a:lnTo>
                  <a:lnTo>
                    <a:pt x="133" y="58"/>
                  </a:lnTo>
                  <a:lnTo>
                    <a:pt x="147" y="51"/>
                  </a:lnTo>
                  <a:lnTo>
                    <a:pt x="154" y="40"/>
                  </a:lnTo>
                  <a:lnTo>
                    <a:pt x="165" y="33"/>
                  </a:lnTo>
                  <a:lnTo>
                    <a:pt x="176" y="22"/>
                  </a:lnTo>
                  <a:lnTo>
                    <a:pt x="183" y="11"/>
                  </a:lnTo>
                  <a:lnTo>
                    <a:pt x="190" y="0"/>
                  </a:lnTo>
                  <a:lnTo>
                    <a:pt x="190" y="40"/>
                  </a:lnTo>
                  <a:lnTo>
                    <a:pt x="194" y="83"/>
                  </a:lnTo>
                  <a:lnTo>
                    <a:pt x="197" y="123"/>
                  </a:lnTo>
                  <a:lnTo>
                    <a:pt x="201" y="166"/>
                  </a:lnTo>
                  <a:lnTo>
                    <a:pt x="201" y="209"/>
                  </a:lnTo>
                  <a:lnTo>
                    <a:pt x="205" y="249"/>
                  </a:lnTo>
                  <a:lnTo>
                    <a:pt x="208" y="288"/>
                  </a:lnTo>
                  <a:lnTo>
                    <a:pt x="205" y="332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95" name="Freeform 519"/>
            <p:cNvSpPr>
              <a:spLocks/>
            </p:cNvSpPr>
            <p:nvPr/>
          </p:nvSpPr>
          <p:spPr bwMode="auto">
            <a:xfrm>
              <a:off x="4159" y="2928"/>
              <a:ext cx="130" cy="25"/>
            </a:xfrm>
            <a:custGeom>
              <a:avLst/>
              <a:gdLst>
                <a:gd name="T0" fmla="*/ 7 w 130"/>
                <a:gd name="T1" fmla="*/ 7 h 25"/>
                <a:gd name="T2" fmla="*/ 4 w 130"/>
                <a:gd name="T3" fmla="*/ 7 h 25"/>
                <a:gd name="T4" fmla="*/ 11 w 130"/>
                <a:gd name="T5" fmla="*/ 7 h 25"/>
                <a:gd name="T6" fmla="*/ 18 w 130"/>
                <a:gd name="T7" fmla="*/ 11 h 25"/>
                <a:gd name="T8" fmla="*/ 25 w 130"/>
                <a:gd name="T9" fmla="*/ 11 h 25"/>
                <a:gd name="T10" fmla="*/ 32 w 130"/>
                <a:gd name="T11" fmla="*/ 14 h 25"/>
                <a:gd name="T12" fmla="*/ 50 w 130"/>
                <a:gd name="T13" fmla="*/ 14 h 25"/>
                <a:gd name="T14" fmla="*/ 58 w 130"/>
                <a:gd name="T15" fmla="*/ 18 h 25"/>
                <a:gd name="T16" fmla="*/ 76 w 130"/>
                <a:gd name="T17" fmla="*/ 18 h 25"/>
                <a:gd name="T18" fmla="*/ 83 w 130"/>
                <a:gd name="T19" fmla="*/ 22 h 25"/>
                <a:gd name="T20" fmla="*/ 97 w 130"/>
                <a:gd name="T21" fmla="*/ 22 h 25"/>
                <a:gd name="T22" fmla="*/ 108 w 130"/>
                <a:gd name="T23" fmla="*/ 25 h 25"/>
                <a:gd name="T24" fmla="*/ 130 w 130"/>
                <a:gd name="T25" fmla="*/ 25 h 25"/>
                <a:gd name="T26" fmla="*/ 130 w 130"/>
                <a:gd name="T27" fmla="*/ 18 h 25"/>
                <a:gd name="T28" fmla="*/ 97 w 130"/>
                <a:gd name="T29" fmla="*/ 18 h 25"/>
                <a:gd name="T30" fmla="*/ 90 w 130"/>
                <a:gd name="T31" fmla="*/ 14 h 25"/>
                <a:gd name="T32" fmla="*/ 76 w 130"/>
                <a:gd name="T33" fmla="*/ 14 h 25"/>
                <a:gd name="T34" fmla="*/ 68 w 130"/>
                <a:gd name="T35" fmla="*/ 11 h 25"/>
                <a:gd name="T36" fmla="*/ 58 w 130"/>
                <a:gd name="T37" fmla="*/ 11 h 25"/>
                <a:gd name="T38" fmla="*/ 50 w 130"/>
                <a:gd name="T39" fmla="*/ 7 h 25"/>
                <a:gd name="T40" fmla="*/ 36 w 130"/>
                <a:gd name="T41" fmla="*/ 7 h 25"/>
                <a:gd name="T42" fmla="*/ 29 w 130"/>
                <a:gd name="T43" fmla="*/ 4 h 25"/>
                <a:gd name="T44" fmla="*/ 22 w 130"/>
                <a:gd name="T45" fmla="*/ 4 h 25"/>
                <a:gd name="T46" fmla="*/ 11 w 130"/>
                <a:gd name="T47" fmla="*/ 0 h 25"/>
                <a:gd name="T48" fmla="*/ 0 w 130"/>
                <a:gd name="T49" fmla="*/ 0 h 25"/>
                <a:gd name="T50" fmla="*/ 4 w 130"/>
                <a:gd name="T51" fmla="*/ 0 h 25"/>
                <a:gd name="T52" fmla="*/ 0 w 130"/>
                <a:gd name="T53" fmla="*/ 0 h 25"/>
                <a:gd name="T54" fmla="*/ 7 w 130"/>
                <a:gd name="T5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" h="25">
                  <a:moveTo>
                    <a:pt x="7" y="7"/>
                  </a:moveTo>
                  <a:lnTo>
                    <a:pt x="4" y="7"/>
                  </a:lnTo>
                  <a:lnTo>
                    <a:pt x="11" y="7"/>
                  </a:lnTo>
                  <a:lnTo>
                    <a:pt x="18" y="11"/>
                  </a:lnTo>
                  <a:lnTo>
                    <a:pt x="25" y="11"/>
                  </a:lnTo>
                  <a:lnTo>
                    <a:pt x="32" y="14"/>
                  </a:lnTo>
                  <a:lnTo>
                    <a:pt x="50" y="14"/>
                  </a:lnTo>
                  <a:lnTo>
                    <a:pt x="58" y="18"/>
                  </a:lnTo>
                  <a:lnTo>
                    <a:pt x="76" y="18"/>
                  </a:lnTo>
                  <a:lnTo>
                    <a:pt x="83" y="22"/>
                  </a:lnTo>
                  <a:lnTo>
                    <a:pt x="97" y="22"/>
                  </a:lnTo>
                  <a:lnTo>
                    <a:pt x="108" y="25"/>
                  </a:lnTo>
                  <a:lnTo>
                    <a:pt x="130" y="25"/>
                  </a:lnTo>
                  <a:lnTo>
                    <a:pt x="130" y="18"/>
                  </a:lnTo>
                  <a:lnTo>
                    <a:pt x="97" y="18"/>
                  </a:lnTo>
                  <a:lnTo>
                    <a:pt x="90" y="14"/>
                  </a:lnTo>
                  <a:lnTo>
                    <a:pt x="76" y="14"/>
                  </a:lnTo>
                  <a:lnTo>
                    <a:pt x="68" y="11"/>
                  </a:lnTo>
                  <a:lnTo>
                    <a:pt x="58" y="11"/>
                  </a:lnTo>
                  <a:lnTo>
                    <a:pt x="50" y="7"/>
                  </a:lnTo>
                  <a:lnTo>
                    <a:pt x="36" y="7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11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96" name="Freeform 520"/>
            <p:cNvSpPr>
              <a:spLocks/>
            </p:cNvSpPr>
            <p:nvPr/>
          </p:nvSpPr>
          <p:spPr bwMode="auto">
            <a:xfrm>
              <a:off x="4155" y="2928"/>
              <a:ext cx="11" cy="18"/>
            </a:xfrm>
            <a:custGeom>
              <a:avLst/>
              <a:gdLst>
                <a:gd name="T0" fmla="*/ 4 w 11"/>
                <a:gd name="T1" fmla="*/ 11 h 18"/>
                <a:gd name="T2" fmla="*/ 8 w 11"/>
                <a:gd name="T3" fmla="*/ 14 h 18"/>
                <a:gd name="T4" fmla="*/ 8 w 11"/>
                <a:gd name="T5" fmla="*/ 7 h 18"/>
                <a:gd name="T6" fmla="*/ 11 w 11"/>
                <a:gd name="T7" fmla="*/ 7 h 18"/>
                <a:gd name="T8" fmla="*/ 4 w 11"/>
                <a:gd name="T9" fmla="*/ 0 h 18"/>
                <a:gd name="T10" fmla="*/ 4 w 11"/>
                <a:gd name="T11" fmla="*/ 4 h 18"/>
                <a:gd name="T12" fmla="*/ 0 w 11"/>
                <a:gd name="T13" fmla="*/ 7 h 18"/>
                <a:gd name="T14" fmla="*/ 0 w 11"/>
                <a:gd name="T15" fmla="*/ 14 h 18"/>
                <a:gd name="T16" fmla="*/ 4 w 11"/>
                <a:gd name="T17" fmla="*/ 18 h 18"/>
                <a:gd name="T18" fmla="*/ 0 w 11"/>
                <a:gd name="T19" fmla="*/ 14 h 18"/>
                <a:gd name="T20" fmla="*/ 4 w 11"/>
                <a:gd name="T21" fmla="*/ 18 h 18"/>
                <a:gd name="T22" fmla="*/ 4 w 11"/>
                <a:gd name="T23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8">
                  <a:moveTo>
                    <a:pt x="4" y="11"/>
                  </a:moveTo>
                  <a:lnTo>
                    <a:pt x="8" y="14"/>
                  </a:lnTo>
                  <a:lnTo>
                    <a:pt x="8" y="7"/>
                  </a:lnTo>
                  <a:lnTo>
                    <a:pt x="11" y="7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7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97" name="Freeform 521"/>
            <p:cNvSpPr>
              <a:spLocks/>
            </p:cNvSpPr>
            <p:nvPr/>
          </p:nvSpPr>
          <p:spPr bwMode="auto">
            <a:xfrm>
              <a:off x="4159" y="2939"/>
              <a:ext cx="68" cy="25"/>
            </a:xfrm>
            <a:custGeom>
              <a:avLst/>
              <a:gdLst>
                <a:gd name="T0" fmla="*/ 68 w 68"/>
                <a:gd name="T1" fmla="*/ 18 h 25"/>
                <a:gd name="T2" fmla="*/ 61 w 68"/>
                <a:gd name="T3" fmla="*/ 14 h 25"/>
                <a:gd name="T4" fmla="*/ 50 w 68"/>
                <a:gd name="T5" fmla="*/ 11 h 25"/>
                <a:gd name="T6" fmla="*/ 43 w 68"/>
                <a:gd name="T7" fmla="*/ 11 h 25"/>
                <a:gd name="T8" fmla="*/ 32 w 68"/>
                <a:gd name="T9" fmla="*/ 7 h 25"/>
                <a:gd name="T10" fmla="*/ 25 w 68"/>
                <a:gd name="T11" fmla="*/ 7 h 25"/>
                <a:gd name="T12" fmla="*/ 18 w 68"/>
                <a:gd name="T13" fmla="*/ 3 h 25"/>
                <a:gd name="T14" fmla="*/ 11 w 68"/>
                <a:gd name="T15" fmla="*/ 3 h 25"/>
                <a:gd name="T16" fmla="*/ 0 w 68"/>
                <a:gd name="T17" fmla="*/ 0 h 25"/>
                <a:gd name="T18" fmla="*/ 0 w 68"/>
                <a:gd name="T19" fmla="*/ 7 h 25"/>
                <a:gd name="T20" fmla="*/ 7 w 68"/>
                <a:gd name="T21" fmla="*/ 7 h 25"/>
                <a:gd name="T22" fmla="*/ 14 w 68"/>
                <a:gd name="T23" fmla="*/ 11 h 25"/>
                <a:gd name="T24" fmla="*/ 25 w 68"/>
                <a:gd name="T25" fmla="*/ 14 h 25"/>
                <a:gd name="T26" fmla="*/ 32 w 68"/>
                <a:gd name="T27" fmla="*/ 14 h 25"/>
                <a:gd name="T28" fmla="*/ 43 w 68"/>
                <a:gd name="T29" fmla="*/ 18 h 25"/>
                <a:gd name="T30" fmla="*/ 50 w 68"/>
                <a:gd name="T31" fmla="*/ 18 h 25"/>
                <a:gd name="T32" fmla="*/ 58 w 68"/>
                <a:gd name="T33" fmla="*/ 21 h 25"/>
                <a:gd name="T34" fmla="*/ 65 w 68"/>
                <a:gd name="T35" fmla="*/ 25 h 25"/>
                <a:gd name="T36" fmla="*/ 68 w 68"/>
                <a:gd name="T37" fmla="*/ 25 h 25"/>
                <a:gd name="T38" fmla="*/ 65 w 68"/>
                <a:gd name="T39" fmla="*/ 25 h 25"/>
                <a:gd name="T40" fmla="*/ 68 w 68"/>
                <a:gd name="T41" fmla="*/ 25 h 25"/>
                <a:gd name="T42" fmla="*/ 68 w 68"/>
                <a:gd name="T43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25">
                  <a:moveTo>
                    <a:pt x="68" y="18"/>
                  </a:moveTo>
                  <a:lnTo>
                    <a:pt x="61" y="14"/>
                  </a:lnTo>
                  <a:lnTo>
                    <a:pt x="50" y="11"/>
                  </a:lnTo>
                  <a:lnTo>
                    <a:pt x="43" y="11"/>
                  </a:lnTo>
                  <a:lnTo>
                    <a:pt x="32" y="7"/>
                  </a:lnTo>
                  <a:lnTo>
                    <a:pt x="25" y="7"/>
                  </a:lnTo>
                  <a:lnTo>
                    <a:pt x="18" y="3"/>
                  </a:lnTo>
                  <a:lnTo>
                    <a:pt x="11" y="3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4" y="11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43" y="18"/>
                  </a:lnTo>
                  <a:lnTo>
                    <a:pt x="50" y="18"/>
                  </a:lnTo>
                  <a:lnTo>
                    <a:pt x="58" y="21"/>
                  </a:lnTo>
                  <a:lnTo>
                    <a:pt x="65" y="25"/>
                  </a:lnTo>
                  <a:lnTo>
                    <a:pt x="68" y="25"/>
                  </a:lnTo>
                  <a:lnTo>
                    <a:pt x="65" y="25"/>
                  </a:lnTo>
                  <a:lnTo>
                    <a:pt x="68" y="25"/>
                  </a:lnTo>
                  <a:lnTo>
                    <a:pt x="68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98" name="Freeform 522"/>
            <p:cNvSpPr>
              <a:spLocks/>
            </p:cNvSpPr>
            <p:nvPr/>
          </p:nvSpPr>
          <p:spPr bwMode="auto">
            <a:xfrm>
              <a:off x="4227" y="2957"/>
              <a:ext cx="80" cy="11"/>
            </a:xfrm>
            <a:custGeom>
              <a:avLst/>
              <a:gdLst>
                <a:gd name="T0" fmla="*/ 76 w 80"/>
                <a:gd name="T1" fmla="*/ 7 h 11"/>
                <a:gd name="T2" fmla="*/ 72 w 80"/>
                <a:gd name="T3" fmla="*/ 3 h 11"/>
                <a:gd name="T4" fmla="*/ 65 w 80"/>
                <a:gd name="T5" fmla="*/ 3 h 11"/>
                <a:gd name="T6" fmla="*/ 54 w 80"/>
                <a:gd name="T7" fmla="*/ 0 h 11"/>
                <a:gd name="T8" fmla="*/ 0 w 80"/>
                <a:gd name="T9" fmla="*/ 0 h 11"/>
                <a:gd name="T10" fmla="*/ 0 w 80"/>
                <a:gd name="T11" fmla="*/ 7 h 11"/>
                <a:gd name="T12" fmla="*/ 8 w 80"/>
                <a:gd name="T13" fmla="*/ 7 h 11"/>
                <a:gd name="T14" fmla="*/ 15 w 80"/>
                <a:gd name="T15" fmla="*/ 11 h 11"/>
                <a:gd name="T16" fmla="*/ 26 w 80"/>
                <a:gd name="T17" fmla="*/ 11 h 11"/>
                <a:gd name="T18" fmla="*/ 36 w 80"/>
                <a:gd name="T19" fmla="*/ 7 h 11"/>
                <a:gd name="T20" fmla="*/ 65 w 80"/>
                <a:gd name="T21" fmla="*/ 7 h 11"/>
                <a:gd name="T22" fmla="*/ 72 w 80"/>
                <a:gd name="T23" fmla="*/ 11 h 11"/>
                <a:gd name="T24" fmla="*/ 69 w 80"/>
                <a:gd name="T25" fmla="*/ 3 h 11"/>
                <a:gd name="T26" fmla="*/ 76 w 80"/>
                <a:gd name="T27" fmla="*/ 7 h 11"/>
                <a:gd name="T28" fmla="*/ 80 w 80"/>
                <a:gd name="T29" fmla="*/ 3 h 11"/>
                <a:gd name="T30" fmla="*/ 72 w 80"/>
                <a:gd name="T31" fmla="*/ 3 h 11"/>
                <a:gd name="T32" fmla="*/ 76 w 80"/>
                <a:gd name="T3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1">
                  <a:moveTo>
                    <a:pt x="76" y="7"/>
                  </a:moveTo>
                  <a:lnTo>
                    <a:pt x="72" y="3"/>
                  </a:lnTo>
                  <a:lnTo>
                    <a:pt x="65" y="3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7"/>
                  </a:lnTo>
                  <a:lnTo>
                    <a:pt x="15" y="11"/>
                  </a:lnTo>
                  <a:lnTo>
                    <a:pt x="26" y="11"/>
                  </a:lnTo>
                  <a:lnTo>
                    <a:pt x="36" y="7"/>
                  </a:lnTo>
                  <a:lnTo>
                    <a:pt x="65" y="7"/>
                  </a:lnTo>
                  <a:lnTo>
                    <a:pt x="72" y="11"/>
                  </a:lnTo>
                  <a:lnTo>
                    <a:pt x="69" y="3"/>
                  </a:lnTo>
                  <a:lnTo>
                    <a:pt x="76" y="7"/>
                  </a:lnTo>
                  <a:lnTo>
                    <a:pt x="80" y="3"/>
                  </a:lnTo>
                  <a:lnTo>
                    <a:pt x="72" y="3"/>
                  </a:lnTo>
                  <a:lnTo>
                    <a:pt x="76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299" name="Freeform 523"/>
            <p:cNvSpPr>
              <a:spLocks/>
            </p:cNvSpPr>
            <p:nvPr/>
          </p:nvSpPr>
          <p:spPr bwMode="auto">
            <a:xfrm>
              <a:off x="4292" y="2960"/>
              <a:ext cx="11" cy="40"/>
            </a:xfrm>
            <a:custGeom>
              <a:avLst/>
              <a:gdLst>
                <a:gd name="T0" fmla="*/ 0 w 11"/>
                <a:gd name="T1" fmla="*/ 36 h 40"/>
                <a:gd name="T2" fmla="*/ 7 w 11"/>
                <a:gd name="T3" fmla="*/ 33 h 40"/>
                <a:gd name="T4" fmla="*/ 11 w 11"/>
                <a:gd name="T5" fmla="*/ 22 h 40"/>
                <a:gd name="T6" fmla="*/ 7 w 11"/>
                <a:gd name="T7" fmla="*/ 15 h 40"/>
                <a:gd name="T8" fmla="*/ 11 w 11"/>
                <a:gd name="T9" fmla="*/ 4 h 40"/>
                <a:gd name="T10" fmla="*/ 4 w 11"/>
                <a:gd name="T11" fmla="*/ 0 h 40"/>
                <a:gd name="T12" fmla="*/ 0 w 11"/>
                <a:gd name="T13" fmla="*/ 15 h 40"/>
                <a:gd name="T14" fmla="*/ 0 w 11"/>
                <a:gd name="T15" fmla="*/ 40 h 40"/>
                <a:gd name="T16" fmla="*/ 0 w 11"/>
                <a:gd name="T1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0">
                  <a:moveTo>
                    <a:pt x="0" y="36"/>
                  </a:moveTo>
                  <a:lnTo>
                    <a:pt x="7" y="33"/>
                  </a:lnTo>
                  <a:lnTo>
                    <a:pt x="11" y="22"/>
                  </a:lnTo>
                  <a:lnTo>
                    <a:pt x="7" y="15"/>
                  </a:lnTo>
                  <a:lnTo>
                    <a:pt x="11" y="4"/>
                  </a:lnTo>
                  <a:lnTo>
                    <a:pt x="4" y="0"/>
                  </a:lnTo>
                  <a:lnTo>
                    <a:pt x="0" y="15"/>
                  </a:lnTo>
                  <a:lnTo>
                    <a:pt x="0" y="4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00" name="Freeform 524"/>
            <p:cNvSpPr>
              <a:spLocks/>
            </p:cNvSpPr>
            <p:nvPr/>
          </p:nvSpPr>
          <p:spPr bwMode="auto">
            <a:xfrm>
              <a:off x="4152" y="2971"/>
              <a:ext cx="140" cy="25"/>
            </a:xfrm>
            <a:custGeom>
              <a:avLst/>
              <a:gdLst>
                <a:gd name="T0" fmla="*/ 0 w 140"/>
                <a:gd name="T1" fmla="*/ 4 h 25"/>
                <a:gd name="T2" fmla="*/ 3 w 140"/>
                <a:gd name="T3" fmla="*/ 7 h 25"/>
                <a:gd name="T4" fmla="*/ 11 w 140"/>
                <a:gd name="T5" fmla="*/ 7 h 25"/>
                <a:gd name="T6" fmla="*/ 21 w 140"/>
                <a:gd name="T7" fmla="*/ 11 h 25"/>
                <a:gd name="T8" fmla="*/ 36 w 140"/>
                <a:gd name="T9" fmla="*/ 11 h 25"/>
                <a:gd name="T10" fmla="*/ 47 w 140"/>
                <a:gd name="T11" fmla="*/ 15 h 25"/>
                <a:gd name="T12" fmla="*/ 72 w 140"/>
                <a:gd name="T13" fmla="*/ 15 h 25"/>
                <a:gd name="T14" fmla="*/ 79 w 140"/>
                <a:gd name="T15" fmla="*/ 18 h 25"/>
                <a:gd name="T16" fmla="*/ 97 w 140"/>
                <a:gd name="T17" fmla="*/ 18 h 25"/>
                <a:gd name="T18" fmla="*/ 108 w 140"/>
                <a:gd name="T19" fmla="*/ 22 h 25"/>
                <a:gd name="T20" fmla="*/ 115 w 140"/>
                <a:gd name="T21" fmla="*/ 22 h 25"/>
                <a:gd name="T22" fmla="*/ 122 w 140"/>
                <a:gd name="T23" fmla="*/ 25 h 25"/>
                <a:gd name="T24" fmla="*/ 140 w 140"/>
                <a:gd name="T25" fmla="*/ 25 h 25"/>
                <a:gd name="T26" fmla="*/ 140 w 140"/>
                <a:gd name="T27" fmla="*/ 18 h 25"/>
                <a:gd name="T28" fmla="*/ 122 w 140"/>
                <a:gd name="T29" fmla="*/ 18 h 25"/>
                <a:gd name="T30" fmla="*/ 115 w 140"/>
                <a:gd name="T31" fmla="*/ 15 h 25"/>
                <a:gd name="T32" fmla="*/ 97 w 140"/>
                <a:gd name="T33" fmla="*/ 15 h 25"/>
                <a:gd name="T34" fmla="*/ 90 w 140"/>
                <a:gd name="T35" fmla="*/ 11 h 25"/>
                <a:gd name="T36" fmla="*/ 72 w 140"/>
                <a:gd name="T37" fmla="*/ 11 h 25"/>
                <a:gd name="T38" fmla="*/ 65 w 140"/>
                <a:gd name="T39" fmla="*/ 7 h 25"/>
                <a:gd name="T40" fmla="*/ 47 w 140"/>
                <a:gd name="T41" fmla="*/ 7 h 25"/>
                <a:gd name="T42" fmla="*/ 39 w 140"/>
                <a:gd name="T43" fmla="*/ 4 h 25"/>
                <a:gd name="T44" fmla="*/ 21 w 140"/>
                <a:gd name="T45" fmla="*/ 4 h 25"/>
                <a:gd name="T46" fmla="*/ 14 w 140"/>
                <a:gd name="T47" fmla="*/ 0 h 25"/>
                <a:gd name="T48" fmla="*/ 3 w 140"/>
                <a:gd name="T49" fmla="*/ 0 h 25"/>
                <a:gd name="T50" fmla="*/ 7 w 140"/>
                <a:gd name="T51" fmla="*/ 0 h 25"/>
                <a:gd name="T52" fmla="*/ 0 w 140"/>
                <a:gd name="T53" fmla="*/ 4 h 25"/>
                <a:gd name="T54" fmla="*/ 3 w 140"/>
                <a:gd name="T55" fmla="*/ 7 h 25"/>
                <a:gd name="T56" fmla="*/ 0 w 140"/>
                <a:gd name="T5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5">
                  <a:moveTo>
                    <a:pt x="0" y="4"/>
                  </a:moveTo>
                  <a:lnTo>
                    <a:pt x="3" y="7"/>
                  </a:lnTo>
                  <a:lnTo>
                    <a:pt x="11" y="7"/>
                  </a:lnTo>
                  <a:lnTo>
                    <a:pt x="21" y="11"/>
                  </a:lnTo>
                  <a:lnTo>
                    <a:pt x="36" y="11"/>
                  </a:lnTo>
                  <a:lnTo>
                    <a:pt x="47" y="15"/>
                  </a:lnTo>
                  <a:lnTo>
                    <a:pt x="72" y="15"/>
                  </a:lnTo>
                  <a:lnTo>
                    <a:pt x="79" y="18"/>
                  </a:lnTo>
                  <a:lnTo>
                    <a:pt x="97" y="18"/>
                  </a:lnTo>
                  <a:lnTo>
                    <a:pt x="108" y="22"/>
                  </a:lnTo>
                  <a:lnTo>
                    <a:pt x="115" y="22"/>
                  </a:lnTo>
                  <a:lnTo>
                    <a:pt x="122" y="25"/>
                  </a:lnTo>
                  <a:lnTo>
                    <a:pt x="140" y="25"/>
                  </a:lnTo>
                  <a:lnTo>
                    <a:pt x="140" y="18"/>
                  </a:lnTo>
                  <a:lnTo>
                    <a:pt x="122" y="18"/>
                  </a:lnTo>
                  <a:lnTo>
                    <a:pt x="115" y="15"/>
                  </a:lnTo>
                  <a:lnTo>
                    <a:pt x="97" y="15"/>
                  </a:lnTo>
                  <a:lnTo>
                    <a:pt x="90" y="11"/>
                  </a:lnTo>
                  <a:lnTo>
                    <a:pt x="72" y="11"/>
                  </a:lnTo>
                  <a:lnTo>
                    <a:pt x="65" y="7"/>
                  </a:lnTo>
                  <a:lnTo>
                    <a:pt x="47" y="7"/>
                  </a:lnTo>
                  <a:lnTo>
                    <a:pt x="39" y="4"/>
                  </a:lnTo>
                  <a:lnTo>
                    <a:pt x="21" y="4"/>
                  </a:lnTo>
                  <a:lnTo>
                    <a:pt x="14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3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01" name="Freeform 525"/>
            <p:cNvSpPr>
              <a:spLocks/>
            </p:cNvSpPr>
            <p:nvPr/>
          </p:nvSpPr>
          <p:spPr bwMode="auto">
            <a:xfrm>
              <a:off x="4134" y="2816"/>
              <a:ext cx="25" cy="159"/>
            </a:xfrm>
            <a:custGeom>
              <a:avLst/>
              <a:gdLst>
                <a:gd name="T0" fmla="*/ 0 w 25"/>
                <a:gd name="T1" fmla="*/ 4 h 159"/>
                <a:gd name="T2" fmla="*/ 3 w 25"/>
                <a:gd name="T3" fmla="*/ 22 h 159"/>
                <a:gd name="T4" fmla="*/ 7 w 25"/>
                <a:gd name="T5" fmla="*/ 40 h 159"/>
                <a:gd name="T6" fmla="*/ 11 w 25"/>
                <a:gd name="T7" fmla="*/ 58 h 159"/>
                <a:gd name="T8" fmla="*/ 11 w 25"/>
                <a:gd name="T9" fmla="*/ 98 h 159"/>
                <a:gd name="T10" fmla="*/ 14 w 25"/>
                <a:gd name="T11" fmla="*/ 119 h 159"/>
                <a:gd name="T12" fmla="*/ 14 w 25"/>
                <a:gd name="T13" fmla="*/ 137 h 159"/>
                <a:gd name="T14" fmla="*/ 18 w 25"/>
                <a:gd name="T15" fmla="*/ 159 h 159"/>
                <a:gd name="T16" fmla="*/ 25 w 25"/>
                <a:gd name="T17" fmla="*/ 155 h 159"/>
                <a:gd name="T18" fmla="*/ 21 w 25"/>
                <a:gd name="T19" fmla="*/ 137 h 159"/>
                <a:gd name="T20" fmla="*/ 21 w 25"/>
                <a:gd name="T21" fmla="*/ 119 h 159"/>
                <a:gd name="T22" fmla="*/ 18 w 25"/>
                <a:gd name="T23" fmla="*/ 98 h 159"/>
                <a:gd name="T24" fmla="*/ 18 w 25"/>
                <a:gd name="T25" fmla="*/ 58 h 159"/>
                <a:gd name="T26" fmla="*/ 14 w 25"/>
                <a:gd name="T27" fmla="*/ 40 h 159"/>
                <a:gd name="T28" fmla="*/ 11 w 25"/>
                <a:gd name="T29" fmla="*/ 22 h 159"/>
                <a:gd name="T30" fmla="*/ 7 w 25"/>
                <a:gd name="T31" fmla="*/ 0 h 159"/>
                <a:gd name="T32" fmla="*/ 0 w 25"/>
                <a:gd name="T33" fmla="*/ 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59">
                  <a:moveTo>
                    <a:pt x="0" y="4"/>
                  </a:moveTo>
                  <a:lnTo>
                    <a:pt x="3" y="22"/>
                  </a:lnTo>
                  <a:lnTo>
                    <a:pt x="7" y="40"/>
                  </a:lnTo>
                  <a:lnTo>
                    <a:pt x="11" y="58"/>
                  </a:lnTo>
                  <a:lnTo>
                    <a:pt x="11" y="98"/>
                  </a:lnTo>
                  <a:lnTo>
                    <a:pt x="14" y="119"/>
                  </a:lnTo>
                  <a:lnTo>
                    <a:pt x="14" y="137"/>
                  </a:lnTo>
                  <a:lnTo>
                    <a:pt x="18" y="159"/>
                  </a:lnTo>
                  <a:lnTo>
                    <a:pt x="25" y="155"/>
                  </a:lnTo>
                  <a:lnTo>
                    <a:pt x="21" y="137"/>
                  </a:lnTo>
                  <a:lnTo>
                    <a:pt x="21" y="119"/>
                  </a:lnTo>
                  <a:lnTo>
                    <a:pt x="18" y="98"/>
                  </a:lnTo>
                  <a:lnTo>
                    <a:pt x="18" y="58"/>
                  </a:lnTo>
                  <a:lnTo>
                    <a:pt x="14" y="40"/>
                  </a:lnTo>
                  <a:lnTo>
                    <a:pt x="11" y="22"/>
                  </a:lnTo>
                  <a:lnTo>
                    <a:pt x="7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02" name="Freeform 526"/>
            <p:cNvSpPr>
              <a:spLocks/>
            </p:cNvSpPr>
            <p:nvPr/>
          </p:nvSpPr>
          <p:spPr bwMode="auto">
            <a:xfrm>
              <a:off x="4134" y="2795"/>
              <a:ext cx="18" cy="25"/>
            </a:xfrm>
            <a:custGeom>
              <a:avLst/>
              <a:gdLst>
                <a:gd name="T0" fmla="*/ 11 w 18"/>
                <a:gd name="T1" fmla="*/ 7 h 25"/>
                <a:gd name="T2" fmla="*/ 7 w 18"/>
                <a:gd name="T3" fmla="*/ 7 h 25"/>
                <a:gd name="T4" fmla="*/ 11 w 18"/>
                <a:gd name="T5" fmla="*/ 11 h 25"/>
                <a:gd name="T6" fmla="*/ 7 w 18"/>
                <a:gd name="T7" fmla="*/ 11 h 25"/>
                <a:gd name="T8" fmla="*/ 3 w 18"/>
                <a:gd name="T9" fmla="*/ 18 h 25"/>
                <a:gd name="T10" fmla="*/ 0 w 18"/>
                <a:gd name="T11" fmla="*/ 25 h 25"/>
                <a:gd name="T12" fmla="*/ 7 w 18"/>
                <a:gd name="T13" fmla="*/ 21 h 25"/>
                <a:gd name="T14" fmla="*/ 14 w 18"/>
                <a:gd name="T15" fmla="*/ 18 h 25"/>
                <a:gd name="T16" fmla="*/ 18 w 18"/>
                <a:gd name="T17" fmla="*/ 11 h 25"/>
                <a:gd name="T18" fmla="*/ 14 w 18"/>
                <a:gd name="T19" fmla="*/ 3 h 25"/>
                <a:gd name="T20" fmla="*/ 14 w 18"/>
                <a:gd name="T21" fmla="*/ 0 h 25"/>
                <a:gd name="T22" fmla="*/ 14 w 18"/>
                <a:gd name="T23" fmla="*/ 3 h 25"/>
                <a:gd name="T24" fmla="*/ 14 w 18"/>
                <a:gd name="T25" fmla="*/ 0 h 25"/>
                <a:gd name="T26" fmla="*/ 11 w 18"/>
                <a:gd name="T27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5">
                  <a:moveTo>
                    <a:pt x="11" y="7"/>
                  </a:moveTo>
                  <a:lnTo>
                    <a:pt x="7" y="7"/>
                  </a:lnTo>
                  <a:lnTo>
                    <a:pt x="11" y="11"/>
                  </a:lnTo>
                  <a:lnTo>
                    <a:pt x="7" y="11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7" y="21"/>
                  </a:lnTo>
                  <a:lnTo>
                    <a:pt x="14" y="18"/>
                  </a:lnTo>
                  <a:lnTo>
                    <a:pt x="18" y="11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03" name="Freeform 527"/>
            <p:cNvSpPr>
              <a:spLocks/>
            </p:cNvSpPr>
            <p:nvPr/>
          </p:nvSpPr>
          <p:spPr bwMode="auto">
            <a:xfrm>
              <a:off x="4084" y="2762"/>
              <a:ext cx="64" cy="40"/>
            </a:xfrm>
            <a:custGeom>
              <a:avLst/>
              <a:gdLst>
                <a:gd name="T0" fmla="*/ 0 w 64"/>
                <a:gd name="T1" fmla="*/ 4 h 40"/>
                <a:gd name="T2" fmla="*/ 61 w 64"/>
                <a:gd name="T3" fmla="*/ 40 h 40"/>
                <a:gd name="T4" fmla="*/ 64 w 64"/>
                <a:gd name="T5" fmla="*/ 33 h 40"/>
                <a:gd name="T6" fmla="*/ 3 w 64"/>
                <a:gd name="T7" fmla="*/ 0 h 40"/>
                <a:gd name="T8" fmla="*/ 7 w 64"/>
                <a:gd name="T9" fmla="*/ 4 h 40"/>
                <a:gd name="T10" fmla="*/ 0 w 64"/>
                <a:gd name="T11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40">
                  <a:moveTo>
                    <a:pt x="0" y="4"/>
                  </a:moveTo>
                  <a:lnTo>
                    <a:pt x="61" y="40"/>
                  </a:lnTo>
                  <a:lnTo>
                    <a:pt x="64" y="33"/>
                  </a:lnTo>
                  <a:lnTo>
                    <a:pt x="3" y="0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04" name="Freeform 528"/>
            <p:cNvSpPr>
              <a:spLocks/>
            </p:cNvSpPr>
            <p:nvPr/>
          </p:nvSpPr>
          <p:spPr bwMode="auto">
            <a:xfrm>
              <a:off x="4080" y="2665"/>
              <a:ext cx="11" cy="101"/>
            </a:xfrm>
            <a:custGeom>
              <a:avLst/>
              <a:gdLst>
                <a:gd name="T0" fmla="*/ 0 w 11"/>
                <a:gd name="T1" fmla="*/ 0 h 101"/>
                <a:gd name="T2" fmla="*/ 0 w 11"/>
                <a:gd name="T3" fmla="*/ 4 h 101"/>
                <a:gd name="T4" fmla="*/ 4 w 11"/>
                <a:gd name="T5" fmla="*/ 101 h 101"/>
                <a:gd name="T6" fmla="*/ 11 w 11"/>
                <a:gd name="T7" fmla="*/ 101 h 101"/>
                <a:gd name="T8" fmla="*/ 7 w 11"/>
                <a:gd name="T9" fmla="*/ 4 h 101"/>
                <a:gd name="T10" fmla="*/ 0 w 11"/>
                <a:gd name="T11" fmla="*/ 0 h 101"/>
                <a:gd name="T12" fmla="*/ 0 w 11"/>
                <a:gd name="T13" fmla="*/ 4 h 101"/>
                <a:gd name="T14" fmla="*/ 0 w 11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1">
                  <a:moveTo>
                    <a:pt x="0" y="0"/>
                  </a:moveTo>
                  <a:lnTo>
                    <a:pt x="0" y="4"/>
                  </a:lnTo>
                  <a:lnTo>
                    <a:pt x="4" y="101"/>
                  </a:lnTo>
                  <a:lnTo>
                    <a:pt x="11" y="101"/>
                  </a:lnTo>
                  <a:lnTo>
                    <a:pt x="7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05" name="Freeform 529"/>
            <p:cNvSpPr>
              <a:spLocks/>
            </p:cNvSpPr>
            <p:nvPr/>
          </p:nvSpPr>
          <p:spPr bwMode="auto">
            <a:xfrm>
              <a:off x="4080" y="2633"/>
              <a:ext cx="68" cy="36"/>
            </a:xfrm>
            <a:custGeom>
              <a:avLst/>
              <a:gdLst>
                <a:gd name="T0" fmla="*/ 65 w 68"/>
                <a:gd name="T1" fmla="*/ 3 h 36"/>
                <a:gd name="T2" fmla="*/ 61 w 68"/>
                <a:gd name="T3" fmla="*/ 3 h 36"/>
                <a:gd name="T4" fmla="*/ 54 w 68"/>
                <a:gd name="T5" fmla="*/ 11 h 36"/>
                <a:gd name="T6" fmla="*/ 21 w 68"/>
                <a:gd name="T7" fmla="*/ 11 h 36"/>
                <a:gd name="T8" fmla="*/ 14 w 68"/>
                <a:gd name="T9" fmla="*/ 14 h 36"/>
                <a:gd name="T10" fmla="*/ 7 w 68"/>
                <a:gd name="T11" fmla="*/ 21 h 36"/>
                <a:gd name="T12" fmla="*/ 0 w 68"/>
                <a:gd name="T13" fmla="*/ 32 h 36"/>
                <a:gd name="T14" fmla="*/ 7 w 68"/>
                <a:gd name="T15" fmla="*/ 36 h 36"/>
                <a:gd name="T16" fmla="*/ 11 w 68"/>
                <a:gd name="T17" fmla="*/ 25 h 36"/>
                <a:gd name="T18" fmla="*/ 14 w 68"/>
                <a:gd name="T19" fmla="*/ 18 h 36"/>
                <a:gd name="T20" fmla="*/ 47 w 68"/>
                <a:gd name="T21" fmla="*/ 18 h 36"/>
                <a:gd name="T22" fmla="*/ 57 w 68"/>
                <a:gd name="T23" fmla="*/ 14 h 36"/>
                <a:gd name="T24" fmla="*/ 68 w 68"/>
                <a:gd name="T25" fmla="*/ 7 h 36"/>
                <a:gd name="T26" fmla="*/ 61 w 68"/>
                <a:gd name="T27" fmla="*/ 7 h 36"/>
                <a:gd name="T28" fmla="*/ 65 w 68"/>
                <a:gd name="T29" fmla="*/ 3 h 36"/>
                <a:gd name="T30" fmla="*/ 65 w 68"/>
                <a:gd name="T31" fmla="*/ 0 h 36"/>
                <a:gd name="T32" fmla="*/ 61 w 68"/>
                <a:gd name="T33" fmla="*/ 3 h 36"/>
                <a:gd name="T34" fmla="*/ 65 w 68"/>
                <a:gd name="T3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36">
                  <a:moveTo>
                    <a:pt x="65" y="3"/>
                  </a:moveTo>
                  <a:lnTo>
                    <a:pt x="61" y="3"/>
                  </a:lnTo>
                  <a:lnTo>
                    <a:pt x="54" y="11"/>
                  </a:lnTo>
                  <a:lnTo>
                    <a:pt x="21" y="11"/>
                  </a:lnTo>
                  <a:lnTo>
                    <a:pt x="14" y="14"/>
                  </a:lnTo>
                  <a:lnTo>
                    <a:pt x="7" y="21"/>
                  </a:lnTo>
                  <a:lnTo>
                    <a:pt x="0" y="32"/>
                  </a:lnTo>
                  <a:lnTo>
                    <a:pt x="7" y="36"/>
                  </a:lnTo>
                  <a:lnTo>
                    <a:pt x="11" y="25"/>
                  </a:lnTo>
                  <a:lnTo>
                    <a:pt x="14" y="18"/>
                  </a:lnTo>
                  <a:lnTo>
                    <a:pt x="47" y="18"/>
                  </a:lnTo>
                  <a:lnTo>
                    <a:pt x="57" y="14"/>
                  </a:lnTo>
                  <a:lnTo>
                    <a:pt x="68" y="7"/>
                  </a:lnTo>
                  <a:lnTo>
                    <a:pt x="61" y="7"/>
                  </a:lnTo>
                  <a:lnTo>
                    <a:pt x="65" y="3"/>
                  </a:lnTo>
                  <a:lnTo>
                    <a:pt x="65" y="0"/>
                  </a:lnTo>
                  <a:lnTo>
                    <a:pt x="61" y="3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06" name="Freeform 530"/>
            <p:cNvSpPr>
              <a:spLocks/>
            </p:cNvSpPr>
            <p:nvPr/>
          </p:nvSpPr>
          <p:spPr bwMode="auto">
            <a:xfrm>
              <a:off x="4141" y="2636"/>
              <a:ext cx="54" cy="54"/>
            </a:xfrm>
            <a:custGeom>
              <a:avLst/>
              <a:gdLst>
                <a:gd name="T0" fmla="*/ 54 w 54"/>
                <a:gd name="T1" fmla="*/ 51 h 54"/>
                <a:gd name="T2" fmla="*/ 50 w 54"/>
                <a:gd name="T3" fmla="*/ 44 h 54"/>
                <a:gd name="T4" fmla="*/ 43 w 54"/>
                <a:gd name="T5" fmla="*/ 36 h 54"/>
                <a:gd name="T6" fmla="*/ 36 w 54"/>
                <a:gd name="T7" fmla="*/ 33 h 54"/>
                <a:gd name="T8" fmla="*/ 32 w 54"/>
                <a:gd name="T9" fmla="*/ 26 h 54"/>
                <a:gd name="T10" fmla="*/ 18 w 54"/>
                <a:gd name="T11" fmla="*/ 11 h 54"/>
                <a:gd name="T12" fmla="*/ 11 w 54"/>
                <a:gd name="T13" fmla="*/ 8 h 54"/>
                <a:gd name="T14" fmla="*/ 4 w 54"/>
                <a:gd name="T15" fmla="*/ 0 h 54"/>
                <a:gd name="T16" fmla="*/ 0 w 54"/>
                <a:gd name="T17" fmla="*/ 4 h 54"/>
                <a:gd name="T18" fmla="*/ 14 w 54"/>
                <a:gd name="T19" fmla="*/ 18 h 54"/>
                <a:gd name="T20" fmla="*/ 18 w 54"/>
                <a:gd name="T21" fmla="*/ 26 h 54"/>
                <a:gd name="T22" fmla="*/ 25 w 54"/>
                <a:gd name="T23" fmla="*/ 33 h 54"/>
                <a:gd name="T24" fmla="*/ 32 w 54"/>
                <a:gd name="T25" fmla="*/ 36 h 54"/>
                <a:gd name="T26" fmla="*/ 36 w 54"/>
                <a:gd name="T27" fmla="*/ 44 h 54"/>
                <a:gd name="T28" fmla="*/ 43 w 54"/>
                <a:gd name="T29" fmla="*/ 51 h 54"/>
                <a:gd name="T30" fmla="*/ 50 w 54"/>
                <a:gd name="T31" fmla="*/ 54 h 54"/>
                <a:gd name="T32" fmla="*/ 54 w 54"/>
                <a:gd name="T33" fmla="*/ 54 h 54"/>
                <a:gd name="T34" fmla="*/ 50 w 54"/>
                <a:gd name="T35" fmla="*/ 54 h 54"/>
                <a:gd name="T36" fmla="*/ 54 w 54"/>
                <a:gd name="T37" fmla="*/ 54 h 54"/>
                <a:gd name="T38" fmla="*/ 54 w 54"/>
                <a:gd name="T39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54">
                  <a:moveTo>
                    <a:pt x="54" y="51"/>
                  </a:moveTo>
                  <a:lnTo>
                    <a:pt x="50" y="44"/>
                  </a:lnTo>
                  <a:lnTo>
                    <a:pt x="43" y="36"/>
                  </a:lnTo>
                  <a:lnTo>
                    <a:pt x="36" y="33"/>
                  </a:lnTo>
                  <a:lnTo>
                    <a:pt x="32" y="26"/>
                  </a:lnTo>
                  <a:lnTo>
                    <a:pt x="18" y="11"/>
                  </a:lnTo>
                  <a:lnTo>
                    <a:pt x="11" y="8"/>
                  </a:lnTo>
                  <a:lnTo>
                    <a:pt x="4" y="0"/>
                  </a:lnTo>
                  <a:lnTo>
                    <a:pt x="0" y="4"/>
                  </a:lnTo>
                  <a:lnTo>
                    <a:pt x="14" y="18"/>
                  </a:lnTo>
                  <a:lnTo>
                    <a:pt x="18" y="26"/>
                  </a:lnTo>
                  <a:lnTo>
                    <a:pt x="25" y="33"/>
                  </a:lnTo>
                  <a:lnTo>
                    <a:pt x="32" y="36"/>
                  </a:lnTo>
                  <a:lnTo>
                    <a:pt x="36" y="44"/>
                  </a:lnTo>
                  <a:lnTo>
                    <a:pt x="43" y="51"/>
                  </a:lnTo>
                  <a:lnTo>
                    <a:pt x="50" y="54"/>
                  </a:lnTo>
                  <a:lnTo>
                    <a:pt x="54" y="54"/>
                  </a:lnTo>
                  <a:lnTo>
                    <a:pt x="50" y="54"/>
                  </a:lnTo>
                  <a:lnTo>
                    <a:pt x="54" y="54"/>
                  </a:lnTo>
                  <a:lnTo>
                    <a:pt x="54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07" name="Freeform 531"/>
            <p:cNvSpPr>
              <a:spLocks/>
            </p:cNvSpPr>
            <p:nvPr/>
          </p:nvSpPr>
          <p:spPr bwMode="auto">
            <a:xfrm>
              <a:off x="4195" y="2608"/>
              <a:ext cx="83" cy="82"/>
            </a:xfrm>
            <a:custGeom>
              <a:avLst/>
              <a:gdLst>
                <a:gd name="T0" fmla="*/ 83 w 83"/>
                <a:gd name="T1" fmla="*/ 10 h 82"/>
                <a:gd name="T2" fmla="*/ 76 w 83"/>
                <a:gd name="T3" fmla="*/ 10 h 82"/>
                <a:gd name="T4" fmla="*/ 68 w 83"/>
                <a:gd name="T5" fmla="*/ 18 h 82"/>
                <a:gd name="T6" fmla="*/ 61 w 83"/>
                <a:gd name="T7" fmla="*/ 28 h 82"/>
                <a:gd name="T8" fmla="*/ 50 w 83"/>
                <a:gd name="T9" fmla="*/ 39 h 82"/>
                <a:gd name="T10" fmla="*/ 43 w 83"/>
                <a:gd name="T11" fmla="*/ 50 h 82"/>
                <a:gd name="T12" fmla="*/ 32 w 83"/>
                <a:gd name="T13" fmla="*/ 57 h 82"/>
                <a:gd name="T14" fmla="*/ 22 w 83"/>
                <a:gd name="T15" fmla="*/ 64 h 82"/>
                <a:gd name="T16" fmla="*/ 11 w 83"/>
                <a:gd name="T17" fmla="*/ 72 h 82"/>
                <a:gd name="T18" fmla="*/ 0 w 83"/>
                <a:gd name="T19" fmla="*/ 79 h 82"/>
                <a:gd name="T20" fmla="*/ 0 w 83"/>
                <a:gd name="T21" fmla="*/ 82 h 82"/>
                <a:gd name="T22" fmla="*/ 14 w 83"/>
                <a:gd name="T23" fmla="*/ 79 h 82"/>
                <a:gd name="T24" fmla="*/ 25 w 83"/>
                <a:gd name="T25" fmla="*/ 72 h 82"/>
                <a:gd name="T26" fmla="*/ 36 w 83"/>
                <a:gd name="T27" fmla="*/ 64 h 82"/>
                <a:gd name="T28" fmla="*/ 58 w 83"/>
                <a:gd name="T29" fmla="*/ 43 h 82"/>
                <a:gd name="T30" fmla="*/ 68 w 83"/>
                <a:gd name="T31" fmla="*/ 36 h 82"/>
                <a:gd name="T32" fmla="*/ 76 w 83"/>
                <a:gd name="T33" fmla="*/ 21 h 82"/>
                <a:gd name="T34" fmla="*/ 83 w 83"/>
                <a:gd name="T35" fmla="*/ 14 h 82"/>
                <a:gd name="T36" fmla="*/ 76 w 83"/>
                <a:gd name="T37" fmla="*/ 10 h 82"/>
                <a:gd name="T38" fmla="*/ 83 w 83"/>
                <a:gd name="T39" fmla="*/ 10 h 82"/>
                <a:gd name="T40" fmla="*/ 83 w 83"/>
                <a:gd name="T41" fmla="*/ 0 h 82"/>
                <a:gd name="T42" fmla="*/ 76 w 83"/>
                <a:gd name="T43" fmla="*/ 10 h 82"/>
                <a:gd name="T44" fmla="*/ 83 w 83"/>
                <a:gd name="T45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82">
                  <a:moveTo>
                    <a:pt x="83" y="10"/>
                  </a:moveTo>
                  <a:lnTo>
                    <a:pt x="76" y="10"/>
                  </a:lnTo>
                  <a:lnTo>
                    <a:pt x="68" y="18"/>
                  </a:lnTo>
                  <a:lnTo>
                    <a:pt x="61" y="28"/>
                  </a:lnTo>
                  <a:lnTo>
                    <a:pt x="50" y="39"/>
                  </a:lnTo>
                  <a:lnTo>
                    <a:pt x="43" y="50"/>
                  </a:lnTo>
                  <a:lnTo>
                    <a:pt x="32" y="57"/>
                  </a:lnTo>
                  <a:lnTo>
                    <a:pt x="22" y="64"/>
                  </a:lnTo>
                  <a:lnTo>
                    <a:pt x="11" y="72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14" y="79"/>
                  </a:lnTo>
                  <a:lnTo>
                    <a:pt x="25" y="72"/>
                  </a:lnTo>
                  <a:lnTo>
                    <a:pt x="36" y="64"/>
                  </a:lnTo>
                  <a:lnTo>
                    <a:pt x="58" y="43"/>
                  </a:lnTo>
                  <a:lnTo>
                    <a:pt x="68" y="36"/>
                  </a:lnTo>
                  <a:lnTo>
                    <a:pt x="76" y="21"/>
                  </a:lnTo>
                  <a:lnTo>
                    <a:pt x="83" y="14"/>
                  </a:lnTo>
                  <a:lnTo>
                    <a:pt x="76" y="10"/>
                  </a:lnTo>
                  <a:lnTo>
                    <a:pt x="83" y="10"/>
                  </a:lnTo>
                  <a:lnTo>
                    <a:pt x="83" y="0"/>
                  </a:lnTo>
                  <a:lnTo>
                    <a:pt x="76" y="10"/>
                  </a:lnTo>
                  <a:lnTo>
                    <a:pt x="8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08" name="Freeform 532"/>
            <p:cNvSpPr>
              <a:spLocks/>
            </p:cNvSpPr>
            <p:nvPr/>
          </p:nvSpPr>
          <p:spPr bwMode="auto">
            <a:xfrm>
              <a:off x="4271" y="2618"/>
              <a:ext cx="21" cy="335"/>
            </a:xfrm>
            <a:custGeom>
              <a:avLst/>
              <a:gdLst>
                <a:gd name="T0" fmla="*/ 18 w 21"/>
                <a:gd name="T1" fmla="*/ 335 h 335"/>
                <a:gd name="T2" fmla="*/ 21 w 21"/>
                <a:gd name="T3" fmla="*/ 332 h 335"/>
                <a:gd name="T4" fmla="*/ 21 w 21"/>
                <a:gd name="T5" fmla="*/ 209 h 335"/>
                <a:gd name="T6" fmla="*/ 18 w 21"/>
                <a:gd name="T7" fmla="*/ 166 h 335"/>
                <a:gd name="T8" fmla="*/ 14 w 21"/>
                <a:gd name="T9" fmla="*/ 123 h 335"/>
                <a:gd name="T10" fmla="*/ 10 w 21"/>
                <a:gd name="T11" fmla="*/ 83 h 335"/>
                <a:gd name="T12" fmla="*/ 7 w 21"/>
                <a:gd name="T13" fmla="*/ 40 h 335"/>
                <a:gd name="T14" fmla="*/ 7 w 21"/>
                <a:gd name="T15" fmla="*/ 0 h 335"/>
                <a:gd name="T16" fmla="*/ 0 w 21"/>
                <a:gd name="T17" fmla="*/ 0 h 335"/>
                <a:gd name="T18" fmla="*/ 0 w 21"/>
                <a:gd name="T19" fmla="*/ 40 h 335"/>
                <a:gd name="T20" fmla="*/ 3 w 21"/>
                <a:gd name="T21" fmla="*/ 83 h 335"/>
                <a:gd name="T22" fmla="*/ 7 w 21"/>
                <a:gd name="T23" fmla="*/ 123 h 335"/>
                <a:gd name="T24" fmla="*/ 10 w 21"/>
                <a:gd name="T25" fmla="*/ 166 h 335"/>
                <a:gd name="T26" fmla="*/ 10 w 21"/>
                <a:gd name="T27" fmla="*/ 209 h 335"/>
                <a:gd name="T28" fmla="*/ 14 w 21"/>
                <a:gd name="T29" fmla="*/ 249 h 335"/>
                <a:gd name="T30" fmla="*/ 14 w 21"/>
                <a:gd name="T31" fmla="*/ 332 h 335"/>
                <a:gd name="T32" fmla="*/ 18 w 21"/>
                <a:gd name="T33" fmla="*/ 328 h 335"/>
                <a:gd name="T34" fmla="*/ 18 w 21"/>
                <a:gd name="T35" fmla="*/ 335 h 335"/>
                <a:gd name="T36" fmla="*/ 21 w 21"/>
                <a:gd name="T37" fmla="*/ 335 h 335"/>
                <a:gd name="T38" fmla="*/ 21 w 21"/>
                <a:gd name="T39" fmla="*/ 332 h 335"/>
                <a:gd name="T40" fmla="*/ 18 w 21"/>
                <a:gd name="T41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335">
                  <a:moveTo>
                    <a:pt x="18" y="335"/>
                  </a:moveTo>
                  <a:lnTo>
                    <a:pt x="21" y="332"/>
                  </a:lnTo>
                  <a:lnTo>
                    <a:pt x="21" y="209"/>
                  </a:lnTo>
                  <a:lnTo>
                    <a:pt x="18" y="166"/>
                  </a:lnTo>
                  <a:lnTo>
                    <a:pt x="14" y="123"/>
                  </a:lnTo>
                  <a:lnTo>
                    <a:pt x="10" y="83"/>
                  </a:lnTo>
                  <a:lnTo>
                    <a:pt x="7" y="4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3" y="83"/>
                  </a:lnTo>
                  <a:lnTo>
                    <a:pt x="7" y="123"/>
                  </a:lnTo>
                  <a:lnTo>
                    <a:pt x="10" y="166"/>
                  </a:lnTo>
                  <a:lnTo>
                    <a:pt x="10" y="209"/>
                  </a:lnTo>
                  <a:lnTo>
                    <a:pt x="14" y="249"/>
                  </a:lnTo>
                  <a:lnTo>
                    <a:pt x="14" y="332"/>
                  </a:lnTo>
                  <a:lnTo>
                    <a:pt x="18" y="328"/>
                  </a:lnTo>
                  <a:lnTo>
                    <a:pt x="18" y="335"/>
                  </a:lnTo>
                  <a:lnTo>
                    <a:pt x="21" y="335"/>
                  </a:lnTo>
                  <a:lnTo>
                    <a:pt x="21" y="332"/>
                  </a:lnTo>
                  <a:lnTo>
                    <a:pt x="18" y="3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09" name="Freeform 533"/>
            <p:cNvSpPr>
              <a:spLocks/>
            </p:cNvSpPr>
            <p:nvPr/>
          </p:nvSpPr>
          <p:spPr bwMode="auto">
            <a:xfrm>
              <a:off x="4281" y="2626"/>
              <a:ext cx="166" cy="320"/>
            </a:xfrm>
            <a:custGeom>
              <a:avLst/>
              <a:gdLst>
                <a:gd name="T0" fmla="*/ 33 w 166"/>
                <a:gd name="T1" fmla="*/ 14 h 320"/>
                <a:gd name="T2" fmla="*/ 36 w 166"/>
                <a:gd name="T3" fmla="*/ 36 h 320"/>
                <a:gd name="T4" fmla="*/ 40 w 166"/>
                <a:gd name="T5" fmla="*/ 54 h 320"/>
                <a:gd name="T6" fmla="*/ 40 w 166"/>
                <a:gd name="T7" fmla="*/ 72 h 320"/>
                <a:gd name="T8" fmla="*/ 47 w 166"/>
                <a:gd name="T9" fmla="*/ 93 h 320"/>
                <a:gd name="T10" fmla="*/ 51 w 166"/>
                <a:gd name="T11" fmla="*/ 111 h 320"/>
                <a:gd name="T12" fmla="*/ 54 w 166"/>
                <a:gd name="T13" fmla="*/ 129 h 320"/>
                <a:gd name="T14" fmla="*/ 62 w 166"/>
                <a:gd name="T15" fmla="*/ 147 h 320"/>
                <a:gd name="T16" fmla="*/ 72 w 166"/>
                <a:gd name="T17" fmla="*/ 165 h 320"/>
                <a:gd name="T18" fmla="*/ 83 w 166"/>
                <a:gd name="T19" fmla="*/ 176 h 320"/>
                <a:gd name="T20" fmla="*/ 87 w 166"/>
                <a:gd name="T21" fmla="*/ 176 h 320"/>
                <a:gd name="T22" fmla="*/ 90 w 166"/>
                <a:gd name="T23" fmla="*/ 180 h 320"/>
                <a:gd name="T24" fmla="*/ 130 w 166"/>
                <a:gd name="T25" fmla="*/ 180 h 320"/>
                <a:gd name="T26" fmla="*/ 134 w 166"/>
                <a:gd name="T27" fmla="*/ 176 h 320"/>
                <a:gd name="T28" fmla="*/ 141 w 166"/>
                <a:gd name="T29" fmla="*/ 176 h 320"/>
                <a:gd name="T30" fmla="*/ 148 w 166"/>
                <a:gd name="T31" fmla="*/ 172 h 320"/>
                <a:gd name="T32" fmla="*/ 155 w 166"/>
                <a:gd name="T33" fmla="*/ 172 h 320"/>
                <a:gd name="T34" fmla="*/ 159 w 166"/>
                <a:gd name="T35" fmla="*/ 169 h 320"/>
                <a:gd name="T36" fmla="*/ 166 w 166"/>
                <a:gd name="T37" fmla="*/ 169 h 320"/>
                <a:gd name="T38" fmla="*/ 162 w 166"/>
                <a:gd name="T39" fmla="*/ 198 h 320"/>
                <a:gd name="T40" fmla="*/ 159 w 166"/>
                <a:gd name="T41" fmla="*/ 226 h 320"/>
                <a:gd name="T42" fmla="*/ 155 w 166"/>
                <a:gd name="T43" fmla="*/ 255 h 320"/>
                <a:gd name="T44" fmla="*/ 148 w 166"/>
                <a:gd name="T45" fmla="*/ 280 h 320"/>
                <a:gd name="T46" fmla="*/ 141 w 166"/>
                <a:gd name="T47" fmla="*/ 284 h 320"/>
                <a:gd name="T48" fmla="*/ 130 w 166"/>
                <a:gd name="T49" fmla="*/ 284 h 320"/>
                <a:gd name="T50" fmla="*/ 123 w 166"/>
                <a:gd name="T51" fmla="*/ 288 h 320"/>
                <a:gd name="T52" fmla="*/ 116 w 166"/>
                <a:gd name="T53" fmla="*/ 288 h 320"/>
                <a:gd name="T54" fmla="*/ 108 w 166"/>
                <a:gd name="T55" fmla="*/ 291 h 320"/>
                <a:gd name="T56" fmla="*/ 98 w 166"/>
                <a:gd name="T57" fmla="*/ 291 h 320"/>
                <a:gd name="T58" fmla="*/ 90 w 166"/>
                <a:gd name="T59" fmla="*/ 295 h 320"/>
                <a:gd name="T60" fmla="*/ 83 w 166"/>
                <a:gd name="T61" fmla="*/ 295 h 320"/>
                <a:gd name="T62" fmla="*/ 72 w 166"/>
                <a:gd name="T63" fmla="*/ 298 h 320"/>
                <a:gd name="T64" fmla="*/ 65 w 166"/>
                <a:gd name="T65" fmla="*/ 298 h 320"/>
                <a:gd name="T66" fmla="*/ 58 w 166"/>
                <a:gd name="T67" fmla="*/ 302 h 320"/>
                <a:gd name="T68" fmla="*/ 51 w 166"/>
                <a:gd name="T69" fmla="*/ 306 h 320"/>
                <a:gd name="T70" fmla="*/ 40 w 166"/>
                <a:gd name="T71" fmla="*/ 309 h 320"/>
                <a:gd name="T72" fmla="*/ 33 w 166"/>
                <a:gd name="T73" fmla="*/ 313 h 320"/>
                <a:gd name="T74" fmla="*/ 26 w 166"/>
                <a:gd name="T75" fmla="*/ 316 h 320"/>
                <a:gd name="T76" fmla="*/ 18 w 166"/>
                <a:gd name="T77" fmla="*/ 320 h 320"/>
                <a:gd name="T78" fmla="*/ 18 w 166"/>
                <a:gd name="T79" fmla="*/ 280 h 320"/>
                <a:gd name="T80" fmla="*/ 15 w 166"/>
                <a:gd name="T81" fmla="*/ 241 h 320"/>
                <a:gd name="T82" fmla="*/ 11 w 166"/>
                <a:gd name="T83" fmla="*/ 201 h 320"/>
                <a:gd name="T84" fmla="*/ 11 w 166"/>
                <a:gd name="T85" fmla="*/ 162 h 320"/>
                <a:gd name="T86" fmla="*/ 4 w 166"/>
                <a:gd name="T87" fmla="*/ 122 h 320"/>
                <a:gd name="T88" fmla="*/ 4 w 166"/>
                <a:gd name="T89" fmla="*/ 82 h 320"/>
                <a:gd name="T90" fmla="*/ 0 w 166"/>
                <a:gd name="T91" fmla="*/ 43 h 320"/>
                <a:gd name="T92" fmla="*/ 0 w 166"/>
                <a:gd name="T93" fmla="*/ 0 h 320"/>
                <a:gd name="T94" fmla="*/ 11 w 166"/>
                <a:gd name="T95" fmla="*/ 0 h 320"/>
                <a:gd name="T96" fmla="*/ 15 w 166"/>
                <a:gd name="T97" fmla="*/ 3 h 320"/>
                <a:gd name="T98" fmla="*/ 18 w 166"/>
                <a:gd name="T99" fmla="*/ 3 h 320"/>
                <a:gd name="T100" fmla="*/ 22 w 166"/>
                <a:gd name="T101" fmla="*/ 7 h 320"/>
                <a:gd name="T102" fmla="*/ 26 w 166"/>
                <a:gd name="T103" fmla="*/ 7 h 320"/>
                <a:gd name="T104" fmla="*/ 33 w 166"/>
                <a:gd name="T105" fmla="*/ 1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" h="320">
                  <a:moveTo>
                    <a:pt x="33" y="14"/>
                  </a:moveTo>
                  <a:lnTo>
                    <a:pt x="36" y="36"/>
                  </a:lnTo>
                  <a:lnTo>
                    <a:pt x="40" y="54"/>
                  </a:lnTo>
                  <a:lnTo>
                    <a:pt x="40" y="72"/>
                  </a:lnTo>
                  <a:lnTo>
                    <a:pt x="47" y="93"/>
                  </a:lnTo>
                  <a:lnTo>
                    <a:pt x="51" y="111"/>
                  </a:lnTo>
                  <a:lnTo>
                    <a:pt x="54" y="129"/>
                  </a:lnTo>
                  <a:lnTo>
                    <a:pt x="62" y="147"/>
                  </a:lnTo>
                  <a:lnTo>
                    <a:pt x="72" y="165"/>
                  </a:lnTo>
                  <a:lnTo>
                    <a:pt x="83" y="176"/>
                  </a:lnTo>
                  <a:lnTo>
                    <a:pt x="87" y="176"/>
                  </a:lnTo>
                  <a:lnTo>
                    <a:pt x="90" y="180"/>
                  </a:lnTo>
                  <a:lnTo>
                    <a:pt x="130" y="180"/>
                  </a:lnTo>
                  <a:lnTo>
                    <a:pt x="134" y="176"/>
                  </a:lnTo>
                  <a:lnTo>
                    <a:pt x="141" y="176"/>
                  </a:lnTo>
                  <a:lnTo>
                    <a:pt x="148" y="172"/>
                  </a:lnTo>
                  <a:lnTo>
                    <a:pt x="155" y="172"/>
                  </a:lnTo>
                  <a:lnTo>
                    <a:pt x="159" y="169"/>
                  </a:lnTo>
                  <a:lnTo>
                    <a:pt x="166" y="169"/>
                  </a:lnTo>
                  <a:lnTo>
                    <a:pt x="162" y="198"/>
                  </a:lnTo>
                  <a:lnTo>
                    <a:pt x="159" y="226"/>
                  </a:lnTo>
                  <a:lnTo>
                    <a:pt x="155" y="255"/>
                  </a:lnTo>
                  <a:lnTo>
                    <a:pt x="148" y="280"/>
                  </a:lnTo>
                  <a:lnTo>
                    <a:pt x="141" y="284"/>
                  </a:lnTo>
                  <a:lnTo>
                    <a:pt x="130" y="284"/>
                  </a:lnTo>
                  <a:lnTo>
                    <a:pt x="123" y="288"/>
                  </a:lnTo>
                  <a:lnTo>
                    <a:pt x="116" y="288"/>
                  </a:lnTo>
                  <a:lnTo>
                    <a:pt x="108" y="291"/>
                  </a:lnTo>
                  <a:lnTo>
                    <a:pt x="98" y="291"/>
                  </a:lnTo>
                  <a:lnTo>
                    <a:pt x="90" y="295"/>
                  </a:lnTo>
                  <a:lnTo>
                    <a:pt x="83" y="295"/>
                  </a:lnTo>
                  <a:lnTo>
                    <a:pt x="72" y="298"/>
                  </a:lnTo>
                  <a:lnTo>
                    <a:pt x="65" y="298"/>
                  </a:lnTo>
                  <a:lnTo>
                    <a:pt x="58" y="302"/>
                  </a:lnTo>
                  <a:lnTo>
                    <a:pt x="51" y="306"/>
                  </a:lnTo>
                  <a:lnTo>
                    <a:pt x="40" y="309"/>
                  </a:lnTo>
                  <a:lnTo>
                    <a:pt x="33" y="313"/>
                  </a:lnTo>
                  <a:lnTo>
                    <a:pt x="26" y="316"/>
                  </a:lnTo>
                  <a:lnTo>
                    <a:pt x="18" y="320"/>
                  </a:lnTo>
                  <a:lnTo>
                    <a:pt x="18" y="280"/>
                  </a:lnTo>
                  <a:lnTo>
                    <a:pt x="15" y="241"/>
                  </a:lnTo>
                  <a:lnTo>
                    <a:pt x="11" y="201"/>
                  </a:lnTo>
                  <a:lnTo>
                    <a:pt x="11" y="162"/>
                  </a:lnTo>
                  <a:lnTo>
                    <a:pt x="4" y="122"/>
                  </a:lnTo>
                  <a:lnTo>
                    <a:pt x="4" y="82"/>
                  </a:lnTo>
                  <a:lnTo>
                    <a:pt x="0" y="43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22" y="7"/>
                  </a:lnTo>
                  <a:lnTo>
                    <a:pt x="26" y="7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10" name="Freeform 534"/>
            <p:cNvSpPr>
              <a:spLocks/>
            </p:cNvSpPr>
            <p:nvPr/>
          </p:nvSpPr>
          <p:spPr bwMode="auto">
            <a:xfrm>
              <a:off x="4310" y="2640"/>
              <a:ext cx="47" cy="155"/>
            </a:xfrm>
            <a:custGeom>
              <a:avLst/>
              <a:gdLst>
                <a:gd name="T0" fmla="*/ 43 w 47"/>
                <a:gd name="T1" fmla="*/ 148 h 155"/>
                <a:gd name="T2" fmla="*/ 47 w 47"/>
                <a:gd name="T3" fmla="*/ 148 h 155"/>
                <a:gd name="T4" fmla="*/ 36 w 47"/>
                <a:gd name="T5" fmla="*/ 133 h 155"/>
                <a:gd name="T6" fmla="*/ 29 w 47"/>
                <a:gd name="T7" fmla="*/ 115 h 155"/>
                <a:gd name="T8" fmla="*/ 25 w 47"/>
                <a:gd name="T9" fmla="*/ 97 h 155"/>
                <a:gd name="T10" fmla="*/ 22 w 47"/>
                <a:gd name="T11" fmla="*/ 79 h 155"/>
                <a:gd name="T12" fmla="*/ 18 w 47"/>
                <a:gd name="T13" fmla="*/ 58 h 155"/>
                <a:gd name="T14" fmla="*/ 15 w 47"/>
                <a:gd name="T15" fmla="*/ 40 h 155"/>
                <a:gd name="T16" fmla="*/ 11 w 47"/>
                <a:gd name="T17" fmla="*/ 22 h 155"/>
                <a:gd name="T18" fmla="*/ 7 w 47"/>
                <a:gd name="T19" fmla="*/ 0 h 155"/>
                <a:gd name="T20" fmla="*/ 0 w 47"/>
                <a:gd name="T21" fmla="*/ 0 h 155"/>
                <a:gd name="T22" fmla="*/ 4 w 47"/>
                <a:gd name="T23" fmla="*/ 22 h 155"/>
                <a:gd name="T24" fmla="*/ 7 w 47"/>
                <a:gd name="T25" fmla="*/ 40 h 155"/>
                <a:gd name="T26" fmla="*/ 7 w 47"/>
                <a:gd name="T27" fmla="*/ 58 h 155"/>
                <a:gd name="T28" fmla="*/ 15 w 47"/>
                <a:gd name="T29" fmla="*/ 79 h 155"/>
                <a:gd name="T30" fmla="*/ 18 w 47"/>
                <a:gd name="T31" fmla="*/ 97 h 155"/>
                <a:gd name="T32" fmla="*/ 22 w 47"/>
                <a:gd name="T33" fmla="*/ 119 h 155"/>
                <a:gd name="T34" fmla="*/ 29 w 47"/>
                <a:gd name="T35" fmla="*/ 133 h 155"/>
                <a:gd name="T36" fmla="*/ 40 w 47"/>
                <a:gd name="T37" fmla="*/ 151 h 155"/>
                <a:gd name="T38" fmla="*/ 40 w 47"/>
                <a:gd name="T39" fmla="*/ 155 h 155"/>
                <a:gd name="T40" fmla="*/ 43 w 47"/>
                <a:gd name="T41" fmla="*/ 14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155">
                  <a:moveTo>
                    <a:pt x="43" y="148"/>
                  </a:moveTo>
                  <a:lnTo>
                    <a:pt x="47" y="148"/>
                  </a:lnTo>
                  <a:lnTo>
                    <a:pt x="36" y="133"/>
                  </a:lnTo>
                  <a:lnTo>
                    <a:pt x="29" y="115"/>
                  </a:lnTo>
                  <a:lnTo>
                    <a:pt x="25" y="97"/>
                  </a:lnTo>
                  <a:lnTo>
                    <a:pt x="22" y="79"/>
                  </a:lnTo>
                  <a:lnTo>
                    <a:pt x="18" y="58"/>
                  </a:lnTo>
                  <a:lnTo>
                    <a:pt x="15" y="40"/>
                  </a:lnTo>
                  <a:lnTo>
                    <a:pt x="11" y="22"/>
                  </a:lnTo>
                  <a:lnTo>
                    <a:pt x="7" y="0"/>
                  </a:lnTo>
                  <a:lnTo>
                    <a:pt x="0" y="0"/>
                  </a:lnTo>
                  <a:lnTo>
                    <a:pt x="4" y="22"/>
                  </a:lnTo>
                  <a:lnTo>
                    <a:pt x="7" y="40"/>
                  </a:lnTo>
                  <a:lnTo>
                    <a:pt x="7" y="58"/>
                  </a:lnTo>
                  <a:lnTo>
                    <a:pt x="15" y="79"/>
                  </a:lnTo>
                  <a:lnTo>
                    <a:pt x="18" y="97"/>
                  </a:lnTo>
                  <a:lnTo>
                    <a:pt x="22" y="119"/>
                  </a:lnTo>
                  <a:lnTo>
                    <a:pt x="29" y="133"/>
                  </a:lnTo>
                  <a:lnTo>
                    <a:pt x="40" y="151"/>
                  </a:lnTo>
                  <a:lnTo>
                    <a:pt x="40" y="155"/>
                  </a:lnTo>
                  <a:lnTo>
                    <a:pt x="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11" name="Freeform 535"/>
            <p:cNvSpPr>
              <a:spLocks/>
            </p:cNvSpPr>
            <p:nvPr/>
          </p:nvSpPr>
          <p:spPr bwMode="auto">
            <a:xfrm>
              <a:off x="4350" y="2788"/>
              <a:ext cx="101" cy="21"/>
            </a:xfrm>
            <a:custGeom>
              <a:avLst/>
              <a:gdLst>
                <a:gd name="T0" fmla="*/ 101 w 101"/>
                <a:gd name="T1" fmla="*/ 7 h 21"/>
                <a:gd name="T2" fmla="*/ 97 w 101"/>
                <a:gd name="T3" fmla="*/ 3 h 21"/>
                <a:gd name="T4" fmla="*/ 90 w 101"/>
                <a:gd name="T5" fmla="*/ 3 h 21"/>
                <a:gd name="T6" fmla="*/ 83 w 101"/>
                <a:gd name="T7" fmla="*/ 7 h 21"/>
                <a:gd name="T8" fmla="*/ 79 w 101"/>
                <a:gd name="T9" fmla="*/ 7 h 21"/>
                <a:gd name="T10" fmla="*/ 72 w 101"/>
                <a:gd name="T11" fmla="*/ 10 h 21"/>
                <a:gd name="T12" fmla="*/ 65 w 101"/>
                <a:gd name="T13" fmla="*/ 10 h 21"/>
                <a:gd name="T14" fmla="*/ 61 w 101"/>
                <a:gd name="T15" fmla="*/ 14 h 21"/>
                <a:gd name="T16" fmla="*/ 25 w 101"/>
                <a:gd name="T17" fmla="*/ 14 h 21"/>
                <a:gd name="T18" fmla="*/ 18 w 101"/>
                <a:gd name="T19" fmla="*/ 10 h 21"/>
                <a:gd name="T20" fmla="*/ 14 w 101"/>
                <a:gd name="T21" fmla="*/ 10 h 21"/>
                <a:gd name="T22" fmla="*/ 3 w 101"/>
                <a:gd name="T23" fmla="*/ 0 h 21"/>
                <a:gd name="T24" fmla="*/ 0 w 101"/>
                <a:gd name="T25" fmla="*/ 7 h 21"/>
                <a:gd name="T26" fmla="*/ 3 w 101"/>
                <a:gd name="T27" fmla="*/ 10 h 21"/>
                <a:gd name="T28" fmla="*/ 11 w 101"/>
                <a:gd name="T29" fmla="*/ 14 h 21"/>
                <a:gd name="T30" fmla="*/ 18 w 101"/>
                <a:gd name="T31" fmla="*/ 18 h 21"/>
                <a:gd name="T32" fmla="*/ 21 w 101"/>
                <a:gd name="T33" fmla="*/ 21 h 21"/>
                <a:gd name="T34" fmla="*/ 54 w 101"/>
                <a:gd name="T35" fmla="*/ 21 h 21"/>
                <a:gd name="T36" fmla="*/ 61 w 101"/>
                <a:gd name="T37" fmla="*/ 18 h 21"/>
                <a:gd name="T38" fmla="*/ 72 w 101"/>
                <a:gd name="T39" fmla="*/ 18 h 21"/>
                <a:gd name="T40" fmla="*/ 79 w 101"/>
                <a:gd name="T41" fmla="*/ 14 h 21"/>
                <a:gd name="T42" fmla="*/ 86 w 101"/>
                <a:gd name="T43" fmla="*/ 14 h 21"/>
                <a:gd name="T44" fmla="*/ 90 w 101"/>
                <a:gd name="T45" fmla="*/ 10 h 21"/>
                <a:gd name="T46" fmla="*/ 97 w 101"/>
                <a:gd name="T47" fmla="*/ 10 h 21"/>
                <a:gd name="T48" fmla="*/ 93 w 101"/>
                <a:gd name="T49" fmla="*/ 7 h 21"/>
                <a:gd name="T50" fmla="*/ 101 w 101"/>
                <a:gd name="T51" fmla="*/ 7 h 21"/>
                <a:gd name="T52" fmla="*/ 101 w 101"/>
                <a:gd name="T53" fmla="*/ 3 h 21"/>
                <a:gd name="T54" fmla="*/ 97 w 101"/>
                <a:gd name="T55" fmla="*/ 3 h 21"/>
                <a:gd name="T56" fmla="*/ 101 w 101"/>
                <a:gd name="T5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21">
                  <a:moveTo>
                    <a:pt x="101" y="7"/>
                  </a:moveTo>
                  <a:lnTo>
                    <a:pt x="97" y="3"/>
                  </a:lnTo>
                  <a:lnTo>
                    <a:pt x="90" y="3"/>
                  </a:lnTo>
                  <a:lnTo>
                    <a:pt x="83" y="7"/>
                  </a:lnTo>
                  <a:lnTo>
                    <a:pt x="79" y="7"/>
                  </a:lnTo>
                  <a:lnTo>
                    <a:pt x="72" y="10"/>
                  </a:lnTo>
                  <a:lnTo>
                    <a:pt x="65" y="10"/>
                  </a:lnTo>
                  <a:lnTo>
                    <a:pt x="61" y="14"/>
                  </a:lnTo>
                  <a:lnTo>
                    <a:pt x="25" y="14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3" y="0"/>
                  </a:lnTo>
                  <a:lnTo>
                    <a:pt x="0" y="7"/>
                  </a:lnTo>
                  <a:lnTo>
                    <a:pt x="3" y="10"/>
                  </a:lnTo>
                  <a:lnTo>
                    <a:pt x="11" y="14"/>
                  </a:lnTo>
                  <a:lnTo>
                    <a:pt x="18" y="18"/>
                  </a:lnTo>
                  <a:lnTo>
                    <a:pt x="21" y="21"/>
                  </a:lnTo>
                  <a:lnTo>
                    <a:pt x="54" y="21"/>
                  </a:lnTo>
                  <a:lnTo>
                    <a:pt x="61" y="18"/>
                  </a:lnTo>
                  <a:lnTo>
                    <a:pt x="72" y="18"/>
                  </a:lnTo>
                  <a:lnTo>
                    <a:pt x="79" y="14"/>
                  </a:lnTo>
                  <a:lnTo>
                    <a:pt x="86" y="14"/>
                  </a:lnTo>
                  <a:lnTo>
                    <a:pt x="90" y="10"/>
                  </a:lnTo>
                  <a:lnTo>
                    <a:pt x="97" y="10"/>
                  </a:lnTo>
                  <a:lnTo>
                    <a:pt x="93" y="7"/>
                  </a:lnTo>
                  <a:lnTo>
                    <a:pt x="101" y="7"/>
                  </a:lnTo>
                  <a:lnTo>
                    <a:pt x="101" y="3"/>
                  </a:lnTo>
                  <a:lnTo>
                    <a:pt x="97" y="3"/>
                  </a:lnTo>
                  <a:lnTo>
                    <a:pt x="10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12" name="Freeform 536"/>
            <p:cNvSpPr>
              <a:spLocks/>
            </p:cNvSpPr>
            <p:nvPr/>
          </p:nvSpPr>
          <p:spPr bwMode="auto">
            <a:xfrm>
              <a:off x="4425" y="2795"/>
              <a:ext cx="26" cy="115"/>
            </a:xfrm>
            <a:custGeom>
              <a:avLst/>
              <a:gdLst>
                <a:gd name="T0" fmla="*/ 4 w 26"/>
                <a:gd name="T1" fmla="*/ 115 h 115"/>
                <a:gd name="T2" fmla="*/ 8 w 26"/>
                <a:gd name="T3" fmla="*/ 111 h 115"/>
                <a:gd name="T4" fmla="*/ 15 w 26"/>
                <a:gd name="T5" fmla="*/ 86 h 115"/>
                <a:gd name="T6" fmla="*/ 18 w 26"/>
                <a:gd name="T7" fmla="*/ 57 h 115"/>
                <a:gd name="T8" fmla="*/ 22 w 26"/>
                <a:gd name="T9" fmla="*/ 29 h 115"/>
                <a:gd name="T10" fmla="*/ 26 w 26"/>
                <a:gd name="T11" fmla="*/ 0 h 115"/>
                <a:gd name="T12" fmla="*/ 18 w 26"/>
                <a:gd name="T13" fmla="*/ 0 h 115"/>
                <a:gd name="T14" fmla="*/ 15 w 26"/>
                <a:gd name="T15" fmla="*/ 29 h 115"/>
                <a:gd name="T16" fmla="*/ 11 w 26"/>
                <a:gd name="T17" fmla="*/ 57 h 115"/>
                <a:gd name="T18" fmla="*/ 4 w 26"/>
                <a:gd name="T19" fmla="*/ 83 h 115"/>
                <a:gd name="T20" fmla="*/ 0 w 26"/>
                <a:gd name="T21" fmla="*/ 111 h 115"/>
                <a:gd name="T22" fmla="*/ 4 w 26"/>
                <a:gd name="T23" fmla="*/ 111 h 115"/>
                <a:gd name="T24" fmla="*/ 4 w 26"/>
                <a:gd name="T25" fmla="*/ 115 h 115"/>
                <a:gd name="T26" fmla="*/ 8 w 26"/>
                <a:gd name="T27" fmla="*/ 115 h 115"/>
                <a:gd name="T28" fmla="*/ 8 w 26"/>
                <a:gd name="T29" fmla="*/ 111 h 115"/>
                <a:gd name="T30" fmla="*/ 4 w 26"/>
                <a:gd name="T3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115">
                  <a:moveTo>
                    <a:pt x="4" y="115"/>
                  </a:moveTo>
                  <a:lnTo>
                    <a:pt x="8" y="111"/>
                  </a:lnTo>
                  <a:lnTo>
                    <a:pt x="15" y="86"/>
                  </a:lnTo>
                  <a:lnTo>
                    <a:pt x="18" y="57"/>
                  </a:lnTo>
                  <a:lnTo>
                    <a:pt x="22" y="29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5" y="29"/>
                  </a:lnTo>
                  <a:lnTo>
                    <a:pt x="11" y="57"/>
                  </a:lnTo>
                  <a:lnTo>
                    <a:pt x="4" y="83"/>
                  </a:lnTo>
                  <a:lnTo>
                    <a:pt x="0" y="111"/>
                  </a:lnTo>
                  <a:lnTo>
                    <a:pt x="4" y="111"/>
                  </a:lnTo>
                  <a:lnTo>
                    <a:pt x="4" y="115"/>
                  </a:lnTo>
                  <a:lnTo>
                    <a:pt x="8" y="115"/>
                  </a:lnTo>
                  <a:lnTo>
                    <a:pt x="8" y="111"/>
                  </a:lnTo>
                  <a:lnTo>
                    <a:pt x="4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13" name="Freeform 537"/>
            <p:cNvSpPr>
              <a:spLocks/>
            </p:cNvSpPr>
            <p:nvPr/>
          </p:nvSpPr>
          <p:spPr bwMode="auto">
            <a:xfrm>
              <a:off x="4296" y="2906"/>
              <a:ext cx="133" cy="44"/>
            </a:xfrm>
            <a:custGeom>
              <a:avLst/>
              <a:gdLst>
                <a:gd name="T0" fmla="*/ 0 w 133"/>
                <a:gd name="T1" fmla="*/ 40 h 44"/>
                <a:gd name="T2" fmla="*/ 11 w 133"/>
                <a:gd name="T3" fmla="*/ 40 h 44"/>
                <a:gd name="T4" fmla="*/ 18 w 133"/>
                <a:gd name="T5" fmla="*/ 36 h 44"/>
                <a:gd name="T6" fmla="*/ 29 w 133"/>
                <a:gd name="T7" fmla="*/ 33 h 44"/>
                <a:gd name="T8" fmla="*/ 36 w 133"/>
                <a:gd name="T9" fmla="*/ 29 h 44"/>
                <a:gd name="T10" fmla="*/ 43 w 133"/>
                <a:gd name="T11" fmla="*/ 26 h 44"/>
                <a:gd name="T12" fmla="*/ 50 w 133"/>
                <a:gd name="T13" fmla="*/ 22 h 44"/>
                <a:gd name="T14" fmla="*/ 57 w 133"/>
                <a:gd name="T15" fmla="*/ 22 h 44"/>
                <a:gd name="T16" fmla="*/ 68 w 133"/>
                <a:gd name="T17" fmla="*/ 18 h 44"/>
                <a:gd name="T18" fmla="*/ 75 w 133"/>
                <a:gd name="T19" fmla="*/ 18 h 44"/>
                <a:gd name="T20" fmla="*/ 83 w 133"/>
                <a:gd name="T21" fmla="*/ 15 h 44"/>
                <a:gd name="T22" fmla="*/ 93 w 133"/>
                <a:gd name="T23" fmla="*/ 15 h 44"/>
                <a:gd name="T24" fmla="*/ 101 w 133"/>
                <a:gd name="T25" fmla="*/ 11 h 44"/>
                <a:gd name="T26" fmla="*/ 108 w 133"/>
                <a:gd name="T27" fmla="*/ 11 h 44"/>
                <a:gd name="T28" fmla="*/ 119 w 133"/>
                <a:gd name="T29" fmla="*/ 8 h 44"/>
                <a:gd name="T30" fmla="*/ 126 w 133"/>
                <a:gd name="T31" fmla="*/ 8 h 44"/>
                <a:gd name="T32" fmla="*/ 133 w 133"/>
                <a:gd name="T33" fmla="*/ 4 h 44"/>
                <a:gd name="T34" fmla="*/ 133 w 133"/>
                <a:gd name="T35" fmla="*/ 0 h 44"/>
                <a:gd name="T36" fmla="*/ 115 w 133"/>
                <a:gd name="T37" fmla="*/ 0 h 44"/>
                <a:gd name="T38" fmla="*/ 108 w 133"/>
                <a:gd name="T39" fmla="*/ 4 h 44"/>
                <a:gd name="T40" fmla="*/ 101 w 133"/>
                <a:gd name="T41" fmla="*/ 4 h 44"/>
                <a:gd name="T42" fmla="*/ 90 w 133"/>
                <a:gd name="T43" fmla="*/ 8 h 44"/>
                <a:gd name="T44" fmla="*/ 83 w 133"/>
                <a:gd name="T45" fmla="*/ 8 h 44"/>
                <a:gd name="T46" fmla="*/ 75 w 133"/>
                <a:gd name="T47" fmla="*/ 11 h 44"/>
                <a:gd name="T48" fmla="*/ 68 w 133"/>
                <a:gd name="T49" fmla="*/ 11 h 44"/>
                <a:gd name="T50" fmla="*/ 57 w 133"/>
                <a:gd name="T51" fmla="*/ 15 h 44"/>
                <a:gd name="T52" fmla="*/ 50 w 133"/>
                <a:gd name="T53" fmla="*/ 18 h 44"/>
                <a:gd name="T54" fmla="*/ 39 w 133"/>
                <a:gd name="T55" fmla="*/ 18 h 44"/>
                <a:gd name="T56" fmla="*/ 32 w 133"/>
                <a:gd name="T57" fmla="*/ 22 h 44"/>
                <a:gd name="T58" fmla="*/ 25 w 133"/>
                <a:gd name="T59" fmla="*/ 26 h 44"/>
                <a:gd name="T60" fmla="*/ 18 w 133"/>
                <a:gd name="T61" fmla="*/ 29 h 44"/>
                <a:gd name="T62" fmla="*/ 11 w 133"/>
                <a:gd name="T63" fmla="*/ 33 h 44"/>
                <a:gd name="T64" fmla="*/ 0 w 133"/>
                <a:gd name="T65" fmla="*/ 36 h 44"/>
                <a:gd name="T66" fmla="*/ 7 w 133"/>
                <a:gd name="T67" fmla="*/ 40 h 44"/>
                <a:gd name="T68" fmla="*/ 0 w 133"/>
                <a:gd name="T69" fmla="*/ 40 h 44"/>
                <a:gd name="T70" fmla="*/ 0 w 133"/>
                <a:gd name="T71" fmla="*/ 44 h 44"/>
                <a:gd name="T72" fmla="*/ 3 w 133"/>
                <a:gd name="T73" fmla="*/ 40 h 44"/>
                <a:gd name="T74" fmla="*/ 0 w 133"/>
                <a:gd name="T75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3" h="44">
                  <a:moveTo>
                    <a:pt x="0" y="40"/>
                  </a:moveTo>
                  <a:lnTo>
                    <a:pt x="11" y="40"/>
                  </a:lnTo>
                  <a:lnTo>
                    <a:pt x="18" y="36"/>
                  </a:lnTo>
                  <a:lnTo>
                    <a:pt x="29" y="33"/>
                  </a:lnTo>
                  <a:lnTo>
                    <a:pt x="36" y="29"/>
                  </a:lnTo>
                  <a:lnTo>
                    <a:pt x="43" y="26"/>
                  </a:lnTo>
                  <a:lnTo>
                    <a:pt x="50" y="22"/>
                  </a:lnTo>
                  <a:lnTo>
                    <a:pt x="57" y="22"/>
                  </a:lnTo>
                  <a:lnTo>
                    <a:pt x="68" y="18"/>
                  </a:lnTo>
                  <a:lnTo>
                    <a:pt x="75" y="18"/>
                  </a:lnTo>
                  <a:lnTo>
                    <a:pt x="83" y="15"/>
                  </a:lnTo>
                  <a:lnTo>
                    <a:pt x="93" y="15"/>
                  </a:lnTo>
                  <a:lnTo>
                    <a:pt x="101" y="11"/>
                  </a:lnTo>
                  <a:lnTo>
                    <a:pt x="108" y="11"/>
                  </a:lnTo>
                  <a:lnTo>
                    <a:pt x="119" y="8"/>
                  </a:lnTo>
                  <a:lnTo>
                    <a:pt x="126" y="8"/>
                  </a:lnTo>
                  <a:lnTo>
                    <a:pt x="133" y="4"/>
                  </a:lnTo>
                  <a:lnTo>
                    <a:pt x="133" y="0"/>
                  </a:lnTo>
                  <a:lnTo>
                    <a:pt x="115" y="0"/>
                  </a:lnTo>
                  <a:lnTo>
                    <a:pt x="108" y="4"/>
                  </a:lnTo>
                  <a:lnTo>
                    <a:pt x="101" y="4"/>
                  </a:lnTo>
                  <a:lnTo>
                    <a:pt x="90" y="8"/>
                  </a:lnTo>
                  <a:lnTo>
                    <a:pt x="83" y="8"/>
                  </a:lnTo>
                  <a:lnTo>
                    <a:pt x="75" y="11"/>
                  </a:lnTo>
                  <a:lnTo>
                    <a:pt x="68" y="11"/>
                  </a:lnTo>
                  <a:lnTo>
                    <a:pt x="57" y="15"/>
                  </a:lnTo>
                  <a:lnTo>
                    <a:pt x="50" y="18"/>
                  </a:lnTo>
                  <a:lnTo>
                    <a:pt x="39" y="18"/>
                  </a:lnTo>
                  <a:lnTo>
                    <a:pt x="32" y="22"/>
                  </a:lnTo>
                  <a:lnTo>
                    <a:pt x="25" y="26"/>
                  </a:lnTo>
                  <a:lnTo>
                    <a:pt x="18" y="29"/>
                  </a:lnTo>
                  <a:lnTo>
                    <a:pt x="11" y="33"/>
                  </a:lnTo>
                  <a:lnTo>
                    <a:pt x="0" y="36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3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14" name="Freeform 538"/>
            <p:cNvSpPr>
              <a:spLocks/>
            </p:cNvSpPr>
            <p:nvPr/>
          </p:nvSpPr>
          <p:spPr bwMode="auto">
            <a:xfrm>
              <a:off x="4278" y="2622"/>
              <a:ext cx="25" cy="324"/>
            </a:xfrm>
            <a:custGeom>
              <a:avLst/>
              <a:gdLst>
                <a:gd name="T0" fmla="*/ 3 w 25"/>
                <a:gd name="T1" fmla="*/ 0 h 324"/>
                <a:gd name="T2" fmla="*/ 0 w 25"/>
                <a:gd name="T3" fmla="*/ 4 h 324"/>
                <a:gd name="T4" fmla="*/ 0 w 25"/>
                <a:gd name="T5" fmla="*/ 47 h 324"/>
                <a:gd name="T6" fmla="*/ 3 w 25"/>
                <a:gd name="T7" fmla="*/ 86 h 324"/>
                <a:gd name="T8" fmla="*/ 3 w 25"/>
                <a:gd name="T9" fmla="*/ 126 h 324"/>
                <a:gd name="T10" fmla="*/ 7 w 25"/>
                <a:gd name="T11" fmla="*/ 166 h 324"/>
                <a:gd name="T12" fmla="*/ 14 w 25"/>
                <a:gd name="T13" fmla="*/ 205 h 324"/>
                <a:gd name="T14" fmla="*/ 14 w 25"/>
                <a:gd name="T15" fmla="*/ 245 h 324"/>
                <a:gd name="T16" fmla="*/ 18 w 25"/>
                <a:gd name="T17" fmla="*/ 284 h 324"/>
                <a:gd name="T18" fmla="*/ 18 w 25"/>
                <a:gd name="T19" fmla="*/ 324 h 324"/>
                <a:gd name="T20" fmla="*/ 25 w 25"/>
                <a:gd name="T21" fmla="*/ 324 h 324"/>
                <a:gd name="T22" fmla="*/ 25 w 25"/>
                <a:gd name="T23" fmla="*/ 284 h 324"/>
                <a:gd name="T24" fmla="*/ 21 w 25"/>
                <a:gd name="T25" fmla="*/ 245 h 324"/>
                <a:gd name="T26" fmla="*/ 18 w 25"/>
                <a:gd name="T27" fmla="*/ 205 h 324"/>
                <a:gd name="T28" fmla="*/ 14 w 25"/>
                <a:gd name="T29" fmla="*/ 166 h 324"/>
                <a:gd name="T30" fmla="*/ 14 w 25"/>
                <a:gd name="T31" fmla="*/ 126 h 324"/>
                <a:gd name="T32" fmla="*/ 11 w 25"/>
                <a:gd name="T33" fmla="*/ 86 h 324"/>
                <a:gd name="T34" fmla="*/ 7 w 25"/>
                <a:gd name="T35" fmla="*/ 47 h 324"/>
                <a:gd name="T36" fmla="*/ 7 w 25"/>
                <a:gd name="T37" fmla="*/ 4 h 324"/>
                <a:gd name="T38" fmla="*/ 3 w 25"/>
                <a:gd name="T39" fmla="*/ 7 h 324"/>
                <a:gd name="T40" fmla="*/ 3 w 25"/>
                <a:gd name="T41" fmla="*/ 0 h 324"/>
                <a:gd name="T42" fmla="*/ 0 w 25"/>
                <a:gd name="T43" fmla="*/ 4 h 324"/>
                <a:gd name="T44" fmla="*/ 3 w 25"/>
                <a:gd name="T45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324">
                  <a:moveTo>
                    <a:pt x="3" y="0"/>
                  </a:moveTo>
                  <a:lnTo>
                    <a:pt x="0" y="4"/>
                  </a:lnTo>
                  <a:lnTo>
                    <a:pt x="0" y="47"/>
                  </a:lnTo>
                  <a:lnTo>
                    <a:pt x="3" y="86"/>
                  </a:lnTo>
                  <a:lnTo>
                    <a:pt x="3" y="126"/>
                  </a:lnTo>
                  <a:lnTo>
                    <a:pt x="7" y="166"/>
                  </a:lnTo>
                  <a:lnTo>
                    <a:pt x="14" y="205"/>
                  </a:lnTo>
                  <a:lnTo>
                    <a:pt x="14" y="245"/>
                  </a:lnTo>
                  <a:lnTo>
                    <a:pt x="18" y="284"/>
                  </a:lnTo>
                  <a:lnTo>
                    <a:pt x="18" y="324"/>
                  </a:lnTo>
                  <a:lnTo>
                    <a:pt x="25" y="324"/>
                  </a:lnTo>
                  <a:lnTo>
                    <a:pt x="25" y="284"/>
                  </a:lnTo>
                  <a:lnTo>
                    <a:pt x="21" y="245"/>
                  </a:lnTo>
                  <a:lnTo>
                    <a:pt x="18" y="205"/>
                  </a:lnTo>
                  <a:lnTo>
                    <a:pt x="14" y="166"/>
                  </a:lnTo>
                  <a:lnTo>
                    <a:pt x="14" y="126"/>
                  </a:lnTo>
                  <a:lnTo>
                    <a:pt x="11" y="86"/>
                  </a:lnTo>
                  <a:lnTo>
                    <a:pt x="7" y="47"/>
                  </a:lnTo>
                  <a:lnTo>
                    <a:pt x="7" y="4"/>
                  </a:lnTo>
                  <a:lnTo>
                    <a:pt x="3" y="7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15" name="Freeform 539"/>
            <p:cNvSpPr>
              <a:spLocks/>
            </p:cNvSpPr>
            <p:nvPr/>
          </p:nvSpPr>
          <p:spPr bwMode="auto">
            <a:xfrm>
              <a:off x="4281" y="2622"/>
              <a:ext cx="36" cy="22"/>
            </a:xfrm>
            <a:custGeom>
              <a:avLst/>
              <a:gdLst>
                <a:gd name="T0" fmla="*/ 36 w 36"/>
                <a:gd name="T1" fmla="*/ 18 h 22"/>
                <a:gd name="T2" fmla="*/ 36 w 36"/>
                <a:gd name="T3" fmla="*/ 14 h 22"/>
                <a:gd name="T4" fmla="*/ 33 w 36"/>
                <a:gd name="T5" fmla="*/ 11 h 22"/>
                <a:gd name="T6" fmla="*/ 29 w 36"/>
                <a:gd name="T7" fmla="*/ 11 h 22"/>
                <a:gd name="T8" fmla="*/ 26 w 36"/>
                <a:gd name="T9" fmla="*/ 7 h 22"/>
                <a:gd name="T10" fmla="*/ 18 w 36"/>
                <a:gd name="T11" fmla="*/ 4 h 22"/>
                <a:gd name="T12" fmla="*/ 15 w 36"/>
                <a:gd name="T13" fmla="*/ 4 h 22"/>
                <a:gd name="T14" fmla="*/ 11 w 36"/>
                <a:gd name="T15" fmla="*/ 0 h 22"/>
                <a:gd name="T16" fmla="*/ 0 w 36"/>
                <a:gd name="T17" fmla="*/ 0 h 22"/>
                <a:gd name="T18" fmla="*/ 0 w 36"/>
                <a:gd name="T19" fmla="*/ 7 h 22"/>
                <a:gd name="T20" fmla="*/ 11 w 36"/>
                <a:gd name="T21" fmla="*/ 7 h 22"/>
                <a:gd name="T22" fmla="*/ 18 w 36"/>
                <a:gd name="T23" fmla="*/ 11 h 22"/>
                <a:gd name="T24" fmla="*/ 22 w 36"/>
                <a:gd name="T25" fmla="*/ 11 h 22"/>
                <a:gd name="T26" fmla="*/ 33 w 36"/>
                <a:gd name="T27" fmla="*/ 22 h 22"/>
                <a:gd name="T28" fmla="*/ 29 w 36"/>
                <a:gd name="T29" fmla="*/ 18 h 22"/>
                <a:gd name="T30" fmla="*/ 36 w 36"/>
                <a:gd name="T31" fmla="*/ 18 h 22"/>
                <a:gd name="T32" fmla="*/ 36 w 36"/>
                <a:gd name="T33" fmla="*/ 14 h 22"/>
                <a:gd name="T34" fmla="*/ 36 w 36"/>
                <a:gd name="T3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2">
                  <a:moveTo>
                    <a:pt x="36" y="18"/>
                  </a:moveTo>
                  <a:lnTo>
                    <a:pt x="36" y="14"/>
                  </a:lnTo>
                  <a:lnTo>
                    <a:pt x="33" y="11"/>
                  </a:lnTo>
                  <a:lnTo>
                    <a:pt x="29" y="11"/>
                  </a:lnTo>
                  <a:lnTo>
                    <a:pt x="26" y="7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8" y="11"/>
                  </a:lnTo>
                  <a:lnTo>
                    <a:pt x="22" y="11"/>
                  </a:lnTo>
                  <a:lnTo>
                    <a:pt x="33" y="22"/>
                  </a:lnTo>
                  <a:lnTo>
                    <a:pt x="29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16" name="Freeform 540"/>
            <p:cNvSpPr>
              <a:spLocks/>
            </p:cNvSpPr>
            <p:nvPr/>
          </p:nvSpPr>
          <p:spPr bwMode="auto">
            <a:xfrm>
              <a:off x="3925" y="2633"/>
              <a:ext cx="212" cy="302"/>
            </a:xfrm>
            <a:custGeom>
              <a:avLst/>
              <a:gdLst>
                <a:gd name="T0" fmla="*/ 151 w 212"/>
                <a:gd name="T1" fmla="*/ 54 h 302"/>
                <a:gd name="T2" fmla="*/ 151 w 212"/>
                <a:gd name="T3" fmla="*/ 65 h 302"/>
                <a:gd name="T4" fmla="*/ 151 w 212"/>
                <a:gd name="T5" fmla="*/ 108 h 302"/>
                <a:gd name="T6" fmla="*/ 148 w 212"/>
                <a:gd name="T7" fmla="*/ 126 h 302"/>
                <a:gd name="T8" fmla="*/ 144 w 212"/>
                <a:gd name="T9" fmla="*/ 137 h 302"/>
                <a:gd name="T10" fmla="*/ 159 w 212"/>
                <a:gd name="T11" fmla="*/ 144 h 302"/>
                <a:gd name="T12" fmla="*/ 176 w 212"/>
                <a:gd name="T13" fmla="*/ 155 h 302"/>
                <a:gd name="T14" fmla="*/ 191 w 212"/>
                <a:gd name="T15" fmla="*/ 162 h 302"/>
                <a:gd name="T16" fmla="*/ 209 w 212"/>
                <a:gd name="T17" fmla="*/ 173 h 302"/>
                <a:gd name="T18" fmla="*/ 209 w 212"/>
                <a:gd name="T19" fmla="*/ 212 h 302"/>
                <a:gd name="T20" fmla="*/ 212 w 212"/>
                <a:gd name="T21" fmla="*/ 302 h 302"/>
                <a:gd name="T22" fmla="*/ 187 w 212"/>
                <a:gd name="T23" fmla="*/ 299 h 302"/>
                <a:gd name="T24" fmla="*/ 173 w 212"/>
                <a:gd name="T25" fmla="*/ 302 h 302"/>
                <a:gd name="T26" fmla="*/ 83 w 212"/>
                <a:gd name="T27" fmla="*/ 299 h 302"/>
                <a:gd name="T28" fmla="*/ 79 w 212"/>
                <a:gd name="T29" fmla="*/ 248 h 302"/>
                <a:gd name="T30" fmla="*/ 76 w 212"/>
                <a:gd name="T31" fmla="*/ 165 h 302"/>
                <a:gd name="T32" fmla="*/ 69 w 212"/>
                <a:gd name="T33" fmla="*/ 111 h 302"/>
                <a:gd name="T34" fmla="*/ 69 w 212"/>
                <a:gd name="T35" fmla="*/ 140 h 302"/>
                <a:gd name="T36" fmla="*/ 72 w 212"/>
                <a:gd name="T37" fmla="*/ 248 h 302"/>
                <a:gd name="T38" fmla="*/ 33 w 212"/>
                <a:gd name="T39" fmla="*/ 291 h 302"/>
                <a:gd name="T40" fmla="*/ 29 w 212"/>
                <a:gd name="T41" fmla="*/ 259 h 302"/>
                <a:gd name="T42" fmla="*/ 22 w 212"/>
                <a:gd name="T43" fmla="*/ 227 h 302"/>
                <a:gd name="T44" fmla="*/ 11 w 212"/>
                <a:gd name="T45" fmla="*/ 194 h 302"/>
                <a:gd name="T46" fmla="*/ 0 w 212"/>
                <a:gd name="T47" fmla="*/ 165 h 302"/>
                <a:gd name="T48" fmla="*/ 15 w 212"/>
                <a:gd name="T49" fmla="*/ 173 h 302"/>
                <a:gd name="T50" fmla="*/ 29 w 212"/>
                <a:gd name="T51" fmla="*/ 180 h 302"/>
                <a:gd name="T52" fmla="*/ 47 w 212"/>
                <a:gd name="T53" fmla="*/ 183 h 302"/>
                <a:gd name="T54" fmla="*/ 61 w 212"/>
                <a:gd name="T55" fmla="*/ 176 h 302"/>
                <a:gd name="T56" fmla="*/ 69 w 212"/>
                <a:gd name="T57" fmla="*/ 86 h 302"/>
                <a:gd name="T58" fmla="*/ 65 w 212"/>
                <a:gd name="T59" fmla="*/ 57 h 302"/>
                <a:gd name="T60" fmla="*/ 65 w 212"/>
                <a:gd name="T61" fmla="*/ 47 h 302"/>
                <a:gd name="T62" fmla="*/ 76 w 212"/>
                <a:gd name="T63" fmla="*/ 11 h 302"/>
                <a:gd name="T64" fmla="*/ 94 w 212"/>
                <a:gd name="T65" fmla="*/ 29 h 302"/>
                <a:gd name="T66" fmla="*/ 112 w 212"/>
                <a:gd name="T67" fmla="*/ 47 h 302"/>
                <a:gd name="T68" fmla="*/ 133 w 212"/>
                <a:gd name="T69" fmla="*/ 5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2" h="302">
                  <a:moveTo>
                    <a:pt x="148" y="57"/>
                  </a:moveTo>
                  <a:lnTo>
                    <a:pt x="151" y="54"/>
                  </a:lnTo>
                  <a:lnTo>
                    <a:pt x="151" y="47"/>
                  </a:lnTo>
                  <a:lnTo>
                    <a:pt x="151" y="65"/>
                  </a:lnTo>
                  <a:lnTo>
                    <a:pt x="155" y="86"/>
                  </a:lnTo>
                  <a:lnTo>
                    <a:pt x="151" y="108"/>
                  </a:lnTo>
                  <a:lnTo>
                    <a:pt x="151" y="126"/>
                  </a:lnTo>
                  <a:lnTo>
                    <a:pt x="148" y="126"/>
                  </a:lnTo>
                  <a:lnTo>
                    <a:pt x="144" y="129"/>
                  </a:lnTo>
                  <a:lnTo>
                    <a:pt x="144" y="137"/>
                  </a:lnTo>
                  <a:lnTo>
                    <a:pt x="151" y="140"/>
                  </a:lnTo>
                  <a:lnTo>
                    <a:pt x="159" y="144"/>
                  </a:lnTo>
                  <a:lnTo>
                    <a:pt x="169" y="151"/>
                  </a:lnTo>
                  <a:lnTo>
                    <a:pt x="176" y="155"/>
                  </a:lnTo>
                  <a:lnTo>
                    <a:pt x="184" y="158"/>
                  </a:lnTo>
                  <a:lnTo>
                    <a:pt x="191" y="162"/>
                  </a:lnTo>
                  <a:lnTo>
                    <a:pt x="198" y="169"/>
                  </a:lnTo>
                  <a:lnTo>
                    <a:pt x="209" y="173"/>
                  </a:lnTo>
                  <a:lnTo>
                    <a:pt x="205" y="194"/>
                  </a:lnTo>
                  <a:lnTo>
                    <a:pt x="209" y="212"/>
                  </a:lnTo>
                  <a:lnTo>
                    <a:pt x="209" y="255"/>
                  </a:lnTo>
                  <a:lnTo>
                    <a:pt x="212" y="302"/>
                  </a:lnTo>
                  <a:lnTo>
                    <a:pt x="198" y="302"/>
                  </a:lnTo>
                  <a:lnTo>
                    <a:pt x="187" y="299"/>
                  </a:lnTo>
                  <a:lnTo>
                    <a:pt x="180" y="299"/>
                  </a:lnTo>
                  <a:lnTo>
                    <a:pt x="173" y="302"/>
                  </a:lnTo>
                  <a:lnTo>
                    <a:pt x="90" y="302"/>
                  </a:lnTo>
                  <a:lnTo>
                    <a:pt x="83" y="299"/>
                  </a:lnTo>
                  <a:lnTo>
                    <a:pt x="79" y="273"/>
                  </a:lnTo>
                  <a:lnTo>
                    <a:pt x="79" y="248"/>
                  </a:lnTo>
                  <a:lnTo>
                    <a:pt x="76" y="219"/>
                  </a:lnTo>
                  <a:lnTo>
                    <a:pt x="76" y="165"/>
                  </a:lnTo>
                  <a:lnTo>
                    <a:pt x="72" y="137"/>
                  </a:lnTo>
                  <a:lnTo>
                    <a:pt x="69" y="111"/>
                  </a:lnTo>
                  <a:lnTo>
                    <a:pt x="65" y="90"/>
                  </a:lnTo>
                  <a:lnTo>
                    <a:pt x="69" y="140"/>
                  </a:lnTo>
                  <a:lnTo>
                    <a:pt x="69" y="194"/>
                  </a:lnTo>
                  <a:lnTo>
                    <a:pt x="72" y="248"/>
                  </a:lnTo>
                  <a:lnTo>
                    <a:pt x="72" y="299"/>
                  </a:lnTo>
                  <a:lnTo>
                    <a:pt x="33" y="291"/>
                  </a:lnTo>
                  <a:lnTo>
                    <a:pt x="33" y="273"/>
                  </a:lnTo>
                  <a:lnTo>
                    <a:pt x="29" y="259"/>
                  </a:lnTo>
                  <a:lnTo>
                    <a:pt x="25" y="241"/>
                  </a:lnTo>
                  <a:lnTo>
                    <a:pt x="22" y="227"/>
                  </a:lnTo>
                  <a:lnTo>
                    <a:pt x="18" y="212"/>
                  </a:lnTo>
                  <a:lnTo>
                    <a:pt x="11" y="194"/>
                  </a:lnTo>
                  <a:lnTo>
                    <a:pt x="7" y="180"/>
                  </a:lnTo>
                  <a:lnTo>
                    <a:pt x="0" y="165"/>
                  </a:lnTo>
                  <a:lnTo>
                    <a:pt x="7" y="169"/>
                  </a:lnTo>
                  <a:lnTo>
                    <a:pt x="15" y="173"/>
                  </a:lnTo>
                  <a:lnTo>
                    <a:pt x="22" y="176"/>
                  </a:lnTo>
                  <a:lnTo>
                    <a:pt x="29" y="180"/>
                  </a:lnTo>
                  <a:lnTo>
                    <a:pt x="40" y="180"/>
                  </a:lnTo>
                  <a:lnTo>
                    <a:pt x="47" y="183"/>
                  </a:lnTo>
                  <a:lnTo>
                    <a:pt x="54" y="180"/>
                  </a:lnTo>
                  <a:lnTo>
                    <a:pt x="61" y="176"/>
                  </a:lnTo>
                  <a:lnTo>
                    <a:pt x="61" y="79"/>
                  </a:lnTo>
                  <a:lnTo>
                    <a:pt x="69" y="86"/>
                  </a:lnTo>
                  <a:lnTo>
                    <a:pt x="69" y="68"/>
                  </a:lnTo>
                  <a:lnTo>
                    <a:pt x="65" y="57"/>
                  </a:lnTo>
                  <a:lnTo>
                    <a:pt x="69" y="47"/>
                  </a:lnTo>
                  <a:lnTo>
                    <a:pt x="65" y="47"/>
                  </a:lnTo>
                  <a:lnTo>
                    <a:pt x="65" y="0"/>
                  </a:lnTo>
                  <a:lnTo>
                    <a:pt x="76" y="11"/>
                  </a:lnTo>
                  <a:lnTo>
                    <a:pt x="83" y="21"/>
                  </a:lnTo>
                  <a:lnTo>
                    <a:pt x="94" y="29"/>
                  </a:lnTo>
                  <a:lnTo>
                    <a:pt x="105" y="36"/>
                  </a:lnTo>
                  <a:lnTo>
                    <a:pt x="112" y="47"/>
                  </a:lnTo>
                  <a:lnTo>
                    <a:pt x="123" y="54"/>
                  </a:lnTo>
                  <a:lnTo>
                    <a:pt x="133" y="57"/>
                  </a:lnTo>
                  <a:lnTo>
                    <a:pt x="148" y="57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17" name="Freeform 541"/>
            <p:cNvSpPr>
              <a:spLocks/>
            </p:cNvSpPr>
            <p:nvPr/>
          </p:nvSpPr>
          <p:spPr bwMode="auto">
            <a:xfrm>
              <a:off x="4069" y="2658"/>
              <a:ext cx="11" cy="36"/>
            </a:xfrm>
            <a:custGeom>
              <a:avLst/>
              <a:gdLst>
                <a:gd name="T0" fmla="*/ 11 w 11"/>
                <a:gd name="T1" fmla="*/ 22 h 36"/>
                <a:gd name="T2" fmla="*/ 4 w 11"/>
                <a:gd name="T3" fmla="*/ 22 h 36"/>
                <a:gd name="T4" fmla="*/ 4 w 11"/>
                <a:gd name="T5" fmla="*/ 29 h 36"/>
                <a:gd name="T6" fmla="*/ 0 w 11"/>
                <a:gd name="T7" fmla="*/ 29 h 36"/>
                <a:gd name="T8" fmla="*/ 4 w 11"/>
                <a:gd name="T9" fmla="*/ 36 h 36"/>
                <a:gd name="T10" fmla="*/ 11 w 11"/>
                <a:gd name="T11" fmla="*/ 29 h 36"/>
                <a:gd name="T12" fmla="*/ 11 w 11"/>
                <a:gd name="T13" fmla="*/ 22 h 36"/>
                <a:gd name="T14" fmla="*/ 4 w 11"/>
                <a:gd name="T15" fmla="*/ 22 h 36"/>
                <a:gd name="T16" fmla="*/ 11 w 11"/>
                <a:gd name="T17" fmla="*/ 22 h 36"/>
                <a:gd name="T18" fmla="*/ 7 w 11"/>
                <a:gd name="T19" fmla="*/ 0 h 36"/>
                <a:gd name="T20" fmla="*/ 4 w 11"/>
                <a:gd name="T21" fmla="*/ 22 h 36"/>
                <a:gd name="T22" fmla="*/ 11 w 11"/>
                <a:gd name="T23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6">
                  <a:moveTo>
                    <a:pt x="11" y="22"/>
                  </a:moveTo>
                  <a:lnTo>
                    <a:pt x="4" y="22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11" y="29"/>
                  </a:lnTo>
                  <a:lnTo>
                    <a:pt x="11" y="22"/>
                  </a:lnTo>
                  <a:lnTo>
                    <a:pt x="4" y="22"/>
                  </a:lnTo>
                  <a:lnTo>
                    <a:pt x="11" y="22"/>
                  </a:lnTo>
                  <a:lnTo>
                    <a:pt x="7" y="0"/>
                  </a:lnTo>
                  <a:lnTo>
                    <a:pt x="4" y="22"/>
                  </a:lnTo>
                  <a:lnTo>
                    <a:pt x="11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18" name="Freeform 542"/>
            <p:cNvSpPr>
              <a:spLocks/>
            </p:cNvSpPr>
            <p:nvPr/>
          </p:nvSpPr>
          <p:spPr bwMode="auto">
            <a:xfrm>
              <a:off x="4073" y="2680"/>
              <a:ext cx="11" cy="86"/>
            </a:xfrm>
            <a:custGeom>
              <a:avLst/>
              <a:gdLst>
                <a:gd name="T0" fmla="*/ 3 w 11"/>
                <a:gd name="T1" fmla="*/ 82 h 86"/>
                <a:gd name="T2" fmla="*/ 7 w 11"/>
                <a:gd name="T3" fmla="*/ 79 h 86"/>
                <a:gd name="T4" fmla="*/ 7 w 11"/>
                <a:gd name="T5" fmla="*/ 61 h 86"/>
                <a:gd name="T6" fmla="*/ 11 w 11"/>
                <a:gd name="T7" fmla="*/ 39 h 86"/>
                <a:gd name="T8" fmla="*/ 7 w 11"/>
                <a:gd name="T9" fmla="*/ 18 h 86"/>
                <a:gd name="T10" fmla="*/ 7 w 11"/>
                <a:gd name="T11" fmla="*/ 0 h 86"/>
                <a:gd name="T12" fmla="*/ 0 w 11"/>
                <a:gd name="T13" fmla="*/ 0 h 86"/>
                <a:gd name="T14" fmla="*/ 0 w 11"/>
                <a:gd name="T15" fmla="*/ 18 h 86"/>
                <a:gd name="T16" fmla="*/ 3 w 11"/>
                <a:gd name="T17" fmla="*/ 39 h 86"/>
                <a:gd name="T18" fmla="*/ 0 w 11"/>
                <a:gd name="T19" fmla="*/ 61 h 86"/>
                <a:gd name="T20" fmla="*/ 0 w 11"/>
                <a:gd name="T21" fmla="*/ 79 h 86"/>
                <a:gd name="T22" fmla="*/ 3 w 11"/>
                <a:gd name="T23" fmla="*/ 75 h 86"/>
                <a:gd name="T24" fmla="*/ 3 w 11"/>
                <a:gd name="T25" fmla="*/ 82 h 86"/>
                <a:gd name="T26" fmla="*/ 7 w 11"/>
                <a:gd name="T27" fmla="*/ 86 h 86"/>
                <a:gd name="T28" fmla="*/ 7 w 11"/>
                <a:gd name="T29" fmla="*/ 79 h 86"/>
                <a:gd name="T30" fmla="*/ 3 w 11"/>
                <a:gd name="T31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86">
                  <a:moveTo>
                    <a:pt x="3" y="82"/>
                  </a:moveTo>
                  <a:lnTo>
                    <a:pt x="7" y="79"/>
                  </a:lnTo>
                  <a:lnTo>
                    <a:pt x="7" y="61"/>
                  </a:lnTo>
                  <a:lnTo>
                    <a:pt x="11" y="39"/>
                  </a:lnTo>
                  <a:lnTo>
                    <a:pt x="7" y="1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" y="39"/>
                  </a:lnTo>
                  <a:lnTo>
                    <a:pt x="0" y="61"/>
                  </a:lnTo>
                  <a:lnTo>
                    <a:pt x="0" y="79"/>
                  </a:lnTo>
                  <a:lnTo>
                    <a:pt x="3" y="75"/>
                  </a:lnTo>
                  <a:lnTo>
                    <a:pt x="3" y="82"/>
                  </a:lnTo>
                  <a:lnTo>
                    <a:pt x="7" y="86"/>
                  </a:lnTo>
                  <a:lnTo>
                    <a:pt x="7" y="79"/>
                  </a:lnTo>
                  <a:lnTo>
                    <a:pt x="3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19" name="Freeform 543"/>
            <p:cNvSpPr>
              <a:spLocks/>
            </p:cNvSpPr>
            <p:nvPr/>
          </p:nvSpPr>
          <p:spPr bwMode="auto">
            <a:xfrm>
              <a:off x="4062" y="2755"/>
              <a:ext cx="14" cy="11"/>
            </a:xfrm>
            <a:custGeom>
              <a:avLst/>
              <a:gdLst>
                <a:gd name="T0" fmla="*/ 11 w 14"/>
                <a:gd name="T1" fmla="*/ 7 h 11"/>
                <a:gd name="T2" fmla="*/ 7 w 14"/>
                <a:gd name="T3" fmla="*/ 11 h 11"/>
                <a:gd name="T4" fmla="*/ 11 w 14"/>
                <a:gd name="T5" fmla="*/ 7 h 11"/>
                <a:gd name="T6" fmla="*/ 14 w 14"/>
                <a:gd name="T7" fmla="*/ 7 h 11"/>
                <a:gd name="T8" fmla="*/ 14 w 14"/>
                <a:gd name="T9" fmla="*/ 0 h 11"/>
                <a:gd name="T10" fmla="*/ 11 w 14"/>
                <a:gd name="T11" fmla="*/ 0 h 11"/>
                <a:gd name="T12" fmla="*/ 7 w 14"/>
                <a:gd name="T13" fmla="*/ 4 h 11"/>
                <a:gd name="T14" fmla="*/ 4 w 14"/>
                <a:gd name="T15" fmla="*/ 4 h 11"/>
                <a:gd name="T16" fmla="*/ 0 w 14"/>
                <a:gd name="T17" fmla="*/ 7 h 11"/>
                <a:gd name="T18" fmla="*/ 4 w 14"/>
                <a:gd name="T19" fmla="*/ 4 h 11"/>
                <a:gd name="T20" fmla="*/ 0 w 14"/>
                <a:gd name="T21" fmla="*/ 7 h 11"/>
                <a:gd name="T22" fmla="*/ 11 w 14"/>
                <a:gd name="T2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11" y="7"/>
                  </a:moveTo>
                  <a:lnTo>
                    <a:pt x="7" y="11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7"/>
                  </a:lnTo>
                  <a:lnTo>
                    <a:pt x="4" y="4"/>
                  </a:lnTo>
                  <a:lnTo>
                    <a:pt x="0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20" name="Freeform 544"/>
            <p:cNvSpPr>
              <a:spLocks/>
            </p:cNvSpPr>
            <p:nvPr/>
          </p:nvSpPr>
          <p:spPr bwMode="auto">
            <a:xfrm>
              <a:off x="4062" y="2762"/>
              <a:ext cx="11" cy="8"/>
            </a:xfrm>
            <a:custGeom>
              <a:avLst/>
              <a:gdLst>
                <a:gd name="T0" fmla="*/ 7 w 11"/>
                <a:gd name="T1" fmla="*/ 4 h 8"/>
                <a:gd name="T2" fmla="*/ 11 w 11"/>
                <a:gd name="T3" fmla="*/ 8 h 8"/>
                <a:gd name="T4" fmla="*/ 11 w 11"/>
                <a:gd name="T5" fmla="*/ 0 h 8"/>
                <a:gd name="T6" fmla="*/ 0 w 11"/>
                <a:gd name="T7" fmla="*/ 0 h 8"/>
                <a:gd name="T8" fmla="*/ 0 w 11"/>
                <a:gd name="T9" fmla="*/ 8 h 8"/>
                <a:gd name="T10" fmla="*/ 4 w 11"/>
                <a:gd name="T11" fmla="*/ 8 h 8"/>
                <a:gd name="T12" fmla="*/ 0 w 11"/>
                <a:gd name="T13" fmla="*/ 8 h 8"/>
                <a:gd name="T14" fmla="*/ 4 w 11"/>
                <a:gd name="T15" fmla="*/ 8 h 8"/>
                <a:gd name="T16" fmla="*/ 7 w 11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7" y="4"/>
                  </a:moveTo>
                  <a:lnTo>
                    <a:pt x="11" y="8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21" name="Freeform 545"/>
            <p:cNvSpPr>
              <a:spLocks/>
            </p:cNvSpPr>
            <p:nvPr/>
          </p:nvSpPr>
          <p:spPr bwMode="auto">
            <a:xfrm>
              <a:off x="4066" y="2766"/>
              <a:ext cx="71" cy="43"/>
            </a:xfrm>
            <a:custGeom>
              <a:avLst/>
              <a:gdLst>
                <a:gd name="T0" fmla="*/ 68 w 71"/>
                <a:gd name="T1" fmla="*/ 40 h 43"/>
                <a:gd name="T2" fmla="*/ 68 w 71"/>
                <a:gd name="T3" fmla="*/ 36 h 43"/>
                <a:gd name="T4" fmla="*/ 61 w 71"/>
                <a:gd name="T5" fmla="*/ 32 h 43"/>
                <a:gd name="T6" fmla="*/ 53 w 71"/>
                <a:gd name="T7" fmla="*/ 25 h 43"/>
                <a:gd name="T8" fmla="*/ 46 w 71"/>
                <a:gd name="T9" fmla="*/ 22 h 43"/>
                <a:gd name="T10" fmla="*/ 35 w 71"/>
                <a:gd name="T11" fmla="*/ 18 h 43"/>
                <a:gd name="T12" fmla="*/ 28 w 71"/>
                <a:gd name="T13" fmla="*/ 14 h 43"/>
                <a:gd name="T14" fmla="*/ 21 w 71"/>
                <a:gd name="T15" fmla="*/ 7 h 43"/>
                <a:gd name="T16" fmla="*/ 10 w 71"/>
                <a:gd name="T17" fmla="*/ 4 h 43"/>
                <a:gd name="T18" fmla="*/ 3 w 71"/>
                <a:gd name="T19" fmla="*/ 0 h 43"/>
                <a:gd name="T20" fmla="*/ 0 w 71"/>
                <a:gd name="T21" fmla="*/ 4 h 43"/>
                <a:gd name="T22" fmla="*/ 7 w 71"/>
                <a:gd name="T23" fmla="*/ 11 h 43"/>
                <a:gd name="T24" fmla="*/ 18 w 71"/>
                <a:gd name="T25" fmla="*/ 14 h 43"/>
                <a:gd name="T26" fmla="*/ 25 w 71"/>
                <a:gd name="T27" fmla="*/ 22 h 43"/>
                <a:gd name="T28" fmla="*/ 32 w 71"/>
                <a:gd name="T29" fmla="*/ 25 h 43"/>
                <a:gd name="T30" fmla="*/ 43 w 71"/>
                <a:gd name="T31" fmla="*/ 29 h 43"/>
                <a:gd name="T32" fmla="*/ 50 w 71"/>
                <a:gd name="T33" fmla="*/ 32 h 43"/>
                <a:gd name="T34" fmla="*/ 57 w 71"/>
                <a:gd name="T35" fmla="*/ 40 h 43"/>
                <a:gd name="T36" fmla="*/ 64 w 71"/>
                <a:gd name="T37" fmla="*/ 43 h 43"/>
                <a:gd name="T38" fmla="*/ 64 w 71"/>
                <a:gd name="T39" fmla="*/ 40 h 43"/>
                <a:gd name="T40" fmla="*/ 68 w 71"/>
                <a:gd name="T41" fmla="*/ 40 h 43"/>
                <a:gd name="T42" fmla="*/ 71 w 71"/>
                <a:gd name="T43" fmla="*/ 36 h 43"/>
                <a:gd name="T44" fmla="*/ 68 w 71"/>
                <a:gd name="T45" fmla="*/ 36 h 43"/>
                <a:gd name="T46" fmla="*/ 68 w 71"/>
                <a:gd name="T47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1" h="43">
                  <a:moveTo>
                    <a:pt x="68" y="40"/>
                  </a:moveTo>
                  <a:lnTo>
                    <a:pt x="68" y="36"/>
                  </a:lnTo>
                  <a:lnTo>
                    <a:pt x="61" y="32"/>
                  </a:lnTo>
                  <a:lnTo>
                    <a:pt x="53" y="25"/>
                  </a:lnTo>
                  <a:lnTo>
                    <a:pt x="46" y="22"/>
                  </a:lnTo>
                  <a:lnTo>
                    <a:pt x="35" y="18"/>
                  </a:lnTo>
                  <a:lnTo>
                    <a:pt x="28" y="14"/>
                  </a:lnTo>
                  <a:lnTo>
                    <a:pt x="21" y="7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4"/>
                  </a:lnTo>
                  <a:lnTo>
                    <a:pt x="7" y="11"/>
                  </a:lnTo>
                  <a:lnTo>
                    <a:pt x="18" y="14"/>
                  </a:lnTo>
                  <a:lnTo>
                    <a:pt x="25" y="22"/>
                  </a:lnTo>
                  <a:lnTo>
                    <a:pt x="32" y="25"/>
                  </a:lnTo>
                  <a:lnTo>
                    <a:pt x="43" y="29"/>
                  </a:lnTo>
                  <a:lnTo>
                    <a:pt x="50" y="32"/>
                  </a:lnTo>
                  <a:lnTo>
                    <a:pt x="57" y="40"/>
                  </a:lnTo>
                  <a:lnTo>
                    <a:pt x="64" y="43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71" y="36"/>
                  </a:lnTo>
                  <a:lnTo>
                    <a:pt x="68" y="36"/>
                  </a:lnTo>
                  <a:lnTo>
                    <a:pt x="68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22" name="Freeform 546"/>
            <p:cNvSpPr>
              <a:spLocks/>
            </p:cNvSpPr>
            <p:nvPr/>
          </p:nvSpPr>
          <p:spPr bwMode="auto">
            <a:xfrm>
              <a:off x="4127" y="2806"/>
              <a:ext cx="10" cy="82"/>
            </a:xfrm>
            <a:custGeom>
              <a:avLst/>
              <a:gdLst>
                <a:gd name="T0" fmla="*/ 10 w 10"/>
                <a:gd name="T1" fmla="*/ 82 h 82"/>
                <a:gd name="T2" fmla="*/ 10 w 10"/>
                <a:gd name="T3" fmla="*/ 61 h 82"/>
                <a:gd name="T4" fmla="*/ 7 w 10"/>
                <a:gd name="T5" fmla="*/ 39 h 82"/>
                <a:gd name="T6" fmla="*/ 7 w 10"/>
                <a:gd name="T7" fmla="*/ 0 h 82"/>
                <a:gd name="T8" fmla="*/ 3 w 10"/>
                <a:gd name="T9" fmla="*/ 0 h 82"/>
                <a:gd name="T10" fmla="*/ 0 w 10"/>
                <a:gd name="T11" fmla="*/ 21 h 82"/>
                <a:gd name="T12" fmla="*/ 3 w 10"/>
                <a:gd name="T13" fmla="*/ 39 h 82"/>
                <a:gd name="T14" fmla="*/ 3 w 10"/>
                <a:gd name="T15" fmla="*/ 82 h 82"/>
                <a:gd name="T16" fmla="*/ 10 w 10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2">
                  <a:moveTo>
                    <a:pt x="10" y="82"/>
                  </a:moveTo>
                  <a:lnTo>
                    <a:pt x="10" y="61"/>
                  </a:lnTo>
                  <a:lnTo>
                    <a:pt x="7" y="39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3" y="39"/>
                  </a:lnTo>
                  <a:lnTo>
                    <a:pt x="3" y="82"/>
                  </a:lnTo>
                  <a:lnTo>
                    <a:pt x="10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23" name="Freeform 547"/>
            <p:cNvSpPr>
              <a:spLocks/>
            </p:cNvSpPr>
            <p:nvPr/>
          </p:nvSpPr>
          <p:spPr bwMode="auto">
            <a:xfrm>
              <a:off x="4130" y="2888"/>
              <a:ext cx="11" cy="51"/>
            </a:xfrm>
            <a:custGeom>
              <a:avLst/>
              <a:gdLst>
                <a:gd name="T0" fmla="*/ 7 w 11"/>
                <a:gd name="T1" fmla="*/ 51 h 51"/>
                <a:gd name="T2" fmla="*/ 11 w 11"/>
                <a:gd name="T3" fmla="*/ 47 h 51"/>
                <a:gd name="T4" fmla="*/ 7 w 11"/>
                <a:gd name="T5" fmla="*/ 0 h 51"/>
                <a:gd name="T6" fmla="*/ 0 w 11"/>
                <a:gd name="T7" fmla="*/ 0 h 51"/>
                <a:gd name="T8" fmla="*/ 4 w 11"/>
                <a:gd name="T9" fmla="*/ 47 h 51"/>
                <a:gd name="T10" fmla="*/ 7 w 11"/>
                <a:gd name="T11" fmla="*/ 44 h 51"/>
                <a:gd name="T12" fmla="*/ 7 w 11"/>
                <a:gd name="T13" fmla="*/ 51 h 51"/>
                <a:gd name="T14" fmla="*/ 11 w 11"/>
                <a:gd name="T15" fmla="*/ 51 h 51"/>
                <a:gd name="T16" fmla="*/ 11 w 11"/>
                <a:gd name="T17" fmla="*/ 47 h 51"/>
                <a:gd name="T18" fmla="*/ 7 w 11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1">
                  <a:moveTo>
                    <a:pt x="7" y="51"/>
                  </a:moveTo>
                  <a:lnTo>
                    <a:pt x="11" y="47"/>
                  </a:lnTo>
                  <a:lnTo>
                    <a:pt x="7" y="0"/>
                  </a:lnTo>
                  <a:lnTo>
                    <a:pt x="0" y="0"/>
                  </a:lnTo>
                  <a:lnTo>
                    <a:pt x="4" y="47"/>
                  </a:lnTo>
                  <a:lnTo>
                    <a:pt x="7" y="44"/>
                  </a:lnTo>
                  <a:lnTo>
                    <a:pt x="7" y="51"/>
                  </a:lnTo>
                  <a:lnTo>
                    <a:pt x="11" y="51"/>
                  </a:lnTo>
                  <a:lnTo>
                    <a:pt x="11" y="47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24" name="Freeform 548"/>
            <p:cNvSpPr>
              <a:spLocks/>
            </p:cNvSpPr>
            <p:nvPr/>
          </p:nvSpPr>
          <p:spPr bwMode="auto">
            <a:xfrm>
              <a:off x="4004" y="2928"/>
              <a:ext cx="133" cy="11"/>
            </a:xfrm>
            <a:custGeom>
              <a:avLst/>
              <a:gdLst>
                <a:gd name="T0" fmla="*/ 0 w 133"/>
                <a:gd name="T1" fmla="*/ 4 h 11"/>
                <a:gd name="T2" fmla="*/ 0 w 133"/>
                <a:gd name="T3" fmla="*/ 7 h 11"/>
                <a:gd name="T4" fmla="*/ 11 w 133"/>
                <a:gd name="T5" fmla="*/ 11 h 11"/>
                <a:gd name="T6" fmla="*/ 133 w 133"/>
                <a:gd name="T7" fmla="*/ 11 h 11"/>
                <a:gd name="T8" fmla="*/ 133 w 133"/>
                <a:gd name="T9" fmla="*/ 4 h 11"/>
                <a:gd name="T10" fmla="*/ 119 w 133"/>
                <a:gd name="T11" fmla="*/ 4 h 11"/>
                <a:gd name="T12" fmla="*/ 108 w 133"/>
                <a:gd name="T13" fmla="*/ 0 h 11"/>
                <a:gd name="T14" fmla="*/ 87 w 133"/>
                <a:gd name="T15" fmla="*/ 0 h 11"/>
                <a:gd name="T16" fmla="*/ 76 w 133"/>
                <a:gd name="T17" fmla="*/ 4 h 11"/>
                <a:gd name="T18" fmla="*/ 11 w 133"/>
                <a:gd name="T19" fmla="*/ 4 h 11"/>
                <a:gd name="T20" fmla="*/ 4 w 133"/>
                <a:gd name="T21" fmla="*/ 0 h 11"/>
                <a:gd name="T22" fmla="*/ 8 w 133"/>
                <a:gd name="T23" fmla="*/ 4 h 11"/>
                <a:gd name="T24" fmla="*/ 0 w 133"/>
                <a:gd name="T25" fmla="*/ 4 h 11"/>
                <a:gd name="T26" fmla="*/ 0 w 133"/>
                <a:gd name="T27" fmla="*/ 7 h 11"/>
                <a:gd name="T28" fmla="*/ 0 w 133"/>
                <a:gd name="T2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3" h="11">
                  <a:moveTo>
                    <a:pt x="0" y="4"/>
                  </a:moveTo>
                  <a:lnTo>
                    <a:pt x="0" y="7"/>
                  </a:lnTo>
                  <a:lnTo>
                    <a:pt x="11" y="11"/>
                  </a:lnTo>
                  <a:lnTo>
                    <a:pt x="133" y="11"/>
                  </a:lnTo>
                  <a:lnTo>
                    <a:pt x="133" y="4"/>
                  </a:lnTo>
                  <a:lnTo>
                    <a:pt x="119" y="4"/>
                  </a:lnTo>
                  <a:lnTo>
                    <a:pt x="108" y="0"/>
                  </a:lnTo>
                  <a:lnTo>
                    <a:pt x="87" y="0"/>
                  </a:lnTo>
                  <a:lnTo>
                    <a:pt x="76" y="4"/>
                  </a:lnTo>
                  <a:lnTo>
                    <a:pt x="11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25" name="Freeform 549"/>
            <p:cNvSpPr>
              <a:spLocks/>
            </p:cNvSpPr>
            <p:nvPr/>
          </p:nvSpPr>
          <p:spPr bwMode="auto">
            <a:xfrm>
              <a:off x="3986" y="2690"/>
              <a:ext cx="26" cy="242"/>
            </a:xfrm>
            <a:custGeom>
              <a:avLst/>
              <a:gdLst>
                <a:gd name="T0" fmla="*/ 8 w 26"/>
                <a:gd name="T1" fmla="*/ 33 h 242"/>
                <a:gd name="T2" fmla="*/ 0 w 26"/>
                <a:gd name="T3" fmla="*/ 33 h 242"/>
                <a:gd name="T4" fmla="*/ 8 w 26"/>
                <a:gd name="T5" fmla="*/ 58 h 242"/>
                <a:gd name="T6" fmla="*/ 8 w 26"/>
                <a:gd name="T7" fmla="*/ 80 h 242"/>
                <a:gd name="T8" fmla="*/ 11 w 26"/>
                <a:gd name="T9" fmla="*/ 108 h 242"/>
                <a:gd name="T10" fmla="*/ 11 w 26"/>
                <a:gd name="T11" fmla="*/ 162 h 242"/>
                <a:gd name="T12" fmla="*/ 15 w 26"/>
                <a:gd name="T13" fmla="*/ 191 h 242"/>
                <a:gd name="T14" fmla="*/ 15 w 26"/>
                <a:gd name="T15" fmla="*/ 216 h 242"/>
                <a:gd name="T16" fmla="*/ 18 w 26"/>
                <a:gd name="T17" fmla="*/ 242 h 242"/>
                <a:gd name="T18" fmla="*/ 26 w 26"/>
                <a:gd name="T19" fmla="*/ 242 h 242"/>
                <a:gd name="T20" fmla="*/ 22 w 26"/>
                <a:gd name="T21" fmla="*/ 216 h 242"/>
                <a:gd name="T22" fmla="*/ 22 w 26"/>
                <a:gd name="T23" fmla="*/ 191 h 242"/>
                <a:gd name="T24" fmla="*/ 18 w 26"/>
                <a:gd name="T25" fmla="*/ 162 h 242"/>
                <a:gd name="T26" fmla="*/ 18 w 26"/>
                <a:gd name="T27" fmla="*/ 108 h 242"/>
                <a:gd name="T28" fmla="*/ 15 w 26"/>
                <a:gd name="T29" fmla="*/ 80 h 242"/>
                <a:gd name="T30" fmla="*/ 11 w 26"/>
                <a:gd name="T31" fmla="*/ 54 h 242"/>
                <a:gd name="T32" fmla="*/ 8 w 26"/>
                <a:gd name="T33" fmla="*/ 29 h 242"/>
                <a:gd name="T34" fmla="*/ 0 w 26"/>
                <a:gd name="T35" fmla="*/ 33 h 242"/>
                <a:gd name="T36" fmla="*/ 8 w 26"/>
                <a:gd name="T37" fmla="*/ 29 h 242"/>
                <a:gd name="T38" fmla="*/ 0 w 26"/>
                <a:gd name="T39" fmla="*/ 0 h 242"/>
                <a:gd name="T40" fmla="*/ 0 w 26"/>
                <a:gd name="T41" fmla="*/ 33 h 242"/>
                <a:gd name="T42" fmla="*/ 8 w 26"/>
                <a:gd name="T43" fmla="*/ 3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242">
                  <a:moveTo>
                    <a:pt x="8" y="33"/>
                  </a:moveTo>
                  <a:lnTo>
                    <a:pt x="0" y="33"/>
                  </a:lnTo>
                  <a:lnTo>
                    <a:pt x="8" y="58"/>
                  </a:lnTo>
                  <a:lnTo>
                    <a:pt x="8" y="80"/>
                  </a:lnTo>
                  <a:lnTo>
                    <a:pt x="11" y="108"/>
                  </a:lnTo>
                  <a:lnTo>
                    <a:pt x="11" y="162"/>
                  </a:lnTo>
                  <a:lnTo>
                    <a:pt x="15" y="191"/>
                  </a:lnTo>
                  <a:lnTo>
                    <a:pt x="15" y="216"/>
                  </a:lnTo>
                  <a:lnTo>
                    <a:pt x="18" y="242"/>
                  </a:lnTo>
                  <a:lnTo>
                    <a:pt x="26" y="242"/>
                  </a:lnTo>
                  <a:lnTo>
                    <a:pt x="22" y="216"/>
                  </a:lnTo>
                  <a:lnTo>
                    <a:pt x="22" y="191"/>
                  </a:lnTo>
                  <a:lnTo>
                    <a:pt x="18" y="162"/>
                  </a:lnTo>
                  <a:lnTo>
                    <a:pt x="18" y="108"/>
                  </a:lnTo>
                  <a:lnTo>
                    <a:pt x="15" y="80"/>
                  </a:lnTo>
                  <a:lnTo>
                    <a:pt x="11" y="54"/>
                  </a:lnTo>
                  <a:lnTo>
                    <a:pt x="8" y="29"/>
                  </a:lnTo>
                  <a:lnTo>
                    <a:pt x="0" y="33"/>
                  </a:lnTo>
                  <a:lnTo>
                    <a:pt x="8" y="29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26" name="Freeform 550"/>
            <p:cNvSpPr>
              <a:spLocks/>
            </p:cNvSpPr>
            <p:nvPr/>
          </p:nvSpPr>
          <p:spPr bwMode="auto">
            <a:xfrm>
              <a:off x="3986" y="2723"/>
              <a:ext cx="15" cy="212"/>
            </a:xfrm>
            <a:custGeom>
              <a:avLst/>
              <a:gdLst>
                <a:gd name="T0" fmla="*/ 11 w 15"/>
                <a:gd name="T1" fmla="*/ 212 h 212"/>
                <a:gd name="T2" fmla="*/ 15 w 15"/>
                <a:gd name="T3" fmla="*/ 209 h 212"/>
                <a:gd name="T4" fmla="*/ 15 w 15"/>
                <a:gd name="T5" fmla="*/ 158 h 212"/>
                <a:gd name="T6" fmla="*/ 11 w 15"/>
                <a:gd name="T7" fmla="*/ 104 h 212"/>
                <a:gd name="T8" fmla="*/ 8 w 15"/>
                <a:gd name="T9" fmla="*/ 50 h 212"/>
                <a:gd name="T10" fmla="*/ 8 w 15"/>
                <a:gd name="T11" fmla="*/ 0 h 212"/>
                <a:gd name="T12" fmla="*/ 0 w 15"/>
                <a:gd name="T13" fmla="*/ 0 h 212"/>
                <a:gd name="T14" fmla="*/ 0 w 15"/>
                <a:gd name="T15" fmla="*/ 50 h 212"/>
                <a:gd name="T16" fmla="*/ 8 w 15"/>
                <a:gd name="T17" fmla="*/ 104 h 212"/>
                <a:gd name="T18" fmla="*/ 8 w 15"/>
                <a:gd name="T19" fmla="*/ 209 h 212"/>
                <a:gd name="T20" fmla="*/ 11 w 15"/>
                <a:gd name="T21" fmla="*/ 205 h 212"/>
                <a:gd name="T22" fmla="*/ 11 w 15"/>
                <a:gd name="T23" fmla="*/ 212 h 212"/>
                <a:gd name="T24" fmla="*/ 15 w 15"/>
                <a:gd name="T25" fmla="*/ 212 h 212"/>
                <a:gd name="T26" fmla="*/ 15 w 15"/>
                <a:gd name="T27" fmla="*/ 209 h 212"/>
                <a:gd name="T28" fmla="*/ 11 w 15"/>
                <a:gd name="T29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12">
                  <a:moveTo>
                    <a:pt x="11" y="212"/>
                  </a:moveTo>
                  <a:lnTo>
                    <a:pt x="15" y="209"/>
                  </a:lnTo>
                  <a:lnTo>
                    <a:pt x="15" y="158"/>
                  </a:lnTo>
                  <a:lnTo>
                    <a:pt x="11" y="104"/>
                  </a:lnTo>
                  <a:lnTo>
                    <a:pt x="8" y="5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8" y="104"/>
                  </a:lnTo>
                  <a:lnTo>
                    <a:pt x="8" y="209"/>
                  </a:lnTo>
                  <a:lnTo>
                    <a:pt x="11" y="205"/>
                  </a:lnTo>
                  <a:lnTo>
                    <a:pt x="11" y="212"/>
                  </a:lnTo>
                  <a:lnTo>
                    <a:pt x="15" y="212"/>
                  </a:lnTo>
                  <a:lnTo>
                    <a:pt x="15" y="209"/>
                  </a:lnTo>
                  <a:lnTo>
                    <a:pt x="11" y="2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27" name="Freeform 551"/>
            <p:cNvSpPr>
              <a:spLocks/>
            </p:cNvSpPr>
            <p:nvPr/>
          </p:nvSpPr>
          <p:spPr bwMode="auto">
            <a:xfrm>
              <a:off x="3954" y="2921"/>
              <a:ext cx="43" cy="14"/>
            </a:xfrm>
            <a:custGeom>
              <a:avLst/>
              <a:gdLst>
                <a:gd name="T0" fmla="*/ 0 w 43"/>
                <a:gd name="T1" fmla="*/ 3 h 14"/>
                <a:gd name="T2" fmla="*/ 4 w 43"/>
                <a:gd name="T3" fmla="*/ 7 h 14"/>
                <a:gd name="T4" fmla="*/ 43 w 43"/>
                <a:gd name="T5" fmla="*/ 14 h 14"/>
                <a:gd name="T6" fmla="*/ 43 w 43"/>
                <a:gd name="T7" fmla="*/ 7 h 14"/>
                <a:gd name="T8" fmla="*/ 4 w 43"/>
                <a:gd name="T9" fmla="*/ 0 h 14"/>
                <a:gd name="T10" fmla="*/ 7 w 43"/>
                <a:gd name="T11" fmla="*/ 3 h 14"/>
                <a:gd name="T12" fmla="*/ 0 w 43"/>
                <a:gd name="T13" fmla="*/ 3 h 14"/>
                <a:gd name="T14" fmla="*/ 0 w 43"/>
                <a:gd name="T15" fmla="*/ 7 h 14"/>
                <a:gd name="T16" fmla="*/ 4 w 43"/>
                <a:gd name="T17" fmla="*/ 7 h 14"/>
                <a:gd name="T18" fmla="*/ 0 w 43"/>
                <a:gd name="T1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4">
                  <a:moveTo>
                    <a:pt x="0" y="3"/>
                  </a:moveTo>
                  <a:lnTo>
                    <a:pt x="4" y="7"/>
                  </a:lnTo>
                  <a:lnTo>
                    <a:pt x="43" y="14"/>
                  </a:lnTo>
                  <a:lnTo>
                    <a:pt x="43" y="7"/>
                  </a:lnTo>
                  <a:lnTo>
                    <a:pt x="4" y="0"/>
                  </a:lnTo>
                  <a:lnTo>
                    <a:pt x="7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28" name="Freeform 552"/>
            <p:cNvSpPr>
              <a:spLocks/>
            </p:cNvSpPr>
            <p:nvPr/>
          </p:nvSpPr>
          <p:spPr bwMode="auto">
            <a:xfrm>
              <a:off x="3918" y="2791"/>
              <a:ext cx="43" cy="133"/>
            </a:xfrm>
            <a:custGeom>
              <a:avLst/>
              <a:gdLst>
                <a:gd name="T0" fmla="*/ 11 w 43"/>
                <a:gd name="T1" fmla="*/ 4 h 133"/>
                <a:gd name="T2" fmla="*/ 4 w 43"/>
                <a:gd name="T3" fmla="*/ 7 h 133"/>
                <a:gd name="T4" fmla="*/ 11 w 43"/>
                <a:gd name="T5" fmla="*/ 22 h 133"/>
                <a:gd name="T6" fmla="*/ 18 w 43"/>
                <a:gd name="T7" fmla="*/ 36 h 133"/>
                <a:gd name="T8" fmla="*/ 22 w 43"/>
                <a:gd name="T9" fmla="*/ 54 h 133"/>
                <a:gd name="T10" fmla="*/ 25 w 43"/>
                <a:gd name="T11" fmla="*/ 69 h 133"/>
                <a:gd name="T12" fmla="*/ 29 w 43"/>
                <a:gd name="T13" fmla="*/ 83 h 133"/>
                <a:gd name="T14" fmla="*/ 32 w 43"/>
                <a:gd name="T15" fmla="*/ 101 h 133"/>
                <a:gd name="T16" fmla="*/ 36 w 43"/>
                <a:gd name="T17" fmla="*/ 115 h 133"/>
                <a:gd name="T18" fmla="*/ 36 w 43"/>
                <a:gd name="T19" fmla="*/ 133 h 133"/>
                <a:gd name="T20" fmla="*/ 43 w 43"/>
                <a:gd name="T21" fmla="*/ 133 h 133"/>
                <a:gd name="T22" fmla="*/ 43 w 43"/>
                <a:gd name="T23" fmla="*/ 115 h 133"/>
                <a:gd name="T24" fmla="*/ 40 w 43"/>
                <a:gd name="T25" fmla="*/ 101 h 133"/>
                <a:gd name="T26" fmla="*/ 36 w 43"/>
                <a:gd name="T27" fmla="*/ 83 h 133"/>
                <a:gd name="T28" fmla="*/ 32 w 43"/>
                <a:gd name="T29" fmla="*/ 69 h 133"/>
                <a:gd name="T30" fmla="*/ 29 w 43"/>
                <a:gd name="T31" fmla="*/ 51 h 133"/>
                <a:gd name="T32" fmla="*/ 22 w 43"/>
                <a:gd name="T33" fmla="*/ 36 h 133"/>
                <a:gd name="T34" fmla="*/ 18 w 43"/>
                <a:gd name="T35" fmla="*/ 18 h 133"/>
                <a:gd name="T36" fmla="*/ 11 w 43"/>
                <a:gd name="T37" fmla="*/ 4 h 133"/>
                <a:gd name="T38" fmla="*/ 7 w 43"/>
                <a:gd name="T39" fmla="*/ 11 h 133"/>
                <a:gd name="T40" fmla="*/ 11 w 43"/>
                <a:gd name="T41" fmla="*/ 4 h 133"/>
                <a:gd name="T42" fmla="*/ 0 w 43"/>
                <a:gd name="T43" fmla="*/ 0 h 133"/>
                <a:gd name="T44" fmla="*/ 4 w 43"/>
                <a:gd name="T45" fmla="*/ 7 h 133"/>
                <a:gd name="T46" fmla="*/ 11 w 43"/>
                <a:gd name="T47" fmla="*/ 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33">
                  <a:moveTo>
                    <a:pt x="11" y="4"/>
                  </a:moveTo>
                  <a:lnTo>
                    <a:pt x="4" y="7"/>
                  </a:lnTo>
                  <a:lnTo>
                    <a:pt x="11" y="22"/>
                  </a:lnTo>
                  <a:lnTo>
                    <a:pt x="18" y="36"/>
                  </a:lnTo>
                  <a:lnTo>
                    <a:pt x="22" y="54"/>
                  </a:lnTo>
                  <a:lnTo>
                    <a:pt x="25" y="69"/>
                  </a:lnTo>
                  <a:lnTo>
                    <a:pt x="29" y="83"/>
                  </a:lnTo>
                  <a:lnTo>
                    <a:pt x="32" y="101"/>
                  </a:lnTo>
                  <a:lnTo>
                    <a:pt x="36" y="115"/>
                  </a:lnTo>
                  <a:lnTo>
                    <a:pt x="36" y="133"/>
                  </a:lnTo>
                  <a:lnTo>
                    <a:pt x="43" y="133"/>
                  </a:lnTo>
                  <a:lnTo>
                    <a:pt x="43" y="115"/>
                  </a:lnTo>
                  <a:lnTo>
                    <a:pt x="40" y="101"/>
                  </a:lnTo>
                  <a:lnTo>
                    <a:pt x="36" y="83"/>
                  </a:lnTo>
                  <a:lnTo>
                    <a:pt x="32" y="69"/>
                  </a:lnTo>
                  <a:lnTo>
                    <a:pt x="29" y="51"/>
                  </a:lnTo>
                  <a:lnTo>
                    <a:pt x="22" y="36"/>
                  </a:lnTo>
                  <a:lnTo>
                    <a:pt x="18" y="18"/>
                  </a:lnTo>
                  <a:lnTo>
                    <a:pt x="11" y="4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0" y="0"/>
                  </a:lnTo>
                  <a:lnTo>
                    <a:pt x="4" y="7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29" name="Freeform 553"/>
            <p:cNvSpPr>
              <a:spLocks/>
            </p:cNvSpPr>
            <p:nvPr/>
          </p:nvSpPr>
          <p:spPr bwMode="auto">
            <a:xfrm>
              <a:off x="3925" y="2795"/>
              <a:ext cx="65" cy="25"/>
            </a:xfrm>
            <a:custGeom>
              <a:avLst/>
              <a:gdLst>
                <a:gd name="T0" fmla="*/ 58 w 65"/>
                <a:gd name="T1" fmla="*/ 14 h 25"/>
                <a:gd name="T2" fmla="*/ 58 w 65"/>
                <a:gd name="T3" fmla="*/ 11 h 25"/>
                <a:gd name="T4" fmla="*/ 51 w 65"/>
                <a:gd name="T5" fmla="*/ 14 h 25"/>
                <a:gd name="T6" fmla="*/ 33 w 65"/>
                <a:gd name="T7" fmla="*/ 14 h 25"/>
                <a:gd name="T8" fmla="*/ 25 w 65"/>
                <a:gd name="T9" fmla="*/ 11 h 25"/>
                <a:gd name="T10" fmla="*/ 18 w 65"/>
                <a:gd name="T11" fmla="*/ 7 h 25"/>
                <a:gd name="T12" fmla="*/ 11 w 65"/>
                <a:gd name="T13" fmla="*/ 3 h 25"/>
                <a:gd name="T14" fmla="*/ 4 w 65"/>
                <a:gd name="T15" fmla="*/ 0 h 25"/>
                <a:gd name="T16" fmla="*/ 0 w 65"/>
                <a:gd name="T17" fmla="*/ 7 h 25"/>
                <a:gd name="T18" fmla="*/ 7 w 65"/>
                <a:gd name="T19" fmla="*/ 11 h 25"/>
                <a:gd name="T20" fmla="*/ 15 w 65"/>
                <a:gd name="T21" fmla="*/ 14 h 25"/>
                <a:gd name="T22" fmla="*/ 22 w 65"/>
                <a:gd name="T23" fmla="*/ 18 h 25"/>
                <a:gd name="T24" fmla="*/ 29 w 65"/>
                <a:gd name="T25" fmla="*/ 21 h 25"/>
                <a:gd name="T26" fmla="*/ 36 w 65"/>
                <a:gd name="T27" fmla="*/ 21 h 25"/>
                <a:gd name="T28" fmla="*/ 47 w 65"/>
                <a:gd name="T29" fmla="*/ 25 h 25"/>
                <a:gd name="T30" fmla="*/ 54 w 65"/>
                <a:gd name="T31" fmla="*/ 21 h 25"/>
                <a:gd name="T32" fmla="*/ 61 w 65"/>
                <a:gd name="T33" fmla="*/ 18 h 25"/>
                <a:gd name="T34" fmla="*/ 65 w 65"/>
                <a:gd name="T35" fmla="*/ 14 h 25"/>
                <a:gd name="T36" fmla="*/ 61 w 65"/>
                <a:gd name="T37" fmla="*/ 18 h 25"/>
                <a:gd name="T38" fmla="*/ 65 w 65"/>
                <a:gd name="T39" fmla="*/ 14 h 25"/>
                <a:gd name="T40" fmla="*/ 58 w 65"/>
                <a:gd name="T41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25">
                  <a:moveTo>
                    <a:pt x="58" y="14"/>
                  </a:moveTo>
                  <a:lnTo>
                    <a:pt x="58" y="11"/>
                  </a:lnTo>
                  <a:lnTo>
                    <a:pt x="51" y="14"/>
                  </a:lnTo>
                  <a:lnTo>
                    <a:pt x="33" y="14"/>
                  </a:lnTo>
                  <a:lnTo>
                    <a:pt x="25" y="11"/>
                  </a:lnTo>
                  <a:lnTo>
                    <a:pt x="18" y="7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7"/>
                  </a:lnTo>
                  <a:lnTo>
                    <a:pt x="7" y="11"/>
                  </a:lnTo>
                  <a:lnTo>
                    <a:pt x="15" y="14"/>
                  </a:lnTo>
                  <a:lnTo>
                    <a:pt x="22" y="18"/>
                  </a:lnTo>
                  <a:lnTo>
                    <a:pt x="29" y="21"/>
                  </a:lnTo>
                  <a:lnTo>
                    <a:pt x="36" y="21"/>
                  </a:lnTo>
                  <a:lnTo>
                    <a:pt x="47" y="25"/>
                  </a:lnTo>
                  <a:lnTo>
                    <a:pt x="54" y="21"/>
                  </a:lnTo>
                  <a:lnTo>
                    <a:pt x="61" y="18"/>
                  </a:lnTo>
                  <a:lnTo>
                    <a:pt x="65" y="14"/>
                  </a:lnTo>
                  <a:lnTo>
                    <a:pt x="61" y="18"/>
                  </a:lnTo>
                  <a:lnTo>
                    <a:pt x="65" y="14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30" name="Freeform 554"/>
            <p:cNvSpPr>
              <a:spLocks/>
            </p:cNvSpPr>
            <p:nvPr/>
          </p:nvSpPr>
          <p:spPr bwMode="auto">
            <a:xfrm>
              <a:off x="3979" y="2701"/>
              <a:ext cx="15" cy="108"/>
            </a:xfrm>
            <a:custGeom>
              <a:avLst/>
              <a:gdLst>
                <a:gd name="T0" fmla="*/ 7 w 15"/>
                <a:gd name="T1" fmla="*/ 7 h 108"/>
                <a:gd name="T2" fmla="*/ 4 w 15"/>
                <a:gd name="T3" fmla="*/ 11 h 108"/>
                <a:gd name="T4" fmla="*/ 4 w 15"/>
                <a:gd name="T5" fmla="*/ 108 h 108"/>
                <a:gd name="T6" fmla="*/ 11 w 15"/>
                <a:gd name="T7" fmla="*/ 108 h 108"/>
                <a:gd name="T8" fmla="*/ 11 w 15"/>
                <a:gd name="T9" fmla="*/ 87 h 108"/>
                <a:gd name="T10" fmla="*/ 15 w 15"/>
                <a:gd name="T11" fmla="*/ 61 h 108"/>
                <a:gd name="T12" fmla="*/ 11 w 15"/>
                <a:gd name="T13" fmla="*/ 36 h 108"/>
                <a:gd name="T14" fmla="*/ 11 w 15"/>
                <a:gd name="T15" fmla="*/ 11 h 108"/>
                <a:gd name="T16" fmla="*/ 4 w 15"/>
                <a:gd name="T17" fmla="*/ 15 h 108"/>
                <a:gd name="T18" fmla="*/ 7 w 15"/>
                <a:gd name="T19" fmla="*/ 7 h 108"/>
                <a:gd name="T20" fmla="*/ 0 w 15"/>
                <a:gd name="T21" fmla="*/ 0 h 108"/>
                <a:gd name="T22" fmla="*/ 4 w 15"/>
                <a:gd name="T23" fmla="*/ 11 h 108"/>
                <a:gd name="T24" fmla="*/ 7 w 15"/>
                <a:gd name="T25" fmla="*/ 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08">
                  <a:moveTo>
                    <a:pt x="7" y="7"/>
                  </a:moveTo>
                  <a:lnTo>
                    <a:pt x="4" y="11"/>
                  </a:lnTo>
                  <a:lnTo>
                    <a:pt x="4" y="108"/>
                  </a:lnTo>
                  <a:lnTo>
                    <a:pt x="11" y="108"/>
                  </a:lnTo>
                  <a:lnTo>
                    <a:pt x="11" y="87"/>
                  </a:lnTo>
                  <a:lnTo>
                    <a:pt x="15" y="61"/>
                  </a:lnTo>
                  <a:lnTo>
                    <a:pt x="11" y="36"/>
                  </a:lnTo>
                  <a:lnTo>
                    <a:pt x="11" y="11"/>
                  </a:lnTo>
                  <a:lnTo>
                    <a:pt x="4" y="15"/>
                  </a:lnTo>
                  <a:lnTo>
                    <a:pt x="7" y="7"/>
                  </a:lnTo>
                  <a:lnTo>
                    <a:pt x="0" y="0"/>
                  </a:lnTo>
                  <a:lnTo>
                    <a:pt x="4" y="11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31" name="Freeform 555"/>
            <p:cNvSpPr>
              <a:spLocks/>
            </p:cNvSpPr>
            <p:nvPr/>
          </p:nvSpPr>
          <p:spPr bwMode="auto">
            <a:xfrm>
              <a:off x="3983" y="2708"/>
              <a:ext cx="18" cy="22"/>
            </a:xfrm>
            <a:custGeom>
              <a:avLst/>
              <a:gdLst>
                <a:gd name="T0" fmla="*/ 7 w 18"/>
                <a:gd name="T1" fmla="*/ 11 h 22"/>
                <a:gd name="T2" fmla="*/ 11 w 18"/>
                <a:gd name="T3" fmla="*/ 8 h 22"/>
                <a:gd name="T4" fmla="*/ 3 w 18"/>
                <a:gd name="T5" fmla="*/ 0 h 22"/>
                <a:gd name="T6" fmla="*/ 0 w 18"/>
                <a:gd name="T7" fmla="*/ 8 h 22"/>
                <a:gd name="T8" fmla="*/ 7 w 18"/>
                <a:gd name="T9" fmla="*/ 15 h 22"/>
                <a:gd name="T10" fmla="*/ 14 w 18"/>
                <a:gd name="T11" fmla="*/ 11 h 22"/>
                <a:gd name="T12" fmla="*/ 7 w 18"/>
                <a:gd name="T13" fmla="*/ 15 h 22"/>
                <a:gd name="T14" fmla="*/ 18 w 18"/>
                <a:gd name="T15" fmla="*/ 22 h 22"/>
                <a:gd name="T16" fmla="*/ 14 w 18"/>
                <a:gd name="T17" fmla="*/ 11 h 22"/>
                <a:gd name="T18" fmla="*/ 7 w 18"/>
                <a:gd name="T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2">
                  <a:moveTo>
                    <a:pt x="7" y="11"/>
                  </a:moveTo>
                  <a:lnTo>
                    <a:pt x="11" y="8"/>
                  </a:lnTo>
                  <a:lnTo>
                    <a:pt x="3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4" y="11"/>
                  </a:lnTo>
                  <a:lnTo>
                    <a:pt x="7" y="15"/>
                  </a:lnTo>
                  <a:lnTo>
                    <a:pt x="18" y="22"/>
                  </a:lnTo>
                  <a:lnTo>
                    <a:pt x="14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32" name="Freeform 556"/>
            <p:cNvSpPr>
              <a:spLocks/>
            </p:cNvSpPr>
            <p:nvPr/>
          </p:nvSpPr>
          <p:spPr bwMode="auto">
            <a:xfrm>
              <a:off x="3986" y="2690"/>
              <a:ext cx="11" cy="29"/>
            </a:xfrm>
            <a:custGeom>
              <a:avLst/>
              <a:gdLst>
                <a:gd name="T0" fmla="*/ 0 w 11"/>
                <a:gd name="T1" fmla="*/ 0 h 29"/>
                <a:gd name="T2" fmla="*/ 0 w 11"/>
                <a:gd name="T3" fmla="*/ 4 h 29"/>
                <a:gd name="T4" fmla="*/ 4 w 11"/>
                <a:gd name="T5" fmla="*/ 11 h 29"/>
                <a:gd name="T6" fmla="*/ 4 w 11"/>
                <a:gd name="T7" fmla="*/ 15 h 29"/>
                <a:gd name="T8" fmla="*/ 0 w 11"/>
                <a:gd name="T9" fmla="*/ 18 h 29"/>
                <a:gd name="T10" fmla="*/ 4 w 11"/>
                <a:gd name="T11" fmla="*/ 29 h 29"/>
                <a:gd name="T12" fmla="*/ 11 w 11"/>
                <a:gd name="T13" fmla="*/ 29 h 29"/>
                <a:gd name="T14" fmla="*/ 11 w 11"/>
                <a:gd name="T15" fmla="*/ 11 h 29"/>
                <a:gd name="T16" fmla="*/ 8 w 11"/>
                <a:gd name="T17" fmla="*/ 0 h 29"/>
                <a:gd name="T18" fmla="*/ 8 w 11"/>
                <a:gd name="T19" fmla="*/ 4 h 29"/>
                <a:gd name="T20" fmla="*/ 0 w 11"/>
                <a:gd name="T21" fmla="*/ 0 h 29"/>
                <a:gd name="T22" fmla="*/ 0 w 11"/>
                <a:gd name="T23" fmla="*/ 4 h 29"/>
                <a:gd name="T24" fmla="*/ 0 w 11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29">
                  <a:moveTo>
                    <a:pt x="0" y="0"/>
                  </a:moveTo>
                  <a:lnTo>
                    <a:pt x="0" y="4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0" y="18"/>
                  </a:lnTo>
                  <a:lnTo>
                    <a:pt x="4" y="29"/>
                  </a:lnTo>
                  <a:lnTo>
                    <a:pt x="11" y="29"/>
                  </a:lnTo>
                  <a:lnTo>
                    <a:pt x="11" y="11"/>
                  </a:lnTo>
                  <a:lnTo>
                    <a:pt x="8" y="0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33" name="Freeform 557"/>
            <p:cNvSpPr>
              <a:spLocks/>
            </p:cNvSpPr>
            <p:nvPr/>
          </p:nvSpPr>
          <p:spPr bwMode="auto">
            <a:xfrm>
              <a:off x="3986" y="2672"/>
              <a:ext cx="11" cy="22"/>
            </a:xfrm>
            <a:custGeom>
              <a:avLst/>
              <a:gdLst>
                <a:gd name="T0" fmla="*/ 8 w 11"/>
                <a:gd name="T1" fmla="*/ 11 h 22"/>
                <a:gd name="T2" fmla="*/ 4 w 11"/>
                <a:gd name="T3" fmla="*/ 8 h 22"/>
                <a:gd name="T4" fmla="*/ 0 w 11"/>
                <a:gd name="T5" fmla="*/ 18 h 22"/>
                <a:gd name="T6" fmla="*/ 8 w 11"/>
                <a:gd name="T7" fmla="*/ 22 h 22"/>
                <a:gd name="T8" fmla="*/ 11 w 11"/>
                <a:gd name="T9" fmla="*/ 8 h 22"/>
                <a:gd name="T10" fmla="*/ 8 w 11"/>
                <a:gd name="T11" fmla="*/ 0 h 22"/>
                <a:gd name="T12" fmla="*/ 11 w 11"/>
                <a:gd name="T13" fmla="*/ 8 h 22"/>
                <a:gd name="T14" fmla="*/ 11 w 11"/>
                <a:gd name="T15" fmla="*/ 0 h 22"/>
                <a:gd name="T16" fmla="*/ 8 w 11"/>
                <a:gd name="T17" fmla="*/ 0 h 22"/>
                <a:gd name="T18" fmla="*/ 8 w 11"/>
                <a:gd name="T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2">
                  <a:moveTo>
                    <a:pt x="8" y="11"/>
                  </a:moveTo>
                  <a:lnTo>
                    <a:pt x="4" y="8"/>
                  </a:lnTo>
                  <a:lnTo>
                    <a:pt x="0" y="18"/>
                  </a:lnTo>
                  <a:lnTo>
                    <a:pt x="8" y="22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34" name="Freeform 558"/>
            <p:cNvSpPr>
              <a:spLocks/>
            </p:cNvSpPr>
            <p:nvPr/>
          </p:nvSpPr>
          <p:spPr bwMode="auto">
            <a:xfrm>
              <a:off x="3986" y="2672"/>
              <a:ext cx="8" cy="11"/>
            </a:xfrm>
            <a:custGeom>
              <a:avLst/>
              <a:gdLst>
                <a:gd name="T0" fmla="*/ 0 w 8"/>
                <a:gd name="T1" fmla="*/ 8 h 11"/>
                <a:gd name="T2" fmla="*/ 4 w 8"/>
                <a:gd name="T3" fmla="*/ 11 h 11"/>
                <a:gd name="T4" fmla="*/ 8 w 8"/>
                <a:gd name="T5" fmla="*/ 11 h 11"/>
                <a:gd name="T6" fmla="*/ 8 w 8"/>
                <a:gd name="T7" fmla="*/ 0 h 11"/>
                <a:gd name="T8" fmla="*/ 4 w 8"/>
                <a:gd name="T9" fmla="*/ 0 h 11"/>
                <a:gd name="T10" fmla="*/ 8 w 8"/>
                <a:gd name="T11" fmla="*/ 8 h 11"/>
                <a:gd name="T12" fmla="*/ 0 w 8"/>
                <a:gd name="T13" fmla="*/ 8 h 11"/>
                <a:gd name="T14" fmla="*/ 0 w 8"/>
                <a:gd name="T15" fmla="*/ 11 h 11"/>
                <a:gd name="T16" fmla="*/ 4 w 8"/>
                <a:gd name="T17" fmla="*/ 11 h 11"/>
                <a:gd name="T18" fmla="*/ 0 w 8"/>
                <a:gd name="T1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1">
                  <a:moveTo>
                    <a:pt x="0" y="8"/>
                  </a:moveTo>
                  <a:lnTo>
                    <a:pt x="4" y="11"/>
                  </a:lnTo>
                  <a:lnTo>
                    <a:pt x="8" y="11"/>
                  </a:lnTo>
                  <a:lnTo>
                    <a:pt x="8" y="0"/>
                  </a:lnTo>
                  <a:lnTo>
                    <a:pt x="4" y="0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35" name="Freeform 559"/>
            <p:cNvSpPr>
              <a:spLocks/>
            </p:cNvSpPr>
            <p:nvPr/>
          </p:nvSpPr>
          <p:spPr bwMode="auto">
            <a:xfrm>
              <a:off x="3986" y="2626"/>
              <a:ext cx="8" cy="54"/>
            </a:xfrm>
            <a:custGeom>
              <a:avLst/>
              <a:gdLst>
                <a:gd name="T0" fmla="*/ 8 w 8"/>
                <a:gd name="T1" fmla="*/ 7 h 54"/>
                <a:gd name="T2" fmla="*/ 0 w 8"/>
                <a:gd name="T3" fmla="*/ 7 h 54"/>
                <a:gd name="T4" fmla="*/ 0 w 8"/>
                <a:gd name="T5" fmla="*/ 54 h 54"/>
                <a:gd name="T6" fmla="*/ 8 w 8"/>
                <a:gd name="T7" fmla="*/ 54 h 54"/>
                <a:gd name="T8" fmla="*/ 8 w 8"/>
                <a:gd name="T9" fmla="*/ 7 h 54"/>
                <a:gd name="T10" fmla="*/ 0 w 8"/>
                <a:gd name="T11" fmla="*/ 10 h 54"/>
                <a:gd name="T12" fmla="*/ 8 w 8"/>
                <a:gd name="T13" fmla="*/ 7 h 54"/>
                <a:gd name="T14" fmla="*/ 0 w 8"/>
                <a:gd name="T15" fmla="*/ 0 h 54"/>
                <a:gd name="T16" fmla="*/ 0 w 8"/>
                <a:gd name="T17" fmla="*/ 7 h 54"/>
                <a:gd name="T18" fmla="*/ 8 w 8"/>
                <a:gd name="T1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4">
                  <a:moveTo>
                    <a:pt x="8" y="7"/>
                  </a:moveTo>
                  <a:lnTo>
                    <a:pt x="0" y="7"/>
                  </a:lnTo>
                  <a:lnTo>
                    <a:pt x="0" y="54"/>
                  </a:lnTo>
                  <a:lnTo>
                    <a:pt x="8" y="54"/>
                  </a:lnTo>
                  <a:lnTo>
                    <a:pt x="8" y="7"/>
                  </a:lnTo>
                  <a:lnTo>
                    <a:pt x="0" y="10"/>
                  </a:lnTo>
                  <a:lnTo>
                    <a:pt x="8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36" name="Freeform 560"/>
            <p:cNvSpPr>
              <a:spLocks/>
            </p:cNvSpPr>
            <p:nvPr/>
          </p:nvSpPr>
          <p:spPr bwMode="auto">
            <a:xfrm>
              <a:off x="3986" y="2633"/>
              <a:ext cx="87" cy="65"/>
            </a:xfrm>
            <a:custGeom>
              <a:avLst/>
              <a:gdLst>
                <a:gd name="T0" fmla="*/ 83 w 87"/>
                <a:gd name="T1" fmla="*/ 54 h 65"/>
                <a:gd name="T2" fmla="*/ 87 w 87"/>
                <a:gd name="T3" fmla="*/ 54 h 65"/>
                <a:gd name="T4" fmla="*/ 72 w 87"/>
                <a:gd name="T5" fmla="*/ 54 h 65"/>
                <a:gd name="T6" fmla="*/ 65 w 87"/>
                <a:gd name="T7" fmla="*/ 50 h 65"/>
                <a:gd name="T8" fmla="*/ 54 w 87"/>
                <a:gd name="T9" fmla="*/ 43 h 65"/>
                <a:gd name="T10" fmla="*/ 44 w 87"/>
                <a:gd name="T11" fmla="*/ 36 h 65"/>
                <a:gd name="T12" fmla="*/ 8 w 87"/>
                <a:gd name="T13" fmla="*/ 0 h 65"/>
                <a:gd name="T14" fmla="*/ 0 w 87"/>
                <a:gd name="T15" fmla="*/ 3 h 65"/>
                <a:gd name="T16" fmla="*/ 11 w 87"/>
                <a:gd name="T17" fmla="*/ 14 h 65"/>
                <a:gd name="T18" fmla="*/ 22 w 87"/>
                <a:gd name="T19" fmla="*/ 21 h 65"/>
                <a:gd name="T20" fmla="*/ 29 w 87"/>
                <a:gd name="T21" fmla="*/ 32 h 65"/>
                <a:gd name="T22" fmla="*/ 40 w 87"/>
                <a:gd name="T23" fmla="*/ 39 h 65"/>
                <a:gd name="T24" fmla="*/ 51 w 87"/>
                <a:gd name="T25" fmla="*/ 50 h 65"/>
                <a:gd name="T26" fmla="*/ 62 w 87"/>
                <a:gd name="T27" fmla="*/ 54 h 65"/>
                <a:gd name="T28" fmla="*/ 72 w 87"/>
                <a:gd name="T29" fmla="*/ 61 h 65"/>
                <a:gd name="T30" fmla="*/ 87 w 87"/>
                <a:gd name="T31" fmla="*/ 61 h 65"/>
                <a:gd name="T32" fmla="*/ 87 w 87"/>
                <a:gd name="T33" fmla="*/ 65 h 65"/>
                <a:gd name="T34" fmla="*/ 87 w 87"/>
                <a:gd name="T35" fmla="*/ 61 h 65"/>
                <a:gd name="T36" fmla="*/ 83 w 87"/>
                <a:gd name="T37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83" y="54"/>
                  </a:moveTo>
                  <a:lnTo>
                    <a:pt x="87" y="54"/>
                  </a:lnTo>
                  <a:lnTo>
                    <a:pt x="72" y="54"/>
                  </a:lnTo>
                  <a:lnTo>
                    <a:pt x="65" y="50"/>
                  </a:lnTo>
                  <a:lnTo>
                    <a:pt x="54" y="43"/>
                  </a:lnTo>
                  <a:lnTo>
                    <a:pt x="44" y="36"/>
                  </a:lnTo>
                  <a:lnTo>
                    <a:pt x="8" y="0"/>
                  </a:lnTo>
                  <a:lnTo>
                    <a:pt x="0" y="3"/>
                  </a:lnTo>
                  <a:lnTo>
                    <a:pt x="11" y="14"/>
                  </a:lnTo>
                  <a:lnTo>
                    <a:pt x="22" y="21"/>
                  </a:lnTo>
                  <a:lnTo>
                    <a:pt x="29" y="32"/>
                  </a:lnTo>
                  <a:lnTo>
                    <a:pt x="40" y="39"/>
                  </a:lnTo>
                  <a:lnTo>
                    <a:pt x="51" y="50"/>
                  </a:lnTo>
                  <a:lnTo>
                    <a:pt x="62" y="54"/>
                  </a:lnTo>
                  <a:lnTo>
                    <a:pt x="72" y="61"/>
                  </a:lnTo>
                  <a:lnTo>
                    <a:pt x="87" y="61"/>
                  </a:lnTo>
                  <a:lnTo>
                    <a:pt x="87" y="65"/>
                  </a:lnTo>
                  <a:lnTo>
                    <a:pt x="87" y="61"/>
                  </a:lnTo>
                  <a:lnTo>
                    <a:pt x="8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37" name="Freeform 561"/>
            <p:cNvSpPr>
              <a:spLocks/>
            </p:cNvSpPr>
            <p:nvPr/>
          </p:nvSpPr>
          <p:spPr bwMode="auto">
            <a:xfrm>
              <a:off x="4303" y="2921"/>
              <a:ext cx="140" cy="68"/>
            </a:xfrm>
            <a:custGeom>
              <a:avLst/>
              <a:gdLst>
                <a:gd name="T0" fmla="*/ 137 w 140"/>
                <a:gd name="T1" fmla="*/ 0 h 68"/>
                <a:gd name="T2" fmla="*/ 140 w 140"/>
                <a:gd name="T3" fmla="*/ 7 h 68"/>
                <a:gd name="T4" fmla="*/ 140 w 140"/>
                <a:gd name="T5" fmla="*/ 25 h 68"/>
                <a:gd name="T6" fmla="*/ 130 w 140"/>
                <a:gd name="T7" fmla="*/ 25 h 68"/>
                <a:gd name="T8" fmla="*/ 122 w 140"/>
                <a:gd name="T9" fmla="*/ 29 h 68"/>
                <a:gd name="T10" fmla="*/ 115 w 140"/>
                <a:gd name="T11" fmla="*/ 32 h 68"/>
                <a:gd name="T12" fmla="*/ 104 w 140"/>
                <a:gd name="T13" fmla="*/ 36 h 68"/>
                <a:gd name="T14" fmla="*/ 97 w 140"/>
                <a:gd name="T15" fmla="*/ 36 h 68"/>
                <a:gd name="T16" fmla="*/ 86 w 140"/>
                <a:gd name="T17" fmla="*/ 39 h 68"/>
                <a:gd name="T18" fmla="*/ 79 w 140"/>
                <a:gd name="T19" fmla="*/ 39 h 68"/>
                <a:gd name="T20" fmla="*/ 68 w 140"/>
                <a:gd name="T21" fmla="*/ 43 h 68"/>
                <a:gd name="T22" fmla="*/ 61 w 140"/>
                <a:gd name="T23" fmla="*/ 47 h 68"/>
                <a:gd name="T24" fmla="*/ 50 w 140"/>
                <a:gd name="T25" fmla="*/ 47 h 68"/>
                <a:gd name="T26" fmla="*/ 43 w 140"/>
                <a:gd name="T27" fmla="*/ 50 h 68"/>
                <a:gd name="T28" fmla="*/ 36 w 140"/>
                <a:gd name="T29" fmla="*/ 54 h 68"/>
                <a:gd name="T30" fmla="*/ 29 w 140"/>
                <a:gd name="T31" fmla="*/ 57 h 68"/>
                <a:gd name="T32" fmla="*/ 18 w 140"/>
                <a:gd name="T33" fmla="*/ 61 h 68"/>
                <a:gd name="T34" fmla="*/ 11 w 140"/>
                <a:gd name="T35" fmla="*/ 65 h 68"/>
                <a:gd name="T36" fmla="*/ 4 w 140"/>
                <a:gd name="T37" fmla="*/ 68 h 68"/>
                <a:gd name="T38" fmla="*/ 0 w 140"/>
                <a:gd name="T39" fmla="*/ 57 h 68"/>
                <a:gd name="T40" fmla="*/ 0 w 140"/>
                <a:gd name="T41" fmla="*/ 47 h 68"/>
                <a:gd name="T42" fmla="*/ 7 w 140"/>
                <a:gd name="T43" fmla="*/ 39 h 68"/>
                <a:gd name="T44" fmla="*/ 11 w 140"/>
                <a:gd name="T45" fmla="*/ 32 h 68"/>
                <a:gd name="T46" fmla="*/ 18 w 140"/>
                <a:gd name="T47" fmla="*/ 29 h 68"/>
                <a:gd name="T48" fmla="*/ 29 w 140"/>
                <a:gd name="T49" fmla="*/ 25 h 68"/>
                <a:gd name="T50" fmla="*/ 36 w 140"/>
                <a:gd name="T51" fmla="*/ 21 h 68"/>
                <a:gd name="T52" fmla="*/ 47 w 140"/>
                <a:gd name="T53" fmla="*/ 18 h 68"/>
                <a:gd name="T54" fmla="*/ 50 w 140"/>
                <a:gd name="T55" fmla="*/ 14 h 68"/>
                <a:gd name="T56" fmla="*/ 58 w 140"/>
                <a:gd name="T57" fmla="*/ 14 h 68"/>
                <a:gd name="T58" fmla="*/ 65 w 140"/>
                <a:gd name="T59" fmla="*/ 11 h 68"/>
                <a:gd name="T60" fmla="*/ 76 w 140"/>
                <a:gd name="T61" fmla="*/ 11 h 68"/>
                <a:gd name="T62" fmla="*/ 83 w 140"/>
                <a:gd name="T63" fmla="*/ 7 h 68"/>
                <a:gd name="T64" fmla="*/ 101 w 140"/>
                <a:gd name="T65" fmla="*/ 7 h 68"/>
                <a:gd name="T66" fmla="*/ 108 w 140"/>
                <a:gd name="T67" fmla="*/ 3 h 68"/>
                <a:gd name="T68" fmla="*/ 115 w 140"/>
                <a:gd name="T69" fmla="*/ 3 h 68"/>
                <a:gd name="T70" fmla="*/ 122 w 140"/>
                <a:gd name="T71" fmla="*/ 0 h 68"/>
                <a:gd name="T72" fmla="*/ 137 w 140"/>
                <a:gd name="T7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0" h="68">
                  <a:moveTo>
                    <a:pt x="137" y="0"/>
                  </a:moveTo>
                  <a:lnTo>
                    <a:pt x="140" y="7"/>
                  </a:lnTo>
                  <a:lnTo>
                    <a:pt x="140" y="25"/>
                  </a:lnTo>
                  <a:lnTo>
                    <a:pt x="130" y="25"/>
                  </a:lnTo>
                  <a:lnTo>
                    <a:pt x="122" y="29"/>
                  </a:lnTo>
                  <a:lnTo>
                    <a:pt x="115" y="32"/>
                  </a:lnTo>
                  <a:lnTo>
                    <a:pt x="104" y="36"/>
                  </a:lnTo>
                  <a:lnTo>
                    <a:pt x="97" y="36"/>
                  </a:lnTo>
                  <a:lnTo>
                    <a:pt x="86" y="39"/>
                  </a:lnTo>
                  <a:lnTo>
                    <a:pt x="79" y="39"/>
                  </a:lnTo>
                  <a:lnTo>
                    <a:pt x="68" y="43"/>
                  </a:lnTo>
                  <a:lnTo>
                    <a:pt x="61" y="47"/>
                  </a:lnTo>
                  <a:lnTo>
                    <a:pt x="50" y="47"/>
                  </a:lnTo>
                  <a:lnTo>
                    <a:pt x="43" y="50"/>
                  </a:lnTo>
                  <a:lnTo>
                    <a:pt x="36" y="54"/>
                  </a:lnTo>
                  <a:lnTo>
                    <a:pt x="29" y="57"/>
                  </a:lnTo>
                  <a:lnTo>
                    <a:pt x="18" y="61"/>
                  </a:lnTo>
                  <a:lnTo>
                    <a:pt x="11" y="65"/>
                  </a:lnTo>
                  <a:lnTo>
                    <a:pt x="4" y="68"/>
                  </a:lnTo>
                  <a:lnTo>
                    <a:pt x="0" y="57"/>
                  </a:lnTo>
                  <a:lnTo>
                    <a:pt x="0" y="47"/>
                  </a:lnTo>
                  <a:lnTo>
                    <a:pt x="7" y="39"/>
                  </a:lnTo>
                  <a:lnTo>
                    <a:pt x="11" y="32"/>
                  </a:lnTo>
                  <a:lnTo>
                    <a:pt x="18" y="29"/>
                  </a:lnTo>
                  <a:lnTo>
                    <a:pt x="29" y="25"/>
                  </a:lnTo>
                  <a:lnTo>
                    <a:pt x="36" y="21"/>
                  </a:lnTo>
                  <a:lnTo>
                    <a:pt x="47" y="18"/>
                  </a:lnTo>
                  <a:lnTo>
                    <a:pt x="50" y="14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76" y="11"/>
                  </a:lnTo>
                  <a:lnTo>
                    <a:pt x="83" y="7"/>
                  </a:lnTo>
                  <a:lnTo>
                    <a:pt x="101" y="7"/>
                  </a:lnTo>
                  <a:lnTo>
                    <a:pt x="108" y="3"/>
                  </a:lnTo>
                  <a:lnTo>
                    <a:pt x="115" y="3"/>
                  </a:lnTo>
                  <a:lnTo>
                    <a:pt x="122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38" name="Freeform 562"/>
            <p:cNvSpPr>
              <a:spLocks/>
            </p:cNvSpPr>
            <p:nvPr/>
          </p:nvSpPr>
          <p:spPr bwMode="auto">
            <a:xfrm>
              <a:off x="4436" y="2921"/>
              <a:ext cx="11" cy="25"/>
            </a:xfrm>
            <a:custGeom>
              <a:avLst/>
              <a:gdLst>
                <a:gd name="T0" fmla="*/ 7 w 11"/>
                <a:gd name="T1" fmla="*/ 25 h 25"/>
                <a:gd name="T2" fmla="*/ 11 w 11"/>
                <a:gd name="T3" fmla="*/ 25 h 25"/>
                <a:gd name="T4" fmla="*/ 11 w 11"/>
                <a:gd name="T5" fmla="*/ 3 h 25"/>
                <a:gd name="T6" fmla="*/ 7 w 11"/>
                <a:gd name="T7" fmla="*/ 0 h 25"/>
                <a:gd name="T8" fmla="*/ 0 w 11"/>
                <a:gd name="T9" fmla="*/ 3 h 25"/>
                <a:gd name="T10" fmla="*/ 4 w 11"/>
                <a:gd name="T11" fmla="*/ 7 h 25"/>
                <a:gd name="T12" fmla="*/ 4 w 11"/>
                <a:gd name="T13" fmla="*/ 25 h 25"/>
                <a:gd name="T14" fmla="*/ 4 w 11"/>
                <a:gd name="T15" fmla="*/ 21 h 25"/>
                <a:gd name="T16" fmla="*/ 7 w 11"/>
                <a:gd name="T17" fmla="*/ 25 h 25"/>
                <a:gd name="T18" fmla="*/ 11 w 11"/>
                <a:gd name="T19" fmla="*/ 25 h 25"/>
                <a:gd name="T20" fmla="*/ 7 w 11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5">
                  <a:moveTo>
                    <a:pt x="7" y="25"/>
                  </a:moveTo>
                  <a:lnTo>
                    <a:pt x="11" y="25"/>
                  </a:lnTo>
                  <a:lnTo>
                    <a:pt x="11" y="3"/>
                  </a:lnTo>
                  <a:lnTo>
                    <a:pt x="7" y="0"/>
                  </a:lnTo>
                  <a:lnTo>
                    <a:pt x="0" y="3"/>
                  </a:lnTo>
                  <a:lnTo>
                    <a:pt x="4" y="7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7" y="25"/>
                  </a:lnTo>
                  <a:lnTo>
                    <a:pt x="11" y="25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39" name="Freeform 563"/>
            <p:cNvSpPr>
              <a:spLocks/>
            </p:cNvSpPr>
            <p:nvPr/>
          </p:nvSpPr>
          <p:spPr bwMode="auto">
            <a:xfrm>
              <a:off x="4303" y="2942"/>
              <a:ext cx="140" cy="54"/>
            </a:xfrm>
            <a:custGeom>
              <a:avLst/>
              <a:gdLst>
                <a:gd name="T0" fmla="*/ 0 w 140"/>
                <a:gd name="T1" fmla="*/ 47 h 54"/>
                <a:gd name="T2" fmla="*/ 4 w 140"/>
                <a:gd name="T3" fmla="*/ 51 h 54"/>
                <a:gd name="T4" fmla="*/ 11 w 140"/>
                <a:gd name="T5" fmla="*/ 47 h 54"/>
                <a:gd name="T6" fmla="*/ 22 w 140"/>
                <a:gd name="T7" fmla="*/ 44 h 54"/>
                <a:gd name="T8" fmla="*/ 29 w 140"/>
                <a:gd name="T9" fmla="*/ 40 h 54"/>
                <a:gd name="T10" fmla="*/ 36 w 140"/>
                <a:gd name="T11" fmla="*/ 36 h 54"/>
                <a:gd name="T12" fmla="*/ 43 w 140"/>
                <a:gd name="T13" fmla="*/ 33 h 54"/>
                <a:gd name="T14" fmla="*/ 54 w 140"/>
                <a:gd name="T15" fmla="*/ 29 h 54"/>
                <a:gd name="T16" fmla="*/ 61 w 140"/>
                <a:gd name="T17" fmla="*/ 29 h 54"/>
                <a:gd name="T18" fmla="*/ 72 w 140"/>
                <a:gd name="T19" fmla="*/ 26 h 54"/>
                <a:gd name="T20" fmla="*/ 79 w 140"/>
                <a:gd name="T21" fmla="*/ 22 h 54"/>
                <a:gd name="T22" fmla="*/ 86 w 140"/>
                <a:gd name="T23" fmla="*/ 22 h 54"/>
                <a:gd name="T24" fmla="*/ 97 w 140"/>
                <a:gd name="T25" fmla="*/ 18 h 54"/>
                <a:gd name="T26" fmla="*/ 108 w 140"/>
                <a:gd name="T27" fmla="*/ 18 h 54"/>
                <a:gd name="T28" fmla="*/ 115 w 140"/>
                <a:gd name="T29" fmla="*/ 15 h 54"/>
                <a:gd name="T30" fmla="*/ 122 w 140"/>
                <a:gd name="T31" fmla="*/ 11 h 54"/>
                <a:gd name="T32" fmla="*/ 133 w 140"/>
                <a:gd name="T33" fmla="*/ 8 h 54"/>
                <a:gd name="T34" fmla="*/ 140 w 140"/>
                <a:gd name="T35" fmla="*/ 4 h 54"/>
                <a:gd name="T36" fmla="*/ 137 w 140"/>
                <a:gd name="T37" fmla="*/ 0 h 54"/>
                <a:gd name="T38" fmla="*/ 130 w 140"/>
                <a:gd name="T39" fmla="*/ 4 h 54"/>
                <a:gd name="T40" fmla="*/ 122 w 140"/>
                <a:gd name="T41" fmla="*/ 4 h 54"/>
                <a:gd name="T42" fmla="*/ 112 w 140"/>
                <a:gd name="T43" fmla="*/ 8 h 54"/>
                <a:gd name="T44" fmla="*/ 104 w 140"/>
                <a:gd name="T45" fmla="*/ 11 h 54"/>
                <a:gd name="T46" fmla="*/ 97 w 140"/>
                <a:gd name="T47" fmla="*/ 11 h 54"/>
                <a:gd name="T48" fmla="*/ 86 w 140"/>
                <a:gd name="T49" fmla="*/ 15 h 54"/>
                <a:gd name="T50" fmla="*/ 79 w 140"/>
                <a:gd name="T51" fmla="*/ 15 h 54"/>
                <a:gd name="T52" fmla="*/ 68 w 140"/>
                <a:gd name="T53" fmla="*/ 18 h 54"/>
                <a:gd name="T54" fmla="*/ 61 w 140"/>
                <a:gd name="T55" fmla="*/ 22 h 54"/>
                <a:gd name="T56" fmla="*/ 50 w 140"/>
                <a:gd name="T57" fmla="*/ 22 h 54"/>
                <a:gd name="T58" fmla="*/ 43 w 140"/>
                <a:gd name="T59" fmla="*/ 26 h 54"/>
                <a:gd name="T60" fmla="*/ 32 w 140"/>
                <a:gd name="T61" fmla="*/ 29 h 54"/>
                <a:gd name="T62" fmla="*/ 25 w 140"/>
                <a:gd name="T63" fmla="*/ 33 h 54"/>
                <a:gd name="T64" fmla="*/ 18 w 140"/>
                <a:gd name="T65" fmla="*/ 36 h 54"/>
                <a:gd name="T66" fmla="*/ 7 w 140"/>
                <a:gd name="T67" fmla="*/ 40 h 54"/>
                <a:gd name="T68" fmla="*/ 0 w 140"/>
                <a:gd name="T69" fmla="*/ 44 h 54"/>
                <a:gd name="T70" fmla="*/ 7 w 140"/>
                <a:gd name="T71" fmla="*/ 47 h 54"/>
                <a:gd name="T72" fmla="*/ 0 w 140"/>
                <a:gd name="T73" fmla="*/ 47 h 54"/>
                <a:gd name="T74" fmla="*/ 0 w 140"/>
                <a:gd name="T75" fmla="*/ 54 h 54"/>
                <a:gd name="T76" fmla="*/ 4 w 140"/>
                <a:gd name="T77" fmla="*/ 51 h 54"/>
                <a:gd name="T78" fmla="*/ 0 w 140"/>
                <a:gd name="T7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54">
                  <a:moveTo>
                    <a:pt x="0" y="47"/>
                  </a:moveTo>
                  <a:lnTo>
                    <a:pt x="4" y="51"/>
                  </a:lnTo>
                  <a:lnTo>
                    <a:pt x="11" y="47"/>
                  </a:lnTo>
                  <a:lnTo>
                    <a:pt x="22" y="44"/>
                  </a:lnTo>
                  <a:lnTo>
                    <a:pt x="29" y="40"/>
                  </a:lnTo>
                  <a:lnTo>
                    <a:pt x="36" y="36"/>
                  </a:lnTo>
                  <a:lnTo>
                    <a:pt x="43" y="33"/>
                  </a:lnTo>
                  <a:lnTo>
                    <a:pt x="54" y="29"/>
                  </a:lnTo>
                  <a:lnTo>
                    <a:pt x="61" y="29"/>
                  </a:lnTo>
                  <a:lnTo>
                    <a:pt x="72" y="26"/>
                  </a:lnTo>
                  <a:lnTo>
                    <a:pt x="79" y="22"/>
                  </a:lnTo>
                  <a:lnTo>
                    <a:pt x="86" y="22"/>
                  </a:lnTo>
                  <a:lnTo>
                    <a:pt x="97" y="18"/>
                  </a:lnTo>
                  <a:lnTo>
                    <a:pt x="108" y="18"/>
                  </a:lnTo>
                  <a:lnTo>
                    <a:pt x="115" y="15"/>
                  </a:lnTo>
                  <a:lnTo>
                    <a:pt x="122" y="11"/>
                  </a:lnTo>
                  <a:lnTo>
                    <a:pt x="133" y="8"/>
                  </a:lnTo>
                  <a:lnTo>
                    <a:pt x="140" y="4"/>
                  </a:lnTo>
                  <a:lnTo>
                    <a:pt x="137" y="0"/>
                  </a:lnTo>
                  <a:lnTo>
                    <a:pt x="130" y="4"/>
                  </a:lnTo>
                  <a:lnTo>
                    <a:pt x="122" y="4"/>
                  </a:lnTo>
                  <a:lnTo>
                    <a:pt x="112" y="8"/>
                  </a:lnTo>
                  <a:lnTo>
                    <a:pt x="104" y="11"/>
                  </a:lnTo>
                  <a:lnTo>
                    <a:pt x="97" y="11"/>
                  </a:lnTo>
                  <a:lnTo>
                    <a:pt x="86" y="15"/>
                  </a:lnTo>
                  <a:lnTo>
                    <a:pt x="79" y="15"/>
                  </a:lnTo>
                  <a:lnTo>
                    <a:pt x="68" y="18"/>
                  </a:lnTo>
                  <a:lnTo>
                    <a:pt x="61" y="22"/>
                  </a:lnTo>
                  <a:lnTo>
                    <a:pt x="50" y="22"/>
                  </a:lnTo>
                  <a:lnTo>
                    <a:pt x="43" y="26"/>
                  </a:lnTo>
                  <a:lnTo>
                    <a:pt x="32" y="29"/>
                  </a:lnTo>
                  <a:lnTo>
                    <a:pt x="25" y="33"/>
                  </a:lnTo>
                  <a:lnTo>
                    <a:pt x="18" y="36"/>
                  </a:lnTo>
                  <a:lnTo>
                    <a:pt x="7" y="40"/>
                  </a:lnTo>
                  <a:lnTo>
                    <a:pt x="0" y="44"/>
                  </a:lnTo>
                  <a:lnTo>
                    <a:pt x="7" y="47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4" y="5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40" name="Freeform 564"/>
            <p:cNvSpPr>
              <a:spLocks/>
            </p:cNvSpPr>
            <p:nvPr/>
          </p:nvSpPr>
          <p:spPr bwMode="auto">
            <a:xfrm>
              <a:off x="4299" y="2935"/>
              <a:ext cx="51" cy="54"/>
            </a:xfrm>
            <a:custGeom>
              <a:avLst/>
              <a:gdLst>
                <a:gd name="T0" fmla="*/ 51 w 51"/>
                <a:gd name="T1" fmla="*/ 0 h 54"/>
                <a:gd name="T2" fmla="*/ 47 w 51"/>
                <a:gd name="T3" fmla="*/ 0 h 54"/>
                <a:gd name="T4" fmla="*/ 40 w 51"/>
                <a:gd name="T5" fmla="*/ 4 h 54"/>
                <a:gd name="T6" fmla="*/ 33 w 51"/>
                <a:gd name="T7" fmla="*/ 7 h 54"/>
                <a:gd name="T8" fmla="*/ 22 w 51"/>
                <a:gd name="T9" fmla="*/ 11 h 54"/>
                <a:gd name="T10" fmla="*/ 11 w 51"/>
                <a:gd name="T11" fmla="*/ 15 h 54"/>
                <a:gd name="T12" fmla="*/ 8 w 51"/>
                <a:gd name="T13" fmla="*/ 22 h 54"/>
                <a:gd name="T14" fmla="*/ 0 w 51"/>
                <a:gd name="T15" fmla="*/ 33 h 54"/>
                <a:gd name="T16" fmla="*/ 0 w 51"/>
                <a:gd name="T17" fmla="*/ 43 h 54"/>
                <a:gd name="T18" fmla="*/ 4 w 51"/>
                <a:gd name="T19" fmla="*/ 54 h 54"/>
                <a:gd name="T20" fmla="*/ 11 w 51"/>
                <a:gd name="T21" fmla="*/ 54 h 54"/>
                <a:gd name="T22" fmla="*/ 8 w 51"/>
                <a:gd name="T23" fmla="*/ 43 h 54"/>
                <a:gd name="T24" fmla="*/ 8 w 51"/>
                <a:gd name="T25" fmla="*/ 33 h 54"/>
                <a:gd name="T26" fmla="*/ 11 w 51"/>
                <a:gd name="T27" fmla="*/ 25 h 54"/>
                <a:gd name="T28" fmla="*/ 18 w 51"/>
                <a:gd name="T29" fmla="*/ 22 h 54"/>
                <a:gd name="T30" fmla="*/ 26 w 51"/>
                <a:gd name="T31" fmla="*/ 18 h 54"/>
                <a:gd name="T32" fmla="*/ 33 w 51"/>
                <a:gd name="T33" fmla="*/ 11 h 54"/>
                <a:gd name="T34" fmla="*/ 44 w 51"/>
                <a:gd name="T35" fmla="*/ 11 h 54"/>
                <a:gd name="T36" fmla="*/ 51 w 51"/>
                <a:gd name="T37" fmla="*/ 7 h 54"/>
                <a:gd name="T38" fmla="*/ 51 w 51"/>
                <a:gd name="T39" fmla="*/ 0 h 54"/>
                <a:gd name="T40" fmla="*/ 47 w 51"/>
                <a:gd name="T41" fmla="*/ 0 h 54"/>
                <a:gd name="T42" fmla="*/ 51 w 51"/>
                <a:gd name="T4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54">
                  <a:moveTo>
                    <a:pt x="51" y="0"/>
                  </a:moveTo>
                  <a:lnTo>
                    <a:pt x="47" y="0"/>
                  </a:lnTo>
                  <a:lnTo>
                    <a:pt x="40" y="4"/>
                  </a:lnTo>
                  <a:lnTo>
                    <a:pt x="33" y="7"/>
                  </a:lnTo>
                  <a:lnTo>
                    <a:pt x="22" y="11"/>
                  </a:lnTo>
                  <a:lnTo>
                    <a:pt x="11" y="15"/>
                  </a:lnTo>
                  <a:lnTo>
                    <a:pt x="8" y="22"/>
                  </a:lnTo>
                  <a:lnTo>
                    <a:pt x="0" y="33"/>
                  </a:lnTo>
                  <a:lnTo>
                    <a:pt x="0" y="43"/>
                  </a:lnTo>
                  <a:lnTo>
                    <a:pt x="4" y="54"/>
                  </a:lnTo>
                  <a:lnTo>
                    <a:pt x="11" y="54"/>
                  </a:lnTo>
                  <a:lnTo>
                    <a:pt x="8" y="43"/>
                  </a:lnTo>
                  <a:lnTo>
                    <a:pt x="8" y="33"/>
                  </a:lnTo>
                  <a:lnTo>
                    <a:pt x="11" y="25"/>
                  </a:lnTo>
                  <a:lnTo>
                    <a:pt x="18" y="22"/>
                  </a:lnTo>
                  <a:lnTo>
                    <a:pt x="26" y="18"/>
                  </a:lnTo>
                  <a:lnTo>
                    <a:pt x="33" y="11"/>
                  </a:lnTo>
                  <a:lnTo>
                    <a:pt x="44" y="11"/>
                  </a:lnTo>
                  <a:lnTo>
                    <a:pt x="51" y="7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41" name="Freeform 565"/>
            <p:cNvSpPr>
              <a:spLocks/>
            </p:cNvSpPr>
            <p:nvPr/>
          </p:nvSpPr>
          <p:spPr bwMode="auto">
            <a:xfrm>
              <a:off x="4350" y="2924"/>
              <a:ext cx="50" cy="18"/>
            </a:xfrm>
            <a:custGeom>
              <a:avLst/>
              <a:gdLst>
                <a:gd name="T0" fmla="*/ 50 w 50"/>
                <a:gd name="T1" fmla="*/ 0 h 18"/>
                <a:gd name="T2" fmla="*/ 29 w 50"/>
                <a:gd name="T3" fmla="*/ 0 h 18"/>
                <a:gd name="T4" fmla="*/ 21 w 50"/>
                <a:gd name="T5" fmla="*/ 4 h 18"/>
                <a:gd name="T6" fmla="*/ 18 w 50"/>
                <a:gd name="T7" fmla="*/ 4 h 18"/>
                <a:gd name="T8" fmla="*/ 11 w 50"/>
                <a:gd name="T9" fmla="*/ 8 h 18"/>
                <a:gd name="T10" fmla="*/ 3 w 50"/>
                <a:gd name="T11" fmla="*/ 8 h 18"/>
                <a:gd name="T12" fmla="*/ 0 w 50"/>
                <a:gd name="T13" fmla="*/ 11 h 18"/>
                <a:gd name="T14" fmla="*/ 0 w 50"/>
                <a:gd name="T15" fmla="*/ 18 h 18"/>
                <a:gd name="T16" fmla="*/ 3 w 50"/>
                <a:gd name="T17" fmla="*/ 15 h 18"/>
                <a:gd name="T18" fmla="*/ 11 w 50"/>
                <a:gd name="T19" fmla="*/ 15 h 18"/>
                <a:gd name="T20" fmla="*/ 18 w 50"/>
                <a:gd name="T21" fmla="*/ 11 h 18"/>
                <a:gd name="T22" fmla="*/ 32 w 50"/>
                <a:gd name="T23" fmla="*/ 11 h 18"/>
                <a:gd name="T24" fmla="*/ 36 w 50"/>
                <a:gd name="T25" fmla="*/ 8 h 18"/>
                <a:gd name="T26" fmla="*/ 50 w 50"/>
                <a:gd name="T27" fmla="*/ 8 h 18"/>
                <a:gd name="T28" fmla="*/ 50 w 50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8">
                  <a:moveTo>
                    <a:pt x="50" y="0"/>
                  </a:moveTo>
                  <a:lnTo>
                    <a:pt x="29" y="0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1" y="8"/>
                  </a:lnTo>
                  <a:lnTo>
                    <a:pt x="3" y="8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18" y="11"/>
                  </a:lnTo>
                  <a:lnTo>
                    <a:pt x="32" y="11"/>
                  </a:lnTo>
                  <a:lnTo>
                    <a:pt x="36" y="8"/>
                  </a:lnTo>
                  <a:lnTo>
                    <a:pt x="50" y="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42" name="Freeform 566"/>
            <p:cNvSpPr>
              <a:spLocks/>
            </p:cNvSpPr>
            <p:nvPr/>
          </p:nvSpPr>
          <p:spPr bwMode="auto">
            <a:xfrm>
              <a:off x="4400" y="2917"/>
              <a:ext cx="43" cy="15"/>
            </a:xfrm>
            <a:custGeom>
              <a:avLst/>
              <a:gdLst>
                <a:gd name="T0" fmla="*/ 43 w 43"/>
                <a:gd name="T1" fmla="*/ 4 h 15"/>
                <a:gd name="T2" fmla="*/ 40 w 43"/>
                <a:gd name="T3" fmla="*/ 0 h 15"/>
                <a:gd name="T4" fmla="*/ 25 w 43"/>
                <a:gd name="T5" fmla="*/ 0 h 15"/>
                <a:gd name="T6" fmla="*/ 18 w 43"/>
                <a:gd name="T7" fmla="*/ 4 h 15"/>
                <a:gd name="T8" fmla="*/ 15 w 43"/>
                <a:gd name="T9" fmla="*/ 4 h 15"/>
                <a:gd name="T10" fmla="*/ 11 w 43"/>
                <a:gd name="T11" fmla="*/ 7 h 15"/>
                <a:gd name="T12" fmla="*/ 0 w 43"/>
                <a:gd name="T13" fmla="*/ 7 h 15"/>
                <a:gd name="T14" fmla="*/ 0 w 43"/>
                <a:gd name="T15" fmla="*/ 15 h 15"/>
                <a:gd name="T16" fmla="*/ 11 w 43"/>
                <a:gd name="T17" fmla="*/ 15 h 15"/>
                <a:gd name="T18" fmla="*/ 15 w 43"/>
                <a:gd name="T19" fmla="*/ 11 h 15"/>
                <a:gd name="T20" fmla="*/ 18 w 43"/>
                <a:gd name="T21" fmla="*/ 11 h 15"/>
                <a:gd name="T22" fmla="*/ 25 w 43"/>
                <a:gd name="T23" fmla="*/ 7 h 15"/>
                <a:gd name="T24" fmla="*/ 40 w 43"/>
                <a:gd name="T25" fmla="*/ 7 h 15"/>
                <a:gd name="T26" fmla="*/ 36 w 43"/>
                <a:gd name="T27" fmla="*/ 7 h 15"/>
                <a:gd name="T28" fmla="*/ 43 w 43"/>
                <a:gd name="T29" fmla="*/ 4 h 15"/>
                <a:gd name="T30" fmla="*/ 43 w 43"/>
                <a:gd name="T31" fmla="*/ 0 h 15"/>
                <a:gd name="T32" fmla="*/ 40 w 43"/>
                <a:gd name="T33" fmla="*/ 0 h 15"/>
                <a:gd name="T34" fmla="*/ 43 w 43"/>
                <a:gd name="T3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15">
                  <a:moveTo>
                    <a:pt x="43" y="4"/>
                  </a:moveTo>
                  <a:lnTo>
                    <a:pt x="40" y="0"/>
                  </a:lnTo>
                  <a:lnTo>
                    <a:pt x="25" y="0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1" y="15"/>
                  </a:lnTo>
                  <a:lnTo>
                    <a:pt x="15" y="11"/>
                  </a:lnTo>
                  <a:lnTo>
                    <a:pt x="18" y="11"/>
                  </a:lnTo>
                  <a:lnTo>
                    <a:pt x="25" y="7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43" name="Freeform 567"/>
            <p:cNvSpPr>
              <a:spLocks/>
            </p:cNvSpPr>
            <p:nvPr/>
          </p:nvSpPr>
          <p:spPr bwMode="auto">
            <a:xfrm>
              <a:off x="3958" y="2942"/>
              <a:ext cx="39" cy="15"/>
            </a:xfrm>
            <a:custGeom>
              <a:avLst/>
              <a:gdLst>
                <a:gd name="T0" fmla="*/ 3 w 39"/>
                <a:gd name="T1" fmla="*/ 0 h 15"/>
                <a:gd name="T2" fmla="*/ 3 w 39"/>
                <a:gd name="T3" fmla="*/ 4 h 15"/>
                <a:gd name="T4" fmla="*/ 14 w 39"/>
                <a:gd name="T5" fmla="*/ 4 h 15"/>
                <a:gd name="T6" fmla="*/ 18 w 39"/>
                <a:gd name="T7" fmla="*/ 0 h 15"/>
                <a:gd name="T8" fmla="*/ 28 w 39"/>
                <a:gd name="T9" fmla="*/ 0 h 15"/>
                <a:gd name="T10" fmla="*/ 32 w 39"/>
                <a:gd name="T11" fmla="*/ 4 h 15"/>
                <a:gd name="T12" fmla="*/ 36 w 39"/>
                <a:gd name="T13" fmla="*/ 4 h 15"/>
                <a:gd name="T14" fmla="*/ 39 w 39"/>
                <a:gd name="T15" fmla="*/ 8 h 15"/>
                <a:gd name="T16" fmla="*/ 39 w 39"/>
                <a:gd name="T17" fmla="*/ 15 h 15"/>
                <a:gd name="T18" fmla="*/ 36 w 39"/>
                <a:gd name="T19" fmla="*/ 11 h 15"/>
                <a:gd name="T20" fmla="*/ 21 w 39"/>
                <a:gd name="T21" fmla="*/ 11 h 15"/>
                <a:gd name="T22" fmla="*/ 18 w 39"/>
                <a:gd name="T23" fmla="*/ 8 h 15"/>
                <a:gd name="T24" fmla="*/ 10 w 39"/>
                <a:gd name="T25" fmla="*/ 8 h 15"/>
                <a:gd name="T26" fmla="*/ 7 w 39"/>
                <a:gd name="T27" fmla="*/ 4 h 15"/>
                <a:gd name="T28" fmla="*/ 3 w 39"/>
                <a:gd name="T29" fmla="*/ 4 h 15"/>
                <a:gd name="T30" fmla="*/ 0 w 39"/>
                <a:gd name="T31" fmla="*/ 0 h 15"/>
                <a:gd name="T32" fmla="*/ 3 w 39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5">
                  <a:moveTo>
                    <a:pt x="3" y="0"/>
                  </a:moveTo>
                  <a:lnTo>
                    <a:pt x="3" y="4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9" y="8"/>
                  </a:lnTo>
                  <a:lnTo>
                    <a:pt x="39" y="15"/>
                  </a:lnTo>
                  <a:lnTo>
                    <a:pt x="36" y="11"/>
                  </a:lnTo>
                  <a:lnTo>
                    <a:pt x="21" y="11"/>
                  </a:lnTo>
                  <a:lnTo>
                    <a:pt x="18" y="8"/>
                  </a:lnTo>
                  <a:lnTo>
                    <a:pt x="10" y="8"/>
                  </a:lnTo>
                  <a:lnTo>
                    <a:pt x="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44" name="Freeform 568"/>
            <p:cNvSpPr>
              <a:spLocks/>
            </p:cNvSpPr>
            <p:nvPr/>
          </p:nvSpPr>
          <p:spPr bwMode="auto">
            <a:xfrm>
              <a:off x="3954" y="2942"/>
              <a:ext cx="11" cy="8"/>
            </a:xfrm>
            <a:custGeom>
              <a:avLst/>
              <a:gdLst>
                <a:gd name="T0" fmla="*/ 7 w 11"/>
                <a:gd name="T1" fmla="*/ 0 h 8"/>
                <a:gd name="T2" fmla="*/ 11 w 11"/>
                <a:gd name="T3" fmla="*/ 4 h 8"/>
                <a:gd name="T4" fmla="*/ 4 w 11"/>
                <a:gd name="T5" fmla="*/ 0 h 8"/>
                <a:gd name="T6" fmla="*/ 0 w 11"/>
                <a:gd name="T7" fmla="*/ 4 h 8"/>
                <a:gd name="T8" fmla="*/ 4 w 11"/>
                <a:gd name="T9" fmla="*/ 8 h 8"/>
                <a:gd name="T10" fmla="*/ 7 w 11"/>
                <a:gd name="T11" fmla="*/ 8 h 8"/>
                <a:gd name="T12" fmla="*/ 4 w 11"/>
                <a:gd name="T13" fmla="*/ 8 h 8"/>
                <a:gd name="T14" fmla="*/ 7 w 11"/>
                <a:gd name="T15" fmla="*/ 8 h 8"/>
                <a:gd name="T16" fmla="*/ 7 w 1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lnTo>
                    <a:pt x="11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8"/>
                  </a:lnTo>
                  <a:lnTo>
                    <a:pt x="7" y="8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45" name="Freeform 569"/>
            <p:cNvSpPr>
              <a:spLocks/>
            </p:cNvSpPr>
            <p:nvPr/>
          </p:nvSpPr>
          <p:spPr bwMode="auto">
            <a:xfrm>
              <a:off x="3961" y="2939"/>
              <a:ext cx="36" cy="11"/>
            </a:xfrm>
            <a:custGeom>
              <a:avLst/>
              <a:gdLst>
                <a:gd name="T0" fmla="*/ 33 w 36"/>
                <a:gd name="T1" fmla="*/ 3 h 11"/>
                <a:gd name="T2" fmla="*/ 36 w 36"/>
                <a:gd name="T3" fmla="*/ 7 h 11"/>
                <a:gd name="T4" fmla="*/ 33 w 36"/>
                <a:gd name="T5" fmla="*/ 3 h 11"/>
                <a:gd name="T6" fmla="*/ 25 w 36"/>
                <a:gd name="T7" fmla="*/ 0 h 11"/>
                <a:gd name="T8" fmla="*/ 15 w 36"/>
                <a:gd name="T9" fmla="*/ 0 h 11"/>
                <a:gd name="T10" fmla="*/ 11 w 36"/>
                <a:gd name="T11" fmla="*/ 3 h 11"/>
                <a:gd name="T12" fmla="*/ 0 w 36"/>
                <a:gd name="T13" fmla="*/ 3 h 11"/>
                <a:gd name="T14" fmla="*/ 0 w 36"/>
                <a:gd name="T15" fmla="*/ 11 h 11"/>
                <a:gd name="T16" fmla="*/ 7 w 36"/>
                <a:gd name="T17" fmla="*/ 11 h 11"/>
                <a:gd name="T18" fmla="*/ 11 w 36"/>
                <a:gd name="T19" fmla="*/ 7 h 11"/>
                <a:gd name="T20" fmla="*/ 29 w 36"/>
                <a:gd name="T21" fmla="*/ 7 h 11"/>
                <a:gd name="T22" fmla="*/ 33 w 36"/>
                <a:gd name="T23" fmla="*/ 11 h 11"/>
                <a:gd name="T24" fmla="*/ 33 w 36"/>
                <a:gd name="T2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lnTo>
                    <a:pt x="36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11" y="3"/>
                  </a:lnTo>
                  <a:lnTo>
                    <a:pt x="0" y="3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29" y="7"/>
                  </a:lnTo>
                  <a:lnTo>
                    <a:pt x="33" y="11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46" name="Freeform 570"/>
            <p:cNvSpPr>
              <a:spLocks/>
            </p:cNvSpPr>
            <p:nvPr/>
          </p:nvSpPr>
          <p:spPr bwMode="auto">
            <a:xfrm>
              <a:off x="3994" y="2942"/>
              <a:ext cx="10" cy="22"/>
            </a:xfrm>
            <a:custGeom>
              <a:avLst/>
              <a:gdLst>
                <a:gd name="T0" fmla="*/ 3 w 10"/>
                <a:gd name="T1" fmla="*/ 18 h 22"/>
                <a:gd name="T2" fmla="*/ 7 w 10"/>
                <a:gd name="T3" fmla="*/ 15 h 22"/>
                <a:gd name="T4" fmla="*/ 7 w 10"/>
                <a:gd name="T5" fmla="*/ 4 h 22"/>
                <a:gd name="T6" fmla="*/ 0 w 10"/>
                <a:gd name="T7" fmla="*/ 0 h 22"/>
                <a:gd name="T8" fmla="*/ 0 w 10"/>
                <a:gd name="T9" fmla="*/ 15 h 22"/>
                <a:gd name="T10" fmla="*/ 3 w 10"/>
                <a:gd name="T11" fmla="*/ 11 h 22"/>
                <a:gd name="T12" fmla="*/ 3 w 10"/>
                <a:gd name="T13" fmla="*/ 18 h 22"/>
                <a:gd name="T14" fmla="*/ 10 w 10"/>
                <a:gd name="T15" fmla="*/ 22 h 22"/>
                <a:gd name="T16" fmla="*/ 7 w 10"/>
                <a:gd name="T17" fmla="*/ 15 h 22"/>
                <a:gd name="T18" fmla="*/ 3 w 10"/>
                <a:gd name="T1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2">
                  <a:moveTo>
                    <a:pt x="3" y="18"/>
                  </a:moveTo>
                  <a:lnTo>
                    <a:pt x="7" y="15"/>
                  </a:lnTo>
                  <a:lnTo>
                    <a:pt x="7" y="4"/>
                  </a:lnTo>
                  <a:lnTo>
                    <a:pt x="0" y="0"/>
                  </a:lnTo>
                  <a:lnTo>
                    <a:pt x="0" y="15"/>
                  </a:lnTo>
                  <a:lnTo>
                    <a:pt x="3" y="11"/>
                  </a:lnTo>
                  <a:lnTo>
                    <a:pt x="3" y="18"/>
                  </a:lnTo>
                  <a:lnTo>
                    <a:pt x="10" y="22"/>
                  </a:lnTo>
                  <a:lnTo>
                    <a:pt x="7" y="15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47" name="Freeform 571"/>
            <p:cNvSpPr>
              <a:spLocks/>
            </p:cNvSpPr>
            <p:nvPr/>
          </p:nvSpPr>
          <p:spPr bwMode="auto">
            <a:xfrm>
              <a:off x="3954" y="2939"/>
              <a:ext cx="43" cy="21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7 h 21"/>
                <a:gd name="T4" fmla="*/ 4 w 43"/>
                <a:gd name="T5" fmla="*/ 11 h 21"/>
                <a:gd name="T6" fmla="*/ 7 w 43"/>
                <a:gd name="T7" fmla="*/ 11 h 21"/>
                <a:gd name="T8" fmla="*/ 14 w 43"/>
                <a:gd name="T9" fmla="*/ 14 h 21"/>
                <a:gd name="T10" fmla="*/ 22 w 43"/>
                <a:gd name="T11" fmla="*/ 14 h 21"/>
                <a:gd name="T12" fmla="*/ 25 w 43"/>
                <a:gd name="T13" fmla="*/ 18 h 21"/>
                <a:gd name="T14" fmla="*/ 36 w 43"/>
                <a:gd name="T15" fmla="*/ 18 h 21"/>
                <a:gd name="T16" fmla="*/ 43 w 43"/>
                <a:gd name="T17" fmla="*/ 21 h 21"/>
                <a:gd name="T18" fmla="*/ 43 w 43"/>
                <a:gd name="T19" fmla="*/ 14 h 21"/>
                <a:gd name="T20" fmla="*/ 40 w 43"/>
                <a:gd name="T21" fmla="*/ 11 h 21"/>
                <a:gd name="T22" fmla="*/ 25 w 43"/>
                <a:gd name="T23" fmla="*/ 11 h 21"/>
                <a:gd name="T24" fmla="*/ 22 w 43"/>
                <a:gd name="T25" fmla="*/ 7 h 21"/>
                <a:gd name="T26" fmla="*/ 11 w 43"/>
                <a:gd name="T27" fmla="*/ 7 h 21"/>
                <a:gd name="T28" fmla="*/ 11 w 43"/>
                <a:gd name="T29" fmla="*/ 3 h 21"/>
                <a:gd name="T30" fmla="*/ 7 w 43"/>
                <a:gd name="T31" fmla="*/ 3 h 21"/>
                <a:gd name="T32" fmla="*/ 4 w 43"/>
                <a:gd name="T33" fmla="*/ 7 h 21"/>
                <a:gd name="T34" fmla="*/ 4 w 43"/>
                <a:gd name="T35" fmla="*/ 0 h 21"/>
                <a:gd name="T36" fmla="*/ 0 w 43"/>
                <a:gd name="T37" fmla="*/ 0 h 21"/>
                <a:gd name="T38" fmla="*/ 0 w 43"/>
                <a:gd name="T39" fmla="*/ 7 h 21"/>
                <a:gd name="T40" fmla="*/ 4 w 43"/>
                <a:gd name="T4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lnTo>
                    <a:pt x="0" y="7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4" y="14"/>
                  </a:lnTo>
                  <a:lnTo>
                    <a:pt x="22" y="14"/>
                  </a:lnTo>
                  <a:lnTo>
                    <a:pt x="25" y="18"/>
                  </a:lnTo>
                  <a:lnTo>
                    <a:pt x="36" y="18"/>
                  </a:lnTo>
                  <a:lnTo>
                    <a:pt x="43" y="21"/>
                  </a:lnTo>
                  <a:lnTo>
                    <a:pt x="43" y="14"/>
                  </a:lnTo>
                  <a:lnTo>
                    <a:pt x="40" y="11"/>
                  </a:lnTo>
                  <a:lnTo>
                    <a:pt x="25" y="11"/>
                  </a:lnTo>
                  <a:lnTo>
                    <a:pt x="22" y="7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7" y="3"/>
                  </a:lnTo>
                  <a:lnTo>
                    <a:pt x="4" y="7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48" name="Freeform 572"/>
            <p:cNvSpPr>
              <a:spLocks/>
            </p:cNvSpPr>
            <p:nvPr/>
          </p:nvSpPr>
          <p:spPr bwMode="auto">
            <a:xfrm>
              <a:off x="3958" y="2939"/>
              <a:ext cx="10" cy="7"/>
            </a:xfrm>
            <a:custGeom>
              <a:avLst/>
              <a:gdLst>
                <a:gd name="T0" fmla="*/ 7 w 10"/>
                <a:gd name="T1" fmla="*/ 7 h 7"/>
                <a:gd name="T2" fmla="*/ 3 w 10"/>
                <a:gd name="T3" fmla="*/ 0 h 7"/>
                <a:gd name="T4" fmla="*/ 0 w 10"/>
                <a:gd name="T5" fmla="*/ 0 h 7"/>
                <a:gd name="T6" fmla="*/ 0 w 10"/>
                <a:gd name="T7" fmla="*/ 7 h 7"/>
                <a:gd name="T8" fmla="*/ 3 w 10"/>
                <a:gd name="T9" fmla="*/ 7 h 7"/>
                <a:gd name="T10" fmla="*/ 0 w 10"/>
                <a:gd name="T11" fmla="*/ 3 h 7"/>
                <a:gd name="T12" fmla="*/ 7 w 10"/>
                <a:gd name="T13" fmla="*/ 7 h 7"/>
                <a:gd name="T14" fmla="*/ 10 w 10"/>
                <a:gd name="T15" fmla="*/ 0 h 7"/>
                <a:gd name="T16" fmla="*/ 3 w 10"/>
                <a:gd name="T17" fmla="*/ 0 h 7"/>
                <a:gd name="T18" fmla="*/ 7 w 10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7">
                  <a:moveTo>
                    <a:pt x="7" y="7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3" y="7"/>
                  </a:lnTo>
                  <a:lnTo>
                    <a:pt x="0" y="3"/>
                  </a:lnTo>
                  <a:lnTo>
                    <a:pt x="7" y="7"/>
                  </a:lnTo>
                  <a:lnTo>
                    <a:pt x="10" y="0"/>
                  </a:lnTo>
                  <a:lnTo>
                    <a:pt x="3" y="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49" name="Freeform 573"/>
            <p:cNvSpPr>
              <a:spLocks/>
            </p:cNvSpPr>
            <p:nvPr/>
          </p:nvSpPr>
          <p:spPr bwMode="auto">
            <a:xfrm>
              <a:off x="4004" y="2946"/>
              <a:ext cx="137" cy="36"/>
            </a:xfrm>
            <a:custGeom>
              <a:avLst/>
              <a:gdLst>
                <a:gd name="T0" fmla="*/ 137 w 137"/>
                <a:gd name="T1" fmla="*/ 0 h 36"/>
                <a:gd name="T2" fmla="*/ 137 w 137"/>
                <a:gd name="T3" fmla="*/ 25 h 36"/>
                <a:gd name="T4" fmla="*/ 133 w 137"/>
                <a:gd name="T5" fmla="*/ 32 h 36"/>
                <a:gd name="T6" fmla="*/ 130 w 137"/>
                <a:gd name="T7" fmla="*/ 36 h 36"/>
                <a:gd name="T8" fmla="*/ 108 w 137"/>
                <a:gd name="T9" fmla="*/ 36 h 36"/>
                <a:gd name="T10" fmla="*/ 105 w 137"/>
                <a:gd name="T11" fmla="*/ 32 h 36"/>
                <a:gd name="T12" fmla="*/ 90 w 137"/>
                <a:gd name="T13" fmla="*/ 32 h 36"/>
                <a:gd name="T14" fmla="*/ 80 w 137"/>
                <a:gd name="T15" fmla="*/ 29 h 36"/>
                <a:gd name="T16" fmla="*/ 69 w 137"/>
                <a:gd name="T17" fmla="*/ 29 h 36"/>
                <a:gd name="T18" fmla="*/ 58 w 137"/>
                <a:gd name="T19" fmla="*/ 25 h 36"/>
                <a:gd name="T20" fmla="*/ 44 w 137"/>
                <a:gd name="T21" fmla="*/ 25 h 36"/>
                <a:gd name="T22" fmla="*/ 36 w 137"/>
                <a:gd name="T23" fmla="*/ 22 h 36"/>
                <a:gd name="T24" fmla="*/ 22 w 137"/>
                <a:gd name="T25" fmla="*/ 22 h 36"/>
                <a:gd name="T26" fmla="*/ 15 w 137"/>
                <a:gd name="T27" fmla="*/ 18 h 36"/>
                <a:gd name="T28" fmla="*/ 11 w 137"/>
                <a:gd name="T29" fmla="*/ 18 h 36"/>
                <a:gd name="T30" fmla="*/ 4 w 137"/>
                <a:gd name="T31" fmla="*/ 14 h 36"/>
                <a:gd name="T32" fmla="*/ 0 w 137"/>
                <a:gd name="T33" fmla="*/ 11 h 36"/>
                <a:gd name="T34" fmla="*/ 0 w 137"/>
                <a:gd name="T35" fmla="*/ 4 h 36"/>
                <a:gd name="T36" fmla="*/ 51 w 137"/>
                <a:gd name="T37" fmla="*/ 4 h 36"/>
                <a:gd name="T38" fmla="*/ 58 w 137"/>
                <a:gd name="T39" fmla="*/ 0 h 36"/>
                <a:gd name="T40" fmla="*/ 137 w 137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7" h="36">
                  <a:moveTo>
                    <a:pt x="137" y="0"/>
                  </a:moveTo>
                  <a:lnTo>
                    <a:pt x="137" y="25"/>
                  </a:lnTo>
                  <a:lnTo>
                    <a:pt x="133" y="32"/>
                  </a:lnTo>
                  <a:lnTo>
                    <a:pt x="130" y="36"/>
                  </a:lnTo>
                  <a:lnTo>
                    <a:pt x="108" y="36"/>
                  </a:lnTo>
                  <a:lnTo>
                    <a:pt x="105" y="32"/>
                  </a:lnTo>
                  <a:lnTo>
                    <a:pt x="90" y="32"/>
                  </a:lnTo>
                  <a:lnTo>
                    <a:pt x="80" y="29"/>
                  </a:lnTo>
                  <a:lnTo>
                    <a:pt x="69" y="29"/>
                  </a:lnTo>
                  <a:lnTo>
                    <a:pt x="58" y="25"/>
                  </a:lnTo>
                  <a:lnTo>
                    <a:pt x="44" y="25"/>
                  </a:lnTo>
                  <a:lnTo>
                    <a:pt x="36" y="22"/>
                  </a:lnTo>
                  <a:lnTo>
                    <a:pt x="22" y="22"/>
                  </a:lnTo>
                  <a:lnTo>
                    <a:pt x="15" y="18"/>
                  </a:lnTo>
                  <a:lnTo>
                    <a:pt x="11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51" y="4"/>
                  </a:lnTo>
                  <a:lnTo>
                    <a:pt x="58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50" name="Freeform 574"/>
            <p:cNvSpPr>
              <a:spLocks/>
            </p:cNvSpPr>
            <p:nvPr/>
          </p:nvSpPr>
          <p:spPr bwMode="auto">
            <a:xfrm>
              <a:off x="4119" y="2946"/>
              <a:ext cx="29" cy="40"/>
            </a:xfrm>
            <a:custGeom>
              <a:avLst/>
              <a:gdLst>
                <a:gd name="T0" fmla="*/ 0 w 29"/>
                <a:gd name="T1" fmla="*/ 40 h 40"/>
                <a:gd name="T2" fmla="*/ 18 w 29"/>
                <a:gd name="T3" fmla="*/ 40 h 40"/>
                <a:gd name="T4" fmla="*/ 22 w 29"/>
                <a:gd name="T5" fmla="*/ 32 h 40"/>
                <a:gd name="T6" fmla="*/ 26 w 29"/>
                <a:gd name="T7" fmla="*/ 25 h 40"/>
                <a:gd name="T8" fmla="*/ 26 w 29"/>
                <a:gd name="T9" fmla="*/ 18 h 40"/>
                <a:gd name="T10" fmla="*/ 29 w 29"/>
                <a:gd name="T11" fmla="*/ 14 h 40"/>
                <a:gd name="T12" fmla="*/ 26 w 29"/>
                <a:gd name="T13" fmla="*/ 7 h 40"/>
                <a:gd name="T14" fmla="*/ 26 w 29"/>
                <a:gd name="T15" fmla="*/ 0 h 40"/>
                <a:gd name="T16" fmla="*/ 18 w 29"/>
                <a:gd name="T17" fmla="*/ 0 h 40"/>
                <a:gd name="T18" fmla="*/ 18 w 29"/>
                <a:gd name="T19" fmla="*/ 25 h 40"/>
                <a:gd name="T20" fmla="*/ 15 w 29"/>
                <a:gd name="T21" fmla="*/ 29 h 40"/>
                <a:gd name="T22" fmla="*/ 15 w 29"/>
                <a:gd name="T23" fmla="*/ 32 h 40"/>
                <a:gd name="T24" fmla="*/ 4 w 29"/>
                <a:gd name="T25" fmla="*/ 32 h 40"/>
                <a:gd name="T26" fmla="*/ 0 w 29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0">
                  <a:moveTo>
                    <a:pt x="0" y="40"/>
                  </a:moveTo>
                  <a:lnTo>
                    <a:pt x="18" y="40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26" y="18"/>
                  </a:lnTo>
                  <a:lnTo>
                    <a:pt x="29" y="14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4" y="3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51" name="Freeform 575"/>
            <p:cNvSpPr>
              <a:spLocks/>
            </p:cNvSpPr>
            <p:nvPr/>
          </p:nvSpPr>
          <p:spPr bwMode="auto">
            <a:xfrm>
              <a:off x="4004" y="2957"/>
              <a:ext cx="119" cy="29"/>
            </a:xfrm>
            <a:custGeom>
              <a:avLst/>
              <a:gdLst>
                <a:gd name="T0" fmla="*/ 0 w 119"/>
                <a:gd name="T1" fmla="*/ 7 h 29"/>
                <a:gd name="T2" fmla="*/ 8 w 119"/>
                <a:gd name="T3" fmla="*/ 11 h 29"/>
                <a:gd name="T4" fmla="*/ 15 w 119"/>
                <a:gd name="T5" fmla="*/ 11 h 29"/>
                <a:gd name="T6" fmla="*/ 22 w 119"/>
                <a:gd name="T7" fmla="*/ 14 h 29"/>
                <a:gd name="T8" fmla="*/ 36 w 119"/>
                <a:gd name="T9" fmla="*/ 14 h 29"/>
                <a:gd name="T10" fmla="*/ 44 w 119"/>
                <a:gd name="T11" fmla="*/ 18 h 29"/>
                <a:gd name="T12" fmla="*/ 58 w 119"/>
                <a:gd name="T13" fmla="*/ 18 h 29"/>
                <a:gd name="T14" fmla="*/ 65 w 119"/>
                <a:gd name="T15" fmla="*/ 21 h 29"/>
                <a:gd name="T16" fmla="*/ 80 w 119"/>
                <a:gd name="T17" fmla="*/ 21 h 29"/>
                <a:gd name="T18" fmla="*/ 87 w 119"/>
                <a:gd name="T19" fmla="*/ 25 h 29"/>
                <a:gd name="T20" fmla="*/ 101 w 119"/>
                <a:gd name="T21" fmla="*/ 25 h 29"/>
                <a:gd name="T22" fmla="*/ 108 w 119"/>
                <a:gd name="T23" fmla="*/ 29 h 29"/>
                <a:gd name="T24" fmla="*/ 115 w 119"/>
                <a:gd name="T25" fmla="*/ 29 h 29"/>
                <a:gd name="T26" fmla="*/ 119 w 119"/>
                <a:gd name="T27" fmla="*/ 21 h 29"/>
                <a:gd name="T28" fmla="*/ 112 w 119"/>
                <a:gd name="T29" fmla="*/ 21 h 29"/>
                <a:gd name="T30" fmla="*/ 105 w 119"/>
                <a:gd name="T31" fmla="*/ 18 h 29"/>
                <a:gd name="T32" fmla="*/ 90 w 119"/>
                <a:gd name="T33" fmla="*/ 18 h 29"/>
                <a:gd name="T34" fmla="*/ 80 w 119"/>
                <a:gd name="T35" fmla="*/ 14 h 29"/>
                <a:gd name="T36" fmla="*/ 69 w 119"/>
                <a:gd name="T37" fmla="*/ 14 h 29"/>
                <a:gd name="T38" fmla="*/ 58 w 119"/>
                <a:gd name="T39" fmla="*/ 11 h 29"/>
                <a:gd name="T40" fmla="*/ 47 w 119"/>
                <a:gd name="T41" fmla="*/ 11 h 29"/>
                <a:gd name="T42" fmla="*/ 36 w 119"/>
                <a:gd name="T43" fmla="*/ 7 h 29"/>
                <a:gd name="T44" fmla="*/ 22 w 119"/>
                <a:gd name="T45" fmla="*/ 7 h 29"/>
                <a:gd name="T46" fmla="*/ 15 w 119"/>
                <a:gd name="T47" fmla="*/ 3 h 29"/>
                <a:gd name="T48" fmla="*/ 11 w 119"/>
                <a:gd name="T49" fmla="*/ 3 h 29"/>
                <a:gd name="T50" fmla="*/ 4 w 119"/>
                <a:gd name="T51" fmla="*/ 0 h 29"/>
                <a:gd name="T52" fmla="*/ 0 w 119"/>
                <a:gd name="T5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29">
                  <a:moveTo>
                    <a:pt x="0" y="7"/>
                  </a:moveTo>
                  <a:lnTo>
                    <a:pt x="8" y="11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36" y="14"/>
                  </a:lnTo>
                  <a:lnTo>
                    <a:pt x="44" y="18"/>
                  </a:lnTo>
                  <a:lnTo>
                    <a:pt x="58" y="18"/>
                  </a:lnTo>
                  <a:lnTo>
                    <a:pt x="65" y="21"/>
                  </a:lnTo>
                  <a:lnTo>
                    <a:pt x="80" y="21"/>
                  </a:lnTo>
                  <a:lnTo>
                    <a:pt x="87" y="25"/>
                  </a:lnTo>
                  <a:lnTo>
                    <a:pt x="101" y="25"/>
                  </a:lnTo>
                  <a:lnTo>
                    <a:pt x="108" y="29"/>
                  </a:lnTo>
                  <a:lnTo>
                    <a:pt x="115" y="29"/>
                  </a:lnTo>
                  <a:lnTo>
                    <a:pt x="119" y="21"/>
                  </a:lnTo>
                  <a:lnTo>
                    <a:pt x="112" y="21"/>
                  </a:lnTo>
                  <a:lnTo>
                    <a:pt x="105" y="18"/>
                  </a:lnTo>
                  <a:lnTo>
                    <a:pt x="90" y="18"/>
                  </a:lnTo>
                  <a:lnTo>
                    <a:pt x="80" y="14"/>
                  </a:lnTo>
                  <a:lnTo>
                    <a:pt x="69" y="14"/>
                  </a:lnTo>
                  <a:lnTo>
                    <a:pt x="58" y="11"/>
                  </a:lnTo>
                  <a:lnTo>
                    <a:pt x="47" y="11"/>
                  </a:lnTo>
                  <a:lnTo>
                    <a:pt x="36" y="7"/>
                  </a:lnTo>
                  <a:lnTo>
                    <a:pt x="22" y="7"/>
                  </a:lnTo>
                  <a:lnTo>
                    <a:pt x="15" y="3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52" name="Freeform 576"/>
            <p:cNvSpPr>
              <a:spLocks/>
            </p:cNvSpPr>
            <p:nvPr/>
          </p:nvSpPr>
          <p:spPr bwMode="auto">
            <a:xfrm>
              <a:off x="4001" y="2946"/>
              <a:ext cx="7" cy="18"/>
            </a:xfrm>
            <a:custGeom>
              <a:avLst/>
              <a:gdLst>
                <a:gd name="T0" fmla="*/ 3 w 7"/>
                <a:gd name="T1" fmla="*/ 0 h 18"/>
                <a:gd name="T2" fmla="*/ 0 w 7"/>
                <a:gd name="T3" fmla="*/ 4 h 18"/>
                <a:gd name="T4" fmla="*/ 0 w 7"/>
                <a:gd name="T5" fmla="*/ 14 h 18"/>
                <a:gd name="T6" fmla="*/ 3 w 7"/>
                <a:gd name="T7" fmla="*/ 18 h 18"/>
                <a:gd name="T8" fmla="*/ 7 w 7"/>
                <a:gd name="T9" fmla="*/ 11 h 18"/>
                <a:gd name="T10" fmla="*/ 7 w 7"/>
                <a:gd name="T11" fmla="*/ 4 h 18"/>
                <a:gd name="T12" fmla="*/ 3 w 7"/>
                <a:gd name="T13" fmla="*/ 7 h 18"/>
                <a:gd name="T14" fmla="*/ 3 w 7"/>
                <a:gd name="T15" fmla="*/ 0 h 18"/>
                <a:gd name="T16" fmla="*/ 0 w 7"/>
                <a:gd name="T17" fmla="*/ 0 h 18"/>
                <a:gd name="T18" fmla="*/ 0 w 7"/>
                <a:gd name="T19" fmla="*/ 4 h 18"/>
                <a:gd name="T20" fmla="*/ 3 w 7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8">
                  <a:moveTo>
                    <a:pt x="3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7" y="11"/>
                  </a:lnTo>
                  <a:lnTo>
                    <a:pt x="7" y="4"/>
                  </a:lnTo>
                  <a:lnTo>
                    <a:pt x="3" y="7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53" name="Freeform 577"/>
            <p:cNvSpPr>
              <a:spLocks/>
            </p:cNvSpPr>
            <p:nvPr/>
          </p:nvSpPr>
          <p:spPr bwMode="auto">
            <a:xfrm>
              <a:off x="4004" y="2942"/>
              <a:ext cx="141" cy="11"/>
            </a:xfrm>
            <a:custGeom>
              <a:avLst/>
              <a:gdLst>
                <a:gd name="T0" fmla="*/ 141 w 141"/>
                <a:gd name="T1" fmla="*/ 4 h 11"/>
                <a:gd name="T2" fmla="*/ 137 w 141"/>
                <a:gd name="T3" fmla="*/ 0 h 11"/>
                <a:gd name="T4" fmla="*/ 69 w 141"/>
                <a:gd name="T5" fmla="*/ 0 h 11"/>
                <a:gd name="T6" fmla="*/ 58 w 141"/>
                <a:gd name="T7" fmla="*/ 4 h 11"/>
                <a:gd name="T8" fmla="*/ 0 w 141"/>
                <a:gd name="T9" fmla="*/ 4 h 11"/>
                <a:gd name="T10" fmla="*/ 0 w 141"/>
                <a:gd name="T11" fmla="*/ 11 h 11"/>
                <a:gd name="T12" fmla="*/ 51 w 141"/>
                <a:gd name="T13" fmla="*/ 11 h 11"/>
                <a:gd name="T14" fmla="*/ 58 w 141"/>
                <a:gd name="T15" fmla="*/ 8 h 11"/>
                <a:gd name="T16" fmla="*/ 137 w 141"/>
                <a:gd name="T17" fmla="*/ 8 h 11"/>
                <a:gd name="T18" fmla="*/ 133 w 141"/>
                <a:gd name="T19" fmla="*/ 4 h 11"/>
                <a:gd name="T20" fmla="*/ 141 w 141"/>
                <a:gd name="T21" fmla="*/ 4 h 11"/>
                <a:gd name="T22" fmla="*/ 141 w 141"/>
                <a:gd name="T23" fmla="*/ 0 h 11"/>
                <a:gd name="T24" fmla="*/ 137 w 141"/>
                <a:gd name="T25" fmla="*/ 0 h 11"/>
                <a:gd name="T26" fmla="*/ 141 w 141"/>
                <a:gd name="T2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1">
                  <a:moveTo>
                    <a:pt x="141" y="4"/>
                  </a:moveTo>
                  <a:lnTo>
                    <a:pt x="137" y="0"/>
                  </a:lnTo>
                  <a:lnTo>
                    <a:pt x="69" y="0"/>
                  </a:lnTo>
                  <a:lnTo>
                    <a:pt x="58" y="4"/>
                  </a:lnTo>
                  <a:lnTo>
                    <a:pt x="0" y="4"/>
                  </a:lnTo>
                  <a:lnTo>
                    <a:pt x="0" y="11"/>
                  </a:lnTo>
                  <a:lnTo>
                    <a:pt x="51" y="11"/>
                  </a:lnTo>
                  <a:lnTo>
                    <a:pt x="58" y="8"/>
                  </a:lnTo>
                  <a:lnTo>
                    <a:pt x="137" y="8"/>
                  </a:lnTo>
                  <a:lnTo>
                    <a:pt x="133" y="4"/>
                  </a:lnTo>
                  <a:lnTo>
                    <a:pt x="141" y="4"/>
                  </a:lnTo>
                  <a:lnTo>
                    <a:pt x="141" y="0"/>
                  </a:lnTo>
                  <a:lnTo>
                    <a:pt x="137" y="0"/>
                  </a:lnTo>
                  <a:lnTo>
                    <a:pt x="14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54" name="Freeform 578"/>
            <p:cNvSpPr>
              <a:spLocks/>
            </p:cNvSpPr>
            <p:nvPr/>
          </p:nvSpPr>
          <p:spPr bwMode="auto">
            <a:xfrm>
              <a:off x="4375" y="2982"/>
              <a:ext cx="68" cy="43"/>
            </a:xfrm>
            <a:custGeom>
              <a:avLst/>
              <a:gdLst>
                <a:gd name="T0" fmla="*/ 54 w 68"/>
                <a:gd name="T1" fmla="*/ 4 h 43"/>
                <a:gd name="T2" fmla="*/ 54 w 68"/>
                <a:gd name="T3" fmla="*/ 11 h 43"/>
                <a:gd name="T4" fmla="*/ 61 w 68"/>
                <a:gd name="T5" fmla="*/ 18 h 43"/>
                <a:gd name="T6" fmla="*/ 68 w 68"/>
                <a:gd name="T7" fmla="*/ 14 h 43"/>
                <a:gd name="T8" fmla="*/ 68 w 68"/>
                <a:gd name="T9" fmla="*/ 32 h 43"/>
                <a:gd name="T10" fmla="*/ 58 w 68"/>
                <a:gd name="T11" fmla="*/ 22 h 43"/>
                <a:gd name="T12" fmla="*/ 54 w 68"/>
                <a:gd name="T13" fmla="*/ 22 h 43"/>
                <a:gd name="T14" fmla="*/ 50 w 68"/>
                <a:gd name="T15" fmla="*/ 29 h 43"/>
                <a:gd name="T16" fmla="*/ 50 w 68"/>
                <a:gd name="T17" fmla="*/ 32 h 43"/>
                <a:gd name="T18" fmla="*/ 54 w 68"/>
                <a:gd name="T19" fmla="*/ 36 h 43"/>
                <a:gd name="T20" fmla="*/ 54 w 68"/>
                <a:gd name="T21" fmla="*/ 43 h 43"/>
                <a:gd name="T22" fmla="*/ 43 w 68"/>
                <a:gd name="T23" fmla="*/ 32 h 43"/>
                <a:gd name="T24" fmla="*/ 36 w 68"/>
                <a:gd name="T25" fmla="*/ 32 h 43"/>
                <a:gd name="T26" fmla="*/ 32 w 68"/>
                <a:gd name="T27" fmla="*/ 29 h 43"/>
                <a:gd name="T28" fmla="*/ 25 w 68"/>
                <a:gd name="T29" fmla="*/ 29 h 43"/>
                <a:gd name="T30" fmla="*/ 22 w 68"/>
                <a:gd name="T31" fmla="*/ 32 h 43"/>
                <a:gd name="T32" fmla="*/ 14 w 68"/>
                <a:gd name="T33" fmla="*/ 36 h 43"/>
                <a:gd name="T34" fmla="*/ 11 w 68"/>
                <a:gd name="T35" fmla="*/ 36 h 43"/>
                <a:gd name="T36" fmla="*/ 4 w 68"/>
                <a:gd name="T37" fmla="*/ 40 h 43"/>
                <a:gd name="T38" fmla="*/ 0 w 68"/>
                <a:gd name="T39" fmla="*/ 40 h 43"/>
                <a:gd name="T40" fmla="*/ 0 w 68"/>
                <a:gd name="T41" fmla="*/ 36 h 43"/>
                <a:gd name="T42" fmla="*/ 4 w 68"/>
                <a:gd name="T43" fmla="*/ 32 h 43"/>
                <a:gd name="T44" fmla="*/ 11 w 68"/>
                <a:gd name="T45" fmla="*/ 29 h 43"/>
                <a:gd name="T46" fmla="*/ 18 w 68"/>
                <a:gd name="T47" fmla="*/ 22 h 43"/>
                <a:gd name="T48" fmla="*/ 18 w 68"/>
                <a:gd name="T49" fmla="*/ 18 h 43"/>
                <a:gd name="T50" fmla="*/ 14 w 68"/>
                <a:gd name="T51" fmla="*/ 14 h 43"/>
                <a:gd name="T52" fmla="*/ 0 w 68"/>
                <a:gd name="T53" fmla="*/ 14 h 43"/>
                <a:gd name="T54" fmla="*/ 7 w 68"/>
                <a:gd name="T55" fmla="*/ 14 h 43"/>
                <a:gd name="T56" fmla="*/ 11 w 68"/>
                <a:gd name="T57" fmla="*/ 11 h 43"/>
                <a:gd name="T58" fmla="*/ 14 w 68"/>
                <a:gd name="T59" fmla="*/ 11 h 43"/>
                <a:gd name="T60" fmla="*/ 18 w 68"/>
                <a:gd name="T61" fmla="*/ 7 h 43"/>
                <a:gd name="T62" fmla="*/ 22 w 68"/>
                <a:gd name="T63" fmla="*/ 7 h 43"/>
                <a:gd name="T64" fmla="*/ 25 w 68"/>
                <a:gd name="T65" fmla="*/ 4 h 43"/>
                <a:gd name="T66" fmla="*/ 22 w 68"/>
                <a:gd name="T67" fmla="*/ 0 h 43"/>
                <a:gd name="T68" fmla="*/ 32 w 68"/>
                <a:gd name="T69" fmla="*/ 0 h 43"/>
                <a:gd name="T70" fmla="*/ 36 w 68"/>
                <a:gd name="T71" fmla="*/ 4 h 43"/>
                <a:gd name="T72" fmla="*/ 40 w 68"/>
                <a:gd name="T73" fmla="*/ 4 h 43"/>
                <a:gd name="T74" fmla="*/ 43 w 68"/>
                <a:gd name="T75" fmla="*/ 7 h 43"/>
                <a:gd name="T76" fmla="*/ 50 w 68"/>
                <a:gd name="T77" fmla="*/ 7 h 43"/>
                <a:gd name="T78" fmla="*/ 54 w 68"/>
                <a:gd name="T79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" h="43">
                  <a:moveTo>
                    <a:pt x="54" y="4"/>
                  </a:moveTo>
                  <a:lnTo>
                    <a:pt x="54" y="11"/>
                  </a:lnTo>
                  <a:lnTo>
                    <a:pt x="61" y="18"/>
                  </a:lnTo>
                  <a:lnTo>
                    <a:pt x="68" y="14"/>
                  </a:lnTo>
                  <a:lnTo>
                    <a:pt x="68" y="32"/>
                  </a:lnTo>
                  <a:lnTo>
                    <a:pt x="58" y="22"/>
                  </a:lnTo>
                  <a:lnTo>
                    <a:pt x="54" y="22"/>
                  </a:lnTo>
                  <a:lnTo>
                    <a:pt x="50" y="29"/>
                  </a:lnTo>
                  <a:lnTo>
                    <a:pt x="50" y="32"/>
                  </a:lnTo>
                  <a:lnTo>
                    <a:pt x="54" y="36"/>
                  </a:lnTo>
                  <a:lnTo>
                    <a:pt x="54" y="43"/>
                  </a:lnTo>
                  <a:lnTo>
                    <a:pt x="43" y="32"/>
                  </a:lnTo>
                  <a:lnTo>
                    <a:pt x="36" y="32"/>
                  </a:lnTo>
                  <a:lnTo>
                    <a:pt x="32" y="29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4" y="36"/>
                  </a:lnTo>
                  <a:lnTo>
                    <a:pt x="11" y="36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11" y="29"/>
                  </a:lnTo>
                  <a:lnTo>
                    <a:pt x="18" y="22"/>
                  </a:lnTo>
                  <a:lnTo>
                    <a:pt x="18" y="18"/>
                  </a:lnTo>
                  <a:lnTo>
                    <a:pt x="14" y="1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5" y="4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3" y="7"/>
                  </a:lnTo>
                  <a:lnTo>
                    <a:pt x="50" y="7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55" name="Freeform 579"/>
            <p:cNvSpPr>
              <a:spLocks/>
            </p:cNvSpPr>
            <p:nvPr/>
          </p:nvSpPr>
          <p:spPr bwMode="auto">
            <a:xfrm>
              <a:off x="4425" y="2986"/>
              <a:ext cx="15" cy="18"/>
            </a:xfrm>
            <a:custGeom>
              <a:avLst/>
              <a:gdLst>
                <a:gd name="T0" fmla="*/ 11 w 15"/>
                <a:gd name="T1" fmla="*/ 10 h 18"/>
                <a:gd name="T2" fmla="*/ 11 w 15"/>
                <a:gd name="T3" fmla="*/ 7 h 18"/>
                <a:gd name="T4" fmla="*/ 4 w 15"/>
                <a:gd name="T5" fmla="*/ 0 h 18"/>
                <a:gd name="T6" fmla="*/ 0 w 15"/>
                <a:gd name="T7" fmla="*/ 3 h 18"/>
                <a:gd name="T8" fmla="*/ 0 w 15"/>
                <a:gd name="T9" fmla="*/ 7 h 18"/>
                <a:gd name="T10" fmla="*/ 4 w 15"/>
                <a:gd name="T11" fmla="*/ 10 h 18"/>
                <a:gd name="T12" fmla="*/ 4 w 15"/>
                <a:gd name="T13" fmla="*/ 14 h 18"/>
                <a:gd name="T14" fmla="*/ 11 w 15"/>
                <a:gd name="T15" fmla="*/ 18 h 18"/>
                <a:gd name="T16" fmla="*/ 15 w 15"/>
                <a:gd name="T17" fmla="*/ 18 h 18"/>
                <a:gd name="T18" fmla="*/ 11 w 15"/>
                <a:gd name="T19" fmla="*/ 18 h 18"/>
                <a:gd name="T20" fmla="*/ 15 w 15"/>
                <a:gd name="T21" fmla="*/ 18 h 18"/>
                <a:gd name="T22" fmla="*/ 11 w 15"/>
                <a:gd name="T2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8">
                  <a:moveTo>
                    <a:pt x="11" y="10"/>
                  </a:moveTo>
                  <a:lnTo>
                    <a:pt x="11" y="7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56" name="Freeform 580"/>
            <p:cNvSpPr>
              <a:spLocks/>
            </p:cNvSpPr>
            <p:nvPr/>
          </p:nvSpPr>
          <p:spPr bwMode="auto">
            <a:xfrm>
              <a:off x="4436" y="2989"/>
              <a:ext cx="15" cy="15"/>
            </a:xfrm>
            <a:custGeom>
              <a:avLst/>
              <a:gdLst>
                <a:gd name="T0" fmla="*/ 11 w 15"/>
                <a:gd name="T1" fmla="*/ 7 h 15"/>
                <a:gd name="T2" fmla="*/ 7 w 15"/>
                <a:gd name="T3" fmla="*/ 4 h 15"/>
                <a:gd name="T4" fmla="*/ 0 w 15"/>
                <a:gd name="T5" fmla="*/ 7 h 15"/>
                <a:gd name="T6" fmla="*/ 4 w 15"/>
                <a:gd name="T7" fmla="*/ 15 h 15"/>
                <a:gd name="T8" fmla="*/ 11 w 15"/>
                <a:gd name="T9" fmla="*/ 11 h 15"/>
                <a:gd name="T10" fmla="*/ 4 w 15"/>
                <a:gd name="T11" fmla="*/ 7 h 15"/>
                <a:gd name="T12" fmla="*/ 11 w 15"/>
                <a:gd name="T13" fmla="*/ 7 h 15"/>
                <a:gd name="T14" fmla="*/ 15 w 15"/>
                <a:gd name="T15" fmla="*/ 0 h 15"/>
                <a:gd name="T16" fmla="*/ 7 w 15"/>
                <a:gd name="T17" fmla="*/ 4 h 15"/>
                <a:gd name="T18" fmla="*/ 11 w 15"/>
                <a:gd name="T1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5">
                  <a:moveTo>
                    <a:pt x="11" y="7"/>
                  </a:moveTo>
                  <a:lnTo>
                    <a:pt x="7" y="4"/>
                  </a:lnTo>
                  <a:lnTo>
                    <a:pt x="0" y="7"/>
                  </a:lnTo>
                  <a:lnTo>
                    <a:pt x="4" y="15"/>
                  </a:lnTo>
                  <a:lnTo>
                    <a:pt x="11" y="11"/>
                  </a:lnTo>
                  <a:lnTo>
                    <a:pt x="4" y="7"/>
                  </a:lnTo>
                  <a:lnTo>
                    <a:pt x="11" y="7"/>
                  </a:lnTo>
                  <a:lnTo>
                    <a:pt x="15" y="0"/>
                  </a:lnTo>
                  <a:lnTo>
                    <a:pt x="7" y="4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57" name="Freeform 581"/>
            <p:cNvSpPr>
              <a:spLocks/>
            </p:cNvSpPr>
            <p:nvPr/>
          </p:nvSpPr>
          <p:spPr bwMode="auto">
            <a:xfrm>
              <a:off x="4440" y="2996"/>
              <a:ext cx="7" cy="22"/>
            </a:xfrm>
            <a:custGeom>
              <a:avLst/>
              <a:gdLst>
                <a:gd name="T0" fmla="*/ 3 w 7"/>
                <a:gd name="T1" fmla="*/ 22 h 22"/>
                <a:gd name="T2" fmla="*/ 7 w 7"/>
                <a:gd name="T3" fmla="*/ 18 h 22"/>
                <a:gd name="T4" fmla="*/ 7 w 7"/>
                <a:gd name="T5" fmla="*/ 0 h 22"/>
                <a:gd name="T6" fmla="*/ 0 w 7"/>
                <a:gd name="T7" fmla="*/ 0 h 22"/>
                <a:gd name="T8" fmla="*/ 0 w 7"/>
                <a:gd name="T9" fmla="*/ 18 h 22"/>
                <a:gd name="T10" fmla="*/ 3 w 7"/>
                <a:gd name="T11" fmla="*/ 15 h 22"/>
                <a:gd name="T12" fmla="*/ 3 w 7"/>
                <a:gd name="T13" fmla="*/ 22 h 22"/>
                <a:gd name="T14" fmla="*/ 7 w 7"/>
                <a:gd name="T15" fmla="*/ 22 h 22"/>
                <a:gd name="T16" fmla="*/ 7 w 7"/>
                <a:gd name="T17" fmla="*/ 18 h 22"/>
                <a:gd name="T18" fmla="*/ 3 w 7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2">
                  <a:moveTo>
                    <a:pt x="3" y="22"/>
                  </a:moveTo>
                  <a:lnTo>
                    <a:pt x="7" y="1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3" y="22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58" name="Freeform 582"/>
            <p:cNvSpPr>
              <a:spLocks/>
            </p:cNvSpPr>
            <p:nvPr/>
          </p:nvSpPr>
          <p:spPr bwMode="auto">
            <a:xfrm>
              <a:off x="4425" y="3000"/>
              <a:ext cx="18" cy="18"/>
            </a:xfrm>
            <a:custGeom>
              <a:avLst/>
              <a:gdLst>
                <a:gd name="T0" fmla="*/ 4 w 18"/>
                <a:gd name="T1" fmla="*/ 7 h 18"/>
                <a:gd name="T2" fmla="*/ 11 w 18"/>
                <a:gd name="T3" fmla="*/ 14 h 18"/>
                <a:gd name="T4" fmla="*/ 18 w 18"/>
                <a:gd name="T5" fmla="*/ 18 h 18"/>
                <a:gd name="T6" fmla="*/ 18 w 18"/>
                <a:gd name="T7" fmla="*/ 11 h 18"/>
                <a:gd name="T8" fmla="*/ 15 w 18"/>
                <a:gd name="T9" fmla="*/ 11 h 18"/>
                <a:gd name="T10" fmla="*/ 15 w 18"/>
                <a:gd name="T11" fmla="*/ 4 h 18"/>
                <a:gd name="T12" fmla="*/ 8 w 18"/>
                <a:gd name="T13" fmla="*/ 0 h 18"/>
                <a:gd name="T14" fmla="*/ 0 w 18"/>
                <a:gd name="T15" fmla="*/ 0 h 18"/>
                <a:gd name="T16" fmla="*/ 0 w 18"/>
                <a:gd name="T17" fmla="*/ 4 h 18"/>
                <a:gd name="T18" fmla="*/ 0 w 18"/>
                <a:gd name="T19" fmla="*/ 0 h 18"/>
                <a:gd name="T20" fmla="*/ 0 w 18"/>
                <a:gd name="T21" fmla="*/ 4 h 18"/>
                <a:gd name="T22" fmla="*/ 4 w 18"/>
                <a:gd name="T2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8">
                  <a:moveTo>
                    <a:pt x="4" y="7"/>
                  </a:moveTo>
                  <a:lnTo>
                    <a:pt x="11" y="14"/>
                  </a:lnTo>
                  <a:lnTo>
                    <a:pt x="18" y="1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4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59" name="Freeform 583"/>
            <p:cNvSpPr>
              <a:spLocks/>
            </p:cNvSpPr>
            <p:nvPr/>
          </p:nvSpPr>
          <p:spPr bwMode="auto">
            <a:xfrm>
              <a:off x="4422" y="3004"/>
              <a:ext cx="11" cy="25"/>
            </a:xfrm>
            <a:custGeom>
              <a:avLst/>
              <a:gdLst>
                <a:gd name="T0" fmla="*/ 3 w 11"/>
                <a:gd name="T1" fmla="*/ 25 h 25"/>
                <a:gd name="T2" fmla="*/ 7 w 11"/>
                <a:gd name="T3" fmla="*/ 21 h 25"/>
                <a:gd name="T4" fmla="*/ 11 w 11"/>
                <a:gd name="T5" fmla="*/ 14 h 25"/>
                <a:gd name="T6" fmla="*/ 7 w 11"/>
                <a:gd name="T7" fmla="*/ 10 h 25"/>
                <a:gd name="T8" fmla="*/ 7 w 11"/>
                <a:gd name="T9" fmla="*/ 3 h 25"/>
                <a:gd name="T10" fmla="*/ 3 w 11"/>
                <a:gd name="T11" fmla="*/ 0 h 25"/>
                <a:gd name="T12" fmla="*/ 0 w 11"/>
                <a:gd name="T13" fmla="*/ 7 h 25"/>
                <a:gd name="T14" fmla="*/ 0 w 11"/>
                <a:gd name="T15" fmla="*/ 14 h 25"/>
                <a:gd name="T16" fmla="*/ 3 w 11"/>
                <a:gd name="T17" fmla="*/ 14 h 25"/>
                <a:gd name="T18" fmla="*/ 3 w 11"/>
                <a:gd name="T19" fmla="*/ 18 h 25"/>
                <a:gd name="T20" fmla="*/ 7 w 11"/>
                <a:gd name="T21" fmla="*/ 18 h 25"/>
                <a:gd name="T22" fmla="*/ 3 w 11"/>
                <a:gd name="T23" fmla="*/ 25 h 25"/>
                <a:gd name="T24" fmla="*/ 7 w 11"/>
                <a:gd name="T25" fmla="*/ 25 h 25"/>
                <a:gd name="T26" fmla="*/ 7 w 11"/>
                <a:gd name="T27" fmla="*/ 21 h 25"/>
                <a:gd name="T28" fmla="*/ 3 w 11"/>
                <a:gd name="T2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lnTo>
                    <a:pt x="7" y="21"/>
                  </a:lnTo>
                  <a:lnTo>
                    <a:pt x="11" y="14"/>
                  </a:lnTo>
                  <a:lnTo>
                    <a:pt x="7" y="10"/>
                  </a:lnTo>
                  <a:lnTo>
                    <a:pt x="7" y="3"/>
                  </a:lnTo>
                  <a:lnTo>
                    <a:pt x="3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3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60" name="Freeform 584"/>
            <p:cNvSpPr>
              <a:spLocks/>
            </p:cNvSpPr>
            <p:nvPr/>
          </p:nvSpPr>
          <p:spPr bwMode="auto">
            <a:xfrm>
              <a:off x="4411" y="3011"/>
              <a:ext cx="18" cy="18"/>
            </a:xfrm>
            <a:custGeom>
              <a:avLst/>
              <a:gdLst>
                <a:gd name="T0" fmla="*/ 4 w 18"/>
                <a:gd name="T1" fmla="*/ 7 h 18"/>
                <a:gd name="T2" fmla="*/ 7 w 18"/>
                <a:gd name="T3" fmla="*/ 7 h 18"/>
                <a:gd name="T4" fmla="*/ 11 w 18"/>
                <a:gd name="T5" fmla="*/ 14 h 18"/>
                <a:gd name="T6" fmla="*/ 14 w 18"/>
                <a:gd name="T7" fmla="*/ 18 h 18"/>
                <a:gd name="T8" fmla="*/ 18 w 18"/>
                <a:gd name="T9" fmla="*/ 11 h 18"/>
                <a:gd name="T10" fmla="*/ 14 w 18"/>
                <a:gd name="T11" fmla="*/ 7 h 18"/>
                <a:gd name="T12" fmla="*/ 14 w 18"/>
                <a:gd name="T13" fmla="*/ 3 h 18"/>
                <a:gd name="T14" fmla="*/ 7 w 18"/>
                <a:gd name="T15" fmla="*/ 0 h 18"/>
                <a:gd name="T16" fmla="*/ 0 w 18"/>
                <a:gd name="T17" fmla="*/ 0 h 18"/>
                <a:gd name="T18" fmla="*/ 4 w 18"/>
                <a:gd name="T1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4" y="7"/>
                  </a:moveTo>
                  <a:lnTo>
                    <a:pt x="7" y="7"/>
                  </a:lnTo>
                  <a:lnTo>
                    <a:pt x="11" y="14"/>
                  </a:lnTo>
                  <a:lnTo>
                    <a:pt x="14" y="18"/>
                  </a:lnTo>
                  <a:lnTo>
                    <a:pt x="18" y="11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7" y="0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61" name="Freeform 585"/>
            <p:cNvSpPr>
              <a:spLocks/>
            </p:cNvSpPr>
            <p:nvPr/>
          </p:nvSpPr>
          <p:spPr bwMode="auto">
            <a:xfrm>
              <a:off x="4407" y="3011"/>
              <a:ext cx="8" cy="11"/>
            </a:xfrm>
            <a:custGeom>
              <a:avLst/>
              <a:gdLst>
                <a:gd name="T0" fmla="*/ 0 w 8"/>
                <a:gd name="T1" fmla="*/ 7 h 11"/>
                <a:gd name="T2" fmla="*/ 8 w 8"/>
                <a:gd name="T3" fmla="*/ 7 h 11"/>
                <a:gd name="T4" fmla="*/ 4 w 8"/>
                <a:gd name="T5" fmla="*/ 0 h 11"/>
                <a:gd name="T6" fmla="*/ 4 w 8"/>
                <a:gd name="T7" fmla="*/ 3 h 11"/>
                <a:gd name="T8" fmla="*/ 8 w 8"/>
                <a:gd name="T9" fmla="*/ 3 h 11"/>
                <a:gd name="T10" fmla="*/ 0 w 8"/>
                <a:gd name="T11" fmla="*/ 7 h 11"/>
                <a:gd name="T12" fmla="*/ 4 w 8"/>
                <a:gd name="T13" fmla="*/ 11 h 11"/>
                <a:gd name="T14" fmla="*/ 8 w 8"/>
                <a:gd name="T15" fmla="*/ 7 h 11"/>
                <a:gd name="T16" fmla="*/ 0 w 8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1">
                  <a:moveTo>
                    <a:pt x="0" y="7"/>
                  </a:moveTo>
                  <a:lnTo>
                    <a:pt x="8" y="7"/>
                  </a:lnTo>
                  <a:lnTo>
                    <a:pt x="4" y="0"/>
                  </a:lnTo>
                  <a:lnTo>
                    <a:pt x="4" y="3"/>
                  </a:lnTo>
                  <a:lnTo>
                    <a:pt x="8" y="3"/>
                  </a:lnTo>
                  <a:lnTo>
                    <a:pt x="0" y="7"/>
                  </a:lnTo>
                  <a:lnTo>
                    <a:pt x="4" y="11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62" name="Freeform 586"/>
            <p:cNvSpPr>
              <a:spLocks/>
            </p:cNvSpPr>
            <p:nvPr/>
          </p:nvSpPr>
          <p:spPr bwMode="auto">
            <a:xfrm>
              <a:off x="4371" y="3007"/>
              <a:ext cx="44" cy="18"/>
            </a:xfrm>
            <a:custGeom>
              <a:avLst/>
              <a:gdLst>
                <a:gd name="T0" fmla="*/ 0 w 44"/>
                <a:gd name="T1" fmla="*/ 18 h 18"/>
                <a:gd name="T2" fmla="*/ 11 w 44"/>
                <a:gd name="T3" fmla="*/ 18 h 18"/>
                <a:gd name="T4" fmla="*/ 15 w 44"/>
                <a:gd name="T5" fmla="*/ 15 h 18"/>
                <a:gd name="T6" fmla="*/ 18 w 44"/>
                <a:gd name="T7" fmla="*/ 15 h 18"/>
                <a:gd name="T8" fmla="*/ 26 w 44"/>
                <a:gd name="T9" fmla="*/ 11 h 18"/>
                <a:gd name="T10" fmla="*/ 29 w 44"/>
                <a:gd name="T11" fmla="*/ 7 h 18"/>
                <a:gd name="T12" fmla="*/ 36 w 44"/>
                <a:gd name="T13" fmla="*/ 7 h 18"/>
                <a:gd name="T14" fmla="*/ 36 w 44"/>
                <a:gd name="T15" fmla="*/ 11 h 18"/>
                <a:gd name="T16" fmla="*/ 44 w 44"/>
                <a:gd name="T17" fmla="*/ 7 h 18"/>
                <a:gd name="T18" fmla="*/ 40 w 44"/>
                <a:gd name="T19" fmla="*/ 0 h 18"/>
                <a:gd name="T20" fmla="*/ 29 w 44"/>
                <a:gd name="T21" fmla="*/ 0 h 18"/>
                <a:gd name="T22" fmla="*/ 22 w 44"/>
                <a:gd name="T23" fmla="*/ 4 h 18"/>
                <a:gd name="T24" fmla="*/ 18 w 44"/>
                <a:gd name="T25" fmla="*/ 7 h 18"/>
                <a:gd name="T26" fmla="*/ 15 w 44"/>
                <a:gd name="T27" fmla="*/ 7 h 18"/>
                <a:gd name="T28" fmla="*/ 8 w 44"/>
                <a:gd name="T29" fmla="*/ 11 h 18"/>
                <a:gd name="T30" fmla="*/ 4 w 44"/>
                <a:gd name="T31" fmla="*/ 11 h 18"/>
                <a:gd name="T32" fmla="*/ 8 w 44"/>
                <a:gd name="T33" fmla="*/ 11 h 18"/>
                <a:gd name="T34" fmla="*/ 0 w 44"/>
                <a:gd name="T35" fmla="*/ 18 h 18"/>
                <a:gd name="T36" fmla="*/ 4 w 44"/>
                <a:gd name="T37" fmla="*/ 18 h 18"/>
                <a:gd name="T38" fmla="*/ 0 w 44"/>
                <a:gd name="T3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18">
                  <a:moveTo>
                    <a:pt x="0" y="18"/>
                  </a:moveTo>
                  <a:lnTo>
                    <a:pt x="11" y="18"/>
                  </a:lnTo>
                  <a:lnTo>
                    <a:pt x="15" y="15"/>
                  </a:lnTo>
                  <a:lnTo>
                    <a:pt x="18" y="15"/>
                  </a:lnTo>
                  <a:lnTo>
                    <a:pt x="26" y="11"/>
                  </a:lnTo>
                  <a:lnTo>
                    <a:pt x="29" y="7"/>
                  </a:lnTo>
                  <a:lnTo>
                    <a:pt x="36" y="7"/>
                  </a:lnTo>
                  <a:lnTo>
                    <a:pt x="36" y="11"/>
                  </a:lnTo>
                  <a:lnTo>
                    <a:pt x="44" y="7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22" y="4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63" name="Freeform 587"/>
            <p:cNvSpPr>
              <a:spLocks/>
            </p:cNvSpPr>
            <p:nvPr/>
          </p:nvSpPr>
          <p:spPr bwMode="auto">
            <a:xfrm>
              <a:off x="4371" y="2993"/>
              <a:ext cx="26" cy="32"/>
            </a:xfrm>
            <a:custGeom>
              <a:avLst/>
              <a:gdLst>
                <a:gd name="T0" fmla="*/ 4 w 26"/>
                <a:gd name="T1" fmla="*/ 0 h 32"/>
                <a:gd name="T2" fmla="*/ 4 w 26"/>
                <a:gd name="T3" fmla="*/ 7 h 32"/>
                <a:gd name="T4" fmla="*/ 18 w 26"/>
                <a:gd name="T5" fmla="*/ 7 h 32"/>
                <a:gd name="T6" fmla="*/ 11 w 26"/>
                <a:gd name="T7" fmla="*/ 14 h 32"/>
                <a:gd name="T8" fmla="*/ 4 w 26"/>
                <a:gd name="T9" fmla="*/ 18 h 32"/>
                <a:gd name="T10" fmla="*/ 0 w 26"/>
                <a:gd name="T11" fmla="*/ 25 h 32"/>
                <a:gd name="T12" fmla="*/ 0 w 26"/>
                <a:gd name="T13" fmla="*/ 32 h 32"/>
                <a:gd name="T14" fmla="*/ 8 w 26"/>
                <a:gd name="T15" fmla="*/ 25 h 32"/>
                <a:gd name="T16" fmla="*/ 8 w 26"/>
                <a:gd name="T17" fmla="*/ 29 h 32"/>
                <a:gd name="T18" fmla="*/ 15 w 26"/>
                <a:gd name="T19" fmla="*/ 21 h 32"/>
                <a:gd name="T20" fmla="*/ 18 w 26"/>
                <a:gd name="T21" fmla="*/ 14 h 32"/>
                <a:gd name="T22" fmla="*/ 26 w 26"/>
                <a:gd name="T23" fmla="*/ 11 h 32"/>
                <a:gd name="T24" fmla="*/ 22 w 26"/>
                <a:gd name="T25" fmla="*/ 3 h 32"/>
                <a:gd name="T26" fmla="*/ 18 w 26"/>
                <a:gd name="T27" fmla="*/ 0 h 32"/>
                <a:gd name="T28" fmla="*/ 4 w 26"/>
                <a:gd name="T29" fmla="*/ 0 h 32"/>
                <a:gd name="T30" fmla="*/ 4 w 26"/>
                <a:gd name="T31" fmla="*/ 7 h 32"/>
                <a:gd name="T32" fmla="*/ 4 w 26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2">
                  <a:moveTo>
                    <a:pt x="4" y="0"/>
                  </a:moveTo>
                  <a:lnTo>
                    <a:pt x="4" y="7"/>
                  </a:lnTo>
                  <a:lnTo>
                    <a:pt x="18" y="7"/>
                  </a:lnTo>
                  <a:lnTo>
                    <a:pt x="11" y="14"/>
                  </a:lnTo>
                  <a:lnTo>
                    <a:pt x="4" y="18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8" y="25"/>
                  </a:lnTo>
                  <a:lnTo>
                    <a:pt x="8" y="29"/>
                  </a:lnTo>
                  <a:lnTo>
                    <a:pt x="15" y="21"/>
                  </a:lnTo>
                  <a:lnTo>
                    <a:pt x="18" y="14"/>
                  </a:lnTo>
                  <a:lnTo>
                    <a:pt x="26" y="11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64" name="Freeform 588"/>
            <p:cNvSpPr>
              <a:spLocks/>
            </p:cNvSpPr>
            <p:nvPr/>
          </p:nvSpPr>
          <p:spPr bwMode="auto">
            <a:xfrm>
              <a:off x="4375" y="2986"/>
              <a:ext cx="29" cy="14"/>
            </a:xfrm>
            <a:custGeom>
              <a:avLst/>
              <a:gdLst>
                <a:gd name="T0" fmla="*/ 18 w 29"/>
                <a:gd name="T1" fmla="*/ 3 h 14"/>
                <a:gd name="T2" fmla="*/ 22 w 29"/>
                <a:gd name="T3" fmla="*/ 0 h 14"/>
                <a:gd name="T4" fmla="*/ 14 w 29"/>
                <a:gd name="T5" fmla="*/ 0 h 14"/>
                <a:gd name="T6" fmla="*/ 14 w 29"/>
                <a:gd name="T7" fmla="*/ 3 h 14"/>
                <a:gd name="T8" fmla="*/ 11 w 29"/>
                <a:gd name="T9" fmla="*/ 3 h 14"/>
                <a:gd name="T10" fmla="*/ 7 w 29"/>
                <a:gd name="T11" fmla="*/ 7 h 14"/>
                <a:gd name="T12" fmla="*/ 0 w 29"/>
                <a:gd name="T13" fmla="*/ 7 h 14"/>
                <a:gd name="T14" fmla="*/ 0 w 29"/>
                <a:gd name="T15" fmla="*/ 14 h 14"/>
                <a:gd name="T16" fmla="*/ 7 w 29"/>
                <a:gd name="T17" fmla="*/ 14 h 14"/>
                <a:gd name="T18" fmla="*/ 11 w 29"/>
                <a:gd name="T19" fmla="*/ 10 h 14"/>
                <a:gd name="T20" fmla="*/ 18 w 29"/>
                <a:gd name="T21" fmla="*/ 10 h 14"/>
                <a:gd name="T22" fmla="*/ 18 w 29"/>
                <a:gd name="T23" fmla="*/ 7 h 14"/>
                <a:gd name="T24" fmla="*/ 22 w 29"/>
                <a:gd name="T25" fmla="*/ 7 h 14"/>
                <a:gd name="T26" fmla="*/ 29 w 29"/>
                <a:gd name="T27" fmla="*/ 0 h 14"/>
                <a:gd name="T28" fmla="*/ 25 w 29"/>
                <a:gd name="T29" fmla="*/ 3 h 14"/>
                <a:gd name="T30" fmla="*/ 29 w 29"/>
                <a:gd name="T31" fmla="*/ 3 h 14"/>
                <a:gd name="T32" fmla="*/ 29 w 29"/>
                <a:gd name="T33" fmla="*/ 0 h 14"/>
                <a:gd name="T34" fmla="*/ 18 w 29"/>
                <a:gd name="T3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14">
                  <a:moveTo>
                    <a:pt x="18" y="3"/>
                  </a:moveTo>
                  <a:lnTo>
                    <a:pt x="2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9" y="0"/>
                  </a:lnTo>
                  <a:lnTo>
                    <a:pt x="25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65" name="Freeform 589"/>
            <p:cNvSpPr>
              <a:spLocks/>
            </p:cNvSpPr>
            <p:nvPr/>
          </p:nvSpPr>
          <p:spPr bwMode="auto">
            <a:xfrm>
              <a:off x="4389" y="2978"/>
              <a:ext cx="15" cy="11"/>
            </a:xfrm>
            <a:custGeom>
              <a:avLst/>
              <a:gdLst>
                <a:gd name="T0" fmla="*/ 8 w 15"/>
                <a:gd name="T1" fmla="*/ 0 h 11"/>
                <a:gd name="T2" fmla="*/ 4 w 15"/>
                <a:gd name="T3" fmla="*/ 4 h 11"/>
                <a:gd name="T4" fmla="*/ 4 w 15"/>
                <a:gd name="T5" fmla="*/ 11 h 11"/>
                <a:gd name="T6" fmla="*/ 15 w 15"/>
                <a:gd name="T7" fmla="*/ 8 h 11"/>
                <a:gd name="T8" fmla="*/ 11 w 15"/>
                <a:gd name="T9" fmla="*/ 0 h 11"/>
                <a:gd name="T10" fmla="*/ 8 w 15"/>
                <a:gd name="T11" fmla="*/ 8 h 11"/>
                <a:gd name="T12" fmla="*/ 8 w 15"/>
                <a:gd name="T13" fmla="*/ 0 h 11"/>
                <a:gd name="T14" fmla="*/ 0 w 15"/>
                <a:gd name="T15" fmla="*/ 0 h 11"/>
                <a:gd name="T16" fmla="*/ 4 w 15"/>
                <a:gd name="T17" fmla="*/ 4 h 11"/>
                <a:gd name="T18" fmla="*/ 8 w 15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1">
                  <a:moveTo>
                    <a:pt x="8" y="0"/>
                  </a:moveTo>
                  <a:lnTo>
                    <a:pt x="4" y="4"/>
                  </a:lnTo>
                  <a:lnTo>
                    <a:pt x="4" y="11"/>
                  </a:lnTo>
                  <a:lnTo>
                    <a:pt x="15" y="8"/>
                  </a:lnTo>
                  <a:lnTo>
                    <a:pt x="11" y="0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66" name="Freeform 590"/>
            <p:cNvSpPr>
              <a:spLocks/>
            </p:cNvSpPr>
            <p:nvPr/>
          </p:nvSpPr>
          <p:spPr bwMode="auto">
            <a:xfrm>
              <a:off x="4397" y="2978"/>
              <a:ext cx="36" cy="15"/>
            </a:xfrm>
            <a:custGeom>
              <a:avLst/>
              <a:gdLst>
                <a:gd name="T0" fmla="*/ 32 w 36"/>
                <a:gd name="T1" fmla="*/ 8 h 15"/>
                <a:gd name="T2" fmla="*/ 18 w 36"/>
                <a:gd name="T3" fmla="*/ 8 h 15"/>
                <a:gd name="T4" fmla="*/ 10 w 36"/>
                <a:gd name="T5" fmla="*/ 0 h 15"/>
                <a:gd name="T6" fmla="*/ 0 w 36"/>
                <a:gd name="T7" fmla="*/ 0 h 15"/>
                <a:gd name="T8" fmla="*/ 0 w 36"/>
                <a:gd name="T9" fmla="*/ 8 h 15"/>
                <a:gd name="T10" fmla="*/ 7 w 36"/>
                <a:gd name="T11" fmla="*/ 8 h 15"/>
                <a:gd name="T12" fmla="*/ 14 w 36"/>
                <a:gd name="T13" fmla="*/ 11 h 15"/>
                <a:gd name="T14" fmla="*/ 18 w 36"/>
                <a:gd name="T15" fmla="*/ 11 h 15"/>
                <a:gd name="T16" fmla="*/ 21 w 36"/>
                <a:gd name="T17" fmla="*/ 15 h 15"/>
                <a:gd name="T18" fmla="*/ 32 w 36"/>
                <a:gd name="T19" fmla="*/ 15 h 15"/>
                <a:gd name="T20" fmla="*/ 36 w 36"/>
                <a:gd name="T21" fmla="*/ 11 h 15"/>
                <a:gd name="T22" fmla="*/ 28 w 36"/>
                <a:gd name="T23" fmla="*/ 11 h 15"/>
                <a:gd name="T24" fmla="*/ 32 w 36"/>
                <a:gd name="T25" fmla="*/ 8 h 15"/>
                <a:gd name="T26" fmla="*/ 32 w 36"/>
                <a:gd name="T27" fmla="*/ 4 h 15"/>
                <a:gd name="T28" fmla="*/ 28 w 36"/>
                <a:gd name="T29" fmla="*/ 8 h 15"/>
                <a:gd name="T30" fmla="*/ 32 w 36"/>
                <a:gd name="T3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5">
                  <a:moveTo>
                    <a:pt x="32" y="8"/>
                  </a:moveTo>
                  <a:lnTo>
                    <a:pt x="18" y="8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1" y="15"/>
                  </a:lnTo>
                  <a:lnTo>
                    <a:pt x="32" y="15"/>
                  </a:lnTo>
                  <a:lnTo>
                    <a:pt x="36" y="11"/>
                  </a:lnTo>
                  <a:lnTo>
                    <a:pt x="28" y="11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3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67" name="Freeform 591"/>
            <p:cNvSpPr>
              <a:spLocks/>
            </p:cNvSpPr>
            <p:nvPr/>
          </p:nvSpPr>
          <p:spPr bwMode="auto">
            <a:xfrm>
              <a:off x="4127" y="2989"/>
              <a:ext cx="32" cy="79"/>
            </a:xfrm>
            <a:custGeom>
              <a:avLst/>
              <a:gdLst>
                <a:gd name="T0" fmla="*/ 7 w 32"/>
                <a:gd name="T1" fmla="*/ 79 h 79"/>
                <a:gd name="T2" fmla="*/ 0 w 32"/>
                <a:gd name="T3" fmla="*/ 79 h 79"/>
                <a:gd name="T4" fmla="*/ 3 w 32"/>
                <a:gd name="T5" fmla="*/ 69 h 79"/>
                <a:gd name="T6" fmla="*/ 7 w 32"/>
                <a:gd name="T7" fmla="*/ 58 h 79"/>
                <a:gd name="T8" fmla="*/ 7 w 32"/>
                <a:gd name="T9" fmla="*/ 47 h 79"/>
                <a:gd name="T10" fmla="*/ 10 w 32"/>
                <a:gd name="T11" fmla="*/ 36 h 79"/>
                <a:gd name="T12" fmla="*/ 18 w 32"/>
                <a:gd name="T13" fmla="*/ 29 h 79"/>
                <a:gd name="T14" fmla="*/ 21 w 32"/>
                <a:gd name="T15" fmla="*/ 18 h 79"/>
                <a:gd name="T16" fmla="*/ 25 w 32"/>
                <a:gd name="T17" fmla="*/ 7 h 79"/>
                <a:gd name="T18" fmla="*/ 32 w 32"/>
                <a:gd name="T19" fmla="*/ 0 h 79"/>
                <a:gd name="T20" fmla="*/ 28 w 32"/>
                <a:gd name="T21" fmla="*/ 7 h 79"/>
                <a:gd name="T22" fmla="*/ 25 w 32"/>
                <a:gd name="T23" fmla="*/ 18 h 79"/>
                <a:gd name="T24" fmla="*/ 21 w 32"/>
                <a:gd name="T25" fmla="*/ 29 h 79"/>
                <a:gd name="T26" fmla="*/ 18 w 32"/>
                <a:gd name="T27" fmla="*/ 36 h 79"/>
                <a:gd name="T28" fmla="*/ 14 w 32"/>
                <a:gd name="T29" fmla="*/ 47 h 79"/>
                <a:gd name="T30" fmla="*/ 7 w 32"/>
                <a:gd name="T31" fmla="*/ 58 h 79"/>
                <a:gd name="T32" fmla="*/ 7 w 3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7" y="79"/>
                  </a:moveTo>
                  <a:lnTo>
                    <a:pt x="0" y="79"/>
                  </a:lnTo>
                  <a:lnTo>
                    <a:pt x="3" y="69"/>
                  </a:lnTo>
                  <a:lnTo>
                    <a:pt x="7" y="58"/>
                  </a:lnTo>
                  <a:lnTo>
                    <a:pt x="7" y="47"/>
                  </a:lnTo>
                  <a:lnTo>
                    <a:pt x="10" y="36"/>
                  </a:lnTo>
                  <a:lnTo>
                    <a:pt x="18" y="29"/>
                  </a:lnTo>
                  <a:lnTo>
                    <a:pt x="21" y="18"/>
                  </a:lnTo>
                  <a:lnTo>
                    <a:pt x="25" y="7"/>
                  </a:lnTo>
                  <a:lnTo>
                    <a:pt x="32" y="0"/>
                  </a:lnTo>
                  <a:lnTo>
                    <a:pt x="28" y="7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8" y="36"/>
                  </a:lnTo>
                  <a:lnTo>
                    <a:pt x="14" y="47"/>
                  </a:lnTo>
                  <a:lnTo>
                    <a:pt x="7" y="58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68" name="Freeform 592"/>
            <p:cNvSpPr>
              <a:spLocks/>
            </p:cNvSpPr>
            <p:nvPr/>
          </p:nvSpPr>
          <p:spPr bwMode="auto">
            <a:xfrm>
              <a:off x="4123" y="3065"/>
              <a:ext cx="11" cy="7"/>
            </a:xfrm>
            <a:custGeom>
              <a:avLst/>
              <a:gdLst>
                <a:gd name="T0" fmla="*/ 0 w 11"/>
                <a:gd name="T1" fmla="*/ 0 h 7"/>
                <a:gd name="T2" fmla="*/ 4 w 11"/>
                <a:gd name="T3" fmla="*/ 7 h 7"/>
                <a:gd name="T4" fmla="*/ 11 w 11"/>
                <a:gd name="T5" fmla="*/ 7 h 7"/>
                <a:gd name="T6" fmla="*/ 11 w 11"/>
                <a:gd name="T7" fmla="*/ 0 h 7"/>
                <a:gd name="T8" fmla="*/ 4 w 11"/>
                <a:gd name="T9" fmla="*/ 0 h 7"/>
                <a:gd name="T10" fmla="*/ 7 w 11"/>
                <a:gd name="T11" fmla="*/ 3 h 7"/>
                <a:gd name="T12" fmla="*/ 0 w 11"/>
                <a:gd name="T13" fmla="*/ 0 h 7"/>
                <a:gd name="T14" fmla="*/ 0 w 11"/>
                <a:gd name="T15" fmla="*/ 7 h 7"/>
                <a:gd name="T16" fmla="*/ 4 w 11"/>
                <a:gd name="T17" fmla="*/ 7 h 7"/>
                <a:gd name="T18" fmla="*/ 0 w 1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lnTo>
                    <a:pt x="4" y="7"/>
                  </a:lnTo>
                  <a:lnTo>
                    <a:pt x="11" y="7"/>
                  </a:lnTo>
                  <a:lnTo>
                    <a:pt x="11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7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69" name="Freeform 593"/>
            <p:cNvSpPr>
              <a:spLocks/>
            </p:cNvSpPr>
            <p:nvPr/>
          </p:nvSpPr>
          <p:spPr bwMode="auto">
            <a:xfrm>
              <a:off x="4123" y="2975"/>
              <a:ext cx="43" cy="93"/>
            </a:xfrm>
            <a:custGeom>
              <a:avLst/>
              <a:gdLst>
                <a:gd name="T0" fmla="*/ 40 w 43"/>
                <a:gd name="T1" fmla="*/ 14 h 93"/>
                <a:gd name="T2" fmla="*/ 32 w 43"/>
                <a:gd name="T3" fmla="*/ 11 h 93"/>
                <a:gd name="T4" fmla="*/ 29 w 43"/>
                <a:gd name="T5" fmla="*/ 21 h 93"/>
                <a:gd name="T6" fmla="*/ 22 w 43"/>
                <a:gd name="T7" fmla="*/ 29 h 93"/>
                <a:gd name="T8" fmla="*/ 18 w 43"/>
                <a:gd name="T9" fmla="*/ 39 h 93"/>
                <a:gd name="T10" fmla="*/ 11 w 43"/>
                <a:gd name="T11" fmla="*/ 50 h 93"/>
                <a:gd name="T12" fmla="*/ 11 w 43"/>
                <a:gd name="T13" fmla="*/ 61 h 93"/>
                <a:gd name="T14" fmla="*/ 7 w 43"/>
                <a:gd name="T15" fmla="*/ 72 h 93"/>
                <a:gd name="T16" fmla="*/ 4 w 43"/>
                <a:gd name="T17" fmla="*/ 83 h 93"/>
                <a:gd name="T18" fmla="*/ 0 w 43"/>
                <a:gd name="T19" fmla="*/ 90 h 93"/>
                <a:gd name="T20" fmla="*/ 7 w 43"/>
                <a:gd name="T21" fmla="*/ 93 h 93"/>
                <a:gd name="T22" fmla="*/ 11 w 43"/>
                <a:gd name="T23" fmla="*/ 83 h 93"/>
                <a:gd name="T24" fmla="*/ 11 w 43"/>
                <a:gd name="T25" fmla="*/ 72 h 93"/>
                <a:gd name="T26" fmla="*/ 14 w 43"/>
                <a:gd name="T27" fmla="*/ 65 h 93"/>
                <a:gd name="T28" fmla="*/ 18 w 43"/>
                <a:gd name="T29" fmla="*/ 54 h 93"/>
                <a:gd name="T30" fmla="*/ 25 w 43"/>
                <a:gd name="T31" fmla="*/ 43 h 93"/>
                <a:gd name="T32" fmla="*/ 29 w 43"/>
                <a:gd name="T33" fmla="*/ 32 h 93"/>
                <a:gd name="T34" fmla="*/ 32 w 43"/>
                <a:gd name="T35" fmla="*/ 25 h 93"/>
                <a:gd name="T36" fmla="*/ 40 w 43"/>
                <a:gd name="T37" fmla="*/ 18 h 93"/>
                <a:gd name="T38" fmla="*/ 32 w 43"/>
                <a:gd name="T39" fmla="*/ 14 h 93"/>
                <a:gd name="T40" fmla="*/ 40 w 43"/>
                <a:gd name="T41" fmla="*/ 14 h 93"/>
                <a:gd name="T42" fmla="*/ 43 w 43"/>
                <a:gd name="T43" fmla="*/ 0 h 93"/>
                <a:gd name="T44" fmla="*/ 32 w 43"/>
                <a:gd name="T45" fmla="*/ 11 h 93"/>
                <a:gd name="T46" fmla="*/ 40 w 43"/>
                <a:gd name="T4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93">
                  <a:moveTo>
                    <a:pt x="40" y="14"/>
                  </a:moveTo>
                  <a:lnTo>
                    <a:pt x="32" y="11"/>
                  </a:lnTo>
                  <a:lnTo>
                    <a:pt x="29" y="21"/>
                  </a:lnTo>
                  <a:lnTo>
                    <a:pt x="22" y="29"/>
                  </a:lnTo>
                  <a:lnTo>
                    <a:pt x="18" y="39"/>
                  </a:lnTo>
                  <a:lnTo>
                    <a:pt x="11" y="50"/>
                  </a:lnTo>
                  <a:lnTo>
                    <a:pt x="11" y="61"/>
                  </a:lnTo>
                  <a:lnTo>
                    <a:pt x="7" y="72"/>
                  </a:lnTo>
                  <a:lnTo>
                    <a:pt x="4" y="83"/>
                  </a:lnTo>
                  <a:lnTo>
                    <a:pt x="0" y="90"/>
                  </a:lnTo>
                  <a:lnTo>
                    <a:pt x="7" y="93"/>
                  </a:lnTo>
                  <a:lnTo>
                    <a:pt x="11" y="83"/>
                  </a:lnTo>
                  <a:lnTo>
                    <a:pt x="11" y="72"/>
                  </a:lnTo>
                  <a:lnTo>
                    <a:pt x="14" y="65"/>
                  </a:lnTo>
                  <a:lnTo>
                    <a:pt x="18" y="54"/>
                  </a:lnTo>
                  <a:lnTo>
                    <a:pt x="25" y="43"/>
                  </a:lnTo>
                  <a:lnTo>
                    <a:pt x="29" y="32"/>
                  </a:lnTo>
                  <a:lnTo>
                    <a:pt x="32" y="25"/>
                  </a:lnTo>
                  <a:lnTo>
                    <a:pt x="40" y="18"/>
                  </a:lnTo>
                  <a:lnTo>
                    <a:pt x="32" y="14"/>
                  </a:lnTo>
                  <a:lnTo>
                    <a:pt x="40" y="14"/>
                  </a:lnTo>
                  <a:lnTo>
                    <a:pt x="43" y="0"/>
                  </a:lnTo>
                  <a:lnTo>
                    <a:pt x="32" y="11"/>
                  </a:lnTo>
                  <a:lnTo>
                    <a:pt x="4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70" name="Freeform 594"/>
            <p:cNvSpPr>
              <a:spLocks/>
            </p:cNvSpPr>
            <p:nvPr/>
          </p:nvSpPr>
          <p:spPr bwMode="auto">
            <a:xfrm>
              <a:off x="4130" y="2989"/>
              <a:ext cx="33" cy="83"/>
            </a:xfrm>
            <a:custGeom>
              <a:avLst/>
              <a:gdLst>
                <a:gd name="T0" fmla="*/ 4 w 33"/>
                <a:gd name="T1" fmla="*/ 83 h 83"/>
                <a:gd name="T2" fmla="*/ 4 w 33"/>
                <a:gd name="T3" fmla="*/ 79 h 83"/>
                <a:gd name="T4" fmla="*/ 7 w 33"/>
                <a:gd name="T5" fmla="*/ 69 h 83"/>
                <a:gd name="T6" fmla="*/ 7 w 33"/>
                <a:gd name="T7" fmla="*/ 58 h 83"/>
                <a:gd name="T8" fmla="*/ 15 w 33"/>
                <a:gd name="T9" fmla="*/ 47 h 83"/>
                <a:gd name="T10" fmla="*/ 18 w 33"/>
                <a:gd name="T11" fmla="*/ 36 h 83"/>
                <a:gd name="T12" fmla="*/ 22 w 33"/>
                <a:gd name="T13" fmla="*/ 29 h 83"/>
                <a:gd name="T14" fmla="*/ 25 w 33"/>
                <a:gd name="T15" fmla="*/ 18 h 83"/>
                <a:gd name="T16" fmla="*/ 29 w 33"/>
                <a:gd name="T17" fmla="*/ 11 h 83"/>
                <a:gd name="T18" fmla="*/ 33 w 33"/>
                <a:gd name="T19" fmla="*/ 0 h 83"/>
                <a:gd name="T20" fmla="*/ 25 w 33"/>
                <a:gd name="T21" fmla="*/ 0 h 83"/>
                <a:gd name="T22" fmla="*/ 22 w 33"/>
                <a:gd name="T23" fmla="*/ 7 h 83"/>
                <a:gd name="T24" fmla="*/ 22 w 33"/>
                <a:gd name="T25" fmla="*/ 18 h 83"/>
                <a:gd name="T26" fmla="*/ 15 w 33"/>
                <a:gd name="T27" fmla="*/ 25 h 83"/>
                <a:gd name="T28" fmla="*/ 11 w 33"/>
                <a:gd name="T29" fmla="*/ 36 h 83"/>
                <a:gd name="T30" fmla="*/ 4 w 33"/>
                <a:gd name="T31" fmla="*/ 43 h 83"/>
                <a:gd name="T32" fmla="*/ 4 w 33"/>
                <a:gd name="T33" fmla="*/ 54 h 83"/>
                <a:gd name="T34" fmla="*/ 0 w 33"/>
                <a:gd name="T35" fmla="*/ 69 h 83"/>
                <a:gd name="T36" fmla="*/ 0 w 33"/>
                <a:gd name="T37" fmla="*/ 79 h 83"/>
                <a:gd name="T38" fmla="*/ 4 w 33"/>
                <a:gd name="T39" fmla="*/ 76 h 83"/>
                <a:gd name="T40" fmla="*/ 4 w 33"/>
                <a:gd name="T41" fmla="*/ 83 h 83"/>
                <a:gd name="T42" fmla="*/ 7 w 33"/>
                <a:gd name="T43" fmla="*/ 83 h 83"/>
                <a:gd name="T44" fmla="*/ 4 w 33"/>
                <a:gd name="T45" fmla="*/ 79 h 83"/>
                <a:gd name="T46" fmla="*/ 4 w 33"/>
                <a:gd name="T4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83">
                  <a:moveTo>
                    <a:pt x="4" y="83"/>
                  </a:moveTo>
                  <a:lnTo>
                    <a:pt x="4" y="79"/>
                  </a:lnTo>
                  <a:lnTo>
                    <a:pt x="7" y="69"/>
                  </a:lnTo>
                  <a:lnTo>
                    <a:pt x="7" y="58"/>
                  </a:lnTo>
                  <a:lnTo>
                    <a:pt x="15" y="47"/>
                  </a:lnTo>
                  <a:lnTo>
                    <a:pt x="18" y="36"/>
                  </a:lnTo>
                  <a:lnTo>
                    <a:pt x="22" y="29"/>
                  </a:lnTo>
                  <a:lnTo>
                    <a:pt x="25" y="18"/>
                  </a:lnTo>
                  <a:lnTo>
                    <a:pt x="29" y="11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15" y="25"/>
                  </a:lnTo>
                  <a:lnTo>
                    <a:pt x="11" y="36"/>
                  </a:lnTo>
                  <a:lnTo>
                    <a:pt x="4" y="43"/>
                  </a:lnTo>
                  <a:lnTo>
                    <a:pt x="4" y="54"/>
                  </a:lnTo>
                  <a:lnTo>
                    <a:pt x="0" y="69"/>
                  </a:lnTo>
                  <a:lnTo>
                    <a:pt x="0" y="79"/>
                  </a:lnTo>
                  <a:lnTo>
                    <a:pt x="4" y="76"/>
                  </a:lnTo>
                  <a:lnTo>
                    <a:pt x="4" y="83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4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71" name="Freeform 595"/>
            <p:cNvSpPr>
              <a:spLocks/>
            </p:cNvSpPr>
            <p:nvPr/>
          </p:nvSpPr>
          <p:spPr bwMode="auto">
            <a:xfrm>
              <a:off x="4048" y="3072"/>
              <a:ext cx="10" cy="1"/>
            </a:xfrm>
            <a:custGeom>
              <a:avLst/>
              <a:gdLst>
                <a:gd name="T0" fmla="*/ 10 w 10"/>
                <a:gd name="T1" fmla="*/ 0 w 10"/>
                <a:gd name="T2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72" name="Freeform 596"/>
            <p:cNvSpPr>
              <a:spLocks/>
            </p:cNvSpPr>
            <p:nvPr/>
          </p:nvSpPr>
          <p:spPr bwMode="auto">
            <a:xfrm>
              <a:off x="4030" y="3068"/>
              <a:ext cx="28" cy="8"/>
            </a:xfrm>
            <a:custGeom>
              <a:avLst/>
              <a:gdLst>
                <a:gd name="T0" fmla="*/ 18 w 28"/>
                <a:gd name="T1" fmla="*/ 0 h 8"/>
                <a:gd name="T2" fmla="*/ 18 w 28"/>
                <a:gd name="T3" fmla="*/ 8 h 8"/>
                <a:gd name="T4" fmla="*/ 28 w 28"/>
                <a:gd name="T5" fmla="*/ 8 h 8"/>
                <a:gd name="T6" fmla="*/ 25 w 28"/>
                <a:gd name="T7" fmla="*/ 0 h 8"/>
                <a:gd name="T8" fmla="*/ 18 w 28"/>
                <a:gd name="T9" fmla="*/ 0 h 8"/>
                <a:gd name="T10" fmla="*/ 18 w 28"/>
                <a:gd name="T11" fmla="*/ 8 h 8"/>
                <a:gd name="T12" fmla="*/ 18 w 28"/>
                <a:gd name="T13" fmla="*/ 0 h 8"/>
                <a:gd name="T14" fmla="*/ 0 w 28"/>
                <a:gd name="T15" fmla="*/ 8 h 8"/>
                <a:gd name="T16" fmla="*/ 18 w 28"/>
                <a:gd name="T17" fmla="*/ 8 h 8"/>
                <a:gd name="T18" fmla="*/ 18 w 2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8">
                  <a:moveTo>
                    <a:pt x="18" y="0"/>
                  </a:moveTo>
                  <a:lnTo>
                    <a:pt x="18" y="8"/>
                  </a:lnTo>
                  <a:lnTo>
                    <a:pt x="28" y="8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0" y="8"/>
                  </a:lnTo>
                  <a:lnTo>
                    <a:pt x="18" y="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373" name="Freeform 597"/>
            <p:cNvSpPr>
              <a:spLocks/>
            </p:cNvSpPr>
            <p:nvPr/>
          </p:nvSpPr>
          <p:spPr bwMode="auto">
            <a:xfrm>
              <a:off x="4048" y="3065"/>
              <a:ext cx="21" cy="11"/>
            </a:xfrm>
            <a:custGeom>
              <a:avLst/>
              <a:gdLst>
                <a:gd name="T0" fmla="*/ 10 w 21"/>
                <a:gd name="T1" fmla="*/ 11 h 11"/>
                <a:gd name="T2" fmla="*/ 10 w 21"/>
                <a:gd name="T3" fmla="*/ 3 h 11"/>
                <a:gd name="T4" fmla="*/ 7 w 21"/>
                <a:gd name="T5" fmla="*/ 0 h 11"/>
                <a:gd name="T6" fmla="*/ 3 w 21"/>
                <a:gd name="T7" fmla="*/ 3 h 11"/>
                <a:gd name="T8" fmla="*/ 0 w 21"/>
                <a:gd name="T9" fmla="*/ 3 h 11"/>
                <a:gd name="T10" fmla="*/ 0 w 21"/>
                <a:gd name="T11" fmla="*/ 11 h 11"/>
                <a:gd name="T12" fmla="*/ 7 w 21"/>
                <a:gd name="T13" fmla="*/ 11 h 11"/>
                <a:gd name="T14" fmla="*/ 7 w 21"/>
                <a:gd name="T15" fmla="*/ 3 h 11"/>
                <a:gd name="T16" fmla="*/ 10 w 21"/>
                <a:gd name="T17" fmla="*/ 11 h 11"/>
                <a:gd name="T18" fmla="*/ 21 w 21"/>
                <a:gd name="T19" fmla="*/ 7 h 11"/>
                <a:gd name="T20" fmla="*/ 10 w 21"/>
                <a:gd name="T21" fmla="*/ 3 h 11"/>
                <a:gd name="T22" fmla="*/ 10 w 21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1">
                  <a:moveTo>
                    <a:pt x="10" y="11"/>
                  </a:moveTo>
                  <a:lnTo>
                    <a:pt x="10" y="3"/>
                  </a:lnTo>
                  <a:lnTo>
                    <a:pt x="7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7" y="3"/>
                  </a:lnTo>
                  <a:lnTo>
                    <a:pt x="10" y="11"/>
                  </a:lnTo>
                  <a:lnTo>
                    <a:pt x="21" y="7"/>
                  </a:lnTo>
                  <a:lnTo>
                    <a:pt x="10" y="3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32374" name="AutoShape 598"/>
          <p:cNvSpPr>
            <a:spLocks noChangeArrowheads="1"/>
          </p:cNvSpPr>
          <p:nvPr/>
        </p:nvSpPr>
        <p:spPr bwMode="auto">
          <a:xfrm rot="-5400000" flipH="1" flipV="1">
            <a:off x="4381500" y="3086100"/>
            <a:ext cx="5410200" cy="3962400"/>
          </a:xfrm>
          <a:prstGeom prst="flowChartInputOutput">
            <a:avLst/>
          </a:prstGeom>
          <a:gradFill rotWithShape="0">
            <a:gsLst>
              <a:gs pos="0">
                <a:schemeClr val="bg2"/>
              </a:gs>
              <a:gs pos="100000">
                <a:schemeClr val="bg2">
                  <a:gamma/>
                  <a:shade val="46275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19812" dir="19679677" algn="ctr" rotWithShape="0">
              <a:schemeClr val="tx1">
                <a:alpha val="74998"/>
              </a:schemeClr>
            </a:outerShdw>
          </a:effec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332375" name="Group 599"/>
          <p:cNvGrpSpPr>
            <a:grpSpLocks/>
          </p:cNvGrpSpPr>
          <p:nvPr/>
        </p:nvGrpSpPr>
        <p:grpSpPr bwMode="auto">
          <a:xfrm>
            <a:off x="6858000" y="3962400"/>
            <a:ext cx="1811338" cy="2800350"/>
            <a:chOff x="3412" y="1252"/>
            <a:chExt cx="1141" cy="1764"/>
          </a:xfrm>
        </p:grpSpPr>
        <p:grpSp>
          <p:nvGrpSpPr>
            <p:cNvPr id="332376" name="Group 600"/>
            <p:cNvGrpSpPr>
              <a:grpSpLocks/>
            </p:cNvGrpSpPr>
            <p:nvPr/>
          </p:nvGrpSpPr>
          <p:grpSpPr bwMode="auto">
            <a:xfrm>
              <a:off x="3412" y="1252"/>
              <a:ext cx="1141" cy="1764"/>
              <a:chOff x="3412" y="1252"/>
              <a:chExt cx="1141" cy="1764"/>
            </a:xfrm>
          </p:grpSpPr>
          <p:sp>
            <p:nvSpPr>
              <p:cNvPr id="332377" name="Freeform 601"/>
              <p:cNvSpPr>
                <a:spLocks/>
              </p:cNvSpPr>
              <p:nvPr/>
            </p:nvSpPr>
            <p:spPr bwMode="auto">
              <a:xfrm>
                <a:off x="3415" y="1255"/>
                <a:ext cx="1130" cy="1757"/>
              </a:xfrm>
              <a:custGeom>
                <a:avLst/>
                <a:gdLst>
                  <a:gd name="T0" fmla="*/ 684 w 1130"/>
                  <a:gd name="T1" fmla="*/ 22 h 1757"/>
                  <a:gd name="T2" fmla="*/ 749 w 1130"/>
                  <a:gd name="T3" fmla="*/ 36 h 1757"/>
                  <a:gd name="T4" fmla="*/ 817 w 1130"/>
                  <a:gd name="T5" fmla="*/ 94 h 1757"/>
                  <a:gd name="T6" fmla="*/ 860 w 1130"/>
                  <a:gd name="T7" fmla="*/ 202 h 1757"/>
                  <a:gd name="T8" fmla="*/ 857 w 1130"/>
                  <a:gd name="T9" fmla="*/ 400 h 1757"/>
                  <a:gd name="T10" fmla="*/ 875 w 1130"/>
                  <a:gd name="T11" fmla="*/ 562 h 1757"/>
                  <a:gd name="T12" fmla="*/ 968 w 1130"/>
                  <a:gd name="T13" fmla="*/ 616 h 1757"/>
                  <a:gd name="T14" fmla="*/ 1055 w 1130"/>
                  <a:gd name="T15" fmla="*/ 677 h 1757"/>
                  <a:gd name="T16" fmla="*/ 1094 w 1130"/>
                  <a:gd name="T17" fmla="*/ 742 h 1757"/>
                  <a:gd name="T18" fmla="*/ 1102 w 1130"/>
                  <a:gd name="T19" fmla="*/ 861 h 1757"/>
                  <a:gd name="T20" fmla="*/ 1120 w 1130"/>
                  <a:gd name="T21" fmla="*/ 943 h 1757"/>
                  <a:gd name="T22" fmla="*/ 1120 w 1130"/>
                  <a:gd name="T23" fmla="*/ 1095 h 1757"/>
                  <a:gd name="T24" fmla="*/ 1087 w 1130"/>
                  <a:gd name="T25" fmla="*/ 1138 h 1757"/>
                  <a:gd name="T26" fmla="*/ 1026 w 1130"/>
                  <a:gd name="T27" fmla="*/ 1177 h 1757"/>
                  <a:gd name="T28" fmla="*/ 1069 w 1130"/>
                  <a:gd name="T29" fmla="*/ 1314 h 1757"/>
                  <a:gd name="T30" fmla="*/ 1076 w 1130"/>
                  <a:gd name="T31" fmla="*/ 1401 h 1757"/>
                  <a:gd name="T32" fmla="*/ 1030 w 1130"/>
                  <a:gd name="T33" fmla="*/ 1426 h 1757"/>
                  <a:gd name="T34" fmla="*/ 979 w 1130"/>
                  <a:gd name="T35" fmla="*/ 1444 h 1757"/>
                  <a:gd name="T36" fmla="*/ 950 w 1130"/>
                  <a:gd name="T37" fmla="*/ 1509 h 1757"/>
                  <a:gd name="T38" fmla="*/ 954 w 1130"/>
                  <a:gd name="T39" fmla="*/ 1609 h 1757"/>
                  <a:gd name="T40" fmla="*/ 990 w 1130"/>
                  <a:gd name="T41" fmla="*/ 1681 h 1757"/>
                  <a:gd name="T42" fmla="*/ 976 w 1130"/>
                  <a:gd name="T43" fmla="*/ 1757 h 1757"/>
                  <a:gd name="T44" fmla="*/ 497 w 1130"/>
                  <a:gd name="T45" fmla="*/ 1739 h 1757"/>
                  <a:gd name="T46" fmla="*/ 4 w 1130"/>
                  <a:gd name="T47" fmla="*/ 1732 h 1757"/>
                  <a:gd name="T48" fmla="*/ 259 w 1130"/>
                  <a:gd name="T49" fmla="*/ 1692 h 1757"/>
                  <a:gd name="T50" fmla="*/ 310 w 1130"/>
                  <a:gd name="T51" fmla="*/ 1642 h 1757"/>
                  <a:gd name="T52" fmla="*/ 378 w 1130"/>
                  <a:gd name="T53" fmla="*/ 1617 h 1757"/>
                  <a:gd name="T54" fmla="*/ 421 w 1130"/>
                  <a:gd name="T55" fmla="*/ 1581 h 1757"/>
                  <a:gd name="T56" fmla="*/ 396 w 1130"/>
                  <a:gd name="T57" fmla="*/ 1480 h 1757"/>
                  <a:gd name="T58" fmla="*/ 353 w 1130"/>
                  <a:gd name="T59" fmla="*/ 1426 h 1757"/>
                  <a:gd name="T60" fmla="*/ 313 w 1130"/>
                  <a:gd name="T61" fmla="*/ 1404 h 1757"/>
                  <a:gd name="T62" fmla="*/ 299 w 1130"/>
                  <a:gd name="T63" fmla="*/ 1354 h 1757"/>
                  <a:gd name="T64" fmla="*/ 313 w 1130"/>
                  <a:gd name="T65" fmla="*/ 1210 h 1757"/>
                  <a:gd name="T66" fmla="*/ 263 w 1130"/>
                  <a:gd name="T67" fmla="*/ 1185 h 1757"/>
                  <a:gd name="T68" fmla="*/ 213 w 1130"/>
                  <a:gd name="T69" fmla="*/ 1141 h 1757"/>
                  <a:gd name="T70" fmla="*/ 205 w 1130"/>
                  <a:gd name="T71" fmla="*/ 1019 h 1757"/>
                  <a:gd name="T72" fmla="*/ 256 w 1130"/>
                  <a:gd name="T73" fmla="*/ 853 h 1757"/>
                  <a:gd name="T74" fmla="*/ 303 w 1130"/>
                  <a:gd name="T75" fmla="*/ 760 h 1757"/>
                  <a:gd name="T76" fmla="*/ 317 w 1130"/>
                  <a:gd name="T77" fmla="*/ 688 h 1757"/>
                  <a:gd name="T78" fmla="*/ 285 w 1130"/>
                  <a:gd name="T79" fmla="*/ 623 h 1757"/>
                  <a:gd name="T80" fmla="*/ 249 w 1130"/>
                  <a:gd name="T81" fmla="*/ 623 h 1757"/>
                  <a:gd name="T82" fmla="*/ 205 w 1130"/>
                  <a:gd name="T83" fmla="*/ 609 h 1757"/>
                  <a:gd name="T84" fmla="*/ 155 w 1130"/>
                  <a:gd name="T85" fmla="*/ 587 h 1757"/>
                  <a:gd name="T86" fmla="*/ 105 w 1130"/>
                  <a:gd name="T87" fmla="*/ 555 h 1757"/>
                  <a:gd name="T88" fmla="*/ 69 w 1130"/>
                  <a:gd name="T89" fmla="*/ 540 h 1757"/>
                  <a:gd name="T90" fmla="*/ 36 w 1130"/>
                  <a:gd name="T91" fmla="*/ 529 h 1757"/>
                  <a:gd name="T92" fmla="*/ 51 w 1130"/>
                  <a:gd name="T93" fmla="*/ 468 h 1757"/>
                  <a:gd name="T94" fmla="*/ 76 w 1130"/>
                  <a:gd name="T95" fmla="*/ 349 h 1757"/>
                  <a:gd name="T96" fmla="*/ 123 w 1130"/>
                  <a:gd name="T97" fmla="*/ 234 h 1757"/>
                  <a:gd name="T98" fmla="*/ 209 w 1130"/>
                  <a:gd name="T99" fmla="*/ 126 h 1757"/>
                  <a:gd name="T100" fmla="*/ 263 w 1130"/>
                  <a:gd name="T101" fmla="*/ 83 h 1757"/>
                  <a:gd name="T102" fmla="*/ 339 w 1130"/>
                  <a:gd name="T103" fmla="*/ 43 h 1757"/>
                  <a:gd name="T104" fmla="*/ 418 w 1130"/>
                  <a:gd name="T105" fmla="*/ 18 h 1757"/>
                  <a:gd name="T106" fmla="*/ 533 w 1130"/>
                  <a:gd name="T107" fmla="*/ 0 h 1757"/>
                  <a:gd name="T108" fmla="*/ 598 w 1130"/>
                  <a:gd name="T109" fmla="*/ 18 h 1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0" h="1757">
                    <a:moveTo>
                      <a:pt x="626" y="36"/>
                    </a:moveTo>
                    <a:lnTo>
                      <a:pt x="634" y="33"/>
                    </a:lnTo>
                    <a:lnTo>
                      <a:pt x="644" y="29"/>
                    </a:lnTo>
                    <a:lnTo>
                      <a:pt x="655" y="25"/>
                    </a:lnTo>
                    <a:lnTo>
                      <a:pt x="673" y="25"/>
                    </a:lnTo>
                    <a:lnTo>
                      <a:pt x="684" y="22"/>
                    </a:lnTo>
                    <a:lnTo>
                      <a:pt x="691" y="22"/>
                    </a:lnTo>
                    <a:lnTo>
                      <a:pt x="702" y="25"/>
                    </a:lnTo>
                    <a:lnTo>
                      <a:pt x="720" y="25"/>
                    </a:lnTo>
                    <a:lnTo>
                      <a:pt x="731" y="29"/>
                    </a:lnTo>
                    <a:lnTo>
                      <a:pt x="742" y="33"/>
                    </a:lnTo>
                    <a:lnTo>
                      <a:pt x="749" y="36"/>
                    </a:lnTo>
                    <a:lnTo>
                      <a:pt x="760" y="43"/>
                    </a:lnTo>
                    <a:lnTo>
                      <a:pt x="767" y="47"/>
                    </a:lnTo>
                    <a:lnTo>
                      <a:pt x="774" y="51"/>
                    </a:lnTo>
                    <a:lnTo>
                      <a:pt x="792" y="65"/>
                    </a:lnTo>
                    <a:lnTo>
                      <a:pt x="806" y="79"/>
                    </a:lnTo>
                    <a:lnTo>
                      <a:pt x="817" y="94"/>
                    </a:lnTo>
                    <a:lnTo>
                      <a:pt x="828" y="112"/>
                    </a:lnTo>
                    <a:lnTo>
                      <a:pt x="839" y="130"/>
                    </a:lnTo>
                    <a:lnTo>
                      <a:pt x="846" y="148"/>
                    </a:lnTo>
                    <a:lnTo>
                      <a:pt x="850" y="166"/>
                    </a:lnTo>
                    <a:lnTo>
                      <a:pt x="857" y="184"/>
                    </a:lnTo>
                    <a:lnTo>
                      <a:pt x="860" y="202"/>
                    </a:lnTo>
                    <a:lnTo>
                      <a:pt x="860" y="223"/>
                    </a:lnTo>
                    <a:lnTo>
                      <a:pt x="864" y="241"/>
                    </a:lnTo>
                    <a:lnTo>
                      <a:pt x="864" y="281"/>
                    </a:lnTo>
                    <a:lnTo>
                      <a:pt x="860" y="303"/>
                    </a:lnTo>
                    <a:lnTo>
                      <a:pt x="860" y="382"/>
                    </a:lnTo>
                    <a:lnTo>
                      <a:pt x="857" y="400"/>
                    </a:lnTo>
                    <a:lnTo>
                      <a:pt x="857" y="475"/>
                    </a:lnTo>
                    <a:lnTo>
                      <a:pt x="860" y="493"/>
                    </a:lnTo>
                    <a:lnTo>
                      <a:pt x="857" y="508"/>
                    </a:lnTo>
                    <a:lnTo>
                      <a:pt x="857" y="537"/>
                    </a:lnTo>
                    <a:lnTo>
                      <a:pt x="860" y="547"/>
                    </a:lnTo>
                    <a:lnTo>
                      <a:pt x="875" y="562"/>
                    </a:lnTo>
                    <a:lnTo>
                      <a:pt x="889" y="573"/>
                    </a:lnTo>
                    <a:lnTo>
                      <a:pt x="904" y="583"/>
                    </a:lnTo>
                    <a:lnTo>
                      <a:pt x="918" y="591"/>
                    </a:lnTo>
                    <a:lnTo>
                      <a:pt x="936" y="601"/>
                    </a:lnTo>
                    <a:lnTo>
                      <a:pt x="950" y="609"/>
                    </a:lnTo>
                    <a:lnTo>
                      <a:pt x="968" y="616"/>
                    </a:lnTo>
                    <a:lnTo>
                      <a:pt x="983" y="623"/>
                    </a:lnTo>
                    <a:lnTo>
                      <a:pt x="997" y="634"/>
                    </a:lnTo>
                    <a:lnTo>
                      <a:pt x="1012" y="645"/>
                    </a:lnTo>
                    <a:lnTo>
                      <a:pt x="1026" y="655"/>
                    </a:lnTo>
                    <a:lnTo>
                      <a:pt x="1040" y="666"/>
                    </a:lnTo>
                    <a:lnTo>
                      <a:pt x="1055" y="677"/>
                    </a:lnTo>
                    <a:lnTo>
                      <a:pt x="1066" y="691"/>
                    </a:lnTo>
                    <a:lnTo>
                      <a:pt x="1076" y="706"/>
                    </a:lnTo>
                    <a:lnTo>
                      <a:pt x="1084" y="724"/>
                    </a:lnTo>
                    <a:lnTo>
                      <a:pt x="1091" y="731"/>
                    </a:lnTo>
                    <a:lnTo>
                      <a:pt x="1091" y="738"/>
                    </a:lnTo>
                    <a:lnTo>
                      <a:pt x="1094" y="742"/>
                    </a:lnTo>
                    <a:lnTo>
                      <a:pt x="1098" y="749"/>
                    </a:lnTo>
                    <a:lnTo>
                      <a:pt x="1098" y="789"/>
                    </a:lnTo>
                    <a:lnTo>
                      <a:pt x="1094" y="799"/>
                    </a:lnTo>
                    <a:lnTo>
                      <a:pt x="1094" y="839"/>
                    </a:lnTo>
                    <a:lnTo>
                      <a:pt x="1098" y="850"/>
                    </a:lnTo>
                    <a:lnTo>
                      <a:pt x="1102" y="861"/>
                    </a:lnTo>
                    <a:lnTo>
                      <a:pt x="1105" y="875"/>
                    </a:lnTo>
                    <a:lnTo>
                      <a:pt x="1109" y="889"/>
                    </a:lnTo>
                    <a:lnTo>
                      <a:pt x="1109" y="904"/>
                    </a:lnTo>
                    <a:lnTo>
                      <a:pt x="1112" y="918"/>
                    </a:lnTo>
                    <a:lnTo>
                      <a:pt x="1116" y="933"/>
                    </a:lnTo>
                    <a:lnTo>
                      <a:pt x="1120" y="943"/>
                    </a:lnTo>
                    <a:lnTo>
                      <a:pt x="1127" y="958"/>
                    </a:lnTo>
                    <a:lnTo>
                      <a:pt x="1127" y="979"/>
                    </a:lnTo>
                    <a:lnTo>
                      <a:pt x="1130" y="997"/>
                    </a:lnTo>
                    <a:lnTo>
                      <a:pt x="1130" y="1055"/>
                    </a:lnTo>
                    <a:lnTo>
                      <a:pt x="1127" y="1077"/>
                    </a:lnTo>
                    <a:lnTo>
                      <a:pt x="1120" y="1095"/>
                    </a:lnTo>
                    <a:lnTo>
                      <a:pt x="1112" y="1109"/>
                    </a:lnTo>
                    <a:lnTo>
                      <a:pt x="1109" y="1116"/>
                    </a:lnTo>
                    <a:lnTo>
                      <a:pt x="1105" y="1123"/>
                    </a:lnTo>
                    <a:lnTo>
                      <a:pt x="1098" y="1127"/>
                    </a:lnTo>
                    <a:lnTo>
                      <a:pt x="1094" y="1134"/>
                    </a:lnTo>
                    <a:lnTo>
                      <a:pt x="1087" y="1138"/>
                    </a:lnTo>
                    <a:lnTo>
                      <a:pt x="1076" y="1141"/>
                    </a:lnTo>
                    <a:lnTo>
                      <a:pt x="1062" y="1156"/>
                    </a:lnTo>
                    <a:lnTo>
                      <a:pt x="1051" y="1159"/>
                    </a:lnTo>
                    <a:lnTo>
                      <a:pt x="1044" y="1163"/>
                    </a:lnTo>
                    <a:lnTo>
                      <a:pt x="1037" y="1170"/>
                    </a:lnTo>
                    <a:lnTo>
                      <a:pt x="1026" y="1177"/>
                    </a:lnTo>
                    <a:lnTo>
                      <a:pt x="1030" y="1199"/>
                    </a:lnTo>
                    <a:lnTo>
                      <a:pt x="1037" y="1221"/>
                    </a:lnTo>
                    <a:lnTo>
                      <a:pt x="1044" y="1246"/>
                    </a:lnTo>
                    <a:lnTo>
                      <a:pt x="1051" y="1267"/>
                    </a:lnTo>
                    <a:lnTo>
                      <a:pt x="1062" y="1293"/>
                    </a:lnTo>
                    <a:lnTo>
                      <a:pt x="1069" y="1314"/>
                    </a:lnTo>
                    <a:lnTo>
                      <a:pt x="1080" y="1336"/>
                    </a:lnTo>
                    <a:lnTo>
                      <a:pt x="1091" y="1357"/>
                    </a:lnTo>
                    <a:lnTo>
                      <a:pt x="1087" y="1365"/>
                    </a:lnTo>
                    <a:lnTo>
                      <a:pt x="1087" y="1386"/>
                    </a:lnTo>
                    <a:lnTo>
                      <a:pt x="1080" y="1393"/>
                    </a:lnTo>
                    <a:lnTo>
                      <a:pt x="1076" y="1401"/>
                    </a:lnTo>
                    <a:lnTo>
                      <a:pt x="1066" y="1408"/>
                    </a:lnTo>
                    <a:lnTo>
                      <a:pt x="1058" y="1411"/>
                    </a:lnTo>
                    <a:lnTo>
                      <a:pt x="1051" y="1415"/>
                    </a:lnTo>
                    <a:lnTo>
                      <a:pt x="1044" y="1419"/>
                    </a:lnTo>
                    <a:lnTo>
                      <a:pt x="1037" y="1422"/>
                    </a:lnTo>
                    <a:lnTo>
                      <a:pt x="1030" y="1426"/>
                    </a:lnTo>
                    <a:lnTo>
                      <a:pt x="1019" y="1429"/>
                    </a:lnTo>
                    <a:lnTo>
                      <a:pt x="1012" y="1433"/>
                    </a:lnTo>
                    <a:lnTo>
                      <a:pt x="1004" y="1437"/>
                    </a:lnTo>
                    <a:lnTo>
                      <a:pt x="997" y="1440"/>
                    </a:lnTo>
                    <a:lnTo>
                      <a:pt x="986" y="1440"/>
                    </a:lnTo>
                    <a:lnTo>
                      <a:pt x="979" y="1444"/>
                    </a:lnTo>
                    <a:lnTo>
                      <a:pt x="972" y="1447"/>
                    </a:lnTo>
                    <a:lnTo>
                      <a:pt x="961" y="1451"/>
                    </a:lnTo>
                    <a:lnTo>
                      <a:pt x="961" y="1465"/>
                    </a:lnTo>
                    <a:lnTo>
                      <a:pt x="958" y="1480"/>
                    </a:lnTo>
                    <a:lnTo>
                      <a:pt x="954" y="1494"/>
                    </a:lnTo>
                    <a:lnTo>
                      <a:pt x="950" y="1509"/>
                    </a:lnTo>
                    <a:lnTo>
                      <a:pt x="947" y="1523"/>
                    </a:lnTo>
                    <a:lnTo>
                      <a:pt x="947" y="1537"/>
                    </a:lnTo>
                    <a:lnTo>
                      <a:pt x="950" y="1552"/>
                    </a:lnTo>
                    <a:lnTo>
                      <a:pt x="958" y="1566"/>
                    </a:lnTo>
                    <a:lnTo>
                      <a:pt x="958" y="1595"/>
                    </a:lnTo>
                    <a:lnTo>
                      <a:pt x="954" y="1609"/>
                    </a:lnTo>
                    <a:lnTo>
                      <a:pt x="950" y="1620"/>
                    </a:lnTo>
                    <a:lnTo>
                      <a:pt x="965" y="1631"/>
                    </a:lnTo>
                    <a:lnTo>
                      <a:pt x="972" y="1642"/>
                    </a:lnTo>
                    <a:lnTo>
                      <a:pt x="979" y="1656"/>
                    </a:lnTo>
                    <a:lnTo>
                      <a:pt x="986" y="1667"/>
                    </a:lnTo>
                    <a:lnTo>
                      <a:pt x="990" y="1681"/>
                    </a:lnTo>
                    <a:lnTo>
                      <a:pt x="990" y="1725"/>
                    </a:lnTo>
                    <a:lnTo>
                      <a:pt x="994" y="1725"/>
                    </a:lnTo>
                    <a:lnTo>
                      <a:pt x="997" y="1728"/>
                    </a:lnTo>
                    <a:lnTo>
                      <a:pt x="1001" y="1728"/>
                    </a:lnTo>
                    <a:lnTo>
                      <a:pt x="1001" y="1732"/>
                    </a:lnTo>
                    <a:lnTo>
                      <a:pt x="976" y="1757"/>
                    </a:lnTo>
                    <a:lnTo>
                      <a:pt x="972" y="1753"/>
                    </a:lnTo>
                    <a:lnTo>
                      <a:pt x="968" y="1753"/>
                    </a:lnTo>
                    <a:lnTo>
                      <a:pt x="968" y="1746"/>
                    </a:lnTo>
                    <a:lnTo>
                      <a:pt x="576" y="1743"/>
                    </a:lnTo>
                    <a:lnTo>
                      <a:pt x="511" y="1743"/>
                    </a:lnTo>
                    <a:lnTo>
                      <a:pt x="497" y="1739"/>
                    </a:lnTo>
                    <a:lnTo>
                      <a:pt x="130" y="1739"/>
                    </a:lnTo>
                    <a:lnTo>
                      <a:pt x="115" y="1735"/>
                    </a:lnTo>
                    <a:lnTo>
                      <a:pt x="15" y="1735"/>
                    </a:lnTo>
                    <a:lnTo>
                      <a:pt x="7" y="1739"/>
                    </a:lnTo>
                    <a:lnTo>
                      <a:pt x="4" y="1735"/>
                    </a:lnTo>
                    <a:lnTo>
                      <a:pt x="4" y="1732"/>
                    </a:lnTo>
                    <a:lnTo>
                      <a:pt x="0" y="1728"/>
                    </a:lnTo>
                    <a:lnTo>
                      <a:pt x="0" y="1721"/>
                    </a:lnTo>
                    <a:lnTo>
                      <a:pt x="15" y="1714"/>
                    </a:lnTo>
                    <a:lnTo>
                      <a:pt x="249" y="1714"/>
                    </a:lnTo>
                    <a:lnTo>
                      <a:pt x="252" y="1703"/>
                    </a:lnTo>
                    <a:lnTo>
                      <a:pt x="259" y="1692"/>
                    </a:lnTo>
                    <a:lnTo>
                      <a:pt x="267" y="1681"/>
                    </a:lnTo>
                    <a:lnTo>
                      <a:pt x="274" y="1674"/>
                    </a:lnTo>
                    <a:lnTo>
                      <a:pt x="281" y="1663"/>
                    </a:lnTo>
                    <a:lnTo>
                      <a:pt x="288" y="1656"/>
                    </a:lnTo>
                    <a:lnTo>
                      <a:pt x="299" y="1649"/>
                    </a:lnTo>
                    <a:lnTo>
                      <a:pt x="310" y="1642"/>
                    </a:lnTo>
                    <a:lnTo>
                      <a:pt x="321" y="1638"/>
                    </a:lnTo>
                    <a:lnTo>
                      <a:pt x="331" y="1631"/>
                    </a:lnTo>
                    <a:lnTo>
                      <a:pt x="342" y="1627"/>
                    </a:lnTo>
                    <a:lnTo>
                      <a:pt x="353" y="1624"/>
                    </a:lnTo>
                    <a:lnTo>
                      <a:pt x="364" y="1620"/>
                    </a:lnTo>
                    <a:lnTo>
                      <a:pt x="378" y="1617"/>
                    </a:lnTo>
                    <a:lnTo>
                      <a:pt x="389" y="1613"/>
                    </a:lnTo>
                    <a:lnTo>
                      <a:pt x="400" y="1613"/>
                    </a:lnTo>
                    <a:lnTo>
                      <a:pt x="403" y="1609"/>
                    </a:lnTo>
                    <a:lnTo>
                      <a:pt x="403" y="1602"/>
                    </a:lnTo>
                    <a:lnTo>
                      <a:pt x="407" y="1595"/>
                    </a:lnTo>
                    <a:lnTo>
                      <a:pt x="421" y="1581"/>
                    </a:lnTo>
                    <a:lnTo>
                      <a:pt x="414" y="1566"/>
                    </a:lnTo>
                    <a:lnTo>
                      <a:pt x="407" y="1548"/>
                    </a:lnTo>
                    <a:lnTo>
                      <a:pt x="403" y="1530"/>
                    </a:lnTo>
                    <a:lnTo>
                      <a:pt x="400" y="1516"/>
                    </a:lnTo>
                    <a:lnTo>
                      <a:pt x="400" y="1498"/>
                    </a:lnTo>
                    <a:lnTo>
                      <a:pt x="396" y="1480"/>
                    </a:lnTo>
                    <a:lnTo>
                      <a:pt x="393" y="1465"/>
                    </a:lnTo>
                    <a:lnTo>
                      <a:pt x="385" y="1447"/>
                    </a:lnTo>
                    <a:lnTo>
                      <a:pt x="375" y="1437"/>
                    </a:lnTo>
                    <a:lnTo>
                      <a:pt x="367" y="1433"/>
                    </a:lnTo>
                    <a:lnTo>
                      <a:pt x="360" y="1429"/>
                    </a:lnTo>
                    <a:lnTo>
                      <a:pt x="353" y="1426"/>
                    </a:lnTo>
                    <a:lnTo>
                      <a:pt x="346" y="1422"/>
                    </a:lnTo>
                    <a:lnTo>
                      <a:pt x="339" y="1419"/>
                    </a:lnTo>
                    <a:lnTo>
                      <a:pt x="331" y="1415"/>
                    </a:lnTo>
                    <a:lnTo>
                      <a:pt x="324" y="1415"/>
                    </a:lnTo>
                    <a:lnTo>
                      <a:pt x="321" y="1408"/>
                    </a:lnTo>
                    <a:lnTo>
                      <a:pt x="313" y="1404"/>
                    </a:lnTo>
                    <a:lnTo>
                      <a:pt x="306" y="1401"/>
                    </a:lnTo>
                    <a:lnTo>
                      <a:pt x="303" y="1393"/>
                    </a:lnTo>
                    <a:lnTo>
                      <a:pt x="299" y="1390"/>
                    </a:lnTo>
                    <a:lnTo>
                      <a:pt x="295" y="1383"/>
                    </a:lnTo>
                    <a:lnTo>
                      <a:pt x="295" y="1375"/>
                    </a:lnTo>
                    <a:lnTo>
                      <a:pt x="299" y="1354"/>
                    </a:lnTo>
                    <a:lnTo>
                      <a:pt x="303" y="1332"/>
                    </a:lnTo>
                    <a:lnTo>
                      <a:pt x="310" y="1311"/>
                    </a:lnTo>
                    <a:lnTo>
                      <a:pt x="313" y="1293"/>
                    </a:lnTo>
                    <a:lnTo>
                      <a:pt x="317" y="1271"/>
                    </a:lnTo>
                    <a:lnTo>
                      <a:pt x="317" y="1228"/>
                    </a:lnTo>
                    <a:lnTo>
                      <a:pt x="313" y="1210"/>
                    </a:lnTo>
                    <a:lnTo>
                      <a:pt x="306" y="1203"/>
                    </a:lnTo>
                    <a:lnTo>
                      <a:pt x="299" y="1199"/>
                    </a:lnTo>
                    <a:lnTo>
                      <a:pt x="288" y="1195"/>
                    </a:lnTo>
                    <a:lnTo>
                      <a:pt x="281" y="1192"/>
                    </a:lnTo>
                    <a:lnTo>
                      <a:pt x="270" y="1188"/>
                    </a:lnTo>
                    <a:lnTo>
                      <a:pt x="263" y="1185"/>
                    </a:lnTo>
                    <a:lnTo>
                      <a:pt x="256" y="1177"/>
                    </a:lnTo>
                    <a:lnTo>
                      <a:pt x="245" y="1174"/>
                    </a:lnTo>
                    <a:lnTo>
                      <a:pt x="238" y="1167"/>
                    </a:lnTo>
                    <a:lnTo>
                      <a:pt x="231" y="1163"/>
                    </a:lnTo>
                    <a:lnTo>
                      <a:pt x="216" y="1149"/>
                    </a:lnTo>
                    <a:lnTo>
                      <a:pt x="213" y="1141"/>
                    </a:lnTo>
                    <a:lnTo>
                      <a:pt x="205" y="1134"/>
                    </a:lnTo>
                    <a:lnTo>
                      <a:pt x="202" y="1123"/>
                    </a:lnTo>
                    <a:lnTo>
                      <a:pt x="202" y="1116"/>
                    </a:lnTo>
                    <a:lnTo>
                      <a:pt x="198" y="1084"/>
                    </a:lnTo>
                    <a:lnTo>
                      <a:pt x="198" y="1051"/>
                    </a:lnTo>
                    <a:lnTo>
                      <a:pt x="205" y="1019"/>
                    </a:lnTo>
                    <a:lnTo>
                      <a:pt x="213" y="990"/>
                    </a:lnTo>
                    <a:lnTo>
                      <a:pt x="223" y="958"/>
                    </a:lnTo>
                    <a:lnTo>
                      <a:pt x="238" y="929"/>
                    </a:lnTo>
                    <a:lnTo>
                      <a:pt x="249" y="900"/>
                    </a:lnTo>
                    <a:lnTo>
                      <a:pt x="263" y="871"/>
                    </a:lnTo>
                    <a:lnTo>
                      <a:pt x="256" y="853"/>
                    </a:lnTo>
                    <a:lnTo>
                      <a:pt x="256" y="835"/>
                    </a:lnTo>
                    <a:lnTo>
                      <a:pt x="263" y="817"/>
                    </a:lnTo>
                    <a:lnTo>
                      <a:pt x="270" y="803"/>
                    </a:lnTo>
                    <a:lnTo>
                      <a:pt x="281" y="785"/>
                    </a:lnTo>
                    <a:lnTo>
                      <a:pt x="292" y="771"/>
                    </a:lnTo>
                    <a:lnTo>
                      <a:pt x="303" y="760"/>
                    </a:lnTo>
                    <a:lnTo>
                      <a:pt x="317" y="742"/>
                    </a:lnTo>
                    <a:lnTo>
                      <a:pt x="321" y="735"/>
                    </a:lnTo>
                    <a:lnTo>
                      <a:pt x="324" y="724"/>
                    </a:lnTo>
                    <a:lnTo>
                      <a:pt x="324" y="706"/>
                    </a:lnTo>
                    <a:lnTo>
                      <a:pt x="321" y="699"/>
                    </a:lnTo>
                    <a:lnTo>
                      <a:pt x="317" y="688"/>
                    </a:lnTo>
                    <a:lnTo>
                      <a:pt x="313" y="677"/>
                    </a:lnTo>
                    <a:lnTo>
                      <a:pt x="313" y="666"/>
                    </a:lnTo>
                    <a:lnTo>
                      <a:pt x="310" y="659"/>
                    </a:lnTo>
                    <a:lnTo>
                      <a:pt x="306" y="652"/>
                    </a:lnTo>
                    <a:lnTo>
                      <a:pt x="303" y="641"/>
                    </a:lnTo>
                    <a:lnTo>
                      <a:pt x="285" y="623"/>
                    </a:lnTo>
                    <a:lnTo>
                      <a:pt x="274" y="616"/>
                    </a:lnTo>
                    <a:lnTo>
                      <a:pt x="267" y="612"/>
                    </a:lnTo>
                    <a:lnTo>
                      <a:pt x="263" y="612"/>
                    </a:lnTo>
                    <a:lnTo>
                      <a:pt x="256" y="619"/>
                    </a:lnTo>
                    <a:lnTo>
                      <a:pt x="252" y="619"/>
                    </a:lnTo>
                    <a:lnTo>
                      <a:pt x="249" y="623"/>
                    </a:lnTo>
                    <a:lnTo>
                      <a:pt x="241" y="623"/>
                    </a:lnTo>
                    <a:lnTo>
                      <a:pt x="238" y="619"/>
                    </a:lnTo>
                    <a:lnTo>
                      <a:pt x="227" y="619"/>
                    </a:lnTo>
                    <a:lnTo>
                      <a:pt x="220" y="616"/>
                    </a:lnTo>
                    <a:lnTo>
                      <a:pt x="213" y="612"/>
                    </a:lnTo>
                    <a:lnTo>
                      <a:pt x="205" y="609"/>
                    </a:lnTo>
                    <a:lnTo>
                      <a:pt x="202" y="605"/>
                    </a:lnTo>
                    <a:lnTo>
                      <a:pt x="195" y="601"/>
                    </a:lnTo>
                    <a:lnTo>
                      <a:pt x="177" y="601"/>
                    </a:lnTo>
                    <a:lnTo>
                      <a:pt x="169" y="598"/>
                    </a:lnTo>
                    <a:lnTo>
                      <a:pt x="162" y="591"/>
                    </a:lnTo>
                    <a:lnTo>
                      <a:pt x="155" y="587"/>
                    </a:lnTo>
                    <a:lnTo>
                      <a:pt x="144" y="583"/>
                    </a:lnTo>
                    <a:lnTo>
                      <a:pt x="137" y="580"/>
                    </a:lnTo>
                    <a:lnTo>
                      <a:pt x="123" y="565"/>
                    </a:lnTo>
                    <a:lnTo>
                      <a:pt x="115" y="562"/>
                    </a:lnTo>
                    <a:lnTo>
                      <a:pt x="108" y="558"/>
                    </a:lnTo>
                    <a:lnTo>
                      <a:pt x="105" y="555"/>
                    </a:lnTo>
                    <a:lnTo>
                      <a:pt x="97" y="555"/>
                    </a:lnTo>
                    <a:lnTo>
                      <a:pt x="90" y="551"/>
                    </a:lnTo>
                    <a:lnTo>
                      <a:pt x="87" y="547"/>
                    </a:lnTo>
                    <a:lnTo>
                      <a:pt x="79" y="547"/>
                    </a:lnTo>
                    <a:lnTo>
                      <a:pt x="72" y="544"/>
                    </a:lnTo>
                    <a:lnTo>
                      <a:pt x="69" y="540"/>
                    </a:lnTo>
                    <a:lnTo>
                      <a:pt x="58" y="540"/>
                    </a:lnTo>
                    <a:lnTo>
                      <a:pt x="54" y="537"/>
                    </a:lnTo>
                    <a:lnTo>
                      <a:pt x="51" y="537"/>
                    </a:lnTo>
                    <a:lnTo>
                      <a:pt x="47" y="533"/>
                    </a:lnTo>
                    <a:lnTo>
                      <a:pt x="43" y="533"/>
                    </a:lnTo>
                    <a:lnTo>
                      <a:pt x="36" y="529"/>
                    </a:lnTo>
                    <a:lnTo>
                      <a:pt x="33" y="529"/>
                    </a:lnTo>
                    <a:lnTo>
                      <a:pt x="33" y="519"/>
                    </a:lnTo>
                    <a:lnTo>
                      <a:pt x="36" y="508"/>
                    </a:lnTo>
                    <a:lnTo>
                      <a:pt x="40" y="501"/>
                    </a:lnTo>
                    <a:lnTo>
                      <a:pt x="47" y="490"/>
                    </a:lnTo>
                    <a:lnTo>
                      <a:pt x="51" y="468"/>
                    </a:lnTo>
                    <a:lnTo>
                      <a:pt x="54" y="450"/>
                    </a:lnTo>
                    <a:lnTo>
                      <a:pt x="58" y="429"/>
                    </a:lnTo>
                    <a:lnTo>
                      <a:pt x="61" y="407"/>
                    </a:lnTo>
                    <a:lnTo>
                      <a:pt x="65" y="389"/>
                    </a:lnTo>
                    <a:lnTo>
                      <a:pt x="69" y="367"/>
                    </a:lnTo>
                    <a:lnTo>
                      <a:pt x="76" y="349"/>
                    </a:lnTo>
                    <a:lnTo>
                      <a:pt x="79" y="328"/>
                    </a:lnTo>
                    <a:lnTo>
                      <a:pt x="87" y="310"/>
                    </a:lnTo>
                    <a:lnTo>
                      <a:pt x="94" y="292"/>
                    </a:lnTo>
                    <a:lnTo>
                      <a:pt x="101" y="270"/>
                    </a:lnTo>
                    <a:lnTo>
                      <a:pt x="108" y="252"/>
                    </a:lnTo>
                    <a:lnTo>
                      <a:pt x="123" y="234"/>
                    </a:lnTo>
                    <a:lnTo>
                      <a:pt x="130" y="216"/>
                    </a:lnTo>
                    <a:lnTo>
                      <a:pt x="144" y="198"/>
                    </a:lnTo>
                    <a:lnTo>
                      <a:pt x="159" y="184"/>
                    </a:lnTo>
                    <a:lnTo>
                      <a:pt x="162" y="177"/>
                    </a:lnTo>
                    <a:lnTo>
                      <a:pt x="166" y="169"/>
                    </a:lnTo>
                    <a:lnTo>
                      <a:pt x="209" y="126"/>
                    </a:lnTo>
                    <a:lnTo>
                      <a:pt x="216" y="123"/>
                    </a:lnTo>
                    <a:lnTo>
                      <a:pt x="234" y="105"/>
                    </a:lnTo>
                    <a:lnTo>
                      <a:pt x="241" y="101"/>
                    </a:lnTo>
                    <a:lnTo>
                      <a:pt x="245" y="94"/>
                    </a:lnTo>
                    <a:lnTo>
                      <a:pt x="252" y="90"/>
                    </a:lnTo>
                    <a:lnTo>
                      <a:pt x="263" y="83"/>
                    </a:lnTo>
                    <a:lnTo>
                      <a:pt x="277" y="72"/>
                    </a:lnTo>
                    <a:lnTo>
                      <a:pt x="288" y="65"/>
                    </a:lnTo>
                    <a:lnTo>
                      <a:pt x="299" y="61"/>
                    </a:lnTo>
                    <a:lnTo>
                      <a:pt x="313" y="54"/>
                    </a:lnTo>
                    <a:lnTo>
                      <a:pt x="324" y="47"/>
                    </a:lnTo>
                    <a:lnTo>
                      <a:pt x="339" y="43"/>
                    </a:lnTo>
                    <a:lnTo>
                      <a:pt x="349" y="40"/>
                    </a:lnTo>
                    <a:lnTo>
                      <a:pt x="364" y="33"/>
                    </a:lnTo>
                    <a:lnTo>
                      <a:pt x="378" y="29"/>
                    </a:lnTo>
                    <a:lnTo>
                      <a:pt x="393" y="25"/>
                    </a:lnTo>
                    <a:lnTo>
                      <a:pt x="403" y="22"/>
                    </a:lnTo>
                    <a:lnTo>
                      <a:pt x="418" y="18"/>
                    </a:lnTo>
                    <a:lnTo>
                      <a:pt x="432" y="11"/>
                    </a:lnTo>
                    <a:lnTo>
                      <a:pt x="443" y="7"/>
                    </a:lnTo>
                    <a:lnTo>
                      <a:pt x="457" y="4"/>
                    </a:lnTo>
                    <a:lnTo>
                      <a:pt x="468" y="4"/>
                    </a:lnTo>
                    <a:lnTo>
                      <a:pt x="479" y="0"/>
                    </a:lnTo>
                    <a:lnTo>
                      <a:pt x="533" y="0"/>
                    </a:lnTo>
                    <a:lnTo>
                      <a:pt x="544" y="4"/>
                    </a:lnTo>
                    <a:lnTo>
                      <a:pt x="558" y="4"/>
                    </a:lnTo>
                    <a:lnTo>
                      <a:pt x="565" y="7"/>
                    </a:lnTo>
                    <a:lnTo>
                      <a:pt x="580" y="7"/>
                    </a:lnTo>
                    <a:lnTo>
                      <a:pt x="587" y="15"/>
                    </a:lnTo>
                    <a:lnTo>
                      <a:pt x="598" y="18"/>
                    </a:lnTo>
                    <a:lnTo>
                      <a:pt x="608" y="22"/>
                    </a:lnTo>
                    <a:lnTo>
                      <a:pt x="616" y="29"/>
                    </a:lnTo>
                    <a:lnTo>
                      <a:pt x="626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78" name="Freeform 602"/>
              <p:cNvSpPr>
                <a:spLocks/>
              </p:cNvSpPr>
              <p:nvPr/>
            </p:nvSpPr>
            <p:spPr bwMode="auto">
              <a:xfrm>
                <a:off x="4038" y="1273"/>
                <a:ext cx="155" cy="36"/>
              </a:xfrm>
              <a:custGeom>
                <a:avLst/>
                <a:gdLst>
                  <a:gd name="T0" fmla="*/ 155 w 155"/>
                  <a:gd name="T1" fmla="*/ 29 h 36"/>
                  <a:gd name="T2" fmla="*/ 144 w 155"/>
                  <a:gd name="T3" fmla="*/ 25 h 36"/>
                  <a:gd name="T4" fmla="*/ 137 w 155"/>
                  <a:gd name="T5" fmla="*/ 22 h 36"/>
                  <a:gd name="T6" fmla="*/ 126 w 155"/>
                  <a:gd name="T7" fmla="*/ 15 h 36"/>
                  <a:gd name="T8" fmla="*/ 119 w 155"/>
                  <a:gd name="T9" fmla="*/ 11 h 36"/>
                  <a:gd name="T10" fmla="*/ 108 w 155"/>
                  <a:gd name="T11" fmla="*/ 7 h 36"/>
                  <a:gd name="T12" fmla="*/ 97 w 155"/>
                  <a:gd name="T13" fmla="*/ 7 h 36"/>
                  <a:gd name="T14" fmla="*/ 90 w 155"/>
                  <a:gd name="T15" fmla="*/ 4 h 36"/>
                  <a:gd name="T16" fmla="*/ 79 w 155"/>
                  <a:gd name="T17" fmla="*/ 4 h 36"/>
                  <a:gd name="T18" fmla="*/ 68 w 155"/>
                  <a:gd name="T19" fmla="*/ 0 h 36"/>
                  <a:gd name="T20" fmla="*/ 61 w 155"/>
                  <a:gd name="T21" fmla="*/ 0 h 36"/>
                  <a:gd name="T22" fmla="*/ 50 w 155"/>
                  <a:gd name="T23" fmla="*/ 4 h 36"/>
                  <a:gd name="T24" fmla="*/ 29 w 155"/>
                  <a:gd name="T25" fmla="*/ 4 h 36"/>
                  <a:gd name="T26" fmla="*/ 21 w 155"/>
                  <a:gd name="T27" fmla="*/ 7 h 36"/>
                  <a:gd name="T28" fmla="*/ 11 w 155"/>
                  <a:gd name="T29" fmla="*/ 11 h 36"/>
                  <a:gd name="T30" fmla="*/ 0 w 155"/>
                  <a:gd name="T31" fmla="*/ 15 h 36"/>
                  <a:gd name="T32" fmla="*/ 3 w 155"/>
                  <a:gd name="T33" fmla="*/ 22 h 36"/>
                  <a:gd name="T34" fmla="*/ 14 w 155"/>
                  <a:gd name="T35" fmla="*/ 18 h 36"/>
                  <a:gd name="T36" fmla="*/ 21 w 155"/>
                  <a:gd name="T37" fmla="*/ 15 h 36"/>
                  <a:gd name="T38" fmla="*/ 32 w 155"/>
                  <a:gd name="T39" fmla="*/ 11 h 36"/>
                  <a:gd name="T40" fmla="*/ 39 w 155"/>
                  <a:gd name="T41" fmla="*/ 11 h 36"/>
                  <a:gd name="T42" fmla="*/ 50 w 155"/>
                  <a:gd name="T43" fmla="*/ 7 h 36"/>
                  <a:gd name="T44" fmla="*/ 79 w 155"/>
                  <a:gd name="T45" fmla="*/ 7 h 36"/>
                  <a:gd name="T46" fmla="*/ 90 w 155"/>
                  <a:gd name="T47" fmla="*/ 11 h 36"/>
                  <a:gd name="T48" fmla="*/ 97 w 155"/>
                  <a:gd name="T49" fmla="*/ 11 h 36"/>
                  <a:gd name="T50" fmla="*/ 108 w 155"/>
                  <a:gd name="T51" fmla="*/ 15 h 36"/>
                  <a:gd name="T52" fmla="*/ 115 w 155"/>
                  <a:gd name="T53" fmla="*/ 18 h 36"/>
                  <a:gd name="T54" fmla="*/ 126 w 155"/>
                  <a:gd name="T55" fmla="*/ 22 h 36"/>
                  <a:gd name="T56" fmla="*/ 133 w 155"/>
                  <a:gd name="T57" fmla="*/ 29 h 36"/>
                  <a:gd name="T58" fmla="*/ 140 w 155"/>
                  <a:gd name="T59" fmla="*/ 33 h 36"/>
                  <a:gd name="T60" fmla="*/ 151 w 155"/>
                  <a:gd name="T61" fmla="*/ 36 h 36"/>
                  <a:gd name="T62" fmla="*/ 147 w 155"/>
                  <a:gd name="T63" fmla="*/ 36 h 36"/>
                  <a:gd name="T64" fmla="*/ 155 w 155"/>
                  <a:gd name="T65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5" h="36">
                    <a:moveTo>
                      <a:pt x="155" y="29"/>
                    </a:moveTo>
                    <a:lnTo>
                      <a:pt x="144" y="25"/>
                    </a:lnTo>
                    <a:lnTo>
                      <a:pt x="137" y="22"/>
                    </a:lnTo>
                    <a:lnTo>
                      <a:pt x="126" y="15"/>
                    </a:lnTo>
                    <a:lnTo>
                      <a:pt x="119" y="11"/>
                    </a:lnTo>
                    <a:lnTo>
                      <a:pt x="108" y="7"/>
                    </a:lnTo>
                    <a:lnTo>
                      <a:pt x="97" y="7"/>
                    </a:lnTo>
                    <a:lnTo>
                      <a:pt x="90" y="4"/>
                    </a:lnTo>
                    <a:lnTo>
                      <a:pt x="79" y="4"/>
                    </a:lnTo>
                    <a:lnTo>
                      <a:pt x="68" y="0"/>
                    </a:lnTo>
                    <a:lnTo>
                      <a:pt x="61" y="0"/>
                    </a:lnTo>
                    <a:lnTo>
                      <a:pt x="50" y="4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1" y="11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14" y="18"/>
                    </a:lnTo>
                    <a:lnTo>
                      <a:pt x="21" y="15"/>
                    </a:lnTo>
                    <a:lnTo>
                      <a:pt x="32" y="11"/>
                    </a:lnTo>
                    <a:lnTo>
                      <a:pt x="39" y="11"/>
                    </a:lnTo>
                    <a:lnTo>
                      <a:pt x="50" y="7"/>
                    </a:lnTo>
                    <a:lnTo>
                      <a:pt x="79" y="7"/>
                    </a:lnTo>
                    <a:lnTo>
                      <a:pt x="90" y="11"/>
                    </a:lnTo>
                    <a:lnTo>
                      <a:pt x="97" y="11"/>
                    </a:lnTo>
                    <a:lnTo>
                      <a:pt x="108" y="15"/>
                    </a:lnTo>
                    <a:lnTo>
                      <a:pt x="115" y="18"/>
                    </a:lnTo>
                    <a:lnTo>
                      <a:pt x="126" y="22"/>
                    </a:lnTo>
                    <a:lnTo>
                      <a:pt x="133" y="29"/>
                    </a:lnTo>
                    <a:lnTo>
                      <a:pt x="140" y="33"/>
                    </a:lnTo>
                    <a:lnTo>
                      <a:pt x="151" y="36"/>
                    </a:lnTo>
                    <a:lnTo>
                      <a:pt x="147" y="36"/>
                    </a:lnTo>
                    <a:lnTo>
                      <a:pt x="15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79" name="Freeform 603"/>
              <p:cNvSpPr>
                <a:spLocks/>
              </p:cNvSpPr>
              <p:nvPr/>
            </p:nvSpPr>
            <p:spPr bwMode="auto">
              <a:xfrm>
                <a:off x="4185" y="1302"/>
                <a:ext cx="98" cy="295"/>
              </a:xfrm>
              <a:custGeom>
                <a:avLst/>
                <a:gdLst>
                  <a:gd name="T0" fmla="*/ 94 w 98"/>
                  <a:gd name="T1" fmla="*/ 295 h 295"/>
                  <a:gd name="T2" fmla="*/ 94 w 98"/>
                  <a:gd name="T3" fmla="*/ 256 h 295"/>
                  <a:gd name="T4" fmla="*/ 98 w 98"/>
                  <a:gd name="T5" fmla="*/ 234 h 295"/>
                  <a:gd name="T6" fmla="*/ 98 w 98"/>
                  <a:gd name="T7" fmla="*/ 194 h 295"/>
                  <a:gd name="T8" fmla="*/ 94 w 98"/>
                  <a:gd name="T9" fmla="*/ 176 h 295"/>
                  <a:gd name="T10" fmla="*/ 90 w 98"/>
                  <a:gd name="T11" fmla="*/ 155 h 295"/>
                  <a:gd name="T12" fmla="*/ 90 w 98"/>
                  <a:gd name="T13" fmla="*/ 137 h 295"/>
                  <a:gd name="T14" fmla="*/ 83 w 98"/>
                  <a:gd name="T15" fmla="*/ 119 h 295"/>
                  <a:gd name="T16" fmla="*/ 80 w 98"/>
                  <a:gd name="T17" fmla="*/ 97 h 295"/>
                  <a:gd name="T18" fmla="*/ 69 w 98"/>
                  <a:gd name="T19" fmla="*/ 79 h 295"/>
                  <a:gd name="T20" fmla="*/ 62 w 98"/>
                  <a:gd name="T21" fmla="*/ 65 h 295"/>
                  <a:gd name="T22" fmla="*/ 51 w 98"/>
                  <a:gd name="T23" fmla="*/ 47 h 295"/>
                  <a:gd name="T24" fmla="*/ 36 w 98"/>
                  <a:gd name="T25" fmla="*/ 32 h 295"/>
                  <a:gd name="T26" fmla="*/ 22 w 98"/>
                  <a:gd name="T27" fmla="*/ 14 h 295"/>
                  <a:gd name="T28" fmla="*/ 8 w 98"/>
                  <a:gd name="T29" fmla="*/ 0 h 295"/>
                  <a:gd name="T30" fmla="*/ 0 w 98"/>
                  <a:gd name="T31" fmla="*/ 7 h 295"/>
                  <a:gd name="T32" fmla="*/ 18 w 98"/>
                  <a:gd name="T33" fmla="*/ 22 h 295"/>
                  <a:gd name="T34" fmla="*/ 33 w 98"/>
                  <a:gd name="T35" fmla="*/ 36 h 295"/>
                  <a:gd name="T36" fmla="*/ 44 w 98"/>
                  <a:gd name="T37" fmla="*/ 50 h 295"/>
                  <a:gd name="T38" fmla="*/ 54 w 98"/>
                  <a:gd name="T39" fmla="*/ 68 h 295"/>
                  <a:gd name="T40" fmla="*/ 65 w 98"/>
                  <a:gd name="T41" fmla="*/ 83 h 295"/>
                  <a:gd name="T42" fmla="*/ 72 w 98"/>
                  <a:gd name="T43" fmla="*/ 101 h 295"/>
                  <a:gd name="T44" fmla="*/ 76 w 98"/>
                  <a:gd name="T45" fmla="*/ 119 h 295"/>
                  <a:gd name="T46" fmla="*/ 83 w 98"/>
                  <a:gd name="T47" fmla="*/ 137 h 295"/>
                  <a:gd name="T48" fmla="*/ 87 w 98"/>
                  <a:gd name="T49" fmla="*/ 158 h 295"/>
                  <a:gd name="T50" fmla="*/ 87 w 98"/>
                  <a:gd name="T51" fmla="*/ 176 h 295"/>
                  <a:gd name="T52" fmla="*/ 90 w 98"/>
                  <a:gd name="T53" fmla="*/ 194 h 295"/>
                  <a:gd name="T54" fmla="*/ 90 w 98"/>
                  <a:gd name="T55" fmla="*/ 256 h 295"/>
                  <a:gd name="T56" fmla="*/ 87 w 98"/>
                  <a:gd name="T57" fmla="*/ 277 h 295"/>
                  <a:gd name="T58" fmla="*/ 87 w 98"/>
                  <a:gd name="T59" fmla="*/ 295 h 295"/>
                  <a:gd name="T60" fmla="*/ 94 w 98"/>
                  <a:gd name="T61" fmla="*/ 295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8" h="295">
                    <a:moveTo>
                      <a:pt x="94" y="295"/>
                    </a:moveTo>
                    <a:lnTo>
                      <a:pt x="94" y="256"/>
                    </a:lnTo>
                    <a:lnTo>
                      <a:pt x="98" y="234"/>
                    </a:lnTo>
                    <a:lnTo>
                      <a:pt x="98" y="194"/>
                    </a:lnTo>
                    <a:lnTo>
                      <a:pt x="94" y="176"/>
                    </a:lnTo>
                    <a:lnTo>
                      <a:pt x="90" y="155"/>
                    </a:lnTo>
                    <a:lnTo>
                      <a:pt x="90" y="137"/>
                    </a:lnTo>
                    <a:lnTo>
                      <a:pt x="83" y="119"/>
                    </a:lnTo>
                    <a:lnTo>
                      <a:pt x="80" y="97"/>
                    </a:lnTo>
                    <a:lnTo>
                      <a:pt x="69" y="79"/>
                    </a:lnTo>
                    <a:lnTo>
                      <a:pt x="62" y="65"/>
                    </a:lnTo>
                    <a:lnTo>
                      <a:pt x="51" y="47"/>
                    </a:lnTo>
                    <a:lnTo>
                      <a:pt x="36" y="32"/>
                    </a:lnTo>
                    <a:lnTo>
                      <a:pt x="22" y="14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18" y="22"/>
                    </a:lnTo>
                    <a:lnTo>
                      <a:pt x="33" y="36"/>
                    </a:lnTo>
                    <a:lnTo>
                      <a:pt x="44" y="50"/>
                    </a:lnTo>
                    <a:lnTo>
                      <a:pt x="54" y="68"/>
                    </a:lnTo>
                    <a:lnTo>
                      <a:pt x="65" y="83"/>
                    </a:lnTo>
                    <a:lnTo>
                      <a:pt x="72" y="101"/>
                    </a:lnTo>
                    <a:lnTo>
                      <a:pt x="76" y="119"/>
                    </a:lnTo>
                    <a:lnTo>
                      <a:pt x="83" y="137"/>
                    </a:lnTo>
                    <a:lnTo>
                      <a:pt x="87" y="158"/>
                    </a:lnTo>
                    <a:lnTo>
                      <a:pt x="87" y="176"/>
                    </a:lnTo>
                    <a:lnTo>
                      <a:pt x="90" y="194"/>
                    </a:lnTo>
                    <a:lnTo>
                      <a:pt x="90" y="256"/>
                    </a:lnTo>
                    <a:lnTo>
                      <a:pt x="87" y="277"/>
                    </a:lnTo>
                    <a:lnTo>
                      <a:pt x="87" y="295"/>
                    </a:lnTo>
                    <a:lnTo>
                      <a:pt x="94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80" name="Freeform 604"/>
              <p:cNvSpPr>
                <a:spLocks/>
              </p:cNvSpPr>
              <p:nvPr/>
            </p:nvSpPr>
            <p:spPr bwMode="auto">
              <a:xfrm>
                <a:off x="4268" y="1597"/>
                <a:ext cx="11" cy="151"/>
              </a:xfrm>
              <a:custGeom>
                <a:avLst/>
                <a:gdLst>
                  <a:gd name="T0" fmla="*/ 11 w 11"/>
                  <a:gd name="T1" fmla="*/ 151 h 151"/>
                  <a:gd name="T2" fmla="*/ 7 w 11"/>
                  <a:gd name="T3" fmla="*/ 133 h 151"/>
                  <a:gd name="T4" fmla="*/ 7 w 11"/>
                  <a:gd name="T5" fmla="*/ 58 h 151"/>
                  <a:gd name="T6" fmla="*/ 11 w 11"/>
                  <a:gd name="T7" fmla="*/ 40 h 151"/>
                  <a:gd name="T8" fmla="*/ 11 w 11"/>
                  <a:gd name="T9" fmla="*/ 0 h 151"/>
                  <a:gd name="T10" fmla="*/ 4 w 11"/>
                  <a:gd name="T11" fmla="*/ 0 h 151"/>
                  <a:gd name="T12" fmla="*/ 4 w 11"/>
                  <a:gd name="T13" fmla="*/ 40 h 151"/>
                  <a:gd name="T14" fmla="*/ 0 w 11"/>
                  <a:gd name="T15" fmla="*/ 58 h 151"/>
                  <a:gd name="T16" fmla="*/ 0 w 11"/>
                  <a:gd name="T17" fmla="*/ 133 h 151"/>
                  <a:gd name="T18" fmla="*/ 4 w 11"/>
                  <a:gd name="T19" fmla="*/ 151 h 151"/>
                  <a:gd name="T20" fmla="*/ 11 w 11"/>
                  <a:gd name="T21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1">
                    <a:moveTo>
                      <a:pt x="11" y="151"/>
                    </a:moveTo>
                    <a:lnTo>
                      <a:pt x="7" y="133"/>
                    </a:lnTo>
                    <a:lnTo>
                      <a:pt x="7" y="58"/>
                    </a:lnTo>
                    <a:lnTo>
                      <a:pt x="11" y="40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4" y="40"/>
                    </a:lnTo>
                    <a:lnTo>
                      <a:pt x="0" y="58"/>
                    </a:lnTo>
                    <a:lnTo>
                      <a:pt x="0" y="133"/>
                    </a:lnTo>
                    <a:lnTo>
                      <a:pt x="4" y="151"/>
                    </a:lnTo>
                    <a:lnTo>
                      <a:pt x="11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81" name="Freeform 605"/>
              <p:cNvSpPr>
                <a:spLocks/>
              </p:cNvSpPr>
              <p:nvPr/>
            </p:nvSpPr>
            <p:spPr bwMode="auto">
              <a:xfrm>
                <a:off x="4268" y="1748"/>
                <a:ext cx="11" cy="58"/>
              </a:xfrm>
              <a:custGeom>
                <a:avLst/>
                <a:gdLst>
                  <a:gd name="T0" fmla="*/ 11 w 11"/>
                  <a:gd name="T1" fmla="*/ 54 h 58"/>
                  <a:gd name="T2" fmla="*/ 7 w 11"/>
                  <a:gd name="T3" fmla="*/ 44 h 58"/>
                  <a:gd name="T4" fmla="*/ 7 w 11"/>
                  <a:gd name="T5" fmla="*/ 15 h 58"/>
                  <a:gd name="T6" fmla="*/ 11 w 11"/>
                  <a:gd name="T7" fmla="*/ 0 h 58"/>
                  <a:gd name="T8" fmla="*/ 4 w 11"/>
                  <a:gd name="T9" fmla="*/ 0 h 58"/>
                  <a:gd name="T10" fmla="*/ 0 w 11"/>
                  <a:gd name="T11" fmla="*/ 15 h 58"/>
                  <a:gd name="T12" fmla="*/ 0 w 11"/>
                  <a:gd name="T13" fmla="*/ 44 h 58"/>
                  <a:gd name="T14" fmla="*/ 4 w 11"/>
                  <a:gd name="T15" fmla="*/ 58 h 58"/>
                  <a:gd name="T16" fmla="*/ 7 w 11"/>
                  <a:gd name="T17" fmla="*/ 58 h 58"/>
                  <a:gd name="T18" fmla="*/ 4 w 11"/>
                  <a:gd name="T19" fmla="*/ 58 h 58"/>
                  <a:gd name="T20" fmla="*/ 7 w 11"/>
                  <a:gd name="T21" fmla="*/ 58 h 58"/>
                  <a:gd name="T22" fmla="*/ 11 w 11"/>
                  <a:gd name="T23" fmla="*/ 5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58">
                    <a:moveTo>
                      <a:pt x="11" y="54"/>
                    </a:moveTo>
                    <a:lnTo>
                      <a:pt x="7" y="44"/>
                    </a:lnTo>
                    <a:lnTo>
                      <a:pt x="7" y="15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15"/>
                    </a:lnTo>
                    <a:lnTo>
                      <a:pt x="0" y="4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82" name="Freeform 606"/>
              <p:cNvSpPr>
                <a:spLocks/>
              </p:cNvSpPr>
              <p:nvPr/>
            </p:nvSpPr>
            <p:spPr bwMode="auto">
              <a:xfrm>
                <a:off x="4275" y="1802"/>
                <a:ext cx="227" cy="180"/>
              </a:xfrm>
              <a:custGeom>
                <a:avLst/>
                <a:gdLst>
                  <a:gd name="T0" fmla="*/ 227 w 227"/>
                  <a:gd name="T1" fmla="*/ 173 h 180"/>
                  <a:gd name="T2" fmla="*/ 227 w 227"/>
                  <a:gd name="T3" fmla="*/ 177 h 180"/>
                  <a:gd name="T4" fmla="*/ 216 w 227"/>
                  <a:gd name="T5" fmla="*/ 159 h 180"/>
                  <a:gd name="T6" fmla="*/ 209 w 227"/>
                  <a:gd name="T7" fmla="*/ 141 h 180"/>
                  <a:gd name="T8" fmla="*/ 184 w 227"/>
                  <a:gd name="T9" fmla="*/ 116 h 180"/>
                  <a:gd name="T10" fmla="*/ 170 w 227"/>
                  <a:gd name="T11" fmla="*/ 105 h 180"/>
                  <a:gd name="T12" fmla="*/ 155 w 227"/>
                  <a:gd name="T13" fmla="*/ 94 h 180"/>
                  <a:gd name="T14" fmla="*/ 141 w 227"/>
                  <a:gd name="T15" fmla="*/ 83 h 180"/>
                  <a:gd name="T16" fmla="*/ 123 w 227"/>
                  <a:gd name="T17" fmla="*/ 76 h 180"/>
                  <a:gd name="T18" fmla="*/ 108 w 227"/>
                  <a:gd name="T19" fmla="*/ 65 h 180"/>
                  <a:gd name="T20" fmla="*/ 94 w 227"/>
                  <a:gd name="T21" fmla="*/ 58 h 180"/>
                  <a:gd name="T22" fmla="*/ 76 w 227"/>
                  <a:gd name="T23" fmla="*/ 51 h 180"/>
                  <a:gd name="T24" fmla="*/ 62 w 227"/>
                  <a:gd name="T25" fmla="*/ 40 h 180"/>
                  <a:gd name="T26" fmla="*/ 44 w 227"/>
                  <a:gd name="T27" fmla="*/ 33 h 180"/>
                  <a:gd name="T28" fmla="*/ 33 w 227"/>
                  <a:gd name="T29" fmla="*/ 22 h 180"/>
                  <a:gd name="T30" fmla="*/ 18 w 227"/>
                  <a:gd name="T31" fmla="*/ 11 h 180"/>
                  <a:gd name="T32" fmla="*/ 4 w 227"/>
                  <a:gd name="T33" fmla="*/ 0 h 180"/>
                  <a:gd name="T34" fmla="*/ 0 w 227"/>
                  <a:gd name="T35" fmla="*/ 4 h 180"/>
                  <a:gd name="T36" fmla="*/ 26 w 227"/>
                  <a:gd name="T37" fmla="*/ 29 h 180"/>
                  <a:gd name="T38" fmla="*/ 40 w 227"/>
                  <a:gd name="T39" fmla="*/ 36 h 180"/>
                  <a:gd name="T40" fmla="*/ 58 w 227"/>
                  <a:gd name="T41" fmla="*/ 47 h 180"/>
                  <a:gd name="T42" fmla="*/ 72 w 227"/>
                  <a:gd name="T43" fmla="*/ 54 h 180"/>
                  <a:gd name="T44" fmla="*/ 90 w 227"/>
                  <a:gd name="T45" fmla="*/ 65 h 180"/>
                  <a:gd name="T46" fmla="*/ 105 w 227"/>
                  <a:gd name="T47" fmla="*/ 72 h 180"/>
                  <a:gd name="T48" fmla="*/ 119 w 227"/>
                  <a:gd name="T49" fmla="*/ 80 h 180"/>
                  <a:gd name="T50" fmla="*/ 137 w 227"/>
                  <a:gd name="T51" fmla="*/ 90 h 180"/>
                  <a:gd name="T52" fmla="*/ 152 w 227"/>
                  <a:gd name="T53" fmla="*/ 101 h 180"/>
                  <a:gd name="T54" fmla="*/ 166 w 227"/>
                  <a:gd name="T55" fmla="*/ 108 h 180"/>
                  <a:gd name="T56" fmla="*/ 191 w 227"/>
                  <a:gd name="T57" fmla="*/ 134 h 180"/>
                  <a:gd name="T58" fmla="*/ 202 w 227"/>
                  <a:gd name="T59" fmla="*/ 148 h 180"/>
                  <a:gd name="T60" fmla="*/ 213 w 227"/>
                  <a:gd name="T61" fmla="*/ 162 h 180"/>
                  <a:gd name="T62" fmla="*/ 220 w 227"/>
                  <a:gd name="T63" fmla="*/ 177 h 180"/>
                  <a:gd name="T64" fmla="*/ 224 w 227"/>
                  <a:gd name="T65" fmla="*/ 180 h 180"/>
                  <a:gd name="T66" fmla="*/ 220 w 227"/>
                  <a:gd name="T67" fmla="*/ 177 h 180"/>
                  <a:gd name="T68" fmla="*/ 220 w 227"/>
                  <a:gd name="T69" fmla="*/ 180 h 180"/>
                  <a:gd name="T70" fmla="*/ 224 w 227"/>
                  <a:gd name="T71" fmla="*/ 180 h 180"/>
                  <a:gd name="T72" fmla="*/ 227 w 227"/>
                  <a:gd name="T73" fmla="*/ 173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180">
                    <a:moveTo>
                      <a:pt x="227" y="173"/>
                    </a:moveTo>
                    <a:lnTo>
                      <a:pt x="227" y="177"/>
                    </a:lnTo>
                    <a:lnTo>
                      <a:pt x="216" y="159"/>
                    </a:lnTo>
                    <a:lnTo>
                      <a:pt x="209" y="141"/>
                    </a:lnTo>
                    <a:lnTo>
                      <a:pt x="184" y="116"/>
                    </a:lnTo>
                    <a:lnTo>
                      <a:pt x="170" y="105"/>
                    </a:lnTo>
                    <a:lnTo>
                      <a:pt x="155" y="94"/>
                    </a:lnTo>
                    <a:lnTo>
                      <a:pt x="141" y="83"/>
                    </a:lnTo>
                    <a:lnTo>
                      <a:pt x="123" y="76"/>
                    </a:lnTo>
                    <a:lnTo>
                      <a:pt x="108" y="65"/>
                    </a:lnTo>
                    <a:lnTo>
                      <a:pt x="94" y="58"/>
                    </a:lnTo>
                    <a:lnTo>
                      <a:pt x="76" y="51"/>
                    </a:lnTo>
                    <a:lnTo>
                      <a:pt x="62" y="40"/>
                    </a:lnTo>
                    <a:lnTo>
                      <a:pt x="44" y="33"/>
                    </a:lnTo>
                    <a:lnTo>
                      <a:pt x="33" y="22"/>
                    </a:lnTo>
                    <a:lnTo>
                      <a:pt x="18" y="11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6" y="29"/>
                    </a:lnTo>
                    <a:lnTo>
                      <a:pt x="40" y="36"/>
                    </a:lnTo>
                    <a:lnTo>
                      <a:pt x="58" y="47"/>
                    </a:lnTo>
                    <a:lnTo>
                      <a:pt x="72" y="54"/>
                    </a:lnTo>
                    <a:lnTo>
                      <a:pt x="90" y="65"/>
                    </a:lnTo>
                    <a:lnTo>
                      <a:pt x="105" y="72"/>
                    </a:lnTo>
                    <a:lnTo>
                      <a:pt x="119" y="80"/>
                    </a:lnTo>
                    <a:lnTo>
                      <a:pt x="137" y="90"/>
                    </a:lnTo>
                    <a:lnTo>
                      <a:pt x="152" y="101"/>
                    </a:lnTo>
                    <a:lnTo>
                      <a:pt x="166" y="108"/>
                    </a:lnTo>
                    <a:lnTo>
                      <a:pt x="191" y="134"/>
                    </a:lnTo>
                    <a:lnTo>
                      <a:pt x="202" y="148"/>
                    </a:lnTo>
                    <a:lnTo>
                      <a:pt x="213" y="162"/>
                    </a:lnTo>
                    <a:lnTo>
                      <a:pt x="220" y="177"/>
                    </a:lnTo>
                    <a:lnTo>
                      <a:pt x="224" y="180"/>
                    </a:lnTo>
                    <a:lnTo>
                      <a:pt x="220" y="177"/>
                    </a:lnTo>
                    <a:lnTo>
                      <a:pt x="220" y="180"/>
                    </a:lnTo>
                    <a:lnTo>
                      <a:pt x="224" y="180"/>
                    </a:lnTo>
                    <a:lnTo>
                      <a:pt x="227" y="1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83" name="Freeform 607"/>
              <p:cNvSpPr>
                <a:spLocks/>
              </p:cNvSpPr>
              <p:nvPr/>
            </p:nvSpPr>
            <p:spPr bwMode="auto">
              <a:xfrm>
                <a:off x="4499" y="1975"/>
                <a:ext cx="18" cy="33"/>
              </a:xfrm>
              <a:custGeom>
                <a:avLst/>
                <a:gdLst>
                  <a:gd name="T0" fmla="*/ 18 w 18"/>
                  <a:gd name="T1" fmla="*/ 29 h 33"/>
                  <a:gd name="T2" fmla="*/ 14 w 18"/>
                  <a:gd name="T3" fmla="*/ 22 h 33"/>
                  <a:gd name="T4" fmla="*/ 10 w 18"/>
                  <a:gd name="T5" fmla="*/ 15 h 33"/>
                  <a:gd name="T6" fmla="*/ 10 w 18"/>
                  <a:gd name="T7" fmla="*/ 7 h 33"/>
                  <a:gd name="T8" fmla="*/ 3 w 18"/>
                  <a:gd name="T9" fmla="*/ 0 h 33"/>
                  <a:gd name="T10" fmla="*/ 0 w 18"/>
                  <a:gd name="T11" fmla="*/ 7 h 33"/>
                  <a:gd name="T12" fmla="*/ 3 w 18"/>
                  <a:gd name="T13" fmla="*/ 11 h 33"/>
                  <a:gd name="T14" fmla="*/ 3 w 18"/>
                  <a:gd name="T15" fmla="*/ 18 h 33"/>
                  <a:gd name="T16" fmla="*/ 7 w 18"/>
                  <a:gd name="T17" fmla="*/ 25 h 33"/>
                  <a:gd name="T18" fmla="*/ 10 w 18"/>
                  <a:gd name="T19" fmla="*/ 33 h 33"/>
                  <a:gd name="T20" fmla="*/ 18 w 18"/>
                  <a:gd name="T21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3">
                    <a:moveTo>
                      <a:pt x="18" y="29"/>
                    </a:moveTo>
                    <a:lnTo>
                      <a:pt x="14" y="22"/>
                    </a:lnTo>
                    <a:lnTo>
                      <a:pt x="10" y="15"/>
                    </a:lnTo>
                    <a:lnTo>
                      <a:pt x="10" y="7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7" y="25"/>
                    </a:lnTo>
                    <a:lnTo>
                      <a:pt x="10" y="33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84" name="Freeform 608"/>
              <p:cNvSpPr>
                <a:spLocks/>
              </p:cNvSpPr>
              <p:nvPr/>
            </p:nvSpPr>
            <p:spPr bwMode="auto">
              <a:xfrm>
                <a:off x="4506" y="2004"/>
                <a:ext cx="11" cy="101"/>
              </a:xfrm>
              <a:custGeom>
                <a:avLst/>
                <a:gdLst>
                  <a:gd name="T0" fmla="*/ 11 w 11"/>
                  <a:gd name="T1" fmla="*/ 101 h 101"/>
                  <a:gd name="T2" fmla="*/ 7 w 11"/>
                  <a:gd name="T3" fmla="*/ 90 h 101"/>
                  <a:gd name="T4" fmla="*/ 7 w 11"/>
                  <a:gd name="T5" fmla="*/ 50 h 101"/>
                  <a:gd name="T6" fmla="*/ 11 w 11"/>
                  <a:gd name="T7" fmla="*/ 40 h 101"/>
                  <a:gd name="T8" fmla="*/ 11 w 11"/>
                  <a:gd name="T9" fmla="*/ 0 h 101"/>
                  <a:gd name="T10" fmla="*/ 3 w 11"/>
                  <a:gd name="T11" fmla="*/ 4 h 101"/>
                  <a:gd name="T12" fmla="*/ 3 w 11"/>
                  <a:gd name="T13" fmla="*/ 40 h 101"/>
                  <a:gd name="T14" fmla="*/ 0 w 11"/>
                  <a:gd name="T15" fmla="*/ 50 h 101"/>
                  <a:gd name="T16" fmla="*/ 0 w 11"/>
                  <a:gd name="T17" fmla="*/ 90 h 101"/>
                  <a:gd name="T18" fmla="*/ 3 w 11"/>
                  <a:gd name="T19" fmla="*/ 101 h 101"/>
                  <a:gd name="T20" fmla="*/ 11 w 11"/>
                  <a:gd name="T2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01">
                    <a:moveTo>
                      <a:pt x="11" y="101"/>
                    </a:moveTo>
                    <a:lnTo>
                      <a:pt x="7" y="90"/>
                    </a:lnTo>
                    <a:lnTo>
                      <a:pt x="7" y="50"/>
                    </a:lnTo>
                    <a:lnTo>
                      <a:pt x="11" y="40"/>
                    </a:lnTo>
                    <a:lnTo>
                      <a:pt x="11" y="0"/>
                    </a:lnTo>
                    <a:lnTo>
                      <a:pt x="3" y="4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0" y="90"/>
                    </a:lnTo>
                    <a:lnTo>
                      <a:pt x="3" y="101"/>
                    </a:lnTo>
                    <a:lnTo>
                      <a:pt x="11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85" name="Freeform 609"/>
              <p:cNvSpPr>
                <a:spLocks/>
              </p:cNvSpPr>
              <p:nvPr/>
            </p:nvSpPr>
            <p:spPr bwMode="auto">
              <a:xfrm>
                <a:off x="4509" y="2105"/>
                <a:ext cx="36" cy="108"/>
              </a:xfrm>
              <a:custGeom>
                <a:avLst/>
                <a:gdLst>
                  <a:gd name="T0" fmla="*/ 36 w 36"/>
                  <a:gd name="T1" fmla="*/ 108 h 108"/>
                  <a:gd name="T2" fmla="*/ 29 w 36"/>
                  <a:gd name="T3" fmla="*/ 93 h 108"/>
                  <a:gd name="T4" fmla="*/ 26 w 36"/>
                  <a:gd name="T5" fmla="*/ 83 h 108"/>
                  <a:gd name="T6" fmla="*/ 22 w 36"/>
                  <a:gd name="T7" fmla="*/ 68 h 108"/>
                  <a:gd name="T8" fmla="*/ 18 w 36"/>
                  <a:gd name="T9" fmla="*/ 54 h 108"/>
                  <a:gd name="T10" fmla="*/ 18 w 36"/>
                  <a:gd name="T11" fmla="*/ 39 h 108"/>
                  <a:gd name="T12" fmla="*/ 15 w 36"/>
                  <a:gd name="T13" fmla="*/ 25 h 108"/>
                  <a:gd name="T14" fmla="*/ 11 w 36"/>
                  <a:gd name="T15" fmla="*/ 11 h 108"/>
                  <a:gd name="T16" fmla="*/ 8 w 36"/>
                  <a:gd name="T17" fmla="*/ 0 h 108"/>
                  <a:gd name="T18" fmla="*/ 0 w 36"/>
                  <a:gd name="T19" fmla="*/ 0 h 108"/>
                  <a:gd name="T20" fmla="*/ 4 w 36"/>
                  <a:gd name="T21" fmla="*/ 14 h 108"/>
                  <a:gd name="T22" fmla="*/ 8 w 36"/>
                  <a:gd name="T23" fmla="*/ 25 h 108"/>
                  <a:gd name="T24" fmla="*/ 11 w 36"/>
                  <a:gd name="T25" fmla="*/ 39 h 108"/>
                  <a:gd name="T26" fmla="*/ 11 w 36"/>
                  <a:gd name="T27" fmla="*/ 54 h 108"/>
                  <a:gd name="T28" fmla="*/ 15 w 36"/>
                  <a:gd name="T29" fmla="*/ 68 h 108"/>
                  <a:gd name="T30" fmla="*/ 18 w 36"/>
                  <a:gd name="T31" fmla="*/ 83 h 108"/>
                  <a:gd name="T32" fmla="*/ 22 w 36"/>
                  <a:gd name="T33" fmla="*/ 97 h 108"/>
                  <a:gd name="T34" fmla="*/ 29 w 36"/>
                  <a:gd name="T35" fmla="*/ 108 h 108"/>
                  <a:gd name="T36" fmla="*/ 36 w 36"/>
                  <a:gd name="T3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108">
                    <a:moveTo>
                      <a:pt x="36" y="108"/>
                    </a:moveTo>
                    <a:lnTo>
                      <a:pt x="29" y="93"/>
                    </a:lnTo>
                    <a:lnTo>
                      <a:pt x="26" y="83"/>
                    </a:lnTo>
                    <a:lnTo>
                      <a:pt x="22" y="68"/>
                    </a:lnTo>
                    <a:lnTo>
                      <a:pt x="18" y="54"/>
                    </a:lnTo>
                    <a:lnTo>
                      <a:pt x="18" y="39"/>
                    </a:lnTo>
                    <a:lnTo>
                      <a:pt x="15" y="25"/>
                    </a:lnTo>
                    <a:lnTo>
                      <a:pt x="11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4" y="14"/>
                    </a:lnTo>
                    <a:lnTo>
                      <a:pt x="8" y="25"/>
                    </a:lnTo>
                    <a:lnTo>
                      <a:pt x="11" y="39"/>
                    </a:lnTo>
                    <a:lnTo>
                      <a:pt x="11" y="54"/>
                    </a:lnTo>
                    <a:lnTo>
                      <a:pt x="15" y="68"/>
                    </a:lnTo>
                    <a:lnTo>
                      <a:pt x="18" y="83"/>
                    </a:lnTo>
                    <a:lnTo>
                      <a:pt x="22" y="97"/>
                    </a:lnTo>
                    <a:lnTo>
                      <a:pt x="29" y="108"/>
                    </a:lnTo>
                    <a:lnTo>
                      <a:pt x="36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86" name="Freeform 610"/>
              <p:cNvSpPr>
                <a:spLocks/>
              </p:cNvSpPr>
              <p:nvPr/>
            </p:nvSpPr>
            <p:spPr bwMode="auto">
              <a:xfrm>
                <a:off x="4520" y="2213"/>
                <a:ext cx="33" cy="155"/>
              </a:xfrm>
              <a:custGeom>
                <a:avLst/>
                <a:gdLst>
                  <a:gd name="T0" fmla="*/ 11 w 33"/>
                  <a:gd name="T1" fmla="*/ 151 h 155"/>
                  <a:gd name="T2" fmla="*/ 7 w 33"/>
                  <a:gd name="T3" fmla="*/ 155 h 155"/>
                  <a:gd name="T4" fmla="*/ 18 w 33"/>
                  <a:gd name="T5" fmla="*/ 137 h 155"/>
                  <a:gd name="T6" fmla="*/ 25 w 33"/>
                  <a:gd name="T7" fmla="*/ 119 h 155"/>
                  <a:gd name="T8" fmla="*/ 29 w 33"/>
                  <a:gd name="T9" fmla="*/ 97 h 155"/>
                  <a:gd name="T10" fmla="*/ 33 w 33"/>
                  <a:gd name="T11" fmla="*/ 79 h 155"/>
                  <a:gd name="T12" fmla="*/ 29 w 33"/>
                  <a:gd name="T13" fmla="*/ 61 h 155"/>
                  <a:gd name="T14" fmla="*/ 29 w 33"/>
                  <a:gd name="T15" fmla="*/ 39 h 155"/>
                  <a:gd name="T16" fmla="*/ 25 w 33"/>
                  <a:gd name="T17" fmla="*/ 21 h 155"/>
                  <a:gd name="T18" fmla="*/ 25 w 33"/>
                  <a:gd name="T19" fmla="*/ 0 h 155"/>
                  <a:gd name="T20" fmla="*/ 18 w 33"/>
                  <a:gd name="T21" fmla="*/ 0 h 155"/>
                  <a:gd name="T22" fmla="*/ 18 w 33"/>
                  <a:gd name="T23" fmla="*/ 21 h 155"/>
                  <a:gd name="T24" fmla="*/ 22 w 33"/>
                  <a:gd name="T25" fmla="*/ 39 h 155"/>
                  <a:gd name="T26" fmla="*/ 22 w 33"/>
                  <a:gd name="T27" fmla="*/ 97 h 155"/>
                  <a:gd name="T28" fmla="*/ 18 w 33"/>
                  <a:gd name="T29" fmla="*/ 119 h 155"/>
                  <a:gd name="T30" fmla="*/ 11 w 33"/>
                  <a:gd name="T31" fmla="*/ 133 h 155"/>
                  <a:gd name="T32" fmla="*/ 4 w 33"/>
                  <a:gd name="T33" fmla="*/ 147 h 155"/>
                  <a:gd name="T34" fmla="*/ 0 w 33"/>
                  <a:gd name="T35" fmla="*/ 151 h 155"/>
                  <a:gd name="T36" fmla="*/ 4 w 33"/>
                  <a:gd name="T37" fmla="*/ 147 h 155"/>
                  <a:gd name="T38" fmla="*/ 0 w 33"/>
                  <a:gd name="T39" fmla="*/ 151 h 155"/>
                  <a:gd name="T40" fmla="*/ 11 w 33"/>
                  <a:gd name="T41" fmla="*/ 151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155">
                    <a:moveTo>
                      <a:pt x="11" y="151"/>
                    </a:moveTo>
                    <a:lnTo>
                      <a:pt x="7" y="155"/>
                    </a:lnTo>
                    <a:lnTo>
                      <a:pt x="18" y="137"/>
                    </a:lnTo>
                    <a:lnTo>
                      <a:pt x="25" y="119"/>
                    </a:lnTo>
                    <a:lnTo>
                      <a:pt x="29" y="97"/>
                    </a:lnTo>
                    <a:lnTo>
                      <a:pt x="33" y="79"/>
                    </a:lnTo>
                    <a:lnTo>
                      <a:pt x="29" y="61"/>
                    </a:lnTo>
                    <a:lnTo>
                      <a:pt x="29" y="39"/>
                    </a:lnTo>
                    <a:lnTo>
                      <a:pt x="25" y="2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8" y="21"/>
                    </a:lnTo>
                    <a:lnTo>
                      <a:pt x="22" y="39"/>
                    </a:lnTo>
                    <a:lnTo>
                      <a:pt x="22" y="97"/>
                    </a:lnTo>
                    <a:lnTo>
                      <a:pt x="18" y="119"/>
                    </a:lnTo>
                    <a:lnTo>
                      <a:pt x="11" y="133"/>
                    </a:lnTo>
                    <a:lnTo>
                      <a:pt x="4" y="147"/>
                    </a:lnTo>
                    <a:lnTo>
                      <a:pt x="0" y="151"/>
                    </a:lnTo>
                    <a:lnTo>
                      <a:pt x="4" y="147"/>
                    </a:lnTo>
                    <a:lnTo>
                      <a:pt x="0" y="151"/>
                    </a:lnTo>
                    <a:lnTo>
                      <a:pt x="11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87" name="Freeform 611"/>
              <p:cNvSpPr>
                <a:spLocks/>
              </p:cNvSpPr>
              <p:nvPr/>
            </p:nvSpPr>
            <p:spPr bwMode="auto">
              <a:xfrm>
                <a:off x="4509" y="2364"/>
                <a:ext cx="22" cy="29"/>
              </a:xfrm>
              <a:custGeom>
                <a:avLst/>
                <a:gdLst>
                  <a:gd name="T0" fmla="*/ 4 w 22"/>
                  <a:gd name="T1" fmla="*/ 29 h 29"/>
                  <a:gd name="T2" fmla="*/ 8 w 22"/>
                  <a:gd name="T3" fmla="*/ 22 h 29"/>
                  <a:gd name="T4" fmla="*/ 15 w 22"/>
                  <a:gd name="T5" fmla="*/ 14 h 29"/>
                  <a:gd name="T6" fmla="*/ 18 w 22"/>
                  <a:gd name="T7" fmla="*/ 7 h 29"/>
                  <a:gd name="T8" fmla="*/ 22 w 22"/>
                  <a:gd name="T9" fmla="*/ 0 h 29"/>
                  <a:gd name="T10" fmla="*/ 11 w 22"/>
                  <a:gd name="T11" fmla="*/ 0 h 29"/>
                  <a:gd name="T12" fmla="*/ 11 w 22"/>
                  <a:gd name="T13" fmla="*/ 7 h 29"/>
                  <a:gd name="T14" fmla="*/ 8 w 22"/>
                  <a:gd name="T15" fmla="*/ 11 h 29"/>
                  <a:gd name="T16" fmla="*/ 4 w 22"/>
                  <a:gd name="T17" fmla="*/ 18 h 29"/>
                  <a:gd name="T18" fmla="*/ 0 w 22"/>
                  <a:gd name="T19" fmla="*/ 22 h 29"/>
                  <a:gd name="T20" fmla="*/ 4 w 22"/>
                  <a:gd name="T2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9">
                    <a:moveTo>
                      <a:pt x="4" y="29"/>
                    </a:moveTo>
                    <a:lnTo>
                      <a:pt x="8" y="22"/>
                    </a:lnTo>
                    <a:lnTo>
                      <a:pt x="15" y="14"/>
                    </a:lnTo>
                    <a:lnTo>
                      <a:pt x="18" y="7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11"/>
                    </a:lnTo>
                    <a:lnTo>
                      <a:pt x="4" y="18"/>
                    </a:lnTo>
                    <a:lnTo>
                      <a:pt x="0" y="22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88" name="Freeform 612"/>
              <p:cNvSpPr>
                <a:spLocks/>
              </p:cNvSpPr>
              <p:nvPr/>
            </p:nvSpPr>
            <p:spPr bwMode="auto">
              <a:xfrm>
                <a:off x="4437" y="2386"/>
                <a:ext cx="76" cy="46"/>
              </a:xfrm>
              <a:custGeom>
                <a:avLst/>
                <a:gdLst>
                  <a:gd name="T0" fmla="*/ 8 w 76"/>
                  <a:gd name="T1" fmla="*/ 46 h 46"/>
                  <a:gd name="T2" fmla="*/ 15 w 76"/>
                  <a:gd name="T3" fmla="*/ 43 h 46"/>
                  <a:gd name="T4" fmla="*/ 22 w 76"/>
                  <a:gd name="T5" fmla="*/ 36 h 46"/>
                  <a:gd name="T6" fmla="*/ 33 w 76"/>
                  <a:gd name="T7" fmla="*/ 32 h 46"/>
                  <a:gd name="T8" fmla="*/ 40 w 76"/>
                  <a:gd name="T9" fmla="*/ 25 h 46"/>
                  <a:gd name="T10" fmla="*/ 51 w 76"/>
                  <a:gd name="T11" fmla="*/ 21 h 46"/>
                  <a:gd name="T12" fmla="*/ 58 w 76"/>
                  <a:gd name="T13" fmla="*/ 14 h 46"/>
                  <a:gd name="T14" fmla="*/ 65 w 76"/>
                  <a:gd name="T15" fmla="*/ 10 h 46"/>
                  <a:gd name="T16" fmla="*/ 76 w 76"/>
                  <a:gd name="T17" fmla="*/ 7 h 46"/>
                  <a:gd name="T18" fmla="*/ 72 w 76"/>
                  <a:gd name="T19" fmla="*/ 0 h 46"/>
                  <a:gd name="T20" fmla="*/ 62 w 76"/>
                  <a:gd name="T21" fmla="*/ 3 h 46"/>
                  <a:gd name="T22" fmla="*/ 54 w 76"/>
                  <a:gd name="T23" fmla="*/ 10 h 46"/>
                  <a:gd name="T24" fmla="*/ 47 w 76"/>
                  <a:gd name="T25" fmla="*/ 14 h 46"/>
                  <a:gd name="T26" fmla="*/ 36 w 76"/>
                  <a:gd name="T27" fmla="*/ 21 h 46"/>
                  <a:gd name="T28" fmla="*/ 29 w 76"/>
                  <a:gd name="T29" fmla="*/ 25 h 46"/>
                  <a:gd name="T30" fmla="*/ 18 w 76"/>
                  <a:gd name="T31" fmla="*/ 32 h 46"/>
                  <a:gd name="T32" fmla="*/ 11 w 76"/>
                  <a:gd name="T33" fmla="*/ 36 h 46"/>
                  <a:gd name="T34" fmla="*/ 0 w 76"/>
                  <a:gd name="T35" fmla="*/ 46 h 46"/>
                  <a:gd name="T36" fmla="*/ 4 w 76"/>
                  <a:gd name="T37" fmla="*/ 43 h 46"/>
                  <a:gd name="T38" fmla="*/ 0 w 76"/>
                  <a:gd name="T39" fmla="*/ 43 h 46"/>
                  <a:gd name="T40" fmla="*/ 0 w 76"/>
                  <a:gd name="T41" fmla="*/ 46 h 46"/>
                  <a:gd name="T42" fmla="*/ 8 w 76"/>
                  <a:gd name="T4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6" h="46">
                    <a:moveTo>
                      <a:pt x="8" y="46"/>
                    </a:moveTo>
                    <a:lnTo>
                      <a:pt x="15" y="43"/>
                    </a:lnTo>
                    <a:lnTo>
                      <a:pt x="22" y="36"/>
                    </a:lnTo>
                    <a:lnTo>
                      <a:pt x="33" y="32"/>
                    </a:lnTo>
                    <a:lnTo>
                      <a:pt x="40" y="25"/>
                    </a:lnTo>
                    <a:lnTo>
                      <a:pt x="51" y="21"/>
                    </a:lnTo>
                    <a:lnTo>
                      <a:pt x="58" y="14"/>
                    </a:lnTo>
                    <a:lnTo>
                      <a:pt x="65" y="10"/>
                    </a:lnTo>
                    <a:lnTo>
                      <a:pt x="76" y="7"/>
                    </a:lnTo>
                    <a:lnTo>
                      <a:pt x="72" y="0"/>
                    </a:lnTo>
                    <a:lnTo>
                      <a:pt x="62" y="3"/>
                    </a:lnTo>
                    <a:lnTo>
                      <a:pt x="54" y="10"/>
                    </a:lnTo>
                    <a:lnTo>
                      <a:pt x="47" y="14"/>
                    </a:lnTo>
                    <a:lnTo>
                      <a:pt x="36" y="21"/>
                    </a:lnTo>
                    <a:lnTo>
                      <a:pt x="29" y="25"/>
                    </a:lnTo>
                    <a:lnTo>
                      <a:pt x="18" y="32"/>
                    </a:lnTo>
                    <a:lnTo>
                      <a:pt x="11" y="36"/>
                    </a:lnTo>
                    <a:lnTo>
                      <a:pt x="0" y="46"/>
                    </a:lnTo>
                    <a:lnTo>
                      <a:pt x="4" y="43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89" name="Freeform 613"/>
              <p:cNvSpPr>
                <a:spLocks/>
              </p:cNvSpPr>
              <p:nvPr/>
            </p:nvSpPr>
            <p:spPr bwMode="auto">
              <a:xfrm>
                <a:off x="4437" y="2432"/>
                <a:ext cx="72" cy="180"/>
              </a:xfrm>
              <a:custGeom>
                <a:avLst/>
                <a:gdLst>
                  <a:gd name="T0" fmla="*/ 72 w 72"/>
                  <a:gd name="T1" fmla="*/ 180 h 180"/>
                  <a:gd name="T2" fmla="*/ 62 w 72"/>
                  <a:gd name="T3" fmla="*/ 159 h 180"/>
                  <a:gd name="T4" fmla="*/ 54 w 72"/>
                  <a:gd name="T5" fmla="*/ 134 h 180"/>
                  <a:gd name="T6" fmla="*/ 44 w 72"/>
                  <a:gd name="T7" fmla="*/ 112 h 180"/>
                  <a:gd name="T8" fmla="*/ 33 w 72"/>
                  <a:gd name="T9" fmla="*/ 90 h 180"/>
                  <a:gd name="T10" fmla="*/ 26 w 72"/>
                  <a:gd name="T11" fmla="*/ 65 h 180"/>
                  <a:gd name="T12" fmla="*/ 18 w 72"/>
                  <a:gd name="T13" fmla="*/ 44 h 180"/>
                  <a:gd name="T14" fmla="*/ 11 w 72"/>
                  <a:gd name="T15" fmla="*/ 22 h 180"/>
                  <a:gd name="T16" fmla="*/ 8 w 72"/>
                  <a:gd name="T17" fmla="*/ 0 h 180"/>
                  <a:gd name="T18" fmla="*/ 0 w 72"/>
                  <a:gd name="T19" fmla="*/ 0 h 180"/>
                  <a:gd name="T20" fmla="*/ 4 w 72"/>
                  <a:gd name="T21" fmla="*/ 22 h 180"/>
                  <a:gd name="T22" fmla="*/ 11 w 72"/>
                  <a:gd name="T23" fmla="*/ 47 h 180"/>
                  <a:gd name="T24" fmla="*/ 18 w 72"/>
                  <a:gd name="T25" fmla="*/ 69 h 180"/>
                  <a:gd name="T26" fmla="*/ 26 w 72"/>
                  <a:gd name="T27" fmla="*/ 90 h 180"/>
                  <a:gd name="T28" fmla="*/ 36 w 72"/>
                  <a:gd name="T29" fmla="*/ 116 h 180"/>
                  <a:gd name="T30" fmla="*/ 44 w 72"/>
                  <a:gd name="T31" fmla="*/ 137 h 180"/>
                  <a:gd name="T32" fmla="*/ 54 w 72"/>
                  <a:gd name="T33" fmla="*/ 159 h 180"/>
                  <a:gd name="T34" fmla="*/ 65 w 72"/>
                  <a:gd name="T35" fmla="*/ 180 h 180"/>
                  <a:gd name="T36" fmla="*/ 72 w 72"/>
                  <a:gd name="T37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180">
                    <a:moveTo>
                      <a:pt x="72" y="180"/>
                    </a:moveTo>
                    <a:lnTo>
                      <a:pt x="62" y="159"/>
                    </a:lnTo>
                    <a:lnTo>
                      <a:pt x="54" y="134"/>
                    </a:lnTo>
                    <a:lnTo>
                      <a:pt x="44" y="112"/>
                    </a:lnTo>
                    <a:lnTo>
                      <a:pt x="33" y="90"/>
                    </a:lnTo>
                    <a:lnTo>
                      <a:pt x="26" y="65"/>
                    </a:lnTo>
                    <a:lnTo>
                      <a:pt x="18" y="44"/>
                    </a:lnTo>
                    <a:lnTo>
                      <a:pt x="11" y="22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4" y="22"/>
                    </a:lnTo>
                    <a:lnTo>
                      <a:pt x="11" y="47"/>
                    </a:lnTo>
                    <a:lnTo>
                      <a:pt x="18" y="69"/>
                    </a:lnTo>
                    <a:lnTo>
                      <a:pt x="26" y="90"/>
                    </a:lnTo>
                    <a:lnTo>
                      <a:pt x="36" y="116"/>
                    </a:lnTo>
                    <a:lnTo>
                      <a:pt x="44" y="137"/>
                    </a:lnTo>
                    <a:lnTo>
                      <a:pt x="54" y="159"/>
                    </a:lnTo>
                    <a:lnTo>
                      <a:pt x="65" y="180"/>
                    </a:lnTo>
                    <a:lnTo>
                      <a:pt x="7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90" name="Freeform 614"/>
              <p:cNvSpPr>
                <a:spLocks/>
              </p:cNvSpPr>
              <p:nvPr/>
            </p:nvSpPr>
            <p:spPr bwMode="auto">
              <a:xfrm>
                <a:off x="4499" y="2612"/>
                <a:ext cx="10" cy="33"/>
              </a:xfrm>
              <a:custGeom>
                <a:avLst/>
                <a:gdLst>
                  <a:gd name="T0" fmla="*/ 7 w 10"/>
                  <a:gd name="T1" fmla="*/ 33 h 33"/>
                  <a:gd name="T2" fmla="*/ 7 w 10"/>
                  <a:gd name="T3" fmla="*/ 29 h 33"/>
                  <a:gd name="T4" fmla="*/ 10 w 10"/>
                  <a:gd name="T5" fmla="*/ 22 h 33"/>
                  <a:gd name="T6" fmla="*/ 7 w 10"/>
                  <a:gd name="T7" fmla="*/ 15 h 33"/>
                  <a:gd name="T8" fmla="*/ 7 w 10"/>
                  <a:gd name="T9" fmla="*/ 8 h 33"/>
                  <a:gd name="T10" fmla="*/ 10 w 10"/>
                  <a:gd name="T11" fmla="*/ 0 h 33"/>
                  <a:gd name="T12" fmla="*/ 3 w 10"/>
                  <a:gd name="T13" fmla="*/ 0 h 33"/>
                  <a:gd name="T14" fmla="*/ 0 w 10"/>
                  <a:gd name="T15" fmla="*/ 8 h 33"/>
                  <a:gd name="T16" fmla="*/ 0 w 10"/>
                  <a:gd name="T17" fmla="*/ 29 h 33"/>
                  <a:gd name="T18" fmla="*/ 3 w 10"/>
                  <a:gd name="T19" fmla="*/ 26 h 33"/>
                  <a:gd name="T20" fmla="*/ 7 w 10"/>
                  <a:gd name="T21" fmla="*/ 33 h 33"/>
                  <a:gd name="T22" fmla="*/ 7 w 10"/>
                  <a:gd name="T23" fmla="*/ 29 h 33"/>
                  <a:gd name="T24" fmla="*/ 7 w 10"/>
                  <a:gd name="T2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33">
                    <a:moveTo>
                      <a:pt x="7" y="33"/>
                    </a:moveTo>
                    <a:lnTo>
                      <a:pt x="7" y="29"/>
                    </a:lnTo>
                    <a:lnTo>
                      <a:pt x="10" y="22"/>
                    </a:lnTo>
                    <a:lnTo>
                      <a:pt x="7" y="15"/>
                    </a:lnTo>
                    <a:lnTo>
                      <a:pt x="7" y="8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29"/>
                    </a:lnTo>
                    <a:lnTo>
                      <a:pt x="3" y="26"/>
                    </a:lnTo>
                    <a:lnTo>
                      <a:pt x="7" y="33"/>
                    </a:lnTo>
                    <a:lnTo>
                      <a:pt x="7" y="29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91" name="Freeform 615"/>
              <p:cNvSpPr>
                <a:spLocks/>
              </p:cNvSpPr>
              <p:nvPr/>
            </p:nvSpPr>
            <p:spPr bwMode="auto">
              <a:xfrm>
                <a:off x="4373" y="2638"/>
                <a:ext cx="133" cy="72"/>
              </a:xfrm>
              <a:custGeom>
                <a:avLst/>
                <a:gdLst>
                  <a:gd name="T0" fmla="*/ 7 w 133"/>
                  <a:gd name="T1" fmla="*/ 68 h 72"/>
                  <a:gd name="T2" fmla="*/ 3 w 133"/>
                  <a:gd name="T3" fmla="*/ 72 h 72"/>
                  <a:gd name="T4" fmla="*/ 14 w 133"/>
                  <a:gd name="T5" fmla="*/ 68 h 72"/>
                  <a:gd name="T6" fmla="*/ 21 w 133"/>
                  <a:gd name="T7" fmla="*/ 64 h 72"/>
                  <a:gd name="T8" fmla="*/ 28 w 133"/>
                  <a:gd name="T9" fmla="*/ 61 h 72"/>
                  <a:gd name="T10" fmla="*/ 39 w 133"/>
                  <a:gd name="T11" fmla="*/ 61 h 72"/>
                  <a:gd name="T12" fmla="*/ 46 w 133"/>
                  <a:gd name="T13" fmla="*/ 57 h 72"/>
                  <a:gd name="T14" fmla="*/ 57 w 133"/>
                  <a:gd name="T15" fmla="*/ 54 h 72"/>
                  <a:gd name="T16" fmla="*/ 64 w 133"/>
                  <a:gd name="T17" fmla="*/ 50 h 72"/>
                  <a:gd name="T18" fmla="*/ 72 w 133"/>
                  <a:gd name="T19" fmla="*/ 46 h 72"/>
                  <a:gd name="T20" fmla="*/ 79 w 133"/>
                  <a:gd name="T21" fmla="*/ 43 h 72"/>
                  <a:gd name="T22" fmla="*/ 90 w 133"/>
                  <a:gd name="T23" fmla="*/ 39 h 72"/>
                  <a:gd name="T24" fmla="*/ 97 w 133"/>
                  <a:gd name="T25" fmla="*/ 36 h 72"/>
                  <a:gd name="T26" fmla="*/ 104 w 133"/>
                  <a:gd name="T27" fmla="*/ 32 h 72"/>
                  <a:gd name="T28" fmla="*/ 111 w 133"/>
                  <a:gd name="T29" fmla="*/ 25 h 72"/>
                  <a:gd name="T30" fmla="*/ 118 w 133"/>
                  <a:gd name="T31" fmla="*/ 21 h 72"/>
                  <a:gd name="T32" fmla="*/ 133 w 133"/>
                  <a:gd name="T33" fmla="*/ 7 h 72"/>
                  <a:gd name="T34" fmla="*/ 129 w 133"/>
                  <a:gd name="T35" fmla="*/ 0 h 72"/>
                  <a:gd name="T36" fmla="*/ 122 w 133"/>
                  <a:gd name="T37" fmla="*/ 10 h 72"/>
                  <a:gd name="T38" fmla="*/ 115 w 133"/>
                  <a:gd name="T39" fmla="*/ 14 h 72"/>
                  <a:gd name="T40" fmla="*/ 108 w 133"/>
                  <a:gd name="T41" fmla="*/ 21 h 72"/>
                  <a:gd name="T42" fmla="*/ 100 w 133"/>
                  <a:gd name="T43" fmla="*/ 25 h 72"/>
                  <a:gd name="T44" fmla="*/ 93 w 133"/>
                  <a:gd name="T45" fmla="*/ 28 h 72"/>
                  <a:gd name="T46" fmla="*/ 86 w 133"/>
                  <a:gd name="T47" fmla="*/ 32 h 72"/>
                  <a:gd name="T48" fmla="*/ 79 w 133"/>
                  <a:gd name="T49" fmla="*/ 36 h 72"/>
                  <a:gd name="T50" fmla="*/ 68 w 133"/>
                  <a:gd name="T51" fmla="*/ 39 h 72"/>
                  <a:gd name="T52" fmla="*/ 61 w 133"/>
                  <a:gd name="T53" fmla="*/ 43 h 72"/>
                  <a:gd name="T54" fmla="*/ 54 w 133"/>
                  <a:gd name="T55" fmla="*/ 46 h 72"/>
                  <a:gd name="T56" fmla="*/ 46 w 133"/>
                  <a:gd name="T57" fmla="*/ 50 h 72"/>
                  <a:gd name="T58" fmla="*/ 36 w 133"/>
                  <a:gd name="T59" fmla="*/ 54 h 72"/>
                  <a:gd name="T60" fmla="*/ 28 w 133"/>
                  <a:gd name="T61" fmla="*/ 54 h 72"/>
                  <a:gd name="T62" fmla="*/ 21 w 133"/>
                  <a:gd name="T63" fmla="*/ 57 h 72"/>
                  <a:gd name="T64" fmla="*/ 10 w 133"/>
                  <a:gd name="T65" fmla="*/ 61 h 72"/>
                  <a:gd name="T66" fmla="*/ 3 w 133"/>
                  <a:gd name="T67" fmla="*/ 64 h 72"/>
                  <a:gd name="T68" fmla="*/ 0 w 133"/>
                  <a:gd name="T69" fmla="*/ 68 h 72"/>
                  <a:gd name="T70" fmla="*/ 3 w 133"/>
                  <a:gd name="T71" fmla="*/ 64 h 72"/>
                  <a:gd name="T72" fmla="*/ 0 w 133"/>
                  <a:gd name="T73" fmla="*/ 64 h 72"/>
                  <a:gd name="T74" fmla="*/ 0 w 133"/>
                  <a:gd name="T75" fmla="*/ 68 h 72"/>
                  <a:gd name="T76" fmla="*/ 7 w 133"/>
                  <a:gd name="T77" fmla="*/ 6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3" h="72">
                    <a:moveTo>
                      <a:pt x="7" y="68"/>
                    </a:moveTo>
                    <a:lnTo>
                      <a:pt x="3" y="72"/>
                    </a:lnTo>
                    <a:lnTo>
                      <a:pt x="14" y="68"/>
                    </a:lnTo>
                    <a:lnTo>
                      <a:pt x="21" y="64"/>
                    </a:lnTo>
                    <a:lnTo>
                      <a:pt x="28" y="61"/>
                    </a:lnTo>
                    <a:lnTo>
                      <a:pt x="39" y="61"/>
                    </a:lnTo>
                    <a:lnTo>
                      <a:pt x="46" y="57"/>
                    </a:lnTo>
                    <a:lnTo>
                      <a:pt x="57" y="54"/>
                    </a:lnTo>
                    <a:lnTo>
                      <a:pt x="64" y="50"/>
                    </a:lnTo>
                    <a:lnTo>
                      <a:pt x="72" y="46"/>
                    </a:lnTo>
                    <a:lnTo>
                      <a:pt x="79" y="43"/>
                    </a:lnTo>
                    <a:lnTo>
                      <a:pt x="90" y="39"/>
                    </a:lnTo>
                    <a:lnTo>
                      <a:pt x="97" y="36"/>
                    </a:lnTo>
                    <a:lnTo>
                      <a:pt x="104" y="32"/>
                    </a:lnTo>
                    <a:lnTo>
                      <a:pt x="111" y="25"/>
                    </a:lnTo>
                    <a:lnTo>
                      <a:pt x="118" y="21"/>
                    </a:lnTo>
                    <a:lnTo>
                      <a:pt x="133" y="7"/>
                    </a:lnTo>
                    <a:lnTo>
                      <a:pt x="129" y="0"/>
                    </a:lnTo>
                    <a:lnTo>
                      <a:pt x="122" y="10"/>
                    </a:lnTo>
                    <a:lnTo>
                      <a:pt x="115" y="14"/>
                    </a:lnTo>
                    <a:lnTo>
                      <a:pt x="108" y="21"/>
                    </a:lnTo>
                    <a:lnTo>
                      <a:pt x="100" y="25"/>
                    </a:lnTo>
                    <a:lnTo>
                      <a:pt x="93" y="28"/>
                    </a:lnTo>
                    <a:lnTo>
                      <a:pt x="86" y="32"/>
                    </a:lnTo>
                    <a:lnTo>
                      <a:pt x="79" y="36"/>
                    </a:lnTo>
                    <a:lnTo>
                      <a:pt x="68" y="39"/>
                    </a:lnTo>
                    <a:lnTo>
                      <a:pt x="61" y="43"/>
                    </a:lnTo>
                    <a:lnTo>
                      <a:pt x="54" y="46"/>
                    </a:lnTo>
                    <a:lnTo>
                      <a:pt x="46" y="50"/>
                    </a:lnTo>
                    <a:lnTo>
                      <a:pt x="36" y="54"/>
                    </a:lnTo>
                    <a:lnTo>
                      <a:pt x="28" y="54"/>
                    </a:lnTo>
                    <a:lnTo>
                      <a:pt x="21" y="57"/>
                    </a:lnTo>
                    <a:lnTo>
                      <a:pt x="10" y="61"/>
                    </a:lnTo>
                    <a:lnTo>
                      <a:pt x="3" y="64"/>
                    </a:lnTo>
                    <a:lnTo>
                      <a:pt x="0" y="68"/>
                    </a:lnTo>
                    <a:lnTo>
                      <a:pt x="3" y="64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7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92" name="Freeform 616"/>
              <p:cNvSpPr>
                <a:spLocks/>
              </p:cNvSpPr>
              <p:nvPr/>
            </p:nvSpPr>
            <p:spPr bwMode="auto">
              <a:xfrm>
                <a:off x="4358" y="2706"/>
                <a:ext cx="22" cy="119"/>
              </a:xfrm>
              <a:custGeom>
                <a:avLst/>
                <a:gdLst>
                  <a:gd name="T0" fmla="*/ 15 w 22"/>
                  <a:gd name="T1" fmla="*/ 115 h 119"/>
                  <a:gd name="T2" fmla="*/ 11 w 22"/>
                  <a:gd name="T3" fmla="*/ 101 h 119"/>
                  <a:gd name="T4" fmla="*/ 7 w 22"/>
                  <a:gd name="T5" fmla="*/ 86 h 119"/>
                  <a:gd name="T6" fmla="*/ 7 w 22"/>
                  <a:gd name="T7" fmla="*/ 72 h 119"/>
                  <a:gd name="T8" fmla="*/ 11 w 22"/>
                  <a:gd name="T9" fmla="*/ 58 h 119"/>
                  <a:gd name="T10" fmla="*/ 15 w 22"/>
                  <a:gd name="T11" fmla="*/ 43 h 119"/>
                  <a:gd name="T12" fmla="*/ 18 w 22"/>
                  <a:gd name="T13" fmla="*/ 29 h 119"/>
                  <a:gd name="T14" fmla="*/ 22 w 22"/>
                  <a:gd name="T15" fmla="*/ 14 h 119"/>
                  <a:gd name="T16" fmla="*/ 22 w 22"/>
                  <a:gd name="T17" fmla="*/ 0 h 119"/>
                  <a:gd name="T18" fmla="*/ 15 w 22"/>
                  <a:gd name="T19" fmla="*/ 0 h 119"/>
                  <a:gd name="T20" fmla="*/ 15 w 22"/>
                  <a:gd name="T21" fmla="*/ 14 h 119"/>
                  <a:gd name="T22" fmla="*/ 11 w 22"/>
                  <a:gd name="T23" fmla="*/ 29 h 119"/>
                  <a:gd name="T24" fmla="*/ 7 w 22"/>
                  <a:gd name="T25" fmla="*/ 43 h 119"/>
                  <a:gd name="T26" fmla="*/ 4 w 22"/>
                  <a:gd name="T27" fmla="*/ 58 h 119"/>
                  <a:gd name="T28" fmla="*/ 0 w 22"/>
                  <a:gd name="T29" fmla="*/ 72 h 119"/>
                  <a:gd name="T30" fmla="*/ 0 w 22"/>
                  <a:gd name="T31" fmla="*/ 86 h 119"/>
                  <a:gd name="T32" fmla="*/ 4 w 22"/>
                  <a:gd name="T33" fmla="*/ 104 h 119"/>
                  <a:gd name="T34" fmla="*/ 11 w 22"/>
                  <a:gd name="T35" fmla="*/ 119 h 119"/>
                  <a:gd name="T36" fmla="*/ 15 w 22"/>
                  <a:gd name="T37" fmla="*/ 11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19">
                    <a:moveTo>
                      <a:pt x="15" y="115"/>
                    </a:moveTo>
                    <a:lnTo>
                      <a:pt x="11" y="101"/>
                    </a:lnTo>
                    <a:lnTo>
                      <a:pt x="7" y="86"/>
                    </a:lnTo>
                    <a:lnTo>
                      <a:pt x="7" y="72"/>
                    </a:lnTo>
                    <a:lnTo>
                      <a:pt x="11" y="58"/>
                    </a:lnTo>
                    <a:lnTo>
                      <a:pt x="15" y="43"/>
                    </a:lnTo>
                    <a:lnTo>
                      <a:pt x="18" y="29"/>
                    </a:lnTo>
                    <a:lnTo>
                      <a:pt x="22" y="14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15" y="14"/>
                    </a:lnTo>
                    <a:lnTo>
                      <a:pt x="11" y="29"/>
                    </a:lnTo>
                    <a:lnTo>
                      <a:pt x="7" y="43"/>
                    </a:lnTo>
                    <a:lnTo>
                      <a:pt x="4" y="58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4" y="104"/>
                    </a:lnTo>
                    <a:lnTo>
                      <a:pt x="11" y="119"/>
                    </a:lnTo>
                    <a:lnTo>
                      <a:pt x="15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93" name="Freeform 617"/>
              <p:cNvSpPr>
                <a:spLocks/>
              </p:cNvSpPr>
              <p:nvPr/>
            </p:nvSpPr>
            <p:spPr bwMode="auto">
              <a:xfrm>
                <a:off x="4362" y="2821"/>
                <a:ext cx="14" cy="58"/>
              </a:xfrm>
              <a:custGeom>
                <a:avLst/>
                <a:gdLst>
                  <a:gd name="T0" fmla="*/ 7 w 14"/>
                  <a:gd name="T1" fmla="*/ 51 h 58"/>
                  <a:gd name="T2" fmla="*/ 7 w 14"/>
                  <a:gd name="T3" fmla="*/ 54 h 58"/>
                  <a:gd name="T4" fmla="*/ 11 w 14"/>
                  <a:gd name="T5" fmla="*/ 43 h 58"/>
                  <a:gd name="T6" fmla="*/ 14 w 14"/>
                  <a:gd name="T7" fmla="*/ 29 h 58"/>
                  <a:gd name="T8" fmla="*/ 14 w 14"/>
                  <a:gd name="T9" fmla="*/ 15 h 58"/>
                  <a:gd name="T10" fmla="*/ 11 w 14"/>
                  <a:gd name="T11" fmla="*/ 0 h 58"/>
                  <a:gd name="T12" fmla="*/ 7 w 14"/>
                  <a:gd name="T13" fmla="*/ 4 h 58"/>
                  <a:gd name="T14" fmla="*/ 7 w 14"/>
                  <a:gd name="T15" fmla="*/ 29 h 58"/>
                  <a:gd name="T16" fmla="*/ 3 w 14"/>
                  <a:gd name="T17" fmla="*/ 43 h 58"/>
                  <a:gd name="T18" fmla="*/ 0 w 14"/>
                  <a:gd name="T19" fmla="*/ 54 h 58"/>
                  <a:gd name="T20" fmla="*/ 3 w 14"/>
                  <a:gd name="T21" fmla="*/ 58 h 58"/>
                  <a:gd name="T22" fmla="*/ 0 w 14"/>
                  <a:gd name="T23" fmla="*/ 54 h 58"/>
                  <a:gd name="T24" fmla="*/ 3 w 14"/>
                  <a:gd name="T25" fmla="*/ 58 h 58"/>
                  <a:gd name="T26" fmla="*/ 7 w 14"/>
                  <a:gd name="T27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58">
                    <a:moveTo>
                      <a:pt x="7" y="51"/>
                    </a:moveTo>
                    <a:lnTo>
                      <a:pt x="7" y="54"/>
                    </a:lnTo>
                    <a:lnTo>
                      <a:pt x="11" y="43"/>
                    </a:lnTo>
                    <a:lnTo>
                      <a:pt x="14" y="29"/>
                    </a:lnTo>
                    <a:lnTo>
                      <a:pt x="14" y="15"/>
                    </a:lnTo>
                    <a:lnTo>
                      <a:pt x="11" y="0"/>
                    </a:lnTo>
                    <a:lnTo>
                      <a:pt x="7" y="4"/>
                    </a:lnTo>
                    <a:lnTo>
                      <a:pt x="7" y="29"/>
                    </a:lnTo>
                    <a:lnTo>
                      <a:pt x="3" y="43"/>
                    </a:lnTo>
                    <a:lnTo>
                      <a:pt x="0" y="54"/>
                    </a:lnTo>
                    <a:lnTo>
                      <a:pt x="3" y="58"/>
                    </a:lnTo>
                    <a:lnTo>
                      <a:pt x="0" y="54"/>
                    </a:lnTo>
                    <a:lnTo>
                      <a:pt x="3" y="58"/>
                    </a:lnTo>
                    <a:lnTo>
                      <a:pt x="7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94" name="Freeform 618"/>
              <p:cNvSpPr>
                <a:spLocks/>
              </p:cNvSpPr>
              <p:nvPr/>
            </p:nvSpPr>
            <p:spPr bwMode="auto">
              <a:xfrm>
                <a:off x="4365" y="2872"/>
                <a:ext cx="47" cy="111"/>
              </a:xfrm>
              <a:custGeom>
                <a:avLst/>
                <a:gdLst>
                  <a:gd name="T0" fmla="*/ 40 w 47"/>
                  <a:gd name="T1" fmla="*/ 104 h 111"/>
                  <a:gd name="T2" fmla="*/ 44 w 47"/>
                  <a:gd name="T3" fmla="*/ 108 h 111"/>
                  <a:gd name="T4" fmla="*/ 47 w 47"/>
                  <a:gd name="T5" fmla="*/ 93 h 111"/>
                  <a:gd name="T6" fmla="*/ 44 w 47"/>
                  <a:gd name="T7" fmla="*/ 79 h 111"/>
                  <a:gd name="T8" fmla="*/ 44 w 47"/>
                  <a:gd name="T9" fmla="*/ 64 h 111"/>
                  <a:gd name="T10" fmla="*/ 40 w 47"/>
                  <a:gd name="T11" fmla="*/ 50 h 111"/>
                  <a:gd name="T12" fmla="*/ 33 w 47"/>
                  <a:gd name="T13" fmla="*/ 36 h 111"/>
                  <a:gd name="T14" fmla="*/ 26 w 47"/>
                  <a:gd name="T15" fmla="*/ 25 h 111"/>
                  <a:gd name="T16" fmla="*/ 18 w 47"/>
                  <a:gd name="T17" fmla="*/ 14 h 111"/>
                  <a:gd name="T18" fmla="*/ 4 w 47"/>
                  <a:gd name="T19" fmla="*/ 0 h 111"/>
                  <a:gd name="T20" fmla="*/ 0 w 47"/>
                  <a:gd name="T21" fmla="*/ 7 h 111"/>
                  <a:gd name="T22" fmla="*/ 22 w 47"/>
                  <a:gd name="T23" fmla="*/ 28 h 111"/>
                  <a:gd name="T24" fmla="*/ 29 w 47"/>
                  <a:gd name="T25" fmla="*/ 39 h 111"/>
                  <a:gd name="T26" fmla="*/ 33 w 47"/>
                  <a:gd name="T27" fmla="*/ 54 h 111"/>
                  <a:gd name="T28" fmla="*/ 36 w 47"/>
                  <a:gd name="T29" fmla="*/ 64 h 111"/>
                  <a:gd name="T30" fmla="*/ 36 w 47"/>
                  <a:gd name="T31" fmla="*/ 108 h 111"/>
                  <a:gd name="T32" fmla="*/ 40 w 47"/>
                  <a:gd name="T33" fmla="*/ 111 h 111"/>
                  <a:gd name="T34" fmla="*/ 36 w 47"/>
                  <a:gd name="T35" fmla="*/ 108 h 111"/>
                  <a:gd name="T36" fmla="*/ 36 w 47"/>
                  <a:gd name="T37" fmla="*/ 111 h 111"/>
                  <a:gd name="T38" fmla="*/ 40 w 47"/>
                  <a:gd name="T39" fmla="*/ 111 h 111"/>
                  <a:gd name="T40" fmla="*/ 40 w 47"/>
                  <a:gd name="T41" fmla="*/ 10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111">
                    <a:moveTo>
                      <a:pt x="40" y="104"/>
                    </a:moveTo>
                    <a:lnTo>
                      <a:pt x="44" y="108"/>
                    </a:lnTo>
                    <a:lnTo>
                      <a:pt x="47" y="93"/>
                    </a:lnTo>
                    <a:lnTo>
                      <a:pt x="44" y="79"/>
                    </a:lnTo>
                    <a:lnTo>
                      <a:pt x="44" y="64"/>
                    </a:lnTo>
                    <a:lnTo>
                      <a:pt x="40" y="50"/>
                    </a:lnTo>
                    <a:lnTo>
                      <a:pt x="33" y="36"/>
                    </a:lnTo>
                    <a:lnTo>
                      <a:pt x="26" y="25"/>
                    </a:lnTo>
                    <a:lnTo>
                      <a:pt x="18" y="14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22" y="28"/>
                    </a:lnTo>
                    <a:lnTo>
                      <a:pt x="29" y="39"/>
                    </a:lnTo>
                    <a:lnTo>
                      <a:pt x="33" y="54"/>
                    </a:lnTo>
                    <a:lnTo>
                      <a:pt x="36" y="64"/>
                    </a:lnTo>
                    <a:lnTo>
                      <a:pt x="36" y="108"/>
                    </a:lnTo>
                    <a:lnTo>
                      <a:pt x="40" y="111"/>
                    </a:lnTo>
                    <a:lnTo>
                      <a:pt x="36" y="108"/>
                    </a:lnTo>
                    <a:lnTo>
                      <a:pt x="36" y="111"/>
                    </a:lnTo>
                    <a:lnTo>
                      <a:pt x="40" y="111"/>
                    </a:lnTo>
                    <a:lnTo>
                      <a:pt x="40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95" name="Freeform 619"/>
              <p:cNvSpPr>
                <a:spLocks/>
              </p:cNvSpPr>
              <p:nvPr/>
            </p:nvSpPr>
            <p:spPr bwMode="auto">
              <a:xfrm>
                <a:off x="4405" y="2976"/>
                <a:ext cx="22" cy="11"/>
              </a:xfrm>
              <a:custGeom>
                <a:avLst/>
                <a:gdLst>
                  <a:gd name="T0" fmla="*/ 14 w 22"/>
                  <a:gd name="T1" fmla="*/ 7 h 11"/>
                  <a:gd name="T2" fmla="*/ 11 w 22"/>
                  <a:gd name="T3" fmla="*/ 4 h 11"/>
                  <a:gd name="T4" fmla="*/ 7 w 22"/>
                  <a:gd name="T5" fmla="*/ 4 h 11"/>
                  <a:gd name="T6" fmla="*/ 4 w 22"/>
                  <a:gd name="T7" fmla="*/ 0 h 11"/>
                  <a:gd name="T8" fmla="*/ 0 w 22"/>
                  <a:gd name="T9" fmla="*/ 0 h 11"/>
                  <a:gd name="T10" fmla="*/ 0 w 22"/>
                  <a:gd name="T11" fmla="*/ 7 h 11"/>
                  <a:gd name="T12" fmla="*/ 4 w 22"/>
                  <a:gd name="T13" fmla="*/ 7 h 11"/>
                  <a:gd name="T14" fmla="*/ 7 w 22"/>
                  <a:gd name="T15" fmla="*/ 11 h 11"/>
                  <a:gd name="T16" fmla="*/ 14 w 22"/>
                  <a:gd name="T17" fmla="*/ 11 h 11"/>
                  <a:gd name="T18" fmla="*/ 7 w 22"/>
                  <a:gd name="T19" fmla="*/ 4 h 11"/>
                  <a:gd name="T20" fmla="*/ 14 w 22"/>
                  <a:gd name="T21" fmla="*/ 7 h 11"/>
                  <a:gd name="T22" fmla="*/ 22 w 22"/>
                  <a:gd name="T23" fmla="*/ 0 h 11"/>
                  <a:gd name="T24" fmla="*/ 11 w 22"/>
                  <a:gd name="T25" fmla="*/ 4 h 11"/>
                  <a:gd name="T26" fmla="*/ 14 w 22"/>
                  <a:gd name="T2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1">
                    <a:moveTo>
                      <a:pt x="14" y="7"/>
                    </a:moveTo>
                    <a:lnTo>
                      <a:pt x="11" y="4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4" y="11"/>
                    </a:lnTo>
                    <a:lnTo>
                      <a:pt x="7" y="4"/>
                    </a:lnTo>
                    <a:lnTo>
                      <a:pt x="14" y="7"/>
                    </a:lnTo>
                    <a:lnTo>
                      <a:pt x="22" y="0"/>
                    </a:lnTo>
                    <a:lnTo>
                      <a:pt x="11" y="4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96" name="Freeform 620"/>
              <p:cNvSpPr>
                <a:spLocks/>
              </p:cNvSpPr>
              <p:nvPr/>
            </p:nvSpPr>
            <p:spPr bwMode="auto">
              <a:xfrm>
                <a:off x="4387" y="2980"/>
                <a:ext cx="32" cy="36"/>
              </a:xfrm>
              <a:custGeom>
                <a:avLst/>
                <a:gdLst>
                  <a:gd name="T0" fmla="*/ 4 w 32"/>
                  <a:gd name="T1" fmla="*/ 36 h 36"/>
                  <a:gd name="T2" fmla="*/ 7 w 32"/>
                  <a:gd name="T3" fmla="*/ 36 h 36"/>
                  <a:gd name="T4" fmla="*/ 7 w 32"/>
                  <a:gd name="T5" fmla="*/ 32 h 36"/>
                  <a:gd name="T6" fmla="*/ 14 w 32"/>
                  <a:gd name="T7" fmla="*/ 25 h 36"/>
                  <a:gd name="T8" fmla="*/ 22 w 32"/>
                  <a:gd name="T9" fmla="*/ 21 h 36"/>
                  <a:gd name="T10" fmla="*/ 29 w 32"/>
                  <a:gd name="T11" fmla="*/ 14 h 36"/>
                  <a:gd name="T12" fmla="*/ 29 w 32"/>
                  <a:gd name="T13" fmla="*/ 7 h 36"/>
                  <a:gd name="T14" fmla="*/ 32 w 32"/>
                  <a:gd name="T15" fmla="*/ 3 h 36"/>
                  <a:gd name="T16" fmla="*/ 25 w 32"/>
                  <a:gd name="T17" fmla="*/ 0 h 36"/>
                  <a:gd name="T18" fmla="*/ 25 w 32"/>
                  <a:gd name="T19" fmla="*/ 7 h 36"/>
                  <a:gd name="T20" fmla="*/ 11 w 32"/>
                  <a:gd name="T21" fmla="*/ 21 h 36"/>
                  <a:gd name="T22" fmla="*/ 7 w 32"/>
                  <a:gd name="T23" fmla="*/ 21 h 36"/>
                  <a:gd name="T24" fmla="*/ 0 w 32"/>
                  <a:gd name="T25" fmla="*/ 28 h 36"/>
                  <a:gd name="T26" fmla="*/ 4 w 32"/>
                  <a:gd name="T27" fmla="*/ 28 h 36"/>
                  <a:gd name="T28" fmla="*/ 4 w 32"/>
                  <a:gd name="T29" fmla="*/ 36 h 36"/>
                  <a:gd name="T30" fmla="*/ 7 w 32"/>
                  <a:gd name="T31" fmla="*/ 36 h 36"/>
                  <a:gd name="T32" fmla="*/ 4 w 32"/>
                  <a:gd name="T3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36">
                    <a:moveTo>
                      <a:pt x="4" y="36"/>
                    </a:moveTo>
                    <a:lnTo>
                      <a:pt x="7" y="36"/>
                    </a:lnTo>
                    <a:lnTo>
                      <a:pt x="7" y="32"/>
                    </a:lnTo>
                    <a:lnTo>
                      <a:pt x="14" y="25"/>
                    </a:lnTo>
                    <a:lnTo>
                      <a:pt x="22" y="21"/>
                    </a:lnTo>
                    <a:lnTo>
                      <a:pt x="29" y="14"/>
                    </a:lnTo>
                    <a:lnTo>
                      <a:pt x="29" y="7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25" y="7"/>
                    </a:lnTo>
                    <a:lnTo>
                      <a:pt x="11" y="21"/>
                    </a:lnTo>
                    <a:lnTo>
                      <a:pt x="7" y="21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7" y="36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97" name="Freeform 621"/>
              <p:cNvSpPr>
                <a:spLocks/>
              </p:cNvSpPr>
              <p:nvPr/>
            </p:nvSpPr>
            <p:spPr bwMode="auto">
              <a:xfrm>
                <a:off x="4380" y="2998"/>
                <a:ext cx="11" cy="18"/>
              </a:xfrm>
              <a:custGeom>
                <a:avLst/>
                <a:gdLst>
                  <a:gd name="T0" fmla="*/ 3 w 11"/>
                  <a:gd name="T1" fmla="*/ 7 h 18"/>
                  <a:gd name="T2" fmla="*/ 0 w 11"/>
                  <a:gd name="T3" fmla="*/ 7 h 18"/>
                  <a:gd name="T4" fmla="*/ 0 w 11"/>
                  <a:gd name="T5" fmla="*/ 10 h 18"/>
                  <a:gd name="T6" fmla="*/ 3 w 11"/>
                  <a:gd name="T7" fmla="*/ 14 h 18"/>
                  <a:gd name="T8" fmla="*/ 11 w 11"/>
                  <a:gd name="T9" fmla="*/ 18 h 18"/>
                  <a:gd name="T10" fmla="*/ 11 w 11"/>
                  <a:gd name="T11" fmla="*/ 10 h 18"/>
                  <a:gd name="T12" fmla="*/ 7 w 11"/>
                  <a:gd name="T13" fmla="*/ 10 h 18"/>
                  <a:gd name="T14" fmla="*/ 7 w 11"/>
                  <a:gd name="T15" fmla="*/ 3 h 18"/>
                  <a:gd name="T16" fmla="*/ 3 w 11"/>
                  <a:gd name="T17" fmla="*/ 0 h 18"/>
                  <a:gd name="T18" fmla="*/ 3 w 11"/>
                  <a:gd name="T1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8">
                    <a:moveTo>
                      <a:pt x="3" y="7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11" y="18"/>
                    </a:lnTo>
                    <a:lnTo>
                      <a:pt x="11" y="10"/>
                    </a:lnTo>
                    <a:lnTo>
                      <a:pt x="7" y="10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98" name="Freeform 622"/>
              <p:cNvSpPr>
                <a:spLocks/>
              </p:cNvSpPr>
              <p:nvPr/>
            </p:nvSpPr>
            <p:spPr bwMode="auto">
              <a:xfrm>
                <a:off x="3991" y="2994"/>
                <a:ext cx="392" cy="11"/>
              </a:xfrm>
              <a:custGeom>
                <a:avLst/>
                <a:gdLst>
                  <a:gd name="T0" fmla="*/ 0 w 392"/>
                  <a:gd name="T1" fmla="*/ 7 h 11"/>
                  <a:gd name="T2" fmla="*/ 392 w 392"/>
                  <a:gd name="T3" fmla="*/ 11 h 11"/>
                  <a:gd name="T4" fmla="*/ 392 w 392"/>
                  <a:gd name="T5" fmla="*/ 4 h 11"/>
                  <a:gd name="T6" fmla="*/ 0 w 392"/>
                  <a:gd name="T7" fmla="*/ 0 h 11"/>
                  <a:gd name="T8" fmla="*/ 0 w 392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2" h="11">
                    <a:moveTo>
                      <a:pt x="0" y="7"/>
                    </a:moveTo>
                    <a:lnTo>
                      <a:pt x="392" y="11"/>
                    </a:lnTo>
                    <a:lnTo>
                      <a:pt x="392" y="4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399" name="Freeform 623"/>
              <p:cNvSpPr>
                <a:spLocks/>
              </p:cNvSpPr>
              <p:nvPr/>
            </p:nvSpPr>
            <p:spPr bwMode="auto">
              <a:xfrm>
                <a:off x="3480" y="2987"/>
                <a:ext cx="511" cy="14"/>
              </a:xfrm>
              <a:custGeom>
                <a:avLst/>
                <a:gdLst>
                  <a:gd name="T0" fmla="*/ 0 w 511"/>
                  <a:gd name="T1" fmla="*/ 7 h 14"/>
                  <a:gd name="T2" fmla="*/ 50 w 511"/>
                  <a:gd name="T3" fmla="*/ 7 h 14"/>
                  <a:gd name="T4" fmla="*/ 65 w 511"/>
                  <a:gd name="T5" fmla="*/ 11 h 14"/>
                  <a:gd name="T6" fmla="*/ 400 w 511"/>
                  <a:gd name="T7" fmla="*/ 11 h 14"/>
                  <a:gd name="T8" fmla="*/ 418 w 511"/>
                  <a:gd name="T9" fmla="*/ 14 h 14"/>
                  <a:gd name="T10" fmla="*/ 511 w 511"/>
                  <a:gd name="T11" fmla="*/ 14 h 14"/>
                  <a:gd name="T12" fmla="*/ 511 w 511"/>
                  <a:gd name="T13" fmla="*/ 7 h 14"/>
                  <a:gd name="T14" fmla="*/ 446 w 511"/>
                  <a:gd name="T15" fmla="*/ 7 h 14"/>
                  <a:gd name="T16" fmla="*/ 432 w 511"/>
                  <a:gd name="T17" fmla="*/ 3 h 14"/>
                  <a:gd name="T18" fmla="*/ 65 w 511"/>
                  <a:gd name="T19" fmla="*/ 3 h 14"/>
                  <a:gd name="T20" fmla="*/ 50 w 511"/>
                  <a:gd name="T21" fmla="*/ 0 h 14"/>
                  <a:gd name="T22" fmla="*/ 0 w 511"/>
                  <a:gd name="T23" fmla="*/ 0 h 14"/>
                  <a:gd name="T24" fmla="*/ 0 w 511"/>
                  <a:gd name="T2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1" h="14">
                    <a:moveTo>
                      <a:pt x="0" y="7"/>
                    </a:moveTo>
                    <a:lnTo>
                      <a:pt x="50" y="7"/>
                    </a:lnTo>
                    <a:lnTo>
                      <a:pt x="65" y="11"/>
                    </a:lnTo>
                    <a:lnTo>
                      <a:pt x="400" y="11"/>
                    </a:lnTo>
                    <a:lnTo>
                      <a:pt x="418" y="14"/>
                    </a:lnTo>
                    <a:lnTo>
                      <a:pt x="511" y="14"/>
                    </a:lnTo>
                    <a:lnTo>
                      <a:pt x="511" y="7"/>
                    </a:lnTo>
                    <a:lnTo>
                      <a:pt x="446" y="7"/>
                    </a:lnTo>
                    <a:lnTo>
                      <a:pt x="432" y="3"/>
                    </a:lnTo>
                    <a:lnTo>
                      <a:pt x="65" y="3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00" name="Freeform 624"/>
              <p:cNvSpPr>
                <a:spLocks/>
              </p:cNvSpPr>
              <p:nvPr/>
            </p:nvSpPr>
            <p:spPr bwMode="auto">
              <a:xfrm>
                <a:off x="3419" y="2987"/>
                <a:ext cx="61" cy="11"/>
              </a:xfrm>
              <a:custGeom>
                <a:avLst/>
                <a:gdLst>
                  <a:gd name="T0" fmla="*/ 0 w 61"/>
                  <a:gd name="T1" fmla="*/ 11 h 11"/>
                  <a:gd name="T2" fmla="*/ 3 w 61"/>
                  <a:gd name="T3" fmla="*/ 11 h 11"/>
                  <a:gd name="T4" fmla="*/ 11 w 61"/>
                  <a:gd name="T5" fmla="*/ 7 h 11"/>
                  <a:gd name="T6" fmla="*/ 61 w 61"/>
                  <a:gd name="T7" fmla="*/ 7 h 11"/>
                  <a:gd name="T8" fmla="*/ 61 w 61"/>
                  <a:gd name="T9" fmla="*/ 0 h 11"/>
                  <a:gd name="T10" fmla="*/ 7 w 61"/>
                  <a:gd name="T11" fmla="*/ 0 h 11"/>
                  <a:gd name="T12" fmla="*/ 3 w 61"/>
                  <a:gd name="T13" fmla="*/ 3 h 11"/>
                  <a:gd name="T14" fmla="*/ 0 w 61"/>
                  <a:gd name="T15" fmla="*/ 11 h 11"/>
                  <a:gd name="T16" fmla="*/ 3 w 61"/>
                  <a:gd name="T17" fmla="*/ 11 h 11"/>
                  <a:gd name="T18" fmla="*/ 0 w 61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1">
                    <a:moveTo>
                      <a:pt x="0" y="11"/>
                    </a:moveTo>
                    <a:lnTo>
                      <a:pt x="3" y="11"/>
                    </a:lnTo>
                    <a:lnTo>
                      <a:pt x="11" y="7"/>
                    </a:lnTo>
                    <a:lnTo>
                      <a:pt x="61" y="7"/>
                    </a:lnTo>
                    <a:lnTo>
                      <a:pt x="6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01" name="Freeform 625"/>
              <p:cNvSpPr>
                <a:spLocks/>
              </p:cNvSpPr>
              <p:nvPr/>
            </p:nvSpPr>
            <p:spPr bwMode="auto">
              <a:xfrm>
                <a:off x="3412" y="2972"/>
                <a:ext cx="10" cy="26"/>
              </a:xfrm>
              <a:custGeom>
                <a:avLst/>
                <a:gdLst>
                  <a:gd name="T0" fmla="*/ 3 w 10"/>
                  <a:gd name="T1" fmla="*/ 0 h 26"/>
                  <a:gd name="T2" fmla="*/ 0 w 10"/>
                  <a:gd name="T3" fmla="*/ 4 h 26"/>
                  <a:gd name="T4" fmla="*/ 0 w 10"/>
                  <a:gd name="T5" fmla="*/ 15 h 26"/>
                  <a:gd name="T6" fmla="*/ 3 w 10"/>
                  <a:gd name="T7" fmla="*/ 22 h 26"/>
                  <a:gd name="T8" fmla="*/ 7 w 10"/>
                  <a:gd name="T9" fmla="*/ 26 h 26"/>
                  <a:gd name="T10" fmla="*/ 10 w 10"/>
                  <a:gd name="T11" fmla="*/ 18 h 26"/>
                  <a:gd name="T12" fmla="*/ 10 w 10"/>
                  <a:gd name="T13" fmla="*/ 15 h 26"/>
                  <a:gd name="T14" fmla="*/ 7 w 10"/>
                  <a:gd name="T15" fmla="*/ 11 h 26"/>
                  <a:gd name="T16" fmla="*/ 7 w 10"/>
                  <a:gd name="T17" fmla="*/ 4 h 26"/>
                  <a:gd name="T18" fmla="*/ 7 w 10"/>
                  <a:gd name="T19" fmla="*/ 8 h 26"/>
                  <a:gd name="T20" fmla="*/ 3 w 10"/>
                  <a:gd name="T21" fmla="*/ 0 h 26"/>
                  <a:gd name="T22" fmla="*/ 0 w 10"/>
                  <a:gd name="T23" fmla="*/ 4 h 26"/>
                  <a:gd name="T24" fmla="*/ 3 w 1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26">
                    <a:moveTo>
                      <a:pt x="3" y="0"/>
                    </a:moveTo>
                    <a:lnTo>
                      <a:pt x="0" y="4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7" y="26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7" y="4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02" name="Freeform 626"/>
              <p:cNvSpPr>
                <a:spLocks/>
              </p:cNvSpPr>
              <p:nvPr/>
            </p:nvSpPr>
            <p:spPr bwMode="auto">
              <a:xfrm>
                <a:off x="3415" y="2965"/>
                <a:ext cx="15" cy="15"/>
              </a:xfrm>
              <a:custGeom>
                <a:avLst/>
                <a:gdLst>
                  <a:gd name="T0" fmla="*/ 15 w 15"/>
                  <a:gd name="T1" fmla="*/ 0 h 15"/>
                  <a:gd name="T2" fmla="*/ 11 w 15"/>
                  <a:gd name="T3" fmla="*/ 0 h 15"/>
                  <a:gd name="T4" fmla="*/ 0 w 15"/>
                  <a:gd name="T5" fmla="*/ 7 h 15"/>
                  <a:gd name="T6" fmla="*/ 4 w 15"/>
                  <a:gd name="T7" fmla="*/ 15 h 15"/>
                  <a:gd name="T8" fmla="*/ 15 w 15"/>
                  <a:gd name="T9" fmla="*/ 7 h 15"/>
                  <a:gd name="T10" fmla="*/ 15 w 15"/>
                  <a:gd name="T11" fmla="*/ 0 h 15"/>
                  <a:gd name="T12" fmla="*/ 11 w 15"/>
                  <a:gd name="T13" fmla="*/ 0 h 15"/>
                  <a:gd name="T14" fmla="*/ 15 w 15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15" y="0"/>
                    </a:moveTo>
                    <a:lnTo>
                      <a:pt x="11" y="0"/>
                    </a:lnTo>
                    <a:lnTo>
                      <a:pt x="0" y="7"/>
                    </a:lnTo>
                    <a:lnTo>
                      <a:pt x="4" y="15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03" name="Freeform 627"/>
              <p:cNvSpPr>
                <a:spLocks/>
              </p:cNvSpPr>
              <p:nvPr/>
            </p:nvSpPr>
            <p:spPr bwMode="auto">
              <a:xfrm>
                <a:off x="3430" y="2965"/>
                <a:ext cx="237" cy="7"/>
              </a:xfrm>
              <a:custGeom>
                <a:avLst/>
                <a:gdLst>
                  <a:gd name="T0" fmla="*/ 230 w 237"/>
                  <a:gd name="T1" fmla="*/ 0 h 7"/>
                  <a:gd name="T2" fmla="*/ 234 w 237"/>
                  <a:gd name="T3" fmla="*/ 0 h 7"/>
                  <a:gd name="T4" fmla="*/ 0 w 237"/>
                  <a:gd name="T5" fmla="*/ 0 h 7"/>
                  <a:gd name="T6" fmla="*/ 0 w 237"/>
                  <a:gd name="T7" fmla="*/ 7 h 7"/>
                  <a:gd name="T8" fmla="*/ 234 w 237"/>
                  <a:gd name="T9" fmla="*/ 7 h 7"/>
                  <a:gd name="T10" fmla="*/ 237 w 237"/>
                  <a:gd name="T11" fmla="*/ 4 h 7"/>
                  <a:gd name="T12" fmla="*/ 234 w 237"/>
                  <a:gd name="T13" fmla="*/ 7 h 7"/>
                  <a:gd name="T14" fmla="*/ 234 w 237"/>
                  <a:gd name="T15" fmla="*/ 4 h 7"/>
                  <a:gd name="T16" fmla="*/ 237 w 237"/>
                  <a:gd name="T17" fmla="*/ 4 h 7"/>
                  <a:gd name="T18" fmla="*/ 230 w 23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7" h="7">
                    <a:moveTo>
                      <a:pt x="230" y="0"/>
                    </a:moveTo>
                    <a:lnTo>
                      <a:pt x="234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34" y="7"/>
                    </a:lnTo>
                    <a:lnTo>
                      <a:pt x="237" y="4"/>
                    </a:lnTo>
                    <a:lnTo>
                      <a:pt x="234" y="7"/>
                    </a:lnTo>
                    <a:lnTo>
                      <a:pt x="234" y="4"/>
                    </a:lnTo>
                    <a:lnTo>
                      <a:pt x="237" y="4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04" name="Freeform 628"/>
              <p:cNvSpPr>
                <a:spLocks/>
              </p:cNvSpPr>
              <p:nvPr/>
            </p:nvSpPr>
            <p:spPr bwMode="auto">
              <a:xfrm>
                <a:off x="3660" y="2864"/>
                <a:ext cx="158" cy="105"/>
              </a:xfrm>
              <a:custGeom>
                <a:avLst/>
                <a:gdLst>
                  <a:gd name="T0" fmla="*/ 151 w 158"/>
                  <a:gd name="T1" fmla="*/ 4 h 105"/>
                  <a:gd name="T2" fmla="*/ 155 w 158"/>
                  <a:gd name="T3" fmla="*/ 0 h 105"/>
                  <a:gd name="T4" fmla="*/ 144 w 158"/>
                  <a:gd name="T5" fmla="*/ 0 h 105"/>
                  <a:gd name="T6" fmla="*/ 133 w 158"/>
                  <a:gd name="T7" fmla="*/ 4 h 105"/>
                  <a:gd name="T8" fmla="*/ 119 w 158"/>
                  <a:gd name="T9" fmla="*/ 8 h 105"/>
                  <a:gd name="T10" fmla="*/ 108 w 158"/>
                  <a:gd name="T11" fmla="*/ 11 h 105"/>
                  <a:gd name="T12" fmla="*/ 97 w 158"/>
                  <a:gd name="T13" fmla="*/ 15 h 105"/>
                  <a:gd name="T14" fmla="*/ 86 w 158"/>
                  <a:gd name="T15" fmla="*/ 18 h 105"/>
                  <a:gd name="T16" fmla="*/ 76 w 158"/>
                  <a:gd name="T17" fmla="*/ 26 h 105"/>
                  <a:gd name="T18" fmla="*/ 65 w 158"/>
                  <a:gd name="T19" fmla="*/ 29 h 105"/>
                  <a:gd name="T20" fmla="*/ 54 w 158"/>
                  <a:gd name="T21" fmla="*/ 36 h 105"/>
                  <a:gd name="T22" fmla="*/ 43 w 158"/>
                  <a:gd name="T23" fmla="*/ 44 h 105"/>
                  <a:gd name="T24" fmla="*/ 32 w 158"/>
                  <a:gd name="T25" fmla="*/ 51 h 105"/>
                  <a:gd name="T26" fmla="*/ 25 w 158"/>
                  <a:gd name="T27" fmla="*/ 62 h 105"/>
                  <a:gd name="T28" fmla="*/ 18 w 158"/>
                  <a:gd name="T29" fmla="*/ 69 h 105"/>
                  <a:gd name="T30" fmla="*/ 11 w 158"/>
                  <a:gd name="T31" fmla="*/ 80 h 105"/>
                  <a:gd name="T32" fmla="*/ 4 w 158"/>
                  <a:gd name="T33" fmla="*/ 90 h 105"/>
                  <a:gd name="T34" fmla="*/ 0 w 158"/>
                  <a:gd name="T35" fmla="*/ 101 h 105"/>
                  <a:gd name="T36" fmla="*/ 7 w 158"/>
                  <a:gd name="T37" fmla="*/ 105 h 105"/>
                  <a:gd name="T38" fmla="*/ 11 w 158"/>
                  <a:gd name="T39" fmla="*/ 94 h 105"/>
                  <a:gd name="T40" fmla="*/ 18 w 158"/>
                  <a:gd name="T41" fmla="*/ 83 h 105"/>
                  <a:gd name="T42" fmla="*/ 22 w 158"/>
                  <a:gd name="T43" fmla="*/ 76 h 105"/>
                  <a:gd name="T44" fmla="*/ 47 w 158"/>
                  <a:gd name="T45" fmla="*/ 51 h 105"/>
                  <a:gd name="T46" fmla="*/ 58 w 158"/>
                  <a:gd name="T47" fmla="*/ 44 h 105"/>
                  <a:gd name="T48" fmla="*/ 68 w 158"/>
                  <a:gd name="T49" fmla="*/ 36 h 105"/>
                  <a:gd name="T50" fmla="*/ 79 w 158"/>
                  <a:gd name="T51" fmla="*/ 33 h 105"/>
                  <a:gd name="T52" fmla="*/ 86 w 158"/>
                  <a:gd name="T53" fmla="*/ 26 h 105"/>
                  <a:gd name="T54" fmla="*/ 97 w 158"/>
                  <a:gd name="T55" fmla="*/ 22 h 105"/>
                  <a:gd name="T56" fmla="*/ 112 w 158"/>
                  <a:gd name="T57" fmla="*/ 18 h 105"/>
                  <a:gd name="T58" fmla="*/ 122 w 158"/>
                  <a:gd name="T59" fmla="*/ 15 h 105"/>
                  <a:gd name="T60" fmla="*/ 133 w 158"/>
                  <a:gd name="T61" fmla="*/ 11 h 105"/>
                  <a:gd name="T62" fmla="*/ 144 w 158"/>
                  <a:gd name="T63" fmla="*/ 8 h 105"/>
                  <a:gd name="T64" fmla="*/ 158 w 158"/>
                  <a:gd name="T65" fmla="*/ 8 h 105"/>
                  <a:gd name="T66" fmla="*/ 158 w 158"/>
                  <a:gd name="T67" fmla="*/ 4 h 105"/>
                  <a:gd name="T68" fmla="*/ 158 w 158"/>
                  <a:gd name="T69" fmla="*/ 8 h 105"/>
                  <a:gd name="T70" fmla="*/ 158 w 158"/>
                  <a:gd name="T71" fmla="*/ 4 h 105"/>
                  <a:gd name="T72" fmla="*/ 151 w 158"/>
                  <a:gd name="T73" fmla="*/ 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105">
                    <a:moveTo>
                      <a:pt x="151" y="4"/>
                    </a:moveTo>
                    <a:lnTo>
                      <a:pt x="155" y="0"/>
                    </a:lnTo>
                    <a:lnTo>
                      <a:pt x="144" y="0"/>
                    </a:lnTo>
                    <a:lnTo>
                      <a:pt x="133" y="4"/>
                    </a:lnTo>
                    <a:lnTo>
                      <a:pt x="119" y="8"/>
                    </a:lnTo>
                    <a:lnTo>
                      <a:pt x="108" y="11"/>
                    </a:lnTo>
                    <a:lnTo>
                      <a:pt x="97" y="15"/>
                    </a:lnTo>
                    <a:lnTo>
                      <a:pt x="86" y="18"/>
                    </a:lnTo>
                    <a:lnTo>
                      <a:pt x="76" y="26"/>
                    </a:lnTo>
                    <a:lnTo>
                      <a:pt x="65" y="29"/>
                    </a:lnTo>
                    <a:lnTo>
                      <a:pt x="54" y="36"/>
                    </a:lnTo>
                    <a:lnTo>
                      <a:pt x="43" y="44"/>
                    </a:lnTo>
                    <a:lnTo>
                      <a:pt x="32" y="51"/>
                    </a:lnTo>
                    <a:lnTo>
                      <a:pt x="25" y="62"/>
                    </a:lnTo>
                    <a:lnTo>
                      <a:pt x="18" y="69"/>
                    </a:lnTo>
                    <a:lnTo>
                      <a:pt x="11" y="80"/>
                    </a:lnTo>
                    <a:lnTo>
                      <a:pt x="4" y="90"/>
                    </a:lnTo>
                    <a:lnTo>
                      <a:pt x="0" y="101"/>
                    </a:lnTo>
                    <a:lnTo>
                      <a:pt x="7" y="105"/>
                    </a:lnTo>
                    <a:lnTo>
                      <a:pt x="11" y="94"/>
                    </a:lnTo>
                    <a:lnTo>
                      <a:pt x="18" y="83"/>
                    </a:lnTo>
                    <a:lnTo>
                      <a:pt x="22" y="76"/>
                    </a:lnTo>
                    <a:lnTo>
                      <a:pt x="47" y="51"/>
                    </a:lnTo>
                    <a:lnTo>
                      <a:pt x="58" y="44"/>
                    </a:lnTo>
                    <a:lnTo>
                      <a:pt x="68" y="36"/>
                    </a:lnTo>
                    <a:lnTo>
                      <a:pt x="79" y="33"/>
                    </a:lnTo>
                    <a:lnTo>
                      <a:pt x="86" y="26"/>
                    </a:lnTo>
                    <a:lnTo>
                      <a:pt x="97" y="22"/>
                    </a:lnTo>
                    <a:lnTo>
                      <a:pt x="112" y="18"/>
                    </a:lnTo>
                    <a:lnTo>
                      <a:pt x="122" y="15"/>
                    </a:lnTo>
                    <a:lnTo>
                      <a:pt x="133" y="11"/>
                    </a:lnTo>
                    <a:lnTo>
                      <a:pt x="144" y="8"/>
                    </a:lnTo>
                    <a:lnTo>
                      <a:pt x="158" y="8"/>
                    </a:lnTo>
                    <a:lnTo>
                      <a:pt x="158" y="4"/>
                    </a:lnTo>
                    <a:lnTo>
                      <a:pt x="158" y="8"/>
                    </a:lnTo>
                    <a:lnTo>
                      <a:pt x="158" y="4"/>
                    </a:lnTo>
                    <a:lnTo>
                      <a:pt x="15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05" name="Freeform 629"/>
              <p:cNvSpPr>
                <a:spLocks/>
              </p:cNvSpPr>
              <p:nvPr/>
            </p:nvSpPr>
            <p:spPr bwMode="auto">
              <a:xfrm>
                <a:off x="3811" y="2832"/>
                <a:ext cx="29" cy="36"/>
              </a:xfrm>
              <a:custGeom>
                <a:avLst/>
                <a:gdLst>
                  <a:gd name="T0" fmla="*/ 22 w 29"/>
                  <a:gd name="T1" fmla="*/ 7 h 36"/>
                  <a:gd name="T2" fmla="*/ 22 w 29"/>
                  <a:gd name="T3" fmla="*/ 0 h 36"/>
                  <a:gd name="T4" fmla="*/ 15 w 29"/>
                  <a:gd name="T5" fmla="*/ 7 h 36"/>
                  <a:gd name="T6" fmla="*/ 11 w 29"/>
                  <a:gd name="T7" fmla="*/ 14 h 36"/>
                  <a:gd name="T8" fmla="*/ 7 w 29"/>
                  <a:gd name="T9" fmla="*/ 18 h 36"/>
                  <a:gd name="T10" fmla="*/ 7 w 29"/>
                  <a:gd name="T11" fmla="*/ 22 h 36"/>
                  <a:gd name="T12" fmla="*/ 4 w 29"/>
                  <a:gd name="T13" fmla="*/ 25 h 36"/>
                  <a:gd name="T14" fmla="*/ 4 w 29"/>
                  <a:gd name="T15" fmla="*/ 32 h 36"/>
                  <a:gd name="T16" fmla="*/ 0 w 29"/>
                  <a:gd name="T17" fmla="*/ 36 h 36"/>
                  <a:gd name="T18" fmla="*/ 7 w 29"/>
                  <a:gd name="T19" fmla="*/ 36 h 36"/>
                  <a:gd name="T20" fmla="*/ 11 w 29"/>
                  <a:gd name="T21" fmla="*/ 32 h 36"/>
                  <a:gd name="T22" fmla="*/ 11 w 29"/>
                  <a:gd name="T23" fmla="*/ 29 h 36"/>
                  <a:gd name="T24" fmla="*/ 15 w 29"/>
                  <a:gd name="T25" fmla="*/ 25 h 36"/>
                  <a:gd name="T26" fmla="*/ 15 w 29"/>
                  <a:gd name="T27" fmla="*/ 22 h 36"/>
                  <a:gd name="T28" fmla="*/ 18 w 29"/>
                  <a:gd name="T29" fmla="*/ 18 h 36"/>
                  <a:gd name="T30" fmla="*/ 18 w 29"/>
                  <a:gd name="T31" fmla="*/ 14 h 36"/>
                  <a:gd name="T32" fmla="*/ 29 w 29"/>
                  <a:gd name="T33" fmla="*/ 4 h 36"/>
                  <a:gd name="T34" fmla="*/ 25 w 29"/>
                  <a:gd name="T35" fmla="*/ 7 h 36"/>
                  <a:gd name="T36" fmla="*/ 29 w 29"/>
                  <a:gd name="T37" fmla="*/ 4 h 36"/>
                  <a:gd name="T38" fmla="*/ 22 w 29"/>
                  <a:gd name="T39" fmla="*/ 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36">
                    <a:moveTo>
                      <a:pt x="22" y="7"/>
                    </a:moveTo>
                    <a:lnTo>
                      <a:pt x="22" y="0"/>
                    </a:lnTo>
                    <a:lnTo>
                      <a:pt x="15" y="7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7" y="22"/>
                    </a:lnTo>
                    <a:lnTo>
                      <a:pt x="4" y="25"/>
                    </a:lnTo>
                    <a:lnTo>
                      <a:pt x="4" y="32"/>
                    </a:lnTo>
                    <a:lnTo>
                      <a:pt x="0" y="36"/>
                    </a:lnTo>
                    <a:lnTo>
                      <a:pt x="7" y="36"/>
                    </a:lnTo>
                    <a:lnTo>
                      <a:pt x="11" y="32"/>
                    </a:lnTo>
                    <a:lnTo>
                      <a:pt x="11" y="29"/>
                    </a:lnTo>
                    <a:lnTo>
                      <a:pt x="15" y="25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18" y="14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9" y="4"/>
                    </a:lnTo>
                    <a:lnTo>
                      <a:pt x="2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06" name="Freeform 630"/>
              <p:cNvSpPr>
                <a:spLocks/>
              </p:cNvSpPr>
              <p:nvPr/>
            </p:nvSpPr>
            <p:spPr bwMode="auto">
              <a:xfrm>
                <a:off x="3797" y="2702"/>
                <a:ext cx="43" cy="137"/>
              </a:xfrm>
              <a:custGeom>
                <a:avLst/>
                <a:gdLst>
                  <a:gd name="T0" fmla="*/ 0 w 43"/>
                  <a:gd name="T1" fmla="*/ 4 h 137"/>
                  <a:gd name="T2" fmla="*/ 7 w 43"/>
                  <a:gd name="T3" fmla="*/ 18 h 137"/>
                  <a:gd name="T4" fmla="*/ 11 w 43"/>
                  <a:gd name="T5" fmla="*/ 33 h 137"/>
                  <a:gd name="T6" fmla="*/ 14 w 43"/>
                  <a:gd name="T7" fmla="*/ 51 h 137"/>
                  <a:gd name="T8" fmla="*/ 14 w 43"/>
                  <a:gd name="T9" fmla="*/ 69 h 137"/>
                  <a:gd name="T10" fmla="*/ 18 w 43"/>
                  <a:gd name="T11" fmla="*/ 87 h 137"/>
                  <a:gd name="T12" fmla="*/ 21 w 43"/>
                  <a:gd name="T13" fmla="*/ 101 h 137"/>
                  <a:gd name="T14" fmla="*/ 29 w 43"/>
                  <a:gd name="T15" fmla="*/ 119 h 137"/>
                  <a:gd name="T16" fmla="*/ 36 w 43"/>
                  <a:gd name="T17" fmla="*/ 137 h 137"/>
                  <a:gd name="T18" fmla="*/ 43 w 43"/>
                  <a:gd name="T19" fmla="*/ 134 h 137"/>
                  <a:gd name="T20" fmla="*/ 36 w 43"/>
                  <a:gd name="T21" fmla="*/ 116 h 137"/>
                  <a:gd name="T22" fmla="*/ 29 w 43"/>
                  <a:gd name="T23" fmla="*/ 101 h 137"/>
                  <a:gd name="T24" fmla="*/ 25 w 43"/>
                  <a:gd name="T25" fmla="*/ 83 h 137"/>
                  <a:gd name="T26" fmla="*/ 21 w 43"/>
                  <a:gd name="T27" fmla="*/ 69 h 137"/>
                  <a:gd name="T28" fmla="*/ 21 w 43"/>
                  <a:gd name="T29" fmla="*/ 47 h 137"/>
                  <a:gd name="T30" fmla="*/ 18 w 43"/>
                  <a:gd name="T31" fmla="*/ 33 h 137"/>
                  <a:gd name="T32" fmla="*/ 14 w 43"/>
                  <a:gd name="T33" fmla="*/ 15 h 137"/>
                  <a:gd name="T34" fmla="*/ 7 w 43"/>
                  <a:gd name="T35" fmla="*/ 0 h 137"/>
                  <a:gd name="T36" fmla="*/ 0 w 43"/>
                  <a:gd name="T37" fmla="*/ 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137">
                    <a:moveTo>
                      <a:pt x="0" y="4"/>
                    </a:moveTo>
                    <a:lnTo>
                      <a:pt x="7" y="18"/>
                    </a:lnTo>
                    <a:lnTo>
                      <a:pt x="11" y="33"/>
                    </a:lnTo>
                    <a:lnTo>
                      <a:pt x="14" y="51"/>
                    </a:lnTo>
                    <a:lnTo>
                      <a:pt x="14" y="69"/>
                    </a:lnTo>
                    <a:lnTo>
                      <a:pt x="18" y="87"/>
                    </a:lnTo>
                    <a:lnTo>
                      <a:pt x="21" y="101"/>
                    </a:lnTo>
                    <a:lnTo>
                      <a:pt x="29" y="119"/>
                    </a:lnTo>
                    <a:lnTo>
                      <a:pt x="36" y="137"/>
                    </a:lnTo>
                    <a:lnTo>
                      <a:pt x="43" y="134"/>
                    </a:lnTo>
                    <a:lnTo>
                      <a:pt x="36" y="116"/>
                    </a:lnTo>
                    <a:lnTo>
                      <a:pt x="29" y="101"/>
                    </a:lnTo>
                    <a:lnTo>
                      <a:pt x="25" y="83"/>
                    </a:lnTo>
                    <a:lnTo>
                      <a:pt x="21" y="69"/>
                    </a:lnTo>
                    <a:lnTo>
                      <a:pt x="21" y="47"/>
                    </a:lnTo>
                    <a:lnTo>
                      <a:pt x="18" y="33"/>
                    </a:lnTo>
                    <a:lnTo>
                      <a:pt x="14" y="15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07" name="Freeform 631"/>
              <p:cNvSpPr>
                <a:spLocks/>
              </p:cNvSpPr>
              <p:nvPr/>
            </p:nvSpPr>
            <p:spPr bwMode="auto">
              <a:xfrm>
                <a:off x="3703" y="2627"/>
                <a:ext cx="101" cy="79"/>
              </a:xfrm>
              <a:custGeom>
                <a:avLst/>
                <a:gdLst>
                  <a:gd name="T0" fmla="*/ 4 w 101"/>
                  <a:gd name="T1" fmla="*/ 0 h 79"/>
                  <a:gd name="T2" fmla="*/ 4 w 101"/>
                  <a:gd name="T3" fmla="*/ 11 h 79"/>
                  <a:gd name="T4" fmla="*/ 7 w 101"/>
                  <a:gd name="T5" fmla="*/ 18 h 79"/>
                  <a:gd name="T6" fmla="*/ 18 w 101"/>
                  <a:gd name="T7" fmla="*/ 29 h 79"/>
                  <a:gd name="T8" fmla="*/ 22 w 101"/>
                  <a:gd name="T9" fmla="*/ 36 h 79"/>
                  <a:gd name="T10" fmla="*/ 29 w 101"/>
                  <a:gd name="T11" fmla="*/ 39 h 79"/>
                  <a:gd name="T12" fmla="*/ 36 w 101"/>
                  <a:gd name="T13" fmla="*/ 43 h 79"/>
                  <a:gd name="T14" fmla="*/ 43 w 101"/>
                  <a:gd name="T15" fmla="*/ 47 h 79"/>
                  <a:gd name="T16" fmla="*/ 51 w 101"/>
                  <a:gd name="T17" fmla="*/ 50 h 79"/>
                  <a:gd name="T18" fmla="*/ 58 w 101"/>
                  <a:gd name="T19" fmla="*/ 54 h 79"/>
                  <a:gd name="T20" fmla="*/ 65 w 101"/>
                  <a:gd name="T21" fmla="*/ 57 h 79"/>
                  <a:gd name="T22" fmla="*/ 72 w 101"/>
                  <a:gd name="T23" fmla="*/ 61 h 79"/>
                  <a:gd name="T24" fmla="*/ 76 w 101"/>
                  <a:gd name="T25" fmla="*/ 65 h 79"/>
                  <a:gd name="T26" fmla="*/ 83 w 101"/>
                  <a:gd name="T27" fmla="*/ 68 h 79"/>
                  <a:gd name="T28" fmla="*/ 94 w 101"/>
                  <a:gd name="T29" fmla="*/ 79 h 79"/>
                  <a:gd name="T30" fmla="*/ 101 w 101"/>
                  <a:gd name="T31" fmla="*/ 75 h 79"/>
                  <a:gd name="T32" fmla="*/ 83 w 101"/>
                  <a:gd name="T33" fmla="*/ 57 h 79"/>
                  <a:gd name="T34" fmla="*/ 76 w 101"/>
                  <a:gd name="T35" fmla="*/ 54 h 79"/>
                  <a:gd name="T36" fmla="*/ 69 w 101"/>
                  <a:gd name="T37" fmla="*/ 50 h 79"/>
                  <a:gd name="T38" fmla="*/ 58 w 101"/>
                  <a:gd name="T39" fmla="*/ 47 h 79"/>
                  <a:gd name="T40" fmla="*/ 54 w 101"/>
                  <a:gd name="T41" fmla="*/ 43 h 79"/>
                  <a:gd name="T42" fmla="*/ 47 w 101"/>
                  <a:gd name="T43" fmla="*/ 43 h 79"/>
                  <a:gd name="T44" fmla="*/ 40 w 101"/>
                  <a:gd name="T45" fmla="*/ 39 h 79"/>
                  <a:gd name="T46" fmla="*/ 33 w 101"/>
                  <a:gd name="T47" fmla="*/ 36 h 79"/>
                  <a:gd name="T48" fmla="*/ 29 w 101"/>
                  <a:gd name="T49" fmla="*/ 29 h 79"/>
                  <a:gd name="T50" fmla="*/ 22 w 101"/>
                  <a:gd name="T51" fmla="*/ 25 h 79"/>
                  <a:gd name="T52" fmla="*/ 18 w 101"/>
                  <a:gd name="T53" fmla="*/ 21 h 79"/>
                  <a:gd name="T54" fmla="*/ 15 w 101"/>
                  <a:gd name="T55" fmla="*/ 14 h 79"/>
                  <a:gd name="T56" fmla="*/ 11 w 101"/>
                  <a:gd name="T57" fmla="*/ 7 h 79"/>
                  <a:gd name="T58" fmla="*/ 11 w 101"/>
                  <a:gd name="T59" fmla="*/ 0 h 79"/>
                  <a:gd name="T60" fmla="*/ 11 w 101"/>
                  <a:gd name="T61" fmla="*/ 3 h 79"/>
                  <a:gd name="T62" fmla="*/ 4 w 101"/>
                  <a:gd name="T63" fmla="*/ 0 h 79"/>
                  <a:gd name="T64" fmla="*/ 0 w 101"/>
                  <a:gd name="T65" fmla="*/ 3 h 79"/>
                  <a:gd name="T66" fmla="*/ 4 w 101"/>
                  <a:gd name="T67" fmla="*/ 3 h 79"/>
                  <a:gd name="T68" fmla="*/ 4 w 101"/>
                  <a:gd name="T6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1" h="79">
                    <a:moveTo>
                      <a:pt x="4" y="0"/>
                    </a:moveTo>
                    <a:lnTo>
                      <a:pt x="4" y="11"/>
                    </a:lnTo>
                    <a:lnTo>
                      <a:pt x="7" y="18"/>
                    </a:lnTo>
                    <a:lnTo>
                      <a:pt x="18" y="29"/>
                    </a:lnTo>
                    <a:lnTo>
                      <a:pt x="22" y="36"/>
                    </a:lnTo>
                    <a:lnTo>
                      <a:pt x="29" y="39"/>
                    </a:lnTo>
                    <a:lnTo>
                      <a:pt x="36" y="43"/>
                    </a:lnTo>
                    <a:lnTo>
                      <a:pt x="43" y="47"/>
                    </a:lnTo>
                    <a:lnTo>
                      <a:pt x="51" y="50"/>
                    </a:lnTo>
                    <a:lnTo>
                      <a:pt x="58" y="54"/>
                    </a:lnTo>
                    <a:lnTo>
                      <a:pt x="65" y="57"/>
                    </a:lnTo>
                    <a:lnTo>
                      <a:pt x="72" y="61"/>
                    </a:lnTo>
                    <a:lnTo>
                      <a:pt x="76" y="65"/>
                    </a:lnTo>
                    <a:lnTo>
                      <a:pt x="83" y="68"/>
                    </a:lnTo>
                    <a:lnTo>
                      <a:pt x="94" y="79"/>
                    </a:lnTo>
                    <a:lnTo>
                      <a:pt x="101" y="75"/>
                    </a:lnTo>
                    <a:lnTo>
                      <a:pt x="83" y="57"/>
                    </a:lnTo>
                    <a:lnTo>
                      <a:pt x="76" y="54"/>
                    </a:lnTo>
                    <a:lnTo>
                      <a:pt x="69" y="50"/>
                    </a:lnTo>
                    <a:lnTo>
                      <a:pt x="58" y="47"/>
                    </a:lnTo>
                    <a:lnTo>
                      <a:pt x="54" y="43"/>
                    </a:lnTo>
                    <a:lnTo>
                      <a:pt x="47" y="43"/>
                    </a:lnTo>
                    <a:lnTo>
                      <a:pt x="40" y="39"/>
                    </a:lnTo>
                    <a:lnTo>
                      <a:pt x="33" y="36"/>
                    </a:lnTo>
                    <a:lnTo>
                      <a:pt x="29" y="29"/>
                    </a:lnTo>
                    <a:lnTo>
                      <a:pt x="22" y="25"/>
                    </a:lnTo>
                    <a:lnTo>
                      <a:pt x="18" y="21"/>
                    </a:lnTo>
                    <a:lnTo>
                      <a:pt x="15" y="14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08" name="Freeform 632"/>
              <p:cNvSpPr>
                <a:spLocks/>
              </p:cNvSpPr>
              <p:nvPr/>
            </p:nvSpPr>
            <p:spPr bwMode="auto">
              <a:xfrm>
                <a:off x="3707" y="2461"/>
                <a:ext cx="29" cy="169"/>
              </a:xfrm>
              <a:custGeom>
                <a:avLst/>
                <a:gdLst>
                  <a:gd name="T0" fmla="*/ 21 w 29"/>
                  <a:gd name="T1" fmla="*/ 7 h 169"/>
                  <a:gd name="T2" fmla="*/ 18 w 29"/>
                  <a:gd name="T3" fmla="*/ 4 h 169"/>
                  <a:gd name="T4" fmla="*/ 21 w 29"/>
                  <a:gd name="T5" fmla="*/ 22 h 169"/>
                  <a:gd name="T6" fmla="*/ 21 w 29"/>
                  <a:gd name="T7" fmla="*/ 65 h 169"/>
                  <a:gd name="T8" fmla="*/ 18 w 29"/>
                  <a:gd name="T9" fmla="*/ 83 h 169"/>
                  <a:gd name="T10" fmla="*/ 14 w 29"/>
                  <a:gd name="T11" fmla="*/ 105 h 169"/>
                  <a:gd name="T12" fmla="*/ 11 w 29"/>
                  <a:gd name="T13" fmla="*/ 126 h 169"/>
                  <a:gd name="T14" fmla="*/ 3 w 29"/>
                  <a:gd name="T15" fmla="*/ 148 h 169"/>
                  <a:gd name="T16" fmla="*/ 0 w 29"/>
                  <a:gd name="T17" fmla="*/ 166 h 169"/>
                  <a:gd name="T18" fmla="*/ 7 w 29"/>
                  <a:gd name="T19" fmla="*/ 169 h 169"/>
                  <a:gd name="T20" fmla="*/ 11 w 29"/>
                  <a:gd name="T21" fmla="*/ 148 h 169"/>
                  <a:gd name="T22" fmla="*/ 14 w 29"/>
                  <a:gd name="T23" fmla="*/ 126 h 169"/>
                  <a:gd name="T24" fmla="*/ 21 w 29"/>
                  <a:gd name="T25" fmla="*/ 105 h 169"/>
                  <a:gd name="T26" fmla="*/ 25 w 29"/>
                  <a:gd name="T27" fmla="*/ 87 h 169"/>
                  <a:gd name="T28" fmla="*/ 29 w 29"/>
                  <a:gd name="T29" fmla="*/ 65 h 169"/>
                  <a:gd name="T30" fmla="*/ 29 w 29"/>
                  <a:gd name="T31" fmla="*/ 22 h 169"/>
                  <a:gd name="T32" fmla="*/ 25 w 29"/>
                  <a:gd name="T33" fmla="*/ 4 h 169"/>
                  <a:gd name="T34" fmla="*/ 25 w 29"/>
                  <a:gd name="T35" fmla="*/ 0 h 169"/>
                  <a:gd name="T36" fmla="*/ 25 w 29"/>
                  <a:gd name="T37" fmla="*/ 4 h 169"/>
                  <a:gd name="T38" fmla="*/ 25 w 29"/>
                  <a:gd name="T39" fmla="*/ 0 h 169"/>
                  <a:gd name="T40" fmla="*/ 21 w 29"/>
                  <a:gd name="T41" fmla="*/ 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69">
                    <a:moveTo>
                      <a:pt x="21" y="7"/>
                    </a:moveTo>
                    <a:lnTo>
                      <a:pt x="18" y="4"/>
                    </a:lnTo>
                    <a:lnTo>
                      <a:pt x="21" y="22"/>
                    </a:lnTo>
                    <a:lnTo>
                      <a:pt x="21" y="65"/>
                    </a:lnTo>
                    <a:lnTo>
                      <a:pt x="18" y="83"/>
                    </a:lnTo>
                    <a:lnTo>
                      <a:pt x="14" y="105"/>
                    </a:lnTo>
                    <a:lnTo>
                      <a:pt x="11" y="126"/>
                    </a:lnTo>
                    <a:lnTo>
                      <a:pt x="3" y="148"/>
                    </a:lnTo>
                    <a:lnTo>
                      <a:pt x="0" y="166"/>
                    </a:lnTo>
                    <a:lnTo>
                      <a:pt x="7" y="169"/>
                    </a:lnTo>
                    <a:lnTo>
                      <a:pt x="11" y="148"/>
                    </a:lnTo>
                    <a:lnTo>
                      <a:pt x="14" y="126"/>
                    </a:lnTo>
                    <a:lnTo>
                      <a:pt x="21" y="105"/>
                    </a:lnTo>
                    <a:lnTo>
                      <a:pt x="25" y="87"/>
                    </a:lnTo>
                    <a:lnTo>
                      <a:pt x="29" y="65"/>
                    </a:lnTo>
                    <a:lnTo>
                      <a:pt x="29" y="22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09" name="Freeform 633"/>
              <p:cNvSpPr>
                <a:spLocks/>
              </p:cNvSpPr>
              <p:nvPr/>
            </p:nvSpPr>
            <p:spPr bwMode="auto">
              <a:xfrm>
                <a:off x="3613" y="2371"/>
                <a:ext cx="119" cy="97"/>
              </a:xfrm>
              <a:custGeom>
                <a:avLst/>
                <a:gdLst>
                  <a:gd name="T0" fmla="*/ 0 w 119"/>
                  <a:gd name="T1" fmla="*/ 0 h 97"/>
                  <a:gd name="T2" fmla="*/ 0 w 119"/>
                  <a:gd name="T3" fmla="*/ 11 h 97"/>
                  <a:gd name="T4" fmla="*/ 7 w 119"/>
                  <a:gd name="T5" fmla="*/ 18 h 97"/>
                  <a:gd name="T6" fmla="*/ 11 w 119"/>
                  <a:gd name="T7" fmla="*/ 25 h 97"/>
                  <a:gd name="T8" fmla="*/ 15 w 119"/>
                  <a:gd name="T9" fmla="*/ 36 h 97"/>
                  <a:gd name="T10" fmla="*/ 22 w 119"/>
                  <a:gd name="T11" fmla="*/ 40 h 97"/>
                  <a:gd name="T12" fmla="*/ 36 w 119"/>
                  <a:gd name="T13" fmla="*/ 54 h 97"/>
                  <a:gd name="T14" fmla="*/ 47 w 119"/>
                  <a:gd name="T15" fmla="*/ 61 h 97"/>
                  <a:gd name="T16" fmla="*/ 54 w 119"/>
                  <a:gd name="T17" fmla="*/ 65 h 97"/>
                  <a:gd name="T18" fmla="*/ 65 w 119"/>
                  <a:gd name="T19" fmla="*/ 72 h 97"/>
                  <a:gd name="T20" fmla="*/ 72 w 119"/>
                  <a:gd name="T21" fmla="*/ 76 h 97"/>
                  <a:gd name="T22" fmla="*/ 79 w 119"/>
                  <a:gd name="T23" fmla="*/ 79 h 97"/>
                  <a:gd name="T24" fmla="*/ 90 w 119"/>
                  <a:gd name="T25" fmla="*/ 83 h 97"/>
                  <a:gd name="T26" fmla="*/ 97 w 119"/>
                  <a:gd name="T27" fmla="*/ 87 h 97"/>
                  <a:gd name="T28" fmla="*/ 105 w 119"/>
                  <a:gd name="T29" fmla="*/ 90 h 97"/>
                  <a:gd name="T30" fmla="*/ 115 w 119"/>
                  <a:gd name="T31" fmla="*/ 97 h 97"/>
                  <a:gd name="T32" fmla="*/ 119 w 119"/>
                  <a:gd name="T33" fmla="*/ 90 h 97"/>
                  <a:gd name="T34" fmla="*/ 108 w 119"/>
                  <a:gd name="T35" fmla="*/ 83 h 97"/>
                  <a:gd name="T36" fmla="*/ 101 w 119"/>
                  <a:gd name="T37" fmla="*/ 79 h 97"/>
                  <a:gd name="T38" fmla="*/ 94 w 119"/>
                  <a:gd name="T39" fmla="*/ 76 h 97"/>
                  <a:gd name="T40" fmla="*/ 83 w 119"/>
                  <a:gd name="T41" fmla="*/ 72 h 97"/>
                  <a:gd name="T42" fmla="*/ 76 w 119"/>
                  <a:gd name="T43" fmla="*/ 69 h 97"/>
                  <a:gd name="T44" fmla="*/ 65 w 119"/>
                  <a:gd name="T45" fmla="*/ 61 h 97"/>
                  <a:gd name="T46" fmla="*/ 58 w 119"/>
                  <a:gd name="T47" fmla="*/ 58 h 97"/>
                  <a:gd name="T48" fmla="*/ 51 w 119"/>
                  <a:gd name="T49" fmla="*/ 54 h 97"/>
                  <a:gd name="T50" fmla="*/ 43 w 119"/>
                  <a:gd name="T51" fmla="*/ 47 h 97"/>
                  <a:gd name="T52" fmla="*/ 36 w 119"/>
                  <a:gd name="T53" fmla="*/ 43 h 97"/>
                  <a:gd name="T54" fmla="*/ 15 w 119"/>
                  <a:gd name="T55" fmla="*/ 22 h 97"/>
                  <a:gd name="T56" fmla="*/ 11 w 119"/>
                  <a:gd name="T57" fmla="*/ 15 h 97"/>
                  <a:gd name="T58" fmla="*/ 7 w 119"/>
                  <a:gd name="T59" fmla="*/ 7 h 97"/>
                  <a:gd name="T60" fmla="*/ 7 w 119"/>
                  <a:gd name="T61" fmla="*/ 0 h 97"/>
                  <a:gd name="T62" fmla="*/ 0 w 119"/>
                  <a:gd name="T6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97">
                    <a:moveTo>
                      <a:pt x="0" y="0"/>
                    </a:moveTo>
                    <a:lnTo>
                      <a:pt x="0" y="11"/>
                    </a:lnTo>
                    <a:lnTo>
                      <a:pt x="7" y="18"/>
                    </a:lnTo>
                    <a:lnTo>
                      <a:pt x="11" y="25"/>
                    </a:lnTo>
                    <a:lnTo>
                      <a:pt x="15" y="36"/>
                    </a:lnTo>
                    <a:lnTo>
                      <a:pt x="22" y="40"/>
                    </a:lnTo>
                    <a:lnTo>
                      <a:pt x="36" y="54"/>
                    </a:lnTo>
                    <a:lnTo>
                      <a:pt x="47" y="61"/>
                    </a:lnTo>
                    <a:lnTo>
                      <a:pt x="54" y="65"/>
                    </a:lnTo>
                    <a:lnTo>
                      <a:pt x="65" y="72"/>
                    </a:lnTo>
                    <a:lnTo>
                      <a:pt x="72" y="76"/>
                    </a:lnTo>
                    <a:lnTo>
                      <a:pt x="79" y="79"/>
                    </a:lnTo>
                    <a:lnTo>
                      <a:pt x="90" y="83"/>
                    </a:lnTo>
                    <a:lnTo>
                      <a:pt x="97" y="87"/>
                    </a:lnTo>
                    <a:lnTo>
                      <a:pt x="105" y="90"/>
                    </a:lnTo>
                    <a:lnTo>
                      <a:pt x="115" y="97"/>
                    </a:lnTo>
                    <a:lnTo>
                      <a:pt x="119" y="90"/>
                    </a:lnTo>
                    <a:lnTo>
                      <a:pt x="108" y="83"/>
                    </a:lnTo>
                    <a:lnTo>
                      <a:pt x="101" y="79"/>
                    </a:lnTo>
                    <a:lnTo>
                      <a:pt x="94" y="76"/>
                    </a:lnTo>
                    <a:lnTo>
                      <a:pt x="83" y="72"/>
                    </a:lnTo>
                    <a:lnTo>
                      <a:pt x="76" y="69"/>
                    </a:lnTo>
                    <a:lnTo>
                      <a:pt x="65" y="61"/>
                    </a:lnTo>
                    <a:lnTo>
                      <a:pt x="58" y="58"/>
                    </a:lnTo>
                    <a:lnTo>
                      <a:pt x="51" y="54"/>
                    </a:lnTo>
                    <a:lnTo>
                      <a:pt x="43" y="47"/>
                    </a:lnTo>
                    <a:lnTo>
                      <a:pt x="36" y="43"/>
                    </a:lnTo>
                    <a:lnTo>
                      <a:pt x="15" y="22"/>
                    </a:lnTo>
                    <a:lnTo>
                      <a:pt x="11" y="15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10" name="Freeform 634"/>
              <p:cNvSpPr>
                <a:spLocks/>
              </p:cNvSpPr>
              <p:nvPr/>
            </p:nvSpPr>
            <p:spPr bwMode="auto">
              <a:xfrm>
                <a:off x="3610" y="2126"/>
                <a:ext cx="72" cy="245"/>
              </a:xfrm>
              <a:custGeom>
                <a:avLst/>
                <a:gdLst>
                  <a:gd name="T0" fmla="*/ 64 w 72"/>
                  <a:gd name="T1" fmla="*/ 0 h 245"/>
                  <a:gd name="T2" fmla="*/ 50 w 72"/>
                  <a:gd name="T3" fmla="*/ 29 h 245"/>
                  <a:gd name="T4" fmla="*/ 39 w 72"/>
                  <a:gd name="T5" fmla="*/ 58 h 245"/>
                  <a:gd name="T6" fmla="*/ 28 w 72"/>
                  <a:gd name="T7" fmla="*/ 87 h 245"/>
                  <a:gd name="T8" fmla="*/ 14 w 72"/>
                  <a:gd name="T9" fmla="*/ 116 h 245"/>
                  <a:gd name="T10" fmla="*/ 7 w 72"/>
                  <a:gd name="T11" fmla="*/ 148 h 245"/>
                  <a:gd name="T12" fmla="*/ 0 w 72"/>
                  <a:gd name="T13" fmla="*/ 180 h 245"/>
                  <a:gd name="T14" fmla="*/ 0 w 72"/>
                  <a:gd name="T15" fmla="*/ 213 h 245"/>
                  <a:gd name="T16" fmla="*/ 3 w 72"/>
                  <a:gd name="T17" fmla="*/ 245 h 245"/>
                  <a:gd name="T18" fmla="*/ 10 w 72"/>
                  <a:gd name="T19" fmla="*/ 245 h 245"/>
                  <a:gd name="T20" fmla="*/ 7 w 72"/>
                  <a:gd name="T21" fmla="*/ 213 h 245"/>
                  <a:gd name="T22" fmla="*/ 7 w 72"/>
                  <a:gd name="T23" fmla="*/ 180 h 245"/>
                  <a:gd name="T24" fmla="*/ 14 w 72"/>
                  <a:gd name="T25" fmla="*/ 148 h 245"/>
                  <a:gd name="T26" fmla="*/ 21 w 72"/>
                  <a:gd name="T27" fmla="*/ 119 h 245"/>
                  <a:gd name="T28" fmla="*/ 32 w 72"/>
                  <a:gd name="T29" fmla="*/ 90 h 245"/>
                  <a:gd name="T30" fmla="*/ 46 w 72"/>
                  <a:gd name="T31" fmla="*/ 62 h 245"/>
                  <a:gd name="T32" fmla="*/ 57 w 72"/>
                  <a:gd name="T33" fmla="*/ 29 h 245"/>
                  <a:gd name="T34" fmla="*/ 68 w 72"/>
                  <a:gd name="T35" fmla="*/ 0 h 245"/>
                  <a:gd name="T36" fmla="*/ 72 w 72"/>
                  <a:gd name="T37" fmla="*/ 0 h 245"/>
                  <a:gd name="T38" fmla="*/ 68 w 72"/>
                  <a:gd name="T39" fmla="*/ 0 h 245"/>
                  <a:gd name="T40" fmla="*/ 64 w 72"/>
                  <a:gd name="T4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45">
                    <a:moveTo>
                      <a:pt x="64" y="0"/>
                    </a:moveTo>
                    <a:lnTo>
                      <a:pt x="50" y="29"/>
                    </a:lnTo>
                    <a:lnTo>
                      <a:pt x="39" y="58"/>
                    </a:lnTo>
                    <a:lnTo>
                      <a:pt x="28" y="87"/>
                    </a:lnTo>
                    <a:lnTo>
                      <a:pt x="14" y="116"/>
                    </a:lnTo>
                    <a:lnTo>
                      <a:pt x="7" y="148"/>
                    </a:lnTo>
                    <a:lnTo>
                      <a:pt x="0" y="180"/>
                    </a:lnTo>
                    <a:lnTo>
                      <a:pt x="0" y="213"/>
                    </a:lnTo>
                    <a:lnTo>
                      <a:pt x="3" y="245"/>
                    </a:lnTo>
                    <a:lnTo>
                      <a:pt x="10" y="245"/>
                    </a:lnTo>
                    <a:lnTo>
                      <a:pt x="7" y="213"/>
                    </a:lnTo>
                    <a:lnTo>
                      <a:pt x="7" y="180"/>
                    </a:lnTo>
                    <a:lnTo>
                      <a:pt x="14" y="148"/>
                    </a:lnTo>
                    <a:lnTo>
                      <a:pt x="21" y="119"/>
                    </a:lnTo>
                    <a:lnTo>
                      <a:pt x="32" y="90"/>
                    </a:lnTo>
                    <a:lnTo>
                      <a:pt x="46" y="62"/>
                    </a:lnTo>
                    <a:lnTo>
                      <a:pt x="57" y="29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11" name="Freeform 635"/>
              <p:cNvSpPr>
                <a:spLocks/>
              </p:cNvSpPr>
              <p:nvPr/>
            </p:nvSpPr>
            <p:spPr bwMode="auto">
              <a:xfrm>
                <a:off x="3667" y="1997"/>
                <a:ext cx="69" cy="129"/>
              </a:xfrm>
              <a:custGeom>
                <a:avLst/>
                <a:gdLst>
                  <a:gd name="T0" fmla="*/ 61 w 69"/>
                  <a:gd name="T1" fmla="*/ 0 h 129"/>
                  <a:gd name="T2" fmla="*/ 51 w 69"/>
                  <a:gd name="T3" fmla="*/ 14 h 129"/>
                  <a:gd name="T4" fmla="*/ 36 w 69"/>
                  <a:gd name="T5" fmla="*/ 29 h 129"/>
                  <a:gd name="T6" fmla="*/ 25 w 69"/>
                  <a:gd name="T7" fmla="*/ 43 h 129"/>
                  <a:gd name="T8" fmla="*/ 15 w 69"/>
                  <a:gd name="T9" fmla="*/ 57 h 129"/>
                  <a:gd name="T10" fmla="*/ 7 w 69"/>
                  <a:gd name="T11" fmla="*/ 75 h 129"/>
                  <a:gd name="T12" fmla="*/ 0 w 69"/>
                  <a:gd name="T13" fmla="*/ 93 h 129"/>
                  <a:gd name="T14" fmla="*/ 0 w 69"/>
                  <a:gd name="T15" fmla="*/ 111 h 129"/>
                  <a:gd name="T16" fmla="*/ 7 w 69"/>
                  <a:gd name="T17" fmla="*/ 129 h 129"/>
                  <a:gd name="T18" fmla="*/ 11 w 69"/>
                  <a:gd name="T19" fmla="*/ 129 h 129"/>
                  <a:gd name="T20" fmla="*/ 7 w 69"/>
                  <a:gd name="T21" fmla="*/ 111 h 129"/>
                  <a:gd name="T22" fmla="*/ 7 w 69"/>
                  <a:gd name="T23" fmla="*/ 93 h 129"/>
                  <a:gd name="T24" fmla="*/ 11 w 69"/>
                  <a:gd name="T25" fmla="*/ 79 h 129"/>
                  <a:gd name="T26" fmla="*/ 22 w 69"/>
                  <a:gd name="T27" fmla="*/ 61 h 129"/>
                  <a:gd name="T28" fmla="*/ 33 w 69"/>
                  <a:gd name="T29" fmla="*/ 47 h 129"/>
                  <a:gd name="T30" fmla="*/ 43 w 69"/>
                  <a:gd name="T31" fmla="*/ 32 h 129"/>
                  <a:gd name="T32" fmla="*/ 54 w 69"/>
                  <a:gd name="T33" fmla="*/ 18 h 129"/>
                  <a:gd name="T34" fmla="*/ 69 w 69"/>
                  <a:gd name="T35" fmla="*/ 3 h 129"/>
                  <a:gd name="T36" fmla="*/ 61 w 69"/>
                  <a:gd name="T37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129">
                    <a:moveTo>
                      <a:pt x="61" y="0"/>
                    </a:moveTo>
                    <a:lnTo>
                      <a:pt x="51" y="14"/>
                    </a:lnTo>
                    <a:lnTo>
                      <a:pt x="36" y="29"/>
                    </a:lnTo>
                    <a:lnTo>
                      <a:pt x="25" y="43"/>
                    </a:lnTo>
                    <a:lnTo>
                      <a:pt x="15" y="57"/>
                    </a:lnTo>
                    <a:lnTo>
                      <a:pt x="7" y="75"/>
                    </a:lnTo>
                    <a:lnTo>
                      <a:pt x="0" y="93"/>
                    </a:lnTo>
                    <a:lnTo>
                      <a:pt x="0" y="111"/>
                    </a:lnTo>
                    <a:lnTo>
                      <a:pt x="7" y="129"/>
                    </a:lnTo>
                    <a:lnTo>
                      <a:pt x="11" y="129"/>
                    </a:lnTo>
                    <a:lnTo>
                      <a:pt x="7" y="111"/>
                    </a:lnTo>
                    <a:lnTo>
                      <a:pt x="7" y="93"/>
                    </a:lnTo>
                    <a:lnTo>
                      <a:pt x="11" y="79"/>
                    </a:lnTo>
                    <a:lnTo>
                      <a:pt x="22" y="61"/>
                    </a:lnTo>
                    <a:lnTo>
                      <a:pt x="33" y="47"/>
                    </a:lnTo>
                    <a:lnTo>
                      <a:pt x="43" y="32"/>
                    </a:lnTo>
                    <a:lnTo>
                      <a:pt x="54" y="18"/>
                    </a:lnTo>
                    <a:lnTo>
                      <a:pt x="69" y="3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12" name="Freeform 636"/>
              <p:cNvSpPr>
                <a:spLocks/>
              </p:cNvSpPr>
              <p:nvPr/>
            </p:nvSpPr>
            <p:spPr bwMode="auto">
              <a:xfrm>
                <a:off x="3725" y="1921"/>
                <a:ext cx="18" cy="79"/>
              </a:xfrm>
              <a:custGeom>
                <a:avLst/>
                <a:gdLst>
                  <a:gd name="T0" fmla="*/ 0 w 18"/>
                  <a:gd name="T1" fmla="*/ 4 h 79"/>
                  <a:gd name="T2" fmla="*/ 0 w 18"/>
                  <a:gd name="T3" fmla="*/ 0 h 79"/>
                  <a:gd name="T4" fmla="*/ 0 w 18"/>
                  <a:gd name="T5" fmla="*/ 11 h 79"/>
                  <a:gd name="T6" fmla="*/ 3 w 18"/>
                  <a:gd name="T7" fmla="*/ 22 h 79"/>
                  <a:gd name="T8" fmla="*/ 7 w 18"/>
                  <a:gd name="T9" fmla="*/ 33 h 79"/>
                  <a:gd name="T10" fmla="*/ 11 w 18"/>
                  <a:gd name="T11" fmla="*/ 40 h 79"/>
                  <a:gd name="T12" fmla="*/ 11 w 18"/>
                  <a:gd name="T13" fmla="*/ 58 h 79"/>
                  <a:gd name="T14" fmla="*/ 7 w 18"/>
                  <a:gd name="T15" fmla="*/ 69 h 79"/>
                  <a:gd name="T16" fmla="*/ 3 w 18"/>
                  <a:gd name="T17" fmla="*/ 76 h 79"/>
                  <a:gd name="T18" fmla="*/ 11 w 18"/>
                  <a:gd name="T19" fmla="*/ 79 h 79"/>
                  <a:gd name="T20" fmla="*/ 14 w 18"/>
                  <a:gd name="T21" fmla="*/ 69 h 79"/>
                  <a:gd name="T22" fmla="*/ 18 w 18"/>
                  <a:gd name="T23" fmla="*/ 58 h 79"/>
                  <a:gd name="T24" fmla="*/ 18 w 18"/>
                  <a:gd name="T25" fmla="*/ 51 h 79"/>
                  <a:gd name="T26" fmla="*/ 14 w 18"/>
                  <a:gd name="T27" fmla="*/ 40 h 79"/>
                  <a:gd name="T28" fmla="*/ 14 w 18"/>
                  <a:gd name="T29" fmla="*/ 29 h 79"/>
                  <a:gd name="T30" fmla="*/ 11 w 18"/>
                  <a:gd name="T31" fmla="*/ 22 h 79"/>
                  <a:gd name="T32" fmla="*/ 7 w 18"/>
                  <a:gd name="T33" fmla="*/ 11 h 79"/>
                  <a:gd name="T34" fmla="*/ 7 w 18"/>
                  <a:gd name="T35" fmla="*/ 0 h 79"/>
                  <a:gd name="T36" fmla="*/ 0 w 18"/>
                  <a:gd name="T37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9">
                    <a:moveTo>
                      <a:pt x="0" y="4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22"/>
                    </a:lnTo>
                    <a:lnTo>
                      <a:pt x="7" y="33"/>
                    </a:lnTo>
                    <a:lnTo>
                      <a:pt x="11" y="40"/>
                    </a:lnTo>
                    <a:lnTo>
                      <a:pt x="11" y="58"/>
                    </a:lnTo>
                    <a:lnTo>
                      <a:pt x="7" y="69"/>
                    </a:lnTo>
                    <a:lnTo>
                      <a:pt x="3" y="76"/>
                    </a:lnTo>
                    <a:lnTo>
                      <a:pt x="11" y="79"/>
                    </a:lnTo>
                    <a:lnTo>
                      <a:pt x="14" y="69"/>
                    </a:lnTo>
                    <a:lnTo>
                      <a:pt x="18" y="58"/>
                    </a:lnTo>
                    <a:lnTo>
                      <a:pt x="18" y="51"/>
                    </a:lnTo>
                    <a:lnTo>
                      <a:pt x="14" y="40"/>
                    </a:lnTo>
                    <a:lnTo>
                      <a:pt x="14" y="29"/>
                    </a:lnTo>
                    <a:lnTo>
                      <a:pt x="11" y="22"/>
                    </a:lnTo>
                    <a:lnTo>
                      <a:pt x="7" y="11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13" name="Freeform 637"/>
              <p:cNvSpPr>
                <a:spLocks/>
              </p:cNvSpPr>
              <p:nvPr/>
            </p:nvSpPr>
            <p:spPr bwMode="auto">
              <a:xfrm>
                <a:off x="3678" y="1864"/>
                <a:ext cx="54" cy="61"/>
              </a:xfrm>
              <a:custGeom>
                <a:avLst/>
                <a:gdLst>
                  <a:gd name="T0" fmla="*/ 4 w 54"/>
                  <a:gd name="T1" fmla="*/ 7 h 61"/>
                  <a:gd name="T2" fmla="*/ 0 w 54"/>
                  <a:gd name="T3" fmla="*/ 7 h 61"/>
                  <a:gd name="T4" fmla="*/ 11 w 54"/>
                  <a:gd name="T5" fmla="*/ 10 h 61"/>
                  <a:gd name="T6" fmla="*/ 18 w 54"/>
                  <a:gd name="T7" fmla="*/ 14 h 61"/>
                  <a:gd name="T8" fmla="*/ 25 w 54"/>
                  <a:gd name="T9" fmla="*/ 21 h 61"/>
                  <a:gd name="T10" fmla="*/ 29 w 54"/>
                  <a:gd name="T11" fmla="*/ 28 h 61"/>
                  <a:gd name="T12" fmla="*/ 36 w 54"/>
                  <a:gd name="T13" fmla="*/ 36 h 61"/>
                  <a:gd name="T14" fmla="*/ 40 w 54"/>
                  <a:gd name="T15" fmla="*/ 43 h 61"/>
                  <a:gd name="T16" fmla="*/ 43 w 54"/>
                  <a:gd name="T17" fmla="*/ 54 h 61"/>
                  <a:gd name="T18" fmla="*/ 47 w 54"/>
                  <a:gd name="T19" fmla="*/ 61 h 61"/>
                  <a:gd name="T20" fmla="*/ 54 w 54"/>
                  <a:gd name="T21" fmla="*/ 57 h 61"/>
                  <a:gd name="T22" fmla="*/ 50 w 54"/>
                  <a:gd name="T23" fmla="*/ 50 h 61"/>
                  <a:gd name="T24" fmla="*/ 47 w 54"/>
                  <a:gd name="T25" fmla="*/ 39 h 61"/>
                  <a:gd name="T26" fmla="*/ 40 w 54"/>
                  <a:gd name="T27" fmla="*/ 32 h 61"/>
                  <a:gd name="T28" fmla="*/ 36 w 54"/>
                  <a:gd name="T29" fmla="*/ 25 h 61"/>
                  <a:gd name="T30" fmla="*/ 29 w 54"/>
                  <a:gd name="T31" fmla="*/ 14 h 61"/>
                  <a:gd name="T32" fmla="*/ 22 w 54"/>
                  <a:gd name="T33" fmla="*/ 10 h 61"/>
                  <a:gd name="T34" fmla="*/ 14 w 54"/>
                  <a:gd name="T35" fmla="*/ 3 h 61"/>
                  <a:gd name="T36" fmla="*/ 4 w 54"/>
                  <a:gd name="T37" fmla="*/ 0 h 61"/>
                  <a:gd name="T38" fmla="*/ 4 w 54"/>
                  <a:gd name="T39" fmla="*/ 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61">
                    <a:moveTo>
                      <a:pt x="4" y="7"/>
                    </a:moveTo>
                    <a:lnTo>
                      <a:pt x="0" y="7"/>
                    </a:lnTo>
                    <a:lnTo>
                      <a:pt x="11" y="10"/>
                    </a:lnTo>
                    <a:lnTo>
                      <a:pt x="18" y="14"/>
                    </a:lnTo>
                    <a:lnTo>
                      <a:pt x="25" y="21"/>
                    </a:lnTo>
                    <a:lnTo>
                      <a:pt x="29" y="28"/>
                    </a:lnTo>
                    <a:lnTo>
                      <a:pt x="36" y="36"/>
                    </a:lnTo>
                    <a:lnTo>
                      <a:pt x="40" y="43"/>
                    </a:lnTo>
                    <a:lnTo>
                      <a:pt x="43" y="54"/>
                    </a:lnTo>
                    <a:lnTo>
                      <a:pt x="47" y="61"/>
                    </a:lnTo>
                    <a:lnTo>
                      <a:pt x="54" y="57"/>
                    </a:lnTo>
                    <a:lnTo>
                      <a:pt x="50" y="50"/>
                    </a:lnTo>
                    <a:lnTo>
                      <a:pt x="47" y="39"/>
                    </a:lnTo>
                    <a:lnTo>
                      <a:pt x="40" y="32"/>
                    </a:lnTo>
                    <a:lnTo>
                      <a:pt x="36" y="25"/>
                    </a:lnTo>
                    <a:lnTo>
                      <a:pt x="29" y="14"/>
                    </a:lnTo>
                    <a:lnTo>
                      <a:pt x="22" y="10"/>
                    </a:lnTo>
                    <a:lnTo>
                      <a:pt x="14" y="3"/>
                    </a:lnTo>
                    <a:lnTo>
                      <a:pt x="4" y="0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14" name="Freeform 638"/>
              <p:cNvSpPr>
                <a:spLocks/>
              </p:cNvSpPr>
              <p:nvPr/>
            </p:nvSpPr>
            <p:spPr bwMode="auto">
              <a:xfrm>
                <a:off x="3649" y="1864"/>
                <a:ext cx="33" cy="18"/>
              </a:xfrm>
              <a:custGeom>
                <a:avLst/>
                <a:gdLst>
                  <a:gd name="T0" fmla="*/ 4 w 33"/>
                  <a:gd name="T1" fmla="*/ 14 h 18"/>
                  <a:gd name="T2" fmla="*/ 0 w 33"/>
                  <a:gd name="T3" fmla="*/ 14 h 18"/>
                  <a:gd name="T4" fmla="*/ 4 w 33"/>
                  <a:gd name="T5" fmla="*/ 18 h 18"/>
                  <a:gd name="T6" fmla="*/ 15 w 33"/>
                  <a:gd name="T7" fmla="*/ 18 h 18"/>
                  <a:gd name="T8" fmla="*/ 22 w 33"/>
                  <a:gd name="T9" fmla="*/ 10 h 18"/>
                  <a:gd name="T10" fmla="*/ 25 w 33"/>
                  <a:gd name="T11" fmla="*/ 10 h 18"/>
                  <a:gd name="T12" fmla="*/ 29 w 33"/>
                  <a:gd name="T13" fmla="*/ 7 h 18"/>
                  <a:gd name="T14" fmla="*/ 33 w 33"/>
                  <a:gd name="T15" fmla="*/ 7 h 18"/>
                  <a:gd name="T16" fmla="*/ 33 w 33"/>
                  <a:gd name="T17" fmla="*/ 0 h 18"/>
                  <a:gd name="T18" fmla="*/ 29 w 33"/>
                  <a:gd name="T19" fmla="*/ 0 h 18"/>
                  <a:gd name="T20" fmla="*/ 22 w 33"/>
                  <a:gd name="T21" fmla="*/ 3 h 18"/>
                  <a:gd name="T22" fmla="*/ 18 w 33"/>
                  <a:gd name="T23" fmla="*/ 7 h 18"/>
                  <a:gd name="T24" fmla="*/ 15 w 33"/>
                  <a:gd name="T25" fmla="*/ 7 h 18"/>
                  <a:gd name="T26" fmla="*/ 11 w 33"/>
                  <a:gd name="T27" fmla="*/ 10 h 18"/>
                  <a:gd name="T28" fmla="*/ 4 w 33"/>
                  <a:gd name="T29" fmla="*/ 10 h 18"/>
                  <a:gd name="T30" fmla="*/ 4 w 33"/>
                  <a:gd name="T31" fmla="*/ 7 h 18"/>
                  <a:gd name="T32" fmla="*/ 4 w 33"/>
                  <a:gd name="T33" fmla="*/ 10 h 18"/>
                  <a:gd name="T34" fmla="*/ 4 w 33"/>
                  <a:gd name="T35" fmla="*/ 7 h 18"/>
                  <a:gd name="T36" fmla="*/ 4 w 33"/>
                  <a:gd name="T37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18">
                    <a:moveTo>
                      <a:pt x="4" y="14"/>
                    </a:moveTo>
                    <a:lnTo>
                      <a:pt x="0" y="14"/>
                    </a:lnTo>
                    <a:lnTo>
                      <a:pt x="4" y="18"/>
                    </a:lnTo>
                    <a:lnTo>
                      <a:pt x="15" y="18"/>
                    </a:lnTo>
                    <a:lnTo>
                      <a:pt x="22" y="10"/>
                    </a:lnTo>
                    <a:lnTo>
                      <a:pt x="25" y="10"/>
                    </a:lnTo>
                    <a:lnTo>
                      <a:pt x="29" y="7"/>
                    </a:lnTo>
                    <a:lnTo>
                      <a:pt x="33" y="7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2" y="3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10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15" name="Freeform 639"/>
              <p:cNvSpPr>
                <a:spLocks/>
              </p:cNvSpPr>
              <p:nvPr/>
            </p:nvSpPr>
            <p:spPr bwMode="auto">
              <a:xfrm>
                <a:off x="3588" y="1853"/>
                <a:ext cx="65" cy="25"/>
              </a:xfrm>
              <a:custGeom>
                <a:avLst/>
                <a:gdLst>
                  <a:gd name="T0" fmla="*/ 0 w 65"/>
                  <a:gd name="T1" fmla="*/ 7 h 25"/>
                  <a:gd name="T2" fmla="*/ 11 w 65"/>
                  <a:gd name="T3" fmla="*/ 7 h 25"/>
                  <a:gd name="T4" fmla="*/ 18 w 65"/>
                  <a:gd name="T5" fmla="*/ 11 h 25"/>
                  <a:gd name="T6" fmla="*/ 25 w 65"/>
                  <a:gd name="T7" fmla="*/ 11 h 25"/>
                  <a:gd name="T8" fmla="*/ 32 w 65"/>
                  <a:gd name="T9" fmla="*/ 14 h 25"/>
                  <a:gd name="T10" fmla="*/ 40 w 65"/>
                  <a:gd name="T11" fmla="*/ 18 h 25"/>
                  <a:gd name="T12" fmla="*/ 47 w 65"/>
                  <a:gd name="T13" fmla="*/ 21 h 25"/>
                  <a:gd name="T14" fmla="*/ 54 w 65"/>
                  <a:gd name="T15" fmla="*/ 25 h 25"/>
                  <a:gd name="T16" fmla="*/ 65 w 65"/>
                  <a:gd name="T17" fmla="*/ 25 h 25"/>
                  <a:gd name="T18" fmla="*/ 65 w 65"/>
                  <a:gd name="T19" fmla="*/ 18 h 25"/>
                  <a:gd name="T20" fmla="*/ 58 w 65"/>
                  <a:gd name="T21" fmla="*/ 18 h 25"/>
                  <a:gd name="T22" fmla="*/ 50 w 65"/>
                  <a:gd name="T23" fmla="*/ 14 h 25"/>
                  <a:gd name="T24" fmla="*/ 43 w 65"/>
                  <a:gd name="T25" fmla="*/ 11 h 25"/>
                  <a:gd name="T26" fmla="*/ 36 w 65"/>
                  <a:gd name="T27" fmla="*/ 7 h 25"/>
                  <a:gd name="T28" fmla="*/ 29 w 65"/>
                  <a:gd name="T29" fmla="*/ 3 h 25"/>
                  <a:gd name="T30" fmla="*/ 22 w 65"/>
                  <a:gd name="T31" fmla="*/ 3 h 25"/>
                  <a:gd name="T32" fmla="*/ 11 w 65"/>
                  <a:gd name="T33" fmla="*/ 0 h 25"/>
                  <a:gd name="T34" fmla="*/ 4 w 65"/>
                  <a:gd name="T35" fmla="*/ 0 h 25"/>
                  <a:gd name="T36" fmla="*/ 7 w 65"/>
                  <a:gd name="T37" fmla="*/ 0 h 25"/>
                  <a:gd name="T38" fmla="*/ 0 w 65"/>
                  <a:gd name="T39" fmla="*/ 7 h 25"/>
                  <a:gd name="T40" fmla="*/ 4 w 65"/>
                  <a:gd name="T41" fmla="*/ 7 h 25"/>
                  <a:gd name="T42" fmla="*/ 0 w 65"/>
                  <a:gd name="T4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25">
                    <a:moveTo>
                      <a:pt x="0" y="7"/>
                    </a:moveTo>
                    <a:lnTo>
                      <a:pt x="11" y="7"/>
                    </a:lnTo>
                    <a:lnTo>
                      <a:pt x="18" y="11"/>
                    </a:lnTo>
                    <a:lnTo>
                      <a:pt x="25" y="11"/>
                    </a:lnTo>
                    <a:lnTo>
                      <a:pt x="32" y="14"/>
                    </a:lnTo>
                    <a:lnTo>
                      <a:pt x="40" y="18"/>
                    </a:lnTo>
                    <a:lnTo>
                      <a:pt x="47" y="21"/>
                    </a:lnTo>
                    <a:lnTo>
                      <a:pt x="54" y="25"/>
                    </a:lnTo>
                    <a:lnTo>
                      <a:pt x="65" y="25"/>
                    </a:lnTo>
                    <a:lnTo>
                      <a:pt x="65" y="18"/>
                    </a:lnTo>
                    <a:lnTo>
                      <a:pt x="58" y="18"/>
                    </a:lnTo>
                    <a:lnTo>
                      <a:pt x="50" y="14"/>
                    </a:lnTo>
                    <a:lnTo>
                      <a:pt x="43" y="11"/>
                    </a:lnTo>
                    <a:lnTo>
                      <a:pt x="36" y="7"/>
                    </a:lnTo>
                    <a:lnTo>
                      <a:pt x="29" y="3"/>
                    </a:lnTo>
                    <a:lnTo>
                      <a:pt x="22" y="3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16" name="Freeform 640"/>
              <p:cNvSpPr>
                <a:spLocks/>
              </p:cNvSpPr>
              <p:nvPr/>
            </p:nvSpPr>
            <p:spPr bwMode="auto">
              <a:xfrm>
                <a:off x="3527" y="1813"/>
                <a:ext cx="68" cy="47"/>
              </a:xfrm>
              <a:custGeom>
                <a:avLst/>
                <a:gdLst>
                  <a:gd name="T0" fmla="*/ 3 w 68"/>
                  <a:gd name="T1" fmla="*/ 4 h 47"/>
                  <a:gd name="T2" fmla="*/ 0 w 68"/>
                  <a:gd name="T3" fmla="*/ 4 h 47"/>
                  <a:gd name="T4" fmla="*/ 14 w 68"/>
                  <a:gd name="T5" fmla="*/ 18 h 47"/>
                  <a:gd name="T6" fmla="*/ 25 w 68"/>
                  <a:gd name="T7" fmla="*/ 25 h 47"/>
                  <a:gd name="T8" fmla="*/ 32 w 68"/>
                  <a:gd name="T9" fmla="*/ 29 h 47"/>
                  <a:gd name="T10" fmla="*/ 39 w 68"/>
                  <a:gd name="T11" fmla="*/ 33 h 47"/>
                  <a:gd name="T12" fmla="*/ 47 w 68"/>
                  <a:gd name="T13" fmla="*/ 36 h 47"/>
                  <a:gd name="T14" fmla="*/ 54 w 68"/>
                  <a:gd name="T15" fmla="*/ 40 h 47"/>
                  <a:gd name="T16" fmla="*/ 61 w 68"/>
                  <a:gd name="T17" fmla="*/ 47 h 47"/>
                  <a:gd name="T18" fmla="*/ 68 w 68"/>
                  <a:gd name="T19" fmla="*/ 40 h 47"/>
                  <a:gd name="T20" fmla="*/ 57 w 68"/>
                  <a:gd name="T21" fmla="*/ 36 h 47"/>
                  <a:gd name="T22" fmla="*/ 50 w 68"/>
                  <a:gd name="T23" fmla="*/ 29 h 47"/>
                  <a:gd name="T24" fmla="*/ 43 w 68"/>
                  <a:gd name="T25" fmla="*/ 25 h 47"/>
                  <a:gd name="T26" fmla="*/ 36 w 68"/>
                  <a:gd name="T27" fmla="*/ 22 h 47"/>
                  <a:gd name="T28" fmla="*/ 29 w 68"/>
                  <a:gd name="T29" fmla="*/ 18 h 47"/>
                  <a:gd name="T30" fmla="*/ 18 w 68"/>
                  <a:gd name="T31" fmla="*/ 11 h 47"/>
                  <a:gd name="T32" fmla="*/ 7 w 68"/>
                  <a:gd name="T33" fmla="*/ 0 h 47"/>
                  <a:gd name="T34" fmla="*/ 3 w 68"/>
                  <a:gd name="T3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" h="47">
                    <a:moveTo>
                      <a:pt x="3" y="4"/>
                    </a:moveTo>
                    <a:lnTo>
                      <a:pt x="0" y="4"/>
                    </a:lnTo>
                    <a:lnTo>
                      <a:pt x="14" y="18"/>
                    </a:lnTo>
                    <a:lnTo>
                      <a:pt x="25" y="25"/>
                    </a:lnTo>
                    <a:lnTo>
                      <a:pt x="32" y="29"/>
                    </a:lnTo>
                    <a:lnTo>
                      <a:pt x="39" y="33"/>
                    </a:lnTo>
                    <a:lnTo>
                      <a:pt x="47" y="36"/>
                    </a:lnTo>
                    <a:lnTo>
                      <a:pt x="54" y="40"/>
                    </a:lnTo>
                    <a:lnTo>
                      <a:pt x="61" y="47"/>
                    </a:lnTo>
                    <a:lnTo>
                      <a:pt x="68" y="40"/>
                    </a:lnTo>
                    <a:lnTo>
                      <a:pt x="57" y="36"/>
                    </a:lnTo>
                    <a:lnTo>
                      <a:pt x="50" y="29"/>
                    </a:lnTo>
                    <a:lnTo>
                      <a:pt x="43" y="25"/>
                    </a:lnTo>
                    <a:lnTo>
                      <a:pt x="36" y="22"/>
                    </a:lnTo>
                    <a:lnTo>
                      <a:pt x="29" y="18"/>
                    </a:lnTo>
                    <a:lnTo>
                      <a:pt x="18" y="11"/>
                    </a:lnTo>
                    <a:lnTo>
                      <a:pt x="7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17" name="Freeform 641"/>
              <p:cNvSpPr>
                <a:spLocks/>
              </p:cNvSpPr>
              <p:nvPr/>
            </p:nvSpPr>
            <p:spPr bwMode="auto">
              <a:xfrm>
                <a:off x="3480" y="1788"/>
                <a:ext cx="54" cy="29"/>
              </a:xfrm>
              <a:custGeom>
                <a:avLst/>
                <a:gdLst>
                  <a:gd name="T0" fmla="*/ 4 w 54"/>
                  <a:gd name="T1" fmla="*/ 11 h 29"/>
                  <a:gd name="T2" fmla="*/ 0 w 54"/>
                  <a:gd name="T3" fmla="*/ 7 h 29"/>
                  <a:gd name="T4" fmla="*/ 11 w 54"/>
                  <a:gd name="T5" fmla="*/ 18 h 29"/>
                  <a:gd name="T6" fmla="*/ 18 w 54"/>
                  <a:gd name="T7" fmla="*/ 18 h 29"/>
                  <a:gd name="T8" fmla="*/ 25 w 54"/>
                  <a:gd name="T9" fmla="*/ 22 h 29"/>
                  <a:gd name="T10" fmla="*/ 32 w 54"/>
                  <a:gd name="T11" fmla="*/ 25 h 29"/>
                  <a:gd name="T12" fmla="*/ 36 w 54"/>
                  <a:gd name="T13" fmla="*/ 25 h 29"/>
                  <a:gd name="T14" fmla="*/ 43 w 54"/>
                  <a:gd name="T15" fmla="*/ 29 h 29"/>
                  <a:gd name="T16" fmla="*/ 50 w 54"/>
                  <a:gd name="T17" fmla="*/ 29 h 29"/>
                  <a:gd name="T18" fmla="*/ 54 w 54"/>
                  <a:gd name="T19" fmla="*/ 25 h 29"/>
                  <a:gd name="T20" fmla="*/ 47 w 54"/>
                  <a:gd name="T21" fmla="*/ 22 h 29"/>
                  <a:gd name="T22" fmla="*/ 40 w 54"/>
                  <a:gd name="T23" fmla="*/ 18 h 29"/>
                  <a:gd name="T24" fmla="*/ 32 w 54"/>
                  <a:gd name="T25" fmla="*/ 18 h 29"/>
                  <a:gd name="T26" fmla="*/ 25 w 54"/>
                  <a:gd name="T27" fmla="*/ 14 h 29"/>
                  <a:gd name="T28" fmla="*/ 22 w 54"/>
                  <a:gd name="T29" fmla="*/ 11 h 29"/>
                  <a:gd name="T30" fmla="*/ 14 w 54"/>
                  <a:gd name="T31" fmla="*/ 11 h 29"/>
                  <a:gd name="T32" fmla="*/ 11 w 54"/>
                  <a:gd name="T33" fmla="*/ 7 h 29"/>
                  <a:gd name="T34" fmla="*/ 4 w 54"/>
                  <a:gd name="T35" fmla="*/ 4 h 29"/>
                  <a:gd name="T36" fmla="*/ 0 w 54"/>
                  <a:gd name="T37" fmla="*/ 0 h 29"/>
                  <a:gd name="T38" fmla="*/ 4 w 54"/>
                  <a:gd name="T39" fmla="*/ 4 h 29"/>
                  <a:gd name="T40" fmla="*/ 4 w 54"/>
                  <a:gd name="T41" fmla="*/ 0 h 29"/>
                  <a:gd name="T42" fmla="*/ 0 w 54"/>
                  <a:gd name="T43" fmla="*/ 0 h 29"/>
                  <a:gd name="T44" fmla="*/ 4 w 54"/>
                  <a:gd name="T4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29">
                    <a:moveTo>
                      <a:pt x="4" y="11"/>
                    </a:moveTo>
                    <a:lnTo>
                      <a:pt x="0" y="7"/>
                    </a:lnTo>
                    <a:lnTo>
                      <a:pt x="11" y="18"/>
                    </a:lnTo>
                    <a:lnTo>
                      <a:pt x="18" y="18"/>
                    </a:lnTo>
                    <a:lnTo>
                      <a:pt x="25" y="22"/>
                    </a:lnTo>
                    <a:lnTo>
                      <a:pt x="32" y="25"/>
                    </a:lnTo>
                    <a:lnTo>
                      <a:pt x="36" y="25"/>
                    </a:lnTo>
                    <a:lnTo>
                      <a:pt x="43" y="29"/>
                    </a:lnTo>
                    <a:lnTo>
                      <a:pt x="50" y="29"/>
                    </a:lnTo>
                    <a:lnTo>
                      <a:pt x="54" y="25"/>
                    </a:lnTo>
                    <a:lnTo>
                      <a:pt x="47" y="22"/>
                    </a:lnTo>
                    <a:lnTo>
                      <a:pt x="40" y="18"/>
                    </a:lnTo>
                    <a:lnTo>
                      <a:pt x="32" y="18"/>
                    </a:lnTo>
                    <a:lnTo>
                      <a:pt x="25" y="14"/>
                    </a:lnTo>
                    <a:lnTo>
                      <a:pt x="22" y="11"/>
                    </a:lnTo>
                    <a:lnTo>
                      <a:pt x="14" y="11"/>
                    </a:lnTo>
                    <a:lnTo>
                      <a:pt x="11" y="7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18" name="Freeform 642"/>
              <p:cNvSpPr>
                <a:spLocks/>
              </p:cNvSpPr>
              <p:nvPr/>
            </p:nvSpPr>
            <p:spPr bwMode="auto">
              <a:xfrm>
                <a:off x="3444" y="1781"/>
                <a:ext cx="40" cy="18"/>
              </a:xfrm>
              <a:custGeom>
                <a:avLst/>
                <a:gdLst>
                  <a:gd name="T0" fmla="*/ 0 w 40"/>
                  <a:gd name="T1" fmla="*/ 0 h 18"/>
                  <a:gd name="T2" fmla="*/ 14 w 40"/>
                  <a:gd name="T3" fmla="*/ 14 h 18"/>
                  <a:gd name="T4" fmla="*/ 25 w 40"/>
                  <a:gd name="T5" fmla="*/ 14 h 18"/>
                  <a:gd name="T6" fmla="*/ 29 w 40"/>
                  <a:gd name="T7" fmla="*/ 18 h 18"/>
                  <a:gd name="T8" fmla="*/ 40 w 40"/>
                  <a:gd name="T9" fmla="*/ 18 h 18"/>
                  <a:gd name="T10" fmla="*/ 36 w 40"/>
                  <a:gd name="T11" fmla="*/ 7 h 18"/>
                  <a:gd name="T12" fmla="*/ 32 w 40"/>
                  <a:gd name="T13" fmla="*/ 7 h 18"/>
                  <a:gd name="T14" fmla="*/ 29 w 40"/>
                  <a:gd name="T15" fmla="*/ 11 h 18"/>
                  <a:gd name="T16" fmla="*/ 25 w 40"/>
                  <a:gd name="T17" fmla="*/ 7 h 18"/>
                  <a:gd name="T18" fmla="*/ 22 w 40"/>
                  <a:gd name="T19" fmla="*/ 7 h 18"/>
                  <a:gd name="T20" fmla="*/ 18 w 40"/>
                  <a:gd name="T21" fmla="*/ 3 h 18"/>
                  <a:gd name="T22" fmla="*/ 14 w 40"/>
                  <a:gd name="T23" fmla="*/ 3 h 18"/>
                  <a:gd name="T24" fmla="*/ 11 w 40"/>
                  <a:gd name="T25" fmla="*/ 0 h 18"/>
                  <a:gd name="T26" fmla="*/ 7 w 40"/>
                  <a:gd name="T27" fmla="*/ 0 h 18"/>
                  <a:gd name="T28" fmla="*/ 7 w 40"/>
                  <a:gd name="T29" fmla="*/ 3 h 18"/>
                  <a:gd name="T30" fmla="*/ 0 w 40"/>
                  <a:gd name="T31" fmla="*/ 0 h 18"/>
                  <a:gd name="T32" fmla="*/ 0 w 40"/>
                  <a:gd name="T33" fmla="*/ 3 h 18"/>
                  <a:gd name="T34" fmla="*/ 4 w 40"/>
                  <a:gd name="T35" fmla="*/ 3 h 18"/>
                  <a:gd name="T36" fmla="*/ 0 w 40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18">
                    <a:moveTo>
                      <a:pt x="0" y="0"/>
                    </a:moveTo>
                    <a:lnTo>
                      <a:pt x="14" y="14"/>
                    </a:lnTo>
                    <a:lnTo>
                      <a:pt x="25" y="14"/>
                    </a:lnTo>
                    <a:lnTo>
                      <a:pt x="29" y="18"/>
                    </a:lnTo>
                    <a:lnTo>
                      <a:pt x="40" y="18"/>
                    </a:lnTo>
                    <a:lnTo>
                      <a:pt x="36" y="7"/>
                    </a:lnTo>
                    <a:lnTo>
                      <a:pt x="32" y="7"/>
                    </a:lnTo>
                    <a:lnTo>
                      <a:pt x="29" y="11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18" y="3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19" name="Freeform 643"/>
              <p:cNvSpPr>
                <a:spLocks/>
              </p:cNvSpPr>
              <p:nvPr/>
            </p:nvSpPr>
            <p:spPr bwMode="auto">
              <a:xfrm>
                <a:off x="3444" y="1741"/>
                <a:ext cx="22" cy="43"/>
              </a:xfrm>
              <a:custGeom>
                <a:avLst/>
                <a:gdLst>
                  <a:gd name="T0" fmla="*/ 14 w 22"/>
                  <a:gd name="T1" fmla="*/ 4 h 43"/>
                  <a:gd name="T2" fmla="*/ 18 w 22"/>
                  <a:gd name="T3" fmla="*/ 0 h 43"/>
                  <a:gd name="T4" fmla="*/ 7 w 22"/>
                  <a:gd name="T5" fmla="*/ 11 h 43"/>
                  <a:gd name="T6" fmla="*/ 4 w 22"/>
                  <a:gd name="T7" fmla="*/ 22 h 43"/>
                  <a:gd name="T8" fmla="*/ 0 w 22"/>
                  <a:gd name="T9" fmla="*/ 33 h 43"/>
                  <a:gd name="T10" fmla="*/ 0 w 22"/>
                  <a:gd name="T11" fmla="*/ 40 h 43"/>
                  <a:gd name="T12" fmla="*/ 7 w 22"/>
                  <a:gd name="T13" fmla="*/ 43 h 43"/>
                  <a:gd name="T14" fmla="*/ 11 w 22"/>
                  <a:gd name="T15" fmla="*/ 33 h 43"/>
                  <a:gd name="T16" fmla="*/ 11 w 22"/>
                  <a:gd name="T17" fmla="*/ 25 h 43"/>
                  <a:gd name="T18" fmla="*/ 14 w 22"/>
                  <a:gd name="T19" fmla="*/ 15 h 43"/>
                  <a:gd name="T20" fmla="*/ 18 w 22"/>
                  <a:gd name="T21" fmla="*/ 7 h 43"/>
                  <a:gd name="T22" fmla="*/ 22 w 22"/>
                  <a:gd name="T23" fmla="*/ 4 h 43"/>
                  <a:gd name="T24" fmla="*/ 18 w 22"/>
                  <a:gd name="T25" fmla="*/ 7 h 43"/>
                  <a:gd name="T26" fmla="*/ 22 w 22"/>
                  <a:gd name="T27" fmla="*/ 7 h 43"/>
                  <a:gd name="T28" fmla="*/ 22 w 22"/>
                  <a:gd name="T29" fmla="*/ 4 h 43"/>
                  <a:gd name="T30" fmla="*/ 14 w 22"/>
                  <a:gd name="T31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43">
                    <a:moveTo>
                      <a:pt x="14" y="4"/>
                    </a:moveTo>
                    <a:lnTo>
                      <a:pt x="18" y="0"/>
                    </a:lnTo>
                    <a:lnTo>
                      <a:pt x="7" y="11"/>
                    </a:lnTo>
                    <a:lnTo>
                      <a:pt x="4" y="22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7" y="43"/>
                    </a:lnTo>
                    <a:lnTo>
                      <a:pt x="11" y="33"/>
                    </a:lnTo>
                    <a:lnTo>
                      <a:pt x="11" y="25"/>
                    </a:lnTo>
                    <a:lnTo>
                      <a:pt x="14" y="15"/>
                    </a:lnTo>
                    <a:lnTo>
                      <a:pt x="18" y="7"/>
                    </a:lnTo>
                    <a:lnTo>
                      <a:pt x="22" y="4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20" name="Freeform 644"/>
              <p:cNvSpPr>
                <a:spLocks/>
              </p:cNvSpPr>
              <p:nvPr/>
            </p:nvSpPr>
            <p:spPr bwMode="auto">
              <a:xfrm>
                <a:off x="3458" y="1435"/>
                <a:ext cx="119" cy="310"/>
              </a:xfrm>
              <a:custGeom>
                <a:avLst/>
                <a:gdLst>
                  <a:gd name="T0" fmla="*/ 112 w 119"/>
                  <a:gd name="T1" fmla="*/ 0 h 310"/>
                  <a:gd name="T2" fmla="*/ 98 w 119"/>
                  <a:gd name="T3" fmla="*/ 18 h 310"/>
                  <a:gd name="T4" fmla="*/ 87 w 119"/>
                  <a:gd name="T5" fmla="*/ 36 h 310"/>
                  <a:gd name="T6" fmla="*/ 76 w 119"/>
                  <a:gd name="T7" fmla="*/ 54 h 310"/>
                  <a:gd name="T8" fmla="*/ 62 w 119"/>
                  <a:gd name="T9" fmla="*/ 72 h 310"/>
                  <a:gd name="T10" fmla="*/ 54 w 119"/>
                  <a:gd name="T11" fmla="*/ 90 h 310"/>
                  <a:gd name="T12" fmla="*/ 47 w 119"/>
                  <a:gd name="T13" fmla="*/ 108 h 310"/>
                  <a:gd name="T14" fmla="*/ 40 w 119"/>
                  <a:gd name="T15" fmla="*/ 130 h 310"/>
                  <a:gd name="T16" fmla="*/ 33 w 119"/>
                  <a:gd name="T17" fmla="*/ 148 h 310"/>
                  <a:gd name="T18" fmla="*/ 26 w 119"/>
                  <a:gd name="T19" fmla="*/ 166 h 310"/>
                  <a:gd name="T20" fmla="*/ 22 w 119"/>
                  <a:gd name="T21" fmla="*/ 187 h 310"/>
                  <a:gd name="T22" fmla="*/ 18 w 119"/>
                  <a:gd name="T23" fmla="*/ 205 h 310"/>
                  <a:gd name="T24" fmla="*/ 15 w 119"/>
                  <a:gd name="T25" fmla="*/ 227 h 310"/>
                  <a:gd name="T26" fmla="*/ 11 w 119"/>
                  <a:gd name="T27" fmla="*/ 249 h 310"/>
                  <a:gd name="T28" fmla="*/ 8 w 119"/>
                  <a:gd name="T29" fmla="*/ 267 h 310"/>
                  <a:gd name="T30" fmla="*/ 4 w 119"/>
                  <a:gd name="T31" fmla="*/ 288 h 310"/>
                  <a:gd name="T32" fmla="*/ 0 w 119"/>
                  <a:gd name="T33" fmla="*/ 310 h 310"/>
                  <a:gd name="T34" fmla="*/ 8 w 119"/>
                  <a:gd name="T35" fmla="*/ 310 h 310"/>
                  <a:gd name="T36" fmla="*/ 11 w 119"/>
                  <a:gd name="T37" fmla="*/ 292 h 310"/>
                  <a:gd name="T38" fmla="*/ 15 w 119"/>
                  <a:gd name="T39" fmla="*/ 270 h 310"/>
                  <a:gd name="T40" fmla="*/ 18 w 119"/>
                  <a:gd name="T41" fmla="*/ 249 h 310"/>
                  <a:gd name="T42" fmla="*/ 22 w 119"/>
                  <a:gd name="T43" fmla="*/ 227 h 310"/>
                  <a:gd name="T44" fmla="*/ 26 w 119"/>
                  <a:gd name="T45" fmla="*/ 209 h 310"/>
                  <a:gd name="T46" fmla="*/ 29 w 119"/>
                  <a:gd name="T47" fmla="*/ 187 h 310"/>
                  <a:gd name="T48" fmla="*/ 36 w 119"/>
                  <a:gd name="T49" fmla="*/ 169 h 310"/>
                  <a:gd name="T50" fmla="*/ 40 w 119"/>
                  <a:gd name="T51" fmla="*/ 151 h 310"/>
                  <a:gd name="T52" fmla="*/ 47 w 119"/>
                  <a:gd name="T53" fmla="*/ 130 h 310"/>
                  <a:gd name="T54" fmla="*/ 54 w 119"/>
                  <a:gd name="T55" fmla="*/ 112 h 310"/>
                  <a:gd name="T56" fmla="*/ 62 w 119"/>
                  <a:gd name="T57" fmla="*/ 94 h 310"/>
                  <a:gd name="T58" fmla="*/ 72 w 119"/>
                  <a:gd name="T59" fmla="*/ 76 h 310"/>
                  <a:gd name="T60" fmla="*/ 83 w 119"/>
                  <a:gd name="T61" fmla="*/ 58 h 310"/>
                  <a:gd name="T62" fmla="*/ 90 w 119"/>
                  <a:gd name="T63" fmla="*/ 40 h 310"/>
                  <a:gd name="T64" fmla="*/ 105 w 119"/>
                  <a:gd name="T65" fmla="*/ 22 h 310"/>
                  <a:gd name="T66" fmla="*/ 119 w 119"/>
                  <a:gd name="T67" fmla="*/ 4 h 310"/>
                  <a:gd name="T68" fmla="*/ 112 w 119"/>
                  <a:gd name="T6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9" h="310">
                    <a:moveTo>
                      <a:pt x="112" y="0"/>
                    </a:moveTo>
                    <a:lnTo>
                      <a:pt x="98" y="18"/>
                    </a:lnTo>
                    <a:lnTo>
                      <a:pt x="87" y="36"/>
                    </a:lnTo>
                    <a:lnTo>
                      <a:pt x="76" y="54"/>
                    </a:lnTo>
                    <a:lnTo>
                      <a:pt x="62" y="72"/>
                    </a:lnTo>
                    <a:lnTo>
                      <a:pt x="54" y="90"/>
                    </a:lnTo>
                    <a:lnTo>
                      <a:pt x="47" y="108"/>
                    </a:lnTo>
                    <a:lnTo>
                      <a:pt x="40" y="130"/>
                    </a:lnTo>
                    <a:lnTo>
                      <a:pt x="33" y="148"/>
                    </a:lnTo>
                    <a:lnTo>
                      <a:pt x="26" y="166"/>
                    </a:lnTo>
                    <a:lnTo>
                      <a:pt x="22" y="187"/>
                    </a:lnTo>
                    <a:lnTo>
                      <a:pt x="18" y="205"/>
                    </a:lnTo>
                    <a:lnTo>
                      <a:pt x="15" y="227"/>
                    </a:lnTo>
                    <a:lnTo>
                      <a:pt x="11" y="249"/>
                    </a:lnTo>
                    <a:lnTo>
                      <a:pt x="8" y="267"/>
                    </a:lnTo>
                    <a:lnTo>
                      <a:pt x="4" y="288"/>
                    </a:lnTo>
                    <a:lnTo>
                      <a:pt x="0" y="310"/>
                    </a:lnTo>
                    <a:lnTo>
                      <a:pt x="8" y="310"/>
                    </a:lnTo>
                    <a:lnTo>
                      <a:pt x="11" y="292"/>
                    </a:lnTo>
                    <a:lnTo>
                      <a:pt x="15" y="270"/>
                    </a:lnTo>
                    <a:lnTo>
                      <a:pt x="18" y="249"/>
                    </a:lnTo>
                    <a:lnTo>
                      <a:pt x="22" y="227"/>
                    </a:lnTo>
                    <a:lnTo>
                      <a:pt x="26" y="209"/>
                    </a:lnTo>
                    <a:lnTo>
                      <a:pt x="29" y="187"/>
                    </a:lnTo>
                    <a:lnTo>
                      <a:pt x="36" y="169"/>
                    </a:lnTo>
                    <a:lnTo>
                      <a:pt x="40" y="151"/>
                    </a:lnTo>
                    <a:lnTo>
                      <a:pt x="47" y="130"/>
                    </a:lnTo>
                    <a:lnTo>
                      <a:pt x="54" y="112"/>
                    </a:lnTo>
                    <a:lnTo>
                      <a:pt x="62" y="94"/>
                    </a:lnTo>
                    <a:lnTo>
                      <a:pt x="72" y="76"/>
                    </a:lnTo>
                    <a:lnTo>
                      <a:pt x="83" y="58"/>
                    </a:lnTo>
                    <a:lnTo>
                      <a:pt x="90" y="40"/>
                    </a:lnTo>
                    <a:lnTo>
                      <a:pt x="105" y="22"/>
                    </a:lnTo>
                    <a:lnTo>
                      <a:pt x="119" y="4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21" name="Freeform 645"/>
              <p:cNvSpPr>
                <a:spLocks/>
              </p:cNvSpPr>
              <p:nvPr/>
            </p:nvSpPr>
            <p:spPr bwMode="auto">
              <a:xfrm>
                <a:off x="3570" y="1342"/>
                <a:ext cx="101" cy="97"/>
              </a:xfrm>
              <a:custGeom>
                <a:avLst/>
                <a:gdLst>
                  <a:gd name="T0" fmla="*/ 97 w 101"/>
                  <a:gd name="T1" fmla="*/ 0 h 97"/>
                  <a:gd name="T2" fmla="*/ 90 w 101"/>
                  <a:gd name="T3" fmla="*/ 7 h 97"/>
                  <a:gd name="T4" fmla="*/ 83 w 101"/>
                  <a:gd name="T5" fmla="*/ 10 h 97"/>
                  <a:gd name="T6" fmla="*/ 76 w 101"/>
                  <a:gd name="T7" fmla="*/ 18 h 97"/>
                  <a:gd name="T8" fmla="*/ 68 w 101"/>
                  <a:gd name="T9" fmla="*/ 21 h 97"/>
                  <a:gd name="T10" fmla="*/ 65 w 101"/>
                  <a:gd name="T11" fmla="*/ 28 h 97"/>
                  <a:gd name="T12" fmla="*/ 58 w 101"/>
                  <a:gd name="T13" fmla="*/ 32 h 97"/>
                  <a:gd name="T14" fmla="*/ 50 w 101"/>
                  <a:gd name="T15" fmla="*/ 39 h 97"/>
                  <a:gd name="T16" fmla="*/ 43 w 101"/>
                  <a:gd name="T17" fmla="*/ 43 h 97"/>
                  <a:gd name="T18" fmla="*/ 40 w 101"/>
                  <a:gd name="T19" fmla="*/ 50 h 97"/>
                  <a:gd name="T20" fmla="*/ 32 w 101"/>
                  <a:gd name="T21" fmla="*/ 57 h 97"/>
                  <a:gd name="T22" fmla="*/ 25 w 101"/>
                  <a:gd name="T23" fmla="*/ 61 h 97"/>
                  <a:gd name="T24" fmla="*/ 22 w 101"/>
                  <a:gd name="T25" fmla="*/ 68 h 97"/>
                  <a:gd name="T26" fmla="*/ 4 w 101"/>
                  <a:gd name="T27" fmla="*/ 86 h 97"/>
                  <a:gd name="T28" fmla="*/ 0 w 101"/>
                  <a:gd name="T29" fmla="*/ 93 h 97"/>
                  <a:gd name="T30" fmla="*/ 7 w 101"/>
                  <a:gd name="T31" fmla="*/ 97 h 97"/>
                  <a:gd name="T32" fmla="*/ 11 w 101"/>
                  <a:gd name="T33" fmla="*/ 90 h 97"/>
                  <a:gd name="T34" fmla="*/ 14 w 101"/>
                  <a:gd name="T35" fmla="*/ 82 h 97"/>
                  <a:gd name="T36" fmla="*/ 22 w 101"/>
                  <a:gd name="T37" fmla="*/ 79 h 97"/>
                  <a:gd name="T38" fmla="*/ 25 w 101"/>
                  <a:gd name="T39" fmla="*/ 72 h 97"/>
                  <a:gd name="T40" fmla="*/ 32 w 101"/>
                  <a:gd name="T41" fmla="*/ 68 h 97"/>
                  <a:gd name="T42" fmla="*/ 36 w 101"/>
                  <a:gd name="T43" fmla="*/ 61 h 97"/>
                  <a:gd name="T44" fmla="*/ 43 w 101"/>
                  <a:gd name="T45" fmla="*/ 57 h 97"/>
                  <a:gd name="T46" fmla="*/ 50 w 101"/>
                  <a:gd name="T47" fmla="*/ 50 h 97"/>
                  <a:gd name="T48" fmla="*/ 54 w 101"/>
                  <a:gd name="T49" fmla="*/ 43 h 97"/>
                  <a:gd name="T50" fmla="*/ 61 w 101"/>
                  <a:gd name="T51" fmla="*/ 39 h 97"/>
                  <a:gd name="T52" fmla="*/ 68 w 101"/>
                  <a:gd name="T53" fmla="*/ 32 h 97"/>
                  <a:gd name="T54" fmla="*/ 76 w 101"/>
                  <a:gd name="T55" fmla="*/ 28 h 97"/>
                  <a:gd name="T56" fmla="*/ 83 w 101"/>
                  <a:gd name="T57" fmla="*/ 21 h 97"/>
                  <a:gd name="T58" fmla="*/ 90 w 101"/>
                  <a:gd name="T59" fmla="*/ 18 h 97"/>
                  <a:gd name="T60" fmla="*/ 94 w 101"/>
                  <a:gd name="T61" fmla="*/ 10 h 97"/>
                  <a:gd name="T62" fmla="*/ 101 w 101"/>
                  <a:gd name="T63" fmla="*/ 7 h 97"/>
                  <a:gd name="T64" fmla="*/ 97 w 101"/>
                  <a:gd name="T6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97">
                    <a:moveTo>
                      <a:pt x="97" y="0"/>
                    </a:moveTo>
                    <a:lnTo>
                      <a:pt x="90" y="7"/>
                    </a:lnTo>
                    <a:lnTo>
                      <a:pt x="83" y="10"/>
                    </a:lnTo>
                    <a:lnTo>
                      <a:pt x="76" y="18"/>
                    </a:lnTo>
                    <a:lnTo>
                      <a:pt x="68" y="21"/>
                    </a:lnTo>
                    <a:lnTo>
                      <a:pt x="65" y="28"/>
                    </a:lnTo>
                    <a:lnTo>
                      <a:pt x="58" y="32"/>
                    </a:lnTo>
                    <a:lnTo>
                      <a:pt x="50" y="39"/>
                    </a:lnTo>
                    <a:lnTo>
                      <a:pt x="43" y="43"/>
                    </a:lnTo>
                    <a:lnTo>
                      <a:pt x="40" y="50"/>
                    </a:lnTo>
                    <a:lnTo>
                      <a:pt x="32" y="57"/>
                    </a:lnTo>
                    <a:lnTo>
                      <a:pt x="25" y="61"/>
                    </a:lnTo>
                    <a:lnTo>
                      <a:pt x="22" y="68"/>
                    </a:lnTo>
                    <a:lnTo>
                      <a:pt x="4" y="86"/>
                    </a:lnTo>
                    <a:lnTo>
                      <a:pt x="0" y="93"/>
                    </a:lnTo>
                    <a:lnTo>
                      <a:pt x="7" y="97"/>
                    </a:lnTo>
                    <a:lnTo>
                      <a:pt x="11" y="90"/>
                    </a:lnTo>
                    <a:lnTo>
                      <a:pt x="14" y="82"/>
                    </a:lnTo>
                    <a:lnTo>
                      <a:pt x="22" y="79"/>
                    </a:lnTo>
                    <a:lnTo>
                      <a:pt x="25" y="72"/>
                    </a:lnTo>
                    <a:lnTo>
                      <a:pt x="32" y="68"/>
                    </a:lnTo>
                    <a:lnTo>
                      <a:pt x="36" y="61"/>
                    </a:lnTo>
                    <a:lnTo>
                      <a:pt x="43" y="57"/>
                    </a:lnTo>
                    <a:lnTo>
                      <a:pt x="50" y="50"/>
                    </a:lnTo>
                    <a:lnTo>
                      <a:pt x="54" y="43"/>
                    </a:lnTo>
                    <a:lnTo>
                      <a:pt x="61" y="39"/>
                    </a:lnTo>
                    <a:lnTo>
                      <a:pt x="68" y="32"/>
                    </a:lnTo>
                    <a:lnTo>
                      <a:pt x="76" y="28"/>
                    </a:lnTo>
                    <a:lnTo>
                      <a:pt x="83" y="21"/>
                    </a:lnTo>
                    <a:lnTo>
                      <a:pt x="90" y="18"/>
                    </a:lnTo>
                    <a:lnTo>
                      <a:pt x="94" y="10"/>
                    </a:lnTo>
                    <a:lnTo>
                      <a:pt x="101" y="7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22" name="Freeform 646"/>
              <p:cNvSpPr>
                <a:spLocks/>
              </p:cNvSpPr>
              <p:nvPr/>
            </p:nvSpPr>
            <p:spPr bwMode="auto">
              <a:xfrm>
                <a:off x="3667" y="1255"/>
                <a:ext cx="205" cy="94"/>
              </a:xfrm>
              <a:custGeom>
                <a:avLst/>
                <a:gdLst>
                  <a:gd name="T0" fmla="*/ 205 w 205"/>
                  <a:gd name="T1" fmla="*/ 0 h 94"/>
                  <a:gd name="T2" fmla="*/ 191 w 205"/>
                  <a:gd name="T3" fmla="*/ 4 h 94"/>
                  <a:gd name="T4" fmla="*/ 177 w 205"/>
                  <a:gd name="T5" fmla="*/ 7 h 94"/>
                  <a:gd name="T6" fmla="*/ 166 w 205"/>
                  <a:gd name="T7" fmla="*/ 15 h 94"/>
                  <a:gd name="T8" fmla="*/ 151 w 205"/>
                  <a:gd name="T9" fmla="*/ 18 h 94"/>
                  <a:gd name="T10" fmla="*/ 137 w 205"/>
                  <a:gd name="T11" fmla="*/ 22 h 94"/>
                  <a:gd name="T12" fmla="*/ 126 w 205"/>
                  <a:gd name="T13" fmla="*/ 25 h 94"/>
                  <a:gd name="T14" fmla="*/ 112 w 205"/>
                  <a:gd name="T15" fmla="*/ 29 h 94"/>
                  <a:gd name="T16" fmla="*/ 97 w 205"/>
                  <a:gd name="T17" fmla="*/ 36 h 94"/>
                  <a:gd name="T18" fmla="*/ 87 w 205"/>
                  <a:gd name="T19" fmla="*/ 40 h 94"/>
                  <a:gd name="T20" fmla="*/ 72 w 205"/>
                  <a:gd name="T21" fmla="*/ 47 h 94"/>
                  <a:gd name="T22" fmla="*/ 58 w 205"/>
                  <a:gd name="T23" fmla="*/ 51 h 94"/>
                  <a:gd name="T24" fmla="*/ 47 w 205"/>
                  <a:gd name="T25" fmla="*/ 58 h 94"/>
                  <a:gd name="T26" fmla="*/ 33 w 205"/>
                  <a:gd name="T27" fmla="*/ 61 h 94"/>
                  <a:gd name="T28" fmla="*/ 22 w 205"/>
                  <a:gd name="T29" fmla="*/ 72 h 94"/>
                  <a:gd name="T30" fmla="*/ 11 w 205"/>
                  <a:gd name="T31" fmla="*/ 79 h 94"/>
                  <a:gd name="T32" fmla="*/ 0 w 205"/>
                  <a:gd name="T33" fmla="*/ 87 h 94"/>
                  <a:gd name="T34" fmla="*/ 4 w 205"/>
                  <a:gd name="T35" fmla="*/ 94 h 94"/>
                  <a:gd name="T36" fmla="*/ 15 w 205"/>
                  <a:gd name="T37" fmla="*/ 83 h 94"/>
                  <a:gd name="T38" fmla="*/ 25 w 205"/>
                  <a:gd name="T39" fmla="*/ 76 h 94"/>
                  <a:gd name="T40" fmla="*/ 36 w 205"/>
                  <a:gd name="T41" fmla="*/ 69 h 94"/>
                  <a:gd name="T42" fmla="*/ 51 w 205"/>
                  <a:gd name="T43" fmla="*/ 65 h 94"/>
                  <a:gd name="T44" fmla="*/ 61 w 205"/>
                  <a:gd name="T45" fmla="*/ 58 h 94"/>
                  <a:gd name="T46" fmla="*/ 72 w 205"/>
                  <a:gd name="T47" fmla="*/ 51 h 94"/>
                  <a:gd name="T48" fmla="*/ 87 w 205"/>
                  <a:gd name="T49" fmla="*/ 47 h 94"/>
                  <a:gd name="T50" fmla="*/ 101 w 205"/>
                  <a:gd name="T51" fmla="*/ 43 h 94"/>
                  <a:gd name="T52" fmla="*/ 112 w 205"/>
                  <a:gd name="T53" fmla="*/ 36 h 94"/>
                  <a:gd name="T54" fmla="*/ 126 w 205"/>
                  <a:gd name="T55" fmla="*/ 33 h 94"/>
                  <a:gd name="T56" fmla="*/ 141 w 205"/>
                  <a:gd name="T57" fmla="*/ 29 h 94"/>
                  <a:gd name="T58" fmla="*/ 151 w 205"/>
                  <a:gd name="T59" fmla="*/ 25 h 94"/>
                  <a:gd name="T60" fmla="*/ 166 w 205"/>
                  <a:gd name="T61" fmla="*/ 22 h 94"/>
                  <a:gd name="T62" fmla="*/ 180 w 205"/>
                  <a:gd name="T63" fmla="*/ 15 h 94"/>
                  <a:gd name="T64" fmla="*/ 195 w 205"/>
                  <a:gd name="T65" fmla="*/ 11 h 94"/>
                  <a:gd name="T66" fmla="*/ 205 w 205"/>
                  <a:gd name="T67" fmla="*/ 7 h 94"/>
                  <a:gd name="T68" fmla="*/ 205 w 205"/>
                  <a:gd name="T6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5" h="94">
                    <a:moveTo>
                      <a:pt x="205" y="0"/>
                    </a:moveTo>
                    <a:lnTo>
                      <a:pt x="191" y="4"/>
                    </a:lnTo>
                    <a:lnTo>
                      <a:pt x="177" y="7"/>
                    </a:lnTo>
                    <a:lnTo>
                      <a:pt x="166" y="15"/>
                    </a:lnTo>
                    <a:lnTo>
                      <a:pt x="151" y="18"/>
                    </a:lnTo>
                    <a:lnTo>
                      <a:pt x="137" y="22"/>
                    </a:lnTo>
                    <a:lnTo>
                      <a:pt x="126" y="25"/>
                    </a:lnTo>
                    <a:lnTo>
                      <a:pt x="112" y="29"/>
                    </a:lnTo>
                    <a:lnTo>
                      <a:pt x="97" y="36"/>
                    </a:lnTo>
                    <a:lnTo>
                      <a:pt x="87" y="40"/>
                    </a:lnTo>
                    <a:lnTo>
                      <a:pt x="72" y="47"/>
                    </a:lnTo>
                    <a:lnTo>
                      <a:pt x="58" y="51"/>
                    </a:lnTo>
                    <a:lnTo>
                      <a:pt x="47" y="58"/>
                    </a:lnTo>
                    <a:lnTo>
                      <a:pt x="33" y="61"/>
                    </a:lnTo>
                    <a:lnTo>
                      <a:pt x="22" y="72"/>
                    </a:lnTo>
                    <a:lnTo>
                      <a:pt x="11" y="79"/>
                    </a:lnTo>
                    <a:lnTo>
                      <a:pt x="0" y="87"/>
                    </a:lnTo>
                    <a:lnTo>
                      <a:pt x="4" y="94"/>
                    </a:lnTo>
                    <a:lnTo>
                      <a:pt x="15" y="83"/>
                    </a:lnTo>
                    <a:lnTo>
                      <a:pt x="25" y="76"/>
                    </a:lnTo>
                    <a:lnTo>
                      <a:pt x="36" y="69"/>
                    </a:lnTo>
                    <a:lnTo>
                      <a:pt x="51" y="65"/>
                    </a:lnTo>
                    <a:lnTo>
                      <a:pt x="61" y="58"/>
                    </a:lnTo>
                    <a:lnTo>
                      <a:pt x="72" y="51"/>
                    </a:lnTo>
                    <a:lnTo>
                      <a:pt x="87" y="47"/>
                    </a:lnTo>
                    <a:lnTo>
                      <a:pt x="101" y="43"/>
                    </a:lnTo>
                    <a:lnTo>
                      <a:pt x="112" y="36"/>
                    </a:lnTo>
                    <a:lnTo>
                      <a:pt x="126" y="33"/>
                    </a:lnTo>
                    <a:lnTo>
                      <a:pt x="141" y="29"/>
                    </a:lnTo>
                    <a:lnTo>
                      <a:pt x="151" y="25"/>
                    </a:lnTo>
                    <a:lnTo>
                      <a:pt x="166" y="22"/>
                    </a:lnTo>
                    <a:lnTo>
                      <a:pt x="180" y="15"/>
                    </a:lnTo>
                    <a:lnTo>
                      <a:pt x="195" y="11"/>
                    </a:lnTo>
                    <a:lnTo>
                      <a:pt x="205" y="7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23" name="Freeform 647"/>
              <p:cNvSpPr>
                <a:spLocks/>
              </p:cNvSpPr>
              <p:nvPr/>
            </p:nvSpPr>
            <p:spPr bwMode="auto">
              <a:xfrm>
                <a:off x="3872" y="1252"/>
                <a:ext cx="169" cy="43"/>
              </a:xfrm>
              <a:custGeom>
                <a:avLst/>
                <a:gdLst>
                  <a:gd name="T0" fmla="*/ 166 w 169"/>
                  <a:gd name="T1" fmla="*/ 36 h 43"/>
                  <a:gd name="T2" fmla="*/ 169 w 169"/>
                  <a:gd name="T3" fmla="*/ 36 h 43"/>
                  <a:gd name="T4" fmla="*/ 162 w 169"/>
                  <a:gd name="T5" fmla="*/ 28 h 43"/>
                  <a:gd name="T6" fmla="*/ 151 w 169"/>
                  <a:gd name="T7" fmla="*/ 25 h 43"/>
                  <a:gd name="T8" fmla="*/ 144 w 169"/>
                  <a:gd name="T9" fmla="*/ 18 h 43"/>
                  <a:gd name="T10" fmla="*/ 133 w 169"/>
                  <a:gd name="T11" fmla="*/ 14 h 43"/>
                  <a:gd name="T12" fmla="*/ 123 w 169"/>
                  <a:gd name="T13" fmla="*/ 10 h 43"/>
                  <a:gd name="T14" fmla="*/ 112 w 169"/>
                  <a:gd name="T15" fmla="*/ 7 h 43"/>
                  <a:gd name="T16" fmla="*/ 101 w 169"/>
                  <a:gd name="T17" fmla="*/ 3 h 43"/>
                  <a:gd name="T18" fmla="*/ 87 w 169"/>
                  <a:gd name="T19" fmla="*/ 3 h 43"/>
                  <a:gd name="T20" fmla="*/ 76 w 169"/>
                  <a:gd name="T21" fmla="*/ 0 h 43"/>
                  <a:gd name="T22" fmla="*/ 22 w 169"/>
                  <a:gd name="T23" fmla="*/ 0 h 43"/>
                  <a:gd name="T24" fmla="*/ 11 w 169"/>
                  <a:gd name="T25" fmla="*/ 3 h 43"/>
                  <a:gd name="T26" fmla="*/ 0 w 169"/>
                  <a:gd name="T27" fmla="*/ 3 h 43"/>
                  <a:gd name="T28" fmla="*/ 0 w 169"/>
                  <a:gd name="T29" fmla="*/ 10 h 43"/>
                  <a:gd name="T30" fmla="*/ 11 w 169"/>
                  <a:gd name="T31" fmla="*/ 10 h 43"/>
                  <a:gd name="T32" fmla="*/ 22 w 169"/>
                  <a:gd name="T33" fmla="*/ 7 h 43"/>
                  <a:gd name="T34" fmla="*/ 76 w 169"/>
                  <a:gd name="T35" fmla="*/ 7 h 43"/>
                  <a:gd name="T36" fmla="*/ 87 w 169"/>
                  <a:gd name="T37" fmla="*/ 10 h 43"/>
                  <a:gd name="T38" fmla="*/ 98 w 169"/>
                  <a:gd name="T39" fmla="*/ 10 h 43"/>
                  <a:gd name="T40" fmla="*/ 108 w 169"/>
                  <a:gd name="T41" fmla="*/ 14 h 43"/>
                  <a:gd name="T42" fmla="*/ 119 w 169"/>
                  <a:gd name="T43" fmla="*/ 14 h 43"/>
                  <a:gd name="T44" fmla="*/ 130 w 169"/>
                  <a:gd name="T45" fmla="*/ 21 h 43"/>
                  <a:gd name="T46" fmla="*/ 141 w 169"/>
                  <a:gd name="T47" fmla="*/ 25 h 43"/>
                  <a:gd name="T48" fmla="*/ 148 w 169"/>
                  <a:gd name="T49" fmla="*/ 28 h 43"/>
                  <a:gd name="T50" fmla="*/ 159 w 169"/>
                  <a:gd name="T51" fmla="*/ 36 h 43"/>
                  <a:gd name="T52" fmla="*/ 166 w 169"/>
                  <a:gd name="T53" fmla="*/ 43 h 43"/>
                  <a:gd name="T54" fmla="*/ 169 w 169"/>
                  <a:gd name="T55" fmla="*/ 43 h 43"/>
                  <a:gd name="T56" fmla="*/ 166 w 169"/>
                  <a:gd name="T57" fmla="*/ 43 h 43"/>
                  <a:gd name="T58" fmla="*/ 169 w 169"/>
                  <a:gd name="T59" fmla="*/ 43 h 43"/>
                  <a:gd name="T60" fmla="*/ 166 w 169"/>
                  <a:gd name="T61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9" h="43">
                    <a:moveTo>
                      <a:pt x="166" y="36"/>
                    </a:moveTo>
                    <a:lnTo>
                      <a:pt x="169" y="36"/>
                    </a:lnTo>
                    <a:lnTo>
                      <a:pt x="162" y="28"/>
                    </a:lnTo>
                    <a:lnTo>
                      <a:pt x="151" y="25"/>
                    </a:lnTo>
                    <a:lnTo>
                      <a:pt x="144" y="18"/>
                    </a:lnTo>
                    <a:lnTo>
                      <a:pt x="133" y="14"/>
                    </a:lnTo>
                    <a:lnTo>
                      <a:pt x="123" y="10"/>
                    </a:lnTo>
                    <a:lnTo>
                      <a:pt x="112" y="7"/>
                    </a:lnTo>
                    <a:lnTo>
                      <a:pt x="101" y="3"/>
                    </a:lnTo>
                    <a:lnTo>
                      <a:pt x="87" y="3"/>
                    </a:lnTo>
                    <a:lnTo>
                      <a:pt x="76" y="0"/>
                    </a:lnTo>
                    <a:lnTo>
                      <a:pt x="22" y="0"/>
                    </a:lnTo>
                    <a:lnTo>
                      <a:pt x="11" y="3"/>
                    </a:lnTo>
                    <a:lnTo>
                      <a:pt x="0" y="3"/>
                    </a:lnTo>
                    <a:lnTo>
                      <a:pt x="0" y="10"/>
                    </a:lnTo>
                    <a:lnTo>
                      <a:pt x="11" y="10"/>
                    </a:lnTo>
                    <a:lnTo>
                      <a:pt x="22" y="7"/>
                    </a:lnTo>
                    <a:lnTo>
                      <a:pt x="76" y="7"/>
                    </a:lnTo>
                    <a:lnTo>
                      <a:pt x="87" y="10"/>
                    </a:lnTo>
                    <a:lnTo>
                      <a:pt x="98" y="10"/>
                    </a:lnTo>
                    <a:lnTo>
                      <a:pt x="108" y="14"/>
                    </a:lnTo>
                    <a:lnTo>
                      <a:pt x="119" y="14"/>
                    </a:lnTo>
                    <a:lnTo>
                      <a:pt x="130" y="21"/>
                    </a:lnTo>
                    <a:lnTo>
                      <a:pt x="141" y="25"/>
                    </a:lnTo>
                    <a:lnTo>
                      <a:pt x="148" y="28"/>
                    </a:lnTo>
                    <a:lnTo>
                      <a:pt x="159" y="36"/>
                    </a:lnTo>
                    <a:lnTo>
                      <a:pt x="166" y="43"/>
                    </a:lnTo>
                    <a:lnTo>
                      <a:pt x="169" y="43"/>
                    </a:lnTo>
                    <a:lnTo>
                      <a:pt x="166" y="43"/>
                    </a:lnTo>
                    <a:lnTo>
                      <a:pt x="169" y="43"/>
                    </a:lnTo>
                    <a:lnTo>
                      <a:pt x="166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24" name="Freeform 648"/>
              <p:cNvSpPr>
                <a:spLocks/>
              </p:cNvSpPr>
              <p:nvPr/>
            </p:nvSpPr>
            <p:spPr bwMode="auto">
              <a:xfrm>
                <a:off x="3480" y="1277"/>
                <a:ext cx="770" cy="572"/>
              </a:xfrm>
              <a:custGeom>
                <a:avLst/>
                <a:gdLst>
                  <a:gd name="T0" fmla="*/ 579 w 770"/>
                  <a:gd name="T1" fmla="*/ 43 h 572"/>
                  <a:gd name="T2" fmla="*/ 612 w 770"/>
                  <a:gd name="T3" fmla="*/ 25 h 572"/>
                  <a:gd name="T4" fmla="*/ 655 w 770"/>
                  <a:gd name="T5" fmla="*/ 32 h 572"/>
                  <a:gd name="T6" fmla="*/ 705 w 770"/>
                  <a:gd name="T7" fmla="*/ 65 h 572"/>
                  <a:gd name="T8" fmla="*/ 734 w 770"/>
                  <a:gd name="T9" fmla="*/ 97 h 572"/>
                  <a:gd name="T10" fmla="*/ 770 w 770"/>
                  <a:gd name="T11" fmla="*/ 205 h 572"/>
                  <a:gd name="T12" fmla="*/ 763 w 770"/>
                  <a:gd name="T13" fmla="*/ 407 h 572"/>
                  <a:gd name="T14" fmla="*/ 749 w 770"/>
                  <a:gd name="T15" fmla="*/ 421 h 572"/>
                  <a:gd name="T16" fmla="*/ 738 w 770"/>
                  <a:gd name="T17" fmla="*/ 389 h 572"/>
                  <a:gd name="T18" fmla="*/ 741 w 770"/>
                  <a:gd name="T19" fmla="*/ 342 h 572"/>
                  <a:gd name="T20" fmla="*/ 738 w 770"/>
                  <a:gd name="T21" fmla="*/ 291 h 572"/>
                  <a:gd name="T22" fmla="*/ 716 w 770"/>
                  <a:gd name="T23" fmla="*/ 263 h 572"/>
                  <a:gd name="T24" fmla="*/ 691 w 770"/>
                  <a:gd name="T25" fmla="*/ 245 h 572"/>
                  <a:gd name="T26" fmla="*/ 626 w 770"/>
                  <a:gd name="T27" fmla="*/ 277 h 572"/>
                  <a:gd name="T28" fmla="*/ 565 w 770"/>
                  <a:gd name="T29" fmla="*/ 205 h 572"/>
                  <a:gd name="T30" fmla="*/ 525 w 770"/>
                  <a:gd name="T31" fmla="*/ 198 h 572"/>
                  <a:gd name="T32" fmla="*/ 536 w 770"/>
                  <a:gd name="T33" fmla="*/ 183 h 572"/>
                  <a:gd name="T34" fmla="*/ 486 w 770"/>
                  <a:gd name="T35" fmla="*/ 191 h 572"/>
                  <a:gd name="T36" fmla="*/ 479 w 770"/>
                  <a:gd name="T37" fmla="*/ 176 h 572"/>
                  <a:gd name="T38" fmla="*/ 446 w 770"/>
                  <a:gd name="T39" fmla="*/ 183 h 572"/>
                  <a:gd name="T40" fmla="*/ 407 w 770"/>
                  <a:gd name="T41" fmla="*/ 144 h 572"/>
                  <a:gd name="T42" fmla="*/ 346 w 770"/>
                  <a:gd name="T43" fmla="*/ 122 h 572"/>
                  <a:gd name="T44" fmla="*/ 302 w 770"/>
                  <a:gd name="T45" fmla="*/ 144 h 572"/>
                  <a:gd name="T46" fmla="*/ 256 w 770"/>
                  <a:gd name="T47" fmla="*/ 198 h 572"/>
                  <a:gd name="T48" fmla="*/ 223 w 770"/>
                  <a:gd name="T49" fmla="*/ 234 h 572"/>
                  <a:gd name="T50" fmla="*/ 184 w 770"/>
                  <a:gd name="T51" fmla="*/ 356 h 572"/>
                  <a:gd name="T52" fmla="*/ 176 w 770"/>
                  <a:gd name="T53" fmla="*/ 511 h 572"/>
                  <a:gd name="T54" fmla="*/ 169 w 770"/>
                  <a:gd name="T55" fmla="*/ 558 h 572"/>
                  <a:gd name="T56" fmla="*/ 162 w 770"/>
                  <a:gd name="T57" fmla="*/ 572 h 572"/>
                  <a:gd name="T58" fmla="*/ 151 w 770"/>
                  <a:gd name="T59" fmla="*/ 561 h 572"/>
                  <a:gd name="T60" fmla="*/ 140 w 770"/>
                  <a:gd name="T61" fmla="*/ 518 h 572"/>
                  <a:gd name="T62" fmla="*/ 126 w 770"/>
                  <a:gd name="T63" fmla="*/ 540 h 572"/>
                  <a:gd name="T64" fmla="*/ 112 w 770"/>
                  <a:gd name="T65" fmla="*/ 551 h 572"/>
                  <a:gd name="T66" fmla="*/ 83 w 770"/>
                  <a:gd name="T67" fmla="*/ 482 h 572"/>
                  <a:gd name="T68" fmla="*/ 76 w 770"/>
                  <a:gd name="T69" fmla="*/ 403 h 572"/>
                  <a:gd name="T70" fmla="*/ 40 w 770"/>
                  <a:gd name="T71" fmla="*/ 507 h 572"/>
                  <a:gd name="T72" fmla="*/ 22 w 770"/>
                  <a:gd name="T73" fmla="*/ 471 h 572"/>
                  <a:gd name="T74" fmla="*/ 40 w 770"/>
                  <a:gd name="T75" fmla="*/ 389 h 572"/>
                  <a:gd name="T76" fmla="*/ 50 w 770"/>
                  <a:gd name="T77" fmla="*/ 317 h 572"/>
                  <a:gd name="T78" fmla="*/ 29 w 770"/>
                  <a:gd name="T79" fmla="*/ 385 h 572"/>
                  <a:gd name="T80" fmla="*/ 7 w 770"/>
                  <a:gd name="T81" fmla="*/ 468 h 572"/>
                  <a:gd name="T82" fmla="*/ 4 w 770"/>
                  <a:gd name="T83" fmla="*/ 457 h 572"/>
                  <a:gd name="T84" fmla="*/ 29 w 770"/>
                  <a:gd name="T85" fmla="*/ 345 h 572"/>
                  <a:gd name="T86" fmla="*/ 79 w 770"/>
                  <a:gd name="T87" fmla="*/ 216 h 572"/>
                  <a:gd name="T88" fmla="*/ 155 w 770"/>
                  <a:gd name="T89" fmla="*/ 129 h 572"/>
                  <a:gd name="T90" fmla="*/ 202 w 770"/>
                  <a:gd name="T91" fmla="*/ 97 h 572"/>
                  <a:gd name="T92" fmla="*/ 248 w 770"/>
                  <a:gd name="T93" fmla="*/ 65 h 572"/>
                  <a:gd name="T94" fmla="*/ 288 w 770"/>
                  <a:gd name="T95" fmla="*/ 43 h 572"/>
                  <a:gd name="T96" fmla="*/ 324 w 770"/>
                  <a:gd name="T97" fmla="*/ 29 h 572"/>
                  <a:gd name="T98" fmla="*/ 360 w 770"/>
                  <a:gd name="T99" fmla="*/ 14 h 572"/>
                  <a:gd name="T100" fmla="*/ 400 w 770"/>
                  <a:gd name="T101" fmla="*/ 3 h 572"/>
                  <a:gd name="T102" fmla="*/ 457 w 770"/>
                  <a:gd name="T103" fmla="*/ 3 h 572"/>
                  <a:gd name="T104" fmla="*/ 504 w 770"/>
                  <a:gd name="T105" fmla="*/ 14 h 572"/>
                  <a:gd name="T106" fmla="*/ 540 w 770"/>
                  <a:gd name="T107" fmla="*/ 32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70" h="572">
                    <a:moveTo>
                      <a:pt x="565" y="47"/>
                    </a:moveTo>
                    <a:lnTo>
                      <a:pt x="569" y="47"/>
                    </a:lnTo>
                    <a:lnTo>
                      <a:pt x="576" y="43"/>
                    </a:lnTo>
                    <a:lnTo>
                      <a:pt x="579" y="43"/>
                    </a:lnTo>
                    <a:lnTo>
                      <a:pt x="590" y="32"/>
                    </a:lnTo>
                    <a:lnTo>
                      <a:pt x="597" y="29"/>
                    </a:lnTo>
                    <a:lnTo>
                      <a:pt x="601" y="29"/>
                    </a:lnTo>
                    <a:lnTo>
                      <a:pt x="612" y="25"/>
                    </a:lnTo>
                    <a:lnTo>
                      <a:pt x="623" y="25"/>
                    </a:lnTo>
                    <a:lnTo>
                      <a:pt x="633" y="29"/>
                    </a:lnTo>
                    <a:lnTo>
                      <a:pt x="644" y="29"/>
                    </a:lnTo>
                    <a:lnTo>
                      <a:pt x="655" y="32"/>
                    </a:lnTo>
                    <a:lnTo>
                      <a:pt x="662" y="36"/>
                    </a:lnTo>
                    <a:lnTo>
                      <a:pt x="673" y="39"/>
                    </a:lnTo>
                    <a:lnTo>
                      <a:pt x="684" y="43"/>
                    </a:lnTo>
                    <a:lnTo>
                      <a:pt x="705" y="65"/>
                    </a:lnTo>
                    <a:lnTo>
                      <a:pt x="716" y="72"/>
                    </a:lnTo>
                    <a:lnTo>
                      <a:pt x="720" y="79"/>
                    </a:lnTo>
                    <a:lnTo>
                      <a:pt x="727" y="86"/>
                    </a:lnTo>
                    <a:lnTo>
                      <a:pt x="734" y="97"/>
                    </a:lnTo>
                    <a:lnTo>
                      <a:pt x="738" y="104"/>
                    </a:lnTo>
                    <a:lnTo>
                      <a:pt x="756" y="140"/>
                    </a:lnTo>
                    <a:lnTo>
                      <a:pt x="763" y="173"/>
                    </a:lnTo>
                    <a:lnTo>
                      <a:pt x="770" y="205"/>
                    </a:lnTo>
                    <a:lnTo>
                      <a:pt x="770" y="313"/>
                    </a:lnTo>
                    <a:lnTo>
                      <a:pt x="767" y="349"/>
                    </a:lnTo>
                    <a:lnTo>
                      <a:pt x="767" y="396"/>
                    </a:lnTo>
                    <a:lnTo>
                      <a:pt x="763" y="407"/>
                    </a:lnTo>
                    <a:lnTo>
                      <a:pt x="763" y="435"/>
                    </a:lnTo>
                    <a:lnTo>
                      <a:pt x="752" y="425"/>
                    </a:lnTo>
                    <a:lnTo>
                      <a:pt x="752" y="421"/>
                    </a:lnTo>
                    <a:lnTo>
                      <a:pt x="749" y="421"/>
                    </a:lnTo>
                    <a:lnTo>
                      <a:pt x="741" y="414"/>
                    </a:lnTo>
                    <a:lnTo>
                      <a:pt x="738" y="414"/>
                    </a:lnTo>
                    <a:lnTo>
                      <a:pt x="741" y="403"/>
                    </a:lnTo>
                    <a:lnTo>
                      <a:pt x="738" y="389"/>
                    </a:lnTo>
                    <a:lnTo>
                      <a:pt x="738" y="378"/>
                    </a:lnTo>
                    <a:lnTo>
                      <a:pt x="745" y="363"/>
                    </a:lnTo>
                    <a:lnTo>
                      <a:pt x="741" y="353"/>
                    </a:lnTo>
                    <a:lnTo>
                      <a:pt x="741" y="342"/>
                    </a:lnTo>
                    <a:lnTo>
                      <a:pt x="745" y="331"/>
                    </a:lnTo>
                    <a:lnTo>
                      <a:pt x="741" y="317"/>
                    </a:lnTo>
                    <a:lnTo>
                      <a:pt x="741" y="306"/>
                    </a:lnTo>
                    <a:lnTo>
                      <a:pt x="738" y="291"/>
                    </a:lnTo>
                    <a:lnTo>
                      <a:pt x="734" y="281"/>
                    </a:lnTo>
                    <a:lnTo>
                      <a:pt x="727" y="270"/>
                    </a:lnTo>
                    <a:lnTo>
                      <a:pt x="723" y="266"/>
                    </a:lnTo>
                    <a:lnTo>
                      <a:pt x="716" y="263"/>
                    </a:lnTo>
                    <a:lnTo>
                      <a:pt x="709" y="255"/>
                    </a:lnTo>
                    <a:lnTo>
                      <a:pt x="702" y="252"/>
                    </a:lnTo>
                    <a:lnTo>
                      <a:pt x="695" y="248"/>
                    </a:lnTo>
                    <a:lnTo>
                      <a:pt x="691" y="245"/>
                    </a:lnTo>
                    <a:lnTo>
                      <a:pt x="673" y="245"/>
                    </a:lnTo>
                    <a:lnTo>
                      <a:pt x="659" y="248"/>
                    </a:lnTo>
                    <a:lnTo>
                      <a:pt x="648" y="255"/>
                    </a:lnTo>
                    <a:lnTo>
                      <a:pt x="626" y="277"/>
                    </a:lnTo>
                    <a:lnTo>
                      <a:pt x="619" y="288"/>
                    </a:lnTo>
                    <a:lnTo>
                      <a:pt x="601" y="306"/>
                    </a:lnTo>
                    <a:lnTo>
                      <a:pt x="569" y="212"/>
                    </a:lnTo>
                    <a:lnTo>
                      <a:pt x="565" y="205"/>
                    </a:lnTo>
                    <a:lnTo>
                      <a:pt x="558" y="201"/>
                    </a:lnTo>
                    <a:lnTo>
                      <a:pt x="518" y="201"/>
                    </a:lnTo>
                    <a:lnTo>
                      <a:pt x="522" y="198"/>
                    </a:lnTo>
                    <a:lnTo>
                      <a:pt x="525" y="198"/>
                    </a:lnTo>
                    <a:lnTo>
                      <a:pt x="529" y="194"/>
                    </a:lnTo>
                    <a:lnTo>
                      <a:pt x="533" y="194"/>
                    </a:lnTo>
                    <a:lnTo>
                      <a:pt x="536" y="191"/>
                    </a:lnTo>
                    <a:lnTo>
                      <a:pt x="536" y="183"/>
                    </a:lnTo>
                    <a:lnTo>
                      <a:pt x="504" y="183"/>
                    </a:lnTo>
                    <a:lnTo>
                      <a:pt x="500" y="187"/>
                    </a:lnTo>
                    <a:lnTo>
                      <a:pt x="493" y="187"/>
                    </a:lnTo>
                    <a:lnTo>
                      <a:pt x="486" y="191"/>
                    </a:lnTo>
                    <a:lnTo>
                      <a:pt x="490" y="187"/>
                    </a:lnTo>
                    <a:lnTo>
                      <a:pt x="490" y="180"/>
                    </a:lnTo>
                    <a:lnTo>
                      <a:pt x="482" y="176"/>
                    </a:lnTo>
                    <a:lnTo>
                      <a:pt x="479" y="176"/>
                    </a:lnTo>
                    <a:lnTo>
                      <a:pt x="464" y="191"/>
                    </a:lnTo>
                    <a:lnTo>
                      <a:pt x="457" y="194"/>
                    </a:lnTo>
                    <a:lnTo>
                      <a:pt x="457" y="198"/>
                    </a:lnTo>
                    <a:lnTo>
                      <a:pt x="446" y="183"/>
                    </a:lnTo>
                    <a:lnTo>
                      <a:pt x="439" y="173"/>
                    </a:lnTo>
                    <a:lnTo>
                      <a:pt x="428" y="162"/>
                    </a:lnTo>
                    <a:lnTo>
                      <a:pt x="418" y="155"/>
                    </a:lnTo>
                    <a:lnTo>
                      <a:pt x="407" y="144"/>
                    </a:lnTo>
                    <a:lnTo>
                      <a:pt x="396" y="137"/>
                    </a:lnTo>
                    <a:lnTo>
                      <a:pt x="382" y="129"/>
                    </a:lnTo>
                    <a:lnTo>
                      <a:pt x="371" y="122"/>
                    </a:lnTo>
                    <a:lnTo>
                      <a:pt x="346" y="122"/>
                    </a:lnTo>
                    <a:lnTo>
                      <a:pt x="335" y="126"/>
                    </a:lnTo>
                    <a:lnTo>
                      <a:pt x="324" y="129"/>
                    </a:lnTo>
                    <a:lnTo>
                      <a:pt x="313" y="137"/>
                    </a:lnTo>
                    <a:lnTo>
                      <a:pt x="302" y="144"/>
                    </a:lnTo>
                    <a:lnTo>
                      <a:pt x="277" y="169"/>
                    </a:lnTo>
                    <a:lnTo>
                      <a:pt x="270" y="180"/>
                    </a:lnTo>
                    <a:lnTo>
                      <a:pt x="263" y="187"/>
                    </a:lnTo>
                    <a:lnTo>
                      <a:pt x="256" y="198"/>
                    </a:lnTo>
                    <a:lnTo>
                      <a:pt x="248" y="209"/>
                    </a:lnTo>
                    <a:lnTo>
                      <a:pt x="241" y="219"/>
                    </a:lnTo>
                    <a:lnTo>
                      <a:pt x="234" y="227"/>
                    </a:lnTo>
                    <a:lnTo>
                      <a:pt x="223" y="234"/>
                    </a:lnTo>
                    <a:lnTo>
                      <a:pt x="205" y="259"/>
                    </a:lnTo>
                    <a:lnTo>
                      <a:pt x="191" y="288"/>
                    </a:lnTo>
                    <a:lnTo>
                      <a:pt x="187" y="320"/>
                    </a:lnTo>
                    <a:lnTo>
                      <a:pt x="184" y="356"/>
                    </a:lnTo>
                    <a:lnTo>
                      <a:pt x="184" y="421"/>
                    </a:lnTo>
                    <a:lnTo>
                      <a:pt x="180" y="453"/>
                    </a:lnTo>
                    <a:lnTo>
                      <a:pt x="176" y="482"/>
                    </a:lnTo>
                    <a:lnTo>
                      <a:pt x="176" y="511"/>
                    </a:lnTo>
                    <a:lnTo>
                      <a:pt x="180" y="522"/>
                    </a:lnTo>
                    <a:lnTo>
                      <a:pt x="180" y="540"/>
                    </a:lnTo>
                    <a:lnTo>
                      <a:pt x="176" y="551"/>
                    </a:lnTo>
                    <a:lnTo>
                      <a:pt x="169" y="558"/>
                    </a:lnTo>
                    <a:lnTo>
                      <a:pt x="169" y="565"/>
                    </a:lnTo>
                    <a:lnTo>
                      <a:pt x="173" y="569"/>
                    </a:lnTo>
                    <a:lnTo>
                      <a:pt x="169" y="572"/>
                    </a:lnTo>
                    <a:lnTo>
                      <a:pt x="162" y="572"/>
                    </a:lnTo>
                    <a:lnTo>
                      <a:pt x="158" y="569"/>
                    </a:lnTo>
                    <a:lnTo>
                      <a:pt x="158" y="565"/>
                    </a:lnTo>
                    <a:lnTo>
                      <a:pt x="155" y="565"/>
                    </a:lnTo>
                    <a:lnTo>
                      <a:pt x="151" y="561"/>
                    </a:lnTo>
                    <a:lnTo>
                      <a:pt x="148" y="561"/>
                    </a:lnTo>
                    <a:lnTo>
                      <a:pt x="144" y="554"/>
                    </a:lnTo>
                    <a:lnTo>
                      <a:pt x="144" y="522"/>
                    </a:lnTo>
                    <a:lnTo>
                      <a:pt x="140" y="518"/>
                    </a:lnTo>
                    <a:lnTo>
                      <a:pt x="137" y="511"/>
                    </a:lnTo>
                    <a:lnTo>
                      <a:pt x="130" y="507"/>
                    </a:lnTo>
                    <a:lnTo>
                      <a:pt x="126" y="518"/>
                    </a:lnTo>
                    <a:lnTo>
                      <a:pt x="126" y="540"/>
                    </a:lnTo>
                    <a:lnTo>
                      <a:pt x="122" y="554"/>
                    </a:lnTo>
                    <a:lnTo>
                      <a:pt x="119" y="554"/>
                    </a:lnTo>
                    <a:lnTo>
                      <a:pt x="115" y="551"/>
                    </a:lnTo>
                    <a:lnTo>
                      <a:pt x="112" y="551"/>
                    </a:lnTo>
                    <a:lnTo>
                      <a:pt x="101" y="540"/>
                    </a:lnTo>
                    <a:lnTo>
                      <a:pt x="90" y="540"/>
                    </a:lnTo>
                    <a:lnTo>
                      <a:pt x="83" y="536"/>
                    </a:lnTo>
                    <a:lnTo>
                      <a:pt x="83" y="482"/>
                    </a:lnTo>
                    <a:lnTo>
                      <a:pt x="86" y="464"/>
                    </a:lnTo>
                    <a:lnTo>
                      <a:pt x="86" y="432"/>
                    </a:lnTo>
                    <a:lnTo>
                      <a:pt x="83" y="417"/>
                    </a:lnTo>
                    <a:lnTo>
                      <a:pt x="76" y="403"/>
                    </a:lnTo>
                    <a:lnTo>
                      <a:pt x="72" y="403"/>
                    </a:lnTo>
                    <a:lnTo>
                      <a:pt x="65" y="511"/>
                    </a:lnTo>
                    <a:lnTo>
                      <a:pt x="47" y="511"/>
                    </a:lnTo>
                    <a:lnTo>
                      <a:pt x="40" y="507"/>
                    </a:lnTo>
                    <a:lnTo>
                      <a:pt x="36" y="507"/>
                    </a:lnTo>
                    <a:lnTo>
                      <a:pt x="29" y="504"/>
                    </a:lnTo>
                    <a:lnTo>
                      <a:pt x="22" y="497"/>
                    </a:lnTo>
                    <a:lnTo>
                      <a:pt x="22" y="471"/>
                    </a:lnTo>
                    <a:lnTo>
                      <a:pt x="29" y="450"/>
                    </a:lnTo>
                    <a:lnTo>
                      <a:pt x="32" y="428"/>
                    </a:lnTo>
                    <a:lnTo>
                      <a:pt x="36" y="410"/>
                    </a:lnTo>
                    <a:lnTo>
                      <a:pt x="40" y="389"/>
                    </a:lnTo>
                    <a:lnTo>
                      <a:pt x="43" y="367"/>
                    </a:lnTo>
                    <a:lnTo>
                      <a:pt x="50" y="345"/>
                    </a:lnTo>
                    <a:lnTo>
                      <a:pt x="54" y="324"/>
                    </a:lnTo>
                    <a:lnTo>
                      <a:pt x="50" y="317"/>
                    </a:lnTo>
                    <a:lnTo>
                      <a:pt x="43" y="324"/>
                    </a:lnTo>
                    <a:lnTo>
                      <a:pt x="40" y="345"/>
                    </a:lnTo>
                    <a:lnTo>
                      <a:pt x="32" y="363"/>
                    </a:lnTo>
                    <a:lnTo>
                      <a:pt x="29" y="385"/>
                    </a:lnTo>
                    <a:lnTo>
                      <a:pt x="22" y="407"/>
                    </a:lnTo>
                    <a:lnTo>
                      <a:pt x="18" y="428"/>
                    </a:lnTo>
                    <a:lnTo>
                      <a:pt x="14" y="450"/>
                    </a:lnTo>
                    <a:lnTo>
                      <a:pt x="7" y="468"/>
                    </a:lnTo>
                    <a:lnTo>
                      <a:pt x="0" y="489"/>
                    </a:lnTo>
                    <a:lnTo>
                      <a:pt x="0" y="482"/>
                    </a:lnTo>
                    <a:lnTo>
                      <a:pt x="4" y="468"/>
                    </a:lnTo>
                    <a:lnTo>
                      <a:pt x="4" y="457"/>
                    </a:lnTo>
                    <a:lnTo>
                      <a:pt x="7" y="446"/>
                    </a:lnTo>
                    <a:lnTo>
                      <a:pt x="14" y="414"/>
                    </a:lnTo>
                    <a:lnTo>
                      <a:pt x="22" y="381"/>
                    </a:lnTo>
                    <a:lnTo>
                      <a:pt x="29" y="345"/>
                    </a:lnTo>
                    <a:lnTo>
                      <a:pt x="40" y="313"/>
                    </a:lnTo>
                    <a:lnTo>
                      <a:pt x="50" y="281"/>
                    </a:lnTo>
                    <a:lnTo>
                      <a:pt x="61" y="248"/>
                    </a:lnTo>
                    <a:lnTo>
                      <a:pt x="79" y="216"/>
                    </a:lnTo>
                    <a:lnTo>
                      <a:pt x="97" y="187"/>
                    </a:lnTo>
                    <a:lnTo>
                      <a:pt x="108" y="180"/>
                    </a:lnTo>
                    <a:lnTo>
                      <a:pt x="115" y="169"/>
                    </a:lnTo>
                    <a:lnTo>
                      <a:pt x="155" y="129"/>
                    </a:lnTo>
                    <a:lnTo>
                      <a:pt x="169" y="122"/>
                    </a:lnTo>
                    <a:lnTo>
                      <a:pt x="180" y="111"/>
                    </a:lnTo>
                    <a:lnTo>
                      <a:pt x="191" y="104"/>
                    </a:lnTo>
                    <a:lnTo>
                      <a:pt x="202" y="97"/>
                    </a:lnTo>
                    <a:lnTo>
                      <a:pt x="212" y="90"/>
                    </a:lnTo>
                    <a:lnTo>
                      <a:pt x="223" y="79"/>
                    </a:lnTo>
                    <a:lnTo>
                      <a:pt x="238" y="72"/>
                    </a:lnTo>
                    <a:lnTo>
                      <a:pt x="248" y="65"/>
                    </a:lnTo>
                    <a:lnTo>
                      <a:pt x="259" y="57"/>
                    </a:lnTo>
                    <a:lnTo>
                      <a:pt x="270" y="47"/>
                    </a:lnTo>
                    <a:lnTo>
                      <a:pt x="281" y="43"/>
                    </a:lnTo>
                    <a:lnTo>
                      <a:pt x="288" y="43"/>
                    </a:lnTo>
                    <a:lnTo>
                      <a:pt x="299" y="39"/>
                    </a:lnTo>
                    <a:lnTo>
                      <a:pt x="306" y="36"/>
                    </a:lnTo>
                    <a:lnTo>
                      <a:pt x="317" y="32"/>
                    </a:lnTo>
                    <a:lnTo>
                      <a:pt x="324" y="29"/>
                    </a:lnTo>
                    <a:lnTo>
                      <a:pt x="335" y="25"/>
                    </a:lnTo>
                    <a:lnTo>
                      <a:pt x="342" y="21"/>
                    </a:lnTo>
                    <a:lnTo>
                      <a:pt x="353" y="18"/>
                    </a:lnTo>
                    <a:lnTo>
                      <a:pt x="360" y="14"/>
                    </a:lnTo>
                    <a:lnTo>
                      <a:pt x="371" y="11"/>
                    </a:lnTo>
                    <a:lnTo>
                      <a:pt x="378" y="7"/>
                    </a:lnTo>
                    <a:lnTo>
                      <a:pt x="389" y="7"/>
                    </a:lnTo>
                    <a:lnTo>
                      <a:pt x="400" y="3"/>
                    </a:lnTo>
                    <a:lnTo>
                      <a:pt x="428" y="3"/>
                    </a:lnTo>
                    <a:lnTo>
                      <a:pt x="439" y="0"/>
                    </a:lnTo>
                    <a:lnTo>
                      <a:pt x="450" y="0"/>
                    </a:lnTo>
                    <a:lnTo>
                      <a:pt x="457" y="3"/>
                    </a:lnTo>
                    <a:lnTo>
                      <a:pt x="479" y="3"/>
                    </a:lnTo>
                    <a:lnTo>
                      <a:pt x="486" y="7"/>
                    </a:lnTo>
                    <a:lnTo>
                      <a:pt x="497" y="11"/>
                    </a:lnTo>
                    <a:lnTo>
                      <a:pt x="504" y="14"/>
                    </a:lnTo>
                    <a:lnTo>
                      <a:pt x="515" y="18"/>
                    </a:lnTo>
                    <a:lnTo>
                      <a:pt x="522" y="21"/>
                    </a:lnTo>
                    <a:lnTo>
                      <a:pt x="533" y="25"/>
                    </a:lnTo>
                    <a:lnTo>
                      <a:pt x="540" y="32"/>
                    </a:lnTo>
                    <a:lnTo>
                      <a:pt x="547" y="36"/>
                    </a:lnTo>
                    <a:lnTo>
                      <a:pt x="558" y="43"/>
                    </a:lnTo>
                    <a:lnTo>
                      <a:pt x="565" y="47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25" name="Freeform 649"/>
              <p:cNvSpPr>
                <a:spLocks/>
              </p:cNvSpPr>
              <p:nvPr/>
            </p:nvSpPr>
            <p:spPr bwMode="auto">
              <a:xfrm>
                <a:off x="4045" y="1302"/>
                <a:ext cx="36" cy="25"/>
              </a:xfrm>
              <a:custGeom>
                <a:avLst/>
                <a:gdLst>
                  <a:gd name="T0" fmla="*/ 32 w 36"/>
                  <a:gd name="T1" fmla="*/ 0 h 25"/>
                  <a:gd name="T2" fmla="*/ 29 w 36"/>
                  <a:gd name="T3" fmla="*/ 0 h 25"/>
                  <a:gd name="T4" fmla="*/ 25 w 36"/>
                  <a:gd name="T5" fmla="*/ 4 h 25"/>
                  <a:gd name="T6" fmla="*/ 18 w 36"/>
                  <a:gd name="T7" fmla="*/ 7 h 25"/>
                  <a:gd name="T8" fmla="*/ 7 w 36"/>
                  <a:gd name="T9" fmla="*/ 18 h 25"/>
                  <a:gd name="T10" fmla="*/ 0 w 36"/>
                  <a:gd name="T11" fmla="*/ 18 h 25"/>
                  <a:gd name="T12" fmla="*/ 0 w 36"/>
                  <a:gd name="T13" fmla="*/ 25 h 25"/>
                  <a:gd name="T14" fmla="*/ 11 w 36"/>
                  <a:gd name="T15" fmla="*/ 25 h 25"/>
                  <a:gd name="T16" fmla="*/ 14 w 36"/>
                  <a:gd name="T17" fmla="*/ 18 h 25"/>
                  <a:gd name="T18" fmla="*/ 22 w 36"/>
                  <a:gd name="T19" fmla="*/ 18 h 25"/>
                  <a:gd name="T20" fmla="*/ 32 w 36"/>
                  <a:gd name="T21" fmla="*/ 7 h 25"/>
                  <a:gd name="T22" fmla="*/ 36 w 36"/>
                  <a:gd name="T23" fmla="*/ 7 h 25"/>
                  <a:gd name="T24" fmla="*/ 32 w 36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32" y="0"/>
                    </a:moveTo>
                    <a:lnTo>
                      <a:pt x="29" y="0"/>
                    </a:lnTo>
                    <a:lnTo>
                      <a:pt x="25" y="4"/>
                    </a:lnTo>
                    <a:lnTo>
                      <a:pt x="18" y="7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11" y="25"/>
                    </a:lnTo>
                    <a:lnTo>
                      <a:pt x="14" y="18"/>
                    </a:lnTo>
                    <a:lnTo>
                      <a:pt x="22" y="18"/>
                    </a:lnTo>
                    <a:lnTo>
                      <a:pt x="32" y="7"/>
                    </a:lnTo>
                    <a:lnTo>
                      <a:pt x="36" y="7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26" name="Freeform 650"/>
              <p:cNvSpPr>
                <a:spLocks/>
              </p:cNvSpPr>
              <p:nvPr/>
            </p:nvSpPr>
            <p:spPr bwMode="auto">
              <a:xfrm>
                <a:off x="4077" y="1298"/>
                <a:ext cx="144" cy="83"/>
              </a:xfrm>
              <a:custGeom>
                <a:avLst/>
                <a:gdLst>
                  <a:gd name="T0" fmla="*/ 144 w 144"/>
                  <a:gd name="T1" fmla="*/ 83 h 83"/>
                  <a:gd name="T2" fmla="*/ 141 w 144"/>
                  <a:gd name="T3" fmla="*/ 72 h 83"/>
                  <a:gd name="T4" fmla="*/ 134 w 144"/>
                  <a:gd name="T5" fmla="*/ 65 h 83"/>
                  <a:gd name="T6" fmla="*/ 126 w 144"/>
                  <a:gd name="T7" fmla="*/ 54 h 83"/>
                  <a:gd name="T8" fmla="*/ 98 w 144"/>
                  <a:gd name="T9" fmla="*/ 26 h 83"/>
                  <a:gd name="T10" fmla="*/ 87 w 144"/>
                  <a:gd name="T11" fmla="*/ 22 h 83"/>
                  <a:gd name="T12" fmla="*/ 80 w 144"/>
                  <a:gd name="T13" fmla="*/ 15 h 83"/>
                  <a:gd name="T14" fmla="*/ 69 w 144"/>
                  <a:gd name="T15" fmla="*/ 11 h 83"/>
                  <a:gd name="T16" fmla="*/ 58 w 144"/>
                  <a:gd name="T17" fmla="*/ 8 h 83"/>
                  <a:gd name="T18" fmla="*/ 47 w 144"/>
                  <a:gd name="T19" fmla="*/ 4 h 83"/>
                  <a:gd name="T20" fmla="*/ 36 w 144"/>
                  <a:gd name="T21" fmla="*/ 4 h 83"/>
                  <a:gd name="T22" fmla="*/ 26 w 144"/>
                  <a:gd name="T23" fmla="*/ 0 h 83"/>
                  <a:gd name="T24" fmla="*/ 15 w 144"/>
                  <a:gd name="T25" fmla="*/ 4 h 83"/>
                  <a:gd name="T26" fmla="*/ 0 w 144"/>
                  <a:gd name="T27" fmla="*/ 4 h 83"/>
                  <a:gd name="T28" fmla="*/ 4 w 144"/>
                  <a:gd name="T29" fmla="*/ 11 h 83"/>
                  <a:gd name="T30" fmla="*/ 15 w 144"/>
                  <a:gd name="T31" fmla="*/ 8 h 83"/>
                  <a:gd name="T32" fmla="*/ 26 w 144"/>
                  <a:gd name="T33" fmla="*/ 8 h 83"/>
                  <a:gd name="T34" fmla="*/ 36 w 144"/>
                  <a:gd name="T35" fmla="*/ 11 h 83"/>
                  <a:gd name="T36" fmla="*/ 47 w 144"/>
                  <a:gd name="T37" fmla="*/ 11 h 83"/>
                  <a:gd name="T38" fmla="*/ 54 w 144"/>
                  <a:gd name="T39" fmla="*/ 15 h 83"/>
                  <a:gd name="T40" fmla="*/ 65 w 144"/>
                  <a:gd name="T41" fmla="*/ 18 h 83"/>
                  <a:gd name="T42" fmla="*/ 76 w 144"/>
                  <a:gd name="T43" fmla="*/ 22 h 83"/>
                  <a:gd name="T44" fmla="*/ 83 w 144"/>
                  <a:gd name="T45" fmla="*/ 26 h 83"/>
                  <a:gd name="T46" fmla="*/ 98 w 144"/>
                  <a:gd name="T47" fmla="*/ 40 h 83"/>
                  <a:gd name="T48" fmla="*/ 108 w 144"/>
                  <a:gd name="T49" fmla="*/ 44 h 83"/>
                  <a:gd name="T50" fmla="*/ 116 w 144"/>
                  <a:gd name="T51" fmla="*/ 51 h 83"/>
                  <a:gd name="T52" fmla="*/ 123 w 144"/>
                  <a:gd name="T53" fmla="*/ 62 h 83"/>
                  <a:gd name="T54" fmla="*/ 130 w 144"/>
                  <a:gd name="T55" fmla="*/ 69 h 83"/>
                  <a:gd name="T56" fmla="*/ 134 w 144"/>
                  <a:gd name="T57" fmla="*/ 76 h 83"/>
                  <a:gd name="T58" fmla="*/ 141 w 144"/>
                  <a:gd name="T59" fmla="*/ 83 h 83"/>
                  <a:gd name="T60" fmla="*/ 137 w 144"/>
                  <a:gd name="T61" fmla="*/ 83 h 83"/>
                  <a:gd name="T62" fmla="*/ 144 w 144"/>
                  <a:gd name="T6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4" h="83">
                    <a:moveTo>
                      <a:pt x="144" y="83"/>
                    </a:moveTo>
                    <a:lnTo>
                      <a:pt x="141" y="72"/>
                    </a:lnTo>
                    <a:lnTo>
                      <a:pt x="134" y="65"/>
                    </a:lnTo>
                    <a:lnTo>
                      <a:pt x="126" y="54"/>
                    </a:lnTo>
                    <a:lnTo>
                      <a:pt x="98" y="26"/>
                    </a:lnTo>
                    <a:lnTo>
                      <a:pt x="87" y="22"/>
                    </a:lnTo>
                    <a:lnTo>
                      <a:pt x="80" y="15"/>
                    </a:lnTo>
                    <a:lnTo>
                      <a:pt x="69" y="11"/>
                    </a:lnTo>
                    <a:lnTo>
                      <a:pt x="58" y="8"/>
                    </a:lnTo>
                    <a:lnTo>
                      <a:pt x="47" y="4"/>
                    </a:lnTo>
                    <a:lnTo>
                      <a:pt x="36" y="4"/>
                    </a:lnTo>
                    <a:lnTo>
                      <a:pt x="26" y="0"/>
                    </a:lnTo>
                    <a:lnTo>
                      <a:pt x="15" y="4"/>
                    </a:lnTo>
                    <a:lnTo>
                      <a:pt x="0" y="4"/>
                    </a:lnTo>
                    <a:lnTo>
                      <a:pt x="4" y="11"/>
                    </a:lnTo>
                    <a:lnTo>
                      <a:pt x="15" y="8"/>
                    </a:lnTo>
                    <a:lnTo>
                      <a:pt x="26" y="8"/>
                    </a:lnTo>
                    <a:lnTo>
                      <a:pt x="36" y="11"/>
                    </a:lnTo>
                    <a:lnTo>
                      <a:pt x="47" y="11"/>
                    </a:lnTo>
                    <a:lnTo>
                      <a:pt x="54" y="15"/>
                    </a:lnTo>
                    <a:lnTo>
                      <a:pt x="65" y="18"/>
                    </a:lnTo>
                    <a:lnTo>
                      <a:pt x="76" y="22"/>
                    </a:lnTo>
                    <a:lnTo>
                      <a:pt x="83" y="26"/>
                    </a:lnTo>
                    <a:lnTo>
                      <a:pt x="98" y="40"/>
                    </a:lnTo>
                    <a:lnTo>
                      <a:pt x="108" y="44"/>
                    </a:lnTo>
                    <a:lnTo>
                      <a:pt x="116" y="51"/>
                    </a:lnTo>
                    <a:lnTo>
                      <a:pt x="123" y="62"/>
                    </a:lnTo>
                    <a:lnTo>
                      <a:pt x="130" y="69"/>
                    </a:lnTo>
                    <a:lnTo>
                      <a:pt x="134" y="76"/>
                    </a:lnTo>
                    <a:lnTo>
                      <a:pt x="141" y="83"/>
                    </a:lnTo>
                    <a:lnTo>
                      <a:pt x="137" y="83"/>
                    </a:lnTo>
                    <a:lnTo>
                      <a:pt x="144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27" name="Freeform 651"/>
              <p:cNvSpPr>
                <a:spLocks/>
              </p:cNvSpPr>
              <p:nvPr/>
            </p:nvSpPr>
            <p:spPr bwMode="auto">
              <a:xfrm>
                <a:off x="4214" y="1381"/>
                <a:ext cx="40" cy="277"/>
              </a:xfrm>
              <a:custGeom>
                <a:avLst/>
                <a:gdLst>
                  <a:gd name="T0" fmla="*/ 36 w 40"/>
                  <a:gd name="T1" fmla="*/ 277 h 277"/>
                  <a:gd name="T2" fmla="*/ 36 w 40"/>
                  <a:gd name="T3" fmla="*/ 245 h 277"/>
                  <a:gd name="T4" fmla="*/ 40 w 40"/>
                  <a:gd name="T5" fmla="*/ 209 h 277"/>
                  <a:gd name="T6" fmla="*/ 40 w 40"/>
                  <a:gd name="T7" fmla="*/ 101 h 277"/>
                  <a:gd name="T8" fmla="*/ 33 w 40"/>
                  <a:gd name="T9" fmla="*/ 69 h 277"/>
                  <a:gd name="T10" fmla="*/ 22 w 40"/>
                  <a:gd name="T11" fmla="*/ 33 h 277"/>
                  <a:gd name="T12" fmla="*/ 7 w 40"/>
                  <a:gd name="T13" fmla="*/ 0 h 277"/>
                  <a:gd name="T14" fmla="*/ 0 w 40"/>
                  <a:gd name="T15" fmla="*/ 0 h 277"/>
                  <a:gd name="T16" fmla="*/ 18 w 40"/>
                  <a:gd name="T17" fmla="*/ 36 h 277"/>
                  <a:gd name="T18" fmla="*/ 25 w 40"/>
                  <a:gd name="T19" fmla="*/ 69 h 277"/>
                  <a:gd name="T20" fmla="*/ 33 w 40"/>
                  <a:gd name="T21" fmla="*/ 101 h 277"/>
                  <a:gd name="T22" fmla="*/ 33 w 40"/>
                  <a:gd name="T23" fmla="*/ 209 h 277"/>
                  <a:gd name="T24" fmla="*/ 29 w 40"/>
                  <a:gd name="T25" fmla="*/ 245 h 277"/>
                  <a:gd name="T26" fmla="*/ 29 w 40"/>
                  <a:gd name="T27" fmla="*/ 277 h 277"/>
                  <a:gd name="T28" fmla="*/ 36 w 40"/>
                  <a:gd name="T29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277">
                    <a:moveTo>
                      <a:pt x="36" y="277"/>
                    </a:moveTo>
                    <a:lnTo>
                      <a:pt x="36" y="245"/>
                    </a:lnTo>
                    <a:lnTo>
                      <a:pt x="40" y="209"/>
                    </a:lnTo>
                    <a:lnTo>
                      <a:pt x="40" y="101"/>
                    </a:lnTo>
                    <a:lnTo>
                      <a:pt x="33" y="69"/>
                    </a:lnTo>
                    <a:lnTo>
                      <a:pt x="22" y="3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8" y="36"/>
                    </a:lnTo>
                    <a:lnTo>
                      <a:pt x="25" y="69"/>
                    </a:lnTo>
                    <a:lnTo>
                      <a:pt x="33" y="101"/>
                    </a:lnTo>
                    <a:lnTo>
                      <a:pt x="33" y="209"/>
                    </a:lnTo>
                    <a:lnTo>
                      <a:pt x="29" y="245"/>
                    </a:lnTo>
                    <a:lnTo>
                      <a:pt x="29" y="277"/>
                    </a:lnTo>
                    <a:lnTo>
                      <a:pt x="36" y="2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28" name="Freeform 652"/>
              <p:cNvSpPr>
                <a:spLocks/>
              </p:cNvSpPr>
              <p:nvPr/>
            </p:nvSpPr>
            <p:spPr bwMode="auto">
              <a:xfrm>
                <a:off x="4239" y="1658"/>
                <a:ext cx="11" cy="62"/>
              </a:xfrm>
              <a:custGeom>
                <a:avLst/>
                <a:gdLst>
                  <a:gd name="T0" fmla="*/ 0 w 11"/>
                  <a:gd name="T1" fmla="*/ 58 h 62"/>
                  <a:gd name="T2" fmla="*/ 8 w 11"/>
                  <a:gd name="T3" fmla="*/ 54 h 62"/>
                  <a:gd name="T4" fmla="*/ 8 w 11"/>
                  <a:gd name="T5" fmla="*/ 26 h 62"/>
                  <a:gd name="T6" fmla="*/ 11 w 11"/>
                  <a:gd name="T7" fmla="*/ 15 h 62"/>
                  <a:gd name="T8" fmla="*/ 11 w 11"/>
                  <a:gd name="T9" fmla="*/ 0 h 62"/>
                  <a:gd name="T10" fmla="*/ 4 w 11"/>
                  <a:gd name="T11" fmla="*/ 0 h 62"/>
                  <a:gd name="T12" fmla="*/ 4 w 11"/>
                  <a:gd name="T13" fmla="*/ 15 h 62"/>
                  <a:gd name="T14" fmla="*/ 0 w 11"/>
                  <a:gd name="T15" fmla="*/ 26 h 62"/>
                  <a:gd name="T16" fmla="*/ 0 w 11"/>
                  <a:gd name="T17" fmla="*/ 54 h 62"/>
                  <a:gd name="T18" fmla="*/ 4 w 11"/>
                  <a:gd name="T19" fmla="*/ 51 h 62"/>
                  <a:gd name="T20" fmla="*/ 0 w 11"/>
                  <a:gd name="T21" fmla="*/ 58 h 62"/>
                  <a:gd name="T22" fmla="*/ 8 w 11"/>
                  <a:gd name="T23" fmla="*/ 62 h 62"/>
                  <a:gd name="T24" fmla="*/ 8 w 11"/>
                  <a:gd name="T25" fmla="*/ 54 h 62"/>
                  <a:gd name="T26" fmla="*/ 0 w 11"/>
                  <a:gd name="T27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62">
                    <a:moveTo>
                      <a:pt x="0" y="58"/>
                    </a:moveTo>
                    <a:lnTo>
                      <a:pt x="8" y="54"/>
                    </a:lnTo>
                    <a:lnTo>
                      <a:pt x="8" y="26"/>
                    </a:lnTo>
                    <a:lnTo>
                      <a:pt x="11" y="15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4" y="15"/>
                    </a:lnTo>
                    <a:lnTo>
                      <a:pt x="0" y="26"/>
                    </a:lnTo>
                    <a:lnTo>
                      <a:pt x="0" y="54"/>
                    </a:lnTo>
                    <a:lnTo>
                      <a:pt x="4" y="51"/>
                    </a:lnTo>
                    <a:lnTo>
                      <a:pt x="0" y="58"/>
                    </a:lnTo>
                    <a:lnTo>
                      <a:pt x="8" y="62"/>
                    </a:lnTo>
                    <a:lnTo>
                      <a:pt x="8" y="54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29" name="Freeform 653"/>
              <p:cNvSpPr>
                <a:spLocks/>
              </p:cNvSpPr>
              <p:nvPr/>
            </p:nvSpPr>
            <p:spPr bwMode="auto">
              <a:xfrm>
                <a:off x="4211" y="1687"/>
                <a:ext cx="32" cy="29"/>
              </a:xfrm>
              <a:custGeom>
                <a:avLst/>
                <a:gdLst>
                  <a:gd name="T0" fmla="*/ 3 w 32"/>
                  <a:gd name="T1" fmla="*/ 0 h 29"/>
                  <a:gd name="T2" fmla="*/ 3 w 32"/>
                  <a:gd name="T3" fmla="*/ 7 h 29"/>
                  <a:gd name="T4" fmla="*/ 7 w 32"/>
                  <a:gd name="T5" fmla="*/ 7 h 29"/>
                  <a:gd name="T6" fmla="*/ 10 w 32"/>
                  <a:gd name="T7" fmla="*/ 11 h 29"/>
                  <a:gd name="T8" fmla="*/ 14 w 32"/>
                  <a:gd name="T9" fmla="*/ 11 h 29"/>
                  <a:gd name="T10" fmla="*/ 21 w 32"/>
                  <a:gd name="T11" fmla="*/ 18 h 29"/>
                  <a:gd name="T12" fmla="*/ 21 w 32"/>
                  <a:gd name="T13" fmla="*/ 22 h 29"/>
                  <a:gd name="T14" fmla="*/ 28 w 32"/>
                  <a:gd name="T15" fmla="*/ 29 h 29"/>
                  <a:gd name="T16" fmla="*/ 32 w 32"/>
                  <a:gd name="T17" fmla="*/ 22 h 29"/>
                  <a:gd name="T18" fmla="*/ 21 w 32"/>
                  <a:gd name="T19" fmla="*/ 11 h 29"/>
                  <a:gd name="T20" fmla="*/ 21 w 32"/>
                  <a:gd name="T21" fmla="*/ 7 h 29"/>
                  <a:gd name="T22" fmla="*/ 14 w 32"/>
                  <a:gd name="T23" fmla="*/ 4 h 29"/>
                  <a:gd name="T24" fmla="*/ 10 w 32"/>
                  <a:gd name="T25" fmla="*/ 0 h 29"/>
                  <a:gd name="T26" fmla="*/ 7 w 32"/>
                  <a:gd name="T27" fmla="*/ 0 h 29"/>
                  <a:gd name="T28" fmla="*/ 7 w 32"/>
                  <a:gd name="T29" fmla="*/ 4 h 29"/>
                  <a:gd name="T30" fmla="*/ 3 w 32"/>
                  <a:gd name="T31" fmla="*/ 0 h 29"/>
                  <a:gd name="T32" fmla="*/ 0 w 32"/>
                  <a:gd name="T33" fmla="*/ 4 h 29"/>
                  <a:gd name="T34" fmla="*/ 3 w 32"/>
                  <a:gd name="T35" fmla="*/ 7 h 29"/>
                  <a:gd name="T36" fmla="*/ 3 w 32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9">
                    <a:moveTo>
                      <a:pt x="3" y="0"/>
                    </a:moveTo>
                    <a:lnTo>
                      <a:pt x="3" y="7"/>
                    </a:lnTo>
                    <a:lnTo>
                      <a:pt x="7" y="7"/>
                    </a:lnTo>
                    <a:lnTo>
                      <a:pt x="10" y="11"/>
                    </a:lnTo>
                    <a:lnTo>
                      <a:pt x="14" y="11"/>
                    </a:lnTo>
                    <a:lnTo>
                      <a:pt x="21" y="18"/>
                    </a:lnTo>
                    <a:lnTo>
                      <a:pt x="21" y="22"/>
                    </a:lnTo>
                    <a:lnTo>
                      <a:pt x="28" y="29"/>
                    </a:lnTo>
                    <a:lnTo>
                      <a:pt x="32" y="22"/>
                    </a:lnTo>
                    <a:lnTo>
                      <a:pt x="21" y="11"/>
                    </a:lnTo>
                    <a:lnTo>
                      <a:pt x="21" y="7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30" name="Freeform 654"/>
              <p:cNvSpPr>
                <a:spLocks/>
              </p:cNvSpPr>
              <p:nvPr/>
            </p:nvSpPr>
            <p:spPr bwMode="auto">
              <a:xfrm>
                <a:off x="4214" y="1640"/>
                <a:ext cx="15" cy="51"/>
              </a:xfrm>
              <a:custGeom>
                <a:avLst/>
                <a:gdLst>
                  <a:gd name="T0" fmla="*/ 7 w 15"/>
                  <a:gd name="T1" fmla="*/ 0 h 51"/>
                  <a:gd name="T2" fmla="*/ 0 w 15"/>
                  <a:gd name="T3" fmla="*/ 15 h 51"/>
                  <a:gd name="T4" fmla="*/ 0 w 15"/>
                  <a:gd name="T5" fmla="*/ 26 h 51"/>
                  <a:gd name="T6" fmla="*/ 4 w 15"/>
                  <a:gd name="T7" fmla="*/ 40 h 51"/>
                  <a:gd name="T8" fmla="*/ 0 w 15"/>
                  <a:gd name="T9" fmla="*/ 47 h 51"/>
                  <a:gd name="T10" fmla="*/ 4 w 15"/>
                  <a:gd name="T11" fmla="*/ 51 h 51"/>
                  <a:gd name="T12" fmla="*/ 11 w 15"/>
                  <a:gd name="T13" fmla="*/ 40 h 51"/>
                  <a:gd name="T14" fmla="*/ 7 w 15"/>
                  <a:gd name="T15" fmla="*/ 26 h 51"/>
                  <a:gd name="T16" fmla="*/ 7 w 15"/>
                  <a:gd name="T17" fmla="*/ 15 h 51"/>
                  <a:gd name="T18" fmla="*/ 11 w 15"/>
                  <a:gd name="T19" fmla="*/ 4 h 51"/>
                  <a:gd name="T20" fmla="*/ 15 w 15"/>
                  <a:gd name="T21" fmla="*/ 0 h 51"/>
                  <a:gd name="T22" fmla="*/ 11 w 15"/>
                  <a:gd name="T23" fmla="*/ 4 h 51"/>
                  <a:gd name="T24" fmla="*/ 15 w 15"/>
                  <a:gd name="T25" fmla="*/ 4 h 51"/>
                  <a:gd name="T26" fmla="*/ 15 w 15"/>
                  <a:gd name="T27" fmla="*/ 0 h 51"/>
                  <a:gd name="T28" fmla="*/ 7 w 15"/>
                  <a:gd name="T2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51">
                    <a:moveTo>
                      <a:pt x="7" y="0"/>
                    </a:moveTo>
                    <a:lnTo>
                      <a:pt x="0" y="15"/>
                    </a:lnTo>
                    <a:lnTo>
                      <a:pt x="0" y="26"/>
                    </a:lnTo>
                    <a:lnTo>
                      <a:pt x="4" y="40"/>
                    </a:lnTo>
                    <a:lnTo>
                      <a:pt x="0" y="47"/>
                    </a:lnTo>
                    <a:lnTo>
                      <a:pt x="4" y="51"/>
                    </a:lnTo>
                    <a:lnTo>
                      <a:pt x="11" y="40"/>
                    </a:lnTo>
                    <a:lnTo>
                      <a:pt x="7" y="26"/>
                    </a:lnTo>
                    <a:lnTo>
                      <a:pt x="7" y="15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31" name="Freeform 655"/>
              <p:cNvSpPr>
                <a:spLocks/>
              </p:cNvSpPr>
              <p:nvPr/>
            </p:nvSpPr>
            <p:spPr bwMode="auto">
              <a:xfrm>
                <a:off x="4203" y="1547"/>
                <a:ext cx="26" cy="93"/>
              </a:xfrm>
              <a:custGeom>
                <a:avLst/>
                <a:gdLst>
                  <a:gd name="T0" fmla="*/ 0 w 26"/>
                  <a:gd name="T1" fmla="*/ 3 h 93"/>
                  <a:gd name="T2" fmla="*/ 8 w 26"/>
                  <a:gd name="T3" fmla="*/ 14 h 93"/>
                  <a:gd name="T4" fmla="*/ 11 w 26"/>
                  <a:gd name="T5" fmla="*/ 25 h 93"/>
                  <a:gd name="T6" fmla="*/ 15 w 26"/>
                  <a:gd name="T7" fmla="*/ 36 h 93"/>
                  <a:gd name="T8" fmla="*/ 15 w 26"/>
                  <a:gd name="T9" fmla="*/ 83 h 93"/>
                  <a:gd name="T10" fmla="*/ 18 w 26"/>
                  <a:gd name="T11" fmla="*/ 93 h 93"/>
                  <a:gd name="T12" fmla="*/ 26 w 26"/>
                  <a:gd name="T13" fmla="*/ 93 h 93"/>
                  <a:gd name="T14" fmla="*/ 26 w 26"/>
                  <a:gd name="T15" fmla="*/ 61 h 93"/>
                  <a:gd name="T16" fmla="*/ 22 w 26"/>
                  <a:gd name="T17" fmla="*/ 47 h 93"/>
                  <a:gd name="T18" fmla="*/ 22 w 26"/>
                  <a:gd name="T19" fmla="*/ 36 h 93"/>
                  <a:gd name="T20" fmla="*/ 18 w 26"/>
                  <a:gd name="T21" fmla="*/ 21 h 93"/>
                  <a:gd name="T22" fmla="*/ 15 w 26"/>
                  <a:gd name="T23" fmla="*/ 11 h 93"/>
                  <a:gd name="T24" fmla="*/ 8 w 26"/>
                  <a:gd name="T25" fmla="*/ 0 h 93"/>
                  <a:gd name="T26" fmla="*/ 0 w 26"/>
                  <a:gd name="T27" fmla="*/ 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93">
                    <a:moveTo>
                      <a:pt x="0" y="3"/>
                    </a:moveTo>
                    <a:lnTo>
                      <a:pt x="8" y="14"/>
                    </a:lnTo>
                    <a:lnTo>
                      <a:pt x="11" y="25"/>
                    </a:lnTo>
                    <a:lnTo>
                      <a:pt x="15" y="36"/>
                    </a:lnTo>
                    <a:lnTo>
                      <a:pt x="15" y="83"/>
                    </a:lnTo>
                    <a:lnTo>
                      <a:pt x="18" y="93"/>
                    </a:lnTo>
                    <a:lnTo>
                      <a:pt x="26" y="93"/>
                    </a:lnTo>
                    <a:lnTo>
                      <a:pt x="26" y="61"/>
                    </a:lnTo>
                    <a:lnTo>
                      <a:pt x="22" y="47"/>
                    </a:lnTo>
                    <a:lnTo>
                      <a:pt x="22" y="36"/>
                    </a:lnTo>
                    <a:lnTo>
                      <a:pt x="18" y="21"/>
                    </a:lnTo>
                    <a:lnTo>
                      <a:pt x="15" y="11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32" name="Freeform 656"/>
              <p:cNvSpPr>
                <a:spLocks/>
              </p:cNvSpPr>
              <p:nvPr/>
            </p:nvSpPr>
            <p:spPr bwMode="auto">
              <a:xfrm>
                <a:off x="4164" y="1518"/>
                <a:ext cx="47" cy="32"/>
              </a:xfrm>
              <a:custGeom>
                <a:avLst/>
                <a:gdLst>
                  <a:gd name="T0" fmla="*/ 0 w 47"/>
                  <a:gd name="T1" fmla="*/ 7 h 32"/>
                  <a:gd name="T2" fmla="*/ 7 w 47"/>
                  <a:gd name="T3" fmla="*/ 7 h 32"/>
                  <a:gd name="T4" fmla="*/ 14 w 47"/>
                  <a:gd name="T5" fmla="*/ 14 h 32"/>
                  <a:gd name="T6" fmla="*/ 21 w 47"/>
                  <a:gd name="T7" fmla="*/ 18 h 32"/>
                  <a:gd name="T8" fmla="*/ 25 w 47"/>
                  <a:gd name="T9" fmla="*/ 18 h 32"/>
                  <a:gd name="T10" fmla="*/ 32 w 47"/>
                  <a:gd name="T11" fmla="*/ 22 h 32"/>
                  <a:gd name="T12" fmla="*/ 36 w 47"/>
                  <a:gd name="T13" fmla="*/ 29 h 32"/>
                  <a:gd name="T14" fmla="*/ 39 w 47"/>
                  <a:gd name="T15" fmla="*/ 32 h 32"/>
                  <a:gd name="T16" fmla="*/ 47 w 47"/>
                  <a:gd name="T17" fmla="*/ 29 h 32"/>
                  <a:gd name="T18" fmla="*/ 43 w 47"/>
                  <a:gd name="T19" fmla="*/ 22 h 32"/>
                  <a:gd name="T20" fmla="*/ 36 w 47"/>
                  <a:gd name="T21" fmla="*/ 18 h 32"/>
                  <a:gd name="T22" fmla="*/ 32 w 47"/>
                  <a:gd name="T23" fmla="*/ 14 h 32"/>
                  <a:gd name="T24" fmla="*/ 25 w 47"/>
                  <a:gd name="T25" fmla="*/ 11 h 32"/>
                  <a:gd name="T26" fmla="*/ 18 w 47"/>
                  <a:gd name="T27" fmla="*/ 7 h 32"/>
                  <a:gd name="T28" fmla="*/ 14 w 47"/>
                  <a:gd name="T29" fmla="*/ 4 h 32"/>
                  <a:gd name="T30" fmla="*/ 7 w 47"/>
                  <a:gd name="T31" fmla="*/ 0 h 32"/>
                  <a:gd name="T32" fmla="*/ 0 w 47"/>
                  <a:gd name="T33" fmla="*/ 0 h 32"/>
                  <a:gd name="T34" fmla="*/ 0 w 47"/>
                  <a:gd name="T35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32">
                    <a:moveTo>
                      <a:pt x="0" y="7"/>
                    </a:moveTo>
                    <a:lnTo>
                      <a:pt x="7" y="7"/>
                    </a:lnTo>
                    <a:lnTo>
                      <a:pt x="14" y="14"/>
                    </a:lnTo>
                    <a:lnTo>
                      <a:pt x="21" y="18"/>
                    </a:lnTo>
                    <a:lnTo>
                      <a:pt x="25" y="18"/>
                    </a:lnTo>
                    <a:lnTo>
                      <a:pt x="32" y="22"/>
                    </a:lnTo>
                    <a:lnTo>
                      <a:pt x="36" y="29"/>
                    </a:lnTo>
                    <a:lnTo>
                      <a:pt x="39" y="32"/>
                    </a:lnTo>
                    <a:lnTo>
                      <a:pt x="47" y="29"/>
                    </a:lnTo>
                    <a:lnTo>
                      <a:pt x="43" y="22"/>
                    </a:lnTo>
                    <a:lnTo>
                      <a:pt x="36" y="18"/>
                    </a:lnTo>
                    <a:lnTo>
                      <a:pt x="32" y="14"/>
                    </a:lnTo>
                    <a:lnTo>
                      <a:pt x="25" y="11"/>
                    </a:lnTo>
                    <a:lnTo>
                      <a:pt x="18" y="7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33" name="Freeform 657"/>
              <p:cNvSpPr>
                <a:spLocks/>
              </p:cNvSpPr>
              <p:nvPr/>
            </p:nvSpPr>
            <p:spPr bwMode="auto">
              <a:xfrm>
                <a:off x="4077" y="1518"/>
                <a:ext cx="87" cy="72"/>
              </a:xfrm>
              <a:custGeom>
                <a:avLst/>
                <a:gdLst>
                  <a:gd name="T0" fmla="*/ 0 w 87"/>
                  <a:gd name="T1" fmla="*/ 68 h 72"/>
                  <a:gd name="T2" fmla="*/ 4 w 87"/>
                  <a:gd name="T3" fmla="*/ 68 h 72"/>
                  <a:gd name="T4" fmla="*/ 15 w 87"/>
                  <a:gd name="T5" fmla="*/ 61 h 72"/>
                  <a:gd name="T6" fmla="*/ 26 w 87"/>
                  <a:gd name="T7" fmla="*/ 47 h 72"/>
                  <a:gd name="T8" fmla="*/ 33 w 87"/>
                  <a:gd name="T9" fmla="*/ 36 h 72"/>
                  <a:gd name="T10" fmla="*/ 44 w 87"/>
                  <a:gd name="T11" fmla="*/ 25 h 72"/>
                  <a:gd name="T12" fmla="*/ 54 w 87"/>
                  <a:gd name="T13" fmla="*/ 18 h 72"/>
                  <a:gd name="T14" fmla="*/ 62 w 87"/>
                  <a:gd name="T15" fmla="*/ 11 h 72"/>
                  <a:gd name="T16" fmla="*/ 76 w 87"/>
                  <a:gd name="T17" fmla="*/ 7 h 72"/>
                  <a:gd name="T18" fmla="*/ 87 w 87"/>
                  <a:gd name="T19" fmla="*/ 7 h 72"/>
                  <a:gd name="T20" fmla="*/ 87 w 87"/>
                  <a:gd name="T21" fmla="*/ 0 h 72"/>
                  <a:gd name="T22" fmla="*/ 72 w 87"/>
                  <a:gd name="T23" fmla="*/ 0 h 72"/>
                  <a:gd name="T24" fmla="*/ 62 w 87"/>
                  <a:gd name="T25" fmla="*/ 4 h 72"/>
                  <a:gd name="T26" fmla="*/ 47 w 87"/>
                  <a:gd name="T27" fmla="*/ 11 h 72"/>
                  <a:gd name="T28" fmla="*/ 36 w 87"/>
                  <a:gd name="T29" fmla="*/ 22 h 72"/>
                  <a:gd name="T30" fmla="*/ 29 w 87"/>
                  <a:gd name="T31" fmla="*/ 32 h 72"/>
                  <a:gd name="T32" fmla="*/ 18 w 87"/>
                  <a:gd name="T33" fmla="*/ 43 h 72"/>
                  <a:gd name="T34" fmla="*/ 11 w 87"/>
                  <a:gd name="T35" fmla="*/ 54 h 72"/>
                  <a:gd name="T36" fmla="*/ 0 w 87"/>
                  <a:gd name="T37" fmla="*/ 65 h 72"/>
                  <a:gd name="T38" fmla="*/ 8 w 87"/>
                  <a:gd name="T39" fmla="*/ 65 h 72"/>
                  <a:gd name="T40" fmla="*/ 0 w 87"/>
                  <a:gd name="T41" fmla="*/ 68 h 72"/>
                  <a:gd name="T42" fmla="*/ 0 w 87"/>
                  <a:gd name="T43" fmla="*/ 72 h 72"/>
                  <a:gd name="T44" fmla="*/ 4 w 87"/>
                  <a:gd name="T45" fmla="*/ 68 h 72"/>
                  <a:gd name="T46" fmla="*/ 0 w 87"/>
                  <a:gd name="T47" fmla="*/ 6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7" h="72">
                    <a:moveTo>
                      <a:pt x="0" y="68"/>
                    </a:moveTo>
                    <a:lnTo>
                      <a:pt x="4" y="68"/>
                    </a:lnTo>
                    <a:lnTo>
                      <a:pt x="15" y="61"/>
                    </a:lnTo>
                    <a:lnTo>
                      <a:pt x="26" y="47"/>
                    </a:lnTo>
                    <a:lnTo>
                      <a:pt x="33" y="36"/>
                    </a:lnTo>
                    <a:lnTo>
                      <a:pt x="44" y="25"/>
                    </a:lnTo>
                    <a:lnTo>
                      <a:pt x="54" y="18"/>
                    </a:lnTo>
                    <a:lnTo>
                      <a:pt x="62" y="11"/>
                    </a:lnTo>
                    <a:lnTo>
                      <a:pt x="76" y="7"/>
                    </a:lnTo>
                    <a:lnTo>
                      <a:pt x="87" y="7"/>
                    </a:lnTo>
                    <a:lnTo>
                      <a:pt x="87" y="0"/>
                    </a:lnTo>
                    <a:lnTo>
                      <a:pt x="72" y="0"/>
                    </a:lnTo>
                    <a:lnTo>
                      <a:pt x="62" y="4"/>
                    </a:lnTo>
                    <a:lnTo>
                      <a:pt x="47" y="11"/>
                    </a:lnTo>
                    <a:lnTo>
                      <a:pt x="36" y="22"/>
                    </a:lnTo>
                    <a:lnTo>
                      <a:pt x="29" y="32"/>
                    </a:lnTo>
                    <a:lnTo>
                      <a:pt x="18" y="43"/>
                    </a:lnTo>
                    <a:lnTo>
                      <a:pt x="11" y="54"/>
                    </a:lnTo>
                    <a:lnTo>
                      <a:pt x="0" y="65"/>
                    </a:lnTo>
                    <a:lnTo>
                      <a:pt x="8" y="65"/>
                    </a:lnTo>
                    <a:lnTo>
                      <a:pt x="0" y="68"/>
                    </a:lnTo>
                    <a:lnTo>
                      <a:pt x="0" y="72"/>
                    </a:lnTo>
                    <a:lnTo>
                      <a:pt x="4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34" name="Freeform 658"/>
              <p:cNvSpPr>
                <a:spLocks/>
              </p:cNvSpPr>
              <p:nvPr/>
            </p:nvSpPr>
            <p:spPr bwMode="auto">
              <a:xfrm>
                <a:off x="4045" y="1486"/>
                <a:ext cx="40" cy="100"/>
              </a:xfrm>
              <a:custGeom>
                <a:avLst/>
                <a:gdLst>
                  <a:gd name="T0" fmla="*/ 4 w 40"/>
                  <a:gd name="T1" fmla="*/ 3 h 100"/>
                  <a:gd name="T2" fmla="*/ 0 w 40"/>
                  <a:gd name="T3" fmla="*/ 3 h 100"/>
                  <a:gd name="T4" fmla="*/ 32 w 40"/>
                  <a:gd name="T5" fmla="*/ 100 h 100"/>
                  <a:gd name="T6" fmla="*/ 40 w 40"/>
                  <a:gd name="T7" fmla="*/ 97 h 100"/>
                  <a:gd name="T8" fmla="*/ 7 w 40"/>
                  <a:gd name="T9" fmla="*/ 0 h 100"/>
                  <a:gd name="T10" fmla="*/ 4 w 40"/>
                  <a:gd name="T1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00">
                    <a:moveTo>
                      <a:pt x="4" y="3"/>
                    </a:moveTo>
                    <a:lnTo>
                      <a:pt x="0" y="3"/>
                    </a:lnTo>
                    <a:lnTo>
                      <a:pt x="32" y="100"/>
                    </a:lnTo>
                    <a:lnTo>
                      <a:pt x="40" y="97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35" name="Freeform 659"/>
              <p:cNvSpPr>
                <a:spLocks/>
              </p:cNvSpPr>
              <p:nvPr/>
            </p:nvSpPr>
            <p:spPr bwMode="auto">
              <a:xfrm>
                <a:off x="3995" y="1475"/>
                <a:ext cx="57" cy="14"/>
              </a:xfrm>
              <a:custGeom>
                <a:avLst/>
                <a:gdLst>
                  <a:gd name="T0" fmla="*/ 3 w 57"/>
                  <a:gd name="T1" fmla="*/ 0 h 14"/>
                  <a:gd name="T2" fmla="*/ 3 w 57"/>
                  <a:gd name="T3" fmla="*/ 7 h 14"/>
                  <a:gd name="T4" fmla="*/ 43 w 57"/>
                  <a:gd name="T5" fmla="*/ 7 h 14"/>
                  <a:gd name="T6" fmla="*/ 46 w 57"/>
                  <a:gd name="T7" fmla="*/ 11 h 14"/>
                  <a:gd name="T8" fmla="*/ 54 w 57"/>
                  <a:gd name="T9" fmla="*/ 14 h 14"/>
                  <a:gd name="T10" fmla="*/ 57 w 57"/>
                  <a:gd name="T11" fmla="*/ 11 h 14"/>
                  <a:gd name="T12" fmla="*/ 50 w 57"/>
                  <a:gd name="T13" fmla="*/ 7 h 14"/>
                  <a:gd name="T14" fmla="*/ 43 w 57"/>
                  <a:gd name="T15" fmla="*/ 3 h 14"/>
                  <a:gd name="T16" fmla="*/ 36 w 57"/>
                  <a:gd name="T17" fmla="*/ 0 h 14"/>
                  <a:gd name="T18" fmla="*/ 3 w 57"/>
                  <a:gd name="T19" fmla="*/ 0 h 14"/>
                  <a:gd name="T20" fmla="*/ 7 w 57"/>
                  <a:gd name="T21" fmla="*/ 3 h 14"/>
                  <a:gd name="T22" fmla="*/ 3 w 57"/>
                  <a:gd name="T23" fmla="*/ 0 h 14"/>
                  <a:gd name="T24" fmla="*/ 0 w 57"/>
                  <a:gd name="T25" fmla="*/ 7 h 14"/>
                  <a:gd name="T26" fmla="*/ 3 w 57"/>
                  <a:gd name="T27" fmla="*/ 7 h 14"/>
                  <a:gd name="T28" fmla="*/ 3 w 57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14">
                    <a:moveTo>
                      <a:pt x="3" y="0"/>
                    </a:moveTo>
                    <a:lnTo>
                      <a:pt x="3" y="7"/>
                    </a:lnTo>
                    <a:lnTo>
                      <a:pt x="43" y="7"/>
                    </a:lnTo>
                    <a:lnTo>
                      <a:pt x="46" y="11"/>
                    </a:lnTo>
                    <a:lnTo>
                      <a:pt x="54" y="14"/>
                    </a:lnTo>
                    <a:lnTo>
                      <a:pt x="57" y="11"/>
                    </a:lnTo>
                    <a:lnTo>
                      <a:pt x="50" y="7"/>
                    </a:lnTo>
                    <a:lnTo>
                      <a:pt x="43" y="3"/>
                    </a:lnTo>
                    <a:lnTo>
                      <a:pt x="36" y="0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36" name="Freeform 660"/>
              <p:cNvSpPr>
                <a:spLocks/>
              </p:cNvSpPr>
              <p:nvPr/>
            </p:nvSpPr>
            <p:spPr bwMode="auto">
              <a:xfrm>
                <a:off x="3998" y="1460"/>
                <a:ext cx="22" cy="18"/>
              </a:xfrm>
              <a:custGeom>
                <a:avLst/>
                <a:gdLst>
                  <a:gd name="T0" fmla="*/ 18 w 22"/>
                  <a:gd name="T1" fmla="*/ 4 h 18"/>
                  <a:gd name="T2" fmla="*/ 15 w 22"/>
                  <a:gd name="T3" fmla="*/ 0 h 18"/>
                  <a:gd name="T4" fmla="*/ 15 w 22"/>
                  <a:gd name="T5" fmla="*/ 8 h 18"/>
                  <a:gd name="T6" fmla="*/ 7 w 22"/>
                  <a:gd name="T7" fmla="*/ 8 h 18"/>
                  <a:gd name="T8" fmla="*/ 4 w 22"/>
                  <a:gd name="T9" fmla="*/ 11 h 18"/>
                  <a:gd name="T10" fmla="*/ 0 w 22"/>
                  <a:gd name="T11" fmla="*/ 11 h 18"/>
                  <a:gd name="T12" fmla="*/ 0 w 22"/>
                  <a:gd name="T13" fmla="*/ 15 h 18"/>
                  <a:gd name="T14" fmla="*/ 4 w 22"/>
                  <a:gd name="T15" fmla="*/ 18 h 18"/>
                  <a:gd name="T16" fmla="*/ 7 w 22"/>
                  <a:gd name="T17" fmla="*/ 18 h 18"/>
                  <a:gd name="T18" fmla="*/ 11 w 22"/>
                  <a:gd name="T19" fmla="*/ 15 h 18"/>
                  <a:gd name="T20" fmla="*/ 18 w 22"/>
                  <a:gd name="T21" fmla="*/ 15 h 18"/>
                  <a:gd name="T22" fmla="*/ 18 w 22"/>
                  <a:gd name="T23" fmla="*/ 11 h 18"/>
                  <a:gd name="T24" fmla="*/ 22 w 22"/>
                  <a:gd name="T25" fmla="*/ 8 h 18"/>
                  <a:gd name="T26" fmla="*/ 22 w 22"/>
                  <a:gd name="T27" fmla="*/ 0 h 18"/>
                  <a:gd name="T28" fmla="*/ 18 w 22"/>
                  <a:gd name="T2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18">
                    <a:moveTo>
                      <a:pt x="18" y="4"/>
                    </a:moveTo>
                    <a:lnTo>
                      <a:pt x="15" y="0"/>
                    </a:lnTo>
                    <a:lnTo>
                      <a:pt x="15" y="8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11" y="15"/>
                    </a:lnTo>
                    <a:lnTo>
                      <a:pt x="18" y="15"/>
                    </a:lnTo>
                    <a:lnTo>
                      <a:pt x="18" y="11"/>
                    </a:lnTo>
                    <a:lnTo>
                      <a:pt x="22" y="8"/>
                    </a:lnTo>
                    <a:lnTo>
                      <a:pt x="22" y="0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37" name="Freeform 661"/>
              <p:cNvSpPr>
                <a:spLocks/>
              </p:cNvSpPr>
              <p:nvPr/>
            </p:nvSpPr>
            <p:spPr bwMode="auto">
              <a:xfrm>
                <a:off x="3955" y="1457"/>
                <a:ext cx="65" cy="18"/>
              </a:xfrm>
              <a:custGeom>
                <a:avLst/>
                <a:gdLst>
                  <a:gd name="T0" fmla="*/ 11 w 65"/>
                  <a:gd name="T1" fmla="*/ 7 h 18"/>
                  <a:gd name="T2" fmla="*/ 15 w 65"/>
                  <a:gd name="T3" fmla="*/ 14 h 18"/>
                  <a:gd name="T4" fmla="*/ 22 w 65"/>
                  <a:gd name="T5" fmla="*/ 14 h 18"/>
                  <a:gd name="T6" fmla="*/ 25 w 65"/>
                  <a:gd name="T7" fmla="*/ 11 h 18"/>
                  <a:gd name="T8" fmla="*/ 33 w 65"/>
                  <a:gd name="T9" fmla="*/ 7 h 18"/>
                  <a:gd name="T10" fmla="*/ 36 w 65"/>
                  <a:gd name="T11" fmla="*/ 7 h 18"/>
                  <a:gd name="T12" fmla="*/ 43 w 65"/>
                  <a:gd name="T13" fmla="*/ 3 h 18"/>
                  <a:gd name="T14" fmla="*/ 50 w 65"/>
                  <a:gd name="T15" fmla="*/ 3 h 18"/>
                  <a:gd name="T16" fmla="*/ 54 w 65"/>
                  <a:gd name="T17" fmla="*/ 7 h 18"/>
                  <a:gd name="T18" fmla="*/ 61 w 65"/>
                  <a:gd name="T19" fmla="*/ 7 h 18"/>
                  <a:gd name="T20" fmla="*/ 65 w 65"/>
                  <a:gd name="T21" fmla="*/ 3 h 18"/>
                  <a:gd name="T22" fmla="*/ 58 w 65"/>
                  <a:gd name="T23" fmla="*/ 0 h 18"/>
                  <a:gd name="T24" fmla="*/ 29 w 65"/>
                  <a:gd name="T25" fmla="*/ 0 h 18"/>
                  <a:gd name="T26" fmla="*/ 22 w 65"/>
                  <a:gd name="T27" fmla="*/ 3 h 18"/>
                  <a:gd name="T28" fmla="*/ 18 w 65"/>
                  <a:gd name="T29" fmla="*/ 3 h 18"/>
                  <a:gd name="T30" fmla="*/ 11 w 65"/>
                  <a:gd name="T31" fmla="*/ 7 h 18"/>
                  <a:gd name="T32" fmla="*/ 15 w 65"/>
                  <a:gd name="T33" fmla="*/ 14 h 18"/>
                  <a:gd name="T34" fmla="*/ 11 w 65"/>
                  <a:gd name="T35" fmla="*/ 7 h 18"/>
                  <a:gd name="T36" fmla="*/ 0 w 65"/>
                  <a:gd name="T37" fmla="*/ 18 h 18"/>
                  <a:gd name="T38" fmla="*/ 15 w 65"/>
                  <a:gd name="T39" fmla="*/ 14 h 18"/>
                  <a:gd name="T40" fmla="*/ 11 w 65"/>
                  <a:gd name="T4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8">
                    <a:moveTo>
                      <a:pt x="11" y="7"/>
                    </a:moveTo>
                    <a:lnTo>
                      <a:pt x="15" y="14"/>
                    </a:lnTo>
                    <a:lnTo>
                      <a:pt x="22" y="14"/>
                    </a:lnTo>
                    <a:lnTo>
                      <a:pt x="25" y="11"/>
                    </a:lnTo>
                    <a:lnTo>
                      <a:pt x="33" y="7"/>
                    </a:lnTo>
                    <a:lnTo>
                      <a:pt x="36" y="7"/>
                    </a:lnTo>
                    <a:lnTo>
                      <a:pt x="43" y="3"/>
                    </a:lnTo>
                    <a:lnTo>
                      <a:pt x="50" y="3"/>
                    </a:lnTo>
                    <a:lnTo>
                      <a:pt x="54" y="7"/>
                    </a:lnTo>
                    <a:lnTo>
                      <a:pt x="61" y="7"/>
                    </a:lnTo>
                    <a:lnTo>
                      <a:pt x="65" y="3"/>
                    </a:lnTo>
                    <a:lnTo>
                      <a:pt x="58" y="0"/>
                    </a:lnTo>
                    <a:lnTo>
                      <a:pt x="29" y="0"/>
                    </a:lnTo>
                    <a:lnTo>
                      <a:pt x="22" y="3"/>
                    </a:lnTo>
                    <a:lnTo>
                      <a:pt x="18" y="3"/>
                    </a:lnTo>
                    <a:lnTo>
                      <a:pt x="11" y="7"/>
                    </a:lnTo>
                    <a:lnTo>
                      <a:pt x="15" y="14"/>
                    </a:lnTo>
                    <a:lnTo>
                      <a:pt x="11" y="7"/>
                    </a:lnTo>
                    <a:lnTo>
                      <a:pt x="0" y="18"/>
                    </a:lnTo>
                    <a:lnTo>
                      <a:pt x="15" y="14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38" name="Freeform 662"/>
              <p:cNvSpPr>
                <a:spLocks/>
              </p:cNvSpPr>
              <p:nvPr/>
            </p:nvSpPr>
            <p:spPr bwMode="auto">
              <a:xfrm>
                <a:off x="3966" y="1453"/>
                <a:ext cx="7" cy="18"/>
              </a:xfrm>
              <a:custGeom>
                <a:avLst/>
                <a:gdLst>
                  <a:gd name="T0" fmla="*/ 0 w 7"/>
                  <a:gd name="T1" fmla="*/ 7 h 18"/>
                  <a:gd name="T2" fmla="*/ 0 w 7"/>
                  <a:gd name="T3" fmla="*/ 4 h 18"/>
                  <a:gd name="T4" fmla="*/ 0 w 7"/>
                  <a:gd name="T5" fmla="*/ 11 h 18"/>
                  <a:gd name="T6" fmla="*/ 4 w 7"/>
                  <a:gd name="T7" fmla="*/ 18 h 18"/>
                  <a:gd name="T8" fmla="*/ 7 w 7"/>
                  <a:gd name="T9" fmla="*/ 15 h 18"/>
                  <a:gd name="T10" fmla="*/ 7 w 7"/>
                  <a:gd name="T11" fmla="*/ 0 h 18"/>
                  <a:gd name="T12" fmla="*/ 7 w 7"/>
                  <a:gd name="T13" fmla="*/ 4 h 18"/>
                  <a:gd name="T14" fmla="*/ 7 w 7"/>
                  <a:gd name="T15" fmla="*/ 0 h 18"/>
                  <a:gd name="T16" fmla="*/ 0 w 7"/>
                  <a:gd name="T1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0" y="11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39" name="Freeform 663"/>
              <p:cNvSpPr>
                <a:spLocks/>
              </p:cNvSpPr>
              <p:nvPr/>
            </p:nvSpPr>
            <p:spPr bwMode="auto">
              <a:xfrm>
                <a:off x="3934" y="1450"/>
                <a:ext cx="39" cy="28"/>
              </a:xfrm>
              <a:custGeom>
                <a:avLst/>
                <a:gdLst>
                  <a:gd name="T0" fmla="*/ 0 w 39"/>
                  <a:gd name="T1" fmla="*/ 25 h 28"/>
                  <a:gd name="T2" fmla="*/ 3 w 39"/>
                  <a:gd name="T3" fmla="*/ 28 h 28"/>
                  <a:gd name="T4" fmla="*/ 18 w 39"/>
                  <a:gd name="T5" fmla="*/ 14 h 28"/>
                  <a:gd name="T6" fmla="*/ 18 w 39"/>
                  <a:gd name="T7" fmla="*/ 10 h 28"/>
                  <a:gd name="T8" fmla="*/ 21 w 39"/>
                  <a:gd name="T9" fmla="*/ 10 h 28"/>
                  <a:gd name="T10" fmla="*/ 25 w 39"/>
                  <a:gd name="T11" fmla="*/ 7 h 28"/>
                  <a:gd name="T12" fmla="*/ 28 w 39"/>
                  <a:gd name="T13" fmla="*/ 7 h 28"/>
                  <a:gd name="T14" fmla="*/ 32 w 39"/>
                  <a:gd name="T15" fmla="*/ 10 h 28"/>
                  <a:gd name="T16" fmla="*/ 39 w 39"/>
                  <a:gd name="T17" fmla="*/ 3 h 28"/>
                  <a:gd name="T18" fmla="*/ 32 w 39"/>
                  <a:gd name="T19" fmla="*/ 0 h 28"/>
                  <a:gd name="T20" fmla="*/ 25 w 39"/>
                  <a:gd name="T21" fmla="*/ 0 h 28"/>
                  <a:gd name="T22" fmla="*/ 18 w 39"/>
                  <a:gd name="T23" fmla="*/ 3 h 28"/>
                  <a:gd name="T24" fmla="*/ 0 w 39"/>
                  <a:gd name="T25" fmla="*/ 21 h 28"/>
                  <a:gd name="T26" fmla="*/ 3 w 39"/>
                  <a:gd name="T27" fmla="*/ 21 h 28"/>
                  <a:gd name="T28" fmla="*/ 0 w 39"/>
                  <a:gd name="T29" fmla="*/ 25 h 28"/>
                  <a:gd name="T30" fmla="*/ 0 w 39"/>
                  <a:gd name="T31" fmla="*/ 28 h 28"/>
                  <a:gd name="T32" fmla="*/ 3 w 39"/>
                  <a:gd name="T33" fmla="*/ 28 h 28"/>
                  <a:gd name="T34" fmla="*/ 0 w 39"/>
                  <a:gd name="T3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8">
                    <a:moveTo>
                      <a:pt x="0" y="25"/>
                    </a:moveTo>
                    <a:lnTo>
                      <a:pt x="3" y="28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5" y="7"/>
                    </a:lnTo>
                    <a:lnTo>
                      <a:pt x="28" y="7"/>
                    </a:lnTo>
                    <a:lnTo>
                      <a:pt x="32" y="10"/>
                    </a:lnTo>
                    <a:lnTo>
                      <a:pt x="39" y="3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3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3" y="28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40" name="Freeform 664"/>
              <p:cNvSpPr>
                <a:spLocks/>
              </p:cNvSpPr>
              <p:nvPr/>
            </p:nvSpPr>
            <p:spPr bwMode="auto">
              <a:xfrm>
                <a:off x="3851" y="1396"/>
                <a:ext cx="86" cy="79"/>
              </a:xfrm>
              <a:custGeom>
                <a:avLst/>
                <a:gdLst>
                  <a:gd name="T0" fmla="*/ 0 w 86"/>
                  <a:gd name="T1" fmla="*/ 7 h 79"/>
                  <a:gd name="T2" fmla="*/ 11 w 86"/>
                  <a:gd name="T3" fmla="*/ 14 h 79"/>
                  <a:gd name="T4" fmla="*/ 21 w 86"/>
                  <a:gd name="T5" fmla="*/ 21 h 79"/>
                  <a:gd name="T6" fmla="*/ 32 w 86"/>
                  <a:gd name="T7" fmla="*/ 28 h 79"/>
                  <a:gd name="T8" fmla="*/ 43 w 86"/>
                  <a:gd name="T9" fmla="*/ 39 h 79"/>
                  <a:gd name="T10" fmla="*/ 54 w 86"/>
                  <a:gd name="T11" fmla="*/ 46 h 79"/>
                  <a:gd name="T12" fmla="*/ 65 w 86"/>
                  <a:gd name="T13" fmla="*/ 57 h 79"/>
                  <a:gd name="T14" fmla="*/ 72 w 86"/>
                  <a:gd name="T15" fmla="*/ 68 h 79"/>
                  <a:gd name="T16" fmla="*/ 83 w 86"/>
                  <a:gd name="T17" fmla="*/ 79 h 79"/>
                  <a:gd name="T18" fmla="*/ 86 w 86"/>
                  <a:gd name="T19" fmla="*/ 75 h 79"/>
                  <a:gd name="T20" fmla="*/ 79 w 86"/>
                  <a:gd name="T21" fmla="*/ 64 h 79"/>
                  <a:gd name="T22" fmla="*/ 36 w 86"/>
                  <a:gd name="T23" fmla="*/ 21 h 79"/>
                  <a:gd name="T24" fmla="*/ 25 w 86"/>
                  <a:gd name="T25" fmla="*/ 14 h 79"/>
                  <a:gd name="T26" fmla="*/ 14 w 86"/>
                  <a:gd name="T27" fmla="*/ 7 h 79"/>
                  <a:gd name="T28" fmla="*/ 0 w 86"/>
                  <a:gd name="T29" fmla="*/ 0 h 79"/>
                  <a:gd name="T30" fmla="*/ 0 w 86"/>
                  <a:gd name="T31" fmla="*/ 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79">
                    <a:moveTo>
                      <a:pt x="0" y="7"/>
                    </a:moveTo>
                    <a:lnTo>
                      <a:pt x="11" y="14"/>
                    </a:lnTo>
                    <a:lnTo>
                      <a:pt x="21" y="21"/>
                    </a:lnTo>
                    <a:lnTo>
                      <a:pt x="32" y="28"/>
                    </a:lnTo>
                    <a:lnTo>
                      <a:pt x="43" y="39"/>
                    </a:lnTo>
                    <a:lnTo>
                      <a:pt x="54" y="46"/>
                    </a:lnTo>
                    <a:lnTo>
                      <a:pt x="65" y="57"/>
                    </a:lnTo>
                    <a:lnTo>
                      <a:pt x="72" y="68"/>
                    </a:lnTo>
                    <a:lnTo>
                      <a:pt x="83" y="79"/>
                    </a:lnTo>
                    <a:lnTo>
                      <a:pt x="86" y="75"/>
                    </a:lnTo>
                    <a:lnTo>
                      <a:pt x="79" y="64"/>
                    </a:lnTo>
                    <a:lnTo>
                      <a:pt x="36" y="21"/>
                    </a:lnTo>
                    <a:lnTo>
                      <a:pt x="25" y="14"/>
                    </a:lnTo>
                    <a:lnTo>
                      <a:pt x="14" y="7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41" name="Freeform 665"/>
              <p:cNvSpPr>
                <a:spLocks/>
              </p:cNvSpPr>
              <p:nvPr/>
            </p:nvSpPr>
            <p:spPr bwMode="auto">
              <a:xfrm>
                <a:off x="3703" y="1396"/>
                <a:ext cx="148" cy="118"/>
              </a:xfrm>
              <a:custGeom>
                <a:avLst/>
                <a:gdLst>
                  <a:gd name="T0" fmla="*/ 4 w 148"/>
                  <a:gd name="T1" fmla="*/ 118 h 118"/>
                  <a:gd name="T2" fmla="*/ 15 w 148"/>
                  <a:gd name="T3" fmla="*/ 111 h 118"/>
                  <a:gd name="T4" fmla="*/ 22 w 148"/>
                  <a:gd name="T5" fmla="*/ 100 h 118"/>
                  <a:gd name="T6" fmla="*/ 29 w 148"/>
                  <a:gd name="T7" fmla="*/ 93 h 118"/>
                  <a:gd name="T8" fmla="*/ 36 w 148"/>
                  <a:gd name="T9" fmla="*/ 82 h 118"/>
                  <a:gd name="T10" fmla="*/ 43 w 148"/>
                  <a:gd name="T11" fmla="*/ 72 h 118"/>
                  <a:gd name="T12" fmla="*/ 51 w 148"/>
                  <a:gd name="T13" fmla="*/ 61 h 118"/>
                  <a:gd name="T14" fmla="*/ 58 w 148"/>
                  <a:gd name="T15" fmla="*/ 50 h 118"/>
                  <a:gd name="T16" fmla="*/ 83 w 148"/>
                  <a:gd name="T17" fmla="*/ 25 h 118"/>
                  <a:gd name="T18" fmla="*/ 94 w 148"/>
                  <a:gd name="T19" fmla="*/ 18 h 118"/>
                  <a:gd name="T20" fmla="*/ 101 w 148"/>
                  <a:gd name="T21" fmla="*/ 14 h 118"/>
                  <a:gd name="T22" fmla="*/ 112 w 148"/>
                  <a:gd name="T23" fmla="*/ 10 h 118"/>
                  <a:gd name="T24" fmla="*/ 123 w 148"/>
                  <a:gd name="T25" fmla="*/ 7 h 118"/>
                  <a:gd name="T26" fmla="*/ 148 w 148"/>
                  <a:gd name="T27" fmla="*/ 7 h 118"/>
                  <a:gd name="T28" fmla="*/ 148 w 148"/>
                  <a:gd name="T29" fmla="*/ 0 h 118"/>
                  <a:gd name="T30" fmla="*/ 123 w 148"/>
                  <a:gd name="T31" fmla="*/ 0 h 118"/>
                  <a:gd name="T32" fmla="*/ 108 w 148"/>
                  <a:gd name="T33" fmla="*/ 3 h 118"/>
                  <a:gd name="T34" fmla="*/ 97 w 148"/>
                  <a:gd name="T35" fmla="*/ 7 h 118"/>
                  <a:gd name="T36" fmla="*/ 90 w 148"/>
                  <a:gd name="T37" fmla="*/ 14 h 118"/>
                  <a:gd name="T38" fmla="*/ 76 w 148"/>
                  <a:gd name="T39" fmla="*/ 21 h 118"/>
                  <a:gd name="T40" fmla="*/ 69 w 148"/>
                  <a:gd name="T41" fmla="*/ 28 h 118"/>
                  <a:gd name="T42" fmla="*/ 61 w 148"/>
                  <a:gd name="T43" fmla="*/ 39 h 118"/>
                  <a:gd name="T44" fmla="*/ 43 w 148"/>
                  <a:gd name="T45" fmla="*/ 57 h 118"/>
                  <a:gd name="T46" fmla="*/ 36 w 148"/>
                  <a:gd name="T47" fmla="*/ 68 h 118"/>
                  <a:gd name="T48" fmla="*/ 29 w 148"/>
                  <a:gd name="T49" fmla="*/ 79 h 118"/>
                  <a:gd name="T50" fmla="*/ 22 w 148"/>
                  <a:gd name="T51" fmla="*/ 86 h 118"/>
                  <a:gd name="T52" fmla="*/ 15 w 148"/>
                  <a:gd name="T53" fmla="*/ 97 h 118"/>
                  <a:gd name="T54" fmla="*/ 7 w 148"/>
                  <a:gd name="T55" fmla="*/ 104 h 118"/>
                  <a:gd name="T56" fmla="*/ 0 w 148"/>
                  <a:gd name="T57" fmla="*/ 115 h 118"/>
                  <a:gd name="T58" fmla="*/ 4 w 148"/>
                  <a:gd name="T5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8" h="118">
                    <a:moveTo>
                      <a:pt x="4" y="118"/>
                    </a:moveTo>
                    <a:lnTo>
                      <a:pt x="15" y="111"/>
                    </a:lnTo>
                    <a:lnTo>
                      <a:pt x="22" y="100"/>
                    </a:lnTo>
                    <a:lnTo>
                      <a:pt x="29" y="93"/>
                    </a:lnTo>
                    <a:lnTo>
                      <a:pt x="36" y="82"/>
                    </a:lnTo>
                    <a:lnTo>
                      <a:pt x="43" y="72"/>
                    </a:lnTo>
                    <a:lnTo>
                      <a:pt x="51" y="61"/>
                    </a:lnTo>
                    <a:lnTo>
                      <a:pt x="58" y="50"/>
                    </a:lnTo>
                    <a:lnTo>
                      <a:pt x="83" y="25"/>
                    </a:lnTo>
                    <a:lnTo>
                      <a:pt x="94" y="18"/>
                    </a:lnTo>
                    <a:lnTo>
                      <a:pt x="101" y="14"/>
                    </a:lnTo>
                    <a:lnTo>
                      <a:pt x="112" y="10"/>
                    </a:lnTo>
                    <a:lnTo>
                      <a:pt x="123" y="7"/>
                    </a:lnTo>
                    <a:lnTo>
                      <a:pt x="148" y="7"/>
                    </a:lnTo>
                    <a:lnTo>
                      <a:pt x="148" y="0"/>
                    </a:lnTo>
                    <a:lnTo>
                      <a:pt x="123" y="0"/>
                    </a:lnTo>
                    <a:lnTo>
                      <a:pt x="108" y="3"/>
                    </a:lnTo>
                    <a:lnTo>
                      <a:pt x="97" y="7"/>
                    </a:lnTo>
                    <a:lnTo>
                      <a:pt x="90" y="14"/>
                    </a:lnTo>
                    <a:lnTo>
                      <a:pt x="76" y="21"/>
                    </a:lnTo>
                    <a:lnTo>
                      <a:pt x="69" y="28"/>
                    </a:lnTo>
                    <a:lnTo>
                      <a:pt x="61" y="39"/>
                    </a:lnTo>
                    <a:lnTo>
                      <a:pt x="43" y="57"/>
                    </a:lnTo>
                    <a:lnTo>
                      <a:pt x="36" y="68"/>
                    </a:lnTo>
                    <a:lnTo>
                      <a:pt x="29" y="79"/>
                    </a:lnTo>
                    <a:lnTo>
                      <a:pt x="22" y="86"/>
                    </a:lnTo>
                    <a:lnTo>
                      <a:pt x="15" y="97"/>
                    </a:lnTo>
                    <a:lnTo>
                      <a:pt x="7" y="104"/>
                    </a:lnTo>
                    <a:lnTo>
                      <a:pt x="0" y="115"/>
                    </a:lnTo>
                    <a:lnTo>
                      <a:pt x="4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42" name="Freeform 666"/>
              <p:cNvSpPr>
                <a:spLocks/>
              </p:cNvSpPr>
              <p:nvPr/>
            </p:nvSpPr>
            <p:spPr bwMode="auto">
              <a:xfrm>
                <a:off x="3653" y="1511"/>
                <a:ext cx="54" cy="248"/>
              </a:xfrm>
              <a:custGeom>
                <a:avLst/>
                <a:gdLst>
                  <a:gd name="T0" fmla="*/ 7 w 54"/>
                  <a:gd name="T1" fmla="*/ 248 h 248"/>
                  <a:gd name="T2" fmla="*/ 11 w 54"/>
                  <a:gd name="T3" fmla="*/ 219 h 248"/>
                  <a:gd name="T4" fmla="*/ 14 w 54"/>
                  <a:gd name="T5" fmla="*/ 187 h 248"/>
                  <a:gd name="T6" fmla="*/ 14 w 54"/>
                  <a:gd name="T7" fmla="*/ 122 h 248"/>
                  <a:gd name="T8" fmla="*/ 18 w 54"/>
                  <a:gd name="T9" fmla="*/ 86 h 248"/>
                  <a:gd name="T10" fmla="*/ 25 w 54"/>
                  <a:gd name="T11" fmla="*/ 57 h 248"/>
                  <a:gd name="T12" fmla="*/ 36 w 54"/>
                  <a:gd name="T13" fmla="*/ 29 h 248"/>
                  <a:gd name="T14" fmla="*/ 54 w 54"/>
                  <a:gd name="T15" fmla="*/ 3 h 248"/>
                  <a:gd name="T16" fmla="*/ 50 w 54"/>
                  <a:gd name="T17" fmla="*/ 0 h 248"/>
                  <a:gd name="T18" fmla="*/ 29 w 54"/>
                  <a:gd name="T19" fmla="*/ 25 h 248"/>
                  <a:gd name="T20" fmla="*/ 14 w 54"/>
                  <a:gd name="T21" fmla="*/ 54 h 248"/>
                  <a:gd name="T22" fmla="*/ 11 w 54"/>
                  <a:gd name="T23" fmla="*/ 86 h 248"/>
                  <a:gd name="T24" fmla="*/ 7 w 54"/>
                  <a:gd name="T25" fmla="*/ 122 h 248"/>
                  <a:gd name="T26" fmla="*/ 7 w 54"/>
                  <a:gd name="T27" fmla="*/ 187 h 248"/>
                  <a:gd name="T28" fmla="*/ 3 w 54"/>
                  <a:gd name="T29" fmla="*/ 219 h 248"/>
                  <a:gd name="T30" fmla="*/ 0 w 54"/>
                  <a:gd name="T31" fmla="*/ 248 h 248"/>
                  <a:gd name="T32" fmla="*/ 7 w 54"/>
                  <a:gd name="T33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248">
                    <a:moveTo>
                      <a:pt x="7" y="248"/>
                    </a:moveTo>
                    <a:lnTo>
                      <a:pt x="11" y="219"/>
                    </a:lnTo>
                    <a:lnTo>
                      <a:pt x="14" y="187"/>
                    </a:lnTo>
                    <a:lnTo>
                      <a:pt x="14" y="122"/>
                    </a:lnTo>
                    <a:lnTo>
                      <a:pt x="18" y="86"/>
                    </a:lnTo>
                    <a:lnTo>
                      <a:pt x="25" y="57"/>
                    </a:lnTo>
                    <a:lnTo>
                      <a:pt x="36" y="29"/>
                    </a:lnTo>
                    <a:lnTo>
                      <a:pt x="54" y="3"/>
                    </a:lnTo>
                    <a:lnTo>
                      <a:pt x="50" y="0"/>
                    </a:lnTo>
                    <a:lnTo>
                      <a:pt x="29" y="25"/>
                    </a:lnTo>
                    <a:lnTo>
                      <a:pt x="14" y="54"/>
                    </a:lnTo>
                    <a:lnTo>
                      <a:pt x="11" y="86"/>
                    </a:lnTo>
                    <a:lnTo>
                      <a:pt x="7" y="122"/>
                    </a:lnTo>
                    <a:lnTo>
                      <a:pt x="7" y="187"/>
                    </a:lnTo>
                    <a:lnTo>
                      <a:pt x="3" y="219"/>
                    </a:lnTo>
                    <a:lnTo>
                      <a:pt x="0" y="248"/>
                    </a:lnTo>
                    <a:lnTo>
                      <a:pt x="7" y="2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43" name="Freeform 667"/>
              <p:cNvSpPr>
                <a:spLocks/>
              </p:cNvSpPr>
              <p:nvPr/>
            </p:nvSpPr>
            <p:spPr bwMode="auto">
              <a:xfrm>
                <a:off x="3646" y="1759"/>
                <a:ext cx="18" cy="79"/>
              </a:xfrm>
              <a:custGeom>
                <a:avLst/>
                <a:gdLst>
                  <a:gd name="T0" fmla="*/ 7 w 18"/>
                  <a:gd name="T1" fmla="*/ 76 h 79"/>
                  <a:gd name="T2" fmla="*/ 7 w 18"/>
                  <a:gd name="T3" fmla="*/ 79 h 79"/>
                  <a:gd name="T4" fmla="*/ 14 w 18"/>
                  <a:gd name="T5" fmla="*/ 69 h 79"/>
                  <a:gd name="T6" fmla="*/ 14 w 18"/>
                  <a:gd name="T7" fmla="*/ 58 h 79"/>
                  <a:gd name="T8" fmla="*/ 18 w 18"/>
                  <a:gd name="T9" fmla="*/ 51 h 79"/>
                  <a:gd name="T10" fmla="*/ 14 w 18"/>
                  <a:gd name="T11" fmla="*/ 40 h 79"/>
                  <a:gd name="T12" fmla="*/ 14 w 18"/>
                  <a:gd name="T13" fmla="*/ 0 h 79"/>
                  <a:gd name="T14" fmla="*/ 7 w 18"/>
                  <a:gd name="T15" fmla="*/ 0 h 79"/>
                  <a:gd name="T16" fmla="*/ 7 w 18"/>
                  <a:gd name="T17" fmla="*/ 29 h 79"/>
                  <a:gd name="T18" fmla="*/ 10 w 18"/>
                  <a:gd name="T19" fmla="*/ 40 h 79"/>
                  <a:gd name="T20" fmla="*/ 10 w 18"/>
                  <a:gd name="T21" fmla="*/ 58 h 79"/>
                  <a:gd name="T22" fmla="*/ 7 w 18"/>
                  <a:gd name="T23" fmla="*/ 65 h 79"/>
                  <a:gd name="T24" fmla="*/ 0 w 18"/>
                  <a:gd name="T25" fmla="*/ 76 h 79"/>
                  <a:gd name="T26" fmla="*/ 7 w 18"/>
                  <a:gd name="T27" fmla="*/ 7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79">
                    <a:moveTo>
                      <a:pt x="7" y="76"/>
                    </a:moveTo>
                    <a:lnTo>
                      <a:pt x="7" y="79"/>
                    </a:lnTo>
                    <a:lnTo>
                      <a:pt x="14" y="69"/>
                    </a:lnTo>
                    <a:lnTo>
                      <a:pt x="14" y="58"/>
                    </a:lnTo>
                    <a:lnTo>
                      <a:pt x="18" y="51"/>
                    </a:lnTo>
                    <a:lnTo>
                      <a:pt x="14" y="4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29"/>
                    </a:lnTo>
                    <a:lnTo>
                      <a:pt x="10" y="40"/>
                    </a:lnTo>
                    <a:lnTo>
                      <a:pt x="10" y="58"/>
                    </a:lnTo>
                    <a:lnTo>
                      <a:pt x="7" y="65"/>
                    </a:lnTo>
                    <a:lnTo>
                      <a:pt x="0" y="76"/>
                    </a:lnTo>
                    <a:lnTo>
                      <a:pt x="7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44" name="Freeform 668"/>
              <p:cNvSpPr>
                <a:spLocks/>
              </p:cNvSpPr>
              <p:nvPr/>
            </p:nvSpPr>
            <p:spPr bwMode="auto">
              <a:xfrm>
                <a:off x="3646" y="1835"/>
                <a:ext cx="14" cy="14"/>
              </a:xfrm>
              <a:custGeom>
                <a:avLst/>
                <a:gdLst>
                  <a:gd name="T0" fmla="*/ 10 w 14"/>
                  <a:gd name="T1" fmla="*/ 14 h 14"/>
                  <a:gd name="T2" fmla="*/ 10 w 14"/>
                  <a:gd name="T3" fmla="*/ 7 h 14"/>
                  <a:gd name="T4" fmla="*/ 7 w 14"/>
                  <a:gd name="T5" fmla="*/ 3 h 14"/>
                  <a:gd name="T6" fmla="*/ 7 w 14"/>
                  <a:gd name="T7" fmla="*/ 0 h 14"/>
                  <a:gd name="T8" fmla="*/ 0 w 14"/>
                  <a:gd name="T9" fmla="*/ 0 h 14"/>
                  <a:gd name="T10" fmla="*/ 0 w 14"/>
                  <a:gd name="T11" fmla="*/ 7 h 14"/>
                  <a:gd name="T12" fmla="*/ 3 w 14"/>
                  <a:gd name="T13" fmla="*/ 11 h 14"/>
                  <a:gd name="T14" fmla="*/ 3 w 14"/>
                  <a:gd name="T15" fmla="*/ 14 h 14"/>
                  <a:gd name="T16" fmla="*/ 7 w 14"/>
                  <a:gd name="T17" fmla="*/ 7 h 14"/>
                  <a:gd name="T18" fmla="*/ 10 w 14"/>
                  <a:gd name="T19" fmla="*/ 14 h 14"/>
                  <a:gd name="T20" fmla="*/ 14 w 14"/>
                  <a:gd name="T21" fmla="*/ 11 h 14"/>
                  <a:gd name="T22" fmla="*/ 10 w 14"/>
                  <a:gd name="T23" fmla="*/ 11 h 14"/>
                  <a:gd name="T24" fmla="*/ 10 w 14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10" y="14"/>
                    </a:moveTo>
                    <a:lnTo>
                      <a:pt x="10" y="7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7" y="7"/>
                    </a:lnTo>
                    <a:lnTo>
                      <a:pt x="10" y="14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45" name="Freeform 669"/>
              <p:cNvSpPr>
                <a:spLocks/>
              </p:cNvSpPr>
              <p:nvPr/>
            </p:nvSpPr>
            <p:spPr bwMode="auto">
              <a:xfrm>
                <a:off x="3624" y="1835"/>
                <a:ext cx="32" cy="18"/>
              </a:xfrm>
              <a:custGeom>
                <a:avLst/>
                <a:gdLst>
                  <a:gd name="T0" fmla="*/ 0 w 32"/>
                  <a:gd name="T1" fmla="*/ 3 h 18"/>
                  <a:gd name="T2" fmla="*/ 7 w 32"/>
                  <a:gd name="T3" fmla="*/ 11 h 18"/>
                  <a:gd name="T4" fmla="*/ 11 w 32"/>
                  <a:gd name="T5" fmla="*/ 11 h 18"/>
                  <a:gd name="T6" fmla="*/ 18 w 32"/>
                  <a:gd name="T7" fmla="*/ 18 h 18"/>
                  <a:gd name="T8" fmla="*/ 29 w 32"/>
                  <a:gd name="T9" fmla="*/ 18 h 18"/>
                  <a:gd name="T10" fmla="*/ 32 w 32"/>
                  <a:gd name="T11" fmla="*/ 14 h 18"/>
                  <a:gd name="T12" fmla="*/ 29 w 32"/>
                  <a:gd name="T13" fmla="*/ 7 h 18"/>
                  <a:gd name="T14" fmla="*/ 25 w 32"/>
                  <a:gd name="T15" fmla="*/ 11 h 18"/>
                  <a:gd name="T16" fmla="*/ 22 w 32"/>
                  <a:gd name="T17" fmla="*/ 11 h 18"/>
                  <a:gd name="T18" fmla="*/ 14 w 32"/>
                  <a:gd name="T19" fmla="*/ 3 h 18"/>
                  <a:gd name="T20" fmla="*/ 7 w 32"/>
                  <a:gd name="T21" fmla="*/ 3 h 18"/>
                  <a:gd name="T22" fmla="*/ 4 w 32"/>
                  <a:gd name="T23" fmla="*/ 0 h 18"/>
                  <a:gd name="T24" fmla="*/ 7 w 32"/>
                  <a:gd name="T25" fmla="*/ 3 h 18"/>
                  <a:gd name="T26" fmla="*/ 0 w 32"/>
                  <a:gd name="T27" fmla="*/ 3 h 18"/>
                  <a:gd name="T28" fmla="*/ 0 w 32"/>
                  <a:gd name="T29" fmla="*/ 7 h 18"/>
                  <a:gd name="T30" fmla="*/ 4 w 32"/>
                  <a:gd name="T31" fmla="*/ 7 h 18"/>
                  <a:gd name="T32" fmla="*/ 0 w 32"/>
                  <a:gd name="T3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18">
                    <a:moveTo>
                      <a:pt x="0" y="3"/>
                    </a:moveTo>
                    <a:lnTo>
                      <a:pt x="7" y="11"/>
                    </a:lnTo>
                    <a:lnTo>
                      <a:pt x="11" y="11"/>
                    </a:lnTo>
                    <a:lnTo>
                      <a:pt x="18" y="18"/>
                    </a:lnTo>
                    <a:lnTo>
                      <a:pt x="29" y="18"/>
                    </a:lnTo>
                    <a:lnTo>
                      <a:pt x="32" y="14"/>
                    </a:lnTo>
                    <a:lnTo>
                      <a:pt x="29" y="7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14" y="3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46" name="Freeform 670"/>
              <p:cNvSpPr>
                <a:spLocks/>
              </p:cNvSpPr>
              <p:nvPr/>
            </p:nvSpPr>
            <p:spPr bwMode="auto">
              <a:xfrm>
                <a:off x="3610" y="1777"/>
                <a:ext cx="21" cy="61"/>
              </a:xfrm>
              <a:custGeom>
                <a:avLst/>
                <a:gdLst>
                  <a:gd name="T0" fmla="*/ 3 w 21"/>
                  <a:gd name="T1" fmla="*/ 7 h 61"/>
                  <a:gd name="T2" fmla="*/ 0 w 21"/>
                  <a:gd name="T3" fmla="*/ 11 h 61"/>
                  <a:gd name="T4" fmla="*/ 7 w 21"/>
                  <a:gd name="T5" fmla="*/ 15 h 61"/>
                  <a:gd name="T6" fmla="*/ 7 w 21"/>
                  <a:gd name="T7" fmla="*/ 18 h 61"/>
                  <a:gd name="T8" fmla="*/ 10 w 21"/>
                  <a:gd name="T9" fmla="*/ 22 h 61"/>
                  <a:gd name="T10" fmla="*/ 10 w 21"/>
                  <a:gd name="T11" fmla="*/ 54 h 61"/>
                  <a:gd name="T12" fmla="*/ 14 w 21"/>
                  <a:gd name="T13" fmla="*/ 61 h 61"/>
                  <a:gd name="T14" fmla="*/ 21 w 21"/>
                  <a:gd name="T15" fmla="*/ 61 h 61"/>
                  <a:gd name="T16" fmla="*/ 18 w 21"/>
                  <a:gd name="T17" fmla="*/ 54 h 61"/>
                  <a:gd name="T18" fmla="*/ 18 w 21"/>
                  <a:gd name="T19" fmla="*/ 22 h 61"/>
                  <a:gd name="T20" fmla="*/ 14 w 21"/>
                  <a:gd name="T21" fmla="*/ 15 h 61"/>
                  <a:gd name="T22" fmla="*/ 10 w 21"/>
                  <a:gd name="T23" fmla="*/ 7 h 61"/>
                  <a:gd name="T24" fmla="*/ 3 w 21"/>
                  <a:gd name="T25" fmla="*/ 4 h 61"/>
                  <a:gd name="T26" fmla="*/ 0 w 21"/>
                  <a:gd name="T27" fmla="*/ 4 h 61"/>
                  <a:gd name="T28" fmla="*/ 3 w 21"/>
                  <a:gd name="T29" fmla="*/ 4 h 61"/>
                  <a:gd name="T30" fmla="*/ 0 w 21"/>
                  <a:gd name="T31" fmla="*/ 0 h 61"/>
                  <a:gd name="T32" fmla="*/ 0 w 21"/>
                  <a:gd name="T33" fmla="*/ 4 h 61"/>
                  <a:gd name="T34" fmla="*/ 3 w 21"/>
                  <a:gd name="T35" fmla="*/ 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61">
                    <a:moveTo>
                      <a:pt x="3" y="7"/>
                    </a:moveTo>
                    <a:lnTo>
                      <a:pt x="0" y="11"/>
                    </a:lnTo>
                    <a:lnTo>
                      <a:pt x="7" y="15"/>
                    </a:lnTo>
                    <a:lnTo>
                      <a:pt x="7" y="18"/>
                    </a:lnTo>
                    <a:lnTo>
                      <a:pt x="10" y="22"/>
                    </a:lnTo>
                    <a:lnTo>
                      <a:pt x="10" y="54"/>
                    </a:lnTo>
                    <a:lnTo>
                      <a:pt x="14" y="61"/>
                    </a:lnTo>
                    <a:lnTo>
                      <a:pt x="21" y="61"/>
                    </a:lnTo>
                    <a:lnTo>
                      <a:pt x="18" y="54"/>
                    </a:lnTo>
                    <a:lnTo>
                      <a:pt x="18" y="22"/>
                    </a:lnTo>
                    <a:lnTo>
                      <a:pt x="14" y="15"/>
                    </a:lnTo>
                    <a:lnTo>
                      <a:pt x="10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47" name="Freeform 671"/>
              <p:cNvSpPr>
                <a:spLocks/>
              </p:cNvSpPr>
              <p:nvPr/>
            </p:nvSpPr>
            <p:spPr bwMode="auto">
              <a:xfrm>
                <a:off x="3599" y="1781"/>
                <a:ext cx="14" cy="54"/>
              </a:xfrm>
              <a:custGeom>
                <a:avLst/>
                <a:gdLst>
                  <a:gd name="T0" fmla="*/ 3 w 14"/>
                  <a:gd name="T1" fmla="*/ 54 h 54"/>
                  <a:gd name="T2" fmla="*/ 7 w 14"/>
                  <a:gd name="T3" fmla="*/ 50 h 54"/>
                  <a:gd name="T4" fmla="*/ 11 w 14"/>
                  <a:gd name="T5" fmla="*/ 36 h 54"/>
                  <a:gd name="T6" fmla="*/ 11 w 14"/>
                  <a:gd name="T7" fmla="*/ 14 h 54"/>
                  <a:gd name="T8" fmla="*/ 14 w 14"/>
                  <a:gd name="T9" fmla="*/ 3 h 54"/>
                  <a:gd name="T10" fmla="*/ 11 w 14"/>
                  <a:gd name="T11" fmla="*/ 0 h 54"/>
                  <a:gd name="T12" fmla="*/ 3 w 14"/>
                  <a:gd name="T13" fmla="*/ 14 h 54"/>
                  <a:gd name="T14" fmla="*/ 3 w 14"/>
                  <a:gd name="T15" fmla="*/ 36 h 54"/>
                  <a:gd name="T16" fmla="*/ 0 w 14"/>
                  <a:gd name="T17" fmla="*/ 47 h 54"/>
                  <a:gd name="T18" fmla="*/ 3 w 14"/>
                  <a:gd name="T19" fmla="*/ 47 h 54"/>
                  <a:gd name="T20" fmla="*/ 3 w 14"/>
                  <a:gd name="T21" fmla="*/ 54 h 54"/>
                  <a:gd name="T22" fmla="*/ 7 w 14"/>
                  <a:gd name="T23" fmla="*/ 54 h 54"/>
                  <a:gd name="T24" fmla="*/ 7 w 14"/>
                  <a:gd name="T25" fmla="*/ 50 h 54"/>
                  <a:gd name="T26" fmla="*/ 3 w 14"/>
                  <a:gd name="T2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54">
                    <a:moveTo>
                      <a:pt x="3" y="54"/>
                    </a:moveTo>
                    <a:lnTo>
                      <a:pt x="7" y="50"/>
                    </a:lnTo>
                    <a:lnTo>
                      <a:pt x="11" y="36"/>
                    </a:lnTo>
                    <a:lnTo>
                      <a:pt x="11" y="14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3" y="14"/>
                    </a:lnTo>
                    <a:lnTo>
                      <a:pt x="3" y="36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3" y="54"/>
                    </a:lnTo>
                    <a:lnTo>
                      <a:pt x="7" y="54"/>
                    </a:lnTo>
                    <a:lnTo>
                      <a:pt x="7" y="50"/>
                    </a:ln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48" name="Freeform 672"/>
              <p:cNvSpPr>
                <a:spLocks/>
              </p:cNvSpPr>
              <p:nvPr/>
            </p:nvSpPr>
            <p:spPr bwMode="auto">
              <a:xfrm>
                <a:off x="3566" y="1813"/>
                <a:ext cx="36" cy="22"/>
              </a:xfrm>
              <a:custGeom>
                <a:avLst/>
                <a:gdLst>
                  <a:gd name="T0" fmla="*/ 0 w 36"/>
                  <a:gd name="T1" fmla="*/ 7 h 22"/>
                  <a:gd name="T2" fmla="*/ 11 w 36"/>
                  <a:gd name="T3" fmla="*/ 7 h 22"/>
                  <a:gd name="T4" fmla="*/ 18 w 36"/>
                  <a:gd name="T5" fmla="*/ 15 h 22"/>
                  <a:gd name="T6" fmla="*/ 26 w 36"/>
                  <a:gd name="T7" fmla="*/ 18 h 22"/>
                  <a:gd name="T8" fmla="*/ 29 w 36"/>
                  <a:gd name="T9" fmla="*/ 18 h 22"/>
                  <a:gd name="T10" fmla="*/ 33 w 36"/>
                  <a:gd name="T11" fmla="*/ 22 h 22"/>
                  <a:gd name="T12" fmla="*/ 36 w 36"/>
                  <a:gd name="T13" fmla="*/ 22 h 22"/>
                  <a:gd name="T14" fmla="*/ 36 w 36"/>
                  <a:gd name="T15" fmla="*/ 15 h 22"/>
                  <a:gd name="T16" fmla="*/ 33 w 36"/>
                  <a:gd name="T17" fmla="*/ 15 h 22"/>
                  <a:gd name="T18" fmla="*/ 33 w 36"/>
                  <a:gd name="T19" fmla="*/ 11 h 22"/>
                  <a:gd name="T20" fmla="*/ 29 w 36"/>
                  <a:gd name="T21" fmla="*/ 7 h 22"/>
                  <a:gd name="T22" fmla="*/ 22 w 36"/>
                  <a:gd name="T23" fmla="*/ 7 h 22"/>
                  <a:gd name="T24" fmla="*/ 18 w 36"/>
                  <a:gd name="T25" fmla="*/ 4 h 22"/>
                  <a:gd name="T26" fmla="*/ 15 w 36"/>
                  <a:gd name="T27" fmla="*/ 4 h 22"/>
                  <a:gd name="T28" fmla="*/ 8 w 36"/>
                  <a:gd name="T29" fmla="*/ 0 h 22"/>
                  <a:gd name="T30" fmla="*/ 4 w 36"/>
                  <a:gd name="T31" fmla="*/ 0 h 22"/>
                  <a:gd name="T32" fmla="*/ 4 w 36"/>
                  <a:gd name="T33" fmla="*/ 4 h 22"/>
                  <a:gd name="T34" fmla="*/ 0 w 36"/>
                  <a:gd name="T35" fmla="*/ 7 h 22"/>
                  <a:gd name="T36" fmla="*/ 4 w 36"/>
                  <a:gd name="T37" fmla="*/ 7 h 22"/>
                  <a:gd name="T38" fmla="*/ 0 w 36"/>
                  <a:gd name="T39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22">
                    <a:moveTo>
                      <a:pt x="0" y="7"/>
                    </a:moveTo>
                    <a:lnTo>
                      <a:pt x="11" y="7"/>
                    </a:lnTo>
                    <a:lnTo>
                      <a:pt x="18" y="15"/>
                    </a:lnTo>
                    <a:lnTo>
                      <a:pt x="26" y="18"/>
                    </a:lnTo>
                    <a:lnTo>
                      <a:pt x="29" y="18"/>
                    </a:lnTo>
                    <a:lnTo>
                      <a:pt x="33" y="22"/>
                    </a:lnTo>
                    <a:lnTo>
                      <a:pt x="36" y="22"/>
                    </a:lnTo>
                    <a:lnTo>
                      <a:pt x="36" y="15"/>
                    </a:lnTo>
                    <a:lnTo>
                      <a:pt x="33" y="15"/>
                    </a:lnTo>
                    <a:lnTo>
                      <a:pt x="33" y="11"/>
                    </a:lnTo>
                    <a:lnTo>
                      <a:pt x="29" y="7"/>
                    </a:lnTo>
                    <a:lnTo>
                      <a:pt x="22" y="7"/>
                    </a:lnTo>
                    <a:lnTo>
                      <a:pt x="18" y="4"/>
                    </a:lnTo>
                    <a:lnTo>
                      <a:pt x="15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49" name="Freeform 673"/>
              <p:cNvSpPr>
                <a:spLocks/>
              </p:cNvSpPr>
              <p:nvPr/>
            </p:nvSpPr>
            <p:spPr bwMode="auto">
              <a:xfrm>
                <a:off x="3559" y="1810"/>
                <a:ext cx="11" cy="10"/>
              </a:xfrm>
              <a:custGeom>
                <a:avLst/>
                <a:gdLst>
                  <a:gd name="T0" fmla="*/ 0 w 11"/>
                  <a:gd name="T1" fmla="*/ 3 h 10"/>
                  <a:gd name="T2" fmla="*/ 7 w 11"/>
                  <a:gd name="T3" fmla="*/ 10 h 10"/>
                  <a:gd name="T4" fmla="*/ 11 w 11"/>
                  <a:gd name="T5" fmla="*/ 7 h 10"/>
                  <a:gd name="T6" fmla="*/ 7 w 11"/>
                  <a:gd name="T7" fmla="*/ 0 h 10"/>
                  <a:gd name="T8" fmla="*/ 7 w 11"/>
                  <a:gd name="T9" fmla="*/ 3 h 10"/>
                  <a:gd name="T10" fmla="*/ 0 w 11"/>
                  <a:gd name="T1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0" y="3"/>
                    </a:moveTo>
                    <a:lnTo>
                      <a:pt x="7" y="10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50" name="Freeform 674"/>
              <p:cNvSpPr>
                <a:spLocks/>
              </p:cNvSpPr>
              <p:nvPr/>
            </p:nvSpPr>
            <p:spPr bwMode="auto">
              <a:xfrm>
                <a:off x="3552" y="1676"/>
                <a:ext cx="18" cy="137"/>
              </a:xfrm>
              <a:custGeom>
                <a:avLst/>
                <a:gdLst>
                  <a:gd name="T0" fmla="*/ 4 w 18"/>
                  <a:gd name="T1" fmla="*/ 8 h 137"/>
                  <a:gd name="T2" fmla="*/ 0 w 18"/>
                  <a:gd name="T3" fmla="*/ 4 h 137"/>
                  <a:gd name="T4" fmla="*/ 7 w 18"/>
                  <a:gd name="T5" fmla="*/ 18 h 137"/>
                  <a:gd name="T6" fmla="*/ 7 w 18"/>
                  <a:gd name="T7" fmla="*/ 137 h 137"/>
                  <a:gd name="T8" fmla="*/ 14 w 18"/>
                  <a:gd name="T9" fmla="*/ 137 h 137"/>
                  <a:gd name="T10" fmla="*/ 14 w 18"/>
                  <a:gd name="T11" fmla="*/ 83 h 137"/>
                  <a:gd name="T12" fmla="*/ 18 w 18"/>
                  <a:gd name="T13" fmla="*/ 65 h 137"/>
                  <a:gd name="T14" fmla="*/ 18 w 18"/>
                  <a:gd name="T15" fmla="*/ 33 h 137"/>
                  <a:gd name="T16" fmla="*/ 14 w 18"/>
                  <a:gd name="T17" fmla="*/ 18 h 137"/>
                  <a:gd name="T18" fmla="*/ 7 w 18"/>
                  <a:gd name="T19" fmla="*/ 0 h 137"/>
                  <a:gd name="T20" fmla="*/ 4 w 18"/>
                  <a:gd name="T21" fmla="*/ 0 h 137"/>
                  <a:gd name="T22" fmla="*/ 7 w 18"/>
                  <a:gd name="T23" fmla="*/ 0 h 137"/>
                  <a:gd name="T24" fmla="*/ 4 w 18"/>
                  <a:gd name="T25" fmla="*/ 0 h 137"/>
                  <a:gd name="T26" fmla="*/ 4 w 18"/>
                  <a:gd name="T27" fmla="*/ 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37">
                    <a:moveTo>
                      <a:pt x="4" y="8"/>
                    </a:moveTo>
                    <a:lnTo>
                      <a:pt x="0" y="4"/>
                    </a:lnTo>
                    <a:lnTo>
                      <a:pt x="7" y="18"/>
                    </a:lnTo>
                    <a:lnTo>
                      <a:pt x="7" y="137"/>
                    </a:lnTo>
                    <a:lnTo>
                      <a:pt x="14" y="137"/>
                    </a:lnTo>
                    <a:lnTo>
                      <a:pt x="14" y="83"/>
                    </a:lnTo>
                    <a:lnTo>
                      <a:pt x="18" y="65"/>
                    </a:lnTo>
                    <a:lnTo>
                      <a:pt x="18" y="33"/>
                    </a:lnTo>
                    <a:lnTo>
                      <a:pt x="14" y="18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51" name="Freeform 675"/>
              <p:cNvSpPr>
                <a:spLocks/>
              </p:cNvSpPr>
              <p:nvPr/>
            </p:nvSpPr>
            <p:spPr bwMode="auto">
              <a:xfrm>
                <a:off x="3548" y="1676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4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4 w 8"/>
                  <a:gd name="T9" fmla="*/ 0 h 8"/>
                  <a:gd name="T10" fmla="*/ 0 w 8"/>
                  <a:gd name="T11" fmla="*/ 4 h 8"/>
                  <a:gd name="T12" fmla="*/ 4 w 8"/>
                  <a:gd name="T13" fmla="*/ 0 h 8"/>
                  <a:gd name="T14" fmla="*/ 0 w 8"/>
                  <a:gd name="T15" fmla="*/ 0 h 8"/>
                  <a:gd name="T16" fmla="*/ 0 w 8"/>
                  <a:gd name="T17" fmla="*/ 4 h 8"/>
                  <a:gd name="T18" fmla="*/ 8 w 8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4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52" name="Freeform 676"/>
              <p:cNvSpPr>
                <a:spLocks/>
              </p:cNvSpPr>
              <p:nvPr/>
            </p:nvSpPr>
            <p:spPr bwMode="auto">
              <a:xfrm>
                <a:off x="3541" y="1680"/>
                <a:ext cx="15" cy="115"/>
              </a:xfrm>
              <a:custGeom>
                <a:avLst/>
                <a:gdLst>
                  <a:gd name="T0" fmla="*/ 4 w 15"/>
                  <a:gd name="T1" fmla="*/ 112 h 115"/>
                  <a:gd name="T2" fmla="*/ 7 w 15"/>
                  <a:gd name="T3" fmla="*/ 108 h 115"/>
                  <a:gd name="T4" fmla="*/ 15 w 15"/>
                  <a:gd name="T5" fmla="*/ 0 h 115"/>
                  <a:gd name="T6" fmla="*/ 7 w 15"/>
                  <a:gd name="T7" fmla="*/ 0 h 115"/>
                  <a:gd name="T8" fmla="*/ 0 w 15"/>
                  <a:gd name="T9" fmla="*/ 108 h 115"/>
                  <a:gd name="T10" fmla="*/ 4 w 15"/>
                  <a:gd name="T11" fmla="*/ 104 h 115"/>
                  <a:gd name="T12" fmla="*/ 4 w 15"/>
                  <a:gd name="T13" fmla="*/ 112 h 115"/>
                  <a:gd name="T14" fmla="*/ 7 w 15"/>
                  <a:gd name="T15" fmla="*/ 115 h 115"/>
                  <a:gd name="T16" fmla="*/ 7 w 15"/>
                  <a:gd name="T17" fmla="*/ 108 h 115"/>
                  <a:gd name="T18" fmla="*/ 4 w 15"/>
                  <a:gd name="T19" fmla="*/ 11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5">
                    <a:moveTo>
                      <a:pt x="4" y="112"/>
                    </a:moveTo>
                    <a:lnTo>
                      <a:pt x="7" y="108"/>
                    </a:lnTo>
                    <a:lnTo>
                      <a:pt x="15" y="0"/>
                    </a:lnTo>
                    <a:lnTo>
                      <a:pt x="7" y="0"/>
                    </a:lnTo>
                    <a:lnTo>
                      <a:pt x="0" y="108"/>
                    </a:lnTo>
                    <a:lnTo>
                      <a:pt x="4" y="104"/>
                    </a:lnTo>
                    <a:lnTo>
                      <a:pt x="4" y="112"/>
                    </a:lnTo>
                    <a:lnTo>
                      <a:pt x="7" y="115"/>
                    </a:lnTo>
                    <a:lnTo>
                      <a:pt x="7" y="108"/>
                    </a:lnTo>
                    <a:lnTo>
                      <a:pt x="4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53" name="Freeform 677"/>
              <p:cNvSpPr>
                <a:spLocks/>
              </p:cNvSpPr>
              <p:nvPr/>
            </p:nvSpPr>
            <p:spPr bwMode="auto">
              <a:xfrm>
                <a:off x="3498" y="1770"/>
                <a:ext cx="47" cy="22"/>
              </a:xfrm>
              <a:custGeom>
                <a:avLst/>
                <a:gdLst>
                  <a:gd name="T0" fmla="*/ 0 w 47"/>
                  <a:gd name="T1" fmla="*/ 4 h 22"/>
                  <a:gd name="T2" fmla="*/ 4 w 47"/>
                  <a:gd name="T3" fmla="*/ 11 h 22"/>
                  <a:gd name="T4" fmla="*/ 7 w 47"/>
                  <a:gd name="T5" fmla="*/ 14 h 22"/>
                  <a:gd name="T6" fmla="*/ 14 w 47"/>
                  <a:gd name="T7" fmla="*/ 18 h 22"/>
                  <a:gd name="T8" fmla="*/ 22 w 47"/>
                  <a:gd name="T9" fmla="*/ 18 h 22"/>
                  <a:gd name="T10" fmla="*/ 29 w 47"/>
                  <a:gd name="T11" fmla="*/ 22 h 22"/>
                  <a:gd name="T12" fmla="*/ 47 w 47"/>
                  <a:gd name="T13" fmla="*/ 22 h 22"/>
                  <a:gd name="T14" fmla="*/ 47 w 47"/>
                  <a:gd name="T15" fmla="*/ 14 h 22"/>
                  <a:gd name="T16" fmla="*/ 29 w 47"/>
                  <a:gd name="T17" fmla="*/ 14 h 22"/>
                  <a:gd name="T18" fmla="*/ 22 w 47"/>
                  <a:gd name="T19" fmla="*/ 11 h 22"/>
                  <a:gd name="T20" fmla="*/ 18 w 47"/>
                  <a:gd name="T21" fmla="*/ 11 h 22"/>
                  <a:gd name="T22" fmla="*/ 11 w 47"/>
                  <a:gd name="T23" fmla="*/ 7 h 22"/>
                  <a:gd name="T24" fmla="*/ 7 w 47"/>
                  <a:gd name="T25" fmla="*/ 7 h 22"/>
                  <a:gd name="T26" fmla="*/ 4 w 47"/>
                  <a:gd name="T27" fmla="*/ 0 h 22"/>
                  <a:gd name="T28" fmla="*/ 4 w 47"/>
                  <a:gd name="T29" fmla="*/ 4 h 22"/>
                  <a:gd name="T30" fmla="*/ 0 w 47"/>
                  <a:gd name="T3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22">
                    <a:moveTo>
                      <a:pt x="0" y="4"/>
                    </a:moveTo>
                    <a:lnTo>
                      <a:pt x="4" y="11"/>
                    </a:lnTo>
                    <a:lnTo>
                      <a:pt x="7" y="14"/>
                    </a:lnTo>
                    <a:lnTo>
                      <a:pt x="14" y="18"/>
                    </a:lnTo>
                    <a:lnTo>
                      <a:pt x="22" y="18"/>
                    </a:lnTo>
                    <a:lnTo>
                      <a:pt x="29" y="22"/>
                    </a:lnTo>
                    <a:lnTo>
                      <a:pt x="47" y="22"/>
                    </a:lnTo>
                    <a:lnTo>
                      <a:pt x="47" y="14"/>
                    </a:lnTo>
                    <a:lnTo>
                      <a:pt x="29" y="14"/>
                    </a:lnTo>
                    <a:lnTo>
                      <a:pt x="22" y="11"/>
                    </a:lnTo>
                    <a:lnTo>
                      <a:pt x="18" y="11"/>
                    </a:lnTo>
                    <a:lnTo>
                      <a:pt x="11" y="7"/>
                    </a:lnTo>
                    <a:lnTo>
                      <a:pt x="7" y="7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54" name="Freeform 678"/>
              <p:cNvSpPr>
                <a:spLocks/>
              </p:cNvSpPr>
              <p:nvPr/>
            </p:nvSpPr>
            <p:spPr bwMode="auto">
              <a:xfrm>
                <a:off x="3498" y="1597"/>
                <a:ext cx="40" cy="177"/>
              </a:xfrm>
              <a:custGeom>
                <a:avLst/>
                <a:gdLst>
                  <a:gd name="T0" fmla="*/ 32 w 40"/>
                  <a:gd name="T1" fmla="*/ 4 h 177"/>
                  <a:gd name="T2" fmla="*/ 29 w 40"/>
                  <a:gd name="T3" fmla="*/ 25 h 177"/>
                  <a:gd name="T4" fmla="*/ 22 w 40"/>
                  <a:gd name="T5" fmla="*/ 47 h 177"/>
                  <a:gd name="T6" fmla="*/ 18 w 40"/>
                  <a:gd name="T7" fmla="*/ 65 h 177"/>
                  <a:gd name="T8" fmla="*/ 14 w 40"/>
                  <a:gd name="T9" fmla="*/ 87 h 177"/>
                  <a:gd name="T10" fmla="*/ 11 w 40"/>
                  <a:gd name="T11" fmla="*/ 108 h 177"/>
                  <a:gd name="T12" fmla="*/ 7 w 40"/>
                  <a:gd name="T13" fmla="*/ 130 h 177"/>
                  <a:gd name="T14" fmla="*/ 4 w 40"/>
                  <a:gd name="T15" fmla="*/ 151 h 177"/>
                  <a:gd name="T16" fmla="*/ 0 w 40"/>
                  <a:gd name="T17" fmla="*/ 177 h 177"/>
                  <a:gd name="T18" fmla="*/ 4 w 40"/>
                  <a:gd name="T19" fmla="*/ 177 h 177"/>
                  <a:gd name="T20" fmla="*/ 7 w 40"/>
                  <a:gd name="T21" fmla="*/ 155 h 177"/>
                  <a:gd name="T22" fmla="*/ 14 w 40"/>
                  <a:gd name="T23" fmla="*/ 133 h 177"/>
                  <a:gd name="T24" fmla="*/ 18 w 40"/>
                  <a:gd name="T25" fmla="*/ 112 h 177"/>
                  <a:gd name="T26" fmla="*/ 22 w 40"/>
                  <a:gd name="T27" fmla="*/ 90 h 177"/>
                  <a:gd name="T28" fmla="*/ 25 w 40"/>
                  <a:gd name="T29" fmla="*/ 69 h 177"/>
                  <a:gd name="T30" fmla="*/ 29 w 40"/>
                  <a:gd name="T31" fmla="*/ 47 h 177"/>
                  <a:gd name="T32" fmla="*/ 36 w 40"/>
                  <a:gd name="T33" fmla="*/ 25 h 177"/>
                  <a:gd name="T34" fmla="*/ 40 w 40"/>
                  <a:gd name="T35" fmla="*/ 4 h 177"/>
                  <a:gd name="T36" fmla="*/ 40 w 40"/>
                  <a:gd name="T37" fmla="*/ 0 h 177"/>
                  <a:gd name="T38" fmla="*/ 40 w 40"/>
                  <a:gd name="T39" fmla="*/ 4 h 177"/>
                  <a:gd name="T40" fmla="*/ 40 w 40"/>
                  <a:gd name="T41" fmla="*/ 0 h 177"/>
                  <a:gd name="T42" fmla="*/ 32 w 40"/>
                  <a:gd name="T43" fmla="*/ 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177">
                    <a:moveTo>
                      <a:pt x="32" y="4"/>
                    </a:moveTo>
                    <a:lnTo>
                      <a:pt x="29" y="25"/>
                    </a:lnTo>
                    <a:lnTo>
                      <a:pt x="22" y="47"/>
                    </a:lnTo>
                    <a:lnTo>
                      <a:pt x="18" y="65"/>
                    </a:lnTo>
                    <a:lnTo>
                      <a:pt x="14" y="87"/>
                    </a:lnTo>
                    <a:lnTo>
                      <a:pt x="11" y="108"/>
                    </a:lnTo>
                    <a:lnTo>
                      <a:pt x="7" y="130"/>
                    </a:lnTo>
                    <a:lnTo>
                      <a:pt x="4" y="151"/>
                    </a:lnTo>
                    <a:lnTo>
                      <a:pt x="0" y="177"/>
                    </a:lnTo>
                    <a:lnTo>
                      <a:pt x="4" y="177"/>
                    </a:lnTo>
                    <a:lnTo>
                      <a:pt x="7" y="155"/>
                    </a:lnTo>
                    <a:lnTo>
                      <a:pt x="14" y="133"/>
                    </a:lnTo>
                    <a:lnTo>
                      <a:pt x="18" y="112"/>
                    </a:lnTo>
                    <a:lnTo>
                      <a:pt x="22" y="90"/>
                    </a:lnTo>
                    <a:lnTo>
                      <a:pt x="25" y="69"/>
                    </a:lnTo>
                    <a:lnTo>
                      <a:pt x="29" y="47"/>
                    </a:lnTo>
                    <a:lnTo>
                      <a:pt x="36" y="25"/>
                    </a:lnTo>
                    <a:lnTo>
                      <a:pt x="40" y="4"/>
                    </a:lnTo>
                    <a:lnTo>
                      <a:pt x="40" y="0"/>
                    </a:lnTo>
                    <a:lnTo>
                      <a:pt x="40" y="4"/>
                    </a:lnTo>
                    <a:lnTo>
                      <a:pt x="40" y="0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55" name="Freeform 679"/>
              <p:cNvSpPr>
                <a:spLocks/>
              </p:cNvSpPr>
              <p:nvPr/>
            </p:nvSpPr>
            <p:spPr bwMode="auto">
              <a:xfrm>
                <a:off x="3527" y="1590"/>
                <a:ext cx="11" cy="11"/>
              </a:xfrm>
              <a:custGeom>
                <a:avLst/>
                <a:gdLst>
                  <a:gd name="T0" fmla="*/ 3 w 11"/>
                  <a:gd name="T1" fmla="*/ 7 h 11"/>
                  <a:gd name="T2" fmla="*/ 0 w 11"/>
                  <a:gd name="T3" fmla="*/ 7 h 11"/>
                  <a:gd name="T4" fmla="*/ 3 w 11"/>
                  <a:gd name="T5" fmla="*/ 11 h 11"/>
                  <a:gd name="T6" fmla="*/ 11 w 11"/>
                  <a:gd name="T7" fmla="*/ 7 h 11"/>
                  <a:gd name="T8" fmla="*/ 3 w 11"/>
                  <a:gd name="T9" fmla="*/ 4 h 11"/>
                  <a:gd name="T10" fmla="*/ 0 w 11"/>
                  <a:gd name="T11" fmla="*/ 4 h 11"/>
                  <a:gd name="T12" fmla="*/ 3 w 11"/>
                  <a:gd name="T13" fmla="*/ 4 h 11"/>
                  <a:gd name="T14" fmla="*/ 3 w 11"/>
                  <a:gd name="T15" fmla="*/ 0 h 11"/>
                  <a:gd name="T16" fmla="*/ 0 w 11"/>
                  <a:gd name="T17" fmla="*/ 4 h 11"/>
                  <a:gd name="T18" fmla="*/ 3 w 11"/>
                  <a:gd name="T1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3" y="7"/>
                    </a:moveTo>
                    <a:lnTo>
                      <a:pt x="0" y="7"/>
                    </a:lnTo>
                    <a:lnTo>
                      <a:pt x="3" y="11"/>
                    </a:lnTo>
                    <a:lnTo>
                      <a:pt x="11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56" name="Freeform 680"/>
              <p:cNvSpPr>
                <a:spLocks/>
              </p:cNvSpPr>
              <p:nvPr/>
            </p:nvSpPr>
            <p:spPr bwMode="auto">
              <a:xfrm>
                <a:off x="3520" y="1594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10 w 10"/>
                  <a:gd name="T3" fmla="*/ 3 h 7"/>
                  <a:gd name="T4" fmla="*/ 7 w 10"/>
                  <a:gd name="T5" fmla="*/ 0 h 7"/>
                  <a:gd name="T6" fmla="*/ 0 w 10"/>
                  <a:gd name="T7" fmla="*/ 3 h 7"/>
                  <a:gd name="T8" fmla="*/ 0 w 10"/>
                  <a:gd name="T9" fmla="*/ 7 h 7"/>
                  <a:gd name="T10" fmla="*/ 0 w 10"/>
                  <a:gd name="T11" fmla="*/ 3 h 7"/>
                  <a:gd name="T12" fmla="*/ 0 w 10"/>
                  <a:gd name="T13" fmla="*/ 7 h 7"/>
                  <a:gd name="T14" fmla="*/ 7 w 10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10" y="3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57" name="Freeform 681"/>
              <p:cNvSpPr>
                <a:spLocks/>
              </p:cNvSpPr>
              <p:nvPr/>
            </p:nvSpPr>
            <p:spPr bwMode="auto">
              <a:xfrm>
                <a:off x="3476" y="1601"/>
                <a:ext cx="51" cy="165"/>
              </a:xfrm>
              <a:custGeom>
                <a:avLst/>
                <a:gdLst>
                  <a:gd name="T0" fmla="*/ 0 w 51"/>
                  <a:gd name="T1" fmla="*/ 165 h 165"/>
                  <a:gd name="T2" fmla="*/ 8 w 51"/>
                  <a:gd name="T3" fmla="*/ 165 h 165"/>
                  <a:gd name="T4" fmla="*/ 15 w 51"/>
                  <a:gd name="T5" fmla="*/ 147 h 165"/>
                  <a:gd name="T6" fmla="*/ 22 w 51"/>
                  <a:gd name="T7" fmla="*/ 126 h 165"/>
                  <a:gd name="T8" fmla="*/ 26 w 51"/>
                  <a:gd name="T9" fmla="*/ 104 h 165"/>
                  <a:gd name="T10" fmla="*/ 29 w 51"/>
                  <a:gd name="T11" fmla="*/ 83 h 165"/>
                  <a:gd name="T12" fmla="*/ 36 w 51"/>
                  <a:gd name="T13" fmla="*/ 61 h 165"/>
                  <a:gd name="T14" fmla="*/ 40 w 51"/>
                  <a:gd name="T15" fmla="*/ 43 h 165"/>
                  <a:gd name="T16" fmla="*/ 44 w 51"/>
                  <a:gd name="T17" fmla="*/ 21 h 165"/>
                  <a:gd name="T18" fmla="*/ 51 w 51"/>
                  <a:gd name="T19" fmla="*/ 0 h 165"/>
                  <a:gd name="T20" fmla="*/ 44 w 51"/>
                  <a:gd name="T21" fmla="*/ 0 h 165"/>
                  <a:gd name="T22" fmla="*/ 40 w 51"/>
                  <a:gd name="T23" fmla="*/ 18 h 165"/>
                  <a:gd name="T24" fmla="*/ 33 w 51"/>
                  <a:gd name="T25" fmla="*/ 39 h 165"/>
                  <a:gd name="T26" fmla="*/ 29 w 51"/>
                  <a:gd name="T27" fmla="*/ 61 h 165"/>
                  <a:gd name="T28" fmla="*/ 26 w 51"/>
                  <a:gd name="T29" fmla="*/ 83 h 165"/>
                  <a:gd name="T30" fmla="*/ 18 w 51"/>
                  <a:gd name="T31" fmla="*/ 104 h 165"/>
                  <a:gd name="T32" fmla="*/ 15 w 51"/>
                  <a:gd name="T33" fmla="*/ 126 h 165"/>
                  <a:gd name="T34" fmla="*/ 8 w 51"/>
                  <a:gd name="T35" fmla="*/ 144 h 165"/>
                  <a:gd name="T36" fmla="*/ 0 w 51"/>
                  <a:gd name="T37" fmla="*/ 165 h 165"/>
                  <a:gd name="T38" fmla="*/ 8 w 51"/>
                  <a:gd name="T39" fmla="*/ 165 h 165"/>
                  <a:gd name="T40" fmla="*/ 0 w 51"/>
                  <a:gd name="T41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65">
                    <a:moveTo>
                      <a:pt x="0" y="165"/>
                    </a:moveTo>
                    <a:lnTo>
                      <a:pt x="8" y="165"/>
                    </a:lnTo>
                    <a:lnTo>
                      <a:pt x="15" y="147"/>
                    </a:lnTo>
                    <a:lnTo>
                      <a:pt x="22" y="126"/>
                    </a:lnTo>
                    <a:lnTo>
                      <a:pt x="26" y="104"/>
                    </a:lnTo>
                    <a:lnTo>
                      <a:pt x="29" y="83"/>
                    </a:lnTo>
                    <a:lnTo>
                      <a:pt x="36" y="61"/>
                    </a:lnTo>
                    <a:lnTo>
                      <a:pt x="40" y="43"/>
                    </a:lnTo>
                    <a:lnTo>
                      <a:pt x="44" y="21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40" y="18"/>
                    </a:lnTo>
                    <a:lnTo>
                      <a:pt x="33" y="39"/>
                    </a:lnTo>
                    <a:lnTo>
                      <a:pt x="29" y="61"/>
                    </a:lnTo>
                    <a:lnTo>
                      <a:pt x="26" y="83"/>
                    </a:lnTo>
                    <a:lnTo>
                      <a:pt x="18" y="104"/>
                    </a:lnTo>
                    <a:lnTo>
                      <a:pt x="15" y="126"/>
                    </a:lnTo>
                    <a:lnTo>
                      <a:pt x="8" y="144"/>
                    </a:lnTo>
                    <a:lnTo>
                      <a:pt x="0" y="165"/>
                    </a:lnTo>
                    <a:lnTo>
                      <a:pt x="8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58" name="Freeform 682"/>
              <p:cNvSpPr>
                <a:spLocks/>
              </p:cNvSpPr>
              <p:nvPr/>
            </p:nvSpPr>
            <p:spPr bwMode="auto">
              <a:xfrm>
                <a:off x="3476" y="1723"/>
                <a:ext cx="15" cy="43"/>
              </a:xfrm>
              <a:custGeom>
                <a:avLst/>
                <a:gdLst>
                  <a:gd name="T0" fmla="*/ 8 w 15"/>
                  <a:gd name="T1" fmla="*/ 0 h 43"/>
                  <a:gd name="T2" fmla="*/ 4 w 15"/>
                  <a:gd name="T3" fmla="*/ 11 h 43"/>
                  <a:gd name="T4" fmla="*/ 4 w 15"/>
                  <a:gd name="T5" fmla="*/ 33 h 43"/>
                  <a:gd name="T6" fmla="*/ 0 w 15"/>
                  <a:gd name="T7" fmla="*/ 43 h 43"/>
                  <a:gd name="T8" fmla="*/ 8 w 15"/>
                  <a:gd name="T9" fmla="*/ 43 h 43"/>
                  <a:gd name="T10" fmla="*/ 8 w 15"/>
                  <a:gd name="T11" fmla="*/ 36 h 43"/>
                  <a:gd name="T12" fmla="*/ 11 w 15"/>
                  <a:gd name="T13" fmla="*/ 25 h 43"/>
                  <a:gd name="T14" fmla="*/ 15 w 15"/>
                  <a:gd name="T15" fmla="*/ 11 h 43"/>
                  <a:gd name="T16" fmla="*/ 15 w 15"/>
                  <a:gd name="T17" fmla="*/ 0 h 43"/>
                  <a:gd name="T18" fmla="*/ 8 w 15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43">
                    <a:moveTo>
                      <a:pt x="8" y="0"/>
                    </a:moveTo>
                    <a:lnTo>
                      <a:pt x="4" y="11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8" y="43"/>
                    </a:lnTo>
                    <a:lnTo>
                      <a:pt x="8" y="36"/>
                    </a:lnTo>
                    <a:lnTo>
                      <a:pt x="11" y="25"/>
                    </a:lnTo>
                    <a:lnTo>
                      <a:pt x="15" y="11"/>
                    </a:lnTo>
                    <a:lnTo>
                      <a:pt x="15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59" name="Freeform 683"/>
              <p:cNvSpPr>
                <a:spLocks/>
              </p:cNvSpPr>
              <p:nvPr/>
            </p:nvSpPr>
            <p:spPr bwMode="auto">
              <a:xfrm>
                <a:off x="3484" y="1464"/>
                <a:ext cx="97" cy="259"/>
              </a:xfrm>
              <a:custGeom>
                <a:avLst/>
                <a:gdLst>
                  <a:gd name="T0" fmla="*/ 93 w 97"/>
                  <a:gd name="T1" fmla="*/ 0 h 259"/>
                  <a:gd name="T2" fmla="*/ 72 w 97"/>
                  <a:gd name="T3" fmla="*/ 29 h 259"/>
                  <a:gd name="T4" fmla="*/ 54 w 97"/>
                  <a:gd name="T5" fmla="*/ 58 h 259"/>
                  <a:gd name="T6" fmla="*/ 39 w 97"/>
                  <a:gd name="T7" fmla="*/ 90 h 259"/>
                  <a:gd name="T8" fmla="*/ 32 w 97"/>
                  <a:gd name="T9" fmla="*/ 122 h 259"/>
                  <a:gd name="T10" fmla="*/ 21 w 97"/>
                  <a:gd name="T11" fmla="*/ 158 h 259"/>
                  <a:gd name="T12" fmla="*/ 14 w 97"/>
                  <a:gd name="T13" fmla="*/ 191 h 259"/>
                  <a:gd name="T14" fmla="*/ 7 w 97"/>
                  <a:gd name="T15" fmla="*/ 227 h 259"/>
                  <a:gd name="T16" fmla="*/ 0 w 97"/>
                  <a:gd name="T17" fmla="*/ 259 h 259"/>
                  <a:gd name="T18" fmla="*/ 7 w 97"/>
                  <a:gd name="T19" fmla="*/ 259 h 259"/>
                  <a:gd name="T20" fmla="*/ 14 w 97"/>
                  <a:gd name="T21" fmla="*/ 227 h 259"/>
                  <a:gd name="T22" fmla="*/ 21 w 97"/>
                  <a:gd name="T23" fmla="*/ 194 h 259"/>
                  <a:gd name="T24" fmla="*/ 28 w 97"/>
                  <a:gd name="T25" fmla="*/ 158 h 259"/>
                  <a:gd name="T26" fmla="*/ 36 w 97"/>
                  <a:gd name="T27" fmla="*/ 126 h 259"/>
                  <a:gd name="T28" fmla="*/ 50 w 97"/>
                  <a:gd name="T29" fmla="*/ 94 h 259"/>
                  <a:gd name="T30" fmla="*/ 61 w 97"/>
                  <a:gd name="T31" fmla="*/ 61 h 259"/>
                  <a:gd name="T32" fmla="*/ 75 w 97"/>
                  <a:gd name="T33" fmla="*/ 32 h 259"/>
                  <a:gd name="T34" fmla="*/ 97 w 97"/>
                  <a:gd name="T35" fmla="*/ 4 h 259"/>
                  <a:gd name="T36" fmla="*/ 93 w 97"/>
                  <a:gd name="T3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7" h="259">
                    <a:moveTo>
                      <a:pt x="93" y="0"/>
                    </a:moveTo>
                    <a:lnTo>
                      <a:pt x="72" y="29"/>
                    </a:lnTo>
                    <a:lnTo>
                      <a:pt x="54" y="58"/>
                    </a:lnTo>
                    <a:lnTo>
                      <a:pt x="39" y="90"/>
                    </a:lnTo>
                    <a:lnTo>
                      <a:pt x="32" y="122"/>
                    </a:lnTo>
                    <a:lnTo>
                      <a:pt x="21" y="158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0" y="259"/>
                    </a:lnTo>
                    <a:lnTo>
                      <a:pt x="7" y="259"/>
                    </a:lnTo>
                    <a:lnTo>
                      <a:pt x="14" y="227"/>
                    </a:lnTo>
                    <a:lnTo>
                      <a:pt x="21" y="194"/>
                    </a:lnTo>
                    <a:lnTo>
                      <a:pt x="28" y="158"/>
                    </a:lnTo>
                    <a:lnTo>
                      <a:pt x="36" y="126"/>
                    </a:lnTo>
                    <a:lnTo>
                      <a:pt x="50" y="94"/>
                    </a:lnTo>
                    <a:lnTo>
                      <a:pt x="61" y="61"/>
                    </a:lnTo>
                    <a:lnTo>
                      <a:pt x="75" y="32"/>
                    </a:lnTo>
                    <a:lnTo>
                      <a:pt x="97" y="4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60" name="Freeform 684"/>
              <p:cNvSpPr>
                <a:spLocks/>
              </p:cNvSpPr>
              <p:nvPr/>
            </p:nvSpPr>
            <p:spPr bwMode="auto">
              <a:xfrm>
                <a:off x="3577" y="1320"/>
                <a:ext cx="177" cy="148"/>
              </a:xfrm>
              <a:custGeom>
                <a:avLst/>
                <a:gdLst>
                  <a:gd name="T0" fmla="*/ 173 w 177"/>
                  <a:gd name="T1" fmla="*/ 0 h 148"/>
                  <a:gd name="T2" fmla="*/ 162 w 177"/>
                  <a:gd name="T3" fmla="*/ 11 h 148"/>
                  <a:gd name="T4" fmla="*/ 148 w 177"/>
                  <a:gd name="T5" fmla="*/ 18 h 148"/>
                  <a:gd name="T6" fmla="*/ 137 w 177"/>
                  <a:gd name="T7" fmla="*/ 25 h 148"/>
                  <a:gd name="T8" fmla="*/ 126 w 177"/>
                  <a:gd name="T9" fmla="*/ 36 h 148"/>
                  <a:gd name="T10" fmla="*/ 115 w 177"/>
                  <a:gd name="T11" fmla="*/ 43 h 148"/>
                  <a:gd name="T12" fmla="*/ 101 w 177"/>
                  <a:gd name="T13" fmla="*/ 50 h 148"/>
                  <a:gd name="T14" fmla="*/ 90 w 177"/>
                  <a:gd name="T15" fmla="*/ 61 h 148"/>
                  <a:gd name="T16" fmla="*/ 79 w 177"/>
                  <a:gd name="T17" fmla="*/ 68 h 148"/>
                  <a:gd name="T18" fmla="*/ 69 w 177"/>
                  <a:gd name="T19" fmla="*/ 76 h 148"/>
                  <a:gd name="T20" fmla="*/ 58 w 177"/>
                  <a:gd name="T21" fmla="*/ 83 h 148"/>
                  <a:gd name="T22" fmla="*/ 47 w 177"/>
                  <a:gd name="T23" fmla="*/ 94 h 148"/>
                  <a:gd name="T24" fmla="*/ 36 w 177"/>
                  <a:gd name="T25" fmla="*/ 101 h 148"/>
                  <a:gd name="T26" fmla="*/ 15 w 177"/>
                  <a:gd name="T27" fmla="*/ 122 h 148"/>
                  <a:gd name="T28" fmla="*/ 7 w 177"/>
                  <a:gd name="T29" fmla="*/ 133 h 148"/>
                  <a:gd name="T30" fmla="*/ 0 w 177"/>
                  <a:gd name="T31" fmla="*/ 144 h 148"/>
                  <a:gd name="T32" fmla="*/ 4 w 177"/>
                  <a:gd name="T33" fmla="*/ 148 h 148"/>
                  <a:gd name="T34" fmla="*/ 11 w 177"/>
                  <a:gd name="T35" fmla="*/ 137 h 148"/>
                  <a:gd name="T36" fmla="*/ 40 w 177"/>
                  <a:gd name="T37" fmla="*/ 108 h 148"/>
                  <a:gd name="T38" fmla="*/ 51 w 177"/>
                  <a:gd name="T39" fmla="*/ 101 h 148"/>
                  <a:gd name="T40" fmla="*/ 61 w 177"/>
                  <a:gd name="T41" fmla="*/ 90 h 148"/>
                  <a:gd name="T42" fmla="*/ 72 w 177"/>
                  <a:gd name="T43" fmla="*/ 83 h 148"/>
                  <a:gd name="T44" fmla="*/ 83 w 177"/>
                  <a:gd name="T45" fmla="*/ 72 h 148"/>
                  <a:gd name="T46" fmla="*/ 94 w 177"/>
                  <a:gd name="T47" fmla="*/ 65 h 148"/>
                  <a:gd name="T48" fmla="*/ 108 w 177"/>
                  <a:gd name="T49" fmla="*/ 58 h 148"/>
                  <a:gd name="T50" fmla="*/ 119 w 177"/>
                  <a:gd name="T51" fmla="*/ 47 h 148"/>
                  <a:gd name="T52" fmla="*/ 130 w 177"/>
                  <a:gd name="T53" fmla="*/ 40 h 148"/>
                  <a:gd name="T54" fmla="*/ 141 w 177"/>
                  <a:gd name="T55" fmla="*/ 32 h 148"/>
                  <a:gd name="T56" fmla="*/ 151 w 177"/>
                  <a:gd name="T57" fmla="*/ 22 h 148"/>
                  <a:gd name="T58" fmla="*/ 166 w 177"/>
                  <a:gd name="T59" fmla="*/ 14 h 148"/>
                  <a:gd name="T60" fmla="*/ 177 w 177"/>
                  <a:gd name="T61" fmla="*/ 7 h 148"/>
                  <a:gd name="T62" fmla="*/ 173 w 177"/>
                  <a:gd name="T63" fmla="*/ 7 h 148"/>
                  <a:gd name="T64" fmla="*/ 173 w 177"/>
                  <a:gd name="T65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148">
                    <a:moveTo>
                      <a:pt x="173" y="0"/>
                    </a:moveTo>
                    <a:lnTo>
                      <a:pt x="162" y="11"/>
                    </a:lnTo>
                    <a:lnTo>
                      <a:pt x="148" y="18"/>
                    </a:lnTo>
                    <a:lnTo>
                      <a:pt x="137" y="25"/>
                    </a:lnTo>
                    <a:lnTo>
                      <a:pt x="126" y="36"/>
                    </a:lnTo>
                    <a:lnTo>
                      <a:pt x="115" y="43"/>
                    </a:lnTo>
                    <a:lnTo>
                      <a:pt x="101" y="50"/>
                    </a:lnTo>
                    <a:lnTo>
                      <a:pt x="90" y="61"/>
                    </a:lnTo>
                    <a:lnTo>
                      <a:pt x="79" y="68"/>
                    </a:lnTo>
                    <a:lnTo>
                      <a:pt x="69" y="76"/>
                    </a:lnTo>
                    <a:lnTo>
                      <a:pt x="58" y="83"/>
                    </a:lnTo>
                    <a:lnTo>
                      <a:pt x="47" y="94"/>
                    </a:lnTo>
                    <a:lnTo>
                      <a:pt x="36" y="101"/>
                    </a:lnTo>
                    <a:lnTo>
                      <a:pt x="15" y="122"/>
                    </a:lnTo>
                    <a:lnTo>
                      <a:pt x="7" y="133"/>
                    </a:lnTo>
                    <a:lnTo>
                      <a:pt x="0" y="144"/>
                    </a:lnTo>
                    <a:lnTo>
                      <a:pt x="4" y="148"/>
                    </a:lnTo>
                    <a:lnTo>
                      <a:pt x="11" y="137"/>
                    </a:lnTo>
                    <a:lnTo>
                      <a:pt x="40" y="108"/>
                    </a:lnTo>
                    <a:lnTo>
                      <a:pt x="51" y="101"/>
                    </a:lnTo>
                    <a:lnTo>
                      <a:pt x="61" y="90"/>
                    </a:lnTo>
                    <a:lnTo>
                      <a:pt x="72" y="83"/>
                    </a:lnTo>
                    <a:lnTo>
                      <a:pt x="83" y="72"/>
                    </a:lnTo>
                    <a:lnTo>
                      <a:pt x="94" y="65"/>
                    </a:lnTo>
                    <a:lnTo>
                      <a:pt x="108" y="58"/>
                    </a:lnTo>
                    <a:lnTo>
                      <a:pt x="119" y="47"/>
                    </a:lnTo>
                    <a:lnTo>
                      <a:pt x="130" y="40"/>
                    </a:lnTo>
                    <a:lnTo>
                      <a:pt x="141" y="32"/>
                    </a:lnTo>
                    <a:lnTo>
                      <a:pt x="151" y="22"/>
                    </a:lnTo>
                    <a:lnTo>
                      <a:pt x="166" y="14"/>
                    </a:lnTo>
                    <a:lnTo>
                      <a:pt x="177" y="7"/>
                    </a:lnTo>
                    <a:lnTo>
                      <a:pt x="173" y="7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61" name="Freeform 685"/>
              <p:cNvSpPr>
                <a:spLocks/>
              </p:cNvSpPr>
              <p:nvPr/>
            </p:nvSpPr>
            <p:spPr bwMode="auto">
              <a:xfrm>
                <a:off x="3750" y="1277"/>
                <a:ext cx="148" cy="50"/>
              </a:xfrm>
              <a:custGeom>
                <a:avLst/>
                <a:gdLst>
                  <a:gd name="T0" fmla="*/ 148 w 148"/>
                  <a:gd name="T1" fmla="*/ 0 h 50"/>
                  <a:gd name="T2" fmla="*/ 137 w 148"/>
                  <a:gd name="T3" fmla="*/ 0 h 50"/>
                  <a:gd name="T4" fmla="*/ 130 w 148"/>
                  <a:gd name="T5" fmla="*/ 3 h 50"/>
                  <a:gd name="T6" fmla="*/ 108 w 148"/>
                  <a:gd name="T7" fmla="*/ 3 h 50"/>
                  <a:gd name="T8" fmla="*/ 101 w 148"/>
                  <a:gd name="T9" fmla="*/ 7 h 50"/>
                  <a:gd name="T10" fmla="*/ 90 w 148"/>
                  <a:gd name="T11" fmla="*/ 11 h 50"/>
                  <a:gd name="T12" fmla="*/ 83 w 148"/>
                  <a:gd name="T13" fmla="*/ 14 h 50"/>
                  <a:gd name="T14" fmla="*/ 72 w 148"/>
                  <a:gd name="T15" fmla="*/ 18 h 50"/>
                  <a:gd name="T16" fmla="*/ 61 w 148"/>
                  <a:gd name="T17" fmla="*/ 21 h 50"/>
                  <a:gd name="T18" fmla="*/ 54 w 148"/>
                  <a:gd name="T19" fmla="*/ 25 h 50"/>
                  <a:gd name="T20" fmla="*/ 47 w 148"/>
                  <a:gd name="T21" fmla="*/ 29 h 50"/>
                  <a:gd name="T22" fmla="*/ 36 w 148"/>
                  <a:gd name="T23" fmla="*/ 32 h 50"/>
                  <a:gd name="T24" fmla="*/ 25 w 148"/>
                  <a:gd name="T25" fmla="*/ 36 h 50"/>
                  <a:gd name="T26" fmla="*/ 18 w 148"/>
                  <a:gd name="T27" fmla="*/ 39 h 50"/>
                  <a:gd name="T28" fmla="*/ 7 w 148"/>
                  <a:gd name="T29" fmla="*/ 39 h 50"/>
                  <a:gd name="T30" fmla="*/ 0 w 148"/>
                  <a:gd name="T31" fmla="*/ 43 h 50"/>
                  <a:gd name="T32" fmla="*/ 0 w 148"/>
                  <a:gd name="T33" fmla="*/ 50 h 50"/>
                  <a:gd name="T34" fmla="*/ 11 w 148"/>
                  <a:gd name="T35" fmla="*/ 47 h 50"/>
                  <a:gd name="T36" fmla="*/ 22 w 148"/>
                  <a:gd name="T37" fmla="*/ 43 h 50"/>
                  <a:gd name="T38" fmla="*/ 29 w 148"/>
                  <a:gd name="T39" fmla="*/ 43 h 50"/>
                  <a:gd name="T40" fmla="*/ 40 w 148"/>
                  <a:gd name="T41" fmla="*/ 39 h 50"/>
                  <a:gd name="T42" fmla="*/ 47 w 148"/>
                  <a:gd name="T43" fmla="*/ 36 h 50"/>
                  <a:gd name="T44" fmla="*/ 58 w 148"/>
                  <a:gd name="T45" fmla="*/ 32 h 50"/>
                  <a:gd name="T46" fmla="*/ 65 w 148"/>
                  <a:gd name="T47" fmla="*/ 29 h 50"/>
                  <a:gd name="T48" fmla="*/ 76 w 148"/>
                  <a:gd name="T49" fmla="*/ 25 h 50"/>
                  <a:gd name="T50" fmla="*/ 83 w 148"/>
                  <a:gd name="T51" fmla="*/ 21 h 50"/>
                  <a:gd name="T52" fmla="*/ 94 w 148"/>
                  <a:gd name="T53" fmla="*/ 18 h 50"/>
                  <a:gd name="T54" fmla="*/ 101 w 148"/>
                  <a:gd name="T55" fmla="*/ 14 h 50"/>
                  <a:gd name="T56" fmla="*/ 112 w 148"/>
                  <a:gd name="T57" fmla="*/ 14 h 50"/>
                  <a:gd name="T58" fmla="*/ 119 w 148"/>
                  <a:gd name="T59" fmla="*/ 11 h 50"/>
                  <a:gd name="T60" fmla="*/ 130 w 148"/>
                  <a:gd name="T61" fmla="*/ 7 h 50"/>
                  <a:gd name="T62" fmla="*/ 148 w 148"/>
                  <a:gd name="T63" fmla="*/ 7 h 50"/>
                  <a:gd name="T64" fmla="*/ 148 w 148"/>
                  <a:gd name="T6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50">
                    <a:moveTo>
                      <a:pt x="148" y="0"/>
                    </a:moveTo>
                    <a:lnTo>
                      <a:pt x="137" y="0"/>
                    </a:lnTo>
                    <a:lnTo>
                      <a:pt x="130" y="3"/>
                    </a:lnTo>
                    <a:lnTo>
                      <a:pt x="108" y="3"/>
                    </a:lnTo>
                    <a:lnTo>
                      <a:pt x="101" y="7"/>
                    </a:lnTo>
                    <a:lnTo>
                      <a:pt x="90" y="11"/>
                    </a:lnTo>
                    <a:lnTo>
                      <a:pt x="83" y="14"/>
                    </a:lnTo>
                    <a:lnTo>
                      <a:pt x="72" y="18"/>
                    </a:lnTo>
                    <a:lnTo>
                      <a:pt x="61" y="21"/>
                    </a:lnTo>
                    <a:lnTo>
                      <a:pt x="54" y="25"/>
                    </a:lnTo>
                    <a:lnTo>
                      <a:pt x="47" y="29"/>
                    </a:lnTo>
                    <a:lnTo>
                      <a:pt x="36" y="32"/>
                    </a:lnTo>
                    <a:lnTo>
                      <a:pt x="25" y="36"/>
                    </a:lnTo>
                    <a:lnTo>
                      <a:pt x="18" y="39"/>
                    </a:lnTo>
                    <a:lnTo>
                      <a:pt x="7" y="39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11" y="47"/>
                    </a:lnTo>
                    <a:lnTo>
                      <a:pt x="22" y="43"/>
                    </a:lnTo>
                    <a:lnTo>
                      <a:pt x="29" y="43"/>
                    </a:lnTo>
                    <a:lnTo>
                      <a:pt x="40" y="39"/>
                    </a:lnTo>
                    <a:lnTo>
                      <a:pt x="47" y="36"/>
                    </a:lnTo>
                    <a:lnTo>
                      <a:pt x="58" y="32"/>
                    </a:lnTo>
                    <a:lnTo>
                      <a:pt x="65" y="29"/>
                    </a:lnTo>
                    <a:lnTo>
                      <a:pt x="76" y="25"/>
                    </a:lnTo>
                    <a:lnTo>
                      <a:pt x="83" y="21"/>
                    </a:lnTo>
                    <a:lnTo>
                      <a:pt x="94" y="18"/>
                    </a:lnTo>
                    <a:lnTo>
                      <a:pt x="101" y="14"/>
                    </a:lnTo>
                    <a:lnTo>
                      <a:pt x="112" y="14"/>
                    </a:lnTo>
                    <a:lnTo>
                      <a:pt x="119" y="11"/>
                    </a:lnTo>
                    <a:lnTo>
                      <a:pt x="130" y="7"/>
                    </a:lnTo>
                    <a:lnTo>
                      <a:pt x="148" y="7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62" name="Freeform 686"/>
              <p:cNvSpPr>
                <a:spLocks/>
              </p:cNvSpPr>
              <p:nvPr/>
            </p:nvSpPr>
            <p:spPr bwMode="auto">
              <a:xfrm>
                <a:off x="3898" y="1273"/>
                <a:ext cx="147" cy="54"/>
              </a:xfrm>
              <a:custGeom>
                <a:avLst/>
                <a:gdLst>
                  <a:gd name="T0" fmla="*/ 147 w 147"/>
                  <a:gd name="T1" fmla="*/ 47 h 54"/>
                  <a:gd name="T2" fmla="*/ 140 w 147"/>
                  <a:gd name="T3" fmla="*/ 43 h 54"/>
                  <a:gd name="T4" fmla="*/ 133 w 147"/>
                  <a:gd name="T5" fmla="*/ 36 h 54"/>
                  <a:gd name="T6" fmla="*/ 122 w 147"/>
                  <a:gd name="T7" fmla="*/ 33 h 54"/>
                  <a:gd name="T8" fmla="*/ 115 w 147"/>
                  <a:gd name="T9" fmla="*/ 29 h 54"/>
                  <a:gd name="T10" fmla="*/ 107 w 147"/>
                  <a:gd name="T11" fmla="*/ 22 h 54"/>
                  <a:gd name="T12" fmla="*/ 97 w 147"/>
                  <a:gd name="T13" fmla="*/ 18 h 54"/>
                  <a:gd name="T14" fmla="*/ 90 w 147"/>
                  <a:gd name="T15" fmla="*/ 15 h 54"/>
                  <a:gd name="T16" fmla="*/ 79 w 147"/>
                  <a:gd name="T17" fmla="*/ 11 h 54"/>
                  <a:gd name="T18" fmla="*/ 72 w 147"/>
                  <a:gd name="T19" fmla="*/ 7 h 54"/>
                  <a:gd name="T20" fmla="*/ 61 w 147"/>
                  <a:gd name="T21" fmla="*/ 7 h 54"/>
                  <a:gd name="T22" fmla="*/ 50 w 147"/>
                  <a:gd name="T23" fmla="*/ 4 h 54"/>
                  <a:gd name="T24" fmla="*/ 39 w 147"/>
                  <a:gd name="T25" fmla="*/ 4 h 54"/>
                  <a:gd name="T26" fmla="*/ 32 w 147"/>
                  <a:gd name="T27" fmla="*/ 0 h 54"/>
                  <a:gd name="T28" fmla="*/ 21 w 147"/>
                  <a:gd name="T29" fmla="*/ 0 h 54"/>
                  <a:gd name="T30" fmla="*/ 10 w 147"/>
                  <a:gd name="T31" fmla="*/ 4 h 54"/>
                  <a:gd name="T32" fmla="*/ 0 w 147"/>
                  <a:gd name="T33" fmla="*/ 4 h 54"/>
                  <a:gd name="T34" fmla="*/ 0 w 147"/>
                  <a:gd name="T35" fmla="*/ 11 h 54"/>
                  <a:gd name="T36" fmla="*/ 10 w 147"/>
                  <a:gd name="T37" fmla="*/ 7 h 54"/>
                  <a:gd name="T38" fmla="*/ 39 w 147"/>
                  <a:gd name="T39" fmla="*/ 7 h 54"/>
                  <a:gd name="T40" fmla="*/ 50 w 147"/>
                  <a:gd name="T41" fmla="*/ 11 h 54"/>
                  <a:gd name="T42" fmla="*/ 61 w 147"/>
                  <a:gd name="T43" fmla="*/ 11 h 54"/>
                  <a:gd name="T44" fmla="*/ 68 w 147"/>
                  <a:gd name="T45" fmla="*/ 15 h 54"/>
                  <a:gd name="T46" fmla="*/ 79 w 147"/>
                  <a:gd name="T47" fmla="*/ 18 h 54"/>
                  <a:gd name="T48" fmla="*/ 86 w 147"/>
                  <a:gd name="T49" fmla="*/ 22 h 54"/>
                  <a:gd name="T50" fmla="*/ 97 w 147"/>
                  <a:gd name="T51" fmla="*/ 25 h 54"/>
                  <a:gd name="T52" fmla="*/ 104 w 147"/>
                  <a:gd name="T53" fmla="*/ 29 h 54"/>
                  <a:gd name="T54" fmla="*/ 111 w 147"/>
                  <a:gd name="T55" fmla="*/ 33 h 54"/>
                  <a:gd name="T56" fmla="*/ 118 w 147"/>
                  <a:gd name="T57" fmla="*/ 40 h 54"/>
                  <a:gd name="T58" fmla="*/ 129 w 147"/>
                  <a:gd name="T59" fmla="*/ 43 h 54"/>
                  <a:gd name="T60" fmla="*/ 136 w 147"/>
                  <a:gd name="T61" fmla="*/ 47 h 54"/>
                  <a:gd name="T62" fmla="*/ 143 w 147"/>
                  <a:gd name="T63" fmla="*/ 54 h 54"/>
                  <a:gd name="T64" fmla="*/ 147 w 147"/>
                  <a:gd name="T65" fmla="*/ 54 h 54"/>
                  <a:gd name="T66" fmla="*/ 143 w 147"/>
                  <a:gd name="T67" fmla="*/ 54 h 54"/>
                  <a:gd name="T68" fmla="*/ 147 w 147"/>
                  <a:gd name="T69" fmla="*/ 54 h 54"/>
                  <a:gd name="T70" fmla="*/ 147 w 147"/>
                  <a:gd name="T71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7" h="54">
                    <a:moveTo>
                      <a:pt x="147" y="47"/>
                    </a:moveTo>
                    <a:lnTo>
                      <a:pt x="140" y="43"/>
                    </a:lnTo>
                    <a:lnTo>
                      <a:pt x="133" y="36"/>
                    </a:lnTo>
                    <a:lnTo>
                      <a:pt x="122" y="33"/>
                    </a:lnTo>
                    <a:lnTo>
                      <a:pt x="115" y="29"/>
                    </a:lnTo>
                    <a:lnTo>
                      <a:pt x="107" y="22"/>
                    </a:lnTo>
                    <a:lnTo>
                      <a:pt x="97" y="18"/>
                    </a:lnTo>
                    <a:lnTo>
                      <a:pt x="90" y="15"/>
                    </a:lnTo>
                    <a:lnTo>
                      <a:pt x="79" y="11"/>
                    </a:lnTo>
                    <a:lnTo>
                      <a:pt x="72" y="7"/>
                    </a:lnTo>
                    <a:lnTo>
                      <a:pt x="61" y="7"/>
                    </a:lnTo>
                    <a:lnTo>
                      <a:pt x="50" y="4"/>
                    </a:lnTo>
                    <a:lnTo>
                      <a:pt x="39" y="4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4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10" y="7"/>
                    </a:lnTo>
                    <a:lnTo>
                      <a:pt x="39" y="7"/>
                    </a:lnTo>
                    <a:lnTo>
                      <a:pt x="50" y="11"/>
                    </a:lnTo>
                    <a:lnTo>
                      <a:pt x="61" y="11"/>
                    </a:lnTo>
                    <a:lnTo>
                      <a:pt x="68" y="15"/>
                    </a:lnTo>
                    <a:lnTo>
                      <a:pt x="79" y="18"/>
                    </a:lnTo>
                    <a:lnTo>
                      <a:pt x="86" y="22"/>
                    </a:lnTo>
                    <a:lnTo>
                      <a:pt x="97" y="25"/>
                    </a:lnTo>
                    <a:lnTo>
                      <a:pt x="104" y="29"/>
                    </a:lnTo>
                    <a:lnTo>
                      <a:pt x="111" y="33"/>
                    </a:lnTo>
                    <a:lnTo>
                      <a:pt x="118" y="40"/>
                    </a:lnTo>
                    <a:lnTo>
                      <a:pt x="129" y="43"/>
                    </a:lnTo>
                    <a:lnTo>
                      <a:pt x="136" y="47"/>
                    </a:lnTo>
                    <a:lnTo>
                      <a:pt x="143" y="54"/>
                    </a:lnTo>
                    <a:lnTo>
                      <a:pt x="147" y="54"/>
                    </a:lnTo>
                    <a:lnTo>
                      <a:pt x="143" y="54"/>
                    </a:lnTo>
                    <a:lnTo>
                      <a:pt x="147" y="54"/>
                    </a:lnTo>
                    <a:lnTo>
                      <a:pt x="147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63" name="Freeform 687"/>
              <p:cNvSpPr>
                <a:spLocks/>
              </p:cNvSpPr>
              <p:nvPr/>
            </p:nvSpPr>
            <p:spPr bwMode="auto">
              <a:xfrm>
                <a:off x="3797" y="1406"/>
                <a:ext cx="119" cy="65"/>
              </a:xfrm>
              <a:custGeom>
                <a:avLst/>
                <a:gdLst>
                  <a:gd name="T0" fmla="*/ 119 w 119"/>
                  <a:gd name="T1" fmla="*/ 65 h 65"/>
                  <a:gd name="T2" fmla="*/ 119 w 119"/>
                  <a:gd name="T3" fmla="*/ 62 h 65"/>
                  <a:gd name="T4" fmla="*/ 115 w 119"/>
                  <a:gd name="T5" fmla="*/ 62 h 65"/>
                  <a:gd name="T6" fmla="*/ 111 w 119"/>
                  <a:gd name="T7" fmla="*/ 58 h 65"/>
                  <a:gd name="T8" fmla="*/ 101 w 119"/>
                  <a:gd name="T9" fmla="*/ 58 h 65"/>
                  <a:gd name="T10" fmla="*/ 93 w 119"/>
                  <a:gd name="T11" fmla="*/ 47 h 65"/>
                  <a:gd name="T12" fmla="*/ 79 w 119"/>
                  <a:gd name="T13" fmla="*/ 33 h 65"/>
                  <a:gd name="T14" fmla="*/ 68 w 119"/>
                  <a:gd name="T15" fmla="*/ 26 h 65"/>
                  <a:gd name="T16" fmla="*/ 57 w 119"/>
                  <a:gd name="T17" fmla="*/ 18 h 65"/>
                  <a:gd name="T18" fmla="*/ 47 w 119"/>
                  <a:gd name="T19" fmla="*/ 15 h 65"/>
                  <a:gd name="T20" fmla="*/ 39 w 119"/>
                  <a:gd name="T21" fmla="*/ 11 h 65"/>
                  <a:gd name="T22" fmla="*/ 29 w 119"/>
                  <a:gd name="T23" fmla="*/ 8 h 65"/>
                  <a:gd name="T24" fmla="*/ 21 w 119"/>
                  <a:gd name="T25" fmla="*/ 8 h 65"/>
                  <a:gd name="T26" fmla="*/ 21 w 119"/>
                  <a:gd name="T27" fmla="*/ 11 h 65"/>
                  <a:gd name="T28" fmla="*/ 18 w 119"/>
                  <a:gd name="T29" fmla="*/ 11 h 65"/>
                  <a:gd name="T30" fmla="*/ 14 w 119"/>
                  <a:gd name="T31" fmla="*/ 15 h 65"/>
                  <a:gd name="T32" fmla="*/ 0 w 119"/>
                  <a:gd name="T33" fmla="*/ 15 h 65"/>
                  <a:gd name="T34" fmla="*/ 3 w 119"/>
                  <a:gd name="T35" fmla="*/ 11 h 65"/>
                  <a:gd name="T36" fmla="*/ 7 w 119"/>
                  <a:gd name="T37" fmla="*/ 11 h 65"/>
                  <a:gd name="T38" fmla="*/ 14 w 119"/>
                  <a:gd name="T39" fmla="*/ 8 h 65"/>
                  <a:gd name="T40" fmla="*/ 18 w 119"/>
                  <a:gd name="T41" fmla="*/ 8 h 65"/>
                  <a:gd name="T42" fmla="*/ 21 w 119"/>
                  <a:gd name="T43" fmla="*/ 4 h 65"/>
                  <a:gd name="T44" fmla="*/ 29 w 119"/>
                  <a:gd name="T45" fmla="*/ 4 h 65"/>
                  <a:gd name="T46" fmla="*/ 36 w 119"/>
                  <a:gd name="T47" fmla="*/ 0 h 65"/>
                  <a:gd name="T48" fmla="*/ 39 w 119"/>
                  <a:gd name="T49" fmla="*/ 0 h 65"/>
                  <a:gd name="T50" fmla="*/ 50 w 119"/>
                  <a:gd name="T51" fmla="*/ 4 h 65"/>
                  <a:gd name="T52" fmla="*/ 65 w 119"/>
                  <a:gd name="T53" fmla="*/ 11 h 65"/>
                  <a:gd name="T54" fmla="*/ 75 w 119"/>
                  <a:gd name="T55" fmla="*/ 15 h 65"/>
                  <a:gd name="T56" fmla="*/ 86 w 119"/>
                  <a:gd name="T57" fmla="*/ 22 h 65"/>
                  <a:gd name="T58" fmla="*/ 115 w 119"/>
                  <a:gd name="T59" fmla="*/ 51 h 65"/>
                  <a:gd name="T60" fmla="*/ 119 w 119"/>
                  <a:gd name="T61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9" h="65">
                    <a:moveTo>
                      <a:pt x="119" y="65"/>
                    </a:moveTo>
                    <a:lnTo>
                      <a:pt x="119" y="62"/>
                    </a:lnTo>
                    <a:lnTo>
                      <a:pt x="115" y="62"/>
                    </a:lnTo>
                    <a:lnTo>
                      <a:pt x="111" y="58"/>
                    </a:lnTo>
                    <a:lnTo>
                      <a:pt x="101" y="58"/>
                    </a:lnTo>
                    <a:lnTo>
                      <a:pt x="93" y="47"/>
                    </a:lnTo>
                    <a:lnTo>
                      <a:pt x="79" y="33"/>
                    </a:lnTo>
                    <a:lnTo>
                      <a:pt x="68" y="26"/>
                    </a:lnTo>
                    <a:lnTo>
                      <a:pt x="57" y="18"/>
                    </a:lnTo>
                    <a:lnTo>
                      <a:pt x="47" y="15"/>
                    </a:lnTo>
                    <a:lnTo>
                      <a:pt x="39" y="11"/>
                    </a:lnTo>
                    <a:lnTo>
                      <a:pt x="29" y="8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4" y="15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14" y="8"/>
                    </a:lnTo>
                    <a:lnTo>
                      <a:pt x="18" y="8"/>
                    </a:lnTo>
                    <a:lnTo>
                      <a:pt x="21" y="4"/>
                    </a:lnTo>
                    <a:lnTo>
                      <a:pt x="29" y="4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50" y="4"/>
                    </a:lnTo>
                    <a:lnTo>
                      <a:pt x="65" y="11"/>
                    </a:lnTo>
                    <a:lnTo>
                      <a:pt x="75" y="15"/>
                    </a:lnTo>
                    <a:lnTo>
                      <a:pt x="86" y="22"/>
                    </a:lnTo>
                    <a:lnTo>
                      <a:pt x="115" y="51"/>
                    </a:lnTo>
                    <a:lnTo>
                      <a:pt x="119" y="6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64" name="Freeform 688"/>
              <p:cNvSpPr>
                <a:spLocks/>
              </p:cNvSpPr>
              <p:nvPr/>
            </p:nvSpPr>
            <p:spPr bwMode="auto">
              <a:xfrm>
                <a:off x="3894" y="1460"/>
                <a:ext cx="25" cy="11"/>
              </a:xfrm>
              <a:custGeom>
                <a:avLst/>
                <a:gdLst>
                  <a:gd name="T0" fmla="*/ 0 w 25"/>
                  <a:gd name="T1" fmla="*/ 4 h 11"/>
                  <a:gd name="T2" fmla="*/ 4 w 25"/>
                  <a:gd name="T3" fmla="*/ 8 h 11"/>
                  <a:gd name="T4" fmla="*/ 14 w 25"/>
                  <a:gd name="T5" fmla="*/ 8 h 11"/>
                  <a:gd name="T6" fmla="*/ 14 w 25"/>
                  <a:gd name="T7" fmla="*/ 11 h 11"/>
                  <a:gd name="T8" fmla="*/ 22 w 25"/>
                  <a:gd name="T9" fmla="*/ 11 h 11"/>
                  <a:gd name="T10" fmla="*/ 25 w 25"/>
                  <a:gd name="T11" fmla="*/ 8 h 11"/>
                  <a:gd name="T12" fmla="*/ 22 w 25"/>
                  <a:gd name="T13" fmla="*/ 4 h 11"/>
                  <a:gd name="T14" fmla="*/ 18 w 25"/>
                  <a:gd name="T15" fmla="*/ 4 h 11"/>
                  <a:gd name="T16" fmla="*/ 18 w 25"/>
                  <a:gd name="T17" fmla="*/ 0 h 11"/>
                  <a:gd name="T18" fmla="*/ 4 w 25"/>
                  <a:gd name="T19" fmla="*/ 0 h 11"/>
                  <a:gd name="T20" fmla="*/ 7 w 25"/>
                  <a:gd name="T21" fmla="*/ 0 h 11"/>
                  <a:gd name="T22" fmla="*/ 0 w 25"/>
                  <a:gd name="T23" fmla="*/ 4 h 11"/>
                  <a:gd name="T24" fmla="*/ 4 w 25"/>
                  <a:gd name="T25" fmla="*/ 8 h 11"/>
                  <a:gd name="T26" fmla="*/ 0 w 25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1">
                    <a:moveTo>
                      <a:pt x="0" y="4"/>
                    </a:moveTo>
                    <a:lnTo>
                      <a:pt x="4" y="8"/>
                    </a:lnTo>
                    <a:lnTo>
                      <a:pt x="14" y="8"/>
                    </a:lnTo>
                    <a:lnTo>
                      <a:pt x="14" y="11"/>
                    </a:lnTo>
                    <a:lnTo>
                      <a:pt x="22" y="11"/>
                    </a:lnTo>
                    <a:lnTo>
                      <a:pt x="25" y="8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18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65" name="Freeform 689"/>
              <p:cNvSpPr>
                <a:spLocks/>
              </p:cNvSpPr>
              <p:nvPr/>
            </p:nvSpPr>
            <p:spPr bwMode="auto">
              <a:xfrm>
                <a:off x="3826" y="1410"/>
                <a:ext cx="75" cy="54"/>
              </a:xfrm>
              <a:custGeom>
                <a:avLst/>
                <a:gdLst>
                  <a:gd name="T0" fmla="*/ 0 w 75"/>
                  <a:gd name="T1" fmla="*/ 7 h 54"/>
                  <a:gd name="T2" fmla="*/ 10 w 75"/>
                  <a:gd name="T3" fmla="*/ 11 h 54"/>
                  <a:gd name="T4" fmla="*/ 18 w 75"/>
                  <a:gd name="T5" fmla="*/ 14 h 54"/>
                  <a:gd name="T6" fmla="*/ 28 w 75"/>
                  <a:gd name="T7" fmla="*/ 18 h 54"/>
                  <a:gd name="T8" fmla="*/ 36 w 75"/>
                  <a:gd name="T9" fmla="*/ 25 h 54"/>
                  <a:gd name="T10" fmla="*/ 46 w 75"/>
                  <a:gd name="T11" fmla="*/ 29 h 54"/>
                  <a:gd name="T12" fmla="*/ 54 w 75"/>
                  <a:gd name="T13" fmla="*/ 36 h 54"/>
                  <a:gd name="T14" fmla="*/ 61 w 75"/>
                  <a:gd name="T15" fmla="*/ 47 h 54"/>
                  <a:gd name="T16" fmla="*/ 68 w 75"/>
                  <a:gd name="T17" fmla="*/ 54 h 54"/>
                  <a:gd name="T18" fmla="*/ 75 w 75"/>
                  <a:gd name="T19" fmla="*/ 50 h 54"/>
                  <a:gd name="T20" fmla="*/ 68 w 75"/>
                  <a:gd name="T21" fmla="*/ 43 h 54"/>
                  <a:gd name="T22" fmla="*/ 61 w 75"/>
                  <a:gd name="T23" fmla="*/ 32 h 54"/>
                  <a:gd name="T24" fmla="*/ 50 w 75"/>
                  <a:gd name="T25" fmla="*/ 25 h 54"/>
                  <a:gd name="T26" fmla="*/ 39 w 75"/>
                  <a:gd name="T27" fmla="*/ 18 h 54"/>
                  <a:gd name="T28" fmla="*/ 32 w 75"/>
                  <a:gd name="T29" fmla="*/ 11 h 54"/>
                  <a:gd name="T30" fmla="*/ 21 w 75"/>
                  <a:gd name="T31" fmla="*/ 7 h 54"/>
                  <a:gd name="T32" fmla="*/ 10 w 75"/>
                  <a:gd name="T33" fmla="*/ 4 h 54"/>
                  <a:gd name="T34" fmla="*/ 0 w 75"/>
                  <a:gd name="T35" fmla="*/ 0 h 54"/>
                  <a:gd name="T36" fmla="*/ 0 w 75"/>
                  <a:gd name="T37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54">
                    <a:moveTo>
                      <a:pt x="0" y="7"/>
                    </a:moveTo>
                    <a:lnTo>
                      <a:pt x="10" y="11"/>
                    </a:lnTo>
                    <a:lnTo>
                      <a:pt x="18" y="14"/>
                    </a:lnTo>
                    <a:lnTo>
                      <a:pt x="28" y="18"/>
                    </a:lnTo>
                    <a:lnTo>
                      <a:pt x="36" y="25"/>
                    </a:lnTo>
                    <a:lnTo>
                      <a:pt x="46" y="29"/>
                    </a:lnTo>
                    <a:lnTo>
                      <a:pt x="54" y="36"/>
                    </a:lnTo>
                    <a:lnTo>
                      <a:pt x="61" y="47"/>
                    </a:lnTo>
                    <a:lnTo>
                      <a:pt x="68" y="54"/>
                    </a:lnTo>
                    <a:lnTo>
                      <a:pt x="75" y="50"/>
                    </a:lnTo>
                    <a:lnTo>
                      <a:pt x="68" y="43"/>
                    </a:lnTo>
                    <a:lnTo>
                      <a:pt x="61" y="32"/>
                    </a:lnTo>
                    <a:lnTo>
                      <a:pt x="50" y="25"/>
                    </a:lnTo>
                    <a:lnTo>
                      <a:pt x="39" y="18"/>
                    </a:lnTo>
                    <a:lnTo>
                      <a:pt x="32" y="11"/>
                    </a:lnTo>
                    <a:lnTo>
                      <a:pt x="21" y="7"/>
                    </a:lnTo>
                    <a:lnTo>
                      <a:pt x="10" y="4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66" name="Freeform 690"/>
              <p:cNvSpPr>
                <a:spLocks/>
              </p:cNvSpPr>
              <p:nvPr/>
            </p:nvSpPr>
            <p:spPr bwMode="auto">
              <a:xfrm>
                <a:off x="3786" y="1410"/>
                <a:ext cx="40" cy="14"/>
              </a:xfrm>
              <a:custGeom>
                <a:avLst/>
                <a:gdLst>
                  <a:gd name="T0" fmla="*/ 7 w 40"/>
                  <a:gd name="T1" fmla="*/ 11 h 14"/>
                  <a:gd name="T2" fmla="*/ 11 w 40"/>
                  <a:gd name="T3" fmla="*/ 14 h 14"/>
                  <a:gd name="T4" fmla="*/ 22 w 40"/>
                  <a:gd name="T5" fmla="*/ 14 h 14"/>
                  <a:gd name="T6" fmla="*/ 25 w 40"/>
                  <a:gd name="T7" fmla="*/ 11 h 14"/>
                  <a:gd name="T8" fmla="*/ 32 w 40"/>
                  <a:gd name="T9" fmla="*/ 11 h 14"/>
                  <a:gd name="T10" fmla="*/ 32 w 40"/>
                  <a:gd name="T11" fmla="*/ 7 h 14"/>
                  <a:gd name="T12" fmla="*/ 40 w 40"/>
                  <a:gd name="T13" fmla="*/ 7 h 14"/>
                  <a:gd name="T14" fmla="*/ 40 w 40"/>
                  <a:gd name="T15" fmla="*/ 0 h 14"/>
                  <a:gd name="T16" fmla="*/ 32 w 40"/>
                  <a:gd name="T17" fmla="*/ 0 h 14"/>
                  <a:gd name="T18" fmla="*/ 29 w 40"/>
                  <a:gd name="T19" fmla="*/ 4 h 14"/>
                  <a:gd name="T20" fmla="*/ 25 w 40"/>
                  <a:gd name="T21" fmla="*/ 4 h 14"/>
                  <a:gd name="T22" fmla="*/ 22 w 40"/>
                  <a:gd name="T23" fmla="*/ 7 h 14"/>
                  <a:gd name="T24" fmla="*/ 11 w 40"/>
                  <a:gd name="T25" fmla="*/ 7 h 14"/>
                  <a:gd name="T26" fmla="*/ 11 w 40"/>
                  <a:gd name="T27" fmla="*/ 14 h 14"/>
                  <a:gd name="T28" fmla="*/ 7 w 40"/>
                  <a:gd name="T29" fmla="*/ 11 h 14"/>
                  <a:gd name="T30" fmla="*/ 0 w 40"/>
                  <a:gd name="T31" fmla="*/ 14 h 14"/>
                  <a:gd name="T32" fmla="*/ 11 w 40"/>
                  <a:gd name="T33" fmla="*/ 14 h 14"/>
                  <a:gd name="T34" fmla="*/ 7 w 40"/>
                  <a:gd name="T3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14">
                    <a:moveTo>
                      <a:pt x="7" y="11"/>
                    </a:moveTo>
                    <a:lnTo>
                      <a:pt x="11" y="14"/>
                    </a:lnTo>
                    <a:lnTo>
                      <a:pt x="22" y="14"/>
                    </a:lnTo>
                    <a:lnTo>
                      <a:pt x="25" y="11"/>
                    </a:lnTo>
                    <a:lnTo>
                      <a:pt x="32" y="11"/>
                    </a:lnTo>
                    <a:lnTo>
                      <a:pt x="32" y="7"/>
                    </a:lnTo>
                    <a:lnTo>
                      <a:pt x="40" y="7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2" y="7"/>
                    </a:lnTo>
                    <a:lnTo>
                      <a:pt x="11" y="7"/>
                    </a:lnTo>
                    <a:lnTo>
                      <a:pt x="11" y="14"/>
                    </a:lnTo>
                    <a:lnTo>
                      <a:pt x="7" y="11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67" name="Freeform 691"/>
              <p:cNvSpPr>
                <a:spLocks/>
              </p:cNvSpPr>
              <p:nvPr/>
            </p:nvSpPr>
            <p:spPr bwMode="auto">
              <a:xfrm>
                <a:off x="3793" y="1403"/>
                <a:ext cx="47" cy="21"/>
              </a:xfrm>
              <a:custGeom>
                <a:avLst/>
                <a:gdLst>
                  <a:gd name="T0" fmla="*/ 47 w 47"/>
                  <a:gd name="T1" fmla="*/ 0 h 21"/>
                  <a:gd name="T2" fmla="*/ 36 w 47"/>
                  <a:gd name="T3" fmla="*/ 0 h 21"/>
                  <a:gd name="T4" fmla="*/ 33 w 47"/>
                  <a:gd name="T5" fmla="*/ 3 h 21"/>
                  <a:gd name="T6" fmla="*/ 25 w 47"/>
                  <a:gd name="T7" fmla="*/ 3 h 21"/>
                  <a:gd name="T8" fmla="*/ 22 w 47"/>
                  <a:gd name="T9" fmla="*/ 7 h 21"/>
                  <a:gd name="T10" fmla="*/ 15 w 47"/>
                  <a:gd name="T11" fmla="*/ 7 h 21"/>
                  <a:gd name="T12" fmla="*/ 11 w 47"/>
                  <a:gd name="T13" fmla="*/ 11 h 21"/>
                  <a:gd name="T14" fmla="*/ 4 w 47"/>
                  <a:gd name="T15" fmla="*/ 14 h 21"/>
                  <a:gd name="T16" fmla="*/ 0 w 47"/>
                  <a:gd name="T17" fmla="*/ 18 h 21"/>
                  <a:gd name="T18" fmla="*/ 4 w 47"/>
                  <a:gd name="T19" fmla="*/ 21 h 21"/>
                  <a:gd name="T20" fmla="*/ 7 w 47"/>
                  <a:gd name="T21" fmla="*/ 18 h 21"/>
                  <a:gd name="T22" fmla="*/ 11 w 47"/>
                  <a:gd name="T23" fmla="*/ 18 h 21"/>
                  <a:gd name="T24" fmla="*/ 18 w 47"/>
                  <a:gd name="T25" fmla="*/ 14 h 21"/>
                  <a:gd name="T26" fmla="*/ 22 w 47"/>
                  <a:gd name="T27" fmla="*/ 14 h 21"/>
                  <a:gd name="T28" fmla="*/ 29 w 47"/>
                  <a:gd name="T29" fmla="*/ 11 h 21"/>
                  <a:gd name="T30" fmla="*/ 33 w 47"/>
                  <a:gd name="T31" fmla="*/ 11 h 21"/>
                  <a:gd name="T32" fmla="*/ 40 w 47"/>
                  <a:gd name="T33" fmla="*/ 7 h 21"/>
                  <a:gd name="T34" fmla="*/ 47 w 47"/>
                  <a:gd name="T35" fmla="*/ 7 h 21"/>
                  <a:gd name="T36" fmla="*/ 43 w 47"/>
                  <a:gd name="T37" fmla="*/ 7 h 21"/>
                  <a:gd name="T38" fmla="*/ 47 w 47"/>
                  <a:gd name="T39" fmla="*/ 0 h 21"/>
                  <a:gd name="T40" fmla="*/ 43 w 47"/>
                  <a:gd name="T41" fmla="*/ 0 h 21"/>
                  <a:gd name="T42" fmla="*/ 47 w 47"/>
                  <a:gd name="T4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21">
                    <a:moveTo>
                      <a:pt x="47" y="0"/>
                    </a:moveTo>
                    <a:lnTo>
                      <a:pt x="36" y="0"/>
                    </a:lnTo>
                    <a:lnTo>
                      <a:pt x="33" y="3"/>
                    </a:lnTo>
                    <a:lnTo>
                      <a:pt x="25" y="3"/>
                    </a:lnTo>
                    <a:lnTo>
                      <a:pt x="22" y="7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4" y="14"/>
                    </a:lnTo>
                    <a:lnTo>
                      <a:pt x="0" y="18"/>
                    </a:lnTo>
                    <a:lnTo>
                      <a:pt x="4" y="21"/>
                    </a:lnTo>
                    <a:lnTo>
                      <a:pt x="7" y="18"/>
                    </a:lnTo>
                    <a:lnTo>
                      <a:pt x="11" y="18"/>
                    </a:lnTo>
                    <a:lnTo>
                      <a:pt x="18" y="14"/>
                    </a:lnTo>
                    <a:lnTo>
                      <a:pt x="22" y="14"/>
                    </a:lnTo>
                    <a:lnTo>
                      <a:pt x="29" y="11"/>
                    </a:lnTo>
                    <a:lnTo>
                      <a:pt x="33" y="11"/>
                    </a:lnTo>
                    <a:lnTo>
                      <a:pt x="40" y="7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68" name="Freeform 692"/>
              <p:cNvSpPr>
                <a:spLocks/>
              </p:cNvSpPr>
              <p:nvPr/>
            </p:nvSpPr>
            <p:spPr bwMode="auto">
              <a:xfrm>
                <a:off x="3836" y="1403"/>
                <a:ext cx="87" cy="75"/>
              </a:xfrm>
              <a:custGeom>
                <a:avLst/>
                <a:gdLst>
                  <a:gd name="T0" fmla="*/ 80 w 87"/>
                  <a:gd name="T1" fmla="*/ 68 h 75"/>
                  <a:gd name="T2" fmla="*/ 83 w 87"/>
                  <a:gd name="T3" fmla="*/ 65 h 75"/>
                  <a:gd name="T4" fmla="*/ 76 w 87"/>
                  <a:gd name="T5" fmla="*/ 54 h 75"/>
                  <a:gd name="T6" fmla="*/ 69 w 87"/>
                  <a:gd name="T7" fmla="*/ 43 h 75"/>
                  <a:gd name="T8" fmla="*/ 62 w 87"/>
                  <a:gd name="T9" fmla="*/ 32 h 75"/>
                  <a:gd name="T10" fmla="*/ 51 w 87"/>
                  <a:gd name="T11" fmla="*/ 21 h 75"/>
                  <a:gd name="T12" fmla="*/ 40 w 87"/>
                  <a:gd name="T13" fmla="*/ 18 h 75"/>
                  <a:gd name="T14" fmla="*/ 26 w 87"/>
                  <a:gd name="T15" fmla="*/ 11 h 75"/>
                  <a:gd name="T16" fmla="*/ 15 w 87"/>
                  <a:gd name="T17" fmla="*/ 3 h 75"/>
                  <a:gd name="T18" fmla="*/ 4 w 87"/>
                  <a:gd name="T19" fmla="*/ 0 h 75"/>
                  <a:gd name="T20" fmla="*/ 0 w 87"/>
                  <a:gd name="T21" fmla="*/ 7 h 75"/>
                  <a:gd name="T22" fmla="*/ 11 w 87"/>
                  <a:gd name="T23" fmla="*/ 11 h 75"/>
                  <a:gd name="T24" fmla="*/ 22 w 87"/>
                  <a:gd name="T25" fmla="*/ 18 h 75"/>
                  <a:gd name="T26" fmla="*/ 36 w 87"/>
                  <a:gd name="T27" fmla="*/ 21 h 75"/>
                  <a:gd name="T28" fmla="*/ 44 w 87"/>
                  <a:gd name="T29" fmla="*/ 29 h 75"/>
                  <a:gd name="T30" fmla="*/ 54 w 87"/>
                  <a:gd name="T31" fmla="*/ 36 h 75"/>
                  <a:gd name="T32" fmla="*/ 65 w 87"/>
                  <a:gd name="T33" fmla="*/ 47 h 75"/>
                  <a:gd name="T34" fmla="*/ 72 w 87"/>
                  <a:gd name="T35" fmla="*/ 57 h 75"/>
                  <a:gd name="T36" fmla="*/ 76 w 87"/>
                  <a:gd name="T37" fmla="*/ 68 h 75"/>
                  <a:gd name="T38" fmla="*/ 83 w 87"/>
                  <a:gd name="T39" fmla="*/ 65 h 75"/>
                  <a:gd name="T40" fmla="*/ 80 w 87"/>
                  <a:gd name="T41" fmla="*/ 68 h 75"/>
                  <a:gd name="T42" fmla="*/ 87 w 87"/>
                  <a:gd name="T43" fmla="*/ 75 h 75"/>
                  <a:gd name="T44" fmla="*/ 83 w 87"/>
                  <a:gd name="T45" fmla="*/ 65 h 75"/>
                  <a:gd name="T46" fmla="*/ 80 w 87"/>
                  <a:gd name="T47" fmla="*/ 6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7" h="75">
                    <a:moveTo>
                      <a:pt x="80" y="68"/>
                    </a:moveTo>
                    <a:lnTo>
                      <a:pt x="83" y="65"/>
                    </a:lnTo>
                    <a:lnTo>
                      <a:pt x="76" y="54"/>
                    </a:lnTo>
                    <a:lnTo>
                      <a:pt x="69" y="43"/>
                    </a:lnTo>
                    <a:lnTo>
                      <a:pt x="62" y="32"/>
                    </a:lnTo>
                    <a:lnTo>
                      <a:pt x="51" y="21"/>
                    </a:lnTo>
                    <a:lnTo>
                      <a:pt x="40" y="18"/>
                    </a:lnTo>
                    <a:lnTo>
                      <a:pt x="26" y="11"/>
                    </a:lnTo>
                    <a:lnTo>
                      <a:pt x="15" y="3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11" y="11"/>
                    </a:lnTo>
                    <a:lnTo>
                      <a:pt x="22" y="18"/>
                    </a:lnTo>
                    <a:lnTo>
                      <a:pt x="36" y="21"/>
                    </a:lnTo>
                    <a:lnTo>
                      <a:pt x="44" y="29"/>
                    </a:lnTo>
                    <a:lnTo>
                      <a:pt x="54" y="36"/>
                    </a:lnTo>
                    <a:lnTo>
                      <a:pt x="65" y="47"/>
                    </a:lnTo>
                    <a:lnTo>
                      <a:pt x="72" y="57"/>
                    </a:lnTo>
                    <a:lnTo>
                      <a:pt x="76" y="68"/>
                    </a:lnTo>
                    <a:lnTo>
                      <a:pt x="83" y="65"/>
                    </a:lnTo>
                    <a:lnTo>
                      <a:pt x="80" y="68"/>
                    </a:lnTo>
                    <a:lnTo>
                      <a:pt x="87" y="75"/>
                    </a:lnTo>
                    <a:lnTo>
                      <a:pt x="83" y="65"/>
                    </a:lnTo>
                    <a:lnTo>
                      <a:pt x="8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69" name="Freeform 693"/>
              <p:cNvSpPr>
                <a:spLocks/>
              </p:cNvSpPr>
              <p:nvPr/>
            </p:nvSpPr>
            <p:spPr bwMode="auto">
              <a:xfrm>
                <a:off x="3782" y="1424"/>
                <a:ext cx="116" cy="58"/>
              </a:xfrm>
              <a:custGeom>
                <a:avLst/>
                <a:gdLst>
                  <a:gd name="T0" fmla="*/ 87 w 116"/>
                  <a:gd name="T1" fmla="*/ 15 h 58"/>
                  <a:gd name="T2" fmla="*/ 98 w 116"/>
                  <a:gd name="T3" fmla="*/ 26 h 58"/>
                  <a:gd name="T4" fmla="*/ 101 w 116"/>
                  <a:gd name="T5" fmla="*/ 33 h 58"/>
                  <a:gd name="T6" fmla="*/ 108 w 116"/>
                  <a:gd name="T7" fmla="*/ 40 h 58"/>
                  <a:gd name="T8" fmla="*/ 112 w 116"/>
                  <a:gd name="T9" fmla="*/ 47 h 58"/>
                  <a:gd name="T10" fmla="*/ 116 w 116"/>
                  <a:gd name="T11" fmla="*/ 54 h 58"/>
                  <a:gd name="T12" fmla="*/ 116 w 116"/>
                  <a:gd name="T13" fmla="*/ 58 h 58"/>
                  <a:gd name="T14" fmla="*/ 108 w 116"/>
                  <a:gd name="T15" fmla="*/ 58 h 58"/>
                  <a:gd name="T16" fmla="*/ 101 w 116"/>
                  <a:gd name="T17" fmla="*/ 54 h 58"/>
                  <a:gd name="T18" fmla="*/ 94 w 116"/>
                  <a:gd name="T19" fmla="*/ 51 h 58"/>
                  <a:gd name="T20" fmla="*/ 87 w 116"/>
                  <a:gd name="T21" fmla="*/ 47 h 58"/>
                  <a:gd name="T22" fmla="*/ 80 w 116"/>
                  <a:gd name="T23" fmla="*/ 44 h 58"/>
                  <a:gd name="T24" fmla="*/ 72 w 116"/>
                  <a:gd name="T25" fmla="*/ 40 h 58"/>
                  <a:gd name="T26" fmla="*/ 65 w 116"/>
                  <a:gd name="T27" fmla="*/ 36 h 58"/>
                  <a:gd name="T28" fmla="*/ 58 w 116"/>
                  <a:gd name="T29" fmla="*/ 29 h 58"/>
                  <a:gd name="T30" fmla="*/ 51 w 116"/>
                  <a:gd name="T31" fmla="*/ 26 h 58"/>
                  <a:gd name="T32" fmla="*/ 44 w 116"/>
                  <a:gd name="T33" fmla="*/ 22 h 58"/>
                  <a:gd name="T34" fmla="*/ 36 w 116"/>
                  <a:gd name="T35" fmla="*/ 18 h 58"/>
                  <a:gd name="T36" fmla="*/ 29 w 116"/>
                  <a:gd name="T37" fmla="*/ 15 h 58"/>
                  <a:gd name="T38" fmla="*/ 22 w 116"/>
                  <a:gd name="T39" fmla="*/ 15 h 58"/>
                  <a:gd name="T40" fmla="*/ 15 w 116"/>
                  <a:gd name="T41" fmla="*/ 11 h 58"/>
                  <a:gd name="T42" fmla="*/ 0 w 116"/>
                  <a:gd name="T43" fmla="*/ 11 h 58"/>
                  <a:gd name="T44" fmla="*/ 11 w 116"/>
                  <a:gd name="T45" fmla="*/ 4 h 58"/>
                  <a:gd name="T46" fmla="*/ 18 w 116"/>
                  <a:gd name="T47" fmla="*/ 0 h 58"/>
                  <a:gd name="T48" fmla="*/ 54 w 116"/>
                  <a:gd name="T49" fmla="*/ 0 h 58"/>
                  <a:gd name="T50" fmla="*/ 69 w 116"/>
                  <a:gd name="T51" fmla="*/ 4 h 58"/>
                  <a:gd name="T52" fmla="*/ 76 w 116"/>
                  <a:gd name="T53" fmla="*/ 11 h 58"/>
                  <a:gd name="T54" fmla="*/ 87 w 116"/>
                  <a:gd name="T55" fmla="*/ 1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6" h="58">
                    <a:moveTo>
                      <a:pt x="87" y="15"/>
                    </a:moveTo>
                    <a:lnTo>
                      <a:pt x="98" y="26"/>
                    </a:lnTo>
                    <a:lnTo>
                      <a:pt x="101" y="33"/>
                    </a:lnTo>
                    <a:lnTo>
                      <a:pt x="108" y="40"/>
                    </a:lnTo>
                    <a:lnTo>
                      <a:pt x="112" y="47"/>
                    </a:lnTo>
                    <a:lnTo>
                      <a:pt x="116" y="54"/>
                    </a:lnTo>
                    <a:lnTo>
                      <a:pt x="116" y="58"/>
                    </a:lnTo>
                    <a:lnTo>
                      <a:pt x="108" y="58"/>
                    </a:lnTo>
                    <a:lnTo>
                      <a:pt x="101" y="54"/>
                    </a:lnTo>
                    <a:lnTo>
                      <a:pt x="94" y="51"/>
                    </a:lnTo>
                    <a:lnTo>
                      <a:pt x="87" y="47"/>
                    </a:lnTo>
                    <a:lnTo>
                      <a:pt x="80" y="44"/>
                    </a:lnTo>
                    <a:lnTo>
                      <a:pt x="72" y="40"/>
                    </a:lnTo>
                    <a:lnTo>
                      <a:pt x="65" y="36"/>
                    </a:lnTo>
                    <a:lnTo>
                      <a:pt x="58" y="29"/>
                    </a:lnTo>
                    <a:lnTo>
                      <a:pt x="51" y="26"/>
                    </a:lnTo>
                    <a:lnTo>
                      <a:pt x="44" y="22"/>
                    </a:lnTo>
                    <a:lnTo>
                      <a:pt x="36" y="18"/>
                    </a:lnTo>
                    <a:lnTo>
                      <a:pt x="29" y="15"/>
                    </a:lnTo>
                    <a:lnTo>
                      <a:pt x="22" y="15"/>
                    </a:lnTo>
                    <a:lnTo>
                      <a:pt x="15" y="11"/>
                    </a:lnTo>
                    <a:lnTo>
                      <a:pt x="0" y="11"/>
                    </a:lnTo>
                    <a:lnTo>
                      <a:pt x="11" y="4"/>
                    </a:lnTo>
                    <a:lnTo>
                      <a:pt x="18" y="0"/>
                    </a:lnTo>
                    <a:lnTo>
                      <a:pt x="54" y="0"/>
                    </a:lnTo>
                    <a:lnTo>
                      <a:pt x="69" y="4"/>
                    </a:lnTo>
                    <a:lnTo>
                      <a:pt x="76" y="11"/>
                    </a:lnTo>
                    <a:lnTo>
                      <a:pt x="87" y="1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70" name="Freeform 694"/>
              <p:cNvSpPr>
                <a:spLocks/>
              </p:cNvSpPr>
              <p:nvPr/>
            </p:nvSpPr>
            <p:spPr bwMode="auto">
              <a:xfrm>
                <a:off x="3865" y="1439"/>
                <a:ext cx="36" cy="50"/>
              </a:xfrm>
              <a:custGeom>
                <a:avLst/>
                <a:gdLst>
                  <a:gd name="T0" fmla="*/ 33 w 36"/>
                  <a:gd name="T1" fmla="*/ 47 h 50"/>
                  <a:gd name="T2" fmla="*/ 36 w 36"/>
                  <a:gd name="T3" fmla="*/ 43 h 50"/>
                  <a:gd name="T4" fmla="*/ 33 w 36"/>
                  <a:gd name="T5" fmla="*/ 36 h 50"/>
                  <a:gd name="T6" fmla="*/ 33 w 36"/>
                  <a:gd name="T7" fmla="*/ 32 h 50"/>
                  <a:gd name="T8" fmla="*/ 29 w 36"/>
                  <a:gd name="T9" fmla="*/ 25 h 50"/>
                  <a:gd name="T10" fmla="*/ 15 w 36"/>
                  <a:gd name="T11" fmla="*/ 11 h 50"/>
                  <a:gd name="T12" fmla="*/ 11 w 36"/>
                  <a:gd name="T13" fmla="*/ 3 h 50"/>
                  <a:gd name="T14" fmla="*/ 7 w 36"/>
                  <a:gd name="T15" fmla="*/ 0 h 50"/>
                  <a:gd name="T16" fmla="*/ 0 w 36"/>
                  <a:gd name="T17" fmla="*/ 3 h 50"/>
                  <a:gd name="T18" fmla="*/ 15 w 36"/>
                  <a:gd name="T19" fmla="*/ 18 h 50"/>
                  <a:gd name="T20" fmla="*/ 18 w 36"/>
                  <a:gd name="T21" fmla="*/ 25 h 50"/>
                  <a:gd name="T22" fmla="*/ 22 w 36"/>
                  <a:gd name="T23" fmla="*/ 29 h 50"/>
                  <a:gd name="T24" fmla="*/ 25 w 36"/>
                  <a:gd name="T25" fmla="*/ 36 h 50"/>
                  <a:gd name="T26" fmla="*/ 25 w 36"/>
                  <a:gd name="T27" fmla="*/ 39 h 50"/>
                  <a:gd name="T28" fmla="*/ 29 w 36"/>
                  <a:gd name="T29" fmla="*/ 43 h 50"/>
                  <a:gd name="T30" fmla="*/ 33 w 36"/>
                  <a:gd name="T31" fmla="*/ 39 h 50"/>
                  <a:gd name="T32" fmla="*/ 33 w 36"/>
                  <a:gd name="T33" fmla="*/ 47 h 50"/>
                  <a:gd name="T34" fmla="*/ 36 w 36"/>
                  <a:gd name="T35" fmla="*/ 50 h 50"/>
                  <a:gd name="T36" fmla="*/ 36 w 36"/>
                  <a:gd name="T37" fmla="*/ 43 h 50"/>
                  <a:gd name="T38" fmla="*/ 33 w 36"/>
                  <a:gd name="T39" fmla="*/ 4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50">
                    <a:moveTo>
                      <a:pt x="33" y="47"/>
                    </a:moveTo>
                    <a:lnTo>
                      <a:pt x="36" y="43"/>
                    </a:lnTo>
                    <a:lnTo>
                      <a:pt x="33" y="36"/>
                    </a:lnTo>
                    <a:lnTo>
                      <a:pt x="33" y="32"/>
                    </a:lnTo>
                    <a:lnTo>
                      <a:pt x="29" y="25"/>
                    </a:lnTo>
                    <a:lnTo>
                      <a:pt x="15" y="11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15" y="18"/>
                    </a:lnTo>
                    <a:lnTo>
                      <a:pt x="18" y="25"/>
                    </a:lnTo>
                    <a:lnTo>
                      <a:pt x="22" y="29"/>
                    </a:lnTo>
                    <a:lnTo>
                      <a:pt x="25" y="36"/>
                    </a:lnTo>
                    <a:lnTo>
                      <a:pt x="25" y="39"/>
                    </a:lnTo>
                    <a:lnTo>
                      <a:pt x="29" y="43"/>
                    </a:lnTo>
                    <a:lnTo>
                      <a:pt x="33" y="39"/>
                    </a:lnTo>
                    <a:lnTo>
                      <a:pt x="33" y="47"/>
                    </a:lnTo>
                    <a:lnTo>
                      <a:pt x="36" y="50"/>
                    </a:lnTo>
                    <a:lnTo>
                      <a:pt x="36" y="43"/>
                    </a:lnTo>
                    <a:lnTo>
                      <a:pt x="33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71" name="Freeform 695"/>
              <p:cNvSpPr>
                <a:spLocks/>
              </p:cNvSpPr>
              <p:nvPr/>
            </p:nvSpPr>
            <p:spPr bwMode="auto">
              <a:xfrm>
                <a:off x="3764" y="1432"/>
                <a:ext cx="134" cy="54"/>
              </a:xfrm>
              <a:custGeom>
                <a:avLst/>
                <a:gdLst>
                  <a:gd name="T0" fmla="*/ 15 w 134"/>
                  <a:gd name="T1" fmla="*/ 0 h 54"/>
                  <a:gd name="T2" fmla="*/ 18 w 134"/>
                  <a:gd name="T3" fmla="*/ 7 h 54"/>
                  <a:gd name="T4" fmla="*/ 40 w 134"/>
                  <a:gd name="T5" fmla="*/ 7 h 54"/>
                  <a:gd name="T6" fmla="*/ 47 w 134"/>
                  <a:gd name="T7" fmla="*/ 10 h 54"/>
                  <a:gd name="T8" fmla="*/ 54 w 134"/>
                  <a:gd name="T9" fmla="*/ 14 h 54"/>
                  <a:gd name="T10" fmla="*/ 62 w 134"/>
                  <a:gd name="T11" fmla="*/ 18 h 54"/>
                  <a:gd name="T12" fmla="*/ 69 w 134"/>
                  <a:gd name="T13" fmla="*/ 21 h 54"/>
                  <a:gd name="T14" fmla="*/ 76 w 134"/>
                  <a:gd name="T15" fmla="*/ 25 h 54"/>
                  <a:gd name="T16" fmla="*/ 80 w 134"/>
                  <a:gd name="T17" fmla="*/ 28 h 54"/>
                  <a:gd name="T18" fmla="*/ 87 w 134"/>
                  <a:gd name="T19" fmla="*/ 32 h 54"/>
                  <a:gd name="T20" fmla="*/ 94 w 134"/>
                  <a:gd name="T21" fmla="*/ 39 h 54"/>
                  <a:gd name="T22" fmla="*/ 101 w 134"/>
                  <a:gd name="T23" fmla="*/ 43 h 54"/>
                  <a:gd name="T24" fmla="*/ 108 w 134"/>
                  <a:gd name="T25" fmla="*/ 46 h 54"/>
                  <a:gd name="T26" fmla="*/ 116 w 134"/>
                  <a:gd name="T27" fmla="*/ 50 h 54"/>
                  <a:gd name="T28" fmla="*/ 123 w 134"/>
                  <a:gd name="T29" fmla="*/ 54 h 54"/>
                  <a:gd name="T30" fmla="*/ 134 w 134"/>
                  <a:gd name="T31" fmla="*/ 54 h 54"/>
                  <a:gd name="T32" fmla="*/ 134 w 134"/>
                  <a:gd name="T33" fmla="*/ 46 h 54"/>
                  <a:gd name="T34" fmla="*/ 126 w 134"/>
                  <a:gd name="T35" fmla="*/ 46 h 54"/>
                  <a:gd name="T36" fmla="*/ 119 w 134"/>
                  <a:gd name="T37" fmla="*/ 43 h 54"/>
                  <a:gd name="T38" fmla="*/ 112 w 134"/>
                  <a:gd name="T39" fmla="*/ 39 h 54"/>
                  <a:gd name="T40" fmla="*/ 105 w 134"/>
                  <a:gd name="T41" fmla="*/ 36 h 54"/>
                  <a:gd name="T42" fmla="*/ 98 w 134"/>
                  <a:gd name="T43" fmla="*/ 32 h 54"/>
                  <a:gd name="T44" fmla="*/ 90 w 134"/>
                  <a:gd name="T45" fmla="*/ 28 h 54"/>
                  <a:gd name="T46" fmla="*/ 83 w 134"/>
                  <a:gd name="T47" fmla="*/ 25 h 54"/>
                  <a:gd name="T48" fmla="*/ 72 w 134"/>
                  <a:gd name="T49" fmla="*/ 14 h 54"/>
                  <a:gd name="T50" fmla="*/ 65 w 134"/>
                  <a:gd name="T51" fmla="*/ 10 h 54"/>
                  <a:gd name="T52" fmla="*/ 54 w 134"/>
                  <a:gd name="T53" fmla="*/ 7 h 54"/>
                  <a:gd name="T54" fmla="*/ 47 w 134"/>
                  <a:gd name="T55" fmla="*/ 3 h 54"/>
                  <a:gd name="T56" fmla="*/ 40 w 134"/>
                  <a:gd name="T57" fmla="*/ 3 h 54"/>
                  <a:gd name="T58" fmla="*/ 33 w 134"/>
                  <a:gd name="T59" fmla="*/ 0 h 54"/>
                  <a:gd name="T60" fmla="*/ 18 w 134"/>
                  <a:gd name="T61" fmla="*/ 0 h 54"/>
                  <a:gd name="T62" fmla="*/ 18 w 134"/>
                  <a:gd name="T63" fmla="*/ 7 h 54"/>
                  <a:gd name="T64" fmla="*/ 15 w 134"/>
                  <a:gd name="T65" fmla="*/ 0 h 54"/>
                  <a:gd name="T66" fmla="*/ 0 w 134"/>
                  <a:gd name="T67" fmla="*/ 10 h 54"/>
                  <a:gd name="T68" fmla="*/ 18 w 134"/>
                  <a:gd name="T69" fmla="*/ 7 h 54"/>
                  <a:gd name="T70" fmla="*/ 15 w 134"/>
                  <a:gd name="T7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4" h="54">
                    <a:moveTo>
                      <a:pt x="15" y="0"/>
                    </a:moveTo>
                    <a:lnTo>
                      <a:pt x="18" y="7"/>
                    </a:lnTo>
                    <a:lnTo>
                      <a:pt x="40" y="7"/>
                    </a:lnTo>
                    <a:lnTo>
                      <a:pt x="47" y="10"/>
                    </a:lnTo>
                    <a:lnTo>
                      <a:pt x="54" y="14"/>
                    </a:lnTo>
                    <a:lnTo>
                      <a:pt x="62" y="18"/>
                    </a:lnTo>
                    <a:lnTo>
                      <a:pt x="69" y="21"/>
                    </a:lnTo>
                    <a:lnTo>
                      <a:pt x="76" y="25"/>
                    </a:lnTo>
                    <a:lnTo>
                      <a:pt x="80" y="28"/>
                    </a:lnTo>
                    <a:lnTo>
                      <a:pt x="87" y="32"/>
                    </a:lnTo>
                    <a:lnTo>
                      <a:pt x="94" y="39"/>
                    </a:lnTo>
                    <a:lnTo>
                      <a:pt x="101" y="43"/>
                    </a:lnTo>
                    <a:lnTo>
                      <a:pt x="108" y="46"/>
                    </a:lnTo>
                    <a:lnTo>
                      <a:pt x="116" y="50"/>
                    </a:lnTo>
                    <a:lnTo>
                      <a:pt x="123" y="54"/>
                    </a:lnTo>
                    <a:lnTo>
                      <a:pt x="134" y="54"/>
                    </a:lnTo>
                    <a:lnTo>
                      <a:pt x="134" y="46"/>
                    </a:lnTo>
                    <a:lnTo>
                      <a:pt x="126" y="46"/>
                    </a:lnTo>
                    <a:lnTo>
                      <a:pt x="119" y="43"/>
                    </a:lnTo>
                    <a:lnTo>
                      <a:pt x="112" y="39"/>
                    </a:lnTo>
                    <a:lnTo>
                      <a:pt x="105" y="36"/>
                    </a:lnTo>
                    <a:lnTo>
                      <a:pt x="98" y="32"/>
                    </a:lnTo>
                    <a:lnTo>
                      <a:pt x="90" y="28"/>
                    </a:lnTo>
                    <a:lnTo>
                      <a:pt x="83" y="25"/>
                    </a:lnTo>
                    <a:lnTo>
                      <a:pt x="72" y="14"/>
                    </a:lnTo>
                    <a:lnTo>
                      <a:pt x="65" y="10"/>
                    </a:lnTo>
                    <a:lnTo>
                      <a:pt x="54" y="7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3" y="0"/>
                    </a:lnTo>
                    <a:lnTo>
                      <a:pt x="18" y="0"/>
                    </a:lnTo>
                    <a:lnTo>
                      <a:pt x="18" y="7"/>
                    </a:lnTo>
                    <a:lnTo>
                      <a:pt x="15" y="0"/>
                    </a:lnTo>
                    <a:lnTo>
                      <a:pt x="0" y="10"/>
                    </a:lnTo>
                    <a:lnTo>
                      <a:pt x="18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72" name="Freeform 696"/>
              <p:cNvSpPr>
                <a:spLocks/>
              </p:cNvSpPr>
              <p:nvPr/>
            </p:nvSpPr>
            <p:spPr bwMode="auto">
              <a:xfrm>
                <a:off x="3779" y="1421"/>
                <a:ext cx="93" cy="21"/>
              </a:xfrm>
              <a:custGeom>
                <a:avLst/>
                <a:gdLst>
                  <a:gd name="T0" fmla="*/ 93 w 93"/>
                  <a:gd name="T1" fmla="*/ 18 h 21"/>
                  <a:gd name="T2" fmla="*/ 83 w 93"/>
                  <a:gd name="T3" fmla="*/ 11 h 21"/>
                  <a:gd name="T4" fmla="*/ 72 w 93"/>
                  <a:gd name="T5" fmla="*/ 3 h 21"/>
                  <a:gd name="T6" fmla="*/ 61 w 93"/>
                  <a:gd name="T7" fmla="*/ 0 h 21"/>
                  <a:gd name="T8" fmla="*/ 21 w 93"/>
                  <a:gd name="T9" fmla="*/ 0 h 21"/>
                  <a:gd name="T10" fmla="*/ 11 w 93"/>
                  <a:gd name="T11" fmla="*/ 3 h 21"/>
                  <a:gd name="T12" fmla="*/ 0 w 93"/>
                  <a:gd name="T13" fmla="*/ 11 h 21"/>
                  <a:gd name="T14" fmla="*/ 3 w 93"/>
                  <a:gd name="T15" fmla="*/ 18 h 21"/>
                  <a:gd name="T16" fmla="*/ 14 w 93"/>
                  <a:gd name="T17" fmla="*/ 14 h 21"/>
                  <a:gd name="T18" fmla="*/ 25 w 93"/>
                  <a:gd name="T19" fmla="*/ 7 h 21"/>
                  <a:gd name="T20" fmla="*/ 57 w 93"/>
                  <a:gd name="T21" fmla="*/ 7 h 21"/>
                  <a:gd name="T22" fmla="*/ 68 w 93"/>
                  <a:gd name="T23" fmla="*/ 11 h 21"/>
                  <a:gd name="T24" fmla="*/ 79 w 93"/>
                  <a:gd name="T25" fmla="*/ 14 h 21"/>
                  <a:gd name="T26" fmla="*/ 90 w 93"/>
                  <a:gd name="T27" fmla="*/ 21 h 21"/>
                  <a:gd name="T28" fmla="*/ 86 w 93"/>
                  <a:gd name="T29" fmla="*/ 21 h 21"/>
                  <a:gd name="T30" fmla="*/ 93 w 93"/>
                  <a:gd name="T3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21">
                    <a:moveTo>
                      <a:pt x="93" y="18"/>
                    </a:moveTo>
                    <a:lnTo>
                      <a:pt x="83" y="11"/>
                    </a:lnTo>
                    <a:lnTo>
                      <a:pt x="72" y="3"/>
                    </a:lnTo>
                    <a:lnTo>
                      <a:pt x="61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14" y="14"/>
                    </a:lnTo>
                    <a:lnTo>
                      <a:pt x="25" y="7"/>
                    </a:lnTo>
                    <a:lnTo>
                      <a:pt x="57" y="7"/>
                    </a:lnTo>
                    <a:lnTo>
                      <a:pt x="68" y="11"/>
                    </a:lnTo>
                    <a:lnTo>
                      <a:pt x="79" y="14"/>
                    </a:lnTo>
                    <a:lnTo>
                      <a:pt x="90" y="21"/>
                    </a:lnTo>
                    <a:lnTo>
                      <a:pt x="86" y="21"/>
                    </a:lnTo>
                    <a:lnTo>
                      <a:pt x="9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73" name="Freeform 697"/>
              <p:cNvSpPr>
                <a:spLocks/>
              </p:cNvSpPr>
              <p:nvPr/>
            </p:nvSpPr>
            <p:spPr bwMode="auto">
              <a:xfrm>
                <a:off x="3768" y="1442"/>
                <a:ext cx="101" cy="44"/>
              </a:xfrm>
              <a:custGeom>
                <a:avLst/>
                <a:gdLst>
                  <a:gd name="T0" fmla="*/ 101 w 101"/>
                  <a:gd name="T1" fmla="*/ 44 h 44"/>
                  <a:gd name="T2" fmla="*/ 72 w 101"/>
                  <a:gd name="T3" fmla="*/ 44 h 44"/>
                  <a:gd name="T4" fmla="*/ 65 w 101"/>
                  <a:gd name="T5" fmla="*/ 40 h 44"/>
                  <a:gd name="T6" fmla="*/ 58 w 101"/>
                  <a:gd name="T7" fmla="*/ 33 h 44"/>
                  <a:gd name="T8" fmla="*/ 47 w 101"/>
                  <a:gd name="T9" fmla="*/ 26 h 44"/>
                  <a:gd name="T10" fmla="*/ 40 w 101"/>
                  <a:gd name="T11" fmla="*/ 18 h 44"/>
                  <a:gd name="T12" fmla="*/ 29 w 101"/>
                  <a:gd name="T13" fmla="*/ 15 h 44"/>
                  <a:gd name="T14" fmla="*/ 22 w 101"/>
                  <a:gd name="T15" fmla="*/ 11 h 44"/>
                  <a:gd name="T16" fmla="*/ 11 w 101"/>
                  <a:gd name="T17" fmla="*/ 8 h 44"/>
                  <a:gd name="T18" fmla="*/ 0 w 101"/>
                  <a:gd name="T19" fmla="*/ 8 h 44"/>
                  <a:gd name="T20" fmla="*/ 7 w 101"/>
                  <a:gd name="T21" fmla="*/ 4 h 44"/>
                  <a:gd name="T22" fmla="*/ 18 w 101"/>
                  <a:gd name="T23" fmla="*/ 0 h 44"/>
                  <a:gd name="T24" fmla="*/ 29 w 101"/>
                  <a:gd name="T25" fmla="*/ 0 h 44"/>
                  <a:gd name="T26" fmla="*/ 40 w 101"/>
                  <a:gd name="T27" fmla="*/ 4 h 44"/>
                  <a:gd name="T28" fmla="*/ 50 w 101"/>
                  <a:gd name="T29" fmla="*/ 8 h 44"/>
                  <a:gd name="T30" fmla="*/ 58 w 101"/>
                  <a:gd name="T31" fmla="*/ 11 h 44"/>
                  <a:gd name="T32" fmla="*/ 68 w 101"/>
                  <a:gd name="T33" fmla="*/ 15 h 44"/>
                  <a:gd name="T34" fmla="*/ 76 w 101"/>
                  <a:gd name="T35" fmla="*/ 18 h 44"/>
                  <a:gd name="T36" fmla="*/ 101 w 101"/>
                  <a:gd name="T3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44">
                    <a:moveTo>
                      <a:pt x="101" y="44"/>
                    </a:moveTo>
                    <a:lnTo>
                      <a:pt x="72" y="44"/>
                    </a:lnTo>
                    <a:lnTo>
                      <a:pt x="65" y="40"/>
                    </a:lnTo>
                    <a:lnTo>
                      <a:pt x="58" y="33"/>
                    </a:lnTo>
                    <a:lnTo>
                      <a:pt x="47" y="26"/>
                    </a:lnTo>
                    <a:lnTo>
                      <a:pt x="40" y="18"/>
                    </a:lnTo>
                    <a:lnTo>
                      <a:pt x="29" y="15"/>
                    </a:lnTo>
                    <a:lnTo>
                      <a:pt x="22" y="11"/>
                    </a:lnTo>
                    <a:lnTo>
                      <a:pt x="11" y="8"/>
                    </a:lnTo>
                    <a:lnTo>
                      <a:pt x="0" y="8"/>
                    </a:lnTo>
                    <a:lnTo>
                      <a:pt x="7" y="4"/>
                    </a:lnTo>
                    <a:lnTo>
                      <a:pt x="18" y="0"/>
                    </a:lnTo>
                    <a:lnTo>
                      <a:pt x="29" y="0"/>
                    </a:lnTo>
                    <a:lnTo>
                      <a:pt x="40" y="4"/>
                    </a:lnTo>
                    <a:lnTo>
                      <a:pt x="50" y="8"/>
                    </a:lnTo>
                    <a:lnTo>
                      <a:pt x="58" y="11"/>
                    </a:lnTo>
                    <a:lnTo>
                      <a:pt x="68" y="15"/>
                    </a:lnTo>
                    <a:lnTo>
                      <a:pt x="76" y="18"/>
                    </a:lnTo>
                    <a:lnTo>
                      <a:pt x="101" y="4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74" name="Freeform 698"/>
              <p:cNvSpPr>
                <a:spLocks/>
              </p:cNvSpPr>
              <p:nvPr/>
            </p:nvSpPr>
            <p:spPr bwMode="auto">
              <a:xfrm>
                <a:off x="3840" y="1478"/>
                <a:ext cx="29" cy="15"/>
              </a:xfrm>
              <a:custGeom>
                <a:avLst/>
                <a:gdLst>
                  <a:gd name="T0" fmla="*/ 0 w 29"/>
                  <a:gd name="T1" fmla="*/ 11 h 15"/>
                  <a:gd name="T2" fmla="*/ 29 w 29"/>
                  <a:gd name="T3" fmla="*/ 11 h 15"/>
                  <a:gd name="T4" fmla="*/ 29 w 29"/>
                  <a:gd name="T5" fmla="*/ 4 h 15"/>
                  <a:gd name="T6" fmla="*/ 14 w 29"/>
                  <a:gd name="T7" fmla="*/ 4 h 15"/>
                  <a:gd name="T8" fmla="*/ 11 w 29"/>
                  <a:gd name="T9" fmla="*/ 0 h 15"/>
                  <a:gd name="T10" fmla="*/ 7 w 29"/>
                  <a:gd name="T11" fmla="*/ 4 h 15"/>
                  <a:gd name="T12" fmla="*/ 4 w 29"/>
                  <a:gd name="T13" fmla="*/ 4 h 15"/>
                  <a:gd name="T14" fmla="*/ 0 w 29"/>
                  <a:gd name="T15" fmla="*/ 8 h 15"/>
                  <a:gd name="T16" fmla="*/ 4 w 29"/>
                  <a:gd name="T17" fmla="*/ 8 h 15"/>
                  <a:gd name="T18" fmla="*/ 0 w 29"/>
                  <a:gd name="T19" fmla="*/ 11 h 15"/>
                  <a:gd name="T20" fmla="*/ 0 w 29"/>
                  <a:gd name="T21" fmla="*/ 15 h 15"/>
                  <a:gd name="T22" fmla="*/ 4 w 29"/>
                  <a:gd name="T23" fmla="*/ 11 h 15"/>
                  <a:gd name="T24" fmla="*/ 0 w 29"/>
                  <a:gd name="T2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5">
                    <a:moveTo>
                      <a:pt x="0" y="11"/>
                    </a:moveTo>
                    <a:lnTo>
                      <a:pt x="29" y="11"/>
                    </a:lnTo>
                    <a:lnTo>
                      <a:pt x="29" y="4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75" name="Freeform 699"/>
              <p:cNvSpPr>
                <a:spLocks/>
              </p:cNvSpPr>
              <p:nvPr/>
            </p:nvSpPr>
            <p:spPr bwMode="auto">
              <a:xfrm>
                <a:off x="3754" y="1446"/>
                <a:ext cx="90" cy="43"/>
              </a:xfrm>
              <a:custGeom>
                <a:avLst/>
                <a:gdLst>
                  <a:gd name="T0" fmla="*/ 10 w 90"/>
                  <a:gd name="T1" fmla="*/ 0 h 43"/>
                  <a:gd name="T2" fmla="*/ 14 w 90"/>
                  <a:gd name="T3" fmla="*/ 7 h 43"/>
                  <a:gd name="T4" fmla="*/ 25 w 90"/>
                  <a:gd name="T5" fmla="*/ 7 h 43"/>
                  <a:gd name="T6" fmla="*/ 32 w 90"/>
                  <a:gd name="T7" fmla="*/ 11 h 43"/>
                  <a:gd name="T8" fmla="*/ 43 w 90"/>
                  <a:gd name="T9" fmla="*/ 14 h 43"/>
                  <a:gd name="T10" fmla="*/ 50 w 90"/>
                  <a:gd name="T11" fmla="*/ 18 h 43"/>
                  <a:gd name="T12" fmla="*/ 61 w 90"/>
                  <a:gd name="T13" fmla="*/ 25 h 43"/>
                  <a:gd name="T14" fmla="*/ 68 w 90"/>
                  <a:gd name="T15" fmla="*/ 32 h 43"/>
                  <a:gd name="T16" fmla="*/ 75 w 90"/>
                  <a:gd name="T17" fmla="*/ 36 h 43"/>
                  <a:gd name="T18" fmla="*/ 86 w 90"/>
                  <a:gd name="T19" fmla="*/ 43 h 43"/>
                  <a:gd name="T20" fmla="*/ 90 w 90"/>
                  <a:gd name="T21" fmla="*/ 40 h 43"/>
                  <a:gd name="T22" fmla="*/ 82 w 90"/>
                  <a:gd name="T23" fmla="*/ 32 h 43"/>
                  <a:gd name="T24" fmla="*/ 72 w 90"/>
                  <a:gd name="T25" fmla="*/ 25 h 43"/>
                  <a:gd name="T26" fmla="*/ 64 w 90"/>
                  <a:gd name="T27" fmla="*/ 18 h 43"/>
                  <a:gd name="T28" fmla="*/ 54 w 90"/>
                  <a:gd name="T29" fmla="*/ 14 h 43"/>
                  <a:gd name="T30" fmla="*/ 43 w 90"/>
                  <a:gd name="T31" fmla="*/ 7 h 43"/>
                  <a:gd name="T32" fmla="*/ 36 w 90"/>
                  <a:gd name="T33" fmla="*/ 4 h 43"/>
                  <a:gd name="T34" fmla="*/ 25 w 90"/>
                  <a:gd name="T35" fmla="*/ 0 h 43"/>
                  <a:gd name="T36" fmla="*/ 14 w 90"/>
                  <a:gd name="T37" fmla="*/ 0 h 43"/>
                  <a:gd name="T38" fmla="*/ 14 w 90"/>
                  <a:gd name="T39" fmla="*/ 7 h 43"/>
                  <a:gd name="T40" fmla="*/ 10 w 90"/>
                  <a:gd name="T41" fmla="*/ 0 h 43"/>
                  <a:gd name="T42" fmla="*/ 0 w 90"/>
                  <a:gd name="T43" fmla="*/ 7 h 43"/>
                  <a:gd name="T44" fmla="*/ 14 w 90"/>
                  <a:gd name="T45" fmla="*/ 7 h 43"/>
                  <a:gd name="T46" fmla="*/ 10 w 90"/>
                  <a:gd name="T4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0" h="43">
                    <a:moveTo>
                      <a:pt x="10" y="0"/>
                    </a:moveTo>
                    <a:lnTo>
                      <a:pt x="14" y="7"/>
                    </a:lnTo>
                    <a:lnTo>
                      <a:pt x="25" y="7"/>
                    </a:lnTo>
                    <a:lnTo>
                      <a:pt x="32" y="11"/>
                    </a:lnTo>
                    <a:lnTo>
                      <a:pt x="43" y="14"/>
                    </a:lnTo>
                    <a:lnTo>
                      <a:pt x="50" y="18"/>
                    </a:lnTo>
                    <a:lnTo>
                      <a:pt x="61" y="25"/>
                    </a:lnTo>
                    <a:lnTo>
                      <a:pt x="68" y="32"/>
                    </a:lnTo>
                    <a:lnTo>
                      <a:pt x="75" y="36"/>
                    </a:lnTo>
                    <a:lnTo>
                      <a:pt x="86" y="43"/>
                    </a:lnTo>
                    <a:lnTo>
                      <a:pt x="90" y="40"/>
                    </a:lnTo>
                    <a:lnTo>
                      <a:pt x="82" y="32"/>
                    </a:lnTo>
                    <a:lnTo>
                      <a:pt x="72" y="25"/>
                    </a:lnTo>
                    <a:lnTo>
                      <a:pt x="64" y="18"/>
                    </a:lnTo>
                    <a:lnTo>
                      <a:pt x="54" y="14"/>
                    </a:lnTo>
                    <a:lnTo>
                      <a:pt x="43" y="7"/>
                    </a:lnTo>
                    <a:lnTo>
                      <a:pt x="36" y="4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0" y="0"/>
                    </a:lnTo>
                    <a:lnTo>
                      <a:pt x="0" y="7"/>
                    </a:lnTo>
                    <a:lnTo>
                      <a:pt x="14" y="7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76" name="Freeform 700"/>
              <p:cNvSpPr>
                <a:spLocks/>
              </p:cNvSpPr>
              <p:nvPr/>
            </p:nvSpPr>
            <p:spPr bwMode="auto">
              <a:xfrm>
                <a:off x="3764" y="1439"/>
                <a:ext cx="83" cy="25"/>
              </a:xfrm>
              <a:custGeom>
                <a:avLst/>
                <a:gdLst>
                  <a:gd name="T0" fmla="*/ 83 w 83"/>
                  <a:gd name="T1" fmla="*/ 21 h 25"/>
                  <a:gd name="T2" fmla="*/ 76 w 83"/>
                  <a:gd name="T3" fmla="*/ 14 h 25"/>
                  <a:gd name="T4" fmla="*/ 65 w 83"/>
                  <a:gd name="T5" fmla="*/ 11 h 25"/>
                  <a:gd name="T6" fmla="*/ 54 w 83"/>
                  <a:gd name="T7" fmla="*/ 7 h 25"/>
                  <a:gd name="T8" fmla="*/ 44 w 83"/>
                  <a:gd name="T9" fmla="*/ 3 h 25"/>
                  <a:gd name="T10" fmla="*/ 33 w 83"/>
                  <a:gd name="T11" fmla="*/ 0 h 25"/>
                  <a:gd name="T12" fmla="*/ 22 w 83"/>
                  <a:gd name="T13" fmla="*/ 0 h 25"/>
                  <a:gd name="T14" fmla="*/ 11 w 83"/>
                  <a:gd name="T15" fmla="*/ 3 h 25"/>
                  <a:gd name="T16" fmla="*/ 0 w 83"/>
                  <a:gd name="T17" fmla="*/ 7 h 25"/>
                  <a:gd name="T18" fmla="*/ 4 w 83"/>
                  <a:gd name="T19" fmla="*/ 14 h 25"/>
                  <a:gd name="T20" fmla="*/ 15 w 83"/>
                  <a:gd name="T21" fmla="*/ 11 h 25"/>
                  <a:gd name="T22" fmla="*/ 22 w 83"/>
                  <a:gd name="T23" fmla="*/ 7 h 25"/>
                  <a:gd name="T24" fmla="*/ 33 w 83"/>
                  <a:gd name="T25" fmla="*/ 7 h 25"/>
                  <a:gd name="T26" fmla="*/ 44 w 83"/>
                  <a:gd name="T27" fmla="*/ 11 h 25"/>
                  <a:gd name="T28" fmla="*/ 51 w 83"/>
                  <a:gd name="T29" fmla="*/ 14 h 25"/>
                  <a:gd name="T30" fmla="*/ 62 w 83"/>
                  <a:gd name="T31" fmla="*/ 18 h 25"/>
                  <a:gd name="T32" fmla="*/ 72 w 83"/>
                  <a:gd name="T33" fmla="*/ 21 h 25"/>
                  <a:gd name="T34" fmla="*/ 80 w 83"/>
                  <a:gd name="T35" fmla="*/ 25 h 25"/>
                  <a:gd name="T36" fmla="*/ 83 w 83"/>
                  <a:gd name="T37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25">
                    <a:moveTo>
                      <a:pt x="83" y="21"/>
                    </a:moveTo>
                    <a:lnTo>
                      <a:pt x="76" y="14"/>
                    </a:lnTo>
                    <a:lnTo>
                      <a:pt x="65" y="11"/>
                    </a:lnTo>
                    <a:lnTo>
                      <a:pt x="54" y="7"/>
                    </a:lnTo>
                    <a:lnTo>
                      <a:pt x="44" y="3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4" y="14"/>
                    </a:lnTo>
                    <a:lnTo>
                      <a:pt x="15" y="11"/>
                    </a:lnTo>
                    <a:lnTo>
                      <a:pt x="22" y="7"/>
                    </a:lnTo>
                    <a:lnTo>
                      <a:pt x="33" y="7"/>
                    </a:lnTo>
                    <a:lnTo>
                      <a:pt x="44" y="11"/>
                    </a:lnTo>
                    <a:lnTo>
                      <a:pt x="51" y="14"/>
                    </a:lnTo>
                    <a:lnTo>
                      <a:pt x="62" y="18"/>
                    </a:lnTo>
                    <a:lnTo>
                      <a:pt x="72" y="21"/>
                    </a:lnTo>
                    <a:lnTo>
                      <a:pt x="80" y="2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77" name="Freeform 701"/>
              <p:cNvSpPr>
                <a:spLocks/>
              </p:cNvSpPr>
              <p:nvPr/>
            </p:nvSpPr>
            <p:spPr bwMode="auto">
              <a:xfrm>
                <a:off x="3844" y="1460"/>
                <a:ext cx="36" cy="29"/>
              </a:xfrm>
              <a:custGeom>
                <a:avLst/>
                <a:gdLst>
                  <a:gd name="T0" fmla="*/ 25 w 36"/>
                  <a:gd name="T1" fmla="*/ 29 h 29"/>
                  <a:gd name="T2" fmla="*/ 28 w 36"/>
                  <a:gd name="T3" fmla="*/ 22 h 29"/>
                  <a:gd name="T4" fmla="*/ 3 w 36"/>
                  <a:gd name="T5" fmla="*/ 0 h 29"/>
                  <a:gd name="T6" fmla="*/ 0 w 36"/>
                  <a:gd name="T7" fmla="*/ 4 h 29"/>
                  <a:gd name="T8" fmla="*/ 25 w 36"/>
                  <a:gd name="T9" fmla="*/ 29 h 29"/>
                  <a:gd name="T10" fmla="*/ 25 w 36"/>
                  <a:gd name="T11" fmla="*/ 22 h 29"/>
                  <a:gd name="T12" fmla="*/ 25 w 36"/>
                  <a:gd name="T13" fmla="*/ 29 h 29"/>
                  <a:gd name="T14" fmla="*/ 36 w 36"/>
                  <a:gd name="T15" fmla="*/ 29 h 29"/>
                  <a:gd name="T16" fmla="*/ 28 w 36"/>
                  <a:gd name="T17" fmla="*/ 22 h 29"/>
                  <a:gd name="T18" fmla="*/ 25 w 36"/>
                  <a:gd name="T1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29">
                    <a:moveTo>
                      <a:pt x="25" y="29"/>
                    </a:moveTo>
                    <a:lnTo>
                      <a:pt x="28" y="22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5" y="29"/>
                    </a:lnTo>
                    <a:lnTo>
                      <a:pt x="25" y="22"/>
                    </a:lnTo>
                    <a:lnTo>
                      <a:pt x="25" y="29"/>
                    </a:lnTo>
                    <a:lnTo>
                      <a:pt x="36" y="29"/>
                    </a:lnTo>
                    <a:lnTo>
                      <a:pt x="28" y="22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78" name="Freeform 702"/>
              <p:cNvSpPr>
                <a:spLocks/>
              </p:cNvSpPr>
              <p:nvPr/>
            </p:nvSpPr>
            <p:spPr bwMode="auto">
              <a:xfrm>
                <a:off x="3754" y="1457"/>
                <a:ext cx="86" cy="43"/>
              </a:xfrm>
              <a:custGeom>
                <a:avLst/>
                <a:gdLst>
                  <a:gd name="T0" fmla="*/ 86 w 86"/>
                  <a:gd name="T1" fmla="*/ 39 h 43"/>
                  <a:gd name="T2" fmla="*/ 61 w 86"/>
                  <a:gd name="T3" fmla="*/ 39 h 43"/>
                  <a:gd name="T4" fmla="*/ 57 w 86"/>
                  <a:gd name="T5" fmla="*/ 43 h 43"/>
                  <a:gd name="T6" fmla="*/ 54 w 86"/>
                  <a:gd name="T7" fmla="*/ 43 h 43"/>
                  <a:gd name="T8" fmla="*/ 0 w 86"/>
                  <a:gd name="T9" fmla="*/ 11 h 43"/>
                  <a:gd name="T10" fmla="*/ 3 w 86"/>
                  <a:gd name="T11" fmla="*/ 3 h 43"/>
                  <a:gd name="T12" fmla="*/ 7 w 86"/>
                  <a:gd name="T13" fmla="*/ 3 h 43"/>
                  <a:gd name="T14" fmla="*/ 14 w 86"/>
                  <a:gd name="T15" fmla="*/ 0 h 43"/>
                  <a:gd name="T16" fmla="*/ 21 w 86"/>
                  <a:gd name="T17" fmla="*/ 3 h 43"/>
                  <a:gd name="T18" fmla="*/ 25 w 86"/>
                  <a:gd name="T19" fmla="*/ 3 h 43"/>
                  <a:gd name="T20" fmla="*/ 36 w 86"/>
                  <a:gd name="T21" fmla="*/ 7 h 43"/>
                  <a:gd name="T22" fmla="*/ 46 w 86"/>
                  <a:gd name="T23" fmla="*/ 7 h 43"/>
                  <a:gd name="T24" fmla="*/ 54 w 86"/>
                  <a:gd name="T25" fmla="*/ 11 h 43"/>
                  <a:gd name="T26" fmla="*/ 64 w 86"/>
                  <a:gd name="T27" fmla="*/ 21 h 43"/>
                  <a:gd name="T28" fmla="*/ 68 w 86"/>
                  <a:gd name="T29" fmla="*/ 21 h 43"/>
                  <a:gd name="T30" fmla="*/ 72 w 86"/>
                  <a:gd name="T31" fmla="*/ 29 h 43"/>
                  <a:gd name="T32" fmla="*/ 79 w 86"/>
                  <a:gd name="T33" fmla="*/ 32 h 43"/>
                  <a:gd name="T34" fmla="*/ 86 w 86"/>
                  <a:gd name="T35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43">
                    <a:moveTo>
                      <a:pt x="86" y="39"/>
                    </a:moveTo>
                    <a:lnTo>
                      <a:pt x="61" y="39"/>
                    </a:lnTo>
                    <a:lnTo>
                      <a:pt x="57" y="43"/>
                    </a:lnTo>
                    <a:lnTo>
                      <a:pt x="54" y="43"/>
                    </a:lnTo>
                    <a:lnTo>
                      <a:pt x="0" y="11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14" y="0"/>
                    </a:lnTo>
                    <a:lnTo>
                      <a:pt x="21" y="3"/>
                    </a:lnTo>
                    <a:lnTo>
                      <a:pt x="25" y="3"/>
                    </a:lnTo>
                    <a:lnTo>
                      <a:pt x="36" y="7"/>
                    </a:lnTo>
                    <a:lnTo>
                      <a:pt x="46" y="7"/>
                    </a:lnTo>
                    <a:lnTo>
                      <a:pt x="54" y="11"/>
                    </a:lnTo>
                    <a:lnTo>
                      <a:pt x="64" y="21"/>
                    </a:lnTo>
                    <a:lnTo>
                      <a:pt x="68" y="21"/>
                    </a:lnTo>
                    <a:lnTo>
                      <a:pt x="72" y="29"/>
                    </a:lnTo>
                    <a:lnTo>
                      <a:pt x="79" y="32"/>
                    </a:lnTo>
                    <a:lnTo>
                      <a:pt x="86" y="3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79" name="Freeform 703"/>
              <p:cNvSpPr>
                <a:spLocks/>
              </p:cNvSpPr>
              <p:nvPr/>
            </p:nvSpPr>
            <p:spPr bwMode="auto">
              <a:xfrm>
                <a:off x="3804" y="1493"/>
                <a:ext cx="36" cy="11"/>
              </a:xfrm>
              <a:custGeom>
                <a:avLst/>
                <a:gdLst>
                  <a:gd name="T0" fmla="*/ 0 w 36"/>
                  <a:gd name="T1" fmla="*/ 11 h 11"/>
                  <a:gd name="T2" fmla="*/ 7 w 36"/>
                  <a:gd name="T3" fmla="*/ 11 h 11"/>
                  <a:gd name="T4" fmla="*/ 11 w 36"/>
                  <a:gd name="T5" fmla="*/ 7 h 11"/>
                  <a:gd name="T6" fmla="*/ 36 w 36"/>
                  <a:gd name="T7" fmla="*/ 7 h 11"/>
                  <a:gd name="T8" fmla="*/ 36 w 36"/>
                  <a:gd name="T9" fmla="*/ 0 h 11"/>
                  <a:gd name="T10" fmla="*/ 11 w 36"/>
                  <a:gd name="T11" fmla="*/ 0 h 11"/>
                  <a:gd name="T12" fmla="*/ 7 w 36"/>
                  <a:gd name="T13" fmla="*/ 3 h 11"/>
                  <a:gd name="T14" fmla="*/ 0 w 36"/>
                  <a:gd name="T15" fmla="*/ 3 h 11"/>
                  <a:gd name="T16" fmla="*/ 4 w 36"/>
                  <a:gd name="T17" fmla="*/ 3 h 11"/>
                  <a:gd name="T18" fmla="*/ 0 w 36"/>
                  <a:gd name="T19" fmla="*/ 11 h 11"/>
                  <a:gd name="T20" fmla="*/ 4 w 36"/>
                  <a:gd name="T21" fmla="*/ 11 h 11"/>
                  <a:gd name="T22" fmla="*/ 0 w 36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1">
                    <a:moveTo>
                      <a:pt x="0" y="11"/>
                    </a:moveTo>
                    <a:lnTo>
                      <a:pt x="7" y="11"/>
                    </a:lnTo>
                    <a:lnTo>
                      <a:pt x="11" y="7"/>
                    </a:lnTo>
                    <a:lnTo>
                      <a:pt x="36" y="7"/>
                    </a:lnTo>
                    <a:lnTo>
                      <a:pt x="36" y="0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80" name="Freeform 704"/>
              <p:cNvSpPr>
                <a:spLocks/>
              </p:cNvSpPr>
              <p:nvPr/>
            </p:nvSpPr>
            <p:spPr bwMode="auto">
              <a:xfrm>
                <a:off x="3750" y="1464"/>
                <a:ext cx="58" cy="40"/>
              </a:xfrm>
              <a:custGeom>
                <a:avLst/>
                <a:gdLst>
                  <a:gd name="T0" fmla="*/ 0 w 58"/>
                  <a:gd name="T1" fmla="*/ 4 h 40"/>
                  <a:gd name="T2" fmla="*/ 4 w 58"/>
                  <a:gd name="T3" fmla="*/ 7 h 40"/>
                  <a:gd name="T4" fmla="*/ 54 w 58"/>
                  <a:gd name="T5" fmla="*/ 40 h 40"/>
                  <a:gd name="T6" fmla="*/ 58 w 58"/>
                  <a:gd name="T7" fmla="*/ 32 h 40"/>
                  <a:gd name="T8" fmla="*/ 7 w 58"/>
                  <a:gd name="T9" fmla="*/ 0 h 40"/>
                  <a:gd name="T10" fmla="*/ 7 w 58"/>
                  <a:gd name="T11" fmla="*/ 4 h 40"/>
                  <a:gd name="T12" fmla="*/ 0 w 58"/>
                  <a:gd name="T13" fmla="*/ 4 h 40"/>
                  <a:gd name="T14" fmla="*/ 4 w 58"/>
                  <a:gd name="T15" fmla="*/ 7 h 40"/>
                  <a:gd name="T16" fmla="*/ 0 w 58"/>
                  <a:gd name="T17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40">
                    <a:moveTo>
                      <a:pt x="0" y="4"/>
                    </a:moveTo>
                    <a:lnTo>
                      <a:pt x="4" y="7"/>
                    </a:lnTo>
                    <a:lnTo>
                      <a:pt x="54" y="40"/>
                    </a:lnTo>
                    <a:lnTo>
                      <a:pt x="58" y="32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81" name="Freeform 705"/>
              <p:cNvSpPr>
                <a:spLocks/>
              </p:cNvSpPr>
              <p:nvPr/>
            </p:nvSpPr>
            <p:spPr bwMode="auto">
              <a:xfrm>
                <a:off x="3750" y="1453"/>
                <a:ext cx="50" cy="18"/>
              </a:xfrm>
              <a:custGeom>
                <a:avLst/>
                <a:gdLst>
                  <a:gd name="T0" fmla="*/ 50 w 50"/>
                  <a:gd name="T1" fmla="*/ 7 h 18"/>
                  <a:gd name="T2" fmla="*/ 40 w 50"/>
                  <a:gd name="T3" fmla="*/ 7 h 18"/>
                  <a:gd name="T4" fmla="*/ 32 w 50"/>
                  <a:gd name="T5" fmla="*/ 4 h 18"/>
                  <a:gd name="T6" fmla="*/ 25 w 50"/>
                  <a:gd name="T7" fmla="*/ 4 h 18"/>
                  <a:gd name="T8" fmla="*/ 18 w 50"/>
                  <a:gd name="T9" fmla="*/ 0 h 18"/>
                  <a:gd name="T10" fmla="*/ 11 w 50"/>
                  <a:gd name="T11" fmla="*/ 4 h 18"/>
                  <a:gd name="T12" fmla="*/ 4 w 50"/>
                  <a:gd name="T13" fmla="*/ 7 h 18"/>
                  <a:gd name="T14" fmla="*/ 0 w 50"/>
                  <a:gd name="T15" fmla="*/ 15 h 18"/>
                  <a:gd name="T16" fmla="*/ 7 w 50"/>
                  <a:gd name="T17" fmla="*/ 15 h 18"/>
                  <a:gd name="T18" fmla="*/ 14 w 50"/>
                  <a:gd name="T19" fmla="*/ 7 h 18"/>
                  <a:gd name="T20" fmla="*/ 25 w 50"/>
                  <a:gd name="T21" fmla="*/ 7 h 18"/>
                  <a:gd name="T22" fmla="*/ 29 w 50"/>
                  <a:gd name="T23" fmla="*/ 11 h 18"/>
                  <a:gd name="T24" fmla="*/ 36 w 50"/>
                  <a:gd name="T25" fmla="*/ 15 h 18"/>
                  <a:gd name="T26" fmla="*/ 43 w 50"/>
                  <a:gd name="T27" fmla="*/ 15 h 18"/>
                  <a:gd name="T28" fmla="*/ 50 w 50"/>
                  <a:gd name="T29" fmla="*/ 18 h 18"/>
                  <a:gd name="T30" fmla="*/ 50 w 50"/>
                  <a:gd name="T3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18">
                    <a:moveTo>
                      <a:pt x="50" y="7"/>
                    </a:moveTo>
                    <a:lnTo>
                      <a:pt x="40" y="7"/>
                    </a:lnTo>
                    <a:lnTo>
                      <a:pt x="32" y="4"/>
                    </a:lnTo>
                    <a:lnTo>
                      <a:pt x="25" y="4"/>
                    </a:lnTo>
                    <a:lnTo>
                      <a:pt x="18" y="0"/>
                    </a:lnTo>
                    <a:lnTo>
                      <a:pt x="11" y="4"/>
                    </a:lnTo>
                    <a:lnTo>
                      <a:pt x="4" y="7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14" y="7"/>
                    </a:lnTo>
                    <a:lnTo>
                      <a:pt x="25" y="7"/>
                    </a:lnTo>
                    <a:lnTo>
                      <a:pt x="29" y="11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0" y="18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82" name="Freeform 706"/>
              <p:cNvSpPr>
                <a:spLocks/>
              </p:cNvSpPr>
              <p:nvPr/>
            </p:nvSpPr>
            <p:spPr bwMode="auto">
              <a:xfrm>
                <a:off x="3800" y="1460"/>
                <a:ext cx="62" cy="47"/>
              </a:xfrm>
              <a:custGeom>
                <a:avLst/>
                <a:gdLst>
                  <a:gd name="T0" fmla="*/ 40 w 62"/>
                  <a:gd name="T1" fmla="*/ 40 h 47"/>
                  <a:gd name="T2" fmla="*/ 44 w 62"/>
                  <a:gd name="T3" fmla="*/ 33 h 47"/>
                  <a:gd name="T4" fmla="*/ 40 w 62"/>
                  <a:gd name="T5" fmla="*/ 29 h 47"/>
                  <a:gd name="T6" fmla="*/ 33 w 62"/>
                  <a:gd name="T7" fmla="*/ 26 h 47"/>
                  <a:gd name="T8" fmla="*/ 26 w 62"/>
                  <a:gd name="T9" fmla="*/ 18 h 47"/>
                  <a:gd name="T10" fmla="*/ 18 w 62"/>
                  <a:gd name="T11" fmla="*/ 15 h 47"/>
                  <a:gd name="T12" fmla="*/ 8 w 62"/>
                  <a:gd name="T13" fmla="*/ 4 h 47"/>
                  <a:gd name="T14" fmla="*/ 0 w 62"/>
                  <a:gd name="T15" fmla="*/ 0 h 47"/>
                  <a:gd name="T16" fmla="*/ 0 w 62"/>
                  <a:gd name="T17" fmla="*/ 11 h 47"/>
                  <a:gd name="T18" fmla="*/ 4 w 62"/>
                  <a:gd name="T19" fmla="*/ 11 h 47"/>
                  <a:gd name="T20" fmla="*/ 11 w 62"/>
                  <a:gd name="T21" fmla="*/ 15 h 47"/>
                  <a:gd name="T22" fmla="*/ 33 w 62"/>
                  <a:gd name="T23" fmla="*/ 36 h 47"/>
                  <a:gd name="T24" fmla="*/ 40 w 62"/>
                  <a:gd name="T25" fmla="*/ 40 h 47"/>
                  <a:gd name="T26" fmla="*/ 40 w 62"/>
                  <a:gd name="T27" fmla="*/ 33 h 47"/>
                  <a:gd name="T28" fmla="*/ 40 w 62"/>
                  <a:gd name="T29" fmla="*/ 40 h 47"/>
                  <a:gd name="T30" fmla="*/ 62 w 62"/>
                  <a:gd name="T31" fmla="*/ 47 h 47"/>
                  <a:gd name="T32" fmla="*/ 44 w 62"/>
                  <a:gd name="T33" fmla="*/ 33 h 47"/>
                  <a:gd name="T34" fmla="*/ 40 w 62"/>
                  <a:gd name="T35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47">
                    <a:moveTo>
                      <a:pt x="40" y="40"/>
                    </a:moveTo>
                    <a:lnTo>
                      <a:pt x="44" y="33"/>
                    </a:lnTo>
                    <a:lnTo>
                      <a:pt x="40" y="29"/>
                    </a:lnTo>
                    <a:lnTo>
                      <a:pt x="33" y="26"/>
                    </a:lnTo>
                    <a:lnTo>
                      <a:pt x="26" y="18"/>
                    </a:lnTo>
                    <a:lnTo>
                      <a:pt x="18" y="15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11" y="15"/>
                    </a:lnTo>
                    <a:lnTo>
                      <a:pt x="33" y="36"/>
                    </a:lnTo>
                    <a:lnTo>
                      <a:pt x="40" y="40"/>
                    </a:lnTo>
                    <a:lnTo>
                      <a:pt x="40" y="33"/>
                    </a:lnTo>
                    <a:lnTo>
                      <a:pt x="40" y="40"/>
                    </a:lnTo>
                    <a:lnTo>
                      <a:pt x="62" y="47"/>
                    </a:lnTo>
                    <a:lnTo>
                      <a:pt x="44" y="33"/>
                    </a:lnTo>
                    <a:lnTo>
                      <a:pt x="4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83" name="Freeform 707"/>
              <p:cNvSpPr>
                <a:spLocks/>
              </p:cNvSpPr>
              <p:nvPr/>
            </p:nvSpPr>
            <p:spPr bwMode="auto">
              <a:xfrm>
                <a:off x="3671" y="1471"/>
                <a:ext cx="399" cy="227"/>
              </a:xfrm>
              <a:custGeom>
                <a:avLst/>
                <a:gdLst>
                  <a:gd name="T0" fmla="*/ 338 w 399"/>
                  <a:gd name="T1" fmla="*/ 18 h 227"/>
                  <a:gd name="T2" fmla="*/ 360 w 399"/>
                  <a:gd name="T3" fmla="*/ 18 h 227"/>
                  <a:gd name="T4" fmla="*/ 396 w 399"/>
                  <a:gd name="T5" fmla="*/ 126 h 227"/>
                  <a:gd name="T6" fmla="*/ 378 w 399"/>
                  <a:gd name="T7" fmla="*/ 144 h 227"/>
                  <a:gd name="T8" fmla="*/ 334 w 399"/>
                  <a:gd name="T9" fmla="*/ 144 h 227"/>
                  <a:gd name="T10" fmla="*/ 317 w 399"/>
                  <a:gd name="T11" fmla="*/ 148 h 227"/>
                  <a:gd name="T12" fmla="*/ 295 w 399"/>
                  <a:gd name="T13" fmla="*/ 159 h 227"/>
                  <a:gd name="T14" fmla="*/ 266 w 399"/>
                  <a:gd name="T15" fmla="*/ 162 h 227"/>
                  <a:gd name="T16" fmla="*/ 248 w 399"/>
                  <a:gd name="T17" fmla="*/ 169 h 227"/>
                  <a:gd name="T18" fmla="*/ 227 w 399"/>
                  <a:gd name="T19" fmla="*/ 177 h 227"/>
                  <a:gd name="T20" fmla="*/ 223 w 399"/>
                  <a:gd name="T21" fmla="*/ 177 h 227"/>
                  <a:gd name="T22" fmla="*/ 245 w 399"/>
                  <a:gd name="T23" fmla="*/ 166 h 227"/>
                  <a:gd name="T24" fmla="*/ 270 w 399"/>
                  <a:gd name="T25" fmla="*/ 151 h 227"/>
                  <a:gd name="T26" fmla="*/ 295 w 399"/>
                  <a:gd name="T27" fmla="*/ 141 h 227"/>
                  <a:gd name="T28" fmla="*/ 320 w 399"/>
                  <a:gd name="T29" fmla="*/ 133 h 227"/>
                  <a:gd name="T30" fmla="*/ 352 w 399"/>
                  <a:gd name="T31" fmla="*/ 130 h 227"/>
                  <a:gd name="T32" fmla="*/ 349 w 399"/>
                  <a:gd name="T33" fmla="*/ 108 h 227"/>
                  <a:gd name="T34" fmla="*/ 327 w 399"/>
                  <a:gd name="T35" fmla="*/ 90 h 227"/>
                  <a:gd name="T36" fmla="*/ 288 w 399"/>
                  <a:gd name="T37" fmla="*/ 97 h 227"/>
                  <a:gd name="T38" fmla="*/ 263 w 399"/>
                  <a:gd name="T39" fmla="*/ 112 h 227"/>
                  <a:gd name="T40" fmla="*/ 237 w 399"/>
                  <a:gd name="T41" fmla="*/ 126 h 227"/>
                  <a:gd name="T42" fmla="*/ 212 w 399"/>
                  <a:gd name="T43" fmla="*/ 144 h 227"/>
                  <a:gd name="T44" fmla="*/ 176 w 399"/>
                  <a:gd name="T45" fmla="*/ 166 h 227"/>
                  <a:gd name="T46" fmla="*/ 147 w 399"/>
                  <a:gd name="T47" fmla="*/ 198 h 227"/>
                  <a:gd name="T48" fmla="*/ 162 w 399"/>
                  <a:gd name="T49" fmla="*/ 202 h 227"/>
                  <a:gd name="T50" fmla="*/ 162 w 399"/>
                  <a:gd name="T51" fmla="*/ 223 h 227"/>
                  <a:gd name="T52" fmla="*/ 147 w 399"/>
                  <a:gd name="T53" fmla="*/ 223 h 227"/>
                  <a:gd name="T54" fmla="*/ 140 w 399"/>
                  <a:gd name="T55" fmla="*/ 205 h 227"/>
                  <a:gd name="T56" fmla="*/ 126 w 399"/>
                  <a:gd name="T57" fmla="*/ 205 h 227"/>
                  <a:gd name="T58" fmla="*/ 126 w 399"/>
                  <a:gd name="T59" fmla="*/ 209 h 227"/>
                  <a:gd name="T60" fmla="*/ 101 w 399"/>
                  <a:gd name="T61" fmla="*/ 205 h 227"/>
                  <a:gd name="T62" fmla="*/ 50 w 399"/>
                  <a:gd name="T63" fmla="*/ 198 h 227"/>
                  <a:gd name="T64" fmla="*/ 11 w 399"/>
                  <a:gd name="T65" fmla="*/ 205 h 227"/>
                  <a:gd name="T66" fmla="*/ 7 w 399"/>
                  <a:gd name="T67" fmla="*/ 133 h 227"/>
                  <a:gd name="T68" fmla="*/ 29 w 399"/>
                  <a:gd name="T69" fmla="*/ 87 h 227"/>
                  <a:gd name="T70" fmla="*/ 57 w 399"/>
                  <a:gd name="T71" fmla="*/ 76 h 227"/>
                  <a:gd name="T72" fmla="*/ 90 w 399"/>
                  <a:gd name="T73" fmla="*/ 65 h 227"/>
                  <a:gd name="T74" fmla="*/ 126 w 399"/>
                  <a:gd name="T75" fmla="*/ 54 h 227"/>
                  <a:gd name="T76" fmla="*/ 126 w 399"/>
                  <a:gd name="T77" fmla="*/ 43 h 227"/>
                  <a:gd name="T78" fmla="*/ 147 w 399"/>
                  <a:gd name="T79" fmla="*/ 51 h 227"/>
                  <a:gd name="T80" fmla="*/ 151 w 399"/>
                  <a:gd name="T81" fmla="*/ 36 h 227"/>
                  <a:gd name="T82" fmla="*/ 165 w 399"/>
                  <a:gd name="T83" fmla="*/ 36 h 227"/>
                  <a:gd name="T84" fmla="*/ 180 w 399"/>
                  <a:gd name="T85" fmla="*/ 40 h 227"/>
                  <a:gd name="T86" fmla="*/ 183 w 399"/>
                  <a:gd name="T87" fmla="*/ 25 h 227"/>
                  <a:gd name="T88" fmla="*/ 209 w 399"/>
                  <a:gd name="T89" fmla="*/ 29 h 227"/>
                  <a:gd name="T90" fmla="*/ 219 w 399"/>
                  <a:gd name="T91" fmla="*/ 25 h 227"/>
                  <a:gd name="T92" fmla="*/ 234 w 399"/>
                  <a:gd name="T93" fmla="*/ 22 h 227"/>
                  <a:gd name="T94" fmla="*/ 241 w 399"/>
                  <a:gd name="T95" fmla="*/ 11 h 227"/>
                  <a:gd name="T96" fmla="*/ 237 w 399"/>
                  <a:gd name="T97" fmla="*/ 7 h 227"/>
                  <a:gd name="T98" fmla="*/ 252 w 399"/>
                  <a:gd name="T99" fmla="*/ 4 h 227"/>
                  <a:gd name="T100" fmla="*/ 255 w 399"/>
                  <a:gd name="T101" fmla="*/ 11 h 227"/>
                  <a:gd name="T102" fmla="*/ 281 w 399"/>
                  <a:gd name="T103" fmla="*/ 4 h 227"/>
                  <a:gd name="T104" fmla="*/ 288 w 399"/>
                  <a:gd name="T105" fmla="*/ 15 h 227"/>
                  <a:gd name="T106" fmla="*/ 306 w 399"/>
                  <a:gd name="T107" fmla="*/ 7 h 227"/>
                  <a:gd name="T108" fmla="*/ 317 w 399"/>
                  <a:gd name="T109" fmla="*/ 0 h 227"/>
                  <a:gd name="T110" fmla="*/ 306 w 399"/>
                  <a:gd name="T111" fmla="*/ 1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99" h="227">
                    <a:moveTo>
                      <a:pt x="306" y="15"/>
                    </a:moveTo>
                    <a:lnTo>
                      <a:pt x="313" y="18"/>
                    </a:lnTo>
                    <a:lnTo>
                      <a:pt x="338" y="18"/>
                    </a:lnTo>
                    <a:lnTo>
                      <a:pt x="345" y="15"/>
                    </a:lnTo>
                    <a:lnTo>
                      <a:pt x="352" y="15"/>
                    </a:lnTo>
                    <a:lnTo>
                      <a:pt x="360" y="18"/>
                    </a:lnTo>
                    <a:lnTo>
                      <a:pt x="367" y="22"/>
                    </a:lnTo>
                    <a:lnTo>
                      <a:pt x="399" y="126"/>
                    </a:lnTo>
                    <a:lnTo>
                      <a:pt x="396" y="126"/>
                    </a:lnTo>
                    <a:lnTo>
                      <a:pt x="381" y="141"/>
                    </a:lnTo>
                    <a:lnTo>
                      <a:pt x="378" y="141"/>
                    </a:lnTo>
                    <a:lnTo>
                      <a:pt x="378" y="144"/>
                    </a:lnTo>
                    <a:lnTo>
                      <a:pt x="367" y="141"/>
                    </a:lnTo>
                    <a:lnTo>
                      <a:pt x="342" y="141"/>
                    </a:lnTo>
                    <a:lnTo>
                      <a:pt x="334" y="144"/>
                    </a:lnTo>
                    <a:lnTo>
                      <a:pt x="327" y="144"/>
                    </a:lnTo>
                    <a:lnTo>
                      <a:pt x="324" y="148"/>
                    </a:lnTo>
                    <a:lnTo>
                      <a:pt x="317" y="148"/>
                    </a:lnTo>
                    <a:lnTo>
                      <a:pt x="309" y="151"/>
                    </a:lnTo>
                    <a:lnTo>
                      <a:pt x="302" y="155"/>
                    </a:lnTo>
                    <a:lnTo>
                      <a:pt x="295" y="159"/>
                    </a:lnTo>
                    <a:lnTo>
                      <a:pt x="288" y="159"/>
                    </a:lnTo>
                    <a:lnTo>
                      <a:pt x="284" y="162"/>
                    </a:lnTo>
                    <a:lnTo>
                      <a:pt x="266" y="162"/>
                    </a:lnTo>
                    <a:lnTo>
                      <a:pt x="263" y="166"/>
                    </a:lnTo>
                    <a:lnTo>
                      <a:pt x="255" y="166"/>
                    </a:lnTo>
                    <a:lnTo>
                      <a:pt x="248" y="169"/>
                    </a:lnTo>
                    <a:lnTo>
                      <a:pt x="241" y="173"/>
                    </a:lnTo>
                    <a:lnTo>
                      <a:pt x="234" y="173"/>
                    </a:lnTo>
                    <a:lnTo>
                      <a:pt x="227" y="177"/>
                    </a:lnTo>
                    <a:lnTo>
                      <a:pt x="219" y="180"/>
                    </a:lnTo>
                    <a:lnTo>
                      <a:pt x="212" y="180"/>
                    </a:lnTo>
                    <a:lnTo>
                      <a:pt x="223" y="177"/>
                    </a:lnTo>
                    <a:lnTo>
                      <a:pt x="230" y="173"/>
                    </a:lnTo>
                    <a:lnTo>
                      <a:pt x="237" y="166"/>
                    </a:lnTo>
                    <a:lnTo>
                      <a:pt x="245" y="166"/>
                    </a:lnTo>
                    <a:lnTo>
                      <a:pt x="252" y="159"/>
                    </a:lnTo>
                    <a:lnTo>
                      <a:pt x="263" y="155"/>
                    </a:lnTo>
                    <a:lnTo>
                      <a:pt x="270" y="151"/>
                    </a:lnTo>
                    <a:lnTo>
                      <a:pt x="277" y="148"/>
                    </a:lnTo>
                    <a:lnTo>
                      <a:pt x="288" y="144"/>
                    </a:lnTo>
                    <a:lnTo>
                      <a:pt x="295" y="141"/>
                    </a:lnTo>
                    <a:lnTo>
                      <a:pt x="302" y="137"/>
                    </a:lnTo>
                    <a:lnTo>
                      <a:pt x="313" y="137"/>
                    </a:lnTo>
                    <a:lnTo>
                      <a:pt x="320" y="133"/>
                    </a:lnTo>
                    <a:lnTo>
                      <a:pt x="338" y="133"/>
                    </a:lnTo>
                    <a:lnTo>
                      <a:pt x="349" y="137"/>
                    </a:lnTo>
                    <a:lnTo>
                      <a:pt x="352" y="130"/>
                    </a:lnTo>
                    <a:lnTo>
                      <a:pt x="356" y="123"/>
                    </a:lnTo>
                    <a:lnTo>
                      <a:pt x="352" y="115"/>
                    </a:lnTo>
                    <a:lnTo>
                      <a:pt x="349" y="108"/>
                    </a:lnTo>
                    <a:lnTo>
                      <a:pt x="338" y="97"/>
                    </a:lnTo>
                    <a:lnTo>
                      <a:pt x="331" y="94"/>
                    </a:lnTo>
                    <a:lnTo>
                      <a:pt x="327" y="90"/>
                    </a:lnTo>
                    <a:lnTo>
                      <a:pt x="306" y="90"/>
                    </a:lnTo>
                    <a:lnTo>
                      <a:pt x="295" y="94"/>
                    </a:lnTo>
                    <a:lnTo>
                      <a:pt x="288" y="97"/>
                    </a:lnTo>
                    <a:lnTo>
                      <a:pt x="281" y="101"/>
                    </a:lnTo>
                    <a:lnTo>
                      <a:pt x="270" y="108"/>
                    </a:lnTo>
                    <a:lnTo>
                      <a:pt x="263" y="112"/>
                    </a:lnTo>
                    <a:lnTo>
                      <a:pt x="252" y="119"/>
                    </a:lnTo>
                    <a:lnTo>
                      <a:pt x="245" y="123"/>
                    </a:lnTo>
                    <a:lnTo>
                      <a:pt x="237" y="126"/>
                    </a:lnTo>
                    <a:lnTo>
                      <a:pt x="227" y="133"/>
                    </a:lnTo>
                    <a:lnTo>
                      <a:pt x="219" y="137"/>
                    </a:lnTo>
                    <a:lnTo>
                      <a:pt x="212" y="144"/>
                    </a:lnTo>
                    <a:lnTo>
                      <a:pt x="201" y="148"/>
                    </a:lnTo>
                    <a:lnTo>
                      <a:pt x="187" y="162"/>
                    </a:lnTo>
                    <a:lnTo>
                      <a:pt x="176" y="166"/>
                    </a:lnTo>
                    <a:lnTo>
                      <a:pt x="169" y="169"/>
                    </a:lnTo>
                    <a:lnTo>
                      <a:pt x="147" y="191"/>
                    </a:lnTo>
                    <a:lnTo>
                      <a:pt x="147" y="198"/>
                    </a:lnTo>
                    <a:lnTo>
                      <a:pt x="151" y="198"/>
                    </a:lnTo>
                    <a:lnTo>
                      <a:pt x="155" y="202"/>
                    </a:lnTo>
                    <a:lnTo>
                      <a:pt x="162" y="202"/>
                    </a:lnTo>
                    <a:lnTo>
                      <a:pt x="165" y="205"/>
                    </a:lnTo>
                    <a:lnTo>
                      <a:pt x="165" y="216"/>
                    </a:lnTo>
                    <a:lnTo>
                      <a:pt x="162" y="223"/>
                    </a:lnTo>
                    <a:lnTo>
                      <a:pt x="158" y="227"/>
                    </a:lnTo>
                    <a:lnTo>
                      <a:pt x="151" y="227"/>
                    </a:lnTo>
                    <a:lnTo>
                      <a:pt x="147" y="223"/>
                    </a:lnTo>
                    <a:lnTo>
                      <a:pt x="144" y="216"/>
                    </a:lnTo>
                    <a:lnTo>
                      <a:pt x="144" y="209"/>
                    </a:lnTo>
                    <a:lnTo>
                      <a:pt x="140" y="205"/>
                    </a:lnTo>
                    <a:lnTo>
                      <a:pt x="140" y="198"/>
                    </a:lnTo>
                    <a:lnTo>
                      <a:pt x="133" y="198"/>
                    </a:lnTo>
                    <a:lnTo>
                      <a:pt x="126" y="205"/>
                    </a:lnTo>
                    <a:lnTo>
                      <a:pt x="129" y="216"/>
                    </a:lnTo>
                    <a:lnTo>
                      <a:pt x="126" y="213"/>
                    </a:lnTo>
                    <a:lnTo>
                      <a:pt x="126" y="209"/>
                    </a:lnTo>
                    <a:lnTo>
                      <a:pt x="119" y="202"/>
                    </a:lnTo>
                    <a:lnTo>
                      <a:pt x="115" y="205"/>
                    </a:lnTo>
                    <a:lnTo>
                      <a:pt x="101" y="205"/>
                    </a:lnTo>
                    <a:lnTo>
                      <a:pt x="97" y="202"/>
                    </a:lnTo>
                    <a:lnTo>
                      <a:pt x="61" y="202"/>
                    </a:lnTo>
                    <a:lnTo>
                      <a:pt x="50" y="198"/>
                    </a:lnTo>
                    <a:lnTo>
                      <a:pt x="29" y="198"/>
                    </a:lnTo>
                    <a:lnTo>
                      <a:pt x="21" y="202"/>
                    </a:lnTo>
                    <a:lnTo>
                      <a:pt x="11" y="205"/>
                    </a:lnTo>
                    <a:lnTo>
                      <a:pt x="0" y="209"/>
                    </a:lnTo>
                    <a:lnTo>
                      <a:pt x="7" y="191"/>
                    </a:lnTo>
                    <a:lnTo>
                      <a:pt x="7" y="133"/>
                    </a:lnTo>
                    <a:lnTo>
                      <a:pt x="11" y="115"/>
                    </a:lnTo>
                    <a:lnTo>
                      <a:pt x="18" y="101"/>
                    </a:lnTo>
                    <a:lnTo>
                      <a:pt x="29" y="87"/>
                    </a:lnTo>
                    <a:lnTo>
                      <a:pt x="47" y="79"/>
                    </a:lnTo>
                    <a:lnTo>
                      <a:pt x="50" y="79"/>
                    </a:lnTo>
                    <a:lnTo>
                      <a:pt x="57" y="76"/>
                    </a:lnTo>
                    <a:lnTo>
                      <a:pt x="86" y="76"/>
                    </a:lnTo>
                    <a:lnTo>
                      <a:pt x="90" y="72"/>
                    </a:lnTo>
                    <a:lnTo>
                      <a:pt x="90" y="65"/>
                    </a:lnTo>
                    <a:lnTo>
                      <a:pt x="93" y="61"/>
                    </a:lnTo>
                    <a:lnTo>
                      <a:pt x="119" y="61"/>
                    </a:lnTo>
                    <a:lnTo>
                      <a:pt x="126" y="54"/>
                    </a:lnTo>
                    <a:lnTo>
                      <a:pt x="111" y="47"/>
                    </a:lnTo>
                    <a:lnTo>
                      <a:pt x="119" y="43"/>
                    </a:lnTo>
                    <a:lnTo>
                      <a:pt x="126" y="43"/>
                    </a:lnTo>
                    <a:lnTo>
                      <a:pt x="129" y="47"/>
                    </a:lnTo>
                    <a:lnTo>
                      <a:pt x="144" y="47"/>
                    </a:lnTo>
                    <a:lnTo>
                      <a:pt x="147" y="51"/>
                    </a:lnTo>
                    <a:lnTo>
                      <a:pt x="155" y="47"/>
                    </a:lnTo>
                    <a:lnTo>
                      <a:pt x="158" y="47"/>
                    </a:lnTo>
                    <a:lnTo>
                      <a:pt x="151" y="36"/>
                    </a:lnTo>
                    <a:lnTo>
                      <a:pt x="155" y="33"/>
                    </a:lnTo>
                    <a:lnTo>
                      <a:pt x="162" y="33"/>
                    </a:lnTo>
                    <a:lnTo>
                      <a:pt x="165" y="36"/>
                    </a:lnTo>
                    <a:lnTo>
                      <a:pt x="169" y="36"/>
                    </a:lnTo>
                    <a:lnTo>
                      <a:pt x="176" y="40"/>
                    </a:lnTo>
                    <a:lnTo>
                      <a:pt x="180" y="40"/>
                    </a:lnTo>
                    <a:lnTo>
                      <a:pt x="187" y="33"/>
                    </a:lnTo>
                    <a:lnTo>
                      <a:pt x="187" y="25"/>
                    </a:lnTo>
                    <a:lnTo>
                      <a:pt x="183" y="25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9" y="29"/>
                    </a:lnTo>
                    <a:lnTo>
                      <a:pt x="209" y="25"/>
                    </a:lnTo>
                    <a:lnTo>
                      <a:pt x="212" y="18"/>
                    </a:lnTo>
                    <a:lnTo>
                      <a:pt x="219" y="25"/>
                    </a:lnTo>
                    <a:lnTo>
                      <a:pt x="227" y="25"/>
                    </a:lnTo>
                    <a:lnTo>
                      <a:pt x="230" y="22"/>
                    </a:lnTo>
                    <a:lnTo>
                      <a:pt x="234" y="22"/>
                    </a:lnTo>
                    <a:lnTo>
                      <a:pt x="237" y="18"/>
                    </a:lnTo>
                    <a:lnTo>
                      <a:pt x="241" y="18"/>
                    </a:lnTo>
                    <a:lnTo>
                      <a:pt x="241" y="11"/>
                    </a:lnTo>
                    <a:lnTo>
                      <a:pt x="237" y="11"/>
                    </a:lnTo>
                    <a:lnTo>
                      <a:pt x="234" y="7"/>
                    </a:lnTo>
                    <a:lnTo>
                      <a:pt x="237" y="7"/>
                    </a:lnTo>
                    <a:lnTo>
                      <a:pt x="241" y="11"/>
                    </a:lnTo>
                    <a:lnTo>
                      <a:pt x="248" y="7"/>
                    </a:lnTo>
                    <a:lnTo>
                      <a:pt x="252" y="4"/>
                    </a:lnTo>
                    <a:lnTo>
                      <a:pt x="252" y="7"/>
                    </a:lnTo>
                    <a:lnTo>
                      <a:pt x="255" y="7"/>
                    </a:lnTo>
                    <a:lnTo>
                      <a:pt x="255" y="11"/>
                    </a:lnTo>
                    <a:lnTo>
                      <a:pt x="259" y="15"/>
                    </a:lnTo>
                    <a:lnTo>
                      <a:pt x="270" y="15"/>
                    </a:lnTo>
                    <a:lnTo>
                      <a:pt x="281" y="4"/>
                    </a:lnTo>
                    <a:lnTo>
                      <a:pt x="281" y="11"/>
                    </a:lnTo>
                    <a:lnTo>
                      <a:pt x="284" y="15"/>
                    </a:lnTo>
                    <a:lnTo>
                      <a:pt x="288" y="15"/>
                    </a:lnTo>
                    <a:lnTo>
                      <a:pt x="295" y="11"/>
                    </a:lnTo>
                    <a:lnTo>
                      <a:pt x="299" y="7"/>
                    </a:lnTo>
                    <a:lnTo>
                      <a:pt x="306" y="7"/>
                    </a:lnTo>
                    <a:lnTo>
                      <a:pt x="309" y="4"/>
                    </a:lnTo>
                    <a:lnTo>
                      <a:pt x="313" y="4"/>
                    </a:lnTo>
                    <a:lnTo>
                      <a:pt x="317" y="0"/>
                    </a:lnTo>
                    <a:lnTo>
                      <a:pt x="317" y="4"/>
                    </a:lnTo>
                    <a:lnTo>
                      <a:pt x="313" y="7"/>
                    </a:lnTo>
                    <a:lnTo>
                      <a:pt x="306" y="11"/>
                    </a:lnTo>
                    <a:lnTo>
                      <a:pt x="306" y="15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84" name="Freeform 708"/>
              <p:cNvSpPr>
                <a:spLocks/>
              </p:cNvSpPr>
              <p:nvPr/>
            </p:nvSpPr>
            <p:spPr bwMode="auto">
              <a:xfrm>
                <a:off x="3977" y="1482"/>
                <a:ext cx="61" cy="14"/>
              </a:xfrm>
              <a:custGeom>
                <a:avLst/>
                <a:gdLst>
                  <a:gd name="T0" fmla="*/ 61 w 61"/>
                  <a:gd name="T1" fmla="*/ 11 h 14"/>
                  <a:gd name="T2" fmla="*/ 61 w 61"/>
                  <a:gd name="T3" fmla="*/ 7 h 14"/>
                  <a:gd name="T4" fmla="*/ 54 w 61"/>
                  <a:gd name="T5" fmla="*/ 4 h 14"/>
                  <a:gd name="T6" fmla="*/ 46 w 61"/>
                  <a:gd name="T7" fmla="*/ 0 h 14"/>
                  <a:gd name="T8" fmla="*/ 39 w 61"/>
                  <a:gd name="T9" fmla="*/ 0 h 14"/>
                  <a:gd name="T10" fmla="*/ 28 w 61"/>
                  <a:gd name="T11" fmla="*/ 4 h 14"/>
                  <a:gd name="T12" fmla="*/ 3 w 61"/>
                  <a:gd name="T13" fmla="*/ 4 h 14"/>
                  <a:gd name="T14" fmla="*/ 0 w 61"/>
                  <a:gd name="T15" fmla="*/ 7 h 14"/>
                  <a:gd name="T16" fmla="*/ 7 w 61"/>
                  <a:gd name="T17" fmla="*/ 11 h 14"/>
                  <a:gd name="T18" fmla="*/ 14 w 61"/>
                  <a:gd name="T19" fmla="*/ 14 h 14"/>
                  <a:gd name="T20" fmla="*/ 21 w 61"/>
                  <a:gd name="T21" fmla="*/ 11 h 14"/>
                  <a:gd name="T22" fmla="*/ 32 w 61"/>
                  <a:gd name="T23" fmla="*/ 11 h 14"/>
                  <a:gd name="T24" fmla="*/ 39 w 61"/>
                  <a:gd name="T25" fmla="*/ 7 h 14"/>
                  <a:gd name="T26" fmla="*/ 46 w 61"/>
                  <a:gd name="T27" fmla="*/ 7 h 14"/>
                  <a:gd name="T28" fmla="*/ 50 w 61"/>
                  <a:gd name="T29" fmla="*/ 11 h 14"/>
                  <a:gd name="T30" fmla="*/ 57 w 61"/>
                  <a:gd name="T31" fmla="*/ 14 h 14"/>
                  <a:gd name="T32" fmla="*/ 57 w 61"/>
                  <a:gd name="T33" fmla="*/ 11 h 14"/>
                  <a:gd name="T34" fmla="*/ 61 w 61"/>
                  <a:gd name="T35" fmla="*/ 11 h 14"/>
                  <a:gd name="T36" fmla="*/ 61 w 61"/>
                  <a:gd name="T37" fmla="*/ 7 h 14"/>
                  <a:gd name="T38" fmla="*/ 61 w 61"/>
                  <a:gd name="T3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4">
                    <a:moveTo>
                      <a:pt x="61" y="11"/>
                    </a:moveTo>
                    <a:lnTo>
                      <a:pt x="61" y="7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28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4" y="14"/>
                    </a:lnTo>
                    <a:lnTo>
                      <a:pt x="21" y="11"/>
                    </a:lnTo>
                    <a:lnTo>
                      <a:pt x="32" y="11"/>
                    </a:lnTo>
                    <a:lnTo>
                      <a:pt x="39" y="7"/>
                    </a:lnTo>
                    <a:lnTo>
                      <a:pt x="46" y="7"/>
                    </a:lnTo>
                    <a:lnTo>
                      <a:pt x="50" y="11"/>
                    </a:lnTo>
                    <a:lnTo>
                      <a:pt x="57" y="14"/>
                    </a:lnTo>
                    <a:lnTo>
                      <a:pt x="57" y="11"/>
                    </a:lnTo>
                    <a:lnTo>
                      <a:pt x="61" y="11"/>
                    </a:lnTo>
                    <a:lnTo>
                      <a:pt x="61" y="7"/>
                    </a:lnTo>
                    <a:lnTo>
                      <a:pt x="6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85" name="Freeform 709"/>
              <p:cNvSpPr>
                <a:spLocks/>
              </p:cNvSpPr>
              <p:nvPr/>
            </p:nvSpPr>
            <p:spPr bwMode="auto">
              <a:xfrm>
                <a:off x="4034" y="1493"/>
                <a:ext cx="40" cy="104"/>
              </a:xfrm>
              <a:custGeom>
                <a:avLst/>
                <a:gdLst>
                  <a:gd name="T0" fmla="*/ 40 w 40"/>
                  <a:gd name="T1" fmla="*/ 104 h 104"/>
                  <a:gd name="T2" fmla="*/ 4 w 40"/>
                  <a:gd name="T3" fmla="*/ 0 h 104"/>
                  <a:gd name="T4" fmla="*/ 0 w 40"/>
                  <a:gd name="T5" fmla="*/ 0 h 104"/>
                  <a:gd name="T6" fmla="*/ 33 w 40"/>
                  <a:gd name="T7" fmla="*/ 104 h 104"/>
                  <a:gd name="T8" fmla="*/ 33 w 40"/>
                  <a:gd name="T9" fmla="*/ 101 h 104"/>
                  <a:gd name="T10" fmla="*/ 40 w 40"/>
                  <a:gd name="T1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04">
                    <a:moveTo>
                      <a:pt x="40" y="10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3" y="104"/>
                    </a:lnTo>
                    <a:lnTo>
                      <a:pt x="33" y="101"/>
                    </a:lnTo>
                    <a:lnTo>
                      <a:pt x="40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86" name="Freeform 710"/>
              <p:cNvSpPr>
                <a:spLocks/>
              </p:cNvSpPr>
              <p:nvPr/>
            </p:nvSpPr>
            <p:spPr bwMode="auto">
              <a:xfrm>
                <a:off x="4045" y="1594"/>
                <a:ext cx="29" cy="25"/>
              </a:xfrm>
              <a:custGeom>
                <a:avLst/>
                <a:gdLst>
                  <a:gd name="T0" fmla="*/ 0 w 29"/>
                  <a:gd name="T1" fmla="*/ 25 h 25"/>
                  <a:gd name="T2" fmla="*/ 7 w 29"/>
                  <a:gd name="T3" fmla="*/ 25 h 25"/>
                  <a:gd name="T4" fmla="*/ 7 w 29"/>
                  <a:gd name="T5" fmla="*/ 21 h 25"/>
                  <a:gd name="T6" fmla="*/ 11 w 29"/>
                  <a:gd name="T7" fmla="*/ 21 h 25"/>
                  <a:gd name="T8" fmla="*/ 11 w 29"/>
                  <a:gd name="T9" fmla="*/ 18 h 25"/>
                  <a:gd name="T10" fmla="*/ 14 w 29"/>
                  <a:gd name="T11" fmla="*/ 14 h 25"/>
                  <a:gd name="T12" fmla="*/ 18 w 29"/>
                  <a:gd name="T13" fmla="*/ 14 h 25"/>
                  <a:gd name="T14" fmla="*/ 29 w 29"/>
                  <a:gd name="T15" fmla="*/ 3 h 25"/>
                  <a:gd name="T16" fmla="*/ 22 w 29"/>
                  <a:gd name="T17" fmla="*/ 0 h 25"/>
                  <a:gd name="T18" fmla="*/ 14 w 29"/>
                  <a:gd name="T19" fmla="*/ 7 h 25"/>
                  <a:gd name="T20" fmla="*/ 11 w 29"/>
                  <a:gd name="T21" fmla="*/ 7 h 25"/>
                  <a:gd name="T22" fmla="*/ 7 w 29"/>
                  <a:gd name="T23" fmla="*/ 10 h 25"/>
                  <a:gd name="T24" fmla="*/ 7 w 29"/>
                  <a:gd name="T25" fmla="*/ 14 h 25"/>
                  <a:gd name="T26" fmla="*/ 0 w 29"/>
                  <a:gd name="T27" fmla="*/ 21 h 25"/>
                  <a:gd name="T28" fmla="*/ 4 w 29"/>
                  <a:gd name="T29" fmla="*/ 18 h 25"/>
                  <a:gd name="T30" fmla="*/ 0 w 29"/>
                  <a:gd name="T31" fmla="*/ 25 h 25"/>
                  <a:gd name="T32" fmla="*/ 7 w 29"/>
                  <a:gd name="T33" fmla="*/ 25 h 25"/>
                  <a:gd name="T34" fmla="*/ 0 w 29"/>
                  <a:gd name="T3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25">
                    <a:moveTo>
                      <a:pt x="0" y="25"/>
                    </a:moveTo>
                    <a:lnTo>
                      <a:pt x="7" y="25"/>
                    </a:lnTo>
                    <a:lnTo>
                      <a:pt x="7" y="21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29" y="3"/>
                    </a:lnTo>
                    <a:lnTo>
                      <a:pt x="22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7" y="10"/>
                    </a:lnTo>
                    <a:lnTo>
                      <a:pt x="7" y="14"/>
                    </a:lnTo>
                    <a:lnTo>
                      <a:pt x="0" y="21"/>
                    </a:lnTo>
                    <a:lnTo>
                      <a:pt x="4" y="18"/>
                    </a:lnTo>
                    <a:lnTo>
                      <a:pt x="0" y="25"/>
                    </a:lnTo>
                    <a:lnTo>
                      <a:pt x="7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87" name="Freeform 711"/>
              <p:cNvSpPr>
                <a:spLocks/>
              </p:cNvSpPr>
              <p:nvPr/>
            </p:nvSpPr>
            <p:spPr bwMode="auto">
              <a:xfrm>
                <a:off x="3937" y="1604"/>
                <a:ext cx="112" cy="33"/>
              </a:xfrm>
              <a:custGeom>
                <a:avLst/>
                <a:gdLst>
                  <a:gd name="T0" fmla="*/ 4 w 112"/>
                  <a:gd name="T1" fmla="*/ 33 h 33"/>
                  <a:gd name="T2" fmla="*/ 0 w 112"/>
                  <a:gd name="T3" fmla="*/ 33 h 33"/>
                  <a:gd name="T4" fmla="*/ 18 w 112"/>
                  <a:gd name="T5" fmla="*/ 33 h 33"/>
                  <a:gd name="T6" fmla="*/ 22 w 112"/>
                  <a:gd name="T7" fmla="*/ 29 h 33"/>
                  <a:gd name="T8" fmla="*/ 33 w 112"/>
                  <a:gd name="T9" fmla="*/ 29 h 33"/>
                  <a:gd name="T10" fmla="*/ 40 w 112"/>
                  <a:gd name="T11" fmla="*/ 26 h 33"/>
                  <a:gd name="T12" fmla="*/ 43 w 112"/>
                  <a:gd name="T13" fmla="*/ 22 h 33"/>
                  <a:gd name="T14" fmla="*/ 51 w 112"/>
                  <a:gd name="T15" fmla="*/ 18 h 33"/>
                  <a:gd name="T16" fmla="*/ 58 w 112"/>
                  <a:gd name="T17" fmla="*/ 18 h 33"/>
                  <a:gd name="T18" fmla="*/ 65 w 112"/>
                  <a:gd name="T19" fmla="*/ 15 h 33"/>
                  <a:gd name="T20" fmla="*/ 72 w 112"/>
                  <a:gd name="T21" fmla="*/ 15 h 33"/>
                  <a:gd name="T22" fmla="*/ 76 w 112"/>
                  <a:gd name="T23" fmla="*/ 11 h 33"/>
                  <a:gd name="T24" fmla="*/ 101 w 112"/>
                  <a:gd name="T25" fmla="*/ 11 h 33"/>
                  <a:gd name="T26" fmla="*/ 108 w 112"/>
                  <a:gd name="T27" fmla="*/ 15 h 33"/>
                  <a:gd name="T28" fmla="*/ 112 w 112"/>
                  <a:gd name="T29" fmla="*/ 8 h 33"/>
                  <a:gd name="T30" fmla="*/ 104 w 112"/>
                  <a:gd name="T31" fmla="*/ 4 h 33"/>
                  <a:gd name="T32" fmla="*/ 97 w 112"/>
                  <a:gd name="T33" fmla="*/ 4 h 33"/>
                  <a:gd name="T34" fmla="*/ 90 w 112"/>
                  <a:gd name="T35" fmla="*/ 0 h 33"/>
                  <a:gd name="T36" fmla="*/ 83 w 112"/>
                  <a:gd name="T37" fmla="*/ 4 h 33"/>
                  <a:gd name="T38" fmla="*/ 68 w 112"/>
                  <a:gd name="T39" fmla="*/ 4 h 33"/>
                  <a:gd name="T40" fmla="*/ 61 w 112"/>
                  <a:gd name="T41" fmla="*/ 8 h 33"/>
                  <a:gd name="T42" fmla="*/ 54 w 112"/>
                  <a:gd name="T43" fmla="*/ 11 h 33"/>
                  <a:gd name="T44" fmla="*/ 47 w 112"/>
                  <a:gd name="T45" fmla="*/ 15 h 33"/>
                  <a:gd name="T46" fmla="*/ 43 w 112"/>
                  <a:gd name="T47" fmla="*/ 15 h 33"/>
                  <a:gd name="T48" fmla="*/ 36 w 112"/>
                  <a:gd name="T49" fmla="*/ 18 h 33"/>
                  <a:gd name="T50" fmla="*/ 29 w 112"/>
                  <a:gd name="T51" fmla="*/ 22 h 33"/>
                  <a:gd name="T52" fmla="*/ 22 w 112"/>
                  <a:gd name="T53" fmla="*/ 22 h 33"/>
                  <a:gd name="T54" fmla="*/ 15 w 112"/>
                  <a:gd name="T55" fmla="*/ 26 h 33"/>
                  <a:gd name="T56" fmla="*/ 0 w 112"/>
                  <a:gd name="T57" fmla="*/ 26 h 33"/>
                  <a:gd name="T58" fmla="*/ 4 w 112"/>
                  <a:gd name="T5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" h="33">
                    <a:moveTo>
                      <a:pt x="4" y="33"/>
                    </a:moveTo>
                    <a:lnTo>
                      <a:pt x="0" y="33"/>
                    </a:lnTo>
                    <a:lnTo>
                      <a:pt x="18" y="33"/>
                    </a:lnTo>
                    <a:lnTo>
                      <a:pt x="22" y="29"/>
                    </a:lnTo>
                    <a:lnTo>
                      <a:pt x="33" y="29"/>
                    </a:lnTo>
                    <a:lnTo>
                      <a:pt x="40" y="26"/>
                    </a:lnTo>
                    <a:lnTo>
                      <a:pt x="43" y="22"/>
                    </a:lnTo>
                    <a:lnTo>
                      <a:pt x="51" y="18"/>
                    </a:lnTo>
                    <a:lnTo>
                      <a:pt x="58" y="18"/>
                    </a:lnTo>
                    <a:lnTo>
                      <a:pt x="65" y="15"/>
                    </a:lnTo>
                    <a:lnTo>
                      <a:pt x="72" y="15"/>
                    </a:lnTo>
                    <a:lnTo>
                      <a:pt x="76" y="11"/>
                    </a:lnTo>
                    <a:lnTo>
                      <a:pt x="101" y="11"/>
                    </a:lnTo>
                    <a:lnTo>
                      <a:pt x="108" y="15"/>
                    </a:lnTo>
                    <a:lnTo>
                      <a:pt x="112" y="8"/>
                    </a:lnTo>
                    <a:lnTo>
                      <a:pt x="104" y="4"/>
                    </a:lnTo>
                    <a:lnTo>
                      <a:pt x="97" y="4"/>
                    </a:lnTo>
                    <a:lnTo>
                      <a:pt x="90" y="0"/>
                    </a:lnTo>
                    <a:lnTo>
                      <a:pt x="83" y="4"/>
                    </a:lnTo>
                    <a:lnTo>
                      <a:pt x="68" y="4"/>
                    </a:lnTo>
                    <a:lnTo>
                      <a:pt x="61" y="8"/>
                    </a:lnTo>
                    <a:lnTo>
                      <a:pt x="54" y="11"/>
                    </a:lnTo>
                    <a:lnTo>
                      <a:pt x="47" y="15"/>
                    </a:lnTo>
                    <a:lnTo>
                      <a:pt x="43" y="15"/>
                    </a:lnTo>
                    <a:lnTo>
                      <a:pt x="36" y="18"/>
                    </a:lnTo>
                    <a:lnTo>
                      <a:pt x="29" y="22"/>
                    </a:lnTo>
                    <a:lnTo>
                      <a:pt x="22" y="22"/>
                    </a:lnTo>
                    <a:lnTo>
                      <a:pt x="15" y="26"/>
                    </a:lnTo>
                    <a:lnTo>
                      <a:pt x="0" y="26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88" name="Freeform 712"/>
              <p:cNvSpPr>
                <a:spLocks/>
              </p:cNvSpPr>
              <p:nvPr/>
            </p:nvSpPr>
            <p:spPr bwMode="auto">
              <a:xfrm>
                <a:off x="3883" y="1630"/>
                <a:ext cx="58" cy="25"/>
              </a:xfrm>
              <a:custGeom>
                <a:avLst/>
                <a:gdLst>
                  <a:gd name="T0" fmla="*/ 0 w 58"/>
                  <a:gd name="T1" fmla="*/ 18 h 25"/>
                  <a:gd name="T2" fmla="*/ 4 w 58"/>
                  <a:gd name="T3" fmla="*/ 25 h 25"/>
                  <a:gd name="T4" fmla="*/ 11 w 58"/>
                  <a:gd name="T5" fmla="*/ 25 h 25"/>
                  <a:gd name="T6" fmla="*/ 15 w 58"/>
                  <a:gd name="T7" fmla="*/ 21 h 25"/>
                  <a:gd name="T8" fmla="*/ 22 w 58"/>
                  <a:gd name="T9" fmla="*/ 18 h 25"/>
                  <a:gd name="T10" fmla="*/ 29 w 58"/>
                  <a:gd name="T11" fmla="*/ 18 h 25"/>
                  <a:gd name="T12" fmla="*/ 36 w 58"/>
                  <a:gd name="T13" fmla="*/ 14 h 25"/>
                  <a:gd name="T14" fmla="*/ 43 w 58"/>
                  <a:gd name="T15" fmla="*/ 10 h 25"/>
                  <a:gd name="T16" fmla="*/ 51 w 58"/>
                  <a:gd name="T17" fmla="*/ 7 h 25"/>
                  <a:gd name="T18" fmla="*/ 58 w 58"/>
                  <a:gd name="T19" fmla="*/ 7 h 25"/>
                  <a:gd name="T20" fmla="*/ 54 w 58"/>
                  <a:gd name="T21" fmla="*/ 0 h 25"/>
                  <a:gd name="T22" fmla="*/ 47 w 58"/>
                  <a:gd name="T23" fmla="*/ 3 h 25"/>
                  <a:gd name="T24" fmla="*/ 43 w 58"/>
                  <a:gd name="T25" fmla="*/ 7 h 25"/>
                  <a:gd name="T26" fmla="*/ 36 w 58"/>
                  <a:gd name="T27" fmla="*/ 7 h 25"/>
                  <a:gd name="T28" fmla="*/ 29 w 58"/>
                  <a:gd name="T29" fmla="*/ 10 h 25"/>
                  <a:gd name="T30" fmla="*/ 22 w 58"/>
                  <a:gd name="T31" fmla="*/ 10 h 25"/>
                  <a:gd name="T32" fmla="*/ 15 w 58"/>
                  <a:gd name="T33" fmla="*/ 14 h 25"/>
                  <a:gd name="T34" fmla="*/ 7 w 58"/>
                  <a:gd name="T35" fmla="*/ 14 h 25"/>
                  <a:gd name="T36" fmla="*/ 0 w 58"/>
                  <a:gd name="T37" fmla="*/ 18 h 25"/>
                  <a:gd name="T38" fmla="*/ 4 w 58"/>
                  <a:gd name="T39" fmla="*/ 25 h 25"/>
                  <a:gd name="T40" fmla="*/ 0 w 58"/>
                  <a:gd name="T4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25">
                    <a:moveTo>
                      <a:pt x="0" y="18"/>
                    </a:moveTo>
                    <a:lnTo>
                      <a:pt x="4" y="25"/>
                    </a:lnTo>
                    <a:lnTo>
                      <a:pt x="11" y="25"/>
                    </a:lnTo>
                    <a:lnTo>
                      <a:pt x="15" y="21"/>
                    </a:lnTo>
                    <a:lnTo>
                      <a:pt x="22" y="18"/>
                    </a:lnTo>
                    <a:lnTo>
                      <a:pt x="29" y="18"/>
                    </a:lnTo>
                    <a:lnTo>
                      <a:pt x="36" y="14"/>
                    </a:lnTo>
                    <a:lnTo>
                      <a:pt x="43" y="10"/>
                    </a:lnTo>
                    <a:lnTo>
                      <a:pt x="51" y="7"/>
                    </a:lnTo>
                    <a:lnTo>
                      <a:pt x="58" y="7"/>
                    </a:lnTo>
                    <a:lnTo>
                      <a:pt x="54" y="0"/>
                    </a:lnTo>
                    <a:lnTo>
                      <a:pt x="47" y="3"/>
                    </a:lnTo>
                    <a:lnTo>
                      <a:pt x="43" y="7"/>
                    </a:lnTo>
                    <a:lnTo>
                      <a:pt x="36" y="7"/>
                    </a:lnTo>
                    <a:lnTo>
                      <a:pt x="29" y="10"/>
                    </a:lnTo>
                    <a:lnTo>
                      <a:pt x="22" y="10"/>
                    </a:lnTo>
                    <a:lnTo>
                      <a:pt x="15" y="14"/>
                    </a:lnTo>
                    <a:lnTo>
                      <a:pt x="7" y="14"/>
                    </a:lnTo>
                    <a:lnTo>
                      <a:pt x="0" y="18"/>
                    </a:lnTo>
                    <a:lnTo>
                      <a:pt x="4" y="25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89" name="Freeform 713"/>
              <p:cNvSpPr>
                <a:spLocks/>
              </p:cNvSpPr>
              <p:nvPr/>
            </p:nvSpPr>
            <p:spPr bwMode="auto">
              <a:xfrm>
                <a:off x="3883" y="1601"/>
                <a:ext cx="137" cy="54"/>
              </a:xfrm>
              <a:custGeom>
                <a:avLst/>
                <a:gdLst>
                  <a:gd name="T0" fmla="*/ 133 w 137"/>
                  <a:gd name="T1" fmla="*/ 3 h 54"/>
                  <a:gd name="T2" fmla="*/ 137 w 137"/>
                  <a:gd name="T3" fmla="*/ 3 h 54"/>
                  <a:gd name="T4" fmla="*/ 126 w 137"/>
                  <a:gd name="T5" fmla="*/ 0 h 54"/>
                  <a:gd name="T6" fmla="*/ 108 w 137"/>
                  <a:gd name="T7" fmla="*/ 0 h 54"/>
                  <a:gd name="T8" fmla="*/ 97 w 137"/>
                  <a:gd name="T9" fmla="*/ 3 h 54"/>
                  <a:gd name="T10" fmla="*/ 90 w 137"/>
                  <a:gd name="T11" fmla="*/ 3 h 54"/>
                  <a:gd name="T12" fmla="*/ 79 w 137"/>
                  <a:gd name="T13" fmla="*/ 7 h 54"/>
                  <a:gd name="T14" fmla="*/ 72 w 137"/>
                  <a:gd name="T15" fmla="*/ 11 h 54"/>
                  <a:gd name="T16" fmla="*/ 65 w 137"/>
                  <a:gd name="T17" fmla="*/ 14 h 54"/>
                  <a:gd name="T18" fmla="*/ 54 w 137"/>
                  <a:gd name="T19" fmla="*/ 18 h 54"/>
                  <a:gd name="T20" fmla="*/ 47 w 137"/>
                  <a:gd name="T21" fmla="*/ 21 h 54"/>
                  <a:gd name="T22" fmla="*/ 40 w 137"/>
                  <a:gd name="T23" fmla="*/ 25 h 54"/>
                  <a:gd name="T24" fmla="*/ 33 w 137"/>
                  <a:gd name="T25" fmla="*/ 32 h 54"/>
                  <a:gd name="T26" fmla="*/ 25 w 137"/>
                  <a:gd name="T27" fmla="*/ 36 h 54"/>
                  <a:gd name="T28" fmla="*/ 15 w 137"/>
                  <a:gd name="T29" fmla="*/ 39 h 54"/>
                  <a:gd name="T30" fmla="*/ 7 w 137"/>
                  <a:gd name="T31" fmla="*/ 43 h 54"/>
                  <a:gd name="T32" fmla="*/ 0 w 137"/>
                  <a:gd name="T33" fmla="*/ 47 h 54"/>
                  <a:gd name="T34" fmla="*/ 4 w 137"/>
                  <a:gd name="T35" fmla="*/ 54 h 54"/>
                  <a:gd name="T36" fmla="*/ 11 w 137"/>
                  <a:gd name="T37" fmla="*/ 50 h 54"/>
                  <a:gd name="T38" fmla="*/ 18 w 137"/>
                  <a:gd name="T39" fmla="*/ 47 h 54"/>
                  <a:gd name="T40" fmla="*/ 29 w 137"/>
                  <a:gd name="T41" fmla="*/ 39 h 54"/>
                  <a:gd name="T42" fmla="*/ 36 w 137"/>
                  <a:gd name="T43" fmla="*/ 36 h 54"/>
                  <a:gd name="T44" fmla="*/ 43 w 137"/>
                  <a:gd name="T45" fmla="*/ 32 h 54"/>
                  <a:gd name="T46" fmla="*/ 51 w 137"/>
                  <a:gd name="T47" fmla="*/ 29 h 54"/>
                  <a:gd name="T48" fmla="*/ 58 w 137"/>
                  <a:gd name="T49" fmla="*/ 25 h 54"/>
                  <a:gd name="T50" fmla="*/ 69 w 137"/>
                  <a:gd name="T51" fmla="*/ 21 h 54"/>
                  <a:gd name="T52" fmla="*/ 76 w 137"/>
                  <a:gd name="T53" fmla="*/ 18 h 54"/>
                  <a:gd name="T54" fmla="*/ 83 w 137"/>
                  <a:gd name="T55" fmla="*/ 14 h 54"/>
                  <a:gd name="T56" fmla="*/ 94 w 137"/>
                  <a:gd name="T57" fmla="*/ 11 h 54"/>
                  <a:gd name="T58" fmla="*/ 101 w 137"/>
                  <a:gd name="T59" fmla="*/ 11 h 54"/>
                  <a:gd name="T60" fmla="*/ 108 w 137"/>
                  <a:gd name="T61" fmla="*/ 7 h 54"/>
                  <a:gd name="T62" fmla="*/ 126 w 137"/>
                  <a:gd name="T63" fmla="*/ 7 h 54"/>
                  <a:gd name="T64" fmla="*/ 133 w 137"/>
                  <a:gd name="T65" fmla="*/ 11 h 54"/>
                  <a:gd name="T66" fmla="*/ 137 w 137"/>
                  <a:gd name="T67" fmla="*/ 11 h 54"/>
                  <a:gd name="T68" fmla="*/ 133 w 137"/>
                  <a:gd name="T69" fmla="*/ 11 h 54"/>
                  <a:gd name="T70" fmla="*/ 137 w 137"/>
                  <a:gd name="T71" fmla="*/ 11 h 54"/>
                  <a:gd name="T72" fmla="*/ 133 w 137"/>
                  <a:gd name="T73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7" h="54">
                    <a:moveTo>
                      <a:pt x="133" y="3"/>
                    </a:moveTo>
                    <a:lnTo>
                      <a:pt x="137" y="3"/>
                    </a:lnTo>
                    <a:lnTo>
                      <a:pt x="126" y="0"/>
                    </a:lnTo>
                    <a:lnTo>
                      <a:pt x="108" y="0"/>
                    </a:lnTo>
                    <a:lnTo>
                      <a:pt x="97" y="3"/>
                    </a:lnTo>
                    <a:lnTo>
                      <a:pt x="90" y="3"/>
                    </a:lnTo>
                    <a:lnTo>
                      <a:pt x="79" y="7"/>
                    </a:lnTo>
                    <a:lnTo>
                      <a:pt x="72" y="11"/>
                    </a:lnTo>
                    <a:lnTo>
                      <a:pt x="65" y="14"/>
                    </a:lnTo>
                    <a:lnTo>
                      <a:pt x="54" y="18"/>
                    </a:lnTo>
                    <a:lnTo>
                      <a:pt x="47" y="21"/>
                    </a:lnTo>
                    <a:lnTo>
                      <a:pt x="40" y="25"/>
                    </a:lnTo>
                    <a:lnTo>
                      <a:pt x="33" y="32"/>
                    </a:lnTo>
                    <a:lnTo>
                      <a:pt x="25" y="36"/>
                    </a:lnTo>
                    <a:lnTo>
                      <a:pt x="15" y="39"/>
                    </a:lnTo>
                    <a:lnTo>
                      <a:pt x="7" y="43"/>
                    </a:lnTo>
                    <a:lnTo>
                      <a:pt x="0" y="47"/>
                    </a:lnTo>
                    <a:lnTo>
                      <a:pt x="4" y="54"/>
                    </a:lnTo>
                    <a:lnTo>
                      <a:pt x="11" y="50"/>
                    </a:lnTo>
                    <a:lnTo>
                      <a:pt x="18" y="47"/>
                    </a:lnTo>
                    <a:lnTo>
                      <a:pt x="29" y="39"/>
                    </a:lnTo>
                    <a:lnTo>
                      <a:pt x="36" y="36"/>
                    </a:lnTo>
                    <a:lnTo>
                      <a:pt x="43" y="32"/>
                    </a:lnTo>
                    <a:lnTo>
                      <a:pt x="51" y="29"/>
                    </a:lnTo>
                    <a:lnTo>
                      <a:pt x="58" y="25"/>
                    </a:lnTo>
                    <a:lnTo>
                      <a:pt x="69" y="21"/>
                    </a:lnTo>
                    <a:lnTo>
                      <a:pt x="76" y="18"/>
                    </a:lnTo>
                    <a:lnTo>
                      <a:pt x="83" y="14"/>
                    </a:lnTo>
                    <a:lnTo>
                      <a:pt x="94" y="11"/>
                    </a:lnTo>
                    <a:lnTo>
                      <a:pt x="101" y="11"/>
                    </a:lnTo>
                    <a:lnTo>
                      <a:pt x="108" y="7"/>
                    </a:lnTo>
                    <a:lnTo>
                      <a:pt x="126" y="7"/>
                    </a:lnTo>
                    <a:lnTo>
                      <a:pt x="133" y="11"/>
                    </a:lnTo>
                    <a:lnTo>
                      <a:pt x="137" y="11"/>
                    </a:lnTo>
                    <a:lnTo>
                      <a:pt x="133" y="11"/>
                    </a:lnTo>
                    <a:lnTo>
                      <a:pt x="137" y="11"/>
                    </a:lnTo>
                    <a:lnTo>
                      <a:pt x="13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90" name="Freeform 714"/>
              <p:cNvSpPr>
                <a:spLocks/>
              </p:cNvSpPr>
              <p:nvPr/>
            </p:nvSpPr>
            <p:spPr bwMode="auto">
              <a:xfrm>
                <a:off x="4016" y="1579"/>
                <a:ext cx="15" cy="33"/>
              </a:xfrm>
              <a:custGeom>
                <a:avLst/>
                <a:gdLst>
                  <a:gd name="T0" fmla="*/ 0 w 15"/>
                  <a:gd name="T1" fmla="*/ 4 h 33"/>
                  <a:gd name="T2" fmla="*/ 4 w 15"/>
                  <a:gd name="T3" fmla="*/ 4 h 33"/>
                  <a:gd name="T4" fmla="*/ 4 w 15"/>
                  <a:gd name="T5" fmla="*/ 11 h 33"/>
                  <a:gd name="T6" fmla="*/ 7 w 15"/>
                  <a:gd name="T7" fmla="*/ 15 h 33"/>
                  <a:gd name="T8" fmla="*/ 4 w 15"/>
                  <a:gd name="T9" fmla="*/ 22 h 33"/>
                  <a:gd name="T10" fmla="*/ 0 w 15"/>
                  <a:gd name="T11" fmla="*/ 25 h 33"/>
                  <a:gd name="T12" fmla="*/ 4 w 15"/>
                  <a:gd name="T13" fmla="*/ 33 h 33"/>
                  <a:gd name="T14" fmla="*/ 11 w 15"/>
                  <a:gd name="T15" fmla="*/ 25 h 33"/>
                  <a:gd name="T16" fmla="*/ 15 w 15"/>
                  <a:gd name="T17" fmla="*/ 15 h 33"/>
                  <a:gd name="T18" fmla="*/ 11 w 15"/>
                  <a:gd name="T19" fmla="*/ 7 h 33"/>
                  <a:gd name="T20" fmla="*/ 7 w 15"/>
                  <a:gd name="T21" fmla="*/ 0 h 33"/>
                  <a:gd name="T22" fmla="*/ 0 w 15"/>
                  <a:gd name="T23" fmla="*/ 4 h 33"/>
                  <a:gd name="T24" fmla="*/ 4 w 15"/>
                  <a:gd name="T25" fmla="*/ 4 h 33"/>
                  <a:gd name="T26" fmla="*/ 0 w 15"/>
                  <a:gd name="T2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33">
                    <a:moveTo>
                      <a:pt x="0" y="4"/>
                    </a:moveTo>
                    <a:lnTo>
                      <a:pt x="4" y="4"/>
                    </a:lnTo>
                    <a:lnTo>
                      <a:pt x="4" y="11"/>
                    </a:lnTo>
                    <a:lnTo>
                      <a:pt x="7" y="15"/>
                    </a:lnTo>
                    <a:lnTo>
                      <a:pt x="4" y="22"/>
                    </a:lnTo>
                    <a:lnTo>
                      <a:pt x="0" y="25"/>
                    </a:lnTo>
                    <a:lnTo>
                      <a:pt x="4" y="33"/>
                    </a:lnTo>
                    <a:lnTo>
                      <a:pt x="11" y="25"/>
                    </a:lnTo>
                    <a:lnTo>
                      <a:pt x="15" y="15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91" name="Freeform 715"/>
              <p:cNvSpPr>
                <a:spLocks/>
              </p:cNvSpPr>
              <p:nvPr/>
            </p:nvSpPr>
            <p:spPr bwMode="auto">
              <a:xfrm>
                <a:off x="3966" y="1558"/>
                <a:ext cx="57" cy="25"/>
              </a:xfrm>
              <a:custGeom>
                <a:avLst/>
                <a:gdLst>
                  <a:gd name="T0" fmla="*/ 4 w 57"/>
                  <a:gd name="T1" fmla="*/ 10 h 25"/>
                  <a:gd name="T2" fmla="*/ 11 w 57"/>
                  <a:gd name="T3" fmla="*/ 7 h 25"/>
                  <a:gd name="T4" fmla="*/ 32 w 57"/>
                  <a:gd name="T5" fmla="*/ 7 h 25"/>
                  <a:gd name="T6" fmla="*/ 36 w 57"/>
                  <a:gd name="T7" fmla="*/ 10 h 25"/>
                  <a:gd name="T8" fmla="*/ 43 w 57"/>
                  <a:gd name="T9" fmla="*/ 14 h 25"/>
                  <a:gd name="T10" fmla="*/ 47 w 57"/>
                  <a:gd name="T11" fmla="*/ 18 h 25"/>
                  <a:gd name="T12" fmla="*/ 50 w 57"/>
                  <a:gd name="T13" fmla="*/ 25 h 25"/>
                  <a:gd name="T14" fmla="*/ 57 w 57"/>
                  <a:gd name="T15" fmla="*/ 21 h 25"/>
                  <a:gd name="T16" fmla="*/ 54 w 57"/>
                  <a:gd name="T17" fmla="*/ 14 h 25"/>
                  <a:gd name="T18" fmla="*/ 47 w 57"/>
                  <a:gd name="T19" fmla="*/ 7 h 25"/>
                  <a:gd name="T20" fmla="*/ 39 w 57"/>
                  <a:gd name="T21" fmla="*/ 3 h 25"/>
                  <a:gd name="T22" fmla="*/ 32 w 57"/>
                  <a:gd name="T23" fmla="*/ 0 h 25"/>
                  <a:gd name="T24" fmla="*/ 11 w 57"/>
                  <a:gd name="T25" fmla="*/ 0 h 25"/>
                  <a:gd name="T26" fmla="*/ 0 w 57"/>
                  <a:gd name="T27" fmla="*/ 3 h 25"/>
                  <a:gd name="T28" fmla="*/ 4 w 57"/>
                  <a:gd name="T2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25">
                    <a:moveTo>
                      <a:pt x="4" y="10"/>
                    </a:moveTo>
                    <a:lnTo>
                      <a:pt x="11" y="7"/>
                    </a:lnTo>
                    <a:lnTo>
                      <a:pt x="32" y="7"/>
                    </a:lnTo>
                    <a:lnTo>
                      <a:pt x="36" y="10"/>
                    </a:lnTo>
                    <a:lnTo>
                      <a:pt x="43" y="14"/>
                    </a:lnTo>
                    <a:lnTo>
                      <a:pt x="47" y="18"/>
                    </a:lnTo>
                    <a:lnTo>
                      <a:pt x="50" y="25"/>
                    </a:lnTo>
                    <a:lnTo>
                      <a:pt x="57" y="21"/>
                    </a:lnTo>
                    <a:lnTo>
                      <a:pt x="54" y="14"/>
                    </a:lnTo>
                    <a:lnTo>
                      <a:pt x="47" y="7"/>
                    </a:lnTo>
                    <a:lnTo>
                      <a:pt x="39" y="3"/>
                    </a:lnTo>
                    <a:lnTo>
                      <a:pt x="32" y="0"/>
                    </a:lnTo>
                    <a:lnTo>
                      <a:pt x="11" y="0"/>
                    </a:lnTo>
                    <a:lnTo>
                      <a:pt x="0" y="3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92" name="Freeform 716"/>
              <p:cNvSpPr>
                <a:spLocks/>
              </p:cNvSpPr>
              <p:nvPr/>
            </p:nvSpPr>
            <p:spPr bwMode="auto">
              <a:xfrm>
                <a:off x="3829" y="1561"/>
                <a:ext cx="141" cy="90"/>
              </a:xfrm>
              <a:custGeom>
                <a:avLst/>
                <a:gdLst>
                  <a:gd name="T0" fmla="*/ 7 w 141"/>
                  <a:gd name="T1" fmla="*/ 90 h 90"/>
                  <a:gd name="T2" fmla="*/ 4 w 141"/>
                  <a:gd name="T3" fmla="*/ 90 h 90"/>
                  <a:gd name="T4" fmla="*/ 11 w 141"/>
                  <a:gd name="T5" fmla="*/ 83 h 90"/>
                  <a:gd name="T6" fmla="*/ 22 w 141"/>
                  <a:gd name="T7" fmla="*/ 79 h 90"/>
                  <a:gd name="T8" fmla="*/ 29 w 141"/>
                  <a:gd name="T9" fmla="*/ 72 h 90"/>
                  <a:gd name="T10" fmla="*/ 40 w 141"/>
                  <a:gd name="T11" fmla="*/ 69 h 90"/>
                  <a:gd name="T12" fmla="*/ 47 w 141"/>
                  <a:gd name="T13" fmla="*/ 61 h 90"/>
                  <a:gd name="T14" fmla="*/ 54 w 141"/>
                  <a:gd name="T15" fmla="*/ 58 h 90"/>
                  <a:gd name="T16" fmla="*/ 65 w 141"/>
                  <a:gd name="T17" fmla="*/ 51 h 90"/>
                  <a:gd name="T18" fmla="*/ 72 w 141"/>
                  <a:gd name="T19" fmla="*/ 47 h 90"/>
                  <a:gd name="T20" fmla="*/ 79 w 141"/>
                  <a:gd name="T21" fmla="*/ 40 h 90"/>
                  <a:gd name="T22" fmla="*/ 90 w 141"/>
                  <a:gd name="T23" fmla="*/ 36 h 90"/>
                  <a:gd name="T24" fmla="*/ 97 w 141"/>
                  <a:gd name="T25" fmla="*/ 33 h 90"/>
                  <a:gd name="T26" fmla="*/ 108 w 141"/>
                  <a:gd name="T27" fmla="*/ 25 h 90"/>
                  <a:gd name="T28" fmla="*/ 115 w 141"/>
                  <a:gd name="T29" fmla="*/ 22 h 90"/>
                  <a:gd name="T30" fmla="*/ 123 w 141"/>
                  <a:gd name="T31" fmla="*/ 18 h 90"/>
                  <a:gd name="T32" fmla="*/ 130 w 141"/>
                  <a:gd name="T33" fmla="*/ 11 h 90"/>
                  <a:gd name="T34" fmla="*/ 141 w 141"/>
                  <a:gd name="T35" fmla="*/ 7 h 90"/>
                  <a:gd name="T36" fmla="*/ 137 w 141"/>
                  <a:gd name="T37" fmla="*/ 0 h 90"/>
                  <a:gd name="T38" fmla="*/ 130 w 141"/>
                  <a:gd name="T39" fmla="*/ 4 h 90"/>
                  <a:gd name="T40" fmla="*/ 119 w 141"/>
                  <a:gd name="T41" fmla="*/ 7 h 90"/>
                  <a:gd name="T42" fmla="*/ 112 w 141"/>
                  <a:gd name="T43" fmla="*/ 15 h 90"/>
                  <a:gd name="T44" fmla="*/ 101 w 141"/>
                  <a:gd name="T45" fmla="*/ 18 h 90"/>
                  <a:gd name="T46" fmla="*/ 94 w 141"/>
                  <a:gd name="T47" fmla="*/ 25 h 90"/>
                  <a:gd name="T48" fmla="*/ 87 w 141"/>
                  <a:gd name="T49" fmla="*/ 29 h 90"/>
                  <a:gd name="T50" fmla="*/ 76 w 141"/>
                  <a:gd name="T51" fmla="*/ 36 h 90"/>
                  <a:gd name="T52" fmla="*/ 69 w 141"/>
                  <a:gd name="T53" fmla="*/ 40 h 90"/>
                  <a:gd name="T54" fmla="*/ 61 w 141"/>
                  <a:gd name="T55" fmla="*/ 47 h 90"/>
                  <a:gd name="T56" fmla="*/ 51 w 141"/>
                  <a:gd name="T57" fmla="*/ 51 h 90"/>
                  <a:gd name="T58" fmla="*/ 43 w 141"/>
                  <a:gd name="T59" fmla="*/ 58 h 90"/>
                  <a:gd name="T60" fmla="*/ 36 w 141"/>
                  <a:gd name="T61" fmla="*/ 61 h 90"/>
                  <a:gd name="T62" fmla="*/ 25 w 141"/>
                  <a:gd name="T63" fmla="*/ 69 h 90"/>
                  <a:gd name="T64" fmla="*/ 18 w 141"/>
                  <a:gd name="T65" fmla="*/ 72 h 90"/>
                  <a:gd name="T66" fmla="*/ 11 w 141"/>
                  <a:gd name="T67" fmla="*/ 79 h 90"/>
                  <a:gd name="T68" fmla="*/ 0 w 141"/>
                  <a:gd name="T69" fmla="*/ 83 h 90"/>
                  <a:gd name="T70" fmla="*/ 7 w 141"/>
                  <a:gd name="T71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1" h="90">
                    <a:moveTo>
                      <a:pt x="7" y="90"/>
                    </a:moveTo>
                    <a:lnTo>
                      <a:pt x="4" y="90"/>
                    </a:lnTo>
                    <a:lnTo>
                      <a:pt x="11" y="83"/>
                    </a:lnTo>
                    <a:lnTo>
                      <a:pt x="22" y="79"/>
                    </a:lnTo>
                    <a:lnTo>
                      <a:pt x="29" y="72"/>
                    </a:lnTo>
                    <a:lnTo>
                      <a:pt x="40" y="69"/>
                    </a:lnTo>
                    <a:lnTo>
                      <a:pt x="47" y="61"/>
                    </a:lnTo>
                    <a:lnTo>
                      <a:pt x="54" y="58"/>
                    </a:lnTo>
                    <a:lnTo>
                      <a:pt x="65" y="51"/>
                    </a:lnTo>
                    <a:lnTo>
                      <a:pt x="72" y="47"/>
                    </a:lnTo>
                    <a:lnTo>
                      <a:pt x="79" y="40"/>
                    </a:lnTo>
                    <a:lnTo>
                      <a:pt x="90" y="36"/>
                    </a:lnTo>
                    <a:lnTo>
                      <a:pt x="97" y="33"/>
                    </a:lnTo>
                    <a:lnTo>
                      <a:pt x="108" y="25"/>
                    </a:lnTo>
                    <a:lnTo>
                      <a:pt x="115" y="22"/>
                    </a:lnTo>
                    <a:lnTo>
                      <a:pt x="123" y="18"/>
                    </a:lnTo>
                    <a:lnTo>
                      <a:pt x="130" y="11"/>
                    </a:lnTo>
                    <a:lnTo>
                      <a:pt x="141" y="7"/>
                    </a:lnTo>
                    <a:lnTo>
                      <a:pt x="137" y="0"/>
                    </a:lnTo>
                    <a:lnTo>
                      <a:pt x="130" y="4"/>
                    </a:lnTo>
                    <a:lnTo>
                      <a:pt x="119" y="7"/>
                    </a:lnTo>
                    <a:lnTo>
                      <a:pt x="112" y="15"/>
                    </a:lnTo>
                    <a:lnTo>
                      <a:pt x="101" y="18"/>
                    </a:lnTo>
                    <a:lnTo>
                      <a:pt x="94" y="25"/>
                    </a:lnTo>
                    <a:lnTo>
                      <a:pt x="87" y="29"/>
                    </a:lnTo>
                    <a:lnTo>
                      <a:pt x="76" y="36"/>
                    </a:lnTo>
                    <a:lnTo>
                      <a:pt x="69" y="40"/>
                    </a:lnTo>
                    <a:lnTo>
                      <a:pt x="61" y="47"/>
                    </a:lnTo>
                    <a:lnTo>
                      <a:pt x="51" y="51"/>
                    </a:lnTo>
                    <a:lnTo>
                      <a:pt x="43" y="58"/>
                    </a:lnTo>
                    <a:lnTo>
                      <a:pt x="36" y="61"/>
                    </a:lnTo>
                    <a:lnTo>
                      <a:pt x="25" y="69"/>
                    </a:lnTo>
                    <a:lnTo>
                      <a:pt x="18" y="72"/>
                    </a:lnTo>
                    <a:lnTo>
                      <a:pt x="11" y="79"/>
                    </a:lnTo>
                    <a:lnTo>
                      <a:pt x="0" y="83"/>
                    </a:lnTo>
                    <a:lnTo>
                      <a:pt x="7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93" name="Freeform 717"/>
              <p:cNvSpPr>
                <a:spLocks/>
              </p:cNvSpPr>
              <p:nvPr/>
            </p:nvSpPr>
            <p:spPr bwMode="auto">
              <a:xfrm>
                <a:off x="3815" y="1644"/>
                <a:ext cx="21" cy="22"/>
              </a:xfrm>
              <a:custGeom>
                <a:avLst/>
                <a:gdLst>
                  <a:gd name="T0" fmla="*/ 7 w 21"/>
                  <a:gd name="T1" fmla="*/ 18 h 22"/>
                  <a:gd name="T2" fmla="*/ 3 w 21"/>
                  <a:gd name="T3" fmla="*/ 22 h 22"/>
                  <a:gd name="T4" fmla="*/ 21 w 21"/>
                  <a:gd name="T5" fmla="*/ 7 h 22"/>
                  <a:gd name="T6" fmla="*/ 14 w 21"/>
                  <a:gd name="T7" fmla="*/ 0 h 22"/>
                  <a:gd name="T8" fmla="*/ 0 w 21"/>
                  <a:gd name="T9" fmla="*/ 18 h 22"/>
                  <a:gd name="T10" fmla="*/ 7 w 21"/>
                  <a:gd name="T11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7" y="18"/>
                    </a:moveTo>
                    <a:lnTo>
                      <a:pt x="3" y="22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18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94" name="Freeform 718"/>
              <p:cNvSpPr>
                <a:spLocks/>
              </p:cNvSpPr>
              <p:nvPr/>
            </p:nvSpPr>
            <p:spPr bwMode="auto">
              <a:xfrm>
                <a:off x="3815" y="1662"/>
                <a:ext cx="25" cy="14"/>
              </a:xfrm>
              <a:custGeom>
                <a:avLst/>
                <a:gdLst>
                  <a:gd name="T0" fmla="*/ 25 w 25"/>
                  <a:gd name="T1" fmla="*/ 14 h 14"/>
                  <a:gd name="T2" fmla="*/ 21 w 25"/>
                  <a:gd name="T3" fmla="*/ 11 h 14"/>
                  <a:gd name="T4" fmla="*/ 21 w 25"/>
                  <a:gd name="T5" fmla="*/ 7 h 14"/>
                  <a:gd name="T6" fmla="*/ 11 w 25"/>
                  <a:gd name="T7" fmla="*/ 7 h 14"/>
                  <a:gd name="T8" fmla="*/ 11 w 25"/>
                  <a:gd name="T9" fmla="*/ 4 h 14"/>
                  <a:gd name="T10" fmla="*/ 7 w 25"/>
                  <a:gd name="T11" fmla="*/ 4 h 14"/>
                  <a:gd name="T12" fmla="*/ 7 w 25"/>
                  <a:gd name="T13" fmla="*/ 0 h 14"/>
                  <a:gd name="T14" fmla="*/ 0 w 25"/>
                  <a:gd name="T15" fmla="*/ 0 h 14"/>
                  <a:gd name="T16" fmla="*/ 0 w 25"/>
                  <a:gd name="T17" fmla="*/ 7 h 14"/>
                  <a:gd name="T18" fmla="*/ 3 w 25"/>
                  <a:gd name="T19" fmla="*/ 7 h 14"/>
                  <a:gd name="T20" fmla="*/ 11 w 25"/>
                  <a:gd name="T21" fmla="*/ 14 h 14"/>
                  <a:gd name="T22" fmla="*/ 25 w 25"/>
                  <a:gd name="T23" fmla="*/ 14 h 14"/>
                  <a:gd name="T24" fmla="*/ 25 w 25"/>
                  <a:gd name="T25" fmla="*/ 11 h 14"/>
                  <a:gd name="T26" fmla="*/ 21 w 25"/>
                  <a:gd name="T27" fmla="*/ 11 h 14"/>
                  <a:gd name="T28" fmla="*/ 25 w 25"/>
                  <a:gd name="T2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4">
                    <a:moveTo>
                      <a:pt x="25" y="14"/>
                    </a:moveTo>
                    <a:lnTo>
                      <a:pt x="21" y="11"/>
                    </a:lnTo>
                    <a:lnTo>
                      <a:pt x="21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11" y="14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1" y="11"/>
                    </a:lnTo>
                    <a:lnTo>
                      <a:pt x="2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95" name="Freeform 719"/>
              <p:cNvSpPr>
                <a:spLocks/>
              </p:cNvSpPr>
              <p:nvPr/>
            </p:nvSpPr>
            <p:spPr bwMode="auto">
              <a:xfrm>
                <a:off x="3826" y="1676"/>
                <a:ext cx="14" cy="26"/>
              </a:xfrm>
              <a:custGeom>
                <a:avLst/>
                <a:gdLst>
                  <a:gd name="T0" fmla="*/ 3 w 14"/>
                  <a:gd name="T1" fmla="*/ 26 h 26"/>
                  <a:gd name="T2" fmla="*/ 10 w 14"/>
                  <a:gd name="T3" fmla="*/ 18 h 26"/>
                  <a:gd name="T4" fmla="*/ 14 w 14"/>
                  <a:gd name="T5" fmla="*/ 11 h 26"/>
                  <a:gd name="T6" fmla="*/ 14 w 14"/>
                  <a:gd name="T7" fmla="*/ 0 h 26"/>
                  <a:gd name="T8" fmla="*/ 7 w 14"/>
                  <a:gd name="T9" fmla="*/ 0 h 26"/>
                  <a:gd name="T10" fmla="*/ 7 w 14"/>
                  <a:gd name="T11" fmla="*/ 11 h 26"/>
                  <a:gd name="T12" fmla="*/ 0 w 14"/>
                  <a:gd name="T13" fmla="*/ 18 h 26"/>
                  <a:gd name="T14" fmla="*/ 3 w 14"/>
                  <a:gd name="T15" fmla="*/ 18 h 26"/>
                  <a:gd name="T16" fmla="*/ 3 w 14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6">
                    <a:moveTo>
                      <a:pt x="3" y="26"/>
                    </a:moveTo>
                    <a:lnTo>
                      <a:pt x="10" y="18"/>
                    </a:lnTo>
                    <a:lnTo>
                      <a:pt x="14" y="11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11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96" name="Freeform 720"/>
              <p:cNvSpPr>
                <a:spLocks/>
              </p:cNvSpPr>
              <p:nvPr/>
            </p:nvSpPr>
            <p:spPr bwMode="auto">
              <a:xfrm>
                <a:off x="3797" y="1666"/>
                <a:ext cx="32" cy="36"/>
              </a:xfrm>
              <a:custGeom>
                <a:avLst/>
                <a:gdLst>
                  <a:gd name="T0" fmla="*/ 3 w 32"/>
                  <a:gd name="T1" fmla="*/ 7 h 36"/>
                  <a:gd name="T2" fmla="*/ 3 w 32"/>
                  <a:gd name="T3" fmla="*/ 10 h 36"/>
                  <a:gd name="T4" fmla="*/ 11 w 32"/>
                  <a:gd name="T5" fmla="*/ 7 h 36"/>
                  <a:gd name="T6" fmla="*/ 11 w 32"/>
                  <a:gd name="T7" fmla="*/ 10 h 36"/>
                  <a:gd name="T8" fmla="*/ 14 w 32"/>
                  <a:gd name="T9" fmla="*/ 14 h 36"/>
                  <a:gd name="T10" fmla="*/ 14 w 32"/>
                  <a:gd name="T11" fmla="*/ 21 h 36"/>
                  <a:gd name="T12" fmla="*/ 18 w 32"/>
                  <a:gd name="T13" fmla="*/ 28 h 36"/>
                  <a:gd name="T14" fmla="*/ 21 w 32"/>
                  <a:gd name="T15" fmla="*/ 32 h 36"/>
                  <a:gd name="T16" fmla="*/ 32 w 32"/>
                  <a:gd name="T17" fmla="*/ 36 h 36"/>
                  <a:gd name="T18" fmla="*/ 32 w 32"/>
                  <a:gd name="T19" fmla="*/ 28 h 36"/>
                  <a:gd name="T20" fmla="*/ 25 w 32"/>
                  <a:gd name="T21" fmla="*/ 28 h 36"/>
                  <a:gd name="T22" fmla="*/ 25 w 32"/>
                  <a:gd name="T23" fmla="*/ 25 h 36"/>
                  <a:gd name="T24" fmla="*/ 21 w 32"/>
                  <a:gd name="T25" fmla="*/ 21 h 36"/>
                  <a:gd name="T26" fmla="*/ 21 w 32"/>
                  <a:gd name="T27" fmla="*/ 14 h 36"/>
                  <a:gd name="T28" fmla="*/ 18 w 32"/>
                  <a:gd name="T29" fmla="*/ 7 h 36"/>
                  <a:gd name="T30" fmla="*/ 14 w 32"/>
                  <a:gd name="T31" fmla="*/ 0 h 36"/>
                  <a:gd name="T32" fmla="*/ 7 w 32"/>
                  <a:gd name="T33" fmla="*/ 0 h 36"/>
                  <a:gd name="T34" fmla="*/ 0 w 32"/>
                  <a:gd name="T35" fmla="*/ 7 h 36"/>
                  <a:gd name="T36" fmla="*/ 0 w 32"/>
                  <a:gd name="T37" fmla="*/ 10 h 36"/>
                  <a:gd name="T38" fmla="*/ 0 w 32"/>
                  <a:gd name="T39" fmla="*/ 7 h 36"/>
                  <a:gd name="T40" fmla="*/ 0 w 32"/>
                  <a:gd name="T41" fmla="*/ 10 h 36"/>
                  <a:gd name="T42" fmla="*/ 3 w 32"/>
                  <a:gd name="T43" fmla="*/ 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36">
                    <a:moveTo>
                      <a:pt x="3" y="7"/>
                    </a:moveTo>
                    <a:lnTo>
                      <a:pt x="3" y="10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21"/>
                    </a:lnTo>
                    <a:lnTo>
                      <a:pt x="18" y="28"/>
                    </a:lnTo>
                    <a:lnTo>
                      <a:pt x="21" y="32"/>
                    </a:lnTo>
                    <a:lnTo>
                      <a:pt x="32" y="36"/>
                    </a:lnTo>
                    <a:lnTo>
                      <a:pt x="32" y="28"/>
                    </a:lnTo>
                    <a:lnTo>
                      <a:pt x="25" y="28"/>
                    </a:lnTo>
                    <a:lnTo>
                      <a:pt x="25" y="25"/>
                    </a:lnTo>
                    <a:lnTo>
                      <a:pt x="21" y="21"/>
                    </a:lnTo>
                    <a:lnTo>
                      <a:pt x="21" y="14"/>
                    </a:lnTo>
                    <a:lnTo>
                      <a:pt x="18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97" name="Freeform 721"/>
              <p:cNvSpPr>
                <a:spLocks/>
              </p:cNvSpPr>
              <p:nvPr/>
            </p:nvSpPr>
            <p:spPr bwMode="auto">
              <a:xfrm>
                <a:off x="3797" y="1673"/>
                <a:ext cx="11" cy="29"/>
              </a:xfrm>
              <a:custGeom>
                <a:avLst/>
                <a:gdLst>
                  <a:gd name="T0" fmla="*/ 0 w 11"/>
                  <a:gd name="T1" fmla="*/ 18 h 29"/>
                  <a:gd name="T2" fmla="*/ 7 w 11"/>
                  <a:gd name="T3" fmla="*/ 14 h 29"/>
                  <a:gd name="T4" fmla="*/ 3 w 11"/>
                  <a:gd name="T5" fmla="*/ 0 h 29"/>
                  <a:gd name="T6" fmla="*/ 0 w 11"/>
                  <a:gd name="T7" fmla="*/ 3 h 29"/>
                  <a:gd name="T8" fmla="*/ 0 w 11"/>
                  <a:gd name="T9" fmla="*/ 14 h 29"/>
                  <a:gd name="T10" fmla="*/ 7 w 11"/>
                  <a:gd name="T11" fmla="*/ 14 h 29"/>
                  <a:gd name="T12" fmla="*/ 0 w 11"/>
                  <a:gd name="T13" fmla="*/ 18 h 29"/>
                  <a:gd name="T14" fmla="*/ 11 w 11"/>
                  <a:gd name="T15" fmla="*/ 29 h 29"/>
                  <a:gd name="T16" fmla="*/ 7 w 11"/>
                  <a:gd name="T17" fmla="*/ 14 h 29"/>
                  <a:gd name="T18" fmla="*/ 0 w 11"/>
                  <a:gd name="T19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9">
                    <a:moveTo>
                      <a:pt x="0" y="18"/>
                    </a:moveTo>
                    <a:lnTo>
                      <a:pt x="7" y="14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0" y="18"/>
                    </a:lnTo>
                    <a:lnTo>
                      <a:pt x="11" y="29"/>
                    </a:lnTo>
                    <a:lnTo>
                      <a:pt x="7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98" name="Freeform 722"/>
              <p:cNvSpPr>
                <a:spLocks/>
              </p:cNvSpPr>
              <p:nvPr/>
            </p:nvSpPr>
            <p:spPr bwMode="auto">
              <a:xfrm>
                <a:off x="3786" y="1669"/>
                <a:ext cx="18" cy="22"/>
              </a:xfrm>
              <a:custGeom>
                <a:avLst/>
                <a:gdLst>
                  <a:gd name="T0" fmla="*/ 7 w 18"/>
                  <a:gd name="T1" fmla="*/ 7 h 22"/>
                  <a:gd name="T2" fmla="*/ 0 w 18"/>
                  <a:gd name="T3" fmla="*/ 7 h 22"/>
                  <a:gd name="T4" fmla="*/ 11 w 18"/>
                  <a:gd name="T5" fmla="*/ 18 h 22"/>
                  <a:gd name="T6" fmla="*/ 11 w 18"/>
                  <a:gd name="T7" fmla="*/ 22 h 22"/>
                  <a:gd name="T8" fmla="*/ 18 w 18"/>
                  <a:gd name="T9" fmla="*/ 18 h 22"/>
                  <a:gd name="T10" fmla="*/ 11 w 18"/>
                  <a:gd name="T11" fmla="*/ 11 h 22"/>
                  <a:gd name="T12" fmla="*/ 11 w 18"/>
                  <a:gd name="T13" fmla="*/ 4 h 22"/>
                  <a:gd name="T14" fmla="*/ 4 w 18"/>
                  <a:gd name="T15" fmla="*/ 0 h 22"/>
                  <a:gd name="T16" fmla="*/ 0 w 18"/>
                  <a:gd name="T17" fmla="*/ 0 h 22"/>
                  <a:gd name="T18" fmla="*/ 4 w 18"/>
                  <a:gd name="T19" fmla="*/ 0 h 22"/>
                  <a:gd name="T20" fmla="*/ 0 w 18"/>
                  <a:gd name="T21" fmla="*/ 0 h 22"/>
                  <a:gd name="T22" fmla="*/ 7 w 18"/>
                  <a:gd name="T2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2">
                    <a:moveTo>
                      <a:pt x="7" y="7"/>
                    </a:moveTo>
                    <a:lnTo>
                      <a:pt x="0" y="7"/>
                    </a:lnTo>
                    <a:lnTo>
                      <a:pt x="11" y="18"/>
                    </a:lnTo>
                    <a:lnTo>
                      <a:pt x="11" y="22"/>
                    </a:lnTo>
                    <a:lnTo>
                      <a:pt x="18" y="18"/>
                    </a:lnTo>
                    <a:lnTo>
                      <a:pt x="11" y="11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499" name="Freeform 723"/>
              <p:cNvSpPr>
                <a:spLocks/>
              </p:cNvSpPr>
              <p:nvPr/>
            </p:nvSpPr>
            <p:spPr bwMode="auto">
              <a:xfrm>
                <a:off x="3750" y="1669"/>
                <a:ext cx="43" cy="11"/>
              </a:xfrm>
              <a:custGeom>
                <a:avLst/>
                <a:gdLst>
                  <a:gd name="T0" fmla="*/ 0 w 43"/>
                  <a:gd name="T1" fmla="*/ 7 h 11"/>
                  <a:gd name="T2" fmla="*/ 14 w 43"/>
                  <a:gd name="T3" fmla="*/ 7 h 11"/>
                  <a:gd name="T4" fmla="*/ 22 w 43"/>
                  <a:gd name="T5" fmla="*/ 11 h 11"/>
                  <a:gd name="T6" fmla="*/ 36 w 43"/>
                  <a:gd name="T7" fmla="*/ 11 h 11"/>
                  <a:gd name="T8" fmla="*/ 43 w 43"/>
                  <a:gd name="T9" fmla="*/ 7 h 11"/>
                  <a:gd name="T10" fmla="*/ 36 w 43"/>
                  <a:gd name="T11" fmla="*/ 0 h 11"/>
                  <a:gd name="T12" fmla="*/ 32 w 43"/>
                  <a:gd name="T13" fmla="*/ 4 h 11"/>
                  <a:gd name="T14" fmla="*/ 22 w 43"/>
                  <a:gd name="T15" fmla="*/ 4 h 11"/>
                  <a:gd name="T16" fmla="*/ 18 w 43"/>
                  <a:gd name="T17" fmla="*/ 0 h 11"/>
                  <a:gd name="T18" fmla="*/ 0 w 43"/>
                  <a:gd name="T19" fmla="*/ 0 h 11"/>
                  <a:gd name="T20" fmla="*/ 0 w 43"/>
                  <a:gd name="T21" fmla="*/ 7 h 11"/>
                  <a:gd name="T22" fmla="*/ 4 w 43"/>
                  <a:gd name="T23" fmla="*/ 7 h 11"/>
                  <a:gd name="T24" fmla="*/ 0 w 43"/>
                  <a:gd name="T2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11">
                    <a:moveTo>
                      <a:pt x="0" y="7"/>
                    </a:moveTo>
                    <a:lnTo>
                      <a:pt x="14" y="7"/>
                    </a:lnTo>
                    <a:lnTo>
                      <a:pt x="22" y="11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2" y="4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00" name="Freeform 724"/>
              <p:cNvSpPr>
                <a:spLocks/>
              </p:cNvSpPr>
              <p:nvPr/>
            </p:nvSpPr>
            <p:spPr bwMode="auto">
              <a:xfrm>
                <a:off x="3667" y="1666"/>
                <a:ext cx="83" cy="25"/>
              </a:xfrm>
              <a:custGeom>
                <a:avLst/>
                <a:gdLst>
                  <a:gd name="T0" fmla="*/ 0 w 83"/>
                  <a:gd name="T1" fmla="*/ 14 h 25"/>
                  <a:gd name="T2" fmla="*/ 7 w 83"/>
                  <a:gd name="T3" fmla="*/ 18 h 25"/>
                  <a:gd name="T4" fmla="*/ 15 w 83"/>
                  <a:gd name="T5" fmla="*/ 14 h 25"/>
                  <a:gd name="T6" fmla="*/ 25 w 83"/>
                  <a:gd name="T7" fmla="*/ 10 h 25"/>
                  <a:gd name="T8" fmla="*/ 33 w 83"/>
                  <a:gd name="T9" fmla="*/ 7 h 25"/>
                  <a:gd name="T10" fmla="*/ 43 w 83"/>
                  <a:gd name="T11" fmla="*/ 10 h 25"/>
                  <a:gd name="T12" fmla="*/ 54 w 83"/>
                  <a:gd name="T13" fmla="*/ 7 h 25"/>
                  <a:gd name="T14" fmla="*/ 65 w 83"/>
                  <a:gd name="T15" fmla="*/ 10 h 25"/>
                  <a:gd name="T16" fmla="*/ 83 w 83"/>
                  <a:gd name="T17" fmla="*/ 10 h 25"/>
                  <a:gd name="T18" fmla="*/ 83 w 83"/>
                  <a:gd name="T19" fmla="*/ 3 h 25"/>
                  <a:gd name="T20" fmla="*/ 65 w 83"/>
                  <a:gd name="T21" fmla="*/ 3 h 25"/>
                  <a:gd name="T22" fmla="*/ 54 w 83"/>
                  <a:gd name="T23" fmla="*/ 0 h 25"/>
                  <a:gd name="T24" fmla="*/ 33 w 83"/>
                  <a:gd name="T25" fmla="*/ 0 h 25"/>
                  <a:gd name="T26" fmla="*/ 25 w 83"/>
                  <a:gd name="T27" fmla="*/ 3 h 25"/>
                  <a:gd name="T28" fmla="*/ 15 w 83"/>
                  <a:gd name="T29" fmla="*/ 7 h 25"/>
                  <a:gd name="T30" fmla="*/ 4 w 83"/>
                  <a:gd name="T31" fmla="*/ 10 h 25"/>
                  <a:gd name="T32" fmla="*/ 11 w 83"/>
                  <a:gd name="T33" fmla="*/ 14 h 25"/>
                  <a:gd name="T34" fmla="*/ 0 w 83"/>
                  <a:gd name="T35" fmla="*/ 14 h 25"/>
                  <a:gd name="T36" fmla="*/ 0 w 83"/>
                  <a:gd name="T37" fmla="*/ 25 h 25"/>
                  <a:gd name="T38" fmla="*/ 7 w 83"/>
                  <a:gd name="T39" fmla="*/ 18 h 25"/>
                  <a:gd name="T40" fmla="*/ 0 w 83"/>
                  <a:gd name="T41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25">
                    <a:moveTo>
                      <a:pt x="0" y="14"/>
                    </a:moveTo>
                    <a:lnTo>
                      <a:pt x="7" y="18"/>
                    </a:lnTo>
                    <a:lnTo>
                      <a:pt x="15" y="14"/>
                    </a:lnTo>
                    <a:lnTo>
                      <a:pt x="25" y="10"/>
                    </a:lnTo>
                    <a:lnTo>
                      <a:pt x="33" y="7"/>
                    </a:lnTo>
                    <a:lnTo>
                      <a:pt x="43" y="10"/>
                    </a:lnTo>
                    <a:lnTo>
                      <a:pt x="54" y="7"/>
                    </a:lnTo>
                    <a:lnTo>
                      <a:pt x="65" y="10"/>
                    </a:lnTo>
                    <a:lnTo>
                      <a:pt x="83" y="10"/>
                    </a:lnTo>
                    <a:lnTo>
                      <a:pt x="83" y="3"/>
                    </a:lnTo>
                    <a:lnTo>
                      <a:pt x="65" y="3"/>
                    </a:lnTo>
                    <a:lnTo>
                      <a:pt x="54" y="0"/>
                    </a:lnTo>
                    <a:lnTo>
                      <a:pt x="33" y="0"/>
                    </a:lnTo>
                    <a:lnTo>
                      <a:pt x="25" y="3"/>
                    </a:lnTo>
                    <a:lnTo>
                      <a:pt x="15" y="7"/>
                    </a:lnTo>
                    <a:lnTo>
                      <a:pt x="4" y="10"/>
                    </a:lnTo>
                    <a:lnTo>
                      <a:pt x="11" y="14"/>
                    </a:lnTo>
                    <a:lnTo>
                      <a:pt x="0" y="14"/>
                    </a:lnTo>
                    <a:lnTo>
                      <a:pt x="0" y="25"/>
                    </a:lnTo>
                    <a:lnTo>
                      <a:pt x="7" y="1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01" name="Freeform 725"/>
              <p:cNvSpPr>
                <a:spLocks/>
              </p:cNvSpPr>
              <p:nvPr/>
            </p:nvSpPr>
            <p:spPr bwMode="auto">
              <a:xfrm>
                <a:off x="3667" y="1547"/>
                <a:ext cx="51" cy="133"/>
              </a:xfrm>
              <a:custGeom>
                <a:avLst/>
                <a:gdLst>
                  <a:gd name="T0" fmla="*/ 51 w 51"/>
                  <a:gd name="T1" fmla="*/ 0 h 133"/>
                  <a:gd name="T2" fmla="*/ 29 w 51"/>
                  <a:gd name="T3" fmla="*/ 11 h 133"/>
                  <a:gd name="T4" fmla="*/ 18 w 51"/>
                  <a:gd name="T5" fmla="*/ 21 h 133"/>
                  <a:gd name="T6" fmla="*/ 11 w 51"/>
                  <a:gd name="T7" fmla="*/ 39 h 133"/>
                  <a:gd name="T8" fmla="*/ 7 w 51"/>
                  <a:gd name="T9" fmla="*/ 57 h 133"/>
                  <a:gd name="T10" fmla="*/ 7 w 51"/>
                  <a:gd name="T11" fmla="*/ 97 h 133"/>
                  <a:gd name="T12" fmla="*/ 4 w 51"/>
                  <a:gd name="T13" fmla="*/ 115 h 133"/>
                  <a:gd name="T14" fmla="*/ 0 w 51"/>
                  <a:gd name="T15" fmla="*/ 133 h 133"/>
                  <a:gd name="T16" fmla="*/ 11 w 51"/>
                  <a:gd name="T17" fmla="*/ 133 h 133"/>
                  <a:gd name="T18" fmla="*/ 11 w 51"/>
                  <a:gd name="T19" fmla="*/ 115 h 133"/>
                  <a:gd name="T20" fmla="*/ 15 w 51"/>
                  <a:gd name="T21" fmla="*/ 97 h 133"/>
                  <a:gd name="T22" fmla="*/ 15 w 51"/>
                  <a:gd name="T23" fmla="*/ 57 h 133"/>
                  <a:gd name="T24" fmla="*/ 18 w 51"/>
                  <a:gd name="T25" fmla="*/ 39 h 133"/>
                  <a:gd name="T26" fmla="*/ 22 w 51"/>
                  <a:gd name="T27" fmla="*/ 25 h 133"/>
                  <a:gd name="T28" fmla="*/ 33 w 51"/>
                  <a:gd name="T29" fmla="*/ 14 h 133"/>
                  <a:gd name="T30" fmla="*/ 51 w 51"/>
                  <a:gd name="T31" fmla="*/ 7 h 133"/>
                  <a:gd name="T32" fmla="*/ 51 w 51"/>
                  <a:gd name="T3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133">
                    <a:moveTo>
                      <a:pt x="51" y="0"/>
                    </a:moveTo>
                    <a:lnTo>
                      <a:pt x="29" y="11"/>
                    </a:lnTo>
                    <a:lnTo>
                      <a:pt x="18" y="21"/>
                    </a:lnTo>
                    <a:lnTo>
                      <a:pt x="11" y="39"/>
                    </a:lnTo>
                    <a:lnTo>
                      <a:pt x="7" y="57"/>
                    </a:lnTo>
                    <a:lnTo>
                      <a:pt x="7" y="97"/>
                    </a:lnTo>
                    <a:lnTo>
                      <a:pt x="4" y="115"/>
                    </a:lnTo>
                    <a:lnTo>
                      <a:pt x="0" y="133"/>
                    </a:lnTo>
                    <a:lnTo>
                      <a:pt x="11" y="133"/>
                    </a:lnTo>
                    <a:lnTo>
                      <a:pt x="11" y="115"/>
                    </a:lnTo>
                    <a:lnTo>
                      <a:pt x="15" y="97"/>
                    </a:lnTo>
                    <a:lnTo>
                      <a:pt x="15" y="57"/>
                    </a:lnTo>
                    <a:lnTo>
                      <a:pt x="18" y="39"/>
                    </a:lnTo>
                    <a:lnTo>
                      <a:pt x="22" y="25"/>
                    </a:lnTo>
                    <a:lnTo>
                      <a:pt x="33" y="14"/>
                    </a:lnTo>
                    <a:lnTo>
                      <a:pt x="51" y="7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02" name="Freeform 726"/>
              <p:cNvSpPr>
                <a:spLocks/>
              </p:cNvSpPr>
              <p:nvPr/>
            </p:nvSpPr>
            <p:spPr bwMode="auto">
              <a:xfrm>
                <a:off x="3718" y="1540"/>
                <a:ext cx="50" cy="14"/>
              </a:xfrm>
              <a:custGeom>
                <a:avLst/>
                <a:gdLst>
                  <a:gd name="T0" fmla="*/ 39 w 50"/>
                  <a:gd name="T1" fmla="*/ 3 h 14"/>
                  <a:gd name="T2" fmla="*/ 43 w 50"/>
                  <a:gd name="T3" fmla="*/ 0 h 14"/>
                  <a:gd name="T4" fmla="*/ 39 w 50"/>
                  <a:gd name="T5" fmla="*/ 3 h 14"/>
                  <a:gd name="T6" fmla="*/ 10 w 50"/>
                  <a:gd name="T7" fmla="*/ 3 h 14"/>
                  <a:gd name="T8" fmla="*/ 3 w 50"/>
                  <a:gd name="T9" fmla="*/ 7 h 14"/>
                  <a:gd name="T10" fmla="*/ 0 w 50"/>
                  <a:gd name="T11" fmla="*/ 7 h 14"/>
                  <a:gd name="T12" fmla="*/ 0 w 50"/>
                  <a:gd name="T13" fmla="*/ 14 h 14"/>
                  <a:gd name="T14" fmla="*/ 28 w 50"/>
                  <a:gd name="T15" fmla="*/ 14 h 14"/>
                  <a:gd name="T16" fmla="*/ 36 w 50"/>
                  <a:gd name="T17" fmla="*/ 10 h 14"/>
                  <a:gd name="T18" fmla="*/ 39 w 50"/>
                  <a:gd name="T19" fmla="*/ 10 h 14"/>
                  <a:gd name="T20" fmla="*/ 46 w 50"/>
                  <a:gd name="T21" fmla="*/ 7 h 14"/>
                  <a:gd name="T22" fmla="*/ 46 w 50"/>
                  <a:gd name="T23" fmla="*/ 3 h 14"/>
                  <a:gd name="T24" fmla="*/ 46 w 50"/>
                  <a:gd name="T25" fmla="*/ 7 h 14"/>
                  <a:gd name="T26" fmla="*/ 50 w 50"/>
                  <a:gd name="T27" fmla="*/ 7 h 14"/>
                  <a:gd name="T28" fmla="*/ 46 w 50"/>
                  <a:gd name="T29" fmla="*/ 3 h 14"/>
                  <a:gd name="T30" fmla="*/ 39 w 50"/>
                  <a:gd name="T3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14">
                    <a:moveTo>
                      <a:pt x="39" y="3"/>
                    </a:moveTo>
                    <a:lnTo>
                      <a:pt x="43" y="0"/>
                    </a:lnTo>
                    <a:lnTo>
                      <a:pt x="39" y="3"/>
                    </a:lnTo>
                    <a:lnTo>
                      <a:pt x="10" y="3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4"/>
                    </a:lnTo>
                    <a:lnTo>
                      <a:pt x="28" y="14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6" y="7"/>
                    </a:lnTo>
                    <a:lnTo>
                      <a:pt x="46" y="3"/>
                    </a:lnTo>
                    <a:lnTo>
                      <a:pt x="46" y="7"/>
                    </a:lnTo>
                    <a:lnTo>
                      <a:pt x="50" y="7"/>
                    </a:lnTo>
                    <a:lnTo>
                      <a:pt x="46" y="3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03" name="Freeform 727"/>
              <p:cNvSpPr>
                <a:spLocks/>
              </p:cNvSpPr>
              <p:nvPr/>
            </p:nvSpPr>
            <p:spPr bwMode="auto">
              <a:xfrm>
                <a:off x="3757" y="1532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0 w 7"/>
                  <a:gd name="T3" fmla="*/ 11 h 11"/>
                  <a:gd name="T4" fmla="*/ 7 w 7"/>
                  <a:gd name="T5" fmla="*/ 11 h 11"/>
                  <a:gd name="T6" fmla="*/ 7 w 7"/>
                  <a:gd name="T7" fmla="*/ 4 h 11"/>
                  <a:gd name="T8" fmla="*/ 4 w 7"/>
                  <a:gd name="T9" fmla="*/ 8 h 11"/>
                  <a:gd name="T10" fmla="*/ 0 w 7"/>
                  <a:gd name="T11" fmla="*/ 0 h 11"/>
                  <a:gd name="T12" fmla="*/ 0 w 7"/>
                  <a:gd name="T13" fmla="*/ 4 h 11"/>
                  <a:gd name="T14" fmla="*/ 0 w 7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0" y="11"/>
                    </a:lnTo>
                    <a:lnTo>
                      <a:pt x="7" y="11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04" name="Freeform 728"/>
              <p:cNvSpPr>
                <a:spLocks/>
              </p:cNvSpPr>
              <p:nvPr/>
            </p:nvSpPr>
            <p:spPr bwMode="auto">
              <a:xfrm>
                <a:off x="3757" y="1525"/>
                <a:ext cx="43" cy="15"/>
              </a:xfrm>
              <a:custGeom>
                <a:avLst/>
                <a:gdLst>
                  <a:gd name="T0" fmla="*/ 36 w 43"/>
                  <a:gd name="T1" fmla="*/ 4 h 15"/>
                  <a:gd name="T2" fmla="*/ 36 w 43"/>
                  <a:gd name="T3" fmla="*/ 0 h 15"/>
                  <a:gd name="T4" fmla="*/ 33 w 43"/>
                  <a:gd name="T5" fmla="*/ 4 h 15"/>
                  <a:gd name="T6" fmla="*/ 7 w 43"/>
                  <a:gd name="T7" fmla="*/ 4 h 15"/>
                  <a:gd name="T8" fmla="*/ 0 w 43"/>
                  <a:gd name="T9" fmla="*/ 7 h 15"/>
                  <a:gd name="T10" fmla="*/ 4 w 43"/>
                  <a:gd name="T11" fmla="*/ 15 h 15"/>
                  <a:gd name="T12" fmla="*/ 7 w 43"/>
                  <a:gd name="T13" fmla="*/ 11 h 15"/>
                  <a:gd name="T14" fmla="*/ 33 w 43"/>
                  <a:gd name="T15" fmla="*/ 11 h 15"/>
                  <a:gd name="T16" fmla="*/ 40 w 43"/>
                  <a:gd name="T17" fmla="*/ 4 h 15"/>
                  <a:gd name="T18" fmla="*/ 40 w 43"/>
                  <a:gd name="T19" fmla="*/ 0 h 15"/>
                  <a:gd name="T20" fmla="*/ 40 w 43"/>
                  <a:gd name="T21" fmla="*/ 4 h 15"/>
                  <a:gd name="T22" fmla="*/ 43 w 43"/>
                  <a:gd name="T23" fmla="*/ 0 h 15"/>
                  <a:gd name="T24" fmla="*/ 40 w 43"/>
                  <a:gd name="T25" fmla="*/ 0 h 15"/>
                  <a:gd name="T26" fmla="*/ 36 w 43"/>
                  <a:gd name="T2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15">
                    <a:moveTo>
                      <a:pt x="36" y="4"/>
                    </a:moveTo>
                    <a:lnTo>
                      <a:pt x="36" y="0"/>
                    </a:lnTo>
                    <a:lnTo>
                      <a:pt x="33" y="4"/>
                    </a:lnTo>
                    <a:lnTo>
                      <a:pt x="7" y="4"/>
                    </a:lnTo>
                    <a:lnTo>
                      <a:pt x="0" y="7"/>
                    </a:lnTo>
                    <a:lnTo>
                      <a:pt x="4" y="15"/>
                    </a:lnTo>
                    <a:lnTo>
                      <a:pt x="7" y="1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0"/>
                    </a:lnTo>
                    <a:lnTo>
                      <a:pt x="40" y="4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05" name="Freeform 729"/>
              <p:cNvSpPr>
                <a:spLocks/>
              </p:cNvSpPr>
              <p:nvPr/>
            </p:nvSpPr>
            <p:spPr bwMode="auto">
              <a:xfrm>
                <a:off x="3775" y="1514"/>
                <a:ext cx="22" cy="15"/>
              </a:xfrm>
              <a:custGeom>
                <a:avLst/>
                <a:gdLst>
                  <a:gd name="T0" fmla="*/ 7 w 22"/>
                  <a:gd name="T1" fmla="*/ 0 h 15"/>
                  <a:gd name="T2" fmla="*/ 4 w 22"/>
                  <a:gd name="T3" fmla="*/ 4 h 15"/>
                  <a:gd name="T4" fmla="*/ 18 w 22"/>
                  <a:gd name="T5" fmla="*/ 15 h 15"/>
                  <a:gd name="T6" fmla="*/ 22 w 22"/>
                  <a:gd name="T7" fmla="*/ 11 h 15"/>
                  <a:gd name="T8" fmla="*/ 11 w 22"/>
                  <a:gd name="T9" fmla="*/ 0 h 15"/>
                  <a:gd name="T10" fmla="*/ 11 w 22"/>
                  <a:gd name="T11" fmla="*/ 8 h 15"/>
                  <a:gd name="T12" fmla="*/ 7 w 22"/>
                  <a:gd name="T13" fmla="*/ 0 h 15"/>
                  <a:gd name="T14" fmla="*/ 0 w 22"/>
                  <a:gd name="T15" fmla="*/ 4 h 15"/>
                  <a:gd name="T16" fmla="*/ 4 w 22"/>
                  <a:gd name="T17" fmla="*/ 4 h 15"/>
                  <a:gd name="T18" fmla="*/ 7 w 22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5">
                    <a:moveTo>
                      <a:pt x="7" y="0"/>
                    </a:moveTo>
                    <a:lnTo>
                      <a:pt x="4" y="4"/>
                    </a:lnTo>
                    <a:lnTo>
                      <a:pt x="18" y="15"/>
                    </a:lnTo>
                    <a:lnTo>
                      <a:pt x="22" y="11"/>
                    </a:lnTo>
                    <a:lnTo>
                      <a:pt x="11" y="0"/>
                    </a:lnTo>
                    <a:lnTo>
                      <a:pt x="11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06" name="Freeform 730"/>
              <p:cNvSpPr>
                <a:spLocks/>
              </p:cNvSpPr>
              <p:nvPr/>
            </p:nvSpPr>
            <p:spPr bwMode="auto">
              <a:xfrm>
                <a:off x="3782" y="1511"/>
                <a:ext cx="54" cy="14"/>
              </a:xfrm>
              <a:custGeom>
                <a:avLst/>
                <a:gdLst>
                  <a:gd name="T0" fmla="*/ 44 w 54"/>
                  <a:gd name="T1" fmla="*/ 7 h 14"/>
                  <a:gd name="T2" fmla="*/ 44 w 54"/>
                  <a:gd name="T3" fmla="*/ 3 h 14"/>
                  <a:gd name="T4" fmla="*/ 40 w 54"/>
                  <a:gd name="T5" fmla="*/ 7 h 14"/>
                  <a:gd name="T6" fmla="*/ 33 w 54"/>
                  <a:gd name="T7" fmla="*/ 7 h 14"/>
                  <a:gd name="T8" fmla="*/ 26 w 54"/>
                  <a:gd name="T9" fmla="*/ 3 h 14"/>
                  <a:gd name="T10" fmla="*/ 22 w 54"/>
                  <a:gd name="T11" fmla="*/ 3 h 14"/>
                  <a:gd name="T12" fmla="*/ 15 w 54"/>
                  <a:gd name="T13" fmla="*/ 0 h 14"/>
                  <a:gd name="T14" fmla="*/ 8 w 54"/>
                  <a:gd name="T15" fmla="*/ 0 h 14"/>
                  <a:gd name="T16" fmla="*/ 0 w 54"/>
                  <a:gd name="T17" fmla="*/ 3 h 14"/>
                  <a:gd name="T18" fmla="*/ 4 w 54"/>
                  <a:gd name="T19" fmla="*/ 11 h 14"/>
                  <a:gd name="T20" fmla="*/ 8 w 54"/>
                  <a:gd name="T21" fmla="*/ 7 h 14"/>
                  <a:gd name="T22" fmla="*/ 18 w 54"/>
                  <a:gd name="T23" fmla="*/ 7 h 14"/>
                  <a:gd name="T24" fmla="*/ 26 w 54"/>
                  <a:gd name="T25" fmla="*/ 11 h 14"/>
                  <a:gd name="T26" fmla="*/ 33 w 54"/>
                  <a:gd name="T27" fmla="*/ 11 h 14"/>
                  <a:gd name="T28" fmla="*/ 36 w 54"/>
                  <a:gd name="T29" fmla="*/ 14 h 14"/>
                  <a:gd name="T30" fmla="*/ 44 w 54"/>
                  <a:gd name="T31" fmla="*/ 11 h 14"/>
                  <a:gd name="T32" fmla="*/ 51 w 54"/>
                  <a:gd name="T33" fmla="*/ 7 h 14"/>
                  <a:gd name="T34" fmla="*/ 51 w 54"/>
                  <a:gd name="T35" fmla="*/ 3 h 14"/>
                  <a:gd name="T36" fmla="*/ 51 w 54"/>
                  <a:gd name="T37" fmla="*/ 7 h 14"/>
                  <a:gd name="T38" fmla="*/ 54 w 54"/>
                  <a:gd name="T39" fmla="*/ 7 h 14"/>
                  <a:gd name="T40" fmla="*/ 51 w 54"/>
                  <a:gd name="T41" fmla="*/ 3 h 14"/>
                  <a:gd name="T42" fmla="*/ 44 w 54"/>
                  <a:gd name="T4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4" h="14">
                    <a:moveTo>
                      <a:pt x="44" y="7"/>
                    </a:moveTo>
                    <a:lnTo>
                      <a:pt x="44" y="3"/>
                    </a:lnTo>
                    <a:lnTo>
                      <a:pt x="40" y="7"/>
                    </a:lnTo>
                    <a:lnTo>
                      <a:pt x="33" y="7"/>
                    </a:lnTo>
                    <a:lnTo>
                      <a:pt x="26" y="3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3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8" y="7"/>
                    </a:lnTo>
                    <a:lnTo>
                      <a:pt x="26" y="11"/>
                    </a:lnTo>
                    <a:lnTo>
                      <a:pt x="33" y="11"/>
                    </a:lnTo>
                    <a:lnTo>
                      <a:pt x="36" y="14"/>
                    </a:lnTo>
                    <a:lnTo>
                      <a:pt x="44" y="11"/>
                    </a:lnTo>
                    <a:lnTo>
                      <a:pt x="51" y="7"/>
                    </a:lnTo>
                    <a:lnTo>
                      <a:pt x="51" y="3"/>
                    </a:lnTo>
                    <a:lnTo>
                      <a:pt x="51" y="7"/>
                    </a:lnTo>
                    <a:lnTo>
                      <a:pt x="54" y="7"/>
                    </a:lnTo>
                    <a:lnTo>
                      <a:pt x="51" y="3"/>
                    </a:lnTo>
                    <a:lnTo>
                      <a:pt x="4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07" name="Freeform 731"/>
              <p:cNvSpPr>
                <a:spLocks/>
              </p:cNvSpPr>
              <p:nvPr/>
            </p:nvSpPr>
            <p:spPr bwMode="auto">
              <a:xfrm>
                <a:off x="3815" y="1504"/>
                <a:ext cx="18" cy="14"/>
              </a:xfrm>
              <a:custGeom>
                <a:avLst/>
                <a:gdLst>
                  <a:gd name="T0" fmla="*/ 3 w 18"/>
                  <a:gd name="T1" fmla="*/ 0 h 14"/>
                  <a:gd name="T2" fmla="*/ 3 w 18"/>
                  <a:gd name="T3" fmla="*/ 3 h 14"/>
                  <a:gd name="T4" fmla="*/ 11 w 18"/>
                  <a:gd name="T5" fmla="*/ 14 h 14"/>
                  <a:gd name="T6" fmla="*/ 18 w 18"/>
                  <a:gd name="T7" fmla="*/ 10 h 14"/>
                  <a:gd name="T8" fmla="*/ 11 w 18"/>
                  <a:gd name="T9" fmla="*/ 0 h 14"/>
                  <a:gd name="T10" fmla="*/ 7 w 18"/>
                  <a:gd name="T11" fmla="*/ 7 h 14"/>
                  <a:gd name="T12" fmla="*/ 3 w 18"/>
                  <a:gd name="T13" fmla="*/ 0 h 14"/>
                  <a:gd name="T14" fmla="*/ 0 w 18"/>
                  <a:gd name="T15" fmla="*/ 3 h 14"/>
                  <a:gd name="T16" fmla="*/ 3 w 18"/>
                  <a:gd name="T17" fmla="*/ 3 h 14"/>
                  <a:gd name="T18" fmla="*/ 3 w 18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3" y="0"/>
                    </a:moveTo>
                    <a:lnTo>
                      <a:pt x="3" y="3"/>
                    </a:lnTo>
                    <a:lnTo>
                      <a:pt x="11" y="14"/>
                    </a:lnTo>
                    <a:lnTo>
                      <a:pt x="18" y="10"/>
                    </a:lnTo>
                    <a:lnTo>
                      <a:pt x="11" y="0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08" name="Freeform 732"/>
              <p:cNvSpPr>
                <a:spLocks/>
              </p:cNvSpPr>
              <p:nvPr/>
            </p:nvSpPr>
            <p:spPr bwMode="auto">
              <a:xfrm>
                <a:off x="3818" y="1500"/>
                <a:ext cx="44" cy="14"/>
              </a:xfrm>
              <a:custGeom>
                <a:avLst/>
                <a:gdLst>
                  <a:gd name="T0" fmla="*/ 36 w 44"/>
                  <a:gd name="T1" fmla="*/ 4 h 14"/>
                  <a:gd name="T2" fmla="*/ 36 w 44"/>
                  <a:gd name="T3" fmla="*/ 0 h 14"/>
                  <a:gd name="T4" fmla="*/ 36 w 44"/>
                  <a:gd name="T5" fmla="*/ 4 h 14"/>
                  <a:gd name="T6" fmla="*/ 33 w 44"/>
                  <a:gd name="T7" fmla="*/ 7 h 14"/>
                  <a:gd name="T8" fmla="*/ 29 w 44"/>
                  <a:gd name="T9" fmla="*/ 7 h 14"/>
                  <a:gd name="T10" fmla="*/ 26 w 44"/>
                  <a:gd name="T11" fmla="*/ 4 h 14"/>
                  <a:gd name="T12" fmla="*/ 22 w 44"/>
                  <a:gd name="T13" fmla="*/ 4 h 14"/>
                  <a:gd name="T14" fmla="*/ 15 w 44"/>
                  <a:gd name="T15" fmla="*/ 0 h 14"/>
                  <a:gd name="T16" fmla="*/ 8 w 44"/>
                  <a:gd name="T17" fmla="*/ 0 h 14"/>
                  <a:gd name="T18" fmla="*/ 0 w 44"/>
                  <a:gd name="T19" fmla="*/ 4 h 14"/>
                  <a:gd name="T20" fmla="*/ 4 w 44"/>
                  <a:gd name="T21" fmla="*/ 11 h 14"/>
                  <a:gd name="T22" fmla="*/ 8 w 44"/>
                  <a:gd name="T23" fmla="*/ 7 h 14"/>
                  <a:gd name="T24" fmla="*/ 15 w 44"/>
                  <a:gd name="T25" fmla="*/ 7 h 14"/>
                  <a:gd name="T26" fmla="*/ 18 w 44"/>
                  <a:gd name="T27" fmla="*/ 11 h 14"/>
                  <a:gd name="T28" fmla="*/ 22 w 44"/>
                  <a:gd name="T29" fmla="*/ 11 h 14"/>
                  <a:gd name="T30" fmla="*/ 29 w 44"/>
                  <a:gd name="T31" fmla="*/ 14 h 14"/>
                  <a:gd name="T32" fmla="*/ 33 w 44"/>
                  <a:gd name="T33" fmla="*/ 14 h 14"/>
                  <a:gd name="T34" fmla="*/ 40 w 44"/>
                  <a:gd name="T35" fmla="*/ 11 h 14"/>
                  <a:gd name="T36" fmla="*/ 44 w 44"/>
                  <a:gd name="T37" fmla="*/ 4 h 14"/>
                  <a:gd name="T38" fmla="*/ 44 w 44"/>
                  <a:gd name="T39" fmla="*/ 0 h 14"/>
                  <a:gd name="T40" fmla="*/ 44 w 44"/>
                  <a:gd name="T41" fmla="*/ 4 h 14"/>
                  <a:gd name="T42" fmla="*/ 44 w 44"/>
                  <a:gd name="T43" fmla="*/ 0 h 14"/>
                  <a:gd name="T44" fmla="*/ 36 w 44"/>
                  <a:gd name="T4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" h="14">
                    <a:moveTo>
                      <a:pt x="36" y="4"/>
                    </a:moveTo>
                    <a:lnTo>
                      <a:pt x="36" y="0"/>
                    </a:lnTo>
                    <a:lnTo>
                      <a:pt x="36" y="4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8" y="11"/>
                    </a:lnTo>
                    <a:lnTo>
                      <a:pt x="22" y="11"/>
                    </a:lnTo>
                    <a:lnTo>
                      <a:pt x="29" y="14"/>
                    </a:lnTo>
                    <a:lnTo>
                      <a:pt x="33" y="14"/>
                    </a:lnTo>
                    <a:lnTo>
                      <a:pt x="40" y="11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09" name="Freeform 733"/>
              <p:cNvSpPr>
                <a:spLocks/>
              </p:cNvSpPr>
              <p:nvPr/>
            </p:nvSpPr>
            <p:spPr bwMode="auto">
              <a:xfrm>
                <a:off x="3844" y="1493"/>
                <a:ext cx="18" cy="11"/>
              </a:xfrm>
              <a:custGeom>
                <a:avLst/>
                <a:gdLst>
                  <a:gd name="T0" fmla="*/ 10 w 18"/>
                  <a:gd name="T1" fmla="*/ 0 h 11"/>
                  <a:gd name="T2" fmla="*/ 7 w 18"/>
                  <a:gd name="T3" fmla="*/ 3 h 11"/>
                  <a:gd name="T4" fmla="*/ 10 w 18"/>
                  <a:gd name="T5" fmla="*/ 7 h 11"/>
                  <a:gd name="T6" fmla="*/ 10 w 18"/>
                  <a:gd name="T7" fmla="*/ 11 h 11"/>
                  <a:gd name="T8" fmla="*/ 18 w 18"/>
                  <a:gd name="T9" fmla="*/ 7 h 11"/>
                  <a:gd name="T10" fmla="*/ 18 w 18"/>
                  <a:gd name="T11" fmla="*/ 3 h 11"/>
                  <a:gd name="T12" fmla="*/ 14 w 18"/>
                  <a:gd name="T13" fmla="*/ 0 h 11"/>
                  <a:gd name="T14" fmla="*/ 10 w 18"/>
                  <a:gd name="T15" fmla="*/ 7 h 11"/>
                  <a:gd name="T16" fmla="*/ 10 w 18"/>
                  <a:gd name="T17" fmla="*/ 0 h 11"/>
                  <a:gd name="T18" fmla="*/ 0 w 18"/>
                  <a:gd name="T19" fmla="*/ 0 h 11"/>
                  <a:gd name="T20" fmla="*/ 7 w 18"/>
                  <a:gd name="T21" fmla="*/ 3 h 11"/>
                  <a:gd name="T22" fmla="*/ 10 w 18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1">
                    <a:moveTo>
                      <a:pt x="10" y="0"/>
                    </a:moveTo>
                    <a:lnTo>
                      <a:pt x="7" y="3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14" y="0"/>
                    </a:lnTo>
                    <a:lnTo>
                      <a:pt x="10" y="7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7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10" name="Freeform 734"/>
              <p:cNvSpPr>
                <a:spLocks/>
              </p:cNvSpPr>
              <p:nvPr/>
            </p:nvSpPr>
            <p:spPr bwMode="auto">
              <a:xfrm>
                <a:off x="3854" y="1482"/>
                <a:ext cx="33" cy="22"/>
              </a:xfrm>
              <a:custGeom>
                <a:avLst/>
                <a:gdLst>
                  <a:gd name="T0" fmla="*/ 33 w 33"/>
                  <a:gd name="T1" fmla="*/ 7 h 22"/>
                  <a:gd name="T2" fmla="*/ 26 w 33"/>
                  <a:gd name="T3" fmla="*/ 7 h 22"/>
                  <a:gd name="T4" fmla="*/ 26 w 33"/>
                  <a:gd name="T5" fmla="*/ 11 h 22"/>
                  <a:gd name="T6" fmla="*/ 22 w 33"/>
                  <a:gd name="T7" fmla="*/ 14 h 22"/>
                  <a:gd name="T8" fmla="*/ 18 w 33"/>
                  <a:gd name="T9" fmla="*/ 14 h 22"/>
                  <a:gd name="T10" fmla="*/ 15 w 33"/>
                  <a:gd name="T11" fmla="*/ 11 h 22"/>
                  <a:gd name="T12" fmla="*/ 0 w 33"/>
                  <a:gd name="T13" fmla="*/ 11 h 22"/>
                  <a:gd name="T14" fmla="*/ 0 w 33"/>
                  <a:gd name="T15" fmla="*/ 18 h 22"/>
                  <a:gd name="T16" fmla="*/ 18 w 33"/>
                  <a:gd name="T17" fmla="*/ 18 h 22"/>
                  <a:gd name="T18" fmla="*/ 22 w 33"/>
                  <a:gd name="T19" fmla="*/ 22 h 22"/>
                  <a:gd name="T20" fmla="*/ 33 w 33"/>
                  <a:gd name="T21" fmla="*/ 11 h 22"/>
                  <a:gd name="T22" fmla="*/ 26 w 33"/>
                  <a:gd name="T23" fmla="*/ 11 h 22"/>
                  <a:gd name="T24" fmla="*/ 33 w 33"/>
                  <a:gd name="T25" fmla="*/ 7 h 22"/>
                  <a:gd name="T26" fmla="*/ 26 w 33"/>
                  <a:gd name="T27" fmla="*/ 0 h 22"/>
                  <a:gd name="T28" fmla="*/ 26 w 33"/>
                  <a:gd name="T29" fmla="*/ 7 h 22"/>
                  <a:gd name="T30" fmla="*/ 33 w 33"/>
                  <a:gd name="T3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2">
                    <a:moveTo>
                      <a:pt x="33" y="7"/>
                    </a:moveTo>
                    <a:lnTo>
                      <a:pt x="26" y="7"/>
                    </a:lnTo>
                    <a:lnTo>
                      <a:pt x="26" y="11"/>
                    </a:lnTo>
                    <a:lnTo>
                      <a:pt x="22" y="14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22" y="22"/>
                    </a:lnTo>
                    <a:lnTo>
                      <a:pt x="33" y="11"/>
                    </a:lnTo>
                    <a:lnTo>
                      <a:pt x="26" y="11"/>
                    </a:lnTo>
                    <a:lnTo>
                      <a:pt x="33" y="7"/>
                    </a:lnTo>
                    <a:lnTo>
                      <a:pt x="26" y="0"/>
                    </a:lnTo>
                    <a:lnTo>
                      <a:pt x="26" y="7"/>
                    </a:lnTo>
                    <a:lnTo>
                      <a:pt x="3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11" name="Freeform 735"/>
              <p:cNvSpPr>
                <a:spLocks/>
              </p:cNvSpPr>
              <p:nvPr/>
            </p:nvSpPr>
            <p:spPr bwMode="auto">
              <a:xfrm>
                <a:off x="3880" y="1489"/>
                <a:ext cx="28" cy="11"/>
              </a:xfrm>
              <a:custGeom>
                <a:avLst/>
                <a:gdLst>
                  <a:gd name="T0" fmla="*/ 25 w 28"/>
                  <a:gd name="T1" fmla="*/ 0 h 11"/>
                  <a:gd name="T2" fmla="*/ 21 w 28"/>
                  <a:gd name="T3" fmla="*/ 0 h 11"/>
                  <a:gd name="T4" fmla="*/ 18 w 28"/>
                  <a:gd name="T5" fmla="*/ 4 h 11"/>
                  <a:gd name="T6" fmla="*/ 14 w 28"/>
                  <a:gd name="T7" fmla="*/ 0 h 11"/>
                  <a:gd name="T8" fmla="*/ 10 w 28"/>
                  <a:gd name="T9" fmla="*/ 4 h 11"/>
                  <a:gd name="T10" fmla="*/ 10 w 28"/>
                  <a:gd name="T11" fmla="*/ 0 h 11"/>
                  <a:gd name="T12" fmla="*/ 7 w 28"/>
                  <a:gd name="T13" fmla="*/ 0 h 11"/>
                  <a:gd name="T14" fmla="*/ 0 w 28"/>
                  <a:gd name="T15" fmla="*/ 4 h 11"/>
                  <a:gd name="T16" fmla="*/ 3 w 28"/>
                  <a:gd name="T17" fmla="*/ 7 h 11"/>
                  <a:gd name="T18" fmla="*/ 7 w 28"/>
                  <a:gd name="T19" fmla="*/ 7 h 11"/>
                  <a:gd name="T20" fmla="*/ 10 w 28"/>
                  <a:gd name="T21" fmla="*/ 11 h 11"/>
                  <a:gd name="T22" fmla="*/ 18 w 28"/>
                  <a:gd name="T23" fmla="*/ 11 h 11"/>
                  <a:gd name="T24" fmla="*/ 21 w 28"/>
                  <a:gd name="T25" fmla="*/ 7 h 11"/>
                  <a:gd name="T26" fmla="*/ 28 w 28"/>
                  <a:gd name="T27" fmla="*/ 7 h 11"/>
                  <a:gd name="T28" fmla="*/ 28 w 28"/>
                  <a:gd name="T29" fmla="*/ 4 h 11"/>
                  <a:gd name="T30" fmla="*/ 28 w 28"/>
                  <a:gd name="T31" fmla="*/ 7 h 11"/>
                  <a:gd name="T32" fmla="*/ 28 w 28"/>
                  <a:gd name="T33" fmla="*/ 4 h 11"/>
                  <a:gd name="T34" fmla="*/ 25 w 28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11">
                    <a:moveTo>
                      <a:pt x="25" y="0"/>
                    </a:moveTo>
                    <a:lnTo>
                      <a:pt x="21" y="0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10" y="11"/>
                    </a:lnTo>
                    <a:lnTo>
                      <a:pt x="18" y="11"/>
                    </a:lnTo>
                    <a:lnTo>
                      <a:pt x="21" y="7"/>
                    </a:lnTo>
                    <a:lnTo>
                      <a:pt x="28" y="7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8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12" name="Freeform 736"/>
              <p:cNvSpPr>
                <a:spLocks/>
              </p:cNvSpPr>
              <p:nvPr/>
            </p:nvSpPr>
            <p:spPr bwMode="auto">
              <a:xfrm>
                <a:off x="3905" y="1482"/>
                <a:ext cx="11" cy="11"/>
              </a:xfrm>
              <a:custGeom>
                <a:avLst/>
                <a:gdLst>
                  <a:gd name="T0" fmla="*/ 3 w 11"/>
                  <a:gd name="T1" fmla="*/ 4 h 11"/>
                  <a:gd name="T2" fmla="*/ 0 w 11"/>
                  <a:gd name="T3" fmla="*/ 7 h 11"/>
                  <a:gd name="T4" fmla="*/ 3 w 11"/>
                  <a:gd name="T5" fmla="*/ 11 h 11"/>
                  <a:gd name="T6" fmla="*/ 7 w 11"/>
                  <a:gd name="T7" fmla="*/ 11 h 11"/>
                  <a:gd name="T8" fmla="*/ 7 w 11"/>
                  <a:gd name="T9" fmla="*/ 7 h 11"/>
                  <a:gd name="T10" fmla="*/ 11 w 11"/>
                  <a:gd name="T11" fmla="*/ 4 h 11"/>
                  <a:gd name="T12" fmla="*/ 11 w 11"/>
                  <a:gd name="T13" fmla="*/ 0 h 11"/>
                  <a:gd name="T14" fmla="*/ 3 w 11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3" y="4"/>
                    </a:moveTo>
                    <a:lnTo>
                      <a:pt x="0" y="7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13" name="Freeform 737"/>
              <p:cNvSpPr>
                <a:spLocks/>
              </p:cNvSpPr>
              <p:nvPr/>
            </p:nvSpPr>
            <p:spPr bwMode="auto">
              <a:xfrm>
                <a:off x="3898" y="1475"/>
                <a:ext cx="18" cy="11"/>
              </a:xfrm>
              <a:custGeom>
                <a:avLst/>
                <a:gdLst>
                  <a:gd name="T0" fmla="*/ 10 w 18"/>
                  <a:gd name="T1" fmla="*/ 0 h 11"/>
                  <a:gd name="T2" fmla="*/ 3 w 18"/>
                  <a:gd name="T3" fmla="*/ 3 h 11"/>
                  <a:gd name="T4" fmla="*/ 10 w 18"/>
                  <a:gd name="T5" fmla="*/ 11 h 11"/>
                  <a:gd name="T6" fmla="*/ 18 w 18"/>
                  <a:gd name="T7" fmla="*/ 7 h 11"/>
                  <a:gd name="T8" fmla="*/ 14 w 18"/>
                  <a:gd name="T9" fmla="*/ 3 h 11"/>
                  <a:gd name="T10" fmla="*/ 10 w 18"/>
                  <a:gd name="T11" fmla="*/ 3 h 11"/>
                  <a:gd name="T12" fmla="*/ 14 w 18"/>
                  <a:gd name="T13" fmla="*/ 3 h 11"/>
                  <a:gd name="T14" fmla="*/ 10 w 18"/>
                  <a:gd name="T15" fmla="*/ 3 h 11"/>
                  <a:gd name="T16" fmla="*/ 7 w 18"/>
                  <a:gd name="T17" fmla="*/ 7 h 11"/>
                  <a:gd name="T18" fmla="*/ 10 w 18"/>
                  <a:gd name="T19" fmla="*/ 0 h 11"/>
                  <a:gd name="T20" fmla="*/ 0 w 18"/>
                  <a:gd name="T21" fmla="*/ 0 h 11"/>
                  <a:gd name="T22" fmla="*/ 3 w 18"/>
                  <a:gd name="T23" fmla="*/ 3 h 11"/>
                  <a:gd name="T24" fmla="*/ 10 w 18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1">
                    <a:moveTo>
                      <a:pt x="10" y="0"/>
                    </a:moveTo>
                    <a:lnTo>
                      <a:pt x="3" y="3"/>
                    </a:lnTo>
                    <a:lnTo>
                      <a:pt x="10" y="11"/>
                    </a:lnTo>
                    <a:lnTo>
                      <a:pt x="18" y="7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14" name="Freeform 738"/>
              <p:cNvSpPr>
                <a:spLocks/>
              </p:cNvSpPr>
              <p:nvPr/>
            </p:nvSpPr>
            <p:spPr bwMode="auto">
              <a:xfrm>
                <a:off x="3905" y="1471"/>
                <a:ext cx="21" cy="15"/>
              </a:xfrm>
              <a:custGeom>
                <a:avLst/>
                <a:gdLst>
                  <a:gd name="T0" fmla="*/ 18 w 21"/>
                  <a:gd name="T1" fmla="*/ 4 h 15"/>
                  <a:gd name="T2" fmla="*/ 14 w 21"/>
                  <a:gd name="T3" fmla="*/ 4 h 15"/>
                  <a:gd name="T4" fmla="*/ 11 w 21"/>
                  <a:gd name="T5" fmla="*/ 7 h 15"/>
                  <a:gd name="T6" fmla="*/ 3 w 21"/>
                  <a:gd name="T7" fmla="*/ 7 h 15"/>
                  <a:gd name="T8" fmla="*/ 3 w 21"/>
                  <a:gd name="T9" fmla="*/ 4 h 15"/>
                  <a:gd name="T10" fmla="*/ 0 w 21"/>
                  <a:gd name="T11" fmla="*/ 11 h 15"/>
                  <a:gd name="T12" fmla="*/ 3 w 21"/>
                  <a:gd name="T13" fmla="*/ 11 h 15"/>
                  <a:gd name="T14" fmla="*/ 7 w 21"/>
                  <a:gd name="T15" fmla="*/ 15 h 15"/>
                  <a:gd name="T16" fmla="*/ 14 w 21"/>
                  <a:gd name="T17" fmla="*/ 11 h 15"/>
                  <a:gd name="T18" fmla="*/ 21 w 21"/>
                  <a:gd name="T19" fmla="*/ 7 h 15"/>
                  <a:gd name="T20" fmla="*/ 14 w 21"/>
                  <a:gd name="T21" fmla="*/ 7 h 15"/>
                  <a:gd name="T22" fmla="*/ 18 w 21"/>
                  <a:gd name="T23" fmla="*/ 4 h 15"/>
                  <a:gd name="T24" fmla="*/ 14 w 21"/>
                  <a:gd name="T25" fmla="*/ 0 h 15"/>
                  <a:gd name="T26" fmla="*/ 14 w 21"/>
                  <a:gd name="T27" fmla="*/ 4 h 15"/>
                  <a:gd name="T28" fmla="*/ 18 w 21"/>
                  <a:gd name="T2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5">
                    <a:moveTo>
                      <a:pt x="18" y="4"/>
                    </a:moveTo>
                    <a:lnTo>
                      <a:pt x="14" y="4"/>
                    </a:lnTo>
                    <a:lnTo>
                      <a:pt x="11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7" y="15"/>
                    </a:lnTo>
                    <a:lnTo>
                      <a:pt x="14" y="11"/>
                    </a:lnTo>
                    <a:lnTo>
                      <a:pt x="21" y="7"/>
                    </a:lnTo>
                    <a:lnTo>
                      <a:pt x="14" y="7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4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15" name="Freeform 739"/>
              <p:cNvSpPr>
                <a:spLocks/>
              </p:cNvSpPr>
              <p:nvPr/>
            </p:nvSpPr>
            <p:spPr bwMode="auto">
              <a:xfrm>
                <a:off x="3919" y="1475"/>
                <a:ext cx="25" cy="14"/>
              </a:xfrm>
              <a:custGeom>
                <a:avLst/>
                <a:gdLst>
                  <a:gd name="T0" fmla="*/ 18 w 25"/>
                  <a:gd name="T1" fmla="*/ 11 h 14"/>
                  <a:gd name="T2" fmla="*/ 22 w 25"/>
                  <a:gd name="T3" fmla="*/ 7 h 14"/>
                  <a:gd name="T4" fmla="*/ 15 w 25"/>
                  <a:gd name="T5" fmla="*/ 7 h 14"/>
                  <a:gd name="T6" fmla="*/ 11 w 25"/>
                  <a:gd name="T7" fmla="*/ 3 h 14"/>
                  <a:gd name="T8" fmla="*/ 7 w 25"/>
                  <a:gd name="T9" fmla="*/ 3 h 14"/>
                  <a:gd name="T10" fmla="*/ 7 w 25"/>
                  <a:gd name="T11" fmla="*/ 0 h 14"/>
                  <a:gd name="T12" fmla="*/ 4 w 25"/>
                  <a:gd name="T13" fmla="*/ 0 h 14"/>
                  <a:gd name="T14" fmla="*/ 0 w 25"/>
                  <a:gd name="T15" fmla="*/ 3 h 14"/>
                  <a:gd name="T16" fmla="*/ 7 w 25"/>
                  <a:gd name="T17" fmla="*/ 11 h 14"/>
                  <a:gd name="T18" fmla="*/ 11 w 25"/>
                  <a:gd name="T19" fmla="*/ 11 h 14"/>
                  <a:gd name="T20" fmla="*/ 15 w 25"/>
                  <a:gd name="T21" fmla="*/ 14 h 14"/>
                  <a:gd name="T22" fmla="*/ 25 w 25"/>
                  <a:gd name="T23" fmla="*/ 14 h 14"/>
                  <a:gd name="T24" fmla="*/ 25 w 25"/>
                  <a:gd name="T25" fmla="*/ 11 h 14"/>
                  <a:gd name="T26" fmla="*/ 25 w 25"/>
                  <a:gd name="T27" fmla="*/ 14 h 14"/>
                  <a:gd name="T28" fmla="*/ 25 w 25"/>
                  <a:gd name="T29" fmla="*/ 11 h 14"/>
                  <a:gd name="T30" fmla="*/ 18 w 25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14">
                    <a:moveTo>
                      <a:pt x="18" y="11"/>
                    </a:moveTo>
                    <a:lnTo>
                      <a:pt x="22" y="7"/>
                    </a:lnTo>
                    <a:lnTo>
                      <a:pt x="15" y="7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7" y="11"/>
                    </a:lnTo>
                    <a:lnTo>
                      <a:pt x="11" y="11"/>
                    </a:lnTo>
                    <a:lnTo>
                      <a:pt x="15" y="14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16" name="Freeform 740"/>
              <p:cNvSpPr>
                <a:spLocks/>
              </p:cNvSpPr>
              <p:nvPr/>
            </p:nvSpPr>
            <p:spPr bwMode="auto">
              <a:xfrm>
                <a:off x="3937" y="1460"/>
                <a:ext cx="22" cy="26"/>
              </a:xfrm>
              <a:custGeom>
                <a:avLst/>
                <a:gdLst>
                  <a:gd name="T0" fmla="*/ 18 w 22"/>
                  <a:gd name="T1" fmla="*/ 15 h 26"/>
                  <a:gd name="T2" fmla="*/ 11 w 22"/>
                  <a:gd name="T3" fmla="*/ 11 h 26"/>
                  <a:gd name="T4" fmla="*/ 11 w 22"/>
                  <a:gd name="T5" fmla="*/ 15 h 26"/>
                  <a:gd name="T6" fmla="*/ 7 w 22"/>
                  <a:gd name="T7" fmla="*/ 18 h 26"/>
                  <a:gd name="T8" fmla="*/ 4 w 22"/>
                  <a:gd name="T9" fmla="*/ 18 h 26"/>
                  <a:gd name="T10" fmla="*/ 0 w 22"/>
                  <a:gd name="T11" fmla="*/ 26 h 26"/>
                  <a:gd name="T12" fmla="*/ 7 w 22"/>
                  <a:gd name="T13" fmla="*/ 26 h 26"/>
                  <a:gd name="T14" fmla="*/ 18 w 22"/>
                  <a:gd name="T15" fmla="*/ 15 h 26"/>
                  <a:gd name="T16" fmla="*/ 11 w 22"/>
                  <a:gd name="T17" fmla="*/ 15 h 26"/>
                  <a:gd name="T18" fmla="*/ 18 w 22"/>
                  <a:gd name="T19" fmla="*/ 15 h 26"/>
                  <a:gd name="T20" fmla="*/ 22 w 22"/>
                  <a:gd name="T21" fmla="*/ 0 h 26"/>
                  <a:gd name="T22" fmla="*/ 11 w 22"/>
                  <a:gd name="T23" fmla="*/ 11 h 26"/>
                  <a:gd name="T24" fmla="*/ 18 w 22"/>
                  <a:gd name="T25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6">
                    <a:moveTo>
                      <a:pt x="18" y="15"/>
                    </a:moveTo>
                    <a:lnTo>
                      <a:pt x="11" y="11"/>
                    </a:lnTo>
                    <a:lnTo>
                      <a:pt x="11" y="15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15"/>
                    </a:lnTo>
                    <a:lnTo>
                      <a:pt x="11" y="15"/>
                    </a:lnTo>
                    <a:lnTo>
                      <a:pt x="18" y="15"/>
                    </a:lnTo>
                    <a:lnTo>
                      <a:pt x="22" y="0"/>
                    </a:lnTo>
                    <a:lnTo>
                      <a:pt x="11" y="11"/>
                    </a:lnTo>
                    <a:lnTo>
                      <a:pt x="18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17" name="Freeform 741"/>
              <p:cNvSpPr>
                <a:spLocks/>
              </p:cNvSpPr>
              <p:nvPr/>
            </p:nvSpPr>
            <p:spPr bwMode="auto">
              <a:xfrm>
                <a:off x="3944" y="1475"/>
                <a:ext cx="11" cy="11"/>
              </a:xfrm>
              <a:custGeom>
                <a:avLst/>
                <a:gdLst>
                  <a:gd name="T0" fmla="*/ 8 w 11"/>
                  <a:gd name="T1" fmla="*/ 3 h 11"/>
                  <a:gd name="T2" fmla="*/ 11 w 11"/>
                  <a:gd name="T3" fmla="*/ 7 h 11"/>
                  <a:gd name="T4" fmla="*/ 11 w 11"/>
                  <a:gd name="T5" fmla="*/ 0 h 11"/>
                  <a:gd name="T6" fmla="*/ 4 w 11"/>
                  <a:gd name="T7" fmla="*/ 0 h 11"/>
                  <a:gd name="T8" fmla="*/ 4 w 11"/>
                  <a:gd name="T9" fmla="*/ 3 h 11"/>
                  <a:gd name="T10" fmla="*/ 0 w 11"/>
                  <a:gd name="T11" fmla="*/ 7 h 11"/>
                  <a:gd name="T12" fmla="*/ 4 w 11"/>
                  <a:gd name="T13" fmla="*/ 11 h 11"/>
                  <a:gd name="T14" fmla="*/ 8 w 11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8" y="3"/>
                    </a:moveTo>
                    <a:lnTo>
                      <a:pt x="11" y="7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4" y="1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18" name="Freeform 742"/>
              <p:cNvSpPr>
                <a:spLocks/>
              </p:cNvSpPr>
              <p:nvPr/>
            </p:nvSpPr>
            <p:spPr bwMode="auto">
              <a:xfrm>
                <a:off x="3948" y="1468"/>
                <a:ext cx="43" cy="21"/>
              </a:xfrm>
              <a:custGeom>
                <a:avLst/>
                <a:gdLst>
                  <a:gd name="T0" fmla="*/ 43 w 43"/>
                  <a:gd name="T1" fmla="*/ 3 h 21"/>
                  <a:gd name="T2" fmla="*/ 40 w 43"/>
                  <a:gd name="T3" fmla="*/ 0 h 21"/>
                  <a:gd name="T4" fmla="*/ 36 w 43"/>
                  <a:gd name="T5" fmla="*/ 3 h 21"/>
                  <a:gd name="T6" fmla="*/ 29 w 43"/>
                  <a:gd name="T7" fmla="*/ 3 h 21"/>
                  <a:gd name="T8" fmla="*/ 22 w 43"/>
                  <a:gd name="T9" fmla="*/ 10 h 21"/>
                  <a:gd name="T10" fmla="*/ 14 w 43"/>
                  <a:gd name="T11" fmla="*/ 10 h 21"/>
                  <a:gd name="T12" fmla="*/ 11 w 43"/>
                  <a:gd name="T13" fmla="*/ 14 h 21"/>
                  <a:gd name="T14" fmla="*/ 7 w 43"/>
                  <a:gd name="T15" fmla="*/ 14 h 21"/>
                  <a:gd name="T16" fmla="*/ 4 w 43"/>
                  <a:gd name="T17" fmla="*/ 10 h 21"/>
                  <a:gd name="T18" fmla="*/ 0 w 43"/>
                  <a:gd name="T19" fmla="*/ 18 h 21"/>
                  <a:gd name="T20" fmla="*/ 7 w 43"/>
                  <a:gd name="T21" fmla="*/ 21 h 21"/>
                  <a:gd name="T22" fmla="*/ 14 w 43"/>
                  <a:gd name="T23" fmla="*/ 21 h 21"/>
                  <a:gd name="T24" fmla="*/ 18 w 43"/>
                  <a:gd name="T25" fmla="*/ 18 h 21"/>
                  <a:gd name="T26" fmla="*/ 25 w 43"/>
                  <a:gd name="T27" fmla="*/ 14 h 21"/>
                  <a:gd name="T28" fmla="*/ 29 w 43"/>
                  <a:gd name="T29" fmla="*/ 14 h 21"/>
                  <a:gd name="T30" fmla="*/ 32 w 43"/>
                  <a:gd name="T31" fmla="*/ 10 h 21"/>
                  <a:gd name="T32" fmla="*/ 36 w 43"/>
                  <a:gd name="T33" fmla="*/ 10 h 21"/>
                  <a:gd name="T34" fmla="*/ 40 w 43"/>
                  <a:gd name="T35" fmla="*/ 7 h 21"/>
                  <a:gd name="T36" fmla="*/ 36 w 43"/>
                  <a:gd name="T37" fmla="*/ 3 h 21"/>
                  <a:gd name="T38" fmla="*/ 43 w 43"/>
                  <a:gd name="T39" fmla="*/ 3 h 21"/>
                  <a:gd name="T40" fmla="*/ 43 w 43"/>
                  <a:gd name="T41" fmla="*/ 0 h 21"/>
                  <a:gd name="T42" fmla="*/ 40 w 43"/>
                  <a:gd name="T43" fmla="*/ 0 h 21"/>
                  <a:gd name="T44" fmla="*/ 43 w 43"/>
                  <a:gd name="T4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21">
                    <a:moveTo>
                      <a:pt x="43" y="3"/>
                    </a:moveTo>
                    <a:lnTo>
                      <a:pt x="40" y="0"/>
                    </a:lnTo>
                    <a:lnTo>
                      <a:pt x="36" y="3"/>
                    </a:lnTo>
                    <a:lnTo>
                      <a:pt x="29" y="3"/>
                    </a:lnTo>
                    <a:lnTo>
                      <a:pt x="22" y="10"/>
                    </a:lnTo>
                    <a:lnTo>
                      <a:pt x="14" y="10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4" y="10"/>
                    </a:lnTo>
                    <a:lnTo>
                      <a:pt x="0" y="18"/>
                    </a:lnTo>
                    <a:lnTo>
                      <a:pt x="7" y="21"/>
                    </a:lnTo>
                    <a:lnTo>
                      <a:pt x="14" y="21"/>
                    </a:lnTo>
                    <a:lnTo>
                      <a:pt x="18" y="18"/>
                    </a:lnTo>
                    <a:lnTo>
                      <a:pt x="25" y="14"/>
                    </a:lnTo>
                    <a:lnTo>
                      <a:pt x="29" y="14"/>
                    </a:lnTo>
                    <a:lnTo>
                      <a:pt x="32" y="10"/>
                    </a:lnTo>
                    <a:lnTo>
                      <a:pt x="36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43" y="3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19" name="Freeform 743"/>
              <p:cNvSpPr>
                <a:spLocks/>
              </p:cNvSpPr>
              <p:nvPr/>
            </p:nvSpPr>
            <p:spPr bwMode="auto">
              <a:xfrm>
                <a:off x="3973" y="1471"/>
                <a:ext cx="18" cy="18"/>
              </a:xfrm>
              <a:custGeom>
                <a:avLst/>
                <a:gdLst>
                  <a:gd name="T0" fmla="*/ 7 w 18"/>
                  <a:gd name="T1" fmla="*/ 15 h 18"/>
                  <a:gd name="T2" fmla="*/ 7 w 18"/>
                  <a:gd name="T3" fmla="*/ 11 h 18"/>
                  <a:gd name="T4" fmla="*/ 11 w 18"/>
                  <a:gd name="T5" fmla="*/ 11 h 18"/>
                  <a:gd name="T6" fmla="*/ 18 w 18"/>
                  <a:gd name="T7" fmla="*/ 7 h 18"/>
                  <a:gd name="T8" fmla="*/ 18 w 18"/>
                  <a:gd name="T9" fmla="*/ 0 h 18"/>
                  <a:gd name="T10" fmla="*/ 11 w 18"/>
                  <a:gd name="T11" fmla="*/ 0 h 18"/>
                  <a:gd name="T12" fmla="*/ 11 w 18"/>
                  <a:gd name="T13" fmla="*/ 4 h 18"/>
                  <a:gd name="T14" fmla="*/ 7 w 18"/>
                  <a:gd name="T15" fmla="*/ 4 h 18"/>
                  <a:gd name="T16" fmla="*/ 4 w 18"/>
                  <a:gd name="T17" fmla="*/ 7 h 18"/>
                  <a:gd name="T18" fmla="*/ 0 w 18"/>
                  <a:gd name="T19" fmla="*/ 18 h 18"/>
                  <a:gd name="T20" fmla="*/ 4 w 18"/>
                  <a:gd name="T21" fmla="*/ 18 h 18"/>
                  <a:gd name="T22" fmla="*/ 0 w 18"/>
                  <a:gd name="T23" fmla="*/ 18 h 18"/>
                  <a:gd name="T24" fmla="*/ 4 w 18"/>
                  <a:gd name="T25" fmla="*/ 18 h 18"/>
                  <a:gd name="T26" fmla="*/ 7 w 18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7" y="15"/>
                    </a:moveTo>
                    <a:lnTo>
                      <a:pt x="7" y="11"/>
                    </a:lnTo>
                    <a:lnTo>
                      <a:pt x="11" y="11"/>
                    </a:lnTo>
                    <a:lnTo>
                      <a:pt x="18" y="7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20" name="Freeform 744"/>
              <p:cNvSpPr>
                <a:spLocks/>
              </p:cNvSpPr>
              <p:nvPr/>
            </p:nvSpPr>
            <p:spPr bwMode="auto">
              <a:xfrm>
                <a:off x="3736" y="1478"/>
                <a:ext cx="61" cy="36"/>
              </a:xfrm>
              <a:custGeom>
                <a:avLst/>
                <a:gdLst>
                  <a:gd name="T0" fmla="*/ 61 w 61"/>
                  <a:gd name="T1" fmla="*/ 29 h 36"/>
                  <a:gd name="T2" fmla="*/ 46 w 61"/>
                  <a:gd name="T3" fmla="*/ 29 h 36"/>
                  <a:gd name="T4" fmla="*/ 43 w 61"/>
                  <a:gd name="T5" fmla="*/ 33 h 36"/>
                  <a:gd name="T6" fmla="*/ 39 w 61"/>
                  <a:gd name="T7" fmla="*/ 33 h 36"/>
                  <a:gd name="T8" fmla="*/ 39 w 61"/>
                  <a:gd name="T9" fmla="*/ 36 h 36"/>
                  <a:gd name="T10" fmla="*/ 32 w 61"/>
                  <a:gd name="T11" fmla="*/ 33 h 36"/>
                  <a:gd name="T12" fmla="*/ 21 w 61"/>
                  <a:gd name="T13" fmla="*/ 22 h 36"/>
                  <a:gd name="T14" fmla="*/ 14 w 61"/>
                  <a:gd name="T15" fmla="*/ 18 h 36"/>
                  <a:gd name="T16" fmla="*/ 10 w 61"/>
                  <a:gd name="T17" fmla="*/ 15 h 36"/>
                  <a:gd name="T18" fmla="*/ 3 w 61"/>
                  <a:gd name="T19" fmla="*/ 15 h 36"/>
                  <a:gd name="T20" fmla="*/ 0 w 61"/>
                  <a:gd name="T21" fmla="*/ 11 h 36"/>
                  <a:gd name="T22" fmla="*/ 0 w 61"/>
                  <a:gd name="T23" fmla="*/ 4 h 36"/>
                  <a:gd name="T24" fmla="*/ 3 w 61"/>
                  <a:gd name="T25" fmla="*/ 0 h 36"/>
                  <a:gd name="T26" fmla="*/ 21 w 61"/>
                  <a:gd name="T27" fmla="*/ 0 h 36"/>
                  <a:gd name="T28" fmla="*/ 25 w 61"/>
                  <a:gd name="T29" fmla="*/ 4 h 36"/>
                  <a:gd name="T30" fmla="*/ 32 w 61"/>
                  <a:gd name="T31" fmla="*/ 4 h 36"/>
                  <a:gd name="T32" fmla="*/ 36 w 61"/>
                  <a:gd name="T33" fmla="*/ 8 h 36"/>
                  <a:gd name="T34" fmla="*/ 39 w 61"/>
                  <a:gd name="T35" fmla="*/ 8 h 36"/>
                  <a:gd name="T36" fmla="*/ 54 w 61"/>
                  <a:gd name="T37" fmla="*/ 22 h 36"/>
                  <a:gd name="T38" fmla="*/ 57 w 61"/>
                  <a:gd name="T39" fmla="*/ 22 h 36"/>
                  <a:gd name="T40" fmla="*/ 61 w 61"/>
                  <a:gd name="T41" fmla="*/ 26 h 36"/>
                  <a:gd name="T42" fmla="*/ 61 w 61"/>
                  <a:gd name="T43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6">
                    <a:moveTo>
                      <a:pt x="61" y="29"/>
                    </a:moveTo>
                    <a:lnTo>
                      <a:pt x="46" y="29"/>
                    </a:lnTo>
                    <a:lnTo>
                      <a:pt x="43" y="33"/>
                    </a:lnTo>
                    <a:lnTo>
                      <a:pt x="39" y="33"/>
                    </a:lnTo>
                    <a:lnTo>
                      <a:pt x="39" y="36"/>
                    </a:lnTo>
                    <a:lnTo>
                      <a:pt x="32" y="33"/>
                    </a:lnTo>
                    <a:lnTo>
                      <a:pt x="21" y="22"/>
                    </a:lnTo>
                    <a:lnTo>
                      <a:pt x="14" y="18"/>
                    </a:lnTo>
                    <a:lnTo>
                      <a:pt x="10" y="15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21" y="0"/>
                    </a:lnTo>
                    <a:lnTo>
                      <a:pt x="25" y="4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9" y="8"/>
                    </a:lnTo>
                    <a:lnTo>
                      <a:pt x="54" y="22"/>
                    </a:lnTo>
                    <a:lnTo>
                      <a:pt x="57" y="22"/>
                    </a:lnTo>
                    <a:lnTo>
                      <a:pt x="61" y="26"/>
                    </a:lnTo>
                    <a:lnTo>
                      <a:pt x="61" y="2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21" name="Freeform 745"/>
              <p:cNvSpPr>
                <a:spLocks/>
              </p:cNvSpPr>
              <p:nvPr/>
            </p:nvSpPr>
            <p:spPr bwMode="auto">
              <a:xfrm>
                <a:off x="3772" y="1504"/>
                <a:ext cx="25" cy="14"/>
              </a:xfrm>
              <a:custGeom>
                <a:avLst/>
                <a:gdLst>
                  <a:gd name="T0" fmla="*/ 0 w 25"/>
                  <a:gd name="T1" fmla="*/ 14 h 14"/>
                  <a:gd name="T2" fmla="*/ 7 w 25"/>
                  <a:gd name="T3" fmla="*/ 14 h 14"/>
                  <a:gd name="T4" fmla="*/ 7 w 25"/>
                  <a:gd name="T5" fmla="*/ 10 h 14"/>
                  <a:gd name="T6" fmla="*/ 10 w 25"/>
                  <a:gd name="T7" fmla="*/ 7 h 14"/>
                  <a:gd name="T8" fmla="*/ 25 w 25"/>
                  <a:gd name="T9" fmla="*/ 7 h 14"/>
                  <a:gd name="T10" fmla="*/ 25 w 25"/>
                  <a:gd name="T11" fmla="*/ 0 h 14"/>
                  <a:gd name="T12" fmla="*/ 7 w 25"/>
                  <a:gd name="T13" fmla="*/ 0 h 14"/>
                  <a:gd name="T14" fmla="*/ 7 w 25"/>
                  <a:gd name="T15" fmla="*/ 3 h 14"/>
                  <a:gd name="T16" fmla="*/ 0 w 25"/>
                  <a:gd name="T17" fmla="*/ 10 h 14"/>
                  <a:gd name="T18" fmla="*/ 3 w 25"/>
                  <a:gd name="T19" fmla="*/ 7 h 14"/>
                  <a:gd name="T20" fmla="*/ 0 w 25"/>
                  <a:gd name="T21" fmla="*/ 14 h 14"/>
                  <a:gd name="T22" fmla="*/ 7 w 25"/>
                  <a:gd name="T23" fmla="*/ 14 h 14"/>
                  <a:gd name="T24" fmla="*/ 0 w 25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4">
                    <a:moveTo>
                      <a:pt x="0" y="14"/>
                    </a:moveTo>
                    <a:lnTo>
                      <a:pt x="7" y="14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25" y="7"/>
                    </a:lnTo>
                    <a:lnTo>
                      <a:pt x="2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22" name="Freeform 746"/>
              <p:cNvSpPr>
                <a:spLocks/>
              </p:cNvSpPr>
              <p:nvPr/>
            </p:nvSpPr>
            <p:spPr bwMode="auto">
              <a:xfrm>
                <a:off x="3728" y="1486"/>
                <a:ext cx="47" cy="32"/>
              </a:xfrm>
              <a:custGeom>
                <a:avLst/>
                <a:gdLst>
                  <a:gd name="T0" fmla="*/ 4 w 47"/>
                  <a:gd name="T1" fmla="*/ 3 h 32"/>
                  <a:gd name="T2" fmla="*/ 8 w 47"/>
                  <a:gd name="T3" fmla="*/ 10 h 32"/>
                  <a:gd name="T4" fmla="*/ 15 w 47"/>
                  <a:gd name="T5" fmla="*/ 10 h 32"/>
                  <a:gd name="T6" fmla="*/ 22 w 47"/>
                  <a:gd name="T7" fmla="*/ 14 h 32"/>
                  <a:gd name="T8" fmla="*/ 26 w 47"/>
                  <a:gd name="T9" fmla="*/ 14 h 32"/>
                  <a:gd name="T10" fmla="*/ 29 w 47"/>
                  <a:gd name="T11" fmla="*/ 18 h 32"/>
                  <a:gd name="T12" fmla="*/ 33 w 47"/>
                  <a:gd name="T13" fmla="*/ 25 h 32"/>
                  <a:gd name="T14" fmla="*/ 40 w 47"/>
                  <a:gd name="T15" fmla="*/ 28 h 32"/>
                  <a:gd name="T16" fmla="*/ 44 w 47"/>
                  <a:gd name="T17" fmla="*/ 32 h 32"/>
                  <a:gd name="T18" fmla="*/ 47 w 47"/>
                  <a:gd name="T19" fmla="*/ 25 h 32"/>
                  <a:gd name="T20" fmla="*/ 40 w 47"/>
                  <a:gd name="T21" fmla="*/ 18 h 32"/>
                  <a:gd name="T22" fmla="*/ 33 w 47"/>
                  <a:gd name="T23" fmla="*/ 14 h 32"/>
                  <a:gd name="T24" fmla="*/ 26 w 47"/>
                  <a:gd name="T25" fmla="*/ 7 h 32"/>
                  <a:gd name="T26" fmla="*/ 18 w 47"/>
                  <a:gd name="T27" fmla="*/ 3 h 32"/>
                  <a:gd name="T28" fmla="*/ 11 w 47"/>
                  <a:gd name="T29" fmla="*/ 3 h 32"/>
                  <a:gd name="T30" fmla="*/ 8 w 47"/>
                  <a:gd name="T31" fmla="*/ 0 h 32"/>
                  <a:gd name="T32" fmla="*/ 11 w 47"/>
                  <a:gd name="T33" fmla="*/ 7 h 32"/>
                  <a:gd name="T34" fmla="*/ 4 w 47"/>
                  <a:gd name="T35" fmla="*/ 3 h 32"/>
                  <a:gd name="T36" fmla="*/ 0 w 47"/>
                  <a:gd name="T37" fmla="*/ 7 h 32"/>
                  <a:gd name="T38" fmla="*/ 8 w 47"/>
                  <a:gd name="T39" fmla="*/ 10 h 32"/>
                  <a:gd name="T40" fmla="*/ 4 w 47"/>
                  <a:gd name="T4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32">
                    <a:moveTo>
                      <a:pt x="4" y="3"/>
                    </a:moveTo>
                    <a:lnTo>
                      <a:pt x="8" y="10"/>
                    </a:lnTo>
                    <a:lnTo>
                      <a:pt x="15" y="10"/>
                    </a:lnTo>
                    <a:lnTo>
                      <a:pt x="22" y="14"/>
                    </a:lnTo>
                    <a:lnTo>
                      <a:pt x="26" y="14"/>
                    </a:lnTo>
                    <a:lnTo>
                      <a:pt x="29" y="18"/>
                    </a:lnTo>
                    <a:lnTo>
                      <a:pt x="33" y="25"/>
                    </a:lnTo>
                    <a:lnTo>
                      <a:pt x="40" y="28"/>
                    </a:lnTo>
                    <a:lnTo>
                      <a:pt x="44" y="32"/>
                    </a:lnTo>
                    <a:lnTo>
                      <a:pt x="47" y="25"/>
                    </a:lnTo>
                    <a:lnTo>
                      <a:pt x="40" y="18"/>
                    </a:lnTo>
                    <a:lnTo>
                      <a:pt x="33" y="14"/>
                    </a:lnTo>
                    <a:lnTo>
                      <a:pt x="26" y="7"/>
                    </a:lnTo>
                    <a:lnTo>
                      <a:pt x="18" y="3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11" y="7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8" y="1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23" name="Freeform 747"/>
              <p:cNvSpPr>
                <a:spLocks/>
              </p:cNvSpPr>
              <p:nvPr/>
            </p:nvSpPr>
            <p:spPr bwMode="auto">
              <a:xfrm>
                <a:off x="3732" y="1475"/>
                <a:ext cx="43" cy="18"/>
              </a:xfrm>
              <a:custGeom>
                <a:avLst/>
                <a:gdLst>
                  <a:gd name="T0" fmla="*/ 43 w 43"/>
                  <a:gd name="T1" fmla="*/ 7 h 18"/>
                  <a:gd name="T2" fmla="*/ 36 w 43"/>
                  <a:gd name="T3" fmla="*/ 3 h 18"/>
                  <a:gd name="T4" fmla="*/ 32 w 43"/>
                  <a:gd name="T5" fmla="*/ 3 h 18"/>
                  <a:gd name="T6" fmla="*/ 25 w 43"/>
                  <a:gd name="T7" fmla="*/ 0 h 18"/>
                  <a:gd name="T8" fmla="*/ 11 w 43"/>
                  <a:gd name="T9" fmla="*/ 0 h 18"/>
                  <a:gd name="T10" fmla="*/ 7 w 43"/>
                  <a:gd name="T11" fmla="*/ 3 h 18"/>
                  <a:gd name="T12" fmla="*/ 0 w 43"/>
                  <a:gd name="T13" fmla="*/ 7 h 18"/>
                  <a:gd name="T14" fmla="*/ 0 w 43"/>
                  <a:gd name="T15" fmla="*/ 14 h 18"/>
                  <a:gd name="T16" fmla="*/ 7 w 43"/>
                  <a:gd name="T17" fmla="*/ 18 h 18"/>
                  <a:gd name="T18" fmla="*/ 7 w 43"/>
                  <a:gd name="T19" fmla="*/ 11 h 18"/>
                  <a:gd name="T20" fmla="*/ 11 w 43"/>
                  <a:gd name="T21" fmla="*/ 7 h 18"/>
                  <a:gd name="T22" fmla="*/ 25 w 43"/>
                  <a:gd name="T23" fmla="*/ 7 h 18"/>
                  <a:gd name="T24" fmla="*/ 29 w 43"/>
                  <a:gd name="T25" fmla="*/ 11 h 18"/>
                  <a:gd name="T26" fmla="*/ 32 w 43"/>
                  <a:gd name="T27" fmla="*/ 11 h 18"/>
                  <a:gd name="T28" fmla="*/ 40 w 43"/>
                  <a:gd name="T29" fmla="*/ 14 h 18"/>
                  <a:gd name="T30" fmla="*/ 43 w 43"/>
                  <a:gd name="T3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18">
                    <a:moveTo>
                      <a:pt x="43" y="7"/>
                    </a:moveTo>
                    <a:lnTo>
                      <a:pt x="36" y="3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0" y="7"/>
                    </a:lnTo>
                    <a:lnTo>
                      <a:pt x="0" y="14"/>
                    </a:lnTo>
                    <a:lnTo>
                      <a:pt x="7" y="18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25" y="7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40" y="14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24" name="Freeform 748"/>
              <p:cNvSpPr>
                <a:spLocks/>
              </p:cNvSpPr>
              <p:nvPr/>
            </p:nvSpPr>
            <p:spPr bwMode="auto">
              <a:xfrm>
                <a:off x="3772" y="1482"/>
                <a:ext cx="39" cy="29"/>
              </a:xfrm>
              <a:custGeom>
                <a:avLst/>
                <a:gdLst>
                  <a:gd name="T0" fmla="*/ 25 w 39"/>
                  <a:gd name="T1" fmla="*/ 29 h 29"/>
                  <a:gd name="T2" fmla="*/ 28 w 39"/>
                  <a:gd name="T3" fmla="*/ 22 h 29"/>
                  <a:gd name="T4" fmla="*/ 25 w 39"/>
                  <a:gd name="T5" fmla="*/ 18 h 29"/>
                  <a:gd name="T6" fmla="*/ 21 w 39"/>
                  <a:gd name="T7" fmla="*/ 18 h 29"/>
                  <a:gd name="T8" fmla="*/ 21 w 39"/>
                  <a:gd name="T9" fmla="*/ 14 h 29"/>
                  <a:gd name="T10" fmla="*/ 7 w 39"/>
                  <a:gd name="T11" fmla="*/ 0 h 29"/>
                  <a:gd name="T12" fmla="*/ 3 w 39"/>
                  <a:gd name="T13" fmla="*/ 0 h 29"/>
                  <a:gd name="T14" fmla="*/ 0 w 39"/>
                  <a:gd name="T15" fmla="*/ 7 h 29"/>
                  <a:gd name="T16" fmla="*/ 3 w 39"/>
                  <a:gd name="T17" fmla="*/ 7 h 29"/>
                  <a:gd name="T18" fmla="*/ 7 w 39"/>
                  <a:gd name="T19" fmla="*/ 11 h 29"/>
                  <a:gd name="T20" fmla="*/ 7 w 39"/>
                  <a:gd name="T21" fmla="*/ 14 h 29"/>
                  <a:gd name="T22" fmla="*/ 10 w 39"/>
                  <a:gd name="T23" fmla="*/ 14 h 29"/>
                  <a:gd name="T24" fmla="*/ 25 w 39"/>
                  <a:gd name="T25" fmla="*/ 29 h 29"/>
                  <a:gd name="T26" fmla="*/ 25 w 39"/>
                  <a:gd name="T27" fmla="*/ 22 h 29"/>
                  <a:gd name="T28" fmla="*/ 25 w 39"/>
                  <a:gd name="T29" fmla="*/ 29 h 29"/>
                  <a:gd name="T30" fmla="*/ 39 w 39"/>
                  <a:gd name="T31" fmla="*/ 29 h 29"/>
                  <a:gd name="T32" fmla="*/ 28 w 39"/>
                  <a:gd name="T33" fmla="*/ 22 h 29"/>
                  <a:gd name="T34" fmla="*/ 25 w 39"/>
                  <a:gd name="T3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29">
                    <a:moveTo>
                      <a:pt x="25" y="29"/>
                    </a:moveTo>
                    <a:lnTo>
                      <a:pt x="28" y="22"/>
                    </a:lnTo>
                    <a:lnTo>
                      <a:pt x="25" y="18"/>
                    </a:lnTo>
                    <a:lnTo>
                      <a:pt x="21" y="18"/>
                    </a:lnTo>
                    <a:lnTo>
                      <a:pt x="21" y="14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25" y="29"/>
                    </a:lnTo>
                    <a:lnTo>
                      <a:pt x="25" y="22"/>
                    </a:lnTo>
                    <a:lnTo>
                      <a:pt x="25" y="29"/>
                    </a:lnTo>
                    <a:lnTo>
                      <a:pt x="39" y="29"/>
                    </a:lnTo>
                    <a:lnTo>
                      <a:pt x="28" y="22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25" name="Freeform 749"/>
              <p:cNvSpPr>
                <a:spLocks/>
              </p:cNvSpPr>
              <p:nvPr/>
            </p:nvSpPr>
            <p:spPr bwMode="auto">
              <a:xfrm>
                <a:off x="3721" y="1500"/>
                <a:ext cx="51" cy="25"/>
              </a:xfrm>
              <a:custGeom>
                <a:avLst/>
                <a:gdLst>
                  <a:gd name="T0" fmla="*/ 51 w 51"/>
                  <a:gd name="T1" fmla="*/ 18 h 25"/>
                  <a:gd name="T2" fmla="*/ 43 w 51"/>
                  <a:gd name="T3" fmla="*/ 25 h 25"/>
                  <a:gd name="T4" fmla="*/ 33 w 51"/>
                  <a:gd name="T5" fmla="*/ 25 h 25"/>
                  <a:gd name="T6" fmla="*/ 25 w 51"/>
                  <a:gd name="T7" fmla="*/ 22 h 25"/>
                  <a:gd name="T8" fmla="*/ 15 w 51"/>
                  <a:gd name="T9" fmla="*/ 11 h 25"/>
                  <a:gd name="T10" fmla="*/ 7 w 51"/>
                  <a:gd name="T11" fmla="*/ 7 h 25"/>
                  <a:gd name="T12" fmla="*/ 0 w 51"/>
                  <a:gd name="T13" fmla="*/ 7 h 25"/>
                  <a:gd name="T14" fmla="*/ 0 w 51"/>
                  <a:gd name="T15" fmla="*/ 4 h 25"/>
                  <a:gd name="T16" fmla="*/ 4 w 51"/>
                  <a:gd name="T17" fmla="*/ 0 h 25"/>
                  <a:gd name="T18" fmla="*/ 25 w 51"/>
                  <a:gd name="T19" fmla="*/ 0 h 25"/>
                  <a:gd name="T20" fmla="*/ 29 w 51"/>
                  <a:gd name="T21" fmla="*/ 4 h 25"/>
                  <a:gd name="T22" fmla="*/ 33 w 51"/>
                  <a:gd name="T23" fmla="*/ 4 h 25"/>
                  <a:gd name="T24" fmla="*/ 33 w 51"/>
                  <a:gd name="T25" fmla="*/ 7 h 25"/>
                  <a:gd name="T26" fmla="*/ 36 w 51"/>
                  <a:gd name="T27" fmla="*/ 7 h 25"/>
                  <a:gd name="T28" fmla="*/ 40 w 51"/>
                  <a:gd name="T29" fmla="*/ 11 h 25"/>
                  <a:gd name="T30" fmla="*/ 40 w 51"/>
                  <a:gd name="T31" fmla="*/ 14 h 25"/>
                  <a:gd name="T32" fmla="*/ 43 w 51"/>
                  <a:gd name="T33" fmla="*/ 14 h 25"/>
                  <a:gd name="T34" fmla="*/ 47 w 51"/>
                  <a:gd name="T35" fmla="*/ 18 h 25"/>
                  <a:gd name="T36" fmla="*/ 51 w 51"/>
                  <a:gd name="T3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25">
                    <a:moveTo>
                      <a:pt x="51" y="18"/>
                    </a:moveTo>
                    <a:lnTo>
                      <a:pt x="43" y="25"/>
                    </a:lnTo>
                    <a:lnTo>
                      <a:pt x="33" y="25"/>
                    </a:lnTo>
                    <a:lnTo>
                      <a:pt x="25" y="22"/>
                    </a:lnTo>
                    <a:lnTo>
                      <a:pt x="15" y="11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25" y="0"/>
                    </a:lnTo>
                    <a:lnTo>
                      <a:pt x="29" y="4"/>
                    </a:lnTo>
                    <a:lnTo>
                      <a:pt x="33" y="4"/>
                    </a:lnTo>
                    <a:lnTo>
                      <a:pt x="33" y="7"/>
                    </a:lnTo>
                    <a:lnTo>
                      <a:pt x="36" y="7"/>
                    </a:lnTo>
                    <a:lnTo>
                      <a:pt x="40" y="11"/>
                    </a:lnTo>
                    <a:lnTo>
                      <a:pt x="40" y="14"/>
                    </a:lnTo>
                    <a:lnTo>
                      <a:pt x="43" y="14"/>
                    </a:lnTo>
                    <a:lnTo>
                      <a:pt x="47" y="18"/>
                    </a:lnTo>
                    <a:lnTo>
                      <a:pt x="51" y="18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26" name="Freeform 750"/>
              <p:cNvSpPr>
                <a:spLocks/>
              </p:cNvSpPr>
              <p:nvPr/>
            </p:nvSpPr>
            <p:spPr bwMode="auto">
              <a:xfrm>
                <a:off x="3718" y="1504"/>
                <a:ext cx="54" cy="25"/>
              </a:xfrm>
              <a:custGeom>
                <a:avLst/>
                <a:gdLst>
                  <a:gd name="T0" fmla="*/ 0 w 54"/>
                  <a:gd name="T1" fmla="*/ 3 h 25"/>
                  <a:gd name="T2" fmla="*/ 3 w 54"/>
                  <a:gd name="T3" fmla="*/ 7 h 25"/>
                  <a:gd name="T4" fmla="*/ 10 w 54"/>
                  <a:gd name="T5" fmla="*/ 7 h 25"/>
                  <a:gd name="T6" fmla="*/ 18 w 54"/>
                  <a:gd name="T7" fmla="*/ 10 h 25"/>
                  <a:gd name="T8" fmla="*/ 32 w 54"/>
                  <a:gd name="T9" fmla="*/ 25 h 25"/>
                  <a:gd name="T10" fmla="*/ 46 w 54"/>
                  <a:gd name="T11" fmla="*/ 25 h 25"/>
                  <a:gd name="T12" fmla="*/ 54 w 54"/>
                  <a:gd name="T13" fmla="*/ 18 h 25"/>
                  <a:gd name="T14" fmla="*/ 50 w 54"/>
                  <a:gd name="T15" fmla="*/ 14 h 25"/>
                  <a:gd name="T16" fmla="*/ 43 w 54"/>
                  <a:gd name="T17" fmla="*/ 18 h 25"/>
                  <a:gd name="T18" fmla="*/ 36 w 54"/>
                  <a:gd name="T19" fmla="*/ 18 h 25"/>
                  <a:gd name="T20" fmla="*/ 32 w 54"/>
                  <a:gd name="T21" fmla="*/ 14 h 25"/>
                  <a:gd name="T22" fmla="*/ 25 w 54"/>
                  <a:gd name="T23" fmla="*/ 10 h 25"/>
                  <a:gd name="T24" fmla="*/ 21 w 54"/>
                  <a:gd name="T25" fmla="*/ 3 h 25"/>
                  <a:gd name="T26" fmla="*/ 14 w 54"/>
                  <a:gd name="T27" fmla="*/ 0 h 25"/>
                  <a:gd name="T28" fmla="*/ 3 w 54"/>
                  <a:gd name="T29" fmla="*/ 0 h 25"/>
                  <a:gd name="T30" fmla="*/ 7 w 54"/>
                  <a:gd name="T31" fmla="*/ 3 h 25"/>
                  <a:gd name="T32" fmla="*/ 0 w 54"/>
                  <a:gd name="T33" fmla="*/ 3 h 25"/>
                  <a:gd name="T34" fmla="*/ 0 w 54"/>
                  <a:gd name="T35" fmla="*/ 7 h 25"/>
                  <a:gd name="T36" fmla="*/ 3 w 54"/>
                  <a:gd name="T37" fmla="*/ 7 h 25"/>
                  <a:gd name="T38" fmla="*/ 0 w 54"/>
                  <a:gd name="T3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25">
                    <a:moveTo>
                      <a:pt x="0" y="3"/>
                    </a:moveTo>
                    <a:lnTo>
                      <a:pt x="3" y="7"/>
                    </a:lnTo>
                    <a:lnTo>
                      <a:pt x="10" y="7"/>
                    </a:lnTo>
                    <a:lnTo>
                      <a:pt x="18" y="10"/>
                    </a:lnTo>
                    <a:lnTo>
                      <a:pt x="32" y="25"/>
                    </a:lnTo>
                    <a:lnTo>
                      <a:pt x="46" y="25"/>
                    </a:lnTo>
                    <a:lnTo>
                      <a:pt x="54" y="18"/>
                    </a:lnTo>
                    <a:lnTo>
                      <a:pt x="50" y="14"/>
                    </a:lnTo>
                    <a:lnTo>
                      <a:pt x="43" y="18"/>
                    </a:lnTo>
                    <a:lnTo>
                      <a:pt x="36" y="18"/>
                    </a:lnTo>
                    <a:lnTo>
                      <a:pt x="32" y="14"/>
                    </a:lnTo>
                    <a:lnTo>
                      <a:pt x="25" y="10"/>
                    </a:lnTo>
                    <a:lnTo>
                      <a:pt x="21" y="3"/>
                    </a:lnTo>
                    <a:lnTo>
                      <a:pt x="14" y="0"/>
                    </a:lnTo>
                    <a:lnTo>
                      <a:pt x="3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27" name="Freeform 751"/>
              <p:cNvSpPr>
                <a:spLocks/>
              </p:cNvSpPr>
              <p:nvPr/>
            </p:nvSpPr>
            <p:spPr bwMode="auto">
              <a:xfrm>
                <a:off x="3718" y="1493"/>
                <a:ext cx="36" cy="14"/>
              </a:xfrm>
              <a:custGeom>
                <a:avLst/>
                <a:gdLst>
                  <a:gd name="T0" fmla="*/ 36 w 36"/>
                  <a:gd name="T1" fmla="*/ 7 h 14"/>
                  <a:gd name="T2" fmla="*/ 32 w 36"/>
                  <a:gd name="T3" fmla="*/ 7 h 14"/>
                  <a:gd name="T4" fmla="*/ 28 w 36"/>
                  <a:gd name="T5" fmla="*/ 3 h 14"/>
                  <a:gd name="T6" fmla="*/ 21 w 36"/>
                  <a:gd name="T7" fmla="*/ 3 h 14"/>
                  <a:gd name="T8" fmla="*/ 18 w 36"/>
                  <a:gd name="T9" fmla="*/ 0 h 14"/>
                  <a:gd name="T10" fmla="*/ 10 w 36"/>
                  <a:gd name="T11" fmla="*/ 3 h 14"/>
                  <a:gd name="T12" fmla="*/ 7 w 36"/>
                  <a:gd name="T13" fmla="*/ 3 h 14"/>
                  <a:gd name="T14" fmla="*/ 3 w 36"/>
                  <a:gd name="T15" fmla="*/ 7 h 14"/>
                  <a:gd name="T16" fmla="*/ 0 w 36"/>
                  <a:gd name="T17" fmla="*/ 14 h 14"/>
                  <a:gd name="T18" fmla="*/ 7 w 36"/>
                  <a:gd name="T19" fmla="*/ 14 h 14"/>
                  <a:gd name="T20" fmla="*/ 7 w 36"/>
                  <a:gd name="T21" fmla="*/ 11 h 14"/>
                  <a:gd name="T22" fmla="*/ 10 w 36"/>
                  <a:gd name="T23" fmla="*/ 11 h 14"/>
                  <a:gd name="T24" fmla="*/ 14 w 36"/>
                  <a:gd name="T25" fmla="*/ 7 h 14"/>
                  <a:gd name="T26" fmla="*/ 18 w 36"/>
                  <a:gd name="T27" fmla="*/ 11 h 14"/>
                  <a:gd name="T28" fmla="*/ 21 w 36"/>
                  <a:gd name="T29" fmla="*/ 7 h 14"/>
                  <a:gd name="T30" fmla="*/ 25 w 36"/>
                  <a:gd name="T31" fmla="*/ 11 h 14"/>
                  <a:gd name="T32" fmla="*/ 28 w 36"/>
                  <a:gd name="T33" fmla="*/ 11 h 14"/>
                  <a:gd name="T34" fmla="*/ 36 w 36"/>
                  <a:gd name="T3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14">
                    <a:moveTo>
                      <a:pt x="36" y="7"/>
                    </a:moveTo>
                    <a:lnTo>
                      <a:pt x="32" y="7"/>
                    </a:lnTo>
                    <a:lnTo>
                      <a:pt x="28" y="3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14" y="7"/>
                    </a:lnTo>
                    <a:lnTo>
                      <a:pt x="18" y="11"/>
                    </a:lnTo>
                    <a:lnTo>
                      <a:pt x="21" y="7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28" name="Freeform 752"/>
              <p:cNvSpPr>
                <a:spLocks/>
              </p:cNvSpPr>
              <p:nvPr/>
            </p:nvSpPr>
            <p:spPr bwMode="auto">
              <a:xfrm>
                <a:off x="3746" y="1500"/>
                <a:ext cx="29" cy="22"/>
              </a:xfrm>
              <a:custGeom>
                <a:avLst/>
                <a:gdLst>
                  <a:gd name="T0" fmla="*/ 26 w 29"/>
                  <a:gd name="T1" fmla="*/ 22 h 22"/>
                  <a:gd name="T2" fmla="*/ 26 w 29"/>
                  <a:gd name="T3" fmla="*/ 14 h 22"/>
                  <a:gd name="T4" fmla="*/ 22 w 29"/>
                  <a:gd name="T5" fmla="*/ 11 h 22"/>
                  <a:gd name="T6" fmla="*/ 18 w 29"/>
                  <a:gd name="T7" fmla="*/ 11 h 22"/>
                  <a:gd name="T8" fmla="*/ 8 w 29"/>
                  <a:gd name="T9" fmla="*/ 0 h 22"/>
                  <a:gd name="T10" fmla="*/ 0 w 29"/>
                  <a:gd name="T11" fmla="*/ 4 h 22"/>
                  <a:gd name="T12" fmla="*/ 8 w 29"/>
                  <a:gd name="T13" fmla="*/ 11 h 22"/>
                  <a:gd name="T14" fmla="*/ 11 w 29"/>
                  <a:gd name="T15" fmla="*/ 11 h 22"/>
                  <a:gd name="T16" fmla="*/ 11 w 29"/>
                  <a:gd name="T17" fmla="*/ 14 h 22"/>
                  <a:gd name="T18" fmla="*/ 15 w 29"/>
                  <a:gd name="T19" fmla="*/ 14 h 22"/>
                  <a:gd name="T20" fmla="*/ 22 w 29"/>
                  <a:gd name="T21" fmla="*/ 22 h 22"/>
                  <a:gd name="T22" fmla="*/ 22 w 29"/>
                  <a:gd name="T23" fmla="*/ 18 h 22"/>
                  <a:gd name="T24" fmla="*/ 26 w 29"/>
                  <a:gd name="T25" fmla="*/ 22 h 22"/>
                  <a:gd name="T26" fmla="*/ 29 w 29"/>
                  <a:gd name="T27" fmla="*/ 18 h 22"/>
                  <a:gd name="T28" fmla="*/ 26 w 29"/>
                  <a:gd name="T29" fmla="*/ 18 h 22"/>
                  <a:gd name="T30" fmla="*/ 26 w 29"/>
                  <a:gd name="T3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2">
                    <a:moveTo>
                      <a:pt x="26" y="22"/>
                    </a:moveTo>
                    <a:lnTo>
                      <a:pt x="26" y="14"/>
                    </a:lnTo>
                    <a:lnTo>
                      <a:pt x="22" y="11"/>
                    </a:lnTo>
                    <a:lnTo>
                      <a:pt x="18" y="11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8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5" y="14"/>
                    </a:lnTo>
                    <a:lnTo>
                      <a:pt x="22" y="22"/>
                    </a:lnTo>
                    <a:lnTo>
                      <a:pt x="22" y="18"/>
                    </a:lnTo>
                    <a:lnTo>
                      <a:pt x="26" y="22"/>
                    </a:lnTo>
                    <a:lnTo>
                      <a:pt x="29" y="18"/>
                    </a:lnTo>
                    <a:lnTo>
                      <a:pt x="26" y="18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29" name="Freeform 753"/>
              <p:cNvSpPr>
                <a:spLocks/>
              </p:cNvSpPr>
              <p:nvPr/>
            </p:nvSpPr>
            <p:spPr bwMode="auto">
              <a:xfrm>
                <a:off x="3714" y="1514"/>
                <a:ext cx="25" cy="22"/>
              </a:xfrm>
              <a:custGeom>
                <a:avLst/>
                <a:gdLst>
                  <a:gd name="T0" fmla="*/ 25 w 25"/>
                  <a:gd name="T1" fmla="*/ 11 h 22"/>
                  <a:gd name="T2" fmla="*/ 25 w 25"/>
                  <a:gd name="T3" fmla="*/ 22 h 22"/>
                  <a:gd name="T4" fmla="*/ 18 w 25"/>
                  <a:gd name="T5" fmla="*/ 22 h 22"/>
                  <a:gd name="T6" fmla="*/ 4 w 25"/>
                  <a:gd name="T7" fmla="*/ 8 h 22"/>
                  <a:gd name="T8" fmla="*/ 4 w 25"/>
                  <a:gd name="T9" fmla="*/ 4 h 22"/>
                  <a:gd name="T10" fmla="*/ 0 w 25"/>
                  <a:gd name="T11" fmla="*/ 4 h 22"/>
                  <a:gd name="T12" fmla="*/ 4 w 25"/>
                  <a:gd name="T13" fmla="*/ 0 h 22"/>
                  <a:gd name="T14" fmla="*/ 14 w 25"/>
                  <a:gd name="T15" fmla="*/ 0 h 22"/>
                  <a:gd name="T16" fmla="*/ 25 w 25"/>
                  <a:gd name="T1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2">
                    <a:moveTo>
                      <a:pt x="25" y="11"/>
                    </a:moveTo>
                    <a:lnTo>
                      <a:pt x="25" y="22"/>
                    </a:lnTo>
                    <a:lnTo>
                      <a:pt x="18" y="22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4" y="0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30" name="Freeform 754"/>
              <p:cNvSpPr>
                <a:spLocks/>
              </p:cNvSpPr>
              <p:nvPr/>
            </p:nvSpPr>
            <p:spPr bwMode="auto">
              <a:xfrm>
                <a:off x="3739" y="1525"/>
                <a:ext cx="7" cy="15"/>
              </a:xfrm>
              <a:custGeom>
                <a:avLst/>
                <a:gdLst>
                  <a:gd name="T0" fmla="*/ 0 w 7"/>
                  <a:gd name="T1" fmla="*/ 15 h 15"/>
                  <a:gd name="T2" fmla="*/ 7 w 7"/>
                  <a:gd name="T3" fmla="*/ 11 h 15"/>
                  <a:gd name="T4" fmla="*/ 7 w 7"/>
                  <a:gd name="T5" fmla="*/ 0 h 15"/>
                  <a:gd name="T6" fmla="*/ 0 w 7"/>
                  <a:gd name="T7" fmla="*/ 0 h 15"/>
                  <a:gd name="T8" fmla="*/ 0 w 7"/>
                  <a:gd name="T9" fmla="*/ 11 h 15"/>
                  <a:gd name="T10" fmla="*/ 0 w 7"/>
                  <a:gd name="T11" fmla="*/ 7 h 15"/>
                  <a:gd name="T12" fmla="*/ 0 w 7"/>
                  <a:gd name="T13" fmla="*/ 15 h 15"/>
                  <a:gd name="T14" fmla="*/ 7 w 7"/>
                  <a:gd name="T15" fmla="*/ 15 h 15"/>
                  <a:gd name="T16" fmla="*/ 7 w 7"/>
                  <a:gd name="T17" fmla="*/ 11 h 15"/>
                  <a:gd name="T18" fmla="*/ 0 w 7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0" y="15"/>
                    </a:moveTo>
                    <a:lnTo>
                      <a:pt x="7" y="1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31" name="Freeform 755"/>
              <p:cNvSpPr>
                <a:spLocks/>
              </p:cNvSpPr>
              <p:nvPr/>
            </p:nvSpPr>
            <p:spPr bwMode="auto">
              <a:xfrm>
                <a:off x="3707" y="1514"/>
                <a:ext cx="32" cy="26"/>
              </a:xfrm>
              <a:custGeom>
                <a:avLst/>
                <a:gdLst>
                  <a:gd name="T0" fmla="*/ 3 w 32"/>
                  <a:gd name="T1" fmla="*/ 0 h 26"/>
                  <a:gd name="T2" fmla="*/ 3 w 32"/>
                  <a:gd name="T3" fmla="*/ 8 h 26"/>
                  <a:gd name="T4" fmla="*/ 7 w 32"/>
                  <a:gd name="T5" fmla="*/ 8 h 26"/>
                  <a:gd name="T6" fmla="*/ 11 w 32"/>
                  <a:gd name="T7" fmla="*/ 11 h 26"/>
                  <a:gd name="T8" fmla="*/ 11 w 32"/>
                  <a:gd name="T9" fmla="*/ 15 h 26"/>
                  <a:gd name="T10" fmla="*/ 18 w 32"/>
                  <a:gd name="T11" fmla="*/ 18 h 26"/>
                  <a:gd name="T12" fmla="*/ 25 w 32"/>
                  <a:gd name="T13" fmla="*/ 26 h 26"/>
                  <a:gd name="T14" fmla="*/ 32 w 32"/>
                  <a:gd name="T15" fmla="*/ 26 h 26"/>
                  <a:gd name="T16" fmla="*/ 32 w 32"/>
                  <a:gd name="T17" fmla="*/ 18 h 26"/>
                  <a:gd name="T18" fmla="*/ 29 w 32"/>
                  <a:gd name="T19" fmla="*/ 18 h 26"/>
                  <a:gd name="T20" fmla="*/ 14 w 32"/>
                  <a:gd name="T21" fmla="*/ 4 h 26"/>
                  <a:gd name="T22" fmla="*/ 11 w 32"/>
                  <a:gd name="T23" fmla="*/ 4 h 26"/>
                  <a:gd name="T24" fmla="*/ 7 w 32"/>
                  <a:gd name="T25" fmla="*/ 0 h 26"/>
                  <a:gd name="T26" fmla="*/ 11 w 32"/>
                  <a:gd name="T27" fmla="*/ 4 h 26"/>
                  <a:gd name="T28" fmla="*/ 3 w 32"/>
                  <a:gd name="T29" fmla="*/ 0 h 26"/>
                  <a:gd name="T30" fmla="*/ 0 w 32"/>
                  <a:gd name="T31" fmla="*/ 4 h 26"/>
                  <a:gd name="T32" fmla="*/ 3 w 32"/>
                  <a:gd name="T33" fmla="*/ 8 h 26"/>
                  <a:gd name="T34" fmla="*/ 3 w 32"/>
                  <a:gd name="T3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6">
                    <a:moveTo>
                      <a:pt x="3" y="0"/>
                    </a:moveTo>
                    <a:lnTo>
                      <a:pt x="3" y="8"/>
                    </a:lnTo>
                    <a:lnTo>
                      <a:pt x="7" y="8"/>
                    </a:lnTo>
                    <a:lnTo>
                      <a:pt x="11" y="11"/>
                    </a:lnTo>
                    <a:lnTo>
                      <a:pt x="11" y="15"/>
                    </a:lnTo>
                    <a:lnTo>
                      <a:pt x="18" y="18"/>
                    </a:lnTo>
                    <a:lnTo>
                      <a:pt x="25" y="26"/>
                    </a:lnTo>
                    <a:lnTo>
                      <a:pt x="32" y="26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7" y="0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3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32" name="Freeform 756"/>
              <p:cNvSpPr>
                <a:spLocks/>
              </p:cNvSpPr>
              <p:nvPr/>
            </p:nvSpPr>
            <p:spPr bwMode="auto">
              <a:xfrm>
                <a:off x="3710" y="1511"/>
                <a:ext cx="36" cy="18"/>
              </a:xfrm>
              <a:custGeom>
                <a:avLst/>
                <a:gdLst>
                  <a:gd name="T0" fmla="*/ 36 w 36"/>
                  <a:gd name="T1" fmla="*/ 14 h 18"/>
                  <a:gd name="T2" fmla="*/ 33 w 36"/>
                  <a:gd name="T3" fmla="*/ 14 h 18"/>
                  <a:gd name="T4" fmla="*/ 29 w 36"/>
                  <a:gd name="T5" fmla="*/ 11 h 18"/>
                  <a:gd name="T6" fmla="*/ 29 w 36"/>
                  <a:gd name="T7" fmla="*/ 7 h 18"/>
                  <a:gd name="T8" fmla="*/ 26 w 36"/>
                  <a:gd name="T9" fmla="*/ 3 h 18"/>
                  <a:gd name="T10" fmla="*/ 18 w 36"/>
                  <a:gd name="T11" fmla="*/ 0 h 18"/>
                  <a:gd name="T12" fmla="*/ 4 w 36"/>
                  <a:gd name="T13" fmla="*/ 0 h 18"/>
                  <a:gd name="T14" fmla="*/ 0 w 36"/>
                  <a:gd name="T15" fmla="*/ 3 h 18"/>
                  <a:gd name="T16" fmla="*/ 8 w 36"/>
                  <a:gd name="T17" fmla="*/ 7 h 18"/>
                  <a:gd name="T18" fmla="*/ 15 w 36"/>
                  <a:gd name="T19" fmla="*/ 7 h 18"/>
                  <a:gd name="T20" fmla="*/ 18 w 36"/>
                  <a:gd name="T21" fmla="*/ 11 h 18"/>
                  <a:gd name="T22" fmla="*/ 22 w 36"/>
                  <a:gd name="T23" fmla="*/ 11 h 18"/>
                  <a:gd name="T24" fmla="*/ 29 w 36"/>
                  <a:gd name="T25" fmla="*/ 18 h 18"/>
                  <a:gd name="T26" fmla="*/ 29 w 36"/>
                  <a:gd name="T27" fmla="*/ 14 h 18"/>
                  <a:gd name="T28" fmla="*/ 36 w 36"/>
                  <a:gd name="T29" fmla="*/ 14 h 18"/>
                  <a:gd name="T30" fmla="*/ 33 w 36"/>
                  <a:gd name="T31" fmla="*/ 14 h 18"/>
                  <a:gd name="T32" fmla="*/ 36 w 36"/>
                  <a:gd name="T33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18">
                    <a:moveTo>
                      <a:pt x="36" y="14"/>
                    </a:moveTo>
                    <a:lnTo>
                      <a:pt x="33" y="14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18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8" y="11"/>
                    </a:lnTo>
                    <a:lnTo>
                      <a:pt x="22" y="11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36" y="14"/>
                    </a:lnTo>
                    <a:lnTo>
                      <a:pt x="33" y="14"/>
                    </a:lnTo>
                    <a:lnTo>
                      <a:pt x="3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33" name="Freeform 757"/>
              <p:cNvSpPr>
                <a:spLocks/>
              </p:cNvSpPr>
              <p:nvPr/>
            </p:nvSpPr>
            <p:spPr bwMode="auto">
              <a:xfrm>
                <a:off x="3689" y="1522"/>
                <a:ext cx="273" cy="129"/>
              </a:xfrm>
              <a:custGeom>
                <a:avLst/>
                <a:gdLst>
                  <a:gd name="T0" fmla="*/ 273 w 273"/>
                  <a:gd name="T1" fmla="*/ 0 h 129"/>
                  <a:gd name="T2" fmla="*/ 273 w 273"/>
                  <a:gd name="T3" fmla="*/ 7 h 129"/>
                  <a:gd name="T4" fmla="*/ 270 w 273"/>
                  <a:gd name="T5" fmla="*/ 7 h 129"/>
                  <a:gd name="T6" fmla="*/ 266 w 273"/>
                  <a:gd name="T7" fmla="*/ 10 h 129"/>
                  <a:gd name="T8" fmla="*/ 259 w 273"/>
                  <a:gd name="T9" fmla="*/ 10 h 129"/>
                  <a:gd name="T10" fmla="*/ 263 w 273"/>
                  <a:gd name="T11" fmla="*/ 21 h 129"/>
                  <a:gd name="T12" fmla="*/ 241 w 273"/>
                  <a:gd name="T13" fmla="*/ 21 h 129"/>
                  <a:gd name="T14" fmla="*/ 248 w 273"/>
                  <a:gd name="T15" fmla="*/ 28 h 129"/>
                  <a:gd name="T16" fmla="*/ 248 w 273"/>
                  <a:gd name="T17" fmla="*/ 36 h 129"/>
                  <a:gd name="T18" fmla="*/ 237 w 273"/>
                  <a:gd name="T19" fmla="*/ 36 h 129"/>
                  <a:gd name="T20" fmla="*/ 234 w 273"/>
                  <a:gd name="T21" fmla="*/ 32 h 129"/>
                  <a:gd name="T22" fmla="*/ 227 w 273"/>
                  <a:gd name="T23" fmla="*/ 32 h 129"/>
                  <a:gd name="T24" fmla="*/ 223 w 273"/>
                  <a:gd name="T25" fmla="*/ 36 h 129"/>
                  <a:gd name="T26" fmla="*/ 230 w 273"/>
                  <a:gd name="T27" fmla="*/ 43 h 129"/>
                  <a:gd name="T28" fmla="*/ 230 w 273"/>
                  <a:gd name="T29" fmla="*/ 46 h 129"/>
                  <a:gd name="T30" fmla="*/ 219 w 273"/>
                  <a:gd name="T31" fmla="*/ 46 h 129"/>
                  <a:gd name="T32" fmla="*/ 216 w 273"/>
                  <a:gd name="T33" fmla="*/ 43 h 129"/>
                  <a:gd name="T34" fmla="*/ 212 w 273"/>
                  <a:gd name="T35" fmla="*/ 43 h 129"/>
                  <a:gd name="T36" fmla="*/ 169 w 273"/>
                  <a:gd name="T37" fmla="*/ 86 h 129"/>
                  <a:gd name="T38" fmla="*/ 155 w 273"/>
                  <a:gd name="T39" fmla="*/ 93 h 129"/>
                  <a:gd name="T40" fmla="*/ 144 w 273"/>
                  <a:gd name="T41" fmla="*/ 97 h 129"/>
                  <a:gd name="T42" fmla="*/ 129 w 273"/>
                  <a:gd name="T43" fmla="*/ 104 h 129"/>
                  <a:gd name="T44" fmla="*/ 115 w 273"/>
                  <a:gd name="T45" fmla="*/ 108 h 129"/>
                  <a:gd name="T46" fmla="*/ 101 w 273"/>
                  <a:gd name="T47" fmla="*/ 115 h 129"/>
                  <a:gd name="T48" fmla="*/ 86 w 273"/>
                  <a:gd name="T49" fmla="*/ 115 h 129"/>
                  <a:gd name="T50" fmla="*/ 72 w 273"/>
                  <a:gd name="T51" fmla="*/ 118 h 129"/>
                  <a:gd name="T52" fmla="*/ 57 w 273"/>
                  <a:gd name="T53" fmla="*/ 122 h 129"/>
                  <a:gd name="T54" fmla="*/ 43 w 273"/>
                  <a:gd name="T55" fmla="*/ 122 h 129"/>
                  <a:gd name="T56" fmla="*/ 29 w 273"/>
                  <a:gd name="T57" fmla="*/ 126 h 129"/>
                  <a:gd name="T58" fmla="*/ 14 w 273"/>
                  <a:gd name="T59" fmla="*/ 129 h 129"/>
                  <a:gd name="T60" fmla="*/ 0 w 273"/>
                  <a:gd name="T61" fmla="*/ 129 h 129"/>
                  <a:gd name="T62" fmla="*/ 0 w 273"/>
                  <a:gd name="T63" fmla="*/ 126 h 129"/>
                  <a:gd name="T64" fmla="*/ 3 w 273"/>
                  <a:gd name="T65" fmla="*/ 122 h 129"/>
                  <a:gd name="T66" fmla="*/ 7 w 273"/>
                  <a:gd name="T67" fmla="*/ 122 h 129"/>
                  <a:gd name="T68" fmla="*/ 11 w 273"/>
                  <a:gd name="T69" fmla="*/ 118 h 129"/>
                  <a:gd name="T70" fmla="*/ 18 w 273"/>
                  <a:gd name="T71" fmla="*/ 115 h 129"/>
                  <a:gd name="T72" fmla="*/ 57 w 273"/>
                  <a:gd name="T73" fmla="*/ 115 h 129"/>
                  <a:gd name="T74" fmla="*/ 68 w 273"/>
                  <a:gd name="T75" fmla="*/ 111 h 129"/>
                  <a:gd name="T76" fmla="*/ 79 w 273"/>
                  <a:gd name="T77" fmla="*/ 111 h 129"/>
                  <a:gd name="T78" fmla="*/ 86 w 273"/>
                  <a:gd name="T79" fmla="*/ 108 h 129"/>
                  <a:gd name="T80" fmla="*/ 97 w 273"/>
                  <a:gd name="T81" fmla="*/ 108 h 129"/>
                  <a:gd name="T82" fmla="*/ 108 w 273"/>
                  <a:gd name="T83" fmla="*/ 104 h 129"/>
                  <a:gd name="T84" fmla="*/ 115 w 273"/>
                  <a:gd name="T85" fmla="*/ 100 h 129"/>
                  <a:gd name="T86" fmla="*/ 126 w 273"/>
                  <a:gd name="T87" fmla="*/ 100 h 129"/>
                  <a:gd name="T88" fmla="*/ 133 w 273"/>
                  <a:gd name="T89" fmla="*/ 97 h 129"/>
                  <a:gd name="T90" fmla="*/ 144 w 273"/>
                  <a:gd name="T91" fmla="*/ 90 h 129"/>
                  <a:gd name="T92" fmla="*/ 151 w 273"/>
                  <a:gd name="T93" fmla="*/ 86 h 129"/>
                  <a:gd name="T94" fmla="*/ 158 w 273"/>
                  <a:gd name="T95" fmla="*/ 79 h 129"/>
                  <a:gd name="T96" fmla="*/ 165 w 273"/>
                  <a:gd name="T97" fmla="*/ 75 h 129"/>
                  <a:gd name="T98" fmla="*/ 180 w 273"/>
                  <a:gd name="T99" fmla="*/ 61 h 129"/>
                  <a:gd name="T100" fmla="*/ 187 w 273"/>
                  <a:gd name="T101" fmla="*/ 57 h 129"/>
                  <a:gd name="T102" fmla="*/ 191 w 273"/>
                  <a:gd name="T103" fmla="*/ 50 h 129"/>
                  <a:gd name="T104" fmla="*/ 205 w 273"/>
                  <a:gd name="T105" fmla="*/ 36 h 129"/>
                  <a:gd name="T106" fmla="*/ 212 w 273"/>
                  <a:gd name="T107" fmla="*/ 32 h 129"/>
                  <a:gd name="T108" fmla="*/ 219 w 273"/>
                  <a:gd name="T109" fmla="*/ 28 h 129"/>
                  <a:gd name="T110" fmla="*/ 227 w 273"/>
                  <a:gd name="T111" fmla="*/ 21 h 129"/>
                  <a:gd name="T112" fmla="*/ 234 w 273"/>
                  <a:gd name="T113" fmla="*/ 18 h 129"/>
                  <a:gd name="T114" fmla="*/ 241 w 273"/>
                  <a:gd name="T115" fmla="*/ 14 h 129"/>
                  <a:gd name="T116" fmla="*/ 248 w 273"/>
                  <a:gd name="T117" fmla="*/ 10 h 129"/>
                  <a:gd name="T118" fmla="*/ 255 w 273"/>
                  <a:gd name="T119" fmla="*/ 7 h 129"/>
                  <a:gd name="T120" fmla="*/ 263 w 273"/>
                  <a:gd name="T121" fmla="*/ 3 h 129"/>
                  <a:gd name="T122" fmla="*/ 273 w 273"/>
                  <a:gd name="T12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" h="129">
                    <a:moveTo>
                      <a:pt x="273" y="0"/>
                    </a:moveTo>
                    <a:lnTo>
                      <a:pt x="273" y="7"/>
                    </a:lnTo>
                    <a:lnTo>
                      <a:pt x="270" y="7"/>
                    </a:lnTo>
                    <a:lnTo>
                      <a:pt x="266" y="10"/>
                    </a:lnTo>
                    <a:lnTo>
                      <a:pt x="259" y="10"/>
                    </a:lnTo>
                    <a:lnTo>
                      <a:pt x="263" y="21"/>
                    </a:lnTo>
                    <a:lnTo>
                      <a:pt x="241" y="21"/>
                    </a:lnTo>
                    <a:lnTo>
                      <a:pt x="248" y="28"/>
                    </a:lnTo>
                    <a:lnTo>
                      <a:pt x="248" y="36"/>
                    </a:lnTo>
                    <a:lnTo>
                      <a:pt x="237" y="36"/>
                    </a:lnTo>
                    <a:lnTo>
                      <a:pt x="234" y="32"/>
                    </a:lnTo>
                    <a:lnTo>
                      <a:pt x="227" y="32"/>
                    </a:lnTo>
                    <a:lnTo>
                      <a:pt x="223" y="36"/>
                    </a:lnTo>
                    <a:lnTo>
                      <a:pt x="230" y="43"/>
                    </a:lnTo>
                    <a:lnTo>
                      <a:pt x="230" y="46"/>
                    </a:lnTo>
                    <a:lnTo>
                      <a:pt x="219" y="46"/>
                    </a:lnTo>
                    <a:lnTo>
                      <a:pt x="216" y="43"/>
                    </a:lnTo>
                    <a:lnTo>
                      <a:pt x="212" y="43"/>
                    </a:lnTo>
                    <a:lnTo>
                      <a:pt x="169" y="86"/>
                    </a:lnTo>
                    <a:lnTo>
                      <a:pt x="155" y="93"/>
                    </a:lnTo>
                    <a:lnTo>
                      <a:pt x="144" y="97"/>
                    </a:lnTo>
                    <a:lnTo>
                      <a:pt x="129" y="104"/>
                    </a:lnTo>
                    <a:lnTo>
                      <a:pt x="115" y="108"/>
                    </a:lnTo>
                    <a:lnTo>
                      <a:pt x="101" y="115"/>
                    </a:lnTo>
                    <a:lnTo>
                      <a:pt x="86" y="115"/>
                    </a:lnTo>
                    <a:lnTo>
                      <a:pt x="72" y="118"/>
                    </a:lnTo>
                    <a:lnTo>
                      <a:pt x="57" y="122"/>
                    </a:lnTo>
                    <a:lnTo>
                      <a:pt x="43" y="122"/>
                    </a:lnTo>
                    <a:lnTo>
                      <a:pt x="29" y="126"/>
                    </a:lnTo>
                    <a:lnTo>
                      <a:pt x="14" y="129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3" y="122"/>
                    </a:lnTo>
                    <a:lnTo>
                      <a:pt x="7" y="122"/>
                    </a:lnTo>
                    <a:lnTo>
                      <a:pt x="11" y="118"/>
                    </a:lnTo>
                    <a:lnTo>
                      <a:pt x="18" y="115"/>
                    </a:lnTo>
                    <a:lnTo>
                      <a:pt x="57" y="115"/>
                    </a:lnTo>
                    <a:lnTo>
                      <a:pt x="68" y="111"/>
                    </a:lnTo>
                    <a:lnTo>
                      <a:pt x="79" y="111"/>
                    </a:lnTo>
                    <a:lnTo>
                      <a:pt x="86" y="108"/>
                    </a:lnTo>
                    <a:lnTo>
                      <a:pt x="97" y="108"/>
                    </a:lnTo>
                    <a:lnTo>
                      <a:pt x="108" y="104"/>
                    </a:lnTo>
                    <a:lnTo>
                      <a:pt x="115" y="100"/>
                    </a:lnTo>
                    <a:lnTo>
                      <a:pt x="126" y="100"/>
                    </a:lnTo>
                    <a:lnTo>
                      <a:pt x="133" y="97"/>
                    </a:lnTo>
                    <a:lnTo>
                      <a:pt x="144" y="90"/>
                    </a:lnTo>
                    <a:lnTo>
                      <a:pt x="151" y="86"/>
                    </a:lnTo>
                    <a:lnTo>
                      <a:pt x="158" y="79"/>
                    </a:lnTo>
                    <a:lnTo>
                      <a:pt x="165" y="75"/>
                    </a:lnTo>
                    <a:lnTo>
                      <a:pt x="180" y="61"/>
                    </a:lnTo>
                    <a:lnTo>
                      <a:pt x="187" y="57"/>
                    </a:lnTo>
                    <a:lnTo>
                      <a:pt x="191" y="50"/>
                    </a:lnTo>
                    <a:lnTo>
                      <a:pt x="205" y="36"/>
                    </a:lnTo>
                    <a:lnTo>
                      <a:pt x="212" y="32"/>
                    </a:lnTo>
                    <a:lnTo>
                      <a:pt x="219" y="28"/>
                    </a:lnTo>
                    <a:lnTo>
                      <a:pt x="227" y="21"/>
                    </a:lnTo>
                    <a:lnTo>
                      <a:pt x="234" y="18"/>
                    </a:lnTo>
                    <a:lnTo>
                      <a:pt x="241" y="14"/>
                    </a:lnTo>
                    <a:lnTo>
                      <a:pt x="248" y="10"/>
                    </a:lnTo>
                    <a:lnTo>
                      <a:pt x="255" y="7"/>
                    </a:lnTo>
                    <a:lnTo>
                      <a:pt x="263" y="3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34" name="Freeform 758"/>
              <p:cNvSpPr>
                <a:spLocks/>
              </p:cNvSpPr>
              <p:nvPr/>
            </p:nvSpPr>
            <p:spPr bwMode="auto">
              <a:xfrm>
                <a:off x="3948" y="1522"/>
                <a:ext cx="18" cy="14"/>
              </a:xfrm>
              <a:custGeom>
                <a:avLst/>
                <a:gdLst>
                  <a:gd name="T0" fmla="*/ 4 w 18"/>
                  <a:gd name="T1" fmla="*/ 14 h 14"/>
                  <a:gd name="T2" fmla="*/ 7 w 18"/>
                  <a:gd name="T3" fmla="*/ 14 h 14"/>
                  <a:gd name="T4" fmla="*/ 11 w 18"/>
                  <a:gd name="T5" fmla="*/ 10 h 14"/>
                  <a:gd name="T6" fmla="*/ 18 w 18"/>
                  <a:gd name="T7" fmla="*/ 7 h 14"/>
                  <a:gd name="T8" fmla="*/ 18 w 18"/>
                  <a:gd name="T9" fmla="*/ 0 h 14"/>
                  <a:gd name="T10" fmla="*/ 11 w 18"/>
                  <a:gd name="T11" fmla="*/ 3 h 14"/>
                  <a:gd name="T12" fmla="*/ 11 w 18"/>
                  <a:gd name="T13" fmla="*/ 7 h 14"/>
                  <a:gd name="T14" fmla="*/ 11 w 18"/>
                  <a:gd name="T15" fmla="*/ 3 h 14"/>
                  <a:gd name="T16" fmla="*/ 7 w 18"/>
                  <a:gd name="T17" fmla="*/ 7 h 14"/>
                  <a:gd name="T18" fmla="*/ 0 w 18"/>
                  <a:gd name="T19" fmla="*/ 7 h 14"/>
                  <a:gd name="T20" fmla="*/ 4 w 18"/>
                  <a:gd name="T21" fmla="*/ 7 h 14"/>
                  <a:gd name="T22" fmla="*/ 4 w 18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4">
                    <a:moveTo>
                      <a:pt x="4" y="14"/>
                    </a:moveTo>
                    <a:lnTo>
                      <a:pt x="7" y="14"/>
                    </a:lnTo>
                    <a:lnTo>
                      <a:pt x="11" y="10"/>
                    </a:lnTo>
                    <a:lnTo>
                      <a:pt x="18" y="7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35" name="Freeform 759"/>
              <p:cNvSpPr>
                <a:spLocks/>
              </p:cNvSpPr>
              <p:nvPr/>
            </p:nvSpPr>
            <p:spPr bwMode="auto">
              <a:xfrm>
                <a:off x="3944" y="1529"/>
                <a:ext cx="8" cy="7"/>
              </a:xfrm>
              <a:custGeom>
                <a:avLst/>
                <a:gdLst>
                  <a:gd name="T0" fmla="*/ 8 w 8"/>
                  <a:gd name="T1" fmla="*/ 3 h 7"/>
                  <a:gd name="T2" fmla="*/ 4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4 w 8"/>
                  <a:gd name="T9" fmla="*/ 0 h 7"/>
                  <a:gd name="T10" fmla="*/ 0 w 8"/>
                  <a:gd name="T11" fmla="*/ 3 h 7"/>
                  <a:gd name="T12" fmla="*/ 4 w 8"/>
                  <a:gd name="T13" fmla="*/ 0 h 7"/>
                  <a:gd name="T14" fmla="*/ 0 w 8"/>
                  <a:gd name="T15" fmla="*/ 0 h 7"/>
                  <a:gd name="T16" fmla="*/ 0 w 8"/>
                  <a:gd name="T17" fmla="*/ 3 h 7"/>
                  <a:gd name="T18" fmla="*/ 8 w 8"/>
                  <a:gd name="T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4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36" name="Freeform 760"/>
              <p:cNvSpPr>
                <a:spLocks/>
              </p:cNvSpPr>
              <p:nvPr/>
            </p:nvSpPr>
            <p:spPr bwMode="auto">
              <a:xfrm>
                <a:off x="3944" y="1532"/>
                <a:ext cx="11" cy="15"/>
              </a:xfrm>
              <a:custGeom>
                <a:avLst/>
                <a:gdLst>
                  <a:gd name="T0" fmla="*/ 11 w 11"/>
                  <a:gd name="T1" fmla="*/ 15 h 15"/>
                  <a:gd name="T2" fmla="*/ 11 w 11"/>
                  <a:gd name="T3" fmla="*/ 11 h 15"/>
                  <a:gd name="T4" fmla="*/ 8 w 11"/>
                  <a:gd name="T5" fmla="*/ 0 h 15"/>
                  <a:gd name="T6" fmla="*/ 0 w 11"/>
                  <a:gd name="T7" fmla="*/ 0 h 15"/>
                  <a:gd name="T8" fmla="*/ 4 w 11"/>
                  <a:gd name="T9" fmla="*/ 11 h 15"/>
                  <a:gd name="T10" fmla="*/ 4 w 11"/>
                  <a:gd name="T11" fmla="*/ 8 h 15"/>
                  <a:gd name="T12" fmla="*/ 11 w 11"/>
                  <a:gd name="T13" fmla="*/ 15 h 15"/>
                  <a:gd name="T14" fmla="*/ 11 w 11"/>
                  <a:gd name="T15" fmla="*/ 11 h 15"/>
                  <a:gd name="T16" fmla="*/ 11 w 1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11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4" y="11"/>
                    </a:lnTo>
                    <a:lnTo>
                      <a:pt x="4" y="8"/>
                    </a:lnTo>
                    <a:lnTo>
                      <a:pt x="11" y="15"/>
                    </a:lnTo>
                    <a:lnTo>
                      <a:pt x="11" y="11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37" name="Freeform 761"/>
              <p:cNvSpPr>
                <a:spLocks/>
              </p:cNvSpPr>
              <p:nvPr/>
            </p:nvSpPr>
            <p:spPr bwMode="auto">
              <a:xfrm>
                <a:off x="3923" y="1540"/>
                <a:ext cx="32" cy="7"/>
              </a:xfrm>
              <a:custGeom>
                <a:avLst/>
                <a:gdLst>
                  <a:gd name="T0" fmla="*/ 11 w 32"/>
                  <a:gd name="T1" fmla="*/ 3 h 7"/>
                  <a:gd name="T2" fmla="*/ 11 w 32"/>
                  <a:gd name="T3" fmla="*/ 7 h 7"/>
                  <a:gd name="T4" fmla="*/ 32 w 32"/>
                  <a:gd name="T5" fmla="*/ 7 h 7"/>
                  <a:gd name="T6" fmla="*/ 25 w 32"/>
                  <a:gd name="T7" fmla="*/ 0 h 7"/>
                  <a:gd name="T8" fmla="*/ 7 w 32"/>
                  <a:gd name="T9" fmla="*/ 0 h 7"/>
                  <a:gd name="T10" fmla="*/ 3 w 32"/>
                  <a:gd name="T11" fmla="*/ 3 h 7"/>
                  <a:gd name="T12" fmla="*/ 3 w 32"/>
                  <a:gd name="T13" fmla="*/ 7 h 7"/>
                  <a:gd name="T14" fmla="*/ 3 w 32"/>
                  <a:gd name="T15" fmla="*/ 3 h 7"/>
                  <a:gd name="T16" fmla="*/ 0 w 32"/>
                  <a:gd name="T17" fmla="*/ 3 h 7"/>
                  <a:gd name="T18" fmla="*/ 3 w 32"/>
                  <a:gd name="T19" fmla="*/ 7 h 7"/>
                  <a:gd name="T20" fmla="*/ 11 w 32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7">
                    <a:moveTo>
                      <a:pt x="11" y="3"/>
                    </a:moveTo>
                    <a:lnTo>
                      <a:pt x="11" y="7"/>
                    </a:lnTo>
                    <a:lnTo>
                      <a:pt x="32" y="7"/>
                    </a:lnTo>
                    <a:lnTo>
                      <a:pt x="25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38" name="Freeform 762"/>
              <p:cNvSpPr>
                <a:spLocks/>
              </p:cNvSpPr>
              <p:nvPr/>
            </p:nvSpPr>
            <p:spPr bwMode="auto">
              <a:xfrm>
                <a:off x="3926" y="1543"/>
                <a:ext cx="15" cy="18"/>
              </a:xfrm>
              <a:custGeom>
                <a:avLst/>
                <a:gdLst>
                  <a:gd name="T0" fmla="*/ 11 w 15"/>
                  <a:gd name="T1" fmla="*/ 18 h 18"/>
                  <a:gd name="T2" fmla="*/ 15 w 15"/>
                  <a:gd name="T3" fmla="*/ 18 h 18"/>
                  <a:gd name="T4" fmla="*/ 15 w 15"/>
                  <a:gd name="T5" fmla="*/ 11 h 18"/>
                  <a:gd name="T6" fmla="*/ 11 w 15"/>
                  <a:gd name="T7" fmla="*/ 7 h 18"/>
                  <a:gd name="T8" fmla="*/ 11 w 15"/>
                  <a:gd name="T9" fmla="*/ 4 h 18"/>
                  <a:gd name="T10" fmla="*/ 8 w 15"/>
                  <a:gd name="T11" fmla="*/ 0 h 18"/>
                  <a:gd name="T12" fmla="*/ 0 w 15"/>
                  <a:gd name="T13" fmla="*/ 4 h 18"/>
                  <a:gd name="T14" fmla="*/ 4 w 15"/>
                  <a:gd name="T15" fmla="*/ 7 h 18"/>
                  <a:gd name="T16" fmla="*/ 4 w 15"/>
                  <a:gd name="T17" fmla="*/ 11 h 18"/>
                  <a:gd name="T18" fmla="*/ 8 w 15"/>
                  <a:gd name="T19" fmla="*/ 15 h 18"/>
                  <a:gd name="T20" fmla="*/ 11 w 15"/>
                  <a:gd name="T21" fmla="*/ 15 h 18"/>
                  <a:gd name="T22" fmla="*/ 11 w 15"/>
                  <a:gd name="T23" fmla="*/ 18 h 18"/>
                  <a:gd name="T24" fmla="*/ 15 w 15"/>
                  <a:gd name="T25" fmla="*/ 18 h 18"/>
                  <a:gd name="T26" fmla="*/ 11 w 15"/>
                  <a:gd name="T2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8">
                    <a:moveTo>
                      <a:pt x="11" y="18"/>
                    </a:moveTo>
                    <a:lnTo>
                      <a:pt x="15" y="18"/>
                    </a:lnTo>
                    <a:lnTo>
                      <a:pt x="15" y="11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5" y="18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39" name="Freeform 763"/>
              <p:cNvSpPr>
                <a:spLocks/>
              </p:cNvSpPr>
              <p:nvPr/>
            </p:nvSpPr>
            <p:spPr bwMode="auto">
              <a:xfrm>
                <a:off x="3908" y="1547"/>
                <a:ext cx="29" cy="14"/>
              </a:xfrm>
              <a:custGeom>
                <a:avLst/>
                <a:gdLst>
                  <a:gd name="T0" fmla="*/ 8 w 29"/>
                  <a:gd name="T1" fmla="*/ 11 h 14"/>
                  <a:gd name="T2" fmla="*/ 18 w 29"/>
                  <a:gd name="T3" fmla="*/ 11 h 14"/>
                  <a:gd name="T4" fmla="*/ 22 w 29"/>
                  <a:gd name="T5" fmla="*/ 14 h 14"/>
                  <a:gd name="T6" fmla="*/ 29 w 29"/>
                  <a:gd name="T7" fmla="*/ 14 h 14"/>
                  <a:gd name="T8" fmla="*/ 29 w 29"/>
                  <a:gd name="T9" fmla="*/ 11 h 14"/>
                  <a:gd name="T10" fmla="*/ 26 w 29"/>
                  <a:gd name="T11" fmla="*/ 11 h 14"/>
                  <a:gd name="T12" fmla="*/ 18 w 29"/>
                  <a:gd name="T13" fmla="*/ 3 h 14"/>
                  <a:gd name="T14" fmla="*/ 15 w 29"/>
                  <a:gd name="T15" fmla="*/ 3 h 14"/>
                  <a:gd name="T16" fmla="*/ 11 w 29"/>
                  <a:gd name="T17" fmla="*/ 0 h 14"/>
                  <a:gd name="T18" fmla="*/ 4 w 29"/>
                  <a:gd name="T19" fmla="*/ 3 h 14"/>
                  <a:gd name="T20" fmla="*/ 0 w 29"/>
                  <a:gd name="T21" fmla="*/ 7 h 14"/>
                  <a:gd name="T22" fmla="*/ 0 w 29"/>
                  <a:gd name="T23" fmla="*/ 11 h 14"/>
                  <a:gd name="T24" fmla="*/ 0 w 29"/>
                  <a:gd name="T25" fmla="*/ 7 h 14"/>
                  <a:gd name="T26" fmla="*/ 0 w 29"/>
                  <a:gd name="T27" fmla="*/ 11 h 14"/>
                  <a:gd name="T28" fmla="*/ 8 w 29"/>
                  <a:gd name="T2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4">
                    <a:moveTo>
                      <a:pt x="8" y="11"/>
                    </a:moveTo>
                    <a:lnTo>
                      <a:pt x="18" y="11"/>
                    </a:lnTo>
                    <a:lnTo>
                      <a:pt x="22" y="14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26" y="11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40" name="Freeform 764"/>
              <p:cNvSpPr>
                <a:spLocks/>
              </p:cNvSpPr>
              <p:nvPr/>
            </p:nvSpPr>
            <p:spPr bwMode="auto">
              <a:xfrm>
                <a:off x="3908" y="1558"/>
                <a:ext cx="15" cy="10"/>
              </a:xfrm>
              <a:custGeom>
                <a:avLst/>
                <a:gdLst>
                  <a:gd name="T0" fmla="*/ 11 w 15"/>
                  <a:gd name="T1" fmla="*/ 10 h 10"/>
                  <a:gd name="T2" fmla="*/ 15 w 15"/>
                  <a:gd name="T3" fmla="*/ 3 h 10"/>
                  <a:gd name="T4" fmla="*/ 11 w 15"/>
                  <a:gd name="T5" fmla="*/ 0 h 10"/>
                  <a:gd name="T6" fmla="*/ 0 w 15"/>
                  <a:gd name="T7" fmla="*/ 0 h 10"/>
                  <a:gd name="T8" fmla="*/ 11 w 1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11" y="10"/>
                    </a:moveTo>
                    <a:lnTo>
                      <a:pt x="15" y="3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41" name="Freeform 765"/>
              <p:cNvSpPr>
                <a:spLocks/>
              </p:cNvSpPr>
              <p:nvPr/>
            </p:nvSpPr>
            <p:spPr bwMode="auto">
              <a:xfrm>
                <a:off x="3898" y="1561"/>
                <a:ext cx="21" cy="11"/>
              </a:xfrm>
              <a:custGeom>
                <a:avLst/>
                <a:gdLst>
                  <a:gd name="T0" fmla="*/ 7 w 21"/>
                  <a:gd name="T1" fmla="*/ 4 h 11"/>
                  <a:gd name="T2" fmla="*/ 3 w 21"/>
                  <a:gd name="T3" fmla="*/ 7 h 11"/>
                  <a:gd name="T4" fmla="*/ 10 w 21"/>
                  <a:gd name="T5" fmla="*/ 7 h 11"/>
                  <a:gd name="T6" fmla="*/ 14 w 21"/>
                  <a:gd name="T7" fmla="*/ 11 h 11"/>
                  <a:gd name="T8" fmla="*/ 21 w 21"/>
                  <a:gd name="T9" fmla="*/ 7 h 11"/>
                  <a:gd name="T10" fmla="*/ 18 w 21"/>
                  <a:gd name="T11" fmla="*/ 4 h 11"/>
                  <a:gd name="T12" fmla="*/ 14 w 21"/>
                  <a:gd name="T13" fmla="*/ 4 h 11"/>
                  <a:gd name="T14" fmla="*/ 10 w 21"/>
                  <a:gd name="T15" fmla="*/ 0 h 11"/>
                  <a:gd name="T16" fmla="*/ 0 w 21"/>
                  <a:gd name="T17" fmla="*/ 0 h 11"/>
                  <a:gd name="T18" fmla="*/ 3 w 21"/>
                  <a:gd name="T19" fmla="*/ 0 h 11"/>
                  <a:gd name="T20" fmla="*/ 0 w 21"/>
                  <a:gd name="T21" fmla="*/ 0 h 11"/>
                  <a:gd name="T22" fmla="*/ 7 w 21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1">
                    <a:moveTo>
                      <a:pt x="7" y="4"/>
                    </a:moveTo>
                    <a:lnTo>
                      <a:pt x="3" y="7"/>
                    </a:lnTo>
                    <a:lnTo>
                      <a:pt x="10" y="7"/>
                    </a:lnTo>
                    <a:lnTo>
                      <a:pt x="14" y="11"/>
                    </a:lnTo>
                    <a:lnTo>
                      <a:pt x="21" y="7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42" name="Freeform 766"/>
              <p:cNvSpPr>
                <a:spLocks/>
              </p:cNvSpPr>
              <p:nvPr/>
            </p:nvSpPr>
            <p:spPr bwMode="auto">
              <a:xfrm>
                <a:off x="3685" y="1561"/>
                <a:ext cx="220" cy="94"/>
              </a:xfrm>
              <a:custGeom>
                <a:avLst/>
                <a:gdLst>
                  <a:gd name="T0" fmla="*/ 0 w 220"/>
                  <a:gd name="T1" fmla="*/ 94 h 94"/>
                  <a:gd name="T2" fmla="*/ 18 w 220"/>
                  <a:gd name="T3" fmla="*/ 94 h 94"/>
                  <a:gd name="T4" fmla="*/ 33 w 220"/>
                  <a:gd name="T5" fmla="*/ 90 h 94"/>
                  <a:gd name="T6" fmla="*/ 47 w 220"/>
                  <a:gd name="T7" fmla="*/ 90 h 94"/>
                  <a:gd name="T8" fmla="*/ 61 w 220"/>
                  <a:gd name="T9" fmla="*/ 87 h 94"/>
                  <a:gd name="T10" fmla="*/ 76 w 220"/>
                  <a:gd name="T11" fmla="*/ 83 h 94"/>
                  <a:gd name="T12" fmla="*/ 90 w 220"/>
                  <a:gd name="T13" fmla="*/ 79 h 94"/>
                  <a:gd name="T14" fmla="*/ 105 w 220"/>
                  <a:gd name="T15" fmla="*/ 76 h 94"/>
                  <a:gd name="T16" fmla="*/ 119 w 220"/>
                  <a:gd name="T17" fmla="*/ 72 h 94"/>
                  <a:gd name="T18" fmla="*/ 133 w 220"/>
                  <a:gd name="T19" fmla="*/ 69 h 94"/>
                  <a:gd name="T20" fmla="*/ 148 w 220"/>
                  <a:gd name="T21" fmla="*/ 61 h 94"/>
                  <a:gd name="T22" fmla="*/ 162 w 220"/>
                  <a:gd name="T23" fmla="*/ 58 h 94"/>
                  <a:gd name="T24" fmla="*/ 173 w 220"/>
                  <a:gd name="T25" fmla="*/ 47 h 94"/>
                  <a:gd name="T26" fmla="*/ 187 w 220"/>
                  <a:gd name="T27" fmla="*/ 40 h 94"/>
                  <a:gd name="T28" fmla="*/ 209 w 220"/>
                  <a:gd name="T29" fmla="*/ 18 h 94"/>
                  <a:gd name="T30" fmla="*/ 220 w 220"/>
                  <a:gd name="T31" fmla="*/ 4 h 94"/>
                  <a:gd name="T32" fmla="*/ 213 w 220"/>
                  <a:gd name="T33" fmla="*/ 0 h 94"/>
                  <a:gd name="T34" fmla="*/ 202 w 220"/>
                  <a:gd name="T35" fmla="*/ 15 h 94"/>
                  <a:gd name="T36" fmla="*/ 195 w 220"/>
                  <a:gd name="T37" fmla="*/ 25 h 94"/>
                  <a:gd name="T38" fmla="*/ 180 w 220"/>
                  <a:gd name="T39" fmla="*/ 33 h 94"/>
                  <a:gd name="T40" fmla="*/ 169 w 220"/>
                  <a:gd name="T41" fmla="*/ 43 h 94"/>
                  <a:gd name="T42" fmla="*/ 159 w 220"/>
                  <a:gd name="T43" fmla="*/ 51 h 94"/>
                  <a:gd name="T44" fmla="*/ 144 w 220"/>
                  <a:gd name="T45" fmla="*/ 58 h 94"/>
                  <a:gd name="T46" fmla="*/ 133 w 220"/>
                  <a:gd name="T47" fmla="*/ 61 h 94"/>
                  <a:gd name="T48" fmla="*/ 119 w 220"/>
                  <a:gd name="T49" fmla="*/ 65 h 94"/>
                  <a:gd name="T50" fmla="*/ 105 w 220"/>
                  <a:gd name="T51" fmla="*/ 72 h 94"/>
                  <a:gd name="T52" fmla="*/ 90 w 220"/>
                  <a:gd name="T53" fmla="*/ 76 h 94"/>
                  <a:gd name="T54" fmla="*/ 76 w 220"/>
                  <a:gd name="T55" fmla="*/ 76 h 94"/>
                  <a:gd name="T56" fmla="*/ 61 w 220"/>
                  <a:gd name="T57" fmla="*/ 79 h 94"/>
                  <a:gd name="T58" fmla="*/ 47 w 220"/>
                  <a:gd name="T59" fmla="*/ 79 h 94"/>
                  <a:gd name="T60" fmla="*/ 33 w 220"/>
                  <a:gd name="T61" fmla="*/ 83 h 94"/>
                  <a:gd name="T62" fmla="*/ 18 w 220"/>
                  <a:gd name="T63" fmla="*/ 87 h 94"/>
                  <a:gd name="T64" fmla="*/ 4 w 220"/>
                  <a:gd name="T65" fmla="*/ 87 h 94"/>
                  <a:gd name="T66" fmla="*/ 4 w 220"/>
                  <a:gd name="T67" fmla="*/ 90 h 94"/>
                  <a:gd name="T68" fmla="*/ 0 w 220"/>
                  <a:gd name="T69" fmla="*/ 94 h 94"/>
                  <a:gd name="T70" fmla="*/ 4 w 220"/>
                  <a:gd name="T71" fmla="*/ 94 h 94"/>
                  <a:gd name="T72" fmla="*/ 0 w 220"/>
                  <a:gd name="T7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0" h="94">
                    <a:moveTo>
                      <a:pt x="0" y="94"/>
                    </a:moveTo>
                    <a:lnTo>
                      <a:pt x="18" y="94"/>
                    </a:lnTo>
                    <a:lnTo>
                      <a:pt x="33" y="90"/>
                    </a:lnTo>
                    <a:lnTo>
                      <a:pt x="47" y="90"/>
                    </a:lnTo>
                    <a:lnTo>
                      <a:pt x="61" y="87"/>
                    </a:lnTo>
                    <a:lnTo>
                      <a:pt x="76" y="83"/>
                    </a:lnTo>
                    <a:lnTo>
                      <a:pt x="90" y="79"/>
                    </a:lnTo>
                    <a:lnTo>
                      <a:pt x="105" y="76"/>
                    </a:lnTo>
                    <a:lnTo>
                      <a:pt x="119" y="72"/>
                    </a:lnTo>
                    <a:lnTo>
                      <a:pt x="133" y="69"/>
                    </a:lnTo>
                    <a:lnTo>
                      <a:pt x="148" y="61"/>
                    </a:lnTo>
                    <a:lnTo>
                      <a:pt x="162" y="58"/>
                    </a:lnTo>
                    <a:lnTo>
                      <a:pt x="173" y="47"/>
                    </a:lnTo>
                    <a:lnTo>
                      <a:pt x="187" y="40"/>
                    </a:lnTo>
                    <a:lnTo>
                      <a:pt x="209" y="18"/>
                    </a:lnTo>
                    <a:lnTo>
                      <a:pt x="220" y="4"/>
                    </a:lnTo>
                    <a:lnTo>
                      <a:pt x="213" y="0"/>
                    </a:lnTo>
                    <a:lnTo>
                      <a:pt x="202" y="15"/>
                    </a:lnTo>
                    <a:lnTo>
                      <a:pt x="195" y="25"/>
                    </a:lnTo>
                    <a:lnTo>
                      <a:pt x="180" y="33"/>
                    </a:lnTo>
                    <a:lnTo>
                      <a:pt x="169" y="43"/>
                    </a:lnTo>
                    <a:lnTo>
                      <a:pt x="159" y="51"/>
                    </a:lnTo>
                    <a:lnTo>
                      <a:pt x="144" y="58"/>
                    </a:lnTo>
                    <a:lnTo>
                      <a:pt x="133" y="61"/>
                    </a:lnTo>
                    <a:lnTo>
                      <a:pt x="119" y="65"/>
                    </a:lnTo>
                    <a:lnTo>
                      <a:pt x="105" y="72"/>
                    </a:lnTo>
                    <a:lnTo>
                      <a:pt x="90" y="76"/>
                    </a:lnTo>
                    <a:lnTo>
                      <a:pt x="76" y="76"/>
                    </a:lnTo>
                    <a:lnTo>
                      <a:pt x="61" y="79"/>
                    </a:lnTo>
                    <a:lnTo>
                      <a:pt x="47" y="79"/>
                    </a:lnTo>
                    <a:lnTo>
                      <a:pt x="33" y="83"/>
                    </a:lnTo>
                    <a:lnTo>
                      <a:pt x="18" y="87"/>
                    </a:lnTo>
                    <a:lnTo>
                      <a:pt x="4" y="87"/>
                    </a:lnTo>
                    <a:lnTo>
                      <a:pt x="4" y="90"/>
                    </a:lnTo>
                    <a:lnTo>
                      <a:pt x="0" y="94"/>
                    </a:lnTo>
                    <a:lnTo>
                      <a:pt x="4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43" name="Freeform 767"/>
              <p:cNvSpPr>
                <a:spLocks/>
              </p:cNvSpPr>
              <p:nvPr/>
            </p:nvSpPr>
            <p:spPr bwMode="auto">
              <a:xfrm>
                <a:off x="3685" y="1637"/>
                <a:ext cx="18" cy="18"/>
              </a:xfrm>
              <a:custGeom>
                <a:avLst/>
                <a:gdLst>
                  <a:gd name="T0" fmla="*/ 15 w 18"/>
                  <a:gd name="T1" fmla="*/ 0 h 18"/>
                  <a:gd name="T2" fmla="*/ 11 w 18"/>
                  <a:gd name="T3" fmla="*/ 3 h 18"/>
                  <a:gd name="T4" fmla="*/ 4 w 18"/>
                  <a:gd name="T5" fmla="*/ 7 h 18"/>
                  <a:gd name="T6" fmla="*/ 0 w 18"/>
                  <a:gd name="T7" fmla="*/ 11 h 18"/>
                  <a:gd name="T8" fmla="*/ 0 w 18"/>
                  <a:gd name="T9" fmla="*/ 18 h 18"/>
                  <a:gd name="T10" fmla="*/ 4 w 18"/>
                  <a:gd name="T11" fmla="*/ 14 h 18"/>
                  <a:gd name="T12" fmla="*/ 7 w 18"/>
                  <a:gd name="T13" fmla="*/ 14 h 18"/>
                  <a:gd name="T14" fmla="*/ 7 w 18"/>
                  <a:gd name="T15" fmla="*/ 11 h 18"/>
                  <a:gd name="T16" fmla="*/ 15 w 18"/>
                  <a:gd name="T17" fmla="*/ 7 h 18"/>
                  <a:gd name="T18" fmla="*/ 18 w 18"/>
                  <a:gd name="T19" fmla="*/ 3 h 18"/>
                  <a:gd name="T20" fmla="*/ 15 w 18"/>
                  <a:gd name="T21" fmla="*/ 7 h 18"/>
                  <a:gd name="T22" fmla="*/ 15 w 18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8">
                    <a:moveTo>
                      <a:pt x="15" y="0"/>
                    </a:moveTo>
                    <a:lnTo>
                      <a:pt x="11" y="3"/>
                    </a:lnTo>
                    <a:lnTo>
                      <a:pt x="4" y="7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15" y="7"/>
                    </a:lnTo>
                    <a:lnTo>
                      <a:pt x="18" y="3"/>
                    </a:lnTo>
                    <a:lnTo>
                      <a:pt x="15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44" name="Freeform 768"/>
              <p:cNvSpPr>
                <a:spLocks/>
              </p:cNvSpPr>
              <p:nvPr/>
            </p:nvSpPr>
            <p:spPr bwMode="auto">
              <a:xfrm>
                <a:off x="3700" y="1597"/>
                <a:ext cx="151" cy="47"/>
              </a:xfrm>
              <a:custGeom>
                <a:avLst/>
                <a:gdLst>
                  <a:gd name="T0" fmla="*/ 147 w 151"/>
                  <a:gd name="T1" fmla="*/ 0 h 47"/>
                  <a:gd name="T2" fmla="*/ 140 w 151"/>
                  <a:gd name="T3" fmla="*/ 7 h 47"/>
                  <a:gd name="T4" fmla="*/ 133 w 151"/>
                  <a:gd name="T5" fmla="*/ 11 h 47"/>
                  <a:gd name="T6" fmla="*/ 122 w 151"/>
                  <a:gd name="T7" fmla="*/ 18 h 47"/>
                  <a:gd name="T8" fmla="*/ 115 w 151"/>
                  <a:gd name="T9" fmla="*/ 22 h 47"/>
                  <a:gd name="T10" fmla="*/ 104 w 151"/>
                  <a:gd name="T11" fmla="*/ 22 h 47"/>
                  <a:gd name="T12" fmla="*/ 97 w 151"/>
                  <a:gd name="T13" fmla="*/ 25 h 47"/>
                  <a:gd name="T14" fmla="*/ 86 w 151"/>
                  <a:gd name="T15" fmla="*/ 29 h 47"/>
                  <a:gd name="T16" fmla="*/ 75 w 151"/>
                  <a:gd name="T17" fmla="*/ 29 h 47"/>
                  <a:gd name="T18" fmla="*/ 64 w 151"/>
                  <a:gd name="T19" fmla="*/ 33 h 47"/>
                  <a:gd name="T20" fmla="*/ 57 w 151"/>
                  <a:gd name="T21" fmla="*/ 33 h 47"/>
                  <a:gd name="T22" fmla="*/ 46 w 151"/>
                  <a:gd name="T23" fmla="*/ 36 h 47"/>
                  <a:gd name="T24" fmla="*/ 18 w 151"/>
                  <a:gd name="T25" fmla="*/ 36 h 47"/>
                  <a:gd name="T26" fmla="*/ 7 w 151"/>
                  <a:gd name="T27" fmla="*/ 40 h 47"/>
                  <a:gd name="T28" fmla="*/ 0 w 151"/>
                  <a:gd name="T29" fmla="*/ 40 h 47"/>
                  <a:gd name="T30" fmla="*/ 0 w 151"/>
                  <a:gd name="T31" fmla="*/ 47 h 47"/>
                  <a:gd name="T32" fmla="*/ 7 w 151"/>
                  <a:gd name="T33" fmla="*/ 43 h 47"/>
                  <a:gd name="T34" fmla="*/ 39 w 151"/>
                  <a:gd name="T35" fmla="*/ 43 h 47"/>
                  <a:gd name="T36" fmla="*/ 46 w 151"/>
                  <a:gd name="T37" fmla="*/ 40 h 47"/>
                  <a:gd name="T38" fmla="*/ 68 w 151"/>
                  <a:gd name="T39" fmla="*/ 40 h 47"/>
                  <a:gd name="T40" fmla="*/ 79 w 151"/>
                  <a:gd name="T41" fmla="*/ 36 h 47"/>
                  <a:gd name="T42" fmla="*/ 86 w 151"/>
                  <a:gd name="T43" fmla="*/ 36 h 47"/>
                  <a:gd name="T44" fmla="*/ 97 w 151"/>
                  <a:gd name="T45" fmla="*/ 33 h 47"/>
                  <a:gd name="T46" fmla="*/ 108 w 151"/>
                  <a:gd name="T47" fmla="*/ 29 h 47"/>
                  <a:gd name="T48" fmla="*/ 115 w 151"/>
                  <a:gd name="T49" fmla="*/ 29 h 47"/>
                  <a:gd name="T50" fmla="*/ 126 w 151"/>
                  <a:gd name="T51" fmla="*/ 22 h 47"/>
                  <a:gd name="T52" fmla="*/ 136 w 151"/>
                  <a:gd name="T53" fmla="*/ 18 h 47"/>
                  <a:gd name="T54" fmla="*/ 144 w 151"/>
                  <a:gd name="T55" fmla="*/ 15 h 47"/>
                  <a:gd name="T56" fmla="*/ 151 w 151"/>
                  <a:gd name="T57" fmla="*/ 7 h 47"/>
                  <a:gd name="T58" fmla="*/ 147 w 151"/>
                  <a:gd name="T5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1" h="47">
                    <a:moveTo>
                      <a:pt x="147" y="0"/>
                    </a:moveTo>
                    <a:lnTo>
                      <a:pt x="140" y="7"/>
                    </a:lnTo>
                    <a:lnTo>
                      <a:pt x="133" y="11"/>
                    </a:lnTo>
                    <a:lnTo>
                      <a:pt x="122" y="18"/>
                    </a:lnTo>
                    <a:lnTo>
                      <a:pt x="115" y="22"/>
                    </a:lnTo>
                    <a:lnTo>
                      <a:pt x="104" y="22"/>
                    </a:lnTo>
                    <a:lnTo>
                      <a:pt x="97" y="25"/>
                    </a:lnTo>
                    <a:lnTo>
                      <a:pt x="86" y="29"/>
                    </a:lnTo>
                    <a:lnTo>
                      <a:pt x="75" y="29"/>
                    </a:lnTo>
                    <a:lnTo>
                      <a:pt x="64" y="33"/>
                    </a:lnTo>
                    <a:lnTo>
                      <a:pt x="57" y="33"/>
                    </a:lnTo>
                    <a:lnTo>
                      <a:pt x="46" y="36"/>
                    </a:lnTo>
                    <a:lnTo>
                      <a:pt x="18" y="36"/>
                    </a:lnTo>
                    <a:lnTo>
                      <a:pt x="7" y="4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7" y="43"/>
                    </a:lnTo>
                    <a:lnTo>
                      <a:pt x="39" y="43"/>
                    </a:lnTo>
                    <a:lnTo>
                      <a:pt x="46" y="40"/>
                    </a:lnTo>
                    <a:lnTo>
                      <a:pt x="68" y="40"/>
                    </a:lnTo>
                    <a:lnTo>
                      <a:pt x="79" y="36"/>
                    </a:lnTo>
                    <a:lnTo>
                      <a:pt x="86" y="36"/>
                    </a:lnTo>
                    <a:lnTo>
                      <a:pt x="97" y="33"/>
                    </a:lnTo>
                    <a:lnTo>
                      <a:pt x="108" y="29"/>
                    </a:lnTo>
                    <a:lnTo>
                      <a:pt x="115" y="29"/>
                    </a:lnTo>
                    <a:lnTo>
                      <a:pt x="126" y="22"/>
                    </a:lnTo>
                    <a:lnTo>
                      <a:pt x="136" y="18"/>
                    </a:lnTo>
                    <a:lnTo>
                      <a:pt x="144" y="15"/>
                    </a:lnTo>
                    <a:lnTo>
                      <a:pt x="151" y="7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45" name="Freeform 769"/>
              <p:cNvSpPr>
                <a:spLocks/>
              </p:cNvSpPr>
              <p:nvPr/>
            </p:nvSpPr>
            <p:spPr bwMode="auto">
              <a:xfrm>
                <a:off x="3847" y="1518"/>
                <a:ext cx="119" cy="86"/>
              </a:xfrm>
              <a:custGeom>
                <a:avLst/>
                <a:gdLst>
                  <a:gd name="T0" fmla="*/ 119 w 119"/>
                  <a:gd name="T1" fmla="*/ 4 h 86"/>
                  <a:gd name="T2" fmla="*/ 112 w 119"/>
                  <a:gd name="T3" fmla="*/ 0 h 86"/>
                  <a:gd name="T4" fmla="*/ 105 w 119"/>
                  <a:gd name="T5" fmla="*/ 4 h 86"/>
                  <a:gd name="T6" fmla="*/ 97 w 119"/>
                  <a:gd name="T7" fmla="*/ 7 h 86"/>
                  <a:gd name="T8" fmla="*/ 90 w 119"/>
                  <a:gd name="T9" fmla="*/ 11 h 86"/>
                  <a:gd name="T10" fmla="*/ 79 w 119"/>
                  <a:gd name="T11" fmla="*/ 14 h 86"/>
                  <a:gd name="T12" fmla="*/ 72 w 119"/>
                  <a:gd name="T13" fmla="*/ 18 h 86"/>
                  <a:gd name="T14" fmla="*/ 65 w 119"/>
                  <a:gd name="T15" fmla="*/ 22 h 86"/>
                  <a:gd name="T16" fmla="*/ 58 w 119"/>
                  <a:gd name="T17" fmla="*/ 29 h 86"/>
                  <a:gd name="T18" fmla="*/ 51 w 119"/>
                  <a:gd name="T19" fmla="*/ 32 h 86"/>
                  <a:gd name="T20" fmla="*/ 25 w 119"/>
                  <a:gd name="T21" fmla="*/ 58 h 86"/>
                  <a:gd name="T22" fmla="*/ 18 w 119"/>
                  <a:gd name="T23" fmla="*/ 61 h 86"/>
                  <a:gd name="T24" fmla="*/ 11 w 119"/>
                  <a:gd name="T25" fmla="*/ 68 h 86"/>
                  <a:gd name="T26" fmla="*/ 7 w 119"/>
                  <a:gd name="T27" fmla="*/ 76 h 86"/>
                  <a:gd name="T28" fmla="*/ 0 w 119"/>
                  <a:gd name="T29" fmla="*/ 79 h 86"/>
                  <a:gd name="T30" fmla="*/ 4 w 119"/>
                  <a:gd name="T31" fmla="*/ 86 h 86"/>
                  <a:gd name="T32" fmla="*/ 11 w 119"/>
                  <a:gd name="T33" fmla="*/ 79 h 86"/>
                  <a:gd name="T34" fmla="*/ 18 w 119"/>
                  <a:gd name="T35" fmla="*/ 76 h 86"/>
                  <a:gd name="T36" fmla="*/ 25 w 119"/>
                  <a:gd name="T37" fmla="*/ 68 h 86"/>
                  <a:gd name="T38" fmla="*/ 29 w 119"/>
                  <a:gd name="T39" fmla="*/ 61 h 86"/>
                  <a:gd name="T40" fmla="*/ 36 w 119"/>
                  <a:gd name="T41" fmla="*/ 58 h 86"/>
                  <a:gd name="T42" fmla="*/ 51 w 119"/>
                  <a:gd name="T43" fmla="*/ 43 h 86"/>
                  <a:gd name="T44" fmla="*/ 58 w 119"/>
                  <a:gd name="T45" fmla="*/ 40 h 86"/>
                  <a:gd name="T46" fmla="*/ 69 w 119"/>
                  <a:gd name="T47" fmla="*/ 29 h 86"/>
                  <a:gd name="T48" fmla="*/ 76 w 119"/>
                  <a:gd name="T49" fmla="*/ 25 h 86"/>
                  <a:gd name="T50" fmla="*/ 83 w 119"/>
                  <a:gd name="T51" fmla="*/ 22 h 86"/>
                  <a:gd name="T52" fmla="*/ 90 w 119"/>
                  <a:gd name="T53" fmla="*/ 18 h 86"/>
                  <a:gd name="T54" fmla="*/ 97 w 119"/>
                  <a:gd name="T55" fmla="*/ 14 h 86"/>
                  <a:gd name="T56" fmla="*/ 108 w 119"/>
                  <a:gd name="T57" fmla="*/ 11 h 86"/>
                  <a:gd name="T58" fmla="*/ 115 w 119"/>
                  <a:gd name="T59" fmla="*/ 7 h 86"/>
                  <a:gd name="T60" fmla="*/ 112 w 119"/>
                  <a:gd name="T61" fmla="*/ 7 h 86"/>
                  <a:gd name="T62" fmla="*/ 119 w 119"/>
                  <a:gd name="T63" fmla="*/ 4 h 86"/>
                  <a:gd name="T64" fmla="*/ 115 w 119"/>
                  <a:gd name="T65" fmla="*/ 0 h 86"/>
                  <a:gd name="T66" fmla="*/ 112 w 119"/>
                  <a:gd name="T67" fmla="*/ 0 h 86"/>
                  <a:gd name="T68" fmla="*/ 119 w 119"/>
                  <a:gd name="T69" fmla="*/ 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9" h="86">
                    <a:moveTo>
                      <a:pt x="119" y="4"/>
                    </a:moveTo>
                    <a:lnTo>
                      <a:pt x="112" y="0"/>
                    </a:lnTo>
                    <a:lnTo>
                      <a:pt x="105" y="4"/>
                    </a:lnTo>
                    <a:lnTo>
                      <a:pt x="97" y="7"/>
                    </a:lnTo>
                    <a:lnTo>
                      <a:pt x="90" y="11"/>
                    </a:lnTo>
                    <a:lnTo>
                      <a:pt x="79" y="14"/>
                    </a:lnTo>
                    <a:lnTo>
                      <a:pt x="72" y="18"/>
                    </a:lnTo>
                    <a:lnTo>
                      <a:pt x="65" y="22"/>
                    </a:lnTo>
                    <a:lnTo>
                      <a:pt x="58" y="29"/>
                    </a:lnTo>
                    <a:lnTo>
                      <a:pt x="51" y="32"/>
                    </a:lnTo>
                    <a:lnTo>
                      <a:pt x="25" y="58"/>
                    </a:lnTo>
                    <a:lnTo>
                      <a:pt x="18" y="61"/>
                    </a:lnTo>
                    <a:lnTo>
                      <a:pt x="11" y="68"/>
                    </a:lnTo>
                    <a:lnTo>
                      <a:pt x="7" y="76"/>
                    </a:lnTo>
                    <a:lnTo>
                      <a:pt x="0" y="79"/>
                    </a:lnTo>
                    <a:lnTo>
                      <a:pt x="4" y="86"/>
                    </a:lnTo>
                    <a:lnTo>
                      <a:pt x="11" y="79"/>
                    </a:lnTo>
                    <a:lnTo>
                      <a:pt x="18" y="76"/>
                    </a:lnTo>
                    <a:lnTo>
                      <a:pt x="25" y="68"/>
                    </a:lnTo>
                    <a:lnTo>
                      <a:pt x="29" y="61"/>
                    </a:lnTo>
                    <a:lnTo>
                      <a:pt x="36" y="58"/>
                    </a:lnTo>
                    <a:lnTo>
                      <a:pt x="51" y="43"/>
                    </a:lnTo>
                    <a:lnTo>
                      <a:pt x="58" y="40"/>
                    </a:lnTo>
                    <a:lnTo>
                      <a:pt x="69" y="29"/>
                    </a:lnTo>
                    <a:lnTo>
                      <a:pt x="76" y="25"/>
                    </a:lnTo>
                    <a:lnTo>
                      <a:pt x="83" y="22"/>
                    </a:lnTo>
                    <a:lnTo>
                      <a:pt x="90" y="18"/>
                    </a:lnTo>
                    <a:lnTo>
                      <a:pt x="97" y="14"/>
                    </a:lnTo>
                    <a:lnTo>
                      <a:pt x="108" y="11"/>
                    </a:lnTo>
                    <a:lnTo>
                      <a:pt x="115" y="7"/>
                    </a:lnTo>
                    <a:lnTo>
                      <a:pt x="112" y="7"/>
                    </a:lnTo>
                    <a:lnTo>
                      <a:pt x="119" y="4"/>
                    </a:lnTo>
                    <a:lnTo>
                      <a:pt x="115" y="0"/>
                    </a:lnTo>
                    <a:lnTo>
                      <a:pt x="112" y="0"/>
                    </a:lnTo>
                    <a:lnTo>
                      <a:pt x="11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46" name="Freeform 770"/>
              <p:cNvSpPr>
                <a:spLocks/>
              </p:cNvSpPr>
              <p:nvPr/>
            </p:nvSpPr>
            <p:spPr bwMode="auto">
              <a:xfrm>
                <a:off x="3692" y="1525"/>
                <a:ext cx="33" cy="25"/>
              </a:xfrm>
              <a:custGeom>
                <a:avLst/>
                <a:gdLst>
                  <a:gd name="T0" fmla="*/ 33 w 33"/>
                  <a:gd name="T1" fmla="*/ 15 h 25"/>
                  <a:gd name="T2" fmla="*/ 22 w 33"/>
                  <a:gd name="T3" fmla="*/ 15 h 25"/>
                  <a:gd name="T4" fmla="*/ 15 w 33"/>
                  <a:gd name="T5" fmla="*/ 18 h 25"/>
                  <a:gd name="T6" fmla="*/ 11 w 33"/>
                  <a:gd name="T7" fmla="*/ 18 h 25"/>
                  <a:gd name="T8" fmla="*/ 8 w 33"/>
                  <a:gd name="T9" fmla="*/ 22 h 25"/>
                  <a:gd name="T10" fmla="*/ 4 w 33"/>
                  <a:gd name="T11" fmla="*/ 22 h 25"/>
                  <a:gd name="T12" fmla="*/ 0 w 33"/>
                  <a:gd name="T13" fmla="*/ 25 h 25"/>
                  <a:gd name="T14" fmla="*/ 15 w 33"/>
                  <a:gd name="T15" fmla="*/ 0 h 25"/>
                  <a:gd name="T16" fmla="*/ 18 w 33"/>
                  <a:gd name="T17" fmla="*/ 0 h 25"/>
                  <a:gd name="T18" fmla="*/ 22 w 33"/>
                  <a:gd name="T19" fmla="*/ 4 h 25"/>
                  <a:gd name="T20" fmla="*/ 26 w 33"/>
                  <a:gd name="T21" fmla="*/ 4 h 25"/>
                  <a:gd name="T22" fmla="*/ 26 w 33"/>
                  <a:gd name="T23" fmla="*/ 7 h 25"/>
                  <a:gd name="T24" fmla="*/ 29 w 33"/>
                  <a:gd name="T25" fmla="*/ 11 h 25"/>
                  <a:gd name="T26" fmla="*/ 33 w 33"/>
                  <a:gd name="T27" fmla="*/ 11 h 25"/>
                  <a:gd name="T28" fmla="*/ 33 w 33"/>
                  <a:gd name="T2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25">
                    <a:moveTo>
                      <a:pt x="33" y="15"/>
                    </a:moveTo>
                    <a:lnTo>
                      <a:pt x="22" y="15"/>
                    </a:lnTo>
                    <a:lnTo>
                      <a:pt x="15" y="18"/>
                    </a:lnTo>
                    <a:lnTo>
                      <a:pt x="11" y="18"/>
                    </a:lnTo>
                    <a:lnTo>
                      <a:pt x="8" y="22"/>
                    </a:lnTo>
                    <a:lnTo>
                      <a:pt x="4" y="22"/>
                    </a:lnTo>
                    <a:lnTo>
                      <a:pt x="0" y="25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4"/>
                    </a:lnTo>
                    <a:lnTo>
                      <a:pt x="26" y="4"/>
                    </a:lnTo>
                    <a:lnTo>
                      <a:pt x="26" y="7"/>
                    </a:lnTo>
                    <a:lnTo>
                      <a:pt x="29" y="11"/>
                    </a:lnTo>
                    <a:lnTo>
                      <a:pt x="33" y="1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47" name="Freeform 771"/>
              <p:cNvSpPr>
                <a:spLocks/>
              </p:cNvSpPr>
              <p:nvPr/>
            </p:nvSpPr>
            <p:spPr bwMode="auto">
              <a:xfrm>
                <a:off x="3682" y="1536"/>
                <a:ext cx="43" cy="25"/>
              </a:xfrm>
              <a:custGeom>
                <a:avLst/>
                <a:gdLst>
                  <a:gd name="T0" fmla="*/ 7 w 43"/>
                  <a:gd name="T1" fmla="*/ 11 h 25"/>
                  <a:gd name="T2" fmla="*/ 14 w 43"/>
                  <a:gd name="T3" fmla="*/ 18 h 25"/>
                  <a:gd name="T4" fmla="*/ 18 w 43"/>
                  <a:gd name="T5" fmla="*/ 14 h 25"/>
                  <a:gd name="T6" fmla="*/ 25 w 43"/>
                  <a:gd name="T7" fmla="*/ 11 h 25"/>
                  <a:gd name="T8" fmla="*/ 28 w 43"/>
                  <a:gd name="T9" fmla="*/ 11 h 25"/>
                  <a:gd name="T10" fmla="*/ 32 w 43"/>
                  <a:gd name="T11" fmla="*/ 7 h 25"/>
                  <a:gd name="T12" fmla="*/ 43 w 43"/>
                  <a:gd name="T13" fmla="*/ 7 h 25"/>
                  <a:gd name="T14" fmla="*/ 43 w 43"/>
                  <a:gd name="T15" fmla="*/ 0 h 25"/>
                  <a:gd name="T16" fmla="*/ 36 w 43"/>
                  <a:gd name="T17" fmla="*/ 0 h 25"/>
                  <a:gd name="T18" fmla="*/ 32 w 43"/>
                  <a:gd name="T19" fmla="*/ 4 h 25"/>
                  <a:gd name="T20" fmla="*/ 21 w 43"/>
                  <a:gd name="T21" fmla="*/ 4 h 25"/>
                  <a:gd name="T22" fmla="*/ 18 w 43"/>
                  <a:gd name="T23" fmla="*/ 7 h 25"/>
                  <a:gd name="T24" fmla="*/ 14 w 43"/>
                  <a:gd name="T25" fmla="*/ 7 h 25"/>
                  <a:gd name="T26" fmla="*/ 10 w 43"/>
                  <a:gd name="T27" fmla="*/ 11 h 25"/>
                  <a:gd name="T28" fmla="*/ 14 w 43"/>
                  <a:gd name="T29" fmla="*/ 14 h 25"/>
                  <a:gd name="T30" fmla="*/ 7 w 43"/>
                  <a:gd name="T31" fmla="*/ 11 h 25"/>
                  <a:gd name="T32" fmla="*/ 0 w 43"/>
                  <a:gd name="T33" fmla="*/ 25 h 25"/>
                  <a:gd name="T34" fmla="*/ 14 w 43"/>
                  <a:gd name="T35" fmla="*/ 18 h 25"/>
                  <a:gd name="T36" fmla="*/ 7 w 43"/>
                  <a:gd name="T37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25">
                    <a:moveTo>
                      <a:pt x="7" y="11"/>
                    </a:moveTo>
                    <a:lnTo>
                      <a:pt x="14" y="18"/>
                    </a:lnTo>
                    <a:lnTo>
                      <a:pt x="18" y="14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2" y="7"/>
                    </a:lnTo>
                    <a:lnTo>
                      <a:pt x="43" y="7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1" y="4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10" y="11"/>
                    </a:lnTo>
                    <a:lnTo>
                      <a:pt x="14" y="14"/>
                    </a:lnTo>
                    <a:lnTo>
                      <a:pt x="7" y="11"/>
                    </a:lnTo>
                    <a:lnTo>
                      <a:pt x="0" y="25"/>
                    </a:lnTo>
                    <a:lnTo>
                      <a:pt x="14" y="18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48" name="Freeform 772"/>
              <p:cNvSpPr>
                <a:spLocks/>
              </p:cNvSpPr>
              <p:nvPr/>
            </p:nvSpPr>
            <p:spPr bwMode="auto">
              <a:xfrm>
                <a:off x="3689" y="1522"/>
                <a:ext cx="21" cy="28"/>
              </a:xfrm>
              <a:custGeom>
                <a:avLst/>
                <a:gdLst>
                  <a:gd name="T0" fmla="*/ 18 w 21"/>
                  <a:gd name="T1" fmla="*/ 0 h 28"/>
                  <a:gd name="T2" fmla="*/ 14 w 21"/>
                  <a:gd name="T3" fmla="*/ 0 h 28"/>
                  <a:gd name="T4" fmla="*/ 0 w 21"/>
                  <a:gd name="T5" fmla="*/ 25 h 28"/>
                  <a:gd name="T6" fmla="*/ 7 w 21"/>
                  <a:gd name="T7" fmla="*/ 28 h 28"/>
                  <a:gd name="T8" fmla="*/ 21 w 21"/>
                  <a:gd name="T9" fmla="*/ 3 h 28"/>
                  <a:gd name="T10" fmla="*/ 18 w 21"/>
                  <a:gd name="T11" fmla="*/ 7 h 28"/>
                  <a:gd name="T12" fmla="*/ 18 w 21"/>
                  <a:gd name="T13" fmla="*/ 0 h 28"/>
                  <a:gd name="T14" fmla="*/ 14 w 21"/>
                  <a:gd name="T15" fmla="*/ 0 h 28"/>
                  <a:gd name="T16" fmla="*/ 18 w 21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8">
                    <a:moveTo>
                      <a:pt x="18" y="0"/>
                    </a:moveTo>
                    <a:lnTo>
                      <a:pt x="14" y="0"/>
                    </a:lnTo>
                    <a:lnTo>
                      <a:pt x="0" y="25"/>
                    </a:lnTo>
                    <a:lnTo>
                      <a:pt x="7" y="28"/>
                    </a:lnTo>
                    <a:lnTo>
                      <a:pt x="21" y="3"/>
                    </a:lnTo>
                    <a:lnTo>
                      <a:pt x="18" y="7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49" name="Freeform 773"/>
              <p:cNvSpPr>
                <a:spLocks/>
              </p:cNvSpPr>
              <p:nvPr/>
            </p:nvSpPr>
            <p:spPr bwMode="auto">
              <a:xfrm>
                <a:off x="3707" y="1522"/>
                <a:ext cx="25" cy="21"/>
              </a:xfrm>
              <a:custGeom>
                <a:avLst/>
                <a:gdLst>
                  <a:gd name="T0" fmla="*/ 18 w 25"/>
                  <a:gd name="T1" fmla="*/ 21 h 21"/>
                  <a:gd name="T2" fmla="*/ 21 w 25"/>
                  <a:gd name="T3" fmla="*/ 14 h 21"/>
                  <a:gd name="T4" fmla="*/ 14 w 25"/>
                  <a:gd name="T5" fmla="*/ 7 h 21"/>
                  <a:gd name="T6" fmla="*/ 11 w 25"/>
                  <a:gd name="T7" fmla="*/ 7 h 21"/>
                  <a:gd name="T8" fmla="*/ 11 w 25"/>
                  <a:gd name="T9" fmla="*/ 3 h 21"/>
                  <a:gd name="T10" fmla="*/ 7 w 25"/>
                  <a:gd name="T11" fmla="*/ 3 h 21"/>
                  <a:gd name="T12" fmla="*/ 3 w 25"/>
                  <a:gd name="T13" fmla="*/ 0 h 21"/>
                  <a:gd name="T14" fmla="*/ 0 w 25"/>
                  <a:gd name="T15" fmla="*/ 0 h 21"/>
                  <a:gd name="T16" fmla="*/ 0 w 25"/>
                  <a:gd name="T17" fmla="*/ 7 h 21"/>
                  <a:gd name="T18" fmla="*/ 3 w 25"/>
                  <a:gd name="T19" fmla="*/ 10 h 21"/>
                  <a:gd name="T20" fmla="*/ 7 w 25"/>
                  <a:gd name="T21" fmla="*/ 10 h 21"/>
                  <a:gd name="T22" fmla="*/ 14 w 25"/>
                  <a:gd name="T23" fmla="*/ 18 h 21"/>
                  <a:gd name="T24" fmla="*/ 18 w 25"/>
                  <a:gd name="T25" fmla="*/ 14 h 21"/>
                  <a:gd name="T26" fmla="*/ 18 w 25"/>
                  <a:gd name="T27" fmla="*/ 21 h 21"/>
                  <a:gd name="T28" fmla="*/ 25 w 25"/>
                  <a:gd name="T29" fmla="*/ 21 h 21"/>
                  <a:gd name="T30" fmla="*/ 21 w 25"/>
                  <a:gd name="T31" fmla="*/ 14 h 21"/>
                  <a:gd name="T32" fmla="*/ 18 w 25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21">
                    <a:moveTo>
                      <a:pt x="18" y="21"/>
                    </a:moveTo>
                    <a:lnTo>
                      <a:pt x="21" y="14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14" y="18"/>
                    </a:lnTo>
                    <a:lnTo>
                      <a:pt x="18" y="14"/>
                    </a:lnTo>
                    <a:lnTo>
                      <a:pt x="18" y="21"/>
                    </a:lnTo>
                    <a:lnTo>
                      <a:pt x="25" y="21"/>
                    </a:lnTo>
                    <a:lnTo>
                      <a:pt x="21" y="14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50" name="Freeform 774"/>
              <p:cNvSpPr>
                <a:spLocks/>
              </p:cNvSpPr>
              <p:nvPr/>
            </p:nvSpPr>
            <p:spPr bwMode="auto">
              <a:xfrm>
                <a:off x="3847" y="1644"/>
                <a:ext cx="216" cy="166"/>
              </a:xfrm>
              <a:custGeom>
                <a:avLst/>
                <a:gdLst>
                  <a:gd name="T0" fmla="*/ 15 w 216"/>
                  <a:gd name="T1" fmla="*/ 115 h 166"/>
                  <a:gd name="T2" fmla="*/ 18 w 216"/>
                  <a:gd name="T3" fmla="*/ 108 h 166"/>
                  <a:gd name="T4" fmla="*/ 18 w 216"/>
                  <a:gd name="T5" fmla="*/ 97 h 166"/>
                  <a:gd name="T6" fmla="*/ 11 w 216"/>
                  <a:gd name="T7" fmla="*/ 94 h 166"/>
                  <a:gd name="T8" fmla="*/ 7 w 216"/>
                  <a:gd name="T9" fmla="*/ 86 h 166"/>
                  <a:gd name="T10" fmla="*/ 4 w 216"/>
                  <a:gd name="T11" fmla="*/ 79 h 166"/>
                  <a:gd name="T12" fmla="*/ 0 w 216"/>
                  <a:gd name="T13" fmla="*/ 72 h 166"/>
                  <a:gd name="T14" fmla="*/ 4 w 216"/>
                  <a:gd name="T15" fmla="*/ 65 h 166"/>
                  <a:gd name="T16" fmla="*/ 11 w 216"/>
                  <a:gd name="T17" fmla="*/ 54 h 166"/>
                  <a:gd name="T18" fmla="*/ 18 w 216"/>
                  <a:gd name="T19" fmla="*/ 50 h 166"/>
                  <a:gd name="T20" fmla="*/ 29 w 216"/>
                  <a:gd name="T21" fmla="*/ 47 h 166"/>
                  <a:gd name="T22" fmla="*/ 36 w 216"/>
                  <a:gd name="T23" fmla="*/ 43 h 166"/>
                  <a:gd name="T24" fmla="*/ 43 w 216"/>
                  <a:gd name="T25" fmla="*/ 36 h 166"/>
                  <a:gd name="T26" fmla="*/ 51 w 216"/>
                  <a:gd name="T27" fmla="*/ 36 h 166"/>
                  <a:gd name="T28" fmla="*/ 61 w 216"/>
                  <a:gd name="T29" fmla="*/ 29 h 166"/>
                  <a:gd name="T30" fmla="*/ 69 w 216"/>
                  <a:gd name="T31" fmla="*/ 25 h 166"/>
                  <a:gd name="T32" fmla="*/ 76 w 216"/>
                  <a:gd name="T33" fmla="*/ 25 h 166"/>
                  <a:gd name="T34" fmla="*/ 87 w 216"/>
                  <a:gd name="T35" fmla="*/ 22 h 166"/>
                  <a:gd name="T36" fmla="*/ 94 w 216"/>
                  <a:gd name="T37" fmla="*/ 18 h 166"/>
                  <a:gd name="T38" fmla="*/ 105 w 216"/>
                  <a:gd name="T39" fmla="*/ 14 h 166"/>
                  <a:gd name="T40" fmla="*/ 112 w 216"/>
                  <a:gd name="T41" fmla="*/ 11 h 166"/>
                  <a:gd name="T42" fmla="*/ 123 w 216"/>
                  <a:gd name="T43" fmla="*/ 11 h 166"/>
                  <a:gd name="T44" fmla="*/ 130 w 216"/>
                  <a:gd name="T45" fmla="*/ 7 h 166"/>
                  <a:gd name="T46" fmla="*/ 137 w 216"/>
                  <a:gd name="T47" fmla="*/ 4 h 166"/>
                  <a:gd name="T48" fmla="*/ 148 w 216"/>
                  <a:gd name="T49" fmla="*/ 0 h 166"/>
                  <a:gd name="T50" fmla="*/ 151 w 216"/>
                  <a:gd name="T51" fmla="*/ 4 h 166"/>
                  <a:gd name="T52" fmla="*/ 176 w 216"/>
                  <a:gd name="T53" fmla="*/ 4 h 166"/>
                  <a:gd name="T54" fmla="*/ 187 w 216"/>
                  <a:gd name="T55" fmla="*/ 14 h 166"/>
                  <a:gd name="T56" fmla="*/ 198 w 216"/>
                  <a:gd name="T57" fmla="*/ 29 h 166"/>
                  <a:gd name="T58" fmla="*/ 205 w 216"/>
                  <a:gd name="T59" fmla="*/ 43 h 166"/>
                  <a:gd name="T60" fmla="*/ 209 w 216"/>
                  <a:gd name="T61" fmla="*/ 58 h 166"/>
                  <a:gd name="T62" fmla="*/ 212 w 216"/>
                  <a:gd name="T63" fmla="*/ 76 h 166"/>
                  <a:gd name="T64" fmla="*/ 216 w 216"/>
                  <a:gd name="T65" fmla="*/ 94 h 166"/>
                  <a:gd name="T66" fmla="*/ 216 w 216"/>
                  <a:gd name="T67" fmla="*/ 108 h 166"/>
                  <a:gd name="T68" fmla="*/ 212 w 216"/>
                  <a:gd name="T69" fmla="*/ 126 h 166"/>
                  <a:gd name="T70" fmla="*/ 205 w 216"/>
                  <a:gd name="T71" fmla="*/ 133 h 166"/>
                  <a:gd name="T72" fmla="*/ 198 w 216"/>
                  <a:gd name="T73" fmla="*/ 137 h 166"/>
                  <a:gd name="T74" fmla="*/ 187 w 216"/>
                  <a:gd name="T75" fmla="*/ 144 h 166"/>
                  <a:gd name="T76" fmla="*/ 176 w 216"/>
                  <a:gd name="T77" fmla="*/ 148 h 166"/>
                  <a:gd name="T78" fmla="*/ 169 w 216"/>
                  <a:gd name="T79" fmla="*/ 151 h 166"/>
                  <a:gd name="T80" fmla="*/ 158 w 216"/>
                  <a:gd name="T81" fmla="*/ 155 h 166"/>
                  <a:gd name="T82" fmla="*/ 148 w 216"/>
                  <a:gd name="T83" fmla="*/ 158 h 166"/>
                  <a:gd name="T84" fmla="*/ 137 w 216"/>
                  <a:gd name="T85" fmla="*/ 162 h 166"/>
                  <a:gd name="T86" fmla="*/ 126 w 216"/>
                  <a:gd name="T87" fmla="*/ 162 h 166"/>
                  <a:gd name="T88" fmla="*/ 115 w 216"/>
                  <a:gd name="T89" fmla="*/ 166 h 166"/>
                  <a:gd name="T90" fmla="*/ 83 w 216"/>
                  <a:gd name="T91" fmla="*/ 166 h 166"/>
                  <a:gd name="T92" fmla="*/ 72 w 216"/>
                  <a:gd name="T93" fmla="*/ 162 h 166"/>
                  <a:gd name="T94" fmla="*/ 61 w 216"/>
                  <a:gd name="T95" fmla="*/ 162 h 166"/>
                  <a:gd name="T96" fmla="*/ 51 w 216"/>
                  <a:gd name="T97" fmla="*/ 158 h 166"/>
                  <a:gd name="T98" fmla="*/ 40 w 216"/>
                  <a:gd name="T99" fmla="*/ 148 h 166"/>
                  <a:gd name="T100" fmla="*/ 36 w 216"/>
                  <a:gd name="T101" fmla="*/ 140 h 166"/>
                  <a:gd name="T102" fmla="*/ 33 w 216"/>
                  <a:gd name="T103" fmla="*/ 137 h 166"/>
                  <a:gd name="T104" fmla="*/ 29 w 216"/>
                  <a:gd name="T105" fmla="*/ 130 h 166"/>
                  <a:gd name="T106" fmla="*/ 25 w 216"/>
                  <a:gd name="T107" fmla="*/ 126 h 166"/>
                  <a:gd name="T108" fmla="*/ 22 w 216"/>
                  <a:gd name="T109" fmla="*/ 119 h 166"/>
                  <a:gd name="T110" fmla="*/ 15 w 216"/>
                  <a:gd name="T111" fmla="*/ 11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6" h="166">
                    <a:moveTo>
                      <a:pt x="15" y="115"/>
                    </a:moveTo>
                    <a:lnTo>
                      <a:pt x="18" y="108"/>
                    </a:lnTo>
                    <a:lnTo>
                      <a:pt x="18" y="97"/>
                    </a:lnTo>
                    <a:lnTo>
                      <a:pt x="11" y="94"/>
                    </a:lnTo>
                    <a:lnTo>
                      <a:pt x="7" y="86"/>
                    </a:lnTo>
                    <a:lnTo>
                      <a:pt x="4" y="79"/>
                    </a:lnTo>
                    <a:lnTo>
                      <a:pt x="0" y="72"/>
                    </a:lnTo>
                    <a:lnTo>
                      <a:pt x="4" y="65"/>
                    </a:lnTo>
                    <a:lnTo>
                      <a:pt x="11" y="54"/>
                    </a:lnTo>
                    <a:lnTo>
                      <a:pt x="18" y="50"/>
                    </a:lnTo>
                    <a:lnTo>
                      <a:pt x="29" y="47"/>
                    </a:lnTo>
                    <a:lnTo>
                      <a:pt x="36" y="43"/>
                    </a:lnTo>
                    <a:lnTo>
                      <a:pt x="43" y="36"/>
                    </a:lnTo>
                    <a:lnTo>
                      <a:pt x="51" y="36"/>
                    </a:lnTo>
                    <a:lnTo>
                      <a:pt x="61" y="29"/>
                    </a:lnTo>
                    <a:lnTo>
                      <a:pt x="69" y="25"/>
                    </a:lnTo>
                    <a:lnTo>
                      <a:pt x="76" y="25"/>
                    </a:lnTo>
                    <a:lnTo>
                      <a:pt x="87" y="22"/>
                    </a:lnTo>
                    <a:lnTo>
                      <a:pt x="94" y="18"/>
                    </a:lnTo>
                    <a:lnTo>
                      <a:pt x="105" y="14"/>
                    </a:lnTo>
                    <a:lnTo>
                      <a:pt x="112" y="11"/>
                    </a:lnTo>
                    <a:lnTo>
                      <a:pt x="123" y="11"/>
                    </a:lnTo>
                    <a:lnTo>
                      <a:pt x="130" y="7"/>
                    </a:lnTo>
                    <a:lnTo>
                      <a:pt x="137" y="4"/>
                    </a:lnTo>
                    <a:lnTo>
                      <a:pt x="148" y="0"/>
                    </a:lnTo>
                    <a:lnTo>
                      <a:pt x="151" y="4"/>
                    </a:lnTo>
                    <a:lnTo>
                      <a:pt x="176" y="4"/>
                    </a:lnTo>
                    <a:lnTo>
                      <a:pt x="187" y="14"/>
                    </a:lnTo>
                    <a:lnTo>
                      <a:pt x="198" y="29"/>
                    </a:lnTo>
                    <a:lnTo>
                      <a:pt x="205" y="43"/>
                    </a:lnTo>
                    <a:lnTo>
                      <a:pt x="209" y="58"/>
                    </a:lnTo>
                    <a:lnTo>
                      <a:pt x="212" y="76"/>
                    </a:lnTo>
                    <a:lnTo>
                      <a:pt x="216" y="94"/>
                    </a:lnTo>
                    <a:lnTo>
                      <a:pt x="216" y="108"/>
                    </a:lnTo>
                    <a:lnTo>
                      <a:pt x="212" y="126"/>
                    </a:lnTo>
                    <a:lnTo>
                      <a:pt x="205" y="133"/>
                    </a:lnTo>
                    <a:lnTo>
                      <a:pt x="198" y="137"/>
                    </a:lnTo>
                    <a:lnTo>
                      <a:pt x="187" y="144"/>
                    </a:lnTo>
                    <a:lnTo>
                      <a:pt x="176" y="148"/>
                    </a:lnTo>
                    <a:lnTo>
                      <a:pt x="169" y="151"/>
                    </a:lnTo>
                    <a:lnTo>
                      <a:pt x="158" y="155"/>
                    </a:lnTo>
                    <a:lnTo>
                      <a:pt x="148" y="158"/>
                    </a:lnTo>
                    <a:lnTo>
                      <a:pt x="137" y="162"/>
                    </a:lnTo>
                    <a:lnTo>
                      <a:pt x="126" y="162"/>
                    </a:lnTo>
                    <a:lnTo>
                      <a:pt x="115" y="166"/>
                    </a:lnTo>
                    <a:lnTo>
                      <a:pt x="83" y="166"/>
                    </a:lnTo>
                    <a:lnTo>
                      <a:pt x="72" y="162"/>
                    </a:lnTo>
                    <a:lnTo>
                      <a:pt x="61" y="162"/>
                    </a:lnTo>
                    <a:lnTo>
                      <a:pt x="51" y="158"/>
                    </a:lnTo>
                    <a:lnTo>
                      <a:pt x="40" y="148"/>
                    </a:lnTo>
                    <a:lnTo>
                      <a:pt x="36" y="140"/>
                    </a:lnTo>
                    <a:lnTo>
                      <a:pt x="33" y="137"/>
                    </a:lnTo>
                    <a:lnTo>
                      <a:pt x="29" y="130"/>
                    </a:lnTo>
                    <a:lnTo>
                      <a:pt x="25" y="126"/>
                    </a:lnTo>
                    <a:lnTo>
                      <a:pt x="22" y="119"/>
                    </a:lnTo>
                    <a:lnTo>
                      <a:pt x="15" y="115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51" name="Freeform 775"/>
              <p:cNvSpPr>
                <a:spLocks/>
              </p:cNvSpPr>
              <p:nvPr/>
            </p:nvSpPr>
            <p:spPr bwMode="auto">
              <a:xfrm>
                <a:off x="3844" y="1698"/>
                <a:ext cx="25" cy="61"/>
              </a:xfrm>
              <a:custGeom>
                <a:avLst/>
                <a:gdLst>
                  <a:gd name="T0" fmla="*/ 14 w 25"/>
                  <a:gd name="T1" fmla="*/ 0 h 61"/>
                  <a:gd name="T2" fmla="*/ 3 w 25"/>
                  <a:gd name="T3" fmla="*/ 7 h 61"/>
                  <a:gd name="T4" fmla="*/ 0 w 25"/>
                  <a:gd name="T5" fmla="*/ 18 h 61"/>
                  <a:gd name="T6" fmla="*/ 3 w 25"/>
                  <a:gd name="T7" fmla="*/ 25 h 61"/>
                  <a:gd name="T8" fmla="*/ 7 w 25"/>
                  <a:gd name="T9" fmla="*/ 32 h 61"/>
                  <a:gd name="T10" fmla="*/ 14 w 25"/>
                  <a:gd name="T11" fmla="*/ 40 h 61"/>
                  <a:gd name="T12" fmla="*/ 18 w 25"/>
                  <a:gd name="T13" fmla="*/ 47 h 61"/>
                  <a:gd name="T14" fmla="*/ 18 w 25"/>
                  <a:gd name="T15" fmla="*/ 54 h 61"/>
                  <a:gd name="T16" fmla="*/ 14 w 25"/>
                  <a:gd name="T17" fmla="*/ 61 h 61"/>
                  <a:gd name="T18" fmla="*/ 21 w 25"/>
                  <a:gd name="T19" fmla="*/ 61 h 61"/>
                  <a:gd name="T20" fmla="*/ 25 w 25"/>
                  <a:gd name="T21" fmla="*/ 54 h 61"/>
                  <a:gd name="T22" fmla="*/ 25 w 25"/>
                  <a:gd name="T23" fmla="*/ 43 h 61"/>
                  <a:gd name="T24" fmla="*/ 18 w 25"/>
                  <a:gd name="T25" fmla="*/ 36 h 61"/>
                  <a:gd name="T26" fmla="*/ 14 w 25"/>
                  <a:gd name="T27" fmla="*/ 29 h 61"/>
                  <a:gd name="T28" fmla="*/ 10 w 25"/>
                  <a:gd name="T29" fmla="*/ 22 h 61"/>
                  <a:gd name="T30" fmla="*/ 7 w 25"/>
                  <a:gd name="T31" fmla="*/ 18 h 61"/>
                  <a:gd name="T32" fmla="*/ 10 w 25"/>
                  <a:gd name="T33" fmla="*/ 11 h 61"/>
                  <a:gd name="T34" fmla="*/ 18 w 25"/>
                  <a:gd name="T35" fmla="*/ 4 h 61"/>
                  <a:gd name="T36" fmla="*/ 14 w 25"/>
                  <a:gd name="T3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61">
                    <a:moveTo>
                      <a:pt x="14" y="0"/>
                    </a:moveTo>
                    <a:lnTo>
                      <a:pt x="3" y="7"/>
                    </a:lnTo>
                    <a:lnTo>
                      <a:pt x="0" y="18"/>
                    </a:lnTo>
                    <a:lnTo>
                      <a:pt x="3" y="25"/>
                    </a:lnTo>
                    <a:lnTo>
                      <a:pt x="7" y="32"/>
                    </a:lnTo>
                    <a:lnTo>
                      <a:pt x="14" y="40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14" y="61"/>
                    </a:lnTo>
                    <a:lnTo>
                      <a:pt x="21" y="61"/>
                    </a:lnTo>
                    <a:lnTo>
                      <a:pt x="25" y="54"/>
                    </a:lnTo>
                    <a:lnTo>
                      <a:pt x="25" y="43"/>
                    </a:lnTo>
                    <a:lnTo>
                      <a:pt x="18" y="36"/>
                    </a:lnTo>
                    <a:lnTo>
                      <a:pt x="14" y="29"/>
                    </a:lnTo>
                    <a:lnTo>
                      <a:pt x="10" y="22"/>
                    </a:lnTo>
                    <a:lnTo>
                      <a:pt x="7" y="18"/>
                    </a:lnTo>
                    <a:lnTo>
                      <a:pt x="10" y="11"/>
                    </a:lnTo>
                    <a:lnTo>
                      <a:pt x="18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52" name="Freeform 776"/>
              <p:cNvSpPr>
                <a:spLocks/>
              </p:cNvSpPr>
              <p:nvPr/>
            </p:nvSpPr>
            <p:spPr bwMode="auto">
              <a:xfrm>
                <a:off x="3858" y="1640"/>
                <a:ext cx="140" cy="62"/>
              </a:xfrm>
              <a:custGeom>
                <a:avLst/>
                <a:gdLst>
                  <a:gd name="T0" fmla="*/ 140 w 140"/>
                  <a:gd name="T1" fmla="*/ 0 h 62"/>
                  <a:gd name="T2" fmla="*/ 137 w 140"/>
                  <a:gd name="T3" fmla="*/ 0 h 62"/>
                  <a:gd name="T4" fmla="*/ 126 w 140"/>
                  <a:gd name="T5" fmla="*/ 4 h 62"/>
                  <a:gd name="T6" fmla="*/ 119 w 140"/>
                  <a:gd name="T7" fmla="*/ 8 h 62"/>
                  <a:gd name="T8" fmla="*/ 108 w 140"/>
                  <a:gd name="T9" fmla="*/ 11 h 62"/>
                  <a:gd name="T10" fmla="*/ 101 w 140"/>
                  <a:gd name="T11" fmla="*/ 11 h 62"/>
                  <a:gd name="T12" fmla="*/ 90 w 140"/>
                  <a:gd name="T13" fmla="*/ 15 h 62"/>
                  <a:gd name="T14" fmla="*/ 83 w 140"/>
                  <a:gd name="T15" fmla="*/ 18 h 62"/>
                  <a:gd name="T16" fmla="*/ 76 w 140"/>
                  <a:gd name="T17" fmla="*/ 22 h 62"/>
                  <a:gd name="T18" fmla="*/ 65 w 140"/>
                  <a:gd name="T19" fmla="*/ 26 h 62"/>
                  <a:gd name="T20" fmla="*/ 58 w 140"/>
                  <a:gd name="T21" fmla="*/ 26 h 62"/>
                  <a:gd name="T22" fmla="*/ 47 w 140"/>
                  <a:gd name="T23" fmla="*/ 29 h 62"/>
                  <a:gd name="T24" fmla="*/ 40 w 140"/>
                  <a:gd name="T25" fmla="*/ 36 h 62"/>
                  <a:gd name="T26" fmla="*/ 32 w 140"/>
                  <a:gd name="T27" fmla="*/ 40 h 62"/>
                  <a:gd name="T28" fmla="*/ 22 w 140"/>
                  <a:gd name="T29" fmla="*/ 44 h 62"/>
                  <a:gd name="T30" fmla="*/ 14 w 140"/>
                  <a:gd name="T31" fmla="*/ 47 h 62"/>
                  <a:gd name="T32" fmla="*/ 7 w 140"/>
                  <a:gd name="T33" fmla="*/ 51 h 62"/>
                  <a:gd name="T34" fmla="*/ 0 w 140"/>
                  <a:gd name="T35" fmla="*/ 58 h 62"/>
                  <a:gd name="T36" fmla="*/ 4 w 140"/>
                  <a:gd name="T37" fmla="*/ 62 h 62"/>
                  <a:gd name="T38" fmla="*/ 11 w 140"/>
                  <a:gd name="T39" fmla="*/ 58 h 62"/>
                  <a:gd name="T40" fmla="*/ 18 w 140"/>
                  <a:gd name="T41" fmla="*/ 54 h 62"/>
                  <a:gd name="T42" fmla="*/ 25 w 140"/>
                  <a:gd name="T43" fmla="*/ 51 h 62"/>
                  <a:gd name="T44" fmla="*/ 32 w 140"/>
                  <a:gd name="T45" fmla="*/ 44 h 62"/>
                  <a:gd name="T46" fmla="*/ 43 w 140"/>
                  <a:gd name="T47" fmla="*/ 40 h 62"/>
                  <a:gd name="T48" fmla="*/ 50 w 140"/>
                  <a:gd name="T49" fmla="*/ 36 h 62"/>
                  <a:gd name="T50" fmla="*/ 61 w 140"/>
                  <a:gd name="T51" fmla="*/ 33 h 62"/>
                  <a:gd name="T52" fmla="*/ 68 w 140"/>
                  <a:gd name="T53" fmla="*/ 33 h 62"/>
                  <a:gd name="T54" fmla="*/ 76 w 140"/>
                  <a:gd name="T55" fmla="*/ 29 h 62"/>
                  <a:gd name="T56" fmla="*/ 86 w 140"/>
                  <a:gd name="T57" fmla="*/ 26 h 62"/>
                  <a:gd name="T58" fmla="*/ 94 w 140"/>
                  <a:gd name="T59" fmla="*/ 22 h 62"/>
                  <a:gd name="T60" fmla="*/ 101 w 140"/>
                  <a:gd name="T61" fmla="*/ 18 h 62"/>
                  <a:gd name="T62" fmla="*/ 112 w 140"/>
                  <a:gd name="T63" fmla="*/ 18 h 62"/>
                  <a:gd name="T64" fmla="*/ 119 w 140"/>
                  <a:gd name="T65" fmla="*/ 15 h 62"/>
                  <a:gd name="T66" fmla="*/ 130 w 140"/>
                  <a:gd name="T67" fmla="*/ 11 h 62"/>
                  <a:gd name="T68" fmla="*/ 137 w 140"/>
                  <a:gd name="T69" fmla="*/ 8 h 62"/>
                  <a:gd name="T70" fmla="*/ 133 w 140"/>
                  <a:gd name="T71" fmla="*/ 8 h 62"/>
                  <a:gd name="T72" fmla="*/ 140 w 140"/>
                  <a:gd name="T73" fmla="*/ 0 h 62"/>
                  <a:gd name="T74" fmla="*/ 137 w 140"/>
                  <a:gd name="T75" fmla="*/ 0 h 62"/>
                  <a:gd name="T76" fmla="*/ 140 w 140"/>
                  <a:gd name="T7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0" h="62">
                    <a:moveTo>
                      <a:pt x="140" y="0"/>
                    </a:moveTo>
                    <a:lnTo>
                      <a:pt x="137" y="0"/>
                    </a:lnTo>
                    <a:lnTo>
                      <a:pt x="126" y="4"/>
                    </a:lnTo>
                    <a:lnTo>
                      <a:pt x="119" y="8"/>
                    </a:lnTo>
                    <a:lnTo>
                      <a:pt x="108" y="11"/>
                    </a:lnTo>
                    <a:lnTo>
                      <a:pt x="101" y="11"/>
                    </a:lnTo>
                    <a:lnTo>
                      <a:pt x="90" y="15"/>
                    </a:lnTo>
                    <a:lnTo>
                      <a:pt x="83" y="18"/>
                    </a:lnTo>
                    <a:lnTo>
                      <a:pt x="76" y="22"/>
                    </a:lnTo>
                    <a:lnTo>
                      <a:pt x="65" y="26"/>
                    </a:lnTo>
                    <a:lnTo>
                      <a:pt x="58" y="26"/>
                    </a:lnTo>
                    <a:lnTo>
                      <a:pt x="47" y="29"/>
                    </a:lnTo>
                    <a:lnTo>
                      <a:pt x="40" y="36"/>
                    </a:lnTo>
                    <a:lnTo>
                      <a:pt x="32" y="40"/>
                    </a:lnTo>
                    <a:lnTo>
                      <a:pt x="22" y="44"/>
                    </a:lnTo>
                    <a:lnTo>
                      <a:pt x="14" y="47"/>
                    </a:lnTo>
                    <a:lnTo>
                      <a:pt x="7" y="51"/>
                    </a:lnTo>
                    <a:lnTo>
                      <a:pt x="0" y="58"/>
                    </a:lnTo>
                    <a:lnTo>
                      <a:pt x="4" y="62"/>
                    </a:lnTo>
                    <a:lnTo>
                      <a:pt x="11" y="58"/>
                    </a:lnTo>
                    <a:lnTo>
                      <a:pt x="18" y="54"/>
                    </a:lnTo>
                    <a:lnTo>
                      <a:pt x="25" y="51"/>
                    </a:lnTo>
                    <a:lnTo>
                      <a:pt x="32" y="44"/>
                    </a:lnTo>
                    <a:lnTo>
                      <a:pt x="43" y="40"/>
                    </a:lnTo>
                    <a:lnTo>
                      <a:pt x="50" y="36"/>
                    </a:lnTo>
                    <a:lnTo>
                      <a:pt x="61" y="33"/>
                    </a:lnTo>
                    <a:lnTo>
                      <a:pt x="68" y="33"/>
                    </a:lnTo>
                    <a:lnTo>
                      <a:pt x="76" y="29"/>
                    </a:lnTo>
                    <a:lnTo>
                      <a:pt x="86" y="26"/>
                    </a:lnTo>
                    <a:lnTo>
                      <a:pt x="94" y="22"/>
                    </a:lnTo>
                    <a:lnTo>
                      <a:pt x="101" y="18"/>
                    </a:lnTo>
                    <a:lnTo>
                      <a:pt x="112" y="18"/>
                    </a:lnTo>
                    <a:lnTo>
                      <a:pt x="119" y="15"/>
                    </a:lnTo>
                    <a:lnTo>
                      <a:pt x="130" y="11"/>
                    </a:lnTo>
                    <a:lnTo>
                      <a:pt x="137" y="8"/>
                    </a:lnTo>
                    <a:lnTo>
                      <a:pt x="133" y="8"/>
                    </a:lnTo>
                    <a:lnTo>
                      <a:pt x="140" y="0"/>
                    </a:lnTo>
                    <a:lnTo>
                      <a:pt x="137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53" name="Freeform 777"/>
              <p:cNvSpPr>
                <a:spLocks/>
              </p:cNvSpPr>
              <p:nvPr/>
            </p:nvSpPr>
            <p:spPr bwMode="auto">
              <a:xfrm>
                <a:off x="3991" y="1640"/>
                <a:ext cx="32" cy="11"/>
              </a:xfrm>
              <a:custGeom>
                <a:avLst/>
                <a:gdLst>
                  <a:gd name="T0" fmla="*/ 32 w 32"/>
                  <a:gd name="T1" fmla="*/ 4 h 11"/>
                  <a:gd name="T2" fmla="*/ 7 w 32"/>
                  <a:gd name="T3" fmla="*/ 4 h 11"/>
                  <a:gd name="T4" fmla="*/ 7 w 32"/>
                  <a:gd name="T5" fmla="*/ 0 h 11"/>
                  <a:gd name="T6" fmla="*/ 0 w 32"/>
                  <a:gd name="T7" fmla="*/ 8 h 11"/>
                  <a:gd name="T8" fmla="*/ 7 w 32"/>
                  <a:gd name="T9" fmla="*/ 11 h 11"/>
                  <a:gd name="T10" fmla="*/ 32 w 32"/>
                  <a:gd name="T11" fmla="*/ 11 h 11"/>
                  <a:gd name="T12" fmla="*/ 29 w 32"/>
                  <a:gd name="T13" fmla="*/ 11 h 11"/>
                  <a:gd name="T14" fmla="*/ 32 w 32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1">
                    <a:moveTo>
                      <a:pt x="32" y="4"/>
                    </a:moveTo>
                    <a:lnTo>
                      <a:pt x="7" y="4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54" name="Freeform 778"/>
              <p:cNvSpPr>
                <a:spLocks/>
              </p:cNvSpPr>
              <p:nvPr/>
            </p:nvSpPr>
            <p:spPr bwMode="auto">
              <a:xfrm>
                <a:off x="4020" y="1644"/>
                <a:ext cx="47" cy="130"/>
              </a:xfrm>
              <a:custGeom>
                <a:avLst/>
                <a:gdLst>
                  <a:gd name="T0" fmla="*/ 43 w 47"/>
                  <a:gd name="T1" fmla="*/ 130 h 130"/>
                  <a:gd name="T2" fmla="*/ 43 w 47"/>
                  <a:gd name="T3" fmla="*/ 126 h 130"/>
                  <a:gd name="T4" fmla="*/ 47 w 47"/>
                  <a:gd name="T5" fmla="*/ 108 h 130"/>
                  <a:gd name="T6" fmla="*/ 47 w 47"/>
                  <a:gd name="T7" fmla="*/ 94 h 130"/>
                  <a:gd name="T8" fmla="*/ 43 w 47"/>
                  <a:gd name="T9" fmla="*/ 76 h 130"/>
                  <a:gd name="T10" fmla="*/ 39 w 47"/>
                  <a:gd name="T11" fmla="*/ 58 h 130"/>
                  <a:gd name="T12" fmla="*/ 36 w 47"/>
                  <a:gd name="T13" fmla="*/ 43 h 130"/>
                  <a:gd name="T14" fmla="*/ 29 w 47"/>
                  <a:gd name="T15" fmla="*/ 29 h 130"/>
                  <a:gd name="T16" fmla="*/ 18 w 47"/>
                  <a:gd name="T17" fmla="*/ 14 h 130"/>
                  <a:gd name="T18" fmla="*/ 3 w 47"/>
                  <a:gd name="T19" fmla="*/ 0 h 130"/>
                  <a:gd name="T20" fmla="*/ 0 w 47"/>
                  <a:gd name="T21" fmla="*/ 7 h 130"/>
                  <a:gd name="T22" fmla="*/ 11 w 47"/>
                  <a:gd name="T23" fmla="*/ 18 h 130"/>
                  <a:gd name="T24" fmla="*/ 21 w 47"/>
                  <a:gd name="T25" fmla="*/ 32 h 130"/>
                  <a:gd name="T26" fmla="*/ 29 w 47"/>
                  <a:gd name="T27" fmla="*/ 43 h 130"/>
                  <a:gd name="T28" fmla="*/ 32 w 47"/>
                  <a:gd name="T29" fmla="*/ 58 h 130"/>
                  <a:gd name="T30" fmla="*/ 36 w 47"/>
                  <a:gd name="T31" fmla="*/ 76 h 130"/>
                  <a:gd name="T32" fmla="*/ 39 w 47"/>
                  <a:gd name="T33" fmla="*/ 94 h 130"/>
                  <a:gd name="T34" fmla="*/ 39 w 47"/>
                  <a:gd name="T35" fmla="*/ 108 h 130"/>
                  <a:gd name="T36" fmla="*/ 36 w 47"/>
                  <a:gd name="T37" fmla="*/ 126 h 130"/>
                  <a:gd name="T38" fmla="*/ 39 w 47"/>
                  <a:gd name="T39" fmla="*/ 122 h 130"/>
                  <a:gd name="T40" fmla="*/ 43 w 47"/>
                  <a:gd name="T41" fmla="*/ 130 h 130"/>
                  <a:gd name="T42" fmla="*/ 43 w 47"/>
                  <a:gd name="T43" fmla="*/ 126 h 130"/>
                  <a:gd name="T44" fmla="*/ 43 w 47"/>
                  <a:gd name="T4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130">
                    <a:moveTo>
                      <a:pt x="43" y="130"/>
                    </a:moveTo>
                    <a:lnTo>
                      <a:pt x="43" y="126"/>
                    </a:lnTo>
                    <a:lnTo>
                      <a:pt x="47" y="108"/>
                    </a:lnTo>
                    <a:lnTo>
                      <a:pt x="47" y="94"/>
                    </a:lnTo>
                    <a:lnTo>
                      <a:pt x="43" y="76"/>
                    </a:lnTo>
                    <a:lnTo>
                      <a:pt x="39" y="58"/>
                    </a:lnTo>
                    <a:lnTo>
                      <a:pt x="36" y="43"/>
                    </a:lnTo>
                    <a:lnTo>
                      <a:pt x="29" y="29"/>
                    </a:lnTo>
                    <a:lnTo>
                      <a:pt x="18" y="14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1" y="18"/>
                    </a:lnTo>
                    <a:lnTo>
                      <a:pt x="21" y="32"/>
                    </a:lnTo>
                    <a:lnTo>
                      <a:pt x="29" y="43"/>
                    </a:lnTo>
                    <a:lnTo>
                      <a:pt x="32" y="58"/>
                    </a:lnTo>
                    <a:lnTo>
                      <a:pt x="36" y="76"/>
                    </a:lnTo>
                    <a:lnTo>
                      <a:pt x="39" y="94"/>
                    </a:lnTo>
                    <a:lnTo>
                      <a:pt x="39" y="108"/>
                    </a:lnTo>
                    <a:lnTo>
                      <a:pt x="36" y="126"/>
                    </a:lnTo>
                    <a:lnTo>
                      <a:pt x="39" y="122"/>
                    </a:lnTo>
                    <a:lnTo>
                      <a:pt x="43" y="130"/>
                    </a:lnTo>
                    <a:lnTo>
                      <a:pt x="43" y="126"/>
                    </a:lnTo>
                    <a:lnTo>
                      <a:pt x="43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55" name="Freeform 779"/>
              <p:cNvSpPr>
                <a:spLocks/>
              </p:cNvSpPr>
              <p:nvPr/>
            </p:nvSpPr>
            <p:spPr bwMode="auto">
              <a:xfrm>
                <a:off x="3898" y="1766"/>
                <a:ext cx="165" cy="47"/>
              </a:xfrm>
              <a:custGeom>
                <a:avLst/>
                <a:gdLst>
                  <a:gd name="T0" fmla="*/ 0 w 165"/>
                  <a:gd name="T1" fmla="*/ 40 h 47"/>
                  <a:gd name="T2" fmla="*/ 10 w 165"/>
                  <a:gd name="T3" fmla="*/ 44 h 47"/>
                  <a:gd name="T4" fmla="*/ 21 w 165"/>
                  <a:gd name="T5" fmla="*/ 44 h 47"/>
                  <a:gd name="T6" fmla="*/ 32 w 165"/>
                  <a:gd name="T7" fmla="*/ 47 h 47"/>
                  <a:gd name="T8" fmla="*/ 64 w 165"/>
                  <a:gd name="T9" fmla="*/ 47 h 47"/>
                  <a:gd name="T10" fmla="*/ 75 w 165"/>
                  <a:gd name="T11" fmla="*/ 44 h 47"/>
                  <a:gd name="T12" fmla="*/ 86 w 165"/>
                  <a:gd name="T13" fmla="*/ 44 h 47"/>
                  <a:gd name="T14" fmla="*/ 97 w 165"/>
                  <a:gd name="T15" fmla="*/ 40 h 47"/>
                  <a:gd name="T16" fmla="*/ 107 w 165"/>
                  <a:gd name="T17" fmla="*/ 36 h 47"/>
                  <a:gd name="T18" fmla="*/ 118 w 165"/>
                  <a:gd name="T19" fmla="*/ 33 h 47"/>
                  <a:gd name="T20" fmla="*/ 129 w 165"/>
                  <a:gd name="T21" fmla="*/ 29 h 47"/>
                  <a:gd name="T22" fmla="*/ 140 w 165"/>
                  <a:gd name="T23" fmla="*/ 26 h 47"/>
                  <a:gd name="T24" fmla="*/ 147 w 165"/>
                  <a:gd name="T25" fmla="*/ 18 h 47"/>
                  <a:gd name="T26" fmla="*/ 158 w 165"/>
                  <a:gd name="T27" fmla="*/ 11 h 47"/>
                  <a:gd name="T28" fmla="*/ 165 w 165"/>
                  <a:gd name="T29" fmla="*/ 8 h 47"/>
                  <a:gd name="T30" fmla="*/ 161 w 165"/>
                  <a:gd name="T31" fmla="*/ 0 h 47"/>
                  <a:gd name="T32" fmla="*/ 154 w 165"/>
                  <a:gd name="T33" fmla="*/ 8 h 47"/>
                  <a:gd name="T34" fmla="*/ 143 w 165"/>
                  <a:gd name="T35" fmla="*/ 11 h 47"/>
                  <a:gd name="T36" fmla="*/ 136 w 165"/>
                  <a:gd name="T37" fmla="*/ 18 h 47"/>
                  <a:gd name="T38" fmla="*/ 125 w 165"/>
                  <a:gd name="T39" fmla="*/ 22 h 47"/>
                  <a:gd name="T40" fmla="*/ 115 w 165"/>
                  <a:gd name="T41" fmla="*/ 26 h 47"/>
                  <a:gd name="T42" fmla="*/ 104 w 165"/>
                  <a:gd name="T43" fmla="*/ 29 h 47"/>
                  <a:gd name="T44" fmla="*/ 97 w 165"/>
                  <a:gd name="T45" fmla="*/ 33 h 47"/>
                  <a:gd name="T46" fmla="*/ 86 w 165"/>
                  <a:gd name="T47" fmla="*/ 36 h 47"/>
                  <a:gd name="T48" fmla="*/ 75 w 165"/>
                  <a:gd name="T49" fmla="*/ 36 h 47"/>
                  <a:gd name="T50" fmla="*/ 64 w 165"/>
                  <a:gd name="T51" fmla="*/ 40 h 47"/>
                  <a:gd name="T52" fmla="*/ 32 w 165"/>
                  <a:gd name="T53" fmla="*/ 40 h 47"/>
                  <a:gd name="T54" fmla="*/ 21 w 165"/>
                  <a:gd name="T55" fmla="*/ 36 h 47"/>
                  <a:gd name="T56" fmla="*/ 10 w 165"/>
                  <a:gd name="T57" fmla="*/ 36 h 47"/>
                  <a:gd name="T58" fmla="*/ 0 w 165"/>
                  <a:gd name="T59" fmla="*/ 33 h 47"/>
                  <a:gd name="T60" fmla="*/ 3 w 165"/>
                  <a:gd name="T61" fmla="*/ 33 h 47"/>
                  <a:gd name="T62" fmla="*/ 0 w 165"/>
                  <a:gd name="T63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47">
                    <a:moveTo>
                      <a:pt x="0" y="40"/>
                    </a:moveTo>
                    <a:lnTo>
                      <a:pt x="10" y="44"/>
                    </a:lnTo>
                    <a:lnTo>
                      <a:pt x="21" y="44"/>
                    </a:lnTo>
                    <a:lnTo>
                      <a:pt x="32" y="47"/>
                    </a:lnTo>
                    <a:lnTo>
                      <a:pt x="64" y="47"/>
                    </a:lnTo>
                    <a:lnTo>
                      <a:pt x="75" y="44"/>
                    </a:lnTo>
                    <a:lnTo>
                      <a:pt x="86" y="44"/>
                    </a:lnTo>
                    <a:lnTo>
                      <a:pt x="97" y="40"/>
                    </a:lnTo>
                    <a:lnTo>
                      <a:pt x="107" y="36"/>
                    </a:lnTo>
                    <a:lnTo>
                      <a:pt x="118" y="33"/>
                    </a:lnTo>
                    <a:lnTo>
                      <a:pt x="129" y="29"/>
                    </a:lnTo>
                    <a:lnTo>
                      <a:pt x="140" y="26"/>
                    </a:lnTo>
                    <a:lnTo>
                      <a:pt x="147" y="18"/>
                    </a:lnTo>
                    <a:lnTo>
                      <a:pt x="158" y="11"/>
                    </a:lnTo>
                    <a:lnTo>
                      <a:pt x="165" y="8"/>
                    </a:lnTo>
                    <a:lnTo>
                      <a:pt x="161" y="0"/>
                    </a:lnTo>
                    <a:lnTo>
                      <a:pt x="154" y="8"/>
                    </a:lnTo>
                    <a:lnTo>
                      <a:pt x="143" y="11"/>
                    </a:lnTo>
                    <a:lnTo>
                      <a:pt x="136" y="18"/>
                    </a:lnTo>
                    <a:lnTo>
                      <a:pt x="125" y="22"/>
                    </a:lnTo>
                    <a:lnTo>
                      <a:pt x="115" y="26"/>
                    </a:lnTo>
                    <a:lnTo>
                      <a:pt x="104" y="29"/>
                    </a:lnTo>
                    <a:lnTo>
                      <a:pt x="97" y="33"/>
                    </a:lnTo>
                    <a:lnTo>
                      <a:pt x="86" y="36"/>
                    </a:lnTo>
                    <a:lnTo>
                      <a:pt x="75" y="36"/>
                    </a:lnTo>
                    <a:lnTo>
                      <a:pt x="64" y="40"/>
                    </a:lnTo>
                    <a:lnTo>
                      <a:pt x="32" y="40"/>
                    </a:lnTo>
                    <a:lnTo>
                      <a:pt x="21" y="36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33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56" name="Freeform 780"/>
              <p:cNvSpPr>
                <a:spLocks/>
              </p:cNvSpPr>
              <p:nvPr/>
            </p:nvSpPr>
            <p:spPr bwMode="auto">
              <a:xfrm>
                <a:off x="3858" y="1756"/>
                <a:ext cx="43" cy="50"/>
              </a:xfrm>
              <a:custGeom>
                <a:avLst/>
                <a:gdLst>
                  <a:gd name="T0" fmla="*/ 0 w 43"/>
                  <a:gd name="T1" fmla="*/ 3 h 50"/>
                  <a:gd name="T2" fmla="*/ 11 w 43"/>
                  <a:gd name="T3" fmla="*/ 14 h 50"/>
                  <a:gd name="T4" fmla="*/ 14 w 43"/>
                  <a:gd name="T5" fmla="*/ 21 h 50"/>
                  <a:gd name="T6" fmla="*/ 18 w 43"/>
                  <a:gd name="T7" fmla="*/ 25 h 50"/>
                  <a:gd name="T8" fmla="*/ 22 w 43"/>
                  <a:gd name="T9" fmla="*/ 32 h 50"/>
                  <a:gd name="T10" fmla="*/ 25 w 43"/>
                  <a:gd name="T11" fmla="*/ 39 h 50"/>
                  <a:gd name="T12" fmla="*/ 32 w 43"/>
                  <a:gd name="T13" fmla="*/ 43 h 50"/>
                  <a:gd name="T14" fmla="*/ 40 w 43"/>
                  <a:gd name="T15" fmla="*/ 50 h 50"/>
                  <a:gd name="T16" fmla="*/ 43 w 43"/>
                  <a:gd name="T17" fmla="*/ 43 h 50"/>
                  <a:gd name="T18" fmla="*/ 36 w 43"/>
                  <a:gd name="T19" fmla="*/ 39 h 50"/>
                  <a:gd name="T20" fmla="*/ 32 w 43"/>
                  <a:gd name="T21" fmla="*/ 32 h 50"/>
                  <a:gd name="T22" fmla="*/ 29 w 43"/>
                  <a:gd name="T23" fmla="*/ 28 h 50"/>
                  <a:gd name="T24" fmla="*/ 25 w 43"/>
                  <a:gd name="T25" fmla="*/ 21 h 50"/>
                  <a:gd name="T26" fmla="*/ 22 w 43"/>
                  <a:gd name="T27" fmla="*/ 18 h 50"/>
                  <a:gd name="T28" fmla="*/ 18 w 43"/>
                  <a:gd name="T29" fmla="*/ 10 h 50"/>
                  <a:gd name="T30" fmla="*/ 14 w 43"/>
                  <a:gd name="T31" fmla="*/ 3 h 50"/>
                  <a:gd name="T32" fmla="*/ 7 w 43"/>
                  <a:gd name="T33" fmla="*/ 0 h 50"/>
                  <a:gd name="T34" fmla="*/ 7 w 43"/>
                  <a:gd name="T35" fmla="*/ 3 h 50"/>
                  <a:gd name="T36" fmla="*/ 0 w 43"/>
                  <a:gd name="T37" fmla="*/ 3 h 50"/>
                  <a:gd name="T38" fmla="*/ 4 w 43"/>
                  <a:gd name="T39" fmla="*/ 7 h 50"/>
                  <a:gd name="T40" fmla="*/ 0 w 43"/>
                  <a:gd name="T41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50">
                    <a:moveTo>
                      <a:pt x="0" y="3"/>
                    </a:moveTo>
                    <a:lnTo>
                      <a:pt x="11" y="14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2" y="32"/>
                    </a:lnTo>
                    <a:lnTo>
                      <a:pt x="25" y="39"/>
                    </a:lnTo>
                    <a:lnTo>
                      <a:pt x="32" y="43"/>
                    </a:lnTo>
                    <a:lnTo>
                      <a:pt x="40" y="50"/>
                    </a:lnTo>
                    <a:lnTo>
                      <a:pt x="43" y="43"/>
                    </a:lnTo>
                    <a:lnTo>
                      <a:pt x="36" y="39"/>
                    </a:lnTo>
                    <a:lnTo>
                      <a:pt x="32" y="32"/>
                    </a:lnTo>
                    <a:lnTo>
                      <a:pt x="29" y="28"/>
                    </a:lnTo>
                    <a:lnTo>
                      <a:pt x="25" y="21"/>
                    </a:lnTo>
                    <a:lnTo>
                      <a:pt x="22" y="18"/>
                    </a:lnTo>
                    <a:lnTo>
                      <a:pt x="18" y="10"/>
                    </a:lnTo>
                    <a:lnTo>
                      <a:pt x="14" y="3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4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57" name="Freeform 781"/>
              <p:cNvSpPr>
                <a:spLocks/>
              </p:cNvSpPr>
              <p:nvPr/>
            </p:nvSpPr>
            <p:spPr bwMode="auto">
              <a:xfrm>
                <a:off x="3736" y="1532"/>
                <a:ext cx="511" cy="558"/>
              </a:xfrm>
              <a:custGeom>
                <a:avLst/>
                <a:gdLst>
                  <a:gd name="T0" fmla="*/ 144 w 511"/>
                  <a:gd name="T1" fmla="*/ 267 h 558"/>
                  <a:gd name="T2" fmla="*/ 230 w 511"/>
                  <a:gd name="T3" fmla="*/ 285 h 558"/>
                  <a:gd name="T4" fmla="*/ 302 w 511"/>
                  <a:gd name="T5" fmla="*/ 267 h 558"/>
                  <a:gd name="T6" fmla="*/ 338 w 511"/>
                  <a:gd name="T7" fmla="*/ 198 h 558"/>
                  <a:gd name="T8" fmla="*/ 352 w 511"/>
                  <a:gd name="T9" fmla="*/ 94 h 558"/>
                  <a:gd name="T10" fmla="*/ 374 w 511"/>
                  <a:gd name="T11" fmla="*/ 134 h 558"/>
                  <a:gd name="T12" fmla="*/ 406 w 511"/>
                  <a:gd name="T13" fmla="*/ 105 h 558"/>
                  <a:gd name="T14" fmla="*/ 428 w 511"/>
                  <a:gd name="T15" fmla="*/ 126 h 558"/>
                  <a:gd name="T16" fmla="*/ 406 w 511"/>
                  <a:gd name="T17" fmla="*/ 134 h 558"/>
                  <a:gd name="T18" fmla="*/ 431 w 511"/>
                  <a:gd name="T19" fmla="*/ 137 h 558"/>
                  <a:gd name="T20" fmla="*/ 428 w 511"/>
                  <a:gd name="T21" fmla="*/ 87 h 558"/>
                  <a:gd name="T22" fmla="*/ 435 w 511"/>
                  <a:gd name="T23" fmla="*/ 72 h 558"/>
                  <a:gd name="T24" fmla="*/ 410 w 511"/>
                  <a:gd name="T25" fmla="*/ 69 h 558"/>
                  <a:gd name="T26" fmla="*/ 424 w 511"/>
                  <a:gd name="T27" fmla="*/ 26 h 558"/>
                  <a:gd name="T28" fmla="*/ 449 w 511"/>
                  <a:gd name="T29" fmla="*/ 40 h 558"/>
                  <a:gd name="T30" fmla="*/ 460 w 511"/>
                  <a:gd name="T31" fmla="*/ 40 h 558"/>
                  <a:gd name="T32" fmla="*/ 421 w 511"/>
                  <a:gd name="T33" fmla="*/ 15 h 558"/>
                  <a:gd name="T34" fmla="*/ 395 w 511"/>
                  <a:gd name="T35" fmla="*/ 76 h 558"/>
                  <a:gd name="T36" fmla="*/ 395 w 511"/>
                  <a:gd name="T37" fmla="*/ 44 h 558"/>
                  <a:gd name="T38" fmla="*/ 439 w 511"/>
                  <a:gd name="T39" fmla="*/ 4 h 558"/>
                  <a:gd name="T40" fmla="*/ 475 w 511"/>
                  <a:gd name="T41" fmla="*/ 98 h 558"/>
                  <a:gd name="T42" fmla="*/ 471 w 511"/>
                  <a:gd name="T43" fmla="*/ 188 h 558"/>
                  <a:gd name="T44" fmla="*/ 457 w 511"/>
                  <a:gd name="T45" fmla="*/ 202 h 558"/>
                  <a:gd name="T46" fmla="*/ 413 w 511"/>
                  <a:gd name="T47" fmla="*/ 173 h 558"/>
                  <a:gd name="T48" fmla="*/ 410 w 511"/>
                  <a:gd name="T49" fmla="*/ 195 h 558"/>
                  <a:gd name="T50" fmla="*/ 467 w 511"/>
                  <a:gd name="T51" fmla="*/ 202 h 558"/>
                  <a:gd name="T52" fmla="*/ 500 w 511"/>
                  <a:gd name="T53" fmla="*/ 227 h 558"/>
                  <a:gd name="T54" fmla="*/ 507 w 511"/>
                  <a:gd name="T55" fmla="*/ 267 h 558"/>
                  <a:gd name="T56" fmla="*/ 496 w 511"/>
                  <a:gd name="T57" fmla="*/ 317 h 558"/>
                  <a:gd name="T58" fmla="*/ 439 w 511"/>
                  <a:gd name="T59" fmla="*/ 357 h 558"/>
                  <a:gd name="T60" fmla="*/ 421 w 511"/>
                  <a:gd name="T61" fmla="*/ 414 h 558"/>
                  <a:gd name="T62" fmla="*/ 338 w 511"/>
                  <a:gd name="T63" fmla="*/ 504 h 558"/>
                  <a:gd name="T64" fmla="*/ 284 w 511"/>
                  <a:gd name="T65" fmla="*/ 530 h 558"/>
                  <a:gd name="T66" fmla="*/ 230 w 511"/>
                  <a:gd name="T67" fmla="*/ 548 h 558"/>
                  <a:gd name="T68" fmla="*/ 172 w 511"/>
                  <a:gd name="T69" fmla="*/ 555 h 558"/>
                  <a:gd name="T70" fmla="*/ 140 w 511"/>
                  <a:gd name="T71" fmla="*/ 526 h 558"/>
                  <a:gd name="T72" fmla="*/ 111 w 511"/>
                  <a:gd name="T73" fmla="*/ 479 h 558"/>
                  <a:gd name="T74" fmla="*/ 57 w 511"/>
                  <a:gd name="T75" fmla="*/ 465 h 558"/>
                  <a:gd name="T76" fmla="*/ 25 w 511"/>
                  <a:gd name="T77" fmla="*/ 404 h 558"/>
                  <a:gd name="T78" fmla="*/ 0 w 511"/>
                  <a:gd name="T79" fmla="*/ 339 h 558"/>
                  <a:gd name="T80" fmla="*/ 61 w 511"/>
                  <a:gd name="T81" fmla="*/ 321 h 558"/>
                  <a:gd name="T82" fmla="*/ 82 w 511"/>
                  <a:gd name="T83" fmla="*/ 389 h 558"/>
                  <a:gd name="T84" fmla="*/ 133 w 511"/>
                  <a:gd name="T85" fmla="*/ 393 h 558"/>
                  <a:gd name="T86" fmla="*/ 165 w 511"/>
                  <a:gd name="T87" fmla="*/ 371 h 558"/>
                  <a:gd name="T88" fmla="*/ 198 w 511"/>
                  <a:gd name="T89" fmla="*/ 350 h 558"/>
                  <a:gd name="T90" fmla="*/ 237 w 511"/>
                  <a:gd name="T91" fmla="*/ 350 h 558"/>
                  <a:gd name="T92" fmla="*/ 291 w 511"/>
                  <a:gd name="T93" fmla="*/ 357 h 558"/>
                  <a:gd name="T94" fmla="*/ 323 w 511"/>
                  <a:gd name="T95" fmla="*/ 389 h 558"/>
                  <a:gd name="T96" fmla="*/ 287 w 511"/>
                  <a:gd name="T97" fmla="*/ 339 h 558"/>
                  <a:gd name="T98" fmla="*/ 219 w 511"/>
                  <a:gd name="T99" fmla="*/ 335 h 558"/>
                  <a:gd name="T100" fmla="*/ 187 w 511"/>
                  <a:gd name="T101" fmla="*/ 310 h 558"/>
                  <a:gd name="T102" fmla="*/ 172 w 511"/>
                  <a:gd name="T103" fmla="*/ 324 h 558"/>
                  <a:gd name="T104" fmla="*/ 172 w 511"/>
                  <a:gd name="T105" fmla="*/ 357 h 558"/>
                  <a:gd name="T106" fmla="*/ 122 w 511"/>
                  <a:gd name="T107" fmla="*/ 386 h 558"/>
                  <a:gd name="T108" fmla="*/ 82 w 511"/>
                  <a:gd name="T109" fmla="*/ 310 h 558"/>
                  <a:gd name="T110" fmla="*/ 104 w 511"/>
                  <a:gd name="T111" fmla="*/ 234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11" h="558">
                    <a:moveTo>
                      <a:pt x="126" y="227"/>
                    </a:moveTo>
                    <a:lnTo>
                      <a:pt x="126" y="231"/>
                    </a:lnTo>
                    <a:lnTo>
                      <a:pt x="129" y="238"/>
                    </a:lnTo>
                    <a:lnTo>
                      <a:pt x="133" y="249"/>
                    </a:lnTo>
                    <a:lnTo>
                      <a:pt x="136" y="256"/>
                    </a:lnTo>
                    <a:lnTo>
                      <a:pt x="144" y="267"/>
                    </a:lnTo>
                    <a:lnTo>
                      <a:pt x="154" y="278"/>
                    </a:lnTo>
                    <a:lnTo>
                      <a:pt x="165" y="285"/>
                    </a:lnTo>
                    <a:lnTo>
                      <a:pt x="183" y="285"/>
                    </a:lnTo>
                    <a:lnTo>
                      <a:pt x="198" y="288"/>
                    </a:lnTo>
                    <a:lnTo>
                      <a:pt x="219" y="288"/>
                    </a:lnTo>
                    <a:lnTo>
                      <a:pt x="230" y="285"/>
                    </a:lnTo>
                    <a:lnTo>
                      <a:pt x="252" y="285"/>
                    </a:lnTo>
                    <a:lnTo>
                      <a:pt x="262" y="281"/>
                    </a:lnTo>
                    <a:lnTo>
                      <a:pt x="273" y="278"/>
                    </a:lnTo>
                    <a:lnTo>
                      <a:pt x="280" y="274"/>
                    </a:lnTo>
                    <a:lnTo>
                      <a:pt x="291" y="270"/>
                    </a:lnTo>
                    <a:lnTo>
                      <a:pt x="302" y="267"/>
                    </a:lnTo>
                    <a:lnTo>
                      <a:pt x="313" y="260"/>
                    </a:lnTo>
                    <a:lnTo>
                      <a:pt x="320" y="252"/>
                    </a:lnTo>
                    <a:lnTo>
                      <a:pt x="327" y="249"/>
                    </a:lnTo>
                    <a:lnTo>
                      <a:pt x="338" y="242"/>
                    </a:lnTo>
                    <a:lnTo>
                      <a:pt x="341" y="220"/>
                    </a:lnTo>
                    <a:lnTo>
                      <a:pt x="338" y="198"/>
                    </a:lnTo>
                    <a:lnTo>
                      <a:pt x="334" y="180"/>
                    </a:lnTo>
                    <a:lnTo>
                      <a:pt x="331" y="159"/>
                    </a:lnTo>
                    <a:lnTo>
                      <a:pt x="331" y="123"/>
                    </a:lnTo>
                    <a:lnTo>
                      <a:pt x="338" y="105"/>
                    </a:lnTo>
                    <a:lnTo>
                      <a:pt x="349" y="90"/>
                    </a:lnTo>
                    <a:lnTo>
                      <a:pt x="352" y="94"/>
                    </a:lnTo>
                    <a:lnTo>
                      <a:pt x="356" y="101"/>
                    </a:lnTo>
                    <a:lnTo>
                      <a:pt x="356" y="116"/>
                    </a:lnTo>
                    <a:lnTo>
                      <a:pt x="359" y="123"/>
                    </a:lnTo>
                    <a:lnTo>
                      <a:pt x="359" y="130"/>
                    </a:lnTo>
                    <a:lnTo>
                      <a:pt x="367" y="137"/>
                    </a:lnTo>
                    <a:lnTo>
                      <a:pt x="374" y="134"/>
                    </a:lnTo>
                    <a:lnTo>
                      <a:pt x="381" y="134"/>
                    </a:lnTo>
                    <a:lnTo>
                      <a:pt x="388" y="130"/>
                    </a:lnTo>
                    <a:lnTo>
                      <a:pt x="395" y="130"/>
                    </a:lnTo>
                    <a:lnTo>
                      <a:pt x="403" y="123"/>
                    </a:lnTo>
                    <a:lnTo>
                      <a:pt x="406" y="116"/>
                    </a:lnTo>
                    <a:lnTo>
                      <a:pt x="406" y="105"/>
                    </a:lnTo>
                    <a:lnTo>
                      <a:pt x="410" y="101"/>
                    </a:lnTo>
                    <a:lnTo>
                      <a:pt x="413" y="101"/>
                    </a:lnTo>
                    <a:lnTo>
                      <a:pt x="417" y="98"/>
                    </a:lnTo>
                    <a:lnTo>
                      <a:pt x="424" y="98"/>
                    </a:lnTo>
                    <a:lnTo>
                      <a:pt x="428" y="101"/>
                    </a:lnTo>
                    <a:lnTo>
                      <a:pt x="428" y="126"/>
                    </a:lnTo>
                    <a:lnTo>
                      <a:pt x="421" y="134"/>
                    </a:lnTo>
                    <a:lnTo>
                      <a:pt x="417" y="130"/>
                    </a:lnTo>
                    <a:lnTo>
                      <a:pt x="413" y="130"/>
                    </a:lnTo>
                    <a:lnTo>
                      <a:pt x="410" y="126"/>
                    </a:lnTo>
                    <a:lnTo>
                      <a:pt x="403" y="134"/>
                    </a:lnTo>
                    <a:lnTo>
                      <a:pt x="406" y="134"/>
                    </a:lnTo>
                    <a:lnTo>
                      <a:pt x="410" y="137"/>
                    </a:lnTo>
                    <a:lnTo>
                      <a:pt x="410" y="141"/>
                    </a:lnTo>
                    <a:lnTo>
                      <a:pt x="417" y="141"/>
                    </a:lnTo>
                    <a:lnTo>
                      <a:pt x="421" y="144"/>
                    </a:lnTo>
                    <a:lnTo>
                      <a:pt x="428" y="144"/>
                    </a:lnTo>
                    <a:lnTo>
                      <a:pt x="431" y="137"/>
                    </a:lnTo>
                    <a:lnTo>
                      <a:pt x="435" y="134"/>
                    </a:lnTo>
                    <a:lnTo>
                      <a:pt x="439" y="126"/>
                    </a:lnTo>
                    <a:lnTo>
                      <a:pt x="439" y="94"/>
                    </a:lnTo>
                    <a:lnTo>
                      <a:pt x="435" y="90"/>
                    </a:lnTo>
                    <a:lnTo>
                      <a:pt x="431" y="90"/>
                    </a:lnTo>
                    <a:lnTo>
                      <a:pt x="428" y="87"/>
                    </a:lnTo>
                    <a:lnTo>
                      <a:pt x="417" y="87"/>
                    </a:lnTo>
                    <a:lnTo>
                      <a:pt x="417" y="83"/>
                    </a:lnTo>
                    <a:lnTo>
                      <a:pt x="421" y="80"/>
                    </a:lnTo>
                    <a:lnTo>
                      <a:pt x="421" y="76"/>
                    </a:lnTo>
                    <a:lnTo>
                      <a:pt x="435" y="76"/>
                    </a:lnTo>
                    <a:lnTo>
                      <a:pt x="435" y="72"/>
                    </a:lnTo>
                    <a:lnTo>
                      <a:pt x="439" y="72"/>
                    </a:lnTo>
                    <a:lnTo>
                      <a:pt x="439" y="69"/>
                    </a:lnTo>
                    <a:lnTo>
                      <a:pt x="435" y="65"/>
                    </a:lnTo>
                    <a:lnTo>
                      <a:pt x="417" y="65"/>
                    </a:lnTo>
                    <a:lnTo>
                      <a:pt x="406" y="72"/>
                    </a:lnTo>
                    <a:lnTo>
                      <a:pt x="410" y="69"/>
                    </a:lnTo>
                    <a:lnTo>
                      <a:pt x="410" y="58"/>
                    </a:lnTo>
                    <a:lnTo>
                      <a:pt x="413" y="51"/>
                    </a:lnTo>
                    <a:lnTo>
                      <a:pt x="413" y="47"/>
                    </a:lnTo>
                    <a:lnTo>
                      <a:pt x="417" y="40"/>
                    </a:lnTo>
                    <a:lnTo>
                      <a:pt x="421" y="33"/>
                    </a:lnTo>
                    <a:lnTo>
                      <a:pt x="424" y="26"/>
                    </a:lnTo>
                    <a:lnTo>
                      <a:pt x="435" y="26"/>
                    </a:lnTo>
                    <a:lnTo>
                      <a:pt x="439" y="29"/>
                    </a:lnTo>
                    <a:lnTo>
                      <a:pt x="442" y="29"/>
                    </a:lnTo>
                    <a:lnTo>
                      <a:pt x="446" y="33"/>
                    </a:lnTo>
                    <a:lnTo>
                      <a:pt x="446" y="36"/>
                    </a:lnTo>
                    <a:lnTo>
                      <a:pt x="449" y="40"/>
                    </a:lnTo>
                    <a:lnTo>
                      <a:pt x="446" y="47"/>
                    </a:lnTo>
                    <a:lnTo>
                      <a:pt x="449" y="47"/>
                    </a:lnTo>
                    <a:lnTo>
                      <a:pt x="449" y="51"/>
                    </a:lnTo>
                    <a:lnTo>
                      <a:pt x="453" y="51"/>
                    </a:lnTo>
                    <a:lnTo>
                      <a:pt x="460" y="47"/>
                    </a:lnTo>
                    <a:lnTo>
                      <a:pt x="460" y="40"/>
                    </a:lnTo>
                    <a:lnTo>
                      <a:pt x="457" y="33"/>
                    </a:lnTo>
                    <a:lnTo>
                      <a:pt x="457" y="26"/>
                    </a:lnTo>
                    <a:lnTo>
                      <a:pt x="453" y="22"/>
                    </a:lnTo>
                    <a:lnTo>
                      <a:pt x="446" y="18"/>
                    </a:lnTo>
                    <a:lnTo>
                      <a:pt x="442" y="15"/>
                    </a:lnTo>
                    <a:lnTo>
                      <a:pt x="421" y="15"/>
                    </a:lnTo>
                    <a:lnTo>
                      <a:pt x="410" y="26"/>
                    </a:lnTo>
                    <a:lnTo>
                      <a:pt x="406" y="36"/>
                    </a:lnTo>
                    <a:lnTo>
                      <a:pt x="403" y="47"/>
                    </a:lnTo>
                    <a:lnTo>
                      <a:pt x="399" y="58"/>
                    </a:lnTo>
                    <a:lnTo>
                      <a:pt x="399" y="65"/>
                    </a:lnTo>
                    <a:lnTo>
                      <a:pt x="395" y="76"/>
                    </a:lnTo>
                    <a:lnTo>
                      <a:pt x="392" y="87"/>
                    </a:lnTo>
                    <a:lnTo>
                      <a:pt x="392" y="94"/>
                    </a:lnTo>
                    <a:lnTo>
                      <a:pt x="388" y="83"/>
                    </a:lnTo>
                    <a:lnTo>
                      <a:pt x="388" y="69"/>
                    </a:lnTo>
                    <a:lnTo>
                      <a:pt x="392" y="54"/>
                    </a:lnTo>
                    <a:lnTo>
                      <a:pt x="395" y="44"/>
                    </a:lnTo>
                    <a:lnTo>
                      <a:pt x="399" y="29"/>
                    </a:lnTo>
                    <a:lnTo>
                      <a:pt x="403" y="22"/>
                    </a:lnTo>
                    <a:lnTo>
                      <a:pt x="410" y="11"/>
                    </a:lnTo>
                    <a:lnTo>
                      <a:pt x="421" y="0"/>
                    </a:lnTo>
                    <a:lnTo>
                      <a:pt x="428" y="0"/>
                    </a:lnTo>
                    <a:lnTo>
                      <a:pt x="439" y="4"/>
                    </a:lnTo>
                    <a:lnTo>
                      <a:pt x="446" y="8"/>
                    </a:lnTo>
                    <a:lnTo>
                      <a:pt x="460" y="22"/>
                    </a:lnTo>
                    <a:lnTo>
                      <a:pt x="464" y="29"/>
                    </a:lnTo>
                    <a:lnTo>
                      <a:pt x="471" y="36"/>
                    </a:lnTo>
                    <a:lnTo>
                      <a:pt x="475" y="47"/>
                    </a:lnTo>
                    <a:lnTo>
                      <a:pt x="475" y="98"/>
                    </a:lnTo>
                    <a:lnTo>
                      <a:pt x="471" y="112"/>
                    </a:lnTo>
                    <a:lnTo>
                      <a:pt x="471" y="130"/>
                    </a:lnTo>
                    <a:lnTo>
                      <a:pt x="467" y="148"/>
                    </a:lnTo>
                    <a:lnTo>
                      <a:pt x="467" y="166"/>
                    </a:lnTo>
                    <a:lnTo>
                      <a:pt x="471" y="184"/>
                    </a:lnTo>
                    <a:lnTo>
                      <a:pt x="471" y="188"/>
                    </a:lnTo>
                    <a:lnTo>
                      <a:pt x="467" y="188"/>
                    </a:lnTo>
                    <a:lnTo>
                      <a:pt x="464" y="191"/>
                    </a:lnTo>
                    <a:lnTo>
                      <a:pt x="464" y="195"/>
                    </a:lnTo>
                    <a:lnTo>
                      <a:pt x="460" y="195"/>
                    </a:lnTo>
                    <a:lnTo>
                      <a:pt x="457" y="198"/>
                    </a:lnTo>
                    <a:lnTo>
                      <a:pt x="457" y="202"/>
                    </a:lnTo>
                    <a:lnTo>
                      <a:pt x="439" y="202"/>
                    </a:lnTo>
                    <a:lnTo>
                      <a:pt x="435" y="198"/>
                    </a:lnTo>
                    <a:lnTo>
                      <a:pt x="428" y="195"/>
                    </a:lnTo>
                    <a:lnTo>
                      <a:pt x="417" y="184"/>
                    </a:lnTo>
                    <a:lnTo>
                      <a:pt x="413" y="177"/>
                    </a:lnTo>
                    <a:lnTo>
                      <a:pt x="413" y="173"/>
                    </a:lnTo>
                    <a:lnTo>
                      <a:pt x="410" y="170"/>
                    </a:lnTo>
                    <a:lnTo>
                      <a:pt x="410" y="166"/>
                    </a:lnTo>
                    <a:lnTo>
                      <a:pt x="403" y="173"/>
                    </a:lnTo>
                    <a:lnTo>
                      <a:pt x="403" y="180"/>
                    </a:lnTo>
                    <a:lnTo>
                      <a:pt x="406" y="188"/>
                    </a:lnTo>
                    <a:lnTo>
                      <a:pt x="410" y="195"/>
                    </a:lnTo>
                    <a:lnTo>
                      <a:pt x="413" y="195"/>
                    </a:lnTo>
                    <a:lnTo>
                      <a:pt x="428" y="209"/>
                    </a:lnTo>
                    <a:lnTo>
                      <a:pt x="435" y="213"/>
                    </a:lnTo>
                    <a:lnTo>
                      <a:pt x="460" y="213"/>
                    </a:lnTo>
                    <a:lnTo>
                      <a:pt x="464" y="206"/>
                    </a:lnTo>
                    <a:lnTo>
                      <a:pt x="467" y="202"/>
                    </a:lnTo>
                    <a:lnTo>
                      <a:pt x="471" y="202"/>
                    </a:lnTo>
                    <a:lnTo>
                      <a:pt x="478" y="206"/>
                    </a:lnTo>
                    <a:lnTo>
                      <a:pt x="482" y="206"/>
                    </a:lnTo>
                    <a:lnTo>
                      <a:pt x="493" y="216"/>
                    </a:lnTo>
                    <a:lnTo>
                      <a:pt x="496" y="224"/>
                    </a:lnTo>
                    <a:lnTo>
                      <a:pt x="500" y="227"/>
                    </a:lnTo>
                    <a:lnTo>
                      <a:pt x="503" y="234"/>
                    </a:lnTo>
                    <a:lnTo>
                      <a:pt x="507" y="242"/>
                    </a:lnTo>
                    <a:lnTo>
                      <a:pt x="507" y="245"/>
                    </a:lnTo>
                    <a:lnTo>
                      <a:pt x="511" y="252"/>
                    </a:lnTo>
                    <a:lnTo>
                      <a:pt x="507" y="260"/>
                    </a:lnTo>
                    <a:lnTo>
                      <a:pt x="507" y="267"/>
                    </a:lnTo>
                    <a:lnTo>
                      <a:pt x="500" y="270"/>
                    </a:lnTo>
                    <a:lnTo>
                      <a:pt x="503" y="278"/>
                    </a:lnTo>
                    <a:lnTo>
                      <a:pt x="507" y="285"/>
                    </a:lnTo>
                    <a:lnTo>
                      <a:pt x="507" y="288"/>
                    </a:lnTo>
                    <a:lnTo>
                      <a:pt x="500" y="303"/>
                    </a:lnTo>
                    <a:lnTo>
                      <a:pt x="496" y="317"/>
                    </a:lnTo>
                    <a:lnTo>
                      <a:pt x="489" y="332"/>
                    </a:lnTo>
                    <a:lnTo>
                      <a:pt x="482" y="346"/>
                    </a:lnTo>
                    <a:lnTo>
                      <a:pt x="475" y="360"/>
                    </a:lnTo>
                    <a:lnTo>
                      <a:pt x="442" y="393"/>
                    </a:lnTo>
                    <a:lnTo>
                      <a:pt x="439" y="389"/>
                    </a:lnTo>
                    <a:lnTo>
                      <a:pt x="439" y="357"/>
                    </a:lnTo>
                    <a:lnTo>
                      <a:pt x="435" y="350"/>
                    </a:lnTo>
                    <a:lnTo>
                      <a:pt x="428" y="350"/>
                    </a:lnTo>
                    <a:lnTo>
                      <a:pt x="424" y="357"/>
                    </a:lnTo>
                    <a:lnTo>
                      <a:pt x="428" y="364"/>
                    </a:lnTo>
                    <a:lnTo>
                      <a:pt x="428" y="396"/>
                    </a:lnTo>
                    <a:lnTo>
                      <a:pt x="421" y="414"/>
                    </a:lnTo>
                    <a:lnTo>
                      <a:pt x="413" y="432"/>
                    </a:lnTo>
                    <a:lnTo>
                      <a:pt x="403" y="447"/>
                    </a:lnTo>
                    <a:lnTo>
                      <a:pt x="374" y="476"/>
                    </a:lnTo>
                    <a:lnTo>
                      <a:pt x="359" y="486"/>
                    </a:lnTo>
                    <a:lnTo>
                      <a:pt x="345" y="501"/>
                    </a:lnTo>
                    <a:lnTo>
                      <a:pt x="338" y="504"/>
                    </a:lnTo>
                    <a:lnTo>
                      <a:pt x="327" y="508"/>
                    </a:lnTo>
                    <a:lnTo>
                      <a:pt x="320" y="512"/>
                    </a:lnTo>
                    <a:lnTo>
                      <a:pt x="313" y="519"/>
                    </a:lnTo>
                    <a:lnTo>
                      <a:pt x="302" y="522"/>
                    </a:lnTo>
                    <a:lnTo>
                      <a:pt x="295" y="526"/>
                    </a:lnTo>
                    <a:lnTo>
                      <a:pt x="284" y="530"/>
                    </a:lnTo>
                    <a:lnTo>
                      <a:pt x="277" y="533"/>
                    </a:lnTo>
                    <a:lnTo>
                      <a:pt x="266" y="537"/>
                    </a:lnTo>
                    <a:lnTo>
                      <a:pt x="259" y="540"/>
                    </a:lnTo>
                    <a:lnTo>
                      <a:pt x="248" y="544"/>
                    </a:lnTo>
                    <a:lnTo>
                      <a:pt x="241" y="548"/>
                    </a:lnTo>
                    <a:lnTo>
                      <a:pt x="230" y="548"/>
                    </a:lnTo>
                    <a:lnTo>
                      <a:pt x="219" y="551"/>
                    </a:lnTo>
                    <a:lnTo>
                      <a:pt x="208" y="555"/>
                    </a:lnTo>
                    <a:lnTo>
                      <a:pt x="190" y="555"/>
                    </a:lnTo>
                    <a:lnTo>
                      <a:pt x="187" y="558"/>
                    </a:lnTo>
                    <a:lnTo>
                      <a:pt x="180" y="555"/>
                    </a:lnTo>
                    <a:lnTo>
                      <a:pt x="172" y="555"/>
                    </a:lnTo>
                    <a:lnTo>
                      <a:pt x="169" y="551"/>
                    </a:lnTo>
                    <a:lnTo>
                      <a:pt x="162" y="548"/>
                    </a:lnTo>
                    <a:lnTo>
                      <a:pt x="158" y="544"/>
                    </a:lnTo>
                    <a:lnTo>
                      <a:pt x="151" y="540"/>
                    </a:lnTo>
                    <a:lnTo>
                      <a:pt x="144" y="533"/>
                    </a:lnTo>
                    <a:lnTo>
                      <a:pt x="140" y="526"/>
                    </a:lnTo>
                    <a:lnTo>
                      <a:pt x="136" y="519"/>
                    </a:lnTo>
                    <a:lnTo>
                      <a:pt x="129" y="508"/>
                    </a:lnTo>
                    <a:lnTo>
                      <a:pt x="126" y="501"/>
                    </a:lnTo>
                    <a:lnTo>
                      <a:pt x="122" y="494"/>
                    </a:lnTo>
                    <a:lnTo>
                      <a:pt x="115" y="486"/>
                    </a:lnTo>
                    <a:lnTo>
                      <a:pt x="111" y="479"/>
                    </a:lnTo>
                    <a:lnTo>
                      <a:pt x="100" y="479"/>
                    </a:lnTo>
                    <a:lnTo>
                      <a:pt x="100" y="483"/>
                    </a:lnTo>
                    <a:lnTo>
                      <a:pt x="86" y="479"/>
                    </a:lnTo>
                    <a:lnTo>
                      <a:pt x="75" y="476"/>
                    </a:lnTo>
                    <a:lnTo>
                      <a:pt x="64" y="468"/>
                    </a:lnTo>
                    <a:lnTo>
                      <a:pt x="57" y="465"/>
                    </a:lnTo>
                    <a:lnTo>
                      <a:pt x="50" y="454"/>
                    </a:lnTo>
                    <a:lnTo>
                      <a:pt x="43" y="447"/>
                    </a:lnTo>
                    <a:lnTo>
                      <a:pt x="39" y="436"/>
                    </a:lnTo>
                    <a:lnTo>
                      <a:pt x="32" y="425"/>
                    </a:lnTo>
                    <a:lnTo>
                      <a:pt x="28" y="414"/>
                    </a:lnTo>
                    <a:lnTo>
                      <a:pt x="25" y="404"/>
                    </a:lnTo>
                    <a:lnTo>
                      <a:pt x="21" y="393"/>
                    </a:lnTo>
                    <a:lnTo>
                      <a:pt x="18" y="382"/>
                    </a:lnTo>
                    <a:lnTo>
                      <a:pt x="10" y="371"/>
                    </a:lnTo>
                    <a:lnTo>
                      <a:pt x="7" y="360"/>
                    </a:lnTo>
                    <a:lnTo>
                      <a:pt x="3" y="350"/>
                    </a:lnTo>
                    <a:lnTo>
                      <a:pt x="0" y="339"/>
                    </a:lnTo>
                    <a:lnTo>
                      <a:pt x="18" y="339"/>
                    </a:lnTo>
                    <a:lnTo>
                      <a:pt x="28" y="335"/>
                    </a:lnTo>
                    <a:lnTo>
                      <a:pt x="36" y="332"/>
                    </a:lnTo>
                    <a:lnTo>
                      <a:pt x="43" y="328"/>
                    </a:lnTo>
                    <a:lnTo>
                      <a:pt x="54" y="324"/>
                    </a:lnTo>
                    <a:lnTo>
                      <a:pt x="61" y="321"/>
                    </a:lnTo>
                    <a:lnTo>
                      <a:pt x="72" y="317"/>
                    </a:lnTo>
                    <a:lnTo>
                      <a:pt x="72" y="328"/>
                    </a:lnTo>
                    <a:lnTo>
                      <a:pt x="75" y="339"/>
                    </a:lnTo>
                    <a:lnTo>
                      <a:pt x="75" y="368"/>
                    </a:lnTo>
                    <a:lnTo>
                      <a:pt x="79" y="378"/>
                    </a:lnTo>
                    <a:lnTo>
                      <a:pt x="82" y="389"/>
                    </a:lnTo>
                    <a:lnTo>
                      <a:pt x="90" y="400"/>
                    </a:lnTo>
                    <a:lnTo>
                      <a:pt x="100" y="404"/>
                    </a:lnTo>
                    <a:lnTo>
                      <a:pt x="115" y="404"/>
                    </a:lnTo>
                    <a:lnTo>
                      <a:pt x="118" y="400"/>
                    </a:lnTo>
                    <a:lnTo>
                      <a:pt x="126" y="396"/>
                    </a:lnTo>
                    <a:lnTo>
                      <a:pt x="133" y="393"/>
                    </a:lnTo>
                    <a:lnTo>
                      <a:pt x="136" y="389"/>
                    </a:lnTo>
                    <a:lnTo>
                      <a:pt x="144" y="386"/>
                    </a:lnTo>
                    <a:lnTo>
                      <a:pt x="147" y="382"/>
                    </a:lnTo>
                    <a:lnTo>
                      <a:pt x="154" y="378"/>
                    </a:lnTo>
                    <a:lnTo>
                      <a:pt x="158" y="375"/>
                    </a:lnTo>
                    <a:lnTo>
                      <a:pt x="165" y="371"/>
                    </a:lnTo>
                    <a:lnTo>
                      <a:pt x="169" y="368"/>
                    </a:lnTo>
                    <a:lnTo>
                      <a:pt x="176" y="364"/>
                    </a:lnTo>
                    <a:lnTo>
                      <a:pt x="183" y="360"/>
                    </a:lnTo>
                    <a:lnTo>
                      <a:pt x="187" y="360"/>
                    </a:lnTo>
                    <a:lnTo>
                      <a:pt x="194" y="357"/>
                    </a:lnTo>
                    <a:lnTo>
                      <a:pt x="198" y="350"/>
                    </a:lnTo>
                    <a:lnTo>
                      <a:pt x="201" y="346"/>
                    </a:lnTo>
                    <a:lnTo>
                      <a:pt x="212" y="346"/>
                    </a:lnTo>
                    <a:lnTo>
                      <a:pt x="219" y="350"/>
                    </a:lnTo>
                    <a:lnTo>
                      <a:pt x="223" y="350"/>
                    </a:lnTo>
                    <a:lnTo>
                      <a:pt x="230" y="353"/>
                    </a:lnTo>
                    <a:lnTo>
                      <a:pt x="237" y="350"/>
                    </a:lnTo>
                    <a:lnTo>
                      <a:pt x="259" y="350"/>
                    </a:lnTo>
                    <a:lnTo>
                      <a:pt x="266" y="346"/>
                    </a:lnTo>
                    <a:lnTo>
                      <a:pt x="273" y="346"/>
                    </a:lnTo>
                    <a:lnTo>
                      <a:pt x="280" y="350"/>
                    </a:lnTo>
                    <a:lnTo>
                      <a:pt x="287" y="350"/>
                    </a:lnTo>
                    <a:lnTo>
                      <a:pt x="291" y="357"/>
                    </a:lnTo>
                    <a:lnTo>
                      <a:pt x="320" y="418"/>
                    </a:lnTo>
                    <a:lnTo>
                      <a:pt x="323" y="418"/>
                    </a:lnTo>
                    <a:lnTo>
                      <a:pt x="331" y="414"/>
                    </a:lnTo>
                    <a:lnTo>
                      <a:pt x="331" y="407"/>
                    </a:lnTo>
                    <a:lnTo>
                      <a:pt x="327" y="396"/>
                    </a:lnTo>
                    <a:lnTo>
                      <a:pt x="323" y="389"/>
                    </a:lnTo>
                    <a:lnTo>
                      <a:pt x="320" y="378"/>
                    </a:lnTo>
                    <a:lnTo>
                      <a:pt x="316" y="371"/>
                    </a:lnTo>
                    <a:lnTo>
                      <a:pt x="309" y="360"/>
                    </a:lnTo>
                    <a:lnTo>
                      <a:pt x="305" y="353"/>
                    </a:lnTo>
                    <a:lnTo>
                      <a:pt x="298" y="346"/>
                    </a:lnTo>
                    <a:lnTo>
                      <a:pt x="287" y="339"/>
                    </a:lnTo>
                    <a:lnTo>
                      <a:pt x="280" y="339"/>
                    </a:lnTo>
                    <a:lnTo>
                      <a:pt x="277" y="335"/>
                    </a:lnTo>
                    <a:lnTo>
                      <a:pt x="248" y="335"/>
                    </a:lnTo>
                    <a:lnTo>
                      <a:pt x="241" y="339"/>
                    </a:lnTo>
                    <a:lnTo>
                      <a:pt x="226" y="339"/>
                    </a:lnTo>
                    <a:lnTo>
                      <a:pt x="219" y="335"/>
                    </a:lnTo>
                    <a:lnTo>
                      <a:pt x="212" y="335"/>
                    </a:lnTo>
                    <a:lnTo>
                      <a:pt x="205" y="332"/>
                    </a:lnTo>
                    <a:lnTo>
                      <a:pt x="201" y="328"/>
                    </a:lnTo>
                    <a:lnTo>
                      <a:pt x="194" y="324"/>
                    </a:lnTo>
                    <a:lnTo>
                      <a:pt x="190" y="317"/>
                    </a:lnTo>
                    <a:lnTo>
                      <a:pt x="187" y="310"/>
                    </a:lnTo>
                    <a:lnTo>
                      <a:pt x="172" y="310"/>
                    </a:lnTo>
                    <a:lnTo>
                      <a:pt x="169" y="314"/>
                    </a:lnTo>
                    <a:lnTo>
                      <a:pt x="165" y="314"/>
                    </a:lnTo>
                    <a:lnTo>
                      <a:pt x="165" y="321"/>
                    </a:lnTo>
                    <a:lnTo>
                      <a:pt x="169" y="321"/>
                    </a:lnTo>
                    <a:lnTo>
                      <a:pt x="172" y="324"/>
                    </a:lnTo>
                    <a:lnTo>
                      <a:pt x="187" y="324"/>
                    </a:lnTo>
                    <a:lnTo>
                      <a:pt x="190" y="328"/>
                    </a:lnTo>
                    <a:lnTo>
                      <a:pt x="190" y="339"/>
                    </a:lnTo>
                    <a:lnTo>
                      <a:pt x="187" y="346"/>
                    </a:lnTo>
                    <a:lnTo>
                      <a:pt x="180" y="353"/>
                    </a:lnTo>
                    <a:lnTo>
                      <a:pt x="172" y="357"/>
                    </a:lnTo>
                    <a:lnTo>
                      <a:pt x="165" y="360"/>
                    </a:lnTo>
                    <a:lnTo>
                      <a:pt x="154" y="364"/>
                    </a:lnTo>
                    <a:lnTo>
                      <a:pt x="147" y="368"/>
                    </a:lnTo>
                    <a:lnTo>
                      <a:pt x="133" y="382"/>
                    </a:lnTo>
                    <a:lnTo>
                      <a:pt x="126" y="386"/>
                    </a:lnTo>
                    <a:lnTo>
                      <a:pt x="122" y="386"/>
                    </a:lnTo>
                    <a:lnTo>
                      <a:pt x="115" y="389"/>
                    </a:lnTo>
                    <a:lnTo>
                      <a:pt x="93" y="389"/>
                    </a:lnTo>
                    <a:lnTo>
                      <a:pt x="90" y="371"/>
                    </a:lnTo>
                    <a:lnTo>
                      <a:pt x="86" y="350"/>
                    </a:lnTo>
                    <a:lnTo>
                      <a:pt x="86" y="328"/>
                    </a:lnTo>
                    <a:lnTo>
                      <a:pt x="82" y="310"/>
                    </a:lnTo>
                    <a:lnTo>
                      <a:pt x="82" y="296"/>
                    </a:lnTo>
                    <a:lnTo>
                      <a:pt x="90" y="285"/>
                    </a:lnTo>
                    <a:lnTo>
                      <a:pt x="93" y="270"/>
                    </a:lnTo>
                    <a:lnTo>
                      <a:pt x="97" y="260"/>
                    </a:lnTo>
                    <a:lnTo>
                      <a:pt x="100" y="245"/>
                    </a:lnTo>
                    <a:lnTo>
                      <a:pt x="104" y="234"/>
                    </a:lnTo>
                    <a:lnTo>
                      <a:pt x="100" y="224"/>
                    </a:lnTo>
                    <a:lnTo>
                      <a:pt x="97" y="209"/>
                    </a:lnTo>
                    <a:lnTo>
                      <a:pt x="100" y="209"/>
                    </a:lnTo>
                    <a:lnTo>
                      <a:pt x="118" y="227"/>
                    </a:lnTo>
                    <a:lnTo>
                      <a:pt x="126" y="227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58" name="Freeform 782"/>
              <p:cNvSpPr>
                <a:spLocks/>
              </p:cNvSpPr>
              <p:nvPr/>
            </p:nvSpPr>
            <p:spPr bwMode="auto">
              <a:xfrm>
                <a:off x="3858" y="1759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4 h 4"/>
                  <a:gd name="T4" fmla="*/ 7 w 7"/>
                  <a:gd name="T5" fmla="*/ 0 h 4"/>
                  <a:gd name="T6" fmla="*/ 0 w 7"/>
                  <a:gd name="T7" fmla="*/ 0 h 4"/>
                  <a:gd name="T8" fmla="*/ 0 w 7"/>
                  <a:gd name="T9" fmla="*/ 4 h 4"/>
                  <a:gd name="T10" fmla="*/ 0 w 7"/>
                  <a:gd name="T11" fmla="*/ 0 h 4"/>
                  <a:gd name="T12" fmla="*/ 0 w 7"/>
                  <a:gd name="T13" fmla="*/ 4 h 4"/>
                  <a:gd name="T14" fmla="*/ 7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59" name="Freeform 783"/>
              <p:cNvSpPr>
                <a:spLocks/>
              </p:cNvSpPr>
              <p:nvPr/>
            </p:nvSpPr>
            <p:spPr bwMode="auto">
              <a:xfrm>
                <a:off x="3858" y="1759"/>
                <a:ext cx="54" cy="61"/>
              </a:xfrm>
              <a:custGeom>
                <a:avLst/>
                <a:gdLst>
                  <a:gd name="T0" fmla="*/ 54 w 54"/>
                  <a:gd name="T1" fmla="*/ 54 h 61"/>
                  <a:gd name="T2" fmla="*/ 43 w 54"/>
                  <a:gd name="T3" fmla="*/ 54 h 61"/>
                  <a:gd name="T4" fmla="*/ 36 w 54"/>
                  <a:gd name="T5" fmla="*/ 47 h 61"/>
                  <a:gd name="T6" fmla="*/ 29 w 54"/>
                  <a:gd name="T7" fmla="*/ 43 h 61"/>
                  <a:gd name="T8" fmla="*/ 22 w 54"/>
                  <a:gd name="T9" fmla="*/ 36 h 61"/>
                  <a:gd name="T10" fmla="*/ 18 w 54"/>
                  <a:gd name="T11" fmla="*/ 29 h 61"/>
                  <a:gd name="T12" fmla="*/ 14 w 54"/>
                  <a:gd name="T13" fmla="*/ 18 h 61"/>
                  <a:gd name="T14" fmla="*/ 11 w 54"/>
                  <a:gd name="T15" fmla="*/ 11 h 61"/>
                  <a:gd name="T16" fmla="*/ 7 w 54"/>
                  <a:gd name="T17" fmla="*/ 0 h 61"/>
                  <a:gd name="T18" fmla="*/ 0 w 54"/>
                  <a:gd name="T19" fmla="*/ 4 h 61"/>
                  <a:gd name="T20" fmla="*/ 4 w 54"/>
                  <a:gd name="T21" fmla="*/ 15 h 61"/>
                  <a:gd name="T22" fmla="*/ 7 w 54"/>
                  <a:gd name="T23" fmla="*/ 22 h 61"/>
                  <a:gd name="T24" fmla="*/ 11 w 54"/>
                  <a:gd name="T25" fmla="*/ 33 h 61"/>
                  <a:gd name="T26" fmla="*/ 32 w 54"/>
                  <a:gd name="T27" fmla="*/ 54 h 61"/>
                  <a:gd name="T28" fmla="*/ 40 w 54"/>
                  <a:gd name="T29" fmla="*/ 58 h 61"/>
                  <a:gd name="T30" fmla="*/ 50 w 54"/>
                  <a:gd name="T31" fmla="*/ 61 h 61"/>
                  <a:gd name="T32" fmla="*/ 54 w 54"/>
                  <a:gd name="T33" fmla="*/ 61 h 61"/>
                  <a:gd name="T34" fmla="*/ 54 w 54"/>
                  <a:gd name="T35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61">
                    <a:moveTo>
                      <a:pt x="54" y="54"/>
                    </a:moveTo>
                    <a:lnTo>
                      <a:pt x="43" y="54"/>
                    </a:lnTo>
                    <a:lnTo>
                      <a:pt x="36" y="47"/>
                    </a:lnTo>
                    <a:lnTo>
                      <a:pt x="29" y="43"/>
                    </a:lnTo>
                    <a:lnTo>
                      <a:pt x="22" y="36"/>
                    </a:lnTo>
                    <a:lnTo>
                      <a:pt x="18" y="29"/>
                    </a:lnTo>
                    <a:lnTo>
                      <a:pt x="14" y="18"/>
                    </a:lnTo>
                    <a:lnTo>
                      <a:pt x="11" y="11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5"/>
                    </a:lnTo>
                    <a:lnTo>
                      <a:pt x="7" y="22"/>
                    </a:lnTo>
                    <a:lnTo>
                      <a:pt x="11" y="33"/>
                    </a:lnTo>
                    <a:lnTo>
                      <a:pt x="32" y="54"/>
                    </a:lnTo>
                    <a:lnTo>
                      <a:pt x="40" y="58"/>
                    </a:lnTo>
                    <a:lnTo>
                      <a:pt x="50" y="61"/>
                    </a:lnTo>
                    <a:lnTo>
                      <a:pt x="54" y="61"/>
                    </a:lnTo>
                    <a:lnTo>
                      <a:pt x="5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60" name="Freeform 784"/>
              <p:cNvSpPr>
                <a:spLocks/>
              </p:cNvSpPr>
              <p:nvPr/>
            </p:nvSpPr>
            <p:spPr bwMode="auto">
              <a:xfrm>
                <a:off x="3912" y="1770"/>
                <a:ext cx="165" cy="54"/>
              </a:xfrm>
              <a:custGeom>
                <a:avLst/>
                <a:gdLst>
                  <a:gd name="T0" fmla="*/ 158 w 165"/>
                  <a:gd name="T1" fmla="*/ 4 h 54"/>
                  <a:gd name="T2" fmla="*/ 158 w 165"/>
                  <a:gd name="T3" fmla="*/ 0 h 54"/>
                  <a:gd name="T4" fmla="*/ 144 w 165"/>
                  <a:gd name="T5" fmla="*/ 14 h 54"/>
                  <a:gd name="T6" fmla="*/ 133 w 165"/>
                  <a:gd name="T7" fmla="*/ 18 h 54"/>
                  <a:gd name="T8" fmla="*/ 122 w 165"/>
                  <a:gd name="T9" fmla="*/ 25 h 54"/>
                  <a:gd name="T10" fmla="*/ 115 w 165"/>
                  <a:gd name="T11" fmla="*/ 29 h 54"/>
                  <a:gd name="T12" fmla="*/ 104 w 165"/>
                  <a:gd name="T13" fmla="*/ 32 h 54"/>
                  <a:gd name="T14" fmla="*/ 93 w 165"/>
                  <a:gd name="T15" fmla="*/ 36 h 54"/>
                  <a:gd name="T16" fmla="*/ 86 w 165"/>
                  <a:gd name="T17" fmla="*/ 40 h 54"/>
                  <a:gd name="T18" fmla="*/ 76 w 165"/>
                  <a:gd name="T19" fmla="*/ 43 h 54"/>
                  <a:gd name="T20" fmla="*/ 65 w 165"/>
                  <a:gd name="T21" fmla="*/ 43 h 54"/>
                  <a:gd name="T22" fmla="*/ 54 w 165"/>
                  <a:gd name="T23" fmla="*/ 47 h 54"/>
                  <a:gd name="T24" fmla="*/ 7 w 165"/>
                  <a:gd name="T25" fmla="*/ 47 h 54"/>
                  <a:gd name="T26" fmla="*/ 0 w 165"/>
                  <a:gd name="T27" fmla="*/ 43 h 54"/>
                  <a:gd name="T28" fmla="*/ 0 w 165"/>
                  <a:gd name="T29" fmla="*/ 50 h 54"/>
                  <a:gd name="T30" fmla="*/ 7 w 165"/>
                  <a:gd name="T31" fmla="*/ 50 h 54"/>
                  <a:gd name="T32" fmla="*/ 22 w 165"/>
                  <a:gd name="T33" fmla="*/ 54 h 54"/>
                  <a:gd name="T34" fmla="*/ 43 w 165"/>
                  <a:gd name="T35" fmla="*/ 54 h 54"/>
                  <a:gd name="T36" fmla="*/ 54 w 165"/>
                  <a:gd name="T37" fmla="*/ 50 h 54"/>
                  <a:gd name="T38" fmla="*/ 65 w 165"/>
                  <a:gd name="T39" fmla="*/ 50 h 54"/>
                  <a:gd name="T40" fmla="*/ 76 w 165"/>
                  <a:gd name="T41" fmla="*/ 47 h 54"/>
                  <a:gd name="T42" fmla="*/ 86 w 165"/>
                  <a:gd name="T43" fmla="*/ 47 h 54"/>
                  <a:gd name="T44" fmla="*/ 97 w 165"/>
                  <a:gd name="T45" fmla="*/ 43 h 54"/>
                  <a:gd name="T46" fmla="*/ 108 w 165"/>
                  <a:gd name="T47" fmla="*/ 40 h 54"/>
                  <a:gd name="T48" fmla="*/ 119 w 165"/>
                  <a:gd name="T49" fmla="*/ 36 h 54"/>
                  <a:gd name="T50" fmla="*/ 126 w 165"/>
                  <a:gd name="T51" fmla="*/ 32 h 54"/>
                  <a:gd name="T52" fmla="*/ 137 w 165"/>
                  <a:gd name="T53" fmla="*/ 25 h 54"/>
                  <a:gd name="T54" fmla="*/ 147 w 165"/>
                  <a:gd name="T55" fmla="*/ 18 h 54"/>
                  <a:gd name="T56" fmla="*/ 155 w 165"/>
                  <a:gd name="T57" fmla="*/ 11 h 54"/>
                  <a:gd name="T58" fmla="*/ 165 w 165"/>
                  <a:gd name="T59" fmla="*/ 7 h 54"/>
                  <a:gd name="T60" fmla="*/ 165 w 165"/>
                  <a:gd name="T61" fmla="*/ 4 h 54"/>
                  <a:gd name="T62" fmla="*/ 165 w 165"/>
                  <a:gd name="T63" fmla="*/ 7 h 54"/>
                  <a:gd name="T64" fmla="*/ 165 w 165"/>
                  <a:gd name="T65" fmla="*/ 4 h 54"/>
                  <a:gd name="T66" fmla="*/ 158 w 165"/>
                  <a:gd name="T67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5" h="54">
                    <a:moveTo>
                      <a:pt x="158" y="4"/>
                    </a:moveTo>
                    <a:lnTo>
                      <a:pt x="158" y="0"/>
                    </a:lnTo>
                    <a:lnTo>
                      <a:pt x="144" y="14"/>
                    </a:lnTo>
                    <a:lnTo>
                      <a:pt x="133" y="18"/>
                    </a:lnTo>
                    <a:lnTo>
                      <a:pt x="122" y="25"/>
                    </a:lnTo>
                    <a:lnTo>
                      <a:pt x="115" y="29"/>
                    </a:lnTo>
                    <a:lnTo>
                      <a:pt x="104" y="32"/>
                    </a:lnTo>
                    <a:lnTo>
                      <a:pt x="93" y="36"/>
                    </a:lnTo>
                    <a:lnTo>
                      <a:pt x="86" y="40"/>
                    </a:lnTo>
                    <a:lnTo>
                      <a:pt x="76" y="43"/>
                    </a:lnTo>
                    <a:lnTo>
                      <a:pt x="65" y="43"/>
                    </a:lnTo>
                    <a:lnTo>
                      <a:pt x="54" y="47"/>
                    </a:lnTo>
                    <a:lnTo>
                      <a:pt x="7" y="47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7" y="50"/>
                    </a:lnTo>
                    <a:lnTo>
                      <a:pt x="22" y="54"/>
                    </a:lnTo>
                    <a:lnTo>
                      <a:pt x="43" y="54"/>
                    </a:lnTo>
                    <a:lnTo>
                      <a:pt x="54" y="50"/>
                    </a:lnTo>
                    <a:lnTo>
                      <a:pt x="65" y="50"/>
                    </a:lnTo>
                    <a:lnTo>
                      <a:pt x="76" y="47"/>
                    </a:lnTo>
                    <a:lnTo>
                      <a:pt x="86" y="47"/>
                    </a:lnTo>
                    <a:lnTo>
                      <a:pt x="97" y="43"/>
                    </a:lnTo>
                    <a:lnTo>
                      <a:pt x="108" y="40"/>
                    </a:lnTo>
                    <a:lnTo>
                      <a:pt x="119" y="36"/>
                    </a:lnTo>
                    <a:lnTo>
                      <a:pt x="126" y="32"/>
                    </a:lnTo>
                    <a:lnTo>
                      <a:pt x="137" y="25"/>
                    </a:lnTo>
                    <a:lnTo>
                      <a:pt x="147" y="18"/>
                    </a:lnTo>
                    <a:lnTo>
                      <a:pt x="155" y="11"/>
                    </a:lnTo>
                    <a:lnTo>
                      <a:pt x="165" y="7"/>
                    </a:lnTo>
                    <a:lnTo>
                      <a:pt x="165" y="4"/>
                    </a:lnTo>
                    <a:lnTo>
                      <a:pt x="165" y="7"/>
                    </a:lnTo>
                    <a:lnTo>
                      <a:pt x="165" y="4"/>
                    </a:lnTo>
                    <a:lnTo>
                      <a:pt x="15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61" name="Freeform 785"/>
              <p:cNvSpPr>
                <a:spLocks/>
              </p:cNvSpPr>
              <p:nvPr/>
            </p:nvSpPr>
            <p:spPr bwMode="auto">
              <a:xfrm>
                <a:off x="4063" y="1615"/>
                <a:ext cx="25" cy="159"/>
              </a:xfrm>
              <a:custGeom>
                <a:avLst/>
                <a:gdLst>
                  <a:gd name="T0" fmla="*/ 25 w 25"/>
                  <a:gd name="T1" fmla="*/ 4 h 159"/>
                  <a:gd name="T2" fmla="*/ 22 w 25"/>
                  <a:gd name="T3" fmla="*/ 4 h 159"/>
                  <a:gd name="T4" fmla="*/ 7 w 25"/>
                  <a:gd name="T5" fmla="*/ 22 h 159"/>
                  <a:gd name="T6" fmla="*/ 0 w 25"/>
                  <a:gd name="T7" fmla="*/ 40 h 159"/>
                  <a:gd name="T8" fmla="*/ 0 w 25"/>
                  <a:gd name="T9" fmla="*/ 79 h 159"/>
                  <a:gd name="T10" fmla="*/ 4 w 25"/>
                  <a:gd name="T11" fmla="*/ 97 h 159"/>
                  <a:gd name="T12" fmla="*/ 7 w 25"/>
                  <a:gd name="T13" fmla="*/ 115 h 159"/>
                  <a:gd name="T14" fmla="*/ 7 w 25"/>
                  <a:gd name="T15" fmla="*/ 159 h 159"/>
                  <a:gd name="T16" fmla="*/ 14 w 25"/>
                  <a:gd name="T17" fmla="*/ 159 h 159"/>
                  <a:gd name="T18" fmla="*/ 14 w 25"/>
                  <a:gd name="T19" fmla="*/ 115 h 159"/>
                  <a:gd name="T20" fmla="*/ 11 w 25"/>
                  <a:gd name="T21" fmla="*/ 97 h 159"/>
                  <a:gd name="T22" fmla="*/ 7 w 25"/>
                  <a:gd name="T23" fmla="*/ 76 h 159"/>
                  <a:gd name="T24" fmla="*/ 7 w 25"/>
                  <a:gd name="T25" fmla="*/ 40 h 159"/>
                  <a:gd name="T26" fmla="*/ 14 w 25"/>
                  <a:gd name="T27" fmla="*/ 25 h 159"/>
                  <a:gd name="T28" fmla="*/ 25 w 25"/>
                  <a:gd name="T29" fmla="*/ 7 h 159"/>
                  <a:gd name="T30" fmla="*/ 22 w 25"/>
                  <a:gd name="T31" fmla="*/ 7 h 159"/>
                  <a:gd name="T32" fmla="*/ 25 w 25"/>
                  <a:gd name="T33" fmla="*/ 4 h 159"/>
                  <a:gd name="T34" fmla="*/ 22 w 25"/>
                  <a:gd name="T35" fmla="*/ 0 h 159"/>
                  <a:gd name="T36" fmla="*/ 22 w 25"/>
                  <a:gd name="T37" fmla="*/ 4 h 159"/>
                  <a:gd name="T38" fmla="*/ 25 w 25"/>
                  <a:gd name="T39" fmla="*/ 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159">
                    <a:moveTo>
                      <a:pt x="25" y="4"/>
                    </a:moveTo>
                    <a:lnTo>
                      <a:pt x="22" y="4"/>
                    </a:lnTo>
                    <a:lnTo>
                      <a:pt x="7" y="22"/>
                    </a:lnTo>
                    <a:lnTo>
                      <a:pt x="0" y="40"/>
                    </a:lnTo>
                    <a:lnTo>
                      <a:pt x="0" y="79"/>
                    </a:lnTo>
                    <a:lnTo>
                      <a:pt x="4" y="97"/>
                    </a:lnTo>
                    <a:lnTo>
                      <a:pt x="7" y="115"/>
                    </a:lnTo>
                    <a:lnTo>
                      <a:pt x="7" y="159"/>
                    </a:lnTo>
                    <a:lnTo>
                      <a:pt x="14" y="159"/>
                    </a:lnTo>
                    <a:lnTo>
                      <a:pt x="14" y="115"/>
                    </a:lnTo>
                    <a:lnTo>
                      <a:pt x="11" y="97"/>
                    </a:lnTo>
                    <a:lnTo>
                      <a:pt x="7" y="76"/>
                    </a:lnTo>
                    <a:lnTo>
                      <a:pt x="7" y="40"/>
                    </a:lnTo>
                    <a:lnTo>
                      <a:pt x="14" y="25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22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62" name="Freeform 786"/>
              <p:cNvSpPr>
                <a:spLocks/>
              </p:cNvSpPr>
              <p:nvPr/>
            </p:nvSpPr>
            <p:spPr bwMode="auto">
              <a:xfrm>
                <a:off x="4085" y="1619"/>
                <a:ext cx="21" cy="57"/>
              </a:xfrm>
              <a:custGeom>
                <a:avLst/>
                <a:gdLst>
                  <a:gd name="T0" fmla="*/ 14 w 21"/>
                  <a:gd name="T1" fmla="*/ 50 h 57"/>
                  <a:gd name="T2" fmla="*/ 18 w 21"/>
                  <a:gd name="T3" fmla="*/ 47 h 57"/>
                  <a:gd name="T4" fmla="*/ 14 w 21"/>
                  <a:gd name="T5" fmla="*/ 47 h 57"/>
                  <a:gd name="T6" fmla="*/ 14 w 21"/>
                  <a:gd name="T7" fmla="*/ 43 h 57"/>
                  <a:gd name="T8" fmla="*/ 10 w 21"/>
                  <a:gd name="T9" fmla="*/ 36 h 57"/>
                  <a:gd name="T10" fmla="*/ 10 w 21"/>
                  <a:gd name="T11" fmla="*/ 14 h 57"/>
                  <a:gd name="T12" fmla="*/ 7 w 21"/>
                  <a:gd name="T13" fmla="*/ 7 h 57"/>
                  <a:gd name="T14" fmla="*/ 3 w 21"/>
                  <a:gd name="T15" fmla="*/ 0 h 57"/>
                  <a:gd name="T16" fmla="*/ 0 w 21"/>
                  <a:gd name="T17" fmla="*/ 3 h 57"/>
                  <a:gd name="T18" fmla="*/ 0 w 21"/>
                  <a:gd name="T19" fmla="*/ 11 h 57"/>
                  <a:gd name="T20" fmla="*/ 3 w 21"/>
                  <a:gd name="T21" fmla="*/ 14 h 57"/>
                  <a:gd name="T22" fmla="*/ 3 w 21"/>
                  <a:gd name="T23" fmla="*/ 29 h 57"/>
                  <a:gd name="T24" fmla="*/ 7 w 21"/>
                  <a:gd name="T25" fmla="*/ 39 h 57"/>
                  <a:gd name="T26" fmla="*/ 7 w 21"/>
                  <a:gd name="T27" fmla="*/ 43 h 57"/>
                  <a:gd name="T28" fmla="*/ 10 w 21"/>
                  <a:gd name="T29" fmla="*/ 50 h 57"/>
                  <a:gd name="T30" fmla="*/ 18 w 21"/>
                  <a:gd name="T31" fmla="*/ 54 h 57"/>
                  <a:gd name="T32" fmla="*/ 21 w 21"/>
                  <a:gd name="T33" fmla="*/ 54 h 57"/>
                  <a:gd name="T34" fmla="*/ 18 w 21"/>
                  <a:gd name="T35" fmla="*/ 54 h 57"/>
                  <a:gd name="T36" fmla="*/ 18 w 21"/>
                  <a:gd name="T37" fmla="*/ 57 h 57"/>
                  <a:gd name="T38" fmla="*/ 21 w 21"/>
                  <a:gd name="T39" fmla="*/ 54 h 57"/>
                  <a:gd name="T40" fmla="*/ 14 w 21"/>
                  <a:gd name="T41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57">
                    <a:moveTo>
                      <a:pt x="14" y="50"/>
                    </a:moveTo>
                    <a:lnTo>
                      <a:pt x="18" y="47"/>
                    </a:lnTo>
                    <a:lnTo>
                      <a:pt x="14" y="47"/>
                    </a:lnTo>
                    <a:lnTo>
                      <a:pt x="14" y="43"/>
                    </a:lnTo>
                    <a:lnTo>
                      <a:pt x="10" y="36"/>
                    </a:lnTo>
                    <a:lnTo>
                      <a:pt x="10" y="14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29"/>
                    </a:lnTo>
                    <a:lnTo>
                      <a:pt x="7" y="39"/>
                    </a:lnTo>
                    <a:lnTo>
                      <a:pt x="7" y="43"/>
                    </a:lnTo>
                    <a:lnTo>
                      <a:pt x="10" y="50"/>
                    </a:lnTo>
                    <a:lnTo>
                      <a:pt x="18" y="54"/>
                    </a:lnTo>
                    <a:lnTo>
                      <a:pt x="21" y="54"/>
                    </a:lnTo>
                    <a:lnTo>
                      <a:pt x="18" y="54"/>
                    </a:lnTo>
                    <a:lnTo>
                      <a:pt x="18" y="57"/>
                    </a:lnTo>
                    <a:lnTo>
                      <a:pt x="21" y="54"/>
                    </a:lnTo>
                    <a:lnTo>
                      <a:pt x="1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63" name="Freeform 787"/>
              <p:cNvSpPr>
                <a:spLocks/>
              </p:cNvSpPr>
              <p:nvPr/>
            </p:nvSpPr>
            <p:spPr bwMode="auto">
              <a:xfrm>
                <a:off x="4099" y="1640"/>
                <a:ext cx="47" cy="33"/>
              </a:xfrm>
              <a:custGeom>
                <a:avLst/>
                <a:gdLst>
                  <a:gd name="T0" fmla="*/ 40 w 47"/>
                  <a:gd name="T1" fmla="*/ 0 h 33"/>
                  <a:gd name="T2" fmla="*/ 40 w 47"/>
                  <a:gd name="T3" fmla="*/ 11 h 33"/>
                  <a:gd name="T4" fmla="*/ 36 w 47"/>
                  <a:gd name="T5" fmla="*/ 15 h 33"/>
                  <a:gd name="T6" fmla="*/ 29 w 47"/>
                  <a:gd name="T7" fmla="*/ 18 h 33"/>
                  <a:gd name="T8" fmla="*/ 22 w 47"/>
                  <a:gd name="T9" fmla="*/ 18 h 33"/>
                  <a:gd name="T10" fmla="*/ 14 w 47"/>
                  <a:gd name="T11" fmla="*/ 22 h 33"/>
                  <a:gd name="T12" fmla="*/ 7 w 47"/>
                  <a:gd name="T13" fmla="*/ 22 h 33"/>
                  <a:gd name="T14" fmla="*/ 0 w 47"/>
                  <a:gd name="T15" fmla="*/ 29 h 33"/>
                  <a:gd name="T16" fmla="*/ 7 w 47"/>
                  <a:gd name="T17" fmla="*/ 33 h 33"/>
                  <a:gd name="T18" fmla="*/ 11 w 47"/>
                  <a:gd name="T19" fmla="*/ 29 h 33"/>
                  <a:gd name="T20" fmla="*/ 18 w 47"/>
                  <a:gd name="T21" fmla="*/ 29 h 33"/>
                  <a:gd name="T22" fmla="*/ 25 w 47"/>
                  <a:gd name="T23" fmla="*/ 26 h 33"/>
                  <a:gd name="T24" fmla="*/ 32 w 47"/>
                  <a:gd name="T25" fmla="*/ 26 h 33"/>
                  <a:gd name="T26" fmla="*/ 40 w 47"/>
                  <a:gd name="T27" fmla="*/ 22 h 33"/>
                  <a:gd name="T28" fmla="*/ 43 w 47"/>
                  <a:gd name="T29" fmla="*/ 18 h 33"/>
                  <a:gd name="T30" fmla="*/ 47 w 47"/>
                  <a:gd name="T31" fmla="*/ 8 h 33"/>
                  <a:gd name="T32" fmla="*/ 47 w 47"/>
                  <a:gd name="T33" fmla="*/ 0 h 33"/>
                  <a:gd name="T34" fmla="*/ 40 w 47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33">
                    <a:moveTo>
                      <a:pt x="40" y="0"/>
                    </a:moveTo>
                    <a:lnTo>
                      <a:pt x="40" y="11"/>
                    </a:lnTo>
                    <a:lnTo>
                      <a:pt x="36" y="15"/>
                    </a:lnTo>
                    <a:lnTo>
                      <a:pt x="29" y="18"/>
                    </a:lnTo>
                    <a:lnTo>
                      <a:pt x="22" y="18"/>
                    </a:lnTo>
                    <a:lnTo>
                      <a:pt x="14" y="22"/>
                    </a:lnTo>
                    <a:lnTo>
                      <a:pt x="7" y="22"/>
                    </a:lnTo>
                    <a:lnTo>
                      <a:pt x="0" y="29"/>
                    </a:lnTo>
                    <a:lnTo>
                      <a:pt x="7" y="33"/>
                    </a:lnTo>
                    <a:lnTo>
                      <a:pt x="11" y="29"/>
                    </a:lnTo>
                    <a:lnTo>
                      <a:pt x="18" y="29"/>
                    </a:lnTo>
                    <a:lnTo>
                      <a:pt x="25" y="26"/>
                    </a:lnTo>
                    <a:lnTo>
                      <a:pt x="32" y="26"/>
                    </a:lnTo>
                    <a:lnTo>
                      <a:pt x="40" y="22"/>
                    </a:lnTo>
                    <a:lnTo>
                      <a:pt x="43" y="18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64" name="Freeform 788"/>
              <p:cNvSpPr>
                <a:spLocks/>
              </p:cNvSpPr>
              <p:nvPr/>
            </p:nvSpPr>
            <p:spPr bwMode="auto">
              <a:xfrm>
                <a:off x="4139" y="1626"/>
                <a:ext cx="14" cy="14"/>
              </a:xfrm>
              <a:custGeom>
                <a:avLst/>
                <a:gdLst>
                  <a:gd name="T0" fmla="*/ 10 w 14"/>
                  <a:gd name="T1" fmla="*/ 0 h 14"/>
                  <a:gd name="T2" fmla="*/ 10 w 14"/>
                  <a:gd name="T3" fmla="*/ 4 h 14"/>
                  <a:gd name="T4" fmla="*/ 7 w 14"/>
                  <a:gd name="T5" fmla="*/ 4 h 14"/>
                  <a:gd name="T6" fmla="*/ 0 w 14"/>
                  <a:gd name="T7" fmla="*/ 11 h 14"/>
                  <a:gd name="T8" fmla="*/ 0 w 14"/>
                  <a:gd name="T9" fmla="*/ 14 h 14"/>
                  <a:gd name="T10" fmla="*/ 7 w 14"/>
                  <a:gd name="T11" fmla="*/ 14 h 14"/>
                  <a:gd name="T12" fmla="*/ 7 w 14"/>
                  <a:gd name="T13" fmla="*/ 11 h 14"/>
                  <a:gd name="T14" fmla="*/ 10 w 14"/>
                  <a:gd name="T15" fmla="*/ 11 h 14"/>
                  <a:gd name="T16" fmla="*/ 14 w 14"/>
                  <a:gd name="T17" fmla="*/ 7 h 14"/>
                  <a:gd name="T18" fmla="*/ 10 w 14"/>
                  <a:gd name="T19" fmla="*/ 0 h 14"/>
                  <a:gd name="T20" fmla="*/ 10 w 14"/>
                  <a:gd name="T21" fmla="*/ 4 h 14"/>
                  <a:gd name="T22" fmla="*/ 10 w 1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4">
                    <a:moveTo>
                      <a:pt x="10" y="0"/>
                    </a:moveTo>
                    <a:lnTo>
                      <a:pt x="10" y="4"/>
                    </a:lnTo>
                    <a:lnTo>
                      <a:pt x="7" y="4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14" y="7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65" name="Freeform 789"/>
              <p:cNvSpPr>
                <a:spLocks/>
              </p:cNvSpPr>
              <p:nvPr/>
            </p:nvSpPr>
            <p:spPr bwMode="auto">
              <a:xfrm>
                <a:off x="4149" y="1626"/>
                <a:ext cx="18" cy="22"/>
              </a:xfrm>
              <a:custGeom>
                <a:avLst/>
                <a:gdLst>
                  <a:gd name="T0" fmla="*/ 18 w 18"/>
                  <a:gd name="T1" fmla="*/ 22 h 22"/>
                  <a:gd name="T2" fmla="*/ 18 w 18"/>
                  <a:gd name="T3" fmla="*/ 7 h 22"/>
                  <a:gd name="T4" fmla="*/ 11 w 18"/>
                  <a:gd name="T5" fmla="*/ 0 h 22"/>
                  <a:gd name="T6" fmla="*/ 0 w 18"/>
                  <a:gd name="T7" fmla="*/ 0 h 22"/>
                  <a:gd name="T8" fmla="*/ 4 w 18"/>
                  <a:gd name="T9" fmla="*/ 7 h 22"/>
                  <a:gd name="T10" fmla="*/ 8 w 18"/>
                  <a:gd name="T11" fmla="*/ 7 h 22"/>
                  <a:gd name="T12" fmla="*/ 11 w 18"/>
                  <a:gd name="T13" fmla="*/ 11 h 22"/>
                  <a:gd name="T14" fmla="*/ 11 w 18"/>
                  <a:gd name="T15" fmla="*/ 22 h 22"/>
                  <a:gd name="T16" fmla="*/ 18 w 18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2">
                    <a:moveTo>
                      <a:pt x="18" y="22"/>
                    </a:moveTo>
                    <a:lnTo>
                      <a:pt x="18" y="7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11" y="11"/>
                    </a:lnTo>
                    <a:lnTo>
                      <a:pt x="11" y="22"/>
                    </a:lnTo>
                    <a:lnTo>
                      <a:pt x="18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66" name="Freeform 790"/>
              <p:cNvSpPr>
                <a:spLocks/>
              </p:cNvSpPr>
              <p:nvPr/>
            </p:nvSpPr>
            <p:spPr bwMode="auto">
              <a:xfrm>
                <a:off x="4157" y="1648"/>
                <a:ext cx="10" cy="21"/>
              </a:xfrm>
              <a:custGeom>
                <a:avLst/>
                <a:gdLst>
                  <a:gd name="T0" fmla="*/ 0 w 10"/>
                  <a:gd name="T1" fmla="*/ 21 h 21"/>
                  <a:gd name="T2" fmla="*/ 7 w 10"/>
                  <a:gd name="T3" fmla="*/ 18 h 21"/>
                  <a:gd name="T4" fmla="*/ 10 w 10"/>
                  <a:gd name="T5" fmla="*/ 10 h 21"/>
                  <a:gd name="T6" fmla="*/ 10 w 10"/>
                  <a:gd name="T7" fmla="*/ 0 h 21"/>
                  <a:gd name="T8" fmla="*/ 3 w 10"/>
                  <a:gd name="T9" fmla="*/ 0 h 21"/>
                  <a:gd name="T10" fmla="*/ 3 w 10"/>
                  <a:gd name="T11" fmla="*/ 10 h 21"/>
                  <a:gd name="T12" fmla="*/ 0 w 10"/>
                  <a:gd name="T13" fmla="*/ 14 h 21"/>
                  <a:gd name="T14" fmla="*/ 0 w 10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1">
                    <a:moveTo>
                      <a:pt x="0" y="21"/>
                    </a:moveTo>
                    <a:lnTo>
                      <a:pt x="7" y="18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67" name="Freeform 791"/>
              <p:cNvSpPr>
                <a:spLocks/>
              </p:cNvSpPr>
              <p:nvPr/>
            </p:nvSpPr>
            <p:spPr bwMode="auto">
              <a:xfrm>
                <a:off x="4142" y="1655"/>
                <a:ext cx="15" cy="14"/>
              </a:xfrm>
              <a:custGeom>
                <a:avLst/>
                <a:gdLst>
                  <a:gd name="T0" fmla="*/ 7 w 15"/>
                  <a:gd name="T1" fmla="*/ 7 h 14"/>
                  <a:gd name="T2" fmla="*/ 0 w 15"/>
                  <a:gd name="T3" fmla="*/ 7 h 14"/>
                  <a:gd name="T4" fmla="*/ 4 w 15"/>
                  <a:gd name="T5" fmla="*/ 11 h 14"/>
                  <a:gd name="T6" fmla="*/ 11 w 15"/>
                  <a:gd name="T7" fmla="*/ 11 h 14"/>
                  <a:gd name="T8" fmla="*/ 15 w 15"/>
                  <a:gd name="T9" fmla="*/ 14 h 14"/>
                  <a:gd name="T10" fmla="*/ 15 w 15"/>
                  <a:gd name="T11" fmla="*/ 3 h 14"/>
                  <a:gd name="T12" fmla="*/ 0 w 15"/>
                  <a:gd name="T13" fmla="*/ 3 h 14"/>
                  <a:gd name="T14" fmla="*/ 4 w 15"/>
                  <a:gd name="T15" fmla="*/ 3 h 14"/>
                  <a:gd name="T16" fmla="*/ 4 w 15"/>
                  <a:gd name="T17" fmla="*/ 0 h 14"/>
                  <a:gd name="T18" fmla="*/ 0 w 15"/>
                  <a:gd name="T19" fmla="*/ 3 h 14"/>
                  <a:gd name="T20" fmla="*/ 7 w 15"/>
                  <a:gd name="T2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7" y="7"/>
                    </a:moveTo>
                    <a:lnTo>
                      <a:pt x="0" y="7"/>
                    </a:lnTo>
                    <a:lnTo>
                      <a:pt x="4" y="11"/>
                    </a:lnTo>
                    <a:lnTo>
                      <a:pt x="11" y="11"/>
                    </a:lnTo>
                    <a:lnTo>
                      <a:pt x="15" y="14"/>
                    </a:lnTo>
                    <a:lnTo>
                      <a:pt x="15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68" name="Freeform 792"/>
              <p:cNvSpPr>
                <a:spLocks/>
              </p:cNvSpPr>
              <p:nvPr/>
            </p:nvSpPr>
            <p:spPr bwMode="auto">
              <a:xfrm>
                <a:off x="4135" y="1658"/>
                <a:ext cx="14" cy="11"/>
              </a:xfrm>
              <a:custGeom>
                <a:avLst/>
                <a:gdLst>
                  <a:gd name="T0" fmla="*/ 7 w 14"/>
                  <a:gd name="T1" fmla="*/ 4 h 11"/>
                  <a:gd name="T2" fmla="*/ 7 w 14"/>
                  <a:gd name="T3" fmla="*/ 11 h 11"/>
                  <a:gd name="T4" fmla="*/ 14 w 14"/>
                  <a:gd name="T5" fmla="*/ 4 h 11"/>
                  <a:gd name="T6" fmla="*/ 7 w 14"/>
                  <a:gd name="T7" fmla="*/ 0 h 11"/>
                  <a:gd name="T8" fmla="*/ 0 w 14"/>
                  <a:gd name="T9" fmla="*/ 8 h 11"/>
                  <a:gd name="T10" fmla="*/ 4 w 14"/>
                  <a:gd name="T11" fmla="*/ 4 h 11"/>
                  <a:gd name="T12" fmla="*/ 0 w 14"/>
                  <a:gd name="T13" fmla="*/ 8 h 11"/>
                  <a:gd name="T14" fmla="*/ 7 w 14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7" y="4"/>
                    </a:moveTo>
                    <a:lnTo>
                      <a:pt x="7" y="11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69" name="Freeform 793"/>
              <p:cNvSpPr>
                <a:spLocks/>
              </p:cNvSpPr>
              <p:nvPr/>
            </p:nvSpPr>
            <p:spPr bwMode="auto">
              <a:xfrm>
                <a:off x="4135" y="1662"/>
                <a:ext cx="29" cy="18"/>
              </a:xfrm>
              <a:custGeom>
                <a:avLst/>
                <a:gdLst>
                  <a:gd name="T0" fmla="*/ 25 w 29"/>
                  <a:gd name="T1" fmla="*/ 11 h 18"/>
                  <a:gd name="T2" fmla="*/ 22 w 29"/>
                  <a:gd name="T3" fmla="*/ 11 h 18"/>
                  <a:gd name="T4" fmla="*/ 18 w 29"/>
                  <a:gd name="T5" fmla="*/ 7 h 18"/>
                  <a:gd name="T6" fmla="*/ 14 w 29"/>
                  <a:gd name="T7" fmla="*/ 7 h 18"/>
                  <a:gd name="T8" fmla="*/ 7 w 29"/>
                  <a:gd name="T9" fmla="*/ 0 h 18"/>
                  <a:gd name="T10" fmla="*/ 0 w 29"/>
                  <a:gd name="T11" fmla="*/ 4 h 18"/>
                  <a:gd name="T12" fmla="*/ 7 w 29"/>
                  <a:gd name="T13" fmla="*/ 11 h 18"/>
                  <a:gd name="T14" fmla="*/ 11 w 29"/>
                  <a:gd name="T15" fmla="*/ 11 h 18"/>
                  <a:gd name="T16" fmla="*/ 14 w 29"/>
                  <a:gd name="T17" fmla="*/ 14 h 18"/>
                  <a:gd name="T18" fmla="*/ 18 w 29"/>
                  <a:gd name="T19" fmla="*/ 14 h 18"/>
                  <a:gd name="T20" fmla="*/ 22 w 29"/>
                  <a:gd name="T21" fmla="*/ 18 h 18"/>
                  <a:gd name="T22" fmla="*/ 29 w 29"/>
                  <a:gd name="T23" fmla="*/ 18 h 18"/>
                  <a:gd name="T24" fmla="*/ 25 w 29"/>
                  <a:gd name="T2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8">
                    <a:moveTo>
                      <a:pt x="25" y="11"/>
                    </a:moveTo>
                    <a:lnTo>
                      <a:pt x="22" y="11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11"/>
                    </a:lnTo>
                    <a:lnTo>
                      <a:pt x="11" y="11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22" y="18"/>
                    </a:lnTo>
                    <a:lnTo>
                      <a:pt x="29" y="18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70" name="Freeform 794"/>
              <p:cNvSpPr>
                <a:spLocks/>
              </p:cNvSpPr>
              <p:nvPr/>
            </p:nvSpPr>
            <p:spPr bwMode="auto">
              <a:xfrm>
                <a:off x="4160" y="1630"/>
                <a:ext cx="18" cy="50"/>
              </a:xfrm>
              <a:custGeom>
                <a:avLst/>
                <a:gdLst>
                  <a:gd name="T0" fmla="*/ 11 w 18"/>
                  <a:gd name="T1" fmla="*/ 0 h 50"/>
                  <a:gd name="T2" fmla="*/ 11 w 18"/>
                  <a:gd name="T3" fmla="*/ 18 h 50"/>
                  <a:gd name="T4" fmla="*/ 15 w 18"/>
                  <a:gd name="T5" fmla="*/ 25 h 50"/>
                  <a:gd name="T6" fmla="*/ 7 w 18"/>
                  <a:gd name="T7" fmla="*/ 32 h 50"/>
                  <a:gd name="T8" fmla="*/ 7 w 18"/>
                  <a:gd name="T9" fmla="*/ 39 h 50"/>
                  <a:gd name="T10" fmla="*/ 0 w 18"/>
                  <a:gd name="T11" fmla="*/ 43 h 50"/>
                  <a:gd name="T12" fmla="*/ 4 w 18"/>
                  <a:gd name="T13" fmla="*/ 50 h 50"/>
                  <a:gd name="T14" fmla="*/ 11 w 18"/>
                  <a:gd name="T15" fmla="*/ 43 h 50"/>
                  <a:gd name="T16" fmla="*/ 15 w 18"/>
                  <a:gd name="T17" fmla="*/ 36 h 50"/>
                  <a:gd name="T18" fmla="*/ 18 w 18"/>
                  <a:gd name="T19" fmla="*/ 32 h 50"/>
                  <a:gd name="T20" fmla="*/ 18 w 18"/>
                  <a:gd name="T21" fmla="*/ 0 h 50"/>
                  <a:gd name="T22" fmla="*/ 11 w 18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50">
                    <a:moveTo>
                      <a:pt x="11" y="0"/>
                    </a:moveTo>
                    <a:lnTo>
                      <a:pt x="11" y="18"/>
                    </a:lnTo>
                    <a:lnTo>
                      <a:pt x="15" y="25"/>
                    </a:lnTo>
                    <a:lnTo>
                      <a:pt x="7" y="32"/>
                    </a:lnTo>
                    <a:lnTo>
                      <a:pt x="7" y="39"/>
                    </a:lnTo>
                    <a:lnTo>
                      <a:pt x="0" y="43"/>
                    </a:lnTo>
                    <a:lnTo>
                      <a:pt x="4" y="50"/>
                    </a:lnTo>
                    <a:lnTo>
                      <a:pt x="11" y="43"/>
                    </a:lnTo>
                    <a:lnTo>
                      <a:pt x="15" y="36"/>
                    </a:lnTo>
                    <a:lnTo>
                      <a:pt x="18" y="32"/>
                    </a:lnTo>
                    <a:lnTo>
                      <a:pt x="18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71" name="Freeform 795"/>
              <p:cNvSpPr>
                <a:spLocks/>
              </p:cNvSpPr>
              <p:nvPr/>
            </p:nvSpPr>
            <p:spPr bwMode="auto">
              <a:xfrm>
                <a:off x="4149" y="1615"/>
                <a:ext cx="29" cy="15"/>
              </a:xfrm>
              <a:custGeom>
                <a:avLst/>
                <a:gdLst>
                  <a:gd name="T0" fmla="*/ 0 w 29"/>
                  <a:gd name="T1" fmla="*/ 4 h 15"/>
                  <a:gd name="T2" fmla="*/ 4 w 29"/>
                  <a:gd name="T3" fmla="*/ 4 h 15"/>
                  <a:gd name="T4" fmla="*/ 8 w 29"/>
                  <a:gd name="T5" fmla="*/ 7 h 15"/>
                  <a:gd name="T6" fmla="*/ 15 w 29"/>
                  <a:gd name="T7" fmla="*/ 7 h 15"/>
                  <a:gd name="T8" fmla="*/ 18 w 29"/>
                  <a:gd name="T9" fmla="*/ 11 h 15"/>
                  <a:gd name="T10" fmla="*/ 22 w 29"/>
                  <a:gd name="T11" fmla="*/ 11 h 15"/>
                  <a:gd name="T12" fmla="*/ 22 w 29"/>
                  <a:gd name="T13" fmla="*/ 15 h 15"/>
                  <a:gd name="T14" fmla="*/ 29 w 29"/>
                  <a:gd name="T15" fmla="*/ 15 h 15"/>
                  <a:gd name="T16" fmla="*/ 26 w 29"/>
                  <a:gd name="T17" fmla="*/ 7 h 15"/>
                  <a:gd name="T18" fmla="*/ 26 w 29"/>
                  <a:gd name="T19" fmla="*/ 4 h 15"/>
                  <a:gd name="T20" fmla="*/ 15 w 29"/>
                  <a:gd name="T21" fmla="*/ 4 h 15"/>
                  <a:gd name="T22" fmla="*/ 11 w 29"/>
                  <a:gd name="T23" fmla="*/ 0 h 15"/>
                  <a:gd name="T24" fmla="*/ 4 w 29"/>
                  <a:gd name="T25" fmla="*/ 0 h 15"/>
                  <a:gd name="T26" fmla="*/ 8 w 29"/>
                  <a:gd name="T27" fmla="*/ 0 h 15"/>
                  <a:gd name="T28" fmla="*/ 0 w 29"/>
                  <a:gd name="T2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5">
                    <a:moveTo>
                      <a:pt x="0" y="4"/>
                    </a:moveTo>
                    <a:lnTo>
                      <a:pt x="4" y="4"/>
                    </a:lnTo>
                    <a:lnTo>
                      <a:pt x="8" y="7"/>
                    </a:lnTo>
                    <a:lnTo>
                      <a:pt x="15" y="7"/>
                    </a:lnTo>
                    <a:lnTo>
                      <a:pt x="18" y="11"/>
                    </a:lnTo>
                    <a:lnTo>
                      <a:pt x="22" y="11"/>
                    </a:lnTo>
                    <a:lnTo>
                      <a:pt x="22" y="15"/>
                    </a:lnTo>
                    <a:lnTo>
                      <a:pt x="29" y="15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15" y="4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72" name="Freeform 796"/>
              <p:cNvSpPr>
                <a:spLocks/>
              </p:cNvSpPr>
              <p:nvPr/>
            </p:nvSpPr>
            <p:spPr bwMode="auto">
              <a:xfrm>
                <a:off x="4149" y="1604"/>
                <a:ext cx="26" cy="15"/>
              </a:xfrm>
              <a:custGeom>
                <a:avLst/>
                <a:gdLst>
                  <a:gd name="T0" fmla="*/ 18 w 26"/>
                  <a:gd name="T1" fmla="*/ 0 h 15"/>
                  <a:gd name="T2" fmla="*/ 22 w 26"/>
                  <a:gd name="T3" fmla="*/ 0 h 15"/>
                  <a:gd name="T4" fmla="*/ 11 w 26"/>
                  <a:gd name="T5" fmla="*/ 0 h 15"/>
                  <a:gd name="T6" fmla="*/ 8 w 26"/>
                  <a:gd name="T7" fmla="*/ 4 h 15"/>
                  <a:gd name="T8" fmla="*/ 4 w 26"/>
                  <a:gd name="T9" fmla="*/ 4 h 15"/>
                  <a:gd name="T10" fmla="*/ 0 w 26"/>
                  <a:gd name="T11" fmla="*/ 8 h 15"/>
                  <a:gd name="T12" fmla="*/ 0 w 26"/>
                  <a:gd name="T13" fmla="*/ 15 h 15"/>
                  <a:gd name="T14" fmla="*/ 8 w 26"/>
                  <a:gd name="T15" fmla="*/ 11 h 15"/>
                  <a:gd name="T16" fmla="*/ 11 w 26"/>
                  <a:gd name="T17" fmla="*/ 8 h 15"/>
                  <a:gd name="T18" fmla="*/ 18 w 26"/>
                  <a:gd name="T19" fmla="*/ 8 h 15"/>
                  <a:gd name="T20" fmla="*/ 26 w 26"/>
                  <a:gd name="T21" fmla="*/ 4 h 15"/>
                  <a:gd name="T22" fmla="*/ 18 w 26"/>
                  <a:gd name="T23" fmla="*/ 8 h 15"/>
                  <a:gd name="T24" fmla="*/ 22 w 26"/>
                  <a:gd name="T25" fmla="*/ 8 h 15"/>
                  <a:gd name="T26" fmla="*/ 26 w 26"/>
                  <a:gd name="T27" fmla="*/ 4 h 15"/>
                  <a:gd name="T28" fmla="*/ 18 w 26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15">
                    <a:moveTo>
                      <a:pt x="18" y="0"/>
                    </a:moveTo>
                    <a:lnTo>
                      <a:pt x="22" y="0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8" y="11"/>
                    </a:lnTo>
                    <a:lnTo>
                      <a:pt x="11" y="8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6" y="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73" name="Freeform 797"/>
              <p:cNvSpPr>
                <a:spLocks/>
              </p:cNvSpPr>
              <p:nvPr/>
            </p:nvSpPr>
            <p:spPr bwMode="auto">
              <a:xfrm>
                <a:off x="4167" y="1597"/>
                <a:ext cx="11" cy="11"/>
              </a:xfrm>
              <a:custGeom>
                <a:avLst/>
                <a:gdLst>
                  <a:gd name="T0" fmla="*/ 4 w 11"/>
                  <a:gd name="T1" fmla="*/ 4 h 11"/>
                  <a:gd name="T2" fmla="*/ 4 w 11"/>
                  <a:gd name="T3" fmla="*/ 7 h 11"/>
                  <a:gd name="T4" fmla="*/ 0 w 11"/>
                  <a:gd name="T5" fmla="*/ 7 h 11"/>
                  <a:gd name="T6" fmla="*/ 8 w 11"/>
                  <a:gd name="T7" fmla="*/ 11 h 11"/>
                  <a:gd name="T8" fmla="*/ 8 w 11"/>
                  <a:gd name="T9" fmla="*/ 7 h 11"/>
                  <a:gd name="T10" fmla="*/ 11 w 11"/>
                  <a:gd name="T11" fmla="*/ 4 h 11"/>
                  <a:gd name="T12" fmla="*/ 11 w 11"/>
                  <a:gd name="T13" fmla="*/ 0 h 11"/>
                  <a:gd name="T14" fmla="*/ 4 w 11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4" y="4"/>
                    </a:moveTo>
                    <a:lnTo>
                      <a:pt x="4" y="7"/>
                    </a:lnTo>
                    <a:lnTo>
                      <a:pt x="0" y="7"/>
                    </a:lnTo>
                    <a:lnTo>
                      <a:pt x="8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74" name="Freeform 798"/>
              <p:cNvSpPr>
                <a:spLocks/>
              </p:cNvSpPr>
              <p:nvPr/>
            </p:nvSpPr>
            <p:spPr bwMode="auto">
              <a:xfrm>
                <a:off x="4149" y="1594"/>
                <a:ext cx="29" cy="7"/>
              </a:xfrm>
              <a:custGeom>
                <a:avLst/>
                <a:gdLst>
                  <a:gd name="T0" fmla="*/ 4 w 29"/>
                  <a:gd name="T1" fmla="*/ 7 h 7"/>
                  <a:gd name="T2" fmla="*/ 8 w 29"/>
                  <a:gd name="T3" fmla="*/ 7 h 7"/>
                  <a:gd name="T4" fmla="*/ 11 w 29"/>
                  <a:gd name="T5" fmla="*/ 3 h 7"/>
                  <a:gd name="T6" fmla="*/ 15 w 29"/>
                  <a:gd name="T7" fmla="*/ 3 h 7"/>
                  <a:gd name="T8" fmla="*/ 18 w 29"/>
                  <a:gd name="T9" fmla="*/ 7 h 7"/>
                  <a:gd name="T10" fmla="*/ 22 w 29"/>
                  <a:gd name="T11" fmla="*/ 7 h 7"/>
                  <a:gd name="T12" fmla="*/ 29 w 29"/>
                  <a:gd name="T13" fmla="*/ 3 h 7"/>
                  <a:gd name="T14" fmla="*/ 26 w 29"/>
                  <a:gd name="T15" fmla="*/ 3 h 7"/>
                  <a:gd name="T16" fmla="*/ 22 w 29"/>
                  <a:gd name="T17" fmla="*/ 0 h 7"/>
                  <a:gd name="T18" fmla="*/ 0 w 29"/>
                  <a:gd name="T19" fmla="*/ 0 h 7"/>
                  <a:gd name="T20" fmla="*/ 0 w 29"/>
                  <a:gd name="T21" fmla="*/ 3 h 7"/>
                  <a:gd name="T22" fmla="*/ 0 w 29"/>
                  <a:gd name="T23" fmla="*/ 0 h 7"/>
                  <a:gd name="T24" fmla="*/ 0 w 29"/>
                  <a:gd name="T25" fmla="*/ 3 h 7"/>
                  <a:gd name="T26" fmla="*/ 4 w 29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7">
                    <a:moveTo>
                      <a:pt x="4" y="7"/>
                    </a:moveTo>
                    <a:lnTo>
                      <a:pt x="8" y="7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75" name="Freeform 799"/>
              <p:cNvSpPr>
                <a:spLocks/>
              </p:cNvSpPr>
              <p:nvPr/>
            </p:nvSpPr>
            <p:spPr bwMode="auto">
              <a:xfrm>
                <a:off x="4135" y="1597"/>
                <a:ext cx="18" cy="22"/>
              </a:xfrm>
              <a:custGeom>
                <a:avLst/>
                <a:gdLst>
                  <a:gd name="T0" fmla="*/ 4 w 18"/>
                  <a:gd name="T1" fmla="*/ 7 h 22"/>
                  <a:gd name="T2" fmla="*/ 11 w 18"/>
                  <a:gd name="T3" fmla="*/ 11 h 22"/>
                  <a:gd name="T4" fmla="*/ 18 w 18"/>
                  <a:gd name="T5" fmla="*/ 4 h 22"/>
                  <a:gd name="T6" fmla="*/ 14 w 18"/>
                  <a:gd name="T7" fmla="*/ 0 h 22"/>
                  <a:gd name="T8" fmla="*/ 7 w 18"/>
                  <a:gd name="T9" fmla="*/ 4 h 22"/>
                  <a:gd name="T10" fmla="*/ 11 w 18"/>
                  <a:gd name="T11" fmla="*/ 7 h 22"/>
                  <a:gd name="T12" fmla="*/ 4 w 18"/>
                  <a:gd name="T13" fmla="*/ 7 h 22"/>
                  <a:gd name="T14" fmla="*/ 0 w 18"/>
                  <a:gd name="T15" fmla="*/ 22 h 22"/>
                  <a:gd name="T16" fmla="*/ 11 w 18"/>
                  <a:gd name="T17" fmla="*/ 11 h 22"/>
                  <a:gd name="T18" fmla="*/ 4 w 18"/>
                  <a:gd name="T19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2">
                    <a:moveTo>
                      <a:pt x="4" y="7"/>
                    </a:moveTo>
                    <a:lnTo>
                      <a:pt x="11" y="11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4" y="7"/>
                    </a:lnTo>
                    <a:lnTo>
                      <a:pt x="0" y="22"/>
                    </a:lnTo>
                    <a:lnTo>
                      <a:pt x="11" y="11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76" name="Freeform 800"/>
              <p:cNvSpPr>
                <a:spLocks/>
              </p:cNvSpPr>
              <p:nvPr/>
            </p:nvSpPr>
            <p:spPr bwMode="auto">
              <a:xfrm>
                <a:off x="4139" y="1558"/>
                <a:ext cx="25" cy="46"/>
              </a:xfrm>
              <a:custGeom>
                <a:avLst/>
                <a:gdLst>
                  <a:gd name="T0" fmla="*/ 21 w 25"/>
                  <a:gd name="T1" fmla="*/ 0 h 46"/>
                  <a:gd name="T2" fmla="*/ 18 w 25"/>
                  <a:gd name="T3" fmla="*/ 0 h 46"/>
                  <a:gd name="T4" fmla="*/ 14 w 25"/>
                  <a:gd name="T5" fmla="*/ 3 h 46"/>
                  <a:gd name="T6" fmla="*/ 10 w 25"/>
                  <a:gd name="T7" fmla="*/ 10 h 46"/>
                  <a:gd name="T8" fmla="*/ 7 w 25"/>
                  <a:gd name="T9" fmla="*/ 18 h 46"/>
                  <a:gd name="T10" fmla="*/ 7 w 25"/>
                  <a:gd name="T11" fmla="*/ 25 h 46"/>
                  <a:gd name="T12" fmla="*/ 3 w 25"/>
                  <a:gd name="T13" fmla="*/ 32 h 46"/>
                  <a:gd name="T14" fmla="*/ 3 w 25"/>
                  <a:gd name="T15" fmla="*/ 43 h 46"/>
                  <a:gd name="T16" fmla="*/ 0 w 25"/>
                  <a:gd name="T17" fmla="*/ 46 h 46"/>
                  <a:gd name="T18" fmla="*/ 7 w 25"/>
                  <a:gd name="T19" fmla="*/ 46 h 46"/>
                  <a:gd name="T20" fmla="*/ 10 w 25"/>
                  <a:gd name="T21" fmla="*/ 43 h 46"/>
                  <a:gd name="T22" fmla="*/ 10 w 25"/>
                  <a:gd name="T23" fmla="*/ 32 h 46"/>
                  <a:gd name="T24" fmla="*/ 14 w 25"/>
                  <a:gd name="T25" fmla="*/ 25 h 46"/>
                  <a:gd name="T26" fmla="*/ 14 w 25"/>
                  <a:gd name="T27" fmla="*/ 21 h 46"/>
                  <a:gd name="T28" fmla="*/ 18 w 25"/>
                  <a:gd name="T29" fmla="*/ 14 h 46"/>
                  <a:gd name="T30" fmla="*/ 21 w 25"/>
                  <a:gd name="T31" fmla="*/ 7 h 46"/>
                  <a:gd name="T32" fmla="*/ 25 w 25"/>
                  <a:gd name="T33" fmla="*/ 3 h 46"/>
                  <a:gd name="T34" fmla="*/ 21 w 25"/>
                  <a:gd name="T35" fmla="*/ 3 h 46"/>
                  <a:gd name="T36" fmla="*/ 21 w 25"/>
                  <a:gd name="T37" fmla="*/ 0 h 46"/>
                  <a:gd name="T38" fmla="*/ 18 w 25"/>
                  <a:gd name="T39" fmla="*/ 0 h 46"/>
                  <a:gd name="T40" fmla="*/ 21 w 25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46">
                    <a:moveTo>
                      <a:pt x="21" y="0"/>
                    </a:moveTo>
                    <a:lnTo>
                      <a:pt x="18" y="0"/>
                    </a:lnTo>
                    <a:lnTo>
                      <a:pt x="14" y="3"/>
                    </a:lnTo>
                    <a:lnTo>
                      <a:pt x="10" y="10"/>
                    </a:lnTo>
                    <a:lnTo>
                      <a:pt x="7" y="18"/>
                    </a:lnTo>
                    <a:lnTo>
                      <a:pt x="7" y="25"/>
                    </a:lnTo>
                    <a:lnTo>
                      <a:pt x="3" y="32"/>
                    </a:lnTo>
                    <a:lnTo>
                      <a:pt x="3" y="43"/>
                    </a:lnTo>
                    <a:lnTo>
                      <a:pt x="0" y="46"/>
                    </a:lnTo>
                    <a:lnTo>
                      <a:pt x="7" y="46"/>
                    </a:lnTo>
                    <a:lnTo>
                      <a:pt x="10" y="43"/>
                    </a:lnTo>
                    <a:lnTo>
                      <a:pt x="10" y="32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8" y="14"/>
                    </a:lnTo>
                    <a:lnTo>
                      <a:pt x="21" y="7"/>
                    </a:lnTo>
                    <a:lnTo>
                      <a:pt x="25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332577" name="Group 801"/>
            <p:cNvGrpSpPr>
              <a:grpSpLocks/>
            </p:cNvGrpSpPr>
            <p:nvPr/>
          </p:nvGrpSpPr>
          <p:grpSpPr bwMode="auto">
            <a:xfrm>
              <a:off x="3610" y="1529"/>
              <a:ext cx="917" cy="1173"/>
              <a:chOff x="3610" y="1529"/>
              <a:chExt cx="917" cy="1173"/>
            </a:xfrm>
          </p:grpSpPr>
          <p:sp>
            <p:nvSpPr>
              <p:cNvPr id="332578" name="Freeform 802"/>
              <p:cNvSpPr>
                <a:spLocks/>
              </p:cNvSpPr>
              <p:nvPr/>
            </p:nvSpPr>
            <p:spPr bwMode="auto">
              <a:xfrm>
                <a:off x="4160" y="1554"/>
                <a:ext cx="29" cy="18"/>
              </a:xfrm>
              <a:custGeom>
                <a:avLst/>
                <a:gdLst>
                  <a:gd name="T0" fmla="*/ 29 w 29"/>
                  <a:gd name="T1" fmla="*/ 18 h 18"/>
                  <a:gd name="T2" fmla="*/ 25 w 29"/>
                  <a:gd name="T3" fmla="*/ 14 h 18"/>
                  <a:gd name="T4" fmla="*/ 25 w 29"/>
                  <a:gd name="T5" fmla="*/ 11 h 18"/>
                  <a:gd name="T6" fmla="*/ 22 w 29"/>
                  <a:gd name="T7" fmla="*/ 4 h 18"/>
                  <a:gd name="T8" fmla="*/ 15 w 29"/>
                  <a:gd name="T9" fmla="*/ 4 h 18"/>
                  <a:gd name="T10" fmla="*/ 7 w 29"/>
                  <a:gd name="T11" fmla="*/ 0 h 18"/>
                  <a:gd name="T12" fmla="*/ 4 w 29"/>
                  <a:gd name="T13" fmla="*/ 0 h 18"/>
                  <a:gd name="T14" fmla="*/ 0 w 29"/>
                  <a:gd name="T15" fmla="*/ 4 h 18"/>
                  <a:gd name="T16" fmla="*/ 0 w 29"/>
                  <a:gd name="T17" fmla="*/ 7 h 18"/>
                  <a:gd name="T18" fmla="*/ 11 w 29"/>
                  <a:gd name="T19" fmla="*/ 7 h 18"/>
                  <a:gd name="T20" fmla="*/ 15 w 29"/>
                  <a:gd name="T21" fmla="*/ 11 h 18"/>
                  <a:gd name="T22" fmla="*/ 18 w 29"/>
                  <a:gd name="T23" fmla="*/ 11 h 18"/>
                  <a:gd name="T24" fmla="*/ 18 w 29"/>
                  <a:gd name="T25" fmla="*/ 18 h 18"/>
                  <a:gd name="T26" fmla="*/ 29 w 29"/>
                  <a:gd name="T2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18">
                    <a:moveTo>
                      <a:pt x="29" y="18"/>
                    </a:moveTo>
                    <a:lnTo>
                      <a:pt x="25" y="14"/>
                    </a:lnTo>
                    <a:lnTo>
                      <a:pt x="25" y="11"/>
                    </a:lnTo>
                    <a:lnTo>
                      <a:pt x="22" y="4"/>
                    </a:lnTo>
                    <a:lnTo>
                      <a:pt x="15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8" y="11"/>
                    </a:lnTo>
                    <a:lnTo>
                      <a:pt x="18" y="18"/>
                    </a:ln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79" name="Freeform 803"/>
              <p:cNvSpPr>
                <a:spLocks/>
              </p:cNvSpPr>
              <p:nvPr/>
            </p:nvSpPr>
            <p:spPr bwMode="auto">
              <a:xfrm>
                <a:off x="4178" y="1572"/>
                <a:ext cx="15" cy="18"/>
              </a:xfrm>
              <a:custGeom>
                <a:avLst/>
                <a:gdLst>
                  <a:gd name="T0" fmla="*/ 11 w 15"/>
                  <a:gd name="T1" fmla="*/ 7 h 18"/>
                  <a:gd name="T2" fmla="*/ 11 w 15"/>
                  <a:gd name="T3" fmla="*/ 0 h 18"/>
                  <a:gd name="T4" fmla="*/ 4 w 15"/>
                  <a:gd name="T5" fmla="*/ 0 h 18"/>
                  <a:gd name="T6" fmla="*/ 0 w 15"/>
                  <a:gd name="T7" fmla="*/ 7 h 18"/>
                  <a:gd name="T8" fmla="*/ 11 w 15"/>
                  <a:gd name="T9" fmla="*/ 18 h 18"/>
                  <a:gd name="T10" fmla="*/ 15 w 15"/>
                  <a:gd name="T11" fmla="*/ 14 h 18"/>
                  <a:gd name="T12" fmla="*/ 11 w 15"/>
                  <a:gd name="T13" fmla="*/ 18 h 18"/>
                  <a:gd name="T14" fmla="*/ 15 w 15"/>
                  <a:gd name="T15" fmla="*/ 14 h 18"/>
                  <a:gd name="T16" fmla="*/ 11 w 15"/>
                  <a:gd name="T1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11" y="7"/>
                    </a:moveTo>
                    <a:lnTo>
                      <a:pt x="11" y="0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11" y="18"/>
                    </a:lnTo>
                    <a:lnTo>
                      <a:pt x="15" y="14"/>
                    </a:lnTo>
                    <a:lnTo>
                      <a:pt x="11" y="18"/>
                    </a:lnTo>
                    <a:lnTo>
                      <a:pt x="15" y="14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80" name="Freeform 804"/>
              <p:cNvSpPr>
                <a:spLocks/>
              </p:cNvSpPr>
              <p:nvPr/>
            </p:nvSpPr>
            <p:spPr bwMode="auto">
              <a:xfrm>
                <a:off x="4185" y="1558"/>
                <a:ext cx="11" cy="28"/>
              </a:xfrm>
              <a:custGeom>
                <a:avLst/>
                <a:gdLst>
                  <a:gd name="T0" fmla="*/ 4 w 11"/>
                  <a:gd name="T1" fmla="*/ 0 h 28"/>
                  <a:gd name="T2" fmla="*/ 0 w 11"/>
                  <a:gd name="T3" fmla="*/ 0 h 28"/>
                  <a:gd name="T4" fmla="*/ 4 w 11"/>
                  <a:gd name="T5" fmla="*/ 7 h 28"/>
                  <a:gd name="T6" fmla="*/ 8 w 11"/>
                  <a:gd name="T7" fmla="*/ 14 h 28"/>
                  <a:gd name="T8" fmla="*/ 8 w 11"/>
                  <a:gd name="T9" fmla="*/ 21 h 28"/>
                  <a:gd name="T10" fmla="*/ 4 w 11"/>
                  <a:gd name="T11" fmla="*/ 21 h 28"/>
                  <a:gd name="T12" fmla="*/ 8 w 11"/>
                  <a:gd name="T13" fmla="*/ 28 h 28"/>
                  <a:gd name="T14" fmla="*/ 11 w 11"/>
                  <a:gd name="T15" fmla="*/ 21 h 28"/>
                  <a:gd name="T16" fmla="*/ 11 w 11"/>
                  <a:gd name="T17" fmla="*/ 0 h 28"/>
                  <a:gd name="T18" fmla="*/ 4 w 11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8">
                    <a:moveTo>
                      <a:pt x="4" y="0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8" y="14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8" y="28"/>
                    </a:lnTo>
                    <a:lnTo>
                      <a:pt x="11" y="21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81" name="Freeform 805"/>
              <p:cNvSpPr>
                <a:spLocks/>
              </p:cNvSpPr>
              <p:nvPr/>
            </p:nvSpPr>
            <p:spPr bwMode="auto">
              <a:xfrm>
                <a:off x="4149" y="1543"/>
                <a:ext cx="47" cy="15"/>
              </a:xfrm>
              <a:custGeom>
                <a:avLst/>
                <a:gdLst>
                  <a:gd name="T0" fmla="*/ 8 w 47"/>
                  <a:gd name="T1" fmla="*/ 11 h 15"/>
                  <a:gd name="T2" fmla="*/ 8 w 47"/>
                  <a:gd name="T3" fmla="*/ 7 h 15"/>
                  <a:gd name="T4" fmla="*/ 29 w 47"/>
                  <a:gd name="T5" fmla="*/ 7 h 15"/>
                  <a:gd name="T6" fmla="*/ 36 w 47"/>
                  <a:gd name="T7" fmla="*/ 15 h 15"/>
                  <a:gd name="T8" fmla="*/ 47 w 47"/>
                  <a:gd name="T9" fmla="*/ 15 h 15"/>
                  <a:gd name="T10" fmla="*/ 36 w 47"/>
                  <a:gd name="T11" fmla="*/ 4 h 15"/>
                  <a:gd name="T12" fmla="*/ 29 w 47"/>
                  <a:gd name="T13" fmla="*/ 0 h 15"/>
                  <a:gd name="T14" fmla="*/ 8 w 47"/>
                  <a:gd name="T15" fmla="*/ 0 h 15"/>
                  <a:gd name="T16" fmla="*/ 0 w 47"/>
                  <a:gd name="T17" fmla="*/ 4 h 15"/>
                  <a:gd name="T18" fmla="*/ 8 w 47"/>
                  <a:gd name="T1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15">
                    <a:moveTo>
                      <a:pt x="8" y="11"/>
                    </a:moveTo>
                    <a:lnTo>
                      <a:pt x="8" y="7"/>
                    </a:lnTo>
                    <a:lnTo>
                      <a:pt x="29" y="7"/>
                    </a:lnTo>
                    <a:lnTo>
                      <a:pt x="36" y="15"/>
                    </a:lnTo>
                    <a:lnTo>
                      <a:pt x="47" y="15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82" name="Freeform 806"/>
              <p:cNvSpPr>
                <a:spLocks/>
              </p:cNvSpPr>
              <p:nvPr/>
            </p:nvSpPr>
            <p:spPr bwMode="auto">
              <a:xfrm>
                <a:off x="4124" y="1547"/>
                <a:ext cx="33" cy="97"/>
              </a:xfrm>
              <a:custGeom>
                <a:avLst/>
                <a:gdLst>
                  <a:gd name="T0" fmla="*/ 0 w 33"/>
                  <a:gd name="T1" fmla="*/ 79 h 97"/>
                  <a:gd name="T2" fmla="*/ 7 w 33"/>
                  <a:gd name="T3" fmla="*/ 79 h 97"/>
                  <a:gd name="T4" fmla="*/ 7 w 33"/>
                  <a:gd name="T5" fmla="*/ 72 h 97"/>
                  <a:gd name="T6" fmla="*/ 11 w 33"/>
                  <a:gd name="T7" fmla="*/ 61 h 97"/>
                  <a:gd name="T8" fmla="*/ 11 w 33"/>
                  <a:gd name="T9" fmla="*/ 54 h 97"/>
                  <a:gd name="T10" fmla="*/ 15 w 33"/>
                  <a:gd name="T11" fmla="*/ 43 h 97"/>
                  <a:gd name="T12" fmla="*/ 18 w 33"/>
                  <a:gd name="T13" fmla="*/ 32 h 97"/>
                  <a:gd name="T14" fmla="*/ 22 w 33"/>
                  <a:gd name="T15" fmla="*/ 21 h 97"/>
                  <a:gd name="T16" fmla="*/ 25 w 33"/>
                  <a:gd name="T17" fmla="*/ 14 h 97"/>
                  <a:gd name="T18" fmla="*/ 33 w 33"/>
                  <a:gd name="T19" fmla="*/ 7 h 97"/>
                  <a:gd name="T20" fmla="*/ 25 w 33"/>
                  <a:gd name="T21" fmla="*/ 0 h 97"/>
                  <a:gd name="T22" fmla="*/ 18 w 33"/>
                  <a:gd name="T23" fmla="*/ 11 h 97"/>
                  <a:gd name="T24" fmla="*/ 15 w 33"/>
                  <a:gd name="T25" fmla="*/ 21 h 97"/>
                  <a:gd name="T26" fmla="*/ 11 w 33"/>
                  <a:gd name="T27" fmla="*/ 32 h 97"/>
                  <a:gd name="T28" fmla="*/ 7 w 33"/>
                  <a:gd name="T29" fmla="*/ 43 h 97"/>
                  <a:gd name="T30" fmla="*/ 7 w 33"/>
                  <a:gd name="T31" fmla="*/ 50 h 97"/>
                  <a:gd name="T32" fmla="*/ 4 w 33"/>
                  <a:gd name="T33" fmla="*/ 61 h 97"/>
                  <a:gd name="T34" fmla="*/ 0 w 33"/>
                  <a:gd name="T35" fmla="*/ 72 h 97"/>
                  <a:gd name="T36" fmla="*/ 0 w 33"/>
                  <a:gd name="T37" fmla="*/ 79 h 97"/>
                  <a:gd name="T38" fmla="*/ 7 w 33"/>
                  <a:gd name="T39" fmla="*/ 79 h 97"/>
                  <a:gd name="T40" fmla="*/ 0 w 33"/>
                  <a:gd name="T41" fmla="*/ 79 h 97"/>
                  <a:gd name="T42" fmla="*/ 0 w 33"/>
                  <a:gd name="T43" fmla="*/ 97 h 97"/>
                  <a:gd name="T44" fmla="*/ 7 w 33"/>
                  <a:gd name="T45" fmla="*/ 79 h 97"/>
                  <a:gd name="T46" fmla="*/ 0 w 33"/>
                  <a:gd name="T47" fmla="*/ 7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" h="97">
                    <a:moveTo>
                      <a:pt x="0" y="79"/>
                    </a:moveTo>
                    <a:lnTo>
                      <a:pt x="7" y="79"/>
                    </a:lnTo>
                    <a:lnTo>
                      <a:pt x="7" y="72"/>
                    </a:lnTo>
                    <a:lnTo>
                      <a:pt x="11" y="61"/>
                    </a:lnTo>
                    <a:lnTo>
                      <a:pt x="11" y="54"/>
                    </a:lnTo>
                    <a:lnTo>
                      <a:pt x="15" y="43"/>
                    </a:lnTo>
                    <a:lnTo>
                      <a:pt x="18" y="32"/>
                    </a:lnTo>
                    <a:lnTo>
                      <a:pt x="22" y="21"/>
                    </a:lnTo>
                    <a:lnTo>
                      <a:pt x="25" y="14"/>
                    </a:lnTo>
                    <a:lnTo>
                      <a:pt x="33" y="7"/>
                    </a:lnTo>
                    <a:lnTo>
                      <a:pt x="25" y="0"/>
                    </a:lnTo>
                    <a:lnTo>
                      <a:pt x="18" y="11"/>
                    </a:lnTo>
                    <a:lnTo>
                      <a:pt x="15" y="21"/>
                    </a:lnTo>
                    <a:lnTo>
                      <a:pt x="11" y="32"/>
                    </a:lnTo>
                    <a:lnTo>
                      <a:pt x="7" y="43"/>
                    </a:lnTo>
                    <a:lnTo>
                      <a:pt x="7" y="50"/>
                    </a:lnTo>
                    <a:lnTo>
                      <a:pt x="4" y="61"/>
                    </a:lnTo>
                    <a:lnTo>
                      <a:pt x="0" y="72"/>
                    </a:lnTo>
                    <a:lnTo>
                      <a:pt x="0" y="79"/>
                    </a:lnTo>
                    <a:lnTo>
                      <a:pt x="7" y="79"/>
                    </a:lnTo>
                    <a:lnTo>
                      <a:pt x="0" y="79"/>
                    </a:lnTo>
                    <a:lnTo>
                      <a:pt x="0" y="97"/>
                    </a:lnTo>
                    <a:lnTo>
                      <a:pt x="7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83" name="Freeform 807"/>
              <p:cNvSpPr>
                <a:spLocks/>
              </p:cNvSpPr>
              <p:nvPr/>
            </p:nvSpPr>
            <p:spPr bwMode="auto">
              <a:xfrm>
                <a:off x="4121" y="1529"/>
                <a:ext cx="36" cy="97"/>
              </a:xfrm>
              <a:custGeom>
                <a:avLst/>
                <a:gdLst>
                  <a:gd name="T0" fmla="*/ 36 w 36"/>
                  <a:gd name="T1" fmla="*/ 0 h 97"/>
                  <a:gd name="T2" fmla="*/ 32 w 36"/>
                  <a:gd name="T3" fmla="*/ 0 h 97"/>
                  <a:gd name="T4" fmla="*/ 21 w 36"/>
                  <a:gd name="T5" fmla="*/ 11 h 97"/>
                  <a:gd name="T6" fmla="*/ 14 w 36"/>
                  <a:gd name="T7" fmla="*/ 21 h 97"/>
                  <a:gd name="T8" fmla="*/ 10 w 36"/>
                  <a:gd name="T9" fmla="*/ 32 h 97"/>
                  <a:gd name="T10" fmla="*/ 7 w 36"/>
                  <a:gd name="T11" fmla="*/ 47 h 97"/>
                  <a:gd name="T12" fmla="*/ 3 w 36"/>
                  <a:gd name="T13" fmla="*/ 57 h 97"/>
                  <a:gd name="T14" fmla="*/ 0 w 36"/>
                  <a:gd name="T15" fmla="*/ 72 h 97"/>
                  <a:gd name="T16" fmla="*/ 0 w 36"/>
                  <a:gd name="T17" fmla="*/ 86 h 97"/>
                  <a:gd name="T18" fmla="*/ 3 w 36"/>
                  <a:gd name="T19" fmla="*/ 97 h 97"/>
                  <a:gd name="T20" fmla="*/ 10 w 36"/>
                  <a:gd name="T21" fmla="*/ 97 h 97"/>
                  <a:gd name="T22" fmla="*/ 7 w 36"/>
                  <a:gd name="T23" fmla="*/ 86 h 97"/>
                  <a:gd name="T24" fmla="*/ 7 w 36"/>
                  <a:gd name="T25" fmla="*/ 72 h 97"/>
                  <a:gd name="T26" fmla="*/ 10 w 36"/>
                  <a:gd name="T27" fmla="*/ 61 h 97"/>
                  <a:gd name="T28" fmla="*/ 14 w 36"/>
                  <a:gd name="T29" fmla="*/ 47 h 97"/>
                  <a:gd name="T30" fmla="*/ 18 w 36"/>
                  <a:gd name="T31" fmla="*/ 36 h 97"/>
                  <a:gd name="T32" fmla="*/ 21 w 36"/>
                  <a:gd name="T33" fmla="*/ 25 h 97"/>
                  <a:gd name="T34" fmla="*/ 28 w 36"/>
                  <a:gd name="T35" fmla="*/ 14 h 97"/>
                  <a:gd name="T36" fmla="*/ 36 w 36"/>
                  <a:gd name="T37" fmla="*/ 7 h 97"/>
                  <a:gd name="T38" fmla="*/ 36 w 36"/>
                  <a:gd name="T39" fmla="*/ 0 h 97"/>
                  <a:gd name="T40" fmla="*/ 32 w 36"/>
                  <a:gd name="T41" fmla="*/ 0 h 97"/>
                  <a:gd name="T42" fmla="*/ 36 w 36"/>
                  <a:gd name="T4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97">
                    <a:moveTo>
                      <a:pt x="36" y="0"/>
                    </a:moveTo>
                    <a:lnTo>
                      <a:pt x="32" y="0"/>
                    </a:lnTo>
                    <a:lnTo>
                      <a:pt x="21" y="11"/>
                    </a:lnTo>
                    <a:lnTo>
                      <a:pt x="14" y="21"/>
                    </a:lnTo>
                    <a:lnTo>
                      <a:pt x="10" y="32"/>
                    </a:lnTo>
                    <a:lnTo>
                      <a:pt x="7" y="47"/>
                    </a:lnTo>
                    <a:lnTo>
                      <a:pt x="3" y="57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3" y="97"/>
                    </a:lnTo>
                    <a:lnTo>
                      <a:pt x="10" y="97"/>
                    </a:lnTo>
                    <a:lnTo>
                      <a:pt x="7" y="86"/>
                    </a:lnTo>
                    <a:lnTo>
                      <a:pt x="7" y="72"/>
                    </a:lnTo>
                    <a:lnTo>
                      <a:pt x="10" y="61"/>
                    </a:lnTo>
                    <a:lnTo>
                      <a:pt x="14" y="47"/>
                    </a:lnTo>
                    <a:lnTo>
                      <a:pt x="18" y="36"/>
                    </a:lnTo>
                    <a:lnTo>
                      <a:pt x="21" y="25"/>
                    </a:lnTo>
                    <a:lnTo>
                      <a:pt x="28" y="14"/>
                    </a:lnTo>
                    <a:lnTo>
                      <a:pt x="36" y="7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84" name="Freeform 808"/>
              <p:cNvSpPr>
                <a:spLocks/>
              </p:cNvSpPr>
              <p:nvPr/>
            </p:nvSpPr>
            <p:spPr bwMode="auto">
              <a:xfrm>
                <a:off x="4157" y="1529"/>
                <a:ext cx="57" cy="50"/>
              </a:xfrm>
              <a:custGeom>
                <a:avLst/>
                <a:gdLst>
                  <a:gd name="T0" fmla="*/ 57 w 57"/>
                  <a:gd name="T1" fmla="*/ 47 h 50"/>
                  <a:gd name="T2" fmla="*/ 54 w 57"/>
                  <a:gd name="T3" fmla="*/ 39 h 50"/>
                  <a:gd name="T4" fmla="*/ 46 w 57"/>
                  <a:gd name="T5" fmla="*/ 29 h 50"/>
                  <a:gd name="T6" fmla="*/ 39 w 57"/>
                  <a:gd name="T7" fmla="*/ 21 h 50"/>
                  <a:gd name="T8" fmla="*/ 36 w 57"/>
                  <a:gd name="T9" fmla="*/ 14 h 50"/>
                  <a:gd name="T10" fmla="*/ 25 w 57"/>
                  <a:gd name="T11" fmla="*/ 11 h 50"/>
                  <a:gd name="T12" fmla="*/ 18 w 57"/>
                  <a:gd name="T13" fmla="*/ 3 h 50"/>
                  <a:gd name="T14" fmla="*/ 7 w 57"/>
                  <a:gd name="T15" fmla="*/ 0 h 50"/>
                  <a:gd name="T16" fmla="*/ 0 w 57"/>
                  <a:gd name="T17" fmla="*/ 0 h 50"/>
                  <a:gd name="T18" fmla="*/ 0 w 57"/>
                  <a:gd name="T19" fmla="*/ 7 h 50"/>
                  <a:gd name="T20" fmla="*/ 7 w 57"/>
                  <a:gd name="T21" fmla="*/ 7 h 50"/>
                  <a:gd name="T22" fmla="*/ 14 w 57"/>
                  <a:gd name="T23" fmla="*/ 11 h 50"/>
                  <a:gd name="T24" fmla="*/ 21 w 57"/>
                  <a:gd name="T25" fmla="*/ 14 h 50"/>
                  <a:gd name="T26" fmla="*/ 39 w 57"/>
                  <a:gd name="T27" fmla="*/ 32 h 50"/>
                  <a:gd name="T28" fmla="*/ 46 w 57"/>
                  <a:gd name="T29" fmla="*/ 43 h 50"/>
                  <a:gd name="T30" fmla="*/ 50 w 57"/>
                  <a:gd name="T31" fmla="*/ 50 h 50"/>
                  <a:gd name="T32" fmla="*/ 57 w 57"/>
                  <a:gd name="T33" fmla="*/ 4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50">
                    <a:moveTo>
                      <a:pt x="57" y="47"/>
                    </a:moveTo>
                    <a:lnTo>
                      <a:pt x="54" y="39"/>
                    </a:lnTo>
                    <a:lnTo>
                      <a:pt x="46" y="29"/>
                    </a:lnTo>
                    <a:lnTo>
                      <a:pt x="39" y="21"/>
                    </a:lnTo>
                    <a:lnTo>
                      <a:pt x="36" y="14"/>
                    </a:lnTo>
                    <a:lnTo>
                      <a:pt x="25" y="11"/>
                    </a:lnTo>
                    <a:lnTo>
                      <a:pt x="18" y="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4" y="11"/>
                    </a:lnTo>
                    <a:lnTo>
                      <a:pt x="21" y="14"/>
                    </a:lnTo>
                    <a:lnTo>
                      <a:pt x="39" y="32"/>
                    </a:lnTo>
                    <a:lnTo>
                      <a:pt x="46" y="43"/>
                    </a:lnTo>
                    <a:lnTo>
                      <a:pt x="50" y="50"/>
                    </a:lnTo>
                    <a:lnTo>
                      <a:pt x="57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85" name="Freeform 809"/>
              <p:cNvSpPr>
                <a:spLocks/>
              </p:cNvSpPr>
              <p:nvPr/>
            </p:nvSpPr>
            <p:spPr bwMode="auto">
              <a:xfrm>
                <a:off x="4200" y="1576"/>
                <a:ext cx="14" cy="140"/>
              </a:xfrm>
              <a:custGeom>
                <a:avLst/>
                <a:gdLst>
                  <a:gd name="T0" fmla="*/ 11 w 14"/>
                  <a:gd name="T1" fmla="*/ 140 h 140"/>
                  <a:gd name="T2" fmla="*/ 7 w 14"/>
                  <a:gd name="T3" fmla="*/ 122 h 140"/>
                  <a:gd name="T4" fmla="*/ 7 w 14"/>
                  <a:gd name="T5" fmla="*/ 104 h 140"/>
                  <a:gd name="T6" fmla="*/ 11 w 14"/>
                  <a:gd name="T7" fmla="*/ 86 h 140"/>
                  <a:gd name="T8" fmla="*/ 11 w 14"/>
                  <a:gd name="T9" fmla="*/ 68 h 140"/>
                  <a:gd name="T10" fmla="*/ 14 w 14"/>
                  <a:gd name="T11" fmla="*/ 54 h 140"/>
                  <a:gd name="T12" fmla="*/ 14 w 14"/>
                  <a:gd name="T13" fmla="*/ 0 h 140"/>
                  <a:gd name="T14" fmla="*/ 7 w 14"/>
                  <a:gd name="T15" fmla="*/ 3 h 140"/>
                  <a:gd name="T16" fmla="*/ 7 w 14"/>
                  <a:gd name="T17" fmla="*/ 54 h 140"/>
                  <a:gd name="T18" fmla="*/ 3 w 14"/>
                  <a:gd name="T19" fmla="*/ 68 h 140"/>
                  <a:gd name="T20" fmla="*/ 3 w 14"/>
                  <a:gd name="T21" fmla="*/ 86 h 140"/>
                  <a:gd name="T22" fmla="*/ 0 w 14"/>
                  <a:gd name="T23" fmla="*/ 104 h 140"/>
                  <a:gd name="T24" fmla="*/ 0 w 14"/>
                  <a:gd name="T25" fmla="*/ 122 h 140"/>
                  <a:gd name="T26" fmla="*/ 3 w 14"/>
                  <a:gd name="T27" fmla="*/ 140 h 140"/>
                  <a:gd name="T28" fmla="*/ 3 w 14"/>
                  <a:gd name="T29" fmla="*/ 136 h 140"/>
                  <a:gd name="T30" fmla="*/ 11 w 14"/>
                  <a:gd name="T3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40">
                    <a:moveTo>
                      <a:pt x="11" y="140"/>
                    </a:moveTo>
                    <a:lnTo>
                      <a:pt x="7" y="122"/>
                    </a:lnTo>
                    <a:lnTo>
                      <a:pt x="7" y="104"/>
                    </a:lnTo>
                    <a:lnTo>
                      <a:pt x="11" y="86"/>
                    </a:lnTo>
                    <a:lnTo>
                      <a:pt x="11" y="68"/>
                    </a:lnTo>
                    <a:lnTo>
                      <a:pt x="14" y="54"/>
                    </a:lnTo>
                    <a:lnTo>
                      <a:pt x="14" y="0"/>
                    </a:lnTo>
                    <a:lnTo>
                      <a:pt x="7" y="3"/>
                    </a:lnTo>
                    <a:lnTo>
                      <a:pt x="7" y="54"/>
                    </a:lnTo>
                    <a:lnTo>
                      <a:pt x="3" y="68"/>
                    </a:lnTo>
                    <a:lnTo>
                      <a:pt x="3" y="86"/>
                    </a:lnTo>
                    <a:lnTo>
                      <a:pt x="0" y="104"/>
                    </a:lnTo>
                    <a:lnTo>
                      <a:pt x="0" y="122"/>
                    </a:lnTo>
                    <a:lnTo>
                      <a:pt x="3" y="140"/>
                    </a:lnTo>
                    <a:lnTo>
                      <a:pt x="3" y="136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86" name="Freeform 810"/>
              <p:cNvSpPr>
                <a:spLocks/>
              </p:cNvSpPr>
              <p:nvPr/>
            </p:nvSpPr>
            <p:spPr bwMode="auto">
              <a:xfrm>
                <a:off x="4185" y="1712"/>
                <a:ext cx="26" cy="26"/>
              </a:xfrm>
              <a:custGeom>
                <a:avLst/>
                <a:gdLst>
                  <a:gd name="T0" fmla="*/ 4 w 26"/>
                  <a:gd name="T1" fmla="*/ 26 h 26"/>
                  <a:gd name="T2" fmla="*/ 8 w 26"/>
                  <a:gd name="T3" fmla="*/ 26 h 26"/>
                  <a:gd name="T4" fmla="*/ 15 w 26"/>
                  <a:gd name="T5" fmla="*/ 18 h 26"/>
                  <a:gd name="T6" fmla="*/ 15 w 26"/>
                  <a:gd name="T7" fmla="*/ 15 h 26"/>
                  <a:gd name="T8" fmla="*/ 18 w 26"/>
                  <a:gd name="T9" fmla="*/ 15 h 26"/>
                  <a:gd name="T10" fmla="*/ 22 w 26"/>
                  <a:gd name="T11" fmla="*/ 11 h 26"/>
                  <a:gd name="T12" fmla="*/ 22 w 26"/>
                  <a:gd name="T13" fmla="*/ 8 h 26"/>
                  <a:gd name="T14" fmla="*/ 26 w 26"/>
                  <a:gd name="T15" fmla="*/ 4 h 26"/>
                  <a:gd name="T16" fmla="*/ 18 w 26"/>
                  <a:gd name="T17" fmla="*/ 0 h 26"/>
                  <a:gd name="T18" fmla="*/ 18 w 26"/>
                  <a:gd name="T19" fmla="*/ 4 h 26"/>
                  <a:gd name="T20" fmla="*/ 15 w 26"/>
                  <a:gd name="T21" fmla="*/ 8 h 26"/>
                  <a:gd name="T22" fmla="*/ 11 w 26"/>
                  <a:gd name="T23" fmla="*/ 8 h 26"/>
                  <a:gd name="T24" fmla="*/ 11 w 26"/>
                  <a:gd name="T25" fmla="*/ 15 h 26"/>
                  <a:gd name="T26" fmla="*/ 8 w 26"/>
                  <a:gd name="T27" fmla="*/ 15 h 26"/>
                  <a:gd name="T28" fmla="*/ 4 w 26"/>
                  <a:gd name="T29" fmla="*/ 18 h 26"/>
                  <a:gd name="T30" fmla="*/ 0 w 26"/>
                  <a:gd name="T31" fmla="*/ 18 h 26"/>
                  <a:gd name="T32" fmla="*/ 4 w 26"/>
                  <a:gd name="T33" fmla="*/ 18 h 26"/>
                  <a:gd name="T34" fmla="*/ 4 w 26"/>
                  <a:gd name="T3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26">
                    <a:moveTo>
                      <a:pt x="4" y="26"/>
                    </a:moveTo>
                    <a:lnTo>
                      <a:pt x="8" y="26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8" y="15"/>
                    </a:lnTo>
                    <a:lnTo>
                      <a:pt x="22" y="11"/>
                    </a:lnTo>
                    <a:lnTo>
                      <a:pt x="22" y="8"/>
                    </a:lnTo>
                    <a:lnTo>
                      <a:pt x="26" y="4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1" y="15"/>
                    </a:lnTo>
                    <a:lnTo>
                      <a:pt x="8" y="15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4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87" name="Freeform 811"/>
              <p:cNvSpPr>
                <a:spLocks/>
              </p:cNvSpPr>
              <p:nvPr/>
            </p:nvSpPr>
            <p:spPr bwMode="auto">
              <a:xfrm>
                <a:off x="4146" y="1709"/>
                <a:ext cx="43" cy="29"/>
              </a:xfrm>
              <a:custGeom>
                <a:avLst/>
                <a:gdLst>
                  <a:gd name="T0" fmla="*/ 0 w 43"/>
                  <a:gd name="T1" fmla="*/ 0 h 29"/>
                  <a:gd name="T2" fmla="*/ 0 w 43"/>
                  <a:gd name="T3" fmla="*/ 3 h 29"/>
                  <a:gd name="T4" fmla="*/ 3 w 43"/>
                  <a:gd name="T5" fmla="*/ 7 h 29"/>
                  <a:gd name="T6" fmla="*/ 7 w 43"/>
                  <a:gd name="T7" fmla="*/ 14 h 29"/>
                  <a:gd name="T8" fmla="*/ 11 w 43"/>
                  <a:gd name="T9" fmla="*/ 18 h 29"/>
                  <a:gd name="T10" fmla="*/ 18 w 43"/>
                  <a:gd name="T11" fmla="*/ 21 h 29"/>
                  <a:gd name="T12" fmla="*/ 21 w 43"/>
                  <a:gd name="T13" fmla="*/ 25 h 29"/>
                  <a:gd name="T14" fmla="*/ 29 w 43"/>
                  <a:gd name="T15" fmla="*/ 29 h 29"/>
                  <a:gd name="T16" fmla="*/ 43 w 43"/>
                  <a:gd name="T17" fmla="*/ 29 h 29"/>
                  <a:gd name="T18" fmla="*/ 43 w 43"/>
                  <a:gd name="T19" fmla="*/ 21 h 29"/>
                  <a:gd name="T20" fmla="*/ 29 w 43"/>
                  <a:gd name="T21" fmla="*/ 21 h 29"/>
                  <a:gd name="T22" fmla="*/ 7 w 43"/>
                  <a:gd name="T23" fmla="*/ 0 h 29"/>
                  <a:gd name="T24" fmla="*/ 0 w 43"/>
                  <a:gd name="T25" fmla="*/ 0 h 29"/>
                  <a:gd name="T26" fmla="*/ 0 w 43"/>
                  <a:gd name="T27" fmla="*/ 3 h 29"/>
                  <a:gd name="T28" fmla="*/ 0 w 43"/>
                  <a:gd name="T2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lnTo>
                      <a:pt x="0" y="3"/>
                    </a:lnTo>
                    <a:lnTo>
                      <a:pt x="3" y="7"/>
                    </a:lnTo>
                    <a:lnTo>
                      <a:pt x="7" y="14"/>
                    </a:lnTo>
                    <a:lnTo>
                      <a:pt x="11" y="18"/>
                    </a:lnTo>
                    <a:lnTo>
                      <a:pt x="18" y="21"/>
                    </a:lnTo>
                    <a:lnTo>
                      <a:pt x="21" y="25"/>
                    </a:lnTo>
                    <a:lnTo>
                      <a:pt x="29" y="29"/>
                    </a:lnTo>
                    <a:lnTo>
                      <a:pt x="43" y="29"/>
                    </a:lnTo>
                    <a:lnTo>
                      <a:pt x="43" y="21"/>
                    </a:lnTo>
                    <a:lnTo>
                      <a:pt x="29" y="2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88" name="Freeform 812"/>
              <p:cNvSpPr>
                <a:spLocks/>
              </p:cNvSpPr>
              <p:nvPr/>
            </p:nvSpPr>
            <p:spPr bwMode="auto">
              <a:xfrm>
                <a:off x="4142" y="1694"/>
                <a:ext cx="11" cy="15"/>
              </a:xfrm>
              <a:custGeom>
                <a:avLst/>
                <a:gdLst>
                  <a:gd name="T0" fmla="*/ 4 w 11"/>
                  <a:gd name="T1" fmla="*/ 8 h 15"/>
                  <a:gd name="T2" fmla="*/ 0 w 11"/>
                  <a:gd name="T3" fmla="*/ 8 h 15"/>
                  <a:gd name="T4" fmla="*/ 4 w 11"/>
                  <a:gd name="T5" fmla="*/ 8 h 15"/>
                  <a:gd name="T6" fmla="*/ 4 w 11"/>
                  <a:gd name="T7" fmla="*/ 15 h 15"/>
                  <a:gd name="T8" fmla="*/ 11 w 11"/>
                  <a:gd name="T9" fmla="*/ 15 h 15"/>
                  <a:gd name="T10" fmla="*/ 11 w 11"/>
                  <a:gd name="T11" fmla="*/ 8 h 15"/>
                  <a:gd name="T12" fmla="*/ 7 w 11"/>
                  <a:gd name="T13" fmla="*/ 4 h 15"/>
                  <a:gd name="T14" fmla="*/ 0 w 11"/>
                  <a:gd name="T15" fmla="*/ 4 h 15"/>
                  <a:gd name="T16" fmla="*/ 7 w 11"/>
                  <a:gd name="T17" fmla="*/ 4 h 15"/>
                  <a:gd name="T18" fmla="*/ 4 w 11"/>
                  <a:gd name="T19" fmla="*/ 0 h 15"/>
                  <a:gd name="T20" fmla="*/ 0 w 11"/>
                  <a:gd name="T21" fmla="*/ 4 h 15"/>
                  <a:gd name="T22" fmla="*/ 4 w 11"/>
                  <a:gd name="T23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5">
                    <a:moveTo>
                      <a:pt x="4" y="8"/>
                    </a:moveTo>
                    <a:lnTo>
                      <a:pt x="0" y="8"/>
                    </a:lnTo>
                    <a:lnTo>
                      <a:pt x="4" y="8"/>
                    </a:lnTo>
                    <a:lnTo>
                      <a:pt x="4" y="15"/>
                    </a:lnTo>
                    <a:lnTo>
                      <a:pt x="11" y="15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89" name="Freeform 813"/>
              <p:cNvSpPr>
                <a:spLocks/>
              </p:cNvSpPr>
              <p:nvPr/>
            </p:nvSpPr>
            <p:spPr bwMode="auto">
              <a:xfrm>
                <a:off x="4135" y="1698"/>
                <a:ext cx="18" cy="32"/>
              </a:xfrm>
              <a:custGeom>
                <a:avLst/>
                <a:gdLst>
                  <a:gd name="T0" fmla="*/ 18 w 18"/>
                  <a:gd name="T1" fmla="*/ 29 h 32"/>
                  <a:gd name="T2" fmla="*/ 11 w 18"/>
                  <a:gd name="T3" fmla="*/ 22 h 32"/>
                  <a:gd name="T4" fmla="*/ 11 w 18"/>
                  <a:gd name="T5" fmla="*/ 18 h 32"/>
                  <a:gd name="T6" fmla="*/ 7 w 18"/>
                  <a:gd name="T7" fmla="*/ 14 h 32"/>
                  <a:gd name="T8" fmla="*/ 7 w 18"/>
                  <a:gd name="T9" fmla="*/ 7 h 32"/>
                  <a:gd name="T10" fmla="*/ 11 w 18"/>
                  <a:gd name="T11" fmla="*/ 4 h 32"/>
                  <a:gd name="T12" fmla="*/ 7 w 18"/>
                  <a:gd name="T13" fmla="*/ 0 h 32"/>
                  <a:gd name="T14" fmla="*/ 4 w 18"/>
                  <a:gd name="T15" fmla="*/ 0 h 32"/>
                  <a:gd name="T16" fmla="*/ 0 w 18"/>
                  <a:gd name="T17" fmla="*/ 7 h 32"/>
                  <a:gd name="T18" fmla="*/ 0 w 18"/>
                  <a:gd name="T19" fmla="*/ 18 h 32"/>
                  <a:gd name="T20" fmla="*/ 4 w 18"/>
                  <a:gd name="T21" fmla="*/ 22 h 32"/>
                  <a:gd name="T22" fmla="*/ 4 w 18"/>
                  <a:gd name="T23" fmla="*/ 25 h 32"/>
                  <a:gd name="T24" fmla="*/ 11 w 18"/>
                  <a:gd name="T25" fmla="*/ 32 h 32"/>
                  <a:gd name="T26" fmla="*/ 18 w 18"/>
                  <a:gd name="T2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1" y="22"/>
                    </a:lnTo>
                    <a:lnTo>
                      <a:pt x="11" y="18"/>
                    </a:lnTo>
                    <a:lnTo>
                      <a:pt x="7" y="14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0" y="18"/>
                    </a:lnTo>
                    <a:lnTo>
                      <a:pt x="4" y="22"/>
                    </a:lnTo>
                    <a:lnTo>
                      <a:pt x="4" y="25"/>
                    </a:lnTo>
                    <a:lnTo>
                      <a:pt x="11" y="32"/>
                    </a:ln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90" name="Freeform 814"/>
              <p:cNvSpPr>
                <a:spLocks/>
              </p:cNvSpPr>
              <p:nvPr/>
            </p:nvSpPr>
            <p:spPr bwMode="auto">
              <a:xfrm>
                <a:off x="4146" y="1727"/>
                <a:ext cx="54" cy="21"/>
              </a:xfrm>
              <a:custGeom>
                <a:avLst/>
                <a:gdLst>
                  <a:gd name="T0" fmla="*/ 47 w 54"/>
                  <a:gd name="T1" fmla="*/ 14 h 21"/>
                  <a:gd name="T2" fmla="*/ 50 w 54"/>
                  <a:gd name="T3" fmla="*/ 14 h 21"/>
                  <a:gd name="T4" fmla="*/ 25 w 54"/>
                  <a:gd name="T5" fmla="*/ 14 h 21"/>
                  <a:gd name="T6" fmla="*/ 21 w 54"/>
                  <a:gd name="T7" fmla="*/ 11 h 21"/>
                  <a:gd name="T8" fmla="*/ 14 w 54"/>
                  <a:gd name="T9" fmla="*/ 7 h 21"/>
                  <a:gd name="T10" fmla="*/ 7 w 54"/>
                  <a:gd name="T11" fmla="*/ 0 h 21"/>
                  <a:gd name="T12" fmla="*/ 0 w 54"/>
                  <a:gd name="T13" fmla="*/ 3 h 21"/>
                  <a:gd name="T14" fmla="*/ 11 w 54"/>
                  <a:gd name="T15" fmla="*/ 14 h 21"/>
                  <a:gd name="T16" fmla="*/ 18 w 54"/>
                  <a:gd name="T17" fmla="*/ 18 h 21"/>
                  <a:gd name="T18" fmla="*/ 25 w 54"/>
                  <a:gd name="T19" fmla="*/ 21 h 21"/>
                  <a:gd name="T20" fmla="*/ 50 w 54"/>
                  <a:gd name="T21" fmla="*/ 21 h 21"/>
                  <a:gd name="T22" fmla="*/ 54 w 54"/>
                  <a:gd name="T23" fmla="*/ 18 h 21"/>
                  <a:gd name="T24" fmla="*/ 50 w 54"/>
                  <a:gd name="T25" fmla="*/ 21 h 21"/>
                  <a:gd name="T26" fmla="*/ 54 w 54"/>
                  <a:gd name="T27" fmla="*/ 18 h 21"/>
                  <a:gd name="T28" fmla="*/ 47 w 54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1">
                    <a:moveTo>
                      <a:pt x="47" y="14"/>
                    </a:moveTo>
                    <a:lnTo>
                      <a:pt x="50" y="14"/>
                    </a:lnTo>
                    <a:lnTo>
                      <a:pt x="25" y="14"/>
                    </a:lnTo>
                    <a:lnTo>
                      <a:pt x="21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11" y="14"/>
                    </a:lnTo>
                    <a:lnTo>
                      <a:pt x="18" y="18"/>
                    </a:lnTo>
                    <a:lnTo>
                      <a:pt x="25" y="21"/>
                    </a:lnTo>
                    <a:lnTo>
                      <a:pt x="50" y="21"/>
                    </a:lnTo>
                    <a:lnTo>
                      <a:pt x="54" y="18"/>
                    </a:lnTo>
                    <a:lnTo>
                      <a:pt x="50" y="21"/>
                    </a:lnTo>
                    <a:lnTo>
                      <a:pt x="54" y="18"/>
                    </a:lnTo>
                    <a:lnTo>
                      <a:pt x="4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91" name="Freeform 815"/>
              <p:cNvSpPr>
                <a:spLocks/>
              </p:cNvSpPr>
              <p:nvPr/>
            </p:nvSpPr>
            <p:spPr bwMode="auto">
              <a:xfrm>
                <a:off x="4193" y="1730"/>
                <a:ext cx="39" cy="22"/>
              </a:xfrm>
              <a:custGeom>
                <a:avLst/>
                <a:gdLst>
                  <a:gd name="T0" fmla="*/ 39 w 39"/>
                  <a:gd name="T1" fmla="*/ 18 h 22"/>
                  <a:gd name="T2" fmla="*/ 39 w 39"/>
                  <a:gd name="T3" fmla="*/ 15 h 22"/>
                  <a:gd name="T4" fmla="*/ 36 w 39"/>
                  <a:gd name="T5" fmla="*/ 11 h 22"/>
                  <a:gd name="T6" fmla="*/ 28 w 39"/>
                  <a:gd name="T7" fmla="*/ 8 h 22"/>
                  <a:gd name="T8" fmla="*/ 25 w 39"/>
                  <a:gd name="T9" fmla="*/ 8 h 22"/>
                  <a:gd name="T10" fmla="*/ 21 w 39"/>
                  <a:gd name="T11" fmla="*/ 4 h 22"/>
                  <a:gd name="T12" fmla="*/ 14 w 39"/>
                  <a:gd name="T13" fmla="*/ 0 h 22"/>
                  <a:gd name="T14" fmla="*/ 10 w 39"/>
                  <a:gd name="T15" fmla="*/ 0 h 22"/>
                  <a:gd name="T16" fmla="*/ 0 w 39"/>
                  <a:gd name="T17" fmla="*/ 11 h 22"/>
                  <a:gd name="T18" fmla="*/ 7 w 39"/>
                  <a:gd name="T19" fmla="*/ 15 h 22"/>
                  <a:gd name="T20" fmla="*/ 10 w 39"/>
                  <a:gd name="T21" fmla="*/ 11 h 22"/>
                  <a:gd name="T22" fmla="*/ 10 w 39"/>
                  <a:gd name="T23" fmla="*/ 8 h 22"/>
                  <a:gd name="T24" fmla="*/ 18 w 39"/>
                  <a:gd name="T25" fmla="*/ 8 h 22"/>
                  <a:gd name="T26" fmla="*/ 28 w 39"/>
                  <a:gd name="T27" fmla="*/ 18 h 22"/>
                  <a:gd name="T28" fmla="*/ 36 w 39"/>
                  <a:gd name="T29" fmla="*/ 22 h 22"/>
                  <a:gd name="T30" fmla="*/ 32 w 39"/>
                  <a:gd name="T31" fmla="*/ 22 h 22"/>
                  <a:gd name="T32" fmla="*/ 39 w 39"/>
                  <a:gd name="T33" fmla="*/ 18 h 22"/>
                  <a:gd name="T34" fmla="*/ 39 w 39"/>
                  <a:gd name="T35" fmla="*/ 15 h 22"/>
                  <a:gd name="T36" fmla="*/ 39 w 39"/>
                  <a:gd name="T3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2">
                    <a:moveTo>
                      <a:pt x="39" y="18"/>
                    </a:moveTo>
                    <a:lnTo>
                      <a:pt x="39" y="15"/>
                    </a:lnTo>
                    <a:lnTo>
                      <a:pt x="36" y="11"/>
                    </a:lnTo>
                    <a:lnTo>
                      <a:pt x="28" y="8"/>
                    </a:lnTo>
                    <a:lnTo>
                      <a:pt x="25" y="8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0" y="11"/>
                    </a:lnTo>
                    <a:lnTo>
                      <a:pt x="7" y="15"/>
                    </a:lnTo>
                    <a:lnTo>
                      <a:pt x="10" y="11"/>
                    </a:lnTo>
                    <a:lnTo>
                      <a:pt x="10" y="8"/>
                    </a:lnTo>
                    <a:lnTo>
                      <a:pt x="18" y="8"/>
                    </a:lnTo>
                    <a:lnTo>
                      <a:pt x="28" y="18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39" y="18"/>
                    </a:lnTo>
                    <a:lnTo>
                      <a:pt x="39" y="15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92" name="Freeform 816"/>
              <p:cNvSpPr>
                <a:spLocks/>
              </p:cNvSpPr>
              <p:nvPr/>
            </p:nvSpPr>
            <p:spPr bwMode="auto">
              <a:xfrm>
                <a:off x="4225" y="1748"/>
                <a:ext cx="25" cy="54"/>
              </a:xfrm>
              <a:custGeom>
                <a:avLst/>
                <a:gdLst>
                  <a:gd name="T0" fmla="*/ 18 w 25"/>
                  <a:gd name="T1" fmla="*/ 54 h 54"/>
                  <a:gd name="T2" fmla="*/ 22 w 25"/>
                  <a:gd name="T3" fmla="*/ 51 h 54"/>
                  <a:gd name="T4" fmla="*/ 22 w 25"/>
                  <a:gd name="T5" fmla="*/ 44 h 54"/>
                  <a:gd name="T6" fmla="*/ 25 w 25"/>
                  <a:gd name="T7" fmla="*/ 36 h 54"/>
                  <a:gd name="T8" fmla="*/ 22 w 25"/>
                  <a:gd name="T9" fmla="*/ 29 h 54"/>
                  <a:gd name="T10" fmla="*/ 22 w 25"/>
                  <a:gd name="T11" fmla="*/ 22 h 54"/>
                  <a:gd name="T12" fmla="*/ 18 w 25"/>
                  <a:gd name="T13" fmla="*/ 15 h 54"/>
                  <a:gd name="T14" fmla="*/ 14 w 25"/>
                  <a:gd name="T15" fmla="*/ 11 h 54"/>
                  <a:gd name="T16" fmla="*/ 11 w 25"/>
                  <a:gd name="T17" fmla="*/ 4 h 54"/>
                  <a:gd name="T18" fmla="*/ 7 w 25"/>
                  <a:gd name="T19" fmla="*/ 0 h 54"/>
                  <a:gd name="T20" fmla="*/ 0 w 25"/>
                  <a:gd name="T21" fmla="*/ 4 h 54"/>
                  <a:gd name="T22" fmla="*/ 7 w 25"/>
                  <a:gd name="T23" fmla="*/ 8 h 54"/>
                  <a:gd name="T24" fmla="*/ 11 w 25"/>
                  <a:gd name="T25" fmla="*/ 15 h 54"/>
                  <a:gd name="T26" fmla="*/ 11 w 25"/>
                  <a:gd name="T27" fmla="*/ 18 h 54"/>
                  <a:gd name="T28" fmla="*/ 14 w 25"/>
                  <a:gd name="T29" fmla="*/ 26 h 54"/>
                  <a:gd name="T30" fmla="*/ 14 w 25"/>
                  <a:gd name="T31" fmla="*/ 51 h 54"/>
                  <a:gd name="T32" fmla="*/ 14 w 25"/>
                  <a:gd name="T33" fmla="*/ 47 h 54"/>
                  <a:gd name="T34" fmla="*/ 18 w 25"/>
                  <a:gd name="T35" fmla="*/ 54 h 54"/>
                  <a:gd name="T36" fmla="*/ 22 w 25"/>
                  <a:gd name="T37" fmla="*/ 54 h 54"/>
                  <a:gd name="T38" fmla="*/ 22 w 25"/>
                  <a:gd name="T39" fmla="*/ 51 h 54"/>
                  <a:gd name="T40" fmla="*/ 18 w 25"/>
                  <a:gd name="T4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54">
                    <a:moveTo>
                      <a:pt x="18" y="54"/>
                    </a:moveTo>
                    <a:lnTo>
                      <a:pt x="22" y="51"/>
                    </a:lnTo>
                    <a:lnTo>
                      <a:pt x="22" y="44"/>
                    </a:lnTo>
                    <a:lnTo>
                      <a:pt x="25" y="36"/>
                    </a:lnTo>
                    <a:lnTo>
                      <a:pt x="22" y="29"/>
                    </a:lnTo>
                    <a:lnTo>
                      <a:pt x="22" y="22"/>
                    </a:lnTo>
                    <a:lnTo>
                      <a:pt x="18" y="15"/>
                    </a:lnTo>
                    <a:lnTo>
                      <a:pt x="14" y="11"/>
                    </a:lnTo>
                    <a:lnTo>
                      <a:pt x="11" y="4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4" y="26"/>
                    </a:lnTo>
                    <a:lnTo>
                      <a:pt x="14" y="51"/>
                    </a:lnTo>
                    <a:lnTo>
                      <a:pt x="14" y="47"/>
                    </a:lnTo>
                    <a:lnTo>
                      <a:pt x="18" y="54"/>
                    </a:lnTo>
                    <a:lnTo>
                      <a:pt x="22" y="54"/>
                    </a:lnTo>
                    <a:lnTo>
                      <a:pt x="22" y="51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93" name="Freeform 817"/>
              <p:cNvSpPr>
                <a:spLocks/>
              </p:cNvSpPr>
              <p:nvPr/>
            </p:nvSpPr>
            <p:spPr bwMode="auto">
              <a:xfrm>
                <a:off x="4236" y="1795"/>
                <a:ext cx="11" cy="29"/>
              </a:xfrm>
              <a:custGeom>
                <a:avLst/>
                <a:gdLst>
                  <a:gd name="T0" fmla="*/ 11 w 11"/>
                  <a:gd name="T1" fmla="*/ 29 h 29"/>
                  <a:gd name="T2" fmla="*/ 11 w 11"/>
                  <a:gd name="T3" fmla="*/ 18 h 29"/>
                  <a:gd name="T4" fmla="*/ 3 w 11"/>
                  <a:gd name="T5" fmla="*/ 11 h 29"/>
                  <a:gd name="T6" fmla="*/ 7 w 11"/>
                  <a:gd name="T7" fmla="*/ 7 h 29"/>
                  <a:gd name="T8" fmla="*/ 3 w 11"/>
                  <a:gd name="T9" fmla="*/ 0 h 29"/>
                  <a:gd name="T10" fmla="*/ 0 w 11"/>
                  <a:gd name="T11" fmla="*/ 7 h 29"/>
                  <a:gd name="T12" fmla="*/ 0 w 11"/>
                  <a:gd name="T13" fmla="*/ 15 h 29"/>
                  <a:gd name="T14" fmla="*/ 3 w 11"/>
                  <a:gd name="T15" fmla="*/ 22 h 29"/>
                  <a:gd name="T16" fmla="*/ 3 w 11"/>
                  <a:gd name="T17" fmla="*/ 25 h 29"/>
                  <a:gd name="T18" fmla="*/ 11 w 11"/>
                  <a:gd name="T19" fmla="*/ 29 h 29"/>
                  <a:gd name="T20" fmla="*/ 11 w 11"/>
                  <a:gd name="T21" fmla="*/ 25 h 29"/>
                  <a:gd name="T22" fmla="*/ 11 w 11"/>
                  <a:gd name="T2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9">
                    <a:moveTo>
                      <a:pt x="11" y="29"/>
                    </a:moveTo>
                    <a:lnTo>
                      <a:pt x="11" y="18"/>
                    </a:lnTo>
                    <a:lnTo>
                      <a:pt x="3" y="11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11" y="29"/>
                    </a:lnTo>
                    <a:lnTo>
                      <a:pt x="11" y="25"/>
                    </a:lnTo>
                    <a:lnTo>
                      <a:pt x="1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94" name="Freeform 818"/>
              <p:cNvSpPr>
                <a:spLocks/>
              </p:cNvSpPr>
              <p:nvPr/>
            </p:nvSpPr>
            <p:spPr bwMode="auto">
              <a:xfrm>
                <a:off x="4175" y="1820"/>
                <a:ext cx="72" cy="112"/>
              </a:xfrm>
              <a:custGeom>
                <a:avLst/>
                <a:gdLst>
                  <a:gd name="T0" fmla="*/ 0 w 72"/>
                  <a:gd name="T1" fmla="*/ 108 h 112"/>
                  <a:gd name="T2" fmla="*/ 7 w 72"/>
                  <a:gd name="T3" fmla="*/ 108 h 112"/>
                  <a:gd name="T4" fmla="*/ 28 w 72"/>
                  <a:gd name="T5" fmla="*/ 87 h 112"/>
                  <a:gd name="T6" fmla="*/ 39 w 72"/>
                  <a:gd name="T7" fmla="*/ 72 h 112"/>
                  <a:gd name="T8" fmla="*/ 46 w 72"/>
                  <a:gd name="T9" fmla="*/ 58 h 112"/>
                  <a:gd name="T10" fmla="*/ 54 w 72"/>
                  <a:gd name="T11" fmla="*/ 44 h 112"/>
                  <a:gd name="T12" fmla="*/ 61 w 72"/>
                  <a:gd name="T13" fmla="*/ 29 h 112"/>
                  <a:gd name="T14" fmla="*/ 64 w 72"/>
                  <a:gd name="T15" fmla="*/ 18 h 112"/>
                  <a:gd name="T16" fmla="*/ 72 w 72"/>
                  <a:gd name="T17" fmla="*/ 4 h 112"/>
                  <a:gd name="T18" fmla="*/ 64 w 72"/>
                  <a:gd name="T19" fmla="*/ 0 h 112"/>
                  <a:gd name="T20" fmla="*/ 57 w 72"/>
                  <a:gd name="T21" fmla="*/ 15 h 112"/>
                  <a:gd name="T22" fmla="*/ 50 w 72"/>
                  <a:gd name="T23" fmla="*/ 29 h 112"/>
                  <a:gd name="T24" fmla="*/ 46 w 72"/>
                  <a:gd name="T25" fmla="*/ 44 h 112"/>
                  <a:gd name="T26" fmla="*/ 39 w 72"/>
                  <a:gd name="T27" fmla="*/ 58 h 112"/>
                  <a:gd name="T28" fmla="*/ 32 w 72"/>
                  <a:gd name="T29" fmla="*/ 69 h 112"/>
                  <a:gd name="T30" fmla="*/ 21 w 72"/>
                  <a:gd name="T31" fmla="*/ 80 h 112"/>
                  <a:gd name="T32" fmla="*/ 14 w 72"/>
                  <a:gd name="T33" fmla="*/ 94 h 112"/>
                  <a:gd name="T34" fmla="*/ 0 w 72"/>
                  <a:gd name="T35" fmla="*/ 101 h 112"/>
                  <a:gd name="T36" fmla="*/ 7 w 72"/>
                  <a:gd name="T37" fmla="*/ 105 h 112"/>
                  <a:gd name="T38" fmla="*/ 0 w 72"/>
                  <a:gd name="T39" fmla="*/ 108 h 112"/>
                  <a:gd name="T40" fmla="*/ 3 w 72"/>
                  <a:gd name="T41" fmla="*/ 112 h 112"/>
                  <a:gd name="T42" fmla="*/ 7 w 72"/>
                  <a:gd name="T43" fmla="*/ 108 h 112"/>
                  <a:gd name="T44" fmla="*/ 0 w 72"/>
                  <a:gd name="T4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112">
                    <a:moveTo>
                      <a:pt x="0" y="108"/>
                    </a:moveTo>
                    <a:lnTo>
                      <a:pt x="7" y="108"/>
                    </a:lnTo>
                    <a:lnTo>
                      <a:pt x="28" y="87"/>
                    </a:lnTo>
                    <a:lnTo>
                      <a:pt x="39" y="72"/>
                    </a:lnTo>
                    <a:lnTo>
                      <a:pt x="46" y="58"/>
                    </a:lnTo>
                    <a:lnTo>
                      <a:pt x="54" y="44"/>
                    </a:lnTo>
                    <a:lnTo>
                      <a:pt x="61" y="29"/>
                    </a:lnTo>
                    <a:lnTo>
                      <a:pt x="64" y="18"/>
                    </a:lnTo>
                    <a:lnTo>
                      <a:pt x="72" y="4"/>
                    </a:lnTo>
                    <a:lnTo>
                      <a:pt x="64" y="0"/>
                    </a:lnTo>
                    <a:lnTo>
                      <a:pt x="57" y="15"/>
                    </a:lnTo>
                    <a:lnTo>
                      <a:pt x="50" y="29"/>
                    </a:lnTo>
                    <a:lnTo>
                      <a:pt x="46" y="44"/>
                    </a:lnTo>
                    <a:lnTo>
                      <a:pt x="39" y="58"/>
                    </a:lnTo>
                    <a:lnTo>
                      <a:pt x="32" y="69"/>
                    </a:lnTo>
                    <a:lnTo>
                      <a:pt x="21" y="80"/>
                    </a:lnTo>
                    <a:lnTo>
                      <a:pt x="14" y="94"/>
                    </a:lnTo>
                    <a:lnTo>
                      <a:pt x="0" y="101"/>
                    </a:lnTo>
                    <a:lnTo>
                      <a:pt x="7" y="105"/>
                    </a:lnTo>
                    <a:lnTo>
                      <a:pt x="0" y="108"/>
                    </a:lnTo>
                    <a:lnTo>
                      <a:pt x="3" y="112"/>
                    </a:lnTo>
                    <a:lnTo>
                      <a:pt x="7" y="108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95" name="Freeform 819"/>
              <p:cNvSpPr>
                <a:spLocks/>
              </p:cNvSpPr>
              <p:nvPr/>
            </p:nvSpPr>
            <p:spPr bwMode="auto">
              <a:xfrm>
                <a:off x="4164" y="1878"/>
                <a:ext cx="18" cy="50"/>
              </a:xfrm>
              <a:custGeom>
                <a:avLst/>
                <a:gdLst>
                  <a:gd name="T0" fmla="*/ 3 w 18"/>
                  <a:gd name="T1" fmla="*/ 4 h 50"/>
                  <a:gd name="T2" fmla="*/ 0 w 18"/>
                  <a:gd name="T3" fmla="*/ 7 h 50"/>
                  <a:gd name="T4" fmla="*/ 3 w 18"/>
                  <a:gd name="T5" fmla="*/ 7 h 50"/>
                  <a:gd name="T6" fmla="*/ 7 w 18"/>
                  <a:gd name="T7" fmla="*/ 11 h 50"/>
                  <a:gd name="T8" fmla="*/ 7 w 18"/>
                  <a:gd name="T9" fmla="*/ 36 h 50"/>
                  <a:gd name="T10" fmla="*/ 11 w 18"/>
                  <a:gd name="T11" fmla="*/ 43 h 50"/>
                  <a:gd name="T12" fmla="*/ 11 w 18"/>
                  <a:gd name="T13" fmla="*/ 50 h 50"/>
                  <a:gd name="T14" fmla="*/ 18 w 18"/>
                  <a:gd name="T15" fmla="*/ 47 h 50"/>
                  <a:gd name="T16" fmla="*/ 14 w 18"/>
                  <a:gd name="T17" fmla="*/ 40 h 50"/>
                  <a:gd name="T18" fmla="*/ 14 w 18"/>
                  <a:gd name="T19" fmla="*/ 7 h 50"/>
                  <a:gd name="T20" fmla="*/ 11 w 18"/>
                  <a:gd name="T21" fmla="*/ 4 h 50"/>
                  <a:gd name="T22" fmla="*/ 0 w 18"/>
                  <a:gd name="T23" fmla="*/ 0 h 50"/>
                  <a:gd name="T24" fmla="*/ 3 w 18"/>
                  <a:gd name="T25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50">
                    <a:moveTo>
                      <a:pt x="3" y="4"/>
                    </a:moveTo>
                    <a:lnTo>
                      <a:pt x="0" y="7"/>
                    </a:lnTo>
                    <a:lnTo>
                      <a:pt x="3" y="7"/>
                    </a:lnTo>
                    <a:lnTo>
                      <a:pt x="7" y="11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1" y="50"/>
                    </a:lnTo>
                    <a:lnTo>
                      <a:pt x="18" y="47"/>
                    </a:lnTo>
                    <a:lnTo>
                      <a:pt x="14" y="40"/>
                    </a:lnTo>
                    <a:lnTo>
                      <a:pt x="14" y="7"/>
                    </a:lnTo>
                    <a:lnTo>
                      <a:pt x="11" y="4"/>
                    </a:lnTo>
                    <a:lnTo>
                      <a:pt x="0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96" name="Freeform 820"/>
              <p:cNvSpPr>
                <a:spLocks/>
              </p:cNvSpPr>
              <p:nvPr/>
            </p:nvSpPr>
            <p:spPr bwMode="auto">
              <a:xfrm>
                <a:off x="4157" y="1878"/>
                <a:ext cx="10" cy="32"/>
              </a:xfrm>
              <a:custGeom>
                <a:avLst/>
                <a:gdLst>
                  <a:gd name="T0" fmla="*/ 10 w 10"/>
                  <a:gd name="T1" fmla="*/ 32 h 32"/>
                  <a:gd name="T2" fmla="*/ 10 w 10"/>
                  <a:gd name="T3" fmla="*/ 14 h 32"/>
                  <a:gd name="T4" fmla="*/ 7 w 10"/>
                  <a:gd name="T5" fmla="*/ 11 h 32"/>
                  <a:gd name="T6" fmla="*/ 10 w 10"/>
                  <a:gd name="T7" fmla="*/ 4 h 32"/>
                  <a:gd name="T8" fmla="*/ 7 w 10"/>
                  <a:gd name="T9" fmla="*/ 0 h 32"/>
                  <a:gd name="T10" fmla="*/ 0 w 10"/>
                  <a:gd name="T11" fmla="*/ 11 h 32"/>
                  <a:gd name="T12" fmla="*/ 3 w 10"/>
                  <a:gd name="T13" fmla="*/ 18 h 32"/>
                  <a:gd name="T14" fmla="*/ 3 w 10"/>
                  <a:gd name="T15" fmla="*/ 32 h 32"/>
                  <a:gd name="T16" fmla="*/ 10 w 10"/>
                  <a:gd name="T1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2">
                    <a:moveTo>
                      <a:pt x="10" y="32"/>
                    </a:moveTo>
                    <a:lnTo>
                      <a:pt x="10" y="14"/>
                    </a:lnTo>
                    <a:lnTo>
                      <a:pt x="7" y="11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3" y="18"/>
                    </a:lnTo>
                    <a:lnTo>
                      <a:pt x="3" y="32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97" name="Freeform 821"/>
              <p:cNvSpPr>
                <a:spLocks/>
              </p:cNvSpPr>
              <p:nvPr/>
            </p:nvSpPr>
            <p:spPr bwMode="auto">
              <a:xfrm>
                <a:off x="4081" y="1910"/>
                <a:ext cx="86" cy="126"/>
              </a:xfrm>
              <a:custGeom>
                <a:avLst/>
                <a:gdLst>
                  <a:gd name="T0" fmla="*/ 4 w 86"/>
                  <a:gd name="T1" fmla="*/ 126 h 126"/>
                  <a:gd name="T2" fmla="*/ 4 w 86"/>
                  <a:gd name="T3" fmla="*/ 123 h 126"/>
                  <a:gd name="T4" fmla="*/ 18 w 86"/>
                  <a:gd name="T5" fmla="*/ 112 h 126"/>
                  <a:gd name="T6" fmla="*/ 32 w 86"/>
                  <a:gd name="T7" fmla="*/ 98 h 126"/>
                  <a:gd name="T8" fmla="*/ 47 w 86"/>
                  <a:gd name="T9" fmla="*/ 87 h 126"/>
                  <a:gd name="T10" fmla="*/ 61 w 86"/>
                  <a:gd name="T11" fmla="*/ 72 h 126"/>
                  <a:gd name="T12" fmla="*/ 72 w 86"/>
                  <a:gd name="T13" fmla="*/ 54 h 126"/>
                  <a:gd name="T14" fmla="*/ 79 w 86"/>
                  <a:gd name="T15" fmla="*/ 40 h 126"/>
                  <a:gd name="T16" fmla="*/ 86 w 86"/>
                  <a:gd name="T17" fmla="*/ 18 h 126"/>
                  <a:gd name="T18" fmla="*/ 86 w 86"/>
                  <a:gd name="T19" fmla="*/ 0 h 126"/>
                  <a:gd name="T20" fmla="*/ 79 w 86"/>
                  <a:gd name="T21" fmla="*/ 0 h 126"/>
                  <a:gd name="T22" fmla="*/ 79 w 86"/>
                  <a:gd name="T23" fmla="*/ 18 h 126"/>
                  <a:gd name="T24" fmla="*/ 76 w 86"/>
                  <a:gd name="T25" fmla="*/ 36 h 126"/>
                  <a:gd name="T26" fmla="*/ 65 w 86"/>
                  <a:gd name="T27" fmla="*/ 51 h 126"/>
                  <a:gd name="T28" fmla="*/ 54 w 86"/>
                  <a:gd name="T29" fmla="*/ 65 h 126"/>
                  <a:gd name="T30" fmla="*/ 43 w 86"/>
                  <a:gd name="T31" fmla="*/ 80 h 126"/>
                  <a:gd name="T32" fmla="*/ 29 w 86"/>
                  <a:gd name="T33" fmla="*/ 94 h 126"/>
                  <a:gd name="T34" fmla="*/ 14 w 86"/>
                  <a:gd name="T35" fmla="*/ 105 h 126"/>
                  <a:gd name="T36" fmla="*/ 0 w 86"/>
                  <a:gd name="T37" fmla="*/ 119 h 126"/>
                  <a:gd name="T38" fmla="*/ 4 w 86"/>
                  <a:gd name="T39" fmla="*/ 126 h 126"/>
                  <a:gd name="T40" fmla="*/ 4 w 86"/>
                  <a:gd name="T41" fmla="*/ 123 h 126"/>
                  <a:gd name="T42" fmla="*/ 4 w 86"/>
                  <a:gd name="T43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126">
                    <a:moveTo>
                      <a:pt x="4" y="126"/>
                    </a:moveTo>
                    <a:lnTo>
                      <a:pt x="4" y="123"/>
                    </a:lnTo>
                    <a:lnTo>
                      <a:pt x="18" y="112"/>
                    </a:lnTo>
                    <a:lnTo>
                      <a:pt x="32" y="98"/>
                    </a:lnTo>
                    <a:lnTo>
                      <a:pt x="47" y="87"/>
                    </a:lnTo>
                    <a:lnTo>
                      <a:pt x="61" y="72"/>
                    </a:lnTo>
                    <a:lnTo>
                      <a:pt x="72" y="54"/>
                    </a:lnTo>
                    <a:lnTo>
                      <a:pt x="79" y="40"/>
                    </a:lnTo>
                    <a:lnTo>
                      <a:pt x="86" y="18"/>
                    </a:lnTo>
                    <a:lnTo>
                      <a:pt x="86" y="0"/>
                    </a:lnTo>
                    <a:lnTo>
                      <a:pt x="79" y="0"/>
                    </a:lnTo>
                    <a:lnTo>
                      <a:pt x="79" y="18"/>
                    </a:lnTo>
                    <a:lnTo>
                      <a:pt x="76" y="36"/>
                    </a:lnTo>
                    <a:lnTo>
                      <a:pt x="65" y="51"/>
                    </a:lnTo>
                    <a:lnTo>
                      <a:pt x="54" y="65"/>
                    </a:lnTo>
                    <a:lnTo>
                      <a:pt x="43" y="80"/>
                    </a:lnTo>
                    <a:lnTo>
                      <a:pt x="29" y="94"/>
                    </a:lnTo>
                    <a:lnTo>
                      <a:pt x="14" y="105"/>
                    </a:lnTo>
                    <a:lnTo>
                      <a:pt x="0" y="119"/>
                    </a:lnTo>
                    <a:lnTo>
                      <a:pt x="4" y="126"/>
                    </a:lnTo>
                    <a:lnTo>
                      <a:pt x="4" y="123"/>
                    </a:lnTo>
                    <a:lnTo>
                      <a:pt x="4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98" name="Freeform 822"/>
              <p:cNvSpPr>
                <a:spLocks/>
              </p:cNvSpPr>
              <p:nvPr/>
            </p:nvSpPr>
            <p:spPr bwMode="auto">
              <a:xfrm>
                <a:off x="3934" y="2029"/>
                <a:ext cx="151" cy="61"/>
              </a:xfrm>
              <a:custGeom>
                <a:avLst/>
                <a:gdLst>
                  <a:gd name="T0" fmla="*/ 3 w 151"/>
                  <a:gd name="T1" fmla="*/ 61 h 61"/>
                  <a:gd name="T2" fmla="*/ 10 w 151"/>
                  <a:gd name="T3" fmla="*/ 61 h 61"/>
                  <a:gd name="T4" fmla="*/ 21 w 151"/>
                  <a:gd name="T5" fmla="*/ 58 h 61"/>
                  <a:gd name="T6" fmla="*/ 32 w 151"/>
                  <a:gd name="T7" fmla="*/ 54 h 61"/>
                  <a:gd name="T8" fmla="*/ 43 w 151"/>
                  <a:gd name="T9" fmla="*/ 54 h 61"/>
                  <a:gd name="T10" fmla="*/ 50 w 151"/>
                  <a:gd name="T11" fmla="*/ 51 h 61"/>
                  <a:gd name="T12" fmla="*/ 61 w 151"/>
                  <a:gd name="T13" fmla="*/ 47 h 61"/>
                  <a:gd name="T14" fmla="*/ 68 w 151"/>
                  <a:gd name="T15" fmla="*/ 43 h 61"/>
                  <a:gd name="T16" fmla="*/ 79 w 151"/>
                  <a:gd name="T17" fmla="*/ 40 h 61"/>
                  <a:gd name="T18" fmla="*/ 86 w 151"/>
                  <a:gd name="T19" fmla="*/ 36 h 61"/>
                  <a:gd name="T20" fmla="*/ 97 w 151"/>
                  <a:gd name="T21" fmla="*/ 33 h 61"/>
                  <a:gd name="T22" fmla="*/ 104 w 151"/>
                  <a:gd name="T23" fmla="*/ 25 h 61"/>
                  <a:gd name="T24" fmla="*/ 115 w 151"/>
                  <a:gd name="T25" fmla="*/ 25 h 61"/>
                  <a:gd name="T26" fmla="*/ 122 w 151"/>
                  <a:gd name="T27" fmla="*/ 18 h 61"/>
                  <a:gd name="T28" fmla="*/ 133 w 151"/>
                  <a:gd name="T29" fmla="*/ 15 h 61"/>
                  <a:gd name="T30" fmla="*/ 143 w 151"/>
                  <a:gd name="T31" fmla="*/ 11 h 61"/>
                  <a:gd name="T32" fmla="*/ 151 w 151"/>
                  <a:gd name="T33" fmla="*/ 7 h 61"/>
                  <a:gd name="T34" fmla="*/ 147 w 151"/>
                  <a:gd name="T35" fmla="*/ 0 h 61"/>
                  <a:gd name="T36" fmla="*/ 140 w 151"/>
                  <a:gd name="T37" fmla="*/ 4 h 61"/>
                  <a:gd name="T38" fmla="*/ 129 w 151"/>
                  <a:gd name="T39" fmla="*/ 7 h 61"/>
                  <a:gd name="T40" fmla="*/ 122 w 151"/>
                  <a:gd name="T41" fmla="*/ 11 h 61"/>
                  <a:gd name="T42" fmla="*/ 111 w 151"/>
                  <a:gd name="T43" fmla="*/ 18 h 61"/>
                  <a:gd name="T44" fmla="*/ 104 w 151"/>
                  <a:gd name="T45" fmla="*/ 22 h 61"/>
                  <a:gd name="T46" fmla="*/ 93 w 151"/>
                  <a:gd name="T47" fmla="*/ 25 h 61"/>
                  <a:gd name="T48" fmla="*/ 86 w 151"/>
                  <a:gd name="T49" fmla="*/ 29 h 61"/>
                  <a:gd name="T50" fmla="*/ 75 w 151"/>
                  <a:gd name="T51" fmla="*/ 33 h 61"/>
                  <a:gd name="T52" fmla="*/ 68 w 151"/>
                  <a:gd name="T53" fmla="*/ 36 h 61"/>
                  <a:gd name="T54" fmla="*/ 57 w 151"/>
                  <a:gd name="T55" fmla="*/ 40 h 61"/>
                  <a:gd name="T56" fmla="*/ 50 w 151"/>
                  <a:gd name="T57" fmla="*/ 43 h 61"/>
                  <a:gd name="T58" fmla="*/ 39 w 151"/>
                  <a:gd name="T59" fmla="*/ 47 h 61"/>
                  <a:gd name="T60" fmla="*/ 28 w 151"/>
                  <a:gd name="T61" fmla="*/ 47 h 61"/>
                  <a:gd name="T62" fmla="*/ 21 w 151"/>
                  <a:gd name="T63" fmla="*/ 51 h 61"/>
                  <a:gd name="T64" fmla="*/ 10 w 151"/>
                  <a:gd name="T65" fmla="*/ 54 h 61"/>
                  <a:gd name="T66" fmla="*/ 0 w 151"/>
                  <a:gd name="T67" fmla="*/ 54 h 61"/>
                  <a:gd name="T68" fmla="*/ 3 w 151"/>
                  <a:gd name="T69" fmla="*/ 54 h 61"/>
                  <a:gd name="T70" fmla="*/ 0 w 151"/>
                  <a:gd name="T71" fmla="*/ 54 h 61"/>
                  <a:gd name="T72" fmla="*/ 3 w 151"/>
                  <a:gd name="T7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" h="61">
                    <a:moveTo>
                      <a:pt x="3" y="61"/>
                    </a:moveTo>
                    <a:lnTo>
                      <a:pt x="10" y="61"/>
                    </a:lnTo>
                    <a:lnTo>
                      <a:pt x="21" y="58"/>
                    </a:lnTo>
                    <a:lnTo>
                      <a:pt x="32" y="54"/>
                    </a:lnTo>
                    <a:lnTo>
                      <a:pt x="43" y="54"/>
                    </a:lnTo>
                    <a:lnTo>
                      <a:pt x="50" y="51"/>
                    </a:lnTo>
                    <a:lnTo>
                      <a:pt x="61" y="47"/>
                    </a:lnTo>
                    <a:lnTo>
                      <a:pt x="68" y="43"/>
                    </a:lnTo>
                    <a:lnTo>
                      <a:pt x="79" y="40"/>
                    </a:lnTo>
                    <a:lnTo>
                      <a:pt x="86" y="36"/>
                    </a:lnTo>
                    <a:lnTo>
                      <a:pt x="97" y="33"/>
                    </a:lnTo>
                    <a:lnTo>
                      <a:pt x="104" y="25"/>
                    </a:lnTo>
                    <a:lnTo>
                      <a:pt x="115" y="25"/>
                    </a:lnTo>
                    <a:lnTo>
                      <a:pt x="122" y="18"/>
                    </a:lnTo>
                    <a:lnTo>
                      <a:pt x="133" y="15"/>
                    </a:lnTo>
                    <a:lnTo>
                      <a:pt x="143" y="11"/>
                    </a:lnTo>
                    <a:lnTo>
                      <a:pt x="151" y="7"/>
                    </a:lnTo>
                    <a:lnTo>
                      <a:pt x="147" y="0"/>
                    </a:lnTo>
                    <a:lnTo>
                      <a:pt x="140" y="4"/>
                    </a:lnTo>
                    <a:lnTo>
                      <a:pt x="129" y="7"/>
                    </a:lnTo>
                    <a:lnTo>
                      <a:pt x="122" y="11"/>
                    </a:lnTo>
                    <a:lnTo>
                      <a:pt x="111" y="18"/>
                    </a:lnTo>
                    <a:lnTo>
                      <a:pt x="104" y="22"/>
                    </a:lnTo>
                    <a:lnTo>
                      <a:pt x="93" y="25"/>
                    </a:lnTo>
                    <a:lnTo>
                      <a:pt x="86" y="29"/>
                    </a:lnTo>
                    <a:lnTo>
                      <a:pt x="75" y="33"/>
                    </a:lnTo>
                    <a:lnTo>
                      <a:pt x="68" y="36"/>
                    </a:lnTo>
                    <a:lnTo>
                      <a:pt x="57" y="40"/>
                    </a:lnTo>
                    <a:lnTo>
                      <a:pt x="50" y="43"/>
                    </a:lnTo>
                    <a:lnTo>
                      <a:pt x="39" y="47"/>
                    </a:lnTo>
                    <a:lnTo>
                      <a:pt x="28" y="47"/>
                    </a:lnTo>
                    <a:lnTo>
                      <a:pt x="21" y="51"/>
                    </a:lnTo>
                    <a:lnTo>
                      <a:pt x="10" y="54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0" y="54"/>
                    </a:lnTo>
                    <a:lnTo>
                      <a:pt x="3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599" name="Freeform 823"/>
              <p:cNvSpPr>
                <a:spLocks/>
              </p:cNvSpPr>
              <p:nvPr/>
            </p:nvSpPr>
            <p:spPr bwMode="auto">
              <a:xfrm>
                <a:off x="3883" y="2069"/>
                <a:ext cx="54" cy="25"/>
              </a:xfrm>
              <a:custGeom>
                <a:avLst/>
                <a:gdLst>
                  <a:gd name="T0" fmla="*/ 0 w 54"/>
                  <a:gd name="T1" fmla="*/ 7 h 25"/>
                  <a:gd name="T2" fmla="*/ 7 w 54"/>
                  <a:gd name="T3" fmla="*/ 11 h 25"/>
                  <a:gd name="T4" fmla="*/ 15 w 54"/>
                  <a:gd name="T5" fmla="*/ 14 h 25"/>
                  <a:gd name="T6" fmla="*/ 18 w 54"/>
                  <a:gd name="T7" fmla="*/ 18 h 25"/>
                  <a:gd name="T8" fmla="*/ 25 w 54"/>
                  <a:gd name="T9" fmla="*/ 21 h 25"/>
                  <a:gd name="T10" fmla="*/ 33 w 54"/>
                  <a:gd name="T11" fmla="*/ 21 h 25"/>
                  <a:gd name="T12" fmla="*/ 40 w 54"/>
                  <a:gd name="T13" fmla="*/ 25 h 25"/>
                  <a:gd name="T14" fmla="*/ 47 w 54"/>
                  <a:gd name="T15" fmla="*/ 21 h 25"/>
                  <a:gd name="T16" fmla="*/ 54 w 54"/>
                  <a:gd name="T17" fmla="*/ 21 h 25"/>
                  <a:gd name="T18" fmla="*/ 51 w 54"/>
                  <a:gd name="T19" fmla="*/ 14 h 25"/>
                  <a:gd name="T20" fmla="*/ 29 w 54"/>
                  <a:gd name="T21" fmla="*/ 14 h 25"/>
                  <a:gd name="T22" fmla="*/ 22 w 54"/>
                  <a:gd name="T23" fmla="*/ 11 h 25"/>
                  <a:gd name="T24" fmla="*/ 18 w 54"/>
                  <a:gd name="T25" fmla="*/ 7 h 25"/>
                  <a:gd name="T26" fmla="*/ 11 w 54"/>
                  <a:gd name="T27" fmla="*/ 3 h 25"/>
                  <a:gd name="T28" fmla="*/ 7 w 54"/>
                  <a:gd name="T29" fmla="*/ 0 h 25"/>
                  <a:gd name="T30" fmla="*/ 0 w 54"/>
                  <a:gd name="T3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4" h="25">
                    <a:moveTo>
                      <a:pt x="0" y="7"/>
                    </a:moveTo>
                    <a:lnTo>
                      <a:pt x="7" y="11"/>
                    </a:lnTo>
                    <a:lnTo>
                      <a:pt x="15" y="14"/>
                    </a:lnTo>
                    <a:lnTo>
                      <a:pt x="18" y="18"/>
                    </a:lnTo>
                    <a:lnTo>
                      <a:pt x="25" y="21"/>
                    </a:lnTo>
                    <a:lnTo>
                      <a:pt x="33" y="21"/>
                    </a:lnTo>
                    <a:lnTo>
                      <a:pt x="40" y="25"/>
                    </a:lnTo>
                    <a:lnTo>
                      <a:pt x="47" y="21"/>
                    </a:lnTo>
                    <a:lnTo>
                      <a:pt x="54" y="21"/>
                    </a:lnTo>
                    <a:lnTo>
                      <a:pt x="51" y="14"/>
                    </a:lnTo>
                    <a:lnTo>
                      <a:pt x="29" y="14"/>
                    </a:lnTo>
                    <a:lnTo>
                      <a:pt x="22" y="11"/>
                    </a:lnTo>
                    <a:lnTo>
                      <a:pt x="18" y="7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00" name="Freeform 824"/>
              <p:cNvSpPr>
                <a:spLocks/>
              </p:cNvSpPr>
              <p:nvPr/>
            </p:nvSpPr>
            <p:spPr bwMode="auto">
              <a:xfrm>
                <a:off x="3844" y="2004"/>
                <a:ext cx="46" cy="72"/>
              </a:xfrm>
              <a:custGeom>
                <a:avLst/>
                <a:gdLst>
                  <a:gd name="T0" fmla="*/ 3 w 46"/>
                  <a:gd name="T1" fmla="*/ 11 h 72"/>
                  <a:gd name="T2" fmla="*/ 0 w 46"/>
                  <a:gd name="T3" fmla="*/ 7 h 72"/>
                  <a:gd name="T4" fmla="*/ 7 w 46"/>
                  <a:gd name="T5" fmla="*/ 14 h 72"/>
                  <a:gd name="T6" fmla="*/ 10 w 46"/>
                  <a:gd name="T7" fmla="*/ 22 h 72"/>
                  <a:gd name="T8" fmla="*/ 14 w 46"/>
                  <a:gd name="T9" fmla="*/ 32 h 72"/>
                  <a:gd name="T10" fmla="*/ 18 w 46"/>
                  <a:gd name="T11" fmla="*/ 40 h 72"/>
                  <a:gd name="T12" fmla="*/ 25 w 46"/>
                  <a:gd name="T13" fmla="*/ 47 h 72"/>
                  <a:gd name="T14" fmla="*/ 28 w 46"/>
                  <a:gd name="T15" fmla="*/ 54 h 72"/>
                  <a:gd name="T16" fmla="*/ 36 w 46"/>
                  <a:gd name="T17" fmla="*/ 65 h 72"/>
                  <a:gd name="T18" fmla="*/ 39 w 46"/>
                  <a:gd name="T19" fmla="*/ 72 h 72"/>
                  <a:gd name="T20" fmla="*/ 46 w 46"/>
                  <a:gd name="T21" fmla="*/ 65 h 72"/>
                  <a:gd name="T22" fmla="*/ 39 w 46"/>
                  <a:gd name="T23" fmla="*/ 58 h 72"/>
                  <a:gd name="T24" fmla="*/ 36 w 46"/>
                  <a:gd name="T25" fmla="*/ 50 h 72"/>
                  <a:gd name="T26" fmla="*/ 28 w 46"/>
                  <a:gd name="T27" fmla="*/ 43 h 72"/>
                  <a:gd name="T28" fmla="*/ 25 w 46"/>
                  <a:gd name="T29" fmla="*/ 36 h 72"/>
                  <a:gd name="T30" fmla="*/ 21 w 46"/>
                  <a:gd name="T31" fmla="*/ 29 h 72"/>
                  <a:gd name="T32" fmla="*/ 18 w 46"/>
                  <a:gd name="T33" fmla="*/ 18 h 72"/>
                  <a:gd name="T34" fmla="*/ 10 w 46"/>
                  <a:gd name="T35" fmla="*/ 11 h 72"/>
                  <a:gd name="T36" fmla="*/ 7 w 46"/>
                  <a:gd name="T37" fmla="*/ 4 h 72"/>
                  <a:gd name="T38" fmla="*/ 3 w 46"/>
                  <a:gd name="T39" fmla="*/ 0 h 72"/>
                  <a:gd name="T40" fmla="*/ 7 w 46"/>
                  <a:gd name="T41" fmla="*/ 4 h 72"/>
                  <a:gd name="T42" fmla="*/ 3 w 46"/>
                  <a:gd name="T43" fmla="*/ 0 h 72"/>
                  <a:gd name="T44" fmla="*/ 3 w 46"/>
                  <a:gd name="T45" fmla="*/ 1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72">
                    <a:moveTo>
                      <a:pt x="3" y="11"/>
                    </a:moveTo>
                    <a:lnTo>
                      <a:pt x="0" y="7"/>
                    </a:lnTo>
                    <a:lnTo>
                      <a:pt x="7" y="14"/>
                    </a:lnTo>
                    <a:lnTo>
                      <a:pt x="10" y="22"/>
                    </a:lnTo>
                    <a:lnTo>
                      <a:pt x="14" y="32"/>
                    </a:lnTo>
                    <a:lnTo>
                      <a:pt x="18" y="40"/>
                    </a:lnTo>
                    <a:lnTo>
                      <a:pt x="25" y="47"/>
                    </a:lnTo>
                    <a:lnTo>
                      <a:pt x="28" y="54"/>
                    </a:lnTo>
                    <a:lnTo>
                      <a:pt x="36" y="65"/>
                    </a:lnTo>
                    <a:lnTo>
                      <a:pt x="39" y="72"/>
                    </a:lnTo>
                    <a:lnTo>
                      <a:pt x="46" y="65"/>
                    </a:lnTo>
                    <a:lnTo>
                      <a:pt x="39" y="58"/>
                    </a:lnTo>
                    <a:lnTo>
                      <a:pt x="36" y="50"/>
                    </a:lnTo>
                    <a:lnTo>
                      <a:pt x="28" y="43"/>
                    </a:lnTo>
                    <a:lnTo>
                      <a:pt x="25" y="36"/>
                    </a:lnTo>
                    <a:lnTo>
                      <a:pt x="21" y="29"/>
                    </a:lnTo>
                    <a:lnTo>
                      <a:pt x="18" y="18"/>
                    </a:lnTo>
                    <a:lnTo>
                      <a:pt x="10" y="11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01" name="Freeform 825"/>
              <p:cNvSpPr>
                <a:spLocks/>
              </p:cNvSpPr>
              <p:nvPr/>
            </p:nvSpPr>
            <p:spPr bwMode="auto">
              <a:xfrm>
                <a:off x="3833" y="2004"/>
                <a:ext cx="14" cy="14"/>
              </a:xfrm>
              <a:custGeom>
                <a:avLst/>
                <a:gdLst>
                  <a:gd name="T0" fmla="*/ 3 w 14"/>
                  <a:gd name="T1" fmla="*/ 14 h 14"/>
                  <a:gd name="T2" fmla="*/ 7 w 14"/>
                  <a:gd name="T3" fmla="*/ 11 h 14"/>
                  <a:gd name="T4" fmla="*/ 14 w 14"/>
                  <a:gd name="T5" fmla="*/ 11 h 14"/>
                  <a:gd name="T6" fmla="*/ 14 w 14"/>
                  <a:gd name="T7" fmla="*/ 0 h 14"/>
                  <a:gd name="T8" fmla="*/ 11 w 14"/>
                  <a:gd name="T9" fmla="*/ 4 h 14"/>
                  <a:gd name="T10" fmla="*/ 7 w 14"/>
                  <a:gd name="T11" fmla="*/ 4 h 14"/>
                  <a:gd name="T12" fmla="*/ 0 w 14"/>
                  <a:gd name="T13" fmla="*/ 7 h 14"/>
                  <a:gd name="T14" fmla="*/ 0 w 14"/>
                  <a:gd name="T15" fmla="*/ 11 h 14"/>
                  <a:gd name="T16" fmla="*/ 3 w 14"/>
                  <a:gd name="T17" fmla="*/ 7 h 14"/>
                  <a:gd name="T18" fmla="*/ 3 w 14"/>
                  <a:gd name="T19" fmla="*/ 14 h 14"/>
                  <a:gd name="T20" fmla="*/ 7 w 14"/>
                  <a:gd name="T21" fmla="*/ 14 h 14"/>
                  <a:gd name="T22" fmla="*/ 7 w 14"/>
                  <a:gd name="T23" fmla="*/ 11 h 14"/>
                  <a:gd name="T24" fmla="*/ 3 w 14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3" y="14"/>
                    </a:moveTo>
                    <a:lnTo>
                      <a:pt x="7" y="11"/>
                    </a:lnTo>
                    <a:lnTo>
                      <a:pt x="14" y="11"/>
                    </a:lnTo>
                    <a:lnTo>
                      <a:pt x="14" y="0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3" y="7"/>
                    </a:lnTo>
                    <a:lnTo>
                      <a:pt x="3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02" name="Freeform 826"/>
              <p:cNvSpPr>
                <a:spLocks/>
              </p:cNvSpPr>
              <p:nvPr/>
            </p:nvSpPr>
            <p:spPr bwMode="auto">
              <a:xfrm>
                <a:off x="3728" y="1867"/>
                <a:ext cx="108" cy="151"/>
              </a:xfrm>
              <a:custGeom>
                <a:avLst/>
                <a:gdLst>
                  <a:gd name="T0" fmla="*/ 8 w 108"/>
                  <a:gd name="T1" fmla="*/ 0 h 151"/>
                  <a:gd name="T2" fmla="*/ 4 w 108"/>
                  <a:gd name="T3" fmla="*/ 7 h 151"/>
                  <a:gd name="T4" fmla="*/ 8 w 108"/>
                  <a:gd name="T5" fmla="*/ 15 h 151"/>
                  <a:gd name="T6" fmla="*/ 11 w 108"/>
                  <a:gd name="T7" fmla="*/ 25 h 151"/>
                  <a:gd name="T8" fmla="*/ 15 w 108"/>
                  <a:gd name="T9" fmla="*/ 36 h 151"/>
                  <a:gd name="T10" fmla="*/ 22 w 108"/>
                  <a:gd name="T11" fmla="*/ 47 h 151"/>
                  <a:gd name="T12" fmla="*/ 26 w 108"/>
                  <a:gd name="T13" fmla="*/ 58 h 151"/>
                  <a:gd name="T14" fmla="*/ 29 w 108"/>
                  <a:gd name="T15" fmla="*/ 69 h 151"/>
                  <a:gd name="T16" fmla="*/ 33 w 108"/>
                  <a:gd name="T17" fmla="*/ 83 h 151"/>
                  <a:gd name="T18" fmla="*/ 36 w 108"/>
                  <a:gd name="T19" fmla="*/ 94 h 151"/>
                  <a:gd name="T20" fmla="*/ 44 w 108"/>
                  <a:gd name="T21" fmla="*/ 105 h 151"/>
                  <a:gd name="T22" fmla="*/ 47 w 108"/>
                  <a:gd name="T23" fmla="*/ 112 h 151"/>
                  <a:gd name="T24" fmla="*/ 54 w 108"/>
                  <a:gd name="T25" fmla="*/ 123 h 151"/>
                  <a:gd name="T26" fmla="*/ 65 w 108"/>
                  <a:gd name="T27" fmla="*/ 130 h 151"/>
                  <a:gd name="T28" fmla="*/ 72 w 108"/>
                  <a:gd name="T29" fmla="*/ 137 h 151"/>
                  <a:gd name="T30" fmla="*/ 83 w 108"/>
                  <a:gd name="T31" fmla="*/ 144 h 151"/>
                  <a:gd name="T32" fmla="*/ 94 w 108"/>
                  <a:gd name="T33" fmla="*/ 148 h 151"/>
                  <a:gd name="T34" fmla="*/ 108 w 108"/>
                  <a:gd name="T35" fmla="*/ 151 h 151"/>
                  <a:gd name="T36" fmla="*/ 108 w 108"/>
                  <a:gd name="T37" fmla="*/ 144 h 151"/>
                  <a:gd name="T38" fmla="*/ 94 w 108"/>
                  <a:gd name="T39" fmla="*/ 141 h 151"/>
                  <a:gd name="T40" fmla="*/ 87 w 108"/>
                  <a:gd name="T41" fmla="*/ 137 h 151"/>
                  <a:gd name="T42" fmla="*/ 76 w 108"/>
                  <a:gd name="T43" fmla="*/ 133 h 151"/>
                  <a:gd name="T44" fmla="*/ 62 w 108"/>
                  <a:gd name="T45" fmla="*/ 119 h 151"/>
                  <a:gd name="T46" fmla="*/ 54 w 108"/>
                  <a:gd name="T47" fmla="*/ 108 h 151"/>
                  <a:gd name="T48" fmla="*/ 51 w 108"/>
                  <a:gd name="T49" fmla="*/ 101 h 151"/>
                  <a:gd name="T50" fmla="*/ 44 w 108"/>
                  <a:gd name="T51" fmla="*/ 90 h 151"/>
                  <a:gd name="T52" fmla="*/ 40 w 108"/>
                  <a:gd name="T53" fmla="*/ 79 h 151"/>
                  <a:gd name="T54" fmla="*/ 36 w 108"/>
                  <a:gd name="T55" fmla="*/ 69 h 151"/>
                  <a:gd name="T56" fmla="*/ 29 w 108"/>
                  <a:gd name="T57" fmla="*/ 58 h 151"/>
                  <a:gd name="T58" fmla="*/ 29 w 108"/>
                  <a:gd name="T59" fmla="*/ 47 h 151"/>
                  <a:gd name="T60" fmla="*/ 22 w 108"/>
                  <a:gd name="T61" fmla="*/ 36 h 151"/>
                  <a:gd name="T62" fmla="*/ 18 w 108"/>
                  <a:gd name="T63" fmla="*/ 25 h 151"/>
                  <a:gd name="T64" fmla="*/ 15 w 108"/>
                  <a:gd name="T65" fmla="*/ 11 h 151"/>
                  <a:gd name="T66" fmla="*/ 11 w 108"/>
                  <a:gd name="T67" fmla="*/ 4 h 151"/>
                  <a:gd name="T68" fmla="*/ 8 w 108"/>
                  <a:gd name="T69" fmla="*/ 7 h 151"/>
                  <a:gd name="T70" fmla="*/ 8 w 108"/>
                  <a:gd name="T71" fmla="*/ 0 h 151"/>
                  <a:gd name="T72" fmla="*/ 0 w 108"/>
                  <a:gd name="T73" fmla="*/ 0 h 151"/>
                  <a:gd name="T74" fmla="*/ 4 w 108"/>
                  <a:gd name="T75" fmla="*/ 7 h 151"/>
                  <a:gd name="T76" fmla="*/ 8 w 108"/>
                  <a:gd name="T77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51">
                    <a:moveTo>
                      <a:pt x="8" y="0"/>
                    </a:moveTo>
                    <a:lnTo>
                      <a:pt x="4" y="7"/>
                    </a:lnTo>
                    <a:lnTo>
                      <a:pt x="8" y="15"/>
                    </a:lnTo>
                    <a:lnTo>
                      <a:pt x="11" y="25"/>
                    </a:lnTo>
                    <a:lnTo>
                      <a:pt x="15" y="36"/>
                    </a:lnTo>
                    <a:lnTo>
                      <a:pt x="22" y="47"/>
                    </a:lnTo>
                    <a:lnTo>
                      <a:pt x="26" y="58"/>
                    </a:lnTo>
                    <a:lnTo>
                      <a:pt x="29" y="69"/>
                    </a:lnTo>
                    <a:lnTo>
                      <a:pt x="33" y="83"/>
                    </a:lnTo>
                    <a:lnTo>
                      <a:pt x="36" y="94"/>
                    </a:lnTo>
                    <a:lnTo>
                      <a:pt x="44" y="105"/>
                    </a:lnTo>
                    <a:lnTo>
                      <a:pt x="47" y="112"/>
                    </a:lnTo>
                    <a:lnTo>
                      <a:pt x="54" y="123"/>
                    </a:lnTo>
                    <a:lnTo>
                      <a:pt x="65" y="130"/>
                    </a:lnTo>
                    <a:lnTo>
                      <a:pt x="72" y="137"/>
                    </a:lnTo>
                    <a:lnTo>
                      <a:pt x="83" y="144"/>
                    </a:lnTo>
                    <a:lnTo>
                      <a:pt x="94" y="148"/>
                    </a:lnTo>
                    <a:lnTo>
                      <a:pt x="108" y="151"/>
                    </a:lnTo>
                    <a:lnTo>
                      <a:pt x="108" y="144"/>
                    </a:lnTo>
                    <a:lnTo>
                      <a:pt x="94" y="141"/>
                    </a:lnTo>
                    <a:lnTo>
                      <a:pt x="87" y="137"/>
                    </a:lnTo>
                    <a:lnTo>
                      <a:pt x="76" y="133"/>
                    </a:lnTo>
                    <a:lnTo>
                      <a:pt x="62" y="119"/>
                    </a:lnTo>
                    <a:lnTo>
                      <a:pt x="54" y="108"/>
                    </a:lnTo>
                    <a:lnTo>
                      <a:pt x="51" y="101"/>
                    </a:lnTo>
                    <a:lnTo>
                      <a:pt x="44" y="90"/>
                    </a:lnTo>
                    <a:lnTo>
                      <a:pt x="40" y="79"/>
                    </a:lnTo>
                    <a:lnTo>
                      <a:pt x="36" y="69"/>
                    </a:lnTo>
                    <a:lnTo>
                      <a:pt x="29" y="58"/>
                    </a:lnTo>
                    <a:lnTo>
                      <a:pt x="29" y="47"/>
                    </a:lnTo>
                    <a:lnTo>
                      <a:pt x="22" y="36"/>
                    </a:lnTo>
                    <a:lnTo>
                      <a:pt x="18" y="25"/>
                    </a:lnTo>
                    <a:lnTo>
                      <a:pt x="15" y="11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03" name="Freeform 827"/>
              <p:cNvSpPr>
                <a:spLocks/>
              </p:cNvSpPr>
              <p:nvPr/>
            </p:nvSpPr>
            <p:spPr bwMode="auto">
              <a:xfrm>
                <a:off x="3736" y="1846"/>
                <a:ext cx="75" cy="28"/>
              </a:xfrm>
              <a:custGeom>
                <a:avLst/>
                <a:gdLst>
                  <a:gd name="T0" fmla="*/ 75 w 75"/>
                  <a:gd name="T1" fmla="*/ 3 h 28"/>
                  <a:gd name="T2" fmla="*/ 68 w 75"/>
                  <a:gd name="T3" fmla="*/ 0 h 28"/>
                  <a:gd name="T4" fmla="*/ 61 w 75"/>
                  <a:gd name="T5" fmla="*/ 3 h 28"/>
                  <a:gd name="T6" fmla="*/ 54 w 75"/>
                  <a:gd name="T7" fmla="*/ 7 h 28"/>
                  <a:gd name="T8" fmla="*/ 43 w 75"/>
                  <a:gd name="T9" fmla="*/ 10 h 28"/>
                  <a:gd name="T10" fmla="*/ 36 w 75"/>
                  <a:gd name="T11" fmla="*/ 14 h 28"/>
                  <a:gd name="T12" fmla="*/ 25 w 75"/>
                  <a:gd name="T13" fmla="*/ 18 h 28"/>
                  <a:gd name="T14" fmla="*/ 18 w 75"/>
                  <a:gd name="T15" fmla="*/ 21 h 28"/>
                  <a:gd name="T16" fmla="*/ 0 w 75"/>
                  <a:gd name="T17" fmla="*/ 21 h 28"/>
                  <a:gd name="T18" fmla="*/ 0 w 75"/>
                  <a:gd name="T19" fmla="*/ 28 h 28"/>
                  <a:gd name="T20" fmla="*/ 18 w 75"/>
                  <a:gd name="T21" fmla="*/ 28 h 28"/>
                  <a:gd name="T22" fmla="*/ 28 w 75"/>
                  <a:gd name="T23" fmla="*/ 25 h 28"/>
                  <a:gd name="T24" fmla="*/ 36 w 75"/>
                  <a:gd name="T25" fmla="*/ 21 h 28"/>
                  <a:gd name="T26" fmla="*/ 46 w 75"/>
                  <a:gd name="T27" fmla="*/ 18 h 28"/>
                  <a:gd name="T28" fmla="*/ 54 w 75"/>
                  <a:gd name="T29" fmla="*/ 14 h 28"/>
                  <a:gd name="T30" fmla="*/ 61 w 75"/>
                  <a:gd name="T31" fmla="*/ 10 h 28"/>
                  <a:gd name="T32" fmla="*/ 72 w 75"/>
                  <a:gd name="T33" fmla="*/ 7 h 28"/>
                  <a:gd name="T34" fmla="*/ 68 w 75"/>
                  <a:gd name="T35" fmla="*/ 3 h 28"/>
                  <a:gd name="T36" fmla="*/ 75 w 75"/>
                  <a:gd name="T37" fmla="*/ 3 h 28"/>
                  <a:gd name="T38" fmla="*/ 72 w 75"/>
                  <a:gd name="T39" fmla="*/ 0 h 28"/>
                  <a:gd name="T40" fmla="*/ 68 w 75"/>
                  <a:gd name="T41" fmla="*/ 0 h 28"/>
                  <a:gd name="T42" fmla="*/ 75 w 75"/>
                  <a:gd name="T4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5" h="28">
                    <a:moveTo>
                      <a:pt x="75" y="3"/>
                    </a:moveTo>
                    <a:lnTo>
                      <a:pt x="68" y="0"/>
                    </a:lnTo>
                    <a:lnTo>
                      <a:pt x="61" y="3"/>
                    </a:lnTo>
                    <a:lnTo>
                      <a:pt x="54" y="7"/>
                    </a:lnTo>
                    <a:lnTo>
                      <a:pt x="43" y="10"/>
                    </a:lnTo>
                    <a:lnTo>
                      <a:pt x="36" y="14"/>
                    </a:lnTo>
                    <a:lnTo>
                      <a:pt x="25" y="18"/>
                    </a:lnTo>
                    <a:lnTo>
                      <a:pt x="18" y="21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18" y="28"/>
                    </a:lnTo>
                    <a:lnTo>
                      <a:pt x="28" y="25"/>
                    </a:lnTo>
                    <a:lnTo>
                      <a:pt x="36" y="21"/>
                    </a:lnTo>
                    <a:lnTo>
                      <a:pt x="46" y="18"/>
                    </a:lnTo>
                    <a:lnTo>
                      <a:pt x="54" y="14"/>
                    </a:lnTo>
                    <a:lnTo>
                      <a:pt x="61" y="10"/>
                    </a:lnTo>
                    <a:lnTo>
                      <a:pt x="72" y="7"/>
                    </a:lnTo>
                    <a:lnTo>
                      <a:pt x="68" y="3"/>
                    </a:lnTo>
                    <a:lnTo>
                      <a:pt x="75" y="3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04" name="Freeform 828"/>
              <p:cNvSpPr>
                <a:spLocks/>
              </p:cNvSpPr>
              <p:nvPr/>
            </p:nvSpPr>
            <p:spPr bwMode="auto">
              <a:xfrm>
                <a:off x="3804" y="1849"/>
                <a:ext cx="32" cy="90"/>
              </a:xfrm>
              <a:custGeom>
                <a:avLst/>
                <a:gdLst>
                  <a:gd name="T0" fmla="*/ 32 w 32"/>
                  <a:gd name="T1" fmla="*/ 83 h 90"/>
                  <a:gd name="T2" fmla="*/ 22 w 32"/>
                  <a:gd name="T3" fmla="*/ 79 h 90"/>
                  <a:gd name="T4" fmla="*/ 18 w 32"/>
                  <a:gd name="T5" fmla="*/ 72 h 90"/>
                  <a:gd name="T6" fmla="*/ 14 w 32"/>
                  <a:gd name="T7" fmla="*/ 61 h 90"/>
                  <a:gd name="T8" fmla="*/ 11 w 32"/>
                  <a:gd name="T9" fmla="*/ 51 h 90"/>
                  <a:gd name="T10" fmla="*/ 11 w 32"/>
                  <a:gd name="T11" fmla="*/ 22 h 90"/>
                  <a:gd name="T12" fmla="*/ 7 w 32"/>
                  <a:gd name="T13" fmla="*/ 11 h 90"/>
                  <a:gd name="T14" fmla="*/ 7 w 32"/>
                  <a:gd name="T15" fmla="*/ 0 h 90"/>
                  <a:gd name="T16" fmla="*/ 0 w 32"/>
                  <a:gd name="T17" fmla="*/ 0 h 90"/>
                  <a:gd name="T18" fmla="*/ 0 w 32"/>
                  <a:gd name="T19" fmla="*/ 11 h 90"/>
                  <a:gd name="T20" fmla="*/ 4 w 32"/>
                  <a:gd name="T21" fmla="*/ 22 h 90"/>
                  <a:gd name="T22" fmla="*/ 4 w 32"/>
                  <a:gd name="T23" fmla="*/ 51 h 90"/>
                  <a:gd name="T24" fmla="*/ 7 w 32"/>
                  <a:gd name="T25" fmla="*/ 61 h 90"/>
                  <a:gd name="T26" fmla="*/ 11 w 32"/>
                  <a:gd name="T27" fmla="*/ 76 h 90"/>
                  <a:gd name="T28" fmla="*/ 18 w 32"/>
                  <a:gd name="T29" fmla="*/ 83 h 90"/>
                  <a:gd name="T30" fmla="*/ 32 w 32"/>
                  <a:gd name="T31" fmla="*/ 90 h 90"/>
                  <a:gd name="T32" fmla="*/ 32 w 32"/>
                  <a:gd name="T33" fmla="*/ 8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90">
                    <a:moveTo>
                      <a:pt x="32" y="83"/>
                    </a:moveTo>
                    <a:lnTo>
                      <a:pt x="22" y="79"/>
                    </a:lnTo>
                    <a:lnTo>
                      <a:pt x="18" y="72"/>
                    </a:lnTo>
                    <a:lnTo>
                      <a:pt x="14" y="61"/>
                    </a:lnTo>
                    <a:lnTo>
                      <a:pt x="11" y="51"/>
                    </a:lnTo>
                    <a:lnTo>
                      <a:pt x="11" y="22"/>
                    </a:lnTo>
                    <a:lnTo>
                      <a:pt x="7" y="1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4" y="22"/>
                    </a:lnTo>
                    <a:lnTo>
                      <a:pt x="4" y="51"/>
                    </a:lnTo>
                    <a:lnTo>
                      <a:pt x="7" y="61"/>
                    </a:lnTo>
                    <a:lnTo>
                      <a:pt x="11" y="76"/>
                    </a:lnTo>
                    <a:lnTo>
                      <a:pt x="18" y="83"/>
                    </a:lnTo>
                    <a:lnTo>
                      <a:pt x="32" y="90"/>
                    </a:lnTo>
                    <a:lnTo>
                      <a:pt x="32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05" name="Freeform 829"/>
              <p:cNvSpPr>
                <a:spLocks/>
              </p:cNvSpPr>
              <p:nvPr/>
            </p:nvSpPr>
            <p:spPr bwMode="auto">
              <a:xfrm>
                <a:off x="3836" y="1885"/>
                <a:ext cx="98" cy="54"/>
              </a:xfrm>
              <a:custGeom>
                <a:avLst/>
                <a:gdLst>
                  <a:gd name="T0" fmla="*/ 90 w 98"/>
                  <a:gd name="T1" fmla="*/ 4 h 54"/>
                  <a:gd name="T2" fmla="*/ 94 w 98"/>
                  <a:gd name="T3" fmla="*/ 0 h 54"/>
                  <a:gd name="T4" fmla="*/ 87 w 98"/>
                  <a:gd name="T5" fmla="*/ 4 h 54"/>
                  <a:gd name="T6" fmla="*/ 80 w 98"/>
                  <a:gd name="T7" fmla="*/ 4 h 54"/>
                  <a:gd name="T8" fmla="*/ 72 w 98"/>
                  <a:gd name="T9" fmla="*/ 7 h 54"/>
                  <a:gd name="T10" fmla="*/ 69 w 98"/>
                  <a:gd name="T11" fmla="*/ 11 h 54"/>
                  <a:gd name="T12" fmla="*/ 62 w 98"/>
                  <a:gd name="T13" fmla="*/ 15 h 54"/>
                  <a:gd name="T14" fmla="*/ 58 w 98"/>
                  <a:gd name="T15" fmla="*/ 18 h 54"/>
                  <a:gd name="T16" fmla="*/ 51 w 98"/>
                  <a:gd name="T17" fmla="*/ 22 h 54"/>
                  <a:gd name="T18" fmla="*/ 47 w 98"/>
                  <a:gd name="T19" fmla="*/ 29 h 54"/>
                  <a:gd name="T20" fmla="*/ 40 w 98"/>
                  <a:gd name="T21" fmla="*/ 33 h 54"/>
                  <a:gd name="T22" fmla="*/ 36 w 98"/>
                  <a:gd name="T23" fmla="*/ 36 h 54"/>
                  <a:gd name="T24" fmla="*/ 29 w 98"/>
                  <a:gd name="T25" fmla="*/ 40 h 54"/>
                  <a:gd name="T26" fmla="*/ 26 w 98"/>
                  <a:gd name="T27" fmla="*/ 40 h 54"/>
                  <a:gd name="T28" fmla="*/ 18 w 98"/>
                  <a:gd name="T29" fmla="*/ 43 h 54"/>
                  <a:gd name="T30" fmla="*/ 11 w 98"/>
                  <a:gd name="T31" fmla="*/ 47 h 54"/>
                  <a:gd name="T32" fmla="*/ 0 w 98"/>
                  <a:gd name="T33" fmla="*/ 47 h 54"/>
                  <a:gd name="T34" fmla="*/ 0 w 98"/>
                  <a:gd name="T35" fmla="*/ 54 h 54"/>
                  <a:gd name="T36" fmla="*/ 15 w 98"/>
                  <a:gd name="T37" fmla="*/ 54 h 54"/>
                  <a:gd name="T38" fmla="*/ 22 w 98"/>
                  <a:gd name="T39" fmla="*/ 51 h 54"/>
                  <a:gd name="T40" fmla="*/ 29 w 98"/>
                  <a:gd name="T41" fmla="*/ 47 h 54"/>
                  <a:gd name="T42" fmla="*/ 33 w 98"/>
                  <a:gd name="T43" fmla="*/ 43 h 54"/>
                  <a:gd name="T44" fmla="*/ 40 w 98"/>
                  <a:gd name="T45" fmla="*/ 40 h 54"/>
                  <a:gd name="T46" fmla="*/ 44 w 98"/>
                  <a:gd name="T47" fmla="*/ 36 h 54"/>
                  <a:gd name="T48" fmla="*/ 51 w 98"/>
                  <a:gd name="T49" fmla="*/ 33 h 54"/>
                  <a:gd name="T50" fmla="*/ 54 w 98"/>
                  <a:gd name="T51" fmla="*/ 29 h 54"/>
                  <a:gd name="T52" fmla="*/ 62 w 98"/>
                  <a:gd name="T53" fmla="*/ 25 h 54"/>
                  <a:gd name="T54" fmla="*/ 65 w 98"/>
                  <a:gd name="T55" fmla="*/ 22 h 54"/>
                  <a:gd name="T56" fmla="*/ 72 w 98"/>
                  <a:gd name="T57" fmla="*/ 18 h 54"/>
                  <a:gd name="T58" fmla="*/ 76 w 98"/>
                  <a:gd name="T59" fmla="*/ 15 h 54"/>
                  <a:gd name="T60" fmla="*/ 83 w 98"/>
                  <a:gd name="T61" fmla="*/ 11 h 54"/>
                  <a:gd name="T62" fmla="*/ 90 w 98"/>
                  <a:gd name="T63" fmla="*/ 11 h 54"/>
                  <a:gd name="T64" fmla="*/ 98 w 98"/>
                  <a:gd name="T65" fmla="*/ 4 h 54"/>
                  <a:gd name="T66" fmla="*/ 94 w 98"/>
                  <a:gd name="T67" fmla="*/ 7 h 54"/>
                  <a:gd name="T68" fmla="*/ 98 w 98"/>
                  <a:gd name="T69" fmla="*/ 7 h 54"/>
                  <a:gd name="T70" fmla="*/ 98 w 98"/>
                  <a:gd name="T71" fmla="*/ 4 h 54"/>
                  <a:gd name="T72" fmla="*/ 90 w 98"/>
                  <a:gd name="T73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54">
                    <a:moveTo>
                      <a:pt x="90" y="4"/>
                    </a:moveTo>
                    <a:lnTo>
                      <a:pt x="94" y="0"/>
                    </a:lnTo>
                    <a:lnTo>
                      <a:pt x="87" y="4"/>
                    </a:lnTo>
                    <a:lnTo>
                      <a:pt x="80" y="4"/>
                    </a:lnTo>
                    <a:lnTo>
                      <a:pt x="72" y="7"/>
                    </a:lnTo>
                    <a:lnTo>
                      <a:pt x="69" y="11"/>
                    </a:lnTo>
                    <a:lnTo>
                      <a:pt x="62" y="15"/>
                    </a:lnTo>
                    <a:lnTo>
                      <a:pt x="58" y="18"/>
                    </a:lnTo>
                    <a:lnTo>
                      <a:pt x="51" y="22"/>
                    </a:lnTo>
                    <a:lnTo>
                      <a:pt x="47" y="29"/>
                    </a:lnTo>
                    <a:lnTo>
                      <a:pt x="40" y="33"/>
                    </a:lnTo>
                    <a:lnTo>
                      <a:pt x="36" y="36"/>
                    </a:lnTo>
                    <a:lnTo>
                      <a:pt x="29" y="40"/>
                    </a:lnTo>
                    <a:lnTo>
                      <a:pt x="26" y="40"/>
                    </a:lnTo>
                    <a:lnTo>
                      <a:pt x="18" y="43"/>
                    </a:lnTo>
                    <a:lnTo>
                      <a:pt x="11" y="47"/>
                    </a:lnTo>
                    <a:lnTo>
                      <a:pt x="0" y="47"/>
                    </a:lnTo>
                    <a:lnTo>
                      <a:pt x="0" y="54"/>
                    </a:lnTo>
                    <a:lnTo>
                      <a:pt x="15" y="54"/>
                    </a:lnTo>
                    <a:lnTo>
                      <a:pt x="22" y="51"/>
                    </a:lnTo>
                    <a:lnTo>
                      <a:pt x="29" y="47"/>
                    </a:lnTo>
                    <a:lnTo>
                      <a:pt x="33" y="43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51" y="33"/>
                    </a:lnTo>
                    <a:lnTo>
                      <a:pt x="54" y="29"/>
                    </a:lnTo>
                    <a:lnTo>
                      <a:pt x="62" y="25"/>
                    </a:lnTo>
                    <a:lnTo>
                      <a:pt x="65" y="22"/>
                    </a:lnTo>
                    <a:lnTo>
                      <a:pt x="72" y="18"/>
                    </a:lnTo>
                    <a:lnTo>
                      <a:pt x="76" y="15"/>
                    </a:lnTo>
                    <a:lnTo>
                      <a:pt x="83" y="11"/>
                    </a:lnTo>
                    <a:lnTo>
                      <a:pt x="90" y="11"/>
                    </a:lnTo>
                    <a:lnTo>
                      <a:pt x="98" y="4"/>
                    </a:lnTo>
                    <a:lnTo>
                      <a:pt x="94" y="7"/>
                    </a:lnTo>
                    <a:lnTo>
                      <a:pt x="98" y="7"/>
                    </a:lnTo>
                    <a:lnTo>
                      <a:pt x="98" y="4"/>
                    </a:lnTo>
                    <a:lnTo>
                      <a:pt x="9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06" name="Freeform 830"/>
              <p:cNvSpPr>
                <a:spLocks/>
              </p:cNvSpPr>
              <p:nvPr/>
            </p:nvSpPr>
            <p:spPr bwMode="auto">
              <a:xfrm>
                <a:off x="3926" y="1874"/>
                <a:ext cx="47" cy="15"/>
              </a:xfrm>
              <a:custGeom>
                <a:avLst/>
                <a:gdLst>
                  <a:gd name="T0" fmla="*/ 47 w 47"/>
                  <a:gd name="T1" fmla="*/ 4 h 15"/>
                  <a:gd name="T2" fmla="*/ 29 w 47"/>
                  <a:gd name="T3" fmla="*/ 4 h 15"/>
                  <a:gd name="T4" fmla="*/ 22 w 47"/>
                  <a:gd name="T5" fmla="*/ 0 h 15"/>
                  <a:gd name="T6" fmla="*/ 11 w 47"/>
                  <a:gd name="T7" fmla="*/ 0 h 15"/>
                  <a:gd name="T8" fmla="*/ 4 w 47"/>
                  <a:gd name="T9" fmla="*/ 4 h 15"/>
                  <a:gd name="T10" fmla="*/ 0 w 47"/>
                  <a:gd name="T11" fmla="*/ 15 h 15"/>
                  <a:gd name="T12" fmla="*/ 8 w 47"/>
                  <a:gd name="T13" fmla="*/ 15 h 15"/>
                  <a:gd name="T14" fmla="*/ 11 w 47"/>
                  <a:gd name="T15" fmla="*/ 8 h 15"/>
                  <a:gd name="T16" fmla="*/ 22 w 47"/>
                  <a:gd name="T17" fmla="*/ 8 h 15"/>
                  <a:gd name="T18" fmla="*/ 26 w 47"/>
                  <a:gd name="T19" fmla="*/ 11 h 15"/>
                  <a:gd name="T20" fmla="*/ 33 w 47"/>
                  <a:gd name="T21" fmla="*/ 11 h 15"/>
                  <a:gd name="T22" fmla="*/ 40 w 47"/>
                  <a:gd name="T23" fmla="*/ 15 h 15"/>
                  <a:gd name="T24" fmla="*/ 47 w 47"/>
                  <a:gd name="T25" fmla="*/ 11 h 15"/>
                  <a:gd name="T26" fmla="*/ 47 w 47"/>
                  <a:gd name="T27" fmla="*/ 4 h 15"/>
                  <a:gd name="T28" fmla="*/ 44 w 47"/>
                  <a:gd name="T29" fmla="*/ 4 h 15"/>
                  <a:gd name="T30" fmla="*/ 47 w 47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15">
                    <a:moveTo>
                      <a:pt x="47" y="4"/>
                    </a:moveTo>
                    <a:lnTo>
                      <a:pt x="29" y="4"/>
                    </a:lnTo>
                    <a:lnTo>
                      <a:pt x="22" y="0"/>
                    </a:lnTo>
                    <a:lnTo>
                      <a:pt x="11" y="0"/>
                    </a:lnTo>
                    <a:lnTo>
                      <a:pt x="4" y="4"/>
                    </a:lnTo>
                    <a:lnTo>
                      <a:pt x="0" y="15"/>
                    </a:lnTo>
                    <a:lnTo>
                      <a:pt x="8" y="15"/>
                    </a:lnTo>
                    <a:lnTo>
                      <a:pt x="11" y="8"/>
                    </a:lnTo>
                    <a:lnTo>
                      <a:pt x="22" y="8"/>
                    </a:lnTo>
                    <a:lnTo>
                      <a:pt x="26" y="11"/>
                    </a:lnTo>
                    <a:lnTo>
                      <a:pt x="33" y="11"/>
                    </a:lnTo>
                    <a:lnTo>
                      <a:pt x="40" y="15"/>
                    </a:lnTo>
                    <a:lnTo>
                      <a:pt x="47" y="11"/>
                    </a:lnTo>
                    <a:lnTo>
                      <a:pt x="47" y="4"/>
                    </a:lnTo>
                    <a:lnTo>
                      <a:pt x="44" y="4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07" name="Freeform 831"/>
              <p:cNvSpPr>
                <a:spLocks/>
              </p:cNvSpPr>
              <p:nvPr/>
            </p:nvSpPr>
            <p:spPr bwMode="auto">
              <a:xfrm>
                <a:off x="3973" y="1878"/>
                <a:ext cx="58" cy="14"/>
              </a:xfrm>
              <a:custGeom>
                <a:avLst/>
                <a:gdLst>
                  <a:gd name="T0" fmla="*/ 58 w 58"/>
                  <a:gd name="T1" fmla="*/ 11 h 14"/>
                  <a:gd name="T2" fmla="*/ 58 w 58"/>
                  <a:gd name="T3" fmla="*/ 7 h 14"/>
                  <a:gd name="T4" fmla="*/ 50 w 58"/>
                  <a:gd name="T5" fmla="*/ 4 h 14"/>
                  <a:gd name="T6" fmla="*/ 43 w 58"/>
                  <a:gd name="T7" fmla="*/ 0 h 14"/>
                  <a:gd name="T8" fmla="*/ 0 w 58"/>
                  <a:gd name="T9" fmla="*/ 0 h 14"/>
                  <a:gd name="T10" fmla="*/ 0 w 58"/>
                  <a:gd name="T11" fmla="*/ 7 h 14"/>
                  <a:gd name="T12" fmla="*/ 22 w 58"/>
                  <a:gd name="T13" fmla="*/ 7 h 14"/>
                  <a:gd name="T14" fmla="*/ 29 w 58"/>
                  <a:gd name="T15" fmla="*/ 4 h 14"/>
                  <a:gd name="T16" fmla="*/ 36 w 58"/>
                  <a:gd name="T17" fmla="*/ 4 h 14"/>
                  <a:gd name="T18" fmla="*/ 43 w 58"/>
                  <a:gd name="T19" fmla="*/ 7 h 14"/>
                  <a:gd name="T20" fmla="*/ 47 w 58"/>
                  <a:gd name="T21" fmla="*/ 7 h 14"/>
                  <a:gd name="T22" fmla="*/ 54 w 58"/>
                  <a:gd name="T23" fmla="*/ 14 h 14"/>
                  <a:gd name="T24" fmla="*/ 50 w 58"/>
                  <a:gd name="T25" fmla="*/ 11 h 14"/>
                  <a:gd name="T26" fmla="*/ 58 w 58"/>
                  <a:gd name="T27" fmla="*/ 11 h 14"/>
                  <a:gd name="T28" fmla="*/ 58 w 58"/>
                  <a:gd name="T29" fmla="*/ 7 h 14"/>
                  <a:gd name="T30" fmla="*/ 58 w 58"/>
                  <a:gd name="T3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14">
                    <a:moveTo>
                      <a:pt x="58" y="11"/>
                    </a:moveTo>
                    <a:lnTo>
                      <a:pt x="58" y="7"/>
                    </a:lnTo>
                    <a:lnTo>
                      <a:pt x="50" y="4"/>
                    </a:lnTo>
                    <a:lnTo>
                      <a:pt x="43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2" y="7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3" y="7"/>
                    </a:lnTo>
                    <a:lnTo>
                      <a:pt x="47" y="7"/>
                    </a:lnTo>
                    <a:lnTo>
                      <a:pt x="54" y="14"/>
                    </a:lnTo>
                    <a:lnTo>
                      <a:pt x="50" y="11"/>
                    </a:lnTo>
                    <a:lnTo>
                      <a:pt x="58" y="11"/>
                    </a:lnTo>
                    <a:lnTo>
                      <a:pt x="58" y="7"/>
                    </a:lnTo>
                    <a:lnTo>
                      <a:pt x="5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08" name="Freeform 832"/>
              <p:cNvSpPr>
                <a:spLocks/>
              </p:cNvSpPr>
              <p:nvPr/>
            </p:nvSpPr>
            <p:spPr bwMode="auto">
              <a:xfrm>
                <a:off x="4023" y="1889"/>
                <a:ext cx="36" cy="65"/>
              </a:xfrm>
              <a:custGeom>
                <a:avLst/>
                <a:gdLst>
                  <a:gd name="T0" fmla="*/ 33 w 36"/>
                  <a:gd name="T1" fmla="*/ 57 h 65"/>
                  <a:gd name="T2" fmla="*/ 36 w 36"/>
                  <a:gd name="T3" fmla="*/ 61 h 65"/>
                  <a:gd name="T4" fmla="*/ 8 w 36"/>
                  <a:gd name="T5" fmla="*/ 0 h 65"/>
                  <a:gd name="T6" fmla="*/ 0 w 36"/>
                  <a:gd name="T7" fmla="*/ 0 h 65"/>
                  <a:gd name="T8" fmla="*/ 33 w 36"/>
                  <a:gd name="T9" fmla="*/ 61 h 65"/>
                  <a:gd name="T10" fmla="*/ 33 w 36"/>
                  <a:gd name="T11" fmla="*/ 65 h 65"/>
                  <a:gd name="T12" fmla="*/ 33 w 36"/>
                  <a:gd name="T13" fmla="*/ 61 h 65"/>
                  <a:gd name="T14" fmla="*/ 33 w 36"/>
                  <a:gd name="T15" fmla="*/ 65 h 65"/>
                  <a:gd name="T16" fmla="*/ 33 w 36"/>
                  <a:gd name="T17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65">
                    <a:moveTo>
                      <a:pt x="33" y="57"/>
                    </a:moveTo>
                    <a:lnTo>
                      <a:pt x="36" y="6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33" y="61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3" y="65"/>
                    </a:lnTo>
                    <a:lnTo>
                      <a:pt x="33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09" name="Freeform 833"/>
              <p:cNvSpPr>
                <a:spLocks/>
              </p:cNvSpPr>
              <p:nvPr/>
            </p:nvSpPr>
            <p:spPr bwMode="auto">
              <a:xfrm>
                <a:off x="4056" y="1936"/>
                <a:ext cx="14" cy="18"/>
              </a:xfrm>
              <a:custGeom>
                <a:avLst/>
                <a:gdLst>
                  <a:gd name="T0" fmla="*/ 7 w 14"/>
                  <a:gd name="T1" fmla="*/ 3 h 18"/>
                  <a:gd name="T2" fmla="*/ 7 w 14"/>
                  <a:gd name="T3" fmla="*/ 10 h 18"/>
                  <a:gd name="T4" fmla="*/ 0 w 14"/>
                  <a:gd name="T5" fmla="*/ 10 h 18"/>
                  <a:gd name="T6" fmla="*/ 0 w 14"/>
                  <a:gd name="T7" fmla="*/ 18 h 18"/>
                  <a:gd name="T8" fmla="*/ 7 w 14"/>
                  <a:gd name="T9" fmla="*/ 18 h 18"/>
                  <a:gd name="T10" fmla="*/ 11 w 14"/>
                  <a:gd name="T11" fmla="*/ 14 h 18"/>
                  <a:gd name="T12" fmla="*/ 14 w 14"/>
                  <a:gd name="T13" fmla="*/ 7 h 18"/>
                  <a:gd name="T14" fmla="*/ 11 w 14"/>
                  <a:gd name="T15" fmla="*/ 0 h 18"/>
                  <a:gd name="T16" fmla="*/ 14 w 14"/>
                  <a:gd name="T17" fmla="*/ 0 h 18"/>
                  <a:gd name="T18" fmla="*/ 7 w 14"/>
                  <a:gd name="T1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8">
                    <a:moveTo>
                      <a:pt x="7" y="3"/>
                    </a:moveTo>
                    <a:lnTo>
                      <a:pt x="7" y="10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1" y="14"/>
                    </a:lnTo>
                    <a:lnTo>
                      <a:pt x="14" y="7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10" name="Freeform 834"/>
              <p:cNvSpPr>
                <a:spLocks/>
              </p:cNvSpPr>
              <p:nvPr/>
            </p:nvSpPr>
            <p:spPr bwMode="auto">
              <a:xfrm>
                <a:off x="4023" y="1867"/>
                <a:ext cx="47" cy="72"/>
              </a:xfrm>
              <a:custGeom>
                <a:avLst/>
                <a:gdLst>
                  <a:gd name="T0" fmla="*/ 0 w 47"/>
                  <a:gd name="T1" fmla="*/ 7 h 72"/>
                  <a:gd name="T2" fmla="*/ 8 w 47"/>
                  <a:gd name="T3" fmla="*/ 15 h 72"/>
                  <a:gd name="T4" fmla="*/ 15 w 47"/>
                  <a:gd name="T5" fmla="*/ 18 h 72"/>
                  <a:gd name="T6" fmla="*/ 18 w 47"/>
                  <a:gd name="T7" fmla="*/ 29 h 72"/>
                  <a:gd name="T8" fmla="*/ 26 w 47"/>
                  <a:gd name="T9" fmla="*/ 36 h 72"/>
                  <a:gd name="T10" fmla="*/ 29 w 47"/>
                  <a:gd name="T11" fmla="*/ 47 h 72"/>
                  <a:gd name="T12" fmla="*/ 33 w 47"/>
                  <a:gd name="T13" fmla="*/ 54 h 72"/>
                  <a:gd name="T14" fmla="*/ 36 w 47"/>
                  <a:gd name="T15" fmla="*/ 65 h 72"/>
                  <a:gd name="T16" fmla="*/ 40 w 47"/>
                  <a:gd name="T17" fmla="*/ 72 h 72"/>
                  <a:gd name="T18" fmla="*/ 47 w 47"/>
                  <a:gd name="T19" fmla="*/ 69 h 72"/>
                  <a:gd name="T20" fmla="*/ 44 w 47"/>
                  <a:gd name="T21" fmla="*/ 61 h 72"/>
                  <a:gd name="T22" fmla="*/ 40 w 47"/>
                  <a:gd name="T23" fmla="*/ 51 h 72"/>
                  <a:gd name="T24" fmla="*/ 33 w 47"/>
                  <a:gd name="T25" fmla="*/ 43 h 72"/>
                  <a:gd name="T26" fmla="*/ 33 w 47"/>
                  <a:gd name="T27" fmla="*/ 33 h 72"/>
                  <a:gd name="T28" fmla="*/ 26 w 47"/>
                  <a:gd name="T29" fmla="*/ 25 h 72"/>
                  <a:gd name="T30" fmla="*/ 22 w 47"/>
                  <a:gd name="T31" fmla="*/ 15 h 72"/>
                  <a:gd name="T32" fmla="*/ 15 w 47"/>
                  <a:gd name="T33" fmla="*/ 7 h 72"/>
                  <a:gd name="T34" fmla="*/ 4 w 47"/>
                  <a:gd name="T35" fmla="*/ 0 h 72"/>
                  <a:gd name="T36" fmla="*/ 0 w 47"/>
                  <a:gd name="T37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72">
                    <a:moveTo>
                      <a:pt x="0" y="7"/>
                    </a:moveTo>
                    <a:lnTo>
                      <a:pt x="8" y="15"/>
                    </a:lnTo>
                    <a:lnTo>
                      <a:pt x="15" y="18"/>
                    </a:lnTo>
                    <a:lnTo>
                      <a:pt x="18" y="29"/>
                    </a:lnTo>
                    <a:lnTo>
                      <a:pt x="26" y="36"/>
                    </a:lnTo>
                    <a:lnTo>
                      <a:pt x="29" y="47"/>
                    </a:lnTo>
                    <a:lnTo>
                      <a:pt x="33" y="54"/>
                    </a:lnTo>
                    <a:lnTo>
                      <a:pt x="36" y="65"/>
                    </a:lnTo>
                    <a:lnTo>
                      <a:pt x="40" y="72"/>
                    </a:lnTo>
                    <a:lnTo>
                      <a:pt x="47" y="69"/>
                    </a:lnTo>
                    <a:lnTo>
                      <a:pt x="44" y="61"/>
                    </a:lnTo>
                    <a:lnTo>
                      <a:pt x="40" y="51"/>
                    </a:lnTo>
                    <a:lnTo>
                      <a:pt x="33" y="43"/>
                    </a:lnTo>
                    <a:lnTo>
                      <a:pt x="33" y="33"/>
                    </a:lnTo>
                    <a:lnTo>
                      <a:pt x="26" y="25"/>
                    </a:lnTo>
                    <a:lnTo>
                      <a:pt x="22" y="15"/>
                    </a:lnTo>
                    <a:lnTo>
                      <a:pt x="15" y="7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11" name="Freeform 835"/>
              <p:cNvSpPr>
                <a:spLocks/>
              </p:cNvSpPr>
              <p:nvPr/>
            </p:nvSpPr>
            <p:spPr bwMode="auto">
              <a:xfrm>
                <a:off x="3919" y="1838"/>
                <a:ext cx="108" cy="36"/>
              </a:xfrm>
              <a:custGeom>
                <a:avLst/>
                <a:gdLst>
                  <a:gd name="T0" fmla="*/ 0 w 108"/>
                  <a:gd name="T1" fmla="*/ 8 h 36"/>
                  <a:gd name="T2" fmla="*/ 0 w 108"/>
                  <a:gd name="T3" fmla="*/ 4 h 36"/>
                  <a:gd name="T4" fmla="*/ 4 w 108"/>
                  <a:gd name="T5" fmla="*/ 15 h 36"/>
                  <a:gd name="T6" fmla="*/ 15 w 108"/>
                  <a:gd name="T7" fmla="*/ 26 h 36"/>
                  <a:gd name="T8" fmla="*/ 22 w 108"/>
                  <a:gd name="T9" fmla="*/ 29 h 36"/>
                  <a:gd name="T10" fmla="*/ 29 w 108"/>
                  <a:gd name="T11" fmla="*/ 33 h 36"/>
                  <a:gd name="T12" fmla="*/ 36 w 108"/>
                  <a:gd name="T13" fmla="*/ 33 h 36"/>
                  <a:gd name="T14" fmla="*/ 43 w 108"/>
                  <a:gd name="T15" fmla="*/ 36 h 36"/>
                  <a:gd name="T16" fmla="*/ 58 w 108"/>
                  <a:gd name="T17" fmla="*/ 36 h 36"/>
                  <a:gd name="T18" fmla="*/ 65 w 108"/>
                  <a:gd name="T19" fmla="*/ 33 h 36"/>
                  <a:gd name="T20" fmla="*/ 94 w 108"/>
                  <a:gd name="T21" fmla="*/ 33 h 36"/>
                  <a:gd name="T22" fmla="*/ 97 w 108"/>
                  <a:gd name="T23" fmla="*/ 36 h 36"/>
                  <a:gd name="T24" fmla="*/ 104 w 108"/>
                  <a:gd name="T25" fmla="*/ 36 h 36"/>
                  <a:gd name="T26" fmla="*/ 108 w 108"/>
                  <a:gd name="T27" fmla="*/ 29 h 36"/>
                  <a:gd name="T28" fmla="*/ 101 w 108"/>
                  <a:gd name="T29" fmla="*/ 29 h 36"/>
                  <a:gd name="T30" fmla="*/ 94 w 108"/>
                  <a:gd name="T31" fmla="*/ 26 h 36"/>
                  <a:gd name="T32" fmla="*/ 29 w 108"/>
                  <a:gd name="T33" fmla="*/ 26 h 36"/>
                  <a:gd name="T34" fmla="*/ 25 w 108"/>
                  <a:gd name="T35" fmla="*/ 22 h 36"/>
                  <a:gd name="T36" fmla="*/ 18 w 108"/>
                  <a:gd name="T37" fmla="*/ 18 h 36"/>
                  <a:gd name="T38" fmla="*/ 15 w 108"/>
                  <a:gd name="T39" fmla="*/ 18 h 36"/>
                  <a:gd name="T40" fmla="*/ 11 w 108"/>
                  <a:gd name="T41" fmla="*/ 11 h 36"/>
                  <a:gd name="T42" fmla="*/ 7 w 108"/>
                  <a:gd name="T43" fmla="*/ 4 h 36"/>
                  <a:gd name="T44" fmla="*/ 4 w 108"/>
                  <a:gd name="T45" fmla="*/ 0 h 36"/>
                  <a:gd name="T46" fmla="*/ 7 w 108"/>
                  <a:gd name="T47" fmla="*/ 4 h 36"/>
                  <a:gd name="T48" fmla="*/ 7 w 108"/>
                  <a:gd name="T49" fmla="*/ 0 h 36"/>
                  <a:gd name="T50" fmla="*/ 4 w 108"/>
                  <a:gd name="T51" fmla="*/ 0 h 36"/>
                  <a:gd name="T52" fmla="*/ 0 w 108"/>
                  <a:gd name="T53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" h="36">
                    <a:moveTo>
                      <a:pt x="0" y="8"/>
                    </a:moveTo>
                    <a:lnTo>
                      <a:pt x="0" y="4"/>
                    </a:lnTo>
                    <a:lnTo>
                      <a:pt x="4" y="15"/>
                    </a:lnTo>
                    <a:lnTo>
                      <a:pt x="15" y="26"/>
                    </a:lnTo>
                    <a:lnTo>
                      <a:pt x="22" y="29"/>
                    </a:lnTo>
                    <a:lnTo>
                      <a:pt x="29" y="33"/>
                    </a:lnTo>
                    <a:lnTo>
                      <a:pt x="36" y="33"/>
                    </a:lnTo>
                    <a:lnTo>
                      <a:pt x="43" y="36"/>
                    </a:lnTo>
                    <a:lnTo>
                      <a:pt x="58" y="36"/>
                    </a:lnTo>
                    <a:lnTo>
                      <a:pt x="65" y="33"/>
                    </a:lnTo>
                    <a:lnTo>
                      <a:pt x="94" y="33"/>
                    </a:lnTo>
                    <a:lnTo>
                      <a:pt x="97" y="36"/>
                    </a:lnTo>
                    <a:lnTo>
                      <a:pt x="104" y="36"/>
                    </a:lnTo>
                    <a:lnTo>
                      <a:pt x="108" y="29"/>
                    </a:lnTo>
                    <a:lnTo>
                      <a:pt x="101" y="29"/>
                    </a:lnTo>
                    <a:lnTo>
                      <a:pt x="94" y="26"/>
                    </a:lnTo>
                    <a:lnTo>
                      <a:pt x="29" y="26"/>
                    </a:lnTo>
                    <a:lnTo>
                      <a:pt x="25" y="22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1" y="11"/>
                    </a:lnTo>
                    <a:lnTo>
                      <a:pt x="7" y="4"/>
                    </a:lnTo>
                    <a:lnTo>
                      <a:pt x="4" y="0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12" name="Freeform 836"/>
              <p:cNvSpPr>
                <a:spLocks/>
              </p:cNvSpPr>
              <p:nvPr/>
            </p:nvSpPr>
            <p:spPr bwMode="auto">
              <a:xfrm>
                <a:off x="3898" y="1838"/>
                <a:ext cx="25" cy="11"/>
              </a:xfrm>
              <a:custGeom>
                <a:avLst/>
                <a:gdLst>
                  <a:gd name="T0" fmla="*/ 7 w 25"/>
                  <a:gd name="T1" fmla="*/ 8 h 11"/>
                  <a:gd name="T2" fmla="*/ 7 w 25"/>
                  <a:gd name="T3" fmla="*/ 11 h 11"/>
                  <a:gd name="T4" fmla="*/ 10 w 25"/>
                  <a:gd name="T5" fmla="*/ 8 h 11"/>
                  <a:gd name="T6" fmla="*/ 21 w 25"/>
                  <a:gd name="T7" fmla="*/ 8 h 11"/>
                  <a:gd name="T8" fmla="*/ 25 w 25"/>
                  <a:gd name="T9" fmla="*/ 0 h 11"/>
                  <a:gd name="T10" fmla="*/ 7 w 25"/>
                  <a:gd name="T11" fmla="*/ 0 h 11"/>
                  <a:gd name="T12" fmla="*/ 0 w 25"/>
                  <a:gd name="T13" fmla="*/ 8 h 11"/>
                  <a:gd name="T14" fmla="*/ 3 w 25"/>
                  <a:gd name="T15" fmla="*/ 4 h 11"/>
                  <a:gd name="T16" fmla="*/ 0 w 25"/>
                  <a:gd name="T17" fmla="*/ 8 h 11"/>
                  <a:gd name="T18" fmla="*/ 7 w 25"/>
                  <a:gd name="T1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1">
                    <a:moveTo>
                      <a:pt x="7" y="8"/>
                    </a:moveTo>
                    <a:lnTo>
                      <a:pt x="7" y="11"/>
                    </a:lnTo>
                    <a:lnTo>
                      <a:pt x="10" y="8"/>
                    </a:lnTo>
                    <a:lnTo>
                      <a:pt x="21" y="8"/>
                    </a:lnTo>
                    <a:lnTo>
                      <a:pt x="25" y="0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13" name="Freeform 837"/>
              <p:cNvSpPr>
                <a:spLocks/>
              </p:cNvSpPr>
              <p:nvPr/>
            </p:nvSpPr>
            <p:spPr bwMode="auto">
              <a:xfrm>
                <a:off x="3898" y="1846"/>
                <a:ext cx="32" cy="18"/>
              </a:xfrm>
              <a:custGeom>
                <a:avLst/>
                <a:gdLst>
                  <a:gd name="T0" fmla="*/ 32 w 32"/>
                  <a:gd name="T1" fmla="*/ 14 h 18"/>
                  <a:gd name="T2" fmla="*/ 25 w 32"/>
                  <a:gd name="T3" fmla="*/ 7 h 18"/>
                  <a:gd name="T4" fmla="*/ 18 w 32"/>
                  <a:gd name="T5" fmla="*/ 7 h 18"/>
                  <a:gd name="T6" fmla="*/ 14 w 32"/>
                  <a:gd name="T7" fmla="*/ 3 h 18"/>
                  <a:gd name="T8" fmla="*/ 10 w 32"/>
                  <a:gd name="T9" fmla="*/ 7 h 18"/>
                  <a:gd name="T10" fmla="*/ 10 w 32"/>
                  <a:gd name="T11" fmla="*/ 3 h 18"/>
                  <a:gd name="T12" fmla="*/ 7 w 32"/>
                  <a:gd name="T13" fmla="*/ 3 h 18"/>
                  <a:gd name="T14" fmla="*/ 7 w 32"/>
                  <a:gd name="T15" fmla="*/ 0 h 18"/>
                  <a:gd name="T16" fmla="*/ 0 w 32"/>
                  <a:gd name="T17" fmla="*/ 0 h 18"/>
                  <a:gd name="T18" fmla="*/ 0 w 32"/>
                  <a:gd name="T19" fmla="*/ 7 h 18"/>
                  <a:gd name="T20" fmla="*/ 7 w 32"/>
                  <a:gd name="T21" fmla="*/ 10 h 18"/>
                  <a:gd name="T22" fmla="*/ 21 w 32"/>
                  <a:gd name="T23" fmla="*/ 10 h 18"/>
                  <a:gd name="T24" fmla="*/ 21 w 32"/>
                  <a:gd name="T25" fmla="*/ 14 h 18"/>
                  <a:gd name="T26" fmla="*/ 25 w 32"/>
                  <a:gd name="T27" fmla="*/ 18 h 18"/>
                  <a:gd name="T28" fmla="*/ 25 w 32"/>
                  <a:gd name="T29" fmla="*/ 14 h 18"/>
                  <a:gd name="T30" fmla="*/ 32 w 32"/>
                  <a:gd name="T31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18">
                    <a:moveTo>
                      <a:pt x="32" y="14"/>
                    </a:moveTo>
                    <a:lnTo>
                      <a:pt x="25" y="7"/>
                    </a:lnTo>
                    <a:lnTo>
                      <a:pt x="18" y="7"/>
                    </a:lnTo>
                    <a:lnTo>
                      <a:pt x="14" y="3"/>
                    </a:lnTo>
                    <a:lnTo>
                      <a:pt x="10" y="7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10"/>
                    </a:lnTo>
                    <a:lnTo>
                      <a:pt x="21" y="10"/>
                    </a:lnTo>
                    <a:lnTo>
                      <a:pt x="21" y="14"/>
                    </a:lnTo>
                    <a:lnTo>
                      <a:pt x="25" y="18"/>
                    </a:lnTo>
                    <a:lnTo>
                      <a:pt x="25" y="14"/>
                    </a:lnTo>
                    <a:lnTo>
                      <a:pt x="3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14" name="Freeform 838"/>
              <p:cNvSpPr>
                <a:spLocks/>
              </p:cNvSpPr>
              <p:nvPr/>
            </p:nvSpPr>
            <p:spPr bwMode="auto">
              <a:xfrm>
                <a:off x="3876" y="1860"/>
                <a:ext cx="54" cy="47"/>
              </a:xfrm>
              <a:custGeom>
                <a:avLst/>
                <a:gdLst>
                  <a:gd name="T0" fmla="*/ 4 w 54"/>
                  <a:gd name="T1" fmla="*/ 47 h 47"/>
                  <a:gd name="T2" fmla="*/ 11 w 54"/>
                  <a:gd name="T3" fmla="*/ 40 h 47"/>
                  <a:gd name="T4" fmla="*/ 18 w 54"/>
                  <a:gd name="T5" fmla="*/ 36 h 47"/>
                  <a:gd name="T6" fmla="*/ 25 w 54"/>
                  <a:gd name="T7" fmla="*/ 36 h 47"/>
                  <a:gd name="T8" fmla="*/ 32 w 54"/>
                  <a:gd name="T9" fmla="*/ 32 h 47"/>
                  <a:gd name="T10" fmla="*/ 43 w 54"/>
                  <a:gd name="T11" fmla="*/ 29 h 47"/>
                  <a:gd name="T12" fmla="*/ 47 w 54"/>
                  <a:gd name="T13" fmla="*/ 22 h 47"/>
                  <a:gd name="T14" fmla="*/ 54 w 54"/>
                  <a:gd name="T15" fmla="*/ 14 h 47"/>
                  <a:gd name="T16" fmla="*/ 54 w 54"/>
                  <a:gd name="T17" fmla="*/ 0 h 47"/>
                  <a:gd name="T18" fmla="*/ 47 w 54"/>
                  <a:gd name="T19" fmla="*/ 0 h 47"/>
                  <a:gd name="T20" fmla="*/ 47 w 54"/>
                  <a:gd name="T21" fmla="*/ 11 h 47"/>
                  <a:gd name="T22" fmla="*/ 43 w 54"/>
                  <a:gd name="T23" fmla="*/ 18 h 47"/>
                  <a:gd name="T24" fmla="*/ 40 w 54"/>
                  <a:gd name="T25" fmla="*/ 22 h 47"/>
                  <a:gd name="T26" fmla="*/ 32 w 54"/>
                  <a:gd name="T27" fmla="*/ 25 h 47"/>
                  <a:gd name="T28" fmla="*/ 22 w 54"/>
                  <a:gd name="T29" fmla="*/ 29 h 47"/>
                  <a:gd name="T30" fmla="*/ 14 w 54"/>
                  <a:gd name="T31" fmla="*/ 32 h 47"/>
                  <a:gd name="T32" fmla="*/ 7 w 54"/>
                  <a:gd name="T33" fmla="*/ 36 h 47"/>
                  <a:gd name="T34" fmla="*/ 0 w 54"/>
                  <a:gd name="T35" fmla="*/ 43 h 47"/>
                  <a:gd name="T36" fmla="*/ 4 w 54"/>
                  <a:gd name="T3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47">
                    <a:moveTo>
                      <a:pt x="4" y="47"/>
                    </a:moveTo>
                    <a:lnTo>
                      <a:pt x="11" y="40"/>
                    </a:lnTo>
                    <a:lnTo>
                      <a:pt x="18" y="36"/>
                    </a:lnTo>
                    <a:lnTo>
                      <a:pt x="25" y="36"/>
                    </a:lnTo>
                    <a:lnTo>
                      <a:pt x="32" y="32"/>
                    </a:lnTo>
                    <a:lnTo>
                      <a:pt x="43" y="29"/>
                    </a:lnTo>
                    <a:lnTo>
                      <a:pt x="47" y="22"/>
                    </a:lnTo>
                    <a:lnTo>
                      <a:pt x="54" y="14"/>
                    </a:lnTo>
                    <a:lnTo>
                      <a:pt x="54" y="0"/>
                    </a:lnTo>
                    <a:lnTo>
                      <a:pt x="47" y="0"/>
                    </a:lnTo>
                    <a:lnTo>
                      <a:pt x="47" y="11"/>
                    </a:lnTo>
                    <a:lnTo>
                      <a:pt x="43" y="18"/>
                    </a:lnTo>
                    <a:lnTo>
                      <a:pt x="40" y="22"/>
                    </a:lnTo>
                    <a:lnTo>
                      <a:pt x="32" y="25"/>
                    </a:lnTo>
                    <a:lnTo>
                      <a:pt x="22" y="29"/>
                    </a:lnTo>
                    <a:lnTo>
                      <a:pt x="14" y="32"/>
                    </a:lnTo>
                    <a:lnTo>
                      <a:pt x="7" y="36"/>
                    </a:lnTo>
                    <a:lnTo>
                      <a:pt x="0" y="43"/>
                    </a:lnTo>
                    <a:lnTo>
                      <a:pt x="4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15" name="Freeform 839"/>
              <p:cNvSpPr>
                <a:spLocks/>
              </p:cNvSpPr>
              <p:nvPr/>
            </p:nvSpPr>
            <p:spPr bwMode="auto">
              <a:xfrm>
                <a:off x="3826" y="1903"/>
                <a:ext cx="54" cy="25"/>
              </a:xfrm>
              <a:custGeom>
                <a:avLst/>
                <a:gdLst>
                  <a:gd name="T0" fmla="*/ 0 w 54"/>
                  <a:gd name="T1" fmla="*/ 22 h 25"/>
                  <a:gd name="T2" fmla="*/ 25 w 54"/>
                  <a:gd name="T3" fmla="*/ 22 h 25"/>
                  <a:gd name="T4" fmla="*/ 32 w 54"/>
                  <a:gd name="T5" fmla="*/ 18 h 25"/>
                  <a:gd name="T6" fmla="*/ 39 w 54"/>
                  <a:gd name="T7" fmla="*/ 18 h 25"/>
                  <a:gd name="T8" fmla="*/ 54 w 54"/>
                  <a:gd name="T9" fmla="*/ 4 h 25"/>
                  <a:gd name="T10" fmla="*/ 50 w 54"/>
                  <a:gd name="T11" fmla="*/ 0 h 25"/>
                  <a:gd name="T12" fmla="*/ 46 w 54"/>
                  <a:gd name="T13" fmla="*/ 4 h 25"/>
                  <a:gd name="T14" fmla="*/ 39 w 54"/>
                  <a:gd name="T15" fmla="*/ 7 h 25"/>
                  <a:gd name="T16" fmla="*/ 36 w 54"/>
                  <a:gd name="T17" fmla="*/ 11 h 25"/>
                  <a:gd name="T18" fmla="*/ 28 w 54"/>
                  <a:gd name="T19" fmla="*/ 15 h 25"/>
                  <a:gd name="T20" fmla="*/ 3 w 54"/>
                  <a:gd name="T21" fmla="*/ 15 h 25"/>
                  <a:gd name="T22" fmla="*/ 7 w 54"/>
                  <a:gd name="T23" fmla="*/ 18 h 25"/>
                  <a:gd name="T24" fmla="*/ 0 w 54"/>
                  <a:gd name="T25" fmla="*/ 22 h 25"/>
                  <a:gd name="T26" fmla="*/ 3 w 54"/>
                  <a:gd name="T27" fmla="*/ 25 h 25"/>
                  <a:gd name="T28" fmla="*/ 0 w 54"/>
                  <a:gd name="T2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25">
                    <a:moveTo>
                      <a:pt x="0" y="22"/>
                    </a:moveTo>
                    <a:lnTo>
                      <a:pt x="25" y="22"/>
                    </a:lnTo>
                    <a:lnTo>
                      <a:pt x="32" y="18"/>
                    </a:lnTo>
                    <a:lnTo>
                      <a:pt x="39" y="18"/>
                    </a:lnTo>
                    <a:lnTo>
                      <a:pt x="54" y="4"/>
                    </a:lnTo>
                    <a:lnTo>
                      <a:pt x="50" y="0"/>
                    </a:lnTo>
                    <a:lnTo>
                      <a:pt x="46" y="4"/>
                    </a:lnTo>
                    <a:lnTo>
                      <a:pt x="39" y="7"/>
                    </a:lnTo>
                    <a:lnTo>
                      <a:pt x="36" y="11"/>
                    </a:lnTo>
                    <a:lnTo>
                      <a:pt x="28" y="15"/>
                    </a:lnTo>
                    <a:lnTo>
                      <a:pt x="3" y="15"/>
                    </a:lnTo>
                    <a:lnTo>
                      <a:pt x="7" y="18"/>
                    </a:lnTo>
                    <a:lnTo>
                      <a:pt x="0" y="22"/>
                    </a:lnTo>
                    <a:lnTo>
                      <a:pt x="3" y="25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16" name="Freeform 840"/>
              <p:cNvSpPr>
                <a:spLocks/>
              </p:cNvSpPr>
              <p:nvPr/>
            </p:nvSpPr>
            <p:spPr bwMode="auto">
              <a:xfrm>
                <a:off x="3815" y="1838"/>
                <a:ext cx="18" cy="87"/>
              </a:xfrm>
              <a:custGeom>
                <a:avLst/>
                <a:gdLst>
                  <a:gd name="T0" fmla="*/ 0 w 18"/>
                  <a:gd name="T1" fmla="*/ 0 h 87"/>
                  <a:gd name="T2" fmla="*/ 0 w 18"/>
                  <a:gd name="T3" fmla="*/ 4 h 87"/>
                  <a:gd name="T4" fmla="*/ 3 w 18"/>
                  <a:gd name="T5" fmla="*/ 22 h 87"/>
                  <a:gd name="T6" fmla="*/ 3 w 18"/>
                  <a:gd name="T7" fmla="*/ 44 h 87"/>
                  <a:gd name="T8" fmla="*/ 7 w 18"/>
                  <a:gd name="T9" fmla="*/ 65 h 87"/>
                  <a:gd name="T10" fmla="*/ 11 w 18"/>
                  <a:gd name="T11" fmla="*/ 87 h 87"/>
                  <a:gd name="T12" fmla="*/ 18 w 18"/>
                  <a:gd name="T13" fmla="*/ 83 h 87"/>
                  <a:gd name="T14" fmla="*/ 14 w 18"/>
                  <a:gd name="T15" fmla="*/ 65 h 87"/>
                  <a:gd name="T16" fmla="*/ 11 w 18"/>
                  <a:gd name="T17" fmla="*/ 44 h 87"/>
                  <a:gd name="T18" fmla="*/ 11 w 18"/>
                  <a:gd name="T19" fmla="*/ 22 h 87"/>
                  <a:gd name="T20" fmla="*/ 7 w 18"/>
                  <a:gd name="T21" fmla="*/ 0 h 87"/>
                  <a:gd name="T22" fmla="*/ 7 w 18"/>
                  <a:gd name="T23" fmla="*/ 4 h 87"/>
                  <a:gd name="T24" fmla="*/ 0 w 18"/>
                  <a:gd name="T25" fmla="*/ 0 h 87"/>
                  <a:gd name="T26" fmla="*/ 0 w 18"/>
                  <a:gd name="T27" fmla="*/ 4 h 87"/>
                  <a:gd name="T28" fmla="*/ 0 w 18"/>
                  <a:gd name="T2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87">
                    <a:moveTo>
                      <a:pt x="0" y="0"/>
                    </a:moveTo>
                    <a:lnTo>
                      <a:pt x="0" y="4"/>
                    </a:lnTo>
                    <a:lnTo>
                      <a:pt x="3" y="22"/>
                    </a:lnTo>
                    <a:lnTo>
                      <a:pt x="3" y="44"/>
                    </a:lnTo>
                    <a:lnTo>
                      <a:pt x="7" y="65"/>
                    </a:lnTo>
                    <a:lnTo>
                      <a:pt x="11" y="87"/>
                    </a:lnTo>
                    <a:lnTo>
                      <a:pt x="18" y="83"/>
                    </a:lnTo>
                    <a:lnTo>
                      <a:pt x="14" y="65"/>
                    </a:lnTo>
                    <a:lnTo>
                      <a:pt x="11" y="44"/>
                    </a:lnTo>
                    <a:lnTo>
                      <a:pt x="11" y="22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17" name="Freeform 841"/>
              <p:cNvSpPr>
                <a:spLocks/>
              </p:cNvSpPr>
              <p:nvPr/>
            </p:nvSpPr>
            <p:spPr bwMode="auto">
              <a:xfrm>
                <a:off x="3815" y="1730"/>
                <a:ext cx="29" cy="112"/>
              </a:xfrm>
              <a:custGeom>
                <a:avLst/>
                <a:gdLst>
                  <a:gd name="T0" fmla="*/ 21 w 29"/>
                  <a:gd name="T1" fmla="*/ 8 h 112"/>
                  <a:gd name="T2" fmla="*/ 14 w 29"/>
                  <a:gd name="T3" fmla="*/ 11 h 112"/>
                  <a:gd name="T4" fmla="*/ 18 w 29"/>
                  <a:gd name="T5" fmla="*/ 26 h 112"/>
                  <a:gd name="T6" fmla="*/ 21 w 29"/>
                  <a:gd name="T7" fmla="*/ 36 h 112"/>
                  <a:gd name="T8" fmla="*/ 18 w 29"/>
                  <a:gd name="T9" fmla="*/ 47 h 112"/>
                  <a:gd name="T10" fmla="*/ 14 w 29"/>
                  <a:gd name="T11" fmla="*/ 62 h 112"/>
                  <a:gd name="T12" fmla="*/ 11 w 29"/>
                  <a:gd name="T13" fmla="*/ 72 h 112"/>
                  <a:gd name="T14" fmla="*/ 7 w 29"/>
                  <a:gd name="T15" fmla="*/ 87 h 112"/>
                  <a:gd name="T16" fmla="*/ 3 w 29"/>
                  <a:gd name="T17" fmla="*/ 98 h 112"/>
                  <a:gd name="T18" fmla="*/ 0 w 29"/>
                  <a:gd name="T19" fmla="*/ 108 h 112"/>
                  <a:gd name="T20" fmla="*/ 7 w 29"/>
                  <a:gd name="T21" fmla="*/ 112 h 112"/>
                  <a:gd name="T22" fmla="*/ 11 w 29"/>
                  <a:gd name="T23" fmla="*/ 98 h 112"/>
                  <a:gd name="T24" fmla="*/ 14 w 29"/>
                  <a:gd name="T25" fmla="*/ 87 h 112"/>
                  <a:gd name="T26" fmla="*/ 18 w 29"/>
                  <a:gd name="T27" fmla="*/ 76 h 112"/>
                  <a:gd name="T28" fmla="*/ 21 w 29"/>
                  <a:gd name="T29" fmla="*/ 65 h 112"/>
                  <a:gd name="T30" fmla="*/ 25 w 29"/>
                  <a:gd name="T31" fmla="*/ 51 h 112"/>
                  <a:gd name="T32" fmla="*/ 29 w 29"/>
                  <a:gd name="T33" fmla="*/ 36 h 112"/>
                  <a:gd name="T34" fmla="*/ 25 w 29"/>
                  <a:gd name="T35" fmla="*/ 22 h 112"/>
                  <a:gd name="T36" fmla="*/ 21 w 29"/>
                  <a:gd name="T37" fmla="*/ 8 h 112"/>
                  <a:gd name="T38" fmla="*/ 18 w 29"/>
                  <a:gd name="T39" fmla="*/ 11 h 112"/>
                  <a:gd name="T40" fmla="*/ 21 w 29"/>
                  <a:gd name="T41" fmla="*/ 8 h 112"/>
                  <a:gd name="T42" fmla="*/ 11 w 29"/>
                  <a:gd name="T43" fmla="*/ 0 h 112"/>
                  <a:gd name="T44" fmla="*/ 14 w 29"/>
                  <a:gd name="T45" fmla="*/ 11 h 112"/>
                  <a:gd name="T46" fmla="*/ 21 w 29"/>
                  <a:gd name="T47" fmla="*/ 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2">
                    <a:moveTo>
                      <a:pt x="21" y="8"/>
                    </a:moveTo>
                    <a:lnTo>
                      <a:pt x="14" y="11"/>
                    </a:lnTo>
                    <a:lnTo>
                      <a:pt x="18" y="26"/>
                    </a:lnTo>
                    <a:lnTo>
                      <a:pt x="21" y="36"/>
                    </a:lnTo>
                    <a:lnTo>
                      <a:pt x="18" y="47"/>
                    </a:lnTo>
                    <a:lnTo>
                      <a:pt x="14" y="62"/>
                    </a:lnTo>
                    <a:lnTo>
                      <a:pt x="11" y="72"/>
                    </a:lnTo>
                    <a:lnTo>
                      <a:pt x="7" y="87"/>
                    </a:lnTo>
                    <a:lnTo>
                      <a:pt x="3" y="98"/>
                    </a:lnTo>
                    <a:lnTo>
                      <a:pt x="0" y="108"/>
                    </a:lnTo>
                    <a:lnTo>
                      <a:pt x="7" y="112"/>
                    </a:lnTo>
                    <a:lnTo>
                      <a:pt x="11" y="98"/>
                    </a:lnTo>
                    <a:lnTo>
                      <a:pt x="14" y="87"/>
                    </a:lnTo>
                    <a:lnTo>
                      <a:pt x="18" y="76"/>
                    </a:lnTo>
                    <a:lnTo>
                      <a:pt x="21" y="65"/>
                    </a:lnTo>
                    <a:lnTo>
                      <a:pt x="25" y="51"/>
                    </a:lnTo>
                    <a:lnTo>
                      <a:pt x="29" y="36"/>
                    </a:lnTo>
                    <a:lnTo>
                      <a:pt x="25" y="22"/>
                    </a:lnTo>
                    <a:lnTo>
                      <a:pt x="21" y="8"/>
                    </a:lnTo>
                    <a:lnTo>
                      <a:pt x="18" y="11"/>
                    </a:lnTo>
                    <a:lnTo>
                      <a:pt x="21" y="8"/>
                    </a:lnTo>
                    <a:lnTo>
                      <a:pt x="11" y="0"/>
                    </a:lnTo>
                    <a:lnTo>
                      <a:pt x="14" y="11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18" name="Freeform 842"/>
              <p:cNvSpPr>
                <a:spLocks/>
              </p:cNvSpPr>
              <p:nvPr/>
            </p:nvSpPr>
            <p:spPr bwMode="auto">
              <a:xfrm>
                <a:off x="3833" y="1738"/>
                <a:ext cx="36" cy="25"/>
              </a:xfrm>
              <a:custGeom>
                <a:avLst/>
                <a:gdLst>
                  <a:gd name="T0" fmla="*/ 32 w 36"/>
                  <a:gd name="T1" fmla="*/ 21 h 25"/>
                  <a:gd name="T2" fmla="*/ 29 w 36"/>
                  <a:gd name="T3" fmla="*/ 18 h 25"/>
                  <a:gd name="T4" fmla="*/ 25 w 36"/>
                  <a:gd name="T5" fmla="*/ 18 h 25"/>
                  <a:gd name="T6" fmla="*/ 21 w 36"/>
                  <a:gd name="T7" fmla="*/ 14 h 25"/>
                  <a:gd name="T8" fmla="*/ 18 w 36"/>
                  <a:gd name="T9" fmla="*/ 14 h 25"/>
                  <a:gd name="T10" fmla="*/ 11 w 36"/>
                  <a:gd name="T11" fmla="*/ 7 h 25"/>
                  <a:gd name="T12" fmla="*/ 11 w 36"/>
                  <a:gd name="T13" fmla="*/ 3 h 25"/>
                  <a:gd name="T14" fmla="*/ 7 w 36"/>
                  <a:gd name="T15" fmla="*/ 0 h 25"/>
                  <a:gd name="T16" fmla="*/ 3 w 36"/>
                  <a:gd name="T17" fmla="*/ 0 h 25"/>
                  <a:gd name="T18" fmla="*/ 0 w 36"/>
                  <a:gd name="T19" fmla="*/ 3 h 25"/>
                  <a:gd name="T20" fmla="*/ 7 w 36"/>
                  <a:gd name="T21" fmla="*/ 10 h 25"/>
                  <a:gd name="T22" fmla="*/ 7 w 36"/>
                  <a:gd name="T23" fmla="*/ 14 h 25"/>
                  <a:gd name="T24" fmla="*/ 14 w 36"/>
                  <a:gd name="T25" fmla="*/ 21 h 25"/>
                  <a:gd name="T26" fmla="*/ 21 w 36"/>
                  <a:gd name="T27" fmla="*/ 21 h 25"/>
                  <a:gd name="T28" fmla="*/ 25 w 36"/>
                  <a:gd name="T29" fmla="*/ 25 h 25"/>
                  <a:gd name="T30" fmla="*/ 29 w 36"/>
                  <a:gd name="T31" fmla="*/ 25 h 25"/>
                  <a:gd name="T32" fmla="*/ 25 w 36"/>
                  <a:gd name="T33" fmla="*/ 21 h 25"/>
                  <a:gd name="T34" fmla="*/ 32 w 36"/>
                  <a:gd name="T35" fmla="*/ 21 h 25"/>
                  <a:gd name="T36" fmla="*/ 36 w 36"/>
                  <a:gd name="T37" fmla="*/ 18 h 25"/>
                  <a:gd name="T38" fmla="*/ 29 w 36"/>
                  <a:gd name="T39" fmla="*/ 18 h 25"/>
                  <a:gd name="T40" fmla="*/ 32 w 36"/>
                  <a:gd name="T41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5">
                    <a:moveTo>
                      <a:pt x="32" y="21"/>
                    </a:moveTo>
                    <a:lnTo>
                      <a:pt x="29" y="18"/>
                    </a:lnTo>
                    <a:lnTo>
                      <a:pt x="25" y="18"/>
                    </a:lnTo>
                    <a:lnTo>
                      <a:pt x="21" y="14"/>
                    </a:lnTo>
                    <a:lnTo>
                      <a:pt x="18" y="14"/>
                    </a:lnTo>
                    <a:lnTo>
                      <a:pt x="11" y="7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7" y="10"/>
                    </a:lnTo>
                    <a:lnTo>
                      <a:pt x="7" y="14"/>
                    </a:lnTo>
                    <a:lnTo>
                      <a:pt x="14" y="21"/>
                    </a:lnTo>
                    <a:lnTo>
                      <a:pt x="21" y="21"/>
                    </a:lnTo>
                    <a:lnTo>
                      <a:pt x="25" y="25"/>
                    </a:lnTo>
                    <a:lnTo>
                      <a:pt x="29" y="25"/>
                    </a:lnTo>
                    <a:lnTo>
                      <a:pt x="25" y="21"/>
                    </a:lnTo>
                    <a:lnTo>
                      <a:pt x="32" y="21"/>
                    </a:lnTo>
                    <a:lnTo>
                      <a:pt x="36" y="18"/>
                    </a:lnTo>
                    <a:lnTo>
                      <a:pt x="29" y="18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19" name="Freeform 843"/>
              <p:cNvSpPr>
                <a:spLocks/>
              </p:cNvSpPr>
              <p:nvPr/>
            </p:nvSpPr>
            <p:spPr bwMode="auto">
              <a:xfrm>
                <a:off x="3858" y="1756"/>
                <a:ext cx="11" cy="3"/>
              </a:xfrm>
              <a:custGeom>
                <a:avLst/>
                <a:gdLst>
                  <a:gd name="T0" fmla="*/ 7 w 11"/>
                  <a:gd name="T1" fmla="*/ 3 h 3"/>
                  <a:gd name="T2" fmla="*/ 0 w 11"/>
                  <a:gd name="T3" fmla="*/ 3 h 3"/>
                  <a:gd name="T4" fmla="*/ 7 w 11"/>
                  <a:gd name="T5" fmla="*/ 3 h 3"/>
                  <a:gd name="T6" fmla="*/ 11 w 11"/>
                  <a:gd name="T7" fmla="*/ 0 h 3"/>
                  <a:gd name="T8" fmla="*/ 4 w 11"/>
                  <a:gd name="T9" fmla="*/ 0 h 3"/>
                  <a:gd name="T10" fmla="*/ 7 w 1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7" y="3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20" name="Freeform 844"/>
              <p:cNvSpPr>
                <a:spLocks/>
              </p:cNvSpPr>
              <p:nvPr/>
            </p:nvSpPr>
            <p:spPr bwMode="auto">
              <a:xfrm>
                <a:off x="3696" y="1540"/>
                <a:ext cx="198" cy="82"/>
              </a:xfrm>
              <a:custGeom>
                <a:avLst/>
                <a:gdLst>
                  <a:gd name="T0" fmla="*/ 198 w 198"/>
                  <a:gd name="T1" fmla="*/ 3 h 82"/>
                  <a:gd name="T2" fmla="*/ 191 w 198"/>
                  <a:gd name="T3" fmla="*/ 10 h 82"/>
                  <a:gd name="T4" fmla="*/ 180 w 198"/>
                  <a:gd name="T5" fmla="*/ 14 h 82"/>
                  <a:gd name="T6" fmla="*/ 173 w 198"/>
                  <a:gd name="T7" fmla="*/ 18 h 82"/>
                  <a:gd name="T8" fmla="*/ 166 w 198"/>
                  <a:gd name="T9" fmla="*/ 25 h 82"/>
                  <a:gd name="T10" fmla="*/ 155 w 198"/>
                  <a:gd name="T11" fmla="*/ 32 h 82"/>
                  <a:gd name="T12" fmla="*/ 148 w 198"/>
                  <a:gd name="T13" fmla="*/ 39 h 82"/>
                  <a:gd name="T14" fmla="*/ 137 w 198"/>
                  <a:gd name="T15" fmla="*/ 43 h 82"/>
                  <a:gd name="T16" fmla="*/ 130 w 198"/>
                  <a:gd name="T17" fmla="*/ 46 h 82"/>
                  <a:gd name="T18" fmla="*/ 119 w 198"/>
                  <a:gd name="T19" fmla="*/ 54 h 82"/>
                  <a:gd name="T20" fmla="*/ 112 w 198"/>
                  <a:gd name="T21" fmla="*/ 57 h 82"/>
                  <a:gd name="T22" fmla="*/ 101 w 198"/>
                  <a:gd name="T23" fmla="*/ 57 h 82"/>
                  <a:gd name="T24" fmla="*/ 94 w 198"/>
                  <a:gd name="T25" fmla="*/ 61 h 82"/>
                  <a:gd name="T26" fmla="*/ 83 w 198"/>
                  <a:gd name="T27" fmla="*/ 64 h 82"/>
                  <a:gd name="T28" fmla="*/ 50 w 198"/>
                  <a:gd name="T29" fmla="*/ 64 h 82"/>
                  <a:gd name="T30" fmla="*/ 0 w 198"/>
                  <a:gd name="T31" fmla="*/ 82 h 82"/>
                  <a:gd name="T32" fmla="*/ 4 w 198"/>
                  <a:gd name="T33" fmla="*/ 79 h 82"/>
                  <a:gd name="T34" fmla="*/ 7 w 198"/>
                  <a:gd name="T35" fmla="*/ 72 h 82"/>
                  <a:gd name="T36" fmla="*/ 11 w 198"/>
                  <a:gd name="T37" fmla="*/ 68 h 82"/>
                  <a:gd name="T38" fmla="*/ 14 w 198"/>
                  <a:gd name="T39" fmla="*/ 68 h 82"/>
                  <a:gd name="T40" fmla="*/ 25 w 198"/>
                  <a:gd name="T41" fmla="*/ 64 h 82"/>
                  <a:gd name="T42" fmla="*/ 36 w 198"/>
                  <a:gd name="T43" fmla="*/ 61 h 82"/>
                  <a:gd name="T44" fmla="*/ 47 w 198"/>
                  <a:gd name="T45" fmla="*/ 57 h 82"/>
                  <a:gd name="T46" fmla="*/ 58 w 198"/>
                  <a:gd name="T47" fmla="*/ 57 h 82"/>
                  <a:gd name="T48" fmla="*/ 68 w 198"/>
                  <a:gd name="T49" fmla="*/ 54 h 82"/>
                  <a:gd name="T50" fmla="*/ 83 w 198"/>
                  <a:gd name="T51" fmla="*/ 54 h 82"/>
                  <a:gd name="T52" fmla="*/ 94 w 198"/>
                  <a:gd name="T53" fmla="*/ 50 h 82"/>
                  <a:gd name="T54" fmla="*/ 104 w 198"/>
                  <a:gd name="T55" fmla="*/ 46 h 82"/>
                  <a:gd name="T56" fmla="*/ 115 w 198"/>
                  <a:gd name="T57" fmla="*/ 46 h 82"/>
                  <a:gd name="T58" fmla="*/ 126 w 198"/>
                  <a:gd name="T59" fmla="*/ 43 h 82"/>
                  <a:gd name="T60" fmla="*/ 137 w 198"/>
                  <a:gd name="T61" fmla="*/ 39 h 82"/>
                  <a:gd name="T62" fmla="*/ 148 w 198"/>
                  <a:gd name="T63" fmla="*/ 32 h 82"/>
                  <a:gd name="T64" fmla="*/ 158 w 198"/>
                  <a:gd name="T65" fmla="*/ 28 h 82"/>
                  <a:gd name="T66" fmla="*/ 166 w 198"/>
                  <a:gd name="T67" fmla="*/ 21 h 82"/>
                  <a:gd name="T68" fmla="*/ 176 w 198"/>
                  <a:gd name="T69" fmla="*/ 14 h 82"/>
                  <a:gd name="T70" fmla="*/ 184 w 198"/>
                  <a:gd name="T71" fmla="*/ 3 h 82"/>
                  <a:gd name="T72" fmla="*/ 187 w 198"/>
                  <a:gd name="T73" fmla="*/ 0 h 82"/>
                  <a:gd name="T74" fmla="*/ 194 w 198"/>
                  <a:gd name="T75" fmla="*/ 0 h 82"/>
                  <a:gd name="T76" fmla="*/ 198 w 198"/>
                  <a:gd name="T77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8" h="82">
                    <a:moveTo>
                      <a:pt x="198" y="3"/>
                    </a:moveTo>
                    <a:lnTo>
                      <a:pt x="191" y="10"/>
                    </a:lnTo>
                    <a:lnTo>
                      <a:pt x="180" y="14"/>
                    </a:lnTo>
                    <a:lnTo>
                      <a:pt x="173" y="18"/>
                    </a:lnTo>
                    <a:lnTo>
                      <a:pt x="166" y="25"/>
                    </a:lnTo>
                    <a:lnTo>
                      <a:pt x="155" y="32"/>
                    </a:lnTo>
                    <a:lnTo>
                      <a:pt x="148" y="39"/>
                    </a:lnTo>
                    <a:lnTo>
                      <a:pt x="137" y="43"/>
                    </a:lnTo>
                    <a:lnTo>
                      <a:pt x="130" y="46"/>
                    </a:lnTo>
                    <a:lnTo>
                      <a:pt x="119" y="54"/>
                    </a:lnTo>
                    <a:lnTo>
                      <a:pt x="112" y="57"/>
                    </a:lnTo>
                    <a:lnTo>
                      <a:pt x="101" y="57"/>
                    </a:lnTo>
                    <a:lnTo>
                      <a:pt x="94" y="61"/>
                    </a:lnTo>
                    <a:lnTo>
                      <a:pt x="83" y="64"/>
                    </a:lnTo>
                    <a:lnTo>
                      <a:pt x="50" y="64"/>
                    </a:lnTo>
                    <a:lnTo>
                      <a:pt x="0" y="82"/>
                    </a:lnTo>
                    <a:lnTo>
                      <a:pt x="4" y="79"/>
                    </a:lnTo>
                    <a:lnTo>
                      <a:pt x="7" y="72"/>
                    </a:lnTo>
                    <a:lnTo>
                      <a:pt x="11" y="68"/>
                    </a:lnTo>
                    <a:lnTo>
                      <a:pt x="14" y="68"/>
                    </a:lnTo>
                    <a:lnTo>
                      <a:pt x="25" y="64"/>
                    </a:lnTo>
                    <a:lnTo>
                      <a:pt x="36" y="61"/>
                    </a:lnTo>
                    <a:lnTo>
                      <a:pt x="47" y="57"/>
                    </a:lnTo>
                    <a:lnTo>
                      <a:pt x="58" y="57"/>
                    </a:lnTo>
                    <a:lnTo>
                      <a:pt x="68" y="54"/>
                    </a:lnTo>
                    <a:lnTo>
                      <a:pt x="83" y="54"/>
                    </a:lnTo>
                    <a:lnTo>
                      <a:pt x="94" y="50"/>
                    </a:lnTo>
                    <a:lnTo>
                      <a:pt x="104" y="46"/>
                    </a:lnTo>
                    <a:lnTo>
                      <a:pt x="115" y="46"/>
                    </a:lnTo>
                    <a:lnTo>
                      <a:pt x="126" y="43"/>
                    </a:lnTo>
                    <a:lnTo>
                      <a:pt x="137" y="39"/>
                    </a:lnTo>
                    <a:lnTo>
                      <a:pt x="148" y="32"/>
                    </a:lnTo>
                    <a:lnTo>
                      <a:pt x="158" y="28"/>
                    </a:lnTo>
                    <a:lnTo>
                      <a:pt x="166" y="21"/>
                    </a:lnTo>
                    <a:lnTo>
                      <a:pt x="176" y="14"/>
                    </a:lnTo>
                    <a:lnTo>
                      <a:pt x="184" y="3"/>
                    </a:lnTo>
                    <a:lnTo>
                      <a:pt x="187" y="0"/>
                    </a:lnTo>
                    <a:lnTo>
                      <a:pt x="194" y="0"/>
                    </a:lnTo>
                    <a:lnTo>
                      <a:pt x="19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21" name="Freeform 845"/>
              <p:cNvSpPr>
                <a:spLocks/>
              </p:cNvSpPr>
              <p:nvPr/>
            </p:nvSpPr>
            <p:spPr bwMode="auto">
              <a:xfrm>
                <a:off x="3743" y="1540"/>
                <a:ext cx="155" cy="72"/>
              </a:xfrm>
              <a:custGeom>
                <a:avLst/>
                <a:gdLst>
                  <a:gd name="T0" fmla="*/ 3 w 155"/>
                  <a:gd name="T1" fmla="*/ 68 h 72"/>
                  <a:gd name="T2" fmla="*/ 14 w 155"/>
                  <a:gd name="T3" fmla="*/ 72 h 72"/>
                  <a:gd name="T4" fmla="*/ 25 w 155"/>
                  <a:gd name="T5" fmla="*/ 68 h 72"/>
                  <a:gd name="T6" fmla="*/ 36 w 155"/>
                  <a:gd name="T7" fmla="*/ 68 h 72"/>
                  <a:gd name="T8" fmla="*/ 47 w 155"/>
                  <a:gd name="T9" fmla="*/ 64 h 72"/>
                  <a:gd name="T10" fmla="*/ 54 w 155"/>
                  <a:gd name="T11" fmla="*/ 61 h 72"/>
                  <a:gd name="T12" fmla="*/ 65 w 155"/>
                  <a:gd name="T13" fmla="*/ 57 h 72"/>
                  <a:gd name="T14" fmla="*/ 75 w 155"/>
                  <a:gd name="T15" fmla="*/ 57 h 72"/>
                  <a:gd name="T16" fmla="*/ 83 w 155"/>
                  <a:gd name="T17" fmla="*/ 50 h 72"/>
                  <a:gd name="T18" fmla="*/ 93 w 155"/>
                  <a:gd name="T19" fmla="*/ 46 h 72"/>
                  <a:gd name="T20" fmla="*/ 101 w 155"/>
                  <a:gd name="T21" fmla="*/ 39 h 72"/>
                  <a:gd name="T22" fmla="*/ 111 w 155"/>
                  <a:gd name="T23" fmla="*/ 36 h 72"/>
                  <a:gd name="T24" fmla="*/ 126 w 155"/>
                  <a:gd name="T25" fmla="*/ 21 h 72"/>
                  <a:gd name="T26" fmla="*/ 137 w 155"/>
                  <a:gd name="T27" fmla="*/ 18 h 72"/>
                  <a:gd name="T28" fmla="*/ 144 w 155"/>
                  <a:gd name="T29" fmla="*/ 10 h 72"/>
                  <a:gd name="T30" fmla="*/ 155 w 155"/>
                  <a:gd name="T31" fmla="*/ 7 h 72"/>
                  <a:gd name="T32" fmla="*/ 151 w 155"/>
                  <a:gd name="T33" fmla="*/ 0 h 72"/>
                  <a:gd name="T34" fmla="*/ 140 w 155"/>
                  <a:gd name="T35" fmla="*/ 7 h 72"/>
                  <a:gd name="T36" fmla="*/ 133 w 155"/>
                  <a:gd name="T37" fmla="*/ 10 h 72"/>
                  <a:gd name="T38" fmla="*/ 122 w 155"/>
                  <a:gd name="T39" fmla="*/ 18 h 72"/>
                  <a:gd name="T40" fmla="*/ 115 w 155"/>
                  <a:gd name="T41" fmla="*/ 21 h 72"/>
                  <a:gd name="T42" fmla="*/ 108 w 155"/>
                  <a:gd name="T43" fmla="*/ 28 h 72"/>
                  <a:gd name="T44" fmla="*/ 97 w 155"/>
                  <a:gd name="T45" fmla="*/ 36 h 72"/>
                  <a:gd name="T46" fmla="*/ 90 w 155"/>
                  <a:gd name="T47" fmla="*/ 39 h 72"/>
                  <a:gd name="T48" fmla="*/ 79 w 155"/>
                  <a:gd name="T49" fmla="*/ 43 h 72"/>
                  <a:gd name="T50" fmla="*/ 72 w 155"/>
                  <a:gd name="T51" fmla="*/ 50 h 72"/>
                  <a:gd name="T52" fmla="*/ 61 w 155"/>
                  <a:gd name="T53" fmla="*/ 54 h 72"/>
                  <a:gd name="T54" fmla="*/ 54 w 155"/>
                  <a:gd name="T55" fmla="*/ 57 h 72"/>
                  <a:gd name="T56" fmla="*/ 43 w 155"/>
                  <a:gd name="T57" fmla="*/ 57 h 72"/>
                  <a:gd name="T58" fmla="*/ 36 w 155"/>
                  <a:gd name="T59" fmla="*/ 61 h 72"/>
                  <a:gd name="T60" fmla="*/ 0 w 155"/>
                  <a:gd name="T61" fmla="*/ 61 h 72"/>
                  <a:gd name="T62" fmla="*/ 3 w 155"/>
                  <a:gd name="T63" fmla="*/ 61 h 72"/>
                  <a:gd name="T64" fmla="*/ 0 w 155"/>
                  <a:gd name="T65" fmla="*/ 61 h 72"/>
                  <a:gd name="T66" fmla="*/ 3 w 155"/>
                  <a:gd name="T67" fmla="*/ 6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5" h="72">
                    <a:moveTo>
                      <a:pt x="3" y="68"/>
                    </a:moveTo>
                    <a:lnTo>
                      <a:pt x="14" y="72"/>
                    </a:lnTo>
                    <a:lnTo>
                      <a:pt x="25" y="68"/>
                    </a:lnTo>
                    <a:lnTo>
                      <a:pt x="36" y="68"/>
                    </a:lnTo>
                    <a:lnTo>
                      <a:pt x="47" y="64"/>
                    </a:lnTo>
                    <a:lnTo>
                      <a:pt x="54" y="61"/>
                    </a:lnTo>
                    <a:lnTo>
                      <a:pt x="65" y="57"/>
                    </a:lnTo>
                    <a:lnTo>
                      <a:pt x="75" y="57"/>
                    </a:lnTo>
                    <a:lnTo>
                      <a:pt x="83" y="50"/>
                    </a:lnTo>
                    <a:lnTo>
                      <a:pt x="93" y="46"/>
                    </a:lnTo>
                    <a:lnTo>
                      <a:pt x="101" y="39"/>
                    </a:lnTo>
                    <a:lnTo>
                      <a:pt x="111" y="36"/>
                    </a:lnTo>
                    <a:lnTo>
                      <a:pt x="126" y="21"/>
                    </a:lnTo>
                    <a:lnTo>
                      <a:pt x="137" y="18"/>
                    </a:lnTo>
                    <a:lnTo>
                      <a:pt x="144" y="10"/>
                    </a:lnTo>
                    <a:lnTo>
                      <a:pt x="155" y="7"/>
                    </a:lnTo>
                    <a:lnTo>
                      <a:pt x="151" y="0"/>
                    </a:lnTo>
                    <a:lnTo>
                      <a:pt x="140" y="7"/>
                    </a:lnTo>
                    <a:lnTo>
                      <a:pt x="133" y="10"/>
                    </a:lnTo>
                    <a:lnTo>
                      <a:pt x="122" y="18"/>
                    </a:lnTo>
                    <a:lnTo>
                      <a:pt x="115" y="21"/>
                    </a:lnTo>
                    <a:lnTo>
                      <a:pt x="108" y="28"/>
                    </a:lnTo>
                    <a:lnTo>
                      <a:pt x="97" y="36"/>
                    </a:lnTo>
                    <a:lnTo>
                      <a:pt x="90" y="39"/>
                    </a:lnTo>
                    <a:lnTo>
                      <a:pt x="79" y="43"/>
                    </a:lnTo>
                    <a:lnTo>
                      <a:pt x="72" y="50"/>
                    </a:lnTo>
                    <a:lnTo>
                      <a:pt x="61" y="54"/>
                    </a:lnTo>
                    <a:lnTo>
                      <a:pt x="54" y="57"/>
                    </a:lnTo>
                    <a:lnTo>
                      <a:pt x="43" y="57"/>
                    </a:lnTo>
                    <a:lnTo>
                      <a:pt x="36" y="61"/>
                    </a:lnTo>
                    <a:lnTo>
                      <a:pt x="0" y="61"/>
                    </a:lnTo>
                    <a:lnTo>
                      <a:pt x="3" y="61"/>
                    </a:lnTo>
                    <a:lnTo>
                      <a:pt x="0" y="61"/>
                    </a:lnTo>
                    <a:lnTo>
                      <a:pt x="3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22" name="Freeform 846"/>
              <p:cNvSpPr>
                <a:spLocks/>
              </p:cNvSpPr>
              <p:nvPr/>
            </p:nvSpPr>
            <p:spPr bwMode="auto">
              <a:xfrm>
                <a:off x="3692" y="1601"/>
                <a:ext cx="54" cy="25"/>
              </a:xfrm>
              <a:custGeom>
                <a:avLst/>
                <a:gdLst>
                  <a:gd name="T0" fmla="*/ 0 w 54"/>
                  <a:gd name="T1" fmla="*/ 18 h 25"/>
                  <a:gd name="T2" fmla="*/ 8 w 54"/>
                  <a:gd name="T3" fmla="*/ 25 h 25"/>
                  <a:gd name="T4" fmla="*/ 54 w 54"/>
                  <a:gd name="T5" fmla="*/ 7 h 25"/>
                  <a:gd name="T6" fmla="*/ 51 w 54"/>
                  <a:gd name="T7" fmla="*/ 0 h 25"/>
                  <a:gd name="T8" fmla="*/ 4 w 54"/>
                  <a:gd name="T9" fmla="*/ 18 h 25"/>
                  <a:gd name="T10" fmla="*/ 8 w 54"/>
                  <a:gd name="T11" fmla="*/ 21 h 25"/>
                  <a:gd name="T12" fmla="*/ 0 w 54"/>
                  <a:gd name="T13" fmla="*/ 18 h 25"/>
                  <a:gd name="T14" fmla="*/ 0 w 54"/>
                  <a:gd name="T15" fmla="*/ 25 h 25"/>
                  <a:gd name="T16" fmla="*/ 8 w 54"/>
                  <a:gd name="T17" fmla="*/ 25 h 25"/>
                  <a:gd name="T18" fmla="*/ 0 w 54"/>
                  <a:gd name="T1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25">
                    <a:moveTo>
                      <a:pt x="0" y="18"/>
                    </a:moveTo>
                    <a:lnTo>
                      <a:pt x="8" y="25"/>
                    </a:lnTo>
                    <a:lnTo>
                      <a:pt x="54" y="7"/>
                    </a:lnTo>
                    <a:lnTo>
                      <a:pt x="51" y="0"/>
                    </a:lnTo>
                    <a:lnTo>
                      <a:pt x="4" y="18"/>
                    </a:lnTo>
                    <a:lnTo>
                      <a:pt x="8" y="21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8" y="25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23" name="Freeform 847"/>
              <p:cNvSpPr>
                <a:spLocks/>
              </p:cNvSpPr>
              <p:nvPr/>
            </p:nvSpPr>
            <p:spPr bwMode="auto">
              <a:xfrm>
                <a:off x="3692" y="1604"/>
                <a:ext cx="22" cy="18"/>
              </a:xfrm>
              <a:custGeom>
                <a:avLst/>
                <a:gdLst>
                  <a:gd name="T0" fmla="*/ 18 w 22"/>
                  <a:gd name="T1" fmla="*/ 0 h 18"/>
                  <a:gd name="T2" fmla="*/ 11 w 22"/>
                  <a:gd name="T3" fmla="*/ 0 h 18"/>
                  <a:gd name="T4" fmla="*/ 8 w 22"/>
                  <a:gd name="T5" fmla="*/ 8 h 18"/>
                  <a:gd name="T6" fmla="*/ 0 w 22"/>
                  <a:gd name="T7" fmla="*/ 15 h 18"/>
                  <a:gd name="T8" fmla="*/ 8 w 22"/>
                  <a:gd name="T9" fmla="*/ 18 h 18"/>
                  <a:gd name="T10" fmla="*/ 8 w 22"/>
                  <a:gd name="T11" fmla="*/ 15 h 18"/>
                  <a:gd name="T12" fmla="*/ 15 w 22"/>
                  <a:gd name="T13" fmla="*/ 8 h 18"/>
                  <a:gd name="T14" fmla="*/ 22 w 22"/>
                  <a:gd name="T15" fmla="*/ 8 h 18"/>
                  <a:gd name="T16" fmla="*/ 18 w 22"/>
                  <a:gd name="T17" fmla="*/ 8 h 18"/>
                  <a:gd name="T18" fmla="*/ 22 w 22"/>
                  <a:gd name="T19" fmla="*/ 8 h 18"/>
                  <a:gd name="T20" fmla="*/ 18 w 22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8">
                    <a:moveTo>
                      <a:pt x="18" y="0"/>
                    </a:moveTo>
                    <a:lnTo>
                      <a:pt x="11" y="0"/>
                    </a:lnTo>
                    <a:lnTo>
                      <a:pt x="8" y="8"/>
                    </a:lnTo>
                    <a:lnTo>
                      <a:pt x="0" y="15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15" y="8"/>
                    </a:lnTo>
                    <a:lnTo>
                      <a:pt x="22" y="8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24" name="Freeform 848"/>
              <p:cNvSpPr>
                <a:spLocks/>
              </p:cNvSpPr>
              <p:nvPr/>
            </p:nvSpPr>
            <p:spPr bwMode="auto">
              <a:xfrm>
                <a:off x="3710" y="1540"/>
                <a:ext cx="173" cy="72"/>
              </a:xfrm>
              <a:custGeom>
                <a:avLst/>
                <a:gdLst>
                  <a:gd name="T0" fmla="*/ 170 w 173"/>
                  <a:gd name="T1" fmla="*/ 0 h 72"/>
                  <a:gd name="T2" fmla="*/ 166 w 173"/>
                  <a:gd name="T3" fmla="*/ 0 h 72"/>
                  <a:gd name="T4" fmla="*/ 159 w 173"/>
                  <a:gd name="T5" fmla="*/ 10 h 72"/>
                  <a:gd name="T6" fmla="*/ 148 w 173"/>
                  <a:gd name="T7" fmla="*/ 18 h 72"/>
                  <a:gd name="T8" fmla="*/ 141 w 173"/>
                  <a:gd name="T9" fmla="*/ 25 h 72"/>
                  <a:gd name="T10" fmla="*/ 130 w 173"/>
                  <a:gd name="T11" fmla="*/ 28 h 72"/>
                  <a:gd name="T12" fmla="*/ 123 w 173"/>
                  <a:gd name="T13" fmla="*/ 36 h 72"/>
                  <a:gd name="T14" fmla="*/ 108 w 173"/>
                  <a:gd name="T15" fmla="*/ 39 h 72"/>
                  <a:gd name="T16" fmla="*/ 101 w 173"/>
                  <a:gd name="T17" fmla="*/ 43 h 72"/>
                  <a:gd name="T18" fmla="*/ 87 w 173"/>
                  <a:gd name="T19" fmla="*/ 43 h 72"/>
                  <a:gd name="T20" fmla="*/ 76 w 173"/>
                  <a:gd name="T21" fmla="*/ 46 h 72"/>
                  <a:gd name="T22" fmla="*/ 65 w 173"/>
                  <a:gd name="T23" fmla="*/ 50 h 72"/>
                  <a:gd name="T24" fmla="*/ 54 w 173"/>
                  <a:gd name="T25" fmla="*/ 50 h 72"/>
                  <a:gd name="T26" fmla="*/ 44 w 173"/>
                  <a:gd name="T27" fmla="*/ 54 h 72"/>
                  <a:gd name="T28" fmla="*/ 33 w 173"/>
                  <a:gd name="T29" fmla="*/ 54 h 72"/>
                  <a:gd name="T30" fmla="*/ 22 w 173"/>
                  <a:gd name="T31" fmla="*/ 57 h 72"/>
                  <a:gd name="T32" fmla="*/ 11 w 173"/>
                  <a:gd name="T33" fmla="*/ 61 h 72"/>
                  <a:gd name="T34" fmla="*/ 0 w 173"/>
                  <a:gd name="T35" fmla="*/ 64 h 72"/>
                  <a:gd name="T36" fmla="*/ 4 w 173"/>
                  <a:gd name="T37" fmla="*/ 72 h 72"/>
                  <a:gd name="T38" fmla="*/ 11 w 173"/>
                  <a:gd name="T39" fmla="*/ 68 h 72"/>
                  <a:gd name="T40" fmla="*/ 22 w 173"/>
                  <a:gd name="T41" fmla="*/ 64 h 72"/>
                  <a:gd name="T42" fmla="*/ 33 w 173"/>
                  <a:gd name="T43" fmla="*/ 61 h 72"/>
                  <a:gd name="T44" fmla="*/ 44 w 173"/>
                  <a:gd name="T45" fmla="*/ 61 h 72"/>
                  <a:gd name="T46" fmla="*/ 54 w 173"/>
                  <a:gd name="T47" fmla="*/ 57 h 72"/>
                  <a:gd name="T48" fmla="*/ 69 w 173"/>
                  <a:gd name="T49" fmla="*/ 57 h 72"/>
                  <a:gd name="T50" fmla="*/ 80 w 173"/>
                  <a:gd name="T51" fmla="*/ 54 h 72"/>
                  <a:gd name="T52" fmla="*/ 90 w 173"/>
                  <a:gd name="T53" fmla="*/ 50 h 72"/>
                  <a:gd name="T54" fmla="*/ 101 w 173"/>
                  <a:gd name="T55" fmla="*/ 50 h 72"/>
                  <a:gd name="T56" fmla="*/ 112 w 173"/>
                  <a:gd name="T57" fmla="*/ 46 h 72"/>
                  <a:gd name="T58" fmla="*/ 123 w 173"/>
                  <a:gd name="T59" fmla="*/ 39 h 72"/>
                  <a:gd name="T60" fmla="*/ 134 w 173"/>
                  <a:gd name="T61" fmla="*/ 36 h 72"/>
                  <a:gd name="T62" fmla="*/ 144 w 173"/>
                  <a:gd name="T63" fmla="*/ 28 h 72"/>
                  <a:gd name="T64" fmla="*/ 155 w 173"/>
                  <a:gd name="T65" fmla="*/ 21 h 72"/>
                  <a:gd name="T66" fmla="*/ 162 w 173"/>
                  <a:gd name="T67" fmla="*/ 14 h 72"/>
                  <a:gd name="T68" fmla="*/ 173 w 173"/>
                  <a:gd name="T69" fmla="*/ 7 h 72"/>
                  <a:gd name="T70" fmla="*/ 170 w 173"/>
                  <a:gd name="T71" fmla="*/ 7 h 72"/>
                  <a:gd name="T72" fmla="*/ 170 w 173"/>
                  <a:gd name="T73" fmla="*/ 0 h 72"/>
                  <a:gd name="T74" fmla="*/ 166 w 173"/>
                  <a:gd name="T75" fmla="*/ 0 h 72"/>
                  <a:gd name="T76" fmla="*/ 170 w 173"/>
                  <a:gd name="T7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3" h="72">
                    <a:moveTo>
                      <a:pt x="170" y="0"/>
                    </a:moveTo>
                    <a:lnTo>
                      <a:pt x="166" y="0"/>
                    </a:lnTo>
                    <a:lnTo>
                      <a:pt x="159" y="10"/>
                    </a:lnTo>
                    <a:lnTo>
                      <a:pt x="148" y="18"/>
                    </a:lnTo>
                    <a:lnTo>
                      <a:pt x="141" y="25"/>
                    </a:lnTo>
                    <a:lnTo>
                      <a:pt x="130" y="28"/>
                    </a:lnTo>
                    <a:lnTo>
                      <a:pt x="123" y="36"/>
                    </a:lnTo>
                    <a:lnTo>
                      <a:pt x="108" y="39"/>
                    </a:lnTo>
                    <a:lnTo>
                      <a:pt x="101" y="43"/>
                    </a:lnTo>
                    <a:lnTo>
                      <a:pt x="87" y="43"/>
                    </a:lnTo>
                    <a:lnTo>
                      <a:pt x="76" y="46"/>
                    </a:lnTo>
                    <a:lnTo>
                      <a:pt x="65" y="50"/>
                    </a:lnTo>
                    <a:lnTo>
                      <a:pt x="54" y="50"/>
                    </a:lnTo>
                    <a:lnTo>
                      <a:pt x="44" y="54"/>
                    </a:lnTo>
                    <a:lnTo>
                      <a:pt x="33" y="54"/>
                    </a:lnTo>
                    <a:lnTo>
                      <a:pt x="22" y="57"/>
                    </a:lnTo>
                    <a:lnTo>
                      <a:pt x="11" y="61"/>
                    </a:lnTo>
                    <a:lnTo>
                      <a:pt x="0" y="64"/>
                    </a:lnTo>
                    <a:lnTo>
                      <a:pt x="4" y="72"/>
                    </a:lnTo>
                    <a:lnTo>
                      <a:pt x="11" y="68"/>
                    </a:lnTo>
                    <a:lnTo>
                      <a:pt x="22" y="64"/>
                    </a:lnTo>
                    <a:lnTo>
                      <a:pt x="33" y="61"/>
                    </a:lnTo>
                    <a:lnTo>
                      <a:pt x="44" y="61"/>
                    </a:lnTo>
                    <a:lnTo>
                      <a:pt x="54" y="57"/>
                    </a:lnTo>
                    <a:lnTo>
                      <a:pt x="69" y="57"/>
                    </a:lnTo>
                    <a:lnTo>
                      <a:pt x="80" y="54"/>
                    </a:lnTo>
                    <a:lnTo>
                      <a:pt x="90" y="50"/>
                    </a:lnTo>
                    <a:lnTo>
                      <a:pt x="101" y="50"/>
                    </a:lnTo>
                    <a:lnTo>
                      <a:pt x="112" y="46"/>
                    </a:lnTo>
                    <a:lnTo>
                      <a:pt x="123" y="39"/>
                    </a:lnTo>
                    <a:lnTo>
                      <a:pt x="134" y="36"/>
                    </a:lnTo>
                    <a:lnTo>
                      <a:pt x="144" y="28"/>
                    </a:lnTo>
                    <a:lnTo>
                      <a:pt x="155" y="21"/>
                    </a:lnTo>
                    <a:lnTo>
                      <a:pt x="162" y="14"/>
                    </a:lnTo>
                    <a:lnTo>
                      <a:pt x="173" y="7"/>
                    </a:lnTo>
                    <a:lnTo>
                      <a:pt x="170" y="7"/>
                    </a:lnTo>
                    <a:lnTo>
                      <a:pt x="170" y="0"/>
                    </a:lnTo>
                    <a:lnTo>
                      <a:pt x="166" y="0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25" name="Freeform 849"/>
              <p:cNvSpPr>
                <a:spLocks/>
              </p:cNvSpPr>
              <p:nvPr/>
            </p:nvSpPr>
            <p:spPr bwMode="auto">
              <a:xfrm>
                <a:off x="3880" y="1536"/>
                <a:ext cx="18" cy="11"/>
              </a:xfrm>
              <a:custGeom>
                <a:avLst/>
                <a:gdLst>
                  <a:gd name="T0" fmla="*/ 18 w 18"/>
                  <a:gd name="T1" fmla="*/ 11 h 11"/>
                  <a:gd name="T2" fmla="*/ 18 w 18"/>
                  <a:gd name="T3" fmla="*/ 4 h 11"/>
                  <a:gd name="T4" fmla="*/ 14 w 18"/>
                  <a:gd name="T5" fmla="*/ 0 h 11"/>
                  <a:gd name="T6" fmla="*/ 7 w 18"/>
                  <a:gd name="T7" fmla="*/ 0 h 11"/>
                  <a:gd name="T8" fmla="*/ 3 w 18"/>
                  <a:gd name="T9" fmla="*/ 4 h 11"/>
                  <a:gd name="T10" fmla="*/ 0 w 18"/>
                  <a:gd name="T11" fmla="*/ 4 h 11"/>
                  <a:gd name="T12" fmla="*/ 0 w 18"/>
                  <a:gd name="T13" fmla="*/ 11 h 11"/>
                  <a:gd name="T14" fmla="*/ 3 w 18"/>
                  <a:gd name="T15" fmla="*/ 7 h 11"/>
                  <a:gd name="T16" fmla="*/ 10 w 18"/>
                  <a:gd name="T17" fmla="*/ 7 h 11"/>
                  <a:gd name="T18" fmla="*/ 14 w 18"/>
                  <a:gd name="T19" fmla="*/ 4 h 11"/>
                  <a:gd name="T20" fmla="*/ 18 w 18"/>
                  <a:gd name="T21" fmla="*/ 11 h 11"/>
                  <a:gd name="T22" fmla="*/ 18 w 18"/>
                  <a:gd name="T23" fmla="*/ 4 h 11"/>
                  <a:gd name="T24" fmla="*/ 18 w 18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1">
                    <a:moveTo>
                      <a:pt x="18" y="11"/>
                    </a:moveTo>
                    <a:lnTo>
                      <a:pt x="18" y="4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3" y="7"/>
                    </a:lnTo>
                    <a:lnTo>
                      <a:pt x="10" y="7"/>
                    </a:lnTo>
                    <a:lnTo>
                      <a:pt x="14" y="4"/>
                    </a:lnTo>
                    <a:lnTo>
                      <a:pt x="18" y="11"/>
                    </a:lnTo>
                    <a:lnTo>
                      <a:pt x="18" y="4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26" name="Freeform 850"/>
              <p:cNvSpPr>
                <a:spLocks/>
              </p:cNvSpPr>
              <p:nvPr/>
            </p:nvSpPr>
            <p:spPr bwMode="auto">
              <a:xfrm>
                <a:off x="3836" y="1572"/>
                <a:ext cx="173" cy="90"/>
              </a:xfrm>
              <a:custGeom>
                <a:avLst/>
                <a:gdLst>
                  <a:gd name="T0" fmla="*/ 173 w 173"/>
                  <a:gd name="T1" fmla="*/ 18 h 90"/>
                  <a:gd name="T2" fmla="*/ 173 w 173"/>
                  <a:gd name="T3" fmla="*/ 22 h 90"/>
                  <a:gd name="T4" fmla="*/ 152 w 173"/>
                  <a:gd name="T5" fmla="*/ 22 h 90"/>
                  <a:gd name="T6" fmla="*/ 141 w 173"/>
                  <a:gd name="T7" fmla="*/ 25 h 90"/>
                  <a:gd name="T8" fmla="*/ 130 w 173"/>
                  <a:gd name="T9" fmla="*/ 29 h 90"/>
                  <a:gd name="T10" fmla="*/ 119 w 173"/>
                  <a:gd name="T11" fmla="*/ 32 h 90"/>
                  <a:gd name="T12" fmla="*/ 108 w 173"/>
                  <a:gd name="T13" fmla="*/ 36 h 90"/>
                  <a:gd name="T14" fmla="*/ 98 w 173"/>
                  <a:gd name="T15" fmla="*/ 40 h 90"/>
                  <a:gd name="T16" fmla="*/ 87 w 173"/>
                  <a:gd name="T17" fmla="*/ 43 h 90"/>
                  <a:gd name="T18" fmla="*/ 80 w 173"/>
                  <a:gd name="T19" fmla="*/ 50 h 90"/>
                  <a:gd name="T20" fmla="*/ 69 w 173"/>
                  <a:gd name="T21" fmla="*/ 54 h 90"/>
                  <a:gd name="T22" fmla="*/ 62 w 173"/>
                  <a:gd name="T23" fmla="*/ 61 h 90"/>
                  <a:gd name="T24" fmla="*/ 51 w 173"/>
                  <a:gd name="T25" fmla="*/ 65 h 90"/>
                  <a:gd name="T26" fmla="*/ 40 w 173"/>
                  <a:gd name="T27" fmla="*/ 72 h 90"/>
                  <a:gd name="T28" fmla="*/ 33 w 173"/>
                  <a:gd name="T29" fmla="*/ 79 h 90"/>
                  <a:gd name="T30" fmla="*/ 22 w 173"/>
                  <a:gd name="T31" fmla="*/ 86 h 90"/>
                  <a:gd name="T32" fmla="*/ 11 w 173"/>
                  <a:gd name="T33" fmla="*/ 90 h 90"/>
                  <a:gd name="T34" fmla="*/ 0 w 173"/>
                  <a:gd name="T35" fmla="*/ 90 h 90"/>
                  <a:gd name="T36" fmla="*/ 15 w 173"/>
                  <a:gd name="T37" fmla="*/ 76 h 90"/>
                  <a:gd name="T38" fmla="*/ 26 w 173"/>
                  <a:gd name="T39" fmla="*/ 72 h 90"/>
                  <a:gd name="T40" fmla="*/ 33 w 173"/>
                  <a:gd name="T41" fmla="*/ 65 h 90"/>
                  <a:gd name="T42" fmla="*/ 44 w 173"/>
                  <a:gd name="T43" fmla="*/ 58 h 90"/>
                  <a:gd name="T44" fmla="*/ 51 w 173"/>
                  <a:gd name="T45" fmla="*/ 54 h 90"/>
                  <a:gd name="T46" fmla="*/ 62 w 173"/>
                  <a:gd name="T47" fmla="*/ 47 h 90"/>
                  <a:gd name="T48" fmla="*/ 69 w 173"/>
                  <a:gd name="T49" fmla="*/ 43 h 90"/>
                  <a:gd name="T50" fmla="*/ 76 w 173"/>
                  <a:gd name="T51" fmla="*/ 36 h 90"/>
                  <a:gd name="T52" fmla="*/ 87 w 173"/>
                  <a:gd name="T53" fmla="*/ 32 h 90"/>
                  <a:gd name="T54" fmla="*/ 94 w 173"/>
                  <a:gd name="T55" fmla="*/ 25 h 90"/>
                  <a:gd name="T56" fmla="*/ 101 w 173"/>
                  <a:gd name="T57" fmla="*/ 22 h 90"/>
                  <a:gd name="T58" fmla="*/ 112 w 173"/>
                  <a:gd name="T59" fmla="*/ 14 h 90"/>
                  <a:gd name="T60" fmla="*/ 123 w 173"/>
                  <a:gd name="T61" fmla="*/ 11 h 90"/>
                  <a:gd name="T62" fmla="*/ 130 w 173"/>
                  <a:gd name="T63" fmla="*/ 7 h 90"/>
                  <a:gd name="T64" fmla="*/ 141 w 173"/>
                  <a:gd name="T65" fmla="*/ 0 h 90"/>
                  <a:gd name="T66" fmla="*/ 148 w 173"/>
                  <a:gd name="T67" fmla="*/ 0 h 90"/>
                  <a:gd name="T68" fmla="*/ 155 w 173"/>
                  <a:gd name="T69" fmla="*/ 4 h 90"/>
                  <a:gd name="T70" fmla="*/ 159 w 173"/>
                  <a:gd name="T71" fmla="*/ 4 h 90"/>
                  <a:gd name="T72" fmla="*/ 162 w 173"/>
                  <a:gd name="T73" fmla="*/ 7 h 90"/>
                  <a:gd name="T74" fmla="*/ 166 w 173"/>
                  <a:gd name="T75" fmla="*/ 7 h 90"/>
                  <a:gd name="T76" fmla="*/ 169 w 173"/>
                  <a:gd name="T77" fmla="*/ 11 h 90"/>
                  <a:gd name="T78" fmla="*/ 173 w 173"/>
                  <a:gd name="T79" fmla="*/ 1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3" h="90">
                    <a:moveTo>
                      <a:pt x="173" y="18"/>
                    </a:moveTo>
                    <a:lnTo>
                      <a:pt x="173" y="22"/>
                    </a:lnTo>
                    <a:lnTo>
                      <a:pt x="152" y="22"/>
                    </a:lnTo>
                    <a:lnTo>
                      <a:pt x="141" y="25"/>
                    </a:lnTo>
                    <a:lnTo>
                      <a:pt x="130" y="29"/>
                    </a:lnTo>
                    <a:lnTo>
                      <a:pt x="119" y="32"/>
                    </a:lnTo>
                    <a:lnTo>
                      <a:pt x="108" y="36"/>
                    </a:lnTo>
                    <a:lnTo>
                      <a:pt x="98" y="40"/>
                    </a:lnTo>
                    <a:lnTo>
                      <a:pt x="87" y="43"/>
                    </a:lnTo>
                    <a:lnTo>
                      <a:pt x="80" y="50"/>
                    </a:lnTo>
                    <a:lnTo>
                      <a:pt x="69" y="54"/>
                    </a:lnTo>
                    <a:lnTo>
                      <a:pt x="62" y="61"/>
                    </a:lnTo>
                    <a:lnTo>
                      <a:pt x="51" y="65"/>
                    </a:lnTo>
                    <a:lnTo>
                      <a:pt x="40" y="72"/>
                    </a:lnTo>
                    <a:lnTo>
                      <a:pt x="33" y="79"/>
                    </a:lnTo>
                    <a:lnTo>
                      <a:pt x="22" y="86"/>
                    </a:lnTo>
                    <a:lnTo>
                      <a:pt x="11" y="90"/>
                    </a:lnTo>
                    <a:lnTo>
                      <a:pt x="0" y="90"/>
                    </a:lnTo>
                    <a:lnTo>
                      <a:pt x="15" y="76"/>
                    </a:lnTo>
                    <a:lnTo>
                      <a:pt x="26" y="72"/>
                    </a:lnTo>
                    <a:lnTo>
                      <a:pt x="33" y="65"/>
                    </a:lnTo>
                    <a:lnTo>
                      <a:pt x="44" y="58"/>
                    </a:lnTo>
                    <a:lnTo>
                      <a:pt x="51" y="54"/>
                    </a:lnTo>
                    <a:lnTo>
                      <a:pt x="62" y="47"/>
                    </a:lnTo>
                    <a:lnTo>
                      <a:pt x="69" y="43"/>
                    </a:lnTo>
                    <a:lnTo>
                      <a:pt x="76" y="36"/>
                    </a:lnTo>
                    <a:lnTo>
                      <a:pt x="87" y="32"/>
                    </a:lnTo>
                    <a:lnTo>
                      <a:pt x="94" y="25"/>
                    </a:lnTo>
                    <a:lnTo>
                      <a:pt x="101" y="22"/>
                    </a:lnTo>
                    <a:lnTo>
                      <a:pt x="112" y="14"/>
                    </a:lnTo>
                    <a:lnTo>
                      <a:pt x="123" y="11"/>
                    </a:lnTo>
                    <a:lnTo>
                      <a:pt x="130" y="7"/>
                    </a:lnTo>
                    <a:lnTo>
                      <a:pt x="141" y="0"/>
                    </a:lnTo>
                    <a:lnTo>
                      <a:pt x="148" y="0"/>
                    </a:lnTo>
                    <a:lnTo>
                      <a:pt x="155" y="4"/>
                    </a:lnTo>
                    <a:lnTo>
                      <a:pt x="159" y="4"/>
                    </a:lnTo>
                    <a:lnTo>
                      <a:pt x="162" y="7"/>
                    </a:lnTo>
                    <a:lnTo>
                      <a:pt x="166" y="7"/>
                    </a:lnTo>
                    <a:lnTo>
                      <a:pt x="169" y="11"/>
                    </a:lnTo>
                    <a:lnTo>
                      <a:pt x="173" y="18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27" name="Freeform 851"/>
              <p:cNvSpPr>
                <a:spLocks/>
              </p:cNvSpPr>
              <p:nvPr/>
            </p:nvSpPr>
            <p:spPr bwMode="auto">
              <a:xfrm>
                <a:off x="4005" y="1590"/>
                <a:ext cx="8" cy="7"/>
              </a:xfrm>
              <a:custGeom>
                <a:avLst/>
                <a:gdLst>
                  <a:gd name="T0" fmla="*/ 4 w 8"/>
                  <a:gd name="T1" fmla="*/ 7 h 7"/>
                  <a:gd name="T2" fmla="*/ 8 w 8"/>
                  <a:gd name="T3" fmla="*/ 4 h 7"/>
                  <a:gd name="T4" fmla="*/ 8 w 8"/>
                  <a:gd name="T5" fmla="*/ 0 h 7"/>
                  <a:gd name="T6" fmla="*/ 0 w 8"/>
                  <a:gd name="T7" fmla="*/ 0 h 7"/>
                  <a:gd name="T8" fmla="*/ 0 w 8"/>
                  <a:gd name="T9" fmla="*/ 4 h 7"/>
                  <a:gd name="T10" fmla="*/ 4 w 8"/>
                  <a:gd name="T11" fmla="*/ 0 h 7"/>
                  <a:gd name="T12" fmla="*/ 4 w 8"/>
                  <a:gd name="T13" fmla="*/ 7 h 7"/>
                  <a:gd name="T14" fmla="*/ 8 w 8"/>
                  <a:gd name="T15" fmla="*/ 7 h 7"/>
                  <a:gd name="T16" fmla="*/ 8 w 8"/>
                  <a:gd name="T17" fmla="*/ 4 h 7"/>
                  <a:gd name="T18" fmla="*/ 4 w 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lnTo>
                      <a:pt x="8" y="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28" name="Freeform 852"/>
              <p:cNvSpPr>
                <a:spLocks/>
              </p:cNvSpPr>
              <p:nvPr/>
            </p:nvSpPr>
            <p:spPr bwMode="auto">
              <a:xfrm>
                <a:off x="3847" y="1590"/>
                <a:ext cx="162" cy="76"/>
              </a:xfrm>
              <a:custGeom>
                <a:avLst/>
                <a:gdLst>
                  <a:gd name="T0" fmla="*/ 0 w 162"/>
                  <a:gd name="T1" fmla="*/ 76 h 76"/>
                  <a:gd name="T2" fmla="*/ 4 w 162"/>
                  <a:gd name="T3" fmla="*/ 76 h 76"/>
                  <a:gd name="T4" fmla="*/ 11 w 162"/>
                  <a:gd name="T5" fmla="*/ 68 h 76"/>
                  <a:gd name="T6" fmla="*/ 22 w 162"/>
                  <a:gd name="T7" fmla="*/ 65 h 76"/>
                  <a:gd name="T8" fmla="*/ 33 w 162"/>
                  <a:gd name="T9" fmla="*/ 58 h 76"/>
                  <a:gd name="T10" fmla="*/ 40 w 162"/>
                  <a:gd name="T11" fmla="*/ 50 h 76"/>
                  <a:gd name="T12" fmla="*/ 51 w 162"/>
                  <a:gd name="T13" fmla="*/ 47 h 76"/>
                  <a:gd name="T14" fmla="*/ 61 w 162"/>
                  <a:gd name="T15" fmla="*/ 40 h 76"/>
                  <a:gd name="T16" fmla="*/ 69 w 162"/>
                  <a:gd name="T17" fmla="*/ 36 h 76"/>
                  <a:gd name="T18" fmla="*/ 79 w 162"/>
                  <a:gd name="T19" fmla="*/ 29 h 76"/>
                  <a:gd name="T20" fmla="*/ 90 w 162"/>
                  <a:gd name="T21" fmla="*/ 25 h 76"/>
                  <a:gd name="T22" fmla="*/ 97 w 162"/>
                  <a:gd name="T23" fmla="*/ 22 h 76"/>
                  <a:gd name="T24" fmla="*/ 108 w 162"/>
                  <a:gd name="T25" fmla="*/ 18 h 76"/>
                  <a:gd name="T26" fmla="*/ 119 w 162"/>
                  <a:gd name="T27" fmla="*/ 14 h 76"/>
                  <a:gd name="T28" fmla="*/ 130 w 162"/>
                  <a:gd name="T29" fmla="*/ 11 h 76"/>
                  <a:gd name="T30" fmla="*/ 141 w 162"/>
                  <a:gd name="T31" fmla="*/ 7 h 76"/>
                  <a:gd name="T32" fmla="*/ 162 w 162"/>
                  <a:gd name="T33" fmla="*/ 7 h 76"/>
                  <a:gd name="T34" fmla="*/ 162 w 162"/>
                  <a:gd name="T35" fmla="*/ 0 h 76"/>
                  <a:gd name="T36" fmla="*/ 141 w 162"/>
                  <a:gd name="T37" fmla="*/ 0 h 76"/>
                  <a:gd name="T38" fmla="*/ 130 w 162"/>
                  <a:gd name="T39" fmla="*/ 4 h 76"/>
                  <a:gd name="T40" fmla="*/ 115 w 162"/>
                  <a:gd name="T41" fmla="*/ 7 h 76"/>
                  <a:gd name="T42" fmla="*/ 108 w 162"/>
                  <a:gd name="T43" fmla="*/ 11 h 76"/>
                  <a:gd name="T44" fmla="*/ 97 w 162"/>
                  <a:gd name="T45" fmla="*/ 14 h 76"/>
                  <a:gd name="T46" fmla="*/ 87 w 162"/>
                  <a:gd name="T47" fmla="*/ 18 h 76"/>
                  <a:gd name="T48" fmla="*/ 76 w 162"/>
                  <a:gd name="T49" fmla="*/ 22 h 76"/>
                  <a:gd name="T50" fmla="*/ 65 w 162"/>
                  <a:gd name="T51" fmla="*/ 29 h 76"/>
                  <a:gd name="T52" fmla="*/ 58 w 162"/>
                  <a:gd name="T53" fmla="*/ 32 h 76"/>
                  <a:gd name="T54" fmla="*/ 47 w 162"/>
                  <a:gd name="T55" fmla="*/ 40 h 76"/>
                  <a:gd name="T56" fmla="*/ 36 w 162"/>
                  <a:gd name="T57" fmla="*/ 47 h 76"/>
                  <a:gd name="T58" fmla="*/ 29 w 162"/>
                  <a:gd name="T59" fmla="*/ 50 h 76"/>
                  <a:gd name="T60" fmla="*/ 18 w 162"/>
                  <a:gd name="T61" fmla="*/ 58 h 76"/>
                  <a:gd name="T62" fmla="*/ 11 w 162"/>
                  <a:gd name="T63" fmla="*/ 65 h 76"/>
                  <a:gd name="T64" fmla="*/ 0 w 162"/>
                  <a:gd name="T65" fmla="*/ 68 h 76"/>
                  <a:gd name="T66" fmla="*/ 4 w 162"/>
                  <a:gd name="T67" fmla="*/ 68 h 76"/>
                  <a:gd name="T68" fmla="*/ 0 w 162"/>
                  <a:gd name="T69" fmla="*/ 76 h 76"/>
                  <a:gd name="T70" fmla="*/ 4 w 162"/>
                  <a:gd name="T71" fmla="*/ 76 h 76"/>
                  <a:gd name="T72" fmla="*/ 0 w 162"/>
                  <a:gd name="T7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76">
                    <a:moveTo>
                      <a:pt x="0" y="76"/>
                    </a:moveTo>
                    <a:lnTo>
                      <a:pt x="4" y="76"/>
                    </a:lnTo>
                    <a:lnTo>
                      <a:pt x="11" y="68"/>
                    </a:lnTo>
                    <a:lnTo>
                      <a:pt x="22" y="65"/>
                    </a:lnTo>
                    <a:lnTo>
                      <a:pt x="33" y="58"/>
                    </a:lnTo>
                    <a:lnTo>
                      <a:pt x="40" y="50"/>
                    </a:lnTo>
                    <a:lnTo>
                      <a:pt x="51" y="47"/>
                    </a:lnTo>
                    <a:lnTo>
                      <a:pt x="61" y="40"/>
                    </a:lnTo>
                    <a:lnTo>
                      <a:pt x="69" y="36"/>
                    </a:lnTo>
                    <a:lnTo>
                      <a:pt x="79" y="29"/>
                    </a:lnTo>
                    <a:lnTo>
                      <a:pt x="90" y="25"/>
                    </a:lnTo>
                    <a:lnTo>
                      <a:pt x="97" y="22"/>
                    </a:lnTo>
                    <a:lnTo>
                      <a:pt x="108" y="18"/>
                    </a:lnTo>
                    <a:lnTo>
                      <a:pt x="119" y="14"/>
                    </a:lnTo>
                    <a:lnTo>
                      <a:pt x="130" y="11"/>
                    </a:lnTo>
                    <a:lnTo>
                      <a:pt x="141" y="7"/>
                    </a:lnTo>
                    <a:lnTo>
                      <a:pt x="162" y="7"/>
                    </a:lnTo>
                    <a:lnTo>
                      <a:pt x="162" y="0"/>
                    </a:lnTo>
                    <a:lnTo>
                      <a:pt x="141" y="0"/>
                    </a:lnTo>
                    <a:lnTo>
                      <a:pt x="130" y="4"/>
                    </a:lnTo>
                    <a:lnTo>
                      <a:pt x="115" y="7"/>
                    </a:lnTo>
                    <a:lnTo>
                      <a:pt x="108" y="11"/>
                    </a:lnTo>
                    <a:lnTo>
                      <a:pt x="97" y="14"/>
                    </a:lnTo>
                    <a:lnTo>
                      <a:pt x="87" y="18"/>
                    </a:lnTo>
                    <a:lnTo>
                      <a:pt x="76" y="22"/>
                    </a:lnTo>
                    <a:lnTo>
                      <a:pt x="65" y="29"/>
                    </a:lnTo>
                    <a:lnTo>
                      <a:pt x="58" y="32"/>
                    </a:lnTo>
                    <a:lnTo>
                      <a:pt x="47" y="40"/>
                    </a:lnTo>
                    <a:lnTo>
                      <a:pt x="36" y="47"/>
                    </a:lnTo>
                    <a:lnTo>
                      <a:pt x="29" y="50"/>
                    </a:lnTo>
                    <a:lnTo>
                      <a:pt x="18" y="58"/>
                    </a:lnTo>
                    <a:lnTo>
                      <a:pt x="11" y="65"/>
                    </a:lnTo>
                    <a:lnTo>
                      <a:pt x="0" y="68"/>
                    </a:lnTo>
                    <a:lnTo>
                      <a:pt x="4" y="68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29" name="Freeform 853"/>
              <p:cNvSpPr>
                <a:spLocks/>
              </p:cNvSpPr>
              <p:nvPr/>
            </p:nvSpPr>
            <p:spPr bwMode="auto">
              <a:xfrm>
                <a:off x="3826" y="1658"/>
                <a:ext cx="25" cy="8"/>
              </a:xfrm>
              <a:custGeom>
                <a:avLst/>
                <a:gdLst>
                  <a:gd name="T0" fmla="*/ 7 w 25"/>
                  <a:gd name="T1" fmla="*/ 0 h 8"/>
                  <a:gd name="T2" fmla="*/ 10 w 25"/>
                  <a:gd name="T3" fmla="*/ 8 h 8"/>
                  <a:gd name="T4" fmla="*/ 21 w 25"/>
                  <a:gd name="T5" fmla="*/ 8 h 8"/>
                  <a:gd name="T6" fmla="*/ 25 w 25"/>
                  <a:gd name="T7" fmla="*/ 0 h 8"/>
                  <a:gd name="T8" fmla="*/ 10 w 25"/>
                  <a:gd name="T9" fmla="*/ 0 h 8"/>
                  <a:gd name="T10" fmla="*/ 14 w 25"/>
                  <a:gd name="T11" fmla="*/ 4 h 8"/>
                  <a:gd name="T12" fmla="*/ 7 w 25"/>
                  <a:gd name="T13" fmla="*/ 0 h 8"/>
                  <a:gd name="T14" fmla="*/ 0 w 25"/>
                  <a:gd name="T15" fmla="*/ 4 h 8"/>
                  <a:gd name="T16" fmla="*/ 10 w 25"/>
                  <a:gd name="T17" fmla="*/ 8 h 8"/>
                  <a:gd name="T18" fmla="*/ 7 w 2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8">
                    <a:moveTo>
                      <a:pt x="7" y="0"/>
                    </a:moveTo>
                    <a:lnTo>
                      <a:pt x="10" y="8"/>
                    </a:lnTo>
                    <a:lnTo>
                      <a:pt x="21" y="8"/>
                    </a:lnTo>
                    <a:lnTo>
                      <a:pt x="25" y="0"/>
                    </a:lnTo>
                    <a:lnTo>
                      <a:pt x="10" y="0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10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30" name="Freeform 854"/>
              <p:cNvSpPr>
                <a:spLocks/>
              </p:cNvSpPr>
              <p:nvPr/>
            </p:nvSpPr>
            <p:spPr bwMode="auto">
              <a:xfrm>
                <a:off x="3833" y="1568"/>
                <a:ext cx="144" cy="94"/>
              </a:xfrm>
              <a:custGeom>
                <a:avLst/>
                <a:gdLst>
                  <a:gd name="T0" fmla="*/ 144 w 144"/>
                  <a:gd name="T1" fmla="*/ 0 h 94"/>
                  <a:gd name="T2" fmla="*/ 140 w 144"/>
                  <a:gd name="T3" fmla="*/ 0 h 94"/>
                  <a:gd name="T4" fmla="*/ 129 w 144"/>
                  <a:gd name="T5" fmla="*/ 8 h 94"/>
                  <a:gd name="T6" fmla="*/ 122 w 144"/>
                  <a:gd name="T7" fmla="*/ 11 h 94"/>
                  <a:gd name="T8" fmla="*/ 115 w 144"/>
                  <a:gd name="T9" fmla="*/ 15 h 94"/>
                  <a:gd name="T10" fmla="*/ 104 w 144"/>
                  <a:gd name="T11" fmla="*/ 22 h 94"/>
                  <a:gd name="T12" fmla="*/ 97 w 144"/>
                  <a:gd name="T13" fmla="*/ 29 h 94"/>
                  <a:gd name="T14" fmla="*/ 86 w 144"/>
                  <a:gd name="T15" fmla="*/ 33 h 94"/>
                  <a:gd name="T16" fmla="*/ 79 w 144"/>
                  <a:gd name="T17" fmla="*/ 36 h 94"/>
                  <a:gd name="T18" fmla="*/ 68 w 144"/>
                  <a:gd name="T19" fmla="*/ 44 h 94"/>
                  <a:gd name="T20" fmla="*/ 61 w 144"/>
                  <a:gd name="T21" fmla="*/ 51 h 94"/>
                  <a:gd name="T22" fmla="*/ 50 w 144"/>
                  <a:gd name="T23" fmla="*/ 54 h 94"/>
                  <a:gd name="T24" fmla="*/ 43 w 144"/>
                  <a:gd name="T25" fmla="*/ 62 h 94"/>
                  <a:gd name="T26" fmla="*/ 36 w 144"/>
                  <a:gd name="T27" fmla="*/ 65 h 94"/>
                  <a:gd name="T28" fmla="*/ 25 w 144"/>
                  <a:gd name="T29" fmla="*/ 72 h 94"/>
                  <a:gd name="T30" fmla="*/ 18 w 144"/>
                  <a:gd name="T31" fmla="*/ 76 h 94"/>
                  <a:gd name="T32" fmla="*/ 7 w 144"/>
                  <a:gd name="T33" fmla="*/ 83 h 94"/>
                  <a:gd name="T34" fmla="*/ 0 w 144"/>
                  <a:gd name="T35" fmla="*/ 90 h 94"/>
                  <a:gd name="T36" fmla="*/ 7 w 144"/>
                  <a:gd name="T37" fmla="*/ 94 h 94"/>
                  <a:gd name="T38" fmla="*/ 14 w 144"/>
                  <a:gd name="T39" fmla="*/ 90 h 94"/>
                  <a:gd name="T40" fmla="*/ 29 w 144"/>
                  <a:gd name="T41" fmla="*/ 76 h 94"/>
                  <a:gd name="T42" fmla="*/ 39 w 144"/>
                  <a:gd name="T43" fmla="*/ 72 h 94"/>
                  <a:gd name="T44" fmla="*/ 47 w 144"/>
                  <a:gd name="T45" fmla="*/ 65 h 94"/>
                  <a:gd name="T46" fmla="*/ 54 w 144"/>
                  <a:gd name="T47" fmla="*/ 62 h 94"/>
                  <a:gd name="T48" fmla="*/ 65 w 144"/>
                  <a:gd name="T49" fmla="*/ 54 h 94"/>
                  <a:gd name="T50" fmla="*/ 72 w 144"/>
                  <a:gd name="T51" fmla="*/ 51 h 94"/>
                  <a:gd name="T52" fmla="*/ 83 w 144"/>
                  <a:gd name="T53" fmla="*/ 44 h 94"/>
                  <a:gd name="T54" fmla="*/ 90 w 144"/>
                  <a:gd name="T55" fmla="*/ 36 h 94"/>
                  <a:gd name="T56" fmla="*/ 101 w 144"/>
                  <a:gd name="T57" fmla="*/ 33 h 94"/>
                  <a:gd name="T58" fmla="*/ 108 w 144"/>
                  <a:gd name="T59" fmla="*/ 29 h 94"/>
                  <a:gd name="T60" fmla="*/ 119 w 144"/>
                  <a:gd name="T61" fmla="*/ 22 h 94"/>
                  <a:gd name="T62" fmla="*/ 126 w 144"/>
                  <a:gd name="T63" fmla="*/ 18 h 94"/>
                  <a:gd name="T64" fmla="*/ 133 w 144"/>
                  <a:gd name="T65" fmla="*/ 15 h 94"/>
                  <a:gd name="T66" fmla="*/ 144 w 144"/>
                  <a:gd name="T67" fmla="*/ 8 h 94"/>
                  <a:gd name="T68" fmla="*/ 144 w 144"/>
                  <a:gd name="T69" fmla="*/ 0 h 94"/>
                  <a:gd name="T70" fmla="*/ 140 w 144"/>
                  <a:gd name="T71" fmla="*/ 0 h 94"/>
                  <a:gd name="T72" fmla="*/ 144 w 144"/>
                  <a:gd name="T7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" h="94">
                    <a:moveTo>
                      <a:pt x="144" y="0"/>
                    </a:moveTo>
                    <a:lnTo>
                      <a:pt x="140" y="0"/>
                    </a:lnTo>
                    <a:lnTo>
                      <a:pt x="129" y="8"/>
                    </a:lnTo>
                    <a:lnTo>
                      <a:pt x="122" y="11"/>
                    </a:lnTo>
                    <a:lnTo>
                      <a:pt x="115" y="15"/>
                    </a:lnTo>
                    <a:lnTo>
                      <a:pt x="104" y="22"/>
                    </a:lnTo>
                    <a:lnTo>
                      <a:pt x="97" y="29"/>
                    </a:lnTo>
                    <a:lnTo>
                      <a:pt x="86" y="33"/>
                    </a:lnTo>
                    <a:lnTo>
                      <a:pt x="79" y="36"/>
                    </a:lnTo>
                    <a:lnTo>
                      <a:pt x="68" y="44"/>
                    </a:lnTo>
                    <a:lnTo>
                      <a:pt x="61" y="51"/>
                    </a:lnTo>
                    <a:lnTo>
                      <a:pt x="50" y="54"/>
                    </a:lnTo>
                    <a:lnTo>
                      <a:pt x="43" y="62"/>
                    </a:lnTo>
                    <a:lnTo>
                      <a:pt x="36" y="65"/>
                    </a:lnTo>
                    <a:lnTo>
                      <a:pt x="25" y="72"/>
                    </a:lnTo>
                    <a:lnTo>
                      <a:pt x="18" y="76"/>
                    </a:lnTo>
                    <a:lnTo>
                      <a:pt x="7" y="83"/>
                    </a:lnTo>
                    <a:lnTo>
                      <a:pt x="0" y="90"/>
                    </a:lnTo>
                    <a:lnTo>
                      <a:pt x="7" y="94"/>
                    </a:lnTo>
                    <a:lnTo>
                      <a:pt x="14" y="90"/>
                    </a:lnTo>
                    <a:lnTo>
                      <a:pt x="29" y="76"/>
                    </a:lnTo>
                    <a:lnTo>
                      <a:pt x="39" y="72"/>
                    </a:lnTo>
                    <a:lnTo>
                      <a:pt x="47" y="65"/>
                    </a:lnTo>
                    <a:lnTo>
                      <a:pt x="54" y="62"/>
                    </a:lnTo>
                    <a:lnTo>
                      <a:pt x="65" y="54"/>
                    </a:lnTo>
                    <a:lnTo>
                      <a:pt x="72" y="51"/>
                    </a:lnTo>
                    <a:lnTo>
                      <a:pt x="83" y="44"/>
                    </a:lnTo>
                    <a:lnTo>
                      <a:pt x="90" y="36"/>
                    </a:lnTo>
                    <a:lnTo>
                      <a:pt x="101" y="33"/>
                    </a:lnTo>
                    <a:lnTo>
                      <a:pt x="108" y="29"/>
                    </a:lnTo>
                    <a:lnTo>
                      <a:pt x="119" y="22"/>
                    </a:lnTo>
                    <a:lnTo>
                      <a:pt x="126" y="18"/>
                    </a:lnTo>
                    <a:lnTo>
                      <a:pt x="133" y="15"/>
                    </a:lnTo>
                    <a:lnTo>
                      <a:pt x="144" y="8"/>
                    </a:lnTo>
                    <a:lnTo>
                      <a:pt x="144" y="0"/>
                    </a:lnTo>
                    <a:lnTo>
                      <a:pt x="140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31" name="Freeform 855"/>
              <p:cNvSpPr>
                <a:spLocks/>
              </p:cNvSpPr>
              <p:nvPr/>
            </p:nvSpPr>
            <p:spPr bwMode="auto">
              <a:xfrm>
                <a:off x="3977" y="1568"/>
                <a:ext cx="36" cy="22"/>
              </a:xfrm>
              <a:custGeom>
                <a:avLst/>
                <a:gdLst>
                  <a:gd name="T0" fmla="*/ 36 w 36"/>
                  <a:gd name="T1" fmla="*/ 22 h 22"/>
                  <a:gd name="T2" fmla="*/ 36 w 36"/>
                  <a:gd name="T3" fmla="*/ 18 h 22"/>
                  <a:gd name="T4" fmla="*/ 28 w 36"/>
                  <a:gd name="T5" fmla="*/ 11 h 22"/>
                  <a:gd name="T6" fmla="*/ 21 w 36"/>
                  <a:gd name="T7" fmla="*/ 8 h 22"/>
                  <a:gd name="T8" fmla="*/ 18 w 36"/>
                  <a:gd name="T9" fmla="*/ 4 h 22"/>
                  <a:gd name="T10" fmla="*/ 14 w 36"/>
                  <a:gd name="T11" fmla="*/ 4 h 22"/>
                  <a:gd name="T12" fmla="*/ 7 w 36"/>
                  <a:gd name="T13" fmla="*/ 0 h 22"/>
                  <a:gd name="T14" fmla="*/ 0 w 36"/>
                  <a:gd name="T15" fmla="*/ 0 h 22"/>
                  <a:gd name="T16" fmla="*/ 0 w 36"/>
                  <a:gd name="T17" fmla="*/ 8 h 22"/>
                  <a:gd name="T18" fmla="*/ 3 w 36"/>
                  <a:gd name="T19" fmla="*/ 11 h 22"/>
                  <a:gd name="T20" fmla="*/ 18 w 36"/>
                  <a:gd name="T21" fmla="*/ 11 h 22"/>
                  <a:gd name="T22" fmla="*/ 28 w 36"/>
                  <a:gd name="T23" fmla="*/ 22 h 22"/>
                  <a:gd name="T24" fmla="*/ 36 w 36"/>
                  <a:gd name="T25" fmla="*/ 22 h 22"/>
                  <a:gd name="T26" fmla="*/ 36 w 36"/>
                  <a:gd name="T27" fmla="*/ 18 h 22"/>
                  <a:gd name="T28" fmla="*/ 36 w 36"/>
                  <a:gd name="T2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22">
                    <a:moveTo>
                      <a:pt x="36" y="22"/>
                    </a:moveTo>
                    <a:lnTo>
                      <a:pt x="36" y="18"/>
                    </a:lnTo>
                    <a:lnTo>
                      <a:pt x="28" y="11"/>
                    </a:lnTo>
                    <a:lnTo>
                      <a:pt x="21" y="8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18" y="11"/>
                    </a:lnTo>
                    <a:lnTo>
                      <a:pt x="28" y="22"/>
                    </a:lnTo>
                    <a:lnTo>
                      <a:pt x="36" y="22"/>
                    </a:lnTo>
                    <a:lnTo>
                      <a:pt x="36" y="18"/>
                    </a:lnTo>
                    <a:lnTo>
                      <a:pt x="3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32" name="Freeform 856"/>
              <p:cNvSpPr>
                <a:spLocks/>
              </p:cNvSpPr>
              <p:nvPr/>
            </p:nvSpPr>
            <p:spPr bwMode="auto">
              <a:xfrm>
                <a:off x="4095" y="1579"/>
                <a:ext cx="22" cy="79"/>
              </a:xfrm>
              <a:custGeom>
                <a:avLst/>
                <a:gdLst>
                  <a:gd name="T0" fmla="*/ 22 w 22"/>
                  <a:gd name="T1" fmla="*/ 72 h 79"/>
                  <a:gd name="T2" fmla="*/ 11 w 22"/>
                  <a:gd name="T3" fmla="*/ 79 h 79"/>
                  <a:gd name="T4" fmla="*/ 0 w 22"/>
                  <a:gd name="T5" fmla="*/ 29 h 79"/>
                  <a:gd name="T6" fmla="*/ 22 w 22"/>
                  <a:gd name="T7" fmla="*/ 0 h 79"/>
                  <a:gd name="T8" fmla="*/ 22 w 22"/>
                  <a:gd name="T9" fmla="*/ 18 h 79"/>
                  <a:gd name="T10" fmla="*/ 18 w 22"/>
                  <a:gd name="T11" fmla="*/ 36 h 79"/>
                  <a:gd name="T12" fmla="*/ 22 w 22"/>
                  <a:gd name="T13" fmla="*/ 54 h 79"/>
                  <a:gd name="T14" fmla="*/ 22 w 22"/>
                  <a:gd name="T15" fmla="*/ 7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79">
                    <a:moveTo>
                      <a:pt x="22" y="72"/>
                    </a:moveTo>
                    <a:lnTo>
                      <a:pt x="11" y="79"/>
                    </a:lnTo>
                    <a:lnTo>
                      <a:pt x="0" y="29"/>
                    </a:lnTo>
                    <a:lnTo>
                      <a:pt x="22" y="0"/>
                    </a:lnTo>
                    <a:lnTo>
                      <a:pt x="22" y="18"/>
                    </a:lnTo>
                    <a:lnTo>
                      <a:pt x="18" y="36"/>
                    </a:lnTo>
                    <a:lnTo>
                      <a:pt x="22" y="54"/>
                    </a:lnTo>
                    <a:lnTo>
                      <a:pt x="22" y="72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33" name="Freeform 857"/>
              <p:cNvSpPr>
                <a:spLocks/>
              </p:cNvSpPr>
              <p:nvPr/>
            </p:nvSpPr>
            <p:spPr bwMode="auto">
              <a:xfrm>
                <a:off x="4103" y="1648"/>
                <a:ext cx="18" cy="14"/>
              </a:xfrm>
              <a:custGeom>
                <a:avLst/>
                <a:gdLst>
                  <a:gd name="T0" fmla="*/ 0 w 18"/>
                  <a:gd name="T1" fmla="*/ 10 h 14"/>
                  <a:gd name="T2" fmla="*/ 7 w 18"/>
                  <a:gd name="T3" fmla="*/ 14 h 14"/>
                  <a:gd name="T4" fmla="*/ 18 w 18"/>
                  <a:gd name="T5" fmla="*/ 7 h 14"/>
                  <a:gd name="T6" fmla="*/ 14 w 18"/>
                  <a:gd name="T7" fmla="*/ 0 h 14"/>
                  <a:gd name="T8" fmla="*/ 3 w 18"/>
                  <a:gd name="T9" fmla="*/ 7 h 14"/>
                  <a:gd name="T10" fmla="*/ 7 w 18"/>
                  <a:gd name="T11" fmla="*/ 10 h 14"/>
                  <a:gd name="T12" fmla="*/ 0 w 18"/>
                  <a:gd name="T13" fmla="*/ 10 h 14"/>
                  <a:gd name="T14" fmla="*/ 3 w 18"/>
                  <a:gd name="T15" fmla="*/ 14 h 14"/>
                  <a:gd name="T16" fmla="*/ 7 w 18"/>
                  <a:gd name="T17" fmla="*/ 14 h 14"/>
                  <a:gd name="T18" fmla="*/ 0 w 18"/>
                  <a:gd name="T1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0" y="10"/>
                    </a:moveTo>
                    <a:lnTo>
                      <a:pt x="7" y="14"/>
                    </a:lnTo>
                    <a:lnTo>
                      <a:pt x="18" y="7"/>
                    </a:lnTo>
                    <a:lnTo>
                      <a:pt x="14" y="0"/>
                    </a:lnTo>
                    <a:lnTo>
                      <a:pt x="3" y="7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7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34" name="Freeform 858"/>
              <p:cNvSpPr>
                <a:spLocks/>
              </p:cNvSpPr>
              <p:nvPr/>
            </p:nvSpPr>
            <p:spPr bwMode="auto">
              <a:xfrm>
                <a:off x="4092" y="1604"/>
                <a:ext cx="18" cy="54"/>
              </a:xfrm>
              <a:custGeom>
                <a:avLst/>
                <a:gdLst>
                  <a:gd name="T0" fmla="*/ 0 w 18"/>
                  <a:gd name="T1" fmla="*/ 0 h 54"/>
                  <a:gd name="T2" fmla="*/ 0 w 18"/>
                  <a:gd name="T3" fmla="*/ 4 h 54"/>
                  <a:gd name="T4" fmla="*/ 11 w 18"/>
                  <a:gd name="T5" fmla="*/ 54 h 54"/>
                  <a:gd name="T6" fmla="*/ 18 w 18"/>
                  <a:gd name="T7" fmla="*/ 54 h 54"/>
                  <a:gd name="T8" fmla="*/ 7 w 18"/>
                  <a:gd name="T9" fmla="*/ 4 h 54"/>
                  <a:gd name="T10" fmla="*/ 0 w 18"/>
                  <a:gd name="T11" fmla="*/ 0 h 54"/>
                  <a:gd name="T12" fmla="*/ 0 w 18"/>
                  <a:gd name="T13" fmla="*/ 4 h 54"/>
                  <a:gd name="T14" fmla="*/ 0 w 18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4">
                    <a:moveTo>
                      <a:pt x="0" y="0"/>
                    </a:moveTo>
                    <a:lnTo>
                      <a:pt x="0" y="4"/>
                    </a:lnTo>
                    <a:lnTo>
                      <a:pt x="11" y="54"/>
                    </a:lnTo>
                    <a:lnTo>
                      <a:pt x="18" y="54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35" name="Freeform 859"/>
              <p:cNvSpPr>
                <a:spLocks/>
              </p:cNvSpPr>
              <p:nvPr/>
            </p:nvSpPr>
            <p:spPr bwMode="auto">
              <a:xfrm>
                <a:off x="4092" y="1565"/>
                <a:ext cx="29" cy="43"/>
              </a:xfrm>
              <a:custGeom>
                <a:avLst/>
                <a:gdLst>
                  <a:gd name="T0" fmla="*/ 29 w 29"/>
                  <a:gd name="T1" fmla="*/ 14 h 43"/>
                  <a:gd name="T2" fmla="*/ 21 w 29"/>
                  <a:gd name="T3" fmla="*/ 11 h 43"/>
                  <a:gd name="T4" fmla="*/ 0 w 29"/>
                  <a:gd name="T5" fmla="*/ 39 h 43"/>
                  <a:gd name="T6" fmla="*/ 7 w 29"/>
                  <a:gd name="T7" fmla="*/ 43 h 43"/>
                  <a:gd name="T8" fmla="*/ 29 w 29"/>
                  <a:gd name="T9" fmla="*/ 14 h 43"/>
                  <a:gd name="T10" fmla="*/ 21 w 29"/>
                  <a:gd name="T11" fmla="*/ 14 h 43"/>
                  <a:gd name="T12" fmla="*/ 29 w 29"/>
                  <a:gd name="T13" fmla="*/ 14 h 43"/>
                  <a:gd name="T14" fmla="*/ 29 w 29"/>
                  <a:gd name="T15" fmla="*/ 0 h 43"/>
                  <a:gd name="T16" fmla="*/ 21 w 29"/>
                  <a:gd name="T17" fmla="*/ 11 h 43"/>
                  <a:gd name="T18" fmla="*/ 29 w 29"/>
                  <a:gd name="T19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3">
                    <a:moveTo>
                      <a:pt x="29" y="14"/>
                    </a:moveTo>
                    <a:lnTo>
                      <a:pt x="21" y="11"/>
                    </a:lnTo>
                    <a:lnTo>
                      <a:pt x="0" y="39"/>
                    </a:lnTo>
                    <a:lnTo>
                      <a:pt x="7" y="43"/>
                    </a:lnTo>
                    <a:lnTo>
                      <a:pt x="29" y="14"/>
                    </a:lnTo>
                    <a:lnTo>
                      <a:pt x="21" y="14"/>
                    </a:lnTo>
                    <a:lnTo>
                      <a:pt x="29" y="14"/>
                    </a:lnTo>
                    <a:lnTo>
                      <a:pt x="29" y="0"/>
                    </a:lnTo>
                    <a:lnTo>
                      <a:pt x="21" y="11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36" name="Freeform 860"/>
              <p:cNvSpPr>
                <a:spLocks/>
              </p:cNvSpPr>
              <p:nvPr/>
            </p:nvSpPr>
            <p:spPr bwMode="auto">
              <a:xfrm>
                <a:off x="4110" y="1579"/>
                <a:ext cx="14" cy="76"/>
              </a:xfrm>
              <a:custGeom>
                <a:avLst/>
                <a:gdLst>
                  <a:gd name="T0" fmla="*/ 11 w 14"/>
                  <a:gd name="T1" fmla="*/ 76 h 76"/>
                  <a:gd name="T2" fmla="*/ 11 w 14"/>
                  <a:gd name="T3" fmla="*/ 72 h 76"/>
                  <a:gd name="T4" fmla="*/ 7 w 14"/>
                  <a:gd name="T5" fmla="*/ 54 h 76"/>
                  <a:gd name="T6" fmla="*/ 7 w 14"/>
                  <a:gd name="T7" fmla="*/ 18 h 76"/>
                  <a:gd name="T8" fmla="*/ 11 w 14"/>
                  <a:gd name="T9" fmla="*/ 0 h 76"/>
                  <a:gd name="T10" fmla="*/ 3 w 14"/>
                  <a:gd name="T11" fmla="*/ 0 h 76"/>
                  <a:gd name="T12" fmla="*/ 3 w 14"/>
                  <a:gd name="T13" fmla="*/ 18 h 76"/>
                  <a:gd name="T14" fmla="*/ 0 w 14"/>
                  <a:gd name="T15" fmla="*/ 36 h 76"/>
                  <a:gd name="T16" fmla="*/ 3 w 14"/>
                  <a:gd name="T17" fmla="*/ 54 h 76"/>
                  <a:gd name="T18" fmla="*/ 7 w 14"/>
                  <a:gd name="T19" fmla="*/ 72 h 76"/>
                  <a:gd name="T20" fmla="*/ 7 w 14"/>
                  <a:gd name="T21" fmla="*/ 69 h 76"/>
                  <a:gd name="T22" fmla="*/ 11 w 14"/>
                  <a:gd name="T23" fmla="*/ 76 h 76"/>
                  <a:gd name="T24" fmla="*/ 14 w 14"/>
                  <a:gd name="T25" fmla="*/ 76 h 76"/>
                  <a:gd name="T26" fmla="*/ 11 w 14"/>
                  <a:gd name="T27" fmla="*/ 72 h 76"/>
                  <a:gd name="T28" fmla="*/ 11 w 14"/>
                  <a:gd name="T2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76">
                    <a:moveTo>
                      <a:pt x="11" y="76"/>
                    </a:moveTo>
                    <a:lnTo>
                      <a:pt x="11" y="72"/>
                    </a:lnTo>
                    <a:lnTo>
                      <a:pt x="7" y="54"/>
                    </a:lnTo>
                    <a:lnTo>
                      <a:pt x="7" y="18"/>
                    </a:lnTo>
                    <a:lnTo>
                      <a:pt x="11" y="0"/>
                    </a:lnTo>
                    <a:lnTo>
                      <a:pt x="3" y="0"/>
                    </a:lnTo>
                    <a:lnTo>
                      <a:pt x="3" y="18"/>
                    </a:lnTo>
                    <a:lnTo>
                      <a:pt x="0" y="36"/>
                    </a:lnTo>
                    <a:lnTo>
                      <a:pt x="3" y="54"/>
                    </a:lnTo>
                    <a:lnTo>
                      <a:pt x="7" y="72"/>
                    </a:lnTo>
                    <a:lnTo>
                      <a:pt x="7" y="69"/>
                    </a:lnTo>
                    <a:lnTo>
                      <a:pt x="11" y="76"/>
                    </a:lnTo>
                    <a:lnTo>
                      <a:pt x="14" y="76"/>
                    </a:lnTo>
                    <a:lnTo>
                      <a:pt x="11" y="72"/>
                    </a:lnTo>
                    <a:lnTo>
                      <a:pt x="11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37" name="Freeform 861"/>
              <p:cNvSpPr>
                <a:spLocks/>
              </p:cNvSpPr>
              <p:nvPr/>
            </p:nvSpPr>
            <p:spPr bwMode="auto">
              <a:xfrm>
                <a:off x="3667" y="1684"/>
                <a:ext cx="101" cy="25"/>
              </a:xfrm>
              <a:custGeom>
                <a:avLst/>
                <a:gdLst>
                  <a:gd name="T0" fmla="*/ 101 w 101"/>
                  <a:gd name="T1" fmla="*/ 7 h 25"/>
                  <a:gd name="T2" fmla="*/ 51 w 101"/>
                  <a:gd name="T3" fmla="*/ 7 h 25"/>
                  <a:gd name="T4" fmla="*/ 43 w 101"/>
                  <a:gd name="T5" fmla="*/ 10 h 25"/>
                  <a:gd name="T6" fmla="*/ 33 w 101"/>
                  <a:gd name="T7" fmla="*/ 10 h 25"/>
                  <a:gd name="T8" fmla="*/ 25 w 101"/>
                  <a:gd name="T9" fmla="*/ 14 h 25"/>
                  <a:gd name="T10" fmla="*/ 18 w 101"/>
                  <a:gd name="T11" fmla="*/ 14 h 25"/>
                  <a:gd name="T12" fmla="*/ 11 w 101"/>
                  <a:gd name="T13" fmla="*/ 18 h 25"/>
                  <a:gd name="T14" fmla="*/ 7 w 101"/>
                  <a:gd name="T15" fmla="*/ 21 h 25"/>
                  <a:gd name="T16" fmla="*/ 0 w 101"/>
                  <a:gd name="T17" fmla="*/ 25 h 25"/>
                  <a:gd name="T18" fmla="*/ 0 w 101"/>
                  <a:gd name="T19" fmla="*/ 18 h 25"/>
                  <a:gd name="T20" fmla="*/ 11 w 101"/>
                  <a:gd name="T21" fmla="*/ 7 h 25"/>
                  <a:gd name="T22" fmla="*/ 18 w 101"/>
                  <a:gd name="T23" fmla="*/ 7 h 25"/>
                  <a:gd name="T24" fmla="*/ 25 w 101"/>
                  <a:gd name="T25" fmla="*/ 3 h 25"/>
                  <a:gd name="T26" fmla="*/ 29 w 101"/>
                  <a:gd name="T27" fmla="*/ 3 h 25"/>
                  <a:gd name="T28" fmla="*/ 33 w 101"/>
                  <a:gd name="T29" fmla="*/ 0 h 25"/>
                  <a:gd name="T30" fmla="*/ 101 w 101"/>
                  <a:gd name="T31" fmla="*/ 3 h 25"/>
                  <a:gd name="T32" fmla="*/ 101 w 101"/>
                  <a:gd name="T3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" h="25">
                    <a:moveTo>
                      <a:pt x="101" y="7"/>
                    </a:moveTo>
                    <a:lnTo>
                      <a:pt x="51" y="7"/>
                    </a:lnTo>
                    <a:lnTo>
                      <a:pt x="43" y="10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18" y="14"/>
                    </a:lnTo>
                    <a:lnTo>
                      <a:pt x="11" y="18"/>
                    </a:lnTo>
                    <a:lnTo>
                      <a:pt x="7" y="21"/>
                    </a:lnTo>
                    <a:lnTo>
                      <a:pt x="0" y="25"/>
                    </a:lnTo>
                    <a:lnTo>
                      <a:pt x="0" y="18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3" y="0"/>
                    </a:lnTo>
                    <a:lnTo>
                      <a:pt x="101" y="3"/>
                    </a:lnTo>
                    <a:lnTo>
                      <a:pt x="101" y="7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38" name="Freeform 862"/>
              <p:cNvSpPr>
                <a:spLocks/>
              </p:cNvSpPr>
              <p:nvPr/>
            </p:nvSpPr>
            <p:spPr bwMode="auto">
              <a:xfrm>
                <a:off x="3664" y="1687"/>
                <a:ext cx="104" cy="25"/>
              </a:xfrm>
              <a:custGeom>
                <a:avLst/>
                <a:gdLst>
                  <a:gd name="T0" fmla="*/ 0 w 104"/>
                  <a:gd name="T1" fmla="*/ 22 h 25"/>
                  <a:gd name="T2" fmla="*/ 14 w 104"/>
                  <a:gd name="T3" fmla="*/ 22 h 25"/>
                  <a:gd name="T4" fmla="*/ 21 w 104"/>
                  <a:gd name="T5" fmla="*/ 15 h 25"/>
                  <a:gd name="T6" fmla="*/ 28 w 104"/>
                  <a:gd name="T7" fmla="*/ 11 h 25"/>
                  <a:gd name="T8" fmla="*/ 46 w 104"/>
                  <a:gd name="T9" fmla="*/ 11 h 25"/>
                  <a:gd name="T10" fmla="*/ 54 w 104"/>
                  <a:gd name="T11" fmla="*/ 7 h 25"/>
                  <a:gd name="T12" fmla="*/ 104 w 104"/>
                  <a:gd name="T13" fmla="*/ 7 h 25"/>
                  <a:gd name="T14" fmla="*/ 104 w 104"/>
                  <a:gd name="T15" fmla="*/ 0 h 25"/>
                  <a:gd name="T16" fmla="*/ 54 w 104"/>
                  <a:gd name="T17" fmla="*/ 0 h 25"/>
                  <a:gd name="T18" fmla="*/ 46 w 104"/>
                  <a:gd name="T19" fmla="*/ 4 h 25"/>
                  <a:gd name="T20" fmla="*/ 36 w 104"/>
                  <a:gd name="T21" fmla="*/ 4 h 25"/>
                  <a:gd name="T22" fmla="*/ 28 w 104"/>
                  <a:gd name="T23" fmla="*/ 7 h 25"/>
                  <a:gd name="T24" fmla="*/ 21 w 104"/>
                  <a:gd name="T25" fmla="*/ 7 h 25"/>
                  <a:gd name="T26" fmla="*/ 14 w 104"/>
                  <a:gd name="T27" fmla="*/ 11 h 25"/>
                  <a:gd name="T28" fmla="*/ 7 w 104"/>
                  <a:gd name="T29" fmla="*/ 15 h 25"/>
                  <a:gd name="T30" fmla="*/ 3 w 104"/>
                  <a:gd name="T31" fmla="*/ 18 h 25"/>
                  <a:gd name="T32" fmla="*/ 7 w 104"/>
                  <a:gd name="T33" fmla="*/ 18 h 25"/>
                  <a:gd name="T34" fmla="*/ 0 w 104"/>
                  <a:gd name="T35" fmla="*/ 22 h 25"/>
                  <a:gd name="T36" fmla="*/ 3 w 104"/>
                  <a:gd name="T37" fmla="*/ 25 h 25"/>
                  <a:gd name="T38" fmla="*/ 7 w 104"/>
                  <a:gd name="T39" fmla="*/ 22 h 25"/>
                  <a:gd name="T40" fmla="*/ 0 w 104"/>
                  <a:gd name="T41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25">
                    <a:moveTo>
                      <a:pt x="0" y="22"/>
                    </a:moveTo>
                    <a:lnTo>
                      <a:pt x="14" y="22"/>
                    </a:lnTo>
                    <a:lnTo>
                      <a:pt x="21" y="15"/>
                    </a:lnTo>
                    <a:lnTo>
                      <a:pt x="28" y="11"/>
                    </a:lnTo>
                    <a:lnTo>
                      <a:pt x="46" y="11"/>
                    </a:lnTo>
                    <a:lnTo>
                      <a:pt x="54" y="7"/>
                    </a:lnTo>
                    <a:lnTo>
                      <a:pt x="104" y="7"/>
                    </a:lnTo>
                    <a:lnTo>
                      <a:pt x="104" y="0"/>
                    </a:lnTo>
                    <a:lnTo>
                      <a:pt x="54" y="0"/>
                    </a:lnTo>
                    <a:lnTo>
                      <a:pt x="46" y="4"/>
                    </a:lnTo>
                    <a:lnTo>
                      <a:pt x="36" y="4"/>
                    </a:lnTo>
                    <a:lnTo>
                      <a:pt x="28" y="7"/>
                    </a:lnTo>
                    <a:lnTo>
                      <a:pt x="21" y="7"/>
                    </a:lnTo>
                    <a:lnTo>
                      <a:pt x="14" y="11"/>
                    </a:lnTo>
                    <a:lnTo>
                      <a:pt x="7" y="15"/>
                    </a:lnTo>
                    <a:lnTo>
                      <a:pt x="3" y="18"/>
                    </a:lnTo>
                    <a:lnTo>
                      <a:pt x="7" y="18"/>
                    </a:lnTo>
                    <a:lnTo>
                      <a:pt x="0" y="22"/>
                    </a:lnTo>
                    <a:lnTo>
                      <a:pt x="3" y="25"/>
                    </a:lnTo>
                    <a:lnTo>
                      <a:pt x="7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39" name="Freeform 863"/>
              <p:cNvSpPr>
                <a:spLocks/>
              </p:cNvSpPr>
              <p:nvPr/>
            </p:nvSpPr>
            <p:spPr bwMode="auto">
              <a:xfrm>
                <a:off x="3664" y="1680"/>
                <a:ext cx="39" cy="29"/>
              </a:xfrm>
              <a:custGeom>
                <a:avLst/>
                <a:gdLst>
                  <a:gd name="T0" fmla="*/ 36 w 39"/>
                  <a:gd name="T1" fmla="*/ 0 h 29"/>
                  <a:gd name="T2" fmla="*/ 32 w 39"/>
                  <a:gd name="T3" fmla="*/ 4 h 29"/>
                  <a:gd name="T4" fmla="*/ 25 w 39"/>
                  <a:gd name="T5" fmla="*/ 4 h 29"/>
                  <a:gd name="T6" fmla="*/ 21 w 39"/>
                  <a:gd name="T7" fmla="*/ 7 h 29"/>
                  <a:gd name="T8" fmla="*/ 14 w 39"/>
                  <a:gd name="T9" fmla="*/ 7 h 29"/>
                  <a:gd name="T10" fmla="*/ 7 w 39"/>
                  <a:gd name="T11" fmla="*/ 11 h 29"/>
                  <a:gd name="T12" fmla="*/ 3 w 39"/>
                  <a:gd name="T13" fmla="*/ 14 h 29"/>
                  <a:gd name="T14" fmla="*/ 0 w 39"/>
                  <a:gd name="T15" fmla="*/ 22 h 29"/>
                  <a:gd name="T16" fmla="*/ 0 w 39"/>
                  <a:gd name="T17" fmla="*/ 29 h 29"/>
                  <a:gd name="T18" fmla="*/ 7 w 39"/>
                  <a:gd name="T19" fmla="*/ 25 h 29"/>
                  <a:gd name="T20" fmla="*/ 7 w 39"/>
                  <a:gd name="T21" fmla="*/ 22 h 29"/>
                  <a:gd name="T22" fmla="*/ 10 w 39"/>
                  <a:gd name="T23" fmla="*/ 18 h 29"/>
                  <a:gd name="T24" fmla="*/ 14 w 39"/>
                  <a:gd name="T25" fmla="*/ 18 h 29"/>
                  <a:gd name="T26" fmla="*/ 14 w 39"/>
                  <a:gd name="T27" fmla="*/ 14 h 29"/>
                  <a:gd name="T28" fmla="*/ 21 w 39"/>
                  <a:gd name="T29" fmla="*/ 14 h 29"/>
                  <a:gd name="T30" fmla="*/ 28 w 39"/>
                  <a:gd name="T31" fmla="*/ 11 h 29"/>
                  <a:gd name="T32" fmla="*/ 36 w 39"/>
                  <a:gd name="T33" fmla="*/ 11 h 29"/>
                  <a:gd name="T34" fmla="*/ 39 w 39"/>
                  <a:gd name="T35" fmla="*/ 7 h 29"/>
                  <a:gd name="T36" fmla="*/ 36 w 39"/>
                  <a:gd name="T37" fmla="*/ 7 h 29"/>
                  <a:gd name="T38" fmla="*/ 36 w 39"/>
                  <a:gd name="T3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29">
                    <a:moveTo>
                      <a:pt x="36" y="0"/>
                    </a:moveTo>
                    <a:lnTo>
                      <a:pt x="32" y="4"/>
                    </a:lnTo>
                    <a:lnTo>
                      <a:pt x="25" y="4"/>
                    </a:lnTo>
                    <a:lnTo>
                      <a:pt x="21" y="7"/>
                    </a:lnTo>
                    <a:lnTo>
                      <a:pt x="14" y="7"/>
                    </a:lnTo>
                    <a:lnTo>
                      <a:pt x="7" y="11"/>
                    </a:lnTo>
                    <a:lnTo>
                      <a:pt x="3" y="14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21" y="14"/>
                    </a:lnTo>
                    <a:lnTo>
                      <a:pt x="28" y="11"/>
                    </a:lnTo>
                    <a:lnTo>
                      <a:pt x="36" y="11"/>
                    </a:lnTo>
                    <a:lnTo>
                      <a:pt x="39" y="7"/>
                    </a:lnTo>
                    <a:lnTo>
                      <a:pt x="36" y="7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40" name="Freeform 864"/>
              <p:cNvSpPr>
                <a:spLocks/>
              </p:cNvSpPr>
              <p:nvPr/>
            </p:nvSpPr>
            <p:spPr bwMode="auto">
              <a:xfrm>
                <a:off x="3700" y="1680"/>
                <a:ext cx="72" cy="11"/>
              </a:xfrm>
              <a:custGeom>
                <a:avLst/>
                <a:gdLst>
                  <a:gd name="T0" fmla="*/ 72 w 72"/>
                  <a:gd name="T1" fmla="*/ 7 h 11"/>
                  <a:gd name="T2" fmla="*/ 68 w 72"/>
                  <a:gd name="T3" fmla="*/ 4 h 11"/>
                  <a:gd name="T4" fmla="*/ 0 w 72"/>
                  <a:gd name="T5" fmla="*/ 0 h 11"/>
                  <a:gd name="T6" fmla="*/ 0 w 72"/>
                  <a:gd name="T7" fmla="*/ 7 h 11"/>
                  <a:gd name="T8" fmla="*/ 68 w 72"/>
                  <a:gd name="T9" fmla="*/ 11 h 11"/>
                  <a:gd name="T10" fmla="*/ 64 w 72"/>
                  <a:gd name="T11" fmla="*/ 7 h 11"/>
                  <a:gd name="T12" fmla="*/ 72 w 72"/>
                  <a:gd name="T13" fmla="*/ 7 h 11"/>
                  <a:gd name="T14" fmla="*/ 72 w 72"/>
                  <a:gd name="T15" fmla="*/ 4 h 11"/>
                  <a:gd name="T16" fmla="*/ 68 w 72"/>
                  <a:gd name="T17" fmla="*/ 4 h 11"/>
                  <a:gd name="T18" fmla="*/ 72 w 72"/>
                  <a:gd name="T1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11">
                    <a:moveTo>
                      <a:pt x="72" y="7"/>
                    </a:moveTo>
                    <a:lnTo>
                      <a:pt x="68" y="4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72" y="7"/>
                    </a:lnTo>
                    <a:lnTo>
                      <a:pt x="72" y="4"/>
                    </a:lnTo>
                    <a:lnTo>
                      <a:pt x="68" y="4"/>
                    </a:lnTo>
                    <a:lnTo>
                      <a:pt x="7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41" name="Freeform 865"/>
              <p:cNvSpPr>
                <a:spLocks/>
              </p:cNvSpPr>
              <p:nvPr/>
            </p:nvSpPr>
            <p:spPr bwMode="auto">
              <a:xfrm>
                <a:off x="3764" y="1687"/>
                <a:ext cx="8" cy="7"/>
              </a:xfrm>
              <a:custGeom>
                <a:avLst/>
                <a:gdLst>
                  <a:gd name="T0" fmla="*/ 4 w 8"/>
                  <a:gd name="T1" fmla="*/ 7 h 7"/>
                  <a:gd name="T2" fmla="*/ 8 w 8"/>
                  <a:gd name="T3" fmla="*/ 4 h 7"/>
                  <a:gd name="T4" fmla="*/ 8 w 8"/>
                  <a:gd name="T5" fmla="*/ 0 h 7"/>
                  <a:gd name="T6" fmla="*/ 0 w 8"/>
                  <a:gd name="T7" fmla="*/ 0 h 7"/>
                  <a:gd name="T8" fmla="*/ 0 w 8"/>
                  <a:gd name="T9" fmla="*/ 4 h 7"/>
                  <a:gd name="T10" fmla="*/ 4 w 8"/>
                  <a:gd name="T11" fmla="*/ 0 h 7"/>
                  <a:gd name="T12" fmla="*/ 4 w 8"/>
                  <a:gd name="T13" fmla="*/ 7 h 7"/>
                  <a:gd name="T14" fmla="*/ 8 w 8"/>
                  <a:gd name="T15" fmla="*/ 7 h 7"/>
                  <a:gd name="T16" fmla="*/ 8 w 8"/>
                  <a:gd name="T17" fmla="*/ 4 h 7"/>
                  <a:gd name="T18" fmla="*/ 4 w 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lnTo>
                      <a:pt x="8" y="4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42" name="Freeform 866"/>
              <p:cNvSpPr>
                <a:spLocks/>
              </p:cNvSpPr>
              <p:nvPr/>
            </p:nvSpPr>
            <p:spPr bwMode="auto">
              <a:xfrm>
                <a:off x="3782" y="1684"/>
                <a:ext cx="8" cy="14"/>
              </a:xfrm>
              <a:custGeom>
                <a:avLst/>
                <a:gdLst>
                  <a:gd name="T0" fmla="*/ 8 w 8"/>
                  <a:gd name="T1" fmla="*/ 14 h 14"/>
                  <a:gd name="T2" fmla="*/ 0 w 8"/>
                  <a:gd name="T3" fmla="*/ 7 h 14"/>
                  <a:gd name="T4" fmla="*/ 0 w 8"/>
                  <a:gd name="T5" fmla="*/ 0 h 14"/>
                  <a:gd name="T6" fmla="*/ 8 w 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8" y="14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43" name="Freeform 867"/>
              <p:cNvSpPr>
                <a:spLocks/>
              </p:cNvSpPr>
              <p:nvPr/>
            </p:nvSpPr>
            <p:spPr bwMode="auto">
              <a:xfrm>
                <a:off x="3779" y="1666"/>
                <a:ext cx="11" cy="32"/>
              </a:xfrm>
              <a:custGeom>
                <a:avLst/>
                <a:gdLst>
                  <a:gd name="T0" fmla="*/ 7 w 11"/>
                  <a:gd name="T1" fmla="*/ 14 h 32"/>
                  <a:gd name="T2" fmla="*/ 0 w 11"/>
                  <a:gd name="T3" fmla="*/ 18 h 32"/>
                  <a:gd name="T4" fmla="*/ 0 w 11"/>
                  <a:gd name="T5" fmla="*/ 28 h 32"/>
                  <a:gd name="T6" fmla="*/ 3 w 11"/>
                  <a:gd name="T7" fmla="*/ 32 h 32"/>
                  <a:gd name="T8" fmla="*/ 11 w 11"/>
                  <a:gd name="T9" fmla="*/ 32 h 32"/>
                  <a:gd name="T10" fmla="*/ 11 w 11"/>
                  <a:gd name="T11" fmla="*/ 25 h 32"/>
                  <a:gd name="T12" fmla="*/ 7 w 11"/>
                  <a:gd name="T13" fmla="*/ 25 h 32"/>
                  <a:gd name="T14" fmla="*/ 7 w 11"/>
                  <a:gd name="T15" fmla="*/ 18 h 32"/>
                  <a:gd name="T16" fmla="*/ 0 w 11"/>
                  <a:gd name="T17" fmla="*/ 18 h 32"/>
                  <a:gd name="T18" fmla="*/ 7 w 11"/>
                  <a:gd name="T19" fmla="*/ 14 h 32"/>
                  <a:gd name="T20" fmla="*/ 0 w 11"/>
                  <a:gd name="T21" fmla="*/ 0 h 32"/>
                  <a:gd name="T22" fmla="*/ 0 w 11"/>
                  <a:gd name="T23" fmla="*/ 18 h 32"/>
                  <a:gd name="T24" fmla="*/ 7 w 11"/>
                  <a:gd name="T25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32">
                    <a:moveTo>
                      <a:pt x="7" y="14"/>
                    </a:moveTo>
                    <a:lnTo>
                      <a:pt x="0" y="18"/>
                    </a:lnTo>
                    <a:lnTo>
                      <a:pt x="0" y="28"/>
                    </a:lnTo>
                    <a:lnTo>
                      <a:pt x="3" y="32"/>
                    </a:lnTo>
                    <a:lnTo>
                      <a:pt x="11" y="32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7" y="1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44" name="Freeform 868"/>
              <p:cNvSpPr>
                <a:spLocks/>
              </p:cNvSpPr>
              <p:nvPr/>
            </p:nvSpPr>
            <p:spPr bwMode="auto">
              <a:xfrm>
                <a:off x="3779" y="1680"/>
                <a:ext cx="18" cy="18"/>
              </a:xfrm>
              <a:custGeom>
                <a:avLst/>
                <a:gdLst>
                  <a:gd name="T0" fmla="*/ 11 w 18"/>
                  <a:gd name="T1" fmla="*/ 18 h 18"/>
                  <a:gd name="T2" fmla="*/ 14 w 18"/>
                  <a:gd name="T3" fmla="*/ 14 h 18"/>
                  <a:gd name="T4" fmla="*/ 7 w 18"/>
                  <a:gd name="T5" fmla="*/ 0 h 18"/>
                  <a:gd name="T6" fmla="*/ 0 w 18"/>
                  <a:gd name="T7" fmla="*/ 4 h 18"/>
                  <a:gd name="T8" fmla="*/ 7 w 18"/>
                  <a:gd name="T9" fmla="*/ 18 h 18"/>
                  <a:gd name="T10" fmla="*/ 11 w 18"/>
                  <a:gd name="T11" fmla="*/ 11 h 18"/>
                  <a:gd name="T12" fmla="*/ 11 w 18"/>
                  <a:gd name="T13" fmla="*/ 18 h 18"/>
                  <a:gd name="T14" fmla="*/ 18 w 18"/>
                  <a:gd name="T15" fmla="*/ 18 h 18"/>
                  <a:gd name="T16" fmla="*/ 14 w 18"/>
                  <a:gd name="T17" fmla="*/ 14 h 18"/>
                  <a:gd name="T18" fmla="*/ 11 w 18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8">
                    <a:moveTo>
                      <a:pt x="11" y="18"/>
                    </a:moveTo>
                    <a:lnTo>
                      <a:pt x="14" y="14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18"/>
                    </a:lnTo>
                    <a:lnTo>
                      <a:pt x="11" y="11"/>
                    </a:lnTo>
                    <a:lnTo>
                      <a:pt x="11" y="18"/>
                    </a:lnTo>
                    <a:lnTo>
                      <a:pt x="18" y="18"/>
                    </a:lnTo>
                    <a:lnTo>
                      <a:pt x="14" y="14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45" name="Freeform 869"/>
              <p:cNvSpPr>
                <a:spLocks/>
              </p:cNvSpPr>
              <p:nvPr/>
            </p:nvSpPr>
            <p:spPr bwMode="auto">
              <a:xfrm>
                <a:off x="3667" y="1702"/>
                <a:ext cx="69" cy="36"/>
              </a:xfrm>
              <a:custGeom>
                <a:avLst/>
                <a:gdLst>
                  <a:gd name="T0" fmla="*/ 0 w 69"/>
                  <a:gd name="T1" fmla="*/ 36 h 36"/>
                  <a:gd name="T2" fmla="*/ 0 w 69"/>
                  <a:gd name="T3" fmla="*/ 25 h 36"/>
                  <a:gd name="T4" fmla="*/ 15 w 69"/>
                  <a:gd name="T5" fmla="*/ 10 h 36"/>
                  <a:gd name="T6" fmla="*/ 22 w 69"/>
                  <a:gd name="T7" fmla="*/ 10 h 36"/>
                  <a:gd name="T8" fmla="*/ 29 w 69"/>
                  <a:gd name="T9" fmla="*/ 7 h 36"/>
                  <a:gd name="T10" fmla="*/ 36 w 69"/>
                  <a:gd name="T11" fmla="*/ 3 h 36"/>
                  <a:gd name="T12" fmla="*/ 43 w 69"/>
                  <a:gd name="T13" fmla="*/ 0 h 36"/>
                  <a:gd name="T14" fmla="*/ 69 w 69"/>
                  <a:gd name="T15" fmla="*/ 3 h 36"/>
                  <a:gd name="T16" fmla="*/ 0 w 69"/>
                  <a:gd name="T1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0" y="25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29" y="7"/>
                    </a:lnTo>
                    <a:lnTo>
                      <a:pt x="36" y="3"/>
                    </a:lnTo>
                    <a:lnTo>
                      <a:pt x="43" y="0"/>
                    </a:lnTo>
                    <a:lnTo>
                      <a:pt x="69" y="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46" name="Freeform 870"/>
              <p:cNvSpPr>
                <a:spLocks/>
              </p:cNvSpPr>
              <p:nvPr/>
            </p:nvSpPr>
            <p:spPr bwMode="auto">
              <a:xfrm>
                <a:off x="3664" y="1698"/>
                <a:ext cx="50" cy="40"/>
              </a:xfrm>
              <a:custGeom>
                <a:avLst/>
                <a:gdLst>
                  <a:gd name="T0" fmla="*/ 46 w 50"/>
                  <a:gd name="T1" fmla="*/ 0 h 40"/>
                  <a:gd name="T2" fmla="*/ 39 w 50"/>
                  <a:gd name="T3" fmla="*/ 4 h 40"/>
                  <a:gd name="T4" fmla="*/ 32 w 50"/>
                  <a:gd name="T5" fmla="*/ 7 h 40"/>
                  <a:gd name="T6" fmla="*/ 25 w 50"/>
                  <a:gd name="T7" fmla="*/ 11 h 40"/>
                  <a:gd name="T8" fmla="*/ 18 w 50"/>
                  <a:gd name="T9" fmla="*/ 11 h 40"/>
                  <a:gd name="T10" fmla="*/ 10 w 50"/>
                  <a:gd name="T11" fmla="*/ 18 h 40"/>
                  <a:gd name="T12" fmla="*/ 3 w 50"/>
                  <a:gd name="T13" fmla="*/ 22 h 40"/>
                  <a:gd name="T14" fmla="*/ 0 w 50"/>
                  <a:gd name="T15" fmla="*/ 29 h 40"/>
                  <a:gd name="T16" fmla="*/ 0 w 50"/>
                  <a:gd name="T17" fmla="*/ 40 h 40"/>
                  <a:gd name="T18" fmla="*/ 7 w 50"/>
                  <a:gd name="T19" fmla="*/ 40 h 40"/>
                  <a:gd name="T20" fmla="*/ 7 w 50"/>
                  <a:gd name="T21" fmla="*/ 32 h 40"/>
                  <a:gd name="T22" fmla="*/ 10 w 50"/>
                  <a:gd name="T23" fmla="*/ 25 h 40"/>
                  <a:gd name="T24" fmla="*/ 14 w 50"/>
                  <a:gd name="T25" fmla="*/ 22 h 40"/>
                  <a:gd name="T26" fmla="*/ 21 w 50"/>
                  <a:gd name="T27" fmla="*/ 18 h 40"/>
                  <a:gd name="T28" fmla="*/ 28 w 50"/>
                  <a:gd name="T29" fmla="*/ 18 h 40"/>
                  <a:gd name="T30" fmla="*/ 36 w 50"/>
                  <a:gd name="T31" fmla="*/ 14 h 40"/>
                  <a:gd name="T32" fmla="*/ 43 w 50"/>
                  <a:gd name="T33" fmla="*/ 11 h 40"/>
                  <a:gd name="T34" fmla="*/ 50 w 50"/>
                  <a:gd name="T35" fmla="*/ 7 h 40"/>
                  <a:gd name="T36" fmla="*/ 46 w 50"/>
                  <a:gd name="T37" fmla="*/ 7 h 40"/>
                  <a:gd name="T38" fmla="*/ 46 w 50"/>
                  <a:gd name="T3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40">
                    <a:moveTo>
                      <a:pt x="46" y="0"/>
                    </a:moveTo>
                    <a:lnTo>
                      <a:pt x="39" y="4"/>
                    </a:lnTo>
                    <a:lnTo>
                      <a:pt x="32" y="7"/>
                    </a:lnTo>
                    <a:lnTo>
                      <a:pt x="25" y="11"/>
                    </a:lnTo>
                    <a:lnTo>
                      <a:pt x="18" y="11"/>
                    </a:lnTo>
                    <a:lnTo>
                      <a:pt x="10" y="18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0" y="40"/>
                    </a:lnTo>
                    <a:lnTo>
                      <a:pt x="7" y="40"/>
                    </a:lnTo>
                    <a:lnTo>
                      <a:pt x="7" y="32"/>
                    </a:lnTo>
                    <a:lnTo>
                      <a:pt x="10" y="25"/>
                    </a:lnTo>
                    <a:lnTo>
                      <a:pt x="14" y="22"/>
                    </a:lnTo>
                    <a:lnTo>
                      <a:pt x="21" y="18"/>
                    </a:lnTo>
                    <a:lnTo>
                      <a:pt x="28" y="18"/>
                    </a:lnTo>
                    <a:lnTo>
                      <a:pt x="36" y="14"/>
                    </a:lnTo>
                    <a:lnTo>
                      <a:pt x="43" y="11"/>
                    </a:lnTo>
                    <a:lnTo>
                      <a:pt x="50" y="7"/>
                    </a:lnTo>
                    <a:lnTo>
                      <a:pt x="46" y="7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47" name="Freeform 871"/>
              <p:cNvSpPr>
                <a:spLocks/>
              </p:cNvSpPr>
              <p:nvPr/>
            </p:nvSpPr>
            <p:spPr bwMode="auto">
              <a:xfrm>
                <a:off x="3710" y="1698"/>
                <a:ext cx="40" cy="11"/>
              </a:xfrm>
              <a:custGeom>
                <a:avLst/>
                <a:gdLst>
                  <a:gd name="T0" fmla="*/ 26 w 40"/>
                  <a:gd name="T1" fmla="*/ 11 h 11"/>
                  <a:gd name="T2" fmla="*/ 26 w 40"/>
                  <a:gd name="T3" fmla="*/ 4 h 11"/>
                  <a:gd name="T4" fmla="*/ 0 w 40"/>
                  <a:gd name="T5" fmla="*/ 0 h 11"/>
                  <a:gd name="T6" fmla="*/ 0 w 40"/>
                  <a:gd name="T7" fmla="*/ 7 h 11"/>
                  <a:gd name="T8" fmla="*/ 26 w 40"/>
                  <a:gd name="T9" fmla="*/ 11 h 11"/>
                  <a:gd name="T10" fmla="*/ 26 w 40"/>
                  <a:gd name="T11" fmla="*/ 4 h 11"/>
                  <a:gd name="T12" fmla="*/ 26 w 40"/>
                  <a:gd name="T13" fmla="*/ 11 h 11"/>
                  <a:gd name="T14" fmla="*/ 40 w 40"/>
                  <a:gd name="T15" fmla="*/ 4 h 11"/>
                  <a:gd name="T16" fmla="*/ 26 w 40"/>
                  <a:gd name="T17" fmla="*/ 4 h 11"/>
                  <a:gd name="T18" fmla="*/ 26 w 40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1">
                    <a:moveTo>
                      <a:pt x="26" y="11"/>
                    </a:moveTo>
                    <a:lnTo>
                      <a:pt x="26" y="4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6" y="11"/>
                    </a:lnTo>
                    <a:lnTo>
                      <a:pt x="26" y="4"/>
                    </a:lnTo>
                    <a:lnTo>
                      <a:pt x="26" y="11"/>
                    </a:lnTo>
                    <a:lnTo>
                      <a:pt x="40" y="4"/>
                    </a:lnTo>
                    <a:lnTo>
                      <a:pt x="26" y="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48" name="Freeform 872"/>
              <p:cNvSpPr>
                <a:spLocks/>
              </p:cNvSpPr>
              <p:nvPr/>
            </p:nvSpPr>
            <p:spPr bwMode="auto">
              <a:xfrm>
                <a:off x="3664" y="1702"/>
                <a:ext cx="72" cy="39"/>
              </a:xfrm>
              <a:custGeom>
                <a:avLst/>
                <a:gdLst>
                  <a:gd name="T0" fmla="*/ 0 w 72"/>
                  <a:gd name="T1" fmla="*/ 36 h 39"/>
                  <a:gd name="T2" fmla="*/ 3 w 72"/>
                  <a:gd name="T3" fmla="*/ 36 h 39"/>
                  <a:gd name="T4" fmla="*/ 72 w 72"/>
                  <a:gd name="T5" fmla="*/ 7 h 39"/>
                  <a:gd name="T6" fmla="*/ 72 w 72"/>
                  <a:gd name="T7" fmla="*/ 0 h 39"/>
                  <a:gd name="T8" fmla="*/ 3 w 72"/>
                  <a:gd name="T9" fmla="*/ 32 h 39"/>
                  <a:gd name="T10" fmla="*/ 7 w 72"/>
                  <a:gd name="T11" fmla="*/ 36 h 39"/>
                  <a:gd name="T12" fmla="*/ 0 w 72"/>
                  <a:gd name="T13" fmla="*/ 36 h 39"/>
                  <a:gd name="T14" fmla="*/ 0 w 72"/>
                  <a:gd name="T15" fmla="*/ 39 h 39"/>
                  <a:gd name="T16" fmla="*/ 3 w 72"/>
                  <a:gd name="T17" fmla="*/ 36 h 39"/>
                  <a:gd name="T18" fmla="*/ 0 w 72"/>
                  <a:gd name="T19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39">
                    <a:moveTo>
                      <a:pt x="0" y="36"/>
                    </a:moveTo>
                    <a:lnTo>
                      <a:pt x="3" y="36"/>
                    </a:lnTo>
                    <a:lnTo>
                      <a:pt x="72" y="7"/>
                    </a:lnTo>
                    <a:lnTo>
                      <a:pt x="72" y="0"/>
                    </a:lnTo>
                    <a:lnTo>
                      <a:pt x="3" y="32"/>
                    </a:lnTo>
                    <a:lnTo>
                      <a:pt x="7" y="36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3" y="3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49" name="Freeform 873"/>
              <p:cNvSpPr>
                <a:spLocks/>
              </p:cNvSpPr>
              <p:nvPr/>
            </p:nvSpPr>
            <p:spPr bwMode="auto">
              <a:xfrm>
                <a:off x="4221" y="1709"/>
                <a:ext cx="15" cy="14"/>
              </a:xfrm>
              <a:custGeom>
                <a:avLst/>
                <a:gdLst>
                  <a:gd name="T0" fmla="*/ 0 w 15"/>
                  <a:gd name="T1" fmla="*/ 0 h 14"/>
                  <a:gd name="T2" fmla="*/ 15 w 15"/>
                  <a:gd name="T3" fmla="*/ 14 h 14"/>
                  <a:gd name="T4" fmla="*/ 0 w 15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0" y="0"/>
                    </a:moveTo>
                    <a:lnTo>
                      <a:pt x="15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50" name="Freeform 874"/>
              <p:cNvSpPr>
                <a:spLocks/>
              </p:cNvSpPr>
              <p:nvPr/>
            </p:nvSpPr>
            <p:spPr bwMode="auto">
              <a:xfrm>
                <a:off x="4218" y="1705"/>
                <a:ext cx="21" cy="22"/>
              </a:xfrm>
              <a:custGeom>
                <a:avLst/>
                <a:gdLst>
                  <a:gd name="T0" fmla="*/ 18 w 21"/>
                  <a:gd name="T1" fmla="*/ 22 h 22"/>
                  <a:gd name="T2" fmla="*/ 21 w 21"/>
                  <a:gd name="T3" fmla="*/ 18 h 22"/>
                  <a:gd name="T4" fmla="*/ 7 w 21"/>
                  <a:gd name="T5" fmla="*/ 0 h 22"/>
                  <a:gd name="T6" fmla="*/ 0 w 21"/>
                  <a:gd name="T7" fmla="*/ 7 h 22"/>
                  <a:gd name="T8" fmla="*/ 18 w 21"/>
                  <a:gd name="T9" fmla="*/ 22 h 22"/>
                  <a:gd name="T10" fmla="*/ 21 w 21"/>
                  <a:gd name="T11" fmla="*/ 18 h 22"/>
                  <a:gd name="T12" fmla="*/ 18 w 21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2">
                    <a:moveTo>
                      <a:pt x="18" y="22"/>
                    </a:moveTo>
                    <a:lnTo>
                      <a:pt x="21" y="18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18" y="22"/>
                    </a:lnTo>
                    <a:lnTo>
                      <a:pt x="21" y="18"/>
                    </a:lnTo>
                    <a:lnTo>
                      <a:pt x="18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51" name="Freeform 875"/>
              <p:cNvSpPr>
                <a:spLocks/>
              </p:cNvSpPr>
              <p:nvPr/>
            </p:nvSpPr>
            <p:spPr bwMode="auto">
              <a:xfrm>
                <a:off x="4218" y="1705"/>
                <a:ext cx="21" cy="22"/>
              </a:xfrm>
              <a:custGeom>
                <a:avLst/>
                <a:gdLst>
                  <a:gd name="T0" fmla="*/ 7 w 21"/>
                  <a:gd name="T1" fmla="*/ 0 h 22"/>
                  <a:gd name="T2" fmla="*/ 0 w 21"/>
                  <a:gd name="T3" fmla="*/ 7 h 22"/>
                  <a:gd name="T4" fmla="*/ 18 w 21"/>
                  <a:gd name="T5" fmla="*/ 22 h 22"/>
                  <a:gd name="T6" fmla="*/ 21 w 21"/>
                  <a:gd name="T7" fmla="*/ 18 h 22"/>
                  <a:gd name="T8" fmla="*/ 7 w 21"/>
                  <a:gd name="T9" fmla="*/ 0 h 22"/>
                  <a:gd name="T10" fmla="*/ 0 w 21"/>
                  <a:gd name="T11" fmla="*/ 7 h 22"/>
                  <a:gd name="T12" fmla="*/ 7 w 21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2">
                    <a:moveTo>
                      <a:pt x="7" y="0"/>
                    </a:moveTo>
                    <a:lnTo>
                      <a:pt x="0" y="7"/>
                    </a:lnTo>
                    <a:lnTo>
                      <a:pt x="18" y="22"/>
                    </a:lnTo>
                    <a:lnTo>
                      <a:pt x="21" y="18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52" name="Freeform 876"/>
              <p:cNvSpPr>
                <a:spLocks/>
              </p:cNvSpPr>
              <p:nvPr/>
            </p:nvSpPr>
            <p:spPr bwMode="auto">
              <a:xfrm>
                <a:off x="3667" y="1716"/>
                <a:ext cx="162" cy="144"/>
              </a:xfrm>
              <a:custGeom>
                <a:avLst/>
                <a:gdLst>
                  <a:gd name="T0" fmla="*/ 155 w 162"/>
                  <a:gd name="T1" fmla="*/ 58 h 144"/>
                  <a:gd name="T2" fmla="*/ 162 w 162"/>
                  <a:gd name="T3" fmla="*/ 58 h 144"/>
                  <a:gd name="T4" fmla="*/ 159 w 162"/>
                  <a:gd name="T5" fmla="*/ 65 h 144"/>
                  <a:gd name="T6" fmla="*/ 155 w 162"/>
                  <a:gd name="T7" fmla="*/ 76 h 144"/>
                  <a:gd name="T8" fmla="*/ 151 w 162"/>
                  <a:gd name="T9" fmla="*/ 83 h 144"/>
                  <a:gd name="T10" fmla="*/ 151 w 162"/>
                  <a:gd name="T11" fmla="*/ 90 h 144"/>
                  <a:gd name="T12" fmla="*/ 148 w 162"/>
                  <a:gd name="T13" fmla="*/ 101 h 144"/>
                  <a:gd name="T14" fmla="*/ 144 w 162"/>
                  <a:gd name="T15" fmla="*/ 108 h 144"/>
                  <a:gd name="T16" fmla="*/ 141 w 162"/>
                  <a:gd name="T17" fmla="*/ 115 h 144"/>
                  <a:gd name="T18" fmla="*/ 137 w 162"/>
                  <a:gd name="T19" fmla="*/ 122 h 144"/>
                  <a:gd name="T20" fmla="*/ 126 w 162"/>
                  <a:gd name="T21" fmla="*/ 126 h 144"/>
                  <a:gd name="T22" fmla="*/ 115 w 162"/>
                  <a:gd name="T23" fmla="*/ 133 h 144"/>
                  <a:gd name="T24" fmla="*/ 108 w 162"/>
                  <a:gd name="T25" fmla="*/ 137 h 144"/>
                  <a:gd name="T26" fmla="*/ 97 w 162"/>
                  <a:gd name="T27" fmla="*/ 140 h 144"/>
                  <a:gd name="T28" fmla="*/ 87 w 162"/>
                  <a:gd name="T29" fmla="*/ 140 h 144"/>
                  <a:gd name="T30" fmla="*/ 76 w 162"/>
                  <a:gd name="T31" fmla="*/ 144 h 144"/>
                  <a:gd name="T32" fmla="*/ 54 w 162"/>
                  <a:gd name="T33" fmla="*/ 144 h 144"/>
                  <a:gd name="T34" fmla="*/ 47 w 162"/>
                  <a:gd name="T35" fmla="*/ 140 h 144"/>
                  <a:gd name="T36" fmla="*/ 36 w 162"/>
                  <a:gd name="T37" fmla="*/ 137 h 144"/>
                  <a:gd name="T38" fmla="*/ 29 w 162"/>
                  <a:gd name="T39" fmla="*/ 130 h 144"/>
                  <a:gd name="T40" fmla="*/ 22 w 162"/>
                  <a:gd name="T41" fmla="*/ 126 h 144"/>
                  <a:gd name="T42" fmla="*/ 15 w 162"/>
                  <a:gd name="T43" fmla="*/ 119 h 144"/>
                  <a:gd name="T44" fmla="*/ 11 w 162"/>
                  <a:gd name="T45" fmla="*/ 112 h 144"/>
                  <a:gd name="T46" fmla="*/ 4 w 162"/>
                  <a:gd name="T47" fmla="*/ 104 h 144"/>
                  <a:gd name="T48" fmla="*/ 0 w 162"/>
                  <a:gd name="T49" fmla="*/ 94 h 144"/>
                  <a:gd name="T50" fmla="*/ 4 w 162"/>
                  <a:gd name="T51" fmla="*/ 86 h 144"/>
                  <a:gd name="T52" fmla="*/ 0 w 162"/>
                  <a:gd name="T53" fmla="*/ 76 h 144"/>
                  <a:gd name="T54" fmla="*/ 0 w 162"/>
                  <a:gd name="T55" fmla="*/ 58 h 144"/>
                  <a:gd name="T56" fmla="*/ 4 w 162"/>
                  <a:gd name="T57" fmla="*/ 47 h 144"/>
                  <a:gd name="T58" fmla="*/ 15 w 162"/>
                  <a:gd name="T59" fmla="*/ 36 h 144"/>
                  <a:gd name="T60" fmla="*/ 25 w 162"/>
                  <a:gd name="T61" fmla="*/ 32 h 144"/>
                  <a:gd name="T62" fmla="*/ 33 w 162"/>
                  <a:gd name="T63" fmla="*/ 32 h 144"/>
                  <a:gd name="T64" fmla="*/ 36 w 162"/>
                  <a:gd name="T65" fmla="*/ 29 h 144"/>
                  <a:gd name="T66" fmla="*/ 43 w 162"/>
                  <a:gd name="T67" fmla="*/ 25 h 144"/>
                  <a:gd name="T68" fmla="*/ 47 w 162"/>
                  <a:gd name="T69" fmla="*/ 25 h 144"/>
                  <a:gd name="T70" fmla="*/ 54 w 162"/>
                  <a:gd name="T71" fmla="*/ 22 h 144"/>
                  <a:gd name="T72" fmla="*/ 58 w 162"/>
                  <a:gd name="T73" fmla="*/ 22 h 144"/>
                  <a:gd name="T74" fmla="*/ 65 w 162"/>
                  <a:gd name="T75" fmla="*/ 18 h 144"/>
                  <a:gd name="T76" fmla="*/ 72 w 162"/>
                  <a:gd name="T77" fmla="*/ 14 h 144"/>
                  <a:gd name="T78" fmla="*/ 76 w 162"/>
                  <a:gd name="T79" fmla="*/ 11 h 144"/>
                  <a:gd name="T80" fmla="*/ 83 w 162"/>
                  <a:gd name="T81" fmla="*/ 11 h 144"/>
                  <a:gd name="T82" fmla="*/ 90 w 162"/>
                  <a:gd name="T83" fmla="*/ 7 h 144"/>
                  <a:gd name="T84" fmla="*/ 94 w 162"/>
                  <a:gd name="T85" fmla="*/ 7 h 144"/>
                  <a:gd name="T86" fmla="*/ 101 w 162"/>
                  <a:gd name="T87" fmla="*/ 4 h 144"/>
                  <a:gd name="T88" fmla="*/ 105 w 162"/>
                  <a:gd name="T89" fmla="*/ 4 h 144"/>
                  <a:gd name="T90" fmla="*/ 112 w 162"/>
                  <a:gd name="T91" fmla="*/ 0 h 144"/>
                  <a:gd name="T92" fmla="*/ 119 w 162"/>
                  <a:gd name="T93" fmla="*/ 0 h 144"/>
                  <a:gd name="T94" fmla="*/ 126 w 162"/>
                  <a:gd name="T95" fmla="*/ 7 h 144"/>
                  <a:gd name="T96" fmla="*/ 133 w 162"/>
                  <a:gd name="T97" fmla="*/ 11 h 144"/>
                  <a:gd name="T98" fmla="*/ 137 w 162"/>
                  <a:gd name="T99" fmla="*/ 18 h 144"/>
                  <a:gd name="T100" fmla="*/ 141 w 162"/>
                  <a:gd name="T101" fmla="*/ 25 h 144"/>
                  <a:gd name="T102" fmla="*/ 144 w 162"/>
                  <a:gd name="T103" fmla="*/ 36 h 144"/>
                  <a:gd name="T104" fmla="*/ 148 w 162"/>
                  <a:gd name="T105" fmla="*/ 43 h 144"/>
                  <a:gd name="T106" fmla="*/ 151 w 162"/>
                  <a:gd name="T107" fmla="*/ 50 h 144"/>
                  <a:gd name="T108" fmla="*/ 155 w 162"/>
                  <a:gd name="T109" fmla="*/ 5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2" h="144">
                    <a:moveTo>
                      <a:pt x="155" y="58"/>
                    </a:moveTo>
                    <a:lnTo>
                      <a:pt x="162" y="58"/>
                    </a:lnTo>
                    <a:lnTo>
                      <a:pt x="159" y="65"/>
                    </a:lnTo>
                    <a:lnTo>
                      <a:pt x="155" y="76"/>
                    </a:lnTo>
                    <a:lnTo>
                      <a:pt x="151" y="83"/>
                    </a:lnTo>
                    <a:lnTo>
                      <a:pt x="151" y="90"/>
                    </a:lnTo>
                    <a:lnTo>
                      <a:pt x="148" y="101"/>
                    </a:lnTo>
                    <a:lnTo>
                      <a:pt x="144" y="108"/>
                    </a:lnTo>
                    <a:lnTo>
                      <a:pt x="141" y="115"/>
                    </a:lnTo>
                    <a:lnTo>
                      <a:pt x="137" y="122"/>
                    </a:lnTo>
                    <a:lnTo>
                      <a:pt x="126" y="126"/>
                    </a:lnTo>
                    <a:lnTo>
                      <a:pt x="115" y="133"/>
                    </a:lnTo>
                    <a:lnTo>
                      <a:pt x="108" y="137"/>
                    </a:lnTo>
                    <a:lnTo>
                      <a:pt x="97" y="140"/>
                    </a:lnTo>
                    <a:lnTo>
                      <a:pt x="87" y="140"/>
                    </a:lnTo>
                    <a:lnTo>
                      <a:pt x="76" y="144"/>
                    </a:lnTo>
                    <a:lnTo>
                      <a:pt x="54" y="144"/>
                    </a:lnTo>
                    <a:lnTo>
                      <a:pt x="47" y="140"/>
                    </a:lnTo>
                    <a:lnTo>
                      <a:pt x="36" y="137"/>
                    </a:lnTo>
                    <a:lnTo>
                      <a:pt x="29" y="130"/>
                    </a:lnTo>
                    <a:lnTo>
                      <a:pt x="22" y="126"/>
                    </a:lnTo>
                    <a:lnTo>
                      <a:pt x="15" y="119"/>
                    </a:lnTo>
                    <a:lnTo>
                      <a:pt x="11" y="112"/>
                    </a:lnTo>
                    <a:lnTo>
                      <a:pt x="4" y="104"/>
                    </a:lnTo>
                    <a:lnTo>
                      <a:pt x="0" y="94"/>
                    </a:lnTo>
                    <a:lnTo>
                      <a:pt x="4" y="86"/>
                    </a:lnTo>
                    <a:lnTo>
                      <a:pt x="0" y="76"/>
                    </a:lnTo>
                    <a:lnTo>
                      <a:pt x="0" y="58"/>
                    </a:lnTo>
                    <a:lnTo>
                      <a:pt x="4" y="47"/>
                    </a:lnTo>
                    <a:lnTo>
                      <a:pt x="15" y="36"/>
                    </a:lnTo>
                    <a:lnTo>
                      <a:pt x="25" y="32"/>
                    </a:lnTo>
                    <a:lnTo>
                      <a:pt x="33" y="32"/>
                    </a:lnTo>
                    <a:lnTo>
                      <a:pt x="36" y="29"/>
                    </a:lnTo>
                    <a:lnTo>
                      <a:pt x="43" y="25"/>
                    </a:lnTo>
                    <a:lnTo>
                      <a:pt x="47" y="25"/>
                    </a:lnTo>
                    <a:lnTo>
                      <a:pt x="54" y="22"/>
                    </a:lnTo>
                    <a:lnTo>
                      <a:pt x="58" y="22"/>
                    </a:lnTo>
                    <a:lnTo>
                      <a:pt x="65" y="18"/>
                    </a:lnTo>
                    <a:lnTo>
                      <a:pt x="72" y="14"/>
                    </a:lnTo>
                    <a:lnTo>
                      <a:pt x="76" y="11"/>
                    </a:lnTo>
                    <a:lnTo>
                      <a:pt x="83" y="11"/>
                    </a:lnTo>
                    <a:lnTo>
                      <a:pt x="90" y="7"/>
                    </a:lnTo>
                    <a:lnTo>
                      <a:pt x="94" y="7"/>
                    </a:lnTo>
                    <a:lnTo>
                      <a:pt x="101" y="4"/>
                    </a:lnTo>
                    <a:lnTo>
                      <a:pt x="105" y="4"/>
                    </a:lnTo>
                    <a:lnTo>
                      <a:pt x="112" y="0"/>
                    </a:lnTo>
                    <a:lnTo>
                      <a:pt x="119" y="0"/>
                    </a:lnTo>
                    <a:lnTo>
                      <a:pt x="126" y="7"/>
                    </a:lnTo>
                    <a:lnTo>
                      <a:pt x="133" y="11"/>
                    </a:lnTo>
                    <a:lnTo>
                      <a:pt x="137" y="18"/>
                    </a:lnTo>
                    <a:lnTo>
                      <a:pt x="141" y="25"/>
                    </a:lnTo>
                    <a:lnTo>
                      <a:pt x="144" y="36"/>
                    </a:lnTo>
                    <a:lnTo>
                      <a:pt x="148" y="43"/>
                    </a:lnTo>
                    <a:lnTo>
                      <a:pt x="151" y="50"/>
                    </a:lnTo>
                    <a:lnTo>
                      <a:pt x="155" y="58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53" name="Freeform 877"/>
              <p:cNvSpPr>
                <a:spLocks/>
              </p:cNvSpPr>
              <p:nvPr/>
            </p:nvSpPr>
            <p:spPr bwMode="auto">
              <a:xfrm>
                <a:off x="3822" y="1770"/>
                <a:ext cx="11" cy="7"/>
              </a:xfrm>
              <a:custGeom>
                <a:avLst/>
                <a:gdLst>
                  <a:gd name="T0" fmla="*/ 11 w 11"/>
                  <a:gd name="T1" fmla="*/ 7 h 7"/>
                  <a:gd name="T2" fmla="*/ 7 w 11"/>
                  <a:gd name="T3" fmla="*/ 0 h 7"/>
                  <a:gd name="T4" fmla="*/ 0 w 11"/>
                  <a:gd name="T5" fmla="*/ 0 h 7"/>
                  <a:gd name="T6" fmla="*/ 0 w 11"/>
                  <a:gd name="T7" fmla="*/ 7 h 7"/>
                  <a:gd name="T8" fmla="*/ 7 w 11"/>
                  <a:gd name="T9" fmla="*/ 7 h 7"/>
                  <a:gd name="T10" fmla="*/ 4 w 11"/>
                  <a:gd name="T11" fmla="*/ 4 h 7"/>
                  <a:gd name="T12" fmla="*/ 11 w 11"/>
                  <a:gd name="T13" fmla="*/ 7 h 7"/>
                  <a:gd name="T14" fmla="*/ 11 w 11"/>
                  <a:gd name="T15" fmla="*/ 0 h 7"/>
                  <a:gd name="T16" fmla="*/ 7 w 11"/>
                  <a:gd name="T17" fmla="*/ 0 h 7"/>
                  <a:gd name="T18" fmla="*/ 11 w 11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4" y="4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54" name="Freeform 878"/>
              <p:cNvSpPr>
                <a:spLocks/>
              </p:cNvSpPr>
              <p:nvPr/>
            </p:nvSpPr>
            <p:spPr bwMode="auto">
              <a:xfrm>
                <a:off x="3800" y="1774"/>
                <a:ext cx="33" cy="68"/>
              </a:xfrm>
              <a:custGeom>
                <a:avLst/>
                <a:gdLst>
                  <a:gd name="T0" fmla="*/ 4 w 33"/>
                  <a:gd name="T1" fmla="*/ 68 h 68"/>
                  <a:gd name="T2" fmla="*/ 8 w 33"/>
                  <a:gd name="T3" fmla="*/ 68 h 68"/>
                  <a:gd name="T4" fmla="*/ 11 w 33"/>
                  <a:gd name="T5" fmla="*/ 61 h 68"/>
                  <a:gd name="T6" fmla="*/ 15 w 33"/>
                  <a:gd name="T7" fmla="*/ 50 h 68"/>
                  <a:gd name="T8" fmla="*/ 18 w 33"/>
                  <a:gd name="T9" fmla="*/ 43 h 68"/>
                  <a:gd name="T10" fmla="*/ 18 w 33"/>
                  <a:gd name="T11" fmla="*/ 36 h 68"/>
                  <a:gd name="T12" fmla="*/ 22 w 33"/>
                  <a:gd name="T13" fmla="*/ 25 h 68"/>
                  <a:gd name="T14" fmla="*/ 26 w 33"/>
                  <a:gd name="T15" fmla="*/ 18 h 68"/>
                  <a:gd name="T16" fmla="*/ 29 w 33"/>
                  <a:gd name="T17" fmla="*/ 10 h 68"/>
                  <a:gd name="T18" fmla="*/ 33 w 33"/>
                  <a:gd name="T19" fmla="*/ 3 h 68"/>
                  <a:gd name="T20" fmla="*/ 26 w 33"/>
                  <a:gd name="T21" fmla="*/ 0 h 68"/>
                  <a:gd name="T22" fmla="*/ 22 w 33"/>
                  <a:gd name="T23" fmla="*/ 7 h 68"/>
                  <a:gd name="T24" fmla="*/ 18 w 33"/>
                  <a:gd name="T25" fmla="*/ 14 h 68"/>
                  <a:gd name="T26" fmla="*/ 15 w 33"/>
                  <a:gd name="T27" fmla="*/ 25 h 68"/>
                  <a:gd name="T28" fmla="*/ 15 w 33"/>
                  <a:gd name="T29" fmla="*/ 32 h 68"/>
                  <a:gd name="T30" fmla="*/ 11 w 33"/>
                  <a:gd name="T31" fmla="*/ 39 h 68"/>
                  <a:gd name="T32" fmla="*/ 8 w 33"/>
                  <a:gd name="T33" fmla="*/ 46 h 68"/>
                  <a:gd name="T34" fmla="*/ 4 w 33"/>
                  <a:gd name="T35" fmla="*/ 57 h 68"/>
                  <a:gd name="T36" fmla="*/ 0 w 33"/>
                  <a:gd name="T37" fmla="*/ 64 h 68"/>
                  <a:gd name="T38" fmla="*/ 0 w 33"/>
                  <a:gd name="T39" fmla="*/ 61 h 68"/>
                  <a:gd name="T40" fmla="*/ 4 w 33"/>
                  <a:gd name="T41" fmla="*/ 68 h 68"/>
                  <a:gd name="T42" fmla="*/ 8 w 33"/>
                  <a:gd name="T43" fmla="*/ 68 h 68"/>
                  <a:gd name="T44" fmla="*/ 4 w 33"/>
                  <a:gd name="T4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" h="68">
                    <a:moveTo>
                      <a:pt x="4" y="68"/>
                    </a:moveTo>
                    <a:lnTo>
                      <a:pt x="8" y="68"/>
                    </a:lnTo>
                    <a:lnTo>
                      <a:pt x="11" y="61"/>
                    </a:lnTo>
                    <a:lnTo>
                      <a:pt x="15" y="50"/>
                    </a:lnTo>
                    <a:lnTo>
                      <a:pt x="18" y="43"/>
                    </a:lnTo>
                    <a:lnTo>
                      <a:pt x="18" y="36"/>
                    </a:lnTo>
                    <a:lnTo>
                      <a:pt x="22" y="25"/>
                    </a:lnTo>
                    <a:lnTo>
                      <a:pt x="26" y="18"/>
                    </a:lnTo>
                    <a:lnTo>
                      <a:pt x="29" y="10"/>
                    </a:lnTo>
                    <a:lnTo>
                      <a:pt x="33" y="3"/>
                    </a:lnTo>
                    <a:lnTo>
                      <a:pt x="26" y="0"/>
                    </a:lnTo>
                    <a:lnTo>
                      <a:pt x="22" y="7"/>
                    </a:lnTo>
                    <a:lnTo>
                      <a:pt x="18" y="14"/>
                    </a:lnTo>
                    <a:lnTo>
                      <a:pt x="15" y="25"/>
                    </a:lnTo>
                    <a:lnTo>
                      <a:pt x="15" y="32"/>
                    </a:lnTo>
                    <a:lnTo>
                      <a:pt x="11" y="39"/>
                    </a:lnTo>
                    <a:lnTo>
                      <a:pt x="8" y="46"/>
                    </a:lnTo>
                    <a:lnTo>
                      <a:pt x="4" y="57"/>
                    </a:lnTo>
                    <a:lnTo>
                      <a:pt x="0" y="64"/>
                    </a:lnTo>
                    <a:lnTo>
                      <a:pt x="0" y="61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55" name="Freeform 879"/>
              <p:cNvSpPr>
                <a:spLocks/>
              </p:cNvSpPr>
              <p:nvPr/>
            </p:nvSpPr>
            <p:spPr bwMode="auto">
              <a:xfrm>
                <a:off x="3718" y="1835"/>
                <a:ext cx="86" cy="29"/>
              </a:xfrm>
              <a:custGeom>
                <a:avLst/>
                <a:gdLst>
                  <a:gd name="T0" fmla="*/ 0 w 86"/>
                  <a:gd name="T1" fmla="*/ 29 h 29"/>
                  <a:gd name="T2" fmla="*/ 36 w 86"/>
                  <a:gd name="T3" fmla="*/ 29 h 29"/>
                  <a:gd name="T4" fmla="*/ 46 w 86"/>
                  <a:gd name="T5" fmla="*/ 25 h 29"/>
                  <a:gd name="T6" fmla="*/ 57 w 86"/>
                  <a:gd name="T7" fmla="*/ 21 h 29"/>
                  <a:gd name="T8" fmla="*/ 68 w 86"/>
                  <a:gd name="T9" fmla="*/ 18 h 29"/>
                  <a:gd name="T10" fmla="*/ 79 w 86"/>
                  <a:gd name="T11" fmla="*/ 11 h 29"/>
                  <a:gd name="T12" fmla="*/ 86 w 86"/>
                  <a:gd name="T13" fmla="*/ 7 h 29"/>
                  <a:gd name="T14" fmla="*/ 82 w 86"/>
                  <a:gd name="T15" fmla="*/ 0 h 29"/>
                  <a:gd name="T16" fmla="*/ 75 w 86"/>
                  <a:gd name="T17" fmla="*/ 3 h 29"/>
                  <a:gd name="T18" fmla="*/ 64 w 86"/>
                  <a:gd name="T19" fmla="*/ 11 h 29"/>
                  <a:gd name="T20" fmla="*/ 54 w 86"/>
                  <a:gd name="T21" fmla="*/ 14 h 29"/>
                  <a:gd name="T22" fmla="*/ 43 w 86"/>
                  <a:gd name="T23" fmla="*/ 18 h 29"/>
                  <a:gd name="T24" fmla="*/ 36 w 86"/>
                  <a:gd name="T25" fmla="*/ 21 h 29"/>
                  <a:gd name="T26" fmla="*/ 3 w 86"/>
                  <a:gd name="T27" fmla="*/ 21 h 29"/>
                  <a:gd name="T28" fmla="*/ 0 w 86"/>
                  <a:gd name="T29" fmla="*/ 29 h 29"/>
                  <a:gd name="T30" fmla="*/ 3 w 86"/>
                  <a:gd name="T31" fmla="*/ 29 h 29"/>
                  <a:gd name="T32" fmla="*/ 0 w 86"/>
                  <a:gd name="T3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29">
                    <a:moveTo>
                      <a:pt x="0" y="29"/>
                    </a:moveTo>
                    <a:lnTo>
                      <a:pt x="36" y="29"/>
                    </a:lnTo>
                    <a:lnTo>
                      <a:pt x="46" y="25"/>
                    </a:lnTo>
                    <a:lnTo>
                      <a:pt x="57" y="21"/>
                    </a:lnTo>
                    <a:lnTo>
                      <a:pt x="68" y="18"/>
                    </a:lnTo>
                    <a:lnTo>
                      <a:pt x="79" y="11"/>
                    </a:lnTo>
                    <a:lnTo>
                      <a:pt x="86" y="7"/>
                    </a:lnTo>
                    <a:lnTo>
                      <a:pt x="82" y="0"/>
                    </a:lnTo>
                    <a:lnTo>
                      <a:pt x="75" y="3"/>
                    </a:lnTo>
                    <a:lnTo>
                      <a:pt x="64" y="11"/>
                    </a:lnTo>
                    <a:lnTo>
                      <a:pt x="54" y="14"/>
                    </a:lnTo>
                    <a:lnTo>
                      <a:pt x="43" y="18"/>
                    </a:lnTo>
                    <a:lnTo>
                      <a:pt x="36" y="21"/>
                    </a:lnTo>
                    <a:lnTo>
                      <a:pt x="3" y="21"/>
                    </a:lnTo>
                    <a:lnTo>
                      <a:pt x="0" y="29"/>
                    </a:lnTo>
                    <a:lnTo>
                      <a:pt x="3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56" name="Freeform 880"/>
              <p:cNvSpPr>
                <a:spLocks/>
              </p:cNvSpPr>
              <p:nvPr/>
            </p:nvSpPr>
            <p:spPr bwMode="auto">
              <a:xfrm>
                <a:off x="3664" y="1810"/>
                <a:ext cx="57" cy="54"/>
              </a:xfrm>
              <a:custGeom>
                <a:avLst/>
                <a:gdLst>
                  <a:gd name="T0" fmla="*/ 0 w 57"/>
                  <a:gd name="T1" fmla="*/ 0 h 54"/>
                  <a:gd name="T2" fmla="*/ 0 w 57"/>
                  <a:gd name="T3" fmla="*/ 3 h 54"/>
                  <a:gd name="T4" fmla="*/ 3 w 57"/>
                  <a:gd name="T5" fmla="*/ 10 h 54"/>
                  <a:gd name="T6" fmla="*/ 10 w 57"/>
                  <a:gd name="T7" fmla="*/ 21 h 54"/>
                  <a:gd name="T8" fmla="*/ 14 w 57"/>
                  <a:gd name="T9" fmla="*/ 28 h 54"/>
                  <a:gd name="T10" fmla="*/ 21 w 57"/>
                  <a:gd name="T11" fmla="*/ 32 h 54"/>
                  <a:gd name="T12" fmla="*/ 32 w 57"/>
                  <a:gd name="T13" fmla="*/ 39 h 54"/>
                  <a:gd name="T14" fmla="*/ 39 w 57"/>
                  <a:gd name="T15" fmla="*/ 43 h 54"/>
                  <a:gd name="T16" fmla="*/ 46 w 57"/>
                  <a:gd name="T17" fmla="*/ 50 h 54"/>
                  <a:gd name="T18" fmla="*/ 54 w 57"/>
                  <a:gd name="T19" fmla="*/ 54 h 54"/>
                  <a:gd name="T20" fmla="*/ 57 w 57"/>
                  <a:gd name="T21" fmla="*/ 46 h 54"/>
                  <a:gd name="T22" fmla="*/ 50 w 57"/>
                  <a:gd name="T23" fmla="*/ 43 h 54"/>
                  <a:gd name="T24" fmla="*/ 43 w 57"/>
                  <a:gd name="T25" fmla="*/ 39 h 54"/>
                  <a:gd name="T26" fmla="*/ 36 w 57"/>
                  <a:gd name="T27" fmla="*/ 32 h 54"/>
                  <a:gd name="T28" fmla="*/ 28 w 57"/>
                  <a:gd name="T29" fmla="*/ 28 h 54"/>
                  <a:gd name="T30" fmla="*/ 21 w 57"/>
                  <a:gd name="T31" fmla="*/ 21 h 54"/>
                  <a:gd name="T32" fmla="*/ 14 w 57"/>
                  <a:gd name="T33" fmla="*/ 18 h 54"/>
                  <a:gd name="T34" fmla="*/ 14 w 57"/>
                  <a:gd name="T35" fmla="*/ 7 h 54"/>
                  <a:gd name="T36" fmla="*/ 7 w 57"/>
                  <a:gd name="T37" fmla="*/ 0 h 54"/>
                  <a:gd name="T38" fmla="*/ 0 w 57"/>
                  <a:gd name="T39" fmla="*/ 0 h 54"/>
                  <a:gd name="T40" fmla="*/ 0 w 57"/>
                  <a:gd name="T41" fmla="*/ 3 h 54"/>
                  <a:gd name="T42" fmla="*/ 0 w 57"/>
                  <a:gd name="T4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" h="54">
                    <a:moveTo>
                      <a:pt x="0" y="0"/>
                    </a:moveTo>
                    <a:lnTo>
                      <a:pt x="0" y="3"/>
                    </a:lnTo>
                    <a:lnTo>
                      <a:pt x="3" y="10"/>
                    </a:lnTo>
                    <a:lnTo>
                      <a:pt x="10" y="21"/>
                    </a:lnTo>
                    <a:lnTo>
                      <a:pt x="14" y="28"/>
                    </a:lnTo>
                    <a:lnTo>
                      <a:pt x="21" y="32"/>
                    </a:lnTo>
                    <a:lnTo>
                      <a:pt x="32" y="39"/>
                    </a:lnTo>
                    <a:lnTo>
                      <a:pt x="39" y="43"/>
                    </a:lnTo>
                    <a:lnTo>
                      <a:pt x="46" y="50"/>
                    </a:lnTo>
                    <a:lnTo>
                      <a:pt x="54" y="54"/>
                    </a:lnTo>
                    <a:lnTo>
                      <a:pt x="57" y="46"/>
                    </a:lnTo>
                    <a:lnTo>
                      <a:pt x="50" y="43"/>
                    </a:lnTo>
                    <a:lnTo>
                      <a:pt x="43" y="39"/>
                    </a:lnTo>
                    <a:lnTo>
                      <a:pt x="36" y="32"/>
                    </a:lnTo>
                    <a:lnTo>
                      <a:pt x="28" y="28"/>
                    </a:lnTo>
                    <a:lnTo>
                      <a:pt x="21" y="21"/>
                    </a:lnTo>
                    <a:lnTo>
                      <a:pt x="14" y="18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57" name="Freeform 881"/>
              <p:cNvSpPr>
                <a:spLocks/>
              </p:cNvSpPr>
              <p:nvPr/>
            </p:nvSpPr>
            <p:spPr bwMode="auto">
              <a:xfrm>
                <a:off x="3664" y="1745"/>
                <a:ext cx="28" cy="65"/>
              </a:xfrm>
              <a:custGeom>
                <a:avLst/>
                <a:gdLst>
                  <a:gd name="T0" fmla="*/ 28 w 28"/>
                  <a:gd name="T1" fmla="*/ 0 h 65"/>
                  <a:gd name="T2" fmla="*/ 14 w 28"/>
                  <a:gd name="T3" fmla="*/ 3 h 65"/>
                  <a:gd name="T4" fmla="*/ 7 w 28"/>
                  <a:gd name="T5" fmla="*/ 11 h 65"/>
                  <a:gd name="T6" fmla="*/ 3 w 28"/>
                  <a:gd name="T7" fmla="*/ 18 h 65"/>
                  <a:gd name="T8" fmla="*/ 0 w 28"/>
                  <a:gd name="T9" fmla="*/ 29 h 65"/>
                  <a:gd name="T10" fmla="*/ 0 w 28"/>
                  <a:gd name="T11" fmla="*/ 65 h 65"/>
                  <a:gd name="T12" fmla="*/ 7 w 28"/>
                  <a:gd name="T13" fmla="*/ 65 h 65"/>
                  <a:gd name="T14" fmla="*/ 10 w 28"/>
                  <a:gd name="T15" fmla="*/ 57 h 65"/>
                  <a:gd name="T16" fmla="*/ 7 w 28"/>
                  <a:gd name="T17" fmla="*/ 47 h 65"/>
                  <a:gd name="T18" fmla="*/ 7 w 28"/>
                  <a:gd name="T19" fmla="*/ 29 h 65"/>
                  <a:gd name="T20" fmla="*/ 10 w 28"/>
                  <a:gd name="T21" fmla="*/ 21 h 65"/>
                  <a:gd name="T22" fmla="*/ 14 w 28"/>
                  <a:gd name="T23" fmla="*/ 14 h 65"/>
                  <a:gd name="T24" fmla="*/ 18 w 28"/>
                  <a:gd name="T25" fmla="*/ 11 h 65"/>
                  <a:gd name="T26" fmla="*/ 28 w 28"/>
                  <a:gd name="T27" fmla="*/ 7 h 65"/>
                  <a:gd name="T28" fmla="*/ 28 w 28"/>
                  <a:gd name="T2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65">
                    <a:moveTo>
                      <a:pt x="28" y="0"/>
                    </a:moveTo>
                    <a:lnTo>
                      <a:pt x="14" y="3"/>
                    </a:lnTo>
                    <a:lnTo>
                      <a:pt x="7" y="11"/>
                    </a:lnTo>
                    <a:lnTo>
                      <a:pt x="3" y="18"/>
                    </a:lnTo>
                    <a:lnTo>
                      <a:pt x="0" y="29"/>
                    </a:lnTo>
                    <a:lnTo>
                      <a:pt x="0" y="65"/>
                    </a:lnTo>
                    <a:lnTo>
                      <a:pt x="7" y="65"/>
                    </a:lnTo>
                    <a:lnTo>
                      <a:pt x="10" y="57"/>
                    </a:lnTo>
                    <a:lnTo>
                      <a:pt x="7" y="47"/>
                    </a:lnTo>
                    <a:lnTo>
                      <a:pt x="7" y="29"/>
                    </a:lnTo>
                    <a:lnTo>
                      <a:pt x="10" y="21"/>
                    </a:lnTo>
                    <a:lnTo>
                      <a:pt x="14" y="14"/>
                    </a:lnTo>
                    <a:lnTo>
                      <a:pt x="18" y="11"/>
                    </a:lnTo>
                    <a:lnTo>
                      <a:pt x="28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58" name="Freeform 882"/>
              <p:cNvSpPr>
                <a:spLocks/>
              </p:cNvSpPr>
              <p:nvPr/>
            </p:nvSpPr>
            <p:spPr bwMode="auto">
              <a:xfrm>
                <a:off x="3692" y="1712"/>
                <a:ext cx="98" cy="40"/>
              </a:xfrm>
              <a:custGeom>
                <a:avLst/>
                <a:gdLst>
                  <a:gd name="T0" fmla="*/ 98 w 98"/>
                  <a:gd name="T1" fmla="*/ 0 h 40"/>
                  <a:gd name="T2" fmla="*/ 87 w 98"/>
                  <a:gd name="T3" fmla="*/ 0 h 40"/>
                  <a:gd name="T4" fmla="*/ 80 w 98"/>
                  <a:gd name="T5" fmla="*/ 4 h 40"/>
                  <a:gd name="T6" fmla="*/ 76 w 98"/>
                  <a:gd name="T7" fmla="*/ 4 h 40"/>
                  <a:gd name="T8" fmla="*/ 69 w 98"/>
                  <a:gd name="T9" fmla="*/ 8 h 40"/>
                  <a:gd name="T10" fmla="*/ 62 w 98"/>
                  <a:gd name="T11" fmla="*/ 8 h 40"/>
                  <a:gd name="T12" fmla="*/ 54 w 98"/>
                  <a:gd name="T13" fmla="*/ 11 h 40"/>
                  <a:gd name="T14" fmla="*/ 51 w 98"/>
                  <a:gd name="T15" fmla="*/ 11 h 40"/>
                  <a:gd name="T16" fmla="*/ 44 w 98"/>
                  <a:gd name="T17" fmla="*/ 15 h 40"/>
                  <a:gd name="T18" fmla="*/ 40 w 98"/>
                  <a:gd name="T19" fmla="*/ 18 h 40"/>
                  <a:gd name="T20" fmla="*/ 33 w 98"/>
                  <a:gd name="T21" fmla="*/ 22 h 40"/>
                  <a:gd name="T22" fmla="*/ 26 w 98"/>
                  <a:gd name="T23" fmla="*/ 22 h 40"/>
                  <a:gd name="T24" fmla="*/ 22 w 98"/>
                  <a:gd name="T25" fmla="*/ 26 h 40"/>
                  <a:gd name="T26" fmla="*/ 15 w 98"/>
                  <a:gd name="T27" fmla="*/ 26 h 40"/>
                  <a:gd name="T28" fmla="*/ 11 w 98"/>
                  <a:gd name="T29" fmla="*/ 29 h 40"/>
                  <a:gd name="T30" fmla="*/ 4 w 98"/>
                  <a:gd name="T31" fmla="*/ 33 h 40"/>
                  <a:gd name="T32" fmla="*/ 0 w 98"/>
                  <a:gd name="T33" fmla="*/ 33 h 40"/>
                  <a:gd name="T34" fmla="*/ 0 w 98"/>
                  <a:gd name="T35" fmla="*/ 40 h 40"/>
                  <a:gd name="T36" fmla="*/ 8 w 98"/>
                  <a:gd name="T37" fmla="*/ 40 h 40"/>
                  <a:gd name="T38" fmla="*/ 11 w 98"/>
                  <a:gd name="T39" fmla="*/ 36 h 40"/>
                  <a:gd name="T40" fmla="*/ 18 w 98"/>
                  <a:gd name="T41" fmla="*/ 33 h 40"/>
                  <a:gd name="T42" fmla="*/ 26 w 98"/>
                  <a:gd name="T43" fmla="*/ 33 h 40"/>
                  <a:gd name="T44" fmla="*/ 29 w 98"/>
                  <a:gd name="T45" fmla="*/ 29 h 40"/>
                  <a:gd name="T46" fmla="*/ 36 w 98"/>
                  <a:gd name="T47" fmla="*/ 26 h 40"/>
                  <a:gd name="T48" fmla="*/ 40 w 98"/>
                  <a:gd name="T49" fmla="*/ 26 h 40"/>
                  <a:gd name="T50" fmla="*/ 47 w 98"/>
                  <a:gd name="T51" fmla="*/ 22 h 40"/>
                  <a:gd name="T52" fmla="*/ 51 w 98"/>
                  <a:gd name="T53" fmla="*/ 18 h 40"/>
                  <a:gd name="T54" fmla="*/ 58 w 98"/>
                  <a:gd name="T55" fmla="*/ 18 h 40"/>
                  <a:gd name="T56" fmla="*/ 65 w 98"/>
                  <a:gd name="T57" fmla="*/ 15 h 40"/>
                  <a:gd name="T58" fmla="*/ 69 w 98"/>
                  <a:gd name="T59" fmla="*/ 15 h 40"/>
                  <a:gd name="T60" fmla="*/ 76 w 98"/>
                  <a:gd name="T61" fmla="*/ 11 h 40"/>
                  <a:gd name="T62" fmla="*/ 83 w 98"/>
                  <a:gd name="T63" fmla="*/ 11 h 40"/>
                  <a:gd name="T64" fmla="*/ 87 w 98"/>
                  <a:gd name="T65" fmla="*/ 8 h 40"/>
                  <a:gd name="T66" fmla="*/ 94 w 98"/>
                  <a:gd name="T67" fmla="*/ 8 h 40"/>
                  <a:gd name="T68" fmla="*/ 98 w 98"/>
                  <a:gd name="T69" fmla="*/ 0 h 40"/>
                  <a:gd name="T70" fmla="*/ 94 w 98"/>
                  <a:gd name="T71" fmla="*/ 0 h 40"/>
                  <a:gd name="T72" fmla="*/ 98 w 98"/>
                  <a:gd name="T7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8" h="40">
                    <a:moveTo>
                      <a:pt x="98" y="0"/>
                    </a:moveTo>
                    <a:lnTo>
                      <a:pt x="87" y="0"/>
                    </a:lnTo>
                    <a:lnTo>
                      <a:pt x="80" y="4"/>
                    </a:lnTo>
                    <a:lnTo>
                      <a:pt x="76" y="4"/>
                    </a:lnTo>
                    <a:lnTo>
                      <a:pt x="69" y="8"/>
                    </a:lnTo>
                    <a:lnTo>
                      <a:pt x="62" y="8"/>
                    </a:lnTo>
                    <a:lnTo>
                      <a:pt x="54" y="11"/>
                    </a:lnTo>
                    <a:lnTo>
                      <a:pt x="51" y="11"/>
                    </a:lnTo>
                    <a:lnTo>
                      <a:pt x="44" y="15"/>
                    </a:lnTo>
                    <a:lnTo>
                      <a:pt x="40" y="18"/>
                    </a:lnTo>
                    <a:lnTo>
                      <a:pt x="33" y="22"/>
                    </a:lnTo>
                    <a:lnTo>
                      <a:pt x="26" y="22"/>
                    </a:lnTo>
                    <a:lnTo>
                      <a:pt x="22" y="26"/>
                    </a:lnTo>
                    <a:lnTo>
                      <a:pt x="15" y="26"/>
                    </a:lnTo>
                    <a:lnTo>
                      <a:pt x="11" y="29"/>
                    </a:lnTo>
                    <a:lnTo>
                      <a:pt x="4" y="33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8" y="40"/>
                    </a:lnTo>
                    <a:lnTo>
                      <a:pt x="11" y="36"/>
                    </a:lnTo>
                    <a:lnTo>
                      <a:pt x="18" y="33"/>
                    </a:lnTo>
                    <a:lnTo>
                      <a:pt x="26" y="33"/>
                    </a:lnTo>
                    <a:lnTo>
                      <a:pt x="29" y="29"/>
                    </a:lnTo>
                    <a:lnTo>
                      <a:pt x="36" y="26"/>
                    </a:lnTo>
                    <a:lnTo>
                      <a:pt x="40" y="26"/>
                    </a:lnTo>
                    <a:lnTo>
                      <a:pt x="47" y="22"/>
                    </a:lnTo>
                    <a:lnTo>
                      <a:pt x="51" y="18"/>
                    </a:lnTo>
                    <a:lnTo>
                      <a:pt x="58" y="18"/>
                    </a:lnTo>
                    <a:lnTo>
                      <a:pt x="65" y="15"/>
                    </a:lnTo>
                    <a:lnTo>
                      <a:pt x="69" y="15"/>
                    </a:lnTo>
                    <a:lnTo>
                      <a:pt x="76" y="11"/>
                    </a:lnTo>
                    <a:lnTo>
                      <a:pt x="83" y="11"/>
                    </a:lnTo>
                    <a:lnTo>
                      <a:pt x="87" y="8"/>
                    </a:lnTo>
                    <a:lnTo>
                      <a:pt x="94" y="8"/>
                    </a:lnTo>
                    <a:lnTo>
                      <a:pt x="98" y="0"/>
                    </a:lnTo>
                    <a:lnTo>
                      <a:pt x="94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59" name="Freeform 883"/>
              <p:cNvSpPr>
                <a:spLocks/>
              </p:cNvSpPr>
              <p:nvPr/>
            </p:nvSpPr>
            <p:spPr bwMode="auto">
              <a:xfrm>
                <a:off x="3786" y="1712"/>
                <a:ext cx="40" cy="65"/>
              </a:xfrm>
              <a:custGeom>
                <a:avLst/>
                <a:gdLst>
                  <a:gd name="T0" fmla="*/ 36 w 40"/>
                  <a:gd name="T1" fmla="*/ 58 h 65"/>
                  <a:gd name="T2" fmla="*/ 40 w 40"/>
                  <a:gd name="T3" fmla="*/ 62 h 65"/>
                  <a:gd name="T4" fmla="*/ 36 w 40"/>
                  <a:gd name="T5" fmla="*/ 54 h 65"/>
                  <a:gd name="T6" fmla="*/ 32 w 40"/>
                  <a:gd name="T7" fmla="*/ 47 h 65"/>
                  <a:gd name="T8" fmla="*/ 29 w 40"/>
                  <a:gd name="T9" fmla="*/ 36 h 65"/>
                  <a:gd name="T10" fmla="*/ 25 w 40"/>
                  <a:gd name="T11" fmla="*/ 29 h 65"/>
                  <a:gd name="T12" fmla="*/ 22 w 40"/>
                  <a:gd name="T13" fmla="*/ 22 h 65"/>
                  <a:gd name="T14" fmla="*/ 18 w 40"/>
                  <a:gd name="T15" fmla="*/ 15 h 65"/>
                  <a:gd name="T16" fmla="*/ 4 w 40"/>
                  <a:gd name="T17" fmla="*/ 0 h 65"/>
                  <a:gd name="T18" fmla="*/ 0 w 40"/>
                  <a:gd name="T19" fmla="*/ 8 h 65"/>
                  <a:gd name="T20" fmla="*/ 7 w 40"/>
                  <a:gd name="T21" fmla="*/ 11 h 65"/>
                  <a:gd name="T22" fmla="*/ 11 w 40"/>
                  <a:gd name="T23" fmla="*/ 18 h 65"/>
                  <a:gd name="T24" fmla="*/ 14 w 40"/>
                  <a:gd name="T25" fmla="*/ 26 h 65"/>
                  <a:gd name="T26" fmla="*/ 18 w 40"/>
                  <a:gd name="T27" fmla="*/ 33 h 65"/>
                  <a:gd name="T28" fmla="*/ 22 w 40"/>
                  <a:gd name="T29" fmla="*/ 40 h 65"/>
                  <a:gd name="T30" fmla="*/ 25 w 40"/>
                  <a:gd name="T31" fmla="*/ 47 h 65"/>
                  <a:gd name="T32" fmla="*/ 29 w 40"/>
                  <a:gd name="T33" fmla="*/ 58 h 65"/>
                  <a:gd name="T34" fmla="*/ 32 w 40"/>
                  <a:gd name="T35" fmla="*/ 65 h 65"/>
                  <a:gd name="T36" fmla="*/ 36 w 40"/>
                  <a:gd name="T37" fmla="*/ 65 h 65"/>
                  <a:gd name="T38" fmla="*/ 32 w 40"/>
                  <a:gd name="T39" fmla="*/ 65 h 65"/>
                  <a:gd name="T40" fmla="*/ 36 w 40"/>
                  <a:gd name="T41" fmla="*/ 65 h 65"/>
                  <a:gd name="T42" fmla="*/ 36 w 40"/>
                  <a:gd name="T43" fmla="*/ 5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65">
                    <a:moveTo>
                      <a:pt x="36" y="58"/>
                    </a:moveTo>
                    <a:lnTo>
                      <a:pt x="40" y="62"/>
                    </a:lnTo>
                    <a:lnTo>
                      <a:pt x="36" y="54"/>
                    </a:lnTo>
                    <a:lnTo>
                      <a:pt x="32" y="47"/>
                    </a:lnTo>
                    <a:lnTo>
                      <a:pt x="29" y="36"/>
                    </a:lnTo>
                    <a:lnTo>
                      <a:pt x="25" y="29"/>
                    </a:lnTo>
                    <a:lnTo>
                      <a:pt x="22" y="22"/>
                    </a:lnTo>
                    <a:lnTo>
                      <a:pt x="18" y="15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1" y="18"/>
                    </a:lnTo>
                    <a:lnTo>
                      <a:pt x="14" y="26"/>
                    </a:lnTo>
                    <a:lnTo>
                      <a:pt x="18" y="33"/>
                    </a:lnTo>
                    <a:lnTo>
                      <a:pt x="22" y="40"/>
                    </a:lnTo>
                    <a:lnTo>
                      <a:pt x="25" y="47"/>
                    </a:lnTo>
                    <a:lnTo>
                      <a:pt x="29" y="58"/>
                    </a:lnTo>
                    <a:lnTo>
                      <a:pt x="32" y="65"/>
                    </a:lnTo>
                    <a:lnTo>
                      <a:pt x="36" y="65"/>
                    </a:lnTo>
                    <a:lnTo>
                      <a:pt x="32" y="65"/>
                    </a:lnTo>
                    <a:lnTo>
                      <a:pt x="36" y="65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60" name="Freeform 884"/>
              <p:cNvSpPr>
                <a:spLocks/>
              </p:cNvSpPr>
              <p:nvPr/>
            </p:nvSpPr>
            <p:spPr bwMode="auto">
              <a:xfrm>
                <a:off x="4218" y="1720"/>
                <a:ext cx="18" cy="21"/>
              </a:xfrm>
              <a:custGeom>
                <a:avLst/>
                <a:gdLst>
                  <a:gd name="T0" fmla="*/ 18 w 18"/>
                  <a:gd name="T1" fmla="*/ 21 h 21"/>
                  <a:gd name="T2" fmla="*/ 18 w 18"/>
                  <a:gd name="T3" fmla="*/ 18 h 21"/>
                  <a:gd name="T4" fmla="*/ 11 w 18"/>
                  <a:gd name="T5" fmla="*/ 18 h 21"/>
                  <a:gd name="T6" fmla="*/ 0 w 18"/>
                  <a:gd name="T7" fmla="*/ 7 h 21"/>
                  <a:gd name="T8" fmla="*/ 0 w 18"/>
                  <a:gd name="T9" fmla="*/ 0 h 21"/>
                  <a:gd name="T10" fmla="*/ 18 w 18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21"/>
                    </a:moveTo>
                    <a:lnTo>
                      <a:pt x="18" y="18"/>
                    </a:lnTo>
                    <a:lnTo>
                      <a:pt x="11" y="18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61" name="Freeform 885"/>
              <p:cNvSpPr>
                <a:spLocks/>
              </p:cNvSpPr>
              <p:nvPr/>
            </p:nvSpPr>
            <p:spPr bwMode="auto">
              <a:xfrm>
                <a:off x="4214" y="1709"/>
                <a:ext cx="25" cy="32"/>
              </a:xfrm>
              <a:custGeom>
                <a:avLst/>
                <a:gdLst>
                  <a:gd name="T0" fmla="*/ 4 w 25"/>
                  <a:gd name="T1" fmla="*/ 11 h 32"/>
                  <a:gd name="T2" fmla="*/ 0 w 25"/>
                  <a:gd name="T3" fmla="*/ 11 h 32"/>
                  <a:gd name="T4" fmla="*/ 0 w 25"/>
                  <a:gd name="T5" fmla="*/ 18 h 32"/>
                  <a:gd name="T6" fmla="*/ 4 w 25"/>
                  <a:gd name="T7" fmla="*/ 21 h 32"/>
                  <a:gd name="T8" fmla="*/ 4 w 25"/>
                  <a:gd name="T9" fmla="*/ 25 h 32"/>
                  <a:gd name="T10" fmla="*/ 7 w 25"/>
                  <a:gd name="T11" fmla="*/ 29 h 32"/>
                  <a:gd name="T12" fmla="*/ 11 w 25"/>
                  <a:gd name="T13" fmla="*/ 29 h 32"/>
                  <a:gd name="T14" fmla="*/ 15 w 25"/>
                  <a:gd name="T15" fmla="*/ 32 h 32"/>
                  <a:gd name="T16" fmla="*/ 22 w 25"/>
                  <a:gd name="T17" fmla="*/ 32 h 32"/>
                  <a:gd name="T18" fmla="*/ 25 w 25"/>
                  <a:gd name="T19" fmla="*/ 29 h 32"/>
                  <a:gd name="T20" fmla="*/ 22 w 25"/>
                  <a:gd name="T21" fmla="*/ 29 h 32"/>
                  <a:gd name="T22" fmla="*/ 15 w 25"/>
                  <a:gd name="T23" fmla="*/ 21 h 32"/>
                  <a:gd name="T24" fmla="*/ 11 w 25"/>
                  <a:gd name="T25" fmla="*/ 21 h 32"/>
                  <a:gd name="T26" fmla="*/ 7 w 25"/>
                  <a:gd name="T27" fmla="*/ 18 h 32"/>
                  <a:gd name="T28" fmla="*/ 7 w 25"/>
                  <a:gd name="T29" fmla="*/ 11 h 32"/>
                  <a:gd name="T30" fmla="*/ 0 w 25"/>
                  <a:gd name="T31" fmla="*/ 14 h 32"/>
                  <a:gd name="T32" fmla="*/ 4 w 25"/>
                  <a:gd name="T33" fmla="*/ 11 h 32"/>
                  <a:gd name="T34" fmla="*/ 0 w 25"/>
                  <a:gd name="T35" fmla="*/ 0 h 32"/>
                  <a:gd name="T36" fmla="*/ 0 w 25"/>
                  <a:gd name="T37" fmla="*/ 11 h 32"/>
                  <a:gd name="T38" fmla="*/ 4 w 25"/>
                  <a:gd name="T3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32">
                    <a:moveTo>
                      <a:pt x="4" y="11"/>
                    </a:moveTo>
                    <a:lnTo>
                      <a:pt x="0" y="11"/>
                    </a:lnTo>
                    <a:lnTo>
                      <a:pt x="0" y="18"/>
                    </a:lnTo>
                    <a:lnTo>
                      <a:pt x="4" y="21"/>
                    </a:lnTo>
                    <a:lnTo>
                      <a:pt x="4" y="25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5" y="32"/>
                    </a:lnTo>
                    <a:lnTo>
                      <a:pt x="22" y="32"/>
                    </a:lnTo>
                    <a:lnTo>
                      <a:pt x="25" y="29"/>
                    </a:lnTo>
                    <a:lnTo>
                      <a:pt x="22" y="2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7" y="18"/>
                    </a:lnTo>
                    <a:lnTo>
                      <a:pt x="7" y="11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62" name="Freeform 886"/>
              <p:cNvSpPr>
                <a:spLocks/>
              </p:cNvSpPr>
              <p:nvPr/>
            </p:nvSpPr>
            <p:spPr bwMode="auto">
              <a:xfrm>
                <a:off x="4214" y="1720"/>
                <a:ext cx="25" cy="21"/>
              </a:xfrm>
              <a:custGeom>
                <a:avLst/>
                <a:gdLst>
                  <a:gd name="T0" fmla="*/ 22 w 25"/>
                  <a:gd name="T1" fmla="*/ 21 h 21"/>
                  <a:gd name="T2" fmla="*/ 25 w 25"/>
                  <a:gd name="T3" fmla="*/ 18 h 21"/>
                  <a:gd name="T4" fmla="*/ 4 w 25"/>
                  <a:gd name="T5" fmla="*/ 0 h 21"/>
                  <a:gd name="T6" fmla="*/ 0 w 25"/>
                  <a:gd name="T7" fmla="*/ 3 h 21"/>
                  <a:gd name="T8" fmla="*/ 18 w 25"/>
                  <a:gd name="T9" fmla="*/ 21 h 21"/>
                  <a:gd name="T10" fmla="*/ 25 w 25"/>
                  <a:gd name="T11" fmla="*/ 18 h 21"/>
                  <a:gd name="T12" fmla="*/ 22 w 25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1">
                    <a:moveTo>
                      <a:pt x="22" y="21"/>
                    </a:moveTo>
                    <a:lnTo>
                      <a:pt x="25" y="18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18" y="21"/>
                    </a:lnTo>
                    <a:lnTo>
                      <a:pt x="25" y="18"/>
                    </a:lnTo>
                    <a:lnTo>
                      <a:pt x="22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63" name="Freeform 887"/>
              <p:cNvSpPr>
                <a:spLocks/>
              </p:cNvSpPr>
              <p:nvPr/>
            </p:nvSpPr>
            <p:spPr bwMode="auto">
              <a:xfrm>
                <a:off x="3883" y="1730"/>
                <a:ext cx="65" cy="26"/>
              </a:xfrm>
              <a:custGeom>
                <a:avLst/>
                <a:gdLst>
                  <a:gd name="T0" fmla="*/ 65 w 65"/>
                  <a:gd name="T1" fmla="*/ 15 h 26"/>
                  <a:gd name="T2" fmla="*/ 61 w 65"/>
                  <a:gd name="T3" fmla="*/ 15 h 26"/>
                  <a:gd name="T4" fmla="*/ 54 w 65"/>
                  <a:gd name="T5" fmla="*/ 22 h 26"/>
                  <a:gd name="T6" fmla="*/ 54 w 65"/>
                  <a:gd name="T7" fmla="*/ 26 h 26"/>
                  <a:gd name="T8" fmla="*/ 33 w 65"/>
                  <a:gd name="T9" fmla="*/ 26 h 26"/>
                  <a:gd name="T10" fmla="*/ 25 w 65"/>
                  <a:gd name="T11" fmla="*/ 22 h 26"/>
                  <a:gd name="T12" fmla="*/ 18 w 65"/>
                  <a:gd name="T13" fmla="*/ 18 h 26"/>
                  <a:gd name="T14" fmla="*/ 15 w 65"/>
                  <a:gd name="T15" fmla="*/ 15 h 26"/>
                  <a:gd name="T16" fmla="*/ 7 w 65"/>
                  <a:gd name="T17" fmla="*/ 11 h 26"/>
                  <a:gd name="T18" fmla="*/ 0 w 65"/>
                  <a:gd name="T19" fmla="*/ 8 h 26"/>
                  <a:gd name="T20" fmla="*/ 15 w 65"/>
                  <a:gd name="T21" fmla="*/ 0 h 26"/>
                  <a:gd name="T22" fmla="*/ 18 w 65"/>
                  <a:gd name="T23" fmla="*/ 4 h 26"/>
                  <a:gd name="T24" fmla="*/ 25 w 65"/>
                  <a:gd name="T25" fmla="*/ 8 h 26"/>
                  <a:gd name="T26" fmla="*/ 54 w 65"/>
                  <a:gd name="T27" fmla="*/ 8 h 26"/>
                  <a:gd name="T28" fmla="*/ 61 w 65"/>
                  <a:gd name="T29" fmla="*/ 11 h 26"/>
                  <a:gd name="T30" fmla="*/ 65 w 65"/>
                  <a:gd name="T31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" h="26">
                    <a:moveTo>
                      <a:pt x="65" y="15"/>
                    </a:moveTo>
                    <a:lnTo>
                      <a:pt x="61" y="15"/>
                    </a:lnTo>
                    <a:lnTo>
                      <a:pt x="54" y="22"/>
                    </a:lnTo>
                    <a:lnTo>
                      <a:pt x="54" y="26"/>
                    </a:lnTo>
                    <a:lnTo>
                      <a:pt x="33" y="26"/>
                    </a:lnTo>
                    <a:lnTo>
                      <a:pt x="25" y="22"/>
                    </a:lnTo>
                    <a:lnTo>
                      <a:pt x="18" y="18"/>
                    </a:lnTo>
                    <a:lnTo>
                      <a:pt x="15" y="15"/>
                    </a:lnTo>
                    <a:lnTo>
                      <a:pt x="7" y="11"/>
                    </a:lnTo>
                    <a:lnTo>
                      <a:pt x="0" y="8"/>
                    </a:lnTo>
                    <a:lnTo>
                      <a:pt x="15" y="0"/>
                    </a:lnTo>
                    <a:lnTo>
                      <a:pt x="18" y="4"/>
                    </a:lnTo>
                    <a:lnTo>
                      <a:pt x="25" y="8"/>
                    </a:lnTo>
                    <a:lnTo>
                      <a:pt x="54" y="8"/>
                    </a:lnTo>
                    <a:lnTo>
                      <a:pt x="61" y="11"/>
                    </a:lnTo>
                    <a:lnTo>
                      <a:pt x="6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64" name="Freeform 888"/>
              <p:cNvSpPr>
                <a:spLocks/>
              </p:cNvSpPr>
              <p:nvPr/>
            </p:nvSpPr>
            <p:spPr bwMode="auto">
              <a:xfrm>
                <a:off x="3934" y="1741"/>
                <a:ext cx="18" cy="18"/>
              </a:xfrm>
              <a:custGeom>
                <a:avLst/>
                <a:gdLst>
                  <a:gd name="T0" fmla="*/ 3 w 18"/>
                  <a:gd name="T1" fmla="*/ 18 h 18"/>
                  <a:gd name="T2" fmla="*/ 7 w 18"/>
                  <a:gd name="T3" fmla="*/ 15 h 18"/>
                  <a:gd name="T4" fmla="*/ 7 w 18"/>
                  <a:gd name="T5" fmla="*/ 11 h 18"/>
                  <a:gd name="T6" fmla="*/ 10 w 18"/>
                  <a:gd name="T7" fmla="*/ 7 h 18"/>
                  <a:gd name="T8" fmla="*/ 18 w 18"/>
                  <a:gd name="T9" fmla="*/ 7 h 18"/>
                  <a:gd name="T10" fmla="*/ 14 w 18"/>
                  <a:gd name="T11" fmla="*/ 0 h 18"/>
                  <a:gd name="T12" fmla="*/ 7 w 18"/>
                  <a:gd name="T13" fmla="*/ 0 h 18"/>
                  <a:gd name="T14" fmla="*/ 0 w 18"/>
                  <a:gd name="T15" fmla="*/ 7 h 18"/>
                  <a:gd name="T16" fmla="*/ 0 w 18"/>
                  <a:gd name="T17" fmla="*/ 15 h 18"/>
                  <a:gd name="T18" fmla="*/ 3 w 18"/>
                  <a:gd name="T19" fmla="*/ 11 h 18"/>
                  <a:gd name="T20" fmla="*/ 3 w 18"/>
                  <a:gd name="T21" fmla="*/ 18 h 18"/>
                  <a:gd name="T22" fmla="*/ 7 w 18"/>
                  <a:gd name="T23" fmla="*/ 18 h 18"/>
                  <a:gd name="T24" fmla="*/ 7 w 18"/>
                  <a:gd name="T25" fmla="*/ 15 h 18"/>
                  <a:gd name="T26" fmla="*/ 3 w 18"/>
                  <a:gd name="T2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3" y="18"/>
                    </a:moveTo>
                    <a:lnTo>
                      <a:pt x="7" y="15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8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65" name="Freeform 889"/>
              <p:cNvSpPr>
                <a:spLocks/>
              </p:cNvSpPr>
              <p:nvPr/>
            </p:nvSpPr>
            <p:spPr bwMode="auto">
              <a:xfrm>
                <a:off x="3880" y="1734"/>
                <a:ext cx="57" cy="25"/>
              </a:xfrm>
              <a:custGeom>
                <a:avLst/>
                <a:gdLst>
                  <a:gd name="T0" fmla="*/ 3 w 57"/>
                  <a:gd name="T1" fmla="*/ 0 h 25"/>
                  <a:gd name="T2" fmla="*/ 3 w 57"/>
                  <a:gd name="T3" fmla="*/ 4 h 25"/>
                  <a:gd name="T4" fmla="*/ 7 w 57"/>
                  <a:gd name="T5" fmla="*/ 11 h 25"/>
                  <a:gd name="T6" fmla="*/ 14 w 57"/>
                  <a:gd name="T7" fmla="*/ 14 h 25"/>
                  <a:gd name="T8" fmla="*/ 21 w 57"/>
                  <a:gd name="T9" fmla="*/ 18 h 25"/>
                  <a:gd name="T10" fmla="*/ 28 w 57"/>
                  <a:gd name="T11" fmla="*/ 22 h 25"/>
                  <a:gd name="T12" fmla="*/ 36 w 57"/>
                  <a:gd name="T13" fmla="*/ 25 h 25"/>
                  <a:gd name="T14" fmla="*/ 57 w 57"/>
                  <a:gd name="T15" fmla="*/ 25 h 25"/>
                  <a:gd name="T16" fmla="*/ 57 w 57"/>
                  <a:gd name="T17" fmla="*/ 18 h 25"/>
                  <a:gd name="T18" fmla="*/ 36 w 57"/>
                  <a:gd name="T19" fmla="*/ 18 h 25"/>
                  <a:gd name="T20" fmla="*/ 28 w 57"/>
                  <a:gd name="T21" fmla="*/ 14 h 25"/>
                  <a:gd name="T22" fmla="*/ 25 w 57"/>
                  <a:gd name="T23" fmla="*/ 11 h 25"/>
                  <a:gd name="T24" fmla="*/ 18 w 57"/>
                  <a:gd name="T25" fmla="*/ 7 h 25"/>
                  <a:gd name="T26" fmla="*/ 14 w 57"/>
                  <a:gd name="T27" fmla="*/ 4 h 25"/>
                  <a:gd name="T28" fmla="*/ 7 w 57"/>
                  <a:gd name="T29" fmla="*/ 0 h 25"/>
                  <a:gd name="T30" fmla="*/ 7 w 57"/>
                  <a:gd name="T31" fmla="*/ 4 h 25"/>
                  <a:gd name="T32" fmla="*/ 3 w 57"/>
                  <a:gd name="T33" fmla="*/ 0 h 25"/>
                  <a:gd name="T34" fmla="*/ 0 w 57"/>
                  <a:gd name="T35" fmla="*/ 0 h 25"/>
                  <a:gd name="T36" fmla="*/ 3 w 57"/>
                  <a:gd name="T37" fmla="*/ 4 h 25"/>
                  <a:gd name="T38" fmla="*/ 3 w 57"/>
                  <a:gd name="T3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25">
                    <a:moveTo>
                      <a:pt x="3" y="0"/>
                    </a:moveTo>
                    <a:lnTo>
                      <a:pt x="3" y="4"/>
                    </a:lnTo>
                    <a:lnTo>
                      <a:pt x="7" y="11"/>
                    </a:lnTo>
                    <a:lnTo>
                      <a:pt x="14" y="14"/>
                    </a:lnTo>
                    <a:lnTo>
                      <a:pt x="21" y="18"/>
                    </a:lnTo>
                    <a:lnTo>
                      <a:pt x="28" y="22"/>
                    </a:lnTo>
                    <a:lnTo>
                      <a:pt x="36" y="25"/>
                    </a:lnTo>
                    <a:lnTo>
                      <a:pt x="57" y="25"/>
                    </a:lnTo>
                    <a:lnTo>
                      <a:pt x="57" y="18"/>
                    </a:lnTo>
                    <a:lnTo>
                      <a:pt x="36" y="18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18" y="7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66" name="Freeform 890"/>
              <p:cNvSpPr>
                <a:spLocks/>
              </p:cNvSpPr>
              <p:nvPr/>
            </p:nvSpPr>
            <p:spPr bwMode="auto">
              <a:xfrm>
                <a:off x="3883" y="1727"/>
                <a:ext cx="15" cy="11"/>
              </a:xfrm>
              <a:custGeom>
                <a:avLst/>
                <a:gdLst>
                  <a:gd name="T0" fmla="*/ 15 w 15"/>
                  <a:gd name="T1" fmla="*/ 0 h 11"/>
                  <a:gd name="T2" fmla="*/ 0 w 15"/>
                  <a:gd name="T3" fmla="*/ 7 h 11"/>
                  <a:gd name="T4" fmla="*/ 4 w 15"/>
                  <a:gd name="T5" fmla="*/ 11 h 11"/>
                  <a:gd name="T6" fmla="*/ 15 w 15"/>
                  <a:gd name="T7" fmla="*/ 7 h 11"/>
                  <a:gd name="T8" fmla="*/ 11 w 15"/>
                  <a:gd name="T9" fmla="*/ 7 h 11"/>
                  <a:gd name="T10" fmla="*/ 15 w 15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15" y="0"/>
                    </a:moveTo>
                    <a:lnTo>
                      <a:pt x="0" y="7"/>
                    </a:lnTo>
                    <a:lnTo>
                      <a:pt x="4" y="11"/>
                    </a:lnTo>
                    <a:lnTo>
                      <a:pt x="15" y="7"/>
                    </a:lnTo>
                    <a:lnTo>
                      <a:pt x="11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67" name="Freeform 891"/>
              <p:cNvSpPr>
                <a:spLocks/>
              </p:cNvSpPr>
              <p:nvPr/>
            </p:nvSpPr>
            <p:spPr bwMode="auto">
              <a:xfrm>
                <a:off x="3894" y="1727"/>
                <a:ext cx="61" cy="21"/>
              </a:xfrm>
              <a:custGeom>
                <a:avLst/>
                <a:gdLst>
                  <a:gd name="T0" fmla="*/ 58 w 61"/>
                  <a:gd name="T1" fmla="*/ 21 h 21"/>
                  <a:gd name="T2" fmla="*/ 58 w 61"/>
                  <a:gd name="T3" fmla="*/ 14 h 21"/>
                  <a:gd name="T4" fmla="*/ 50 w 61"/>
                  <a:gd name="T5" fmla="*/ 11 h 21"/>
                  <a:gd name="T6" fmla="*/ 43 w 61"/>
                  <a:gd name="T7" fmla="*/ 11 h 21"/>
                  <a:gd name="T8" fmla="*/ 36 w 61"/>
                  <a:gd name="T9" fmla="*/ 7 h 21"/>
                  <a:gd name="T10" fmla="*/ 14 w 61"/>
                  <a:gd name="T11" fmla="*/ 7 h 21"/>
                  <a:gd name="T12" fmla="*/ 11 w 61"/>
                  <a:gd name="T13" fmla="*/ 3 h 21"/>
                  <a:gd name="T14" fmla="*/ 4 w 61"/>
                  <a:gd name="T15" fmla="*/ 0 h 21"/>
                  <a:gd name="T16" fmla="*/ 0 w 61"/>
                  <a:gd name="T17" fmla="*/ 7 h 21"/>
                  <a:gd name="T18" fmla="*/ 7 w 61"/>
                  <a:gd name="T19" fmla="*/ 11 h 21"/>
                  <a:gd name="T20" fmla="*/ 14 w 61"/>
                  <a:gd name="T21" fmla="*/ 11 h 21"/>
                  <a:gd name="T22" fmla="*/ 22 w 61"/>
                  <a:gd name="T23" fmla="*/ 14 h 21"/>
                  <a:gd name="T24" fmla="*/ 43 w 61"/>
                  <a:gd name="T25" fmla="*/ 14 h 21"/>
                  <a:gd name="T26" fmla="*/ 47 w 61"/>
                  <a:gd name="T27" fmla="*/ 18 h 21"/>
                  <a:gd name="T28" fmla="*/ 54 w 61"/>
                  <a:gd name="T29" fmla="*/ 21 h 21"/>
                  <a:gd name="T30" fmla="*/ 54 w 61"/>
                  <a:gd name="T31" fmla="*/ 14 h 21"/>
                  <a:gd name="T32" fmla="*/ 58 w 61"/>
                  <a:gd name="T33" fmla="*/ 21 h 21"/>
                  <a:gd name="T34" fmla="*/ 61 w 61"/>
                  <a:gd name="T35" fmla="*/ 18 h 21"/>
                  <a:gd name="T36" fmla="*/ 58 w 61"/>
                  <a:gd name="T37" fmla="*/ 14 h 21"/>
                  <a:gd name="T38" fmla="*/ 58 w 61"/>
                  <a:gd name="T3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21">
                    <a:moveTo>
                      <a:pt x="58" y="21"/>
                    </a:moveTo>
                    <a:lnTo>
                      <a:pt x="58" y="14"/>
                    </a:lnTo>
                    <a:lnTo>
                      <a:pt x="50" y="11"/>
                    </a:lnTo>
                    <a:lnTo>
                      <a:pt x="43" y="11"/>
                    </a:lnTo>
                    <a:lnTo>
                      <a:pt x="36" y="7"/>
                    </a:lnTo>
                    <a:lnTo>
                      <a:pt x="14" y="7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4" y="11"/>
                    </a:lnTo>
                    <a:lnTo>
                      <a:pt x="22" y="14"/>
                    </a:lnTo>
                    <a:lnTo>
                      <a:pt x="43" y="14"/>
                    </a:lnTo>
                    <a:lnTo>
                      <a:pt x="47" y="18"/>
                    </a:lnTo>
                    <a:lnTo>
                      <a:pt x="54" y="21"/>
                    </a:lnTo>
                    <a:lnTo>
                      <a:pt x="54" y="14"/>
                    </a:lnTo>
                    <a:lnTo>
                      <a:pt x="58" y="21"/>
                    </a:lnTo>
                    <a:lnTo>
                      <a:pt x="61" y="18"/>
                    </a:lnTo>
                    <a:lnTo>
                      <a:pt x="58" y="14"/>
                    </a:lnTo>
                    <a:lnTo>
                      <a:pt x="58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68" name="Freeform 892"/>
              <p:cNvSpPr>
                <a:spLocks/>
              </p:cNvSpPr>
              <p:nvPr/>
            </p:nvSpPr>
            <p:spPr bwMode="auto">
              <a:xfrm>
                <a:off x="3757" y="1759"/>
                <a:ext cx="40" cy="51"/>
              </a:xfrm>
              <a:custGeom>
                <a:avLst/>
                <a:gdLst>
                  <a:gd name="T0" fmla="*/ 22 w 40"/>
                  <a:gd name="T1" fmla="*/ 43 h 51"/>
                  <a:gd name="T2" fmla="*/ 18 w 40"/>
                  <a:gd name="T3" fmla="*/ 47 h 51"/>
                  <a:gd name="T4" fmla="*/ 7 w 40"/>
                  <a:gd name="T5" fmla="*/ 47 h 51"/>
                  <a:gd name="T6" fmla="*/ 7 w 40"/>
                  <a:gd name="T7" fmla="*/ 51 h 51"/>
                  <a:gd name="T8" fmla="*/ 0 w 40"/>
                  <a:gd name="T9" fmla="*/ 51 h 51"/>
                  <a:gd name="T10" fmla="*/ 0 w 40"/>
                  <a:gd name="T11" fmla="*/ 43 h 51"/>
                  <a:gd name="T12" fmla="*/ 7 w 40"/>
                  <a:gd name="T13" fmla="*/ 43 h 51"/>
                  <a:gd name="T14" fmla="*/ 15 w 40"/>
                  <a:gd name="T15" fmla="*/ 36 h 51"/>
                  <a:gd name="T16" fmla="*/ 36 w 40"/>
                  <a:gd name="T17" fmla="*/ 0 h 51"/>
                  <a:gd name="T18" fmla="*/ 40 w 40"/>
                  <a:gd name="T19" fmla="*/ 4 h 51"/>
                  <a:gd name="T20" fmla="*/ 40 w 40"/>
                  <a:gd name="T21" fmla="*/ 18 h 51"/>
                  <a:gd name="T22" fmla="*/ 36 w 40"/>
                  <a:gd name="T23" fmla="*/ 22 h 51"/>
                  <a:gd name="T24" fmla="*/ 33 w 40"/>
                  <a:gd name="T25" fmla="*/ 29 h 51"/>
                  <a:gd name="T26" fmla="*/ 29 w 40"/>
                  <a:gd name="T27" fmla="*/ 33 h 51"/>
                  <a:gd name="T28" fmla="*/ 25 w 40"/>
                  <a:gd name="T29" fmla="*/ 40 h 51"/>
                  <a:gd name="T30" fmla="*/ 22 w 40"/>
                  <a:gd name="T31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51">
                    <a:moveTo>
                      <a:pt x="22" y="43"/>
                    </a:moveTo>
                    <a:lnTo>
                      <a:pt x="18" y="47"/>
                    </a:lnTo>
                    <a:lnTo>
                      <a:pt x="7" y="47"/>
                    </a:lnTo>
                    <a:lnTo>
                      <a:pt x="7" y="51"/>
                    </a:lnTo>
                    <a:lnTo>
                      <a:pt x="0" y="51"/>
                    </a:lnTo>
                    <a:lnTo>
                      <a:pt x="0" y="43"/>
                    </a:lnTo>
                    <a:lnTo>
                      <a:pt x="7" y="43"/>
                    </a:lnTo>
                    <a:lnTo>
                      <a:pt x="15" y="36"/>
                    </a:lnTo>
                    <a:lnTo>
                      <a:pt x="36" y="0"/>
                    </a:lnTo>
                    <a:lnTo>
                      <a:pt x="40" y="4"/>
                    </a:lnTo>
                    <a:lnTo>
                      <a:pt x="40" y="18"/>
                    </a:lnTo>
                    <a:lnTo>
                      <a:pt x="36" y="22"/>
                    </a:lnTo>
                    <a:lnTo>
                      <a:pt x="33" y="29"/>
                    </a:lnTo>
                    <a:lnTo>
                      <a:pt x="29" y="33"/>
                    </a:lnTo>
                    <a:lnTo>
                      <a:pt x="25" y="40"/>
                    </a:lnTo>
                    <a:lnTo>
                      <a:pt x="22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69" name="Freeform 893"/>
              <p:cNvSpPr>
                <a:spLocks/>
              </p:cNvSpPr>
              <p:nvPr/>
            </p:nvSpPr>
            <p:spPr bwMode="auto">
              <a:xfrm>
                <a:off x="3754" y="1799"/>
                <a:ext cx="25" cy="18"/>
              </a:xfrm>
              <a:custGeom>
                <a:avLst/>
                <a:gdLst>
                  <a:gd name="T0" fmla="*/ 0 w 25"/>
                  <a:gd name="T1" fmla="*/ 14 h 18"/>
                  <a:gd name="T2" fmla="*/ 10 w 25"/>
                  <a:gd name="T3" fmla="*/ 14 h 18"/>
                  <a:gd name="T4" fmla="*/ 14 w 25"/>
                  <a:gd name="T5" fmla="*/ 11 h 18"/>
                  <a:gd name="T6" fmla="*/ 21 w 25"/>
                  <a:gd name="T7" fmla="*/ 11 h 18"/>
                  <a:gd name="T8" fmla="*/ 25 w 25"/>
                  <a:gd name="T9" fmla="*/ 7 h 18"/>
                  <a:gd name="T10" fmla="*/ 25 w 25"/>
                  <a:gd name="T11" fmla="*/ 0 h 18"/>
                  <a:gd name="T12" fmla="*/ 21 w 25"/>
                  <a:gd name="T13" fmla="*/ 3 h 18"/>
                  <a:gd name="T14" fmla="*/ 10 w 25"/>
                  <a:gd name="T15" fmla="*/ 3 h 18"/>
                  <a:gd name="T16" fmla="*/ 7 w 25"/>
                  <a:gd name="T17" fmla="*/ 7 h 18"/>
                  <a:gd name="T18" fmla="*/ 3 w 25"/>
                  <a:gd name="T19" fmla="*/ 7 h 18"/>
                  <a:gd name="T20" fmla="*/ 7 w 25"/>
                  <a:gd name="T21" fmla="*/ 11 h 18"/>
                  <a:gd name="T22" fmla="*/ 0 w 25"/>
                  <a:gd name="T23" fmla="*/ 14 h 18"/>
                  <a:gd name="T24" fmla="*/ 3 w 25"/>
                  <a:gd name="T25" fmla="*/ 18 h 18"/>
                  <a:gd name="T26" fmla="*/ 3 w 25"/>
                  <a:gd name="T27" fmla="*/ 14 h 18"/>
                  <a:gd name="T28" fmla="*/ 0 w 25"/>
                  <a:gd name="T2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8">
                    <a:moveTo>
                      <a:pt x="0" y="14"/>
                    </a:moveTo>
                    <a:lnTo>
                      <a:pt x="10" y="14"/>
                    </a:lnTo>
                    <a:lnTo>
                      <a:pt x="14" y="11"/>
                    </a:lnTo>
                    <a:lnTo>
                      <a:pt x="21" y="11"/>
                    </a:lnTo>
                    <a:lnTo>
                      <a:pt x="25" y="7"/>
                    </a:lnTo>
                    <a:lnTo>
                      <a:pt x="25" y="0"/>
                    </a:lnTo>
                    <a:lnTo>
                      <a:pt x="21" y="3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7" y="11"/>
                    </a:lnTo>
                    <a:lnTo>
                      <a:pt x="0" y="14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70" name="Freeform 894"/>
              <p:cNvSpPr>
                <a:spLocks/>
              </p:cNvSpPr>
              <p:nvPr/>
            </p:nvSpPr>
            <p:spPr bwMode="auto">
              <a:xfrm>
                <a:off x="3754" y="1795"/>
                <a:ext cx="21" cy="18"/>
              </a:xfrm>
              <a:custGeom>
                <a:avLst/>
                <a:gdLst>
                  <a:gd name="T0" fmla="*/ 14 w 21"/>
                  <a:gd name="T1" fmla="*/ 0 h 18"/>
                  <a:gd name="T2" fmla="*/ 10 w 21"/>
                  <a:gd name="T3" fmla="*/ 0 h 18"/>
                  <a:gd name="T4" fmla="*/ 10 w 21"/>
                  <a:gd name="T5" fmla="*/ 4 h 18"/>
                  <a:gd name="T6" fmla="*/ 3 w 21"/>
                  <a:gd name="T7" fmla="*/ 4 h 18"/>
                  <a:gd name="T8" fmla="*/ 0 w 21"/>
                  <a:gd name="T9" fmla="*/ 7 h 18"/>
                  <a:gd name="T10" fmla="*/ 0 w 21"/>
                  <a:gd name="T11" fmla="*/ 18 h 18"/>
                  <a:gd name="T12" fmla="*/ 7 w 21"/>
                  <a:gd name="T13" fmla="*/ 15 h 18"/>
                  <a:gd name="T14" fmla="*/ 7 w 21"/>
                  <a:gd name="T15" fmla="*/ 11 h 18"/>
                  <a:gd name="T16" fmla="*/ 10 w 21"/>
                  <a:gd name="T17" fmla="*/ 11 h 18"/>
                  <a:gd name="T18" fmla="*/ 21 w 21"/>
                  <a:gd name="T19" fmla="*/ 0 h 18"/>
                  <a:gd name="T20" fmla="*/ 21 w 21"/>
                  <a:gd name="T21" fmla="*/ 4 h 18"/>
                  <a:gd name="T22" fmla="*/ 14 w 21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8">
                    <a:moveTo>
                      <a:pt x="14" y="0"/>
                    </a:moveTo>
                    <a:lnTo>
                      <a:pt x="10" y="0"/>
                    </a:lnTo>
                    <a:lnTo>
                      <a:pt x="10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8"/>
                    </a:lnTo>
                    <a:lnTo>
                      <a:pt x="7" y="15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21" y="0"/>
                    </a:lnTo>
                    <a:lnTo>
                      <a:pt x="21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71" name="Freeform 895"/>
              <p:cNvSpPr>
                <a:spLocks/>
              </p:cNvSpPr>
              <p:nvPr/>
            </p:nvSpPr>
            <p:spPr bwMode="auto">
              <a:xfrm>
                <a:off x="3768" y="1752"/>
                <a:ext cx="29" cy="47"/>
              </a:xfrm>
              <a:custGeom>
                <a:avLst/>
                <a:gdLst>
                  <a:gd name="T0" fmla="*/ 25 w 29"/>
                  <a:gd name="T1" fmla="*/ 4 h 47"/>
                  <a:gd name="T2" fmla="*/ 22 w 29"/>
                  <a:gd name="T3" fmla="*/ 7 h 47"/>
                  <a:gd name="T4" fmla="*/ 0 w 29"/>
                  <a:gd name="T5" fmla="*/ 43 h 47"/>
                  <a:gd name="T6" fmla="*/ 7 w 29"/>
                  <a:gd name="T7" fmla="*/ 47 h 47"/>
                  <a:gd name="T8" fmla="*/ 29 w 29"/>
                  <a:gd name="T9" fmla="*/ 7 h 47"/>
                  <a:gd name="T10" fmla="*/ 22 w 29"/>
                  <a:gd name="T11" fmla="*/ 7 h 47"/>
                  <a:gd name="T12" fmla="*/ 25 w 29"/>
                  <a:gd name="T13" fmla="*/ 4 h 47"/>
                  <a:gd name="T14" fmla="*/ 22 w 29"/>
                  <a:gd name="T15" fmla="*/ 0 h 47"/>
                  <a:gd name="T16" fmla="*/ 22 w 29"/>
                  <a:gd name="T17" fmla="*/ 7 h 47"/>
                  <a:gd name="T18" fmla="*/ 25 w 29"/>
                  <a:gd name="T19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7">
                    <a:moveTo>
                      <a:pt x="25" y="4"/>
                    </a:moveTo>
                    <a:lnTo>
                      <a:pt x="22" y="7"/>
                    </a:lnTo>
                    <a:lnTo>
                      <a:pt x="0" y="43"/>
                    </a:lnTo>
                    <a:lnTo>
                      <a:pt x="7" y="47"/>
                    </a:lnTo>
                    <a:lnTo>
                      <a:pt x="29" y="7"/>
                    </a:lnTo>
                    <a:lnTo>
                      <a:pt x="22" y="7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22" y="7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72" name="Freeform 896"/>
              <p:cNvSpPr>
                <a:spLocks/>
              </p:cNvSpPr>
              <p:nvPr/>
            </p:nvSpPr>
            <p:spPr bwMode="auto">
              <a:xfrm>
                <a:off x="3775" y="1756"/>
                <a:ext cx="25" cy="54"/>
              </a:xfrm>
              <a:custGeom>
                <a:avLst/>
                <a:gdLst>
                  <a:gd name="T0" fmla="*/ 4 w 25"/>
                  <a:gd name="T1" fmla="*/ 50 h 54"/>
                  <a:gd name="T2" fmla="*/ 7 w 25"/>
                  <a:gd name="T3" fmla="*/ 50 h 54"/>
                  <a:gd name="T4" fmla="*/ 11 w 25"/>
                  <a:gd name="T5" fmla="*/ 43 h 54"/>
                  <a:gd name="T6" fmla="*/ 15 w 25"/>
                  <a:gd name="T7" fmla="*/ 39 h 54"/>
                  <a:gd name="T8" fmla="*/ 18 w 25"/>
                  <a:gd name="T9" fmla="*/ 32 h 54"/>
                  <a:gd name="T10" fmla="*/ 22 w 25"/>
                  <a:gd name="T11" fmla="*/ 25 h 54"/>
                  <a:gd name="T12" fmla="*/ 22 w 25"/>
                  <a:gd name="T13" fmla="*/ 21 h 54"/>
                  <a:gd name="T14" fmla="*/ 25 w 25"/>
                  <a:gd name="T15" fmla="*/ 14 h 54"/>
                  <a:gd name="T16" fmla="*/ 22 w 25"/>
                  <a:gd name="T17" fmla="*/ 7 h 54"/>
                  <a:gd name="T18" fmla="*/ 18 w 25"/>
                  <a:gd name="T19" fmla="*/ 0 h 54"/>
                  <a:gd name="T20" fmla="*/ 15 w 25"/>
                  <a:gd name="T21" fmla="*/ 3 h 54"/>
                  <a:gd name="T22" fmla="*/ 18 w 25"/>
                  <a:gd name="T23" fmla="*/ 10 h 54"/>
                  <a:gd name="T24" fmla="*/ 18 w 25"/>
                  <a:gd name="T25" fmla="*/ 18 h 54"/>
                  <a:gd name="T26" fmla="*/ 15 w 25"/>
                  <a:gd name="T27" fmla="*/ 21 h 54"/>
                  <a:gd name="T28" fmla="*/ 11 w 25"/>
                  <a:gd name="T29" fmla="*/ 28 h 54"/>
                  <a:gd name="T30" fmla="*/ 7 w 25"/>
                  <a:gd name="T31" fmla="*/ 36 h 54"/>
                  <a:gd name="T32" fmla="*/ 4 w 25"/>
                  <a:gd name="T33" fmla="*/ 43 h 54"/>
                  <a:gd name="T34" fmla="*/ 0 w 25"/>
                  <a:gd name="T35" fmla="*/ 46 h 54"/>
                  <a:gd name="T36" fmla="*/ 4 w 25"/>
                  <a:gd name="T37" fmla="*/ 43 h 54"/>
                  <a:gd name="T38" fmla="*/ 4 w 25"/>
                  <a:gd name="T39" fmla="*/ 50 h 54"/>
                  <a:gd name="T40" fmla="*/ 7 w 25"/>
                  <a:gd name="T41" fmla="*/ 54 h 54"/>
                  <a:gd name="T42" fmla="*/ 7 w 25"/>
                  <a:gd name="T43" fmla="*/ 50 h 54"/>
                  <a:gd name="T44" fmla="*/ 4 w 25"/>
                  <a:gd name="T45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54">
                    <a:moveTo>
                      <a:pt x="4" y="50"/>
                    </a:moveTo>
                    <a:lnTo>
                      <a:pt x="7" y="50"/>
                    </a:lnTo>
                    <a:lnTo>
                      <a:pt x="11" y="43"/>
                    </a:lnTo>
                    <a:lnTo>
                      <a:pt x="15" y="39"/>
                    </a:lnTo>
                    <a:lnTo>
                      <a:pt x="18" y="32"/>
                    </a:lnTo>
                    <a:lnTo>
                      <a:pt x="22" y="25"/>
                    </a:lnTo>
                    <a:lnTo>
                      <a:pt x="22" y="21"/>
                    </a:lnTo>
                    <a:lnTo>
                      <a:pt x="25" y="14"/>
                    </a:lnTo>
                    <a:lnTo>
                      <a:pt x="22" y="7"/>
                    </a:lnTo>
                    <a:lnTo>
                      <a:pt x="18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18" y="18"/>
                    </a:lnTo>
                    <a:lnTo>
                      <a:pt x="15" y="21"/>
                    </a:lnTo>
                    <a:lnTo>
                      <a:pt x="11" y="28"/>
                    </a:lnTo>
                    <a:lnTo>
                      <a:pt x="7" y="36"/>
                    </a:lnTo>
                    <a:lnTo>
                      <a:pt x="4" y="43"/>
                    </a:lnTo>
                    <a:lnTo>
                      <a:pt x="0" y="46"/>
                    </a:lnTo>
                    <a:lnTo>
                      <a:pt x="4" y="43"/>
                    </a:lnTo>
                    <a:lnTo>
                      <a:pt x="4" y="50"/>
                    </a:lnTo>
                    <a:lnTo>
                      <a:pt x="7" y="54"/>
                    </a:lnTo>
                    <a:lnTo>
                      <a:pt x="7" y="50"/>
                    </a:lnTo>
                    <a:lnTo>
                      <a:pt x="4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73" name="Freeform 897"/>
              <p:cNvSpPr>
                <a:spLocks/>
              </p:cNvSpPr>
              <p:nvPr/>
            </p:nvSpPr>
            <p:spPr bwMode="auto">
              <a:xfrm>
                <a:off x="3617" y="1813"/>
                <a:ext cx="1" cy="15"/>
              </a:xfrm>
              <a:custGeom>
                <a:avLst/>
                <a:gdLst>
                  <a:gd name="T0" fmla="*/ 0 h 15"/>
                  <a:gd name="T1" fmla="*/ 15 h 15"/>
                  <a:gd name="T2" fmla="*/ 0 h 1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">
                    <a:moveTo>
                      <a:pt x="0" y="0"/>
                    </a:moveTo>
                    <a:lnTo>
                      <a:pt x="0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74" name="Freeform 898"/>
              <p:cNvSpPr>
                <a:spLocks/>
              </p:cNvSpPr>
              <p:nvPr/>
            </p:nvSpPr>
            <p:spPr bwMode="auto">
              <a:xfrm>
                <a:off x="3613" y="1810"/>
                <a:ext cx="7" cy="7"/>
              </a:xfrm>
              <a:custGeom>
                <a:avLst/>
                <a:gdLst>
                  <a:gd name="T0" fmla="*/ 7 w 7"/>
                  <a:gd name="T1" fmla="*/ 3 h 7"/>
                  <a:gd name="T2" fmla="*/ 4 w 7"/>
                  <a:gd name="T3" fmla="*/ 0 h 7"/>
                  <a:gd name="T4" fmla="*/ 4 w 7"/>
                  <a:gd name="T5" fmla="*/ 7 h 7"/>
                  <a:gd name="T6" fmla="*/ 0 w 7"/>
                  <a:gd name="T7" fmla="*/ 3 h 7"/>
                  <a:gd name="T8" fmla="*/ 7 w 7"/>
                  <a:gd name="T9" fmla="*/ 3 h 7"/>
                  <a:gd name="T10" fmla="*/ 7 w 7"/>
                  <a:gd name="T11" fmla="*/ 0 h 7"/>
                  <a:gd name="T12" fmla="*/ 4 w 7"/>
                  <a:gd name="T13" fmla="*/ 0 h 7"/>
                  <a:gd name="T14" fmla="*/ 7 w 7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4" y="0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75" name="Freeform 899"/>
              <p:cNvSpPr>
                <a:spLocks/>
              </p:cNvSpPr>
              <p:nvPr/>
            </p:nvSpPr>
            <p:spPr bwMode="auto">
              <a:xfrm>
                <a:off x="3613" y="1813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7 w 7"/>
                  <a:gd name="T3" fmla="*/ 15 h 18"/>
                  <a:gd name="T4" fmla="*/ 7 w 7"/>
                  <a:gd name="T5" fmla="*/ 0 h 18"/>
                  <a:gd name="T6" fmla="*/ 0 w 7"/>
                  <a:gd name="T7" fmla="*/ 0 h 18"/>
                  <a:gd name="T8" fmla="*/ 0 w 7"/>
                  <a:gd name="T9" fmla="*/ 15 h 18"/>
                  <a:gd name="T10" fmla="*/ 4 w 7"/>
                  <a:gd name="T11" fmla="*/ 11 h 18"/>
                  <a:gd name="T12" fmla="*/ 4 w 7"/>
                  <a:gd name="T13" fmla="*/ 18 h 18"/>
                  <a:gd name="T14" fmla="*/ 7 w 7"/>
                  <a:gd name="T15" fmla="*/ 18 h 18"/>
                  <a:gd name="T16" fmla="*/ 7 w 7"/>
                  <a:gd name="T17" fmla="*/ 15 h 18"/>
                  <a:gd name="T18" fmla="*/ 4 w 7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7" y="1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7" y="15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76" name="Freeform 900"/>
              <p:cNvSpPr>
                <a:spLocks/>
              </p:cNvSpPr>
              <p:nvPr/>
            </p:nvSpPr>
            <p:spPr bwMode="auto">
              <a:xfrm>
                <a:off x="3610" y="1824"/>
                <a:ext cx="10" cy="7"/>
              </a:xfrm>
              <a:custGeom>
                <a:avLst/>
                <a:gdLst>
                  <a:gd name="T0" fmla="*/ 0 w 10"/>
                  <a:gd name="T1" fmla="*/ 4 h 7"/>
                  <a:gd name="T2" fmla="*/ 7 w 10"/>
                  <a:gd name="T3" fmla="*/ 7 h 7"/>
                  <a:gd name="T4" fmla="*/ 7 w 10"/>
                  <a:gd name="T5" fmla="*/ 0 h 7"/>
                  <a:gd name="T6" fmla="*/ 10 w 10"/>
                  <a:gd name="T7" fmla="*/ 4 h 7"/>
                  <a:gd name="T8" fmla="*/ 0 w 10"/>
                  <a:gd name="T9" fmla="*/ 4 h 7"/>
                  <a:gd name="T10" fmla="*/ 0 w 10"/>
                  <a:gd name="T11" fmla="*/ 7 h 7"/>
                  <a:gd name="T12" fmla="*/ 7 w 10"/>
                  <a:gd name="T13" fmla="*/ 7 h 7"/>
                  <a:gd name="T14" fmla="*/ 0 w 10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0" y="4"/>
                    </a:moveTo>
                    <a:lnTo>
                      <a:pt x="7" y="7"/>
                    </a:lnTo>
                    <a:lnTo>
                      <a:pt x="7" y="0"/>
                    </a:lnTo>
                    <a:lnTo>
                      <a:pt x="10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77" name="Freeform 901"/>
              <p:cNvSpPr>
                <a:spLocks/>
              </p:cNvSpPr>
              <p:nvPr/>
            </p:nvSpPr>
            <p:spPr bwMode="auto">
              <a:xfrm>
                <a:off x="3610" y="1810"/>
                <a:ext cx="10" cy="18"/>
              </a:xfrm>
              <a:custGeom>
                <a:avLst/>
                <a:gdLst>
                  <a:gd name="T0" fmla="*/ 7 w 10"/>
                  <a:gd name="T1" fmla="*/ 0 h 18"/>
                  <a:gd name="T2" fmla="*/ 0 w 10"/>
                  <a:gd name="T3" fmla="*/ 3 h 18"/>
                  <a:gd name="T4" fmla="*/ 0 w 10"/>
                  <a:gd name="T5" fmla="*/ 18 h 18"/>
                  <a:gd name="T6" fmla="*/ 10 w 10"/>
                  <a:gd name="T7" fmla="*/ 18 h 18"/>
                  <a:gd name="T8" fmla="*/ 10 w 10"/>
                  <a:gd name="T9" fmla="*/ 3 h 18"/>
                  <a:gd name="T10" fmla="*/ 7 w 10"/>
                  <a:gd name="T11" fmla="*/ 7 h 18"/>
                  <a:gd name="T12" fmla="*/ 7 w 10"/>
                  <a:gd name="T13" fmla="*/ 0 h 18"/>
                  <a:gd name="T14" fmla="*/ 0 w 10"/>
                  <a:gd name="T15" fmla="*/ 0 h 18"/>
                  <a:gd name="T16" fmla="*/ 0 w 10"/>
                  <a:gd name="T17" fmla="*/ 3 h 18"/>
                  <a:gd name="T18" fmla="*/ 7 w 10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8">
                    <a:moveTo>
                      <a:pt x="7" y="0"/>
                    </a:moveTo>
                    <a:lnTo>
                      <a:pt x="0" y="3"/>
                    </a:lnTo>
                    <a:lnTo>
                      <a:pt x="0" y="18"/>
                    </a:lnTo>
                    <a:lnTo>
                      <a:pt x="10" y="18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78" name="Freeform 902"/>
              <p:cNvSpPr>
                <a:spLocks/>
              </p:cNvSpPr>
              <p:nvPr/>
            </p:nvSpPr>
            <p:spPr bwMode="auto">
              <a:xfrm>
                <a:off x="4175" y="1831"/>
                <a:ext cx="306" cy="868"/>
              </a:xfrm>
              <a:custGeom>
                <a:avLst/>
                <a:gdLst>
                  <a:gd name="T0" fmla="*/ 118 w 306"/>
                  <a:gd name="T1" fmla="*/ 29 h 868"/>
                  <a:gd name="T2" fmla="*/ 111 w 306"/>
                  <a:gd name="T3" fmla="*/ 54 h 868"/>
                  <a:gd name="T4" fmla="*/ 129 w 306"/>
                  <a:gd name="T5" fmla="*/ 108 h 868"/>
                  <a:gd name="T6" fmla="*/ 133 w 306"/>
                  <a:gd name="T7" fmla="*/ 155 h 868"/>
                  <a:gd name="T8" fmla="*/ 82 w 306"/>
                  <a:gd name="T9" fmla="*/ 162 h 868"/>
                  <a:gd name="T10" fmla="*/ 82 w 306"/>
                  <a:gd name="T11" fmla="*/ 184 h 868"/>
                  <a:gd name="T12" fmla="*/ 129 w 306"/>
                  <a:gd name="T13" fmla="*/ 216 h 868"/>
                  <a:gd name="T14" fmla="*/ 169 w 306"/>
                  <a:gd name="T15" fmla="*/ 259 h 868"/>
                  <a:gd name="T16" fmla="*/ 122 w 306"/>
                  <a:gd name="T17" fmla="*/ 313 h 868"/>
                  <a:gd name="T18" fmla="*/ 86 w 306"/>
                  <a:gd name="T19" fmla="*/ 375 h 868"/>
                  <a:gd name="T20" fmla="*/ 57 w 306"/>
                  <a:gd name="T21" fmla="*/ 429 h 868"/>
                  <a:gd name="T22" fmla="*/ 32 w 306"/>
                  <a:gd name="T23" fmla="*/ 483 h 868"/>
                  <a:gd name="T24" fmla="*/ 57 w 306"/>
                  <a:gd name="T25" fmla="*/ 454 h 868"/>
                  <a:gd name="T26" fmla="*/ 90 w 306"/>
                  <a:gd name="T27" fmla="*/ 389 h 868"/>
                  <a:gd name="T28" fmla="*/ 122 w 306"/>
                  <a:gd name="T29" fmla="*/ 331 h 868"/>
                  <a:gd name="T30" fmla="*/ 158 w 306"/>
                  <a:gd name="T31" fmla="*/ 285 h 868"/>
                  <a:gd name="T32" fmla="*/ 158 w 306"/>
                  <a:gd name="T33" fmla="*/ 227 h 868"/>
                  <a:gd name="T34" fmla="*/ 115 w 306"/>
                  <a:gd name="T35" fmla="*/ 191 h 868"/>
                  <a:gd name="T36" fmla="*/ 122 w 306"/>
                  <a:gd name="T37" fmla="*/ 169 h 868"/>
                  <a:gd name="T38" fmla="*/ 151 w 306"/>
                  <a:gd name="T39" fmla="*/ 162 h 868"/>
                  <a:gd name="T40" fmla="*/ 140 w 306"/>
                  <a:gd name="T41" fmla="*/ 105 h 868"/>
                  <a:gd name="T42" fmla="*/ 122 w 306"/>
                  <a:gd name="T43" fmla="*/ 43 h 868"/>
                  <a:gd name="T44" fmla="*/ 162 w 306"/>
                  <a:gd name="T45" fmla="*/ 43 h 868"/>
                  <a:gd name="T46" fmla="*/ 208 w 306"/>
                  <a:gd name="T47" fmla="*/ 69 h 868"/>
                  <a:gd name="T48" fmla="*/ 262 w 306"/>
                  <a:gd name="T49" fmla="*/ 112 h 868"/>
                  <a:gd name="T50" fmla="*/ 298 w 306"/>
                  <a:gd name="T51" fmla="*/ 151 h 868"/>
                  <a:gd name="T52" fmla="*/ 262 w 306"/>
                  <a:gd name="T53" fmla="*/ 202 h 868"/>
                  <a:gd name="T54" fmla="*/ 234 w 306"/>
                  <a:gd name="T55" fmla="*/ 249 h 868"/>
                  <a:gd name="T56" fmla="*/ 219 w 306"/>
                  <a:gd name="T57" fmla="*/ 299 h 868"/>
                  <a:gd name="T58" fmla="*/ 219 w 306"/>
                  <a:gd name="T59" fmla="*/ 393 h 868"/>
                  <a:gd name="T60" fmla="*/ 230 w 306"/>
                  <a:gd name="T61" fmla="*/ 569 h 868"/>
                  <a:gd name="T62" fmla="*/ 194 w 306"/>
                  <a:gd name="T63" fmla="*/ 630 h 868"/>
                  <a:gd name="T64" fmla="*/ 154 w 306"/>
                  <a:gd name="T65" fmla="*/ 652 h 868"/>
                  <a:gd name="T66" fmla="*/ 169 w 306"/>
                  <a:gd name="T67" fmla="*/ 681 h 868"/>
                  <a:gd name="T68" fmla="*/ 234 w 306"/>
                  <a:gd name="T69" fmla="*/ 688 h 868"/>
                  <a:gd name="T70" fmla="*/ 277 w 306"/>
                  <a:gd name="T71" fmla="*/ 717 h 868"/>
                  <a:gd name="T72" fmla="*/ 298 w 306"/>
                  <a:gd name="T73" fmla="*/ 763 h 868"/>
                  <a:gd name="T74" fmla="*/ 288 w 306"/>
                  <a:gd name="T75" fmla="*/ 807 h 868"/>
                  <a:gd name="T76" fmla="*/ 244 w 306"/>
                  <a:gd name="T77" fmla="*/ 832 h 868"/>
                  <a:gd name="T78" fmla="*/ 194 w 306"/>
                  <a:gd name="T79" fmla="*/ 850 h 868"/>
                  <a:gd name="T80" fmla="*/ 144 w 306"/>
                  <a:gd name="T81" fmla="*/ 861 h 868"/>
                  <a:gd name="T82" fmla="*/ 100 w 306"/>
                  <a:gd name="T83" fmla="*/ 864 h 868"/>
                  <a:gd name="T84" fmla="*/ 82 w 306"/>
                  <a:gd name="T85" fmla="*/ 850 h 868"/>
                  <a:gd name="T86" fmla="*/ 50 w 306"/>
                  <a:gd name="T87" fmla="*/ 688 h 868"/>
                  <a:gd name="T88" fmla="*/ 25 w 306"/>
                  <a:gd name="T89" fmla="*/ 483 h 868"/>
                  <a:gd name="T90" fmla="*/ 3 w 306"/>
                  <a:gd name="T91" fmla="*/ 292 h 868"/>
                  <a:gd name="T92" fmla="*/ 43 w 306"/>
                  <a:gd name="T93" fmla="*/ 108 h 868"/>
                  <a:gd name="T94" fmla="*/ 64 w 306"/>
                  <a:gd name="T95" fmla="*/ 29 h 868"/>
                  <a:gd name="T96" fmla="*/ 82 w 306"/>
                  <a:gd name="T97" fmla="*/ 0 h 868"/>
                  <a:gd name="T98" fmla="*/ 108 w 306"/>
                  <a:gd name="T99" fmla="*/ 18 h 868"/>
                  <a:gd name="T100" fmla="*/ 133 w 306"/>
                  <a:gd name="T101" fmla="*/ 33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6" h="868">
                    <a:moveTo>
                      <a:pt x="133" y="33"/>
                    </a:moveTo>
                    <a:lnTo>
                      <a:pt x="118" y="33"/>
                    </a:lnTo>
                    <a:lnTo>
                      <a:pt x="122" y="33"/>
                    </a:lnTo>
                    <a:lnTo>
                      <a:pt x="118" y="29"/>
                    </a:lnTo>
                    <a:lnTo>
                      <a:pt x="118" y="25"/>
                    </a:lnTo>
                    <a:lnTo>
                      <a:pt x="115" y="25"/>
                    </a:lnTo>
                    <a:lnTo>
                      <a:pt x="111" y="29"/>
                    </a:lnTo>
                    <a:lnTo>
                      <a:pt x="111" y="54"/>
                    </a:lnTo>
                    <a:lnTo>
                      <a:pt x="115" y="69"/>
                    </a:lnTo>
                    <a:lnTo>
                      <a:pt x="118" y="83"/>
                    </a:lnTo>
                    <a:lnTo>
                      <a:pt x="126" y="97"/>
                    </a:lnTo>
                    <a:lnTo>
                      <a:pt x="129" y="108"/>
                    </a:lnTo>
                    <a:lnTo>
                      <a:pt x="133" y="123"/>
                    </a:lnTo>
                    <a:lnTo>
                      <a:pt x="136" y="141"/>
                    </a:lnTo>
                    <a:lnTo>
                      <a:pt x="140" y="155"/>
                    </a:lnTo>
                    <a:lnTo>
                      <a:pt x="133" y="155"/>
                    </a:lnTo>
                    <a:lnTo>
                      <a:pt x="126" y="159"/>
                    </a:lnTo>
                    <a:lnTo>
                      <a:pt x="118" y="159"/>
                    </a:lnTo>
                    <a:lnTo>
                      <a:pt x="111" y="162"/>
                    </a:lnTo>
                    <a:lnTo>
                      <a:pt x="82" y="162"/>
                    </a:lnTo>
                    <a:lnTo>
                      <a:pt x="79" y="166"/>
                    </a:lnTo>
                    <a:lnTo>
                      <a:pt x="75" y="173"/>
                    </a:lnTo>
                    <a:lnTo>
                      <a:pt x="79" y="180"/>
                    </a:lnTo>
                    <a:lnTo>
                      <a:pt x="82" y="184"/>
                    </a:lnTo>
                    <a:lnTo>
                      <a:pt x="93" y="191"/>
                    </a:lnTo>
                    <a:lnTo>
                      <a:pt x="104" y="198"/>
                    </a:lnTo>
                    <a:lnTo>
                      <a:pt x="118" y="205"/>
                    </a:lnTo>
                    <a:lnTo>
                      <a:pt x="129" y="216"/>
                    </a:lnTo>
                    <a:lnTo>
                      <a:pt x="140" y="223"/>
                    </a:lnTo>
                    <a:lnTo>
                      <a:pt x="151" y="234"/>
                    </a:lnTo>
                    <a:lnTo>
                      <a:pt x="158" y="245"/>
                    </a:lnTo>
                    <a:lnTo>
                      <a:pt x="169" y="259"/>
                    </a:lnTo>
                    <a:lnTo>
                      <a:pt x="154" y="270"/>
                    </a:lnTo>
                    <a:lnTo>
                      <a:pt x="144" y="285"/>
                    </a:lnTo>
                    <a:lnTo>
                      <a:pt x="133" y="299"/>
                    </a:lnTo>
                    <a:lnTo>
                      <a:pt x="122" y="313"/>
                    </a:lnTo>
                    <a:lnTo>
                      <a:pt x="115" y="328"/>
                    </a:lnTo>
                    <a:lnTo>
                      <a:pt x="104" y="342"/>
                    </a:lnTo>
                    <a:lnTo>
                      <a:pt x="97" y="360"/>
                    </a:lnTo>
                    <a:lnTo>
                      <a:pt x="86" y="375"/>
                    </a:lnTo>
                    <a:lnTo>
                      <a:pt x="79" y="385"/>
                    </a:lnTo>
                    <a:lnTo>
                      <a:pt x="75" y="403"/>
                    </a:lnTo>
                    <a:lnTo>
                      <a:pt x="64" y="414"/>
                    </a:lnTo>
                    <a:lnTo>
                      <a:pt x="57" y="429"/>
                    </a:lnTo>
                    <a:lnTo>
                      <a:pt x="50" y="443"/>
                    </a:lnTo>
                    <a:lnTo>
                      <a:pt x="43" y="454"/>
                    </a:lnTo>
                    <a:lnTo>
                      <a:pt x="39" y="468"/>
                    </a:lnTo>
                    <a:lnTo>
                      <a:pt x="32" y="483"/>
                    </a:lnTo>
                    <a:lnTo>
                      <a:pt x="32" y="486"/>
                    </a:lnTo>
                    <a:lnTo>
                      <a:pt x="39" y="486"/>
                    </a:lnTo>
                    <a:lnTo>
                      <a:pt x="50" y="468"/>
                    </a:lnTo>
                    <a:lnTo>
                      <a:pt x="57" y="454"/>
                    </a:lnTo>
                    <a:lnTo>
                      <a:pt x="64" y="439"/>
                    </a:lnTo>
                    <a:lnTo>
                      <a:pt x="72" y="421"/>
                    </a:lnTo>
                    <a:lnTo>
                      <a:pt x="79" y="403"/>
                    </a:lnTo>
                    <a:lnTo>
                      <a:pt x="90" y="389"/>
                    </a:lnTo>
                    <a:lnTo>
                      <a:pt x="97" y="375"/>
                    </a:lnTo>
                    <a:lnTo>
                      <a:pt x="108" y="360"/>
                    </a:lnTo>
                    <a:lnTo>
                      <a:pt x="115" y="342"/>
                    </a:lnTo>
                    <a:lnTo>
                      <a:pt x="122" y="331"/>
                    </a:lnTo>
                    <a:lnTo>
                      <a:pt x="129" y="321"/>
                    </a:lnTo>
                    <a:lnTo>
                      <a:pt x="140" y="306"/>
                    </a:lnTo>
                    <a:lnTo>
                      <a:pt x="147" y="295"/>
                    </a:lnTo>
                    <a:lnTo>
                      <a:pt x="158" y="285"/>
                    </a:lnTo>
                    <a:lnTo>
                      <a:pt x="169" y="270"/>
                    </a:lnTo>
                    <a:lnTo>
                      <a:pt x="180" y="259"/>
                    </a:lnTo>
                    <a:lnTo>
                      <a:pt x="180" y="249"/>
                    </a:lnTo>
                    <a:lnTo>
                      <a:pt x="158" y="227"/>
                    </a:lnTo>
                    <a:lnTo>
                      <a:pt x="147" y="220"/>
                    </a:lnTo>
                    <a:lnTo>
                      <a:pt x="140" y="209"/>
                    </a:lnTo>
                    <a:lnTo>
                      <a:pt x="126" y="198"/>
                    </a:lnTo>
                    <a:lnTo>
                      <a:pt x="115" y="191"/>
                    </a:lnTo>
                    <a:lnTo>
                      <a:pt x="104" y="184"/>
                    </a:lnTo>
                    <a:lnTo>
                      <a:pt x="93" y="173"/>
                    </a:lnTo>
                    <a:lnTo>
                      <a:pt x="115" y="173"/>
                    </a:lnTo>
                    <a:lnTo>
                      <a:pt x="122" y="169"/>
                    </a:lnTo>
                    <a:lnTo>
                      <a:pt x="129" y="169"/>
                    </a:lnTo>
                    <a:lnTo>
                      <a:pt x="136" y="166"/>
                    </a:lnTo>
                    <a:lnTo>
                      <a:pt x="144" y="166"/>
                    </a:lnTo>
                    <a:lnTo>
                      <a:pt x="151" y="162"/>
                    </a:lnTo>
                    <a:lnTo>
                      <a:pt x="151" y="148"/>
                    </a:lnTo>
                    <a:lnTo>
                      <a:pt x="147" y="133"/>
                    </a:lnTo>
                    <a:lnTo>
                      <a:pt x="144" y="119"/>
                    </a:lnTo>
                    <a:lnTo>
                      <a:pt x="140" y="105"/>
                    </a:lnTo>
                    <a:lnTo>
                      <a:pt x="136" y="87"/>
                    </a:lnTo>
                    <a:lnTo>
                      <a:pt x="129" y="72"/>
                    </a:lnTo>
                    <a:lnTo>
                      <a:pt x="126" y="58"/>
                    </a:lnTo>
                    <a:lnTo>
                      <a:pt x="122" y="43"/>
                    </a:lnTo>
                    <a:lnTo>
                      <a:pt x="126" y="47"/>
                    </a:lnTo>
                    <a:lnTo>
                      <a:pt x="136" y="36"/>
                    </a:lnTo>
                    <a:lnTo>
                      <a:pt x="151" y="40"/>
                    </a:lnTo>
                    <a:lnTo>
                      <a:pt x="162" y="43"/>
                    </a:lnTo>
                    <a:lnTo>
                      <a:pt x="172" y="47"/>
                    </a:lnTo>
                    <a:lnTo>
                      <a:pt x="187" y="54"/>
                    </a:lnTo>
                    <a:lnTo>
                      <a:pt x="198" y="61"/>
                    </a:lnTo>
                    <a:lnTo>
                      <a:pt x="208" y="69"/>
                    </a:lnTo>
                    <a:lnTo>
                      <a:pt x="219" y="76"/>
                    </a:lnTo>
                    <a:lnTo>
                      <a:pt x="230" y="83"/>
                    </a:lnTo>
                    <a:lnTo>
                      <a:pt x="241" y="90"/>
                    </a:lnTo>
                    <a:lnTo>
                      <a:pt x="262" y="112"/>
                    </a:lnTo>
                    <a:lnTo>
                      <a:pt x="270" y="123"/>
                    </a:lnTo>
                    <a:lnTo>
                      <a:pt x="280" y="130"/>
                    </a:lnTo>
                    <a:lnTo>
                      <a:pt x="288" y="141"/>
                    </a:lnTo>
                    <a:lnTo>
                      <a:pt x="298" y="151"/>
                    </a:lnTo>
                    <a:lnTo>
                      <a:pt x="306" y="162"/>
                    </a:lnTo>
                    <a:lnTo>
                      <a:pt x="284" y="184"/>
                    </a:lnTo>
                    <a:lnTo>
                      <a:pt x="273" y="191"/>
                    </a:lnTo>
                    <a:lnTo>
                      <a:pt x="262" y="202"/>
                    </a:lnTo>
                    <a:lnTo>
                      <a:pt x="255" y="213"/>
                    </a:lnTo>
                    <a:lnTo>
                      <a:pt x="248" y="223"/>
                    </a:lnTo>
                    <a:lnTo>
                      <a:pt x="241" y="234"/>
                    </a:lnTo>
                    <a:lnTo>
                      <a:pt x="234" y="249"/>
                    </a:lnTo>
                    <a:lnTo>
                      <a:pt x="230" y="259"/>
                    </a:lnTo>
                    <a:lnTo>
                      <a:pt x="226" y="274"/>
                    </a:lnTo>
                    <a:lnTo>
                      <a:pt x="223" y="285"/>
                    </a:lnTo>
                    <a:lnTo>
                      <a:pt x="219" y="299"/>
                    </a:lnTo>
                    <a:lnTo>
                      <a:pt x="219" y="313"/>
                    </a:lnTo>
                    <a:lnTo>
                      <a:pt x="216" y="328"/>
                    </a:lnTo>
                    <a:lnTo>
                      <a:pt x="216" y="357"/>
                    </a:lnTo>
                    <a:lnTo>
                      <a:pt x="219" y="393"/>
                    </a:lnTo>
                    <a:lnTo>
                      <a:pt x="219" y="465"/>
                    </a:lnTo>
                    <a:lnTo>
                      <a:pt x="223" y="501"/>
                    </a:lnTo>
                    <a:lnTo>
                      <a:pt x="226" y="537"/>
                    </a:lnTo>
                    <a:lnTo>
                      <a:pt x="230" y="569"/>
                    </a:lnTo>
                    <a:lnTo>
                      <a:pt x="237" y="601"/>
                    </a:lnTo>
                    <a:lnTo>
                      <a:pt x="244" y="634"/>
                    </a:lnTo>
                    <a:lnTo>
                      <a:pt x="198" y="634"/>
                    </a:lnTo>
                    <a:lnTo>
                      <a:pt x="194" y="630"/>
                    </a:lnTo>
                    <a:lnTo>
                      <a:pt x="147" y="630"/>
                    </a:lnTo>
                    <a:lnTo>
                      <a:pt x="151" y="637"/>
                    </a:lnTo>
                    <a:lnTo>
                      <a:pt x="151" y="645"/>
                    </a:lnTo>
                    <a:lnTo>
                      <a:pt x="154" y="652"/>
                    </a:lnTo>
                    <a:lnTo>
                      <a:pt x="158" y="659"/>
                    </a:lnTo>
                    <a:lnTo>
                      <a:pt x="158" y="666"/>
                    </a:lnTo>
                    <a:lnTo>
                      <a:pt x="165" y="673"/>
                    </a:lnTo>
                    <a:lnTo>
                      <a:pt x="169" y="681"/>
                    </a:lnTo>
                    <a:lnTo>
                      <a:pt x="198" y="681"/>
                    </a:lnTo>
                    <a:lnTo>
                      <a:pt x="212" y="684"/>
                    </a:lnTo>
                    <a:lnTo>
                      <a:pt x="223" y="684"/>
                    </a:lnTo>
                    <a:lnTo>
                      <a:pt x="234" y="688"/>
                    </a:lnTo>
                    <a:lnTo>
                      <a:pt x="255" y="688"/>
                    </a:lnTo>
                    <a:lnTo>
                      <a:pt x="266" y="691"/>
                    </a:lnTo>
                    <a:lnTo>
                      <a:pt x="270" y="702"/>
                    </a:lnTo>
                    <a:lnTo>
                      <a:pt x="277" y="717"/>
                    </a:lnTo>
                    <a:lnTo>
                      <a:pt x="280" y="727"/>
                    </a:lnTo>
                    <a:lnTo>
                      <a:pt x="284" y="742"/>
                    </a:lnTo>
                    <a:lnTo>
                      <a:pt x="291" y="753"/>
                    </a:lnTo>
                    <a:lnTo>
                      <a:pt x="298" y="763"/>
                    </a:lnTo>
                    <a:lnTo>
                      <a:pt x="302" y="778"/>
                    </a:lnTo>
                    <a:lnTo>
                      <a:pt x="306" y="789"/>
                    </a:lnTo>
                    <a:lnTo>
                      <a:pt x="298" y="799"/>
                    </a:lnTo>
                    <a:lnTo>
                      <a:pt x="288" y="807"/>
                    </a:lnTo>
                    <a:lnTo>
                      <a:pt x="277" y="814"/>
                    </a:lnTo>
                    <a:lnTo>
                      <a:pt x="266" y="821"/>
                    </a:lnTo>
                    <a:lnTo>
                      <a:pt x="255" y="828"/>
                    </a:lnTo>
                    <a:lnTo>
                      <a:pt x="244" y="832"/>
                    </a:lnTo>
                    <a:lnTo>
                      <a:pt x="234" y="839"/>
                    </a:lnTo>
                    <a:lnTo>
                      <a:pt x="219" y="843"/>
                    </a:lnTo>
                    <a:lnTo>
                      <a:pt x="208" y="846"/>
                    </a:lnTo>
                    <a:lnTo>
                      <a:pt x="194" y="850"/>
                    </a:lnTo>
                    <a:lnTo>
                      <a:pt x="183" y="853"/>
                    </a:lnTo>
                    <a:lnTo>
                      <a:pt x="169" y="857"/>
                    </a:lnTo>
                    <a:lnTo>
                      <a:pt x="158" y="861"/>
                    </a:lnTo>
                    <a:lnTo>
                      <a:pt x="144" y="861"/>
                    </a:lnTo>
                    <a:lnTo>
                      <a:pt x="133" y="864"/>
                    </a:lnTo>
                    <a:lnTo>
                      <a:pt x="118" y="868"/>
                    </a:lnTo>
                    <a:lnTo>
                      <a:pt x="108" y="868"/>
                    </a:lnTo>
                    <a:lnTo>
                      <a:pt x="100" y="864"/>
                    </a:lnTo>
                    <a:lnTo>
                      <a:pt x="97" y="861"/>
                    </a:lnTo>
                    <a:lnTo>
                      <a:pt x="90" y="861"/>
                    </a:lnTo>
                    <a:lnTo>
                      <a:pt x="86" y="853"/>
                    </a:lnTo>
                    <a:lnTo>
                      <a:pt x="82" y="850"/>
                    </a:lnTo>
                    <a:lnTo>
                      <a:pt x="79" y="843"/>
                    </a:lnTo>
                    <a:lnTo>
                      <a:pt x="68" y="792"/>
                    </a:lnTo>
                    <a:lnTo>
                      <a:pt x="61" y="742"/>
                    </a:lnTo>
                    <a:lnTo>
                      <a:pt x="50" y="688"/>
                    </a:lnTo>
                    <a:lnTo>
                      <a:pt x="43" y="637"/>
                    </a:lnTo>
                    <a:lnTo>
                      <a:pt x="36" y="587"/>
                    </a:lnTo>
                    <a:lnTo>
                      <a:pt x="32" y="537"/>
                    </a:lnTo>
                    <a:lnTo>
                      <a:pt x="25" y="483"/>
                    </a:lnTo>
                    <a:lnTo>
                      <a:pt x="18" y="429"/>
                    </a:lnTo>
                    <a:lnTo>
                      <a:pt x="3" y="382"/>
                    </a:lnTo>
                    <a:lnTo>
                      <a:pt x="0" y="339"/>
                    </a:lnTo>
                    <a:lnTo>
                      <a:pt x="3" y="292"/>
                    </a:lnTo>
                    <a:lnTo>
                      <a:pt x="14" y="245"/>
                    </a:lnTo>
                    <a:lnTo>
                      <a:pt x="25" y="202"/>
                    </a:lnTo>
                    <a:lnTo>
                      <a:pt x="36" y="155"/>
                    </a:lnTo>
                    <a:lnTo>
                      <a:pt x="43" y="108"/>
                    </a:lnTo>
                    <a:lnTo>
                      <a:pt x="43" y="61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4" y="29"/>
                    </a:lnTo>
                    <a:lnTo>
                      <a:pt x="68" y="22"/>
                    </a:lnTo>
                    <a:lnTo>
                      <a:pt x="72" y="15"/>
                    </a:lnTo>
                    <a:lnTo>
                      <a:pt x="79" y="7"/>
                    </a:lnTo>
                    <a:lnTo>
                      <a:pt x="82" y="0"/>
                    </a:lnTo>
                    <a:lnTo>
                      <a:pt x="86" y="4"/>
                    </a:lnTo>
                    <a:lnTo>
                      <a:pt x="93" y="7"/>
                    </a:lnTo>
                    <a:lnTo>
                      <a:pt x="100" y="15"/>
                    </a:lnTo>
                    <a:lnTo>
                      <a:pt x="108" y="18"/>
                    </a:lnTo>
                    <a:lnTo>
                      <a:pt x="115" y="22"/>
                    </a:lnTo>
                    <a:lnTo>
                      <a:pt x="118" y="25"/>
                    </a:lnTo>
                    <a:lnTo>
                      <a:pt x="126" y="29"/>
                    </a:lnTo>
                    <a:lnTo>
                      <a:pt x="133" y="33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79" name="Freeform 903"/>
              <p:cNvSpPr>
                <a:spLocks/>
              </p:cNvSpPr>
              <p:nvPr/>
            </p:nvSpPr>
            <p:spPr bwMode="auto">
              <a:xfrm>
                <a:off x="4290" y="1860"/>
                <a:ext cx="18" cy="7"/>
              </a:xfrm>
              <a:custGeom>
                <a:avLst/>
                <a:gdLst>
                  <a:gd name="T0" fmla="*/ 3 w 18"/>
                  <a:gd name="T1" fmla="*/ 4 h 7"/>
                  <a:gd name="T2" fmla="*/ 3 w 18"/>
                  <a:gd name="T3" fmla="*/ 7 h 7"/>
                  <a:gd name="T4" fmla="*/ 18 w 18"/>
                  <a:gd name="T5" fmla="*/ 7 h 7"/>
                  <a:gd name="T6" fmla="*/ 18 w 18"/>
                  <a:gd name="T7" fmla="*/ 0 h 7"/>
                  <a:gd name="T8" fmla="*/ 3 w 18"/>
                  <a:gd name="T9" fmla="*/ 0 h 7"/>
                  <a:gd name="T10" fmla="*/ 7 w 18"/>
                  <a:gd name="T11" fmla="*/ 7 h 7"/>
                  <a:gd name="T12" fmla="*/ 3 w 18"/>
                  <a:gd name="T13" fmla="*/ 4 h 7"/>
                  <a:gd name="T14" fmla="*/ 0 w 18"/>
                  <a:gd name="T15" fmla="*/ 7 h 7"/>
                  <a:gd name="T16" fmla="*/ 3 w 18"/>
                  <a:gd name="T17" fmla="*/ 7 h 7"/>
                  <a:gd name="T18" fmla="*/ 3 w 18"/>
                  <a:gd name="T1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7">
                    <a:moveTo>
                      <a:pt x="3" y="4"/>
                    </a:moveTo>
                    <a:lnTo>
                      <a:pt x="3" y="7"/>
                    </a:lnTo>
                    <a:lnTo>
                      <a:pt x="18" y="7"/>
                    </a:lnTo>
                    <a:lnTo>
                      <a:pt x="18" y="0"/>
                    </a:lnTo>
                    <a:lnTo>
                      <a:pt x="3" y="0"/>
                    </a:lnTo>
                    <a:lnTo>
                      <a:pt x="7" y="7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80" name="Freeform 904"/>
              <p:cNvSpPr>
                <a:spLocks/>
              </p:cNvSpPr>
              <p:nvPr/>
            </p:nvSpPr>
            <p:spPr bwMode="auto">
              <a:xfrm>
                <a:off x="4290" y="1856"/>
                <a:ext cx="11" cy="11"/>
              </a:xfrm>
              <a:custGeom>
                <a:avLst/>
                <a:gdLst>
                  <a:gd name="T0" fmla="*/ 3 w 11"/>
                  <a:gd name="T1" fmla="*/ 8 h 11"/>
                  <a:gd name="T2" fmla="*/ 0 w 11"/>
                  <a:gd name="T3" fmla="*/ 4 h 11"/>
                  <a:gd name="T4" fmla="*/ 7 w 11"/>
                  <a:gd name="T5" fmla="*/ 11 h 11"/>
                  <a:gd name="T6" fmla="*/ 11 w 11"/>
                  <a:gd name="T7" fmla="*/ 4 h 11"/>
                  <a:gd name="T8" fmla="*/ 7 w 11"/>
                  <a:gd name="T9" fmla="*/ 0 h 11"/>
                  <a:gd name="T10" fmla="*/ 3 w 11"/>
                  <a:gd name="T11" fmla="*/ 0 h 11"/>
                  <a:gd name="T12" fmla="*/ 7 w 11"/>
                  <a:gd name="T13" fmla="*/ 0 h 11"/>
                  <a:gd name="T14" fmla="*/ 3 w 11"/>
                  <a:gd name="T15" fmla="*/ 0 h 11"/>
                  <a:gd name="T16" fmla="*/ 3 w 11"/>
                  <a:gd name="T1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3" y="8"/>
                    </a:moveTo>
                    <a:lnTo>
                      <a:pt x="0" y="4"/>
                    </a:lnTo>
                    <a:lnTo>
                      <a:pt x="7" y="11"/>
                    </a:lnTo>
                    <a:lnTo>
                      <a:pt x="11" y="4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81" name="Freeform 905"/>
              <p:cNvSpPr>
                <a:spLocks/>
              </p:cNvSpPr>
              <p:nvPr/>
            </p:nvSpPr>
            <p:spPr bwMode="auto">
              <a:xfrm>
                <a:off x="4279" y="1856"/>
                <a:ext cx="14" cy="15"/>
              </a:xfrm>
              <a:custGeom>
                <a:avLst/>
                <a:gdLst>
                  <a:gd name="T0" fmla="*/ 11 w 14"/>
                  <a:gd name="T1" fmla="*/ 15 h 15"/>
                  <a:gd name="T2" fmla="*/ 11 w 14"/>
                  <a:gd name="T3" fmla="*/ 8 h 15"/>
                  <a:gd name="T4" fmla="*/ 14 w 14"/>
                  <a:gd name="T5" fmla="*/ 8 h 15"/>
                  <a:gd name="T6" fmla="*/ 14 w 14"/>
                  <a:gd name="T7" fmla="*/ 0 h 15"/>
                  <a:gd name="T8" fmla="*/ 7 w 14"/>
                  <a:gd name="T9" fmla="*/ 0 h 15"/>
                  <a:gd name="T10" fmla="*/ 4 w 14"/>
                  <a:gd name="T11" fmla="*/ 4 h 15"/>
                  <a:gd name="T12" fmla="*/ 4 w 14"/>
                  <a:gd name="T13" fmla="*/ 15 h 15"/>
                  <a:gd name="T14" fmla="*/ 4 w 14"/>
                  <a:gd name="T15" fmla="*/ 11 h 15"/>
                  <a:gd name="T16" fmla="*/ 0 w 14"/>
                  <a:gd name="T17" fmla="*/ 15 h 15"/>
                  <a:gd name="T18" fmla="*/ 4 w 14"/>
                  <a:gd name="T19" fmla="*/ 15 h 15"/>
                  <a:gd name="T20" fmla="*/ 11 w 14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5">
                    <a:moveTo>
                      <a:pt x="11" y="15"/>
                    </a:move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82" name="Freeform 906"/>
              <p:cNvSpPr>
                <a:spLocks/>
              </p:cNvSpPr>
              <p:nvPr/>
            </p:nvSpPr>
            <p:spPr bwMode="auto">
              <a:xfrm>
                <a:off x="4283" y="1871"/>
                <a:ext cx="36" cy="115"/>
              </a:xfrm>
              <a:custGeom>
                <a:avLst/>
                <a:gdLst>
                  <a:gd name="T0" fmla="*/ 32 w 36"/>
                  <a:gd name="T1" fmla="*/ 115 h 115"/>
                  <a:gd name="T2" fmla="*/ 32 w 36"/>
                  <a:gd name="T3" fmla="*/ 97 h 115"/>
                  <a:gd name="T4" fmla="*/ 28 w 36"/>
                  <a:gd name="T5" fmla="*/ 83 h 115"/>
                  <a:gd name="T6" fmla="*/ 25 w 36"/>
                  <a:gd name="T7" fmla="*/ 68 h 115"/>
                  <a:gd name="T8" fmla="*/ 21 w 36"/>
                  <a:gd name="T9" fmla="*/ 54 h 115"/>
                  <a:gd name="T10" fmla="*/ 14 w 36"/>
                  <a:gd name="T11" fmla="*/ 43 h 115"/>
                  <a:gd name="T12" fmla="*/ 10 w 36"/>
                  <a:gd name="T13" fmla="*/ 29 h 115"/>
                  <a:gd name="T14" fmla="*/ 7 w 36"/>
                  <a:gd name="T15" fmla="*/ 14 h 115"/>
                  <a:gd name="T16" fmla="*/ 7 w 36"/>
                  <a:gd name="T17" fmla="*/ 0 h 115"/>
                  <a:gd name="T18" fmla="*/ 0 w 36"/>
                  <a:gd name="T19" fmla="*/ 0 h 115"/>
                  <a:gd name="T20" fmla="*/ 0 w 36"/>
                  <a:gd name="T21" fmla="*/ 14 h 115"/>
                  <a:gd name="T22" fmla="*/ 3 w 36"/>
                  <a:gd name="T23" fmla="*/ 29 h 115"/>
                  <a:gd name="T24" fmla="*/ 10 w 36"/>
                  <a:gd name="T25" fmla="*/ 43 h 115"/>
                  <a:gd name="T26" fmla="*/ 14 w 36"/>
                  <a:gd name="T27" fmla="*/ 57 h 115"/>
                  <a:gd name="T28" fmla="*/ 18 w 36"/>
                  <a:gd name="T29" fmla="*/ 72 h 115"/>
                  <a:gd name="T30" fmla="*/ 21 w 36"/>
                  <a:gd name="T31" fmla="*/ 86 h 115"/>
                  <a:gd name="T32" fmla="*/ 25 w 36"/>
                  <a:gd name="T33" fmla="*/ 101 h 115"/>
                  <a:gd name="T34" fmla="*/ 28 w 36"/>
                  <a:gd name="T35" fmla="*/ 115 h 115"/>
                  <a:gd name="T36" fmla="*/ 28 w 36"/>
                  <a:gd name="T37" fmla="*/ 111 h 115"/>
                  <a:gd name="T38" fmla="*/ 32 w 36"/>
                  <a:gd name="T39" fmla="*/ 115 h 115"/>
                  <a:gd name="T40" fmla="*/ 36 w 36"/>
                  <a:gd name="T41" fmla="*/ 115 h 115"/>
                  <a:gd name="T42" fmla="*/ 32 w 36"/>
                  <a:gd name="T4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115">
                    <a:moveTo>
                      <a:pt x="32" y="115"/>
                    </a:moveTo>
                    <a:lnTo>
                      <a:pt x="32" y="97"/>
                    </a:lnTo>
                    <a:lnTo>
                      <a:pt x="28" y="83"/>
                    </a:lnTo>
                    <a:lnTo>
                      <a:pt x="25" y="68"/>
                    </a:lnTo>
                    <a:lnTo>
                      <a:pt x="21" y="54"/>
                    </a:lnTo>
                    <a:lnTo>
                      <a:pt x="14" y="43"/>
                    </a:lnTo>
                    <a:lnTo>
                      <a:pt x="10" y="29"/>
                    </a:lnTo>
                    <a:lnTo>
                      <a:pt x="7" y="1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3" y="29"/>
                    </a:lnTo>
                    <a:lnTo>
                      <a:pt x="10" y="43"/>
                    </a:lnTo>
                    <a:lnTo>
                      <a:pt x="14" y="57"/>
                    </a:lnTo>
                    <a:lnTo>
                      <a:pt x="18" y="72"/>
                    </a:lnTo>
                    <a:lnTo>
                      <a:pt x="21" y="86"/>
                    </a:lnTo>
                    <a:lnTo>
                      <a:pt x="25" y="101"/>
                    </a:lnTo>
                    <a:lnTo>
                      <a:pt x="28" y="115"/>
                    </a:lnTo>
                    <a:lnTo>
                      <a:pt x="28" y="111"/>
                    </a:lnTo>
                    <a:lnTo>
                      <a:pt x="32" y="115"/>
                    </a:lnTo>
                    <a:lnTo>
                      <a:pt x="36" y="115"/>
                    </a:lnTo>
                    <a:lnTo>
                      <a:pt x="32" y="1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83" name="Freeform 907"/>
              <p:cNvSpPr>
                <a:spLocks/>
              </p:cNvSpPr>
              <p:nvPr/>
            </p:nvSpPr>
            <p:spPr bwMode="auto">
              <a:xfrm>
                <a:off x="4257" y="1982"/>
                <a:ext cx="58" cy="15"/>
              </a:xfrm>
              <a:custGeom>
                <a:avLst/>
                <a:gdLst>
                  <a:gd name="T0" fmla="*/ 0 w 58"/>
                  <a:gd name="T1" fmla="*/ 15 h 15"/>
                  <a:gd name="T2" fmla="*/ 29 w 58"/>
                  <a:gd name="T3" fmla="*/ 15 h 15"/>
                  <a:gd name="T4" fmla="*/ 36 w 58"/>
                  <a:gd name="T5" fmla="*/ 11 h 15"/>
                  <a:gd name="T6" fmla="*/ 44 w 58"/>
                  <a:gd name="T7" fmla="*/ 11 h 15"/>
                  <a:gd name="T8" fmla="*/ 51 w 58"/>
                  <a:gd name="T9" fmla="*/ 8 h 15"/>
                  <a:gd name="T10" fmla="*/ 58 w 58"/>
                  <a:gd name="T11" fmla="*/ 4 h 15"/>
                  <a:gd name="T12" fmla="*/ 54 w 58"/>
                  <a:gd name="T13" fmla="*/ 0 h 15"/>
                  <a:gd name="T14" fmla="*/ 51 w 58"/>
                  <a:gd name="T15" fmla="*/ 0 h 15"/>
                  <a:gd name="T16" fmla="*/ 44 w 58"/>
                  <a:gd name="T17" fmla="*/ 4 h 15"/>
                  <a:gd name="T18" fmla="*/ 36 w 58"/>
                  <a:gd name="T19" fmla="*/ 4 h 15"/>
                  <a:gd name="T20" fmla="*/ 29 w 58"/>
                  <a:gd name="T21" fmla="*/ 8 h 15"/>
                  <a:gd name="T22" fmla="*/ 0 w 58"/>
                  <a:gd name="T23" fmla="*/ 8 h 15"/>
                  <a:gd name="T24" fmla="*/ 0 w 58"/>
                  <a:gd name="T2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lnTo>
                      <a:pt x="29" y="15"/>
                    </a:lnTo>
                    <a:lnTo>
                      <a:pt x="36" y="11"/>
                    </a:lnTo>
                    <a:lnTo>
                      <a:pt x="44" y="11"/>
                    </a:lnTo>
                    <a:lnTo>
                      <a:pt x="51" y="8"/>
                    </a:lnTo>
                    <a:lnTo>
                      <a:pt x="58" y="4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4" y="4"/>
                    </a:lnTo>
                    <a:lnTo>
                      <a:pt x="36" y="4"/>
                    </a:lnTo>
                    <a:lnTo>
                      <a:pt x="29" y="8"/>
                    </a:lnTo>
                    <a:lnTo>
                      <a:pt x="0" y="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84" name="Freeform 908"/>
              <p:cNvSpPr>
                <a:spLocks/>
              </p:cNvSpPr>
              <p:nvPr/>
            </p:nvSpPr>
            <p:spPr bwMode="auto">
              <a:xfrm>
                <a:off x="4247" y="1990"/>
                <a:ext cx="10" cy="28"/>
              </a:xfrm>
              <a:custGeom>
                <a:avLst/>
                <a:gdLst>
                  <a:gd name="T0" fmla="*/ 10 w 10"/>
                  <a:gd name="T1" fmla="*/ 21 h 28"/>
                  <a:gd name="T2" fmla="*/ 7 w 10"/>
                  <a:gd name="T3" fmla="*/ 18 h 28"/>
                  <a:gd name="T4" fmla="*/ 7 w 10"/>
                  <a:gd name="T5" fmla="*/ 10 h 28"/>
                  <a:gd name="T6" fmla="*/ 10 w 10"/>
                  <a:gd name="T7" fmla="*/ 7 h 28"/>
                  <a:gd name="T8" fmla="*/ 10 w 10"/>
                  <a:gd name="T9" fmla="*/ 0 h 28"/>
                  <a:gd name="T10" fmla="*/ 3 w 10"/>
                  <a:gd name="T11" fmla="*/ 7 h 28"/>
                  <a:gd name="T12" fmla="*/ 0 w 10"/>
                  <a:gd name="T13" fmla="*/ 14 h 28"/>
                  <a:gd name="T14" fmla="*/ 3 w 10"/>
                  <a:gd name="T15" fmla="*/ 21 h 28"/>
                  <a:gd name="T16" fmla="*/ 7 w 10"/>
                  <a:gd name="T17" fmla="*/ 28 h 28"/>
                  <a:gd name="T18" fmla="*/ 10 w 10"/>
                  <a:gd name="T1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8">
                    <a:moveTo>
                      <a:pt x="10" y="21"/>
                    </a:moveTo>
                    <a:lnTo>
                      <a:pt x="7" y="18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0" y="0"/>
                    </a:lnTo>
                    <a:lnTo>
                      <a:pt x="3" y="7"/>
                    </a:lnTo>
                    <a:lnTo>
                      <a:pt x="0" y="14"/>
                    </a:lnTo>
                    <a:lnTo>
                      <a:pt x="3" y="21"/>
                    </a:lnTo>
                    <a:lnTo>
                      <a:pt x="7" y="28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85" name="Freeform 909"/>
              <p:cNvSpPr>
                <a:spLocks/>
              </p:cNvSpPr>
              <p:nvPr/>
            </p:nvSpPr>
            <p:spPr bwMode="auto">
              <a:xfrm>
                <a:off x="4254" y="2011"/>
                <a:ext cx="97" cy="79"/>
              </a:xfrm>
              <a:custGeom>
                <a:avLst/>
                <a:gdLst>
                  <a:gd name="T0" fmla="*/ 93 w 97"/>
                  <a:gd name="T1" fmla="*/ 79 h 79"/>
                  <a:gd name="T2" fmla="*/ 93 w 97"/>
                  <a:gd name="T3" fmla="*/ 76 h 79"/>
                  <a:gd name="T4" fmla="*/ 50 w 97"/>
                  <a:gd name="T5" fmla="*/ 33 h 79"/>
                  <a:gd name="T6" fmla="*/ 39 w 97"/>
                  <a:gd name="T7" fmla="*/ 25 h 79"/>
                  <a:gd name="T8" fmla="*/ 29 w 97"/>
                  <a:gd name="T9" fmla="*/ 15 h 79"/>
                  <a:gd name="T10" fmla="*/ 18 w 97"/>
                  <a:gd name="T11" fmla="*/ 7 h 79"/>
                  <a:gd name="T12" fmla="*/ 3 w 97"/>
                  <a:gd name="T13" fmla="*/ 0 h 79"/>
                  <a:gd name="T14" fmla="*/ 0 w 97"/>
                  <a:gd name="T15" fmla="*/ 7 h 79"/>
                  <a:gd name="T16" fmla="*/ 14 w 97"/>
                  <a:gd name="T17" fmla="*/ 15 h 79"/>
                  <a:gd name="T18" fmla="*/ 25 w 97"/>
                  <a:gd name="T19" fmla="*/ 22 h 79"/>
                  <a:gd name="T20" fmla="*/ 36 w 97"/>
                  <a:gd name="T21" fmla="*/ 29 h 79"/>
                  <a:gd name="T22" fmla="*/ 47 w 97"/>
                  <a:gd name="T23" fmla="*/ 40 h 79"/>
                  <a:gd name="T24" fmla="*/ 57 w 97"/>
                  <a:gd name="T25" fmla="*/ 47 h 79"/>
                  <a:gd name="T26" fmla="*/ 79 w 97"/>
                  <a:gd name="T27" fmla="*/ 69 h 79"/>
                  <a:gd name="T28" fmla="*/ 86 w 97"/>
                  <a:gd name="T29" fmla="*/ 79 h 79"/>
                  <a:gd name="T30" fmla="*/ 86 w 97"/>
                  <a:gd name="T31" fmla="*/ 76 h 79"/>
                  <a:gd name="T32" fmla="*/ 93 w 97"/>
                  <a:gd name="T33" fmla="*/ 79 h 79"/>
                  <a:gd name="T34" fmla="*/ 97 w 97"/>
                  <a:gd name="T35" fmla="*/ 79 h 79"/>
                  <a:gd name="T36" fmla="*/ 93 w 97"/>
                  <a:gd name="T37" fmla="*/ 76 h 79"/>
                  <a:gd name="T38" fmla="*/ 93 w 97"/>
                  <a:gd name="T39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7" h="79">
                    <a:moveTo>
                      <a:pt x="93" y="79"/>
                    </a:moveTo>
                    <a:lnTo>
                      <a:pt x="93" y="76"/>
                    </a:lnTo>
                    <a:lnTo>
                      <a:pt x="50" y="33"/>
                    </a:lnTo>
                    <a:lnTo>
                      <a:pt x="39" y="25"/>
                    </a:lnTo>
                    <a:lnTo>
                      <a:pt x="29" y="15"/>
                    </a:lnTo>
                    <a:lnTo>
                      <a:pt x="18" y="7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4" y="15"/>
                    </a:lnTo>
                    <a:lnTo>
                      <a:pt x="25" y="22"/>
                    </a:lnTo>
                    <a:lnTo>
                      <a:pt x="36" y="29"/>
                    </a:lnTo>
                    <a:lnTo>
                      <a:pt x="47" y="40"/>
                    </a:lnTo>
                    <a:lnTo>
                      <a:pt x="57" y="47"/>
                    </a:lnTo>
                    <a:lnTo>
                      <a:pt x="79" y="69"/>
                    </a:lnTo>
                    <a:lnTo>
                      <a:pt x="86" y="79"/>
                    </a:lnTo>
                    <a:lnTo>
                      <a:pt x="86" y="76"/>
                    </a:lnTo>
                    <a:lnTo>
                      <a:pt x="93" y="79"/>
                    </a:lnTo>
                    <a:lnTo>
                      <a:pt x="97" y="79"/>
                    </a:lnTo>
                    <a:lnTo>
                      <a:pt x="93" y="76"/>
                    </a:lnTo>
                    <a:lnTo>
                      <a:pt x="93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86" name="Freeform 910"/>
              <p:cNvSpPr>
                <a:spLocks/>
              </p:cNvSpPr>
              <p:nvPr/>
            </p:nvSpPr>
            <p:spPr bwMode="auto">
              <a:xfrm>
                <a:off x="4257" y="2087"/>
                <a:ext cx="90" cy="119"/>
              </a:xfrm>
              <a:custGeom>
                <a:avLst/>
                <a:gdLst>
                  <a:gd name="T0" fmla="*/ 8 w 90"/>
                  <a:gd name="T1" fmla="*/ 119 h 119"/>
                  <a:gd name="T2" fmla="*/ 18 w 90"/>
                  <a:gd name="T3" fmla="*/ 104 h 119"/>
                  <a:gd name="T4" fmla="*/ 26 w 90"/>
                  <a:gd name="T5" fmla="*/ 90 h 119"/>
                  <a:gd name="T6" fmla="*/ 33 w 90"/>
                  <a:gd name="T7" fmla="*/ 75 h 119"/>
                  <a:gd name="T8" fmla="*/ 44 w 90"/>
                  <a:gd name="T9" fmla="*/ 61 h 119"/>
                  <a:gd name="T10" fmla="*/ 54 w 90"/>
                  <a:gd name="T11" fmla="*/ 47 h 119"/>
                  <a:gd name="T12" fmla="*/ 65 w 90"/>
                  <a:gd name="T13" fmla="*/ 32 h 119"/>
                  <a:gd name="T14" fmla="*/ 76 w 90"/>
                  <a:gd name="T15" fmla="*/ 18 h 119"/>
                  <a:gd name="T16" fmla="*/ 90 w 90"/>
                  <a:gd name="T17" fmla="*/ 3 h 119"/>
                  <a:gd name="T18" fmla="*/ 83 w 90"/>
                  <a:gd name="T19" fmla="*/ 0 h 119"/>
                  <a:gd name="T20" fmla="*/ 58 w 90"/>
                  <a:gd name="T21" fmla="*/ 25 h 119"/>
                  <a:gd name="T22" fmla="*/ 47 w 90"/>
                  <a:gd name="T23" fmla="*/ 39 h 119"/>
                  <a:gd name="T24" fmla="*/ 36 w 90"/>
                  <a:gd name="T25" fmla="*/ 57 h 119"/>
                  <a:gd name="T26" fmla="*/ 29 w 90"/>
                  <a:gd name="T27" fmla="*/ 72 h 119"/>
                  <a:gd name="T28" fmla="*/ 18 w 90"/>
                  <a:gd name="T29" fmla="*/ 86 h 119"/>
                  <a:gd name="T30" fmla="*/ 11 w 90"/>
                  <a:gd name="T31" fmla="*/ 101 h 119"/>
                  <a:gd name="T32" fmla="*/ 0 w 90"/>
                  <a:gd name="T33" fmla="*/ 115 h 119"/>
                  <a:gd name="T34" fmla="*/ 0 w 90"/>
                  <a:gd name="T35" fmla="*/ 119 h 119"/>
                  <a:gd name="T36" fmla="*/ 8 w 90"/>
                  <a:gd name="T3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119">
                    <a:moveTo>
                      <a:pt x="8" y="119"/>
                    </a:moveTo>
                    <a:lnTo>
                      <a:pt x="18" y="104"/>
                    </a:lnTo>
                    <a:lnTo>
                      <a:pt x="26" y="90"/>
                    </a:lnTo>
                    <a:lnTo>
                      <a:pt x="33" y="75"/>
                    </a:lnTo>
                    <a:lnTo>
                      <a:pt x="44" y="61"/>
                    </a:lnTo>
                    <a:lnTo>
                      <a:pt x="54" y="47"/>
                    </a:lnTo>
                    <a:lnTo>
                      <a:pt x="65" y="32"/>
                    </a:lnTo>
                    <a:lnTo>
                      <a:pt x="76" y="18"/>
                    </a:lnTo>
                    <a:lnTo>
                      <a:pt x="90" y="3"/>
                    </a:lnTo>
                    <a:lnTo>
                      <a:pt x="83" y="0"/>
                    </a:lnTo>
                    <a:lnTo>
                      <a:pt x="58" y="25"/>
                    </a:lnTo>
                    <a:lnTo>
                      <a:pt x="47" y="39"/>
                    </a:lnTo>
                    <a:lnTo>
                      <a:pt x="36" y="57"/>
                    </a:lnTo>
                    <a:lnTo>
                      <a:pt x="29" y="72"/>
                    </a:lnTo>
                    <a:lnTo>
                      <a:pt x="18" y="86"/>
                    </a:lnTo>
                    <a:lnTo>
                      <a:pt x="11" y="101"/>
                    </a:lnTo>
                    <a:lnTo>
                      <a:pt x="0" y="115"/>
                    </a:lnTo>
                    <a:lnTo>
                      <a:pt x="0" y="119"/>
                    </a:lnTo>
                    <a:lnTo>
                      <a:pt x="8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87" name="Freeform 911"/>
              <p:cNvSpPr>
                <a:spLocks/>
              </p:cNvSpPr>
              <p:nvPr/>
            </p:nvSpPr>
            <p:spPr bwMode="auto">
              <a:xfrm>
                <a:off x="4203" y="2206"/>
                <a:ext cx="62" cy="108"/>
              </a:xfrm>
              <a:custGeom>
                <a:avLst/>
                <a:gdLst>
                  <a:gd name="T0" fmla="*/ 8 w 62"/>
                  <a:gd name="T1" fmla="*/ 108 h 108"/>
                  <a:gd name="T2" fmla="*/ 11 w 62"/>
                  <a:gd name="T3" fmla="*/ 97 h 108"/>
                  <a:gd name="T4" fmla="*/ 18 w 62"/>
                  <a:gd name="T5" fmla="*/ 82 h 108"/>
                  <a:gd name="T6" fmla="*/ 26 w 62"/>
                  <a:gd name="T7" fmla="*/ 68 h 108"/>
                  <a:gd name="T8" fmla="*/ 33 w 62"/>
                  <a:gd name="T9" fmla="*/ 54 h 108"/>
                  <a:gd name="T10" fmla="*/ 40 w 62"/>
                  <a:gd name="T11" fmla="*/ 43 h 108"/>
                  <a:gd name="T12" fmla="*/ 51 w 62"/>
                  <a:gd name="T13" fmla="*/ 28 h 108"/>
                  <a:gd name="T14" fmla="*/ 54 w 62"/>
                  <a:gd name="T15" fmla="*/ 14 h 108"/>
                  <a:gd name="T16" fmla="*/ 62 w 62"/>
                  <a:gd name="T17" fmla="*/ 0 h 108"/>
                  <a:gd name="T18" fmla="*/ 54 w 62"/>
                  <a:gd name="T19" fmla="*/ 0 h 108"/>
                  <a:gd name="T20" fmla="*/ 51 w 62"/>
                  <a:gd name="T21" fmla="*/ 10 h 108"/>
                  <a:gd name="T22" fmla="*/ 44 w 62"/>
                  <a:gd name="T23" fmla="*/ 25 h 108"/>
                  <a:gd name="T24" fmla="*/ 33 w 62"/>
                  <a:gd name="T25" fmla="*/ 39 h 108"/>
                  <a:gd name="T26" fmla="*/ 26 w 62"/>
                  <a:gd name="T27" fmla="*/ 50 h 108"/>
                  <a:gd name="T28" fmla="*/ 18 w 62"/>
                  <a:gd name="T29" fmla="*/ 64 h 108"/>
                  <a:gd name="T30" fmla="*/ 11 w 62"/>
                  <a:gd name="T31" fmla="*/ 79 h 108"/>
                  <a:gd name="T32" fmla="*/ 8 w 62"/>
                  <a:gd name="T33" fmla="*/ 93 h 108"/>
                  <a:gd name="T34" fmla="*/ 0 w 62"/>
                  <a:gd name="T35" fmla="*/ 108 h 108"/>
                  <a:gd name="T36" fmla="*/ 8 w 62"/>
                  <a:gd name="T3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108">
                    <a:moveTo>
                      <a:pt x="8" y="108"/>
                    </a:moveTo>
                    <a:lnTo>
                      <a:pt x="11" y="97"/>
                    </a:lnTo>
                    <a:lnTo>
                      <a:pt x="18" y="82"/>
                    </a:lnTo>
                    <a:lnTo>
                      <a:pt x="26" y="68"/>
                    </a:lnTo>
                    <a:lnTo>
                      <a:pt x="33" y="54"/>
                    </a:lnTo>
                    <a:lnTo>
                      <a:pt x="40" y="43"/>
                    </a:lnTo>
                    <a:lnTo>
                      <a:pt x="51" y="28"/>
                    </a:lnTo>
                    <a:lnTo>
                      <a:pt x="54" y="14"/>
                    </a:lnTo>
                    <a:lnTo>
                      <a:pt x="62" y="0"/>
                    </a:lnTo>
                    <a:lnTo>
                      <a:pt x="54" y="0"/>
                    </a:lnTo>
                    <a:lnTo>
                      <a:pt x="51" y="10"/>
                    </a:lnTo>
                    <a:lnTo>
                      <a:pt x="44" y="25"/>
                    </a:lnTo>
                    <a:lnTo>
                      <a:pt x="33" y="39"/>
                    </a:lnTo>
                    <a:lnTo>
                      <a:pt x="26" y="50"/>
                    </a:lnTo>
                    <a:lnTo>
                      <a:pt x="18" y="64"/>
                    </a:lnTo>
                    <a:lnTo>
                      <a:pt x="11" y="79"/>
                    </a:lnTo>
                    <a:lnTo>
                      <a:pt x="8" y="93"/>
                    </a:lnTo>
                    <a:lnTo>
                      <a:pt x="0" y="108"/>
                    </a:lnTo>
                    <a:lnTo>
                      <a:pt x="8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88" name="Freeform 912"/>
              <p:cNvSpPr>
                <a:spLocks/>
              </p:cNvSpPr>
              <p:nvPr/>
            </p:nvSpPr>
            <p:spPr bwMode="auto">
              <a:xfrm>
                <a:off x="4203" y="2314"/>
                <a:ext cx="15" cy="7"/>
              </a:xfrm>
              <a:custGeom>
                <a:avLst/>
                <a:gdLst>
                  <a:gd name="T0" fmla="*/ 8 w 15"/>
                  <a:gd name="T1" fmla="*/ 0 h 7"/>
                  <a:gd name="T2" fmla="*/ 11 w 15"/>
                  <a:gd name="T3" fmla="*/ 0 h 7"/>
                  <a:gd name="T4" fmla="*/ 0 w 15"/>
                  <a:gd name="T5" fmla="*/ 0 h 7"/>
                  <a:gd name="T6" fmla="*/ 4 w 15"/>
                  <a:gd name="T7" fmla="*/ 7 h 7"/>
                  <a:gd name="T8" fmla="*/ 11 w 15"/>
                  <a:gd name="T9" fmla="*/ 7 h 7"/>
                  <a:gd name="T10" fmla="*/ 15 w 15"/>
                  <a:gd name="T11" fmla="*/ 3 h 7"/>
                  <a:gd name="T12" fmla="*/ 11 w 15"/>
                  <a:gd name="T13" fmla="*/ 7 h 7"/>
                  <a:gd name="T14" fmla="*/ 15 w 15"/>
                  <a:gd name="T15" fmla="*/ 3 h 7"/>
                  <a:gd name="T16" fmla="*/ 8 w 1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lnTo>
                      <a:pt x="11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11" y="7"/>
                    </a:lnTo>
                    <a:lnTo>
                      <a:pt x="15" y="3"/>
                    </a:lnTo>
                    <a:lnTo>
                      <a:pt x="11" y="7"/>
                    </a:lnTo>
                    <a:lnTo>
                      <a:pt x="15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89" name="Freeform 913"/>
              <p:cNvSpPr>
                <a:spLocks/>
              </p:cNvSpPr>
              <p:nvPr/>
            </p:nvSpPr>
            <p:spPr bwMode="auto">
              <a:xfrm>
                <a:off x="4211" y="2188"/>
                <a:ext cx="75" cy="129"/>
              </a:xfrm>
              <a:custGeom>
                <a:avLst/>
                <a:gdLst>
                  <a:gd name="T0" fmla="*/ 68 w 75"/>
                  <a:gd name="T1" fmla="*/ 0 h 129"/>
                  <a:gd name="T2" fmla="*/ 61 w 75"/>
                  <a:gd name="T3" fmla="*/ 14 h 129"/>
                  <a:gd name="T4" fmla="*/ 50 w 75"/>
                  <a:gd name="T5" fmla="*/ 28 h 129"/>
                  <a:gd name="T6" fmla="*/ 39 w 75"/>
                  <a:gd name="T7" fmla="*/ 46 h 129"/>
                  <a:gd name="T8" fmla="*/ 32 w 75"/>
                  <a:gd name="T9" fmla="*/ 64 h 129"/>
                  <a:gd name="T10" fmla="*/ 25 w 75"/>
                  <a:gd name="T11" fmla="*/ 79 h 129"/>
                  <a:gd name="T12" fmla="*/ 18 w 75"/>
                  <a:gd name="T13" fmla="*/ 97 h 129"/>
                  <a:gd name="T14" fmla="*/ 10 w 75"/>
                  <a:gd name="T15" fmla="*/ 111 h 129"/>
                  <a:gd name="T16" fmla="*/ 0 w 75"/>
                  <a:gd name="T17" fmla="*/ 126 h 129"/>
                  <a:gd name="T18" fmla="*/ 7 w 75"/>
                  <a:gd name="T19" fmla="*/ 129 h 129"/>
                  <a:gd name="T20" fmla="*/ 18 w 75"/>
                  <a:gd name="T21" fmla="*/ 115 h 129"/>
                  <a:gd name="T22" fmla="*/ 25 w 75"/>
                  <a:gd name="T23" fmla="*/ 100 h 129"/>
                  <a:gd name="T24" fmla="*/ 32 w 75"/>
                  <a:gd name="T25" fmla="*/ 82 h 129"/>
                  <a:gd name="T26" fmla="*/ 39 w 75"/>
                  <a:gd name="T27" fmla="*/ 64 h 129"/>
                  <a:gd name="T28" fmla="*/ 46 w 75"/>
                  <a:gd name="T29" fmla="*/ 50 h 129"/>
                  <a:gd name="T30" fmla="*/ 57 w 75"/>
                  <a:gd name="T31" fmla="*/ 36 h 129"/>
                  <a:gd name="T32" fmla="*/ 64 w 75"/>
                  <a:gd name="T33" fmla="*/ 18 h 129"/>
                  <a:gd name="T34" fmla="*/ 75 w 75"/>
                  <a:gd name="T35" fmla="*/ 3 h 129"/>
                  <a:gd name="T36" fmla="*/ 68 w 75"/>
                  <a:gd name="T37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29">
                    <a:moveTo>
                      <a:pt x="68" y="0"/>
                    </a:moveTo>
                    <a:lnTo>
                      <a:pt x="61" y="14"/>
                    </a:lnTo>
                    <a:lnTo>
                      <a:pt x="50" y="28"/>
                    </a:lnTo>
                    <a:lnTo>
                      <a:pt x="39" y="46"/>
                    </a:lnTo>
                    <a:lnTo>
                      <a:pt x="32" y="64"/>
                    </a:lnTo>
                    <a:lnTo>
                      <a:pt x="25" y="79"/>
                    </a:lnTo>
                    <a:lnTo>
                      <a:pt x="18" y="97"/>
                    </a:lnTo>
                    <a:lnTo>
                      <a:pt x="10" y="111"/>
                    </a:lnTo>
                    <a:lnTo>
                      <a:pt x="0" y="126"/>
                    </a:lnTo>
                    <a:lnTo>
                      <a:pt x="7" y="129"/>
                    </a:lnTo>
                    <a:lnTo>
                      <a:pt x="18" y="115"/>
                    </a:lnTo>
                    <a:lnTo>
                      <a:pt x="25" y="100"/>
                    </a:lnTo>
                    <a:lnTo>
                      <a:pt x="32" y="82"/>
                    </a:lnTo>
                    <a:lnTo>
                      <a:pt x="39" y="64"/>
                    </a:lnTo>
                    <a:lnTo>
                      <a:pt x="46" y="50"/>
                    </a:lnTo>
                    <a:lnTo>
                      <a:pt x="57" y="36"/>
                    </a:lnTo>
                    <a:lnTo>
                      <a:pt x="64" y="18"/>
                    </a:lnTo>
                    <a:lnTo>
                      <a:pt x="75" y="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90" name="Freeform 914"/>
              <p:cNvSpPr>
                <a:spLocks/>
              </p:cNvSpPr>
              <p:nvPr/>
            </p:nvSpPr>
            <p:spPr bwMode="auto">
              <a:xfrm>
                <a:off x="4279" y="2087"/>
                <a:ext cx="79" cy="104"/>
              </a:xfrm>
              <a:custGeom>
                <a:avLst/>
                <a:gdLst>
                  <a:gd name="T0" fmla="*/ 76 w 79"/>
                  <a:gd name="T1" fmla="*/ 3 h 104"/>
                  <a:gd name="T2" fmla="*/ 76 w 79"/>
                  <a:gd name="T3" fmla="*/ 0 h 104"/>
                  <a:gd name="T4" fmla="*/ 65 w 79"/>
                  <a:gd name="T5" fmla="*/ 14 h 104"/>
                  <a:gd name="T6" fmla="*/ 32 w 79"/>
                  <a:gd name="T7" fmla="*/ 47 h 104"/>
                  <a:gd name="T8" fmla="*/ 22 w 79"/>
                  <a:gd name="T9" fmla="*/ 61 h 104"/>
                  <a:gd name="T10" fmla="*/ 14 w 79"/>
                  <a:gd name="T11" fmla="*/ 72 h 104"/>
                  <a:gd name="T12" fmla="*/ 7 w 79"/>
                  <a:gd name="T13" fmla="*/ 86 h 104"/>
                  <a:gd name="T14" fmla="*/ 0 w 79"/>
                  <a:gd name="T15" fmla="*/ 101 h 104"/>
                  <a:gd name="T16" fmla="*/ 7 w 79"/>
                  <a:gd name="T17" fmla="*/ 104 h 104"/>
                  <a:gd name="T18" fmla="*/ 14 w 79"/>
                  <a:gd name="T19" fmla="*/ 90 h 104"/>
                  <a:gd name="T20" fmla="*/ 18 w 79"/>
                  <a:gd name="T21" fmla="*/ 75 h 104"/>
                  <a:gd name="T22" fmla="*/ 29 w 79"/>
                  <a:gd name="T23" fmla="*/ 65 h 104"/>
                  <a:gd name="T24" fmla="*/ 36 w 79"/>
                  <a:gd name="T25" fmla="*/ 54 h 104"/>
                  <a:gd name="T26" fmla="*/ 47 w 79"/>
                  <a:gd name="T27" fmla="*/ 43 h 104"/>
                  <a:gd name="T28" fmla="*/ 58 w 79"/>
                  <a:gd name="T29" fmla="*/ 29 h 104"/>
                  <a:gd name="T30" fmla="*/ 79 w 79"/>
                  <a:gd name="T31" fmla="*/ 7 h 104"/>
                  <a:gd name="T32" fmla="*/ 79 w 79"/>
                  <a:gd name="T33" fmla="*/ 3 h 104"/>
                  <a:gd name="T34" fmla="*/ 79 w 79"/>
                  <a:gd name="T35" fmla="*/ 7 h 104"/>
                  <a:gd name="T36" fmla="*/ 79 w 79"/>
                  <a:gd name="T37" fmla="*/ 3 h 104"/>
                  <a:gd name="T38" fmla="*/ 76 w 79"/>
                  <a:gd name="T39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9" h="104">
                    <a:moveTo>
                      <a:pt x="76" y="3"/>
                    </a:moveTo>
                    <a:lnTo>
                      <a:pt x="76" y="0"/>
                    </a:lnTo>
                    <a:lnTo>
                      <a:pt x="65" y="14"/>
                    </a:lnTo>
                    <a:lnTo>
                      <a:pt x="32" y="47"/>
                    </a:lnTo>
                    <a:lnTo>
                      <a:pt x="22" y="61"/>
                    </a:lnTo>
                    <a:lnTo>
                      <a:pt x="14" y="72"/>
                    </a:lnTo>
                    <a:lnTo>
                      <a:pt x="7" y="86"/>
                    </a:lnTo>
                    <a:lnTo>
                      <a:pt x="0" y="101"/>
                    </a:lnTo>
                    <a:lnTo>
                      <a:pt x="7" y="104"/>
                    </a:lnTo>
                    <a:lnTo>
                      <a:pt x="14" y="90"/>
                    </a:lnTo>
                    <a:lnTo>
                      <a:pt x="18" y="75"/>
                    </a:lnTo>
                    <a:lnTo>
                      <a:pt x="29" y="65"/>
                    </a:lnTo>
                    <a:lnTo>
                      <a:pt x="36" y="54"/>
                    </a:lnTo>
                    <a:lnTo>
                      <a:pt x="47" y="43"/>
                    </a:lnTo>
                    <a:lnTo>
                      <a:pt x="58" y="29"/>
                    </a:lnTo>
                    <a:lnTo>
                      <a:pt x="79" y="7"/>
                    </a:lnTo>
                    <a:lnTo>
                      <a:pt x="79" y="3"/>
                    </a:lnTo>
                    <a:lnTo>
                      <a:pt x="79" y="7"/>
                    </a:lnTo>
                    <a:lnTo>
                      <a:pt x="79" y="3"/>
                    </a:lnTo>
                    <a:lnTo>
                      <a:pt x="7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91" name="Freeform 915"/>
              <p:cNvSpPr>
                <a:spLocks/>
              </p:cNvSpPr>
              <p:nvPr/>
            </p:nvSpPr>
            <p:spPr bwMode="auto">
              <a:xfrm>
                <a:off x="4351" y="2076"/>
                <a:ext cx="7" cy="14"/>
              </a:xfrm>
              <a:custGeom>
                <a:avLst/>
                <a:gdLst>
                  <a:gd name="T0" fmla="*/ 0 w 7"/>
                  <a:gd name="T1" fmla="*/ 4 h 14"/>
                  <a:gd name="T2" fmla="*/ 4 w 7"/>
                  <a:gd name="T3" fmla="*/ 14 h 14"/>
                  <a:gd name="T4" fmla="*/ 7 w 7"/>
                  <a:gd name="T5" fmla="*/ 14 h 14"/>
                  <a:gd name="T6" fmla="*/ 4 w 7"/>
                  <a:gd name="T7" fmla="*/ 4 h 14"/>
                  <a:gd name="T8" fmla="*/ 4 w 7"/>
                  <a:gd name="T9" fmla="*/ 0 h 14"/>
                  <a:gd name="T10" fmla="*/ 4 w 7"/>
                  <a:gd name="T11" fmla="*/ 4 h 14"/>
                  <a:gd name="T12" fmla="*/ 4 w 7"/>
                  <a:gd name="T13" fmla="*/ 0 h 14"/>
                  <a:gd name="T14" fmla="*/ 0 w 7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4">
                    <a:moveTo>
                      <a:pt x="0" y="4"/>
                    </a:moveTo>
                    <a:lnTo>
                      <a:pt x="4" y="14"/>
                    </a:lnTo>
                    <a:lnTo>
                      <a:pt x="7" y="1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92" name="Freeform 916"/>
              <p:cNvSpPr>
                <a:spLocks/>
              </p:cNvSpPr>
              <p:nvPr/>
            </p:nvSpPr>
            <p:spPr bwMode="auto">
              <a:xfrm>
                <a:off x="4254" y="2000"/>
                <a:ext cx="101" cy="80"/>
              </a:xfrm>
              <a:custGeom>
                <a:avLst/>
                <a:gdLst>
                  <a:gd name="T0" fmla="*/ 14 w 101"/>
                  <a:gd name="T1" fmla="*/ 0 h 80"/>
                  <a:gd name="T2" fmla="*/ 11 w 101"/>
                  <a:gd name="T3" fmla="*/ 8 h 80"/>
                  <a:gd name="T4" fmla="*/ 25 w 101"/>
                  <a:gd name="T5" fmla="*/ 15 h 80"/>
                  <a:gd name="T6" fmla="*/ 36 w 101"/>
                  <a:gd name="T7" fmla="*/ 26 h 80"/>
                  <a:gd name="T8" fmla="*/ 47 w 101"/>
                  <a:gd name="T9" fmla="*/ 33 h 80"/>
                  <a:gd name="T10" fmla="*/ 57 w 101"/>
                  <a:gd name="T11" fmla="*/ 44 h 80"/>
                  <a:gd name="T12" fmla="*/ 68 w 101"/>
                  <a:gd name="T13" fmla="*/ 51 h 80"/>
                  <a:gd name="T14" fmla="*/ 79 w 101"/>
                  <a:gd name="T15" fmla="*/ 62 h 80"/>
                  <a:gd name="T16" fmla="*/ 86 w 101"/>
                  <a:gd name="T17" fmla="*/ 72 h 80"/>
                  <a:gd name="T18" fmla="*/ 97 w 101"/>
                  <a:gd name="T19" fmla="*/ 80 h 80"/>
                  <a:gd name="T20" fmla="*/ 101 w 101"/>
                  <a:gd name="T21" fmla="*/ 76 h 80"/>
                  <a:gd name="T22" fmla="*/ 93 w 101"/>
                  <a:gd name="T23" fmla="*/ 65 h 80"/>
                  <a:gd name="T24" fmla="*/ 83 w 101"/>
                  <a:gd name="T25" fmla="*/ 54 h 80"/>
                  <a:gd name="T26" fmla="*/ 72 w 101"/>
                  <a:gd name="T27" fmla="*/ 47 h 80"/>
                  <a:gd name="T28" fmla="*/ 50 w 101"/>
                  <a:gd name="T29" fmla="*/ 26 h 80"/>
                  <a:gd name="T30" fmla="*/ 39 w 101"/>
                  <a:gd name="T31" fmla="*/ 18 h 80"/>
                  <a:gd name="T32" fmla="*/ 29 w 101"/>
                  <a:gd name="T33" fmla="*/ 11 h 80"/>
                  <a:gd name="T34" fmla="*/ 14 w 101"/>
                  <a:gd name="T35" fmla="*/ 0 h 80"/>
                  <a:gd name="T36" fmla="*/ 14 w 101"/>
                  <a:gd name="T37" fmla="*/ 8 h 80"/>
                  <a:gd name="T38" fmla="*/ 14 w 101"/>
                  <a:gd name="T39" fmla="*/ 0 h 80"/>
                  <a:gd name="T40" fmla="*/ 0 w 101"/>
                  <a:gd name="T41" fmla="*/ 0 h 80"/>
                  <a:gd name="T42" fmla="*/ 11 w 101"/>
                  <a:gd name="T43" fmla="*/ 8 h 80"/>
                  <a:gd name="T44" fmla="*/ 14 w 101"/>
                  <a:gd name="T4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" h="80">
                    <a:moveTo>
                      <a:pt x="14" y="0"/>
                    </a:moveTo>
                    <a:lnTo>
                      <a:pt x="11" y="8"/>
                    </a:lnTo>
                    <a:lnTo>
                      <a:pt x="25" y="15"/>
                    </a:lnTo>
                    <a:lnTo>
                      <a:pt x="36" y="26"/>
                    </a:lnTo>
                    <a:lnTo>
                      <a:pt x="47" y="33"/>
                    </a:lnTo>
                    <a:lnTo>
                      <a:pt x="57" y="44"/>
                    </a:lnTo>
                    <a:lnTo>
                      <a:pt x="68" y="51"/>
                    </a:lnTo>
                    <a:lnTo>
                      <a:pt x="79" y="62"/>
                    </a:lnTo>
                    <a:lnTo>
                      <a:pt x="86" y="72"/>
                    </a:lnTo>
                    <a:lnTo>
                      <a:pt x="97" y="80"/>
                    </a:lnTo>
                    <a:lnTo>
                      <a:pt x="101" y="76"/>
                    </a:lnTo>
                    <a:lnTo>
                      <a:pt x="93" y="65"/>
                    </a:lnTo>
                    <a:lnTo>
                      <a:pt x="83" y="54"/>
                    </a:lnTo>
                    <a:lnTo>
                      <a:pt x="72" y="47"/>
                    </a:lnTo>
                    <a:lnTo>
                      <a:pt x="50" y="26"/>
                    </a:lnTo>
                    <a:lnTo>
                      <a:pt x="39" y="18"/>
                    </a:lnTo>
                    <a:lnTo>
                      <a:pt x="29" y="11"/>
                    </a:lnTo>
                    <a:lnTo>
                      <a:pt x="14" y="0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1" y="8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93" name="Freeform 917"/>
              <p:cNvSpPr>
                <a:spLocks/>
              </p:cNvSpPr>
              <p:nvPr/>
            </p:nvSpPr>
            <p:spPr bwMode="auto">
              <a:xfrm>
                <a:off x="4268" y="1990"/>
                <a:ext cx="65" cy="21"/>
              </a:xfrm>
              <a:custGeom>
                <a:avLst/>
                <a:gdLst>
                  <a:gd name="T0" fmla="*/ 54 w 65"/>
                  <a:gd name="T1" fmla="*/ 3 h 21"/>
                  <a:gd name="T2" fmla="*/ 58 w 65"/>
                  <a:gd name="T3" fmla="*/ 0 h 21"/>
                  <a:gd name="T4" fmla="*/ 51 w 65"/>
                  <a:gd name="T5" fmla="*/ 3 h 21"/>
                  <a:gd name="T6" fmla="*/ 43 w 65"/>
                  <a:gd name="T7" fmla="*/ 3 h 21"/>
                  <a:gd name="T8" fmla="*/ 36 w 65"/>
                  <a:gd name="T9" fmla="*/ 7 h 21"/>
                  <a:gd name="T10" fmla="*/ 29 w 65"/>
                  <a:gd name="T11" fmla="*/ 7 h 21"/>
                  <a:gd name="T12" fmla="*/ 22 w 65"/>
                  <a:gd name="T13" fmla="*/ 10 h 21"/>
                  <a:gd name="T14" fmla="*/ 0 w 65"/>
                  <a:gd name="T15" fmla="*/ 10 h 21"/>
                  <a:gd name="T16" fmla="*/ 0 w 65"/>
                  <a:gd name="T17" fmla="*/ 18 h 21"/>
                  <a:gd name="T18" fmla="*/ 7 w 65"/>
                  <a:gd name="T19" fmla="*/ 21 h 21"/>
                  <a:gd name="T20" fmla="*/ 15 w 65"/>
                  <a:gd name="T21" fmla="*/ 18 h 21"/>
                  <a:gd name="T22" fmla="*/ 22 w 65"/>
                  <a:gd name="T23" fmla="*/ 18 h 21"/>
                  <a:gd name="T24" fmla="*/ 29 w 65"/>
                  <a:gd name="T25" fmla="*/ 14 h 21"/>
                  <a:gd name="T26" fmla="*/ 36 w 65"/>
                  <a:gd name="T27" fmla="*/ 14 h 21"/>
                  <a:gd name="T28" fmla="*/ 47 w 65"/>
                  <a:gd name="T29" fmla="*/ 10 h 21"/>
                  <a:gd name="T30" fmla="*/ 51 w 65"/>
                  <a:gd name="T31" fmla="*/ 7 h 21"/>
                  <a:gd name="T32" fmla="*/ 58 w 65"/>
                  <a:gd name="T33" fmla="*/ 7 h 21"/>
                  <a:gd name="T34" fmla="*/ 61 w 65"/>
                  <a:gd name="T35" fmla="*/ 3 h 21"/>
                  <a:gd name="T36" fmla="*/ 58 w 65"/>
                  <a:gd name="T37" fmla="*/ 7 h 21"/>
                  <a:gd name="T38" fmla="*/ 65 w 65"/>
                  <a:gd name="T39" fmla="*/ 7 h 21"/>
                  <a:gd name="T40" fmla="*/ 61 w 65"/>
                  <a:gd name="T41" fmla="*/ 3 h 21"/>
                  <a:gd name="T42" fmla="*/ 54 w 65"/>
                  <a:gd name="T43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21">
                    <a:moveTo>
                      <a:pt x="54" y="3"/>
                    </a:moveTo>
                    <a:lnTo>
                      <a:pt x="58" y="0"/>
                    </a:lnTo>
                    <a:lnTo>
                      <a:pt x="51" y="3"/>
                    </a:lnTo>
                    <a:lnTo>
                      <a:pt x="43" y="3"/>
                    </a:lnTo>
                    <a:lnTo>
                      <a:pt x="36" y="7"/>
                    </a:lnTo>
                    <a:lnTo>
                      <a:pt x="29" y="7"/>
                    </a:lnTo>
                    <a:lnTo>
                      <a:pt x="22" y="10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7" y="21"/>
                    </a:lnTo>
                    <a:lnTo>
                      <a:pt x="15" y="18"/>
                    </a:lnTo>
                    <a:lnTo>
                      <a:pt x="22" y="18"/>
                    </a:lnTo>
                    <a:lnTo>
                      <a:pt x="29" y="14"/>
                    </a:lnTo>
                    <a:lnTo>
                      <a:pt x="36" y="14"/>
                    </a:lnTo>
                    <a:lnTo>
                      <a:pt x="47" y="10"/>
                    </a:lnTo>
                    <a:lnTo>
                      <a:pt x="51" y="7"/>
                    </a:lnTo>
                    <a:lnTo>
                      <a:pt x="58" y="7"/>
                    </a:lnTo>
                    <a:lnTo>
                      <a:pt x="61" y="3"/>
                    </a:lnTo>
                    <a:lnTo>
                      <a:pt x="58" y="7"/>
                    </a:lnTo>
                    <a:lnTo>
                      <a:pt x="65" y="7"/>
                    </a:lnTo>
                    <a:lnTo>
                      <a:pt x="61" y="3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94" name="Freeform 918"/>
              <p:cNvSpPr>
                <a:spLocks/>
              </p:cNvSpPr>
              <p:nvPr/>
            </p:nvSpPr>
            <p:spPr bwMode="auto">
              <a:xfrm>
                <a:off x="4293" y="1860"/>
                <a:ext cx="36" cy="133"/>
              </a:xfrm>
              <a:custGeom>
                <a:avLst/>
                <a:gdLst>
                  <a:gd name="T0" fmla="*/ 8 w 36"/>
                  <a:gd name="T1" fmla="*/ 14 h 133"/>
                  <a:gd name="T2" fmla="*/ 0 w 36"/>
                  <a:gd name="T3" fmla="*/ 18 h 133"/>
                  <a:gd name="T4" fmla="*/ 4 w 36"/>
                  <a:gd name="T5" fmla="*/ 29 h 133"/>
                  <a:gd name="T6" fmla="*/ 8 w 36"/>
                  <a:gd name="T7" fmla="*/ 47 h 133"/>
                  <a:gd name="T8" fmla="*/ 15 w 36"/>
                  <a:gd name="T9" fmla="*/ 61 h 133"/>
                  <a:gd name="T10" fmla="*/ 18 w 36"/>
                  <a:gd name="T11" fmla="*/ 76 h 133"/>
                  <a:gd name="T12" fmla="*/ 22 w 36"/>
                  <a:gd name="T13" fmla="*/ 90 h 133"/>
                  <a:gd name="T14" fmla="*/ 26 w 36"/>
                  <a:gd name="T15" fmla="*/ 104 h 133"/>
                  <a:gd name="T16" fmla="*/ 29 w 36"/>
                  <a:gd name="T17" fmla="*/ 119 h 133"/>
                  <a:gd name="T18" fmla="*/ 29 w 36"/>
                  <a:gd name="T19" fmla="*/ 133 h 133"/>
                  <a:gd name="T20" fmla="*/ 36 w 36"/>
                  <a:gd name="T21" fmla="*/ 133 h 133"/>
                  <a:gd name="T22" fmla="*/ 36 w 36"/>
                  <a:gd name="T23" fmla="*/ 119 h 133"/>
                  <a:gd name="T24" fmla="*/ 33 w 36"/>
                  <a:gd name="T25" fmla="*/ 104 h 133"/>
                  <a:gd name="T26" fmla="*/ 29 w 36"/>
                  <a:gd name="T27" fmla="*/ 90 h 133"/>
                  <a:gd name="T28" fmla="*/ 26 w 36"/>
                  <a:gd name="T29" fmla="*/ 76 h 133"/>
                  <a:gd name="T30" fmla="*/ 22 w 36"/>
                  <a:gd name="T31" fmla="*/ 58 h 133"/>
                  <a:gd name="T32" fmla="*/ 15 w 36"/>
                  <a:gd name="T33" fmla="*/ 43 h 133"/>
                  <a:gd name="T34" fmla="*/ 11 w 36"/>
                  <a:gd name="T35" fmla="*/ 29 h 133"/>
                  <a:gd name="T36" fmla="*/ 8 w 36"/>
                  <a:gd name="T37" fmla="*/ 14 h 133"/>
                  <a:gd name="T38" fmla="*/ 0 w 36"/>
                  <a:gd name="T39" fmla="*/ 18 h 133"/>
                  <a:gd name="T40" fmla="*/ 8 w 36"/>
                  <a:gd name="T41" fmla="*/ 14 h 133"/>
                  <a:gd name="T42" fmla="*/ 0 w 36"/>
                  <a:gd name="T43" fmla="*/ 0 h 133"/>
                  <a:gd name="T44" fmla="*/ 0 w 36"/>
                  <a:gd name="T45" fmla="*/ 18 h 133"/>
                  <a:gd name="T46" fmla="*/ 8 w 36"/>
                  <a:gd name="T47" fmla="*/ 1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133">
                    <a:moveTo>
                      <a:pt x="8" y="14"/>
                    </a:moveTo>
                    <a:lnTo>
                      <a:pt x="0" y="18"/>
                    </a:lnTo>
                    <a:lnTo>
                      <a:pt x="4" y="29"/>
                    </a:lnTo>
                    <a:lnTo>
                      <a:pt x="8" y="47"/>
                    </a:lnTo>
                    <a:lnTo>
                      <a:pt x="15" y="61"/>
                    </a:lnTo>
                    <a:lnTo>
                      <a:pt x="18" y="76"/>
                    </a:lnTo>
                    <a:lnTo>
                      <a:pt x="22" y="90"/>
                    </a:lnTo>
                    <a:lnTo>
                      <a:pt x="26" y="104"/>
                    </a:lnTo>
                    <a:lnTo>
                      <a:pt x="29" y="119"/>
                    </a:lnTo>
                    <a:lnTo>
                      <a:pt x="29" y="133"/>
                    </a:lnTo>
                    <a:lnTo>
                      <a:pt x="36" y="133"/>
                    </a:lnTo>
                    <a:lnTo>
                      <a:pt x="36" y="119"/>
                    </a:lnTo>
                    <a:lnTo>
                      <a:pt x="33" y="104"/>
                    </a:lnTo>
                    <a:lnTo>
                      <a:pt x="29" y="90"/>
                    </a:lnTo>
                    <a:lnTo>
                      <a:pt x="26" y="76"/>
                    </a:lnTo>
                    <a:lnTo>
                      <a:pt x="22" y="58"/>
                    </a:lnTo>
                    <a:lnTo>
                      <a:pt x="15" y="43"/>
                    </a:lnTo>
                    <a:lnTo>
                      <a:pt x="11" y="29"/>
                    </a:lnTo>
                    <a:lnTo>
                      <a:pt x="8" y="14"/>
                    </a:lnTo>
                    <a:lnTo>
                      <a:pt x="0" y="18"/>
                    </a:lnTo>
                    <a:lnTo>
                      <a:pt x="8" y="14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95" name="Freeform 919"/>
              <p:cNvSpPr>
                <a:spLocks/>
              </p:cNvSpPr>
              <p:nvPr/>
            </p:nvSpPr>
            <p:spPr bwMode="auto">
              <a:xfrm>
                <a:off x="4293" y="1860"/>
                <a:ext cx="22" cy="18"/>
              </a:xfrm>
              <a:custGeom>
                <a:avLst/>
                <a:gdLst>
                  <a:gd name="T0" fmla="*/ 18 w 22"/>
                  <a:gd name="T1" fmla="*/ 4 h 18"/>
                  <a:gd name="T2" fmla="*/ 15 w 22"/>
                  <a:gd name="T3" fmla="*/ 4 h 18"/>
                  <a:gd name="T4" fmla="*/ 15 w 22"/>
                  <a:gd name="T5" fmla="*/ 7 h 18"/>
                  <a:gd name="T6" fmla="*/ 8 w 22"/>
                  <a:gd name="T7" fmla="*/ 14 h 18"/>
                  <a:gd name="T8" fmla="*/ 0 w 22"/>
                  <a:gd name="T9" fmla="*/ 18 h 18"/>
                  <a:gd name="T10" fmla="*/ 15 w 22"/>
                  <a:gd name="T11" fmla="*/ 18 h 18"/>
                  <a:gd name="T12" fmla="*/ 18 w 22"/>
                  <a:gd name="T13" fmla="*/ 14 h 18"/>
                  <a:gd name="T14" fmla="*/ 22 w 22"/>
                  <a:gd name="T15" fmla="*/ 7 h 18"/>
                  <a:gd name="T16" fmla="*/ 18 w 22"/>
                  <a:gd name="T17" fmla="*/ 11 h 18"/>
                  <a:gd name="T18" fmla="*/ 18 w 22"/>
                  <a:gd name="T19" fmla="*/ 0 h 18"/>
                  <a:gd name="T20" fmla="*/ 15 w 22"/>
                  <a:gd name="T21" fmla="*/ 4 h 18"/>
                  <a:gd name="T22" fmla="*/ 18 w 22"/>
                  <a:gd name="T2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8">
                    <a:moveTo>
                      <a:pt x="18" y="4"/>
                    </a:moveTo>
                    <a:lnTo>
                      <a:pt x="15" y="4"/>
                    </a:lnTo>
                    <a:lnTo>
                      <a:pt x="15" y="7"/>
                    </a:lnTo>
                    <a:lnTo>
                      <a:pt x="8" y="14"/>
                    </a:lnTo>
                    <a:lnTo>
                      <a:pt x="0" y="18"/>
                    </a:lnTo>
                    <a:lnTo>
                      <a:pt x="15" y="18"/>
                    </a:lnTo>
                    <a:lnTo>
                      <a:pt x="18" y="14"/>
                    </a:lnTo>
                    <a:lnTo>
                      <a:pt x="22" y="7"/>
                    </a:lnTo>
                    <a:lnTo>
                      <a:pt x="18" y="11"/>
                    </a:lnTo>
                    <a:lnTo>
                      <a:pt x="18" y="0"/>
                    </a:lnTo>
                    <a:lnTo>
                      <a:pt x="15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96" name="Freeform 920"/>
              <p:cNvSpPr>
                <a:spLocks/>
              </p:cNvSpPr>
              <p:nvPr/>
            </p:nvSpPr>
            <p:spPr bwMode="auto">
              <a:xfrm>
                <a:off x="4311" y="1864"/>
                <a:ext cx="173" cy="133"/>
              </a:xfrm>
              <a:custGeom>
                <a:avLst/>
                <a:gdLst>
                  <a:gd name="T0" fmla="*/ 170 w 173"/>
                  <a:gd name="T1" fmla="*/ 133 h 133"/>
                  <a:gd name="T2" fmla="*/ 173 w 173"/>
                  <a:gd name="T3" fmla="*/ 129 h 133"/>
                  <a:gd name="T4" fmla="*/ 162 w 173"/>
                  <a:gd name="T5" fmla="*/ 118 h 133"/>
                  <a:gd name="T6" fmla="*/ 155 w 173"/>
                  <a:gd name="T7" fmla="*/ 108 h 133"/>
                  <a:gd name="T8" fmla="*/ 148 w 173"/>
                  <a:gd name="T9" fmla="*/ 97 h 133"/>
                  <a:gd name="T10" fmla="*/ 126 w 173"/>
                  <a:gd name="T11" fmla="*/ 75 h 133"/>
                  <a:gd name="T12" fmla="*/ 119 w 173"/>
                  <a:gd name="T13" fmla="*/ 64 h 133"/>
                  <a:gd name="T14" fmla="*/ 108 w 173"/>
                  <a:gd name="T15" fmla="*/ 57 h 133"/>
                  <a:gd name="T16" fmla="*/ 98 w 173"/>
                  <a:gd name="T17" fmla="*/ 46 h 133"/>
                  <a:gd name="T18" fmla="*/ 87 w 173"/>
                  <a:gd name="T19" fmla="*/ 39 h 133"/>
                  <a:gd name="T20" fmla="*/ 76 w 173"/>
                  <a:gd name="T21" fmla="*/ 32 h 133"/>
                  <a:gd name="T22" fmla="*/ 62 w 173"/>
                  <a:gd name="T23" fmla="*/ 25 h 133"/>
                  <a:gd name="T24" fmla="*/ 51 w 173"/>
                  <a:gd name="T25" fmla="*/ 18 h 133"/>
                  <a:gd name="T26" fmla="*/ 40 w 173"/>
                  <a:gd name="T27" fmla="*/ 10 h 133"/>
                  <a:gd name="T28" fmla="*/ 26 w 173"/>
                  <a:gd name="T29" fmla="*/ 7 h 133"/>
                  <a:gd name="T30" fmla="*/ 15 w 173"/>
                  <a:gd name="T31" fmla="*/ 3 h 133"/>
                  <a:gd name="T32" fmla="*/ 0 w 173"/>
                  <a:gd name="T33" fmla="*/ 0 h 133"/>
                  <a:gd name="T34" fmla="*/ 0 w 173"/>
                  <a:gd name="T35" fmla="*/ 7 h 133"/>
                  <a:gd name="T36" fmla="*/ 11 w 173"/>
                  <a:gd name="T37" fmla="*/ 10 h 133"/>
                  <a:gd name="T38" fmla="*/ 22 w 173"/>
                  <a:gd name="T39" fmla="*/ 14 h 133"/>
                  <a:gd name="T40" fmla="*/ 36 w 173"/>
                  <a:gd name="T41" fmla="*/ 18 h 133"/>
                  <a:gd name="T42" fmla="*/ 47 w 173"/>
                  <a:gd name="T43" fmla="*/ 25 h 133"/>
                  <a:gd name="T44" fmla="*/ 58 w 173"/>
                  <a:gd name="T45" fmla="*/ 32 h 133"/>
                  <a:gd name="T46" fmla="*/ 72 w 173"/>
                  <a:gd name="T47" fmla="*/ 36 h 133"/>
                  <a:gd name="T48" fmla="*/ 90 w 173"/>
                  <a:gd name="T49" fmla="*/ 54 h 133"/>
                  <a:gd name="T50" fmla="*/ 101 w 173"/>
                  <a:gd name="T51" fmla="*/ 61 h 133"/>
                  <a:gd name="T52" fmla="*/ 112 w 173"/>
                  <a:gd name="T53" fmla="*/ 72 h 133"/>
                  <a:gd name="T54" fmla="*/ 123 w 173"/>
                  <a:gd name="T55" fmla="*/ 79 h 133"/>
                  <a:gd name="T56" fmla="*/ 130 w 173"/>
                  <a:gd name="T57" fmla="*/ 90 h 133"/>
                  <a:gd name="T58" fmla="*/ 152 w 173"/>
                  <a:gd name="T59" fmla="*/ 111 h 133"/>
                  <a:gd name="T60" fmla="*/ 159 w 173"/>
                  <a:gd name="T61" fmla="*/ 122 h 133"/>
                  <a:gd name="T62" fmla="*/ 166 w 173"/>
                  <a:gd name="T63" fmla="*/ 133 h 133"/>
                  <a:gd name="T64" fmla="*/ 166 w 173"/>
                  <a:gd name="T65" fmla="*/ 129 h 133"/>
                  <a:gd name="T66" fmla="*/ 170 w 173"/>
                  <a:gd name="T67" fmla="*/ 133 h 133"/>
                  <a:gd name="T68" fmla="*/ 173 w 173"/>
                  <a:gd name="T69" fmla="*/ 133 h 133"/>
                  <a:gd name="T70" fmla="*/ 173 w 173"/>
                  <a:gd name="T71" fmla="*/ 129 h 133"/>
                  <a:gd name="T72" fmla="*/ 170 w 173"/>
                  <a:gd name="T73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3" h="133">
                    <a:moveTo>
                      <a:pt x="170" y="133"/>
                    </a:moveTo>
                    <a:lnTo>
                      <a:pt x="173" y="129"/>
                    </a:lnTo>
                    <a:lnTo>
                      <a:pt x="162" y="118"/>
                    </a:lnTo>
                    <a:lnTo>
                      <a:pt x="155" y="108"/>
                    </a:lnTo>
                    <a:lnTo>
                      <a:pt x="148" y="97"/>
                    </a:lnTo>
                    <a:lnTo>
                      <a:pt x="126" y="75"/>
                    </a:lnTo>
                    <a:lnTo>
                      <a:pt x="119" y="64"/>
                    </a:lnTo>
                    <a:lnTo>
                      <a:pt x="108" y="57"/>
                    </a:lnTo>
                    <a:lnTo>
                      <a:pt x="98" y="46"/>
                    </a:lnTo>
                    <a:lnTo>
                      <a:pt x="87" y="39"/>
                    </a:lnTo>
                    <a:lnTo>
                      <a:pt x="76" y="32"/>
                    </a:lnTo>
                    <a:lnTo>
                      <a:pt x="62" y="25"/>
                    </a:lnTo>
                    <a:lnTo>
                      <a:pt x="51" y="18"/>
                    </a:lnTo>
                    <a:lnTo>
                      <a:pt x="40" y="10"/>
                    </a:lnTo>
                    <a:lnTo>
                      <a:pt x="26" y="7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1" y="10"/>
                    </a:lnTo>
                    <a:lnTo>
                      <a:pt x="22" y="14"/>
                    </a:lnTo>
                    <a:lnTo>
                      <a:pt x="36" y="18"/>
                    </a:lnTo>
                    <a:lnTo>
                      <a:pt x="47" y="25"/>
                    </a:lnTo>
                    <a:lnTo>
                      <a:pt x="58" y="32"/>
                    </a:lnTo>
                    <a:lnTo>
                      <a:pt x="72" y="36"/>
                    </a:lnTo>
                    <a:lnTo>
                      <a:pt x="90" y="54"/>
                    </a:lnTo>
                    <a:lnTo>
                      <a:pt x="101" y="61"/>
                    </a:lnTo>
                    <a:lnTo>
                      <a:pt x="112" y="72"/>
                    </a:lnTo>
                    <a:lnTo>
                      <a:pt x="123" y="79"/>
                    </a:lnTo>
                    <a:lnTo>
                      <a:pt x="130" y="90"/>
                    </a:lnTo>
                    <a:lnTo>
                      <a:pt x="152" y="111"/>
                    </a:lnTo>
                    <a:lnTo>
                      <a:pt x="159" y="122"/>
                    </a:lnTo>
                    <a:lnTo>
                      <a:pt x="166" y="133"/>
                    </a:lnTo>
                    <a:lnTo>
                      <a:pt x="166" y="129"/>
                    </a:lnTo>
                    <a:lnTo>
                      <a:pt x="170" y="133"/>
                    </a:lnTo>
                    <a:lnTo>
                      <a:pt x="173" y="133"/>
                    </a:lnTo>
                    <a:lnTo>
                      <a:pt x="173" y="129"/>
                    </a:lnTo>
                    <a:lnTo>
                      <a:pt x="170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97" name="Freeform 921"/>
              <p:cNvSpPr>
                <a:spLocks/>
              </p:cNvSpPr>
              <p:nvPr/>
            </p:nvSpPr>
            <p:spPr bwMode="auto">
              <a:xfrm>
                <a:off x="4387" y="1993"/>
                <a:ext cx="94" cy="195"/>
              </a:xfrm>
              <a:custGeom>
                <a:avLst/>
                <a:gdLst>
                  <a:gd name="T0" fmla="*/ 7 w 94"/>
                  <a:gd name="T1" fmla="*/ 195 h 195"/>
                  <a:gd name="T2" fmla="*/ 7 w 94"/>
                  <a:gd name="T3" fmla="*/ 151 h 195"/>
                  <a:gd name="T4" fmla="*/ 11 w 94"/>
                  <a:gd name="T5" fmla="*/ 137 h 195"/>
                  <a:gd name="T6" fmla="*/ 14 w 94"/>
                  <a:gd name="T7" fmla="*/ 126 h 195"/>
                  <a:gd name="T8" fmla="*/ 18 w 94"/>
                  <a:gd name="T9" fmla="*/ 112 h 195"/>
                  <a:gd name="T10" fmla="*/ 22 w 94"/>
                  <a:gd name="T11" fmla="*/ 101 h 195"/>
                  <a:gd name="T12" fmla="*/ 25 w 94"/>
                  <a:gd name="T13" fmla="*/ 87 h 195"/>
                  <a:gd name="T14" fmla="*/ 32 w 94"/>
                  <a:gd name="T15" fmla="*/ 76 h 195"/>
                  <a:gd name="T16" fmla="*/ 40 w 94"/>
                  <a:gd name="T17" fmla="*/ 61 h 195"/>
                  <a:gd name="T18" fmla="*/ 47 w 94"/>
                  <a:gd name="T19" fmla="*/ 54 h 195"/>
                  <a:gd name="T20" fmla="*/ 54 w 94"/>
                  <a:gd name="T21" fmla="*/ 43 h 195"/>
                  <a:gd name="T22" fmla="*/ 65 w 94"/>
                  <a:gd name="T23" fmla="*/ 33 h 195"/>
                  <a:gd name="T24" fmla="*/ 72 w 94"/>
                  <a:gd name="T25" fmla="*/ 22 h 195"/>
                  <a:gd name="T26" fmla="*/ 83 w 94"/>
                  <a:gd name="T27" fmla="*/ 15 h 195"/>
                  <a:gd name="T28" fmla="*/ 94 w 94"/>
                  <a:gd name="T29" fmla="*/ 4 h 195"/>
                  <a:gd name="T30" fmla="*/ 90 w 94"/>
                  <a:gd name="T31" fmla="*/ 0 h 195"/>
                  <a:gd name="T32" fmla="*/ 79 w 94"/>
                  <a:gd name="T33" fmla="*/ 7 h 195"/>
                  <a:gd name="T34" fmla="*/ 68 w 94"/>
                  <a:gd name="T35" fmla="*/ 18 h 195"/>
                  <a:gd name="T36" fmla="*/ 58 w 94"/>
                  <a:gd name="T37" fmla="*/ 25 h 195"/>
                  <a:gd name="T38" fmla="*/ 47 w 94"/>
                  <a:gd name="T39" fmla="*/ 36 h 195"/>
                  <a:gd name="T40" fmla="*/ 40 w 94"/>
                  <a:gd name="T41" fmla="*/ 47 h 195"/>
                  <a:gd name="T42" fmla="*/ 32 w 94"/>
                  <a:gd name="T43" fmla="*/ 61 h 195"/>
                  <a:gd name="T44" fmla="*/ 25 w 94"/>
                  <a:gd name="T45" fmla="*/ 72 h 195"/>
                  <a:gd name="T46" fmla="*/ 18 w 94"/>
                  <a:gd name="T47" fmla="*/ 83 h 195"/>
                  <a:gd name="T48" fmla="*/ 14 w 94"/>
                  <a:gd name="T49" fmla="*/ 97 h 195"/>
                  <a:gd name="T50" fmla="*/ 11 w 94"/>
                  <a:gd name="T51" fmla="*/ 112 h 195"/>
                  <a:gd name="T52" fmla="*/ 7 w 94"/>
                  <a:gd name="T53" fmla="*/ 123 h 195"/>
                  <a:gd name="T54" fmla="*/ 4 w 94"/>
                  <a:gd name="T55" fmla="*/ 137 h 195"/>
                  <a:gd name="T56" fmla="*/ 4 w 94"/>
                  <a:gd name="T57" fmla="*/ 151 h 195"/>
                  <a:gd name="T58" fmla="*/ 0 w 94"/>
                  <a:gd name="T59" fmla="*/ 166 h 195"/>
                  <a:gd name="T60" fmla="*/ 0 w 94"/>
                  <a:gd name="T61" fmla="*/ 195 h 195"/>
                  <a:gd name="T62" fmla="*/ 7 w 94"/>
                  <a:gd name="T63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195">
                    <a:moveTo>
                      <a:pt x="7" y="195"/>
                    </a:moveTo>
                    <a:lnTo>
                      <a:pt x="7" y="151"/>
                    </a:lnTo>
                    <a:lnTo>
                      <a:pt x="11" y="137"/>
                    </a:lnTo>
                    <a:lnTo>
                      <a:pt x="14" y="126"/>
                    </a:lnTo>
                    <a:lnTo>
                      <a:pt x="18" y="112"/>
                    </a:lnTo>
                    <a:lnTo>
                      <a:pt x="22" y="101"/>
                    </a:lnTo>
                    <a:lnTo>
                      <a:pt x="25" y="87"/>
                    </a:lnTo>
                    <a:lnTo>
                      <a:pt x="32" y="76"/>
                    </a:lnTo>
                    <a:lnTo>
                      <a:pt x="40" y="61"/>
                    </a:lnTo>
                    <a:lnTo>
                      <a:pt x="47" y="54"/>
                    </a:lnTo>
                    <a:lnTo>
                      <a:pt x="54" y="43"/>
                    </a:lnTo>
                    <a:lnTo>
                      <a:pt x="65" y="33"/>
                    </a:lnTo>
                    <a:lnTo>
                      <a:pt x="72" y="22"/>
                    </a:lnTo>
                    <a:lnTo>
                      <a:pt x="83" y="15"/>
                    </a:lnTo>
                    <a:lnTo>
                      <a:pt x="94" y="4"/>
                    </a:lnTo>
                    <a:lnTo>
                      <a:pt x="90" y="0"/>
                    </a:lnTo>
                    <a:lnTo>
                      <a:pt x="79" y="7"/>
                    </a:lnTo>
                    <a:lnTo>
                      <a:pt x="68" y="18"/>
                    </a:lnTo>
                    <a:lnTo>
                      <a:pt x="58" y="25"/>
                    </a:lnTo>
                    <a:lnTo>
                      <a:pt x="47" y="36"/>
                    </a:lnTo>
                    <a:lnTo>
                      <a:pt x="40" y="47"/>
                    </a:lnTo>
                    <a:lnTo>
                      <a:pt x="32" y="61"/>
                    </a:lnTo>
                    <a:lnTo>
                      <a:pt x="25" y="72"/>
                    </a:lnTo>
                    <a:lnTo>
                      <a:pt x="18" y="83"/>
                    </a:lnTo>
                    <a:lnTo>
                      <a:pt x="14" y="97"/>
                    </a:lnTo>
                    <a:lnTo>
                      <a:pt x="11" y="112"/>
                    </a:lnTo>
                    <a:lnTo>
                      <a:pt x="7" y="123"/>
                    </a:lnTo>
                    <a:lnTo>
                      <a:pt x="4" y="137"/>
                    </a:lnTo>
                    <a:lnTo>
                      <a:pt x="4" y="151"/>
                    </a:lnTo>
                    <a:lnTo>
                      <a:pt x="0" y="166"/>
                    </a:lnTo>
                    <a:lnTo>
                      <a:pt x="0" y="195"/>
                    </a:lnTo>
                    <a:lnTo>
                      <a:pt x="7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98" name="Freeform 922"/>
              <p:cNvSpPr>
                <a:spLocks/>
              </p:cNvSpPr>
              <p:nvPr/>
            </p:nvSpPr>
            <p:spPr bwMode="auto">
              <a:xfrm>
                <a:off x="4387" y="2188"/>
                <a:ext cx="36" cy="280"/>
              </a:xfrm>
              <a:custGeom>
                <a:avLst/>
                <a:gdLst>
                  <a:gd name="T0" fmla="*/ 32 w 36"/>
                  <a:gd name="T1" fmla="*/ 280 h 280"/>
                  <a:gd name="T2" fmla="*/ 36 w 36"/>
                  <a:gd name="T3" fmla="*/ 277 h 280"/>
                  <a:gd name="T4" fmla="*/ 29 w 36"/>
                  <a:gd name="T5" fmla="*/ 244 h 280"/>
                  <a:gd name="T6" fmla="*/ 22 w 36"/>
                  <a:gd name="T7" fmla="*/ 212 h 280"/>
                  <a:gd name="T8" fmla="*/ 18 w 36"/>
                  <a:gd name="T9" fmla="*/ 180 h 280"/>
                  <a:gd name="T10" fmla="*/ 14 w 36"/>
                  <a:gd name="T11" fmla="*/ 144 h 280"/>
                  <a:gd name="T12" fmla="*/ 11 w 36"/>
                  <a:gd name="T13" fmla="*/ 108 h 280"/>
                  <a:gd name="T14" fmla="*/ 11 w 36"/>
                  <a:gd name="T15" fmla="*/ 36 h 280"/>
                  <a:gd name="T16" fmla="*/ 7 w 36"/>
                  <a:gd name="T17" fmla="*/ 0 h 280"/>
                  <a:gd name="T18" fmla="*/ 0 w 36"/>
                  <a:gd name="T19" fmla="*/ 0 h 280"/>
                  <a:gd name="T20" fmla="*/ 4 w 36"/>
                  <a:gd name="T21" fmla="*/ 36 h 280"/>
                  <a:gd name="T22" fmla="*/ 4 w 36"/>
                  <a:gd name="T23" fmla="*/ 72 h 280"/>
                  <a:gd name="T24" fmla="*/ 7 w 36"/>
                  <a:gd name="T25" fmla="*/ 108 h 280"/>
                  <a:gd name="T26" fmla="*/ 7 w 36"/>
                  <a:gd name="T27" fmla="*/ 144 h 280"/>
                  <a:gd name="T28" fmla="*/ 11 w 36"/>
                  <a:gd name="T29" fmla="*/ 180 h 280"/>
                  <a:gd name="T30" fmla="*/ 14 w 36"/>
                  <a:gd name="T31" fmla="*/ 212 h 280"/>
                  <a:gd name="T32" fmla="*/ 22 w 36"/>
                  <a:gd name="T33" fmla="*/ 248 h 280"/>
                  <a:gd name="T34" fmla="*/ 29 w 36"/>
                  <a:gd name="T35" fmla="*/ 277 h 280"/>
                  <a:gd name="T36" fmla="*/ 32 w 36"/>
                  <a:gd name="T37" fmla="*/ 273 h 280"/>
                  <a:gd name="T38" fmla="*/ 32 w 36"/>
                  <a:gd name="T39" fmla="*/ 280 h 280"/>
                  <a:gd name="T40" fmla="*/ 36 w 36"/>
                  <a:gd name="T41" fmla="*/ 280 h 280"/>
                  <a:gd name="T42" fmla="*/ 36 w 36"/>
                  <a:gd name="T43" fmla="*/ 277 h 280"/>
                  <a:gd name="T44" fmla="*/ 32 w 36"/>
                  <a:gd name="T45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280">
                    <a:moveTo>
                      <a:pt x="32" y="280"/>
                    </a:moveTo>
                    <a:lnTo>
                      <a:pt x="36" y="277"/>
                    </a:lnTo>
                    <a:lnTo>
                      <a:pt x="29" y="244"/>
                    </a:lnTo>
                    <a:lnTo>
                      <a:pt x="22" y="212"/>
                    </a:lnTo>
                    <a:lnTo>
                      <a:pt x="18" y="180"/>
                    </a:lnTo>
                    <a:lnTo>
                      <a:pt x="14" y="144"/>
                    </a:lnTo>
                    <a:lnTo>
                      <a:pt x="11" y="108"/>
                    </a:lnTo>
                    <a:lnTo>
                      <a:pt x="11" y="36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4" y="36"/>
                    </a:lnTo>
                    <a:lnTo>
                      <a:pt x="4" y="72"/>
                    </a:lnTo>
                    <a:lnTo>
                      <a:pt x="7" y="108"/>
                    </a:lnTo>
                    <a:lnTo>
                      <a:pt x="7" y="144"/>
                    </a:lnTo>
                    <a:lnTo>
                      <a:pt x="11" y="180"/>
                    </a:lnTo>
                    <a:lnTo>
                      <a:pt x="14" y="212"/>
                    </a:lnTo>
                    <a:lnTo>
                      <a:pt x="22" y="248"/>
                    </a:lnTo>
                    <a:lnTo>
                      <a:pt x="29" y="277"/>
                    </a:lnTo>
                    <a:lnTo>
                      <a:pt x="32" y="273"/>
                    </a:lnTo>
                    <a:lnTo>
                      <a:pt x="32" y="280"/>
                    </a:lnTo>
                    <a:lnTo>
                      <a:pt x="36" y="280"/>
                    </a:lnTo>
                    <a:lnTo>
                      <a:pt x="36" y="277"/>
                    </a:lnTo>
                    <a:lnTo>
                      <a:pt x="32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699" name="Freeform 923"/>
              <p:cNvSpPr>
                <a:spLocks/>
              </p:cNvSpPr>
              <p:nvPr/>
            </p:nvSpPr>
            <p:spPr bwMode="auto">
              <a:xfrm>
                <a:off x="4315" y="2458"/>
                <a:ext cx="104" cy="10"/>
              </a:xfrm>
              <a:custGeom>
                <a:avLst/>
                <a:gdLst>
                  <a:gd name="T0" fmla="*/ 11 w 104"/>
                  <a:gd name="T1" fmla="*/ 3 h 10"/>
                  <a:gd name="T2" fmla="*/ 7 w 104"/>
                  <a:gd name="T3" fmla="*/ 7 h 10"/>
                  <a:gd name="T4" fmla="*/ 54 w 104"/>
                  <a:gd name="T5" fmla="*/ 7 h 10"/>
                  <a:gd name="T6" fmla="*/ 58 w 104"/>
                  <a:gd name="T7" fmla="*/ 10 h 10"/>
                  <a:gd name="T8" fmla="*/ 104 w 104"/>
                  <a:gd name="T9" fmla="*/ 10 h 10"/>
                  <a:gd name="T10" fmla="*/ 104 w 104"/>
                  <a:gd name="T11" fmla="*/ 3 h 10"/>
                  <a:gd name="T12" fmla="*/ 72 w 104"/>
                  <a:gd name="T13" fmla="*/ 3 h 10"/>
                  <a:gd name="T14" fmla="*/ 65 w 104"/>
                  <a:gd name="T15" fmla="*/ 0 h 10"/>
                  <a:gd name="T16" fmla="*/ 7 w 104"/>
                  <a:gd name="T17" fmla="*/ 0 h 10"/>
                  <a:gd name="T18" fmla="*/ 4 w 104"/>
                  <a:gd name="T19" fmla="*/ 7 h 10"/>
                  <a:gd name="T20" fmla="*/ 7 w 104"/>
                  <a:gd name="T21" fmla="*/ 0 h 10"/>
                  <a:gd name="T22" fmla="*/ 0 w 104"/>
                  <a:gd name="T23" fmla="*/ 0 h 10"/>
                  <a:gd name="T24" fmla="*/ 4 w 104"/>
                  <a:gd name="T25" fmla="*/ 7 h 10"/>
                  <a:gd name="T26" fmla="*/ 11 w 104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10">
                    <a:moveTo>
                      <a:pt x="11" y="3"/>
                    </a:moveTo>
                    <a:lnTo>
                      <a:pt x="7" y="7"/>
                    </a:lnTo>
                    <a:lnTo>
                      <a:pt x="54" y="7"/>
                    </a:lnTo>
                    <a:lnTo>
                      <a:pt x="58" y="10"/>
                    </a:lnTo>
                    <a:lnTo>
                      <a:pt x="104" y="10"/>
                    </a:lnTo>
                    <a:lnTo>
                      <a:pt x="104" y="3"/>
                    </a:lnTo>
                    <a:lnTo>
                      <a:pt x="72" y="3"/>
                    </a:lnTo>
                    <a:lnTo>
                      <a:pt x="65" y="0"/>
                    </a:lnTo>
                    <a:lnTo>
                      <a:pt x="7" y="0"/>
                    </a:lnTo>
                    <a:lnTo>
                      <a:pt x="4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00" name="Freeform 924"/>
              <p:cNvSpPr>
                <a:spLocks/>
              </p:cNvSpPr>
              <p:nvPr/>
            </p:nvSpPr>
            <p:spPr bwMode="auto">
              <a:xfrm>
                <a:off x="4319" y="2461"/>
                <a:ext cx="36" cy="58"/>
              </a:xfrm>
              <a:custGeom>
                <a:avLst/>
                <a:gdLst>
                  <a:gd name="T0" fmla="*/ 32 w 36"/>
                  <a:gd name="T1" fmla="*/ 51 h 58"/>
                  <a:gd name="T2" fmla="*/ 36 w 36"/>
                  <a:gd name="T3" fmla="*/ 51 h 58"/>
                  <a:gd name="T4" fmla="*/ 28 w 36"/>
                  <a:gd name="T5" fmla="*/ 47 h 58"/>
                  <a:gd name="T6" fmla="*/ 21 w 36"/>
                  <a:gd name="T7" fmla="*/ 40 h 58"/>
                  <a:gd name="T8" fmla="*/ 18 w 36"/>
                  <a:gd name="T9" fmla="*/ 33 h 58"/>
                  <a:gd name="T10" fmla="*/ 14 w 36"/>
                  <a:gd name="T11" fmla="*/ 29 h 58"/>
                  <a:gd name="T12" fmla="*/ 14 w 36"/>
                  <a:gd name="T13" fmla="*/ 22 h 58"/>
                  <a:gd name="T14" fmla="*/ 10 w 36"/>
                  <a:gd name="T15" fmla="*/ 15 h 58"/>
                  <a:gd name="T16" fmla="*/ 10 w 36"/>
                  <a:gd name="T17" fmla="*/ 7 h 58"/>
                  <a:gd name="T18" fmla="*/ 7 w 36"/>
                  <a:gd name="T19" fmla="*/ 0 h 58"/>
                  <a:gd name="T20" fmla="*/ 0 w 36"/>
                  <a:gd name="T21" fmla="*/ 4 h 58"/>
                  <a:gd name="T22" fmla="*/ 3 w 36"/>
                  <a:gd name="T23" fmla="*/ 7 h 58"/>
                  <a:gd name="T24" fmla="*/ 3 w 36"/>
                  <a:gd name="T25" fmla="*/ 15 h 58"/>
                  <a:gd name="T26" fmla="*/ 7 w 36"/>
                  <a:gd name="T27" fmla="*/ 22 h 58"/>
                  <a:gd name="T28" fmla="*/ 10 w 36"/>
                  <a:gd name="T29" fmla="*/ 29 h 58"/>
                  <a:gd name="T30" fmla="*/ 14 w 36"/>
                  <a:gd name="T31" fmla="*/ 36 h 58"/>
                  <a:gd name="T32" fmla="*/ 18 w 36"/>
                  <a:gd name="T33" fmla="*/ 43 h 58"/>
                  <a:gd name="T34" fmla="*/ 25 w 36"/>
                  <a:gd name="T35" fmla="*/ 51 h 58"/>
                  <a:gd name="T36" fmla="*/ 32 w 36"/>
                  <a:gd name="T37" fmla="*/ 54 h 58"/>
                  <a:gd name="T38" fmla="*/ 32 w 36"/>
                  <a:gd name="T39" fmla="*/ 58 h 58"/>
                  <a:gd name="T40" fmla="*/ 32 w 36"/>
                  <a:gd name="T41" fmla="*/ 54 h 58"/>
                  <a:gd name="T42" fmla="*/ 32 w 36"/>
                  <a:gd name="T43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58">
                    <a:moveTo>
                      <a:pt x="32" y="51"/>
                    </a:moveTo>
                    <a:lnTo>
                      <a:pt x="36" y="51"/>
                    </a:lnTo>
                    <a:lnTo>
                      <a:pt x="28" y="47"/>
                    </a:lnTo>
                    <a:lnTo>
                      <a:pt x="21" y="40"/>
                    </a:lnTo>
                    <a:lnTo>
                      <a:pt x="18" y="33"/>
                    </a:lnTo>
                    <a:lnTo>
                      <a:pt x="14" y="29"/>
                    </a:lnTo>
                    <a:lnTo>
                      <a:pt x="14" y="22"/>
                    </a:lnTo>
                    <a:lnTo>
                      <a:pt x="10" y="15"/>
                    </a:lnTo>
                    <a:lnTo>
                      <a:pt x="10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15"/>
                    </a:lnTo>
                    <a:lnTo>
                      <a:pt x="7" y="22"/>
                    </a:lnTo>
                    <a:lnTo>
                      <a:pt x="10" y="29"/>
                    </a:lnTo>
                    <a:lnTo>
                      <a:pt x="14" y="36"/>
                    </a:lnTo>
                    <a:lnTo>
                      <a:pt x="18" y="43"/>
                    </a:lnTo>
                    <a:lnTo>
                      <a:pt x="25" y="51"/>
                    </a:lnTo>
                    <a:lnTo>
                      <a:pt x="32" y="54"/>
                    </a:lnTo>
                    <a:lnTo>
                      <a:pt x="32" y="58"/>
                    </a:lnTo>
                    <a:lnTo>
                      <a:pt x="32" y="54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01" name="Freeform 925"/>
              <p:cNvSpPr>
                <a:spLocks/>
              </p:cNvSpPr>
              <p:nvPr/>
            </p:nvSpPr>
            <p:spPr bwMode="auto">
              <a:xfrm>
                <a:off x="4351" y="2512"/>
                <a:ext cx="94" cy="14"/>
              </a:xfrm>
              <a:custGeom>
                <a:avLst/>
                <a:gdLst>
                  <a:gd name="T0" fmla="*/ 94 w 94"/>
                  <a:gd name="T1" fmla="*/ 10 h 14"/>
                  <a:gd name="T2" fmla="*/ 90 w 94"/>
                  <a:gd name="T3" fmla="*/ 7 h 14"/>
                  <a:gd name="T4" fmla="*/ 79 w 94"/>
                  <a:gd name="T5" fmla="*/ 3 h 14"/>
                  <a:gd name="T6" fmla="*/ 58 w 94"/>
                  <a:gd name="T7" fmla="*/ 3 h 14"/>
                  <a:gd name="T8" fmla="*/ 47 w 94"/>
                  <a:gd name="T9" fmla="*/ 0 h 14"/>
                  <a:gd name="T10" fmla="*/ 0 w 94"/>
                  <a:gd name="T11" fmla="*/ 0 h 14"/>
                  <a:gd name="T12" fmla="*/ 0 w 94"/>
                  <a:gd name="T13" fmla="*/ 3 h 14"/>
                  <a:gd name="T14" fmla="*/ 11 w 94"/>
                  <a:gd name="T15" fmla="*/ 7 h 14"/>
                  <a:gd name="T16" fmla="*/ 22 w 94"/>
                  <a:gd name="T17" fmla="*/ 3 h 14"/>
                  <a:gd name="T18" fmla="*/ 36 w 94"/>
                  <a:gd name="T19" fmla="*/ 7 h 14"/>
                  <a:gd name="T20" fmla="*/ 47 w 94"/>
                  <a:gd name="T21" fmla="*/ 7 h 14"/>
                  <a:gd name="T22" fmla="*/ 58 w 94"/>
                  <a:gd name="T23" fmla="*/ 10 h 14"/>
                  <a:gd name="T24" fmla="*/ 79 w 94"/>
                  <a:gd name="T25" fmla="*/ 10 h 14"/>
                  <a:gd name="T26" fmla="*/ 90 w 94"/>
                  <a:gd name="T27" fmla="*/ 14 h 14"/>
                  <a:gd name="T28" fmla="*/ 86 w 94"/>
                  <a:gd name="T29" fmla="*/ 10 h 14"/>
                  <a:gd name="T30" fmla="*/ 94 w 94"/>
                  <a:gd name="T31" fmla="*/ 10 h 14"/>
                  <a:gd name="T32" fmla="*/ 94 w 94"/>
                  <a:gd name="T33" fmla="*/ 7 h 14"/>
                  <a:gd name="T34" fmla="*/ 90 w 94"/>
                  <a:gd name="T35" fmla="*/ 7 h 14"/>
                  <a:gd name="T36" fmla="*/ 94 w 94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4">
                    <a:moveTo>
                      <a:pt x="94" y="10"/>
                    </a:moveTo>
                    <a:lnTo>
                      <a:pt x="90" y="7"/>
                    </a:lnTo>
                    <a:lnTo>
                      <a:pt x="79" y="3"/>
                    </a:lnTo>
                    <a:lnTo>
                      <a:pt x="58" y="3"/>
                    </a:lnTo>
                    <a:lnTo>
                      <a:pt x="47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1" y="7"/>
                    </a:lnTo>
                    <a:lnTo>
                      <a:pt x="22" y="3"/>
                    </a:lnTo>
                    <a:lnTo>
                      <a:pt x="36" y="7"/>
                    </a:lnTo>
                    <a:lnTo>
                      <a:pt x="47" y="7"/>
                    </a:lnTo>
                    <a:lnTo>
                      <a:pt x="58" y="10"/>
                    </a:lnTo>
                    <a:lnTo>
                      <a:pt x="79" y="10"/>
                    </a:lnTo>
                    <a:lnTo>
                      <a:pt x="90" y="14"/>
                    </a:lnTo>
                    <a:lnTo>
                      <a:pt x="86" y="10"/>
                    </a:lnTo>
                    <a:lnTo>
                      <a:pt x="94" y="10"/>
                    </a:lnTo>
                    <a:lnTo>
                      <a:pt x="94" y="7"/>
                    </a:lnTo>
                    <a:lnTo>
                      <a:pt x="90" y="7"/>
                    </a:lnTo>
                    <a:lnTo>
                      <a:pt x="9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02" name="Freeform 926"/>
              <p:cNvSpPr>
                <a:spLocks/>
              </p:cNvSpPr>
              <p:nvPr/>
            </p:nvSpPr>
            <p:spPr bwMode="auto">
              <a:xfrm>
                <a:off x="4437" y="2522"/>
                <a:ext cx="47" cy="98"/>
              </a:xfrm>
              <a:custGeom>
                <a:avLst/>
                <a:gdLst>
                  <a:gd name="T0" fmla="*/ 47 w 47"/>
                  <a:gd name="T1" fmla="*/ 98 h 98"/>
                  <a:gd name="T2" fmla="*/ 47 w 47"/>
                  <a:gd name="T3" fmla="*/ 94 h 98"/>
                  <a:gd name="T4" fmla="*/ 44 w 47"/>
                  <a:gd name="T5" fmla="*/ 83 h 98"/>
                  <a:gd name="T6" fmla="*/ 36 w 47"/>
                  <a:gd name="T7" fmla="*/ 72 h 98"/>
                  <a:gd name="T8" fmla="*/ 33 w 47"/>
                  <a:gd name="T9" fmla="*/ 62 h 98"/>
                  <a:gd name="T10" fmla="*/ 26 w 47"/>
                  <a:gd name="T11" fmla="*/ 47 h 98"/>
                  <a:gd name="T12" fmla="*/ 22 w 47"/>
                  <a:gd name="T13" fmla="*/ 36 h 98"/>
                  <a:gd name="T14" fmla="*/ 15 w 47"/>
                  <a:gd name="T15" fmla="*/ 26 h 98"/>
                  <a:gd name="T16" fmla="*/ 11 w 47"/>
                  <a:gd name="T17" fmla="*/ 11 h 98"/>
                  <a:gd name="T18" fmla="*/ 8 w 47"/>
                  <a:gd name="T19" fmla="*/ 0 h 98"/>
                  <a:gd name="T20" fmla="*/ 0 w 47"/>
                  <a:gd name="T21" fmla="*/ 0 h 98"/>
                  <a:gd name="T22" fmla="*/ 4 w 47"/>
                  <a:gd name="T23" fmla="*/ 11 h 98"/>
                  <a:gd name="T24" fmla="*/ 8 w 47"/>
                  <a:gd name="T25" fmla="*/ 26 h 98"/>
                  <a:gd name="T26" fmla="*/ 15 w 47"/>
                  <a:gd name="T27" fmla="*/ 40 h 98"/>
                  <a:gd name="T28" fmla="*/ 18 w 47"/>
                  <a:gd name="T29" fmla="*/ 51 h 98"/>
                  <a:gd name="T30" fmla="*/ 26 w 47"/>
                  <a:gd name="T31" fmla="*/ 65 h 98"/>
                  <a:gd name="T32" fmla="*/ 33 w 47"/>
                  <a:gd name="T33" fmla="*/ 72 h 98"/>
                  <a:gd name="T34" fmla="*/ 36 w 47"/>
                  <a:gd name="T35" fmla="*/ 87 h 98"/>
                  <a:gd name="T36" fmla="*/ 40 w 47"/>
                  <a:gd name="T37" fmla="*/ 98 h 98"/>
                  <a:gd name="T38" fmla="*/ 40 w 47"/>
                  <a:gd name="T39" fmla="*/ 94 h 98"/>
                  <a:gd name="T40" fmla="*/ 47 w 47"/>
                  <a:gd name="T41" fmla="*/ 98 h 98"/>
                  <a:gd name="T42" fmla="*/ 47 w 47"/>
                  <a:gd name="T43" fmla="*/ 94 h 98"/>
                  <a:gd name="T44" fmla="*/ 47 w 47"/>
                  <a:gd name="T4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98">
                    <a:moveTo>
                      <a:pt x="47" y="98"/>
                    </a:moveTo>
                    <a:lnTo>
                      <a:pt x="47" y="94"/>
                    </a:lnTo>
                    <a:lnTo>
                      <a:pt x="44" y="83"/>
                    </a:lnTo>
                    <a:lnTo>
                      <a:pt x="36" y="72"/>
                    </a:lnTo>
                    <a:lnTo>
                      <a:pt x="33" y="62"/>
                    </a:lnTo>
                    <a:lnTo>
                      <a:pt x="26" y="47"/>
                    </a:lnTo>
                    <a:lnTo>
                      <a:pt x="22" y="36"/>
                    </a:lnTo>
                    <a:lnTo>
                      <a:pt x="15" y="26"/>
                    </a:lnTo>
                    <a:lnTo>
                      <a:pt x="11" y="11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4" y="11"/>
                    </a:lnTo>
                    <a:lnTo>
                      <a:pt x="8" y="26"/>
                    </a:lnTo>
                    <a:lnTo>
                      <a:pt x="15" y="40"/>
                    </a:lnTo>
                    <a:lnTo>
                      <a:pt x="18" y="51"/>
                    </a:lnTo>
                    <a:lnTo>
                      <a:pt x="26" y="65"/>
                    </a:lnTo>
                    <a:lnTo>
                      <a:pt x="33" y="72"/>
                    </a:lnTo>
                    <a:lnTo>
                      <a:pt x="36" y="87"/>
                    </a:lnTo>
                    <a:lnTo>
                      <a:pt x="40" y="98"/>
                    </a:lnTo>
                    <a:lnTo>
                      <a:pt x="40" y="94"/>
                    </a:lnTo>
                    <a:lnTo>
                      <a:pt x="47" y="98"/>
                    </a:lnTo>
                    <a:lnTo>
                      <a:pt x="47" y="94"/>
                    </a:lnTo>
                    <a:lnTo>
                      <a:pt x="47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03" name="Freeform 927"/>
              <p:cNvSpPr>
                <a:spLocks/>
              </p:cNvSpPr>
              <p:nvPr/>
            </p:nvSpPr>
            <p:spPr bwMode="auto">
              <a:xfrm>
                <a:off x="4293" y="2616"/>
                <a:ext cx="191" cy="86"/>
              </a:xfrm>
              <a:custGeom>
                <a:avLst/>
                <a:gdLst>
                  <a:gd name="T0" fmla="*/ 0 w 191"/>
                  <a:gd name="T1" fmla="*/ 86 h 86"/>
                  <a:gd name="T2" fmla="*/ 15 w 191"/>
                  <a:gd name="T3" fmla="*/ 83 h 86"/>
                  <a:gd name="T4" fmla="*/ 26 w 191"/>
                  <a:gd name="T5" fmla="*/ 79 h 86"/>
                  <a:gd name="T6" fmla="*/ 40 w 191"/>
                  <a:gd name="T7" fmla="*/ 76 h 86"/>
                  <a:gd name="T8" fmla="*/ 54 w 191"/>
                  <a:gd name="T9" fmla="*/ 76 h 86"/>
                  <a:gd name="T10" fmla="*/ 65 w 191"/>
                  <a:gd name="T11" fmla="*/ 72 h 86"/>
                  <a:gd name="T12" fmla="*/ 80 w 191"/>
                  <a:gd name="T13" fmla="*/ 68 h 86"/>
                  <a:gd name="T14" fmla="*/ 90 w 191"/>
                  <a:gd name="T15" fmla="*/ 65 h 86"/>
                  <a:gd name="T16" fmla="*/ 101 w 191"/>
                  <a:gd name="T17" fmla="*/ 61 h 86"/>
                  <a:gd name="T18" fmla="*/ 116 w 191"/>
                  <a:gd name="T19" fmla="*/ 54 h 86"/>
                  <a:gd name="T20" fmla="*/ 126 w 191"/>
                  <a:gd name="T21" fmla="*/ 50 h 86"/>
                  <a:gd name="T22" fmla="*/ 141 w 191"/>
                  <a:gd name="T23" fmla="*/ 47 h 86"/>
                  <a:gd name="T24" fmla="*/ 152 w 191"/>
                  <a:gd name="T25" fmla="*/ 40 h 86"/>
                  <a:gd name="T26" fmla="*/ 162 w 191"/>
                  <a:gd name="T27" fmla="*/ 32 h 86"/>
                  <a:gd name="T28" fmla="*/ 191 w 191"/>
                  <a:gd name="T29" fmla="*/ 4 h 86"/>
                  <a:gd name="T30" fmla="*/ 184 w 191"/>
                  <a:gd name="T31" fmla="*/ 0 h 86"/>
                  <a:gd name="T32" fmla="*/ 177 w 191"/>
                  <a:gd name="T33" fmla="*/ 11 h 86"/>
                  <a:gd name="T34" fmla="*/ 166 w 191"/>
                  <a:gd name="T35" fmla="*/ 18 h 86"/>
                  <a:gd name="T36" fmla="*/ 159 w 191"/>
                  <a:gd name="T37" fmla="*/ 25 h 86"/>
                  <a:gd name="T38" fmla="*/ 148 w 191"/>
                  <a:gd name="T39" fmla="*/ 32 h 86"/>
                  <a:gd name="T40" fmla="*/ 137 w 191"/>
                  <a:gd name="T41" fmla="*/ 40 h 86"/>
                  <a:gd name="T42" fmla="*/ 126 w 191"/>
                  <a:gd name="T43" fmla="*/ 43 h 86"/>
                  <a:gd name="T44" fmla="*/ 112 w 191"/>
                  <a:gd name="T45" fmla="*/ 50 h 86"/>
                  <a:gd name="T46" fmla="*/ 101 w 191"/>
                  <a:gd name="T47" fmla="*/ 54 h 86"/>
                  <a:gd name="T48" fmla="*/ 90 w 191"/>
                  <a:gd name="T49" fmla="*/ 58 h 86"/>
                  <a:gd name="T50" fmla="*/ 76 w 191"/>
                  <a:gd name="T51" fmla="*/ 61 h 86"/>
                  <a:gd name="T52" fmla="*/ 65 w 191"/>
                  <a:gd name="T53" fmla="*/ 65 h 86"/>
                  <a:gd name="T54" fmla="*/ 51 w 191"/>
                  <a:gd name="T55" fmla="*/ 68 h 86"/>
                  <a:gd name="T56" fmla="*/ 40 w 191"/>
                  <a:gd name="T57" fmla="*/ 72 h 86"/>
                  <a:gd name="T58" fmla="*/ 26 w 191"/>
                  <a:gd name="T59" fmla="*/ 76 h 86"/>
                  <a:gd name="T60" fmla="*/ 15 w 191"/>
                  <a:gd name="T61" fmla="*/ 76 h 86"/>
                  <a:gd name="T62" fmla="*/ 0 w 191"/>
                  <a:gd name="T63" fmla="*/ 79 h 86"/>
                  <a:gd name="T64" fmla="*/ 0 w 191"/>
                  <a:gd name="T6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1" h="86">
                    <a:moveTo>
                      <a:pt x="0" y="86"/>
                    </a:moveTo>
                    <a:lnTo>
                      <a:pt x="15" y="83"/>
                    </a:lnTo>
                    <a:lnTo>
                      <a:pt x="26" y="79"/>
                    </a:lnTo>
                    <a:lnTo>
                      <a:pt x="40" y="76"/>
                    </a:lnTo>
                    <a:lnTo>
                      <a:pt x="54" y="76"/>
                    </a:lnTo>
                    <a:lnTo>
                      <a:pt x="65" y="72"/>
                    </a:lnTo>
                    <a:lnTo>
                      <a:pt x="80" y="68"/>
                    </a:lnTo>
                    <a:lnTo>
                      <a:pt x="90" y="65"/>
                    </a:lnTo>
                    <a:lnTo>
                      <a:pt x="101" y="61"/>
                    </a:lnTo>
                    <a:lnTo>
                      <a:pt x="116" y="54"/>
                    </a:lnTo>
                    <a:lnTo>
                      <a:pt x="126" y="50"/>
                    </a:lnTo>
                    <a:lnTo>
                      <a:pt x="141" y="47"/>
                    </a:lnTo>
                    <a:lnTo>
                      <a:pt x="152" y="40"/>
                    </a:lnTo>
                    <a:lnTo>
                      <a:pt x="162" y="32"/>
                    </a:lnTo>
                    <a:lnTo>
                      <a:pt x="191" y="4"/>
                    </a:lnTo>
                    <a:lnTo>
                      <a:pt x="184" y="0"/>
                    </a:lnTo>
                    <a:lnTo>
                      <a:pt x="177" y="11"/>
                    </a:lnTo>
                    <a:lnTo>
                      <a:pt x="166" y="18"/>
                    </a:lnTo>
                    <a:lnTo>
                      <a:pt x="159" y="25"/>
                    </a:lnTo>
                    <a:lnTo>
                      <a:pt x="148" y="32"/>
                    </a:lnTo>
                    <a:lnTo>
                      <a:pt x="137" y="40"/>
                    </a:lnTo>
                    <a:lnTo>
                      <a:pt x="126" y="43"/>
                    </a:lnTo>
                    <a:lnTo>
                      <a:pt x="112" y="50"/>
                    </a:lnTo>
                    <a:lnTo>
                      <a:pt x="101" y="54"/>
                    </a:lnTo>
                    <a:lnTo>
                      <a:pt x="90" y="58"/>
                    </a:lnTo>
                    <a:lnTo>
                      <a:pt x="76" y="61"/>
                    </a:lnTo>
                    <a:lnTo>
                      <a:pt x="65" y="65"/>
                    </a:lnTo>
                    <a:lnTo>
                      <a:pt x="51" y="68"/>
                    </a:lnTo>
                    <a:lnTo>
                      <a:pt x="40" y="72"/>
                    </a:lnTo>
                    <a:lnTo>
                      <a:pt x="26" y="76"/>
                    </a:lnTo>
                    <a:lnTo>
                      <a:pt x="15" y="76"/>
                    </a:lnTo>
                    <a:lnTo>
                      <a:pt x="0" y="79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04" name="Freeform 928"/>
              <p:cNvSpPr>
                <a:spLocks/>
              </p:cNvSpPr>
              <p:nvPr/>
            </p:nvSpPr>
            <p:spPr bwMode="auto">
              <a:xfrm>
                <a:off x="4250" y="2674"/>
                <a:ext cx="43" cy="28"/>
              </a:xfrm>
              <a:custGeom>
                <a:avLst/>
                <a:gdLst>
                  <a:gd name="T0" fmla="*/ 0 w 43"/>
                  <a:gd name="T1" fmla="*/ 0 h 28"/>
                  <a:gd name="T2" fmla="*/ 4 w 43"/>
                  <a:gd name="T3" fmla="*/ 7 h 28"/>
                  <a:gd name="T4" fmla="*/ 7 w 43"/>
                  <a:gd name="T5" fmla="*/ 14 h 28"/>
                  <a:gd name="T6" fmla="*/ 15 w 43"/>
                  <a:gd name="T7" fmla="*/ 18 h 28"/>
                  <a:gd name="T8" fmla="*/ 18 w 43"/>
                  <a:gd name="T9" fmla="*/ 21 h 28"/>
                  <a:gd name="T10" fmla="*/ 25 w 43"/>
                  <a:gd name="T11" fmla="*/ 25 h 28"/>
                  <a:gd name="T12" fmla="*/ 33 w 43"/>
                  <a:gd name="T13" fmla="*/ 28 h 28"/>
                  <a:gd name="T14" fmla="*/ 43 w 43"/>
                  <a:gd name="T15" fmla="*/ 28 h 28"/>
                  <a:gd name="T16" fmla="*/ 43 w 43"/>
                  <a:gd name="T17" fmla="*/ 21 h 28"/>
                  <a:gd name="T18" fmla="*/ 33 w 43"/>
                  <a:gd name="T19" fmla="*/ 21 h 28"/>
                  <a:gd name="T20" fmla="*/ 25 w 43"/>
                  <a:gd name="T21" fmla="*/ 18 h 28"/>
                  <a:gd name="T22" fmla="*/ 22 w 43"/>
                  <a:gd name="T23" fmla="*/ 18 h 28"/>
                  <a:gd name="T24" fmla="*/ 15 w 43"/>
                  <a:gd name="T25" fmla="*/ 10 h 28"/>
                  <a:gd name="T26" fmla="*/ 11 w 43"/>
                  <a:gd name="T27" fmla="*/ 3 h 28"/>
                  <a:gd name="T28" fmla="*/ 7 w 43"/>
                  <a:gd name="T29" fmla="*/ 0 h 28"/>
                  <a:gd name="T30" fmla="*/ 0 w 43"/>
                  <a:gd name="T3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8">
                    <a:moveTo>
                      <a:pt x="0" y="0"/>
                    </a:moveTo>
                    <a:lnTo>
                      <a:pt x="4" y="7"/>
                    </a:lnTo>
                    <a:lnTo>
                      <a:pt x="7" y="14"/>
                    </a:lnTo>
                    <a:lnTo>
                      <a:pt x="15" y="18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33" y="28"/>
                    </a:lnTo>
                    <a:lnTo>
                      <a:pt x="43" y="28"/>
                    </a:lnTo>
                    <a:lnTo>
                      <a:pt x="43" y="21"/>
                    </a:lnTo>
                    <a:lnTo>
                      <a:pt x="33" y="21"/>
                    </a:lnTo>
                    <a:lnTo>
                      <a:pt x="25" y="18"/>
                    </a:lnTo>
                    <a:lnTo>
                      <a:pt x="22" y="18"/>
                    </a:lnTo>
                    <a:lnTo>
                      <a:pt x="15" y="10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05" name="Freeform 929"/>
              <p:cNvSpPr>
                <a:spLocks/>
              </p:cNvSpPr>
              <p:nvPr/>
            </p:nvSpPr>
            <p:spPr bwMode="auto">
              <a:xfrm>
                <a:off x="4189" y="2260"/>
                <a:ext cx="68" cy="414"/>
              </a:xfrm>
              <a:custGeom>
                <a:avLst/>
                <a:gdLst>
                  <a:gd name="T0" fmla="*/ 0 w 68"/>
                  <a:gd name="T1" fmla="*/ 3 h 414"/>
                  <a:gd name="T2" fmla="*/ 7 w 68"/>
                  <a:gd name="T3" fmla="*/ 54 h 414"/>
                  <a:gd name="T4" fmla="*/ 14 w 68"/>
                  <a:gd name="T5" fmla="*/ 108 h 414"/>
                  <a:gd name="T6" fmla="*/ 18 w 68"/>
                  <a:gd name="T7" fmla="*/ 158 h 414"/>
                  <a:gd name="T8" fmla="*/ 25 w 68"/>
                  <a:gd name="T9" fmla="*/ 208 h 414"/>
                  <a:gd name="T10" fmla="*/ 32 w 68"/>
                  <a:gd name="T11" fmla="*/ 262 h 414"/>
                  <a:gd name="T12" fmla="*/ 43 w 68"/>
                  <a:gd name="T13" fmla="*/ 313 h 414"/>
                  <a:gd name="T14" fmla="*/ 50 w 68"/>
                  <a:gd name="T15" fmla="*/ 363 h 414"/>
                  <a:gd name="T16" fmla="*/ 61 w 68"/>
                  <a:gd name="T17" fmla="*/ 414 h 414"/>
                  <a:gd name="T18" fmla="*/ 68 w 68"/>
                  <a:gd name="T19" fmla="*/ 414 h 414"/>
                  <a:gd name="T20" fmla="*/ 58 w 68"/>
                  <a:gd name="T21" fmla="*/ 363 h 414"/>
                  <a:gd name="T22" fmla="*/ 47 w 68"/>
                  <a:gd name="T23" fmla="*/ 313 h 414"/>
                  <a:gd name="T24" fmla="*/ 40 w 68"/>
                  <a:gd name="T25" fmla="*/ 259 h 414"/>
                  <a:gd name="T26" fmla="*/ 32 w 68"/>
                  <a:gd name="T27" fmla="*/ 208 h 414"/>
                  <a:gd name="T28" fmla="*/ 25 w 68"/>
                  <a:gd name="T29" fmla="*/ 158 h 414"/>
                  <a:gd name="T30" fmla="*/ 22 w 68"/>
                  <a:gd name="T31" fmla="*/ 108 h 414"/>
                  <a:gd name="T32" fmla="*/ 14 w 68"/>
                  <a:gd name="T33" fmla="*/ 54 h 414"/>
                  <a:gd name="T34" fmla="*/ 7 w 68"/>
                  <a:gd name="T35" fmla="*/ 0 h 414"/>
                  <a:gd name="T36" fmla="*/ 0 w 68"/>
                  <a:gd name="T37" fmla="*/ 3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414">
                    <a:moveTo>
                      <a:pt x="0" y="3"/>
                    </a:moveTo>
                    <a:lnTo>
                      <a:pt x="7" y="54"/>
                    </a:lnTo>
                    <a:lnTo>
                      <a:pt x="14" y="108"/>
                    </a:lnTo>
                    <a:lnTo>
                      <a:pt x="18" y="158"/>
                    </a:lnTo>
                    <a:lnTo>
                      <a:pt x="25" y="208"/>
                    </a:lnTo>
                    <a:lnTo>
                      <a:pt x="32" y="262"/>
                    </a:lnTo>
                    <a:lnTo>
                      <a:pt x="43" y="313"/>
                    </a:lnTo>
                    <a:lnTo>
                      <a:pt x="50" y="363"/>
                    </a:lnTo>
                    <a:lnTo>
                      <a:pt x="61" y="414"/>
                    </a:lnTo>
                    <a:lnTo>
                      <a:pt x="68" y="414"/>
                    </a:lnTo>
                    <a:lnTo>
                      <a:pt x="58" y="363"/>
                    </a:lnTo>
                    <a:lnTo>
                      <a:pt x="47" y="313"/>
                    </a:lnTo>
                    <a:lnTo>
                      <a:pt x="40" y="259"/>
                    </a:lnTo>
                    <a:lnTo>
                      <a:pt x="32" y="208"/>
                    </a:lnTo>
                    <a:lnTo>
                      <a:pt x="25" y="158"/>
                    </a:lnTo>
                    <a:lnTo>
                      <a:pt x="22" y="108"/>
                    </a:lnTo>
                    <a:lnTo>
                      <a:pt x="14" y="54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06" name="Freeform 930"/>
              <p:cNvSpPr>
                <a:spLocks/>
              </p:cNvSpPr>
              <p:nvPr/>
            </p:nvSpPr>
            <p:spPr bwMode="auto">
              <a:xfrm>
                <a:off x="4171" y="1889"/>
                <a:ext cx="50" cy="374"/>
              </a:xfrm>
              <a:custGeom>
                <a:avLst/>
                <a:gdLst>
                  <a:gd name="T0" fmla="*/ 47 w 50"/>
                  <a:gd name="T1" fmla="*/ 0 h 374"/>
                  <a:gd name="T2" fmla="*/ 43 w 50"/>
                  <a:gd name="T3" fmla="*/ 3 h 374"/>
                  <a:gd name="T4" fmla="*/ 43 w 50"/>
                  <a:gd name="T5" fmla="*/ 50 h 374"/>
                  <a:gd name="T6" fmla="*/ 36 w 50"/>
                  <a:gd name="T7" fmla="*/ 97 h 374"/>
                  <a:gd name="T8" fmla="*/ 25 w 50"/>
                  <a:gd name="T9" fmla="*/ 140 h 374"/>
                  <a:gd name="T10" fmla="*/ 14 w 50"/>
                  <a:gd name="T11" fmla="*/ 187 h 374"/>
                  <a:gd name="T12" fmla="*/ 4 w 50"/>
                  <a:gd name="T13" fmla="*/ 234 h 374"/>
                  <a:gd name="T14" fmla="*/ 0 w 50"/>
                  <a:gd name="T15" fmla="*/ 281 h 374"/>
                  <a:gd name="T16" fmla="*/ 4 w 50"/>
                  <a:gd name="T17" fmla="*/ 324 h 374"/>
                  <a:gd name="T18" fmla="*/ 18 w 50"/>
                  <a:gd name="T19" fmla="*/ 374 h 374"/>
                  <a:gd name="T20" fmla="*/ 25 w 50"/>
                  <a:gd name="T21" fmla="*/ 371 h 374"/>
                  <a:gd name="T22" fmla="*/ 11 w 50"/>
                  <a:gd name="T23" fmla="*/ 324 h 374"/>
                  <a:gd name="T24" fmla="*/ 7 w 50"/>
                  <a:gd name="T25" fmla="*/ 281 h 374"/>
                  <a:gd name="T26" fmla="*/ 11 w 50"/>
                  <a:gd name="T27" fmla="*/ 234 h 374"/>
                  <a:gd name="T28" fmla="*/ 22 w 50"/>
                  <a:gd name="T29" fmla="*/ 187 h 374"/>
                  <a:gd name="T30" fmla="*/ 32 w 50"/>
                  <a:gd name="T31" fmla="*/ 144 h 374"/>
                  <a:gd name="T32" fmla="*/ 43 w 50"/>
                  <a:gd name="T33" fmla="*/ 97 h 374"/>
                  <a:gd name="T34" fmla="*/ 50 w 50"/>
                  <a:gd name="T35" fmla="*/ 50 h 374"/>
                  <a:gd name="T36" fmla="*/ 50 w 50"/>
                  <a:gd name="T37" fmla="*/ 3 h 374"/>
                  <a:gd name="T38" fmla="*/ 50 w 50"/>
                  <a:gd name="T39" fmla="*/ 7 h 374"/>
                  <a:gd name="T40" fmla="*/ 47 w 50"/>
                  <a:gd name="T41" fmla="*/ 0 h 374"/>
                  <a:gd name="T42" fmla="*/ 43 w 50"/>
                  <a:gd name="T43" fmla="*/ 3 h 374"/>
                  <a:gd name="T44" fmla="*/ 47 w 50"/>
                  <a:gd name="T45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374">
                    <a:moveTo>
                      <a:pt x="47" y="0"/>
                    </a:moveTo>
                    <a:lnTo>
                      <a:pt x="43" y="3"/>
                    </a:lnTo>
                    <a:lnTo>
                      <a:pt x="43" y="50"/>
                    </a:lnTo>
                    <a:lnTo>
                      <a:pt x="36" y="97"/>
                    </a:lnTo>
                    <a:lnTo>
                      <a:pt x="25" y="140"/>
                    </a:lnTo>
                    <a:lnTo>
                      <a:pt x="14" y="187"/>
                    </a:lnTo>
                    <a:lnTo>
                      <a:pt x="4" y="234"/>
                    </a:lnTo>
                    <a:lnTo>
                      <a:pt x="0" y="281"/>
                    </a:lnTo>
                    <a:lnTo>
                      <a:pt x="4" y="324"/>
                    </a:lnTo>
                    <a:lnTo>
                      <a:pt x="18" y="374"/>
                    </a:lnTo>
                    <a:lnTo>
                      <a:pt x="25" y="371"/>
                    </a:lnTo>
                    <a:lnTo>
                      <a:pt x="11" y="324"/>
                    </a:lnTo>
                    <a:lnTo>
                      <a:pt x="7" y="281"/>
                    </a:lnTo>
                    <a:lnTo>
                      <a:pt x="11" y="234"/>
                    </a:lnTo>
                    <a:lnTo>
                      <a:pt x="22" y="187"/>
                    </a:lnTo>
                    <a:lnTo>
                      <a:pt x="32" y="144"/>
                    </a:lnTo>
                    <a:lnTo>
                      <a:pt x="43" y="97"/>
                    </a:lnTo>
                    <a:lnTo>
                      <a:pt x="50" y="50"/>
                    </a:lnTo>
                    <a:lnTo>
                      <a:pt x="50" y="3"/>
                    </a:lnTo>
                    <a:lnTo>
                      <a:pt x="50" y="7"/>
                    </a:lnTo>
                    <a:lnTo>
                      <a:pt x="47" y="0"/>
                    </a:lnTo>
                    <a:lnTo>
                      <a:pt x="43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07" name="Freeform 931"/>
              <p:cNvSpPr>
                <a:spLocks/>
              </p:cNvSpPr>
              <p:nvPr/>
            </p:nvSpPr>
            <p:spPr bwMode="auto">
              <a:xfrm>
                <a:off x="4218" y="1824"/>
                <a:ext cx="39" cy="72"/>
              </a:xfrm>
              <a:custGeom>
                <a:avLst/>
                <a:gdLst>
                  <a:gd name="T0" fmla="*/ 39 w 39"/>
                  <a:gd name="T1" fmla="*/ 4 h 72"/>
                  <a:gd name="T2" fmla="*/ 36 w 39"/>
                  <a:gd name="T3" fmla="*/ 4 h 72"/>
                  <a:gd name="T4" fmla="*/ 32 w 39"/>
                  <a:gd name="T5" fmla="*/ 14 h 72"/>
                  <a:gd name="T6" fmla="*/ 25 w 39"/>
                  <a:gd name="T7" fmla="*/ 22 h 72"/>
                  <a:gd name="T8" fmla="*/ 21 w 39"/>
                  <a:gd name="T9" fmla="*/ 29 h 72"/>
                  <a:gd name="T10" fmla="*/ 18 w 39"/>
                  <a:gd name="T11" fmla="*/ 36 h 72"/>
                  <a:gd name="T12" fmla="*/ 14 w 39"/>
                  <a:gd name="T13" fmla="*/ 43 h 72"/>
                  <a:gd name="T14" fmla="*/ 7 w 39"/>
                  <a:gd name="T15" fmla="*/ 50 h 72"/>
                  <a:gd name="T16" fmla="*/ 3 w 39"/>
                  <a:gd name="T17" fmla="*/ 58 h 72"/>
                  <a:gd name="T18" fmla="*/ 0 w 39"/>
                  <a:gd name="T19" fmla="*/ 65 h 72"/>
                  <a:gd name="T20" fmla="*/ 3 w 39"/>
                  <a:gd name="T21" fmla="*/ 72 h 72"/>
                  <a:gd name="T22" fmla="*/ 11 w 39"/>
                  <a:gd name="T23" fmla="*/ 61 h 72"/>
                  <a:gd name="T24" fmla="*/ 18 w 39"/>
                  <a:gd name="T25" fmla="*/ 54 h 72"/>
                  <a:gd name="T26" fmla="*/ 21 w 39"/>
                  <a:gd name="T27" fmla="*/ 47 h 72"/>
                  <a:gd name="T28" fmla="*/ 25 w 39"/>
                  <a:gd name="T29" fmla="*/ 40 h 72"/>
                  <a:gd name="T30" fmla="*/ 29 w 39"/>
                  <a:gd name="T31" fmla="*/ 32 h 72"/>
                  <a:gd name="T32" fmla="*/ 32 w 39"/>
                  <a:gd name="T33" fmla="*/ 25 h 72"/>
                  <a:gd name="T34" fmla="*/ 36 w 39"/>
                  <a:gd name="T35" fmla="*/ 14 h 72"/>
                  <a:gd name="T36" fmla="*/ 39 w 39"/>
                  <a:gd name="T37" fmla="*/ 7 h 72"/>
                  <a:gd name="T38" fmla="*/ 36 w 39"/>
                  <a:gd name="T39" fmla="*/ 11 h 72"/>
                  <a:gd name="T40" fmla="*/ 39 w 39"/>
                  <a:gd name="T41" fmla="*/ 4 h 72"/>
                  <a:gd name="T42" fmla="*/ 36 w 39"/>
                  <a:gd name="T43" fmla="*/ 0 h 72"/>
                  <a:gd name="T44" fmla="*/ 36 w 39"/>
                  <a:gd name="T45" fmla="*/ 4 h 72"/>
                  <a:gd name="T46" fmla="*/ 39 w 39"/>
                  <a:gd name="T47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72">
                    <a:moveTo>
                      <a:pt x="39" y="4"/>
                    </a:moveTo>
                    <a:lnTo>
                      <a:pt x="36" y="4"/>
                    </a:lnTo>
                    <a:lnTo>
                      <a:pt x="32" y="14"/>
                    </a:lnTo>
                    <a:lnTo>
                      <a:pt x="25" y="22"/>
                    </a:lnTo>
                    <a:lnTo>
                      <a:pt x="21" y="29"/>
                    </a:lnTo>
                    <a:lnTo>
                      <a:pt x="18" y="36"/>
                    </a:lnTo>
                    <a:lnTo>
                      <a:pt x="14" y="43"/>
                    </a:lnTo>
                    <a:lnTo>
                      <a:pt x="7" y="50"/>
                    </a:lnTo>
                    <a:lnTo>
                      <a:pt x="3" y="58"/>
                    </a:lnTo>
                    <a:lnTo>
                      <a:pt x="0" y="65"/>
                    </a:lnTo>
                    <a:lnTo>
                      <a:pt x="3" y="72"/>
                    </a:lnTo>
                    <a:lnTo>
                      <a:pt x="11" y="61"/>
                    </a:lnTo>
                    <a:lnTo>
                      <a:pt x="18" y="54"/>
                    </a:lnTo>
                    <a:lnTo>
                      <a:pt x="21" y="47"/>
                    </a:lnTo>
                    <a:lnTo>
                      <a:pt x="25" y="40"/>
                    </a:lnTo>
                    <a:lnTo>
                      <a:pt x="29" y="32"/>
                    </a:lnTo>
                    <a:lnTo>
                      <a:pt x="32" y="25"/>
                    </a:lnTo>
                    <a:lnTo>
                      <a:pt x="36" y="14"/>
                    </a:lnTo>
                    <a:lnTo>
                      <a:pt x="39" y="7"/>
                    </a:lnTo>
                    <a:lnTo>
                      <a:pt x="36" y="11"/>
                    </a:lnTo>
                    <a:lnTo>
                      <a:pt x="39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08" name="Freeform 932"/>
              <p:cNvSpPr>
                <a:spLocks/>
              </p:cNvSpPr>
              <p:nvPr/>
            </p:nvSpPr>
            <p:spPr bwMode="auto">
              <a:xfrm>
                <a:off x="4254" y="1828"/>
                <a:ext cx="75" cy="39"/>
              </a:xfrm>
              <a:custGeom>
                <a:avLst/>
                <a:gdLst>
                  <a:gd name="T0" fmla="*/ 54 w 75"/>
                  <a:gd name="T1" fmla="*/ 39 h 39"/>
                  <a:gd name="T2" fmla="*/ 54 w 75"/>
                  <a:gd name="T3" fmla="*/ 32 h 39"/>
                  <a:gd name="T4" fmla="*/ 50 w 75"/>
                  <a:gd name="T5" fmla="*/ 28 h 39"/>
                  <a:gd name="T6" fmla="*/ 43 w 75"/>
                  <a:gd name="T7" fmla="*/ 25 h 39"/>
                  <a:gd name="T8" fmla="*/ 36 w 75"/>
                  <a:gd name="T9" fmla="*/ 21 h 39"/>
                  <a:gd name="T10" fmla="*/ 29 w 75"/>
                  <a:gd name="T11" fmla="*/ 18 h 39"/>
                  <a:gd name="T12" fmla="*/ 21 w 75"/>
                  <a:gd name="T13" fmla="*/ 14 h 39"/>
                  <a:gd name="T14" fmla="*/ 11 w 75"/>
                  <a:gd name="T15" fmla="*/ 3 h 39"/>
                  <a:gd name="T16" fmla="*/ 3 w 75"/>
                  <a:gd name="T17" fmla="*/ 0 h 39"/>
                  <a:gd name="T18" fmla="*/ 0 w 75"/>
                  <a:gd name="T19" fmla="*/ 7 h 39"/>
                  <a:gd name="T20" fmla="*/ 7 w 75"/>
                  <a:gd name="T21" fmla="*/ 10 h 39"/>
                  <a:gd name="T22" fmla="*/ 14 w 75"/>
                  <a:gd name="T23" fmla="*/ 14 h 39"/>
                  <a:gd name="T24" fmla="*/ 25 w 75"/>
                  <a:gd name="T25" fmla="*/ 25 h 39"/>
                  <a:gd name="T26" fmla="*/ 32 w 75"/>
                  <a:gd name="T27" fmla="*/ 28 h 39"/>
                  <a:gd name="T28" fmla="*/ 39 w 75"/>
                  <a:gd name="T29" fmla="*/ 32 h 39"/>
                  <a:gd name="T30" fmla="*/ 47 w 75"/>
                  <a:gd name="T31" fmla="*/ 36 h 39"/>
                  <a:gd name="T32" fmla="*/ 54 w 75"/>
                  <a:gd name="T33" fmla="*/ 39 h 39"/>
                  <a:gd name="T34" fmla="*/ 54 w 75"/>
                  <a:gd name="T35" fmla="*/ 32 h 39"/>
                  <a:gd name="T36" fmla="*/ 54 w 75"/>
                  <a:gd name="T37" fmla="*/ 39 h 39"/>
                  <a:gd name="T38" fmla="*/ 75 w 75"/>
                  <a:gd name="T39" fmla="*/ 39 h 39"/>
                  <a:gd name="T40" fmla="*/ 54 w 75"/>
                  <a:gd name="T41" fmla="*/ 32 h 39"/>
                  <a:gd name="T42" fmla="*/ 54 w 75"/>
                  <a:gd name="T4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5" h="39">
                    <a:moveTo>
                      <a:pt x="54" y="39"/>
                    </a:moveTo>
                    <a:lnTo>
                      <a:pt x="54" y="32"/>
                    </a:lnTo>
                    <a:lnTo>
                      <a:pt x="50" y="28"/>
                    </a:lnTo>
                    <a:lnTo>
                      <a:pt x="43" y="25"/>
                    </a:lnTo>
                    <a:lnTo>
                      <a:pt x="36" y="21"/>
                    </a:lnTo>
                    <a:lnTo>
                      <a:pt x="29" y="18"/>
                    </a:lnTo>
                    <a:lnTo>
                      <a:pt x="21" y="14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7" y="10"/>
                    </a:lnTo>
                    <a:lnTo>
                      <a:pt x="14" y="14"/>
                    </a:lnTo>
                    <a:lnTo>
                      <a:pt x="25" y="25"/>
                    </a:lnTo>
                    <a:lnTo>
                      <a:pt x="32" y="28"/>
                    </a:lnTo>
                    <a:lnTo>
                      <a:pt x="39" y="32"/>
                    </a:lnTo>
                    <a:lnTo>
                      <a:pt x="47" y="36"/>
                    </a:lnTo>
                    <a:lnTo>
                      <a:pt x="54" y="39"/>
                    </a:lnTo>
                    <a:lnTo>
                      <a:pt x="54" y="32"/>
                    </a:lnTo>
                    <a:lnTo>
                      <a:pt x="54" y="39"/>
                    </a:lnTo>
                    <a:lnTo>
                      <a:pt x="75" y="39"/>
                    </a:lnTo>
                    <a:lnTo>
                      <a:pt x="54" y="32"/>
                    </a:lnTo>
                    <a:lnTo>
                      <a:pt x="54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09" name="Freeform 933"/>
              <p:cNvSpPr>
                <a:spLocks/>
              </p:cNvSpPr>
              <p:nvPr/>
            </p:nvSpPr>
            <p:spPr bwMode="auto">
              <a:xfrm>
                <a:off x="4081" y="1918"/>
                <a:ext cx="126" cy="180"/>
              </a:xfrm>
              <a:custGeom>
                <a:avLst/>
                <a:gdLst>
                  <a:gd name="T0" fmla="*/ 94 w 126"/>
                  <a:gd name="T1" fmla="*/ 180 h 180"/>
                  <a:gd name="T2" fmla="*/ 90 w 126"/>
                  <a:gd name="T3" fmla="*/ 176 h 180"/>
                  <a:gd name="T4" fmla="*/ 83 w 126"/>
                  <a:gd name="T5" fmla="*/ 172 h 180"/>
                  <a:gd name="T6" fmla="*/ 79 w 126"/>
                  <a:gd name="T7" fmla="*/ 169 h 180"/>
                  <a:gd name="T8" fmla="*/ 72 w 126"/>
                  <a:gd name="T9" fmla="*/ 165 h 180"/>
                  <a:gd name="T10" fmla="*/ 68 w 126"/>
                  <a:gd name="T11" fmla="*/ 162 h 180"/>
                  <a:gd name="T12" fmla="*/ 61 w 126"/>
                  <a:gd name="T13" fmla="*/ 158 h 180"/>
                  <a:gd name="T14" fmla="*/ 54 w 126"/>
                  <a:gd name="T15" fmla="*/ 154 h 180"/>
                  <a:gd name="T16" fmla="*/ 50 w 126"/>
                  <a:gd name="T17" fmla="*/ 151 h 180"/>
                  <a:gd name="T18" fmla="*/ 43 w 126"/>
                  <a:gd name="T19" fmla="*/ 147 h 180"/>
                  <a:gd name="T20" fmla="*/ 36 w 126"/>
                  <a:gd name="T21" fmla="*/ 144 h 180"/>
                  <a:gd name="T22" fmla="*/ 32 w 126"/>
                  <a:gd name="T23" fmla="*/ 140 h 180"/>
                  <a:gd name="T24" fmla="*/ 25 w 126"/>
                  <a:gd name="T25" fmla="*/ 136 h 180"/>
                  <a:gd name="T26" fmla="*/ 18 w 126"/>
                  <a:gd name="T27" fmla="*/ 133 h 180"/>
                  <a:gd name="T28" fmla="*/ 11 w 126"/>
                  <a:gd name="T29" fmla="*/ 133 h 180"/>
                  <a:gd name="T30" fmla="*/ 7 w 126"/>
                  <a:gd name="T31" fmla="*/ 129 h 180"/>
                  <a:gd name="T32" fmla="*/ 0 w 126"/>
                  <a:gd name="T33" fmla="*/ 126 h 180"/>
                  <a:gd name="T34" fmla="*/ 7 w 126"/>
                  <a:gd name="T35" fmla="*/ 122 h 180"/>
                  <a:gd name="T36" fmla="*/ 14 w 126"/>
                  <a:gd name="T37" fmla="*/ 115 h 180"/>
                  <a:gd name="T38" fmla="*/ 22 w 126"/>
                  <a:gd name="T39" fmla="*/ 111 h 180"/>
                  <a:gd name="T40" fmla="*/ 32 w 126"/>
                  <a:gd name="T41" fmla="*/ 104 h 180"/>
                  <a:gd name="T42" fmla="*/ 36 w 126"/>
                  <a:gd name="T43" fmla="*/ 97 h 180"/>
                  <a:gd name="T44" fmla="*/ 43 w 126"/>
                  <a:gd name="T45" fmla="*/ 93 h 180"/>
                  <a:gd name="T46" fmla="*/ 58 w 126"/>
                  <a:gd name="T47" fmla="*/ 79 h 180"/>
                  <a:gd name="T48" fmla="*/ 61 w 126"/>
                  <a:gd name="T49" fmla="*/ 72 h 180"/>
                  <a:gd name="T50" fmla="*/ 76 w 126"/>
                  <a:gd name="T51" fmla="*/ 57 h 180"/>
                  <a:gd name="T52" fmla="*/ 79 w 126"/>
                  <a:gd name="T53" fmla="*/ 50 h 180"/>
                  <a:gd name="T54" fmla="*/ 83 w 126"/>
                  <a:gd name="T55" fmla="*/ 43 h 180"/>
                  <a:gd name="T56" fmla="*/ 90 w 126"/>
                  <a:gd name="T57" fmla="*/ 36 h 180"/>
                  <a:gd name="T58" fmla="*/ 94 w 126"/>
                  <a:gd name="T59" fmla="*/ 28 h 180"/>
                  <a:gd name="T60" fmla="*/ 97 w 126"/>
                  <a:gd name="T61" fmla="*/ 21 h 180"/>
                  <a:gd name="T62" fmla="*/ 126 w 126"/>
                  <a:gd name="T63" fmla="*/ 0 h 180"/>
                  <a:gd name="T64" fmla="*/ 122 w 126"/>
                  <a:gd name="T65" fmla="*/ 21 h 180"/>
                  <a:gd name="T66" fmla="*/ 119 w 126"/>
                  <a:gd name="T67" fmla="*/ 46 h 180"/>
                  <a:gd name="T68" fmla="*/ 115 w 126"/>
                  <a:gd name="T69" fmla="*/ 68 h 180"/>
                  <a:gd name="T70" fmla="*/ 112 w 126"/>
                  <a:gd name="T71" fmla="*/ 90 h 180"/>
                  <a:gd name="T72" fmla="*/ 104 w 126"/>
                  <a:gd name="T73" fmla="*/ 111 h 180"/>
                  <a:gd name="T74" fmla="*/ 101 w 126"/>
                  <a:gd name="T75" fmla="*/ 136 h 180"/>
                  <a:gd name="T76" fmla="*/ 97 w 126"/>
                  <a:gd name="T77" fmla="*/ 158 h 180"/>
                  <a:gd name="T78" fmla="*/ 94 w 126"/>
                  <a:gd name="T79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6" h="180">
                    <a:moveTo>
                      <a:pt x="94" y="180"/>
                    </a:moveTo>
                    <a:lnTo>
                      <a:pt x="90" y="176"/>
                    </a:lnTo>
                    <a:lnTo>
                      <a:pt x="83" y="172"/>
                    </a:lnTo>
                    <a:lnTo>
                      <a:pt x="79" y="169"/>
                    </a:lnTo>
                    <a:lnTo>
                      <a:pt x="72" y="165"/>
                    </a:lnTo>
                    <a:lnTo>
                      <a:pt x="68" y="162"/>
                    </a:lnTo>
                    <a:lnTo>
                      <a:pt x="61" y="158"/>
                    </a:lnTo>
                    <a:lnTo>
                      <a:pt x="54" y="154"/>
                    </a:lnTo>
                    <a:lnTo>
                      <a:pt x="50" y="151"/>
                    </a:lnTo>
                    <a:lnTo>
                      <a:pt x="43" y="147"/>
                    </a:lnTo>
                    <a:lnTo>
                      <a:pt x="36" y="144"/>
                    </a:lnTo>
                    <a:lnTo>
                      <a:pt x="32" y="140"/>
                    </a:lnTo>
                    <a:lnTo>
                      <a:pt x="25" y="136"/>
                    </a:lnTo>
                    <a:lnTo>
                      <a:pt x="18" y="133"/>
                    </a:lnTo>
                    <a:lnTo>
                      <a:pt x="11" y="133"/>
                    </a:lnTo>
                    <a:lnTo>
                      <a:pt x="7" y="129"/>
                    </a:lnTo>
                    <a:lnTo>
                      <a:pt x="0" y="126"/>
                    </a:lnTo>
                    <a:lnTo>
                      <a:pt x="7" y="122"/>
                    </a:lnTo>
                    <a:lnTo>
                      <a:pt x="14" y="115"/>
                    </a:lnTo>
                    <a:lnTo>
                      <a:pt x="22" y="111"/>
                    </a:lnTo>
                    <a:lnTo>
                      <a:pt x="32" y="104"/>
                    </a:lnTo>
                    <a:lnTo>
                      <a:pt x="36" y="97"/>
                    </a:lnTo>
                    <a:lnTo>
                      <a:pt x="43" y="93"/>
                    </a:lnTo>
                    <a:lnTo>
                      <a:pt x="58" y="79"/>
                    </a:lnTo>
                    <a:lnTo>
                      <a:pt x="61" y="72"/>
                    </a:lnTo>
                    <a:lnTo>
                      <a:pt x="76" y="57"/>
                    </a:lnTo>
                    <a:lnTo>
                      <a:pt x="79" y="50"/>
                    </a:lnTo>
                    <a:lnTo>
                      <a:pt x="83" y="43"/>
                    </a:lnTo>
                    <a:lnTo>
                      <a:pt x="90" y="36"/>
                    </a:lnTo>
                    <a:lnTo>
                      <a:pt x="94" y="28"/>
                    </a:lnTo>
                    <a:lnTo>
                      <a:pt x="97" y="21"/>
                    </a:lnTo>
                    <a:lnTo>
                      <a:pt x="126" y="0"/>
                    </a:lnTo>
                    <a:lnTo>
                      <a:pt x="122" y="21"/>
                    </a:lnTo>
                    <a:lnTo>
                      <a:pt x="119" y="46"/>
                    </a:lnTo>
                    <a:lnTo>
                      <a:pt x="115" y="68"/>
                    </a:lnTo>
                    <a:lnTo>
                      <a:pt x="112" y="90"/>
                    </a:lnTo>
                    <a:lnTo>
                      <a:pt x="104" y="111"/>
                    </a:lnTo>
                    <a:lnTo>
                      <a:pt x="101" y="136"/>
                    </a:lnTo>
                    <a:lnTo>
                      <a:pt x="97" y="158"/>
                    </a:lnTo>
                    <a:lnTo>
                      <a:pt x="94" y="1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10" name="Freeform 934"/>
              <p:cNvSpPr>
                <a:spLocks/>
              </p:cNvSpPr>
              <p:nvPr/>
            </p:nvSpPr>
            <p:spPr bwMode="auto">
              <a:xfrm>
                <a:off x="4070" y="2040"/>
                <a:ext cx="108" cy="61"/>
              </a:xfrm>
              <a:custGeom>
                <a:avLst/>
                <a:gdLst>
                  <a:gd name="T0" fmla="*/ 7 w 108"/>
                  <a:gd name="T1" fmla="*/ 0 h 61"/>
                  <a:gd name="T2" fmla="*/ 7 w 108"/>
                  <a:gd name="T3" fmla="*/ 7 h 61"/>
                  <a:gd name="T4" fmla="*/ 15 w 108"/>
                  <a:gd name="T5" fmla="*/ 11 h 61"/>
                  <a:gd name="T6" fmla="*/ 22 w 108"/>
                  <a:gd name="T7" fmla="*/ 14 h 61"/>
                  <a:gd name="T8" fmla="*/ 29 w 108"/>
                  <a:gd name="T9" fmla="*/ 14 h 61"/>
                  <a:gd name="T10" fmla="*/ 33 w 108"/>
                  <a:gd name="T11" fmla="*/ 18 h 61"/>
                  <a:gd name="T12" fmla="*/ 40 w 108"/>
                  <a:gd name="T13" fmla="*/ 22 h 61"/>
                  <a:gd name="T14" fmla="*/ 47 w 108"/>
                  <a:gd name="T15" fmla="*/ 25 h 61"/>
                  <a:gd name="T16" fmla="*/ 54 w 108"/>
                  <a:gd name="T17" fmla="*/ 29 h 61"/>
                  <a:gd name="T18" fmla="*/ 58 w 108"/>
                  <a:gd name="T19" fmla="*/ 32 h 61"/>
                  <a:gd name="T20" fmla="*/ 65 w 108"/>
                  <a:gd name="T21" fmla="*/ 36 h 61"/>
                  <a:gd name="T22" fmla="*/ 69 w 108"/>
                  <a:gd name="T23" fmla="*/ 40 h 61"/>
                  <a:gd name="T24" fmla="*/ 76 w 108"/>
                  <a:gd name="T25" fmla="*/ 43 h 61"/>
                  <a:gd name="T26" fmla="*/ 83 w 108"/>
                  <a:gd name="T27" fmla="*/ 47 h 61"/>
                  <a:gd name="T28" fmla="*/ 87 w 108"/>
                  <a:gd name="T29" fmla="*/ 50 h 61"/>
                  <a:gd name="T30" fmla="*/ 94 w 108"/>
                  <a:gd name="T31" fmla="*/ 54 h 61"/>
                  <a:gd name="T32" fmla="*/ 101 w 108"/>
                  <a:gd name="T33" fmla="*/ 58 h 61"/>
                  <a:gd name="T34" fmla="*/ 105 w 108"/>
                  <a:gd name="T35" fmla="*/ 61 h 61"/>
                  <a:gd name="T36" fmla="*/ 108 w 108"/>
                  <a:gd name="T37" fmla="*/ 54 h 61"/>
                  <a:gd name="T38" fmla="*/ 105 w 108"/>
                  <a:gd name="T39" fmla="*/ 50 h 61"/>
                  <a:gd name="T40" fmla="*/ 97 w 108"/>
                  <a:gd name="T41" fmla="*/ 47 h 61"/>
                  <a:gd name="T42" fmla="*/ 90 w 108"/>
                  <a:gd name="T43" fmla="*/ 43 h 61"/>
                  <a:gd name="T44" fmla="*/ 87 w 108"/>
                  <a:gd name="T45" fmla="*/ 40 h 61"/>
                  <a:gd name="T46" fmla="*/ 79 w 108"/>
                  <a:gd name="T47" fmla="*/ 36 h 61"/>
                  <a:gd name="T48" fmla="*/ 72 w 108"/>
                  <a:gd name="T49" fmla="*/ 32 h 61"/>
                  <a:gd name="T50" fmla="*/ 69 w 108"/>
                  <a:gd name="T51" fmla="*/ 29 h 61"/>
                  <a:gd name="T52" fmla="*/ 61 w 108"/>
                  <a:gd name="T53" fmla="*/ 25 h 61"/>
                  <a:gd name="T54" fmla="*/ 58 w 108"/>
                  <a:gd name="T55" fmla="*/ 22 h 61"/>
                  <a:gd name="T56" fmla="*/ 51 w 108"/>
                  <a:gd name="T57" fmla="*/ 18 h 61"/>
                  <a:gd name="T58" fmla="*/ 43 w 108"/>
                  <a:gd name="T59" fmla="*/ 14 h 61"/>
                  <a:gd name="T60" fmla="*/ 36 w 108"/>
                  <a:gd name="T61" fmla="*/ 11 h 61"/>
                  <a:gd name="T62" fmla="*/ 29 w 108"/>
                  <a:gd name="T63" fmla="*/ 7 h 61"/>
                  <a:gd name="T64" fmla="*/ 25 w 108"/>
                  <a:gd name="T65" fmla="*/ 7 h 61"/>
                  <a:gd name="T66" fmla="*/ 18 w 108"/>
                  <a:gd name="T67" fmla="*/ 4 h 61"/>
                  <a:gd name="T68" fmla="*/ 11 w 108"/>
                  <a:gd name="T69" fmla="*/ 0 h 61"/>
                  <a:gd name="T70" fmla="*/ 11 w 108"/>
                  <a:gd name="T71" fmla="*/ 7 h 61"/>
                  <a:gd name="T72" fmla="*/ 7 w 108"/>
                  <a:gd name="T73" fmla="*/ 0 h 61"/>
                  <a:gd name="T74" fmla="*/ 0 w 108"/>
                  <a:gd name="T75" fmla="*/ 4 h 61"/>
                  <a:gd name="T76" fmla="*/ 7 w 108"/>
                  <a:gd name="T77" fmla="*/ 7 h 61"/>
                  <a:gd name="T78" fmla="*/ 7 w 108"/>
                  <a:gd name="T7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8" h="61">
                    <a:moveTo>
                      <a:pt x="7" y="0"/>
                    </a:moveTo>
                    <a:lnTo>
                      <a:pt x="7" y="7"/>
                    </a:lnTo>
                    <a:lnTo>
                      <a:pt x="15" y="11"/>
                    </a:lnTo>
                    <a:lnTo>
                      <a:pt x="22" y="14"/>
                    </a:lnTo>
                    <a:lnTo>
                      <a:pt x="29" y="14"/>
                    </a:lnTo>
                    <a:lnTo>
                      <a:pt x="33" y="18"/>
                    </a:lnTo>
                    <a:lnTo>
                      <a:pt x="40" y="22"/>
                    </a:lnTo>
                    <a:lnTo>
                      <a:pt x="47" y="25"/>
                    </a:lnTo>
                    <a:lnTo>
                      <a:pt x="54" y="29"/>
                    </a:lnTo>
                    <a:lnTo>
                      <a:pt x="58" y="32"/>
                    </a:lnTo>
                    <a:lnTo>
                      <a:pt x="65" y="36"/>
                    </a:lnTo>
                    <a:lnTo>
                      <a:pt x="69" y="40"/>
                    </a:lnTo>
                    <a:lnTo>
                      <a:pt x="76" y="43"/>
                    </a:lnTo>
                    <a:lnTo>
                      <a:pt x="83" y="47"/>
                    </a:lnTo>
                    <a:lnTo>
                      <a:pt x="87" y="50"/>
                    </a:lnTo>
                    <a:lnTo>
                      <a:pt x="94" y="54"/>
                    </a:lnTo>
                    <a:lnTo>
                      <a:pt x="101" y="58"/>
                    </a:lnTo>
                    <a:lnTo>
                      <a:pt x="105" y="61"/>
                    </a:lnTo>
                    <a:lnTo>
                      <a:pt x="108" y="54"/>
                    </a:lnTo>
                    <a:lnTo>
                      <a:pt x="105" y="50"/>
                    </a:lnTo>
                    <a:lnTo>
                      <a:pt x="97" y="47"/>
                    </a:lnTo>
                    <a:lnTo>
                      <a:pt x="90" y="43"/>
                    </a:lnTo>
                    <a:lnTo>
                      <a:pt x="87" y="40"/>
                    </a:lnTo>
                    <a:lnTo>
                      <a:pt x="79" y="36"/>
                    </a:lnTo>
                    <a:lnTo>
                      <a:pt x="72" y="32"/>
                    </a:lnTo>
                    <a:lnTo>
                      <a:pt x="69" y="29"/>
                    </a:lnTo>
                    <a:lnTo>
                      <a:pt x="61" y="25"/>
                    </a:lnTo>
                    <a:lnTo>
                      <a:pt x="58" y="22"/>
                    </a:lnTo>
                    <a:lnTo>
                      <a:pt x="51" y="18"/>
                    </a:lnTo>
                    <a:lnTo>
                      <a:pt x="43" y="14"/>
                    </a:lnTo>
                    <a:lnTo>
                      <a:pt x="36" y="11"/>
                    </a:lnTo>
                    <a:lnTo>
                      <a:pt x="29" y="7"/>
                    </a:lnTo>
                    <a:lnTo>
                      <a:pt x="25" y="7"/>
                    </a:lnTo>
                    <a:lnTo>
                      <a:pt x="18" y="4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11" name="Freeform 935"/>
              <p:cNvSpPr>
                <a:spLocks/>
              </p:cNvSpPr>
              <p:nvPr/>
            </p:nvSpPr>
            <p:spPr bwMode="auto">
              <a:xfrm>
                <a:off x="4077" y="1936"/>
                <a:ext cx="105" cy="111"/>
              </a:xfrm>
              <a:custGeom>
                <a:avLst/>
                <a:gdLst>
                  <a:gd name="T0" fmla="*/ 101 w 105"/>
                  <a:gd name="T1" fmla="*/ 0 h 111"/>
                  <a:gd name="T2" fmla="*/ 98 w 105"/>
                  <a:gd name="T3" fmla="*/ 10 h 111"/>
                  <a:gd name="T4" fmla="*/ 90 w 105"/>
                  <a:gd name="T5" fmla="*/ 18 h 111"/>
                  <a:gd name="T6" fmla="*/ 87 w 105"/>
                  <a:gd name="T7" fmla="*/ 25 h 111"/>
                  <a:gd name="T8" fmla="*/ 80 w 105"/>
                  <a:gd name="T9" fmla="*/ 32 h 111"/>
                  <a:gd name="T10" fmla="*/ 76 w 105"/>
                  <a:gd name="T11" fmla="*/ 39 h 111"/>
                  <a:gd name="T12" fmla="*/ 69 w 105"/>
                  <a:gd name="T13" fmla="*/ 46 h 111"/>
                  <a:gd name="T14" fmla="*/ 65 w 105"/>
                  <a:gd name="T15" fmla="*/ 54 h 111"/>
                  <a:gd name="T16" fmla="*/ 40 w 105"/>
                  <a:gd name="T17" fmla="*/ 79 h 111"/>
                  <a:gd name="T18" fmla="*/ 33 w 105"/>
                  <a:gd name="T19" fmla="*/ 82 h 111"/>
                  <a:gd name="T20" fmla="*/ 18 w 105"/>
                  <a:gd name="T21" fmla="*/ 97 h 111"/>
                  <a:gd name="T22" fmla="*/ 11 w 105"/>
                  <a:gd name="T23" fmla="*/ 100 h 111"/>
                  <a:gd name="T24" fmla="*/ 0 w 105"/>
                  <a:gd name="T25" fmla="*/ 104 h 111"/>
                  <a:gd name="T26" fmla="*/ 4 w 105"/>
                  <a:gd name="T27" fmla="*/ 111 h 111"/>
                  <a:gd name="T28" fmla="*/ 15 w 105"/>
                  <a:gd name="T29" fmla="*/ 108 h 111"/>
                  <a:gd name="T30" fmla="*/ 22 w 105"/>
                  <a:gd name="T31" fmla="*/ 100 h 111"/>
                  <a:gd name="T32" fmla="*/ 29 w 105"/>
                  <a:gd name="T33" fmla="*/ 97 h 111"/>
                  <a:gd name="T34" fmla="*/ 44 w 105"/>
                  <a:gd name="T35" fmla="*/ 82 h 111"/>
                  <a:gd name="T36" fmla="*/ 51 w 105"/>
                  <a:gd name="T37" fmla="*/ 79 h 111"/>
                  <a:gd name="T38" fmla="*/ 65 w 105"/>
                  <a:gd name="T39" fmla="*/ 64 h 111"/>
                  <a:gd name="T40" fmla="*/ 69 w 105"/>
                  <a:gd name="T41" fmla="*/ 57 h 111"/>
                  <a:gd name="T42" fmla="*/ 76 w 105"/>
                  <a:gd name="T43" fmla="*/ 50 h 111"/>
                  <a:gd name="T44" fmla="*/ 80 w 105"/>
                  <a:gd name="T45" fmla="*/ 43 h 111"/>
                  <a:gd name="T46" fmla="*/ 87 w 105"/>
                  <a:gd name="T47" fmla="*/ 36 h 111"/>
                  <a:gd name="T48" fmla="*/ 90 w 105"/>
                  <a:gd name="T49" fmla="*/ 28 h 111"/>
                  <a:gd name="T50" fmla="*/ 98 w 105"/>
                  <a:gd name="T51" fmla="*/ 21 h 111"/>
                  <a:gd name="T52" fmla="*/ 101 w 105"/>
                  <a:gd name="T53" fmla="*/ 14 h 111"/>
                  <a:gd name="T54" fmla="*/ 105 w 105"/>
                  <a:gd name="T55" fmla="*/ 3 h 111"/>
                  <a:gd name="T56" fmla="*/ 105 w 105"/>
                  <a:gd name="T57" fmla="*/ 7 h 111"/>
                  <a:gd name="T58" fmla="*/ 101 w 105"/>
                  <a:gd name="T5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5" h="111">
                    <a:moveTo>
                      <a:pt x="101" y="0"/>
                    </a:moveTo>
                    <a:lnTo>
                      <a:pt x="98" y="10"/>
                    </a:lnTo>
                    <a:lnTo>
                      <a:pt x="90" y="18"/>
                    </a:lnTo>
                    <a:lnTo>
                      <a:pt x="87" y="25"/>
                    </a:lnTo>
                    <a:lnTo>
                      <a:pt x="80" y="32"/>
                    </a:lnTo>
                    <a:lnTo>
                      <a:pt x="76" y="39"/>
                    </a:lnTo>
                    <a:lnTo>
                      <a:pt x="69" y="46"/>
                    </a:lnTo>
                    <a:lnTo>
                      <a:pt x="65" y="54"/>
                    </a:lnTo>
                    <a:lnTo>
                      <a:pt x="40" y="79"/>
                    </a:lnTo>
                    <a:lnTo>
                      <a:pt x="33" y="82"/>
                    </a:lnTo>
                    <a:lnTo>
                      <a:pt x="18" y="97"/>
                    </a:lnTo>
                    <a:lnTo>
                      <a:pt x="11" y="100"/>
                    </a:lnTo>
                    <a:lnTo>
                      <a:pt x="0" y="104"/>
                    </a:lnTo>
                    <a:lnTo>
                      <a:pt x="4" y="111"/>
                    </a:lnTo>
                    <a:lnTo>
                      <a:pt x="15" y="108"/>
                    </a:lnTo>
                    <a:lnTo>
                      <a:pt x="22" y="100"/>
                    </a:lnTo>
                    <a:lnTo>
                      <a:pt x="29" y="97"/>
                    </a:lnTo>
                    <a:lnTo>
                      <a:pt x="44" y="82"/>
                    </a:lnTo>
                    <a:lnTo>
                      <a:pt x="51" y="79"/>
                    </a:lnTo>
                    <a:lnTo>
                      <a:pt x="65" y="64"/>
                    </a:lnTo>
                    <a:lnTo>
                      <a:pt x="69" y="57"/>
                    </a:lnTo>
                    <a:lnTo>
                      <a:pt x="76" y="50"/>
                    </a:lnTo>
                    <a:lnTo>
                      <a:pt x="80" y="43"/>
                    </a:lnTo>
                    <a:lnTo>
                      <a:pt x="87" y="36"/>
                    </a:lnTo>
                    <a:lnTo>
                      <a:pt x="90" y="28"/>
                    </a:lnTo>
                    <a:lnTo>
                      <a:pt x="98" y="21"/>
                    </a:lnTo>
                    <a:lnTo>
                      <a:pt x="101" y="14"/>
                    </a:lnTo>
                    <a:lnTo>
                      <a:pt x="105" y="3"/>
                    </a:lnTo>
                    <a:lnTo>
                      <a:pt x="105" y="7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12" name="Freeform 936"/>
              <p:cNvSpPr>
                <a:spLocks/>
              </p:cNvSpPr>
              <p:nvPr/>
            </p:nvSpPr>
            <p:spPr bwMode="auto">
              <a:xfrm>
                <a:off x="4178" y="1910"/>
                <a:ext cx="33" cy="33"/>
              </a:xfrm>
              <a:custGeom>
                <a:avLst/>
                <a:gdLst>
                  <a:gd name="T0" fmla="*/ 33 w 33"/>
                  <a:gd name="T1" fmla="*/ 8 h 33"/>
                  <a:gd name="T2" fmla="*/ 25 w 33"/>
                  <a:gd name="T3" fmla="*/ 4 h 33"/>
                  <a:gd name="T4" fmla="*/ 0 w 33"/>
                  <a:gd name="T5" fmla="*/ 26 h 33"/>
                  <a:gd name="T6" fmla="*/ 4 w 33"/>
                  <a:gd name="T7" fmla="*/ 33 h 33"/>
                  <a:gd name="T8" fmla="*/ 33 w 33"/>
                  <a:gd name="T9" fmla="*/ 11 h 33"/>
                  <a:gd name="T10" fmla="*/ 25 w 33"/>
                  <a:gd name="T11" fmla="*/ 8 h 33"/>
                  <a:gd name="T12" fmla="*/ 33 w 33"/>
                  <a:gd name="T13" fmla="*/ 8 h 33"/>
                  <a:gd name="T14" fmla="*/ 33 w 33"/>
                  <a:gd name="T15" fmla="*/ 0 h 33"/>
                  <a:gd name="T16" fmla="*/ 25 w 33"/>
                  <a:gd name="T17" fmla="*/ 4 h 33"/>
                  <a:gd name="T18" fmla="*/ 33 w 33"/>
                  <a:gd name="T19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3">
                    <a:moveTo>
                      <a:pt x="33" y="8"/>
                    </a:moveTo>
                    <a:lnTo>
                      <a:pt x="25" y="4"/>
                    </a:lnTo>
                    <a:lnTo>
                      <a:pt x="0" y="26"/>
                    </a:lnTo>
                    <a:lnTo>
                      <a:pt x="4" y="33"/>
                    </a:lnTo>
                    <a:lnTo>
                      <a:pt x="33" y="11"/>
                    </a:lnTo>
                    <a:lnTo>
                      <a:pt x="25" y="8"/>
                    </a:lnTo>
                    <a:lnTo>
                      <a:pt x="33" y="8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3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13" name="Freeform 937"/>
              <p:cNvSpPr>
                <a:spLocks/>
              </p:cNvSpPr>
              <p:nvPr/>
            </p:nvSpPr>
            <p:spPr bwMode="auto">
              <a:xfrm>
                <a:off x="4175" y="1918"/>
                <a:ext cx="36" cy="187"/>
              </a:xfrm>
              <a:custGeom>
                <a:avLst/>
                <a:gdLst>
                  <a:gd name="T0" fmla="*/ 0 w 36"/>
                  <a:gd name="T1" fmla="*/ 183 h 187"/>
                  <a:gd name="T2" fmla="*/ 3 w 36"/>
                  <a:gd name="T3" fmla="*/ 180 h 187"/>
                  <a:gd name="T4" fmla="*/ 7 w 36"/>
                  <a:gd name="T5" fmla="*/ 158 h 187"/>
                  <a:gd name="T6" fmla="*/ 10 w 36"/>
                  <a:gd name="T7" fmla="*/ 136 h 187"/>
                  <a:gd name="T8" fmla="*/ 14 w 36"/>
                  <a:gd name="T9" fmla="*/ 111 h 187"/>
                  <a:gd name="T10" fmla="*/ 21 w 36"/>
                  <a:gd name="T11" fmla="*/ 90 h 187"/>
                  <a:gd name="T12" fmla="*/ 25 w 36"/>
                  <a:gd name="T13" fmla="*/ 68 h 187"/>
                  <a:gd name="T14" fmla="*/ 28 w 36"/>
                  <a:gd name="T15" fmla="*/ 46 h 187"/>
                  <a:gd name="T16" fmla="*/ 32 w 36"/>
                  <a:gd name="T17" fmla="*/ 21 h 187"/>
                  <a:gd name="T18" fmla="*/ 36 w 36"/>
                  <a:gd name="T19" fmla="*/ 0 h 187"/>
                  <a:gd name="T20" fmla="*/ 28 w 36"/>
                  <a:gd name="T21" fmla="*/ 0 h 187"/>
                  <a:gd name="T22" fmla="*/ 25 w 36"/>
                  <a:gd name="T23" fmla="*/ 21 h 187"/>
                  <a:gd name="T24" fmla="*/ 21 w 36"/>
                  <a:gd name="T25" fmla="*/ 43 h 187"/>
                  <a:gd name="T26" fmla="*/ 18 w 36"/>
                  <a:gd name="T27" fmla="*/ 68 h 187"/>
                  <a:gd name="T28" fmla="*/ 14 w 36"/>
                  <a:gd name="T29" fmla="*/ 90 h 187"/>
                  <a:gd name="T30" fmla="*/ 7 w 36"/>
                  <a:gd name="T31" fmla="*/ 111 h 187"/>
                  <a:gd name="T32" fmla="*/ 3 w 36"/>
                  <a:gd name="T33" fmla="*/ 133 h 187"/>
                  <a:gd name="T34" fmla="*/ 0 w 36"/>
                  <a:gd name="T35" fmla="*/ 158 h 187"/>
                  <a:gd name="T36" fmla="*/ 0 w 36"/>
                  <a:gd name="T37" fmla="*/ 180 h 187"/>
                  <a:gd name="T38" fmla="*/ 3 w 36"/>
                  <a:gd name="T39" fmla="*/ 176 h 187"/>
                  <a:gd name="T40" fmla="*/ 0 w 36"/>
                  <a:gd name="T41" fmla="*/ 183 h 187"/>
                  <a:gd name="T42" fmla="*/ 3 w 36"/>
                  <a:gd name="T43" fmla="*/ 187 h 187"/>
                  <a:gd name="T44" fmla="*/ 3 w 36"/>
                  <a:gd name="T45" fmla="*/ 180 h 187"/>
                  <a:gd name="T46" fmla="*/ 0 w 36"/>
                  <a:gd name="T47" fmla="*/ 18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187">
                    <a:moveTo>
                      <a:pt x="0" y="183"/>
                    </a:moveTo>
                    <a:lnTo>
                      <a:pt x="3" y="180"/>
                    </a:lnTo>
                    <a:lnTo>
                      <a:pt x="7" y="158"/>
                    </a:lnTo>
                    <a:lnTo>
                      <a:pt x="10" y="136"/>
                    </a:lnTo>
                    <a:lnTo>
                      <a:pt x="14" y="111"/>
                    </a:lnTo>
                    <a:lnTo>
                      <a:pt x="21" y="90"/>
                    </a:lnTo>
                    <a:lnTo>
                      <a:pt x="25" y="68"/>
                    </a:lnTo>
                    <a:lnTo>
                      <a:pt x="28" y="46"/>
                    </a:lnTo>
                    <a:lnTo>
                      <a:pt x="32" y="21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5" y="21"/>
                    </a:lnTo>
                    <a:lnTo>
                      <a:pt x="21" y="43"/>
                    </a:lnTo>
                    <a:lnTo>
                      <a:pt x="18" y="68"/>
                    </a:lnTo>
                    <a:lnTo>
                      <a:pt x="14" y="90"/>
                    </a:lnTo>
                    <a:lnTo>
                      <a:pt x="7" y="111"/>
                    </a:lnTo>
                    <a:lnTo>
                      <a:pt x="3" y="133"/>
                    </a:lnTo>
                    <a:lnTo>
                      <a:pt x="0" y="158"/>
                    </a:lnTo>
                    <a:lnTo>
                      <a:pt x="0" y="180"/>
                    </a:lnTo>
                    <a:lnTo>
                      <a:pt x="3" y="176"/>
                    </a:lnTo>
                    <a:lnTo>
                      <a:pt x="0" y="183"/>
                    </a:lnTo>
                    <a:lnTo>
                      <a:pt x="3" y="187"/>
                    </a:lnTo>
                    <a:lnTo>
                      <a:pt x="3" y="180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14" name="Freeform 938"/>
              <p:cNvSpPr>
                <a:spLocks/>
              </p:cNvSpPr>
              <p:nvPr/>
            </p:nvSpPr>
            <p:spPr bwMode="auto">
              <a:xfrm>
                <a:off x="3847" y="1932"/>
                <a:ext cx="180" cy="50"/>
              </a:xfrm>
              <a:custGeom>
                <a:avLst/>
                <a:gdLst>
                  <a:gd name="T0" fmla="*/ 180 w 180"/>
                  <a:gd name="T1" fmla="*/ 25 h 50"/>
                  <a:gd name="T2" fmla="*/ 169 w 180"/>
                  <a:gd name="T3" fmla="*/ 25 h 50"/>
                  <a:gd name="T4" fmla="*/ 169 w 180"/>
                  <a:gd name="T5" fmla="*/ 22 h 50"/>
                  <a:gd name="T6" fmla="*/ 166 w 180"/>
                  <a:gd name="T7" fmla="*/ 22 h 50"/>
                  <a:gd name="T8" fmla="*/ 162 w 180"/>
                  <a:gd name="T9" fmla="*/ 18 h 50"/>
                  <a:gd name="T10" fmla="*/ 151 w 180"/>
                  <a:gd name="T11" fmla="*/ 18 h 50"/>
                  <a:gd name="T12" fmla="*/ 144 w 180"/>
                  <a:gd name="T13" fmla="*/ 14 h 50"/>
                  <a:gd name="T14" fmla="*/ 97 w 180"/>
                  <a:gd name="T15" fmla="*/ 14 h 50"/>
                  <a:gd name="T16" fmla="*/ 90 w 180"/>
                  <a:gd name="T17" fmla="*/ 18 h 50"/>
                  <a:gd name="T18" fmla="*/ 79 w 180"/>
                  <a:gd name="T19" fmla="*/ 18 h 50"/>
                  <a:gd name="T20" fmla="*/ 72 w 180"/>
                  <a:gd name="T21" fmla="*/ 22 h 50"/>
                  <a:gd name="T22" fmla="*/ 65 w 180"/>
                  <a:gd name="T23" fmla="*/ 25 h 50"/>
                  <a:gd name="T24" fmla="*/ 58 w 180"/>
                  <a:gd name="T25" fmla="*/ 25 h 50"/>
                  <a:gd name="T26" fmla="*/ 51 w 180"/>
                  <a:gd name="T27" fmla="*/ 29 h 50"/>
                  <a:gd name="T28" fmla="*/ 40 w 180"/>
                  <a:gd name="T29" fmla="*/ 36 h 50"/>
                  <a:gd name="T30" fmla="*/ 33 w 180"/>
                  <a:gd name="T31" fmla="*/ 40 h 50"/>
                  <a:gd name="T32" fmla="*/ 25 w 180"/>
                  <a:gd name="T33" fmla="*/ 47 h 50"/>
                  <a:gd name="T34" fmla="*/ 18 w 180"/>
                  <a:gd name="T35" fmla="*/ 47 h 50"/>
                  <a:gd name="T36" fmla="*/ 15 w 180"/>
                  <a:gd name="T37" fmla="*/ 50 h 50"/>
                  <a:gd name="T38" fmla="*/ 4 w 180"/>
                  <a:gd name="T39" fmla="*/ 50 h 50"/>
                  <a:gd name="T40" fmla="*/ 0 w 180"/>
                  <a:gd name="T41" fmla="*/ 47 h 50"/>
                  <a:gd name="T42" fmla="*/ 0 w 180"/>
                  <a:gd name="T43" fmla="*/ 43 h 50"/>
                  <a:gd name="T44" fmla="*/ 7 w 180"/>
                  <a:gd name="T45" fmla="*/ 43 h 50"/>
                  <a:gd name="T46" fmla="*/ 11 w 180"/>
                  <a:gd name="T47" fmla="*/ 40 h 50"/>
                  <a:gd name="T48" fmla="*/ 15 w 180"/>
                  <a:gd name="T49" fmla="*/ 40 h 50"/>
                  <a:gd name="T50" fmla="*/ 22 w 180"/>
                  <a:gd name="T51" fmla="*/ 36 h 50"/>
                  <a:gd name="T52" fmla="*/ 36 w 180"/>
                  <a:gd name="T53" fmla="*/ 22 h 50"/>
                  <a:gd name="T54" fmla="*/ 43 w 180"/>
                  <a:gd name="T55" fmla="*/ 18 h 50"/>
                  <a:gd name="T56" fmla="*/ 51 w 180"/>
                  <a:gd name="T57" fmla="*/ 14 h 50"/>
                  <a:gd name="T58" fmla="*/ 58 w 180"/>
                  <a:gd name="T59" fmla="*/ 14 h 50"/>
                  <a:gd name="T60" fmla="*/ 69 w 180"/>
                  <a:gd name="T61" fmla="*/ 11 h 50"/>
                  <a:gd name="T62" fmla="*/ 76 w 180"/>
                  <a:gd name="T63" fmla="*/ 7 h 50"/>
                  <a:gd name="T64" fmla="*/ 90 w 180"/>
                  <a:gd name="T65" fmla="*/ 7 h 50"/>
                  <a:gd name="T66" fmla="*/ 101 w 180"/>
                  <a:gd name="T67" fmla="*/ 4 h 50"/>
                  <a:gd name="T68" fmla="*/ 133 w 180"/>
                  <a:gd name="T69" fmla="*/ 4 h 50"/>
                  <a:gd name="T70" fmla="*/ 141 w 180"/>
                  <a:gd name="T71" fmla="*/ 7 h 50"/>
                  <a:gd name="T72" fmla="*/ 158 w 180"/>
                  <a:gd name="T73" fmla="*/ 7 h 50"/>
                  <a:gd name="T74" fmla="*/ 166 w 180"/>
                  <a:gd name="T75" fmla="*/ 11 h 50"/>
                  <a:gd name="T76" fmla="*/ 169 w 180"/>
                  <a:gd name="T77" fmla="*/ 0 h 50"/>
                  <a:gd name="T78" fmla="*/ 173 w 180"/>
                  <a:gd name="T79" fmla="*/ 7 h 50"/>
                  <a:gd name="T80" fmla="*/ 176 w 180"/>
                  <a:gd name="T81" fmla="*/ 11 h 50"/>
                  <a:gd name="T82" fmla="*/ 180 w 180"/>
                  <a:gd name="T83" fmla="*/ 18 h 50"/>
                  <a:gd name="T84" fmla="*/ 180 w 180"/>
                  <a:gd name="T8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0" h="50">
                    <a:moveTo>
                      <a:pt x="180" y="25"/>
                    </a:moveTo>
                    <a:lnTo>
                      <a:pt x="169" y="25"/>
                    </a:lnTo>
                    <a:lnTo>
                      <a:pt x="169" y="22"/>
                    </a:lnTo>
                    <a:lnTo>
                      <a:pt x="166" y="22"/>
                    </a:lnTo>
                    <a:lnTo>
                      <a:pt x="162" y="18"/>
                    </a:lnTo>
                    <a:lnTo>
                      <a:pt x="151" y="18"/>
                    </a:lnTo>
                    <a:lnTo>
                      <a:pt x="144" y="14"/>
                    </a:lnTo>
                    <a:lnTo>
                      <a:pt x="97" y="14"/>
                    </a:lnTo>
                    <a:lnTo>
                      <a:pt x="90" y="18"/>
                    </a:lnTo>
                    <a:lnTo>
                      <a:pt x="79" y="18"/>
                    </a:lnTo>
                    <a:lnTo>
                      <a:pt x="72" y="22"/>
                    </a:lnTo>
                    <a:lnTo>
                      <a:pt x="65" y="25"/>
                    </a:lnTo>
                    <a:lnTo>
                      <a:pt x="58" y="25"/>
                    </a:lnTo>
                    <a:lnTo>
                      <a:pt x="51" y="29"/>
                    </a:lnTo>
                    <a:lnTo>
                      <a:pt x="40" y="36"/>
                    </a:lnTo>
                    <a:lnTo>
                      <a:pt x="33" y="40"/>
                    </a:lnTo>
                    <a:lnTo>
                      <a:pt x="25" y="47"/>
                    </a:lnTo>
                    <a:lnTo>
                      <a:pt x="18" y="47"/>
                    </a:lnTo>
                    <a:lnTo>
                      <a:pt x="15" y="50"/>
                    </a:lnTo>
                    <a:lnTo>
                      <a:pt x="4" y="50"/>
                    </a:lnTo>
                    <a:lnTo>
                      <a:pt x="0" y="47"/>
                    </a:lnTo>
                    <a:lnTo>
                      <a:pt x="0" y="43"/>
                    </a:lnTo>
                    <a:lnTo>
                      <a:pt x="7" y="43"/>
                    </a:lnTo>
                    <a:lnTo>
                      <a:pt x="11" y="40"/>
                    </a:lnTo>
                    <a:lnTo>
                      <a:pt x="15" y="40"/>
                    </a:lnTo>
                    <a:lnTo>
                      <a:pt x="22" y="36"/>
                    </a:lnTo>
                    <a:lnTo>
                      <a:pt x="36" y="22"/>
                    </a:lnTo>
                    <a:lnTo>
                      <a:pt x="43" y="18"/>
                    </a:lnTo>
                    <a:lnTo>
                      <a:pt x="51" y="14"/>
                    </a:lnTo>
                    <a:lnTo>
                      <a:pt x="58" y="14"/>
                    </a:lnTo>
                    <a:lnTo>
                      <a:pt x="69" y="11"/>
                    </a:lnTo>
                    <a:lnTo>
                      <a:pt x="76" y="7"/>
                    </a:lnTo>
                    <a:lnTo>
                      <a:pt x="90" y="7"/>
                    </a:lnTo>
                    <a:lnTo>
                      <a:pt x="101" y="4"/>
                    </a:lnTo>
                    <a:lnTo>
                      <a:pt x="133" y="4"/>
                    </a:lnTo>
                    <a:lnTo>
                      <a:pt x="141" y="7"/>
                    </a:lnTo>
                    <a:lnTo>
                      <a:pt x="158" y="7"/>
                    </a:lnTo>
                    <a:lnTo>
                      <a:pt x="166" y="11"/>
                    </a:lnTo>
                    <a:lnTo>
                      <a:pt x="169" y="0"/>
                    </a:lnTo>
                    <a:lnTo>
                      <a:pt x="173" y="7"/>
                    </a:lnTo>
                    <a:lnTo>
                      <a:pt x="176" y="11"/>
                    </a:lnTo>
                    <a:lnTo>
                      <a:pt x="180" y="18"/>
                    </a:lnTo>
                    <a:lnTo>
                      <a:pt x="18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15" name="Freeform 939"/>
              <p:cNvSpPr>
                <a:spLocks/>
              </p:cNvSpPr>
              <p:nvPr/>
            </p:nvSpPr>
            <p:spPr bwMode="auto">
              <a:xfrm>
                <a:off x="4005" y="1946"/>
                <a:ext cx="22" cy="15"/>
              </a:xfrm>
              <a:custGeom>
                <a:avLst/>
                <a:gdLst>
                  <a:gd name="T0" fmla="*/ 4 w 22"/>
                  <a:gd name="T1" fmla="*/ 8 h 15"/>
                  <a:gd name="T2" fmla="*/ 0 w 22"/>
                  <a:gd name="T3" fmla="*/ 8 h 15"/>
                  <a:gd name="T4" fmla="*/ 4 w 22"/>
                  <a:gd name="T5" fmla="*/ 8 h 15"/>
                  <a:gd name="T6" fmla="*/ 4 w 22"/>
                  <a:gd name="T7" fmla="*/ 11 h 15"/>
                  <a:gd name="T8" fmla="*/ 8 w 22"/>
                  <a:gd name="T9" fmla="*/ 11 h 15"/>
                  <a:gd name="T10" fmla="*/ 11 w 22"/>
                  <a:gd name="T11" fmla="*/ 15 h 15"/>
                  <a:gd name="T12" fmla="*/ 22 w 22"/>
                  <a:gd name="T13" fmla="*/ 15 h 15"/>
                  <a:gd name="T14" fmla="*/ 18 w 22"/>
                  <a:gd name="T15" fmla="*/ 8 h 15"/>
                  <a:gd name="T16" fmla="*/ 18 w 22"/>
                  <a:gd name="T17" fmla="*/ 11 h 15"/>
                  <a:gd name="T18" fmla="*/ 15 w 22"/>
                  <a:gd name="T19" fmla="*/ 8 h 15"/>
                  <a:gd name="T20" fmla="*/ 11 w 22"/>
                  <a:gd name="T21" fmla="*/ 8 h 15"/>
                  <a:gd name="T22" fmla="*/ 11 w 22"/>
                  <a:gd name="T23" fmla="*/ 4 h 15"/>
                  <a:gd name="T24" fmla="*/ 8 w 22"/>
                  <a:gd name="T25" fmla="*/ 4 h 15"/>
                  <a:gd name="T26" fmla="*/ 4 w 22"/>
                  <a:gd name="T27" fmla="*/ 0 h 15"/>
                  <a:gd name="T28" fmla="*/ 4 w 22"/>
                  <a:gd name="T2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15">
                    <a:moveTo>
                      <a:pt x="4" y="8"/>
                    </a:moveTo>
                    <a:lnTo>
                      <a:pt x="0" y="8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8" y="11"/>
                    </a:lnTo>
                    <a:lnTo>
                      <a:pt x="11" y="15"/>
                    </a:lnTo>
                    <a:lnTo>
                      <a:pt x="22" y="15"/>
                    </a:lnTo>
                    <a:lnTo>
                      <a:pt x="18" y="8"/>
                    </a:lnTo>
                    <a:lnTo>
                      <a:pt x="18" y="11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11" y="4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16" name="Freeform 940"/>
              <p:cNvSpPr>
                <a:spLocks/>
              </p:cNvSpPr>
              <p:nvPr/>
            </p:nvSpPr>
            <p:spPr bwMode="auto">
              <a:xfrm>
                <a:off x="3872" y="1943"/>
                <a:ext cx="137" cy="39"/>
              </a:xfrm>
              <a:custGeom>
                <a:avLst/>
                <a:gdLst>
                  <a:gd name="T0" fmla="*/ 0 w 137"/>
                  <a:gd name="T1" fmla="*/ 39 h 39"/>
                  <a:gd name="T2" fmla="*/ 4 w 137"/>
                  <a:gd name="T3" fmla="*/ 39 h 39"/>
                  <a:gd name="T4" fmla="*/ 11 w 137"/>
                  <a:gd name="T5" fmla="*/ 32 h 39"/>
                  <a:gd name="T6" fmla="*/ 18 w 137"/>
                  <a:gd name="T7" fmla="*/ 29 h 39"/>
                  <a:gd name="T8" fmla="*/ 26 w 137"/>
                  <a:gd name="T9" fmla="*/ 21 h 39"/>
                  <a:gd name="T10" fmla="*/ 33 w 137"/>
                  <a:gd name="T11" fmla="*/ 18 h 39"/>
                  <a:gd name="T12" fmla="*/ 40 w 137"/>
                  <a:gd name="T13" fmla="*/ 14 h 39"/>
                  <a:gd name="T14" fmla="*/ 47 w 137"/>
                  <a:gd name="T15" fmla="*/ 14 h 39"/>
                  <a:gd name="T16" fmla="*/ 58 w 137"/>
                  <a:gd name="T17" fmla="*/ 11 h 39"/>
                  <a:gd name="T18" fmla="*/ 65 w 137"/>
                  <a:gd name="T19" fmla="*/ 11 h 39"/>
                  <a:gd name="T20" fmla="*/ 72 w 137"/>
                  <a:gd name="T21" fmla="*/ 7 h 39"/>
                  <a:gd name="T22" fmla="*/ 119 w 137"/>
                  <a:gd name="T23" fmla="*/ 7 h 39"/>
                  <a:gd name="T24" fmla="*/ 126 w 137"/>
                  <a:gd name="T25" fmla="*/ 11 h 39"/>
                  <a:gd name="T26" fmla="*/ 137 w 137"/>
                  <a:gd name="T27" fmla="*/ 11 h 39"/>
                  <a:gd name="T28" fmla="*/ 137 w 137"/>
                  <a:gd name="T29" fmla="*/ 3 h 39"/>
                  <a:gd name="T30" fmla="*/ 126 w 137"/>
                  <a:gd name="T31" fmla="*/ 3 h 39"/>
                  <a:gd name="T32" fmla="*/ 119 w 137"/>
                  <a:gd name="T33" fmla="*/ 0 h 39"/>
                  <a:gd name="T34" fmla="*/ 72 w 137"/>
                  <a:gd name="T35" fmla="*/ 0 h 39"/>
                  <a:gd name="T36" fmla="*/ 65 w 137"/>
                  <a:gd name="T37" fmla="*/ 3 h 39"/>
                  <a:gd name="T38" fmla="*/ 54 w 137"/>
                  <a:gd name="T39" fmla="*/ 3 h 39"/>
                  <a:gd name="T40" fmla="*/ 47 w 137"/>
                  <a:gd name="T41" fmla="*/ 7 h 39"/>
                  <a:gd name="T42" fmla="*/ 40 w 137"/>
                  <a:gd name="T43" fmla="*/ 11 h 39"/>
                  <a:gd name="T44" fmla="*/ 29 w 137"/>
                  <a:gd name="T45" fmla="*/ 11 h 39"/>
                  <a:gd name="T46" fmla="*/ 22 w 137"/>
                  <a:gd name="T47" fmla="*/ 14 h 39"/>
                  <a:gd name="T48" fmla="*/ 8 w 137"/>
                  <a:gd name="T49" fmla="*/ 29 h 39"/>
                  <a:gd name="T50" fmla="*/ 0 w 137"/>
                  <a:gd name="T51" fmla="*/ 32 h 39"/>
                  <a:gd name="T52" fmla="*/ 4 w 137"/>
                  <a:gd name="T53" fmla="*/ 32 h 39"/>
                  <a:gd name="T54" fmla="*/ 0 w 137"/>
                  <a:gd name="T55" fmla="*/ 39 h 39"/>
                  <a:gd name="T56" fmla="*/ 4 w 137"/>
                  <a:gd name="T57" fmla="*/ 39 h 39"/>
                  <a:gd name="T58" fmla="*/ 0 w 137"/>
                  <a:gd name="T5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7" h="39">
                    <a:moveTo>
                      <a:pt x="0" y="39"/>
                    </a:moveTo>
                    <a:lnTo>
                      <a:pt x="4" y="39"/>
                    </a:lnTo>
                    <a:lnTo>
                      <a:pt x="11" y="32"/>
                    </a:lnTo>
                    <a:lnTo>
                      <a:pt x="18" y="29"/>
                    </a:lnTo>
                    <a:lnTo>
                      <a:pt x="26" y="21"/>
                    </a:lnTo>
                    <a:lnTo>
                      <a:pt x="33" y="18"/>
                    </a:lnTo>
                    <a:lnTo>
                      <a:pt x="40" y="14"/>
                    </a:lnTo>
                    <a:lnTo>
                      <a:pt x="47" y="14"/>
                    </a:lnTo>
                    <a:lnTo>
                      <a:pt x="58" y="11"/>
                    </a:lnTo>
                    <a:lnTo>
                      <a:pt x="65" y="11"/>
                    </a:lnTo>
                    <a:lnTo>
                      <a:pt x="72" y="7"/>
                    </a:lnTo>
                    <a:lnTo>
                      <a:pt x="119" y="7"/>
                    </a:lnTo>
                    <a:lnTo>
                      <a:pt x="126" y="11"/>
                    </a:lnTo>
                    <a:lnTo>
                      <a:pt x="137" y="11"/>
                    </a:lnTo>
                    <a:lnTo>
                      <a:pt x="137" y="3"/>
                    </a:lnTo>
                    <a:lnTo>
                      <a:pt x="126" y="3"/>
                    </a:lnTo>
                    <a:lnTo>
                      <a:pt x="119" y="0"/>
                    </a:lnTo>
                    <a:lnTo>
                      <a:pt x="72" y="0"/>
                    </a:lnTo>
                    <a:lnTo>
                      <a:pt x="65" y="3"/>
                    </a:lnTo>
                    <a:lnTo>
                      <a:pt x="54" y="3"/>
                    </a:lnTo>
                    <a:lnTo>
                      <a:pt x="47" y="7"/>
                    </a:lnTo>
                    <a:lnTo>
                      <a:pt x="40" y="11"/>
                    </a:lnTo>
                    <a:lnTo>
                      <a:pt x="29" y="11"/>
                    </a:lnTo>
                    <a:lnTo>
                      <a:pt x="22" y="14"/>
                    </a:lnTo>
                    <a:lnTo>
                      <a:pt x="8" y="29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0" y="39"/>
                    </a:lnTo>
                    <a:lnTo>
                      <a:pt x="4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17" name="Freeform 941"/>
              <p:cNvSpPr>
                <a:spLocks/>
              </p:cNvSpPr>
              <p:nvPr/>
            </p:nvSpPr>
            <p:spPr bwMode="auto">
              <a:xfrm>
                <a:off x="3844" y="1975"/>
                <a:ext cx="32" cy="11"/>
              </a:xfrm>
              <a:custGeom>
                <a:avLst/>
                <a:gdLst>
                  <a:gd name="T0" fmla="*/ 0 w 32"/>
                  <a:gd name="T1" fmla="*/ 4 h 11"/>
                  <a:gd name="T2" fmla="*/ 7 w 32"/>
                  <a:gd name="T3" fmla="*/ 11 h 11"/>
                  <a:gd name="T4" fmla="*/ 18 w 32"/>
                  <a:gd name="T5" fmla="*/ 11 h 11"/>
                  <a:gd name="T6" fmla="*/ 25 w 32"/>
                  <a:gd name="T7" fmla="*/ 7 h 11"/>
                  <a:gd name="T8" fmla="*/ 28 w 32"/>
                  <a:gd name="T9" fmla="*/ 7 h 11"/>
                  <a:gd name="T10" fmla="*/ 32 w 32"/>
                  <a:gd name="T11" fmla="*/ 0 h 11"/>
                  <a:gd name="T12" fmla="*/ 21 w 32"/>
                  <a:gd name="T13" fmla="*/ 0 h 11"/>
                  <a:gd name="T14" fmla="*/ 18 w 32"/>
                  <a:gd name="T15" fmla="*/ 4 h 11"/>
                  <a:gd name="T16" fmla="*/ 10 w 32"/>
                  <a:gd name="T17" fmla="*/ 4 h 11"/>
                  <a:gd name="T18" fmla="*/ 7 w 32"/>
                  <a:gd name="T19" fmla="*/ 0 h 11"/>
                  <a:gd name="T20" fmla="*/ 10 w 32"/>
                  <a:gd name="T21" fmla="*/ 4 h 11"/>
                  <a:gd name="T22" fmla="*/ 0 w 32"/>
                  <a:gd name="T23" fmla="*/ 4 h 11"/>
                  <a:gd name="T24" fmla="*/ 3 w 32"/>
                  <a:gd name="T25" fmla="*/ 7 h 11"/>
                  <a:gd name="T26" fmla="*/ 0 w 32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1">
                    <a:moveTo>
                      <a:pt x="0" y="4"/>
                    </a:moveTo>
                    <a:lnTo>
                      <a:pt x="7" y="11"/>
                    </a:lnTo>
                    <a:lnTo>
                      <a:pt x="18" y="11"/>
                    </a:lnTo>
                    <a:lnTo>
                      <a:pt x="25" y="7"/>
                    </a:lnTo>
                    <a:lnTo>
                      <a:pt x="28" y="7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10" y="4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18" name="Freeform 942"/>
              <p:cNvSpPr>
                <a:spLocks/>
              </p:cNvSpPr>
              <p:nvPr/>
            </p:nvSpPr>
            <p:spPr bwMode="auto">
              <a:xfrm>
                <a:off x="3844" y="1968"/>
                <a:ext cx="10" cy="11"/>
              </a:xfrm>
              <a:custGeom>
                <a:avLst/>
                <a:gdLst>
                  <a:gd name="T0" fmla="*/ 3 w 10"/>
                  <a:gd name="T1" fmla="*/ 4 h 11"/>
                  <a:gd name="T2" fmla="*/ 0 w 10"/>
                  <a:gd name="T3" fmla="*/ 7 h 11"/>
                  <a:gd name="T4" fmla="*/ 0 w 10"/>
                  <a:gd name="T5" fmla="*/ 11 h 11"/>
                  <a:gd name="T6" fmla="*/ 10 w 10"/>
                  <a:gd name="T7" fmla="*/ 11 h 11"/>
                  <a:gd name="T8" fmla="*/ 10 w 10"/>
                  <a:gd name="T9" fmla="*/ 7 h 11"/>
                  <a:gd name="T10" fmla="*/ 3 w 10"/>
                  <a:gd name="T11" fmla="*/ 7 h 11"/>
                  <a:gd name="T12" fmla="*/ 3 w 10"/>
                  <a:gd name="T13" fmla="*/ 4 h 11"/>
                  <a:gd name="T14" fmla="*/ 0 w 10"/>
                  <a:gd name="T15" fmla="*/ 0 h 11"/>
                  <a:gd name="T16" fmla="*/ 0 w 10"/>
                  <a:gd name="T17" fmla="*/ 7 h 11"/>
                  <a:gd name="T18" fmla="*/ 3 w 10"/>
                  <a:gd name="T1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3" y="4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19" name="Freeform 943"/>
              <p:cNvSpPr>
                <a:spLocks/>
              </p:cNvSpPr>
              <p:nvPr/>
            </p:nvSpPr>
            <p:spPr bwMode="auto">
              <a:xfrm>
                <a:off x="3847" y="1950"/>
                <a:ext cx="36" cy="25"/>
              </a:xfrm>
              <a:custGeom>
                <a:avLst/>
                <a:gdLst>
                  <a:gd name="T0" fmla="*/ 36 w 36"/>
                  <a:gd name="T1" fmla="*/ 0 h 25"/>
                  <a:gd name="T2" fmla="*/ 33 w 36"/>
                  <a:gd name="T3" fmla="*/ 0 h 25"/>
                  <a:gd name="T4" fmla="*/ 15 w 36"/>
                  <a:gd name="T5" fmla="*/ 18 h 25"/>
                  <a:gd name="T6" fmla="*/ 11 w 36"/>
                  <a:gd name="T7" fmla="*/ 18 h 25"/>
                  <a:gd name="T8" fmla="*/ 7 w 36"/>
                  <a:gd name="T9" fmla="*/ 22 h 25"/>
                  <a:gd name="T10" fmla="*/ 0 w 36"/>
                  <a:gd name="T11" fmla="*/ 22 h 25"/>
                  <a:gd name="T12" fmla="*/ 0 w 36"/>
                  <a:gd name="T13" fmla="*/ 25 h 25"/>
                  <a:gd name="T14" fmla="*/ 18 w 36"/>
                  <a:gd name="T15" fmla="*/ 25 h 25"/>
                  <a:gd name="T16" fmla="*/ 25 w 36"/>
                  <a:gd name="T17" fmla="*/ 18 h 25"/>
                  <a:gd name="T18" fmla="*/ 29 w 36"/>
                  <a:gd name="T19" fmla="*/ 11 h 25"/>
                  <a:gd name="T20" fmla="*/ 33 w 36"/>
                  <a:gd name="T21" fmla="*/ 11 h 25"/>
                  <a:gd name="T22" fmla="*/ 36 w 36"/>
                  <a:gd name="T23" fmla="*/ 7 h 25"/>
                  <a:gd name="T24" fmla="*/ 36 w 36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5">
                    <a:moveTo>
                      <a:pt x="36" y="0"/>
                    </a:moveTo>
                    <a:lnTo>
                      <a:pt x="33" y="0"/>
                    </a:lnTo>
                    <a:lnTo>
                      <a:pt x="15" y="18"/>
                    </a:lnTo>
                    <a:lnTo>
                      <a:pt x="11" y="18"/>
                    </a:lnTo>
                    <a:lnTo>
                      <a:pt x="7" y="22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8" y="25"/>
                    </a:lnTo>
                    <a:lnTo>
                      <a:pt x="25" y="18"/>
                    </a:lnTo>
                    <a:lnTo>
                      <a:pt x="29" y="11"/>
                    </a:lnTo>
                    <a:lnTo>
                      <a:pt x="33" y="11"/>
                    </a:lnTo>
                    <a:lnTo>
                      <a:pt x="36" y="7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20" name="Freeform 944"/>
              <p:cNvSpPr>
                <a:spLocks/>
              </p:cNvSpPr>
              <p:nvPr/>
            </p:nvSpPr>
            <p:spPr bwMode="auto">
              <a:xfrm>
                <a:off x="3883" y="1932"/>
                <a:ext cx="133" cy="25"/>
              </a:xfrm>
              <a:custGeom>
                <a:avLst/>
                <a:gdLst>
                  <a:gd name="T0" fmla="*/ 126 w 133"/>
                  <a:gd name="T1" fmla="*/ 11 h 25"/>
                  <a:gd name="T2" fmla="*/ 130 w 133"/>
                  <a:gd name="T3" fmla="*/ 7 h 25"/>
                  <a:gd name="T4" fmla="*/ 122 w 133"/>
                  <a:gd name="T5" fmla="*/ 4 h 25"/>
                  <a:gd name="T6" fmla="*/ 97 w 133"/>
                  <a:gd name="T7" fmla="*/ 4 h 25"/>
                  <a:gd name="T8" fmla="*/ 90 w 133"/>
                  <a:gd name="T9" fmla="*/ 0 h 25"/>
                  <a:gd name="T10" fmla="*/ 72 w 133"/>
                  <a:gd name="T11" fmla="*/ 0 h 25"/>
                  <a:gd name="T12" fmla="*/ 65 w 133"/>
                  <a:gd name="T13" fmla="*/ 4 h 25"/>
                  <a:gd name="T14" fmla="*/ 36 w 133"/>
                  <a:gd name="T15" fmla="*/ 4 h 25"/>
                  <a:gd name="T16" fmla="*/ 33 w 133"/>
                  <a:gd name="T17" fmla="*/ 7 h 25"/>
                  <a:gd name="T18" fmla="*/ 22 w 133"/>
                  <a:gd name="T19" fmla="*/ 11 h 25"/>
                  <a:gd name="T20" fmla="*/ 15 w 133"/>
                  <a:gd name="T21" fmla="*/ 11 h 25"/>
                  <a:gd name="T22" fmla="*/ 7 w 133"/>
                  <a:gd name="T23" fmla="*/ 14 h 25"/>
                  <a:gd name="T24" fmla="*/ 0 w 133"/>
                  <a:gd name="T25" fmla="*/ 18 h 25"/>
                  <a:gd name="T26" fmla="*/ 0 w 133"/>
                  <a:gd name="T27" fmla="*/ 25 h 25"/>
                  <a:gd name="T28" fmla="*/ 7 w 133"/>
                  <a:gd name="T29" fmla="*/ 22 h 25"/>
                  <a:gd name="T30" fmla="*/ 15 w 133"/>
                  <a:gd name="T31" fmla="*/ 18 h 25"/>
                  <a:gd name="T32" fmla="*/ 25 w 133"/>
                  <a:gd name="T33" fmla="*/ 18 h 25"/>
                  <a:gd name="T34" fmla="*/ 33 w 133"/>
                  <a:gd name="T35" fmla="*/ 14 h 25"/>
                  <a:gd name="T36" fmla="*/ 40 w 133"/>
                  <a:gd name="T37" fmla="*/ 11 h 25"/>
                  <a:gd name="T38" fmla="*/ 54 w 133"/>
                  <a:gd name="T39" fmla="*/ 11 h 25"/>
                  <a:gd name="T40" fmla="*/ 65 w 133"/>
                  <a:gd name="T41" fmla="*/ 7 h 25"/>
                  <a:gd name="T42" fmla="*/ 97 w 133"/>
                  <a:gd name="T43" fmla="*/ 7 h 25"/>
                  <a:gd name="T44" fmla="*/ 105 w 133"/>
                  <a:gd name="T45" fmla="*/ 11 h 25"/>
                  <a:gd name="T46" fmla="*/ 122 w 133"/>
                  <a:gd name="T47" fmla="*/ 11 h 25"/>
                  <a:gd name="T48" fmla="*/ 130 w 133"/>
                  <a:gd name="T49" fmla="*/ 14 h 25"/>
                  <a:gd name="T50" fmla="*/ 133 w 133"/>
                  <a:gd name="T51" fmla="*/ 11 h 25"/>
                  <a:gd name="T52" fmla="*/ 130 w 133"/>
                  <a:gd name="T53" fmla="*/ 14 h 25"/>
                  <a:gd name="T54" fmla="*/ 133 w 133"/>
                  <a:gd name="T55" fmla="*/ 14 h 25"/>
                  <a:gd name="T56" fmla="*/ 133 w 133"/>
                  <a:gd name="T57" fmla="*/ 11 h 25"/>
                  <a:gd name="T58" fmla="*/ 126 w 133"/>
                  <a:gd name="T59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3" h="25">
                    <a:moveTo>
                      <a:pt x="126" y="11"/>
                    </a:moveTo>
                    <a:lnTo>
                      <a:pt x="130" y="7"/>
                    </a:lnTo>
                    <a:lnTo>
                      <a:pt x="122" y="4"/>
                    </a:lnTo>
                    <a:lnTo>
                      <a:pt x="97" y="4"/>
                    </a:lnTo>
                    <a:lnTo>
                      <a:pt x="90" y="0"/>
                    </a:lnTo>
                    <a:lnTo>
                      <a:pt x="72" y="0"/>
                    </a:lnTo>
                    <a:lnTo>
                      <a:pt x="65" y="4"/>
                    </a:lnTo>
                    <a:lnTo>
                      <a:pt x="36" y="4"/>
                    </a:lnTo>
                    <a:lnTo>
                      <a:pt x="33" y="7"/>
                    </a:lnTo>
                    <a:lnTo>
                      <a:pt x="22" y="11"/>
                    </a:lnTo>
                    <a:lnTo>
                      <a:pt x="15" y="11"/>
                    </a:lnTo>
                    <a:lnTo>
                      <a:pt x="7" y="14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7" y="22"/>
                    </a:lnTo>
                    <a:lnTo>
                      <a:pt x="15" y="18"/>
                    </a:lnTo>
                    <a:lnTo>
                      <a:pt x="25" y="18"/>
                    </a:lnTo>
                    <a:lnTo>
                      <a:pt x="33" y="14"/>
                    </a:lnTo>
                    <a:lnTo>
                      <a:pt x="40" y="11"/>
                    </a:lnTo>
                    <a:lnTo>
                      <a:pt x="54" y="11"/>
                    </a:lnTo>
                    <a:lnTo>
                      <a:pt x="65" y="7"/>
                    </a:lnTo>
                    <a:lnTo>
                      <a:pt x="97" y="7"/>
                    </a:lnTo>
                    <a:lnTo>
                      <a:pt x="105" y="11"/>
                    </a:lnTo>
                    <a:lnTo>
                      <a:pt x="122" y="11"/>
                    </a:lnTo>
                    <a:lnTo>
                      <a:pt x="130" y="14"/>
                    </a:lnTo>
                    <a:lnTo>
                      <a:pt x="133" y="11"/>
                    </a:lnTo>
                    <a:lnTo>
                      <a:pt x="130" y="14"/>
                    </a:lnTo>
                    <a:lnTo>
                      <a:pt x="133" y="14"/>
                    </a:lnTo>
                    <a:lnTo>
                      <a:pt x="133" y="11"/>
                    </a:lnTo>
                    <a:lnTo>
                      <a:pt x="12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21" name="Freeform 945"/>
              <p:cNvSpPr>
                <a:spLocks/>
              </p:cNvSpPr>
              <p:nvPr/>
            </p:nvSpPr>
            <p:spPr bwMode="auto">
              <a:xfrm>
                <a:off x="4009" y="1925"/>
                <a:ext cx="11" cy="18"/>
              </a:xfrm>
              <a:custGeom>
                <a:avLst/>
                <a:gdLst>
                  <a:gd name="T0" fmla="*/ 11 w 11"/>
                  <a:gd name="T1" fmla="*/ 3 h 18"/>
                  <a:gd name="T2" fmla="*/ 4 w 11"/>
                  <a:gd name="T3" fmla="*/ 7 h 18"/>
                  <a:gd name="T4" fmla="*/ 0 w 11"/>
                  <a:gd name="T5" fmla="*/ 18 h 18"/>
                  <a:gd name="T6" fmla="*/ 7 w 11"/>
                  <a:gd name="T7" fmla="*/ 18 h 18"/>
                  <a:gd name="T8" fmla="*/ 11 w 11"/>
                  <a:gd name="T9" fmla="*/ 11 h 18"/>
                  <a:gd name="T10" fmla="*/ 7 w 11"/>
                  <a:gd name="T11" fmla="*/ 11 h 18"/>
                  <a:gd name="T12" fmla="*/ 11 w 11"/>
                  <a:gd name="T13" fmla="*/ 3 h 18"/>
                  <a:gd name="T14" fmla="*/ 7 w 11"/>
                  <a:gd name="T15" fmla="*/ 0 h 18"/>
                  <a:gd name="T16" fmla="*/ 4 w 11"/>
                  <a:gd name="T17" fmla="*/ 7 h 18"/>
                  <a:gd name="T18" fmla="*/ 11 w 11"/>
                  <a:gd name="T1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8">
                    <a:moveTo>
                      <a:pt x="11" y="3"/>
                    </a:moveTo>
                    <a:lnTo>
                      <a:pt x="4" y="7"/>
                    </a:lnTo>
                    <a:lnTo>
                      <a:pt x="0" y="18"/>
                    </a:lnTo>
                    <a:lnTo>
                      <a:pt x="7" y="18"/>
                    </a:lnTo>
                    <a:lnTo>
                      <a:pt x="11" y="11"/>
                    </a:lnTo>
                    <a:lnTo>
                      <a:pt x="7" y="11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4" y="7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22" name="Freeform 946"/>
              <p:cNvSpPr>
                <a:spLocks/>
              </p:cNvSpPr>
              <p:nvPr/>
            </p:nvSpPr>
            <p:spPr bwMode="auto">
              <a:xfrm>
                <a:off x="4016" y="1928"/>
                <a:ext cx="15" cy="33"/>
              </a:xfrm>
              <a:custGeom>
                <a:avLst/>
                <a:gdLst>
                  <a:gd name="T0" fmla="*/ 11 w 15"/>
                  <a:gd name="T1" fmla="*/ 33 h 33"/>
                  <a:gd name="T2" fmla="*/ 15 w 15"/>
                  <a:gd name="T3" fmla="*/ 29 h 33"/>
                  <a:gd name="T4" fmla="*/ 15 w 15"/>
                  <a:gd name="T5" fmla="*/ 22 h 33"/>
                  <a:gd name="T6" fmla="*/ 11 w 15"/>
                  <a:gd name="T7" fmla="*/ 15 h 33"/>
                  <a:gd name="T8" fmla="*/ 7 w 15"/>
                  <a:gd name="T9" fmla="*/ 8 h 33"/>
                  <a:gd name="T10" fmla="*/ 4 w 15"/>
                  <a:gd name="T11" fmla="*/ 0 h 33"/>
                  <a:gd name="T12" fmla="*/ 0 w 15"/>
                  <a:gd name="T13" fmla="*/ 8 h 33"/>
                  <a:gd name="T14" fmla="*/ 4 w 15"/>
                  <a:gd name="T15" fmla="*/ 11 h 33"/>
                  <a:gd name="T16" fmla="*/ 4 w 15"/>
                  <a:gd name="T17" fmla="*/ 18 h 33"/>
                  <a:gd name="T18" fmla="*/ 7 w 15"/>
                  <a:gd name="T19" fmla="*/ 22 h 33"/>
                  <a:gd name="T20" fmla="*/ 7 w 15"/>
                  <a:gd name="T21" fmla="*/ 29 h 33"/>
                  <a:gd name="T22" fmla="*/ 7 w 15"/>
                  <a:gd name="T23" fmla="*/ 26 h 33"/>
                  <a:gd name="T24" fmla="*/ 11 w 15"/>
                  <a:gd name="T25" fmla="*/ 33 h 33"/>
                  <a:gd name="T26" fmla="*/ 15 w 15"/>
                  <a:gd name="T27" fmla="*/ 33 h 33"/>
                  <a:gd name="T28" fmla="*/ 15 w 15"/>
                  <a:gd name="T29" fmla="*/ 29 h 33"/>
                  <a:gd name="T30" fmla="*/ 11 w 15"/>
                  <a:gd name="T3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33">
                    <a:moveTo>
                      <a:pt x="11" y="33"/>
                    </a:moveTo>
                    <a:lnTo>
                      <a:pt x="15" y="29"/>
                    </a:lnTo>
                    <a:lnTo>
                      <a:pt x="15" y="22"/>
                    </a:lnTo>
                    <a:lnTo>
                      <a:pt x="11" y="15"/>
                    </a:lnTo>
                    <a:lnTo>
                      <a:pt x="7" y="8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1"/>
                    </a:lnTo>
                    <a:lnTo>
                      <a:pt x="4" y="18"/>
                    </a:lnTo>
                    <a:lnTo>
                      <a:pt x="7" y="22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11" y="33"/>
                    </a:lnTo>
                    <a:lnTo>
                      <a:pt x="15" y="33"/>
                    </a:lnTo>
                    <a:lnTo>
                      <a:pt x="15" y="29"/>
                    </a:lnTo>
                    <a:lnTo>
                      <a:pt x="11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23" name="Freeform 947"/>
              <p:cNvSpPr>
                <a:spLocks/>
              </p:cNvSpPr>
              <p:nvPr/>
            </p:nvSpPr>
            <p:spPr bwMode="auto">
              <a:xfrm>
                <a:off x="3653" y="1975"/>
                <a:ext cx="201" cy="281"/>
              </a:xfrm>
              <a:custGeom>
                <a:avLst/>
                <a:gdLst>
                  <a:gd name="T0" fmla="*/ 201 w 201"/>
                  <a:gd name="T1" fmla="*/ 61 h 281"/>
                  <a:gd name="T2" fmla="*/ 176 w 201"/>
                  <a:gd name="T3" fmla="*/ 58 h 281"/>
                  <a:gd name="T4" fmla="*/ 129 w 201"/>
                  <a:gd name="T5" fmla="*/ 72 h 281"/>
                  <a:gd name="T6" fmla="*/ 122 w 201"/>
                  <a:gd name="T7" fmla="*/ 83 h 281"/>
                  <a:gd name="T8" fmla="*/ 115 w 201"/>
                  <a:gd name="T9" fmla="*/ 97 h 281"/>
                  <a:gd name="T10" fmla="*/ 119 w 201"/>
                  <a:gd name="T11" fmla="*/ 112 h 281"/>
                  <a:gd name="T12" fmla="*/ 129 w 201"/>
                  <a:gd name="T13" fmla="*/ 126 h 281"/>
                  <a:gd name="T14" fmla="*/ 140 w 201"/>
                  <a:gd name="T15" fmla="*/ 133 h 281"/>
                  <a:gd name="T16" fmla="*/ 155 w 201"/>
                  <a:gd name="T17" fmla="*/ 144 h 281"/>
                  <a:gd name="T18" fmla="*/ 151 w 201"/>
                  <a:gd name="T19" fmla="*/ 169 h 281"/>
                  <a:gd name="T20" fmla="*/ 147 w 201"/>
                  <a:gd name="T21" fmla="*/ 195 h 281"/>
                  <a:gd name="T22" fmla="*/ 126 w 201"/>
                  <a:gd name="T23" fmla="*/ 202 h 281"/>
                  <a:gd name="T24" fmla="*/ 108 w 201"/>
                  <a:gd name="T25" fmla="*/ 209 h 281"/>
                  <a:gd name="T26" fmla="*/ 86 w 201"/>
                  <a:gd name="T27" fmla="*/ 216 h 281"/>
                  <a:gd name="T28" fmla="*/ 65 w 201"/>
                  <a:gd name="T29" fmla="*/ 227 h 281"/>
                  <a:gd name="T30" fmla="*/ 47 w 201"/>
                  <a:gd name="T31" fmla="*/ 234 h 281"/>
                  <a:gd name="T32" fmla="*/ 29 w 201"/>
                  <a:gd name="T33" fmla="*/ 249 h 281"/>
                  <a:gd name="T34" fmla="*/ 7 w 201"/>
                  <a:gd name="T35" fmla="*/ 274 h 281"/>
                  <a:gd name="T36" fmla="*/ 3 w 201"/>
                  <a:gd name="T37" fmla="*/ 270 h 281"/>
                  <a:gd name="T38" fmla="*/ 14 w 201"/>
                  <a:gd name="T39" fmla="*/ 252 h 281"/>
                  <a:gd name="T40" fmla="*/ 36 w 201"/>
                  <a:gd name="T41" fmla="*/ 227 h 281"/>
                  <a:gd name="T42" fmla="*/ 50 w 201"/>
                  <a:gd name="T43" fmla="*/ 205 h 281"/>
                  <a:gd name="T44" fmla="*/ 47 w 201"/>
                  <a:gd name="T45" fmla="*/ 202 h 281"/>
                  <a:gd name="T46" fmla="*/ 39 w 201"/>
                  <a:gd name="T47" fmla="*/ 205 h 281"/>
                  <a:gd name="T48" fmla="*/ 36 w 201"/>
                  <a:gd name="T49" fmla="*/ 213 h 281"/>
                  <a:gd name="T50" fmla="*/ 29 w 201"/>
                  <a:gd name="T51" fmla="*/ 216 h 281"/>
                  <a:gd name="T52" fmla="*/ 25 w 201"/>
                  <a:gd name="T53" fmla="*/ 223 h 281"/>
                  <a:gd name="T54" fmla="*/ 21 w 201"/>
                  <a:gd name="T55" fmla="*/ 216 h 281"/>
                  <a:gd name="T56" fmla="*/ 29 w 201"/>
                  <a:gd name="T57" fmla="*/ 202 h 281"/>
                  <a:gd name="T58" fmla="*/ 36 w 201"/>
                  <a:gd name="T59" fmla="*/ 184 h 281"/>
                  <a:gd name="T60" fmla="*/ 47 w 201"/>
                  <a:gd name="T61" fmla="*/ 169 h 281"/>
                  <a:gd name="T62" fmla="*/ 54 w 201"/>
                  <a:gd name="T63" fmla="*/ 155 h 281"/>
                  <a:gd name="T64" fmla="*/ 50 w 201"/>
                  <a:gd name="T65" fmla="*/ 130 h 281"/>
                  <a:gd name="T66" fmla="*/ 47 w 201"/>
                  <a:gd name="T67" fmla="*/ 119 h 281"/>
                  <a:gd name="T68" fmla="*/ 50 w 201"/>
                  <a:gd name="T69" fmla="*/ 108 h 281"/>
                  <a:gd name="T70" fmla="*/ 68 w 201"/>
                  <a:gd name="T71" fmla="*/ 123 h 281"/>
                  <a:gd name="T72" fmla="*/ 79 w 201"/>
                  <a:gd name="T73" fmla="*/ 133 h 281"/>
                  <a:gd name="T74" fmla="*/ 90 w 201"/>
                  <a:gd name="T75" fmla="*/ 144 h 281"/>
                  <a:gd name="T76" fmla="*/ 108 w 201"/>
                  <a:gd name="T77" fmla="*/ 159 h 281"/>
                  <a:gd name="T78" fmla="*/ 126 w 201"/>
                  <a:gd name="T79" fmla="*/ 173 h 281"/>
                  <a:gd name="T80" fmla="*/ 140 w 201"/>
                  <a:gd name="T81" fmla="*/ 180 h 281"/>
                  <a:gd name="T82" fmla="*/ 151 w 201"/>
                  <a:gd name="T83" fmla="*/ 180 h 281"/>
                  <a:gd name="T84" fmla="*/ 140 w 201"/>
                  <a:gd name="T85" fmla="*/ 169 h 281"/>
                  <a:gd name="T86" fmla="*/ 126 w 201"/>
                  <a:gd name="T87" fmla="*/ 159 h 281"/>
                  <a:gd name="T88" fmla="*/ 115 w 201"/>
                  <a:gd name="T89" fmla="*/ 148 h 281"/>
                  <a:gd name="T90" fmla="*/ 104 w 201"/>
                  <a:gd name="T91" fmla="*/ 133 h 281"/>
                  <a:gd name="T92" fmla="*/ 93 w 201"/>
                  <a:gd name="T93" fmla="*/ 123 h 281"/>
                  <a:gd name="T94" fmla="*/ 79 w 201"/>
                  <a:gd name="T95" fmla="*/ 115 h 281"/>
                  <a:gd name="T96" fmla="*/ 68 w 201"/>
                  <a:gd name="T97" fmla="*/ 105 h 281"/>
                  <a:gd name="T98" fmla="*/ 54 w 201"/>
                  <a:gd name="T99" fmla="*/ 97 h 281"/>
                  <a:gd name="T100" fmla="*/ 68 w 201"/>
                  <a:gd name="T101" fmla="*/ 72 h 281"/>
                  <a:gd name="T102" fmla="*/ 97 w 201"/>
                  <a:gd name="T103" fmla="*/ 40 h 281"/>
                  <a:gd name="T104" fmla="*/ 108 w 201"/>
                  <a:gd name="T105" fmla="*/ 18 h 281"/>
                  <a:gd name="T106" fmla="*/ 119 w 201"/>
                  <a:gd name="T107" fmla="*/ 15 h 281"/>
                  <a:gd name="T108" fmla="*/ 133 w 201"/>
                  <a:gd name="T109" fmla="*/ 33 h 281"/>
                  <a:gd name="T110" fmla="*/ 155 w 201"/>
                  <a:gd name="T111" fmla="*/ 47 h 281"/>
                  <a:gd name="T112" fmla="*/ 180 w 201"/>
                  <a:gd name="T113" fmla="*/ 54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1" h="281">
                    <a:moveTo>
                      <a:pt x="191" y="54"/>
                    </a:moveTo>
                    <a:lnTo>
                      <a:pt x="201" y="61"/>
                    </a:lnTo>
                    <a:lnTo>
                      <a:pt x="187" y="61"/>
                    </a:lnTo>
                    <a:lnTo>
                      <a:pt x="176" y="58"/>
                    </a:lnTo>
                    <a:lnTo>
                      <a:pt x="144" y="58"/>
                    </a:lnTo>
                    <a:lnTo>
                      <a:pt x="129" y="72"/>
                    </a:lnTo>
                    <a:lnTo>
                      <a:pt x="126" y="79"/>
                    </a:lnTo>
                    <a:lnTo>
                      <a:pt x="122" y="83"/>
                    </a:lnTo>
                    <a:lnTo>
                      <a:pt x="119" y="90"/>
                    </a:lnTo>
                    <a:lnTo>
                      <a:pt x="115" y="97"/>
                    </a:lnTo>
                    <a:lnTo>
                      <a:pt x="115" y="105"/>
                    </a:lnTo>
                    <a:lnTo>
                      <a:pt x="119" y="112"/>
                    </a:lnTo>
                    <a:lnTo>
                      <a:pt x="126" y="119"/>
                    </a:lnTo>
                    <a:lnTo>
                      <a:pt x="129" y="126"/>
                    </a:lnTo>
                    <a:lnTo>
                      <a:pt x="133" y="130"/>
                    </a:lnTo>
                    <a:lnTo>
                      <a:pt x="140" y="133"/>
                    </a:lnTo>
                    <a:lnTo>
                      <a:pt x="147" y="141"/>
                    </a:lnTo>
                    <a:lnTo>
                      <a:pt x="155" y="144"/>
                    </a:lnTo>
                    <a:lnTo>
                      <a:pt x="155" y="155"/>
                    </a:lnTo>
                    <a:lnTo>
                      <a:pt x="151" y="169"/>
                    </a:lnTo>
                    <a:lnTo>
                      <a:pt x="147" y="180"/>
                    </a:lnTo>
                    <a:lnTo>
                      <a:pt x="147" y="195"/>
                    </a:lnTo>
                    <a:lnTo>
                      <a:pt x="137" y="198"/>
                    </a:lnTo>
                    <a:lnTo>
                      <a:pt x="126" y="202"/>
                    </a:lnTo>
                    <a:lnTo>
                      <a:pt x="119" y="205"/>
                    </a:lnTo>
                    <a:lnTo>
                      <a:pt x="108" y="209"/>
                    </a:lnTo>
                    <a:lnTo>
                      <a:pt x="97" y="213"/>
                    </a:lnTo>
                    <a:lnTo>
                      <a:pt x="86" y="216"/>
                    </a:lnTo>
                    <a:lnTo>
                      <a:pt x="75" y="220"/>
                    </a:lnTo>
                    <a:lnTo>
                      <a:pt x="65" y="227"/>
                    </a:lnTo>
                    <a:lnTo>
                      <a:pt x="57" y="231"/>
                    </a:lnTo>
                    <a:lnTo>
                      <a:pt x="47" y="234"/>
                    </a:lnTo>
                    <a:lnTo>
                      <a:pt x="39" y="241"/>
                    </a:lnTo>
                    <a:lnTo>
                      <a:pt x="29" y="249"/>
                    </a:lnTo>
                    <a:lnTo>
                      <a:pt x="14" y="263"/>
                    </a:lnTo>
                    <a:lnTo>
                      <a:pt x="7" y="274"/>
                    </a:lnTo>
                    <a:lnTo>
                      <a:pt x="0" y="281"/>
                    </a:lnTo>
                    <a:lnTo>
                      <a:pt x="3" y="270"/>
                    </a:lnTo>
                    <a:lnTo>
                      <a:pt x="7" y="259"/>
                    </a:lnTo>
                    <a:lnTo>
                      <a:pt x="14" y="252"/>
                    </a:lnTo>
                    <a:lnTo>
                      <a:pt x="21" y="241"/>
                    </a:lnTo>
                    <a:lnTo>
                      <a:pt x="36" y="227"/>
                    </a:lnTo>
                    <a:lnTo>
                      <a:pt x="43" y="216"/>
                    </a:lnTo>
                    <a:lnTo>
                      <a:pt x="50" y="205"/>
                    </a:lnTo>
                    <a:lnTo>
                      <a:pt x="47" y="205"/>
                    </a:lnTo>
                    <a:lnTo>
                      <a:pt x="47" y="202"/>
                    </a:lnTo>
                    <a:lnTo>
                      <a:pt x="39" y="202"/>
                    </a:lnTo>
                    <a:lnTo>
                      <a:pt x="39" y="205"/>
                    </a:lnTo>
                    <a:lnTo>
                      <a:pt x="36" y="209"/>
                    </a:lnTo>
                    <a:lnTo>
                      <a:pt x="36" y="213"/>
                    </a:lnTo>
                    <a:lnTo>
                      <a:pt x="32" y="216"/>
                    </a:lnTo>
                    <a:lnTo>
                      <a:pt x="29" y="216"/>
                    </a:lnTo>
                    <a:lnTo>
                      <a:pt x="25" y="220"/>
                    </a:lnTo>
                    <a:lnTo>
                      <a:pt x="25" y="223"/>
                    </a:lnTo>
                    <a:lnTo>
                      <a:pt x="18" y="223"/>
                    </a:lnTo>
                    <a:lnTo>
                      <a:pt x="21" y="216"/>
                    </a:lnTo>
                    <a:lnTo>
                      <a:pt x="25" y="209"/>
                    </a:lnTo>
                    <a:lnTo>
                      <a:pt x="29" y="202"/>
                    </a:lnTo>
                    <a:lnTo>
                      <a:pt x="32" y="195"/>
                    </a:lnTo>
                    <a:lnTo>
                      <a:pt x="36" y="184"/>
                    </a:lnTo>
                    <a:lnTo>
                      <a:pt x="39" y="177"/>
                    </a:lnTo>
                    <a:lnTo>
                      <a:pt x="47" y="169"/>
                    </a:lnTo>
                    <a:lnTo>
                      <a:pt x="50" y="162"/>
                    </a:lnTo>
                    <a:lnTo>
                      <a:pt x="54" y="155"/>
                    </a:lnTo>
                    <a:lnTo>
                      <a:pt x="54" y="137"/>
                    </a:lnTo>
                    <a:lnTo>
                      <a:pt x="50" y="130"/>
                    </a:lnTo>
                    <a:lnTo>
                      <a:pt x="47" y="123"/>
                    </a:lnTo>
                    <a:lnTo>
                      <a:pt x="47" y="119"/>
                    </a:lnTo>
                    <a:lnTo>
                      <a:pt x="43" y="112"/>
                    </a:lnTo>
                    <a:lnTo>
                      <a:pt x="50" y="108"/>
                    </a:lnTo>
                    <a:lnTo>
                      <a:pt x="57" y="112"/>
                    </a:lnTo>
                    <a:lnTo>
                      <a:pt x="68" y="123"/>
                    </a:lnTo>
                    <a:lnTo>
                      <a:pt x="75" y="126"/>
                    </a:lnTo>
                    <a:lnTo>
                      <a:pt x="79" y="133"/>
                    </a:lnTo>
                    <a:lnTo>
                      <a:pt x="86" y="137"/>
                    </a:lnTo>
                    <a:lnTo>
                      <a:pt x="90" y="144"/>
                    </a:lnTo>
                    <a:lnTo>
                      <a:pt x="97" y="148"/>
                    </a:lnTo>
                    <a:lnTo>
                      <a:pt x="108" y="159"/>
                    </a:lnTo>
                    <a:lnTo>
                      <a:pt x="115" y="162"/>
                    </a:lnTo>
                    <a:lnTo>
                      <a:pt x="126" y="173"/>
                    </a:lnTo>
                    <a:lnTo>
                      <a:pt x="133" y="177"/>
                    </a:lnTo>
                    <a:lnTo>
                      <a:pt x="140" y="180"/>
                    </a:lnTo>
                    <a:lnTo>
                      <a:pt x="144" y="184"/>
                    </a:lnTo>
                    <a:lnTo>
                      <a:pt x="151" y="180"/>
                    </a:lnTo>
                    <a:lnTo>
                      <a:pt x="144" y="177"/>
                    </a:lnTo>
                    <a:lnTo>
                      <a:pt x="140" y="169"/>
                    </a:lnTo>
                    <a:lnTo>
                      <a:pt x="133" y="162"/>
                    </a:lnTo>
                    <a:lnTo>
                      <a:pt x="126" y="159"/>
                    </a:lnTo>
                    <a:lnTo>
                      <a:pt x="122" y="151"/>
                    </a:lnTo>
                    <a:lnTo>
                      <a:pt x="115" y="148"/>
                    </a:lnTo>
                    <a:lnTo>
                      <a:pt x="111" y="141"/>
                    </a:lnTo>
                    <a:lnTo>
                      <a:pt x="104" y="133"/>
                    </a:lnTo>
                    <a:lnTo>
                      <a:pt x="97" y="130"/>
                    </a:lnTo>
                    <a:lnTo>
                      <a:pt x="93" y="123"/>
                    </a:lnTo>
                    <a:lnTo>
                      <a:pt x="86" y="119"/>
                    </a:lnTo>
                    <a:lnTo>
                      <a:pt x="79" y="115"/>
                    </a:lnTo>
                    <a:lnTo>
                      <a:pt x="75" y="108"/>
                    </a:lnTo>
                    <a:lnTo>
                      <a:pt x="68" y="105"/>
                    </a:lnTo>
                    <a:lnTo>
                      <a:pt x="61" y="101"/>
                    </a:lnTo>
                    <a:lnTo>
                      <a:pt x="54" y="97"/>
                    </a:lnTo>
                    <a:lnTo>
                      <a:pt x="61" y="83"/>
                    </a:lnTo>
                    <a:lnTo>
                      <a:pt x="68" y="72"/>
                    </a:lnTo>
                    <a:lnTo>
                      <a:pt x="75" y="61"/>
                    </a:lnTo>
                    <a:lnTo>
                      <a:pt x="97" y="40"/>
                    </a:lnTo>
                    <a:lnTo>
                      <a:pt x="104" y="29"/>
                    </a:lnTo>
                    <a:lnTo>
                      <a:pt x="108" y="18"/>
                    </a:lnTo>
                    <a:lnTo>
                      <a:pt x="111" y="0"/>
                    </a:lnTo>
                    <a:lnTo>
                      <a:pt x="119" y="15"/>
                    </a:lnTo>
                    <a:lnTo>
                      <a:pt x="126" y="22"/>
                    </a:lnTo>
                    <a:lnTo>
                      <a:pt x="133" y="33"/>
                    </a:lnTo>
                    <a:lnTo>
                      <a:pt x="144" y="40"/>
                    </a:lnTo>
                    <a:lnTo>
                      <a:pt x="155" y="47"/>
                    </a:lnTo>
                    <a:lnTo>
                      <a:pt x="165" y="51"/>
                    </a:lnTo>
                    <a:lnTo>
                      <a:pt x="180" y="54"/>
                    </a:lnTo>
                    <a:lnTo>
                      <a:pt x="191" y="54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24" name="Freeform 948"/>
              <p:cNvSpPr>
                <a:spLocks/>
              </p:cNvSpPr>
              <p:nvPr/>
            </p:nvSpPr>
            <p:spPr bwMode="auto">
              <a:xfrm>
                <a:off x="3840" y="2026"/>
                <a:ext cx="25" cy="18"/>
              </a:xfrm>
              <a:custGeom>
                <a:avLst/>
                <a:gdLst>
                  <a:gd name="T0" fmla="*/ 11 w 25"/>
                  <a:gd name="T1" fmla="*/ 14 h 18"/>
                  <a:gd name="T2" fmla="*/ 14 w 25"/>
                  <a:gd name="T3" fmla="*/ 10 h 18"/>
                  <a:gd name="T4" fmla="*/ 7 w 25"/>
                  <a:gd name="T5" fmla="*/ 0 h 18"/>
                  <a:gd name="T6" fmla="*/ 0 w 25"/>
                  <a:gd name="T7" fmla="*/ 7 h 18"/>
                  <a:gd name="T8" fmla="*/ 11 w 25"/>
                  <a:gd name="T9" fmla="*/ 14 h 18"/>
                  <a:gd name="T10" fmla="*/ 14 w 25"/>
                  <a:gd name="T11" fmla="*/ 10 h 18"/>
                  <a:gd name="T12" fmla="*/ 11 w 25"/>
                  <a:gd name="T13" fmla="*/ 14 h 18"/>
                  <a:gd name="T14" fmla="*/ 25 w 25"/>
                  <a:gd name="T15" fmla="*/ 18 h 18"/>
                  <a:gd name="T16" fmla="*/ 14 w 25"/>
                  <a:gd name="T17" fmla="*/ 10 h 18"/>
                  <a:gd name="T18" fmla="*/ 11 w 25"/>
                  <a:gd name="T1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8">
                    <a:moveTo>
                      <a:pt x="11" y="14"/>
                    </a:moveTo>
                    <a:lnTo>
                      <a:pt x="14" y="1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11" y="14"/>
                    </a:lnTo>
                    <a:lnTo>
                      <a:pt x="14" y="10"/>
                    </a:lnTo>
                    <a:lnTo>
                      <a:pt x="11" y="14"/>
                    </a:lnTo>
                    <a:lnTo>
                      <a:pt x="25" y="18"/>
                    </a:lnTo>
                    <a:lnTo>
                      <a:pt x="14" y="10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25" name="Freeform 949"/>
              <p:cNvSpPr>
                <a:spLocks/>
              </p:cNvSpPr>
              <p:nvPr/>
            </p:nvSpPr>
            <p:spPr bwMode="auto">
              <a:xfrm>
                <a:off x="3790" y="2026"/>
                <a:ext cx="64" cy="14"/>
              </a:xfrm>
              <a:custGeom>
                <a:avLst/>
                <a:gdLst>
                  <a:gd name="T0" fmla="*/ 3 w 64"/>
                  <a:gd name="T1" fmla="*/ 10 h 14"/>
                  <a:gd name="T2" fmla="*/ 3 w 64"/>
                  <a:gd name="T3" fmla="*/ 14 h 14"/>
                  <a:gd name="T4" fmla="*/ 10 w 64"/>
                  <a:gd name="T5" fmla="*/ 10 h 14"/>
                  <a:gd name="T6" fmla="*/ 46 w 64"/>
                  <a:gd name="T7" fmla="*/ 10 h 14"/>
                  <a:gd name="T8" fmla="*/ 54 w 64"/>
                  <a:gd name="T9" fmla="*/ 14 h 14"/>
                  <a:gd name="T10" fmla="*/ 61 w 64"/>
                  <a:gd name="T11" fmla="*/ 14 h 14"/>
                  <a:gd name="T12" fmla="*/ 64 w 64"/>
                  <a:gd name="T13" fmla="*/ 10 h 14"/>
                  <a:gd name="T14" fmla="*/ 57 w 64"/>
                  <a:gd name="T15" fmla="*/ 7 h 14"/>
                  <a:gd name="T16" fmla="*/ 50 w 64"/>
                  <a:gd name="T17" fmla="*/ 7 h 14"/>
                  <a:gd name="T18" fmla="*/ 39 w 64"/>
                  <a:gd name="T19" fmla="*/ 3 h 14"/>
                  <a:gd name="T20" fmla="*/ 32 w 64"/>
                  <a:gd name="T21" fmla="*/ 3 h 14"/>
                  <a:gd name="T22" fmla="*/ 25 w 64"/>
                  <a:gd name="T23" fmla="*/ 0 h 14"/>
                  <a:gd name="T24" fmla="*/ 18 w 64"/>
                  <a:gd name="T25" fmla="*/ 3 h 14"/>
                  <a:gd name="T26" fmla="*/ 7 w 64"/>
                  <a:gd name="T27" fmla="*/ 3 h 14"/>
                  <a:gd name="T28" fmla="*/ 0 w 64"/>
                  <a:gd name="T29" fmla="*/ 7 h 14"/>
                  <a:gd name="T30" fmla="*/ 0 w 64"/>
                  <a:gd name="T31" fmla="*/ 10 h 14"/>
                  <a:gd name="T32" fmla="*/ 0 w 64"/>
                  <a:gd name="T33" fmla="*/ 7 h 14"/>
                  <a:gd name="T34" fmla="*/ 0 w 64"/>
                  <a:gd name="T35" fmla="*/ 10 h 14"/>
                  <a:gd name="T36" fmla="*/ 3 w 64"/>
                  <a:gd name="T3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14">
                    <a:moveTo>
                      <a:pt x="3" y="10"/>
                    </a:moveTo>
                    <a:lnTo>
                      <a:pt x="3" y="14"/>
                    </a:lnTo>
                    <a:lnTo>
                      <a:pt x="10" y="10"/>
                    </a:lnTo>
                    <a:lnTo>
                      <a:pt x="46" y="10"/>
                    </a:lnTo>
                    <a:lnTo>
                      <a:pt x="54" y="14"/>
                    </a:lnTo>
                    <a:lnTo>
                      <a:pt x="61" y="14"/>
                    </a:lnTo>
                    <a:lnTo>
                      <a:pt x="64" y="10"/>
                    </a:lnTo>
                    <a:lnTo>
                      <a:pt x="57" y="7"/>
                    </a:lnTo>
                    <a:lnTo>
                      <a:pt x="50" y="7"/>
                    </a:lnTo>
                    <a:lnTo>
                      <a:pt x="39" y="3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8" y="3"/>
                    </a:lnTo>
                    <a:lnTo>
                      <a:pt x="7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26" name="Freeform 950"/>
              <p:cNvSpPr>
                <a:spLocks/>
              </p:cNvSpPr>
              <p:nvPr/>
            </p:nvSpPr>
            <p:spPr bwMode="auto">
              <a:xfrm>
                <a:off x="3764" y="2036"/>
                <a:ext cx="29" cy="51"/>
              </a:xfrm>
              <a:custGeom>
                <a:avLst/>
                <a:gdLst>
                  <a:gd name="T0" fmla="*/ 8 w 29"/>
                  <a:gd name="T1" fmla="*/ 47 h 51"/>
                  <a:gd name="T2" fmla="*/ 11 w 29"/>
                  <a:gd name="T3" fmla="*/ 51 h 51"/>
                  <a:gd name="T4" fmla="*/ 8 w 29"/>
                  <a:gd name="T5" fmla="*/ 44 h 51"/>
                  <a:gd name="T6" fmla="*/ 8 w 29"/>
                  <a:gd name="T7" fmla="*/ 36 h 51"/>
                  <a:gd name="T8" fmla="*/ 11 w 29"/>
                  <a:gd name="T9" fmla="*/ 29 h 51"/>
                  <a:gd name="T10" fmla="*/ 15 w 29"/>
                  <a:gd name="T11" fmla="*/ 26 h 51"/>
                  <a:gd name="T12" fmla="*/ 15 w 29"/>
                  <a:gd name="T13" fmla="*/ 18 h 51"/>
                  <a:gd name="T14" fmla="*/ 22 w 29"/>
                  <a:gd name="T15" fmla="*/ 15 h 51"/>
                  <a:gd name="T16" fmla="*/ 26 w 29"/>
                  <a:gd name="T17" fmla="*/ 8 h 51"/>
                  <a:gd name="T18" fmla="*/ 29 w 29"/>
                  <a:gd name="T19" fmla="*/ 0 h 51"/>
                  <a:gd name="T20" fmla="*/ 26 w 29"/>
                  <a:gd name="T21" fmla="*/ 0 h 51"/>
                  <a:gd name="T22" fmla="*/ 11 w 29"/>
                  <a:gd name="T23" fmla="*/ 15 h 51"/>
                  <a:gd name="T24" fmla="*/ 8 w 29"/>
                  <a:gd name="T25" fmla="*/ 22 h 51"/>
                  <a:gd name="T26" fmla="*/ 4 w 29"/>
                  <a:gd name="T27" fmla="*/ 29 h 51"/>
                  <a:gd name="T28" fmla="*/ 0 w 29"/>
                  <a:gd name="T29" fmla="*/ 36 h 51"/>
                  <a:gd name="T30" fmla="*/ 0 w 29"/>
                  <a:gd name="T31" fmla="*/ 44 h 51"/>
                  <a:gd name="T32" fmla="*/ 4 w 29"/>
                  <a:gd name="T33" fmla="*/ 51 h 51"/>
                  <a:gd name="T34" fmla="*/ 8 w 29"/>
                  <a:gd name="T35" fmla="*/ 4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51">
                    <a:moveTo>
                      <a:pt x="8" y="47"/>
                    </a:moveTo>
                    <a:lnTo>
                      <a:pt x="11" y="51"/>
                    </a:lnTo>
                    <a:lnTo>
                      <a:pt x="8" y="44"/>
                    </a:lnTo>
                    <a:lnTo>
                      <a:pt x="8" y="36"/>
                    </a:lnTo>
                    <a:lnTo>
                      <a:pt x="11" y="29"/>
                    </a:lnTo>
                    <a:lnTo>
                      <a:pt x="15" y="26"/>
                    </a:lnTo>
                    <a:lnTo>
                      <a:pt x="15" y="18"/>
                    </a:lnTo>
                    <a:lnTo>
                      <a:pt x="22" y="15"/>
                    </a:lnTo>
                    <a:lnTo>
                      <a:pt x="26" y="8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1" y="15"/>
                    </a:lnTo>
                    <a:lnTo>
                      <a:pt x="8" y="22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8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27" name="Freeform 951"/>
              <p:cNvSpPr>
                <a:spLocks/>
              </p:cNvSpPr>
              <p:nvPr/>
            </p:nvSpPr>
            <p:spPr bwMode="auto">
              <a:xfrm>
                <a:off x="3768" y="2083"/>
                <a:ext cx="43" cy="40"/>
              </a:xfrm>
              <a:custGeom>
                <a:avLst/>
                <a:gdLst>
                  <a:gd name="T0" fmla="*/ 43 w 43"/>
                  <a:gd name="T1" fmla="*/ 36 h 40"/>
                  <a:gd name="T2" fmla="*/ 32 w 43"/>
                  <a:gd name="T3" fmla="*/ 25 h 40"/>
                  <a:gd name="T4" fmla="*/ 25 w 43"/>
                  <a:gd name="T5" fmla="*/ 22 h 40"/>
                  <a:gd name="T6" fmla="*/ 18 w 43"/>
                  <a:gd name="T7" fmla="*/ 15 h 40"/>
                  <a:gd name="T8" fmla="*/ 11 w 43"/>
                  <a:gd name="T9" fmla="*/ 11 h 40"/>
                  <a:gd name="T10" fmla="*/ 7 w 43"/>
                  <a:gd name="T11" fmla="*/ 7 h 40"/>
                  <a:gd name="T12" fmla="*/ 4 w 43"/>
                  <a:gd name="T13" fmla="*/ 0 h 40"/>
                  <a:gd name="T14" fmla="*/ 0 w 43"/>
                  <a:gd name="T15" fmla="*/ 4 h 40"/>
                  <a:gd name="T16" fmla="*/ 4 w 43"/>
                  <a:gd name="T17" fmla="*/ 11 h 40"/>
                  <a:gd name="T18" fmla="*/ 22 w 43"/>
                  <a:gd name="T19" fmla="*/ 29 h 40"/>
                  <a:gd name="T20" fmla="*/ 29 w 43"/>
                  <a:gd name="T21" fmla="*/ 33 h 40"/>
                  <a:gd name="T22" fmla="*/ 36 w 43"/>
                  <a:gd name="T23" fmla="*/ 40 h 40"/>
                  <a:gd name="T24" fmla="*/ 36 w 43"/>
                  <a:gd name="T25" fmla="*/ 36 h 40"/>
                  <a:gd name="T26" fmla="*/ 43 w 43"/>
                  <a:gd name="T27" fmla="*/ 36 h 40"/>
                  <a:gd name="T28" fmla="*/ 43 w 43"/>
                  <a:gd name="T29" fmla="*/ 33 h 40"/>
                  <a:gd name="T30" fmla="*/ 40 w 43"/>
                  <a:gd name="T31" fmla="*/ 33 h 40"/>
                  <a:gd name="T32" fmla="*/ 43 w 43"/>
                  <a:gd name="T33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0">
                    <a:moveTo>
                      <a:pt x="43" y="36"/>
                    </a:moveTo>
                    <a:lnTo>
                      <a:pt x="32" y="25"/>
                    </a:lnTo>
                    <a:lnTo>
                      <a:pt x="25" y="22"/>
                    </a:lnTo>
                    <a:lnTo>
                      <a:pt x="18" y="15"/>
                    </a:lnTo>
                    <a:lnTo>
                      <a:pt x="11" y="11"/>
                    </a:lnTo>
                    <a:lnTo>
                      <a:pt x="7" y="7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11"/>
                    </a:lnTo>
                    <a:lnTo>
                      <a:pt x="22" y="29"/>
                    </a:lnTo>
                    <a:lnTo>
                      <a:pt x="29" y="33"/>
                    </a:lnTo>
                    <a:lnTo>
                      <a:pt x="36" y="40"/>
                    </a:lnTo>
                    <a:lnTo>
                      <a:pt x="36" y="36"/>
                    </a:lnTo>
                    <a:lnTo>
                      <a:pt x="43" y="36"/>
                    </a:lnTo>
                    <a:lnTo>
                      <a:pt x="43" y="33"/>
                    </a:lnTo>
                    <a:lnTo>
                      <a:pt x="40" y="33"/>
                    </a:lnTo>
                    <a:lnTo>
                      <a:pt x="43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28" name="Freeform 952"/>
              <p:cNvSpPr>
                <a:spLocks/>
              </p:cNvSpPr>
              <p:nvPr/>
            </p:nvSpPr>
            <p:spPr bwMode="auto">
              <a:xfrm>
                <a:off x="3797" y="2119"/>
                <a:ext cx="14" cy="54"/>
              </a:xfrm>
              <a:custGeom>
                <a:avLst/>
                <a:gdLst>
                  <a:gd name="T0" fmla="*/ 3 w 14"/>
                  <a:gd name="T1" fmla="*/ 54 h 54"/>
                  <a:gd name="T2" fmla="*/ 7 w 14"/>
                  <a:gd name="T3" fmla="*/ 51 h 54"/>
                  <a:gd name="T4" fmla="*/ 7 w 14"/>
                  <a:gd name="T5" fmla="*/ 36 h 54"/>
                  <a:gd name="T6" fmla="*/ 11 w 14"/>
                  <a:gd name="T7" fmla="*/ 25 h 54"/>
                  <a:gd name="T8" fmla="*/ 14 w 14"/>
                  <a:gd name="T9" fmla="*/ 11 h 54"/>
                  <a:gd name="T10" fmla="*/ 14 w 14"/>
                  <a:gd name="T11" fmla="*/ 0 h 54"/>
                  <a:gd name="T12" fmla="*/ 7 w 14"/>
                  <a:gd name="T13" fmla="*/ 0 h 54"/>
                  <a:gd name="T14" fmla="*/ 7 w 14"/>
                  <a:gd name="T15" fmla="*/ 11 h 54"/>
                  <a:gd name="T16" fmla="*/ 3 w 14"/>
                  <a:gd name="T17" fmla="*/ 22 h 54"/>
                  <a:gd name="T18" fmla="*/ 0 w 14"/>
                  <a:gd name="T19" fmla="*/ 36 h 54"/>
                  <a:gd name="T20" fmla="*/ 0 w 14"/>
                  <a:gd name="T21" fmla="*/ 51 h 54"/>
                  <a:gd name="T22" fmla="*/ 3 w 14"/>
                  <a:gd name="T23" fmla="*/ 47 h 54"/>
                  <a:gd name="T24" fmla="*/ 3 w 14"/>
                  <a:gd name="T25" fmla="*/ 54 h 54"/>
                  <a:gd name="T26" fmla="*/ 7 w 14"/>
                  <a:gd name="T27" fmla="*/ 51 h 54"/>
                  <a:gd name="T28" fmla="*/ 3 w 14"/>
                  <a:gd name="T2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54">
                    <a:moveTo>
                      <a:pt x="3" y="54"/>
                    </a:moveTo>
                    <a:lnTo>
                      <a:pt x="7" y="51"/>
                    </a:lnTo>
                    <a:lnTo>
                      <a:pt x="7" y="36"/>
                    </a:lnTo>
                    <a:lnTo>
                      <a:pt x="11" y="25"/>
                    </a:lnTo>
                    <a:lnTo>
                      <a:pt x="14" y="11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11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0" y="51"/>
                    </a:lnTo>
                    <a:lnTo>
                      <a:pt x="3" y="47"/>
                    </a:lnTo>
                    <a:lnTo>
                      <a:pt x="3" y="54"/>
                    </a:lnTo>
                    <a:lnTo>
                      <a:pt x="7" y="51"/>
                    </a:ln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29" name="Freeform 953"/>
              <p:cNvSpPr>
                <a:spLocks/>
              </p:cNvSpPr>
              <p:nvPr/>
            </p:nvSpPr>
            <p:spPr bwMode="auto">
              <a:xfrm>
                <a:off x="3642" y="2166"/>
                <a:ext cx="158" cy="112"/>
              </a:xfrm>
              <a:custGeom>
                <a:avLst/>
                <a:gdLst>
                  <a:gd name="T0" fmla="*/ 7 w 158"/>
                  <a:gd name="T1" fmla="*/ 90 h 112"/>
                  <a:gd name="T2" fmla="*/ 14 w 158"/>
                  <a:gd name="T3" fmla="*/ 94 h 112"/>
                  <a:gd name="T4" fmla="*/ 18 w 158"/>
                  <a:gd name="T5" fmla="*/ 83 h 112"/>
                  <a:gd name="T6" fmla="*/ 25 w 158"/>
                  <a:gd name="T7" fmla="*/ 76 h 112"/>
                  <a:gd name="T8" fmla="*/ 36 w 158"/>
                  <a:gd name="T9" fmla="*/ 68 h 112"/>
                  <a:gd name="T10" fmla="*/ 58 w 158"/>
                  <a:gd name="T11" fmla="*/ 47 h 112"/>
                  <a:gd name="T12" fmla="*/ 68 w 158"/>
                  <a:gd name="T13" fmla="*/ 43 h 112"/>
                  <a:gd name="T14" fmla="*/ 79 w 158"/>
                  <a:gd name="T15" fmla="*/ 40 h 112"/>
                  <a:gd name="T16" fmla="*/ 90 w 158"/>
                  <a:gd name="T17" fmla="*/ 32 h 112"/>
                  <a:gd name="T18" fmla="*/ 97 w 158"/>
                  <a:gd name="T19" fmla="*/ 29 h 112"/>
                  <a:gd name="T20" fmla="*/ 108 w 158"/>
                  <a:gd name="T21" fmla="*/ 25 h 112"/>
                  <a:gd name="T22" fmla="*/ 119 w 158"/>
                  <a:gd name="T23" fmla="*/ 22 h 112"/>
                  <a:gd name="T24" fmla="*/ 130 w 158"/>
                  <a:gd name="T25" fmla="*/ 18 h 112"/>
                  <a:gd name="T26" fmla="*/ 140 w 158"/>
                  <a:gd name="T27" fmla="*/ 14 h 112"/>
                  <a:gd name="T28" fmla="*/ 151 w 158"/>
                  <a:gd name="T29" fmla="*/ 11 h 112"/>
                  <a:gd name="T30" fmla="*/ 158 w 158"/>
                  <a:gd name="T31" fmla="*/ 7 h 112"/>
                  <a:gd name="T32" fmla="*/ 158 w 158"/>
                  <a:gd name="T33" fmla="*/ 0 h 112"/>
                  <a:gd name="T34" fmla="*/ 148 w 158"/>
                  <a:gd name="T35" fmla="*/ 4 h 112"/>
                  <a:gd name="T36" fmla="*/ 137 w 158"/>
                  <a:gd name="T37" fmla="*/ 7 h 112"/>
                  <a:gd name="T38" fmla="*/ 126 w 158"/>
                  <a:gd name="T39" fmla="*/ 11 h 112"/>
                  <a:gd name="T40" fmla="*/ 115 w 158"/>
                  <a:gd name="T41" fmla="*/ 14 h 112"/>
                  <a:gd name="T42" fmla="*/ 108 w 158"/>
                  <a:gd name="T43" fmla="*/ 18 h 112"/>
                  <a:gd name="T44" fmla="*/ 97 w 158"/>
                  <a:gd name="T45" fmla="*/ 22 h 112"/>
                  <a:gd name="T46" fmla="*/ 86 w 158"/>
                  <a:gd name="T47" fmla="*/ 29 h 112"/>
                  <a:gd name="T48" fmla="*/ 76 w 158"/>
                  <a:gd name="T49" fmla="*/ 32 h 112"/>
                  <a:gd name="T50" fmla="*/ 65 w 158"/>
                  <a:gd name="T51" fmla="*/ 36 h 112"/>
                  <a:gd name="T52" fmla="*/ 58 w 158"/>
                  <a:gd name="T53" fmla="*/ 40 h 112"/>
                  <a:gd name="T54" fmla="*/ 47 w 158"/>
                  <a:gd name="T55" fmla="*/ 47 h 112"/>
                  <a:gd name="T56" fmla="*/ 36 w 158"/>
                  <a:gd name="T57" fmla="*/ 54 h 112"/>
                  <a:gd name="T58" fmla="*/ 22 w 158"/>
                  <a:gd name="T59" fmla="*/ 68 h 112"/>
                  <a:gd name="T60" fmla="*/ 14 w 158"/>
                  <a:gd name="T61" fmla="*/ 79 h 112"/>
                  <a:gd name="T62" fmla="*/ 7 w 158"/>
                  <a:gd name="T63" fmla="*/ 90 h 112"/>
                  <a:gd name="T64" fmla="*/ 14 w 158"/>
                  <a:gd name="T65" fmla="*/ 90 h 112"/>
                  <a:gd name="T66" fmla="*/ 7 w 158"/>
                  <a:gd name="T67" fmla="*/ 90 h 112"/>
                  <a:gd name="T68" fmla="*/ 0 w 158"/>
                  <a:gd name="T69" fmla="*/ 112 h 112"/>
                  <a:gd name="T70" fmla="*/ 14 w 158"/>
                  <a:gd name="T71" fmla="*/ 94 h 112"/>
                  <a:gd name="T72" fmla="*/ 7 w 158"/>
                  <a:gd name="T73" fmla="*/ 9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112">
                    <a:moveTo>
                      <a:pt x="7" y="90"/>
                    </a:moveTo>
                    <a:lnTo>
                      <a:pt x="14" y="94"/>
                    </a:lnTo>
                    <a:lnTo>
                      <a:pt x="18" y="83"/>
                    </a:lnTo>
                    <a:lnTo>
                      <a:pt x="25" y="76"/>
                    </a:lnTo>
                    <a:lnTo>
                      <a:pt x="36" y="68"/>
                    </a:lnTo>
                    <a:lnTo>
                      <a:pt x="58" y="47"/>
                    </a:lnTo>
                    <a:lnTo>
                      <a:pt x="68" y="43"/>
                    </a:lnTo>
                    <a:lnTo>
                      <a:pt x="79" y="40"/>
                    </a:lnTo>
                    <a:lnTo>
                      <a:pt x="90" y="32"/>
                    </a:lnTo>
                    <a:lnTo>
                      <a:pt x="97" y="29"/>
                    </a:lnTo>
                    <a:lnTo>
                      <a:pt x="108" y="25"/>
                    </a:lnTo>
                    <a:lnTo>
                      <a:pt x="119" y="22"/>
                    </a:lnTo>
                    <a:lnTo>
                      <a:pt x="130" y="18"/>
                    </a:lnTo>
                    <a:lnTo>
                      <a:pt x="140" y="14"/>
                    </a:lnTo>
                    <a:lnTo>
                      <a:pt x="151" y="11"/>
                    </a:lnTo>
                    <a:lnTo>
                      <a:pt x="158" y="7"/>
                    </a:lnTo>
                    <a:lnTo>
                      <a:pt x="158" y="0"/>
                    </a:lnTo>
                    <a:lnTo>
                      <a:pt x="148" y="4"/>
                    </a:lnTo>
                    <a:lnTo>
                      <a:pt x="137" y="7"/>
                    </a:lnTo>
                    <a:lnTo>
                      <a:pt x="126" y="11"/>
                    </a:lnTo>
                    <a:lnTo>
                      <a:pt x="115" y="14"/>
                    </a:lnTo>
                    <a:lnTo>
                      <a:pt x="108" y="18"/>
                    </a:lnTo>
                    <a:lnTo>
                      <a:pt x="97" y="22"/>
                    </a:lnTo>
                    <a:lnTo>
                      <a:pt x="86" y="29"/>
                    </a:lnTo>
                    <a:lnTo>
                      <a:pt x="76" y="32"/>
                    </a:lnTo>
                    <a:lnTo>
                      <a:pt x="65" y="36"/>
                    </a:lnTo>
                    <a:lnTo>
                      <a:pt x="58" y="40"/>
                    </a:lnTo>
                    <a:lnTo>
                      <a:pt x="47" y="47"/>
                    </a:lnTo>
                    <a:lnTo>
                      <a:pt x="36" y="54"/>
                    </a:lnTo>
                    <a:lnTo>
                      <a:pt x="22" y="68"/>
                    </a:lnTo>
                    <a:lnTo>
                      <a:pt x="14" y="79"/>
                    </a:lnTo>
                    <a:lnTo>
                      <a:pt x="7" y="90"/>
                    </a:lnTo>
                    <a:lnTo>
                      <a:pt x="14" y="90"/>
                    </a:lnTo>
                    <a:lnTo>
                      <a:pt x="7" y="90"/>
                    </a:lnTo>
                    <a:lnTo>
                      <a:pt x="0" y="112"/>
                    </a:lnTo>
                    <a:lnTo>
                      <a:pt x="14" y="94"/>
                    </a:lnTo>
                    <a:lnTo>
                      <a:pt x="7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30" name="Freeform 954"/>
              <p:cNvSpPr>
                <a:spLocks/>
              </p:cNvSpPr>
              <p:nvPr/>
            </p:nvSpPr>
            <p:spPr bwMode="auto">
              <a:xfrm>
                <a:off x="3649" y="2177"/>
                <a:ext cx="58" cy="79"/>
              </a:xfrm>
              <a:custGeom>
                <a:avLst/>
                <a:gdLst>
                  <a:gd name="T0" fmla="*/ 51 w 58"/>
                  <a:gd name="T1" fmla="*/ 7 h 79"/>
                  <a:gd name="T2" fmla="*/ 51 w 58"/>
                  <a:gd name="T3" fmla="*/ 3 h 79"/>
                  <a:gd name="T4" fmla="*/ 43 w 58"/>
                  <a:gd name="T5" fmla="*/ 14 h 79"/>
                  <a:gd name="T6" fmla="*/ 29 w 58"/>
                  <a:gd name="T7" fmla="*/ 29 h 79"/>
                  <a:gd name="T8" fmla="*/ 22 w 58"/>
                  <a:gd name="T9" fmla="*/ 39 h 79"/>
                  <a:gd name="T10" fmla="*/ 15 w 58"/>
                  <a:gd name="T11" fmla="*/ 47 h 79"/>
                  <a:gd name="T12" fmla="*/ 7 w 58"/>
                  <a:gd name="T13" fmla="*/ 57 h 79"/>
                  <a:gd name="T14" fmla="*/ 4 w 58"/>
                  <a:gd name="T15" fmla="*/ 68 h 79"/>
                  <a:gd name="T16" fmla="*/ 0 w 58"/>
                  <a:gd name="T17" fmla="*/ 79 h 79"/>
                  <a:gd name="T18" fmla="*/ 7 w 58"/>
                  <a:gd name="T19" fmla="*/ 79 h 79"/>
                  <a:gd name="T20" fmla="*/ 11 w 58"/>
                  <a:gd name="T21" fmla="*/ 72 h 79"/>
                  <a:gd name="T22" fmla="*/ 15 w 58"/>
                  <a:gd name="T23" fmla="*/ 61 h 79"/>
                  <a:gd name="T24" fmla="*/ 22 w 58"/>
                  <a:gd name="T25" fmla="*/ 54 h 79"/>
                  <a:gd name="T26" fmla="*/ 29 w 58"/>
                  <a:gd name="T27" fmla="*/ 43 h 79"/>
                  <a:gd name="T28" fmla="*/ 36 w 58"/>
                  <a:gd name="T29" fmla="*/ 36 h 79"/>
                  <a:gd name="T30" fmla="*/ 43 w 58"/>
                  <a:gd name="T31" fmla="*/ 25 h 79"/>
                  <a:gd name="T32" fmla="*/ 51 w 58"/>
                  <a:gd name="T33" fmla="*/ 18 h 79"/>
                  <a:gd name="T34" fmla="*/ 58 w 58"/>
                  <a:gd name="T35" fmla="*/ 7 h 79"/>
                  <a:gd name="T36" fmla="*/ 54 w 58"/>
                  <a:gd name="T37" fmla="*/ 0 h 79"/>
                  <a:gd name="T38" fmla="*/ 58 w 58"/>
                  <a:gd name="T39" fmla="*/ 7 h 79"/>
                  <a:gd name="T40" fmla="*/ 58 w 58"/>
                  <a:gd name="T41" fmla="*/ 3 h 79"/>
                  <a:gd name="T42" fmla="*/ 54 w 58"/>
                  <a:gd name="T43" fmla="*/ 0 h 79"/>
                  <a:gd name="T44" fmla="*/ 51 w 58"/>
                  <a:gd name="T45" fmla="*/ 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" h="79">
                    <a:moveTo>
                      <a:pt x="51" y="7"/>
                    </a:moveTo>
                    <a:lnTo>
                      <a:pt x="51" y="3"/>
                    </a:lnTo>
                    <a:lnTo>
                      <a:pt x="43" y="14"/>
                    </a:lnTo>
                    <a:lnTo>
                      <a:pt x="29" y="29"/>
                    </a:lnTo>
                    <a:lnTo>
                      <a:pt x="22" y="39"/>
                    </a:lnTo>
                    <a:lnTo>
                      <a:pt x="15" y="47"/>
                    </a:lnTo>
                    <a:lnTo>
                      <a:pt x="7" y="57"/>
                    </a:lnTo>
                    <a:lnTo>
                      <a:pt x="4" y="68"/>
                    </a:lnTo>
                    <a:lnTo>
                      <a:pt x="0" y="79"/>
                    </a:lnTo>
                    <a:lnTo>
                      <a:pt x="7" y="79"/>
                    </a:lnTo>
                    <a:lnTo>
                      <a:pt x="11" y="72"/>
                    </a:lnTo>
                    <a:lnTo>
                      <a:pt x="15" y="61"/>
                    </a:lnTo>
                    <a:lnTo>
                      <a:pt x="22" y="54"/>
                    </a:lnTo>
                    <a:lnTo>
                      <a:pt x="29" y="43"/>
                    </a:lnTo>
                    <a:lnTo>
                      <a:pt x="36" y="36"/>
                    </a:lnTo>
                    <a:lnTo>
                      <a:pt x="43" y="25"/>
                    </a:lnTo>
                    <a:lnTo>
                      <a:pt x="51" y="18"/>
                    </a:lnTo>
                    <a:lnTo>
                      <a:pt x="58" y="7"/>
                    </a:lnTo>
                    <a:lnTo>
                      <a:pt x="54" y="0"/>
                    </a:lnTo>
                    <a:lnTo>
                      <a:pt x="58" y="7"/>
                    </a:lnTo>
                    <a:lnTo>
                      <a:pt x="58" y="3"/>
                    </a:lnTo>
                    <a:lnTo>
                      <a:pt x="54" y="0"/>
                    </a:lnTo>
                    <a:lnTo>
                      <a:pt x="5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31" name="Freeform 955"/>
              <p:cNvSpPr>
                <a:spLocks/>
              </p:cNvSpPr>
              <p:nvPr/>
            </p:nvSpPr>
            <p:spPr bwMode="auto">
              <a:xfrm>
                <a:off x="3689" y="2173"/>
                <a:ext cx="14" cy="11"/>
              </a:xfrm>
              <a:custGeom>
                <a:avLst/>
                <a:gdLst>
                  <a:gd name="T0" fmla="*/ 7 w 14"/>
                  <a:gd name="T1" fmla="*/ 4 h 11"/>
                  <a:gd name="T2" fmla="*/ 7 w 14"/>
                  <a:gd name="T3" fmla="*/ 7 h 11"/>
                  <a:gd name="T4" fmla="*/ 11 w 14"/>
                  <a:gd name="T5" fmla="*/ 7 h 11"/>
                  <a:gd name="T6" fmla="*/ 11 w 14"/>
                  <a:gd name="T7" fmla="*/ 11 h 11"/>
                  <a:gd name="T8" fmla="*/ 14 w 14"/>
                  <a:gd name="T9" fmla="*/ 4 h 11"/>
                  <a:gd name="T10" fmla="*/ 11 w 14"/>
                  <a:gd name="T11" fmla="*/ 0 h 11"/>
                  <a:gd name="T12" fmla="*/ 0 w 14"/>
                  <a:gd name="T13" fmla="*/ 0 h 11"/>
                  <a:gd name="T14" fmla="*/ 3 w 14"/>
                  <a:gd name="T15" fmla="*/ 0 h 11"/>
                  <a:gd name="T16" fmla="*/ 0 w 14"/>
                  <a:gd name="T17" fmla="*/ 0 h 11"/>
                  <a:gd name="T18" fmla="*/ 7 w 14"/>
                  <a:gd name="T1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7" y="4"/>
                    </a:moveTo>
                    <a:lnTo>
                      <a:pt x="7" y="7"/>
                    </a:lnTo>
                    <a:lnTo>
                      <a:pt x="11" y="7"/>
                    </a:lnTo>
                    <a:lnTo>
                      <a:pt x="11" y="11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32" name="Freeform 956"/>
              <p:cNvSpPr>
                <a:spLocks/>
              </p:cNvSpPr>
              <p:nvPr/>
            </p:nvSpPr>
            <p:spPr bwMode="auto">
              <a:xfrm>
                <a:off x="3664" y="2173"/>
                <a:ext cx="32" cy="36"/>
              </a:xfrm>
              <a:custGeom>
                <a:avLst/>
                <a:gdLst>
                  <a:gd name="T0" fmla="*/ 3 w 32"/>
                  <a:gd name="T1" fmla="*/ 25 h 36"/>
                  <a:gd name="T2" fmla="*/ 10 w 32"/>
                  <a:gd name="T3" fmla="*/ 29 h 36"/>
                  <a:gd name="T4" fmla="*/ 14 w 32"/>
                  <a:gd name="T5" fmla="*/ 25 h 36"/>
                  <a:gd name="T6" fmla="*/ 18 w 32"/>
                  <a:gd name="T7" fmla="*/ 25 h 36"/>
                  <a:gd name="T8" fmla="*/ 21 w 32"/>
                  <a:gd name="T9" fmla="*/ 22 h 36"/>
                  <a:gd name="T10" fmla="*/ 21 w 32"/>
                  <a:gd name="T11" fmla="*/ 18 h 36"/>
                  <a:gd name="T12" fmla="*/ 25 w 32"/>
                  <a:gd name="T13" fmla="*/ 18 h 36"/>
                  <a:gd name="T14" fmla="*/ 28 w 32"/>
                  <a:gd name="T15" fmla="*/ 11 h 36"/>
                  <a:gd name="T16" fmla="*/ 32 w 32"/>
                  <a:gd name="T17" fmla="*/ 7 h 36"/>
                  <a:gd name="T18" fmla="*/ 32 w 32"/>
                  <a:gd name="T19" fmla="*/ 4 h 36"/>
                  <a:gd name="T20" fmla="*/ 25 w 32"/>
                  <a:gd name="T21" fmla="*/ 0 h 36"/>
                  <a:gd name="T22" fmla="*/ 25 w 32"/>
                  <a:gd name="T23" fmla="*/ 4 h 36"/>
                  <a:gd name="T24" fmla="*/ 21 w 32"/>
                  <a:gd name="T25" fmla="*/ 7 h 36"/>
                  <a:gd name="T26" fmla="*/ 21 w 32"/>
                  <a:gd name="T27" fmla="*/ 11 h 36"/>
                  <a:gd name="T28" fmla="*/ 10 w 32"/>
                  <a:gd name="T29" fmla="*/ 22 h 36"/>
                  <a:gd name="T30" fmla="*/ 7 w 32"/>
                  <a:gd name="T31" fmla="*/ 22 h 36"/>
                  <a:gd name="T32" fmla="*/ 14 w 32"/>
                  <a:gd name="T33" fmla="*/ 29 h 36"/>
                  <a:gd name="T34" fmla="*/ 3 w 32"/>
                  <a:gd name="T35" fmla="*/ 25 h 36"/>
                  <a:gd name="T36" fmla="*/ 0 w 32"/>
                  <a:gd name="T37" fmla="*/ 36 h 36"/>
                  <a:gd name="T38" fmla="*/ 10 w 32"/>
                  <a:gd name="T39" fmla="*/ 29 h 36"/>
                  <a:gd name="T40" fmla="*/ 3 w 32"/>
                  <a:gd name="T41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36">
                    <a:moveTo>
                      <a:pt x="3" y="25"/>
                    </a:moveTo>
                    <a:lnTo>
                      <a:pt x="10" y="29"/>
                    </a:lnTo>
                    <a:lnTo>
                      <a:pt x="14" y="25"/>
                    </a:lnTo>
                    <a:lnTo>
                      <a:pt x="18" y="25"/>
                    </a:lnTo>
                    <a:lnTo>
                      <a:pt x="21" y="22"/>
                    </a:lnTo>
                    <a:lnTo>
                      <a:pt x="21" y="18"/>
                    </a:lnTo>
                    <a:lnTo>
                      <a:pt x="25" y="18"/>
                    </a:lnTo>
                    <a:lnTo>
                      <a:pt x="28" y="11"/>
                    </a:lnTo>
                    <a:lnTo>
                      <a:pt x="32" y="7"/>
                    </a:lnTo>
                    <a:lnTo>
                      <a:pt x="32" y="4"/>
                    </a:lnTo>
                    <a:lnTo>
                      <a:pt x="25" y="0"/>
                    </a:lnTo>
                    <a:lnTo>
                      <a:pt x="25" y="4"/>
                    </a:lnTo>
                    <a:lnTo>
                      <a:pt x="21" y="7"/>
                    </a:lnTo>
                    <a:lnTo>
                      <a:pt x="21" y="11"/>
                    </a:lnTo>
                    <a:lnTo>
                      <a:pt x="10" y="22"/>
                    </a:lnTo>
                    <a:lnTo>
                      <a:pt x="7" y="22"/>
                    </a:lnTo>
                    <a:lnTo>
                      <a:pt x="14" y="29"/>
                    </a:lnTo>
                    <a:lnTo>
                      <a:pt x="3" y="25"/>
                    </a:lnTo>
                    <a:lnTo>
                      <a:pt x="0" y="36"/>
                    </a:lnTo>
                    <a:lnTo>
                      <a:pt x="10" y="29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33" name="Freeform 957"/>
              <p:cNvSpPr>
                <a:spLocks/>
              </p:cNvSpPr>
              <p:nvPr/>
            </p:nvSpPr>
            <p:spPr bwMode="auto">
              <a:xfrm>
                <a:off x="3667" y="2134"/>
                <a:ext cx="40" cy="68"/>
              </a:xfrm>
              <a:custGeom>
                <a:avLst/>
                <a:gdLst>
                  <a:gd name="T0" fmla="*/ 33 w 40"/>
                  <a:gd name="T1" fmla="*/ 0 h 68"/>
                  <a:gd name="T2" fmla="*/ 29 w 40"/>
                  <a:gd name="T3" fmla="*/ 7 h 68"/>
                  <a:gd name="T4" fmla="*/ 22 w 40"/>
                  <a:gd name="T5" fmla="*/ 18 h 68"/>
                  <a:gd name="T6" fmla="*/ 18 w 40"/>
                  <a:gd name="T7" fmla="*/ 25 h 68"/>
                  <a:gd name="T8" fmla="*/ 15 w 40"/>
                  <a:gd name="T9" fmla="*/ 32 h 68"/>
                  <a:gd name="T10" fmla="*/ 11 w 40"/>
                  <a:gd name="T11" fmla="*/ 39 h 68"/>
                  <a:gd name="T12" fmla="*/ 7 w 40"/>
                  <a:gd name="T13" fmla="*/ 50 h 68"/>
                  <a:gd name="T14" fmla="*/ 4 w 40"/>
                  <a:gd name="T15" fmla="*/ 57 h 68"/>
                  <a:gd name="T16" fmla="*/ 0 w 40"/>
                  <a:gd name="T17" fmla="*/ 64 h 68"/>
                  <a:gd name="T18" fmla="*/ 11 w 40"/>
                  <a:gd name="T19" fmla="*/ 68 h 68"/>
                  <a:gd name="T20" fmla="*/ 11 w 40"/>
                  <a:gd name="T21" fmla="*/ 61 h 68"/>
                  <a:gd name="T22" fmla="*/ 15 w 40"/>
                  <a:gd name="T23" fmla="*/ 54 h 68"/>
                  <a:gd name="T24" fmla="*/ 18 w 40"/>
                  <a:gd name="T25" fmla="*/ 43 h 68"/>
                  <a:gd name="T26" fmla="*/ 22 w 40"/>
                  <a:gd name="T27" fmla="*/ 36 h 68"/>
                  <a:gd name="T28" fmla="*/ 25 w 40"/>
                  <a:gd name="T29" fmla="*/ 28 h 68"/>
                  <a:gd name="T30" fmla="*/ 29 w 40"/>
                  <a:gd name="T31" fmla="*/ 21 h 68"/>
                  <a:gd name="T32" fmla="*/ 33 w 40"/>
                  <a:gd name="T33" fmla="*/ 10 h 68"/>
                  <a:gd name="T34" fmla="*/ 40 w 40"/>
                  <a:gd name="T35" fmla="*/ 3 h 68"/>
                  <a:gd name="T36" fmla="*/ 33 w 40"/>
                  <a:gd name="T3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68">
                    <a:moveTo>
                      <a:pt x="33" y="0"/>
                    </a:moveTo>
                    <a:lnTo>
                      <a:pt x="29" y="7"/>
                    </a:lnTo>
                    <a:lnTo>
                      <a:pt x="22" y="18"/>
                    </a:lnTo>
                    <a:lnTo>
                      <a:pt x="18" y="25"/>
                    </a:lnTo>
                    <a:lnTo>
                      <a:pt x="15" y="32"/>
                    </a:lnTo>
                    <a:lnTo>
                      <a:pt x="11" y="39"/>
                    </a:lnTo>
                    <a:lnTo>
                      <a:pt x="7" y="50"/>
                    </a:lnTo>
                    <a:lnTo>
                      <a:pt x="4" y="57"/>
                    </a:lnTo>
                    <a:lnTo>
                      <a:pt x="0" y="64"/>
                    </a:lnTo>
                    <a:lnTo>
                      <a:pt x="11" y="68"/>
                    </a:lnTo>
                    <a:lnTo>
                      <a:pt x="11" y="61"/>
                    </a:lnTo>
                    <a:lnTo>
                      <a:pt x="15" y="54"/>
                    </a:lnTo>
                    <a:lnTo>
                      <a:pt x="18" y="43"/>
                    </a:lnTo>
                    <a:lnTo>
                      <a:pt x="22" y="36"/>
                    </a:lnTo>
                    <a:lnTo>
                      <a:pt x="25" y="28"/>
                    </a:lnTo>
                    <a:lnTo>
                      <a:pt x="29" y="21"/>
                    </a:lnTo>
                    <a:lnTo>
                      <a:pt x="33" y="10"/>
                    </a:lnTo>
                    <a:lnTo>
                      <a:pt x="40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34" name="Freeform 958"/>
              <p:cNvSpPr>
                <a:spLocks/>
              </p:cNvSpPr>
              <p:nvPr/>
            </p:nvSpPr>
            <p:spPr bwMode="auto">
              <a:xfrm>
                <a:off x="3692" y="2083"/>
                <a:ext cx="22" cy="54"/>
              </a:xfrm>
              <a:custGeom>
                <a:avLst/>
                <a:gdLst>
                  <a:gd name="T0" fmla="*/ 4 w 22"/>
                  <a:gd name="T1" fmla="*/ 0 h 54"/>
                  <a:gd name="T2" fmla="*/ 0 w 22"/>
                  <a:gd name="T3" fmla="*/ 4 h 54"/>
                  <a:gd name="T4" fmla="*/ 4 w 22"/>
                  <a:gd name="T5" fmla="*/ 11 h 54"/>
                  <a:gd name="T6" fmla="*/ 8 w 22"/>
                  <a:gd name="T7" fmla="*/ 15 h 54"/>
                  <a:gd name="T8" fmla="*/ 8 w 22"/>
                  <a:gd name="T9" fmla="*/ 22 h 54"/>
                  <a:gd name="T10" fmla="*/ 11 w 22"/>
                  <a:gd name="T11" fmla="*/ 29 h 54"/>
                  <a:gd name="T12" fmla="*/ 11 w 22"/>
                  <a:gd name="T13" fmla="*/ 47 h 54"/>
                  <a:gd name="T14" fmla="*/ 8 w 22"/>
                  <a:gd name="T15" fmla="*/ 51 h 54"/>
                  <a:gd name="T16" fmla="*/ 15 w 22"/>
                  <a:gd name="T17" fmla="*/ 54 h 54"/>
                  <a:gd name="T18" fmla="*/ 18 w 22"/>
                  <a:gd name="T19" fmla="*/ 47 h 54"/>
                  <a:gd name="T20" fmla="*/ 22 w 22"/>
                  <a:gd name="T21" fmla="*/ 40 h 54"/>
                  <a:gd name="T22" fmla="*/ 18 w 22"/>
                  <a:gd name="T23" fmla="*/ 33 h 54"/>
                  <a:gd name="T24" fmla="*/ 18 w 22"/>
                  <a:gd name="T25" fmla="*/ 25 h 54"/>
                  <a:gd name="T26" fmla="*/ 15 w 22"/>
                  <a:gd name="T27" fmla="*/ 22 h 54"/>
                  <a:gd name="T28" fmla="*/ 11 w 22"/>
                  <a:gd name="T29" fmla="*/ 15 h 54"/>
                  <a:gd name="T30" fmla="*/ 11 w 22"/>
                  <a:gd name="T31" fmla="*/ 7 h 54"/>
                  <a:gd name="T32" fmla="*/ 8 w 22"/>
                  <a:gd name="T33" fmla="*/ 4 h 54"/>
                  <a:gd name="T34" fmla="*/ 8 w 22"/>
                  <a:gd name="T35" fmla="*/ 7 h 54"/>
                  <a:gd name="T36" fmla="*/ 4 w 22"/>
                  <a:gd name="T37" fmla="*/ 0 h 54"/>
                  <a:gd name="T38" fmla="*/ 0 w 22"/>
                  <a:gd name="T39" fmla="*/ 0 h 54"/>
                  <a:gd name="T40" fmla="*/ 0 w 22"/>
                  <a:gd name="T41" fmla="*/ 4 h 54"/>
                  <a:gd name="T42" fmla="*/ 4 w 22"/>
                  <a:gd name="T4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54">
                    <a:moveTo>
                      <a:pt x="4" y="0"/>
                    </a:moveTo>
                    <a:lnTo>
                      <a:pt x="0" y="4"/>
                    </a:lnTo>
                    <a:lnTo>
                      <a:pt x="4" y="11"/>
                    </a:lnTo>
                    <a:lnTo>
                      <a:pt x="8" y="15"/>
                    </a:lnTo>
                    <a:lnTo>
                      <a:pt x="8" y="22"/>
                    </a:lnTo>
                    <a:lnTo>
                      <a:pt x="11" y="29"/>
                    </a:lnTo>
                    <a:lnTo>
                      <a:pt x="11" y="47"/>
                    </a:lnTo>
                    <a:lnTo>
                      <a:pt x="8" y="51"/>
                    </a:lnTo>
                    <a:lnTo>
                      <a:pt x="15" y="54"/>
                    </a:lnTo>
                    <a:lnTo>
                      <a:pt x="18" y="47"/>
                    </a:lnTo>
                    <a:lnTo>
                      <a:pt x="22" y="40"/>
                    </a:lnTo>
                    <a:lnTo>
                      <a:pt x="18" y="33"/>
                    </a:lnTo>
                    <a:lnTo>
                      <a:pt x="18" y="25"/>
                    </a:lnTo>
                    <a:lnTo>
                      <a:pt x="15" y="22"/>
                    </a:lnTo>
                    <a:lnTo>
                      <a:pt x="11" y="15"/>
                    </a:lnTo>
                    <a:lnTo>
                      <a:pt x="11" y="7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35" name="Freeform 959"/>
              <p:cNvSpPr>
                <a:spLocks/>
              </p:cNvSpPr>
              <p:nvPr/>
            </p:nvSpPr>
            <p:spPr bwMode="auto">
              <a:xfrm>
                <a:off x="3696" y="2080"/>
                <a:ext cx="7" cy="10"/>
              </a:xfrm>
              <a:custGeom>
                <a:avLst/>
                <a:gdLst>
                  <a:gd name="T0" fmla="*/ 7 w 7"/>
                  <a:gd name="T1" fmla="*/ 0 h 10"/>
                  <a:gd name="T2" fmla="*/ 0 w 7"/>
                  <a:gd name="T3" fmla="*/ 3 h 10"/>
                  <a:gd name="T4" fmla="*/ 4 w 7"/>
                  <a:gd name="T5" fmla="*/ 10 h 10"/>
                  <a:gd name="T6" fmla="*/ 7 w 7"/>
                  <a:gd name="T7" fmla="*/ 7 h 10"/>
                  <a:gd name="T8" fmla="*/ 4 w 7"/>
                  <a:gd name="T9" fmla="*/ 7 h 10"/>
                  <a:gd name="T10" fmla="*/ 7 w 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lnTo>
                      <a:pt x="0" y="3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36" name="Freeform 960"/>
              <p:cNvSpPr>
                <a:spLocks/>
              </p:cNvSpPr>
              <p:nvPr/>
            </p:nvSpPr>
            <p:spPr bwMode="auto">
              <a:xfrm>
                <a:off x="3700" y="2080"/>
                <a:ext cx="100" cy="82"/>
              </a:xfrm>
              <a:custGeom>
                <a:avLst/>
                <a:gdLst>
                  <a:gd name="T0" fmla="*/ 97 w 100"/>
                  <a:gd name="T1" fmla="*/ 75 h 82"/>
                  <a:gd name="T2" fmla="*/ 100 w 100"/>
                  <a:gd name="T3" fmla="*/ 75 h 82"/>
                  <a:gd name="T4" fmla="*/ 93 w 100"/>
                  <a:gd name="T5" fmla="*/ 72 h 82"/>
                  <a:gd name="T6" fmla="*/ 86 w 100"/>
                  <a:gd name="T7" fmla="*/ 68 h 82"/>
                  <a:gd name="T8" fmla="*/ 82 w 100"/>
                  <a:gd name="T9" fmla="*/ 64 h 82"/>
                  <a:gd name="T10" fmla="*/ 75 w 100"/>
                  <a:gd name="T11" fmla="*/ 61 h 82"/>
                  <a:gd name="T12" fmla="*/ 72 w 100"/>
                  <a:gd name="T13" fmla="*/ 54 h 82"/>
                  <a:gd name="T14" fmla="*/ 64 w 100"/>
                  <a:gd name="T15" fmla="*/ 50 h 82"/>
                  <a:gd name="T16" fmla="*/ 57 w 100"/>
                  <a:gd name="T17" fmla="*/ 46 h 82"/>
                  <a:gd name="T18" fmla="*/ 54 w 100"/>
                  <a:gd name="T19" fmla="*/ 39 h 82"/>
                  <a:gd name="T20" fmla="*/ 46 w 100"/>
                  <a:gd name="T21" fmla="*/ 36 h 82"/>
                  <a:gd name="T22" fmla="*/ 25 w 100"/>
                  <a:gd name="T23" fmla="*/ 14 h 82"/>
                  <a:gd name="T24" fmla="*/ 18 w 100"/>
                  <a:gd name="T25" fmla="*/ 10 h 82"/>
                  <a:gd name="T26" fmla="*/ 10 w 100"/>
                  <a:gd name="T27" fmla="*/ 7 h 82"/>
                  <a:gd name="T28" fmla="*/ 3 w 100"/>
                  <a:gd name="T29" fmla="*/ 0 h 82"/>
                  <a:gd name="T30" fmla="*/ 0 w 100"/>
                  <a:gd name="T31" fmla="*/ 7 h 82"/>
                  <a:gd name="T32" fmla="*/ 7 w 100"/>
                  <a:gd name="T33" fmla="*/ 10 h 82"/>
                  <a:gd name="T34" fmla="*/ 14 w 100"/>
                  <a:gd name="T35" fmla="*/ 14 h 82"/>
                  <a:gd name="T36" fmla="*/ 18 w 100"/>
                  <a:gd name="T37" fmla="*/ 21 h 82"/>
                  <a:gd name="T38" fmla="*/ 25 w 100"/>
                  <a:gd name="T39" fmla="*/ 25 h 82"/>
                  <a:gd name="T40" fmla="*/ 32 w 100"/>
                  <a:gd name="T41" fmla="*/ 28 h 82"/>
                  <a:gd name="T42" fmla="*/ 36 w 100"/>
                  <a:gd name="T43" fmla="*/ 36 h 82"/>
                  <a:gd name="T44" fmla="*/ 43 w 100"/>
                  <a:gd name="T45" fmla="*/ 39 h 82"/>
                  <a:gd name="T46" fmla="*/ 72 w 100"/>
                  <a:gd name="T47" fmla="*/ 68 h 82"/>
                  <a:gd name="T48" fmla="*/ 79 w 100"/>
                  <a:gd name="T49" fmla="*/ 72 h 82"/>
                  <a:gd name="T50" fmla="*/ 82 w 100"/>
                  <a:gd name="T51" fmla="*/ 75 h 82"/>
                  <a:gd name="T52" fmla="*/ 90 w 100"/>
                  <a:gd name="T53" fmla="*/ 79 h 82"/>
                  <a:gd name="T54" fmla="*/ 97 w 100"/>
                  <a:gd name="T55" fmla="*/ 82 h 82"/>
                  <a:gd name="T56" fmla="*/ 100 w 100"/>
                  <a:gd name="T57" fmla="*/ 82 h 82"/>
                  <a:gd name="T58" fmla="*/ 97 w 100"/>
                  <a:gd name="T59" fmla="*/ 82 h 82"/>
                  <a:gd name="T60" fmla="*/ 100 w 100"/>
                  <a:gd name="T61" fmla="*/ 82 h 82"/>
                  <a:gd name="T62" fmla="*/ 97 w 100"/>
                  <a:gd name="T63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0" h="82">
                    <a:moveTo>
                      <a:pt x="97" y="75"/>
                    </a:moveTo>
                    <a:lnTo>
                      <a:pt x="100" y="75"/>
                    </a:lnTo>
                    <a:lnTo>
                      <a:pt x="93" y="72"/>
                    </a:lnTo>
                    <a:lnTo>
                      <a:pt x="86" y="68"/>
                    </a:lnTo>
                    <a:lnTo>
                      <a:pt x="82" y="64"/>
                    </a:lnTo>
                    <a:lnTo>
                      <a:pt x="75" y="61"/>
                    </a:lnTo>
                    <a:lnTo>
                      <a:pt x="72" y="54"/>
                    </a:lnTo>
                    <a:lnTo>
                      <a:pt x="64" y="50"/>
                    </a:lnTo>
                    <a:lnTo>
                      <a:pt x="57" y="46"/>
                    </a:lnTo>
                    <a:lnTo>
                      <a:pt x="54" y="39"/>
                    </a:lnTo>
                    <a:lnTo>
                      <a:pt x="46" y="36"/>
                    </a:lnTo>
                    <a:lnTo>
                      <a:pt x="25" y="14"/>
                    </a:lnTo>
                    <a:lnTo>
                      <a:pt x="18" y="10"/>
                    </a:lnTo>
                    <a:lnTo>
                      <a:pt x="10" y="7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7" y="10"/>
                    </a:lnTo>
                    <a:lnTo>
                      <a:pt x="14" y="14"/>
                    </a:lnTo>
                    <a:lnTo>
                      <a:pt x="18" y="21"/>
                    </a:lnTo>
                    <a:lnTo>
                      <a:pt x="25" y="25"/>
                    </a:lnTo>
                    <a:lnTo>
                      <a:pt x="32" y="28"/>
                    </a:lnTo>
                    <a:lnTo>
                      <a:pt x="36" y="36"/>
                    </a:lnTo>
                    <a:lnTo>
                      <a:pt x="43" y="39"/>
                    </a:lnTo>
                    <a:lnTo>
                      <a:pt x="72" y="68"/>
                    </a:lnTo>
                    <a:lnTo>
                      <a:pt x="79" y="72"/>
                    </a:lnTo>
                    <a:lnTo>
                      <a:pt x="82" y="75"/>
                    </a:lnTo>
                    <a:lnTo>
                      <a:pt x="90" y="79"/>
                    </a:lnTo>
                    <a:lnTo>
                      <a:pt x="97" y="82"/>
                    </a:lnTo>
                    <a:lnTo>
                      <a:pt x="100" y="82"/>
                    </a:lnTo>
                    <a:lnTo>
                      <a:pt x="97" y="82"/>
                    </a:lnTo>
                    <a:lnTo>
                      <a:pt x="100" y="82"/>
                    </a:lnTo>
                    <a:lnTo>
                      <a:pt x="97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37" name="Freeform 961"/>
              <p:cNvSpPr>
                <a:spLocks/>
              </p:cNvSpPr>
              <p:nvPr/>
            </p:nvSpPr>
            <p:spPr bwMode="auto">
              <a:xfrm>
                <a:off x="3797" y="2152"/>
                <a:ext cx="11" cy="10"/>
              </a:xfrm>
              <a:custGeom>
                <a:avLst/>
                <a:gdLst>
                  <a:gd name="T0" fmla="*/ 3 w 11"/>
                  <a:gd name="T1" fmla="*/ 7 h 10"/>
                  <a:gd name="T2" fmla="*/ 3 w 11"/>
                  <a:gd name="T3" fmla="*/ 0 h 10"/>
                  <a:gd name="T4" fmla="*/ 0 w 11"/>
                  <a:gd name="T5" fmla="*/ 3 h 10"/>
                  <a:gd name="T6" fmla="*/ 3 w 11"/>
                  <a:gd name="T7" fmla="*/ 10 h 10"/>
                  <a:gd name="T8" fmla="*/ 7 w 11"/>
                  <a:gd name="T9" fmla="*/ 7 h 10"/>
                  <a:gd name="T10" fmla="*/ 7 w 11"/>
                  <a:gd name="T11" fmla="*/ 0 h 10"/>
                  <a:gd name="T12" fmla="*/ 7 w 11"/>
                  <a:gd name="T13" fmla="*/ 7 h 10"/>
                  <a:gd name="T14" fmla="*/ 11 w 11"/>
                  <a:gd name="T15" fmla="*/ 3 h 10"/>
                  <a:gd name="T16" fmla="*/ 7 w 11"/>
                  <a:gd name="T17" fmla="*/ 0 h 10"/>
                  <a:gd name="T18" fmla="*/ 3 w 11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3" y="7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10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38" name="Freeform 962"/>
              <p:cNvSpPr>
                <a:spLocks/>
              </p:cNvSpPr>
              <p:nvPr/>
            </p:nvSpPr>
            <p:spPr bwMode="auto">
              <a:xfrm>
                <a:off x="3703" y="2069"/>
                <a:ext cx="101" cy="90"/>
              </a:xfrm>
              <a:custGeom>
                <a:avLst/>
                <a:gdLst>
                  <a:gd name="T0" fmla="*/ 0 w 101"/>
                  <a:gd name="T1" fmla="*/ 3 h 90"/>
                  <a:gd name="T2" fmla="*/ 0 w 101"/>
                  <a:gd name="T3" fmla="*/ 7 h 90"/>
                  <a:gd name="T4" fmla="*/ 11 w 101"/>
                  <a:gd name="T5" fmla="*/ 11 h 90"/>
                  <a:gd name="T6" fmla="*/ 15 w 101"/>
                  <a:gd name="T7" fmla="*/ 14 h 90"/>
                  <a:gd name="T8" fmla="*/ 22 w 101"/>
                  <a:gd name="T9" fmla="*/ 18 h 90"/>
                  <a:gd name="T10" fmla="*/ 29 w 101"/>
                  <a:gd name="T11" fmla="*/ 25 h 90"/>
                  <a:gd name="T12" fmla="*/ 36 w 101"/>
                  <a:gd name="T13" fmla="*/ 29 h 90"/>
                  <a:gd name="T14" fmla="*/ 47 w 101"/>
                  <a:gd name="T15" fmla="*/ 39 h 90"/>
                  <a:gd name="T16" fmla="*/ 54 w 101"/>
                  <a:gd name="T17" fmla="*/ 43 h 90"/>
                  <a:gd name="T18" fmla="*/ 58 w 101"/>
                  <a:gd name="T19" fmla="*/ 50 h 90"/>
                  <a:gd name="T20" fmla="*/ 69 w 101"/>
                  <a:gd name="T21" fmla="*/ 61 h 90"/>
                  <a:gd name="T22" fmla="*/ 76 w 101"/>
                  <a:gd name="T23" fmla="*/ 65 h 90"/>
                  <a:gd name="T24" fmla="*/ 79 w 101"/>
                  <a:gd name="T25" fmla="*/ 72 h 90"/>
                  <a:gd name="T26" fmla="*/ 87 w 101"/>
                  <a:gd name="T27" fmla="*/ 79 h 90"/>
                  <a:gd name="T28" fmla="*/ 94 w 101"/>
                  <a:gd name="T29" fmla="*/ 83 h 90"/>
                  <a:gd name="T30" fmla="*/ 97 w 101"/>
                  <a:gd name="T31" fmla="*/ 90 h 90"/>
                  <a:gd name="T32" fmla="*/ 101 w 101"/>
                  <a:gd name="T33" fmla="*/ 83 h 90"/>
                  <a:gd name="T34" fmla="*/ 51 w 101"/>
                  <a:gd name="T35" fmla="*/ 32 h 90"/>
                  <a:gd name="T36" fmla="*/ 43 w 101"/>
                  <a:gd name="T37" fmla="*/ 29 h 90"/>
                  <a:gd name="T38" fmla="*/ 40 w 101"/>
                  <a:gd name="T39" fmla="*/ 21 h 90"/>
                  <a:gd name="T40" fmla="*/ 33 w 101"/>
                  <a:gd name="T41" fmla="*/ 18 h 90"/>
                  <a:gd name="T42" fmla="*/ 25 w 101"/>
                  <a:gd name="T43" fmla="*/ 14 h 90"/>
                  <a:gd name="T44" fmla="*/ 15 w 101"/>
                  <a:gd name="T45" fmla="*/ 3 h 90"/>
                  <a:gd name="T46" fmla="*/ 4 w 101"/>
                  <a:gd name="T47" fmla="*/ 0 h 90"/>
                  <a:gd name="T48" fmla="*/ 7 w 101"/>
                  <a:gd name="T49" fmla="*/ 3 h 90"/>
                  <a:gd name="T50" fmla="*/ 0 w 101"/>
                  <a:gd name="T51" fmla="*/ 3 h 90"/>
                  <a:gd name="T52" fmla="*/ 0 w 101"/>
                  <a:gd name="T53" fmla="*/ 7 h 90"/>
                  <a:gd name="T54" fmla="*/ 0 w 101"/>
                  <a:gd name="T55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1" h="90">
                    <a:moveTo>
                      <a:pt x="0" y="3"/>
                    </a:moveTo>
                    <a:lnTo>
                      <a:pt x="0" y="7"/>
                    </a:lnTo>
                    <a:lnTo>
                      <a:pt x="11" y="11"/>
                    </a:lnTo>
                    <a:lnTo>
                      <a:pt x="15" y="14"/>
                    </a:lnTo>
                    <a:lnTo>
                      <a:pt x="22" y="18"/>
                    </a:lnTo>
                    <a:lnTo>
                      <a:pt x="29" y="25"/>
                    </a:lnTo>
                    <a:lnTo>
                      <a:pt x="36" y="29"/>
                    </a:lnTo>
                    <a:lnTo>
                      <a:pt x="47" y="39"/>
                    </a:lnTo>
                    <a:lnTo>
                      <a:pt x="54" y="43"/>
                    </a:lnTo>
                    <a:lnTo>
                      <a:pt x="58" y="50"/>
                    </a:lnTo>
                    <a:lnTo>
                      <a:pt x="69" y="61"/>
                    </a:lnTo>
                    <a:lnTo>
                      <a:pt x="76" y="65"/>
                    </a:lnTo>
                    <a:lnTo>
                      <a:pt x="79" y="72"/>
                    </a:lnTo>
                    <a:lnTo>
                      <a:pt x="87" y="79"/>
                    </a:lnTo>
                    <a:lnTo>
                      <a:pt x="94" y="83"/>
                    </a:lnTo>
                    <a:lnTo>
                      <a:pt x="97" y="90"/>
                    </a:lnTo>
                    <a:lnTo>
                      <a:pt x="101" y="83"/>
                    </a:lnTo>
                    <a:lnTo>
                      <a:pt x="51" y="32"/>
                    </a:lnTo>
                    <a:lnTo>
                      <a:pt x="43" y="29"/>
                    </a:lnTo>
                    <a:lnTo>
                      <a:pt x="40" y="21"/>
                    </a:lnTo>
                    <a:lnTo>
                      <a:pt x="33" y="18"/>
                    </a:lnTo>
                    <a:lnTo>
                      <a:pt x="25" y="14"/>
                    </a:lnTo>
                    <a:lnTo>
                      <a:pt x="15" y="3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39" name="Freeform 963"/>
              <p:cNvSpPr>
                <a:spLocks/>
              </p:cNvSpPr>
              <p:nvPr/>
            </p:nvSpPr>
            <p:spPr bwMode="auto">
              <a:xfrm>
                <a:off x="3703" y="1957"/>
                <a:ext cx="65" cy="115"/>
              </a:xfrm>
              <a:custGeom>
                <a:avLst/>
                <a:gdLst>
                  <a:gd name="T0" fmla="*/ 65 w 65"/>
                  <a:gd name="T1" fmla="*/ 18 h 115"/>
                  <a:gd name="T2" fmla="*/ 58 w 65"/>
                  <a:gd name="T3" fmla="*/ 18 h 115"/>
                  <a:gd name="T4" fmla="*/ 54 w 65"/>
                  <a:gd name="T5" fmla="*/ 33 h 115"/>
                  <a:gd name="T6" fmla="*/ 51 w 65"/>
                  <a:gd name="T7" fmla="*/ 43 h 115"/>
                  <a:gd name="T8" fmla="*/ 43 w 65"/>
                  <a:gd name="T9" fmla="*/ 58 h 115"/>
                  <a:gd name="T10" fmla="*/ 22 w 65"/>
                  <a:gd name="T11" fmla="*/ 79 h 115"/>
                  <a:gd name="T12" fmla="*/ 15 w 65"/>
                  <a:gd name="T13" fmla="*/ 90 h 115"/>
                  <a:gd name="T14" fmla="*/ 4 w 65"/>
                  <a:gd name="T15" fmla="*/ 101 h 115"/>
                  <a:gd name="T16" fmla="*/ 0 w 65"/>
                  <a:gd name="T17" fmla="*/ 115 h 115"/>
                  <a:gd name="T18" fmla="*/ 7 w 65"/>
                  <a:gd name="T19" fmla="*/ 115 h 115"/>
                  <a:gd name="T20" fmla="*/ 15 w 65"/>
                  <a:gd name="T21" fmla="*/ 105 h 115"/>
                  <a:gd name="T22" fmla="*/ 18 w 65"/>
                  <a:gd name="T23" fmla="*/ 94 h 115"/>
                  <a:gd name="T24" fmla="*/ 40 w 65"/>
                  <a:gd name="T25" fmla="*/ 72 h 115"/>
                  <a:gd name="T26" fmla="*/ 47 w 65"/>
                  <a:gd name="T27" fmla="*/ 61 h 115"/>
                  <a:gd name="T28" fmla="*/ 58 w 65"/>
                  <a:gd name="T29" fmla="*/ 51 h 115"/>
                  <a:gd name="T30" fmla="*/ 61 w 65"/>
                  <a:gd name="T31" fmla="*/ 36 h 115"/>
                  <a:gd name="T32" fmla="*/ 65 w 65"/>
                  <a:gd name="T33" fmla="*/ 18 h 115"/>
                  <a:gd name="T34" fmla="*/ 58 w 65"/>
                  <a:gd name="T35" fmla="*/ 22 h 115"/>
                  <a:gd name="T36" fmla="*/ 65 w 65"/>
                  <a:gd name="T37" fmla="*/ 18 h 115"/>
                  <a:gd name="T38" fmla="*/ 58 w 65"/>
                  <a:gd name="T39" fmla="*/ 0 h 115"/>
                  <a:gd name="T40" fmla="*/ 58 w 65"/>
                  <a:gd name="T41" fmla="*/ 18 h 115"/>
                  <a:gd name="T42" fmla="*/ 65 w 65"/>
                  <a:gd name="T43" fmla="*/ 1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5">
                    <a:moveTo>
                      <a:pt x="65" y="18"/>
                    </a:moveTo>
                    <a:lnTo>
                      <a:pt x="58" y="18"/>
                    </a:lnTo>
                    <a:lnTo>
                      <a:pt x="54" y="33"/>
                    </a:lnTo>
                    <a:lnTo>
                      <a:pt x="51" y="43"/>
                    </a:lnTo>
                    <a:lnTo>
                      <a:pt x="43" y="58"/>
                    </a:lnTo>
                    <a:lnTo>
                      <a:pt x="22" y="79"/>
                    </a:lnTo>
                    <a:lnTo>
                      <a:pt x="15" y="90"/>
                    </a:lnTo>
                    <a:lnTo>
                      <a:pt x="4" y="101"/>
                    </a:lnTo>
                    <a:lnTo>
                      <a:pt x="0" y="115"/>
                    </a:lnTo>
                    <a:lnTo>
                      <a:pt x="7" y="115"/>
                    </a:lnTo>
                    <a:lnTo>
                      <a:pt x="15" y="105"/>
                    </a:lnTo>
                    <a:lnTo>
                      <a:pt x="18" y="94"/>
                    </a:lnTo>
                    <a:lnTo>
                      <a:pt x="40" y="72"/>
                    </a:lnTo>
                    <a:lnTo>
                      <a:pt x="47" y="61"/>
                    </a:lnTo>
                    <a:lnTo>
                      <a:pt x="58" y="51"/>
                    </a:lnTo>
                    <a:lnTo>
                      <a:pt x="61" y="36"/>
                    </a:lnTo>
                    <a:lnTo>
                      <a:pt x="65" y="18"/>
                    </a:lnTo>
                    <a:lnTo>
                      <a:pt x="58" y="22"/>
                    </a:lnTo>
                    <a:lnTo>
                      <a:pt x="65" y="18"/>
                    </a:lnTo>
                    <a:lnTo>
                      <a:pt x="58" y="0"/>
                    </a:lnTo>
                    <a:lnTo>
                      <a:pt x="58" y="18"/>
                    </a:lnTo>
                    <a:lnTo>
                      <a:pt x="6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40" name="Freeform 964"/>
              <p:cNvSpPr>
                <a:spLocks/>
              </p:cNvSpPr>
              <p:nvPr/>
            </p:nvSpPr>
            <p:spPr bwMode="auto">
              <a:xfrm>
                <a:off x="3761" y="1975"/>
                <a:ext cx="86" cy="58"/>
              </a:xfrm>
              <a:custGeom>
                <a:avLst/>
                <a:gdLst>
                  <a:gd name="T0" fmla="*/ 86 w 86"/>
                  <a:gd name="T1" fmla="*/ 51 h 58"/>
                  <a:gd name="T2" fmla="*/ 72 w 86"/>
                  <a:gd name="T3" fmla="*/ 51 h 58"/>
                  <a:gd name="T4" fmla="*/ 57 w 86"/>
                  <a:gd name="T5" fmla="*/ 47 h 58"/>
                  <a:gd name="T6" fmla="*/ 47 w 86"/>
                  <a:gd name="T7" fmla="*/ 43 h 58"/>
                  <a:gd name="T8" fmla="*/ 36 w 86"/>
                  <a:gd name="T9" fmla="*/ 36 h 58"/>
                  <a:gd name="T10" fmla="*/ 29 w 86"/>
                  <a:gd name="T11" fmla="*/ 29 h 58"/>
                  <a:gd name="T12" fmla="*/ 18 w 86"/>
                  <a:gd name="T13" fmla="*/ 22 h 58"/>
                  <a:gd name="T14" fmla="*/ 14 w 86"/>
                  <a:gd name="T15" fmla="*/ 11 h 58"/>
                  <a:gd name="T16" fmla="*/ 7 w 86"/>
                  <a:gd name="T17" fmla="*/ 0 h 58"/>
                  <a:gd name="T18" fmla="*/ 0 w 86"/>
                  <a:gd name="T19" fmla="*/ 4 h 58"/>
                  <a:gd name="T20" fmla="*/ 7 w 86"/>
                  <a:gd name="T21" fmla="*/ 15 h 58"/>
                  <a:gd name="T22" fmla="*/ 14 w 86"/>
                  <a:gd name="T23" fmla="*/ 25 h 58"/>
                  <a:gd name="T24" fmla="*/ 21 w 86"/>
                  <a:gd name="T25" fmla="*/ 36 h 58"/>
                  <a:gd name="T26" fmla="*/ 32 w 86"/>
                  <a:gd name="T27" fmla="*/ 43 h 58"/>
                  <a:gd name="T28" fmla="*/ 43 w 86"/>
                  <a:gd name="T29" fmla="*/ 51 h 58"/>
                  <a:gd name="T30" fmla="*/ 57 w 86"/>
                  <a:gd name="T31" fmla="*/ 54 h 58"/>
                  <a:gd name="T32" fmla="*/ 72 w 86"/>
                  <a:gd name="T33" fmla="*/ 58 h 58"/>
                  <a:gd name="T34" fmla="*/ 83 w 86"/>
                  <a:gd name="T35" fmla="*/ 58 h 58"/>
                  <a:gd name="T36" fmla="*/ 79 w 86"/>
                  <a:gd name="T37" fmla="*/ 58 h 58"/>
                  <a:gd name="T38" fmla="*/ 86 w 86"/>
                  <a:gd name="T39" fmla="*/ 51 h 58"/>
                  <a:gd name="T40" fmla="*/ 83 w 86"/>
                  <a:gd name="T41" fmla="*/ 51 h 58"/>
                  <a:gd name="T42" fmla="*/ 86 w 86"/>
                  <a:gd name="T43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58">
                    <a:moveTo>
                      <a:pt x="86" y="51"/>
                    </a:moveTo>
                    <a:lnTo>
                      <a:pt x="72" y="51"/>
                    </a:lnTo>
                    <a:lnTo>
                      <a:pt x="57" y="47"/>
                    </a:lnTo>
                    <a:lnTo>
                      <a:pt x="47" y="43"/>
                    </a:lnTo>
                    <a:lnTo>
                      <a:pt x="36" y="36"/>
                    </a:lnTo>
                    <a:lnTo>
                      <a:pt x="29" y="29"/>
                    </a:lnTo>
                    <a:lnTo>
                      <a:pt x="18" y="22"/>
                    </a:lnTo>
                    <a:lnTo>
                      <a:pt x="14" y="11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7" y="15"/>
                    </a:lnTo>
                    <a:lnTo>
                      <a:pt x="14" y="25"/>
                    </a:lnTo>
                    <a:lnTo>
                      <a:pt x="21" y="36"/>
                    </a:lnTo>
                    <a:lnTo>
                      <a:pt x="32" y="43"/>
                    </a:lnTo>
                    <a:lnTo>
                      <a:pt x="43" y="51"/>
                    </a:lnTo>
                    <a:lnTo>
                      <a:pt x="57" y="54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79" y="58"/>
                    </a:lnTo>
                    <a:lnTo>
                      <a:pt x="86" y="51"/>
                    </a:lnTo>
                    <a:lnTo>
                      <a:pt x="83" y="51"/>
                    </a:lnTo>
                    <a:lnTo>
                      <a:pt x="86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41" name="Freeform 965"/>
              <p:cNvSpPr>
                <a:spLocks/>
              </p:cNvSpPr>
              <p:nvPr/>
            </p:nvSpPr>
            <p:spPr bwMode="auto">
              <a:xfrm>
                <a:off x="3908" y="1986"/>
                <a:ext cx="18" cy="22"/>
              </a:xfrm>
              <a:custGeom>
                <a:avLst/>
                <a:gdLst>
                  <a:gd name="T0" fmla="*/ 18 w 18"/>
                  <a:gd name="T1" fmla="*/ 18 h 22"/>
                  <a:gd name="T2" fmla="*/ 15 w 18"/>
                  <a:gd name="T3" fmla="*/ 22 h 22"/>
                  <a:gd name="T4" fmla="*/ 0 w 18"/>
                  <a:gd name="T5" fmla="*/ 7 h 22"/>
                  <a:gd name="T6" fmla="*/ 0 w 18"/>
                  <a:gd name="T7" fmla="*/ 4 h 22"/>
                  <a:gd name="T8" fmla="*/ 4 w 18"/>
                  <a:gd name="T9" fmla="*/ 0 h 22"/>
                  <a:gd name="T10" fmla="*/ 15 w 18"/>
                  <a:gd name="T11" fmla="*/ 11 h 22"/>
                  <a:gd name="T12" fmla="*/ 18 w 18"/>
                  <a:gd name="T13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18" y="18"/>
                    </a:moveTo>
                    <a:lnTo>
                      <a:pt x="15" y="22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5" y="11"/>
                    </a:lnTo>
                    <a:lnTo>
                      <a:pt x="1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42" name="Freeform 966"/>
              <p:cNvSpPr>
                <a:spLocks/>
              </p:cNvSpPr>
              <p:nvPr/>
            </p:nvSpPr>
            <p:spPr bwMode="auto">
              <a:xfrm>
                <a:off x="3908" y="1997"/>
                <a:ext cx="22" cy="14"/>
              </a:xfrm>
              <a:custGeom>
                <a:avLst/>
                <a:gdLst>
                  <a:gd name="T0" fmla="*/ 0 w 22"/>
                  <a:gd name="T1" fmla="*/ 3 h 14"/>
                  <a:gd name="T2" fmla="*/ 4 w 22"/>
                  <a:gd name="T3" fmla="*/ 3 h 14"/>
                  <a:gd name="T4" fmla="*/ 15 w 22"/>
                  <a:gd name="T5" fmla="*/ 14 h 14"/>
                  <a:gd name="T6" fmla="*/ 22 w 22"/>
                  <a:gd name="T7" fmla="*/ 7 h 14"/>
                  <a:gd name="T8" fmla="*/ 15 w 22"/>
                  <a:gd name="T9" fmla="*/ 3 h 14"/>
                  <a:gd name="T10" fmla="*/ 11 w 22"/>
                  <a:gd name="T11" fmla="*/ 3 h 14"/>
                  <a:gd name="T12" fmla="*/ 8 w 22"/>
                  <a:gd name="T13" fmla="*/ 0 h 14"/>
                  <a:gd name="T14" fmla="*/ 11 w 22"/>
                  <a:gd name="T15" fmla="*/ 3 h 14"/>
                  <a:gd name="T16" fmla="*/ 0 w 22"/>
                  <a:gd name="T17" fmla="*/ 3 h 14"/>
                  <a:gd name="T18" fmla="*/ 4 w 22"/>
                  <a:gd name="T19" fmla="*/ 3 h 14"/>
                  <a:gd name="T20" fmla="*/ 0 w 22"/>
                  <a:gd name="T2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4">
                    <a:moveTo>
                      <a:pt x="0" y="3"/>
                    </a:moveTo>
                    <a:lnTo>
                      <a:pt x="4" y="3"/>
                    </a:lnTo>
                    <a:lnTo>
                      <a:pt x="15" y="14"/>
                    </a:lnTo>
                    <a:lnTo>
                      <a:pt x="22" y="7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43" name="Freeform 967"/>
              <p:cNvSpPr>
                <a:spLocks/>
              </p:cNvSpPr>
              <p:nvPr/>
            </p:nvSpPr>
            <p:spPr bwMode="auto">
              <a:xfrm>
                <a:off x="3905" y="1982"/>
                <a:ext cx="14" cy="18"/>
              </a:xfrm>
              <a:custGeom>
                <a:avLst/>
                <a:gdLst>
                  <a:gd name="T0" fmla="*/ 11 w 14"/>
                  <a:gd name="T1" fmla="*/ 0 h 18"/>
                  <a:gd name="T2" fmla="*/ 7 w 14"/>
                  <a:gd name="T3" fmla="*/ 0 h 18"/>
                  <a:gd name="T4" fmla="*/ 0 w 14"/>
                  <a:gd name="T5" fmla="*/ 8 h 18"/>
                  <a:gd name="T6" fmla="*/ 0 w 14"/>
                  <a:gd name="T7" fmla="*/ 11 h 18"/>
                  <a:gd name="T8" fmla="*/ 3 w 14"/>
                  <a:gd name="T9" fmla="*/ 15 h 18"/>
                  <a:gd name="T10" fmla="*/ 3 w 14"/>
                  <a:gd name="T11" fmla="*/ 18 h 18"/>
                  <a:gd name="T12" fmla="*/ 14 w 14"/>
                  <a:gd name="T13" fmla="*/ 18 h 18"/>
                  <a:gd name="T14" fmla="*/ 11 w 14"/>
                  <a:gd name="T15" fmla="*/ 11 h 18"/>
                  <a:gd name="T16" fmla="*/ 7 w 14"/>
                  <a:gd name="T17" fmla="*/ 8 h 18"/>
                  <a:gd name="T18" fmla="*/ 3 w 14"/>
                  <a:gd name="T19" fmla="*/ 8 h 18"/>
                  <a:gd name="T20" fmla="*/ 11 w 14"/>
                  <a:gd name="T21" fmla="*/ 0 h 18"/>
                  <a:gd name="T22" fmla="*/ 7 w 14"/>
                  <a:gd name="T23" fmla="*/ 0 h 18"/>
                  <a:gd name="T24" fmla="*/ 11 w 14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8">
                    <a:moveTo>
                      <a:pt x="11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14" y="18"/>
                    </a:lnTo>
                    <a:lnTo>
                      <a:pt x="11" y="11"/>
                    </a:lnTo>
                    <a:lnTo>
                      <a:pt x="7" y="8"/>
                    </a:lnTo>
                    <a:lnTo>
                      <a:pt x="3" y="8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44" name="Freeform 968"/>
              <p:cNvSpPr>
                <a:spLocks/>
              </p:cNvSpPr>
              <p:nvPr/>
            </p:nvSpPr>
            <p:spPr bwMode="auto">
              <a:xfrm>
                <a:off x="3908" y="1982"/>
                <a:ext cx="22" cy="26"/>
              </a:xfrm>
              <a:custGeom>
                <a:avLst/>
                <a:gdLst>
                  <a:gd name="T0" fmla="*/ 22 w 22"/>
                  <a:gd name="T1" fmla="*/ 22 h 26"/>
                  <a:gd name="T2" fmla="*/ 18 w 22"/>
                  <a:gd name="T3" fmla="*/ 15 h 26"/>
                  <a:gd name="T4" fmla="*/ 15 w 22"/>
                  <a:gd name="T5" fmla="*/ 8 h 26"/>
                  <a:gd name="T6" fmla="*/ 8 w 22"/>
                  <a:gd name="T7" fmla="*/ 0 h 26"/>
                  <a:gd name="T8" fmla="*/ 0 w 22"/>
                  <a:gd name="T9" fmla="*/ 8 h 26"/>
                  <a:gd name="T10" fmla="*/ 8 w 22"/>
                  <a:gd name="T11" fmla="*/ 11 h 26"/>
                  <a:gd name="T12" fmla="*/ 11 w 22"/>
                  <a:gd name="T13" fmla="*/ 15 h 26"/>
                  <a:gd name="T14" fmla="*/ 11 w 22"/>
                  <a:gd name="T15" fmla="*/ 18 h 26"/>
                  <a:gd name="T16" fmla="*/ 15 w 22"/>
                  <a:gd name="T17" fmla="*/ 22 h 26"/>
                  <a:gd name="T18" fmla="*/ 15 w 22"/>
                  <a:gd name="T19" fmla="*/ 18 h 26"/>
                  <a:gd name="T20" fmla="*/ 22 w 22"/>
                  <a:gd name="T21" fmla="*/ 26 h 26"/>
                  <a:gd name="T22" fmla="*/ 22 w 22"/>
                  <a:gd name="T23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6">
                    <a:moveTo>
                      <a:pt x="22" y="22"/>
                    </a:moveTo>
                    <a:lnTo>
                      <a:pt x="18" y="15"/>
                    </a:lnTo>
                    <a:lnTo>
                      <a:pt x="15" y="8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1" y="15"/>
                    </a:lnTo>
                    <a:lnTo>
                      <a:pt x="11" y="18"/>
                    </a:lnTo>
                    <a:lnTo>
                      <a:pt x="15" y="22"/>
                    </a:lnTo>
                    <a:lnTo>
                      <a:pt x="15" y="18"/>
                    </a:lnTo>
                    <a:lnTo>
                      <a:pt x="22" y="26"/>
                    </a:lnTo>
                    <a:lnTo>
                      <a:pt x="2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45" name="Freeform 969"/>
              <p:cNvSpPr>
                <a:spLocks/>
              </p:cNvSpPr>
              <p:nvPr/>
            </p:nvSpPr>
            <p:spPr bwMode="auto">
              <a:xfrm>
                <a:off x="3926" y="1986"/>
                <a:ext cx="11" cy="14"/>
              </a:xfrm>
              <a:custGeom>
                <a:avLst/>
                <a:gdLst>
                  <a:gd name="T0" fmla="*/ 11 w 11"/>
                  <a:gd name="T1" fmla="*/ 11 h 14"/>
                  <a:gd name="T2" fmla="*/ 11 w 11"/>
                  <a:gd name="T3" fmla="*/ 14 h 14"/>
                  <a:gd name="T4" fmla="*/ 8 w 11"/>
                  <a:gd name="T5" fmla="*/ 14 h 14"/>
                  <a:gd name="T6" fmla="*/ 4 w 11"/>
                  <a:gd name="T7" fmla="*/ 11 h 14"/>
                  <a:gd name="T8" fmla="*/ 0 w 11"/>
                  <a:gd name="T9" fmla="*/ 11 h 14"/>
                  <a:gd name="T10" fmla="*/ 0 w 11"/>
                  <a:gd name="T11" fmla="*/ 4 h 14"/>
                  <a:gd name="T12" fmla="*/ 4 w 11"/>
                  <a:gd name="T13" fmla="*/ 0 h 14"/>
                  <a:gd name="T14" fmla="*/ 8 w 11"/>
                  <a:gd name="T15" fmla="*/ 4 h 14"/>
                  <a:gd name="T16" fmla="*/ 11 w 11"/>
                  <a:gd name="T17" fmla="*/ 4 h 14"/>
                  <a:gd name="T18" fmla="*/ 11 w 11"/>
                  <a:gd name="T1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4">
                    <a:moveTo>
                      <a:pt x="11" y="11"/>
                    </a:moveTo>
                    <a:lnTo>
                      <a:pt x="11" y="14"/>
                    </a:lnTo>
                    <a:lnTo>
                      <a:pt x="8" y="14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46" name="Freeform 970"/>
              <p:cNvSpPr>
                <a:spLocks/>
              </p:cNvSpPr>
              <p:nvPr/>
            </p:nvSpPr>
            <p:spPr bwMode="auto">
              <a:xfrm>
                <a:off x="3926" y="1997"/>
                <a:ext cx="15" cy="7"/>
              </a:xfrm>
              <a:custGeom>
                <a:avLst/>
                <a:gdLst>
                  <a:gd name="T0" fmla="*/ 4 w 15"/>
                  <a:gd name="T1" fmla="*/ 3 h 7"/>
                  <a:gd name="T2" fmla="*/ 0 w 15"/>
                  <a:gd name="T3" fmla="*/ 3 h 7"/>
                  <a:gd name="T4" fmla="*/ 4 w 15"/>
                  <a:gd name="T5" fmla="*/ 7 h 7"/>
                  <a:gd name="T6" fmla="*/ 11 w 15"/>
                  <a:gd name="T7" fmla="*/ 7 h 7"/>
                  <a:gd name="T8" fmla="*/ 15 w 15"/>
                  <a:gd name="T9" fmla="*/ 0 h 7"/>
                  <a:gd name="T10" fmla="*/ 8 w 15"/>
                  <a:gd name="T11" fmla="*/ 0 h 7"/>
                  <a:gd name="T12" fmla="*/ 4 w 15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4" y="3"/>
                    </a:moveTo>
                    <a:lnTo>
                      <a:pt x="0" y="3"/>
                    </a:lnTo>
                    <a:lnTo>
                      <a:pt x="4" y="7"/>
                    </a:lnTo>
                    <a:lnTo>
                      <a:pt x="11" y="7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47" name="Freeform 971"/>
              <p:cNvSpPr>
                <a:spLocks/>
              </p:cNvSpPr>
              <p:nvPr/>
            </p:nvSpPr>
            <p:spPr bwMode="auto">
              <a:xfrm>
                <a:off x="3923" y="1982"/>
                <a:ext cx="11" cy="18"/>
              </a:xfrm>
              <a:custGeom>
                <a:avLst/>
                <a:gdLst>
                  <a:gd name="T0" fmla="*/ 11 w 11"/>
                  <a:gd name="T1" fmla="*/ 0 h 18"/>
                  <a:gd name="T2" fmla="*/ 7 w 11"/>
                  <a:gd name="T3" fmla="*/ 0 h 18"/>
                  <a:gd name="T4" fmla="*/ 3 w 11"/>
                  <a:gd name="T5" fmla="*/ 4 h 18"/>
                  <a:gd name="T6" fmla="*/ 0 w 11"/>
                  <a:gd name="T7" fmla="*/ 11 h 18"/>
                  <a:gd name="T8" fmla="*/ 7 w 11"/>
                  <a:gd name="T9" fmla="*/ 18 h 18"/>
                  <a:gd name="T10" fmla="*/ 11 w 11"/>
                  <a:gd name="T11" fmla="*/ 15 h 18"/>
                  <a:gd name="T12" fmla="*/ 7 w 11"/>
                  <a:gd name="T13" fmla="*/ 11 h 18"/>
                  <a:gd name="T14" fmla="*/ 7 w 11"/>
                  <a:gd name="T15" fmla="*/ 8 h 18"/>
                  <a:gd name="T16" fmla="*/ 11 w 11"/>
                  <a:gd name="T17" fmla="*/ 8 h 18"/>
                  <a:gd name="T18" fmla="*/ 7 w 11"/>
                  <a:gd name="T19" fmla="*/ 8 h 18"/>
                  <a:gd name="T20" fmla="*/ 11 w 11"/>
                  <a:gd name="T21" fmla="*/ 0 h 18"/>
                  <a:gd name="T22" fmla="*/ 7 w 11"/>
                  <a:gd name="T23" fmla="*/ 0 h 18"/>
                  <a:gd name="T24" fmla="*/ 11 w 11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7" y="0"/>
                    </a:lnTo>
                    <a:lnTo>
                      <a:pt x="3" y="4"/>
                    </a:lnTo>
                    <a:lnTo>
                      <a:pt x="0" y="11"/>
                    </a:lnTo>
                    <a:lnTo>
                      <a:pt x="7" y="18"/>
                    </a:lnTo>
                    <a:lnTo>
                      <a:pt x="11" y="15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11" y="8"/>
                    </a:lnTo>
                    <a:lnTo>
                      <a:pt x="7" y="8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48" name="Freeform 972"/>
              <p:cNvSpPr>
                <a:spLocks/>
              </p:cNvSpPr>
              <p:nvPr/>
            </p:nvSpPr>
            <p:spPr bwMode="auto">
              <a:xfrm>
                <a:off x="3930" y="1982"/>
                <a:ext cx="11" cy="15"/>
              </a:xfrm>
              <a:custGeom>
                <a:avLst/>
                <a:gdLst>
                  <a:gd name="T0" fmla="*/ 11 w 11"/>
                  <a:gd name="T1" fmla="*/ 15 h 15"/>
                  <a:gd name="T2" fmla="*/ 11 w 11"/>
                  <a:gd name="T3" fmla="*/ 8 h 15"/>
                  <a:gd name="T4" fmla="*/ 4 w 11"/>
                  <a:gd name="T5" fmla="*/ 0 h 15"/>
                  <a:gd name="T6" fmla="*/ 0 w 11"/>
                  <a:gd name="T7" fmla="*/ 8 h 15"/>
                  <a:gd name="T8" fmla="*/ 4 w 11"/>
                  <a:gd name="T9" fmla="*/ 8 h 15"/>
                  <a:gd name="T10" fmla="*/ 4 w 11"/>
                  <a:gd name="T11" fmla="*/ 15 h 15"/>
                  <a:gd name="T12" fmla="*/ 11 w 1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lnTo>
                      <a:pt x="11" y="8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15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49" name="Freeform 973"/>
              <p:cNvSpPr>
                <a:spLocks/>
              </p:cNvSpPr>
              <p:nvPr/>
            </p:nvSpPr>
            <p:spPr bwMode="auto">
              <a:xfrm>
                <a:off x="3869" y="1990"/>
                <a:ext cx="43" cy="28"/>
              </a:xfrm>
              <a:custGeom>
                <a:avLst/>
                <a:gdLst>
                  <a:gd name="T0" fmla="*/ 43 w 43"/>
                  <a:gd name="T1" fmla="*/ 14 h 28"/>
                  <a:gd name="T2" fmla="*/ 29 w 43"/>
                  <a:gd name="T3" fmla="*/ 21 h 28"/>
                  <a:gd name="T4" fmla="*/ 32 w 43"/>
                  <a:gd name="T5" fmla="*/ 25 h 28"/>
                  <a:gd name="T6" fmla="*/ 32 w 43"/>
                  <a:gd name="T7" fmla="*/ 28 h 28"/>
                  <a:gd name="T8" fmla="*/ 29 w 43"/>
                  <a:gd name="T9" fmla="*/ 28 h 28"/>
                  <a:gd name="T10" fmla="*/ 21 w 43"/>
                  <a:gd name="T11" fmla="*/ 25 h 28"/>
                  <a:gd name="T12" fmla="*/ 18 w 43"/>
                  <a:gd name="T13" fmla="*/ 25 h 28"/>
                  <a:gd name="T14" fmla="*/ 11 w 43"/>
                  <a:gd name="T15" fmla="*/ 18 h 28"/>
                  <a:gd name="T16" fmla="*/ 7 w 43"/>
                  <a:gd name="T17" fmla="*/ 18 h 28"/>
                  <a:gd name="T18" fmla="*/ 0 w 43"/>
                  <a:gd name="T19" fmla="*/ 10 h 28"/>
                  <a:gd name="T20" fmla="*/ 3 w 43"/>
                  <a:gd name="T21" fmla="*/ 7 h 28"/>
                  <a:gd name="T22" fmla="*/ 3 w 43"/>
                  <a:gd name="T23" fmla="*/ 3 h 28"/>
                  <a:gd name="T24" fmla="*/ 7 w 43"/>
                  <a:gd name="T25" fmla="*/ 3 h 28"/>
                  <a:gd name="T26" fmla="*/ 11 w 43"/>
                  <a:gd name="T27" fmla="*/ 7 h 28"/>
                  <a:gd name="T28" fmla="*/ 18 w 43"/>
                  <a:gd name="T29" fmla="*/ 7 h 28"/>
                  <a:gd name="T30" fmla="*/ 18 w 43"/>
                  <a:gd name="T31" fmla="*/ 0 h 28"/>
                  <a:gd name="T32" fmla="*/ 21 w 43"/>
                  <a:gd name="T33" fmla="*/ 0 h 28"/>
                  <a:gd name="T34" fmla="*/ 25 w 43"/>
                  <a:gd name="T35" fmla="*/ 3 h 28"/>
                  <a:gd name="T36" fmla="*/ 29 w 43"/>
                  <a:gd name="T37" fmla="*/ 3 h 28"/>
                  <a:gd name="T38" fmla="*/ 32 w 43"/>
                  <a:gd name="T39" fmla="*/ 7 h 28"/>
                  <a:gd name="T40" fmla="*/ 36 w 43"/>
                  <a:gd name="T41" fmla="*/ 7 h 28"/>
                  <a:gd name="T42" fmla="*/ 36 w 43"/>
                  <a:gd name="T43" fmla="*/ 10 h 28"/>
                  <a:gd name="T44" fmla="*/ 39 w 43"/>
                  <a:gd name="T45" fmla="*/ 10 h 28"/>
                  <a:gd name="T46" fmla="*/ 43 w 43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28">
                    <a:moveTo>
                      <a:pt x="43" y="14"/>
                    </a:moveTo>
                    <a:lnTo>
                      <a:pt x="29" y="21"/>
                    </a:lnTo>
                    <a:lnTo>
                      <a:pt x="32" y="25"/>
                    </a:lnTo>
                    <a:lnTo>
                      <a:pt x="32" y="28"/>
                    </a:lnTo>
                    <a:lnTo>
                      <a:pt x="29" y="28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7"/>
                    </a:lnTo>
                    <a:lnTo>
                      <a:pt x="36" y="7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50" name="Freeform 974"/>
              <p:cNvSpPr>
                <a:spLocks/>
              </p:cNvSpPr>
              <p:nvPr/>
            </p:nvSpPr>
            <p:spPr bwMode="auto">
              <a:xfrm>
                <a:off x="3890" y="2000"/>
                <a:ext cx="22" cy="15"/>
              </a:xfrm>
              <a:custGeom>
                <a:avLst/>
                <a:gdLst>
                  <a:gd name="T0" fmla="*/ 8 w 22"/>
                  <a:gd name="T1" fmla="*/ 8 h 15"/>
                  <a:gd name="T2" fmla="*/ 11 w 22"/>
                  <a:gd name="T3" fmla="*/ 15 h 15"/>
                  <a:gd name="T4" fmla="*/ 22 w 22"/>
                  <a:gd name="T5" fmla="*/ 8 h 15"/>
                  <a:gd name="T6" fmla="*/ 18 w 22"/>
                  <a:gd name="T7" fmla="*/ 0 h 15"/>
                  <a:gd name="T8" fmla="*/ 8 w 22"/>
                  <a:gd name="T9" fmla="*/ 8 h 15"/>
                  <a:gd name="T10" fmla="*/ 8 w 22"/>
                  <a:gd name="T11" fmla="*/ 15 h 15"/>
                  <a:gd name="T12" fmla="*/ 8 w 22"/>
                  <a:gd name="T13" fmla="*/ 8 h 15"/>
                  <a:gd name="T14" fmla="*/ 0 w 22"/>
                  <a:gd name="T15" fmla="*/ 11 h 15"/>
                  <a:gd name="T16" fmla="*/ 8 w 22"/>
                  <a:gd name="T17" fmla="*/ 15 h 15"/>
                  <a:gd name="T18" fmla="*/ 8 w 22"/>
                  <a:gd name="T1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5">
                    <a:moveTo>
                      <a:pt x="8" y="8"/>
                    </a:moveTo>
                    <a:lnTo>
                      <a:pt x="11" y="15"/>
                    </a:lnTo>
                    <a:lnTo>
                      <a:pt x="22" y="8"/>
                    </a:lnTo>
                    <a:lnTo>
                      <a:pt x="18" y="0"/>
                    </a:lnTo>
                    <a:lnTo>
                      <a:pt x="8" y="8"/>
                    </a:lnTo>
                    <a:lnTo>
                      <a:pt x="8" y="15"/>
                    </a:lnTo>
                    <a:lnTo>
                      <a:pt x="8" y="8"/>
                    </a:lnTo>
                    <a:lnTo>
                      <a:pt x="0" y="11"/>
                    </a:lnTo>
                    <a:lnTo>
                      <a:pt x="8" y="1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51" name="Freeform 975"/>
              <p:cNvSpPr>
                <a:spLocks/>
              </p:cNvSpPr>
              <p:nvPr/>
            </p:nvSpPr>
            <p:spPr bwMode="auto">
              <a:xfrm>
                <a:off x="3898" y="2008"/>
                <a:ext cx="7" cy="14"/>
              </a:xfrm>
              <a:custGeom>
                <a:avLst/>
                <a:gdLst>
                  <a:gd name="T0" fmla="*/ 3 w 7"/>
                  <a:gd name="T1" fmla="*/ 14 h 14"/>
                  <a:gd name="T2" fmla="*/ 7 w 7"/>
                  <a:gd name="T3" fmla="*/ 10 h 14"/>
                  <a:gd name="T4" fmla="*/ 7 w 7"/>
                  <a:gd name="T5" fmla="*/ 7 h 14"/>
                  <a:gd name="T6" fmla="*/ 0 w 7"/>
                  <a:gd name="T7" fmla="*/ 0 h 14"/>
                  <a:gd name="T8" fmla="*/ 0 w 7"/>
                  <a:gd name="T9" fmla="*/ 10 h 14"/>
                  <a:gd name="T10" fmla="*/ 3 w 7"/>
                  <a:gd name="T11" fmla="*/ 7 h 14"/>
                  <a:gd name="T12" fmla="*/ 3 w 7"/>
                  <a:gd name="T13" fmla="*/ 14 h 14"/>
                  <a:gd name="T14" fmla="*/ 7 w 7"/>
                  <a:gd name="T15" fmla="*/ 10 h 14"/>
                  <a:gd name="T16" fmla="*/ 3 w 7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4">
                    <a:moveTo>
                      <a:pt x="3" y="14"/>
                    </a:moveTo>
                    <a:lnTo>
                      <a:pt x="7" y="10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52" name="Freeform 976"/>
              <p:cNvSpPr>
                <a:spLocks/>
              </p:cNvSpPr>
              <p:nvPr/>
            </p:nvSpPr>
            <p:spPr bwMode="auto">
              <a:xfrm>
                <a:off x="3865" y="1997"/>
                <a:ext cx="36" cy="25"/>
              </a:xfrm>
              <a:custGeom>
                <a:avLst/>
                <a:gdLst>
                  <a:gd name="T0" fmla="*/ 0 w 36"/>
                  <a:gd name="T1" fmla="*/ 3 h 25"/>
                  <a:gd name="T2" fmla="*/ 0 w 36"/>
                  <a:gd name="T3" fmla="*/ 7 h 25"/>
                  <a:gd name="T4" fmla="*/ 4 w 36"/>
                  <a:gd name="T5" fmla="*/ 11 h 25"/>
                  <a:gd name="T6" fmla="*/ 7 w 36"/>
                  <a:gd name="T7" fmla="*/ 11 h 25"/>
                  <a:gd name="T8" fmla="*/ 15 w 36"/>
                  <a:gd name="T9" fmla="*/ 18 h 25"/>
                  <a:gd name="T10" fmla="*/ 22 w 36"/>
                  <a:gd name="T11" fmla="*/ 21 h 25"/>
                  <a:gd name="T12" fmla="*/ 25 w 36"/>
                  <a:gd name="T13" fmla="*/ 21 h 25"/>
                  <a:gd name="T14" fmla="*/ 33 w 36"/>
                  <a:gd name="T15" fmla="*/ 25 h 25"/>
                  <a:gd name="T16" fmla="*/ 36 w 36"/>
                  <a:gd name="T17" fmla="*/ 25 h 25"/>
                  <a:gd name="T18" fmla="*/ 36 w 36"/>
                  <a:gd name="T19" fmla="*/ 18 h 25"/>
                  <a:gd name="T20" fmla="*/ 29 w 36"/>
                  <a:gd name="T21" fmla="*/ 18 h 25"/>
                  <a:gd name="T22" fmla="*/ 25 w 36"/>
                  <a:gd name="T23" fmla="*/ 14 h 25"/>
                  <a:gd name="T24" fmla="*/ 18 w 36"/>
                  <a:gd name="T25" fmla="*/ 14 h 25"/>
                  <a:gd name="T26" fmla="*/ 15 w 36"/>
                  <a:gd name="T27" fmla="*/ 11 h 25"/>
                  <a:gd name="T28" fmla="*/ 15 w 36"/>
                  <a:gd name="T29" fmla="*/ 7 h 25"/>
                  <a:gd name="T30" fmla="*/ 7 w 36"/>
                  <a:gd name="T31" fmla="*/ 0 h 25"/>
                  <a:gd name="T32" fmla="*/ 7 w 36"/>
                  <a:gd name="T33" fmla="*/ 3 h 25"/>
                  <a:gd name="T34" fmla="*/ 0 w 36"/>
                  <a:gd name="T35" fmla="*/ 3 h 25"/>
                  <a:gd name="T36" fmla="*/ 0 w 36"/>
                  <a:gd name="T37" fmla="*/ 7 h 25"/>
                  <a:gd name="T38" fmla="*/ 0 w 36"/>
                  <a:gd name="T3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25">
                    <a:moveTo>
                      <a:pt x="0" y="3"/>
                    </a:moveTo>
                    <a:lnTo>
                      <a:pt x="0" y="7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15" y="18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6" y="18"/>
                    </a:lnTo>
                    <a:lnTo>
                      <a:pt x="29" y="18"/>
                    </a:lnTo>
                    <a:lnTo>
                      <a:pt x="25" y="14"/>
                    </a:lnTo>
                    <a:lnTo>
                      <a:pt x="18" y="14"/>
                    </a:lnTo>
                    <a:lnTo>
                      <a:pt x="15" y="11"/>
                    </a:lnTo>
                    <a:lnTo>
                      <a:pt x="15" y="7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53" name="Freeform 977"/>
              <p:cNvSpPr>
                <a:spLocks/>
              </p:cNvSpPr>
              <p:nvPr/>
            </p:nvSpPr>
            <p:spPr bwMode="auto">
              <a:xfrm>
                <a:off x="3865" y="1986"/>
                <a:ext cx="25" cy="14"/>
              </a:xfrm>
              <a:custGeom>
                <a:avLst/>
                <a:gdLst>
                  <a:gd name="T0" fmla="*/ 22 w 25"/>
                  <a:gd name="T1" fmla="*/ 0 h 14"/>
                  <a:gd name="T2" fmla="*/ 18 w 25"/>
                  <a:gd name="T3" fmla="*/ 4 h 14"/>
                  <a:gd name="T4" fmla="*/ 18 w 25"/>
                  <a:gd name="T5" fmla="*/ 11 h 14"/>
                  <a:gd name="T6" fmla="*/ 18 w 25"/>
                  <a:gd name="T7" fmla="*/ 7 h 14"/>
                  <a:gd name="T8" fmla="*/ 15 w 25"/>
                  <a:gd name="T9" fmla="*/ 7 h 14"/>
                  <a:gd name="T10" fmla="*/ 15 w 25"/>
                  <a:gd name="T11" fmla="*/ 4 h 14"/>
                  <a:gd name="T12" fmla="*/ 7 w 25"/>
                  <a:gd name="T13" fmla="*/ 4 h 14"/>
                  <a:gd name="T14" fmla="*/ 4 w 25"/>
                  <a:gd name="T15" fmla="*/ 7 h 14"/>
                  <a:gd name="T16" fmla="*/ 0 w 25"/>
                  <a:gd name="T17" fmla="*/ 14 h 14"/>
                  <a:gd name="T18" fmla="*/ 7 w 25"/>
                  <a:gd name="T19" fmla="*/ 14 h 14"/>
                  <a:gd name="T20" fmla="*/ 7 w 25"/>
                  <a:gd name="T21" fmla="*/ 11 h 14"/>
                  <a:gd name="T22" fmla="*/ 15 w 25"/>
                  <a:gd name="T23" fmla="*/ 11 h 14"/>
                  <a:gd name="T24" fmla="*/ 15 w 25"/>
                  <a:gd name="T25" fmla="*/ 14 h 14"/>
                  <a:gd name="T26" fmla="*/ 22 w 25"/>
                  <a:gd name="T27" fmla="*/ 14 h 14"/>
                  <a:gd name="T28" fmla="*/ 25 w 25"/>
                  <a:gd name="T29" fmla="*/ 11 h 14"/>
                  <a:gd name="T30" fmla="*/ 25 w 25"/>
                  <a:gd name="T31" fmla="*/ 4 h 14"/>
                  <a:gd name="T32" fmla="*/ 22 w 25"/>
                  <a:gd name="T33" fmla="*/ 7 h 14"/>
                  <a:gd name="T34" fmla="*/ 22 w 25"/>
                  <a:gd name="T35" fmla="*/ 0 h 14"/>
                  <a:gd name="T36" fmla="*/ 18 w 25"/>
                  <a:gd name="T37" fmla="*/ 0 h 14"/>
                  <a:gd name="T38" fmla="*/ 18 w 25"/>
                  <a:gd name="T39" fmla="*/ 4 h 14"/>
                  <a:gd name="T40" fmla="*/ 22 w 25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4">
                    <a:moveTo>
                      <a:pt x="22" y="0"/>
                    </a:moveTo>
                    <a:lnTo>
                      <a:pt x="18" y="4"/>
                    </a:lnTo>
                    <a:lnTo>
                      <a:pt x="18" y="11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5" y="4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15" y="11"/>
                    </a:lnTo>
                    <a:lnTo>
                      <a:pt x="15" y="14"/>
                    </a:lnTo>
                    <a:lnTo>
                      <a:pt x="22" y="14"/>
                    </a:lnTo>
                    <a:lnTo>
                      <a:pt x="25" y="11"/>
                    </a:lnTo>
                    <a:lnTo>
                      <a:pt x="25" y="4"/>
                    </a:lnTo>
                    <a:lnTo>
                      <a:pt x="22" y="7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8" y="4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54" name="Freeform 978"/>
              <p:cNvSpPr>
                <a:spLocks/>
              </p:cNvSpPr>
              <p:nvPr/>
            </p:nvSpPr>
            <p:spPr bwMode="auto">
              <a:xfrm>
                <a:off x="3887" y="1986"/>
                <a:ext cx="29" cy="22"/>
              </a:xfrm>
              <a:custGeom>
                <a:avLst/>
                <a:gdLst>
                  <a:gd name="T0" fmla="*/ 25 w 29"/>
                  <a:gd name="T1" fmla="*/ 22 h 22"/>
                  <a:gd name="T2" fmla="*/ 29 w 29"/>
                  <a:gd name="T3" fmla="*/ 18 h 22"/>
                  <a:gd name="T4" fmla="*/ 18 w 29"/>
                  <a:gd name="T5" fmla="*/ 7 h 22"/>
                  <a:gd name="T6" fmla="*/ 14 w 29"/>
                  <a:gd name="T7" fmla="*/ 7 h 22"/>
                  <a:gd name="T8" fmla="*/ 11 w 29"/>
                  <a:gd name="T9" fmla="*/ 4 h 22"/>
                  <a:gd name="T10" fmla="*/ 3 w 29"/>
                  <a:gd name="T11" fmla="*/ 0 h 22"/>
                  <a:gd name="T12" fmla="*/ 0 w 29"/>
                  <a:gd name="T13" fmla="*/ 0 h 22"/>
                  <a:gd name="T14" fmla="*/ 0 w 29"/>
                  <a:gd name="T15" fmla="*/ 7 h 22"/>
                  <a:gd name="T16" fmla="*/ 3 w 29"/>
                  <a:gd name="T17" fmla="*/ 7 h 22"/>
                  <a:gd name="T18" fmla="*/ 7 w 29"/>
                  <a:gd name="T19" fmla="*/ 11 h 22"/>
                  <a:gd name="T20" fmla="*/ 11 w 29"/>
                  <a:gd name="T21" fmla="*/ 11 h 22"/>
                  <a:gd name="T22" fmla="*/ 14 w 29"/>
                  <a:gd name="T23" fmla="*/ 14 h 22"/>
                  <a:gd name="T24" fmla="*/ 18 w 29"/>
                  <a:gd name="T25" fmla="*/ 14 h 22"/>
                  <a:gd name="T26" fmla="*/ 18 w 29"/>
                  <a:gd name="T27" fmla="*/ 18 h 22"/>
                  <a:gd name="T28" fmla="*/ 21 w 29"/>
                  <a:gd name="T29" fmla="*/ 22 h 22"/>
                  <a:gd name="T30" fmla="*/ 21 w 29"/>
                  <a:gd name="T31" fmla="*/ 14 h 22"/>
                  <a:gd name="T32" fmla="*/ 25 w 29"/>
                  <a:gd name="T33" fmla="*/ 22 h 22"/>
                  <a:gd name="T34" fmla="*/ 29 w 29"/>
                  <a:gd name="T35" fmla="*/ 22 h 22"/>
                  <a:gd name="T36" fmla="*/ 29 w 29"/>
                  <a:gd name="T37" fmla="*/ 18 h 22"/>
                  <a:gd name="T38" fmla="*/ 25 w 29"/>
                  <a:gd name="T3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22">
                    <a:moveTo>
                      <a:pt x="25" y="22"/>
                    </a:moveTo>
                    <a:lnTo>
                      <a:pt x="29" y="18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11"/>
                    </a:lnTo>
                    <a:lnTo>
                      <a:pt x="11" y="11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18" y="18"/>
                    </a:lnTo>
                    <a:lnTo>
                      <a:pt x="21" y="22"/>
                    </a:lnTo>
                    <a:lnTo>
                      <a:pt x="21" y="14"/>
                    </a:lnTo>
                    <a:lnTo>
                      <a:pt x="25" y="22"/>
                    </a:lnTo>
                    <a:lnTo>
                      <a:pt x="29" y="22"/>
                    </a:lnTo>
                    <a:lnTo>
                      <a:pt x="29" y="18"/>
                    </a:lnTo>
                    <a:lnTo>
                      <a:pt x="2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55" name="Freeform 979"/>
              <p:cNvSpPr>
                <a:spLocks/>
              </p:cNvSpPr>
              <p:nvPr/>
            </p:nvSpPr>
            <p:spPr bwMode="auto">
              <a:xfrm>
                <a:off x="3887" y="2000"/>
                <a:ext cx="11" cy="4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0 h 4"/>
                  <a:gd name="T4" fmla="*/ 7 w 11"/>
                  <a:gd name="T5" fmla="*/ 4 h 4"/>
                  <a:gd name="T6" fmla="*/ 11 w 1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lnTo>
                      <a:pt x="0" y="0"/>
                    </a:lnTo>
                    <a:lnTo>
                      <a:pt x="7" y="4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56" name="Freeform 980"/>
              <p:cNvSpPr>
                <a:spLocks/>
              </p:cNvSpPr>
              <p:nvPr/>
            </p:nvSpPr>
            <p:spPr bwMode="auto">
              <a:xfrm>
                <a:off x="3887" y="1997"/>
                <a:ext cx="11" cy="11"/>
              </a:xfrm>
              <a:custGeom>
                <a:avLst/>
                <a:gdLst>
                  <a:gd name="T0" fmla="*/ 3 w 11"/>
                  <a:gd name="T1" fmla="*/ 0 h 11"/>
                  <a:gd name="T2" fmla="*/ 0 w 11"/>
                  <a:gd name="T3" fmla="*/ 7 h 11"/>
                  <a:gd name="T4" fmla="*/ 11 w 11"/>
                  <a:gd name="T5" fmla="*/ 11 h 11"/>
                  <a:gd name="T6" fmla="*/ 11 w 11"/>
                  <a:gd name="T7" fmla="*/ 3 h 11"/>
                  <a:gd name="T8" fmla="*/ 3 w 11"/>
                  <a:gd name="T9" fmla="*/ 0 h 11"/>
                  <a:gd name="T10" fmla="*/ 0 w 11"/>
                  <a:gd name="T11" fmla="*/ 7 h 11"/>
                  <a:gd name="T12" fmla="*/ 3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lnTo>
                      <a:pt x="0" y="7"/>
                    </a:lnTo>
                    <a:lnTo>
                      <a:pt x="11" y="11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57" name="Freeform 981"/>
              <p:cNvSpPr>
                <a:spLocks/>
              </p:cNvSpPr>
              <p:nvPr/>
            </p:nvSpPr>
            <p:spPr bwMode="auto">
              <a:xfrm>
                <a:off x="3887" y="1997"/>
                <a:ext cx="11" cy="11"/>
              </a:xfrm>
              <a:custGeom>
                <a:avLst/>
                <a:gdLst>
                  <a:gd name="T0" fmla="*/ 11 w 11"/>
                  <a:gd name="T1" fmla="*/ 3 h 11"/>
                  <a:gd name="T2" fmla="*/ 3 w 11"/>
                  <a:gd name="T3" fmla="*/ 0 h 11"/>
                  <a:gd name="T4" fmla="*/ 0 w 11"/>
                  <a:gd name="T5" fmla="*/ 7 h 11"/>
                  <a:gd name="T6" fmla="*/ 7 w 11"/>
                  <a:gd name="T7" fmla="*/ 11 h 11"/>
                  <a:gd name="T8" fmla="*/ 11 w 11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3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58" name="Freeform 982"/>
              <p:cNvSpPr>
                <a:spLocks/>
              </p:cNvSpPr>
              <p:nvPr/>
            </p:nvSpPr>
            <p:spPr bwMode="auto">
              <a:xfrm>
                <a:off x="3894" y="2000"/>
                <a:ext cx="4" cy="8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0 h 8"/>
                  <a:gd name="T4" fmla="*/ 0 w 4"/>
                  <a:gd name="T5" fmla="*/ 8 h 8"/>
                  <a:gd name="T6" fmla="*/ 4 w 4"/>
                  <a:gd name="T7" fmla="*/ 8 h 8"/>
                  <a:gd name="T8" fmla="*/ 4 w 4"/>
                  <a:gd name="T9" fmla="*/ 0 h 8"/>
                  <a:gd name="T10" fmla="*/ 4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59" name="Freeform 983"/>
              <p:cNvSpPr>
                <a:spLocks/>
              </p:cNvSpPr>
              <p:nvPr/>
            </p:nvSpPr>
            <p:spPr bwMode="auto">
              <a:xfrm>
                <a:off x="4405" y="2008"/>
                <a:ext cx="119" cy="399"/>
              </a:xfrm>
              <a:custGeom>
                <a:avLst/>
                <a:gdLst>
                  <a:gd name="T0" fmla="*/ 79 w 119"/>
                  <a:gd name="T1" fmla="*/ 43 h 399"/>
                  <a:gd name="T2" fmla="*/ 83 w 119"/>
                  <a:gd name="T3" fmla="*/ 100 h 399"/>
                  <a:gd name="T4" fmla="*/ 94 w 119"/>
                  <a:gd name="T5" fmla="*/ 154 h 399"/>
                  <a:gd name="T6" fmla="*/ 108 w 119"/>
                  <a:gd name="T7" fmla="*/ 212 h 399"/>
                  <a:gd name="T8" fmla="*/ 115 w 119"/>
                  <a:gd name="T9" fmla="*/ 255 h 399"/>
                  <a:gd name="T10" fmla="*/ 119 w 119"/>
                  <a:gd name="T11" fmla="*/ 280 h 399"/>
                  <a:gd name="T12" fmla="*/ 115 w 119"/>
                  <a:gd name="T13" fmla="*/ 306 h 399"/>
                  <a:gd name="T14" fmla="*/ 112 w 119"/>
                  <a:gd name="T15" fmla="*/ 324 h 399"/>
                  <a:gd name="T16" fmla="*/ 104 w 119"/>
                  <a:gd name="T17" fmla="*/ 342 h 399"/>
                  <a:gd name="T18" fmla="*/ 90 w 119"/>
                  <a:gd name="T19" fmla="*/ 352 h 399"/>
                  <a:gd name="T20" fmla="*/ 76 w 119"/>
                  <a:gd name="T21" fmla="*/ 363 h 399"/>
                  <a:gd name="T22" fmla="*/ 61 w 119"/>
                  <a:gd name="T23" fmla="*/ 374 h 399"/>
                  <a:gd name="T24" fmla="*/ 47 w 119"/>
                  <a:gd name="T25" fmla="*/ 385 h 399"/>
                  <a:gd name="T26" fmla="*/ 29 w 119"/>
                  <a:gd name="T27" fmla="*/ 392 h 399"/>
                  <a:gd name="T28" fmla="*/ 14 w 119"/>
                  <a:gd name="T29" fmla="*/ 396 h 399"/>
                  <a:gd name="T30" fmla="*/ 11 w 119"/>
                  <a:gd name="T31" fmla="*/ 378 h 399"/>
                  <a:gd name="T32" fmla="*/ 7 w 119"/>
                  <a:gd name="T33" fmla="*/ 316 h 399"/>
                  <a:gd name="T34" fmla="*/ 0 w 119"/>
                  <a:gd name="T35" fmla="*/ 262 h 399"/>
                  <a:gd name="T36" fmla="*/ 7 w 119"/>
                  <a:gd name="T37" fmla="*/ 183 h 399"/>
                  <a:gd name="T38" fmla="*/ 18 w 119"/>
                  <a:gd name="T39" fmla="*/ 147 h 399"/>
                  <a:gd name="T40" fmla="*/ 29 w 119"/>
                  <a:gd name="T41" fmla="*/ 126 h 399"/>
                  <a:gd name="T42" fmla="*/ 40 w 119"/>
                  <a:gd name="T43" fmla="*/ 108 h 399"/>
                  <a:gd name="T44" fmla="*/ 50 w 119"/>
                  <a:gd name="T45" fmla="*/ 86 h 399"/>
                  <a:gd name="T46" fmla="*/ 47 w 119"/>
                  <a:gd name="T47" fmla="*/ 68 h 399"/>
                  <a:gd name="T48" fmla="*/ 36 w 119"/>
                  <a:gd name="T49" fmla="*/ 72 h 399"/>
                  <a:gd name="T50" fmla="*/ 25 w 119"/>
                  <a:gd name="T51" fmla="*/ 90 h 399"/>
                  <a:gd name="T52" fmla="*/ 14 w 119"/>
                  <a:gd name="T53" fmla="*/ 111 h 399"/>
                  <a:gd name="T54" fmla="*/ 7 w 119"/>
                  <a:gd name="T55" fmla="*/ 133 h 399"/>
                  <a:gd name="T56" fmla="*/ 0 w 119"/>
                  <a:gd name="T57" fmla="*/ 154 h 399"/>
                  <a:gd name="T58" fmla="*/ 4 w 119"/>
                  <a:gd name="T59" fmla="*/ 108 h 399"/>
                  <a:gd name="T60" fmla="*/ 18 w 119"/>
                  <a:gd name="T61" fmla="*/ 79 h 399"/>
                  <a:gd name="T62" fmla="*/ 29 w 119"/>
                  <a:gd name="T63" fmla="*/ 50 h 399"/>
                  <a:gd name="T64" fmla="*/ 40 w 119"/>
                  <a:gd name="T65" fmla="*/ 32 h 399"/>
                  <a:gd name="T66" fmla="*/ 50 w 119"/>
                  <a:gd name="T67" fmla="*/ 21 h 399"/>
                  <a:gd name="T68" fmla="*/ 61 w 119"/>
                  <a:gd name="T69" fmla="*/ 10 h 399"/>
                  <a:gd name="T70" fmla="*/ 72 w 119"/>
                  <a:gd name="T71" fmla="*/ 3 h 399"/>
                  <a:gd name="T72" fmla="*/ 86 w 119"/>
                  <a:gd name="T73" fmla="*/ 14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399">
                    <a:moveTo>
                      <a:pt x="86" y="14"/>
                    </a:moveTo>
                    <a:lnTo>
                      <a:pt x="79" y="43"/>
                    </a:lnTo>
                    <a:lnTo>
                      <a:pt x="79" y="72"/>
                    </a:lnTo>
                    <a:lnTo>
                      <a:pt x="83" y="100"/>
                    </a:lnTo>
                    <a:lnTo>
                      <a:pt x="86" y="129"/>
                    </a:lnTo>
                    <a:lnTo>
                      <a:pt x="94" y="154"/>
                    </a:lnTo>
                    <a:lnTo>
                      <a:pt x="104" y="183"/>
                    </a:lnTo>
                    <a:lnTo>
                      <a:pt x="108" y="212"/>
                    </a:lnTo>
                    <a:lnTo>
                      <a:pt x="112" y="241"/>
                    </a:lnTo>
                    <a:lnTo>
                      <a:pt x="115" y="255"/>
                    </a:lnTo>
                    <a:lnTo>
                      <a:pt x="115" y="270"/>
                    </a:lnTo>
                    <a:lnTo>
                      <a:pt x="119" y="280"/>
                    </a:lnTo>
                    <a:lnTo>
                      <a:pt x="119" y="298"/>
                    </a:lnTo>
                    <a:lnTo>
                      <a:pt x="115" y="306"/>
                    </a:lnTo>
                    <a:lnTo>
                      <a:pt x="115" y="316"/>
                    </a:lnTo>
                    <a:lnTo>
                      <a:pt x="112" y="324"/>
                    </a:lnTo>
                    <a:lnTo>
                      <a:pt x="108" y="334"/>
                    </a:lnTo>
                    <a:lnTo>
                      <a:pt x="104" y="342"/>
                    </a:lnTo>
                    <a:lnTo>
                      <a:pt x="97" y="345"/>
                    </a:lnTo>
                    <a:lnTo>
                      <a:pt x="90" y="352"/>
                    </a:lnTo>
                    <a:lnTo>
                      <a:pt x="86" y="360"/>
                    </a:lnTo>
                    <a:lnTo>
                      <a:pt x="76" y="363"/>
                    </a:lnTo>
                    <a:lnTo>
                      <a:pt x="68" y="370"/>
                    </a:lnTo>
                    <a:lnTo>
                      <a:pt x="61" y="374"/>
                    </a:lnTo>
                    <a:lnTo>
                      <a:pt x="54" y="381"/>
                    </a:lnTo>
                    <a:lnTo>
                      <a:pt x="47" y="385"/>
                    </a:lnTo>
                    <a:lnTo>
                      <a:pt x="36" y="388"/>
                    </a:lnTo>
                    <a:lnTo>
                      <a:pt x="29" y="392"/>
                    </a:lnTo>
                    <a:lnTo>
                      <a:pt x="22" y="399"/>
                    </a:lnTo>
                    <a:lnTo>
                      <a:pt x="14" y="396"/>
                    </a:lnTo>
                    <a:lnTo>
                      <a:pt x="11" y="388"/>
                    </a:lnTo>
                    <a:lnTo>
                      <a:pt x="11" y="378"/>
                    </a:lnTo>
                    <a:lnTo>
                      <a:pt x="7" y="370"/>
                    </a:lnTo>
                    <a:lnTo>
                      <a:pt x="7" y="316"/>
                    </a:lnTo>
                    <a:lnTo>
                      <a:pt x="4" y="291"/>
                    </a:lnTo>
                    <a:lnTo>
                      <a:pt x="0" y="262"/>
                    </a:lnTo>
                    <a:lnTo>
                      <a:pt x="0" y="208"/>
                    </a:lnTo>
                    <a:lnTo>
                      <a:pt x="7" y="183"/>
                    </a:lnTo>
                    <a:lnTo>
                      <a:pt x="14" y="158"/>
                    </a:lnTo>
                    <a:lnTo>
                      <a:pt x="18" y="147"/>
                    </a:lnTo>
                    <a:lnTo>
                      <a:pt x="25" y="136"/>
                    </a:lnTo>
                    <a:lnTo>
                      <a:pt x="29" y="126"/>
                    </a:lnTo>
                    <a:lnTo>
                      <a:pt x="36" y="115"/>
                    </a:lnTo>
                    <a:lnTo>
                      <a:pt x="40" y="108"/>
                    </a:lnTo>
                    <a:lnTo>
                      <a:pt x="47" y="93"/>
                    </a:lnTo>
                    <a:lnTo>
                      <a:pt x="50" y="86"/>
                    </a:lnTo>
                    <a:lnTo>
                      <a:pt x="50" y="72"/>
                    </a:lnTo>
                    <a:lnTo>
                      <a:pt x="47" y="68"/>
                    </a:lnTo>
                    <a:lnTo>
                      <a:pt x="40" y="72"/>
                    </a:lnTo>
                    <a:lnTo>
                      <a:pt x="36" y="72"/>
                    </a:lnTo>
                    <a:lnTo>
                      <a:pt x="29" y="82"/>
                    </a:lnTo>
                    <a:lnTo>
                      <a:pt x="25" y="90"/>
                    </a:lnTo>
                    <a:lnTo>
                      <a:pt x="22" y="100"/>
                    </a:lnTo>
                    <a:lnTo>
                      <a:pt x="14" y="111"/>
                    </a:lnTo>
                    <a:lnTo>
                      <a:pt x="11" y="122"/>
                    </a:lnTo>
                    <a:lnTo>
                      <a:pt x="7" y="133"/>
                    </a:lnTo>
                    <a:lnTo>
                      <a:pt x="4" y="144"/>
                    </a:lnTo>
                    <a:lnTo>
                      <a:pt x="0" y="154"/>
                    </a:lnTo>
                    <a:lnTo>
                      <a:pt x="0" y="122"/>
                    </a:lnTo>
                    <a:lnTo>
                      <a:pt x="4" y="108"/>
                    </a:lnTo>
                    <a:lnTo>
                      <a:pt x="11" y="93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9" y="50"/>
                    </a:lnTo>
                    <a:lnTo>
                      <a:pt x="32" y="39"/>
                    </a:lnTo>
                    <a:lnTo>
                      <a:pt x="40" y="32"/>
                    </a:lnTo>
                    <a:lnTo>
                      <a:pt x="47" y="28"/>
                    </a:lnTo>
                    <a:lnTo>
                      <a:pt x="50" y="21"/>
                    </a:lnTo>
                    <a:lnTo>
                      <a:pt x="54" y="14"/>
                    </a:lnTo>
                    <a:lnTo>
                      <a:pt x="61" y="10"/>
                    </a:lnTo>
                    <a:lnTo>
                      <a:pt x="68" y="7"/>
                    </a:lnTo>
                    <a:lnTo>
                      <a:pt x="72" y="3"/>
                    </a:lnTo>
                    <a:lnTo>
                      <a:pt x="79" y="0"/>
                    </a:lnTo>
                    <a:lnTo>
                      <a:pt x="86" y="14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60" name="Freeform 984"/>
              <p:cNvSpPr>
                <a:spLocks/>
              </p:cNvSpPr>
              <p:nvPr/>
            </p:nvSpPr>
            <p:spPr bwMode="auto">
              <a:xfrm>
                <a:off x="4481" y="2022"/>
                <a:ext cx="39" cy="227"/>
              </a:xfrm>
              <a:custGeom>
                <a:avLst/>
                <a:gdLst>
                  <a:gd name="T0" fmla="*/ 39 w 39"/>
                  <a:gd name="T1" fmla="*/ 223 h 227"/>
                  <a:gd name="T2" fmla="*/ 39 w 39"/>
                  <a:gd name="T3" fmla="*/ 227 h 227"/>
                  <a:gd name="T4" fmla="*/ 36 w 39"/>
                  <a:gd name="T5" fmla="*/ 194 h 227"/>
                  <a:gd name="T6" fmla="*/ 32 w 39"/>
                  <a:gd name="T7" fmla="*/ 169 h 227"/>
                  <a:gd name="T8" fmla="*/ 21 w 39"/>
                  <a:gd name="T9" fmla="*/ 140 h 227"/>
                  <a:gd name="T10" fmla="*/ 14 w 39"/>
                  <a:gd name="T11" fmla="*/ 112 h 227"/>
                  <a:gd name="T12" fmla="*/ 10 w 39"/>
                  <a:gd name="T13" fmla="*/ 86 h 227"/>
                  <a:gd name="T14" fmla="*/ 7 w 39"/>
                  <a:gd name="T15" fmla="*/ 58 h 227"/>
                  <a:gd name="T16" fmla="*/ 7 w 39"/>
                  <a:gd name="T17" fmla="*/ 29 h 227"/>
                  <a:gd name="T18" fmla="*/ 10 w 39"/>
                  <a:gd name="T19" fmla="*/ 0 h 227"/>
                  <a:gd name="T20" fmla="*/ 7 w 39"/>
                  <a:gd name="T21" fmla="*/ 0 h 227"/>
                  <a:gd name="T22" fmla="*/ 0 w 39"/>
                  <a:gd name="T23" fmla="*/ 29 h 227"/>
                  <a:gd name="T24" fmla="*/ 0 w 39"/>
                  <a:gd name="T25" fmla="*/ 58 h 227"/>
                  <a:gd name="T26" fmla="*/ 3 w 39"/>
                  <a:gd name="T27" fmla="*/ 86 h 227"/>
                  <a:gd name="T28" fmla="*/ 10 w 39"/>
                  <a:gd name="T29" fmla="*/ 115 h 227"/>
                  <a:gd name="T30" fmla="*/ 14 w 39"/>
                  <a:gd name="T31" fmla="*/ 144 h 227"/>
                  <a:gd name="T32" fmla="*/ 25 w 39"/>
                  <a:gd name="T33" fmla="*/ 169 h 227"/>
                  <a:gd name="T34" fmla="*/ 32 w 39"/>
                  <a:gd name="T35" fmla="*/ 198 h 227"/>
                  <a:gd name="T36" fmla="*/ 32 w 39"/>
                  <a:gd name="T37" fmla="*/ 227 h 227"/>
                  <a:gd name="T38" fmla="*/ 39 w 39"/>
                  <a:gd name="T39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227">
                    <a:moveTo>
                      <a:pt x="39" y="223"/>
                    </a:moveTo>
                    <a:lnTo>
                      <a:pt x="39" y="227"/>
                    </a:lnTo>
                    <a:lnTo>
                      <a:pt x="36" y="194"/>
                    </a:lnTo>
                    <a:lnTo>
                      <a:pt x="32" y="169"/>
                    </a:lnTo>
                    <a:lnTo>
                      <a:pt x="21" y="140"/>
                    </a:lnTo>
                    <a:lnTo>
                      <a:pt x="14" y="112"/>
                    </a:lnTo>
                    <a:lnTo>
                      <a:pt x="10" y="86"/>
                    </a:lnTo>
                    <a:lnTo>
                      <a:pt x="7" y="58"/>
                    </a:lnTo>
                    <a:lnTo>
                      <a:pt x="7" y="29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0" y="29"/>
                    </a:lnTo>
                    <a:lnTo>
                      <a:pt x="0" y="58"/>
                    </a:lnTo>
                    <a:lnTo>
                      <a:pt x="3" y="86"/>
                    </a:lnTo>
                    <a:lnTo>
                      <a:pt x="10" y="115"/>
                    </a:lnTo>
                    <a:lnTo>
                      <a:pt x="14" y="144"/>
                    </a:lnTo>
                    <a:lnTo>
                      <a:pt x="25" y="169"/>
                    </a:lnTo>
                    <a:lnTo>
                      <a:pt x="32" y="198"/>
                    </a:lnTo>
                    <a:lnTo>
                      <a:pt x="32" y="227"/>
                    </a:lnTo>
                    <a:lnTo>
                      <a:pt x="39" y="2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61" name="Freeform 985"/>
              <p:cNvSpPr>
                <a:spLocks/>
              </p:cNvSpPr>
              <p:nvPr/>
            </p:nvSpPr>
            <p:spPr bwMode="auto">
              <a:xfrm>
                <a:off x="4513" y="2245"/>
                <a:ext cx="14" cy="61"/>
              </a:xfrm>
              <a:custGeom>
                <a:avLst/>
                <a:gdLst>
                  <a:gd name="T0" fmla="*/ 14 w 14"/>
                  <a:gd name="T1" fmla="*/ 61 h 61"/>
                  <a:gd name="T2" fmla="*/ 14 w 14"/>
                  <a:gd name="T3" fmla="*/ 33 h 61"/>
                  <a:gd name="T4" fmla="*/ 11 w 14"/>
                  <a:gd name="T5" fmla="*/ 18 h 61"/>
                  <a:gd name="T6" fmla="*/ 7 w 14"/>
                  <a:gd name="T7" fmla="*/ 0 h 61"/>
                  <a:gd name="T8" fmla="*/ 0 w 14"/>
                  <a:gd name="T9" fmla="*/ 4 h 61"/>
                  <a:gd name="T10" fmla="*/ 4 w 14"/>
                  <a:gd name="T11" fmla="*/ 18 h 61"/>
                  <a:gd name="T12" fmla="*/ 4 w 14"/>
                  <a:gd name="T13" fmla="*/ 43 h 61"/>
                  <a:gd name="T14" fmla="*/ 7 w 14"/>
                  <a:gd name="T15" fmla="*/ 61 h 61"/>
                  <a:gd name="T16" fmla="*/ 14 w 14"/>
                  <a:gd name="T1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61">
                    <a:moveTo>
                      <a:pt x="14" y="61"/>
                    </a:moveTo>
                    <a:lnTo>
                      <a:pt x="14" y="33"/>
                    </a:lnTo>
                    <a:lnTo>
                      <a:pt x="11" y="1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8"/>
                    </a:lnTo>
                    <a:lnTo>
                      <a:pt x="4" y="43"/>
                    </a:lnTo>
                    <a:lnTo>
                      <a:pt x="7" y="61"/>
                    </a:lnTo>
                    <a:lnTo>
                      <a:pt x="14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62" name="Freeform 986"/>
              <p:cNvSpPr>
                <a:spLocks/>
              </p:cNvSpPr>
              <p:nvPr/>
            </p:nvSpPr>
            <p:spPr bwMode="auto">
              <a:xfrm>
                <a:off x="4427" y="2306"/>
                <a:ext cx="100" cy="105"/>
              </a:xfrm>
              <a:custGeom>
                <a:avLst/>
                <a:gdLst>
                  <a:gd name="T0" fmla="*/ 0 w 100"/>
                  <a:gd name="T1" fmla="*/ 105 h 105"/>
                  <a:gd name="T2" fmla="*/ 3 w 100"/>
                  <a:gd name="T3" fmla="*/ 105 h 105"/>
                  <a:gd name="T4" fmla="*/ 7 w 100"/>
                  <a:gd name="T5" fmla="*/ 98 h 105"/>
                  <a:gd name="T6" fmla="*/ 18 w 100"/>
                  <a:gd name="T7" fmla="*/ 94 h 105"/>
                  <a:gd name="T8" fmla="*/ 25 w 100"/>
                  <a:gd name="T9" fmla="*/ 90 h 105"/>
                  <a:gd name="T10" fmla="*/ 32 w 100"/>
                  <a:gd name="T11" fmla="*/ 87 h 105"/>
                  <a:gd name="T12" fmla="*/ 39 w 100"/>
                  <a:gd name="T13" fmla="*/ 80 h 105"/>
                  <a:gd name="T14" fmla="*/ 46 w 100"/>
                  <a:gd name="T15" fmla="*/ 76 h 105"/>
                  <a:gd name="T16" fmla="*/ 57 w 100"/>
                  <a:gd name="T17" fmla="*/ 69 h 105"/>
                  <a:gd name="T18" fmla="*/ 64 w 100"/>
                  <a:gd name="T19" fmla="*/ 65 h 105"/>
                  <a:gd name="T20" fmla="*/ 86 w 100"/>
                  <a:gd name="T21" fmla="*/ 44 h 105"/>
                  <a:gd name="T22" fmla="*/ 90 w 100"/>
                  <a:gd name="T23" fmla="*/ 36 h 105"/>
                  <a:gd name="T24" fmla="*/ 93 w 100"/>
                  <a:gd name="T25" fmla="*/ 29 h 105"/>
                  <a:gd name="T26" fmla="*/ 97 w 100"/>
                  <a:gd name="T27" fmla="*/ 18 h 105"/>
                  <a:gd name="T28" fmla="*/ 100 w 100"/>
                  <a:gd name="T29" fmla="*/ 8 h 105"/>
                  <a:gd name="T30" fmla="*/ 100 w 100"/>
                  <a:gd name="T31" fmla="*/ 0 h 105"/>
                  <a:gd name="T32" fmla="*/ 93 w 100"/>
                  <a:gd name="T33" fmla="*/ 0 h 105"/>
                  <a:gd name="T34" fmla="*/ 90 w 100"/>
                  <a:gd name="T35" fmla="*/ 8 h 105"/>
                  <a:gd name="T36" fmla="*/ 90 w 100"/>
                  <a:gd name="T37" fmla="*/ 18 h 105"/>
                  <a:gd name="T38" fmla="*/ 86 w 100"/>
                  <a:gd name="T39" fmla="*/ 26 h 105"/>
                  <a:gd name="T40" fmla="*/ 82 w 100"/>
                  <a:gd name="T41" fmla="*/ 33 h 105"/>
                  <a:gd name="T42" fmla="*/ 79 w 100"/>
                  <a:gd name="T43" fmla="*/ 40 h 105"/>
                  <a:gd name="T44" fmla="*/ 75 w 100"/>
                  <a:gd name="T45" fmla="*/ 47 h 105"/>
                  <a:gd name="T46" fmla="*/ 68 w 100"/>
                  <a:gd name="T47" fmla="*/ 51 h 105"/>
                  <a:gd name="T48" fmla="*/ 54 w 100"/>
                  <a:gd name="T49" fmla="*/ 65 h 105"/>
                  <a:gd name="T50" fmla="*/ 46 w 100"/>
                  <a:gd name="T51" fmla="*/ 69 h 105"/>
                  <a:gd name="T52" fmla="*/ 36 w 100"/>
                  <a:gd name="T53" fmla="*/ 72 h 105"/>
                  <a:gd name="T54" fmla="*/ 28 w 100"/>
                  <a:gd name="T55" fmla="*/ 80 h 105"/>
                  <a:gd name="T56" fmla="*/ 21 w 100"/>
                  <a:gd name="T57" fmla="*/ 83 h 105"/>
                  <a:gd name="T58" fmla="*/ 14 w 100"/>
                  <a:gd name="T59" fmla="*/ 87 h 105"/>
                  <a:gd name="T60" fmla="*/ 7 w 100"/>
                  <a:gd name="T61" fmla="*/ 90 h 105"/>
                  <a:gd name="T62" fmla="*/ 0 w 100"/>
                  <a:gd name="T63" fmla="*/ 98 h 105"/>
                  <a:gd name="T64" fmla="*/ 0 w 100"/>
                  <a:gd name="T65" fmla="*/ 105 h 105"/>
                  <a:gd name="T66" fmla="*/ 3 w 100"/>
                  <a:gd name="T67" fmla="*/ 105 h 105"/>
                  <a:gd name="T68" fmla="*/ 0 w 100"/>
                  <a:gd name="T6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0" h="105">
                    <a:moveTo>
                      <a:pt x="0" y="105"/>
                    </a:moveTo>
                    <a:lnTo>
                      <a:pt x="3" y="105"/>
                    </a:lnTo>
                    <a:lnTo>
                      <a:pt x="7" y="98"/>
                    </a:lnTo>
                    <a:lnTo>
                      <a:pt x="18" y="94"/>
                    </a:lnTo>
                    <a:lnTo>
                      <a:pt x="25" y="90"/>
                    </a:lnTo>
                    <a:lnTo>
                      <a:pt x="32" y="87"/>
                    </a:lnTo>
                    <a:lnTo>
                      <a:pt x="39" y="80"/>
                    </a:lnTo>
                    <a:lnTo>
                      <a:pt x="46" y="76"/>
                    </a:lnTo>
                    <a:lnTo>
                      <a:pt x="57" y="69"/>
                    </a:lnTo>
                    <a:lnTo>
                      <a:pt x="64" y="65"/>
                    </a:lnTo>
                    <a:lnTo>
                      <a:pt x="86" y="44"/>
                    </a:lnTo>
                    <a:lnTo>
                      <a:pt x="90" y="36"/>
                    </a:lnTo>
                    <a:lnTo>
                      <a:pt x="93" y="29"/>
                    </a:lnTo>
                    <a:lnTo>
                      <a:pt x="97" y="18"/>
                    </a:lnTo>
                    <a:lnTo>
                      <a:pt x="100" y="8"/>
                    </a:lnTo>
                    <a:lnTo>
                      <a:pt x="100" y="0"/>
                    </a:lnTo>
                    <a:lnTo>
                      <a:pt x="93" y="0"/>
                    </a:lnTo>
                    <a:lnTo>
                      <a:pt x="90" y="8"/>
                    </a:lnTo>
                    <a:lnTo>
                      <a:pt x="90" y="18"/>
                    </a:lnTo>
                    <a:lnTo>
                      <a:pt x="86" y="26"/>
                    </a:lnTo>
                    <a:lnTo>
                      <a:pt x="82" y="33"/>
                    </a:lnTo>
                    <a:lnTo>
                      <a:pt x="79" y="40"/>
                    </a:lnTo>
                    <a:lnTo>
                      <a:pt x="75" y="47"/>
                    </a:lnTo>
                    <a:lnTo>
                      <a:pt x="68" y="51"/>
                    </a:lnTo>
                    <a:lnTo>
                      <a:pt x="54" y="65"/>
                    </a:lnTo>
                    <a:lnTo>
                      <a:pt x="46" y="69"/>
                    </a:lnTo>
                    <a:lnTo>
                      <a:pt x="36" y="72"/>
                    </a:lnTo>
                    <a:lnTo>
                      <a:pt x="28" y="80"/>
                    </a:lnTo>
                    <a:lnTo>
                      <a:pt x="21" y="83"/>
                    </a:lnTo>
                    <a:lnTo>
                      <a:pt x="14" y="87"/>
                    </a:lnTo>
                    <a:lnTo>
                      <a:pt x="7" y="90"/>
                    </a:lnTo>
                    <a:lnTo>
                      <a:pt x="0" y="98"/>
                    </a:lnTo>
                    <a:lnTo>
                      <a:pt x="0" y="105"/>
                    </a:lnTo>
                    <a:lnTo>
                      <a:pt x="3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63" name="Freeform 987"/>
              <p:cNvSpPr>
                <a:spLocks/>
              </p:cNvSpPr>
              <p:nvPr/>
            </p:nvSpPr>
            <p:spPr bwMode="auto">
              <a:xfrm>
                <a:off x="4409" y="2375"/>
                <a:ext cx="18" cy="36"/>
              </a:xfrm>
              <a:custGeom>
                <a:avLst/>
                <a:gdLst>
                  <a:gd name="T0" fmla="*/ 0 w 18"/>
                  <a:gd name="T1" fmla="*/ 3 h 36"/>
                  <a:gd name="T2" fmla="*/ 3 w 18"/>
                  <a:gd name="T3" fmla="*/ 11 h 36"/>
                  <a:gd name="T4" fmla="*/ 3 w 18"/>
                  <a:gd name="T5" fmla="*/ 21 h 36"/>
                  <a:gd name="T6" fmla="*/ 7 w 18"/>
                  <a:gd name="T7" fmla="*/ 32 h 36"/>
                  <a:gd name="T8" fmla="*/ 18 w 18"/>
                  <a:gd name="T9" fmla="*/ 36 h 36"/>
                  <a:gd name="T10" fmla="*/ 18 w 18"/>
                  <a:gd name="T11" fmla="*/ 29 h 36"/>
                  <a:gd name="T12" fmla="*/ 10 w 18"/>
                  <a:gd name="T13" fmla="*/ 25 h 36"/>
                  <a:gd name="T14" fmla="*/ 10 w 18"/>
                  <a:gd name="T15" fmla="*/ 11 h 36"/>
                  <a:gd name="T16" fmla="*/ 7 w 18"/>
                  <a:gd name="T17" fmla="*/ 0 h 36"/>
                  <a:gd name="T18" fmla="*/ 7 w 18"/>
                  <a:gd name="T19" fmla="*/ 3 h 36"/>
                  <a:gd name="T20" fmla="*/ 0 w 1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6">
                    <a:moveTo>
                      <a:pt x="0" y="3"/>
                    </a:moveTo>
                    <a:lnTo>
                      <a:pt x="3" y="11"/>
                    </a:lnTo>
                    <a:lnTo>
                      <a:pt x="3" y="21"/>
                    </a:lnTo>
                    <a:lnTo>
                      <a:pt x="7" y="32"/>
                    </a:lnTo>
                    <a:lnTo>
                      <a:pt x="18" y="36"/>
                    </a:lnTo>
                    <a:lnTo>
                      <a:pt x="18" y="29"/>
                    </a:lnTo>
                    <a:lnTo>
                      <a:pt x="10" y="25"/>
                    </a:lnTo>
                    <a:lnTo>
                      <a:pt x="10" y="11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64" name="Freeform 988"/>
              <p:cNvSpPr>
                <a:spLocks/>
              </p:cNvSpPr>
              <p:nvPr/>
            </p:nvSpPr>
            <p:spPr bwMode="auto">
              <a:xfrm>
                <a:off x="4401" y="2162"/>
                <a:ext cx="22" cy="216"/>
              </a:xfrm>
              <a:custGeom>
                <a:avLst/>
                <a:gdLst>
                  <a:gd name="T0" fmla="*/ 15 w 22"/>
                  <a:gd name="T1" fmla="*/ 0 h 216"/>
                  <a:gd name="T2" fmla="*/ 8 w 22"/>
                  <a:gd name="T3" fmla="*/ 29 h 216"/>
                  <a:gd name="T4" fmla="*/ 0 w 22"/>
                  <a:gd name="T5" fmla="*/ 54 h 216"/>
                  <a:gd name="T6" fmla="*/ 0 w 22"/>
                  <a:gd name="T7" fmla="*/ 108 h 216"/>
                  <a:gd name="T8" fmla="*/ 4 w 22"/>
                  <a:gd name="T9" fmla="*/ 137 h 216"/>
                  <a:gd name="T10" fmla="*/ 8 w 22"/>
                  <a:gd name="T11" fmla="*/ 162 h 216"/>
                  <a:gd name="T12" fmla="*/ 8 w 22"/>
                  <a:gd name="T13" fmla="*/ 216 h 216"/>
                  <a:gd name="T14" fmla="*/ 15 w 22"/>
                  <a:gd name="T15" fmla="*/ 216 h 216"/>
                  <a:gd name="T16" fmla="*/ 15 w 22"/>
                  <a:gd name="T17" fmla="*/ 162 h 216"/>
                  <a:gd name="T18" fmla="*/ 11 w 22"/>
                  <a:gd name="T19" fmla="*/ 137 h 216"/>
                  <a:gd name="T20" fmla="*/ 8 w 22"/>
                  <a:gd name="T21" fmla="*/ 108 h 216"/>
                  <a:gd name="T22" fmla="*/ 8 w 22"/>
                  <a:gd name="T23" fmla="*/ 54 h 216"/>
                  <a:gd name="T24" fmla="*/ 11 w 22"/>
                  <a:gd name="T25" fmla="*/ 29 h 216"/>
                  <a:gd name="T26" fmla="*/ 22 w 22"/>
                  <a:gd name="T27" fmla="*/ 4 h 216"/>
                  <a:gd name="T28" fmla="*/ 15 w 22"/>
                  <a:gd name="T29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216">
                    <a:moveTo>
                      <a:pt x="15" y="0"/>
                    </a:moveTo>
                    <a:lnTo>
                      <a:pt x="8" y="29"/>
                    </a:lnTo>
                    <a:lnTo>
                      <a:pt x="0" y="54"/>
                    </a:lnTo>
                    <a:lnTo>
                      <a:pt x="0" y="108"/>
                    </a:lnTo>
                    <a:lnTo>
                      <a:pt x="4" y="137"/>
                    </a:lnTo>
                    <a:lnTo>
                      <a:pt x="8" y="162"/>
                    </a:lnTo>
                    <a:lnTo>
                      <a:pt x="8" y="216"/>
                    </a:lnTo>
                    <a:lnTo>
                      <a:pt x="15" y="216"/>
                    </a:lnTo>
                    <a:lnTo>
                      <a:pt x="15" y="162"/>
                    </a:lnTo>
                    <a:lnTo>
                      <a:pt x="11" y="137"/>
                    </a:lnTo>
                    <a:lnTo>
                      <a:pt x="8" y="108"/>
                    </a:lnTo>
                    <a:lnTo>
                      <a:pt x="8" y="54"/>
                    </a:lnTo>
                    <a:lnTo>
                      <a:pt x="11" y="29"/>
                    </a:lnTo>
                    <a:lnTo>
                      <a:pt x="22" y="4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65" name="Freeform 989"/>
              <p:cNvSpPr>
                <a:spLocks/>
              </p:cNvSpPr>
              <p:nvPr/>
            </p:nvSpPr>
            <p:spPr bwMode="auto">
              <a:xfrm>
                <a:off x="4416" y="2080"/>
                <a:ext cx="47" cy="86"/>
              </a:xfrm>
              <a:custGeom>
                <a:avLst/>
                <a:gdLst>
                  <a:gd name="T0" fmla="*/ 36 w 47"/>
                  <a:gd name="T1" fmla="*/ 3 h 86"/>
                  <a:gd name="T2" fmla="*/ 36 w 47"/>
                  <a:gd name="T3" fmla="*/ 0 h 86"/>
                  <a:gd name="T4" fmla="*/ 36 w 47"/>
                  <a:gd name="T5" fmla="*/ 10 h 86"/>
                  <a:gd name="T6" fmla="*/ 32 w 47"/>
                  <a:gd name="T7" fmla="*/ 21 h 86"/>
                  <a:gd name="T8" fmla="*/ 25 w 47"/>
                  <a:gd name="T9" fmla="*/ 32 h 86"/>
                  <a:gd name="T10" fmla="*/ 21 w 47"/>
                  <a:gd name="T11" fmla="*/ 43 h 86"/>
                  <a:gd name="T12" fmla="*/ 18 w 47"/>
                  <a:gd name="T13" fmla="*/ 54 h 86"/>
                  <a:gd name="T14" fmla="*/ 11 w 47"/>
                  <a:gd name="T15" fmla="*/ 64 h 86"/>
                  <a:gd name="T16" fmla="*/ 7 w 47"/>
                  <a:gd name="T17" fmla="*/ 75 h 86"/>
                  <a:gd name="T18" fmla="*/ 0 w 47"/>
                  <a:gd name="T19" fmla="*/ 82 h 86"/>
                  <a:gd name="T20" fmla="*/ 7 w 47"/>
                  <a:gd name="T21" fmla="*/ 86 h 86"/>
                  <a:gd name="T22" fmla="*/ 11 w 47"/>
                  <a:gd name="T23" fmla="*/ 75 h 86"/>
                  <a:gd name="T24" fmla="*/ 18 w 47"/>
                  <a:gd name="T25" fmla="*/ 68 h 86"/>
                  <a:gd name="T26" fmla="*/ 21 w 47"/>
                  <a:gd name="T27" fmla="*/ 57 h 86"/>
                  <a:gd name="T28" fmla="*/ 29 w 47"/>
                  <a:gd name="T29" fmla="*/ 46 h 86"/>
                  <a:gd name="T30" fmla="*/ 36 w 47"/>
                  <a:gd name="T31" fmla="*/ 36 h 86"/>
                  <a:gd name="T32" fmla="*/ 36 w 47"/>
                  <a:gd name="T33" fmla="*/ 25 h 86"/>
                  <a:gd name="T34" fmla="*/ 43 w 47"/>
                  <a:gd name="T35" fmla="*/ 14 h 86"/>
                  <a:gd name="T36" fmla="*/ 43 w 47"/>
                  <a:gd name="T37" fmla="*/ 0 h 86"/>
                  <a:gd name="T38" fmla="*/ 47 w 47"/>
                  <a:gd name="T39" fmla="*/ 0 h 86"/>
                  <a:gd name="T40" fmla="*/ 43 w 47"/>
                  <a:gd name="T41" fmla="*/ 0 h 86"/>
                  <a:gd name="T42" fmla="*/ 36 w 47"/>
                  <a:gd name="T43" fmla="*/ 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86">
                    <a:moveTo>
                      <a:pt x="36" y="3"/>
                    </a:moveTo>
                    <a:lnTo>
                      <a:pt x="36" y="0"/>
                    </a:lnTo>
                    <a:lnTo>
                      <a:pt x="36" y="10"/>
                    </a:lnTo>
                    <a:lnTo>
                      <a:pt x="32" y="21"/>
                    </a:lnTo>
                    <a:lnTo>
                      <a:pt x="25" y="32"/>
                    </a:lnTo>
                    <a:lnTo>
                      <a:pt x="21" y="43"/>
                    </a:lnTo>
                    <a:lnTo>
                      <a:pt x="18" y="54"/>
                    </a:lnTo>
                    <a:lnTo>
                      <a:pt x="11" y="64"/>
                    </a:lnTo>
                    <a:lnTo>
                      <a:pt x="7" y="75"/>
                    </a:lnTo>
                    <a:lnTo>
                      <a:pt x="0" y="82"/>
                    </a:lnTo>
                    <a:lnTo>
                      <a:pt x="7" y="86"/>
                    </a:lnTo>
                    <a:lnTo>
                      <a:pt x="11" y="75"/>
                    </a:lnTo>
                    <a:lnTo>
                      <a:pt x="18" y="68"/>
                    </a:lnTo>
                    <a:lnTo>
                      <a:pt x="21" y="57"/>
                    </a:lnTo>
                    <a:lnTo>
                      <a:pt x="29" y="46"/>
                    </a:lnTo>
                    <a:lnTo>
                      <a:pt x="36" y="36"/>
                    </a:lnTo>
                    <a:lnTo>
                      <a:pt x="36" y="25"/>
                    </a:lnTo>
                    <a:lnTo>
                      <a:pt x="43" y="14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43" y="0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66" name="Freeform 990"/>
              <p:cNvSpPr>
                <a:spLocks/>
              </p:cNvSpPr>
              <p:nvPr/>
            </p:nvSpPr>
            <p:spPr bwMode="auto">
              <a:xfrm>
                <a:off x="4437" y="2072"/>
                <a:ext cx="22" cy="11"/>
              </a:xfrm>
              <a:custGeom>
                <a:avLst/>
                <a:gdLst>
                  <a:gd name="T0" fmla="*/ 8 w 22"/>
                  <a:gd name="T1" fmla="*/ 11 h 11"/>
                  <a:gd name="T2" fmla="*/ 11 w 22"/>
                  <a:gd name="T3" fmla="*/ 11 h 11"/>
                  <a:gd name="T4" fmla="*/ 15 w 22"/>
                  <a:gd name="T5" fmla="*/ 8 h 11"/>
                  <a:gd name="T6" fmla="*/ 15 w 22"/>
                  <a:gd name="T7" fmla="*/ 11 h 11"/>
                  <a:gd name="T8" fmla="*/ 22 w 22"/>
                  <a:gd name="T9" fmla="*/ 8 h 11"/>
                  <a:gd name="T10" fmla="*/ 18 w 22"/>
                  <a:gd name="T11" fmla="*/ 0 h 11"/>
                  <a:gd name="T12" fmla="*/ 11 w 22"/>
                  <a:gd name="T13" fmla="*/ 0 h 11"/>
                  <a:gd name="T14" fmla="*/ 8 w 22"/>
                  <a:gd name="T15" fmla="*/ 4 h 11"/>
                  <a:gd name="T16" fmla="*/ 4 w 22"/>
                  <a:gd name="T17" fmla="*/ 4 h 11"/>
                  <a:gd name="T18" fmla="*/ 0 w 22"/>
                  <a:gd name="T19" fmla="*/ 8 h 11"/>
                  <a:gd name="T20" fmla="*/ 4 w 22"/>
                  <a:gd name="T21" fmla="*/ 4 h 11"/>
                  <a:gd name="T22" fmla="*/ 0 w 22"/>
                  <a:gd name="T23" fmla="*/ 8 h 11"/>
                  <a:gd name="T24" fmla="*/ 8 w 22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1">
                    <a:moveTo>
                      <a:pt x="8" y="11"/>
                    </a:moveTo>
                    <a:lnTo>
                      <a:pt x="11" y="11"/>
                    </a:lnTo>
                    <a:lnTo>
                      <a:pt x="15" y="8"/>
                    </a:lnTo>
                    <a:lnTo>
                      <a:pt x="15" y="11"/>
                    </a:lnTo>
                    <a:lnTo>
                      <a:pt x="22" y="8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67" name="Freeform 991"/>
              <p:cNvSpPr>
                <a:spLocks/>
              </p:cNvSpPr>
              <p:nvPr/>
            </p:nvSpPr>
            <p:spPr bwMode="auto">
              <a:xfrm>
                <a:off x="4401" y="2080"/>
                <a:ext cx="44" cy="97"/>
              </a:xfrm>
              <a:custGeom>
                <a:avLst/>
                <a:gdLst>
                  <a:gd name="T0" fmla="*/ 0 w 44"/>
                  <a:gd name="T1" fmla="*/ 82 h 97"/>
                  <a:gd name="T2" fmla="*/ 8 w 44"/>
                  <a:gd name="T3" fmla="*/ 82 h 97"/>
                  <a:gd name="T4" fmla="*/ 11 w 44"/>
                  <a:gd name="T5" fmla="*/ 72 h 97"/>
                  <a:gd name="T6" fmla="*/ 15 w 44"/>
                  <a:gd name="T7" fmla="*/ 61 h 97"/>
                  <a:gd name="T8" fmla="*/ 18 w 44"/>
                  <a:gd name="T9" fmla="*/ 50 h 97"/>
                  <a:gd name="T10" fmla="*/ 22 w 44"/>
                  <a:gd name="T11" fmla="*/ 39 h 97"/>
                  <a:gd name="T12" fmla="*/ 29 w 44"/>
                  <a:gd name="T13" fmla="*/ 32 h 97"/>
                  <a:gd name="T14" fmla="*/ 33 w 44"/>
                  <a:gd name="T15" fmla="*/ 21 h 97"/>
                  <a:gd name="T16" fmla="*/ 36 w 44"/>
                  <a:gd name="T17" fmla="*/ 10 h 97"/>
                  <a:gd name="T18" fmla="*/ 44 w 44"/>
                  <a:gd name="T19" fmla="*/ 3 h 97"/>
                  <a:gd name="T20" fmla="*/ 36 w 44"/>
                  <a:gd name="T21" fmla="*/ 0 h 97"/>
                  <a:gd name="T22" fmla="*/ 33 w 44"/>
                  <a:gd name="T23" fmla="*/ 7 h 97"/>
                  <a:gd name="T24" fmla="*/ 26 w 44"/>
                  <a:gd name="T25" fmla="*/ 18 h 97"/>
                  <a:gd name="T26" fmla="*/ 22 w 44"/>
                  <a:gd name="T27" fmla="*/ 28 h 97"/>
                  <a:gd name="T28" fmla="*/ 15 w 44"/>
                  <a:gd name="T29" fmla="*/ 39 h 97"/>
                  <a:gd name="T30" fmla="*/ 11 w 44"/>
                  <a:gd name="T31" fmla="*/ 50 h 97"/>
                  <a:gd name="T32" fmla="*/ 8 w 44"/>
                  <a:gd name="T33" fmla="*/ 57 h 97"/>
                  <a:gd name="T34" fmla="*/ 4 w 44"/>
                  <a:gd name="T35" fmla="*/ 72 h 97"/>
                  <a:gd name="T36" fmla="*/ 0 w 44"/>
                  <a:gd name="T37" fmla="*/ 79 h 97"/>
                  <a:gd name="T38" fmla="*/ 8 w 44"/>
                  <a:gd name="T39" fmla="*/ 82 h 97"/>
                  <a:gd name="T40" fmla="*/ 0 w 44"/>
                  <a:gd name="T41" fmla="*/ 82 h 97"/>
                  <a:gd name="T42" fmla="*/ 4 w 44"/>
                  <a:gd name="T43" fmla="*/ 97 h 97"/>
                  <a:gd name="T44" fmla="*/ 8 w 44"/>
                  <a:gd name="T45" fmla="*/ 82 h 97"/>
                  <a:gd name="T46" fmla="*/ 0 w 44"/>
                  <a:gd name="T47" fmla="*/ 8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97">
                    <a:moveTo>
                      <a:pt x="0" y="82"/>
                    </a:moveTo>
                    <a:lnTo>
                      <a:pt x="8" y="82"/>
                    </a:lnTo>
                    <a:lnTo>
                      <a:pt x="11" y="72"/>
                    </a:lnTo>
                    <a:lnTo>
                      <a:pt x="15" y="61"/>
                    </a:lnTo>
                    <a:lnTo>
                      <a:pt x="18" y="50"/>
                    </a:lnTo>
                    <a:lnTo>
                      <a:pt x="22" y="39"/>
                    </a:lnTo>
                    <a:lnTo>
                      <a:pt x="29" y="32"/>
                    </a:lnTo>
                    <a:lnTo>
                      <a:pt x="33" y="21"/>
                    </a:lnTo>
                    <a:lnTo>
                      <a:pt x="36" y="10"/>
                    </a:lnTo>
                    <a:lnTo>
                      <a:pt x="44" y="3"/>
                    </a:lnTo>
                    <a:lnTo>
                      <a:pt x="36" y="0"/>
                    </a:lnTo>
                    <a:lnTo>
                      <a:pt x="33" y="7"/>
                    </a:lnTo>
                    <a:lnTo>
                      <a:pt x="26" y="18"/>
                    </a:lnTo>
                    <a:lnTo>
                      <a:pt x="22" y="28"/>
                    </a:lnTo>
                    <a:lnTo>
                      <a:pt x="15" y="39"/>
                    </a:lnTo>
                    <a:lnTo>
                      <a:pt x="11" y="50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0" y="79"/>
                    </a:lnTo>
                    <a:lnTo>
                      <a:pt x="8" y="82"/>
                    </a:lnTo>
                    <a:lnTo>
                      <a:pt x="0" y="82"/>
                    </a:lnTo>
                    <a:lnTo>
                      <a:pt x="4" y="97"/>
                    </a:lnTo>
                    <a:lnTo>
                      <a:pt x="8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68" name="Freeform 992"/>
              <p:cNvSpPr>
                <a:spLocks/>
              </p:cNvSpPr>
              <p:nvPr/>
            </p:nvSpPr>
            <p:spPr bwMode="auto">
              <a:xfrm>
                <a:off x="4401" y="2044"/>
                <a:ext cx="40" cy="118"/>
              </a:xfrm>
              <a:custGeom>
                <a:avLst/>
                <a:gdLst>
                  <a:gd name="T0" fmla="*/ 36 w 40"/>
                  <a:gd name="T1" fmla="*/ 0 h 118"/>
                  <a:gd name="T2" fmla="*/ 33 w 40"/>
                  <a:gd name="T3" fmla="*/ 0 h 118"/>
                  <a:gd name="T4" fmla="*/ 29 w 40"/>
                  <a:gd name="T5" fmla="*/ 14 h 118"/>
                  <a:gd name="T6" fmla="*/ 22 w 40"/>
                  <a:gd name="T7" fmla="*/ 28 h 118"/>
                  <a:gd name="T8" fmla="*/ 18 w 40"/>
                  <a:gd name="T9" fmla="*/ 43 h 118"/>
                  <a:gd name="T10" fmla="*/ 11 w 40"/>
                  <a:gd name="T11" fmla="*/ 57 h 118"/>
                  <a:gd name="T12" fmla="*/ 4 w 40"/>
                  <a:gd name="T13" fmla="*/ 72 h 118"/>
                  <a:gd name="T14" fmla="*/ 0 w 40"/>
                  <a:gd name="T15" fmla="*/ 86 h 118"/>
                  <a:gd name="T16" fmla="*/ 0 w 40"/>
                  <a:gd name="T17" fmla="*/ 118 h 118"/>
                  <a:gd name="T18" fmla="*/ 8 w 40"/>
                  <a:gd name="T19" fmla="*/ 118 h 118"/>
                  <a:gd name="T20" fmla="*/ 8 w 40"/>
                  <a:gd name="T21" fmla="*/ 90 h 118"/>
                  <a:gd name="T22" fmla="*/ 11 w 40"/>
                  <a:gd name="T23" fmla="*/ 72 h 118"/>
                  <a:gd name="T24" fmla="*/ 18 w 40"/>
                  <a:gd name="T25" fmla="*/ 57 h 118"/>
                  <a:gd name="T26" fmla="*/ 26 w 40"/>
                  <a:gd name="T27" fmla="*/ 46 h 118"/>
                  <a:gd name="T28" fmla="*/ 29 w 40"/>
                  <a:gd name="T29" fmla="*/ 32 h 118"/>
                  <a:gd name="T30" fmla="*/ 36 w 40"/>
                  <a:gd name="T31" fmla="*/ 18 h 118"/>
                  <a:gd name="T32" fmla="*/ 40 w 40"/>
                  <a:gd name="T33" fmla="*/ 3 h 118"/>
                  <a:gd name="T34" fmla="*/ 36 w 40"/>
                  <a:gd name="T35" fmla="*/ 0 h 118"/>
                  <a:gd name="T36" fmla="*/ 33 w 40"/>
                  <a:gd name="T37" fmla="*/ 0 h 118"/>
                  <a:gd name="T38" fmla="*/ 36 w 40"/>
                  <a:gd name="T3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118">
                    <a:moveTo>
                      <a:pt x="36" y="0"/>
                    </a:moveTo>
                    <a:lnTo>
                      <a:pt x="33" y="0"/>
                    </a:lnTo>
                    <a:lnTo>
                      <a:pt x="29" y="14"/>
                    </a:lnTo>
                    <a:lnTo>
                      <a:pt x="22" y="28"/>
                    </a:lnTo>
                    <a:lnTo>
                      <a:pt x="18" y="43"/>
                    </a:lnTo>
                    <a:lnTo>
                      <a:pt x="11" y="57"/>
                    </a:lnTo>
                    <a:lnTo>
                      <a:pt x="4" y="72"/>
                    </a:lnTo>
                    <a:lnTo>
                      <a:pt x="0" y="86"/>
                    </a:lnTo>
                    <a:lnTo>
                      <a:pt x="0" y="118"/>
                    </a:lnTo>
                    <a:lnTo>
                      <a:pt x="8" y="118"/>
                    </a:lnTo>
                    <a:lnTo>
                      <a:pt x="8" y="90"/>
                    </a:lnTo>
                    <a:lnTo>
                      <a:pt x="11" y="72"/>
                    </a:lnTo>
                    <a:lnTo>
                      <a:pt x="18" y="57"/>
                    </a:lnTo>
                    <a:lnTo>
                      <a:pt x="26" y="46"/>
                    </a:lnTo>
                    <a:lnTo>
                      <a:pt x="29" y="32"/>
                    </a:lnTo>
                    <a:lnTo>
                      <a:pt x="36" y="18"/>
                    </a:lnTo>
                    <a:lnTo>
                      <a:pt x="40" y="3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69" name="Freeform 993"/>
              <p:cNvSpPr>
                <a:spLocks/>
              </p:cNvSpPr>
              <p:nvPr/>
            </p:nvSpPr>
            <p:spPr bwMode="auto">
              <a:xfrm>
                <a:off x="4437" y="2004"/>
                <a:ext cx="54" cy="43"/>
              </a:xfrm>
              <a:custGeom>
                <a:avLst/>
                <a:gdLst>
                  <a:gd name="T0" fmla="*/ 54 w 54"/>
                  <a:gd name="T1" fmla="*/ 4 h 43"/>
                  <a:gd name="T2" fmla="*/ 47 w 54"/>
                  <a:gd name="T3" fmla="*/ 0 h 43"/>
                  <a:gd name="T4" fmla="*/ 40 w 54"/>
                  <a:gd name="T5" fmla="*/ 4 h 43"/>
                  <a:gd name="T6" fmla="*/ 33 w 54"/>
                  <a:gd name="T7" fmla="*/ 7 h 43"/>
                  <a:gd name="T8" fmla="*/ 26 w 54"/>
                  <a:gd name="T9" fmla="*/ 11 h 43"/>
                  <a:gd name="T10" fmla="*/ 15 w 54"/>
                  <a:gd name="T11" fmla="*/ 22 h 43"/>
                  <a:gd name="T12" fmla="*/ 11 w 54"/>
                  <a:gd name="T13" fmla="*/ 29 h 43"/>
                  <a:gd name="T14" fmla="*/ 4 w 54"/>
                  <a:gd name="T15" fmla="*/ 32 h 43"/>
                  <a:gd name="T16" fmla="*/ 0 w 54"/>
                  <a:gd name="T17" fmla="*/ 40 h 43"/>
                  <a:gd name="T18" fmla="*/ 4 w 54"/>
                  <a:gd name="T19" fmla="*/ 43 h 43"/>
                  <a:gd name="T20" fmla="*/ 11 w 54"/>
                  <a:gd name="T21" fmla="*/ 40 h 43"/>
                  <a:gd name="T22" fmla="*/ 15 w 54"/>
                  <a:gd name="T23" fmla="*/ 32 h 43"/>
                  <a:gd name="T24" fmla="*/ 36 w 54"/>
                  <a:gd name="T25" fmla="*/ 11 h 43"/>
                  <a:gd name="T26" fmla="*/ 44 w 54"/>
                  <a:gd name="T27" fmla="*/ 11 h 43"/>
                  <a:gd name="T28" fmla="*/ 51 w 54"/>
                  <a:gd name="T29" fmla="*/ 7 h 43"/>
                  <a:gd name="T30" fmla="*/ 44 w 54"/>
                  <a:gd name="T31" fmla="*/ 4 h 43"/>
                  <a:gd name="T32" fmla="*/ 54 w 54"/>
                  <a:gd name="T33" fmla="*/ 4 h 43"/>
                  <a:gd name="T34" fmla="*/ 51 w 54"/>
                  <a:gd name="T35" fmla="*/ 0 h 43"/>
                  <a:gd name="T36" fmla="*/ 47 w 54"/>
                  <a:gd name="T37" fmla="*/ 0 h 43"/>
                  <a:gd name="T38" fmla="*/ 54 w 54"/>
                  <a:gd name="T3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43">
                    <a:moveTo>
                      <a:pt x="54" y="4"/>
                    </a:moveTo>
                    <a:lnTo>
                      <a:pt x="47" y="0"/>
                    </a:lnTo>
                    <a:lnTo>
                      <a:pt x="40" y="4"/>
                    </a:lnTo>
                    <a:lnTo>
                      <a:pt x="33" y="7"/>
                    </a:lnTo>
                    <a:lnTo>
                      <a:pt x="26" y="11"/>
                    </a:lnTo>
                    <a:lnTo>
                      <a:pt x="15" y="22"/>
                    </a:lnTo>
                    <a:lnTo>
                      <a:pt x="11" y="29"/>
                    </a:lnTo>
                    <a:lnTo>
                      <a:pt x="4" y="32"/>
                    </a:lnTo>
                    <a:lnTo>
                      <a:pt x="0" y="40"/>
                    </a:lnTo>
                    <a:lnTo>
                      <a:pt x="4" y="43"/>
                    </a:lnTo>
                    <a:lnTo>
                      <a:pt x="11" y="40"/>
                    </a:lnTo>
                    <a:lnTo>
                      <a:pt x="15" y="32"/>
                    </a:lnTo>
                    <a:lnTo>
                      <a:pt x="36" y="11"/>
                    </a:lnTo>
                    <a:lnTo>
                      <a:pt x="44" y="11"/>
                    </a:lnTo>
                    <a:lnTo>
                      <a:pt x="51" y="7"/>
                    </a:lnTo>
                    <a:lnTo>
                      <a:pt x="44" y="4"/>
                    </a:lnTo>
                    <a:lnTo>
                      <a:pt x="54" y="4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70" name="Freeform 994"/>
              <p:cNvSpPr>
                <a:spLocks/>
              </p:cNvSpPr>
              <p:nvPr/>
            </p:nvSpPr>
            <p:spPr bwMode="auto">
              <a:xfrm>
                <a:off x="4481" y="2008"/>
                <a:ext cx="14" cy="14"/>
              </a:xfrm>
              <a:custGeom>
                <a:avLst/>
                <a:gdLst>
                  <a:gd name="T0" fmla="*/ 10 w 14"/>
                  <a:gd name="T1" fmla="*/ 14 h 14"/>
                  <a:gd name="T2" fmla="*/ 10 w 14"/>
                  <a:gd name="T3" fmla="*/ 0 h 14"/>
                  <a:gd name="T4" fmla="*/ 0 w 14"/>
                  <a:gd name="T5" fmla="*/ 0 h 14"/>
                  <a:gd name="T6" fmla="*/ 7 w 14"/>
                  <a:gd name="T7" fmla="*/ 14 h 14"/>
                  <a:gd name="T8" fmla="*/ 14 w 14"/>
                  <a:gd name="T9" fmla="*/ 14 h 14"/>
                  <a:gd name="T10" fmla="*/ 1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0" y="14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7" y="14"/>
                    </a:lnTo>
                    <a:lnTo>
                      <a:pt x="14" y="14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71" name="Freeform 995"/>
              <p:cNvSpPr>
                <a:spLocks/>
              </p:cNvSpPr>
              <p:nvPr/>
            </p:nvSpPr>
            <p:spPr bwMode="auto">
              <a:xfrm>
                <a:off x="3782" y="2044"/>
                <a:ext cx="303" cy="280"/>
              </a:xfrm>
              <a:custGeom>
                <a:avLst/>
                <a:gdLst>
                  <a:gd name="T0" fmla="*/ 116 w 303"/>
                  <a:gd name="T1" fmla="*/ 61 h 280"/>
                  <a:gd name="T2" fmla="*/ 137 w 303"/>
                  <a:gd name="T3" fmla="*/ 68 h 280"/>
                  <a:gd name="T4" fmla="*/ 162 w 303"/>
                  <a:gd name="T5" fmla="*/ 57 h 280"/>
                  <a:gd name="T6" fmla="*/ 180 w 303"/>
                  <a:gd name="T7" fmla="*/ 50 h 280"/>
                  <a:gd name="T8" fmla="*/ 202 w 303"/>
                  <a:gd name="T9" fmla="*/ 43 h 280"/>
                  <a:gd name="T10" fmla="*/ 220 w 303"/>
                  <a:gd name="T11" fmla="*/ 39 h 280"/>
                  <a:gd name="T12" fmla="*/ 241 w 303"/>
                  <a:gd name="T13" fmla="*/ 32 h 280"/>
                  <a:gd name="T14" fmla="*/ 259 w 303"/>
                  <a:gd name="T15" fmla="*/ 25 h 280"/>
                  <a:gd name="T16" fmla="*/ 281 w 303"/>
                  <a:gd name="T17" fmla="*/ 32 h 280"/>
                  <a:gd name="T18" fmla="*/ 295 w 303"/>
                  <a:gd name="T19" fmla="*/ 43 h 280"/>
                  <a:gd name="T20" fmla="*/ 295 w 303"/>
                  <a:gd name="T21" fmla="*/ 75 h 280"/>
                  <a:gd name="T22" fmla="*/ 263 w 303"/>
                  <a:gd name="T23" fmla="*/ 90 h 280"/>
                  <a:gd name="T24" fmla="*/ 223 w 303"/>
                  <a:gd name="T25" fmla="*/ 97 h 280"/>
                  <a:gd name="T26" fmla="*/ 198 w 303"/>
                  <a:gd name="T27" fmla="*/ 111 h 280"/>
                  <a:gd name="T28" fmla="*/ 170 w 303"/>
                  <a:gd name="T29" fmla="*/ 129 h 280"/>
                  <a:gd name="T30" fmla="*/ 177 w 303"/>
                  <a:gd name="T31" fmla="*/ 140 h 280"/>
                  <a:gd name="T32" fmla="*/ 191 w 303"/>
                  <a:gd name="T33" fmla="*/ 126 h 280"/>
                  <a:gd name="T34" fmla="*/ 213 w 303"/>
                  <a:gd name="T35" fmla="*/ 118 h 280"/>
                  <a:gd name="T36" fmla="*/ 234 w 303"/>
                  <a:gd name="T37" fmla="*/ 108 h 280"/>
                  <a:gd name="T38" fmla="*/ 259 w 303"/>
                  <a:gd name="T39" fmla="*/ 100 h 280"/>
                  <a:gd name="T40" fmla="*/ 238 w 303"/>
                  <a:gd name="T41" fmla="*/ 136 h 280"/>
                  <a:gd name="T42" fmla="*/ 220 w 303"/>
                  <a:gd name="T43" fmla="*/ 169 h 280"/>
                  <a:gd name="T44" fmla="*/ 202 w 303"/>
                  <a:gd name="T45" fmla="*/ 190 h 280"/>
                  <a:gd name="T46" fmla="*/ 227 w 303"/>
                  <a:gd name="T47" fmla="*/ 180 h 280"/>
                  <a:gd name="T48" fmla="*/ 245 w 303"/>
                  <a:gd name="T49" fmla="*/ 151 h 280"/>
                  <a:gd name="T50" fmla="*/ 267 w 303"/>
                  <a:gd name="T51" fmla="*/ 122 h 280"/>
                  <a:gd name="T52" fmla="*/ 277 w 303"/>
                  <a:gd name="T53" fmla="*/ 129 h 280"/>
                  <a:gd name="T54" fmla="*/ 270 w 303"/>
                  <a:gd name="T55" fmla="*/ 154 h 280"/>
                  <a:gd name="T56" fmla="*/ 256 w 303"/>
                  <a:gd name="T57" fmla="*/ 190 h 280"/>
                  <a:gd name="T58" fmla="*/ 241 w 303"/>
                  <a:gd name="T59" fmla="*/ 223 h 280"/>
                  <a:gd name="T60" fmla="*/ 256 w 303"/>
                  <a:gd name="T61" fmla="*/ 223 h 280"/>
                  <a:gd name="T62" fmla="*/ 281 w 303"/>
                  <a:gd name="T63" fmla="*/ 194 h 280"/>
                  <a:gd name="T64" fmla="*/ 274 w 303"/>
                  <a:gd name="T65" fmla="*/ 241 h 280"/>
                  <a:gd name="T66" fmla="*/ 263 w 303"/>
                  <a:gd name="T67" fmla="*/ 259 h 280"/>
                  <a:gd name="T68" fmla="*/ 245 w 303"/>
                  <a:gd name="T69" fmla="*/ 277 h 280"/>
                  <a:gd name="T70" fmla="*/ 170 w 303"/>
                  <a:gd name="T71" fmla="*/ 280 h 280"/>
                  <a:gd name="T72" fmla="*/ 126 w 303"/>
                  <a:gd name="T73" fmla="*/ 273 h 280"/>
                  <a:gd name="T74" fmla="*/ 90 w 303"/>
                  <a:gd name="T75" fmla="*/ 255 h 280"/>
                  <a:gd name="T76" fmla="*/ 65 w 303"/>
                  <a:gd name="T77" fmla="*/ 226 h 280"/>
                  <a:gd name="T78" fmla="*/ 44 w 303"/>
                  <a:gd name="T79" fmla="*/ 198 h 280"/>
                  <a:gd name="T80" fmla="*/ 33 w 303"/>
                  <a:gd name="T81" fmla="*/ 162 h 280"/>
                  <a:gd name="T82" fmla="*/ 33 w 303"/>
                  <a:gd name="T83" fmla="*/ 111 h 280"/>
                  <a:gd name="T84" fmla="*/ 40 w 303"/>
                  <a:gd name="T85" fmla="*/ 86 h 280"/>
                  <a:gd name="T86" fmla="*/ 33 w 303"/>
                  <a:gd name="T87" fmla="*/ 64 h 280"/>
                  <a:gd name="T88" fmla="*/ 15 w 303"/>
                  <a:gd name="T89" fmla="*/ 54 h 280"/>
                  <a:gd name="T90" fmla="*/ 0 w 303"/>
                  <a:gd name="T91" fmla="*/ 25 h 280"/>
                  <a:gd name="T92" fmla="*/ 15 w 303"/>
                  <a:gd name="T93" fmla="*/ 3 h 280"/>
                  <a:gd name="T94" fmla="*/ 44 w 303"/>
                  <a:gd name="T95" fmla="*/ 3 h 280"/>
                  <a:gd name="T96" fmla="*/ 69 w 303"/>
                  <a:gd name="T97" fmla="*/ 10 h 280"/>
                  <a:gd name="T98" fmla="*/ 87 w 303"/>
                  <a:gd name="T99" fmla="*/ 2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3" h="280">
                    <a:moveTo>
                      <a:pt x="87" y="36"/>
                    </a:moveTo>
                    <a:lnTo>
                      <a:pt x="108" y="57"/>
                    </a:lnTo>
                    <a:lnTo>
                      <a:pt x="116" y="61"/>
                    </a:lnTo>
                    <a:lnTo>
                      <a:pt x="123" y="64"/>
                    </a:lnTo>
                    <a:lnTo>
                      <a:pt x="130" y="68"/>
                    </a:lnTo>
                    <a:lnTo>
                      <a:pt x="137" y="68"/>
                    </a:lnTo>
                    <a:lnTo>
                      <a:pt x="148" y="64"/>
                    </a:lnTo>
                    <a:lnTo>
                      <a:pt x="155" y="61"/>
                    </a:lnTo>
                    <a:lnTo>
                      <a:pt x="162" y="57"/>
                    </a:lnTo>
                    <a:lnTo>
                      <a:pt x="166" y="54"/>
                    </a:lnTo>
                    <a:lnTo>
                      <a:pt x="173" y="50"/>
                    </a:lnTo>
                    <a:lnTo>
                      <a:pt x="180" y="50"/>
                    </a:lnTo>
                    <a:lnTo>
                      <a:pt x="188" y="46"/>
                    </a:lnTo>
                    <a:lnTo>
                      <a:pt x="195" y="46"/>
                    </a:lnTo>
                    <a:lnTo>
                      <a:pt x="202" y="43"/>
                    </a:lnTo>
                    <a:lnTo>
                      <a:pt x="209" y="43"/>
                    </a:lnTo>
                    <a:lnTo>
                      <a:pt x="216" y="39"/>
                    </a:lnTo>
                    <a:lnTo>
                      <a:pt x="220" y="39"/>
                    </a:lnTo>
                    <a:lnTo>
                      <a:pt x="231" y="36"/>
                    </a:lnTo>
                    <a:lnTo>
                      <a:pt x="234" y="32"/>
                    </a:lnTo>
                    <a:lnTo>
                      <a:pt x="241" y="32"/>
                    </a:lnTo>
                    <a:lnTo>
                      <a:pt x="249" y="28"/>
                    </a:lnTo>
                    <a:lnTo>
                      <a:pt x="256" y="25"/>
                    </a:lnTo>
                    <a:lnTo>
                      <a:pt x="259" y="25"/>
                    </a:lnTo>
                    <a:lnTo>
                      <a:pt x="267" y="28"/>
                    </a:lnTo>
                    <a:lnTo>
                      <a:pt x="274" y="28"/>
                    </a:lnTo>
                    <a:lnTo>
                      <a:pt x="281" y="32"/>
                    </a:lnTo>
                    <a:lnTo>
                      <a:pt x="285" y="36"/>
                    </a:lnTo>
                    <a:lnTo>
                      <a:pt x="292" y="39"/>
                    </a:lnTo>
                    <a:lnTo>
                      <a:pt x="295" y="43"/>
                    </a:lnTo>
                    <a:lnTo>
                      <a:pt x="303" y="46"/>
                    </a:lnTo>
                    <a:lnTo>
                      <a:pt x="303" y="64"/>
                    </a:lnTo>
                    <a:lnTo>
                      <a:pt x="295" y="75"/>
                    </a:lnTo>
                    <a:lnTo>
                      <a:pt x="288" y="82"/>
                    </a:lnTo>
                    <a:lnTo>
                      <a:pt x="274" y="86"/>
                    </a:lnTo>
                    <a:lnTo>
                      <a:pt x="263" y="90"/>
                    </a:lnTo>
                    <a:lnTo>
                      <a:pt x="249" y="90"/>
                    </a:lnTo>
                    <a:lnTo>
                      <a:pt x="234" y="93"/>
                    </a:lnTo>
                    <a:lnTo>
                      <a:pt x="223" y="97"/>
                    </a:lnTo>
                    <a:lnTo>
                      <a:pt x="216" y="100"/>
                    </a:lnTo>
                    <a:lnTo>
                      <a:pt x="209" y="108"/>
                    </a:lnTo>
                    <a:lnTo>
                      <a:pt x="198" y="111"/>
                    </a:lnTo>
                    <a:lnTo>
                      <a:pt x="191" y="111"/>
                    </a:lnTo>
                    <a:lnTo>
                      <a:pt x="180" y="118"/>
                    </a:lnTo>
                    <a:lnTo>
                      <a:pt x="170" y="129"/>
                    </a:lnTo>
                    <a:lnTo>
                      <a:pt x="166" y="136"/>
                    </a:lnTo>
                    <a:lnTo>
                      <a:pt x="173" y="140"/>
                    </a:lnTo>
                    <a:lnTo>
                      <a:pt x="177" y="140"/>
                    </a:lnTo>
                    <a:lnTo>
                      <a:pt x="177" y="136"/>
                    </a:lnTo>
                    <a:lnTo>
                      <a:pt x="188" y="126"/>
                    </a:lnTo>
                    <a:lnTo>
                      <a:pt x="191" y="126"/>
                    </a:lnTo>
                    <a:lnTo>
                      <a:pt x="195" y="122"/>
                    </a:lnTo>
                    <a:lnTo>
                      <a:pt x="202" y="122"/>
                    </a:lnTo>
                    <a:lnTo>
                      <a:pt x="213" y="118"/>
                    </a:lnTo>
                    <a:lnTo>
                      <a:pt x="220" y="115"/>
                    </a:lnTo>
                    <a:lnTo>
                      <a:pt x="227" y="111"/>
                    </a:lnTo>
                    <a:lnTo>
                      <a:pt x="234" y="108"/>
                    </a:lnTo>
                    <a:lnTo>
                      <a:pt x="241" y="104"/>
                    </a:lnTo>
                    <a:lnTo>
                      <a:pt x="252" y="104"/>
                    </a:lnTo>
                    <a:lnTo>
                      <a:pt x="259" y="100"/>
                    </a:lnTo>
                    <a:lnTo>
                      <a:pt x="263" y="108"/>
                    </a:lnTo>
                    <a:lnTo>
                      <a:pt x="245" y="126"/>
                    </a:lnTo>
                    <a:lnTo>
                      <a:pt x="238" y="136"/>
                    </a:lnTo>
                    <a:lnTo>
                      <a:pt x="234" y="147"/>
                    </a:lnTo>
                    <a:lnTo>
                      <a:pt x="227" y="158"/>
                    </a:lnTo>
                    <a:lnTo>
                      <a:pt x="220" y="169"/>
                    </a:lnTo>
                    <a:lnTo>
                      <a:pt x="213" y="176"/>
                    </a:lnTo>
                    <a:lnTo>
                      <a:pt x="202" y="183"/>
                    </a:lnTo>
                    <a:lnTo>
                      <a:pt x="202" y="190"/>
                    </a:lnTo>
                    <a:lnTo>
                      <a:pt x="206" y="190"/>
                    </a:lnTo>
                    <a:lnTo>
                      <a:pt x="216" y="187"/>
                    </a:lnTo>
                    <a:lnTo>
                      <a:pt x="227" y="180"/>
                    </a:lnTo>
                    <a:lnTo>
                      <a:pt x="234" y="169"/>
                    </a:lnTo>
                    <a:lnTo>
                      <a:pt x="238" y="162"/>
                    </a:lnTo>
                    <a:lnTo>
                      <a:pt x="245" y="151"/>
                    </a:lnTo>
                    <a:lnTo>
                      <a:pt x="252" y="140"/>
                    </a:lnTo>
                    <a:lnTo>
                      <a:pt x="259" y="129"/>
                    </a:lnTo>
                    <a:lnTo>
                      <a:pt x="267" y="122"/>
                    </a:lnTo>
                    <a:lnTo>
                      <a:pt x="270" y="126"/>
                    </a:lnTo>
                    <a:lnTo>
                      <a:pt x="274" y="126"/>
                    </a:lnTo>
                    <a:lnTo>
                      <a:pt x="277" y="129"/>
                    </a:lnTo>
                    <a:lnTo>
                      <a:pt x="277" y="133"/>
                    </a:lnTo>
                    <a:lnTo>
                      <a:pt x="274" y="144"/>
                    </a:lnTo>
                    <a:lnTo>
                      <a:pt x="270" y="154"/>
                    </a:lnTo>
                    <a:lnTo>
                      <a:pt x="267" y="169"/>
                    </a:lnTo>
                    <a:lnTo>
                      <a:pt x="263" y="180"/>
                    </a:lnTo>
                    <a:lnTo>
                      <a:pt x="256" y="190"/>
                    </a:lnTo>
                    <a:lnTo>
                      <a:pt x="252" y="201"/>
                    </a:lnTo>
                    <a:lnTo>
                      <a:pt x="245" y="212"/>
                    </a:lnTo>
                    <a:lnTo>
                      <a:pt x="241" y="223"/>
                    </a:lnTo>
                    <a:lnTo>
                      <a:pt x="245" y="226"/>
                    </a:lnTo>
                    <a:lnTo>
                      <a:pt x="252" y="226"/>
                    </a:lnTo>
                    <a:lnTo>
                      <a:pt x="256" y="223"/>
                    </a:lnTo>
                    <a:lnTo>
                      <a:pt x="285" y="158"/>
                    </a:lnTo>
                    <a:lnTo>
                      <a:pt x="285" y="176"/>
                    </a:lnTo>
                    <a:lnTo>
                      <a:pt x="281" y="194"/>
                    </a:lnTo>
                    <a:lnTo>
                      <a:pt x="277" y="212"/>
                    </a:lnTo>
                    <a:lnTo>
                      <a:pt x="274" y="230"/>
                    </a:lnTo>
                    <a:lnTo>
                      <a:pt x="274" y="241"/>
                    </a:lnTo>
                    <a:lnTo>
                      <a:pt x="270" y="244"/>
                    </a:lnTo>
                    <a:lnTo>
                      <a:pt x="267" y="252"/>
                    </a:lnTo>
                    <a:lnTo>
                      <a:pt x="263" y="259"/>
                    </a:lnTo>
                    <a:lnTo>
                      <a:pt x="256" y="266"/>
                    </a:lnTo>
                    <a:lnTo>
                      <a:pt x="249" y="270"/>
                    </a:lnTo>
                    <a:lnTo>
                      <a:pt x="245" y="277"/>
                    </a:lnTo>
                    <a:lnTo>
                      <a:pt x="227" y="277"/>
                    </a:lnTo>
                    <a:lnTo>
                      <a:pt x="220" y="280"/>
                    </a:lnTo>
                    <a:lnTo>
                      <a:pt x="170" y="280"/>
                    </a:lnTo>
                    <a:lnTo>
                      <a:pt x="159" y="277"/>
                    </a:lnTo>
                    <a:lnTo>
                      <a:pt x="134" y="277"/>
                    </a:lnTo>
                    <a:lnTo>
                      <a:pt x="126" y="273"/>
                    </a:lnTo>
                    <a:lnTo>
                      <a:pt x="108" y="273"/>
                    </a:lnTo>
                    <a:lnTo>
                      <a:pt x="101" y="262"/>
                    </a:lnTo>
                    <a:lnTo>
                      <a:pt x="90" y="255"/>
                    </a:lnTo>
                    <a:lnTo>
                      <a:pt x="83" y="244"/>
                    </a:lnTo>
                    <a:lnTo>
                      <a:pt x="72" y="237"/>
                    </a:lnTo>
                    <a:lnTo>
                      <a:pt x="65" y="226"/>
                    </a:lnTo>
                    <a:lnTo>
                      <a:pt x="58" y="216"/>
                    </a:lnTo>
                    <a:lnTo>
                      <a:pt x="51" y="208"/>
                    </a:lnTo>
                    <a:lnTo>
                      <a:pt x="44" y="198"/>
                    </a:lnTo>
                    <a:lnTo>
                      <a:pt x="36" y="187"/>
                    </a:lnTo>
                    <a:lnTo>
                      <a:pt x="36" y="172"/>
                    </a:lnTo>
                    <a:lnTo>
                      <a:pt x="33" y="162"/>
                    </a:lnTo>
                    <a:lnTo>
                      <a:pt x="29" y="151"/>
                    </a:lnTo>
                    <a:lnTo>
                      <a:pt x="29" y="126"/>
                    </a:lnTo>
                    <a:lnTo>
                      <a:pt x="33" y="111"/>
                    </a:lnTo>
                    <a:lnTo>
                      <a:pt x="36" y="100"/>
                    </a:lnTo>
                    <a:lnTo>
                      <a:pt x="40" y="93"/>
                    </a:lnTo>
                    <a:lnTo>
                      <a:pt x="40" y="86"/>
                    </a:lnTo>
                    <a:lnTo>
                      <a:pt x="36" y="79"/>
                    </a:lnTo>
                    <a:lnTo>
                      <a:pt x="36" y="72"/>
                    </a:lnTo>
                    <a:lnTo>
                      <a:pt x="33" y="64"/>
                    </a:lnTo>
                    <a:lnTo>
                      <a:pt x="26" y="61"/>
                    </a:lnTo>
                    <a:lnTo>
                      <a:pt x="22" y="57"/>
                    </a:lnTo>
                    <a:lnTo>
                      <a:pt x="15" y="54"/>
                    </a:lnTo>
                    <a:lnTo>
                      <a:pt x="4" y="43"/>
                    </a:lnTo>
                    <a:lnTo>
                      <a:pt x="0" y="36"/>
                    </a:lnTo>
                    <a:lnTo>
                      <a:pt x="0" y="25"/>
                    </a:lnTo>
                    <a:lnTo>
                      <a:pt x="4" y="18"/>
                    </a:lnTo>
                    <a:lnTo>
                      <a:pt x="11" y="10"/>
                    </a:lnTo>
                    <a:lnTo>
                      <a:pt x="15" y="3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44" y="3"/>
                    </a:lnTo>
                    <a:lnTo>
                      <a:pt x="54" y="7"/>
                    </a:lnTo>
                    <a:lnTo>
                      <a:pt x="62" y="7"/>
                    </a:lnTo>
                    <a:lnTo>
                      <a:pt x="69" y="10"/>
                    </a:lnTo>
                    <a:lnTo>
                      <a:pt x="76" y="10"/>
                    </a:lnTo>
                    <a:lnTo>
                      <a:pt x="80" y="18"/>
                    </a:lnTo>
                    <a:lnTo>
                      <a:pt x="87" y="25"/>
                    </a:lnTo>
                    <a:lnTo>
                      <a:pt x="90" y="32"/>
                    </a:lnTo>
                    <a:lnTo>
                      <a:pt x="87" y="36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72" name="Freeform 996"/>
              <p:cNvSpPr>
                <a:spLocks/>
              </p:cNvSpPr>
              <p:nvPr/>
            </p:nvSpPr>
            <p:spPr bwMode="auto">
              <a:xfrm>
                <a:off x="3869" y="2076"/>
                <a:ext cx="65" cy="40"/>
              </a:xfrm>
              <a:custGeom>
                <a:avLst/>
                <a:gdLst>
                  <a:gd name="T0" fmla="*/ 61 w 65"/>
                  <a:gd name="T1" fmla="*/ 29 h 40"/>
                  <a:gd name="T2" fmla="*/ 50 w 65"/>
                  <a:gd name="T3" fmla="*/ 32 h 40"/>
                  <a:gd name="T4" fmla="*/ 43 w 65"/>
                  <a:gd name="T5" fmla="*/ 32 h 40"/>
                  <a:gd name="T6" fmla="*/ 36 w 65"/>
                  <a:gd name="T7" fmla="*/ 29 h 40"/>
                  <a:gd name="T8" fmla="*/ 29 w 65"/>
                  <a:gd name="T9" fmla="*/ 25 h 40"/>
                  <a:gd name="T10" fmla="*/ 21 w 65"/>
                  <a:gd name="T11" fmla="*/ 22 h 40"/>
                  <a:gd name="T12" fmla="*/ 14 w 65"/>
                  <a:gd name="T13" fmla="*/ 14 h 40"/>
                  <a:gd name="T14" fmla="*/ 11 w 65"/>
                  <a:gd name="T15" fmla="*/ 7 h 40"/>
                  <a:gd name="T16" fmla="*/ 3 w 65"/>
                  <a:gd name="T17" fmla="*/ 0 h 40"/>
                  <a:gd name="T18" fmla="*/ 0 w 65"/>
                  <a:gd name="T19" fmla="*/ 7 h 40"/>
                  <a:gd name="T20" fmla="*/ 18 w 65"/>
                  <a:gd name="T21" fmla="*/ 25 h 40"/>
                  <a:gd name="T22" fmla="*/ 29 w 65"/>
                  <a:gd name="T23" fmla="*/ 32 h 40"/>
                  <a:gd name="T24" fmla="*/ 36 w 65"/>
                  <a:gd name="T25" fmla="*/ 36 h 40"/>
                  <a:gd name="T26" fmla="*/ 43 w 65"/>
                  <a:gd name="T27" fmla="*/ 40 h 40"/>
                  <a:gd name="T28" fmla="*/ 54 w 65"/>
                  <a:gd name="T29" fmla="*/ 40 h 40"/>
                  <a:gd name="T30" fmla="*/ 65 w 65"/>
                  <a:gd name="T31" fmla="*/ 36 h 40"/>
                  <a:gd name="T32" fmla="*/ 61 w 65"/>
                  <a:gd name="T33" fmla="*/ 2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40">
                    <a:moveTo>
                      <a:pt x="61" y="29"/>
                    </a:moveTo>
                    <a:lnTo>
                      <a:pt x="50" y="32"/>
                    </a:lnTo>
                    <a:lnTo>
                      <a:pt x="43" y="32"/>
                    </a:lnTo>
                    <a:lnTo>
                      <a:pt x="36" y="29"/>
                    </a:lnTo>
                    <a:lnTo>
                      <a:pt x="29" y="25"/>
                    </a:lnTo>
                    <a:lnTo>
                      <a:pt x="21" y="22"/>
                    </a:lnTo>
                    <a:lnTo>
                      <a:pt x="14" y="14"/>
                    </a:lnTo>
                    <a:lnTo>
                      <a:pt x="11" y="7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8" y="25"/>
                    </a:lnTo>
                    <a:lnTo>
                      <a:pt x="29" y="32"/>
                    </a:lnTo>
                    <a:lnTo>
                      <a:pt x="36" y="36"/>
                    </a:lnTo>
                    <a:lnTo>
                      <a:pt x="43" y="40"/>
                    </a:lnTo>
                    <a:lnTo>
                      <a:pt x="54" y="40"/>
                    </a:lnTo>
                    <a:lnTo>
                      <a:pt x="65" y="36"/>
                    </a:lnTo>
                    <a:lnTo>
                      <a:pt x="61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73" name="Freeform 997"/>
              <p:cNvSpPr>
                <a:spLocks/>
              </p:cNvSpPr>
              <p:nvPr/>
            </p:nvSpPr>
            <p:spPr bwMode="auto">
              <a:xfrm>
                <a:off x="3930" y="2065"/>
                <a:ext cx="108" cy="47"/>
              </a:xfrm>
              <a:custGeom>
                <a:avLst/>
                <a:gdLst>
                  <a:gd name="T0" fmla="*/ 108 w 108"/>
                  <a:gd name="T1" fmla="*/ 0 h 47"/>
                  <a:gd name="T2" fmla="*/ 104 w 108"/>
                  <a:gd name="T3" fmla="*/ 0 h 47"/>
                  <a:gd name="T4" fmla="*/ 97 w 108"/>
                  <a:gd name="T5" fmla="*/ 4 h 47"/>
                  <a:gd name="T6" fmla="*/ 93 w 108"/>
                  <a:gd name="T7" fmla="*/ 7 h 47"/>
                  <a:gd name="T8" fmla="*/ 86 w 108"/>
                  <a:gd name="T9" fmla="*/ 11 h 47"/>
                  <a:gd name="T10" fmla="*/ 79 w 108"/>
                  <a:gd name="T11" fmla="*/ 11 h 47"/>
                  <a:gd name="T12" fmla="*/ 72 w 108"/>
                  <a:gd name="T13" fmla="*/ 15 h 47"/>
                  <a:gd name="T14" fmla="*/ 68 w 108"/>
                  <a:gd name="T15" fmla="*/ 15 h 47"/>
                  <a:gd name="T16" fmla="*/ 61 w 108"/>
                  <a:gd name="T17" fmla="*/ 18 h 47"/>
                  <a:gd name="T18" fmla="*/ 54 w 108"/>
                  <a:gd name="T19" fmla="*/ 18 h 47"/>
                  <a:gd name="T20" fmla="*/ 47 w 108"/>
                  <a:gd name="T21" fmla="*/ 22 h 47"/>
                  <a:gd name="T22" fmla="*/ 36 w 108"/>
                  <a:gd name="T23" fmla="*/ 22 h 47"/>
                  <a:gd name="T24" fmla="*/ 32 w 108"/>
                  <a:gd name="T25" fmla="*/ 25 h 47"/>
                  <a:gd name="T26" fmla="*/ 25 w 108"/>
                  <a:gd name="T27" fmla="*/ 29 h 47"/>
                  <a:gd name="T28" fmla="*/ 18 w 108"/>
                  <a:gd name="T29" fmla="*/ 29 h 47"/>
                  <a:gd name="T30" fmla="*/ 11 w 108"/>
                  <a:gd name="T31" fmla="*/ 33 h 47"/>
                  <a:gd name="T32" fmla="*/ 7 w 108"/>
                  <a:gd name="T33" fmla="*/ 36 h 47"/>
                  <a:gd name="T34" fmla="*/ 0 w 108"/>
                  <a:gd name="T35" fmla="*/ 40 h 47"/>
                  <a:gd name="T36" fmla="*/ 4 w 108"/>
                  <a:gd name="T37" fmla="*/ 47 h 47"/>
                  <a:gd name="T38" fmla="*/ 7 w 108"/>
                  <a:gd name="T39" fmla="*/ 43 h 47"/>
                  <a:gd name="T40" fmla="*/ 14 w 108"/>
                  <a:gd name="T41" fmla="*/ 40 h 47"/>
                  <a:gd name="T42" fmla="*/ 22 w 108"/>
                  <a:gd name="T43" fmla="*/ 36 h 47"/>
                  <a:gd name="T44" fmla="*/ 29 w 108"/>
                  <a:gd name="T45" fmla="*/ 33 h 47"/>
                  <a:gd name="T46" fmla="*/ 32 w 108"/>
                  <a:gd name="T47" fmla="*/ 33 h 47"/>
                  <a:gd name="T48" fmla="*/ 40 w 108"/>
                  <a:gd name="T49" fmla="*/ 29 h 47"/>
                  <a:gd name="T50" fmla="*/ 47 w 108"/>
                  <a:gd name="T51" fmla="*/ 29 h 47"/>
                  <a:gd name="T52" fmla="*/ 54 w 108"/>
                  <a:gd name="T53" fmla="*/ 25 h 47"/>
                  <a:gd name="T54" fmla="*/ 61 w 108"/>
                  <a:gd name="T55" fmla="*/ 25 h 47"/>
                  <a:gd name="T56" fmla="*/ 68 w 108"/>
                  <a:gd name="T57" fmla="*/ 22 h 47"/>
                  <a:gd name="T58" fmla="*/ 75 w 108"/>
                  <a:gd name="T59" fmla="*/ 22 h 47"/>
                  <a:gd name="T60" fmla="*/ 83 w 108"/>
                  <a:gd name="T61" fmla="*/ 18 h 47"/>
                  <a:gd name="T62" fmla="*/ 86 w 108"/>
                  <a:gd name="T63" fmla="*/ 15 h 47"/>
                  <a:gd name="T64" fmla="*/ 93 w 108"/>
                  <a:gd name="T65" fmla="*/ 15 h 47"/>
                  <a:gd name="T66" fmla="*/ 101 w 108"/>
                  <a:gd name="T67" fmla="*/ 11 h 47"/>
                  <a:gd name="T68" fmla="*/ 108 w 108"/>
                  <a:gd name="T69" fmla="*/ 7 h 47"/>
                  <a:gd name="T70" fmla="*/ 108 w 108"/>
                  <a:gd name="T71" fmla="*/ 0 h 47"/>
                  <a:gd name="T72" fmla="*/ 104 w 108"/>
                  <a:gd name="T73" fmla="*/ 0 h 47"/>
                  <a:gd name="T74" fmla="*/ 108 w 108"/>
                  <a:gd name="T7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8" h="47">
                    <a:moveTo>
                      <a:pt x="108" y="0"/>
                    </a:moveTo>
                    <a:lnTo>
                      <a:pt x="104" y="0"/>
                    </a:lnTo>
                    <a:lnTo>
                      <a:pt x="97" y="4"/>
                    </a:lnTo>
                    <a:lnTo>
                      <a:pt x="93" y="7"/>
                    </a:lnTo>
                    <a:lnTo>
                      <a:pt x="86" y="11"/>
                    </a:lnTo>
                    <a:lnTo>
                      <a:pt x="79" y="11"/>
                    </a:lnTo>
                    <a:lnTo>
                      <a:pt x="72" y="15"/>
                    </a:lnTo>
                    <a:lnTo>
                      <a:pt x="68" y="15"/>
                    </a:lnTo>
                    <a:lnTo>
                      <a:pt x="61" y="18"/>
                    </a:lnTo>
                    <a:lnTo>
                      <a:pt x="54" y="18"/>
                    </a:lnTo>
                    <a:lnTo>
                      <a:pt x="47" y="22"/>
                    </a:lnTo>
                    <a:lnTo>
                      <a:pt x="36" y="22"/>
                    </a:lnTo>
                    <a:lnTo>
                      <a:pt x="32" y="25"/>
                    </a:lnTo>
                    <a:lnTo>
                      <a:pt x="25" y="29"/>
                    </a:lnTo>
                    <a:lnTo>
                      <a:pt x="18" y="29"/>
                    </a:lnTo>
                    <a:lnTo>
                      <a:pt x="11" y="33"/>
                    </a:lnTo>
                    <a:lnTo>
                      <a:pt x="7" y="36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7" y="43"/>
                    </a:lnTo>
                    <a:lnTo>
                      <a:pt x="14" y="40"/>
                    </a:lnTo>
                    <a:lnTo>
                      <a:pt x="22" y="36"/>
                    </a:lnTo>
                    <a:lnTo>
                      <a:pt x="29" y="33"/>
                    </a:lnTo>
                    <a:lnTo>
                      <a:pt x="32" y="33"/>
                    </a:lnTo>
                    <a:lnTo>
                      <a:pt x="40" y="29"/>
                    </a:lnTo>
                    <a:lnTo>
                      <a:pt x="47" y="29"/>
                    </a:lnTo>
                    <a:lnTo>
                      <a:pt x="54" y="25"/>
                    </a:lnTo>
                    <a:lnTo>
                      <a:pt x="61" y="25"/>
                    </a:lnTo>
                    <a:lnTo>
                      <a:pt x="68" y="22"/>
                    </a:lnTo>
                    <a:lnTo>
                      <a:pt x="75" y="22"/>
                    </a:lnTo>
                    <a:lnTo>
                      <a:pt x="83" y="18"/>
                    </a:lnTo>
                    <a:lnTo>
                      <a:pt x="86" y="15"/>
                    </a:lnTo>
                    <a:lnTo>
                      <a:pt x="93" y="15"/>
                    </a:lnTo>
                    <a:lnTo>
                      <a:pt x="101" y="11"/>
                    </a:lnTo>
                    <a:lnTo>
                      <a:pt x="108" y="7"/>
                    </a:lnTo>
                    <a:lnTo>
                      <a:pt x="108" y="0"/>
                    </a:lnTo>
                    <a:lnTo>
                      <a:pt x="104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74" name="Freeform 998"/>
              <p:cNvSpPr>
                <a:spLocks/>
              </p:cNvSpPr>
              <p:nvPr/>
            </p:nvSpPr>
            <p:spPr bwMode="auto">
              <a:xfrm>
                <a:off x="4038" y="2065"/>
                <a:ext cx="50" cy="29"/>
              </a:xfrm>
              <a:custGeom>
                <a:avLst/>
                <a:gdLst>
                  <a:gd name="T0" fmla="*/ 50 w 50"/>
                  <a:gd name="T1" fmla="*/ 25 h 29"/>
                  <a:gd name="T2" fmla="*/ 39 w 50"/>
                  <a:gd name="T3" fmla="*/ 15 h 29"/>
                  <a:gd name="T4" fmla="*/ 32 w 50"/>
                  <a:gd name="T5" fmla="*/ 11 h 29"/>
                  <a:gd name="T6" fmla="*/ 25 w 50"/>
                  <a:gd name="T7" fmla="*/ 7 h 29"/>
                  <a:gd name="T8" fmla="*/ 18 w 50"/>
                  <a:gd name="T9" fmla="*/ 4 h 29"/>
                  <a:gd name="T10" fmla="*/ 14 w 50"/>
                  <a:gd name="T11" fmla="*/ 4 h 29"/>
                  <a:gd name="T12" fmla="*/ 7 w 50"/>
                  <a:gd name="T13" fmla="*/ 0 h 29"/>
                  <a:gd name="T14" fmla="*/ 0 w 50"/>
                  <a:gd name="T15" fmla="*/ 0 h 29"/>
                  <a:gd name="T16" fmla="*/ 0 w 50"/>
                  <a:gd name="T17" fmla="*/ 7 h 29"/>
                  <a:gd name="T18" fmla="*/ 3 w 50"/>
                  <a:gd name="T19" fmla="*/ 7 h 29"/>
                  <a:gd name="T20" fmla="*/ 11 w 50"/>
                  <a:gd name="T21" fmla="*/ 11 h 29"/>
                  <a:gd name="T22" fmla="*/ 18 w 50"/>
                  <a:gd name="T23" fmla="*/ 11 h 29"/>
                  <a:gd name="T24" fmla="*/ 21 w 50"/>
                  <a:gd name="T25" fmla="*/ 15 h 29"/>
                  <a:gd name="T26" fmla="*/ 29 w 50"/>
                  <a:gd name="T27" fmla="*/ 18 h 29"/>
                  <a:gd name="T28" fmla="*/ 36 w 50"/>
                  <a:gd name="T29" fmla="*/ 22 h 29"/>
                  <a:gd name="T30" fmla="*/ 43 w 50"/>
                  <a:gd name="T31" fmla="*/ 29 h 29"/>
                  <a:gd name="T32" fmla="*/ 43 w 50"/>
                  <a:gd name="T33" fmla="*/ 25 h 29"/>
                  <a:gd name="T34" fmla="*/ 50 w 50"/>
                  <a:gd name="T35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9">
                    <a:moveTo>
                      <a:pt x="50" y="25"/>
                    </a:moveTo>
                    <a:lnTo>
                      <a:pt x="39" y="15"/>
                    </a:lnTo>
                    <a:lnTo>
                      <a:pt x="32" y="11"/>
                    </a:lnTo>
                    <a:lnTo>
                      <a:pt x="25" y="7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11" y="11"/>
                    </a:lnTo>
                    <a:lnTo>
                      <a:pt x="18" y="11"/>
                    </a:lnTo>
                    <a:lnTo>
                      <a:pt x="21" y="15"/>
                    </a:lnTo>
                    <a:lnTo>
                      <a:pt x="29" y="18"/>
                    </a:lnTo>
                    <a:lnTo>
                      <a:pt x="36" y="22"/>
                    </a:lnTo>
                    <a:lnTo>
                      <a:pt x="43" y="29"/>
                    </a:lnTo>
                    <a:lnTo>
                      <a:pt x="43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75" name="Freeform 999"/>
              <p:cNvSpPr>
                <a:spLocks/>
              </p:cNvSpPr>
              <p:nvPr/>
            </p:nvSpPr>
            <p:spPr bwMode="auto">
              <a:xfrm>
                <a:off x="4002" y="2090"/>
                <a:ext cx="86" cy="54"/>
              </a:xfrm>
              <a:custGeom>
                <a:avLst/>
                <a:gdLst>
                  <a:gd name="T0" fmla="*/ 7 w 86"/>
                  <a:gd name="T1" fmla="*/ 54 h 54"/>
                  <a:gd name="T2" fmla="*/ 18 w 86"/>
                  <a:gd name="T3" fmla="*/ 51 h 54"/>
                  <a:gd name="T4" fmla="*/ 29 w 86"/>
                  <a:gd name="T5" fmla="*/ 47 h 54"/>
                  <a:gd name="T6" fmla="*/ 43 w 86"/>
                  <a:gd name="T7" fmla="*/ 44 h 54"/>
                  <a:gd name="T8" fmla="*/ 54 w 86"/>
                  <a:gd name="T9" fmla="*/ 44 h 54"/>
                  <a:gd name="T10" fmla="*/ 68 w 86"/>
                  <a:gd name="T11" fmla="*/ 40 h 54"/>
                  <a:gd name="T12" fmla="*/ 79 w 86"/>
                  <a:gd name="T13" fmla="*/ 33 h 54"/>
                  <a:gd name="T14" fmla="*/ 86 w 86"/>
                  <a:gd name="T15" fmla="*/ 18 h 54"/>
                  <a:gd name="T16" fmla="*/ 86 w 86"/>
                  <a:gd name="T17" fmla="*/ 0 h 54"/>
                  <a:gd name="T18" fmla="*/ 79 w 86"/>
                  <a:gd name="T19" fmla="*/ 0 h 54"/>
                  <a:gd name="T20" fmla="*/ 79 w 86"/>
                  <a:gd name="T21" fmla="*/ 18 h 54"/>
                  <a:gd name="T22" fmla="*/ 75 w 86"/>
                  <a:gd name="T23" fmla="*/ 26 h 54"/>
                  <a:gd name="T24" fmla="*/ 65 w 86"/>
                  <a:gd name="T25" fmla="*/ 33 h 54"/>
                  <a:gd name="T26" fmla="*/ 54 w 86"/>
                  <a:gd name="T27" fmla="*/ 36 h 54"/>
                  <a:gd name="T28" fmla="*/ 43 w 86"/>
                  <a:gd name="T29" fmla="*/ 40 h 54"/>
                  <a:gd name="T30" fmla="*/ 29 w 86"/>
                  <a:gd name="T31" fmla="*/ 40 h 54"/>
                  <a:gd name="T32" fmla="*/ 14 w 86"/>
                  <a:gd name="T33" fmla="*/ 44 h 54"/>
                  <a:gd name="T34" fmla="*/ 0 w 86"/>
                  <a:gd name="T35" fmla="*/ 47 h 54"/>
                  <a:gd name="T36" fmla="*/ 3 w 86"/>
                  <a:gd name="T37" fmla="*/ 47 h 54"/>
                  <a:gd name="T38" fmla="*/ 7 w 86"/>
                  <a:gd name="T3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54">
                    <a:moveTo>
                      <a:pt x="7" y="54"/>
                    </a:moveTo>
                    <a:lnTo>
                      <a:pt x="18" y="51"/>
                    </a:lnTo>
                    <a:lnTo>
                      <a:pt x="29" y="47"/>
                    </a:lnTo>
                    <a:lnTo>
                      <a:pt x="43" y="44"/>
                    </a:lnTo>
                    <a:lnTo>
                      <a:pt x="54" y="44"/>
                    </a:lnTo>
                    <a:lnTo>
                      <a:pt x="68" y="40"/>
                    </a:lnTo>
                    <a:lnTo>
                      <a:pt x="79" y="33"/>
                    </a:lnTo>
                    <a:lnTo>
                      <a:pt x="86" y="18"/>
                    </a:lnTo>
                    <a:lnTo>
                      <a:pt x="86" y="0"/>
                    </a:lnTo>
                    <a:lnTo>
                      <a:pt x="79" y="0"/>
                    </a:lnTo>
                    <a:lnTo>
                      <a:pt x="79" y="18"/>
                    </a:lnTo>
                    <a:lnTo>
                      <a:pt x="75" y="26"/>
                    </a:lnTo>
                    <a:lnTo>
                      <a:pt x="65" y="33"/>
                    </a:lnTo>
                    <a:lnTo>
                      <a:pt x="54" y="36"/>
                    </a:lnTo>
                    <a:lnTo>
                      <a:pt x="43" y="40"/>
                    </a:lnTo>
                    <a:lnTo>
                      <a:pt x="29" y="40"/>
                    </a:lnTo>
                    <a:lnTo>
                      <a:pt x="14" y="44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7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76" name="Freeform 1000"/>
              <p:cNvSpPr>
                <a:spLocks/>
              </p:cNvSpPr>
              <p:nvPr/>
            </p:nvSpPr>
            <p:spPr bwMode="auto">
              <a:xfrm>
                <a:off x="3944" y="2137"/>
                <a:ext cx="65" cy="47"/>
              </a:xfrm>
              <a:custGeom>
                <a:avLst/>
                <a:gdLst>
                  <a:gd name="T0" fmla="*/ 8 w 65"/>
                  <a:gd name="T1" fmla="*/ 40 h 47"/>
                  <a:gd name="T2" fmla="*/ 8 w 65"/>
                  <a:gd name="T3" fmla="*/ 43 h 47"/>
                  <a:gd name="T4" fmla="*/ 11 w 65"/>
                  <a:gd name="T5" fmla="*/ 36 h 47"/>
                  <a:gd name="T6" fmla="*/ 22 w 65"/>
                  <a:gd name="T7" fmla="*/ 25 h 47"/>
                  <a:gd name="T8" fmla="*/ 29 w 65"/>
                  <a:gd name="T9" fmla="*/ 22 h 47"/>
                  <a:gd name="T10" fmla="*/ 36 w 65"/>
                  <a:gd name="T11" fmla="*/ 18 h 47"/>
                  <a:gd name="T12" fmla="*/ 47 w 65"/>
                  <a:gd name="T13" fmla="*/ 18 h 47"/>
                  <a:gd name="T14" fmla="*/ 54 w 65"/>
                  <a:gd name="T15" fmla="*/ 15 h 47"/>
                  <a:gd name="T16" fmla="*/ 65 w 65"/>
                  <a:gd name="T17" fmla="*/ 7 h 47"/>
                  <a:gd name="T18" fmla="*/ 61 w 65"/>
                  <a:gd name="T19" fmla="*/ 0 h 47"/>
                  <a:gd name="T20" fmla="*/ 54 w 65"/>
                  <a:gd name="T21" fmla="*/ 4 h 47"/>
                  <a:gd name="T22" fmla="*/ 44 w 65"/>
                  <a:gd name="T23" fmla="*/ 7 h 47"/>
                  <a:gd name="T24" fmla="*/ 36 w 65"/>
                  <a:gd name="T25" fmla="*/ 15 h 47"/>
                  <a:gd name="T26" fmla="*/ 26 w 65"/>
                  <a:gd name="T27" fmla="*/ 18 h 47"/>
                  <a:gd name="T28" fmla="*/ 18 w 65"/>
                  <a:gd name="T29" fmla="*/ 22 h 47"/>
                  <a:gd name="T30" fmla="*/ 11 w 65"/>
                  <a:gd name="T31" fmla="*/ 25 h 47"/>
                  <a:gd name="T32" fmla="*/ 4 w 65"/>
                  <a:gd name="T33" fmla="*/ 36 h 47"/>
                  <a:gd name="T34" fmla="*/ 0 w 65"/>
                  <a:gd name="T35" fmla="*/ 43 h 47"/>
                  <a:gd name="T36" fmla="*/ 4 w 65"/>
                  <a:gd name="T37" fmla="*/ 47 h 47"/>
                  <a:gd name="T38" fmla="*/ 0 w 65"/>
                  <a:gd name="T39" fmla="*/ 43 h 47"/>
                  <a:gd name="T40" fmla="*/ 0 w 65"/>
                  <a:gd name="T41" fmla="*/ 47 h 47"/>
                  <a:gd name="T42" fmla="*/ 4 w 65"/>
                  <a:gd name="T43" fmla="*/ 47 h 47"/>
                  <a:gd name="T44" fmla="*/ 8 w 65"/>
                  <a:gd name="T45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5" h="47">
                    <a:moveTo>
                      <a:pt x="8" y="40"/>
                    </a:moveTo>
                    <a:lnTo>
                      <a:pt x="8" y="43"/>
                    </a:lnTo>
                    <a:lnTo>
                      <a:pt x="11" y="36"/>
                    </a:lnTo>
                    <a:lnTo>
                      <a:pt x="22" y="25"/>
                    </a:lnTo>
                    <a:lnTo>
                      <a:pt x="29" y="22"/>
                    </a:lnTo>
                    <a:lnTo>
                      <a:pt x="36" y="18"/>
                    </a:lnTo>
                    <a:lnTo>
                      <a:pt x="47" y="18"/>
                    </a:lnTo>
                    <a:lnTo>
                      <a:pt x="54" y="15"/>
                    </a:lnTo>
                    <a:lnTo>
                      <a:pt x="65" y="7"/>
                    </a:lnTo>
                    <a:lnTo>
                      <a:pt x="61" y="0"/>
                    </a:lnTo>
                    <a:lnTo>
                      <a:pt x="54" y="4"/>
                    </a:lnTo>
                    <a:lnTo>
                      <a:pt x="44" y="7"/>
                    </a:lnTo>
                    <a:lnTo>
                      <a:pt x="36" y="15"/>
                    </a:lnTo>
                    <a:lnTo>
                      <a:pt x="26" y="18"/>
                    </a:lnTo>
                    <a:lnTo>
                      <a:pt x="18" y="22"/>
                    </a:lnTo>
                    <a:lnTo>
                      <a:pt x="11" y="25"/>
                    </a:lnTo>
                    <a:lnTo>
                      <a:pt x="4" y="36"/>
                    </a:lnTo>
                    <a:lnTo>
                      <a:pt x="0" y="43"/>
                    </a:lnTo>
                    <a:lnTo>
                      <a:pt x="4" y="47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4" y="47"/>
                    </a:ln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2777" name="Freeform 1001"/>
              <p:cNvSpPr>
                <a:spLocks/>
              </p:cNvSpPr>
              <p:nvPr/>
            </p:nvSpPr>
            <p:spPr bwMode="auto">
              <a:xfrm>
                <a:off x="3948" y="2162"/>
                <a:ext cx="29" cy="26"/>
              </a:xfrm>
              <a:custGeom>
                <a:avLst/>
                <a:gdLst>
                  <a:gd name="T0" fmla="*/ 29 w 29"/>
                  <a:gd name="T1" fmla="*/ 0 h 26"/>
                  <a:gd name="T2" fmla="*/ 25 w 29"/>
                  <a:gd name="T3" fmla="*/ 4 h 26"/>
                  <a:gd name="T4" fmla="*/ 18 w 29"/>
                  <a:gd name="T5" fmla="*/ 8 h 26"/>
                  <a:gd name="T6" fmla="*/ 14 w 29"/>
                  <a:gd name="T7" fmla="*/ 11 h 26"/>
                  <a:gd name="T8" fmla="*/ 14 w 29"/>
                  <a:gd name="T9" fmla="*/ 15 h 26"/>
                  <a:gd name="T10" fmla="*/ 11 w 29"/>
                  <a:gd name="T11" fmla="*/ 15 h 26"/>
                  <a:gd name="T12" fmla="*/ 7 w 29"/>
                  <a:gd name="T13" fmla="*/ 18 h 26"/>
                  <a:gd name="T14" fmla="*/ 4 w 29"/>
                  <a:gd name="T15" fmla="*/ 15 h 26"/>
                  <a:gd name="T16" fmla="*/ 0 w 29"/>
                  <a:gd name="T17" fmla="*/ 22 h 26"/>
                  <a:gd name="T18" fmla="*/ 4 w 29"/>
                  <a:gd name="T19" fmla="*/ 26 h 26"/>
                  <a:gd name="T20" fmla="*/ 11 w 29"/>
                  <a:gd name="T21" fmla="*/ 26 h 26"/>
                  <a:gd name="T22" fmla="*/ 25 w 29"/>
                  <a:gd name="T23" fmla="*/ 11 h 26"/>
                  <a:gd name="T24" fmla="*/ 29 w 29"/>
                  <a:gd name="T25" fmla="*/ 11 h 26"/>
                  <a:gd name="T26" fmla="*/ 29 w 29"/>
                  <a:gd name="T27" fmla="*/ 8 h 26"/>
                  <a:gd name="T28" fmla="*/ 29 w 2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25" y="4"/>
                    </a:lnTo>
                    <a:lnTo>
                      <a:pt x="18" y="8"/>
                    </a:lnTo>
                    <a:lnTo>
                      <a:pt x="14" y="11"/>
                    </a:lnTo>
                    <a:lnTo>
                      <a:pt x="14" y="15"/>
                    </a:lnTo>
                    <a:lnTo>
                      <a:pt x="11" y="15"/>
                    </a:lnTo>
                    <a:lnTo>
                      <a:pt x="7" y="18"/>
                    </a:lnTo>
                    <a:lnTo>
                      <a:pt x="4" y="15"/>
                    </a:lnTo>
                    <a:lnTo>
                      <a:pt x="0" y="22"/>
                    </a:lnTo>
                    <a:lnTo>
                      <a:pt x="4" y="26"/>
                    </a:lnTo>
                    <a:lnTo>
                      <a:pt x="11" y="26"/>
                    </a:lnTo>
                    <a:lnTo>
                      <a:pt x="25" y="11"/>
                    </a:lnTo>
                    <a:lnTo>
                      <a:pt x="29" y="11"/>
                    </a:lnTo>
                    <a:lnTo>
                      <a:pt x="29" y="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32778" name="Freeform 1002"/>
            <p:cNvSpPr>
              <a:spLocks/>
            </p:cNvSpPr>
            <p:nvPr/>
          </p:nvSpPr>
          <p:spPr bwMode="auto">
            <a:xfrm>
              <a:off x="3977" y="2141"/>
              <a:ext cx="68" cy="29"/>
            </a:xfrm>
            <a:custGeom>
              <a:avLst/>
              <a:gdLst>
                <a:gd name="T0" fmla="*/ 68 w 68"/>
                <a:gd name="T1" fmla="*/ 3 h 29"/>
                <a:gd name="T2" fmla="*/ 64 w 68"/>
                <a:gd name="T3" fmla="*/ 0 h 29"/>
                <a:gd name="T4" fmla="*/ 57 w 68"/>
                <a:gd name="T5" fmla="*/ 3 h 29"/>
                <a:gd name="T6" fmla="*/ 46 w 68"/>
                <a:gd name="T7" fmla="*/ 3 h 29"/>
                <a:gd name="T8" fmla="*/ 39 w 68"/>
                <a:gd name="T9" fmla="*/ 7 h 29"/>
                <a:gd name="T10" fmla="*/ 32 w 68"/>
                <a:gd name="T11" fmla="*/ 11 h 29"/>
                <a:gd name="T12" fmla="*/ 21 w 68"/>
                <a:gd name="T13" fmla="*/ 14 h 29"/>
                <a:gd name="T14" fmla="*/ 14 w 68"/>
                <a:gd name="T15" fmla="*/ 18 h 29"/>
                <a:gd name="T16" fmla="*/ 7 w 68"/>
                <a:gd name="T17" fmla="*/ 21 h 29"/>
                <a:gd name="T18" fmla="*/ 0 w 68"/>
                <a:gd name="T19" fmla="*/ 21 h 29"/>
                <a:gd name="T20" fmla="*/ 0 w 68"/>
                <a:gd name="T21" fmla="*/ 29 h 29"/>
                <a:gd name="T22" fmla="*/ 11 w 68"/>
                <a:gd name="T23" fmla="*/ 29 h 29"/>
                <a:gd name="T24" fmla="*/ 18 w 68"/>
                <a:gd name="T25" fmla="*/ 25 h 29"/>
                <a:gd name="T26" fmla="*/ 25 w 68"/>
                <a:gd name="T27" fmla="*/ 21 h 29"/>
                <a:gd name="T28" fmla="*/ 36 w 68"/>
                <a:gd name="T29" fmla="*/ 18 h 29"/>
                <a:gd name="T30" fmla="*/ 39 w 68"/>
                <a:gd name="T31" fmla="*/ 14 h 29"/>
                <a:gd name="T32" fmla="*/ 46 w 68"/>
                <a:gd name="T33" fmla="*/ 11 h 29"/>
                <a:gd name="T34" fmla="*/ 64 w 68"/>
                <a:gd name="T35" fmla="*/ 11 h 29"/>
                <a:gd name="T36" fmla="*/ 61 w 68"/>
                <a:gd name="T37" fmla="*/ 7 h 29"/>
                <a:gd name="T38" fmla="*/ 68 w 68"/>
                <a:gd name="T39" fmla="*/ 3 h 29"/>
                <a:gd name="T40" fmla="*/ 68 w 68"/>
                <a:gd name="T41" fmla="*/ 0 h 29"/>
                <a:gd name="T42" fmla="*/ 64 w 68"/>
                <a:gd name="T43" fmla="*/ 0 h 29"/>
                <a:gd name="T44" fmla="*/ 68 w 68"/>
                <a:gd name="T4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29">
                  <a:moveTo>
                    <a:pt x="68" y="3"/>
                  </a:moveTo>
                  <a:lnTo>
                    <a:pt x="64" y="0"/>
                  </a:lnTo>
                  <a:lnTo>
                    <a:pt x="57" y="3"/>
                  </a:lnTo>
                  <a:lnTo>
                    <a:pt x="46" y="3"/>
                  </a:lnTo>
                  <a:lnTo>
                    <a:pt x="39" y="7"/>
                  </a:lnTo>
                  <a:lnTo>
                    <a:pt x="32" y="11"/>
                  </a:lnTo>
                  <a:lnTo>
                    <a:pt x="21" y="14"/>
                  </a:lnTo>
                  <a:lnTo>
                    <a:pt x="14" y="18"/>
                  </a:lnTo>
                  <a:lnTo>
                    <a:pt x="7" y="2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8" y="25"/>
                  </a:lnTo>
                  <a:lnTo>
                    <a:pt x="25" y="21"/>
                  </a:lnTo>
                  <a:lnTo>
                    <a:pt x="36" y="18"/>
                  </a:lnTo>
                  <a:lnTo>
                    <a:pt x="39" y="14"/>
                  </a:lnTo>
                  <a:lnTo>
                    <a:pt x="46" y="11"/>
                  </a:lnTo>
                  <a:lnTo>
                    <a:pt x="64" y="11"/>
                  </a:lnTo>
                  <a:lnTo>
                    <a:pt x="61" y="7"/>
                  </a:lnTo>
                  <a:lnTo>
                    <a:pt x="68" y="3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79" name="Freeform 1003"/>
            <p:cNvSpPr>
              <a:spLocks/>
            </p:cNvSpPr>
            <p:nvPr/>
          </p:nvSpPr>
          <p:spPr bwMode="auto">
            <a:xfrm>
              <a:off x="4038" y="2144"/>
              <a:ext cx="11" cy="11"/>
            </a:xfrm>
            <a:custGeom>
              <a:avLst/>
              <a:gdLst>
                <a:gd name="T0" fmla="*/ 11 w 11"/>
                <a:gd name="T1" fmla="*/ 11 h 11"/>
                <a:gd name="T2" fmla="*/ 11 w 11"/>
                <a:gd name="T3" fmla="*/ 8 h 11"/>
                <a:gd name="T4" fmla="*/ 7 w 11"/>
                <a:gd name="T5" fmla="*/ 0 h 11"/>
                <a:gd name="T6" fmla="*/ 0 w 11"/>
                <a:gd name="T7" fmla="*/ 4 h 11"/>
                <a:gd name="T8" fmla="*/ 3 w 11"/>
                <a:gd name="T9" fmla="*/ 11 h 11"/>
                <a:gd name="T10" fmla="*/ 3 w 11"/>
                <a:gd name="T11" fmla="*/ 4 h 11"/>
                <a:gd name="T12" fmla="*/ 11 w 11"/>
                <a:gd name="T13" fmla="*/ 11 h 11"/>
                <a:gd name="T14" fmla="*/ 11 w 11"/>
                <a:gd name="T15" fmla="*/ 8 h 11"/>
                <a:gd name="T16" fmla="*/ 11 w 11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lnTo>
                    <a:pt x="11" y="8"/>
                  </a:lnTo>
                  <a:lnTo>
                    <a:pt x="7" y="0"/>
                  </a:lnTo>
                  <a:lnTo>
                    <a:pt x="0" y="4"/>
                  </a:lnTo>
                  <a:lnTo>
                    <a:pt x="3" y="11"/>
                  </a:lnTo>
                  <a:lnTo>
                    <a:pt x="3" y="4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80" name="Freeform 1004"/>
            <p:cNvSpPr>
              <a:spLocks/>
            </p:cNvSpPr>
            <p:nvPr/>
          </p:nvSpPr>
          <p:spPr bwMode="auto">
            <a:xfrm>
              <a:off x="3980" y="2148"/>
              <a:ext cx="69" cy="83"/>
            </a:xfrm>
            <a:custGeom>
              <a:avLst/>
              <a:gdLst>
                <a:gd name="T0" fmla="*/ 8 w 69"/>
                <a:gd name="T1" fmla="*/ 83 h 83"/>
                <a:gd name="T2" fmla="*/ 4 w 69"/>
                <a:gd name="T3" fmla="*/ 83 h 83"/>
                <a:gd name="T4" fmla="*/ 15 w 69"/>
                <a:gd name="T5" fmla="*/ 76 h 83"/>
                <a:gd name="T6" fmla="*/ 22 w 69"/>
                <a:gd name="T7" fmla="*/ 65 h 83"/>
                <a:gd name="T8" fmla="*/ 33 w 69"/>
                <a:gd name="T9" fmla="*/ 58 h 83"/>
                <a:gd name="T10" fmla="*/ 36 w 69"/>
                <a:gd name="T11" fmla="*/ 47 h 83"/>
                <a:gd name="T12" fmla="*/ 43 w 69"/>
                <a:gd name="T13" fmla="*/ 36 h 83"/>
                <a:gd name="T14" fmla="*/ 51 w 69"/>
                <a:gd name="T15" fmla="*/ 25 h 83"/>
                <a:gd name="T16" fmla="*/ 58 w 69"/>
                <a:gd name="T17" fmla="*/ 14 h 83"/>
                <a:gd name="T18" fmla="*/ 69 w 69"/>
                <a:gd name="T19" fmla="*/ 7 h 83"/>
                <a:gd name="T20" fmla="*/ 61 w 69"/>
                <a:gd name="T21" fmla="*/ 0 h 83"/>
                <a:gd name="T22" fmla="*/ 54 w 69"/>
                <a:gd name="T23" fmla="*/ 11 h 83"/>
                <a:gd name="T24" fmla="*/ 43 w 69"/>
                <a:gd name="T25" fmla="*/ 22 h 83"/>
                <a:gd name="T26" fmla="*/ 40 w 69"/>
                <a:gd name="T27" fmla="*/ 32 h 83"/>
                <a:gd name="T28" fmla="*/ 33 w 69"/>
                <a:gd name="T29" fmla="*/ 43 h 83"/>
                <a:gd name="T30" fmla="*/ 25 w 69"/>
                <a:gd name="T31" fmla="*/ 54 h 83"/>
                <a:gd name="T32" fmla="*/ 0 w 69"/>
                <a:gd name="T33" fmla="*/ 79 h 83"/>
                <a:gd name="T34" fmla="*/ 8 w 69"/>
                <a:gd name="T3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83">
                  <a:moveTo>
                    <a:pt x="8" y="83"/>
                  </a:moveTo>
                  <a:lnTo>
                    <a:pt x="4" y="83"/>
                  </a:lnTo>
                  <a:lnTo>
                    <a:pt x="15" y="76"/>
                  </a:lnTo>
                  <a:lnTo>
                    <a:pt x="22" y="65"/>
                  </a:lnTo>
                  <a:lnTo>
                    <a:pt x="33" y="58"/>
                  </a:lnTo>
                  <a:lnTo>
                    <a:pt x="36" y="47"/>
                  </a:lnTo>
                  <a:lnTo>
                    <a:pt x="43" y="36"/>
                  </a:lnTo>
                  <a:lnTo>
                    <a:pt x="51" y="25"/>
                  </a:lnTo>
                  <a:lnTo>
                    <a:pt x="58" y="14"/>
                  </a:lnTo>
                  <a:lnTo>
                    <a:pt x="69" y="7"/>
                  </a:lnTo>
                  <a:lnTo>
                    <a:pt x="61" y="0"/>
                  </a:lnTo>
                  <a:lnTo>
                    <a:pt x="54" y="11"/>
                  </a:lnTo>
                  <a:lnTo>
                    <a:pt x="43" y="22"/>
                  </a:lnTo>
                  <a:lnTo>
                    <a:pt x="40" y="32"/>
                  </a:lnTo>
                  <a:lnTo>
                    <a:pt x="33" y="43"/>
                  </a:lnTo>
                  <a:lnTo>
                    <a:pt x="25" y="54"/>
                  </a:lnTo>
                  <a:lnTo>
                    <a:pt x="0" y="79"/>
                  </a:lnTo>
                  <a:lnTo>
                    <a:pt x="8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81" name="Freeform 1005"/>
            <p:cNvSpPr>
              <a:spLocks/>
            </p:cNvSpPr>
            <p:nvPr/>
          </p:nvSpPr>
          <p:spPr bwMode="auto">
            <a:xfrm>
              <a:off x="3980" y="2227"/>
              <a:ext cx="11" cy="11"/>
            </a:xfrm>
            <a:custGeom>
              <a:avLst/>
              <a:gdLst>
                <a:gd name="T0" fmla="*/ 8 w 11"/>
                <a:gd name="T1" fmla="*/ 4 h 11"/>
                <a:gd name="T2" fmla="*/ 11 w 11"/>
                <a:gd name="T3" fmla="*/ 7 h 11"/>
                <a:gd name="T4" fmla="*/ 8 w 11"/>
                <a:gd name="T5" fmla="*/ 4 h 11"/>
                <a:gd name="T6" fmla="*/ 0 w 11"/>
                <a:gd name="T7" fmla="*/ 0 h 11"/>
                <a:gd name="T8" fmla="*/ 0 w 11"/>
                <a:gd name="T9" fmla="*/ 7 h 11"/>
                <a:gd name="T10" fmla="*/ 4 w 11"/>
                <a:gd name="T11" fmla="*/ 11 h 11"/>
                <a:gd name="T12" fmla="*/ 8 w 11"/>
                <a:gd name="T13" fmla="*/ 11 h 11"/>
                <a:gd name="T14" fmla="*/ 8 w 11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8" y="4"/>
                  </a:moveTo>
                  <a:lnTo>
                    <a:pt x="11" y="7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7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82" name="Freeform 1006"/>
            <p:cNvSpPr>
              <a:spLocks/>
            </p:cNvSpPr>
            <p:nvPr/>
          </p:nvSpPr>
          <p:spPr bwMode="auto">
            <a:xfrm>
              <a:off x="3988" y="2162"/>
              <a:ext cx="64" cy="76"/>
            </a:xfrm>
            <a:custGeom>
              <a:avLst/>
              <a:gdLst>
                <a:gd name="T0" fmla="*/ 64 w 64"/>
                <a:gd name="T1" fmla="*/ 0 h 76"/>
                <a:gd name="T2" fmla="*/ 61 w 64"/>
                <a:gd name="T3" fmla="*/ 0 h 76"/>
                <a:gd name="T4" fmla="*/ 43 w 64"/>
                <a:gd name="T5" fmla="*/ 18 h 76"/>
                <a:gd name="T6" fmla="*/ 35 w 64"/>
                <a:gd name="T7" fmla="*/ 33 h 76"/>
                <a:gd name="T8" fmla="*/ 28 w 64"/>
                <a:gd name="T9" fmla="*/ 40 h 76"/>
                <a:gd name="T10" fmla="*/ 25 w 64"/>
                <a:gd name="T11" fmla="*/ 51 h 76"/>
                <a:gd name="T12" fmla="*/ 10 w 64"/>
                <a:gd name="T13" fmla="*/ 65 h 76"/>
                <a:gd name="T14" fmla="*/ 0 w 64"/>
                <a:gd name="T15" fmla="*/ 69 h 76"/>
                <a:gd name="T16" fmla="*/ 0 w 64"/>
                <a:gd name="T17" fmla="*/ 76 h 76"/>
                <a:gd name="T18" fmla="*/ 14 w 64"/>
                <a:gd name="T19" fmla="*/ 72 h 76"/>
                <a:gd name="T20" fmla="*/ 25 w 64"/>
                <a:gd name="T21" fmla="*/ 65 h 76"/>
                <a:gd name="T22" fmla="*/ 28 w 64"/>
                <a:gd name="T23" fmla="*/ 54 h 76"/>
                <a:gd name="T24" fmla="*/ 35 w 64"/>
                <a:gd name="T25" fmla="*/ 44 h 76"/>
                <a:gd name="T26" fmla="*/ 43 w 64"/>
                <a:gd name="T27" fmla="*/ 33 h 76"/>
                <a:gd name="T28" fmla="*/ 50 w 64"/>
                <a:gd name="T29" fmla="*/ 26 h 76"/>
                <a:gd name="T30" fmla="*/ 57 w 64"/>
                <a:gd name="T31" fmla="*/ 15 h 76"/>
                <a:gd name="T32" fmla="*/ 64 w 64"/>
                <a:gd name="T33" fmla="*/ 8 h 76"/>
                <a:gd name="T34" fmla="*/ 61 w 64"/>
                <a:gd name="T35" fmla="*/ 8 h 76"/>
                <a:gd name="T36" fmla="*/ 64 w 64"/>
                <a:gd name="T37" fmla="*/ 0 h 76"/>
                <a:gd name="T38" fmla="*/ 61 w 64"/>
                <a:gd name="T39" fmla="*/ 0 h 76"/>
                <a:gd name="T40" fmla="*/ 64 w 64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76">
                  <a:moveTo>
                    <a:pt x="64" y="0"/>
                  </a:moveTo>
                  <a:lnTo>
                    <a:pt x="61" y="0"/>
                  </a:lnTo>
                  <a:lnTo>
                    <a:pt x="43" y="18"/>
                  </a:lnTo>
                  <a:lnTo>
                    <a:pt x="35" y="33"/>
                  </a:lnTo>
                  <a:lnTo>
                    <a:pt x="28" y="40"/>
                  </a:lnTo>
                  <a:lnTo>
                    <a:pt x="25" y="51"/>
                  </a:lnTo>
                  <a:lnTo>
                    <a:pt x="10" y="65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14" y="72"/>
                  </a:lnTo>
                  <a:lnTo>
                    <a:pt x="25" y="65"/>
                  </a:lnTo>
                  <a:lnTo>
                    <a:pt x="28" y="54"/>
                  </a:lnTo>
                  <a:lnTo>
                    <a:pt x="35" y="44"/>
                  </a:lnTo>
                  <a:lnTo>
                    <a:pt x="43" y="33"/>
                  </a:lnTo>
                  <a:lnTo>
                    <a:pt x="50" y="26"/>
                  </a:lnTo>
                  <a:lnTo>
                    <a:pt x="57" y="15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83" name="Freeform 1007"/>
            <p:cNvSpPr>
              <a:spLocks/>
            </p:cNvSpPr>
            <p:nvPr/>
          </p:nvSpPr>
          <p:spPr bwMode="auto">
            <a:xfrm>
              <a:off x="4049" y="2162"/>
              <a:ext cx="18" cy="15"/>
            </a:xfrm>
            <a:custGeom>
              <a:avLst/>
              <a:gdLst>
                <a:gd name="T0" fmla="*/ 14 w 18"/>
                <a:gd name="T1" fmla="*/ 15 h 15"/>
                <a:gd name="T2" fmla="*/ 14 w 18"/>
                <a:gd name="T3" fmla="*/ 8 h 15"/>
                <a:gd name="T4" fmla="*/ 10 w 18"/>
                <a:gd name="T5" fmla="*/ 4 h 15"/>
                <a:gd name="T6" fmla="*/ 7 w 18"/>
                <a:gd name="T7" fmla="*/ 4 h 15"/>
                <a:gd name="T8" fmla="*/ 3 w 18"/>
                <a:gd name="T9" fmla="*/ 0 h 15"/>
                <a:gd name="T10" fmla="*/ 0 w 18"/>
                <a:gd name="T11" fmla="*/ 8 h 15"/>
                <a:gd name="T12" fmla="*/ 3 w 18"/>
                <a:gd name="T13" fmla="*/ 11 h 15"/>
                <a:gd name="T14" fmla="*/ 7 w 18"/>
                <a:gd name="T15" fmla="*/ 11 h 15"/>
                <a:gd name="T16" fmla="*/ 7 w 18"/>
                <a:gd name="T17" fmla="*/ 15 h 15"/>
                <a:gd name="T18" fmla="*/ 7 w 18"/>
                <a:gd name="T19" fmla="*/ 11 h 15"/>
                <a:gd name="T20" fmla="*/ 14 w 18"/>
                <a:gd name="T21" fmla="*/ 15 h 15"/>
                <a:gd name="T22" fmla="*/ 18 w 18"/>
                <a:gd name="T23" fmla="*/ 15 h 15"/>
                <a:gd name="T24" fmla="*/ 14 w 1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5">
                  <a:moveTo>
                    <a:pt x="14" y="15"/>
                  </a:moveTo>
                  <a:lnTo>
                    <a:pt x="14" y="8"/>
                  </a:lnTo>
                  <a:lnTo>
                    <a:pt x="10" y="4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8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7" y="15"/>
                  </a:lnTo>
                  <a:lnTo>
                    <a:pt x="7" y="11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84" name="Freeform 1008"/>
            <p:cNvSpPr>
              <a:spLocks/>
            </p:cNvSpPr>
            <p:nvPr/>
          </p:nvSpPr>
          <p:spPr bwMode="auto">
            <a:xfrm>
              <a:off x="4016" y="2173"/>
              <a:ext cx="47" cy="97"/>
            </a:xfrm>
            <a:custGeom>
              <a:avLst/>
              <a:gdLst>
                <a:gd name="T0" fmla="*/ 11 w 47"/>
                <a:gd name="T1" fmla="*/ 94 h 97"/>
                <a:gd name="T2" fmla="*/ 11 w 47"/>
                <a:gd name="T3" fmla="*/ 97 h 97"/>
                <a:gd name="T4" fmla="*/ 15 w 47"/>
                <a:gd name="T5" fmla="*/ 87 h 97"/>
                <a:gd name="T6" fmla="*/ 22 w 47"/>
                <a:gd name="T7" fmla="*/ 76 h 97"/>
                <a:gd name="T8" fmla="*/ 25 w 47"/>
                <a:gd name="T9" fmla="*/ 61 h 97"/>
                <a:gd name="T10" fmla="*/ 33 w 47"/>
                <a:gd name="T11" fmla="*/ 51 h 97"/>
                <a:gd name="T12" fmla="*/ 36 w 47"/>
                <a:gd name="T13" fmla="*/ 40 h 97"/>
                <a:gd name="T14" fmla="*/ 40 w 47"/>
                <a:gd name="T15" fmla="*/ 29 h 97"/>
                <a:gd name="T16" fmla="*/ 43 w 47"/>
                <a:gd name="T17" fmla="*/ 18 h 97"/>
                <a:gd name="T18" fmla="*/ 47 w 47"/>
                <a:gd name="T19" fmla="*/ 4 h 97"/>
                <a:gd name="T20" fmla="*/ 40 w 47"/>
                <a:gd name="T21" fmla="*/ 0 h 97"/>
                <a:gd name="T22" fmla="*/ 36 w 47"/>
                <a:gd name="T23" fmla="*/ 15 h 97"/>
                <a:gd name="T24" fmla="*/ 33 w 47"/>
                <a:gd name="T25" fmla="*/ 25 h 97"/>
                <a:gd name="T26" fmla="*/ 29 w 47"/>
                <a:gd name="T27" fmla="*/ 36 h 97"/>
                <a:gd name="T28" fmla="*/ 22 w 47"/>
                <a:gd name="T29" fmla="*/ 51 h 97"/>
                <a:gd name="T30" fmla="*/ 18 w 47"/>
                <a:gd name="T31" fmla="*/ 61 h 97"/>
                <a:gd name="T32" fmla="*/ 15 w 47"/>
                <a:gd name="T33" fmla="*/ 72 h 97"/>
                <a:gd name="T34" fmla="*/ 7 w 47"/>
                <a:gd name="T35" fmla="*/ 83 h 97"/>
                <a:gd name="T36" fmla="*/ 4 w 47"/>
                <a:gd name="T37" fmla="*/ 94 h 97"/>
                <a:gd name="T38" fmla="*/ 4 w 47"/>
                <a:gd name="T39" fmla="*/ 97 h 97"/>
                <a:gd name="T40" fmla="*/ 4 w 47"/>
                <a:gd name="T41" fmla="*/ 94 h 97"/>
                <a:gd name="T42" fmla="*/ 0 w 47"/>
                <a:gd name="T43" fmla="*/ 94 h 97"/>
                <a:gd name="T44" fmla="*/ 4 w 47"/>
                <a:gd name="T45" fmla="*/ 97 h 97"/>
                <a:gd name="T46" fmla="*/ 11 w 47"/>
                <a:gd name="T47" fmla="*/ 9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" h="97">
                  <a:moveTo>
                    <a:pt x="11" y="94"/>
                  </a:moveTo>
                  <a:lnTo>
                    <a:pt x="11" y="97"/>
                  </a:lnTo>
                  <a:lnTo>
                    <a:pt x="15" y="87"/>
                  </a:lnTo>
                  <a:lnTo>
                    <a:pt x="22" y="76"/>
                  </a:lnTo>
                  <a:lnTo>
                    <a:pt x="25" y="61"/>
                  </a:lnTo>
                  <a:lnTo>
                    <a:pt x="33" y="51"/>
                  </a:lnTo>
                  <a:lnTo>
                    <a:pt x="36" y="40"/>
                  </a:lnTo>
                  <a:lnTo>
                    <a:pt x="40" y="29"/>
                  </a:lnTo>
                  <a:lnTo>
                    <a:pt x="43" y="18"/>
                  </a:lnTo>
                  <a:lnTo>
                    <a:pt x="47" y="4"/>
                  </a:lnTo>
                  <a:lnTo>
                    <a:pt x="40" y="0"/>
                  </a:lnTo>
                  <a:lnTo>
                    <a:pt x="36" y="15"/>
                  </a:lnTo>
                  <a:lnTo>
                    <a:pt x="33" y="25"/>
                  </a:lnTo>
                  <a:lnTo>
                    <a:pt x="29" y="36"/>
                  </a:lnTo>
                  <a:lnTo>
                    <a:pt x="22" y="51"/>
                  </a:lnTo>
                  <a:lnTo>
                    <a:pt x="18" y="61"/>
                  </a:lnTo>
                  <a:lnTo>
                    <a:pt x="15" y="72"/>
                  </a:lnTo>
                  <a:lnTo>
                    <a:pt x="7" y="83"/>
                  </a:lnTo>
                  <a:lnTo>
                    <a:pt x="4" y="94"/>
                  </a:lnTo>
                  <a:lnTo>
                    <a:pt x="4" y="97"/>
                  </a:lnTo>
                  <a:lnTo>
                    <a:pt x="4" y="94"/>
                  </a:lnTo>
                  <a:lnTo>
                    <a:pt x="0" y="94"/>
                  </a:lnTo>
                  <a:lnTo>
                    <a:pt x="4" y="97"/>
                  </a:lnTo>
                  <a:lnTo>
                    <a:pt x="11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85" name="Freeform 1009"/>
            <p:cNvSpPr>
              <a:spLocks/>
            </p:cNvSpPr>
            <p:nvPr/>
          </p:nvSpPr>
          <p:spPr bwMode="auto">
            <a:xfrm>
              <a:off x="4020" y="2263"/>
              <a:ext cx="18" cy="11"/>
            </a:xfrm>
            <a:custGeom>
              <a:avLst/>
              <a:gdLst>
                <a:gd name="T0" fmla="*/ 14 w 18"/>
                <a:gd name="T1" fmla="*/ 4 h 11"/>
                <a:gd name="T2" fmla="*/ 14 w 18"/>
                <a:gd name="T3" fmla="*/ 0 h 11"/>
                <a:gd name="T4" fmla="*/ 11 w 18"/>
                <a:gd name="T5" fmla="*/ 4 h 11"/>
                <a:gd name="T6" fmla="*/ 7 w 18"/>
                <a:gd name="T7" fmla="*/ 4 h 11"/>
                <a:gd name="T8" fmla="*/ 0 w 18"/>
                <a:gd name="T9" fmla="*/ 7 h 11"/>
                <a:gd name="T10" fmla="*/ 3 w 18"/>
                <a:gd name="T11" fmla="*/ 11 h 11"/>
                <a:gd name="T12" fmla="*/ 14 w 18"/>
                <a:gd name="T13" fmla="*/ 11 h 11"/>
                <a:gd name="T14" fmla="*/ 18 w 18"/>
                <a:gd name="T15" fmla="*/ 7 h 11"/>
                <a:gd name="T16" fmla="*/ 14 w 18"/>
                <a:gd name="T1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">
                  <a:moveTo>
                    <a:pt x="14" y="4"/>
                  </a:moveTo>
                  <a:lnTo>
                    <a:pt x="14" y="0"/>
                  </a:lnTo>
                  <a:lnTo>
                    <a:pt x="11" y="4"/>
                  </a:lnTo>
                  <a:lnTo>
                    <a:pt x="7" y="4"/>
                  </a:lnTo>
                  <a:lnTo>
                    <a:pt x="0" y="7"/>
                  </a:lnTo>
                  <a:lnTo>
                    <a:pt x="3" y="11"/>
                  </a:lnTo>
                  <a:lnTo>
                    <a:pt x="14" y="11"/>
                  </a:lnTo>
                  <a:lnTo>
                    <a:pt x="18" y="7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86" name="Freeform 1010"/>
            <p:cNvSpPr>
              <a:spLocks/>
            </p:cNvSpPr>
            <p:nvPr/>
          </p:nvSpPr>
          <p:spPr bwMode="auto">
            <a:xfrm>
              <a:off x="4034" y="2191"/>
              <a:ext cx="36" cy="79"/>
            </a:xfrm>
            <a:custGeom>
              <a:avLst/>
              <a:gdLst>
                <a:gd name="T0" fmla="*/ 36 w 36"/>
                <a:gd name="T1" fmla="*/ 11 h 79"/>
                <a:gd name="T2" fmla="*/ 29 w 36"/>
                <a:gd name="T3" fmla="*/ 11 h 79"/>
                <a:gd name="T4" fmla="*/ 0 w 36"/>
                <a:gd name="T5" fmla="*/ 76 h 79"/>
                <a:gd name="T6" fmla="*/ 4 w 36"/>
                <a:gd name="T7" fmla="*/ 79 h 79"/>
                <a:gd name="T8" fmla="*/ 36 w 36"/>
                <a:gd name="T9" fmla="*/ 15 h 79"/>
                <a:gd name="T10" fmla="*/ 29 w 36"/>
                <a:gd name="T11" fmla="*/ 15 h 79"/>
                <a:gd name="T12" fmla="*/ 36 w 36"/>
                <a:gd name="T13" fmla="*/ 11 h 79"/>
                <a:gd name="T14" fmla="*/ 33 w 36"/>
                <a:gd name="T15" fmla="*/ 0 h 79"/>
                <a:gd name="T16" fmla="*/ 29 w 36"/>
                <a:gd name="T17" fmla="*/ 11 h 79"/>
                <a:gd name="T18" fmla="*/ 36 w 36"/>
                <a:gd name="T19" fmla="*/ 1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79">
                  <a:moveTo>
                    <a:pt x="36" y="11"/>
                  </a:moveTo>
                  <a:lnTo>
                    <a:pt x="29" y="11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36" y="15"/>
                  </a:lnTo>
                  <a:lnTo>
                    <a:pt x="29" y="15"/>
                  </a:lnTo>
                  <a:lnTo>
                    <a:pt x="36" y="11"/>
                  </a:lnTo>
                  <a:lnTo>
                    <a:pt x="33" y="0"/>
                  </a:lnTo>
                  <a:lnTo>
                    <a:pt x="29" y="11"/>
                  </a:lnTo>
                  <a:lnTo>
                    <a:pt x="3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87" name="Freeform 1011"/>
            <p:cNvSpPr>
              <a:spLocks/>
            </p:cNvSpPr>
            <p:nvPr/>
          </p:nvSpPr>
          <p:spPr bwMode="auto">
            <a:xfrm>
              <a:off x="4052" y="2202"/>
              <a:ext cx="18" cy="72"/>
            </a:xfrm>
            <a:custGeom>
              <a:avLst/>
              <a:gdLst>
                <a:gd name="T0" fmla="*/ 7 w 18"/>
                <a:gd name="T1" fmla="*/ 72 h 72"/>
                <a:gd name="T2" fmla="*/ 11 w 18"/>
                <a:gd name="T3" fmla="*/ 58 h 72"/>
                <a:gd name="T4" fmla="*/ 15 w 18"/>
                <a:gd name="T5" fmla="*/ 36 h 72"/>
                <a:gd name="T6" fmla="*/ 18 w 18"/>
                <a:gd name="T7" fmla="*/ 18 h 72"/>
                <a:gd name="T8" fmla="*/ 18 w 18"/>
                <a:gd name="T9" fmla="*/ 0 h 72"/>
                <a:gd name="T10" fmla="*/ 11 w 18"/>
                <a:gd name="T11" fmla="*/ 4 h 72"/>
                <a:gd name="T12" fmla="*/ 11 w 18"/>
                <a:gd name="T13" fmla="*/ 18 h 72"/>
                <a:gd name="T14" fmla="*/ 7 w 18"/>
                <a:gd name="T15" fmla="*/ 36 h 72"/>
                <a:gd name="T16" fmla="*/ 4 w 18"/>
                <a:gd name="T17" fmla="*/ 54 h 72"/>
                <a:gd name="T18" fmla="*/ 0 w 18"/>
                <a:gd name="T19" fmla="*/ 72 h 72"/>
                <a:gd name="T20" fmla="*/ 7 w 18"/>
                <a:gd name="T2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72">
                  <a:moveTo>
                    <a:pt x="7" y="72"/>
                  </a:moveTo>
                  <a:lnTo>
                    <a:pt x="11" y="58"/>
                  </a:lnTo>
                  <a:lnTo>
                    <a:pt x="15" y="36"/>
                  </a:lnTo>
                  <a:lnTo>
                    <a:pt x="18" y="18"/>
                  </a:lnTo>
                  <a:lnTo>
                    <a:pt x="18" y="0"/>
                  </a:lnTo>
                  <a:lnTo>
                    <a:pt x="11" y="4"/>
                  </a:lnTo>
                  <a:lnTo>
                    <a:pt x="11" y="18"/>
                  </a:lnTo>
                  <a:lnTo>
                    <a:pt x="7" y="36"/>
                  </a:lnTo>
                  <a:lnTo>
                    <a:pt x="4" y="54"/>
                  </a:lnTo>
                  <a:lnTo>
                    <a:pt x="0" y="72"/>
                  </a:lnTo>
                  <a:lnTo>
                    <a:pt x="7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88" name="Freeform 1012"/>
            <p:cNvSpPr>
              <a:spLocks/>
            </p:cNvSpPr>
            <p:nvPr/>
          </p:nvSpPr>
          <p:spPr bwMode="auto">
            <a:xfrm>
              <a:off x="4023" y="2274"/>
              <a:ext cx="36" cy="50"/>
            </a:xfrm>
            <a:custGeom>
              <a:avLst/>
              <a:gdLst>
                <a:gd name="T0" fmla="*/ 4 w 36"/>
                <a:gd name="T1" fmla="*/ 50 h 50"/>
                <a:gd name="T2" fmla="*/ 8 w 36"/>
                <a:gd name="T3" fmla="*/ 50 h 50"/>
                <a:gd name="T4" fmla="*/ 11 w 36"/>
                <a:gd name="T5" fmla="*/ 43 h 50"/>
                <a:gd name="T6" fmla="*/ 15 w 36"/>
                <a:gd name="T7" fmla="*/ 40 h 50"/>
                <a:gd name="T8" fmla="*/ 22 w 36"/>
                <a:gd name="T9" fmla="*/ 36 h 50"/>
                <a:gd name="T10" fmla="*/ 26 w 36"/>
                <a:gd name="T11" fmla="*/ 29 h 50"/>
                <a:gd name="T12" fmla="*/ 29 w 36"/>
                <a:gd name="T13" fmla="*/ 22 h 50"/>
                <a:gd name="T14" fmla="*/ 33 w 36"/>
                <a:gd name="T15" fmla="*/ 18 h 50"/>
                <a:gd name="T16" fmla="*/ 36 w 36"/>
                <a:gd name="T17" fmla="*/ 11 h 50"/>
                <a:gd name="T18" fmla="*/ 36 w 36"/>
                <a:gd name="T19" fmla="*/ 0 h 50"/>
                <a:gd name="T20" fmla="*/ 29 w 36"/>
                <a:gd name="T21" fmla="*/ 0 h 50"/>
                <a:gd name="T22" fmla="*/ 29 w 36"/>
                <a:gd name="T23" fmla="*/ 7 h 50"/>
                <a:gd name="T24" fmla="*/ 26 w 36"/>
                <a:gd name="T25" fmla="*/ 14 h 50"/>
                <a:gd name="T26" fmla="*/ 22 w 36"/>
                <a:gd name="T27" fmla="*/ 18 h 50"/>
                <a:gd name="T28" fmla="*/ 22 w 36"/>
                <a:gd name="T29" fmla="*/ 25 h 50"/>
                <a:gd name="T30" fmla="*/ 15 w 36"/>
                <a:gd name="T31" fmla="*/ 29 h 50"/>
                <a:gd name="T32" fmla="*/ 11 w 36"/>
                <a:gd name="T33" fmla="*/ 36 h 50"/>
                <a:gd name="T34" fmla="*/ 8 w 36"/>
                <a:gd name="T35" fmla="*/ 40 h 50"/>
                <a:gd name="T36" fmla="*/ 0 w 36"/>
                <a:gd name="T37" fmla="*/ 43 h 50"/>
                <a:gd name="T38" fmla="*/ 4 w 36"/>
                <a:gd name="T39" fmla="*/ 43 h 50"/>
                <a:gd name="T40" fmla="*/ 4 w 36"/>
                <a:gd name="T41" fmla="*/ 50 h 50"/>
                <a:gd name="T42" fmla="*/ 8 w 36"/>
                <a:gd name="T43" fmla="*/ 50 h 50"/>
                <a:gd name="T44" fmla="*/ 4 w 36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50">
                  <a:moveTo>
                    <a:pt x="4" y="50"/>
                  </a:moveTo>
                  <a:lnTo>
                    <a:pt x="8" y="50"/>
                  </a:lnTo>
                  <a:lnTo>
                    <a:pt x="11" y="43"/>
                  </a:lnTo>
                  <a:lnTo>
                    <a:pt x="15" y="40"/>
                  </a:lnTo>
                  <a:lnTo>
                    <a:pt x="22" y="36"/>
                  </a:lnTo>
                  <a:lnTo>
                    <a:pt x="26" y="29"/>
                  </a:lnTo>
                  <a:lnTo>
                    <a:pt x="29" y="22"/>
                  </a:lnTo>
                  <a:lnTo>
                    <a:pt x="33" y="18"/>
                  </a:lnTo>
                  <a:lnTo>
                    <a:pt x="36" y="11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9" y="7"/>
                  </a:lnTo>
                  <a:lnTo>
                    <a:pt x="26" y="14"/>
                  </a:lnTo>
                  <a:lnTo>
                    <a:pt x="22" y="18"/>
                  </a:lnTo>
                  <a:lnTo>
                    <a:pt x="22" y="25"/>
                  </a:lnTo>
                  <a:lnTo>
                    <a:pt x="15" y="29"/>
                  </a:lnTo>
                  <a:lnTo>
                    <a:pt x="11" y="36"/>
                  </a:lnTo>
                  <a:lnTo>
                    <a:pt x="8" y="40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4" y="50"/>
                  </a:lnTo>
                  <a:lnTo>
                    <a:pt x="8" y="50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89" name="Freeform 1013"/>
            <p:cNvSpPr>
              <a:spLocks/>
            </p:cNvSpPr>
            <p:nvPr/>
          </p:nvSpPr>
          <p:spPr bwMode="auto">
            <a:xfrm>
              <a:off x="3890" y="2314"/>
              <a:ext cx="137" cy="14"/>
            </a:xfrm>
            <a:custGeom>
              <a:avLst/>
              <a:gdLst>
                <a:gd name="T0" fmla="*/ 0 w 137"/>
                <a:gd name="T1" fmla="*/ 3 h 14"/>
                <a:gd name="T2" fmla="*/ 0 w 137"/>
                <a:gd name="T3" fmla="*/ 7 h 14"/>
                <a:gd name="T4" fmla="*/ 18 w 137"/>
                <a:gd name="T5" fmla="*/ 7 h 14"/>
                <a:gd name="T6" fmla="*/ 26 w 137"/>
                <a:gd name="T7" fmla="*/ 10 h 14"/>
                <a:gd name="T8" fmla="*/ 51 w 137"/>
                <a:gd name="T9" fmla="*/ 10 h 14"/>
                <a:gd name="T10" fmla="*/ 62 w 137"/>
                <a:gd name="T11" fmla="*/ 14 h 14"/>
                <a:gd name="T12" fmla="*/ 112 w 137"/>
                <a:gd name="T13" fmla="*/ 14 h 14"/>
                <a:gd name="T14" fmla="*/ 119 w 137"/>
                <a:gd name="T15" fmla="*/ 10 h 14"/>
                <a:gd name="T16" fmla="*/ 137 w 137"/>
                <a:gd name="T17" fmla="*/ 10 h 14"/>
                <a:gd name="T18" fmla="*/ 137 w 137"/>
                <a:gd name="T19" fmla="*/ 3 h 14"/>
                <a:gd name="T20" fmla="*/ 119 w 137"/>
                <a:gd name="T21" fmla="*/ 3 h 14"/>
                <a:gd name="T22" fmla="*/ 112 w 137"/>
                <a:gd name="T23" fmla="*/ 7 h 14"/>
                <a:gd name="T24" fmla="*/ 76 w 137"/>
                <a:gd name="T25" fmla="*/ 7 h 14"/>
                <a:gd name="T26" fmla="*/ 69 w 137"/>
                <a:gd name="T27" fmla="*/ 3 h 14"/>
                <a:gd name="T28" fmla="*/ 26 w 137"/>
                <a:gd name="T29" fmla="*/ 3 h 14"/>
                <a:gd name="T30" fmla="*/ 18 w 137"/>
                <a:gd name="T31" fmla="*/ 0 h 14"/>
                <a:gd name="T32" fmla="*/ 0 w 137"/>
                <a:gd name="T33" fmla="*/ 0 h 14"/>
                <a:gd name="T34" fmla="*/ 4 w 137"/>
                <a:gd name="T35" fmla="*/ 0 h 14"/>
                <a:gd name="T36" fmla="*/ 0 w 137"/>
                <a:gd name="T37" fmla="*/ 3 h 14"/>
                <a:gd name="T38" fmla="*/ 0 w 137"/>
                <a:gd name="T39" fmla="*/ 7 h 14"/>
                <a:gd name="T40" fmla="*/ 0 w 137"/>
                <a:gd name="T4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7" h="14">
                  <a:moveTo>
                    <a:pt x="0" y="3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6" y="10"/>
                  </a:lnTo>
                  <a:lnTo>
                    <a:pt x="51" y="10"/>
                  </a:lnTo>
                  <a:lnTo>
                    <a:pt x="62" y="14"/>
                  </a:lnTo>
                  <a:lnTo>
                    <a:pt x="112" y="14"/>
                  </a:lnTo>
                  <a:lnTo>
                    <a:pt x="119" y="10"/>
                  </a:lnTo>
                  <a:lnTo>
                    <a:pt x="137" y="10"/>
                  </a:lnTo>
                  <a:lnTo>
                    <a:pt x="137" y="3"/>
                  </a:lnTo>
                  <a:lnTo>
                    <a:pt x="119" y="3"/>
                  </a:lnTo>
                  <a:lnTo>
                    <a:pt x="112" y="7"/>
                  </a:lnTo>
                  <a:lnTo>
                    <a:pt x="76" y="7"/>
                  </a:lnTo>
                  <a:lnTo>
                    <a:pt x="69" y="3"/>
                  </a:lnTo>
                  <a:lnTo>
                    <a:pt x="26" y="3"/>
                  </a:lnTo>
                  <a:lnTo>
                    <a:pt x="18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90" name="Freeform 1014"/>
            <p:cNvSpPr>
              <a:spLocks/>
            </p:cNvSpPr>
            <p:nvPr/>
          </p:nvSpPr>
          <p:spPr bwMode="auto">
            <a:xfrm>
              <a:off x="3808" y="2141"/>
              <a:ext cx="86" cy="176"/>
            </a:xfrm>
            <a:custGeom>
              <a:avLst/>
              <a:gdLst>
                <a:gd name="T0" fmla="*/ 7 w 86"/>
                <a:gd name="T1" fmla="*/ 0 h 176"/>
                <a:gd name="T2" fmla="*/ 3 w 86"/>
                <a:gd name="T3" fmla="*/ 14 h 176"/>
                <a:gd name="T4" fmla="*/ 0 w 86"/>
                <a:gd name="T5" fmla="*/ 29 h 176"/>
                <a:gd name="T6" fmla="*/ 0 w 86"/>
                <a:gd name="T7" fmla="*/ 54 h 176"/>
                <a:gd name="T8" fmla="*/ 3 w 86"/>
                <a:gd name="T9" fmla="*/ 65 h 176"/>
                <a:gd name="T10" fmla="*/ 7 w 86"/>
                <a:gd name="T11" fmla="*/ 79 h 176"/>
                <a:gd name="T12" fmla="*/ 10 w 86"/>
                <a:gd name="T13" fmla="*/ 90 h 176"/>
                <a:gd name="T14" fmla="*/ 14 w 86"/>
                <a:gd name="T15" fmla="*/ 101 h 176"/>
                <a:gd name="T16" fmla="*/ 21 w 86"/>
                <a:gd name="T17" fmla="*/ 111 h 176"/>
                <a:gd name="T18" fmla="*/ 28 w 86"/>
                <a:gd name="T19" fmla="*/ 122 h 176"/>
                <a:gd name="T20" fmla="*/ 36 w 86"/>
                <a:gd name="T21" fmla="*/ 133 h 176"/>
                <a:gd name="T22" fmla="*/ 72 w 86"/>
                <a:gd name="T23" fmla="*/ 169 h 176"/>
                <a:gd name="T24" fmla="*/ 82 w 86"/>
                <a:gd name="T25" fmla="*/ 176 h 176"/>
                <a:gd name="T26" fmla="*/ 86 w 86"/>
                <a:gd name="T27" fmla="*/ 173 h 176"/>
                <a:gd name="T28" fmla="*/ 75 w 86"/>
                <a:gd name="T29" fmla="*/ 165 h 176"/>
                <a:gd name="T30" fmla="*/ 68 w 86"/>
                <a:gd name="T31" fmla="*/ 155 h 176"/>
                <a:gd name="T32" fmla="*/ 57 w 86"/>
                <a:gd name="T33" fmla="*/ 147 h 176"/>
                <a:gd name="T34" fmla="*/ 50 w 86"/>
                <a:gd name="T35" fmla="*/ 137 h 176"/>
                <a:gd name="T36" fmla="*/ 43 w 86"/>
                <a:gd name="T37" fmla="*/ 129 h 176"/>
                <a:gd name="T38" fmla="*/ 36 w 86"/>
                <a:gd name="T39" fmla="*/ 119 h 176"/>
                <a:gd name="T40" fmla="*/ 28 w 86"/>
                <a:gd name="T41" fmla="*/ 108 h 176"/>
                <a:gd name="T42" fmla="*/ 21 w 86"/>
                <a:gd name="T43" fmla="*/ 97 h 176"/>
                <a:gd name="T44" fmla="*/ 18 w 86"/>
                <a:gd name="T45" fmla="*/ 86 h 176"/>
                <a:gd name="T46" fmla="*/ 10 w 86"/>
                <a:gd name="T47" fmla="*/ 75 h 176"/>
                <a:gd name="T48" fmla="*/ 10 w 86"/>
                <a:gd name="T49" fmla="*/ 65 h 176"/>
                <a:gd name="T50" fmla="*/ 7 w 86"/>
                <a:gd name="T51" fmla="*/ 54 h 176"/>
                <a:gd name="T52" fmla="*/ 7 w 86"/>
                <a:gd name="T53" fmla="*/ 29 h 176"/>
                <a:gd name="T54" fmla="*/ 10 w 86"/>
                <a:gd name="T55" fmla="*/ 18 h 176"/>
                <a:gd name="T56" fmla="*/ 14 w 86"/>
                <a:gd name="T57" fmla="*/ 3 h 176"/>
                <a:gd name="T58" fmla="*/ 10 w 86"/>
                <a:gd name="T59" fmla="*/ 7 h 176"/>
                <a:gd name="T60" fmla="*/ 7 w 86"/>
                <a:gd name="T6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176">
                  <a:moveTo>
                    <a:pt x="7" y="0"/>
                  </a:moveTo>
                  <a:lnTo>
                    <a:pt x="3" y="14"/>
                  </a:lnTo>
                  <a:lnTo>
                    <a:pt x="0" y="29"/>
                  </a:lnTo>
                  <a:lnTo>
                    <a:pt x="0" y="54"/>
                  </a:lnTo>
                  <a:lnTo>
                    <a:pt x="3" y="65"/>
                  </a:lnTo>
                  <a:lnTo>
                    <a:pt x="7" y="79"/>
                  </a:lnTo>
                  <a:lnTo>
                    <a:pt x="10" y="90"/>
                  </a:lnTo>
                  <a:lnTo>
                    <a:pt x="14" y="101"/>
                  </a:lnTo>
                  <a:lnTo>
                    <a:pt x="21" y="111"/>
                  </a:lnTo>
                  <a:lnTo>
                    <a:pt x="28" y="122"/>
                  </a:lnTo>
                  <a:lnTo>
                    <a:pt x="36" y="133"/>
                  </a:lnTo>
                  <a:lnTo>
                    <a:pt x="72" y="169"/>
                  </a:lnTo>
                  <a:lnTo>
                    <a:pt x="82" y="176"/>
                  </a:lnTo>
                  <a:lnTo>
                    <a:pt x="86" y="173"/>
                  </a:lnTo>
                  <a:lnTo>
                    <a:pt x="75" y="165"/>
                  </a:lnTo>
                  <a:lnTo>
                    <a:pt x="68" y="155"/>
                  </a:lnTo>
                  <a:lnTo>
                    <a:pt x="57" y="147"/>
                  </a:lnTo>
                  <a:lnTo>
                    <a:pt x="50" y="137"/>
                  </a:lnTo>
                  <a:lnTo>
                    <a:pt x="43" y="129"/>
                  </a:lnTo>
                  <a:lnTo>
                    <a:pt x="36" y="119"/>
                  </a:lnTo>
                  <a:lnTo>
                    <a:pt x="28" y="108"/>
                  </a:lnTo>
                  <a:lnTo>
                    <a:pt x="21" y="97"/>
                  </a:lnTo>
                  <a:lnTo>
                    <a:pt x="18" y="86"/>
                  </a:lnTo>
                  <a:lnTo>
                    <a:pt x="10" y="75"/>
                  </a:lnTo>
                  <a:lnTo>
                    <a:pt x="10" y="65"/>
                  </a:lnTo>
                  <a:lnTo>
                    <a:pt x="7" y="54"/>
                  </a:lnTo>
                  <a:lnTo>
                    <a:pt x="7" y="29"/>
                  </a:lnTo>
                  <a:lnTo>
                    <a:pt x="10" y="18"/>
                  </a:lnTo>
                  <a:lnTo>
                    <a:pt x="14" y="3"/>
                  </a:lnTo>
                  <a:lnTo>
                    <a:pt x="1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91" name="Freeform 1015"/>
            <p:cNvSpPr>
              <a:spLocks/>
            </p:cNvSpPr>
            <p:nvPr/>
          </p:nvSpPr>
          <p:spPr bwMode="auto">
            <a:xfrm>
              <a:off x="3815" y="2112"/>
              <a:ext cx="11" cy="36"/>
            </a:xfrm>
            <a:custGeom>
              <a:avLst/>
              <a:gdLst>
                <a:gd name="T0" fmla="*/ 0 w 11"/>
                <a:gd name="T1" fmla="*/ 4 h 36"/>
                <a:gd name="T2" fmla="*/ 0 w 11"/>
                <a:gd name="T3" fmla="*/ 11 h 36"/>
                <a:gd name="T4" fmla="*/ 3 w 11"/>
                <a:gd name="T5" fmla="*/ 18 h 36"/>
                <a:gd name="T6" fmla="*/ 3 w 11"/>
                <a:gd name="T7" fmla="*/ 25 h 36"/>
                <a:gd name="T8" fmla="*/ 0 w 11"/>
                <a:gd name="T9" fmla="*/ 29 h 36"/>
                <a:gd name="T10" fmla="*/ 3 w 11"/>
                <a:gd name="T11" fmla="*/ 36 h 36"/>
                <a:gd name="T12" fmla="*/ 11 w 11"/>
                <a:gd name="T13" fmla="*/ 25 h 36"/>
                <a:gd name="T14" fmla="*/ 11 w 11"/>
                <a:gd name="T15" fmla="*/ 18 h 36"/>
                <a:gd name="T16" fmla="*/ 7 w 11"/>
                <a:gd name="T17" fmla="*/ 11 h 36"/>
                <a:gd name="T18" fmla="*/ 7 w 11"/>
                <a:gd name="T19" fmla="*/ 4 h 36"/>
                <a:gd name="T20" fmla="*/ 3 w 11"/>
                <a:gd name="T21" fmla="*/ 0 h 36"/>
                <a:gd name="T22" fmla="*/ 7 w 11"/>
                <a:gd name="T23" fmla="*/ 4 h 36"/>
                <a:gd name="T24" fmla="*/ 3 w 11"/>
                <a:gd name="T25" fmla="*/ 0 h 36"/>
                <a:gd name="T26" fmla="*/ 0 w 11"/>
                <a:gd name="T2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36">
                  <a:moveTo>
                    <a:pt x="0" y="4"/>
                  </a:moveTo>
                  <a:lnTo>
                    <a:pt x="0" y="11"/>
                  </a:lnTo>
                  <a:lnTo>
                    <a:pt x="3" y="18"/>
                  </a:lnTo>
                  <a:lnTo>
                    <a:pt x="3" y="25"/>
                  </a:lnTo>
                  <a:lnTo>
                    <a:pt x="0" y="29"/>
                  </a:lnTo>
                  <a:lnTo>
                    <a:pt x="3" y="36"/>
                  </a:lnTo>
                  <a:lnTo>
                    <a:pt x="11" y="25"/>
                  </a:lnTo>
                  <a:lnTo>
                    <a:pt x="11" y="18"/>
                  </a:lnTo>
                  <a:lnTo>
                    <a:pt x="7" y="11"/>
                  </a:lnTo>
                  <a:lnTo>
                    <a:pt x="7" y="4"/>
                  </a:lnTo>
                  <a:lnTo>
                    <a:pt x="3" y="0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92" name="Freeform 1016"/>
            <p:cNvSpPr>
              <a:spLocks/>
            </p:cNvSpPr>
            <p:nvPr/>
          </p:nvSpPr>
          <p:spPr bwMode="auto">
            <a:xfrm>
              <a:off x="3779" y="2080"/>
              <a:ext cx="39" cy="36"/>
            </a:xfrm>
            <a:custGeom>
              <a:avLst/>
              <a:gdLst>
                <a:gd name="T0" fmla="*/ 0 w 39"/>
                <a:gd name="T1" fmla="*/ 0 h 36"/>
                <a:gd name="T2" fmla="*/ 0 w 39"/>
                <a:gd name="T3" fmla="*/ 7 h 36"/>
                <a:gd name="T4" fmla="*/ 11 w 39"/>
                <a:gd name="T5" fmla="*/ 18 h 36"/>
                <a:gd name="T6" fmla="*/ 18 w 39"/>
                <a:gd name="T7" fmla="*/ 21 h 36"/>
                <a:gd name="T8" fmla="*/ 25 w 39"/>
                <a:gd name="T9" fmla="*/ 28 h 36"/>
                <a:gd name="T10" fmla="*/ 32 w 39"/>
                <a:gd name="T11" fmla="*/ 32 h 36"/>
                <a:gd name="T12" fmla="*/ 36 w 39"/>
                <a:gd name="T13" fmla="*/ 36 h 36"/>
                <a:gd name="T14" fmla="*/ 39 w 39"/>
                <a:gd name="T15" fmla="*/ 32 h 36"/>
                <a:gd name="T16" fmla="*/ 36 w 39"/>
                <a:gd name="T17" fmla="*/ 28 h 36"/>
                <a:gd name="T18" fmla="*/ 32 w 39"/>
                <a:gd name="T19" fmla="*/ 21 h 36"/>
                <a:gd name="T20" fmla="*/ 25 w 39"/>
                <a:gd name="T21" fmla="*/ 18 h 36"/>
                <a:gd name="T22" fmla="*/ 18 w 39"/>
                <a:gd name="T23" fmla="*/ 10 h 36"/>
                <a:gd name="T24" fmla="*/ 11 w 39"/>
                <a:gd name="T25" fmla="*/ 7 h 36"/>
                <a:gd name="T26" fmla="*/ 11 w 39"/>
                <a:gd name="T27" fmla="*/ 3 h 36"/>
                <a:gd name="T28" fmla="*/ 7 w 39"/>
                <a:gd name="T29" fmla="*/ 0 h 36"/>
                <a:gd name="T30" fmla="*/ 0 w 39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36">
                  <a:moveTo>
                    <a:pt x="0" y="0"/>
                  </a:moveTo>
                  <a:lnTo>
                    <a:pt x="0" y="7"/>
                  </a:lnTo>
                  <a:lnTo>
                    <a:pt x="11" y="18"/>
                  </a:lnTo>
                  <a:lnTo>
                    <a:pt x="18" y="21"/>
                  </a:lnTo>
                  <a:lnTo>
                    <a:pt x="25" y="28"/>
                  </a:lnTo>
                  <a:lnTo>
                    <a:pt x="32" y="32"/>
                  </a:lnTo>
                  <a:lnTo>
                    <a:pt x="36" y="36"/>
                  </a:lnTo>
                  <a:lnTo>
                    <a:pt x="39" y="32"/>
                  </a:lnTo>
                  <a:lnTo>
                    <a:pt x="36" y="28"/>
                  </a:lnTo>
                  <a:lnTo>
                    <a:pt x="32" y="21"/>
                  </a:lnTo>
                  <a:lnTo>
                    <a:pt x="25" y="18"/>
                  </a:lnTo>
                  <a:lnTo>
                    <a:pt x="18" y="10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93" name="Freeform 1017"/>
            <p:cNvSpPr>
              <a:spLocks/>
            </p:cNvSpPr>
            <p:nvPr/>
          </p:nvSpPr>
          <p:spPr bwMode="auto">
            <a:xfrm>
              <a:off x="3779" y="2044"/>
              <a:ext cx="21" cy="36"/>
            </a:xfrm>
            <a:custGeom>
              <a:avLst/>
              <a:gdLst>
                <a:gd name="T0" fmla="*/ 18 w 21"/>
                <a:gd name="T1" fmla="*/ 0 h 36"/>
                <a:gd name="T2" fmla="*/ 14 w 21"/>
                <a:gd name="T3" fmla="*/ 3 h 36"/>
                <a:gd name="T4" fmla="*/ 11 w 21"/>
                <a:gd name="T5" fmla="*/ 10 h 36"/>
                <a:gd name="T6" fmla="*/ 3 w 21"/>
                <a:gd name="T7" fmla="*/ 18 h 36"/>
                <a:gd name="T8" fmla="*/ 0 w 21"/>
                <a:gd name="T9" fmla="*/ 25 h 36"/>
                <a:gd name="T10" fmla="*/ 0 w 21"/>
                <a:gd name="T11" fmla="*/ 36 h 36"/>
                <a:gd name="T12" fmla="*/ 7 w 21"/>
                <a:gd name="T13" fmla="*/ 36 h 36"/>
                <a:gd name="T14" fmla="*/ 7 w 21"/>
                <a:gd name="T15" fmla="*/ 28 h 36"/>
                <a:gd name="T16" fmla="*/ 11 w 21"/>
                <a:gd name="T17" fmla="*/ 21 h 36"/>
                <a:gd name="T18" fmla="*/ 18 w 21"/>
                <a:gd name="T19" fmla="*/ 14 h 36"/>
                <a:gd name="T20" fmla="*/ 21 w 21"/>
                <a:gd name="T21" fmla="*/ 7 h 36"/>
                <a:gd name="T22" fmla="*/ 18 w 21"/>
                <a:gd name="T23" fmla="*/ 7 h 36"/>
                <a:gd name="T24" fmla="*/ 18 w 21"/>
                <a:gd name="T25" fmla="*/ 0 h 36"/>
                <a:gd name="T26" fmla="*/ 14 w 21"/>
                <a:gd name="T27" fmla="*/ 3 h 36"/>
                <a:gd name="T28" fmla="*/ 18 w 21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6">
                  <a:moveTo>
                    <a:pt x="18" y="0"/>
                  </a:moveTo>
                  <a:lnTo>
                    <a:pt x="14" y="3"/>
                  </a:lnTo>
                  <a:lnTo>
                    <a:pt x="11" y="10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7" y="28"/>
                  </a:lnTo>
                  <a:lnTo>
                    <a:pt x="11" y="21"/>
                  </a:lnTo>
                  <a:lnTo>
                    <a:pt x="18" y="14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4" y="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94" name="Freeform 1018"/>
            <p:cNvSpPr>
              <a:spLocks/>
            </p:cNvSpPr>
            <p:nvPr/>
          </p:nvSpPr>
          <p:spPr bwMode="auto">
            <a:xfrm>
              <a:off x="3797" y="2040"/>
              <a:ext cx="65" cy="18"/>
            </a:xfrm>
            <a:custGeom>
              <a:avLst/>
              <a:gdLst>
                <a:gd name="T0" fmla="*/ 65 w 65"/>
                <a:gd name="T1" fmla="*/ 14 h 18"/>
                <a:gd name="T2" fmla="*/ 61 w 65"/>
                <a:gd name="T3" fmla="*/ 14 h 18"/>
                <a:gd name="T4" fmla="*/ 54 w 65"/>
                <a:gd name="T5" fmla="*/ 11 h 18"/>
                <a:gd name="T6" fmla="*/ 47 w 65"/>
                <a:gd name="T7" fmla="*/ 7 h 18"/>
                <a:gd name="T8" fmla="*/ 39 w 65"/>
                <a:gd name="T9" fmla="*/ 7 h 18"/>
                <a:gd name="T10" fmla="*/ 32 w 65"/>
                <a:gd name="T11" fmla="*/ 4 h 18"/>
                <a:gd name="T12" fmla="*/ 21 w 65"/>
                <a:gd name="T13" fmla="*/ 0 h 18"/>
                <a:gd name="T14" fmla="*/ 7 w 65"/>
                <a:gd name="T15" fmla="*/ 0 h 18"/>
                <a:gd name="T16" fmla="*/ 0 w 65"/>
                <a:gd name="T17" fmla="*/ 4 h 18"/>
                <a:gd name="T18" fmla="*/ 0 w 65"/>
                <a:gd name="T19" fmla="*/ 11 h 18"/>
                <a:gd name="T20" fmla="*/ 7 w 65"/>
                <a:gd name="T21" fmla="*/ 7 h 18"/>
                <a:gd name="T22" fmla="*/ 21 w 65"/>
                <a:gd name="T23" fmla="*/ 7 h 18"/>
                <a:gd name="T24" fmla="*/ 29 w 65"/>
                <a:gd name="T25" fmla="*/ 11 h 18"/>
                <a:gd name="T26" fmla="*/ 36 w 65"/>
                <a:gd name="T27" fmla="*/ 14 h 18"/>
                <a:gd name="T28" fmla="*/ 43 w 65"/>
                <a:gd name="T29" fmla="*/ 14 h 18"/>
                <a:gd name="T30" fmla="*/ 54 w 65"/>
                <a:gd name="T31" fmla="*/ 18 h 18"/>
                <a:gd name="T32" fmla="*/ 61 w 65"/>
                <a:gd name="T33" fmla="*/ 18 h 18"/>
                <a:gd name="T34" fmla="*/ 57 w 65"/>
                <a:gd name="T35" fmla="*/ 18 h 18"/>
                <a:gd name="T36" fmla="*/ 65 w 65"/>
                <a:gd name="T37" fmla="*/ 14 h 18"/>
                <a:gd name="T38" fmla="*/ 61 w 65"/>
                <a:gd name="T39" fmla="*/ 14 h 18"/>
                <a:gd name="T40" fmla="*/ 65 w 65"/>
                <a:gd name="T41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18">
                  <a:moveTo>
                    <a:pt x="65" y="14"/>
                  </a:moveTo>
                  <a:lnTo>
                    <a:pt x="61" y="14"/>
                  </a:lnTo>
                  <a:lnTo>
                    <a:pt x="54" y="11"/>
                  </a:lnTo>
                  <a:lnTo>
                    <a:pt x="47" y="7"/>
                  </a:lnTo>
                  <a:lnTo>
                    <a:pt x="39" y="7"/>
                  </a:lnTo>
                  <a:lnTo>
                    <a:pt x="32" y="4"/>
                  </a:lnTo>
                  <a:lnTo>
                    <a:pt x="21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0" y="11"/>
                  </a:lnTo>
                  <a:lnTo>
                    <a:pt x="7" y="7"/>
                  </a:lnTo>
                  <a:lnTo>
                    <a:pt x="21" y="7"/>
                  </a:lnTo>
                  <a:lnTo>
                    <a:pt x="29" y="11"/>
                  </a:lnTo>
                  <a:lnTo>
                    <a:pt x="36" y="14"/>
                  </a:lnTo>
                  <a:lnTo>
                    <a:pt x="43" y="14"/>
                  </a:lnTo>
                  <a:lnTo>
                    <a:pt x="54" y="18"/>
                  </a:lnTo>
                  <a:lnTo>
                    <a:pt x="61" y="18"/>
                  </a:lnTo>
                  <a:lnTo>
                    <a:pt x="57" y="18"/>
                  </a:lnTo>
                  <a:lnTo>
                    <a:pt x="65" y="14"/>
                  </a:lnTo>
                  <a:lnTo>
                    <a:pt x="61" y="14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95" name="Freeform 1019"/>
            <p:cNvSpPr>
              <a:spLocks/>
            </p:cNvSpPr>
            <p:nvPr/>
          </p:nvSpPr>
          <p:spPr bwMode="auto">
            <a:xfrm>
              <a:off x="3854" y="2054"/>
              <a:ext cx="22" cy="29"/>
            </a:xfrm>
            <a:custGeom>
              <a:avLst/>
              <a:gdLst>
                <a:gd name="T0" fmla="*/ 18 w 22"/>
                <a:gd name="T1" fmla="*/ 22 h 29"/>
                <a:gd name="T2" fmla="*/ 18 w 22"/>
                <a:gd name="T3" fmla="*/ 29 h 29"/>
                <a:gd name="T4" fmla="*/ 22 w 22"/>
                <a:gd name="T5" fmla="*/ 22 h 29"/>
                <a:gd name="T6" fmla="*/ 18 w 22"/>
                <a:gd name="T7" fmla="*/ 11 h 29"/>
                <a:gd name="T8" fmla="*/ 8 w 22"/>
                <a:gd name="T9" fmla="*/ 0 h 29"/>
                <a:gd name="T10" fmla="*/ 0 w 22"/>
                <a:gd name="T11" fmla="*/ 4 h 29"/>
                <a:gd name="T12" fmla="*/ 11 w 22"/>
                <a:gd name="T13" fmla="*/ 15 h 29"/>
                <a:gd name="T14" fmla="*/ 15 w 22"/>
                <a:gd name="T15" fmla="*/ 22 h 29"/>
                <a:gd name="T16" fmla="*/ 11 w 22"/>
                <a:gd name="T17" fmla="*/ 26 h 29"/>
                <a:gd name="T18" fmla="*/ 15 w 22"/>
                <a:gd name="T19" fmla="*/ 29 h 29"/>
                <a:gd name="T20" fmla="*/ 11 w 22"/>
                <a:gd name="T21" fmla="*/ 26 h 29"/>
                <a:gd name="T22" fmla="*/ 15 w 22"/>
                <a:gd name="T23" fmla="*/ 29 h 29"/>
                <a:gd name="T24" fmla="*/ 18 w 22"/>
                <a:gd name="T25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9">
                  <a:moveTo>
                    <a:pt x="18" y="22"/>
                  </a:moveTo>
                  <a:lnTo>
                    <a:pt x="18" y="29"/>
                  </a:lnTo>
                  <a:lnTo>
                    <a:pt x="22" y="22"/>
                  </a:lnTo>
                  <a:lnTo>
                    <a:pt x="18" y="11"/>
                  </a:lnTo>
                  <a:lnTo>
                    <a:pt x="8" y="0"/>
                  </a:lnTo>
                  <a:lnTo>
                    <a:pt x="0" y="4"/>
                  </a:lnTo>
                  <a:lnTo>
                    <a:pt x="11" y="15"/>
                  </a:lnTo>
                  <a:lnTo>
                    <a:pt x="15" y="22"/>
                  </a:lnTo>
                  <a:lnTo>
                    <a:pt x="11" y="26"/>
                  </a:lnTo>
                  <a:lnTo>
                    <a:pt x="15" y="29"/>
                  </a:lnTo>
                  <a:lnTo>
                    <a:pt x="11" y="26"/>
                  </a:lnTo>
                  <a:lnTo>
                    <a:pt x="15" y="29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96" name="Freeform 1020"/>
            <p:cNvSpPr>
              <a:spLocks/>
            </p:cNvSpPr>
            <p:nvPr/>
          </p:nvSpPr>
          <p:spPr bwMode="auto">
            <a:xfrm>
              <a:off x="4103" y="2076"/>
              <a:ext cx="61" cy="79"/>
            </a:xfrm>
            <a:custGeom>
              <a:avLst/>
              <a:gdLst>
                <a:gd name="T0" fmla="*/ 61 w 61"/>
                <a:gd name="T1" fmla="*/ 36 h 79"/>
                <a:gd name="T2" fmla="*/ 25 w 61"/>
                <a:gd name="T3" fmla="*/ 79 h 79"/>
                <a:gd name="T4" fmla="*/ 0 w 61"/>
                <a:gd name="T5" fmla="*/ 40 h 79"/>
                <a:gd name="T6" fmla="*/ 3 w 61"/>
                <a:gd name="T7" fmla="*/ 29 h 79"/>
                <a:gd name="T8" fmla="*/ 7 w 61"/>
                <a:gd name="T9" fmla="*/ 18 h 79"/>
                <a:gd name="T10" fmla="*/ 10 w 61"/>
                <a:gd name="T11" fmla="*/ 11 h 79"/>
                <a:gd name="T12" fmla="*/ 14 w 61"/>
                <a:gd name="T13" fmla="*/ 0 h 79"/>
                <a:gd name="T14" fmla="*/ 21 w 61"/>
                <a:gd name="T15" fmla="*/ 4 h 79"/>
                <a:gd name="T16" fmla="*/ 28 w 61"/>
                <a:gd name="T17" fmla="*/ 7 h 79"/>
                <a:gd name="T18" fmla="*/ 36 w 61"/>
                <a:gd name="T19" fmla="*/ 11 h 79"/>
                <a:gd name="T20" fmla="*/ 43 w 61"/>
                <a:gd name="T21" fmla="*/ 14 h 79"/>
                <a:gd name="T22" fmla="*/ 46 w 61"/>
                <a:gd name="T23" fmla="*/ 18 h 79"/>
                <a:gd name="T24" fmla="*/ 54 w 61"/>
                <a:gd name="T25" fmla="*/ 22 h 79"/>
                <a:gd name="T26" fmla="*/ 57 w 61"/>
                <a:gd name="T27" fmla="*/ 29 h 79"/>
                <a:gd name="T28" fmla="*/ 61 w 61"/>
                <a:gd name="T2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79">
                  <a:moveTo>
                    <a:pt x="61" y="36"/>
                  </a:moveTo>
                  <a:lnTo>
                    <a:pt x="25" y="79"/>
                  </a:lnTo>
                  <a:lnTo>
                    <a:pt x="0" y="40"/>
                  </a:lnTo>
                  <a:lnTo>
                    <a:pt x="3" y="29"/>
                  </a:lnTo>
                  <a:lnTo>
                    <a:pt x="7" y="18"/>
                  </a:lnTo>
                  <a:lnTo>
                    <a:pt x="10" y="11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8" y="7"/>
                  </a:lnTo>
                  <a:lnTo>
                    <a:pt x="36" y="11"/>
                  </a:lnTo>
                  <a:lnTo>
                    <a:pt x="43" y="14"/>
                  </a:lnTo>
                  <a:lnTo>
                    <a:pt x="46" y="18"/>
                  </a:lnTo>
                  <a:lnTo>
                    <a:pt x="54" y="22"/>
                  </a:lnTo>
                  <a:lnTo>
                    <a:pt x="57" y="29"/>
                  </a:lnTo>
                  <a:lnTo>
                    <a:pt x="61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97" name="Freeform 1021"/>
            <p:cNvSpPr>
              <a:spLocks/>
            </p:cNvSpPr>
            <p:nvPr/>
          </p:nvSpPr>
          <p:spPr bwMode="auto">
            <a:xfrm>
              <a:off x="4124" y="2108"/>
              <a:ext cx="43" cy="54"/>
            </a:xfrm>
            <a:custGeom>
              <a:avLst/>
              <a:gdLst>
                <a:gd name="T0" fmla="*/ 0 w 43"/>
                <a:gd name="T1" fmla="*/ 51 h 54"/>
                <a:gd name="T2" fmla="*/ 7 w 43"/>
                <a:gd name="T3" fmla="*/ 51 h 54"/>
                <a:gd name="T4" fmla="*/ 43 w 43"/>
                <a:gd name="T5" fmla="*/ 4 h 54"/>
                <a:gd name="T6" fmla="*/ 36 w 43"/>
                <a:gd name="T7" fmla="*/ 0 h 54"/>
                <a:gd name="T8" fmla="*/ 0 w 43"/>
                <a:gd name="T9" fmla="*/ 47 h 54"/>
                <a:gd name="T10" fmla="*/ 7 w 43"/>
                <a:gd name="T11" fmla="*/ 47 h 54"/>
                <a:gd name="T12" fmla="*/ 0 w 43"/>
                <a:gd name="T13" fmla="*/ 51 h 54"/>
                <a:gd name="T14" fmla="*/ 4 w 43"/>
                <a:gd name="T15" fmla="*/ 54 h 54"/>
                <a:gd name="T16" fmla="*/ 7 w 43"/>
                <a:gd name="T17" fmla="*/ 51 h 54"/>
                <a:gd name="T18" fmla="*/ 0 w 43"/>
                <a:gd name="T19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4">
                  <a:moveTo>
                    <a:pt x="0" y="51"/>
                  </a:moveTo>
                  <a:lnTo>
                    <a:pt x="7" y="51"/>
                  </a:lnTo>
                  <a:lnTo>
                    <a:pt x="43" y="4"/>
                  </a:lnTo>
                  <a:lnTo>
                    <a:pt x="36" y="0"/>
                  </a:lnTo>
                  <a:lnTo>
                    <a:pt x="0" y="47"/>
                  </a:lnTo>
                  <a:lnTo>
                    <a:pt x="7" y="47"/>
                  </a:lnTo>
                  <a:lnTo>
                    <a:pt x="0" y="51"/>
                  </a:lnTo>
                  <a:lnTo>
                    <a:pt x="4" y="54"/>
                  </a:lnTo>
                  <a:lnTo>
                    <a:pt x="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98" name="Freeform 1022"/>
            <p:cNvSpPr>
              <a:spLocks/>
            </p:cNvSpPr>
            <p:nvPr/>
          </p:nvSpPr>
          <p:spPr bwMode="auto">
            <a:xfrm>
              <a:off x="4099" y="2116"/>
              <a:ext cx="32" cy="43"/>
            </a:xfrm>
            <a:custGeom>
              <a:avLst/>
              <a:gdLst>
                <a:gd name="T0" fmla="*/ 0 w 32"/>
                <a:gd name="T1" fmla="*/ 0 h 43"/>
                <a:gd name="T2" fmla="*/ 0 w 32"/>
                <a:gd name="T3" fmla="*/ 3 h 43"/>
                <a:gd name="T4" fmla="*/ 25 w 32"/>
                <a:gd name="T5" fmla="*/ 43 h 43"/>
                <a:gd name="T6" fmla="*/ 32 w 32"/>
                <a:gd name="T7" fmla="*/ 39 h 43"/>
                <a:gd name="T8" fmla="*/ 7 w 32"/>
                <a:gd name="T9" fmla="*/ 0 h 43"/>
                <a:gd name="T10" fmla="*/ 0 w 32"/>
                <a:gd name="T11" fmla="*/ 0 h 43"/>
                <a:gd name="T12" fmla="*/ 0 w 32"/>
                <a:gd name="T13" fmla="*/ 3 h 43"/>
                <a:gd name="T14" fmla="*/ 0 w 32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43">
                  <a:moveTo>
                    <a:pt x="0" y="0"/>
                  </a:moveTo>
                  <a:lnTo>
                    <a:pt x="0" y="3"/>
                  </a:lnTo>
                  <a:lnTo>
                    <a:pt x="25" y="43"/>
                  </a:lnTo>
                  <a:lnTo>
                    <a:pt x="32" y="39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2799" name="Freeform 1023"/>
            <p:cNvSpPr>
              <a:spLocks/>
            </p:cNvSpPr>
            <p:nvPr/>
          </p:nvSpPr>
          <p:spPr bwMode="auto">
            <a:xfrm>
              <a:off x="4099" y="2072"/>
              <a:ext cx="22" cy="44"/>
            </a:xfrm>
            <a:custGeom>
              <a:avLst/>
              <a:gdLst>
                <a:gd name="T0" fmla="*/ 22 w 22"/>
                <a:gd name="T1" fmla="*/ 0 h 44"/>
                <a:gd name="T2" fmla="*/ 18 w 22"/>
                <a:gd name="T3" fmla="*/ 4 h 44"/>
                <a:gd name="T4" fmla="*/ 11 w 22"/>
                <a:gd name="T5" fmla="*/ 15 h 44"/>
                <a:gd name="T6" fmla="*/ 7 w 22"/>
                <a:gd name="T7" fmla="*/ 22 h 44"/>
                <a:gd name="T8" fmla="*/ 4 w 22"/>
                <a:gd name="T9" fmla="*/ 33 h 44"/>
                <a:gd name="T10" fmla="*/ 0 w 22"/>
                <a:gd name="T11" fmla="*/ 44 h 44"/>
                <a:gd name="T12" fmla="*/ 7 w 22"/>
                <a:gd name="T13" fmla="*/ 44 h 44"/>
                <a:gd name="T14" fmla="*/ 11 w 22"/>
                <a:gd name="T15" fmla="*/ 36 h 44"/>
                <a:gd name="T16" fmla="*/ 14 w 22"/>
                <a:gd name="T17" fmla="*/ 26 h 44"/>
                <a:gd name="T18" fmla="*/ 18 w 22"/>
                <a:gd name="T19" fmla="*/ 15 h 44"/>
                <a:gd name="T20" fmla="*/ 22 w 22"/>
                <a:gd name="T21" fmla="*/ 4 h 44"/>
                <a:gd name="T22" fmla="*/ 18 w 22"/>
                <a:gd name="T23" fmla="*/ 8 h 44"/>
                <a:gd name="T24" fmla="*/ 22 w 22"/>
                <a:gd name="T25" fmla="*/ 0 h 44"/>
                <a:gd name="T26" fmla="*/ 18 w 22"/>
                <a:gd name="T27" fmla="*/ 0 h 44"/>
                <a:gd name="T28" fmla="*/ 18 w 22"/>
                <a:gd name="T29" fmla="*/ 4 h 44"/>
                <a:gd name="T30" fmla="*/ 22 w 22"/>
                <a:gd name="T3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44">
                  <a:moveTo>
                    <a:pt x="22" y="0"/>
                  </a:moveTo>
                  <a:lnTo>
                    <a:pt x="18" y="4"/>
                  </a:lnTo>
                  <a:lnTo>
                    <a:pt x="11" y="15"/>
                  </a:lnTo>
                  <a:lnTo>
                    <a:pt x="7" y="22"/>
                  </a:lnTo>
                  <a:lnTo>
                    <a:pt x="4" y="33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11" y="36"/>
                  </a:lnTo>
                  <a:lnTo>
                    <a:pt x="14" y="26"/>
                  </a:lnTo>
                  <a:lnTo>
                    <a:pt x="18" y="15"/>
                  </a:lnTo>
                  <a:lnTo>
                    <a:pt x="22" y="4"/>
                  </a:lnTo>
                  <a:lnTo>
                    <a:pt x="18" y="8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72" name="Freeform 1024"/>
            <p:cNvSpPr>
              <a:spLocks/>
            </p:cNvSpPr>
            <p:nvPr/>
          </p:nvSpPr>
          <p:spPr bwMode="auto">
            <a:xfrm>
              <a:off x="4117" y="2072"/>
              <a:ext cx="54" cy="40"/>
            </a:xfrm>
            <a:custGeom>
              <a:avLst/>
              <a:gdLst>
                <a:gd name="T0" fmla="*/ 50 w 54"/>
                <a:gd name="T1" fmla="*/ 40 h 40"/>
                <a:gd name="T2" fmla="*/ 50 w 54"/>
                <a:gd name="T3" fmla="*/ 36 h 40"/>
                <a:gd name="T4" fmla="*/ 47 w 54"/>
                <a:gd name="T5" fmla="*/ 29 h 40"/>
                <a:gd name="T6" fmla="*/ 40 w 54"/>
                <a:gd name="T7" fmla="*/ 26 h 40"/>
                <a:gd name="T8" fmla="*/ 29 w 54"/>
                <a:gd name="T9" fmla="*/ 15 h 40"/>
                <a:gd name="T10" fmla="*/ 22 w 54"/>
                <a:gd name="T11" fmla="*/ 11 h 40"/>
                <a:gd name="T12" fmla="*/ 18 w 54"/>
                <a:gd name="T13" fmla="*/ 8 h 40"/>
                <a:gd name="T14" fmla="*/ 11 w 54"/>
                <a:gd name="T15" fmla="*/ 4 h 40"/>
                <a:gd name="T16" fmla="*/ 4 w 54"/>
                <a:gd name="T17" fmla="*/ 0 h 40"/>
                <a:gd name="T18" fmla="*/ 0 w 54"/>
                <a:gd name="T19" fmla="*/ 8 h 40"/>
                <a:gd name="T20" fmla="*/ 7 w 54"/>
                <a:gd name="T21" fmla="*/ 11 h 40"/>
                <a:gd name="T22" fmla="*/ 14 w 54"/>
                <a:gd name="T23" fmla="*/ 15 h 40"/>
                <a:gd name="T24" fmla="*/ 18 w 54"/>
                <a:gd name="T25" fmla="*/ 18 h 40"/>
                <a:gd name="T26" fmla="*/ 25 w 54"/>
                <a:gd name="T27" fmla="*/ 22 h 40"/>
                <a:gd name="T28" fmla="*/ 32 w 54"/>
                <a:gd name="T29" fmla="*/ 26 h 40"/>
                <a:gd name="T30" fmla="*/ 36 w 54"/>
                <a:gd name="T31" fmla="*/ 29 h 40"/>
                <a:gd name="T32" fmla="*/ 40 w 54"/>
                <a:gd name="T33" fmla="*/ 36 h 40"/>
                <a:gd name="T34" fmla="*/ 43 w 54"/>
                <a:gd name="T35" fmla="*/ 40 h 40"/>
                <a:gd name="T36" fmla="*/ 43 w 54"/>
                <a:gd name="T37" fmla="*/ 36 h 40"/>
                <a:gd name="T38" fmla="*/ 50 w 54"/>
                <a:gd name="T39" fmla="*/ 40 h 40"/>
                <a:gd name="T40" fmla="*/ 54 w 54"/>
                <a:gd name="T41" fmla="*/ 40 h 40"/>
                <a:gd name="T42" fmla="*/ 50 w 54"/>
                <a:gd name="T43" fmla="*/ 36 h 40"/>
                <a:gd name="T44" fmla="*/ 50 w 54"/>
                <a:gd name="T4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0">
                  <a:moveTo>
                    <a:pt x="50" y="40"/>
                  </a:moveTo>
                  <a:lnTo>
                    <a:pt x="50" y="36"/>
                  </a:lnTo>
                  <a:lnTo>
                    <a:pt x="47" y="29"/>
                  </a:lnTo>
                  <a:lnTo>
                    <a:pt x="40" y="26"/>
                  </a:lnTo>
                  <a:lnTo>
                    <a:pt x="29" y="15"/>
                  </a:lnTo>
                  <a:lnTo>
                    <a:pt x="22" y="11"/>
                  </a:lnTo>
                  <a:lnTo>
                    <a:pt x="18" y="8"/>
                  </a:lnTo>
                  <a:lnTo>
                    <a:pt x="11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7" y="11"/>
                  </a:lnTo>
                  <a:lnTo>
                    <a:pt x="14" y="15"/>
                  </a:lnTo>
                  <a:lnTo>
                    <a:pt x="18" y="18"/>
                  </a:lnTo>
                  <a:lnTo>
                    <a:pt x="25" y="22"/>
                  </a:lnTo>
                  <a:lnTo>
                    <a:pt x="32" y="26"/>
                  </a:lnTo>
                  <a:lnTo>
                    <a:pt x="36" y="29"/>
                  </a:lnTo>
                  <a:lnTo>
                    <a:pt x="40" y="36"/>
                  </a:lnTo>
                  <a:lnTo>
                    <a:pt x="43" y="40"/>
                  </a:lnTo>
                  <a:lnTo>
                    <a:pt x="43" y="36"/>
                  </a:lnTo>
                  <a:lnTo>
                    <a:pt x="50" y="40"/>
                  </a:lnTo>
                  <a:lnTo>
                    <a:pt x="54" y="40"/>
                  </a:lnTo>
                  <a:lnTo>
                    <a:pt x="50" y="36"/>
                  </a:lnTo>
                  <a:lnTo>
                    <a:pt x="5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73" name="Freeform 1025"/>
            <p:cNvSpPr>
              <a:spLocks/>
            </p:cNvSpPr>
            <p:nvPr/>
          </p:nvSpPr>
          <p:spPr bwMode="auto">
            <a:xfrm>
              <a:off x="3894" y="2123"/>
              <a:ext cx="313" cy="461"/>
            </a:xfrm>
            <a:custGeom>
              <a:avLst/>
              <a:gdLst>
                <a:gd name="T0" fmla="*/ 313 w 313"/>
                <a:gd name="T1" fmla="*/ 353 h 461"/>
                <a:gd name="T2" fmla="*/ 306 w 313"/>
                <a:gd name="T3" fmla="*/ 356 h 461"/>
                <a:gd name="T4" fmla="*/ 302 w 313"/>
                <a:gd name="T5" fmla="*/ 363 h 461"/>
                <a:gd name="T6" fmla="*/ 295 w 313"/>
                <a:gd name="T7" fmla="*/ 374 h 461"/>
                <a:gd name="T8" fmla="*/ 270 w 313"/>
                <a:gd name="T9" fmla="*/ 403 h 461"/>
                <a:gd name="T10" fmla="*/ 241 w 313"/>
                <a:gd name="T11" fmla="*/ 435 h 461"/>
                <a:gd name="T12" fmla="*/ 216 w 313"/>
                <a:gd name="T13" fmla="*/ 450 h 461"/>
                <a:gd name="T14" fmla="*/ 126 w 313"/>
                <a:gd name="T15" fmla="*/ 378 h 461"/>
                <a:gd name="T16" fmla="*/ 119 w 313"/>
                <a:gd name="T17" fmla="*/ 389 h 461"/>
                <a:gd name="T18" fmla="*/ 111 w 313"/>
                <a:gd name="T19" fmla="*/ 403 h 461"/>
                <a:gd name="T20" fmla="*/ 104 w 313"/>
                <a:gd name="T21" fmla="*/ 414 h 461"/>
                <a:gd name="T22" fmla="*/ 97 w 313"/>
                <a:gd name="T23" fmla="*/ 425 h 461"/>
                <a:gd name="T24" fmla="*/ 94 w 313"/>
                <a:gd name="T25" fmla="*/ 432 h 461"/>
                <a:gd name="T26" fmla="*/ 83 w 313"/>
                <a:gd name="T27" fmla="*/ 446 h 461"/>
                <a:gd name="T28" fmla="*/ 79 w 313"/>
                <a:gd name="T29" fmla="*/ 457 h 461"/>
                <a:gd name="T30" fmla="*/ 61 w 313"/>
                <a:gd name="T31" fmla="*/ 457 h 461"/>
                <a:gd name="T32" fmla="*/ 43 w 313"/>
                <a:gd name="T33" fmla="*/ 443 h 461"/>
                <a:gd name="T34" fmla="*/ 25 w 313"/>
                <a:gd name="T35" fmla="*/ 425 h 461"/>
                <a:gd name="T36" fmla="*/ 7 w 313"/>
                <a:gd name="T37" fmla="*/ 407 h 461"/>
                <a:gd name="T38" fmla="*/ 4 w 313"/>
                <a:gd name="T39" fmla="*/ 360 h 461"/>
                <a:gd name="T40" fmla="*/ 11 w 313"/>
                <a:gd name="T41" fmla="*/ 349 h 461"/>
                <a:gd name="T42" fmla="*/ 14 w 313"/>
                <a:gd name="T43" fmla="*/ 320 h 461"/>
                <a:gd name="T44" fmla="*/ 54 w 313"/>
                <a:gd name="T45" fmla="*/ 212 h 461"/>
                <a:gd name="T46" fmla="*/ 122 w 313"/>
                <a:gd name="T47" fmla="*/ 209 h 461"/>
                <a:gd name="T48" fmla="*/ 137 w 313"/>
                <a:gd name="T49" fmla="*/ 205 h 461"/>
                <a:gd name="T50" fmla="*/ 151 w 313"/>
                <a:gd name="T51" fmla="*/ 198 h 461"/>
                <a:gd name="T52" fmla="*/ 165 w 313"/>
                <a:gd name="T53" fmla="*/ 180 h 461"/>
                <a:gd name="T54" fmla="*/ 169 w 313"/>
                <a:gd name="T55" fmla="*/ 155 h 461"/>
                <a:gd name="T56" fmla="*/ 180 w 313"/>
                <a:gd name="T57" fmla="*/ 126 h 461"/>
                <a:gd name="T58" fmla="*/ 198 w 313"/>
                <a:gd name="T59" fmla="*/ 101 h 461"/>
                <a:gd name="T60" fmla="*/ 216 w 313"/>
                <a:gd name="T61" fmla="*/ 75 h 461"/>
                <a:gd name="T62" fmla="*/ 241 w 313"/>
                <a:gd name="T63" fmla="*/ 47 h 461"/>
                <a:gd name="T64" fmla="*/ 245 w 313"/>
                <a:gd name="T65" fmla="*/ 39 h 461"/>
                <a:gd name="T66" fmla="*/ 273 w 313"/>
                <a:gd name="T67" fmla="*/ 0 h 461"/>
                <a:gd name="T68" fmla="*/ 270 w 313"/>
                <a:gd name="T69" fmla="*/ 39 h 461"/>
                <a:gd name="T70" fmla="*/ 273 w 313"/>
                <a:gd name="T71" fmla="*/ 79 h 461"/>
                <a:gd name="T72" fmla="*/ 281 w 313"/>
                <a:gd name="T73" fmla="*/ 122 h 461"/>
                <a:gd name="T74" fmla="*/ 291 w 313"/>
                <a:gd name="T75" fmla="*/ 16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3" h="461">
                  <a:moveTo>
                    <a:pt x="291" y="162"/>
                  </a:moveTo>
                  <a:lnTo>
                    <a:pt x="313" y="353"/>
                  </a:lnTo>
                  <a:lnTo>
                    <a:pt x="309" y="356"/>
                  </a:lnTo>
                  <a:lnTo>
                    <a:pt x="306" y="356"/>
                  </a:lnTo>
                  <a:lnTo>
                    <a:pt x="302" y="360"/>
                  </a:lnTo>
                  <a:lnTo>
                    <a:pt x="302" y="363"/>
                  </a:lnTo>
                  <a:lnTo>
                    <a:pt x="295" y="371"/>
                  </a:lnTo>
                  <a:lnTo>
                    <a:pt x="295" y="374"/>
                  </a:lnTo>
                  <a:lnTo>
                    <a:pt x="281" y="389"/>
                  </a:lnTo>
                  <a:lnTo>
                    <a:pt x="270" y="403"/>
                  </a:lnTo>
                  <a:lnTo>
                    <a:pt x="263" y="414"/>
                  </a:lnTo>
                  <a:lnTo>
                    <a:pt x="241" y="435"/>
                  </a:lnTo>
                  <a:lnTo>
                    <a:pt x="230" y="443"/>
                  </a:lnTo>
                  <a:lnTo>
                    <a:pt x="216" y="450"/>
                  </a:lnTo>
                  <a:lnTo>
                    <a:pt x="205" y="453"/>
                  </a:lnTo>
                  <a:lnTo>
                    <a:pt x="126" y="378"/>
                  </a:lnTo>
                  <a:lnTo>
                    <a:pt x="122" y="385"/>
                  </a:lnTo>
                  <a:lnTo>
                    <a:pt x="119" y="389"/>
                  </a:lnTo>
                  <a:lnTo>
                    <a:pt x="115" y="396"/>
                  </a:lnTo>
                  <a:lnTo>
                    <a:pt x="111" y="403"/>
                  </a:lnTo>
                  <a:lnTo>
                    <a:pt x="108" y="407"/>
                  </a:lnTo>
                  <a:lnTo>
                    <a:pt x="104" y="414"/>
                  </a:lnTo>
                  <a:lnTo>
                    <a:pt x="104" y="417"/>
                  </a:lnTo>
                  <a:lnTo>
                    <a:pt x="97" y="425"/>
                  </a:lnTo>
                  <a:lnTo>
                    <a:pt x="97" y="428"/>
                  </a:lnTo>
                  <a:lnTo>
                    <a:pt x="94" y="432"/>
                  </a:lnTo>
                  <a:lnTo>
                    <a:pt x="90" y="439"/>
                  </a:lnTo>
                  <a:lnTo>
                    <a:pt x="83" y="446"/>
                  </a:lnTo>
                  <a:lnTo>
                    <a:pt x="83" y="450"/>
                  </a:lnTo>
                  <a:lnTo>
                    <a:pt x="79" y="457"/>
                  </a:lnTo>
                  <a:lnTo>
                    <a:pt x="72" y="461"/>
                  </a:lnTo>
                  <a:lnTo>
                    <a:pt x="61" y="457"/>
                  </a:lnTo>
                  <a:lnTo>
                    <a:pt x="54" y="450"/>
                  </a:lnTo>
                  <a:lnTo>
                    <a:pt x="43" y="443"/>
                  </a:lnTo>
                  <a:lnTo>
                    <a:pt x="32" y="435"/>
                  </a:lnTo>
                  <a:lnTo>
                    <a:pt x="25" y="425"/>
                  </a:lnTo>
                  <a:lnTo>
                    <a:pt x="18" y="414"/>
                  </a:lnTo>
                  <a:lnTo>
                    <a:pt x="7" y="407"/>
                  </a:lnTo>
                  <a:lnTo>
                    <a:pt x="0" y="396"/>
                  </a:lnTo>
                  <a:lnTo>
                    <a:pt x="4" y="360"/>
                  </a:lnTo>
                  <a:lnTo>
                    <a:pt x="11" y="360"/>
                  </a:lnTo>
                  <a:lnTo>
                    <a:pt x="11" y="349"/>
                  </a:lnTo>
                  <a:lnTo>
                    <a:pt x="14" y="338"/>
                  </a:lnTo>
                  <a:lnTo>
                    <a:pt x="14" y="320"/>
                  </a:lnTo>
                  <a:lnTo>
                    <a:pt x="25" y="320"/>
                  </a:lnTo>
                  <a:lnTo>
                    <a:pt x="54" y="212"/>
                  </a:lnTo>
                  <a:lnTo>
                    <a:pt x="115" y="212"/>
                  </a:lnTo>
                  <a:lnTo>
                    <a:pt x="122" y="209"/>
                  </a:lnTo>
                  <a:lnTo>
                    <a:pt x="129" y="209"/>
                  </a:lnTo>
                  <a:lnTo>
                    <a:pt x="137" y="205"/>
                  </a:lnTo>
                  <a:lnTo>
                    <a:pt x="144" y="201"/>
                  </a:lnTo>
                  <a:lnTo>
                    <a:pt x="151" y="198"/>
                  </a:lnTo>
                  <a:lnTo>
                    <a:pt x="162" y="187"/>
                  </a:lnTo>
                  <a:lnTo>
                    <a:pt x="165" y="180"/>
                  </a:lnTo>
                  <a:lnTo>
                    <a:pt x="169" y="169"/>
                  </a:lnTo>
                  <a:lnTo>
                    <a:pt x="169" y="155"/>
                  </a:lnTo>
                  <a:lnTo>
                    <a:pt x="173" y="140"/>
                  </a:lnTo>
                  <a:lnTo>
                    <a:pt x="180" y="126"/>
                  </a:lnTo>
                  <a:lnTo>
                    <a:pt x="187" y="111"/>
                  </a:lnTo>
                  <a:lnTo>
                    <a:pt x="198" y="101"/>
                  </a:lnTo>
                  <a:lnTo>
                    <a:pt x="205" y="90"/>
                  </a:lnTo>
                  <a:lnTo>
                    <a:pt x="216" y="75"/>
                  </a:lnTo>
                  <a:lnTo>
                    <a:pt x="223" y="65"/>
                  </a:lnTo>
                  <a:lnTo>
                    <a:pt x="241" y="47"/>
                  </a:lnTo>
                  <a:lnTo>
                    <a:pt x="241" y="43"/>
                  </a:lnTo>
                  <a:lnTo>
                    <a:pt x="245" y="39"/>
                  </a:lnTo>
                  <a:lnTo>
                    <a:pt x="248" y="32"/>
                  </a:lnTo>
                  <a:lnTo>
                    <a:pt x="273" y="0"/>
                  </a:lnTo>
                  <a:lnTo>
                    <a:pt x="273" y="18"/>
                  </a:lnTo>
                  <a:lnTo>
                    <a:pt x="270" y="39"/>
                  </a:lnTo>
                  <a:lnTo>
                    <a:pt x="270" y="61"/>
                  </a:lnTo>
                  <a:lnTo>
                    <a:pt x="273" y="79"/>
                  </a:lnTo>
                  <a:lnTo>
                    <a:pt x="277" y="101"/>
                  </a:lnTo>
                  <a:lnTo>
                    <a:pt x="281" y="122"/>
                  </a:lnTo>
                  <a:lnTo>
                    <a:pt x="284" y="140"/>
                  </a:lnTo>
                  <a:lnTo>
                    <a:pt x="291" y="162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74" name="Freeform 1026"/>
            <p:cNvSpPr>
              <a:spLocks/>
            </p:cNvSpPr>
            <p:nvPr/>
          </p:nvSpPr>
          <p:spPr bwMode="auto">
            <a:xfrm>
              <a:off x="4182" y="2285"/>
              <a:ext cx="29" cy="194"/>
            </a:xfrm>
            <a:custGeom>
              <a:avLst/>
              <a:gdLst>
                <a:gd name="T0" fmla="*/ 25 w 29"/>
                <a:gd name="T1" fmla="*/ 194 h 194"/>
                <a:gd name="T2" fmla="*/ 29 w 29"/>
                <a:gd name="T3" fmla="*/ 191 h 194"/>
                <a:gd name="T4" fmla="*/ 7 w 29"/>
                <a:gd name="T5" fmla="*/ 0 h 194"/>
                <a:gd name="T6" fmla="*/ 0 w 29"/>
                <a:gd name="T7" fmla="*/ 0 h 194"/>
                <a:gd name="T8" fmla="*/ 21 w 29"/>
                <a:gd name="T9" fmla="*/ 191 h 194"/>
                <a:gd name="T10" fmla="*/ 25 w 29"/>
                <a:gd name="T11" fmla="*/ 187 h 194"/>
                <a:gd name="T12" fmla="*/ 25 w 29"/>
                <a:gd name="T13" fmla="*/ 194 h 194"/>
                <a:gd name="T14" fmla="*/ 29 w 29"/>
                <a:gd name="T15" fmla="*/ 194 h 194"/>
                <a:gd name="T16" fmla="*/ 29 w 29"/>
                <a:gd name="T17" fmla="*/ 191 h 194"/>
                <a:gd name="T18" fmla="*/ 25 w 29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94">
                  <a:moveTo>
                    <a:pt x="25" y="194"/>
                  </a:moveTo>
                  <a:lnTo>
                    <a:pt x="29" y="191"/>
                  </a:lnTo>
                  <a:lnTo>
                    <a:pt x="7" y="0"/>
                  </a:lnTo>
                  <a:lnTo>
                    <a:pt x="0" y="0"/>
                  </a:lnTo>
                  <a:lnTo>
                    <a:pt x="21" y="191"/>
                  </a:lnTo>
                  <a:lnTo>
                    <a:pt x="25" y="187"/>
                  </a:lnTo>
                  <a:lnTo>
                    <a:pt x="25" y="194"/>
                  </a:lnTo>
                  <a:lnTo>
                    <a:pt x="29" y="194"/>
                  </a:lnTo>
                  <a:lnTo>
                    <a:pt x="29" y="191"/>
                  </a:lnTo>
                  <a:lnTo>
                    <a:pt x="25" y="1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75" name="Freeform 1027"/>
            <p:cNvSpPr>
              <a:spLocks/>
            </p:cNvSpPr>
            <p:nvPr/>
          </p:nvSpPr>
          <p:spPr bwMode="auto">
            <a:xfrm>
              <a:off x="4182" y="2472"/>
              <a:ext cx="25" cy="32"/>
            </a:xfrm>
            <a:custGeom>
              <a:avLst/>
              <a:gdLst>
                <a:gd name="T0" fmla="*/ 7 w 25"/>
                <a:gd name="T1" fmla="*/ 32 h 32"/>
                <a:gd name="T2" fmla="*/ 7 w 25"/>
                <a:gd name="T3" fmla="*/ 29 h 32"/>
                <a:gd name="T4" fmla="*/ 14 w 25"/>
                <a:gd name="T5" fmla="*/ 22 h 32"/>
                <a:gd name="T6" fmla="*/ 14 w 25"/>
                <a:gd name="T7" fmla="*/ 18 h 32"/>
                <a:gd name="T8" fmla="*/ 18 w 25"/>
                <a:gd name="T9" fmla="*/ 14 h 32"/>
                <a:gd name="T10" fmla="*/ 18 w 25"/>
                <a:gd name="T11" fmla="*/ 11 h 32"/>
                <a:gd name="T12" fmla="*/ 21 w 25"/>
                <a:gd name="T13" fmla="*/ 11 h 32"/>
                <a:gd name="T14" fmla="*/ 25 w 25"/>
                <a:gd name="T15" fmla="*/ 7 h 32"/>
                <a:gd name="T16" fmla="*/ 25 w 25"/>
                <a:gd name="T17" fmla="*/ 0 h 32"/>
                <a:gd name="T18" fmla="*/ 18 w 25"/>
                <a:gd name="T19" fmla="*/ 4 h 32"/>
                <a:gd name="T20" fmla="*/ 11 w 25"/>
                <a:gd name="T21" fmla="*/ 11 h 32"/>
                <a:gd name="T22" fmla="*/ 11 w 25"/>
                <a:gd name="T23" fmla="*/ 14 h 32"/>
                <a:gd name="T24" fmla="*/ 3 w 25"/>
                <a:gd name="T25" fmla="*/ 22 h 32"/>
                <a:gd name="T26" fmla="*/ 3 w 25"/>
                <a:gd name="T27" fmla="*/ 25 h 32"/>
                <a:gd name="T28" fmla="*/ 0 w 25"/>
                <a:gd name="T29" fmla="*/ 29 h 32"/>
                <a:gd name="T30" fmla="*/ 7 w 25"/>
                <a:gd name="T3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2">
                  <a:moveTo>
                    <a:pt x="7" y="32"/>
                  </a:moveTo>
                  <a:lnTo>
                    <a:pt x="7" y="29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21" y="11"/>
                  </a:lnTo>
                  <a:lnTo>
                    <a:pt x="25" y="7"/>
                  </a:lnTo>
                  <a:lnTo>
                    <a:pt x="25" y="0"/>
                  </a:lnTo>
                  <a:lnTo>
                    <a:pt x="18" y="4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3" y="22"/>
                  </a:lnTo>
                  <a:lnTo>
                    <a:pt x="3" y="25"/>
                  </a:lnTo>
                  <a:lnTo>
                    <a:pt x="0" y="29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76" name="Freeform 1028"/>
            <p:cNvSpPr>
              <a:spLocks/>
            </p:cNvSpPr>
            <p:nvPr/>
          </p:nvSpPr>
          <p:spPr bwMode="auto">
            <a:xfrm>
              <a:off x="4095" y="2501"/>
              <a:ext cx="94" cy="83"/>
            </a:xfrm>
            <a:custGeom>
              <a:avLst/>
              <a:gdLst>
                <a:gd name="T0" fmla="*/ 0 w 94"/>
                <a:gd name="T1" fmla="*/ 79 h 83"/>
                <a:gd name="T2" fmla="*/ 4 w 94"/>
                <a:gd name="T3" fmla="*/ 83 h 83"/>
                <a:gd name="T4" fmla="*/ 18 w 94"/>
                <a:gd name="T5" fmla="*/ 75 h 83"/>
                <a:gd name="T6" fmla="*/ 29 w 94"/>
                <a:gd name="T7" fmla="*/ 68 h 83"/>
                <a:gd name="T8" fmla="*/ 40 w 94"/>
                <a:gd name="T9" fmla="*/ 61 h 83"/>
                <a:gd name="T10" fmla="*/ 54 w 94"/>
                <a:gd name="T11" fmla="*/ 50 h 83"/>
                <a:gd name="T12" fmla="*/ 62 w 94"/>
                <a:gd name="T13" fmla="*/ 36 h 83"/>
                <a:gd name="T14" fmla="*/ 94 w 94"/>
                <a:gd name="T15" fmla="*/ 3 h 83"/>
                <a:gd name="T16" fmla="*/ 87 w 94"/>
                <a:gd name="T17" fmla="*/ 0 h 83"/>
                <a:gd name="T18" fmla="*/ 76 w 94"/>
                <a:gd name="T19" fmla="*/ 11 h 83"/>
                <a:gd name="T20" fmla="*/ 69 w 94"/>
                <a:gd name="T21" fmla="*/ 21 h 83"/>
                <a:gd name="T22" fmla="*/ 36 w 94"/>
                <a:gd name="T23" fmla="*/ 54 h 83"/>
                <a:gd name="T24" fmla="*/ 26 w 94"/>
                <a:gd name="T25" fmla="*/ 61 h 83"/>
                <a:gd name="T26" fmla="*/ 15 w 94"/>
                <a:gd name="T27" fmla="*/ 68 h 83"/>
                <a:gd name="T28" fmla="*/ 0 w 94"/>
                <a:gd name="T29" fmla="*/ 72 h 83"/>
                <a:gd name="T30" fmla="*/ 4 w 94"/>
                <a:gd name="T31" fmla="*/ 75 h 83"/>
                <a:gd name="T32" fmla="*/ 0 w 94"/>
                <a:gd name="T33" fmla="*/ 79 h 83"/>
                <a:gd name="T34" fmla="*/ 0 w 94"/>
                <a:gd name="T35" fmla="*/ 83 h 83"/>
                <a:gd name="T36" fmla="*/ 4 w 94"/>
                <a:gd name="T37" fmla="*/ 83 h 83"/>
                <a:gd name="T38" fmla="*/ 0 w 94"/>
                <a:gd name="T39" fmla="*/ 7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83">
                  <a:moveTo>
                    <a:pt x="0" y="79"/>
                  </a:moveTo>
                  <a:lnTo>
                    <a:pt x="4" y="83"/>
                  </a:lnTo>
                  <a:lnTo>
                    <a:pt x="18" y="75"/>
                  </a:lnTo>
                  <a:lnTo>
                    <a:pt x="29" y="68"/>
                  </a:lnTo>
                  <a:lnTo>
                    <a:pt x="40" y="61"/>
                  </a:lnTo>
                  <a:lnTo>
                    <a:pt x="54" y="50"/>
                  </a:lnTo>
                  <a:lnTo>
                    <a:pt x="62" y="36"/>
                  </a:lnTo>
                  <a:lnTo>
                    <a:pt x="94" y="3"/>
                  </a:lnTo>
                  <a:lnTo>
                    <a:pt x="87" y="0"/>
                  </a:lnTo>
                  <a:lnTo>
                    <a:pt x="76" y="11"/>
                  </a:lnTo>
                  <a:lnTo>
                    <a:pt x="69" y="21"/>
                  </a:lnTo>
                  <a:lnTo>
                    <a:pt x="36" y="54"/>
                  </a:lnTo>
                  <a:lnTo>
                    <a:pt x="26" y="61"/>
                  </a:lnTo>
                  <a:lnTo>
                    <a:pt x="15" y="68"/>
                  </a:lnTo>
                  <a:lnTo>
                    <a:pt x="0" y="72"/>
                  </a:lnTo>
                  <a:lnTo>
                    <a:pt x="4" y="75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77" name="Freeform 1029"/>
            <p:cNvSpPr>
              <a:spLocks/>
            </p:cNvSpPr>
            <p:nvPr/>
          </p:nvSpPr>
          <p:spPr bwMode="auto">
            <a:xfrm>
              <a:off x="4020" y="2497"/>
              <a:ext cx="79" cy="83"/>
            </a:xfrm>
            <a:custGeom>
              <a:avLst/>
              <a:gdLst>
                <a:gd name="T0" fmla="*/ 3 w 79"/>
                <a:gd name="T1" fmla="*/ 7 h 83"/>
                <a:gd name="T2" fmla="*/ 0 w 79"/>
                <a:gd name="T3" fmla="*/ 7 h 83"/>
                <a:gd name="T4" fmla="*/ 75 w 79"/>
                <a:gd name="T5" fmla="*/ 83 h 83"/>
                <a:gd name="T6" fmla="*/ 79 w 79"/>
                <a:gd name="T7" fmla="*/ 79 h 83"/>
                <a:gd name="T8" fmla="*/ 0 w 79"/>
                <a:gd name="T9" fmla="*/ 0 h 83"/>
                <a:gd name="T10" fmla="*/ 3 w 79"/>
                <a:gd name="T11" fmla="*/ 4 h 83"/>
                <a:gd name="T12" fmla="*/ 0 w 79"/>
                <a:gd name="T13" fmla="*/ 0 h 83"/>
                <a:gd name="T14" fmla="*/ 3 w 79"/>
                <a:gd name="T15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83">
                  <a:moveTo>
                    <a:pt x="3" y="7"/>
                  </a:moveTo>
                  <a:lnTo>
                    <a:pt x="0" y="7"/>
                  </a:lnTo>
                  <a:lnTo>
                    <a:pt x="75" y="83"/>
                  </a:lnTo>
                  <a:lnTo>
                    <a:pt x="79" y="79"/>
                  </a:lnTo>
                  <a:lnTo>
                    <a:pt x="0" y="0"/>
                  </a:lnTo>
                  <a:lnTo>
                    <a:pt x="3" y="4"/>
                  </a:lnTo>
                  <a:lnTo>
                    <a:pt x="0" y="0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78" name="Freeform 1030"/>
            <p:cNvSpPr>
              <a:spLocks/>
            </p:cNvSpPr>
            <p:nvPr/>
          </p:nvSpPr>
          <p:spPr bwMode="auto">
            <a:xfrm>
              <a:off x="3988" y="2497"/>
              <a:ext cx="35" cy="54"/>
            </a:xfrm>
            <a:custGeom>
              <a:avLst/>
              <a:gdLst>
                <a:gd name="T0" fmla="*/ 7 w 35"/>
                <a:gd name="T1" fmla="*/ 51 h 54"/>
                <a:gd name="T2" fmla="*/ 7 w 35"/>
                <a:gd name="T3" fmla="*/ 54 h 54"/>
                <a:gd name="T4" fmla="*/ 10 w 35"/>
                <a:gd name="T5" fmla="*/ 47 h 54"/>
                <a:gd name="T6" fmla="*/ 14 w 35"/>
                <a:gd name="T7" fmla="*/ 40 h 54"/>
                <a:gd name="T8" fmla="*/ 17 w 35"/>
                <a:gd name="T9" fmla="*/ 36 h 54"/>
                <a:gd name="T10" fmla="*/ 21 w 35"/>
                <a:gd name="T11" fmla="*/ 29 h 54"/>
                <a:gd name="T12" fmla="*/ 25 w 35"/>
                <a:gd name="T13" fmla="*/ 22 h 54"/>
                <a:gd name="T14" fmla="*/ 32 w 35"/>
                <a:gd name="T15" fmla="*/ 15 h 54"/>
                <a:gd name="T16" fmla="*/ 35 w 35"/>
                <a:gd name="T17" fmla="*/ 7 h 54"/>
                <a:gd name="T18" fmla="*/ 32 w 35"/>
                <a:gd name="T19" fmla="*/ 0 h 54"/>
                <a:gd name="T20" fmla="*/ 25 w 35"/>
                <a:gd name="T21" fmla="*/ 7 h 54"/>
                <a:gd name="T22" fmla="*/ 21 w 35"/>
                <a:gd name="T23" fmla="*/ 15 h 54"/>
                <a:gd name="T24" fmla="*/ 17 w 35"/>
                <a:gd name="T25" fmla="*/ 18 h 54"/>
                <a:gd name="T26" fmla="*/ 14 w 35"/>
                <a:gd name="T27" fmla="*/ 25 h 54"/>
                <a:gd name="T28" fmla="*/ 10 w 35"/>
                <a:gd name="T29" fmla="*/ 33 h 54"/>
                <a:gd name="T30" fmla="*/ 10 w 35"/>
                <a:gd name="T31" fmla="*/ 36 h 54"/>
                <a:gd name="T32" fmla="*/ 7 w 35"/>
                <a:gd name="T33" fmla="*/ 43 h 54"/>
                <a:gd name="T34" fmla="*/ 0 w 35"/>
                <a:gd name="T35" fmla="*/ 51 h 54"/>
                <a:gd name="T36" fmla="*/ 3 w 35"/>
                <a:gd name="T37" fmla="*/ 47 h 54"/>
                <a:gd name="T38" fmla="*/ 0 w 35"/>
                <a:gd name="T39" fmla="*/ 47 h 54"/>
                <a:gd name="T40" fmla="*/ 0 w 35"/>
                <a:gd name="T41" fmla="*/ 51 h 54"/>
                <a:gd name="T42" fmla="*/ 7 w 35"/>
                <a:gd name="T43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54">
                  <a:moveTo>
                    <a:pt x="7" y="51"/>
                  </a:moveTo>
                  <a:lnTo>
                    <a:pt x="7" y="54"/>
                  </a:lnTo>
                  <a:lnTo>
                    <a:pt x="10" y="47"/>
                  </a:lnTo>
                  <a:lnTo>
                    <a:pt x="14" y="40"/>
                  </a:lnTo>
                  <a:lnTo>
                    <a:pt x="17" y="36"/>
                  </a:lnTo>
                  <a:lnTo>
                    <a:pt x="21" y="29"/>
                  </a:lnTo>
                  <a:lnTo>
                    <a:pt x="25" y="22"/>
                  </a:lnTo>
                  <a:lnTo>
                    <a:pt x="32" y="15"/>
                  </a:lnTo>
                  <a:lnTo>
                    <a:pt x="35" y="7"/>
                  </a:lnTo>
                  <a:lnTo>
                    <a:pt x="32" y="0"/>
                  </a:lnTo>
                  <a:lnTo>
                    <a:pt x="25" y="7"/>
                  </a:lnTo>
                  <a:lnTo>
                    <a:pt x="21" y="15"/>
                  </a:lnTo>
                  <a:lnTo>
                    <a:pt x="17" y="18"/>
                  </a:lnTo>
                  <a:lnTo>
                    <a:pt x="14" y="25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7" y="43"/>
                  </a:lnTo>
                  <a:lnTo>
                    <a:pt x="0" y="51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79" name="Freeform 1031"/>
            <p:cNvSpPr>
              <a:spLocks/>
            </p:cNvSpPr>
            <p:nvPr/>
          </p:nvSpPr>
          <p:spPr bwMode="auto">
            <a:xfrm>
              <a:off x="3966" y="2548"/>
              <a:ext cx="29" cy="43"/>
            </a:xfrm>
            <a:custGeom>
              <a:avLst/>
              <a:gdLst>
                <a:gd name="T0" fmla="*/ 0 w 29"/>
                <a:gd name="T1" fmla="*/ 39 h 43"/>
                <a:gd name="T2" fmla="*/ 4 w 29"/>
                <a:gd name="T3" fmla="*/ 39 h 43"/>
                <a:gd name="T4" fmla="*/ 7 w 29"/>
                <a:gd name="T5" fmla="*/ 36 h 43"/>
                <a:gd name="T6" fmla="*/ 11 w 29"/>
                <a:gd name="T7" fmla="*/ 28 h 43"/>
                <a:gd name="T8" fmla="*/ 18 w 29"/>
                <a:gd name="T9" fmla="*/ 21 h 43"/>
                <a:gd name="T10" fmla="*/ 22 w 29"/>
                <a:gd name="T11" fmla="*/ 14 h 43"/>
                <a:gd name="T12" fmla="*/ 25 w 29"/>
                <a:gd name="T13" fmla="*/ 10 h 43"/>
                <a:gd name="T14" fmla="*/ 29 w 29"/>
                <a:gd name="T15" fmla="*/ 3 h 43"/>
                <a:gd name="T16" fmla="*/ 29 w 29"/>
                <a:gd name="T17" fmla="*/ 0 h 43"/>
                <a:gd name="T18" fmla="*/ 22 w 29"/>
                <a:gd name="T19" fmla="*/ 0 h 43"/>
                <a:gd name="T20" fmla="*/ 22 w 29"/>
                <a:gd name="T21" fmla="*/ 7 h 43"/>
                <a:gd name="T22" fmla="*/ 14 w 29"/>
                <a:gd name="T23" fmla="*/ 14 h 43"/>
                <a:gd name="T24" fmla="*/ 11 w 29"/>
                <a:gd name="T25" fmla="*/ 21 h 43"/>
                <a:gd name="T26" fmla="*/ 4 w 29"/>
                <a:gd name="T27" fmla="*/ 28 h 43"/>
                <a:gd name="T28" fmla="*/ 0 w 29"/>
                <a:gd name="T29" fmla="*/ 36 h 43"/>
                <a:gd name="T30" fmla="*/ 4 w 29"/>
                <a:gd name="T31" fmla="*/ 32 h 43"/>
                <a:gd name="T32" fmla="*/ 0 w 29"/>
                <a:gd name="T33" fmla="*/ 39 h 43"/>
                <a:gd name="T34" fmla="*/ 4 w 29"/>
                <a:gd name="T35" fmla="*/ 43 h 43"/>
                <a:gd name="T36" fmla="*/ 4 w 29"/>
                <a:gd name="T37" fmla="*/ 39 h 43"/>
                <a:gd name="T38" fmla="*/ 0 w 29"/>
                <a:gd name="T39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43">
                  <a:moveTo>
                    <a:pt x="0" y="39"/>
                  </a:moveTo>
                  <a:lnTo>
                    <a:pt x="4" y="39"/>
                  </a:lnTo>
                  <a:lnTo>
                    <a:pt x="7" y="36"/>
                  </a:lnTo>
                  <a:lnTo>
                    <a:pt x="11" y="28"/>
                  </a:lnTo>
                  <a:lnTo>
                    <a:pt x="18" y="21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22" y="7"/>
                  </a:lnTo>
                  <a:lnTo>
                    <a:pt x="14" y="14"/>
                  </a:lnTo>
                  <a:lnTo>
                    <a:pt x="11" y="21"/>
                  </a:lnTo>
                  <a:lnTo>
                    <a:pt x="4" y="28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80" name="Freeform 1032"/>
            <p:cNvSpPr>
              <a:spLocks/>
            </p:cNvSpPr>
            <p:nvPr/>
          </p:nvSpPr>
          <p:spPr bwMode="auto">
            <a:xfrm>
              <a:off x="3890" y="2519"/>
              <a:ext cx="80" cy="68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3 h 68"/>
                <a:gd name="T4" fmla="*/ 18 w 80"/>
                <a:gd name="T5" fmla="*/ 21 h 68"/>
                <a:gd name="T6" fmla="*/ 26 w 80"/>
                <a:gd name="T7" fmla="*/ 32 h 68"/>
                <a:gd name="T8" fmla="*/ 36 w 80"/>
                <a:gd name="T9" fmla="*/ 39 h 68"/>
                <a:gd name="T10" fmla="*/ 44 w 80"/>
                <a:gd name="T11" fmla="*/ 50 h 68"/>
                <a:gd name="T12" fmla="*/ 54 w 80"/>
                <a:gd name="T13" fmla="*/ 57 h 68"/>
                <a:gd name="T14" fmla="*/ 65 w 80"/>
                <a:gd name="T15" fmla="*/ 65 h 68"/>
                <a:gd name="T16" fmla="*/ 76 w 80"/>
                <a:gd name="T17" fmla="*/ 68 h 68"/>
                <a:gd name="T18" fmla="*/ 80 w 80"/>
                <a:gd name="T19" fmla="*/ 61 h 68"/>
                <a:gd name="T20" fmla="*/ 69 w 80"/>
                <a:gd name="T21" fmla="*/ 57 h 68"/>
                <a:gd name="T22" fmla="*/ 58 w 80"/>
                <a:gd name="T23" fmla="*/ 50 h 68"/>
                <a:gd name="T24" fmla="*/ 47 w 80"/>
                <a:gd name="T25" fmla="*/ 43 h 68"/>
                <a:gd name="T26" fmla="*/ 33 w 80"/>
                <a:gd name="T27" fmla="*/ 29 h 68"/>
                <a:gd name="T28" fmla="*/ 26 w 80"/>
                <a:gd name="T29" fmla="*/ 18 h 68"/>
                <a:gd name="T30" fmla="*/ 8 w 80"/>
                <a:gd name="T31" fmla="*/ 0 h 68"/>
                <a:gd name="T32" fmla="*/ 0 w 80"/>
                <a:gd name="T33" fmla="*/ 0 h 68"/>
                <a:gd name="T34" fmla="*/ 0 w 80"/>
                <a:gd name="T35" fmla="*/ 3 h 68"/>
                <a:gd name="T36" fmla="*/ 0 w 80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3"/>
                  </a:lnTo>
                  <a:lnTo>
                    <a:pt x="18" y="21"/>
                  </a:lnTo>
                  <a:lnTo>
                    <a:pt x="26" y="32"/>
                  </a:lnTo>
                  <a:lnTo>
                    <a:pt x="36" y="39"/>
                  </a:lnTo>
                  <a:lnTo>
                    <a:pt x="44" y="50"/>
                  </a:lnTo>
                  <a:lnTo>
                    <a:pt x="54" y="57"/>
                  </a:lnTo>
                  <a:lnTo>
                    <a:pt x="65" y="65"/>
                  </a:lnTo>
                  <a:lnTo>
                    <a:pt x="76" y="68"/>
                  </a:lnTo>
                  <a:lnTo>
                    <a:pt x="80" y="61"/>
                  </a:lnTo>
                  <a:lnTo>
                    <a:pt x="69" y="57"/>
                  </a:lnTo>
                  <a:lnTo>
                    <a:pt x="58" y="50"/>
                  </a:lnTo>
                  <a:lnTo>
                    <a:pt x="47" y="43"/>
                  </a:lnTo>
                  <a:lnTo>
                    <a:pt x="33" y="29"/>
                  </a:lnTo>
                  <a:lnTo>
                    <a:pt x="26" y="1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81" name="Freeform 1033"/>
            <p:cNvSpPr>
              <a:spLocks/>
            </p:cNvSpPr>
            <p:nvPr/>
          </p:nvSpPr>
          <p:spPr bwMode="auto">
            <a:xfrm>
              <a:off x="3890" y="2479"/>
              <a:ext cx="11" cy="40"/>
            </a:xfrm>
            <a:custGeom>
              <a:avLst/>
              <a:gdLst>
                <a:gd name="T0" fmla="*/ 8 w 11"/>
                <a:gd name="T1" fmla="*/ 0 h 40"/>
                <a:gd name="T2" fmla="*/ 4 w 11"/>
                <a:gd name="T3" fmla="*/ 4 h 40"/>
                <a:gd name="T4" fmla="*/ 0 w 11"/>
                <a:gd name="T5" fmla="*/ 40 h 40"/>
                <a:gd name="T6" fmla="*/ 8 w 11"/>
                <a:gd name="T7" fmla="*/ 40 h 40"/>
                <a:gd name="T8" fmla="*/ 11 w 11"/>
                <a:gd name="T9" fmla="*/ 4 h 40"/>
                <a:gd name="T10" fmla="*/ 8 w 11"/>
                <a:gd name="T11" fmla="*/ 7 h 40"/>
                <a:gd name="T12" fmla="*/ 8 w 11"/>
                <a:gd name="T13" fmla="*/ 0 h 40"/>
                <a:gd name="T14" fmla="*/ 4 w 11"/>
                <a:gd name="T15" fmla="*/ 0 h 40"/>
                <a:gd name="T16" fmla="*/ 4 w 11"/>
                <a:gd name="T17" fmla="*/ 4 h 40"/>
                <a:gd name="T18" fmla="*/ 8 w 11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0">
                  <a:moveTo>
                    <a:pt x="8" y="0"/>
                  </a:moveTo>
                  <a:lnTo>
                    <a:pt x="4" y="4"/>
                  </a:lnTo>
                  <a:lnTo>
                    <a:pt x="0" y="40"/>
                  </a:lnTo>
                  <a:lnTo>
                    <a:pt x="8" y="40"/>
                  </a:lnTo>
                  <a:lnTo>
                    <a:pt x="11" y="4"/>
                  </a:lnTo>
                  <a:lnTo>
                    <a:pt x="8" y="7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82" name="Freeform 1034"/>
            <p:cNvSpPr>
              <a:spLocks/>
            </p:cNvSpPr>
            <p:nvPr/>
          </p:nvSpPr>
          <p:spPr bwMode="auto">
            <a:xfrm>
              <a:off x="3898" y="2479"/>
              <a:ext cx="14" cy="7"/>
            </a:xfrm>
            <a:custGeom>
              <a:avLst/>
              <a:gdLst>
                <a:gd name="T0" fmla="*/ 3 w 14"/>
                <a:gd name="T1" fmla="*/ 4 h 7"/>
                <a:gd name="T2" fmla="*/ 7 w 14"/>
                <a:gd name="T3" fmla="*/ 0 h 7"/>
                <a:gd name="T4" fmla="*/ 0 w 14"/>
                <a:gd name="T5" fmla="*/ 0 h 7"/>
                <a:gd name="T6" fmla="*/ 0 w 14"/>
                <a:gd name="T7" fmla="*/ 7 h 7"/>
                <a:gd name="T8" fmla="*/ 10 w 14"/>
                <a:gd name="T9" fmla="*/ 7 h 7"/>
                <a:gd name="T10" fmla="*/ 10 w 14"/>
                <a:gd name="T11" fmla="*/ 4 h 7"/>
                <a:gd name="T12" fmla="*/ 10 w 14"/>
                <a:gd name="T13" fmla="*/ 7 h 7"/>
                <a:gd name="T14" fmla="*/ 14 w 14"/>
                <a:gd name="T15" fmla="*/ 7 h 7"/>
                <a:gd name="T16" fmla="*/ 10 w 14"/>
                <a:gd name="T17" fmla="*/ 4 h 7"/>
                <a:gd name="T18" fmla="*/ 3 w 14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7">
                  <a:moveTo>
                    <a:pt x="3" y="4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14" y="7"/>
                  </a:lnTo>
                  <a:lnTo>
                    <a:pt x="10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83" name="Freeform 1035"/>
            <p:cNvSpPr>
              <a:spLocks/>
            </p:cNvSpPr>
            <p:nvPr/>
          </p:nvSpPr>
          <p:spPr bwMode="auto">
            <a:xfrm>
              <a:off x="3901" y="2440"/>
              <a:ext cx="11" cy="43"/>
            </a:xfrm>
            <a:custGeom>
              <a:avLst/>
              <a:gdLst>
                <a:gd name="T0" fmla="*/ 7 w 11"/>
                <a:gd name="T1" fmla="*/ 0 h 43"/>
                <a:gd name="T2" fmla="*/ 4 w 11"/>
                <a:gd name="T3" fmla="*/ 7 h 43"/>
                <a:gd name="T4" fmla="*/ 4 w 11"/>
                <a:gd name="T5" fmla="*/ 21 h 43"/>
                <a:gd name="T6" fmla="*/ 0 w 11"/>
                <a:gd name="T7" fmla="*/ 32 h 43"/>
                <a:gd name="T8" fmla="*/ 0 w 11"/>
                <a:gd name="T9" fmla="*/ 43 h 43"/>
                <a:gd name="T10" fmla="*/ 7 w 11"/>
                <a:gd name="T11" fmla="*/ 43 h 43"/>
                <a:gd name="T12" fmla="*/ 7 w 11"/>
                <a:gd name="T13" fmla="*/ 32 h 43"/>
                <a:gd name="T14" fmla="*/ 11 w 11"/>
                <a:gd name="T15" fmla="*/ 21 h 43"/>
                <a:gd name="T16" fmla="*/ 11 w 11"/>
                <a:gd name="T17" fmla="*/ 3 h 43"/>
                <a:gd name="T18" fmla="*/ 7 w 11"/>
                <a:gd name="T19" fmla="*/ 10 h 43"/>
                <a:gd name="T20" fmla="*/ 7 w 11"/>
                <a:gd name="T21" fmla="*/ 0 h 43"/>
                <a:gd name="T22" fmla="*/ 4 w 11"/>
                <a:gd name="T23" fmla="*/ 0 h 43"/>
                <a:gd name="T24" fmla="*/ 4 w 11"/>
                <a:gd name="T25" fmla="*/ 7 h 43"/>
                <a:gd name="T26" fmla="*/ 7 w 11"/>
                <a:gd name="T2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3">
                  <a:moveTo>
                    <a:pt x="7" y="0"/>
                  </a:moveTo>
                  <a:lnTo>
                    <a:pt x="4" y="7"/>
                  </a:lnTo>
                  <a:lnTo>
                    <a:pt x="4" y="21"/>
                  </a:lnTo>
                  <a:lnTo>
                    <a:pt x="0" y="32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7" y="32"/>
                  </a:lnTo>
                  <a:lnTo>
                    <a:pt x="11" y="21"/>
                  </a:lnTo>
                  <a:lnTo>
                    <a:pt x="11" y="3"/>
                  </a:lnTo>
                  <a:lnTo>
                    <a:pt x="7" y="1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84" name="Freeform 1036"/>
            <p:cNvSpPr>
              <a:spLocks/>
            </p:cNvSpPr>
            <p:nvPr/>
          </p:nvSpPr>
          <p:spPr bwMode="auto">
            <a:xfrm>
              <a:off x="3908" y="2440"/>
              <a:ext cx="11" cy="10"/>
            </a:xfrm>
            <a:custGeom>
              <a:avLst/>
              <a:gdLst>
                <a:gd name="T0" fmla="*/ 8 w 11"/>
                <a:gd name="T1" fmla="*/ 3 h 10"/>
                <a:gd name="T2" fmla="*/ 11 w 11"/>
                <a:gd name="T3" fmla="*/ 0 h 10"/>
                <a:gd name="T4" fmla="*/ 0 w 11"/>
                <a:gd name="T5" fmla="*/ 0 h 10"/>
                <a:gd name="T6" fmla="*/ 0 w 11"/>
                <a:gd name="T7" fmla="*/ 10 h 10"/>
                <a:gd name="T8" fmla="*/ 11 w 11"/>
                <a:gd name="T9" fmla="*/ 10 h 10"/>
                <a:gd name="T10" fmla="*/ 11 w 11"/>
                <a:gd name="T11" fmla="*/ 7 h 10"/>
                <a:gd name="T12" fmla="*/ 11 w 11"/>
                <a:gd name="T13" fmla="*/ 10 h 10"/>
                <a:gd name="T14" fmla="*/ 11 w 11"/>
                <a:gd name="T15" fmla="*/ 7 h 10"/>
                <a:gd name="T16" fmla="*/ 8 w 11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8" y="3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85" name="Freeform 1037"/>
            <p:cNvSpPr>
              <a:spLocks/>
            </p:cNvSpPr>
            <p:nvPr/>
          </p:nvSpPr>
          <p:spPr bwMode="auto">
            <a:xfrm>
              <a:off x="3916" y="2332"/>
              <a:ext cx="36" cy="115"/>
            </a:xfrm>
            <a:custGeom>
              <a:avLst/>
              <a:gdLst>
                <a:gd name="T0" fmla="*/ 32 w 36"/>
                <a:gd name="T1" fmla="*/ 0 h 115"/>
                <a:gd name="T2" fmla="*/ 28 w 36"/>
                <a:gd name="T3" fmla="*/ 3 h 115"/>
                <a:gd name="T4" fmla="*/ 0 w 36"/>
                <a:gd name="T5" fmla="*/ 111 h 115"/>
                <a:gd name="T6" fmla="*/ 3 w 36"/>
                <a:gd name="T7" fmla="*/ 115 h 115"/>
                <a:gd name="T8" fmla="*/ 36 w 36"/>
                <a:gd name="T9" fmla="*/ 3 h 115"/>
                <a:gd name="T10" fmla="*/ 32 w 36"/>
                <a:gd name="T11" fmla="*/ 7 h 115"/>
                <a:gd name="T12" fmla="*/ 32 w 36"/>
                <a:gd name="T13" fmla="*/ 0 h 115"/>
                <a:gd name="T14" fmla="*/ 28 w 36"/>
                <a:gd name="T15" fmla="*/ 0 h 115"/>
                <a:gd name="T16" fmla="*/ 28 w 36"/>
                <a:gd name="T17" fmla="*/ 3 h 115"/>
                <a:gd name="T18" fmla="*/ 32 w 36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15">
                  <a:moveTo>
                    <a:pt x="32" y="0"/>
                  </a:moveTo>
                  <a:lnTo>
                    <a:pt x="28" y="3"/>
                  </a:lnTo>
                  <a:lnTo>
                    <a:pt x="0" y="111"/>
                  </a:lnTo>
                  <a:lnTo>
                    <a:pt x="3" y="115"/>
                  </a:lnTo>
                  <a:lnTo>
                    <a:pt x="36" y="3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86" name="Freeform 1038"/>
            <p:cNvSpPr>
              <a:spLocks/>
            </p:cNvSpPr>
            <p:nvPr/>
          </p:nvSpPr>
          <p:spPr bwMode="auto">
            <a:xfrm>
              <a:off x="3948" y="2292"/>
              <a:ext cx="119" cy="47"/>
            </a:xfrm>
            <a:custGeom>
              <a:avLst/>
              <a:gdLst>
                <a:gd name="T0" fmla="*/ 111 w 119"/>
                <a:gd name="T1" fmla="*/ 0 h 47"/>
                <a:gd name="T2" fmla="*/ 108 w 119"/>
                <a:gd name="T3" fmla="*/ 7 h 47"/>
                <a:gd name="T4" fmla="*/ 104 w 119"/>
                <a:gd name="T5" fmla="*/ 18 h 47"/>
                <a:gd name="T6" fmla="*/ 101 w 119"/>
                <a:gd name="T7" fmla="*/ 22 h 47"/>
                <a:gd name="T8" fmla="*/ 93 w 119"/>
                <a:gd name="T9" fmla="*/ 25 h 47"/>
                <a:gd name="T10" fmla="*/ 90 w 119"/>
                <a:gd name="T11" fmla="*/ 29 h 47"/>
                <a:gd name="T12" fmla="*/ 83 w 119"/>
                <a:gd name="T13" fmla="*/ 32 h 47"/>
                <a:gd name="T14" fmla="*/ 75 w 119"/>
                <a:gd name="T15" fmla="*/ 36 h 47"/>
                <a:gd name="T16" fmla="*/ 68 w 119"/>
                <a:gd name="T17" fmla="*/ 40 h 47"/>
                <a:gd name="T18" fmla="*/ 0 w 119"/>
                <a:gd name="T19" fmla="*/ 40 h 47"/>
                <a:gd name="T20" fmla="*/ 0 w 119"/>
                <a:gd name="T21" fmla="*/ 47 h 47"/>
                <a:gd name="T22" fmla="*/ 61 w 119"/>
                <a:gd name="T23" fmla="*/ 47 h 47"/>
                <a:gd name="T24" fmla="*/ 68 w 119"/>
                <a:gd name="T25" fmla="*/ 43 h 47"/>
                <a:gd name="T26" fmla="*/ 75 w 119"/>
                <a:gd name="T27" fmla="*/ 43 h 47"/>
                <a:gd name="T28" fmla="*/ 83 w 119"/>
                <a:gd name="T29" fmla="*/ 40 h 47"/>
                <a:gd name="T30" fmla="*/ 90 w 119"/>
                <a:gd name="T31" fmla="*/ 40 h 47"/>
                <a:gd name="T32" fmla="*/ 108 w 119"/>
                <a:gd name="T33" fmla="*/ 22 h 47"/>
                <a:gd name="T34" fmla="*/ 115 w 119"/>
                <a:gd name="T35" fmla="*/ 11 h 47"/>
                <a:gd name="T36" fmla="*/ 119 w 119"/>
                <a:gd name="T37" fmla="*/ 0 h 47"/>
                <a:gd name="T38" fmla="*/ 111 w 119"/>
                <a:gd name="T3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47">
                  <a:moveTo>
                    <a:pt x="111" y="0"/>
                  </a:moveTo>
                  <a:lnTo>
                    <a:pt x="108" y="7"/>
                  </a:lnTo>
                  <a:lnTo>
                    <a:pt x="104" y="18"/>
                  </a:lnTo>
                  <a:lnTo>
                    <a:pt x="101" y="22"/>
                  </a:lnTo>
                  <a:lnTo>
                    <a:pt x="93" y="25"/>
                  </a:lnTo>
                  <a:lnTo>
                    <a:pt x="90" y="29"/>
                  </a:lnTo>
                  <a:lnTo>
                    <a:pt x="83" y="32"/>
                  </a:lnTo>
                  <a:lnTo>
                    <a:pt x="75" y="36"/>
                  </a:lnTo>
                  <a:lnTo>
                    <a:pt x="68" y="40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61" y="47"/>
                  </a:lnTo>
                  <a:lnTo>
                    <a:pt x="68" y="43"/>
                  </a:lnTo>
                  <a:lnTo>
                    <a:pt x="75" y="43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108" y="22"/>
                  </a:lnTo>
                  <a:lnTo>
                    <a:pt x="115" y="11"/>
                  </a:lnTo>
                  <a:lnTo>
                    <a:pt x="119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87" name="Freeform 1039"/>
            <p:cNvSpPr>
              <a:spLocks/>
            </p:cNvSpPr>
            <p:nvPr/>
          </p:nvSpPr>
          <p:spPr bwMode="auto">
            <a:xfrm>
              <a:off x="4059" y="2180"/>
              <a:ext cx="62" cy="112"/>
            </a:xfrm>
            <a:custGeom>
              <a:avLst/>
              <a:gdLst>
                <a:gd name="T0" fmla="*/ 58 w 62"/>
                <a:gd name="T1" fmla="*/ 0 h 112"/>
                <a:gd name="T2" fmla="*/ 54 w 62"/>
                <a:gd name="T3" fmla="*/ 4 h 112"/>
                <a:gd name="T4" fmla="*/ 47 w 62"/>
                <a:gd name="T5" fmla="*/ 18 h 112"/>
                <a:gd name="T6" fmla="*/ 40 w 62"/>
                <a:gd name="T7" fmla="*/ 29 h 112"/>
                <a:gd name="T8" fmla="*/ 29 w 62"/>
                <a:gd name="T9" fmla="*/ 44 h 112"/>
                <a:gd name="T10" fmla="*/ 18 w 62"/>
                <a:gd name="T11" fmla="*/ 54 h 112"/>
                <a:gd name="T12" fmla="*/ 11 w 62"/>
                <a:gd name="T13" fmla="*/ 69 h 112"/>
                <a:gd name="T14" fmla="*/ 4 w 62"/>
                <a:gd name="T15" fmla="*/ 80 h 112"/>
                <a:gd name="T16" fmla="*/ 0 w 62"/>
                <a:gd name="T17" fmla="*/ 98 h 112"/>
                <a:gd name="T18" fmla="*/ 0 w 62"/>
                <a:gd name="T19" fmla="*/ 112 h 112"/>
                <a:gd name="T20" fmla="*/ 8 w 62"/>
                <a:gd name="T21" fmla="*/ 112 h 112"/>
                <a:gd name="T22" fmla="*/ 8 w 62"/>
                <a:gd name="T23" fmla="*/ 98 h 112"/>
                <a:gd name="T24" fmla="*/ 11 w 62"/>
                <a:gd name="T25" fmla="*/ 83 h 112"/>
                <a:gd name="T26" fmla="*/ 18 w 62"/>
                <a:gd name="T27" fmla="*/ 72 h 112"/>
                <a:gd name="T28" fmla="*/ 26 w 62"/>
                <a:gd name="T29" fmla="*/ 58 h 112"/>
                <a:gd name="T30" fmla="*/ 36 w 62"/>
                <a:gd name="T31" fmla="*/ 47 h 112"/>
                <a:gd name="T32" fmla="*/ 44 w 62"/>
                <a:gd name="T33" fmla="*/ 33 h 112"/>
                <a:gd name="T34" fmla="*/ 54 w 62"/>
                <a:gd name="T35" fmla="*/ 22 h 112"/>
                <a:gd name="T36" fmla="*/ 62 w 62"/>
                <a:gd name="T37" fmla="*/ 8 h 112"/>
                <a:gd name="T38" fmla="*/ 58 w 62"/>
                <a:gd name="T39" fmla="*/ 11 h 112"/>
                <a:gd name="T40" fmla="*/ 58 w 62"/>
                <a:gd name="T41" fmla="*/ 0 h 112"/>
                <a:gd name="T42" fmla="*/ 54 w 62"/>
                <a:gd name="T43" fmla="*/ 4 h 112"/>
                <a:gd name="T44" fmla="*/ 58 w 62"/>
                <a:gd name="T4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112">
                  <a:moveTo>
                    <a:pt x="58" y="0"/>
                  </a:moveTo>
                  <a:lnTo>
                    <a:pt x="54" y="4"/>
                  </a:lnTo>
                  <a:lnTo>
                    <a:pt x="47" y="18"/>
                  </a:lnTo>
                  <a:lnTo>
                    <a:pt x="40" y="29"/>
                  </a:lnTo>
                  <a:lnTo>
                    <a:pt x="29" y="44"/>
                  </a:lnTo>
                  <a:lnTo>
                    <a:pt x="18" y="54"/>
                  </a:lnTo>
                  <a:lnTo>
                    <a:pt x="11" y="69"/>
                  </a:lnTo>
                  <a:lnTo>
                    <a:pt x="4" y="80"/>
                  </a:lnTo>
                  <a:lnTo>
                    <a:pt x="0" y="98"/>
                  </a:lnTo>
                  <a:lnTo>
                    <a:pt x="0" y="112"/>
                  </a:lnTo>
                  <a:lnTo>
                    <a:pt x="8" y="112"/>
                  </a:lnTo>
                  <a:lnTo>
                    <a:pt x="8" y="98"/>
                  </a:lnTo>
                  <a:lnTo>
                    <a:pt x="11" y="83"/>
                  </a:lnTo>
                  <a:lnTo>
                    <a:pt x="18" y="72"/>
                  </a:lnTo>
                  <a:lnTo>
                    <a:pt x="26" y="58"/>
                  </a:lnTo>
                  <a:lnTo>
                    <a:pt x="36" y="47"/>
                  </a:lnTo>
                  <a:lnTo>
                    <a:pt x="44" y="33"/>
                  </a:lnTo>
                  <a:lnTo>
                    <a:pt x="54" y="22"/>
                  </a:lnTo>
                  <a:lnTo>
                    <a:pt x="62" y="8"/>
                  </a:lnTo>
                  <a:lnTo>
                    <a:pt x="58" y="11"/>
                  </a:lnTo>
                  <a:lnTo>
                    <a:pt x="58" y="0"/>
                  </a:lnTo>
                  <a:lnTo>
                    <a:pt x="54" y="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88" name="Freeform 1040"/>
            <p:cNvSpPr>
              <a:spLocks/>
            </p:cNvSpPr>
            <p:nvPr/>
          </p:nvSpPr>
          <p:spPr bwMode="auto">
            <a:xfrm>
              <a:off x="4117" y="2155"/>
              <a:ext cx="29" cy="36"/>
            </a:xfrm>
            <a:custGeom>
              <a:avLst/>
              <a:gdLst>
                <a:gd name="T0" fmla="*/ 22 w 29"/>
                <a:gd name="T1" fmla="*/ 0 h 36"/>
                <a:gd name="T2" fmla="*/ 14 w 29"/>
                <a:gd name="T3" fmla="*/ 7 h 36"/>
                <a:gd name="T4" fmla="*/ 14 w 29"/>
                <a:gd name="T5" fmla="*/ 15 h 36"/>
                <a:gd name="T6" fmla="*/ 4 w 29"/>
                <a:gd name="T7" fmla="*/ 25 h 36"/>
                <a:gd name="T8" fmla="*/ 0 w 29"/>
                <a:gd name="T9" fmla="*/ 25 h 36"/>
                <a:gd name="T10" fmla="*/ 0 w 29"/>
                <a:gd name="T11" fmla="*/ 36 h 36"/>
                <a:gd name="T12" fmla="*/ 7 w 29"/>
                <a:gd name="T13" fmla="*/ 33 h 36"/>
                <a:gd name="T14" fmla="*/ 14 w 29"/>
                <a:gd name="T15" fmla="*/ 25 h 36"/>
                <a:gd name="T16" fmla="*/ 18 w 29"/>
                <a:gd name="T17" fmla="*/ 18 h 36"/>
                <a:gd name="T18" fmla="*/ 22 w 29"/>
                <a:gd name="T19" fmla="*/ 11 h 36"/>
                <a:gd name="T20" fmla="*/ 29 w 29"/>
                <a:gd name="T21" fmla="*/ 4 h 36"/>
                <a:gd name="T22" fmla="*/ 22 w 29"/>
                <a:gd name="T2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6">
                  <a:moveTo>
                    <a:pt x="22" y="0"/>
                  </a:moveTo>
                  <a:lnTo>
                    <a:pt x="14" y="7"/>
                  </a:lnTo>
                  <a:lnTo>
                    <a:pt x="14" y="15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36"/>
                  </a:lnTo>
                  <a:lnTo>
                    <a:pt x="7" y="33"/>
                  </a:lnTo>
                  <a:lnTo>
                    <a:pt x="14" y="25"/>
                  </a:lnTo>
                  <a:lnTo>
                    <a:pt x="18" y="18"/>
                  </a:lnTo>
                  <a:lnTo>
                    <a:pt x="22" y="11"/>
                  </a:lnTo>
                  <a:lnTo>
                    <a:pt x="29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89" name="Freeform 1041"/>
            <p:cNvSpPr>
              <a:spLocks/>
            </p:cNvSpPr>
            <p:nvPr/>
          </p:nvSpPr>
          <p:spPr bwMode="auto">
            <a:xfrm>
              <a:off x="4139" y="2108"/>
              <a:ext cx="36" cy="51"/>
            </a:xfrm>
            <a:custGeom>
              <a:avLst/>
              <a:gdLst>
                <a:gd name="T0" fmla="*/ 32 w 36"/>
                <a:gd name="T1" fmla="*/ 15 h 51"/>
                <a:gd name="T2" fmla="*/ 28 w 36"/>
                <a:gd name="T3" fmla="*/ 11 h 51"/>
                <a:gd name="T4" fmla="*/ 0 w 36"/>
                <a:gd name="T5" fmla="*/ 47 h 51"/>
                <a:gd name="T6" fmla="*/ 7 w 36"/>
                <a:gd name="T7" fmla="*/ 51 h 51"/>
                <a:gd name="T8" fmla="*/ 32 w 36"/>
                <a:gd name="T9" fmla="*/ 18 h 51"/>
                <a:gd name="T10" fmla="*/ 25 w 36"/>
                <a:gd name="T11" fmla="*/ 15 h 51"/>
                <a:gd name="T12" fmla="*/ 32 w 36"/>
                <a:gd name="T13" fmla="*/ 15 h 51"/>
                <a:gd name="T14" fmla="*/ 36 w 36"/>
                <a:gd name="T15" fmla="*/ 0 h 51"/>
                <a:gd name="T16" fmla="*/ 28 w 36"/>
                <a:gd name="T17" fmla="*/ 11 h 51"/>
                <a:gd name="T18" fmla="*/ 32 w 36"/>
                <a:gd name="T19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1">
                  <a:moveTo>
                    <a:pt x="32" y="15"/>
                  </a:moveTo>
                  <a:lnTo>
                    <a:pt x="28" y="11"/>
                  </a:lnTo>
                  <a:lnTo>
                    <a:pt x="0" y="47"/>
                  </a:lnTo>
                  <a:lnTo>
                    <a:pt x="7" y="51"/>
                  </a:lnTo>
                  <a:lnTo>
                    <a:pt x="32" y="18"/>
                  </a:lnTo>
                  <a:lnTo>
                    <a:pt x="25" y="15"/>
                  </a:lnTo>
                  <a:lnTo>
                    <a:pt x="32" y="15"/>
                  </a:lnTo>
                  <a:lnTo>
                    <a:pt x="36" y="0"/>
                  </a:lnTo>
                  <a:lnTo>
                    <a:pt x="28" y="11"/>
                  </a:lnTo>
                  <a:lnTo>
                    <a:pt x="3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90" name="Freeform 1042"/>
            <p:cNvSpPr>
              <a:spLocks/>
            </p:cNvSpPr>
            <p:nvPr/>
          </p:nvSpPr>
          <p:spPr bwMode="auto">
            <a:xfrm>
              <a:off x="4160" y="2123"/>
              <a:ext cx="29" cy="162"/>
            </a:xfrm>
            <a:custGeom>
              <a:avLst/>
              <a:gdLst>
                <a:gd name="T0" fmla="*/ 29 w 29"/>
                <a:gd name="T1" fmla="*/ 162 h 162"/>
                <a:gd name="T2" fmla="*/ 29 w 29"/>
                <a:gd name="T3" fmla="*/ 158 h 162"/>
                <a:gd name="T4" fmla="*/ 22 w 29"/>
                <a:gd name="T5" fmla="*/ 140 h 162"/>
                <a:gd name="T6" fmla="*/ 15 w 29"/>
                <a:gd name="T7" fmla="*/ 122 h 162"/>
                <a:gd name="T8" fmla="*/ 15 w 29"/>
                <a:gd name="T9" fmla="*/ 101 h 162"/>
                <a:gd name="T10" fmla="*/ 11 w 29"/>
                <a:gd name="T11" fmla="*/ 79 h 162"/>
                <a:gd name="T12" fmla="*/ 7 w 29"/>
                <a:gd name="T13" fmla="*/ 61 h 162"/>
                <a:gd name="T14" fmla="*/ 7 w 29"/>
                <a:gd name="T15" fmla="*/ 39 h 162"/>
                <a:gd name="T16" fmla="*/ 11 w 29"/>
                <a:gd name="T17" fmla="*/ 18 h 162"/>
                <a:gd name="T18" fmla="*/ 11 w 29"/>
                <a:gd name="T19" fmla="*/ 0 h 162"/>
                <a:gd name="T20" fmla="*/ 4 w 29"/>
                <a:gd name="T21" fmla="*/ 0 h 162"/>
                <a:gd name="T22" fmla="*/ 4 w 29"/>
                <a:gd name="T23" fmla="*/ 18 h 162"/>
                <a:gd name="T24" fmla="*/ 0 w 29"/>
                <a:gd name="T25" fmla="*/ 39 h 162"/>
                <a:gd name="T26" fmla="*/ 0 w 29"/>
                <a:gd name="T27" fmla="*/ 61 h 162"/>
                <a:gd name="T28" fmla="*/ 4 w 29"/>
                <a:gd name="T29" fmla="*/ 79 h 162"/>
                <a:gd name="T30" fmla="*/ 7 w 29"/>
                <a:gd name="T31" fmla="*/ 101 h 162"/>
                <a:gd name="T32" fmla="*/ 11 w 29"/>
                <a:gd name="T33" fmla="*/ 122 h 162"/>
                <a:gd name="T34" fmla="*/ 15 w 29"/>
                <a:gd name="T35" fmla="*/ 144 h 162"/>
                <a:gd name="T36" fmla="*/ 22 w 29"/>
                <a:gd name="T37" fmla="*/ 162 h 162"/>
                <a:gd name="T38" fmla="*/ 29 w 29"/>
                <a:gd name="T39" fmla="*/ 162 h 162"/>
                <a:gd name="T40" fmla="*/ 29 w 29"/>
                <a:gd name="T41" fmla="*/ 158 h 162"/>
                <a:gd name="T42" fmla="*/ 29 w 29"/>
                <a:gd name="T4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162">
                  <a:moveTo>
                    <a:pt x="29" y="162"/>
                  </a:moveTo>
                  <a:lnTo>
                    <a:pt x="29" y="158"/>
                  </a:lnTo>
                  <a:lnTo>
                    <a:pt x="22" y="140"/>
                  </a:lnTo>
                  <a:lnTo>
                    <a:pt x="15" y="122"/>
                  </a:lnTo>
                  <a:lnTo>
                    <a:pt x="15" y="101"/>
                  </a:lnTo>
                  <a:lnTo>
                    <a:pt x="11" y="79"/>
                  </a:lnTo>
                  <a:lnTo>
                    <a:pt x="7" y="61"/>
                  </a:lnTo>
                  <a:lnTo>
                    <a:pt x="7" y="39"/>
                  </a:lnTo>
                  <a:lnTo>
                    <a:pt x="11" y="18"/>
                  </a:lnTo>
                  <a:lnTo>
                    <a:pt x="11" y="0"/>
                  </a:lnTo>
                  <a:lnTo>
                    <a:pt x="4" y="0"/>
                  </a:lnTo>
                  <a:lnTo>
                    <a:pt x="4" y="18"/>
                  </a:lnTo>
                  <a:lnTo>
                    <a:pt x="0" y="39"/>
                  </a:lnTo>
                  <a:lnTo>
                    <a:pt x="0" y="61"/>
                  </a:lnTo>
                  <a:lnTo>
                    <a:pt x="4" y="79"/>
                  </a:lnTo>
                  <a:lnTo>
                    <a:pt x="7" y="101"/>
                  </a:lnTo>
                  <a:lnTo>
                    <a:pt x="11" y="122"/>
                  </a:lnTo>
                  <a:lnTo>
                    <a:pt x="15" y="144"/>
                  </a:lnTo>
                  <a:lnTo>
                    <a:pt x="22" y="162"/>
                  </a:lnTo>
                  <a:lnTo>
                    <a:pt x="29" y="162"/>
                  </a:lnTo>
                  <a:lnTo>
                    <a:pt x="29" y="158"/>
                  </a:lnTo>
                  <a:lnTo>
                    <a:pt x="29" y="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91" name="Freeform 1043"/>
            <p:cNvSpPr>
              <a:spLocks/>
            </p:cNvSpPr>
            <p:nvPr/>
          </p:nvSpPr>
          <p:spPr bwMode="auto">
            <a:xfrm>
              <a:off x="4088" y="2170"/>
              <a:ext cx="7" cy="10"/>
            </a:xfrm>
            <a:custGeom>
              <a:avLst/>
              <a:gdLst>
                <a:gd name="T0" fmla="*/ 7 w 7"/>
                <a:gd name="T1" fmla="*/ 0 h 10"/>
                <a:gd name="T2" fmla="*/ 0 w 7"/>
                <a:gd name="T3" fmla="*/ 10 h 10"/>
                <a:gd name="T4" fmla="*/ 7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lnTo>
                    <a:pt x="0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92" name="Freeform 1044"/>
            <p:cNvSpPr>
              <a:spLocks/>
            </p:cNvSpPr>
            <p:nvPr/>
          </p:nvSpPr>
          <p:spPr bwMode="auto">
            <a:xfrm>
              <a:off x="4085" y="2166"/>
              <a:ext cx="10" cy="14"/>
            </a:xfrm>
            <a:custGeom>
              <a:avLst/>
              <a:gdLst>
                <a:gd name="T0" fmla="*/ 0 w 10"/>
                <a:gd name="T1" fmla="*/ 11 h 14"/>
                <a:gd name="T2" fmla="*/ 7 w 10"/>
                <a:gd name="T3" fmla="*/ 14 h 14"/>
                <a:gd name="T4" fmla="*/ 10 w 10"/>
                <a:gd name="T5" fmla="*/ 4 h 14"/>
                <a:gd name="T6" fmla="*/ 7 w 10"/>
                <a:gd name="T7" fmla="*/ 0 h 14"/>
                <a:gd name="T8" fmla="*/ 0 w 10"/>
                <a:gd name="T9" fmla="*/ 11 h 14"/>
                <a:gd name="T10" fmla="*/ 7 w 10"/>
                <a:gd name="T11" fmla="*/ 14 h 14"/>
                <a:gd name="T12" fmla="*/ 0 w 10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0" y="11"/>
                  </a:moveTo>
                  <a:lnTo>
                    <a:pt x="7" y="14"/>
                  </a:lnTo>
                  <a:lnTo>
                    <a:pt x="10" y="4"/>
                  </a:lnTo>
                  <a:lnTo>
                    <a:pt x="7" y="0"/>
                  </a:lnTo>
                  <a:lnTo>
                    <a:pt x="0" y="11"/>
                  </a:lnTo>
                  <a:lnTo>
                    <a:pt x="7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93" name="Freeform 1045"/>
            <p:cNvSpPr>
              <a:spLocks/>
            </p:cNvSpPr>
            <p:nvPr/>
          </p:nvSpPr>
          <p:spPr bwMode="auto">
            <a:xfrm>
              <a:off x="4085" y="2166"/>
              <a:ext cx="10" cy="14"/>
            </a:xfrm>
            <a:custGeom>
              <a:avLst/>
              <a:gdLst>
                <a:gd name="T0" fmla="*/ 10 w 10"/>
                <a:gd name="T1" fmla="*/ 4 h 14"/>
                <a:gd name="T2" fmla="*/ 7 w 10"/>
                <a:gd name="T3" fmla="*/ 0 h 14"/>
                <a:gd name="T4" fmla="*/ 0 w 10"/>
                <a:gd name="T5" fmla="*/ 11 h 14"/>
                <a:gd name="T6" fmla="*/ 7 w 10"/>
                <a:gd name="T7" fmla="*/ 14 h 14"/>
                <a:gd name="T8" fmla="*/ 10 w 10"/>
                <a:gd name="T9" fmla="*/ 4 h 14"/>
                <a:gd name="T10" fmla="*/ 7 w 10"/>
                <a:gd name="T11" fmla="*/ 0 h 14"/>
                <a:gd name="T12" fmla="*/ 10 w 10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10" y="4"/>
                  </a:moveTo>
                  <a:lnTo>
                    <a:pt x="7" y="0"/>
                  </a:lnTo>
                  <a:lnTo>
                    <a:pt x="0" y="11"/>
                  </a:lnTo>
                  <a:lnTo>
                    <a:pt x="7" y="14"/>
                  </a:lnTo>
                  <a:lnTo>
                    <a:pt x="10" y="4"/>
                  </a:lnTo>
                  <a:lnTo>
                    <a:pt x="7" y="0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94" name="Freeform 1046"/>
            <p:cNvSpPr>
              <a:spLocks/>
            </p:cNvSpPr>
            <p:nvPr/>
          </p:nvSpPr>
          <p:spPr bwMode="auto">
            <a:xfrm>
              <a:off x="3638" y="2188"/>
              <a:ext cx="256" cy="277"/>
            </a:xfrm>
            <a:custGeom>
              <a:avLst/>
              <a:gdLst>
                <a:gd name="T0" fmla="*/ 209 w 256"/>
                <a:gd name="T1" fmla="*/ 183 h 277"/>
                <a:gd name="T2" fmla="*/ 220 w 256"/>
                <a:gd name="T3" fmla="*/ 205 h 277"/>
                <a:gd name="T4" fmla="*/ 231 w 256"/>
                <a:gd name="T5" fmla="*/ 223 h 277"/>
                <a:gd name="T6" fmla="*/ 245 w 256"/>
                <a:gd name="T7" fmla="*/ 241 h 277"/>
                <a:gd name="T8" fmla="*/ 256 w 256"/>
                <a:gd name="T9" fmla="*/ 277 h 277"/>
                <a:gd name="T10" fmla="*/ 242 w 256"/>
                <a:gd name="T11" fmla="*/ 273 h 277"/>
                <a:gd name="T12" fmla="*/ 224 w 256"/>
                <a:gd name="T13" fmla="*/ 270 h 277"/>
                <a:gd name="T14" fmla="*/ 206 w 256"/>
                <a:gd name="T15" fmla="*/ 262 h 277"/>
                <a:gd name="T16" fmla="*/ 180 w 256"/>
                <a:gd name="T17" fmla="*/ 259 h 277"/>
                <a:gd name="T18" fmla="*/ 141 w 256"/>
                <a:gd name="T19" fmla="*/ 255 h 277"/>
                <a:gd name="T20" fmla="*/ 112 w 256"/>
                <a:gd name="T21" fmla="*/ 252 h 277"/>
                <a:gd name="T22" fmla="*/ 101 w 256"/>
                <a:gd name="T23" fmla="*/ 248 h 277"/>
                <a:gd name="T24" fmla="*/ 80 w 256"/>
                <a:gd name="T25" fmla="*/ 244 h 277"/>
                <a:gd name="T26" fmla="*/ 62 w 256"/>
                <a:gd name="T27" fmla="*/ 234 h 277"/>
                <a:gd name="T28" fmla="*/ 40 w 256"/>
                <a:gd name="T29" fmla="*/ 219 h 277"/>
                <a:gd name="T30" fmla="*/ 22 w 256"/>
                <a:gd name="T31" fmla="*/ 201 h 277"/>
                <a:gd name="T32" fmla="*/ 8 w 256"/>
                <a:gd name="T33" fmla="*/ 180 h 277"/>
                <a:gd name="T34" fmla="*/ 0 w 256"/>
                <a:gd name="T35" fmla="*/ 151 h 277"/>
                <a:gd name="T36" fmla="*/ 4 w 256"/>
                <a:gd name="T37" fmla="*/ 118 h 277"/>
                <a:gd name="T38" fmla="*/ 15 w 256"/>
                <a:gd name="T39" fmla="*/ 86 h 277"/>
                <a:gd name="T40" fmla="*/ 36 w 256"/>
                <a:gd name="T41" fmla="*/ 57 h 277"/>
                <a:gd name="T42" fmla="*/ 54 w 256"/>
                <a:gd name="T43" fmla="*/ 43 h 277"/>
                <a:gd name="T44" fmla="*/ 65 w 256"/>
                <a:gd name="T45" fmla="*/ 36 h 277"/>
                <a:gd name="T46" fmla="*/ 80 w 256"/>
                <a:gd name="T47" fmla="*/ 28 h 277"/>
                <a:gd name="T48" fmla="*/ 90 w 256"/>
                <a:gd name="T49" fmla="*/ 21 h 277"/>
                <a:gd name="T50" fmla="*/ 101 w 256"/>
                <a:gd name="T51" fmla="*/ 14 h 277"/>
                <a:gd name="T52" fmla="*/ 116 w 256"/>
                <a:gd name="T53" fmla="*/ 10 h 277"/>
                <a:gd name="T54" fmla="*/ 130 w 256"/>
                <a:gd name="T55" fmla="*/ 7 h 277"/>
                <a:gd name="T56" fmla="*/ 141 w 256"/>
                <a:gd name="T57" fmla="*/ 3 h 277"/>
                <a:gd name="T58" fmla="*/ 141 w 256"/>
                <a:gd name="T59" fmla="*/ 10 h 277"/>
                <a:gd name="T60" fmla="*/ 137 w 256"/>
                <a:gd name="T61" fmla="*/ 57 h 277"/>
                <a:gd name="T62" fmla="*/ 148 w 256"/>
                <a:gd name="T63" fmla="*/ 79 h 277"/>
                <a:gd name="T64" fmla="*/ 159 w 256"/>
                <a:gd name="T65" fmla="*/ 100 h 277"/>
                <a:gd name="T66" fmla="*/ 173 w 256"/>
                <a:gd name="T67" fmla="*/ 122 h 277"/>
                <a:gd name="T68" fmla="*/ 188 w 256"/>
                <a:gd name="T69" fmla="*/ 144 h 277"/>
                <a:gd name="T70" fmla="*/ 198 w 256"/>
                <a:gd name="T71" fmla="*/ 16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" h="277">
                  <a:moveTo>
                    <a:pt x="202" y="172"/>
                  </a:moveTo>
                  <a:lnTo>
                    <a:pt x="209" y="183"/>
                  </a:lnTo>
                  <a:lnTo>
                    <a:pt x="213" y="194"/>
                  </a:lnTo>
                  <a:lnTo>
                    <a:pt x="220" y="205"/>
                  </a:lnTo>
                  <a:lnTo>
                    <a:pt x="224" y="216"/>
                  </a:lnTo>
                  <a:lnTo>
                    <a:pt x="231" y="223"/>
                  </a:lnTo>
                  <a:lnTo>
                    <a:pt x="238" y="234"/>
                  </a:lnTo>
                  <a:lnTo>
                    <a:pt x="245" y="241"/>
                  </a:lnTo>
                  <a:lnTo>
                    <a:pt x="256" y="244"/>
                  </a:lnTo>
                  <a:lnTo>
                    <a:pt x="256" y="277"/>
                  </a:lnTo>
                  <a:lnTo>
                    <a:pt x="249" y="273"/>
                  </a:lnTo>
                  <a:lnTo>
                    <a:pt x="242" y="273"/>
                  </a:lnTo>
                  <a:lnTo>
                    <a:pt x="231" y="270"/>
                  </a:lnTo>
                  <a:lnTo>
                    <a:pt x="224" y="270"/>
                  </a:lnTo>
                  <a:lnTo>
                    <a:pt x="213" y="266"/>
                  </a:lnTo>
                  <a:lnTo>
                    <a:pt x="206" y="262"/>
                  </a:lnTo>
                  <a:lnTo>
                    <a:pt x="188" y="262"/>
                  </a:lnTo>
                  <a:lnTo>
                    <a:pt x="180" y="259"/>
                  </a:lnTo>
                  <a:lnTo>
                    <a:pt x="152" y="259"/>
                  </a:lnTo>
                  <a:lnTo>
                    <a:pt x="141" y="255"/>
                  </a:lnTo>
                  <a:lnTo>
                    <a:pt x="116" y="255"/>
                  </a:lnTo>
                  <a:lnTo>
                    <a:pt x="112" y="252"/>
                  </a:lnTo>
                  <a:lnTo>
                    <a:pt x="105" y="248"/>
                  </a:lnTo>
                  <a:lnTo>
                    <a:pt x="101" y="248"/>
                  </a:lnTo>
                  <a:lnTo>
                    <a:pt x="98" y="244"/>
                  </a:lnTo>
                  <a:lnTo>
                    <a:pt x="80" y="244"/>
                  </a:lnTo>
                  <a:lnTo>
                    <a:pt x="76" y="241"/>
                  </a:lnTo>
                  <a:lnTo>
                    <a:pt x="62" y="234"/>
                  </a:lnTo>
                  <a:lnTo>
                    <a:pt x="51" y="226"/>
                  </a:lnTo>
                  <a:lnTo>
                    <a:pt x="40" y="219"/>
                  </a:lnTo>
                  <a:lnTo>
                    <a:pt x="29" y="212"/>
                  </a:lnTo>
                  <a:lnTo>
                    <a:pt x="22" y="201"/>
                  </a:lnTo>
                  <a:lnTo>
                    <a:pt x="15" y="190"/>
                  </a:lnTo>
                  <a:lnTo>
                    <a:pt x="8" y="180"/>
                  </a:lnTo>
                  <a:lnTo>
                    <a:pt x="0" y="169"/>
                  </a:lnTo>
                  <a:lnTo>
                    <a:pt x="0" y="151"/>
                  </a:lnTo>
                  <a:lnTo>
                    <a:pt x="4" y="136"/>
                  </a:lnTo>
                  <a:lnTo>
                    <a:pt x="4" y="118"/>
                  </a:lnTo>
                  <a:lnTo>
                    <a:pt x="11" y="100"/>
                  </a:lnTo>
                  <a:lnTo>
                    <a:pt x="15" y="86"/>
                  </a:lnTo>
                  <a:lnTo>
                    <a:pt x="22" y="72"/>
                  </a:lnTo>
                  <a:lnTo>
                    <a:pt x="36" y="57"/>
                  </a:lnTo>
                  <a:lnTo>
                    <a:pt x="51" y="46"/>
                  </a:lnTo>
                  <a:lnTo>
                    <a:pt x="54" y="43"/>
                  </a:lnTo>
                  <a:lnTo>
                    <a:pt x="62" y="39"/>
                  </a:lnTo>
                  <a:lnTo>
                    <a:pt x="65" y="36"/>
                  </a:lnTo>
                  <a:lnTo>
                    <a:pt x="72" y="32"/>
                  </a:lnTo>
                  <a:lnTo>
                    <a:pt x="80" y="28"/>
                  </a:lnTo>
                  <a:lnTo>
                    <a:pt x="83" y="25"/>
                  </a:lnTo>
                  <a:lnTo>
                    <a:pt x="90" y="21"/>
                  </a:lnTo>
                  <a:lnTo>
                    <a:pt x="98" y="18"/>
                  </a:lnTo>
                  <a:lnTo>
                    <a:pt x="101" y="14"/>
                  </a:lnTo>
                  <a:lnTo>
                    <a:pt x="108" y="14"/>
                  </a:lnTo>
                  <a:lnTo>
                    <a:pt x="116" y="10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4" y="3"/>
                  </a:lnTo>
                  <a:lnTo>
                    <a:pt x="141" y="3"/>
                  </a:lnTo>
                  <a:lnTo>
                    <a:pt x="148" y="0"/>
                  </a:lnTo>
                  <a:lnTo>
                    <a:pt x="141" y="10"/>
                  </a:lnTo>
                  <a:lnTo>
                    <a:pt x="137" y="25"/>
                  </a:lnTo>
                  <a:lnTo>
                    <a:pt x="137" y="57"/>
                  </a:lnTo>
                  <a:lnTo>
                    <a:pt x="141" y="68"/>
                  </a:lnTo>
                  <a:lnTo>
                    <a:pt x="148" y="79"/>
                  </a:lnTo>
                  <a:lnTo>
                    <a:pt x="152" y="90"/>
                  </a:lnTo>
                  <a:lnTo>
                    <a:pt x="159" y="100"/>
                  </a:lnTo>
                  <a:lnTo>
                    <a:pt x="166" y="111"/>
                  </a:lnTo>
                  <a:lnTo>
                    <a:pt x="173" y="122"/>
                  </a:lnTo>
                  <a:lnTo>
                    <a:pt x="180" y="133"/>
                  </a:lnTo>
                  <a:lnTo>
                    <a:pt x="188" y="144"/>
                  </a:lnTo>
                  <a:lnTo>
                    <a:pt x="195" y="151"/>
                  </a:lnTo>
                  <a:lnTo>
                    <a:pt x="198" y="165"/>
                  </a:lnTo>
                  <a:lnTo>
                    <a:pt x="202" y="172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95" name="Freeform 1047"/>
            <p:cNvSpPr>
              <a:spLocks/>
            </p:cNvSpPr>
            <p:nvPr/>
          </p:nvSpPr>
          <p:spPr bwMode="auto">
            <a:xfrm>
              <a:off x="3836" y="2360"/>
              <a:ext cx="62" cy="76"/>
            </a:xfrm>
            <a:custGeom>
              <a:avLst/>
              <a:gdLst>
                <a:gd name="T0" fmla="*/ 62 w 62"/>
                <a:gd name="T1" fmla="*/ 72 h 76"/>
                <a:gd name="T2" fmla="*/ 62 w 62"/>
                <a:gd name="T3" fmla="*/ 69 h 76"/>
                <a:gd name="T4" fmla="*/ 47 w 62"/>
                <a:gd name="T5" fmla="*/ 65 h 76"/>
                <a:gd name="T6" fmla="*/ 44 w 62"/>
                <a:gd name="T7" fmla="*/ 58 h 76"/>
                <a:gd name="T8" fmla="*/ 36 w 62"/>
                <a:gd name="T9" fmla="*/ 51 h 76"/>
                <a:gd name="T10" fmla="*/ 29 w 62"/>
                <a:gd name="T11" fmla="*/ 40 h 76"/>
                <a:gd name="T12" fmla="*/ 26 w 62"/>
                <a:gd name="T13" fmla="*/ 29 h 76"/>
                <a:gd name="T14" fmla="*/ 18 w 62"/>
                <a:gd name="T15" fmla="*/ 18 h 76"/>
                <a:gd name="T16" fmla="*/ 11 w 62"/>
                <a:gd name="T17" fmla="*/ 11 h 76"/>
                <a:gd name="T18" fmla="*/ 8 w 62"/>
                <a:gd name="T19" fmla="*/ 0 h 76"/>
                <a:gd name="T20" fmla="*/ 0 w 62"/>
                <a:gd name="T21" fmla="*/ 4 h 76"/>
                <a:gd name="T22" fmla="*/ 8 w 62"/>
                <a:gd name="T23" fmla="*/ 11 h 76"/>
                <a:gd name="T24" fmla="*/ 11 w 62"/>
                <a:gd name="T25" fmla="*/ 22 h 76"/>
                <a:gd name="T26" fmla="*/ 18 w 62"/>
                <a:gd name="T27" fmla="*/ 33 h 76"/>
                <a:gd name="T28" fmla="*/ 22 w 62"/>
                <a:gd name="T29" fmla="*/ 44 h 76"/>
                <a:gd name="T30" fmla="*/ 29 w 62"/>
                <a:gd name="T31" fmla="*/ 54 h 76"/>
                <a:gd name="T32" fmla="*/ 36 w 62"/>
                <a:gd name="T33" fmla="*/ 62 h 76"/>
                <a:gd name="T34" fmla="*/ 44 w 62"/>
                <a:gd name="T35" fmla="*/ 72 h 76"/>
                <a:gd name="T36" fmla="*/ 58 w 62"/>
                <a:gd name="T37" fmla="*/ 76 h 76"/>
                <a:gd name="T38" fmla="*/ 54 w 62"/>
                <a:gd name="T39" fmla="*/ 72 h 76"/>
                <a:gd name="T40" fmla="*/ 62 w 62"/>
                <a:gd name="T41" fmla="*/ 72 h 76"/>
                <a:gd name="T42" fmla="*/ 62 w 62"/>
                <a:gd name="T43" fmla="*/ 69 h 76"/>
                <a:gd name="T44" fmla="*/ 62 w 62"/>
                <a:gd name="T45" fmla="*/ 7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76">
                  <a:moveTo>
                    <a:pt x="62" y="72"/>
                  </a:moveTo>
                  <a:lnTo>
                    <a:pt x="62" y="69"/>
                  </a:lnTo>
                  <a:lnTo>
                    <a:pt x="47" y="65"/>
                  </a:lnTo>
                  <a:lnTo>
                    <a:pt x="44" y="58"/>
                  </a:lnTo>
                  <a:lnTo>
                    <a:pt x="36" y="51"/>
                  </a:lnTo>
                  <a:lnTo>
                    <a:pt x="29" y="40"/>
                  </a:lnTo>
                  <a:lnTo>
                    <a:pt x="26" y="29"/>
                  </a:lnTo>
                  <a:lnTo>
                    <a:pt x="18" y="18"/>
                  </a:lnTo>
                  <a:lnTo>
                    <a:pt x="11" y="11"/>
                  </a:lnTo>
                  <a:lnTo>
                    <a:pt x="8" y="0"/>
                  </a:lnTo>
                  <a:lnTo>
                    <a:pt x="0" y="4"/>
                  </a:lnTo>
                  <a:lnTo>
                    <a:pt x="8" y="11"/>
                  </a:lnTo>
                  <a:lnTo>
                    <a:pt x="11" y="22"/>
                  </a:lnTo>
                  <a:lnTo>
                    <a:pt x="18" y="33"/>
                  </a:lnTo>
                  <a:lnTo>
                    <a:pt x="22" y="44"/>
                  </a:lnTo>
                  <a:lnTo>
                    <a:pt x="29" y="54"/>
                  </a:lnTo>
                  <a:lnTo>
                    <a:pt x="36" y="62"/>
                  </a:lnTo>
                  <a:lnTo>
                    <a:pt x="44" y="72"/>
                  </a:lnTo>
                  <a:lnTo>
                    <a:pt x="58" y="76"/>
                  </a:lnTo>
                  <a:lnTo>
                    <a:pt x="54" y="72"/>
                  </a:lnTo>
                  <a:lnTo>
                    <a:pt x="62" y="72"/>
                  </a:lnTo>
                  <a:lnTo>
                    <a:pt x="62" y="69"/>
                  </a:lnTo>
                  <a:lnTo>
                    <a:pt x="62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96" name="Freeform 1048"/>
            <p:cNvSpPr>
              <a:spLocks/>
            </p:cNvSpPr>
            <p:nvPr/>
          </p:nvSpPr>
          <p:spPr bwMode="auto">
            <a:xfrm>
              <a:off x="3890" y="2432"/>
              <a:ext cx="8" cy="40"/>
            </a:xfrm>
            <a:custGeom>
              <a:avLst/>
              <a:gdLst>
                <a:gd name="T0" fmla="*/ 4 w 8"/>
                <a:gd name="T1" fmla="*/ 36 h 40"/>
                <a:gd name="T2" fmla="*/ 8 w 8"/>
                <a:gd name="T3" fmla="*/ 33 h 40"/>
                <a:gd name="T4" fmla="*/ 8 w 8"/>
                <a:gd name="T5" fmla="*/ 0 h 40"/>
                <a:gd name="T6" fmla="*/ 0 w 8"/>
                <a:gd name="T7" fmla="*/ 0 h 40"/>
                <a:gd name="T8" fmla="*/ 0 w 8"/>
                <a:gd name="T9" fmla="*/ 33 h 40"/>
                <a:gd name="T10" fmla="*/ 4 w 8"/>
                <a:gd name="T11" fmla="*/ 29 h 40"/>
                <a:gd name="T12" fmla="*/ 4 w 8"/>
                <a:gd name="T13" fmla="*/ 36 h 40"/>
                <a:gd name="T14" fmla="*/ 8 w 8"/>
                <a:gd name="T15" fmla="*/ 40 h 40"/>
                <a:gd name="T16" fmla="*/ 8 w 8"/>
                <a:gd name="T17" fmla="*/ 33 h 40"/>
                <a:gd name="T18" fmla="*/ 4 w 8"/>
                <a:gd name="T1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0">
                  <a:moveTo>
                    <a:pt x="4" y="36"/>
                  </a:moveTo>
                  <a:lnTo>
                    <a:pt x="8" y="3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4" y="29"/>
                  </a:lnTo>
                  <a:lnTo>
                    <a:pt x="4" y="36"/>
                  </a:lnTo>
                  <a:lnTo>
                    <a:pt x="8" y="40"/>
                  </a:lnTo>
                  <a:lnTo>
                    <a:pt x="8" y="33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97" name="Freeform 1049"/>
            <p:cNvSpPr>
              <a:spLocks/>
            </p:cNvSpPr>
            <p:nvPr/>
          </p:nvSpPr>
          <p:spPr bwMode="auto">
            <a:xfrm>
              <a:off x="3750" y="2440"/>
              <a:ext cx="144" cy="28"/>
            </a:xfrm>
            <a:custGeom>
              <a:avLst/>
              <a:gdLst>
                <a:gd name="T0" fmla="*/ 0 w 144"/>
                <a:gd name="T1" fmla="*/ 7 h 28"/>
                <a:gd name="T2" fmla="*/ 4 w 144"/>
                <a:gd name="T3" fmla="*/ 7 h 28"/>
                <a:gd name="T4" fmla="*/ 11 w 144"/>
                <a:gd name="T5" fmla="*/ 10 h 28"/>
                <a:gd name="T6" fmla="*/ 68 w 144"/>
                <a:gd name="T7" fmla="*/ 10 h 28"/>
                <a:gd name="T8" fmla="*/ 76 w 144"/>
                <a:gd name="T9" fmla="*/ 14 h 28"/>
                <a:gd name="T10" fmla="*/ 94 w 144"/>
                <a:gd name="T11" fmla="*/ 14 h 28"/>
                <a:gd name="T12" fmla="*/ 101 w 144"/>
                <a:gd name="T13" fmla="*/ 18 h 28"/>
                <a:gd name="T14" fmla="*/ 108 w 144"/>
                <a:gd name="T15" fmla="*/ 21 h 28"/>
                <a:gd name="T16" fmla="*/ 119 w 144"/>
                <a:gd name="T17" fmla="*/ 21 h 28"/>
                <a:gd name="T18" fmla="*/ 126 w 144"/>
                <a:gd name="T19" fmla="*/ 25 h 28"/>
                <a:gd name="T20" fmla="*/ 137 w 144"/>
                <a:gd name="T21" fmla="*/ 25 h 28"/>
                <a:gd name="T22" fmla="*/ 144 w 144"/>
                <a:gd name="T23" fmla="*/ 28 h 28"/>
                <a:gd name="T24" fmla="*/ 144 w 144"/>
                <a:gd name="T25" fmla="*/ 21 h 28"/>
                <a:gd name="T26" fmla="*/ 137 w 144"/>
                <a:gd name="T27" fmla="*/ 18 h 28"/>
                <a:gd name="T28" fmla="*/ 130 w 144"/>
                <a:gd name="T29" fmla="*/ 18 h 28"/>
                <a:gd name="T30" fmla="*/ 119 w 144"/>
                <a:gd name="T31" fmla="*/ 14 h 28"/>
                <a:gd name="T32" fmla="*/ 112 w 144"/>
                <a:gd name="T33" fmla="*/ 14 h 28"/>
                <a:gd name="T34" fmla="*/ 104 w 144"/>
                <a:gd name="T35" fmla="*/ 10 h 28"/>
                <a:gd name="T36" fmla="*/ 94 w 144"/>
                <a:gd name="T37" fmla="*/ 10 h 28"/>
                <a:gd name="T38" fmla="*/ 86 w 144"/>
                <a:gd name="T39" fmla="*/ 7 h 28"/>
                <a:gd name="T40" fmla="*/ 76 w 144"/>
                <a:gd name="T41" fmla="*/ 7 h 28"/>
                <a:gd name="T42" fmla="*/ 68 w 144"/>
                <a:gd name="T43" fmla="*/ 3 h 28"/>
                <a:gd name="T44" fmla="*/ 40 w 144"/>
                <a:gd name="T45" fmla="*/ 3 h 28"/>
                <a:gd name="T46" fmla="*/ 29 w 144"/>
                <a:gd name="T47" fmla="*/ 0 h 28"/>
                <a:gd name="T48" fmla="*/ 4 w 144"/>
                <a:gd name="T49" fmla="*/ 0 h 28"/>
                <a:gd name="T50" fmla="*/ 7 w 144"/>
                <a:gd name="T51" fmla="*/ 3 h 28"/>
                <a:gd name="T52" fmla="*/ 0 w 144"/>
                <a:gd name="T53" fmla="*/ 7 h 28"/>
                <a:gd name="T54" fmla="*/ 4 w 144"/>
                <a:gd name="T55" fmla="*/ 10 h 28"/>
                <a:gd name="T56" fmla="*/ 4 w 144"/>
                <a:gd name="T57" fmla="*/ 7 h 28"/>
                <a:gd name="T58" fmla="*/ 0 w 144"/>
                <a:gd name="T5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4" h="28">
                  <a:moveTo>
                    <a:pt x="0" y="7"/>
                  </a:moveTo>
                  <a:lnTo>
                    <a:pt x="4" y="7"/>
                  </a:lnTo>
                  <a:lnTo>
                    <a:pt x="11" y="10"/>
                  </a:lnTo>
                  <a:lnTo>
                    <a:pt x="68" y="10"/>
                  </a:lnTo>
                  <a:lnTo>
                    <a:pt x="76" y="14"/>
                  </a:lnTo>
                  <a:lnTo>
                    <a:pt x="94" y="14"/>
                  </a:lnTo>
                  <a:lnTo>
                    <a:pt x="101" y="18"/>
                  </a:lnTo>
                  <a:lnTo>
                    <a:pt x="108" y="21"/>
                  </a:lnTo>
                  <a:lnTo>
                    <a:pt x="119" y="21"/>
                  </a:lnTo>
                  <a:lnTo>
                    <a:pt x="126" y="25"/>
                  </a:lnTo>
                  <a:lnTo>
                    <a:pt x="137" y="25"/>
                  </a:lnTo>
                  <a:lnTo>
                    <a:pt x="144" y="28"/>
                  </a:lnTo>
                  <a:lnTo>
                    <a:pt x="144" y="21"/>
                  </a:lnTo>
                  <a:lnTo>
                    <a:pt x="137" y="18"/>
                  </a:lnTo>
                  <a:lnTo>
                    <a:pt x="130" y="18"/>
                  </a:lnTo>
                  <a:lnTo>
                    <a:pt x="119" y="14"/>
                  </a:lnTo>
                  <a:lnTo>
                    <a:pt x="112" y="14"/>
                  </a:lnTo>
                  <a:lnTo>
                    <a:pt x="104" y="10"/>
                  </a:lnTo>
                  <a:lnTo>
                    <a:pt x="94" y="10"/>
                  </a:lnTo>
                  <a:lnTo>
                    <a:pt x="86" y="7"/>
                  </a:lnTo>
                  <a:lnTo>
                    <a:pt x="76" y="7"/>
                  </a:lnTo>
                  <a:lnTo>
                    <a:pt x="68" y="3"/>
                  </a:lnTo>
                  <a:lnTo>
                    <a:pt x="40" y="3"/>
                  </a:lnTo>
                  <a:lnTo>
                    <a:pt x="29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0" y="7"/>
                  </a:lnTo>
                  <a:lnTo>
                    <a:pt x="4" y="10"/>
                  </a:lnTo>
                  <a:lnTo>
                    <a:pt x="4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98" name="Freeform 1050"/>
            <p:cNvSpPr>
              <a:spLocks/>
            </p:cNvSpPr>
            <p:nvPr/>
          </p:nvSpPr>
          <p:spPr bwMode="auto">
            <a:xfrm>
              <a:off x="3710" y="2425"/>
              <a:ext cx="47" cy="22"/>
            </a:xfrm>
            <a:custGeom>
              <a:avLst/>
              <a:gdLst>
                <a:gd name="T0" fmla="*/ 0 w 47"/>
                <a:gd name="T1" fmla="*/ 7 h 22"/>
                <a:gd name="T2" fmla="*/ 0 w 47"/>
                <a:gd name="T3" fmla="*/ 4 h 22"/>
                <a:gd name="T4" fmla="*/ 8 w 47"/>
                <a:gd name="T5" fmla="*/ 7 h 22"/>
                <a:gd name="T6" fmla="*/ 11 w 47"/>
                <a:gd name="T7" fmla="*/ 11 h 22"/>
                <a:gd name="T8" fmla="*/ 18 w 47"/>
                <a:gd name="T9" fmla="*/ 11 h 22"/>
                <a:gd name="T10" fmla="*/ 22 w 47"/>
                <a:gd name="T11" fmla="*/ 15 h 22"/>
                <a:gd name="T12" fmla="*/ 33 w 47"/>
                <a:gd name="T13" fmla="*/ 15 h 22"/>
                <a:gd name="T14" fmla="*/ 40 w 47"/>
                <a:gd name="T15" fmla="*/ 22 h 22"/>
                <a:gd name="T16" fmla="*/ 47 w 47"/>
                <a:gd name="T17" fmla="*/ 18 h 22"/>
                <a:gd name="T18" fmla="*/ 44 w 47"/>
                <a:gd name="T19" fmla="*/ 11 h 22"/>
                <a:gd name="T20" fmla="*/ 36 w 47"/>
                <a:gd name="T21" fmla="*/ 7 h 22"/>
                <a:gd name="T22" fmla="*/ 26 w 47"/>
                <a:gd name="T23" fmla="*/ 7 h 22"/>
                <a:gd name="T24" fmla="*/ 18 w 47"/>
                <a:gd name="T25" fmla="*/ 4 h 22"/>
                <a:gd name="T26" fmla="*/ 8 w 47"/>
                <a:gd name="T27" fmla="*/ 4 h 22"/>
                <a:gd name="T28" fmla="*/ 4 w 47"/>
                <a:gd name="T29" fmla="*/ 0 h 22"/>
                <a:gd name="T30" fmla="*/ 0 w 47"/>
                <a:gd name="T31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22">
                  <a:moveTo>
                    <a:pt x="0" y="7"/>
                  </a:moveTo>
                  <a:lnTo>
                    <a:pt x="0" y="4"/>
                  </a:lnTo>
                  <a:lnTo>
                    <a:pt x="8" y="7"/>
                  </a:lnTo>
                  <a:lnTo>
                    <a:pt x="11" y="11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0" y="22"/>
                  </a:lnTo>
                  <a:lnTo>
                    <a:pt x="47" y="18"/>
                  </a:lnTo>
                  <a:lnTo>
                    <a:pt x="44" y="11"/>
                  </a:lnTo>
                  <a:lnTo>
                    <a:pt x="36" y="7"/>
                  </a:lnTo>
                  <a:lnTo>
                    <a:pt x="26" y="7"/>
                  </a:lnTo>
                  <a:lnTo>
                    <a:pt x="18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899" name="Freeform 1051"/>
            <p:cNvSpPr>
              <a:spLocks/>
            </p:cNvSpPr>
            <p:nvPr/>
          </p:nvSpPr>
          <p:spPr bwMode="auto">
            <a:xfrm>
              <a:off x="3635" y="2353"/>
              <a:ext cx="79" cy="79"/>
            </a:xfrm>
            <a:custGeom>
              <a:avLst/>
              <a:gdLst>
                <a:gd name="T0" fmla="*/ 0 w 79"/>
                <a:gd name="T1" fmla="*/ 4 h 79"/>
                <a:gd name="T2" fmla="*/ 7 w 79"/>
                <a:gd name="T3" fmla="*/ 18 h 79"/>
                <a:gd name="T4" fmla="*/ 14 w 79"/>
                <a:gd name="T5" fmla="*/ 29 h 79"/>
                <a:gd name="T6" fmla="*/ 21 w 79"/>
                <a:gd name="T7" fmla="*/ 40 h 79"/>
                <a:gd name="T8" fmla="*/ 32 w 79"/>
                <a:gd name="T9" fmla="*/ 51 h 79"/>
                <a:gd name="T10" fmla="*/ 43 w 79"/>
                <a:gd name="T11" fmla="*/ 58 h 79"/>
                <a:gd name="T12" fmla="*/ 54 w 79"/>
                <a:gd name="T13" fmla="*/ 65 h 79"/>
                <a:gd name="T14" fmla="*/ 65 w 79"/>
                <a:gd name="T15" fmla="*/ 72 h 79"/>
                <a:gd name="T16" fmla="*/ 75 w 79"/>
                <a:gd name="T17" fmla="*/ 79 h 79"/>
                <a:gd name="T18" fmla="*/ 79 w 79"/>
                <a:gd name="T19" fmla="*/ 72 h 79"/>
                <a:gd name="T20" fmla="*/ 68 w 79"/>
                <a:gd name="T21" fmla="*/ 65 h 79"/>
                <a:gd name="T22" fmla="*/ 57 w 79"/>
                <a:gd name="T23" fmla="*/ 58 h 79"/>
                <a:gd name="T24" fmla="*/ 47 w 79"/>
                <a:gd name="T25" fmla="*/ 51 h 79"/>
                <a:gd name="T26" fmla="*/ 36 w 79"/>
                <a:gd name="T27" fmla="*/ 43 h 79"/>
                <a:gd name="T28" fmla="*/ 29 w 79"/>
                <a:gd name="T29" fmla="*/ 36 h 79"/>
                <a:gd name="T30" fmla="*/ 21 w 79"/>
                <a:gd name="T31" fmla="*/ 25 h 79"/>
                <a:gd name="T32" fmla="*/ 14 w 79"/>
                <a:gd name="T33" fmla="*/ 15 h 79"/>
                <a:gd name="T34" fmla="*/ 7 w 79"/>
                <a:gd name="T35" fmla="*/ 0 h 79"/>
                <a:gd name="T36" fmla="*/ 7 w 79"/>
                <a:gd name="T37" fmla="*/ 4 h 79"/>
                <a:gd name="T38" fmla="*/ 0 w 79"/>
                <a:gd name="T39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9" h="79">
                  <a:moveTo>
                    <a:pt x="0" y="4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2" y="51"/>
                  </a:lnTo>
                  <a:lnTo>
                    <a:pt x="43" y="58"/>
                  </a:lnTo>
                  <a:lnTo>
                    <a:pt x="54" y="65"/>
                  </a:lnTo>
                  <a:lnTo>
                    <a:pt x="65" y="72"/>
                  </a:lnTo>
                  <a:lnTo>
                    <a:pt x="75" y="79"/>
                  </a:lnTo>
                  <a:lnTo>
                    <a:pt x="79" y="72"/>
                  </a:lnTo>
                  <a:lnTo>
                    <a:pt x="68" y="65"/>
                  </a:lnTo>
                  <a:lnTo>
                    <a:pt x="57" y="58"/>
                  </a:lnTo>
                  <a:lnTo>
                    <a:pt x="47" y="51"/>
                  </a:lnTo>
                  <a:lnTo>
                    <a:pt x="36" y="43"/>
                  </a:lnTo>
                  <a:lnTo>
                    <a:pt x="29" y="36"/>
                  </a:lnTo>
                  <a:lnTo>
                    <a:pt x="21" y="25"/>
                  </a:lnTo>
                  <a:lnTo>
                    <a:pt x="14" y="15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00" name="Freeform 1052"/>
            <p:cNvSpPr>
              <a:spLocks/>
            </p:cNvSpPr>
            <p:nvPr/>
          </p:nvSpPr>
          <p:spPr bwMode="auto">
            <a:xfrm>
              <a:off x="3635" y="2231"/>
              <a:ext cx="54" cy="126"/>
            </a:xfrm>
            <a:custGeom>
              <a:avLst/>
              <a:gdLst>
                <a:gd name="T0" fmla="*/ 50 w 54"/>
                <a:gd name="T1" fmla="*/ 0 h 126"/>
                <a:gd name="T2" fmla="*/ 36 w 54"/>
                <a:gd name="T3" fmla="*/ 11 h 126"/>
                <a:gd name="T4" fmla="*/ 25 w 54"/>
                <a:gd name="T5" fmla="*/ 25 h 126"/>
                <a:gd name="T6" fmla="*/ 14 w 54"/>
                <a:gd name="T7" fmla="*/ 43 h 126"/>
                <a:gd name="T8" fmla="*/ 11 w 54"/>
                <a:gd name="T9" fmla="*/ 57 h 126"/>
                <a:gd name="T10" fmla="*/ 3 w 54"/>
                <a:gd name="T11" fmla="*/ 75 h 126"/>
                <a:gd name="T12" fmla="*/ 3 w 54"/>
                <a:gd name="T13" fmla="*/ 93 h 126"/>
                <a:gd name="T14" fmla="*/ 0 w 54"/>
                <a:gd name="T15" fmla="*/ 108 h 126"/>
                <a:gd name="T16" fmla="*/ 0 w 54"/>
                <a:gd name="T17" fmla="*/ 126 h 126"/>
                <a:gd name="T18" fmla="*/ 7 w 54"/>
                <a:gd name="T19" fmla="*/ 126 h 126"/>
                <a:gd name="T20" fmla="*/ 7 w 54"/>
                <a:gd name="T21" fmla="*/ 108 h 126"/>
                <a:gd name="T22" fmla="*/ 11 w 54"/>
                <a:gd name="T23" fmla="*/ 93 h 126"/>
                <a:gd name="T24" fmla="*/ 11 w 54"/>
                <a:gd name="T25" fmla="*/ 75 h 126"/>
                <a:gd name="T26" fmla="*/ 18 w 54"/>
                <a:gd name="T27" fmla="*/ 61 h 126"/>
                <a:gd name="T28" fmla="*/ 21 w 54"/>
                <a:gd name="T29" fmla="*/ 43 h 126"/>
                <a:gd name="T30" fmla="*/ 29 w 54"/>
                <a:gd name="T31" fmla="*/ 29 h 126"/>
                <a:gd name="T32" fmla="*/ 43 w 54"/>
                <a:gd name="T33" fmla="*/ 18 h 126"/>
                <a:gd name="T34" fmla="*/ 54 w 54"/>
                <a:gd name="T35" fmla="*/ 7 h 126"/>
                <a:gd name="T36" fmla="*/ 50 w 54"/>
                <a:gd name="T3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126">
                  <a:moveTo>
                    <a:pt x="50" y="0"/>
                  </a:moveTo>
                  <a:lnTo>
                    <a:pt x="36" y="11"/>
                  </a:lnTo>
                  <a:lnTo>
                    <a:pt x="25" y="25"/>
                  </a:lnTo>
                  <a:lnTo>
                    <a:pt x="14" y="43"/>
                  </a:lnTo>
                  <a:lnTo>
                    <a:pt x="11" y="57"/>
                  </a:lnTo>
                  <a:lnTo>
                    <a:pt x="3" y="75"/>
                  </a:lnTo>
                  <a:lnTo>
                    <a:pt x="3" y="93"/>
                  </a:lnTo>
                  <a:lnTo>
                    <a:pt x="0" y="108"/>
                  </a:lnTo>
                  <a:lnTo>
                    <a:pt x="0" y="126"/>
                  </a:lnTo>
                  <a:lnTo>
                    <a:pt x="7" y="126"/>
                  </a:lnTo>
                  <a:lnTo>
                    <a:pt x="7" y="108"/>
                  </a:lnTo>
                  <a:lnTo>
                    <a:pt x="11" y="93"/>
                  </a:lnTo>
                  <a:lnTo>
                    <a:pt x="11" y="75"/>
                  </a:lnTo>
                  <a:lnTo>
                    <a:pt x="18" y="61"/>
                  </a:lnTo>
                  <a:lnTo>
                    <a:pt x="21" y="43"/>
                  </a:lnTo>
                  <a:lnTo>
                    <a:pt x="29" y="29"/>
                  </a:lnTo>
                  <a:lnTo>
                    <a:pt x="43" y="18"/>
                  </a:lnTo>
                  <a:lnTo>
                    <a:pt x="54" y="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01" name="Freeform 1053"/>
            <p:cNvSpPr>
              <a:spLocks/>
            </p:cNvSpPr>
            <p:nvPr/>
          </p:nvSpPr>
          <p:spPr bwMode="auto">
            <a:xfrm>
              <a:off x="3685" y="2180"/>
              <a:ext cx="112" cy="58"/>
            </a:xfrm>
            <a:custGeom>
              <a:avLst/>
              <a:gdLst>
                <a:gd name="T0" fmla="*/ 105 w 112"/>
                <a:gd name="T1" fmla="*/ 11 h 58"/>
                <a:gd name="T2" fmla="*/ 101 w 112"/>
                <a:gd name="T3" fmla="*/ 4 h 58"/>
                <a:gd name="T4" fmla="*/ 94 w 112"/>
                <a:gd name="T5" fmla="*/ 8 h 58"/>
                <a:gd name="T6" fmla="*/ 87 w 112"/>
                <a:gd name="T7" fmla="*/ 8 h 58"/>
                <a:gd name="T8" fmla="*/ 79 w 112"/>
                <a:gd name="T9" fmla="*/ 11 h 58"/>
                <a:gd name="T10" fmla="*/ 72 w 112"/>
                <a:gd name="T11" fmla="*/ 15 h 58"/>
                <a:gd name="T12" fmla="*/ 69 w 112"/>
                <a:gd name="T13" fmla="*/ 15 h 58"/>
                <a:gd name="T14" fmla="*/ 61 w 112"/>
                <a:gd name="T15" fmla="*/ 18 h 58"/>
                <a:gd name="T16" fmla="*/ 54 w 112"/>
                <a:gd name="T17" fmla="*/ 18 h 58"/>
                <a:gd name="T18" fmla="*/ 47 w 112"/>
                <a:gd name="T19" fmla="*/ 22 h 58"/>
                <a:gd name="T20" fmla="*/ 43 w 112"/>
                <a:gd name="T21" fmla="*/ 26 h 58"/>
                <a:gd name="T22" fmla="*/ 36 w 112"/>
                <a:gd name="T23" fmla="*/ 29 h 58"/>
                <a:gd name="T24" fmla="*/ 33 w 112"/>
                <a:gd name="T25" fmla="*/ 33 h 58"/>
                <a:gd name="T26" fmla="*/ 25 w 112"/>
                <a:gd name="T27" fmla="*/ 36 h 58"/>
                <a:gd name="T28" fmla="*/ 18 w 112"/>
                <a:gd name="T29" fmla="*/ 40 h 58"/>
                <a:gd name="T30" fmla="*/ 15 w 112"/>
                <a:gd name="T31" fmla="*/ 44 h 58"/>
                <a:gd name="T32" fmla="*/ 7 w 112"/>
                <a:gd name="T33" fmla="*/ 47 h 58"/>
                <a:gd name="T34" fmla="*/ 0 w 112"/>
                <a:gd name="T35" fmla="*/ 51 h 58"/>
                <a:gd name="T36" fmla="*/ 4 w 112"/>
                <a:gd name="T37" fmla="*/ 58 h 58"/>
                <a:gd name="T38" fmla="*/ 11 w 112"/>
                <a:gd name="T39" fmla="*/ 54 h 58"/>
                <a:gd name="T40" fmla="*/ 15 w 112"/>
                <a:gd name="T41" fmla="*/ 51 h 58"/>
                <a:gd name="T42" fmla="*/ 22 w 112"/>
                <a:gd name="T43" fmla="*/ 47 h 58"/>
                <a:gd name="T44" fmla="*/ 29 w 112"/>
                <a:gd name="T45" fmla="*/ 44 h 58"/>
                <a:gd name="T46" fmla="*/ 33 w 112"/>
                <a:gd name="T47" fmla="*/ 40 h 58"/>
                <a:gd name="T48" fmla="*/ 40 w 112"/>
                <a:gd name="T49" fmla="*/ 36 h 58"/>
                <a:gd name="T50" fmla="*/ 47 w 112"/>
                <a:gd name="T51" fmla="*/ 33 h 58"/>
                <a:gd name="T52" fmla="*/ 51 w 112"/>
                <a:gd name="T53" fmla="*/ 29 h 58"/>
                <a:gd name="T54" fmla="*/ 58 w 112"/>
                <a:gd name="T55" fmla="*/ 26 h 58"/>
                <a:gd name="T56" fmla="*/ 65 w 112"/>
                <a:gd name="T57" fmla="*/ 26 h 58"/>
                <a:gd name="T58" fmla="*/ 72 w 112"/>
                <a:gd name="T59" fmla="*/ 22 h 58"/>
                <a:gd name="T60" fmla="*/ 76 w 112"/>
                <a:gd name="T61" fmla="*/ 18 h 58"/>
                <a:gd name="T62" fmla="*/ 83 w 112"/>
                <a:gd name="T63" fmla="*/ 18 h 58"/>
                <a:gd name="T64" fmla="*/ 90 w 112"/>
                <a:gd name="T65" fmla="*/ 15 h 58"/>
                <a:gd name="T66" fmla="*/ 94 w 112"/>
                <a:gd name="T67" fmla="*/ 15 h 58"/>
                <a:gd name="T68" fmla="*/ 101 w 112"/>
                <a:gd name="T69" fmla="*/ 11 h 58"/>
                <a:gd name="T70" fmla="*/ 97 w 112"/>
                <a:gd name="T71" fmla="*/ 8 h 58"/>
                <a:gd name="T72" fmla="*/ 105 w 112"/>
                <a:gd name="T73" fmla="*/ 11 h 58"/>
                <a:gd name="T74" fmla="*/ 112 w 112"/>
                <a:gd name="T75" fmla="*/ 0 h 58"/>
                <a:gd name="T76" fmla="*/ 101 w 112"/>
                <a:gd name="T77" fmla="*/ 4 h 58"/>
                <a:gd name="T78" fmla="*/ 105 w 112"/>
                <a:gd name="T79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58">
                  <a:moveTo>
                    <a:pt x="105" y="11"/>
                  </a:moveTo>
                  <a:lnTo>
                    <a:pt x="101" y="4"/>
                  </a:lnTo>
                  <a:lnTo>
                    <a:pt x="94" y="8"/>
                  </a:lnTo>
                  <a:lnTo>
                    <a:pt x="87" y="8"/>
                  </a:lnTo>
                  <a:lnTo>
                    <a:pt x="79" y="11"/>
                  </a:lnTo>
                  <a:lnTo>
                    <a:pt x="72" y="15"/>
                  </a:lnTo>
                  <a:lnTo>
                    <a:pt x="69" y="15"/>
                  </a:lnTo>
                  <a:lnTo>
                    <a:pt x="61" y="18"/>
                  </a:lnTo>
                  <a:lnTo>
                    <a:pt x="54" y="18"/>
                  </a:lnTo>
                  <a:lnTo>
                    <a:pt x="47" y="22"/>
                  </a:lnTo>
                  <a:lnTo>
                    <a:pt x="43" y="26"/>
                  </a:lnTo>
                  <a:lnTo>
                    <a:pt x="36" y="29"/>
                  </a:lnTo>
                  <a:lnTo>
                    <a:pt x="33" y="33"/>
                  </a:lnTo>
                  <a:lnTo>
                    <a:pt x="25" y="36"/>
                  </a:lnTo>
                  <a:lnTo>
                    <a:pt x="18" y="40"/>
                  </a:lnTo>
                  <a:lnTo>
                    <a:pt x="15" y="44"/>
                  </a:lnTo>
                  <a:lnTo>
                    <a:pt x="7" y="47"/>
                  </a:lnTo>
                  <a:lnTo>
                    <a:pt x="0" y="51"/>
                  </a:lnTo>
                  <a:lnTo>
                    <a:pt x="4" y="58"/>
                  </a:lnTo>
                  <a:lnTo>
                    <a:pt x="11" y="54"/>
                  </a:lnTo>
                  <a:lnTo>
                    <a:pt x="15" y="51"/>
                  </a:lnTo>
                  <a:lnTo>
                    <a:pt x="22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40" y="36"/>
                  </a:lnTo>
                  <a:lnTo>
                    <a:pt x="47" y="33"/>
                  </a:lnTo>
                  <a:lnTo>
                    <a:pt x="51" y="29"/>
                  </a:lnTo>
                  <a:lnTo>
                    <a:pt x="58" y="26"/>
                  </a:lnTo>
                  <a:lnTo>
                    <a:pt x="65" y="26"/>
                  </a:lnTo>
                  <a:lnTo>
                    <a:pt x="72" y="22"/>
                  </a:lnTo>
                  <a:lnTo>
                    <a:pt x="76" y="18"/>
                  </a:lnTo>
                  <a:lnTo>
                    <a:pt x="83" y="18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101" y="11"/>
                  </a:lnTo>
                  <a:lnTo>
                    <a:pt x="97" y="8"/>
                  </a:lnTo>
                  <a:lnTo>
                    <a:pt x="105" y="11"/>
                  </a:lnTo>
                  <a:lnTo>
                    <a:pt x="112" y="0"/>
                  </a:lnTo>
                  <a:lnTo>
                    <a:pt x="101" y="4"/>
                  </a:lnTo>
                  <a:lnTo>
                    <a:pt x="10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02" name="Freeform 1054"/>
            <p:cNvSpPr>
              <a:spLocks/>
            </p:cNvSpPr>
            <p:nvPr/>
          </p:nvSpPr>
          <p:spPr bwMode="auto">
            <a:xfrm>
              <a:off x="3772" y="2188"/>
              <a:ext cx="72" cy="176"/>
            </a:xfrm>
            <a:custGeom>
              <a:avLst/>
              <a:gdLst>
                <a:gd name="T0" fmla="*/ 72 w 72"/>
                <a:gd name="T1" fmla="*/ 172 h 176"/>
                <a:gd name="T2" fmla="*/ 68 w 72"/>
                <a:gd name="T3" fmla="*/ 162 h 176"/>
                <a:gd name="T4" fmla="*/ 64 w 72"/>
                <a:gd name="T5" fmla="*/ 151 h 176"/>
                <a:gd name="T6" fmla="*/ 57 w 72"/>
                <a:gd name="T7" fmla="*/ 140 h 176"/>
                <a:gd name="T8" fmla="*/ 50 w 72"/>
                <a:gd name="T9" fmla="*/ 129 h 176"/>
                <a:gd name="T10" fmla="*/ 43 w 72"/>
                <a:gd name="T11" fmla="*/ 118 h 176"/>
                <a:gd name="T12" fmla="*/ 36 w 72"/>
                <a:gd name="T13" fmla="*/ 108 h 176"/>
                <a:gd name="T14" fmla="*/ 28 w 72"/>
                <a:gd name="T15" fmla="*/ 100 h 176"/>
                <a:gd name="T16" fmla="*/ 21 w 72"/>
                <a:gd name="T17" fmla="*/ 90 h 176"/>
                <a:gd name="T18" fmla="*/ 18 w 72"/>
                <a:gd name="T19" fmla="*/ 79 h 176"/>
                <a:gd name="T20" fmla="*/ 10 w 72"/>
                <a:gd name="T21" fmla="*/ 68 h 176"/>
                <a:gd name="T22" fmla="*/ 7 w 72"/>
                <a:gd name="T23" fmla="*/ 57 h 176"/>
                <a:gd name="T24" fmla="*/ 7 w 72"/>
                <a:gd name="T25" fmla="*/ 25 h 176"/>
                <a:gd name="T26" fmla="*/ 10 w 72"/>
                <a:gd name="T27" fmla="*/ 14 h 176"/>
                <a:gd name="T28" fmla="*/ 18 w 72"/>
                <a:gd name="T29" fmla="*/ 3 h 176"/>
                <a:gd name="T30" fmla="*/ 10 w 72"/>
                <a:gd name="T31" fmla="*/ 0 h 176"/>
                <a:gd name="T32" fmla="*/ 3 w 72"/>
                <a:gd name="T33" fmla="*/ 10 h 176"/>
                <a:gd name="T34" fmla="*/ 0 w 72"/>
                <a:gd name="T35" fmla="*/ 25 h 176"/>
                <a:gd name="T36" fmla="*/ 0 w 72"/>
                <a:gd name="T37" fmla="*/ 57 h 176"/>
                <a:gd name="T38" fmla="*/ 3 w 72"/>
                <a:gd name="T39" fmla="*/ 72 h 176"/>
                <a:gd name="T40" fmla="*/ 7 w 72"/>
                <a:gd name="T41" fmla="*/ 82 h 176"/>
                <a:gd name="T42" fmla="*/ 14 w 72"/>
                <a:gd name="T43" fmla="*/ 93 h 176"/>
                <a:gd name="T44" fmla="*/ 21 w 72"/>
                <a:gd name="T45" fmla="*/ 104 h 176"/>
                <a:gd name="T46" fmla="*/ 28 w 72"/>
                <a:gd name="T47" fmla="*/ 111 h 176"/>
                <a:gd name="T48" fmla="*/ 36 w 72"/>
                <a:gd name="T49" fmla="*/ 122 h 176"/>
                <a:gd name="T50" fmla="*/ 43 w 72"/>
                <a:gd name="T51" fmla="*/ 133 h 176"/>
                <a:gd name="T52" fmla="*/ 50 w 72"/>
                <a:gd name="T53" fmla="*/ 144 h 176"/>
                <a:gd name="T54" fmla="*/ 57 w 72"/>
                <a:gd name="T55" fmla="*/ 154 h 176"/>
                <a:gd name="T56" fmla="*/ 61 w 72"/>
                <a:gd name="T57" fmla="*/ 165 h 176"/>
                <a:gd name="T58" fmla="*/ 64 w 72"/>
                <a:gd name="T59" fmla="*/ 176 h 176"/>
                <a:gd name="T60" fmla="*/ 72 w 72"/>
                <a:gd name="T61" fmla="*/ 17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176">
                  <a:moveTo>
                    <a:pt x="72" y="172"/>
                  </a:moveTo>
                  <a:lnTo>
                    <a:pt x="68" y="162"/>
                  </a:lnTo>
                  <a:lnTo>
                    <a:pt x="64" y="151"/>
                  </a:lnTo>
                  <a:lnTo>
                    <a:pt x="57" y="140"/>
                  </a:lnTo>
                  <a:lnTo>
                    <a:pt x="50" y="129"/>
                  </a:lnTo>
                  <a:lnTo>
                    <a:pt x="43" y="118"/>
                  </a:lnTo>
                  <a:lnTo>
                    <a:pt x="36" y="108"/>
                  </a:lnTo>
                  <a:lnTo>
                    <a:pt x="28" y="100"/>
                  </a:lnTo>
                  <a:lnTo>
                    <a:pt x="21" y="90"/>
                  </a:lnTo>
                  <a:lnTo>
                    <a:pt x="18" y="79"/>
                  </a:lnTo>
                  <a:lnTo>
                    <a:pt x="10" y="68"/>
                  </a:lnTo>
                  <a:lnTo>
                    <a:pt x="7" y="57"/>
                  </a:lnTo>
                  <a:lnTo>
                    <a:pt x="7" y="25"/>
                  </a:lnTo>
                  <a:lnTo>
                    <a:pt x="10" y="14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0"/>
                  </a:lnTo>
                  <a:lnTo>
                    <a:pt x="0" y="25"/>
                  </a:lnTo>
                  <a:lnTo>
                    <a:pt x="0" y="57"/>
                  </a:lnTo>
                  <a:lnTo>
                    <a:pt x="3" y="72"/>
                  </a:lnTo>
                  <a:lnTo>
                    <a:pt x="7" y="82"/>
                  </a:lnTo>
                  <a:lnTo>
                    <a:pt x="14" y="93"/>
                  </a:lnTo>
                  <a:lnTo>
                    <a:pt x="21" y="104"/>
                  </a:lnTo>
                  <a:lnTo>
                    <a:pt x="28" y="111"/>
                  </a:lnTo>
                  <a:lnTo>
                    <a:pt x="36" y="122"/>
                  </a:lnTo>
                  <a:lnTo>
                    <a:pt x="43" y="133"/>
                  </a:lnTo>
                  <a:lnTo>
                    <a:pt x="50" y="144"/>
                  </a:lnTo>
                  <a:lnTo>
                    <a:pt x="57" y="154"/>
                  </a:lnTo>
                  <a:lnTo>
                    <a:pt x="61" y="165"/>
                  </a:lnTo>
                  <a:lnTo>
                    <a:pt x="64" y="176"/>
                  </a:lnTo>
                  <a:lnTo>
                    <a:pt x="72" y="1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03" name="Freeform 1055"/>
            <p:cNvSpPr>
              <a:spLocks/>
            </p:cNvSpPr>
            <p:nvPr/>
          </p:nvSpPr>
          <p:spPr bwMode="auto">
            <a:xfrm>
              <a:off x="3786" y="2195"/>
              <a:ext cx="148" cy="205"/>
            </a:xfrm>
            <a:custGeom>
              <a:avLst/>
              <a:gdLst>
                <a:gd name="T0" fmla="*/ 122 w 148"/>
                <a:gd name="T1" fmla="*/ 147 h 205"/>
                <a:gd name="T2" fmla="*/ 140 w 148"/>
                <a:gd name="T3" fmla="*/ 147 h 205"/>
                <a:gd name="T4" fmla="*/ 144 w 148"/>
                <a:gd name="T5" fmla="*/ 144 h 205"/>
                <a:gd name="T6" fmla="*/ 144 w 148"/>
                <a:gd name="T7" fmla="*/ 140 h 205"/>
                <a:gd name="T8" fmla="*/ 148 w 148"/>
                <a:gd name="T9" fmla="*/ 137 h 205"/>
                <a:gd name="T10" fmla="*/ 144 w 148"/>
                <a:gd name="T11" fmla="*/ 144 h 205"/>
                <a:gd name="T12" fmla="*/ 140 w 148"/>
                <a:gd name="T13" fmla="*/ 151 h 205"/>
                <a:gd name="T14" fmla="*/ 137 w 148"/>
                <a:gd name="T15" fmla="*/ 158 h 205"/>
                <a:gd name="T16" fmla="*/ 115 w 148"/>
                <a:gd name="T17" fmla="*/ 180 h 205"/>
                <a:gd name="T18" fmla="*/ 108 w 148"/>
                <a:gd name="T19" fmla="*/ 183 h 205"/>
                <a:gd name="T20" fmla="*/ 104 w 148"/>
                <a:gd name="T21" fmla="*/ 187 h 205"/>
                <a:gd name="T22" fmla="*/ 104 w 148"/>
                <a:gd name="T23" fmla="*/ 191 h 205"/>
                <a:gd name="T24" fmla="*/ 94 w 148"/>
                <a:gd name="T25" fmla="*/ 201 h 205"/>
                <a:gd name="T26" fmla="*/ 90 w 148"/>
                <a:gd name="T27" fmla="*/ 201 h 205"/>
                <a:gd name="T28" fmla="*/ 86 w 148"/>
                <a:gd name="T29" fmla="*/ 205 h 205"/>
                <a:gd name="T30" fmla="*/ 76 w 148"/>
                <a:gd name="T31" fmla="*/ 187 h 205"/>
                <a:gd name="T32" fmla="*/ 65 w 148"/>
                <a:gd name="T33" fmla="*/ 165 h 205"/>
                <a:gd name="T34" fmla="*/ 54 w 148"/>
                <a:gd name="T35" fmla="*/ 147 h 205"/>
                <a:gd name="T36" fmla="*/ 43 w 148"/>
                <a:gd name="T37" fmla="*/ 126 h 205"/>
                <a:gd name="T38" fmla="*/ 32 w 148"/>
                <a:gd name="T39" fmla="*/ 104 h 205"/>
                <a:gd name="T40" fmla="*/ 22 w 148"/>
                <a:gd name="T41" fmla="*/ 86 h 205"/>
                <a:gd name="T42" fmla="*/ 11 w 148"/>
                <a:gd name="T43" fmla="*/ 65 h 205"/>
                <a:gd name="T44" fmla="*/ 0 w 148"/>
                <a:gd name="T45" fmla="*/ 43 h 205"/>
                <a:gd name="T46" fmla="*/ 0 w 148"/>
                <a:gd name="T47" fmla="*/ 18 h 205"/>
                <a:gd name="T48" fmla="*/ 7 w 148"/>
                <a:gd name="T49" fmla="*/ 7 h 205"/>
                <a:gd name="T50" fmla="*/ 11 w 148"/>
                <a:gd name="T51" fmla="*/ 0 h 205"/>
                <a:gd name="T52" fmla="*/ 14 w 148"/>
                <a:gd name="T53" fmla="*/ 11 h 205"/>
                <a:gd name="T54" fmla="*/ 18 w 148"/>
                <a:gd name="T55" fmla="*/ 21 h 205"/>
                <a:gd name="T56" fmla="*/ 22 w 148"/>
                <a:gd name="T57" fmla="*/ 32 h 205"/>
                <a:gd name="T58" fmla="*/ 25 w 148"/>
                <a:gd name="T59" fmla="*/ 43 h 205"/>
                <a:gd name="T60" fmla="*/ 32 w 148"/>
                <a:gd name="T61" fmla="*/ 54 h 205"/>
                <a:gd name="T62" fmla="*/ 40 w 148"/>
                <a:gd name="T63" fmla="*/ 65 h 205"/>
                <a:gd name="T64" fmla="*/ 43 w 148"/>
                <a:gd name="T65" fmla="*/ 75 h 205"/>
                <a:gd name="T66" fmla="*/ 50 w 148"/>
                <a:gd name="T67" fmla="*/ 83 h 205"/>
                <a:gd name="T68" fmla="*/ 58 w 148"/>
                <a:gd name="T69" fmla="*/ 93 h 205"/>
                <a:gd name="T70" fmla="*/ 68 w 148"/>
                <a:gd name="T71" fmla="*/ 101 h 205"/>
                <a:gd name="T72" fmla="*/ 76 w 148"/>
                <a:gd name="T73" fmla="*/ 111 h 205"/>
                <a:gd name="T74" fmla="*/ 83 w 148"/>
                <a:gd name="T75" fmla="*/ 119 h 205"/>
                <a:gd name="T76" fmla="*/ 94 w 148"/>
                <a:gd name="T77" fmla="*/ 126 h 205"/>
                <a:gd name="T78" fmla="*/ 101 w 148"/>
                <a:gd name="T79" fmla="*/ 133 h 205"/>
                <a:gd name="T80" fmla="*/ 112 w 148"/>
                <a:gd name="T81" fmla="*/ 140 h 205"/>
                <a:gd name="T82" fmla="*/ 122 w 148"/>
                <a:gd name="T83" fmla="*/ 14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205">
                  <a:moveTo>
                    <a:pt x="122" y="147"/>
                  </a:moveTo>
                  <a:lnTo>
                    <a:pt x="140" y="147"/>
                  </a:lnTo>
                  <a:lnTo>
                    <a:pt x="144" y="144"/>
                  </a:lnTo>
                  <a:lnTo>
                    <a:pt x="144" y="140"/>
                  </a:lnTo>
                  <a:lnTo>
                    <a:pt x="148" y="137"/>
                  </a:lnTo>
                  <a:lnTo>
                    <a:pt x="144" y="144"/>
                  </a:lnTo>
                  <a:lnTo>
                    <a:pt x="140" y="151"/>
                  </a:lnTo>
                  <a:lnTo>
                    <a:pt x="137" y="158"/>
                  </a:lnTo>
                  <a:lnTo>
                    <a:pt x="115" y="180"/>
                  </a:lnTo>
                  <a:lnTo>
                    <a:pt x="108" y="183"/>
                  </a:lnTo>
                  <a:lnTo>
                    <a:pt x="104" y="187"/>
                  </a:lnTo>
                  <a:lnTo>
                    <a:pt x="104" y="191"/>
                  </a:lnTo>
                  <a:lnTo>
                    <a:pt x="94" y="201"/>
                  </a:lnTo>
                  <a:lnTo>
                    <a:pt x="90" y="201"/>
                  </a:lnTo>
                  <a:lnTo>
                    <a:pt x="86" y="205"/>
                  </a:lnTo>
                  <a:lnTo>
                    <a:pt x="76" y="187"/>
                  </a:lnTo>
                  <a:lnTo>
                    <a:pt x="65" y="165"/>
                  </a:lnTo>
                  <a:lnTo>
                    <a:pt x="54" y="147"/>
                  </a:lnTo>
                  <a:lnTo>
                    <a:pt x="43" y="126"/>
                  </a:lnTo>
                  <a:lnTo>
                    <a:pt x="32" y="104"/>
                  </a:lnTo>
                  <a:lnTo>
                    <a:pt x="22" y="86"/>
                  </a:lnTo>
                  <a:lnTo>
                    <a:pt x="11" y="65"/>
                  </a:lnTo>
                  <a:lnTo>
                    <a:pt x="0" y="43"/>
                  </a:lnTo>
                  <a:lnTo>
                    <a:pt x="0" y="18"/>
                  </a:lnTo>
                  <a:lnTo>
                    <a:pt x="7" y="7"/>
                  </a:lnTo>
                  <a:lnTo>
                    <a:pt x="11" y="0"/>
                  </a:lnTo>
                  <a:lnTo>
                    <a:pt x="14" y="11"/>
                  </a:lnTo>
                  <a:lnTo>
                    <a:pt x="18" y="21"/>
                  </a:lnTo>
                  <a:lnTo>
                    <a:pt x="22" y="32"/>
                  </a:lnTo>
                  <a:lnTo>
                    <a:pt x="25" y="43"/>
                  </a:lnTo>
                  <a:lnTo>
                    <a:pt x="32" y="54"/>
                  </a:lnTo>
                  <a:lnTo>
                    <a:pt x="40" y="65"/>
                  </a:lnTo>
                  <a:lnTo>
                    <a:pt x="43" y="75"/>
                  </a:lnTo>
                  <a:lnTo>
                    <a:pt x="50" y="83"/>
                  </a:lnTo>
                  <a:lnTo>
                    <a:pt x="58" y="93"/>
                  </a:lnTo>
                  <a:lnTo>
                    <a:pt x="68" y="101"/>
                  </a:lnTo>
                  <a:lnTo>
                    <a:pt x="76" y="111"/>
                  </a:lnTo>
                  <a:lnTo>
                    <a:pt x="83" y="119"/>
                  </a:lnTo>
                  <a:lnTo>
                    <a:pt x="94" y="126"/>
                  </a:lnTo>
                  <a:lnTo>
                    <a:pt x="101" y="133"/>
                  </a:lnTo>
                  <a:lnTo>
                    <a:pt x="112" y="140"/>
                  </a:lnTo>
                  <a:lnTo>
                    <a:pt x="122" y="1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04" name="Freeform 1056"/>
            <p:cNvSpPr>
              <a:spLocks/>
            </p:cNvSpPr>
            <p:nvPr/>
          </p:nvSpPr>
          <p:spPr bwMode="auto">
            <a:xfrm>
              <a:off x="3908" y="2314"/>
              <a:ext cx="33" cy="32"/>
            </a:xfrm>
            <a:custGeom>
              <a:avLst/>
              <a:gdLst>
                <a:gd name="T0" fmla="*/ 29 w 33"/>
                <a:gd name="T1" fmla="*/ 21 h 32"/>
                <a:gd name="T2" fmla="*/ 22 w 33"/>
                <a:gd name="T3" fmla="*/ 18 h 32"/>
                <a:gd name="T4" fmla="*/ 18 w 33"/>
                <a:gd name="T5" fmla="*/ 21 h 32"/>
                <a:gd name="T6" fmla="*/ 18 w 33"/>
                <a:gd name="T7" fmla="*/ 25 h 32"/>
                <a:gd name="T8" fmla="*/ 0 w 33"/>
                <a:gd name="T9" fmla="*/ 25 h 32"/>
                <a:gd name="T10" fmla="*/ 0 w 33"/>
                <a:gd name="T11" fmla="*/ 32 h 32"/>
                <a:gd name="T12" fmla="*/ 18 w 33"/>
                <a:gd name="T13" fmla="*/ 32 h 32"/>
                <a:gd name="T14" fmla="*/ 22 w 33"/>
                <a:gd name="T15" fmla="*/ 28 h 32"/>
                <a:gd name="T16" fmla="*/ 29 w 33"/>
                <a:gd name="T17" fmla="*/ 25 h 32"/>
                <a:gd name="T18" fmla="*/ 29 w 33"/>
                <a:gd name="T19" fmla="*/ 21 h 32"/>
                <a:gd name="T20" fmla="*/ 22 w 33"/>
                <a:gd name="T21" fmla="*/ 18 h 32"/>
                <a:gd name="T22" fmla="*/ 29 w 33"/>
                <a:gd name="T23" fmla="*/ 21 h 32"/>
                <a:gd name="T24" fmla="*/ 33 w 33"/>
                <a:gd name="T25" fmla="*/ 0 h 32"/>
                <a:gd name="T26" fmla="*/ 22 w 33"/>
                <a:gd name="T27" fmla="*/ 18 h 32"/>
                <a:gd name="T28" fmla="*/ 29 w 33"/>
                <a:gd name="T29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32">
                  <a:moveTo>
                    <a:pt x="29" y="21"/>
                  </a:moveTo>
                  <a:lnTo>
                    <a:pt x="22" y="18"/>
                  </a:lnTo>
                  <a:lnTo>
                    <a:pt x="18" y="21"/>
                  </a:lnTo>
                  <a:lnTo>
                    <a:pt x="18" y="25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18" y="32"/>
                  </a:lnTo>
                  <a:lnTo>
                    <a:pt x="22" y="28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22" y="18"/>
                  </a:lnTo>
                  <a:lnTo>
                    <a:pt x="29" y="21"/>
                  </a:lnTo>
                  <a:lnTo>
                    <a:pt x="33" y="0"/>
                  </a:lnTo>
                  <a:lnTo>
                    <a:pt x="22" y="18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05" name="Freeform 1057"/>
            <p:cNvSpPr>
              <a:spLocks/>
            </p:cNvSpPr>
            <p:nvPr/>
          </p:nvSpPr>
          <p:spPr bwMode="auto">
            <a:xfrm>
              <a:off x="3890" y="2332"/>
              <a:ext cx="47" cy="50"/>
            </a:xfrm>
            <a:custGeom>
              <a:avLst/>
              <a:gdLst>
                <a:gd name="T0" fmla="*/ 8 w 47"/>
                <a:gd name="T1" fmla="*/ 46 h 50"/>
                <a:gd name="T2" fmla="*/ 4 w 47"/>
                <a:gd name="T3" fmla="*/ 50 h 50"/>
                <a:gd name="T4" fmla="*/ 11 w 47"/>
                <a:gd name="T5" fmla="*/ 46 h 50"/>
                <a:gd name="T6" fmla="*/ 18 w 47"/>
                <a:gd name="T7" fmla="*/ 39 h 50"/>
                <a:gd name="T8" fmla="*/ 26 w 47"/>
                <a:gd name="T9" fmla="*/ 36 h 50"/>
                <a:gd name="T10" fmla="*/ 29 w 47"/>
                <a:gd name="T11" fmla="*/ 28 h 50"/>
                <a:gd name="T12" fmla="*/ 33 w 47"/>
                <a:gd name="T13" fmla="*/ 21 h 50"/>
                <a:gd name="T14" fmla="*/ 44 w 47"/>
                <a:gd name="T15" fmla="*/ 10 h 50"/>
                <a:gd name="T16" fmla="*/ 47 w 47"/>
                <a:gd name="T17" fmla="*/ 3 h 50"/>
                <a:gd name="T18" fmla="*/ 40 w 47"/>
                <a:gd name="T19" fmla="*/ 0 h 50"/>
                <a:gd name="T20" fmla="*/ 36 w 47"/>
                <a:gd name="T21" fmla="*/ 7 h 50"/>
                <a:gd name="T22" fmla="*/ 33 w 47"/>
                <a:gd name="T23" fmla="*/ 10 h 50"/>
                <a:gd name="T24" fmla="*/ 29 w 47"/>
                <a:gd name="T25" fmla="*/ 18 h 50"/>
                <a:gd name="T26" fmla="*/ 26 w 47"/>
                <a:gd name="T27" fmla="*/ 25 h 50"/>
                <a:gd name="T28" fmla="*/ 18 w 47"/>
                <a:gd name="T29" fmla="*/ 28 h 50"/>
                <a:gd name="T30" fmla="*/ 15 w 47"/>
                <a:gd name="T31" fmla="*/ 36 h 50"/>
                <a:gd name="T32" fmla="*/ 8 w 47"/>
                <a:gd name="T33" fmla="*/ 39 h 50"/>
                <a:gd name="T34" fmla="*/ 0 w 47"/>
                <a:gd name="T35" fmla="*/ 43 h 50"/>
                <a:gd name="T36" fmla="*/ 0 w 47"/>
                <a:gd name="T37" fmla="*/ 46 h 50"/>
                <a:gd name="T38" fmla="*/ 0 w 47"/>
                <a:gd name="T39" fmla="*/ 43 h 50"/>
                <a:gd name="T40" fmla="*/ 0 w 47"/>
                <a:gd name="T41" fmla="*/ 46 h 50"/>
                <a:gd name="T42" fmla="*/ 8 w 47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50">
                  <a:moveTo>
                    <a:pt x="8" y="46"/>
                  </a:moveTo>
                  <a:lnTo>
                    <a:pt x="4" y="50"/>
                  </a:lnTo>
                  <a:lnTo>
                    <a:pt x="11" y="46"/>
                  </a:lnTo>
                  <a:lnTo>
                    <a:pt x="18" y="39"/>
                  </a:lnTo>
                  <a:lnTo>
                    <a:pt x="26" y="36"/>
                  </a:lnTo>
                  <a:lnTo>
                    <a:pt x="29" y="28"/>
                  </a:lnTo>
                  <a:lnTo>
                    <a:pt x="33" y="21"/>
                  </a:lnTo>
                  <a:lnTo>
                    <a:pt x="44" y="10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6" y="7"/>
                  </a:lnTo>
                  <a:lnTo>
                    <a:pt x="33" y="10"/>
                  </a:lnTo>
                  <a:lnTo>
                    <a:pt x="29" y="18"/>
                  </a:lnTo>
                  <a:lnTo>
                    <a:pt x="26" y="25"/>
                  </a:lnTo>
                  <a:lnTo>
                    <a:pt x="18" y="28"/>
                  </a:lnTo>
                  <a:lnTo>
                    <a:pt x="15" y="36"/>
                  </a:lnTo>
                  <a:lnTo>
                    <a:pt x="8" y="39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8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06" name="Freeform 1058"/>
            <p:cNvSpPr>
              <a:spLocks/>
            </p:cNvSpPr>
            <p:nvPr/>
          </p:nvSpPr>
          <p:spPr bwMode="auto">
            <a:xfrm>
              <a:off x="3872" y="2378"/>
              <a:ext cx="26" cy="29"/>
            </a:xfrm>
            <a:custGeom>
              <a:avLst/>
              <a:gdLst>
                <a:gd name="T0" fmla="*/ 0 w 26"/>
                <a:gd name="T1" fmla="*/ 26 h 29"/>
                <a:gd name="T2" fmla="*/ 4 w 26"/>
                <a:gd name="T3" fmla="*/ 26 h 29"/>
                <a:gd name="T4" fmla="*/ 15 w 26"/>
                <a:gd name="T5" fmla="*/ 15 h 29"/>
                <a:gd name="T6" fmla="*/ 18 w 26"/>
                <a:gd name="T7" fmla="*/ 15 h 29"/>
                <a:gd name="T8" fmla="*/ 26 w 26"/>
                <a:gd name="T9" fmla="*/ 8 h 29"/>
                <a:gd name="T10" fmla="*/ 26 w 26"/>
                <a:gd name="T11" fmla="*/ 0 h 29"/>
                <a:gd name="T12" fmla="*/ 18 w 26"/>
                <a:gd name="T13" fmla="*/ 0 h 29"/>
                <a:gd name="T14" fmla="*/ 15 w 26"/>
                <a:gd name="T15" fmla="*/ 4 h 29"/>
                <a:gd name="T16" fmla="*/ 15 w 26"/>
                <a:gd name="T17" fmla="*/ 8 h 29"/>
                <a:gd name="T18" fmla="*/ 11 w 26"/>
                <a:gd name="T19" fmla="*/ 8 h 29"/>
                <a:gd name="T20" fmla="*/ 11 w 26"/>
                <a:gd name="T21" fmla="*/ 11 h 29"/>
                <a:gd name="T22" fmla="*/ 8 w 26"/>
                <a:gd name="T23" fmla="*/ 15 h 29"/>
                <a:gd name="T24" fmla="*/ 4 w 26"/>
                <a:gd name="T25" fmla="*/ 15 h 29"/>
                <a:gd name="T26" fmla="*/ 0 w 26"/>
                <a:gd name="T27" fmla="*/ 18 h 29"/>
                <a:gd name="T28" fmla="*/ 4 w 26"/>
                <a:gd name="T29" fmla="*/ 22 h 29"/>
                <a:gd name="T30" fmla="*/ 0 w 26"/>
                <a:gd name="T31" fmla="*/ 26 h 29"/>
                <a:gd name="T32" fmla="*/ 0 w 26"/>
                <a:gd name="T33" fmla="*/ 29 h 29"/>
                <a:gd name="T34" fmla="*/ 4 w 26"/>
                <a:gd name="T35" fmla="*/ 26 h 29"/>
                <a:gd name="T36" fmla="*/ 0 w 26"/>
                <a:gd name="T37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9">
                  <a:moveTo>
                    <a:pt x="0" y="26"/>
                  </a:moveTo>
                  <a:lnTo>
                    <a:pt x="4" y="26"/>
                  </a:lnTo>
                  <a:lnTo>
                    <a:pt x="15" y="15"/>
                  </a:lnTo>
                  <a:lnTo>
                    <a:pt x="18" y="15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4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07" name="Freeform 1059"/>
            <p:cNvSpPr>
              <a:spLocks/>
            </p:cNvSpPr>
            <p:nvPr/>
          </p:nvSpPr>
          <p:spPr bwMode="auto">
            <a:xfrm>
              <a:off x="3782" y="2238"/>
              <a:ext cx="94" cy="166"/>
            </a:xfrm>
            <a:custGeom>
              <a:avLst/>
              <a:gdLst>
                <a:gd name="T0" fmla="*/ 0 w 94"/>
                <a:gd name="T1" fmla="*/ 0 h 166"/>
                <a:gd name="T2" fmla="*/ 0 w 94"/>
                <a:gd name="T3" fmla="*/ 4 h 166"/>
                <a:gd name="T4" fmla="*/ 11 w 94"/>
                <a:gd name="T5" fmla="*/ 25 h 166"/>
                <a:gd name="T6" fmla="*/ 22 w 94"/>
                <a:gd name="T7" fmla="*/ 43 h 166"/>
                <a:gd name="T8" fmla="*/ 33 w 94"/>
                <a:gd name="T9" fmla="*/ 65 h 166"/>
                <a:gd name="T10" fmla="*/ 44 w 94"/>
                <a:gd name="T11" fmla="*/ 83 h 166"/>
                <a:gd name="T12" fmla="*/ 54 w 94"/>
                <a:gd name="T13" fmla="*/ 104 h 166"/>
                <a:gd name="T14" fmla="*/ 65 w 94"/>
                <a:gd name="T15" fmla="*/ 126 h 166"/>
                <a:gd name="T16" fmla="*/ 76 w 94"/>
                <a:gd name="T17" fmla="*/ 144 h 166"/>
                <a:gd name="T18" fmla="*/ 90 w 94"/>
                <a:gd name="T19" fmla="*/ 166 h 166"/>
                <a:gd name="T20" fmla="*/ 94 w 94"/>
                <a:gd name="T21" fmla="*/ 162 h 166"/>
                <a:gd name="T22" fmla="*/ 83 w 94"/>
                <a:gd name="T23" fmla="*/ 140 h 166"/>
                <a:gd name="T24" fmla="*/ 72 w 94"/>
                <a:gd name="T25" fmla="*/ 122 h 166"/>
                <a:gd name="T26" fmla="*/ 62 w 94"/>
                <a:gd name="T27" fmla="*/ 101 h 166"/>
                <a:gd name="T28" fmla="*/ 51 w 94"/>
                <a:gd name="T29" fmla="*/ 79 h 166"/>
                <a:gd name="T30" fmla="*/ 40 w 94"/>
                <a:gd name="T31" fmla="*/ 61 h 166"/>
                <a:gd name="T32" fmla="*/ 29 w 94"/>
                <a:gd name="T33" fmla="*/ 40 h 166"/>
                <a:gd name="T34" fmla="*/ 18 w 94"/>
                <a:gd name="T35" fmla="*/ 22 h 166"/>
                <a:gd name="T36" fmla="*/ 8 w 94"/>
                <a:gd name="T37" fmla="*/ 0 h 166"/>
                <a:gd name="T38" fmla="*/ 0 w 94"/>
                <a:gd name="T39" fmla="*/ 0 h 166"/>
                <a:gd name="T40" fmla="*/ 0 w 94"/>
                <a:gd name="T41" fmla="*/ 4 h 166"/>
                <a:gd name="T42" fmla="*/ 0 w 94"/>
                <a:gd name="T4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166">
                  <a:moveTo>
                    <a:pt x="0" y="0"/>
                  </a:moveTo>
                  <a:lnTo>
                    <a:pt x="0" y="4"/>
                  </a:lnTo>
                  <a:lnTo>
                    <a:pt x="11" y="25"/>
                  </a:lnTo>
                  <a:lnTo>
                    <a:pt x="22" y="43"/>
                  </a:lnTo>
                  <a:lnTo>
                    <a:pt x="33" y="65"/>
                  </a:lnTo>
                  <a:lnTo>
                    <a:pt x="44" y="83"/>
                  </a:lnTo>
                  <a:lnTo>
                    <a:pt x="54" y="104"/>
                  </a:lnTo>
                  <a:lnTo>
                    <a:pt x="65" y="126"/>
                  </a:lnTo>
                  <a:lnTo>
                    <a:pt x="76" y="144"/>
                  </a:lnTo>
                  <a:lnTo>
                    <a:pt x="90" y="166"/>
                  </a:lnTo>
                  <a:lnTo>
                    <a:pt x="94" y="162"/>
                  </a:lnTo>
                  <a:lnTo>
                    <a:pt x="83" y="140"/>
                  </a:lnTo>
                  <a:lnTo>
                    <a:pt x="72" y="122"/>
                  </a:lnTo>
                  <a:lnTo>
                    <a:pt x="62" y="101"/>
                  </a:lnTo>
                  <a:lnTo>
                    <a:pt x="51" y="79"/>
                  </a:lnTo>
                  <a:lnTo>
                    <a:pt x="40" y="61"/>
                  </a:lnTo>
                  <a:lnTo>
                    <a:pt x="29" y="40"/>
                  </a:lnTo>
                  <a:lnTo>
                    <a:pt x="18" y="2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08" name="Freeform 1060"/>
            <p:cNvSpPr>
              <a:spLocks/>
            </p:cNvSpPr>
            <p:nvPr/>
          </p:nvSpPr>
          <p:spPr bwMode="auto">
            <a:xfrm>
              <a:off x="3779" y="2191"/>
              <a:ext cx="21" cy="47"/>
            </a:xfrm>
            <a:custGeom>
              <a:avLst/>
              <a:gdLst>
                <a:gd name="T0" fmla="*/ 21 w 21"/>
                <a:gd name="T1" fmla="*/ 4 h 47"/>
                <a:gd name="T2" fmla="*/ 18 w 21"/>
                <a:gd name="T3" fmla="*/ 4 h 47"/>
                <a:gd name="T4" fmla="*/ 11 w 21"/>
                <a:gd name="T5" fmla="*/ 11 h 47"/>
                <a:gd name="T6" fmla="*/ 3 w 21"/>
                <a:gd name="T7" fmla="*/ 22 h 47"/>
                <a:gd name="T8" fmla="*/ 0 w 21"/>
                <a:gd name="T9" fmla="*/ 36 h 47"/>
                <a:gd name="T10" fmla="*/ 3 w 21"/>
                <a:gd name="T11" fmla="*/ 47 h 47"/>
                <a:gd name="T12" fmla="*/ 11 w 21"/>
                <a:gd name="T13" fmla="*/ 47 h 47"/>
                <a:gd name="T14" fmla="*/ 11 w 21"/>
                <a:gd name="T15" fmla="*/ 22 h 47"/>
                <a:gd name="T16" fmla="*/ 14 w 21"/>
                <a:gd name="T17" fmla="*/ 15 h 47"/>
                <a:gd name="T18" fmla="*/ 21 w 21"/>
                <a:gd name="T19" fmla="*/ 7 h 47"/>
                <a:gd name="T20" fmla="*/ 18 w 21"/>
                <a:gd name="T21" fmla="*/ 4 h 47"/>
                <a:gd name="T22" fmla="*/ 21 w 21"/>
                <a:gd name="T23" fmla="*/ 4 h 47"/>
                <a:gd name="T24" fmla="*/ 21 w 21"/>
                <a:gd name="T25" fmla="*/ 0 h 47"/>
                <a:gd name="T26" fmla="*/ 18 w 21"/>
                <a:gd name="T27" fmla="*/ 4 h 47"/>
                <a:gd name="T28" fmla="*/ 21 w 21"/>
                <a:gd name="T29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47">
                  <a:moveTo>
                    <a:pt x="21" y="4"/>
                  </a:moveTo>
                  <a:lnTo>
                    <a:pt x="18" y="4"/>
                  </a:lnTo>
                  <a:lnTo>
                    <a:pt x="11" y="11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7"/>
                  </a:lnTo>
                  <a:lnTo>
                    <a:pt x="11" y="47"/>
                  </a:lnTo>
                  <a:lnTo>
                    <a:pt x="11" y="22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8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09" name="Freeform 1061"/>
            <p:cNvSpPr>
              <a:spLocks/>
            </p:cNvSpPr>
            <p:nvPr/>
          </p:nvSpPr>
          <p:spPr bwMode="auto">
            <a:xfrm>
              <a:off x="3797" y="2195"/>
              <a:ext cx="111" cy="151"/>
            </a:xfrm>
            <a:custGeom>
              <a:avLst/>
              <a:gdLst>
                <a:gd name="T0" fmla="*/ 111 w 111"/>
                <a:gd name="T1" fmla="*/ 144 h 151"/>
                <a:gd name="T2" fmla="*/ 104 w 111"/>
                <a:gd name="T3" fmla="*/ 137 h 151"/>
                <a:gd name="T4" fmla="*/ 93 w 111"/>
                <a:gd name="T5" fmla="*/ 129 h 151"/>
                <a:gd name="T6" fmla="*/ 83 w 111"/>
                <a:gd name="T7" fmla="*/ 122 h 151"/>
                <a:gd name="T8" fmla="*/ 75 w 111"/>
                <a:gd name="T9" fmla="*/ 115 h 151"/>
                <a:gd name="T10" fmla="*/ 65 w 111"/>
                <a:gd name="T11" fmla="*/ 108 h 151"/>
                <a:gd name="T12" fmla="*/ 57 w 111"/>
                <a:gd name="T13" fmla="*/ 101 h 151"/>
                <a:gd name="T14" fmla="*/ 50 w 111"/>
                <a:gd name="T15" fmla="*/ 90 h 151"/>
                <a:gd name="T16" fmla="*/ 43 w 111"/>
                <a:gd name="T17" fmla="*/ 83 h 151"/>
                <a:gd name="T18" fmla="*/ 36 w 111"/>
                <a:gd name="T19" fmla="*/ 72 h 151"/>
                <a:gd name="T20" fmla="*/ 29 w 111"/>
                <a:gd name="T21" fmla="*/ 65 h 151"/>
                <a:gd name="T22" fmla="*/ 25 w 111"/>
                <a:gd name="T23" fmla="*/ 54 h 151"/>
                <a:gd name="T24" fmla="*/ 18 w 111"/>
                <a:gd name="T25" fmla="*/ 43 h 151"/>
                <a:gd name="T26" fmla="*/ 14 w 111"/>
                <a:gd name="T27" fmla="*/ 32 h 151"/>
                <a:gd name="T28" fmla="*/ 11 w 111"/>
                <a:gd name="T29" fmla="*/ 21 h 151"/>
                <a:gd name="T30" fmla="*/ 7 w 111"/>
                <a:gd name="T31" fmla="*/ 11 h 151"/>
                <a:gd name="T32" fmla="*/ 3 w 111"/>
                <a:gd name="T33" fmla="*/ 0 h 151"/>
                <a:gd name="T34" fmla="*/ 0 w 111"/>
                <a:gd name="T35" fmla="*/ 0 h 151"/>
                <a:gd name="T36" fmla="*/ 0 w 111"/>
                <a:gd name="T37" fmla="*/ 11 h 151"/>
                <a:gd name="T38" fmla="*/ 3 w 111"/>
                <a:gd name="T39" fmla="*/ 25 h 151"/>
                <a:gd name="T40" fmla="*/ 7 w 111"/>
                <a:gd name="T41" fmla="*/ 36 h 151"/>
                <a:gd name="T42" fmla="*/ 11 w 111"/>
                <a:gd name="T43" fmla="*/ 47 h 151"/>
                <a:gd name="T44" fmla="*/ 18 w 111"/>
                <a:gd name="T45" fmla="*/ 57 h 151"/>
                <a:gd name="T46" fmla="*/ 25 w 111"/>
                <a:gd name="T47" fmla="*/ 68 h 151"/>
                <a:gd name="T48" fmla="*/ 32 w 111"/>
                <a:gd name="T49" fmla="*/ 75 h 151"/>
                <a:gd name="T50" fmla="*/ 39 w 111"/>
                <a:gd name="T51" fmla="*/ 86 h 151"/>
                <a:gd name="T52" fmla="*/ 43 w 111"/>
                <a:gd name="T53" fmla="*/ 97 h 151"/>
                <a:gd name="T54" fmla="*/ 54 w 111"/>
                <a:gd name="T55" fmla="*/ 104 h 151"/>
                <a:gd name="T56" fmla="*/ 61 w 111"/>
                <a:gd name="T57" fmla="*/ 115 h 151"/>
                <a:gd name="T58" fmla="*/ 72 w 111"/>
                <a:gd name="T59" fmla="*/ 122 h 151"/>
                <a:gd name="T60" fmla="*/ 79 w 111"/>
                <a:gd name="T61" fmla="*/ 129 h 151"/>
                <a:gd name="T62" fmla="*/ 90 w 111"/>
                <a:gd name="T63" fmla="*/ 137 h 151"/>
                <a:gd name="T64" fmla="*/ 101 w 111"/>
                <a:gd name="T65" fmla="*/ 144 h 151"/>
                <a:gd name="T66" fmla="*/ 108 w 111"/>
                <a:gd name="T67" fmla="*/ 151 h 151"/>
                <a:gd name="T68" fmla="*/ 111 w 111"/>
                <a:gd name="T69" fmla="*/ 151 h 151"/>
                <a:gd name="T70" fmla="*/ 111 w 111"/>
                <a:gd name="T71" fmla="*/ 1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" h="151">
                  <a:moveTo>
                    <a:pt x="111" y="144"/>
                  </a:moveTo>
                  <a:lnTo>
                    <a:pt x="104" y="137"/>
                  </a:lnTo>
                  <a:lnTo>
                    <a:pt x="93" y="129"/>
                  </a:lnTo>
                  <a:lnTo>
                    <a:pt x="83" y="122"/>
                  </a:lnTo>
                  <a:lnTo>
                    <a:pt x="75" y="115"/>
                  </a:lnTo>
                  <a:lnTo>
                    <a:pt x="65" y="108"/>
                  </a:lnTo>
                  <a:lnTo>
                    <a:pt x="57" y="101"/>
                  </a:lnTo>
                  <a:lnTo>
                    <a:pt x="50" y="90"/>
                  </a:lnTo>
                  <a:lnTo>
                    <a:pt x="43" y="83"/>
                  </a:lnTo>
                  <a:lnTo>
                    <a:pt x="36" y="72"/>
                  </a:lnTo>
                  <a:lnTo>
                    <a:pt x="29" y="65"/>
                  </a:lnTo>
                  <a:lnTo>
                    <a:pt x="25" y="54"/>
                  </a:lnTo>
                  <a:lnTo>
                    <a:pt x="18" y="43"/>
                  </a:lnTo>
                  <a:lnTo>
                    <a:pt x="14" y="32"/>
                  </a:lnTo>
                  <a:lnTo>
                    <a:pt x="11" y="21"/>
                  </a:lnTo>
                  <a:lnTo>
                    <a:pt x="7" y="1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3" y="25"/>
                  </a:lnTo>
                  <a:lnTo>
                    <a:pt x="7" y="36"/>
                  </a:lnTo>
                  <a:lnTo>
                    <a:pt x="11" y="47"/>
                  </a:lnTo>
                  <a:lnTo>
                    <a:pt x="18" y="57"/>
                  </a:lnTo>
                  <a:lnTo>
                    <a:pt x="25" y="68"/>
                  </a:lnTo>
                  <a:lnTo>
                    <a:pt x="32" y="75"/>
                  </a:lnTo>
                  <a:lnTo>
                    <a:pt x="39" y="86"/>
                  </a:lnTo>
                  <a:lnTo>
                    <a:pt x="43" y="97"/>
                  </a:lnTo>
                  <a:lnTo>
                    <a:pt x="54" y="104"/>
                  </a:lnTo>
                  <a:lnTo>
                    <a:pt x="61" y="115"/>
                  </a:lnTo>
                  <a:lnTo>
                    <a:pt x="72" y="122"/>
                  </a:lnTo>
                  <a:lnTo>
                    <a:pt x="79" y="129"/>
                  </a:lnTo>
                  <a:lnTo>
                    <a:pt x="90" y="137"/>
                  </a:lnTo>
                  <a:lnTo>
                    <a:pt x="101" y="144"/>
                  </a:lnTo>
                  <a:lnTo>
                    <a:pt x="108" y="151"/>
                  </a:lnTo>
                  <a:lnTo>
                    <a:pt x="111" y="151"/>
                  </a:lnTo>
                  <a:lnTo>
                    <a:pt x="111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10" name="Freeform 1062"/>
            <p:cNvSpPr>
              <a:spLocks/>
            </p:cNvSpPr>
            <p:nvPr/>
          </p:nvSpPr>
          <p:spPr bwMode="auto">
            <a:xfrm>
              <a:off x="3988" y="2353"/>
              <a:ext cx="43" cy="36"/>
            </a:xfrm>
            <a:custGeom>
              <a:avLst/>
              <a:gdLst>
                <a:gd name="T0" fmla="*/ 39 w 43"/>
                <a:gd name="T1" fmla="*/ 7 h 36"/>
                <a:gd name="T2" fmla="*/ 43 w 43"/>
                <a:gd name="T3" fmla="*/ 15 h 36"/>
                <a:gd name="T4" fmla="*/ 43 w 43"/>
                <a:gd name="T5" fmla="*/ 22 h 36"/>
                <a:gd name="T6" fmla="*/ 39 w 43"/>
                <a:gd name="T7" fmla="*/ 25 h 36"/>
                <a:gd name="T8" fmla="*/ 35 w 43"/>
                <a:gd name="T9" fmla="*/ 33 h 36"/>
                <a:gd name="T10" fmla="*/ 32 w 43"/>
                <a:gd name="T11" fmla="*/ 33 h 36"/>
                <a:gd name="T12" fmla="*/ 28 w 43"/>
                <a:gd name="T13" fmla="*/ 36 h 36"/>
                <a:gd name="T14" fmla="*/ 17 w 43"/>
                <a:gd name="T15" fmla="*/ 36 h 36"/>
                <a:gd name="T16" fmla="*/ 14 w 43"/>
                <a:gd name="T17" fmla="*/ 33 h 36"/>
                <a:gd name="T18" fmla="*/ 10 w 43"/>
                <a:gd name="T19" fmla="*/ 33 h 36"/>
                <a:gd name="T20" fmla="*/ 7 w 43"/>
                <a:gd name="T21" fmla="*/ 29 h 36"/>
                <a:gd name="T22" fmla="*/ 0 w 43"/>
                <a:gd name="T23" fmla="*/ 25 h 36"/>
                <a:gd name="T24" fmla="*/ 0 w 43"/>
                <a:gd name="T25" fmla="*/ 18 h 36"/>
                <a:gd name="T26" fmla="*/ 3 w 43"/>
                <a:gd name="T27" fmla="*/ 11 h 36"/>
                <a:gd name="T28" fmla="*/ 3 w 43"/>
                <a:gd name="T29" fmla="*/ 4 h 36"/>
                <a:gd name="T30" fmla="*/ 10 w 43"/>
                <a:gd name="T31" fmla="*/ 0 h 36"/>
                <a:gd name="T32" fmla="*/ 28 w 43"/>
                <a:gd name="T33" fmla="*/ 0 h 36"/>
                <a:gd name="T34" fmla="*/ 35 w 43"/>
                <a:gd name="T35" fmla="*/ 7 h 36"/>
                <a:gd name="T36" fmla="*/ 39 w 43"/>
                <a:gd name="T37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36">
                  <a:moveTo>
                    <a:pt x="39" y="7"/>
                  </a:moveTo>
                  <a:lnTo>
                    <a:pt x="43" y="15"/>
                  </a:lnTo>
                  <a:lnTo>
                    <a:pt x="43" y="22"/>
                  </a:lnTo>
                  <a:lnTo>
                    <a:pt x="39" y="25"/>
                  </a:lnTo>
                  <a:lnTo>
                    <a:pt x="35" y="33"/>
                  </a:lnTo>
                  <a:lnTo>
                    <a:pt x="32" y="33"/>
                  </a:lnTo>
                  <a:lnTo>
                    <a:pt x="28" y="36"/>
                  </a:lnTo>
                  <a:lnTo>
                    <a:pt x="17" y="36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7" y="29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3" y="4"/>
                  </a:lnTo>
                  <a:lnTo>
                    <a:pt x="10" y="0"/>
                  </a:lnTo>
                  <a:lnTo>
                    <a:pt x="28" y="0"/>
                  </a:lnTo>
                  <a:lnTo>
                    <a:pt x="35" y="7"/>
                  </a:lnTo>
                  <a:lnTo>
                    <a:pt x="3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11" name="Freeform 1063"/>
            <p:cNvSpPr>
              <a:spLocks/>
            </p:cNvSpPr>
            <p:nvPr/>
          </p:nvSpPr>
          <p:spPr bwMode="auto">
            <a:xfrm>
              <a:off x="4020" y="2360"/>
              <a:ext cx="14" cy="29"/>
            </a:xfrm>
            <a:custGeom>
              <a:avLst/>
              <a:gdLst>
                <a:gd name="T0" fmla="*/ 3 w 14"/>
                <a:gd name="T1" fmla="*/ 29 h 29"/>
                <a:gd name="T2" fmla="*/ 11 w 14"/>
                <a:gd name="T3" fmla="*/ 22 h 29"/>
                <a:gd name="T4" fmla="*/ 14 w 14"/>
                <a:gd name="T5" fmla="*/ 15 h 29"/>
                <a:gd name="T6" fmla="*/ 14 w 14"/>
                <a:gd name="T7" fmla="*/ 8 h 29"/>
                <a:gd name="T8" fmla="*/ 11 w 14"/>
                <a:gd name="T9" fmla="*/ 0 h 29"/>
                <a:gd name="T10" fmla="*/ 7 w 14"/>
                <a:gd name="T11" fmla="*/ 4 h 29"/>
                <a:gd name="T12" fmla="*/ 7 w 14"/>
                <a:gd name="T13" fmla="*/ 11 h 29"/>
                <a:gd name="T14" fmla="*/ 3 w 14"/>
                <a:gd name="T15" fmla="*/ 18 h 29"/>
                <a:gd name="T16" fmla="*/ 0 w 14"/>
                <a:gd name="T17" fmla="*/ 26 h 29"/>
                <a:gd name="T18" fmla="*/ 0 w 14"/>
                <a:gd name="T19" fmla="*/ 22 h 29"/>
                <a:gd name="T20" fmla="*/ 3 w 14"/>
                <a:gd name="T21" fmla="*/ 29 h 29"/>
                <a:gd name="T22" fmla="*/ 7 w 14"/>
                <a:gd name="T23" fmla="*/ 29 h 29"/>
                <a:gd name="T24" fmla="*/ 7 w 14"/>
                <a:gd name="T25" fmla="*/ 26 h 29"/>
                <a:gd name="T26" fmla="*/ 3 w 14"/>
                <a:gd name="T2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9">
                  <a:moveTo>
                    <a:pt x="3" y="29"/>
                  </a:moveTo>
                  <a:lnTo>
                    <a:pt x="11" y="22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11" y="0"/>
                  </a:lnTo>
                  <a:lnTo>
                    <a:pt x="7" y="4"/>
                  </a:lnTo>
                  <a:lnTo>
                    <a:pt x="7" y="11"/>
                  </a:lnTo>
                  <a:lnTo>
                    <a:pt x="3" y="18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3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12" name="Freeform 1064"/>
            <p:cNvSpPr>
              <a:spLocks/>
            </p:cNvSpPr>
            <p:nvPr/>
          </p:nvSpPr>
          <p:spPr bwMode="auto">
            <a:xfrm>
              <a:off x="3991" y="2378"/>
              <a:ext cx="32" cy="15"/>
            </a:xfrm>
            <a:custGeom>
              <a:avLst/>
              <a:gdLst>
                <a:gd name="T0" fmla="*/ 4 w 32"/>
                <a:gd name="T1" fmla="*/ 8 h 15"/>
                <a:gd name="T2" fmla="*/ 0 w 32"/>
                <a:gd name="T3" fmla="*/ 8 h 15"/>
                <a:gd name="T4" fmla="*/ 4 w 32"/>
                <a:gd name="T5" fmla="*/ 11 h 15"/>
                <a:gd name="T6" fmla="*/ 7 w 32"/>
                <a:gd name="T7" fmla="*/ 11 h 15"/>
                <a:gd name="T8" fmla="*/ 14 w 32"/>
                <a:gd name="T9" fmla="*/ 15 h 15"/>
                <a:gd name="T10" fmla="*/ 25 w 32"/>
                <a:gd name="T11" fmla="*/ 15 h 15"/>
                <a:gd name="T12" fmla="*/ 29 w 32"/>
                <a:gd name="T13" fmla="*/ 11 h 15"/>
                <a:gd name="T14" fmla="*/ 32 w 32"/>
                <a:gd name="T15" fmla="*/ 11 h 15"/>
                <a:gd name="T16" fmla="*/ 29 w 32"/>
                <a:gd name="T17" fmla="*/ 4 h 15"/>
                <a:gd name="T18" fmla="*/ 25 w 32"/>
                <a:gd name="T19" fmla="*/ 8 h 15"/>
                <a:gd name="T20" fmla="*/ 14 w 32"/>
                <a:gd name="T21" fmla="*/ 8 h 15"/>
                <a:gd name="T22" fmla="*/ 11 w 32"/>
                <a:gd name="T23" fmla="*/ 4 h 15"/>
                <a:gd name="T24" fmla="*/ 7 w 32"/>
                <a:gd name="T25" fmla="*/ 4 h 15"/>
                <a:gd name="T26" fmla="*/ 4 w 32"/>
                <a:gd name="T27" fmla="*/ 0 h 15"/>
                <a:gd name="T28" fmla="*/ 4 w 32"/>
                <a:gd name="T2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5">
                  <a:moveTo>
                    <a:pt x="4" y="8"/>
                  </a:moveTo>
                  <a:lnTo>
                    <a:pt x="0" y="8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4" y="15"/>
                  </a:lnTo>
                  <a:lnTo>
                    <a:pt x="25" y="15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29" y="4"/>
                  </a:lnTo>
                  <a:lnTo>
                    <a:pt x="25" y="8"/>
                  </a:lnTo>
                  <a:lnTo>
                    <a:pt x="14" y="8"/>
                  </a:lnTo>
                  <a:lnTo>
                    <a:pt x="11" y="4"/>
                  </a:lnTo>
                  <a:lnTo>
                    <a:pt x="7" y="4"/>
                  </a:lnTo>
                  <a:lnTo>
                    <a:pt x="4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13" name="Freeform 1065"/>
            <p:cNvSpPr>
              <a:spLocks/>
            </p:cNvSpPr>
            <p:nvPr/>
          </p:nvSpPr>
          <p:spPr bwMode="auto">
            <a:xfrm>
              <a:off x="3984" y="2357"/>
              <a:ext cx="11" cy="29"/>
            </a:xfrm>
            <a:custGeom>
              <a:avLst/>
              <a:gdLst>
                <a:gd name="T0" fmla="*/ 7 w 11"/>
                <a:gd name="T1" fmla="*/ 0 h 29"/>
                <a:gd name="T2" fmla="*/ 4 w 11"/>
                <a:gd name="T3" fmla="*/ 0 h 29"/>
                <a:gd name="T4" fmla="*/ 4 w 11"/>
                <a:gd name="T5" fmla="*/ 7 h 29"/>
                <a:gd name="T6" fmla="*/ 0 w 11"/>
                <a:gd name="T7" fmla="*/ 14 h 29"/>
                <a:gd name="T8" fmla="*/ 0 w 11"/>
                <a:gd name="T9" fmla="*/ 21 h 29"/>
                <a:gd name="T10" fmla="*/ 11 w 11"/>
                <a:gd name="T11" fmla="*/ 29 h 29"/>
                <a:gd name="T12" fmla="*/ 11 w 11"/>
                <a:gd name="T13" fmla="*/ 21 h 29"/>
                <a:gd name="T14" fmla="*/ 7 w 11"/>
                <a:gd name="T15" fmla="*/ 18 h 29"/>
                <a:gd name="T16" fmla="*/ 7 w 11"/>
                <a:gd name="T17" fmla="*/ 14 h 29"/>
                <a:gd name="T18" fmla="*/ 11 w 11"/>
                <a:gd name="T19" fmla="*/ 11 h 29"/>
                <a:gd name="T20" fmla="*/ 11 w 11"/>
                <a:gd name="T21" fmla="*/ 3 h 29"/>
                <a:gd name="T22" fmla="*/ 7 w 11"/>
                <a:gd name="T23" fmla="*/ 0 h 29"/>
                <a:gd name="T24" fmla="*/ 4 w 11"/>
                <a:gd name="T25" fmla="*/ 0 h 29"/>
                <a:gd name="T26" fmla="*/ 7 w 11"/>
                <a:gd name="T2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29">
                  <a:moveTo>
                    <a:pt x="7" y="0"/>
                  </a:moveTo>
                  <a:lnTo>
                    <a:pt x="4" y="0"/>
                  </a:lnTo>
                  <a:lnTo>
                    <a:pt x="4" y="7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11" y="29"/>
                  </a:lnTo>
                  <a:lnTo>
                    <a:pt x="11" y="21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11" y="11"/>
                  </a:lnTo>
                  <a:lnTo>
                    <a:pt x="11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14" name="Freeform 1066"/>
            <p:cNvSpPr>
              <a:spLocks/>
            </p:cNvSpPr>
            <p:nvPr/>
          </p:nvSpPr>
          <p:spPr bwMode="auto">
            <a:xfrm>
              <a:off x="3991" y="2350"/>
              <a:ext cx="40" cy="14"/>
            </a:xfrm>
            <a:custGeom>
              <a:avLst/>
              <a:gdLst>
                <a:gd name="T0" fmla="*/ 40 w 40"/>
                <a:gd name="T1" fmla="*/ 10 h 14"/>
                <a:gd name="T2" fmla="*/ 32 w 40"/>
                <a:gd name="T3" fmla="*/ 3 h 14"/>
                <a:gd name="T4" fmla="*/ 25 w 40"/>
                <a:gd name="T5" fmla="*/ 0 h 14"/>
                <a:gd name="T6" fmla="*/ 7 w 40"/>
                <a:gd name="T7" fmla="*/ 0 h 14"/>
                <a:gd name="T8" fmla="*/ 0 w 40"/>
                <a:gd name="T9" fmla="*/ 7 h 14"/>
                <a:gd name="T10" fmla="*/ 4 w 40"/>
                <a:gd name="T11" fmla="*/ 10 h 14"/>
                <a:gd name="T12" fmla="*/ 7 w 40"/>
                <a:gd name="T13" fmla="*/ 7 h 14"/>
                <a:gd name="T14" fmla="*/ 25 w 40"/>
                <a:gd name="T15" fmla="*/ 7 h 14"/>
                <a:gd name="T16" fmla="*/ 29 w 40"/>
                <a:gd name="T17" fmla="*/ 10 h 14"/>
                <a:gd name="T18" fmla="*/ 32 w 40"/>
                <a:gd name="T19" fmla="*/ 10 h 14"/>
                <a:gd name="T20" fmla="*/ 36 w 40"/>
                <a:gd name="T21" fmla="*/ 14 h 14"/>
                <a:gd name="T22" fmla="*/ 40 w 40"/>
                <a:gd name="T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14">
                  <a:moveTo>
                    <a:pt x="40" y="10"/>
                  </a:moveTo>
                  <a:lnTo>
                    <a:pt x="32" y="3"/>
                  </a:lnTo>
                  <a:lnTo>
                    <a:pt x="25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4" y="10"/>
                  </a:lnTo>
                  <a:lnTo>
                    <a:pt x="7" y="7"/>
                  </a:lnTo>
                  <a:lnTo>
                    <a:pt x="25" y="7"/>
                  </a:lnTo>
                  <a:lnTo>
                    <a:pt x="29" y="10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15" name="Freeform 1067"/>
            <p:cNvSpPr>
              <a:spLocks/>
            </p:cNvSpPr>
            <p:nvPr/>
          </p:nvSpPr>
          <p:spPr bwMode="auto">
            <a:xfrm>
              <a:off x="3880" y="2360"/>
              <a:ext cx="50" cy="65"/>
            </a:xfrm>
            <a:custGeom>
              <a:avLst/>
              <a:gdLst>
                <a:gd name="T0" fmla="*/ 32 w 50"/>
                <a:gd name="T1" fmla="*/ 65 h 65"/>
                <a:gd name="T2" fmla="*/ 28 w 50"/>
                <a:gd name="T3" fmla="*/ 62 h 65"/>
                <a:gd name="T4" fmla="*/ 25 w 50"/>
                <a:gd name="T5" fmla="*/ 62 h 65"/>
                <a:gd name="T6" fmla="*/ 18 w 50"/>
                <a:gd name="T7" fmla="*/ 58 h 65"/>
                <a:gd name="T8" fmla="*/ 10 w 50"/>
                <a:gd name="T9" fmla="*/ 54 h 65"/>
                <a:gd name="T10" fmla="*/ 7 w 50"/>
                <a:gd name="T11" fmla="*/ 51 h 65"/>
                <a:gd name="T12" fmla="*/ 3 w 50"/>
                <a:gd name="T13" fmla="*/ 51 h 65"/>
                <a:gd name="T14" fmla="*/ 0 w 50"/>
                <a:gd name="T15" fmla="*/ 47 h 65"/>
                <a:gd name="T16" fmla="*/ 7 w 50"/>
                <a:gd name="T17" fmla="*/ 44 h 65"/>
                <a:gd name="T18" fmla="*/ 14 w 50"/>
                <a:gd name="T19" fmla="*/ 40 h 65"/>
                <a:gd name="T20" fmla="*/ 18 w 50"/>
                <a:gd name="T21" fmla="*/ 33 h 65"/>
                <a:gd name="T22" fmla="*/ 25 w 50"/>
                <a:gd name="T23" fmla="*/ 29 h 65"/>
                <a:gd name="T24" fmla="*/ 39 w 50"/>
                <a:gd name="T25" fmla="*/ 15 h 65"/>
                <a:gd name="T26" fmla="*/ 43 w 50"/>
                <a:gd name="T27" fmla="*/ 8 h 65"/>
                <a:gd name="T28" fmla="*/ 50 w 50"/>
                <a:gd name="T29" fmla="*/ 0 h 65"/>
                <a:gd name="T30" fmla="*/ 46 w 50"/>
                <a:gd name="T31" fmla="*/ 11 h 65"/>
                <a:gd name="T32" fmla="*/ 46 w 50"/>
                <a:gd name="T33" fmla="*/ 18 h 65"/>
                <a:gd name="T34" fmla="*/ 43 w 50"/>
                <a:gd name="T35" fmla="*/ 26 h 65"/>
                <a:gd name="T36" fmla="*/ 39 w 50"/>
                <a:gd name="T37" fmla="*/ 33 h 65"/>
                <a:gd name="T38" fmla="*/ 39 w 50"/>
                <a:gd name="T39" fmla="*/ 40 h 65"/>
                <a:gd name="T40" fmla="*/ 36 w 50"/>
                <a:gd name="T41" fmla="*/ 51 h 65"/>
                <a:gd name="T42" fmla="*/ 32 w 50"/>
                <a:gd name="T43" fmla="*/ 58 h 65"/>
                <a:gd name="T44" fmla="*/ 32 w 50"/>
                <a:gd name="T4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65">
                  <a:moveTo>
                    <a:pt x="32" y="65"/>
                  </a:moveTo>
                  <a:lnTo>
                    <a:pt x="28" y="62"/>
                  </a:lnTo>
                  <a:lnTo>
                    <a:pt x="25" y="62"/>
                  </a:lnTo>
                  <a:lnTo>
                    <a:pt x="18" y="58"/>
                  </a:lnTo>
                  <a:lnTo>
                    <a:pt x="10" y="54"/>
                  </a:lnTo>
                  <a:lnTo>
                    <a:pt x="7" y="51"/>
                  </a:lnTo>
                  <a:lnTo>
                    <a:pt x="3" y="51"/>
                  </a:lnTo>
                  <a:lnTo>
                    <a:pt x="0" y="47"/>
                  </a:lnTo>
                  <a:lnTo>
                    <a:pt x="7" y="44"/>
                  </a:lnTo>
                  <a:lnTo>
                    <a:pt x="14" y="40"/>
                  </a:lnTo>
                  <a:lnTo>
                    <a:pt x="18" y="33"/>
                  </a:lnTo>
                  <a:lnTo>
                    <a:pt x="25" y="29"/>
                  </a:lnTo>
                  <a:lnTo>
                    <a:pt x="39" y="15"/>
                  </a:lnTo>
                  <a:lnTo>
                    <a:pt x="43" y="8"/>
                  </a:lnTo>
                  <a:lnTo>
                    <a:pt x="50" y="0"/>
                  </a:lnTo>
                  <a:lnTo>
                    <a:pt x="46" y="11"/>
                  </a:lnTo>
                  <a:lnTo>
                    <a:pt x="46" y="18"/>
                  </a:lnTo>
                  <a:lnTo>
                    <a:pt x="43" y="26"/>
                  </a:lnTo>
                  <a:lnTo>
                    <a:pt x="39" y="33"/>
                  </a:lnTo>
                  <a:lnTo>
                    <a:pt x="39" y="40"/>
                  </a:lnTo>
                  <a:lnTo>
                    <a:pt x="36" y="51"/>
                  </a:lnTo>
                  <a:lnTo>
                    <a:pt x="32" y="58"/>
                  </a:lnTo>
                  <a:lnTo>
                    <a:pt x="32" y="65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16" name="Freeform 1068"/>
            <p:cNvSpPr>
              <a:spLocks/>
            </p:cNvSpPr>
            <p:nvPr/>
          </p:nvSpPr>
          <p:spPr bwMode="auto">
            <a:xfrm>
              <a:off x="3872" y="2404"/>
              <a:ext cx="44" cy="25"/>
            </a:xfrm>
            <a:custGeom>
              <a:avLst/>
              <a:gdLst>
                <a:gd name="T0" fmla="*/ 8 w 44"/>
                <a:gd name="T1" fmla="*/ 0 h 25"/>
                <a:gd name="T2" fmla="*/ 4 w 44"/>
                <a:gd name="T3" fmla="*/ 7 h 25"/>
                <a:gd name="T4" fmla="*/ 8 w 44"/>
                <a:gd name="T5" fmla="*/ 10 h 25"/>
                <a:gd name="T6" fmla="*/ 15 w 44"/>
                <a:gd name="T7" fmla="*/ 10 h 25"/>
                <a:gd name="T8" fmla="*/ 22 w 44"/>
                <a:gd name="T9" fmla="*/ 18 h 25"/>
                <a:gd name="T10" fmla="*/ 26 w 44"/>
                <a:gd name="T11" fmla="*/ 18 h 25"/>
                <a:gd name="T12" fmla="*/ 29 w 44"/>
                <a:gd name="T13" fmla="*/ 21 h 25"/>
                <a:gd name="T14" fmla="*/ 33 w 44"/>
                <a:gd name="T15" fmla="*/ 21 h 25"/>
                <a:gd name="T16" fmla="*/ 40 w 44"/>
                <a:gd name="T17" fmla="*/ 25 h 25"/>
                <a:gd name="T18" fmla="*/ 44 w 44"/>
                <a:gd name="T19" fmla="*/ 18 h 25"/>
                <a:gd name="T20" fmla="*/ 36 w 44"/>
                <a:gd name="T21" fmla="*/ 14 h 25"/>
                <a:gd name="T22" fmla="*/ 33 w 44"/>
                <a:gd name="T23" fmla="*/ 14 h 25"/>
                <a:gd name="T24" fmla="*/ 29 w 44"/>
                <a:gd name="T25" fmla="*/ 10 h 25"/>
                <a:gd name="T26" fmla="*/ 26 w 44"/>
                <a:gd name="T27" fmla="*/ 10 h 25"/>
                <a:gd name="T28" fmla="*/ 22 w 44"/>
                <a:gd name="T29" fmla="*/ 7 h 25"/>
                <a:gd name="T30" fmla="*/ 18 w 44"/>
                <a:gd name="T31" fmla="*/ 7 h 25"/>
                <a:gd name="T32" fmla="*/ 11 w 44"/>
                <a:gd name="T33" fmla="*/ 3 h 25"/>
                <a:gd name="T34" fmla="*/ 8 w 44"/>
                <a:gd name="T35" fmla="*/ 0 h 25"/>
                <a:gd name="T36" fmla="*/ 8 w 44"/>
                <a:gd name="T37" fmla="*/ 7 h 25"/>
                <a:gd name="T38" fmla="*/ 8 w 44"/>
                <a:gd name="T39" fmla="*/ 0 h 25"/>
                <a:gd name="T40" fmla="*/ 0 w 44"/>
                <a:gd name="T41" fmla="*/ 3 h 25"/>
                <a:gd name="T42" fmla="*/ 4 w 44"/>
                <a:gd name="T43" fmla="*/ 7 h 25"/>
                <a:gd name="T44" fmla="*/ 8 w 44"/>
                <a:gd name="T4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25">
                  <a:moveTo>
                    <a:pt x="8" y="0"/>
                  </a:moveTo>
                  <a:lnTo>
                    <a:pt x="4" y="7"/>
                  </a:lnTo>
                  <a:lnTo>
                    <a:pt x="8" y="10"/>
                  </a:lnTo>
                  <a:lnTo>
                    <a:pt x="15" y="10"/>
                  </a:lnTo>
                  <a:lnTo>
                    <a:pt x="22" y="18"/>
                  </a:lnTo>
                  <a:lnTo>
                    <a:pt x="26" y="18"/>
                  </a:lnTo>
                  <a:lnTo>
                    <a:pt x="29" y="21"/>
                  </a:lnTo>
                  <a:lnTo>
                    <a:pt x="33" y="21"/>
                  </a:lnTo>
                  <a:lnTo>
                    <a:pt x="40" y="25"/>
                  </a:lnTo>
                  <a:lnTo>
                    <a:pt x="44" y="18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29" y="10"/>
                  </a:lnTo>
                  <a:lnTo>
                    <a:pt x="26" y="10"/>
                  </a:lnTo>
                  <a:lnTo>
                    <a:pt x="22" y="7"/>
                  </a:lnTo>
                  <a:lnTo>
                    <a:pt x="18" y="7"/>
                  </a:lnTo>
                  <a:lnTo>
                    <a:pt x="11" y="3"/>
                  </a:lnTo>
                  <a:lnTo>
                    <a:pt x="8" y="0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3"/>
                  </a:lnTo>
                  <a:lnTo>
                    <a:pt x="4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17" name="Freeform 1069"/>
            <p:cNvSpPr>
              <a:spLocks/>
            </p:cNvSpPr>
            <p:nvPr/>
          </p:nvSpPr>
          <p:spPr bwMode="auto">
            <a:xfrm>
              <a:off x="3880" y="2350"/>
              <a:ext cx="57" cy="61"/>
            </a:xfrm>
            <a:custGeom>
              <a:avLst/>
              <a:gdLst>
                <a:gd name="T0" fmla="*/ 54 w 57"/>
                <a:gd name="T1" fmla="*/ 14 h 61"/>
                <a:gd name="T2" fmla="*/ 46 w 57"/>
                <a:gd name="T3" fmla="*/ 10 h 61"/>
                <a:gd name="T4" fmla="*/ 28 w 57"/>
                <a:gd name="T5" fmla="*/ 28 h 61"/>
                <a:gd name="T6" fmla="*/ 25 w 57"/>
                <a:gd name="T7" fmla="*/ 36 h 61"/>
                <a:gd name="T8" fmla="*/ 18 w 57"/>
                <a:gd name="T9" fmla="*/ 43 h 61"/>
                <a:gd name="T10" fmla="*/ 10 w 57"/>
                <a:gd name="T11" fmla="*/ 46 h 61"/>
                <a:gd name="T12" fmla="*/ 3 w 57"/>
                <a:gd name="T13" fmla="*/ 50 h 61"/>
                <a:gd name="T14" fmla="*/ 0 w 57"/>
                <a:gd name="T15" fmla="*/ 54 h 61"/>
                <a:gd name="T16" fmla="*/ 0 w 57"/>
                <a:gd name="T17" fmla="*/ 61 h 61"/>
                <a:gd name="T18" fmla="*/ 7 w 57"/>
                <a:gd name="T19" fmla="*/ 57 h 61"/>
                <a:gd name="T20" fmla="*/ 14 w 57"/>
                <a:gd name="T21" fmla="*/ 54 h 61"/>
                <a:gd name="T22" fmla="*/ 21 w 57"/>
                <a:gd name="T23" fmla="*/ 46 h 61"/>
                <a:gd name="T24" fmla="*/ 28 w 57"/>
                <a:gd name="T25" fmla="*/ 43 h 61"/>
                <a:gd name="T26" fmla="*/ 36 w 57"/>
                <a:gd name="T27" fmla="*/ 36 h 61"/>
                <a:gd name="T28" fmla="*/ 39 w 57"/>
                <a:gd name="T29" fmla="*/ 28 h 61"/>
                <a:gd name="T30" fmla="*/ 54 w 57"/>
                <a:gd name="T31" fmla="*/ 14 h 61"/>
                <a:gd name="T32" fmla="*/ 46 w 57"/>
                <a:gd name="T33" fmla="*/ 10 h 61"/>
                <a:gd name="T34" fmla="*/ 54 w 57"/>
                <a:gd name="T35" fmla="*/ 14 h 61"/>
                <a:gd name="T36" fmla="*/ 57 w 57"/>
                <a:gd name="T37" fmla="*/ 0 h 61"/>
                <a:gd name="T38" fmla="*/ 46 w 57"/>
                <a:gd name="T39" fmla="*/ 10 h 61"/>
                <a:gd name="T40" fmla="*/ 54 w 57"/>
                <a:gd name="T41" fmla="*/ 1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61">
                  <a:moveTo>
                    <a:pt x="54" y="14"/>
                  </a:moveTo>
                  <a:lnTo>
                    <a:pt x="46" y="10"/>
                  </a:lnTo>
                  <a:lnTo>
                    <a:pt x="28" y="28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0" y="46"/>
                  </a:lnTo>
                  <a:lnTo>
                    <a:pt x="3" y="50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7" y="57"/>
                  </a:lnTo>
                  <a:lnTo>
                    <a:pt x="14" y="54"/>
                  </a:lnTo>
                  <a:lnTo>
                    <a:pt x="21" y="46"/>
                  </a:lnTo>
                  <a:lnTo>
                    <a:pt x="28" y="43"/>
                  </a:lnTo>
                  <a:lnTo>
                    <a:pt x="36" y="36"/>
                  </a:lnTo>
                  <a:lnTo>
                    <a:pt x="39" y="28"/>
                  </a:lnTo>
                  <a:lnTo>
                    <a:pt x="54" y="14"/>
                  </a:lnTo>
                  <a:lnTo>
                    <a:pt x="46" y="10"/>
                  </a:lnTo>
                  <a:lnTo>
                    <a:pt x="54" y="14"/>
                  </a:lnTo>
                  <a:lnTo>
                    <a:pt x="57" y="0"/>
                  </a:lnTo>
                  <a:lnTo>
                    <a:pt x="46" y="10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18" name="Freeform 1070"/>
            <p:cNvSpPr>
              <a:spLocks/>
            </p:cNvSpPr>
            <p:nvPr/>
          </p:nvSpPr>
          <p:spPr bwMode="auto">
            <a:xfrm>
              <a:off x="3908" y="2360"/>
              <a:ext cx="26" cy="72"/>
            </a:xfrm>
            <a:custGeom>
              <a:avLst/>
              <a:gdLst>
                <a:gd name="T0" fmla="*/ 4 w 26"/>
                <a:gd name="T1" fmla="*/ 69 h 72"/>
                <a:gd name="T2" fmla="*/ 8 w 26"/>
                <a:gd name="T3" fmla="*/ 65 h 72"/>
                <a:gd name="T4" fmla="*/ 8 w 26"/>
                <a:gd name="T5" fmla="*/ 58 h 72"/>
                <a:gd name="T6" fmla="*/ 11 w 26"/>
                <a:gd name="T7" fmla="*/ 51 h 72"/>
                <a:gd name="T8" fmla="*/ 11 w 26"/>
                <a:gd name="T9" fmla="*/ 44 h 72"/>
                <a:gd name="T10" fmla="*/ 15 w 26"/>
                <a:gd name="T11" fmla="*/ 33 h 72"/>
                <a:gd name="T12" fmla="*/ 18 w 26"/>
                <a:gd name="T13" fmla="*/ 26 h 72"/>
                <a:gd name="T14" fmla="*/ 22 w 26"/>
                <a:gd name="T15" fmla="*/ 18 h 72"/>
                <a:gd name="T16" fmla="*/ 22 w 26"/>
                <a:gd name="T17" fmla="*/ 11 h 72"/>
                <a:gd name="T18" fmla="*/ 26 w 26"/>
                <a:gd name="T19" fmla="*/ 4 h 72"/>
                <a:gd name="T20" fmla="*/ 18 w 26"/>
                <a:gd name="T21" fmla="*/ 0 h 72"/>
                <a:gd name="T22" fmla="*/ 15 w 26"/>
                <a:gd name="T23" fmla="*/ 11 h 72"/>
                <a:gd name="T24" fmla="*/ 15 w 26"/>
                <a:gd name="T25" fmla="*/ 18 h 72"/>
                <a:gd name="T26" fmla="*/ 11 w 26"/>
                <a:gd name="T27" fmla="*/ 26 h 72"/>
                <a:gd name="T28" fmla="*/ 8 w 26"/>
                <a:gd name="T29" fmla="*/ 33 h 72"/>
                <a:gd name="T30" fmla="*/ 8 w 26"/>
                <a:gd name="T31" fmla="*/ 40 h 72"/>
                <a:gd name="T32" fmla="*/ 4 w 26"/>
                <a:gd name="T33" fmla="*/ 47 h 72"/>
                <a:gd name="T34" fmla="*/ 0 w 26"/>
                <a:gd name="T35" fmla="*/ 54 h 72"/>
                <a:gd name="T36" fmla="*/ 0 w 26"/>
                <a:gd name="T37" fmla="*/ 65 h 72"/>
                <a:gd name="T38" fmla="*/ 8 w 26"/>
                <a:gd name="T39" fmla="*/ 62 h 72"/>
                <a:gd name="T40" fmla="*/ 4 w 26"/>
                <a:gd name="T41" fmla="*/ 69 h 72"/>
                <a:gd name="T42" fmla="*/ 8 w 26"/>
                <a:gd name="T43" fmla="*/ 72 h 72"/>
                <a:gd name="T44" fmla="*/ 8 w 26"/>
                <a:gd name="T45" fmla="*/ 65 h 72"/>
                <a:gd name="T46" fmla="*/ 4 w 26"/>
                <a:gd name="T47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72">
                  <a:moveTo>
                    <a:pt x="4" y="69"/>
                  </a:moveTo>
                  <a:lnTo>
                    <a:pt x="8" y="65"/>
                  </a:lnTo>
                  <a:lnTo>
                    <a:pt x="8" y="58"/>
                  </a:lnTo>
                  <a:lnTo>
                    <a:pt x="11" y="51"/>
                  </a:lnTo>
                  <a:lnTo>
                    <a:pt x="11" y="44"/>
                  </a:lnTo>
                  <a:lnTo>
                    <a:pt x="15" y="33"/>
                  </a:lnTo>
                  <a:lnTo>
                    <a:pt x="18" y="26"/>
                  </a:lnTo>
                  <a:lnTo>
                    <a:pt x="22" y="18"/>
                  </a:lnTo>
                  <a:lnTo>
                    <a:pt x="22" y="11"/>
                  </a:lnTo>
                  <a:lnTo>
                    <a:pt x="26" y="4"/>
                  </a:lnTo>
                  <a:lnTo>
                    <a:pt x="18" y="0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8" y="33"/>
                  </a:lnTo>
                  <a:lnTo>
                    <a:pt x="8" y="40"/>
                  </a:lnTo>
                  <a:lnTo>
                    <a:pt x="4" y="47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8" y="62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65"/>
                  </a:lnTo>
                  <a:lnTo>
                    <a:pt x="4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19" name="Freeform 1071"/>
            <p:cNvSpPr>
              <a:spLocks/>
            </p:cNvSpPr>
            <p:nvPr/>
          </p:nvSpPr>
          <p:spPr bwMode="auto">
            <a:xfrm>
              <a:off x="3998" y="2364"/>
              <a:ext cx="22" cy="14"/>
            </a:xfrm>
            <a:custGeom>
              <a:avLst/>
              <a:gdLst>
                <a:gd name="T0" fmla="*/ 22 w 22"/>
                <a:gd name="T1" fmla="*/ 11 h 14"/>
                <a:gd name="T2" fmla="*/ 18 w 22"/>
                <a:gd name="T3" fmla="*/ 14 h 14"/>
                <a:gd name="T4" fmla="*/ 7 w 22"/>
                <a:gd name="T5" fmla="*/ 14 h 14"/>
                <a:gd name="T6" fmla="*/ 4 w 22"/>
                <a:gd name="T7" fmla="*/ 11 h 14"/>
                <a:gd name="T8" fmla="*/ 0 w 22"/>
                <a:gd name="T9" fmla="*/ 11 h 14"/>
                <a:gd name="T10" fmla="*/ 0 w 22"/>
                <a:gd name="T11" fmla="*/ 4 h 14"/>
                <a:gd name="T12" fmla="*/ 4 w 22"/>
                <a:gd name="T13" fmla="*/ 0 h 14"/>
                <a:gd name="T14" fmla="*/ 11 w 22"/>
                <a:gd name="T15" fmla="*/ 0 h 14"/>
                <a:gd name="T16" fmla="*/ 18 w 22"/>
                <a:gd name="T17" fmla="*/ 4 h 14"/>
                <a:gd name="T18" fmla="*/ 22 w 22"/>
                <a:gd name="T19" fmla="*/ 7 h 14"/>
                <a:gd name="T20" fmla="*/ 22 w 22"/>
                <a:gd name="T2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4">
                  <a:moveTo>
                    <a:pt x="22" y="11"/>
                  </a:moveTo>
                  <a:lnTo>
                    <a:pt x="18" y="14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8" y="4"/>
                  </a:lnTo>
                  <a:lnTo>
                    <a:pt x="22" y="7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20" name="Freeform 1072"/>
            <p:cNvSpPr>
              <a:spLocks/>
            </p:cNvSpPr>
            <p:nvPr/>
          </p:nvSpPr>
          <p:spPr bwMode="auto">
            <a:xfrm>
              <a:off x="3995" y="2371"/>
              <a:ext cx="25" cy="11"/>
            </a:xfrm>
            <a:custGeom>
              <a:avLst/>
              <a:gdLst>
                <a:gd name="T0" fmla="*/ 0 w 25"/>
                <a:gd name="T1" fmla="*/ 4 h 11"/>
                <a:gd name="T2" fmla="*/ 3 w 25"/>
                <a:gd name="T3" fmla="*/ 4 h 11"/>
                <a:gd name="T4" fmla="*/ 3 w 25"/>
                <a:gd name="T5" fmla="*/ 7 h 11"/>
                <a:gd name="T6" fmla="*/ 7 w 25"/>
                <a:gd name="T7" fmla="*/ 7 h 11"/>
                <a:gd name="T8" fmla="*/ 10 w 25"/>
                <a:gd name="T9" fmla="*/ 11 h 11"/>
                <a:gd name="T10" fmla="*/ 21 w 25"/>
                <a:gd name="T11" fmla="*/ 11 h 11"/>
                <a:gd name="T12" fmla="*/ 25 w 25"/>
                <a:gd name="T13" fmla="*/ 7 h 11"/>
                <a:gd name="T14" fmla="*/ 21 w 25"/>
                <a:gd name="T15" fmla="*/ 0 h 11"/>
                <a:gd name="T16" fmla="*/ 21 w 25"/>
                <a:gd name="T17" fmla="*/ 4 h 11"/>
                <a:gd name="T18" fmla="*/ 10 w 25"/>
                <a:gd name="T19" fmla="*/ 4 h 11"/>
                <a:gd name="T20" fmla="*/ 7 w 25"/>
                <a:gd name="T21" fmla="*/ 0 h 11"/>
                <a:gd name="T22" fmla="*/ 3 w 25"/>
                <a:gd name="T23" fmla="*/ 0 h 11"/>
                <a:gd name="T24" fmla="*/ 7 w 25"/>
                <a:gd name="T25" fmla="*/ 4 h 11"/>
                <a:gd name="T26" fmla="*/ 0 w 25"/>
                <a:gd name="T2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1">
                  <a:moveTo>
                    <a:pt x="0" y="4"/>
                  </a:moveTo>
                  <a:lnTo>
                    <a:pt x="3" y="4"/>
                  </a:lnTo>
                  <a:lnTo>
                    <a:pt x="3" y="7"/>
                  </a:lnTo>
                  <a:lnTo>
                    <a:pt x="7" y="7"/>
                  </a:lnTo>
                  <a:lnTo>
                    <a:pt x="10" y="11"/>
                  </a:lnTo>
                  <a:lnTo>
                    <a:pt x="21" y="11"/>
                  </a:lnTo>
                  <a:lnTo>
                    <a:pt x="25" y="7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10" y="4"/>
                  </a:lnTo>
                  <a:lnTo>
                    <a:pt x="7" y="0"/>
                  </a:lnTo>
                  <a:lnTo>
                    <a:pt x="3" y="0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21" name="Freeform 1073"/>
            <p:cNvSpPr>
              <a:spLocks/>
            </p:cNvSpPr>
            <p:nvPr/>
          </p:nvSpPr>
          <p:spPr bwMode="auto">
            <a:xfrm>
              <a:off x="3995" y="2360"/>
              <a:ext cx="28" cy="18"/>
            </a:xfrm>
            <a:custGeom>
              <a:avLst/>
              <a:gdLst>
                <a:gd name="T0" fmla="*/ 25 w 28"/>
                <a:gd name="T1" fmla="*/ 18 h 18"/>
                <a:gd name="T2" fmla="*/ 28 w 28"/>
                <a:gd name="T3" fmla="*/ 18 h 18"/>
                <a:gd name="T4" fmla="*/ 28 w 28"/>
                <a:gd name="T5" fmla="*/ 11 h 18"/>
                <a:gd name="T6" fmla="*/ 25 w 28"/>
                <a:gd name="T7" fmla="*/ 8 h 18"/>
                <a:gd name="T8" fmla="*/ 21 w 28"/>
                <a:gd name="T9" fmla="*/ 0 h 18"/>
                <a:gd name="T10" fmla="*/ 3 w 28"/>
                <a:gd name="T11" fmla="*/ 0 h 18"/>
                <a:gd name="T12" fmla="*/ 0 w 28"/>
                <a:gd name="T13" fmla="*/ 8 h 18"/>
                <a:gd name="T14" fmla="*/ 0 w 28"/>
                <a:gd name="T15" fmla="*/ 15 h 18"/>
                <a:gd name="T16" fmla="*/ 7 w 28"/>
                <a:gd name="T17" fmla="*/ 15 h 18"/>
                <a:gd name="T18" fmla="*/ 7 w 28"/>
                <a:gd name="T19" fmla="*/ 8 h 18"/>
                <a:gd name="T20" fmla="*/ 14 w 28"/>
                <a:gd name="T21" fmla="*/ 8 h 18"/>
                <a:gd name="T22" fmla="*/ 18 w 28"/>
                <a:gd name="T23" fmla="*/ 11 h 18"/>
                <a:gd name="T24" fmla="*/ 21 w 28"/>
                <a:gd name="T25" fmla="*/ 11 h 18"/>
                <a:gd name="T26" fmla="*/ 21 w 28"/>
                <a:gd name="T27" fmla="*/ 15 h 18"/>
                <a:gd name="T28" fmla="*/ 21 w 28"/>
                <a:gd name="T29" fmla="*/ 11 h 18"/>
                <a:gd name="T30" fmla="*/ 25 w 28"/>
                <a:gd name="T31" fmla="*/ 18 h 18"/>
                <a:gd name="T32" fmla="*/ 28 w 28"/>
                <a:gd name="T33" fmla="*/ 18 h 18"/>
                <a:gd name="T34" fmla="*/ 25 w 28"/>
                <a:gd name="T3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8">
                  <a:moveTo>
                    <a:pt x="25" y="18"/>
                  </a:moveTo>
                  <a:lnTo>
                    <a:pt x="28" y="18"/>
                  </a:lnTo>
                  <a:lnTo>
                    <a:pt x="28" y="11"/>
                  </a:lnTo>
                  <a:lnTo>
                    <a:pt x="25" y="8"/>
                  </a:lnTo>
                  <a:lnTo>
                    <a:pt x="21" y="0"/>
                  </a:lnTo>
                  <a:lnTo>
                    <a:pt x="3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8" y="11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1" y="11"/>
                  </a:lnTo>
                  <a:lnTo>
                    <a:pt x="25" y="18"/>
                  </a:lnTo>
                  <a:lnTo>
                    <a:pt x="28" y="18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22" name="Freeform 1074"/>
            <p:cNvSpPr>
              <a:spLocks/>
            </p:cNvSpPr>
            <p:nvPr/>
          </p:nvSpPr>
          <p:spPr bwMode="auto">
            <a:xfrm>
              <a:off x="3991" y="2418"/>
              <a:ext cx="40" cy="36"/>
            </a:xfrm>
            <a:custGeom>
              <a:avLst/>
              <a:gdLst>
                <a:gd name="T0" fmla="*/ 40 w 40"/>
                <a:gd name="T1" fmla="*/ 11 h 36"/>
                <a:gd name="T2" fmla="*/ 40 w 40"/>
                <a:gd name="T3" fmla="*/ 18 h 36"/>
                <a:gd name="T4" fmla="*/ 36 w 40"/>
                <a:gd name="T5" fmla="*/ 29 h 36"/>
                <a:gd name="T6" fmla="*/ 32 w 40"/>
                <a:gd name="T7" fmla="*/ 32 h 36"/>
                <a:gd name="T8" fmla="*/ 25 w 40"/>
                <a:gd name="T9" fmla="*/ 36 h 36"/>
                <a:gd name="T10" fmla="*/ 18 w 40"/>
                <a:gd name="T11" fmla="*/ 36 h 36"/>
                <a:gd name="T12" fmla="*/ 14 w 40"/>
                <a:gd name="T13" fmla="*/ 32 h 36"/>
                <a:gd name="T14" fmla="*/ 11 w 40"/>
                <a:gd name="T15" fmla="*/ 32 h 36"/>
                <a:gd name="T16" fmla="*/ 7 w 40"/>
                <a:gd name="T17" fmla="*/ 29 h 36"/>
                <a:gd name="T18" fmla="*/ 4 w 40"/>
                <a:gd name="T19" fmla="*/ 29 h 36"/>
                <a:gd name="T20" fmla="*/ 0 w 40"/>
                <a:gd name="T21" fmla="*/ 25 h 36"/>
                <a:gd name="T22" fmla="*/ 0 w 40"/>
                <a:gd name="T23" fmla="*/ 14 h 36"/>
                <a:gd name="T24" fmla="*/ 7 w 40"/>
                <a:gd name="T25" fmla="*/ 7 h 36"/>
                <a:gd name="T26" fmla="*/ 7 w 40"/>
                <a:gd name="T27" fmla="*/ 4 h 36"/>
                <a:gd name="T28" fmla="*/ 11 w 40"/>
                <a:gd name="T29" fmla="*/ 4 h 36"/>
                <a:gd name="T30" fmla="*/ 14 w 40"/>
                <a:gd name="T31" fmla="*/ 0 h 36"/>
                <a:gd name="T32" fmla="*/ 25 w 40"/>
                <a:gd name="T33" fmla="*/ 0 h 36"/>
                <a:gd name="T34" fmla="*/ 29 w 40"/>
                <a:gd name="T35" fmla="*/ 4 h 36"/>
                <a:gd name="T36" fmla="*/ 32 w 40"/>
                <a:gd name="T37" fmla="*/ 4 h 36"/>
                <a:gd name="T38" fmla="*/ 40 w 40"/>
                <a:gd name="T39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36">
                  <a:moveTo>
                    <a:pt x="40" y="11"/>
                  </a:moveTo>
                  <a:lnTo>
                    <a:pt x="40" y="18"/>
                  </a:lnTo>
                  <a:lnTo>
                    <a:pt x="36" y="29"/>
                  </a:lnTo>
                  <a:lnTo>
                    <a:pt x="32" y="32"/>
                  </a:lnTo>
                  <a:lnTo>
                    <a:pt x="25" y="36"/>
                  </a:lnTo>
                  <a:lnTo>
                    <a:pt x="18" y="36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7" y="29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14"/>
                  </a:lnTo>
                  <a:lnTo>
                    <a:pt x="7" y="7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4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23" name="Freeform 1075"/>
            <p:cNvSpPr>
              <a:spLocks/>
            </p:cNvSpPr>
            <p:nvPr/>
          </p:nvSpPr>
          <p:spPr bwMode="auto">
            <a:xfrm>
              <a:off x="4016" y="2429"/>
              <a:ext cx="18" cy="32"/>
            </a:xfrm>
            <a:custGeom>
              <a:avLst/>
              <a:gdLst>
                <a:gd name="T0" fmla="*/ 0 w 18"/>
                <a:gd name="T1" fmla="*/ 29 h 32"/>
                <a:gd name="T2" fmla="*/ 7 w 18"/>
                <a:gd name="T3" fmla="*/ 25 h 32"/>
                <a:gd name="T4" fmla="*/ 15 w 18"/>
                <a:gd name="T5" fmla="*/ 18 h 32"/>
                <a:gd name="T6" fmla="*/ 18 w 18"/>
                <a:gd name="T7" fmla="*/ 11 h 32"/>
                <a:gd name="T8" fmla="*/ 18 w 18"/>
                <a:gd name="T9" fmla="*/ 0 h 32"/>
                <a:gd name="T10" fmla="*/ 11 w 18"/>
                <a:gd name="T11" fmla="*/ 0 h 32"/>
                <a:gd name="T12" fmla="*/ 11 w 18"/>
                <a:gd name="T13" fmla="*/ 7 h 32"/>
                <a:gd name="T14" fmla="*/ 7 w 18"/>
                <a:gd name="T15" fmla="*/ 14 h 32"/>
                <a:gd name="T16" fmla="*/ 4 w 18"/>
                <a:gd name="T17" fmla="*/ 21 h 32"/>
                <a:gd name="T18" fmla="*/ 0 w 18"/>
                <a:gd name="T19" fmla="*/ 21 h 32"/>
                <a:gd name="T20" fmla="*/ 0 w 18"/>
                <a:gd name="T21" fmla="*/ 32 h 32"/>
                <a:gd name="T22" fmla="*/ 0 w 18"/>
                <a:gd name="T2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2">
                  <a:moveTo>
                    <a:pt x="0" y="29"/>
                  </a:moveTo>
                  <a:lnTo>
                    <a:pt x="7" y="25"/>
                  </a:lnTo>
                  <a:lnTo>
                    <a:pt x="15" y="18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11" y="7"/>
                  </a:lnTo>
                  <a:lnTo>
                    <a:pt x="7" y="14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3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24" name="Freeform 1076"/>
            <p:cNvSpPr>
              <a:spLocks/>
            </p:cNvSpPr>
            <p:nvPr/>
          </p:nvSpPr>
          <p:spPr bwMode="auto">
            <a:xfrm>
              <a:off x="3988" y="2436"/>
              <a:ext cx="28" cy="22"/>
            </a:xfrm>
            <a:custGeom>
              <a:avLst/>
              <a:gdLst>
                <a:gd name="T0" fmla="*/ 0 w 28"/>
                <a:gd name="T1" fmla="*/ 4 h 22"/>
                <a:gd name="T2" fmla="*/ 3 w 28"/>
                <a:gd name="T3" fmla="*/ 7 h 22"/>
                <a:gd name="T4" fmla="*/ 3 w 28"/>
                <a:gd name="T5" fmla="*/ 11 h 22"/>
                <a:gd name="T6" fmla="*/ 10 w 28"/>
                <a:gd name="T7" fmla="*/ 18 h 22"/>
                <a:gd name="T8" fmla="*/ 14 w 28"/>
                <a:gd name="T9" fmla="*/ 18 h 22"/>
                <a:gd name="T10" fmla="*/ 21 w 28"/>
                <a:gd name="T11" fmla="*/ 22 h 22"/>
                <a:gd name="T12" fmla="*/ 28 w 28"/>
                <a:gd name="T13" fmla="*/ 22 h 22"/>
                <a:gd name="T14" fmla="*/ 28 w 28"/>
                <a:gd name="T15" fmla="*/ 14 h 22"/>
                <a:gd name="T16" fmla="*/ 17 w 28"/>
                <a:gd name="T17" fmla="*/ 14 h 22"/>
                <a:gd name="T18" fmla="*/ 14 w 28"/>
                <a:gd name="T19" fmla="*/ 11 h 22"/>
                <a:gd name="T20" fmla="*/ 10 w 28"/>
                <a:gd name="T21" fmla="*/ 11 h 22"/>
                <a:gd name="T22" fmla="*/ 10 w 28"/>
                <a:gd name="T23" fmla="*/ 7 h 22"/>
                <a:gd name="T24" fmla="*/ 7 w 28"/>
                <a:gd name="T25" fmla="*/ 4 h 22"/>
                <a:gd name="T26" fmla="*/ 7 w 28"/>
                <a:gd name="T27" fmla="*/ 0 h 22"/>
                <a:gd name="T28" fmla="*/ 7 w 28"/>
                <a:gd name="T29" fmla="*/ 4 h 22"/>
                <a:gd name="T30" fmla="*/ 0 w 28"/>
                <a:gd name="T3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2">
                  <a:moveTo>
                    <a:pt x="0" y="4"/>
                  </a:moveTo>
                  <a:lnTo>
                    <a:pt x="3" y="7"/>
                  </a:lnTo>
                  <a:lnTo>
                    <a:pt x="3" y="11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21" y="22"/>
                  </a:lnTo>
                  <a:lnTo>
                    <a:pt x="28" y="22"/>
                  </a:lnTo>
                  <a:lnTo>
                    <a:pt x="28" y="14"/>
                  </a:lnTo>
                  <a:lnTo>
                    <a:pt x="17" y="14"/>
                  </a:lnTo>
                  <a:lnTo>
                    <a:pt x="14" y="11"/>
                  </a:lnTo>
                  <a:lnTo>
                    <a:pt x="10" y="11"/>
                  </a:lnTo>
                  <a:lnTo>
                    <a:pt x="10" y="7"/>
                  </a:lnTo>
                  <a:lnTo>
                    <a:pt x="7" y="4"/>
                  </a:lnTo>
                  <a:lnTo>
                    <a:pt x="7" y="0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25" name="Freeform 1077"/>
            <p:cNvSpPr>
              <a:spLocks/>
            </p:cNvSpPr>
            <p:nvPr/>
          </p:nvSpPr>
          <p:spPr bwMode="auto">
            <a:xfrm>
              <a:off x="3988" y="2414"/>
              <a:ext cx="21" cy="26"/>
            </a:xfrm>
            <a:custGeom>
              <a:avLst/>
              <a:gdLst>
                <a:gd name="T0" fmla="*/ 21 w 21"/>
                <a:gd name="T1" fmla="*/ 0 h 26"/>
                <a:gd name="T2" fmla="*/ 17 w 21"/>
                <a:gd name="T3" fmla="*/ 0 h 26"/>
                <a:gd name="T4" fmla="*/ 10 w 21"/>
                <a:gd name="T5" fmla="*/ 4 h 26"/>
                <a:gd name="T6" fmla="*/ 0 w 21"/>
                <a:gd name="T7" fmla="*/ 15 h 26"/>
                <a:gd name="T8" fmla="*/ 0 w 21"/>
                <a:gd name="T9" fmla="*/ 26 h 26"/>
                <a:gd name="T10" fmla="*/ 7 w 21"/>
                <a:gd name="T11" fmla="*/ 26 h 26"/>
                <a:gd name="T12" fmla="*/ 7 w 21"/>
                <a:gd name="T13" fmla="*/ 18 h 26"/>
                <a:gd name="T14" fmla="*/ 17 w 21"/>
                <a:gd name="T15" fmla="*/ 8 h 26"/>
                <a:gd name="T16" fmla="*/ 21 w 21"/>
                <a:gd name="T17" fmla="*/ 8 h 26"/>
                <a:gd name="T18" fmla="*/ 21 w 21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6">
                  <a:moveTo>
                    <a:pt x="21" y="0"/>
                  </a:moveTo>
                  <a:lnTo>
                    <a:pt x="17" y="0"/>
                  </a:lnTo>
                  <a:lnTo>
                    <a:pt x="10" y="4"/>
                  </a:lnTo>
                  <a:lnTo>
                    <a:pt x="0" y="15"/>
                  </a:lnTo>
                  <a:lnTo>
                    <a:pt x="0" y="26"/>
                  </a:lnTo>
                  <a:lnTo>
                    <a:pt x="7" y="26"/>
                  </a:lnTo>
                  <a:lnTo>
                    <a:pt x="7" y="1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26" name="Freeform 1078"/>
            <p:cNvSpPr>
              <a:spLocks/>
            </p:cNvSpPr>
            <p:nvPr/>
          </p:nvSpPr>
          <p:spPr bwMode="auto">
            <a:xfrm>
              <a:off x="4009" y="2414"/>
              <a:ext cx="25" cy="18"/>
            </a:xfrm>
            <a:custGeom>
              <a:avLst/>
              <a:gdLst>
                <a:gd name="T0" fmla="*/ 25 w 25"/>
                <a:gd name="T1" fmla="*/ 15 h 18"/>
                <a:gd name="T2" fmla="*/ 22 w 25"/>
                <a:gd name="T3" fmla="*/ 11 h 18"/>
                <a:gd name="T4" fmla="*/ 22 w 25"/>
                <a:gd name="T5" fmla="*/ 8 h 18"/>
                <a:gd name="T6" fmla="*/ 18 w 25"/>
                <a:gd name="T7" fmla="*/ 8 h 18"/>
                <a:gd name="T8" fmla="*/ 14 w 25"/>
                <a:gd name="T9" fmla="*/ 4 h 18"/>
                <a:gd name="T10" fmla="*/ 11 w 25"/>
                <a:gd name="T11" fmla="*/ 4 h 18"/>
                <a:gd name="T12" fmla="*/ 7 w 25"/>
                <a:gd name="T13" fmla="*/ 0 h 18"/>
                <a:gd name="T14" fmla="*/ 0 w 25"/>
                <a:gd name="T15" fmla="*/ 0 h 18"/>
                <a:gd name="T16" fmla="*/ 0 w 25"/>
                <a:gd name="T17" fmla="*/ 8 h 18"/>
                <a:gd name="T18" fmla="*/ 7 w 25"/>
                <a:gd name="T19" fmla="*/ 8 h 18"/>
                <a:gd name="T20" fmla="*/ 7 w 25"/>
                <a:gd name="T21" fmla="*/ 11 h 18"/>
                <a:gd name="T22" fmla="*/ 14 w 25"/>
                <a:gd name="T23" fmla="*/ 11 h 18"/>
                <a:gd name="T24" fmla="*/ 14 w 25"/>
                <a:gd name="T25" fmla="*/ 15 h 18"/>
                <a:gd name="T26" fmla="*/ 18 w 25"/>
                <a:gd name="T27" fmla="*/ 15 h 18"/>
                <a:gd name="T28" fmla="*/ 18 w 25"/>
                <a:gd name="T29" fmla="*/ 18 h 18"/>
                <a:gd name="T30" fmla="*/ 18 w 25"/>
                <a:gd name="T31" fmla="*/ 15 h 18"/>
                <a:gd name="T32" fmla="*/ 25 w 25"/>
                <a:gd name="T3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8">
                  <a:moveTo>
                    <a:pt x="25" y="15"/>
                  </a:moveTo>
                  <a:lnTo>
                    <a:pt x="22" y="11"/>
                  </a:lnTo>
                  <a:lnTo>
                    <a:pt x="22" y="8"/>
                  </a:lnTo>
                  <a:lnTo>
                    <a:pt x="18" y="8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27" name="Freeform 1079"/>
            <p:cNvSpPr>
              <a:spLocks/>
            </p:cNvSpPr>
            <p:nvPr/>
          </p:nvSpPr>
          <p:spPr bwMode="auto">
            <a:xfrm>
              <a:off x="3998" y="2429"/>
              <a:ext cx="22" cy="18"/>
            </a:xfrm>
            <a:custGeom>
              <a:avLst/>
              <a:gdLst>
                <a:gd name="T0" fmla="*/ 22 w 22"/>
                <a:gd name="T1" fmla="*/ 3 h 18"/>
                <a:gd name="T2" fmla="*/ 18 w 22"/>
                <a:gd name="T3" fmla="*/ 14 h 18"/>
                <a:gd name="T4" fmla="*/ 18 w 22"/>
                <a:gd name="T5" fmla="*/ 18 h 18"/>
                <a:gd name="T6" fmla="*/ 11 w 22"/>
                <a:gd name="T7" fmla="*/ 18 h 18"/>
                <a:gd name="T8" fmla="*/ 7 w 22"/>
                <a:gd name="T9" fmla="*/ 14 h 18"/>
                <a:gd name="T10" fmla="*/ 4 w 22"/>
                <a:gd name="T11" fmla="*/ 14 h 18"/>
                <a:gd name="T12" fmla="*/ 4 w 22"/>
                <a:gd name="T13" fmla="*/ 11 h 18"/>
                <a:gd name="T14" fmla="*/ 0 w 22"/>
                <a:gd name="T15" fmla="*/ 7 h 18"/>
                <a:gd name="T16" fmla="*/ 7 w 22"/>
                <a:gd name="T17" fmla="*/ 0 h 18"/>
                <a:gd name="T18" fmla="*/ 18 w 22"/>
                <a:gd name="T19" fmla="*/ 0 h 18"/>
                <a:gd name="T20" fmla="*/ 22 w 22"/>
                <a:gd name="T2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8">
                  <a:moveTo>
                    <a:pt x="22" y="3"/>
                  </a:moveTo>
                  <a:lnTo>
                    <a:pt x="18" y="14"/>
                  </a:lnTo>
                  <a:lnTo>
                    <a:pt x="18" y="18"/>
                  </a:lnTo>
                  <a:lnTo>
                    <a:pt x="11" y="18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7" y="0"/>
                  </a:lnTo>
                  <a:lnTo>
                    <a:pt x="18" y="0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28" name="Freeform 1080"/>
            <p:cNvSpPr>
              <a:spLocks/>
            </p:cNvSpPr>
            <p:nvPr/>
          </p:nvSpPr>
          <p:spPr bwMode="auto">
            <a:xfrm>
              <a:off x="4013" y="2432"/>
              <a:ext cx="10" cy="15"/>
            </a:xfrm>
            <a:custGeom>
              <a:avLst/>
              <a:gdLst>
                <a:gd name="T0" fmla="*/ 3 w 10"/>
                <a:gd name="T1" fmla="*/ 15 h 15"/>
                <a:gd name="T2" fmla="*/ 7 w 10"/>
                <a:gd name="T3" fmla="*/ 15 h 15"/>
                <a:gd name="T4" fmla="*/ 10 w 10"/>
                <a:gd name="T5" fmla="*/ 0 h 15"/>
                <a:gd name="T6" fmla="*/ 3 w 10"/>
                <a:gd name="T7" fmla="*/ 0 h 15"/>
                <a:gd name="T8" fmla="*/ 0 w 10"/>
                <a:gd name="T9" fmla="*/ 11 h 15"/>
                <a:gd name="T10" fmla="*/ 3 w 10"/>
                <a:gd name="T11" fmla="*/ 8 h 15"/>
                <a:gd name="T12" fmla="*/ 3 w 10"/>
                <a:gd name="T13" fmla="*/ 15 h 15"/>
                <a:gd name="T14" fmla="*/ 7 w 10"/>
                <a:gd name="T15" fmla="*/ 15 h 15"/>
                <a:gd name="T16" fmla="*/ 3 w 10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5">
                  <a:moveTo>
                    <a:pt x="3" y="15"/>
                  </a:moveTo>
                  <a:lnTo>
                    <a:pt x="7" y="15"/>
                  </a:lnTo>
                  <a:lnTo>
                    <a:pt x="10" y="0"/>
                  </a:lnTo>
                  <a:lnTo>
                    <a:pt x="3" y="0"/>
                  </a:lnTo>
                  <a:lnTo>
                    <a:pt x="0" y="11"/>
                  </a:lnTo>
                  <a:lnTo>
                    <a:pt x="3" y="8"/>
                  </a:lnTo>
                  <a:lnTo>
                    <a:pt x="3" y="15"/>
                  </a:lnTo>
                  <a:lnTo>
                    <a:pt x="7" y="15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29" name="Freeform 1081"/>
            <p:cNvSpPr>
              <a:spLocks/>
            </p:cNvSpPr>
            <p:nvPr/>
          </p:nvSpPr>
          <p:spPr bwMode="auto">
            <a:xfrm>
              <a:off x="3995" y="2436"/>
              <a:ext cx="21" cy="14"/>
            </a:xfrm>
            <a:custGeom>
              <a:avLst/>
              <a:gdLst>
                <a:gd name="T0" fmla="*/ 3 w 21"/>
                <a:gd name="T1" fmla="*/ 0 h 14"/>
                <a:gd name="T2" fmla="*/ 3 w 21"/>
                <a:gd name="T3" fmla="*/ 7 h 14"/>
                <a:gd name="T4" fmla="*/ 7 w 21"/>
                <a:gd name="T5" fmla="*/ 11 h 14"/>
                <a:gd name="T6" fmla="*/ 10 w 21"/>
                <a:gd name="T7" fmla="*/ 11 h 14"/>
                <a:gd name="T8" fmla="*/ 14 w 21"/>
                <a:gd name="T9" fmla="*/ 14 h 14"/>
                <a:gd name="T10" fmla="*/ 21 w 21"/>
                <a:gd name="T11" fmla="*/ 14 h 14"/>
                <a:gd name="T12" fmla="*/ 21 w 21"/>
                <a:gd name="T13" fmla="*/ 4 h 14"/>
                <a:gd name="T14" fmla="*/ 21 w 21"/>
                <a:gd name="T15" fmla="*/ 7 h 14"/>
                <a:gd name="T16" fmla="*/ 18 w 21"/>
                <a:gd name="T17" fmla="*/ 4 h 14"/>
                <a:gd name="T18" fmla="*/ 14 w 21"/>
                <a:gd name="T19" fmla="*/ 7 h 14"/>
                <a:gd name="T20" fmla="*/ 14 w 21"/>
                <a:gd name="T21" fmla="*/ 4 h 14"/>
                <a:gd name="T22" fmla="*/ 10 w 21"/>
                <a:gd name="T23" fmla="*/ 4 h 14"/>
                <a:gd name="T24" fmla="*/ 10 w 21"/>
                <a:gd name="T25" fmla="*/ 0 h 14"/>
                <a:gd name="T26" fmla="*/ 0 w 21"/>
                <a:gd name="T27" fmla="*/ 0 h 14"/>
                <a:gd name="T28" fmla="*/ 3 w 21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4">
                  <a:moveTo>
                    <a:pt x="3" y="0"/>
                  </a:moveTo>
                  <a:lnTo>
                    <a:pt x="3" y="7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4" y="14"/>
                  </a:lnTo>
                  <a:lnTo>
                    <a:pt x="21" y="14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30" name="Freeform 1082"/>
            <p:cNvSpPr>
              <a:spLocks/>
            </p:cNvSpPr>
            <p:nvPr/>
          </p:nvSpPr>
          <p:spPr bwMode="auto">
            <a:xfrm>
              <a:off x="3998" y="2425"/>
              <a:ext cx="29" cy="11"/>
            </a:xfrm>
            <a:custGeom>
              <a:avLst/>
              <a:gdLst>
                <a:gd name="T0" fmla="*/ 25 w 29"/>
                <a:gd name="T1" fmla="*/ 7 h 11"/>
                <a:gd name="T2" fmla="*/ 18 w 29"/>
                <a:gd name="T3" fmla="*/ 0 h 11"/>
                <a:gd name="T4" fmla="*/ 7 w 29"/>
                <a:gd name="T5" fmla="*/ 0 h 11"/>
                <a:gd name="T6" fmla="*/ 0 w 29"/>
                <a:gd name="T7" fmla="*/ 7 h 11"/>
                <a:gd name="T8" fmla="*/ 0 w 29"/>
                <a:gd name="T9" fmla="*/ 11 h 11"/>
                <a:gd name="T10" fmla="*/ 4 w 29"/>
                <a:gd name="T11" fmla="*/ 11 h 11"/>
                <a:gd name="T12" fmla="*/ 4 w 29"/>
                <a:gd name="T13" fmla="*/ 7 h 11"/>
                <a:gd name="T14" fmla="*/ 18 w 29"/>
                <a:gd name="T15" fmla="*/ 7 h 11"/>
                <a:gd name="T16" fmla="*/ 18 w 29"/>
                <a:gd name="T17" fmla="*/ 11 h 11"/>
                <a:gd name="T18" fmla="*/ 18 w 29"/>
                <a:gd name="T19" fmla="*/ 7 h 11"/>
                <a:gd name="T20" fmla="*/ 29 w 29"/>
                <a:gd name="T21" fmla="*/ 7 h 11"/>
                <a:gd name="T22" fmla="*/ 25 w 29"/>
                <a:gd name="T2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1">
                  <a:moveTo>
                    <a:pt x="25" y="7"/>
                  </a:moveTo>
                  <a:lnTo>
                    <a:pt x="18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18" y="7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29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31" name="Freeform 1083"/>
            <p:cNvSpPr>
              <a:spLocks/>
            </p:cNvSpPr>
            <p:nvPr/>
          </p:nvSpPr>
          <p:spPr bwMode="auto">
            <a:xfrm>
              <a:off x="3757" y="2454"/>
              <a:ext cx="47" cy="29"/>
            </a:xfrm>
            <a:custGeom>
              <a:avLst/>
              <a:gdLst>
                <a:gd name="T0" fmla="*/ 47 w 47"/>
                <a:gd name="T1" fmla="*/ 7 h 29"/>
                <a:gd name="T2" fmla="*/ 43 w 47"/>
                <a:gd name="T3" fmla="*/ 11 h 29"/>
                <a:gd name="T4" fmla="*/ 36 w 47"/>
                <a:gd name="T5" fmla="*/ 14 h 29"/>
                <a:gd name="T6" fmla="*/ 29 w 47"/>
                <a:gd name="T7" fmla="*/ 18 h 29"/>
                <a:gd name="T8" fmla="*/ 25 w 47"/>
                <a:gd name="T9" fmla="*/ 18 h 29"/>
                <a:gd name="T10" fmla="*/ 18 w 47"/>
                <a:gd name="T11" fmla="*/ 22 h 29"/>
                <a:gd name="T12" fmla="*/ 15 w 47"/>
                <a:gd name="T13" fmla="*/ 25 h 29"/>
                <a:gd name="T14" fmla="*/ 7 w 47"/>
                <a:gd name="T15" fmla="*/ 25 h 29"/>
                <a:gd name="T16" fmla="*/ 0 w 47"/>
                <a:gd name="T17" fmla="*/ 29 h 29"/>
                <a:gd name="T18" fmla="*/ 0 w 47"/>
                <a:gd name="T19" fmla="*/ 14 h 29"/>
                <a:gd name="T20" fmla="*/ 4 w 47"/>
                <a:gd name="T21" fmla="*/ 7 h 29"/>
                <a:gd name="T22" fmla="*/ 4 w 47"/>
                <a:gd name="T23" fmla="*/ 0 h 29"/>
                <a:gd name="T24" fmla="*/ 11 w 47"/>
                <a:gd name="T25" fmla="*/ 4 h 29"/>
                <a:gd name="T26" fmla="*/ 36 w 47"/>
                <a:gd name="T27" fmla="*/ 4 h 29"/>
                <a:gd name="T28" fmla="*/ 43 w 47"/>
                <a:gd name="T29" fmla="*/ 7 h 29"/>
                <a:gd name="T30" fmla="*/ 47 w 47"/>
                <a:gd name="T31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29">
                  <a:moveTo>
                    <a:pt x="47" y="7"/>
                  </a:moveTo>
                  <a:lnTo>
                    <a:pt x="43" y="11"/>
                  </a:lnTo>
                  <a:lnTo>
                    <a:pt x="36" y="14"/>
                  </a:lnTo>
                  <a:lnTo>
                    <a:pt x="29" y="18"/>
                  </a:lnTo>
                  <a:lnTo>
                    <a:pt x="25" y="18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7" y="25"/>
                  </a:lnTo>
                  <a:lnTo>
                    <a:pt x="0" y="29"/>
                  </a:lnTo>
                  <a:lnTo>
                    <a:pt x="0" y="14"/>
                  </a:lnTo>
                  <a:lnTo>
                    <a:pt x="4" y="7"/>
                  </a:lnTo>
                  <a:lnTo>
                    <a:pt x="4" y="0"/>
                  </a:lnTo>
                  <a:lnTo>
                    <a:pt x="11" y="4"/>
                  </a:lnTo>
                  <a:lnTo>
                    <a:pt x="36" y="4"/>
                  </a:lnTo>
                  <a:lnTo>
                    <a:pt x="43" y="7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32" name="Freeform 1084"/>
            <p:cNvSpPr>
              <a:spLocks/>
            </p:cNvSpPr>
            <p:nvPr/>
          </p:nvSpPr>
          <p:spPr bwMode="auto">
            <a:xfrm>
              <a:off x="3757" y="2458"/>
              <a:ext cx="51" cy="28"/>
            </a:xfrm>
            <a:custGeom>
              <a:avLst/>
              <a:gdLst>
                <a:gd name="T0" fmla="*/ 0 w 51"/>
                <a:gd name="T1" fmla="*/ 25 h 28"/>
                <a:gd name="T2" fmla="*/ 4 w 51"/>
                <a:gd name="T3" fmla="*/ 28 h 28"/>
                <a:gd name="T4" fmla="*/ 7 w 51"/>
                <a:gd name="T5" fmla="*/ 25 h 28"/>
                <a:gd name="T6" fmla="*/ 15 w 51"/>
                <a:gd name="T7" fmla="*/ 25 h 28"/>
                <a:gd name="T8" fmla="*/ 22 w 51"/>
                <a:gd name="T9" fmla="*/ 21 h 28"/>
                <a:gd name="T10" fmla="*/ 25 w 51"/>
                <a:gd name="T11" fmla="*/ 18 h 28"/>
                <a:gd name="T12" fmla="*/ 33 w 51"/>
                <a:gd name="T13" fmla="*/ 14 h 28"/>
                <a:gd name="T14" fmla="*/ 36 w 51"/>
                <a:gd name="T15" fmla="*/ 14 h 28"/>
                <a:gd name="T16" fmla="*/ 43 w 51"/>
                <a:gd name="T17" fmla="*/ 10 h 28"/>
                <a:gd name="T18" fmla="*/ 51 w 51"/>
                <a:gd name="T19" fmla="*/ 7 h 28"/>
                <a:gd name="T20" fmla="*/ 47 w 51"/>
                <a:gd name="T21" fmla="*/ 0 h 28"/>
                <a:gd name="T22" fmla="*/ 40 w 51"/>
                <a:gd name="T23" fmla="*/ 3 h 28"/>
                <a:gd name="T24" fmla="*/ 36 w 51"/>
                <a:gd name="T25" fmla="*/ 7 h 28"/>
                <a:gd name="T26" fmla="*/ 29 w 51"/>
                <a:gd name="T27" fmla="*/ 10 h 28"/>
                <a:gd name="T28" fmla="*/ 22 w 51"/>
                <a:gd name="T29" fmla="*/ 10 h 28"/>
                <a:gd name="T30" fmla="*/ 18 w 51"/>
                <a:gd name="T31" fmla="*/ 14 h 28"/>
                <a:gd name="T32" fmla="*/ 11 w 51"/>
                <a:gd name="T33" fmla="*/ 18 h 28"/>
                <a:gd name="T34" fmla="*/ 7 w 51"/>
                <a:gd name="T35" fmla="*/ 18 h 28"/>
                <a:gd name="T36" fmla="*/ 0 w 51"/>
                <a:gd name="T37" fmla="*/ 21 h 28"/>
                <a:gd name="T38" fmla="*/ 4 w 51"/>
                <a:gd name="T39" fmla="*/ 25 h 28"/>
                <a:gd name="T40" fmla="*/ 0 w 51"/>
                <a:gd name="T41" fmla="*/ 25 h 28"/>
                <a:gd name="T42" fmla="*/ 0 w 51"/>
                <a:gd name="T43" fmla="*/ 28 h 28"/>
                <a:gd name="T44" fmla="*/ 4 w 51"/>
                <a:gd name="T45" fmla="*/ 28 h 28"/>
                <a:gd name="T46" fmla="*/ 0 w 51"/>
                <a:gd name="T47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28">
                  <a:moveTo>
                    <a:pt x="0" y="25"/>
                  </a:moveTo>
                  <a:lnTo>
                    <a:pt x="4" y="28"/>
                  </a:lnTo>
                  <a:lnTo>
                    <a:pt x="7" y="25"/>
                  </a:lnTo>
                  <a:lnTo>
                    <a:pt x="15" y="25"/>
                  </a:lnTo>
                  <a:lnTo>
                    <a:pt x="22" y="21"/>
                  </a:lnTo>
                  <a:lnTo>
                    <a:pt x="25" y="18"/>
                  </a:lnTo>
                  <a:lnTo>
                    <a:pt x="33" y="14"/>
                  </a:lnTo>
                  <a:lnTo>
                    <a:pt x="36" y="14"/>
                  </a:lnTo>
                  <a:lnTo>
                    <a:pt x="43" y="10"/>
                  </a:lnTo>
                  <a:lnTo>
                    <a:pt x="51" y="7"/>
                  </a:lnTo>
                  <a:lnTo>
                    <a:pt x="47" y="0"/>
                  </a:lnTo>
                  <a:lnTo>
                    <a:pt x="40" y="3"/>
                  </a:lnTo>
                  <a:lnTo>
                    <a:pt x="36" y="7"/>
                  </a:lnTo>
                  <a:lnTo>
                    <a:pt x="29" y="10"/>
                  </a:lnTo>
                  <a:lnTo>
                    <a:pt x="22" y="10"/>
                  </a:lnTo>
                  <a:lnTo>
                    <a:pt x="18" y="14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0" y="21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33" name="Freeform 1085"/>
            <p:cNvSpPr>
              <a:spLocks/>
            </p:cNvSpPr>
            <p:nvPr/>
          </p:nvSpPr>
          <p:spPr bwMode="auto">
            <a:xfrm>
              <a:off x="3754" y="2450"/>
              <a:ext cx="10" cy="33"/>
            </a:xfrm>
            <a:custGeom>
              <a:avLst/>
              <a:gdLst>
                <a:gd name="T0" fmla="*/ 10 w 10"/>
                <a:gd name="T1" fmla="*/ 0 h 33"/>
                <a:gd name="T2" fmla="*/ 7 w 10"/>
                <a:gd name="T3" fmla="*/ 4 h 33"/>
                <a:gd name="T4" fmla="*/ 3 w 10"/>
                <a:gd name="T5" fmla="*/ 11 h 33"/>
                <a:gd name="T6" fmla="*/ 0 w 10"/>
                <a:gd name="T7" fmla="*/ 18 h 33"/>
                <a:gd name="T8" fmla="*/ 0 w 10"/>
                <a:gd name="T9" fmla="*/ 26 h 33"/>
                <a:gd name="T10" fmla="*/ 3 w 10"/>
                <a:gd name="T11" fmla="*/ 33 h 33"/>
                <a:gd name="T12" fmla="*/ 7 w 10"/>
                <a:gd name="T13" fmla="*/ 33 h 33"/>
                <a:gd name="T14" fmla="*/ 7 w 10"/>
                <a:gd name="T15" fmla="*/ 18 h 33"/>
                <a:gd name="T16" fmla="*/ 10 w 10"/>
                <a:gd name="T17" fmla="*/ 11 h 33"/>
                <a:gd name="T18" fmla="*/ 10 w 10"/>
                <a:gd name="T19" fmla="*/ 8 h 33"/>
                <a:gd name="T20" fmla="*/ 7 w 10"/>
                <a:gd name="T21" fmla="*/ 8 h 33"/>
                <a:gd name="T22" fmla="*/ 10 w 10"/>
                <a:gd name="T23" fmla="*/ 0 h 33"/>
                <a:gd name="T24" fmla="*/ 7 w 10"/>
                <a:gd name="T25" fmla="*/ 0 h 33"/>
                <a:gd name="T26" fmla="*/ 7 w 10"/>
                <a:gd name="T27" fmla="*/ 4 h 33"/>
                <a:gd name="T28" fmla="*/ 10 w 10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lnTo>
                    <a:pt x="7" y="4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7" y="33"/>
                  </a:lnTo>
                  <a:lnTo>
                    <a:pt x="7" y="18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7" y="8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34" name="Freeform 1086"/>
            <p:cNvSpPr>
              <a:spLocks/>
            </p:cNvSpPr>
            <p:nvPr/>
          </p:nvSpPr>
          <p:spPr bwMode="auto">
            <a:xfrm>
              <a:off x="3761" y="2450"/>
              <a:ext cx="54" cy="15"/>
            </a:xfrm>
            <a:custGeom>
              <a:avLst/>
              <a:gdLst>
                <a:gd name="T0" fmla="*/ 47 w 54"/>
                <a:gd name="T1" fmla="*/ 15 h 15"/>
                <a:gd name="T2" fmla="*/ 47 w 54"/>
                <a:gd name="T3" fmla="*/ 8 h 15"/>
                <a:gd name="T4" fmla="*/ 39 w 54"/>
                <a:gd name="T5" fmla="*/ 8 h 15"/>
                <a:gd name="T6" fmla="*/ 36 w 54"/>
                <a:gd name="T7" fmla="*/ 4 h 15"/>
                <a:gd name="T8" fmla="*/ 7 w 54"/>
                <a:gd name="T9" fmla="*/ 4 h 15"/>
                <a:gd name="T10" fmla="*/ 3 w 54"/>
                <a:gd name="T11" fmla="*/ 0 h 15"/>
                <a:gd name="T12" fmla="*/ 0 w 54"/>
                <a:gd name="T13" fmla="*/ 8 h 15"/>
                <a:gd name="T14" fmla="*/ 7 w 54"/>
                <a:gd name="T15" fmla="*/ 11 h 15"/>
                <a:gd name="T16" fmla="*/ 32 w 54"/>
                <a:gd name="T17" fmla="*/ 11 h 15"/>
                <a:gd name="T18" fmla="*/ 36 w 54"/>
                <a:gd name="T19" fmla="*/ 15 h 15"/>
                <a:gd name="T20" fmla="*/ 43 w 54"/>
                <a:gd name="T21" fmla="*/ 15 h 15"/>
                <a:gd name="T22" fmla="*/ 43 w 54"/>
                <a:gd name="T23" fmla="*/ 8 h 15"/>
                <a:gd name="T24" fmla="*/ 47 w 54"/>
                <a:gd name="T25" fmla="*/ 15 h 15"/>
                <a:gd name="T26" fmla="*/ 54 w 54"/>
                <a:gd name="T27" fmla="*/ 11 h 15"/>
                <a:gd name="T28" fmla="*/ 47 w 54"/>
                <a:gd name="T29" fmla="*/ 8 h 15"/>
                <a:gd name="T30" fmla="*/ 47 w 54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15">
                  <a:moveTo>
                    <a:pt x="47" y="15"/>
                  </a:moveTo>
                  <a:lnTo>
                    <a:pt x="47" y="8"/>
                  </a:lnTo>
                  <a:lnTo>
                    <a:pt x="39" y="8"/>
                  </a:lnTo>
                  <a:lnTo>
                    <a:pt x="36" y="4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8"/>
                  </a:lnTo>
                  <a:lnTo>
                    <a:pt x="7" y="11"/>
                  </a:lnTo>
                  <a:lnTo>
                    <a:pt x="32" y="11"/>
                  </a:lnTo>
                  <a:lnTo>
                    <a:pt x="36" y="15"/>
                  </a:lnTo>
                  <a:lnTo>
                    <a:pt x="43" y="15"/>
                  </a:lnTo>
                  <a:lnTo>
                    <a:pt x="43" y="8"/>
                  </a:lnTo>
                  <a:lnTo>
                    <a:pt x="47" y="15"/>
                  </a:lnTo>
                  <a:lnTo>
                    <a:pt x="54" y="11"/>
                  </a:lnTo>
                  <a:lnTo>
                    <a:pt x="47" y="8"/>
                  </a:lnTo>
                  <a:lnTo>
                    <a:pt x="4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35" name="Freeform 1087"/>
            <p:cNvSpPr>
              <a:spLocks/>
            </p:cNvSpPr>
            <p:nvPr/>
          </p:nvSpPr>
          <p:spPr bwMode="auto">
            <a:xfrm>
              <a:off x="3739" y="2465"/>
              <a:ext cx="148" cy="241"/>
            </a:xfrm>
            <a:custGeom>
              <a:avLst/>
              <a:gdLst>
                <a:gd name="T0" fmla="*/ 148 w 148"/>
                <a:gd name="T1" fmla="*/ 18 h 241"/>
                <a:gd name="T2" fmla="*/ 144 w 148"/>
                <a:gd name="T3" fmla="*/ 54 h 241"/>
                <a:gd name="T4" fmla="*/ 144 w 148"/>
                <a:gd name="T5" fmla="*/ 122 h 241"/>
                <a:gd name="T6" fmla="*/ 141 w 148"/>
                <a:gd name="T7" fmla="*/ 158 h 241"/>
                <a:gd name="T8" fmla="*/ 141 w 148"/>
                <a:gd name="T9" fmla="*/ 219 h 241"/>
                <a:gd name="T10" fmla="*/ 137 w 148"/>
                <a:gd name="T11" fmla="*/ 241 h 241"/>
                <a:gd name="T12" fmla="*/ 126 w 148"/>
                <a:gd name="T13" fmla="*/ 241 h 241"/>
                <a:gd name="T14" fmla="*/ 119 w 148"/>
                <a:gd name="T15" fmla="*/ 237 h 241"/>
                <a:gd name="T16" fmla="*/ 112 w 148"/>
                <a:gd name="T17" fmla="*/ 234 h 241"/>
                <a:gd name="T18" fmla="*/ 105 w 148"/>
                <a:gd name="T19" fmla="*/ 230 h 241"/>
                <a:gd name="T20" fmla="*/ 97 w 148"/>
                <a:gd name="T21" fmla="*/ 227 h 241"/>
                <a:gd name="T22" fmla="*/ 87 w 148"/>
                <a:gd name="T23" fmla="*/ 223 h 241"/>
                <a:gd name="T24" fmla="*/ 79 w 148"/>
                <a:gd name="T25" fmla="*/ 216 h 241"/>
                <a:gd name="T26" fmla="*/ 72 w 148"/>
                <a:gd name="T27" fmla="*/ 212 h 241"/>
                <a:gd name="T28" fmla="*/ 65 w 148"/>
                <a:gd name="T29" fmla="*/ 205 h 241"/>
                <a:gd name="T30" fmla="*/ 58 w 148"/>
                <a:gd name="T31" fmla="*/ 201 h 241"/>
                <a:gd name="T32" fmla="*/ 51 w 148"/>
                <a:gd name="T33" fmla="*/ 198 h 241"/>
                <a:gd name="T34" fmla="*/ 40 w 148"/>
                <a:gd name="T35" fmla="*/ 191 h 241"/>
                <a:gd name="T36" fmla="*/ 33 w 148"/>
                <a:gd name="T37" fmla="*/ 187 h 241"/>
                <a:gd name="T38" fmla="*/ 25 w 148"/>
                <a:gd name="T39" fmla="*/ 183 h 241"/>
                <a:gd name="T40" fmla="*/ 18 w 148"/>
                <a:gd name="T41" fmla="*/ 180 h 241"/>
                <a:gd name="T42" fmla="*/ 7 w 148"/>
                <a:gd name="T43" fmla="*/ 176 h 241"/>
                <a:gd name="T44" fmla="*/ 0 w 148"/>
                <a:gd name="T45" fmla="*/ 169 h 241"/>
                <a:gd name="T46" fmla="*/ 11 w 148"/>
                <a:gd name="T47" fmla="*/ 97 h 241"/>
                <a:gd name="T48" fmla="*/ 15 w 148"/>
                <a:gd name="T49" fmla="*/ 97 h 241"/>
                <a:gd name="T50" fmla="*/ 15 w 148"/>
                <a:gd name="T51" fmla="*/ 83 h 241"/>
                <a:gd name="T52" fmla="*/ 22 w 148"/>
                <a:gd name="T53" fmla="*/ 79 h 241"/>
                <a:gd name="T54" fmla="*/ 33 w 148"/>
                <a:gd name="T55" fmla="*/ 75 h 241"/>
                <a:gd name="T56" fmla="*/ 43 w 148"/>
                <a:gd name="T57" fmla="*/ 72 h 241"/>
                <a:gd name="T58" fmla="*/ 54 w 148"/>
                <a:gd name="T59" fmla="*/ 68 h 241"/>
                <a:gd name="T60" fmla="*/ 61 w 148"/>
                <a:gd name="T61" fmla="*/ 68 h 241"/>
                <a:gd name="T62" fmla="*/ 69 w 148"/>
                <a:gd name="T63" fmla="*/ 61 h 241"/>
                <a:gd name="T64" fmla="*/ 76 w 148"/>
                <a:gd name="T65" fmla="*/ 57 h 241"/>
                <a:gd name="T66" fmla="*/ 79 w 148"/>
                <a:gd name="T67" fmla="*/ 47 h 241"/>
                <a:gd name="T68" fmla="*/ 79 w 148"/>
                <a:gd name="T69" fmla="*/ 0 h 241"/>
                <a:gd name="T70" fmla="*/ 105 w 148"/>
                <a:gd name="T71" fmla="*/ 0 h 241"/>
                <a:gd name="T72" fmla="*/ 115 w 148"/>
                <a:gd name="T73" fmla="*/ 3 h 241"/>
                <a:gd name="T74" fmla="*/ 126 w 148"/>
                <a:gd name="T75" fmla="*/ 7 h 241"/>
                <a:gd name="T76" fmla="*/ 133 w 148"/>
                <a:gd name="T77" fmla="*/ 7 h 241"/>
                <a:gd name="T78" fmla="*/ 141 w 148"/>
                <a:gd name="T79" fmla="*/ 14 h 241"/>
                <a:gd name="T80" fmla="*/ 148 w 148"/>
                <a:gd name="T81" fmla="*/ 1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8" h="241">
                  <a:moveTo>
                    <a:pt x="148" y="18"/>
                  </a:moveTo>
                  <a:lnTo>
                    <a:pt x="144" y="54"/>
                  </a:lnTo>
                  <a:lnTo>
                    <a:pt x="144" y="122"/>
                  </a:lnTo>
                  <a:lnTo>
                    <a:pt x="141" y="158"/>
                  </a:lnTo>
                  <a:lnTo>
                    <a:pt x="141" y="219"/>
                  </a:lnTo>
                  <a:lnTo>
                    <a:pt x="137" y="241"/>
                  </a:lnTo>
                  <a:lnTo>
                    <a:pt x="126" y="241"/>
                  </a:lnTo>
                  <a:lnTo>
                    <a:pt x="119" y="237"/>
                  </a:lnTo>
                  <a:lnTo>
                    <a:pt x="112" y="234"/>
                  </a:lnTo>
                  <a:lnTo>
                    <a:pt x="105" y="230"/>
                  </a:lnTo>
                  <a:lnTo>
                    <a:pt x="97" y="227"/>
                  </a:lnTo>
                  <a:lnTo>
                    <a:pt x="87" y="223"/>
                  </a:lnTo>
                  <a:lnTo>
                    <a:pt x="79" y="216"/>
                  </a:lnTo>
                  <a:lnTo>
                    <a:pt x="72" y="212"/>
                  </a:lnTo>
                  <a:lnTo>
                    <a:pt x="65" y="205"/>
                  </a:lnTo>
                  <a:lnTo>
                    <a:pt x="58" y="201"/>
                  </a:lnTo>
                  <a:lnTo>
                    <a:pt x="51" y="198"/>
                  </a:lnTo>
                  <a:lnTo>
                    <a:pt x="40" y="191"/>
                  </a:lnTo>
                  <a:lnTo>
                    <a:pt x="33" y="187"/>
                  </a:lnTo>
                  <a:lnTo>
                    <a:pt x="25" y="183"/>
                  </a:lnTo>
                  <a:lnTo>
                    <a:pt x="18" y="180"/>
                  </a:lnTo>
                  <a:lnTo>
                    <a:pt x="7" y="176"/>
                  </a:lnTo>
                  <a:lnTo>
                    <a:pt x="0" y="169"/>
                  </a:lnTo>
                  <a:lnTo>
                    <a:pt x="11" y="97"/>
                  </a:lnTo>
                  <a:lnTo>
                    <a:pt x="15" y="97"/>
                  </a:lnTo>
                  <a:lnTo>
                    <a:pt x="15" y="83"/>
                  </a:lnTo>
                  <a:lnTo>
                    <a:pt x="22" y="79"/>
                  </a:lnTo>
                  <a:lnTo>
                    <a:pt x="33" y="75"/>
                  </a:lnTo>
                  <a:lnTo>
                    <a:pt x="43" y="72"/>
                  </a:lnTo>
                  <a:lnTo>
                    <a:pt x="54" y="68"/>
                  </a:lnTo>
                  <a:lnTo>
                    <a:pt x="61" y="68"/>
                  </a:lnTo>
                  <a:lnTo>
                    <a:pt x="69" y="61"/>
                  </a:lnTo>
                  <a:lnTo>
                    <a:pt x="76" y="57"/>
                  </a:lnTo>
                  <a:lnTo>
                    <a:pt x="79" y="47"/>
                  </a:lnTo>
                  <a:lnTo>
                    <a:pt x="79" y="0"/>
                  </a:lnTo>
                  <a:lnTo>
                    <a:pt x="105" y="0"/>
                  </a:lnTo>
                  <a:lnTo>
                    <a:pt x="115" y="3"/>
                  </a:lnTo>
                  <a:lnTo>
                    <a:pt x="126" y="7"/>
                  </a:lnTo>
                  <a:lnTo>
                    <a:pt x="133" y="7"/>
                  </a:lnTo>
                  <a:lnTo>
                    <a:pt x="141" y="14"/>
                  </a:lnTo>
                  <a:lnTo>
                    <a:pt x="148" y="18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36" name="Freeform 1088"/>
            <p:cNvSpPr>
              <a:spLocks/>
            </p:cNvSpPr>
            <p:nvPr/>
          </p:nvSpPr>
          <p:spPr bwMode="auto">
            <a:xfrm>
              <a:off x="3880" y="2483"/>
              <a:ext cx="10" cy="140"/>
            </a:xfrm>
            <a:custGeom>
              <a:avLst/>
              <a:gdLst>
                <a:gd name="T0" fmla="*/ 3 w 10"/>
                <a:gd name="T1" fmla="*/ 140 h 140"/>
                <a:gd name="T2" fmla="*/ 7 w 10"/>
                <a:gd name="T3" fmla="*/ 104 h 140"/>
                <a:gd name="T4" fmla="*/ 7 w 10"/>
                <a:gd name="T5" fmla="*/ 36 h 140"/>
                <a:gd name="T6" fmla="*/ 10 w 10"/>
                <a:gd name="T7" fmla="*/ 0 h 140"/>
                <a:gd name="T8" fmla="*/ 3 w 10"/>
                <a:gd name="T9" fmla="*/ 0 h 140"/>
                <a:gd name="T10" fmla="*/ 0 w 10"/>
                <a:gd name="T11" fmla="*/ 36 h 140"/>
                <a:gd name="T12" fmla="*/ 0 w 10"/>
                <a:gd name="T13" fmla="*/ 140 h 140"/>
                <a:gd name="T14" fmla="*/ 3 w 10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40">
                  <a:moveTo>
                    <a:pt x="3" y="140"/>
                  </a:moveTo>
                  <a:lnTo>
                    <a:pt x="7" y="104"/>
                  </a:lnTo>
                  <a:lnTo>
                    <a:pt x="7" y="36"/>
                  </a:lnTo>
                  <a:lnTo>
                    <a:pt x="10" y="0"/>
                  </a:lnTo>
                  <a:lnTo>
                    <a:pt x="3" y="0"/>
                  </a:lnTo>
                  <a:lnTo>
                    <a:pt x="0" y="36"/>
                  </a:lnTo>
                  <a:lnTo>
                    <a:pt x="0" y="140"/>
                  </a:lnTo>
                  <a:lnTo>
                    <a:pt x="3" y="1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37" name="Freeform 1089"/>
            <p:cNvSpPr>
              <a:spLocks/>
            </p:cNvSpPr>
            <p:nvPr/>
          </p:nvSpPr>
          <p:spPr bwMode="auto">
            <a:xfrm>
              <a:off x="3872" y="2623"/>
              <a:ext cx="11" cy="87"/>
            </a:xfrm>
            <a:custGeom>
              <a:avLst/>
              <a:gdLst>
                <a:gd name="T0" fmla="*/ 4 w 11"/>
                <a:gd name="T1" fmla="*/ 87 h 87"/>
                <a:gd name="T2" fmla="*/ 8 w 11"/>
                <a:gd name="T3" fmla="*/ 83 h 87"/>
                <a:gd name="T4" fmla="*/ 11 w 11"/>
                <a:gd name="T5" fmla="*/ 61 h 87"/>
                <a:gd name="T6" fmla="*/ 11 w 11"/>
                <a:gd name="T7" fmla="*/ 0 h 87"/>
                <a:gd name="T8" fmla="*/ 8 w 11"/>
                <a:gd name="T9" fmla="*/ 0 h 87"/>
                <a:gd name="T10" fmla="*/ 4 w 11"/>
                <a:gd name="T11" fmla="*/ 22 h 87"/>
                <a:gd name="T12" fmla="*/ 4 w 11"/>
                <a:gd name="T13" fmla="*/ 61 h 87"/>
                <a:gd name="T14" fmla="*/ 0 w 11"/>
                <a:gd name="T15" fmla="*/ 83 h 87"/>
                <a:gd name="T16" fmla="*/ 4 w 11"/>
                <a:gd name="T17" fmla="*/ 79 h 87"/>
                <a:gd name="T18" fmla="*/ 4 w 11"/>
                <a:gd name="T19" fmla="*/ 87 h 87"/>
                <a:gd name="T20" fmla="*/ 8 w 11"/>
                <a:gd name="T21" fmla="*/ 87 h 87"/>
                <a:gd name="T22" fmla="*/ 8 w 11"/>
                <a:gd name="T23" fmla="*/ 83 h 87"/>
                <a:gd name="T24" fmla="*/ 4 w 11"/>
                <a:gd name="T2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87">
                  <a:moveTo>
                    <a:pt x="4" y="87"/>
                  </a:moveTo>
                  <a:lnTo>
                    <a:pt x="8" y="83"/>
                  </a:lnTo>
                  <a:lnTo>
                    <a:pt x="11" y="6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22"/>
                  </a:lnTo>
                  <a:lnTo>
                    <a:pt x="4" y="61"/>
                  </a:lnTo>
                  <a:lnTo>
                    <a:pt x="0" y="83"/>
                  </a:lnTo>
                  <a:lnTo>
                    <a:pt x="4" y="79"/>
                  </a:lnTo>
                  <a:lnTo>
                    <a:pt x="4" y="87"/>
                  </a:lnTo>
                  <a:lnTo>
                    <a:pt x="8" y="87"/>
                  </a:lnTo>
                  <a:lnTo>
                    <a:pt x="8" y="83"/>
                  </a:lnTo>
                  <a:lnTo>
                    <a:pt x="4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38" name="Freeform 1090"/>
            <p:cNvSpPr>
              <a:spLocks/>
            </p:cNvSpPr>
            <p:nvPr/>
          </p:nvSpPr>
          <p:spPr bwMode="auto">
            <a:xfrm>
              <a:off x="3743" y="2638"/>
              <a:ext cx="133" cy="72"/>
            </a:xfrm>
            <a:custGeom>
              <a:avLst/>
              <a:gdLst>
                <a:gd name="T0" fmla="*/ 0 w 133"/>
                <a:gd name="T1" fmla="*/ 7 h 72"/>
                <a:gd name="T2" fmla="*/ 3 w 133"/>
                <a:gd name="T3" fmla="*/ 7 h 72"/>
                <a:gd name="T4" fmla="*/ 14 w 133"/>
                <a:gd name="T5" fmla="*/ 10 h 72"/>
                <a:gd name="T6" fmla="*/ 21 w 133"/>
                <a:gd name="T7" fmla="*/ 14 h 72"/>
                <a:gd name="T8" fmla="*/ 29 w 133"/>
                <a:gd name="T9" fmla="*/ 18 h 72"/>
                <a:gd name="T10" fmla="*/ 36 w 133"/>
                <a:gd name="T11" fmla="*/ 21 h 72"/>
                <a:gd name="T12" fmla="*/ 43 w 133"/>
                <a:gd name="T13" fmla="*/ 25 h 72"/>
                <a:gd name="T14" fmla="*/ 50 w 133"/>
                <a:gd name="T15" fmla="*/ 32 h 72"/>
                <a:gd name="T16" fmla="*/ 57 w 133"/>
                <a:gd name="T17" fmla="*/ 36 h 72"/>
                <a:gd name="T18" fmla="*/ 65 w 133"/>
                <a:gd name="T19" fmla="*/ 43 h 72"/>
                <a:gd name="T20" fmla="*/ 75 w 133"/>
                <a:gd name="T21" fmla="*/ 46 h 72"/>
                <a:gd name="T22" fmla="*/ 83 w 133"/>
                <a:gd name="T23" fmla="*/ 54 h 72"/>
                <a:gd name="T24" fmla="*/ 90 w 133"/>
                <a:gd name="T25" fmla="*/ 57 h 72"/>
                <a:gd name="T26" fmla="*/ 97 w 133"/>
                <a:gd name="T27" fmla="*/ 61 h 72"/>
                <a:gd name="T28" fmla="*/ 108 w 133"/>
                <a:gd name="T29" fmla="*/ 64 h 72"/>
                <a:gd name="T30" fmla="*/ 115 w 133"/>
                <a:gd name="T31" fmla="*/ 68 h 72"/>
                <a:gd name="T32" fmla="*/ 122 w 133"/>
                <a:gd name="T33" fmla="*/ 72 h 72"/>
                <a:gd name="T34" fmla="*/ 133 w 133"/>
                <a:gd name="T35" fmla="*/ 72 h 72"/>
                <a:gd name="T36" fmla="*/ 133 w 133"/>
                <a:gd name="T37" fmla="*/ 64 h 72"/>
                <a:gd name="T38" fmla="*/ 126 w 133"/>
                <a:gd name="T39" fmla="*/ 64 h 72"/>
                <a:gd name="T40" fmla="*/ 115 w 133"/>
                <a:gd name="T41" fmla="*/ 61 h 72"/>
                <a:gd name="T42" fmla="*/ 108 w 133"/>
                <a:gd name="T43" fmla="*/ 57 h 72"/>
                <a:gd name="T44" fmla="*/ 101 w 133"/>
                <a:gd name="T45" fmla="*/ 54 h 72"/>
                <a:gd name="T46" fmla="*/ 93 w 133"/>
                <a:gd name="T47" fmla="*/ 50 h 72"/>
                <a:gd name="T48" fmla="*/ 86 w 133"/>
                <a:gd name="T49" fmla="*/ 46 h 72"/>
                <a:gd name="T50" fmla="*/ 75 w 133"/>
                <a:gd name="T51" fmla="*/ 43 h 72"/>
                <a:gd name="T52" fmla="*/ 72 w 133"/>
                <a:gd name="T53" fmla="*/ 36 h 72"/>
                <a:gd name="T54" fmla="*/ 65 w 133"/>
                <a:gd name="T55" fmla="*/ 32 h 72"/>
                <a:gd name="T56" fmla="*/ 54 w 133"/>
                <a:gd name="T57" fmla="*/ 25 h 72"/>
                <a:gd name="T58" fmla="*/ 47 w 133"/>
                <a:gd name="T59" fmla="*/ 21 h 72"/>
                <a:gd name="T60" fmla="*/ 39 w 133"/>
                <a:gd name="T61" fmla="*/ 14 h 72"/>
                <a:gd name="T62" fmla="*/ 32 w 133"/>
                <a:gd name="T63" fmla="*/ 10 h 72"/>
                <a:gd name="T64" fmla="*/ 21 w 133"/>
                <a:gd name="T65" fmla="*/ 7 h 72"/>
                <a:gd name="T66" fmla="*/ 14 w 133"/>
                <a:gd name="T67" fmla="*/ 3 h 72"/>
                <a:gd name="T68" fmla="*/ 7 w 133"/>
                <a:gd name="T69" fmla="*/ 0 h 72"/>
                <a:gd name="T70" fmla="*/ 0 w 133"/>
                <a:gd name="T71" fmla="*/ 7 h 72"/>
                <a:gd name="T72" fmla="*/ 3 w 133"/>
                <a:gd name="T73" fmla="*/ 7 h 72"/>
                <a:gd name="T74" fmla="*/ 0 w 133"/>
                <a:gd name="T7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3" h="72">
                  <a:moveTo>
                    <a:pt x="0" y="7"/>
                  </a:moveTo>
                  <a:lnTo>
                    <a:pt x="3" y="7"/>
                  </a:lnTo>
                  <a:lnTo>
                    <a:pt x="14" y="10"/>
                  </a:lnTo>
                  <a:lnTo>
                    <a:pt x="21" y="14"/>
                  </a:lnTo>
                  <a:lnTo>
                    <a:pt x="29" y="18"/>
                  </a:lnTo>
                  <a:lnTo>
                    <a:pt x="36" y="21"/>
                  </a:lnTo>
                  <a:lnTo>
                    <a:pt x="43" y="25"/>
                  </a:lnTo>
                  <a:lnTo>
                    <a:pt x="50" y="32"/>
                  </a:lnTo>
                  <a:lnTo>
                    <a:pt x="57" y="36"/>
                  </a:lnTo>
                  <a:lnTo>
                    <a:pt x="65" y="43"/>
                  </a:lnTo>
                  <a:lnTo>
                    <a:pt x="75" y="46"/>
                  </a:lnTo>
                  <a:lnTo>
                    <a:pt x="83" y="54"/>
                  </a:lnTo>
                  <a:lnTo>
                    <a:pt x="90" y="57"/>
                  </a:lnTo>
                  <a:lnTo>
                    <a:pt x="97" y="61"/>
                  </a:lnTo>
                  <a:lnTo>
                    <a:pt x="108" y="64"/>
                  </a:lnTo>
                  <a:lnTo>
                    <a:pt x="115" y="68"/>
                  </a:lnTo>
                  <a:lnTo>
                    <a:pt x="122" y="72"/>
                  </a:lnTo>
                  <a:lnTo>
                    <a:pt x="133" y="72"/>
                  </a:lnTo>
                  <a:lnTo>
                    <a:pt x="133" y="64"/>
                  </a:lnTo>
                  <a:lnTo>
                    <a:pt x="126" y="64"/>
                  </a:lnTo>
                  <a:lnTo>
                    <a:pt x="115" y="61"/>
                  </a:lnTo>
                  <a:lnTo>
                    <a:pt x="108" y="57"/>
                  </a:lnTo>
                  <a:lnTo>
                    <a:pt x="101" y="54"/>
                  </a:lnTo>
                  <a:lnTo>
                    <a:pt x="93" y="50"/>
                  </a:lnTo>
                  <a:lnTo>
                    <a:pt x="86" y="46"/>
                  </a:lnTo>
                  <a:lnTo>
                    <a:pt x="75" y="43"/>
                  </a:lnTo>
                  <a:lnTo>
                    <a:pt x="72" y="36"/>
                  </a:lnTo>
                  <a:lnTo>
                    <a:pt x="65" y="32"/>
                  </a:lnTo>
                  <a:lnTo>
                    <a:pt x="54" y="25"/>
                  </a:lnTo>
                  <a:lnTo>
                    <a:pt x="47" y="21"/>
                  </a:lnTo>
                  <a:lnTo>
                    <a:pt x="39" y="14"/>
                  </a:lnTo>
                  <a:lnTo>
                    <a:pt x="32" y="10"/>
                  </a:lnTo>
                  <a:lnTo>
                    <a:pt x="21" y="7"/>
                  </a:lnTo>
                  <a:lnTo>
                    <a:pt x="14" y="3"/>
                  </a:lnTo>
                  <a:lnTo>
                    <a:pt x="7" y="0"/>
                  </a:lnTo>
                  <a:lnTo>
                    <a:pt x="0" y="7"/>
                  </a:lnTo>
                  <a:lnTo>
                    <a:pt x="3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39" name="Freeform 1091"/>
            <p:cNvSpPr>
              <a:spLocks/>
            </p:cNvSpPr>
            <p:nvPr/>
          </p:nvSpPr>
          <p:spPr bwMode="auto">
            <a:xfrm>
              <a:off x="3739" y="2630"/>
              <a:ext cx="11" cy="15"/>
            </a:xfrm>
            <a:custGeom>
              <a:avLst/>
              <a:gdLst>
                <a:gd name="T0" fmla="*/ 0 w 11"/>
                <a:gd name="T1" fmla="*/ 4 h 15"/>
                <a:gd name="T2" fmla="*/ 0 w 11"/>
                <a:gd name="T3" fmla="*/ 8 h 15"/>
                <a:gd name="T4" fmla="*/ 4 w 11"/>
                <a:gd name="T5" fmla="*/ 15 h 15"/>
                <a:gd name="T6" fmla="*/ 11 w 11"/>
                <a:gd name="T7" fmla="*/ 8 h 15"/>
                <a:gd name="T8" fmla="*/ 4 w 11"/>
                <a:gd name="T9" fmla="*/ 0 h 15"/>
                <a:gd name="T10" fmla="*/ 4 w 11"/>
                <a:gd name="T11" fmla="*/ 4 h 15"/>
                <a:gd name="T12" fmla="*/ 0 w 11"/>
                <a:gd name="T13" fmla="*/ 4 h 15"/>
                <a:gd name="T14" fmla="*/ 0 w 11"/>
                <a:gd name="T15" fmla="*/ 8 h 15"/>
                <a:gd name="T16" fmla="*/ 0 w 11"/>
                <a:gd name="T1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0" y="4"/>
                  </a:moveTo>
                  <a:lnTo>
                    <a:pt x="0" y="8"/>
                  </a:lnTo>
                  <a:lnTo>
                    <a:pt x="4" y="15"/>
                  </a:lnTo>
                  <a:lnTo>
                    <a:pt x="11" y="8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40" name="Freeform 1092"/>
            <p:cNvSpPr>
              <a:spLocks/>
            </p:cNvSpPr>
            <p:nvPr/>
          </p:nvSpPr>
          <p:spPr bwMode="auto">
            <a:xfrm>
              <a:off x="3739" y="2558"/>
              <a:ext cx="15" cy="76"/>
            </a:xfrm>
            <a:custGeom>
              <a:avLst/>
              <a:gdLst>
                <a:gd name="T0" fmla="*/ 11 w 15"/>
                <a:gd name="T1" fmla="*/ 0 h 76"/>
                <a:gd name="T2" fmla="*/ 7 w 15"/>
                <a:gd name="T3" fmla="*/ 4 h 76"/>
                <a:gd name="T4" fmla="*/ 0 w 15"/>
                <a:gd name="T5" fmla="*/ 76 h 76"/>
                <a:gd name="T6" fmla="*/ 4 w 15"/>
                <a:gd name="T7" fmla="*/ 76 h 76"/>
                <a:gd name="T8" fmla="*/ 15 w 15"/>
                <a:gd name="T9" fmla="*/ 4 h 76"/>
                <a:gd name="T10" fmla="*/ 11 w 15"/>
                <a:gd name="T11" fmla="*/ 8 h 76"/>
                <a:gd name="T12" fmla="*/ 11 w 15"/>
                <a:gd name="T13" fmla="*/ 0 h 76"/>
                <a:gd name="T14" fmla="*/ 7 w 15"/>
                <a:gd name="T15" fmla="*/ 4 h 76"/>
                <a:gd name="T16" fmla="*/ 11 w 15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6">
                  <a:moveTo>
                    <a:pt x="11" y="0"/>
                  </a:moveTo>
                  <a:lnTo>
                    <a:pt x="7" y="4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15" y="4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41" name="Freeform 1093"/>
            <p:cNvSpPr>
              <a:spLocks/>
            </p:cNvSpPr>
            <p:nvPr/>
          </p:nvSpPr>
          <p:spPr bwMode="auto">
            <a:xfrm>
              <a:off x="3750" y="2548"/>
              <a:ext cx="7" cy="18"/>
            </a:xfrm>
            <a:custGeom>
              <a:avLst/>
              <a:gdLst>
                <a:gd name="T0" fmla="*/ 4 w 7"/>
                <a:gd name="T1" fmla="*/ 0 h 18"/>
                <a:gd name="T2" fmla="*/ 0 w 7"/>
                <a:gd name="T3" fmla="*/ 3 h 18"/>
                <a:gd name="T4" fmla="*/ 0 w 7"/>
                <a:gd name="T5" fmla="*/ 18 h 18"/>
                <a:gd name="T6" fmla="*/ 7 w 7"/>
                <a:gd name="T7" fmla="*/ 14 h 18"/>
                <a:gd name="T8" fmla="*/ 7 w 7"/>
                <a:gd name="T9" fmla="*/ 0 h 18"/>
                <a:gd name="T10" fmla="*/ 7 w 7"/>
                <a:gd name="T11" fmla="*/ 3 h 18"/>
                <a:gd name="T12" fmla="*/ 4 w 7"/>
                <a:gd name="T13" fmla="*/ 0 h 18"/>
                <a:gd name="T14" fmla="*/ 0 w 7"/>
                <a:gd name="T15" fmla="*/ 0 h 18"/>
                <a:gd name="T16" fmla="*/ 0 w 7"/>
                <a:gd name="T17" fmla="*/ 3 h 18"/>
                <a:gd name="T18" fmla="*/ 4 w 7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8">
                  <a:moveTo>
                    <a:pt x="4" y="0"/>
                  </a:moveTo>
                  <a:lnTo>
                    <a:pt x="0" y="3"/>
                  </a:lnTo>
                  <a:lnTo>
                    <a:pt x="0" y="18"/>
                  </a:lnTo>
                  <a:lnTo>
                    <a:pt x="7" y="14"/>
                  </a:lnTo>
                  <a:lnTo>
                    <a:pt x="7" y="0"/>
                  </a:lnTo>
                  <a:lnTo>
                    <a:pt x="7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42" name="Freeform 1094"/>
            <p:cNvSpPr>
              <a:spLocks/>
            </p:cNvSpPr>
            <p:nvPr/>
          </p:nvSpPr>
          <p:spPr bwMode="auto">
            <a:xfrm>
              <a:off x="3754" y="2512"/>
              <a:ext cx="72" cy="39"/>
            </a:xfrm>
            <a:custGeom>
              <a:avLst/>
              <a:gdLst>
                <a:gd name="T0" fmla="*/ 64 w 72"/>
                <a:gd name="T1" fmla="*/ 0 h 39"/>
                <a:gd name="T2" fmla="*/ 57 w 72"/>
                <a:gd name="T3" fmla="*/ 7 h 39"/>
                <a:gd name="T4" fmla="*/ 54 w 72"/>
                <a:gd name="T5" fmla="*/ 14 h 39"/>
                <a:gd name="T6" fmla="*/ 46 w 72"/>
                <a:gd name="T7" fmla="*/ 18 h 39"/>
                <a:gd name="T8" fmla="*/ 36 w 72"/>
                <a:gd name="T9" fmla="*/ 21 h 39"/>
                <a:gd name="T10" fmla="*/ 25 w 72"/>
                <a:gd name="T11" fmla="*/ 21 h 39"/>
                <a:gd name="T12" fmla="*/ 18 w 72"/>
                <a:gd name="T13" fmla="*/ 25 h 39"/>
                <a:gd name="T14" fmla="*/ 7 w 72"/>
                <a:gd name="T15" fmla="*/ 28 h 39"/>
                <a:gd name="T16" fmla="*/ 0 w 72"/>
                <a:gd name="T17" fmla="*/ 36 h 39"/>
                <a:gd name="T18" fmla="*/ 3 w 72"/>
                <a:gd name="T19" fmla="*/ 39 h 39"/>
                <a:gd name="T20" fmla="*/ 10 w 72"/>
                <a:gd name="T21" fmla="*/ 36 h 39"/>
                <a:gd name="T22" fmla="*/ 18 w 72"/>
                <a:gd name="T23" fmla="*/ 32 h 39"/>
                <a:gd name="T24" fmla="*/ 28 w 72"/>
                <a:gd name="T25" fmla="*/ 28 h 39"/>
                <a:gd name="T26" fmla="*/ 39 w 72"/>
                <a:gd name="T27" fmla="*/ 25 h 39"/>
                <a:gd name="T28" fmla="*/ 46 w 72"/>
                <a:gd name="T29" fmla="*/ 21 h 39"/>
                <a:gd name="T30" fmla="*/ 57 w 72"/>
                <a:gd name="T31" fmla="*/ 18 h 39"/>
                <a:gd name="T32" fmla="*/ 64 w 72"/>
                <a:gd name="T33" fmla="*/ 10 h 39"/>
                <a:gd name="T34" fmla="*/ 68 w 72"/>
                <a:gd name="T35" fmla="*/ 0 h 39"/>
                <a:gd name="T36" fmla="*/ 72 w 72"/>
                <a:gd name="T37" fmla="*/ 0 h 39"/>
                <a:gd name="T38" fmla="*/ 68 w 72"/>
                <a:gd name="T39" fmla="*/ 0 h 39"/>
                <a:gd name="T40" fmla="*/ 64 w 72"/>
                <a:gd name="T4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39">
                  <a:moveTo>
                    <a:pt x="64" y="0"/>
                  </a:moveTo>
                  <a:lnTo>
                    <a:pt x="57" y="7"/>
                  </a:lnTo>
                  <a:lnTo>
                    <a:pt x="54" y="14"/>
                  </a:lnTo>
                  <a:lnTo>
                    <a:pt x="46" y="18"/>
                  </a:lnTo>
                  <a:lnTo>
                    <a:pt x="36" y="21"/>
                  </a:lnTo>
                  <a:lnTo>
                    <a:pt x="25" y="21"/>
                  </a:lnTo>
                  <a:lnTo>
                    <a:pt x="18" y="25"/>
                  </a:lnTo>
                  <a:lnTo>
                    <a:pt x="7" y="28"/>
                  </a:lnTo>
                  <a:lnTo>
                    <a:pt x="0" y="36"/>
                  </a:lnTo>
                  <a:lnTo>
                    <a:pt x="3" y="39"/>
                  </a:lnTo>
                  <a:lnTo>
                    <a:pt x="10" y="36"/>
                  </a:lnTo>
                  <a:lnTo>
                    <a:pt x="18" y="32"/>
                  </a:lnTo>
                  <a:lnTo>
                    <a:pt x="28" y="28"/>
                  </a:lnTo>
                  <a:lnTo>
                    <a:pt x="39" y="25"/>
                  </a:lnTo>
                  <a:lnTo>
                    <a:pt x="46" y="21"/>
                  </a:lnTo>
                  <a:lnTo>
                    <a:pt x="57" y="18"/>
                  </a:lnTo>
                  <a:lnTo>
                    <a:pt x="64" y="1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43" name="Freeform 1095"/>
            <p:cNvSpPr>
              <a:spLocks/>
            </p:cNvSpPr>
            <p:nvPr/>
          </p:nvSpPr>
          <p:spPr bwMode="auto">
            <a:xfrm>
              <a:off x="3815" y="2461"/>
              <a:ext cx="7" cy="51"/>
            </a:xfrm>
            <a:custGeom>
              <a:avLst/>
              <a:gdLst>
                <a:gd name="T0" fmla="*/ 3 w 7"/>
                <a:gd name="T1" fmla="*/ 0 h 51"/>
                <a:gd name="T2" fmla="*/ 0 w 7"/>
                <a:gd name="T3" fmla="*/ 4 h 51"/>
                <a:gd name="T4" fmla="*/ 3 w 7"/>
                <a:gd name="T5" fmla="*/ 51 h 51"/>
                <a:gd name="T6" fmla="*/ 7 w 7"/>
                <a:gd name="T7" fmla="*/ 51 h 51"/>
                <a:gd name="T8" fmla="*/ 7 w 7"/>
                <a:gd name="T9" fmla="*/ 4 h 51"/>
                <a:gd name="T10" fmla="*/ 3 w 7"/>
                <a:gd name="T11" fmla="*/ 7 h 51"/>
                <a:gd name="T12" fmla="*/ 3 w 7"/>
                <a:gd name="T13" fmla="*/ 0 h 51"/>
                <a:gd name="T14" fmla="*/ 0 w 7"/>
                <a:gd name="T15" fmla="*/ 0 h 51"/>
                <a:gd name="T16" fmla="*/ 0 w 7"/>
                <a:gd name="T17" fmla="*/ 4 h 51"/>
                <a:gd name="T18" fmla="*/ 3 w 7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1">
                  <a:moveTo>
                    <a:pt x="3" y="0"/>
                  </a:moveTo>
                  <a:lnTo>
                    <a:pt x="0" y="4"/>
                  </a:lnTo>
                  <a:lnTo>
                    <a:pt x="3" y="51"/>
                  </a:lnTo>
                  <a:lnTo>
                    <a:pt x="7" y="51"/>
                  </a:lnTo>
                  <a:lnTo>
                    <a:pt x="7" y="4"/>
                  </a:lnTo>
                  <a:lnTo>
                    <a:pt x="3" y="7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44" name="Freeform 1096"/>
            <p:cNvSpPr>
              <a:spLocks/>
            </p:cNvSpPr>
            <p:nvPr/>
          </p:nvSpPr>
          <p:spPr bwMode="auto">
            <a:xfrm>
              <a:off x="3818" y="2461"/>
              <a:ext cx="72" cy="25"/>
            </a:xfrm>
            <a:custGeom>
              <a:avLst/>
              <a:gdLst>
                <a:gd name="T0" fmla="*/ 72 w 72"/>
                <a:gd name="T1" fmla="*/ 22 h 25"/>
                <a:gd name="T2" fmla="*/ 72 w 72"/>
                <a:gd name="T3" fmla="*/ 18 h 25"/>
                <a:gd name="T4" fmla="*/ 65 w 72"/>
                <a:gd name="T5" fmla="*/ 15 h 25"/>
                <a:gd name="T6" fmla="*/ 54 w 72"/>
                <a:gd name="T7" fmla="*/ 11 h 25"/>
                <a:gd name="T8" fmla="*/ 47 w 72"/>
                <a:gd name="T9" fmla="*/ 7 h 25"/>
                <a:gd name="T10" fmla="*/ 36 w 72"/>
                <a:gd name="T11" fmla="*/ 4 h 25"/>
                <a:gd name="T12" fmla="*/ 29 w 72"/>
                <a:gd name="T13" fmla="*/ 0 h 25"/>
                <a:gd name="T14" fmla="*/ 0 w 72"/>
                <a:gd name="T15" fmla="*/ 0 h 25"/>
                <a:gd name="T16" fmla="*/ 0 w 72"/>
                <a:gd name="T17" fmla="*/ 7 h 25"/>
                <a:gd name="T18" fmla="*/ 26 w 72"/>
                <a:gd name="T19" fmla="*/ 7 h 25"/>
                <a:gd name="T20" fmla="*/ 36 w 72"/>
                <a:gd name="T21" fmla="*/ 11 h 25"/>
                <a:gd name="T22" fmla="*/ 44 w 72"/>
                <a:gd name="T23" fmla="*/ 15 h 25"/>
                <a:gd name="T24" fmla="*/ 54 w 72"/>
                <a:gd name="T25" fmla="*/ 15 h 25"/>
                <a:gd name="T26" fmla="*/ 62 w 72"/>
                <a:gd name="T27" fmla="*/ 18 h 25"/>
                <a:gd name="T28" fmla="*/ 65 w 72"/>
                <a:gd name="T29" fmla="*/ 25 h 25"/>
                <a:gd name="T30" fmla="*/ 65 w 72"/>
                <a:gd name="T31" fmla="*/ 22 h 25"/>
                <a:gd name="T32" fmla="*/ 72 w 72"/>
                <a:gd name="T33" fmla="*/ 22 h 25"/>
                <a:gd name="T34" fmla="*/ 72 w 72"/>
                <a:gd name="T35" fmla="*/ 18 h 25"/>
                <a:gd name="T36" fmla="*/ 72 w 72"/>
                <a:gd name="T3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25">
                  <a:moveTo>
                    <a:pt x="72" y="22"/>
                  </a:moveTo>
                  <a:lnTo>
                    <a:pt x="72" y="18"/>
                  </a:lnTo>
                  <a:lnTo>
                    <a:pt x="65" y="15"/>
                  </a:lnTo>
                  <a:lnTo>
                    <a:pt x="54" y="11"/>
                  </a:lnTo>
                  <a:lnTo>
                    <a:pt x="47" y="7"/>
                  </a:lnTo>
                  <a:lnTo>
                    <a:pt x="36" y="4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26" y="7"/>
                  </a:lnTo>
                  <a:lnTo>
                    <a:pt x="36" y="11"/>
                  </a:lnTo>
                  <a:lnTo>
                    <a:pt x="44" y="15"/>
                  </a:lnTo>
                  <a:lnTo>
                    <a:pt x="54" y="15"/>
                  </a:lnTo>
                  <a:lnTo>
                    <a:pt x="62" y="18"/>
                  </a:lnTo>
                  <a:lnTo>
                    <a:pt x="65" y="25"/>
                  </a:lnTo>
                  <a:lnTo>
                    <a:pt x="65" y="22"/>
                  </a:lnTo>
                  <a:lnTo>
                    <a:pt x="72" y="22"/>
                  </a:lnTo>
                  <a:lnTo>
                    <a:pt x="72" y="18"/>
                  </a:lnTo>
                  <a:lnTo>
                    <a:pt x="72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45" name="Freeform 1097"/>
            <p:cNvSpPr>
              <a:spLocks/>
            </p:cNvSpPr>
            <p:nvPr/>
          </p:nvSpPr>
          <p:spPr bwMode="auto">
            <a:xfrm>
              <a:off x="3754" y="2472"/>
              <a:ext cx="57" cy="61"/>
            </a:xfrm>
            <a:custGeom>
              <a:avLst/>
              <a:gdLst>
                <a:gd name="T0" fmla="*/ 54 w 57"/>
                <a:gd name="T1" fmla="*/ 47 h 61"/>
                <a:gd name="T2" fmla="*/ 46 w 57"/>
                <a:gd name="T3" fmla="*/ 47 h 61"/>
                <a:gd name="T4" fmla="*/ 43 w 57"/>
                <a:gd name="T5" fmla="*/ 50 h 61"/>
                <a:gd name="T6" fmla="*/ 36 w 57"/>
                <a:gd name="T7" fmla="*/ 54 h 61"/>
                <a:gd name="T8" fmla="*/ 28 w 57"/>
                <a:gd name="T9" fmla="*/ 54 h 61"/>
                <a:gd name="T10" fmla="*/ 21 w 57"/>
                <a:gd name="T11" fmla="*/ 58 h 61"/>
                <a:gd name="T12" fmla="*/ 14 w 57"/>
                <a:gd name="T13" fmla="*/ 61 h 61"/>
                <a:gd name="T14" fmla="*/ 0 w 57"/>
                <a:gd name="T15" fmla="*/ 61 h 61"/>
                <a:gd name="T16" fmla="*/ 3 w 57"/>
                <a:gd name="T17" fmla="*/ 54 h 61"/>
                <a:gd name="T18" fmla="*/ 3 w 57"/>
                <a:gd name="T19" fmla="*/ 25 h 61"/>
                <a:gd name="T20" fmla="*/ 54 w 57"/>
                <a:gd name="T21" fmla="*/ 0 h 61"/>
                <a:gd name="T22" fmla="*/ 57 w 57"/>
                <a:gd name="T23" fmla="*/ 14 h 61"/>
                <a:gd name="T24" fmla="*/ 57 w 57"/>
                <a:gd name="T25" fmla="*/ 22 h 61"/>
                <a:gd name="T26" fmla="*/ 54 w 57"/>
                <a:gd name="T27" fmla="*/ 32 h 61"/>
                <a:gd name="T28" fmla="*/ 54 w 57"/>
                <a:gd name="T29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61">
                  <a:moveTo>
                    <a:pt x="54" y="47"/>
                  </a:moveTo>
                  <a:lnTo>
                    <a:pt x="46" y="47"/>
                  </a:lnTo>
                  <a:lnTo>
                    <a:pt x="43" y="50"/>
                  </a:lnTo>
                  <a:lnTo>
                    <a:pt x="36" y="54"/>
                  </a:lnTo>
                  <a:lnTo>
                    <a:pt x="28" y="54"/>
                  </a:lnTo>
                  <a:lnTo>
                    <a:pt x="21" y="58"/>
                  </a:lnTo>
                  <a:lnTo>
                    <a:pt x="14" y="61"/>
                  </a:lnTo>
                  <a:lnTo>
                    <a:pt x="0" y="61"/>
                  </a:lnTo>
                  <a:lnTo>
                    <a:pt x="3" y="54"/>
                  </a:lnTo>
                  <a:lnTo>
                    <a:pt x="3" y="25"/>
                  </a:lnTo>
                  <a:lnTo>
                    <a:pt x="54" y="0"/>
                  </a:lnTo>
                  <a:lnTo>
                    <a:pt x="57" y="14"/>
                  </a:lnTo>
                  <a:lnTo>
                    <a:pt x="57" y="22"/>
                  </a:lnTo>
                  <a:lnTo>
                    <a:pt x="54" y="32"/>
                  </a:lnTo>
                  <a:lnTo>
                    <a:pt x="54" y="47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46" name="Freeform 1098"/>
            <p:cNvSpPr>
              <a:spLocks/>
            </p:cNvSpPr>
            <p:nvPr/>
          </p:nvSpPr>
          <p:spPr bwMode="auto">
            <a:xfrm>
              <a:off x="3750" y="2515"/>
              <a:ext cx="58" cy="25"/>
            </a:xfrm>
            <a:custGeom>
              <a:avLst/>
              <a:gdLst>
                <a:gd name="T0" fmla="*/ 0 w 58"/>
                <a:gd name="T1" fmla="*/ 18 h 25"/>
                <a:gd name="T2" fmla="*/ 7 w 58"/>
                <a:gd name="T3" fmla="*/ 22 h 25"/>
                <a:gd name="T4" fmla="*/ 11 w 58"/>
                <a:gd name="T5" fmla="*/ 22 h 25"/>
                <a:gd name="T6" fmla="*/ 22 w 58"/>
                <a:gd name="T7" fmla="*/ 18 h 25"/>
                <a:gd name="T8" fmla="*/ 25 w 58"/>
                <a:gd name="T9" fmla="*/ 18 h 25"/>
                <a:gd name="T10" fmla="*/ 32 w 58"/>
                <a:gd name="T11" fmla="*/ 15 h 25"/>
                <a:gd name="T12" fmla="*/ 40 w 58"/>
                <a:gd name="T13" fmla="*/ 15 h 25"/>
                <a:gd name="T14" fmla="*/ 47 w 58"/>
                <a:gd name="T15" fmla="*/ 11 h 25"/>
                <a:gd name="T16" fmla="*/ 54 w 58"/>
                <a:gd name="T17" fmla="*/ 7 h 25"/>
                <a:gd name="T18" fmla="*/ 58 w 58"/>
                <a:gd name="T19" fmla="*/ 7 h 25"/>
                <a:gd name="T20" fmla="*/ 58 w 58"/>
                <a:gd name="T21" fmla="*/ 0 h 25"/>
                <a:gd name="T22" fmla="*/ 50 w 58"/>
                <a:gd name="T23" fmla="*/ 0 h 25"/>
                <a:gd name="T24" fmla="*/ 43 w 58"/>
                <a:gd name="T25" fmla="*/ 4 h 25"/>
                <a:gd name="T26" fmla="*/ 36 w 58"/>
                <a:gd name="T27" fmla="*/ 7 h 25"/>
                <a:gd name="T28" fmla="*/ 29 w 58"/>
                <a:gd name="T29" fmla="*/ 7 h 25"/>
                <a:gd name="T30" fmla="*/ 25 w 58"/>
                <a:gd name="T31" fmla="*/ 11 h 25"/>
                <a:gd name="T32" fmla="*/ 18 w 58"/>
                <a:gd name="T33" fmla="*/ 15 h 25"/>
                <a:gd name="T34" fmla="*/ 11 w 58"/>
                <a:gd name="T35" fmla="*/ 15 h 25"/>
                <a:gd name="T36" fmla="*/ 4 w 58"/>
                <a:gd name="T37" fmla="*/ 18 h 25"/>
                <a:gd name="T38" fmla="*/ 7 w 58"/>
                <a:gd name="T39" fmla="*/ 18 h 25"/>
                <a:gd name="T40" fmla="*/ 0 w 58"/>
                <a:gd name="T41" fmla="*/ 18 h 25"/>
                <a:gd name="T42" fmla="*/ 0 w 58"/>
                <a:gd name="T43" fmla="*/ 25 h 25"/>
                <a:gd name="T44" fmla="*/ 7 w 58"/>
                <a:gd name="T45" fmla="*/ 22 h 25"/>
                <a:gd name="T46" fmla="*/ 0 w 58"/>
                <a:gd name="T4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25">
                  <a:moveTo>
                    <a:pt x="0" y="18"/>
                  </a:moveTo>
                  <a:lnTo>
                    <a:pt x="7" y="22"/>
                  </a:lnTo>
                  <a:lnTo>
                    <a:pt x="11" y="22"/>
                  </a:lnTo>
                  <a:lnTo>
                    <a:pt x="22" y="18"/>
                  </a:lnTo>
                  <a:lnTo>
                    <a:pt x="25" y="18"/>
                  </a:lnTo>
                  <a:lnTo>
                    <a:pt x="32" y="15"/>
                  </a:lnTo>
                  <a:lnTo>
                    <a:pt x="40" y="15"/>
                  </a:lnTo>
                  <a:lnTo>
                    <a:pt x="47" y="11"/>
                  </a:lnTo>
                  <a:lnTo>
                    <a:pt x="54" y="7"/>
                  </a:lnTo>
                  <a:lnTo>
                    <a:pt x="58" y="7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43" y="4"/>
                  </a:lnTo>
                  <a:lnTo>
                    <a:pt x="36" y="7"/>
                  </a:lnTo>
                  <a:lnTo>
                    <a:pt x="29" y="7"/>
                  </a:lnTo>
                  <a:lnTo>
                    <a:pt x="25" y="11"/>
                  </a:lnTo>
                  <a:lnTo>
                    <a:pt x="18" y="15"/>
                  </a:lnTo>
                  <a:lnTo>
                    <a:pt x="11" y="15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7" y="2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47" name="Freeform 1099"/>
            <p:cNvSpPr>
              <a:spLocks/>
            </p:cNvSpPr>
            <p:nvPr/>
          </p:nvSpPr>
          <p:spPr bwMode="auto">
            <a:xfrm>
              <a:off x="3750" y="2494"/>
              <a:ext cx="11" cy="39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 h 39"/>
                <a:gd name="T4" fmla="*/ 4 w 11"/>
                <a:gd name="T5" fmla="*/ 32 h 39"/>
                <a:gd name="T6" fmla="*/ 0 w 11"/>
                <a:gd name="T7" fmla="*/ 39 h 39"/>
                <a:gd name="T8" fmla="*/ 7 w 11"/>
                <a:gd name="T9" fmla="*/ 39 h 39"/>
                <a:gd name="T10" fmla="*/ 11 w 11"/>
                <a:gd name="T11" fmla="*/ 32 h 39"/>
                <a:gd name="T12" fmla="*/ 11 w 11"/>
                <a:gd name="T13" fmla="*/ 3 h 39"/>
                <a:gd name="T14" fmla="*/ 7 w 11"/>
                <a:gd name="T15" fmla="*/ 7 h 39"/>
                <a:gd name="T16" fmla="*/ 7 w 11"/>
                <a:gd name="T17" fmla="*/ 0 h 39"/>
                <a:gd name="T18" fmla="*/ 4 w 11"/>
                <a:gd name="T19" fmla="*/ 0 h 39"/>
                <a:gd name="T20" fmla="*/ 4 w 11"/>
                <a:gd name="T21" fmla="*/ 3 h 39"/>
                <a:gd name="T22" fmla="*/ 7 w 11"/>
                <a:gd name="T2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lnTo>
                    <a:pt x="4" y="3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7" y="39"/>
                  </a:lnTo>
                  <a:lnTo>
                    <a:pt x="11" y="32"/>
                  </a:lnTo>
                  <a:lnTo>
                    <a:pt x="11" y="3"/>
                  </a:lnTo>
                  <a:lnTo>
                    <a:pt x="7" y="7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48" name="Freeform 1100"/>
            <p:cNvSpPr>
              <a:spLocks/>
            </p:cNvSpPr>
            <p:nvPr/>
          </p:nvSpPr>
          <p:spPr bwMode="auto">
            <a:xfrm>
              <a:off x="3757" y="2468"/>
              <a:ext cx="54" cy="33"/>
            </a:xfrm>
            <a:custGeom>
              <a:avLst/>
              <a:gdLst>
                <a:gd name="T0" fmla="*/ 54 w 54"/>
                <a:gd name="T1" fmla="*/ 4 h 33"/>
                <a:gd name="T2" fmla="*/ 51 w 54"/>
                <a:gd name="T3" fmla="*/ 0 h 33"/>
                <a:gd name="T4" fmla="*/ 0 w 54"/>
                <a:gd name="T5" fmla="*/ 26 h 33"/>
                <a:gd name="T6" fmla="*/ 0 w 54"/>
                <a:gd name="T7" fmla="*/ 33 h 33"/>
                <a:gd name="T8" fmla="*/ 54 w 54"/>
                <a:gd name="T9" fmla="*/ 8 h 33"/>
                <a:gd name="T10" fmla="*/ 47 w 54"/>
                <a:gd name="T11" fmla="*/ 8 h 33"/>
                <a:gd name="T12" fmla="*/ 54 w 54"/>
                <a:gd name="T13" fmla="*/ 4 h 33"/>
                <a:gd name="T14" fmla="*/ 51 w 54"/>
                <a:gd name="T15" fmla="*/ 0 h 33"/>
                <a:gd name="T16" fmla="*/ 54 w 54"/>
                <a:gd name="T1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3">
                  <a:moveTo>
                    <a:pt x="54" y="4"/>
                  </a:moveTo>
                  <a:lnTo>
                    <a:pt x="51" y="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54" y="8"/>
                  </a:lnTo>
                  <a:lnTo>
                    <a:pt x="47" y="8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49" name="Freeform 1101"/>
            <p:cNvSpPr>
              <a:spLocks/>
            </p:cNvSpPr>
            <p:nvPr/>
          </p:nvSpPr>
          <p:spPr bwMode="auto">
            <a:xfrm>
              <a:off x="3804" y="2472"/>
              <a:ext cx="11" cy="50"/>
            </a:xfrm>
            <a:custGeom>
              <a:avLst/>
              <a:gdLst>
                <a:gd name="T0" fmla="*/ 4 w 11"/>
                <a:gd name="T1" fmla="*/ 50 h 50"/>
                <a:gd name="T2" fmla="*/ 7 w 11"/>
                <a:gd name="T3" fmla="*/ 47 h 50"/>
                <a:gd name="T4" fmla="*/ 7 w 11"/>
                <a:gd name="T5" fmla="*/ 32 h 50"/>
                <a:gd name="T6" fmla="*/ 11 w 11"/>
                <a:gd name="T7" fmla="*/ 22 h 50"/>
                <a:gd name="T8" fmla="*/ 11 w 11"/>
                <a:gd name="T9" fmla="*/ 11 h 50"/>
                <a:gd name="T10" fmla="*/ 7 w 11"/>
                <a:gd name="T11" fmla="*/ 0 h 50"/>
                <a:gd name="T12" fmla="*/ 0 w 11"/>
                <a:gd name="T13" fmla="*/ 4 h 50"/>
                <a:gd name="T14" fmla="*/ 4 w 11"/>
                <a:gd name="T15" fmla="*/ 14 h 50"/>
                <a:gd name="T16" fmla="*/ 4 w 11"/>
                <a:gd name="T17" fmla="*/ 22 h 50"/>
                <a:gd name="T18" fmla="*/ 0 w 11"/>
                <a:gd name="T19" fmla="*/ 32 h 50"/>
                <a:gd name="T20" fmla="*/ 0 w 11"/>
                <a:gd name="T21" fmla="*/ 47 h 50"/>
                <a:gd name="T22" fmla="*/ 4 w 11"/>
                <a:gd name="T23" fmla="*/ 43 h 50"/>
                <a:gd name="T24" fmla="*/ 4 w 11"/>
                <a:gd name="T25" fmla="*/ 50 h 50"/>
                <a:gd name="T26" fmla="*/ 7 w 11"/>
                <a:gd name="T27" fmla="*/ 47 h 50"/>
                <a:gd name="T28" fmla="*/ 4 w 11"/>
                <a:gd name="T2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0">
                  <a:moveTo>
                    <a:pt x="4" y="50"/>
                  </a:moveTo>
                  <a:lnTo>
                    <a:pt x="7" y="47"/>
                  </a:lnTo>
                  <a:lnTo>
                    <a:pt x="7" y="32"/>
                  </a:lnTo>
                  <a:lnTo>
                    <a:pt x="11" y="22"/>
                  </a:lnTo>
                  <a:lnTo>
                    <a:pt x="11" y="11"/>
                  </a:lnTo>
                  <a:lnTo>
                    <a:pt x="7" y="0"/>
                  </a:lnTo>
                  <a:lnTo>
                    <a:pt x="0" y="4"/>
                  </a:lnTo>
                  <a:lnTo>
                    <a:pt x="4" y="14"/>
                  </a:lnTo>
                  <a:lnTo>
                    <a:pt x="4" y="22"/>
                  </a:lnTo>
                  <a:lnTo>
                    <a:pt x="0" y="32"/>
                  </a:lnTo>
                  <a:lnTo>
                    <a:pt x="0" y="47"/>
                  </a:lnTo>
                  <a:lnTo>
                    <a:pt x="4" y="43"/>
                  </a:lnTo>
                  <a:lnTo>
                    <a:pt x="4" y="50"/>
                  </a:lnTo>
                  <a:lnTo>
                    <a:pt x="7" y="47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50" name="Freeform 1102"/>
            <p:cNvSpPr>
              <a:spLocks/>
            </p:cNvSpPr>
            <p:nvPr/>
          </p:nvSpPr>
          <p:spPr bwMode="auto">
            <a:xfrm>
              <a:off x="4333" y="2472"/>
              <a:ext cx="104" cy="36"/>
            </a:xfrm>
            <a:custGeom>
              <a:avLst/>
              <a:gdLst>
                <a:gd name="T0" fmla="*/ 104 w 104"/>
                <a:gd name="T1" fmla="*/ 36 h 36"/>
                <a:gd name="T2" fmla="*/ 97 w 104"/>
                <a:gd name="T3" fmla="*/ 32 h 36"/>
                <a:gd name="T4" fmla="*/ 65 w 104"/>
                <a:gd name="T5" fmla="*/ 32 h 36"/>
                <a:gd name="T6" fmla="*/ 58 w 104"/>
                <a:gd name="T7" fmla="*/ 36 h 36"/>
                <a:gd name="T8" fmla="*/ 36 w 104"/>
                <a:gd name="T9" fmla="*/ 36 h 36"/>
                <a:gd name="T10" fmla="*/ 25 w 104"/>
                <a:gd name="T11" fmla="*/ 32 h 36"/>
                <a:gd name="T12" fmla="*/ 22 w 104"/>
                <a:gd name="T13" fmla="*/ 32 h 36"/>
                <a:gd name="T14" fmla="*/ 14 w 104"/>
                <a:gd name="T15" fmla="*/ 29 h 36"/>
                <a:gd name="T16" fmla="*/ 11 w 104"/>
                <a:gd name="T17" fmla="*/ 22 h 36"/>
                <a:gd name="T18" fmla="*/ 7 w 104"/>
                <a:gd name="T19" fmla="*/ 18 h 36"/>
                <a:gd name="T20" fmla="*/ 4 w 104"/>
                <a:gd name="T21" fmla="*/ 11 h 36"/>
                <a:gd name="T22" fmla="*/ 0 w 104"/>
                <a:gd name="T23" fmla="*/ 0 h 36"/>
                <a:gd name="T24" fmla="*/ 7 w 104"/>
                <a:gd name="T25" fmla="*/ 4 h 36"/>
                <a:gd name="T26" fmla="*/ 79 w 104"/>
                <a:gd name="T27" fmla="*/ 4 h 36"/>
                <a:gd name="T28" fmla="*/ 83 w 104"/>
                <a:gd name="T29" fmla="*/ 7 h 36"/>
                <a:gd name="T30" fmla="*/ 90 w 104"/>
                <a:gd name="T31" fmla="*/ 11 h 36"/>
                <a:gd name="T32" fmla="*/ 97 w 104"/>
                <a:gd name="T33" fmla="*/ 14 h 36"/>
                <a:gd name="T34" fmla="*/ 101 w 104"/>
                <a:gd name="T35" fmla="*/ 18 h 36"/>
                <a:gd name="T36" fmla="*/ 101 w 104"/>
                <a:gd name="T37" fmla="*/ 25 h 36"/>
                <a:gd name="T38" fmla="*/ 104 w 104"/>
                <a:gd name="T3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4" h="36">
                  <a:moveTo>
                    <a:pt x="104" y="36"/>
                  </a:moveTo>
                  <a:lnTo>
                    <a:pt x="97" y="32"/>
                  </a:lnTo>
                  <a:lnTo>
                    <a:pt x="65" y="32"/>
                  </a:lnTo>
                  <a:lnTo>
                    <a:pt x="58" y="36"/>
                  </a:lnTo>
                  <a:lnTo>
                    <a:pt x="36" y="36"/>
                  </a:lnTo>
                  <a:lnTo>
                    <a:pt x="25" y="32"/>
                  </a:lnTo>
                  <a:lnTo>
                    <a:pt x="22" y="32"/>
                  </a:lnTo>
                  <a:lnTo>
                    <a:pt x="14" y="29"/>
                  </a:lnTo>
                  <a:lnTo>
                    <a:pt x="11" y="22"/>
                  </a:lnTo>
                  <a:lnTo>
                    <a:pt x="7" y="18"/>
                  </a:lnTo>
                  <a:lnTo>
                    <a:pt x="4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79" y="4"/>
                  </a:lnTo>
                  <a:lnTo>
                    <a:pt x="83" y="7"/>
                  </a:lnTo>
                  <a:lnTo>
                    <a:pt x="90" y="11"/>
                  </a:lnTo>
                  <a:lnTo>
                    <a:pt x="97" y="14"/>
                  </a:lnTo>
                  <a:lnTo>
                    <a:pt x="101" y="18"/>
                  </a:lnTo>
                  <a:lnTo>
                    <a:pt x="101" y="25"/>
                  </a:lnTo>
                  <a:lnTo>
                    <a:pt x="104" y="36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51" name="Freeform 1103"/>
            <p:cNvSpPr>
              <a:spLocks/>
            </p:cNvSpPr>
            <p:nvPr/>
          </p:nvSpPr>
          <p:spPr bwMode="auto">
            <a:xfrm>
              <a:off x="4329" y="2468"/>
              <a:ext cx="108" cy="44"/>
            </a:xfrm>
            <a:custGeom>
              <a:avLst/>
              <a:gdLst>
                <a:gd name="T0" fmla="*/ 4 w 108"/>
                <a:gd name="T1" fmla="*/ 0 h 44"/>
                <a:gd name="T2" fmla="*/ 0 w 108"/>
                <a:gd name="T3" fmla="*/ 4 h 44"/>
                <a:gd name="T4" fmla="*/ 4 w 108"/>
                <a:gd name="T5" fmla="*/ 15 h 44"/>
                <a:gd name="T6" fmla="*/ 4 w 108"/>
                <a:gd name="T7" fmla="*/ 22 h 44"/>
                <a:gd name="T8" fmla="*/ 18 w 108"/>
                <a:gd name="T9" fmla="*/ 36 h 44"/>
                <a:gd name="T10" fmla="*/ 26 w 108"/>
                <a:gd name="T11" fmla="*/ 40 h 44"/>
                <a:gd name="T12" fmla="*/ 29 w 108"/>
                <a:gd name="T13" fmla="*/ 40 h 44"/>
                <a:gd name="T14" fmla="*/ 40 w 108"/>
                <a:gd name="T15" fmla="*/ 44 h 44"/>
                <a:gd name="T16" fmla="*/ 69 w 108"/>
                <a:gd name="T17" fmla="*/ 44 h 44"/>
                <a:gd name="T18" fmla="*/ 80 w 108"/>
                <a:gd name="T19" fmla="*/ 40 h 44"/>
                <a:gd name="T20" fmla="*/ 94 w 108"/>
                <a:gd name="T21" fmla="*/ 40 h 44"/>
                <a:gd name="T22" fmla="*/ 101 w 108"/>
                <a:gd name="T23" fmla="*/ 44 h 44"/>
                <a:gd name="T24" fmla="*/ 105 w 108"/>
                <a:gd name="T25" fmla="*/ 44 h 44"/>
                <a:gd name="T26" fmla="*/ 108 w 108"/>
                <a:gd name="T27" fmla="*/ 36 h 44"/>
                <a:gd name="T28" fmla="*/ 101 w 108"/>
                <a:gd name="T29" fmla="*/ 33 h 44"/>
                <a:gd name="T30" fmla="*/ 44 w 108"/>
                <a:gd name="T31" fmla="*/ 33 h 44"/>
                <a:gd name="T32" fmla="*/ 40 w 108"/>
                <a:gd name="T33" fmla="*/ 36 h 44"/>
                <a:gd name="T34" fmla="*/ 33 w 108"/>
                <a:gd name="T35" fmla="*/ 33 h 44"/>
                <a:gd name="T36" fmla="*/ 26 w 108"/>
                <a:gd name="T37" fmla="*/ 33 h 44"/>
                <a:gd name="T38" fmla="*/ 15 w 108"/>
                <a:gd name="T39" fmla="*/ 22 h 44"/>
                <a:gd name="T40" fmla="*/ 11 w 108"/>
                <a:gd name="T41" fmla="*/ 15 h 44"/>
                <a:gd name="T42" fmla="*/ 8 w 108"/>
                <a:gd name="T43" fmla="*/ 4 h 44"/>
                <a:gd name="T44" fmla="*/ 4 w 108"/>
                <a:gd name="T45" fmla="*/ 8 h 44"/>
                <a:gd name="T46" fmla="*/ 4 w 108"/>
                <a:gd name="T47" fmla="*/ 0 h 44"/>
                <a:gd name="T48" fmla="*/ 0 w 108"/>
                <a:gd name="T49" fmla="*/ 0 h 44"/>
                <a:gd name="T50" fmla="*/ 0 w 108"/>
                <a:gd name="T51" fmla="*/ 4 h 44"/>
                <a:gd name="T52" fmla="*/ 4 w 108"/>
                <a:gd name="T5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44">
                  <a:moveTo>
                    <a:pt x="4" y="0"/>
                  </a:moveTo>
                  <a:lnTo>
                    <a:pt x="0" y="4"/>
                  </a:lnTo>
                  <a:lnTo>
                    <a:pt x="4" y="15"/>
                  </a:lnTo>
                  <a:lnTo>
                    <a:pt x="4" y="22"/>
                  </a:lnTo>
                  <a:lnTo>
                    <a:pt x="18" y="36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40" y="44"/>
                  </a:lnTo>
                  <a:lnTo>
                    <a:pt x="69" y="44"/>
                  </a:lnTo>
                  <a:lnTo>
                    <a:pt x="80" y="40"/>
                  </a:lnTo>
                  <a:lnTo>
                    <a:pt x="94" y="40"/>
                  </a:lnTo>
                  <a:lnTo>
                    <a:pt x="101" y="44"/>
                  </a:lnTo>
                  <a:lnTo>
                    <a:pt x="105" y="44"/>
                  </a:lnTo>
                  <a:lnTo>
                    <a:pt x="108" y="36"/>
                  </a:lnTo>
                  <a:lnTo>
                    <a:pt x="101" y="33"/>
                  </a:lnTo>
                  <a:lnTo>
                    <a:pt x="44" y="33"/>
                  </a:lnTo>
                  <a:lnTo>
                    <a:pt x="40" y="36"/>
                  </a:lnTo>
                  <a:lnTo>
                    <a:pt x="33" y="33"/>
                  </a:lnTo>
                  <a:lnTo>
                    <a:pt x="26" y="33"/>
                  </a:lnTo>
                  <a:lnTo>
                    <a:pt x="15" y="22"/>
                  </a:lnTo>
                  <a:lnTo>
                    <a:pt x="11" y="15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52" name="Freeform 1104"/>
            <p:cNvSpPr>
              <a:spLocks/>
            </p:cNvSpPr>
            <p:nvPr/>
          </p:nvSpPr>
          <p:spPr bwMode="auto">
            <a:xfrm>
              <a:off x="4333" y="2468"/>
              <a:ext cx="108" cy="44"/>
            </a:xfrm>
            <a:custGeom>
              <a:avLst/>
              <a:gdLst>
                <a:gd name="T0" fmla="*/ 101 w 108"/>
                <a:gd name="T1" fmla="*/ 44 h 44"/>
                <a:gd name="T2" fmla="*/ 108 w 108"/>
                <a:gd name="T3" fmla="*/ 40 h 44"/>
                <a:gd name="T4" fmla="*/ 104 w 108"/>
                <a:gd name="T5" fmla="*/ 29 h 44"/>
                <a:gd name="T6" fmla="*/ 101 w 108"/>
                <a:gd name="T7" fmla="*/ 22 h 44"/>
                <a:gd name="T8" fmla="*/ 97 w 108"/>
                <a:gd name="T9" fmla="*/ 15 h 44"/>
                <a:gd name="T10" fmla="*/ 94 w 108"/>
                <a:gd name="T11" fmla="*/ 11 h 44"/>
                <a:gd name="T12" fmla="*/ 86 w 108"/>
                <a:gd name="T13" fmla="*/ 8 h 44"/>
                <a:gd name="T14" fmla="*/ 79 w 108"/>
                <a:gd name="T15" fmla="*/ 4 h 44"/>
                <a:gd name="T16" fmla="*/ 7 w 108"/>
                <a:gd name="T17" fmla="*/ 4 h 44"/>
                <a:gd name="T18" fmla="*/ 0 w 108"/>
                <a:gd name="T19" fmla="*/ 0 h 44"/>
                <a:gd name="T20" fmla="*/ 0 w 108"/>
                <a:gd name="T21" fmla="*/ 8 h 44"/>
                <a:gd name="T22" fmla="*/ 7 w 108"/>
                <a:gd name="T23" fmla="*/ 11 h 44"/>
                <a:gd name="T24" fmla="*/ 79 w 108"/>
                <a:gd name="T25" fmla="*/ 11 h 44"/>
                <a:gd name="T26" fmla="*/ 83 w 108"/>
                <a:gd name="T27" fmla="*/ 15 h 44"/>
                <a:gd name="T28" fmla="*/ 90 w 108"/>
                <a:gd name="T29" fmla="*/ 18 h 44"/>
                <a:gd name="T30" fmla="*/ 101 w 108"/>
                <a:gd name="T31" fmla="*/ 29 h 44"/>
                <a:gd name="T32" fmla="*/ 101 w 108"/>
                <a:gd name="T33" fmla="*/ 40 h 44"/>
                <a:gd name="T34" fmla="*/ 104 w 108"/>
                <a:gd name="T35" fmla="*/ 36 h 44"/>
                <a:gd name="T36" fmla="*/ 101 w 108"/>
                <a:gd name="T37" fmla="*/ 44 h 44"/>
                <a:gd name="T38" fmla="*/ 108 w 108"/>
                <a:gd name="T39" fmla="*/ 44 h 44"/>
                <a:gd name="T40" fmla="*/ 108 w 108"/>
                <a:gd name="T41" fmla="*/ 40 h 44"/>
                <a:gd name="T42" fmla="*/ 101 w 108"/>
                <a:gd name="T4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44">
                  <a:moveTo>
                    <a:pt x="101" y="44"/>
                  </a:moveTo>
                  <a:lnTo>
                    <a:pt x="108" y="40"/>
                  </a:lnTo>
                  <a:lnTo>
                    <a:pt x="104" y="29"/>
                  </a:lnTo>
                  <a:lnTo>
                    <a:pt x="101" y="22"/>
                  </a:lnTo>
                  <a:lnTo>
                    <a:pt x="97" y="15"/>
                  </a:lnTo>
                  <a:lnTo>
                    <a:pt x="94" y="11"/>
                  </a:lnTo>
                  <a:lnTo>
                    <a:pt x="86" y="8"/>
                  </a:lnTo>
                  <a:lnTo>
                    <a:pt x="79" y="4"/>
                  </a:lnTo>
                  <a:lnTo>
                    <a:pt x="7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11"/>
                  </a:lnTo>
                  <a:lnTo>
                    <a:pt x="79" y="11"/>
                  </a:lnTo>
                  <a:lnTo>
                    <a:pt x="83" y="15"/>
                  </a:lnTo>
                  <a:lnTo>
                    <a:pt x="90" y="18"/>
                  </a:lnTo>
                  <a:lnTo>
                    <a:pt x="101" y="29"/>
                  </a:lnTo>
                  <a:lnTo>
                    <a:pt x="101" y="40"/>
                  </a:lnTo>
                  <a:lnTo>
                    <a:pt x="104" y="36"/>
                  </a:lnTo>
                  <a:lnTo>
                    <a:pt x="101" y="44"/>
                  </a:lnTo>
                  <a:lnTo>
                    <a:pt x="108" y="44"/>
                  </a:lnTo>
                  <a:lnTo>
                    <a:pt x="108" y="40"/>
                  </a:lnTo>
                  <a:lnTo>
                    <a:pt x="101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53" name="Freeform 1105"/>
            <p:cNvSpPr>
              <a:spLocks/>
            </p:cNvSpPr>
            <p:nvPr/>
          </p:nvSpPr>
          <p:spPr bwMode="auto">
            <a:xfrm>
              <a:off x="4189" y="2490"/>
              <a:ext cx="29" cy="36"/>
            </a:xfrm>
            <a:custGeom>
              <a:avLst/>
              <a:gdLst>
                <a:gd name="T0" fmla="*/ 29 w 29"/>
                <a:gd name="T1" fmla="*/ 29 h 36"/>
                <a:gd name="T2" fmla="*/ 25 w 29"/>
                <a:gd name="T3" fmla="*/ 36 h 36"/>
                <a:gd name="T4" fmla="*/ 0 w 29"/>
                <a:gd name="T5" fmla="*/ 25 h 36"/>
                <a:gd name="T6" fmla="*/ 4 w 29"/>
                <a:gd name="T7" fmla="*/ 22 h 36"/>
                <a:gd name="T8" fmla="*/ 7 w 29"/>
                <a:gd name="T9" fmla="*/ 22 h 36"/>
                <a:gd name="T10" fmla="*/ 7 w 29"/>
                <a:gd name="T11" fmla="*/ 11 h 36"/>
                <a:gd name="T12" fmla="*/ 18 w 29"/>
                <a:gd name="T13" fmla="*/ 0 h 36"/>
                <a:gd name="T14" fmla="*/ 22 w 29"/>
                <a:gd name="T15" fmla="*/ 0 h 36"/>
                <a:gd name="T16" fmla="*/ 29 w 29"/>
                <a:gd name="T17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6">
                  <a:moveTo>
                    <a:pt x="29" y="29"/>
                  </a:moveTo>
                  <a:lnTo>
                    <a:pt x="25" y="36"/>
                  </a:lnTo>
                  <a:lnTo>
                    <a:pt x="0" y="25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7" y="1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54" name="Freeform 1106"/>
            <p:cNvSpPr>
              <a:spLocks/>
            </p:cNvSpPr>
            <p:nvPr/>
          </p:nvSpPr>
          <p:spPr bwMode="auto">
            <a:xfrm>
              <a:off x="4211" y="2519"/>
              <a:ext cx="10" cy="11"/>
            </a:xfrm>
            <a:custGeom>
              <a:avLst/>
              <a:gdLst>
                <a:gd name="T0" fmla="*/ 3 w 10"/>
                <a:gd name="T1" fmla="*/ 11 h 11"/>
                <a:gd name="T2" fmla="*/ 10 w 10"/>
                <a:gd name="T3" fmla="*/ 3 h 11"/>
                <a:gd name="T4" fmla="*/ 3 w 10"/>
                <a:gd name="T5" fmla="*/ 0 h 11"/>
                <a:gd name="T6" fmla="*/ 0 w 10"/>
                <a:gd name="T7" fmla="*/ 3 h 11"/>
                <a:gd name="T8" fmla="*/ 3 w 10"/>
                <a:gd name="T9" fmla="*/ 3 h 11"/>
                <a:gd name="T10" fmla="*/ 3 w 10"/>
                <a:gd name="T11" fmla="*/ 11 h 11"/>
                <a:gd name="T12" fmla="*/ 7 w 10"/>
                <a:gd name="T13" fmla="*/ 7 h 11"/>
                <a:gd name="T14" fmla="*/ 3 w 10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3" y="11"/>
                  </a:moveTo>
                  <a:lnTo>
                    <a:pt x="10" y="3"/>
                  </a:lnTo>
                  <a:lnTo>
                    <a:pt x="3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11"/>
                  </a:lnTo>
                  <a:lnTo>
                    <a:pt x="7" y="7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55" name="Freeform 1107"/>
            <p:cNvSpPr>
              <a:spLocks/>
            </p:cNvSpPr>
            <p:nvPr/>
          </p:nvSpPr>
          <p:spPr bwMode="auto">
            <a:xfrm>
              <a:off x="4182" y="2512"/>
              <a:ext cx="32" cy="18"/>
            </a:xfrm>
            <a:custGeom>
              <a:avLst/>
              <a:gdLst>
                <a:gd name="T0" fmla="*/ 3 w 32"/>
                <a:gd name="T1" fmla="*/ 0 h 18"/>
                <a:gd name="T2" fmla="*/ 7 w 32"/>
                <a:gd name="T3" fmla="*/ 7 h 18"/>
                <a:gd name="T4" fmla="*/ 32 w 32"/>
                <a:gd name="T5" fmla="*/ 18 h 18"/>
                <a:gd name="T6" fmla="*/ 32 w 32"/>
                <a:gd name="T7" fmla="*/ 10 h 18"/>
                <a:gd name="T8" fmla="*/ 7 w 32"/>
                <a:gd name="T9" fmla="*/ 0 h 18"/>
                <a:gd name="T10" fmla="*/ 11 w 32"/>
                <a:gd name="T11" fmla="*/ 7 h 18"/>
                <a:gd name="T12" fmla="*/ 3 w 32"/>
                <a:gd name="T13" fmla="*/ 0 h 18"/>
                <a:gd name="T14" fmla="*/ 0 w 32"/>
                <a:gd name="T15" fmla="*/ 7 h 18"/>
                <a:gd name="T16" fmla="*/ 7 w 32"/>
                <a:gd name="T17" fmla="*/ 7 h 18"/>
                <a:gd name="T18" fmla="*/ 3 w 3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8">
                  <a:moveTo>
                    <a:pt x="3" y="0"/>
                  </a:moveTo>
                  <a:lnTo>
                    <a:pt x="7" y="7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7" y="0"/>
                  </a:lnTo>
                  <a:lnTo>
                    <a:pt x="11" y="7"/>
                  </a:lnTo>
                  <a:lnTo>
                    <a:pt x="3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56" name="Freeform 1108"/>
            <p:cNvSpPr>
              <a:spLocks/>
            </p:cNvSpPr>
            <p:nvPr/>
          </p:nvSpPr>
          <p:spPr bwMode="auto">
            <a:xfrm>
              <a:off x="4185" y="2483"/>
              <a:ext cx="29" cy="36"/>
            </a:xfrm>
            <a:custGeom>
              <a:avLst/>
              <a:gdLst>
                <a:gd name="T0" fmla="*/ 29 w 29"/>
                <a:gd name="T1" fmla="*/ 7 h 36"/>
                <a:gd name="T2" fmla="*/ 22 w 29"/>
                <a:gd name="T3" fmla="*/ 3 h 36"/>
                <a:gd name="T4" fmla="*/ 18 w 29"/>
                <a:gd name="T5" fmla="*/ 7 h 36"/>
                <a:gd name="T6" fmla="*/ 15 w 29"/>
                <a:gd name="T7" fmla="*/ 7 h 36"/>
                <a:gd name="T8" fmla="*/ 11 w 29"/>
                <a:gd name="T9" fmla="*/ 14 h 36"/>
                <a:gd name="T10" fmla="*/ 11 w 29"/>
                <a:gd name="T11" fmla="*/ 18 h 36"/>
                <a:gd name="T12" fmla="*/ 4 w 29"/>
                <a:gd name="T13" fmla="*/ 25 h 36"/>
                <a:gd name="T14" fmla="*/ 4 w 29"/>
                <a:gd name="T15" fmla="*/ 29 h 36"/>
                <a:gd name="T16" fmla="*/ 0 w 29"/>
                <a:gd name="T17" fmla="*/ 29 h 36"/>
                <a:gd name="T18" fmla="*/ 8 w 29"/>
                <a:gd name="T19" fmla="*/ 36 h 36"/>
                <a:gd name="T20" fmla="*/ 11 w 29"/>
                <a:gd name="T21" fmla="*/ 32 h 36"/>
                <a:gd name="T22" fmla="*/ 11 w 29"/>
                <a:gd name="T23" fmla="*/ 29 h 36"/>
                <a:gd name="T24" fmla="*/ 15 w 29"/>
                <a:gd name="T25" fmla="*/ 25 h 36"/>
                <a:gd name="T26" fmla="*/ 15 w 29"/>
                <a:gd name="T27" fmla="*/ 21 h 36"/>
                <a:gd name="T28" fmla="*/ 22 w 29"/>
                <a:gd name="T29" fmla="*/ 14 h 36"/>
                <a:gd name="T30" fmla="*/ 22 w 29"/>
                <a:gd name="T31" fmla="*/ 11 h 36"/>
                <a:gd name="T32" fmla="*/ 26 w 29"/>
                <a:gd name="T33" fmla="*/ 7 h 36"/>
                <a:gd name="T34" fmla="*/ 22 w 29"/>
                <a:gd name="T35" fmla="*/ 7 h 36"/>
                <a:gd name="T36" fmla="*/ 29 w 29"/>
                <a:gd name="T37" fmla="*/ 7 h 36"/>
                <a:gd name="T38" fmla="*/ 26 w 29"/>
                <a:gd name="T39" fmla="*/ 0 h 36"/>
                <a:gd name="T40" fmla="*/ 22 w 29"/>
                <a:gd name="T41" fmla="*/ 3 h 36"/>
                <a:gd name="T42" fmla="*/ 29 w 29"/>
                <a:gd name="T43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6">
                  <a:moveTo>
                    <a:pt x="29" y="7"/>
                  </a:moveTo>
                  <a:lnTo>
                    <a:pt x="22" y="3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11" y="14"/>
                  </a:lnTo>
                  <a:lnTo>
                    <a:pt x="11" y="18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8" y="36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15" y="25"/>
                  </a:lnTo>
                  <a:lnTo>
                    <a:pt x="15" y="21"/>
                  </a:lnTo>
                  <a:lnTo>
                    <a:pt x="22" y="14"/>
                  </a:lnTo>
                  <a:lnTo>
                    <a:pt x="22" y="11"/>
                  </a:lnTo>
                  <a:lnTo>
                    <a:pt x="26" y="7"/>
                  </a:lnTo>
                  <a:lnTo>
                    <a:pt x="22" y="7"/>
                  </a:lnTo>
                  <a:lnTo>
                    <a:pt x="29" y="7"/>
                  </a:lnTo>
                  <a:lnTo>
                    <a:pt x="26" y="0"/>
                  </a:lnTo>
                  <a:lnTo>
                    <a:pt x="22" y="3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57" name="Freeform 1109"/>
            <p:cNvSpPr>
              <a:spLocks/>
            </p:cNvSpPr>
            <p:nvPr/>
          </p:nvSpPr>
          <p:spPr bwMode="auto">
            <a:xfrm>
              <a:off x="4207" y="2490"/>
              <a:ext cx="14" cy="32"/>
            </a:xfrm>
            <a:custGeom>
              <a:avLst/>
              <a:gdLst>
                <a:gd name="T0" fmla="*/ 14 w 14"/>
                <a:gd name="T1" fmla="*/ 32 h 32"/>
                <a:gd name="T2" fmla="*/ 14 w 14"/>
                <a:gd name="T3" fmla="*/ 29 h 32"/>
                <a:gd name="T4" fmla="*/ 7 w 14"/>
                <a:gd name="T5" fmla="*/ 0 h 32"/>
                <a:gd name="T6" fmla="*/ 0 w 14"/>
                <a:gd name="T7" fmla="*/ 0 h 32"/>
                <a:gd name="T8" fmla="*/ 7 w 14"/>
                <a:gd name="T9" fmla="*/ 29 h 32"/>
                <a:gd name="T10" fmla="*/ 14 w 14"/>
                <a:gd name="T11" fmla="*/ 32 h 32"/>
                <a:gd name="T12" fmla="*/ 14 w 14"/>
                <a:gd name="T13" fmla="*/ 29 h 32"/>
                <a:gd name="T14" fmla="*/ 14 w 14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2">
                  <a:moveTo>
                    <a:pt x="14" y="32"/>
                  </a:moveTo>
                  <a:lnTo>
                    <a:pt x="14" y="29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29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58" name="Freeform 1110"/>
            <p:cNvSpPr>
              <a:spLocks/>
            </p:cNvSpPr>
            <p:nvPr/>
          </p:nvSpPr>
          <p:spPr bwMode="auto">
            <a:xfrm>
              <a:off x="4009" y="2519"/>
              <a:ext cx="29" cy="21"/>
            </a:xfrm>
            <a:custGeom>
              <a:avLst/>
              <a:gdLst>
                <a:gd name="T0" fmla="*/ 29 w 29"/>
                <a:gd name="T1" fmla="*/ 18 h 21"/>
                <a:gd name="T2" fmla="*/ 25 w 29"/>
                <a:gd name="T3" fmla="*/ 18 h 21"/>
                <a:gd name="T4" fmla="*/ 22 w 29"/>
                <a:gd name="T5" fmla="*/ 21 h 21"/>
                <a:gd name="T6" fmla="*/ 0 w 29"/>
                <a:gd name="T7" fmla="*/ 21 h 21"/>
                <a:gd name="T8" fmla="*/ 11 w 29"/>
                <a:gd name="T9" fmla="*/ 0 h 21"/>
                <a:gd name="T10" fmla="*/ 18 w 29"/>
                <a:gd name="T11" fmla="*/ 3 h 21"/>
                <a:gd name="T12" fmla="*/ 25 w 29"/>
                <a:gd name="T13" fmla="*/ 11 h 21"/>
                <a:gd name="T14" fmla="*/ 29 w 29"/>
                <a:gd name="T1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1">
                  <a:moveTo>
                    <a:pt x="29" y="18"/>
                  </a:moveTo>
                  <a:lnTo>
                    <a:pt x="25" y="18"/>
                  </a:lnTo>
                  <a:lnTo>
                    <a:pt x="22" y="21"/>
                  </a:lnTo>
                  <a:lnTo>
                    <a:pt x="0" y="21"/>
                  </a:lnTo>
                  <a:lnTo>
                    <a:pt x="11" y="0"/>
                  </a:lnTo>
                  <a:lnTo>
                    <a:pt x="18" y="3"/>
                  </a:lnTo>
                  <a:lnTo>
                    <a:pt x="25" y="11"/>
                  </a:lnTo>
                  <a:lnTo>
                    <a:pt x="29" y="18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59" name="Freeform 1111"/>
            <p:cNvSpPr>
              <a:spLocks/>
            </p:cNvSpPr>
            <p:nvPr/>
          </p:nvSpPr>
          <p:spPr bwMode="auto">
            <a:xfrm>
              <a:off x="4002" y="2533"/>
              <a:ext cx="36" cy="15"/>
            </a:xfrm>
            <a:custGeom>
              <a:avLst/>
              <a:gdLst>
                <a:gd name="T0" fmla="*/ 3 w 36"/>
                <a:gd name="T1" fmla="*/ 4 h 15"/>
                <a:gd name="T2" fmla="*/ 7 w 36"/>
                <a:gd name="T3" fmla="*/ 11 h 15"/>
                <a:gd name="T4" fmla="*/ 11 w 36"/>
                <a:gd name="T5" fmla="*/ 11 h 15"/>
                <a:gd name="T6" fmla="*/ 14 w 36"/>
                <a:gd name="T7" fmla="*/ 15 h 15"/>
                <a:gd name="T8" fmla="*/ 18 w 36"/>
                <a:gd name="T9" fmla="*/ 15 h 15"/>
                <a:gd name="T10" fmla="*/ 21 w 36"/>
                <a:gd name="T11" fmla="*/ 11 h 15"/>
                <a:gd name="T12" fmla="*/ 32 w 36"/>
                <a:gd name="T13" fmla="*/ 11 h 15"/>
                <a:gd name="T14" fmla="*/ 36 w 36"/>
                <a:gd name="T15" fmla="*/ 7 h 15"/>
                <a:gd name="T16" fmla="*/ 32 w 36"/>
                <a:gd name="T17" fmla="*/ 0 h 15"/>
                <a:gd name="T18" fmla="*/ 29 w 36"/>
                <a:gd name="T19" fmla="*/ 4 h 15"/>
                <a:gd name="T20" fmla="*/ 7 w 36"/>
                <a:gd name="T21" fmla="*/ 4 h 15"/>
                <a:gd name="T22" fmla="*/ 11 w 36"/>
                <a:gd name="T23" fmla="*/ 7 h 15"/>
                <a:gd name="T24" fmla="*/ 3 w 36"/>
                <a:gd name="T25" fmla="*/ 4 h 15"/>
                <a:gd name="T26" fmla="*/ 0 w 36"/>
                <a:gd name="T27" fmla="*/ 7 h 15"/>
                <a:gd name="T28" fmla="*/ 7 w 36"/>
                <a:gd name="T29" fmla="*/ 11 h 15"/>
                <a:gd name="T30" fmla="*/ 3 w 36"/>
                <a:gd name="T3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5">
                  <a:moveTo>
                    <a:pt x="3" y="4"/>
                  </a:moveTo>
                  <a:lnTo>
                    <a:pt x="7" y="11"/>
                  </a:lnTo>
                  <a:lnTo>
                    <a:pt x="11" y="11"/>
                  </a:lnTo>
                  <a:lnTo>
                    <a:pt x="14" y="15"/>
                  </a:lnTo>
                  <a:lnTo>
                    <a:pt x="18" y="15"/>
                  </a:lnTo>
                  <a:lnTo>
                    <a:pt x="21" y="11"/>
                  </a:lnTo>
                  <a:lnTo>
                    <a:pt x="32" y="11"/>
                  </a:lnTo>
                  <a:lnTo>
                    <a:pt x="36" y="7"/>
                  </a:lnTo>
                  <a:lnTo>
                    <a:pt x="32" y="0"/>
                  </a:lnTo>
                  <a:lnTo>
                    <a:pt x="29" y="4"/>
                  </a:lnTo>
                  <a:lnTo>
                    <a:pt x="7" y="4"/>
                  </a:lnTo>
                  <a:lnTo>
                    <a:pt x="11" y="7"/>
                  </a:lnTo>
                  <a:lnTo>
                    <a:pt x="3" y="4"/>
                  </a:lnTo>
                  <a:lnTo>
                    <a:pt x="0" y="7"/>
                  </a:lnTo>
                  <a:lnTo>
                    <a:pt x="7" y="11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60" name="Freeform 1112"/>
            <p:cNvSpPr>
              <a:spLocks/>
            </p:cNvSpPr>
            <p:nvPr/>
          </p:nvSpPr>
          <p:spPr bwMode="auto">
            <a:xfrm>
              <a:off x="4005" y="2515"/>
              <a:ext cx="18" cy="25"/>
            </a:xfrm>
            <a:custGeom>
              <a:avLst/>
              <a:gdLst>
                <a:gd name="T0" fmla="*/ 18 w 18"/>
                <a:gd name="T1" fmla="*/ 0 h 25"/>
                <a:gd name="T2" fmla="*/ 11 w 18"/>
                <a:gd name="T3" fmla="*/ 4 h 25"/>
                <a:gd name="T4" fmla="*/ 0 w 18"/>
                <a:gd name="T5" fmla="*/ 22 h 25"/>
                <a:gd name="T6" fmla="*/ 8 w 18"/>
                <a:gd name="T7" fmla="*/ 25 h 25"/>
                <a:gd name="T8" fmla="*/ 18 w 18"/>
                <a:gd name="T9" fmla="*/ 7 h 25"/>
                <a:gd name="T10" fmla="*/ 15 w 18"/>
                <a:gd name="T11" fmla="*/ 7 h 25"/>
                <a:gd name="T12" fmla="*/ 18 w 18"/>
                <a:gd name="T13" fmla="*/ 0 h 25"/>
                <a:gd name="T14" fmla="*/ 15 w 18"/>
                <a:gd name="T15" fmla="*/ 0 h 25"/>
                <a:gd name="T16" fmla="*/ 11 w 18"/>
                <a:gd name="T17" fmla="*/ 4 h 25"/>
                <a:gd name="T18" fmla="*/ 18 w 18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5">
                  <a:moveTo>
                    <a:pt x="18" y="0"/>
                  </a:moveTo>
                  <a:lnTo>
                    <a:pt x="11" y="4"/>
                  </a:lnTo>
                  <a:lnTo>
                    <a:pt x="0" y="22"/>
                  </a:lnTo>
                  <a:lnTo>
                    <a:pt x="8" y="25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61" name="Freeform 1113"/>
            <p:cNvSpPr>
              <a:spLocks/>
            </p:cNvSpPr>
            <p:nvPr/>
          </p:nvSpPr>
          <p:spPr bwMode="auto">
            <a:xfrm>
              <a:off x="4020" y="2515"/>
              <a:ext cx="21" cy="25"/>
            </a:xfrm>
            <a:custGeom>
              <a:avLst/>
              <a:gdLst>
                <a:gd name="T0" fmla="*/ 18 w 21"/>
                <a:gd name="T1" fmla="*/ 25 h 25"/>
                <a:gd name="T2" fmla="*/ 21 w 21"/>
                <a:gd name="T3" fmla="*/ 22 h 25"/>
                <a:gd name="T4" fmla="*/ 18 w 21"/>
                <a:gd name="T5" fmla="*/ 15 h 25"/>
                <a:gd name="T6" fmla="*/ 14 w 21"/>
                <a:gd name="T7" fmla="*/ 7 h 25"/>
                <a:gd name="T8" fmla="*/ 7 w 21"/>
                <a:gd name="T9" fmla="*/ 4 h 25"/>
                <a:gd name="T10" fmla="*/ 3 w 21"/>
                <a:gd name="T11" fmla="*/ 0 h 25"/>
                <a:gd name="T12" fmla="*/ 0 w 21"/>
                <a:gd name="T13" fmla="*/ 7 h 25"/>
                <a:gd name="T14" fmla="*/ 3 w 21"/>
                <a:gd name="T15" fmla="*/ 11 h 25"/>
                <a:gd name="T16" fmla="*/ 11 w 21"/>
                <a:gd name="T17" fmla="*/ 15 h 25"/>
                <a:gd name="T18" fmla="*/ 14 w 21"/>
                <a:gd name="T19" fmla="*/ 18 h 25"/>
                <a:gd name="T20" fmla="*/ 14 w 21"/>
                <a:gd name="T21" fmla="*/ 22 h 25"/>
                <a:gd name="T22" fmla="*/ 14 w 21"/>
                <a:gd name="T23" fmla="*/ 18 h 25"/>
                <a:gd name="T24" fmla="*/ 18 w 21"/>
                <a:gd name="T25" fmla="*/ 25 h 25"/>
                <a:gd name="T26" fmla="*/ 21 w 21"/>
                <a:gd name="T27" fmla="*/ 22 h 25"/>
                <a:gd name="T28" fmla="*/ 18 w 21"/>
                <a:gd name="T2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5">
                  <a:moveTo>
                    <a:pt x="18" y="25"/>
                  </a:moveTo>
                  <a:lnTo>
                    <a:pt x="21" y="22"/>
                  </a:lnTo>
                  <a:lnTo>
                    <a:pt x="18" y="15"/>
                  </a:lnTo>
                  <a:lnTo>
                    <a:pt x="14" y="7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7"/>
                  </a:lnTo>
                  <a:lnTo>
                    <a:pt x="3" y="11"/>
                  </a:lnTo>
                  <a:lnTo>
                    <a:pt x="11" y="15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8" y="25"/>
                  </a:lnTo>
                  <a:lnTo>
                    <a:pt x="21" y="22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62" name="Freeform 1114"/>
            <p:cNvSpPr>
              <a:spLocks/>
            </p:cNvSpPr>
            <p:nvPr/>
          </p:nvSpPr>
          <p:spPr bwMode="auto">
            <a:xfrm>
              <a:off x="3988" y="2522"/>
              <a:ext cx="215" cy="375"/>
            </a:xfrm>
            <a:custGeom>
              <a:avLst/>
              <a:gdLst>
                <a:gd name="T0" fmla="*/ 183 w 215"/>
                <a:gd name="T1" fmla="*/ 332 h 375"/>
                <a:gd name="T2" fmla="*/ 151 w 215"/>
                <a:gd name="T3" fmla="*/ 328 h 375"/>
                <a:gd name="T4" fmla="*/ 133 w 215"/>
                <a:gd name="T5" fmla="*/ 324 h 375"/>
                <a:gd name="T6" fmla="*/ 111 w 215"/>
                <a:gd name="T7" fmla="*/ 321 h 375"/>
                <a:gd name="T8" fmla="*/ 93 w 215"/>
                <a:gd name="T9" fmla="*/ 317 h 375"/>
                <a:gd name="T10" fmla="*/ 79 w 215"/>
                <a:gd name="T11" fmla="*/ 314 h 375"/>
                <a:gd name="T12" fmla="*/ 75 w 215"/>
                <a:gd name="T13" fmla="*/ 324 h 375"/>
                <a:gd name="T14" fmla="*/ 89 w 215"/>
                <a:gd name="T15" fmla="*/ 328 h 375"/>
                <a:gd name="T16" fmla="*/ 107 w 215"/>
                <a:gd name="T17" fmla="*/ 332 h 375"/>
                <a:gd name="T18" fmla="*/ 125 w 215"/>
                <a:gd name="T19" fmla="*/ 335 h 375"/>
                <a:gd name="T20" fmla="*/ 143 w 215"/>
                <a:gd name="T21" fmla="*/ 342 h 375"/>
                <a:gd name="T22" fmla="*/ 158 w 215"/>
                <a:gd name="T23" fmla="*/ 346 h 375"/>
                <a:gd name="T24" fmla="*/ 179 w 215"/>
                <a:gd name="T25" fmla="*/ 342 h 375"/>
                <a:gd name="T26" fmla="*/ 208 w 215"/>
                <a:gd name="T27" fmla="*/ 346 h 375"/>
                <a:gd name="T28" fmla="*/ 212 w 215"/>
                <a:gd name="T29" fmla="*/ 357 h 375"/>
                <a:gd name="T30" fmla="*/ 208 w 215"/>
                <a:gd name="T31" fmla="*/ 375 h 375"/>
                <a:gd name="T32" fmla="*/ 183 w 215"/>
                <a:gd name="T33" fmla="*/ 371 h 375"/>
                <a:gd name="T34" fmla="*/ 165 w 215"/>
                <a:gd name="T35" fmla="*/ 368 h 375"/>
                <a:gd name="T36" fmla="*/ 133 w 215"/>
                <a:gd name="T37" fmla="*/ 364 h 375"/>
                <a:gd name="T38" fmla="*/ 107 w 215"/>
                <a:gd name="T39" fmla="*/ 360 h 375"/>
                <a:gd name="T40" fmla="*/ 79 w 215"/>
                <a:gd name="T41" fmla="*/ 357 h 375"/>
                <a:gd name="T42" fmla="*/ 68 w 215"/>
                <a:gd name="T43" fmla="*/ 335 h 375"/>
                <a:gd name="T44" fmla="*/ 64 w 215"/>
                <a:gd name="T45" fmla="*/ 296 h 375"/>
                <a:gd name="T46" fmla="*/ 61 w 215"/>
                <a:gd name="T47" fmla="*/ 238 h 375"/>
                <a:gd name="T48" fmla="*/ 53 w 215"/>
                <a:gd name="T49" fmla="*/ 198 h 375"/>
                <a:gd name="T50" fmla="*/ 61 w 215"/>
                <a:gd name="T51" fmla="*/ 180 h 375"/>
                <a:gd name="T52" fmla="*/ 0 w 215"/>
                <a:gd name="T53" fmla="*/ 51 h 375"/>
                <a:gd name="T54" fmla="*/ 10 w 215"/>
                <a:gd name="T55" fmla="*/ 33 h 375"/>
                <a:gd name="T56" fmla="*/ 50 w 215"/>
                <a:gd name="T57" fmla="*/ 29 h 375"/>
                <a:gd name="T58" fmla="*/ 68 w 215"/>
                <a:gd name="T59" fmla="*/ 26 h 375"/>
                <a:gd name="T60" fmla="*/ 86 w 215"/>
                <a:gd name="T61" fmla="*/ 47 h 375"/>
                <a:gd name="T62" fmla="*/ 97 w 215"/>
                <a:gd name="T63" fmla="*/ 58 h 375"/>
                <a:gd name="T64" fmla="*/ 111 w 215"/>
                <a:gd name="T65" fmla="*/ 69 h 375"/>
                <a:gd name="T66" fmla="*/ 133 w 215"/>
                <a:gd name="T67" fmla="*/ 58 h 375"/>
                <a:gd name="T68" fmla="*/ 154 w 215"/>
                <a:gd name="T69" fmla="*/ 40 h 375"/>
                <a:gd name="T70" fmla="*/ 176 w 215"/>
                <a:gd name="T71" fmla="*/ 22 h 375"/>
                <a:gd name="T72" fmla="*/ 190 w 215"/>
                <a:gd name="T73" fmla="*/ 0 h 375"/>
                <a:gd name="T74" fmla="*/ 194 w 215"/>
                <a:gd name="T75" fmla="*/ 83 h 375"/>
                <a:gd name="T76" fmla="*/ 201 w 215"/>
                <a:gd name="T77" fmla="*/ 166 h 375"/>
                <a:gd name="T78" fmla="*/ 205 w 215"/>
                <a:gd name="T79" fmla="*/ 249 h 375"/>
                <a:gd name="T80" fmla="*/ 205 w 215"/>
                <a:gd name="T81" fmla="*/ 33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5" h="375">
                  <a:moveTo>
                    <a:pt x="205" y="332"/>
                  </a:moveTo>
                  <a:lnTo>
                    <a:pt x="183" y="332"/>
                  </a:lnTo>
                  <a:lnTo>
                    <a:pt x="172" y="328"/>
                  </a:lnTo>
                  <a:lnTo>
                    <a:pt x="151" y="328"/>
                  </a:lnTo>
                  <a:lnTo>
                    <a:pt x="143" y="324"/>
                  </a:lnTo>
                  <a:lnTo>
                    <a:pt x="133" y="324"/>
                  </a:lnTo>
                  <a:lnTo>
                    <a:pt x="125" y="321"/>
                  </a:lnTo>
                  <a:lnTo>
                    <a:pt x="111" y="321"/>
                  </a:lnTo>
                  <a:lnTo>
                    <a:pt x="104" y="317"/>
                  </a:lnTo>
                  <a:lnTo>
                    <a:pt x="93" y="317"/>
                  </a:lnTo>
                  <a:lnTo>
                    <a:pt x="86" y="314"/>
                  </a:lnTo>
                  <a:lnTo>
                    <a:pt x="79" y="314"/>
                  </a:lnTo>
                  <a:lnTo>
                    <a:pt x="75" y="317"/>
                  </a:lnTo>
                  <a:lnTo>
                    <a:pt x="75" y="324"/>
                  </a:lnTo>
                  <a:lnTo>
                    <a:pt x="82" y="328"/>
                  </a:lnTo>
                  <a:lnTo>
                    <a:pt x="89" y="328"/>
                  </a:lnTo>
                  <a:lnTo>
                    <a:pt x="100" y="332"/>
                  </a:lnTo>
                  <a:lnTo>
                    <a:pt x="107" y="332"/>
                  </a:lnTo>
                  <a:lnTo>
                    <a:pt x="118" y="335"/>
                  </a:lnTo>
                  <a:lnTo>
                    <a:pt x="125" y="335"/>
                  </a:lnTo>
                  <a:lnTo>
                    <a:pt x="136" y="339"/>
                  </a:lnTo>
                  <a:lnTo>
                    <a:pt x="143" y="342"/>
                  </a:lnTo>
                  <a:lnTo>
                    <a:pt x="151" y="342"/>
                  </a:lnTo>
                  <a:lnTo>
                    <a:pt x="158" y="346"/>
                  </a:lnTo>
                  <a:lnTo>
                    <a:pt x="169" y="346"/>
                  </a:lnTo>
                  <a:lnTo>
                    <a:pt x="179" y="342"/>
                  </a:lnTo>
                  <a:lnTo>
                    <a:pt x="197" y="342"/>
                  </a:lnTo>
                  <a:lnTo>
                    <a:pt x="208" y="346"/>
                  </a:lnTo>
                  <a:lnTo>
                    <a:pt x="215" y="346"/>
                  </a:lnTo>
                  <a:lnTo>
                    <a:pt x="212" y="357"/>
                  </a:lnTo>
                  <a:lnTo>
                    <a:pt x="212" y="371"/>
                  </a:lnTo>
                  <a:lnTo>
                    <a:pt x="208" y="375"/>
                  </a:lnTo>
                  <a:lnTo>
                    <a:pt x="190" y="375"/>
                  </a:lnTo>
                  <a:lnTo>
                    <a:pt x="183" y="371"/>
                  </a:lnTo>
                  <a:lnTo>
                    <a:pt x="176" y="371"/>
                  </a:lnTo>
                  <a:lnTo>
                    <a:pt x="165" y="368"/>
                  </a:lnTo>
                  <a:lnTo>
                    <a:pt x="140" y="368"/>
                  </a:lnTo>
                  <a:lnTo>
                    <a:pt x="133" y="364"/>
                  </a:lnTo>
                  <a:lnTo>
                    <a:pt x="115" y="364"/>
                  </a:lnTo>
                  <a:lnTo>
                    <a:pt x="107" y="360"/>
                  </a:lnTo>
                  <a:lnTo>
                    <a:pt x="89" y="360"/>
                  </a:lnTo>
                  <a:lnTo>
                    <a:pt x="79" y="357"/>
                  </a:lnTo>
                  <a:lnTo>
                    <a:pt x="71" y="357"/>
                  </a:lnTo>
                  <a:lnTo>
                    <a:pt x="68" y="335"/>
                  </a:lnTo>
                  <a:lnTo>
                    <a:pt x="68" y="317"/>
                  </a:lnTo>
                  <a:lnTo>
                    <a:pt x="64" y="296"/>
                  </a:lnTo>
                  <a:lnTo>
                    <a:pt x="64" y="256"/>
                  </a:lnTo>
                  <a:lnTo>
                    <a:pt x="61" y="238"/>
                  </a:lnTo>
                  <a:lnTo>
                    <a:pt x="57" y="220"/>
                  </a:lnTo>
                  <a:lnTo>
                    <a:pt x="53" y="198"/>
                  </a:lnTo>
                  <a:lnTo>
                    <a:pt x="64" y="188"/>
                  </a:lnTo>
                  <a:lnTo>
                    <a:pt x="61" y="180"/>
                  </a:lnTo>
                  <a:lnTo>
                    <a:pt x="3" y="14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33"/>
                  </a:lnTo>
                  <a:lnTo>
                    <a:pt x="17" y="29"/>
                  </a:lnTo>
                  <a:lnTo>
                    <a:pt x="50" y="29"/>
                  </a:lnTo>
                  <a:lnTo>
                    <a:pt x="61" y="18"/>
                  </a:lnTo>
                  <a:lnTo>
                    <a:pt x="68" y="26"/>
                  </a:lnTo>
                  <a:lnTo>
                    <a:pt x="71" y="33"/>
                  </a:lnTo>
                  <a:lnTo>
                    <a:pt x="86" y="47"/>
                  </a:lnTo>
                  <a:lnTo>
                    <a:pt x="89" y="54"/>
                  </a:lnTo>
                  <a:lnTo>
                    <a:pt x="97" y="58"/>
                  </a:lnTo>
                  <a:lnTo>
                    <a:pt x="104" y="65"/>
                  </a:lnTo>
                  <a:lnTo>
                    <a:pt x="111" y="69"/>
                  </a:lnTo>
                  <a:lnTo>
                    <a:pt x="122" y="65"/>
                  </a:lnTo>
                  <a:lnTo>
                    <a:pt x="133" y="58"/>
                  </a:lnTo>
                  <a:lnTo>
                    <a:pt x="147" y="51"/>
                  </a:lnTo>
                  <a:lnTo>
                    <a:pt x="154" y="40"/>
                  </a:lnTo>
                  <a:lnTo>
                    <a:pt x="165" y="33"/>
                  </a:lnTo>
                  <a:lnTo>
                    <a:pt x="176" y="22"/>
                  </a:lnTo>
                  <a:lnTo>
                    <a:pt x="183" y="11"/>
                  </a:lnTo>
                  <a:lnTo>
                    <a:pt x="190" y="0"/>
                  </a:lnTo>
                  <a:lnTo>
                    <a:pt x="190" y="40"/>
                  </a:lnTo>
                  <a:lnTo>
                    <a:pt x="194" y="83"/>
                  </a:lnTo>
                  <a:lnTo>
                    <a:pt x="197" y="123"/>
                  </a:lnTo>
                  <a:lnTo>
                    <a:pt x="201" y="166"/>
                  </a:lnTo>
                  <a:lnTo>
                    <a:pt x="201" y="209"/>
                  </a:lnTo>
                  <a:lnTo>
                    <a:pt x="205" y="249"/>
                  </a:lnTo>
                  <a:lnTo>
                    <a:pt x="208" y="288"/>
                  </a:lnTo>
                  <a:lnTo>
                    <a:pt x="205" y="332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63" name="Freeform 1115"/>
            <p:cNvSpPr>
              <a:spLocks/>
            </p:cNvSpPr>
            <p:nvPr/>
          </p:nvSpPr>
          <p:spPr bwMode="auto">
            <a:xfrm>
              <a:off x="4063" y="2832"/>
              <a:ext cx="130" cy="25"/>
            </a:xfrm>
            <a:custGeom>
              <a:avLst/>
              <a:gdLst>
                <a:gd name="T0" fmla="*/ 7 w 130"/>
                <a:gd name="T1" fmla="*/ 7 h 25"/>
                <a:gd name="T2" fmla="*/ 4 w 130"/>
                <a:gd name="T3" fmla="*/ 7 h 25"/>
                <a:gd name="T4" fmla="*/ 11 w 130"/>
                <a:gd name="T5" fmla="*/ 7 h 25"/>
                <a:gd name="T6" fmla="*/ 18 w 130"/>
                <a:gd name="T7" fmla="*/ 11 h 25"/>
                <a:gd name="T8" fmla="*/ 25 w 130"/>
                <a:gd name="T9" fmla="*/ 11 h 25"/>
                <a:gd name="T10" fmla="*/ 32 w 130"/>
                <a:gd name="T11" fmla="*/ 14 h 25"/>
                <a:gd name="T12" fmla="*/ 50 w 130"/>
                <a:gd name="T13" fmla="*/ 14 h 25"/>
                <a:gd name="T14" fmla="*/ 58 w 130"/>
                <a:gd name="T15" fmla="*/ 18 h 25"/>
                <a:gd name="T16" fmla="*/ 76 w 130"/>
                <a:gd name="T17" fmla="*/ 18 h 25"/>
                <a:gd name="T18" fmla="*/ 83 w 130"/>
                <a:gd name="T19" fmla="*/ 22 h 25"/>
                <a:gd name="T20" fmla="*/ 97 w 130"/>
                <a:gd name="T21" fmla="*/ 22 h 25"/>
                <a:gd name="T22" fmla="*/ 108 w 130"/>
                <a:gd name="T23" fmla="*/ 25 h 25"/>
                <a:gd name="T24" fmla="*/ 130 w 130"/>
                <a:gd name="T25" fmla="*/ 25 h 25"/>
                <a:gd name="T26" fmla="*/ 130 w 130"/>
                <a:gd name="T27" fmla="*/ 18 h 25"/>
                <a:gd name="T28" fmla="*/ 97 w 130"/>
                <a:gd name="T29" fmla="*/ 18 h 25"/>
                <a:gd name="T30" fmla="*/ 90 w 130"/>
                <a:gd name="T31" fmla="*/ 14 h 25"/>
                <a:gd name="T32" fmla="*/ 76 w 130"/>
                <a:gd name="T33" fmla="*/ 14 h 25"/>
                <a:gd name="T34" fmla="*/ 68 w 130"/>
                <a:gd name="T35" fmla="*/ 11 h 25"/>
                <a:gd name="T36" fmla="*/ 58 w 130"/>
                <a:gd name="T37" fmla="*/ 11 h 25"/>
                <a:gd name="T38" fmla="*/ 50 w 130"/>
                <a:gd name="T39" fmla="*/ 7 h 25"/>
                <a:gd name="T40" fmla="*/ 36 w 130"/>
                <a:gd name="T41" fmla="*/ 7 h 25"/>
                <a:gd name="T42" fmla="*/ 29 w 130"/>
                <a:gd name="T43" fmla="*/ 4 h 25"/>
                <a:gd name="T44" fmla="*/ 22 w 130"/>
                <a:gd name="T45" fmla="*/ 4 h 25"/>
                <a:gd name="T46" fmla="*/ 11 w 130"/>
                <a:gd name="T47" fmla="*/ 0 h 25"/>
                <a:gd name="T48" fmla="*/ 0 w 130"/>
                <a:gd name="T49" fmla="*/ 0 h 25"/>
                <a:gd name="T50" fmla="*/ 4 w 130"/>
                <a:gd name="T51" fmla="*/ 0 h 25"/>
                <a:gd name="T52" fmla="*/ 0 w 130"/>
                <a:gd name="T53" fmla="*/ 0 h 25"/>
                <a:gd name="T54" fmla="*/ 7 w 130"/>
                <a:gd name="T5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" h="25">
                  <a:moveTo>
                    <a:pt x="7" y="7"/>
                  </a:moveTo>
                  <a:lnTo>
                    <a:pt x="4" y="7"/>
                  </a:lnTo>
                  <a:lnTo>
                    <a:pt x="11" y="7"/>
                  </a:lnTo>
                  <a:lnTo>
                    <a:pt x="18" y="11"/>
                  </a:lnTo>
                  <a:lnTo>
                    <a:pt x="25" y="11"/>
                  </a:lnTo>
                  <a:lnTo>
                    <a:pt x="32" y="14"/>
                  </a:lnTo>
                  <a:lnTo>
                    <a:pt x="50" y="14"/>
                  </a:lnTo>
                  <a:lnTo>
                    <a:pt x="58" y="18"/>
                  </a:lnTo>
                  <a:lnTo>
                    <a:pt x="76" y="18"/>
                  </a:lnTo>
                  <a:lnTo>
                    <a:pt x="83" y="22"/>
                  </a:lnTo>
                  <a:lnTo>
                    <a:pt x="97" y="22"/>
                  </a:lnTo>
                  <a:lnTo>
                    <a:pt x="108" y="25"/>
                  </a:lnTo>
                  <a:lnTo>
                    <a:pt x="130" y="25"/>
                  </a:lnTo>
                  <a:lnTo>
                    <a:pt x="130" y="18"/>
                  </a:lnTo>
                  <a:lnTo>
                    <a:pt x="97" y="18"/>
                  </a:lnTo>
                  <a:lnTo>
                    <a:pt x="90" y="14"/>
                  </a:lnTo>
                  <a:lnTo>
                    <a:pt x="76" y="14"/>
                  </a:lnTo>
                  <a:lnTo>
                    <a:pt x="68" y="11"/>
                  </a:lnTo>
                  <a:lnTo>
                    <a:pt x="58" y="11"/>
                  </a:lnTo>
                  <a:lnTo>
                    <a:pt x="50" y="7"/>
                  </a:lnTo>
                  <a:lnTo>
                    <a:pt x="36" y="7"/>
                  </a:lnTo>
                  <a:lnTo>
                    <a:pt x="29" y="4"/>
                  </a:lnTo>
                  <a:lnTo>
                    <a:pt x="22" y="4"/>
                  </a:lnTo>
                  <a:lnTo>
                    <a:pt x="11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64" name="Freeform 1116"/>
            <p:cNvSpPr>
              <a:spLocks/>
            </p:cNvSpPr>
            <p:nvPr/>
          </p:nvSpPr>
          <p:spPr bwMode="auto">
            <a:xfrm>
              <a:off x="4059" y="2832"/>
              <a:ext cx="11" cy="18"/>
            </a:xfrm>
            <a:custGeom>
              <a:avLst/>
              <a:gdLst>
                <a:gd name="T0" fmla="*/ 4 w 11"/>
                <a:gd name="T1" fmla="*/ 11 h 18"/>
                <a:gd name="T2" fmla="*/ 8 w 11"/>
                <a:gd name="T3" fmla="*/ 14 h 18"/>
                <a:gd name="T4" fmla="*/ 8 w 11"/>
                <a:gd name="T5" fmla="*/ 7 h 18"/>
                <a:gd name="T6" fmla="*/ 11 w 11"/>
                <a:gd name="T7" fmla="*/ 7 h 18"/>
                <a:gd name="T8" fmla="*/ 4 w 11"/>
                <a:gd name="T9" fmla="*/ 0 h 18"/>
                <a:gd name="T10" fmla="*/ 4 w 11"/>
                <a:gd name="T11" fmla="*/ 4 h 18"/>
                <a:gd name="T12" fmla="*/ 0 w 11"/>
                <a:gd name="T13" fmla="*/ 7 h 18"/>
                <a:gd name="T14" fmla="*/ 0 w 11"/>
                <a:gd name="T15" fmla="*/ 14 h 18"/>
                <a:gd name="T16" fmla="*/ 4 w 11"/>
                <a:gd name="T17" fmla="*/ 18 h 18"/>
                <a:gd name="T18" fmla="*/ 0 w 11"/>
                <a:gd name="T19" fmla="*/ 14 h 18"/>
                <a:gd name="T20" fmla="*/ 4 w 11"/>
                <a:gd name="T21" fmla="*/ 18 h 18"/>
                <a:gd name="T22" fmla="*/ 4 w 11"/>
                <a:gd name="T23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8">
                  <a:moveTo>
                    <a:pt x="4" y="11"/>
                  </a:moveTo>
                  <a:lnTo>
                    <a:pt x="8" y="14"/>
                  </a:lnTo>
                  <a:lnTo>
                    <a:pt x="8" y="7"/>
                  </a:lnTo>
                  <a:lnTo>
                    <a:pt x="11" y="7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7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65" name="Freeform 1117"/>
            <p:cNvSpPr>
              <a:spLocks/>
            </p:cNvSpPr>
            <p:nvPr/>
          </p:nvSpPr>
          <p:spPr bwMode="auto">
            <a:xfrm>
              <a:off x="4063" y="2843"/>
              <a:ext cx="68" cy="25"/>
            </a:xfrm>
            <a:custGeom>
              <a:avLst/>
              <a:gdLst>
                <a:gd name="T0" fmla="*/ 68 w 68"/>
                <a:gd name="T1" fmla="*/ 18 h 25"/>
                <a:gd name="T2" fmla="*/ 61 w 68"/>
                <a:gd name="T3" fmla="*/ 14 h 25"/>
                <a:gd name="T4" fmla="*/ 50 w 68"/>
                <a:gd name="T5" fmla="*/ 11 h 25"/>
                <a:gd name="T6" fmla="*/ 43 w 68"/>
                <a:gd name="T7" fmla="*/ 11 h 25"/>
                <a:gd name="T8" fmla="*/ 32 w 68"/>
                <a:gd name="T9" fmla="*/ 7 h 25"/>
                <a:gd name="T10" fmla="*/ 25 w 68"/>
                <a:gd name="T11" fmla="*/ 7 h 25"/>
                <a:gd name="T12" fmla="*/ 18 w 68"/>
                <a:gd name="T13" fmla="*/ 3 h 25"/>
                <a:gd name="T14" fmla="*/ 11 w 68"/>
                <a:gd name="T15" fmla="*/ 3 h 25"/>
                <a:gd name="T16" fmla="*/ 0 w 68"/>
                <a:gd name="T17" fmla="*/ 0 h 25"/>
                <a:gd name="T18" fmla="*/ 0 w 68"/>
                <a:gd name="T19" fmla="*/ 7 h 25"/>
                <a:gd name="T20" fmla="*/ 7 w 68"/>
                <a:gd name="T21" fmla="*/ 7 h 25"/>
                <a:gd name="T22" fmla="*/ 14 w 68"/>
                <a:gd name="T23" fmla="*/ 11 h 25"/>
                <a:gd name="T24" fmla="*/ 25 w 68"/>
                <a:gd name="T25" fmla="*/ 14 h 25"/>
                <a:gd name="T26" fmla="*/ 32 w 68"/>
                <a:gd name="T27" fmla="*/ 14 h 25"/>
                <a:gd name="T28" fmla="*/ 43 w 68"/>
                <a:gd name="T29" fmla="*/ 18 h 25"/>
                <a:gd name="T30" fmla="*/ 50 w 68"/>
                <a:gd name="T31" fmla="*/ 18 h 25"/>
                <a:gd name="T32" fmla="*/ 58 w 68"/>
                <a:gd name="T33" fmla="*/ 21 h 25"/>
                <a:gd name="T34" fmla="*/ 65 w 68"/>
                <a:gd name="T35" fmla="*/ 25 h 25"/>
                <a:gd name="T36" fmla="*/ 68 w 68"/>
                <a:gd name="T37" fmla="*/ 25 h 25"/>
                <a:gd name="T38" fmla="*/ 65 w 68"/>
                <a:gd name="T39" fmla="*/ 25 h 25"/>
                <a:gd name="T40" fmla="*/ 68 w 68"/>
                <a:gd name="T41" fmla="*/ 25 h 25"/>
                <a:gd name="T42" fmla="*/ 68 w 68"/>
                <a:gd name="T43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25">
                  <a:moveTo>
                    <a:pt x="68" y="18"/>
                  </a:moveTo>
                  <a:lnTo>
                    <a:pt x="61" y="14"/>
                  </a:lnTo>
                  <a:lnTo>
                    <a:pt x="50" y="11"/>
                  </a:lnTo>
                  <a:lnTo>
                    <a:pt x="43" y="11"/>
                  </a:lnTo>
                  <a:lnTo>
                    <a:pt x="32" y="7"/>
                  </a:lnTo>
                  <a:lnTo>
                    <a:pt x="25" y="7"/>
                  </a:lnTo>
                  <a:lnTo>
                    <a:pt x="18" y="3"/>
                  </a:lnTo>
                  <a:lnTo>
                    <a:pt x="11" y="3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4" y="11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43" y="18"/>
                  </a:lnTo>
                  <a:lnTo>
                    <a:pt x="50" y="18"/>
                  </a:lnTo>
                  <a:lnTo>
                    <a:pt x="58" y="21"/>
                  </a:lnTo>
                  <a:lnTo>
                    <a:pt x="65" y="25"/>
                  </a:lnTo>
                  <a:lnTo>
                    <a:pt x="68" y="25"/>
                  </a:lnTo>
                  <a:lnTo>
                    <a:pt x="65" y="25"/>
                  </a:lnTo>
                  <a:lnTo>
                    <a:pt x="68" y="25"/>
                  </a:lnTo>
                  <a:lnTo>
                    <a:pt x="68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66" name="Freeform 1118"/>
            <p:cNvSpPr>
              <a:spLocks/>
            </p:cNvSpPr>
            <p:nvPr/>
          </p:nvSpPr>
          <p:spPr bwMode="auto">
            <a:xfrm>
              <a:off x="4131" y="2861"/>
              <a:ext cx="80" cy="11"/>
            </a:xfrm>
            <a:custGeom>
              <a:avLst/>
              <a:gdLst>
                <a:gd name="T0" fmla="*/ 76 w 80"/>
                <a:gd name="T1" fmla="*/ 7 h 11"/>
                <a:gd name="T2" fmla="*/ 72 w 80"/>
                <a:gd name="T3" fmla="*/ 3 h 11"/>
                <a:gd name="T4" fmla="*/ 65 w 80"/>
                <a:gd name="T5" fmla="*/ 3 h 11"/>
                <a:gd name="T6" fmla="*/ 54 w 80"/>
                <a:gd name="T7" fmla="*/ 0 h 11"/>
                <a:gd name="T8" fmla="*/ 0 w 80"/>
                <a:gd name="T9" fmla="*/ 0 h 11"/>
                <a:gd name="T10" fmla="*/ 0 w 80"/>
                <a:gd name="T11" fmla="*/ 7 h 11"/>
                <a:gd name="T12" fmla="*/ 8 w 80"/>
                <a:gd name="T13" fmla="*/ 7 h 11"/>
                <a:gd name="T14" fmla="*/ 15 w 80"/>
                <a:gd name="T15" fmla="*/ 11 h 11"/>
                <a:gd name="T16" fmla="*/ 26 w 80"/>
                <a:gd name="T17" fmla="*/ 11 h 11"/>
                <a:gd name="T18" fmla="*/ 36 w 80"/>
                <a:gd name="T19" fmla="*/ 7 h 11"/>
                <a:gd name="T20" fmla="*/ 65 w 80"/>
                <a:gd name="T21" fmla="*/ 7 h 11"/>
                <a:gd name="T22" fmla="*/ 72 w 80"/>
                <a:gd name="T23" fmla="*/ 11 h 11"/>
                <a:gd name="T24" fmla="*/ 69 w 80"/>
                <a:gd name="T25" fmla="*/ 3 h 11"/>
                <a:gd name="T26" fmla="*/ 76 w 80"/>
                <a:gd name="T27" fmla="*/ 7 h 11"/>
                <a:gd name="T28" fmla="*/ 80 w 80"/>
                <a:gd name="T29" fmla="*/ 3 h 11"/>
                <a:gd name="T30" fmla="*/ 72 w 80"/>
                <a:gd name="T31" fmla="*/ 3 h 11"/>
                <a:gd name="T32" fmla="*/ 76 w 80"/>
                <a:gd name="T3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1">
                  <a:moveTo>
                    <a:pt x="76" y="7"/>
                  </a:moveTo>
                  <a:lnTo>
                    <a:pt x="72" y="3"/>
                  </a:lnTo>
                  <a:lnTo>
                    <a:pt x="65" y="3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7"/>
                  </a:lnTo>
                  <a:lnTo>
                    <a:pt x="15" y="11"/>
                  </a:lnTo>
                  <a:lnTo>
                    <a:pt x="26" y="11"/>
                  </a:lnTo>
                  <a:lnTo>
                    <a:pt x="36" y="7"/>
                  </a:lnTo>
                  <a:lnTo>
                    <a:pt x="65" y="7"/>
                  </a:lnTo>
                  <a:lnTo>
                    <a:pt x="72" y="11"/>
                  </a:lnTo>
                  <a:lnTo>
                    <a:pt x="69" y="3"/>
                  </a:lnTo>
                  <a:lnTo>
                    <a:pt x="76" y="7"/>
                  </a:lnTo>
                  <a:lnTo>
                    <a:pt x="80" y="3"/>
                  </a:lnTo>
                  <a:lnTo>
                    <a:pt x="72" y="3"/>
                  </a:lnTo>
                  <a:lnTo>
                    <a:pt x="76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67" name="Freeform 1119"/>
            <p:cNvSpPr>
              <a:spLocks/>
            </p:cNvSpPr>
            <p:nvPr/>
          </p:nvSpPr>
          <p:spPr bwMode="auto">
            <a:xfrm>
              <a:off x="4196" y="2864"/>
              <a:ext cx="11" cy="40"/>
            </a:xfrm>
            <a:custGeom>
              <a:avLst/>
              <a:gdLst>
                <a:gd name="T0" fmla="*/ 0 w 11"/>
                <a:gd name="T1" fmla="*/ 36 h 40"/>
                <a:gd name="T2" fmla="*/ 7 w 11"/>
                <a:gd name="T3" fmla="*/ 33 h 40"/>
                <a:gd name="T4" fmla="*/ 11 w 11"/>
                <a:gd name="T5" fmla="*/ 22 h 40"/>
                <a:gd name="T6" fmla="*/ 7 w 11"/>
                <a:gd name="T7" fmla="*/ 15 h 40"/>
                <a:gd name="T8" fmla="*/ 11 w 11"/>
                <a:gd name="T9" fmla="*/ 4 h 40"/>
                <a:gd name="T10" fmla="*/ 4 w 11"/>
                <a:gd name="T11" fmla="*/ 0 h 40"/>
                <a:gd name="T12" fmla="*/ 0 w 11"/>
                <a:gd name="T13" fmla="*/ 15 h 40"/>
                <a:gd name="T14" fmla="*/ 0 w 11"/>
                <a:gd name="T15" fmla="*/ 40 h 40"/>
                <a:gd name="T16" fmla="*/ 0 w 11"/>
                <a:gd name="T1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0">
                  <a:moveTo>
                    <a:pt x="0" y="36"/>
                  </a:moveTo>
                  <a:lnTo>
                    <a:pt x="7" y="33"/>
                  </a:lnTo>
                  <a:lnTo>
                    <a:pt x="11" y="22"/>
                  </a:lnTo>
                  <a:lnTo>
                    <a:pt x="7" y="15"/>
                  </a:lnTo>
                  <a:lnTo>
                    <a:pt x="11" y="4"/>
                  </a:lnTo>
                  <a:lnTo>
                    <a:pt x="4" y="0"/>
                  </a:lnTo>
                  <a:lnTo>
                    <a:pt x="0" y="15"/>
                  </a:lnTo>
                  <a:lnTo>
                    <a:pt x="0" y="4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68" name="Freeform 1120"/>
            <p:cNvSpPr>
              <a:spLocks/>
            </p:cNvSpPr>
            <p:nvPr/>
          </p:nvSpPr>
          <p:spPr bwMode="auto">
            <a:xfrm>
              <a:off x="4056" y="2875"/>
              <a:ext cx="140" cy="25"/>
            </a:xfrm>
            <a:custGeom>
              <a:avLst/>
              <a:gdLst>
                <a:gd name="T0" fmla="*/ 0 w 140"/>
                <a:gd name="T1" fmla="*/ 4 h 25"/>
                <a:gd name="T2" fmla="*/ 3 w 140"/>
                <a:gd name="T3" fmla="*/ 7 h 25"/>
                <a:gd name="T4" fmla="*/ 11 w 140"/>
                <a:gd name="T5" fmla="*/ 7 h 25"/>
                <a:gd name="T6" fmla="*/ 21 w 140"/>
                <a:gd name="T7" fmla="*/ 11 h 25"/>
                <a:gd name="T8" fmla="*/ 36 w 140"/>
                <a:gd name="T9" fmla="*/ 11 h 25"/>
                <a:gd name="T10" fmla="*/ 47 w 140"/>
                <a:gd name="T11" fmla="*/ 15 h 25"/>
                <a:gd name="T12" fmla="*/ 72 w 140"/>
                <a:gd name="T13" fmla="*/ 15 h 25"/>
                <a:gd name="T14" fmla="*/ 79 w 140"/>
                <a:gd name="T15" fmla="*/ 18 h 25"/>
                <a:gd name="T16" fmla="*/ 97 w 140"/>
                <a:gd name="T17" fmla="*/ 18 h 25"/>
                <a:gd name="T18" fmla="*/ 108 w 140"/>
                <a:gd name="T19" fmla="*/ 22 h 25"/>
                <a:gd name="T20" fmla="*/ 115 w 140"/>
                <a:gd name="T21" fmla="*/ 22 h 25"/>
                <a:gd name="T22" fmla="*/ 122 w 140"/>
                <a:gd name="T23" fmla="*/ 25 h 25"/>
                <a:gd name="T24" fmla="*/ 140 w 140"/>
                <a:gd name="T25" fmla="*/ 25 h 25"/>
                <a:gd name="T26" fmla="*/ 140 w 140"/>
                <a:gd name="T27" fmla="*/ 18 h 25"/>
                <a:gd name="T28" fmla="*/ 122 w 140"/>
                <a:gd name="T29" fmla="*/ 18 h 25"/>
                <a:gd name="T30" fmla="*/ 115 w 140"/>
                <a:gd name="T31" fmla="*/ 15 h 25"/>
                <a:gd name="T32" fmla="*/ 97 w 140"/>
                <a:gd name="T33" fmla="*/ 15 h 25"/>
                <a:gd name="T34" fmla="*/ 90 w 140"/>
                <a:gd name="T35" fmla="*/ 11 h 25"/>
                <a:gd name="T36" fmla="*/ 72 w 140"/>
                <a:gd name="T37" fmla="*/ 11 h 25"/>
                <a:gd name="T38" fmla="*/ 65 w 140"/>
                <a:gd name="T39" fmla="*/ 7 h 25"/>
                <a:gd name="T40" fmla="*/ 47 w 140"/>
                <a:gd name="T41" fmla="*/ 7 h 25"/>
                <a:gd name="T42" fmla="*/ 39 w 140"/>
                <a:gd name="T43" fmla="*/ 4 h 25"/>
                <a:gd name="T44" fmla="*/ 21 w 140"/>
                <a:gd name="T45" fmla="*/ 4 h 25"/>
                <a:gd name="T46" fmla="*/ 14 w 140"/>
                <a:gd name="T47" fmla="*/ 0 h 25"/>
                <a:gd name="T48" fmla="*/ 3 w 140"/>
                <a:gd name="T49" fmla="*/ 0 h 25"/>
                <a:gd name="T50" fmla="*/ 7 w 140"/>
                <a:gd name="T51" fmla="*/ 0 h 25"/>
                <a:gd name="T52" fmla="*/ 0 w 140"/>
                <a:gd name="T53" fmla="*/ 4 h 25"/>
                <a:gd name="T54" fmla="*/ 3 w 140"/>
                <a:gd name="T55" fmla="*/ 7 h 25"/>
                <a:gd name="T56" fmla="*/ 0 w 140"/>
                <a:gd name="T5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5">
                  <a:moveTo>
                    <a:pt x="0" y="4"/>
                  </a:moveTo>
                  <a:lnTo>
                    <a:pt x="3" y="7"/>
                  </a:lnTo>
                  <a:lnTo>
                    <a:pt x="11" y="7"/>
                  </a:lnTo>
                  <a:lnTo>
                    <a:pt x="21" y="11"/>
                  </a:lnTo>
                  <a:lnTo>
                    <a:pt x="36" y="11"/>
                  </a:lnTo>
                  <a:lnTo>
                    <a:pt x="47" y="15"/>
                  </a:lnTo>
                  <a:lnTo>
                    <a:pt x="72" y="15"/>
                  </a:lnTo>
                  <a:lnTo>
                    <a:pt x="79" y="18"/>
                  </a:lnTo>
                  <a:lnTo>
                    <a:pt x="97" y="18"/>
                  </a:lnTo>
                  <a:lnTo>
                    <a:pt x="108" y="22"/>
                  </a:lnTo>
                  <a:lnTo>
                    <a:pt x="115" y="22"/>
                  </a:lnTo>
                  <a:lnTo>
                    <a:pt x="122" y="25"/>
                  </a:lnTo>
                  <a:lnTo>
                    <a:pt x="140" y="25"/>
                  </a:lnTo>
                  <a:lnTo>
                    <a:pt x="140" y="18"/>
                  </a:lnTo>
                  <a:lnTo>
                    <a:pt x="122" y="18"/>
                  </a:lnTo>
                  <a:lnTo>
                    <a:pt x="115" y="15"/>
                  </a:lnTo>
                  <a:lnTo>
                    <a:pt x="97" y="15"/>
                  </a:lnTo>
                  <a:lnTo>
                    <a:pt x="90" y="11"/>
                  </a:lnTo>
                  <a:lnTo>
                    <a:pt x="72" y="11"/>
                  </a:lnTo>
                  <a:lnTo>
                    <a:pt x="65" y="7"/>
                  </a:lnTo>
                  <a:lnTo>
                    <a:pt x="47" y="7"/>
                  </a:lnTo>
                  <a:lnTo>
                    <a:pt x="39" y="4"/>
                  </a:lnTo>
                  <a:lnTo>
                    <a:pt x="21" y="4"/>
                  </a:lnTo>
                  <a:lnTo>
                    <a:pt x="14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3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69" name="Freeform 1121"/>
            <p:cNvSpPr>
              <a:spLocks/>
            </p:cNvSpPr>
            <p:nvPr/>
          </p:nvSpPr>
          <p:spPr bwMode="auto">
            <a:xfrm>
              <a:off x="4038" y="2720"/>
              <a:ext cx="25" cy="159"/>
            </a:xfrm>
            <a:custGeom>
              <a:avLst/>
              <a:gdLst>
                <a:gd name="T0" fmla="*/ 0 w 25"/>
                <a:gd name="T1" fmla="*/ 4 h 159"/>
                <a:gd name="T2" fmla="*/ 3 w 25"/>
                <a:gd name="T3" fmla="*/ 22 h 159"/>
                <a:gd name="T4" fmla="*/ 7 w 25"/>
                <a:gd name="T5" fmla="*/ 40 h 159"/>
                <a:gd name="T6" fmla="*/ 11 w 25"/>
                <a:gd name="T7" fmla="*/ 58 h 159"/>
                <a:gd name="T8" fmla="*/ 11 w 25"/>
                <a:gd name="T9" fmla="*/ 98 h 159"/>
                <a:gd name="T10" fmla="*/ 14 w 25"/>
                <a:gd name="T11" fmla="*/ 119 h 159"/>
                <a:gd name="T12" fmla="*/ 14 w 25"/>
                <a:gd name="T13" fmla="*/ 137 h 159"/>
                <a:gd name="T14" fmla="*/ 18 w 25"/>
                <a:gd name="T15" fmla="*/ 159 h 159"/>
                <a:gd name="T16" fmla="*/ 25 w 25"/>
                <a:gd name="T17" fmla="*/ 155 h 159"/>
                <a:gd name="T18" fmla="*/ 21 w 25"/>
                <a:gd name="T19" fmla="*/ 137 h 159"/>
                <a:gd name="T20" fmla="*/ 21 w 25"/>
                <a:gd name="T21" fmla="*/ 119 h 159"/>
                <a:gd name="T22" fmla="*/ 18 w 25"/>
                <a:gd name="T23" fmla="*/ 98 h 159"/>
                <a:gd name="T24" fmla="*/ 18 w 25"/>
                <a:gd name="T25" fmla="*/ 58 h 159"/>
                <a:gd name="T26" fmla="*/ 14 w 25"/>
                <a:gd name="T27" fmla="*/ 40 h 159"/>
                <a:gd name="T28" fmla="*/ 11 w 25"/>
                <a:gd name="T29" fmla="*/ 22 h 159"/>
                <a:gd name="T30" fmla="*/ 7 w 25"/>
                <a:gd name="T31" fmla="*/ 0 h 159"/>
                <a:gd name="T32" fmla="*/ 0 w 25"/>
                <a:gd name="T33" fmla="*/ 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59">
                  <a:moveTo>
                    <a:pt x="0" y="4"/>
                  </a:moveTo>
                  <a:lnTo>
                    <a:pt x="3" y="22"/>
                  </a:lnTo>
                  <a:lnTo>
                    <a:pt x="7" y="40"/>
                  </a:lnTo>
                  <a:lnTo>
                    <a:pt x="11" y="58"/>
                  </a:lnTo>
                  <a:lnTo>
                    <a:pt x="11" y="98"/>
                  </a:lnTo>
                  <a:lnTo>
                    <a:pt x="14" y="119"/>
                  </a:lnTo>
                  <a:lnTo>
                    <a:pt x="14" y="137"/>
                  </a:lnTo>
                  <a:lnTo>
                    <a:pt x="18" y="159"/>
                  </a:lnTo>
                  <a:lnTo>
                    <a:pt x="25" y="155"/>
                  </a:lnTo>
                  <a:lnTo>
                    <a:pt x="21" y="137"/>
                  </a:lnTo>
                  <a:lnTo>
                    <a:pt x="21" y="119"/>
                  </a:lnTo>
                  <a:lnTo>
                    <a:pt x="18" y="98"/>
                  </a:lnTo>
                  <a:lnTo>
                    <a:pt x="18" y="58"/>
                  </a:lnTo>
                  <a:lnTo>
                    <a:pt x="14" y="40"/>
                  </a:lnTo>
                  <a:lnTo>
                    <a:pt x="11" y="22"/>
                  </a:lnTo>
                  <a:lnTo>
                    <a:pt x="7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70" name="Freeform 1122"/>
            <p:cNvSpPr>
              <a:spLocks/>
            </p:cNvSpPr>
            <p:nvPr/>
          </p:nvSpPr>
          <p:spPr bwMode="auto">
            <a:xfrm>
              <a:off x="4038" y="2699"/>
              <a:ext cx="18" cy="25"/>
            </a:xfrm>
            <a:custGeom>
              <a:avLst/>
              <a:gdLst>
                <a:gd name="T0" fmla="*/ 11 w 18"/>
                <a:gd name="T1" fmla="*/ 7 h 25"/>
                <a:gd name="T2" fmla="*/ 7 w 18"/>
                <a:gd name="T3" fmla="*/ 7 h 25"/>
                <a:gd name="T4" fmla="*/ 11 w 18"/>
                <a:gd name="T5" fmla="*/ 11 h 25"/>
                <a:gd name="T6" fmla="*/ 7 w 18"/>
                <a:gd name="T7" fmla="*/ 11 h 25"/>
                <a:gd name="T8" fmla="*/ 3 w 18"/>
                <a:gd name="T9" fmla="*/ 18 h 25"/>
                <a:gd name="T10" fmla="*/ 0 w 18"/>
                <a:gd name="T11" fmla="*/ 25 h 25"/>
                <a:gd name="T12" fmla="*/ 7 w 18"/>
                <a:gd name="T13" fmla="*/ 21 h 25"/>
                <a:gd name="T14" fmla="*/ 14 w 18"/>
                <a:gd name="T15" fmla="*/ 18 h 25"/>
                <a:gd name="T16" fmla="*/ 18 w 18"/>
                <a:gd name="T17" fmla="*/ 11 h 25"/>
                <a:gd name="T18" fmla="*/ 14 w 18"/>
                <a:gd name="T19" fmla="*/ 3 h 25"/>
                <a:gd name="T20" fmla="*/ 14 w 18"/>
                <a:gd name="T21" fmla="*/ 0 h 25"/>
                <a:gd name="T22" fmla="*/ 14 w 18"/>
                <a:gd name="T23" fmla="*/ 3 h 25"/>
                <a:gd name="T24" fmla="*/ 14 w 18"/>
                <a:gd name="T25" fmla="*/ 0 h 25"/>
                <a:gd name="T26" fmla="*/ 11 w 18"/>
                <a:gd name="T27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5">
                  <a:moveTo>
                    <a:pt x="11" y="7"/>
                  </a:moveTo>
                  <a:lnTo>
                    <a:pt x="7" y="7"/>
                  </a:lnTo>
                  <a:lnTo>
                    <a:pt x="11" y="11"/>
                  </a:lnTo>
                  <a:lnTo>
                    <a:pt x="7" y="11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7" y="21"/>
                  </a:lnTo>
                  <a:lnTo>
                    <a:pt x="14" y="18"/>
                  </a:lnTo>
                  <a:lnTo>
                    <a:pt x="18" y="11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71" name="Freeform 1123"/>
            <p:cNvSpPr>
              <a:spLocks/>
            </p:cNvSpPr>
            <p:nvPr/>
          </p:nvSpPr>
          <p:spPr bwMode="auto">
            <a:xfrm>
              <a:off x="3988" y="2666"/>
              <a:ext cx="64" cy="40"/>
            </a:xfrm>
            <a:custGeom>
              <a:avLst/>
              <a:gdLst>
                <a:gd name="T0" fmla="*/ 0 w 64"/>
                <a:gd name="T1" fmla="*/ 4 h 40"/>
                <a:gd name="T2" fmla="*/ 61 w 64"/>
                <a:gd name="T3" fmla="*/ 40 h 40"/>
                <a:gd name="T4" fmla="*/ 64 w 64"/>
                <a:gd name="T5" fmla="*/ 33 h 40"/>
                <a:gd name="T6" fmla="*/ 3 w 64"/>
                <a:gd name="T7" fmla="*/ 0 h 40"/>
                <a:gd name="T8" fmla="*/ 7 w 64"/>
                <a:gd name="T9" fmla="*/ 4 h 40"/>
                <a:gd name="T10" fmla="*/ 0 w 64"/>
                <a:gd name="T11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40">
                  <a:moveTo>
                    <a:pt x="0" y="4"/>
                  </a:moveTo>
                  <a:lnTo>
                    <a:pt x="61" y="40"/>
                  </a:lnTo>
                  <a:lnTo>
                    <a:pt x="64" y="33"/>
                  </a:lnTo>
                  <a:lnTo>
                    <a:pt x="3" y="0"/>
                  </a:lnTo>
                  <a:lnTo>
                    <a:pt x="7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72" name="Freeform 1124"/>
            <p:cNvSpPr>
              <a:spLocks/>
            </p:cNvSpPr>
            <p:nvPr/>
          </p:nvSpPr>
          <p:spPr bwMode="auto">
            <a:xfrm>
              <a:off x="3984" y="2569"/>
              <a:ext cx="11" cy="101"/>
            </a:xfrm>
            <a:custGeom>
              <a:avLst/>
              <a:gdLst>
                <a:gd name="T0" fmla="*/ 0 w 11"/>
                <a:gd name="T1" fmla="*/ 0 h 101"/>
                <a:gd name="T2" fmla="*/ 0 w 11"/>
                <a:gd name="T3" fmla="*/ 4 h 101"/>
                <a:gd name="T4" fmla="*/ 4 w 11"/>
                <a:gd name="T5" fmla="*/ 101 h 101"/>
                <a:gd name="T6" fmla="*/ 11 w 11"/>
                <a:gd name="T7" fmla="*/ 101 h 101"/>
                <a:gd name="T8" fmla="*/ 7 w 11"/>
                <a:gd name="T9" fmla="*/ 4 h 101"/>
                <a:gd name="T10" fmla="*/ 0 w 11"/>
                <a:gd name="T11" fmla="*/ 0 h 101"/>
                <a:gd name="T12" fmla="*/ 0 w 11"/>
                <a:gd name="T13" fmla="*/ 4 h 101"/>
                <a:gd name="T14" fmla="*/ 0 w 11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1">
                  <a:moveTo>
                    <a:pt x="0" y="0"/>
                  </a:moveTo>
                  <a:lnTo>
                    <a:pt x="0" y="4"/>
                  </a:lnTo>
                  <a:lnTo>
                    <a:pt x="4" y="101"/>
                  </a:lnTo>
                  <a:lnTo>
                    <a:pt x="11" y="101"/>
                  </a:lnTo>
                  <a:lnTo>
                    <a:pt x="7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73" name="Freeform 1125"/>
            <p:cNvSpPr>
              <a:spLocks/>
            </p:cNvSpPr>
            <p:nvPr/>
          </p:nvSpPr>
          <p:spPr bwMode="auto">
            <a:xfrm>
              <a:off x="3984" y="2537"/>
              <a:ext cx="68" cy="36"/>
            </a:xfrm>
            <a:custGeom>
              <a:avLst/>
              <a:gdLst>
                <a:gd name="T0" fmla="*/ 65 w 68"/>
                <a:gd name="T1" fmla="*/ 3 h 36"/>
                <a:gd name="T2" fmla="*/ 61 w 68"/>
                <a:gd name="T3" fmla="*/ 3 h 36"/>
                <a:gd name="T4" fmla="*/ 54 w 68"/>
                <a:gd name="T5" fmla="*/ 11 h 36"/>
                <a:gd name="T6" fmla="*/ 21 w 68"/>
                <a:gd name="T7" fmla="*/ 11 h 36"/>
                <a:gd name="T8" fmla="*/ 14 w 68"/>
                <a:gd name="T9" fmla="*/ 14 h 36"/>
                <a:gd name="T10" fmla="*/ 7 w 68"/>
                <a:gd name="T11" fmla="*/ 21 h 36"/>
                <a:gd name="T12" fmla="*/ 0 w 68"/>
                <a:gd name="T13" fmla="*/ 32 h 36"/>
                <a:gd name="T14" fmla="*/ 7 w 68"/>
                <a:gd name="T15" fmla="*/ 36 h 36"/>
                <a:gd name="T16" fmla="*/ 11 w 68"/>
                <a:gd name="T17" fmla="*/ 25 h 36"/>
                <a:gd name="T18" fmla="*/ 14 w 68"/>
                <a:gd name="T19" fmla="*/ 18 h 36"/>
                <a:gd name="T20" fmla="*/ 47 w 68"/>
                <a:gd name="T21" fmla="*/ 18 h 36"/>
                <a:gd name="T22" fmla="*/ 57 w 68"/>
                <a:gd name="T23" fmla="*/ 14 h 36"/>
                <a:gd name="T24" fmla="*/ 68 w 68"/>
                <a:gd name="T25" fmla="*/ 7 h 36"/>
                <a:gd name="T26" fmla="*/ 61 w 68"/>
                <a:gd name="T27" fmla="*/ 7 h 36"/>
                <a:gd name="T28" fmla="*/ 65 w 68"/>
                <a:gd name="T29" fmla="*/ 3 h 36"/>
                <a:gd name="T30" fmla="*/ 65 w 68"/>
                <a:gd name="T31" fmla="*/ 0 h 36"/>
                <a:gd name="T32" fmla="*/ 61 w 68"/>
                <a:gd name="T33" fmla="*/ 3 h 36"/>
                <a:gd name="T34" fmla="*/ 65 w 68"/>
                <a:gd name="T3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36">
                  <a:moveTo>
                    <a:pt x="65" y="3"/>
                  </a:moveTo>
                  <a:lnTo>
                    <a:pt x="61" y="3"/>
                  </a:lnTo>
                  <a:lnTo>
                    <a:pt x="54" y="11"/>
                  </a:lnTo>
                  <a:lnTo>
                    <a:pt x="21" y="11"/>
                  </a:lnTo>
                  <a:lnTo>
                    <a:pt x="14" y="14"/>
                  </a:lnTo>
                  <a:lnTo>
                    <a:pt x="7" y="21"/>
                  </a:lnTo>
                  <a:lnTo>
                    <a:pt x="0" y="32"/>
                  </a:lnTo>
                  <a:lnTo>
                    <a:pt x="7" y="36"/>
                  </a:lnTo>
                  <a:lnTo>
                    <a:pt x="11" y="25"/>
                  </a:lnTo>
                  <a:lnTo>
                    <a:pt x="14" y="18"/>
                  </a:lnTo>
                  <a:lnTo>
                    <a:pt x="47" y="18"/>
                  </a:lnTo>
                  <a:lnTo>
                    <a:pt x="57" y="14"/>
                  </a:lnTo>
                  <a:lnTo>
                    <a:pt x="68" y="7"/>
                  </a:lnTo>
                  <a:lnTo>
                    <a:pt x="61" y="7"/>
                  </a:lnTo>
                  <a:lnTo>
                    <a:pt x="65" y="3"/>
                  </a:lnTo>
                  <a:lnTo>
                    <a:pt x="65" y="0"/>
                  </a:lnTo>
                  <a:lnTo>
                    <a:pt x="61" y="3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74" name="Freeform 1126"/>
            <p:cNvSpPr>
              <a:spLocks/>
            </p:cNvSpPr>
            <p:nvPr/>
          </p:nvSpPr>
          <p:spPr bwMode="auto">
            <a:xfrm>
              <a:off x="4045" y="2540"/>
              <a:ext cx="54" cy="54"/>
            </a:xfrm>
            <a:custGeom>
              <a:avLst/>
              <a:gdLst>
                <a:gd name="T0" fmla="*/ 54 w 54"/>
                <a:gd name="T1" fmla="*/ 51 h 54"/>
                <a:gd name="T2" fmla="*/ 50 w 54"/>
                <a:gd name="T3" fmla="*/ 44 h 54"/>
                <a:gd name="T4" fmla="*/ 43 w 54"/>
                <a:gd name="T5" fmla="*/ 36 h 54"/>
                <a:gd name="T6" fmla="*/ 36 w 54"/>
                <a:gd name="T7" fmla="*/ 33 h 54"/>
                <a:gd name="T8" fmla="*/ 32 w 54"/>
                <a:gd name="T9" fmla="*/ 26 h 54"/>
                <a:gd name="T10" fmla="*/ 18 w 54"/>
                <a:gd name="T11" fmla="*/ 11 h 54"/>
                <a:gd name="T12" fmla="*/ 11 w 54"/>
                <a:gd name="T13" fmla="*/ 8 h 54"/>
                <a:gd name="T14" fmla="*/ 4 w 54"/>
                <a:gd name="T15" fmla="*/ 0 h 54"/>
                <a:gd name="T16" fmla="*/ 0 w 54"/>
                <a:gd name="T17" fmla="*/ 4 h 54"/>
                <a:gd name="T18" fmla="*/ 14 w 54"/>
                <a:gd name="T19" fmla="*/ 18 h 54"/>
                <a:gd name="T20" fmla="*/ 18 w 54"/>
                <a:gd name="T21" fmla="*/ 26 h 54"/>
                <a:gd name="T22" fmla="*/ 25 w 54"/>
                <a:gd name="T23" fmla="*/ 33 h 54"/>
                <a:gd name="T24" fmla="*/ 32 w 54"/>
                <a:gd name="T25" fmla="*/ 36 h 54"/>
                <a:gd name="T26" fmla="*/ 36 w 54"/>
                <a:gd name="T27" fmla="*/ 44 h 54"/>
                <a:gd name="T28" fmla="*/ 43 w 54"/>
                <a:gd name="T29" fmla="*/ 51 h 54"/>
                <a:gd name="T30" fmla="*/ 50 w 54"/>
                <a:gd name="T31" fmla="*/ 54 h 54"/>
                <a:gd name="T32" fmla="*/ 54 w 54"/>
                <a:gd name="T33" fmla="*/ 54 h 54"/>
                <a:gd name="T34" fmla="*/ 50 w 54"/>
                <a:gd name="T35" fmla="*/ 54 h 54"/>
                <a:gd name="T36" fmla="*/ 54 w 54"/>
                <a:gd name="T37" fmla="*/ 54 h 54"/>
                <a:gd name="T38" fmla="*/ 54 w 54"/>
                <a:gd name="T39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54">
                  <a:moveTo>
                    <a:pt x="54" y="51"/>
                  </a:moveTo>
                  <a:lnTo>
                    <a:pt x="50" y="44"/>
                  </a:lnTo>
                  <a:lnTo>
                    <a:pt x="43" y="36"/>
                  </a:lnTo>
                  <a:lnTo>
                    <a:pt x="36" y="33"/>
                  </a:lnTo>
                  <a:lnTo>
                    <a:pt x="32" y="26"/>
                  </a:lnTo>
                  <a:lnTo>
                    <a:pt x="18" y="11"/>
                  </a:lnTo>
                  <a:lnTo>
                    <a:pt x="11" y="8"/>
                  </a:lnTo>
                  <a:lnTo>
                    <a:pt x="4" y="0"/>
                  </a:lnTo>
                  <a:lnTo>
                    <a:pt x="0" y="4"/>
                  </a:lnTo>
                  <a:lnTo>
                    <a:pt x="14" y="18"/>
                  </a:lnTo>
                  <a:lnTo>
                    <a:pt x="18" y="26"/>
                  </a:lnTo>
                  <a:lnTo>
                    <a:pt x="25" y="33"/>
                  </a:lnTo>
                  <a:lnTo>
                    <a:pt x="32" y="36"/>
                  </a:lnTo>
                  <a:lnTo>
                    <a:pt x="36" y="44"/>
                  </a:lnTo>
                  <a:lnTo>
                    <a:pt x="43" y="51"/>
                  </a:lnTo>
                  <a:lnTo>
                    <a:pt x="50" y="54"/>
                  </a:lnTo>
                  <a:lnTo>
                    <a:pt x="54" y="54"/>
                  </a:lnTo>
                  <a:lnTo>
                    <a:pt x="50" y="54"/>
                  </a:lnTo>
                  <a:lnTo>
                    <a:pt x="54" y="54"/>
                  </a:lnTo>
                  <a:lnTo>
                    <a:pt x="54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75" name="Freeform 1127"/>
            <p:cNvSpPr>
              <a:spLocks/>
            </p:cNvSpPr>
            <p:nvPr/>
          </p:nvSpPr>
          <p:spPr bwMode="auto">
            <a:xfrm>
              <a:off x="4099" y="2512"/>
              <a:ext cx="83" cy="82"/>
            </a:xfrm>
            <a:custGeom>
              <a:avLst/>
              <a:gdLst>
                <a:gd name="T0" fmla="*/ 83 w 83"/>
                <a:gd name="T1" fmla="*/ 10 h 82"/>
                <a:gd name="T2" fmla="*/ 76 w 83"/>
                <a:gd name="T3" fmla="*/ 10 h 82"/>
                <a:gd name="T4" fmla="*/ 68 w 83"/>
                <a:gd name="T5" fmla="*/ 18 h 82"/>
                <a:gd name="T6" fmla="*/ 61 w 83"/>
                <a:gd name="T7" fmla="*/ 28 h 82"/>
                <a:gd name="T8" fmla="*/ 50 w 83"/>
                <a:gd name="T9" fmla="*/ 39 h 82"/>
                <a:gd name="T10" fmla="*/ 43 w 83"/>
                <a:gd name="T11" fmla="*/ 50 h 82"/>
                <a:gd name="T12" fmla="*/ 32 w 83"/>
                <a:gd name="T13" fmla="*/ 57 h 82"/>
                <a:gd name="T14" fmla="*/ 22 w 83"/>
                <a:gd name="T15" fmla="*/ 64 h 82"/>
                <a:gd name="T16" fmla="*/ 11 w 83"/>
                <a:gd name="T17" fmla="*/ 72 h 82"/>
                <a:gd name="T18" fmla="*/ 0 w 83"/>
                <a:gd name="T19" fmla="*/ 79 h 82"/>
                <a:gd name="T20" fmla="*/ 0 w 83"/>
                <a:gd name="T21" fmla="*/ 82 h 82"/>
                <a:gd name="T22" fmla="*/ 14 w 83"/>
                <a:gd name="T23" fmla="*/ 79 h 82"/>
                <a:gd name="T24" fmla="*/ 25 w 83"/>
                <a:gd name="T25" fmla="*/ 72 h 82"/>
                <a:gd name="T26" fmla="*/ 36 w 83"/>
                <a:gd name="T27" fmla="*/ 64 h 82"/>
                <a:gd name="T28" fmla="*/ 58 w 83"/>
                <a:gd name="T29" fmla="*/ 43 h 82"/>
                <a:gd name="T30" fmla="*/ 68 w 83"/>
                <a:gd name="T31" fmla="*/ 36 h 82"/>
                <a:gd name="T32" fmla="*/ 76 w 83"/>
                <a:gd name="T33" fmla="*/ 21 h 82"/>
                <a:gd name="T34" fmla="*/ 83 w 83"/>
                <a:gd name="T35" fmla="*/ 14 h 82"/>
                <a:gd name="T36" fmla="*/ 76 w 83"/>
                <a:gd name="T37" fmla="*/ 10 h 82"/>
                <a:gd name="T38" fmla="*/ 83 w 83"/>
                <a:gd name="T39" fmla="*/ 10 h 82"/>
                <a:gd name="T40" fmla="*/ 83 w 83"/>
                <a:gd name="T41" fmla="*/ 0 h 82"/>
                <a:gd name="T42" fmla="*/ 76 w 83"/>
                <a:gd name="T43" fmla="*/ 10 h 82"/>
                <a:gd name="T44" fmla="*/ 83 w 83"/>
                <a:gd name="T45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82">
                  <a:moveTo>
                    <a:pt x="83" y="10"/>
                  </a:moveTo>
                  <a:lnTo>
                    <a:pt x="76" y="10"/>
                  </a:lnTo>
                  <a:lnTo>
                    <a:pt x="68" y="18"/>
                  </a:lnTo>
                  <a:lnTo>
                    <a:pt x="61" y="28"/>
                  </a:lnTo>
                  <a:lnTo>
                    <a:pt x="50" y="39"/>
                  </a:lnTo>
                  <a:lnTo>
                    <a:pt x="43" y="50"/>
                  </a:lnTo>
                  <a:lnTo>
                    <a:pt x="32" y="57"/>
                  </a:lnTo>
                  <a:lnTo>
                    <a:pt x="22" y="64"/>
                  </a:lnTo>
                  <a:lnTo>
                    <a:pt x="11" y="72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14" y="79"/>
                  </a:lnTo>
                  <a:lnTo>
                    <a:pt x="25" y="72"/>
                  </a:lnTo>
                  <a:lnTo>
                    <a:pt x="36" y="64"/>
                  </a:lnTo>
                  <a:lnTo>
                    <a:pt x="58" y="43"/>
                  </a:lnTo>
                  <a:lnTo>
                    <a:pt x="68" y="36"/>
                  </a:lnTo>
                  <a:lnTo>
                    <a:pt x="76" y="21"/>
                  </a:lnTo>
                  <a:lnTo>
                    <a:pt x="83" y="14"/>
                  </a:lnTo>
                  <a:lnTo>
                    <a:pt x="76" y="10"/>
                  </a:lnTo>
                  <a:lnTo>
                    <a:pt x="83" y="10"/>
                  </a:lnTo>
                  <a:lnTo>
                    <a:pt x="83" y="0"/>
                  </a:lnTo>
                  <a:lnTo>
                    <a:pt x="76" y="10"/>
                  </a:lnTo>
                  <a:lnTo>
                    <a:pt x="8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76" name="Freeform 1128"/>
            <p:cNvSpPr>
              <a:spLocks/>
            </p:cNvSpPr>
            <p:nvPr/>
          </p:nvSpPr>
          <p:spPr bwMode="auto">
            <a:xfrm>
              <a:off x="4175" y="2522"/>
              <a:ext cx="21" cy="335"/>
            </a:xfrm>
            <a:custGeom>
              <a:avLst/>
              <a:gdLst>
                <a:gd name="T0" fmla="*/ 18 w 21"/>
                <a:gd name="T1" fmla="*/ 335 h 335"/>
                <a:gd name="T2" fmla="*/ 21 w 21"/>
                <a:gd name="T3" fmla="*/ 332 h 335"/>
                <a:gd name="T4" fmla="*/ 21 w 21"/>
                <a:gd name="T5" fmla="*/ 209 h 335"/>
                <a:gd name="T6" fmla="*/ 18 w 21"/>
                <a:gd name="T7" fmla="*/ 166 h 335"/>
                <a:gd name="T8" fmla="*/ 14 w 21"/>
                <a:gd name="T9" fmla="*/ 123 h 335"/>
                <a:gd name="T10" fmla="*/ 10 w 21"/>
                <a:gd name="T11" fmla="*/ 83 h 335"/>
                <a:gd name="T12" fmla="*/ 7 w 21"/>
                <a:gd name="T13" fmla="*/ 40 h 335"/>
                <a:gd name="T14" fmla="*/ 7 w 21"/>
                <a:gd name="T15" fmla="*/ 0 h 335"/>
                <a:gd name="T16" fmla="*/ 0 w 21"/>
                <a:gd name="T17" fmla="*/ 0 h 335"/>
                <a:gd name="T18" fmla="*/ 0 w 21"/>
                <a:gd name="T19" fmla="*/ 40 h 335"/>
                <a:gd name="T20" fmla="*/ 3 w 21"/>
                <a:gd name="T21" fmla="*/ 83 h 335"/>
                <a:gd name="T22" fmla="*/ 7 w 21"/>
                <a:gd name="T23" fmla="*/ 123 h 335"/>
                <a:gd name="T24" fmla="*/ 10 w 21"/>
                <a:gd name="T25" fmla="*/ 166 h 335"/>
                <a:gd name="T26" fmla="*/ 10 w 21"/>
                <a:gd name="T27" fmla="*/ 209 h 335"/>
                <a:gd name="T28" fmla="*/ 14 w 21"/>
                <a:gd name="T29" fmla="*/ 249 h 335"/>
                <a:gd name="T30" fmla="*/ 14 w 21"/>
                <a:gd name="T31" fmla="*/ 332 h 335"/>
                <a:gd name="T32" fmla="*/ 18 w 21"/>
                <a:gd name="T33" fmla="*/ 328 h 335"/>
                <a:gd name="T34" fmla="*/ 18 w 21"/>
                <a:gd name="T35" fmla="*/ 335 h 335"/>
                <a:gd name="T36" fmla="*/ 21 w 21"/>
                <a:gd name="T37" fmla="*/ 335 h 335"/>
                <a:gd name="T38" fmla="*/ 21 w 21"/>
                <a:gd name="T39" fmla="*/ 332 h 335"/>
                <a:gd name="T40" fmla="*/ 18 w 21"/>
                <a:gd name="T41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335">
                  <a:moveTo>
                    <a:pt x="18" y="335"/>
                  </a:moveTo>
                  <a:lnTo>
                    <a:pt x="21" y="332"/>
                  </a:lnTo>
                  <a:lnTo>
                    <a:pt x="21" y="209"/>
                  </a:lnTo>
                  <a:lnTo>
                    <a:pt x="18" y="166"/>
                  </a:lnTo>
                  <a:lnTo>
                    <a:pt x="14" y="123"/>
                  </a:lnTo>
                  <a:lnTo>
                    <a:pt x="10" y="83"/>
                  </a:lnTo>
                  <a:lnTo>
                    <a:pt x="7" y="4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3" y="83"/>
                  </a:lnTo>
                  <a:lnTo>
                    <a:pt x="7" y="123"/>
                  </a:lnTo>
                  <a:lnTo>
                    <a:pt x="10" y="166"/>
                  </a:lnTo>
                  <a:lnTo>
                    <a:pt x="10" y="209"/>
                  </a:lnTo>
                  <a:lnTo>
                    <a:pt x="14" y="249"/>
                  </a:lnTo>
                  <a:lnTo>
                    <a:pt x="14" y="332"/>
                  </a:lnTo>
                  <a:lnTo>
                    <a:pt x="18" y="328"/>
                  </a:lnTo>
                  <a:lnTo>
                    <a:pt x="18" y="335"/>
                  </a:lnTo>
                  <a:lnTo>
                    <a:pt x="21" y="335"/>
                  </a:lnTo>
                  <a:lnTo>
                    <a:pt x="21" y="332"/>
                  </a:lnTo>
                  <a:lnTo>
                    <a:pt x="18" y="3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77" name="Freeform 1129"/>
            <p:cNvSpPr>
              <a:spLocks/>
            </p:cNvSpPr>
            <p:nvPr/>
          </p:nvSpPr>
          <p:spPr bwMode="auto">
            <a:xfrm>
              <a:off x="4185" y="2530"/>
              <a:ext cx="166" cy="320"/>
            </a:xfrm>
            <a:custGeom>
              <a:avLst/>
              <a:gdLst>
                <a:gd name="T0" fmla="*/ 33 w 166"/>
                <a:gd name="T1" fmla="*/ 14 h 320"/>
                <a:gd name="T2" fmla="*/ 36 w 166"/>
                <a:gd name="T3" fmla="*/ 36 h 320"/>
                <a:gd name="T4" fmla="*/ 40 w 166"/>
                <a:gd name="T5" fmla="*/ 54 h 320"/>
                <a:gd name="T6" fmla="*/ 40 w 166"/>
                <a:gd name="T7" fmla="*/ 72 h 320"/>
                <a:gd name="T8" fmla="*/ 47 w 166"/>
                <a:gd name="T9" fmla="*/ 93 h 320"/>
                <a:gd name="T10" fmla="*/ 51 w 166"/>
                <a:gd name="T11" fmla="*/ 111 h 320"/>
                <a:gd name="T12" fmla="*/ 54 w 166"/>
                <a:gd name="T13" fmla="*/ 129 h 320"/>
                <a:gd name="T14" fmla="*/ 62 w 166"/>
                <a:gd name="T15" fmla="*/ 147 h 320"/>
                <a:gd name="T16" fmla="*/ 72 w 166"/>
                <a:gd name="T17" fmla="*/ 165 h 320"/>
                <a:gd name="T18" fmla="*/ 83 w 166"/>
                <a:gd name="T19" fmla="*/ 176 h 320"/>
                <a:gd name="T20" fmla="*/ 87 w 166"/>
                <a:gd name="T21" fmla="*/ 176 h 320"/>
                <a:gd name="T22" fmla="*/ 90 w 166"/>
                <a:gd name="T23" fmla="*/ 180 h 320"/>
                <a:gd name="T24" fmla="*/ 130 w 166"/>
                <a:gd name="T25" fmla="*/ 180 h 320"/>
                <a:gd name="T26" fmla="*/ 134 w 166"/>
                <a:gd name="T27" fmla="*/ 176 h 320"/>
                <a:gd name="T28" fmla="*/ 141 w 166"/>
                <a:gd name="T29" fmla="*/ 176 h 320"/>
                <a:gd name="T30" fmla="*/ 148 w 166"/>
                <a:gd name="T31" fmla="*/ 172 h 320"/>
                <a:gd name="T32" fmla="*/ 155 w 166"/>
                <a:gd name="T33" fmla="*/ 172 h 320"/>
                <a:gd name="T34" fmla="*/ 159 w 166"/>
                <a:gd name="T35" fmla="*/ 169 h 320"/>
                <a:gd name="T36" fmla="*/ 166 w 166"/>
                <a:gd name="T37" fmla="*/ 169 h 320"/>
                <a:gd name="T38" fmla="*/ 162 w 166"/>
                <a:gd name="T39" fmla="*/ 198 h 320"/>
                <a:gd name="T40" fmla="*/ 159 w 166"/>
                <a:gd name="T41" fmla="*/ 226 h 320"/>
                <a:gd name="T42" fmla="*/ 155 w 166"/>
                <a:gd name="T43" fmla="*/ 255 h 320"/>
                <a:gd name="T44" fmla="*/ 148 w 166"/>
                <a:gd name="T45" fmla="*/ 280 h 320"/>
                <a:gd name="T46" fmla="*/ 141 w 166"/>
                <a:gd name="T47" fmla="*/ 284 h 320"/>
                <a:gd name="T48" fmla="*/ 130 w 166"/>
                <a:gd name="T49" fmla="*/ 284 h 320"/>
                <a:gd name="T50" fmla="*/ 123 w 166"/>
                <a:gd name="T51" fmla="*/ 288 h 320"/>
                <a:gd name="T52" fmla="*/ 116 w 166"/>
                <a:gd name="T53" fmla="*/ 288 h 320"/>
                <a:gd name="T54" fmla="*/ 108 w 166"/>
                <a:gd name="T55" fmla="*/ 291 h 320"/>
                <a:gd name="T56" fmla="*/ 98 w 166"/>
                <a:gd name="T57" fmla="*/ 291 h 320"/>
                <a:gd name="T58" fmla="*/ 90 w 166"/>
                <a:gd name="T59" fmla="*/ 295 h 320"/>
                <a:gd name="T60" fmla="*/ 83 w 166"/>
                <a:gd name="T61" fmla="*/ 295 h 320"/>
                <a:gd name="T62" fmla="*/ 72 w 166"/>
                <a:gd name="T63" fmla="*/ 298 h 320"/>
                <a:gd name="T64" fmla="*/ 65 w 166"/>
                <a:gd name="T65" fmla="*/ 298 h 320"/>
                <a:gd name="T66" fmla="*/ 58 w 166"/>
                <a:gd name="T67" fmla="*/ 302 h 320"/>
                <a:gd name="T68" fmla="*/ 51 w 166"/>
                <a:gd name="T69" fmla="*/ 306 h 320"/>
                <a:gd name="T70" fmla="*/ 40 w 166"/>
                <a:gd name="T71" fmla="*/ 309 h 320"/>
                <a:gd name="T72" fmla="*/ 33 w 166"/>
                <a:gd name="T73" fmla="*/ 313 h 320"/>
                <a:gd name="T74" fmla="*/ 26 w 166"/>
                <a:gd name="T75" fmla="*/ 316 h 320"/>
                <a:gd name="T76" fmla="*/ 18 w 166"/>
                <a:gd name="T77" fmla="*/ 320 h 320"/>
                <a:gd name="T78" fmla="*/ 18 w 166"/>
                <a:gd name="T79" fmla="*/ 280 h 320"/>
                <a:gd name="T80" fmla="*/ 15 w 166"/>
                <a:gd name="T81" fmla="*/ 241 h 320"/>
                <a:gd name="T82" fmla="*/ 11 w 166"/>
                <a:gd name="T83" fmla="*/ 201 h 320"/>
                <a:gd name="T84" fmla="*/ 11 w 166"/>
                <a:gd name="T85" fmla="*/ 162 h 320"/>
                <a:gd name="T86" fmla="*/ 4 w 166"/>
                <a:gd name="T87" fmla="*/ 122 h 320"/>
                <a:gd name="T88" fmla="*/ 4 w 166"/>
                <a:gd name="T89" fmla="*/ 82 h 320"/>
                <a:gd name="T90" fmla="*/ 0 w 166"/>
                <a:gd name="T91" fmla="*/ 43 h 320"/>
                <a:gd name="T92" fmla="*/ 0 w 166"/>
                <a:gd name="T93" fmla="*/ 0 h 320"/>
                <a:gd name="T94" fmla="*/ 11 w 166"/>
                <a:gd name="T95" fmla="*/ 0 h 320"/>
                <a:gd name="T96" fmla="*/ 15 w 166"/>
                <a:gd name="T97" fmla="*/ 3 h 320"/>
                <a:gd name="T98" fmla="*/ 18 w 166"/>
                <a:gd name="T99" fmla="*/ 3 h 320"/>
                <a:gd name="T100" fmla="*/ 22 w 166"/>
                <a:gd name="T101" fmla="*/ 7 h 320"/>
                <a:gd name="T102" fmla="*/ 26 w 166"/>
                <a:gd name="T103" fmla="*/ 7 h 320"/>
                <a:gd name="T104" fmla="*/ 33 w 166"/>
                <a:gd name="T105" fmla="*/ 1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" h="320">
                  <a:moveTo>
                    <a:pt x="33" y="14"/>
                  </a:moveTo>
                  <a:lnTo>
                    <a:pt x="36" y="36"/>
                  </a:lnTo>
                  <a:lnTo>
                    <a:pt x="40" y="54"/>
                  </a:lnTo>
                  <a:lnTo>
                    <a:pt x="40" y="72"/>
                  </a:lnTo>
                  <a:lnTo>
                    <a:pt x="47" y="93"/>
                  </a:lnTo>
                  <a:lnTo>
                    <a:pt x="51" y="111"/>
                  </a:lnTo>
                  <a:lnTo>
                    <a:pt x="54" y="129"/>
                  </a:lnTo>
                  <a:lnTo>
                    <a:pt x="62" y="147"/>
                  </a:lnTo>
                  <a:lnTo>
                    <a:pt x="72" y="165"/>
                  </a:lnTo>
                  <a:lnTo>
                    <a:pt x="83" y="176"/>
                  </a:lnTo>
                  <a:lnTo>
                    <a:pt x="87" y="176"/>
                  </a:lnTo>
                  <a:lnTo>
                    <a:pt x="90" y="180"/>
                  </a:lnTo>
                  <a:lnTo>
                    <a:pt x="130" y="180"/>
                  </a:lnTo>
                  <a:lnTo>
                    <a:pt x="134" y="176"/>
                  </a:lnTo>
                  <a:lnTo>
                    <a:pt x="141" y="176"/>
                  </a:lnTo>
                  <a:lnTo>
                    <a:pt x="148" y="172"/>
                  </a:lnTo>
                  <a:lnTo>
                    <a:pt x="155" y="172"/>
                  </a:lnTo>
                  <a:lnTo>
                    <a:pt x="159" y="169"/>
                  </a:lnTo>
                  <a:lnTo>
                    <a:pt x="166" y="169"/>
                  </a:lnTo>
                  <a:lnTo>
                    <a:pt x="162" y="198"/>
                  </a:lnTo>
                  <a:lnTo>
                    <a:pt x="159" y="226"/>
                  </a:lnTo>
                  <a:lnTo>
                    <a:pt x="155" y="255"/>
                  </a:lnTo>
                  <a:lnTo>
                    <a:pt x="148" y="280"/>
                  </a:lnTo>
                  <a:lnTo>
                    <a:pt x="141" y="284"/>
                  </a:lnTo>
                  <a:lnTo>
                    <a:pt x="130" y="284"/>
                  </a:lnTo>
                  <a:lnTo>
                    <a:pt x="123" y="288"/>
                  </a:lnTo>
                  <a:lnTo>
                    <a:pt x="116" y="288"/>
                  </a:lnTo>
                  <a:lnTo>
                    <a:pt x="108" y="291"/>
                  </a:lnTo>
                  <a:lnTo>
                    <a:pt x="98" y="291"/>
                  </a:lnTo>
                  <a:lnTo>
                    <a:pt x="90" y="295"/>
                  </a:lnTo>
                  <a:lnTo>
                    <a:pt x="83" y="295"/>
                  </a:lnTo>
                  <a:lnTo>
                    <a:pt x="72" y="298"/>
                  </a:lnTo>
                  <a:lnTo>
                    <a:pt x="65" y="298"/>
                  </a:lnTo>
                  <a:lnTo>
                    <a:pt x="58" y="302"/>
                  </a:lnTo>
                  <a:lnTo>
                    <a:pt x="51" y="306"/>
                  </a:lnTo>
                  <a:lnTo>
                    <a:pt x="40" y="309"/>
                  </a:lnTo>
                  <a:lnTo>
                    <a:pt x="33" y="313"/>
                  </a:lnTo>
                  <a:lnTo>
                    <a:pt x="26" y="316"/>
                  </a:lnTo>
                  <a:lnTo>
                    <a:pt x="18" y="320"/>
                  </a:lnTo>
                  <a:lnTo>
                    <a:pt x="18" y="280"/>
                  </a:lnTo>
                  <a:lnTo>
                    <a:pt x="15" y="241"/>
                  </a:lnTo>
                  <a:lnTo>
                    <a:pt x="11" y="201"/>
                  </a:lnTo>
                  <a:lnTo>
                    <a:pt x="11" y="162"/>
                  </a:lnTo>
                  <a:lnTo>
                    <a:pt x="4" y="122"/>
                  </a:lnTo>
                  <a:lnTo>
                    <a:pt x="4" y="82"/>
                  </a:lnTo>
                  <a:lnTo>
                    <a:pt x="0" y="43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22" y="7"/>
                  </a:lnTo>
                  <a:lnTo>
                    <a:pt x="26" y="7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78" name="Freeform 1130"/>
            <p:cNvSpPr>
              <a:spLocks/>
            </p:cNvSpPr>
            <p:nvPr/>
          </p:nvSpPr>
          <p:spPr bwMode="auto">
            <a:xfrm>
              <a:off x="4214" y="2544"/>
              <a:ext cx="47" cy="155"/>
            </a:xfrm>
            <a:custGeom>
              <a:avLst/>
              <a:gdLst>
                <a:gd name="T0" fmla="*/ 43 w 47"/>
                <a:gd name="T1" fmla="*/ 148 h 155"/>
                <a:gd name="T2" fmla="*/ 47 w 47"/>
                <a:gd name="T3" fmla="*/ 148 h 155"/>
                <a:gd name="T4" fmla="*/ 36 w 47"/>
                <a:gd name="T5" fmla="*/ 133 h 155"/>
                <a:gd name="T6" fmla="*/ 29 w 47"/>
                <a:gd name="T7" fmla="*/ 115 h 155"/>
                <a:gd name="T8" fmla="*/ 25 w 47"/>
                <a:gd name="T9" fmla="*/ 97 h 155"/>
                <a:gd name="T10" fmla="*/ 22 w 47"/>
                <a:gd name="T11" fmla="*/ 79 h 155"/>
                <a:gd name="T12" fmla="*/ 18 w 47"/>
                <a:gd name="T13" fmla="*/ 58 h 155"/>
                <a:gd name="T14" fmla="*/ 15 w 47"/>
                <a:gd name="T15" fmla="*/ 40 h 155"/>
                <a:gd name="T16" fmla="*/ 11 w 47"/>
                <a:gd name="T17" fmla="*/ 22 h 155"/>
                <a:gd name="T18" fmla="*/ 7 w 47"/>
                <a:gd name="T19" fmla="*/ 0 h 155"/>
                <a:gd name="T20" fmla="*/ 0 w 47"/>
                <a:gd name="T21" fmla="*/ 0 h 155"/>
                <a:gd name="T22" fmla="*/ 4 w 47"/>
                <a:gd name="T23" fmla="*/ 22 h 155"/>
                <a:gd name="T24" fmla="*/ 7 w 47"/>
                <a:gd name="T25" fmla="*/ 40 h 155"/>
                <a:gd name="T26" fmla="*/ 7 w 47"/>
                <a:gd name="T27" fmla="*/ 58 h 155"/>
                <a:gd name="T28" fmla="*/ 15 w 47"/>
                <a:gd name="T29" fmla="*/ 79 h 155"/>
                <a:gd name="T30" fmla="*/ 18 w 47"/>
                <a:gd name="T31" fmla="*/ 97 h 155"/>
                <a:gd name="T32" fmla="*/ 22 w 47"/>
                <a:gd name="T33" fmla="*/ 119 h 155"/>
                <a:gd name="T34" fmla="*/ 29 w 47"/>
                <a:gd name="T35" fmla="*/ 133 h 155"/>
                <a:gd name="T36" fmla="*/ 40 w 47"/>
                <a:gd name="T37" fmla="*/ 151 h 155"/>
                <a:gd name="T38" fmla="*/ 40 w 47"/>
                <a:gd name="T39" fmla="*/ 155 h 155"/>
                <a:gd name="T40" fmla="*/ 43 w 47"/>
                <a:gd name="T41" fmla="*/ 14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155">
                  <a:moveTo>
                    <a:pt x="43" y="148"/>
                  </a:moveTo>
                  <a:lnTo>
                    <a:pt x="47" y="148"/>
                  </a:lnTo>
                  <a:lnTo>
                    <a:pt x="36" y="133"/>
                  </a:lnTo>
                  <a:lnTo>
                    <a:pt x="29" y="115"/>
                  </a:lnTo>
                  <a:lnTo>
                    <a:pt x="25" y="97"/>
                  </a:lnTo>
                  <a:lnTo>
                    <a:pt x="22" y="79"/>
                  </a:lnTo>
                  <a:lnTo>
                    <a:pt x="18" y="58"/>
                  </a:lnTo>
                  <a:lnTo>
                    <a:pt x="15" y="40"/>
                  </a:lnTo>
                  <a:lnTo>
                    <a:pt x="11" y="22"/>
                  </a:lnTo>
                  <a:lnTo>
                    <a:pt x="7" y="0"/>
                  </a:lnTo>
                  <a:lnTo>
                    <a:pt x="0" y="0"/>
                  </a:lnTo>
                  <a:lnTo>
                    <a:pt x="4" y="22"/>
                  </a:lnTo>
                  <a:lnTo>
                    <a:pt x="7" y="40"/>
                  </a:lnTo>
                  <a:lnTo>
                    <a:pt x="7" y="58"/>
                  </a:lnTo>
                  <a:lnTo>
                    <a:pt x="15" y="79"/>
                  </a:lnTo>
                  <a:lnTo>
                    <a:pt x="18" y="97"/>
                  </a:lnTo>
                  <a:lnTo>
                    <a:pt x="22" y="119"/>
                  </a:lnTo>
                  <a:lnTo>
                    <a:pt x="29" y="133"/>
                  </a:lnTo>
                  <a:lnTo>
                    <a:pt x="40" y="151"/>
                  </a:lnTo>
                  <a:lnTo>
                    <a:pt x="40" y="155"/>
                  </a:lnTo>
                  <a:lnTo>
                    <a:pt x="43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79" name="Freeform 1131"/>
            <p:cNvSpPr>
              <a:spLocks/>
            </p:cNvSpPr>
            <p:nvPr/>
          </p:nvSpPr>
          <p:spPr bwMode="auto">
            <a:xfrm>
              <a:off x="4254" y="2692"/>
              <a:ext cx="101" cy="21"/>
            </a:xfrm>
            <a:custGeom>
              <a:avLst/>
              <a:gdLst>
                <a:gd name="T0" fmla="*/ 101 w 101"/>
                <a:gd name="T1" fmla="*/ 7 h 21"/>
                <a:gd name="T2" fmla="*/ 97 w 101"/>
                <a:gd name="T3" fmla="*/ 3 h 21"/>
                <a:gd name="T4" fmla="*/ 90 w 101"/>
                <a:gd name="T5" fmla="*/ 3 h 21"/>
                <a:gd name="T6" fmla="*/ 83 w 101"/>
                <a:gd name="T7" fmla="*/ 7 h 21"/>
                <a:gd name="T8" fmla="*/ 79 w 101"/>
                <a:gd name="T9" fmla="*/ 7 h 21"/>
                <a:gd name="T10" fmla="*/ 72 w 101"/>
                <a:gd name="T11" fmla="*/ 10 h 21"/>
                <a:gd name="T12" fmla="*/ 65 w 101"/>
                <a:gd name="T13" fmla="*/ 10 h 21"/>
                <a:gd name="T14" fmla="*/ 61 w 101"/>
                <a:gd name="T15" fmla="*/ 14 h 21"/>
                <a:gd name="T16" fmla="*/ 25 w 101"/>
                <a:gd name="T17" fmla="*/ 14 h 21"/>
                <a:gd name="T18" fmla="*/ 18 w 101"/>
                <a:gd name="T19" fmla="*/ 10 h 21"/>
                <a:gd name="T20" fmla="*/ 14 w 101"/>
                <a:gd name="T21" fmla="*/ 10 h 21"/>
                <a:gd name="T22" fmla="*/ 3 w 101"/>
                <a:gd name="T23" fmla="*/ 0 h 21"/>
                <a:gd name="T24" fmla="*/ 0 w 101"/>
                <a:gd name="T25" fmla="*/ 7 h 21"/>
                <a:gd name="T26" fmla="*/ 3 w 101"/>
                <a:gd name="T27" fmla="*/ 10 h 21"/>
                <a:gd name="T28" fmla="*/ 11 w 101"/>
                <a:gd name="T29" fmla="*/ 14 h 21"/>
                <a:gd name="T30" fmla="*/ 18 w 101"/>
                <a:gd name="T31" fmla="*/ 18 h 21"/>
                <a:gd name="T32" fmla="*/ 21 w 101"/>
                <a:gd name="T33" fmla="*/ 21 h 21"/>
                <a:gd name="T34" fmla="*/ 54 w 101"/>
                <a:gd name="T35" fmla="*/ 21 h 21"/>
                <a:gd name="T36" fmla="*/ 61 w 101"/>
                <a:gd name="T37" fmla="*/ 18 h 21"/>
                <a:gd name="T38" fmla="*/ 72 w 101"/>
                <a:gd name="T39" fmla="*/ 18 h 21"/>
                <a:gd name="T40" fmla="*/ 79 w 101"/>
                <a:gd name="T41" fmla="*/ 14 h 21"/>
                <a:gd name="T42" fmla="*/ 86 w 101"/>
                <a:gd name="T43" fmla="*/ 14 h 21"/>
                <a:gd name="T44" fmla="*/ 90 w 101"/>
                <a:gd name="T45" fmla="*/ 10 h 21"/>
                <a:gd name="T46" fmla="*/ 97 w 101"/>
                <a:gd name="T47" fmla="*/ 10 h 21"/>
                <a:gd name="T48" fmla="*/ 93 w 101"/>
                <a:gd name="T49" fmla="*/ 7 h 21"/>
                <a:gd name="T50" fmla="*/ 101 w 101"/>
                <a:gd name="T51" fmla="*/ 7 h 21"/>
                <a:gd name="T52" fmla="*/ 101 w 101"/>
                <a:gd name="T53" fmla="*/ 3 h 21"/>
                <a:gd name="T54" fmla="*/ 97 w 101"/>
                <a:gd name="T55" fmla="*/ 3 h 21"/>
                <a:gd name="T56" fmla="*/ 101 w 101"/>
                <a:gd name="T5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21">
                  <a:moveTo>
                    <a:pt x="101" y="7"/>
                  </a:moveTo>
                  <a:lnTo>
                    <a:pt x="97" y="3"/>
                  </a:lnTo>
                  <a:lnTo>
                    <a:pt x="90" y="3"/>
                  </a:lnTo>
                  <a:lnTo>
                    <a:pt x="83" y="7"/>
                  </a:lnTo>
                  <a:lnTo>
                    <a:pt x="79" y="7"/>
                  </a:lnTo>
                  <a:lnTo>
                    <a:pt x="72" y="10"/>
                  </a:lnTo>
                  <a:lnTo>
                    <a:pt x="65" y="10"/>
                  </a:lnTo>
                  <a:lnTo>
                    <a:pt x="61" y="14"/>
                  </a:lnTo>
                  <a:lnTo>
                    <a:pt x="25" y="14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3" y="0"/>
                  </a:lnTo>
                  <a:lnTo>
                    <a:pt x="0" y="7"/>
                  </a:lnTo>
                  <a:lnTo>
                    <a:pt x="3" y="10"/>
                  </a:lnTo>
                  <a:lnTo>
                    <a:pt x="11" y="14"/>
                  </a:lnTo>
                  <a:lnTo>
                    <a:pt x="18" y="18"/>
                  </a:lnTo>
                  <a:lnTo>
                    <a:pt x="21" y="21"/>
                  </a:lnTo>
                  <a:lnTo>
                    <a:pt x="54" y="21"/>
                  </a:lnTo>
                  <a:lnTo>
                    <a:pt x="61" y="18"/>
                  </a:lnTo>
                  <a:lnTo>
                    <a:pt x="72" y="18"/>
                  </a:lnTo>
                  <a:lnTo>
                    <a:pt x="79" y="14"/>
                  </a:lnTo>
                  <a:lnTo>
                    <a:pt x="86" y="14"/>
                  </a:lnTo>
                  <a:lnTo>
                    <a:pt x="90" y="10"/>
                  </a:lnTo>
                  <a:lnTo>
                    <a:pt x="97" y="10"/>
                  </a:lnTo>
                  <a:lnTo>
                    <a:pt x="93" y="7"/>
                  </a:lnTo>
                  <a:lnTo>
                    <a:pt x="101" y="7"/>
                  </a:lnTo>
                  <a:lnTo>
                    <a:pt x="101" y="3"/>
                  </a:lnTo>
                  <a:lnTo>
                    <a:pt x="97" y="3"/>
                  </a:lnTo>
                  <a:lnTo>
                    <a:pt x="10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80" name="Freeform 1132"/>
            <p:cNvSpPr>
              <a:spLocks/>
            </p:cNvSpPr>
            <p:nvPr/>
          </p:nvSpPr>
          <p:spPr bwMode="auto">
            <a:xfrm>
              <a:off x="4329" y="2699"/>
              <a:ext cx="26" cy="115"/>
            </a:xfrm>
            <a:custGeom>
              <a:avLst/>
              <a:gdLst>
                <a:gd name="T0" fmla="*/ 4 w 26"/>
                <a:gd name="T1" fmla="*/ 115 h 115"/>
                <a:gd name="T2" fmla="*/ 8 w 26"/>
                <a:gd name="T3" fmla="*/ 111 h 115"/>
                <a:gd name="T4" fmla="*/ 15 w 26"/>
                <a:gd name="T5" fmla="*/ 86 h 115"/>
                <a:gd name="T6" fmla="*/ 18 w 26"/>
                <a:gd name="T7" fmla="*/ 57 h 115"/>
                <a:gd name="T8" fmla="*/ 22 w 26"/>
                <a:gd name="T9" fmla="*/ 29 h 115"/>
                <a:gd name="T10" fmla="*/ 26 w 26"/>
                <a:gd name="T11" fmla="*/ 0 h 115"/>
                <a:gd name="T12" fmla="*/ 18 w 26"/>
                <a:gd name="T13" fmla="*/ 0 h 115"/>
                <a:gd name="T14" fmla="*/ 15 w 26"/>
                <a:gd name="T15" fmla="*/ 29 h 115"/>
                <a:gd name="T16" fmla="*/ 11 w 26"/>
                <a:gd name="T17" fmla="*/ 57 h 115"/>
                <a:gd name="T18" fmla="*/ 4 w 26"/>
                <a:gd name="T19" fmla="*/ 83 h 115"/>
                <a:gd name="T20" fmla="*/ 0 w 26"/>
                <a:gd name="T21" fmla="*/ 111 h 115"/>
                <a:gd name="T22" fmla="*/ 4 w 26"/>
                <a:gd name="T23" fmla="*/ 111 h 115"/>
                <a:gd name="T24" fmla="*/ 4 w 26"/>
                <a:gd name="T25" fmla="*/ 115 h 115"/>
                <a:gd name="T26" fmla="*/ 8 w 26"/>
                <a:gd name="T27" fmla="*/ 115 h 115"/>
                <a:gd name="T28" fmla="*/ 8 w 26"/>
                <a:gd name="T29" fmla="*/ 111 h 115"/>
                <a:gd name="T30" fmla="*/ 4 w 26"/>
                <a:gd name="T3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115">
                  <a:moveTo>
                    <a:pt x="4" y="115"/>
                  </a:moveTo>
                  <a:lnTo>
                    <a:pt x="8" y="111"/>
                  </a:lnTo>
                  <a:lnTo>
                    <a:pt x="15" y="86"/>
                  </a:lnTo>
                  <a:lnTo>
                    <a:pt x="18" y="57"/>
                  </a:lnTo>
                  <a:lnTo>
                    <a:pt x="22" y="29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5" y="29"/>
                  </a:lnTo>
                  <a:lnTo>
                    <a:pt x="11" y="57"/>
                  </a:lnTo>
                  <a:lnTo>
                    <a:pt x="4" y="83"/>
                  </a:lnTo>
                  <a:lnTo>
                    <a:pt x="0" y="111"/>
                  </a:lnTo>
                  <a:lnTo>
                    <a:pt x="4" y="111"/>
                  </a:lnTo>
                  <a:lnTo>
                    <a:pt x="4" y="115"/>
                  </a:lnTo>
                  <a:lnTo>
                    <a:pt x="8" y="115"/>
                  </a:lnTo>
                  <a:lnTo>
                    <a:pt x="8" y="111"/>
                  </a:lnTo>
                  <a:lnTo>
                    <a:pt x="4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81" name="Freeform 1133"/>
            <p:cNvSpPr>
              <a:spLocks/>
            </p:cNvSpPr>
            <p:nvPr/>
          </p:nvSpPr>
          <p:spPr bwMode="auto">
            <a:xfrm>
              <a:off x="4200" y="2810"/>
              <a:ext cx="133" cy="44"/>
            </a:xfrm>
            <a:custGeom>
              <a:avLst/>
              <a:gdLst>
                <a:gd name="T0" fmla="*/ 0 w 133"/>
                <a:gd name="T1" fmla="*/ 40 h 44"/>
                <a:gd name="T2" fmla="*/ 11 w 133"/>
                <a:gd name="T3" fmla="*/ 40 h 44"/>
                <a:gd name="T4" fmla="*/ 18 w 133"/>
                <a:gd name="T5" fmla="*/ 36 h 44"/>
                <a:gd name="T6" fmla="*/ 29 w 133"/>
                <a:gd name="T7" fmla="*/ 33 h 44"/>
                <a:gd name="T8" fmla="*/ 36 w 133"/>
                <a:gd name="T9" fmla="*/ 29 h 44"/>
                <a:gd name="T10" fmla="*/ 43 w 133"/>
                <a:gd name="T11" fmla="*/ 26 h 44"/>
                <a:gd name="T12" fmla="*/ 50 w 133"/>
                <a:gd name="T13" fmla="*/ 22 h 44"/>
                <a:gd name="T14" fmla="*/ 57 w 133"/>
                <a:gd name="T15" fmla="*/ 22 h 44"/>
                <a:gd name="T16" fmla="*/ 68 w 133"/>
                <a:gd name="T17" fmla="*/ 18 h 44"/>
                <a:gd name="T18" fmla="*/ 75 w 133"/>
                <a:gd name="T19" fmla="*/ 18 h 44"/>
                <a:gd name="T20" fmla="*/ 83 w 133"/>
                <a:gd name="T21" fmla="*/ 15 h 44"/>
                <a:gd name="T22" fmla="*/ 93 w 133"/>
                <a:gd name="T23" fmla="*/ 15 h 44"/>
                <a:gd name="T24" fmla="*/ 101 w 133"/>
                <a:gd name="T25" fmla="*/ 11 h 44"/>
                <a:gd name="T26" fmla="*/ 108 w 133"/>
                <a:gd name="T27" fmla="*/ 11 h 44"/>
                <a:gd name="T28" fmla="*/ 119 w 133"/>
                <a:gd name="T29" fmla="*/ 8 h 44"/>
                <a:gd name="T30" fmla="*/ 126 w 133"/>
                <a:gd name="T31" fmla="*/ 8 h 44"/>
                <a:gd name="T32" fmla="*/ 133 w 133"/>
                <a:gd name="T33" fmla="*/ 4 h 44"/>
                <a:gd name="T34" fmla="*/ 133 w 133"/>
                <a:gd name="T35" fmla="*/ 0 h 44"/>
                <a:gd name="T36" fmla="*/ 115 w 133"/>
                <a:gd name="T37" fmla="*/ 0 h 44"/>
                <a:gd name="T38" fmla="*/ 108 w 133"/>
                <a:gd name="T39" fmla="*/ 4 h 44"/>
                <a:gd name="T40" fmla="*/ 101 w 133"/>
                <a:gd name="T41" fmla="*/ 4 h 44"/>
                <a:gd name="T42" fmla="*/ 90 w 133"/>
                <a:gd name="T43" fmla="*/ 8 h 44"/>
                <a:gd name="T44" fmla="*/ 83 w 133"/>
                <a:gd name="T45" fmla="*/ 8 h 44"/>
                <a:gd name="T46" fmla="*/ 75 w 133"/>
                <a:gd name="T47" fmla="*/ 11 h 44"/>
                <a:gd name="T48" fmla="*/ 68 w 133"/>
                <a:gd name="T49" fmla="*/ 11 h 44"/>
                <a:gd name="T50" fmla="*/ 57 w 133"/>
                <a:gd name="T51" fmla="*/ 15 h 44"/>
                <a:gd name="T52" fmla="*/ 50 w 133"/>
                <a:gd name="T53" fmla="*/ 18 h 44"/>
                <a:gd name="T54" fmla="*/ 39 w 133"/>
                <a:gd name="T55" fmla="*/ 18 h 44"/>
                <a:gd name="T56" fmla="*/ 32 w 133"/>
                <a:gd name="T57" fmla="*/ 22 h 44"/>
                <a:gd name="T58" fmla="*/ 25 w 133"/>
                <a:gd name="T59" fmla="*/ 26 h 44"/>
                <a:gd name="T60" fmla="*/ 18 w 133"/>
                <a:gd name="T61" fmla="*/ 29 h 44"/>
                <a:gd name="T62" fmla="*/ 11 w 133"/>
                <a:gd name="T63" fmla="*/ 33 h 44"/>
                <a:gd name="T64" fmla="*/ 0 w 133"/>
                <a:gd name="T65" fmla="*/ 36 h 44"/>
                <a:gd name="T66" fmla="*/ 7 w 133"/>
                <a:gd name="T67" fmla="*/ 40 h 44"/>
                <a:gd name="T68" fmla="*/ 0 w 133"/>
                <a:gd name="T69" fmla="*/ 40 h 44"/>
                <a:gd name="T70" fmla="*/ 0 w 133"/>
                <a:gd name="T71" fmla="*/ 44 h 44"/>
                <a:gd name="T72" fmla="*/ 3 w 133"/>
                <a:gd name="T73" fmla="*/ 40 h 44"/>
                <a:gd name="T74" fmla="*/ 0 w 133"/>
                <a:gd name="T75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3" h="44">
                  <a:moveTo>
                    <a:pt x="0" y="40"/>
                  </a:moveTo>
                  <a:lnTo>
                    <a:pt x="11" y="40"/>
                  </a:lnTo>
                  <a:lnTo>
                    <a:pt x="18" y="36"/>
                  </a:lnTo>
                  <a:lnTo>
                    <a:pt x="29" y="33"/>
                  </a:lnTo>
                  <a:lnTo>
                    <a:pt x="36" y="29"/>
                  </a:lnTo>
                  <a:lnTo>
                    <a:pt x="43" y="26"/>
                  </a:lnTo>
                  <a:lnTo>
                    <a:pt x="50" y="22"/>
                  </a:lnTo>
                  <a:lnTo>
                    <a:pt x="57" y="22"/>
                  </a:lnTo>
                  <a:lnTo>
                    <a:pt x="68" y="18"/>
                  </a:lnTo>
                  <a:lnTo>
                    <a:pt x="75" y="18"/>
                  </a:lnTo>
                  <a:lnTo>
                    <a:pt x="83" y="15"/>
                  </a:lnTo>
                  <a:lnTo>
                    <a:pt x="93" y="15"/>
                  </a:lnTo>
                  <a:lnTo>
                    <a:pt x="101" y="11"/>
                  </a:lnTo>
                  <a:lnTo>
                    <a:pt x="108" y="11"/>
                  </a:lnTo>
                  <a:lnTo>
                    <a:pt x="119" y="8"/>
                  </a:lnTo>
                  <a:lnTo>
                    <a:pt x="126" y="8"/>
                  </a:lnTo>
                  <a:lnTo>
                    <a:pt x="133" y="4"/>
                  </a:lnTo>
                  <a:lnTo>
                    <a:pt x="133" y="0"/>
                  </a:lnTo>
                  <a:lnTo>
                    <a:pt x="115" y="0"/>
                  </a:lnTo>
                  <a:lnTo>
                    <a:pt x="108" y="4"/>
                  </a:lnTo>
                  <a:lnTo>
                    <a:pt x="101" y="4"/>
                  </a:lnTo>
                  <a:lnTo>
                    <a:pt x="90" y="8"/>
                  </a:lnTo>
                  <a:lnTo>
                    <a:pt x="83" y="8"/>
                  </a:lnTo>
                  <a:lnTo>
                    <a:pt x="75" y="11"/>
                  </a:lnTo>
                  <a:lnTo>
                    <a:pt x="68" y="11"/>
                  </a:lnTo>
                  <a:lnTo>
                    <a:pt x="57" y="15"/>
                  </a:lnTo>
                  <a:lnTo>
                    <a:pt x="50" y="18"/>
                  </a:lnTo>
                  <a:lnTo>
                    <a:pt x="39" y="18"/>
                  </a:lnTo>
                  <a:lnTo>
                    <a:pt x="32" y="22"/>
                  </a:lnTo>
                  <a:lnTo>
                    <a:pt x="25" y="26"/>
                  </a:lnTo>
                  <a:lnTo>
                    <a:pt x="18" y="29"/>
                  </a:lnTo>
                  <a:lnTo>
                    <a:pt x="11" y="33"/>
                  </a:lnTo>
                  <a:lnTo>
                    <a:pt x="0" y="36"/>
                  </a:lnTo>
                  <a:lnTo>
                    <a:pt x="7" y="40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3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82" name="Freeform 1134"/>
            <p:cNvSpPr>
              <a:spLocks/>
            </p:cNvSpPr>
            <p:nvPr/>
          </p:nvSpPr>
          <p:spPr bwMode="auto">
            <a:xfrm>
              <a:off x="4182" y="2526"/>
              <a:ext cx="25" cy="324"/>
            </a:xfrm>
            <a:custGeom>
              <a:avLst/>
              <a:gdLst>
                <a:gd name="T0" fmla="*/ 3 w 25"/>
                <a:gd name="T1" fmla="*/ 0 h 324"/>
                <a:gd name="T2" fmla="*/ 0 w 25"/>
                <a:gd name="T3" fmla="*/ 4 h 324"/>
                <a:gd name="T4" fmla="*/ 0 w 25"/>
                <a:gd name="T5" fmla="*/ 47 h 324"/>
                <a:gd name="T6" fmla="*/ 3 w 25"/>
                <a:gd name="T7" fmla="*/ 86 h 324"/>
                <a:gd name="T8" fmla="*/ 3 w 25"/>
                <a:gd name="T9" fmla="*/ 126 h 324"/>
                <a:gd name="T10" fmla="*/ 7 w 25"/>
                <a:gd name="T11" fmla="*/ 166 h 324"/>
                <a:gd name="T12" fmla="*/ 14 w 25"/>
                <a:gd name="T13" fmla="*/ 205 h 324"/>
                <a:gd name="T14" fmla="*/ 14 w 25"/>
                <a:gd name="T15" fmla="*/ 245 h 324"/>
                <a:gd name="T16" fmla="*/ 18 w 25"/>
                <a:gd name="T17" fmla="*/ 284 h 324"/>
                <a:gd name="T18" fmla="*/ 18 w 25"/>
                <a:gd name="T19" fmla="*/ 324 h 324"/>
                <a:gd name="T20" fmla="*/ 25 w 25"/>
                <a:gd name="T21" fmla="*/ 324 h 324"/>
                <a:gd name="T22" fmla="*/ 25 w 25"/>
                <a:gd name="T23" fmla="*/ 284 h 324"/>
                <a:gd name="T24" fmla="*/ 21 w 25"/>
                <a:gd name="T25" fmla="*/ 245 h 324"/>
                <a:gd name="T26" fmla="*/ 18 w 25"/>
                <a:gd name="T27" fmla="*/ 205 h 324"/>
                <a:gd name="T28" fmla="*/ 14 w 25"/>
                <a:gd name="T29" fmla="*/ 166 h 324"/>
                <a:gd name="T30" fmla="*/ 14 w 25"/>
                <a:gd name="T31" fmla="*/ 126 h 324"/>
                <a:gd name="T32" fmla="*/ 11 w 25"/>
                <a:gd name="T33" fmla="*/ 86 h 324"/>
                <a:gd name="T34" fmla="*/ 7 w 25"/>
                <a:gd name="T35" fmla="*/ 47 h 324"/>
                <a:gd name="T36" fmla="*/ 7 w 25"/>
                <a:gd name="T37" fmla="*/ 4 h 324"/>
                <a:gd name="T38" fmla="*/ 3 w 25"/>
                <a:gd name="T39" fmla="*/ 7 h 324"/>
                <a:gd name="T40" fmla="*/ 3 w 25"/>
                <a:gd name="T41" fmla="*/ 0 h 324"/>
                <a:gd name="T42" fmla="*/ 0 w 25"/>
                <a:gd name="T43" fmla="*/ 4 h 324"/>
                <a:gd name="T44" fmla="*/ 3 w 25"/>
                <a:gd name="T45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324">
                  <a:moveTo>
                    <a:pt x="3" y="0"/>
                  </a:moveTo>
                  <a:lnTo>
                    <a:pt x="0" y="4"/>
                  </a:lnTo>
                  <a:lnTo>
                    <a:pt x="0" y="47"/>
                  </a:lnTo>
                  <a:lnTo>
                    <a:pt x="3" y="86"/>
                  </a:lnTo>
                  <a:lnTo>
                    <a:pt x="3" y="126"/>
                  </a:lnTo>
                  <a:lnTo>
                    <a:pt x="7" y="166"/>
                  </a:lnTo>
                  <a:lnTo>
                    <a:pt x="14" y="205"/>
                  </a:lnTo>
                  <a:lnTo>
                    <a:pt x="14" y="245"/>
                  </a:lnTo>
                  <a:lnTo>
                    <a:pt x="18" y="284"/>
                  </a:lnTo>
                  <a:lnTo>
                    <a:pt x="18" y="324"/>
                  </a:lnTo>
                  <a:lnTo>
                    <a:pt x="25" y="324"/>
                  </a:lnTo>
                  <a:lnTo>
                    <a:pt x="25" y="284"/>
                  </a:lnTo>
                  <a:lnTo>
                    <a:pt x="21" y="245"/>
                  </a:lnTo>
                  <a:lnTo>
                    <a:pt x="18" y="205"/>
                  </a:lnTo>
                  <a:lnTo>
                    <a:pt x="14" y="166"/>
                  </a:lnTo>
                  <a:lnTo>
                    <a:pt x="14" y="126"/>
                  </a:lnTo>
                  <a:lnTo>
                    <a:pt x="11" y="86"/>
                  </a:lnTo>
                  <a:lnTo>
                    <a:pt x="7" y="47"/>
                  </a:lnTo>
                  <a:lnTo>
                    <a:pt x="7" y="4"/>
                  </a:lnTo>
                  <a:lnTo>
                    <a:pt x="3" y="7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83" name="Freeform 1135"/>
            <p:cNvSpPr>
              <a:spLocks/>
            </p:cNvSpPr>
            <p:nvPr/>
          </p:nvSpPr>
          <p:spPr bwMode="auto">
            <a:xfrm>
              <a:off x="4185" y="2526"/>
              <a:ext cx="36" cy="22"/>
            </a:xfrm>
            <a:custGeom>
              <a:avLst/>
              <a:gdLst>
                <a:gd name="T0" fmla="*/ 36 w 36"/>
                <a:gd name="T1" fmla="*/ 18 h 22"/>
                <a:gd name="T2" fmla="*/ 36 w 36"/>
                <a:gd name="T3" fmla="*/ 14 h 22"/>
                <a:gd name="T4" fmla="*/ 33 w 36"/>
                <a:gd name="T5" fmla="*/ 11 h 22"/>
                <a:gd name="T6" fmla="*/ 29 w 36"/>
                <a:gd name="T7" fmla="*/ 11 h 22"/>
                <a:gd name="T8" fmla="*/ 26 w 36"/>
                <a:gd name="T9" fmla="*/ 7 h 22"/>
                <a:gd name="T10" fmla="*/ 18 w 36"/>
                <a:gd name="T11" fmla="*/ 4 h 22"/>
                <a:gd name="T12" fmla="*/ 15 w 36"/>
                <a:gd name="T13" fmla="*/ 4 h 22"/>
                <a:gd name="T14" fmla="*/ 11 w 36"/>
                <a:gd name="T15" fmla="*/ 0 h 22"/>
                <a:gd name="T16" fmla="*/ 0 w 36"/>
                <a:gd name="T17" fmla="*/ 0 h 22"/>
                <a:gd name="T18" fmla="*/ 0 w 36"/>
                <a:gd name="T19" fmla="*/ 7 h 22"/>
                <a:gd name="T20" fmla="*/ 11 w 36"/>
                <a:gd name="T21" fmla="*/ 7 h 22"/>
                <a:gd name="T22" fmla="*/ 18 w 36"/>
                <a:gd name="T23" fmla="*/ 11 h 22"/>
                <a:gd name="T24" fmla="*/ 22 w 36"/>
                <a:gd name="T25" fmla="*/ 11 h 22"/>
                <a:gd name="T26" fmla="*/ 33 w 36"/>
                <a:gd name="T27" fmla="*/ 22 h 22"/>
                <a:gd name="T28" fmla="*/ 29 w 36"/>
                <a:gd name="T29" fmla="*/ 18 h 22"/>
                <a:gd name="T30" fmla="*/ 36 w 36"/>
                <a:gd name="T31" fmla="*/ 18 h 22"/>
                <a:gd name="T32" fmla="*/ 36 w 36"/>
                <a:gd name="T33" fmla="*/ 14 h 22"/>
                <a:gd name="T34" fmla="*/ 36 w 36"/>
                <a:gd name="T3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2">
                  <a:moveTo>
                    <a:pt x="36" y="18"/>
                  </a:moveTo>
                  <a:lnTo>
                    <a:pt x="36" y="14"/>
                  </a:lnTo>
                  <a:lnTo>
                    <a:pt x="33" y="11"/>
                  </a:lnTo>
                  <a:lnTo>
                    <a:pt x="29" y="11"/>
                  </a:lnTo>
                  <a:lnTo>
                    <a:pt x="26" y="7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7"/>
                  </a:lnTo>
                  <a:lnTo>
                    <a:pt x="18" y="11"/>
                  </a:lnTo>
                  <a:lnTo>
                    <a:pt x="22" y="11"/>
                  </a:lnTo>
                  <a:lnTo>
                    <a:pt x="33" y="22"/>
                  </a:lnTo>
                  <a:lnTo>
                    <a:pt x="29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84" name="Freeform 1136"/>
            <p:cNvSpPr>
              <a:spLocks/>
            </p:cNvSpPr>
            <p:nvPr/>
          </p:nvSpPr>
          <p:spPr bwMode="auto">
            <a:xfrm>
              <a:off x="3829" y="2537"/>
              <a:ext cx="212" cy="302"/>
            </a:xfrm>
            <a:custGeom>
              <a:avLst/>
              <a:gdLst>
                <a:gd name="T0" fmla="*/ 151 w 212"/>
                <a:gd name="T1" fmla="*/ 54 h 302"/>
                <a:gd name="T2" fmla="*/ 151 w 212"/>
                <a:gd name="T3" fmla="*/ 65 h 302"/>
                <a:gd name="T4" fmla="*/ 151 w 212"/>
                <a:gd name="T5" fmla="*/ 108 h 302"/>
                <a:gd name="T6" fmla="*/ 148 w 212"/>
                <a:gd name="T7" fmla="*/ 126 h 302"/>
                <a:gd name="T8" fmla="*/ 144 w 212"/>
                <a:gd name="T9" fmla="*/ 137 h 302"/>
                <a:gd name="T10" fmla="*/ 159 w 212"/>
                <a:gd name="T11" fmla="*/ 144 h 302"/>
                <a:gd name="T12" fmla="*/ 176 w 212"/>
                <a:gd name="T13" fmla="*/ 155 h 302"/>
                <a:gd name="T14" fmla="*/ 191 w 212"/>
                <a:gd name="T15" fmla="*/ 162 h 302"/>
                <a:gd name="T16" fmla="*/ 209 w 212"/>
                <a:gd name="T17" fmla="*/ 173 h 302"/>
                <a:gd name="T18" fmla="*/ 209 w 212"/>
                <a:gd name="T19" fmla="*/ 212 h 302"/>
                <a:gd name="T20" fmla="*/ 212 w 212"/>
                <a:gd name="T21" fmla="*/ 302 h 302"/>
                <a:gd name="T22" fmla="*/ 187 w 212"/>
                <a:gd name="T23" fmla="*/ 299 h 302"/>
                <a:gd name="T24" fmla="*/ 173 w 212"/>
                <a:gd name="T25" fmla="*/ 302 h 302"/>
                <a:gd name="T26" fmla="*/ 83 w 212"/>
                <a:gd name="T27" fmla="*/ 299 h 302"/>
                <a:gd name="T28" fmla="*/ 79 w 212"/>
                <a:gd name="T29" fmla="*/ 248 h 302"/>
                <a:gd name="T30" fmla="*/ 76 w 212"/>
                <a:gd name="T31" fmla="*/ 165 h 302"/>
                <a:gd name="T32" fmla="*/ 69 w 212"/>
                <a:gd name="T33" fmla="*/ 111 h 302"/>
                <a:gd name="T34" fmla="*/ 69 w 212"/>
                <a:gd name="T35" fmla="*/ 140 h 302"/>
                <a:gd name="T36" fmla="*/ 72 w 212"/>
                <a:gd name="T37" fmla="*/ 248 h 302"/>
                <a:gd name="T38" fmla="*/ 33 w 212"/>
                <a:gd name="T39" fmla="*/ 291 h 302"/>
                <a:gd name="T40" fmla="*/ 29 w 212"/>
                <a:gd name="T41" fmla="*/ 259 h 302"/>
                <a:gd name="T42" fmla="*/ 22 w 212"/>
                <a:gd name="T43" fmla="*/ 227 h 302"/>
                <a:gd name="T44" fmla="*/ 11 w 212"/>
                <a:gd name="T45" fmla="*/ 194 h 302"/>
                <a:gd name="T46" fmla="*/ 0 w 212"/>
                <a:gd name="T47" fmla="*/ 165 h 302"/>
                <a:gd name="T48" fmla="*/ 15 w 212"/>
                <a:gd name="T49" fmla="*/ 173 h 302"/>
                <a:gd name="T50" fmla="*/ 29 w 212"/>
                <a:gd name="T51" fmla="*/ 180 h 302"/>
                <a:gd name="T52" fmla="*/ 47 w 212"/>
                <a:gd name="T53" fmla="*/ 183 h 302"/>
                <a:gd name="T54" fmla="*/ 61 w 212"/>
                <a:gd name="T55" fmla="*/ 176 h 302"/>
                <a:gd name="T56" fmla="*/ 69 w 212"/>
                <a:gd name="T57" fmla="*/ 86 h 302"/>
                <a:gd name="T58" fmla="*/ 65 w 212"/>
                <a:gd name="T59" fmla="*/ 57 h 302"/>
                <a:gd name="T60" fmla="*/ 65 w 212"/>
                <a:gd name="T61" fmla="*/ 47 h 302"/>
                <a:gd name="T62" fmla="*/ 76 w 212"/>
                <a:gd name="T63" fmla="*/ 11 h 302"/>
                <a:gd name="T64" fmla="*/ 94 w 212"/>
                <a:gd name="T65" fmla="*/ 29 h 302"/>
                <a:gd name="T66" fmla="*/ 112 w 212"/>
                <a:gd name="T67" fmla="*/ 47 h 302"/>
                <a:gd name="T68" fmla="*/ 133 w 212"/>
                <a:gd name="T69" fmla="*/ 5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2" h="302">
                  <a:moveTo>
                    <a:pt x="148" y="57"/>
                  </a:moveTo>
                  <a:lnTo>
                    <a:pt x="151" y="54"/>
                  </a:lnTo>
                  <a:lnTo>
                    <a:pt x="151" y="47"/>
                  </a:lnTo>
                  <a:lnTo>
                    <a:pt x="151" y="65"/>
                  </a:lnTo>
                  <a:lnTo>
                    <a:pt x="155" y="86"/>
                  </a:lnTo>
                  <a:lnTo>
                    <a:pt x="151" y="108"/>
                  </a:lnTo>
                  <a:lnTo>
                    <a:pt x="151" y="126"/>
                  </a:lnTo>
                  <a:lnTo>
                    <a:pt x="148" y="126"/>
                  </a:lnTo>
                  <a:lnTo>
                    <a:pt x="144" y="129"/>
                  </a:lnTo>
                  <a:lnTo>
                    <a:pt x="144" y="137"/>
                  </a:lnTo>
                  <a:lnTo>
                    <a:pt x="151" y="140"/>
                  </a:lnTo>
                  <a:lnTo>
                    <a:pt x="159" y="144"/>
                  </a:lnTo>
                  <a:lnTo>
                    <a:pt x="169" y="151"/>
                  </a:lnTo>
                  <a:lnTo>
                    <a:pt x="176" y="155"/>
                  </a:lnTo>
                  <a:lnTo>
                    <a:pt x="184" y="158"/>
                  </a:lnTo>
                  <a:lnTo>
                    <a:pt x="191" y="162"/>
                  </a:lnTo>
                  <a:lnTo>
                    <a:pt x="198" y="169"/>
                  </a:lnTo>
                  <a:lnTo>
                    <a:pt x="209" y="173"/>
                  </a:lnTo>
                  <a:lnTo>
                    <a:pt x="205" y="194"/>
                  </a:lnTo>
                  <a:lnTo>
                    <a:pt x="209" y="212"/>
                  </a:lnTo>
                  <a:lnTo>
                    <a:pt x="209" y="255"/>
                  </a:lnTo>
                  <a:lnTo>
                    <a:pt x="212" y="302"/>
                  </a:lnTo>
                  <a:lnTo>
                    <a:pt x="198" y="302"/>
                  </a:lnTo>
                  <a:lnTo>
                    <a:pt x="187" y="299"/>
                  </a:lnTo>
                  <a:lnTo>
                    <a:pt x="180" y="299"/>
                  </a:lnTo>
                  <a:lnTo>
                    <a:pt x="173" y="302"/>
                  </a:lnTo>
                  <a:lnTo>
                    <a:pt x="90" y="302"/>
                  </a:lnTo>
                  <a:lnTo>
                    <a:pt x="83" y="299"/>
                  </a:lnTo>
                  <a:lnTo>
                    <a:pt x="79" y="273"/>
                  </a:lnTo>
                  <a:lnTo>
                    <a:pt x="79" y="248"/>
                  </a:lnTo>
                  <a:lnTo>
                    <a:pt x="76" y="219"/>
                  </a:lnTo>
                  <a:lnTo>
                    <a:pt x="76" y="165"/>
                  </a:lnTo>
                  <a:lnTo>
                    <a:pt x="72" y="137"/>
                  </a:lnTo>
                  <a:lnTo>
                    <a:pt x="69" y="111"/>
                  </a:lnTo>
                  <a:lnTo>
                    <a:pt x="65" y="90"/>
                  </a:lnTo>
                  <a:lnTo>
                    <a:pt x="69" y="140"/>
                  </a:lnTo>
                  <a:lnTo>
                    <a:pt x="69" y="194"/>
                  </a:lnTo>
                  <a:lnTo>
                    <a:pt x="72" y="248"/>
                  </a:lnTo>
                  <a:lnTo>
                    <a:pt x="72" y="299"/>
                  </a:lnTo>
                  <a:lnTo>
                    <a:pt x="33" y="291"/>
                  </a:lnTo>
                  <a:lnTo>
                    <a:pt x="33" y="273"/>
                  </a:lnTo>
                  <a:lnTo>
                    <a:pt x="29" y="259"/>
                  </a:lnTo>
                  <a:lnTo>
                    <a:pt x="25" y="241"/>
                  </a:lnTo>
                  <a:lnTo>
                    <a:pt x="22" y="227"/>
                  </a:lnTo>
                  <a:lnTo>
                    <a:pt x="18" y="212"/>
                  </a:lnTo>
                  <a:lnTo>
                    <a:pt x="11" y="194"/>
                  </a:lnTo>
                  <a:lnTo>
                    <a:pt x="7" y="180"/>
                  </a:lnTo>
                  <a:lnTo>
                    <a:pt x="0" y="165"/>
                  </a:lnTo>
                  <a:lnTo>
                    <a:pt x="7" y="169"/>
                  </a:lnTo>
                  <a:lnTo>
                    <a:pt x="15" y="173"/>
                  </a:lnTo>
                  <a:lnTo>
                    <a:pt x="22" y="176"/>
                  </a:lnTo>
                  <a:lnTo>
                    <a:pt x="29" y="180"/>
                  </a:lnTo>
                  <a:lnTo>
                    <a:pt x="40" y="180"/>
                  </a:lnTo>
                  <a:lnTo>
                    <a:pt x="47" y="183"/>
                  </a:lnTo>
                  <a:lnTo>
                    <a:pt x="54" y="180"/>
                  </a:lnTo>
                  <a:lnTo>
                    <a:pt x="61" y="176"/>
                  </a:lnTo>
                  <a:lnTo>
                    <a:pt x="61" y="79"/>
                  </a:lnTo>
                  <a:lnTo>
                    <a:pt x="69" y="86"/>
                  </a:lnTo>
                  <a:lnTo>
                    <a:pt x="69" y="68"/>
                  </a:lnTo>
                  <a:lnTo>
                    <a:pt x="65" y="57"/>
                  </a:lnTo>
                  <a:lnTo>
                    <a:pt x="69" y="47"/>
                  </a:lnTo>
                  <a:lnTo>
                    <a:pt x="65" y="47"/>
                  </a:lnTo>
                  <a:lnTo>
                    <a:pt x="65" y="0"/>
                  </a:lnTo>
                  <a:lnTo>
                    <a:pt x="76" y="11"/>
                  </a:lnTo>
                  <a:lnTo>
                    <a:pt x="83" y="21"/>
                  </a:lnTo>
                  <a:lnTo>
                    <a:pt x="94" y="29"/>
                  </a:lnTo>
                  <a:lnTo>
                    <a:pt x="105" y="36"/>
                  </a:lnTo>
                  <a:lnTo>
                    <a:pt x="112" y="47"/>
                  </a:lnTo>
                  <a:lnTo>
                    <a:pt x="123" y="54"/>
                  </a:lnTo>
                  <a:lnTo>
                    <a:pt x="133" y="57"/>
                  </a:lnTo>
                  <a:lnTo>
                    <a:pt x="148" y="57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85" name="Freeform 1137"/>
            <p:cNvSpPr>
              <a:spLocks/>
            </p:cNvSpPr>
            <p:nvPr/>
          </p:nvSpPr>
          <p:spPr bwMode="auto">
            <a:xfrm>
              <a:off x="3973" y="2562"/>
              <a:ext cx="11" cy="36"/>
            </a:xfrm>
            <a:custGeom>
              <a:avLst/>
              <a:gdLst>
                <a:gd name="T0" fmla="*/ 11 w 11"/>
                <a:gd name="T1" fmla="*/ 22 h 36"/>
                <a:gd name="T2" fmla="*/ 4 w 11"/>
                <a:gd name="T3" fmla="*/ 22 h 36"/>
                <a:gd name="T4" fmla="*/ 4 w 11"/>
                <a:gd name="T5" fmla="*/ 29 h 36"/>
                <a:gd name="T6" fmla="*/ 0 w 11"/>
                <a:gd name="T7" fmla="*/ 29 h 36"/>
                <a:gd name="T8" fmla="*/ 4 w 11"/>
                <a:gd name="T9" fmla="*/ 36 h 36"/>
                <a:gd name="T10" fmla="*/ 11 w 11"/>
                <a:gd name="T11" fmla="*/ 29 h 36"/>
                <a:gd name="T12" fmla="*/ 11 w 11"/>
                <a:gd name="T13" fmla="*/ 22 h 36"/>
                <a:gd name="T14" fmla="*/ 4 w 11"/>
                <a:gd name="T15" fmla="*/ 22 h 36"/>
                <a:gd name="T16" fmla="*/ 11 w 11"/>
                <a:gd name="T17" fmla="*/ 22 h 36"/>
                <a:gd name="T18" fmla="*/ 7 w 11"/>
                <a:gd name="T19" fmla="*/ 0 h 36"/>
                <a:gd name="T20" fmla="*/ 4 w 11"/>
                <a:gd name="T21" fmla="*/ 22 h 36"/>
                <a:gd name="T22" fmla="*/ 11 w 11"/>
                <a:gd name="T23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6">
                  <a:moveTo>
                    <a:pt x="11" y="22"/>
                  </a:moveTo>
                  <a:lnTo>
                    <a:pt x="4" y="22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4" y="36"/>
                  </a:lnTo>
                  <a:lnTo>
                    <a:pt x="11" y="29"/>
                  </a:lnTo>
                  <a:lnTo>
                    <a:pt x="11" y="22"/>
                  </a:lnTo>
                  <a:lnTo>
                    <a:pt x="4" y="22"/>
                  </a:lnTo>
                  <a:lnTo>
                    <a:pt x="11" y="22"/>
                  </a:lnTo>
                  <a:lnTo>
                    <a:pt x="7" y="0"/>
                  </a:lnTo>
                  <a:lnTo>
                    <a:pt x="4" y="22"/>
                  </a:lnTo>
                  <a:lnTo>
                    <a:pt x="11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86" name="Freeform 1138"/>
            <p:cNvSpPr>
              <a:spLocks/>
            </p:cNvSpPr>
            <p:nvPr/>
          </p:nvSpPr>
          <p:spPr bwMode="auto">
            <a:xfrm>
              <a:off x="3977" y="2584"/>
              <a:ext cx="11" cy="86"/>
            </a:xfrm>
            <a:custGeom>
              <a:avLst/>
              <a:gdLst>
                <a:gd name="T0" fmla="*/ 3 w 11"/>
                <a:gd name="T1" fmla="*/ 82 h 86"/>
                <a:gd name="T2" fmla="*/ 7 w 11"/>
                <a:gd name="T3" fmla="*/ 79 h 86"/>
                <a:gd name="T4" fmla="*/ 7 w 11"/>
                <a:gd name="T5" fmla="*/ 61 h 86"/>
                <a:gd name="T6" fmla="*/ 11 w 11"/>
                <a:gd name="T7" fmla="*/ 39 h 86"/>
                <a:gd name="T8" fmla="*/ 7 w 11"/>
                <a:gd name="T9" fmla="*/ 18 h 86"/>
                <a:gd name="T10" fmla="*/ 7 w 11"/>
                <a:gd name="T11" fmla="*/ 0 h 86"/>
                <a:gd name="T12" fmla="*/ 0 w 11"/>
                <a:gd name="T13" fmla="*/ 0 h 86"/>
                <a:gd name="T14" fmla="*/ 0 w 11"/>
                <a:gd name="T15" fmla="*/ 18 h 86"/>
                <a:gd name="T16" fmla="*/ 3 w 11"/>
                <a:gd name="T17" fmla="*/ 39 h 86"/>
                <a:gd name="T18" fmla="*/ 0 w 11"/>
                <a:gd name="T19" fmla="*/ 61 h 86"/>
                <a:gd name="T20" fmla="*/ 0 w 11"/>
                <a:gd name="T21" fmla="*/ 79 h 86"/>
                <a:gd name="T22" fmla="*/ 3 w 11"/>
                <a:gd name="T23" fmla="*/ 75 h 86"/>
                <a:gd name="T24" fmla="*/ 3 w 11"/>
                <a:gd name="T25" fmla="*/ 82 h 86"/>
                <a:gd name="T26" fmla="*/ 7 w 11"/>
                <a:gd name="T27" fmla="*/ 86 h 86"/>
                <a:gd name="T28" fmla="*/ 7 w 11"/>
                <a:gd name="T29" fmla="*/ 79 h 86"/>
                <a:gd name="T30" fmla="*/ 3 w 11"/>
                <a:gd name="T31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86">
                  <a:moveTo>
                    <a:pt x="3" y="82"/>
                  </a:moveTo>
                  <a:lnTo>
                    <a:pt x="7" y="79"/>
                  </a:lnTo>
                  <a:lnTo>
                    <a:pt x="7" y="61"/>
                  </a:lnTo>
                  <a:lnTo>
                    <a:pt x="11" y="39"/>
                  </a:lnTo>
                  <a:lnTo>
                    <a:pt x="7" y="1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" y="39"/>
                  </a:lnTo>
                  <a:lnTo>
                    <a:pt x="0" y="61"/>
                  </a:lnTo>
                  <a:lnTo>
                    <a:pt x="0" y="79"/>
                  </a:lnTo>
                  <a:lnTo>
                    <a:pt x="3" y="75"/>
                  </a:lnTo>
                  <a:lnTo>
                    <a:pt x="3" y="82"/>
                  </a:lnTo>
                  <a:lnTo>
                    <a:pt x="7" y="86"/>
                  </a:lnTo>
                  <a:lnTo>
                    <a:pt x="7" y="79"/>
                  </a:lnTo>
                  <a:lnTo>
                    <a:pt x="3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87" name="Freeform 1139"/>
            <p:cNvSpPr>
              <a:spLocks/>
            </p:cNvSpPr>
            <p:nvPr/>
          </p:nvSpPr>
          <p:spPr bwMode="auto">
            <a:xfrm>
              <a:off x="3966" y="2659"/>
              <a:ext cx="14" cy="11"/>
            </a:xfrm>
            <a:custGeom>
              <a:avLst/>
              <a:gdLst>
                <a:gd name="T0" fmla="*/ 11 w 14"/>
                <a:gd name="T1" fmla="*/ 7 h 11"/>
                <a:gd name="T2" fmla="*/ 7 w 14"/>
                <a:gd name="T3" fmla="*/ 11 h 11"/>
                <a:gd name="T4" fmla="*/ 11 w 14"/>
                <a:gd name="T5" fmla="*/ 7 h 11"/>
                <a:gd name="T6" fmla="*/ 14 w 14"/>
                <a:gd name="T7" fmla="*/ 7 h 11"/>
                <a:gd name="T8" fmla="*/ 14 w 14"/>
                <a:gd name="T9" fmla="*/ 0 h 11"/>
                <a:gd name="T10" fmla="*/ 11 w 14"/>
                <a:gd name="T11" fmla="*/ 0 h 11"/>
                <a:gd name="T12" fmla="*/ 7 w 14"/>
                <a:gd name="T13" fmla="*/ 4 h 11"/>
                <a:gd name="T14" fmla="*/ 4 w 14"/>
                <a:gd name="T15" fmla="*/ 4 h 11"/>
                <a:gd name="T16" fmla="*/ 0 w 14"/>
                <a:gd name="T17" fmla="*/ 7 h 11"/>
                <a:gd name="T18" fmla="*/ 4 w 14"/>
                <a:gd name="T19" fmla="*/ 4 h 11"/>
                <a:gd name="T20" fmla="*/ 0 w 14"/>
                <a:gd name="T21" fmla="*/ 7 h 11"/>
                <a:gd name="T22" fmla="*/ 11 w 14"/>
                <a:gd name="T2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11" y="7"/>
                  </a:moveTo>
                  <a:lnTo>
                    <a:pt x="7" y="11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7"/>
                  </a:lnTo>
                  <a:lnTo>
                    <a:pt x="4" y="4"/>
                  </a:lnTo>
                  <a:lnTo>
                    <a:pt x="0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88" name="Freeform 1140"/>
            <p:cNvSpPr>
              <a:spLocks/>
            </p:cNvSpPr>
            <p:nvPr/>
          </p:nvSpPr>
          <p:spPr bwMode="auto">
            <a:xfrm>
              <a:off x="3966" y="2666"/>
              <a:ext cx="11" cy="8"/>
            </a:xfrm>
            <a:custGeom>
              <a:avLst/>
              <a:gdLst>
                <a:gd name="T0" fmla="*/ 7 w 11"/>
                <a:gd name="T1" fmla="*/ 4 h 8"/>
                <a:gd name="T2" fmla="*/ 11 w 11"/>
                <a:gd name="T3" fmla="*/ 8 h 8"/>
                <a:gd name="T4" fmla="*/ 11 w 11"/>
                <a:gd name="T5" fmla="*/ 0 h 8"/>
                <a:gd name="T6" fmla="*/ 0 w 11"/>
                <a:gd name="T7" fmla="*/ 0 h 8"/>
                <a:gd name="T8" fmla="*/ 0 w 11"/>
                <a:gd name="T9" fmla="*/ 8 h 8"/>
                <a:gd name="T10" fmla="*/ 4 w 11"/>
                <a:gd name="T11" fmla="*/ 8 h 8"/>
                <a:gd name="T12" fmla="*/ 0 w 11"/>
                <a:gd name="T13" fmla="*/ 8 h 8"/>
                <a:gd name="T14" fmla="*/ 4 w 11"/>
                <a:gd name="T15" fmla="*/ 8 h 8"/>
                <a:gd name="T16" fmla="*/ 7 w 11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7" y="4"/>
                  </a:moveTo>
                  <a:lnTo>
                    <a:pt x="11" y="8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89" name="Freeform 1141"/>
            <p:cNvSpPr>
              <a:spLocks/>
            </p:cNvSpPr>
            <p:nvPr/>
          </p:nvSpPr>
          <p:spPr bwMode="auto">
            <a:xfrm>
              <a:off x="3970" y="2670"/>
              <a:ext cx="71" cy="43"/>
            </a:xfrm>
            <a:custGeom>
              <a:avLst/>
              <a:gdLst>
                <a:gd name="T0" fmla="*/ 68 w 71"/>
                <a:gd name="T1" fmla="*/ 40 h 43"/>
                <a:gd name="T2" fmla="*/ 68 w 71"/>
                <a:gd name="T3" fmla="*/ 36 h 43"/>
                <a:gd name="T4" fmla="*/ 61 w 71"/>
                <a:gd name="T5" fmla="*/ 32 h 43"/>
                <a:gd name="T6" fmla="*/ 53 w 71"/>
                <a:gd name="T7" fmla="*/ 25 h 43"/>
                <a:gd name="T8" fmla="*/ 46 w 71"/>
                <a:gd name="T9" fmla="*/ 22 h 43"/>
                <a:gd name="T10" fmla="*/ 35 w 71"/>
                <a:gd name="T11" fmla="*/ 18 h 43"/>
                <a:gd name="T12" fmla="*/ 28 w 71"/>
                <a:gd name="T13" fmla="*/ 14 h 43"/>
                <a:gd name="T14" fmla="*/ 21 w 71"/>
                <a:gd name="T15" fmla="*/ 7 h 43"/>
                <a:gd name="T16" fmla="*/ 10 w 71"/>
                <a:gd name="T17" fmla="*/ 4 h 43"/>
                <a:gd name="T18" fmla="*/ 3 w 71"/>
                <a:gd name="T19" fmla="*/ 0 h 43"/>
                <a:gd name="T20" fmla="*/ 0 w 71"/>
                <a:gd name="T21" fmla="*/ 4 h 43"/>
                <a:gd name="T22" fmla="*/ 7 w 71"/>
                <a:gd name="T23" fmla="*/ 11 h 43"/>
                <a:gd name="T24" fmla="*/ 18 w 71"/>
                <a:gd name="T25" fmla="*/ 14 h 43"/>
                <a:gd name="T26" fmla="*/ 25 w 71"/>
                <a:gd name="T27" fmla="*/ 22 h 43"/>
                <a:gd name="T28" fmla="*/ 32 w 71"/>
                <a:gd name="T29" fmla="*/ 25 h 43"/>
                <a:gd name="T30" fmla="*/ 43 w 71"/>
                <a:gd name="T31" fmla="*/ 29 h 43"/>
                <a:gd name="T32" fmla="*/ 50 w 71"/>
                <a:gd name="T33" fmla="*/ 32 h 43"/>
                <a:gd name="T34" fmla="*/ 57 w 71"/>
                <a:gd name="T35" fmla="*/ 40 h 43"/>
                <a:gd name="T36" fmla="*/ 64 w 71"/>
                <a:gd name="T37" fmla="*/ 43 h 43"/>
                <a:gd name="T38" fmla="*/ 64 w 71"/>
                <a:gd name="T39" fmla="*/ 40 h 43"/>
                <a:gd name="T40" fmla="*/ 68 w 71"/>
                <a:gd name="T41" fmla="*/ 40 h 43"/>
                <a:gd name="T42" fmla="*/ 71 w 71"/>
                <a:gd name="T43" fmla="*/ 36 h 43"/>
                <a:gd name="T44" fmla="*/ 68 w 71"/>
                <a:gd name="T45" fmla="*/ 36 h 43"/>
                <a:gd name="T46" fmla="*/ 68 w 71"/>
                <a:gd name="T47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1" h="43">
                  <a:moveTo>
                    <a:pt x="68" y="40"/>
                  </a:moveTo>
                  <a:lnTo>
                    <a:pt x="68" y="36"/>
                  </a:lnTo>
                  <a:lnTo>
                    <a:pt x="61" y="32"/>
                  </a:lnTo>
                  <a:lnTo>
                    <a:pt x="53" y="25"/>
                  </a:lnTo>
                  <a:lnTo>
                    <a:pt x="46" y="22"/>
                  </a:lnTo>
                  <a:lnTo>
                    <a:pt x="35" y="18"/>
                  </a:lnTo>
                  <a:lnTo>
                    <a:pt x="28" y="14"/>
                  </a:lnTo>
                  <a:lnTo>
                    <a:pt x="21" y="7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4"/>
                  </a:lnTo>
                  <a:lnTo>
                    <a:pt x="7" y="11"/>
                  </a:lnTo>
                  <a:lnTo>
                    <a:pt x="18" y="14"/>
                  </a:lnTo>
                  <a:lnTo>
                    <a:pt x="25" y="22"/>
                  </a:lnTo>
                  <a:lnTo>
                    <a:pt x="32" y="25"/>
                  </a:lnTo>
                  <a:lnTo>
                    <a:pt x="43" y="29"/>
                  </a:lnTo>
                  <a:lnTo>
                    <a:pt x="50" y="32"/>
                  </a:lnTo>
                  <a:lnTo>
                    <a:pt x="57" y="40"/>
                  </a:lnTo>
                  <a:lnTo>
                    <a:pt x="64" y="43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71" y="36"/>
                  </a:lnTo>
                  <a:lnTo>
                    <a:pt x="68" y="36"/>
                  </a:lnTo>
                  <a:lnTo>
                    <a:pt x="68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90" name="Freeform 1142"/>
            <p:cNvSpPr>
              <a:spLocks/>
            </p:cNvSpPr>
            <p:nvPr/>
          </p:nvSpPr>
          <p:spPr bwMode="auto">
            <a:xfrm>
              <a:off x="4031" y="2710"/>
              <a:ext cx="10" cy="82"/>
            </a:xfrm>
            <a:custGeom>
              <a:avLst/>
              <a:gdLst>
                <a:gd name="T0" fmla="*/ 10 w 10"/>
                <a:gd name="T1" fmla="*/ 82 h 82"/>
                <a:gd name="T2" fmla="*/ 10 w 10"/>
                <a:gd name="T3" fmla="*/ 61 h 82"/>
                <a:gd name="T4" fmla="*/ 7 w 10"/>
                <a:gd name="T5" fmla="*/ 39 h 82"/>
                <a:gd name="T6" fmla="*/ 7 w 10"/>
                <a:gd name="T7" fmla="*/ 0 h 82"/>
                <a:gd name="T8" fmla="*/ 3 w 10"/>
                <a:gd name="T9" fmla="*/ 0 h 82"/>
                <a:gd name="T10" fmla="*/ 0 w 10"/>
                <a:gd name="T11" fmla="*/ 21 h 82"/>
                <a:gd name="T12" fmla="*/ 3 w 10"/>
                <a:gd name="T13" fmla="*/ 39 h 82"/>
                <a:gd name="T14" fmla="*/ 3 w 10"/>
                <a:gd name="T15" fmla="*/ 82 h 82"/>
                <a:gd name="T16" fmla="*/ 10 w 10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2">
                  <a:moveTo>
                    <a:pt x="10" y="82"/>
                  </a:moveTo>
                  <a:lnTo>
                    <a:pt x="10" y="61"/>
                  </a:lnTo>
                  <a:lnTo>
                    <a:pt x="7" y="39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21"/>
                  </a:lnTo>
                  <a:lnTo>
                    <a:pt x="3" y="39"/>
                  </a:lnTo>
                  <a:lnTo>
                    <a:pt x="3" y="82"/>
                  </a:lnTo>
                  <a:lnTo>
                    <a:pt x="10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91" name="Freeform 1143"/>
            <p:cNvSpPr>
              <a:spLocks/>
            </p:cNvSpPr>
            <p:nvPr/>
          </p:nvSpPr>
          <p:spPr bwMode="auto">
            <a:xfrm>
              <a:off x="4034" y="2792"/>
              <a:ext cx="11" cy="51"/>
            </a:xfrm>
            <a:custGeom>
              <a:avLst/>
              <a:gdLst>
                <a:gd name="T0" fmla="*/ 7 w 11"/>
                <a:gd name="T1" fmla="*/ 51 h 51"/>
                <a:gd name="T2" fmla="*/ 11 w 11"/>
                <a:gd name="T3" fmla="*/ 47 h 51"/>
                <a:gd name="T4" fmla="*/ 7 w 11"/>
                <a:gd name="T5" fmla="*/ 0 h 51"/>
                <a:gd name="T6" fmla="*/ 0 w 11"/>
                <a:gd name="T7" fmla="*/ 0 h 51"/>
                <a:gd name="T8" fmla="*/ 4 w 11"/>
                <a:gd name="T9" fmla="*/ 47 h 51"/>
                <a:gd name="T10" fmla="*/ 7 w 11"/>
                <a:gd name="T11" fmla="*/ 44 h 51"/>
                <a:gd name="T12" fmla="*/ 7 w 11"/>
                <a:gd name="T13" fmla="*/ 51 h 51"/>
                <a:gd name="T14" fmla="*/ 11 w 11"/>
                <a:gd name="T15" fmla="*/ 51 h 51"/>
                <a:gd name="T16" fmla="*/ 11 w 11"/>
                <a:gd name="T17" fmla="*/ 47 h 51"/>
                <a:gd name="T18" fmla="*/ 7 w 11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1">
                  <a:moveTo>
                    <a:pt x="7" y="51"/>
                  </a:moveTo>
                  <a:lnTo>
                    <a:pt x="11" y="47"/>
                  </a:lnTo>
                  <a:lnTo>
                    <a:pt x="7" y="0"/>
                  </a:lnTo>
                  <a:lnTo>
                    <a:pt x="0" y="0"/>
                  </a:lnTo>
                  <a:lnTo>
                    <a:pt x="4" y="47"/>
                  </a:lnTo>
                  <a:lnTo>
                    <a:pt x="7" y="44"/>
                  </a:lnTo>
                  <a:lnTo>
                    <a:pt x="7" y="51"/>
                  </a:lnTo>
                  <a:lnTo>
                    <a:pt x="11" y="51"/>
                  </a:lnTo>
                  <a:lnTo>
                    <a:pt x="11" y="47"/>
                  </a:lnTo>
                  <a:lnTo>
                    <a:pt x="7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92" name="Freeform 1144"/>
            <p:cNvSpPr>
              <a:spLocks/>
            </p:cNvSpPr>
            <p:nvPr/>
          </p:nvSpPr>
          <p:spPr bwMode="auto">
            <a:xfrm>
              <a:off x="3908" y="2832"/>
              <a:ext cx="133" cy="11"/>
            </a:xfrm>
            <a:custGeom>
              <a:avLst/>
              <a:gdLst>
                <a:gd name="T0" fmla="*/ 0 w 133"/>
                <a:gd name="T1" fmla="*/ 4 h 11"/>
                <a:gd name="T2" fmla="*/ 0 w 133"/>
                <a:gd name="T3" fmla="*/ 7 h 11"/>
                <a:gd name="T4" fmla="*/ 11 w 133"/>
                <a:gd name="T5" fmla="*/ 11 h 11"/>
                <a:gd name="T6" fmla="*/ 133 w 133"/>
                <a:gd name="T7" fmla="*/ 11 h 11"/>
                <a:gd name="T8" fmla="*/ 133 w 133"/>
                <a:gd name="T9" fmla="*/ 4 h 11"/>
                <a:gd name="T10" fmla="*/ 119 w 133"/>
                <a:gd name="T11" fmla="*/ 4 h 11"/>
                <a:gd name="T12" fmla="*/ 108 w 133"/>
                <a:gd name="T13" fmla="*/ 0 h 11"/>
                <a:gd name="T14" fmla="*/ 87 w 133"/>
                <a:gd name="T15" fmla="*/ 0 h 11"/>
                <a:gd name="T16" fmla="*/ 76 w 133"/>
                <a:gd name="T17" fmla="*/ 4 h 11"/>
                <a:gd name="T18" fmla="*/ 11 w 133"/>
                <a:gd name="T19" fmla="*/ 4 h 11"/>
                <a:gd name="T20" fmla="*/ 4 w 133"/>
                <a:gd name="T21" fmla="*/ 0 h 11"/>
                <a:gd name="T22" fmla="*/ 8 w 133"/>
                <a:gd name="T23" fmla="*/ 4 h 11"/>
                <a:gd name="T24" fmla="*/ 0 w 133"/>
                <a:gd name="T25" fmla="*/ 4 h 11"/>
                <a:gd name="T26" fmla="*/ 0 w 133"/>
                <a:gd name="T27" fmla="*/ 7 h 11"/>
                <a:gd name="T28" fmla="*/ 0 w 133"/>
                <a:gd name="T2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3" h="11">
                  <a:moveTo>
                    <a:pt x="0" y="4"/>
                  </a:moveTo>
                  <a:lnTo>
                    <a:pt x="0" y="7"/>
                  </a:lnTo>
                  <a:lnTo>
                    <a:pt x="11" y="11"/>
                  </a:lnTo>
                  <a:lnTo>
                    <a:pt x="133" y="11"/>
                  </a:lnTo>
                  <a:lnTo>
                    <a:pt x="133" y="4"/>
                  </a:lnTo>
                  <a:lnTo>
                    <a:pt x="119" y="4"/>
                  </a:lnTo>
                  <a:lnTo>
                    <a:pt x="108" y="0"/>
                  </a:lnTo>
                  <a:lnTo>
                    <a:pt x="87" y="0"/>
                  </a:lnTo>
                  <a:lnTo>
                    <a:pt x="76" y="4"/>
                  </a:lnTo>
                  <a:lnTo>
                    <a:pt x="11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93" name="Freeform 1145"/>
            <p:cNvSpPr>
              <a:spLocks/>
            </p:cNvSpPr>
            <p:nvPr/>
          </p:nvSpPr>
          <p:spPr bwMode="auto">
            <a:xfrm>
              <a:off x="3890" y="2594"/>
              <a:ext cx="26" cy="242"/>
            </a:xfrm>
            <a:custGeom>
              <a:avLst/>
              <a:gdLst>
                <a:gd name="T0" fmla="*/ 8 w 26"/>
                <a:gd name="T1" fmla="*/ 33 h 242"/>
                <a:gd name="T2" fmla="*/ 0 w 26"/>
                <a:gd name="T3" fmla="*/ 33 h 242"/>
                <a:gd name="T4" fmla="*/ 8 w 26"/>
                <a:gd name="T5" fmla="*/ 58 h 242"/>
                <a:gd name="T6" fmla="*/ 8 w 26"/>
                <a:gd name="T7" fmla="*/ 80 h 242"/>
                <a:gd name="T8" fmla="*/ 11 w 26"/>
                <a:gd name="T9" fmla="*/ 108 h 242"/>
                <a:gd name="T10" fmla="*/ 11 w 26"/>
                <a:gd name="T11" fmla="*/ 162 h 242"/>
                <a:gd name="T12" fmla="*/ 15 w 26"/>
                <a:gd name="T13" fmla="*/ 191 h 242"/>
                <a:gd name="T14" fmla="*/ 15 w 26"/>
                <a:gd name="T15" fmla="*/ 216 h 242"/>
                <a:gd name="T16" fmla="*/ 18 w 26"/>
                <a:gd name="T17" fmla="*/ 242 h 242"/>
                <a:gd name="T18" fmla="*/ 26 w 26"/>
                <a:gd name="T19" fmla="*/ 242 h 242"/>
                <a:gd name="T20" fmla="*/ 22 w 26"/>
                <a:gd name="T21" fmla="*/ 216 h 242"/>
                <a:gd name="T22" fmla="*/ 22 w 26"/>
                <a:gd name="T23" fmla="*/ 191 h 242"/>
                <a:gd name="T24" fmla="*/ 18 w 26"/>
                <a:gd name="T25" fmla="*/ 162 h 242"/>
                <a:gd name="T26" fmla="*/ 18 w 26"/>
                <a:gd name="T27" fmla="*/ 108 h 242"/>
                <a:gd name="T28" fmla="*/ 15 w 26"/>
                <a:gd name="T29" fmla="*/ 80 h 242"/>
                <a:gd name="T30" fmla="*/ 11 w 26"/>
                <a:gd name="T31" fmla="*/ 54 h 242"/>
                <a:gd name="T32" fmla="*/ 8 w 26"/>
                <a:gd name="T33" fmla="*/ 29 h 242"/>
                <a:gd name="T34" fmla="*/ 0 w 26"/>
                <a:gd name="T35" fmla="*/ 33 h 242"/>
                <a:gd name="T36" fmla="*/ 8 w 26"/>
                <a:gd name="T37" fmla="*/ 29 h 242"/>
                <a:gd name="T38" fmla="*/ 0 w 26"/>
                <a:gd name="T39" fmla="*/ 0 h 242"/>
                <a:gd name="T40" fmla="*/ 0 w 26"/>
                <a:gd name="T41" fmla="*/ 33 h 242"/>
                <a:gd name="T42" fmla="*/ 8 w 26"/>
                <a:gd name="T43" fmla="*/ 3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242">
                  <a:moveTo>
                    <a:pt x="8" y="33"/>
                  </a:moveTo>
                  <a:lnTo>
                    <a:pt x="0" y="33"/>
                  </a:lnTo>
                  <a:lnTo>
                    <a:pt x="8" y="58"/>
                  </a:lnTo>
                  <a:lnTo>
                    <a:pt x="8" y="80"/>
                  </a:lnTo>
                  <a:lnTo>
                    <a:pt x="11" y="108"/>
                  </a:lnTo>
                  <a:lnTo>
                    <a:pt x="11" y="162"/>
                  </a:lnTo>
                  <a:lnTo>
                    <a:pt x="15" y="191"/>
                  </a:lnTo>
                  <a:lnTo>
                    <a:pt x="15" y="216"/>
                  </a:lnTo>
                  <a:lnTo>
                    <a:pt x="18" y="242"/>
                  </a:lnTo>
                  <a:lnTo>
                    <a:pt x="26" y="242"/>
                  </a:lnTo>
                  <a:lnTo>
                    <a:pt x="22" y="216"/>
                  </a:lnTo>
                  <a:lnTo>
                    <a:pt x="22" y="191"/>
                  </a:lnTo>
                  <a:lnTo>
                    <a:pt x="18" y="162"/>
                  </a:lnTo>
                  <a:lnTo>
                    <a:pt x="18" y="108"/>
                  </a:lnTo>
                  <a:lnTo>
                    <a:pt x="15" y="80"/>
                  </a:lnTo>
                  <a:lnTo>
                    <a:pt x="11" y="54"/>
                  </a:lnTo>
                  <a:lnTo>
                    <a:pt x="8" y="29"/>
                  </a:lnTo>
                  <a:lnTo>
                    <a:pt x="0" y="33"/>
                  </a:lnTo>
                  <a:lnTo>
                    <a:pt x="8" y="29"/>
                  </a:lnTo>
                  <a:lnTo>
                    <a:pt x="0" y="0"/>
                  </a:lnTo>
                  <a:lnTo>
                    <a:pt x="0" y="33"/>
                  </a:lnTo>
                  <a:lnTo>
                    <a:pt x="8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94" name="Freeform 1146"/>
            <p:cNvSpPr>
              <a:spLocks/>
            </p:cNvSpPr>
            <p:nvPr/>
          </p:nvSpPr>
          <p:spPr bwMode="auto">
            <a:xfrm>
              <a:off x="3890" y="2627"/>
              <a:ext cx="15" cy="212"/>
            </a:xfrm>
            <a:custGeom>
              <a:avLst/>
              <a:gdLst>
                <a:gd name="T0" fmla="*/ 11 w 15"/>
                <a:gd name="T1" fmla="*/ 212 h 212"/>
                <a:gd name="T2" fmla="*/ 15 w 15"/>
                <a:gd name="T3" fmla="*/ 209 h 212"/>
                <a:gd name="T4" fmla="*/ 15 w 15"/>
                <a:gd name="T5" fmla="*/ 158 h 212"/>
                <a:gd name="T6" fmla="*/ 11 w 15"/>
                <a:gd name="T7" fmla="*/ 104 h 212"/>
                <a:gd name="T8" fmla="*/ 8 w 15"/>
                <a:gd name="T9" fmla="*/ 50 h 212"/>
                <a:gd name="T10" fmla="*/ 8 w 15"/>
                <a:gd name="T11" fmla="*/ 0 h 212"/>
                <a:gd name="T12" fmla="*/ 0 w 15"/>
                <a:gd name="T13" fmla="*/ 0 h 212"/>
                <a:gd name="T14" fmla="*/ 0 w 15"/>
                <a:gd name="T15" fmla="*/ 50 h 212"/>
                <a:gd name="T16" fmla="*/ 8 w 15"/>
                <a:gd name="T17" fmla="*/ 104 h 212"/>
                <a:gd name="T18" fmla="*/ 8 w 15"/>
                <a:gd name="T19" fmla="*/ 209 h 212"/>
                <a:gd name="T20" fmla="*/ 11 w 15"/>
                <a:gd name="T21" fmla="*/ 205 h 212"/>
                <a:gd name="T22" fmla="*/ 11 w 15"/>
                <a:gd name="T23" fmla="*/ 212 h 212"/>
                <a:gd name="T24" fmla="*/ 15 w 15"/>
                <a:gd name="T25" fmla="*/ 212 h 212"/>
                <a:gd name="T26" fmla="*/ 15 w 15"/>
                <a:gd name="T27" fmla="*/ 209 h 212"/>
                <a:gd name="T28" fmla="*/ 11 w 15"/>
                <a:gd name="T29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12">
                  <a:moveTo>
                    <a:pt x="11" y="212"/>
                  </a:moveTo>
                  <a:lnTo>
                    <a:pt x="15" y="209"/>
                  </a:lnTo>
                  <a:lnTo>
                    <a:pt x="15" y="158"/>
                  </a:lnTo>
                  <a:lnTo>
                    <a:pt x="11" y="104"/>
                  </a:lnTo>
                  <a:lnTo>
                    <a:pt x="8" y="5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8" y="104"/>
                  </a:lnTo>
                  <a:lnTo>
                    <a:pt x="8" y="209"/>
                  </a:lnTo>
                  <a:lnTo>
                    <a:pt x="11" y="205"/>
                  </a:lnTo>
                  <a:lnTo>
                    <a:pt x="11" y="212"/>
                  </a:lnTo>
                  <a:lnTo>
                    <a:pt x="15" y="212"/>
                  </a:lnTo>
                  <a:lnTo>
                    <a:pt x="15" y="209"/>
                  </a:lnTo>
                  <a:lnTo>
                    <a:pt x="11" y="2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95" name="Freeform 1147"/>
            <p:cNvSpPr>
              <a:spLocks/>
            </p:cNvSpPr>
            <p:nvPr/>
          </p:nvSpPr>
          <p:spPr bwMode="auto">
            <a:xfrm>
              <a:off x="3858" y="2825"/>
              <a:ext cx="43" cy="14"/>
            </a:xfrm>
            <a:custGeom>
              <a:avLst/>
              <a:gdLst>
                <a:gd name="T0" fmla="*/ 0 w 43"/>
                <a:gd name="T1" fmla="*/ 3 h 14"/>
                <a:gd name="T2" fmla="*/ 4 w 43"/>
                <a:gd name="T3" fmla="*/ 7 h 14"/>
                <a:gd name="T4" fmla="*/ 43 w 43"/>
                <a:gd name="T5" fmla="*/ 14 h 14"/>
                <a:gd name="T6" fmla="*/ 43 w 43"/>
                <a:gd name="T7" fmla="*/ 7 h 14"/>
                <a:gd name="T8" fmla="*/ 4 w 43"/>
                <a:gd name="T9" fmla="*/ 0 h 14"/>
                <a:gd name="T10" fmla="*/ 7 w 43"/>
                <a:gd name="T11" fmla="*/ 3 h 14"/>
                <a:gd name="T12" fmla="*/ 0 w 43"/>
                <a:gd name="T13" fmla="*/ 3 h 14"/>
                <a:gd name="T14" fmla="*/ 0 w 43"/>
                <a:gd name="T15" fmla="*/ 7 h 14"/>
                <a:gd name="T16" fmla="*/ 4 w 43"/>
                <a:gd name="T17" fmla="*/ 7 h 14"/>
                <a:gd name="T18" fmla="*/ 0 w 43"/>
                <a:gd name="T1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4">
                  <a:moveTo>
                    <a:pt x="0" y="3"/>
                  </a:moveTo>
                  <a:lnTo>
                    <a:pt x="4" y="7"/>
                  </a:lnTo>
                  <a:lnTo>
                    <a:pt x="43" y="14"/>
                  </a:lnTo>
                  <a:lnTo>
                    <a:pt x="43" y="7"/>
                  </a:lnTo>
                  <a:lnTo>
                    <a:pt x="4" y="0"/>
                  </a:lnTo>
                  <a:lnTo>
                    <a:pt x="7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96" name="Freeform 1148"/>
            <p:cNvSpPr>
              <a:spLocks/>
            </p:cNvSpPr>
            <p:nvPr/>
          </p:nvSpPr>
          <p:spPr bwMode="auto">
            <a:xfrm>
              <a:off x="3822" y="2695"/>
              <a:ext cx="43" cy="133"/>
            </a:xfrm>
            <a:custGeom>
              <a:avLst/>
              <a:gdLst>
                <a:gd name="T0" fmla="*/ 11 w 43"/>
                <a:gd name="T1" fmla="*/ 4 h 133"/>
                <a:gd name="T2" fmla="*/ 4 w 43"/>
                <a:gd name="T3" fmla="*/ 7 h 133"/>
                <a:gd name="T4" fmla="*/ 11 w 43"/>
                <a:gd name="T5" fmla="*/ 22 h 133"/>
                <a:gd name="T6" fmla="*/ 18 w 43"/>
                <a:gd name="T7" fmla="*/ 36 h 133"/>
                <a:gd name="T8" fmla="*/ 22 w 43"/>
                <a:gd name="T9" fmla="*/ 54 h 133"/>
                <a:gd name="T10" fmla="*/ 25 w 43"/>
                <a:gd name="T11" fmla="*/ 69 h 133"/>
                <a:gd name="T12" fmla="*/ 29 w 43"/>
                <a:gd name="T13" fmla="*/ 83 h 133"/>
                <a:gd name="T14" fmla="*/ 32 w 43"/>
                <a:gd name="T15" fmla="*/ 101 h 133"/>
                <a:gd name="T16" fmla="*/ 36 w 43"/>
                <a:gd name="T17" fmla="*/ 115 h 133"/>
                <a:gd name="T18" fmla="*/ 36 w 43"/>
                <a:gd name="T19" fmla="*/ 133 h 133"/>
                <a:gd name="T20" fmla="*/ 43 w 43"/>
                <a:gd name="T21" fmla="*/ 133 h 133"/>
                <a:gd name="T22" fmla="*/ 43 w 43"/>
                <a:gd name="T23" fmla="*/ 115 h 133"/>
                <a:gd name="T24" fmla="*/ 40 w 43"/>
                <a:gd name="T25" fmla="*/ 101 h 133"/>
                <a:gd name="T26" fmla="*/ 36 w 43"/>
                <a:gd name="T27" fmla="*/ 83 h 133"/>
                <a:gd name="T28" fmla="*/ 32 w 43"/>
                <a:gd name="T29" fmla="*/ 69 h 133"/>
                <a:gd name="T30" fmla="*/ 29 w 43"/>
                <a:gd name="T31" fmla="*/ 51 h 133"/>
                <a:gd name="T32" fmla="*/ 22 w 43"/>
                <a:gd name="T33" fmla="*/ 36 h 133"/>
                <a:gd name="T34" fmla="*/ 18 w 43"/>
                <a:gd name="T35" fmla="*/ 18 h 133"/>
                <a:gd name="T36" fmla="*/ 11 w 43"/>
                <a:gd name="T37" fmla="*/ 4 h 133"/>
                <a:gd name="T38" fmla="*/ 7 w 43"/>
                <a:gd name="T39" fmla="*/ 11 h 133"/>
                <a:gd name="T40" fmla="*/ 11 w 43"/>
                <a:gd name="T41" fmla="*/ 4 h 133"/>
                <a:gd name="T42" fmla="*/ 0 w 43"/>
                <a:gd name="T43" fmla="*/ 0 h 133"/>
                <a:gd name="T44" fmla="*/ 4 w 43"/>
                <a:gd name="T45" fmla="*/ 7 h 133"/>
                <a:gd name="T46" fmla="*/ 11 w 43"/>
                <a:gd name="T47" fmla="*/ 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33">
                  <a:moveTo>
                    <a:pt x="11" y="4"/>
                  </a:moveTo>
                  <a:lnTo>
                    <a:pt x="4" y="7"/>
                  </a:lnTo>
                  <a:lnTo>
                    <a:pt x="11" y="22"/>
                  </a:lnTo>
                  <a:lnTo>
                    <a:pt x="18" y="36"/>
                  </a:lnTo>
                  <a:lnTo>
                    <a:pt x="22" y="54"/>
                  </a:lnTo>
                  <a:lnTo>
                    <a:pt x="25" y="69"/>
                  </a:lnTo>
                  <a:lnTo>
                    <a:pt x="29" y="83"/>
                  </a:lnTo>
                  <a:lnTo>
                    <a:pt x="32" y="101"/>
                  </a:lnTo>
                  <a:lnTo>
                    <a:pt x="36" y="115"/>
                  </a:lnTo>
                  <a:lnTo>
                    <a:pt x="36" y="133"/>
                  </a:lnTo>
                  <a:lnTo>
                    <a:pt x="43" y="133"/>
                  </a:lnTo>
                  <a:lnTo>
                    <a:pt x="43" y="115"/>
                  </a:lnTo>
                  <a:lnTo>
                    <a:pt x="40" y="101"/>
                  </a:lnTo>
                  <a:lnTo>
                    <a:pt x="36" y="83"/>
                  </a:lnTo>
                  <a:lnTo>
                    <a:pt x="32" y="69"/>
                  </a:lnTo>
                  <a:lnTo>
                    <a:pt x="29" y="51"/>
                  </a:lnTo>
                  <a:lnTo>
                    <a:pt x="22" y="36"/>
                  </a:lnTo>
                  <a:lnTo>
                    <a:pt x="18" y="18"/>
                  </a:lnTo>
                  <a:lnTo>
                    <a:pt x="11" y="4"/>
                  </a:lnTo>
                  <a:lnTo>
                    <a:pt x="7" y="11"/>
                  </a:lnTo>
                  <a:lnTo>
                    <a:pt x="11" y="4"/>
                  </a:lnTo>
                  <a:lnTo>
                    <a:pt x="0" y="0"/>
                  </a:lnTo>
                  <a:lnTo>
                    <a:pt x="4" y="7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97" name="Freeform 1149"/>
            <p:cNvSpPr>
              <a:spLocks/>
            </p:cNvSpPr>
            <p:nvPr/>
          </p:nvSpPr>
          <p:spPr bwMode="auto">
            <a:xfrm>
              <a:off x="3829" y="2699"/>
              <a:ext cx="65" cy="25"/>
            </a:xfrm>
            <a:custGeom>
              <a:avLst/>
              <a:gdLst>
                <a:gd name="T0" fmla="*/ 58 w 65"/>
                <a:gd name="T1" fmla="*/ 14 h 25"/>
                <a:gd name="T2" fmla="*/ 58 w 65"/>
                <a:gd name="T3" fmla="*/ 11 h 25"/>
                <a:gd name="T4" fmla="*/ 51 w 65"/>
                <a:gd name="T5" fmla="*/ 14 h 25"/>
                <a:gd name="T6" fmla="*/ 33 w 65"/>
                <a:gd name="T7" fmla="*/ 14 h 25"/>
                <a:gd name="T8" fmla="*/ 25 w 65"/>
                <a:gd name="T9" fmla="*/ 11 h 25"/>
                <a:gd name="T10" fmla="*/ 18 w 65"/>
                <a:gd name="T11" fmla="*/ 7 h 25"/>
                <a:gd name="T12" fmla="*/ 11 w 65"/>
                <a:gd name="T13" fmla="*/ 3 h 25"/>
                <a:gd name="T14" fmla="*/ 4 w 65"/>
                <a:gd name="T15" fmla="*/ 0 h 25"/>
                <a:gd name="T16" fmla="*/ 0 w 65"/>
                <a:gd name="T17" fmla="*/ 7 h 25"/>
                <a:gd name="T18" fmla="*/ 7 w 65"/>
                <a:gd name="T19" fmla="*/ 11 h 25"/>
                <a:gd name="T20" fmla="*/ 15 w 65"/>
                <a:gd name="T21" fmla="*/ 14 h 25"/>
                <a:gd name="T22" fmla="*/ 22 w 65"/>
                <a:gd name="T23" fmla="*/ 18 h 25"/>
                <a:gd name="T24" fmla="*/ 29 w 65"/>
                <a:gd name="T25" fmla="*/ 21 h 25"/>
                <a:gd name="T26" fmla="*/ 36 w 65"/>
                <a:gd name="T27" fmla="*/ 21 h 25"/>
                <a:gd name="T28" fmla="*/ 47 w 65"/>
                <a:gd name="T29" fmla="*/ 25 h 25"/>
                <a:gd name="T30" fmla="*/ 54 w 65"/>
                <a:gd name="T31" fmla="*/ 21 h 25"/>
                <a:gd name="T32" fmla="*/ 61 w 65"/>
                <a:gd name="T33" fmla="*/ 18 h 25"/>
                <a:gd name="T34" fmla="*/ 65 w 65"/>
                <a:gd name="T35" fmla="*/ 14 h 25"/>
                <a:gd name="T36" fmla="*/ 61 w 65"/>
                <a:gd name="T37" fmla="*/ 18 h 25"/>
                <a:gd name="T38" fmla="*/ 65 w 65"/>
                <a:gd name="T39" fmla="*/ 14 h 25"/>
                <a:gd name="T40" fmla="*/ 58 w 65"/>
                <a:gd name="T41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25">
                  <a:moveTo>
                    <a:pt x="58" y="14"/>
                  </a:moveTo>
                  <a:lnTo>
                    <a:pt x="58" y="11"/>
                  </a:lnTo>
                  <a:lnTo>
                    <a:pt x="51" y="14"/>
                  </a:lnTo>
                  <a:lnTo>
                    <a:pt x="33" y="14"/>
                  </a:lnTo>
                  <a:lnTo>
                    <a:pt x="25" y="11"/>
                  </a:lnTo>
                  <a:lnTo>
                    <a:pt x="18" y="7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7"/>
                  </a:lnTo>
                  <a:lnTo>
                    <a:pt x="7" y="11"/>
                  </a:lnTo>
                  <a:lnTo>
                    <a:pt x="15" y="14"/>
                  </a:lnTo>
                  <a:lnTo>
                    <a:pt x="22" y="18"/>
                  </a:lnTo>
                  <a:lnTo>
                    <a:pt x="29" y="21"/>
                  </a:lnTo>
                  <a:lnTo>
                    <a:pt x="36" y="21"/>
                  </a:lnTo>
                  <a:lnTo>
                    <a:pt x="47" y="25"/>
                  </a:lnTo>
                  <a:lnTo>
                    <a:pt x="54" y="21"/>
                  </a:lnTo>
                  <a:lnTo>
                    <a:pt x="61" y="18"/>
                  </a:lnTo>
                  <a:lnTo>
                    <a:pt x="65" y="14"/>
                  </a:lnTo>
                  <a:lnTo>
                    <a:pt x="61" y="18"/>
                  </a:lnTo>
                  <a:lnTo>
                    <a:pt x="65" y="14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98" name="Freeform 1150"/>
            <p:cNvSpPr>
              <a:spLocks/>
            </p:cNvSpPr>
            <p:nvPr/>
          </p:nvSpPr>
          <p:spPr bwMode="auto">
            <a:xfrm>
              <a:off x="3883" y="2605"/>
              <a:ext cx="15" cy="108"/>
            </a:xfrm>
            <a:custGeom>
              <a:avLst/>
              <a:gdLst>
                <a:gd name="T0" fmla="*/ 7 w 15"/>
                <a:gd name="T1" fmla="*/ 7 h 108"/>
                <a:gd name="T2" fmla="*/ 4 w 15"/>
                <a:gd name="T3" fmla="*/ 11 h 108"/>
                <a:gd name="T4" fmla="*/ 4 w 15"/>
                <a:gd name="T5" fmla="*/ 108 h 108"/>
                <a:gd name="T6" fmla="*/ 11 w 15"/>
                <a:gd name="T7" fmla="*/ 108 h 108"/>
                <a:gd name="T8" fmla="*/ 11 w 15"/>
                <a:gd name="T9" fmla="*/ 87 h 108"/>
                <a:gd name="T10" fmla="*/ 15 w 15"/>
                <a:gd name="T11" fmla="*/ 61 h 108"/>
                <a:gd name="T12" fmla="*/ 11 w 15"/>
                <a:gd name="T13" fmla="*/ 36 h 108"/>
                <a:gd name="T14" fmla="*/ 11 w 15"/>
                <a:gd name="T15" fmla="*/ 11 h 108"/>
                <a:gd name="T16" fmla="*/ 4 w 15"/>
                <a:gd name="T17" fmla="*/ 15 h 108"/>
                <a:gd name="T18" fmla="*/ 7 w 15"/>
                <a:gd name="T19" fmla="*/ 7 h 108"/>
                <a:gd name="T20" fmla="*/ 0 w 15"/>
                <a:gd name="T21" fmla="*/ 0 h 108"/>
                <a:gd name="T22" fmla="*/ 4 w 15"/>
                <a:gd name="T23" fmla="*/ 11 h 108"/>
                <a:gd name="T24" fmla="*/ 7 w 15"/>
                <a:gd name="T25" fmla="*/ 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08">
                  <a:moveTo>
                    <a:pt x="7" y="7"/>
                  </a:moveTo>
                  <a:lnTo>
                    <a:pt x="4" y="11"/>
                  </a:lnTo>
                  <a:lnTo>
                    <a:pt x="4" y="108"/>
                  </a:lnTo>
                  <a:lnTo>
                    <a:pt x="11" y="108"/>
                  </a:lnTo>
                  <a:lnTo>
                    <a:pt x="11" y="87"/>
                  </a:lnTo>
                  <a:lnTo>
                    <a:pt x="15" y="61"/>
                  </a:lnTo>
                  <a:lnTo>
                    <a:pt x="11" y="36"/>
                  </a:lnTo>
                  <a:lnTo>
                    <a:pt x="11" y="11"/>
                  </a:lnTo>
                  <a:lnTo>
                    <a:pt x="4" y="15"/>
                  </a:lnTo>
                  <a:lnTo>
                    <a:pt x="7" y="7"/>
                  </a:lnTo>
                  <a:lnTo>
                    <a:pt x="0" y="0"/>
                  </a:lnTo>
                  <a:lnTo>
                    <a:pt x="4" y="11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5999" name="Freeform 1151"/>
            <p:cNvSpPr>
              <a:spLocks/>
            </p:cNvSpPr>
            <p:nvPr/>
          </p:nvSpPr>
          <p:spPr bwMode="auto">
            <a:xfrm>
              <a:off x="3887" y="2612"/>
              <a:ext cx="18" cy="22"/>
            </a:xfrm>
            <a:custGeom>
              <a:avLst/>
              <a:gdLst>
                <a:gd name="T0" fmla="*/ 7 w 18"/>
                <a:gd name="T1" fmla="*/ 11 h 22"/>
                <a:gd name="T2" fmla="*/ 11 w 18"/>
                <a:gd name="T3" fmla="*/ 8 h 22"/>
                <a:gd name="T4" fmla="*/ 3 w 18"/>
                <a:gd name="T5" fmla="*/ 0 h 22"/>
                <a:gd name="T6" fmla="*/ 0 w 18"/>
                <a:gd name="T7" fmla="*/ 8 h 22"/>
                <a:gd name="T8" fmla="*/ 7 w 18"/>
                <a:gd name="T9" fmla="*/ 15 h 22"/>
                <a:gd name="T10" fmla="*/ 14 w 18"/>
                <a:gd name="T11" fmla="*/ 11 h 22"/>
                <a:gd name="T12" fmla="*/ 7 w 18"/>
                <a:gd name="T13" fmla="*/ 15 h 22"/>
                <a:gd name="T14" fmla="*/ 18 w 18"/>
                <a:gd name="T15" fmla="*/ 22 h 22"/>
                <a:gd name="T16" fmla="*/ 14 w 18"/>
                <a:gd name="T17" fmla="*/ 11 h 22"/>
                <a:gd name="T18" fmla="*/ 7 w 18"/>
                <a:gd name="T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2">
                  <a:moveTo>
                    <a:pt x="7" y="11"/>
                  </a:moveTo>
                  <a:lnTo>
                    <a:pt x="11" y="8"/>
                  </a:lnTo>
                  <a:lnTo>
                    <a:pt x="3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4" y="11"/>
                  </a:lnTo>
                  <a:lnTo>
                    <a:pt x="7" y="15"/>
                  </a:lnTo>
                  <a:lnTo>
                    <a:pt x="18" y="22"/>
                  </a:lnTo>
                  <a:lnTo>
                    <a:pt x="14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00" name="Freeform 1152"/>
            <p:cNvSpPr>
              <a:spLocks/>
            </p:cNvSpPr>
            <p:nvPr/>
          </p:nvSpPr>
          <p:spPr bwMode="auto">
            <a:xfrm>
              <a:off x="3890" y="2594"/>
              <a:ext cx="11" cy="29"/>
            </a:xfrm>
            <a:custGeom>
              <a:avLst/>
              <a:gdLst>
                <a:gd name="T0" fmla="*/ 0 w 11"/>
                <a:gd name="T1" fmla="*/ 0 h 29"/>
                <a:gd name="T2" fmla="*/ 0 w 11"/>
                <a:gd name="T3" fmla="*/ 4 h 29"/>
                <a:gd name="T4" fmla="*/ 4 w 11"/>
                <a:gd name="T5" fmla="*/ 11 h 29"/>
                <a:gd name="T6" fmla="*/ 4 w 11"/>
                <a:gd name="T7" fmla="*/ 15 h 29"/>
                <a:gd name="T8" fmla="*/ 0 w 11"/>
                <a:gd name="T9" fmla="*/ 18 h 29"/>
                <a:gd name="T10" fmla="*/ 4 w 11"/>
                <a:gd name="T11" fmla="*/ 29 h 29"/>
                <a:gd name="T12" fmla="*/ 11 w 11"/>
                <a:gd name="T13" fmla="*/ 29 h 29"/>
                <a:gd name="T14" fmla="*/ 11 w 11"/>
                <a:gd name="T15" fmla="*/ 11 h 29"/>
                <a:gd name="T16" fmla="*/ 8 w 11"/>
                <a:gd name="T17" fmla="*/ 0 h 29"/>
                <a:gd name="T18" fmla="*/ 8 w 11"/>
                <a:gd name="T19" fmla="*/ 4 h 29"/>
                <a:gd name="T20" fmla="*/ 0 w 11"/>
                <a:gd name="T21" fmla="*/ 0 h 29"/>
                <a:gd name="T22" fmla="*/ 0 w 11"/>
                <a:gd name="T23" fmla="*/ 4 h 29"/>
                <a:gd name="T24" fmla="*/ 0 w 11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29">
                  <a:moveTo>
                    <a:pt x="0" y="0"/>
                  </a:moveTo>
                  <a:lnTo>
                    <a:pt x="0" y="4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0" y="18"/>
                  </a:lnTo>
                  <a:lnTo>
                    <a:pt x="4" y="29"/>
                  </a:lnTo>
                  <a:lnTo>
                    <a:pt x="11" y="29"/>
                  </a:lnTo>
                  <a:lnTo>
                    <a:pt x="11" y="11"/>
                  </a:lnTo>
                  <a:lnTo>
                    <a:pt x="8" y="0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01" name="Freeform 1153"/>
            <p:cNvSpPr>
              <a:spLocks/>
            </p:cNvSpPr>
            <p:nvPr/>
          </p:nvSpPr>
          <p:spPr bwMode="auto">
            <a:xfrm>
              <a:off x="3890" y="2576"/>
              <a:ext cx="11" cy="22"/>
            </a:xfrm>
            <a:custGeom>
              <a:avLst/>
              <a:gdLst>
                <a:gd name="T0" fmla="*/ 8 w 11"/>
                <a:gd name="T1" fmla="*/ 11 h 22"/>
                <a:gd name="T2" fmla="*/ 4 w 11"/>
                <a:gd name="T3" fmla="*/ 8 h 22"/>
                <a:gd name="T4" fmla="*/ 0 w 11"/>
                <a:gd name="T5" fmla="*/ 18 h 22"/>
                <a:gd name="T6" fmla="*/ 8 w 11"/>
                <a:gd name="T7" fmla="*/ 22 h 22"/>
                <a:gd name="T8" fmla="*/ 11 w 11"/>
                <a:gd name="T9" fmla="*/ 8 h 22"/>
                <a:gd name="T10" fmla="*/ 8 w 11"/>
                <a:gd name="T11" fmla="*/ 0 h 22"/>
                <a:gd name="T12" fmla="*/ 11 w 11"/>
                <a:gd name="T13" fmla="*/ 8 h 22"/>
                <a:gd name="T14" fmla="*/ 11 w 11"/>
                <a:gd name="T15" fmla="*/ 0 h 22"/>
                <a:gd name="T16" fmla="*/ 8 w 11"/>
                <a:gd name="T17" fmla="*/ 0 h 22"/>
                <a:gd name="T18" fmla="*/ 8 w 11"/>
                <a:gd name="T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2">
                  <a:moveTo>
                    <a:pt x="8" y="11"/>
                  </a:moveTo>
                  <a:lnTo>
                    <a:pt x="4" y="8"/>
                  </a:lnTo>
                  <a:lnTo>
                    <a:pt x="0" y="18"/>
                  </a:lnTo>
                  <a:lnTo>
                    <a:pt x="8" y="22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02" name="Freeform 1154"/>
            <p:cNvSpPr>
              <a:spLocks/>
            </p:cNvSpPr>
            <p:nvPr/>
          </p:nvSpPr>
          <p:spPr bwMode="auto">
            <a:xfrm>
              <a:off x="3890" y="2576"/>
              <a:ext cx="8" cy="11"/>
            </a:xfrm>
            <a:custGeom>
              <a:avLst/>
              <a:gdLst>
                <a:gd name="T0" fmla="*/ 0 w 8"/>
                <a:gd name="T1" fmla="*/ 8 h 11"/>
                <a:gd name="T2" fmla="*/ 4 w 8"/>
                <a:gd name="T3" fmla="*/ 11 h 11"/>
                <a:gd name="T4" fmla="*/ 8 w 8"/>
                <a:gd name="T5" fmla="*/ 11 h 11"/>
                <a:gd name="T6" fmla="*/ 8 w 8"/>
                <a:gd name="T7" fmla="*/ 0 h 11"/>
                <a:gd name="T8" fmla="*/ 4 w 8"/>
                <a:gd name="T9" fmla="*/ 0 h 11"/>
                <a:gd name="T10" fmla="*/ 8 w 8"/>
                <a:gd name="T11" fmla="*/ 8 h 11"/>
                <a:gd name="T12" fmla="*/ 0 w 8"/>
                <a:gd name="T13" fmla="*/ 8 h 11"/>
                <a:gd name="T14" fmla="*/ 0 w 8"/>
                <a:gd name="T15" fmla="*/ 11 h 11"/>
                <a:gd name="T16" fmla="*/ 4 w 8"/>
                <a:gd name="T17" fmla="*/ 11 h 11"/>
                <a:gd name="T18" fmla="*/ 0 w 8"/>
                <a:gd name="T1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1">
                  <a:moveTo>
                    <a:pt x="0" y="8"/>
                  </a:moveTo>
                  <a:lnTo>
                    <a:pt x="4" y="11"/>
                  </a:lnTo>
                  <a:lnTo>
                    <a:pt x="8" y="11"/>
                  </a:lnTo>
                  <a:lnTo>
                    <a:pt x="8" y="0"/>
                  </a:lnTo>
                  <a:lnTo>
                    <a:pt x="4" y="0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03" name="Freeform 1155"/>
            <p:cNvSpPr>
              <a:spLocks/>
            </p:cNvSpPr>
            <p:nvPr/>
          </p:nvSpPr>
          <p:spPr bwMode="auto">
            <a:xfrm>
              <a:off x="3890" y="2530"/>
              <a:ext cx="8" cy="54"/>
            </a:xfrm>
            <a:custGeom>
              <a:avLst/>
              <a:gdLst>
                <a:gd name="T0" fmla="*/ 8 w 8"/>
                <a:gd name="T1" fmla="*/ 7 h 54"/>
                <a:gd name="T2" fmla="*/ 0 w 8"/>
                <a:gd name="T3" fmla="*/ 7 h 54"/>
                <a:gd name="T4" fmla="*/ 0 w 8"/>
                <a:gd name="T5" fmla="*/ 54 h 54"/>
                <a:gd name="T6" fmla="*/ 8 w 8"/>
                <a:gd name="T7" fmla="*/ 54 h 54"/>
                <a:gd name="T8" fmla="*/ 8 w 8"/>
                <a:gd name="T9" fmla="*/ 7 h 54"/>
                <a:gd name="T10" fmla="*/ 0 w 8"/>
                <a:gd name="T11" fmla="*/ 10 h 54"/>
                <a:gd name="T12" fmla="*/ 8 w 8"/>
                <a:gd name="T13" fmla="*/ 7 h 54"/>
                <a:gd name="T14" fmla="*/ 0 w 8"/>
                <a:gd name="T15" fmla="*/ 0 h 54"/>
                <a:gd name="T16" fmla="*/ 0 w 8"/>
                <a:gd name="T17" fmla="*/ 7 h 54"/>
                <a:gd name="T18" fmla="*/ 8 w 8"/>
                <a:gd name="T1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4">
                  <a:moveTo>
                    <a:pt x="8" y="7"/>
                  </a:moveTo>
                  <a:lnTo>
                    <a:pt x="0" y="7"/>
                  </a:lnTo>
                  <a:lnTo>
                    <a:pt x="0" y="54"/>
                  </a:lnTo>
                  <a:lnTo>
                    <a:pt x="8" y="54"/>
                  </a:lnTo>
                  <a:lnTo>
                    <a:pt x="8" y="7"/>
                  </a:lnTo>
                  <a:lnTo>
                    <a:pt x="0" y="10"/>
                  </a:lnTo>
                  <a:lnTo>
                    <a:pt x="8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04" name="Freeform 1156"/>
            <p:cNvSpPr>
              <a:spLocks/>
            </p:cNvSpPr>
            <p:nvPr/>
          </p:nvSpPr>
          <p:spPr bwMode="auto">
            <a:xfrm>
              <a:off x="3890" y="2537"/>
              <a:ext cx="87" cy="65"/>
            </a:xfrm>
            <a:custGeom>
              <a:avLst/>
              <a:gdLst>
                <a:gd name="T0" fmla="*/ 83 w 87"/>
                <a:gd name="T1" fmla="*/ 54 h 65"/>
                <a:gd name="T2" fmla="*/ 87 w 87"/>
                <a:gd name="T3" fmla="*/ 54 h 65"/>
                <a:gd name="T4" fmla="*/ 72 w 87"/>
                <a:gd name="T5" fmla="*/ 54 h 65"/>
                <a:gd name="T6" fmla="*/ 65 w 87"/>
                <a:gd name="T7" fmla="*/ 50 h 65"/>
                <a:gd name="T8" fmla="*/ 54 w 87"/>
                <a:gd name="T9" fmla="*/ 43 h 65"/>
                <a:gd name="T10" fmla="*/ 44 w 87"/>
                <a:gd name="T11" fmla="*/ 36 h 65"/>
                <a:gd name="T12" fmla="*/ 8 w 87"/>
                <a:gd name="T13" fmla="*/ 0 h 65"/>
                <a:gd name="T14" fmla="*/ 0 w 87"/>
                <a:gd name="T15" fmla="*/ 3 h 65"/>
                <a:gd name="T16" fmla="*/ 11 w 87"/>
                <a:gd name="T17" fmla="*/ 14 h 65"/>
                <a:gd name="T18" fmla="*/ 22 w 87"/>
                <a:gd name="T19" fmla="*/ 21 h 65"/>
                <a:gd name="T20" fmla="*/ 29 w 87"/>
                <a:gd name="T21" fmla="*/ 32 h 65"/>
                <a:gd name="T22" fmla="*/ 40 w 87"/>
                <a:gd name="T23" fmla="*/ 39 h 65"/>
                <a:gd name="T24" fmla="*/ 51 w 87"/>
                <a:gd name="T25" fmla="*/ 50 h 65"/>
                <a:gd name="T26" fmla="*/ 62 w 87"/>
                <a:gd name="T27" fmla="*/ 54 h 65"/>
                <a:gd name="T28" fmla="*/ 72 w 87"/>
                <a:gd name="T29" fmla="*/ 61 h 65"/>
                <a:gd name="T30" fmla="*/ 87 w 87"/>
                <a:gd name="T31" fmla="*/ 61 h 65"/>
                <a:gd name="T32" fmla="*/ 87 w 87"/>
                <a:gd name="T33" fmla="*/ 65 h 65"/>
                <a:gd name="T34" fmla="*/ 87 w 87"/>
                <a:gd name="T35" fmla="*/ 61 h 65"/>
                <a:gd name="T36" fmla="*/ 83 w 87"/>
                <a:gd name="T37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65">
                  <a:moveTo>
                    <a:pt x="83" y="54"/>
                  </a:moveTo>
                  <a:lnTo>
                    <a:pt x="87" y="54"/>
                  </a:lnTo>
                  <a:lnTo>
                    <a:pt x="72" y="54"/>
                  </a:lnTo>
                  <a:lnTo>
                    <a:pt x="65" y="50"/>
                  </a:lnTo>
                  <a:lnTo>
                    <a:pt x="54" y="43"/>
                  </a:lnTo>
                  <a:lnTo>
                    <a:pt x="44" y="36"/>
                  </a:lnTo>
                  <a:lnTo>
                    <a:pt x="8" y="0"/>
                  </a:lnTo>
                  <a:lnTo>
                    <a:pt x="0" y="3"/>
                  </a:lnTo>
                  <a:lnTo>
                    <a:pt x="11" y="14"/>
                  </a:lnTo>
                  <a:lnTo>
                    <a:pt x="22" y="21"/>
                  </a:lnTo>
                  <a:lnTo>
                    <a:pt x="29" y="32"/>
                  </a:lnTo>
                  <a:lnTo>
                    <a:pt x="40" y="39"/>
                  </a:lnTo>
                  <a:lnTo>
                    <a:pt x="51" y="50"/>
                  </a:lnTo>
                  <a:lnTo>
                    <a:pt x="62" y="54"/>
                  </a:lnTo>
                  <a:lnTo>
                    <a:pt x="72" y="61"/>
                  </a:lnTo>
                  <a:lnTo>
                    <a:pt x="87" y="61"/>
                  </a:lnTo>
                  <a:lnTo>
                    <a:pt x="87" y="65"/>
                  </a:lnTo>
                  <a:lnTo>
                    <a:pt x="87" y="61"/>
                  </a:lnTo>
                  <a:lnTo>
                    <a:pt x="8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05" name="Freeform 1157"/>
            <p:cNvSpPr>
              <a:spLocks/>
            </p:cNvSpPr>
            <p:nvPr/>
          </p:nvSpPr>
          <p:spPr bwMode="auto">
            <a:xfrm>
              <a:off x="4207" y="2825"/>
              <a:ext cx="140" cy="68"/>
            </a:xfrm>
            <a:custGeom>
              <a:avLst/>
              <a:gdLst>
                <a:gd name="T0" fmla="*/ 137 w 140"/>
                <a:gd name="T1" fmla="*/ 0 h 68"/>
                <a:gd name="T2" fmla="*/ 140 w 140"/>
                <a:gd name="T3" fmla="*/ 7 h 68"/>
                <a:gd name="T4" fmla="*/ 140 w 140"/>
                <a:gd name="T5" fmla="*/ 25 h 68"/>
                <a:gd name="T6" fmla="*/ 130 w 140"/>
                <a:gd name="T7" fmla="*/ 25 h 68"/>
                <a:gd name="T8" fmla="*/ 122 w 140"/>
                <a:gd name="T9" fmla="*/ 29 h 68"/>
                <a:gd name="T10" fmla="*/ 115 w 140"/>
                <a:gd name="T11" fmla="*/ 32 h 68"/>
                <a:gd name="T12" fmla="*/ 104 w 140"/>
                <a:gd name="T13" fmla="*/ 36 h 68"/>
                <a:gd name="T14" fmla="*/ 97 w 140"/>
                <a:gd name="T15" fmla="*/ 36 h 68"/>
                <a:gd name="T16" fmla="*/ 86 w 140"/>
                <a:gd name="T17" fmla="*/ 39 h 68"/>
                <a:gd name="T18" fmla="*/ 79 w 140"/>
                <a:gd name="T19" fmla="*/ 39 h 68"/>
                <a:gd name="T20" fmla="*/ 68 w 140"/>
                <a:gd name="T21" fmla="*/ 43 h 68"/>
                <a:gd name="T22" fmla="*/ 61 w 140"/>
                <a:gd name="T23" fmla="*/ 47 h 68"/>
                <a:gd name="T24" fmla="*/ 50 w 140"/>
                <a:gd name="T25" fmla="*/ 47 h 68"/>
                <a:gd name="T26" fmla="*/ 43 w 140"/>
                <a:gd name="T27" fmla="*/ 50 h 68"/>
                <a:gd name="T28" fmla="*/ 36 w 140"/>
                <a:gd name="T29" fmla="*/ 54 h 68"/>
                <a:gd name="T30" fmla="*/ 29 w 140"/>
                <a:gd name="T31" fmla="*/ 57 h 68"/>
                <a:gd name="T32" fmla="*/ 18 w 140"/>
                <a:gd name="T33" fmla="*/ 61 h 68"/>
                <a:gd name="T34" fmla="*/ 11 w 140"/>
                <a:gd name="T35" fmla="*/ 65 h 68"/>
                <a:gd name="T36" fmla="*/ 4 w 140"/>
                <a:gd name="T37" fmla="*/ 68 h 68"/>
                <a:gd name="T38" fmla="*/ 0 w 140"/>
                <a:gd name="T39" fmla="*/ 57 h 68"/>
                <a:gd name="T40" fmla="*/ 0 w 140"/>
                <a:gd name="T41" fmla="*/ 47 h 68"/>
                <a:gd name="T42" fmla="*/ 7 w 140"/>
                <a:gd name="T43" fmla="*/ 39 h 68"/>
                <a:gd name="T44" fmla="*/ 11 w 140"/>
                <a:gd name="T45" fmla="*/ 32 h 68"/>
                <a:gd name="T46" fmla="*/ 18 w 140"/>
                <a:gd name="T47" fmla="*/ 29 h 68"/>
                <a:gd name="T48" fmla="*/ 29 w 140"/>
                <a:gd name="T49" fmla="*/ 25 h 68"/>
                <a:gd name="T50" fmla="*/ 36 w 140"/>
                <a:gd name="T51" fmla="*/ 21 h 68"/>
                <a:gd name="T52" fmla="*/ 47 w 140"/>
                <a:gd name="T53" fmla="*/ 18 h 68"/>
                <a:gd name="T54" fmla="*/ 50 w 140"/>
                <a:gd name="T55" fmla="*/ 14 h 68"/>
                <a:gd name="T56" fmla="*/ 58 w 140"/>
                <a:gd name="T57" fmla="*/ 14 h 68"/>
                <a:gd name="T58" fmla="*/ 65 w 140"/>
                <a:gd name="T59" fmla="*/ 11 h 68"/>
                <a:gd name="T60" fmla="*/ 76 w 140"/>
                <a:gd name="T61" fmla="*/ 11 h 68"/>
                <a:gd name="T62" fmla="*/ 83 w 140"/>
                <a:gd name="T63" fmla="*/ 7 h 68"/>
                <a:gd name="T64" fmla="*/ 101 w 140"/>
                <a:gd name="T65" fmla="*/ 7 h 68"/>
                <a:gd name="T66" fmla="*/ 108 w 140"/>
                <a:gd name="T67" fmla="*/ 3 h 68"/>
                <a:gd name="T68" fmla="*/ 115 w 140"/>
                <a:gd name="T69" fmla="*/ 3 h 68"/>
                <a:gd name="T70" fmla="*/ 122 w 140"/>
                <a:gd name="T71" fmla="*/ 0 h 68"/>
                <a:gd name="T72" fmla="*/ 137 w 140"/>
                <a:gd name="T7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0" h="68">
                  <a:moveTo>
                    <a:pt x="137" y="0"/>
                  </a:moveTo>
                  <a:lnTo>
                    <a:pt x="140" y="7"/>
                  </a:lnTo>
                  <a:lnTo>
                    <a:pt x="140" y="25"/>
                  </a:lnTo>
                  <a:lnTo>
                    <a:pt x="130" y="25"/>
                  </a:lnTo>
                  <a:lnTo>
                    <a:pt x="122" y="29"/>
                  </a:lnTo>
                  <a:lnTo>
                    <a:pt x="115" y="32"/>
                  </a:lnTo>
                  <a:lnTo>
                    <a:pt x="104" y="36"/>
                  </a:lnTo>
                  <a:lnTo>
                    <a:pt x="97" y="36"/>
                  </a:lnTo>
                  <a:lnTo>
                    <a:pt x="86" y="39"/>
                  </a:lnTo>
                  <a:lnTo>
                    <a:pt x="79" y="39"/>
                  </a:lnTo>
                  <a:lnTo>
                    <a:pt x="68" y="43"/>
                  </a:lnTo>
                  <a:lnTo>
                    <a:pt x="61" y="47"/>
                  </a:lnTo>
                  <a:lnTo>
                    <a:pt x="50" y="47"/>
                  </a:lnTo>
                  <a:lnTo>
                    <a:pt x="43" y="50"/>
                  </a:lnTo>
                  <a:lnTo>
                    <a:pt x="36" y="54"/>
                  </a:lnTo>
                  <a:lnTo>
                    <a:pt x="29" y="57"/>
                  </a:lnTo>
                  <a:lnTo>
                    <a:pt x="18" y="61"/>
                  </a:lnTo>
                  <a:lnTo>
                    <a:pt x="11" y="65"/>
                  </a:lnTo>
                  <a:lnTo>
                    <a:pt x="4" y="68"/>
                  </a:lnTo>
                  <a:lnTo>
                    <a:pt x="0" y="57"/>
                  </a:lnTo>
                  <a:lnTo>
                    <a:pt x="0" y="47"/>
                  </a:lnTo>
                  <a:lnTo>
                    <a:pt x="7" y="39"/>
                  </a:lnTo>
                  <a:lnTo>
                    <a:pt x="11" y="32"/>
                  </a:lnTo>
                  <a:lnTo>
                    <a:pt x="18" y="29"/>
                  </a:lnTo>
                  <a:lnTo>
                    <a:pt x="29" y="25"/>
                  </a:lnTo>
                  <a:lnTo>
                    <a:pt x="36" y="21"/>
                  </a:lnTo>
                  <a:lnTo>
                    <a:pt x="47" y="18"/>
                  </a:lnTo>
                  <a:lnTo>
                    <a:pt x="50" y="14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76" y="11"/>
                  </a:lnTo>
                  <a:lnTo>
                    <a:pt x="83" y="7"/>
                  </a:lnTo>
                  <a:lnTo>
                    <a:pt x="101" y="7"/>
                  </a:lnTo>
                  <a:lnTo>
                    <a:pt x="108" y="3"/>
                  </a:lnTo>
                  <a:lnTo>
                    <a:pt x="115" y="3"/>
                  </a:lnTo>
                  <a:lnTo>
                    <a:pt x="122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06" name="Freeform 1158"/>
            <p:cNvSpPr>
              <a:spLocks/>
            </p:cNvSpPr>
            <p:nvPr/>
          </p:nvSpPr>
          <p:spPr bwMode="auto">
            <a:xfrm>
              <a:off x="4340" y="2825"/>
              <a:ext cx="11" cy="25"/>
            </a:xfrm>
            <a:custGeom>
              <a:avLst/>
              <a:gdLst>
                <a:gd name="T0" fmla="*/ 7 w 11"/>
                <a:gd name="T1" fmla="*/ 25 h 25"/>
                <a:gd name="T2" fmla="*/ 11 w 11"/>
                <a:gd name="T3" fmla="*/ 25 h 25"/>
                <a:gd name="T4" fmla="*/ 11 w 11"/>
                <a:gd name="T5" fmla="*/ 3 h 25"/>
                <a:gd name="T6" fmla="*/ 7 w 11"/>
                <a:gd name="T7" fmla="*/ 0 h 25"/>
                <a:gd name="T8" fmla="*/ 0 w 11"/>
                <a:gd name="T9" fmla="*/ 3 h 25"/>
                <a:gd name="T10" fmla="*/ 4 w 11"/>
                <a:gd name="T11" fmla="*/ 7 h 25"/>
                <a:gd name="T12" fmla="*/ 4 w 11"/>
                <a:gd name="T13" fmla="*/ 25 h 25"/>
                <a:gd name="T14" fmla="*/ 4 w 11"/>
                <a:gd name="T15" fmla="*/ 21 h 25"/>
                <a:gd name="T16" fmla="*/ 7 w 11"/>
                <a:gd name="T17" fmla="*/ 25 h 25"/>
                <a:gd name="T18" fmla="*/ 11 w 11"/>
                <a:gd name="T19" fmla="*/ 25 h 25"/>
                <a:gd name="T20" fmla="*/ 7 w 11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5">
                  <a:moveTo>
                    <a:pt x="7" y="25"/>
                  </a:moveTo>
                  <a:lnTo>
                    <a:pt x="11" y="25"/>
                  </a:lnTo>
                  <a:lnTo>
                    <a:pt x="11" y="3"/>
                  </a:lnTo>
                  <a:lnTo>
                    <a:pt x="7" y="0"/>
                  </a:lnTo>
                  <a:lnTo>
                    <a:pt x="0" y="3"/>
                  </a:lnTo>
                  <a:lnTo>
                    <a:pt x="4" y="7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7" y="25"/>
                  </a:lnTo>
                  <a:lnTo>
                    <a:pt x="11" y="25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07" name="Freeform 1159"/>
            <p:cNvSpPr>
              <a:spLocks/>
            </p:cNvSpPr>
            <p:nvPr/>
          </p:nvSpPr>
          <p:spPr bwMode="auto">
            <a:xfrm>
              <a:off x="4207" y="2846"/>
              <a:ext cx="140" cy="54"/>
            </a:xfrm>
            <a:custGeom>
              <a:avLst/>
              <a:gdLst>
                <a:gd name="T0" fmla="*/ 0 w 140"/>
                <a:gd name="T1" fmla="*/ 47 h 54"/>
                <a:gd name="T2" fmla="*/ 4 w 140"/>
                <a:gd name="T3" fmla="*/ 51 h 54"/>
                <a:gd name="T4" fmla="*/ 11 w 140"/>
                <a:gd name="T5" fmla="*/ 47 h 54"/>
                <a:gd name="T6" fmla="*/ 22 w 140"/>
                <a:gd name="T7" fmla="*/ 44 h 54"/>
                <a:gd name="T8" fmla="*/ 29 w 140"/>
                <a:gd name="T9" fmla="*/ 40 h 54"/>
                <a:gd name="T10" fmla="*/ 36 w 140"/>
                <a:gd name="T11" fmla="*/ 36 h 54"/>
                <a:gd name="T12" fmla="*/ 43 w 140"/>
                <a:gd name="T13" fmla="*/ 33 h 54"/>
                <a:gd name="T14" fmla="*/ 54 w 140"/>
                <a:gd name="T15" fmla="*/ 29 h 54"/>
                <a:gd name="T16" fmla="*/ 61 w 140"/>
                <a:gd name="T17" fmla="*/ 29 h 54"/>
                <a:gd name="T18" fmla="*/ 72 w 140"/>
                <a:gd name="T19" fmla="*/ 26 h 54"/>
                <a:gd name="T20" fmla="*/ 79 w 140"/>
                <a:gd name="T21" fmla="*/ 22 h 54"/>
                <a:gd name="T22" fmla="*/ 86 w 140"/>
                <a:gd name="T23" fmla="*/ 22 h 54"/>
                <a:gd name="T24" fmla="*/ 97 w 140"/>
                <a:gd name="T25" fmla="*/ 18 h 54"/>
                <a:gd name="T26" fmla="*/ 108 w 140"/>
                <a:gd name="T27" fmla="*/ 18 h 54"/>
                <a:gd name="T28" fmla="*/ 115 w 140"/>
                <a:gd name="T29" fmla="*/ 15 h 54"/>
                <a:gd name="T30" fmla="*/ 122 w 140"/>
                <a:gd name="T31" fmla="*/ 11 h 54"/>
                <a:gd name="T32" fmla="*/ 133 w 140"/>
                <a:gd name="T33" fmla="*/ 8 h 54"/>
                <a:gd name="T34" fmla="*/ 140 w 140"/>
                <a:gd name="T35" fmla="*/ 4 h 54"/>
                <a:gd name="T36" fmla="*/ 137 w 140"/>
                <a:gd name="T37" fmla="*/ 0 h 54"/>
                <a:gd name="T38" fmla="*/ 130 w 140"/>
                <a:gd name="T39" fmla="*/ 4 h 54"/>
                <a:gd name="T40" fmla="*/ 122 w 140"/>
                <a:gd name="T41" fmla="*/ 4 h 54"/>
                <a:gd name="T42" fmla="*/ 112 w 140"/>
                <a:gd name="T43" fmla="*/ 8 h 54"/>
                <a:gd name="T44" fmla="*/ 104 w 140"/>
                <a:gd name="T45" fmla="*/ 11 h 54"/>
                <a:gd name="T46" fmla="*/ 97 w 140"/>
                <a:gd name="T47" fmla="*/ 11 h 54"/>
                <a:gd name="T48" fmla="*/ 86 w 140"/>
                <a:gd name="T49" fmla="*/ 15 h 54"/>
                <a:gd name="T50" fmla="*/ 79 w 140"/>
                <a:gd name="T51" fmla="*/ 15 h 54"/>
                <a:gd name="T52" fmla="*/ 68 w 140"/>
                <a:gd name="T53" fmla="*/ 18 h 54"/>
                <a:gd name="T54" fmla="*/ 61 w 140"/>
                <a:gd name="T55" fmla="*/ 22 h 54"/>
                <a:gd name="T56" fmla="*/ 50 w 140"/>
                <a:gd name="T57" fmla="*/ 22 h 54"/>
                <a:gd name="T58" fmla="*/ 43 w 140"/>
                <a:gd name="T59" fmla="*/ 26 h 54"/>
                <a:gd name="T60" fmla="*/ 32 w 140"/>
                <a:gd name="T61" fmla="*/ 29 h 54"/>
                <a:gd name="T62" fmla="*/ 25 w 140"/>
                <a:gd name="T63" fmla="*/ 33 h 54"/>
                <a:gd name="T64" fmla="*/ 18 w 140"/>
                <a:gd name="T65" fmla="*/ 36 h 54"/>
                <a:gd name="T66" fmla="*/ 7 w 140"/>
                <a:gd name="T67" fmla="*/ 40 h 54"/>
                <a:gd name="T68" fmla="*/ 0 w 140"/>
                <a:gd name="T69" fmla="*/ 44 h 54"/>
                <a:gd name="T70" fmla="*/ 7 w 140"/>
                <a:gd name="T71" fmla="*/ 47 h 54"/>
                <a:gd name="T72" fmla="*/ 0 w 140"/>
                <a:gd name="T73" fmla="*/ 47 h 54"/>
                <a:gd name="T74" fmla="*/ 0 w 140"/>
                <a:gd name="T75" fmla="*/ 54 h 54"/>
                <a:gd name="T76" fmla="*/ 4 w 140"/>
                <a:gd name="T77" fmla="*/ 51 h 54"/>
                <a:gd name="T78" fmla="*/ 0 w 140"/>
                <a:gd name="T7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" h="54">
                  <a:moveTo>
                    <a:pt x="0" y="47"/>
                  </a:moveTo>
                  <a:lnTo>
                    <a:pt x="4" y="51"/>
                  </a:lnTo>
                  <a:lnTo>
                    <a:pt x="11" y="47"/>
                  </a:lnTo>
                  <a:lnTo>
                    <a:pt x="22" y="44"/>
                  </a:lnTo>
                  <a:lnTo>
                    <a:pt x="29" y="40"/>
                  </a:lnTo>
                  <a:lnTo>
                    <a:pt x="36" y="36"/>
                  </a:lnTo>
                  <a:lnTo>
                    <a:pt x="43" y="33"/>
                  </a:lnTo>
                  <a:lnTo>
                    <a:pt x="54" y="29"/>
                  </a:lnTo>
                  <a:lnTo>
                    <a:pt x="61" y="29"/>
                  </a:lnTo>
                  <a:lnTo>
                    <a:pt x="72" y="26"/>
                  </a:lnTo>
                  <a:lnTo>
                    <a:pt x="79" y="22"/>
                  </a:lnTo>
                  <a:lnTo>
                    <a:pt x="86" y="22"/>
                  </a:lnTo>
                  <a:lnTo>
                    <a:pt x="97" y="18"/>
                  </a:lnTo>
                  <a:lnTo>
                    <a:pt x="108" y="18"/>
                  </a:lnTo>
                  <a:lnTo>
                    <a:pt x="115" y="15"/>
                  </a:lnTo>
                  <a:lnTo>
                    <a:pt x="122" y="11"/>
                  </a:lnTo>
                  <a:lnTo>
                    <a:pt x="133" y="8"/>
                  </a:lnTo>
                  <a:lnTo>
                    <a:pt x="140" y="4"/>
                  </a:lnTo>
                  <a:lnTo>
                    <a:pt x="137" y="0"/>
                  </a:lnTo>
                  <a:lnTo>
                    <a:pt x="130" y="4"/>
                  </a:lnTo>
                  <a:lnTo>
                    <a:pt x="122" y="4"/>
                  </a:lnTo>
                  <a:lnTo>
                    <a:pt x="112" y="8"/>
                  </a:lnTo>
                  <a:lnTo>
                    <a:pt x="104" y="11"/>
                  </a:lnTo>
                  <a:lnTo>
                    <a:pt x="97" y="11"/>
                  </a:lnTo>
                  <a:lnTo>
                    <a:pt x="86" y="15"/>
                  </a:lnTo>
                  <a:lnTo>
                    <a:pt x="79" y="15"/>
                  </a:lnTo>
                  <a:lnTo>
                    <a:pt x="68" y="18"/>
                  </a:lnTo>
                  <a:lnTo>
                    <a:pt x="61" y="22"/>
                  </a:lnTo>
                  <a:lnTo>
                    <a:pt x="50" y="22"/>
                  </a:lnTo>
                  <a:lnTo>
                    <a:pt x="43" y="26"/>
                  </a:lnTo>
                  <a:lnTo>
                    <a:pt x="32" y="29"/>
                  </a:lnTo>
                  <a:lnTo>
                    <a:pt x="25" y="33"/>
                  </a:lnTo>
                  <a:lnTo>
                    <a:pt x="18" y="36"/>
                  </a:lnTo>
                  <a:lnTo>
                    <a:pt x="7" y="40"/>
                  </a:lnTo>
                  <a:lnTo>
                    <a:pt x="0" y="44"/>
                  </a:lnTo>
                  <a:lnTo>
                    <a:pt x="7" y="47"/>
                  </a:lnTo>
                  <a:lnTo>
                    <a:pt x="0" y="47"/>
                  </a:lnTo>
                  <a:lnTo>
                    <a:pt x="0" y="54"/>
                  </a:lnTo>
                  <a:lnTo>
                    <a:pt x="4" y="5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08" name="Freeform 1160"/>
            <p:cNvSpPr>
              <a:spLocks/>
            </p:cNvSpPr>
            <p:nvPr/>
          </p:nvSpPr>
          <p:spPr bwMode="auto">
            <a:xfrm>
              <a:off x="4203" y="2839"/>
              <a:ext cx="51" cy="54"/>
            </a:xfrm>
            <a:custGeom>
              <a:avLst/>
              <a:gdLst>
                <a:gd name="T0" fmla="*/ 51 w 51"/>
                <a:gd name="T1" fmla="*/ 0 h 54"/>
                <a:gd name="T2" fmla="*/ 47 w 51"/>
                <a:gd name="T3" fmla="*/ 0 h 54"/>
                <a:gd name="T4" fmla="*/ 40 w 51"/>
                <a:gd name="T5" fmla="*/ 4 h 54"/>
                <a:gd name="T6" fmla="*/ 33 w 51"/>
                <a:gd name="T7" fmla="*/ 7 h 54"/>
                <a:gd name="T8" fmla="*/ 22 w 51"/>
                <a:gd name="T9" fmla="*/ 11 h 54"/>
                <a:gd name="T10" fmla="*/ 11 w 51"/>
                <a:gd name="T11" fmla="*/ 15 h 54"/>
                <a:gd name="T12" fmla="*/ 8 w 51"/>
                <a:gd name="T13" fmla="*/ 22 h 54"/>
                <a:gd name="T14" fmla="*/ 0 w 51"/>
                <a:gd name="T15" fmla="*/ 33 h 54"/>
                <a:gd name="T16" fmla="*/ 0 w 51"/>
                <a:gd name="T17" fmla="*/ 43 h 54"/>
                <a:gd name="T18" fmla="*/ 4 w 51"/>
                <a:gd name="T19" fmla="*/ 54 h 54"/>
                <a:gd name="T20" fmla="*/ 11 w 51"/>
                <a:gd name="T21" fmla="*/ 54 h 54"/>
                <a:gd name="T22" fmla="*/ 8 w 51"/>
                <a:gd name="T23" fmla="*/ 43 h 54"/>
                <a:gd name="T24" fmla="*/ 8 w 51"/>
                <a:gd name="T25" fmla="*/ 33 h 54"/>
                <a:gd name="T26" fmla="*/ 11 w 51"/>
                <a:gd name="T27" fmla="*/ 25 h 54"/>
                <a:gd name="T28" fmla="*/ 18 w 51"/>
                <a:gd name="T29" fmla="*/ 22 h 54"/>
                <a:gd name="T30" fmla="*/ 26 w 51"/>
                <a:gd name="T31" fmla="*/ 18 h 54"/>
                <a:gd name="T32" fmla="*/ 33 w 51"/>
                <a:gd name="T33" fmla="*/ 11 h 54"/>
                <a:gd name="T34" fmla="*/ 44 w 51"/>
                <a:gd name="T35" fmla="*/ 11 h 54"/>
                <a:gd name="T36" fmla="*/ 51 w 51"/>
                <a:gd name="T37" fmla="*/ 7 h 54"/>
                <a:gd name="T38" fmla="*/ 51 w 51"/>
                <a:gd name="T39" fmla="*/ 0 h 54"/>
                <a:gd name="T40" fmla="*/ 47 w 51"/>
                <a:gd name="T41" fmla="*/ 0 h 54"/>
                <a:gd name="T42" fmla="*/ 51 w 51"/>
                <a:gd name="T4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54">
                  <a:moveTo>
                    <a:pt x="51" y="0"/>
                  </a:moveTo>
                  <a:lnTo>
                    <a:pt x="47" y="0"/>
                  </a:lnTo>
                  <a:lnTo>
                    <a:pt x="40" y="4"/>
                  </a:lnTo>
                  <a:lnTo>
                    <a:pt x="33" y="7"/>
                  </a:lnTo>
                  <a:lnTo>
                    <a:pt x="22" y="11"/>
                  </a:lnTo>
                  <a:lnTo>
                    <a:pt x="11" y="15"/>
                  </a:lnTo>
                  <a:lnTo>
                    <a:pt x="8" y="22"/>
                  </a:lnTo>
                  <a:lnTo>
                    <a:pt x="0" y="33"/>
                  </a:lnTo>
                  <a:lnTo>
                    <a:pt x="0" y="43"/>
                  </a:lnTo>
                  <a:lnTo>
                    <a:pt x="4" y="54"/>
                  </a:lnTo>
                  <a:lnTo>
                    <a:pt x="11" y="54"/>
                  </a:lnTo>
                  <a:lnTo>
                    <a:pt x="8" y="43"/>
                  </a:lnTo>
                  <a:lnTo>
                    <a:pt x="8" y="33"/>
                  </a:lnTo>
                  <a:lnTo>
                    <a:pt x="11" y="25"/>
                  </a:lnTo>
                  <a:lnTo>
                    <a:pt x="18" y="22"/>
                  </a:lnTo>
                  <a:lnTo>
                    <a:pt x="26" y="18"/>
                  </a:lnTo>
                  <a:lnTo>
                    <a:pt x="33" y="11"/>
                  </a:lnTo>
                  <a:lnTo>
                    <a:pt x="44" y="11"/>
                  </a:lnTo>
                  <a:lnTo>
                    <a:pt x="51" y="7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09" name="Freeform 1161"/>
            <p:cNvSpPr>
              <a:spLocks/>
            </p:cNvSpPr>
            <p:nvPr/>
          </p:nvSpPr>
          <p:spPr bwMode="auto">
            <a:xfrm>
              <a:off x="4254" y="2828"/>
              <a:ext cx="50" cy="18"/>
            </a:xfrm>
            <a:custGeom>
              <a:avLst/>
              <a:gdLst>
                <a:gd name="T0" fmla="*/ 50 w 50"/>
                <a:gd name="T1" fmla="*/ 0 h 18"/>
                <a:gd name="T2" fmla="*/ 29 w 50"/>
                <a:gd name="T3" fmla="*/ 0 h 18"/>
                <a:gd name="T4" fmla="*/ 21 w 50"/>
                <a:gd name="T5" fmla="*/ 4 h 18"/>
                <a:gd name="T6" fmla="*/ 18 w 50"/>
                <a:gd name="T7" fmla="*/ 4 h 18"/>
                <a:gd name="T8" fmla="*/ 11 w 50"/>
                <a:gd name="T9" fmla="*/ 8 h 18"/>
                <a:gd name="T10" fmla="*/ 3 w 50"/>
                <a:gd name="T11" fmla="*/ 8 h 18"/>
                <a:gd name="T12" fmla="*/ 0 w 50"/>
                <a:gd name="T13" fmla="*/ 11 h 18"/>
                <a:gd name="T14" fmla="*/ 0 w 50"/>
                <a:gd name="T15" fmla="*/ 18 h 18"/>
                <a:gd name="T16" fmla="*/ 3 w 50"/>
                <a:gd name="T17" fmla="*/ 15 h 18"/>
                <a:gd name="T18" fmla="*/ 11 w 50"/>
                <a:gd name="T19" fmla="*/ 15 h 18"/>
                <a:gd name="T20" fmla="*/ 18 w 50"/>
                <a:gd name="T21" fmla="*/ 11 h 18"/>
                <a:gd name="T22" fmla="*/ 32 w 50"/>
                <a:gd name="T23" fmla="*/ 11 h 18"/>
                <a:gd name="T24" fmla="*/ 36 w 50"/>
                <a:gd name="T25" fmla="*/ 8 h 18"/>
                <a:gd name="T26" fmla="*/ 50 w 50"/>
                <a:gd name="T27" fmla="*/ 8 h 18"/>
                <a:gd name="T28" fmla="*/ 50 w 50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8">
                  <a:moveTo>
                    <a:pt x="50" y="0"/>
                  </a:moveTo>
                  <a:lnTo>
                    <a:pt x="29" y="0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1" y="8"/>
                  </a:lnTo>
                  <a:lnTo>
                    <a:pt x="3" y="8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18" y="11"/>
                  </a:lnTo>
                  <a:lnTo>
                    <a:pt x="32" y="11"/>
                  </a:lnTo>
                  <a:lnTo>
                    <a:pt x="36" y="8"/>
                  </a:lnTo>
                  <a:lnTo>
                    <a:pt x="50" y="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10" name="Freeform 1162"/>
            <p:cNvSpPr>
              <a:spLocks/>
            </p:cNvSpPr>
            <p:nvPr/>
          </p:nvSpPr>
          <p:spPr bwMode="auto">
            <a:xfrm>
              <a:off x="4304" y="2821"/>
              <a:ext cx="43" cy="15"/>
            </a:xfrm>
            <a:custGeom>
              <a:avLst/>
              <a:gdLst>
                <a:gd name="T0" fmla="*/ 43 w 43"/>
                <a:gd name="T1" fmla="*/ 4 h 15"/>
                <a:gd name="T2" fmla="*/ 40 w 43"/>
                <a:gd name="T3" fmla="*/ 0 h 15"/>
                <a:gd name="T4" fmla="*/ 25 w 43"/>
                <a:gd name="T5" fmla="*/ 0 h 15"/>
                <a:gd name="T6" fmla="*/ 18 w 43"/>
                <a:gd name="T7" fmla="*/ 4 h 15"/>
                <a:gd name="T8" fmla="*/ 15 w 43"/>
                <a:gd name="T9" fmla="*/ 4 h 15"/>
                <a:gd name="T10" fmla="*/ 11 w 43"/>
                <a:gd name="T11" fmla="*/ 7 h 15"/>
                <a:gd name="T12" fmla="*/ 0 w 43"/>
                <a:gd name="T13" fmla="*/ 7 h 15"/>
                <a:gd name="T14" fmla="*/ 0 w 43"/>
                <a:gd name="T15" fmla="*/ 15 h 15"/>
                <a:gd name="T16" fmla="*/ 11 w 43"/>
                <a:gd name="T17" fmla="*/ 15 h 15"/>
                <a:gd name="T18" fmla="*/ 15 w 43"/>
                <a:gd name="T19" fmla="*/ 11 h 15"/>
                <a:gd name="T20" fmla="*/ 18 w 43"/>
                <a:gd name="T21" fmla="*/ 11 h 15"/>
                <a:gd name="T22" fmla="*/ 25 w 43"/>
                <a:gd name="T23" fmla="*/ 7 h 15"/>
                <a:gd name="T24" fmla="*/ 40 w 43"/>
                <a:gd name="T25" fmla="*/ 7 h 15"/>
                <a:gd name="T26" fmla="*/ 36 w 43"/>
                <a:gd name="T27" fmla="*/ 7 h 15"/>
                <a:gd name="T28" fmla="*/ 43 w 43"/>
                <a:gd name="T29" fmla="*/ 4 h 15"/>
                <a:gd name="T30" fmla="*/ 43 w 43"/>
                <a:gd name="T31" fmla="*/ 0 h 15"/>
                <a:gd name="T32" fmla="*/ 40 w 43"/>
                <a:gd name="T33" fmla="*/ 0 h 15"/>
                <a:gd name="T34" fmla="*/ 43 w 43"/>
                <a:gd name="T3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15">
                  <a:moveTo>
                    <a:pt x="43" y="4"/>
                  </a:moveTo>
                  <a:lnTo>
                    <a:pt x="40" y="0"/>
                  </a:lnTo>
                  <a:lnTo>
                    <a:pt x="25" y="0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1" y="15"/>
                  </a:lnTo>
                  <a:lnTo>
                    <a:pt x="15" y="11"/>
                  </a:lnTo>
                  <a:lnTo>
                    <a:pt x="18" y="11"/>
                  </a:lnTo>
                  <a:lnTo>
                    <a:pt x="25" y="7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11" name="Freeform 1163"/>
            <p:cNvSpPr>
              <a:spLocks/>
            </p:cNvSpPr>
            <p:nvPr/>
          </p:nvSpPr>
          <p:spPr bwMode="auto">
            <a:xfrm>
              <a:off x="3862" y="2846"/>
              <a:ext cx="39" cy="15"/>
            </a:xfrm>
            <a:custGeom>
              <a:avLst/>
              <a:gdLst>
                <a:gd name="T0" fmla="*/ 3 w 39"/>
                <a:gd name="T1" fmla="*/ 0 h 15"/>
                <a:gd name="T2" fmla="*/ 3 w 39"/>
                <a:gd name="T3" fmla="*/ 4 h 15"/>
                <a:gd name="T4" fmla="*/ 14 w 39"/>
                <a:gd name="T5" fmla="*/ 4 h 15"/>
                <a:gd name="T6" fmla="*/ 18 w 39"/>
                <a:gd name="T7" fmla="*/ 0 h 15"/>
                <a:gd name="T8" fmla="*/ 28 w 39"/>
                <a:gd name="T9" fmla="*/ 0 h 15"/>
                <a:gd name="T10" fmla="*/ 32 w 39"/>
                <a:gd name="T11" fmla="*/ 4 h 15"/>
                <a:gd name="T12" fmla="*/ 36 w 39"/>
                <a:gd name="T13" fmla="*/ 4 h 15"/>
                <a:gd name="T14" fmla="*/ 39 w 39"/>
                <a:gd name="T15" fmla="*/ 8 h 15"/>
                <a:gd name="T16" fmla="*/ 39 w 39"/>
                <a:gd name="T17" fmla="*/ 15 h 15"/>
                <a:gd name="T18" fmla="*/ 36 w 39"/>
                <a:gd name="T19" fmla="*/ 11 h 15"/>
                <a:gd name="T20" fmla="*/ 21 w 39"/>
                <a:gd name="T21" fmla="*/ 11 h 15"/>
                <a:gd name="T22" fmla="*/ 18 w 39"/>
                <a:gd name="T23" fmla="*/ 8 h 15"/>
                <a:gd name="T24" fmla="*/ 10 w 39"/>
                <a:gd name="T25" fmla="*/ 8 h 15"/>
                <a:gd name="T26" fmla="*/ 7 w 39"/>
                <a:gd name="T27" fmla="*/ 4 h 15"/>
                <a:gd name="T28" fmla="*/ 3 w 39"/>
                <a:gd name="T29" fmla="*/ 4 h 15"/>
                <a:gd name="T30" fmla="*/ 0 w 39"/>
                <a:gd name="T31" fmla="*/ 0 h 15"/>
                <a:gd name="T32" fmla="*/ 3 w 39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5">
                  <a:moveTo>
                    <a:pt x="3" y="0"/>
                  </a:moveTo>
                  <a:lnTo>
                    <a:pt x="3" y="4"/>
                  </a:lnTo>
                  <a:lnTo>
                    <a:pt x="14" y="4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9" y="8"/>
                  </a:lnTo>
                  <a:lnTo>
                    <a:pt x="39" y="15"/>
                  </a:lnTo>
                  <a:lnTo>
                    <a:pt x="36" y="11"/>
                  </a:lnTo>
                  <a:lnTo>
                    <a:pt x="21" y="11"/>
                  </a:lnTo>
                  <a:lnTo>
                    <a:pt x="18" y="8"/>
                  </a:lnTo>
                  <a:lnTo>
                    <a:pt x="10" y="8"/>
                  </a:lnTo>
                  <a:lnTo>
                    <a:pt x="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12" name="Freeform 1164"/>
            <p:cNvSpPr>
              <a:spLocks/>
            </p:cNvSpPr>
            <p:nvPr/>
          </p:nvSpPr>
          <p:spPr bwMode="auto">
            <a:xfrm>
              <a:off x="3858" y="2846"/>
              <a:ext cx="11" cy="8"/>
            </a:xfrm>
            <a:custGeom>
              <a:avLst/>
              <a:gdLst>
                <a:gd name="T0" fmla="*/ 7 w 11"/>
                <a:gd name="T1" fmla="*/ 0 h 8"/>
                <a:gd name="T2" fmla="*/ 11 w 11"/>
                <a:gd name="T3" fmla="*/ 4 h 8"/>
                <a:gd name="T4" fmla="*/ 4 w 11"/>
                <a:gd name="T5" fmla="*/ 0 h 8"/>
                <a:gd name="T6" fmla="*/ 0 w 11"/>
                <a:gd name="T7" fmla="*/ 4 h 8"/>
                <a:gd name="T8" fmla="*/ 4 w 11"/>
                <a:gd name="T9" fmla="*/ 8 h 8"/>
                <a:gd name="T10" fmla="*/ 7 w 11"/>
                <a:gd name="T11" fmla="*/ 8 h 8"/>
                <a:gd name="T12" fmla="*/ 4 w 11"/>
                <a:gd name="T13" fmla="*/ 8 h 8"/>
                <a:gd name="T14" fmla="*/ 7 w 11"/>
                <a:gd name="T15" fmla="*/ 8 h 8"/>
                <a:gd name="T16" fmla="*/ 7 w 1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7" y="0"/>
                  </a:moveTo>
                  <a:lnTo>
                    <a:pt x="11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8"/>
                  </a:lnTo>
                  <a:lnTo>
                    <a:pt x="7" y="8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13" name="Freeform 1165"/>
            <p:cNvSpPr>
              <a:spLocks/>
            </p:cNvSpPr>
            <p:nvPr/>
          </p:nvSpPr>
          <p:spPr bwMode="auto">
            <a:xfrm>
              <a:off x="3865" y="2843"/>
              <a:ext cx="36" cy="11"/>
            </a:xfrm>
            <a:custGeom>
              <a:avLst/>
              <a:gdLst>
                <a:gd name="T0" fmla="*/ 33 w 36"/>
                <a:gd name="T1" fmla="*/ 3 h 11"/>
                <a:gd name="T2" fmla="*/ 36 w 36"/>
                <a:gd name="T3" fmla="*/ 7 h 11"/>
                <a:gd name="T4" fmla="*/ 33 w 36"/>
                <a:gd name="T5" fmla="*/ 3 h 11"/>
                <a:gd name="T6" fmla="*/ 25 w 36"/>
                <a:gd name="T7" fmla="*/ 0 h 11"/>
                <a:gd name="T8" fmla="*/ 15 w 36"/>
                <a:gd name="T9" fmla="*/ 0 h 11"/>
                <a:gd name="T10" fmla="*/ 11 w 36"/>
                <a:gd name="T11" fmla="*/ 3 h 11"/>
                <a:gd name="T12" fmla="*/ 0 w 36"/>
                <a:gd name="T13" fmla="*/ 3 h 11"/>
                <a:gd name="T14" fmla="*/ 0 w 36"/>
                <a:gd name="T15" fmla="*/ 11 h 11"/>
                <a:gd name="T16" fmla="*/ 7 w 36"/>
                <a:gd name="T17" fmla="*/ 11 h 11"/>
                <a:gd name="T18" fmla="*/ 11 w 36"/>
                <a:gd name="T19" fmla="*/ 7 h 11"/>
                <a:gd name="T20" fmla="*/ 29 w 36"/>
                <a:gd name="T21" fmla="*/ 7 h 11"/>
                <a:gd name="T22" fmla="*/ 33 w 36"/>
                <a:gd name="T23" fmla="*/ 11 h 11"/>
                <a:gd name="T24" fmla="*/ 33 w 36"/>
                <a:gd name="T2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1">
                  <a:moveTo>
                    <a:pt x="33" y="3"/>
                  </a:moveTo>
                  <a:lnTo>
                    <a:pt x="36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11" y="3"/>
                  </a:lnTo>
                  <a:lnTo>
                    <a:pt x="0" y="3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29" y="7"/>
                  </a:lnTo>
                  <a:lnTo>
                    <a:pt x="33" y="11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14" name="Freeform 1166"/>
            <p:cNvSpPr>
              <a:spLocks/>
            </p:cNvSpPr>
            <p:nvPr/>
          </p:nvSpPr>
          <p:spPr bwMode="auto">
            <a:xfrm>
              <a:off x="3898" y="2846"/>
              <a:ext cx="10" cy="22"/>
            </a:xfrm>
            <a:custGeom>
              <a:avLst/>
              <a:gdLst>
                <a:gd name="T0" fmla="*/ 3 w 10"/>
                <a:gd name="T1" fmla="*/ 18 h 22"/>
                <a:gd name="T2" fmla="*/ 7 w 10"/>
                <a:gd name="T3" fmla="*/ 15 h 22"/>
                <a:gd name="T4" fmla="*/ 7 w 10"/>
                <a:gd name="T5" fmla="*/ 4 h 22"/>
                <a:gd name="T6" fmla="*/ 0 w 10"/>
                <a:gd name="T7" fmla="*/ 0 h 22"/>
                <a:gd name="T8" fmla="*/ 0 w 10"/>
                <a:gd name="T9" fmla="*/ 15 h 22"/>
                <a:gd name="T10" fmla="*/ 3 w 10"/>
                <a:gd name="T11" fmla="*/ 11 h 22"/>
                <a:gd name="T12" fmla="*/ 3 w 10"/>
                <a:gd name="T13" fmla="*/ 18 h 22"/>
                <a:gd name="T14" fmla="*/ 10 w 10"/>
                <a:gd name="T15" fmla="*/ 22 h 22"/>
                <a:gd name="T16" fmla="*/ 7 w 10"/>
                <a:gd name="T17" fmla="*/ 15 h 22"/>
                <a:gd name="T18" fmla="*/ 3 w 10"/>
                <a:gd name="T1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2">
                  <a:moveTo>
                    <a:pt x="3" y="18"/>
                  </a:moveTo>
                  <a:lnTo>
                    <a:pt x="7" y="15"/>
                  </a:lnTo>
                  <a:lnTo>
                    <a:pt x="7" y="4"/>
                  </a:lnTo>
                  <a:lnTo>
                    <a:pt x="0" y="0"/>
                  </a:lnTo>
                  <a:lnTo>
                    <a:pt x="0" y="15"/>
                  </a:lnTo>
                  <a:lnTo>
                    <a:pt x="3" y="11"/>
                  </a:lnTo>
                  <a:lnTo>
                    <a:pt x="3" y="18"/>
                  </a:lnTo>
                  <a:lnTo>
                    <a:pt x="10" y="22"/>
                  </a:lnTo>
                  <a:lnTo>
                    <a:pt x="7" y="15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15" name="Freeform 1167"/>
            <p:cNvSpPr>
              <a:spLocks/>
            </p:cNvSpPr>
            <p:nvPr/>
          </p:nvSpPr>
          <p:spPr bwMode="auto">
            <a:xfrm>
              <a:off x="3858" y="2843"/>
              <a:ext cx="43" cy="21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7 h 21"/>
                <a:gd name="T4" fmla="*/ 4 w 43"/>
                <a:gd name="T5" fmla="*/ 11 h 21"/>
                <a:gd name="T6" fmla="*/ 7 w 43"/>
                <a:gd name="T7" fmla="*/ 11 h 21"/>
                <a:gd name="T8" fmla="*/ 14 w 43"/>
                <a:gd name="T9" fmla="*/ 14 h 21"/>
                <a:gd name="T10" fmla="*/ 22 w 43"/>
                <a:gd name="T11" fmla="*/ 14 h 21"/>
                <a:gd name="T12" fmla="*/ 25 w 43"/>
                <a:gd name="T13" fmla="*/ 18 h 21"/>
                <a:gd name="T14" fmla="*/ 36 w 43"/>
                <a:gd name="T15" fmla="*/ 18 h 21"/>
                <a:gd name="T16" fmla="*/ 43 w 43"/>
                <a:gd name="T17" fmla="*/ 21 h 21"/>
                <a:gd name="T18" fmla="*/ 43 w 43"/>
                <a:gd name="T19" fmla="*/ 14 h 21"/>
                <a:gd name="T20" fmla="*/ 40 w 43"/>
                <a:gd name="T21" fmla="*/ 11 h 21"/>
                <a:gd name="T22" fmla="*/ 25 w 43"/>
                <a:gd name="T23" fmla="*/ 11 h 21"/>
                <a:gd name="T24" fmla="*/ 22 w 43"/>
                <a:gd name="T25" fmla="*/ 7 h 21"/>
                <a:gd name="T26" fmla="*/ 11 w 43"/>
                <a:gd name="T27" fmla="*/ 7 h 21"/>
                <a:gd name="T28" fmla="*/ 11 w 43"/>
                <a:gd name="T29" fmla="*/ 3 h 21"/>
                <a:gd name="T30" fmla="*/ 7 w 43"/>
                <a:gd name="T31" fmla="*/ 3 h 21"/>
                <a:gd name="T32" fmla="*/ 4 w 43"/>
                <a:gd name="T33" fmla="*/ 7 h 21"/>
                <a:gd name="T34" fmla="*/ 4 w 43"/>
                <a:gd name="T35" fmla="*/ 0 h 21"/>
                <a:gd name="T36" fmla="*/ 0 w 43"/>
                <a:gd name="T37" fmla="*/ 0 h 21"/>
                <a:gd name="T38" fmla="*/ 0 w 43"/>
                <a:gd name="T39" fmla="*/ 7 h 21"/>
                <a:gd name="T40" fmla="*/ 4 w 43"/>
                <a:gd name="T4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lnTo>
                    <a:pt x="0" y="7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4" y="14"/>
                  </a:lnTo>
                  <a:lnTo>
                    <a:pt x="22" y="14"/>
                  </a:lnTo>
                  <a:lnTo>
                    <a:pt x="25" y="18"/>
                  </a:lnTo>
                  <a:lnTo>
                    <a:pt x="36" y="18"/>
                  </a:lnTo>
                  <a:lnTo>
                    <a:pt x="43" y="21"/>
                  </a:lnTo>
                  <a:lnTo>
                    <a:pt x="43" y="14"/>
                  </a:lnTo>
                  <a:lnTo>
                    <a:pt x="40" y="11"/>
                  </a:lnTo>
                  <a:lnTo>
                    <a:pt x="25" y="11"/>
                  </a:lnTo>
                  <a:lnTo>
                    <a:pt x="22" y="7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7" y="3"/>
                  </a:lnTo>
                  <a:lnTo>
                    <a:pt x="4" y="7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16" name="Freeform 1168"/>
            <p:cNvSpPr>
              <a:spLocks/>
            </p:cNvSpPr>
            <p:nvPr/>
          </p:nvSpPr>
          <p:spPr bwMode="auto">
            <a:xfrm>
              <a:off x="3862" y="2843"/>
              <a:ext cx="10" cy="7"/>
            </a:xfrm>
            <a:custGeom>
              <a:avLst/>
              <a:gdLst>
                <a:gd name="T0" fmla="*/ 7 w 10"/>
                <a:gd name="T1" fmla="*/ 7 h 7"/>
                <a:gd name="T2" fmla="*/ 3 w 10"/>
                <a:gd name="T3" fmla="*/ 0 h 7"/>
                <a:gd name="T4" fmla="*/ 0 w 10"/>
                <a:gd name="T5" fmla="*/ 0 h 7"/>
                <a:gd name="T6" fmla="*/ 0 w 10"/>
                <a:gd name="T7" fmla="*/ 7 h 7"/>
                <a:gd name="T8" fmla="*/ 3 w 10"/>
                <a:gd name="T9" fmla="*/ 7 h 7"/>
                <a:gd name="T10" fmla="*/ 0 w 10"/>
                <a:gd name="T11" fmla="*/ 3 h 7"/>
                <a:gd name="T12" fmla="*/ 7 w 10"/>
                <a:gd name="T13" fmla="*/ 7 h 7"/>
                <a:gd name="T14" fmla="*/ 10 w 10"/>
                <a:gd name="T15" fmla="*/ 0 h 7"/>
                <a:gd name="T16" fmla="*/ 3 w 10"/>
                <a:gd name="T17" fmla="*/ 0 h 7"/>
                <a:gd name="T18" fmla="*/ 7 w 10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7">
                  <a:moveTo>
                    <a:pt x="7" y="7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3" y="7"/>
                  </a:lnTo>
                  <a:lnTo>
                    <a:pt x="0" y="3"/>
                  </a:lnTo>
                  <a:lnTo>
                    <a:pt x="7" y="7"/>
                  </a:lnTo>
                  <a:lnTo>
                    <a:pt x="10" y="0"/>
                  </a:lnTo>
                  <a:lnTo>
                    <a:pt x="3" y="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17" name="Freeform 1169"/>
            <p:cNvSpPr>
              <a:spLocks/>
            </p:cNvSpPr>
            <p:nvPr/>
          </p:nvSpPr>
          <p:spPr bwMode="auto">
            <a:xfrm>
              <a:off x="3908" y="2850"/>
              <a:ext cx="137" cy="36"/>
            </a:xfrm>
            <a:custGeom>
              <a:avLst/>
              <a:gdLst>
                <a:gd name="T0" fmla="*/ 137 w 137"/>
                <a:gd name="T1" fmla="*/ 0 h 36"/>
                <a:gd name="T2" fmla="*/ 137 w 137"/>
                <a:gd name="T3" fmla="*/ 25 h 36"/>
                <a:gd name="T4" fmla="*/ 133 w 137"/>
                <a:gd name="T5" fmla="*/ 32 h 36"/>
                <a:gd name="T6" fmla="*/ 130 w 137"/>
                <a:gd name="T7" fmla="*/ 36 h 36"/>
                <a:gd name="T8" fmla="*/ 108 w 137"/>
                <a:gd name="T9" fmla="*/ 36 h 36"/>
                <a:gd name="T10" fmla="*/ 105 w 137"/>
                <a:gd name="T11" fmla="*/ 32 h 36"/>
                <a:gd name="T12" fmla="*/ 90 w 137"/>
                <a:gd name="T13" fmla="*/ 32 h 36"/>
                <a:gd name="T14" fmla="*/ 80 w 137"/>
                <a:gd name="T15" fmla="*/ 29 h 36"/>
                <a:gd name="T16" fmla="*/ 69 w 137"/>
                <a:gd name="T17" fmla="*/ 29 h 36"/>
                <a:gd name="T18" fmla="*/ 58 w 137"/>
                <a:gd name="T19" fmla="*/ 25 h 36"/>
                <a:gd name="T20" fmla="*/ 44 w 137"/>
                <a:gd name="T21" fmla="*/ 25 h 36"/>
                <a:gd name="T22" fmla="*/ 36 w 137"/>
                <a:gd name="T23" fmla="*/ 22 h 36"/>
                <a:gd name="T24" fmla="*/ 22 w 137"/>
                <a:gd name="T25" fmla="*/ 22 h 36"/>
                <a:gd name="T26" fmla="*/ 15 w 137"/>
                <a:gd name="T27" fmla="*/ 18 h 36"/>
                <a:gd name="T28" fmla="*/ 11 w 137"/>
                <a:gd name="T29" fmla="*/ 18 h 36"/>
                <a:gd name="T30" fmla="*/ 4 w 137"/>
                <a:gd name="T31" fmla="*/ 14 h 36"/>
                <a:gd name="T32" fmla="*/ 0 w 137"/>
                <a:gd name="T33" fmla="*/ 11 h 36"/>
                <a:gd name="T34" fmla="*/ 0 w 137"/>
                <a:gd name="T35" fmla="*/ 4 h 36"/>
                <a:gd name="T36" fmla="*/ 51 w 137"/>
                <a:gd name="T37" fmla="*/ 4 h 36"/>
                <a:gd name="T38" fmla="*/ 58 w 137"/>
                <a:gd name="T39" fmla="*/ 0 h 36"/>
                <a:gd name="T40" fmla="*/ 137 w 137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7" h="36">
                  <a:moveTo>
                    <a:pt x="137" y="0"/>
                  </a:moveTo>
                  <a:lnTo>
                    <a:pt x="137" y="25"/>
                  </a:lnTo>
                  <a:lnTo>
                    <a:pt x="133" y="32"/>
                  </a:lnTo>
                  <a:lnTo>
                    <a:pt x="130" y="36"/>
                  </a:lnTo>
                  <a:lnTo>
                    <a:pt x="108" y="36"/>
                  </a:lnTo>
                  <a:lnTo>
                    <a:pt x="105" y="32"/>
                  </a:lnTo>
                  <a:lnTo>
                    <a:pt x="90" y="32"/>
                  </a:lnTo>
                  <a:lnTo>
                    <a:pt x="80" y="29"/>
                  </a:lnTo>
                  <a:lnTo>
                    <a:pt x="69" y="29"/>
                  </a:lnTo>
                  <a:lnTo>
                    <a:pt x="58" y="25"/>
                  </a:lnTo>
                  <a:lnTo>
                    <a:pt x="44" y="25"/>
                  </a:lnTo>
                  <a:lnTo>
                    <a:pt x="36" y="22"/>
                  </a:lnTo>
                  <a:lnTo>
                    <a:pt x="22" y="22"/>
                  </a:lnTo>
                  <a:lnTo>
                    <a:pt x="15" y="18"/>
                  </a:lnTo>
                  <a:lnTo>
                    <a:pt x="11" y="18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51" y="4"/>
                  </a:lnTo>
                  <a:lnTo>
                    <a:pt x="58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18" name="Freeform 1170"/>
            <p:cNvSpPr>
              <a:spLocks/>
            </p:cNvSpPr>
            <p:nvPr/>
          </p:nvSpPr>
          <p:spPr bwMode="auto">
            <a:xfrm>
              <a:off x="4023" y="2850"/>
              <a:ext cx="29" cy="40"/>
            </a:xfrm>
            <a:custGeom>
              <a:avLst/>
              <a:gdLst>
                <a:gd name="T0" fmla="*/ 0 w 29"/>
                <a:gd name="T1" fmla="*/ 40 h 40"/>
                <a:gd name="T2" fmla="*/ 18 w 29"/>
                <a:gd name="T3" fmla="*/ 40 h 40"/>
                <a:gd name="T4" fmla="*/ 22 w 29"/>
                <a:gd name="T5" fmla="*/ 32 h 40"/>
                <a:gd name="T6" fmla="*/ 26 w 29"/>
                <a:gd name="T7" fmla="*/ 25 h 40"/>
                <a:gd name="T8" fmla="*/ 26 w 29"/>
                <a:gd name="T9" fmla="*/ 18 h 40"/>
                <a:gd name="T10" fmla="*/ 29 w 29"/>
                <a:gd name="T11" fmla="*/ 14 h 40"/>
                <a:gd name="T12" fmla="*/ 26 w 29"/>
                <a:gd name="T13" fmla="*/ 7 h 40"/>
                <a:gd name="T14" fmla="*/ 26 w 29"/>
                <a:gd name="T15" fmla="*/ 0 h 40"/>
                <a:gd name="T16" fmla="*/ 18 w 29"/>
                <a:gd name="T17" fmla="*/ 0 h 40"/>
                <a:gd name="T18" fmla="*/ 18 w 29"/>
                <a:gd name="T19" fmla="*/ 25 h 40"/>
                <a:gd name="T20" fmla="*/ 15 w 29"/>
                <a:gd name="T21" fmla="*/ 29 h 40"/>
                <a:gd name="T22" fmla="*/ 15 w 29"/>
                <a:gd name="T23" fmla="*/ 32 h 40"/>
                <a:gd name="T24" fmla="*/ 4 w 29"/>
                <a:gd name="T25" fmla="*/ 32 h 40"/>
                <a:gd name="T26" fmla="*/ 0 w 29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0">
                  <a:moveTo>
                    <a:pt x="0" y="40"/>
                  </a:moveTo>
                  <a:lnTo>
                    <a:pt x="18" y="40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26" y="18"/>
                  </a:lnTo>
                  <a:lnTo>
                    <a:pt x="29" y="14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4" y="3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19" name="Freeform 1171"/>
            <p:cNvSpPr>
              <a:spLocks/>
            </p:cNvSpPr>
            <p:nvPr/>
          </p:nvSpPr>
          <p:spPr bwMode="auto">
            <a:xfrm>
              <a:off x="3908" y="2861"/>
              <a:ext cx="119" cy="29"/>
            </a:xfrm>
            <a:custGeom>
              <a:avLst/>
              <a:gdLst>
                <a:gd name="T0" fmla="*/ 0 w 119"/>
                <a:gd name="T1" fmla="*/ 7 h 29"/>
                <a:gd name="T2" fmla="*/ 8 w 119"/>
                <a:gd name="T3" fmla="*/ 11 h 29"/>
                <a:gd name="T4" fmla="*/ 15 w 119"/>
                <a:gd name="T5" fmla="*/ 11 h 29"/>
                <a:gd name="T6" fmla="*/ 22 w 119"/>
                <a:gd name="T7" fmla="*/ 14 h 29"/>
                <a:gd name="T8" fmla="*/ 36 w 119"/>
                <a:gd name="T9" fmla="*/ 14 h 29"/>
                <a:gd name="T10" fmla="*/ 44 w 119"/>
                <a:gd name="T11" fmla="*/ 18 h 29"/>
                <a:gd name="T12" fmla="*/ 58 w 119"/>
                <a:gd name="T13" fmla="*/ 18 h 29"/>
                <a:gd name="T14" fmla="*/ 65 w 119"/>
                <a:gd name="T15" fmla="*/ 21 h 29"/>
                <a:gd name="T16" fmla="*/ 80 w 119"/>
                <a:gd name="T17" fmla="*/ 21 h 29"/>
                <a:gd name="T18" fmla="*/ 87 w 119"/>
                <a:gd name="T19" fmla="*/ 25 h 29"/>
                <a:gd name="T20" fmla="*/ 101 w 119"/>
                <a:gd name="T21" fmla="*/ 25 h 29"/>
                <a:gd name="T22" fmla="*/ 108 w 119"/>
                <a:gd name="T23" fmla="*/ 29 h 29"/>
                <a:gd name="T24" fmla="*/ 115 w 119"/>
                <a:gd name="T25" fmla="*/ 29 h 29"/>
                <a:gd name="T26" fmla="*/ 119 w 119"/>
                <a:gd name="T27" fmla="*/ 21 h 29"/>
                <a:gd name="T28" fmla="*/ 112 w 119"/>
                <a:gd name="T29" fmla="*/ 21 h 29"/>
                <a:gd name="T30" fmla="*/ 105 w 119"/>
                <a:gd name="T31" fmla="*/ 18 h 29"/>
                <a:gd name="T32" fmla="*/ 90 w 119"/>
                <a:gd name="T33" fmla="*/ 18 h 29"/>
                <a:gd name="T34" fmla="*/ 80 w 119"/>
                <a:gd name="T35" fmla="*/ 14 h 29"/>
                <a:gd name="T36" fmla="*/ 69 w 119"/>
                <a:gd name="T37" fmla="*/ 14 h 29"/>
                <a:gd name="T38" fmla="*/ 58 w 119"/>
                <a:gd name="T39" fmla="*/ 11 h 29"/>
                <a:gd name="T40" fmla="*/ 47 w 119"/>
                <a:gd name="T41" fmla="*/ 11 h 29"/>
                <a:gd name="T42" fmla="*/ 36 w 119"/>
                <a:gd name="T43" fmla="*/ 7 h 29"/>
                <a:gd name="T44" fmla="*/ 22 w 119"/>
                <a:gd name="T45" fmla="*/ 7 h 29"/>
                <a:gd name="T46" fmla="*/ 15 w 119"/>
                <a:gd name="T47" fmla="*/ 3 h 29"/>
                <a:gd name="T48" fmla="*/ 11 w 119"/>
                <a:gd name="T49" fmla="*/ 3 h 29"/>
                <a:gd name="T50" fmla="*/ 4 w 119"/>
                <a:gd name="T51" fmla="*/ 0 h 29"/>
                <a:gd name="T52" fmla="*/ 0 w 119"/>
                <a:gd name="T5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29">
                  <a:moveTo>
                    <a:pt x="0" y="7"/>
                  </a:moveTo>
                  <a:lnTo>
                    <a:pt x="8" y="11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36" y="14"/>
                  </a:lnTo>
                  <a:lnTo>
                    <a:pt x="44" y="18"/>
                  </a:lnTo>
                  <a:lnTo>
                    <a:pt x="58" y="18"/>
                  </a:lnTo>
                  <a:lnTo>
                    <a:pt x="65" y="21"/>
                  </a:lnTo>
                  <a:lnTo>
                    <a:pt x="80" y="21"/>
                  </a:lnTo>
                  <a:lnTo>
                    <a:pt x="87" y="25"/>
                  </a:lnTo>
                  <a:lnTo>
                    <a:pt x="101" y="25"/>
                  </a:lnTo>
                  <a:lnTo>
                    <a:pt x="108" y="29"/>
                  </a:lnTo>
                  <a:lnTo>
                    <a:pt x="115" y="29"/>
                  </a:lnTo>
                  <a:lnTo>
                    <a:pt x="119" y="21"/>
                  </a:lnTo>
                  <a:lnTo>
                    <a:pt x="112" y="21"/>
                  </a:lnTo>
                  <a:lnTo>
                    <a:pt x="105" y="18"/>
                  </a:lnTo>
                  <a:lnTo>
                    <a:pt x="90" y="18"/>
                  </a:lnTo>
                  <a:lnTo>
                    <a:pt x="80" y="14"/>
                  </a:lnTo>
                  <a:lnTo>
                    <a:pt x="69" y="14"/>
                  </a:lnTo>
                  <a:lnTo>
                    <a:pt x="58" y="11"/>
                  </a:lnTo>
                  <a:lnTo>
                    <a:pt x="47" y="11"/>
                  </a:lnTo>
                  <a:lnTo>
                    <a:pt x="36" y="7"/>
                  </a:lnTo>
                  <a:lnTo>
                    <a:pt x="22" y="7"/>
                  </a:lnTo>
                  <a:lnTo>
                    <a:pt x="15" y="3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20" name="Freeform 1172"/>
            <p:cNvSpPr>
              <a:spLocks/>
            </p:cNvSpPr>
            <p:nvPr/>
          </p:nvSpPr>
          <p:spPr bwMode="auto">
            <a:xfrm>
              <a:off x="3905" y="2850"/>
              <a:ext cx="7" cy="18"/>
            </a:xfrm>
            <a:custGeom>
              <a:avLst/>
              <a:gdLst>
                <a:gd name="T0" fmla="*/ 3 w 7"/>
                <a:gd name="T1" fmla="*/ 0 h 18"/>
                <a:gd name="T2" fmla="*/ 0 w 7"/>
                <a:gd name="T3" fmla="*/ 4 h 18"/>
                <a:gd name="T4" fmla="*/ 0 w 7"/>
                <a:gd name="T5" fmla="*/ 14 h 18"/>
                <a:gd name="T6" fmla="*/ 3 w 7"/>
                <a:gd name="T7" fmla="*/ 18 h 18"/>
                <a:gd name="T8" fmla="*/ 7 w 7"/>
                <a:gd name="T9" fmla="*/ 11 h 18"/>
                <a:gd name="T10" fmla="*/ 7 w 7"/>
                <a:gd name="T11" fmla="*/ 4 h 18"/>
                <a:gd name="T12" fmla="*/ 3 w 7"/>
                <a:gd name="T13" fmla="*/ 7 h 18"/>
                <a:gd name="T14" fmla="*/ 3 w 7"/>
                <a:gd name="T15" fmla="*/ 0 h 18"/>
                <a:gd name="T16" fmla="*/ 0 w 7"/>
                <a:gd name="T17" fmla="*/ 0 h 18"/>
                <a:gd name="T18" fmla="*/ 0 w 7"/>
                <a:gd name="T19" fmla="*/ 4 h 18"/>
                <a:gd name="T20" fmla="*/ 3 w 7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8">
                  <a:moveTo>
                    <a:pt x="3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3" y="18"/>
                  </a:lnTo>
                  <a:lnTo>
                    <a:pt x="7" y="11"/>
                  </a:lnTo>
                  <a:lnTo>
                    <a:pt x="7" y="4"/>
                  </a:lnTo>
                  <a:lnTo>
                    <a:pt x="3" y="7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21" name="Freeform 1173"/>
            <p:cNvSpPr>
              <a:spLocks/>
            </p:cNvSpPr>
            <p:nvPr/>
          </p:nvSpPr>
          <p:spPr bwMode="auto">
            <a:xfrm>
              <a:off x="3908" y="2846"/>
              <a:ext cx="141" cy="11"/>
            </a:xfrm>
            <a:custGeom>
              <a:avLst/>
              <a:gdLst>
                <a:gd name="T0" fmla="*/ 141 w 141"/>
                <a:gd name="T1" fmla="*/ 4 h 11"/>
                <a:gd name="T2" fmla="*/ 137 w 141"/>
                <a:gd name="T3" fmla="*/ 0 h 11"/>
                <a:gd name="T4" fmla="*/ 69 w 141"/>
                <a:gd name="T5" fmla="*/ 0 h 11"/>
                <a:gd name="T6" fmla="*/ 58 w 141"/>
                <a:gd name="T7" fmla="*/ 4 h 11"/>
                <a:gd name="T8" fmla="*/ 0 w 141"/>
                <a:gd name="T9" fmla="*/ 4 h 11"/>
                <a:gd name="T10" fmla="*/ 0 w 141"/>
                <a:gd name="T11" fmla="*/ 11 h 11"/>
                <a:gd name="T12" fmla="*/ 51 w 141"/>
                <a:gd name="T13" fmla="*/ 11 h 11"/>
                <a:gd name="T14" fmla="*/ 58 w 141"/>
                <a:gd name="T15" fmla="*/ 8 h 11"/>
                <a:gd name="T16" fmla="*/ 137 w 141"/>
                <a:gd name="T17" fmla="*/ 8 h 11"/>
                <a:gd name="T18" fmla="*/ 133 w 141"/>
                <a:gd name="T19" fmla="*/ 4 h 11"/>
                <a:gd name="T20" fmla="*/ 141 w 141"/>
                <a:gd name="T21" fmla="*/ 4 h 11"/>
                <a:gd name="T22" fmla="*/ 141 w 141"/>
                <a:gd name="T23" fmla="*/ 0 h 11"/>
                <a:gd name="T24" fmla="*/ 137 w 141"/>
                <a:gd name="T25" fmla="*/ 0 h 11"/>
                <a:gd name="T26" fmla="*/ 141 w 141"/>
                <a:gd name="T2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1">
                  <a:moveTo>
                    <a:pt x="141" y="4"/>
                  </a:moveTo>
                  <a:lnTo>
                    <a:pt x="137" y="0"/>
                  </a:lnTo>
                  <a:lnTo>
                    <a:pt x="69" y="0"/>
                  </a:lnTo>
                  <a:lnTo>
                    <a:pt x="58" y="4"/>
                  </a:lnTo>
                  <a:lnTo>
                    <a:pt x="0" y="4"/>
                  </a:lnTo>
                  <a:lnTo>
                    <a:pt x="0" y="11"/>
                  </a:lnTo>
                  <a:lnTo>
                    <a:pt x="51" y="11"/>
                  </a:lnTo>
                  <a:lnTo>
                    <a:pt x="58" y="8"/>
                  </a:lnTo>
                  <a:lnTo>
                    <a:pt x="137" y="8"/>
                  </a:lnTo>
                  <a:lnTo>
                    <a:pt x="133" y="4"/>
                  </a:lnTo>
                  <a:lnTo>
                    <a:pt x="141" y="4"/>
                  </a:lnTo>
                  <a:lnTo>
                    <a:pt x="141" y="0"/>
                  </a:lnTo>
                  <a:lnTo>
                    <a:pt x="137" y="0"/>
                  </a:lnTo>
                  <a:lnTo>
                    <a:pt x="14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22" name="Freeform 1174"/>
            <p:cNvSpPr>
              <a:spLocks/>
            </p:cNvSpPr>
            <p:nvPr/>
          </p:nvSpPr>
          <p:spPr bwMode="auto">
            <a:xfrm>
              <a:off x="4279" y="2886"/>
              <a:ext cx="68" cy="43"/>
            </a:xfrm>
            <a:custGeom>
              <a:avLst/>
              <a:gdLst>
                <a:gd name="T0" fmla="*/ 54 w 68"/>
                <a:gd name="T1" fmla="*/ 4 h 43"/>
                <a:gd name="T2" fmla="*/ 54 w 68"/>
                <a:gd name="T3" fmla="*/ 11 h 43"/>
                <a:gd name="T4" fmla="*/ 61 w 68"/>
                <a:gd name="T5" fmla="*/ 18 h 43"/>
                <a:gd name="T6" fmla="*/ 68 w 68"/>
                <a:gd name="T7" fmla="*/ 14 h 43"/>
                <a:gd name="T8" fmla="*/ 68 w 68"/>
                <a:gd name="T9" fmla="*/ 32 h 43"/>
                <a:gd name="T10" fmla="*/ 58 w 68"/>
                <a:gd name="T11" fmla="*/ 22 h 43"/>
                <a:gd name="T12" fmla="*/ 54 w 68"/>
                <a:gd name="T13" fmla="*/ 22 h 43"/>
                <a:gd name="T14" fmla="*/ 50 w 68"/>
                <a:gd name="T15" fmla="*/ 29 h 43"/>
                <a:gd name="T16" fmla="*/ 50 w 68"/>
                <a:gd name="T17" fmla="*/ 32 h 43"/>
                <a:gd name="T18" fmla="*/ 54 w 68"/>
                <a:gd name="T19" fmla="*/ 36 h 43"/>
                <a:gd name="T20" fmla="*/ 54 w 68"/>
                <a:gd name="T21" fmla="*/ 43 h 43"/>
                <a:gd name="T22" fmla="*/ 43 w 68"/>
                <a:gd name="T23" fmla="*/ 32 h 43"/>
                <a:gd name="T24" fmla="*/ 36 w 68"/>
                <a:gd name="T25" fmla="*/ 32 h 43"/>
                <a:gd name="T26" fmla="*/ 32 w 68"/>
                <a:gd name="T27" fmla="*/ 29 h 43"/>
                <a:gd name="T28" fmla="*/ 25 w 68"/>
                <a:gd name="T29" fmla="*/ 29 h 43"/>
                <a:gd name="T30" fmla="*/ 22 w 68"/>
                <a:gd name="T31" fmla="*/ 32 h 43"/>
                <a:gd name="T32" fmla="*/ 14 w 68"/>
                <a:gd name="T33" fmla="*/ 36 h 43"/>
                <a:gd name="T34" fmla="*/ 11 w 68"/>
                <a:gd name="T35" fmla="*/ 36 h 43"/>
                <a:gd name="T36" fmla="*/ 4 w 68"/>
                <a:gd name="T37" fmla="*/ 40 h 43"/>
                <a:gd name="T38" fmla="*/ 0 w 68"/>
                <a:gd name="T39" fmla="*/ 40 h 43"/>
                <a:gd name="T40" fmla="*/ 0 w 68"/>
                <a:gd name="T41" fmla="*/ 36 h 43"/>
                <a:gd name="T42" fmla="*/ 4 w 68"/>
                <a:gd name="T43" fmla="*/ 32 h 43"/>
                <a:gd name="T44" fmla="*/ 11 w 68"/>
                <a:gd name="T45" fmla="*/ 29 h 43"/>
                <a:gd name="T46" fmla="*/ 18 w 68"/>
                <a:gd name="T47" fmla="*/ 22 h 43"/>
                <a:gd name="T48" fmla="*/ 18 w 68"/>
                <a:gd name="T49" fmla="*/ 18 h 43"/>
                <a:gd name="T50" fmla="*/ 14 w 68"/>
                <a:gd name="T51" fmla="*/ 14 h 43"/>
                <a:gd name="T52" fmla="*/ 0 w 68"/>
                <a:gd name="T53" fmla="*/ 14 h 43"/>
                <a:gd name="T54" fmla="*/ 7 w 68"/>
                <a:gd name="T55" fmla="*/ 14 h 43"/>
                <a:gd name="T56" fmla="*/ 11 w 68"/>
                <a:gd name="T57" fmla="*/ 11 h 43"/>
                <a:gd name="T58" fmla="*/ 14 w 68"/>
                <a:gd name="T59" fmla="*/ 11 h 43"/>
                <a:gd name="T60" fmla="*/ 18 w 68"/>
                <a:gd name="T61" fmla="*/ 7 h 43"/>
                <a:gd name="T62" fmla="*/ 22 w 68"/>
                <a:gd name="T63" fmla="*/ 7 h 43"/>
                <a:gd name="T64" fmla="*/ 25 w 68"/>
                <a:gd name="T65" fmla="*/ 4 h 43"/>
                <a:gd name="T66" fmla="*/ 22 w 68"/>
                <a:gd name="T67" fmla="*/ 0 h 43"/>
                <a:gd name="T68" fmla="*/ 32 w 68"/>
                <a:gd name="T69" fmla="*/ 0 h 43"/>
                <a:gd name="T70" fmla="*/ 36 w 68"/>
                <a:gd name="T71" fmla="*/ 4 h 43"/>
                <a:gd name="T72" fmla="*/ 40 w 68"/>
                <a:gd name="T73" fmla="*/ 4 h 43"/>
                <a:gd name="T74" fmla="*/ 43 w 68"/>
                <a:gd name="T75" fmla="*/ 7 h 43"/>
                <a:gd name="T76" fmla="*/ 50 w 68"/>
                <a:gd name="T77" fmla="*/ 7 h 43"/>
                <a:gd name="T78" fmla="*/ 54 w 68"/>
                <a:gd name="T79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" h="43">
                  <a:moveTo>
                    <a:pt x="54" y="4"/>
                  </a:moveTo>
                  <a:lnTo>
                    <a:pt x="54" y="11"/>
                  </a:lnTo>
                  <a:lnTo>
                    <a:pt x="61" y="18"/>
                  </a:lnTo>
                  <a:lnTo>
                    <a:pt x="68" y="14"/>
                  </a:lnTo>
                  <a:lnTo>
                    <a:pt x="68" y="32"/>
                  </a:lnTo>
                  <a:lnTo>
                    <a:pt x="58" y="22"/>
                  </a:lnTo>
                  <a:lnTo>
                    <a:pt x="54" y="22"/>
                  </a:lnTo>
                  <a:lnTo>
                    <a:pt x="50" y="29"/>
                  </a:lnTo>
                  <a:lnTo>
                    <a:pt x="50" y="32"/>
                  </a:lnTo>
                  <a:lnTo>
                    <a:pt x="54" y="36"/>
                  </a:lnTo>
                  <a:lnTo>
                    <a:pt x="54" y="43"/>
                  </a:lnTo>
                  <a:lnTo>
                    <a:pt x="43" y="32"/>
                  </a:lnTo>
                  <a:lnTo>
                    <a:pt x="36" y="32"/>
                  </a:lnTo>
                  <a:lnTo>
                    <a:pt x="32" y="29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4" y="36"/>
                  </a:lnTo>
                  <a:lnTo>
                    <a:pt x="11" y="36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11" y="29"/>
                  </a:lnTo>
                  <a:lnTo>
                    <a:pt x="18" y="22"/>
                  </a:lnTo>
                  <a:lnTo>
                    <a:pt x="18" y="18"/>
                  </a:lnTo>
                  <a:lnTo>
                    <a:pt x="14" y="1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5" y="4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3" y="7"/>
                  </a:lnTo>
                  <a:lnTo>
                    <a:pt x="50" y="7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23" name="Freeform 1175"/>
            <p:cNvSpPr>
              <a:spLocks/>
            </p:cNvSpPr>
            <p:nvPr/>
          </p:nvSpPr>
          <p:spPr bwMode="auto">
            <a:xfrm>
              <a:off x="4329" y="2890"/>
              <a:ext cx="15" cy="18"/>
            </a:xfrm>
            <a:custGeom>
              <a:avLst/>
              <a:gdLst>
                <a:gd name="T0" fmla="*/ 11 w 15"/>
                <a:gd name="T1" fmla="*/ 10 h 18"/>
                <a:gd name="T2" fmla="*/ 11 w 15"/>
                <a:gd name="T3" fmla="*/ 7 h 18"/>
                <a:gd name="T4" fmla="*/ 4 w 15"/>
                <a:gd name="T5" fmla="*/ 0 h 18"/>
                <a:gd name="T6" fmla="*/ 0 w 15"/>
                <a:gd name="T7" fmla="*/ 3 h 18"/>
                <a:gd name="T8" fmla="*/ 0 w 15"/>
                <a:gd name="T9" fmla="*/ 7 h 18"/>
                <a:gd name="T10" fmla="*/ 4 w 15"/>
                <a:gd name="T11" fmla="*/ 10 h 18"/>
                <a:gd name="T12" fmla="*/ 4 w 15"/>
                <a:gd name="T13" fmla="*/ 14 h 18"/>
                <a:gd name="T14" fmla="*/ 11 w 15"/>
                <a:gd name="T15" fmla="*/ 18 h 18"/>
                <a:gd name="T16" fmla="*/ 15 w 15"/>
                <a:gd name="T17" fmla="*/ 18 h 18"/>
                <a:gd name="T18" fmla="*/ 11 w 15"/>
                <a:gd name="T19" fmla="*/ 18 h 18"/>
                <a:gd name="T20" fmla="*/ 15 w 15"/>
                <a:gd name="T21" fmla="*/ 18 h 18"/>
                <a:gd name="T22" fmla="*/ 11 w 15"/>
                <a:gd name="T2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8">
                  <a:moveTo>
                    <a:pt x="11" y="10"/>
                  </a:moveTo>
                  <a:lnTo>
                    <a:pt x="11" y="7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1" y="18"/>
                  </a:lnTo>
                  <a:lnTo>
                    <a:pt x="15" y="18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24" name="Freeform 1176"/>
            <p:cNvSpPr>
              <a:spLocks/>
            </p:cNvSpPr>
            <p:nvPr/>
          </p:nvSpPr>
          <p:spPr bwMode="auto">
            <a:xfrm>
              <a:off x="4340" y="2893"/>
              <a:ext cx="15" cy="15"/>
            </a:xfrm>
            <a:custGeom>
              <a:avLst/>
              <a:gdLst>
                <a:gd name="T0" fmla="*/ 11 w 15"/>
                <a:gd name="T1" fmla="*/ 7 h 15"/>
                <a:gd name="T2" fmla="*/ 7 w 15"/>
                <a:gd name="T3" fmla="*/ 4 h 15"/>
                <a:gd name="T4" fmla="*/ 0 w 15"/>
                <a:gd name="T5" fmla="*/ 7 h 15"/>
                <a:gd name="T6" fmla="*/ 4 w 15"/>
                <a:gd name="T7" fmla="*/ 15 h 15"/>
                <a:gd name="T8" fmla="*/ 11 w 15"/>
                <a:gd name="T9" fmla="*/ 11 h 15"/>
                <a:gd name="T10" fmla="*/ 4 w 15"/>
                <a:gd name="T11" fmla="*/ 7 h 15"/>
                <a:gd name="T12" fmla="*/ 11 w 15"/>
                <a:gd name="T13" fmla="*/ 7 h 15"/>
                <a:gd name="T14" fmla="*/ 15 w 15"/>
                <a:gd name="T15" fmla="*/ 0 h 15"/>
                <a:gd name="T16" fmla="*/ 7 w 15"/>
                <a:gd name="T17" fmla="*/ 4 h 15"/>
                <a:gd name="T18" fmla="*/ 11 w 15"/>
                <a:gd name="T1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5">
                  <a:moveTo>
                    <a:pt x="11" y="7"/>
                  </a:moveTo>
                  <a:lnTo>
                    <a:pt x="7" y="4"/>
                  </a:lnTo>
                  <a:lnTo>
                    <a:pt x="0" y="7"/>
                  </a:lnTo>
                  <a:lnTo>
                    <a:pt x="4" y="15"/>
                  </a:lnTo>
                  <a:lnTo>
                    <a:pt x="11" y="11"/>
                  </a:lnTo>
                  <a:lnTo>
                    <a:pt x="4" y="7"/>
                  </a:lnTo>
                  <a:lnTo>
                    <a:pt x="11" y="7"/>
                  </a:lnTo>
                  <a:lnTo>
                    <a:pt x="15" y="0"/>
                  </a:lnTo>
                  <a:lnTo>
                    <a:pt x="7" y="4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25" name="Freeform 1177"/>
            <p:cNvSpPr>
              <a:spLocks/>
            </p:cNvSpPr>
            <p:nvPr/>
          </p:nvSpPr>
          <p:spPr bwMode="auto">
            <a:xfrm>
              <a:off x="4344" y="2900"/>
              <a:ext cx="7" cy="22"/>
            </a:xfrm>
            <a:custGeom>
              <a:avLst/>
              <a:gdLst>
                <a:gd name="T0" fmla="*/ 3 w 7"/>
                <a:gd name="T1" fmla="*/ 22 h 22"/>
                <a:gd name="T2" fmla="*/ 7 w 7"/>
                <a:gd name="T3" fmla="*/ 18 h 22"/>
                <a:gd name="T4" fmla="*/ 7 w 7"/>
                <a:gd name="T5" fmla="*/ 0 h 22"/>
                <a:gd name="T6" fmla="*/ 0 w 7"/>
                <a:gd name="T7" fmla="*/ 0 h 22"/>
                <a:gd name="T8" fmla="*/ 0 w 7"/>
                <a:gd name="T9" fmla="*/ 18 h 22"/>
                <a:gd name="T10" fmla="*/ 3 w 7"/>
                <a:gd name="T11" fmla="*/ 15 h 22"/>
                <a:gd name="T12" fmla="*/ 3 w 7"/>
                <a:gd name="T13" fmla="*/ 22 h 22"/>
                <a:gd name="T14" fmla="*/ 7 w 7"/>
                <a:gd name="T15" fmla="*/ 22 h 22"/>
                <a:gd name="T16" fmla="*/ 7 w 7"/>
                <a:gd name="T17" fmla="*/ 18 h 22"/>
                <a:gd name="T18" fmla="*/ 3 w 7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2">
                  <a:moveTo>
                    <a:pt x="3" y="22"/>
                  </a:moveTo>
                  <a:lnTo>
                    <a:pt x="7" y="1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3" y="22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26" name="Freeform 1178"/>
            <p:cNvSpPr>
              <a:spLocks/>
            </p:cNvSpPr>
            <p:nvPr/>
          </p:nvSpPr>
          <p:spPr bwMode="auto">
            <a:xfrm>
              <a:off x="4329" y="2904"/>
              <a:ext cx="18" cy="18"/>
            </a:xfrm>
            <a:custGeom>
              <a:avLst/>
              <a:gdLst>
                <a:gd name="T0" fmla="*/ 4 w 18"/>
                <a:gd name="T1" fmla="*/ 7 h 18"/>
                <a:gd name="T2" fmla="*/ 11 w 18"/>
                <a:gd name="T3" fmla="*/ 14 h 18"/>
                <a:gd name="T4" fmla="*/ 18 w 18"/>
                <a:gd name="T5" fmla="*/ 18 h 18"/>
                <a:gd name="T6" fmla="*/ 18 w 18"/>
                <a:gd name="T7" fmla="*/ 11 h 18"/>
                <a:gd name="T8" fmla="*/ 15 w 18"/>
                <a:gd name="T9" fmla="*/ 11 h 18"/>
                <a:gd name="T10" fmla="*/ 15 w 18"/>
                <a:gd name="T11" fmla="*/ 4 h 18"/>
                <a:gd name="T12" fmla="*/ 8 w 18"/>
                <a:gd name="T13" fmla="*/ 0 h 18"/>
                <a:gd name="T14" fmla="*/ 0 w 18"/>
                <a:gd name="T15" fmla="*/ 0 h 18"/>
                <a:gd name="T16" fmla="*/ 0 w 18"/>
                <a:gd name="T17" fmla="*/ 4 h 18"/>
                <a:gd name="T18" fmla="*/ 0 w 18"/>
                <a:gd name="T19" fmla="*/ 0 h 18"/>
                <a:gd name="T20" fmla="*/ 0 w 18"/>
                <a:gd name="T21" fmla="*/ 4 h 18"/>
                <a:gd name="T22" fmla="*/ 4 w 18"/>
                <a:gd name="T2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8">
                  <a:moveTo>
                    <a:pt x="4" y="7"/>
                  </a:moveTo>
                  <a:lnTo>
                    <a:pt x="11" y="14"/>
                  </a:lnTo>
                  <a:lnTo>
                    <a:pt x="18" y="18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4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27" name="Freeform 1179"/>
            <p:cNvSpPr>
              <a:spLocks/>
            </p:cNvSpPr>
            <p:nvPr/>
          </p:nvSpPr>
          <p:spPr bwMode="auto">
            <a:xfrm>
              <a:off x="4326" y="2908"/>
              <a:ext cx="11" cy="25"/>
            </a:xfrm>
            <a:custGeom>
              <a:avLst/>
              <a:gdLst>
                <a:gd name="T0" fmla="*/ 3 w 11"/>
                <a:gd name="T1" fmla="*/ 25 h 25"/>
                <a:gd name="T2" fmla="*/ 7 w 11"/>
                <a:gd name="T3" fmla="*/ 21 h 25"/>
                <a:gd name="T4" fmla="*/ 11 w 11"/>
                <a:gd name="T5" fmla="*/ 14 h 25"/>
                <a:gd name="T6" fmla="*/ 7 w 11"/>
                <a:gd name="T7" fmla="*/ 10 h 25"/>
                <a:gd name="T8" fmla="*/ 7 w 11"/>
                <a:gd name="T9" fmla="*/ 3 h 25"/>
                <a:gd name="T10" fmla="*/ 3 w 11"/>
                <a:gd name="T11" fmla="*/ 0 h 25"/>
                <a:gd name="T12" fmla="*/ 0 w 11"/>
                <a:gd name="T13" fmla="*/ 7 h 25"/>
                <a:gd name="T14" fmla="*/ 0 w 11"/>
                <a:gd name="T15" fmla="*/ 14 h 25"/>
                <a:gd name="T16" fmla="*/ 3 w 11"/>
                <a:gd name="T17" fmla="*/ 14 h 25"/>
                <a:gd name="T18" fmla="*/ 3 w 11"/>
                <a:gd name="T19" fmla="*/ 18 h 25"/>
                <a:gd name="T20" fmla="*/ 7 w 11"/>
                <a:gd name="T21" fmla="*/ 18 h 25"/>
                <a:gd name="T22" fmla="*/ 3 w 11"/>
                <a:gd name="T23" fmla="*/ 25 h 25"/>
                <a:gd name="T24" fmla="*/ 7 w 11"/>
                <a:gd name="T25" fmla="*/ 25 h 25"/>
                <a:gd name="T26" fmla="*/ 7 w 11"/>
                <a:gd name="T27" fmla="*/ 21 h 25"/>
                <a:gd name="T28" fmla="*/ 3 w 11"/>
                <a:gd name="T2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lnTo>
                    <a:pt x="7" y="21"/>
                  </a:lnTo>
                  <a:lnTo>
                    <a:pt x="11" y="14"/>
                  </a:lnTo>
                  <a:lnTo>
                    <a:pt x="7" y="10"/>
                  </a:lnTo>
                  <a:lnTo>
                    <a:pt x="7" y="3"/>
                  </a:lnTo>
                  <a:lnTo>
                    <a:pt x="3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7" y="18"/>
                  </a:lnTo>
                  <a:lnTo>
                    <a:pt x="3" y="25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28" name="Freeform 1180"/>
            <p:cNvSpPr>
              <a:spLocks/>
            </p:cNvSpPr>
            <p:nvPr/>
          </p:nvSpPr>
          <p:spPr bwMode="auto">
            <a:xfrm>
              <a:off x="4315" y="2915"/>
              <a:ext cx="18" cy="18"/>
            </a:xfrm>
            <a:custGeom>
              <a:avLst/>
              <a:gdLst>
                <a:gd name="T0" fmla="*/ 4 w 18"/>
                <a:gd name="T1" fmla="*/ 7 h 18"/>
                <a:gd name="T2" fmla="*/ 7 w 18"/>
                <a:gd name="T3" fmla="*/ 7 h 18"/>
                <a:gd name="T4" fmla="*/ 11 w 18"/>
                <a:gd name="T5" fmla="*/ 14 h 18"/>
                <a:gd name="T6" fmla="*/ 14 w 18"/>
                <a:gd name="T7" fmla="*/ 18 h 18"/>
                <a:gd name="T8" fmla="*/ 18 w 18"/>
                <a:gd name="T9" fmla="*/ 11 h 18"/>
                <a:gd name="T10" fmla="*/ 14 w 18"/>
                <a:gd name="T11" fmla="*/ 7 h 18"/>
                <a:gd name="T12" fmla="*/ 14 w 18"/>
                <a:gd name="T13" fmla="*/ 3 h 18"/>
                <a:gd name="T14" fmla="*/ 7 w 18"/>
                <a:gd name="T15" fmla="*/ 0 h 18"/>
                <a:gd name="T16" fmla="*/ 0 w 18"/>
                <a:gd name="T17" fmla="*/ 0 h 18"/>
                <a:gd name="T18" fmla="*/ 4 w 18"/>
                <a:gd name="T1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4" y="7"/>
                  </a:moveTo>
                  <a:lnTo>
                    <a:pt x="7" y="7"/>
                  </a:lnTo>
                  <a:lnTo>
                    <a:pt x="11" y="14"/>
                  </a:lnTo>
                  <a:lnTo>
                    <a:pt x="14" y="18"/>
                  </a:lnTo>
                  <a:lnTo>
                    <a:pt x="18" y="11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7" y="0"/>
                  </a:lnTo>
                  <a:lnTo>
                    <a:pt x="0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29" name="Freeform 1181"/>
            <p:cNvSpPr>
              <a:spLocks/>
            </p:cNvSpPr>
            <p:nvPr/>
          </p:nvSpPr>
          <p:spPr bwMode="auto">
            <a:xfrm>
              <a:off x="4311" y="2915"/>
              <a:ext cx="8" cy="11"/>
            </a:xfrm>
            <a:custGeom>
              <a:avLst/>
              <a:gdLst>
                <a:gd name="T0" fmla="*/ 0 w 8"/>
                <a:gd name="T1" fmla="*/ 7 h 11"/>
                <a:gd name="T2" fmla="*/ 8 w 8"/>
                <a:gd name="T3" fmla="*/ 7 h 11"/>
                <a:gd name="T4" fmla="*/ 4 w 8"/>
                <a:gd name="T5" fmla="*/ 0 h 11"/>
                <a:gd name="T6" fmla="*/ 4 w 8"/>
                <a:gd name="T7" fmla="*/ 3 h 11"/>
                <a:gd name="T8" fmla="*/ 8 w 8"/>
                <a:gd name="T9" fmla="*/ 3 h 11"/>
                <a:gd name="T10" fmla="*/ 0 w 8"/>
                <a:gd name="T11" fmla="*/ 7 h 11"/>
                <a:gd name="T12" fmla="*/ 4 w 8"/>
                <a:gd name="T13" fmla="*/ 11 h 11"/>
                <a:gd name="T14" fmla="*/ 8 w 8"/>
                <a:gd name="T15" fmla="*/ 7 h 11"/>
                <a:gd name="T16" fmla="*/ 0 w 8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1">
                  <a:moveTo>
                    <a:pt x="0" y="7"/>
                  </a:moveTo>
                  <a:lnTo>
                    <a:pt x="8" y="7"/>
                  </a:lnTo>
                  <a:lnTo>
                    <a:pt x="4" y="0"/>
                  </a:lnTo>
                  <a:lnTo>
                    <a:pt x="4" y="3"/>
                  </a:lnTo>
                  <a:lnTo>
                    <a:pt x="8" y="3"/>
                  </a:lnTo>
                  <a:lnTo>
                    <a:pt x="0" y="7"/>
                  </a:lnTo>
                  <a:lnTo>
                    <a:pt x="4" y="11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30" name="Freeform 1182"/>
            <p:cNvSpPr>
              <a:spLocks/>
            </p:cNvSpPr>
            <p:nvPr/>
          </p:nvSpPr>
          <p:spPr bwMode="auto">
            <a:xfrm>
              <a:off x="4275" y="2911"/>
              <a:ext cx="44" cy="18"/>
            </a:xfrm>
            <a:custGeom>
              <a:avLst/>
              <a:gdLst>
                <a:gd name="T0" fmla="*/ 0 w 44"/>
                <a:gd name="T1" fmla="*/ 18 h 18"/>
                <a:gd name="T2" fmla="*/ 11 w 44"/>
                <a:gd name="T3" fmla="*/ 18 h 18"/>
                <a:gd name="T4" fmla="*/ 15 w 44"/>
                <a:gd name="T5" fmla="*/ 15 h 18"/>
                <a:gd name="T6" fmla="*/ 18 w 44"/>
                <a:gd name="T7" fmla="*/ 15 h 18"/>
                <a:gd name="T8" fmla="*/ 26 w 44"/>
                <a:gd name="T9" fmla="*/ 11 h 18"/>
                <a:gd name="T10" fmla="*/ 29 w 44"/>
                <a:gd name="T11" fmla="*/ 7 h 18"/>
                <a:gd name="T12" fmla="*/ 36 w 44"/>
                <a:gd name="T13" fmla="*/ 7 h 18"/>
                <a:gd name="T14" fmla="*/ 36 w 44"/>
                <a:gd name="T15" fmla="*/ 11 h 18"/>
                <a:gd name="T16" fmla="*/ 44 w 44"/>
                <a:gd name="T17" fmla="*/ 7 h 18"/>
                <a:gd name="T18" fmla="*/ 40 w 44"/>
                <a:gd name="T19" fmla="*/ 0 h 18"/>
                <a:gd name="T20" fmla="*/ 29 w 44"/>
                <a:gd name="T21" fmla="*/ 0 h 18"/>
                <a:gd name="T22" fmla="*/ 22 w 44"/>
                <a:gd name="T23" fmla="*/ 4 h 18"/>
                <a:gd name="T24" fmla="*/ 18 w 44"/>
                <a:gd name="T25" fmla="*/ 7 h 18"/>
                <a:gd name="T26" fmla="*/ 15 w 44"/>
                <a:gd name="T27" fmla="*/ 7 h 18"/>
                <a:gd name="T28" fmla="*/ 8 w 44"/>
                <a:gd name="T29" fmla="*/ 11 h 18"/>
                <a:gd name="T30" fmla="*/ 4 w 44"/>
                <a:gd name="T31" fmla="*/ 11 h 18"/>
                <a:gd name="T32" fmla="*/ 8 w 44"/>
                <a:gd name="T33" fmla="*/ 11 h 18"/>
                <a:gd name="T34" fmla="*/ 0 w 44"/>
                <a:gd name="T35" fmla="*/ 18 h 18"/>
                <a:gd name="T36" fmla="*/ 4 w 44"/>
                <a:gd name="T37" fmla="*/ 18 h 18"/>
                <a:gd name="T38" fmla="*/ 0 w 44"/>
                <a:gd name="T3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18">
                  <a:moveTo>
                    <a:pt x="0" y="18"/>
                  </a:moveTo>
                  <a:lnTo>
                    <a:pt x="11" y="18"/>
                  </a:lnTo>
                  <a:lnTo>
                    <a:pt x="15" y="15"/>
                  </a:lnTo>
                  <a:lnTo>
                    <a:pt x="18" y="15"/>
                  </a:lnTo>
                  <a:lnTo>
                    <a:pt x="26" y="11"/>
                  </a:lnTo>
                  <a:lnTo>
                    <a:pt x="29" y="7"/>
                  </a:lnTo>
                  <a:lnTo>
                    <a:pt x="36" y="7"/>
                  </a:lnTo>
                  <a:lnTo>
                    <a:pt x="36" y="11"/>
                  </a:lnTo>
                  <a:lnTo>
                    <a:pt x="44" y="7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22" y="4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31" name="Freeform 1183"/>
            <p:cNvSpPr>
              <a:spLocks/>
            </p:cNvSpPr>
            <p:nvPr/>
          </p:nvSpPr>
          <p:spPr bwMode="auto">
            <a:xfrm>
              <a:off x="4275" y="2897"/>
              <a:ext cx="26" cy="32"/>
            </a:xfrm>
            <a:custGeom>
              <a:avLst/>
              <a:gdLst>
                <a:gd name="T0" fmla="*/ 4 w 26"/>
                <a:gd name="T1" fmla="*/ 0 h 32"/>
                <a:gd name="T2" fmla="*/ 4 w 26"/>
                <a:gd name="T3" fmla="*/ 7 h 32"/>
                <a:gd name="T4" fmla="*/ 18 w 26"/>
                <a:gd name="T5" fmla="*/ 7 h 32"/>
                <a:gd name="T6" fmla="*/ 11 w 26"/>
                <a:gd name="T7" fmla="*/ 14 h 32"/>
                <a:gd name="T8" fmla="*/ 4 w 26"/>
                <a:gd name="T9" fmla="*/ 18 h 32"/>
                <a:gd name="T10" fmla="*/ 0 w 26"/>
                <a:gd name="T11" fmla="*/ 25 h 32"/>
                <a:gd name="T12" fmla="*/ 0 w 26"/>
                <a:gd name="T13" fmla="*/ 32 h 32"/>
                <a:gd name="T14" fmla="*/ 8 w 26"/>
                <a:gd name="T15" fmla="*/ 25 h 32"/>
                <a:gd name="T16" fmla="*/ 8 w 26"/>
                <a:gd name="T17" fmla="*/ 29 h 32"/>
                <a:gd name="T18" fmla="*/ 15 w 26"/>
                <a:gd name="T19" fmla="*/ 21 h 32"/>
                <a:gd name="T20" fmla="*/ 18 w 26"/>
                <a:gd name="T21" fmla="*/ 14 h 32"/>
                <a:gd name="T22" fmla="*/ 26 w 26"/>
                <a:gd name="T23" fmla="*/ 11 h 32"/>
                <a:gd name="T24" fmla="*/ 22 w 26"/>
                <a:gd name="T25" fmla="*/ 3 h 32"/>
                <a:gd name="T26" fmla="*/ 18 w 26"/>
                <a:gd name="T27" fmla="*/ 0 h 32"/>
                <a:gd name="T28" fmla="*/ 4 w 26"/>
                <a:gd name="T29" fmla="*/ 0 h 32"/>
                <a:gd name="T30" fmla="*/ 4 w 26"/>
                <a:gd name="T31" fmla="*/ 7 h 32"/>
                <a:gd name="T32" fmla="*/ 4 w 26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2">
                  <a:moveTo>
                    <a:pt x="4" y="0"/>
                  </a:moveTo>
                  <a:lnTo>
                    <a:pt x="4" y="7"/>
                  </a:lnTo>
                  <a:lnTo>
                    <a:pt x="18" y="7"/>
                  </a:lnTo>
                  <a:lnTo>
                    <a:pt x="11" y="14"/>
                  </a:lnTo>
                  <a:lnTo>
                    <a:pt x="4" y="18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8" y="25"/>
                  </a:lnTo>
                  <a:lnTo>
                    <a:pt x="8" y="29"/>
                  </a:lnTo>
                  <a:lnTo>
                    <a:pt x="15" y="21"/>
                  </a:lnTo>
                  <a:lnTo>
                    <a:pt x="18" y="14"/>
                  </a:lnTo>
                  <a:lnTo>
                    <a:pt x="26" y="11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4" y="0"/>
                  </a:ln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32" name="Freeform 1184"/>
            <p:cNvSpPr>
              <a:spLocks/>
            </p:cNvSpPr>
            <p:nvPr/>
          </p:nvSpPr>
          <p:spPr bwMode="auto">
            <a:xfrm>
              <a:off x="4279" y="2890"/>
              <a:ext cx="29" cy="14"/>
            </a:xfrm>
            <a:custGeom>
              <a:avLst/>
              <a:gdLst>
                <a:gd name="T0" fmla="*/ 18 w 29"/>
                <a:gd name="T1" fmla="*/ 3 h 14"/>
                <a:gd name="T2" fmla="*/ 22 w 29"/>
                <a:gd name="T3" fmla="*/ 0 h 14"/>
                <a:gd name="T4" fmla="*/ 14 w 29"/>
                <a:gd name="T5" fmla="*/ 0 h 14"/>
                <a:gd name="T6" fmla="*/ 14 w 29"/>
                <a:gd name="T7" fmla="*/ 3 h 14"/>
                <a:gd name="T8" fmla="*/ 11 w 29"/>
                <a:gd name="T9" fmla="*/ 3 h 14"/>
                <a:gd name="T10" fmla="*/ 7 w 29"/>
                <a:gd name="T11" fmla="*/ 7 h 14"/>
                <a:gd name="T12" fmla="*/ 0 w 29"/>
                <a:gd name="T13" fmla="*/ 7 h 14"/>
                <a:gd name="T14" fmla="*/ 0 w 29"/>
                <a:gd name="T15" fmla="*/ 14 h 14"/>
                <a:gd name="T16" fmla="*/ 7 w 29"/>
                <a:gd name="T17" fmla="*/ 14 h 14"/>
                <a:gd name="T18" fmla="*/ 11 w 29"/>
                <a:gd name="T19" fmla="*/ 10 h 14"/>
                <a:gd name="T20" fmla="*/ 18 w 29"/>
                <a:gd name="T21" fmla="*/ 10 h 14"/>
                <a:gd name="T22" fmla="*/ 18 w 29"/>
                <a:gd name="T23" fmla="*/ 7 h 14"/>
                <a:gd name="T24" fmla="*/ 22 w 29"/>
                <a:gd name="T25" fmla="*/ 7 h 14"/>
                <a:gd name="T26" fmla="*/ 29 w 29"/>
                <a:gd name="T27" fmla="*/ 0 h 14"/>
                <a:gd name="T28" fmla="*/ 25 w 29"/>
                <a:gd name="T29" fmla="*/ 3 h 14"/>
                <a:gd name="T30" fmla="*/ 29 w 29"/>
                <a:gd name="T31" fmla="*/ 3 h 14"/>
                <a:gd name="T32" fmla="*/ 29 w 29"/>
                <a:gd name="T33" fmla="*/ 0 h 14"/>
                <a:gd name="T34" fmla="*/ 18 w 29"/>
                <a:gd name="T3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14">
                  <a:moveTo>
                    <a:pt x="18" y="3"/>
                  </a:moveTo>
                  <a:lnTo>
                    <a:pt x="2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9" y="0"/>
                  </a:lnTo>
                  <a:lnTo>
                    <a:pt x="25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33" name="Freeform 1185"/>
            <p:cNvSpPr>
              <a:spLocks/>
            </p:cNvSpPr>
            <p:nvPr/>
          </p:nvSpPr>
          <p:spPr bwMode="auto">
            <a:xfrm>
              <a:off x="4293" y="2882"/>
              <a:ext cx="15" cy="11"/>
            </a:xfrm>
            <a:custGeom>
              <a:avLst/>
              <a:gdLst>
                <a:gd name="T0" fmla="*/ 8 w 15"/>
                <a:gd name="T1" fmla="*/ 0 h 11"/>
                <a:gd name="T2" fmla="*/ 4 w 15"/>
                <a:gd name="T3" fmla="*/ 4 h 11"/>
                <a:gd name="T4" fmla="*/ 4 w 15"/>
                <a:gd name="T5" fmla="*/ 11 h 11"/>
                <a:gd name="T6" fmla="*/ 15 w 15"/>
                <a:gd name="T7" fmla="*/ 8 h 11"/>
                <a:gd name="T8" fmla="*/ 11 w 15"/>
                <a:gd name="T9" fmla="*/ 0 h 11"/>
                <a:gd name="T10" fmla="*/ 8 w 15"/>
                <a:gd name="T11" fmla="*/ 8 h 11"/>
                <a:gd name="T12" fmla="*/ 8 w 15"/>
                <a:gd name="T13" fmla="*/ 0 h 11"/>
                <a:gd name="T14" fmla="*/ 0 w 15"/>
                <a:gd name="T15" fmla="*/ 0 h 11"/>
                <a:gd name="T16" fmla="*/ 4 w 15"/>
                <a:gd name="T17" fmla="*/ 4 h 11"/>
                <a:gd name="T18" fmla="*/ 8 w 15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1">
                  <a:moveTo>
                    <a:pt x="8" y="0"/>
                  </a:moveTo>
                  <a:lnTo>
                    <a:pt x="4" y="4"/>
                  </a:lnTo>
                  <a:lnTo>
                    <a:pt x="4" y="11"/>
                  </a:lnTo>
                  <a:lnTo>
                    <a:pt x="15" y="8"/>
                  </a:lnTo>
                  <a:lnTo>
                    <a:pt x="11" y="0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34" name="Freeform 1186"/>
            <p:cNvSpPr>
              <a:spLocks/>
            </p:cNvSpPr>
            <p:nvPr/>
          </p:nvSpPr>
          <p:spPr bwMode="auto">
            <a:xfrm>
              <a:off x="4301" y="2882"/>
              <a:ext cx="36" cy="15"/>
            </a:xfrm>
            <a:custGeom>
              <a:avLst/>
              <a:gdLst>
                <a:gd name="T0" fmla="*/ 32 w 36"/>
                <a:gd name="T1" fmla="*/ 8 h 15"/>
                <a:gd name="T2" fmla="*/ 18 w 36"/>
                <a:gd name="T3" fmla="*/ 8 h 15"/>
                <a:gd name="T4" fmla="*/ 10 w 36"/>
                <a:gd name="T5" fmla="*/ 0 h 15"/>
                <a:gd name="T6" fmla="*/ 0 w 36"/>
                <a:gd name="T7" fmla="*/ 0 h 15"/>
                <a:gd name="T8" fmla="*/ 0 w 36"/>
                <a:gd name="T9" fmla="*/ 8 h 15"/>
                <a:gd name="T10" fmla="*/ 7 w 36"/>
                <a:gd name="T11" fmla="*/ 8 h 15"/>
                <a:gd name="T12" fmla="*/ 14 w 36"/>
                <a:gd name="T13" fmla="*/ 11 h 15"/>
                <a:gd name="T14" fmla="*/ 18 w 36"/>
                <a:gd name="T15" fmla="*/ 11 h 15"/>
                <a:gd name="T16" fmla="*/ 21 w 36"/>
                <a:gd name="T17" fmla="*/ 15 h 15"/>
                <a:gd name="T18" fmla="*/ 32 w 36"/>
                <a:gd name="T19" fmla="*/ 15 h 15"/>
                <a:gd name="T20" fmla="*/ 36 w 36"/>
                <a:gd name="T21" fmla="*/ 11 h 15"/>
                <a:gd name="T22" fmla="*/ 28 w 36"/>
                <a:gd name="T23" fmla="*/ 11 h 15"/>
                <a:gd name="T24" fmla="*/ 32 w 36"/>
                <a:gd name="T25" fmla="*/ 8 h 15"/>
                <a:gd name="T26" fmla="*/ 32 w 36"/>
                <a:gd name="T27" fmla="*/ 4 h 15"/>
                <a:gd name="T28" fmla="*/ 28 w 36"/>
                <a:gd name="T29" fmla="*/ 8 h 15"/>
                <a:gd name="T30" fmla="*/ 32 w 36"/>
                <a:gd name="T3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5">
                  <a:moveTo>
                    <a:pt x="32" y="8"/>
                  </a:moveTo>
                  <a:lnTo>
                    <a:pt x="18" y="8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1" y="15"/>
                  </a:lnTo>
                  <a:lnTo>
                    <a:pt x="32" y="15"/>
                  </a:lnTo>
                  <a:lnTo>
                    <a:pt x="36" y="11"/>
                  </a:lnTo>
                  <a:lnTo>
                    <a:pt x="28" y="11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8" y="8"/>
                  </a:lnTo>
                  <a:lnTo>
                    <a:pt x="3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35" name="Freeform 1187"/>
            <p:cNvSpPr>
              <a:spLocks/>
            </p:cNvSpPr>
            <p:nvPr/>
          </p:nvSpPr>
          <p:spPr bwMode="auto">
            <a:xfrm>
              <a:off x="4031" y="2893"/>
              <a:ext cx="32" cy="79"/>
            </a:xfrm>
            <a:custGeom>
              <a:avLst/>
              <a:gdLst>
                <a:gd name="T0" fmla="*/ 7 w 32"/>
                <a:gd name="T1" fmla="*/ 79 h 79"/>
                <a:gd name="T2" fmla="*/ 0 w 32"/>
                <a:gd name="T3" fmla="*/ 79 h 79"/>
                <a:gd name="T4" fmla="*/ 3 w 32"/>
                <a:gd name="T5" fmla="*/ 69 h 79"/>
                <a:gd name="T6" fmla="*/ 7 w 32"/>
                <a:gd name="T7" fmla="*/ 58 h 79"/>
                <a:gd name="T8" fmla="*/ 7 w 32"/>
                <a:gd name="T9" fmla="*/ 47 h 79"/>
                <a:gd name="T10" fmla="*/ 10 w 32"/>
                <a:gd name="T11" fmla="*/ 36 h 79"/>
                <a:gd name="T12" fmla="*/ 18 w 32"/>
                <a:gd name="T13" fmla="*/ 29 h 79"/>
                <a:gd name="T14" fmla="*/ 21 w 32"/>
                <a:gd name="T15" fmla="*/ 18 h 79"/>
                <a:gd name="T16" fmla="*/ 25 w 32"/>
                <a:gd name="T17" fmla="*/ 7 h 79"/>
                <a:gd name="T18" fmla="*/ 32 w 32"/>
                <a:gd name="T19" fmla="*/ 0 h 79"/>
                <a:gd name="T20" fmla="*/ 28 w 32"/>
                <a:gd name="T21" fmla="*/ 7 h 79"/>
                <a:gd name="T22" fmla="*/ 25 w 32"/>
                <a:gd name="T23" fmla="*/ 18 h 79"/>
                <a:gd name="T24" fmla="*/ 21 w 32"/>
                <a:gd name="T25" fmla="*/ 29 h 79"/>
                <a:gd name="T26" fmla="*/ 18 w 32"/>
                <a:gd name="T27" fmla="*/ 36 h 79"/>
                <a:gd name="T28" fmla="*/ 14 w 32"/>
                <a:gd name="T29" fmla="*/ 47 h 79"/>
                <a:gd name="T30" fmla="*/ 7 w 32"/>
                <a:gd name="T31" fmla="*/ 58 h 79"/>
                <a:gd name="T32" fmla="*/ 7 w 3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7" y="79"/>
                  </a:moveTo>
                  <a:lnTo>
                    <a:pt x="0" y="79"/>
                  </a:lnTo>
                  <a:lnTo>
                    <a:pt x="3" y="69"/>
                  </a:lnTo>
                  <a:lnTo>
                    <a:pt x="7" y="58"/>
                  </a:lnTo>
                  <a:lnTo>
                    <a:pt x="7" y="47"/>
                  </a:lnTo>
                  <a:lnTo>
                    <a:pt x="10" y="36"/>
                  </a:lnTo>
                  <a:lnTo>
                    <a:pt x="18" y="29"/>
                  </a:lnTo>
                  <a:lnTo>
                    <a:pt x="21" y="18"/>
                  </a:lnTo>
                  <a:lnTo>
                    <a:pt x="25" y="7"/>
                  </a:lnTo>
                  <a:lnTo>
                    <a:pt x="32" y="0"/>
                  </a:lnTo>
                  <a:lnTo>
                    <a:pt x="28" y="7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8" y="36"/>
                  </a:lnTo>
                  <a:lnTo>
                    <a:pt x="14" y="47"/>
                  </a:lnTo>
                  <a:lnTo>
                    <a:pt x="7" y="58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36" name="Freeform 1188"/>
            <p:cNvSpPr>
              <a:spLocks/>
            </p:cNvSpPr>
            <p:nvPr/>
          </p:nvSpPr>
          <p:spPr bwMode="auto">
            <a:xfrm>
              <a:off x="4027" y="2969"/>
              <a:ext cx="11" cy="7"/>
            </a:xfrm>
            <a:custGeom>
              <a:avLst/>
              <a:gdLst>
                <a:gd name="T0" fmla="*/ 0 w 11"/>
                <a:gd name="T1" fmla="*/ 0 h 7"/>
                <a:gd name="T2" fmla="*/ 4 w 11"/>
                <a:gd name="T3" fmla="*/ 7 h 7"/>
                <a:gd name="T4" fmla="*/ 11 w 11"/>
                <a:gd name="T5" fmla="*/ 7 h 7"/>
                <a:gd name="T6" fmla="*/ 11 w 11"/>
                <a:gd name="T7" fmla="*/ 0 h 7"/>
                <a:gd name="T8" fmla="*/ 4 w 11"/>
                <a:gd name="T9" fmla="*/ 0 h 7"/>
                <a:gd name="T10" fmla="*/ 7 w 11"/>
                <a:gd name="T11" fmla="*/ 3 h 7"/>
                <a:gd name="T12" fmla="*/ 0 w 11"/>
                <a:gd name="T13" fmla="*/ 0 h 7"/>
                <a:gd name="T14" fmla="*/ 0 w 11"/>
                <a:gd name="T15" fmla="*/ 7 h 7"/>
                <a:gd name="T16" fmla="*/ 4 w 11"/>
                <a:gd name="T17" fmla="*/ 7 h 7"/>
                <a:gd name="T18" fmla="*/ 0 w 1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lnTo>
                    <a:pt x="4" y="7"/>
                  </a:lnTo>
                  <a:lnTo>
                    <a:pt x="11" y="7"/>
                  </a:lnTo>
                  <a:lnTo>
                    <a:pt x="11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7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37" name="Freeform 1189"/>
            <p:cNvSpPr>
              <a:spLocks/>
            </p:cNvSpPr>
            <p:nvPr/>
          </p:nvSpPr>
          <p:spPr bwMode="auto">
            <a:xfrm>
              <a:off x="4027" y="2879"/>
              <a:ext cx="43" cy="93"/>
            </a:xfrm>
            <a:custGeom>
              <a:avLst/>
              <a:gdLst>
                <a:gd name="T0" fmla="*/ 40 w 43"/>
                <a:gd name="T1" fmla="*/ 14 h 93"/>
                <a:gd name="T2" fmla="*/ 32 w 43"/>
                <a:gd name="T3" fmla="*/ 11 h 93"/>
                <a:gd name="T4" fmla="*/ 29 w 43"/>
                <a:gd name="T5" fmla="*/ 21 h 93"/>
                <a:gd name="T6" fmla="*/ 22 w 43"/>
                <a:gd name="T7" fmla="*/ 29 h 93"/>
                <a:gd name="T8" fmla="*/ 18 w 43"/>
                <a:gd name="T9" fmla="*/ 39 h 93"/>
                <a:gd name="T10" fmla="*/ 11 w 43"/>
                <a:gd name="T11" fmla="*/ 50 h 93"/>
                <a:gd name="T12" fmla="*/ 11 w 43"/>
                <a:gd name="T13" fmla="*/ 61 h 93"/>
                <a:gd name="T14" fmla="*/ 7 w 43"/>
                <a:gd name="T15" fmla="*/ 72 h 93"/>
                <a:gd name="T16" fmla="*/ 4 w 43"/>
                <a:gd name="T17" fmla="*/ 83 h 93"/>
                <a:gd name="T18" fmla="*/ 0 w 43"/>
                <a:gd name="T19" fmla="*/ 90 h 93"/>
                <a:gd name="T20" fmla="*/ 7 w 43"/>
                <a:gd name="T21" fmla="*/ 93 h 93"/>
                <a:gd name="T22" fmla="*/ 11 w 43"/>
                <a:gd name="T23" fmla="*/ 83 h 93"/>
                <a:gd name="T24" fmla="*/ 11 w 43"/>
                <a:gd name="T25" fmla="*/ 72 h 93"/>
                <a:gd name="T26" fmla="*/ 14 w 43"/>
                <a:gd name="T27" fmla="*/ 65 h 93"/>
                <a:gd name="T28" fmla="*/ 18 w 43"/>
                <a:gd name="T29" fmla="*/ 54 h 93"/>
                <a:gd name="T30" fmla="*/ 25 w 43"/>
                <a:gd name="T31" fmla="*/ 43 h 93"/>
                <a:gd name="T32" fmla="*/ 29 w 43"/>
                <a:gd name="T33" fmla="*/ 32 h 93"/>
                <a:gd name="T34" fmla="*/ 32 w 43"/>
                <a:gd name="T35" fmla="*/ 25 h 93"/>
                <a:gd name="T36" fmla="*/ 40 w 43"/>
                <a:gd name="T37" fmla="*/ 18 h 93"/>
                <a:gd name="T38" fmla="*/ 32 w 43"/>
                <a:gd name="T39" fmla="*/ 14 h 93"/>
                <a:gd name="T40" fmla="*/ 40 w 43"/>
                <a:gd name="T41" fmla="*/ 14 h 93"/>
                <a:gd name="T42" fmla="*/ 43 w 43"/>
                <a:gd name="T43" fmla="*/ 0 h 93"/>
                <a:gd name="T44" fmla="*/ 32 w 43"/>
                <a:gd name="T45" fmla="*/ 11 h 93"/>
                <a:gd name="T46" fmla="*/ 40 w 43"/>
                <a:gd name="T4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93">
                  <a:moveTo>
                    <a:pt x="40" y="14"/>
                  </a:moveTo>
                  <a:lnTo>
                    <a:pt x="32" y="11"/>
                  </a:lnTo>
                  <a:lnTo>
                    <a:pt x="29" y="21"/>
                  </a:lnTo>
                  <a:lnTo>
                    <a:pt x="22" y="29"/>
                  </a:lnTo>
                  <a:lnTo>
                    <a:pt x="18" y="39"/>
                  </a:lnTo>
                  <a:lnTo>
                    <a:pt x="11" y="50"/>
                  </a:lnTo>
                  <a:lnTo>
                    <a:pt x="11" y="61"/>
                  </a:lnTo>
                  <a:lnTo>
                    <a:pt x="7" y="72"/>
                  </a:lnTo>
                  <a:lnTo>
                    <a:pt x="4" y="83"/>
                  </a:lnTo>
                  <a:lnTo>
                    <a:pt x="0" y="90"/>
                  </a:lnTo>
                  <a:lnTo>
                    <a:pt x="7" y="93"/>
                  </a:lnTo>
                  <a:lnTo>
                    <a:pt x="11" y="83"/>
                  </a:lnTo>
                  <a:lnTo>
                    <a:pt x="11" y="72"/>
                  </a:lnTo>
                  <a:lnTo>
                    <a:pt x="14" y="65"/>
                  </a:lnTo>
                  <a:lnTo>
                    <a:pt x="18" y="54"/>
                  </a:lnTo>
                  <a:lnTo>
                    <a:pt x="25" y="43"/>
                  </a:lnTo>
                  <a:lnTo>
                    <a:pt x="29" y="32"/>
                  </a:lnTo>
                  <a:lnTo>
                    <a:pt x="32" y="25"/>
                  </a:lnTo>
                  <a:lnTo>
                    <a:pt x="40" y="18"/>
                  </a:lnTo>
                  <a:lnTo>
                    <a:pt x="32" y="14"/>
                  </a:lnTo>
                  <a:lnTo>
                    <a:pt x="40" y="14"/>
                  </a:lnTo>
                  <a:lnTo>
                    <a:pt x="43" y="0"/>
                  </a:lnTo>
                  <a:lnTo>
                    <a:pt x="32" y="11"/>
                  </a:lnTo>
                  <a:lnTo>
                    <a:pt x="4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38" name="Freeform 1190"/>
            <p:cNvSpPr>
              <a:spLocks/>
            </p:cNvSpPr>
            <p:nvPr/>
          </p:nvSpPr>
          <p:spPr bwMode="auto">
            <a:xfrm>
              <a:off x="4034" y="2893"/>
              <a:ext cx="33" cy="83"/>
            </a:xfrm>
            <a:custGeom>
              <a:avLst/>
              <a:gdLst>
                <a:gd name="T0" fmla="*/ 4 w 33"/>
                <a:gd name="T1" fmla="*/ 83 h 83"/>
                <a:gd name="T2" fmla="*/ 4 w 33"/>
                <a:gd name="T3" fmla="*/ 79 h 83"/>
                <a:gd name="T4" fmla="*/ 7 w 33"/>
                <a:gd name="T5" fmla="*/ 69 h 83"/>
                <a:gd name="T6" fmla="*/ 7 w 33"/>
                <a:gd name="T7" fmla="*/ 58 h 83"/>
                <a:gd name="T8" fmla="*/ 15 w 33"/>
                <a:gd name="T9" fmla="*/ 47 h 83"/>
                <a:gd name="T10" fmla="*/ 18 w 33"/>
                <a:gd name="T11" fmla="*/ 36 h 83"/>
                <a:gd name="T12" fmla="*/ 22 w 33"/>
                <a:gd name="T13" fmla="*/ 29 h 83"/>
                <a:gd name="T14" fmla="*/ 25 w 33"/>
                <a:gd name="T15" fmla="*/ 18 h 83"/>
                <a:gd name="T16" fmla="*/ 29 w 33"/>
                <a:gd name="T17" fmla="*/ 11 h 83"/>
                <a:gd name="T18" fmla="*/ 33 w 33"/>
                <a:gd name="T19" fmla="*/ 0 h 83"/>
                <a:gd name="T20" fmla="*/ 25 w 33"/>
                <a:gd name="T21" fmla="*/ 0 h 83"/>
                <a:gd name="T22" fmla="*/ 22 w 33"/>
                <a:gd name="T23" fmla="*/ 7 h 83"/>
                <a:gd name="T24" fmla="*/ 22 w 33"/>
                <a:gd name="T25" fmla="*/ 18 h 83"/>
                <a:gd name="T26" fmla="*/ 15 w 33"/>
                <a:gd name="T27" fmla="*/ 25 h 83"/>
                <a:gd name="T28" fmla="*/ 11 w 33"/>
                <a:gd name="T29" fmla="*/ 36 h 83"/>
                <a:gd name="T30" fmla="*/ 4 w 33"/>
                <a:gd name="T31" fmla="*/ 43 h 83"/>
                <a:gd name="T32" fmla="*/ 4 w 33"/>
                <a:gd name="T33" fmla="*/ 54 h 83"/>
                <a:gd name="T34" fmla="*/ 0 w 33"/>
                <a:gd name="T35" fmla="*/ 69 h 83"/>
                <a:gd name="T36" fmla="*/ 0 w 33"/>
                <a:gd name="T37" fmla="*/ 79 h 83"/>
                <a:gd name="T38" fmla="*/ 4 w 33"/>
                <a:gd name="T39" fmla="*/ 76 h 83"/>
                <a:gd name="T40" fmla="*/ 4 w 33"/>
                <a:gd name="T41" fmla="*/ 83 h 83"/>
                <a:gd name="T42" fmla="*/ 7 w 33"/>
                <a:gd name="T43" fmla="*/ 83 h 83"/>
                <a:gd name="T44" fmla="*/ 4 w 33"/>
                <a:gd name="T45" fmla="*/ 79 h 83"/>
                <a:gd name="T46" fmla="*/ 4 w 33"/>
                <a:gd name="T4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83">
                  <a:moveTo>
                    <a:pt x="4" y="83"/>
                  </a:moveTo>
                  <a:lnTo>
                    <a:pt x="4" y="79"/>
                  </a:lnTo>
                  <a:lnTo>
                    <a:pt x="7" y="69"/>
                  </a:lnTo>
                  <a:lnTo>
                    <a:pt x="7" y="58"/>
                  </a:lnTo>
                  <a:lnTo>
                    <a:pt x="15" y="47"/>
                  </a:lnTo>
                  <a:lnTo>
                    <a:pt x="18" y="36"/>
                  </a:lnTo>
                  <a:lnTo>
                    <a:pt x="22" y="29"/>
                  </a:lnTo>
                  <a:lnTo>
                    <a:pt x="25" y="18"/>
                  </a:lnTo>
                  <a:lnTo>
                    <a:pt x="29" y="11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2" y="7"/>
                  </a:lnTo>
                  <a:lnTo>
                    <a:pt x="22" y="18"/>
                  </a:lnTo>
                  <a:lnTo>
                    <a:pt x="15" y="25"/>
                  </a:lnTo>
                  <a:lnTo>
                    <a:pt x="11" y="36"/>
                  </a:lnTo>
                  <a:lnTo>
                    <a:pt x="4" y="43"/>
                  </a:lnTo>
                  <a:lnTo>
                    <a:pt x="4" y="54"/>
                  </a:lnTo>
                  <a:lnTo>
                    <a:pt x="0" y="69"/>
                  </a:lnTo>
                  <a:lnTo>
                    <a:pt x="0" y="79"/>
                  </a:lnTo>
                  <a:lnTo>
                    <a:pt x="4" y="76"/>
                  </a:lnTo>
                  <a:lnTo>
                    <a:pt x="4" y="83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4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39" name="Freeform 1191"/>
            <p:cNvSpPr>
              <a:spLocks/>
            </p:cNvSpPr>
            <p:nvPr/>
          </p:nvSpPr>
          <p:spPr bwMode="auto">
            <a:xfrm>
              <a:off x="3952" y="2976"/>
              <a:ext cx="10" cy="1"/>
            </a:xfrm>
            <a:custGeom>
              <a:avLst/>
              <a:gdLst>
                <a:gd name="T0" fmla="*/ 10 w 10"/>
                <a:gd name="T1" fmla="*/ 0 w 10"/>
                <a:gd name="T2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40" name="Freeform 1192"/>
            <p:cNvSpPr>
              <a:spLocks/>
            </p:cNvSpPr>
            <p:nvPr/>
          </p:nvSpPr>
          <p:spPr bwMode="auto">
            <a:xfrm>
              <a:off x="3934" y="2972"/>
              <a:ext cx="28" cy="8"/>
            </a:xfrm>
            <a:custGeom>
              <a:avLst/>
              <a:gdLst>
                <a:gd name="T0" fmla="*/ 18 w 28"/>
                <a:gd name="T1" fmla="*/ 0 h 8"/>
                <a:gd name="T2" fmla="*/ 18 w 28"/>
                <a:gd name="T3" fmla="*/ 8 h 8"/>
                <a:gd name="T4" fmla="*/ 28 w 28"/>
                <a:gd name="T5" fmla="*/ 8 h 8"/>
                <a:gd name="T6" fmla="*/ 25 w 28"/>
                <a:gd name="T7" fmla="*/ 0 h 8"/>
                <a:gd name="T8" fmla="*/ 18 w 28"/>
                <a:gd name="T9" fmla="*/ 0 h 8"/>
                <a:gd name="T10" fmla="*/ 18 w 28"/>
                <a:gd name="T11" fmla="*/ 8 h 8"/>
                <a:gd name="T12" fmla="*/ 18 w 28"/>
                <a:gd name="T13" fmla="*/ 0 h 8"/>
                <a:gd name="T14" fmla="*/ 0 w 28"/>
                <a:gd name="T15" fmla="*/ 8 h 8"/>
                <a:gd name="T16" fmla="*/ 18 w 28"/>
                <a:gd name="T17" fmla="*/ 8 h 8"/>
                <a:gd name="T18" fmla="*/ 18 w 2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8">
                  <a:moveTo>
                    <a:pt x="18" y="0"/>
                  </a:moveTo>
                  <a:lnTo>
                    <a:pt x="18" y="8"/>
                  </a:lnTo>
                  <a:lnTo>
                    <a:pt x="28" y="8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0" y="8"/>
                  </a:lnTo>
                  <a:lnTo>
                    <a:pt x="18" y="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6041" name="Freeform 1193"/>
            <p:cNvSpPr>
              <a:spLocks/>
            </p:cNvSpPr>
            <p:nvPr/>
          </p:nvSpPr>
          <p:spPr bwMode="auto">
            <a:xfrm>
              <a:off x="3952" y="2969"/>
              <a:ext cx="21" cy="11"/>
            </a:xfrm>
            <a:custGeom>
              <a:avLst/>
              <a:gdLst>
                <a:gd name="T0" fmla="*/ 10 w 21"/>
                <a:gd name="T1" fmla="*/ 11 h 11"/>
                <a:gd name="T2" fmla="*/ 10 w 21"/>
                <a:gd name="T3" fmla="*/ 3 h 11"/>
                <a:gd name="T4" fmla="*/ 7 w 21"/>
                <a:gd name="T5" fmla="*/ 0 h 11"/>
                <a:gd name="T6" fmla="*/ 3 w 21"/>
                <a:gd name="T7" fmla="*/ 3 h 11"/>
                <a:gd name="T8" fmla="*/ 0 w 21"/>
                <a:gd name="T9" fmla="*/ 3 h 11"/>
                <a:gd name="T10" fmla="*/ 0 w 21"/>
                <a:gd name="T11" fmla="*/ 11 h 11"/>
                <a:gd name="T12" fmla="*/ 7 w 21"/>
                <a:gd name="T13" fmla="*/ 11 h 11"/>
                <a:gd name="T14" fmla="*/ 7 w 21"/>
                <a:gd name="T15" fmla="*/ 3 h 11"/>
                <a:gd name="T16" fmla="*/ 10 w 21"/>
                <a:gd name="T17" fmla="*/ 11 h 11"/>
                <a:gd name="T18" fmla="*/ 21 w 21"/>
                <a:gd name="T19" fmla="*/ 7 h 11"/>
                <a:gd name="T20" fmla="*/ 10 w 21"/>
                <a:gd name="T21" fmla="*/ 3 h 11"/>
                <a:gd name="T22" fmla="*/ 10 w 21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1">
                  <a:moveTo>
                    <a:pt x="10" y="11"/>
                  </a:moveTo>
                  <a:lnTo>
                    <a:pt x="10" y="3"/>
                  </a:lnTo>
                  <a:lnTo>
                    <a:pt x="7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7" y="3"/>
                  </a:lnTo>
                  <a:lnTo>
                    <a:pt x="10" y="11"/>
                  </a:lnTo>
                  <a:lnTo>
                    <a:pt x="21" y="7"/>
                  </a:lnTo>
                  <a:lnTo>
                    <a:pt x="10" y="3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36043" name="Line 1195"/>
          <p:cNvSpPr>
            <a:spLocks noChangeShapeType="1"/>
          </p:cNvSpPr>
          <p:nvPr/>
        </p:nvSpPr>
        <p:spPr bwMode="auto">
          <a:xfrm flipV="1">
            <a:off x="4257675" y="4495800"/>
            <a:ext cx="0" cy="1360488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6044" name="AutoShape 1196"/>
          <p:cNvSpPr>
            <a:spLocks noChangeArrowheads="1"/>
          </p:cNvSpPr>
          <p:nvPr/>
        </p:nvSpPr>
        <p:spPr bwMode="auto">
          <a:xfrm flipH="1">
            <a:off x="3962400" y="4760913"/>
            <a:ext cx="909638" cy="352425"/>
          </a:xfrm>
          <a:prstGeom prst="curvedRightArrow">
            <a:avLst>
              <a:gd name="adj1" fmla="val 20000"/>
              <a:gd name="adj2" fmla="val 40000"/>
              <a:gd name="adj3" fmla="val 8603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336045" name="Line 1197"/>
          <p:cNvSpPr>
            <a:spLocks noChangeShapeType="1"/>
          </p:cNvSpPr>
          <p:nvPr/>
        </p:nvSpPr>
        <p:spPr bwMode="auto">
          <a:xfrm flipH="1" flipV="1">
            <a:off x="4256088" y="4689475"/>
            <a:ext cx="1587" cy="198438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6047" name="Line 1199"/>
          <p:cNvSpPr>
            <a:spLocks noChangeShapeType="1"/>
          </p:cNvSpPr>
          <p:nvPr/>
        </p:nvSpPr>
        <p:spPr bwMode="auto">
          <a:xfrm flipH="1" flipV="1">
            <a:off x="6021388" y="4953000"/>
            <a:ext cx="0" cy="13716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6048" name="AutoShape 1200"/>
          <p:cNvSpPr>
            <a:spLocks noChangeArrowheads="1"/>
          </p:cNvSpPr>
          <p:nvPr/>
        </p:nvSpPr>
        <p:spPr bwMode="auto">
          <a:xfrm>
            <a:off x="5407025" y="5218113"/>
            <a:ext cx="909638" cy="352425"/>
          </a:xfrm>
          <a:prstGeom prst="curvedRightArrow">
            <a:avLst>
              <a:gd name="adj1" fmla="val 20000"/>
              <a:gd name="adj2" fmla="val 40000"/>
              <a:gd name="adj3" fmla="val 8603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336049" name="Line 1201"/>
          <p:cNvSpPr>
            <a:spLocks noChangeShapeType="1"/>
          </p:cNvSpPr>
          <p:nvPr/>
        </p:nvSpPr>
        <p:spPr bwMode="auto">
          <a:xfrm flipV="1">
            <a:off x="6019800" y="5181600"/>
            <a:ext cx="1588" cy="22860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6053" name="Oval 1205"/>
          <p:cNvSpPr>
            <a:spLocks noChangeArrowheads="1"/>
          </p:cNvSpPr>
          <p:nvPr/>
        </p:nvSpPr>
        <p:spPr bwMode="auto">
          <a:xfrm>
            <a:off x="5754688" y="5640388"/>
            <a:ext cx="533400" cy="533400"/>
          </a:xfrm>
          <a:prstGeom prst="ellipse">
            <a:avLst/>
          </a:prstGeom>
          <a:gradFill rotWithShape="0">
            <a:gsLst>
              <a:gs pos="0">
                <a:srgbClr val="EF0DC9"/>
              </a:gs>
              <a:gs pos="100000">
                <a:srgbClr val="150112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336054" name="Oval 1206"/>
          <p:cNvSpPr>
            <a:spLocks noChangeArrowheads="1"/>
          </p:cNvSpPr>
          <p:nvPr/>
        </p:nvSpPr>
        <p:spPr bwMode="auto">
          <a:xfrm>
            <a:off x="3994150" y="5184775"/>
            <a:ext cx="533400" cy="533400"/>
          </a:xfrm>
          <a:prstGeom prst="ellipse">
            <a:avLst/>
          </a:prstGeom>
          <a:gradFill rotWithShape="0">
            <a:gsLst>
              <a:gs pos="0">
                <a:srgbClr val="EF0DC9"/>
              </a:gs>
              <a:gs pos="100000">
                <a:srgbClr val="150112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336055" name="Freeform 1207"/>
          <p:cNvSpPr>
            <a:spLocks/>
          </p:cNvSpPr>
          <p:nvPr/>
        </p:nvSpPr>
        <p:spPr bwMode="auto">
          <a:xfrm>
            <a:off x="5562600" y="5029200"/>
            <a:ext cx="990600" cy="1447800"/>
          </a:xfrm>
          <a:custGeom>
            <a:avLst/>
            <a:gdLst>
              <a:gd name="T0" fmla="*/ 0 w 839"/>
              <a:gd name="T1" fmla="*/ 0 h 791"/>
              <a:gd name="T2" fmla="*/ 47 w 839"/>
              <a:gd name="T3" fmla="*/ 31 h 791"/>
              <a:gd name="T4" fmla="*/ 71 w 839"/>
              <a:gd name="T5" fmla="*/ 55 h 791"/>
              <a:gd name="T6" fmla="*/ 118 w 839"/>
              <a:gd name="T7" fmla="*/ 87 h 791"/>
              <a:gd name="T8" fmla="*/ 158 w 839"/>
              <a:gd name="T9" fmla="*/ 126 h 791"/>
              <a:gd name="T10" fmla="*/ 323 w 839"/>
              <a:gd name="T11" fmla="*/ 268 h 791"/>
              <a:gd name="T12" fmla="*/ 339 w 839"/>
              <a:gd name="T13" fmla="*/ 292 h 791"/>
              <a:gd name="T14" fmla="*/ 387 w 839"/>
              <a:gd name="T15" fmla="*/ 323 h 791"/>
              <a:gd name="T16" fmla="*/ 592 w 839"/>
              <a:gd name="T17" fmla="*/ 544 h 791"/>
              <a:gd name="T18" fmla="*/ 655 w 839"/>
              <a:gd name="T19" fmla="*/ 607 h 791"/>
              <a:gd name="T20" fmla="*/ 750 w 839"/>
              <a:gd name="T21" fmla="*/ 702 h 791"/>
              <a:gd name="T22" fmla="*/ 797 w 839"/>
              <a:gd name="T23" fmla="*/ 749 h 791"/>
              <a:gd name="T24" fmla="*/ 813 w 839"/>
              <a:gd name="T25" fmla="*/ 773 h 791"/>
              <a:gd name="T26" fmla="*/ 836 w 839"/>
              <a:gd name="T27" fmla="*/ 789 h 791"/>
              <a:gd name="T28" fmla="*/ 828 w 839"/>
              <a:gd name="T29" fmla="*/ 781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39" h="791">
                <a:moveTo>
                  <a:pt x="0" y="0"/>
                </a:moveTo>
                <a:cubicBezTo>
                  <a:pt x="16" y="10"/>
                  <a:pt x="34" y="18"/>
                  <a:pt x="47" y="31"/>
                </a:cubicBezTo>
                <a:cubicBezTo>
                  <a:pt x="55" y="39"/>
                  <a:pt x="62" y="48"/>
                  <a:pt x="71" y="55"/>
                </a:cubicBezTo>
                <a:cubicBezTo>
                  <a:pt x="86" y="67"/>
                  <a:pt x="118" y="87"/>
                  <a:pt x="118" y="87"/>
                </a:cubicBezTo>
                <a:cubicBezTo>
                  <a:pt x="152" y="136"/>
                  <a:pt x="113" y="87"/>
                  <a:pt x="158" y="126"/>
                </a:cubicBezTo>
                <a:cubicBezTo>
                  <a:pt x="215" y="176"/>
                  <a:pt x="261" y="225"/>
                  <a:pt x="323" y="268"/>
                </a:cubicBezTo>
                <a:cubicBezTo>
                  <a:pt x="328" y="276"/>
                  <a:pt x="332" y="286"/>
                  <a:pt x="339" y="292"/>
                </a:cubicBezTo>
                <a:cubicBezTo>
                  <a:pt x="353" y="304"/>
                  <a:pt x="387" y="323"/>
                  <a:pt x="387" y="323"/>
                </a:cubicBezTo>
                <a:cubicBezTo>
                  <a:pt x="440" y="404"/>
                  <a:pt x="511" y="492"/>
                  <a:pt x="592" y="544"/>
                </a:cubicBezTo>
                <a:cubicBezTo>
                  <a:pt x="619" y="561"/>
                  <a:pt x="627" y="589"/>
                  <a:pt x="655" y="607"/>
                </a:cubicBezTo>
                <a:cubicBezTo>
                  <a:pt x="682" y="647"/>
                  <a:pt x="718" y="669"/>
                  <a:pt x="750" y="702"/>
                </a:cubicBezTo>
                <a:cubicBezTo>
                  <a:pt x="806" y="759"/>
                  <a:pt x="742" y="715"/>
                  <a:pt x="797" y="749"/>
                </a:cubicBezTo>
                <a:cubicBezTo>
                  <a:pt x="802" y="757"/>
                  <a:pt x="806" y="766"/>
                  <a:pt x="813" y="773"/>
                </a:cubicBezTo>
                <a:cubicBezTo>
                  <a:pt x="820" y="780"/>
                  <a:pt x="828" y="785"/>
                  <a:pt x="836" y="789"/>
                </a:cubicBezTo>
                <a:cubicBezTo>
                  <a:pt x="839" y="791"/>
                  <a:pt x="831" y="784"/>
                  <a:pt x="828" y="781"/>
                </a:cubicBezTo>
              </a:path>
            </a:pathLst>
          </a:custGeom>
          <a:noFill/>
          <a:ln w="5715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6056" name="Freeform 1208"/>
          <p:cNvSpPr>
            <a:spLocks/>
          </p:cNvSpPr>
          <p:nvPr/>
        </p:nvSpPr>
        <p:spPr bwMode="auto">
          <a:xfrm>
            <a:off x="5334000" y="5124450"/>
            <a:ext cx="1306513" cy="895350"/>
          </a:xfrm>
          <a:custGeom>
            <a:avLst/>
            <a:gdLst>
              <a:gd name="T0" fmla="*/ 836 w 836"/>
              <a:gd name="T1" fmla="*/ 0 h 721"/>
              <a:gd name="T2" fmla="*/ 734 w 836"/>
              <a:gd name="T3" fmla="*/ 103 h 721"/>
              <a:gd name="T4" fmla="*/ 639 w 836"/>
              <a:gd name="T5" fmla="*/ 182 h 721"/>
              <a:gd name="T6" fmla="*/ 552 w 836"/>
              <a:gd name="T7" fmla="*/ 261 h 721"/>
              <a:gd name="T8" fmla="*/ 418 w 836"/>
              <a:gd name="T9" fmla="*/ 379 h 721"/>
              <a:gd name="T10" fmla="*/ 229 w 836"/>
              <a:gd name="T11" fmla="*/ 545 h 721"/>
              <a:gd name="T12" fmla="*/ 134 w 836"/>
              <a:gd name="T13" fmla="*/ 616 h 721"/>
              <a:gd name="T14" fmla="*/ 39 w 836"/>
              <a:gd name="T15" fmla="*/ 695 h 721"/>
              <a:gd name="T16" fmla="*/ 16 w 836"/>
              <a:gd name="T17" fmla="*/ 719 h 721"/>
              <a:gd name="T18" fmla="*/ 0 w 836"/>
              <a:gd name="T19" fmla="*/ 711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6" h="721">
                <a:moveTo>
                  <a:pt x="836" y="0"/>
                </a:moveTo>
                <a:cubicBezTo>
                  <a:pt x="817" y="56"/>
                  <a:pt x="774" y="69"/>
                  <a:pt x="734" y="103"/>
                </a:cubicBezTo>
                <a:cubicBezTo>
                  <a:pt x="703" y="130"/>
                  <a:pt x="674" y="159"/>
                  <a:pt x="639" y="182"/>
                </a:cubicBezTo>
                <a:cubicBezTo>
                  <a:pt x="618" y="214"/>
                  <a:pt x="584" y="240"/>
                  <a:pt x="552" y="261"/>
                </a:cubicBezTo>
                <a:cubicBezTo>
                  <a:pt x="520" y="309"/>
                  <a:pt x="462" y="342"/>
                  <a:pt x="418" y="379"/>
                </a:cubicBezTo>
                <a:cubicBezTo>
                  <a:pt x="354" y="433"/>
                  <a:pt x="288" y="486"/>
                  <a:pt x="229" y="545"/>
                </a:cubicBezTo>
                <a:cubicBezTo>
                  <a:pt x="204" y="570"/>
                  <a:pt x="161" y="592"/>
                  <a:pt x="134" y="616"/>
                </a:cubicBezTo>
                <a:cubicBezTo>
                  <a:pt x="42" y="697"/>
                  <a:pt x="132" y="633"/>
                  <a:pt x="39" y="695"/>
                </a:cubicBezTo>
                <a:cubicBezTo>
                  <a:pt x="30" y="701"/>
                  <a:pt x="26" y="715"/>
                  <a:pt x="16" y="719"/>
                </a:cubicBezTo>
                <a:cubicBezTo>
                  <a:pt x="10" y="721"/>
                  <a:pt x="5" y="714"/>
                  <a:pt x="0" y="711"/>
                </a:cubicBezTo>
              </a:path>
            </a:pathLst>
          </a:custGeom>
          <a:noFill/>
          <a:ln w="762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6057" name="Text Box 1209"/>
          <p:cNvSpPr txBox="1">
            <a:spLocks noChangeArrowheads="1"/>
          </p:cNvSpPr>
          <p:nvPr/>
        </p:nvSpPr>
        <p:spPr bwMode="auto">
          <a:xfrm rot="795800">
            <a:off x="6400800" y="2405390"/>
            <a:ext cx="16764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2800" b="1" smtClean="0"/>
              <a:t>mirror</a:t>
            </a:r>
            <a:endParaRPr lang="en-US" altLang="de-DE" sz="2800" b="1" dirty="0"/>
          </a:p>
        </p:txBody>
      </p:sp>
      <p:sp>
        <p:nvSpPr>
          <p:cNvPr id="336058" name="Text Box 1210"/>
          <p:cNvSpPr txBox="1">
            <a:spLocks noChangeArrowheads="1"/>
          </p:cNvSpPr>
          <p:nvPr/>
        </p:nvSpPr>
        <p:spPr bwMode="auto">
          <a:xfrm rot="-834824">
            <a:off x="4072282" y="3031395"/>
            <a:ext cx="2513440" cy="954107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/>
        </p:spPr>
        <p:txBody>
          <a:bodyPr wrap="square">
            <a:spAutoFit/>
          </a:bodyPr>
          <a:lstStyle/>
          <a:p>
            <a:r>
              <a:rPr lang="de-DE" altLang="de-DE" sz="2800" dirty="0" smtClean="0"/>
              <a:t>maximal </a:t>
            </a:r>
            <a:r>
              <a:rPr lang="de-DE" altLang="de-DE" sz="2800" dirty="0" err="1" smtClean="0"/>
              <a:t>parity</a:t>
            </a:r>
            <a:r>
              <a:rPr lang="de-DE" altLang="de-DE" sz="2800" dirty="0" smtClean="0"/>
              <a:t> </a:t>
            </a:r>
            <a:r>
              <a:rPr lang="de-DE" altLang="de-DE" sz="2800" dirty="0" err="1" smtClean="0"/>
              <a:t>violation</a:t>
            </a:r>
            <a:endParaRPr lang="en-US" altLang="de-DE" sz="2800" dirty="0"/>
          </a:p>
        </p:txBody>
      </p:sp>
      <p:sp>
        <p:nvSpPr>
          <p:cNvPr id="1210" name="Text Box 2"/>
          <p:cNvSpPr txBox="1">
            <a:spLocks noChangeArrowheads="1"/>
          </p:cNvSpPr>
          <p:nvPr/>
        </p:nvSpPr>
        <p:spPr bwMode="auto">
          <a:xfrm>
            <a:off x="228600" y="1676400"/>
            <a:ext cx="86868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228600" indent="-228600"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0"/>
              </a:spcBef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marL="1960563" indent="-1960563">
              <a:spcBef>
                <a:spcPct val="25000"/>
              </a:spcBef>
            </a:pPr>
            <a:r>
              <a:rPr lang="de-DE" altLang="de-DE" sz="2800" smtClean="0">
                <a:solidFill>
                  <a:schemeClr val="accent2">
                    <a:lumMod val="75000"/>
                  </a:schemeClr>
                </a:solidFill>
                <a:latin typeface="Arial" charset="0"/>
              </a:rPr>
              <a:t>Consequence</a:t>
            </a:r>
            <a:r>
              <a:rPr lang="de-DE" altLang="de-DE" sz="2800" dirty="0" smtClean="0">
                <a:solidFill>
                  <a:schemeClr val="accent2">
                    <a:lumMod val="75000"/>
                  </a:schemeClr>
                </a:solidFill>
                <a:latin typeface="Arial" charset="0"/>
              </a:rPr>
              <a:t>:</a:t>
            </a:r>
            <a:endParaRPr lang="de-DE" altLang="de-DE" sz="2800" dirty="0">
              <a:solidFill>
                <a:schemeClr val="accent2">
                  <a:lumMod val="75000"/>
                </a:schemeClr>
              </a:solidFill>
              <a:latin typeface="+mn-lt"/>
            </a:endParaRPr>
          </a:p>
        </p:txBody>
      </p:sp>
      <p:pic>
        <p:nvPicPr>
          <p:cNvPr id="3" name="Bild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99019" y="5278675"/>
            <a:ext cx="372905" cy="352188"/>
          </a:xfrm>
          <a:prstGeom prst="rect">
            <a:avLst/>
          </a:prstGeom>
        </p:spPr>
      </p:pic>
      <p:pic>
        <p:nvPicPr>
          <p:cNvPr id="1212" name="Bild 12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6308804" y="5724762"/>
            <a:ext cx="372905" cy="352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172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36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36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36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6055" grpId="0" animBg="1"/>
      <p:bldP spid="336056" grpId="0" animBg="1"/>
      <p:bldP spid="336058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Bild 2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1235" y="1716741"/>
            <a:ext cx="405384" cy="318516"/>
          </a:xfrm>
          <a:prstGeom prst="rect">
            <a:avLst/>
          </a:prstGeom>
        </p:spPr>
      </p:pic>
      <p:pic>
        <p:nvPicPr>
          <p:cNvPr id="25" name="Bild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97682" y="3135552"/>
            <a:ext cx="506730" cy="347472"/>
          </a:xfrm>
          <a:prstGeom prst="rect">
            <a:avLst/>
          </a:prstGeom>
        </p:spPr>
      </p:pic>
      <p:pic>
        <p:nvPicPr>
          <p:cNvPr id="23" name="Bild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4721" y="1707262"/>
            <a:ext cx="275082" cy="246126"/>
          </a:xfrm>
          <a:prstGeom prst="rect">
            <a:avLst/>
          </a:prstGeom>
        </p:spPr>
      </p:pic>
      <p:pic>
        <p:nvPicPr>
          <p:cNvPr id="24" name="Bild 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00747" y="3095739"/>
            <a:ext cx="275082" cy="376428"/>
          </a:xfrm>
          <a:prstGeom prst="rect">
            <a:avLst/>
          </a:prstGeom>
        </p:spPr>
      </p:pic>
      <p:sp>
        <p:nvSpPr>
          <p:cNvPr id="320515" name="Rectangle 3"/>
          <p:cNvSpPr>
            <a:spLocks noChangeArrowheads="1"/>
          </p:cNvSpPr>
          <p:nvPr/>
        </p:nvSpPr>
        <p:spPr bwMode="auto">
          <a:xfrm>
            <a:off x="1219200" y="1528763"/>
            <a:ext cx="609600" cy="6096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320519" name="Rectangle 7"/>
          <p:cNvSpPr>
            <a:spLocks noChangeArrowheads="1"/>
          </p:cNvSpPr>
          <p:nvPr/>
        </p:nvSpPr>
        <p:spPr bwMode="auto">
          <a:xfrm>
            <a:off x="1219200" y="2976563"/>
            <a:ext cx="609600" cy="6096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320521" name="AutoShape 9"/>
          <p:cNvSpPr>
            <a:spLocks/>
          </p:cNvSpPr>
          <p:nvPr/>
        </p:nvSpPr>
        <p:spPr bwMode="auto">
          <a:xfrm>
            <a:off x="685800" y="1452563"/>
            <a:ext cx="76200" cy="2209800"/>
          </a:xfrm>
          <a:prstGeom prst="leftBracket">
            <a:avLst>
              <a:gd name="adj" fmla="val 241667"/>
            </a:avLst>
          </a:prstGeom>
          <a:noFill/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320522" name="AutoShape 10"/>
          <p:cNvSpPr>
            <a:spLocks/>
          </p:cNvSpPr>
          <p:nvPr/>
        </p:nvSpPr>
        <p:spPr bwMode="auto">
          <a:xfrm flipH="1">
            <a:off x="2362200" y="1452563"/>
            <a:ext cx="76200" cy="2209800"/>
          </a:xfrm>
          <a:prstGeom prst="leftBracket">
            <a:avLst>
              <a:gd name="adj" fmla="val 241667"/>
            </a:avLst>
          </a:prstGeom>
          <a:noFill/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320523" name="Text Box 11"/>
          <p:cNvSpPr txBox="1">
            <a:spLocks noChangeArrowheads="1"/>
          </p:cNvSpPr>
          <p:nvPr/>
        </p:nvSpPr>
        <p:spPr bwMode="auto">
          <a:xfrm>
            <a:off x="2209800" y="2671763"/>
            <a:ext cx="13716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is-IS" altLang="de-DE" sz="6000" dirty="0" smtClean="0">
                <a:sym typeface="Symbol" charset="2"/>
              </a:rPr>
              <a:t>…</a:t>
            </a:r>
            <a:endParaRPr lang="en-US" altLang="de-DE" sz="6000" dirty="0">
              <a:sym typeface="Symbol" charset="2"/>
            </a:endParaRPr>
          </a:p>
        </p:txBody>
      </p:sp>
      <p:sp>
        <p:nvSpPr>
          <p:cNvPr id="320525" name="Rectangle 13"/>
          <p:cNvSpPr>
            <a:spLocks noChangeArrowheads="1"/>
          </p:cNvSpPr>
          <p:nvPr/>
        </p:nvSpPr>
        <p:spPr bwMode="auto">
          <a:xfrm>
            <a:off x="4038600" y="1528763"/>
            <a:ext cx="609600" cy="6096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320528" name="Rectangle 16"/>
          <p:cNvSpPr>
            <a:spLocks noChangeArrowheads="1"/>
          </p:cNvSpPr>
          <p:nvPr/>
        </p:nvSpPr>
        <p:spPr bwMode="auto">
          <a:xfrm>
            <a:off x="4038600" y="2976563"/>
            <a:ext cx="609600" cy="6096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320530" name="AutoShape 18"/>
          <p:cNvSpPr>
            <a:spLocks/>
          </p:cNvSpPr>
          <p:nvPr/>
        </p:nvSpPr>
        <p:spPr bwMode="auto">
          <a:xfrm>
            <a:off x="3505200" y="1452563"/>
            <a:ext cx="76200" cy="2209800"/>
          </a:xfrm>
          <a:prstGeom prst="leftBracket">
            <a:avLst>
              <a:gd name="adj" fmla="val 241667"/>
            </a:avLst>
          </a:prstGeom>
          <a:noFill/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320531" name="AutoShape 19"/>
          <p:cNvSpPr>
            <a:spLocks/>
          </p:cNvSpPr>
          <p:nvPr/>
        </p:nvSpPr>
        <p:spPr bwMode="auto">
          <a:xfrm flipH="1">
            <a:off x="5181600" y="1452563"/>
            <a:ext cx="76200" cy="2209800"/>
          </a:xfrm>
          <a:prstGeom prst="leftBracket">
            <a:avLst>
              <a:gd name="adj" fmla="val 241667"/>
            </a:avLst>
          </a:prstGeom>
          <a:noFill/>
          <a:ln w="28575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320532" name="Text Box 20"/>
          <p:cNvSpPr txBox="1">
            <a:spLocks noChangeArrowheads="1"/>
          </p:cNvSpPr>
          <p:nvPr/>
        </p:nvSpPr>
        <p:spPr bwMode="auto">
          <a:xfrm>
            <a:off x="5029200" y="2671763"/>
            <a:ext cx="13716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is-IS" altLang="de-DE" sz="6000" dirty="0" smtClean="0">
                <a:sym typeface="Symbol" charset="2"/>
              </a:rPr>
              <a:t>…</a:t>
            </a:r>
            <a:endParaRPr lang="en-US" altLang="de-DE" sz="6000" dirty="0">
              <a:sym typeface="Symbol" charset="2"/>
            </a:endParaRPr>
          </a:p>
        </p:txBody>
      </p:sp>
      <p:sp>
        <p:nvSpPr>
          <p:cNvPr id="320533" name="Text Box 21"/>
          <p:cNvSpPr txBox="1">
            <a:spLocks noChangeArrowheads="1"/>
          </p:cNvSpPr>
          <p:nvPr/>
        </p:nvSpPr>
        <p:spPr bwMode="auto">
          <a:xfrm>
            <a:off x="609600" y="3814763"/>
            <a:ext cx="17526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3200" dirty="0" err="1">
                <a:solidFill>
                  <a:srgbClr val="FF0000"/>
                </a:solidFill>
              </a:rPr>
              <a:t>q</a:t>
            </a:r>
            <a:r>
              <a:rPr lang="de-DE" altLang="de-DE" sz="3200" dirty="0" err="1" smtClean="0">
                <a:solidFill>
                  <a:srgbClr val="FF0000"/>
                </a:solidFill>
              </a:rPr>
              <a:t>uarks</a:t>
            </a:r>
            <a:endParaRPr lang="en-US" altLang="de-DE" sz="3200" dirty="0">
              <a:solidFill>
                <a:srgbClr val="FF0000"/>
              </a:solidFill>
            </a:endParaRPr>
          </a:p>
        </p:txBody>
      </p:sp>
      <p:sp>
        <p:nvSpPr>
          <p:cNvPr id="320534" name="Text Box 22"/>
          <p:cNvSpPr txBox="1">
            <a:spLocks noChangeArrowheads="1"/>
          </p:cNvSpPr>
          <p:nvPr/>
        </p:nvSpPr>
        <p:spPr bwMode="auto">
          <a:xfrm>
            <a:off x="3429000" y="3814763"/>
            <a:ext cx="1905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3200" dirty="0" err="1" smtClean="0">
                <a:solidFill>
                  <a:srgbClr val="FF0000"/>
                </a:solidFill>
              </a:rPr>
              <a:t>leptons</a:t>
            </a:r>
            <a:endParaRPr lang="en-US" altLang="de-DE" sz="3200" dirty="0">
              <a:solidFill>
                <a:srgbClr val="FF0000"/>
              </a:solidFill>
            </a:endParaRPr>
          </a:p>
        </p:txBody>
      </p:sp>
      <p:grpSp>
        <p:nvGrpSpPr>
          <p:cNvPr id="13" name="Gruppierung 12"/>
          <p:cNvGrpSpPr/>
          <p:nvPr/>
        </p:nvGrpSpPr>
        <p:grpSpPr>
          <a:xfrm>
            <a:off x="6019800" y="1371600"/>
            <a:ext cx="2859238" cy="2354264"/>
            <a:chOff x="6019800" y="1633536"/>
            <a:chExt cx="2859238" cy="2354264"/>
          </a:xfrm>
        </p:grpSpPr>
        <p:pic>
          <p:nvPicPr>
            <p:cNvPr id="12" name="Bild 1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240738" y="3048000"/>
              <a:ext cx="1638300" cy="939800"/>
            </a:xfrm>
            <a:prstGeom prst="rect">
              <a:avLst/>
            </a:prstGeom>
          </p:spPr>
        </p:pic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240738" y="1633536"/>
              <a:ext cx="1638300" cy="939800"/>
            </a:xfrm>
            <a:prstGeom prst="rect">
              <a:avLst/>
            </a:prstGeom>
          </p:spPr>
        </p:pic>
        <p:grpSp>
          <p:nvGrpSpPr>
            <p:cNvPr id="320552" name="Group 40"/>
            <p:cNvGrpSpPr>
              <a:grpSpLocks/>
            </p:cNvGrpSpPr>
            <p:nvPr/>
          </p:nvGrpSpPr>
          <p:grpSpPr bwMode="auto">
            <a:xfrm>
              <a:off x="6019800" y="2095499"/>
              <a:ext cx="990600" cy="1447800"/>
              <a:chOff x="3792" y="912"/>
              <a:chExt cx="624" cy="912"/>
            </a:xfrm>
          </p:grpSpPr>
          <p:sp>
            <p:nvSpPr>
              <p:cNvPr id="320547" name="Line 35"/>
              <p:cNvSpPr>
                <a:spLocks noChangeShapeType="1"/>
              </p:cNvSpPr>
              <p:nvPr/>
            </p:nvSpPr>
            <p:spPr bwMode="auto">
              <a:xfrm flipH="1">
                <a:off x="3792" y="912"/>
                <a:ext cx="624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320550" name="Line 38"/>
              <p:cNvSpPr>
                <a:spLocks noChangeShapeType="1"/>
              </p:cNvSpPr>
              <p:nvPr/>
            </p:nvSpPr>
            <p:spPr bwMode="auto">
              <a:xfrm flipH="1">
                <a:off x="3792" y="1824"/>
                <a:ext cx="624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 type="arrow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endParaRPr lang="de-DE"/>
              </a:p>
            </p:txBody>
          </p:sp>
        </p:grpSp>
      </p:grpSp>
      <p:sp>
        <p:nvSpPr>
          <p:cNvPr id="320575" name="Text Box 63"/>
          <p:cNvSpPr txBox="1">
            <a:spLocks noChangeArrowheads="1"/>
          </p:cNvSpPr>
          <p:nvPr/>
        </p:nvSpPr>
        <p:spPr bwMode="auto">
          <a:xfrm>
            <a:off x="2376488" y="3416440"/>
            <a:ext cx="4572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4000" dirty="0">
                <a:solidFill>
                  <a:srgbClr val="7030A0"/>
                </a:solidFill>
                <a:latin typeface="+mn-lt"/>
              </a:rPr>
              <a:t>L</a:t>
            </a:r>
          </a:p>
        </p:txBody>
      </p:sp>
      <p:sp>
        <p:nvSpPr>
          <p:cNvPr id="320576" name="Text Box 64"/>
          <p:cNvSpPr txBox="1">
            <a:spLocks noChangeArrowheads="1"/>
          </p:cNvSpPr>
          <p:nvPr/>
        </p:nvSpPr>
        <p:spPr bwMode="auto">
          <a:xfrm>
            <a:off x="5195888" y="3416440"/>
            <a:ext cx="45720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de-DE" sz="4000" dirty="0">
                <a:solidFill>
                  <a:srgbClr val="7030A0"/>
                </a:solidFill>
                <a:latin typeface="+mn-lt"/>
              </a:rPr>
              <a:t>L</a:t>
            </a:r>
          </a:p>
        </p:txBody>
      </p:sp>
      <p:sp>
        <p:nvSpPr>
          <p:cNvPr id="2" name="Textfeld 1"/>
          <p:cNvSpPr txBox="1"/>
          <p:nvPr/>
        </p:nvSpPr>
        <p:spPr>
          <a:xfrm>
            <a:off x="152400" y="0"/>
            <a:ext cx="8686800" cy="1277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l">
              <a:spcBef>
                <a:spcPts val="600"/>
              </a:spcBef>
              <a:buFont typeface="ZapfDingbatsITC" charset="0"/>
              <a:buChar char="➔"/>
            </a:pPr>
            <a:r>
              <a:rPr lang="de-DE" sz="3200" dirty="0" err="1"/>
              <a:t>l</a:t>
            </a:r>
            <a:r>
              <a:rPr lang="de-DE" sz="3200" dirty="0" err="1" smtClean="0"/>
              <a:t>eft-handed</a:t>
            </a:r>
            <a:r>
              <a:rPr lang="de-DE" sz="3200" dirty="0" smtClean="0"/>
              <a:t> </a:t>
            </a:r>
            <a:r>
              <a:rPr lang="de-DE" sz="3200" dirty="0" err="1" smtClean="0"/>
              <a:t>fermions</a:t>
            </a:r>
            <a:r>
              <a:rPr lang="de-DE" sz="3200" dirty="0" smtClean="0"/>
              <a:t> carry </a:t>
            </a:r>
            <a:r>
              <a:rPr lang="de-DE" sz="3200" dirty="0" err="1" smtClean="0">
                <a:solidFill>
                  <a:srgbClr val="FF0000"/>
                </a:solidFill>
              </a:rPr>
              <a:t>weak</a:t>
            </a:r>
            <a:r>
              <a:rPr lang="de-DE" sz="3200" dirty="0" smtClean="0">
                <a:solidFill>
                  <a:srgbClr val="FF0000"/>
                </a:solidFill>
              </a:rPr>
              <a:t> </a:t>
            </a:r>
            <a:r>
              <a:rPr lang="de-DE" sz="3200" dirty="0" err="1" smtClean="0">
                <a:solidFill>
                  <a:srgbClr val="FF0000"/>
                </a:solidFill>
              </a:rPr>
              <a:t>charge</a:t>
            </a:r>
            <a:r>
              <a:rPr lang="de-DE" sz="3200" dirty="0" smtClean="0">
                <a:solidFill>
                  <a:srgbClr val="FF0000"/>
                </a:solidFill>
              </a:rPr>
              <a:t> </a:t>
            </a:r>
            <a:r>
              <a:rPr lang="de-DE" sz="4000" i="1" dirty="0" smtClean="0">
                <a:solidFill>
                  <a:srgbClr val="FF0000"/>
                </a:solidFill>
                <a:latin typeface="+mn-lt"/>
              </a:rPr>
              <a:t>I</a:t>
            </a:r>
            <a:r>
              <a:rPr lang="de-DE" sz="4000" baseline="-25000" dirty="0" smtClean="0">
                <a:solidFill>
                  <a:srgbClr val="FF0000"/>
                </a:solidFill>
                <a:latin typeface="+mn-lt"/>
              </a:rPr>
              <a:t>3</a:t>
            </a:r>
          </a:p>
          <a:p>
            <a:pPr marL="457200" indent="-457200" algn="l">
              <a:spcBef>
                <a:spcPts val="600"/>
              </a:spcBef>
              <a:buFont typeface="ZapfDingbatsITC" charset="0"/>
              <a:buChar char="➔"/>
            </a:pPr>
            <a:r>
              <a:rPr lang="de-DE" sz="3200" dirty="0" err="1" smtClean="0">
                <a:ea typeface="Arial" charset="0"/>
                <a:cs typeface="Arial" charset="0"/>
              </a:rPr>
              <a:t>left-handed</a:t>
            </a:r>
            <a:r>
              <a:rPr lang="de-DE" sz="3200" dirty="0" smtClean="0">
                <a:ea typeface="Arial" charset="0"/>
                <a:cs typeface="Arial" charset="0"/>
              </a:rPr>
              <a:t> </a:t>
            </a:r>
            <a:r>
              <a:rPr lang="de-DE" sz="3200" dirty="0" err="1" smtClean="0">
                <a:ea typeface="Arial" charset="0"/>
                <a:cs typeface="Arial" charset="0"/>
              </a:rPr>
              <a:t>fermions</a:t>
            </a:r>
            <a:r>
              <a:rPr lang="de-DE" sz="3200" dirty="0" smtClean="0">
                <a:ea typeface="Arial" charset="0"/>
                <a:cs typeface="Arial" charset="0"/>
              </a:rPr>
              <a:t> live in </a:t>
            </a:r>
            <a:r>
              <a:rPr lang="de-DE" sz="3200" dirty="0" err="1" smtClean="0">
                <a:solidFill>
                  <a:srgbClr val="FF0000"/>
                </a:solidFill>
                <a:ea typeface="Arial" charset="0"/>
                <a:cs typeface="Arial" charset="0"/>
              </a:rPr>
              <a:t>weak</a:t>
            </a:r>
            <a:r>
              <a:rPr lang="de-DE" sz="3200" dirty="0" smtClean="0">
                <a:solidFill>
                  <a:srgbClr val="FF0000"/>
                </a:solidFill>
                <a:ea typeface="Arial" charset="0"/>
                <a:cs typeface="Arial" charset="0"/>
              </a:rPr>
              <a:t> </a:t>
            </a:r>
            <a:r>
              <a:rPr lang="de-DE" sz="3200" dirty="0" err="1" smtClean="0">
                <a:solidFill>
                  <a:srgbClr val="FF0000"/>
                </a:solidFill>
                <a:ea typeface="Arial" charset="0"/>
                <a:cs typeface="Arial" charset="0"/>
              </a:rPr>
              <a:t>doublets</a:t>
            </a:r>
            <a:endParaRPr lang="de-DE" sz="3200" dirty="0">
              <a:solidFill>
                <a:srgbClr val="FF0000"/>
              </a:solidFill>
              <a:ea typeface="Arial" charset="0"/>
              <a:cs typeface="Arial" charset="0"/>
            </a:endParaRPr>
          </a:p>
        </p:txBody>
      </p:sp>
      <p:grpSp>
        <p:nvGrpSpPr>
          <p:cNvPr id="32" name="Gruppierung 31"/>
          <p:cNvGrpSpPr/>
          <p:nvPr/>
        </p:nvGrpSpPr>
        <p:grpSpPr>
          <a:xfrm>
            <a:off x="721520" y="2166938"/>
            <a:ext cx="4451614" cy="787401"/>
            <a:chOff x="721520" y="2166938"/>
            <a:chExt cx="4451614" cy="787401"/>
          </a:xfrm>
        </p:grpSpPr>
        <p:grpSp>
          <p:nvGrpSpPr>
            <p:cNvPr id="31" name="Gruppierung 30"/>
            <p:cNvGrpSpPr/>
            <p:nvPr/>
          </p:nvGrpSpPr>
          <p:grpSpPr>
            <a:xfrm>
              <a:off x="721520" y="2438559"/>
              <a:ext cx="1600233" cy="328187"/>
              <a:chOff x="721520" y="2438559"/>
              <a:chExt cx="1600233" cy="328187"/>
            </a:xfrm>
          </p:grpSpPr>
          <p:pic>
            <p:nvPicPr>
              <p:cNvPr id="29" name="Bild 2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21520" y="2492426"/>
                <a:ext cx="589280" cy="274320"/>
              </a:xfrm>
              <a:prstGeom prst="rect">
                <a:avLst/>
              </a:prstGeom>
            </p:spPr>
          </p:pic>
          <p:pic>
            <p:nvPicPr>
              <p:cNvPr id="30" name="Bild 29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2633" y="2438559"/>
                <a:ext cx="579120" cy="325120"/>
              </a:xfrm>
              <a:prstGeom prst="rect">
                <a:avLst/>
              </a:prstGeom>
            </p:spPr>
          </p:pic>
        </p:grpSp>
        <p:grpSp>
          <p:nvGrpSpPr>
            <p:cNvPr id="63" name="Gruppierung 62"/>
            <p:cNvGrpSpPr/>
            <p:nvPr/>
          </p:nvGrpSpPr>
          <p:grpSpPr>
            <a:xfrm>
              <a:off x="3572901" y="2440924"/>
              <a:ext cx="1600233" cy="328187"/>
              <a:chOff x="721520" y="2438559"/>
              <a:chExt cx="1600233" cy="328187"/>
            </a:xfrm>
          </p:grpSpPr>
          <p:pic>
            <p:nvPicPr>
              <p:cNvPr id="64" name="Bild 6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21520" y="2492426"/>
                <a:ext cx="589280" cy="274320"/>
              </a:xfrm>
              <a:prstGeom prst="rect">
                <a:avLst/>
              </a:prstGeom>
            </p:spPr>
          </p:pic>
          <p:pic>
            <p:nvPicPr>
              <p:cNvPr id="65" name="Bild 64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2633" y="2438559"/>
                <a:ext cx="579120" cy="325120"/>
              </a:xfrm>
              <a:prstGeom prst="rect">
                <a:avLst/>
              </a:prstGeom>
            </p:spPr>
          </p:pic>
        </p:grpSp>
        <p:grpSp>
          <p:nvGrpSpPr>
            <p:cNvPr id="14" name="Gruppierung 13"/>
            <p:cNvGrpSpPr/>
            <p:nvPr/>
          </p:nvGrpSpPr>
          <p:grpSpPr>
            <a:xfrm>
              <a:off x="1295400" y="2166938"/>
              <a:ext cx="3296345" cy="787401"/>
              <a:chOff x="1295400" y="2428874"/>
              <a:chExt cx="3296345" cy="787401"/>
            </a:xfrm>
          </p:grpSpPr>
          <p:grpSp>
            <p:nvGrpSpPr>
              <p:cNvPr id="320539" name="Group 27"/>
              <p:cNvGrpSpPr>
                <a:grpSpLocks/>
              </p:cNvGrpSpPr>
              <p:nvPr/>
            </p:nvGrpSpPr>
            <p:grpSpPr bwMode="auto">
              <a:xfrm>
                <a:off x="1295400" y="2428874"/>
                <a:ext cx="457200" cy="777875"/>
                <a:chOff x="2583" y="1122"/>
                <a:chExt cx="288" cy="490"/>
              </a:xfrm>
            </p:grpSpPr>
            <p:sp>
              <p:nvSpPr>
                <p:cNvPr id="320540" name="AutoShape 28"/>
                <p:cNvSpPr>
                  <a:spLocks noChangeArrowheads="1"/>
                </p:cNvSpPr>
                <p:nvPr/>
              </p:nvSpPr>
              <p:spPr bwMode="auto">
                <a:xfrm>
                  <a:off x="2727" y="1122"/>
                  <a:ext cx="144" cy="480"/>
                </a:xfrm>
                <a:prstGeom prst="upArrow">
                  <a:avLst>
                    <a:gd name="adj1" fmla="val 50000"/>
                    <a:gd name="adj2" fmla="val 83333"/>
                  </a:avLst>
                </a:prstGeom>
                <a:solidFill>
                  <a:srgbClr val="FF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20541" name="AutoShape 29"/>
                <p:cNvSpPr>
                  <a:spLocks noChangeArrowheads="1"/>
                </p:cNvSpPr>
                <p:nvPr/>
              </p:nvSpPr>
              <p:spPr bwMode="auto">
                <a:xfrm flipV="1">
                  <a:off x="2583" y="1132"/>
                  <a:ext cx="144" cy="480"/>
                </a:xfrm>
                <a:prstGeom prst="upArrow">
                  <a:avLst>
                    <a:gd name="adj1" fmla="val 50000"/>
                    <a:gd name="adj2" fmla="val 83333"/>
                  </a:avLst>
                </a:prstGeom>
                <a:solidFill>
                  <a:srgbClr val="FF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  <p:grpSp>
            <p:nvGrpSpPr>
              <p:cNvPr id="76" name="Group 27"/>
              <p:cNvGrpSpPr>
                <a:grpSpLocks/>
              </p:cNvGrpSpPr>
              <p:nvPr/>
            </p:nvGrpSpPr>
            <p:grpSpPr bwMode="auto">
              <a:xfrm>
                <a:off x="4134545" y="2438400"/>
                <a:ext cx="457200" cy="777875"/>
                <a:chOff x="2583" y="1122"/>
                <a:chExt cx="288" cy="490"/>
              </a:xfrm>
            </p:grpSpPr>
            <p:sp>
              <p:nvSpPr>
                <p:cNvPr id="77" name="AutoShape 28"/>
                <p:cNvSpPr>
                  <a:spLocks noChangeArrowheads="1"/>
                </p:cNvSpPr>
                <p:nvPr/>
              </p:nvSpPr>
              <p:spPr bwMode="auto">
                <a:xfrm>
                  <a:off x="2727" y="1122"/>
                  <a:ext cx="144" cy="480"/>
                </a:xfrm>
                <a:prstGeom prst="upArrow">
                  <a:avLst>
                    <a:gd name="adj1" fmla="val 50000"/>
                    <a:gd name="adj2" fmla="val 83333"/>
                  </a:avLst>
                </a:prstGeom>
                <a:solidFill>
                  <a:srgbClr val="FF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78" name="AutoShape 29"/>
                <p:cNvSpPr>
                  <a:spLocks noChangeArrowheads="1"/>
                </p:cNvSpPr>
                <p:nvPr/>
              </p:nvSpPr>
              <p:spPr bwMode="auto">
                <a:xfrm flipV="1">
                  <a:off x="2583" y="1132"/>
                  <a:ext cx="144" cy="480"/>
                </a:xfrm>
                <a:prstGeom prst="upArrow">
                  <a:avLst>
                    <a:gd name="adj1" fmla="val 50000"/>
                    <a:gd name="adj2" fmla="val 83333"/>
                  </a:avLst>
                </a:prstGeom>
                <a:solidFill>
                  <a:srgbClr val="FF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27" name="Gruppierung 26"/>
          <p:cNvGrpSpPr/>
          <p:nvPr/>
        </p:nvGrpSpPr>
        <p:grpSpPr>
          <a:xfrm>
            <a:off x="152400" y="4495800"/>
            <a:ext cx="8686800" cy="584775"/>
            <a:chOff x="152400" y="4495800"/>
            <a:chExt cx="8686800" cy="584775"/>
          </a:xfrm>
        </p:grpSpPr>
        <p:pic>
          <p:nvPicPr>
            <p:cNvPr id="3" name="Bild 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134100" y="4520647"/>
              <a:ext cx="2692400" cy="533400"/>
            </a:xfrm>
            <a:prstGeom prst="rect">
              <a:avLst/>
            </a:prstGeom>
          </p:spPr>
        </p:pic>
        <p:grpSp>
          <p:nvGrpSpPr>
            <p:cNvPr id="18" name="Gruppierung 17"/>
            <p:cNvGrpSpPr/>
            <p:nvPr/>
          </p:nvGrpSpPr>
          <p:grpSpPr>
            <a:xfrm>
              <a:off x="152400" y="4495800"/>
              <a:ext cx="8686800" cy="584775"/>
              <a:chOff x="152400" y="4666327"/>
              <a:chExt cx="8686800" cy="584775"/>
            </a:xfrm>
          </p:grpSpPr>
          <p:pic>
            <p:nvPicPr>
              <p:cNvPr id="15" name="Bild 14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8500" y="4811711"/>
                <a:ext cx="469900" cy="342900"/>
              </a:xfrm>
              <a:prstGeom prst="rect">
                <a:avLst/>
              </a:prstGeom>
            </p:spPr>
          </p:pic>
          <p:sp>
            <p:nvSpPr>
              <p:cNvPr id="83" name="Textfeld 82"/>
              <p:cNvSpPr txBox="1"/>
              <p:nvPr/>
            </p:nvSpPr>
            <p:spPr>
              <a:xfrm>
                <a:off x="152400" y="4666327"/>
                <a:ext cx="86868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457200" indent="-457200" algn="l">
                  <a:spcBef>
                    <a:spcPts val="600"/>
                  </a:spcBef>
                  <a:buFont typeface="ZapfDingbatsITC" charset="0"/>
                  <a:buChar char="➔"/>
                </a:pPr>
                <a:r>
                  <a:rPr lang="de-DE" sz="3200" i="1" dirty="0">
                    <a:latin typeface="+mn-lt"/>
                  </a:rPr>
                  <a:t> </a:t>
                </a:r>
                <a:r>
                  <a:rPr lang="de-DE" sz="3200" i="1" dirty="0" smtClean="0">
                    <a:latin typeface="+mn-lt"/>
                  </a:rPr>
                  <a:t>   </a:t>
                </a:r>
                <a:r>
                  <a:rPr lang="de-DE" sz="3200" dirty="0" smtClean="0"/>
                  <a:t>-</a:t>
                </a:r>
                <a:r>
                  <a:rPr lang="de-DE" sz="3200" dirty="0" err="1" smtClean="0"/>
                  <a:t>bosons</a:t>
                </a:r>
                <a:r>
                  <a:rPr lang="de-DE" sz="3200" dirty="0" smtClean="0"/>
                  <a:t> carry </a:t>
                </a:r>
                <a:r>
                  <a:rPr lang="de-DE" sz="3200" dirty="0" err="1" smtClean="0">
                    <a:solidFill>
                      <a:srgbClr val="FF0000"/>
                    </a:solidFill>
                  </a:rPr>
                  <a:t>weak</a:t>
                </a:r>
                <a:r>
                  <a:rPr lang="de-DE" sz="3200" dirty="0" smtClean="0">
                    <a:solidFill>
                      <a:srgbClr val="FF0000"/>
                    </a:solidFill>
                  </a:rPr>
                  <a:t> </a:t>
                </a:r>
                <a:r>
                  <a:rPr lang="de-DE" sz="3200" dirty="0" err="1" smtClean="0">
                    <a:solidFill>
                      <a:srgbClr val="FF0000"/>
                    </a:solidFill>
                  </a:rPr>
                  <a:t>charge</a:t>
                </a:r>
                <a:endParaRPr lang="de-DE" sz="4000" baseline="-25000" dirty="0" smtClean="0">
                  <a:solidFill>
                    <a:srgbClr val="FF0000"/>
                  </a:solidFill>
                  <a:latin typeface="+mn-lt"/>
                </a:endParaRPr>
              </a:p>
            </p:txBody>
          </p:sp>
        </p:grpSp>
      </p:grpSp>
      <p:grpSp>
        <p:nvGrpSpPr>
          <p:cNvPr id="28" name="Gruppierung 27"/>
          <p:cNvGrpSpPr/>
          <p:nvPr/>
        </p:nvGrpSpPr>
        <p:grpSpPr>
          <a:xfrm>
            <a:off x="152400" y="5035898"/>
            <a:ext cx="8686800" cy="584775"/>
            <a:chOff x="152400" y="5035898"/>
            <a:chExt cx="8686800" cy="584775"/>
          </a:xfrm>
        </p:grpSpPr>
        <p:pic>
          <p:nvPicPr>
            <p:cNvPr id="4" name="Bild 3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6184900" y="5087273"/>
              <a:ext cx="2641600" cy="533400"/>
            </a:xfrm>
            <a:prstGeom prst="rect">
              <a:avLst/>
            </a:prstGeom>
          </p:spPr>
        </p:pic>
        <p:sp>
          <p:nvSpPr>
            <p:cNvPr id="88" name="Textfeld 87"/>
            <p:cNvSpPr txBox="1"/>
            <p:nvPr/>
          </p:nvSpPr>
          <p:spPr>
            <a:xfrm>
              <a:off x="152400" y="5035898"/>
              <a:ext cx="86868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457200" indent="-457200" algn="l">
                <a:spcBef>
                  <a:spcPts val="600"/>
                </a:spcBef>
                <a:buFont typeface="ZapfDingbatsITC" charset="0"/>
                <a:buChar char="➔"/>
              </a:pPr>
              <a:r>
                <a:rPr lang="de-DE" sz="3200" dirty="0" smtClean="0"/>
                <a:t>... </a:t>
              </a:r>
              <a:r>
                <a:rPr lang="de-DE" sz="3200" dirty="0" err="1" smtClean="0"/>
                <a:t>and</a:t>
              </a:r>
              <a:r>
                <a:rPr lang="de-DE" sz="3200" dirty="0" smtClean="0"/>
                <a:t> </a:t>
              </a:r>
              <a:r>
                <a:rPr lang="de-DE" sz="3200" dirty="0" err="1" smtClean="0">
                  <a:solidFill>
                    <a:srgbClr val="FF0000"/>
                  </a:solidFill>
                </a:rPr>
                <a:t>electric</a:t>
              </a:r>
              <a:r>
                <a:rPr lang="de-DE" sz="3200" dirty="0" smtClean="0">
                  <a:solidFill>
                    <a:srgbClr val="FF0000"/>
                  </a:solidFill>
                </a:rPr>
                <a:t> </a:t>
              </a:r>
              <a:r>
                <a:rPr lang="de-DE" sz="3200" dirty="0" err="1" smtClean="0">
                  <a:solidFill>
                    <a:srgbClr val="FF0000"/>
                  </a:solidFill>
                </a:rPr>
                <a:t>charge</a:t>
              </a:r>
              <a:endParaRPr lang="de-DE" sz="4000" baseline="-25000" dirty="0" smtClean="0">
                <a:solidFill>
                  <a:srgbClr val="FF0000"/>
                </a:solidFill>
                <a:latin typeface="+mn-lt"/>
              </a:endParaRPr>
            </a:p>
          </p:txBody>
        </p:sp>
      </p:grpSp>
      <p:grpSp>
        <p:nvGrpSpPr>
          <p:cNvPr id="34" name="Gruppierung 33"/>
          <p:cNvGrpSpPr/>
          <p:nvPr/>
        </p:nvGrpSpPr>
        <p:grpSpPr>
          <a:xfrm>
            <a:off x="152400" y="5565815"/>
            <a:ext cx="8686800" cy="1139785"/>
            <a:chOff x="152400" y="5565815"/>
            <a:chExt cx="8686800" cy="1139785"/>
          </a:xfrm>
        </p:grpSpPr>
        <p:pic>
          <p:nvPicPr>
            <p:cNvPr id="33" name="Bild 3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841500" y="6235700"/>
              <a:ext cx="4940300" cy="469900"/>
            </a:xfrm>
            <a:prstGeom prst="rect">
              <a:avLst/>
            </a:prstGeom>
          </p:spPr>
        </p:pic>
        <p:sp>
          <p:nvSpPr>
            <p:cNvPr id="93" name="Textfeld 92"/>
            <p:cNvSpPr txBox="1"/>
            <p:nvPr/>
          </p:nvSpPr>
          <p:spPr>
            <a:xfrm>
              <a:off x="152400" y="5565815"/>
              <a:ext cx="8686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457200" indent="-457200" algn="l">
                <a:spcBef>
                  <a:spcPts val="600"/>
                </a:spcBef>
                <a:buFont typeface="ZapfDingbatsITC" charset="0"/>
                <a:buChar char="➔"/>
              </a:pPr>
              <a:r>
                <a:rPr lang="de-DE" sz="3200" dirty="0" err="1" smtClean="0"/>
                <a:t>right-handed</a:t>
              </a:r>
              <a:r>
                <a:rPr lang="de-DE" sz="3200" dirty="0" smtClean="0"/>
                <a:t> </a:t>
              </a:r>
              <a:r>
                <a:rPr lang="de-DE" sz="3200" dirty="0" err="1" smtClean="0"/>
                <a:t>fermions</a:t>
              </a:r>
              <a:r>
                <a:rPr lang="de-DE" sz="3200" dirty="0" smtClean="0"/>
                <a:t> </a:t>
              </a:r>
              <a:r>
                <a:rPr lang="de-DE" sz="3200" dirty="0" err="1" smtClean="0"/>
                <a:t>are</a:t>
              </a:r>
              <a:r>
                <a:rPr lang="de-DE" sz="3200" dirty="0" smtClean="0"/>
                <a:t> </a:t>
              </a:r>
              <a:r>
                <a:rPr lang="de-DE" sz="3600" i="1" dirty="0" smtClean="0">
                  <a:latin typeface="+mn-lt"/>
                </a:rPr>
                <a:t>I</a:t>
              </a:r>
              <a:r>
                <a:rPr lang="de-DE" sz="3600" baseline="-25000" dirty="0" smtClean="0">
                  <a:latin typeface="+mn-lt"/>
                </a:rPr>
                <a:t>3</a:t>
              </a:r>
              <a:r>
                <a:rPr lang="de-DE" sz="3200" dirty="0" smtClean="0"/>
                <a:t>-neutral</a:t>
              </a:r>
              <a:endParaRPr lang="de-DE" sz="4000" dirty="0" smtClean="0">
                <a:solidFill>
                  <a:srgbClr val="FF0000"/>
                </a:solidFill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4107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ung 1"/>
          <p:cNvGrpSpPr/>
          <p:nvPr/>
        </p:nvGrpSpPr>
        <p:grpSpPr>
          <a:xfrm>
            <a:off x="609600" y="228600"/>
            <a:ext cx="8269438" cy="3022601"/>
            <a:chOff x="609600" y="1371600"/>
            <a:chExt cx="8269438" cy="3022601"/>
          </a:xfrm>
        </p:grpSpPr>
        <p:pic>
          <p:nvPicPr>
            <p:cNvPr id="45" name="Bild 4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131235" y="1716741"/>
              <a:ext cx="405384" cy="318516"/>
            </a:xfrm>
            <a:prstGeom prst="rect">
              <a:avLst/>
            </a:prstGeom>
          </p:spPr>
        </p:pic>
        <p:pic>
          <p:nvPicPr>
            <p:cNvPr id="46" name="Bild 4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097682" y="3135552"/>
              <a:ext cx="506730" cy="347472"/>
            </a:xfrm>
            <a:prstGeom prst="rect">
              <a:avLst/>
            </a:prstGeom>
          </p:spPr>
        </p:pic>
        <p:pic>
          <p:nvPicPr>
            <p:cNvPr id="47" name="Bild 4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84721" y="1707262"/>
              <a:ext cx="275082" cy="246126"/>
            </a:xfrm>
            <a:prstGeom prst="rect">
              <a:avLst/>
            </a:prstGeom>
          </p:spPr>
        </p:pic>
        <p:pic>
          <p:nvPicPr>
            <p:cNvPr id="48" name="Bild 4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400747" y="3095739"/>
              <a:ext cx="275082" cy="376428"/>
            </a:xfrm>
            <a:prstGeom prst="rect">
              <a:avLst/>
            </a:prstGeom>
          </p:spPr>
        </p:pic>
        <p:sp>
          <p:nvSpPr>
            <p:cNvPr id="49" name="Rectangle 3"/>
            <p:cNvSpPr>
              <a:spLocks noChangeArrowheads="1"/>
            </p:cNvSpPr>
            <p:nvPr/>
          </p:nvSpPr>
          <p:spPr bwMode="auto">
            <a:xfrm>
              <a:off x="1219200" y="1528763"/>
              <a:ext cx="609600" cy="609600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0" name="Rectangle 7"/>
            <p:cNvSpPr>
              <a:spLocks noChangeArrowheads="1"/>
            </p:cNvSpPr>
            <p:nvPr/>
          </p:nvSpPr>
          <p:spPr bwMode="auto">
            <a:xfrm>
              <a:off x="1219200" y="2976563"/>
              <a:ext cx="609600" cy="609600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1" name="AutoShape 9"/>
            <p:cNvSpPr>
              <a:spLocks/>
            </p:cNvSpPr>
            <p:nvPr/>
          </p:nvSpPr>
          <p:spPr bwMode="auto">
            <a:xfrm>
              <a:off x="685800" y="1452563"/>
              <a:ext cx="76200" cy="2209800"/>
            </a:xfrm>
            <a:prstGeom prst="leftBracket">
              <a:avLst>
                <a:gd name="adj" fmla="val 241667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2" name="AutoShape 10"/>
            <p:cNvSpPr>
              <a:spLocks/>
            </p:cNvSpPr>
            <p:nvPr/>
          </p:nvSpPr>
          <p:spPr bwMode="auto">
            <a:xfrm flipH="1">
              <a:off x="2362200" y="1452563"/>
              <a:ext cx="76200" cy="2209800"/>
            </a:xfrm>
            <a:prstGeom prst="leftBracket">
              <a:avLst>
                <a:gd name="adj" fmla="val 241667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3" name="Text Box 11"/>
            <p:cNvSpPr txBox="1">
              <a:spLocks noChangeArrowheads="1"/>
            </p:cNvSpPr>
            <p:nvPr/>
          </p:nvSpPr>
          <p:spPr bwMode="auto">
            <a:xfrm>
              <a:off x="2209800" y="2671763"/>
              <a:ext cx="1371600" cy="1006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is-IS" altLang="de-DE" sz="6000" dirty="0" smtClean="0">
                  <a:sym typeface="Symbol" charset="2"/>
                </a:rPr>
                <a:t>…</a:t>
              </a:r>
              <a:endParaRPr lang="en-US" altLang="de-DE" sz="6000" dirty="0">
                <a:sym typeface="Symbol" charset="2"/>
              </a:endParaRPr>
            </a:p>
          </p:txBody>
        </p:sp>
        <p:sp>
          <p:nvSpPr>
            <p:cNvPr id="55" name="Rectangle 13"/>
            <p:cNvSpPr>
              <a:spLocks noChangeArrowheads="1"/>
            </p:cNvSpPr>
            <p:nvPr/>
          </p:nvSpPr>
          <p:spPr bwMode="auto">
            <a:xfrm>
              <a:off x="4038600" y="1528763"/>
              <a:ext cx="609600" cy="609600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6" name="Rectangle 16"/>
            <p:cNvSpPr>
              <a:spLocks noChangeArrowheads="1"/>
            </p:cNvSpPr>
            <p:nvPr/>
          </p:nvSpPr>
          <p:spPr bwMode="auto">
            <a:xfrm>
              <a:off x="4038600" y="2976563"/>
              <a:ext cx="609600" cy="609600"/>
            </a:xfrm>
            <a:prstGeom prst="rect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7" name="AutoShape 18"/>
            <p:cNvSpPr>
              <a:spLocks/>
            </p:cNvSpPr>
            <p:nvPr/>
          </p:nvSpPr>
          <p:spPr bwMode="auto">
            <a:xfrm>
              <a:off x="3505200" y="1452563"/>
              <a:ext cx="76200" cy="2209800"/>
            </a:xfrm>
            <a:prstGeom prst="leftBracket">
              <a:avLst>
                <a:gd name="adj" fmla="val 241667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8" name="AutoShape 19"/>
            <p:cNvSpPr>
              <a:spLocks/>
            </p:cNvSpPr>
            <p:nvPr/>
          </p:nvSpPr>
          <p:spPr bwMode="auto">
            <a:xfrm flipH="1">
              <a:off x="5181600" y="1452563"/>
              <a:ext cx="76200" cy="2209800"/>
            </a:xfrm>
            <a:prstGeom prst="leftBracket">
              <a:avLst>
                <a:gd name="adj" fmla="val 241667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 type="none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59" name="Text Box 20"/>
            <p:cNvSpPr txBox="1">
              <a:spLocks noChangeArrowheads="1"/>
            </p:cNvSpPr>
            <p:nvPr/>
          </p:nvSpPr>
          <p:spPr bwMode="auto">
            <a:xfrm>
              <a:off x="5029200" y="2671763"/>
              <a:ext cx="1371600" cy="1006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is-IS" altLang="de-DE" sz="6000" dirty="0" smtClean="0">
                  <a:sym typeface="Symbol" charset="2"/>
                </a:rPr>
                <a:t>…</a:t>
              </a:r>
              <a:endParaRPr lang="en-US" altLang="de-DE" sz="6000" dirty="0">
                <a:sym typeface="Symbol" charset="2"/>
              </a:endParaRPr>
            </a:p>
          </p:txBody>
        </p:sp>
        <p:sp>
          <p:nvSpPr>
            <p:cNvPr id="60" name="Text Box 21"/>
            <p:cNvSpPr txBox="1">
              <a:spLocks noChangeArrowheads="1"/>
            </p:cNvSpPr>
            <p:nvPr/>
          </p:nvSpPr>
          <p:spPr bwMode="auto">
            <a:xfrm>
              <a:off x="609600" y="3814763"/>
              <a:ext cx="175260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dirty="0" err="1">
                  <a:solidFill>
                    <a:srgbClr val="FF0000"/>
                  </a:solidFill>
                </a:rPr>
                <a:t>q</a:t>
              </a:r>
              <a:r>
                <a:rPr lang="de-DE" altLang="de-DE" sz="3200" dirty="0" err="1" smtClean="0">
                  <a:solidFill>
                    <a:srgbClr val="FF0000"/>
                  </a:solidFill>
                </a:rPr>
                <a:t>uarks</a:t>
              </a:r>
              <a:endParaRPr lang="en-US" altLang="de-DE" sz="3200" dirty="0">
                <a:solidFill>
                  <a:srgbClr val="FF0000"/>
                </a:solidFill>
              </a:endParaRPr>
            </a:p>
          </p:txBody>
        </p:sp>
        <p:sp>
          <p:nvSpPr>
            <p:cNvPr id="61" name="Text Box 22"/>
            <p:cNvSpPr txBox="1">
              <a:spLocks noChangeArrowheads="1"/>
            </p:cNvSpPr>
            <p:nvPr/>
          </p:nvSpPr>
          <p:spPr bwMode="auto">
            <a:xfrm>
              <a:off x="3429000" y="3814763"/>
              <a:ext cx="190500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de-DE" altLang="de-DE" sz="3200" dirty="0" err="1" smtClean="0">
                  <a:solidFill>
                    <a:srgbClr val="FF0000"/>
                  </a:solidFill>
                </a:rPr>
                <a:t>leptons</a:t>
              </a:r>
              <a:endParaRPr lang="en-US" altLang="de-DE" sz="3200" dirty="0">
                <a:solidFill>
                  <a:srgbClr val="FF0000"/>
                </a:solidFill>
              </a:endParaRPr>
            </a:p>
          </p:txBody>
        </p:sp>
        <p:grpSp>
          <p:nvGrpSpPr>
            <p:cNvPr id="62" name="Gruppierung 61"/>
            <p:cNvGrpSpPr/>
            <p:nvPr/>
          </p:nvGrpSpPr>
          <p:grpSpPr>
            <a:xfrm>
              <a:off x="6019800" y="1371600"/>
              <a:ext cx="2859238" cy="2354264"/>
              <a:chOff x="6019800" y="1633536"/>
              <a:chExt cx="2859238" cy="2354264"/>
            </a:xfrm>
          </p:grpSpPr>
          <p:pic>
            <p:nvPicPr>
              <p:cNvPr id="63" name="Bild 6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240738" y="3048000"/>
                <a:ext cx="1638300" cy="939800"/>
              </a:xfrm>
              <a:prstGeom prst="rect">
                <a:avLst/>
              </a:prstGeom>
            </p:spPr>
          </p:pic>
          <p:pic>
            <p:nvPicPr>
              <p:cNvPr id="64" name="Bild 6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40738" y="1633536"/>
                <a:ext cx="1638300" cy="939800"/>
              </a:xfrm>
              <a:prstGeom prst="rect">
                <a:avLst/>
              </a:prstGeom>
            </p:spPr>
          </p:pic>
          <p:grpSp>
            <p:nvGrpSpPr>
              <p:cNvPr id="65" name="Group 40"/>
              <p:cNvGrpSpPr>
                <a:grpSpLocks/>
              </p:cNvGrpSpPr>
              <p:nvPr/>
            </p:nvGrpSpPr>
            <p:grpSpPr bwMode="auto">
              <a:xfrm>
                <a:off x="6019800" y="2095499"/>
                <a:ext cx="990600" cy="1447800"/>
                <a:chOff x="3792" y="912"/>
                <a:chExt cx="624" cy="912"/>
              </a:xfrm>
            </p:grpSpPr>
            <p:sp>
              <p:nvSpPr>
                <p:cNvPr id="66" name="Line 35"/>
                <p:cNvSpPr>
                  <a:spLocks noChangeShapeType="1"/>
                </p:cNvSpPr>
                <p:nvPr/>
              </p:nvSpPr>
              <p:spPr bwMode="auto">
                <a:xfrm flipH="1">
                  <a:off x="3792" y="912"/>
                  <a:ext cx="624" cy="0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7" name="Line 38"/>
                <p:cNvSpPr>
                  <a:spLocks noChangeShapeType="1"/>
                </p:cNvSpPr>
                <p:nvPr/>
              </p:nvSpPr>
              <p:spPr bwMode="auto">
                <a:xfrm flipH="1">
                  <a:off x="3792" y="1824"/>
                  <a:ext cx="624" cy="0"/>
                </a:xfrm>
                <a:prstGeom prst="line">
                  <a:avLst/>
                </a:prstGeom>
                <a:noFill/>
                <a:ln w="571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</p:grpSp>
        <p:sp>
          <p:nvSpPr>
            <p:cNvPr id="68" name="Text Box 63"/>
            <p:cNvSpPr txBox="1">
              <a:spLocks noChangeArrowheads="1"/>
            </p:cNvSpPr>
            <p:nvPr/>
          </p:nvSpPr>
          <p:spPr bwMode="auto">
            <a:xfrm>
              <a:off x="2376488" y="3416440"/>
              <a:ext cx="457200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z="4000" dirty="0">
                  <a:solidFill>
                    <a:srgbClr val="7030A0"/>
                  </a:solidFill>
                  <a:latin typeface="+mn-lt"/>
                </a:rPr>
                <a:t>L</a:t>
              </a:r>
            </a:p>
          </p:txBody>
        </p:sp>
        <p:sp>
          <p:nvSpPr>
            <p:cNvPr id="69" name="Text Box 64"/>
            <p:cNvSpPr txBox="1">
              <a:spLocks noChangeArrowheads="1"/>
            </p:cNvSpPr>
            <p:nvPr/>
          </p:nvSpPr>
          <p:spPr bwMode="auto">
            <a:xfrm>
              <a:off x="5195888" y="3416440"/>
              <a:ext cx="457200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de-DE" sz="4000" dirty="0">
                  <a:solidFill>
                    <a:srgbClr val="7030A0"/>
                  </a:solidFill>
                  <a:latin typeface="+mn-lt"/>
                </a:rPr>
                <a:t>L</a:t>
              </a:r>
            </a:p>
          </p:txBody>
        </p:sp>
        <p:grpSp>
          <p:nvGrpSpPr>
            <p:cNvPr id="70" name="Gruppierung 69"/>
            <p:cNvGrpSpPr/>
            <p:nvPr/>
          </p:nvGrpSpPr>
          <p:grpSpPr>
            <a:xfrm>
              <a:off x="721520" y="2166938"/>
              <a:ext cx="4451614" cy="787401"/>
              <a:chOff x="721520" y="2166938"/>
              <a:chExt cx="4451614" cy="787401"/>
            </a:xfrm>
          </p:grpSpPr>
          <p:grpSp>
            <p:nvGrpSpPr>
              <p:cNvPr id="71" name="Gruppierung 70"/>
              <p:cNvGrpSpPr/>
              <p:nvPr/>
            </p:nvGrpSpPr>
            <p:grpSpPr>
              <a:xfrm>
                <a:off x="721520" y="2438559"/>
                <a:ext cx="1600233" cy="328187"/>
                <a:chOff x="721520" y="2438559"/>
                <a:chExt cx="1600233" cy="328187"/>
              </a:xfrm>
            </p:grpSpPr>
            <p:pic>
              <p:nvPicPr>
                <p:cNvPr id="87" name="Bild 86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21520" y="2492426"/>
                  <a:ext cx="589280" cy="274320"/>
                </a:xfrm>
                <a:prstGeom prst="rect">
                  <a:avLst/>
                </a:prstGeom>
              </p:spPr>
            </p:pic>
            <p:pic>
              <p:nvPicPr>
                <p:cNvPr id="88" name="Bild 87"/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742633" y="2438559"/>
                  <a:ext cx="579120" cy="325120"/>
                </a:xfrm>
                <a:prstGeom prst="rect">
                  <a:avLst/>
                </a:prstGeom>
              </p:spPr>
            </p:pic>
          </p:grpSp>
          <p:grpSp>
            <p:nvGrpSpPr>
              <p:cNvPr id="72" name="Gruppierung 71"/>
              <p:cNvGrpSpPr/>
              <p:nvPr/>
            </p:nvGrpSpPr>
            <p:grpSpPr>
              <a:xfrm>
                <a:off x="3572901" y="2440924"/>
                <a:ext cx="1600233" cy="328187"/>
                <a:chOff x="721520" y="2438559"/>
                <a:chExt cx="1600233" cy="328187"/>
              </a:xfrm>
            </p:grpSpPr>
            <p:pic>
              <p:nvPicPr>
                <p:cNvPr id="85" name="Bild 84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21520" y="2492426"/>
                  <a:ext cx="589280" cy="274320"/>
                </a:xfrm>
                <a:prstGeom prst="rect">
                  <a:avLst/>
                </a:prstGeom>
              </p:spPr>
            </p:pic>
            <p:pic>
              <p:nvPicPr>
                <p:cNvPr id="86" name="Bild 85"/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742633" y="2438559"/>
                  <a:ext cx="579120" cy="325120"/>
                </a:xfrm>
                <a:prstGeom prst="rect">
                  <a:avLst/>
                </a:prstGeom>
              </p:spPr>
            </p:pic>
          </p:grpSp>
          <p:grpSp>
            <p:nvGrpSpPr>
              <p:cNvPr id="73" name="Gruppierung 72"/>
              <p:cNvGrpSpPr/>
              <p:nvPr/>
            </p:nvGrpSpPr>
            <p:grpSpPr>
              <a:xfrm>
                <a:off x="1295400" y="2166938"/>
                <a:ext cx="3296345" cy="787401"/>
                <a:chOff x="1295400" y="2428874"/>
                <a:chExt cx="3296345" cy="787401"/>
              </a:xfrm>
            </p:grpSpPr>
            <p:grpSp>
              <p:nvGrpSpPr>
                <p:cNvPr id="79" name="Group 27"/>
                <p:cNvGrpSpPr>
                  <a:grpSpLocks/>
                </p:cNvGrpSpPr>
                <p:nvPr/>
              </p:nvGrpSpPr>
              <p:grpSpPr bwMode="auto">
                <a:xfrm>
                  <a:off x="1295400" y="2428874"/>
                  <a:ext cx="457200" cy="777875"/>
                  <a:chOff x="2583" y="1122"/>
                  <a:chExt cx="288" cy="490"/>
                </a:xfrm>
              </p:grpSpPr>
              <p:sp>
                <p:nvSpPr>
                  <p:cNvPr id="83" name="AutoShape 28"/>
                  <p:cNvSpPr>
                    <a:spLocks noChangeArrowheads="1"/>
                  </p:cNvSpPr>
                  <p:nvPr/>
                </p:nvSpPr>
                <p:spPr bwMode="auto">
                  <a:xfrm>
                    <a:off x="2727" y="1122"/>
                    <a:ext cx="144" cy="480"/>
                  </a:xfrm>
                  <a:prstGeom prst="upArrow">
                    <a:avLst>
                      <a:gd name="adj1" fmla="val 50000"/>
                      <a:gd name="adj2" fmla="val 83333"/>
                    </a:avLst>
                  </a:prstGeom>
                  <a:solidFill>
                    <a:srgbClr val="FF99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4" name="AutoShape 29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583" y="1132"/>
                    <a:ext cx="144" cy="480"/>
                  </a:xfrm>
                  <a:prstGeom prst="upArrow">
                    <a:avLst>
                      <a:gd name="adj1" fmla="val 50000"/>
                      <a:gd name="adj2" fmla="val 83333"/>
                    </a:avLst>
                  </a:prstGeom>
                  <a:solidFill>
                    <a:srgbClr val="FF99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80" name="Group 27"/>
                <p:cNvGrpSpPr>
                  <a:grpSpLocks/>
                </p:cNvGrpSpPr>
                <p:nvPr/>
              </p:nvGrpSpPr>
              <p:grpSpPr bwMode="auto">
                <a:xfrm>
                  <a:off x="4134545" y="2438400"/>
                  <a:ext cx="457200" cy="777875"/>
                  <a:chOff x="2583" y="1122"/>
                  <a:chExt cx="288" cy="490"/>
                </a:xfrm>
              </p:grpSpPr>
              <p:sp>
                <p:nvSpPr>
                  <p:cNvPr id="81" name="AutoShape 28"/>
                  <p:cNvSpPr>
                    <a:spLocks noChangeArrowheads="1"/>
                  </p:cNvSpPr>
                  <p:nvPr/>
                </p:nvSpPr>
                <p:spPr bwMode="auto">
                  <a:xfrm>
                    <a:off x="2727" y="1122"/>
                    <a:ext cx="144" cy="480"/>
                  </a:xfrm>
                  <a:prstGeom prst="upArrow">
                    <a:avLst>
                      <a:gd name="adj1" fmla="val 50000"/>
                      <a:gd name="adj2" fmla="val 83333"/>
                    </a:avLst>
                  </a:prstGeom>
                  <a:solidFill>
                    <a:srgbClr val="FF99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2" name="AutoShape 29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583" y="1132"/>
                    <a:ext cx="144" cy="480"/>
                  </a:xfrm>
                  <a:prstGeom prst="upArrow">
                    <a:avLst>
                      <a:gd name="adj1" fmla="val 50000"/>
                      <a:gd name="adj2" fmla="val 83333"/>
                    </a:avLst>
                  </a:prstGeom>
                  <a:solidFill>
                    <a:srgbClr val="FF99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</p:grpSp>
        </p:grpSp>
      </p:grpSp>
      <p:grpSp>
        <p:nvGrpSpPr>
          <p:cNvPr id="24" name="Gruppierung 23"/>
          <p:cNvGrpSpPr/>
          <p:nvPr/>
        </p:nvGrpSpPr>
        <p:grpSpPr>
          <a:xfrm>
            <a:off x="152400" y="3429000"/>
            <a:ext cx="8786963" cy="1208850"/>
            <a:chOff x="152400" y="3429000"/>
            <a:chExt cx="8786963" cy="1208850"/>
          </a:xfrm>
        </p:grpSpPr>
        <p:sp>
          <p:nvSpPr>
            <p:cNvPr id="4" name="Textfeld 3"/>
            <p:cNvSpPr txBox="1"/>
            <p:nvPr/>
          </p:nvSpPr>
          <p:spPr>
            <a:xfrm>
              <a:off x="152400" y="3429000"/>
              <a:ext cx="8498038" cy="10310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342900" algn="l">
                <a:spcBef>
                  <a:spcPts val="600"/>
                </a:spcBef>
                <a:buFont typeface="Arial" charset="0"/>
                <a:buChar char="•"/>
              </a:pPr>
              <a:r>
                <a:rPr lang="de-DE" sz="2800" dirty="0" err="1" smtClean="0"/>
                <a:t>looks</a:t>
              </a:r>
              <a:r>
                <a:rPr lang="de-DE" sz="2800" dirty="0" smtClean="0"/>
                <a:t> like </a:t>
              </a:r>
              <a:r>
                <a:rPr lang="de-DE" sz="2800" dirty="0" err="1" smtClean="0"/>
                <a:t>spin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rotations</a:t>
              </a:r>
              <a:endParaRPr lang="de-DE" sz="2800" dirty="0" smtClean="0"/>
            </a:p>
            <a:p>
              <a:pPr marL="342900" indent="-342900" algn="l">
                <a:spcBef>
                  <a:spcPts val="600"/>
                </a:spcBef>
                <a:buFont typeface="Arial" charset="0"/>
                <a:buChar char="•"/>
              </a:pPr>
              <a:r>
                <a:rPr lang="de-DE" sz="2800" dirty="0" err="1" smtClean="0"/>
                <a:t>left-handed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fermions</a:t>
              </a:r>
              <a:r>
                <a:rPr lang="de-DE" sz="2800" dirty="0" smtClean="0"/>
                <a:t> in </a:t>
              </a:r>
              <a:r>
                <a:rPr lang="de-DE" sz="2800" dirty="0" err="1" smtClean="0"/>
                <a:t>doublets</a:t>
              </a:r>
              <a:r>
                <a:rPr lang="de-DE" sz="2800" dirty="0" smtClean="0"/>
                <a:t>: </a:t>
              </a:r>
              <a:endParaRPr lang="de-DE" sz="2800" dirty="0"/>
            </a:p>
          </p:txBody>
        </p:sp>
        <p:pic>
          <p:nvPicPr>
            <p:cNvPr id="23" name="Bild 2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840563" y="3698050"/>
              <a:ext cx="3098800" cy="939800"/>
            </a:xfrm>
            <a:prstGeom prst="rect">
              <a:avLst/>
            </a:prstGeom>
          </p:spPr>
        </p:pic>
      </p:grpSp>
      <p:grpSp>
        <p:nvGrpSpPr>
          <p:cNvPr id="26" name="Gruppierung 25"/>
          <p:cNvGrpSpPr/>
          <p:nvPr/>
        </p:nvGrpSpPr>
        <p:grpSpPr>
          <a:xfrm>
            <a:off x="152400" y="4572000"/>
            <a:ext cx="8498038" cy="2108269"/>
            <a:chOff x="152400" y="4572000"/>
            <a:chExt cx="8498038" cy="2108269"/>
          </a:xfrm>
        </p:grpSpPr>
        <p:sp>
          <p:nvSpPr>
            <p:cNvPr id="54" name="Textfeld 53"/>
            <p:cNvSpPr txBox="1"/>
            <p:nvPr/>
          </p:nvSpPr>
          <p:spPr>
            <a:xfrm>
              <a:off x="152400" y="4572000"/>
              <a:ext cx="8498038" cy="21082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2700" marR="0" lvl="0" indent="-12700" algn="l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charset="0"/>
                <a:buNone/>
                <a:defRPr/>
              </a:pPr>
              <a:r>
                <a:rPr lang="de-DE" sz="2800" u="sng" dirty="0" err="1" smtClean="0">
                  <a:solidFill>
                    <a:srgbClr val="0000CC"/>
                  </a:solidFill>
                </a:rPr>
                <a:t>Naming</a:t>
              </a:r>
              <a:r>
                <a:rPr lang="de-DE" sz="2800" u="sng" dirty="0" smtClean="0">
                  <a:solidFill>
                    <a:srgbClr val="0000CC"/>
                  </a:solidFill>
                </a:rPr>
                <a:t> </a:t>
              </a:r>
              <a:r>
                <a:rPr lang="de-DE" sz="2800" u="sng" dirty="0" err="1" smtClean="0">
                  <a:solidFill>
                    <a:srgbClr val="0000CC"/>
                  </a:solidFill>
                </a:rPr>
                <a:t>convention</a:t>
              </a:r>
              <a:r>
                <a:rPr lang="de-DE" sz="2800" u="sng" dirty="0" smtClean="0">
                  <a:solidFill>
                    <a:srgbClr val="0000CC"/>
                  </a:solidFill>
                </a:rPr>
                <a:t>:</a:t>
              </a:r>
              <a:r>
                <a:rPr lang="de-DE" sz="2800" dirty="0" smtClean="0">
                  <a:solidFill>
                    <a:srgbClr val="0000CC"/>
                  </a:solidFill>
                </a:rPr>
                <a:t> </a:t>
              </a:r>
            </a:p>
            <a:p>
              <a:pPr marL="457200" marR="0" lvl="0" indent="-457200" algn="l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ZapfDingbatsITC" charset="0"/>
                <a:buChar char="➔"/>
                <a:defRPr/>
              </a:pPr>
              <a:r>
                <a:rPr lang="de-DE" sz="2800" dirty="0" err="1" smtClean="0"/>
                <a:t>the</a:t>
              </a:r>
              <a:r>
                <a:rPr lang="de-DE" sz="2800" dirty="0" smtClean="0"/>
                <a:t> 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weak</a:t>
              </a:r>
              <a:r>
                <a:rPr lang="de-DE" sz="2800" dirty="0" smtClean="0">
                  <a:solidFill>
                    <a:srgbClr val="FF0000"/>
                  </a:solidFill>
                </a:rPr>
                <a:t> 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charge</a:t>
              </a:r>
              <a:r>
                <a:rPr lang="de-DE" sz="2800" dirty="0" smtClean="0">
                  <a:solidFill>
                    <a:srgbClr val="FF0000"/>
                  </a:solidFill>
                </a:rPr>
                <a:t> </a:t>
              </a:r>
              <a:r>
                <a:rPr lang="de-DE" sz="3200" i="1" dirty="0" smtClean="0">
                  <a:solidFill>
                    <a:srgbClr val="FF0000"/>
                  </a:solidFill>
                  <a:latin typeface="+mn-lt"/>
                </a:rPr>
                <a:t>I</a:t>
              </a:r>
              <a:r>
                <a:rPr lang="de-DE" sz="3200" baseline="-25000" dirty="0" smtClean="0">
                  <a:solidFill>
                    <a:srgbClr val="FF0000"/>
                  </a:solidFill>
                  <a:latin typeface="+mn-lt"/>
                </a:rPr>
                <a:t>3</a:t>
              </a:r>
              <a:r>
                <a:rPr lang="de-DE" sz="2800" dirty="0"/>
                <a:t> </a:t>
              </a:r>
              <a:r>
                <a:rPr lang="de-DE" sz="2800" dirty="0" err="1" smtClean="0"/>
                <a:t>is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called</a:t>
              </a:r>
              <a:r>
                <a:rPr lang="de-DE" sz="2800" dirty="0" smtClean="0"/>
                <a:t>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weak</a:t>
              </a:r>
              <a:r>
                <a:rPr lang="de-DE" sz="2800" b="1" dirty="0" smtClean="0">
                  <a:solidFill>
                    <a:srgbClr val="FF0000"/>
                  </a:solidFill>
                </a:rPr>
                <a:t>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isospin</a:t>
              </a:r>
              <a:endParaRPr lang="de-DE" sz="2800" b="1" dirty="0" smtClean="0">
                <a:solidFill>
                  <a:srgbClr val="FF0000"/>
                </a:solidFill>
              </a:endParaRPr>
            </a:p>
            <a:p>
              <a:pPr marL="457200" marR="0" lvl="0" indent="-457200" algn="l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ZapfDingbatsITC" charset="0"/>
                <a:buChar char="➔"/>
                <a:defRPr/>
              </a:pPr>
              <a:r>
                <a:rPr lang="de-DE" sz="2800" dirty="0" err="1" smtClean="0"/>
                <a:t>this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is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the</a:t>
              </a:r>
              <a:r>
                <a:rPr lang="de-DE" sz="2800" dirty="0" smtClean="0"/>
                <a:t> eigen-</a:t>
              </a:r>
              <a:r>
                <a:rPr lang="de-DE" sz="2800" dirty="0" err="1" smtClean="0"/>
                <a:t>value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of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the</a:t>
              </a:r>
              <a:r>
                <a:rPr lang="de-DE" sz="2800" dirty="0" smtClean="0"/>
                <a:t> 3</a:t>
              </a:r>
              <a:r>
                <a:rPr lang="de-DE" sz="2800" baseline="30000" dirty="0" smtClean="0"/>
                <a:t>rd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component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of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the</a:t>
              </a:r>
              <a:endParaRPr lang="de-DE" sz="2800" dirty="0"/>
            </a:p>
            <a:p>
              <a:pPr marL="450850" marR="0" lvl="0" indent="-450850" algn="l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defRPr/>
              </a:pPr>
              <a:r>
                <a:rPr lang="de-DE" sz="2800" dirty="0"/>
                <a:t>	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weak</a:t>
              </a:r>
              <a:r>
                <a:rPr lang="de-DE" sz="2800" dirty="0" smtClean="0">
                  <a:solidFill>
                    <a:srgbClr val="FF0000"/>
                  </a:solidFill>
                </a:rPr>
                <a:t> 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isospin</a:t>
              </a:r>
              <a:r>
                <a:rPr lang="de-DE" sz="2800" dirty="0" smtClean="0">
                  <a:solidFill>
                    <a:srgbClr val="FF0000"/>
                  </a:solidFill>
                </a:rPr>
                <a:t> 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vector</a:t>
              </a:r>
              <a:endParaRPr lang="de-DE" sz="2800" b="1" u="sng" dirty="0" smtClean="0">
                <a:solidFill>
                  <a:srgbClr val="0000CC"/>
                </a:solidFill>
              </a:endParaRPr>
            </a:p>
          </p:txBody>
        </p:sp>
        <p:pic>
          <p:nvPicPr>
            <p:cNvPr id="25" name="Bild 24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900488" y="6109066"/>
              <a:ext cx="304105" cy="45615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19642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Bild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5541" y="1524000"/>
            <a:ext cx="8802749" cy="992959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304800" y="228600"/>
            <a:ext cx="3352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3200" dirty="0" smtClean="0"/>
              <a:t>Try </a:t>
            </a:r>
            <a:r>
              <a:rPr lang="de-DE" sz="3200" dirty="0" err="1" smtClean="0"/>
              <a:t>gauge</a:t>
            </a:r>
            <a:r>
              <a:rPr lang="de-DE" sz="3200" dirty="0" smtClean="0"/>
              <a:t> </a:t>
            </a:r>
            <a:r>
              <a:rPr lang="de-DE" sz="3200" dirty="0" err="1" smtClean="0"/>
              <a:t>group</a:t>
            </a:r>
            <a:endParaRPr lang="de-DE" sz="3200" dirty="0" smtClean="0"/>
          </a:p>
        </p:txBody>
      </p:sp>
      <p:pic>
        <p:nvPicPr>
          <p:cNvPr id="3" name="Bild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38600" y="520987"/>
            <a:ext cx="2132570" cy="692150"/>
          </a:xfrm>
          <a:prstGeom prst="rect">
            <a:avLst/>
          </a:prstGeom>
        </p:spPr>
      </p:pic>
      <p:sp>
        <p:nvSpPr>
          <p:cNvPr id="4" name="Textfeld 3"/>
          <p:cNvSpPr txBox="1"/>
          <p:nvPr/>
        </p:nvSpPr>
        <p:spPr>
          <a:xfrm>
            <a:off x="6858000" y="228600"/>
            <a:ext cx="2133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smtClean="0"/>
              <a:t>left-handed</a:t>
            </a:r>
            <a:endParaRPr lang="de-DE" sz="2800" dirty="0" smtClean="0"/>
          </a:p>
        </p:txBody>
      </p:sp>
      <p:cxnSp>
        <p:nvCxnSpPr>
          <p:cNvPr id="6" name="Gerade Verbindung mit Pfeil 5"/>
          <p:cNvCxnSpPr/>
          <p:nvPr/>
        </p:nvCxnSpPr>
        <p:spPr bwMode="auto">
          <a:xfrm flipH="1">
            <a:off x="6186487" y="585788"/>
            <a:ext cx="700088" cy="314325"/>
          </a:xfrm>
          <a:prstGeom prst="straightConnector1">
            <a:avLst/>
          </a:prstGeom>
          <a:solidFill>
            <a:schemeClr val="accent1"/>
          </a:solidFill>
          <a:ln w="31750" cap="flat" cmpd="sng" algn="ctr">
            <a:solidFill>
              <a:schemeClr val="tx1"/>
            </a:solidFill>
            <a:prstDash val="solid"/>
            <a:round/>
            <a:headEnd type="none" w="lg" len="lg"/>
            <a:tailEnd type="arrow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4" name="Gruppierung 13"/>
          <p:cNvGrpSpPr/>
          <p:nvPr/>
        </p:nvGrpSpPr>
        <p:grpSpPr>
          <a:xfrm>
            <a:off x="338137" y="2667000"/>
            <a:ext cx="8653463" cy="1010285"/>
            <a:chOff x="338137" y="2850029"/>
            <a:chExt cx="8653463" cy="1188571"/>
          </a:xfrm>
        </p:grpSpPr>
        <p:sp>
          <p:nvSpPr>
            <p:cNvPr id="8" name="Textfeld 7"/>
            <p:cNvSpPr txBox="1"/>
            <p:nvPr/>
          </p:nvSpPr>
          <p:spPr>
            <a:xfrm>
              <a:off x="338137" y="3058319"/>
              <a:ext cx="6400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/>
                <a:t>C</a:t>
              </a:r>
              <a:r>
                <a:rPr lang="de-DE" sz="2800" dirty="0" smtClean="0"/>
                <a:t>harge </a:t>
              </a:r>
              <a:r>
                <a:rPr lang="de-DE" sz="2800" dirty="0" err="1" smtClean="0"/>
                <a:t>number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operators</a:t>
              </a:r>
              <a:r>
                <a:rPr lang="de-DE" sz="2800" dirty="0" smtClean="0"/>
                <a:t>:</a:t>
              </a:r>
            </a:p>
          </p:txBody>
        </p:sp>
        <p:pic>
          <p:nvPicPr>
            <p:cNvPr id="9" name="Bild 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884737" y="2850029"/>
              <a:ext cx="1854200" cy="939800"/>
            </a:xfrm>
            <a:prstGeom prst="rect">
              <a:avLst/>
            </a:prstGeom>
          </p:spPr>
        </p:pic>
        <p:sp>
          <p:nvSpPr>
            <p:cNvPr id="10" name="Textfeld 9"/>
            <p:cNvSpPr txBox="1"/>
            <p:nvPr/>
          </p:nvSpPr>
          <p:spPr>
            <a:xfrm>
              <a:off x="6858000" y="3084493"/>
              <a:ext cx="213360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smtClean="0"/>
                <a:t>Pauli </a:t>
              </a:r>
              <a:r>
                <a:rPr lang="de-DE" sz="2800" dirty="0" err="1" smtClean="0"/>
                <a:t>matrices</a:t>
              </a:r>
              <a:endParaRPr lang="de-DE" sz="2800" dirty="0" smtClean="0"/>
            </a:p>
          </p:txBody>
        </p:sp>
        <p:cxnSp>
          <p:nvCxnSpPr>
            <p:cNvPr id="11" name="Gerade Verbindung mit Pfeil 10"/>
            <p:cNvCxnSpPr/>
            <p:nvPr/>
          </p:nvCxnSpPr>
          <p:spPr bwMode="auto">
            <a:xfrm flipH="1" flipV="1">
              <a:off x="6588919" y="3405435"/>
              <a:ext cx="726281" cy="176104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none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8" name="Gruppierung 37"/>
          <p:cNvGrpSpPr/>
          <p:nvPr/>
        </p:nvGrpSpPr>
        <p:grpSpPr>
          <a:xfrm>
            <a:off x="6199746" y="4953000"/>
            <a:ext cx="2791854" cy="1384995"/>
            <a:chOff x="6199746" y="4970085"/>
            <a:chExt cx="2791854" cy="1384995"/>
          </a:xfrm>
        </p:grpSpPr>
        <p:sp>
          <p:nvSpPr>
            <p:cNvPr id="35" name="Textfeld 34"/>
            <p:cNvSpPr txBox="1"/>
            <p:nvPr/>
          </p:nvSpPr>
          <p:spPr>
            <a:xfrm>
              <a:off x="6738937" y="4970085"/>
              <a:ext cx="225266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err="1" smtClean="0"/>
                <a:t>there</a:t>
              </a:r>
              <a:r>
                <a:rPr lang="de-DE" sz="2800" dirty="0" smtClean="0"/>
                <a:t> must </a:t>
              </a:r>
              <a:r>
                <a:rPr lang="de-DE" sz="2800" dirty="0" err="1" smtClean="0"/>
                <a:t>be</a:t>
              </a:r>
              <a:r>
                <a:rPr lang="de-DE" sz="2800" dirty="0" smtClean="0"/>
                <a:t> a neutral </a:t>
              </a:r>
              <a:r>
                <a:rPr lang="de-DE" sz="2800" dirty="0" err="1" smtClean="0"/>
                <a:t>boson</a:t>
              </a:r>
              <a:endParaRPr lang="de-DE" sz="2800" dirty="0" smtClean="0"/>
            </a:p>
          </p:txBody>
        </p:sp>
        <p:cxnSp>
          <p:nvCxnSpPr>
            <p:cNvPr id="36" name="Gerade Verbindung mit Pfeil 35"/>
            <p:cNvCxnSpPr/>
            <p:nvPr/>
          </p:nvCxnSpPr>
          <p:spPr bwMode="auto">
            <a:xfrm flipH="1">
              <a:off x="6199746" y="5391636"/>
              <a:ext cx="686829" cy="210444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none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7" name="Gruppierung 36"/>
          <p:cNvGrpSpPr/>
          <p:nvPr/>
        </p:nvGrpSpPr>
        <p:grpSpPr>
          <a:xfrm>
            <a:off x="333375" y="3733800"/>
            <a:ext cx="6431756" cy="2989800"/>
            <a:chOff x="333375" y="3733800"/>
            <a:chExt cx="6431756" cy="2989800"/>
          </a:xfrm>
        </p:grpSpPr>
        <p:pic>
          <p:nvPicPr>
            <p:cNvPr id="29" name="Bild 2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768095" y="6186296"/>
              <a:ext cx="604012" cy="281178"/>
            </a:xfrm>
            <a:prstGeom prst="rect">
              <a:avLst/>
            </a:prstGeom>
          </p:spPr>
        </p:pic>
        <p:pic>
          <p:nvPicPr>
            <p:cNvPr id="18" name="Bild 1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803971" y="5399769"/>
              <a:ext cx="520700" cy="343662"/>
            </a:xfrm>
            <a:prstGeom prst="rect">
              <a:avLst/>
            </a:prstGeom>
          </p:spPr>
        </p:pic>
        <p:pic>
          <p:nvPicPr>
            <p:cNvPr id="17" name="Bild 1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779776" y="4666181"/>
              <a:ext cx="593598" cy="333248"/>
            </a:xfrm>
            <a:prstGeom prst="rect">
              <a:avLst/>
            </a:prstGeom>
          </p:spPr>
        </p:pic>
        <p:grpSp>
          <p:nvGrpSpPr>
            <p:cNvPr id="12" name="Gruppierung 11"/>
            <p:cNvGrpSpPr/>
            <p:nvPr/>
          </p:nvGrpSpPr>
          <p:grpSpPr>
            <a:xfrm>
              <a:off x="333375" y="3733800"/>
              <a:ext cx="6431756" cy="2989800"/>
              <a:chOff x="333375" y="3733800"/>
              <a:chExt cx="6431756" cy="2989800"/>
            </a:xfrm>
          </p:grpSpPr>
          <p:grpSp>
            <p:nvGrpSpPr>
              <p:cNvPr id="34" name="Gruppierung 33"/>
              <p:cNvGrpSpPr/>
              <p:nvPr/>
            </p:nvGrpSpPr>
            <p:grpSpPr>
              <a:xfrm>
                <a:off x="333375" y="3733800"/>
                <a:ext cx="6431756" cy="2989800"/>
                <a:chOff x="333375" y="3733800"/>
                <a:chExt cx="6431756" cy="2989800"/>
              </a:xfrm>
            </p:grpSpPr>
            <p:grpSp>
              <p:nvGrpSpPr>
                <p:cNvPr id="28" name="Gruppierung 27"/>
                <p:cNvGrpSpPr/>
                <p:nvPr/>
              </p:nvGrpSpPr>
              <p:grpSpPr>
                <a:xfrm>
                  <a:off x="333375" y="3733800"/>
                  <a:ext cx="3400425" cy="2989800"/>
                  <a:chOff x="333375" y="3733800"/>
                  <a:chExt cx="3400425" cy="2989800"/>
                </a:xfrm>
              </p:grpSpPr>
              <p:sp>
                <p:nvSpPr>
                  <p:cNvPr id="16" name="Textfeld 15"/>
                  <p:cNvSpPr txBox="1"/>
                  <p:nvPr/>
                </p:nvSpPr>
                <p:spPr>
                  <a:xfrm>
                    <a:off x="333375" y="3733800"/>
                    <a:ext cx="2743200" cy="52322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l">
                      <a:spcBef>
                        <a:spcPts val="600"/>
                      </a:spcBef>
                    </a:pPr>
                    <a:r>
                      <a:rPr lang="de-DE" sz="2800" dirty="0" smtClean="0"/>
                      <a:t>Gauge </a:t>
                    </a:r>
                    <a:r>
                      <a:rPr lang="de-DE" sz="2800" dirty="0" err="1" smtClean="0"/>
                      <a:t>bosons</a:t>
                    </a:r>
                    <a:r>
                      <a:rPr lang="de-DE" sz="2800" dirty="0" smtClean="0"/>
                      <a:t>:</a:t>
                    </a:r>
                  </a:p>
                </p:txBody>
              </p:sp>
              <p:grpSp>
                <p:nvGrpSpPr>
                  <p:cNvPr id="27" name="Gruppierung 26"/>
                  <p:cNvGrpSpPr/>
                  <p:nvPr/>
                </p:nvGrpSpPr>
                <p:grpSpPr>
                  <a:xfrm>
                    <a:off x="2438400" y="4419600"/>
                    <a:ext cx="1295400" cy="2304000"/>
                    <a:chOff x="2438400" y="4419600"/>
                    <a:chExt cx="1295400" cy="2304000"/>
                  </a:xfrm>
                </p:grpSpPr>
                <p:sp>
                  <p:nvSpPr>
                    <p:cNvPr id="19" name="Rectangle 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3200" y="4495800"/>
                      <a:ext cx="670560" cy="670560"/>
                    </a:xfrm>
                    <a:prstGeom prst="rect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" name="Rectangle 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3200" y="6019800"/>
                      <a:ext cx="670560" cy="670560"/>
                    </a:xfrm>
                    <a:prstGeom prst="rect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" name="AutoShape 9"/>
                    <p:cNvSpPr>
                      <a:spLocks/>
                    </p:cNvSpPr>
                    <p:nvPr/>
                  </p:nvSpPr>
                  <p:spPr bwMode="auto">
                    <a:xfrm>
                      <a:off x="2438400" y="4419600"/>
                      <a:ext cx="76200" cy="2304000"/>
                    </a:xfrm>
                    <a:prstGeom prst="leftBracket">
                      <a:avLst>
                        <a:gd name="adj" fmla="val 241667"/>
                      </a:avLst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" name="AutoShape 10"/>
                    <p:cNvSpPr>
                      <a:spLocks/>
                    </p:cNvSpPr>
                    <p:nvPr/>
                  </p:nvSpPr>
                  <p:spPr bwMode="auto">
                    <a:xfrm flipH="1">
                      <a:off x="3657600" y="4419600"/>
                      <a:ext cx="76200" cy="2304000"/>
                    </a:xfrm>
                    <a:prstGeom prst="leftBracket">
                      <a:avLst>
                        <a:gd name="adj" fmla="val 241667"/>
                      </a:avLst>
                    </a:prstGeom>
                    <a:noFill/>
                    <a:ln w="28575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" name="Rectangle 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3200" y="5257800"/>
                      <a:ext cx="670560" cy="670560"/>
                    </a:xfrm>
                    <a:prstGeom prst="rect">
                      <a:avLst/>
                    </a:prstGeom>
                    <a:noFill/>
                    <a:ln w="28575">
                      <a:solidFill>
                        <a:schemeClr val="tx1"/>
                      </a:solidFill>
                      <a:miter lim="800000"/>
                      <a:headEnd/>
                      <a:tailEnd type="none" w="lg" len="lg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</p:grpSp>
            <p:pic>
              <p:nvPicPr>
                <p:cNvPr id="30" name="Bild 29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4445000" y="3933398"/>
                  <a:ext cx="1651000" cy="419100"/>
                </a:xfrm>
                <a:prstGeom prst="rect">
                  <a:avLst/>
                </a:prstGeom>
              </p:spPr>
            </p:pic>
            <p:sp>
              <p:nvSpPr>
                <p:cNvPr id="31" name="Textfeld 30"/>
                <p:cNvSpPr txBox="1"/>
                <p:nvPr/>
              </p:nvSpPr>
              <p:spPr>
                <a:xfrm>
                  <a:off x="4241006" y="4495800"/>
                  <a:ext cx="2497931" cy="6705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  <a:tabLst>
                      <a:tab pos="1325563" algn="l"/>
                    </a:tabLst>
                  </a:pPr>
                  <a:r>
                    <a:rPr lang="de-DE" sz="3600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+1	+1</a:t>
                  </a:r>
                </a:p>
              </p:txBody>
            </p:sp>
            <p:sp>
              <p:nvSpPr>
                <p:cNvPr id="32" name="Textfeld 31"/>
                <p:cNvSpPr txBox="1"/>
                <p:nvPr/>
              </p:nvSpPr>
              <p:spPr>
                <a:xfrm>
                  <a:off x="4267200" y="5273040"/>
                  <a:ext cx="2497931" cy="6705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  <a:tabLst>
                      <a:tab pos="1325563" algn="l"/>
                    </a:tabLst>
                  </a:pPr>
                  <a:r>
                    <a:rPr lang="de-DE" sz="3600" dirty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 </a:t>
                  </a:r>
                  <a:r>
                    <a:rPr lang="de-DE" sz="3600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 0	  0</a:t>
                  </a:r>
                </a:p>
              </p:txBody>
            </p:sp>
            <p:sp>
              <p:nvSpPr>
                <p:cNvPr id="33" name="Textfeld 32"/>
                <p:cNvSpPr txBox="1"/>
                <p:nvPr/>
              </p:nvSpPr>
              <p:spPr>
                <a:xfrm>
                  <a:off x="4264819" y="5991225"/>
                  <a:ext cx="2497931" cy="6705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  <a:tabLst>
                      <a:tab pos="1325563" algn="l"/>
                    </a:tabLst>
                  </a:pPr>
                  <a:r>
                    <a:rPr lang="de-DE" sz="3600" dirty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−</a:t>
                  </a:r>
                  <a:r>
                    <a:rPr lang="de-DE" sz="3600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1	−1</a:t>
                  </a:r>
                </a:p>
              </p:txBody>
            </p:sp>
          </p:grpSp>
          <p:pic>
            <p:nvPicPr>
              <p:cNvPr id="5" name="Bild 4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0692" y="5386774"/>
                <a:ext cx="1041400" cy="31750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945725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9695" name="Picture 31" descr="gargamel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71600" y="914400"/>
            <a:ext cx="6353175" cy="4057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9666" name="Text Box 2"/>
          <p:cNvSpPr txBox="1">
            <a:spLocks noChangeArrowheads="1"/>
          </p:cNvSpPr>
          <p:nvPr/>
        </p:nvSpPr>
        <p:spPr bwMode="auto">
          <a:xfrm>
            <a:off x="228600" y="152400"/>
            <a:ext cx="8686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Discovery </a:t>
            </a:r>
            <a:r>
              <a:rPr lang="de-DE" altLang="de-DE" sz="3200" dirty="0" err="1" smtClean="0">
                <a:solidFill>
                  <a:srgbClr val="000099"/>
                </a:solidFill>
                <a:sym typeface="Symbol" charset="2"/>
              </a:rPr>
              <a:t>of</a:t>
            </a:r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 neutral </a:t>
            </a:r>
            <a:r>
              <a:rPr lang="de-DE" altLang="de-DE" sz="3200" dirty="0" err="1" smtClean="0">
                <a:solidFill>
                  <a:srgbClr val="000099"/>
                </a:solidFill>
                <a:sym typeface="Symbol" charset="2"/>
              </a:rPr>
              <a:t>weak</a:t>
            </a:r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 </a:t>
            </a:r>
            <a:r>
              <a:rPr lang="de-DE" altLang="de-DE" sz="3200" dirty="0" err="1" smtClean="0">
                <a:solidFill>
                  <a:srgbClr val="000099"/>
                </a:solidFill>
                <a:sym typeface="Symbol" charset="2"/>
              </a:rPr>
              <a:t>gauge</a:t>
            </a:r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 </a:t>
            </a:r>
            <a:r>
              <a:rPr lang="de-DE" altLang="de-DE" sz="3200" dirty="0" err="1" smtClean="0">
                <a:solidFill>
                  <a:srgbClr val="000099"/>
                </a:solidFill>
                <a:sym typeface="Symbol" charset="2"/>
              </a:rPr>
              <a:t>bosons</a:t>
            </a:r>
            <a:endParaRPr lang="de-DE" altLang="de-DE" sz="3200" dirty="0">
              <a:solidFill>
                <a:srgbClr val="000099"/>
              </a:solidFill>
              <a:sym typeface="Symbol" charset="2"/>
            </a:endParaRPr>
          </a:p>
        </p:txBody>
      </p:sp>
      <p:sp>
        <p:nvSpPr>
          <p:cNvPr id="369668" name="Text Box 4"/>
          <p:cNvSpPr txBox="1">
            <a:spLocks noChangeArrowheads="1"/>
          </p:cNvSpPr>
          <p:nvPr/>
        </p:nvSpPr>
        <p:spPr bwMode="auto">
          <a:xfrm>
            <a:off x="5000625" y="4245114"/>
            <a:ext cx="315277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de-DE" altLang="de-DE" sz="2000" dirty="0" err="1">
                <a:solidFill>
                  <a:schemeClr val="bg1"/>
                </a:solidFill>
              </a:rPr>
              <a:t>b</a:t>
            </a:r>
            <a:r>
              <a:rPr lang="de-DE" altLang="de-DE" sz="2000" dirty="0" err="1" smtClean="0">
                <a:solidFill>
                  <a:schemeClr val="bg1"/>
                </a:solidFill>
              </a:rPr>
              <a:t>ubble</a:t>
            </a:r>
            <a:r>
              <a:rPr lang="de-DE" altLang="de-DE" sz="2000" dirty="0" smtClean="0">
                <a:solidFill>
                  <a:schemeClr val="bg1"/>
                </a:solidFill>
              </a:rPr>
              <a:t> </a:t>
            </a:r>
            <a:r>
              <a:rPr lang="de-DE" altLang="de-DE" sz="2000" dirty="0" err="1" smtClean="0">
                <a:solidFill>
                  <a:schemeClr val="bg1"/>
                </a:solidFill>
              </a:rPr>
              <a:t>chamber</a:t>
            </a:r>
            <a:r>
              <a:rPr lang="de-DE" altLang="de-DE" sz="2000" dirty="0" smtClean="0">
                <a:solidFill>
                  <a:schemeClr val="bg1"/>
                </a:solidFill>
              </a:rPr>
              <a:t> </a:t>
            </a:r>
            <a:r>
              <a:rPr lang="de-DE" altLang="de-DE" sz="2000" dirty="0">
                <a:solidFill>
                  <a:schemeClr val="bg1"/>
                </a:solidFill>
              </a:rPr>
              <a:t>Gargamelle, CERN</a:t>
            </a:r>
            <a:endParaRPr lang="en-US" altLang="de-DE" sz="2000" dirty="0">
              <a:solidFill>
                <a:schemeClr val="bg1"/>
              </a:solidFill>
            </a:endParaRPr>
          </a:p>
        </p:txBody>
      </p:sp>
      <p:sp>
        <p:nvSpPr>
          <p:cNvPr id="369669" name="Line 5"/>
          <p:cNvSpPr>
            <a:spLocks noChangeShapeType="1"/>
          </p:cNvSpPr>
          <p:nvPr/>
        </p:nvSpPr>
        <p:spPr bwMode="auto">
          <a:xfrm>
            <a:off x="228600" y="24384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69671" name="Text Box 7"/>
          <p:cNvSpPr txBox="1">
            <a:spLocks noChangeArrowheads="1"/>
          </p:cNvSpPr>
          <p:nvPr/>
        </p:nvSpPr>
        <p:spPr bwMode="auto">
          <a:xfrm>
            <a:off x="1676400" y="3810000"/>
            <a:ext cx="3200400" cy="830997"/>
          </a:xfrm>
          <a:prstGeom prst="rect">
            <a:avLst/>
          </a:prstGeom>
          <a:solidFill>
            <a:srgbClr val="000000">
              <a:alpha val="49001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dirty="0">
                <a:solidFill>
                  <a:schemeClr val="bg1"/>
                </a:solidFill>
              </a:rPr>
              <a:t>e.m</a:t>
            </a:r>
            <a:r>
              <a:rPr lang="de-DE" altLang="de-DE" dirty="0" smtClean="0">
                <a:solidFill>
                  <a:schemeClr val="bg1"/>
                </a:solidFill>
              </a:rPr>
              <a:t>.-</a:t>
            </a:r>
            <a:r>
              <a:rPr lang="de-DE" altLang="de-DE" dirty="0" err="1" smtClean="0">
                <a:solidFill>
                  <a:schemeClr val="bg1"/>
                </a:solidFill>
              </a:rPr>
              <a:t>cascade</a:t>
            </a:r>
            <a:r>
              <a:rPr lang="de-DE" altLang="de-DE" dirty="0" smtClean="0">
                <a:solidFill>
                  <a:schemeClr val="bg1"/>
                </a:solidFill>
              </a:rPr>
              <a:t> </a:t>
            </a:r>
            <a:r>
              <a:rPr lang="de-DE" altLang="de-DE" dirty="0" err="1" smtClean="0">
                <a:solidFill>
                  <a:schemeClr val="bg1"/>
                </a:solidFill>
              </a:rPr>
              <a:t>from</a:t>
            </a:r>
            <a:r>
              <a:rPr lang="de-DE" altLang="de-DE" dirty="0" smtClean="0">
                <a:solidFill>
                  <a:schemeClr val="bg1"/>
                </a:solidFill>
              </a:rPr>
              <a:t> </a:t>
            </a:r>
            <a:r>
              <a:rPr lang="de-DE" altLang="de-DE" dirty="0" err="1" smtClean="0">
                <a:solidFill>
                  <a:schemeClr val="bg1"/>
                </a:solidFill>
              </a:rPr>
              <a:t>recoil</a:t>
            </a:r>
            <a:r>
              <a:rPr lang="de-DE" altLang="de-DE" dirty="0" smtClean="0">
                <a:solidFill>
                  <a:schemeClr val="bg1"/>
                </a:solidFill>
              </a:rPr>
              <a:t> </a:t>
            </a:r>
            <a:r>
              <a:rPr lang="de-DE" altLang="de-DE" dirty="0" err="1" smtClean="0">
                <a:solidFill>
                  <a:schemeClr val="bg1"/>
                </a:solidFill>
              </a:rPr>
              <a:t>electron</a:t>
            </a:r>
            <a:endParaRPr lang="en-US" altLang="de-DE" dirty="0">
              <a:solidFill>
                <a:schemeClr val="bg1"/>
              </a:solidFill>
            </a:endParaRPr>
          </a:p>
        </p:txBody>
      </p:sp>
      <p:sp>
        <p:nvSpPr>
          <p:cNvPr id="369672" name="Line 8"/>
          <p:cNvSpPr>
            <a:spLocks noChangeShapeType="1"/>
          </p:cNvSpPr>
          <p:nvPr/>
        </p:nvSpPr>
        <p:spPr bwMode="auto">
          <a:xfrm flipV="1">
            <a:off x="2987675" y="2865438"/>
            <a:ext cx="212725" cy="944562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69673" name="Text Box 9"/>
          <p:cNvSpPr txBox="1">
            <a:spLocks noChangeArrowheads="1"/>
          </p:cNvSpPr>
          <p:nvPr/>
        </p:nvSpPr>
        <p:spPr bwMode="auto">
          <a:xfrm>
            <a:off x="3200400" y="1143000"/>
            <a:ext cx="3200400" cy="523220"/>
          </a:xfrm>
          <a:prstGeom prst="rect">
            <a:avLst/>
          </a:prstGeom>
          <a:solidFill>
            <a:srgbClr val="000000">
              <a:alpha val="49001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de-DE" altLang="de-DE" sz="2800" dirty="0" err="1" smtClean="0">
                <a:solidFill>
                  <a:schemeClr val="bg1"/>
                </a:solidFill>
              </a:rPr>
              <a:t>no</a:t>
            </a:r>
            <a:r>
              <a:rPr lang="de-DE" altLang="de-DE" sz="2800" dirty="0" smtClean="0">
                <a:solidFill>
                  <a:schemeClr val="bg1"/>
                </a:solidFill>
              </a:rPr>
              <a:t> </a:t>
            </a:r>
            <a:r>
              <a:rPr lang="de-DE" altLang="de-DE" sz="2800" dirty="0" err="1" smtClean="0">
                <a:solidFill>
                  <a:schemeClr val="bg1"/>
                </a:solidFill>
              </a:rPr>
              <a:t>outgoing</a:t>
            </a:r>
            <a:r>
              <a:rPr lang="de-DE" altLang="de-DE" sz="2800" dirty="0" smtClean="0">
                <a:solidFill>
                  <a:schemeClr val="bg1"/>
                </a:solidFill>
              </a:rPr>
              <a:t> </a:t>
            </a:r>
            <a:r>
              <a:rPr lang="de-DE" altLang="de-DE" sz="2800" dirty="0" smtClean="0">
                <a:solidFill>
                  <a:schemeClr val="bg1"/>
                </a:solidFill>
                <a:sym typeface="Symbol" charset="2"/>
              </a:rPr>
              <a:t>𝜇</a:t>
            </a:r>
            <a:r>
              <a:rPr lang="de-DE" altLang="de-DE" sz="2800" baseline="30000" dirty="0" smtClean="0">
                <a:solidFill>
                  <a:schemeClr val="bg1"/>
                </a:solidFill>
                <a:sym typeface="Symbol" charset="2"/>
              </a:rPr>
              <a:t>+</a:t>
            </a:r>
            <a:endParaRPr lang="de-DE" altLang="de-DE" sz="2800" dirty="0">
              <a:solidFill>
                <a:schemeClr val="bg1"/>
              </a:solidFill>
              <a:sym typeface="Symbol" charset="2"/>
            </a:endParaRPr>
          </a:p>
        </p:txBody>
      </p:sp>
      <p:sp>
        <p:nvSpPr>
          <p:cNvPr id="369674" name="Line 10"/>
          <p:cNvSpPr>
            <a:spLocks noChangeShapeType="1"/>
          </p:cNvSpPr>
          <p:nvPr/>
        </p:nvSpPr>
        <p:spPr bwMode="auto">
          <a:xfrm flipH="1">
            <a:off x="2911475" y="1600200"/>
            <a:ext cx="517525" cy="701675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 type="arrow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pic>
        <p:nvPicPr>
          <p:cNvPr id="2" name="Bild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3699" y="1737588"/>
            <a:ext cx="549275" cy="549275"/>
          </a:xfrm>
          <a:prstGeom prst="rect">
            <a:avLst/>
          </a:prstGeom>
        </p:spPr>
      </p:pic>
      <p:grpSp>
        <p:nvGrpSpPr>
          <p:cNvPr id="9" name="Gruppierung 8"/>
          <p:cNvGrpSpPr/>
          <p:nvPr/>
        </p:nvGrpSpPr>
        <p:grpSpPr>
          <a:xfrm>
            <a:off x="864950" y="5287964"/>
            <a:ext cx="3741260" cy="1218346"/>
            <a:chOff x="864950" y="5287964"/>
            <a:chExt cx="3741260" cy="1218346"/>
          </a:xfrm>
        </p:grpSpPr>
        <p:pic>
          <p:nvPicPr>
            <p:cNvPr id="8" name="Bild 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06172" y="5805924"/>
              <a:ext cx="260604" cy="342900"/>
            </a:xfrm>
            <a:prstGeom prst="rect">
              <a:avLst/>
            </a:prstGeom>
          </p:spPr>
        </p:pic>
        <p:pic>
          <p:nvPicPr>
            <p:cNvPr id="35" name="Bild 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019470" y="6057062"/>
              <a:ext cx="586740" cy="402336"/>
            </a:xfrm>
            <a:prstGeom prst="rect">
              <a:avLst/>
            </a:prstGeom>
          </p:spPr>
        </p:pic>
        <p:pic>
          <p:nvPicPr>
            <p:cNvPr id="7" name="Bild 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64950" y="6103974"/>
              <a:ext cx="586740" cy="402336"/>
            </a:xfrm>
            <a:prstGeom prst="rect">
              <a:avLst/>
            </a:prstGeom>
          </p:spPr>
        </p:pic>
        <p:grpSp>
          <p:nvGrpSpPr>
            <p:cNvPr id="5" name="Gruppierung 4"/>
            <p:cNvGrpSpPr/>
            <p:nvPr/>
          </p:nvGrpSpPr>
          <p:grpSpPr>
            <a:xfrm>
              <a:off x="893003" y="5287964"/>
              <a:ext cx="3643278" cy="1112836"/>
              <a:chOff x="893003" y="5287964"/>
              <a:chExt cx="3643278" cy="1112836"/>
            </a:xfrm>
          </p:grpSpPr>
          <p:pic>
            <p:nvPicPr>
              <p:cNvPr id="34" name="Bild 33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7006" y="5307808"/>
                <a:ext cx="549275" cy="549275"/>
              </a:xfrm>
              <a:prstGeom prst="rect">
                <a:avLst/>
              </a:prstGeom>
            </p:spPr>
          </p:pic>
          <p:grpSp>
            <p:nvGrpSpPr>
              <p:cNvPr id="369676" name="Group 12"/>
              <p:cNvGrpSpPr>
                <a:grpSpLocks/>
              </p:cNvGrpSpPr>
              <p:nvPr/>
            </p:nvGrpSpPr>
            <p:grpSpPr bwMode="auto">
              <a:xfrm>
                <a:off x="1547813" y="5524500"/>
                <a:ext cx="2362200" cy="876300"/>
                <a:chOff x="1677" y="3576"/>
                <a:chExt cx="1488" cy="552"/>
              </a:xfrm>
            </p:grpSpPr>
            <p:sp>
              <p:nvSpPr>
                <p:cNvPr id="369677" name="Line 13"/>
                <p:cNvSpPr>
                  <a:spLocks noChangeShapeType="1"/>
                </p:cNvSpPr>
                <p:nvPr/>
              </p:nvSpPr>
              <p:spPr bwMode="auto">
                <a:xfrm>
                  <a:off x="1677" y="4089"/>
                  <a:ext cx="148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69678" name="Line 14"/>
                <p:cNvSpPr>
                  <a:spLocks noChangeShapeType="1"/>
                </p:cNvSpPr>
                <p:nvPr/>
              </p:nvSpPr>
              <p:spPr bwMode="auto">
                <a:xfrm>
                  <a:off x="1677" y="3609"/>
                  <a:ext cx="148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369680" name="Group 16"/>
                <p:cNvGrpSpPr>
                  <a:grpSpLocks/>
                </p:cNvGrpSpPr>
                <p:nvPr/>
              </p:nvGrpSpPr>
              <p:grpSpPr bwMode="auto">
                <a:xfrm>
                  <a:off x="2304" y="3576"/>
                  <a:ext cx="138" cy="552"/>
                  <a:chOff x="2322" y="3435"/>
                  <a:chExt cx="138" cy="552"/>
                </a:xfrm>
              </p:grpSpPr>
              <p:grpSp>
                <p:nvGrpSpPr>
                  <p:cNvPr id="369681" name="Group 17"/>
                  <p:cNvGrpSpPr>
                    <a:grpSpLocks/>
                  </p:cNvGrpSpPr>
                  <p:nvPr/>
                </p:nvGrpSpPr>
                <p:grpSpPr bwMode="auto">
                  <a:xfrm rot="-5400000">
                    <a:off x="2165" y="3648"/>
                    <a:ext cx="452" cy="138"/>
                    <a:chOff x="1110" y="2406"/>
                    <a:chExt cx="1154" cy="118"/>
                  </a:xfrm>
                </p:grpSpPr>
                <p:sp>
                  <p:nvSpPr>
                    <p:cNvPr id="369682" name="Freeform 18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683" name="Freeform 19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684" name="Oval 20"/>
                  <p:cNvSpPr>
                    <a:spLocks noChangeArrowheads="1"/>
                  </p:cNvSpPr>
                  <p:nvPr/>
                </p:nvSpPr>
                <p:spPr bwMode="auto">
                  <a:xfrm rot="16200000" flipH="1" flipV="1">
                    <a:off x="2367" y="3436"/>
                    <a:ext cx="69" cy="68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369685" name="Oval 21"/>
                  <p:cNvSpPr>
                    <a:spLocks noChangeArrowheads="1"/>
                  </p:cNvSpPr>
                  <p:nvPr/>
                </p:nvSpPr>
                <p:spPr bwMode="auto">
                  <a:xfrm rot="16200000" flipH="1" flipV="1">
                    <a:off x="2358" y="3919"/>
                    <a:ext cx="69" cy="68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686" name="Line 22"/>
                <p:cNvSpPr>
                  <a:spLocks noChangeShapeType="1"/>
                </p:cNvSpPr>
                <p:nvPr/>
              </p:nvSpPr>
              <p:spPr bwMode="auto">
                <a:xfrm flipH="1">
                  <a:off x="1965" y="3609"/>
                  <a:ext cx="12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69687" name="Line 23"/>
                <p:cNvSpPr>
                  <a:spLocks noChangeShapeType="1"/>
                </p:cNvSpPr>
                <p:nvPr/>
              </p:nvSpPr>
              <p:spPr bwMode="auto">
                <a:xfrm flipH="1">
                  <a:off x="2757" y="3606"/>
                  <a:ext cx="12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69688" name="Line 24"/>
                <p:cNvSpPr>
                  <a:spLocks noChangeShapeType="1"/>
                </p:cNvSpPr>
                <p:nvPr/>
              </p:nvSpPr>
              <p:spPr bwMode="auto">
                <a:xfrm>
                  <a:off x="2760" y="4086"/>
                  <a:ext cx="12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369689" name="Line 25"/>
                <p:cNvSpPr>
                  <a:spLocks noChangeShapeType="1"/>
                </p:cNvSpPr>
                <p:nvPr/>
              </p:nvSpPr>
              <p:spPr bwMode="auto">
                <a:xfrm>
                  <a:off x="1977" y="4089"/>
                  <a:ext cx="12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pic>
            <p:nvPicPr>
              <p:cNvPr id="33" name="Bild 32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93003" y="5287964"/>
                <a:ext cx="549275" cy="549275"/>
              </a:xfrm>
              <a:prstGeom prst="rect">
                <a:avLst/>
              </a:prstGeom>
            </p:spPr>
          </p:pic>
        </p:grpSp>
      </p:grpSp>
      <p:sp>
        <p:nvSpPr>
          <p:cNvPr id="6" name="Textfeld 5"/>
          <p:cNvSpPr txBox="1"/>
          <p:nvPr/>
        </p:nvSpPr>
        <p:spPr>
          <a:xfrm>
            <a:off x="4953000" y="5257800"/>
            <a:ext cx="3962400" cy="138499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2800" dirty="0" err="1" smtClean="0"/>
              <a:t>there</a:t>
            </a:r>
            <a:r>
              <a:rPr lang="de-DE" sz="2800" dirty="0" smtClean="0"/>
              <a:t> </a:t>
            </a:r>
            <a:r>
              <a:rPr lang="de-DE" sz="2800" dirty="0" err="1" smtClean="0"/>
              <a:t>is</a:t>
            </a:r>
            <a:r>
              <a:rPr lang="de-DE" sz="2800" dirty="0" smtClean="0"/>
              <a:t> a neutral </a:t>
            </a:r>
            <a:r>
              <a:rPr lang="de-DE" sz="2800" dirty="0" err="1" smtClean="0"/>
              <a:t>boson</a:t>
            </a:r>
            <a:r>
              <a:rPr lang="de-DE" sz="2800" dirty="0" smtClean="0"/>
              <a:t> </a:t>
            </a:r>
            <a:r>
              <a:rPr lang="de-DE" sz="2800" dirty="0" err="1" smtClean="0"/>
              <a:t>which</a:t>
            </a:r>
            <a:r>
              <a:rPr lang="de-DE" sz="2800" dirty="0" smtClean="0"/>
              <a:t> </a:t>
            </a:r>
            <a:r>
              <a:rPr lang="de-DE" sz="2800" dirty="0" err="1" smtClean="0"/>
              <a:t>couples</a:t>
            </a:r>
            <a:r>
              <a:rPr lang="de-DE" sz="2800" dirty="0" smtClean="0"/>
              <a:t> </a:t>
            </a:r>
            <a:r>
              <a:rPr lang="de-DE" sz="2800" dirty="0" err="1" smtClean="0"/>
              <a:t>to</a:t>
            </a:r>
            <a:r>
              <a:rPr lang="de-DE" sz="2800" dirty="0" smtClean="0"/>
              <a:t> </a:t>
            </a:r>
            <a:r>
              <a:rPr lang="de-DE" sz="2800" dirty="0" err="1" smtClean="0"/>
              <a:t>weak</a:t>
            </a:r>
            <a:r>
              <a:rPr lang="de-DE" sz="2800" dirty="0" smtClean="0"/>
              <a:t> </a:t>
            </a:r>
            <a:r>
              <a:rPr lang="de-DE" sz="2800" dirty="0" err="1" smtClean="0"/>
              <a:t>charge</a:t>
            </a:r>
            <a:r>
              <a:rPr lang="de-DE" sz="2800" dirty="0" smtClean="0"/>
              <a:t> (</a:t>
            </a:r>
            <a:r>
              <a:rPr lang="de-DE" sz="2800" dirty="0" err="1" smtClean="0"/>
              <a:t>neutrinos</a:t>
            </a:r>
            <a:r>
              <a:rPr lang="de-DE" sz="2800" dirty="0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722950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uppierung 49"/>
          <p:cNvGrpSpPr/>
          <p:nvPr/>
        </p:nvGrpSpPr>
        <p:grpSpPr>
          <a:xfrm>
            <a:off x="634685" y="757518"/>
            <a:ext cx="3741260" cy="1218346"/>
            <a:chOff x="864950" y="5287964"/>
            <a:chExt cx="3741260" cy="1218346"/>
          </a:xfrm>
        </p:grpSpPr>
        <p:pic>
          <p:nvPicPr>
            <p:cNvPr id="51" name="Bild 5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906172" y="5805924"/>
              <a:ext cx="260604" cy="342900"/>
            </a:xfrm>
            <a:prstGeom prst="rect">
              <a:avLst/>
            </a:prstGeom>
          </p:spPr>
        </p:pic>
        <p:pic>
          <p:nvPicPr>
            <p:cNvPr id="52" name="Bild 5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019470" y="6057062"/>
              <a:ext cx="586740" cy="402336"/>
            </a:xfrm>
            <a:prstGeom prst="rect">
              <a:avLst/>
            </a:prstGeom>
          </p:spPr>
        </p:pic>
        <p:pic>
          <p:nvPicPr>
            <p:cNvPr id="54" name="Bild 5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64950" y="6103974"/>
              <a:ext cx="586740" cy="402336"/>
            </a:xfrm>
            <a:prstGeom prst="rect">
              <a:avLst/>
            </a:prstGeom>
          </p:spPr>
        </p:pic>
        <p:grpSp>
          <p:nvGrpSpPr>
            <p:cNvPr id="55" name="Gruppierung 54"/>
            <p:cNvGrpSpPr/>
            <p:nvPr/>
          </p:nvGrpSpPr>
          <p:grpSpPr>
            <a:xfrm>
              <a:off x="893003" y="5287964"/>
              <a:ext cx="3643278" cy="1112836"/>
              <a:chOff x="893003" y="5287964"/>
              <a:chExt cx="3643278" cy="1112836"/>
            </a:xfrm>
          </p:grpSpPr>
          <p:pic>
            <p:nvPicPr>
              <p:cNvPr id="56" name="Bild 55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987006" y="5307808"/>
                <a:ext cx="549275" cy="549275"/>
              </a:xfrm>
              <a:prstGeom prst="rect">
                <a:avLst/>
              </a:prstGeom>
            </p:spPr>
          </p:pic>
          <p:grpSp>
            <p:nvGrpSpPr>
              <p:cNvPr id="57" name="Group 12"/>
              <p:cNvGrpSpPr>
                <a:grpSpLocks/>
              </p:cNvGrpSpPr>
              <p:nvPr/>
            </p:nvGrpSpPr>
            <p:grpSpPr bwMode="auto">
              <a:xfrm>
                <a:off x="1547813" y="5524500"/>
                <a:ext cx="2362200" cy="876300"/>
                <a:chOff x="1677" y="3576"/>
                <a:chExt cx="1488" cy="552"/>
              </a:xfrm>
            </p:grpSpPr>
            <p:sp>
              <p:nvSpPr>
                <p:cNvPr id="59" name="Line 13"/>
                <p:cNvSpPr>
                  <a:spLocks noChangeShapeType="1"/>
                </p:cNvSpPr>
                <p:nvPr/>
              </p:nvSpPr>
              <p:spPr bwMode="auto">
                <a:xfrm>
                  <a:off x="1677" y="4089"/>
                  <a:ext cx="148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0" name="Line 14"/>
                <p:cNvSpPr>
                  <a:spLocks noChangeShapeType="1"/>
                </p:cNvSpPr>
                <p:nvPr/>
              </p:nvSpPr>
              <p:spPr bwMode="auto">
                <a:xfrm>
                  <a:off x="1677" y="3609"/>
                  <a:ext cx="1488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>
                  <a:spAutoFit/>
                </a:bodyPr>
                <a:lstStyle/>
                <a:p>
                  <a:endParaRPr lang="de-DE"/>
                </a:p>
              </p:txBody>
            </p:sp>
            <p:grpSp>
              <p:nvGrpSpPr>
                <p:cNvPr id="61" name="Group 16"/>
                <p:cNvGrpSpPr>
                  <a:grpSpLocks/>
                </p:cNvGrpSpPr>
                <p:nvPr/>
              </p:nvGrpSpPr>
              <p:grpSpPr bwMode="auto">
                <a:xfrm>
                  <a:off x="2304" y="3576"/>
                  <a:ext cx="138" cy="552"/>
                  <a:chOff x="2322" y="3435"/>
                  <a:chExt cx="138" cy="552"/>
                </a:xfrm>
              </p:grpSpPr>
              <p:grpSp>
                <p:nvGrpSpPr>
                  <p:cNvPr id="66" name="Group 17"/>
                  <p:cNvGrpSpPr>
                    <a:grpSpLocks/>
                  </p:cNvGrpSpPr>
                  <p:nvPr/>
                </p:nvGrpSpPr>
                <p:grpSpPr bwMode="auto">
                  <a:xfrm rot="-5400000">
                    <a:off x="2165" y="3648"/>
                    <a:ext cx="452" cy="138"/>
                    <a:chOff x="1110" y="2406"/>
                    <a:chExt cx="1154" cy="118"/>
                  </a:xfrm>
                </p:grpSpPr>
                <p:sp>
                  <p:nvSpPr>
                    <p:cNvPr id="69" name="Freeform 18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688" y="2406"/>
                      <a:ext cx="576" cy="112"/>
                    </a:xfrm>
                    <a:custGeom>
                      <a:avLst/>
                      <a:gdLst>
                        <a:gd name="T0" fmla="*/ 0 w 576"/>
                        <a:gd name="T1" fmla="*/ 56 h 112"/>
                        <a:gd name="T2" fmla="*/ 50 w 576"/>
                        <a:gd name="T3" fmla="*/ 8 h 112"/>
                        <a:gd name="T4" fmla="*/ 144 w 576"/>
                        <a:gd name="T5" fmla="*/ 104 h 112"/>
                        <a:gd name="T6" fmla="*/ 240 w 576"/>
                        <a:gd name="T7" fmla="*/ 8 h 112"/>
                        <a:gd name="T8" fmla="*/ 336 w 576"/>
                        <a:gd name="T9" fmla="*/ 104 h 112"/>
                        <a:gd name="T10" fmla="*/ 432 w 576"/>
                        <a:gd name="T11" fmla="*/ 8 h 112"/>
                        <a:gd name="T12" fmla="*/ 528 w 576"/>
                        <a:gd name="T13" fmla="*/ 104 h 112"/>
                        <a:gd name="T14" fmla="*/ 576 w 576"/>
                        <a:gd name="T15" fmla="*/ 56 h 1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76" h="112">
                          <a:moveTo>
                            <a:pt x="0" y="56"/>
                          </a:moveTo>
                          <a:cubicBezTo>
                            <a:pt x="8" y="48"/>
                            <a:pt x="26" y="0"/>
                            <a:pt x="50" y="8"/>
                          </a:cubicBezTo>
                          <a:cubicBezTo>
                            <a:pt x="74" y="16"/>
                            <a:pt x="112" y="104"/>
                            <a:pt x="144" y="104"/>
                          </a:cubicBezTo>
                          <a:cubicBezTo>
                            <a:pt x="176" y="104"/>
                            <a:pt x="208" y="8"/>
                            <a:pt x="240" y="8"/>
                          </a:cubicBezTo>
                          <a:cubicBezTo>
                            <a:pt x="272" y="8"/>
                            <a:pt x="304" y="104"/>
                            <a:pt x="336" y="104"/>
                          </a:cubicBezTo>
                          <a:cubicBezTo>
                            <a:pt x="368" y="104"/>
                            <a:pt x="400" y="8"/>
                            <a:pt x="432" y="8"/>
                          </a:cubicBezTo>
                          <a:cubicBezTo>
                            <a:pt x="464" y="8"/>
                            <a:pt x="504" y="96"/>
                            <a:pt x="528" y="104"/>
                          </a:cubicBezTo>
                          <a:cubicBezTo>
                            <a:pt x="552" y="112"/>
                            <a:pt x="568" y="64"/>
                            <a:pt x="576" y="5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0" name="Freeform 19"/>
                    <p:cNvSpPr>
                      <a:spLocks/>
                    </p:cNvSpPr>
                    <p:nvPr/>
                  </p:nvSpPr>
                  <p:spPr bwMode="auto">
                    <a:xfrm rot="-10832358">
                      <a:off x="1110" y="2413"/>
                      <a:ext cx="581" cy="111"/>
                    </a:xfrm>
                    <a:custGeom>
                      <a:avLst/>
                      <a:gdLst>
                        <a:gd name="T0" fmla="*/ 0 w 581"/>
                        <a:gd name="T1" fmla="*/ 61 h 111"/>
                        <a:gd name="T2" fmla="*/ 55 w 581"/>
                        <a:gd name="T3" fmla="*/ 7 h 111"/>
                        <a:gd name="T4" fmla="*/ 149 w 581"/>
                        <a:gd name="T5" fmla="*/ 103 h 111"/>
                        <a:gd name="T6" fmla="*/ 245 w 581"/>
                        <a:gd name="T7" fmla="*/ 7 h 111"/>
                        <a:gd name="T8" fmla="*/ 341 w 581"/>
                        <a:gd name="T9" fmla="*/ 103 h 111"/>
                        <a:gd name="T10" fmla="*/ 437 w 581"/>
                        <a:gd name="T11" fmla="*/ 7 h 111"/>
                        <a:gd name="T12" fmla="*/ 533 w 581"/>
                        <a:gd name="T13" fmla="*/ 103 h 111"/>
                        <a:gd name="T14" fmla="*/ 581 w 581"/>
                        <a:gd name="T15" fmla="*/ 55 h 1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581" h="111">
                          <a:moveTo>
                            <a:pt x="0" y="61"/>
                          </a:moveTo>
                          <a:cubicBezTo>
                            <a:pt x="9" y="52"/>
                            <a:pt x="30" y="0"/>
                            <a:pt x="55" y="7"/>
                          </a:cubicBezTo>
                          <a:cubicBezTo>
                            <a:pt x="80" y="14"/>
                            <a:pt x="117" y="103"/>
                            <a:pt x="149" y="103"/>
                          </a:cubicBezTo>
                          <a:cubicBezTo>
                            <a:pt x="181" y="103"/>
                            <a:pt x="213" y="7"/>
                            <a:pt x="245" y="7"/>
                          </a:cubicBezTo>
                          <a:cubicBezTo>
                            <a:pt x="277" y="7"/>
                            <a:pt x="309" y="103"/>
                            <a:pt x="341" y="103"/>
                          </a:cubicBezTo>
                          <a:cubicBezTo>
                            <a:pt x="373" y="103"/>
                            <a:pt x="405" y="7"/>
                            <a:pt x="437" y="7"/>
                          </a:cubicBezTo>
                          <a:cubicBezTo>
                            <a:pt x="469" y="7"/>
                            <a:pt x="509" y="95"/>
                            <a:pt x="533" y="103"/>
                          </a:cubicBezTo>
                          <a:cubicBezTo>
                            <a:pt x="557" y="111"/>
                            <a:pt x="573" y="63"/>
                            <a:pt x="581" y="55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00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7" name="Oval 20"/>
                  <p:cNvSpPr>
                    <a:spLocks noChangeArrowheads="1"/>
                  </p:cNvSpPr>
                  <p:nvPr/>
                </p:nvSpPr>
                <p:spPr bwMode="auto">
                  <a:xfrm rot="16200000" flipH="1" flipV="1">
                    <a:off x="2367" y="3436"/>
                    <a:ext cx="69" cy="68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68" name="Oval 21"/>
                  <p:cNvSpPr>
                    <a:spLocks noChangeArrowheads="1"/>
                  </p:cNvSpPr>
                  <p:nvPr/>
                </p:nvSpPr>
                <p:spPr bwMode="auto">
                  <a:xfrm rot="16200000" flipH="1" flipV="1">
                    <a:off x="2358" y="3919"/>
                    <a:ext cx="69" cy="68"/>
                  </a:xfrm>
                  <a:prstGeom prst="ellipse">
                    <a:avLst/>
                  </a:prstGeom>
                  <a:solidFill>
                    <a:srgbClr val="66CCFF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sp>
              <p:nvSpPr>
                <p:cNvPr id="62" name="Line 22"/>
                <p:cNvSpPr>
                  <a:spLocks noChangeShapeType="1"/>
                </p:cNvSpPr>
                <p:nvPr/>
              </p:nvSpPr>
              <p:spPr bwMode="auto">
                <a:xfrm flipH="1">
                  <a:off x="1965" y="3609"/>
                  <a:ext cx="12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3" name="Line 23"/>
                <p:cNvSpPr>
                  <a:spLocks noChangeShapeType="1"/>
                </p:cNvSpPr>
                <p:nvPr/>
              </p:nvSpPr>
              <p:spPr bwMode="auto">
                <a:xfrm flipH="1">
                  <a:off x="2757" y="3606"/>
                  <a:ext cx="12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4" name="Line 24"/>
                <p:cNvSpPr>
                  <a:spLocks noChangeShapeType="1"/>
                </p:cNvSpPr>
                <p:nvPr/>
              </p:nvSpPr>
              <p:spPr bwMode="auto">
                <a:xfrm>
                  <a:off x="2760" y="4086"/>
                  <a:ext cx="12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65" name="Line 25"/>
                <p:cNvSpPr>
                  <a:spLocks noChangeShapeType="1"/>
                </p:cNvSpPr>
                <p:nvPr/>
              </p:nvSpPr>
              <p:spPr bwMode="auto">
                <a:xfrm>
                  <a:off x="1977" y="4089"/>
                  <a:ext cx="126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 type="arrow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pic>
            <p:nvPicPr>
              <p:cNvPr id="58" name="Bild 57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93003" y="5287964"/>
                <a:ext cx="549275" cy="549275"/>
              </a:xfrm>
              <a:prstGeom prst="rect">
                <a:avLst/>
              </a:prstGeom>
            </p:spPr>
          </p:pic>
        </p:grpSp>
      </p:grpSp>
      <p:sp>
        <p:nvSpPr>
          <p:cNvPr id="40" name="Text Box 2"/>
          <p:cNvSpPr txBox="1">
            <a:spLocks noChangeArrowheads="1"/>
          </p:cNvSpPr>
          <p:nvPr/>
        </p:nvSpPr>
        <p:spPr bwMode="auto">
          <a:xfrm>
            <a:off x="228600" y="99437"/>
            <a:ext cx="86868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Observation (</a:t>
            </a:r>
            <a:r>
              <a:rPr lang="de-DE" altLang="de-DE" sz="3200" dirty="0" err="1" smtClean="0">
                <a:solidFill>
                  <a:srgbClr val="000099"/>
                </a:solidFill>
                <a:sym typeface="Symbol" charset="2"/>
              </a:rPr>
              <a:t>from</a:t>
            </a:r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 </a:t>
            </a:r>
            <a:r>
              <a:rPr lang="de-DE" altLang="de-DE" sz="3200" dirty="0" err="1" smtClean="0">
                <a:solidFill>
                  <a:srgbClr val="000099"/>
                </a:solidFill>
                <a:sym typeface="Symbol" charset="2"/>
              </a:rPr>
              <a:t>neutrino</a:t>
            </a:r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 </a:t>
            </a:r>
            <a:r>
              <a:rPr lang="de-DE" altLang="de-DE" sz="3200" dirty="0" err="1" smtClean="0">
                <a:solidFill>
                  <a:srgbClr val="000099"/>
                </a:solidFill>
                <a:sym typeface="Symbol" charset="2"/>
              </a:rPr>
              <a:t>scattering</a:t>
            </a:r>
            <a:r>
              <a:rPr lang="de-DE" altLang="de-DE" sz="3200" dirty="0" smtClean="0">
                <a:solidFill>
                  <a:srgbClr val="000099"/>
                </a:solidFill>
                <a:sym typeface="Symbol" charset="2"/>
              </a:rPr>
              <a:t>)</a:t>
            </a:r>
            <a:endParaRPr lang="de-DE" altLang="de-DE" sz="3200" dirty="0">
              <a:solidFill>
                <a:srgbClr val="000099"/>
              </a:solidFill>
              <a:sym typeface="Symbol" charset="2"/>
            </a:endParaRPr>
          </a:p>
        </p:txBody>
      </p:sp>
      <p:sp>
        <p:nvSpPr>
          <p:cNvPr id="43" name="Text Box 2"/>
          <p:cNvSpPr txBox="1">
            <a:spLocks noChangeArrowheads="1"/>
          </p:cNvSpPr>
          <p:nvPr/>
        </p:nvSpPr>
        <p:spPr bwMode="auto">
          <a:xfrm>
            <a:off x="228600" y="2310825"/>
            <a:ext cx="868680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de-DE" altLang="de-DE" sz="3200" i="1" dirty="0" smtClean="0">
                <a:latin typeface="+mn-lt"/>
                <a:sym typeface="Symbol" charset="2"/>
              </a:rPr>
              <a:t>Z</a:t>
            </a:r>
            <a:r>
              <a:rPr lang="de-DE" altLang="de-DE" sz="2800" dirty="0" smtClean="0">
                <a:sym typeface="Symbol" charset="2"/>
              </a:rPr>
              <a:t>-</a:t>
            </a:r>
            <a:r>
              <a:rPr lang="de-DE" altLang="de-DE" sz="2800" dirty="0" err="1" smtClean="0">
                <a:sym typeface="Symbol" charset="2"/>
              </a:rPr>
              <a:t>bosons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ym typeface="Symbol" charset="2"/>
              </a:rPr>
              <a:t>couple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ym typeface="Symbol" charset="2"/>
              </a:rPr>
              <a:t>to</a:t>
            </a:r>
            <a:r>
              <a:rPr lang="de-DE" altLang="de-DE" sz="2800" dirty="0" smtClean="0">
                <a:sym typeface="Symbol" charset="2"/>
              </a:rPr>
              <a:t> a </a:t>
            </a:r>
            <a:r>
              <a:rPr lang="de-DE" altLang="de-DE" sz="2800" dirty="0" err="1" smtClean="0">
                <a:solidFill>
                  <a:srgbClr val="FF0000"/>
                </a:solidFill>
                <a:sym typeface="Symbol" charset="2"/>
              </a:rPr>
              <a:t>mixture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ym typeface="Symbol" charset="2"/>
              </a:rPr>
              <a:t>of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ym typeface="Symbol" charset="2"/>
              </a:rPr>
              <a:t>right</a:t>
            </a:r>
            <a:r>
              <a:rPr lang="de-DE" altLang="de-DE" sz="2800" dirty="0" smtClean="0">
                <a:sym typeface="Symbol" charset="2"/>
              </a:rPr>
              <a:t>- </a:t>
            </a:r>
            <a:r>
              <a:rPr lang="de-DE" altLang="de-DE" sz="2800" dirty="0" err="1" smtClean="0">
                <a:sym typeface="Symbol" charset="2"/>
              </a:rPr>
              <a:t>and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ym typeface="Symbol" charset="2"/>
              </a:rPr>
              <a:t>left-handed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ym typeface="Symbol" charset="2"/>
              </a:rPr>
              <a:t>particles</a:t>
            </a:r>
            <a:r>
              <a:rPr lang="de-DE" altLang="de-DE" sz="2800" dirty="0" smtClean="0">
                <a:sym typeface="Symbol" charset="2"/>
              </a:rPr>
              <a:t> ... </a:t>
            </a:r>
            <a:r>
              <a:rPr lang="de-DE" altLang="de-DE" sz="2800" dirty="0" err="1" smtClean="0">
                <a:sym typeface="Symbol" charset="2"/>
              </a:rPr>
              <a:t>somwhere</a:t>
            </a:r>
            <a:r>
              <a:rPr lang="de-DE" altLang="de-DE" sz="2800" dirty="0" smtClean="0">
                <a:sym typeface="Symbol" charset="2"/>
              </a:rPr>
              <a:t> </a:t>
            </a:r>
            <a:r>
              <a:rPr lang="de-DE" altLang="de-DE" sz="2800" dirty="0" err="1" smtClean="0">
                <a:sym typeface="Symbol" charset="2"/>
              </a:rPr>
              <a:t>between</a:t>
            </a:r>
            <a:r>
              <a:rPr lang="de-DE" altLang="de-DE" sz="2800" dirty="0" smtClean="0">
                <a:sym typeface="Symbol" charset="2"/>
              </a:rPr>
              <a:t> an </a:t>
            </a:r>
            <a:r>
              <a:rPr lang="de-DE" altLang="de-DE" sz="3200" i="1" dirty="0" smtClean="0">
                <a:solidFill>
                  <a:srgbClr val="FF0000"/>
                </a:solidFill>
                <a:latin typeface="+mn-lt"/>
                <a:sym typeface="Symbol" charset="2"/>
              </a:rPr>
              <a:t>SU</a:t>
            </a:r>
            <a:r>
              <a:rPr lang="de-DE" altLang="de-DE" sz="3200" dirty="0" smtClean="0">
                <a:solidFill>
                  <a:srgbClr val="FF0000"/>
                </a:solidFill>
                <a:latin typeface="+mn-lt"/>
                <a:sym typeface="Symbol" charset="2"/>
              </a:rPr>
              <a:t>(2)</a:t>
            </a:r>
            <a:r>
              <a:rPr lang="de-DE" altLang="de-DE" sz="2800" dirty="0" smtClean="0">
                <a:latin typeface="+mn-lt"/>
                <a:sym typeface="Symbol" charset="2"/>
              </a:rPr>
              <a:t>-</a:t>
            </a:r>
            <a:r>
              <a:rPr lang="de-DE" altLang="de-DE" sz="2800" dirty="0" err="1" smtClean="0">
                <a:ea typeface="Arial" charset="0"/>
                <a:cs typeface="Arial" charset="0"/>
                <a:sym typeface="Symbol" charset="2"/>
              </a:rPr>
              <a:t>boson</a:t>
            </a:r>
            <a:r>
              <a:rPr lang="de-DE" altLang="de-DE" sz="2800" dirty="0" smtClean="0">
                <a:ea typeface="Arial" charset="0"/>
                <a:cs typeface="Arial" charset="0"/>
                <a:sym typeface="Symbol" charset="2"/>
              </a:rPr>
              <a:t> </a:t>
            </a:r>
            <a:r>
              <a:rPr lang="de-DE" altLang="de-DE" sz="2800" dirty="0" err="1" smtClean="0">
                <a:ea typeface="Arial" charset="0"/>
                <a:cs typeface="Arial" charset="0"/>
                <a:sym typeface="Symbol" charset="2"/>
              </a:rPr>
              <a:t>and</a:t>
            </a:r>
            <a:r>
              <a:rPr lang="de-DE" altLang="de-DE" sz="2800" dirty="0" smtClean="0">
                <a:ea typeface="Arial" charset="0"/>
                <a:cs typeface="Arial" charset="0"/>
                <a:sym typeface="Symbol" charset="2"/>
              </a:rPr>
              <a:t> a </a:t>
            </a:r>
            <a:r>
              <a:rPr lang="de-DE" altLang="de-DE" sz="3200" i="1" dirty="0" smtClean="0">
                <a:solidFill>
                  <a:srgbClr val="FF0000"/>
                </a:solidFill>
                <a:latin typeface="+mn-lt"/>
                <a:ea typeface="Arial" charset="0"/>
                <a:cs typeface="Arial" charset="0"/>
                <a:sym typeface="Symbol" charset="2"/>
              </a:rPr>
              <a:t>U</a:t>
            </a:r>
            <a:r>
              <a:rPr lang="de-DE" altLang="de-DE" sz="3200" dirty="0" smtClean="0">
                <a:solidFill>
                  <a:srgbClr val="FF0000"/>
                </a:solidFill>
                <a:latin typeface="+mn-lt"/>
                <a:ea typeface="Arial" charset="0"/>
                <a:cs typeface="Arial" charset="0"/>
                <a:sym typeface="Symbol" charset="2"/>
              </a:rPr>
              <a:t>(1)</a:t>
            </a:r>
            <a:r>
              <a:rPr lang="de-DE" altLang="de-DE" sz="2800" dirty="0" smtClean="0">
                <a:ea typeface="Arial" charset="0"/>
                <a:cs typeface="Arial" charset="0"/>
                <a:sym typeface="Symbol" charset="2"/>
              </a:rPr>
              <a:t>-photon!</a:t>
            </a:r>
            <a:endParaRPr lang="de-DE" altLang="de-DE" sz="2800" dirty="0">
              <a:ea typeface="Arial" charset="0"/>
              <a:cs typeface="Arial" charset="0"/>
              <a:sym typeface="Symbol" charset="2"/>
            </a:endParaRPr>
          </a:p>
        </p:txBody>
      </p:sp>
      <p:grpSp>
        <p:nvGrpSpPr>
          <p:cNvPr id="47" name="Gruppierung 46"/>
          <p:cNvGrpSpPr/>
          <p:nvPr/>
        </p:nvGrpSpPr>
        <p:grpSpPr>
          <a:xfrm>
            <a:off x="228600" y="4139625"/>
            <a:ext cx="8686800" cy="1880175"/>
            <a:chOff x="228600" y="4139625"/>
            <a:chExt cx="8686800" cy="1880175"/>
          </a:xfrm>
        </p:grpSpPr>
        <p:sp>
          <p:nvSpPr>
            <p:cNvPr id="46" name="Rechteck 45"/>
            <p:cNvSpPr/>
            <p:nvPr/>
          </p:nvSpPr>
          <p:spPr bwMode="auto">
            <a:xfrm>
              <a:off x="685800" y="4983540"/>
              <a:ext cx="5481637" cy="1036260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noFill/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4" name="Text Box 2"/>
            <p:cNvSpPr txBox="1">
              <a:spLocks noChangeArrowheads="1"/>
            </p:cNvSpPr>
            <p:nvPr/>
          </p:nvSpPr>
          <p:spPr bwMode="auto">
            <a:xfrm>
              <a:off x="228600" y="4139625"/>
              <a:ext cx="868680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chemeClr val="tx1"/>
                  </a:solidFill>
                  <a:miter lim="800000"/>
                  <a:headEnd/>
                  <a:tailEnd type="none" w="lg" len="lg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de-DE" altLang="de-DE" sz="3200" dirty="0" smtClean="0">
                  <a:solidFill>
                    <a:srgbClr val="000099"/>
                  </a:solidFill>
                  <a:sym typeface="Symbol" charset="2"/>
                </a:rPr>
                <a:t>Try </a:t>
              </a:r>
              <a:r>
                <a:rPr lang="de-DE" altLang="de-DE" sz="3200" dirty="0" err="1" smtClean="0">
                  <a:solidFill>
                    <a:srgbClr val="000099"/>
                  </a:solidFill>
                  <a:sym typeface="Symbol" charset="2"/>
                </a:rPr>
                <a:t>more</a:t>
              </a:r>
              <a:r>
                <a:rPr lang="de-DE" altLang="de-DE" sz="3200" dirty="0" smtClean="0">
                  <a:solidFill>
                    <a:srgbClr val="000099"/>
                  </a:solidFill>
                  <a:sym typeface="Symbol" charset="2"/>
                </a:rPr>
                <a:t> </a:t>
              </a:r>
              <a:r>
                <a:rPr lang="de-DE" altLang="de-DE" sz="3200" dirty="0" err="1" smtClean="0">
                  <a:solidFill>
                    <a:srgbClr val="000099"/>
                  </a:solidFill>
                  <a:sym typeface="Symbol" charset="2"/>
                </a:rPr>
                <a:t>complicated</a:t>
              </a:r>
              <a:r>
                <a:rPr lang="de-DE" altLang="de-DE" sz="3200" dirty="0" smtClean="0">
                  <a:solidFill>
                    <a:srgbClr val="000099"/>
                  </a:solidFill>
                  <a:sym typeface="Symbol" charset="2"/>
                </a:rPr>
                <a:t> </a:t>
              </a:r>
              <a:r>
                <a:rPr lang="de-DE" altLang="de-DE" sz="3200" dirty="0" err="1" smtClean="0">
                  <a:solidFill>
                    <a:srgbClr val="000099"/>
                  </a:solidFill>
                  <a:sym typeface="Symbol" charset="2"/>
                </a:rPr>
                <a:t>gauge</a:t>
              </a:r>
              <a:r>
                <a:rPr lang="de-DE" altLang="de-DE" sz="3200" dirty="0" smtClean="0">
                  <a:solidFill>
                    <a:srgbClr val="000099"/>
                  </a:solidFill>
                  <a:sym typeface="Symbol" charset="2"/>
                </a:rPr>
                <a:t> </a:t>
              </a:r>
              <a:r>
                <a:rPr lang="de-DE" altLang="de-DE" sz="3200" dirty="0" err="1" smtClean="0">
                  <a:solidFill>
                    <a:srgbClr val="000099"/>
                  </a:solidFill>
                  <a:sym typeface="Symbol" charset="2"/>
                </a:rPr>
                <a:t>symmetry</a:t>
              </a:r>
              <a:endParaRPr lang="de-DE" altLang="de-DE" sz="3200" dirty="0">
                <a:solidFill>
                  <a:srgbClr val="000099"/>
                </a:solidFill>
                <a:sym typeface="Symbol" charset="2"/>
              </a:endParaRPr>
            </a:p>
          </p:txBody>
        </p:sp>
        <p:pic>
          <p:nvPicPr>
            <p:cNvPr id="45" name="Bild 4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0319" y="5135623"/>
              <a:ext cx="5248055" cy="758508"/>
            </a:xfrm>
            <a:prstGeom prst="rect">
              <a:avLst/>
            </a:prstGeom>
          </p:spPr>
        </p:pic>
      </p:grpSp>
      <p:grpSp>
        <p:nvGrpSpPr>
          <p:cNvPr id="53" name="Gruppierung 52"/>
          <p:cNvGrpSpPr/>
          <p:nvPr/>
        </p:nvGrpSpPr>
        <p:grpSpPr>
          <a:xfrm>
            <a:off x="2497965" y="5882468"/>
            <a:ext cx="6569835" cy="917380"/>
            <a:chOff x="2497965" y="5882468"/>
            <a:chExt cx="6569835" cy="917380"/>
          </a:xfrm>
        </p:grpSpPr>
        <p:sp>
          <p:nvSpPr>
            <p:cNvPr id="48" name="Textfeld 47"/>
            <p:cNvSpPr txBox="1"/>
            <p:nvPr/>
          </p:nvSpPr>
          <p:spPr>
            <a:xfrm>
              <a:off x="2497965" y="6215073"/>
              <a:ext cx="656983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3200" i="1" dirty="0" smtClean="0">
                  <a:latin typeface="+mn-lt"/>
                </a:rPr>
                <a:t>U</a:t>
              </a:r>
              <a:r>
                <a:rPr lang="de-DE" sz="3200" dirty="0" smtClean="0">
                  <a:latin typeface="+mn-lt"/>
                </a:rPr>
                <a:t>(1)</a:t>
              </a:r>
              <a:r>
                <a:rPr lang="de-DE" sz="2800" dirty="0" smtClean="0"/>
                <a:t>-charge, </a:t>
              </a:r>
              <a:r>
                <a:rPr lang="de-DE" sz="2800" dirty="0" err="1" smtClean="0"/>
                <a:t>called</a:t>
              </a:r>
              <a:r>
                <a:rPr lang="de-DE" sz="2800" dirty="0" smtClean="0"/>
                <a:t> </a:t>
              </a:r>
              <a:r>
                <a:rPr lang="de-DE" sz="2800" b="1" dirty="0" err="1" smtClean="0">
                  <a:solidFill>
                    <a:srgbClr val="FF0000"/>
                  </a:solidFill>
                </a:rPr>
                <a:t>weak</a:t>
              </a:r>
              <a:r>
                <a:rPr lang="de-DE" sz="2800" b="1" dirty="0" smtClean="0">
                  <a:solidFill>
                    <a:srgbClr val="FF0000"/>
                  </a:solidFill>
                </a:rPr>
                <a:t> hypercharge</a:t>
              </a:r>
              <a:endParaRPr lang="de-DE" sz="2800" dirty="0" smtClean="0"/>
            </a:p>
          </p:txBody>
        </p:sp>
        <p:cxnSp>
          <p:nvCxnSpPr>
            <p:cNvPr id="49" name="Gerade Verbindung mit Pfeil 48"/>
            <p:cNvCxnSpPr/>
            <p:nvPr/>
          </p:nvCxnSpPr>
          <p:spPr bwMode="auto">
            <a:xfrm flipV="1">
              <a:off x="3886200" y="5882468"/>
              <a:ext cx="1733550" cy="396473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none" w="lg" len="lg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6" name="Gruppierung 25"/>
          <p:cNvGrpSpPr/>
          <p:nvPr/>
        </p:nvGrpSpPr>
        <p:grpSpPr>
          <a:xfrm>
            <a:off x="4973593" y="762000"/>
            <a:ext cx="3643278" cy="1293939"/>
            <a:chOff x="4973593" y="762000"/>
            <a:chExt cx="3643278" cy="1293939"/>
          </a:xfrm>
        </p:grpSpPr>
        <p:grpSp>
          <p:nvGrpSpPr>
            <p:cNvPr id="71" name="Gruppierung 70"/>
            <p:cNvGrpSpPr/>
            <p:nvPr/>
          </p:nvGrpSpPr>
          <p:grpSpPr>
            <a:xfrm>
              <a:off x="4973593" y="762000"/>
              <a:ext cx="3643278" cy="1112836"/>
              <a:chOff x="893003" y="5287964"/>
              <a:chExt cx="3643278" cy="1112836"/>
            </a:xfrm>
          </p:grpSpPr>
          <p:pic>
            <p:nvPicPr>
              <p:cNvPr id="72" name="Bild 71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2906172" y="5805924"/>
                <a:ext cx="260604" cy="342900"/>
              </a:xfrm>
              <a:prstGeom prst="rect">
                <a:avLst/>
              </a:prstGeom>
            </p:spPr>
          </p:pic>
          <p:grpSp>
            <p:nvGrpSpPr>
              <p:cNvPr id="75" name="Gruppierung 74"/>
              <p:cNvGrpSpPr/>
              <p:nvPr/>
            </p:nvGrpSpPr>
            <p:grpSpPr>
              <a:xfrm>
                <a:off x="893003" y="5287964"/>
                <a:ext cx="3643278" cy="1112836"/>
                <a:chOff x="893003" y="5287964"/>
                <a:chExt cx="3643278" cy="1112836"/>
              </a:xfrm>
            </p:grpSpPr>
            <p:pic>
              <p:nvPicPr>
                <p:cNvPr id="76" name="Bild 75"/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3987006" y="5307808"/>
                  <a:ext cx="549275" cy="549275"/>
                </a:xfrm>
                <a:prstGeom prst="rect">
                  <a:avLst/>
                </a:prstGeom>
              </p:spPr>
            </p:pic>
            <p:grpSp>
              <p:nvGrpSpPr>
                <p:cNvPr id="77" name="Group 12"/>
                <p:cNvGrpSpPr>
                  <a:grpSpLocks/>
                </p:cNvGrpSpPr>
                <p:nvPr/>
              </p:nvGrpSpPr>
              <p:grpSpPr bwMode="auto">
                <a:xfrm>
                  <a:off x="1547813" y="5524500"/>
                  <a:ext cx="2362200" cy="876300"/>
                  <a:chOff x="1677" y="3576"/>
                  <a:chExt cx="1488" cy="552"/>
                </a:xfrm>
              </p:grpSpPr>
              <p:sp>
                <p:nvSpPr>
                  <p:cNvPr id="79" name="Line 13"/>
                  <p:cNvSpPr>
                    <a:spLocks noChangeShapeType="1"/>
                  </p:cNvSpPr>
                  <p:nvPr/>
                </p:nvSpPr>
                <p:spPr bwMode="auto">
                  <a:xfrm>
                    <a:off x="1677" y="4089"/>
                    <a:ext cx="1488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0" name="Line 14"/>
                  <p:cNvSpPr>
                    <a:spLocks noChangeShapeType="1"/>
                  </p:cNvSpPr>
                  <p:nvPr/>
                </p:nvSpPr>
                <p:spPr bwMode="auto">
                  <a:xfrm>
                    <a:off x="1677" y="3609"/>
                    <a:ext cx="1488" cy="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>
                    <a:spAutoFit/>
                  </a:bodyPr>
                  <a:lstStyle/>
                  <a:p>
                    <a:endParaRPr lang="de-DE"/>
                  </a:p>
                </p:txBody>
              </p:sp>
              <p:grpSp>
                <p:nvGrpSpPr>
                  <p:cNvPr id="81" name="Group 16"/>
                  <p:cNvGrpSpPr>
                    <a:grpSpLocks/>
                  </p:cNvGrpSpPr>
                  <p:nvPr/>
                </p:nvGrpSpPr>
                <p:grpSpPr bwMode="auto">
                  <a:xfrm>
                    <a:off x="2304" y="3576"/>
                    <a:ext cx="138" cy="552"/>
                    <a:chOff x="2322" y="3435"/>
                    <a:chExt cx="138" cy="552"/>
                  </a:xfrm>
                </p:grpSpPr>
                <p:grpSp>
                  <p:nvGrpSpPr>
                    <p:cNvPr id="86" name="Group 17"/>
                    <p:cNvGrpSpPr>
                      <a:grpSpLocks/>
                    </p:cNvGrpSpPr>
                    <p:nvPr/>
                  </p:nvGrpSpPr>
                  <p:grpSpPr bwMode="auto">
                    <a:xfrm rot="-5400000">
                      <a:off x="2165" y="3648"/>
                      <a:ext cx="452" cy="138"/>
                      <a:chOff x="1110" y="2406"/>
                      <a:chExt cx="1154" cy="118"/>
                    </a:xfrm>
                  </p:grpSpPr>
                  <p:sp>
                    <p:nvSpPr>
                      <p:cNvPr id="89" name="Freeform 18"/>
                      <p:cNvSpPr>
                        <a:spLocks/>
                      </p:cNvSpPr>
                      <p:nvPr/>
                    </p:nvSpPr>
                    <p:spPr bwMode="auto">
                      <a:xfrm rot="-10832358">
                        <a:off x="1688" y="2406"/>
                        <a:ext cx="576" cy="112"/>
                      </a:xfrm>
                      <a:custGeom>
                        <a:avLst/>
                        <a:gdLst>
                          <a:gd name="T0" fmla="*/ 0 w 576"/>
                          <a:gd name="T1" fmla="*/ 56 h 112"/>
                          <a:gd name="T2" fmla="*/ 50 w 576"/>
                          <a:gd name="T3" fmla="*/ 8 h 112"/>
                          <a:gd name="T4" fmla="*/ 144 w 576"/>
                          <a:gd name="T5" fmla="*/ 104 h 112"/>
                          <a:gd name="T6" fmla="*/ 240 w 576"/>
                          <a:gd name="T7" fmla="*/ 8 h 112"/>
                          <a:gd name="T8" fmla="*/ 336 w 576"/>
                          <a:gd name="T9" fmla="*/ 104 h 112"/>
                          <a:gd name="T10" fmla="*/ 432 w 576"/>
                          <a:gd name="T11" fmla="*/ 8 h 112"/>
                          <a:gd name="T12" fmla="*/ 528 w 576"/>
                          <a:gd name="T13" fmla="*/ 104 h 112"/>
                          <a:gd name="T14" fmla="*/ 576 w 576"/>
                          <a:gd name="T15" fmla="*/ 56 h 11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</a:cxnLst>
                        <a:rect l="0" t="0" r="r" b="b"/>
                        <a:pathLst>
                          <a:path w="576" h="112">
                            <a:moveTo>
                              <a:pt x="0" y="56"/>
                            </a:moveTo>
                            <a:cubicBezTo>
                              <a:pt x="8" y="48"/>
                              <a:pt x="26" y="0"/>
                              <a:pt x="50" y="8"/>
                            </a:cubicBezTo>
                            <a:cubicBezTo>
                              <a:pt x="74" y="16"/>
                              <a:pt x="112" y="104"/>
                              <a:pt x="144" y="104"/>
                            </a:cubicBezTo>
                            <a:cubicBezTo>
                              <a:pt x="176" y="104"/>
                              <a:pt x="208" y="8"/>
                              <a:pt x="240" y="8"/>
                            </a:cubicBezTo>
                            <a:cubicBezTo>
                              <a:pt x="272" y="8"/>
                              <a:pt x="304" y="104"/>
                              <a:pt x="336" y="104"/>
                            </a:cubicBezTo>
                            <a:cubicBezTo>
                              <a:pt x="368" y="104"/>
                              <a:pt x="400" y="8"/>
                              <a:pt x="432" y="8"/>
                            </a:cubicBezTo>
                            <a:cubicBezTo>
                              <a:pt x="464" y="8"/>
                              <a:pt x="504" y="96"/>
                              <a:pt x="528" y="104"/>
                            </a:cubicBezTo>
                            <a:cubicBezTo>
                              <a:pt x="552" y="112"/>
                              <a:pt x="568" y="64"/>
                              <a:pt x="576" y="56"/>
                            </a:cubicBezTo>
                          </a:path>
                        </a:pathLst>
                      </a:custGeom>
                      <a:noFill/>
                      <a:ln w="28575" cmpd="sng">
                        <a:solidFill>
                          <a:srgbClr val="FF0000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90" name="Freeform 19"/>
                      <p:cNvSpPr>
                        <a:spLocks/>
                      </p:cNvSpPr>
                      <p:nvPr/>
                    </p:nvSpPr>
                    <p:spPr bwMode="auto">
                      <a:xfrm rot="-10832358">
                        <a:off x="1110" y="2413"/>
                        <a:ext cx="581" cy="111"/>
                      </a:xfrm>
                      <a:custGeom>
                        <a:avLst/>
                        <a:gdLst>
                          <a:gd name="T0" fmla="*/ 0 w 581"/>
                          <a:gd name="T1" fmla="*/ 61 h 111"/>
                          <a:gd name="T2" fmla="*/ 55 w 581"/>
                          <a:gd name="T3" fmla="*/ 7 h 111"/>
                          <a:gd name="T4" fmla="*/ 149 w 581"/>
                          <a:gd name="T5" fmla="*/ 103 h 111"/>
                          <a:gd name="T6" fmla="*/ 245 w 581"/>
                          <a:gd name="T7" fmla="*/ 7 h 111"/>
                          <a:gd name="T8" fmla="*/ 341 w 581"/>
                          <a:gd name="T9" fmla="*/ 103 h 111"/>
                          <a:gd name="T10" fmla="*/ 437 w 581"/>
                          <a:gd name="T11" fmla="*/ 7 h 111"/>
                          <a:gd name="T12" fmla="*/ 533 w 581"/>
                          <a:gd name="T13" fmla="*/ 103 h 111"/>
                          <a:gd name="T14" fmla="*/ 581 w 581"/>
                          <a:gd name="T15" fmla="*/ 55 h 1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</a:cxnLst>
                        <a:rect l="0" t="0" r="r" b="b"/>
                        <a:pathLst>
                          <a:path w="581" h="111">
                            <a:moveTo>
                              <a:pt x="0" y="61"/>
                            </a:moveTo>
                            <a:cubicBezTo>
                              <a:pt x="9" y="52"/>
                              <a:pt x="30" y="0"/>
                              <a:pt x="55" y="7"/>
                            </a:cubicBezTo>
                            <a:cubicBezTo>
                              <a:pt x="80" y="14"/>
                              <a:pt x="117" y="103"/>
                              <a:pt x="149" y="103"/>
                            </a:cubicBezTo>
                            <a:cubicBezTo>
                              <a:pt x="181" y="103"/>
                              <a:pt x="213" y="7"/>
                              <a:pt x="245" y="7"/>
                            </a:cubicBezTo>
                            <a:cubicBezTo>
                              <a:pt x="277" y="7"/>
                              <a:pt x="309" y="103"/>
                              <a:pt x="341" y="103"/>
                            </a:cubicBezTo>
                            <a:cubicBezTo>
                              <a:pt x="373" y="103"/>
                              <a:pt x="405" y="7"/>
                              <a:pt x="437" y="7"/>
                            </a:cubicBezTo>
                            <a:cubicBezTo>
                              <a:pt x="469" y="7"/>
                              <a:pt x="509" y="95"/>
                              <a:pt x="533" y="103"/>
                            </a:cubicBezTo>
                            <a:cubicBezTo>
                              <a:pt x="557" y="111"/>
                              <a:pt x="573" y="63"/>
                              <a:pt x="581" y="55"/>
                            </a:cubicBezTo>
                          </a:path>
                        </a:pathLst>
                      </a:custGeom>
                      <a:noFill/>
                      <a:ln w="28575" cmpd="sng">
                        <a:solidFill>
                          <a:srgbClr val="FF0000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87" name="Oval 20"/>
                    <p:cNvSpPr>
                      <a:spLocks noChangeArrowheads="1"/>
                    </p:cNvSpPr>
                    <p:nvPr/>
                  </p:nvSpPr>
                  <p:spPr bwMode="auto">
                    <a:xfrm rot="16200000" flipH="1" flipV="1">
                      <a:off x="2367" y="3436"/>
                      <a:ext cx="69" cy="68"/>
                    </a:xfrm>
                    <a:prstGeom prst="ellipse">
                      <a:avLst/>
                    </a:prstGeom>
                    <a:solidFill>
                      <a:srgbClr val="66CCFF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8" name="Oval 21"/>
                    <p:cNvSpPr>
                      <a:spLocks noChangeArrowheads="1"/>
                    </p:cNvSpPr>
                    <p:nvPr/>
                  </p:nvSpPr>
                  <p:spPr bwMode="auto">
                    <a:xfrm rot="16200000" flipH="1" flipV="1">
                      <a:off x="2358" y="3919"/>
                      <a:ext cx="69" cy="68"/>
                    </a:xfrm>
                    <a:prstGeom prst="ellipse">
                      <a:avLst/>
                    </a:prstGeom>
                    <a:solidFill>
                      <a:srgbClr val="66CCFF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 type="none" w="lg" len="lg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anchor="ctr">
                      <a:spAutoFit/>
                    </a:bodyPr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2" name="Line 2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1965" y="3609"/>
                    <a:ext cx="126" cy="0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3" name="Line 2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757" y="3606"/>
                    <a:ext cx="126" cy="0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4" name="Line 24"/>
                  <p:cNvSpPr>
                    <a:spLocks noChangeShapeType="1"/>
                  </p:cNvSpPr>
                  <p:nvPr/>
                </p:nvSpPr>
                <p:spPr bwMode="auto">
                  <a:xfrm>
                    <a:off x="2760" y="4086"/>
                    <a:ext cx="126" cy="0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977" y="4089"/>
                    <a:ext cx="126" cy="0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 type="arrow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</p:grpSp>
            <p:pic>
              <p:nvPicPr>
                <p:cNvPr id="78" name="Bild 77"/>
                <p:cNvPicPr>
                  <a:picLocks noChangeAspect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893003" y="5287964"/>
                  <a:ext cx="549275" cy="549275"/>
                </a:xfrm>
                <a:prstGeom prst="rect">
                  <a:avLst/>
                </a:prstGeom>
              </p:spPr>
            </p:pic>
          </p:grpSp>
        </p:grpSp>
        <p:pic>
          <p:nvPicPr>
            <p:cNvPr id="25" name="Bild 2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080248" y="1652400"/>
              <a:ext cx="301752" cy="402336"/>
            </a:xfrm>
            <a:prstGeom prst="rect">
              <a:avLst/>
            </a:prstGeom>
          </p:spPr>
        </p:pic>
        <p:pic>
          <p:nvPicPr>
            <p:cNvPr id="91" name="Bild 9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28186" y="1653603"/>
              <a:ext cx="301752" cy="4023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74951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Bild 1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60877" y="3581757"/>
            <a:ext cx="3151632" cy="983488"/>
          </a:xfrm>
          <a:prstGeom prst="rect">
            <a:avLst/>
          </a:prstGeom>
        </p:spPr>
      </p:pic>
      <p:sp>
        <p:nvSpPr>
          <p:cNvPr id="69" name="Textfeld 68"/>
          <p:cNvSpPr txBox="1"/>
          <p:nvPr/>
        </p:nvSpPr>
        <p:spPr>
          <a:xfrm>
            <a:off x="152400" y="76200"/>
            <a:ext cx="8686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/>
              <a:t>members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dirty="0" smtClean="0"/>
              <a:t> </a:t>
            </a:r>
            <a:r>
              <a:rPr lang="de-DE" sz="3200" i="1" dirty="0" smtClean="0">
                <a:latin typeface="+mn-lt"/>
              </a:rPr>
              <a:t>SU</a:t>
            </a:r>
            <a:r>
              <a:rPr lang="de-DE" sz="3200" dirty="0" smtClean="0">
                <a:latin typeface="+mn-lt"/>
              </a:rPr>
              <a:t>(2)</a:t>
            </a:r>
            <a:r>
              <a:rPr lang="de-DE" sz="3200" baseline="-25000" dirty="0" smtClean="0">
                <a:latin typeface="+mn-lt"/>
              </a:rPr>
              <a:t>L</a:t>
            </a:r>
            <a:r>
              <a:rPr lang="de-DE" sz="2800" dirty="0" smtClean="0"/>
              <a:t>-</a:t>
            </a:r>
            <a:r>
              <a:rPr lang="de-DE" sz="2800" dirty="0" err="1" smtClean="0"/>
              <a:t>multipletts</a:t>
            </a:r>
            <a:r>
              <a:rPr lang="de-DE" sz="2800" dirty="0" smtClean="0"/>
              <a:t> must </a:t>
            </a:r>
            <a:r>
              <a:rPr lang="de-DE" sz="2800" dirty="0" err="1" smtClean="0"/>
              <a:t>have</a:t>
            </a:r>
            <a:r>
              <a:rPr lang="de-DE" sz="2800" dirty="0" smtClean="0"/>
              <a:t> </a:t>
            </a:r>
            <a:r>
              <a:rPr lang="de-DE" sz="2800" dirty="0" err="1" smtClean="0"/>
              <a:t>identical</a:t>
            </a:r>
            <a:r>
              <a:rPr lang="de-DE" sz="2800" dirty="0" smtClean="0"/>
              <a:t> </a:t>
            </a:r>
            <a:r>
              <a:rPr lang="de-DE" sz="3200" i="1" dirty="0" smtClean="0"/>
              <a:t>Y</a:t>
            </a:r>
          </a:p>
        </p:txBody>
      </p:sp>
      <p:grpSp>
        <p:nvGrpSpPr>
          <p:cNvPr id="80" name="Gruppierung 79"/>
          <p:cNvGrpSpPr/>
          <p:nvPr/>
        </p:nvGrpSpPr>
        <p:grpSpPr>
          <a:xfrm>
            <a:off x="4777979" y="4582180"/>
            <a:ext cx="3527821" cy="1285220"/>
            <a:chOff x="4777979" y="4729229"/>
            <a:chExt cx="3527821" cy="1285220"/>
          </a:xfrm>
        </p:grpSpPr>
        <p:sp>
          <p:nvSpPr>
            <p:cNvPr id="78" name="Rechteck 77"/>
            <p:cNvSpPr/>
            <p:nvPr/>
          </p:nvSpPr>
          <p:spPr bwMode="auto">
            <a:xfrm>
              <a:off x="5181600" y="5218289"/>
              <a:ext cx="3124200" cy="796160"/>
            </a:xfrm>
            <a:prstGeom prst="rect">
              <a:avLst/>
            </a:prstGeom>
            <a:solidFill>
              <a:srgbClr val="FFFF00"/>
            </a:solidFill>
            <a:ln w="28575" cap="flat" cmpd="sng" algn="ctr">
              <a:noFill/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6" name="Textfeld 75"/>
            <p:cNvSpPr txBox="1"/>
            <p:nvPr/>
          </p:nvSpPr>
          <p:spPr>
            <a:xfrm>
              <a:off x="4777979" y="4729229"/>
              <a:ext cx="253722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/>
                <a:t>Convention</a:t>
              </a:r>
              <a:r>
                <a:rPr lang="de-DE" sz="2800" dirty="0" smtClean="0"/>
                <a:t>:</a:t>
              </a:r>
            </a:p>
          </p:txBody>
        </p:sp>
        <p:pic>
          <p:nvPicPr>
            <p:cNvPr id="77" name="Bild 7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292329" y="5377513"/>
              <a:ext cx="2832100" cy="469900"/>
            </a:xfrm>
            <a:prstGeom prst="rect">
              <a:avLst/>
            </a:prstGeom>
          </p:spPr>
        </p:pic>
      </p:grpSp>
      <p:sp>
        <p:nvSpPr>
          <p:cNvPr id="81" name="Textfeld 80"/>
          <p:cNvSpPr txBox="1"/>
          <p:nvPr/>
        </p:nvSpPr>
        <p:spPr>
          <a:xfrm>
            <a:off x="4800600" y="5791200"/>
            <a:ext cx="3962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rgbClr val="0000CC"/>
                </a:solidFill>
              </a:rPr>
              <a:t>weak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and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e.m</a:t>
            </a:r>
            <a:r>
              <a:rPr lang="de-DE" sz="2800" dirty="0" smtClean="0">
                <a:solidFill>
                  <a:srgbClr val="0000CC"/>
                </a:solidFill>
              </a:rPr>
              <a:t>. </a:t>
            </a:r>
            <a:r>
              <a:rPr lang="de-DE" sz="2800" dirty="0" err="1" smtClean="0">
                <a:solidFill>
                  <a:srgbClr val="0000CC"/>
                </a:solidFill>
              </a:rPr>
              <a:t>charges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are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mixed</a:t>
            </a:r>
            <a:r>
              <a:rPr lang="de-DE" sz="2800" dirty="0" smtClean="0">
                <a:solidFill>
                  <a:srgbClr val="0000CC"/>
                </a:solidFill>
              </a:rPr>
              <a:t> in </a:t>
            </a:r>
            <a:r>
              <a:rPr lang="de-DE" sz="3200" i="1" dirty="0" smtClean="0">
                <a:solidFill>
                  <a:srgbClr val="0000CC"/>
                </a:solidFill>
                <a:latin typeface="+mn-lt"/>
              </a:rPr>
              <a:t>U</a:t>
            </a:r>
            <a:r>
              <a:rPr lang="de-DE" sz="3200" dirty="0" smtClean="0">
                <a:solidFill>
                  <a:srgbClr val="0000CC"/>
                </a:solidFill>
                <a:latin typeface="+mn-lt"/>
              </a:rPr>
              <a:t>(1)</a:t>
            </a:r>
            <a:r>
              <a:rPr lang="de-DE" sz="3200" i="1" baseline="-25000" dirty="0" smtClean="0">
                <a:solidFill>
                  <a:srgbClr val="0000CC"/>
                </a:solidFill>
                <a:latin typeface="+mn-lt"/>
              </a:rPr>
              <a:t>Y</a:t>
            </a:r>
            <a:endParaRPr lang="de-DE" sz="3200" i="1" dirty="0" smtClean="0">
              <a:solidFill>
                <a:srgbClr val="0000CC"/>
              </a:solidFill>
              <a:latin typeface="+mn-lt"/>
            </a:endParaRPr>
          </a:p>
        </p:txBody>
      </p:sp>
      <p:grpSp>
        <p:nvGrpSpPr>
          <p:cNvPr id="19" name="Gruppierung 18"/>
          <p:cNvGrpSpPr/>
          <p:nvPr/>
        </p:nvGrpSpPr>
        <p:grpSpPr>
          <a:xfrm>
            <a:off x="304800" y="3581400"/>
            <a:ext cx="4276725" cy="3124200"/>
            <a:chOff x="304800" y="3581400"/>
            <a:chExt cx="4276725" cy="3124200"/>
          </a:xfrm>
        </p:grpSpPr>
        <p:pic>
          <p:nvPicPr>
            <p:cNvPr id="82" name="Bild 8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72398" y="6029884"/>
              <a:ext cx="604012" cy="281178"/>
            </a:xfrm>
            <a:prstGeom prst="rect">
              <a:avLst/>
            </a:prstGeom>
          </p:spPr>
        </p:pic>
        <p:pic>
          <p:nvPicPr>
            <p:cNvPr id="83" name="Bild 8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08274" y="5243357"/>
              <a:ext cx="520700" cy="343662"/>
            </a:xfrm>
            <a:prstGeom prst="rect">
              <a:avLst/>
            </a:prstGeom>
          </p:spPr>
        </p:pic>
        <p:pic>
          <p:nvPicPr>
            <p:cNvPr id="84" name="Bild 8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84079" y="4509769"/>
              <a:ext cx="593598" cy="333248"/>
            </a:xfrm>
            <a:prstGeom prst="rect">
              <a:avLst/>
            </a:prstGeom>
          </p:spPr>
        </p:pic>
        <p:grpSp>
          <p:nvGrpSpPr>
            <p:cNvPr id="68" name="Gruppierung 67"/>
            <p:cNvGrpSpPr/>
            <p:nvPr/>
          </p:nvGrpSpPr>
          <p:grpSpPr>
            <a:xfrm>
              <a:off x="539352" y="3762998"/>
              <a:ext cx="4042173" cy="2790202"/>
              <a:chOff x="539352" y="3505200"/>
              <a:chExt cx="4042173" cy="2790202"/>
            </a:xfrm>
          </p:grpSpPr>
          <p:grpSp>
            <p:nvGrpSpPr>
              <p:cNvPr id="46" name="Gruppierung 45"/>
              <p:cNvGrpSpPr/>
              <p:nvPr/>
            </p:nvGrpSpPr>
            <p:grpSpPr>
              <a:xfrm>
                <a:off x="539352" y="3991402"/>
                <a:ext cx="1295400" cy="2304000"/>
                <a:chOff x="2286000" y="4419600"/>
                <a:chExt cx="1295400" cy="2304000"/>
              </a:xfrm>
            </p:grpSpPr>
            <p:sp>
              <p:nvSpPr>
                <p:cNvPr id="48" name="Rectangle 3"/>
                <p:cNvSpPr>
                  <a:spLocks noChangeAspect="1" noChangeArrowheads="1"/>
                </p:cNvSpPr>
                <p:nvPr/>
              </p:nvSpPr>
              <p:spPr bwMode="auto">
                <a:xfrm>
                  <a:off x="2590800" y="4495800"/>
                  <a:ext cx="670560" cy="670560"/>
                </a:xfrm>
                <a:prstGeom prst="rect">
                  <a:avLst/>
                </a:prstGeom>
                <a:noFill/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49" name="Rectangle 7"/>
                <p:cNvSpPr>
                  <a:spLocks noChangeAspect="1" noChangeArrowheads="1"/>
                </p:cNvSpPr>
                <p:nvPr/>
              </p:nvSpPr>
              <p:spPr bwMode="auto">
                <a:xfrm>
                  <a:off x="2590800" y="6019800"/>
                  <a:ext cx="670560" cy="670560"/>
                </a:xfrm>
                <a:prstGeom prst="rect">
                  <a:avLst/>
                </a:prstGeom>
                <a:noFill/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50" name="AutoShape 9"/>
                <p:cNvSpPr>
                  <a:spLocks/>
                </p:cNvSpPr>
                <p:nvPr/>
              </p:nvSpPr>
              <p:spPr bwMode="auto">
                <a:xfrm>
                  <a:off x="2286000" y="4419600"/>
                  <a:ext cx="76200" cy="2304000"/>
                </a:xfrm>
                <a:prstGeom prst="leftBracket">
                  <a:avLst>
                    <a:gd name="adj" fmla="val 241667"/>
                  </a:avLst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51" name="AutoShape 10"/>
                <p:cNvSpPr>
                  <a:spLocks/>
                </p:cNvSpPr>
                <p:nvPr/>
              </p:nvSpPr>
              <p:spPr bwMode="auto">
                <a:xfrm flipH="1">
                  <a:off x="3505200" y="4419600"/>
                  <a:ext cx="76200" cy="2304000"/>
                </a:xfrm>
                <a:prstGeom prst="leftBracket">
                  <a:avLst>
                    <a:gd name="adj" fmla="val 241667"/>
                  </a:avLst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52" name="Rectangle 3"/>
                <p:cNvSpPr>
                  <a:spLocks noChangeAspect="1" noChangeArrowheads="1"/>
                </p:cNvSpPr>
                <p:nvPr/>
              </p:nvSpPr>
              <p:spPr bwMode="auto">
                <a:xfrm>
                  <a:off x="2590800" y="5257800"/>
                  <a:ext cx="670560" cy="670560"/>
                </a:xfrm>
                <a:prstGeom prst="rect">
                  <a:avLst/>
                </a:prstGeom>
                <a:noFill/>
                <a:ln w="28575">
                  <a:solidFill>
                    <a:schemeClr val="tx1"/>
                  </a:solidFill>
                  <a:miter lim="800000"/>
                  <a:headEnd/>
                  <a:tailEnd type="none" w="lg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de-DE"/>
                </a:p>
              </p:txBody>
            </p:sp>
          </p:grpSp>
          <p:pic>
            <p:nvPicPr>
              <p:cNvPr id="41" name="Bild 40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1394" y="3505200"/>
                <a:ext cx="1651000" cy="419100"/>
              </a:xfrm>
              <a:prstGeom prst="rect">
                <a:avLst/>
              </a:prstGeom>
            </p:spPr>
          </p:pic>
          <p:sp>
            <p:nvSpPr>
              <p:cNvPr id="42" name="Textfeld 41"/>
              <p:cNvSpPr txBox="1"/>
              <p:nvPr/>
            </p:nvSpPr>
            <p:spPr>
              <a:xfrm>
                <a:off x="2057400" y="4067602"/>
                <a:ext cx="2497931" cy="6705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  <a:tabLst>
                    <a:tab pos="1282700" algn="l"/>
                  </a:tabLst>
                </a:pPr>
                <a:r>
                  <a:rPr lang="de-DE" sz="3600" dirty="0" smtClean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+1	+1</a:t>
                </a:r>
              </a:p>
            </p:txBody>
          </p:sp>
          <p:sp>
            <p:nvSpPr>
              <p:cNvPr id="43" name="Textfeld 42"/>
              <p:cNvSpPr txBox="1"/>
              <p:nvPr/>
            </p:nvSpPr>
            <p:spPr>
              <a:xfrm>
                <a:off x="2083594" y="4844842"/>
                <a:ext cx="2497931" cy="6705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  <a:tabLst>
                    <a:tab pos="1282700" algn="l"/>
                  </a:tabLst>
                </a:pPr>
                <a:r>
                  <a:rPr lang="de-DE" sz="3600" dirty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 </a:t>
                </a:r>
                <a:r>
                  <a:rPr lang="de-DE" sz="3600" dirty="0" smtClean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 0	  0</a:t>
                </a:r>
              </a:p>
            </p:txBody>
          </p:sp>
          <p:sp>
            <p:nvSpPr>
              <p:cNvPr id="44" name="Textfeld 43"/>
              <p:cNvSpPr txBox="1"/>
              <p:nvPr/>
            </p:nvSpPr>
            <p:spPr>
              <a:xfrm>
                <a:off x="2081213" y="5563027"/>
                <a:ext cx="2497931" cy="6705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  <a:tabLst>
                    <a:tab pos="1241425" algn="l"/>
                  </a:tabLst>
                </a:pPr>
                <a:r>
                  <a:rPr lang="de-DE" sz="3600" dirty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−</a:t>
                </a:r>
                <a:r>
                  <a:rPr lang="de-DE" sz="3600" dirty="0" smtClean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1	−1</a:t>
                </a:r>
              </a:p>
            </p:txBody>
          </p:sp>
        </p:grpSp>
        <p:sp>
          <p:nvSpPr>
            <p:cNvPr id="75" name="Rechteck 74"/>
            <p:cNvSpPr/>
            <p:nvPr/>
          </p:nvSpPr>
          <p:spPr bwMode="auto">
            <a:xfrm>
              <a:off x="304800" y="3581400"/>
              <a:ext cx="4021931" cy="3124200"/>
            </a:xfrm>
            <a:prstGeom prst="rect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2" name="Bild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50353" y="3697475"/>
              <a:ext cx="1041400" cy="317500"/>
            </a:xfrm>
            <a:prstGeom prst="rect">
              <a:avLst/>
            </a:prstGeom>
          </p:spPr>
        </p:pic>
      </p:grpSp>
      <p:grpSp>
        <p:nvGrpSpPr>
          <p:cNvPr id="16" name="Gruppierung 15"/>
          <p:cNvGrpSpPr/>
          <p:nvPr/>
        </p:nvGrpSpPr>
        <p:grpSpPr>
          <a:xfrm>
            <a:off x="310752" y="649069"/>
            <a:ext cx="4015979" cy="2779931"/>
            <a:chOff x="310752" y="649069"/>
            <a:chExt cx="4015979" cy="2779931"/>
          </a:xfrm>
        </p:grpSpPr>
        <p:pic>
          <p:nvPicPr>
            <p:cNvPr id="79" name="Bild 7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86980" y="2351922"/>
              <a:ext cx="275082" cy="376428"/>
            </a:xfrm>
            <a:prstGeom prst="rect">
              <a:avLst/>
            </a:prstGeom>
          </p:spPr>
        </p:pic>
        <p:pic>
          <p:nvPicPr>
            <p:cNvPr id="70" name="Bild 6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007728" y="1574301"/>
              <a:ext cx="275082" cy="246126"/>
            </a:xfrm>
            <a:prstGeom prst="rect">
              <a:avLst/>
            </a:prstGeom>
          </p:spPr>
        </p:pic>
        <p:grpSp>
          <p:nvGrpSpPr>
            <p:cNvPr id="72" name="Gruppierung 71"/>
            <p:cNvGrpSpPr/>
            <p:nvPr/>
          </p:nvGrpSpPr>
          <p:grpSpPr>
            <a:xfrm>
              <a:off x="310752" y="733075"/>
              <a:ext cx="4015979" cy="2695925"/>
              <a:chOff x="310752" y="733075"/>
              <a:chExt cx="4015979" cy="2695925"/>
            </a:xfrm>
          </p:grpSpPr>
          <p:grpSp>
            <p:nvGrpSpPr>
              <p:cNvPr id="66" name="Gruppierung 65"/>
              <p:cNvGrpSpPr/>
              <p:nvPr/>
            </p:nvGrpSpPr>
            <p:grpSpPr>
              <a:xfrm>
                <a:off x="609600" y="911364"/>
                <a:ext cx="3717131" cy="2484486"/>
                <a:chOff x="609600" y="457200"/>
                <a:chExt cx="3717131" cy="2484486"/>
              </a:xfrm>
            </p:grpSpPr>
            <p:grpSp>
              <p:nvGrpSpPr>
                <p:cNvPr id="57" name="Gruppierung 56"/>
                <p:cNvGrpSpPr/>
                <p:nvPr/>
              </p:nvGrpSpPr>
              <p:grpSpPr>
                <a:xfrm>
                  <a:off x="609600" y="914400"/>
                  <a:ext cx="1462088" cy="2027286"/>
                  <a:chOff x="609600" y="1195200"/>
                  <a:chExt cx="1462088" cy="2027286"/>
                </a:xfrm>
              </p:grpSpPr>
              <p:sp>
                <p:nvSpPr>
                  <p:cNvPr id="7" name="Rectangle 3"/>
                  <p:cNvSpPr>
                    <a:spLocks noChangeArrowheads="1"/>
                  </p:cNvSpPr>
                  <p:nvPr/>
                </p:nvSpPr>
                <p:spPr bwMode="auto">
                  <a:xfrm>
                    <a:off x="838200" y="1219200"/>
                    <a:ext cx="609600" cy="609600"/>
                  </a:xfrm>
                  <a:prstGeom prst="rect">
                    <a:avLst/>
                  </a:prstGeom>
                  <a:noFill/>
                  <a:ln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8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838200" y="2057400"/>
                    <a:ext cx="609600" cy="609600"/>
                  </a:xfrm>
                  <a:prstGeom prst="rect">
                    <a:avLst/>
                  </a:prstGeom>
                  <a:noFill/>
                  <a:ln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9" name="AutoShape 9"/>
                  <p:cNvSpPr>
                    <a:spLocks/>
                  </p:cNvSpPr>
                  <p:nvPr/>
                </p:nvSpPr>
                <p:spPr bwMode="auto">
                  <a:xfrm>
                    <a:off x="609600" y="1195200"/>
                    <a:ext cx="76200" cy="1548000"/>
                  </a:xfrm>
                  <a:prstGeom prst="leftBracket">
                    <a:avLst>
                      <a:gd name="adj" fmla="val 241667"/>
                    </a:avLst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0" name="AutoShape 10"/>
                  <p:cNvSpPr>
                    <a:spLocks/>
                  </p:cNvSpPr>
                  <p:nvPr/>
                </p:nvSpPr>
                <p:spPr bwMode="auto">
                  <a:xfrm flipH="1">
                    <a:off x="1600200" y="1195200"/>
                    <a:ext cx="76200" cy="1548000"/>
                  </a:xfrm>
                  <a:prstGeom prst="leftBracket">
                    <a:avLst>
                      <a:gd name="adj" fmla="val 241667"/>
                    </a:avLst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21" name="Text Box 6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614488" y="2514600"/>
                    <a:ext cx="457200" cy="70788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r>
                      <a:rPr lang="en-US" altLang="de-DE" sz="4000" dirty="0">
                        <a:solidFill>
                          <a:srgbClr val="7030A0"/>
                        </a:solidFill>
                        <a:latin typeface="+mn-lt"/>
                      </a:rPr>
                      <a:t>L</a:t>
                    </a:r>
                  </a:p>
                </p:txBody>
              </p:sp>
            </p:grpSp>
            <p:pic>
              <p:nvPicPr>
                <p:cNvPr id="59" name="Bild 58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286000" y="457200"/>
                  <a:ext cx="1651000" cy="419100"/>
                </a:xfrm>
                <a:prstGeom prst="rect">
                  <a:avLst/>
                </a:prstGeom>
              </p:spPr>
            </p:pic>
            <p:sp>
              <p:nvSpPr>
                <p:cNvPr id="64" name="Textfeld 63"/>
                <p:cNvSpPr txBox="1"/>
                <p:nvPr/>
              </p:nvSpPr>
              <p:spPr>
                <a:xfrm>
                  <a:off x="1828800" y="972503"/>
                  <a:ext cx="2497931" cy="6705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  <a:tabLst>
                      <a:tab pos="1325563" algn="l"/>
                    </a:tabLst>
                  </a:pPr>
                  <a:r>
                    <a:rPr lang="de-DE" sz="3600" dirty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 </a:t>
                  </a:r>
                  <a:r>
                    <a:rPr lang="de-DE" sz="3600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 +½	 +⅔</a:t>
                  </a:r>
                </a:p>
              </p:txBody>
            </p:sp>
            <p:sp>
              <p:nvSpPr>
                <p:cNvPr id="65" name="Textfeld 64"/>
                <p:cNvSpPr txBox="1"/>
                <p:nvPr/>
              </p:nvSpPr>
              <p:spPr>
                <a:xfrm>
                  <a:off x="1828800" y="1829753"/>
                  <a:ext cx="2497931" cy="6705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  <a:tabLst>
                      <a:tab pos="1325563" algn="l"/>
                    </a:tabLst>
                  </a:pPr>
                  <a:r>
                    <a:rPr lang="de-DE" sz="3600" dirty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 </a:t>
                  </a:r>
                  <a:r>
                    <a:rPr lang="de-DE" sz="3600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 −½	 −⅓</a:t>
                  </a:r>
                </a:p>
              </p:txBody>
            </p:sp>
          </p:grpSp>
          <p:sp>
            <p:nvSpPr>
              <p:cNvPr id="71" name="Rechteck 70"/>
              <p:cNvSpPr/>
              <p:nvPr/>
            </p:nvSpPr>
            <p:spPr bwMode="auto">
              <a:xfrm>
                <a:off x="310752" y="733075"/>
                <a:ext cx="4015979" cy="2695925"/>
              </a:xfrm>
              <a:prstGeom prst="rect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sp>
          <p:nvSpPr>
            <p:cNvPr id="11" name="Textfeld 10"/>
            <p:cNvSpPr txBox="1"/>
            <p:nvPr/>
          </p:nvSpPr>
          <p:spPr>
            <a:xfrm>
              <a:off x="590152" y="649069"/>
              <a:ext cx="14672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3600" i="1" smtClean="0">
                  <a:solidFill>
                    <a:srgbClr val="FF0000"/>
                  </a:solidFill>
                  <a:latin typeface="+mn-lt"/>
                </a:rPr>
                <a:t>I</a:t>
              </a:r>
              <a:r>
                <a:rPr lang="de-DE" sz="3600" smtClean="0">
                  <a:solidFill>
                    <a:srgbClr val="FF0000"/>
                  </a:solidFill>
                  <a:latin typeface="+mn-lt"/>
                </a:rPr>
                <a:t> = ½</a:t>
              </a:r>
              <a:endParaRPr lang="de-DE" sz="3600" i="1" dirty="0" err="1" smtClean="0">
                <a:solidFill>
                  <a:srgbClr val="FF0000"/>
                </a:solidFill>
                <a:latin typeface="+mn-lt"/>
              </a:endParaRPr>
            </a:p>
          </p:txBody>
        </p:sp>
      </p:grpSp>
      <p:grpSp>
        <p:nvGrpSpPr>
          <p:cNvPr id="17" name="Gruppierung 16"/>
          <p:cNvGrpSpPr/>
          <p:nvPr/>
        </p:nvGrpSpPr>
        <p:grpSpPr>
          <a:xfrm>
            <a:off x="4876800" y="649069"/>
            <a:ext cx="4075510" cy="2779931"/>
            <a:chOff x="4876800" y="649069"/>
            <a:chExt cx="4075510" cy="2779931"/>
          </a:xfrm>
        </p:grpSpPr>
        <p:pic>
          <p:nvPicPr>
            <p:cNvPr id="61" name="Bild 60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524194" y="2407802"/>
              <a:ext cx="506730" cy="347472"/>
            </a:xfrm>
            <a:prstGeom prst="rect">
              <a:avLst/>
            </a:prstGeom>
          </p:spPr>
        </p:pic>
        <p:pic>
          <p:nvPicPr>
            <p:cNvPr id="60" name="Bild 59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571269" y="1607249"/>
              <a:ext cx="405384" cy="318516"/>
            </a:xfrm>
            <a:prstGeom prst="rect">
              <a:avLst/>
            </a:prstGeom>
          </p:spPr>
        </p:pic>
        <p:grpSp>
          <p:nvGrpSpPr>
            <p:cNvPr id="74" name="Gruppierung 73"/>
            <p:cNvGrpSpPr/>
            <p:nvPr/>
          </p:nvGrpSpPr>
          <p:grpSpPr>
            <a:xfrm>
              <a:off x="4876800" y="733075"/>
              <a:ext cx="4075510" cy="2695925"/>
              <a:chOff x="5051821" y="733075"/>
              <a:chExt cx="4075510" cy="2695925"/>
            </a:xfrm>
          </p:grpSpPr>
          <p:grpSp>
            <p:nvGrpSpPr>
              <p:cNvPr id="67" name="Gruppierung 66"/>
              <p:cNvGrpSpPr/>
              <p:nvPr/>
            </p:nvGrpSpPr>
            <p:grpSpPr>
              <a:xfrm>
                <a:off x="5421312" y="911364"/>
                <a:ext cx="3706019" cy="2517636"/>
                <a:chOff x="5421312" y="457200"/>
                <a:chExt cx="3706019" cy="2517636"/>
              </a:xfrm>
            </p:grpSpPr>
            <p:grpSp>
              <p:nvGrpSpPr>
                <p:cNvPr id="56" name="Gruppierung 55"/>
                <p:cNvGrpSpPr/>
                <p:nvPr/>
              </p:nvGrpSpPr>
              <p:grpSpPr>
                <a:xfrm>
                  <a:off x="5421312" y="947550"/>
                  <a:ext cx="1462088" cy="2027286"/>
                  <a:chOff x="2514600" y="1195200"/>
                  <a:chExt cx="1462088" cy="2027286"/>
                </a:xfrm>
              </p:grpSpPr>
              <p:sp>
                <p:nvSpPr>
                  <p:cNvPr id="12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2743200" y="1219200"/>
                    <a:ext cx="609600" cy="609600"/>
                  </a:xfrm>
                  <a:prstGeom prst="rect">
                    <a:avLst/>
                  </a:prstGeom>
                  <a:noFill/>
                  <a:ln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3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2743200" y="2057400"/>
                    <a:ext cx="609600" cy="609600"/>
                  </a:xfrm>
                  <a:prstGeom prst="rect">
                    <a:avLst/>
                  </a:prstGeom>
                  <a:noFill/>
                  <a:ln w="28575">
                    <a:solidFill>
                      <a:schemeClr val="tx1"/>
                    </a:solidFill>
                    <a:miter lim="800000"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4" name="AutoShape 18"/>
                  <p:cNvSpPr>
                    <a:spLocks/>
                  </p:cNvSpPr>
                  <p:nvPr/>
                </p:nvSpPr>
                <p:spPr bwMode="auto">
                  <a:xfrm>
                    <a:off x="2514600" y="1195200"/>
                    <a:ext cx="76200" cy="1548000"/>
                  </a:xfrm>
                  <a:prstGeom prst="leftBracket">
                    <a:avLst>
                      <a:gd name="adj" fmla="val 241667"/>
                    </a:avLst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15" name="AutoShape 19"/>
                  <p:cNvSpPr>
                    <a:spLocks/>
                  </p:cNvSpPr>
                  <p:nvPr/>
                </p:nvSpPr>
                <p:spPr bwMode="auto">
                  <a:xfrm flipH="1">
                    <a:off x="3505200" y="1195200"/>
                    <a:ext cx="76200" cy="1548000"/>
                  </a:xfrm>
                  <a:prstGeom prst="leftBracket">
                    <a:avLst>
                      <a:gd name="adj" fmla="val 241667"/>
                    </a:avLst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 type="none" w="lg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anchor="ctr">
                    <a:spAutoFit/>
                  </a:bodyPr>
                  <a:lstStyle/>
                  <a:p>
                    <a:endParaRPr lang="de-DE"/>
                  </a:p>
                </p:txBody>
              </p:sp>
              <p:sp>
                <p:nvSpPr>
                  <p:cNvPr id="22" name="Text Box 6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19488" y="2514600"/>
                    <a:ext cx="457200" cy="70788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28575">
                        <a:solidFill>
                          <a:schemeClr val="tx1"/>
                        </a:solidFill>
                        <a:miter lim="800000"/>
                        <a:headEnd/>
                        <a:tailEnd type="none" w="lg" len="lg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r>
                      <a:rPr lang="en-US" altLang="de-DE" sz="4000" dirty="0">
                        <a:solidFill>
                          <a:srgbClr val="7030A0"/>
                        </a:solidFill>
                        <a:latin typeface="+mn-lt"/>
                      </a:rPr>
                      <a:t>L</a:t>
                    </a:r>
                  </a:p>
                </p:txBody>
              </p:sp>
            </p:grpSp>
            <p:pic>
              <p:nvPicPr>
                <p:cNvPr id="58" name="Bild 57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035800" y="457200"/>
                  <a:ext cx="1651000" cy="419100"/>
                </a:xfrm>
                <a:prstGeom prst="rect">
                  <a:avLst/>
                </a:prstGeom>
              </p:spPr>
            </p:pic>
            <p:sp>
              <p:nvSpPr>
                <p:cNvPr id="62" name="Textfeld 61"/>
                <p:cNvSpPr txBox="1"/>
                <p:nvPr/>
              </p:nvSpPr>
              <p:spPr>
                <a:xfrm>
                  <a:off x="6629400" y="1003170"/>
                  <a:ext cx="2497931" cy="6705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  <a:tabLst>
                      <a:tab pos="1325563" algn="l"/>
                    </a:tabLst>
                  </a:pPr>
                  <a:r>
                    <a:rPr lang="de-DE" sz="3600" dirty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 </a:t>
                  </a:r>
                  <a:r>
                    <a:rPr lang="de-DE" sz="3600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 +½	   0</a:t>
                  </a:r>
                </a:p>
              </p:txBody>
            </p:sp>
            <p:sp>
              <p:nvSpPr>
                <p:cNvPr id="63" name="Textfeld 62"/>
                <p:cNvSpPr txBox="1"/>
                <p:nvPr/>
              </p:nvSpPr>
              <p:spPr>
                <a:xfrm>
                  <a:off x="6629400" y="1860420"/>
                  <a:ext cx="2497931" cy="6705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  <a:tabLst>
                      <a:tab pos="1325563" algn="l"/>
                    </a:tabLst>
                  </a:pPr>
                  <a:r>
                    <a:rPr lang="de-DE" sz="3600" dirty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 </a:t>
                  </a:r>
                  <a:r>
                    <a:rPr lang="de-DE" sz="3600" dirty="0" smtClean="0">
                      <a:solidFill>
                        <a:schemeClr val="accent2">
                          <a:lumMod val="75000"/>
                        </a:schemeClr>
                      </a:solidFill>
                      <a:latin typeface="+mn-lt"/>
                    </a:rPr>
                    <a:t> −½	 −1</a:t>
                  </a:r>
                </a:p>
              </p:txBody>
            </p:sp>
          </p:grpSp>
          <p:sp>
            <p:nvSpPr>
              <p:cNvPr id="73" name="Rechteck 72"/>
              <p:cNvSpPr/>
              <p:nvPr/>
            </p:nvSpPr>
            <p:spPr bwMode="auto">
              <a:xfrm>
                <a:off x="5051821" y="733075"/>
                <a:ext cx="4015979" cy="2695925"/>
              </a:xfrm>
              <a:prstGeom prst="rect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sp>
          <p:nvSpPr>
            <p:cNvPr id="55" name="Textfeld 54"/>
            <p:cNvSpPr txBox="1"/>
            <p:nvPr/>
          </p:nvSpPr>
          <p:spPr>
            <a:xfrm>
              <a:off x="5181600" y="649069"/>
              <a:ext cx="14672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3600" i="1" smtClean="0">
                  <a:solidFill>
                    <a:srgbClr val="FF0000"/>
                  </a:solidFill>
                  <a:latin typeface="+mn-lt"/>
                </a:rPr>
                <a:t>I</a:t>
              </a:r>
              <a:r>
                <a:rPr lang="de-DE" sz="3600" smtClean="0">
                  <a:solidFill>
                    <a:srgbClr val="FF0000"/>
                  </a:solidFill>
                  <a:latin typeface="+mn-lt"/>
                </a:rPr>
                <a:t> = ½</a:t>
              </a:r>
              <a:endParaRPr lang="de-DE" sz="3600" i="1" dirty="0" err="1" smtClean="0">
                <a:solidFill>
                  <a:srgbClr val="FF0000"/>
                </a:solidFill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3858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uppierung 26"/>
          <p:cNvGrpSpPr/>
          <p:nvPr/>
        </p:nvGrpSpPr>
        <p:grpSpPr>
          <a:xfrm>
            <a:off x="4597400" y="3307407"/>
            <a:ext cx="3841750" cy="3321993"/>
            <a:chOff x="4597400" y="2971800"/>
            <a:chExt cx="3841750" cy="3321993"/>
          </a:xfrm>
        </p:grpSpPr>
        <p:sp>
          <p:nvSpPr>
            <p:cNvPr id="22" name="Oval 21"/>
            <p:cNvSpPr/>
            <p:nvPr/>
          </p:nvSpPr>
          <p:spPr bwMode="auto">
            <a:xfrm>
              <a:off x="7350125" y="2995613"/>
              <a:ext cx="1089025" cy="1924973"/>
            </a:xfrm>
            <a:prstGeom prst="ellipse">
              <a:avLst/>
            </a:prstGeom>
            <a:solidFill>
              <a:srgbClr val="FFFF99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1" name="Oval 20"/>
            <p:cNvSpPr/>
            <p:nvPr/>
          </p:nvSpPr>
          <p:spPr bwMode="auto">
            <a:xfrm>
              <a:off x="4597400" y="2971800"/>
              <a:ext cx="1089025" cy="1924973"/>
            </a:xfrm>
            <a:prstGeom prst="ellipse">
              <a:avLst/>
            </a:prstGeom>
            <a:solidFill>
              <a:srgbClr val="FFFF99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grpSp>
          <p:nvGrpSpPr>
            <p:cNvPr id="25" name="Gruppierung 24"/>
            <p:cNvGrpSpPr/>
            <p:nvPr/>
          </p:nvGrpSpPr>
          <p:grpSpPr>
            <a:xfrm>
              <a:off x="5086350" y="4505786"/>
              <a:ext cx="2924175" cy="1788007"/>
              <a:chOff x="5086350" y="4505786"/>
              <a:chExt cx="2924175" cy="1788007"/>
            </a:xfrm>
          </p:grpSpPr>
          <p:sp>
            <p:nvSpPr>
              <p:cNvPr id="23" name="Bogen 22"/>
              <p:cNvSpPr/>
              <p:nvPr/>
            </p:nvSpPr>
            <p:spPr bwMode="auto">
              <a:xfrm flipV="1">
                <a:off x="5194300" y="4505786"/>
                <a:ext cx="2678112" cy="790114"/>
              </a:xfrm>
              <a:prstGeom prst="arc">
                <a:avLst>
                  <a:gd name="adj1" fmla="val 10788424"/>
                  <a:gd name="adj2" fmla="val 0"/>
                </a:avLst>
              </a:prstGeom>
              <a:noFill/>
              <a:ln w="762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24" name="Textfeld 23"/>
              <p:cNvSpPr txBox="1"/>
              <p:nvPr/>
            </p:nvSpPr>
            <p:spPr>
              <a:xfrm>
                <a:off x="5086350" y="5339686"/>
                <a:ext cx="2924175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de-DE" sz="2800" dirty="0" err="1" smtClean="0"/>
                  <a:t>quantum</a:t>
                </a:r>
                <a:r>
                  <a:rPr lang="de-DE" sz="2800" dirty="0" smtClean="0"/>
                  <a:t>-mixing </a:t>
                </a:r>
                <a:r>
                  <a:rPr lang="de-DE" sz="2800" dirty="0" err="1" smtClean="0"/>
                  <a:t>possible</a:t>
                </a:r>
                <a:endParaRPr lang="de-DE" sz="2800" dirty="0" smtClean="0"/>
              </a:p>
            </p:txBody>
          </p:sp>
        </p:grpSp>
      </p:grpSp>
      <p:sp>
        <p:nvSpPr>
          <p:cNvPr id="2" name="Textfeld 1"/>
          <p:cNvSpPr txBox="1"/>
          <p:nvPr/>
        </p:nvSpPr>
        <p:spPr>
          <a:xfrm>
            <a:off x="152400" y="152400"/>
            <a:ext cx="8763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de-DE" sz="3200" dirty="0" smtClean="0"/>
              <a:t>Standard Model </a:t>
            </a:r>
            <a:r>
              <a:rPr lang="de-DE" sz="3200" dirty="0" err="1" smtClean="0"/>
              <a:t>of</a:t>
            </a:r>
            <a:r>
              <a:rPr lang="de-DE" sz="3200" dirty="0" smtClean="0"/>
              <a:t> </a:t>
            </a:r>
            <a:r>
              <a:rPr lang="de-DE" sz="3200" dirty="0" err="1" smtClean="0"/>
              <a:t>electro-weak</a:t>
            </a:r>
            <a:r>
              <a:rPr lang="de-DE" sz="3200" dirty="0" smtClean="0"/>
              <a:t> </a:t>
            </a:r>
            <a:r>
              <a:rPr lang="de-DE" sz="3200" dirty="0" err="1" smtClean="0"/>
              <a:t>interactions</a:t>
            </a:r>
            <a:endParaRPr lang="de-DE" sz="3200" dirty="0" smtClean="0"/>
          </a:p>
        </p:txBody>
      </p:sp>
      <p:pic>
        <p:nvPicPr>
          <p:cNvPr id="3" name="Bild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79900" y="1066800"/>
            <a:ext cx="1917357" cy="622300"/>
          </a:xfrm>
          <a:prstGeom prst="rect">
            <a:avLst/>
          </a:prstGeom>
        </p:spPr>
      </p:pic>
      <p:pic>
        <p:nvPicPr>
          <p:cNvPr id="4" name="Bild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51700" y="1066800"/>
            <a:ext cx="1597797" cy="622300"/>
          </a:xfrm>
          <a:prstGeom prst="rect">
            <a:avLst/>
          </a:prstGeom>
        </p:spPr>
      </p:pic>
      <p:sp>
        <p:nvSpPr>
          <p:cNvPr id="5" name="Textfeld 4"/>
          <p:cNvSpPr txBox="1"/>
          <p:nvPr/>
        </p:nvSpPr>
        <p:spPr>
          <a:xfrm>
            <a:off x="152400" y="2448580"/>
            <a:ext cx="403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rgbClr val="0000CC"/>
                </a:solidFill>
              </a:rPr>
              <a:t>unit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charge</a:t>
            </a:r>
            <a:r>
              <a:rPr lang="de-DE" sz="2800" dirty="0" smtClean="0">
                <a:solidFill>
                  <a:srgbClr val="0000CC"/>
                </a:solidFill>
              </a:rPr>
              <a:t> (</a:t>
            </a:r>
            <a:r>
              <a:rPr lang="de-DE" sz="2800" dirty="0" err="1" smtClean="0">
                <a:solidFill>
                  <a:srgbClr val="0000CC"/>
                </a:solidFill>
              </a:rPr>
              <a:t>convention</a:t>
            </a:r>
            <a:r>
              <a:rPr lang="de-DE" sz="2800" dirty="0" smtClean="0">
                <a:solidFill>
                  <a:srgbClr val="0000CC"/>
                </a:solidFill>
              </a:rPr>
              <a:t>)</a:t>
            </a:r>
          </a:p>
        </p:txBody>
      </p:sp>
      <p:sp>
        <p:nvSpPr>
          <p:cNvPr id="6" name="Textfeld 5"/>
          <p:cNvSpPr txBox="1"/>
          <p:nvPr/>
        </p:nvSpPr>
        <p:spPr>
          <a:xfrm>
            <a:off x="152400" y="3469987"/>
            <a:ext cx="2590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rgbClr val="0000CC"/>
                </a:solidFill>
              </a:rPr>
              <a:t>gauge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bosons</a:t>
            </a:r>
            <a:endParaRPr lang="de-DE" sz="2800" dirty="0" smtClean="0">
              <a:solidFill>
                <a:srgbClr val="0000CC"/>
              </a:solidFill>
            </a:endParaRPr>
          </a:p>
        </p:txBody>
      </p:sp>
      <p:sp>
        <p:nvSpPr>
          <p:cNvPr id="7" name="Textfeld 6"/>
          <p:cNvSpPr txBox="1"/>
          <p:nvPr/>
        </p:nvSpPr>
        <p:spPr>
          <a:xfrm>
            <a:off x="152400" y="1762780"/>
            <a:ext cx="403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rgbClr val="0000CC"/>
                </a:solidFill>
              </a:rPr>
              <a:t>charge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number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operator</a:t>
            </a:r>
            <a:endParaRPr lang="de-DE" sz="2800" dirty="0" smtClean="0">
              <a:solidFill>
                <a:srgbClr val="0000CC"/>
              </a:solidFill>
            </a:endParaRPr>
          </a:p>
        </p:txBody>
      </p:sp>
      <p:pic>
        <p:nvPicPr>
          <p:cNvPr id="8" name="Bild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02200" y="1892300"/>
            <a:ext cx="368300" cy="393700"/>
          </a:xfrm>
          <a:prstGeom prst="rect">
            <a:avLst/>
          </a:prstGeom>
        </p:spPr>
      </p:pic>
      <p:pic>
        <p:nvPicPr>
          <p:cNvPr id="9" name="Bild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72400" y="1892300"/>
            <a:ext cx="342900" cy="317500"/>
          </a:xfrm>
          <a:prstGeom prst="rect">
            <a:avLst/>
          </a:prstGeom>
        </p:spPr>
      </p:pic>
      <p:pic>
        <p:nvPicPr>
          <p:cNvPr id="10" name="Bild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65700" y="2616200"/>
            <a:ext cx="228600" cy="304800"/>
          </a:xfrm>
          <a:prstGeom prst="rect">
            <a:avLst/>
          </a:prstGeom>
        </p:spPr>
      </p:pic>
      <p:pic>
        <p:nvPicPr>
          <p:cNvPr id="11" name="Bild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505700" y="2438400"/>
            <a:ext cx="800100" cy="495300"/>
          </a:xfrm>
          <a:prstGeom prst="rect">
            <a:avLst/>
          </a:prstGeom>
        </p:spPr>
      </p:pic>
      <p:grpSp>
        <p:nvGrpSpPr>
          <p:cNvPr id="26" name="Gruppierung 25"/>
          <p:cNvGrpSpPr/>
          <p:nvPr/>
        </p:nvGrpSpPr>
        <p:grpSpPr>
          <a:xfrm>
            <a:off x="2895600" y="3459807"/>
            <a:ext cx="6248400" cy="1772573"/>
            <a:chOff x="2895600" y="3124200"/>
            <a:chExt cx="6248400" cy="1772573"/>
          </a:xfrm>
        </p:grpSpPr>
        <p:pic>
          <p:nvPicPr>
            <p:cNvPr id="14" name="Bild 1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48000" y="3777327"/>
              <a:ext cx="368300" cy="393700"/>
            </a:xfrm>
            <a:prstGeom prst="rect">
              <a:avLst/>
            </a:prstGeom>
          </p:spPr>
        </p:pic>
        <p:pic>
          <p:nvPicPr>
            <p:cNvPr id="15" name="Bild 1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086100" y="4399627"/>
              <a:ext cx="342900" cy="317500"/>
            </a:xfrm>
            <a:prstGeom prst="rect">
              <a:avLst/>
            </a:prstGeom>
          </p:spPr>
        </p:pic>
        <p:sp>
          <p:nvSpPr>
            <p:cNvPr id="16" name="Textfeld 15"/>
            <p:cNvSpPr txBox="1"/>
            <p:nvPr/>
          </p:nvSpPr>
          <p:spPr>
            <a:xfrm>
              <a:off x="3657600" y="3599527"/>
              <a:ext cx="5486400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  <a:tabLst>
                  <a:tab pos="1143000" algn="l"/>
                  <a:tab pos="2087563" algn="l"/>
                  <a:tab pos="4035425" algn="l"/>
                </a:tabLst>
              </a:pPr>
              <a:r>
                <a:rPr lang="de-DE" sz="3600" dirty="0" smtClean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+1	0	−1	0</a:t>
              </a:r>
            </a:p>
            <a:p>
              <a:pPr algn="l">
                <a:spcBef>
                  <a:spcPts val="600"/>
                </a:spcBef>
                <a:tabLst>
                  <a:tab pos="1143000" algn="l"/>
                  <a:tab pos="2087563" algn="l"/>
                  <a:tab pos="4035425" algn="l"/>
                </a:tabLst>
              </a:pPr>
              <a:r>
                <a:rPr lang="de-DE" sz="3600" dirty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 </a:t>
              </a:r>
              <a:r>
                <a:rPr lang="de-DE" sz="3600" dirty="0" smtClean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 0	0	  0	0</a:t>
              </a:r>
            </a:p>
          </p:txBody>
        </p:sp>
        <p:cxnSp>
          <p:nvCxnSpPr>
            <p:cNvPr id="18" name="Gerade Verbindung 17"/>
            <p:cNvCxnSpPr/>
            <p:nvPr/>
          </p:nvCxnSpPr>
          <p:spPr bwMode="auto">
            <a:xfrm>
              <a:off x="2895600" y="3657600"/>
              <a:ext cx="5562600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0" name="Gerade Verbindung 19"/>
            <p:cNvCxnSpPr/>
            <p:nvPr/>
          </p:nvCxnSpPr>
          <p:spPr bwMode="auto">
            <a:xfrm>
              <a:off x="3581400" y="3124200"/>
              <a:ext cx="0" cy="1772573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pic>
        <p:nvPicPr>
          <p:cNvPr id="17" name="Bild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33800" y="3505200"/>
            <a:ext cx="2794000" cy="419100"/>
          </a:xfrm>
          <a:prstGeom prst="rect">
            <a:avLst/>
          </a:prstGeom>
        </p:spPr>
      </p:pic>
      <p:pic>
        <p:nvPicPr>
          <p:cNvPr id="19" name="Bild 1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748587" y="3579906"/>
            <a:ext cx="292100" cy="31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4170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ung 1"/>
          <p:cNvGrpSpPr/>
          <p:nvPr/>
        </p:nvGrpSpPr>
        <p:grpSpPr>
          <a:xfrm>
            <a:off x="152400" y="1447800"/>
            <a:ext cx="8991600" cy="1948786"/>
            <a:chOff x="152400" y="1447800"/>
            <a:chExt cx="8991600" cy="1948786"/>
          </a:xfrm>
        </p:grpSpPr>
        <p:grpSp>
          <p:nvGrpSpPr>
            <p:cNvPr id="27" name="Gruppierung 26"/>
            <p:cNvGrpSpPr/>
            <p:nvPr/>
          </p:nvGrpSpPr>
          <p:grpSpPr>
            <a:xfrm>
              <a:off x="4597400" y="1447800"/>
              <a:ext cx="3841750" cy="1948786"/>
              <a:chOff x="4597400" y="2971800"/>
              <a:chExt cx="3841750" cy="1948786"/>
            </a:xfrm>
          </p:grpSpPr>
          <p:sp>
            <p:nvSpPr>
              <p:cNvPr id="22" name="Oval 21"/>
              <p:cNvSpPr/>
              <p:nvPr/>
            </p:nvSpPr>
            <p:spPr bwMode="auto">
              <a:xfrm>
                <a:off x="7350125" y="2995613"/>
                <a:ext cx="1089025" cy="1924973"/>
              </a:xfrm>
              <a:prstGeom prst="ellipse">
                <a:avLst/>
              </a:prstGeom>
              <a:solidFill>
                <a:srgbClr val="FFFF99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1" name="Oval 20"/>
              <p:cNvSpPr/>
              <p:nvPr/>
            </p:nvSpPr>
            <p:spPr bwMode="auto">
              <a:xfrm>
                <a:off x="4597400" y="2971800"/>
                <a:ext cx="1089025" cy="1924973"/>
              </a:xfrm>
              <a:prstGeom prst="ellipse">
                <a:avLst/>
              </a:prstGeom>
              <a:solidFill>
                <a:srgbClr val="FFFF99"/>
              </a:solidFill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sp>
          <p:nvSpPr>
            <p:cNvPr id="33" name="Textfeld 32"/>
            <p:cNvSpPr txBox="1"/>
            <p:nvPr/>
          </p:nvSpPr>
          <p:spPr>
            <a:xfrm>
              <a:off x="152400" y="1610380"/>
              <a:ext cx="25908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err="1" smtClean="0">
                  <a:solidFill>
                    <a:srgbClr val="0000CC"/>
                  </a:solidFill>
                </a:rPr>
                <a:t>gauge</a:t>
              </a:r>
              <a:r>
                <a:rPr lang="de-DE" sz="2800" dirty="0" smtClean="0">
                  <a:solidFill>
                    <a:srgbClr val="0000CC"/>
                  </a:solidFill>
                </a:rPr>
                <a:t> </a:t>
              </a:r>
              <a:r>
                <a:rPr lang="de-DE" sz="2800" dirty="0" err="1" smtClean="0">
                  <a:solidFill>
                    <a:srgbClr val="0000CC"/>
                  </a:solidFill>
                </a:rPr>
                <a:t>bosons</a:t>
              </a:r>
              <a:endParaRPr lang="de-DE" sz="2800" dirty="0" smtClean="0">
                <a:solidFill>
                  <a:srgbClr val="0000CC"/>
                </a:solidFill>
              </a:endParaRPr>
            </a:p>
          </p:txBody>
        </p:sp>
        <p:grpSp>
          <p:nvGrpSpPr>
            <p:cNvPr id="38" name="Gruppierung 37"/>
            <p:cNvGrpSpPr/>
            <p:nvPr/>
          </p:nvGrpSpPr>
          <p:grpSpPr>
            <a:xfrm>
              <a:off x="2895600" y="1600200"/>
              <a:ext cx="6248400" cy="1772573"/>
              <a:chOff x="2895600" y="3124200"/>
              <a:chExt cx="6248400" cy="1772573"/>
            </a:xfrm>
          </p:grpSpPr>
          <p:pic>
            <p:nvPicPr>
              <p:cNvPr id="40" name="Bild 39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3048000" y="3777327"/>
                <a:ext cx="368300" cy="393700"/>
              </a:xfrm>
              <a:prstGeom prst="rect">
                <a:avLst/>
              </a:prstGeom>
            </p:spPr>
          </p:pic>
          <p:pic>
            <p:nvPicPr>
              <p:cNvPr id="47" name="Bild 46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6100" y="4399627"/>
                <a:ext cx="342900" cy="317500"/>
              </a:xfrm>
              <a:prstGeom prst="rect">
                <a:avLst/>
              </a:prstGeom>
            </p:spPr>
          </p:pic>
          <p:sp>
            <p:nvSpPr>
              <p:cNvPr id="48" name="Textfeld 47"/>
              <p:cNvSpPr txBox="1"/>
              <p:nvPr/>
            </p:nvSpPr>
            <p:spPr>
              <a:xfrm>
                <a:off x="3657600" y="3599527"/>
                <a:ext cx="5486400" cy="12772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spcBef>
                    <a:spcPts val="600"/>
                  </a:spcBef>
                  <a:tabLst>
                    <a:tab pos="1143000" algn="l"/>
                    <a:tab pos="2087563" algn="l"/>
                    <a:tab pos="4035425" algn="l"/>
                  </a:tabLst>
                </a:pPr>
                <a:r>
                  <a:rPr lang="de-DE" sz="3600" dirty="0" smtClean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+1	0	−1	0</a:t>
                </a:r>
              </a:p>
              <a:p>
                <a:pPr algn="l">
                  <a:spcBef>
                    <a:spcPts val="600"/>
                  </a:spcBef>
                  <a:tabLst>
                    <a:tab pos="1143000" algn="l"/>
                    <a:tab pos="2087563" algn="l"/>
                    <a:tab pos="4035425" algn="l"/>
                  </a:tabLst>
                </a:pPr>
                <a:r>
                  <a:rPr lang="de-DE" sz="3600" dirty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 </a:t>
                </a:r>
                <a:r>
                  <a:rPr lang="de-DE" sz="3600" dirty="0" smtClean="0">
                    <a:solidFill>
                      <a:schemeClr val="accent2">
                        <a:lumMod val="75000"/>
                      </a:schemeClr>
                    </a:solidFill>
                    <a:latin typeface="+mn-lt"/>
                  </a:rPr>
                  <a:t> 0	0	  0	0</a:t>
                </a:r>
              </a:p>
            </p:txBody>
          </p:sp>
          <p:cxnSp>
            <p:nvCxnSpPr>
              <p:cNvPr id="49" name="Gerade Verbindung 48"/>
              <p:cNvCxnSpPr/>
              <p:nvPr/>
            </p:nvCxnSpPr>
            <p:spPr bwMode="auto">
              <a:xfrm>
                <a:off x="2895600" y="3657600"/>
                <a:ext cx="5562600" cy="0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" name="Gerade Verbindung 49"/>
              <p:cNvCxnSpPr/>
              <p:nvPr/>
            </p:nvCxnSpPr>
            <p:spPr bwMode="auto">
              <a:xfrm>
                <a:off x="3581400" y="3124200"/>
                <a:ext cx="0" cy="1772573"/>
              </a:xfrm>
              <a:prstGeom prst="line">
                <a:avLst/>
              </a:prstGeom>
              <a:solidFill>
                <a:schemeClr val="accent1"/>
              </a:solidFill>
              <a:ln w="317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pic>
          <p:nvPicPr>
            <p:cNvPr id="51" name="Bild 5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33800" y="1645593"/>
              <a:ext cx="2794000" cy="419100"/>
            </a:xfrm>
            <a:prstGeom prst="rect">
              <a:avLst/>
            </a:prstGeom>
          </p:spPr>
        </p:pic>
        <p:pic>
          <p:nvPicPr>
            <p:cNvPr id="52" name="Bild 5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748587" y="1720299"/>
              <a:ext cx="292100" cy="317500"/>
            </a:xfrm>
            <a:prstGeom prst="rect">
              <a:avLst/>
            </a:prstGeom>
          </p:spPr>
        </p:pic>
      </p:grpSp>
      <p:pic>
        <p:nvPicPr>
          <p:cNvPr id="3" name="Bild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79900" y="76200"/>
            <a:ext cx="1917357" cy="622300"/>
          </a:xfrm>
          <a:prstGeom prst="rect">
            <a:avLst/>
          </a:prstGeom>
        </p:spPr>
      </p:pic>
      <p:pic>
        <p:nvPicPr>
          <p:cNvPr id="4" name="Bild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51700" y="76200"/>
            <a:ext cx="1597797" cy="622300"/>
          </a:xfrm>
          <a:prstGeom prst="rect">
            <a:avLst/>
          </a:prstGeom>
        </p:spPr>
      </p:pic>
      <p:sp>
        <p:nvSpPr>
          <p:cNvPr id="5" name="Textfeld 4"/>
          <p:cNvSpPr txBox="1"/>
          <p:nvPr/>
        </p:nvSpPr>
        <p:spPr>
          <a:xfrm>
            <a:off x="152400" y="772180"/>
            <a:ext cx="4038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rgbClr val="0000CC"/>
                </a:solidFill>
              </a:rPr>
              <a:t>unit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charge</a:t>
            </a:r>
            <a:r>
              <a:rPr lang="de-DE" sz="2800" dirty="0" smtClean="0">
                <a:solidFill>
                  <a:srgbClr val="0000CC"/>
                </a:solidFill>
              </a:rPr>
              <a:t> (</a:t>
            </a:r>
            <a:r>
              <a:rPr lang="de-DE" sz="2800" dirty="0" err="1" smtClean="0">
                <a:solidFill>
                  <a:srgbClr val="0000CC"/>
                </a:solidFill>
              </a:rPr>
              <a:t>convention</a:t>
            </a:r>
            <a:r>
              <a:rPr lang="de-DE" sz="2800" dirty="0" smtClean="0">
                <a:solidFill>
                  <a:srgbClr val="0000CC"/>
                </a:solidFill>
              </a:rPr>
              <a:t>)</a:t>
            </a:r>
          </a:p>
        </p:txBody>
      </p:sp>
      <p:pic>
        <p:nvPicPr>
          <p:cNvPr id="10" name="Bild 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965700" y="939800"/>
            <a:ext cx="228600" cy="304800"/>
          </a:xfrm>
          <a:prstGeom prst="rect">
            <a:avLst/>
          </a:prstGeom>
        </p:spPr>
      </p:pic>
      <p:pic>
        <p:nvPicPr>
          <p:cNvPr id="11" name="Bild 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505700" y="762000"/>
            <a:ext cx="800100" cy="495300"/>
          </a:xfrm>
          <a:prstGeom prst="rect">
            <a:avLst/>
          </a:prstGeom>
        </p:spPr>
      </p:pic>
      <p:grpSp>
        <p:nvGrpSpPr>
          <p:cNvPr id="32" name="Gruppierung 31"/>
          <p:cNvGrpSpPr/>
          <p:nvPr/>
        </p:nvGrpSpPr>
        <p:grpSpPr>
          <a:xfrm>
            <a:off x="2476500" y="3657600"/>
            <a:ext cx="2362200" cy="2362200"/>
            <a:chOff x="2476500" y="4280563"/>
            <a:chExt cx="2362200" cy="2362200"/>
          </a:xfrm>
        </p:grpSpPr>
        <p:sp>
          <p:nvSpPr>
            <p:cNvPr id="30" name="Gebogener Pfeil 29"/>
            <p:cNvSpPr/>
            <p:nvPr/>
          </p:nvSpPr>
          <p:spPr bwMode="auto">
            <a:xfrm flipV="1">
              <a:off x="2476500" y="4280563"/>
              <a:ext cx="2362200" cy="2362200"/>
            </a:xfrm>
            <a:prstGeom prst="circularArrow">
              <a:avLst>
                <a:gd name="adj1" fmla="val 11555"/>
                <a:gd name="adj2" fmla="val 1142319"/>
                <a:gd name="adj3" fmla="val 20607038"/>
                <a:gd name="adj4" fmla="val 659132"/>
                <a:gd name="adj5" fmla="val 14974"/>
              </a:avLst>
            </a:prstGeom>
            <a:solidFill>
              <a:srgbClr val="FFFF00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31" name="Bild 3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276600" y="5036875"/>
              <a:ext cx="828675" cy="736600"/>
            </a:xfrm>
            <a:prstGeom prst="rect">
              <a:avLst/>
            </a:prstGeom>
          </p:spPr>
        </p:pic>
      </p:grpSp>
      <p:sp>
        <p:nvSpPr>
          <p:cNvPr id="35" name="Textfeld 34"/>
          <p:cNvSpPr txBox="1"/>
          <p:nvPr/>
        </p:nvSpPr>
        <p:spPr>
          <a:xfrm>
            <a:off x="5105400" y="3532593"/>
            <a:ext cx="3886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err="1" smtClean="0">
                <a:solidFill>
                  <a:srgbClr val="0000CC"/>
                </a:solidFill>
              </a:rPr>
              <a:t>physical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force</a:t>
            </a:r>
            <a:r>
              <a:rPr lang="de-DE" sz="2800" dirty="0" smtClean="0">
                <a:solidFill>
                  <a:srgbClr val="0000CC"/>
                </a:solidFill>
              </a:rPr>
              <a:t> </a:t>
            </a:r>
            <a:r>
              <a:rPr lang="de-DE" sz="2800" dirty="0" err="1" smtClean="0">
                <a:solidFill>
                  <a:srgbClr val="0000CC"/>
                </a:solidFill>
              </a:rPr>
              <a:t>particles</a:t>
            </a:r>
            <a:endParaRPr lang="de-DE" sz="2800" dirty="0" smtClean="0">
              <a:solidFill>
                <a:srgbClr val="0000CC"/>
              </a:solidFill>
            </a:endParaRPr>
          </a:p>
        </p:txBody>
      </p:sp>
      <p:grpSp>
        <p:nvGrpSpPr>
          <p:cNvPr id="41" name="Gruppierung 40"/>
          <p:cNvGrpSpPr/>
          <p:nvPr/>
        </p:nvGrpSpPr>
        <p:grpSpPr>
          <a:xfrm>
            <a:off x="6225833" y="4648200"/>
            <a:ext cx="2765767" cy="954107"/>
            <a:chOff x="6225833" y="4800600"/>
            <a:chExt cx="2765767" cy="954107"/>
          </a:xfrm>
        </p:grpSpPr>
        <p:sp>
          <p:nvSpPr>
            <p:cNvPr id="37" name="Textfeld 36"/>
            <p:cNvSpPr txBox="1"/>
            <p:nvPr/>
          </p:nvSpPr>
          <p:spPr>
            <a:xfrm>
              <a:off x="7010400" y="4800600"/>
              <a:ext cx="198120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de-DE" sz="2800" dirty="0" err="1" smtClean="0"/>
                <a:t>identify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this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as</a:t>
              </a:r>
              <a:r>
                <a:rPr lang="de-DE" sz="2800" dirty="0" smtClean="0"/>
                <a:t> </a:t>
              </a:r>
              <a:r>
                <a:rPr lang="de-DE" sz="2800" dirty="0" err="1" smtClean="0"/>
                <a:t>photon</a:t>
              </a:r>
              <a:endParaRPr lang="de-DE" sz="2800" dirty="0" smtClean="0"/>
            </a:p>
          </p:txBody>
        </p:sp>
        <p:cxnSp>
          <p:nvCxnSpPr>
            <p:cNvPr id="39" name="Gerade Verbindung mit Pfeil 38"/>
            <p:cNvCxnSpPr>
              <a:stCxn id="37" idx="1"/>
            </p:cNvCxnSpPr>
            <p:nvPr/>
          </p:nvCxnSpPr>
          <p:spPr bwMode="auto">
            <a:xfrm flipH="1" flipV="1">
              <a:off x="6225833" y="5236237"/>
              <a:ext cx="784567" cy="41417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6" name="Gruppierung 45"/>
          <p:cNvGrpSpPr/>
          <p:nvPr/>
        </p:nvGrpSpPr>
        <p:grpSpPr>
          <a:xfrm>
            <a:off x="76200" y="6000750"/>
            <a:ext cx="8982075" cy="600075"/>
            <a:chOff x="76200" y="6000750"/>
            <a:chExt cx="8982075" cy="600075"/>
          </a:xfrm>
        </p:grpSpPr>
        <p:sp>
          <p:nvSpPr>
            <p:cNvPr id="42" name="Textfeld 41"/>
            <p:cNvSpPr txBox="1"/>
            <p:nvPr/>
          </p:nvSpPr>
          <p:spPr>
            <a:xfrm>
              <a:off x="76200" y="6029980"/>
              <a:ext cx="440377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⇒</a:t>
              </a:r>
              <a:r>
                <a:rPr lang="de-DE" sz="2800" dirty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chemeClr val="accent2">
                      <a:lumMod val="75000"/>
                    </a:schemeClr>
                  </a:solidFill>
                </a:rPr>
                <a:t>electro-weak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unification</a:t>
              </a:r>
              <a:endParaRPr lang="de-DE" sz="2800" dirty="0" smtClean="0">
                <a:solidFill>
                  <a:srgbClr val="FF0000"/>
                </a:solidFill>
              </a:endParaRPr>
            </a:p>
          </p:txBody>
        </p:sp>
        <p:grpSp>
          <p:nvGrpSpPr>
            <p:cNvPr id="45" name="Gruppierung 44"/>
            <p:cNvGrpSpPr/>
            <p:nvPr/>
          </p:nvGrpSpPr>
          <p:grpSpPr>
            <a:xfrm>
              <a:off x="4457700" y="6000750"/>
              <a:ext cx="4600575" cy="600075"/>
              <a:chOff x="4457700" y="6000750"/>
              <a:chExt cx="4600575" cy="600075"/>
            </a:xfrm>
          </p:grpSpPr>
          <p:sp>
            <p:nvSpPr>
              <p:cNvPr id="44" name="Rechteck 43"/>
              <p:cNvSpPr/>
              <p:nvPr/>
            </p:nvSpPr>
            <p:spPr bwMode="auto">
              <a:xfrm>
                <a:off x="4457700" y="6000750"/>
                <a:ext cx="4600575" cy="600075"/>
              </a:xfrm>
              <a:prstGeom prst="rect">
                <a:avLst/>
              </a:prstGeom>
              <a:solidFill>
                <a:srgbClr val="FFFF0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pic>
            <p:nvPicPr>
              <p:cNvPr id="43" name="Bild 42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08500" y="6059775"/>
                <a:ext cx="4483100" cy="469900"/>
              </a:xfrm>
              <a:prstGeom prst="rect">
                <a:avLst/>
              </a:prstGeom>
            </p:spPr>
          </p:pic>
        </p:grpSp>
      </p:grpSp>
      <p:pic>
        <p:nvPicPr>
          <p:cNvPr id="7" name="Bild 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39140" y="4204716"/>
            <a:ext cx="1546860" cy="1281684"/>
          </a:xfrm>
          <a:prstGeom prst="rect">
            <a:avLst/>
          </a:prstGeom>
        </p:spPr>
      </p:pic>
      <p:pic>
        <p:nvPicPr>
          <p:cNvPr id="8" name="Bild 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410200" y="4191000"/>
            <a:ext cx="1149096" cy="12816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680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ung 1"/>
          <p:cNvGrpSpPr/>
          <p:nvPr/>
        </p:nvGrpSpPr>
        <p:grpSpPr>
          <a:xfrm>
            <a:off x="178642" y="152400"/>
            <a:ext cx="8651033" cy="600075"/>
            <a:chOff x="407242" y="6000750"/>
            <a:chExt cx="8651033" cy="600075"/>
          </a:xfrm>
        </p:grpSpPr>
        <p:sp>
          <p:nvSpPr>
            <p:cNvPr id="3" name="Textfeld 2"/>
            <p:cNvSpPr txBox="1"/>
            <p:nvPr/>
          </p:nvSpPr>
          <p:spPr>
            <a:xfrm>
              <a:off x="407242" y="6032142"/>
              <a:ext cx="398378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sz="2800" smtClean="0">
                  <a:solidFill>
                    <a:schemeClr val="accent2">
                      <a:lumMod val="75000"/>
                    </a:schemeClr>
                  </a:solidFill>
                </a:rPr>
                <a:t>Electro-weak</a:t>
              </a:r>
              <a:r>
                <a:rPr lang="de-DE" sz="2800" dirty="0" smtClean="0">
                  <a:solidFill>
                    <a:schemeClr val="accent2">
                      <a:lumMod val="75000"/>
                    </a:schemeClr>
                  </a:solidFill>
                </a:rPr>
                <a:t> </a:t>
              </a:r>
              <a:r>
                <a:rPr lang="de-DE" sz="2800" dirty="0" err="1" smtClean="0">
                  <a:solidFill>
                    <a:srgbClr val="FF0000"/>
                  </a:solidFill>
                </a:rPr>
                <a:t>unification</a:t>
              </a:r>
              <a:endParaRPr lang="de-DE" sz="2800" dirty="0" smtClean="0">
                <a:solidFill>
                  <a:srgbClr val="FF0000"/>
                </a:solidFill>
              </a:endParaRPr>
            </a:p>
          </p:txBody>
        </p:sp>
        <p:grpSp>
          <p:nvGrpSpPr>
            <p:cNvPr id="4" name="Gruppierung 3"/>
            <p:cNvGrpSpPr/>
            <p:nvPr/>
          </p:nvGrpSpPr>
          <p:grpSpPr>
            <a:xfrm>
              <a:off x="4457700" y="6000750"/>
              <a:ext cx="4600575" cy="600075"/>
              <a:chOff x="4457700" y="6000750"/>
              <a:chExt cx="4600575" cy="600075"/>
            </a:xfrm>
          </p:grpSpPr>
          <p:sp>
            <p:nvSpPr>
              <p:cNvPr id="5" name="Rechteck 4"/>
              <p:cNvSpPr/>
              <p:nvPr/>
            </p:nvSpPr>
            <p:spPr bwMode="auto">
              <a:xfrm>
                <a:off x="4457700" y="6000750"/>
                <a:ext cx="4600575" cy="600075"/>
              </a:xfrm>
              <a:prstGeom prst="rect">
                <a:avLst/>
              </a:prstGeom>
              <a:solidFill>
                <a:srgbClr val="FFFF00"/>
              </a:solidFill>
              <a:ln w="28575" cap="flat" cmpd="sng" algn="ctr">
                <a:noFill/>
                <a:prstDash val="solid"/>
                <a:round/>
                <a:headEnd type="none" w="med" len="med"/>
                <a:tailEnd type="arrow" w="lg" len="lg"/>
              </a:ln>
              <a:effectLst/>
              <a:ex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pic>
            <p:nvPicPr>
              <p:cNvPr id="6" name="Bild 5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4508500" y="6059775"/>
                <a:ext cx="4483100" cy="469900"/>
              </a:xfrm>
              <a:prstGeom prst="rect">
                <a:avLst/>
              </a:prstGeom>
            </p:spPr>
          </p:pic>
        </p:grpSp>
      </p:grpSp>
      <p:sp>
        <p:nvSpPr>
          <p:cNvPr id="7" name="Textfeld 6"/>
          <p:cNvSpPr txBox="1"/>
          <p:nvPr/>
        </p:nvSpPr>
        <p:spPr>
          <a:xfrm>
            <a:off x="152400" y="762000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600"/>
              </a:spcBef>
            </a:pPr>
            <a:r>
              <a:rPr lang="de-DE" sz="2800" dirty="0" smtClean="0"/>
              <a:t>So </a:t>
            </a:r>
            <a:r>
              <a:rPr lang="de-DE" sz="2800" dirty="0" err="1" smtClean="0"/>
              <a:t>why</a:t>
            </a:r>
            <a:r>
              <a:rPr lang="de-DE" sz="2800" dirty="0" smtClean="0"/>
              <a:t> </a:t>
            </a:r>
            <a:r>
              <a:rPr lang="de-DE" sz="2800" dirty="0" err="1" smtClean="0"/>
              <a:t>is</a:t>
            </a:r>
            <a:r>
              <a:rPr lang="de-DE" sz="2800" dirty="0" smtClean="0"/>
              <a:t> </a:t>
            </a:r>
            <a:r>
              <a:rPr lang="de-DE" sz="2800" dirty="0" err="1" smtClean="0"/>
              <a:t>the</a:t>
            </a:r>
            <a:r>
              <a:rPr lang="de-DE" sz="2800" dirty="0" smtClean="0"/>
              <a:t> </a:t>
            </a:r>
            <a:r>
              <a:rPr lang="de-DE" sz="2800" dirty="0" err="1" smtClean="0"/>
              <a:t>weak</a:t>
            </a:r>
            <a:r>
              <a:rPr lang="de-DE" sz="2800" dirty="0" smtClean="0"/>
              <a:t> </a:t>
            </a:r>
            <a:r>
              <a:rPr lang="de-DE" sz="2800" dirty="0" err="1" smtClean="0"/>
              <a:t>force</a:t>
            </a:r>
            <a:r>
              <a:rPr lang="de-DE" sz="2800" dirty="0" smtClean="0"/>
              <a:t> </a:t>
            </a:r>
            <a:r>
              <a:rPr lang="de-DE" sz="2800" dirty="0" err="1" smtClean="0"/>
              <a:t>weaker</a:t>
            </a:r>
            <a:r>
              <a:rPr lang="de-DE" sz="2800" dirty="0" smtClean="0"/>
              <a:t> </a:t>
            </a:r>
            <a:r>
              <a:rPr lang="de-DE" sz="2800" dirty="0" err="1" smtClean="0"/>
              <a:t>than</a:t>
            </a:r>
            <a:r>
              <a:rPr lang="de-DE" sz="2800" dirty="0" smtClean="0"/>
              <a:t> </a:t>
            </a:r>
            <a:r>
              <a:rPr lang="de-DE" sz="2800" dirty="0" err="1" smtClean="0"/>
              <a:t>the</a:t>
            </a:r>
            <a:r>
              <a:rPr lang="de-DE" sz="2800" dirty="0" smtClean="0"/>
              <a:t> </a:t>
            </a:r>
            <a:r>
              <a:rPr lang="de-DE" sz="2800" dirty="0" err="1" smtClean="0"/>
              <a:t>e.m</a:t>
            </a:r>
            <a:r>
              <a:rPr lang="de-DE" sz="2800" dirty="0" smtClean="0"/>
              <a:t>. </a:t>
            </a:r>
            <a:r>
              <a:rPr lang="de-DE" sz="2800" dirty="0" err="1" smtClean="0"/>
              <a:t>force</a:t>
            </a:r>
            <a:r>
              <a:rPr lang="de-DE" sz="2800" dirty="0" smtClean="0"/>
              <a:t>?</a:t>
            </a:r>
          </a:p>
        </p:txBody>
      </p:sp>
      <p:grpSp>
        <p:nvGrpSpPr>
          <p:cNvPr id="18" name="Gruppierung 17"/>
          <p:cNvGrpSpPr/>
          <p:nvPr/>
        </p:nvGrpSpPr>
        <p:grpSpPr>
          <a:xfrm>
            <a:off x="152400" y="1182687"/>
            <a:ext cx="8891587" cy="1116013"/>
            <a:chOff x="152400" y="1362402"/>
            <a:chExt cx="8891587" cy="1116013"/>
          </a:xfrm>
        </p:grpSpPr>
        <p:sp>
          <p:nvSpPr>
            <p:cNvPr id="10" name="Textfeld 9"/>
            <p:cNvSpPr txBox="1"/>
            <p:nvPr/>
          </p:nvSpPr>
          <p:spPr>
            <a:xfrm>
              <a:off x="152400" y="1932315"/>
              <a:ext cx="5181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de-DE" sz="2800" dirty="0" smtClean="0"/>
                <a:t>Klein-Gordon </a:t>
              </a:r>
              <a:r>
                <a:rPr lang="de-DE" sz="2800" dirty="0" err="1"/>
                <a:t>e</a:t>
              </a:r>
              <a:r>
                <a:rPr lang="de-DE" sz="2800" dirty="0" err="1" smtClean="0"/>
                <a:t>quation</a:t>
              </a:r>
              <a:r>
                <a:rPr lang="de-DE" sz="2800" dirty="0" smtClean="0"/>
                <a:t>:</a:t>
              </a:r>
              <a:endParaRPr lang="de-DE" sz="2800" dirty="0"/>
            </a:p>
          </p:txBody>
        </p:sp>
        <p:pic>
          <p:nvPicPr>
            <p:cNvPr id="12" name="Bild 1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256882" y="1932315"/>
              <a:ext cx="3873500" cy="546100"/>
            </a:xfrm>
            <a:prstGeom prst="rect">
              <a:avLst/>
            </a:prstGeom>
          </p:spPr>
        </p:pic>
        <p:cxnSp>
          <p:nvCxnSpPr>
            <p:cNvPr id="13" name="Gerade Verbindung mit Pfeil 12"/>
            <p:cNvCxnSpPr/>
            <p:nvPr/>
          </p:nvCxnSpPr>
          <p:spPr bwMode="auto">
            <a:xfrm>
              <a:off x="6718300" y="1843266"/>
              <a:ext cx="139700" cy="209619"/>
            </a:xfrm>
            <a:prstGeom prst="straightConnector1">
              <a:avLst/>
            </a:prstGeom>
            <a:solidFill>
              <a:schemeClr val="accent1"/>
            </a:solidFill>
            <a:ln w="317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lg" len="lg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" name="Textfeld 14"/>
            <p:cNvSpPr txBox="1"/>
            <p:nvPr/>
          </p:nvSpPr>
          <p:spPr>
            <a:xfrm>
              <a:off x="5233987" y="1362402"/>
              <a:ext cx="38100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spcBef>
                  <a:spcPts val="600"/>
                </a:spcBef>
              </a:pPr>
              <a:r>
                <a:rPr lang="de-DE" dirty="0" err="1" smtClean="0">
                  <a:solidFill>
                    <a:srgbClr val="0000CC"/>
                  </a:solidFill>
                </a:rPr>
                <a:t>gauge</a:t>
              </a:r>
              <a:r>
                <a:rPr lang="de-DE" dirty="0" smtClean="0">
                  <a:solidFill>
                    <a:srgbClr val="0000CC"/>
                  </a:solidFill>
                </a:rPr>
                <a:t> </a:t>
              </a:r>
              <a:r>
                <a:rPr lang="de-DE" dirty="0" err="1" smtClean="0">
                  <a:solidFill>
                    <a:srgbClr val="0000CC"/>
                  </a:solidFill>
                </a:rPr>
                <a:t>boson</a:t>
              </a:r>
              <a:r>
                <a:rPr lang="de-DE" dirty="0" smtClean="0">
                  <a:solidFill>
                    <a:srgbClr val="0000CC"/>
                  </a:solidFill>
                </a:rPr>
                <a:t>, </a:t>
              </a:r>
              <a:r>
                <a:rPr lang="de-DE" dirty="0" err="1" smtClean="0">
                  <a:solidFill>
                    <a:srgbClr val="0000CC"/>
                  </a:solidFill>
                </a:rPr>
                <a:t>mass</a:t>
              </a:r>
              <a:r>
                <a:rPr lang="de-DE" dirty="0" smtClean="0">
                  <a:solidFill>
                    <a:srgbClr val="0000CC"/>
                  </a:solidFill>
                </a:rPr>
                <a:t> </a:t>
              </a:r>
              <a:r>
                <a:rPr lang="de-DE" sz="2800" i="1" dirty="0" smtClean="0">
                  <a:latin typeface="+mn-lt"/>
                </a:rPr>
                <a:t>m</a:t>
              </a:r>
              <a:endParaRPr lang="de-DE" sz="2800" i="1" dirty="0" smtClean="0">
                <a:solidFill>
                  <a:srgbClr val="0000CC"/>
                </a:solidFill>
              </a:endParaRPr>
            </a:p>
          </p:txBody>
        </p:sp>
      </p:grpSp>
      <p:grpSp>
        <p:nvGrpSpPr>
          <p:cNvPr id="35" name="Gruppierung 34"/>
          <p:cNvGrpSpPr/>
          <p:nvPr/>
        </p:nvGrpSpPr>
        <p:grpSpPr>
          <a:xfrm>
            <a:off x="152400" y="2590800"/>
            <a:ext cx="8763000" cy="2045930"/>
            <a:chOff x="152400" y="2983270"/>
            <a:chExt cx="8763000" cy="2045930"/>
          </a:xfrm>
        </p:grpSpPr>
        <p:pic>
          <p:nvPicPr>
            <p:cNvPr id="34" name="Bild 3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546600" y="2983270"/>
              <a:ext cx="4368800" cy="571500"/>
            </a:xfrm>
            <a:prstGeom prst="rect">
              <a:avLst/>
            </a:prstGeom>
          </p:spPr>
        </p:pic>
        <p:grpSp>
          <p:nvGrpSpPr>
            <p:cNvPr id="33" name="Gruppierung 32"/>
            <p:cNvGrpSpPr/>
            <p:nvPr/>
          </p:nvGrpSpPr>
          <p:grpSpPr>
            <a:xfrm>
              <a:off x="152400" y="3031550"/>
              <a:ext cx="8077200" cy="1997650"/>
              <a:chOff x="152400" y="3031550"/>
              <a:chExt cx="8077200" cy="1997650"/>
            </a:xfrm>
          </p:grpSpPr>
          <p:sp>
            <p:nvSpPr>
              <p:cNvPr id="20" name="Textfeld 19"/>
              <p:cNvSpPr txBox="1"/>
              <p:nvPr/>
            </p:nvSpPr>
            <p:spPr>
              <a:xfrm>
                <a:off x="152400" y="3031550"/>
                <a:ext cx="6019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de-DE" sz="2800" dirty="0" err="1" smtClean="0"/>
                  <a:t>static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solution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for</a:t>
                </a:r>
                <a:r>
                  <a:rPr lang="de-DE" sz="2800" dirty="0" smtClean="0"/>
                  <a:t> potential       </a:t>
                </a:r>
                <a:r>
                  <a:rPr lang="de-DE" sz="2800" dirty="0" err="1" smtClean="0"/>
                  <a:t>with</a:t>
                </a:r>
                <a:endParaRPr lang="de-DE" sz="2800" dirty="0"/>
              </a:p>
            </p:txBody>
          </p:sp>
          <p:grpSp>
            <p:nvGrpSpPr>
              <p:cNvPr id="32" name="Gruppierung 31"/>
              <p:cNvGrpSpPr/>
              <p:nvPr/>
            </p:nvGrpSpPr>
            <p:grpSpPr>
              <a:xfrm>
                <a:off x="304800" y="3679250"/>
                <a:ext cx="7924800" cy="1349950"/>
                <a:chOff x="304800" y="3603050"/>
                <a:chExt cx="7924800" cy="1349950"/>
              </a:xfrm>
            </p:grpSpPr>
            <p:pic>
              <p:nvPicPr>
                <p:cNvPr id="26" name="Bild 25"/>
                <p:cNvPicPr>
                  <a:picLocks noChangeAspect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514600" y="3769440"/>
                  <a:ext cx="1943100" cy="939800"/>
                </a:xfrm>
                <a:prstGeom prst="rect">
                  <a:avLst/>
                </a:prstGeom>
              </p:spPr>
            </p:pic>
            <p:pic>
              <p:nvPicPr>
                <p:cNvPr id="27" name="Bild 26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6718300" y="3770313"/>
                  <a:ext cx="1282700" cy="939800"/>
                </a:xfrm>
                <a:prstGeom prst="rect">
                  <a:avLst/>
                </a:prstGeom>
              </p:spPr>
            </p:pic>
            <p:sp>
              <p:nvSpPr>
                <p:cNvPr id="28" name="Textfeld 27"/>
                <p:cNvSpPr txBox="1"/>
                <p:nvPr/>
              </p:nvSpPr>
              <p:spPr>
                <a:xfrm>
                  <a:off x="304800" y="3770293"/>
                  <a:ext cx="2133600" cy="95410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spcBef>
                      <a:spcPts val="600"/>
                    </a:spcBef>
                  </a:pPr>
                  <a:r>
                    <a:rPr lang="de-DE" sz="2800" smtClean="0">
                      <a:solidFill>
                        <a:srgbClr val="0000CC"/>
                      </a:solidFill>
                    </a:rPr>
                    <a:t>Yukawa potential</a:t>
                  </a:r>
                  <a:endParaRPr lang="de-DE" sz="2800" dirty="0" err="1" smtClean="0">
                    <a:solidFill>
                      <a:srgbClr val="0000CC"/>
                    </a:solidFill>
                  </a:endParaRPr>
                </a:p>
              </p:txBody>
            </p:sp>
            <p:sp>
              <p:nvSpPr>
                <p:cNvPr id="29" name="Rechteck 28"/>
                <p:cNvSpPr/>
                <p:nvPr/>
              </p:nvSpPr>
              <p:spPr bwMode="auto">
                <a:xfrm>
                  <a:off x="457200" y="3603050"/>
                  <a:ext cx="4267200" cy="1349950"/>
                </a:xfrm>
                <a:prstGeom prst="rect">
                  <a:avLst/>
                </a:prstGeom>
                <a:noFill/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non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30" name="Textfeld 29"/>
                <p:cNvSpPr txBox="1"/>
                <p:nvPr/>
              </p:nvSpPr>
              <p:spPr>
                <a:xfrm>
                  <a:off x="5334000" y="3985736"/>
                  <a:ext cx="114300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spcBef>
                      <a:spcPts val="600"/>
                    </a:spcBef>
                  </a:pPr>
                  <a:r>
                    <a:rPr lang="de-DE" sz="2800" smtClean="0">
                      <a:solidFill>
                        <a:srgbClr val="0000CC"/>
                      </a:solidFill>
                    </a:rPr>
                    <a:t>range</a:t>
                  </a:r>
                  <a:endParaRPr lang="de-DE" sz="2800" dirty="0" smtClean="0">
                    <a:solidFill>
                      <a:srgbClr val="0000CC"/>
                    </a:solidFill>
                  </a:endParaRPr>
                </a:p>
              </p:txBody>
            </p:sp>
            <p:sp>
              <p:nvSpPr>
                <p:cNvPr id="31" name="Rechteck 30"/>
                <p:cNvSpPr/>
                <p:nvPr/>
              </p:nvSpPr>
              <p:spPr bwMode="auto">
                <a:xfrm>
                  <a:off x="5257800" y="3603050"/>
                  <a:ext cx="2971800" cy="1349950"/>
                </a:xfrm>
                <a:prstGeom prst="rect">
                  <a:avLst/>
                </a:prstGeom>
                <a:noFill/>
                <a:ln w="285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lg" len="lg"/>
                </a:ln>
                <a:effectLst/>
                <a:extLst/>
              </p:spPr>
              <p:txBody>
                <a:bodyPr vert="horz" wrap="square" lIns="91440" tIns="45720" rIns="91440" bIns="45720" numCol="1" rtlCol="0" anchor="ctr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</p:grpSp>
      </p:grpSp>
      <p:grpSp>
        <p:nvGrpSpPr>
          <p:cNvPr id="14" name="Gruppierung 13"/>
          <p:cNvGrpSpPr/>
          <p:nvPr/>
        </p:nvGrpSpPr>
        <p:grpSpPr>
          <a:xfrm>
            <a:off x="178642" y="4724400"/>
            <a:ext cx="8127158" cy="2044700"/>
            <a:chOff x="178642" y="4724400"/>
            <a:chExt cx="8127158" cy="2044700"/>
          </a:xfrm>
        </p:grpSpPr>
        <p:pic>
          <p:nvPicPr>
            <p:cNvPr id="11" name="Bild 1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03679" y="6248400"/>
              <a:ext cx="736600" cy="444500"/>
            </a:xfrm>
            <a:prstGeom prst="rect">
              <a:avLst/>
            </a:prstGeom>
          </p:spPr>
        </p:pic>
        <p:pic>
          <p:nvPicPr>
            <p:cNvPr id="9" name="Bild 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4500" y="5843774"/>
              <a:ext cx="241300" cy="317500"/>
            </a:xfrm>
            <a:prstGeom prst="rect">
              <a:avLst/>
            </a:prstGeom>
          </p:spPr>
        </p:pic>
        <p:pic>
          <p:nvPicPr>
            <p:cNvPr id="8" name="Bild 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57200" y="5321300"/>
              <a:ext cx="254000" cy="317500"/>
            </a:xfrm>
            <a:prstGeom prst="rect">
              <a:avLst/>
            </a:prstGeom>
          </p:spPr>
        </p:pic>
        <p:grpSp>
          <p:nvGrpSpPr>
            <p:cNvPr id="57" name="Gruppierung 56"/>
            <p:cNvGrpSpPr/>
            <p:nvPr/>
          </p:nvGrpSpPr>
          <p:grpSpPr>
            <a:xfrm>
              <a:off x="178642" y="4724400"/>
              <a:ext cx="8127158" cy="2044700"/>
              <a:chOff x="178642" y="4724400"/>
              <a:chExt cx="8127158" cy="2044700"/>
            </a:xfrm>
          </p:grpSpPr>
          <p:grpSp>
            <p:nvGrpSpPr>
              <p:cNvPr id="55" name="Gruppierung 54"/>
              <p:cNvGrpSpPr/>
              <p:nvPr/>
            </p:nvGrpSpPr>
            <p:grpSpPr>
              <a:xfrm>
                <a:off x="178642" y="4724400"/>
                <a:ext cx="5383958" cy="2044700"/>
                <a:chOff x="178642" y="4724400"/>
                <a:chExt cx="5383958" cy="2044700"/>
              </a:xfrm>
            </p:grpSpPr>
            <p:sp>
              <p:nvSpPr>
                <p:cNvPr id="41" name="Textfeld 40"/>
                <p:cNvSpPr txBox="1"/>
                <p:nvPr/>
              </p:nvSpPr>
              <p:spPr>
                <a:xfrm>
                  <a:off x="1828800" y="4724400"/>
                  <a:ext cx="121920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800" smtClean="0"/>
                    <a:t>mass</a:t>
                  </a:r>
                  <a:endParaRPr lang="de-DE" sz="2800" dirty="0" smtClean="0"/>
                </a:p>
              </p:txBody>
            </p:sp>
            <p:sp>
              <p:nvSpPr>
                <p:cNvPr id="42" name="Textfeld 41"/>
                <p:cNvSpPr txBox="1"/>
                <p:nvPr/>
              </p:nvSpPr>
              <p:spPr>
                <a:xfrm>
                  <a:off x="3810000" y="4724400"/>
                  <a:ext cx="121920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spcBef>
                      <a:spcPts val="600"/>
                    </a:spcBef>
                  </a:pPr>
                  <a:r>
                    <a:rPr lang="de-DE" sz="2800" dirty="0" err="1" smtClean="0"/>
                    <a:t>range</a:t>
                  </a:r>
                  <a:endParaRPr lang="de-DE" sz="2800" dirty="0" smtClean="0"/>
                </a:p>
              </p:txBody>
            </p:sp>
            <p:pic>
              <p:nvPicPr>
                <p:cNvPr id="45" name="Bild 44"/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2235200" y="5308600"/>
                  <a:ext cx="203200" cy="330200"/>
                </a:xfrm>
                <a:prstGeom prst="rect">
                  <a:avLst/>
                </a:prstGeom>
              </p:spPr>
            </p:pic>
            <p:pic>
              <p:nvPicPr>
                <p:cNvPr id="46" name="Bild 45"/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676400" y="5830887"/>
                  <a:ext cx="1409700" cy="355600"/>
                </a:xfrm>
                <a:prstGeom prst="rect">
                  <a:avLst/>
                </a:prstGeom>
              </p:spPr>
            </p:pic>
            <p:pic>
              <p:nvPicPr>
                <p:cNvPr id="47" name="Bild 46"/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676400" y="6323370"/>
                  <a:ext cx="1409700" cy="355600"/>
                </a:xfrm>
                <a:prstGeom prst="rect">
                  <a:avLst/>
                </a:prstGeom>
              </p:spPr>
            </p:pic>
            <p:pic>
              <p:nvPicPr>
                <p:cNvPr id="48" name="Bild 47"/>
                <p:cNvPicPr>
                  <a:picLocks noChangeAspect="1"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114800" y="5365750"/>
                  <a:ext cx="419100" cy="215900"/>
                </a:xfrm>
                <a:prstGeom prst="rect">
                  <a:avLst/>
                </a:prstGeom>
              </p:spPr>
            </p:pic>
            <p:pic>
              <p:nvPicPr>
                <p:cNvPr id="49" name="Bild 48"/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3486150" y="5824645"/>
                  <a:ext cx="1841500" cy="355600"/>
                </a:xfrm>
                <a:prstGeom prst="rect">
                  <a:avLst/>
                </a:prstGeom>
              </p:spPr>
            </p:pic>
            <p:pic>
              <p:nvPicPr>
                <p:cNvPr id="50" name="Bild 49"/>
                <p:cNvPicPr>
                  <a:picLocks noChangeAspect="1"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505200" y="6323370"/>
                  <a:ext cx="1841500" cy="355600"/>
                </a:xfrm>
                <a:prstGeom prst="rect">
                  <a:avLst/>
                </a:prstGeom>
              </p:spPr>
            </p:pic>
            <p:cxnSp>
              <p:nvCxnSpPr>
                <p:cNvPr id="52" name="Gerade Verbindung 51"/>
                <p:cNvCxnSpPr/>
                <p:nvPr/>
              </p:nvCxnSpPr>
              <p:spPr bwMode="auto">
                <a:xfrm>
                  <a:off x="178642" y="5247620"/>
                  <a:ext cx="5383958" cy="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54" name="Gerade Verbindung 53"/>
                <p:cNvCxnSpPr/>
                <p:nvPr/>
              </p:nvCxnSpPr>
              <p:spPr bwMode="auto">
                <a:xfrm>
                  <a:off x="1371600" y="4876800"/>
                  <a:ext cx="0" cy="1892300"/>
                </a:xfrm>
                <a:prstGeom prst="line">
                  <a:avLst/>
                </a:prstGeom>
                <a:solidFill>
                  <a:schemeClr val="accent1"/>
                </a:solidFill>
                <a:ln w="317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56" name="Textfeld 55"/>
              <p:cNvSpPr txBox="1"/>
              <p:nvPr/>
            </p:nvSpPr>
            <p:spPr>
              <a:xfrm>
                <a:off x="5905500" y="5480050"/>
                <a:ext cx="2400300" cy="9541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de-DE" sz="2800" dirty="0" err="1" smtClean="0"/>
                  <a:t>it</a:t>
                </a:r>
                <a:r>
                  <a:rPr lang="de-DE" sz="2800" dirty="0" smtClean="0"/>
                  <a:t> </a:t>
                </a:r>
                <a:r>
                  <a:rPr lang="de-DE" sz="2800" dirty="0" err="1" smtClean="0"/>
                  <a:t>is</a:t>
                </a:r>
                <a:r>
                  <a:rPr lang="de-DE" sz="2800" dirty="0" smtClean="0"/>
                  <a:t> a simple </a:t>
                </a:r>
                <a:r>
                  <a:rPr lang="de-DE" sz="2800" dirty="0" err="1" smtClean="0"/>
                  <a:t>mass-effect</a:t>
                </a:r>
                <a:endParaRPr lang="de-DE" sz="2800" dirty="0" smtClean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6382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noFill/>
        <a:ln w="317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/>
      </a:spPr>
      <a:bodyPr rtlCol="0" anchor="ctr"/>
      <a:lstStyle>
        <a:defPPr algn="ctr">
          <a:defRPr/>
        </a:defPPr>
      </a:lstStyle>
    </a:spDef>
    <a:lnDef>
      <a:spPr bwMode="auto">
        <a:solidFill>
          <a:schemeClr val="accent1"/>
        </a:solidFill>
        <a:ln w="3810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  <a:txDef>
      <a:spPr>
        <a:noFill/>
      </a:spPr>
      <a:bodyPr wrap="square" rtlCol="0">
        <a:spAutoFit/>
      </a:bodyPr>
      <a:lstStyle>
        <a:defPPr algn="l">
          <a:spcBef>
            <a:spcPts val="600"/>
          </a:spcBef>
          <a:defRPr sz="2800" dirty="0" err="1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Default Design">
  <a:themeElements>
    <a:clrScheme name="1_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arrow" w="lg" len="lg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altLang="de-DE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arrow" w="lg" len="lg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altLang="de-DE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Title &amp; Bullets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Title &amp; Bullets">
      <a:majorFont>
        <a:latin typeface="Helvetica Neue Light"/>
        <a:ea typeface="ヒラギノ角ゴ ProN W3"/>
        <a:cs typeface="ヒラギノ角ゴ ProN W3"/>
      </a:majorFont>
      <a:minorFont>
        <a:latin typeface="Helvetica Neue"/>
        <a:ea typeface="ヒラギノ角ゴ ProN W3"/>
        <a:cs typeface="ヒラギノ角ゴ ProN W3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FBFBF"/>
        </a:solid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42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Helvetica Neue Light" charset="0"/>
            <a:ea typeface="ヒラギノ角ゴ ProN W3" charset="0"/>
            <a:cs typeface="ヒラギノ角ゴ ProN W3" charset="0"/>
            <a:sym typeface="Helvetica Neue Light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FBFBF"/>
        </a:solid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42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Helvetica Neue Light" charset="0"/>
            <a:ea typeface="ヒラギノ角ゴ ProN W3" charset="0"/>
            <a:cs typeface="ヒラギノ角ゴ ProN W3" charset="0"/>
            <a:sym typeface="Helvetica Neue Light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dirty="0" smtClean="0">
            <a:latin typeface="Arial" charset="0"/>
            <a:ea typeface="Arial" charset="0"/>
            <a:cs typeface="Arial" charset="0"/>
          </a:defRPr>
        </a:defPPr>
      </a:lstStyle>
    </a:txDef>
  </a:objectDefaults>
  <a:extraClrSchemeLst>
    <a:extraClrScheme>
      <a:clrScheme name="Title &amp; Bullet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chemeClr val="tx1"/>
          </a:solidFill>
          <a:prstDash val="solid"/>
          <a:round/>
          <a:headEnd type="arrow" w="lg" len="lg"/>
          <a:tailEnd type="arrow" w="lg" len="lg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altLang="de-DE" sz="2000" b="0" i="0" u="none" strike="noStrike" cap="none" normalizeH="0" baseline="0">
            <a:ln>
              <a:noFill/>
            </a:ln>
            <a:solidFill>
              <a:srgbClr val="0000CC"/>
            </a:solidFill>
            <a:effectLst/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chemeClr val="tx1"/>
          </a:solidFill>
          <a:prstDash val="solid"/>
          <a:round/>
          <a:headEnd type="arrow" w="lg" len="lg"/>
          <a:tailEnd type="arrow" w="lg" len="lg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altLang="de-DE" sz="2000" b="0" i="0" u="none" strike="noStrike" cap="none" normalizeH="0" baseline="0">
            <a:ln>
              <a:noFill/>
            </a:ln>
            <a:solidFill>
              <a:srgbClr val="0000CC"/>
            </a:solidFill>
            <a:effectLst/>
            <a:latin typeface="Times New Roman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5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28575">
          <a:solidFill>
            <a:schemeClr val="tx1"/>
          </a:solidFill>
          <a:headEnd type="none" w="med" len="med"/>
          <a:tailEnd type="arrow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2800" dirty="0" smtClean="0">
            <a:latin typeface="Arial" panose="020B0604020202020204" pitchFamily="34" charset="0"/>
            <a:cs typeface="Arial" panose="020B0604020202020204" pitchFamily="34" charset="0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28575">
          <a:solidFill>
            <a:schemeClr val="tx1"/>
          </a:solidFill>
          <a:headEnd type="none" w="med" len="med"/>
          <a:tailEnd type="arrow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2800" dirty="0" smtClean="0">
            <a:latin typeface="Arial" panose="020B0604020202020204" pitchFamily="34" charset="0"/>
            <a:cs typeface="Arial" panose="020B0604020202020204" pitchFamily="34" charset="0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8_Default Design">
  <a:themeElements>
    <a:clrScheme name="2_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2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2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3948</Words>
  <Application>Microsoft Macintosh PowerPoint</Application>
  <PresentationFormat>Bildschirmpräsentation (4:3)</PresentationFormat>
  <Paragraphs>1113</Paragraphs>
  <Slides>173</Slides>
  <Notes>9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11</vt:i4>
      </vt:variant>
      <vt:variant>
        <vt:lpstr>Design</vt:lpstr>
      </vt:variant>
      <vt:variant>
        <vt:i4>8</vt:i4>
      </vt:variant>
      <vt:variant>
        <vt:lpstr>Folientitel</vt:lpstr>
      </vt:variant>
      <vt:variant>
        <vt:i4>173</vt:i4>
      </vt:variant>
    </vt:vector>
  </HeadingPairs>
  <TitlesOfParts>
    <vt:vector size="192" baseType="lpstr">
      <vt:lpstr>Arial</vt:lpstr>
      <vt:lpstr>Arial Unicode MS</vt:lpstr>
      <vt:lpstr>Calibri</vt:lpstr>
      <vt:lpstr>Helvetica Neue</vt:lpstr>
      <vt:lpstr>Helvetica Neue Light</vt:lpstr>
      <vt:lpstr>Lucida Calligraphy</vt:lpstr>
      <vt:lpstr>Symbol</vt:lpstr>
      <vt:lpstr>Times New Roman</vt:lpstr>
      <vt:lpstr>Wingdings</vt:lpstr>
      <vt:lpstr>ZapfDingbatsITC</vt:lpstr>
      <vt:lpstr>ヒラギノ角ゴ ProN W3</vt:lpstr>
      <vt:lpstr>Default Design</vt:lpstr>
      <vt:lpstr>1_Default Design</vt:lpstr>
      <vt:lpstr>3_Title &amp; Bullets</vt:lpstr>
      <vt:lpstr>4_Default Design</vt:lpstr>
      <vt:lpstr>5_Default Design</vt:lpstr>
      <vt:lpstr>3_Default Design</vt:lpstr>
      <vt:lpstr>6_Default Design</vt:lpstr>
      <vt:lpstr>8_Default Design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>Humboldt University Berlin</Company>
  <LinksUpToDate>false</LinksUpToDate>
  <SharedDoc>false</SharedDoc>
  <HyperlinksChanged>false</HyperlinksChanged>
  <AppVersion>15.0026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Standardmodell</dc:title>
  <dc:creator>lohse</dc:creator>
  <cp:lastModifiedBy>Microsoft Office-Anwender</cp:lastModifiedBy>
  <cp:revision>2075</cp:revision>
  <cp:lastPrinted>2016-10-08T12:33:21Z</cp:lastPrinted>
  <dcterms:created xsi:type="dcterms:W3CDTF">2002-07-11T08:50:00Z</dcterms:created>
  <dcterms:modified xsi:type="dcterms:W3CDTF">2016-10-11T21:25:49Z</dcterms:modified>
</cp:coreProperties>
</file>