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sldIdLst>
    <p:sldId id="321" r:id="rId2"/>
    <p:sldId id="322" r:id="rId3"/>
    <p:sldId id="328" r:id="rId4"/>
    <p:sldId id="329" r:id="rId5"/>
    <p:sldId id="330" r:id="rId6"/>
    <p:sldId id="323" r:id="rId7"/>
    <p:sldId id="324" r:id="rId8"/>
    <p:sldId id="325" r:id="rId9"/>
    <p:sldId id="326" r:id="rId10"/>
    <p:sldId id="331" r:id="rId11"/>
    <p:sldId id="327" r:id="rId12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FFFF99"/>
    <a:srgbClr val="FFFF00"/>
    <a:srgbClr val="003C00"/>
    <a:srgbClr val="0000AA"/>
    <a:srgbClr val="DDFFF8"/>
    <a:srgbClr val="D3FEF5"/>
    <a:srgbClr val="942093"/>
    <a:srgbClr val="69A8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2"/>
    <p:restoredTop sz="95361" autoAdjust="0"/>
  </p:normalViewPr>
  <p:slideViewPr>
    <p:cSldViewPr>
      <p:cViewPr varScale="1">
        <p:scale>
          <a:sx n="95" d="100"/>
          <a:sy n="95" d="100"/>
        </p:scale>
        <p:origin x="19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0"/>
    </p:cViewPr>
  </p:sorterViewPr>
  <p:notesViewPr>
    <p:cSldViewPr>
      <p:cViewPr varScale="1">
        <p:scale>
          <a:sx n="45" d="100"/>
          <a:sy n="45" d="100"/>
        </p:scale>
        <p:origin x="-1980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 alt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 alt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 alt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2FFBD29B-B08A-EF45-8646-D4D5CD91F4C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5520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A254B-6062-EB45-A17B-DB6B9760C10A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79329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BCE8C-7464-9F4B-B828-C68394B8C0B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015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5809-D877-2B42-A7BC-6831A6A559E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889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8E1A8-C33A-B641-96E9-87E3AAFE983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770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E11259-DDEC-4944-9188-D601C8536F2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83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D9500-B63A-304F-8C0D-06185DAC4E4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970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B7AB4-BB6A-9140-B8B4-5393D5E4759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96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DF85-1F0C-C643-BD79-3AEAD906F62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244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62CA-829C-394B-9085-E92757BEBEE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531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853C-5888-4542-AD12-3F28052F4FA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14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45CE-0F40-B647-92D2-83CD695B287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429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52316-B675-0D40-89B0-07A4C621388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035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E3FF-FF3C-E143-8989-685BA31BF4C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682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 altLang="de-DE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 altLang="de-DE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60F70FD7-213D-5946-958A-7DB6A83030F8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eve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22300"/>
            <a:ext cx="9144000" cy="81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-170359" y="-243408"/>
            <a:ext cx="9972675" cy="7345363"/>
          </a:xfrm>
          <a:prstGeom prst="rect">
            <a:avLst/>
          </a:prstGeom>
          <a:solidFill>
            <a:srgbClr val="FFFFFF">
              <a:alpha val="79999"/>
            </a:srgbClr>
          </a:solidFill>
          <a:ln w="38100">
            <a:solidFill>
              <a:srgbClr val="FFFFFF">
                <a:alpha val="89803"/>
              </a:srgbClr>
            </a:solidFill>
            <a:round/>
            <a:headEnd/>
            <a:tailEnd type="arrow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charset="2"/>
              <a:buChar char="u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«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de-DE" altLang="de-DE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/>
              <a:t>Thomas Lohse</a:t>
            </a:r>
          </a:p>
          <a:p>
            <a:pPr>
              <a:spcBef>
                <a:spcPct val="0"/>
              </a:spcBef>
            </a:pPr>
            <a:r>
              <a:rPr lang="de-DE" altLang="de-DE" dirty="0"/>
              <a:t>Schule für Astroteilchenphysik </a:t>
            </a:r>
            <a:r>
              <a:rPr lang="de-DE" altLang="de-DE" dirty="0" smtClean="0"/>
              <a:t>2016</a:t>
            </a:r>
            <a:endParaRPr lang="de-DE" altLang="de-DE" dirty="0"/>
          </a:p>
          <a:p>
            <a:pPr>
              <a:spcBef>
                <a:spcPct val="0"/>
              </a:spcBef>
            </a:pPr>
            <a:r>
              <a:rPr lang="de-DE" altLang="de-DE" dirty="0"/>
              <a:t>Universität Erlangen-Nürnberg</a:t>
            </a:r>
            <a:endParaRPr lang="en-US" altLang="de-DE" dirty="0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1000" y="1117937"/>
            <a:ext cx="8534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6000" dirty="0" smtClean="0"/>
              <a:t> </a:t>
            </a:r>
            <a:r>
              <a:rPr lang="de-DE" altLang="de-DE" sz="6000" dirty="0" err="1" smtClean="0"/>
              <a:t>Particle</a:t>
            </a:r>
            <a:r>
              <a:rPr lang="de-DE" altLang="de-DE" sz="6000" dirty="0" smtClean="0"/>
              <a:t> </a:t>
            </a:r>
            <a:r>
              <a:rPr lang="de-DE" altLang="de-DE" sz="6000" dirty="0" err="1" smtClean="0"/>
              <a:t>Physics</a:t>
            </a:r>
            <a:endParaRPr lang="de-DE" altLang="de-DE" sz="6000" dirty="0" smtClean="0"/>
          </a:p>
          <a:p>
            <a:r>
              <a:rPr lang="de-DE" altLang="de-DE" sz="6000" dirty="0" smtClean="0"/>
              <a:t>Tutorial</a:t>
            </a:r>
            <a:endParaRPr lang="en-US" altLang="de-DE" sz="6000" dirty="0"/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888" y="5162729"/>
            <a:ext cx="14335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go_graduate_school_erla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94931"/>
            <a:ext cx="1419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203047"/>
            <a:ext cx="1790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82562"/>
            <a:ext cx="19208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15400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6: </a:t>
            </a:r>
            <a:r>
              <a:rPr lang="de-DE" sz="2800" dirty="0" err="1" smtClean="0"/>
              <a:t>Fill</a:t>
            </a:r>
            <a:r>
              <a:rPr lang="de-DE" sz="2800" dirty="0" smtClean="0"/>
              <a:t> all </a:t>
            </a:r>
            <a:r>
              <a:rPr lang="de-DE" sz="2800" dirty="0" err="1" smtClean="0"/>
              <a:t>charge</a:t>
            </a:r>
            <a:r>
              <a:rPr lang="de-DE" sz="2800" dirty="0" smtClean="0"/>
              <a:t> </a:t>
            </a:r>
            <a:r>
              <a:rPr lang="de-DE" sz="2800" dirty="0" err="1" smtClean="0"/>
              <a:t>numbers</a:t>
            </a:r>
            <a:r>
              <a:rPr lang="de-DE" sz="2800" dirty="0" smtClean="0"/>
              <a:t> (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applicable</a:t>
            </a:r>
            <a:r>
              <a:rPr lang="de-DE" sz="2800" dirty="0" smtClean="0"/>
              <a:t>)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following</a:t>
            </a:r>
            <a:r>
              <a:rPr lang="de-DE" sz="2800" dirty="0" smtClean="0"/>
              <a:t> </a:t>
            </a:r>
            <a:r>
              <a:rPr lang="de-DE" sz="2800" dirty="0" err="1" smtClean="0"/>
              <a:t>table</a:t>
            </a:r>
            <a:r>
              <a:rPr lang="de-DE" sz="2800" dirty="0" smtClean="0"/>
              <a:t>.</a:t>
            </a:r>
          </a:p>
        </p:txBody>
      </p:sp>
      <p:grpSp>
        <p:nvGrpSpPr>
          <p:cNvPr id="1033" name="Gruppierung 1032"/>
          <p:cNvGrpSpPr/>
          <p:nvPr/>
        </p:nvGrpSpPr>
        <p:grpSpPr>
          <a:xfrm>
            <a:off x="0" y="990600"/>
            <a:ext cx="9144000" cy="5868000"/>
            <a:chOff x="0" y="990600"/>
            <a:chExt cx="9144000" cy="5868000"/>
          </a:xfrm>
        </p:grpSpPr>
        <p:grpSp>
          <p:nvGrpSpPr>
            <p:cNvPr id="1032" name="Gruppierung 1031"/>
            <p:cNvGrpSpPr/>
            <p:nvPr/>
          </p:nvGrpSpPr>
          <p:grpSpPr>
            <a:xfrm>
              <a:off x="1752600" y="990600"/>
              <a:ext cx="5181600" cy="5868000"/>
              <a:chOff x="1752600" y="990600"/>
              <a:chExt cx="5181600" cy="5715000"/>
            </a:xfrm>
          </p:grpSpPr>
          <p:cxnSp>
            <p:nvCxnSpPr>
              <p:cNvPr id="6" name="Gerade Verbindung 5"/>
              <p:cNvCxnSpPr/>
              <p:nvPr/>
            </p:nvCxnSpPr>
            <p:spPr bwMode="auto">
              <a:xfrm>
                <a:off x="1752600" y="990600"/>
                <a:ext cx="0" cy="571500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>
                <a:off x="3048000" y="990600"/>
                <a:ext cx="0" cy="57150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>
                <a:off x="4343400" y="990600"/>
                <a:ext cx="0" cy="57150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638800" y="990600"/>
                <a:ext cx="0" cy="57150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6934200" y="990600"/>
                <a:ext cx="0" cy="571500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Gerade Verbindung 12"/>
            <p:cNvCxnSpPr/>
            <p:nvPr/>
          </p:nvCxnSpPr>
          <p:spPr bwMode="auto">
            <a:xfrm flipH="1">
              <a:off x="0" y="1524000"/>
              <a:ext cx="9144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H="1">
              <a:off x="0" y="20574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0" y="2590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0" y="31242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0" y="36576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flipH="1">
              <a:off x="0" y="41910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 flipH="1">
              <a:off x="0" y="47244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0" y="52578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0" y="57912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0" y="6324600"/>
              <a:ext cx="9144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13"/>
            <p:cNvSpPr txBox="1"/>
            <p:nvPr/>
          </p:nvSpPr>
          <p:spPr>
            <a:xfrm>
              <a:off x="228600" y="9906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smtClean="0">
                  <a:solidFill>
                    <a:schemeClr val="accent2">
                      <a:lumMod val="75000"/>
                    </a:schemeClr>
                  </a:solidFill>
                </a:rPr>
                <a:t>particle</a:t>
              </a:r>
              <a:endParaRPr lang="de-DE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200" y="1012688"/>
              <a:ext cx="330200" cy="419100"/>
            </a:xfrm>
            <a:prstGeom prst="rect">
              <a:avLst/>
            </a:prstGeom>
          </p:spPr>
        </p:pic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8225" y="1054101"/>
              <a:ext cx="215900" cy="317500"/>
            </a:xfrm>
            <a:prstGeom prst="rect">
              <a:avLst/>
            </a:prstGeom>
          </p:spPr>
        </p:pic>
        <p:pic>
          <p:nvPicPr>
            <p:cNvPr id="26" name="Bild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9711" y="1054101"/>
              <a:ext cx="368300" cy="393700"/>
            </a:xfrm>
            <a:prstGeom prst="rect">
              <a:avLst/>
            </a:prstGeom>
          </p:spPr>
        </p:pic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1460" y="1063488"/>
              <a:ext cx="342900" cy="317500"/>
            </a:xfrm>
            <a:prstGeom prst="rect">
              <a:avLst/>
            </a:prstGeom>
          </p:spPr>
        </p:pic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100" y="2181087"/>
              <a:ext cx="660400" cy="355600"/>
            </a:xfrm>
            <a:prstGeom prst="rect">
              <a:avLst/>
            </a:prstGeom>
          </p:spPr>
        </p:pic>
        <p:pic>
          <p:nvPicPr>
            <p:cNvPr id="30" name="Bild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201" y="2660373"/>
              <a:ext cx="508000" cy="431800"/>
            </a:xfrm>
            <a:prstGeom prst="rect">
              <a:avLst/>
            </a:prstGeom>
          </p:spPr>
        </p:pic>
        <p:sp>
          <p:nvSpPr>
            <p:cNvPr id="1024" name="Textfeld 1023"/>
            <p:cNvSpPr txBox="1"/>
            <p:nvPr/>
          </p:nvSpPr>
          <p:spPr>
            <a:xfrm>
              <a:off x="7010400" y="9906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rgbClr val="005000"/>
                  </a:solidFill>
                </a:rPr>
                <a:t>colored</a:t>
              </a:r>
              <a:r>
                <a:rPr lang="de-DE" dirty="0" smtClean="0">
                  <a:solidFill>
                    <a:srgbClr val="005000"/>
                  </a:solidFill>
                </a:rPr>
                <a:t>? </a:t>
              </a:r>
              <a:r>
                <a:rPr lang="de-DE" dirty="0" err="1" smtClean="0">
                  <a:solidFill>
                    <a:srgbClr val="005000"/>
                  </a:solidFill>
                </a:rPr>
                <a:t>y</a:t>
              </a:r>
              <a:r>
                <a:rPr lang="de-DE" dirty="0" smtClean="0">
                  <a:solidFill>
                    <a:srgbClr val="005000"/>
                  </a:solidFill>
                </a:rPr>
                <a:t>/</a:t>
              </a:r>
              <a:r>
                <a:rPr lang="de-DE" dirty="0" err="1" smtClean="0">
                  <a:solidFill>
                    <a:srgbClr val="005000"/>
                  </a:solidFill>
                </a:rPr>
                <a:t>n</a:t>
              </a:r>
              <a:endParaRPr lang="de-DE" dirty="0">
                <a:solidFill>
                  <a:srgbClr val="005000"/>
                </a:solidFill>
              </a:endParaRPr>
            </a:p>
          </p:txBody>
        </p:sp>
        <p:pic>
          <p:nvPicPr>
            <p:cNvPr id="1027" name="Bild 10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414" y="4297294"/>
              <a:ext cx="698500" cy="317500"/>
            </a:xfrm>
            <a:prstGeom prst="rect">
              <a:avLst/>
            </a:prstGeom>
          </p:spPr>
        </p:pic>
        <p:pic>
          <p:nvPicPr>
            <p:cNvPr id="1028" name="Bild 10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796" y="4832350"/>
              <a:ext cx="254000" cy="317500"/>
            </a:xfrm>
            <a:prstGeom prst="rect">
              <a:avLst/>
            </a:prstGeom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00" y="6465600"/>
            <a:ext cx="215900" cy="3048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00" y="5907600"/>
            <a:ext cx="736600" cy="342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600" y="5364000"/>
            <a:ext cx="241300" cy="3175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00" y="3740400"/>
            <a:ext cx="508000" cy="4064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200" y="3207600"/>
            <a:ext cx="393700" cy="355600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400" y="1573200"/>
            <a:ext cx="444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3225800"/>
            <a:ext cx="3771900" cy="4064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1524000"/>
            <a:ext cx="3771900" cy="4064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8600" y="0"/>
            <a:ext cx="8915400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</a:t>
            </a:r>
            <a:r>
              <a:rPr lang="de-DE" sz="2800" b="1" dirty="0"/>
              <a:t>7</a:t>
            </a:r>
            <a:r>
              <a:rPr lang="de-DE" sz="2800" b="1" dirty="0" smtClean="0"/>
              <a:t>: </a:t>
            </a:r>
            <a:r>
              <a:rPr lang="de-DE" sz="2800" dirty="0" smtClean="0">
                <a:solidFill>
                  <a:srgbClr val="FF0000"/>
                </a:solidFill>
              </a:rPr>
              <a:t>WW </a:t>
            </a:r>
            <a:r>
              <a:rPr lang="de-DE" sz="2800" dirty="0" err="1" smtClean="0">
                <a:solidFill>
                  <a:srgbClr val="FF0000"/>
                </a:solidFill>
              </a:rPr>
              <a:t>scattering</a:t>
            </a:r>
            <a:endParaRPr lang="de-DE" sz="2800" dirty="0" smtClean="0">
              <a:solidFill>
                <a:srgbClr val="FF0000"/>
              </a:solidFill>
            </a:endParaRPr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lecture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discussed</a:t>
            </a:r>
            <a:r>
              <a:rPr lang="de-DE" sz="2800" dirty="0" smtClean="0"/>
              <a:t> all </a:t>
            </a:r>
            <a:r>
              <a:rPr lang="de-DE" sz="2800" dirty="0" err="1" smtClean="0"/>
              <a:t>diagrams</a:t>
            </a:r>
            <a:r>
              <a:rPr lang="de-DE" sz="2800" dirty="0" smtClean="0"/>
              <a:t> (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leading</a:t>
            </a:r>
            <a:r>
              <a:rPr lang="de-DE" sz="2800" dirty="0" smtClean="0"/>
              <a:t> </a:t>
            </a:r>
            <a:r>
              <a:rPr lang="de-DE" sz="2800" dirty="0" err="1" smtClean="0"/>
              <a:t>order</a:t>
            </a:r>
            <a:r>
              <a:rPr lang="de-DE" sz="2800" dirty="0" smtClean="0"/>
              <a:t>) </a:t>
            </a:r>
            <a:r>
              <a:rPr lang="de-DE" sz="2800" dirty="0" err="1" smtClean="0"/>
              <a:t>contributing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:</a:t>
            </a:r>
          </a:p>
          <a:p>
            <a:pPr algn="l">
              <a:spcBef>
                <a:spcPts val="100"/>
              </a:spcBef>
            </a:pPr>
            <a:endParaRPr lang="de-DE" sz="2800" dirty="0"/>
          </a:p>
          <a:p>
            <a:pPr algn="l">
              <a:spcBef>
                <a:spcPts val="100"/>
              </a:spcBef>
            </a:pPr>
            <a:endParaRPr lang="de-DE" sz="2800" dirty="0" smtClean="0"/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Draw all </a:t>
            </a:r>
            <a:r>
              <a:rPr lang="de-DE" sz="2800" dirty="0" err="1" smtClean="0"/>
              <a:t>leading</a:t>
            </a:r>
            <a:r>
              <a:rPr lang="de-DE" sz="2800" dirty="0" smtClean="0"/>
              <a:t> </a:t>
            </a:r>
            <a:r>
              <a:rPr lang="de-DE" sz="2800" dirty="0" err="1" smtClean="0"/>
              <a:t>order</a:t>
            </a:r>
            <a:r>
              <a:rPr lang="de-DE" sz="2800" dirty="0" smtClean="0"/>
              <a:t> </a:t>
            </a:r>
            <a:r>
              <a:rPr lang="de-DE" sz="2800" dirty="0" err="1" smtClean="0"/>
              <a:t>diagrams</a:t>
            </a:r>
            <a:r>
              <a:rPr lang="de-DE" sz="2800" dirty="0" smtClean="0"/>
              <a:t> </a:t>
            </a:r>
            <a:r>
              <a:rPr lang="de-DE" sz="2800" dirty="0" err="1" smtClean="0"/>
              <a:t>contributing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related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:</a:t>
            </a:r>
          </a:p>
          <a:p>
            <a:pPr algn="l">
              <a:spcBef>
                <a:spcPts val="100"/>
              </a:spcBef>
            </a:pPr>
            <a:endParaRPr lang="de-DE" sz="2800" dirty="0"/>
          </a:p>
          <a:p>
            <a:pPr algn="l">
              <a:spcBef>
                <a:spcPts val="100"/>
              </a:spcBef>
            </a:pPr>
            <a:endParaRPr lang="de-DE" sz="2800" dirty="0" smtClean="0"/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Draw a </a:t>
            </a:r>
            <a:r>
              <a:rPr lang="de-DE" sz="2800" dirty="0" err="1" smtClean="0"/>
              <a:t>diagram</a:t>
            </a:r>
            <a:r>
              <a:rPr lang="de-DE" sz="2800" dirty="0" smtClean="0"/>
              <a:t>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shows</a:t>
            </a:r>
            <a:r>
              <a:rPr lang="de-DE" sz="2800" dirty="0" smtClean="0"/>
              <a:t>, </a:t>
            </a: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scattering</a:t>
            </a:r>
            <a:r>
              <a:rPr lang="de-DE" sz="2800" dirty="0" smtClean="0"/>
              <a:t> </a:t>
            </a:r>
            <a:r>
              <a:rPr lang="de-DE" sz="2800" dirty="0" err="1" smtClean="0"/>
              <a:t>could</a:t>
            </a:r>
            <a:r>
              <a:rPr lang="de-DE" sz="2800" dirty="0" smtClean="0"/>
              <a:t> happen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LHC in proton-proton </a:t>
            </a:r>
            <a:r>
              <a:rPr lang="de-DE" sz="2800" dirty="0" err="1" smtClean="0"/>
              <a:t>collisions</a:t>
            </a:r>
            <a:r>
              <a:rPr lang="de-DE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4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ung 9"/>
          <p:cNvGrpSpPr/>
          <p:nvPr/>
        </p:nvGrpSpPr>
        <p:grpSpPr>
          <a:xfrm>
            <a:off x="228600" y="152400"/>
            <a:ext cx="8763000" cy="5632311"/>
            <a:chOff x="228600" y="152400"/>
            <a:chExt cx="8763000" cy="5632311"/>
          </a:xfrm>
        </p:grpSpPr>
        <p:sp>
          <p:nvSpPr>
            <p:cNvPr id="5" name="Textfeld 4"/>
            <p:cNvSpPr txBox="1"/>
            <p:nvPr/>
          </p:nvSpPr>
          <p:spPr>
            <a:xfrm>
              <a:off x="228600" y="152400"/>
              <a:ext cx="87630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800" b="1" dirty="0" smtClean="0"/>
                <a:t>Problem 1: </a:t>
              </a:r>
              <a:r>
                <a:rPr lang="de-DE" sz="2800" dirty="0" smtClean="0">
                  <a:solidFill>
                    <a:srgbClr val="FF0000"/>
                  </a:solidFill>
                </a:rPr>
                <a:t>LHC at</a:t>
              </a:r>
            </a:p>
            <a:p>
              <a:pPr marL="361950" indent="-361950" algn="l">
                <a:buFont typeface="+mj-lt"/>
                <a:buAutoNum type="alphaLcParenR"/>
              </a:pPr>
              <a:r>
                <a:rPr lang="de-DE" dirty="0" err="1" smtClean="0"/>
                <a:t>Two</a:t>
              </a:r>
              <a:r>
                <a:rPr lang="de-DE" dirty="0" smtClean="0"/>
                <a:t> </a:t>
              </a:r>
              <a:r>
                <a:rPr lang="de-DE" dirty="0" err="1" smtClean="0"/>
                <a:t>gluons</a:t>
              </a:r>
              <a:r>
                <a:rPr lang="de-DE" dirty="0" smtClean="0"/>
                <a:t> (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incoming</a:t>
              </a:r>
              <a:r>
                <a:rPr lang="de-DE" dirty="0" smtClean="0"/>
                <a:t> </a:t>
              </a:r>
              <a:r>
                <a:rPr lang="de-DE" dirty="0" err="1" smtClean="0"/>
                <a:t>protons</a:t>
              </a:r>
              <a:r>
                <a:rPr lang="de-DE" dirty="0" smtClean="0"/>
                <a:t>) </a:t>
              </a:r>
              <a:r>
                <a:rPr lang="de-DE" dirty="0" err="1" smtClean="0"/>
                <a:t>collide</a:t>
              </a:r>
              <a:r>
                <a:rPr lang="de-DE" dirty="0" smtClean="0"/>
                <a:t> </a:t>
              </a:r>
              <a:r>
                <a:rPr lang="de-DE" dirty="0" err="1" smtClean="0"/>
                <a:t>head</a:t>
              </a:r>
              <a:r>
                <a:rPr lang="de-DE" dirty="0" smtClean="0"/>
                <a:t>-on. </a:t>
              </a:r>
              <a:r>
                <a:rPr lang="de-DE" dirty="0" err="1" smtClean="0"/>
                <a:t>Each</a:t>
              </a:r>
              <a:r>
                <a:rPr lang="de-DE" dirty="0" smtClean="0"/>
                <a:t> </a:t>
              </a:r>
              <a:r>
                <a:rPr lang="de-DE" dirty="0" err="1" smtClean="0"/>
                <a:t>carries</a:t>
              </a:r>
              <a:r>
                <a:rPr lang="de-DE" dirty="0" smtClean="0"/>
                <a:t> </a:t>
              </a:r>
              <a:r>
                <a:rPr lang="de-DE" sz="2800" dirty="0" smtClean="0">
                  <a:solidFill>
                    <a:srgbClr val="FF0000"/>
                  </a:solidFill>
                  <a:latin typeface="+mn-lt"/>
                </a:rPr>
                <a:t>10%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momentum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its</a:t>
              </a:r>
              <a:r>
                <a:rPr lang="de-DE" dirty="0" smtClean="0"/>
                <a:t> </a:t>
              </a:r>
              <a:r>
                <a:rPr lang="de-DE" dirty="0" err="1" smtClean="0"/>
                <a:t>proton</a:t>
              </a:r>
              <a:r>
                <a:rPr lang="de-DE" dirty="0" smtClean="0"/>
                <a:t>. </a:t>
              </a: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 cm </a:t>
              </a:r>
              <a:r>
                <a:rPr lang="de-DE" dirty="0" err="1" smtClean="0"/>
                <a:t>energy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two</a:t>
              </a:r>
              <a:r>
                <a:rPr lang="de-DE" dirty="0" smtClean="0"/>
                <a:t> </a:t>
              </a:r>
              <a:r>
                <a:rPr lang="de-DE" dirty="0" err="1" smtClean="0"/>
                <a:t>gluons</a:t>
              </a:r>
              <a:r>
                <a:rPr lang="de-DE" dirty="0" smtClean="0"/>
                <a:t>.</a:t>
              </a:r>
            </a:p>
            <a:p>
              <a:pPr marL="361950" indent="-361950" algn="l">
                <a:buFont typeface="+mj-lt"/>
                <a:buAutoNum type="alphaLcParenR"/>
              </a:pPr>
              <a:r>
                <a:rPr lang="de-DE" dirty="0" smtClean="0"/>
                <a:t>The </a:t>
              </a:r>
              <a:r>
                <a:rPr lang="de-DE" dirty="0" err="1" smtClean="0"/>
                <a:t>gluons</a:t>
              </a:r>
              <a:r>
                <a:rPr lang="de-DE" dirty="0" smtClean="0"/>
                <a:t> </a:t>
              </a:r>
              <a:r>
                <a:rPr lang="de-DE" dirty="0" err="1" smtClean="0"/>
                <a:t>are</a:t>
              </a:r>
              <a:r>
                <a:rPr lang="de-DE" dirty="0" smtClean="0"/>
                <a:t> </a:t>
              </a:r>
              <a:r>
                <a:rPr lang="de-DE" dirty="0" err="1" smtClean="0"/>
                <a:t>scattered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an angle                . </a:t>
              </a: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sz="2800" i="1" dirty="0" smtClean="0">
                  <a:solidFill>
                    <a:srgbClr val="FF0000"/>
                  </a:solidFill>
                  <a:latin typeface="+mn-lt"/>
                </a:rPr>
                <a:t>q</a:t>
              </a:r>
              <a:r>
                <a:rPr lang="de-DE" sz="2800" baseline="300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de-DE" dirty="0" smtClean="0">
                  <a:ea typeface="Arial" charset="0"/>
                  <a:cs typeface="Arial" charset="0"/>
                </a:rPr>
                <a:t>, </a:t>
              </a:r>
              <a:r>
                <a:rPr lang="de-DE" dirty="0" err="1" smtClean="0">
                  <a:ea typeface="Arial" charset="0"/>
                  <a:cs typeface="Arial" charset="0"/>
                </a:rPr>
                <a:t>the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square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of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the</a:t>
              </a:r>
              <a:r>
                <a:rPr lang="de-DE" dirty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four-momentum</a:t>
              </a:r>
              <a:r>
                <a:rPr lang="de-DE" dirty="0" smtClean="0">
                  <a:ea typeface="Arial" charset="0"/>
                  <a:cs typeface="Arial" charset="0"/>
                </a:rPr>
                <a:t> </a:t>
              </a:r>
              <a:r>
                <a:rPr lang="de-DE" dirty="0" err="1" smtClean="0">
                  <a:ea typeface="Arial" charset="0"/>
                  <a:cs typeface="Arial" charset="0"/>
                </a:rPr>
                <a:t>transfer</a:t>
              </a:r>
              <a:r>
                <a:rPr lang="de-DE" dirty="0" smtClean="0">
                  <a:ea typeface="Arial" charset="0"/>
                  <a:cs typeface="Arial" charset="0"/>
                </a:rPr>
                <a:t>.</a:t>
              </a:r>
            </a:p>
            <a:p>
              <a:pPr marL="361950" indent="-361950" algn="l">
                <a:buFont typeface="+mj-lt"/>
                <a:buAutoNum type="alphaLcParenR"/>
              </a:pP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spatial</a:t>
              </a:r>
              <a:r>
                <a:rPr lang="de-DE" dirty="0" smtClean="0"/>
                <a:t> </a:t>
              </a:r>
              <a:r>
                <a:rPr lang="de-DE" dirty="0" err="1" smtClean="0"/>
                <a:t>resolution</a:t>
              </a:r>
              <a:r>
                <a:rPr lang="de-DE" dirty="0" smtClean="0"/>
                <a:t>                   </a:t>
              </a:r>
              <a:r>
                <a:rPr lang="de-DE" dirty="0" err="1" smtClean="0"/>
                <a:t>reached</a:t>
              </a:r>
              <a:r>
                <a:rPr lang="de-DE" dirty="0" smtClean="0"/>
                <a:t> in </a:t>
              </a:r>
              <a:r>
                <a:rPr lang="de-DE" dirty="0" err="1" smtClean="0"/>
                <a:t>this</a:t>
              </a:r>
              <a:r>
                <a:rPr lang="de-DE" dirty="0" smtClean="0"/>
                <a:t> </a:t>
              </a:r>
              <a:r>
                <a:rPr lang="de-DE" dirty="0" err="1" smtClean="0"/>
                <a:t>scattering</a:t>
              </a:r>
              <a:r>
                <a:rPr lang="de-DE" dirty="0" smtClean="0"/>
                <a:t> </a:t>
              </a:r>
              <a:r>
                <a:rPr lang="de-DE" dirty="0" err="1" smtClean="0"/>
                <a:t>process</a:t>
              </a:r>
              <a:r>
                <a:rPr lang="de-DE" dirty="0" smtClean="0"/>
                <a:t>. Note:</a:t>
              </a:r>
            </a:p>
            <a:p>
              <a:pPr marL="361950" indent="-361950" algn="l">
                <a:buFont typeface="+mj-lt"/>
                <a:buAutoNum type="alphaLcParenR"/>
              </a:pPr>
              <a:endParaRPr lang="de-DE" b="1" dirty="0"/>
            </a:p>
            <a:p>
              <a:pPr marL="361950" indent="-361950" algn="l">
                <a:buFont typeface="+mj-lt"/>
                <a:buAutoNum type="alphaLcParenR"/>
              </a:pPr>
              <a:r>
                <a:rPr lang="de-DE" dirty="0"/>
                <a:t>A</a:t>
              </a:r>
              <a:r>
                <a:rPr lang="de-DE" dirty="0" smtClean="0"/>
                <a:t> </a:t>
              </a:r>
              <a:r>
                <a:rPr lang="de-DE" dirty="0" err="1" smtClean="0"/>
                <a:t>proton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one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LHC </a:t>
              </a:r>
              <a:r>
                <a:rPr lang="de-DE" dirty="0" err="1" smtClean="0"/>
                <a:t>beams</a:t>
              </a:r>
              <a:r>
                <a:rPr lang="de-DE" dirty="0" smtClean="0"/>
                <a:t> </a:t>
              </a:r>
              <a:r>
                <a:rPr lang="de-DE" dirty="0" err="1" smtClean="0"/>
                <a:t>hits</a:t>
              </a:r>
              <a:r>
                <a:rPr lang="de-DE" dirty="0" smtClean="0"/>
                <a:t> a </a:t>
              </a:r>
              <a:r>
                <a:rPr lang="de-DE" dirty="0" err="1" smtClean="0"/>
                <a:t>proton</a:t>
              </a:r>
              <a:r>
                <a:rPr lang="de-DE" dirty="0" smtClean="0"/>
                <a:t> </a:t>
              </a:r>
              <a:r>
                <a:rPr lang="de-DE" dirty="0" err="1" smtClean="0"/>
                <a:t>inside</a:t>
              </a:r>
              <a:r>
                <a:rPr lang="de-DE" dirty="0" smtClean="0"/>
                <a:t> a gas </a:t>
              </a:r>
              <a:r>
                <a:rPr lang="de-DE" dirty="0" err="1" smtClean="0"/>
                <a:t>molecule</a:t>
              </a:r>
              <a:r>
                <a:rPr lang="de-DE" dirty="0" smtClean="0"/>
                <a:t> </a:t>
              </a:r>
              <a:r>
                <a:rPr lang="de-DE" dirty="0" err="1" smtClean="0"/>
                <a:t>left</a:t>
              </a:r>
              <a:r>
                <a:rPr lang="de-DE" dirty="0" smtClean="0"/>
                <a:t> in </a:t>
              </a:r>
              <a:r>
                <a:rPr lang="de-DE" dirty="0" err="1" smtClean="0"/>
                <a:t>the</a:t>
              </a:r>
              <a:r>
                <a:rPr lang="de-DE" dirty="0" smtClean="0"/>
                <a:t> (</a:t>
              </a:r>
              <a:r>
                <a:rPr lang="de-DE" dirty="0" err="1" smtClean="0"/>
                <a:t>highly</a:t>
              </a:r>
              <a:r>
                <a:rPr lang="de-DE" dirty="0" smtClean="0"/>
                <a:t> </a:t>
              </a:r>
              <a:r>
                <a:rPr lang="de-DE" dirty="0" err="1" smtClean="0"/>
                <a:t>evacuated</a:t>
              </a:r>
              <a:r>
                <a:rPr lang="de-DE" dirty="0" smtClean="0"/>
                <a:t>) beam </a:t>
              </a:r>
              <a:r>
                <a:rPr lang="de-DE" dirty="0" err="1" smtClean="0"/>
                <a:t>pipe</a:t>
              </a:r>
              <a:r>
                <a:rPr lang="de-DE" dirty="0" smtClean="0"/>
                <a:t>. </a:t>
              </a:r>
              <a:r>
                <a:rPr lang="de-DE" dirty="0" err="1" smtClean="0"/>
                <a:t>Compute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cm </a:t>
              </a:r>
              <a:r>
                <a:rPr lang="de-DE" dirty="0" err="1" smtClean="0"/>
                <a:t>energy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this</a:t>
              </a:r>
              <a:r>
                <a:rPr lang="de-DE" dirty="0" smtClean="0"/>
                <a:t> </a:t>
              </a:r>
              <a:r>
                <a:rPr lang="de-DE" dirty="0" err="1" smtClean="0"/>
                <a:t>collision</a:t>
              </a:r>
              <a:r>
                <a:rPr lang="de-DE" dirty="0" smtClean="0"/>
                <a:t>.</a:t>
              </a:r>
              <a:endParaRPr lang="de-DE" dirty="0"/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0" y="200465"/>
              <a:ext cx="2311400" cy="427609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2147668"/>
              <a:ext cx="1219200" cy="310147"/>
            </a:xfrm>
            <a:prstGeom prst="rect">
              <a:avLst/>
            </a:prstGeom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250" y="3054096"/>
              <a:ext cx="1327150" cy="477774"/>
            </a:xfrm>
            <a:prstGeom prst="rect">
              <a:avLst/>
            </a:prstGeom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6200" y="4010073"/>
              <a:ext cx="4013200" cy="3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88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91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smtClean="0"/>
              <a:t>Problem 2: </a:t>
            </a:r>
            <a:r>
              <a:rPr lang="de-DE" sz="2800" dirty="0" smtClean="0">
                <a:solidFill>
                  <a:srgbClr val="FF0000"/>
                </a:solidFill>
              </a:rPr>
              <a:t>Future </a:t>
            </a:r>
            <a:r>
              <a:rPr lang="de-DE" sz="2800" dirty="0" err="1" smtClean="0">
                <a:solidFill>
                  <a:srgbClr val="FF0000"/>
                </a:solidFill>
              </a:rPr>
              <a:t>circular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collider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</a:p>
          <a:p>
            <a:pPr algn="l"/>
            <a:r>
              <a:rPr lang="de-DE" dirty="0" smtClean="0"/>
              <a:t>The LHC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circumference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</a:rPr>
              <a:t>27 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km</a:t>
            </a:r>
            <a:r>
              <a:rPr lang="de-DE" dirty="0" smtClean="0">
                <a:ea typeface="Arial" charset="0"/>
                <a:cs typeface="Arial" charset="0"/>
              </a:rPr>
              <a:t>.</a:t>
            </a:r>
            <a:r>
              <a:rPr lang="de-DE" sz="2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de-DE" dirty="0" smtClean="0">
                <a:ea typeface="Arial" charset="0"/>
                <a:cs typeface="Arial" charset="0"/>
              </a:rPr>
              <a:t>With </a:t>
            </a:r>
            <a:r>
              <a:rPr lang="de-DE" dirty="0" err="1" smtClean="0">
                <a:ea typeface="Arial" charset="0"/>
                <a:cs typeface="Arial" charset="0"/>
              </a:rPr>
              <a:t>the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current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superconducting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magnets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it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can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ea typeface="Arial" charset="0"/>
                <a:cs typeface="Arial" charset="0"/>
              </a:rPr>
              <a:t>reach</a:t>
            </a:r>
            <a:r>
              <a:rPr lang="de-DE" dirty="0" smtClean="0">
                <a:ea typeface="Arial" charset="0"/>
                <a:cs typeface="Arial" charset="0"/>
              </a:rPr>
              <a:t> a </a:t>
            </a:r>
            <a:r>
              <a:rPr lang="de-DE" dirty="0" err="1" smtClean="0">
                <a:ea typeface="Arial" charset="0"/>
                <a:cs typeface="Arial" charset="0"/>
              </a:rPr>
              <a:t>maximum</a:t>
            </a:r>
            <a:r>
              <a:rPr lang="de-DE" dirty="0" smtClean="0">
                <a:ea typeface="Arial" charset="0"/>
                <a:cs typeface="Arial" charset="0"/>
              </a:rPr>
              <a:t> cm </a:t>
            </a:r>
            <a:r>
              <a:rPr lang="de-DE" dirty="0" err="1" smtClean="0">
                <a:ea typeface="Arial" charset="0"/>
                <a:cs typeface="Arial" charset="0"/>
              </a:rPr>
              <a:t>energy</a:t>
            </a:r>
            <a:r>
              <a:rPr lang="de-DE" dirty="0" smtClean="0">
                <a:ea typeface="Arial" charset="0"/>
                <a:cs typeface="Arial" charset="0"/>
              </a:rPr>
              <a:t> (proton-proton) </a:t>
            </a:r>
            <a:r>
              <a:rPr lang="de-DE" dirty="0" err="1" smtClean="0">
                <a:ea typeface="Arial" charset="0"/>
                <a:cs typeface="Arial" charset="0"/>
              </a:rPr>
              <a:t>of</a:t>
            </a:r>
            <a:r>
              <a:rPr lang="de-DE" dirty="0" smtClean="0">
                <a:ea typeface="Arial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14 </a:t>
            </a:r>
            <a:r>
              <a:rPr lang="de-DE" sz="2800" dirty="0" err="1" smtClean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TeV</a:t>
            </a:r>
            <a:r>
              <a:rPr lang="de-DE" dirty="0" smtClean="0">
                <a:ea typeface="Arial" charset="0"/>
                <a:cs typeface="Arial" charset="0"/>
              </a:rPr>
              <a:t> with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3×10</a:t>
            </a:r>
            <a:r>
              <a:rPr lang="de-DE" sz="2800" baseline="300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14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protons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per beam.</a:t>
            </a:r>
            <a:endParaRPr lang="de-DE" dirty="0" smtClean="0">
              <a:ea typeface="Arial" charset="0"/>
              <a:cs typeface="Arial" charset="0"/>
            </a:endParaRPr>
          </a:p>
          <a:p>
            <a:pPr marL="361950" indent="-361950" algn="l">
              <a:buFont typeface="+mj-lt"/>
              <a:buAutoNum type="alphaLcParenR"/>
            </a:pPr>
            <a:r>
              <a:rPr lang="de-DE" dirty="0" err="1" smtClean="0"/>
              <a:t>Consider</a:t>
            </a:r>
            <a:r>
              <a:rPr lang="de-DE" dirty="0" smtClean="0"/>
              <a:t> a </a:t>
            </a:r>
            <a:r>
              <a:rPr lang="de-DE" dirty="0" err="1" smtClean="0"/>
              <a:t>future</a:t>
            </a:r>
            <a:r>
              <a:rPr lang="de-DE" dirty="0" smtClean="0"/>
              <a:t> LHC-like </a:t>
            </a:r>
            <a:r>
              <a:rPr lang="de-DE" dirty="0" err="1" smtClean="0"/>
              <a:t>machine</a:t>
            </a:r>
            <a:r>
              <a:rPr lang="de-DE" dirty="0" smtClean="0"/>
              <a:t> with a cm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  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100 </a:t>
            </a:r>
            <a:r>
              <a:rPr lang="de-DE" sz="2800" dirty="0" err="1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TeV</a:t>
            </a:r>
            <a:r>
              <a:rPr lang="de-DE" dirty="0" smtClean="0"/>
              <a:t>.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aggressive R&amp;D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double 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r>
              <a:rPr lang="de-DE" dirty="0" smtClean="0"/>
              <a:t>. 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circumference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ring.</a:t>
            </a:r>
            <a:endParaRPr lang="de-DE" b="1" dirty="0" smtClean="0"/>
          </a:p>
          <a:p>
            <a:pPr marL="361950" indent="-361950" algn="l">
              <a:buFont typeface="+mj-lt"/>
              <a:buAutoNum type="alphaLcParenR"/>
            </a:pPr>
            <a:r>
              <a:rPr lang="de-DE" dirty="0" smtClean="0"/>
              <a:t>The </a:t>
            </a:r>
            <a:r>
              <a:rPr lang="de-DE" dirty="0" err="1" smtClean="0"/>
              <a:t>synchrotron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power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LHC beam (at design) </a:t>
            </a:r>
            <a:r>
              <a:rPr lang="de-DE" dirty="0" err="1" smtClean="0"/>
              <a:t>is</a:t>
            </a:r>
            <a:r>
              <a:rPr lang="de-DE" smtClean="0"/>
              <a:t> </a:t>
            </a:r>
            <a:r>
              <a:rPr lang="de-DE" sz="280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6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kW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.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What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would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be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corresponding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power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for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new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machine</a:t>
            </a:r>
            <a:r>
              <a:rPr lang="de-DE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assuming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same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number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of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particles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per </a:t>
            </a:r>
            <a:r>
              <a:rPr lang="de-DE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length</a:t>
            </a:r>
            <a:r>
              <a:rPr lang="de-DE" dirty="0" smtClean="0">
                <a:solidFill>
                  <a:srgbClr val="000000"/>
                </a:solidFill>
                <a:ea typeface="Arial" charset="0"/>
                <a:cs typeface="Arial" charset="0"/>
              </a:rPr>
              <a:t>? </a:t>
            </a:r>
            <a:endParaRPr lang="de-DE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61950" indent="-361950" algn="l">
              <a:buFont typeface="+mj-lt"/>
              <a:buAutoNum type="alphaLcParenR"/>
            </a:pP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an </a:t>
            </a:r>
            <a:r>
              <a:rPr lang="de-DE" dirty="0" err="1" smtClean="0"/>
              <a:t>electron</a:t>
            </a:r>
            <a:r>
              <a:rPr lang="de-DE" dirty="0" smtClean="0"/>
              <a:t>-positron </a:t>
            </a:r>
            <a:r>
              <a:rPr lang="de-DE" dirty="0" err="1" smtClean="0"/>
              <a:t>collider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tunnel</a:t>
            </a:r>
            <a:r>
              <a:rPr lang="de-DE" dirty="0" smtClean="0"/>
              <a:t>,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top-quark </a:t>
            </a:r>
            <a:r>
              <a:rPr lang="de-DE" dirty="0" err="1" smtClean="0"/>
              <a:t>pairs</a:t>
            </a:r>
            <a:r>
              <a:rPr lang="de-DE" dirty="0" smtClean="0"/>
              <a:t> (cm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350 </a:t>
            </a:r>
            <a:r>
              <a:rPr lang="de-DE" sz="2800" dirty="0" err="1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GeV</a:t>
            </a:r>
            <a:r>
              <a:rPr lang="de-DE" dirty="0" smtClean="0"/>
              <a:t>).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synchrotron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power if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100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bunches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each</a:t>
            </a:r>
            <a:r>
              <a:rPr lang="de-DE" dirty="0" smtClean="0">
                <a:solidFill>
                  <a:srgbClr val="000000"/>
                </a:solidFill>
              </a:rPr>
              <a:t> with </a:t>
            </a:r>
            <a:r>
              <a:rPr lang="de-DE" sz="28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10</a:t>
            </a:r>
            <a:r>
              <a:rPr lang="de-DE" sz="2800" baseline="30000" dirty="0" smtClean="0">
                <a:solidFill>
                  <a:srgbClr val="FF0000"/>
                </a:solidFill>
                <a:latin typeface="Times New Roman"/>
                <a:ea typeface="Arial" charset="0"/>
                <a:cs typeface="Arial" charset="0"/>
              </a:rPr>
              <a:t>11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particles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stored</a:t>
            </a:r>
            <a:r>
              <a:rPr lang="de-DE" dirty="0" smtClean="0">
                <a:solidFill>
                  <a:srgbClr val="000000"/>
                </a:solidFill>
              </a:rPr>
              <a:t> per beam.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8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8600" y="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</a:t>
            </a:r>
            <a:r>
              <a:rPr lang="de-DE" sz="2800" b="1" dirty="0"/>
              <a:t>3</a:t>
            </a:r>
            <a:r>
              <a:rPr lang="de-DE" sz="2800" b="1" dirty="0" smtClean="0"/>
              <a:t>: </a:t>
            </a:r>
            <a:r>
              <a:rPr lang="de-DE" sz="2800" dirty="0" err="1" smtClean="0"/>
              <a:t>What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correct</a:t>
            </a:r>
            <a:r>
              <a:rPr lang="de-DE" sz="2800" dirty="0" smtClean="0"/>
              <a:t> </a:t>
            </a:r>
            <a:r>
              <a:rPr lang="de-DE" sz="2800" dirty="0" err="1" smtClean="0"/>
              <a:t>pronunciation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:</a:t>
            </a:r>
          </a:p>
          <a:p>
            <a:pPr>
              <a:spcBef>
                <a:spcPts val="0"/>
              </a:spcBef>
              <a:spcAft>
                <a:spcPts val="30"/>
              </a:spcAft>
            </a:pPr>
            <a:r>
              <a:rPr lang="de-DE" sz="6000" dirty="0" smtClean="0">
                <a:solidFill>
                  <a:srgbClr val="FF0000"/>
                </a:solidFill>
              </a:rPr>
              <a:t> </a:t>
            </a:r>
            <a:r>
              <a:rPr lang="de-DE" sz="4000" dirty="0" smtClean="0">
                <a:solidFill>
                  <a:srgbClr val="FF0000"/>
                </a:solidFill>
              </a:rPr>
              <a:t>Richard P. Feynman</a:t>
            </a:r>
            <a:r>
              <a:rPr lang="de-DE" sz="60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 </a:t>
            </a:r>
          </a:p>
        </p:txBody>
      </p:sp>
      <p:pic>
        <p:nvPicPr>
          <p:cNvPr id="1026" name="Picture 2" descr="ttp://blogs.scientificamerican.com/the-curious-wavefunction/files/2014/07/feynman-bongos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9147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6200" y="0"/>
            <a:ext cx="9220200" cy="18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de-DE" sz="2800" b="1" dirty="0" smtClean="0"/>
              <a:t>Problem 4: </a:t>
            </a:r>
            <a:r>
              <a:rPr lang="de-DE" sz="2800" dirty="0" smtClean="0">
                <a:solidFill>
                  <a:srgbClr val="FF0000"/>
                </a:solidFill>
              </a:rPr>
              <a:t>Event quizz</a:t>
            </a:r>
          </a:p>
          <a:p>
            <a:pPr algn="l">
              <a:spcBef>
                <a:spcPts val="100"/>
              </a:spcBef>
            </a:pPr>
            <a:r>
              <a:rPr lang="de-DE" sz="2800" dirty="0" smtClean="0"/>
              <a:t>Look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following</a:t>
            </a:r>
            <a:r>
              <a:rPr lang="de-DE" sz="2800" dirty="0" smtClean="0"/>
              <a:t> </a:t>
            </a:r>
            <a:r>
              <a:rPr lang="de-DE" sz="2800" dirty="0" err="1" smtClean="0"/>
              <a:t>event</a:t>
            </a:r>
            <a:r>
              <a:rPr lang="de-DE" sz="2800" dirty="0" smtClean="0"/>
              <a:t> </a:t>
            </a:r>
            <a:r>
              <a:rPr lang="de-DE" sz="2800" dirty="0" err="1" smtClean="0"/>
              <a:t>displays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identify</a:t>
            </a:r>
            <a:r>
              <a:rPr lang="de-DE" sz="2800" dirty="0" smtClean="0"/>
              <a:t> final </a:t>
            </a:r>
            <a:r>
              <a:rPr lang="de-DE" sz="2800" dirty="0" err="1" smtClean="0"/>
              <a:t>state</a:t>
            </a:r>
            <a:r>
              <a:rPr lang="de-DE" sz="2800" dirty="0" smtClean="0"/>
              <a:t> </a:t>
            </a:r>
            <a:r>
              <a:rPr lang="de-DE" sz="2800" dirty="0" err="1" smtClean="0"/>
              <a:t>objects</a:t>
            </a:r>
            <a:r>
              <a:rPr lang="de-DE" sz="2800" dirty="0" smtClean="0"/>
              <a:t>. Can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imagine</a:t>
            </a:r>
            <a:r>
              <a:rPr lang="de-DE" sz="2800" dirty="0" smtClean="0"/>
              <a:t>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 </a:t>
            </a:r>
            <a:r>
              <a:rPr lang="de-DE" sz="2800" dirty="0" err="1" smtClean="0"/>
              <a:t>could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taken</a:t>
            </a:r>
            <a:r>
              <a:rPr lang="de-DE" sz="2800" dirty="0" smtClean="0"/>
              <a:t> </a:t>
            </a:r>
            <a:r>
              <a:rPr lang="de-DE" sz="2800" dirty="0" err="1" smtClean="0"/>
              <a:t>place</a:t>
            </a:r>
            <a:r>
              <a:rPr lang="de-DE" sz="2800" dirty="0" smtClean="0"/>
              <a:t>?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, </a:t>
            </a:r>
            <a:r>
              <a:rPr lang="de-DE" sz="2800" dirty="0" err="1" smtClean="0"/>
              <a:t>draw</a:t>
            </a:r>
            <a:r>
              <a:rPr lang="de-DE" sz="2800" dirty="0" smtClean="0"/>
              <a:t> a Feynman </a:t>
            </a:r>
            <a:r>
              <a:rPr lang="de-DE" sz="2800" dirty="0" err="1" smtClean="0"/>
              <a:t>diagram</a:t>
            </a:r>
            <a:r>
              <a:rPr lang="de-DE" sz="2800" dirty="0" smtClean="0"/>
              <a:t>.</a:t>
            </a:r>
          </a:p>
        </p:txBody>
      </p:sp>
      <p:pic>
        <p:nvPicPr>
          <p:cNvPr id="2052" name="Picture 4" descr="https://cds.cern.ch/record/2203615/files/Mjjgt6_v1.png?subformat=icon-14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607858"/>
            <a:ext cx="7162800" cy="36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tps://cds.cern.ch/record/2203615/files/Mjjgt6_v2.png?subformat=icon-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62137"/>
            <a:ext cx="54864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tps://cds.cern.ch/record/2139792/files/diphoton1_v2.png?subformat=icon-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0956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tps://cds.cern.ch/record/2139792/files/diphoton2_v1.png?subformat=icon-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015" y="3095625"/>
            <a:ext cx="7408985" cy="37623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tps://cds.cern.ch/record/2114775/files/dimuon_v1.png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03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tps://cds.cern.ch/record/1378102/files/CMS-4e-evt-876658967-rphi.jpg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36297"/>
            <a:ext cx="9149443" cy="64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nspirehep.net/record/1333185/files/Paper2_Fig-1-EventDispla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06" y="914401"/>
            <a:ext cx="4562394" cy="52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tp://www.ekp.kit.edu/img/event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7181" y="914400"/>
            <a:ext cx="3946819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14400" y="757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entrance</a:t>
            </a:r>
            <a:r>
              <a:rPr lang="de-DE" b="1" dirty="0" smtClean="0"/>
              <a:t> </a:t>
            </a:r>
            <a:r>
              <a:rPr lang="de-DE" b="1" dirty="0" err="1" smtClean="0"/>
              <a:t>window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431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Macintosh PowerPoint</Application>
  <PresentationFormat>Bildschirmpräsentation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Humboldt University Berlin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Standardmodell</dc:title>
  <dc:creator>lohse</dc:creator>
  <cp:lastModifiedBy>Microsoft Office-Anwender</cp:lastModifiedBy>
  <cp:revision>1895</cp:revision>
  <cp:lastPrinted>2016-08-21T17:19:10Z</cp:lastPrinted>
  <dcterms:created xsi:type="dcterms:W3CDTF">2002-07-11T08:50:00Z</dcterms:created>
  <dcterms:modified xsi:type="dcterms:W3CDTF">2016-08-26T11:25:09Z</dcterms:modified>
</cp:coreProperties>
</file>